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87" r:id="rId2"/>
    <p:sldId id="288" r:id="rId3"/>
    <p:sldId id="289" r:id="rId4"/>
    <p:sldId id="290" r:id="rId5"/>
    <p:sldId id="291" r:id="rId6"/>
    <p:sldId id="295" r:id="rId7"/>
    <p:sldId id="292" r:id="rId8"/>
    <p:sldId id="293" r:id="rId9"/>
    <p:sldId id="298" r:id="rId10"/>
    <p:sldId id="294" r:id="rId11"/>
    <p:sldId id="296" r:id="rId12"/>
    <p:sldId id="297" r:id="rId13"/>
    <p:sldId id="299" r:id="rId14"/>
    <p:sldId id="305" r:id="rId15"/>
    <p:sldId id="300" r:id="rId16"/>
    <p:sldId id="301" r:id="rId17"/>
    <p:sldId id="302" r:id="rId18"/>
    <p:sldId id="303" r:id="rId19"/>
    <p:sldId id="304" r:id="rId20"/>
    <p:sldId id="306" r:id="rId21"/>
    <p:sldId id="30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5" autoAdjust="0"/>
  </p:normalViewPr>
  <p:slideViewPr>
    <p:cSldViewPr snapToGrid="0">
      <p:cViewPr varScale="1">
        <p:scale>
          <a:sx n="89" d="100"/>
          <a:sy n="89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572EF5-63A1-4CAD-8BA2-0F7A72EF0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8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22859-A96A-4A8A-A27D-20513FF5847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9021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56A7F-F88A-4EDD-B325-170797924633}" type="slidenum">
              <a:rPr lang="de-DE"/>
              <a:pPr/>
              <a:t>1</a:t>
            </a:fld>
            <a:endParaRPr lang="de-DE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DBDF28-2F04-4067-A76E-EBDD5197516E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3288" y="3867150"/>
            <a:ext cx="7485062" cy="1081088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03288" y="4943475"/>
            <a:ext cx="7510462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04788"/>
            <a:ext cx="2130425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04788"/>
            <a:ext cx="624205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/>
              <a:t>Page </a:t>
            </a:r>
            <a:r>
              <a:rPr lang="de-DE" sz="1000">
                <a:sym typeface="Wingdings" charset="2"/>
              </a:rPr>
              <a:t></a:t>
            </a:r>
            <a:r>
              <a:rPr lang="de-DE" sz="1000"/>
              <a:t> </a:t>
            </a:r>
            <a:fld id="{7BD1895E-6E4E-4233-A0A5-07374FCC4B51}" type="slidenum">
              <a:rPr lang="de-DE" sz="1000"/>
              <a:pPr/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03288" y="3976688"/>
            <a:ext cx="7485062" cy="1081087"/>
          </a:xfrm>
        </p:spPr>
        <p:txBody>
          <a:bodyPr/>
          <a:lstStyle/>
          <a:p>
            <a:pPr algn="ctr" eaLnBrk="1" hangingPunct="1"/>
            <a:r>
              <a:rPr lang="en-US" sz="36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charset="0"/>
              </a:rPr>
              <a:t>Mechanical Hazards</a:t>
            </a:r>
            <a:endParaRPr lang="en-US" noProof="1" smtClean="0">
              <a:effectLst>
                <a:outerShdw blurRad="38100" dist="38100" dir="2700000" algn="tl">
                  <a:srgbClr val="C0C0C0"/>
                </a:outerShdw>
              </a:effectLst>
              <a:latin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p point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6246" y="1202080"/>
            <a:ext cx="2904564" cy="5401253"/>
          </a:xfrm>
        </p:spPr>
      </p:pic>
      <p:sp>
        <p:nvSpPr>
          <p:cNvPr id="5" name="TextBox 4"/>
          <p:cNvSpPr txBox="1"/>
          <p:nvPr/>
        </p:nvSpPr>
        <p:spPr>
          <a:xfrm>
            <a:off x="677732" y="1699708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In-running Nip Points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Pinch Points</a:t>
            </a:r>
            <a:endParaRPr lang="en-US" sz="2800" dirty="0"/>
          </a:p>
        </p:txBody>
      </p:sp>
      <p:pic>
        <p:nvPicPr>
          <p:cNvPr id="4" name="Picture 3" descr="pinch poin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03" y="2043953"/>
            <a:ext cx="4066390" cy="3049793"/>
          </a:xfrm>
          <a:prstGeom prst="rect">
            <a:avLst/>
          </a:prstGeom>
        </p:spPr>
      </p:pic>
      <p:pic>
        <p:nvPicPr>
          <p:cNvPr id="5" name="Picture 4" descr="pinch poin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193" y="3302597"/>
            <a:ext cx="3879924" cy="29099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Controls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hazard is not essential to the experiment or project, eliminate it altogether or engineer it out</a:t>
            </a:r>
          </a:p>
          <a:p>
            <a:r>
              <a:rPr lang="en-US" sz="2800" dirty="0" smtClean="0"/>
              <a:t>If it is not possible to eliminate the hazard, guard it</a:t>
            </a:r>
          </a:p>
          <a:p>
            <a:r>
              <a:rPr lang="en-US" sz="2800" dirty="0" smtClean="0"/>
              <a:t>If it is not possible to guard it, must rely on training and personal protective equipment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few options available in guarding a hazard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Fixed barrier guards</a:t>
            </a:r>
          </a:p>
          <a:p>
            <a:r>
              <a:rPr lang="en-US" sz="2800" dirty="0" smtClean="0"/>
              <a:t>Adjustable guard</a:t>
            </a:r>
          </a:p>
          <a:p>
            <a:r>
              <a:rPr lang="en-US" sz="2800" dirty="0" smtClean="0"/>
              <a:t>Retractable guard</a:t>
            </a:r>
          </a:p>
          <a:p>
            <a:r>
              <a:rPr lang="en-US" sz="2800" dirty="0" smtClean="0"/>
              <a:t>Interlocked guard</a:t>
            </a:r>
          </a:p>
          <a:p>
            <a:r>
              <a:rPr lang="en-US" sz="2800" dirty="0" smtClean="0"/>
              <a:t>Electronic presence sensing devices</a:t>
            </a:r>
          </a:p>
          <a:p>
            <a:r>
              <a:rPr lang="en-US" sz="2800" dirty="0" smtClean="0"/>
              <a:t>References: ANSI B11 series of standards, particularly B11.19. Also OSHA: 29 CFR 1910 subpart O.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Acceptable Opening Sizes</a:t>
            </a:r>
            <a:endParaRPr lang="en-US" sz="2800" dirty="0"/>
          </a:p>
        </p:txBody>
      </p:sp>
      <p:pic>
        <p:nvPicPr>
          <p:cNvPr id="4" name="Content Placeholder 3" descr="guard open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6" y="1640065"/>
            <a:ext cx="5156518" cy="2426326"/>
          </a:xfrm>
        </p:spPr>
      </p:pic>
      <p:pic>
        <p:nvPicPr>
          <p:cNvPr id="5" name="Picture 4" descr="guard opening sca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950" y="2470673"/>
            <a:ext cx="1952625" cy="3810000"/>
          </a:xfrm>
          <a:prstGeom prst="rect">
            <a:avLst/>
          </a:prstGeom>
        </p:spPr>
      </p:pic>
      <p:pic>
        <p:nvPicPr>
          <p:cNvPr id="6" name="Picture 5" descr="OSHA Guard Safety Scal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7369" y="4212193"/>
            <a:ext cx="4694033" cy="24540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Fixed Barrier Guard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Fixed-Gu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28" y="2560320"/>
            <a:ext cx="4462645" cy="2706634"/>
          </a:xfrm>
          <a:prstGeom prst="rect">
            <a:avLst/>
          </a:prstGeom>
        </p:spPr>
      </p:pic>
      <p:pic>
        <p:nvPicPr>
          <p:cNvPr id="5" name="Picture 4" descr="Disc gri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335" y="2716496"/>
            <a:ext cx="3966210" cy="2707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Adjustable Guard</a:t>
            </a:r>
            <a:endParaRPr lang="en-US" sz="2800" dirty="0"/>
          </a:p>
        </p:txBody>
      </p:sp>
      <p:pic>
        <p:nvPicPr>
          <p:cNvPr id="4" name="Picture 3" descr="Ajustable-Gu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673" y="2257835"/>
            <a:ext cx="5451437" cy="3810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Retractable Guard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retractable gu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3159" y="2330487"/>
            <a:ext cx="573405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Interlocked Guard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interlocked guar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22" y="2041263"/>
            <a:ext cx="4012603" cy="3009452"/>
          </a:xfrm>
          <a:prstGeom prst="rect">
            <a:avLst/>
          </a:prstGeom>
        </p:spPr>
      </p:pic>
      <p:pic>
        <p:nvPicPr>
          <p:cNvPr id="5" name="Picture 4" descr="interlocked guar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3666" y="3361765"/>
            <a:ext cx="4130936" cy="30982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Presence Sensing Devices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presence sensing de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995" y="2479637"/>
            <a:ext cx="4324575" cy="3243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Types of Mechanical Hazards</a:t>
            </a:r>
            <a:endParaRPr lang="en-US" sz="2800" dirty="0" smtClean="0"/>
          </a:p>
          <a:p>
            <a:r>
              <a:rPr lang="en-US" sz="2800" dirty="0" smtClean="0"/>
              <a:t>Controls for Mechanical Hazards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Training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Safety training (well designed, consistently implemented, documented, refresher courses as necessary)</a:t>
            </a:r>
          </a:p>
          <a:p>
            <a:r>
              <a:rPr lang="en-US" sz="2800" dirty="0" smtClean="0"/>
              <a:t>Procedural controls, such as:</a:t>
            </a:r>
          </a:p>
          <a:p>
            <a:pPr lvl="2"/>
            <a:r>
              <a:rPr lang="en-US" dirty="0" smtClean="0"/>
              <a:t>Lock out/ tag out</a:t>
            </a:r>
          </a:p>
          <a:p>
            <a:pPr lvl="2"/>
            <a:r>
              <a:rPr lang="en-US" dirty="0" smtClean="0"/>
              <a:t>Limiting hours (no working at 2 am)</a:t>
            </a:r>
          </a:p>
          <a:p>
            <a:pPr lvl="2"/>
            <a:r>
              <a:rPr lang="en-US" dirty="0" smtClean="0"/>
              <a:t>Buddy system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Examples of Personal Protective Equipment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Safety glasses</a:t>
            </a:r>
          </a:p>
          <a:p>
            <a:r>
              <a:rPr lang="en-US" sz="2800" dirty="0" smtClean="0"/>
              <a:t>Gloves</a:t>
            </a:r>
          </a:p>
          <a:p>
            <a:r>
              <a:rPr lang="en-US" sz="2800" dirty="0" smtClean="0"/>
              <a:t>Hard hats</a:t>
            </a:r>
          </a:p>
          <a:p>
            <a:r>
              <a:rPr lang="en-US" sz="2800" dirty="0" smtClean="0"/>
              <a:t>Steel-toed boots</a:t>
            </a:r>
          </a:p>
          <a:p>
            <a:r>
              <a:rPr lang="en-US" sz="2800" dirty="0" smtClean="0"/>
              <a:t>Lab coats</a:t>
            </a:r>
          </a:p>
          <a:p>
            <a:r>
              <a:rPr lang="en-US" sz="2800" dirty="0" smtClean="0"/>
              <a:t>Safety harnesses for fall protection</a:t>
            </a:r>
          </a:p>
          <a:p>
            <a:r>
              <a:rPr lang="en-US" sz="2800" dirty="0" smtClean="0"/>
              <a:t>Ear plugs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Unexpected Release of Stored Mechanical Energy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Springs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compressed 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374" y="2263587"/>
            <a:ext cx="6045798" cy="4030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Dropped weights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Heavy we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202" y="2582821"/>
            <a:ext cx="2256865" cy="3113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Linear Or Rotational Kinetic Energy (Projectiles)</a:t>
            </a:r>
            <a:endParaRPr lang="en-US" sz="2800" dirty="0"/>
          </a:p>
        </p:txBody>
      </p:sp>
      <p:pic>
        <p:nvPicPr>
          <p:cNvPr id="4" name="Picture 3" descr="glass 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575" y="2104915"/>
            <a:ext cx="2292573" cy="1719430"/>
          </a:xfrm>
          <a:prstGeom prst="rect">
            <a:avLst/>
          </a:prstGeom>
        </p:spPr>
      </p:pic>
      <p:pic>
        <p:nvPicPr>
          <p:cNvPr id="5" name="Picture 4" descr="Grinding Whe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471" y="2682183"/>
            <a:ext cx="3750234" cy="2492244"/>
          </a:xfrm>
          <a:prstGeom prst="rect">
            <a:avLst/>
          </a:prstGeom>
        </p:spPr>
      </p:pic>
      <p:pic>
        <p:nvPicPr>
          <p:cNvPr id="6" name="Picture 5" descr="FLYWHL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3077" y="3982683"/>
            <a:ext cx="334327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Rotating Machinery/Shafts</a:t>
            </a:r>
            <a:endParaRPr lang="en-US" sz="2800" dirty="0"/>
          </a:p>
        </p:txBody>
      </p:sp>
      <p:pic>
        <p:nvPicPr>
          <p:cNvPr id="4" name="Picture 3" descr="Drivesh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5337" y="3560781"/>
            <a:ext cx="3704216" cy="2778162"/>
          </a:xfrm>
          <a:prstGeom prst="rect">
            <a:avLst/>
          </a:prstGeom>
        </p:spPr>
      </p:pic>
      <p:pic>
        <p:nvPicPr>
          <p:cNvPr id="5" name="Picture 4" descr="lat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668" y="2265104"/>
            <a:ext cx="4604273" cy="33648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Compressed Fluids</a:t>
            </a:r>
            <a:endParaRPr lang="en-US" sz="2800" dirty="0"/>
          </a:p>
        </p:txBody>
      </p:sp>
      <p:pic>
        <p:nvPicPr>
          <p:cNvPr id="5" name="Picture 4" descr="pressure vess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1530"/>
            <a:ext cx="4295885" cy="3221914"/>
          </a:xfrm>
          <a:prstGeom prst="rect">
            <a:avLst/>
          </a:prstGeom>
        </p:spPr>
      </p:pic>
      <p:pic>
        <p:nvPicPr>
          <p:cNvPr id="6" name="Picture 5" descr="Burst pressure ves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314" y="3601738"/>
            <a:ext cx="44577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ta-Band-S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223" y="2751981"/>
            <a:ext cx="2568525" cy="3578893"/>
          </a:xfrm>
          <a:prstGeom prst="rect">
            <a:avLst/>
          </a:prstGeom>
        </p:spPr>
      </p:pic>
      <p:pic>
        <p:nvPicPr>
          <p:cNvPr id="6" name="Picture 5" descr="craftsman-table-sa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607" y="2677458"/>
            <a:ext cx="3937300" cy="3937300"/>
          </a:xfrm>
          <a:prstGeom prst="rect">
            <a:avLst/>
          </a:prstGeom>
        </p:spPr>
      </p:pic>
      <p:pic>
        <p:nvPicPr>
          <p:cNvPr id="7" name="Picture 6" descr="hand s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1257" y="1444394"/>
            <a:ext cx="2476356" cy="2094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911" y="132319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Blades, Sharp Edges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et me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122" y="1362887"/>
            <a:ext cx="3810000" cy="2543175"/>
          </a:xfrm>
        </p:spPr>
      </p:pic>
      <p:pic>
        <p:nvPicPr>
          <p:cNvPr id="5" name="Picture 4" descr="rc helicop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621" y="3614570"/>
            <a:ext cx="3809439" cy="2536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206</Words>
  <Application>Microsoft Office PowerPoint</Application>
  <PresentationFormat>On-screen Show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Standarddesign</vt:lpstr>
      <vt:lpstr>Mechanical Hazards</vt:lpstr>
      <vt:lpstr>Slide 2</vt:lpstr>
      <vt:lpstr>Unexpected Release of Stored Mechanical Energy</vt:lpstr>
      <vt:lpstr>Slide 4</vt:lpstr>
      <vt:lpstr> </vt:lpstr>
      <vt:lpstr>Slide 6</vt:lpstr>
      <vt:lpstr> </vt:lpstr>
      <vt:lpstr>Slide 8</vt:lpstr>
      <vt:lpstr>Slide 9</vt:lpstr>
      <vt:lpstr>Slide 10</vt:lpstr>
      <vt:lpstr>Slide 11</vt:lpstr>
      <vt:lpstr>Controls</vt:lpstr>
      <vt:lpstr>A few options available in guarding a hazard</vt:lpstr>
      <vt:lpstr>Acceptable Opening Sizes</vt:lpstr>
      <vt:lpstr>Slide 15</vt:lpstr>
      <vt:lpstr>Slide 16</vt:lpstr>
      <vt:lpstr>Slide 17</vt:lpstr>
      <vt:lpstr>Slide 18</vt:lpstr>
      <vt:lpstr>Slide 19</vt:lpstr>
      <vt:lpstr>Training</vt:lpstr>
      <vt:lpstr>Examples of Personal Protective Equipment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Haghi, Mehrdad</dc:creator>
  <dc:description>PresentationLoad.com</dc:description>
  <cp:lastModifiedBy>MH</cp:lastModifiedBy>
  <cp:revision>167</cp:revision>
  <dcterms:created xsi:type="dcterms:W3CDTF">2007-11-27T23:54:21Z</dcterms:created>
  <dcterms:modified xsi:type="dcterms:W3CDTF">2013-10-04T04:33:44Z</dcterms:modified>
</cp:coreProperties>
</file>