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63" r:id="rId5"/>
    <p:sldId id="256" r:id="rId6"/>
    <p:sldId id="257" r:id="rId7"/>
    <p:sldId id="272" r:id="rId8"/>
    <p:sldId id="258" r:id="rId9"/>
    <p:sldId id="264" r:id="rId10"/>
    <p:sldId id="260" r:id="rId11"/>
    <p:sldId id="261" r:id="rId12"/>
    <p:sldId id="267" r:id="rId13"/>
    <p:sldId id="259" r:id="rId14"/>
    <p:sldId id="266" r:id="rId15"/>
    <p:sldId id="268" r:id="rId16"/>
    <p:sldId id="269" r:id="rId17"/>
    <p:sldId id="270" r:id="rId18"/>
    <p:sldId id="26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5" autoAdjust="0"/>
    <p:restoredTop sz="86443" autoAdjust="0"/>
  </p:normalViewPr>
  <p:slideViewPr>
    <p:cSldViewPr snapToGrid="0">
      <p:cViewPr varScale="1">
        <p:scale>
          <a:sx n="96" d="100"/>
          <a:sy n="96" d="100"/>
        </p:scale>
        <p:origin x="90" y="138"/>
      </p:cViewPr>
      <p:guideLst/>
    </p:cSldViewPr>
  </p:slideViewPr>
  <p:outlineViewPr>
    <p:cViewPr>
      <p:scale>
        <a:sx n="33" d="100"/>
        <a:sy n="33" d="100"/>
      </p:scale>
      <p:origin x="0" y="-1796"/>
    </p:cViewPr>
  </p:outlineViewPr>
  <p:notesTextViewPr>
    <p:cViewPr>
      <p:scale>
        <a:sx n="1" d="1"/>
        <a:sy n="1" d="1"/>
      </p:scale>
      <p:origin x="0" y="0"/>
    </p:cViewPr>
  </p:notesTextViewPr>
  <p:sorterViewPr>
    <p:cViewPr>
      <p:scale>
        <a:sx n="100" d="100"/>
        <a:sy n="100" d="100"/>
      </p:scale>
      <p:origin x="0" y="-83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8F25F-465D-4694-8645-635BEAC35235}" type="datetimeFigureOut">
              <a:rPr lang="en-US" smtClean="0"/>
              <a:t>4/9/2020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C8995-3ED9-4E76-B6A1-0734E8F7F476}" type="slidenum">
              <a:rPr lang="en-US" smtClean="0"/>
              <a:t>‹#›</a:t>
            </a:fld>
            <a:endParaRPr lang="en-US"/>
          </a:p>
        </p:txBody>
      </p:sp>
    </p:spTree>
    <p:extLst>
      <p:ext uri="{BB962C8B-B14F-4D97-AF65-F5344CB8AC3E}">
        <p14:creationId xmlns:p14="http://schemas.microsoft.com/office/powerpoint/2010/main" val="229267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pp.edu/eoda/index.s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pp.zoom.u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treaming.cpp.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purpose of this meeting</a:t>
            </a:r>
            <a:r>
              <a:rPr lang="en-US" sz="1200" kern="1200" dirty="0">
                <a:solidFill>
                  <a:schemeClr val="tx1"/>
                </a:solidFill>
                <a:effectLst/>
                <a:latin typeface="+mn-lt"/>
                <a:ea typeface="+mn-ea"/>
                <a:cs typeface="+mn-cs"/>
              </a:rPr>
              <a:t> is to learn how to use and implement Zoom to support communication with our students, faculty, and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1. Introduction of Host and Moderator </a:t>
            </a:r>
          </a:p>
          <a:p>
            <a:r>
              <a:rPr lang="en-US" dirty="0"/>
              <a:t>2. Moderator, please discuss your role in the meeting:  To make certain all questions are answered in the chat box and/or responded to.  </a:t>
            </a:r>
          </a:p>
          <a:p>
            <a:r>
              <a:rPr lang="en-US" dirty="0"/>
              <a:t> </a:t>
            </a:r>
          </a:p>
          <a:p>
            <a:r>
              <a:rPr lang="en-US" dirty="0"/>
              <a:t>Host, please place links in the chat box for reference: </a:t>
            </a:r>
          </a:p>
          <a:p>
            <a:endParaRPr lang="en-US"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Employee and Organizational Development and Advancement (EODA) Virtual instruction and Remote work resources: </a:t>
            </a:r>
            <a:r>
              <a:rPr lang="en-US" dirty="0">
                <a:hlinkClick r:id="rId3"/>
              </a:rPr>
              <a:t>https://www.cpp.edu/eoda/index.shtml</a:t>
            </a:r>
            <a:r>
              <a:rPr lang="en-US" dirty="0"/>
              <a:t>  This is the EODA site where you can find a pre-recorded zoom training session,  detailed guides, and the FAQ’s from all of the previous Zoom sessions </a:t>
            </a:r>
          </a:p>
          <a:p>
            <a:endParaRPr lang="en-US" dirty="0"/>
          </a:p>
          <a:p>
            <a:endParaRPr lang="en-US" dirty="0"/>
          </a:p>
          <a:p>
            <a:r>
              <a:rPr lang="en-US" dirty="0">
                <a:latin typeface="Calibri" panose="020F0502020204030204" pitchFamily="34" charset="0"/>
                <a:ea typeface="Calibri" panose="020F0502020204030204" pitchFamily="34" charset="0"/>
                <a:cs typeface="Times New Roman" panose="02020603050405020304" pitchFamily="18" charset="0"/>
              </a:rPr>
              <a:t>You can access Zoom using your Bronco Username and Password at:  </a:t>
            </a:r>
            <a:r>
              <a:rPr lang="en-US" dirty="0">
                <a:hlinkClick r:id="rId4"/>
              </a:rPr>
              <a:t>https://cpp.zoom.us/</a:t>
            </a:r>
            <a:r>
              <a:rPr lang="en-US" dirty="0"/>
              <a:t>  You can also download the app to access additional resources.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1</a:t>
            </a:fld>
            <a:endParaRPr lang="en-US"/>
          </a:p>
        </p:txBody>
      </p:sp>
    </p:spTree>
    <p:extLst>
      <p:ext uri="{BB962C8B-B14F-4D97-AF65-F5344CB8AC3E}">
        <p14:creationId xmlns:p14="http://schemas.microsoft.com/office/powerpoint/2010/main" val="97856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discussed recording in zoom in our previous zoom session, however, let’s take some time to review.  There are two ways you can record your session. </a:t>
            </a:r>
          </a:p>
          <a:p>
            <a:endParaRPr lang="en-US" dirty="0"/>
          </a:p>
          <a:p>
            <a:r>
              <a:rPr lang="en-US" dirty="0"/>
              <a:t>In settings, you can click on the setting to auto record so when you start your meeting, it will automatically record.   If you would like to do it manually, you can click the record button.    If you are manually recording, then once you are done with your meeting you will need to click stop record in your toolbar and your video will be saved under documents or under your recording tab in zoom.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10</a:t>
            </a:fld>
            <a:endParaRPr lang="en-US"/>
          </a:p>
        </p:txBody>
      </p:sp>
    </p:spTree>
    <p:extLst>
      <p:ext uri="{BB962C8B-B14F-4D97-AF65-F5344CB8AC3E}">
        <p14:creationId xmlns:p14="http://schemas.microsoft.com/office/powerpoint/2010/main" val="2126218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going to post your video for your attendees/students, you may need to convert your video file into something that is compatible.  Faculty already will have access to Kaltura.  If you need this and you are not faculty, you can submit a IT ticket and they will determine access on a case by case basis.  </a:t>
            </a:r>
          </a:p>
          <a:p>
            <a:endParaRPr lang="en-US" dirty="0"/>
          </a:p>
          <a:p>
            <a:r>
              <a:rPr lang="en-US" dirty="0"/>
              <a:t>In order to access Kaltura please go to </a:t>
            </a:r>
            <a:r>
              <a:rPr lang="en-US" dirty="0">
                <a:hlinkClick r:id="rId3"/>
              </a:rPr>
              <a:t>https://streaming.cpp.edu/</a:t>
            </a:r>
            <a:endParaRPr lang="en-US" dirty="0"/>
          </a:p>
          <a:p>
            <a:endParaRPr lang="en-US" dirty="0"/>
          </a:p>
          <a:p>
            <a:r>
              <a:rPr lang="en-US" dirty="0"/>
              <a:t>Click on Guest and login using your bronco username and password </a:t>
            </a:r>
          </a:p>
        </p:txBody>
      </p:sp>
      <p:sp>
        <p:nvSpPr>
          <p:cNvPr id="4" name="Slide Number Placeholder 3"/>
          <p:cNvSpPr>
            <a:spLocks noGrp="1"/>
          </p:cNvSpPr>
          <p:nvPr>
            <p:ph type="sldNum" sz="quarter" idx="5"/>
          </p:nvPr>
        </p:nvSpPr>
        <p:spPr/>
        <p:txBody>
          <a:bodyPr/>
          <a:lstStyle/>
          <a:p>
            <a:fld id="{325C8995-3ED9-4E76-B6A1-0734E8F7F476}" type="slidenum">
              <a:rPr lang="en-US" smtClean="0"/>
              <a:t>11</a:t>
            </a:fld>
            <a:endParaRPr lang="en-US"/>
          </a:p>
        </p:txBody>
      </p:sp>
    </p:spTree>
    <p:extLst>
      <p:ext uri="{BB962C8B-B14F-4D97-AF65-F5344CB8AC3E}">
        <p14:creationId xmlns:p14="http://schemas.microsoft.com/office/powerpoint/2010/main" val="2882869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upload a video you will need to click on the plus sign (add new). From the drop-down menu, click media upload.  You can either select upload or drag your video to upload.    </a:t>
            </a:r>
          </a:p>
        </p:txBody>
      </p:sp>
      <p:sp>
        <p:nvSpPr>
          <p:cNvPr id="4" name="Slide Number Placeholder 3"/>
          <p:cNvSpPr>
            <a:spLocks noGrp="1"/>
          </p:cNvSpPr>
          <p:nvPr>
            <p:ph type="sldNum" sz="quarter" idx="5"/>
          </p:nvPr>
        </p:nvSpPr>
        <p:spPr/>
        <p:txBody>
          <a:bodyPr/>
          <a:lstStyle/>
          <a:p>
            <a:fld id="{325C8995-3ED9-4E76-B6A1-0734E8F7F476}" type="slidenum">
              <a:rPr lang="en-US" smtClean="0"/>
              <a:t>12</a:t>
            </a:fld>
            <a:endParaRPr lang="en-US"/>
          </a:p>
        </p:txBody>
      </p:sp>
    </p:spTree>
    <p:extLst>
      <p:ext uri="{BB962C8B-B14F-4D97-AF65-F5344CB8AC3E}">
        <p14:creationId xmlns:p14="http://schemas.microsoft.com/office/powerpoint/2010/main" val="734584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ts val="600"/>
              </a:spcAft>
            </a:pPr>
            <a:r>
              <a:rPr lang="en-US" sz="1200" dirty="0">
                <a:solidFill>
                  <a:schemeClr val="bg1"/>
                </a:solidFill>
              </a:rPr>
              <a:t>Once your video has been uploaded to Kaltura, you will see a message at the top of the screen indicating its completion. If you want your video to be viewable by anyone, select the option under Publishing Schedule that says: </a:t>
            </a:r>
            <a:r>
              <a:rPr lang="en-US" sz="1200" b="1" dirty="0">
                <a:solidFill>
                  <a:schemeClr val="bg1"/>
                </a:solidFill>
              </a:rPr>
              <a:t>Unlisted</a:t>
            </a:r>
            <a:r>
              <a:rPr lang="en-US" sz="1200" dirty="0">
                <a:solidFill>
                  <a:schemeClr val="bg1"/>
                </a:solidFill>
              </a:rPr>
              <a:t> – Media page will be visible to anyone with a link to the page and then click </a:t>
            </a:r>
            <a:r>
              <a:rPr lang="en-US" sz="1200" b="1" dirty="0">
                <a:solidFill>
                  <a:schemeClr val="bg1"/>
                </a:solidFill>
              </a:rPr>
              <a:t>Save</a:t>
            </a:r>
            <a:r>
              <a:rPr lang="en-US" sz="1200" dirty="0">
                <a:solidFill>
                  <a:schemeClr val="bg1"/>
                </a:solidFill>
              </a:rPr>
              <a:t>.</a:t>
            </a:r>
          </a:p>
          <a:p>
            <a:pPr fontAlgn="base">
              <a:spcBef>
                <a:spcPct val="0"/>
              </a:spcBef>
              <a:spcAft>
                <a:spcPts val="600"/>
              </a:spcAft>
            </a:pPr>
            <a:endParaRPr lang="en-US" sz="1200" dirty="0">
              <a:solidFill>
                <a:schemeClr val="bg1"/>
              </a:solidFill>
            </a:endParaRPr>
          </a:p>
          <a:p>
            <a:pPr fontAlgn="base">
              <a:spcBef>
                <a:spcPct val="0"/>
              </a:spcBef>
              <a:spcAft>
                <a:spcPts val="600"/>
              </a:spcAft>
            </a:pPr>
            <a:r>
              <a:rPr lang="en-US" sz="1200" dirty="0">
                <a:solidFill>
                  <a:schemeClr val="bg1"/>
                </a:solidFill>
              </a:rPr>
              <a:t>To view your new video, click </a:t>
            </a:r>
            <a:r>
              <a:rPr lang="en-US" sz="1200" b="1" dirty="0">
                <a:solidFill>
                  <a:schemeClr val="bg1"/>
                </a:solidFill>
              </a:rPr>
              <a:t>Go To My Media</a:t>
            </a:r>
            <a:r>
              <a:rPr lang="en-US" sz="1200" dirty="0">
                <a:solidFill>
                  <a:schemeClr val="bg1"/>
                </a:solidFill>
              </a:rPr>
              <a:t>, next to </a:t>
            </a:r>
            <a:r>
              <a:rPr lang="en-US" sz="1200" b="1" dirty="0">
                <a:solidFill>
                  <a:schemeClr val="bg1"/>
                </a:solidFill>
              </a:rPr>
              <a:t>Save.</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13</a:t>
            </a:fld>
            <a:endParaRPr lang="en-US"/>
          </a:p>
        </p:txBody>
      </p:sp>
    </p:spTree>
    <p:extLst>
      <p:ext uri="{BB962C8B-B14F-4D97-AF65-F5344CB8AC3E}">
        <p14:creationId xmlns:p14="http://schemas.microsoft.com/office/powerpoint/2010/main" val="2936907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ct val="0"/>
              </a:spcBef>
              <a:spcAft>
                <a:spcPts val="600"/>
              </a:spcAft>
            </a:pPr>
            <a:r>
              <a:rPr lang="en-US" sz="1200" dirty="0">
                <a:solidFill>
                  <a:srgbClr val="FFFFFF"/>
                </a:solidFill>
              </a:rPr>
              <a:t>From the My Media screen, you can click on the name of your video to view this content.  Just below the video player, click the </a:t>
            </a:r>
            <a:r>
              <a:rPr lang="en-US" sz="1200" b="1" dirty="0">
                <a:solidFill>
                  <a:srgbClr val="FFFFFF"/>
                </a:solidFill>
              </a:rPr>
              <a:t>Share</a:t>
            </a:r>
            <a:r>
              <a:rPr lang="en-US" sz="1200" dirty="0">
                <a:solidFill>
                  <a:srgbClr val="FFFFFF"/>
                </a:solidFill>
              </a:rPr>
              <a:t> button to see shareable options for your video.</a:t>
            </a: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14</a:t>
            </a:fld>
            <a:endParaRPr lang="en-US"/>
          </a:p>
        </p:txBody>
      </p:sp>
    </p:spTree>
    <p:extLst>
      <p:ext uri="{BB962C8B-B14F-4D97-AF65-F5344CB8AC3E}">
        <p14:creationId xmlns:p14="http://schemas.microsoft.com/office/powerpoint/2010/main" val="3021477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15</a:t>
            </a:fld>
            <a:endParaRPr lang="en-US"/>
          </a:p>
        </p:txBody>
      </p:sp>
    </p:spTree>
    <p:extLst>
      <p:ext uri="{BB962C8B-B14F-4D97-AF65-F5344CB8AC3E}">
        <p14:creationId xmlns:p14="http://schemas.microsoft.com/office/powerpoint/2010/main" val="268518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pPr marL="342900" marR="0" lvl="0">
              <a:spcBef>
                <a:spcPts val="0"/>
              </a:spcBef>
              <a:spcAft>
                <a:spcPts val="0"/>
              </a:spcAft>
            </a:pPr>
            <a:endParaRPr lang="en-US" sz="1200" dirty="0"/>
          </a:p>
          <a:p>
            <a:pPr marL="342900" marR="0" lvl="0">
              <a:spcBef>
                <a:spcPts val="0"/>
              </a:spcBef>
              <a:spcAft>
                <a:spcPts val="0"/>
              </a:spcAft>
            </a:pPr>
            <a:r>
              <a:rPr lang="en-US" sz="1200" dirty="0"/>
              <a:t>Questions about Zoom Basic </a:t>
            </a:r>
          </a:p>
          <a:p>
            <a:pPr marL="342900">
              <a:spcBef>
                <a:spcPts val="0"/>
              </a:spcBef>
            </a:pPr>
            <a:r>
              <a:rPr lang="en-US" sz="1200" dirty="0"/>
              <a:t>Breakout Rooms</a:t>
            </a:r>
          </a:p>
          <a:p>
            <a:pPr marL="342900" marR="0" lvl="0">
              <a:spcBef>
                <a:spcPts val="0"/>
              </a:spcBef>
              <a:spcAft>
                <a:spcPts val="0"/>
              </a:spcAft>
            </a:pPr>
            <a:r>
              <a:rPr lang="en-US" sz="1200" dirty="0"/>
              <a:t>Whiteboard</a:t>
            </a:r>
          </a:p>
          <a:p>
            <a:pPr marL="342900" marR="0" lvl="0">
              <a:spcBef>
                <a:spcPts val="0"/>
              </a:spcBef>
              <a:spcAft>
                <a:spcPts val="0"/>
              </a:spcAft>
            </a:pPr>
            <a:r>
              <a:rPr lang="en-US" sz="1200" dirty="0"/>
              <a:t>Multiple Screen Share</a:t>
            </a:r>
          </a:p>
          <a:p>
            <a:pPr marL="342900" marR="0" lvl="0">
              <a:spcBef>
                <a:spcPts val="0"/>
              </a:spcBef>
              <a:spcAft>
                <a:spcPts val="0"/>
              </a:spcAft>
            </a:pPr>
            <a:r>
              <a:rPr lang="en-US" sz="1200" dirty="0"/>
              <a:t>Polling </a:t>
            </a:r>
          </a:p>
          <a:p>
            <a:pPr marL="342900" marR="0" lvl="0">
              <a:spcBef>
                <a:spcPts val="0"/>
              </a:spcBef>
              <a:spcAft>
                <a:spcPts val="0"/>
              </a:spcAft>
            </a:pPr>
            <a:r>
              <a:rPr lang="en-US" sz="1200" dirty="0"/>
              <a:t>Record your session and Kaltura</a:t>
            </a:r>
          </a:p>
          <a:p>
            <a:pPr marL="342900" marR="0" lvl="0">
              <a:spcBef>
                <a:spcPts val="0"/>
              </a:spcBef>
              <a:spcAft>
                <a:spcPts val="0"/>
              </a:spcAft>
            </a:pPr>
            <a:r>
              <a:rPr lang="en-US" sz="1200" dirty="0"/>
              <a:t>Reports</a:t>
            </a:r>
          </a:p>
          <a:p>
            <a:pPr marL="342900" marR="0" lvl="0">
              <a:spcBef>
                <a:spcPts val="0"/>
              </a:spcBef>
              <a:spcAft>
                <a:spcPts val="0"/>
              </a:spcAft>
            </a:pPr>
            <a:r>
              <a:rPr lang="en-US" sz="1200" dirty="0"/>
              <a:t>Remote Control Feature </a:t>
            </a:r>
          </a:p>
          <a:p>
            <a:pPr marL="342900" marR="0" lvl="0">
              <a:spcBef>
                <a:spcPts val="0"/>
              </a:spcBef>
              <a:spcAft>
                <a:spcPts val="0"/>
              </a:spcAft>
            </a:pPr>
            <a:endParaRPr lang="en-US" sz="1200" dirty="0"/>
          </a:p>
          <a:p>
            <a:r>
              <a:rPr lang="en-US" dirty="0"/>
              <a:t>As we go through the presentation today, if you are comfortable, please log into the Zoom site so you can follow along while we are going over the details. </a:t>
            </a:r>
          </a:p>
        </p:txBody>
      </p:sp>
      <p:sp>
        <p:nvSpPr>
          <p:cNvPr id="4" name="Slide Number Placeholder 3"/>
          <p:cNvSpPr>
            <a:spLocks noGrp="1"/>
          </p:cNvSpPr>
          <p:nvPr>
            <p:ph type="sldNum" sz="quarter" idx="5"/>
          </p:nvPr>
        </p:nvSpPr>
        <p:spPr/>
        <p:txBody>
          <a:bodyPr/>
          <a:lstStyle/>
          <a:p>
            <a:fld id="{325C8995-3ED9-4E76-B6A1-0734E8F7F476}" type="slidenum">
              <a:rPr lang="en-US" smtClean="0"/>
              <a:t>2</a:t>
            </a:fld>
            <a:endParaRPr lang="en-US"/>
          </a:p>
        </p:txBody>
      </p:sp>
    </p:spTree>
    <p:extLst>
      <p:ext uri="{BB962C8B-B14F-4D97-AF65-F5344CB8AC3E}">
        <p14:creationId xmlns:p14="http://schemas.microsoft.com/office/powerpoint/2010/main" val="292534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Symbol" panose="05050102010706020507" pitchFamily="18" charset="2"/>
              <a:buNone/>
            </a:pPr>
            <a:r>
              <a:rPr lang="en-US" dirty="0">
                <a:latin typeface="Calibri" panose="020F0502020204030204" pitchFamily="34" charset="0"/>
                <a:ea typeface="Calibri" panose="020F0502020204030204" pitchFamily="34" charset="0"/>
                <a:cs typeface="Times New Roman" panose="02020603050405020304" pitchFamily="18" charset="0"/>
              </a:rPr>
              <a:t>Okay, before we go into our session, lets recall some of the features we learned in our Zoom basics training.  </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Click on the microphone icon to mute and unmute your mic and say hi to the group? </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Can I have everyone turn one their video and then turn off their video? If you have a red line through your video, that means that it is not on. </a:t>
            </a:r>
          </a:p>
          <a:p>
            <a:pPr marL="0" marR="0" lvl="0" indent="0">
              <a:lnSpc>
                <a:spcPct val="107000"/>
              </a:lnSpc>
              <a:spcBef>
                <a:spcPts val="0"/>
              </a:spcBef>
              <a:spcAft>
                <a:spcPts val="0"/>
              </a:spcAft>
              <a:buFont typeface="Symbol" panose="05050102010706020507" pitchFamily="18" charset="2"/>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 the chat box, please tell me your favorite movie or book is in the chat box! </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3</a:t>
            </a:fld>
            <a:endParaRPr lang="en-US"/>
          </a:p>
        </p:txBody>
      </p:sp>
    </p:spTree>
    <p:extLst>
      <p:ext uri="{BB962C8B-B14F-4D97-AF65-F5344CB8AC3E}">
        <p14:creationId xmlns:p14="http://schemas.microsoft.com/office/powerpoint/2010/main" val="423925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For security, IT has disabled some features to prevent zoom bombing.  You may need to go into settings and update this feature if you would like that capability to share with your teams or students.  Also,  Let’s chat about two options that may add a level of security to your meetings.  </a:t>
            </a:r>
          </a:p>
          <a:p>
            <a:pPr marL="342900" marR="0" lvl="0" indent="-342900">
              <a:lnSpc>
                <a:spcPct val="107000"/>
              </a:lnSpc>
              <a:spcBef>
                <a:spcPts val="0"/>
              </a:spcBef>
              <a:spcAft>
                <a:spcPts val="0"/>
              </a:spcAft>
              <a:buFont typeface="Symbol" panose="05050102010706020507" pitchFamily="18" charset="2"/>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Share Screen: Go to settings, and you can turn the feature on for your meetings to require a password.  When creating a new meeting, you can also click the box to require registration for the meeting. </a:t>
            </a: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4</a:t>
            </a:fld>
            <a:endParaRPr lang="en-US"/>
          </a:p>
        </p:txBody>
      </p:sp>
    </p:spTree>
    <p:extLst>
      <p:ext uri="{BB962C8B-B14F-4D97-AF65-F5344CB8AC3E}">
        <p14:creationId xmlns:p14="http://schemas.microsoft.com/office/powerpoint/2010/main" val="20390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Breakout rooms allow you to split up your class or meeting into groups! This is great for collaboration and engagement efforts.  The best part about the breakout rooms is that as facilitator, you can peak in to each room to see how the conversation is going.  </a:t>
            </a:r>
          </a:p>
          <a:p>
            <a:endParaRPr lang="en-US" dirty="0"/>
          </a:p>
          <a:p>
            <a:r>
              <a:rPr lang="en-US" dirty="0"/>
              <a:t>Keep in mind, you are participating as an attendee, so you are seeing it the way your students or staff will be viewing it, which is very helpful.  As facilitator, you will be able to assign breakout rooms before the meeting, or during!  First, let’s go back to settings to ensure your breakout room meeting is enabled.   </a:t>
            </a:r>
          </a:p>
          <a:p>
            <a:endParaRPr lang="en-US" dirty="0"/>
          </a:p>
          <a:p>
            <a:r>
              <a:rPr lang="en-US" dirty="0"/>
              <a:t>Share screen: Settings, click on meeting advanced, the first option is breakout rooms.   Great! Now, if you want to preassign your breakout rooms, go to schedule a new meeting.  You can add emails and invite each person.  This can be quite time consuming, but if you will have students working in teams for the entire semester then this might be useful.    Otherwise, my recommendation would be to create the teams during this meeting.  It will only take a minute or so and it will show you all the names of the participants in the meeting.  </a:t>
            </a:r>
          </a:p>
          <a:p>
            <a:endParaRPr lang="en-US" dirty="0"/>
          </a:p>
          <a:p>
            <a:r>
              <a:rPr lang="en-US" dirty="0"/>
              <a:t>View this slide.  This is what the facilitator sees after clicking on breakout rooms.  Based on the number of attendees you can select the number of groups and how many people in each one.  Once you are done, click on create rooms.  This will put people in their rooms automatically.   </a:t>
            </a:r>
          </a:p>
          <a:p>
            <a:endParaRPr lang="en-US" dirty="0"/>
          </a:p>
          <a:p>
            <a:r>
              <a:rPr lang="en-US" dirty="0"/>
              <a:t>Click to next slide </a:t>
            </a:r>
          </a:p>
        </p:txBody>
      </p:sp>
      <p:sp>
        <p:nvSpPr>
          <p:cNvPr id="4" name="Slide Number Placeholder 3"/>
          <p:cNvSpPr>
            <a:spLocks noGrp="1"/>
          </p:cNvSpPr>
          <p:nvPr>
            <p:ph type="sldNum" sz="quarter" idx="5"/>
          </p:nvPr>
        </p:nvSpPr>
        <p:spPr/>
        <p:txBody>
          <a:bodyPr/>
          <a:lstStyle/>
          <a:p>
            <a:fld id="{325C8995-3ED9-4E76-B6A1-0734E8F7F476}" type="slidenum">
              <a:rPr lang="en-US" smtClean="0"/>
              <a:t>5</a:t>
            </a:fld>
            <a:endParaRPr lang="en-US"/>
          </a:p>
        </p:txBody>
      </p:sp>
    </p:spTree>
    <p:extLst>
      <p:ext uri="{BB962C8B-B14F-4D97-AF65-F5344CB8AC3E}">
        <p14:creationId xmlns:p14="http://schemas.microsoft.com/office/powerpoint/2010/main" val="207896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option if you would like to manually assign your rooms during your meeting it can be very helpful.   </a:t>
            </a:r>
          </a:p>
          <a:p>
            <a:endParaRPr lang="en-US" dirty="0"/>
          </a:p>
          <a:p>
            <a:r>
              <a:rPr lang="en-US" dirty="0"/>
              <a:t>Here are the steps to create your breakout room.  </a:t>
            </a:r>
          </a:p>
          <a:p>
            <a:endParaRPr lang="en-US" dirty="0"/>
          </a:p>
          <a:p>
            <a:r>
              <a:rPr lang="en-US" dirty="0"/>
              <a:t>Now let’s get some practice in.  Let’s take a moment and breakout into our breakout rooms.  Let’s discuss some helpful practices or tools that you have found for remote work.   Once I create your rooms, please don’t by shy.  Make sure to take yourselves off of mute and start a discussion.  Once  we hit (give a time frame)  please click on the exit breakout room to go back to the main page. </a:t>
            </a:r>
          </a:p>
          <a:p>
            <a:endParaRPr lang="en-US" dirty="0"/>
          </a:p>
          <a:p>
            <a:r>
              <a:rPr lang="en-US" dirty="0"/>
              <a:t>In the chat box please tell me your thoughts, how did that go?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Let’s take a moment and respond to any questions. </a:t>
            </a: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6</a:t>
            </a:fld>
            <a:endParaRPr lang="en-US"/>
          </a:p>
        </p:txBody>
      </p:sp>
    </p:spTree>
    <p:extLst>
      <p:ext uri="{BB962C8B-B14F-4D97-AF65-F5344CB8AC3E}">
        <p14:creationId xmlns:p14="http://schemas.microsoft.com/office/powerpoint/2010/main" val="18826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everyone, so let’s talk about whiteboard.   Whiteboard is quite literally your classroom board for writing.  This can be helpful when writing down notes, lists, or highlighting areas of importance for staff or students.   In order to access whiteboard, click on your share screen button at the bottom of your zoom window.   </a:t>
            </a:r>
          </a:p>
          <a:p>
            <a:endParaRPr lang="en-US" dirty="0"/>
          </a:p>
          <a:p>
            <a:r>
              <a:rPr lang="en-US" dirty="0"/>
              <a:t>You will see several screen sharing options.  Whiteboard will automatically pop up for you. Go ahead and click on Share screen.  At this point, don’t click on anything else, but you should see the whiteboard option.   </a:t>
            </a:r>
          </a:p>
          <a:p>
            <a:endParaRPr lang="en-US" dirty="0"/>
          </a:p>
          <a:p>
            <a:r>
              <a:rPr lang="en-US" dirty="0"/>
              <a:t>Available Icons on whiteboard:  </a:t>
            </a:r>
          </a:p>
          <a:p>
            <a:endParaRPr lang="en-US" dirty="0"/>
          </a:p>
          <a:p>
            <a:r>
              <a:rPr lang="en-US" dirty="0"/>
              <a:t>Text, draw, erase.  The most important icon is the save button.  One you are done with the whiteboard feature; you can save your work for future reference or to send out to attendees.   </a:t>
            </a:r>
          </a:p>
          <a:p>
            <a:endParaRPr lang="en-US" dirty="0"/>
          </a:p>
          <a:p>
            <a:r>
              <a:rPr lang="en-US" dirty="0"/>
              <a:t>Practice time:  So let’s have a quick discussion about ways to keep staff or students engaged by through our whiteboard sessions.    I will be listing all of the items on the whiteboard!  If you feel comfortable, please take your line off of mute to share your thoughts.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Let’s take a moment and respond to any questions. </a:t>
            </a: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7</a:t>
            </a:fld>
            <a:endParaRPr lang="en-US"/>
          </a:p>
        </p:txBody>
      </p:sp>
    </p:spTree>
    <p:extLst>
      <p:ext uri="{BB962C8B-B14F-4D97-AF65-F5344CB8AC3E}">
        <p14:creationId xmlns:p14="http://schemas.microsoft.com/office/powerpoint/2010/main" val="32800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Go to settings to update your polling feature!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Share screen, go to settings, </a:t>
            </a:r>
            <a:br>
              <a:rPr lang="en-US" sz="1200" b="0" i="0" kern="1200" dirty="0">
                <a:solidFill>
                  <a:schemeClr val="tx1"/>
                </a:solidFill>
                <a:effectLst/>
                <a:latin typeface="+mn-lt"/>
                <a:ea typeface="+mn-ea"/>
                <a:cs typeface="+mn-cs"/>
              </a:rPr>
            </a:br>
            <a:endParaRPr lang="en-US" dirty="0"/>
          </a:p>
          <a:p>
            <a:pPr marR="0" lvl="0" indent="-228600">
              <a:lnSpc>
                <a:spcPct val="90000"/>
              </a:lnSpc>
              <a:spcBef>
                <a:spcPts val="0"/>
              </a:spcBef>
              <a:spcAft>
                <a:spcPts val="600"/>
              </a:spcAft>
              <a:buFont typeface="Arial" panose="020B0604020202020204" pitchFamily="34" charset="0"/>
              <a:buChar char="•"/>
            </a:pPr>
            <a:endParaRPr lang="en-US" sz="1200" dirty="0">
              <a:solidFill>
                <a:srgbClr val="FFFFFF"/>
              </a:solidFill>
            </a:endParaRP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First step in order to use  your poll, check your settings </a:t>
            </a: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Then go to meeting,</a:t>
            </a: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Click on your scheduled meetings (meeting you have already scheduled) and click on the meeting in which you want to have a poll. </a:t>
            </a: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Scroll down to the bottom and you will see POLL and a button that says add.  Click on Add</a:t>
            </a: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Type in your question and potential responses</a:t>
            </a: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Click on save in order to save your new poll </a:t>
            </a:r>
          </a:p>
          <a:p>
            <a:pPr marL="342900" marR="0" lvl="0" indent="-228600">
              <a:lnSpc>
                <a:spcPct val="90000"/>
              </a:lnSpc>
              <a:spcBef>
                <a:spcPts val="0"/>
              </a:spcBef>
              <a:spcAft>
                <a:spcPts val="600"/>
              </a:spcAft>
              <a:buFont typeface="Arial" panose="020B0604020202020204" pitchFamily="34" charset="0"/>
              <a:buChar char="•"/>
            </a:pPr>
            <a:r>
              <a:rPr lang="en-US" sz="1200" dirty="0">
                <a:solidFill>
                  <a:srgbClr val="FFFFFF"/>
                </a:solidFill>
              </a:rPr>
              <a:t>Once you start your meeting,  you will have the polls icon on your zoom toolbar </a:t>
            </a:r>
          </a:p>
          <a:p>
            <a:pPr marL="114300" marR="0" lvl="0" indent="0">
              <a:lnSpc>
                <a:spcPct val="90000"/>
              </a:lnSpc>
              <a:spcBef>
                <a:spcPts val="0"/>
              </a:spcBef>
              <a:spcAft>
                <a:spcPts val="600"/>
              </a:spcAft>
              <a:buFont typeface="Arial" panose="020B0604020202020204" pitchFamily="34" charset="0"/>
              <a:buNone/>
            </a:pPr>
            <a:endParaRPr lang="en-US" sz="1200" dirty="0">
              <a:solidFill>
                <a:srgbClr val="FFFFFF"/>
              </a:solidFill>
            </a:endParaRPr>
          </a:p>
          <a:p>
            <a:pPr marL="114300" marR="0" lvl="0" indent="0">
              <a:lnSpc>
                <a:spcPct val="90000"/>
              </a:lnSpc>
              <a:spcBef>
                <a:spcPts val="0"/>
              </a:spcBef>
              <a:spcAft>
                <a:spcPts val="600"/>
              </a:spcAft>
              <a:buFont typeface="Arial" panose="020B0604020202020204" pitchFamily="34" charset="0"/>
              <a:buNone/>
            </a:pP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8</a:t>
            </a:fld>
            <a:endParaRPr lang="en-US"/>
          </a:p>
        </p:txBody>
      </p:sp>
    </p:spTree>
    <p:extLst>
      <p:ext uri="{BB962C8B-B14F-4D97-AF65-F5344CB8AC3E}">
        <p14:creationId xmlns:p14="http://schemas.microsoft.com/office/powerpoint/2010/main" val="410252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your meeting, you can do a practice run.  If the poll icon shows up on your meeting toolbar, then you know you added the poll correctly. </a:t>
            </a:r>
          </a:p>
          <a:p>
            <a:endParaRPr lang="en-US" dirty="0"/>
          </a:p>
          <a:p>
            <a:r>
              <a:rPr lang="en-US" dirty="0"/>
              <a:t>When you are ready to start your poll during your meeting, click on the poll icon in your zoom toolbar. </a:t>
            </a:r>
          </a:p>
          <a:p>
            <a:endParaRPr lang="en-US" dirty="0"/>
          </a:p>
          <a:p>
            <a:r>
              <a:rPr lang="en-US" dirty="0"/>
              <a:t>Once you have initiated your polls, you will see this first screen and click on launch polling.  As attendees are respond you will be able to see the number of responses on your screen. </a:t>
            </a:r>
          </a:p>
          <a:p>
            <a:endParaRPr lang="en-US" dirty="0"/>
          </a:p>
          <a:p>
            <a:r>
              <a:rPr lang="en-US" dirty="0"/>
              <a:t> All the responses will appear, and when you are ready, you will have the ability to share your results.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Now, let’s see what a poll looks like on your end. I am going to initiate a poll.  Please respond to all the questions.   Once you are done with your session you can find your poll results under your report tab on the zoom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 am going to launch a poll so you can see how your attendees will view and respond to a poll.  Once you are done, I will also show the poll results!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Let’s take a moment and respond to any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endParaRPr lang="en-US" dirty="0"/>
          </a:p>
        </p:txBody>
      </p:sp>
      <p:sp>
        <p:nvSpPr>
          <p:cNvPr id="4" name="Slide Number Placeholder 3"/>
          <p:cNvSpPr>
            <a:spLocks noGrp="1"/>
          </p:cNvSpPr>
          <p:nvPr>
            <p:ph type="sldNum" sz="quarter" idx="5"/>
          </p:nvPr>
        </p:nvSpPr>
        <p:spPr/>
        <p:txBody>
          <a:bodyPr/>
          <a:lstStyle/>
          <a:p>
            <a:fld id="{325C8995-3ED9-4E76-B6A1-0734E8F7F476}" type="slidenum">
              <a:rPr lang="en-US" smtClean="0"/>
              <a:t>9</a:t>
            </a:fld>
            <a:endParaRPr lang="en-US"/>
          </a:p>
        </p:txBody>
      </p:sp>
    </p:spTree>
    <p:extLst>
      <p:ext uri="{BB962C8B-B14F-4D97-AF65-F5344CB8AC3E}">
        <p14:creationId xmlns:p14="http://schemas.microsoft.com/office/powerpoint/2010/main" val="400195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D95E-8C05-4867-903B-B4520B64B9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8BD347-F7E5-40A1-9E82-88FD20DDEA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8E1A40-DC63-4C6B-A101-4561CD773DFE}"/>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5" name="Footer Placeholder 4">
            <a:extLst>
              <a:ext uri="{FF2B5EF4-FFF2-40B4-BE49-F238E27FC236}">
                <a16:creationId xmlns:a16="http://schemas.microsoft.com/office/drawing/2014/main" id="{0058C8E9-212B-4B6C-9679-DDFA3FB76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529BB-72A3-4ACC-8192-A7E01DDDD3CA}"/>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3961876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B67FE-C186-4A21-ACA0-6E3CAF5F3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6B6F6-CC7F-4F0B-9C81-C2AB96B6AB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C5BD9C-9E2E-48C8-B33A-E42E7CFD5054}"/>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5" name="Footer Placeholder 4">
            <a:extLst>
              <a:ext uri="{FF2B5EF4-FFF2-40B4-BE49-F238E27FC236}">
                <a16:creationId xmlns:a16="http://schemas.microsoft.com/office/drawing/2014/main" id="{62D218CF-0325-4D1A-B8A6-9AA09D35E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580B5-7D70-47C1-8EA5-D9E50296501D}"/>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2643372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3943F0-D908-42AF-8081-868CA18376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E95E45-2FEB-4E65-8004-E41BC93295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A5F07-72E1-469F-80AF-66FF4F688498}"/>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5" name="Footer Placeholder 4">
            <a:extLst>
              <a:ext uri="{FF2B5EF4-FFF2-40B4-BE49-F238E27FC236}">
                <a16:creationId xmlns:a16="http://schemas.microsoft.com/office/drawing/2014/main" id="{DA8AFF07-C442-49A7-93B0-7C317B418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27842E-1741-41BE-A5F2-21127538D043}"/>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3919547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2770-D316-431D-A902-AC4ECF9B9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D3D5C4-8E11-443C-983D-DD64997419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E88EF9-DA08-4811-AF28-7F419112BBE0}"/>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5" name="Footer Placeholder 4">
            <a:extLst>
              <a:ext uri="{FF2B5EF4-FFF2-40B4-BE49-F238E27FC236}">
                <a16:creationId xmlns:a16="http://schemas.microsoft.com/office/drawing/2014/main" id="{FAA9071B-223C-4A23-84DA-96CDE9E4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8A42D-AEC0-4E7B-9C7A-D11425058B30}"/>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454689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D013-38EA-4688-8FAE-95D953C6A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764792-A5E0-40CD-9BAD-558E5A64E7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AD7426-B825-4E24-8696-B403D71C695B}"/>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5" name="Footer Placeholder 4">
            <a:extLst>
              <a:ext uri="{FF2B5EF4-FFF2-40B4-BE49-F238E27FC236}">
                <a16:creationId xmlns:a16="http://schemas.microsoft.com/office/drawing/2014/main" id="{E6A0047C-888B-43E5-BE79-F85EAAEA9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B37B2-2A08-4B37-8926-7AA125471CBE}"/>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259768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9C250-0DDE-4E00-8597-AF640EA44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4B0585-03DD-4F05-AB8D-D9AA5048DB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CA7E0-E03D-494F-AB03-C2C225DA65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D457E4-215C-43A1-A25B-179C3CB3602B}"/>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6" name="Footer Placeholder 5">
            <a:extLst>
              <a:ext uri="{FF2B5EF4-FFF2-40B4-BE49-F238E27FC236}">
                <a16:creationId xmlns:a16="http://schemas.microsoft.com/office/drawing/2014/main" id="{F0487C2C-22F2-4236-A335-801D0DBA0D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8CCF7-D1EF-4281-A03F-EB124AE67AFD}"/>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165725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DBF33-CBB9-41F9-9BF3-1574E10F1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7B35B-7C8A-46D6-8960-765482F761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76E609-6055-4A0A-8D03-19680AD9E5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8DFB21-B1C6-4ACE-B76F-E6C2907170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083383-B60F-4057-BBEA-D2817A7598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147E7-0935-4838-BC33-35D186E7CAC2}"/>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8" name="Footer Placeholder 7">
            <a:extLst>
              <a:ext uri="{FF2B5EF4-FFF2-40B4-BE49-F238E27FC236}">
                <a16:creationId xmlns:a16="http://schemas.microsoft.com/office/drawing/2014/main" id="{F103B8D2-2068-4785-B72A-46379AD994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92CFC9-8896-4A6B-8C92-324CA36D21C7}"/>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2408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E377E-2799-4B4D-9935-8136B229D4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FE524-A561-443F-807E-F53821888CFB}"/>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4" name="Footer Placeholder 3">
            <a:extLst>
              <a:ext uri="{FF2B5EF4-FFF2-40B4-BE49-F238E27FC236}">
                <a16:creationId xmlns:a16="http://schemas.microsoft.com/office/drawing/2014/main" id="{0BB79EDB-2F93-4D58-A7FC-F75CA5BC3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BEFCBA-FE7F-4C4B-AE41-C222F72F5A9F}"/>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418299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9A966B-03F7-4E1F-8650-5D596FC58E3C}"/>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3" name="Footer Placeholder 2">
            <a:extLst>
              <a:ext uri="{FF2B5EF4-FFF2-40B4-BE49-F238E27FC236}">
                <a16:creationId xmlns:a16="http://schemas.microsoft.com/office/drawing/2014/main" id="{BB3F7D86-FC42-40BC-BE60-C80B6EB8CE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F8AEC-B4DB-45DA-99A4-B455E169D5DC}"/>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35308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15B70-C80F-4299-A452-8DCDF3E25C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8D8E54-F3CA-4A10-A181-A6A3B7F3B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6258A9-F741-49B4-8BB4-FB12AA7132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6C188-CBB9-4ED3-95A4-8BA449C5E615}"/>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6" name="Footer Placeholder 5">
            <a:extLst>
              <a:ext uri="{FF2B5EF4-FFF2-40B4-BE49-F238E27FC236}">
                <a16:creationId xmlns:a16="http://schemas.microsoft.com/office/drawing/2014/main" id="{56959179-4A24-4885-B8A2-48966320E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9B7942-33B4-4D5F-86C1-91E8CAAEB3F1}"/>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415622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1B44E-3EAA-4A2A-8485-7A1C120028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5EB98D-BE3E-44AD-8349-D550A912E6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BB0E39-79BE-43CB-A567-5CBB4E4B7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BCC407-5DE1-4418-BA5B-F4C47AE05AA5}"/>
              </a:ext>
            </a:extLst>
          </p:cNvPr>
          <p:cNvSpPr>
            <a:spLocks noGrp="1"/>
          </p:cNvSpPr>
          <p:nvPr>
            <p:ph type="dt" sz="half" idx="10"/>
          </p:nvPr>
        </p:nvSpPr>
        <p:spPr/>
        <p:txBody>
          <a:bodyPr/>
          <a:lstStyle/>
          <a:p>
            <a:fld id="{2165EE58-B86C-4F5F-A1BB-B931D70D2108}" type="datetimeFigureOut">
              <a:rPr lang="en-US" smtClean="0"/>
              <a:t>4/9/2020</a:t>
            </a:fld>
            <a:endParaRPr lang="en-US"/>
          </a:p>
        </p:txBody>
      </p:sp>
      <p:sp>
        <p:nvSpPr>
          <p:cNvPr id="6" name="Footer Placeholder 5">
            <a:extLst>
              <a:ext uri="{FF2B5EF4-FFF2-40B4-BE49-F238E27FC236}">
                <a16:creationId xmlns:a16="http://schemas.microsoft.com/office/drawing/2014/main" id="{5EDF8196-A823-4F02-A15B-07CF2D9525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3964F9-07F9-4728-B589-C2D62DDC437B}"/>
              </a:ext>
            </a:extLst>
          </p:cNvPr>
          <p:cNvSpPr>
            <a:spLocks noGrp="1"/>
          </p:cNvSpPr>
          <p:nvPr>
            <p:ph type="sldNum" sz="quarter" idx="12"/>
          </p:nvPr>
        </p:nvSpPr>
        <p:spPr/>
        <p:txBody>
          <a:bodyPr/>
          <a:lstStyle/>
          <a:p>
            <a:fld id="{0CC752AE-FD1E-4ACC-8FB3-F47B0839D9AE}" type="slidenum">
              <a:rPr lang="en-US" smtClean="0"/>
              <a:t>‹#›</a:t>
            </a:fld>
            <a:endParaRPr lang="en-US"/>
          </a:p>
        </p:txBody>
      </p:sp>
    </p:spTree>
    <p:extLst>
      <p:ext uri="{BB962C8B-B14F-4D97-AF65-F5344CB8AC3E}">
        <p14:creationId xmlns:p14="http://schemas.microsoft.com/office/powerpoint/2010/main" val="1058728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E4488-99D2-4808-B654-085F67FCB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93AD10-2B6A-4213-9D6B-0A7EED2E7A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BA91DA-C562-484B-9F80-6FDBAD6AB8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5EE58-B86C-4F5F-A1BB-B931D70D2108}" type="datetimeFigureOut">
              <a:rPr lang="en-US" smtClean="0"/>
              <a:t>4/9/2020</a:t>
            </a:fld>
            <a:endParaRPr lang="en-US"/>
          </a:p>
        </p:txBody>
      </p:sp>
      <p:sp>
        <p:nvSpPr>
          <p:cNvPr id="5" name="Footer Placeholder 4">
            <a:extLst>
              <a:ext uri="{FF2B5EF4-FFF2-40B4-BE49-F238E27FC236}">
                <a16:creationId xmlns:a16="http://schemas.microsoft.com/office/drawing/2014/main" id="{D37A0E38-C5CB-4D8C-B889-128E538DE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0B73C8-5C37-4245-AD86-6D1C48727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752AE-FD1E-4ACC-8FB3-F47B0839D9AE}" type="slidenum">
              <a:rPr lang="en-US" smtClean="0"/>
              <a:t>‹#›</a:t>
            </a:fld>
            <a:endParaRPr lang="en-US"/>
          </a:p>
        </p:txBody>
      </p:sp>
    </p:spTree>
    <p:extLst>
      <p:ext uri="{BB962C8B-B14F-4D97-AF65-F5344CB8AC3E}">
        <p14:creationId xmlns:p14="http://schemas.microsoft.com/office/powerpoint/2010/main" val="616680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jp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descr="ZOOM">
            <a:extLst>
              <a:ext uri="{FF2B5EF4-FFF2-40B4-BE49-F238E27FC236}">
                <a16:creationId xmlns:a16="http://schemas.microsoft.com/office/drawing/2014/main" id="{E9415B46-0EED-43C4-8570-11523BB92FC0}"/>
              </a:ext>
            </a:extLst>
          </p:cNvPr>
          <p:cNvSpPr>
            <a:spLocks noGrp="1"/>
          </p:cNvSpPr>
          <p:nvPr>
            <p:ph type="ctrTitle"/>
          </p:nvPr>
        </p:nvSpPr>
        <p:spPr>
          <a:xfrm>
            <a:off x="1848465" y="3298722"/>
            <a:ext cx="8495070" cy="1784402"/>
          </a:xfrm>
        </p:spPr>
        <p:txBody>
          <a:bodyPr anchor="b">
            <a:normAutofit/>
          </a:bodyPr>
          <a:lstStyle/>
          <a:p>
            <a:r>
              <a:rPr lang="en-US" b="1" dirty="0">
                <a:solidFill>
                  <a:srgbClr val="FFFFFF"/>
                </a:solidFill>
              </a:rPr>
              <a:t>ZOOM</a:t>
            </a:r>
          </a:p>
        </p:txBody>
      </p:sp>
      <p:sp>
        <p:nvSpPr>
          <p:cNvPr id="3" name="Subtitle 2" descr="Advanced Session&#10;">
            <a:extLst>
              <a:ext uri="{FF2B5EF4-FFF2-40B4-BE49-F238E27FC236}">
                <a16:creationId xmlns:a16="http://schemas.microsoft.com/office/drawing/2014/main" id="{AFDD452A-4E1C-423D-B4E9-ECE3EA0BED20}"/>
              </a:ext>
            </a:extLst>
          </p:cNvPr>
          <p:cNvSpPr>
            <a:spLocks noGrp="1"/>
          </p:cNvSpPr>
          <p:nvPr>
            <p:ph type="subTitle" idx="1"/>
          </p:nvPr>
        </p:nvSpPr>
        <p:spPr>
          <a:xfrm>
            <a:off x="1848465" y="5258851"/>
            <a:ext cx="8495070" cy="904005"/>
          </a:xfrm>
        </p:spPr>
        <p:txBody>
          <a:bodyPr>
            <a:normAutofit/>
          </a:bodyPr>
          <a:lstStyle/>
          <a:p>
            <a:r>
              <a:rPr lang="en-US" sz="4800" dirty="0">
                <a:solidFill>
                  <a:srgbClr val="FFFFFF"/>
                </a:solidFill>
              </a:rPr>
              <a:t>Advanced Session</a:t>
            </a:r>
          </a:p>
        </p:txBody>
      </p:sp>
      <p:sp>
        <p:nvSpPr>
          <p:cNvPr id="11" name="Oval 10">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rgbClr val="339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Zoom logo">
            <a:extLst>
              <a:ext uri="{FF2B5EF4-FFF2-40B4-BE49-F238E27FC236}">
                <a16:creationId xmlns:a16="http://schemas.microsoft.com/office/drawing/2014/main" id="{1D41B813-AA74-4A55-9519-5991606C768F}"/>
              </a:ext>
            </a:extLst>
          </p:cNvPr>
          <p:cNvPicPr>
            <a:picLocks noChangeAspect="1"/>
          </p:cNvPicPr>
          <p:nvPr/>
        </p:nvPicPr>
        <p:blipFill>
          <a:blip r:embed="rId4"/>
          <a:stretch>
            <a:fillRect/>
          </a:stretch>
        </p:blipFill>
        <p:spPr>
          <a:xfrm>
            <a:off x="5337115" y="1648406"/>
            <a:ext cx="1517772" cy="621864"/>
          </a:xfrm>
          <a:prstGeom prst="rect">
            <a:avLst/>
          </a:prstGeom>
        </p:spPr>
      </p:pic>
    </p:spTree>
    <p:extLst>
      <p:ext uri="{BB962C8B-B14F-4D97-AF65-F5344CB8AC3E}">
        <p14:creationId xmlns:p14="http://schemas.microsoft.com/office/powerpoint/2010/main" val="3761065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6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4" name="Title 3" descr="Recording in Zoom">
            <a:extLst>
              <a:ext uri="{FF2B5EF4-FFF2-40B4-BE49-F238E27FC236}">
                <a16:creationId xmlns:a16="http://schemas.microsoft.com/office/drawing/2014/main" id="{0012F42B-91E5-413D-B55F-B327D2B58C1E}"/>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b="1" kern="1200" dirty="0">
                <a:solidFill>
                  <a:srgbClr val="FFFFFF"/>
                </a:solidFill>
                <a:latin typeface="+mj-lt"/>
                <a:ea typeface="+mj-ea"/>
                <a:cs typeface="+mj-cs"/>
              </a:rPr>
              <a:t>Recording in Zoom</a:t>
            </a:r>
          </a:p>
        </p:txBody>
      </p:sp>
      <p:pic>
        <p:nvPicPr>
          <p:cNvPr id="9" name="Picture 8" descr="Cal Poly Logo">
            <a:extLst>
              <a:ext uri="{FF2B5EF4-FFF2-40B4-BE49-F238E27FC236}">
                <a16:creationId xmlns:a16="http://schemas.microsoft.com/office/drawing/2014/main" id="{F4B00E73-A69E-43FE-9EF7-95CD83168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6555" y="6227763"/>
            <a:ext cx="1768372" cy="489539"/>
          </a:xfrm>
          <a:prstGeom prst="rect">
            <a:avLst/>
          </a:prstGeom>
        </p:spPr>
      </p:pic>
      <p:pic>
        <p:nvPicPr>
          <p:cNvPr id="6" name="Content Placeholder 1" descr="Toolbar in Zoom">
            <a:extLst>
              <a:ext uri="{FF2B5EF4-FFF2-40B4-BE49-F238E27FC236}">
                <a16:creationId xmlns:a16="http://schemas.microsoft.com/office/drawing/2014/main" id="{7EA9DB14-DCE8-4E2C-B893-3AE2738BF749}"/>
              </a:ext>
            </a:extLst>
          </p:cNvPr>
          <p:cNvPicPr>
            <a:picLocks noGrp="1" noChangeAspect="1"/>
          </p:cNvPicPr>
          <p:nvPr>
            <p:ph idx="1"/>
          </p:nvPr>
        </p:nvPicPr>
        <p:blipFill rotWithShape="1">
          <a:blip r:embed="rId4"/>
          <a:srcRect l="12642" t="77730" r="21730" b="18686"/>
          <a:stretch/>
        </p:blipFill>
        <p:spPr>
          <a:xfrm>
            <a:off x="4584079" y="4714192"/>
            <a:ext cx="7350848" cy="396954"/>
          </a:xfrm>
          <a:prstGeom prst="rect">
            <a:avLst/>
          </a:prstGeom>
        </p:spPr>
      </p:pic>
      <p:sp>
        <p:nvSpPr>
          <p:cNvPr id="3" name="Arrow: Up 2" descr="Arrow pointing at Record in Zoom toolbar">
            <a:extLst>
              <a:ext uri="{FF2B5EF4-FFF2-40B4-BE49-F238E27FC236}">
                <a16:creationId xmlns:a16="http://schemas.microsoft.com/office/drawing/2014/main" id="{9993B737-F3A2-4784-8B6B-265FAB826B51}"/>
              </a:ext>
            </a:extLst>
          </p:cNvPr>
          <p:cNvSpPr/>
          <p:nvPr/>
        </p:nvSpPr>
        <p:spPr>
          <a:xfrm>
            <a:off x="9531555" y="5286375"/>
            <a:ext cx="380016" cy="11340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Zoom menu highlighting Settings. Lists recording options.">
            <a:extLst>
              <a:ext uri="{FF2B5EF4-FFF2-40B4-BE49-F238E27FC236}">
                <a16:creationId xmlns:a16="http://schemas.microsoft.com/office/drawing/2014/main" id="{48E043BB-0671-47A7-9236-7FB89AEAAB08}"/>
              </a:ext>
            </a:extLst>
          </p:cNvPr>
          <p:cNvPicPr>
            <a:picLocks noChangeAspect="1"/>
          </p:cNvPicPr>
          <p:nvPr/>
        </p:nvPicPr>
        <p:blipFill rotWithShape="1">
          <a:blip r:embed="rId5"/>
          <a:srcRect l="1" t="5674" r="16752" b="8255"/>
          <a:stretch/>
        </p:blipFill>
        <p:spPr>
          <a:xfrm>
            <a:off x="4564339" y="937753"/>
            <a:ext cx="7473401" cy="3453731"/>
          </a:xfrm>
          <a:prstGeom prst="rect">
            <a:avLst/>
          </a:prstGeom>
        </p:spPr>
      </p:pic>
    </p:spTree>
    <p:extLst>
      <p:ext uri="{BB962C8B-B14F-4D97-AF65-F5344CB8AC3E}">
        <p14:creationId xmlns:p14="http://schemas.microsoft.com/office/powerpoint/2010/main" val="2063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descr="Kaltura: Getting Started">
            <a:extLst>
              <a:ext uri="{FF2B5EF4-FFF2-40B4-BE49-F238E27FC236}">
                <a16:creationId xmlns:a16="http://schemas.microsoft.com/office/drawing/2014/main" id="{0012F42B-91E5-413D-B55F-B327D2B58C1E}"/>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4000" b="1" dirty="0">
                <a:solidFill>
                  <a:srgbClr val="FFFFFF"/>
                </a:solidFill>
              </a:rPr>
              <a:t>Kaltura: Getting Started</a:t>
            </a:r>
          </a:p>
        </p:txBody>
      </p:sp>
      <p:cxnSp>
        <p:nvCxnSpPr>
          <p:cNvPr id="68" name="Straight Connector 6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descr="To get started, navigate to https://streaming.cpp.edu/ Hover your mouse over the Guest icon on the left of the screen and select Login&#10;Click the “+ Add New” option next to your name in the top left of the screen.&#10;">
            <a:extLst>
              <a:ext uri="{FF2B5EF4-FFF2-40B4-BE49-F238E27FC236}">
                <a16:creationId xmlns:a16="http://schemas.microsoft.com/office/drawing/2014/main" id="{286BDD55-5C20-4C85-A56B-15F8C515F9B4}"/>
              </a:ext>
            </a:extLst>
          </p:cNvPr>
          <p:cNvSpPr>
            <a:spLocks noGrp="1"/>
          </p:cNvSpPr>
          <p:nvPr>
            <p:ph sz="half" idx="1"/>
          </p:nvPr>
        </p:nvSpPr>
        <p:spPr>
          <a:xfrm>
            <a:off x="947447" y="2799889"/>
            <a:ext cx="4933490" cy="2987543"/>
          </a:xfrm>
        </p:spPr>
        <p:txBody>
          <a:bodyPr vert="horz" lIns="91440" tIns="45720" rIns="91440" bIns="45720" rtlCol="0" anchor="t">
            <a:normAutofit/>
          </a:bodyPr>
          <a:lstStyle/>
          <a:p>
            <a:pPr fontAlgn="base">
              <a:spcBef>
                <a:spcPct val="0"/>
              </a:spcBef>
              <a:spcAft>
                <a:spcPts val="600"/>
              </a:spcAft>
            </a:pPr>
            <a:r>
              <a:rPr lang="en-US" sz="1800" dirty="0">
                <a:solidFill>
                  <a:srgbClr val="FFFFFF"/>
                </a:solidFill>
              </a:rPr>
              <a:t>To get started, navigate to https://streaming.cpp.edu/ Hover your mouse over the Guest icon on the left of the screen and select “Login”</a:t>
            </a:r>
          </a:p>
          <a:p>
            <a:pPr fontAlgn="base">
              <a:spcBef>
                <a:spcPct val="0"/>
              </a:spcBef>
              <a:spcAft>
                <a:spcPts val="600"/>
              </a:spcAft>
            </a:pPr>
            <a:r>
              <a:rPr lang="en-US" sz="1800" dirty="0">
                <a:solidFill>
                  <a:srgbClr val="FFFFFF"/>
                </a:solidFill>
              </a:rPr>
              <a:t>Click the “+ Add New” option next to your name in the top left of the screen.</a:t>
            </a:r>
          </a:p>
        </p:txBody>
      </p:sp>
      <p:pic>
        <p:nvPicPr>
          <p:cNvPr id="5" name="Picture 4" descr="Streaming @ CPP page pointing to +Add New option.">
            <a:extLst>
              <a:ext uri="{FF2B5EF4-FFF2-40B4-BE49-F238E27FC236}">
                <a16:creationId xmlns:a16="http://schemas.microsoft.com/office/drawing/2014/main" id="{40E13407-981C-4A67-9A50-3705FF8BB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3391" y="1556951"/>
            <a:ext cx="5243924" cy="3719384"/>
          </a:xfrm>
          <a:prstGeom prst="rect">
            <a:avLst/>
          </a:prstGeom>
        </p:spPr>
      </p:pic>
      <p:pic>
        <p:nvPicPr>
          <p:cNvPr id="9" name="Picture 8" descr="Cal Poly Logo">
            <a:extLst>
              <a:ext uri="{FF2B5EF4-FFF2-40B4-BE49-F238E27FC236}">
                <a16:creationId xmlns:a16="http://schemas.microsoft.com/office/drawing/2014/main" id="{F4B00E73-A69E-43FE-9EF7-95CD83168F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3155" y="5960427"/>
            <a:ext cx="2344160" cy="668085"/>
          </a:xfrm>
          <a:prstGeom prst="rect">
            <a:avLst/>
          </a:prstGeom>
        </p:spPr>
      </p:pic>
    </p:spTree>
    <p:extLst>
      <p:ext uri="{BB962C8B-B14F-4D97-AF65-F5344CB8AC3E}">
        <p14:creationId xmlns:p14="http://schemas.microsoft.com/office/powerpoint/2010/main" val="3410387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descr="Kaltura: Uploading Media">
            <a:extLst>
              <a:ext uri="{FF2B5EF4-FFF2-40B4-BE49-F238E27FC236}">
                <a16:creationId xmlns:a16="http://schemas.microsoft.com/office/drawing/2014/main" id="{0012F42B-91E5-413D-B55F-B327D2B58C1E}"/>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4000" b="1" dirty="0">
                <a:solidFill>
                  <a:srgbClr val="FFFFFF"/>
                </a:solidFill>
              </a:rPr>
              <a:t>Kaltura: Uploading Media</a:t>
            </a:r>
          </a:p>
        </p:txBody>
      </p:sp>
      <p:cxnSp>
        <p:nvCxnSpPr>
          <p:cNvPr id="68" name="Straight Connector 67">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descr="From the options menu, select the Media Upload feature.&#10;Next, drag and drop a video file or select + Choose a file to upload button.&#10;">
            <a:extLst>
              <a:ext uri="{FF2B5EF4-FFF2-40B4-BE49-F238E27FC236}">
                <a16:creationId xmlns:a16="http://schemas.microsoft.com/office/drawing/2014/main" id="{286BDD55-5C20-4C85-A56B-15F8C515F9B4}"/>
              </a:ext>
            </a:extLst>
          </p:cNvPr>
          <p:cNvSpPr>
            <a:spLocks noGrp="1"/>
          </p:cNvSpPr>
          <p:nvPr>
            <p:ph sz="half" idx="1"/>
          </p:nvPr>
        </p:nvSpPr>
        <p:spPr>
          <a:xfrm>
            <a:off x="947447" y="2799889"/>
            <a:ext cx="4933490" cy="2987543"/>
          </a:xfrm>
        </p:spPr>
        <p:txBody>
          <a:bodyPr vert="horz" lIns="91440" tIns="45720" rIns="91440" bIns="45720" rtlCol="0" anchor="t">
            <a:normAutofit/>
          </a:bodyPr>
          <a:lstStyle/>
          <a:p>
            <a:pPr fontAlgn="base">
              <a:spcBef>
                <a:spcPct val="0"/>
              </a:spcBef>
              <a:spcAft>
                <a:spcPts val="600"/>
              </a:spcAft>
            </a:pPr>
            <a:r>
              <a:rPr lang="en-US" sz="1800" dirty="0">
                <a:solidFill>
                  <a:srgbClr val="FFFFFF"/>
                </a:solidFill>
              </a:rPr>
              <a:t>From the options menu, select the </a:t>
            </a:r>
            <a:r>
              <a:rPr lang="en-US" sz="1800" b="1" dirty="0">
                <a:solidFill>
                  <a:srgbClr val="FFFFFF"/>
                </a:solidFill>
              </a:rPr>
              <a:t>Media Upload </a:t>
            </a:r>
            <a:r>
              <a:rPr lang="en-US" sz="1800" dirty="0">
                <a:solidFill>
                  <a:srgbClr val="FFFFFF"/>
                </a:solidFill>
              </a:rPr>
              <a:t>feature.</a:t>
            </a:r>
          </a:p>
          <a:p>
            <a:pPr fontAlgn="base">
              <a:spcBef>
                <a:spcPct val="0"/>
              </a:spcBef>
              <a:spcAft>
                <a:spcPts val="600"/>
              </a:spcAft>
            </a:pPr>
            <a:r>
              <a:rPr lang="en-US" sz="1800" dirty="0">
                <a:solidFill>
                  <a:srgbClr val="FFFFFF"/>
                </a:solidFill>
              </a:rPr>
              <a:t>Next, </a:t>
            </a:r>
            <a:r>
              <a:rPr lang="en-US" sz="1800" b="1" dirty="0">
                <a:solidFill>
                  <a:srgbClr val="FFFFFF"/>
                </a:solidFill>
              </a:rPr>
              <a:t>drag and drop</a:t>
            </a:r>
            <a:r>
              <a:rPr lang="en-US" sz="1800" dirty="0">
                <a:solidFill>
                  <a:srgbClr val="FFFFFF"/>
                </a:solidFill>
              </a:rPr>
              <a:t> a video file or select </a:t>
            </a:r>
            <a:r>
              <a:rPr lang="en-US" sz="1800" b="1" dirty="0">
                <a:solidFill>
                  <a:srgbClr val="FFFFFF"/>
                </a:solidFill>
              </a:rPr>
              <a:t>+ Choose a file to upload</a:t>
            </a:r>
            <a:r>
              <a:rPr lang="en-US" sz="1800" dirty="0">
                <a:solidFill>
                  <a:srgbClr val="FFFFFF"/>
                </a:solidFill>
              </a:rPr>
              <a:t> button.</a:t>
            </a:r>
          </a:p>
        </p:txBody>
      </p:sp>
      <p:pic>
        <p:nvPicPr>
          <p:cNvPr id="3" name="Picture 2" descr="+ Add New menu with media upload option">
            <a:extLst>
              <a:ext uri="{FF2B5EF4-FFF2-40B4-BE49-F238E27FC236}">
                <a16:creationId xmlns:a16="http://schemas.microsoft.com/office/drawing/2014/main" id="{7F20C295-428F-4347-BEB8-A24EFA928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223" y="666260"/>
            <a:ext cx="3639058" cy="3200847"/>
          </a:xfrm>
          <a:prstGeom prst="rect">
            <a:avLst/>
          </a:prstGeom>
        </p:spPr>
      </p:pic>
      <p:pic>
        <p:nvPicPr>
          <p:cNvPr id="7" name="Picture 6" descr="Upload Media with uploading options">
            <a:extLst>
              <a:ext uri="{FF2B5EF4-FFF2-40B4-BE49-F238E27FC236}">
                <a16:creationId xmlns:a16="http://schemas.microsoft.com/office/drawing/2014/main" id="{1AFCC94A-2459-4215-92CE-5E50C3AB5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011" y="3384043"/>
            <a:ext cx="5388727" cy="3130314"/>
          </a:xfrm>
          <a:prstGeom prst="rect">
            <a:avLst/>
          </a:prstGeom>
        </p:spPr>
      </p:pic>
      <p:pic>
        <p:nvPicPr>
          <p:cNvPr id="20" name="Picture 19" descr="Cal Poly Logo">
            <a:extLst>
              <a:ext uri="{FF2B5EF4-FFF2-40B4-BE49-F238E27FC236}">
                <a16:creationId xmlns:a16="http://schemas.microsoft.com/office/drawing/2014/main" id="{BE472F3F-A37A-421C-86E9-5868C4B821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H="1" flipV="1">
            <a:off x="9750348" y="6261986"/>
            <a:ext cx="2094995" cy="485644"/>
          </a:xfrm>
          <a:prstGeom prst="rect">
            <a:avLst/>
          </a:prstGeom>
        </p:spPr>
      </p:pic>
    </p:spTree>
    <p:extLst>
      <p:ext uri="{BB962C8B-B14F-4D97-AF65-F5344CB8AC3E}">
        <p14:creationId xmlns:p14="http://schemas.microsoft.com/office/powerpoint/2010/main" val="3007737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descr="Kaltura: Saving &amp; Viewing Uploads">
            <a:extLst>
              <a:ext uri="{FF2B5EF4-FFF2-40B4-BE49-F238E27FC236}">
                <a16:creationId xmlns:a16="http://schemas.microsoft.com/office/drawing/2014/main" id="{0012F42B-91E5-413D-B55F-B327D2B58C1E}"/>
              </a:ext>
            </a:extLst>
          </p:cNvPr>
          <p:cNvSpPr>
            <a:spLocks noGrp="1"/>
          </p:cNvSpPr>
          <p:nvPr>
            <p:ph type="title"/>
          </p:nvPr>
        </p:nvSpPr>
        <p:spPr>
          <a:xfrm>
            <a:off x="594360" y="640263"/>
            <a:ext cx="3822192" cy="1344975"/>
          </a:xfrm>
        </p:spPr>
        <p:txBody>
          <a:bodyPr vert="horz" lIns="91440" tIns="45720" rIns="91440" bIns="45720" rtlCol="0" anchor="ctr">
            <a:normAutofit/>
          </a:bodyPr>
          <a:lstStyle/>
          <a:p>
            <a:r>
              <a:rPr lang="en-US" sz="3600" b="1" kern="1200" dirty="0">
                <a:solidFill>
                  <a:schemeClr val="bg1"/>
                </a:solidFill>
                <a:latin typeface="+mj-lt"/>
                <a:ea typeface="+mj-ea"/>
                <a:cs typeface="+mj-cs"/>
              </a:rPr>
              <a:t>Kaltura: Saving &amp; Viewing Uploads</a:t>
            </a:r>
          </a:p>
        </p:txBody>
      </p:sp>
      <p:cxnSp>
        <p:nvCxnSpPr>
          <p:cNvPr id="75" name="Straight Connector 74">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descr="Once your video has been uploaded to Kaltura, you will see a message at the top of the screen indicating its completion. If you want your video to be viewable by anyone, select the option under Publishing Schedule that says: Unlisted – Media page will be visible to anyone with a link to the page and then click Save.&#10;To view your new video, click Go To My Media, next to Save.&#10;">
            <a:extLst>
              <a:ext uri="{FF2B5EF4-FFF2-40B4-BE49-F238E27FC236}">
                <a16:creationId xmlns:a16="http://schemas.microsoft.com/office/drawing/2014/main" id="{286BDD55-5C20-4C85-A56B-15F8C515F9B4}"/>
              </a:ext>
            </a:extLst>
          </p:cNvPr>
          <p:cNvSpPr>
            <a:spLocks noGrp="1"/>
          </p:cNvSpPr>
          <p:nvPr>
            <p:ph sz="half" idx="1"/>
          </p:nvPr>
        </p:nvSpPr>
        <p:spPr>
          <a:xfrm>
            <a:off x="593610" y="2121763"/>
            <a:ext cx="3822192" cy="3773010"/>
          </a:xfrm>
        </p:spPr>
        <p:txBody>
          <a:bodyPr vert="horz" lIns="91440" tIns="45720" rIns="91440" bIns="45720" rtlCol="0">
            <a:normAutofit lnSpcReduction="10000"/>
          </a:bodyPr>
          <a:lstStyle/>
          <a:p>
            <a:pPr fontAlgn="base">
              <a:spcBef>
                <a:spcPct val="0"/>
              </a:spcBef>
              <a:spcAft>
                <a:spcPts val="600"/>
              </a:spcAft>
            </a:pPr>
            <a:r>
              <a:rPr lang="en-US" sz="2000" dirty="0">
                <a:solidFill>
                  <a:schemeClr val="bg1"/>
                </a:solidFill>
              </a:rPr>
              <a:t>Once your video has been uploaded to Kaltura, you will see a message at the top of the screen indicating its completion. If you want your video to be viewable by anyone, select the option under Publishing Schedule that says: </a:t>
            </a:r>
            <a:r>
              <a:rPr lang="en-US" sz="2000" b="1" dirty="0">
                <a:solidFill>
                  <a:schemeClr val="bg1"/>
                </a:solidFill>
              </a:rPr>
              <a:t>Unlisted</a:t>
            </a:r>
            <a:r>
              <a:rPr lang="en-US" sz="2000" dirty="0">
                <a:solidFill>
                  <a:schemeClr val="bg1"/>
                </a:solidFill>
              </a:rPr>
              <a:t> – Media page will be visible to anyone with a link to the page and then click “</a:t>
            </a:r>
            <a:r>
              <a:rPr lang="en-US" sz="2000" b="1" dirty="0">
                <a:solidFill>
                  <a:schemeClr val="bg1"/>
                </a:solidFill>
              </a:rPr>
              <a:t>Save”</a:t>
            </a:r>
            <a:r>
              <a:rPr lang="en-US" sz="2000" dirty="0">
                <a:solidFill>
                  <a:schemeClr val="bg1"/>
                </a:solidFill>
              </a:rPr>
              <a:t>.</a:t>
            </a:r>
          </a:p>
          <a:p>
            <a:pPr fontAlgn="base">
              <a:spcBef>
                <a:spcPct val="0"/>
              </a:spcBef>
              <a:spcAft>
                <a:spcPts val="600"/>
              </a:spcAft>
            </a:pPr>
            <a:r>
              <a:rPr lang="en-US" sz="2000" dirty="0">
                <a:solidFill>
                  <a:schemeClr val="bg1"/>
                </a:solidFill>
              </a:rPr>
              <a:t>To view your new video, click “</a:t>
            </a:r>
            <a:r>
              <a:rPr lang="en-US" sz="2000" b="1" dirty="0">
                <a:solidFill>
                  <a:schemeClr val="bg1"/>
                </a:solidFill>
              </a:rPr>
              <a:t>Go To My Media”</a:t>
            </a:r>
            <a:r>
              <a:rPr lang="en-US" sz="2000" dirty="0">
                <a:solidFill>
                  <a:schemeClr val="bg1"/>
                </a:solidFill>
              </a:rPr>
              <a:t>, next to “</a:t>
            </a:r>
            <a:r>
              <a:rPr lang="en-US" sz="2000" b="1" dirty="0">
                <a:solidFill>
                  <a:schemeClr val="bg1"/>
                </a:solidFill>
              </a:rPr>
              <a:t>Save”.</a:t>
            </a:r>
            <a:endParaRPr lang="en-US" sz="2000" dirty="0">
              <a:solidFill>
                <a:schemeClr val="bg1"/>
              </a:solidFill>
            </a:endParaRPr>
          </a:p>
        </p:txBody>
      </p:sp>
      <p:pic>
        <p:nvPicPr>
          <p:cNvPr id="5" name="Picture 4" descr="Upload Media screen with upload options, save, and Go To My Media button.">
            <a:extLst>
              <a:ext uri="{FF2B5EF4-FFF2-40B4-BE49-F238E27FC236}">
                <a16:creationId xmlns:a16="http://schemas.microsoft.com/office/drawing/2014/main" id="{57FD7095-5907-48CC-BB5E-52EDC8B72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716" y="883404"/>
            <a:ext cx="6596652" cy="4928461"/>
          </a:xfrm>
          <a:prstGeom prst="rect">
            <a:avLst/>
          </a:prstGeom>
        </p:spPr>
      </p:pic>
      <p:pic>
        <p:nvPicPr>
          <p:cNvPr id="7" name="Picture 6" descr="Cal Poly Logo">
            <a:extLst>
              <a:ext uri="{FF2B5EF4-FFF2-40B4-BE49-F238E27FC236}">
                <a16:creationId xmlns:a16="http://schemas.microsoft.com/office/drawing/2014/main" id="{82D18632-1DC6-44DF-862C-D771FC40A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042" y="5811865"/>
            <a:ext cx="3094197" cy="881846"/>
          </a:xfrm>
          <a:prstGeom prst="rect">
            <a:avLst/>
          </a:prstGeom>
        </p:spPr>
      </p:pic>
    </p:spTree>
    <p:extLst>
      <p:ext uri="{BB962C8B-B14F-4D97-AF65-F5344CB8AC3E}">
        <p14:creationId xmlns:p14="http://schemas.microsoft.com/office/powerpoint/2010/main" val="223496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93775" y="478232"/>
            <a:ext cx="5809306"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descr="Kaltura: Sharing Content">
            <a:extLst>
              <a:ext uri="{FF2B5EF4-FFF2-40B4-BE49-F238E27FC236}">
                <a16:creationId xmlns:a16="http://schemas.microsoft.com/office/drawing/2014/main" id="{0012F42B-91E5-413D-B55F-B327D2B58C1E}"/>
              </a:ext>
            </a:extLst>
          </p:cNvPr>
          <p:cNvSpPr>
            <a:spLocks noGrp="1"/>
          </p:cNvSpPr>
          <p:nvPr>
            <p:ph type="title"/>
          </p:nvPr>
        </p:nvSpPr>
        <p:spPr>
          <a:xfrm>
            <a:off x="947446" y="1053711"/>
            <a:ext cx="4933490" cy="1424446"/>
          </a:xfrm>
        </p:spPr>
        <p:txBody>
          <a:bodyPr vert="horz" lIns="91440" tIns="45720" rIns="91440" bIns="45720" rtlCol="0" anchor="ctr">
            <a:normAutofit/>
          </a:bodyPr>
          <a:lstStyle/>
          <a:p>
            <a:r>
              <a:rPr lang="en-US" sz="4000" b="1" dirty="0">
                <a:solidFill>
                  <a:srgbClr val="FFFFFF"/>
                </a:solidFill>
              </a:rPr>
              <a:t>Kaltura: Sharing Content</a:t>
            </a:r>
          </a:p>
        </p:txBody>
      </p:sp>
      <p:cxnSp>
        <p:nvCxnSpPr>
          <p:cNvPr id="92" name="Straight Connector 9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782" y="2639023"/>
            <a:ext cx="4800600"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10" name="Content Placeholder 9" descr="From the My Media screen, you can click on the name of your video to view this content. &#10;Just below the video player, click the Share button to see shareable options for your video.&#10;">
            <a:extLst>
              <a:ext uri="{FF2B5EF4-FFF2-40B4-BE49-F238E27FC236}">
                <a16:creationId xmlns:a16="http://schemas.microsoft.com/office/drawing/2014/main" id="{286BDD55-5C20-4C85-A56B-15F8C515F9B4}"/>
              </a:ext>
            </a:extLst>
          </p:cNvPr>
          <p:cNvSpPr>
            <a:spLocks noGrp="1"/>
          </p:cNvSpPr>
          <p:nvPr>
            <p:ph sz="half" idx="1"/>
          </p:nvPr>
        </p:nvSpPr>
        <p:spPr>
          <a:xfrm>
            <a:off x="947447" y="2799889"/>
            <a:ext cx="4933490" cy="2987543"/>
          </a:xfrm>
        </p:spPr>
        <p:txBody>
          <a:bodyPr vert="horz" lIns="91440" tIns="45720" rIns="91440" bIns="45720" rtlCol="0" anchor="t">
            <a:normAutofit/>
          </a:bodyPr>
          <a:lstStyle/>
          <a:p>
            <a:pPr fontAlgn="base">
              <a:spcBef>
                <a:spcPct val="0"/>
              </a:spcBef>
              <a:spcAft>
                <a:spcPts val="600"/>
              </a:spcAft>
            </a:pPr>
            <a:r>
              <a:rPr lang="en-US" sz="2200" dirty="0">
                <a:solidFill>
                  <a:srgbClr val="FFFFFF"/>
                </a:solidFill>
              </a:rPr>
              <a:t>From the “My Media” screen, you can click on the name of your video to view this content. </a:t>
            </a:r>
          </a:p>
          <a:p>
            <a:pPr fontAlgn="base">
              <a:spcBef>
                <a:spcPct val="0"/>
              </a:spcBef>
              <a:spcAft>
                <a:spcPts val="600"/>
              </a:spcAft>
            </a:pPr>
            <a:r>
              <a:rPr lang="en-US" sz="2200" dirty="0">
                <a:solidFill>
                  <a:srgbClr val="FFFFFF"/>
                </a:solidFill>
              </a:rPr>
              <a:t>Just below the video player, click the “</a:t>
            </a:r>
            <a:r>
              <a:rPr lang="en-US" sz="2200" b="1" dirty="0">
                <a:solidFill>
                  <a:srgbClr val="FFFFFF"/>
                </a:solidFill>
              </a:rPr>
              <a:t>Share”</a:t>
            </a:r>
            <a:r>
              <a:rPr lang="en-US" sz="2200" dirty="0">
                <a:solidFill>
                  <a:srgbClr val="FFFFFF"/>
                </a:solidFill>
              </a:rPr>
              <a:t> button to see shareable options for your video.</a:t>
            </a:r>
          </a:p>
        </p:txBody>
      </p:sp>
      <p:pic>
        <p:nvPicPr>
          <p:cNvPr id="7" name="Picture 6" descr="Video player with share button">
            <a:extLst>
              <a:ext uri="{FF2B5EF4-FFF2-40B4-BE49-F238E27FC236}">
                <a16:creationId xmlns:a16="http://schemas.microsoft.com/office/drawing/2014/main" id="{296C050F-A623-4814-9108-FEA0D10FD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6753" y="3598886"/>
            <a:ext cx="4855464" cy="2661833"/>
          </a:xfrm>
          <a:prstGeom prst="rect">
            <a:avLst/>
          </a:prstGeom>
        </p:spPr>
      </p:pic>
      <p:pic>
        <p:nvPicPr>
          <p:cNvPr id="3" name="Picture 2" descr="My Media screen with content">
            <a:extLst>
              <a:ext uri="{FF2B5EF4-FFF2-40B4-BE49-F238E27FC236}">
                <a16:creationId xmlns:a16="http://schemas.microsoft.com/office/drawing/2014/main" id="{0BBF59F2-0238-4610-8FED-3B5897E965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9088" y="918156"/>
            <a:ext cx="4855464" cy="2015017"/>
          </a:xfrm>
          <a:prstGeom prst="rect">
            <a:avLst/>
          </a:prstGeom>
        </p:spPr>
      </p:pic>
      <p:pic>
        <p:nvPicPr>
          <p:cNvPr id="8" name="Picture 7" descr="Cal Poly Logo">
            <a:extLst>
              <a:ext uri="{FF2B5EF4-FFF2-40B4-BE49-F238E27FC236}">
                <a16:creationId xmlns:a16="http://schemas.microsoft.com/office/drawing/2014/main" id="{FDC4C4CB-7C91-4AAA-9741-157B259CA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885" y="5378873"/>
            <a:ext cx="3094197" cy="881846"/>
          </a:xfrm>
          <a:prstGeom prst="rect">
            <a:avLst/>
          </a:prstGeom>
        </p:spPr>
      </p:pic>
    </p:spTree>
    <p:extLst>
      <p:ext uri="{BB962C8B-B14F-4D97-AF65-F5344CB8AC3E}">
        <p14:creationId xmlns:p14="http://schemas.microsoft.com/office/powerpoint/2010/main" val="246428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descr="Practice makes perfect &#10;">
            <a:extLst>
              <a:ext uri="{FF2B5EF4-FFF2-40B4-BE49-F238E27FC236}">
                <a16:creationId xmlns:a16="http://schemas.microsoft.com/office/drawing/2014/main" id="{130C8ABD-CDFC-4410-8268-D66D61BF667E}"/>
              </a:ext>
            </a:extLst>
          </p:cNvPr>
          <p:cNvSpPr txBox="1"/>
          <p:nvPr/>
        </p:nvSpPr>
        <p:spPr>
          <a:xfrm>
            <a:off x="742950" y="742951"/>
            <a:ext cx="3476625" cy="4962524"/>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4800" b="1" kern="1200">
                <a:solidFill>
                  <a:srgbClr val="FFFFFF"/>
                </a:solidFill>
                <a:latin typeface="+mj-lt"/>
                <a:ea typeface="+mj-ea"/>
                <a:cs typeface="+mj-cs"/>
              </a:rPr>
              <a:t>Thank you </a:t>
            </a:r>
          </a:p>
        </p:txBody>
      </p:sp>
      <p:pic>
        <p:nvPicPr>
          <p:cNvPr id="4" name="Picture 3" descr="Cal Poly Logo">
            <a:extLst>
              <a:ext uri="{FF2B5EF4-FFF2-40B4-BE49-F238E27FC236}">
                <a16:creationId xmlns:a16="http://schemas.microsoft.com/office/drawing/2014/main" id="{83B4DCB3-6272-49BE-879D-0231A7FE4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2519" y="5551650"/>
            <a:ext cx="3532597" cy="1006790"/>
          </a:xfrm>
          <a:prstGeom prst="rect">
            <a:avLst/>
          </a:prstGeom>
        </p:spPr>
      </p:pic>
      <p:sp>
        <p:nvSpPr>
          <p:cNvPr id="2" name="Rectangle 1" descr="Share your screen&#10;Video – On and Off&#10;Mute and Unmute &#10;Chat box&#10;Thumbs up&#10;Raise your hand&#10;">
            <a:extLst>
              <a:ext uri="{FF2B5EF4-FFF2-40B4-BE49-F238E27FC236}">
                <a16:creationId xmlns:a16="http://schemas.microsoft.com/office/drawing/2014/main" id="{AE067B8D-8A2A-4C32-A4D4-9A4756A2E109}"/>
              </a:ext>
            </a:extLst>
          </p:cNvPr>
          <p:cNvSpPr/>
          <p:nvPr/>
        </p:nvSpPr>
        <p:spPr>
          <a:xfrm>
            <a:off x="6354871" y="2827419"/>
            <a:ext cx="5029200" cy="3227626"/>
          </a:xfrm>
          <a:prstGeom prst="rect">
            <a:avLst/>
          </a:prstGeom>
        </p:spPr>
        <p:txBody>
          <a:bodyPr vert="horz" lIns="91440" tIns="45720" rIns="91440" bIns="45720" rtlCol="0" anchor="ctr">
            <a:normAutofit/>
          </a:bodyPr>
          <a:lstStyle/>
          <a:p>
            <a:pPr marL="342900" marR="0" lvl="0" indent="-228600">
              <a:lnSpc>
                <a:spcPct val="90000"/>
              </a:lnSpc>
              <a:spcBef>
                <a:spcPts val="0"/>
              </a:spcBef>
              <a:spcAft>
                <a:spcPts val="0"/>
              </a:spcAft>
              <a:buFont typeface="Arial" panose="020B0604020202020204" pitchFamily="34" charset="0"/>
              <a:buChar char="•"/>
            </a:pPr>
            <a:endParaRPr lang="en-US" sz="3600" dirty="0">
              <a:solidFill>
                <a:srgbClr val="000000"/>
              </a:solidFill>
            </a:endParaRPr>
          </a:p>
        </p:txBody>
      </p:sp>
      <p:sp>
        <p:nvSpPr>
          <p:cNvPr id="8" name="TextBox 7" descr="Practice makes perfect &#10;">
            <a:extLst>
              <a:ext uri="{FF2B5EF4-FFF2-40B4-BE49-F238E27FC236}">
                <a16:creationId xmlns:a16="http://schemas.microsoft.com/office/drawing/2014/main" id="{D779192B-89CE-4247-B411-8E1EDADF7188}"/>
              </a:ext>
            </a:extLst>
          </p:cNvPr>
          <p:cNvSpPr txBox="1"/>
          <p:nvPr/>
        </p:nvSpPr>
        <p:spPr>
          <a:xfrm>
            <a:off x="4940968" y="1952049"/>
            <a:ext cx="6914148" cy="2544327"/>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7200" b="1" kern="1200" dirty="0">
                <a:latin typeface="+mj-lt"/>
                <a:ea typeface="+mj-ea"/>
                <a:cs typeface="+mj-cs"/>
              </a:rPr>
              <a:t>Questions?</a:t>
            </a:r>
          </a:p>
        </p:txBody>
      </p:sp>
      <p:sp>
        <p:nvSpPr>
          <p:cNvPr id="5" name="Title 4">
            <a:extLst>
              <a:ext uri="{FF2B5EF4-FFF2-40B4-BE49-F238E27FC236}">
                <a16:creationId xmlns:a16="http://schemas.microsoft.com/office/drawing/2014/main" id="{437E256B-82FF-46DF-A927-3721FEBFF390}"/>
              </a:ext>
            </a:extLst>
          </p:cNvPr>
          <p:cNvSpPr>
            <a:spLocks noGrp="1"/>
          </p:cNvSpPr>
          <p:nvPr>
            <p:ph type="title" idx="4294967295"/>
          </p:nvPr>
        </p:nvSpPr>
        <p:spPr/>
        <p:txBody>
          <a:bodyPr/>
          <a:lstStyle/>
          <a:p>
            <a:r>
              <a:rPr lang="en-US" dirty="0"/>
              <a:t>Questions?</a:t>
            </a:r>
          </a:p>
        </p:txBody>
      </p:sp>
    </p:spTree>
    <p:extLst>
      <p:ext uri="{BB962C8B-B14F-4D97-AF65-F5344CB8AC3E}">
        <p14:creationId xmlns:p14="http://schemas.microsoft.com/office/powerpoint/2010/main" val="665559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Title 6" descr="AGENDA">
            <a:extLst>
              <a:ext uri="{FF2B5EF4-FFF2-40B4-BE49-F238E27FC236}">
                <a16:creationId xmlns:a16="http://schemas.microsoft.com/office/drawing/2014/main" id="{E3138A33-0689-42A4-B774-D71432FA2B81}"/>
              </a:ext>
            </a:extLst>
          </p:cNvPr>
          <p:cNvSpPr>
            <a:spLocks noGrp="1"/>
          </p:cNvSpPr>
          <p:nvPr>
            <p:ph type="title"/>
          </p:nvPr>
        </p:nvSpPr>
        <p:spPr>
          <a:xfrm>
            <a:off x="6388395" y="785539"/>
            <a:ext cx="5006336" cy="1325563"/>
          </a:xfrm>
        </p:spPr>
        <p:txBody>
          <a:bodyPr vert="horz" lIns="91440" tIns="45720" rIns="91440" bIns="45720" rtlCol="0" anchor="ctr">
            <a:normAutofit/>
          </a:bodyPr>
          <a:lstStyle/>
          <a:p>
            <a:r>
              <a:rPr lang="en-US" sz="4400" kern="1200" dirty="0">
                <a:solidFill>
                  <a:schemeClr val="tx1"/>
                </a:solidFill>
                <a:latin typeface="+mj-lt"/>
                <a:ea typeface="+mj-ea"/>
                <a:cs typeface="+mj-cs"/>
              </a:rPr>
              <a:t>AGENDA </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Cal Poly Logo">
            <a:extLst>
              <a:ext uri="{FF2B5EF4-FFF2-40B4-BE49-F238E27FC236}">
                <a16:creationId xmlns:a16="http://schemas.microsoft.com/office/drawing/2014/main" id="{D8A775E5-9528-4B63-9D3E-30F77912F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41" y="2111102"/>
            <a:ext cx="4105275" cy="1170003"/>
          </a:xfrm>
          <a:prstGeom prst="rect">
            <a:avLst/>
          </a:prstGeom>
        </p:spPr>
      </p:pic>
      <p:sp>
        <p:nvSpPr>
          <p:cNvPr id="8" name="Content Placeholder 7" descr="Questions about Zoom Basic &#10;Breakout Rooms&#10;Whiteboard&#10;Multiple Screen Share&#10;Polling &#10;Record your session and Kaltura&#10;Reports&#10;Remote Control Feature &#10;&#10;">
            <a:extLst>
              <a:ext uri="{FF2B5EF4-FFF2-40B4-BE49-F238E27FC236}">
                <a16:creationId xmlns:a16="http://schemas.microsoft.com/office/drawing/2014/main" id="{B142F8BC-D22A-4891-91A2-36E8233223E4}"/>
              </a:ext>
            </a:extLst>
          </p:cNvPr>
          <p:cNvSpPr>
            <a:spLocks noGrp="1"/>
          </p:cNvSpPr>
          <p:nvPr>
            <p:ph idx="1"/>
          </p:nvPr>
        </p:nvSpPr>
        <p:spPr>
          <a:xfrm>
            <a:off x="6167848" y="2423712"/>
            <a:ext cx="5496532" cy="3174200"/>
          </a:xfrm>
        </p:spPr>
        <p:txBody>
          <a:bodyPr vert="horz" lIns="91440" tIns="45720" rIns="91440" bIns="45720" rtlCol="0" anchor="t">
            <a:noAutofit/>
          </a:bodyPr>
          <a:lstStyle/>
          <a:p>
            <a:pPr marL="342900" marR="0" lvl="0">
              <a:spcBef>
                <a:spcPts val="0"/>
              </a:spcBef>
              <a:spcAft>
                <a:spcPts val="0"/>
              </a:spcAft>
            </a:pPr>
            <a:endParaRPr lang="en-US" sz="2000" dirty="0"/>
          </a:p>
          <a:p>
            <a:pPr marL="342900" marR="0" lvl="0">
              <a:spcBef>
                <a:spcPts val="0"/>
              </a:spcBef>
              <a:spcAft>
                <a:spcPts val="0"/>
              </a:spcAft>
            </a:pPr>
            <a:r>
              <a:rPr lang="en-US" sz="2000" dirty="0"/>
              <a:t>Questions from Zoom Basic </a:t>
            </a:r>
          </a:p>
          <a:p>
            <a:pPr marL="342900" marR="0" lvl="0">
              <a:spcBef>
                <a:spcPts val="0"/>
              </a:spcBef>
              <a:spcAft>
                <a:spcPts val="0"/>
              </a:spcAft>
            </a:pPr>
            <a:r>
              <a:rPr lang="en-US" sz="2000" dirty="0"/>
              <a:t>Settings</a:t>
            </a:r>
          </a:p>
          <a:p>
            <a:pPr marL="342900">
              <a:spcBef>
                <a:spcPts val="0"/>
              </a:spcBef>
            </a:pPr>
            <a:r>
              <a:rPr lang="en-US" sz="2000" dirty="0"/>
              <a:t>Breakout Rooms</a:t>
            </a:r>
          </a:p>
          <a:p>
            <a:pPr marL="342900" marR="0" lvl="0">
              <a:spcBef>
                <a:spcPts val="0"/>
              </a:spcBef>
              <a:spcAft>
                <a:spcPts val="0"/>
              </a:spcAft>
            </a:pPr>
            <a:r>
              <a:rPr lang="en-US" sz="2000" dirty="0"/>
              <a:t>Whiteboard</a:t>
            </a:r>
          </a:p>
          <a:p>
            <a:pPr marL="342900" marR="0" lvl="0">
              <a:spcBef>
                <a:spcPts val="0"/>
              </a:spcBef>
              <a:spcAft>
                <a:spcPts val="0"/>
              </a:spcAft>
            </a:pPr>
            <a:r>
              <a:rPr lang="en-US" sz="2000" dirty="0"/>
              <a:t>Polling </a:t>
            </a:r>
          </a:p>
          <a:p>
            <a:pPr marL="342900" marR="0" lvl="0">
              <a:spcBef>
                <a:spcPts val="0"/>
              </a:spcBef>
              <a:spcAft>
                <a:spcPts val="0"/>
              </a:spcAft>
            </a:pPr>
            <a:r>
              <a:rPr lang="en-US" sz="2000" dirty="0"/>
              <a:t>Recording Your Session and Kaltura</a:t>
            </a:r>
          </a:p>
          <a:p>
            <a:pPr marL="342900" marR="0" lvl="0">
              <a:spcBef>
                <a:spcPts val="0"/>
              </a:spcBef>
              <a:spcAft>
                <a:spcPts val="0"/>
              </a:spcAft>
            </a:pPr>
            <a:endParaRPr lang="en-US" sz="2000" dirty="0"/>
          </a:p>
        </p:txBody>
      </p:sp>
    </p:spTree>
    <p:extLst>
      <p:ext uri="{BB962C8B-B14F-4D97-AF65-F5344CB8AC3E}">
        <p14:creationId xmlns:p14="http://schemas.microsoft.com/office/powerpoint/2010/main" val="84092777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50">
            <a:extLst>
              <a:ext uri="{FF2B5EF4-FFF2-40B4-BE49-F238E27FC236}">
                <a16:creationId xmlns:a16="http://schemas.microsoft.com/office/drawing/2014/main" id="{B538A7B5-B32D-421E-B110-AB5B1A7CC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52">
            <a:extLst>
              <a:ext uri="{FF2B5EF4-FFF2-40B4-BE49-F238E27FC236}">
                <a16:creationId xmlns:a16="http://schemas.microsoft.com/office/drawing/2014/main" id="{14D36999-26F8-45E4-AB41-D485D0B0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40012"/>
            <a:ext cx="12191999" cy="280335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54">
            <a:extLst>
              <a:ext uri="{FF2B5EF4-FFF2-40B4-BE49-F238E27FC236}">
                <a16:creationId xmlns:a16="http://schemas.microsoft.com/office/drawing/2014/main" id="{30F8DA27-CE91-4AEB-B854-6F06B5485E3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3563" r="8214" b="45501"/>
          <a:stretch/>
        </p:blipFill>
        <p:spPr>
          <a:xfrm flipV="1">
            <a:off x="1" y="2404067"/>
            <a:ext cx="12191999" cy="2539327"/>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9" name="Title 8" descr="Questions Regarding Previous Sessions">
            <a:extLst>
              <a:ext uri="{FF2B5EF4-FFF2-40B4-BE49-F238E27FC236}">
                <a16:creationId xmlns:a16="http://schemas.microsoft.com/office/drawing/2014/main" id="{210BF299-334C-4C29-B680-D35674AF1213}"/>
              </a:ext>
            </a:extLst>
          </p:cNvPr>
          <p:cNvSpPr>
            <a:spLocks noGrp="1"/>
          </p:cNvSpPr>
          <p:nvPr>
            <p:ph type="title"/>
          </p:nvPr>
        </p:nvSpPr>
        <p:spPr>
          <a:xfrm>
            <a:off x="755904" y="4494130"/>
            <a:ext cx="10640754" cy="775845"/>
          </a:xfrm>
        </p:spPr>
        <p:txBody>
          <a:bodyPr vert="horz" lIns="91440" tIns="45720" rIns="91440" bIns="45720" rtlCol="0" anchor="b">
            <a:normAutofit/>
          </a:bodyPr>
          <a:lstStyle/>
          <a:p>
            <a:pPr algn="ctr"/>
            <a:r>
              <a:rPr lang="en-US" kern="1200" dirty="0">
                <a:solidFill>
                  <a:srgbClr val="FFFFFF"/>
                </a:solidFill>
                <a:latin typeface="+mj-lt"/>
                <a:ea typeface="+mj-ea"/>
                <a:cs typeface="+mj-cs"/>
              </a:rPr>
              <a:t>Questions from Zoom Basic</a:t>
            </a:r>
          </a:p>
        </p:txBody>
      </p:sp>
      <p:pic>
        <p:nvPicPr>
          <p:cNvPr id="57" name="Picture 56">
            <a:extLst>
              <a:ext uri="{FF2B5EF4-FFF2-40B4-BE49-F238E27FC236}">
                <a16:creationId xmlns:a16="http://schemas.microsoft.com/office/drawing/2014/main" id="{F7AF4E20-3DDE-4998-96BE-44EE182540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6237"/>
          <a:stretch/>
        </p:blipFill>
        <p:spPr>
          <a:xfrm flipV="1">
            <a:off x="0" y="5616534"/>
            <a:ext cx="12191999" cy="1129775"/>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pic>
        <p:nvPicPr>
          <p:cNvPr id="8" name="Picture 7" descr="Cal Poly Logo">
            <a:extLst>
              <a:ext uri="{FF2B5EF4-FFF2-40B4-BE49-F238E27FC236}">
                <a16:creationId xmlns:a16="http://schemas.microsoft.com/office/drawing/2014/main" id="{46D16295-91E9-4472-8B59-7BBADA2E5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02" y="463332"/>
            <a:ext cx="10590997" cy="3018434"/>
          </a:xfrm>
          <a:prstGeom prst="rect">
            <a:avLst/>
          </a:prstGeom>
        </p:spPr>
      </p:pic>
    </p:spTree>
    <p:extLst>
      <p:ext uri="{BB962C8B-B14F-4D97-AF65-F5344CB8AC3E}">
        <p14:creationId xmlns:p14="http://schemas.microsoft.com/office/powerpoint/2010/main" val="529936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61">
            <a:extLst>
              <a:ext uri="{FF2B5EF4-FFF2-40B4-BE49-F238E27FC236}">
                <a16:creationId xmlns:a16="http://schemas.microsoft.com/office/drawing/2014/main" id="{D1C26593-9A51-48FE-9FA2-A9052E57F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15">
            <a:extLst>
              <a:ext uri="{FF2B5EF4-FFF2-40B4-BE49-F238E27FC236}">
                <a16:creationId xmlns:a16="http://schemas.microsoft.com/office/drawing/2014/main" id="{B9D473B1-934D-4F2D-AC4B-5BFB4BAC5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Freeform 11">
            <a:extLst>
              <a:ext uri="{FF2B5EF4-FFF2-40B4-BE49-F238E27FC236}">
                <a16:creationId xmlns:a16="http://schemas.microsoft.com/office/drawing/2014/main" id="{CDE3C03E-D949-4F50-AAFA-3278B22121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descr="Update Your Settings ">
            <a:extLst>
              <a:ext uri="{FF2B5EF4-FFF2-40B4-BE49-F238E27FC236}">
                <a16:creationId xmlns:a16="http://schemas.microsoft.com/office/drawing/2014/main" id="{B907C536-DC9A-4C54-823C-385828A26859}"/>
              </a:ext>
            </a:extLst>
          </p:cNvPr>
          <p:cNvSpPr>
            <a:spLocks noGrp="1"/>
          </p:cNvSpPr>
          <p:nvPr>
            <p:ph type="title"/>
          </p:nvPr>
        </p:nvSpPr>
        <p:spPr>
          <a:xfrm>
            <a:off x="402114" y="379708"/>
            <a:ext cx="5191125" cy="1325563"/>
          </a:xfrm>
        </p:spPr>
        <p:txBody>
          <a:bodyPr vert="horz" lIns="91440" tIns="45720" rIns="91440" bIns="45720" rtlCol="0" anchor="ctr">
            <a:normAutofit/>
          </a:bodyPr>
          <a:lstStyle/>
          <a:p>
            <a:r>
              <a:rPr lang="en-US" b="1" dirty="0"/>
              <a:t>Update Your Settings </a:t>
            </a:r>
          </a:p>
        </p:txBody>
      </p:sp>
      <p:pic>
        <p:nvPicPr>
          <p:cNvPr id="7" name="Picture 6" descr="Breakout room selection in Settings activated">
            <a:extLst>
              <a:ext uri="{FF2B5EF4-FFF2-40B4-BE49-F238E27FC236}">
                <a16:creationId xmlns:a16="http://schemas.microsoft.com/office/drawing/2014/main" id="{A0966AF4-F5C4-4BF3-A038-1A26B1613C08}"/>
              </a:ext>
            </a:extLst>
          </p:cNvPr>
          <p:cNvPicPr>
            <a:picLocks noChangeAspect="1"/>
          </p:cNvPicPr>
          <p:nvPr/>
        </p:nvPicPr>
        <p:blipFill rotWithShape="1">
          <a:blip r:embed="rId3"/>
          <a:srcRect r="5077"/>
          <a:stretch/>
        </p:blipFill>
        <p:spPr>
          <a:xfrm>
            <a:off x="142031" y="5080644"/>
            <a:ext cx="8115022" cy="13255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1" name="TextBox 10" descr="Require a password when scheduling new meetings&#10;Co-host&#10;Polling&#10;Screen Sharing&#10;Annotation&#10;Whiteboard&#10;Breakout Rooms&#10;&#10;">
            <a:extLst>
              <a:ext uri="{FF2B5EF4-FFF2-40B4-BE49-F238E27FC236}">
                <a16:creationId xmlns:a16="http://schemas.microsoft.com/office/drawing/2014/main" id="{F288020B-F651-45CE-9BAA-B7C7C86B38B3}"/>
              </a:ext>
            </a:extLst>
          </p:cNvPr>
          <p:cNvSpPr txBox="1"/>
          <p:nvPr/>
        </p:nvSpPr>
        <p:spPr>
          <a:xfrm>
            <a:off x="323621" y="1587713"/>
            <a:ext cx="5707565" cy="415571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000" b="1" dirty="0"/>
              <a:t>Require a password when scheduling new meetings</a:t>
            </a:r>
          </a:p>
          <a:p>
            <a:pPr marL="285750" indent="-228600">
              <a:lnSpc>
                <a:spcPct val="90000"/>
              </a:lnSpc>
              <a:spcAft>
                <a:spcPts val="600"/>
              </a:spcAft>
              <a:buFont typeface="Arial" panose="020B0604020202020204" pitchFamily="34" charset="0"/>
              <a:buChar char="•"/>
            </a:pPr>
            <a:r>
              <a:rPr lang="en-US" sz="2000" b="1" dirty="0"/>
              <a:t>Co-host</a:t>
            </a:r>
          </a:p>
          <a:p>
            <a:pPr marL="285750" indent="-228600">
              <a:lnSpc>
                <a:spcPct val="90000"/>
              </a:lnSpc>
              <a:spcAft>
                <a:spcPts val="600"/>
              </a:spcAft>
              <a:buFont typeface="Arial" panose="020B0604020202020204" pitchFamily="34" charset="0"/>
              <a:buChar char="•"/>
            </a:pPr>
            <a:r>
              <a:rPr lang="en-US" sz="2000" b="1" dirty="0"/>
              <a:t>Polling</a:t>
            </a:r>
          </a:p>
          <a:p>
            <a:pPr marL="285750" indent="-228600">
              <a:lnSpc>
                <a:spcPct val="90000"/>
              </a:lnSpc>
              <a:spcAft>
                <a:spcPts val="600"/>
              </a:spcAft>
              <a:buFont typeface="Arial" panose="020B0604020202020204" pitchFamily="34" charset="0"/>
              <a:buChar char="•"/>
            </a:pPr>
            <a:r>
              <a:rPr lang="en-US" sz="2000" b="1" dirty="0"/>
              <a:t>Screen Sharing</a:t>
            </a:r>
          </a:p>
          <a:p>
            <a:pPr marL="285750" indent="-228600">
              <a:lnSpc>
                <a:spcPct val="90000"/>
              </a:lnSpc>
              <a:spcAft>
                <a:spcPts val="600"/>
              </a:spcAft>
              <a:buFont typeface="Arial" panose="020B0604020202020204" pitchFamily="34" charset="0"/>
              <a:buChar char="•"/>
            </a:pPr>
            <a:r>
              <a:rPr lang="en-US" sz="2000" b="1" dirty="0"/>
              <a:t>Annotation</a:t>
            </a:r>
          </a:p>
          <a:p>
            <a:pPr marL="285750" indent="-228600">
              <a:lnSpc>
                <a:spcPct val="90000"/>
              </a:lnSpc>
              <a:spcAft>
                <a:spcPts val="600"/>
              </a:spcAft>
              <a:buFont typeface="Arial" panose="020B0604020202020204" pitchFamily="34" charset="0"/>
              <a:buChar char="•"/>
            </a:pPr>
            <a:r>
              <a:rPr lang="en-US" sz="2000" b="1" dirty="0"/>
              <a:t>Whiteboard</a:t>
            </a:r>
          </a:p>
          <a:p>
            <a:pPr marL="285750" indent="-228600">
              <a:lnSpc>
                <a:spcPct val="90000"/>
              </a:lnSpc>
              <a:spcAft>
                <a:spcPts val="600"/>
              </a:spcAft>
              <a:buFont typeface="Arial" panose="020B0604020202020204" pitchFamily="34" charset="0"/>
              <a:buChar char="•"/>
            </a:pPr>
            <a:r>
              <a:rPr lang="en-US" sz="2000" b="1" dirty="0"/>
              <a:t>Breakout Rooms</a:t>
            </a:r>
          </a:p>
        </p:txBody>
      </p:sp>
      <p:pic>
        <p:nvPicPr>
          <p:cNvPr id="3" name="Picture 2" descr="Cal Poly Logo">
            <a:extLst>
              <a:ext uri="{FF2B5EF4-FFF2-40B4-BE49-F238E27FC236}">
                <a16:creationId xmlns:a16="http://schemas.microsoft.com/office/drawing/2014/main" id="{A89EB648-EC13-4DDF-9875-FB8D1AF5A5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5463" y="28548"/>
            <a:ext cx="2361946" cy="673154"/>
          </a:xfrm>
          <a:prstGeom prst="rect">
            <a:avLst/>
          </a:prstGeom>
        </p:spPr>
      </p:pic>
      <p:pic>
        <p:nvPicPr>
          <p:cNvPr id="6" name="Picture 5" descr="Screen sharing in Settings activated">
            <a:extLst>
              <a:ext uri="{FF2B5EF4-FFF2-40B4-BE49-F238E27FC236}">
                <a16:creationId xmlns:a16="http://schemas.microsoft.com/office/drawing/2014/main" id="{463B963F-933E-462F-9167-BC6012DF5D31}"/>
              </a:ext>
            </a:extLst>
          </p:cNvPr>
          <p:cNvPicPr>
            <a:picLocks noChangeAspect="1"/>
          </p:cNvPicPr>
          <p:nvPr/>
        </p:nvPicPr>
        <p:blipFill>
          <a:blip r:embed="rId5"/>
          <a:stretch>
            <a:fillRect/>
          </a:stretch>
        </p:blipFill>
        <p:spPr>
          <a:xfrm>
            <a:off x="3125151" y="2604604"/>
            <a:ext cx="5191126" cy="19207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Content Placeholder 11" descr="Zoom Menu with settings highlighted">
            <a:extLst>
              <a:ext uri="{FF2B5EF4-FFF2-40B4-BE49-F238E27FC236}">
                <a16:creationId xmlns:a16="http://schemas.microsoft.com/office/drawing/2014/main" id="{69E4DBF5-B9A9-4989-8F42-E02634B3D847}"/>
              </a:ext>
            </a:extLst>
          </p:cNvPr>
          <p:cNvPicPr>
            <a:picLocks noGrp="1" noChangeAspect="1"/>
          </p:cNvPicPr>
          <p:nvPr>
            <p:ph sz="half" idx="2"/>
          </p:nvPr>
        </p:nvPicPr>
        <p:blipFill rotWithShape="1">
          <a:blip r:embed="rId6"/>
          <a:srcRect r="6212" b="8356"/>
          <a:stretch/>
        </p:blipFill>
        <p:spPr>
          <a:xfrm>
            <a:off x="8873260" y="1042489"/>
            <a:ext cx="2802745" cy="38084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342699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descr="Breakout Rooms">
            <a:extLst>
              <a:ext uri="{FF2B5EF4-FFF2-40B4-BE49-F238E27FC236}">
                <a16:creationId xmlns:a16="http://schemas.microsoft.com/office/drawing/2014/main" id="{5EC5A4B6-5627-4A81-BB6E-6622A395450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Breakout Rooms</a:t>
            </a:r>
          </a:p>
        </p:txBody>
      </p:sp>
      <p:pic>
        <p:nvPicPr>
          <p:cNvPr id="4" name="Picture 3" descr="Cal Poly Logo">
            <a:extLst>
              <a:ext uri="{FF2B5EF4-FFF2-40B4-BE49-F238E27FC236}">
                <a16:creationId xmlns:a16="http://schemas.microsoft.com/office/drawing/2014/main" id="{5B7841E2-EF81-4F61-B4C8-2FE8D6F15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7427" y="82606"/>
            <a:ext cx="2035537" cy="559105"/>
          </a:xfrm>
          <a:prstGeom prst="rect">
            <a:avLst/>
          </a:prstGeom>
        </p:spPr>
      </p:pic>
      <p:pic>
        <p:nvPicPr>
          <p:cNvPr id="2" name="Content Placeholder 1" descr="Create Breakout Rooms menu with &quot;Create Rooms&quot; option in Zoom&#10;&#10;Zoom: Allow attendees to break into private groups while in your Zoom meeting.  &#10;&#10;Click the Breakout Rooms to start using this feature.  Once clicked, you will see a small pop up window allowing you to either automatically or manually create the rooms. &#10;&#10;If you are manually assigning participants to the room, make your selection for each breakout.  Then click open all rooms.  ">
            <a:extLst>
              <a:ext uri="{FF2B5EF4-FFF2-40B4-BE49-F238E27FC236}">
                <a16:creationId xmlns:a16="http://schemas.microsoft.com/office/drawing/2014/main" id="{3C6BD3FF-F3B0-4509-9F82-DA9E713ED0A2}"/>
              </a:ext>
            </a:extLst>
          </p:cNvPr>
          <p:cNvPicPr>
            <a:picLocks noGrp="1" noChangeAspect="1"/>
          </p:cNvPicPr>
          <p:nvPr>
            <p:ph idx="1"/>
          </p:nvPr>
        </p:nvPicPr>
        <p:blipFill>
          <a:blip r:embed="rId4"/>
          <a:stretch>
            <a:fillRect/>
          </a:stretch>
        </p:blipFill>
        <p:spPr>
          <a:xfrm>
            <a:off x="4733949" y="879381"/>
            <a:ext cx="7458051" cy="5611620"/>
          </a:xfrm>
          <a:prstGeom prst="rect">
            <a:avLst/>
          </a:prstGeom>
        </p:spPr>
      </p:pic>
    </p:spTree>
    <p:extLst>
      <p:ext uri="{BB962C8B-B14F-4D97-AF65-F5344CB8AC3E}">
        <p14:creationId xmlns:p14="http://schemas.microsoft.com/office/powerpoint/2010/main" val="3422883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5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Rectangle 5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8" name="Title 7" descr="Breakout Rooms">
            <a:extLst>
              <a:ext uri="{FF2B5EF4-FFF2-40B4-BE49-F238E27FC236}">
                <a16:creationId xmlns:a16="http://schemas.microsoft.com/office/drawing/2014/main" id="{5EC5A4B6-5627-4A81-BB6E-6622A3954500}"/>
              </a:ext>
            </a:extLst>
          </p:cNvPr>
          <p:cNvSpPr>
            <a:spLocks noGrp="1"/>
          </p:cNvSpPr>
          <p:nvPr>
            <p:ph type="title"/>
          </p:nvPr>
        </p:nvSpPr>
        <p:spPr>
          <a:xfrm>
            <a:off x="1047280" y="759805"/>
            <a:ext cx="10306520" cy="1325563"/>
          </a:xfrm>
        </p:spPr>
        <p:txBody>
          <a:bodyPr vert="horz" lIns="91440" tIns="45720" rIns="91440" bIns="45720" rtlCol="0">
            <a:normAutofit/>
          </a:bodyPr>
          <a:lstStyle/>
          <a:p>
            <a:r>
              <a:rPr lang="en-US" sz="4000" kern="1200">
                <a:solidFill>
                  <a:srgbClr val="FFFFFF"/>
                </a:solidFill>
                <a:latin typeface="+mj-lt"/>
                <a:ea typeface="+mj-ea"/>
                <a:cs typeface="+mj-cs"/>
              </a:rPr>
              <a:t>Breakout Rooms</a:t>
            </a:r>
            <a:endParaRPr lang="en-US" sz="4000" kern="1200" dirty="0">
              <a:solidFill>
                <a:srgbClr val="FFFFFF"/>
              </a:solidFill>
              <a:latin typeface="+mj-lt"/>
              <a:ea typeface="+mj-ea"/>
              <a:cs typeface="+mj-cs"/>
            </a:endParaRPr>
          </a:p>
        </p:txBody>
      </p:sp>
      <p:sp>
        <p:nvSpPr>
          <p:cNvPr id="5" name="Content Placeholder 4" descr="If you are manually assigning participants to the room, make your selections for each breakout. &#10;Then click Open All Rooms. &#10;Students will see a pop-up window and will need to click on join breakout room. &#10;As a facilitator, you can gain access to the breakout rooms to see how the conversation is going and provide support. On the main page you will see the breakout list and click on join room to the right of each group&#10;Practice&#10;">
            <a:extLst>
              <a:ext uri="{FF2B5EF4-FFF2-40B4-BE49-F238E27FC236}">
                <a16:creationId xmlns:a16="http://schemas.microsoft.com/office/drawing/2014/main" id="{DC27C3CC-7C38-4094-8B3A-5F5E5A83A839}"/>
              </a:ext>
            </a:extLst>
          </p:cNvPr>
          <p:cNvSpPr>
            <a:spLocks noGrp="1"/>
          </p:cNvSpPr>
          <p:nvPr>
            <p:ph idx="1"/>
          </p:nvPr>
        </p:nvSpPr>
        <p:spPr>
          <a:xfrm>
            <a:off x="1424904" y="2494450"/>
            <a:ext cx="4053545" cy="3563159"/>
          </a:xfrm>
        </p:spPr>
        <p:txBody>
          <a:bodyPr>
            <a:normAutofit lnSpcReduction="10000"/>
          </a:bodyPr>
          <a:lstStyle/>
          <a:p>
            <a:r>
              <a:rPr lang="en-US" sz="1700"/>
              <a:t>If you are manually assigning participants to the rooms, make your selections for each breakout. </a:t>
            </a:r>
          </a:p>
          <a:p>
            <a:r>
              <a:rPr lang="en-US" sz="1700"/>
              <a:t>Click on “Open All Rooms”. </a:t>
            </a:r>
          </a:p>
          <a:p>
            <a:r>
              <a:rPr lang="en-US" sz="1700"/>
              <a:t>Students will see a pop-up window and will need to click on join breakout room. </a:t>
            </a:r>
          </a:p>
          <a:p>
            <a:r>
              <a:rPr lang="en-US" sz="1700"/>
              <a:t>As a facilitator, you can gain access to the breakout rooms to see how the conversation is going and provide support. On the main page you will see the breakout list and click on join room to the right of each group</a:t>
            </a:r>
          </a:p>
          <a:p>
            <a:r>
              <a:rPr lang="en-US" sz="1700"/>
              <a:t>Let’s practice!</a:t>
            </a:r>
            <a:endParaRPr lang="en-US" sz="1700" dirty="0"/>
          </a:p>
        </p:txBody>
      </p:sp>
      <p:pic>
        <p:nvPicPr>
          <p:cNvPr id="4" name="Picture 3" descr="Cal Poly Logo">
            <a:extLst>
              <a:ext uri="{FF2B5EF4-FFF2-40B4-BE49-F238E27FC236}">
                <a16:creationId xmlns:a16="http://schemas.microsoft.com/office/drawing/2014/main" id="{5B7841E2-EF81-4F61-B4C8-2FE8D6F15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3400" y="6082347"/>
            <a:ext cx="2011599" cy="573305"/>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pic>
        <p:nvPicPr>
          <p:cNvPr id="13" name="Picture 12" descr="Break-out rooms windows showing two break-out rooms.">
            <a:extLst>
              <a:ext uri="{FF2B5EF4-FFF2-40B4-BE49-F238E27FC236}">
                <a16:creationId xmlns:a16="http://schemas.microsoft.com/office/drawing/2014/main" id="{EF0A5A95-2C0D-4A92-8292-28D870E7869C}"/>
              </a:ext>
            </a:extLst>
          </p:cNvPr>
          <p:cNvPicPr>
            <a:picLocks noChangeAspect="1"/>
          </p:cNvPicPr>
          <p:nvPr/>
        </p:nvPicPr>
        <p:blipFill>
          <a:blip r:embed="rId4"/>
          <a:stretch>
            <a:fillRect/>
          </a:stretch>
        </p:blipFill>
        <p:spPr>
          <a:xfrm>
            <a:off x="6713553" y="1390059"/>
            <a:ext cx="4053546" cy="4399580"/>
          </a:xfrm>
          <a:prstGeom prst="rect">
            <a:avLst/>
          </a:prstGeom>
        </p:spPr>
      </p:pic>
    </p:spTree>
    <p:extLst>
      <p:ext uri="{BB962C8B-B14F-4D97-AF65-F5344CB8AC3E}">
        <p14:creationId xmlns:p14="http://schemas.microsoft.com/office/powerpoint/2010/main" val="781367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descr="Whiteboard">
            <a:extLst>
              <a:ext uri="{FF2B5EF4-FFF2-40B4-BE49-F238E27FC236}">
                <a16:creationId xmlns:a16="http://schemas.microsoft.com/office/drawing/2014/main" id="{B907C536-DC9A-4C54-823C-385828A26859}"/>
              </a:ext>
            </a:extLst>
          </p:cNvPr>
          <p:cNvSpPr>
            <a:spLocks noGrp="1"/>
          </p:cNvSpPr>
          <p:nvPr>
            <p:ph type="title"/>
          </p:nvPr>
        </p:nvSpPr>
        <p:spPr>
          <a:xfrm>
            <a:off x="5328121" y="179240"/>
            <a:ext cx="6863879" cy="1325563"/>
          </a:xfrm>
        </p:spPr>
        <p:txBody>
          <a:bodyPr vert="horz" lIns="91440" tIns="45720" rIns="91440" bIns="45720" rtlCol="0" anchor="ctr">
            <a:normAutofit/>
          </a:bodyPr>
          <a:lstStyle/>
          <a:p>
            <a:pPr algn="ctr"/>
            <a:r>
              <a:rPr lang="en-US" sz="3200" b="1" dirty="0"/>
              <a:t>Whiteboard</a:t>
            </a:r>
            <a:br>
              <a:rPr lang="en-US" sz="3200" b="1" dirty="0"/>
            </a:br>
            <a:endParaRPr lang="en-US" sz="3200" b="1" dirty="0"/>
          </a:p>
        </p:txBody>
      </p:sp>
      <p:pic>
        <p:nvPicPr>
          <p:cNvPr id="3" name="Picture 2" descr="Cal Poly Logo">
            <a:extLst>
              <a:ext uri="{FF2B5EF4-FFF2-40B4-BE49-F238E27FC236}">
                <a16:creationId xmlns:a16="http://schemas.microsoft.com/office/drawing/2014/main" id="{A89EB648-EC13-4DDF-9875-FB8D1AF5A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3098" y="5940622"/>
            <a:ext cx="2355109" cy="671206"/>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4" name="Freeform: Shape 13">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0" name="Content Placeholder 9" descr="Icons of what to access using Whiteboard after clicking share screen">
            <a:extLst>
              <a:ext uri="{FF2B5EF4-FFF2-40B4-BE49-F238E27FC236}">
                <a16:creationId xmlns:a16="http://schemas.microsoft.com/office/drawing/2014/main" id="{0A034C61-8D12-47FD-8B34-C8AE2C41F70F}"/>
              </a:ext>
            </a:extLst>
          </p:cNvPr>
          <p:cNvPicPr>
            <a:picLocks noGrp="1" noChangeAspect="1"/>
          </p:cNvPicPr>
          <p:nvPr>
            <p:ph sz="half" idx="2"/>
          </p:nvPr>
        </p:nvPicPr>
        <p:blipFill>
          <a:blip r:embed="rId4"/>
          <a:stretch>
            <a:fillRect/>
          </a:stretch>
        </p:blipFill>
        <p:spPr>
          <a:xfrm>
            <a:off x="211861" y="621245"/>
            <a:ext cx="4614802" cy="3166293"/>
          </a:xfrm>
          <a:prstGeom prst="rect">
            <a:avLst/>
          </a:prstGeom>
        </p:spPr>
      </p:pic>
      <p:sp>
        <p:nvSpPr>
          <p:cNvPr id="11" name="TextBox 10" descr="How to access Whiteboard&#10;Benefits of using Whiteboard&#10;Available Icons on Whiteboard&#10;How to save your work&#10;Practice &#10;">
            <a:extLst>
              <a:ext uri="{FF2B5EF4-FFF2-40B4-BE49-F238E27FC236}">
                <a16:creationId xmlns:a16="http://schemas.microsoft.com/office/drawing/2014/main" id="{F288020B-F651-45CE-9BAA-B7C7C86B38B3}"/>
              </a:ext>
            </a:extLst>
          </p:cNvPr>
          <p:cNvSpPr txBox="1"/>
          <p:nvPr/>
        </p:nvSpPr>
        <p:spPr>
          <a:xfrm>
            <a:off x="6514675" y="1327228"/>
            <a:ext cx="4490769" cy="1754326"/>
          </a:xfrm>
          <a:prstGeom prst="rect">
            <a:avLst/>
          </a:prstGeom>
          <a:noFill/>
        </p:spPr>
        <p:txBody>
          <a:bodyPr wrap="square" rtlCol="0">
            <a:spAutoFit/>
          </a:bodyPr>
          <a:lstStyle/>
          <a:p>
            <a:pPr marL="285750" indent="-285750">
              <a:buFont typeface="Arial" panose="020B0604020202020204" pitchFamily="34" charset="0"/>
              <a:buChar char="•"/>
            </a:pPr>
            <a:r>
              <a:rPr lang="en-US" dirty="0"/>
              <a:t>How to access the Whiteboard</a:t>
            </a:r>
          </a:p>
          <a:p>
            <a:pPr marL="285750" indent="-285750">
              <a:buFont typeface="Arial" panose="020B0604020202020204" pitchFamily="34" charset="0"/>
              <a:buChar char="•"/>
            </a:pPr>
            <a:r>
              <a:rPr lang="en-US" dirty="0"/>
              <a:t>Benefits of using the Whiteboard</a:t>
            </a:r>
          </a:p>
          <a:p>
            <a:pPr marL="285750" indent="-228600">
              <a:buFont typeface="Arial" panose="020B0604020202020204" pitchFamily="34" charset="0"/>
              <a:buChar char="•"/>
            </a:pPr>
            <a:r>
              <a:rPr lang="en-US" dirty="0"/>
              <a:t>Available Icons on the Whiteboard</a:t>
            </a:r>
          </a:p>
          <a:p>
            <a:pPr marL="285750" indent="-228600">
              <a:buFont typeface="Arial" panose="020B0604020202020204" pitchFamily="34" charset="0"/>
              <a:buChar char="•"/>
            </a:pPr>
            <a:r>
              <a:rPr lang="en-US" dirty="0"/>
              <a:t>How to save your work</a:t>
            </a:r>
          </a:p>
          <a:p>
            <a:pPr marL="285750" indent="-228600">
              <a:buFont typeface="Arial" panose="020B0604020202020204" pitchFamily="34" charset="0"/>
              <a:buChar char="•"/>
            </a:pPr>
            <a:r>
              <a:rPr lang="en-US" dirty="0"/>
              <a:t>Let’s practice! </a:t>
            </a:r>
          </a:p>
          <a:p>
            <a:pPr marL="285750" indent="-285750">
              <a:buFont typeface="Arial" panose="020B0604020202020204" pitchFamily="34" charset="0"/>
              <a:buChar char="•"/>
            </a:pPr>
            <a:endParaRPr lang="en-US" dirty="0"/>
          </a:p>
        </p:txBody>
      </p:sp>
      <p:pic>
        <p:nvPicPr>
          <p:cNvPr id="9" name="Picture 8" descr="Using Whiteboard in Zoom showing the toolbar">
            <a:extLst>
              <a:ext uri="{FF2B5EF4-FFF2-40B4-BE49-F238E27FC236}">
                <a16:creationId xmlns:a16="http://schemas.microsoft.com/office/drawing/2014/main" id="{AFEFAE0B-2A20-49FF-B167-DA9810393478}"/>
              </a:ext>
            </a:extLst>
          </p:cNvPr>
          <p:cNvPicPr>
            <a:picLocks noChangeAspect="1"/>
          </p:cNvPicPr>
          <p:nvPr/>
        </p:nvPicPr>
        <p:blipFill rotWithShape="1">
          <a:blip r:embed="rId5"/>
          <a:srcRect l="8755" r="19908" b="62297"/>
          <a:stretch/>
        </p:blipFill>
        <p:spPr>
          <a:xfrm>
            <a:off x="1336431" y="4016146"/>
            <a:ext cx="7957691" cy="2281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6550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Polling in Zoom&#10;">
            <a:extLst>
              <a:ext uri="{FF2B5EF4-FFF2-40B4-BE49-F238E27FC236}">
                <a16:creationId xmlns:a16="http://schemas.microsoft.com/office/drawing/2014/main" id="{68B7F31C-B523-40EB-818B-84F1C79B67DC}"/>
              </a:ext>
            </a:extLst>
          </p:cNvPr>
          <p:cNvSpPr txBox="1"/>
          <p:nvPr/>
        </p:nvSpPr>
        <p:spPr>
          <a:xfrm>
            <a:off x="7014527" y="1132972"/>
            <a:ext cx="5397237"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ea typeface="+mj-ea"/>
                <a:cs typeface="+mj-cs"/>
              </a:rPr>
              <a:t>Polling in Zoom </a:t>
            </a:r>
          </a:p>
          <a:p>
            <a:pPr>
              <a:lnSpc>
                <a:spcPct val="90000"/>
              </a:lnSpc>
              <a:spcBef>
                <a:spcPct val="0"/>
              </a:spcBef>
              <a:spcAft>
                <a:spcPts val="600"/>
              </a:spcAft>
            </a:pPr>
            <a:endParaRPr lang="en-US" sz="4400" dirty="0">
              <a:latin typeface="+mj-lt"/>
              <a:ea typeface="+mj-ea"/>
              <a:cs typeface="+mj-cs"/>
            </a:endParaRPr>
          </a:p>
        </p:txBody>
      </p:sp>
      <p:pic>
        <p:nvPicPr>
          <p:cNvPr id="3" name="Picture 2" descr="The Zoom toolbar with the polls icon available">
            <a:extLst>
              <a:ext uri="{FF2B5EF4-FFF2-40B4-BE49-F238E27FC236}">
                <a16:creationId xmlns:a16="http://schemas.microsoft.com/office/drawing/2014/main" id="{3B915D89-BFFC-4D44-83E9-FC045C58C9FA}"/>
              </a:ext>
            </a:extLst>
          </p:cNvPr>
          <p:cNvPicPr>
            <a:picLocks noChangeAspect="1"/>
          </p:cNvPicPr>
          <p:nvPr/>
        </p:nvPicPr>
        <p:blipFill rotWithShape="1">
          <a:blip r:embed="rId3"/>
          <a:srcRect t="54853" r="314" b="6441"/>
          <a:stretch/>
        </p:blipFill>
        <p:spPr>
          <a:xfrm>
            <a:off x="3040496" y="5643867"/>
            <a:ext cx="7533275" cy="61425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25" name="Freeform: Shape 24">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Cal Poly Logo">
            <a:extLst>
              <a:ext uri="{FF2B5EF4-FFF2-40B4-BE49-F238E27FC236}">
                <a16:creationId xmlns:a16="http://schemas.microsoft.com/office/drawing/2014/main" id="{A486DF6B-79D7-4C20-B2A3-7678B8C0B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646" y="282091"/>
            <a:ext cx="2277850" cy="649187"/>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2" name="Rectangle 1" descr="&#10;First step in order to use your poll, check your settings and make sure Polls is turned on &#10;&#10;Go to Meetings  &gt;  My Meetings &gt; Click on the meeting you wish to add a poll too &gt; Scroll down to the bottom and Click on Add&#10;">
            <a:extLst>
              <a:ext uri="{FF2B5EF4-FFF2-40B4-BE49-F238E27FC236}">
                <a16:creationId xmlns:a16="http://schemas.microsoft.com/office/drawing/2014/main" id="{EC26FE0F-BD30-4D86-9AFF-BB39FC44CAB6}"/>
              </a:ext>
            </a:extLst>
          </p:cNvPr>
          <p:cNvSpPr/>
          <p:nvPr/>
        </p:nvSpPr>
        <p:spPr>
          <a:xfrm>
            <a:off x="85841" y="1033170"/>
            <a:ext cx="5397237" cy="4351338"/>
          </a:xfrm>
          <a:prstGeom prst="rect">
            <a:avLst/>
          </a:prstGeom>
        </p:spPr>
        <p:txBody>
          <a:bodyPr vert="horz" lIns="91440" tIns="45720" rIns="91440" bIns="45720" rtlCol="0">
            <a:normAutofit/>
          </a:bodyPr>
          <a:lstStyle/>
          <a:p>
            <a:pPr marR="0" lvl="0" indent="-228600">
              <a:lnSpc>
                <a:spcPct val="90000"/>
              </a:lnSpc>
              <a:spcBef>
                <a:spcPts val="0"/>
              </a:spcBef>
              <a:spcAft>
                <a:spcPts val="600"/>
              </a:spcAft>
              <a:buFont typeface="Arial" panose="020B0604020202020204" pitchFamily="34" charset="0"/>
              <a:buChar char="•"/>
            </a:pPr>
            <a:endParaRPr lang="en-US" dirty="0"/>
          </a:p>
          <a:p>
            <a:pPr marL="342900" marR="0" lvl="0" indent="-228600">
              <a:lnSpc>
                <a:spcPct val="90000"/>
              </a:lnSpc>
              <a:spcBef>
                <a:spcPts val="0"/>
              </a:spcBef>
              <a:spcAft>
                <a:spcPts val="600"/>
              </a:spcAft>
              <a:buFont typeface="Arial" panose="020B0604020202020204" pitchFamily="34" charset="0"/>
              <a:buChar char="•"/>
            </a:pPr>
            <a:r>
              <a:rPr lang="en-US" dirty="0"/>
              <a:t>First step in using the Poll feature is checking your settings and making sure Polls is turned on </a:t>
            </a:r>
          </a:p>
          <a:p>
            <a:pPr marL="114300" marR="0" lvl="0" indent="-228600">
              <a:lnSpc>
                <a:spcPct val="90000"/>
              </a:lnSpc>
              <a:spcBef>
                <a:spcPts val="0"/>
              </a:spcBef>
              <a:spcAft>
                <a:spcPts val="600"/>
              </a:spcAft>
              <a:buFont typeface="Arial" panose="020B0604020202020204" pitchFamily="34" charset="0"/>
              <a:buChar char="•"/>
            </a:pPr>
            <a:endParaRPr lang="en-US" dirty="0"/>
          </a:p>
          <a:p>
            <a:pPr marL="342900" marR="0" lvl="0" indent="-228600">
              <a:lnSpc>
                <a:spcPct val="90000"/>
              </a:lnSpc>
              <a:spcBef>
                <a:spcPts val="0"/>
              </a:spcBef>
              <a:spcAft>
                <a:spcPts val="600"/>
              </a:spcAft>
              <a:buFont typeface="Arial" panose="020B0604020202020204" pitchFamily="34" charset="0"/>
              <a:buChar char="•"/>
            </a:pPr>
            <a:r>
              <a:rPr lang="en-US" dirty="0"/>
              <a:t>Go to Meetings  &gt;  My Meetings &gt; Click on the meeting you wish to add a Poll to &gt; Scroll down to the bottom and Click on “Add”</a:t>
            </a:r>
          </a:p>
        </p:txBody>
      </p:sp>
      <p:sp>
        <p:nvSpPr>
          <p:cNvPr id="27" name="Arc 26">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descr="Showing poll selection and the add button">
            <a:extLst>
              <a:ext uri="{FF2B5EF4-FFF2-40B4-BE49-F238E27FC236}">
                <a16:creationId xmlns:a16="http://schemas.microsoft.com/office/drawing/2014/main" id="{35C615F8-54CC-4DD2-83A3-3FECD453FE80}"/>
              </a:ext>
            </a:extLst>
          </p:cNvPr>
          <p:cNvPicPr>
            <a:picLocks noChangeAspect="1"/>
          </p:cNvPicPr>
          <p:nvPr/>
        </p:nvPicPr>
        <p:blipFill>
          <a:blip r:embed="rId5"/>
          <a:stretch>
            <a:fillRect/>
          </a:stretch>
        </p:blipFill>
        <p:spPr>
          <a:xfrm>
            <a:off x="985237" y="3720768"/>
            <a:ext cx="10349291" cy="135739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Title 3">
            <a:extLst>
              <a:ext uri="{FF2B5EF4-FFF2-40B4-BE49-F238E27FC236}">
                <a16:creationId xmlns:a16="http://schemas.microsoft.com/office/drawing/2014/main" id="{D045DA83-BACD-4886-9346-895846466DAA}"/>
              </a:ext>
            </a:extLst>
          </p:cNvPr>
          <p:cNvSpPr>
            <a:spLocks noGrp="1"/>
          </p:cNvSpPr>
          <p:nvPr>
            <p:ph type="title" idx="4294967295"/>
          </p:nvPr>
        </p:nvSpPr>
        <p:spPr/>
        <p:txBody>
          <a:bodyPr/>
          <a:lstStyle/>
          <a:p>
            <a:r>
              <a:rPr lang="en-US" dirty="0"/>
              <a:t>Polling in Zoom</a:t>
            </a:r>
          </a:p>
        </p:txBody>
      </p:sp>
    </p:spTree>
    <p:extLst>
      <p:ext uri="{BB962C8B-B14F-4D97-AF65-F5344CB8AC3E}">
        <p14:creationId xmlns:p14="http://schemas.microsoft.com/office/powerpoint/2010/main" val="116032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Polling in Zoom&#10;">
            <a:extLst>
              <a:ext uri="{FF2B5EF4-FFF2-40B4-BE49-F238E27FC236}">
                <a16:creationId xmlns:a16="http://schemas.microsoft.com/office/drawing/2014/main" id="{68B7F31C-B523-40EB-818B-84F1C79B67DC}"/>
              </a:ext>
            </a:extLst>
          </p:cNvPr>
          <p:cNvSpPr txBox="1"/>
          <p:nvPr/>
        </p:nvSpPr>
        <p:spPr>
          <a:xfrm>
            <a:off x="4577385" y="135451"/>
            <a:ext cx="3507415" cy="1346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mj-lt"/>
                <a:ea typeface="+mj-ea"/>
                <a:cs typeface="+mj-cs"/>
              </a:rPr>
              <a:t>Polling in Zoom </a:t>
            </a:r>
          </a:p>
          <a:p>
            <a:pPr>
              <a:lnSpc>
                <a:spcPct val="90000"/>
              </a:lnSpc>
              <a:spcBef>
                <a:spcPct val="0"/>
              </a:spcBef>
              <a:spcAft>
                <a:spcPts val="600"/>
              </a:spcAft>
            </a:pPr>
            <a:endParaRPr lang="en-US" sz="3600" dirty="0">
              <a:latin typeface="+mj-lt"/>
              <a:ea typeface="+mj-ea"/>
              <a:cs typeface="+mj-cs"/>
            </a:endParaRPr>
          </a:p>
        </p:txBody>
      </p:sp>
      <p:sp>
        <p:nvSpPr>
          <p:cNvPr id="97" name="Rectangle 96">
            <a:extLst>
              <a:ext uri="{FF2B5EF4-FFF2-40B4-BE49-F238E27FC236}">
                <a16:creationId xmlns:a16="http://schemas.microsoft.com/office/drawing/2014/main" id="{2FBF0AC7-1F73-4A5E-882F-8C2A41F1A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ox showing Sharing Poll Results">
            <a:extLst>
              <a:ext uri="{FF2B5EF4-FFF2-40B4-BE49-F238E27FC236}">
                <a16:creationId xmlns:a16="http://schemas.microsoft.com/office/drawing/2014/main" id="{734AB39C-2EDC-4D51-9D1E-92D32F983BA8}"/>
              </a:ext>
            </a:extLst>
          </p:cNvPr>
          <p:cNvPicPr>
            <a:picLocks noChangeAspect="1"/>
          </p:cNvPicPr>
          <p:nvPr/>
        </p:nvPicPr>
        <p:blipFill rotWithShape="1">
          <a:blip r:embed="rId3"/>
          <a:srcRect l="2747" t="2363" r="6453" b="4647"/>
          <a:stretch/>
        </p:blipFill>
        <p:spPr>
          <a:xfrm>
            <a:off x="8268469" y="891540"/>
            <a:ext cx="3284050" cy="4484316"/>
          </a:xfrm>
          <a:prstGeom prst="rect">
            <a:avLst/>
          </a:prstGeom>
          <a:effectLst>
            <a:outerShdw blurRad="406400" dist="317500" dir="5400000" sx="89000" sy="89000" rotWithShape="0">
              <a:prstClr val="black">
                <a:alpha val="15000"/>
              </a:prstClr>
            </a:outerShdw>
          </a:effectLst>
        </p:spPr>
      </p:pic>
      <p:pic>
        <p:nvPicPr>
          <p:cNvPr id="4" name="Picture 3" descr="Box showing launch poll view&#10;&#10;Example of a Poll: &quot;What is your favorite holiday?&quot;">
            <a:extLst>
              <a:ext uri="{FF2B5EF4-FFF2-40B4-BE49-F238E27FC236}">
                <a16:creationId xmlns:a16="http://schemas.microsoft.com/office/drawing/2014/main" id="{A65F98D7-CC13-474B-A66E-3C36F345B40B}"/>
              </a:ext>
            </a:extLst>
          </p:cNvPr>
          <p:cNvPicPr>
            <a:picLocks noChangeAspect="1"/>
          </p:cNvPicPr>
          <p:nvPr/>
        </p:nvPicPr>
        <p:blipFill rotWithShape="1">
          <a:blip r:embed="rId4"/>
          <a:srcRect l="9507" t="4394" r="12061" b="11504"/>
          <a:stretch/>
        </p:blipFill>
        <p:spPr>
          <a:xfrm>
            <a:off x="4577385" y="891540"/>
            <a:ext cx="3356035" cy="4484316"/>
          </a:xfrm>
          <a:prstGeom prst="rect">
            <a:avLst/>
          </a:prstGeom>
          <a:effectLst>
            <a:outerShdw blurRad="406400" dist="317500" dir="5400000" sx="89000" sy="89000" rotWithShape="0">
              <a:prstClr val="black">
                <a:alpha val="15000"/>
              </a:prstClr>
            </a:outerShdw>
          </a:effectLst>
        </p:spPr>
      </p:pic>
      <p:pic>
        <p:nvPicPr>
          <p:cNvPr id="6" name="Picture 5" descr="Cal Poly Logo">
            <a:extLst>
              <a:ext uri="{FF2B5EF4-FFF2-40B4-BE49-F238E27FC236}">
                <a16:creationId xmlns:a16="http://schemas.microsoft.com/office/drawing/2014/main" id="{A486DF6B-79D7-4C20-B2A3-7678B8C0B6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5988" y="153293"/>
            <a:ext cx="1958488" cy="558168"/>
          </a:xfrm>
          <a:prstGeom prst="rect">
            <a:avLst/>
          </a:prstGeom>
          <a:effectLst>
            <a:outerShdw blurRad="406400" dist="317500" dir="5400000" sx="89000" sy="89000" rotWithShape="0">
              <a:prstClr val="black">
                <a:alpha val="15000"/>
              </a:prstClr>
            </a:outerShdw>
          </a:effectLst>
        </p:spPr>
      </p:pic>
      <p:pic>
        <p:nvPicPr>
          <p:cNvPr id="9" name="Picture 8" descr="Box of polling questions and option to launch poll ">
            <a:extLst>
              <a:ext uri="{FF2B5EF4-FFF2-40B4-BE49-F238E27FC236}">
                <a16:creationId xmlns:a16="http://schemas.microsoft.com/office/drawing/2014/main" id="{F5819765-2FBD-43D2-AB85-BCF467742CCE}"/>
              </a:ext>
            </a:extLst>
          </p:cNvPr>
          <p:cNvPicPr>
            <a:picLocks noChangeAspect="1"/>
          </p:cNvPicPr>
          <p:nvPr/>
        </p:nvPicPr>
        <p:blipFill rotWithShape="1">
          <a:blip r:embed="rId6"/>
          <a:srcRect l="1" r="2071"/>
          <a:stretch/>
        </p:blipFill>
        <p:spPr>
          <a:xfrm>
            <a:off x="889902" y="891540"/>
            <a:ext cx="3352434" cy="4484316"/>
          </a:xfrm>
          <a:prstGeom prst="rect">
            <a:avLst/>
          </a:prstGeom>
        </p:spPr>
      </p:pic>
      <p:sp>
        <p:nvSpPr>
          <p:cNvPr id="3" name="TextBox 2" descr="The first image: Once you click on the poll icon this box will appear&#10;">
            <a:extLst>
              <a:ext uri="{FF2B5EF4-FFF2-40B4-BE49-F238E27FC236}">
                <a16:creationId xmlns:a16="http://schemas.microsoft.com/office/drawing/2014/main" id="{19486951-0DE8-44BF-B563-F16F3E20D5DF}"/>
              </a:ext>
            </a:extLst>
          </p:cNvPr>
          <p:cNvSpPr txBox="1"/>
          <p:nvPr/>
        </p:nvSpPr>
        <p:spPr>
          <a:xfrm>
            <a:off x="988506" y="6128896"/>
            <a:ext cx="3155224" cy="646331"/>
          </a:xfrm>
          <a:prstGeom prst="rect">
            <a:avLst/>
          </a:prstGeom>
          <a:noFill/>
        </p:spPr>
        <p:txBody>
          <a:bodyPr wrap="square" rtlCol="0">
            <a:spAutoFit/>
          </a:bodyPr>
          <a:lstStyle/>
          <a:p>
            <a:pPr algn="ctr"/>
            <a:r>
              <a:rPr lang="en-US" dirty="0"/>
              <a:t>Once you click on the Poll icon, this box will appear</a:t>
            </a:r>
          </a:p>
        </p:txBody>
      </p:sp>
      <p:sp>
        <p:nvSpPr>
          <p:cNvPr id="7" name="Arrow: Up 6" descr="Arrow up">
            <a:extLst>
              <a:ext uri="{FF2B5EF4-FFF2-40B4-BE49-F238E27FC236}">
                <a16:creationId xmlns:a16="http://schemas.microsoft.com/office/drawing/2014/main" id="{1692ED85-D865-4AEC-A8FC-6ECD7379F9C3}"/>
              </a:ext>
            </a:extLst>
          </p:cNvPr>
          <p:cNvSpPr/>
          <p:nvPr/>
        </p:nvSpPr>
        <p:spPr>
          <a:xfrm>
            <a:off x="2391576" y="5449163"/>
            <a:ext cx="349085" cy="513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descr="Arrow up">
            <a:extLst>
              <a:ext uri="{FF2B5EF4-FFF2-40B4-BE49-F238E27FC236}">
                <a16:creationId xmlns:a16="http://schemas.microsoft.com/office/drawing/2014/main" id="{BAA6164E-8A71-47BA-B55A-B1DF1C6C5AE3}"/>
              </a:ext>
            </a:extLst>
          </p:cNvPr>
          <p:cNvSpPr/>
          <p:nvPr/>
        </p:nvSpPr>
        <p:spPr>
          <a:xfrm>
            <a:off x="5998151" y="5449163"/>
            <a:ext cx="349085" cy="513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descr="Arrow up">
            <a:extLst>
              <a:ext uri="{FF2B5EF4-FFF2-40B4-BE49-F238E27FC236}">
                <a16:creationId xmlns:a16="http://schemas.microsoft.com/office/drawing/2014/main" id="{AEC23753-B81D-4BB0-9507-8E97DFFE8759}"/>
              </a:ext>
            </a:extLst>
          </p:cNvPr>
          <p:cNvSpPr/>
          <p:nvPr/>
        </p:nvSpPr>
        <p:spPr>
          <a:xfrm>
            <a:off x="9735951" y="5449162"/>
            <a:ext cx="349085" cy="5134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descr="Launch poll view&#10;">
            <a:extLst>
              <a:ext uri="{FF2B5EF4-FFF2-40B4-BE49-F238E27FC236}">
                <a16:creationId xmlns:a16="http://schemas.microsoft.com/office/drawing/2014/main" id="{2A78ED72-1822-49C0-9202-26776B600886}"/>
              </a:ext>
            </a:extLst>
          </p:cNvPr>
          <p:cNvSpPr txBox="1"/>
          <p:nvPr/>
        </p:nvSpPr>
        <p:spPr>
          <a:xfrm>
            <a:off x="5298671" y="6225659"/>
            <a:ext cx="1740220" cy="369332"/>
          </a:xfrm>
          <a:prstGeom prst="rect">
            <a:avLst/>
          </a:prstGeom>
          <a:noFill/>
        </p:spPr>
        <p:txBody>
          <a:bodyPr wrap="none" rtlCol="0">
            <a:spAutoFit/>
          </a:bodyPr>
          <a:lstStyle/>
          <a:p>
            <a:r>
              <a:rPr lang="en-US" dirty="0"/>
              <a:t>Launch Poll view</a:t>
            </a:r>
          </a:p>
        </p:txBody>
      </p:sp>
      <p:sp>
        <p:nvSpPr>
          <p:cNvPr id="15" name="TextBox 14" descr="Sharing Results&#10;">
            <a:extLst>
              <a:ext uri="{FF2B5EF4-FFF2-40B4-BE49-F238E27FC236}">
                <a16:creationId xmlns:a16="http://schemas.microsoft.com/office/drawing/2014/main" id="{BC09E8BD-0DB4-4C28-9ED3-D1D8B3AAC339}"/>
              </a:ext>
            </a:extLst>
          </p:cNvPr>
          <p:cNvSpPr txBox="1"/>
          <p:nvPr/>
        </p:nvSpPr>
        <p:spPr>
          <a:xfrm>
            <a:off x="9106843" y="6205499"/>
            <a:ext cx="1607299" cy="369332"/>
          </a:xfrm>
          <a:prstGeom prst="rect">
            <a:avLst/>
          </a:prstGeom>
          <a:noFill/>
        </p:spPr>
        <p:txBody>
          <a:bodyPr wrap="none" rtlCol="0">
            <a:spAutoFit/>
          </a:bodyPr>
          <a:lstStyle/>
          <a:p>
            <a:r>
              <a:rPr lang="en-US" dirty="0"/>
              <a:t>Sharing Results</a:t>
            </a:r>
          </a:p>
        </p:txBody>
      </p:sp>
    </p:spTree>
    <p:extLst>
      <p:ext uri="{BB962C8B-B14F-4D97-AF65-F5344CB8AC3E}">
        <p14:creationId xmlns:p14="http://schemas.microsoft.com/office/powerpoint/2010/main" val="337763706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6572E6A06D2A498B0A8EEEC7F8B0CB" ma:contentTypeVersion="9" ma:contentTypeDescription="Create a new document." ma:contentTypeScope="" ma:versionID="37297c719f47ad0f8cb5ec2ac2ae1ba4">
  <xsd:schema xmlns:xsd="http://www.w3.org/2001/XMLSchema" xmlns:xs="http://www.w3.org/2001/XMLSchema" xmlns:p="http://schemas.microsoft.com/office/2006/metadata/properties" xmlns:ns3="0fcc5436-abc5-400b-8e3a-6993a2521e6b" targetNamespace="http://schemas.microsoft.com/office/2006/metadata/properties" ma:root="true" ma:fieldsID="acbffbdc3de470eda8d6098d64d6291b" ns3:_="">
    <xsd:import namespace="0fcc5436-abc5-400b-8e3a-6993a2521e6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c5436-abc5-400b-8e3a-6993a2521e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BBDC5E-EFB6-441C-ACD4-A9F3DED9E574}">
  <ds:schemaRefs>
    <ds:schemaRef ds:uri="http://schemas.microsoft.com/sharepoint/v3/contenttype/forms"/>
  </ds:schemaRefs>
</ds:datastoreItem>
</file>

<file path=customXml/itemProps2.xml><?xml version="1.0" encoding="utf-8"?>
<ds:datastoreItem xmlns:ds="http://schemas.openxmlformats.org/officeDocument/2006/customXml" ds:itemID="{DC5EB35B-05D7-4B72-9B4D-ABEB76FB2A6C}">
  <ds:schemaRefs>
    <ds:schemaRef ds:uri="http://purl.org/dc/dcmitype/"/>
    <ds:schemaRef ds:uri="http://schemas.microsoft.com/office/2006/metadata/properties"/>
    <ds:schemaRef ds:uri="http://www.w3.org/XML/1998/namespace"/>
    <ds:schemaRef ds:uri="0fcc5436-abc5-400b-8e3a-6993a2521e6b"/>
    <ds:schemaRef ds:uri="http://schemas.openxmlformats.org/package/2006/metadata/core-properties"/>
    <ds:schemaRef ds:uri="http://schemas.microsoft.com/office/2006/documentManagement/types"/>
    <ds:schemaRef ds:uri="http://schemas.microsoft.com/office/infopath/2007/PartnerControls"/>
    <ds:schemaRef ds:uri="http://purl.org/dc/terms/"/>
    <ds:schemaRef ds:uri="http://purl.org/dc/elements/1.1/"/>
  </ds:schemaRefs>
</ds:datastoreItem>
</file>

<file path=customXml/itemProps3.xml><?xml version="1.0" encoding="utf-8"?>
<ds:datastoreItem xmlns:ds="http://schemas.openxmlformats.org/officeDocument/2006/customXml" ds:itemID="{6AA9393A-D13C-480B-83CD-A09488A8C6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c5436-abc5-400b-8e3a-6993a2521e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582</TotalTime>
  <Words>2196</Words>
  <Application>Microsoft Office PowerPoint</Application>
  <PresentationFormat>Widescreen</PresentationFormat>
  <Paragraphs>180</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Symbol</vt:lpstr>
      <vt:lpstr>Office Theme</vt:lpstr>
      <vt:lpstr>ZOOM</vt:lpstr>
      <vt:lpstr>AGENDA </vt:lpstr>
      <vt:lpstr>Questions from Zoom Basic</vt:lpstr>
      <vt:lpstr>Update Your Settings </vt:lpstr>
      <vt:lpstr>Breakout Rooms</vt:lpstr>
      <vt:lpstr>Breakout Rooms</vt:lpstr>
      <vt:lpstr>Whiteboard </vt:lpstr>
      <vt:lpstr>Polling in Zoom</vt:lpstr>
      <vt:lpstr>PowerPoint Presentation</vt:lpstr>
      <vt:lpstr>Recording in Zoom</vt:lpstr>
      <vt:lpstr>Kaltura: Getting Started</vt:lpstr>
      <vt:lpstr>Kaltura: Uploading Media</vt:lpstr>
      <vt:lpstr>Kaltura: Saving &amp; Viewing Uploads</vt:lpstr>
      <vt:lpstr>Kaltura: Sharing Content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ZOOM</dc:title>
  <dc:creator>Andrea M. Handy</dc:creator>
  <cp:lastModifiedBy>Andrea M. Handy</cp:lastModifiedBy>
  <cp:revision>8</cp:revision>
  <dcterms:created xsi:type="dcterms:W3CDTF">2020-04-02T21:36:43Z</dcterms:created>
  <dcterms:modified xsi:type="dcterms:W3CDTF">2020-04-09T16:27:36Z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0x010100B06572E6A06D2A498B0A8EEEC7F8B0CB</vt:lpwstr>
  </property>
</Properties>
</file>