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63" r:id="rId5"/>
    <p:sldId id="256" r:id="rId6"/>
    <p:sldId id="257" r:id="rId7"/>
    <p:sldId id="258" r:id="rId8"/>
    <p:sldId id="260" r:id="rId9"/>
    <p:sldId id="261" r:id="rId10"/>
    <p:sldId id="259" r:id="rId11"/>
    <p:sldId id="262"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29AA2D-737D-4D3D-BC12-2409E4499998}" v="16" dt="2020-03-27T19:12:00.5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1071" autoAdjust="0"/>
  </p:normalViewPr>
  <p:slideViewPr>
    <p:cSldViewPr snapToGrid="0">
      <p:cViewPr varScale="1">
        <p:scale>
          <a:sx n="41" d="100"/>
          <a:sy n="41" d="100"/>
        </p:scale>
        <p:origin x="159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A8F25F-465D-4694-8645-635BEAC35235}" type="datetimeFigureOut">
              <a:rPr lang="en-US" smtClean="0"/>
              <a:t>4/3/2020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5C8995-3ED9-4E76-B6A1-0734E8F7F476}" type="slidenum">
              <a:rPr lang="en-US" smtClean="0"/>
              <a:t>‹#›</a:t>
            </a:fld>
            <a:endParaRPr lang="en-US"/>
          </a:p>
        </p:txBody>
      </p:sp>
    </p:spTree>
    <p:extLst>
      <p:ext uri="{BB962C8B-B14F-4D97-AF65-F5344CB8AC3E}">
        <p14:creationId xmlns:p14="http://schemas.microsoft.com/office/powerpoint/2010/main" val="2292679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pp.edu/od/resource-kits/virtual-instruction-remote-work/zoom-support.shtml"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cpp.zoom.u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pp.zoom.u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upport.zoom.us/hc/en-us/articles/201362623-Changing-Settings-in-the-Desktop-Client-or-Mobile-Ap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pp.edu/od/resource-kits/virtual-instruction-remote-work/zoom-support.shtml"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cpp.zoom.u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cpp.edu/eoda/index.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The purpose of this meeting</a:t>
            </a:r>
            <a:r>
              <a:rPr lang="en-US" sz="1200" kern="1200" dirty="0">
                <a:solidFill>
                  <a:schemeClr val="tx1"/>
                </a:solidFill>
                <a:effectLst/>
                <a:latin typeface="+mn-lt"/>
                <a:ea typeface="+mn-ea"/>
                <a:cs typeface="+mn-cs"/>
              </a:rPr>
              <a:t> is to learn how to use and implement Zoom to support communication with our students, faculty, and staff.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 Introduction of Host and Moderator </a:t>
            </a:r>
          </a:p>
          <a:p>
            <a:r>
              <a:rPr lang="en-US" dirty="0"/>
              <a:t>2. Moderator, please discuss your role in the meeting:  To make certain all questions are answered in the chat box and/or responded to.  </a:t>
            </a:r>
          </a:p>
          <a:p>
            <a:r>
              <a:rPr lang="en-US" dirty="0"/>
              <a:t> </a:t>
            </a:r>
          </a:p>
          <a:p>
            <a:r>
              <a:rPr lang="en-US" dirty="0"/>
              <a:t>Host, please place links in the chat box for reference: </a:t>
            </a:r>
            <a:r>
              <a:rPr lang="en-US" dirty="0">
                <a:hlinkClick r:id="rId3"/>
              </a:rPr>
              <a:t>https://www.cpp.edu/od/resource-kits/virtual-instruction-remote-work/zoom-support.shtml</a:t>
            </a:r>
            <a:endParaRPr lang="en-US" dirty="0"/>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For the first time, you can it will ask you to download the app.  It is much easier if you have not already had ZOOM downloaded.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dirty="0">
                <a:latin typeface="Calibri" panose="020F0502020204030204" pitchFamily="34" charset="0"/>
                <a:ea typeface="Calibri" panose="020F0502020204030204" pitchFamily="34" charset="0"/>
                <a:cs typeface="Times New Roman" panose="02020603050405020304" pitchFamily="18" charset="0"/>
              </a:rPr>
              <a:t>Sign in using your Bronco email and download the app: </a:t>
            </a:r>
            <a:r>
              <a:rPr lang="en-US" dirty="0">
                <a:hlinkClick r:id="rId4"/>
              </a:rPr>
              <a:t>https://cpp.zoom.us/</a:t>
            </a:r>
            <a:endParaRPr lang="en-US" dirty="0"/>
          </a:p>
          <a:p>
            <a:endParaRPr lang="en-US" dirty="0"/>
          </a:p>
          <a:p>
            <a:endParaRPr lang="en-US" dirty="0"/>
          </a:p>
          <a:p>
            <a:r>
              <a:rPr lang="en-US" dirty="0"/>
              <a:t>This is the EODA site where you can find a pre-recorded zoom training session,  detailed guides, and the FAQ’s from all of the previous Zoom sessions </a:t>
            </a:r>
          </a:p>
          <a:p>
            <a:endParaRPr lang="en-US" dirty="0"/>
          </a:p>
          <a:p>
            <a:r>
              <a:rPr lang="en-US" sz="1200" b="0" i="0" kern="1200" dirty="0">
                <a:solidFill>
                  <a:schemeClr val="tx1"/>
                </a:solidFill>
                <a:effectLst/>
                <a:latin typeface="+mn-lt"/>
                <a:ea typeface="+mn-ea"/>
                <a:cs typeface="+mn-cs"/>
              </a:rPr>
              <a:t>To </a:t>
            </a:r>
            <a:r>
              <a:rPr lang="en-US" sz="1200" b="1" i="0" kern="1200" dirty="0">
                <a:solidFill>
                  <a:schemeClr val="tx1"/>
                </a:solidFill>
                <a:effectLst/>
                <a:latin typeface="+mn-lt"/>
                <a:ea typeface="+mn-ea"/>
                <a:cs typeface="+mn-cs"/>
              </a:rPr>
              <a:t>download</a:t>
            </a:r>
            <a:r>
              <a:rPr lang="en-US" sz="1200" b="0" i="0" kern="1200" dirty="0">
                <a:solidFill>
                  <a:schemeClr val="tx1"/>
                </a:solidFill>
                <a:effectLst/>
                <a:latin typeface="+mn-lt"/>
                <a:ea typeface="+mn-ea"/>
                <a:cs typeface="+mn-cs"/>
              </a:rPr>
              <a:t> and install the </a:t>
            </a:r>
            <a:r>
              <a:rPr lang="en-US" sz="1200" b="1" i="0" kern="1200" dirty="0">
                <a:solidFill>
                  <a:schemeClr val="tx1"/>
                </a:solidFill>
                <a:effectLst/>
                <a:latin typeface="+mn-lt"/>
                <a:ea typeface="+mn-ea"/>
                <a:cs typeface="+mn-cs"/>
              </a:rPr>
              <a:t>Zoom Application</a:t>
            </a:r>
            <a:r>
              <a:rPr lang="en-US" sz="1200" b="0" i="0" kern="1200" dirty="0">
                <a:solidFill>
                  <a:schemeClr val="tx1"/>
                </a:solidFill>
                <a:effectLst/>
                <a:latin typeface="+mn-lt"/>
                <a:ea typeface="+mn-ea"/>
                <a:cs typeface="+mn-cs"/>
              </a:rPr>
              <a:t>: Go to https://</a:t>
            </a:r>
            <a:r>
              <a:rPr lang="en-US" sz="1200" b="1" i="0" kern="1200" dirty="0">
                <a:solidFill>
                  <a:schemeClr val="tx1"/>
                </a:solidFill>
                <a:effectLst/>
                <a:latin typeface="+mn-lt"/>
                <a:ea typeface="+mn-ea"/>
                <a:cs typeface="+mn-cs"/>
              </a:rPr>
              <a:t>zoom</a:t>
            </a:r>
            <a:r>
              <a:rPr lang="en-US" sz="1200" b="0" i="0" kern="1200" dirty="0">
                <a:solidFill>
                  <a:schemeClr val="tx1"/>
                </a:solidFill>
                <a:effectLst/>
                <a:latin typeface="+mn-lt"/>
                <a:ea typeface="+mn-ea"/>
                <a:cs typeface="+mn-cs"/>
              </a:rPr>
              <a:t>.us/</a:t>
            </a:r>
            <a:r>
              <a:rPr lang="en-US" sz="1200" b="1" i="0" kern="1200" dirty="0">
                <a:solidFill>
                  <a:schemeClr val="tx1"/>
                </a:solidFill>
                <a:effectLst/>
                <a:latin typeface="+mn-lt"/>
                <a:ea typeface="+mn-ea"/>
                <a:cs typeface="+mn-cs"/>
              </a:rPr>
              <a:t>download</a:t>
            </a:r>
            <a:r>
              <a:rPr lang="en-US" sz="1200" b="0" i="0" kern="1200" dirty="0">
                <a:solidFill>
                  <a:schemeClr val="tx1"/>
                </a:solidFill>
                <a:effectLst/>
                <a:latin typeface="+mn-lt"/>
                <a:ea typeface="+mn-ea"/>
                <a:cs typeface="+mn-cs"/>
              </a:rPr>
              <a:t> and from the </a:t>
            </a:r>
            <a:r>
              <a:rPr lang="en-US" sz="1200" b="1" i="0" kern="1200" dirty="0">
                <a:solidFill>
                  <a:schemeClr val="tx1"/>
                </a:solidFill>
                <a:effectLst/>
                <a:latin typeface="+mn-lt"/>
                <a:ea typeface="+mn-ea"/>
                <a:cs typeface="+mn-cs"/>
              </a:rPr>
              <a:t>Download</a:t>
            </a:r>
            <a:r>
              <a:rPr lang="en-US" sz="1200" b="0" i="0" kern="1200" dirty="0">
                <a:solidFill>
                  <a:schemeClr val="tx1"/>
                </a:solidFill>
                <a:effectLst/>
                <a:latin typeface="+mn-lt"/>
                <a:ea typeface="+mn-ea"/>
                <a:cs typeface="+mn-cs"/>
              </a:rPr>
              <a:t> Center, click on the </a:t>
            </a:r>
            <a:r>
              <a:rPr lang="en-US" sz="1200" b="1" i="0" kern="1200" dirty="0">
                <a:solidFill>
                  <a:schemeClr val="tx1"/>
                </a:solidFill>
                <a:effectLst/>
                <a:latin typeface="+mn-lt"/>
                <a:ea typeface="+mn-ea"/>
                <a:cs typeface="+mn-cs"/>
              </a:rPr>
              <a:t>Download</a:t>
            </a:r>
            <a:r>
              <a:rPr lang="en-US" sz="1200" b="0" i="0" kern="1200" dirty="0">
                <a:solidFill>
                  <a:schemeClr val="tx1"/>
                </a:solidFill>
                <a:effectLst/>
                <a:latin typeface="+mn-lt"/>
                <a:ea typeface="+mn-ea"/>
                <a:cs typeface="+mn-cs"/>
              </a:rPr>
              <a:t> button under “</a:t>
            </a:r>
            <a:r>
              <a:rPr lang="en-US" sz="1200" b="1" i="0" kern="1200" dirty="0">
                <a:solidFill>
                  <a:schemeClr val="tx1"/>
                </a:solidFill>
                <a:effectLst/>
                <a:latin typeface="+mn-lt"/>
                <a:ea typeface="+mn-ea"/>
                <a:cs typeface="+mn-cs"/>
              </a:rPr>
              <a:t>Zoom</a:t>
            </a:r>
            <a:r>
              <a:rPr lang="en-US" sz="1200" b="0" i="0" kern="1200" dirty="0">
                <a:solidFill>
                  <a:schemeClr val="tx1"/>
                </a:solidFill>
                <a:effectLst/>
                <a:latin typeface="+mn-lt"/>
                <a:ea typeface="+mn-ea"/>
                <a:cs typeface="+mn-cs"/>
              </a:rPr>
              <a:t> Client For Meetings”. This </a:t>
            </a:r>
            <a:r>
              <a:rPr lang="en-US" sz="1200" b="1" i="0" kern="1200" dirty="0">
                <a:solidFill>
                  <a:schemeClr val="tx1"/>
                </a:solidFill>
                <a:effectLst/>
                <a:latin typeface="+mn-lt"/>
                <a:ea typeface="+mn-ea"/>
                <a:cs typeface="+mn-cs"/>
              </a:rPr>
              <a:t>application</a:t>
            </a:r>
            <a:r>
              <a:rPr lang="en-US" sz="1200" b="0" i="0" kern="1200" dirty="0">
                <a:solidFill>
                  <a:schemeClr val="tx1"/>
                </a:solidFill>
                <a:effectLst/>
                <a:latin typeface="+mn-lt"/>
                <a:ea typeface="+mn-ea"/>
                <a:cs typeface="+mn-cs"/>
              </a:rPr>
              <a:t> will automatically </a:t>
            </a:r>
            <a:r>
              <a:rPr lang="en-US" sz="1200" b="1" i="0" kern="1200" dirty="0">
                <a:solidFill>
                  <a:schemeClr val="tx1"/>
                </a:solidFill>
                <a:effectLst/>
                <a:latin typeface="+mn-lt"/>
                <a:ea typeface="+mn-ea"/>
                <a:cs typeface="+mn-cs"/>
              </a:rPr>
              <a:t>download</a:t>
            </a:r>
            <a:r>
              <a:rPr lang="en-US" sz="1200" b="0" i="0" kern="1200" dirty="0">
                <a:solidFill>
                  <a:schemeClr val="tx1"/>
                </a:solidFill>
                <a:effectLst/>
                <a:latin typeface="+mn-lt"/>
                <a:ea typeface="+mn-ea"/>
                <a:cs typeface="+mn-cs"/>
              </a:rPr>
              <a:t> when you start your first </a:t>
            </a:r>
            <a:r>
              <a:rPr lang="en-US" sz="1200" b="1" i="0" kern="1200" dirty="0">
                <a:solidFill>
                  <a:schemeClr val="tx1"/>
                </a:solidFill>
                <a:effectLst/>
                <a:latin typeface="+mn-lt"/>
                <a:ea typeface="+mn-ea"/>
                <a:cs typeface="+mn-cs"/>
              </a:rPr>
              <a:t>Zoom</a:t>
            </a:r>
            <a:r>
              <a:rPr lang="en-US" sz="1200" b="0" i="0" kern="1200" dirty="0">
                <a:solidFill>
                  <a:schemeClr val="tx1"/>
                </a:solidFill>
                <a:effectLst/>
                <a:latin typeface="+mn-lt"/>
                <a:ea typeface="+mn-ea"/>
                <a:cs typeface="+mn-cs"/>
              </a:rPr>
              <a:t> Meeting</a:t>
            </a:r>
            <a:endParaRPr lang="en-US" dirty="0"/>
          </a:p>
        </p:txBody>
      </p:sp>
      <p:sp>
        <p:nvSpPr>
          <p:cNvPr id="4" name="Slide Number Placeholder 3"/>
          <p:cNvSpPr>
            <a:spLocks noGrp="1"/>
          </p:cNvSpPr>
          <p:nvPr>
            <p:ph type="sldNum" sz="quarter" idx="5"/>
          </p:nvPr>
        </p:nvSpPr>
        <p:spPr/>
        <p:txBody>
          <a:bodyPr/>
          <a:lstStyle/>
          <a:p>
            <a:fld id="{325C8995-3ED9-4E76-B6A1-0734E8F7F476}" type="slidenum">
              <a:rPr lang="en-US" smtClean="0"/>
              <a:t>1</a:t>
            </a:fld>
            <a:endParaRPr lang="en-US"/>
          </a:p>
        </p:txBody>
      </p:sp>
    </p:spTree>
    <p:extLst>
      <p:ext uri="{BB962C8B-B14F-4D97-AF65-F5344CB8AC3E}">
        <p14:creationId xmlns:p14="http://schemas.microsoft.com/office/powerpoint/2010/main" val="978566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Agenda: </a:t>
            </a:r>
          </a:p>
          <a:p>
            <a:endParaRPr lang="en-US" dirty="0"/>
          </a:p>
          <a:p>
            <a:pPr marL="342900" marR="0" lvl="0">
              <a:spcBef>
                <a:spcPts val="0"/>
              </a:spcBef>
              <a:spcAft>
                <a:spcPts val="0"/>
              </a:spcAft>
            </a:pPr>
            <a:r>
              <a:rPr lang="en-US" sz="1200" dirty="0"/>
              <a:t>Getting Started </a:t>
            </a:r>
          </a:p>
          <a:p>
            <a:pPr marL="342900" marR="0" lvl="0">
              <a:spcBef>
                <a:spcPts val="0"/>
              </a:spcBef>
              <a:spcAft>
                <a:spcPts val="0"/>
              </a:spcAft>
            </a:pPr>
            <a:r>
              <a:rPr lang="en-US" sz="1200" dirty="0"/>
              <a:t>Setting up Zoom, Audio, and Video</a:t>
            </a:r>
          </a:p>
          <a:p>
            <a:pPr marL="342900" marR="0" lvl="0">
              <a:spcBef>
                <a:spcPts val="0"/>
              </a:spcBef>
              <a:spcAft>
                <a:spcPts val="0"/>
              </a:spcAft>
            </a:pPr>
            <a:r>
              <a:rPr lang="en-US" sz="1200" dirty="0"/>
              <a:t>How to set up your photo in zoom? </a:t>
            </a:r>
          </a:p>
          <a:p>
            <a:pPr marL="342900" marR="0" lvl="0">
              <a:spcBef>
                <a:spcPts val="0"/>
              </a:spcBef>
              <a:spcAft>
                <a:spcPts val="0"/>
              </a:spcAft>
            </a:pPr>
            <a:r>
              <a:rPr lang="en-US" sz="1200" dirty="0"/>
              <a:t>How to schedule a meeting and assign a co-host? </a:t>
            </a:r>
          </a:p>
          <a:p>
            <a:pPr marL="342900">
              <a:spcBef>
                <a:spcPts val="0"/>
              </a:spcBef>
            </a:pPr>
            <a:r>
              <a:rPr lang="en-US" sz="1200" dirty="0"/>
              <a:t>Discover the ICONS  and How to Share Your Screen</a:t>
            </a:r>
          </a:p>
          <a:p>
            <a:pPr marL="342900" marR="0" lvl="0">
              <a:spcBef>
                <a:spcPts val="0"/>
              </a:spcBef>
              <a:spcAft>
                <a:spcPts val="0"/>
              </a:spcAft>
            </a:pPr>
            <a:r>
              <a:rPr lang="en-US" sz="1200" dirty="0"/>
              <a:t>Practice time! </a:t>
            </a:r>
          </a:p>
          <a:p>
            <a:pPr marL="342900" marR="0" lvl="0">
              <a:spcBef>
                <a:spcPts val="0"/>
              </a:spcBef>
              <a:spcAft>
                <a:spcPts val="0"/>
              </a:spcAft>
            </a:pPr>
            <a:endParaRPr lang="en-US" sz="1200" dirty="0"/>
          </a:p>
          <a:p>
            <a:r>
              <a:rPr lang="en-US" dirty="0"/>
              <a:t>As we go through the presentation today, if you are comfortable, please log into the Zoom site so you can follow along while we are going over the details. </a:t>
            </a:r>
          </a:p>
        </p:txBody>
      </p:sp>
      <p:sp>
        <p:nvSpPr>
          <p:cNvPr id="4" name="Slide Number Placeholder 3"/>
          <p:cNvSpPr>
            <a:spLocks noGrp="1"/>
          </p:cNvSpPr>
          <p:nvPr>
            <p:ph type="sldNum" sz="quarter" idx="5"/>
          </p:nvPr>
        </p:nvSpPr>
        <p:spPr/>
        <p:txBody>
          <a:bodyPr/>
          <a:lstStyle/>
          <a:p>
            <a:fld id="{325C8995-3ED9-4E76-B6A1-0734E8F7F476}" type="slidenum">
              <a:rPr lang="en-US" smtClean="0"/>
              <a:t>2</a:t>
            </a:fld>
            <a:endParaRPr lang="en-US"/>
          </a:p>
        </p:txBody>
      </p:sp>
    </p:spTree>
    <p:extLst>
      <p:ext uri="{BB962C8B-B14F-4D97-AF65-F5344CB8AC3E}">
        <p14:creationId xmlns:p14="http://schemas.microsoft.com/office/powerpoint/2010/main" val="2925348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For the first time, you can it will ask you to download the app.  It is much easier if you have not already had ZOOM downloaded.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dirty="0">
                <a:latin typeface="Calibri" panose="020F0502020204030204" pitchFamily="34" charset="0"/>
                <a:ea typeface="Calibri" panose="020F0502020204030204" pitchFamily="34" charset="0"/>
                <a:cs typeface="Times New Roman" panose="02020603050405020304" pitchFamily="18" charset="0"/>
              </a:rPr>
              <a:t>Sign in using your Bronco email and download the app: </a:t>
            </a:r>
            <a:r>
              <a:rPr lang="en-US" dirty="0">
                <a:hlinkClick r:id="rId3"/>
              </a:rPr>
              <a:t>https://cpp.zoom.us/</a:t>
            </a:r>
            <a:endParaRPr lang="en-US" dirty="0"/>
          </a:p>
          <a:p>
            <a:pPr marL="0" marR="0" lvl="0" indent="0">
              <a:lnSpc>
                <a:spcPct val="107000"/>
              </a:lnSpc>
              <a:spcBef>
                <a:spcPts val="0"/>
              </a:spcBef>
              <a:spcAft>
                <a:spcPts val="0"/>
              </a:spcAft>
              <a:buFont typeface="Symbol" panose="05050102010706020507" pitchFamily="18" charset="2"/>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r>
              <a:rPr lang="en-US" dirty="0">
                <a:latin typeface="Calibri" panose="020F0502020204030204" pitchFamily="34" charset="0"/>
                <a:ea typeface="Calibri" panose="020F0502020204030204" pitchFamily="34" charset="0"/>
                <a:cs typeface="Times New Roman" panose="02020603050405020304" pitchFamily="18" charset="0"/>
              </a:rPr>
              <a:t>If you can, please try and go to this website and login.  Try to follow along while we go through our presentation today.  </a:t>
            </a:r>
          </a:p>
        </p:txBody>
      </p:sp>
      <p:sp>
        <p:nvSpPr>
          <p:cNvPr id="4" name="Slide Number Placeholder 3"/>
          <p:cNvSpPr>
            <a:spLocks noGrp="1"/>
          </p:cNvSpPr>
          <p:nvPr>
            <p:ph type="sldNum" sz="quarter" idx="5"/>
          </p:nvPr>
        </p:nvSpPr>
        <p:spPr/>
        <p:txBody>
          <a:bodyPr/>
          <a:lstStyle/>
          <a:p>
            <a:fld id="{325C8995-3ED9-4E76-B6A1-0734E8F7F476}" type="slidenum">
              <a:rPr lang="en-US" smtClean="0"/>
              <a:t>3</a:t>
            </a:fld>
            <a:endParaRPr lang="en-US"/>
          </a:p>
        </p:txBody>
      </p:sp>
    </p:spTree>
    <p:extLst>
      <p:ext uri="{BB962C8B-B14F-4D97-AF65-F5344CB8AC3E}">
        <p14:creationId xmlns:p14="http://schemas.microsoft.com/office/powerpoint/2010/main" val="423925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first enter your meeting, there will be various options for setting up Zoom Audio. </a:t>
            </a:r>
            <a:r>
              <a:rPr lang="en-US" sz="1200" b="0" i="0" kern="1200" dirty="0">
                <a:solidFill>
                  <a:schemeClr val="tx1"/>
                </a:solidFill>
                <a:effectLst/>
                <a:latin typeface="+mn-lt"/>
                <a:ea typeface="+mn-ea"/>
                <a:cs typeface="+mn-cs"/>
              </a:rPr>
              <a:t>If you haven't enabled the </a:t>
            </a:r>
            <a:r>
              <a:rPr lang="en-US" sz="1200" b="0" i="0" u="none" strike="noStrike" kern="1200" dirty="0">
                <a:solidFill>
                  <a:schemeClr val="tx1"/>
                </a:solidFill>
                <a:effectLst/>
                <a:latin typeface="+mn-lt"/>
                <a:ea typeface="+mn-ea"/>
                <a:cs typeface="+mn-cs"/>
                <a:hlinkClick r:id="rId3"/>
              </a:rPr>
              <a:t>setting to automatically join by computer audio</a:t>
            </a:r>
            <a:r>
              <a:rPr lang="en-US" sz="1200" b="0" i="0" kern="1200" dirty="0">
                <a:solidFill>
                  <a:schemeClr val="tx1"/>
                </a:solidFill>
                <a:effectLst/>
                <a:latin typeface="+mn-lt"/>
                <a:ea typeface="+mn-ea"/>
                <a:cs typeface="+mn-cs"/>
              </a:rPr>
              <a:t>, you can test your speaker and microphone before joining a meeting.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There are some best practices to consider for a better audio and visual experience. If you do not have access to video, remember you can always join in just using audio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Alright, before we move on, please go ahead and take yourself off of mute and say hello to the group! </a:t>
            </a:r>
            <a:endParaRPr lang="en-US" dirty="0"/>
          </a:p>
        </p:txBody>
      </p:sp>
      <p:sp>
        <p:nvSpPr>
          <p:cNvPr id="4" name="Slide Number Placeholder 3"/>
          <p:cNvSpPr>
            <a:spLocks noGrp="1"/>
          </p:cNvSpPr>
          <p:nvPr>
            <p:ph type="sldNum" sz="quarter" idx="5"/>
          </p:nvPr>
        </p:nvSpPr>
        <p:spPr/>
        <p:txBody>
          <a:bodyPr/>
          <a:lstStyle/>
          <a:p>
            <a:fld id="{325C8995-3ED9-4E76-B6A1-0734E8F7F476}" type="slidenum">
              <a:rPr lang="en-US" smtClean="0"/>
              <a:t>4</a:t>
            </a:fld>
            <a:endParaRPr lang="en-US"/>
          </a:p>
        </p:txBody>
      </p:sp>
    </p:spTree>
    <p:extLst>
      <p:ext uri="{BB962C8B-B14F-4D97-AF65-F5344CB8AC3E}">
        <p14:creationId xmlns:p14="http://schemas.microsoft.com/office/powerpoint/2010/main" val="2078966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On the home page, in zoom, on the top right-hand side of your screen, you will see a circle with a person icon.  Click on that and click on my profile.  Here you can upload a picture and set up your personal meeting ID. </a:t>
            </a:r>
          </a:p>
          <a:p>
            <a:r>
              <a:rPr lang="en-US" sz="1200" kern="1200" dirty="0">
                <a:solidFill>
                  <a:schemeClr val="tx1"/>
                </a:solidFill>
                <a:effectLst/>
                <a:latin typeface="+mn-lt"/>
                <a:ea typeface="+mn-ea"/>
                <a:cs typeface="+mn-cs"/>
              </a:rPr>
              <a:t> </a:t>
            </a:r>
          </a:p>
          <a:p>
            <a:pPr lvl="0"/>
            <a:r>
              <a:rPr lang="en-US" sz="1200" kern="1200" dirty="0">
                <a:solidFill>
                  <a:schemeClr val="tx1"/>
                </a:solidFill>
                <a:effectLst/>
                <a:latin typeface="+mn-lt"/>
                <a:ea typeface="+mn-ea"/>
                <a:cs typeface="+mn-cs"/>
              </a:rPr>
              <a:t>A personal ID can be changed, to make it easier to recall.  You can set it up so that you don’t have to enter your ID and it be automatic.   </a:t>
            </a:r>
          </a:p>
          <a:p>
            <a:pPr lvl="0"/>
            <a:r>
              <a:rPr lang="en-US" sz="1200" kern="1200" dirty="0">
                <a:solidFill>
                  <a:schemeClr val="tx1"/>
                </a:solidFill>
                <a:effectLst/>
                <a:latin typeface="+mn-lt"/>
                <a:ea typeface="+mn-ea"/>
                <a:cs typeface="+mn-cs"/>
              </a:rPr>
              <a:t>The link that you see is your personal meeting link. You can use this to send to people for meetings, however we will show you an easier way to do so.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HOST: Can start sharing your screen to toggle back and forth amongst the PPT and the Zoom website </a:t>
            </a:r>
          </a:p>
          <a:p>
            <a:endParaRPr lang="en-US" dirty="0"/>
          </a:p>
          <a:p>
            <a:r>
              <a:rPr lang="en-US" dirty="0"/>
              <a:t>Go over the profile section: </a:t>
            </a:r>
          </a:p>
          <a:p>
            <a:r>
              <a:rPr lang="en-US" dirty="0"/>
              <a:t>How to update a picture</a:t>
            </a:r>
          </a:p>
          <a:p>
            <a:r>
              <a:rPr lang="en-US" dirty="0"/>
              <a:t>What is a personal meeting ID? Why is it helpful</a:t>
            </a:r>
          </a:p>
          <a:p>
            <a:r>
              <a:rPr lang="en-US" dirty="0"/>
              <a:t>Time zones/language</a:t>
            </a:r>
          </a:p>
          <a:p>
            <a:endParaRPr lang="en-US" dirty="0"/>
          </a:p>
          <a:p>
            <a:r>
              <a:rPr lang="en-US" dirty="0"/>
              <a:t>Check for questions </a:t>
            </a:r>
          </a:p>
          <a:p>
            <a:endParaRPr lang="en-US" dirty="0"/>
          </a:p>
          <a:p>
            <a:r>
              <a:rPr lang="en-US" dirty="0"/>
              <a:t>Host, please place links in the chat box for reference: </a:t>
            </a:r>
            <a:r>
              <a:rPr lang="en-US" dirty="0">
                <a:hlinkClick r:id="rId3"/>
              </a:rPr>
              <a:t>https://www.cpp.edu/od/resource-kits/virtual-instruction-remote-work/zoom-support.shtml</a:t>
            </a:r>
            <a:endParaRPr lang="en-US" dirty="0"/>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For the first time, you can it will ask you to download the app.  It is much easier if you have not already had ZOOM downloaded.  </a:t>
            </a: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US" dirty="0">
                <a:latin typeface="Calibri" panose="020F0502020204030204" pitchFamily="34" charset="0"/>
                <a:ea typeface="Calibri" panose="020F0502020204030204" pitchFamily="34" charset="0"/>
                <a:cs typeface="Times New Roman" panose="02020603050405020304" pitchFamily="18" charset="0"/>
              </a:rPr>
              <a:t>Sign in using your Bronco email and download the app: </a:t>
            </a:r>
            <a:r>
              <a:rPr lang="en-US" dirty="0">
                <a:hlinkClick r:id="rId4"/>
              </a:rPr>
              <a:t>https://cpp.zoom.us/</a:t>
            </a:r>
            <a:endParaRPr lang="en-US" dirty="0"/>
          </a:p>
          <a:p>
            <a:endParaRPr lang="en-US" dirty="0"/>
          </a:p>
        </p:txBody>
      </p:sp>
      <p:sp>
        <p:nvSpPr>
          <p:cNvPr id="4" name="Slide Number Placeholder 3"/>
          <p:cNvSpPr>
            <a:spLocks noGrp="1"/>
          </p:cNvSpPr>
          <p:nvPr>
            <p:ph type="sldNum" sz="quarter" idx="5"/>
          </p:nvPr>
        </p:nvSpPr>
        <p:spPr/>
        <p:txBody>
          <a:bodyPr/>
          <a:lstStyle/>
          <a:p>
            <a:fld id="{325C8995-3ED9-4E76-B6A1-0734E8F7F476}" type="slidenum">
              <a:rPr lang="en-US" smtClean="0"/>
              <a:t>5</a:t>
            </a:fld>
            <a:endParaRPr lang="en-US"/>
          </a:p>
        </p:txBody>
      </p:sp>
    </p:spTree>
    <p:extLst>
      <p:ext uri="{BB962C8B-B14F-4D97-AF65-F5344CB8AC3E}">
        <p14:creationId xmlns:p14="http://schemas.microsoft.com/office/powerpoint/2010/main" val="328000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your screen: </a:t>
            </a:r>
          </a:p>
          <a:p>
            <a:endParaRPr lang="en-US" dirty="0"/>
          </a:p>
          <a:p>
            <a:r>
              <a:rPr lang="en-US" dirty="0"/>
              <a:t>Click on meetings:   Go over the difference of personal meeting and scheduling a new meeting</a:t>
            </a:r>
          </a:p>
          <a:p>
            <a:endParaRPr lang="en-US" dirty="0"/>
          </a:p>
          <a:p>
            <a:r>
              <a:rPr lang="en-US" dirty="0"/>
              <a:t>Start with personal meeting: </a:t>
            </a:r>
          </a:p>
          <a:p>
            <a:r>
              <a:rPr lang="en-US" dirty="0"/>
              <a:t>Set the time/date</a:t>
            </a:r>
          </a:p>
          <a:p>
            <a:r>
              <a:rPr lang="en-US" dirty="0"/>
              <a:t>How to add a host</a:t>
            </a:r>
          </a:p>
          <a:p>
            <a:r>
              <a:rPr lang="en-US" dirty="0"/>
              <a:t>How to copy the invitation and how to send it to people</a:t>
            </a:r>
          </a:p>
          <a:p>
            <a:endParaRPr lang="en-US" dirty="0"/>
          </a:p>
          <a:p>
            <a:endParaRPr lang="en-US" dirty="0"/>
          </a:p>
          <a:p>
            <a:r>
              <a:rPr lang="en-US" dirty="0"/>
              <a:t>Click on Schedule a new meeting and then click on advanced to go over relevant settings </a:t>
            </a:r>
          </a:p>
          <a:p>
            <a:r>
              <a:rPr lang="en-US" dirty="0"/>
              <a:t>Recurring</a:t>
            </a:r>
          </a:p>
          <a:p>
            <a:r>
              <a:rPr lang="en-US" dirty="0"/>
              <a:t>Set the time/date</a:t>
            </a:r>
          </a:p>
          <a:p>
            <a:r>
              <a:rPr lang="en-US" dirty="0"/>
              <a:t>How to add a host</a:t>
            </a:r>
          </a:p>
          <a:p>
            <a:r>
              <a:rPr lang="en-US" dirty="0"/>
              <a:t>How to copy the invitation and how to send it to people</a:t>
            </a:r>
          </a:p>
          <a:p>
            <a:endParaRPr lang="en-US" dirty="0"/>
          </a:p>
          <a:p>
            <a:r>
              <a:rPr lang="en-US" dirty="0"/>
              <a:t>Click on Settings: </a:t>
            </a:r>
          </a:p>
          <a:p>
            <a:endParaRPr lang="en-US" dirty="0"/>
          </a:p>
          <a:p>
            <a:r>
              <a:rPr lang="en-US" dirty="0"/>
              <a:t>Go through basic settings</a:t>
            </a:r>
          </a:p>
          <a:p>
            <a:r>
              <a:rPr lang="en-US" dirty="0"/>
              <a:t>Advanced settings </a:t>
            </a:r>
          </a:p>
          <a:p>
            <a:r>
              <a:rPr lang="en-US" dirty="0"/>
              <a:t>Cover some of the most important settings</a:t>
            </a:r>
          </a:p>
          <a:p>
            <a:endParaRPr lang="en-US" dirty="0"/>
          </a:p>
          <a:p>
            <a:r>
              <a:rPr lang="en-US" dirty="0"/>
              <a:t>Such as: </a:t>
            </a:r>
          </a:p>
          <a:p>
            <a:br>
              <a:rPr lang="en-US" dirty="0">
                <a:effectLst/>
              </a:rPr>
            </a:br>
            <a:r>
              <a:rPr lang="en-US" dirty="0">
                <a:effectLst/>
              </a:rPr>
              <a:t>Enable join before host</a:t>
            </a:r>
          </a:p>
          <a:p>
            <a:r>
              <a:rPr lang="en-US" dirty="0">
                <a:effectLst/>
              </a:rPr>
              <a:t>Mute participants upon entry </a:t>
            </a:r>
          </a:p>
          <a:p>
            <a:r>
              <a:rPr lang="en-US" dirty="0">
                <a:effectLst/>
              </a:rPr>
              <a:t>Enable waiting room</a:t>
            </a:r>
          </a:p>
          <a:p>
            <a:r>
              <a:rPr lang="en-US" dirty="0">
                <a:effectLst/>
              </a:rPr>
              <a:t>Only authenticated users can join</a:t>
            </a:r>
          </a:p>
          <a:p>
            <a:r>
              <a:rPr lang="en-US" dirty="0">
                <a:effectLst/>
              </a:rPr>
              <a:t>Breakout Room pre-assign</a:t>
            </a:r>
          </a:p>
          <a:p>
            <a:br>
              <a:rPr lang="en-US" sz="1200" b="0" i="0" kern="1200" dirty="0">
                <a:solidFill>
                  <a:schemeClr val="tx1"/>
                </a:solidFill>
                <a:effectLst/>
                <a:latin typeface="+mn-lt"/>
                <a:ea typeface="+mn-ea"/>
                <a:cs typeface="+mn-cs"/>
              </a:rPr>
            </a:br>
            <a:endParaRPr lang="en-US" dirty="0"/>
          </a:p>
          <a:p>
            <a:endParaRPr lang="en-US" dirty="0"/>
          </a:p>
        </p:txBody>
      </p:sp>
      <p:sp>
        <p:nvSpPr>
          <p:cNvPr id="4" name="Slide Number Placeholder 3"/>
          <p:cNvSpPr>
            <a:spLocks noGrp="1"/>
          </p:cNvSpPr>
          <p:nvPr>
            <p:ph type="sldNum" sz="quarter" idx="5"/>
          </p:nvPr>
        </p:nvSpPr>
        <p:spPr/>
        <p:txBody>
          <a:bodyPr/>
          <a:lstStyle/>
          <a:p>
            <a:fld id="{325C8995-3ED9-4E76-B6A1-0734E8F7F476}" type="slidenum">
              <a:rPr lang="en-US" smtClean="0"/>
              <a:t>6</a:t>
            </a:fld>
            <a:endParaRPr lang="en-US"/>
          </a:p>
        </p:txBody>
      </p:sp>
    </p:spTree>
    <p:extLst>
      <p:ext uri="{BB962C8B-B14F-4D97-AF65-F5344CB8AC3E}">
        <p14:creationId xmlns:p14="http://schemas.microsoft.com/office/powerpoint/2010/main" val="4102529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Discuss that the icons the participants will see is different then the one displayed. The one displayed is what the host or facilitator will see.  Cover each icon individually.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Unmute/Mute:</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This is helpful as background noises can cause interference.  So if you are not the one speaking, muting yourself will give the best quality.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Video</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This will allow your students to see you and you see them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Invite</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If you would like to invite additional people during the meeting you can, however everyone who needs access will have the ability to join with your link, which we will discuss in a moment.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Participants</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This will allow you to see who is in the class and helpful for when you would like to call on people.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Share Screen</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This is important for when you would like to share a PPT or details with your students.  We will also be putting this into practice.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arrow in the middle of icons?</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multiple people can share at the same time. So if you have assigned a group project or perhaps have teaching assistants, this may come in handy.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Chat</a:t>
            </a: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This gives you the ask questions to the group and get multiple responses.  You also can post questions to the class in this area.  This is like skype messaging or messenger, so everyone can see the questions and responses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Record: You can record your sessions for your students who may not have been able to watch it live.  You will want to practice recording and saving the sessions before your first zoom session.  Once you click start record, it will continue to record the entire session.  Click on stop, then once you leave the meeting your recording will be converted to an MP4 and accessible through your downloads on your computer.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can also select the automatic record option under settings. </a:t>
            </a: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Breakout rooms are available for people to work in groups; however, we would recommend using this once you feel more comfortable with ZOOM. It is exciting to learn, but we want to take it one step at a time for our students.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Reactions: this will allow you to ask basic understanding questions and the students can give you a thumbs up! This can also promote positivity in the classroom by giving a round of applause for one another. </a:t>
            </a:r>
            <a:endParaRPr kumimoji="0" lang="en-US" altLang="en-US" b="0" i="0" u="none" strike="noStrike" cap="none" normalizeH="0" baseline="0" dirty="0">
              <a:ln>
                <a:noFill/>
              </a:ln>
              <a:solidFill>
                <a:schemeClr val="tx1"/>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325C8995-3ED9-4E76-B6A1-0734E8F7F476}" type="slidenum">
              <a:rPr lang="en-US" smtClean="0"/>
              <a:t>7</a:t>
            </a:fld>
            <a:endParaRPr lang="en-US"/>
          </a:p>
        </p:txBody>
      </p:sp>
    </p:spTree>
    <p:extLst>
      <p:ext uri="{BB962C8B-B14F-4D97-AF65-F5344CB8AC3E}">
        <p14:creationId xmlns:p14="http://schemas.microsoft.com/office/powerpoint/2010/main" val="2126218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Annotate section: Discuss how to access annotate and have them draw on the screen then explain how it works    The annotate section the facilitator is on the tool bar. For participants they can click on the view options tab (near the green tab) on their screen. Then click view options, annotate </a:t>
            </a:r>
          </a:p>
          <a:p>
            <a:pPr marL="0" marR="0" lvl="0" indent="0">
              <a:lnSpc>
                <a:spcPct val="107000"/>
              </a:lnSpc>
              <a:spcBef>
                <a:spcPts val="0"/>
              </a:spcBef>
              <a:spcAft>
                <a:spcPts val="0"/>
              </a:spcAft>
              <a:buFont typeface="Symbol" panose="05050102010706020507" pitchFamily="18" charset="2"/>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Let’s first practice sharing our screens.  Who would like to go first?  If no one volunteers, then pick a few volunteers. </a:t>
            </a:r>
          </a:p>
          <a:p>
            <a:pPr marL="342900" marR="0" lvl="0" indent="-342900">
              <a:lnSpc>
                <a:spcPct val="107000"/>
              </a:lnSpc>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Can I have everyone turn one their video and then turn off their video? If you have a red line through your video, that means that it is not on. </a:t>
            </a:r>
          </a:p>
          <a:p>
            <a:pPr marL="0" marR="0" lvl="0" indent="0">
              <a:lnSpc>
                <a:spcPct val="107000"/>
              </a:lnSpc>
              <a:spcBef>
                <a:spcPts val="0"/>
              </a:spcBef>
              <a:spcAft>
                <a:spcPts val="0"/>
              </a:spcAft>
              <a:buFont typeface="Symbol" panose="05050102010706020507" pitchFamily="18" charset="2"/>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Click on the microphone icon to mute and unmute your mic. </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Perfect, please mute your lines. </a:t>
            </a:r>
          </a:p>
          <a:p>
            <a:pPr marL="342900" marR="0" lvl="0" indent="-342900">
              <a:lnSpc>
                <a:spcPct val="107000"/>
              </a:lnSpc>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In the chat box, please tell me your favorite vacation spot? </a:t>
            </a:r>
          </a:p>
          <a:p>
            <a:pPr marL="342900" marR="0" lvl="0" indent="-342900">
              <a:lnSpc>
                <a:spcPct val="107000"/>
              </a:lnSpc>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If you have a quick question to your students, they can click on the thumb’s up icon at the bottom: If you can see these icons, please click on the thumbs up. </a:t>
            </a:r>
          </a:p>
          <a:p>
            <a:pPr marL="342900" marR="0" lvl="0" indent="-342900">
              <a:lnSpc>
                <a:spcPct val="107000"/>
              </a:lnSpc>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Click on participants at the bottom.  On the right side you can click on unmute me or raise hand. If you see this, please click on raise hand! </a:t>
            </a:r>
          </a:p>
          <a:p>
            <a:endParaRPr lang="en-US" dirty="0"/>
          </a:p>
        </p:txBody>
      </p:sp>
      <p:sp>
        <p:nvSpPr>
          <p:cNvPr id="4" name="Slide Number Placeholder 3"/>
          <p:cNvSpPr>
            <a:spLocks noGrp="1"/>
          </p:cNvSpPr>
          <p:nvPr>
            <p:ph type="sldNum" sz="quarter" idx="5"/>
          </p:nvPr>
        </p:nvSpPr>
        <p:spPr/>
        <p:txBody>
          <a:bodyPr/>
          <a:lstStyle/>
          <a:p>
            <a:fld id="{325C8995-3ED9-4E76-B6A1-0734E8F7F476}" type="slidenum">
              <a:rPr lang="en-US" smtClean="0"/>
              <a:t>8</a:t>
            </a:fld>
            <a:endParaRPr lang="en-US"/>
          </a:p>
        </p:txBody>
      </p:sp>
    </p:spTree>
    <p:extLst>
      <p:ext uri="{BB962C8B-B14F-4D97-AF65-F5344CB8AC3E}">
        <p14:creationId xmlns:p14="http://schemas.microsoft.com/office/powerpoint/2010/main" val="2685188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ea typeface="Calibri" panose="020F0502020204030204" pitchFamily="34" charset="0"/>
                <a:cs typeface="Times New Roman" panose="02020603050405020304" pitchFamily="18" charset="0"/>
              </a:rPr>
              <a:t>You can also access the zoom support on the CCP EODA Site: </a:t>
            </a:r>
            <a:r>
              <a:rPr lang="en-US" dirty="0">
                <a:hlinkClick r:id="rId3"/>
              </a:rPr>
              <a:t>https://www.cpp.edu/eoda/index.shtml</a:t>
            </a:r>
            <a:endParaRPr lang="en-US" dirty="0"/>
          </a:p>
          <a:p>
            <a:endParaRPr lang="en-US" dirty="0"/>
          </a:p>
        </p:txBody>
      </p:sp>
      <p:sp>
        <p:nvSpPr>
          <p:cNvPr id="4" name="Slide Number Placeholder 3"/>
          <p:cNvSpPr>
            <a:spLocks noGrp="1"/>
          </p:cNvSpPr>
          <p:nvPr>
            <p:ph type="sldNum" sz="quarter" idx="5"/>
          </p:nvPr>
        </p:nvSpPr>
        <p:spPr/>
        <p:txBody>
          <a:bodyPr/>
          <a:lstStyle/>
          <a:p>
            <a:fld id="{325C8995-3ED9-4E76-B6A1-0734E8F7F476}" type="slidenum">
              <a:rPr lang="en-US" smtClean="0"/>
              <a:t>9</a:t>
            </a:fld>
            <a:endParaRPr lang="en-US"/>
          </a:p>
        </p:txBody>
      </p:sp>
    </p:spTree>
    <p:extLst>
      <p:ext uri="{BB962C8B-B14F-4D97-AF65-F5344CB8AC3E}">
        <p14:creationId xmlns:p14="http://schemas.microsoft.com/office/powerpoint/2010/main" val="1883939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ED95E-8C05-4867-903B-B4520B64B9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8BD347-F7E5-40A1-9E82-88FD20DDEA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8E1A40-DC63-4C6B-A101-4561CD773DFE}"/>
              </a:ext>
            </a:extLst>
          </p:cNvPr>
          <p:cNvSpPr>
            <a:spLocks noGrp="1"/>
          </p:cNvSpPr>
          <p:nvPr>
            <p:ph type="dt" sz="half" idx="10"/>
          </p:nvPr>
        </p:nvSpPr>
        <p:spPr/>
        <p:txBody>
          <a:bodyPr/>
          <a:lstStyle/>
          <a:p>
            <a:fld id="{2165EE58-B86C-4F5F-A1BB-B931D70D2108}" type="datetimeFigureOut">
              <a:rPr lang="en-US" smtClean="0"/>
              <a:t>4/3/2020</a:t>
            </a:fld>
            <a:endParaRPr lang="en-US"/>
          </a:p>
        </p:txBody>
      </p:sp>
      <p:sp>
        <p:nvSpPr>
          <p:cNvPr id="5" name="Footer Placeholder 4">
            <a:extLst>
              <a:ext uri="{FF2B5EF4-FFF2-40B4-BE49-F238E27FC236}">
                <a16:creationId xmlns:a16="http://schemas.microsoft.com/office/drawing/2014/main" id="{0058C8E9-212B-4B6C-9679-DDFA3FB762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9529BB-72A3-4ACC-8192-A7E01DDDD3CA}"/>
              </a:ext>
            </a:extLst>
          </p:cNvPr>
          <p:cNvSpPr>
            <a:spLocks noGrp="1"/>
          </p:cNvSpPr>
          <p:nvPr>
            <p:ph type="sldNum" sz="quarter" idx="12"/>
          </p:nvPr>
        </p:nvSpPr>
        <p:spPr/>
        <p:txBody>
          <a:bodyPr/>
          <a:lstStyle/>
          <a:p>
            <a:fld id="{0CC752AE-FD1E-4ACC-8FB3-F47B0839D9AE}" type="slidenum">
              <a:rPr lang="en-US" smtClean="0"/>
              <a:t>‹#›</a:t>
            </a:fld>
            <a:endParaRPr lang="en-US"/>
          </a:p>
        </p:txBody>
      </p:sp>
    </p:spTree>
    <p:extLst>
      <p:ext uri="{BB962C8B-B14F-4D97-AF65-F5344CB8AC3E}">
        <p14:creationId xmlns:p14="http://schemas.microsoft.com/office/powerpoint/2010/main" val="396187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B67FE-C186-4A21-ACA0-6E3CAF5F3C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6B6F6-CC7F-4F0B-9C81-C2AB96B6AB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C5BD9C-9E2E-48C8-B33A-E42E7CFD5054}"/>
              </a:ext>
            </a:extLst>
          </p:cNvPr>
          <p:cNvSpPr>
            <a:spLocks noGrp="1"/>
          </p:cNvSpPr>
          <p:nvPr>
            <p:ph type="dt" sz="half" idx="10"/>
          </p:nvPr>
        </p:nvSpPr>
        <p:spPr/>
        <p:txBody>
          <a:bodyPr/>
          <a:lstStyle/>
          <a:p>
            <a:fld id="{2165EE58-B86C-4F5F-A1BB-B931D70D2108}" type="datetimeFigureOut">
              <a:rPr lang="en-US" smtClean="0"/>
              <a:t>4/3/2020</a:t>
            </a:fld>
            <a:endParaRPr lang="en-US"/>
          </a:p>
        </p:txBody>
      </p:sp>
      <p:sp>
        <p:nvSpPr>
          <p:cNvPr id="5" name="Footer Placeholder 4">
            <a:extLst>
              <a:ext uri="{FF2B5EF4-FFF2-40B4-BE49-F238E27FC236}">
                <a16:creationId xmlns:a16="http://schemas.microsoft.com/office/drawing/2014/main" id="{62D218CF-0325-4D1A-B8A6-9AA09D35E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F580B5-7D70-47C1-8EA5-D9E50296501D}"/>
              </a:ext>
            </a:extLst>
          </p:cNvPr>
          <p:cNvSpPr>
            <a:spLocks noGrp="1"/>
          </p:cNvSpPr>
          <p:nvPr>
            <p:ph type="sldNum" sz="quarter" idx="12"/>
          </p:nvPr>
        </p:nvSpPr>
        <p:spPr/>
        <p:txBody>
          <a:bodyPr/>
          <a:lstStyle/>
          <a:p>
            <a:fld id="{0CC752AE-FD1E-4ACC-8FB3-F47B0839D9AE}" type="slidenum">
              <a:rPr lang="en-US" smtClean="0"/>
              <a:t>‹#›</a:t>
            </a:fld>
            <a:endParaRPr lang="en-US"/>
          </a:p>
        </p:txBody>
      </p:sp>
    </p:spTree>
    <p:extLst>
      <p:ext uri="{BB962C8B-B14F-4D97-AF65-F5344CB8AC3E}">
        <p14:creationId xmlns:p14="http://schemas.microsoft.com/office/powerpoint/2010/main" val="264337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3943F0-D908-42AF-8081-868CA18376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E95E45-2FEB-4E65-8004-E41BC93295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CA5F07-72E1-469F-80AF-66FF4F688498}"/>
              </a:ext>
            </a:extLst>
          </p:cNvPr>
          <p:cNvSpPr>
            <a:spLocks noGrp="1"/>
          </p:cNvSpPr>
          <p:nvPr>
            <p:ph type="dt" sz="half" idx="10"/>
          </p:nvPr>
        </p:nvSpPr>
        <p:spPr/>
        <p:txBody>
          <a:bodyPr/>
          <a:lstStyle/>
          <a:p>
            <a:fld id="{2165EE58-B86C-4F5F-A1BB-B931D70D2108}" type="datetimeFigureOut">
              <a:rPr lang="en-US" smtClean="0"/>
              <a:t>4/3/2020</a:t>
            </a:fld>
            <a:endParaRPr lang="en-US"/>
          </a:p>
        </p:txBody>
      </p:sp>
      <p:sp>
        <p:nvSpPr>
          <p:cNvPr id="5" name="Footer Placeholder 4">
            <a:extLst>
              <a:ext uri="{FF2B5EF4-FFF2-40B4-BE49-F238E27FC236}">
                <a16:creationId xmlns:a16="http://schemas.microsoft.com/office/drawing/2014/main" id="{DA8AFF07-C442-49A7-93B0-7C317B4181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27842E-1741-41BE-A5F2-21127538D043}"/>
              </a:ext>
            </a:extLst>
          </p:cNvPr>
          <p:cNvSpPr>
            <a:spLocks noGrp="1"/>
          </p:cNvSpPr>
          <p:nvPr>
            <p:ph type="sldNum" sz="quarter" idx="12"/>
          </p:nvPr>
        </p:nvSpPr>
        <p:spPr/>
        <p:txBody>
          <a:bodyPr/>
          <a:lstStyle/>
          <a:p>
            <a:fld id="{0CC752AE-FD1E-4ACC-8FB3-F47B0839D9AE}" type="slidenum">
              <a:rPr lang="en-US" smtClean="0"/>
              <a:t>‹#›</a:t>
            </a:fld>
            <a:endParaRPr lang="en-US"/>
          </a:p>
        </p:txBody>
      </p:sp>
    </p:spTree>
    <p:extLst>
      <p:ext uri="{BB962C8B-B14F-4D97-AF65-F5344CB8AC3E}">
        <p14:creationId xmlns:p14="http://schemas.microsoft.com/office/powerpoint/2010/main" val="391954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A2770-D316-431D-A902-AC4ECF9B90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D3D5C4-8E11-443C-983D-DD64997419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E88EF9-DA08-4811-AF28-7F419112BBE0}"/>
              </a:ext>
            </a:extLst>
          </p:cNvPr>
          <p:cNvSpPr>
            <a:spLocks noGrp="1"/>
          </p:cNvSpPr>
          <p:nvPr>
            <p:ph type="dt" sz="half" idx="10"/>
          </p:nvPr>
        </p:nvSpPr>
        <p:spPr/>
        <p:txBody>
          <a:bodyPr/>
          <a:lstStyle/>
          <a:p>
            <a:fld id="{2165EE58-B86C-4F5F-A1BB-B931D70D2108}" type="datetimeFigureOut">
              <a:rPr lang="en-US" smtClean="0"/>
              <a:t>4/3/2020</a:t>
            </a:fld>
            <a:endParaRPr lang="en-US"/>
          </a:p>
        </p:txBody>
      </p:sp>
      <p:sp>
        <p:nvSpPr>
          <p:cNvPr id="5" name="Footer Placeholder 4">
            <a:extLst>
              <a:ext uri="{FF2B5EF4-FFF2-40B4-BE49-F238E27FC236}">
                <a16:creationId xmlns:a16="http://schemas.microsoft.com/office/drawing/2014/main" id="{FAA9071B-223C-4A23-84DA-96CDE9E47D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58A42D-AEC0-4E7B-9C7A-D11425058B30}"/>
              </a:ext>
            </a:extLst>
          </p:cNvPr>
          <p:cNvSpPr>
            <a:spLocks noGrp="1"/>
          </p:cNvSpPr>
          <p:nvPr>
            <p:ph type="sldNum" sz="quarter" idx="12"/>
          </p:nvPr>
        </p:nvSpPr>
        <p:spPr/>
        <p:txBody>
          <a:bodyPr/>
          <a:lstStyle/>
          <a:p>
            <a:fld id="{0CC752AE-FD1E-4ACC-8FB3-F47B0839D9AE}" type="slidenum">
              <a:rPr lang="en-US" smtClean="0"/>
              <a:t>‹#›</a:t>
            </a:fld>
            <a:endParaRPr lang="en-US"/>
          </a:p>
        </p:txBody>
      </p:sp>
    </p:spTree>
    <p:extLst>
      <p:ext uri="{BB962C8B-B14F-4D97-AF65-F5344CB8AC3E}">
        <p14:creationId xmlns:p14="http://schemas.microsoft.com/office/powerpoint/2010/main" val="454689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8D013-38EA-4688-8FAE-95D953C6A4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764792-A5E0-40CD-9BAD-558E5A64E7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AD7426-B825-4E24-8696-B403D71C695B}"/>
              </a:ext>
            </a:extLst>
          </p:cNvPr>
          <p:cNvSpPr>
            <a:spLocks noGrp="1"/>
          </p:cNvSpPr>
          <p:nvPr>
            <p:ph type="dt" sz="half" idx="10"/>
          </p:nvPr>
        </p:nvSpPr>
        <p:spPr/>
        <p:txBody>
          <a:bodyPr/>
          <a:lstStyle/>
          <a:p>
            <a:fld id="{2165EE58-B86C-4F5F-A1BB-B931D70D2108}" type="datetimeFigureOut">
              <a:rPr lang="en-US" smtClean="0"/>
              <a:t>4/3/2020</a:t>
            </a:fld>
            <a:endParaRPr lang="en-US"/>
          </a:p>
        </p:txBody>
      </p:sp>
      <p:sp>
        <p:nvSpPr>
          <p:cNvPr id="5" name="Footer Placeholder 4">
            <a:extLst>
              <a:ext uri="{FF2B5EF4-FFF2-40B4-BE49-F238E27FC236}">
                <a16:creationId xmlns:a16="http://schemas.microsoft.com/office/drawing/2014/main" id="{E6A0047C-888B-43E5-BE79-F85EAAEA9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B37B2-2A08-4B37-8926-7AA125471CBE}"/>
              </a:ext>
            </a:extLst>
          </p:cNvPr>
          <p:cNvSpPr>
            <a:spLocks noGrp="1"/>
          </p:cNvSpPr>
          <p:nvPr>
            <p:ph type="sldNum" sz="quarter" idx="12"/>
          </p:nvPr>
        </p:nvSpPr>
        <p:spPr/>
        <p:txBody>
          <a:bodyPr/>
          <a:lstStyle/>
          <a:p>
            <a:fld id="{0CC752AE-FD1E-4ACC-8FB3-F47B0839D9AE}" type="slidenum">
              <a:rPr lang="en-US" smtClean="0"/>
              <a:t>‹#›</a:t>
            </a:fld>
            <a:endParaRPr lang="en-US"/>
          </a:p>
        </p:txBody>
      </p:sp>
    </p:spTree>
    <p:extLst>
      <p:ext uri="{BB962C8B-B14F-4D97-AF65-F5344CB8AC3E}">
        <p14:creationId xmlns:p14="http://schemas.microsoft.com/office/powerpoint/2010/main" val="2597689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9C250-0DDE-4E00-8597-AF640EA440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4B0585-03DD-4F05-AB8D-D9AA5048DB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DCA7E0-E03D-494F-AB03-C2C225DA65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D457E4-215C-43A1-A25B-179C3CB3602B}"/>
              </a:ext>
            </a:extLst>
          </p:cNvPr>
          <p:cNvSpPr>
            <a:spLocks noGrp="1"/>
          </p:cNvSpPr>
          <p:nvPr>
            <p:ph type="dt" sz="half" idx="10"/>
          </p:nvPr>
        </p:nvSpPr>
        <p:spPr/>
        <p:txBody>
          <a:bodyPr/>
          <a:lstStyle/>
          <a:p>
            <a:fld id="{2165EE58-B86C-4F5F-A1BB-B931D70D2108}" type="datetimeFigureOut">
              <a:rPr lang="en-US" smtClean="0"/>
              <a:t>4/3/2020</a:t>
            </a:fld>
            <a:endParaRPr lang="en-US"/>
          </a:p>
        </p:txBody>
      </p:sp>
      <p:sp>
        <p:nvSpPr>
          <p:cNvPr id="6" name="Footer Placeholder 5">
            <a:extLst>
              <a:ext uri="{FF2B5EF4-FFF2-40B4-BE49-F238E27FC236}">
                <a16:creationId xmlns:a16="http://schemas.microsoft.com/office/drawing/2014/main" id="{F0487C2C-22F2-4236-A335-801D0DBA0D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A8CCF7-D1EF-4281-A03F-EB124AE67AFD}"/>
              </a:ext>
            </a:extLst>
          </p:cNvPr>
          <p:cNvSpPr>
            <a:spLocks noGrp="1"/>
          </p:cNvSpPr>
          <p:nvPr>
            <p:ph type="sldNum" sz="quarter" idx="12"/>
          </p:nvPr>
        </p:nvSpPr>
        <p:spPr/>
        <p:txBody>
          <a:bodyPr/>
          <a:lstStyle/>
          <a:p>
            <a:fld id="{0CC752AE-FD1E-4ACC-8FB3-F47B0839D9AE}" type="slidenum">
              <a:rPr lang="en-US" smtClean="0"/>
              <a:t>‹#›</a:t>
            </a:fld>
            <a:endParaRPr lang="en-US"/>
          </a:p>
        </p:txBody>
      </p:sp>
    </p:spTree>
    <p:extLst>
      <p:ext uri="{BB962C8B-B14F-4D97-AF65-F5344CB8AC3E}">
        <p14:creationId xmlns:p14="http://schemas.microsoft.com/office/powerpoint/2010/main" val="1657251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DBF33-CBB9-41F9-9BF3-1574E10F11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47B35B-7C8A-46D6-8960-765482F761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76E609-6055-4A0A-8D03-19680AD9E5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8DFB21-B1C6-4ACE-B76F-E6C2907170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083383-B60F-4057-BBEA-D2817A7598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7147E7-0935-4838-BC33-35D186E7CAC2}"/>
              </a:ext>
            </a:extLst>
          </p:cNvPr>
          <p:cNvSpPr>
            <a:spLocks noGrp="1"/>
          </p:cNvSpPr>
          <p:nvPr>
            <p:ph type="dt" sz="half" idx="10"/>
          </p:nvPr>
        </p:nvSpPr>
        <p:spPr/>
        <p:txBody>
          <a:bodyPr/>
          <a:lstStyle/>
          <a:p>
            <a:fld id="{2165EE58-B86C-4F5F-A1BB-B931D70D2108}" type="datetimeFigureOut">
              <a:rPr lang="en-US" smtClean="0"/>
              <a:t>4/3/2020</a:t>
            </a:fld>
            <a:endParaRPr lang="en-US"/>
          </a:p>
        </p:txBody>
      </p:sp>
      <p:sp>
        <p:nvSpPr>
          <p:cNvPr id="8" name="Footer Placeholder 7">
            <a:extLst>
              <a:ext uri="{FF2B5EF4-FFF2-40B4-BE49-F238E27FC236}">
                <a16:creationId xmlns:a16="http://schemas.microsoft.com/office/drawing/2014/main" id="{F103B8D2-2068-4785-B72A-46379AD994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92CFC9-8896-4A6B-8C92-324CA36D21C7}"/>
              </a:ext>
            </a:extLst>
          </p:cNvPr>
          <p:cNvSpPr>
            <a:spLocks noGrp="1"/>
          </p:cNvSpPr>
          <p:nvPr>
            <p:ph type="sldNum" sz="quarter" idx="12"/>
          </p:nvPr>
        </p:nvSpPr>
        <p:spPr/>
        <p:txBody>
          <a:bodyPr/>
          <a:lstStyle/>
          <a:p>
            <a:fld id="{0CC752AE-FD1E-4ACC-8FB3-F47B0839D9AE}" type="slidenum">
              <a:rPr lang="en-US" smtClean="0"/>
              <a:t>‹#›</a:t>
            </a:fld>
            <a:endParaRPr lang="en-US"/>
          </a:p>
        </p:txBody>
      </p:sp>
    </p:spTree>
    <p:extLst>
      <p:ext uri="{BB962C8B-B14F-4D97-AF65-F5344CB8AC3E}">
        <p14:creationId xmlns:p14="http://schemas.microsoft.com/office/powerpoint/2010/main" val="2408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E377E-2799-4B4D-9935-8136B229D4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CFE524-A561-443F-807E-F53821888CFB}"/>
              </a:ext>
            </a:extLst>
          </p:cNvPr>
          <p:cNvSpPr>
            <a:spLocks noGrp="1"/>
          </p:cNvSpPr>
          <p:nvPr>
            <p:ph type="dt" sz="half" idx="10"/>
          </p:nvPr>
        </p:nvSpPr>
        <p:spPr/>
        <p:txBody>
          <a:bodyPr/>
          <a:lstStyle/>
          <a:p>
            <a:fld id="{2165EE58-B86C-4F5F-A1BB-B931D70D2108}" type="datetimeFigureOut">
              <a:rPr lang="en-US" smtClean="0"/>
              <a:t>4/3/2020</a:t>
            </a:fld>
            <a:endParaRPr lang="en-US"/>
          </a:p>
        </p:txBody>
      </p:sp>
      <p:sp>
        <p:nvSpPr>
          <p:cNvPr id="4" name="Footer Placeholder 3">
            <a:extLst>
              <a:ext uri="{FF2B5EF4-FFF2-40B4-BE49-F238E27FC236}">
                <a16:creationId xmlns:a16="http://schemas.microsoft.com/office/drawing/2014/main" id="{0BB79EDB-2F93-4D58-A7FC-F75CA5BC36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BEFCBA-FE7F-4C4B-AE41-C222F72F5A9F}"/>
              </a:ext>
            </a:extLst>
          </p:cNvPr>
          <p:cNvSpPr>
            <a:spLocks noGrp="1"/>
          </p:cNvSpPr>
          <p:nvPr>
            <p:ph type="sldNum" sz="quarter" idx="12"/>
          </p:nvPr>
        </p:nvSpPr>
        <p:spPr/>
        <p:txBody>
          <a:bodyPr/>
          <a:lstStyle/>
          <a:p>
            <a:fld id="{0CC752AE-FD1E-4ACC-8FB3-F47B0839D9AE}" type="slidenum">
              <a:rPr lang="en-US" smtClean="0"/>
              <a:t>‹#›</a:t>
            </a:fld>
            <a:endParaRPr lang="en-US"/>
          </a:p>
        </p:txBody>
      </p:sp>
    </p:spTree>
    <p:extLst>
      <p:ext uri="{BB962C8B-B14F-4D97-AF65-F5344CB8AC3E}">
        <p14:creationId xmlns:p14="http://schemas.microsoft.com/office/powerpoint/2010/main" val="418299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9A966B-03F7-4E1F-8650-5D596FC58E3C}"/>
              </a:ext>
            </a:extLst>
          </p:cNvPr>
          <p:cNvSpPr>
            <a:spLocks noGrp="1"/>
          </p:cNvSpPr>
          <p:nvPr>
            <p:ph type="dt" sz="half" idx="10"/>
          </p:nvPr>
        </p:nvSpPr>
        <p:spPr/>
        <p:txBody>
          <a:bodyPr/>
          <a:lstStyle/>
          <a:p>
            <a:fld id="{2165EE58-B86C-4F5F-A1BB-B931D70D2108}" type="datetimeFigureOut">
              <a:rPr lang="en-US" smtClean="0"/>
              <a:t>4/3/2020</a:t>
            </a:fld>
            <a:endParaRPr lang="en-US"/>
          </a:p>
        </p:txBody>
      </p:sp>
      <p:sp>
        <p:nvSpPr>
          <p:cNvPr id="3" name="Footer Placeholder 2">
            <a:extLst>
              <a:ext uri="{FF2B5EF4-FFF2-40B4-BE49-F238E27FC236}">
                <a16:creationId xmlns:a16="http://schemas.microsoft.com/office/drawing/2014/main" id="{BB3F7D86-FC42-40BC-BE60-C80B6EB8CE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9F8AEC-B4DB-45DA-99A4-B455E169D5DC}"/>
              </a:ext>
            </a:extLst>
          </p:cNvPr>
          <p:cNvSpPr>
            <a:spLocks noGrp="1"/>
          </p:cNvSpPr>
          <p:nvPr>
            <p:ph type="sldNum" sz="quarter" idx="12"/>
          </p:nvPr>
        </p:nvSpPr>
        <p:spPr/>
        <p:txBody>
          <a:bodyPr/>
          <a:lstStyle/>
          <a:p>
            <a:fld id="{0CC752AE-FD1E-4ACC-8FB3-F47B0839D9AE}" type="slidenum">
              <a:rPr lang="en-US" smtClean="0"/>
              <a:t>‹#›</a:t>
            </a:fld>
            <a:endParaRPr lang="en-US"/>
          </a:p>
        </p:txBody>
      </p:sp>
    </p:spTree>
    <p:extLst>
      <p:ext uri="{BB962C8B-B14F-4D97-AF65-F5344CB8AC3E}">
        <p14:creationId xmlns:p14="http://schemas.microsoft.com/office/powerpoint/2010/main" val="353085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15B70-C80F-4299-A452-8DCDF3E25C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8D8E54-F3CA-4A10-A181-A6A3B7F3BA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6258A9-F741-49B4-8BB4-FB12AA713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66C188-CBB9-4ED3-95A4-8BA449C5E615}"/>
              </a:ext>
            </a:extLst>
          </p:cNvPr>
          <p:cNvSpPr>
            <a:spLocks noGrp="1"/>
          </p:cNvSpPr>
          <p:nvPr>
            <p:ph type="dt" sz="half" idx="10"/>
          </p:nvPr>
        </p:nvSpPr>
        <p:spPr/>
        <p:txBody>
          <a:bodyPr/>
          <a:lstStyle/>
          <a:p>
            <a:fld id="{2165EE58-B86C-4F5F-A1BB-B931D70D2108}" type="datetimeFigureOut">
              <a:rPr lang="en-US" smtClean="0"/>
              <a:t>4/3/2020</a:t>
            </a:fld>
            <a:endParaRPr lang="en-US"/>
          </a:p>
        </p:txBody>
      </p:sp>
      <p:sp>
        <p:nvSpPr>
          <p:cNvPr id="6" name="Footer Placeholder 5">
            <a:extLst>
              <a:ext uri="{FF2B5EF4-FFF2-40B4-BE49-F238E27FC236}">
                <a16:creationId xmlns:a16="http://schemas.microsoft.com/office/drawing/2014/main" id="{56959179-4A24-4885-B8A2-48966320ED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9B7942-33B4-4D5F-86C1-91E8CAAEB3F1}"/>
              </a:ext>
            </a:extLst>
          </p:cNvPr>
          <p:cNvSpPr>
            <a:spLocks noGrp="1"/>
          </p:cNvSpPr>
          <p:nvPr>
            <p:ph type="sldNum" sz="quarter" idx="12"/>
          </p:nvPr>
        </p:nvSpPr>
        <p:spPr/>
        <p:txBody>
          <a:bodyPr/>
          <a:lstStyle/>
          <a:p>
            <a:fld id="{0CC752AE-FD1E-4ACC-8FB3-F47B0839D9AE}" type="slidenum">
              <a:rPr lang="en-US" smtClean="0"/>
              <a:t>‹#›</a:t>
            </a:fld>
            <a:endParaRPr lang="en-US"/>
          </a:p>
        </p:txBody>
      </p:sp>
    </p:spTree>
    <p:extLst>
      <p:ext uri="{BB962C8B-B14F-4D97-AF65-F5344CB8AC3E}">
        <p14:creationId xmlns:p14="http://schemas.microsoft.com/office/powerpoint/2010/main" val="4156224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1B44E-3EAA-4A2A-8485-7A1C120028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5EB98D-BE3E-44AD-8349-D550A912E6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BB0E39-79BE-43CB-A567-5CBB4E4B7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BCC407-5DE1-4418-BA5B-F4C47AE05AA5}"/>
              </a:ext>
            </a:extLst>
          </p:cNvPr>
          <p:cNvSpPr>
            <a:spLocks noGrp="1"/>
          </p:cNvSpPr>
          <p:nvPr>
            <p:ph type="dt" sz="half" idx="10"/>
          </p:nvPr>
        </p:nvSpPr>
        <p:spPr/>
        <p:txBody>
          <a:bodyPr/>
          <a:lstStyle/>
          <a:p>
            <a:fld id="{2165EE58-B86C-4F5F-A1BB-B931D70D2108}" type="datetimeFigureOut">
              <a:rPr lang="en-US" smtClean="0"/>
              <a:t>4/3/2020</a:t>
            </a:fld>
            <a:endParaRPr lang="en-US"/>
          </a:p>
        </p:txBody>
      </p:sp>
      <p:sp>
        <p:nvSpPr>
          <p:cNvPr id="6" name="Footer Placeholder 5">
            <a:extLst>
              <a:ext uri="{FF2B5EF4-FFF2-40B4-BE49-F238E27FC236}">
                <a16:creationId xmlns:a16="http://schemas.microsoft.com/office/drawing/2014/main" id="{5EDF8196-A823-4F02-A15B-07CF2D9525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964F9-07F9-4728-B589-C2D62DDC437B}"/>
              </a:ext>
            </a:extLst>
          </p:cNvPr>
          <p:cNvSpPr>
            <a:spLocks noGrp="1"/>
          </p:cNvSpPr>
          <p:nvPr>
            <p:ph type="sldNum" sz="quarter" idx="12"/>
          </p:nvPr>
        </p:nvSpPr>
        <p:spPr/>
        <p:txBody>
          <a:bodyPr/>
          <a:lstStyle/>
          <a:p>
            <a:fld id="{0CC752AE-FD1E-4ACC-8FB3-F47B0839D9AE}" type="slidenum">
              <a:rPr lang="en-US" smtClean="0"/>
              <a:t>‹#›</a:t>
            </a:fld>
            <a:endParaRPr lang="en-US"/>
          </a:p>
        </p:txBody>
      </p:sp>
    </p:spTree>
    <p:extLst>
      <p:ext uri="{BB962C8B-B14F-4D97-AF65-F5344CB8AC3E}">
        <p14:creationId xmlns:p14="http://schemas.microsoft.com/office/powerpoint/2010/main" val="105872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1E4488-99D2-4808-B654-085F67FCB6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93AD10-2B6A-4213-9D6B-0A7EED2E7A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BA91DA-C562-484B-9F80-6FDBAD6AB8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5EE58-B86C-4F5F-A1BB-B931D70D2108}" type="datetimeFigureOut">
              <a:rPr lang="en-US" smtClean="0"/>
              <a:t>4/3/2020</a:t>
            </a:fld>
            <a:endParaRPr lang="en-US"/>
          </a:p>
        </p:txBody>
      </p:sp>
      <p:sp>
        <p:nvSpPr>
          <p:cNvPr id="5" name="Footer Placeholder 4">
            <a:extLst>
              <a:ext uri="{FF2B5EF4-FFF2-40B4-BE49-F238E27FC236}">
                <a16:creationId xmlns:a16="http://schemas.microsoft.com/office/drawing/2014/main" id="{D37A0E38-C5CB-4D8C-B889-128E538DE3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0B73C8-5C37-4245-AD86-6D1C48727F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752AE-FD1E-4ACC-8FB3-F47B0839D9AE}" type="slidenum">
              <a:rPr lang="en-US" smtClean="0"/>
              <a:t>‹#›</a:t>
            </a:fld>
            <a:endParaRPr lang="en-US"/>
          </a:p>
        </p:txBody>
      </p:sp>
    </p:spTree>
    <p:extLst>
      <p:ext uri="{BB962C8B-B14F-4D97-AF65-F5344CB8AC3E}">
        <p14:creationId xmlns:p14="http://schemas.microsoft.com/office/powerpoint/2010/main" val="616680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hyperlink" Target="https://www.cpp.edu/eoda/index.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descr="ZOOM">
            <a:extLst>
              <a:ext uri="{FF2B5EF4-FFF2-40B4-BE49-F238E27FC236}">
                <a16:creationId xmlns:a16="http://schemas.microsoft.com/office/drawing/2014/main" id="{E9415B46-0EED-43C4-8570-11523BB92FC0}"/>
              </a:ext>
            </a:extLst>
          </p:cNvPr>
          <p:cNvSpPr>
            <a:spLocks noGrp="1"/>
          </p:cNvSpPr>
          <p:nvPr>
            <p:ph type="ctrTitle"/>
          </p:nvPr>
        </p:nvSpPr>
        <p:spPr>
          <a:xfrm>
            <a:off x="1848465" y="3298722"/>
            <a:ext cx="8495070" cy="1784402"/>
          </a:xfrm>
        </p:spPr>
        <p:txBody>
          <a:bodyPr anchor="b">
            <a:normAutofit/>
          </a:bodyPr>
          <a:lstStyle/>
          <a:p>
            <a:r>
              <a:rPr lang="en-US" b="1" dirty="0">
                <a:solidFill>
                  <a:srgbClr val="FFFFFF"/>
                </a:solidFill>
              </a:rPr>
              <a:t>ZOOM</a:t>
            </a:r>
          </a:p>
        </p:txBody>
      </p:sp>
      <p:sp>
        <p:nvSpPr>
          <p:cNvPr id="3" name="Subtitle 2" descr="Going Over the Basics &#10;">
            <a:extLst>
              <a:ext uri="{FF2B5EF4-FFF2-40B4-BE49-F238E27FC236}">
                <a16:creationId xmlns:a16="http://schemas.microsoft.com/office/drawing/2014/main" id="{AFDD452A-4E1C-423D-B4E9-ECE3EA0BED20}"/>
              </a:ext>
            </a:extLst>
          </p:cNvPr>
          <p:cNvSpPr>
            <a:spLocks noGrp="1"/>
          </p:cNvSpPr>
          <p:nvPr>
            <p:ph type="subTitle" idx="1"/>
          </p:nvPr>
        </p:nvSpPr>
        <p:spPr>
          <a:xfrm>
            <a:off x="1848465" y="5258851"/>
            <a:ext cx="8495070" cy="904005"/>
          </a:xfrm>
        </p:spPr>
        <p:txBody>
          <a:bodyPr>
            <a:normAutofit/>
          </a:bodyPr>
          <a:lstStyle/>
          <a:p>
            <a:r>
              <a:rPr lang="en-US" sz="4800" dirty="0">
                <a:solidFill>
                  <a:srgbClr val="FFFFFF"/>
                </a:solidFill>
              </a:rPr>
              <a:t>Going Over the Basics </a:t>
            </a:r>
          </a:p>
        </p:txBody>
      </p:sp>
      <p:sp>
        <p:nvSpPr>
          <p:cNvPr id="11" name="Oval 10">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rgbClr val="339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Zoom logo">
            <a:extLst>
              <a:ext uri="{FF2B5EF4-FFF2-40B4-BE49-F238E27FC236}">
                <a16:creationId xmlns:a16="http://schemas.microsoft.com/office/drawing/2014/main" id="{1D41B813-AA74-4A55-9519-5991606C768F}"/>
              </a:ext>
            </a:extLst>
          </p:cNvPr>
          <p:cNvPicPr>
            <a:picLocks noChangeAspect="1"/>
          </p:cNvPicPr>
          <p:nvPr/>
        </p:nvPicPr>
        <p:blipFill>
          <a:blip r:embed="rId3"/>
          <a:stretch>
            <a:fillRect/>
          </a:stretch>
        </p:blipFill>
        <p:spPr>
          <a:xfrm>
            <a:off x="5337115" y="1648406"/>
            <a:ext cx="1517772" cy="621864"/>
          </a:xfrm>
          <a:prstGeom prst="rect">
            <a:avLst/>
          </a:prstGeom>
        </p:spPr>
      </p:pic>
    </p:spTree>
    <p:extLst>
      <p:ext uri="{BB962C8B-B14F-4D97-AF65-F5344CB8AC3E}">
        <p14:creationId xmlns:p14="http://schemas.microsoft.com/office/powerpoint/2010/main" val="376106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7" name="Title 6" descr="AGENDA">
            <a:extLst>
              <a:ext uri="{FF2B5EF4-FFF2-40B4-BE49-F238E27FC236}">
                <a16:creationId xmlns:a16="http://schemas.microsoft.com/office/drawing/2014/main" id="{E3138A33-0689-42A4-B774-D71432FA2B81}"/>
              </a:ext>
            </a:extLst>
          </p:cNvPr>
          <p:cNvSpPr>
            <a:spLocks noGrp="1"/>
          </p:cNvSpPr>
          <p:nvPr>
            <p:ph type="title"/>
          </p:nvPr>
        </p:nvSpPr>
        <p:spPr>
          <a:xfrm>
            <a:off x="6388395" y="785539"/>
            <a:ext cx="5006336" cy="1325563"/>
          </a:xfrm>
        </p:spPr>
        <p:txBody>
          <a:bodyPr vert="horz" lIns="91440" tIns="45720" rIns="91440" bIns="45720" rtlCol="0" anchor="ctr">
            <a:normAutofit/>
          </a:bodyPr>
          <a:lstStyle/>
          <a:p>
            <a:r>
              <a:rPr lang="en-US" sz="4400" kern="1200" dirty="0">
                <a:solidFill>
                  <a:schemeClr val="tx1"/>
                </a:solidFill>
                <a:latin typeface="+mj-lt"/>
                <a:ea typeface="+mj-ea"/>
                <a:cs typeface="+mj-cs"/>
              </a:rPr>
              <a:t>AGENDA </a:t>
            </a:r>
          </a:p>
        </p:txBody>
      </p:sp>
      <p:sp>
        <p:nvSpPr>
          <p:cNvPr id="13" name="Freeform: Shape 12">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Cal Poly Logo">
            <a:extLst>
              <a:ext uri="{FF2B5EF4-FFF2-40B4-BE49-F238E27FC236}">
                <a16:creationId xmlns:a16="http://schemas.microsoft.com/office/drawing/2014/main" id="{D8A775E5-9528-4B63-9D3E-30F77912F4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241" y="2111102"/>
            <a:ext cx="4105275" cy="1170003"/>
          </a:xfrm>
          <a:prstGeom prst="rect">
            <a:avLst/>
          </a:prstGeom>
        </p:spPr>
      </p:pic>
      <p:sp>
        <p:nvSpPr>
          <p:cNvPr id="8" name="Content Placeholder 7" descr="Getting Started &#10;Setting up Zoom, Audio, and Video&#10;How to set up your photo in zoom? &#10;How to schedule a meeting and assign a co-host? &#10;Discover the ICONS  and How to Share Your Screen&#10;Annotate section&#10;Practice time! &#10;">
            <a:extLst>
              <a:ext uri="{FF2B5EF4-FFF2-40B4-BE49-F238E27FC236}">
                <a16:creationId xmlns:a16="http://schemas.microsoft.com/office/drawing/2014/main" id="{B142F8BC-D22A-4891-91A2-36E8233223E4}"/>
              </a:ext>
            </a:extLst>
          </p:cNvPr>
          <p:cNvSpPr>
            <a:spLocks noGrp="1"/>
          </p:cNvSpPr>
          <p:nvPr>
            <p:ph idx="1"/>
          </p:nvPr>
        </p:nvSpPr>
        <p:spPr>
          <a:xfrm>
            <a:off x="6167848" y="2423712"/>
            <a:ext cx="5496532" cy="1712438"/>
          </a:xfrm>
        </p:spPr>
        <p:txBody>
          <a:bodyPr vert="horz" lIns="91440" tIns="45720" rIns="91440" bIns="45720" rtlCol="0" anchor="t">
            <a:noAutofit/>
          </a:bodyPr>
          <a:lstStyle/>
          <a:p>
            <a:pPr marL="342900" marR="0" lvl="0">
              <a:spcBef>
                <a:spcPts val="0"/>
              </a:spcBef>
              <a:spcAft>
                <a:spcPts val="0"/>
              </a:spcAft>
            </a:pPr>
            <a:r>
              <a:rPr lang="en-US" sz="2000" dirty="0"/>
              <a:t>Getting started </a:t>
            </a:r>
          </a:p>
          <a:p>
            <a:pPr marL="342900" marR="0" lvl="0">
              <a:spcBef>
                <a:spcPts val="0"/>
              </a:spcBef>
              <a:spcAft>
                <a:spcPts val="0"/>
              </a:spcAft>
            </a:pPr>
            <a:r>
              <a:rPr lang="en-US" sz="2000" dirty="0"/>
              <a:t>Setting up Zoom, audio, and video</a:t>
            </a:r>
          </a:p>
          <a:p>
            <a:pPr marL="342900" marR="0" lvl="0">
              <a:spcBef>
                <a:spcPts val="0"/>
              </a:spcBef>
              <a:spcAft>
                <a:spcPts val="0"/>
              </a:spcAft>
            </a:pPr>
            <a:r>
              <a:rPr lang="en-US" sz="2000" dirty="0"/>
              <a:t>Setting up your profile and photo in Zoom </a:t>
            </a:r>
          </a:p>
          <a:p>
            <a:pPr marL="342900" marR="0" lvl="0">
              <a:spcBef>
                <a:spcPts val="0"/>
              </a:spcBef>
              <a:spcAft>
                <a:spcPts val="0"/>
              </a:spcAft>
            </a:pPr>
            <a:r>
              <a:rPr lang="en-US" sz="2000" dirty="0"/>
              <a:t>Scheduling a meeting and assign a co-host </a:t>
            </a:r>
          </a:p>
          <a:p>
            <a:pPr marL="342900">
              <a:spcBef>
                <a:spcPts val="0"/>
              </a:spcBef>
            </a:pPr>
            <a:r>
              <a:rPr lang="en-US" sz="2000" dirty="0"/>
              <a:t>Discovering the icons and sharing your screen</a:t>
            </a:r>
          </a:p>
          <a:p>
            <a:pPr marL="342900" marR="0" lvl="0">
              <a:spcBef>
                <a:spcPts val="0"/>
              </a:spcBef>
              <a:spcAft>
                <a:spcPts val="0"/>
              </a:spcAft>
            </a:pPr>
            <a:r>
              <a:rPr lang="en-US" sz="2000" dirty="0"/>
              <a:t>Practice makes perfect </a:t>
            </a:r>
          </a:p>
        </p:txBody>
      </p:sp>
    </p:spTree>
    <p:extLst>
      <p:ext uri="{BB962C8B-B14F-4D97-AF65-F5344CB8AC3E}">
        <p14:creationId xmlns:p14="http://schemas.microsoft.com/office/powerpoint/2010/main" val="84092777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2" name="Straight Connector 41">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descr="Getting Started">
            <a:extLst>
              <a:ext uri="{FF2B5EF4-FFF2-40B4-BE49-F238E27FC236}">
                <a16:creationId xmlns:a16="http://schemas.microsoft.com/office/drawing/2014/main" id="{210BF299-334C-4C29-B680-D35674AF1213}"/>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dirty="0">
                <a:solidFill>
                  <a:srgbClr val="FFFFFF"/>
                </a:solidFill>
              </a:rPr>
              <a:t>Getting Started</a:t>
            </a:r>
          </a:p>
        </p:txBody>
      </p:sp>
      <p:pic>
        <p:nvPicPr>
          <p:cNvPr id="28" name="Content Placeholder 27" descr="Picture of the Zoom Meeting Jumpstart Guide and directions to navigate to https://cpp.zoom.us/ to the Bronco Sign in screen">
            <a:extLst>
              <a:ext uri="{FF2B5EF4-FFF2-40B4-BE49-F238E27FC236}">
                <a16:creationId xmlns:a16="http://schemas.microsoft.com/office/drawing/2014/main" id="{CC1492BD-FF9B-42A3-B9CC-E58F2A6A7362}"/>
              </a:ext>
            </a:extLst>
          </p:cNvPr>
          <p:cNvPicPr>
            <a:picLocks noGrp="1" noChangeAspect="1"/>
          </p:cNvPicPr>
          <p:nvPr>
            <p:ph idx="1"/>
          </p:nvPr>
        </p:nvPicPr>
        <p:blipFill>
          <a:blip r:embed="rId3"/>
          <a:stretch>
            <a:fillRect/>
          </a:stretch>
        </p:blipFill>
        <p:spPr>
          <a:xfrm>
            <a:off x="320040" y="339272"/>
            <a:ext cx="5597575" cy="3946290"/>
          </a:xfrm>
          <a:prstGeom prst="rect">
            <a:avLst/>
          </a:prstGeom>
        </p:spPr>
      </p:pic>
      <p:pic>
        <p:nvPicPr>
          <p:cNvPr id="8" name="Picture 7" descr="Cal Poly Logo">
            <a:extLst>
              <a:ext uri="{FF2B5EF4-FFF2-40B4-BE49-F238E27FC236}">
                <a16:creationId xmlns:a16="http://schemas.microsoft.com/office/drawing/2014/main" id="{46D16295-91E9-4472-8B59-7BBADA2E55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6043" y="1551114"/>
            <a:ext cx="5455917" cy="1554936"/>
          </a:xfrm>
          <a:prstGeom prst="rect">
            <a:avLst/>
          </a:prstGeom>
        </p:spPr>
      </p:pic>
      <p:cxnSp>
        <p:nvCxnSpPr>
          <p:cNvPr id="46" name="Straight Connector 45">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993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23E859E-BCBF-4E66-BDB2-B45C40789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27419"/>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3A9AEE7E-B925-446D-8A61-75BFE40B8B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45716" b="33968"/>
          <a:stretch/>
        </p:blipFill>
        <p:spPr>
          <a:xfrm>
            <a:off x="0" y="1217573"/>
            <a:ext cx="12192000" cy="1393277"/>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8" name="Title 7" descr="Setting Up Audio and Visual">
            <a:extLst>
              <a:ext uri="{FF2B5EF4-FFF2-40B4-BE49-F238E27FC236}">
                <a16:creationId xmlns:a16="http://schemas.microsoft.com/office/drawing/2014/main" id="{5EC5A4B6-5627-4A81-BB6E-6622A3954500}"/>
              </a:ext>
            </a:extLst>
          </p:cNvPr>
          <p:cNvSpPr>
            <a:spLocks noGrp="1"/>
          </p:cNvSpPr>
          <p:nvPr>
            <p:ph type="title"/>
          </p:nvPr>
        </p:nvSpPr>
        <p:spPr>
          <a:xfrm>
            <a:off x="804672" y="457200"/>
            <a:ext cx="10579398" cy="1299411"/>
          </a:xfrm>
        </p:spPr>
        <p:txBody>
          <a:bodyPr vert="horz" lIns="91440" tIns="45720" rIns="91440" bIns="45720" rtlCol="0">
            <a:normAutofit/>
          </a:bodyPr>
          <a:lstStyle/>
          <a:p>
            <a:r>
              <a:rPr lang="en-US" kern="1200" dirty="0">
                <a:solidFill>
                  <a:srgbClr val="FFFFFF"/>
                </a:solidFill>
                <a:latin typeface="+mj-lt"/>
                <a:ea typeface="+mj-ea"/>
                <a:cs typeface="+mj-cs"/>
              </a:rPr>
              <a:t>Setting Up Zoom, Audio, and Video</a:t>
            </a:r>
          </a:p>
        </p:txBody>
      </p:sp>
      <p:sp>
        <p:nvSpPr>
          <p:cNvPr id="25" name="Rectangle 24">
            <a:extLst>
              <a:ext uri="{FF2B5EF4-FFF2-40B4-BE49-F238E27FC236}">
                <a16:creationId xmlns:a16="http://schemas.microsoft.com/office/drawing/2014/main" id="{B45D527E-542C-44E0-8FC2-F03B24CFA2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2466471"/>
            <a:ext cx="12188952" cy="439152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al Poly Logo">
            <a:extLst>
              <a:ext uri="{FF2B5EF4-FFF2-40B4-BE49-F238E27FC236}">
                <a16:creationId xmlns:a16="http://schemas.microsoft.com/office/drawing/2014/main" id="{5B7841E2-EF81-4F61-B4C8-2FE8D6F15C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671" y="3751352"/>
            <a:ext cx="4954693" cy="1412087"/>
          </a:xfrm>
          <a:prstGeom prst="rect">
            <a:avLst/>
          </a:prstGeom>
        </p:spPr>
      </p:pic>
      <p:sp>
        <p:nvSpPr>
          <p:cNvPr id="9" name="Content Placeholder 8" descr="Best Practices&#10;If you are using headphones, your best option is to use a pair that have a built-in mic and will cancel the noise that are around you. &#10;You may have to mute your laptop to use the headphones. If you use your laptop audio instead of headphones, that is fine, but keep in mind you will need to be in a quiet area. &#10;Test phone and camera before the meeting starts. &#10;">
            <a:extLst>
              <a:ext uri="{FF2B5EF4-FFF2-40B4-BE49-F238E27FC236}">
                <a16:creationId xmlns:a16="http://schemas.microsoft.com/office/drawing/2014/main" id="{3227F4A7-E588-4AEC-8244-06FEB77C9BE5}"/>
              </a:ext>
            </a:extLst>
          </p:cNvPr>
          <p:cNvSpPr>
            <a:spLocks noGrp="1"/>
          </p:cNvSpPr>
          <p:nvPr>
            <p:ph idx="1"/>
          </p:nvPr>
        </p:nvSpPr>
        <p:spPr>
          <a:xfrm>
            <a:off x="5881511" y="2107477"/>
            <a:ext cx="6010560" cy="4677801"/>
          </a:xfrm>
        </p:spPr>
        <p:txBody>
          <a:bodyPr vert="horz" lIns="91440" tIns="45720" rIns="91440" bIns="45720" rtlCol="0" anchor="ctr">
            <a:normAutofit/>
          </a:bodyPr>
          <a:lstStyle/>
          <a:p>
            <a:pPr marL="114300" marR="0" lvl="0" indent="0">
              <a:spcBef>
                <a:spcPts val="0"/>
              </a:spcBef>
              <a:spcAft>
                <a:spcPts val="0"/>
              </a:spcAft>
              <a:buNone/>
            </a:pPr>
            <a:r>
              <a:rPr lang="en-US" sz="1900" dirty="0">
                <a:solidFill>
                  <a:srgbClr val="000000"/>
                </a:solidFill>
              </a:rPr>
              <a:t>Best Practices</a:t>
            </a:r>
          </a:p>
          <a:p>
            <a:pPr marL="342900" marR="0" lvl="0">
              <a:spcBef>
                <a:spcPts val="0"/>
              </a:spcBef>
              <a:spcAft>
                <a:spcPts val="0"/>
              </a:spcAft>
            </a:pPr>
            <a:r>
              <a:rPr lang="en-US" sz="1900" dirty="0">
                <a:solidFill>
                  <a:srgbClr val="000000"/>
                </a:solidFill>
              </a:rPr>
              <a:t>If you are using headphones, your best option is to use a pair that have a built-in microphone and will cancel the noise that are around you. </a:t>
            </a:r>
          </a:p>
          <a:p>
            <a:pPr marL="342900" marR="0" lvl="0">
              <a:spcBef>
                <a:spcPts val="0"/>
              </a:spcBef>
              <a:spcAft>
                <a:spcPts val="0"/>
              </a:spcAft>
            </a:pPr>
            <a:r>
              <a:rPr lang="en-US" sz="1900" dirty="0">
                <a:solidFill>
                  <a:srgbClr val="000000"/>
                </a:solidFill>
              </a:rPr>
              <a:t>You may have to mute your laptop to use the headphones. If you use your laptop audio instead of headphones, keep in mind you will need to be in a quiet area. </a:t>
            </a:r>
          </a:p>
          <a:p>
            <a:pPr marL="342900" marR="0" lvl="0">
              <a:spcBef>
                <a:spcPts val="0"/>
              </a:spcBef>
              <a:spcAft>
                <a:spcPts val="800"/>
              </a:spcAft>
            </a:pPr>
            <a:r>
              <a:rPr lang="en-US" sz="1900" dirty="0">
                <a:solidFill>
                  <a:srgbClr val="000000"/>
                </a:solidFill>
              </a:rPr>
              <a:t>Test phone connection and camera before the meeting starts. </a:t>
            </a:r>
          </a:p>
          <a:p>
            <a:pPr marL="114300" marR="0" lvl="0" indent="0">
              <a:spcBef>
                <a:spcPts val="0"/>
              </a:spcBef>
              <a:spcAft>
                <a:spcPts val="800"/>
              </a:spcAft>
              <a:buNone/>
            </a:pPr>
            <a:endParaRPr lang="en-US" sz="1900" dirty="0">
              <a:solidFill>
                <a:srgbClr val="000000"/>
              </a:solidFill>
            </a:endParaRPr>
          </a:p>
        </p:txBody>
      </p:sp>
    </p:spTree>
    <p:extLst>
      <p:ext uri="{BB962C8B-B14F-4D97-AF65-F5344CB8AC3E}">
        <p14:creationId xmlns:p14="http://schemas.microsoft.com/office/powerpoint/2010/main" val="3422883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1">
            <a:extLst>
              <a:ext uri="{FF2B5EF4-FFF2-40B4-BE49-F238E27FC236}">
                <a16:creationId xmlns:a16="http://schemas.microsoft.com/office/drawing/2014/main" id="{53E60C6D-4E85-4E14-BCDF-BF15C241F7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descr="How to set up profile and your photo in zoom? &#10;">
            <a:extLst>
              <a:ext uri="{FF2B5EF4-FFF2-40B4-BE49-F238E27FC236}">
                <a16:creationId xmlns:a16="http://schemas.microsoft.com/office/drawing/2014/main" id="{B907C536-DC9A-4C54-823C-385828A26859}"/>
              </a:ext>
            </a:extLst>
          </p:cNvPr>
          <p:cNvSpPr>
            <a:spLocks noGrp="1"/>
          </p:cNvSpPr>
          <p:nvPr>
            <p:ph type="title"/>
          </p:nvPr>
        </p:nvSpPr>
        <p:spPr>
          <a:xfrm>
            <a:off x="5428893" y="559978"/>
            <a:ext cx="6863879" cy="1325563"/>
          </a:xfrm>
        </p:spPr>
        <p:txBody>
          <a:bodyPr vert="horz" lIns="91440" tIns="45720" rIns="91440" bIns="45720" rtlCol="0" anchor="ctr">
            <a:normAutofit fontScale="90000"/>
          </a:bodyPr>
          <a:lstStyle/>
          <a:p>
            <a:pPr algn="ctr"/>
            <a:r>
              <a:rPr lang="en-US" sz="3200" b="1" dirty="0"/>
              <a:t>Setting Up Your Profile and Photo in Zoom </a:t>
            </a:r>
            <a:br>
              <a:rPr lang="en-US" sz="3200" b="1" dirty="0"/>
            </a:br>
            <a:endParaRPr lang="en-US" sz="3200" b="1" dirty="0"/>
          </a:p>
        </p:txBody>
      </p:sp>
      <p:pic>
        <p:nvPicPr>
          <p:cNvPr id="3" name="Picture 2" descr="Cal Poly Logo">
            <a:extLst>
              <a:ext uri="{FF2B5EF4-FFF2-40B4-BE49-F238E27FC236}">
                <a16:creationId xmlns:a16="http://schemas.microsoft.com/office/drawing/2014/main" id="{A89EB648-EC13-4DDF-9875-FB8D1AF5A5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420" y="317375"/>
            <a:ext cx="3681736" cy="1049294"/>
          </a:xfrm>
          <a:custGeom>
            <a:avLst/>
            <a:gdLst/>
            <a:ahLst/>
            <a:cxnLst/>
            <a:rect l="l" t="t" r="r" b="b"/>
            <a:pathLst>
              <a:path w="4555700" h="2733294">
                <a:moveTo>
                  <a:pt x="82217" y="0"/>
                </a:moveTo>
                <a:lnTo>
                  <a:pt x="4473483" y="0"/>
                </a:lnTo>
                <a:cubicBezTo>
                  <a:pt x="4518890" y="0"/>
                  <a:pt x="4555700" y="36810"/>
                  <a:pt x="4555700" y="82217"/>
                </a:cubicBezTo>
                <a:lnTo>
                  <a:pt x="4555700" y="2651077"/>
                </a:lnTo>
                <a:cubicBezTo>
                  <a:pt x="4555700" y="2696484"/>
                  <a:pt x="4518890" y="2733294"/>
                  <a:pt x="4473483" y="2733294"/>
                </a:cubicBezTo>
                <a:lnTo>
                  <a:pt x="82217" y="2733294"/>
                </a:lnTo>
                <a:cubicBezTo>
                  <a:pt x="36810" y="2733294"/>
                  <a:pt x="0" y="2696484"/>
                  <a:pt x="0" y="2651077"/>
                </a:cubicBezTo>
                <a:lnTo>
                  <a:pt x="0" y="82217"/>
                </a:lnTo>
                <a:cubicBezTo>
                  <a:pt x="0" y="36810"/>
                  <a:pt x="36810" y="0"/>
                  <a:pt x="82217" y="0"/>
                </a:cubicBezTo>
                <a:close/>
              </a:path>
            </a:pathLst>
          </a:custGeom>
        </p:spPr>
      </p:pic>
      <p:sp>
        <p:nvSpPr>
          <p:cNvPr id="14" name="Freeform: Shape 13">
            <a:extLst>
              <a:ext uri="{FF2B5EF4-FFF2-40B4-BE49-F238E27FC236}">
                <a16:creationId xmlns:a16="http://schemas.microsoft.com/office/drawing/2014/main" id="{7D42D292-4C48-479B-9E59-E29CD9871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Content Placeholder 6" descr="Zoom profile and menu selections">
            <a:extLst>
              <a:ext uri="{FF2B5EF4-FFF2-40B4-BE49-F238E27FC236}">
                <a16:creationId xmlns:a16="http://schemas.microsoft.com/office/drawing/2014/main" id="{FFA2B227-8526-40B3-AE3B-66894D1F0272}"/>
              </a:ext>
            </a:extLst>
          </p:cNvPr>
          <p:cNvPicPr>
            <a:picLocks noGrp="1" noChangeAspect="1"/>
          </p:cNvPicPr>
          <p:nvPr>
            <p:ph sz="half" idx="2"/>
          </p:nvPr>
        </p:nvPicPr>
        <p:blipFill rotWithShape="1">
          <a:blip r:embed="rId4"/>
          <a:srcRect r="29472" b="36054"/>
          <a:stretch/>
        </p:blipFill>
        <p:spPr>
          <a:xfrm>
            <a:off x="1104419" y="3726033"/>
            <a:ext cx="7719738" cy="2817211"/>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p:spPr>
      </p:pic>
      <p:sp>
        <p:nvSpPr>
          <p:cNvPr id="5" name="Content Placeholder 4" descr="Uploading your photo&#10;What is a personal ID? &#10;Your Zoom link for meetings&#10;">
            <a:extLst>
              <a:ext uri="{FF2B5EF4-FFF2-40B4-BE49-F238E27FC236}">
                <a16:creationId xmlns:a16="http://schemas.microsoft.com/office/drawing/2014/main" id="{F2088F4F-C3F3-4981-AFCD-73D38B1D76E6}"/>
              </a:ext>
            </a:extLst>
          </p:cNvPr>
          <p:cNvSpPr>
            <a:spLocks noGrp="1"/>
          </p:cNvSpPr>
          <p:nvPr>
            <p:ph sz="half" idx="1"/>
          </p:nvPr>
        </p:nvSpPr>
        <p:spPr>
          <a:xfrm>
            <a:off x="6151294" y="1946684"/>
            <a:ext cx="5397237" cy="4351338"/>
          </a:xfrm>
        </p:spPr>
        <p:txBody>
          <a:bodyPr vert="horz" lIns="91440" tIns="45720" rIns="91440" bIns="45720" rtlCol="0">
            <a:normAutofit/>
          </a:bodyPr>
          <a:lstStyle/>
          <a:p>
            <a:pPr marL="0"/>
            <a:endParaRPr lang="en-US" sz="2400" dirty="0"/>
          </a:p>
          <a:p>
            <a:pPr marL="342900" marR="0" lvl="0">
              <a:spcBef>
                <a:spcPts val="0"/>
              </a:spcBef>
              <a:spcAft>
                <a:spcPts val="0"/>
              </a:spcAft>
            </a:pPr>
            <a:r>
              <a:rPr lang="en-US" sz="2400" dirty="0"/>
              <a:t>Uploading your photo</a:t>
            </a:r>
          </a:p>
          <a:p>
            <a:pPr marL="342900" marR="0" lvl="0">
              <a:spcBef>
                <a:spcPts val="0"/>
              </a:spcBef>
              <a:spcAft>
                <a:spcPts val="0"/>
              </a:spcAft>
            </a:pPr>
            <a:r>
              <a:rPr lang="en-US" sz="2400" dirty="0"/>
              <a:t>What is a personal ID? </a:t>
            </a:r>
          </a:p>
          <a:p>
            <a:pPr marL="342900" marR="0" lvl="0">
              <a:spcBef>
                <a:spcPts val="0"/>
              </a:spcBef>
              <a:spcAft>
                <a:spcPts val="0"/>
              </a:spcAft>
            </a:pPr>
            <a:r>
              <a:rPr lang="en-US" sz="2400" dirty="0"/>
              <a:t>Your Zoom link for meetings</a:t>
            </a:r>
          </a:p>
          <a:p>
            <a:endParaRPr lang="en-US" sz="2000" dirty="0"/>
          </a:p>
        </p:txBody>
      </p:sp>
      <p:sp>
        <p:nvSpPr>
          <p:cNvPr id="16" name="Arc 15">
            <a:extLst>
              <a:ext uri="{FF2B5EF4-FFF2-40B4-BE49-F238E27FC236}">
                <a16:creationId xmlns:a16="http://schemas.microsoft.com/office/drawing/2014/main" id="{533DF362-939D-4EEE-8DC4-6B54607E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95198">
            <a:off x="1539683" y="162676"/>
            <a:ext cx="4083433" cy="4083433"/>
          </a:xfrm>
          <a:prstGeom prst="arc">
            <a:avLst>
              <a:gd name="adj1" fmla="val 17445962"/>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236550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Zoom Menu highlighting Meetings">
            <a:extLst>
              <a:ext uri="{FF2B5EF4-FFF2-40B4-BE49-F238E27FC236}">
                <a16:creationId xmlns:a16="http://schemas.microsoft.com/office/drawing/2014/main" id="{FA2E4F06-160F-4353-A411-5FB6A1DB6450}"/>
              </a:ext>
            </a:extLst>
          </p:cNvPr>
          <p:cNvPicPr>
            <a:picLocks noChangeAspect="1"/>
          </p:cNvPicPr>
          <p:nvPr/>
        </p:nvPicPr>
        <p:blipFill rotWithShape="1">
          <a:blip r:embed="rId3"/>
          <a:srcRect l="6532" t="5403" r="21345" b="1590"/>
          <a:stretch/>
        </p:blipFill>
        <p:spPr>
          <a:xfrm>
            <a:off x="7511130" y="1023149"/>
            <a:ext cx="4690972" cy="4990641"/>
          </a:xfrm>
          <a:prstGeom prst="rect">
            <a:avLst/>
          </a:prstGeom>
        </p:spPr>
      </p:pic>
      <p:sp>
        <p:nvSpPr>
          <p:cNvPr id="18" name="Rectangle 17">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descr="How to schedule a meeting and assign a co-host? &#10;">
            <a:extLst>
              <a:ext uri="{FF2B5EF4-FFF2-40B4-BE49-F238E27FC236}">
                <a16:creationId xmlns:a16="http://schemas.microsoft.com/office/drawing/2014/main" id="{68B7F31C-B523-40EB-818B-84F1C79B67DC}"/>
              </a:ext>
            </a:extLst>
          </p:cNvPr>
          <p:cNvSpPr txBox="1"/>
          <p:nvPr/>
        </p:nvSpPr>
        <p:spPr>
          <a:xfrm>
            <a:off x="821516" y="640263"/>
            <a:ext cx="6204984" cy="1344975"/>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600" b="1" dirty="0">
                <a:latin typeface="+mj-lt"/>
                <a:ea typeface="+mj-ea"/>
                <a:cs typeface="+mj-cs"/>
              </a:rPr>
              <a:t>Scheduling a Meeting and Assigning a Co-Host</a:t>
            </a:r>
          </a:p>
          <a:p>
            <a:pPr>
              <a:lnSpc>
                <a:spcPct val="90000"/>
              </a:lnSpc>
              <a:spcBef>
                <a:spcPct val="0"/>
              </a:spcBef>
              <a:spcAft>
                <a:spcPts val="600"/>
              </a:spcAft>
            </a:pPr>
            <a:endParaRPr lang="en-US" sz="4000" dirty="0">
              <a:latin typeface="+mj-lt"/>
              <a:ea typeface="+mj-ea"/>
              <a:cs typeface="+mj-cs"/>
            </a:endParaRPr>
          </a:p>
        </p:txBody>
      </p:sp>
      <p:sp>
        <p:nvSpPr>
          <p:cNvPr id="2" name="Rectangle 1" descr="&#10;Start date and time&#10;Recurring meeting &#10;What is a personal meeting? &#10;Click on Advanced Options:  There is where you can enable a waiting room and have co-hosts.  So, if you have teaching assistants, there is where you can add their address and they can also assist in controlling the meeting. &#10;">
            <a:extLst>
              <a:ext uri="{FF2B5EF4-FFF2-40B4-BE49-F238E27FC236}">
                <a16:creationId xmlns:a16="http://schemas.microsoft.com/office/drawing/2014/main" id="{EC26FE0F-BD30-4D86-9AFF-BB39FC44CAB6}"/>
              </a:ext>
            </a:extLst>
          </p:cNvPr>
          <p:cNvSpPr/>
          <p:nvPr/>
        </p:nvSpPr>
        <p:spPr>
          <a:xfrm>
            <a:off x="821515" y="2121762"/>
            <a:ext cx="6204984" cy="3626917"/>
          </a:xfrm>
          <a:prstGeom prst="rect">
            <a:avLst/>
          </a:prstGeom>
        </p:spPr>
        <p:txBody>
          <a:bodyPr vert="horz" lIns="91440" tIns="45720" rIns="91440" bIns="45720" rtlCol="0">
            <a:normAutofit/>
          </a:bodyPr>
          <a:lstStyle/>
          <a:p>
            <a:pPr marR="0" lvl="0" indent="-228600">
              <a:lnSpc>
                <a:spcPct val="90000"/>
              </a:lnSpc>
              <a:spcBef>
                <a:spcPts val="0"/>
              </a:spcBef>
              <a:spcAft>
                <a:spcPts val="0"/>
              </a:spcAft>
              <a:buFont typeface="Arial" panose="020B0604020202020204" pitchFamily="34" charset="0"/>
              <a:buChar char="•"/>
            </a:pPr>
            <a:endParaRPr lang="en-US" sz="2400" dirty="0"/>
          </a:p>
          <a:p>
            <a:pPr marL="342900" marR="0" lvl="0" indent="-228600">
              <a:lnSpc>
                <a:spcPct val="90000"/>
              </a:lnSpc>
              <a:spcBef>
                <a:spcPts val="0"/>
              </a:spcBef>
              <a:spcAft>
                <a:spcPts val="0"/>
              </a:spcAft>
              <a:buFont typeface="Arial" panose="020B0604020202020204" pitchFamily="34" charset="0"/>
              <a:buChar char="•"/>
            </a:pPr>
            <a:r>
              <a:rPr lang="en-US" sz="2400" dirty="0"/>
              <a:t>Start date and time</a:t>
            </a:r>
          </a:p>
          <a:p>
            <a:pPr marL="342900" marR="0" lvl="0" indent="-228600">
              <a:lnSpc>
                <a:spcPct val="90000"/>
              </a:lnSpc>
              <a:spcBef>
                <a:spcPts val="0"/>
              </a:spcBef>
              <a:spcAft>
                <a:spcPts val="0"/>
              </a:spcAft>
              <a:buFont typeface="Arial" panose="020B0604020202020204" pitchFamily="34" charset="0"/>
              <a:buChar char="•"/>
            </a:pPr>
            <a:r>
              <a:rPr lang="en-US" sz="2400" dirty="0"/>
              <a:t>Recurring meeting </a:t>
            </a:r>
          </a:p>
          <a:p>
            <a:pPr marL="342900" marR="0" lvl="0" indent="-228600">
              <a:lnSpc>
                <a:spcPct val="90000"/>
              </a:lnSpc>
              <a:spcBef>
                <a:spcPts val="0"/>
              </a:spcBef>
              <a:spcAft>
                <a:spcPts val="0"/>
              </a:spcAft>
              <a:buFont typeface="Arial" panose="020B0604020202020204" pitchFamily="34" charset="0"/>
              <a:buChar char="•"/>
            </a:pPr>
            <a:r>
              <a:rPr lang="en-US" sz="2400" dirty="0"/>
              <a:t>What is a Personal Meeting? </a:t>
            </a:r>
          </a:p>
          <a:p>
            <a:pPr marL="342900" marR="0" lvl="0" indent="-228600">
              <a:lnSpc>
                <a:spcPct val="90000"/>
              </a:lnSpc>
              <a:spcBef>
                <a:spcPts val="0"/>
              </a:spcBef>
              <a:spcAft>
                <a:spcPts val="800"/>
              </a:spcAft>
              <a:buFont typeface="Arial" panose="020B0604020202020204" pitchFamily="34" charset="0"/>
              <a:buChar char="•"/>
            </a:pPr>
            <a:r>
              <a:rPr lang="en-US" sz="2400" dirty="0"/>
              <a:t>Click on Advanced Options:  This is where you can enable a waiting room and designate co-hosts.  (If you have Teaching Assistants, this is where you can add their addresses, enabling them to assist in facilitating the meeting.) </a:t>
            </a:r>
          </a:p>
        </p:txBody>
      </p:sp>
      <p:pic>
        <p:nvPicPr>
          <p:cNvPr id="6" name="Picture 5" descr="Cal Poly Logo">
            <a:extLst>
              <a:ext uri="{FF2B5EF4-FFF2-40B4-BE49-F238E27FC236}">
                <a16:creationId xmlns:a16="http://schemas.microsoft.com/office/drawing/2014/main" id="{A486DF6B-79D7-4C20-B2A3-7678B8C0B6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6914" y="257012"/>
            <a:ext cx="2688203" cy="766137"/>
          </a:xfrm>
          <a:prstGeom prst="rect">
            <a:avLst/>
          </a:prstGeom>
        </p:spPr>
      </p:pic>
    </p:spTree>
    <p:extLst>
      <p:ext uri="{BB962C8B-B14F-4D97-AF65-F5344CB8AC3E}">
        <p14:creationId xmlns:p14="http://schemas.microsoft.com/office/powerpoint/2010/main" val="116032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 name="Rectangle 56">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4" name="Title 3" descr="Discover the Icons ">
            <a:extLst>
              <a:ext uri="{FF2B5EF4-FFF2-40B4-BE49-F238E27FC236}">
                <a16:creationId xmlns:a16="http://schemas.microsoft.com/office/drawing/2014/main" id="{0012F42B-91E5-413D-B55F-B327D2B58C1E}"/>
              </a:ext>
            </a:extLst>
          </p:cNvPr>
          <p:cNvSpPr>
            <a:spLocks noGrp="1"/>
          </p:cNvSpPr>
          <p:nvPr>
            <p:ph type="title"/>
          </p:nvPr>
        </p:nvSpPr>
        <p:spPr>
          <a:xfrm>
            <a:off x="643468" y="623392"/>
            <a:ext cx="3363974" cy="1607060"/>
          </a:xfrm>
          <a:noFill/>
          <a:ln w="19050">
            <a:solidFill>
              <a:schemeClr val="tx1"/>
            </a:solidFill>
          </a:ln>
        </p:spPr>
        <p:txBody>
          <a:bodyPr vert="horz" wrap="square" lIns="91440" tIns="45720" rIns="91440" bIns="45720" rtlCol="0" anchor="ctr">
            <a:normAutofit/>
          </a:bodyPr>
          <a:lstStyle/>
          <a:p>
            <a:pPr algn="ctr"/>
            <a:r>
              <a:rPr lang="en-US" sz="3200" b="1" kern="1200" dirty="0">
                <a:solidFill>
                  <a:schemeClr val="tx1"/>
                </a:solidFill>
                <a:latin typeface="+mj-lt"/>
                <a:ea typeface="+mj-ea"/>
                <a:cs typeface="+mj-cs"/>
              </a:rPr>
              <a:t>Discovering the Icons and Sharing Your Screen</a:t>
            </a:r>
          </a:p>
        </p:txBody>
      </p:sp>
      <p:sp>
        <p:nvSpPr>
          <p:cNvPr id="10" name="Content Placeholder 9" descr="Unmute/Mute&#10;Video&#10;Invite&#10;Participants&#10;Share Screen&#10;Chat&#10;Record&#10;Breakout&#10;Reactions&#10;Annotate! &#10;">
            <a:extLst>
              <a:ext uri="{FF2B5EF4-FFF2-40B4-BE49-F238E27FC236}">
                <a16:creationId xmlns:a16="http://schemas.microsoft.com/office/drawing/2014/main" id="{286BDD55-5C20-4C85-A56B-15F8C515F9B4}"/>
              </a:ext>
            </a:extLst>
          </p:cNvPr>
          <p:cNvSpPr>
            <a:spLocks noGrp="1"/>
          </p:cNvSpPr>
          <p:nvPr>
            <p:ph sz="half" idx="1"/>
          </p:nvPr>
        </p:nvSpPr>
        <p:spPr>
          <a:xfrm>
            <a:off x="643468" y="2638043"/>
            <a:ext cx="3363974" cy="3415623"/>
          </a:xfrm>
        </p:spPr>
        <p:txBody>
          <a:bodyPr vert="horz" lIns="91440" tIns="45720" rIns="91440" bIns="45720" rtlCol="0">
            <a:normAutofit fontScale="92500" lnSpcReduction="10000"/>
          </a:bodyPr>
          <a:lstStyle/>
          <a:p>
            <a:pPr marL="0" lvl="0" fontAlgn="base">
              <a:spcBef>
                <a:spcPct val="0"/>
              </a:spcBef>
              <a:spcAft>
                <a:spcPts val="600"/>
              </a:spcAft>
            </a:pPr>
            <a:r>
              <a:rPr kumimoji="0" lang="en-US" altLang="en-US" b="0" u="none" strike="noStrike" cap="none" normalizeH="0" baseline="0" dirty="0">
                <a:ln>
                  <a:noFill/>
                </a:ln>
                <a:effectLst/>
              </a:rPr>
              <a:t>Unmute/Mute</a:t>
            </a:r>
          </a:p>
          <a:p>
            <a:pPr marL="0" lvl="0" fontAlgn="base">
              <a:spcBef>
                <a:spcPct val="0"/>
              </a:spcBef>
              <a:spcAft>
                <a:spcPts val="600"/>
              </a:spcAft>
            </a:pPr>
            <a:r>
              <a:rPr kumimoji="0" lang="en-US" altLang="en-US" b="0" u="none" strike="noStrike" cap="none" normalizeH="0" baseline="0" dirty="0">
                <a:ln>
                  <a:noFill/>
                </a:ln>
                <a:effectLst/>
              </a:rPr>
              <a:t>Video</a:t>
            </a:r>
            <a:endParaRPr lang="en-US" altLang="en-US" dirty="0"/>
          </a:p>
          <a:p>
            <a:pPr marL="0" lvl="0" fontAlgn="base">
              <a:spcBef>
                <a:spcPct val="0"/>
              </a:spcBef>
              <a:spcAft>
                <a:spcPts val="600"/>
              </a:spcAft>
            </a:pPr>
            <a:r>
              <a:rPr kumimoji="0" lang="en-US" altLang="en-US" b="0" u="none" strike="noStrike" cap="none" normalizeH="0" baseline="0" dirty="0">
                <a:ln>
                  <a:noFill/>
                </a:ln>
                <a:effectLst/>
              </a:rPr>
              <a:t>Invite</a:t>
            </a:r>
            <a:endParaRPr lang="en-US" altLang="en-US" dirty="0"/>
          </a:p>
          <a:p>
            <a:pPr marL="0" lvl="0" fontAlgn="base">
              <a:spcBef>
                <a:spcPct val="0"/>
              </a:spcBef>
              <a:spcAft>
                <a:spcPts val="600"/>
              </a:spcAft>
            </a:pPr>
            <a:r>
              <a:rPr kumimoji="0" lang="en-US" altLang="en-US" b="0" u="none" strike="noStrike" cap="none" normalizeH="0" baseline="0" dirty="0">
                <a:ln>
                  <a:noFill/>
                </a:ln>
                <a:effectLst/>
              </a:rPr>
              <a:t>Participants</a:t>
            </a:r>
          </a:p>
          <a:p>
            <a:pPr marL="0" lvl="0" fontAlgn="base">
              <a:spcBef>
                <a:spcPct val="0"/>
              </a:spcBef>
              <a:spcAft>
                <a:spcPts val="600"/>
              </a:spcAft>
            </a:pPr>
            <a:r>
              <a:rPr kumimoji="0" lang="en-US" altLang="en-US" b="0" u="none" strike="noStrike" cap="none" normalizeH="0" baseline="0" dirty="0">
                <a:ln>
                  <a:noFill/>
                </a:ln>
                <a:effectLst/>
              </a:rPr>
              <a:t>Share Screen</a:t>
            </a:r>
            <a:endParaRPr lang="en-US" altLang="en-US" dirty="0"/>
          </a:p>
          <a:p>
            <a:pPr marL="0" lvl="0" fontAlgn="base">
              <a:spcBef>
                <a:spcPct val="0"/>
              </a:spcBef>
              <a:spcAft>
                <a:spcPts val="600"/>
              </a:spcAft>
            </a:pPr>
            <a:r>
              <a:rPr kumimoji="0" lang="en-US" altLang="en-US" b="0" u="none" strike="noStrike" cap="none" normalizeH="0" baseline="0" dirty="0">
                <a:ln>
                  <a:noFill/>
                </a:ln>
                <a:effectLst/>
              </a:rPr>
              <a:t>Chat</a:t>
            </a:r>
          </a:p>
          <a:p>
            <a:pPr marL="0" lvl="0" fontAlgn="base">
              <a:spcBef>
                <a:spcPct val="0"/>
              </a:spcBef>
              <a:spcAft>
                <a:spcPts val="600"/>
              </a:spcAft>
            </a:pPr>
            <a:r>
              <a:rPr lang="en-US" altLang="en-US" dirty="0"/>
              <a:t>Record</a:t>
            </a:r>
          </a:p>
          <a:p>
            <a:pPr marL="0" lvl="0" fontAlgn="base">
              <a:spcBef>
                <a:spcPct val="0"/>
              </a:spcBef>
              <a:spcAft>
                <a:spcPts val="600"/>
              </a:spcAft>
            </a:pPr>
            <a:r>
              <a:rPr kumimoji="0" lang="en-US" altLang="en-US" b="0" u="none" strike="noStrike" cap="none" normalizeH="0" baseline="0" dirty="0">
                <a:ln>
                  <a:noFill/>
                </a:ln>
                <a:effectLst/>
              </a:rPr>
              <a:t>Breakout</a:t>
            </a:r>
          </a:p>
        </p:txBody>
      </p:sp>
      <p:pic>
        <p:nvPicPr>
          <p:cNvPr id="9" name="Picture 8" descr="Cal Poly Logo">
            <a:extLst>
              <a:ext uri="{FF2B5EF4-FFF2-40B4-BE49-F238E27FC236}">
                <a16:creationId xmlns:a16="http://schemas.microsoft.com/office/drawing/2014/main" id="{F4B00E73-A69E-43FE-9EF7-95CD83168F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0445" y="5363132"/>
            <a:ext cx="4133670" cy="1178096"/>
          </a:xfrm>
          <a:prstGeom prst="rect">
            <a:avLst/>
          </a:prstGeom>
        </p:spPr>
      </p:pic>
      <p:pic>
        <p:nvPicPr>
          <p:cNvPr id="40" name="Picture 39" descr="Zoom menu bar once a meeting has started">
            <a:extLst>
              <a:ext uri="{FF2B5EF4-FFF2-40B4-BE49-F238E27FC236}">
                <a16:creationId xmlns:a16="http://schemas.microsoft.com/office/drawing/2014/main" id="{865A39FA-637E-4777-8D1E-568DF945A1ED}"/>
              </a:ext>
            </a:extLst>
          </p:cNvPr>
          <p:cNvPicPr>
            <a:picLocks noChangeAspect="1"/>
          </p:cNvPicPr>
          <p:nvPr/>
        </p:nvPicPr>
        <p:blipFill rotWithShape="1">
          <a:blip r:embed="rId4"/>
          <a:srcRect t="1" r="20430" b="5384"/>
          <a:stretch/>
        </p:blipFill>
        <p:spPr>
          <a:xfrm>
            <a:off x="3200260" y="2853844"/>
            <a:ext cx="8674892" cy="870017"/>
          </a:xfrm>
          <a:prstGeom prst="rect">
            <a:avLst/>
          </a:prstGeom>
        </p:spPr>
      </p:pic>
    </p:spTree>
    <p:extLst>
      <p:ext uri="{BB962C8B-B14F-4D97-AF65-F5344CB8AC3E}">
        <p14:creationId xmlns:p14="http://schemas.microsoft.com/office/powerpoint/2010/main" val="2063680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23E859E-BCBF-4E66-BDB2-B45C40789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27419"/>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3A9AEE7E-B925-446D-8A61-75BFE40B8B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45716" b="33968"/>
          <a:stretch/>
        </p:blipFill>
        <p:spPr>
          <a:xfrm>
            <a:off x="0" y="1217573"/>
            <a:ext cx="12192000" cy="1393277"/>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3" name="TextBox 2" descr="Practice makes perfect &#10;">
            <a:extLst>
              <a:ext uri="{FF2B5EF4-FFF2-40B4-BE49-F238E27FC236}">
                <a16:creationId xmlns:a16="http://schemas.microsoft.com/office/drawing/2014/main" id="{130C8ABD-CDFC-4410-8268-D66D61BF667E}"/>
              </a:ext>
            </a:extLst>
          </p:cNvPr>
          <p:cNvSpPr txBox="1"/>
          <p:nvPr/>
        </p:nvSpPr>
        <p:spPr>
          <a:xfrm>
            <a:off x="804672" y="457200"/>
            <a:ext cx="10579398" cy="1299411"/>
          </a:xfrm>
          <a:prstGeom prst="rect">
            <a:avLst/>
          </a:prstGeom>
        </p:spPr>
        <p:txBody>
          <a:bodyPr vert="horz" lIns="91440" tIns="45720" rIns="91440" bIns="45720" rtlCol="0" anchor="ctr">
            <a:normAutofit/>
          </a:bodyPr>
          <a:lstStyle/>
          <a:p>
            <a:pPr>
              <a:lnSpc>
                <a:spcPct val="90000"/>
              </a:lnSpc>
              <a:spcBef>
                <a:spcPct val="0"/>
              </a:spcBef>
              <a:spcAft>
                <a:spcPts val="800"/>
              </a:spcAft>
            </a:pPr>
            <a:r>
              <a:rPr lang="en-US" sz="4400" b="1" kern="1200" dirty="0">
                <a:solidFill>
                  <a:srgbClr val="FFFFFF"/>
                </a:solidFill>
                <a:latin typeface="+mj-lt"/>
                <a:ea typeface="+mj-ea"/>
                <a:cs typeface="+mj-cs"/>
              </a:rPr>
              <a:t>Practice </a:t>
            </a:r>
            <a:r>
              <a:rPr lang="en-US" sz="4400" b="1" dirty="0">
                <a:solidFill>
                  <a:srgbClr val="FFFFFF"/>
                </a:solidFill>
                <a:latin typeface="+mj-lt"/>
                <a:ea typeface="+mj-ea"/>
                <a:cs typeface="+mj-cs"/>
              </a:rPr>
              <a:t>M</a:t>
            </a:r>
            <a:r>
              <a:rPr lang="en-US" sz="4400" b="1" kern="1200" dirty="0">
                <a:solidFill>
                  <a:srgbClr val="FFFFFF"/>
                </a:solidFill>
                <a:latin typeface="+mj-lt"/>
                <a:ea typeface="+mj-ea"/>
                <a:cs typeface="+mj-cs"/>
              </a:rPr>
              <a:t>akes </a:t>
            </a:r>
            <a:r>
              <a:rPr lang="en-US" sz="4400" b="1" dirty="0">
                <a:solidFill>
                  <a:srgbClr val="FFFFFF"/>
                </a:solidFill>
                <a:latin typeface="+mj-lt"/>
                <a:ea typeface="+mj-ea"/>
                <a:cs typeface="+mj-cs"/>
              </a:rPr>
              <a:t>P</a:t>
            </a:r>
            <a:r>
              <a:rPr lang="en-US" sz="4400" b="1" kern="1200" dirty="0">
                <a:solidFill>
                  <a:srgbClr val="FFFFFF"/>
                </a:solidFill>
                <a:latin typeface="+mj-lt"/>
                <a:ea typeface="+mj-ea"/>
                <a:cs typeface="+mj-cs"/>
              </a:rPr>
              <a:t>erfect </a:t>
            </a:r>
          </a:p>
        </p:txBody>
      </p:sp>
      <p:sp>
        <p:nvSpPr>
          <p:cNvPr id="29" name="Rectangle 28">
            <a:extLst>
              <a:ext uri="{FF2B5EF4-FFF2-40B4-BE49-F238E27FC236}">
                <a16:creationId xmlns:a16="http://schemas.microsoft.com/office/drawing/2014/main" id="{B45D527E-542C-44E0-8FC2-F03B24CFA2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2466471"/>
            <a:ext cx="12188952" cy="439152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al Poly Logo">
            <a:extLst>
              <a:ext uri="{FF2B5EF4-FFF2-40B4-BE49-F238E27FC236}">
                <a16:creationId xmlns:a16="http://schemas.microsoft.com/office/drawing/2014/main" id="{83B4DCB3-6272-49BE-879D-0231A7FE44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4671" y="3740335"/>
            <a:ext cx="4954693" cy="1412087"/>
          </a:xfrm>
          <a:prstGeom prst="rect">
            <a:avLst/>
          </a:prstGeom>
        </p:spPr>
      </p:pic>
      <p:sp>
        <p:nvSpPr>
          <p:cNvPr id="2" name="Rectangle 1" descr="Share your screen&#10;Video – On and Off&#10;Mute and Unmute &#10;Chat box&#10;Thumbs up&#10;Raise your hand&#10;">
            <a:extLst>
              <a:ext uri="{FF2B5EF4-FFF2-40B4-BE49-F238E27FC236}">
                <a16:creationId xmlns:a16="http://schemas.microsoft.com/office/drawing/2014/main" id="{AE067B8D-8A2A-4C32-A4D4-9A4756A2E109}"/>
              </a:ext>
            </a:extLst>
          </p:cNvPr>
          <p:cNvSpPr/>
          <p:nvPr/>
        </p:nvSpPr>
        <p:spPr>
          <a:xfrm>
            <a:off x="6354871" y="2827419"/>
            <a:ext cx="5029200" cy="3227626"/>
          </a:xfrm>
          <a:prstGeom prst="rect">
            <a:avLst/>
          </a:prstGeom>
        </p:spPr>
        <p:txBody>
          <a:bodyPr vert="horz" lIns="91440" tIns="45720" rIns="91440" bIns="45720" rtlCol="0" anchor="ctr">
            <a:normAutofit/>
          </a:bodyPr>
          <a:lstStyle/>
          <a:p>
            <a:pPr marL="342900" marR="0" lvl="0" indent="-228600">
              <a:lnSpc>
                <a:spcPct val="90000"/>
              </a:lnSpc>
              <a:spcBef>
                <a:spcPts val="0"/>
              </a:spcBef>
              <a:spcAft>
                <a:spcPts val="0"/>
              </a:spcAft>
              <a:buFont typeface="Arial" panose="020B0604020202020204" pitchFamily="34" charset="0"/>
              <a:buChar char="•"/>
            </a:pPr>
            <a:r>
              <a:rPr lang="en-US" sz="3600" dirty="0">
                <a:solidFill>
                  <a:srgbClr val="000000"/>
                </a:solidFill>
              </a:rPr>
              <a:t>Annotate</a:t>
            </a:r>
          </a:p>
          <a:p>
            <a:pPr marL="342900" marR="0" lvl="0" indent="-228600">
              <a:lnSpc>
                <a:spcPct val="90000"/>
              </a:lnSpc>
              <a:spcBef>
                <a:spcPts val="0"/>
              </a:spcBef>
              <a:spcAft>
                <a:spcPts val="0"/>
              </a:spcAft>
              <a:buFont typeface="Arial" panose="020B0604020202020204" pitchFamily="34" charset="0"/>
              <a:buChar char="•"/>
            </a:pPr>
            <a:r>
              <a:rPr lang="en-US" sz="3600" dirty="0">
                <a:solidFill>
                  <a:srgbClr val="000000"/>
                </a:solidFill>
              </a:rPr>
              <a:t>Share your screen</a:t>
            </a:r>
          </a:p>
          <a:p>
            <a:pPr marL="342900" marR="0" lvl="0" indent="-228600">
              <a:lnSpc>
                <a:spcPct val="90000"/>
              </a:lnSpc>
              <a:spcBef>
                <a:spcPts val="0"/>
              </a:spcBef>
              <a:spcAft>
                <a:spcPts val="0"/>
              </a:spcAft>
              <a:buFont typeface="Arial" panose="020B0604020202020204" pitchFamily="34" charset="0"/>
              <a:buChar char="•"/>
            </a:pPr>
            <a:r>
              <a:rPr lang="en-US" sz="3600" dirty="0">
                <a:solidFill>
                  <a:srgbClr val="000000"/>
                </a:solidFill>
              </a:rPr>
              <a:t>Video – On and Off</a:t>
            </a:r>
          </a:p>
          <a:p>
            <a:pPr marL="342900" marR="0" lvl="0" indent="-228600">
              <a:lnSpc>
                <a:spcPct val="90000"/>
              </a:lnSpc>
              <a:spcBef>
                <a:spcPts val="0"/>
              </a:spcBef>
              <a:spcAft>
                <a:spcPts val="0"/>
              </a:spcAft>
              <a:buFont typeface="Arial" panose="020B0604020202020204" pitchFamily="34" charset="0"/>
              <a:buChar char="•"/>
            </a:pPr>
            <a:r>
              <a:rPr lang="en-US" sz="3600" dirty="0">
                <a:solidFill>
                  <a:srgbClr val="000000"/>
                </a:solidFill>
              </a:rPr>
              <a:t>Mute and Unmute </a:t>
            </a:r>
          </a:p>
          <a:p>
            <a:pPr marL="342900" marR="0" lvl="0" indent="-228600">
              <a:lnSpc>
                <a:spcPct val="90000"/>
              </a:lnSpc>
              <a:spcBef>
                <a:spcPts val="0"/>
              </a:spcBef>
              <a:spcAft>
                <a:spcPts val="0"/>
              </a:spcAft>
              <a:buFont typeface="Arial" panose="020B0604020202020204" pitchFamily="34" charset="0"/>
              <a:buChar char="•"/>
            </a:pPr>
            <a:r>
              <a:rPr lang="en-US" sz="3600" dirty="0">
                <a:solidFill>
                  <a:srgbClr val="000000"/>
                </a:solidFill>
              </a:rPr>
              <a:t>Chat box</a:t>
            </a:r>
          </a:p>
          <a:p>
            <a:pPr marL="342900" marR="0" lvl="0" indent="-228600">
              <a:lnSpc>
                <a:spcPct val="90000"/>
              </a:lnSpc>
              <a:spcBef>
                <a:spcPts val="0"/>
              </a:spcBef>
              <a:spcAft>
                <a:spcPts val="800"/>
              </a:spcAft>
              <a:buFont typeface="Arial" panose="020B0604020202020204" pitchFamily="34" charset="0"/>
              <a:buChar char="•"/>
            </a:pPr>
            <a:r>
              <a:rPr lang="en-US" sz="3600" dirty="0">
                <a:solidFill>
                  <a:srgbClr val="000000"/>
                </a:solidFill>
              </a:rPr>
              <a:t>Raise your hand</a:t>
            </a:r>
          </a:p>
        </p:txBody>
      </p:sp>
    </p:spTree>
    <p:extLst>
      <p:ext uri="{BB962C8B-B14F-4D97-AF65-F5344CB8AC3E}">
        <p14:creationId xmlns:p14="http://schemas.microsoft.com/office/powerpoint/2010/main" val="665559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4DC12-46E9-4925-95E4-4F7EBD9A677F}"/>
              </a:ext>
            </a:extLst>
          </p:cNvPr>
          <p:cNvSpPr>
            <a:spLocks noGrp="1"/>
          </p:cNvSpPr>
          <p:nvPr>
            <p:ph type="title"/>
          </p:nvPr>
        </p:nvSpPr>
        <p:spPr>
          <a:xfrm>
            <a:off x="6653600" y="1396289"/>
            <a:ext cx="5006336" cy="1325563"/>
          </a:xfrm>
        </p:spPr>
        <p:txBody>
          <a:bodyPr>
            <a:normAutofit/>
          </a:bodyPr>
          <a:lstStyle/>
          <a:p>
            <a:pPr algn="ctr"/>
            <a:r>
              <a:rPr lang="en-US" b="1" dirty="0"/>
              <a:t>Additional Support is Available</a:t>
            </a:r>
          </a:p>
        </p:txBody>
      </p:sp>
      <p:sp>
        <p:nvSpPr>
          <p:cNvPr id="8" name="Freeform: Shape 10">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12">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863C8F7-849D-47E0-854B-D1071FD0DFC8}"/>
              </a:ext>
            </a:extLst>
          </p:cNvPr>
          <p:cNvSpPr>
            <a:spLocks noGrp="1"/>
          </p:cNvSpPr>
          <p:nvPr>
            <p:ph idx="1"/>
          </p:nvPr>
        </p:nvSpPr>
        <p:spPr>
          <a:xfrm>
            <a:off x="6658044" y="2871982"/>
            <a:ext cx="5006336" cy="3181684"/>
          </a:xfrm>
        </p:spPr>
        <p:txBody>
          <a:bodyPr anchor="t">
            <a:norm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You can also access Zoom support on the CCP EODA Site: </a:t>
            </a:r>
            <a:r>
              <a:rPr lang="en-US" dirty="0">
                <a:hlinkClick r:id="rId3"/>
              </a:rPr>
              <a:t>https://www.cpp.edu/eoda/index.shtml</a:t>
            </a:r>
            <a:endParaRPr lang="en-US" dirty="0"/>
          </a:p>
          <a:p>
            <a:endParaRPr lang="en-US" sz="1800" dirty="0"/>
          </a:p>
        </p:txBody>
      </p:sp>
      <p:sp>
        <p:nvSpPr>
          <p:cNvPr id="4" name="TextBox 3">
            <a:extLst>
              <a:ext uri="{FF2B5EF4-FFF2-40B4-BE49-F238E27FC236}">
                <a16:creationId xmlns:a16="http://schemas.microsoft.com/office/drawing/2014/main" id="{2776838B-5DB4-4091-8E2E-E22D027C3319}"/>
              </a:ext>
            </a:extLst>
          </p:cNvPr>
          <p:cNvSpPr txBox="1"/>
          <p:nvPr/>
        </p:nvSpPr>
        <p:spPr>
          <a:xfrm>
            <a:off x="1117851" y="2410317"/>
            <a:ext cx="4397124" cy="923330"/>
          </a:xfrm>
          <a:prstGeom prst="rect">
            <a:avLst/>
          </a:prstGeom>
          <a:noFill/>
        </p:spPr>
        <p:txBody>
          <a:bodyPr wrap="square" rtlCol="0">
            <a:spAutoFit/>
          </a:bodyPr>
          <a:lstStyle/>
          <a:p>
            <a:r>
              <a:rPr lang="en-US" sz="5400" b="1" dirty="0">
                <a:solidFill>
                  <a:schemeClr val="bg1"/>
                </a:solidFill>
              </a:rPr>
              <a:t>Questions? </a:t>
            </a:r>
          </a:p>
        </p:txBody>
      </p:sp>
    </p:spTree>
    <p:extLst>
      <p:ext uri="{BB962C8B-B14F-4D97-AF65-F5344CB8AC3E}">
        <p14:creationId xmlns:p14="http://schemas.microsoft.com/office/powerpoint/2010/main" val="382833087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BE6BC0DD4A62040A01A9E86BA68C4D4" ma:contentTypeVersion="12" ma:contentTypeDescription="Create a new document." ma:contentTypeScope="" ma:versionID="252b6dc3b922bcdc0629cf5a6b8ca1f8">
  <xsd:schema xmlns:xsd="http://www.w3.org/2001/XMLSchema" xmlns:xs="http://www.w3.org/2001/XMLSchema" xmlns:p="http://schemas.microsoft.com/office/2006/metadata/properties" xmlns:ns3="fa68fec2-6c22-48a4-91bd-c88299182e1c" xmlns:ns4="3f7022f9-44e7-4564-ada1-f7ad60cc76e3" targetNamespace="http://schemas.microsoft.com/office/2006/metadata/properties" ma:root="true" ma:fieldsID="b79f21bef462f6a2fe305e8a1caf599e" ns3:_="" ns4:_="">
    <xsd:import namespace="fa68fec2-6c22-48a4-91bd-c88299182e1c"/>
    <xsd:import namespace="3f7022f9-44e7-4564-ada1-f7ad60cc76e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68fec2-6c22-48a4-91bd-c88299182e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f7022f9-44e7-4564-ada1-f7ad60cc76e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5EB35B-05D7-4B72-9B4D-ABEB76FB2A6C}">
  <ds:schemaRefs>
    <ds:schemaRef ds:uri="http://purl.org/dc/dcmitype/"/>
    <ds:schemaRef ds:uri="http://www.w3.org/XML/1998/namespace"/>
    <ds:schemaRef ds:uri="3f7022f9-44e7-4564-ada1-f7ad60cc76e3"/>
    <ds:schemaRef ds:uri="http://schemas.microsoft.com/office/2006/documentManagement/types"/>
    <ds:schemaRef ds:uri="fa68fec2-6c22-48a4-91bd-c88299182e1c"/>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91BBDC5E-EFB6-441C-ACD4-A9F3DED9E574}">
  <ds:schemaRefs>
    <ds:schemaRef ds:uri="http://schemas.microsoft.com/sharepoint/v3/contenttype/forms"/>
  </ds:schemaRefs>
</ds:datastoreItem>
</file>

<file path=customXml/itemProps3.xml><?xml version="1.0" encoding="utf-8"?>
<ds:datastoreItem xmlns:ds="http://schemas.openxmlformats.org/officeDocument/2006/customXml" ds:itemID="{1CBF4D55-5175-480A-B893-0EC27207E0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68fec2-6c22-48a4-91bd-c88299182e1c"/>
    <ds:schemaRef ds:uri="3f7022f9-44e7-4564-ada1-f7ad60cc76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1479</TotalTime>
  <Words>1405</Words>
  <Application>Microsoft Office PowerPoint</Application>
  <PresentationFormat>Widescreen</PresentationFormat>
  <Paragraphs>175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ZOOM</vt:lpstr>
      <vt:lpstr>AGENDA </vt:lpstr>
      <vt:lpstr>Getting Started</vt:lpstr>
      <vt:lpstr>Setting Up Zoom, Audio, and Video</vt:lpstr>
      <vt:lpstr>Setting Up Your Profile and Photo in Zoom  </vt:lpstr>
      <vt:lpstr>PowerPoint Presentation</vt:lpstr>
      <vt:lpstr>Discovering the Icons and Sharing Your Screen</vt:lpstr>
      <vt:lpstr>PowerPoint Presentation</vt:lpstr>
      <vt:lpstr>Additional Support is Available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ZOOM</dc:title>
  <dc:creator>Andrea M. Handy</dc:creator>
  <cp:lastModifiedBy>Jesus Francisco Avalos</cp:lastModifiedBy>
  <cp:revision>6</cp:revision>
  <dcterms:created xsi:type="dcterms:W3CDTF">2020-03-25T22:21:24Z</dcterms:created>
  <dcterms:modified xsi:type="dcterms:W3CDTF">2020-04-03T18:46:10Z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0x0101008BE6BC0DD4A62040A01A9E86BA68C4D4</vt:lpwstr>
  </property>
</Properties>
</file>