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4"/>
  </p:sldMasterIdLst>
  <p:notesMasterIdLst>
    <p:notesMasterId r:id="rId30"/>
  </p:notesMasterIdLst>
  <p:sldIdLst>
    <p:sldId id="295" r:id="rId5"/>
    <p:sldId id="311" r:id="rId6"/>
    <p:sldId id="256" r:id="rId7"/>
    <p:sldId id="284" r:id="rId8"/>
    <p:sldId id="307" r:id="rId9"/>
    <p:sldId id="291" r:id="rId10"/>
    <p:sldId id="282" r:id="rId11"/>
    <p:sldId id="292" r:id="rId12"/>
    <p:sldId id="258" r:id="rId13"/>
    <p:sldId id="287" r:id="rId14"/>
    <p:sldId id="308" r:id="rId15"/>
    <p:sldId id="275" r:id="rId16"/>
    <p:sldId id="296" r:id="rId17"/>
    <p:sldId id="310" r:id="rId18"/>
    <p:sldId id="309" r:id="rId19"/>
    <p:sldId id="279" r:id="rId20"/>
    <p:sldId id="303" r:id="rId21"/>
    <p:sldId id="302" r:id="rId22"/>
    <p:sldId id="286" r:id="rId23"/>
    <p:sldId id="317" r:id="rId24"/>
    <p:sldId id="312" r:id="rId25"/>
    <p:sldId id="313" r:id="rId26"/>
    <p:sldId id="314" r:id="rId27"/>
    <p:sldId id="315" r:id="rId28"/>
    <p:sldId id="316" r:id="rId29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EC1CEF-9F50-94C9-FF84-0B815B4E693F}" v="4" dt="2021-02-01T23:57:50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0" autoAdjust="0"/>
    <p:restoredTop sz="95701" autoAdjust="0"/>
  </p:normalViewPr>
  <p:slideViewPr>
    <p:cSldViewPr snapToGrid="0">
      <p:cViewPr varScale="1">
        <p:scale>
          <a:sx n="67" d="100"/>
          <a:sy n="67" d="100"/>
        </p:scale>
        <p:origin x="9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20EE1-A74C-489F-BDED-B8F50678E19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2746461-9BA7-40EC-9355-C49485CB2B5A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Pre-visit convo</a:t>
          </a:r>
        </a:p>
      </dgm:t>
    </dgm:pt>
    <dgm:pt modelId="{9352AE7C-724F-4E14-8D6C-E0EAE0CC59AC}" type="parTrans" cxnId="{B016E430-7486-449A-95BD-E202D6E111D3}">
      <dgm:prSet/>
      <dgm:spPr/>
      <dgm:t>
        <a:bodyPr/>
        <a:lstStyle/>
        <a:p>
          <a:endParaRPr lang="en-US" b="1"/>
        </a:p>
      </dgm:t>
    </dgm:pt>
    <dgm:pt modelId="{79AF7CCA-6496-472D-98EE-009B8601DABA}" type="sibTrans" cxnId="{B016E430-7486-449A-95BD-E202D6E111D3}">
      <dgm:prSet/>
      <dgm:spPr/>
      <dgm:t>
        <a:bodyPr/>
        <a:lstStyle/>
        <a:p>
          <a:endParaRPr lang="en-US" b="1"/>
        </a:p>
      </dgm:t>
    </dgm:pt>
    <dgm:pt modelId="{A6846CD2-CECA-4FC1-9FEC-CC88895D4E6F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Visit</a:t>
          </a:r>
        </a:p>
      </dgm:t>
    </dgm:pt>
    <dgm:pt modelId="{B941887D-55B7-4854-8C81-4830C60085F1}" type="parTrans" cxnId="{EF0779FC-77B6-4DA7-BE07-A4FD59EC6813}">
      <dgm:prSet/>
      <dgm:spPr/>
      <dgm:t>
        <a:bodyPr/>
        <a:lstStyle/>
        <a:p>
          <a:endParaRPr lang="en-US" b="1"/>
        </a:p>
      </dgm:t>
    </dgm:pt>
    <dgm:pt modelId="{A94A78AA-51B2-4B5C-A85C-C33BDD3C8FF9}" type="sibTrans" cxnId="{EF0779FC-77B6-4DA7-BE07-A4FD59EC6813}">
      <dgm:prSet/>
      <dgm:spPr/>
      <dgm:t>
        <a:bodyPr/>
        <a:lstStyle/>
        <a:p>
          <a:endParaRPr lang="en-US" b="1"/>
        </a:p>
      </dgm:t>
    </dgm:pt>
    <dgm:pt modelId="{6685750E-6820-4757-AA6C-F41E193D0304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Post-visit convo</a:t>
          </a:r>
        </a:p>
      </dgm:t>
    </dgm:pt>
    <dgm:pt modelId="{9A0909A6-E04E-4A2A-91B7-E6E7FAD60C67}" type="parTrans" cxnId="{29785921-7803-4721-BD3D-77470D79E4CB}">
      <dgm:prSet/>
      <dgm:spPr/>
      <dgm:t>
        <a:bodyPr/>
        <a:lstStyle/>
        <a:p>
          <a:endParaRPr lang="en-US" b="1"/>
        </a:p>
      </dgm:t>
    </dgm:pt>
    <dgm:pt modelId="{1CBCB5B4-E50F-43AD-ACE7-D18F603FC290}" type="sibTrans" cxnId="{29785921-7803-4721-BD3D-77470D79E4CB}">
      <dgm:prSet/>
      <dgm:spPr/>
      <dgm:t>
        <a:bodyPr/>
        <a:lstStyle/>
        <a:p>
          <a:endParaRPr lang="en-US" b="1"/>
        </a:p>
      </dgm:t>
    </dgm:pt>
    <dgm:pt modelId="{8CF244ED-E339-486F-B4A1-C827583E665D}">
      <dgm:prSet phldrT="[Text]" custT="1"/>
      <dgm:spPr/>
      <dgm:t>
        <a:bodyPr/>
        <a:lstStyle/>
        <a:p>
          <a:r>
            <a:rPr lang="en-US" sz="2000" b="1" dirty="0" err="1">
              <a:solidFill>
                <a:schemeClr val="tx1"/>
              </a:solidFill>
            </a:rPr>
            <a:t>Construc-tive</a:t>
          </a:r>
          <a:r>
            <a:rPr lang="en-US" sz="2000" b="1" dirty="0">
              <a:solidFill>
                <a:schemeClr val="tx1"/>
              </a:solidFill>
            </a:rPr>
            <a:t> report</a:t>
          </a:r>
        </a:p>
      </dgm:t>
    </dgm:pt>
    <dgm:pt modelId="{FDA3F3C5-2EA2-4B6F-9736-DCBCD48C51EA}" type="parTrans" cxnId="{B7040E4C-5213-4577-91BB-49FE13B9982B}">
      <dgm:prSet/>
      <dgm:spPr/>
      <dgm:t>
        <a:bodyPr/>
        <a:lstStyle/>
        <a:p>
          <a:endParaRPr lang="en-US" b="1"/>
        </a:p>
      </dgm:t>
    </dgm:pt>
    <dgm:pt modelId="{E8B97B7E-4411-4C72-9CD1-66F96CC0DF6F}" type="sibTrans" cxnId="{B7040E4C-5213-4577-91BB-49FE13B9982B}">
      <dgm:prSet/>
      <dgm:spPr/>
      <dgm:t>
        <a:bodyPr/>
        <a:lstStyle/>
        <a:p>
          <a:endParaRPr lang="en-US" b="1"/>
        </a:p>
      </dgm:t>
    </dgm:pt>
    <dgm:pt modelId="{5532215D-FDCE-4E98-874D-D42A1626B362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Written response to report</a:t>
          </a:r>
        </a:p>
      </dgm:t>
    </dgm:pt>
    <dgm:pt modelId="{ACA80016-D255-4D36-B021-3E3A5899A3B1}" type="parTrans" cxnId="{75D43085-0AD7-4662-9577-70E7E0E259CE}">
      <dgm:prSet/>
      <dgm:spPr/>
      <dgm:t>
        <a:bodyPr/>
        <a:lstStyle/>
        <a:p>
          <a:endParaRPr lang="en-US" b="1"/>
        </a:p>
      </dgm:t>
    </dgm:pt>
    <dgm:pt modelId="{F6672A23-7346-41E0-BC33-578B3A863832}" type="sibTrans" cxnId="{75D43085-0AD7-4662-9577-70E7E0E259CE}">
      <dgm:prSet/>
      <dgm:spPr/>
      <dgm:t>
        <a:bodyPr/>
        <a:lstStyle/>
        <a:p>
          <a:endParaRPr lang="en-US" b="1"/>
        </a:p>
      </dgm:t>
    </dgm:pt>
    <dgm:pt modelId="{2B8A232C-7E31-480B-AA92-FC1103E20CA7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Review of course materials</a:t>
          </a:r>
        </a:p>
      </dgm:t>
    </dgm:pt>
    <dgm:pt modelId="{D8597F59-A2E6-456E-B6CD-76B956BCAA10}" type="parTrans" cxnId="{F0AD3A35-BF47-4755-90C1-D227DAA8013B}">
      <dgm:prSet/>
      <dgm:spPr/>
      <dgm:t>
        <a:bodyPr/>
        <a:lstStyle/>
        <a:p>
          <a:endParaRPr lang="en-US"/>
        </a:p>
      </dgm:t>
    </dgm:pt>
    <dgm:pt modelId="{7D857889-39E4-49A8-9EFB-2F5FCB5E8290}" type="sibTrans" cxnId="{F0AD3A35-BF47-4755-90C1-D227DAA8013B}">
      <dgm:prSet/>
      <dgm:spPr/>
      <dgm:t>
        <a:bodyPr/>
        <a:lstStyle/>
        <a:p>
          <a:endParaRPr lang="en-US"/>
        </a:p>
      </dgm:t>
    </dgm:pt>
    <dgm:pt modelId="{A5B46BEE-19E8-4004-B4EE-303E769E2B38}" type="pres">
      <dgm:prSet presAssocID="{A7A20EE1-A74C-489F-BDED-B8F50678E199}" presName="Name0" presStyleCnt="0">
        <dgm:presLayoutVars>
          <dgm:dir/>
          <dgm:resizeHandles val="exact"/>
        </dgm:presLayoutVars>
      </dgm:prSet>
      <dgm:spPr/>
    </dgm:pt>
    <dgm:pt modelId="{77BA915D-9791-4480-A26C-08FD03B4351A}" type="pres">
      <dgm:prSet presAssocID="{12746461-9BA7-40EC-9355-C49485CB2B5A}" presName="node" presStyleLbl="node1" presStyleIdx="0" presStyleCnt="6">
        <dgm:presLayoutVars>
          <dgm:bulletEnabled val="1"/>
        </dgm:presLayoutVars>
      </dgm:prSet>
      <dgm:spPr/>
    </dgm:pt>
    <dgm:pt modelId="{856E1C4D-9CE9-4747-9B86-155305B7CC86}" type="pres">
      <dgm:prSet presAssocID="{79AF7CCA-6496-472D-98EE-009B8601DABA}" presName="sibTrans" presStyleLbl="sibTrans2D1" presStyleIdx="0" presStyleCnt="5"/>
      <dgm:spPr/>
    </dgm:pt>
    <dgm:pt modelId="{E1602DC4-3F93-4983-AFD1-B9A320233715}" type="pres">
      <dgm:prSet presAssocID="{79AF7CCA-6496-472D-98EE-009B8601DABA}" presName="connectorText" presStyleLbl="sibTrans2D1" presStyleIdx="0" presStyleCnt="5"/>
      <dgm:spPr/>
    </dgm:pt>
    <dgm:pt modelId="{3D43D404-C050-4602-9665-F4CA361225E8}" type="pres">
      <dgm:prSet presAssocID="{2B8A232C-7E31-480B-AA92-FC1103E20CA7}" presName="node" presStyleLbl="node1" presStyleIdx="1" presStyleCnt="6">
        <dgm:presLayoutVars>
          <dgm:bulletEnabled val="1"/>
        </dgm:presLayoutVars>
      </dgm:prSet>
      <dgm:spPr/>
    </dgm:pt>
    <dgm:pt modelId="{48B0AEBD-7B10-4197-B971-B03911F2EFEB}" type="pres">
      <dgm:prSet presAssocID="{7D857889-39E4-49A8-9EFB-2F5FCB5E8290}" presName="sibTrans" presStyleLbl="sibTrans2D1" presStyleIdx="1" presStyleCnt="5"/>
      <dgm:spPr/>
    </dgm:pt>
    <dgm:pt modelId="{37D1CC8F-2453-46BE-93A0-17E7F4FCE6BF}" type="pres">
      <dgm:prSet presAssocID="{7D857889-39E4-49A8-9EFB-2F5FCB5E8290}" presName="connectorText" presStyleLbl="sibTrans2D1" presStyleIdx="1" presStyleCnt="5"/>
      <dgm:spPr/>
    </dgm:pt>
    <dgm:pt modelId="{6BB80A14-13E4-4476-A583-647BD29DD929}" type="pres">
      <dgm:prSet presAssocID="{A6846CD2-CECA-4FC1-9FEC-CC88895D4E6F}" presName="node" presStyleLbl="node1" presStyleIdx="2" presStyleCnt="6">
        <dgm:presLayoutVars>
          <dgm:bulletEnabled val="1"/>
        </dgm:presLayoutVars>
      </dgm:prSet>
      <dgm:spPr/>
    </dgm:pt>
    <dgm:pt modelId="{E43F60C7-C86E-43E1-B725-FDBB3555A3EA}" type="pres">
      <dgm:prSet presAssocID="{A94A78AA-51B2-4B5C-A85C-C33BDD3C8FF9}" presName="sibTrans" presStyleLbl="sibTrans2D1" presStyleIdx="2" presStyleCnt="5"/>
      <dgm:spPr/>
    </dgm:pt>
    <dgm:pt modelId="{6B6B2E01-7525-42E9-AAFA-14081980C7F9}" type="pres">
      <dgm:prSet presAssocID="{A94A78AA-51B2-4B5C-A85C-C33BDD3C8FF9}" presName="connectorText" presStyleLbl="sibTrans2D1" presStyleIdx="2" presStyleCnt="5"/>
      <dgm:spPr/>
    </dgm:pt>
    <dgm:pt modelId="{887B3E22-96E5-4050-B615-7D4B80259CDE}" type="pres">
      <dgm:prSet presAssocID="{6685750E-6820-4757-AA6C-F41E193D0304}" presName="node" presStyleLbl="node1" presStyleIdx="3" presStyleCnt="6">
        <dgm:presLayoutVars>
          <dgm:bulletEnabled val="1"/>
        </dgm:presLayoutVars>
      </dgm:prSet>
      <dgm:spPr/>
    </dgm:pt>
    <dgm:pt modelId="{9902A7BB-B52B-4516-9A8B-19380948864A}" type="pres">
      <dgm:prSet presAssocID="{1CBCB5B4-E50F-43AD-ACE7-D18F603FC290}" presName="sibTrans" presStyleLbl="sibTrans2D1" presStyleIdx="3" presStyleCnt="5"/>
      <dgm:spPr/>
    </dgm:pt>
    <dgm:pt modelId="{426C9F05-B748-4E5D-9453-C7E90DA68CDA}" type="pres">
      <dgm:prSet presAssocID="{1CBCB5B4-E50F-43AD-ACE7-D18F603FC290}" presName="connectorText" presStyleLbl="sibTrans2D1" presStyleIdx="3" presStyleCnt="5"/>
      <dgm:spPr/>
    </dgm:pt>
    <dgm:pt modelId="{AF840598-D05F-4F94-B452-50B6DD1EB224}" type="pres">
      <dgm:prSet presAssocID="{8CF244ED-E339-486F-B4A1-C827583E665D}" presName="node" presStyleLbl="node1" presStyleIdx="4" presStyleCnt="6">
        <dgm:presLayoutVars>
          <dgm:bulletEnabled val="1"/>
        </dgm:presLayoutVars>
      </dgm:prSet>
      <dgm:spPr/>
    </dgm:pt>
    <dgm:pt modelId="{EF8BC92F-2472-406F-91C4-E6550210925F}" type="pres">
      <dgm:prSet presAssocID="{E8B97B7E-4411-4C72-9CD1-66F96CC0DF6F}" presName="sibTrans" presStyleLbl="sibTrans2D1" presStyleIdx="4" presStyleCnt="5"/>
      <dgm:spPr/>
    </dgm:pt>
    <dgm:pt modelId="{7D9873CE-76AC-4D81-9624-277B129952FB}" type="pres">
      <dgm:prSet presAssocID="{E8B97B7E-4411-4C72-9CD1-66F96CC0DF6F}" presName="connectorText" presStyleLbl="sibTrans2D1" presStyleIdx="4" presStyleCnt="5"/>
      <dgm:spPr/>
    </dgm:pt>
    <dgm:pt modelId="{BE05352C-3948-44BD-8593-645CB8BB841D}" type="pres">
      <dgm:prSet presAssocID="{5532215D-FDCE-4E98-874D-D42A1626B362}" presName="node" presStyleLbl="node1" presStyleIdx="5" presStyleCnt="6">
        <dgm:presLayoutVars>
          <dgm:bulletEnabled val="1"/>
        </dgm:presLayoutVars>
      </dgm:prSet>
      <dgm:spPr/>
    </dgm:pt>
  </dgm:ptLst>
  <dgm:cxnLst>
    <dgm:cxn modelId="{F9087E17-424E-4BD7-BF69-40BB995DDCCE}" type="presOf" srcId="{E8B97B7E-4411-4C72-9CD1-66F96CC0DF6F}" destId="{7D9873CE-76AC-4D81-9624-277B129952FB}" srcOrd="1" destOrd="0" presId="urn:microsoft.com/office/officeart/2005/8/layout/process1"/>
    <dgm:cxn modelId="{C769731B-3770-4C3C-8560-BFF99A4F45F2}" type="presOf" srcId="{5532215D-FDCE-4E98-874D-D42A1626B362}" destId="{BE05352C-3948-44BD-8593-645CB8BB841D}" srcOrd="0" destOrd="0" presId="urn:microsoft.com/office/officeart/2005/8/layout/process1"/>
    <dgm:cxn modelId="{76BE5C1E-A2D6-419D-A86A-EB8800B5658E}" type="presOf" srcId="{A7A20EE1-A74C-489F-BDED-B8F50678E199}" destId="{A5B46BEE-19E8-4004-B4EE-303E769E2B38}" srcOrd="0" destOrd="0" presId="urn:microsoft.com/office/officeart/2005/8/layout/process1"/>
    <dgm:cxn modelId="{29785921-7803-4721-BD3D-77470D79E4CB}" srcId="{A7A20EE1-A74C-489F-BDED-B8F50678E199}" destId="{6685750E-6820-4757-AA6C-F41E193D0304}" srcOrd="3" destOrd="0" parTransId="{9A0909A6-E04E-4A2A-91B7-E6E7FAD60C67}" sibTransId="{1CBCB5B4-E50F-43AD-ACE7-D18F603FC290}"/>
    <dgm:cxn modelId="{04C97727-252A-4D32-89BA-44FA82634692}" type="presOf" srcId="{7D857889-39E4-49A8-9EFB-2F5FCB5E8290}" destId="{48B0AEBD-7B10-4197-B971-B03911F2EFEB}" srcOrd="0" destOrd="0" presId="urn:microsoft.com/office/officeart/2005/8/layout/process1"/>
    <dgm:cxn modelId="{B016E430-7486-449A-95BD-E202D6E111D3}" srcId="{A7A20EE1-A74C-489F-BDED-B8F50678E199}" destId="{12746461-9BA7-40EC-9355-C49485CB2B5A}" srcOrd="0" destOrd="0" parTransId="{9352AE7C-724F-4E14-8D6C-E0EAE0CC59AC}" sibTransId="{79AF7CCA-6496-472D-98EE-009B8601DABA}"/>
    <dgm:cxn modelId="{F0AD3A35-BF47-4755-90C1-D227DAA8013B}" srcId="{A7A20EE1-A74C-489F-BDED-B8F50678E199}" destId="{2B8A232C-7E31-480B-AA92-FC1103E20CA7}" srcOrd="1" destOrd="0" parTransId="{D8597F59-A2E6-456E-B6CD-76B956BCAA10}" sibTransId="{7D857889-39E4-49A8-9EFB-2F5FCB5E8290}"/>
    <dgm:cxn modelId="{7C5D945D-0420-4159-8B1C-3CC53B77061D}" type="presOf" srcId="{E8B97B7E-4411-4C72-9CD1-66F96CC0DF6F}" destId="{EF8BC92F-2472-406F-91C4-E6550210925F}" srcOrd="0" destOrd="0" presId="urn:microsoft.com/office/officeart/2005/8/layout/process1"/>
    <dgm:cxn modelId="{5F9BFD64-7F18-49D1-A65B-62D4DCA59233}" type="presOf" srcId="{A94A78AA-51B2-4B5C-A85C-C33BDD3C8FF9}" destId="{6B6B2E01-7525-42E9-AAFA-14081980C7F9}" srcOrd="1" destOrd="0" presId="urn:microsoft.com/office/officeart/2005/8/layout/process1"/>
    <dgm:cxn modelId="{AF1AC368-CB4B-4680-AF3A-2A9BC5AB5FEB}" type="presOf" srcId="{6685750E-6820-4757-AA6C-F41E193D0304}" destId="{887B3E22-96E5-4050-B615-7D4B80259CDE}" srcOrd="0" destOrd="0" presId="urn:microsoft.com/office/officeart/2005/8/layout/process1"/>
    <dgm:cxn modelId="{B7040E4C-5213-4577-91BB-49FE13B9982B}" srcId="{A7A20EE1-A74C-489F-BDED-B8F50678E199}" destId="{8CF244ED-E339-486F-B4A1-C827583E665D}" srcOrd="4" destOrd="0" parTransId="{FDA3F3C5-2EA2-4B6F-9736-DCBCD48C51EA}" sibTransId="{E8B97B7E-4411-4C72-9CD1-66F96CC0DF6F}"/>
    <dgm:cxn modelId="{DB13CD50-496E-4DD1-8273-4107B5059958}" type="presOf" srcId="{A94A78AA-51B2-4B5C-A85C-C33BDD3C8FF9}" destId="{E43F60C7-C86E-43E1-B725-FDBB3555A3EA}" srcOrd="0" destOrd="0" presId="urn:microsoft.com/office/officeart/2005/8/layout/process1"/>
    <dgm:cxn modelId="{1B3CF984-F81D-4DE2-9243-1920E908210B}" type="presOf" srcId="{79AF7CCA-6496-472D-98EE-009B8601DABA}" destId="{856E1C4D-9CE9-4747-9B86-155305B7CC86}" srcOrd="0" destOrd="0" presId="urn:microsoft.com/office/officeart/2005/8/layout/process1"/>
    <dgm:cxn modelId="{75D43085-0AD7-4662-9577-70E7E0E259CE}" srcId="{A7A20EE1-A74C-489F-BDED-B8F50678E199}" destId="{5532215D-FDCE-4E98-874D-D42A1626B362}" srcOrd="5" destOrd="0" parTransId="{ACA80016-D255-4D36-B021-3E3A5899A3B1}" sibTransId="{F6672A23-7346-41E0-BC33-578B3A863832}"/>
    <dgm:cxn modelId="{D5742D88-2362-494D-A5BA-4171731316C9}" type="presOf" srcId="{1CBCB5B4-E50F-43AD-ACE7-D18F603FC290}" destId="{426C9F05-B748-4E5D-9453-C7E90DA68CDA}" srcOrd="1" destOrd="0" presId="urn:microsoft.com/office/officeart/2005/8/layout/process1"/>
    <dgm:cxn modelId="{A25939AB-38F2-4232-B4EB-74B0DC2C8583}" type="presOf" srcId="{2B8A232C-7E31-480B-AA92-FC1103E20CA7}" destId="{3D43D404-C050-4602-9665-F4CA361225E8}" srcOrd="0" destOrd="0" presId="urn:microsoft.com/office/officeart/2005/8/layout/process1"/>
    <dgm:cxn modelId="{F2CF75AC-A3AC-4DB7-8F19-B4E4C9795613}" type="presOf" srcId="{12746461-9BA7-40EC-9355-C49485CB2B5A}" destId="{77BA915D-9791-4480-A26C-08FD03B4351A}" srcOrd="0" destOrd="0" presId="urn:microsoft.com/office/officeart/2005/8/layout/process1"/>
    <dgm:cxn modelId="{40E6B6C3-7541-46EF-8D66-9756082183C5}" type="presOf" srcId="{79AF7CCA-6496-472D-98EE-009B8601DABA}" destId="{E1602DC4-3F93-4983-AFD1-B9A320233715}" srcOrd="1" destOrd="0" presId="urn:microsoft.com/office/officeart/2005/8/layout/process1"/>
    <dgm:cxn modelId="{D76DC5C6-0421-4BE0-9B28-7E346B37F761}" type="presOf" srcId="{8CF244ED-E339-486F-B4A1-C827583E665D}" destId="{AF840598-D05F-4F94-B452-50B6DD1EB224}" srcOrd="0" destOrd="0" presId="urn:microsoft.com/office/officeart/2005/8/layout/process1"/>
    <dgm:cxn modelId="{EE2EE0E4-8019-449A-98BC-0279F38A233C}" type="presOf" srcId="{7D857889-39E4-49A8-9EFB-2F5FCB5E8290}" destId="{37D1CC8F-2453-46BE-93A0-17E7F4FCE6BF}" srcOrd="1" destOrd="0" presId="urn:microsoft.com/office/officeart/2005/8/layout/process1"/>
    <dgm:cxn modelId="{BAE2E3F0-0609-4A67-9498-E289FCC7DD80}" type="presOf" srcId="{1CBCB5B4-E50F-43AD-ACE7-D18F603FC290}" destId="{9902A7BB-B52B-4516-9A8B-19380948864A}" srcOrd="0" destOrd="0" presId="urn:microsoft.com/office/officeart/2005/8/layout/process1"/>
    <dgm:cxn modelId="{19E2D5F5-5476-4F9A-AE98-A32D6869F359}" type="presOf" srcId="{A6846CD2-CECA-4FC1-9FEC-CC88895D4E6F}" destId="{6BB80A14-13E4-4476-A583-647BD29DD929}" srcOrd="0" destOrd="0" presId="urn:microsoft.com/office/officeart/2005/8/layout/process1"/>
    <dgm:cxn modelId="{EF0779FC-77B6-4DA7-BE07-A4FD59EC6813}" srcId="{A7A20EE1-A74C-489F-BDED-B8F50678E199}" destId="{A6846CD2-CECA-4FC1-9FEC-CC88895D4E6F}" srcOrd="2" destOrd="0" parTransId="{B941887D-55B7-4854-8C81-4830C60085F1}" sibTransId="{A94A78AA-51B2-4B5C-A85C-C33BDD3C8FF9}"/>
    <dgm:cxn modelId="{96065A73-4FF1-4BA4-B3FC-7737F64DE016}" type="presParOf" srcId="{A5B46BEE-19E8-4004-B4EE-303E769E2B38}" destId="{77BA915D-9791-4480-A26C-08FD03B4351A}" srcOrd="0" destOrd="0" presId="urn:microsoft.com/office/officeart/2005/8/layout/process1"/>
    <dgm:cxn modelId="{241B89C5-B2B7-4903-A32E-2F2E8B80022C}" type="presParOf" srcId="{A5B46BEE-19E8-4004-B4EE-303E769E2B38}" destId="{856E1C4D-9CE9-4747-9B86-155305B7CC86}" srcOrd="1" destOrd="0" presId="urn:microsoft.com/office/officeart/2005/8/layout/process1"/>
    <dgm:cxn modelId="{61FC4172-2298-485C-A7E7-264836AA82BA}" type="presParOf" srcId="{856E1C4D-9CE9-4747-9B86-155305B7CC86}" destId="{E1602DC4-3F93-4983-AFD1-B9A320233715}" srcOrd="0" destOrd="0" presId="urn:microsoft.com/office/officeart/2005/8/layout/process1"/>
    <dgm:cxn modelId="{2088E3A3-103B-4D46-8C73-DE3C6A0F142A}" type="presParOf" srcId="{A5B46BEE-19E8-4004-B4EE-303E769E2B38}" destId="{3D43D404-C050-4602-9665-F4CA361225E8}" srcOrd="2" destOrd="0" presId="urn:microsoft.com/office/officeart/2005/8/layout/process1"/>
    <dgm:cxn modelId="{14614ECC-660C-4DAD-8439-97DE845C980A}" type="presParOf" srcId="{A5B46BEE-19E8-4004-B4EE-303E769E2B38}" destId="{48B0AEBD-7B10-4197-B971-B03911F2EFEB}" srcOrd="3" destOrd="0" presId="urn:microsoft.com/office/officeart/2005/8/layout/process1"/>
    <dgm:cxn modelId="{82D9DC61-E620-48A3-AAE8-B81CC98A65A9}" type="presParOf" srcId="{48B0AEBD-7B10-4197-B971-B03911F2EFEB}" destId="{37D1CC8F-2453-46BE-93A0-17E7F4FCE6BF}" srcOrd="0" destOrd="0" presId="urn:microsoft.com/office/officeart/2005/8/layout/process1"/>
    <dgm:cxn modelId="{0F4406F2-831B-454F-92B1-2373F7452880}" type="presParOf" srcId="{A5B46BEE-19E8-4004-B4EE-303E769E2B38}" destId="{6BB80A14-13E4-4476-A583-647BD29DD929}" srcOrd="4" destOrd="0" presId="urn:microsoft.com/office/officeart/2005/8/layout/process1"/>
    <dgm:cxn modelId="{4C8A0727-480F-4163-9023-D5746474F6E3}" type="presParOf" srcId="{A5B46BEE-19E8-4004-B4EE-303E769E2B38}" destId="{E43F60C7-C86E-43E1-B725-FDBB3555A3EA}" srcOrd="5" destOrd="0" presId="urn:microsoft.com/office/officeart/2005/8/layout/process1"/>
    <dgm:cxn modelId="{3EF800A8-8F1C-4C40-A446-A2E8E944A9C5}" type="presParOf" srcId="{E43F60C7-C86E-43E1-B725-FDBB3555A3EA}" destId="{6B6B2E01-7525-42E9-AAFA-14081980C7F9}" srcOrd="0" destOrd="0" presId="urn:microsoft.com/office/officeart/2005/8/layout/process1"/>
    <dgm:cxn modelId="{8957F283-6E50-487B-BCF8-4476BD6575DA}" type="presParOf" srcId="{A5B46BEE-19E8-4004-B4EE-303E769E2B38}" destId="{887B3E22-96E5-4050-B615-7D4B80259CDE}" srcOrd="6" destOrd="0" presId="urn:microsoft.com/office/officeart/2005/8/layout/process1"/>
    <dgm:cxn modelId="{617F1245-6831-4A2D-8DC3-5311BBAE2E22}" type="presParOf" srcId="{A5B46BEE-19E8-4004-B4EE-303E769E2B38}" destId="{9902A7BB-B52B-4516-9A8B-19380948864A}" srcOrd="7" destOrd="0" presId="urn:microsoft.com/office/officeart/2005/8/layout/process1"/>
    <dgm:cxn modelId="{5FE1BBE2-18D0-4776-92CF-B718CEBC5E5C}" type="presParOf" srcId="{9902A7BB-B52B-4516-9A8B-19380948864A}" destId="{426C9F05-B748-4E5D-9453-C7E90DA68CDA}" srcOrd="0" destOrd="0" presId="urn:microsoft.com/office/officeart/2005/8/layout/process1"/>
    <dgm:cxn modelId="{9F1B52F4-875E-4FE9-9480-6CC9AC031CBC}" type="presParOf" srcId="{A5B46BEE-19E8-4004-B4EE-303E769E2B38}" destId="{AF840598-D05F-4F94-B452-50B6DD1EB224}" srcOrd="8" destOrd="0" presId="urn:microsoft.com/office/officeart/2005/8/layout/process1"/>
    <dgm:cxn modelId="{94763632-4EF0-4B5B-A1DB-644117265F0D}" type="presParOf" srcId="{A5B46BEE-19E8-4004-B4EE-303E769E2B38}" destId="{EF8BC92F-2472-406F-91C4-E6550210925F}" srcOrd="9" destOrd="0" presId="urn:microsoft.com/office/officeart/2005/8/layout/process1"/>
    <dgm:cxn modelId="{A3816CAF-928E-45DE-847A-39A5D3DD2455}" type="presParOf" srcId="{EF8BC92F-2472-406F-91C4-E6550210925F}" destId="{7D9873CE-76AC-4D81-9624-277B129952FB}" srcOrd="0" destOrd="0" presId="urn:microsoft.com/office/officeart/2005/8/layout/process1"/>
    <dgm:cxn modelId="{8EE155AB-7D79-41B3-9D49-D7AEB7D265B8}" type="presParOf" srcId="{A5B46BEE-19E8-4004-B4EE-303E769E2B38}" destId="{BE05352C-3948-44BD-8593-645CB8BB841D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C79CDE-85A5-9444-AC82-A05B66F62C9C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48FB83-4F83-DF46-867E-D7F6ADC39800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Quality Matters</a:t>
          </a:r>
        </a:p>
      </dgm:t>
    </dgm:pt>
    <dgm:pt modelId="{09099008-D0D7-BE46-B748-F10AA7EF84BD}" type="parTrans" cxnId="{22DB2E10-5F36-0447-892E-706BADC19EC6}">
      <dgm:prSet/>
      <dgm:spPr/>
      <dgm:t>
        <a:bodyPr/>
        <a:lstStyle/>
        <a:p>
          <a:endParaRPr lang="en-US"/>
        </a:p>
      </dgm:t>
    </dgm:pt>
    <dgm:pt modelId="{03EDC4F6-43EB-6C47-9839-ADFFFEA40666}" type="sibTrans" cxnId="{22DB2E10-5F36-0447-892E-706BADC19EC6}">
      <dgm:prSet/>
      <dgm:spPr/>
      <dgm:t>
        <a:bodyPr/>
        <a:lstStyle/>
        <a:p>
          <a:endParaRPr lang="en-US"/>
        </a:p>
      </dgm:t>
    </dgm:pt>
    <dgm:pt modelId="{342CB0AC-2EEF-804E-9568-6524C78A2E00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Seven Principles</a:t>
          </a:r>
        </a:p>
      </dgm:t>
    </dgm:pt>
    <dgm:pt modelId="{D2940F1B-4BD5-794D-9674-61B9B03096D9}" type="parTrans" cxnId="{F3C2C4E8-E6D9-3740-A061-DBBDED7ECEBC}">
      <dgm:prSet/>
      <dgm:spPr/>
      <dgm:t>
        <a:bodyPr/>
        <a:lstStyle/>
        <a:p>
          <a:endParaRPr lang="en-US"/>
        </a:p>
      </dgm:t>
    </dgm:pt>
    <dgm:pt modelId="{EEE6F80D-6EDE-2D4B-867F-B221F218730E}" type="sibTrans" cxnId="{F3C2C4E8-E6D9-3740-A061-DBBDED7ECEBC}">
      <dgm:prSet/>
      <dgm:spPr/>
      <dgm:t>
        <a:bodyPr/>
        <a:lstStyle/>
        <a:p>
          <a:endParaRPr lang="en-US"/>
        </a:p>
      </dgm:t>
    </dgm:pt>
    <dgm:pt modelId="{3A8101B5-58A0-7F40-864C-65EC3CD35885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Mix and Match</a:t>
          </a:r>
        </a:p>
      </dgm:t>
    </dgm:pt>
    <dgm:pt modelId="{3DCC87BE-D617-F447-8F02-E00F1612C1B3}" type="parTrans" cxnId="{C46AF3A0-8136-894F-9835-EC6AB397AD8F}">
      <dgm:prSet/>
      <dgm:spPr/>
      <dgm:t>
        <a:bodyPr/>
        <a:lstStyle/>
        <a:p>
          <a:endParaRPr lang="en-US"/>
        </a:p>
      </dgm:t>
    </dgm:pt>
    <dgm:pt modelId="{863734EB-A1EC-F748-BB70-5461080D3923}" type="sibTrans" cxnId="{C46AF3A0-8136-894F-9835-EC6AB397AD8F}">
      <dgm:prSet/>
      <dgm:spPr/>
      <dgm:t>
        <a:bodyPr/>
        <a:lstStyle/>
        <a:p>
          <a:endParaRPr lang="en-US"/>
        </a:p>
      </dgm:t>
    </dgm:pt>
    <dgm:pt modelId="{F0C2D17B-7D51-AD4B-A943-A3D97CF73DFA}">
      <dgm:prSet phldrT="[Text]"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</a:rPr>
            <a:t>Specific, long</a:t>
          </a:r>
        </a:p>
      </dgm:t>
    </dgm:pt>
    <dgm:pt modelId="{5751CC99-92EB-FE4C-8B6A-BE1A102A7E26}" type="parTrans" cxnId="{237D1EAF-2E8B-4045-BA29-A396AC24B158}">
      <dgm:prSet/>
      <dgm:spPr/>
      <dgm:t>
        <a:bodyPr/>
        <a:lstStyle/>
        <a:p>
          <a:endParaRPr lang="en-US"/>
        </a:p>
      </dgm:t>
    </dgm:pt>
    <dgm:pt modelId="{666260BB-D973-3A48-8A3A-FBC2B7837077}" type="sibTrans" cxnId="{237D1EAF-2E8B-4045-BA29-A396AC24B158}">
      <dgm:prSet/>
      <dgm:spPr/>
      <dgm:t>
        <a:bodyPr/>
        <a:lstStyle/>
        <a:p>
          <a:endParaRPr lang="en-US"/>
        </a:p>
      </dgm:t>
    </dgm:pt>
    <dgm:pt modelId="{730E5C1F-569D-9549-A5FA-740003B72644}">
      <dgm:prSet phldrT="[Text]"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</a:rPr>
            <a:t>Non-specific, short</a:t>
          </a:r>
        </a:p>
      </dgm:t>
    </dgm:pt>
    <dgm:pt modelId="{7457969A-2263-9B4F-BC97-750E077B36CC}" type="parTrans" cxnId="{CEED2568-79F6-634A-9061-3BBDAD89DB6B}">
      <dgm:prSet/>
      <dgm:spPr/>
      <dgm:t>
        <a:bodyPr/>
        <a:lstStyle/>
        <a:p>
          <a:endParaRPr lang="en-US"/>
        </a:p>
      </dgm:t>
    </dgm:pt>
    <dgm:pt modelId="{C06E467F-6176-6444-9C9F-23EBA8A3BBAC}" type="sibTrans" cxnId="{CEED2568-79F6-634A-9061-3BBDAD89DB6B}">
      <dgm:prSet/>
      <dgm:spPr/>
      <dgm:t>
        <a:bodyPr/>
        <a:lstStyle/>
        <a:p>
          <a:endParaRPr lang="en-US"/>
        </a:p>
      </dgm:t>
    </dgm:pt>
    <dgm:pt modelId="{8F2C52FF-5FDF-A148-A087-6613D3F5E1C2}">
      <dgm:prSet phldrT="[Text]"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</a:rPr>
            <a:t>Choose elements of each or others</a:t>
          </a:r>
        </a:p>
      </dgm:t>
    </dgm:pt>
    <dgm:pt modelId="{4C3C086A-39BD-9D44-9A90-21A7A01F92CE}" type="parTrans" cxnId="{96AE4ED4-54B0-0549-BCF9-2182B1E9EF44}">
      <dgm:prSet/>
      <dgm:spPr/>
      <dgm:t>
        <a:bodyPr/>
        <a:lstStyle/>
        <a:p>
          <a:endParaRPr lang="en-US"/>
        </a:p>
      </dgm:t>
    </dgm:pt>
    <dgm:pt modelId="{F3E83113-0A63-CF4D-BADF-2BB3096F29D9}" type="sibTrans" cxnId="{96AE4ED4-54B0-0549-BCF9-2182B1E9EF44}">
      <dgm:prSet/>
      <dgm:spPr/>
      <dgm:t>
        <a:bodyPr/>
        <a:lstStyle/>
        <a:p>
          <a:endParaRPr lang="en-US"/>
        </a:p>
      </dgm:t>
    </dgm:pt>
    <dgm:pt modelId="{4010F014-B034-AC4C-BBBB-F5B5218EAD9D}">
      <dgm:prSet phldrT="[Text]"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</a:rPr>
            <a:t>Materials &amp; meetings</a:t>
          </a:r>
        </a:p>
      </dgm:t>
    </dgm:pt>
    <dgm:pt modelId="{6046CE4C-CBDB-C940-8D5F-06BE029E5D54}" type="parTrans" cxnId="{7C8394DB-8A03-DF48-96D2-8674C0F8D303}">
      <dgm:prSet/>
      <dgm:spPr/>
    </dgm:pt>
    <dgm:pt modelId="{782B7DE2-2B58-4541-A8F5-8619AF49ECAC}" type="sibTrans" cxnId="{7C8394DB-8A03-DF48-96D2-8674C0F8D303}">
      <dgm:prSet/>
      <dgm:spPr/>
    </dgm:pt>
    <dgm:pt modelId="{2683F526-94D0-394C-A414-5693FD1BE985}">
      <dgm:prSet phldrT="[Text]" custT="1"/>
      <dgm:spPr/>
      <dgm:t>
        <a:bodyPr/>
        <a:lstStyle/>
        <a:p>
          <a:r>
            <a:rPr lang="en-US" sz="2400" b="0" dirty="0">
              <a:solidFill>
                <a:schemeClr val="tx1"/>
              </a:solidFill>
            </a:rPr>
            <a:t>Materials &amp; meetings</a:t>
          </a:r>
        </a:p>
      </dgm:t>
    </dgm:pt>
    <dgm:pt modelId="{BE9BA30E-1092-A545-831B-FE09F879DDB9}" type="parTrans" cxnId="{71ABA89E-E6C1-D343-8A4E-62D835F71B8B}">
      <dgm:prSet/>
      <dgm:spPr/>
    </dgm:pt>
    <dgm:pt modelId="{63B44E22-1149-0D42-B90D-3BC37B90D2EE}" type="sibTrans" cxnId="{71ABA89E-E6C1-D343-8A4E-62D835F71B8B}">
      <dgm:prSet/>
      <dgm:spPr/>
    </dgm:pt>
    <dgm:pt modelId="{FC6C6A24-B8BB-2A4A-A9AA-99120EFEB233}" type="pres">
      <dgm:prSet presAssocID="{43C79CDE-85A5-9444-AC82-A05B66F62C9C}" presName="Name0" presStyleCnt="0">
        <dgm:presLayoutVars>
          <dgm:dir/>
          <dgm:animLvl val="lvl"/>
          <dgm:resizeHandles val="exact"/>
        </dgm:presLayoutVars>
      </dgm:prSet>
      <dgm:spPr/>
    </dgm:pt>
    <dgm:pt modelId="{A95DFF77-D35C-B04A-B9FA-42EE58E48F13}" type="pres">
      <dgm:prSet presAssocID="{0448FB83-4F83-DF46-867E-D7F6ADC39800}" presName="composite" presStyleCnt="0"/>
      <dgm:spPr/>
    </dgm:pt>
    <dgm:pt modelId="{6B3A0A54-8771-0643-8891-4A29BA1B3E0A}" type="pres">
      <dgm:prSet presAssocID="{0448FB83-4F83-DF46-867E-D7F6ADC3980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DA583F3-1201-4545-B53F-C2F5363224E6}" type="pres">
      <dgm:prSet presAssocID="{0448FB83-4F83-DF46-867E-D7F6ADC39800}" presName="desTx" presStyleLbl="alignAccFollowNode1" presStyleIdx="0" presStyleCnt="3">
        <dgm:presLayoutVars>
          <dgm:bulletEnabled val="1"/>
        </dgm:presLayoutVars>
      </dgm:prSet>
      <dgm:spPr/>
    </dgm:pt>
    <dgm:pt modelId="{EF051BD3-8ED6-DF4B-B486-FD428B744363}" type="pres">
      <dgm:prSet presAssocID="{03EDC4F6-43EB-6C47-9839-ADFFFEA40666}" presName="space" presStyleCnt="0"/>
      <dgm:spPr/>
    </dgm:pt>
    <dgm:pt modelId="{52563B4E-2E80-9E46-92A9-58FF9B8206F8}" type="pres">
      <dgm:prSet presAssocID="{342CB0AC-2EEF-804E-9568-6524C78A2E00}" presName="composite" presStyleCnt="0"/>
      <dgm:spPr/>
    </dgm:pt>
    <dgm:pt modelId="{EB97DD71-5F12-7E40-A886-8388AE9B881E}" type="pres">
      <dgm:prSet presAssocID="{342CB0AC-2EEF-804E-9568-6524C78A2E0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050822F-BF76-6B4E-BEF1-6ADC8483852E}" type="pres">
      <dgm:prSet presAssocID="{342CB0AC-2EEF-804E-9568-6524C78A2E00}" presName="desTx" presStyleLbl="alignAccFollowNode1" presStyleIdx="1" presStyleCnt="3">
        <dgm:presLayoutVars>
          <dgm:bulletEnabled val="1"/>
        </dgm:presLayoutVars>
      </dgm:prSet>
      <dgm:spPr/>
    </dgm:pt>
    <dgm:pt modelId="{CDE5D1DE-DEE4-D447-ADAE-A52CDDF01C6B}" type="pres">
      <dgm:prSet presAssocID="{EEE6F80D-6EDE-2D4B-867F-B221F218730E}" presName="space" presStyleCnt="0"/>
      <dgm:spPr/>
    </dgm:pt>
    <dgm:pt modelId="{52624938-FBF4-B04D-88B7-2D1BD031E81B}" type="pres">
      <dgm:prSet presAssocID="{3A8101B5-58A0-7F40-864C-65EC3CD35885}" presName="composite" presStyleCnt="0"/>
      <dgm:spPr/>
    </dgm:pt>
    <dgm:pt modelId="{42E9B34F-F59C-3243-B392-2FDE23293BE6}" type="pres">
      <dgm:prSet presAssocID="{3A8101B5-58A0-7F40-864C-65EC3CD3588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6636563-5694-B34A-B761-DEEC5865A4F3}" type="pres">
      <dgm:prSet presAssocID="{3A8101B5-58A0-7F40-864C-65EC3CD3588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B07AC0D-26F9-364B-87F6-8196D6467C45}" type="presOf" srcId="{0448FB83-4F83-DF46-867E-D7F6ADC39800}" destId="{6B3A0A54-8771-0643-8891-4A29BA1B3E0A}" srcOrd="0" destOrd="0" presId="urn:microsoft.com/office/officeart/2005/8/layout/hList1"/>
    <dgm:cxn modelId="{31D4BB0E-490E-754D-B182-0D7224A811B4}" type="presOf" srcId="{8F2C52FF-5FDF-A148-A087-6613D3F5E1C2}" destId="{46636563-5694-B34A-B761-DEEC5865A4F3}" srcOrd="0" destOrd="0" presId="urn:microsoft.com/office/officeart/2005/8/layout/hList1"/>
    <dgm:cxn modelId="{22DB2E10-5F36-0447-892E-706BADC19EC6}" srcId="{43C79CDE-85A5-9444-AC82-A05B66F62C9C}" destId="{0448FB83-4F83-DF46-867E-D7F6ADC39800}" srcOrd="0" destOrd="0" parTransId="{09099008-D0D7-BE46-B748-F10AA7EF84BD}" sibTransId="{03EDC4F6-43EB-6C47-9839-ADFFFEA40666}"/>
    <dgm:cxn modelId="{EB554913-C64D-CA40-8472-34AE119C650E}" type="presOf" srcId="{4010F014-B034-AC4C-BBBB-F5B5218EAD9D}" destId="{6DA583F3-1201-4545-B53F-C2F5363224E6}" srcOrd="0" destOrd="1" presId="urn:microsoft.com/office/officeart/2005/8/layout/hList1"/>
    <dgm:cxn modelId="{3614AD1F-060D-1E46-84C0-B7BB6D89DDB0}" type="presOf" srcId="{3A8101B5-58A0-7F40-864C-65EC3CD35885}" destId="{42E9B34F-F59C-3243-B392-2FDE23293BE6}" srcOrd="0" destOrd="0" presId="urn:microsoft.com/office/officeart/2005/8/layout/hList1"/>
    <dgm:cxn modelId="{030B2D32-7021-144C-ABE8-E62CADBDBF4C}" type="presOf" srcId="{43C79CDE-85A5-9444-AC82-A05B66F62C9C}" destId="{FC6C6A24-B8BB-2A4A-A9AA-99120EFEB233}" srcOrd="0" destOrd="0" presId="urn:microsoft.com/office/officeart/2005/8/layout/hList1"/>
    <dgm:cxn modelId="{675BD045-4A07-EF4D-8A7C-E07A2600AABE}" type="presOf" srcId="{342CB0AC-2EEF-804E-9568-6524C78A2E00}" destId="{EB97DD71-5F12-7E40-A886-8388AE9B881E}" srcOrd="0" destOrd="0" presId="urn:microsoft.com/office/officeart/2005/8/layout/hList1"/>
    <dgm:cxn modelId="{CEED2568-79F6-634A-9061-3BBDAD89DB6B}" srcId="{342CB0AC-2EEF-804E-9568-6524C78A2E00}" destId="{730E5C1F-569D-9549-A5FA-740003B72644}" srcOrd="0" destOrd="0" parTransId="{7457969A-2263-9B4F-BC97-750E077B36CC}" sibTransId="{C06E467F-6176-6444-9C9F-23EBA8A3BBAC}"/>
    <dgm:cxn modelId="{0248DE96-6217-B943-BF13-8152F281B7A0}" type="presOf" srcId="{730E5C1F-569D-9549-A5FA-740003B72644}" destId="{1050822F-BF76-6B4E-BEF1-6ADC8483852E}" srcOrd="0" destOrd="0" presId="urn:microsoft.com/office/officeart/2005/8/layout/hList1"/>
    <dgm:cxn modelId="{71ABA89E-E6C1-D343-8A4E-62D835F71B8B}" srcId="{342CB0AC-2EEF-804E-9568-6524C78A2E00}" destId="{2683F526-94D0-394C-A414-5693FD1BE985}" srcOrd="1" destOrd="0" parTransId="{BE9BA30E-1092-A545-831B-FE09F879DDB9}" sibTransId="{63B44E22-1149-0D42-B90D-3BC37B90D2EE}"/>
    <dgm:cxn modelId="{C46AF3A0-8136-894F-9835-EC6AB397AD8F}" srcId="{43C79CDE-85A5-9444-AC82-A05B66F62C9C}" destId="{3A8101B5-58A0-7F40-864C-65EC3CD35885}" srcOrd="2" destOrd="0" parTransId="{3DCC87BE-D617-F447-8F02-E00F1612C1B3}" sibTransId="{863734EB-A1EC-F748-BB70-5461080D3923}"/>
    <dgm:cxn modelId="{237D1EAF-2E8B-4045-BA29-A396AC24B158}" srcId="{0448FB83-4F83-DF46-867E-D7F6ADC39800}" destId="{F0C2D17B-7D51-AD4B-A943-A3D97CF73DFA}" srcOrd="0" destOrd="0" parTransId="{5751CC99-92EB-FE4C-8B6A-BE1A102A7E26}" sibTransId="{666260BB-D973-3A48-8A3A-FBC2B7837077}"/>
    <dgm:cxn modelId="{6B366DC7-9B2F-BD4B-A74E-81CB5F2C2F95}" type="presOf" srcId="{2683F526-94D0-394C-A414-5693FD1BE985}" destId="{1050822F-BF76-6B4E-BEF1-6ADC8483852E}" srcOrd="0" destOrd="1" presId="urn:microsoft.com/office/officeart/2005/8/layout/hList1"/>
    <dgm:cxn modelId="{E1B0E9D3-3669-8E41-8461-067A9F40EF00}" type="presOf" srcId="{F0C2D17B-7D51-AD4B-A943-A3D97CF73DFA}" destId="{6DA583F3-1201-4545-B53F-C2F5363224E6}" srcOrd="0" destOrd="0" presId="urn:microsoft.com/office/officeart/2005/8/layout/hList1"/>
    <dgm:cxn modelId="{96AE4ED4-54B0-0549-BCF9-2182B1E9EF44}" srcId="{3A8101B5-58A0-7F40-864C-65EC3CD35885}" destId="{8F2C52FF-5FDF-A148-A087-6613D3F5E1C2}" srcOrd="0" destOrd="0" parTransId="{4C3C086A-39BD-9D44-9A90-21A7A01F92CE}" sibTransId="{F3E83113-0A63-CF4D-BADF-2BB3096F29D9}"/>
    <dgm:cxn modelId="{7C8394DB-8A03-DF48-96D2-8674C0F8D303}" srcId="{0448FB83-4F83-DF46-867E-D7F6ADC39800}" destId="{4010F014-B034-AC4C-BBBB-F5B5218EAD9D}" srcOrd="1" destOrd="0" parTransId="{6046CE4C-CBDB-C940-8D5F-06BE029E5D54}" sibTransId="{782B7DE2-2B58-4541-A8F5-8619AF49ECAC}"/>
    <dgm:cxn modelId="{F3C2C4E8-E6D9-3740-A061-DBBDED7ECEBC}" srcId="{43C79CDE-85A5-9444-AC82-A05B66F62C9C}" destId="{342CB0AC-2EEF-804E-9568-6524C78A2E00}" srcOrd="1" destOrd="0" parTransId="{D2940F1B-4BD5-794D-9674-61B9B03096D9}" sibTransId="{EEE6F80D-6EDE-2D4B-867F-B221F218730E}"/>
    <dgm:cxn modelId="{153D636C-FFB4-344E-8A6C-2FD3135716F7}" type="presParOf" srcId="{FC6C6A24-B8BB-2A4A-A9AA-99120EFEB233}" destId="{A95DFF77-D35C-B04A-B9FA-42EE58E48F13}" srcOrd="0" destOrd="0" presId="urn:microsoft.com/office/officeart/2005/8/layout/hList1"/>
    <dgm:cxn modelId="{07EB2511-1815-7048-BB26-EE16AAF94FA7}" type="presParOf" srcId="{A95DFF77-D35C-B04A-B9FA-42EE58E48F13}" destId="{6B3A0A54-8771-0643-8891-4A29BA1B3E0A}" srcOrd="0" destOrd="0" presId="urn:microsoft.com/office/officeart/2005/8/layout/hList1"/>
    <dgm:cxn modelId="{62FB4831-3750-2348-B4A3-BC69C176F9F8}" type="presParOf" srcId="{A95DFF77-D35C-B04A-B9FA-42EE58E48F13}" destId="{6DA583F3-1201-4545-B53F-C2F5363224E6}" srcOrd="1" destOrd="0" presId="urn:microsoft.com/office/officeart/2005/8/layout/hList1"/>
    <dgm:cxn modelId="{15EAFD67-101C-6A40-831A-0D45555C7338}" type="presParOf" srcId="{FC6C6A24-B8BB-2A4A-A9AA-99120EFEB233}" destId="{EF051BD3-8ED6-DF4B-B486-FD428B744363}" srcOrd="1" destOrd="0" presId="urn:microsoft.com/office/officeart/2005/8/layout/hList1"/>
    <dgm:cxn modelId="{8CDF99AE-62BA-E144-93C3-CBEF02BE2D79}" type="presParOf" srcId="{FC6C6A24-B8BB-2A4A-A9AA-99120EFEB233}" destId="{52563B4E-2E80-9E46-92A9-58FF9B8206F8}" srcOrd="2" destOrd="0" presId="urn:microsoft.com/office/officeart/2005/8/layout/hList1"/>
    <dgm:cxn modelId="{C2481358-FD1B-5248-9C2B-60EB70E31BC2}" type="presParOf" srcId="{52563B4E-2E80-9E46-92A9-58FF9B8206F8}" destId="{EB97DD71-5F12-7E40-A886-8388AE9B881E}" srcOrd="0" destOrd="0" presId="urn:microsoft.com/office/officeart/2005/8/layout/hList1"/>
    <dgm:cxn modelId="{3A790B24-3A5E-E141-ACA8-069AC3414B33}" type="presParOf" srcId="{52563B4E-2E80-9E46-92A9-58FF9B8206F8}" destId="{1050822F-BF76-6B4E-BEF1-6ADC8483852E}" srcOrd="1" destOrd="0" presId="urn:microsoft.com/office/officeart/2005/8/layout/hList1"/>
    <dgm:cxn modelId="{CED468D0-5C5B-F649-A3B4-4F906C0128A0}" type="presParOf" srcId="{FC6C6A24-B8BB-2A4A-A9AA-99120EFEB233}" destId="{CDE5D1DE-DEE4-D447-ADAE-A52CDDF01C6B}" srcOrd="3" destOrd="0" presId="urn:microsoft.com/office/officeart/2005/8/layout/hList1"/>
    <dgm:cxn modelId="{FF18A62C-F2A4-B143-B7E1-7EBC3A1BBA02}" type="presParOf" srcId="{FC6C6A24-B8BB-2A4A-A9AA-99120EFEB233}" destId="{52624938-FBF4-B04D-88B7-2D1BD031E81B}" srcOrd="4" destOrd="0" presId="urn:microsoft.com/office/officeart/2005/8/layout/hList1"/>
    <dgm:cxn modelId="{9F8D5E03-1DA0-6E40-B84F-48A7F43B2C05}" type="presParOf" srcId="{52624938-FBF4-B04D-88B7-2D1BD031E81B}" destId="{42E9B34F-F59C-3243-B392-2FDE23293BE6}" srcOrd="0" destOrd="0" presId="urn:microsoft.com/office/officeart/2005/8/layout/hList1"/>
    <dgm:cxn modelId="{6BEFC59E-5032-8C40-BCB9-F799443B8011}" type="presParOf" srcId="{52624938-FBF4-B04D-88B7-2D1BD031E81B}" destId="{46636563-5694-B34A-B761-DEEC5865A4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625134-5F6D-4FC0-96BB-0497341877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1064B2-D7BA-4EE9-81A6-DF70DC021649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NOTE: SR’s are not often normally distributed; they are skewed.  Normal distribution would indicate a problem</a:t>
          </a:r>
        </a:p>
      </dgm:t>
    </dgm:pt>
    <dgm:pt modelId="{44077635-388B-4427-B788-20D827551AB8}" type="parTrans" cxnId="{7E82EE88-540E-42DF-8CB7-F854A14C4434}">
      <dgm:prSet/>
      <dgm:spPr/>
      <dgm:t>
        <a:bodyPr/>
        <a:lstStyle/>
        <a:p>
          <a:endParaRPr lang="en-US"/>
        </a:p>
      </dgm:t>
    </dgm:pt>
    <dgm:pt modelId="{7E193708-06A0-4071-835B-749CC9A7D2E8}" type="sibTrans" cxnId="{7E82EE88-540E-42DF-8CB7-F854A14C4434}">
      <dgm:prSet/>
      <dgm:spPr/>
      <dgm:t>
        <a:bodyPr/>
        <a:lstStyle/>
        <a:p>
          <a:endParaRPr lang="en-US"/>
        </a:p>
      </dgm:t>
    </dgm:pt>
    <dgm:pt modelId="{0812564E-E5DD-42BE-BAF7-94FD254FE87F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DO: Look at results across the scale, not exclusively at mean, median, and mode</a:t>
          </a:r>
        </a:p>
      </dgm:t>
    </dgm:pt>
    <dgm:pt modelId="{3A3FDF67-7C95-4AF9-9666-34C5D659719E}" type="parTrans" cxnId="{82BD6E59-6130-49D2-AB28-A1D7881EB5AB}">
      <dgm:prSet/>
      <dgm:spPr/>
      <dgm:t>
        <a:bodyPr/>
        <a:lstStyle/>
        <a:p>
          <a:endParaRPr lang="en-US"/>
        </a:p>
      </dgm:t>
    </dgm:pt>
    <dgm:pt modelId="{C14230F1-A675-4114-8F2D-39997F8255ED}" type="sibTrans" cxnId="{82BD6E59-6130-49D2-AB28-A1D7881EB5AB}">
      <dgm:prSet/>
      <dgm:spPr/>
      <dgm:t>
        <a:bodyPr/>
        <a:lstStyle/>
        <a:p>
          <a:endParaRPr lang="en-US"/>
        </a:p>
      </dgm:t>
    </dgm:pt>
    <dgm:pt modelId="{F8C7228D-103D-4542-ADA8-7D5E4B6D3824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DO: Use a criterion-based approach, not norm-referenced</a:t>
          </a:r>
        </a:p>
      </dgm:t>
    </dgm:pt>
    <dgm:pt modelId="{F560DF26-3627-4ABC-A18D-D87B43803559}" type="parTrans" cxnId="{AE77CD20-AEF1-4901-8CDF-D28916FF577C}">
      <dgm:prSet/>
      <dgm:spPr/>
      <dgm:t>
        <a:bodyPr/>
        <a:lstStyle/>
        <a:p>
          <a:endParaRPr lang="en-US"/>
        </a:p>
      </dgm:t>
    </dgm:pt>
    <dgm:pt modelId="{6812E970-1646-4D6F-AE10-778015AF5AB3}" type="sibTrans" cxnId="{AE77CD20-AEF1-4901-8CDF-D28916FF577C}">
      <dgm:prSet/>
      <dgm:spPr/>
      <dgm:t>
        <a:bodyPr/>
        <a:lstStyle/>
        <a:p>
          <a:endParaRPr lang="en-US"/>
        </a:p>
      </dgm:t>
    </dgm:pt>
    <dgm:pt modelId="{538750A4-6BD5-0643-8CFE-E6F3808E1D8D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DON’T: Include “control” items in overall mean or median</a:t>
          </a:r>
        </a:p>
      </dgm:t>
    </dgm:pt>
    <dgm:pt modelId="{3E2856DD-1255-3845-90CE-2C33FD1B87F7}" type="parTrans" cxnId="{F4751EE7-00A7-8E49-819A-938E95E95C5E}">
      <dgm:prSet/>
      <dgm:spPr/>
      <dgm:t>
        <a:bodyPr/>
        <a:lstStyle/>
        <a:p>
          <a:endParaRPr lang="en-US"/>
        </a:p>
      </dgm:t>
    </dgm:pt>
    <dgm:pt modelId="{B3E933F8-C62D-C740-B4FE-1EE03F9DB6AB}" type="sibTrans" cxnId="{F4751EE7-00A7-8E49-819A-938E95E95C5E}">
      <dgm:prSet/>
      <dgm:spPr/>
      <dgm:t>
        <a:bodyPr/>
        <a:lstStyle/>
        <a:p>
          <a:endParaRPr lang="en-US"/>
        </a:p>
      </dgm:t>
    </dgm:pt>
    <dgm:pt modelId="{803B543C-D097-7D45-AA78-427C49B2C44B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REMEMBER: Blunt instrument. </a:t>
          </a:r>
          <a:br>
            <a:rPr lang="en-US" b="1" dirty="0">
              <a:solidFill>
                <a:schemeClr val="tx1"/>
              </a:solidFill>
            </a:rPr>
          </a:br>
          <a:r>
            <a:rPr lang="en-US" b="1" dirty="0">
              <a:solidFill>
                <a:schemeClr val="tx1"/>
              </a:solidFill>
            </a:rPr>
            <a:t>Do not make faculty explain small changes or be worried about a small number of students.</a:t>
          </a:r>
        </a:p>
      </dgm:t>
    </dgm:pt>
    <dgm:pt modelId="{BD584EA9-010E-7E48-8A64-5C1CAE6DF5B7}" type="parTrans" cxnId="{F04243E8-EDCF-ED4A-9F8C-9A3F2C1471B4}">
      <dgm:prSet/>
      <dgm:spPr/>
      <dgm:t>
        <a:bodyPr/>
        <a:lstStyle/>
        <a:p>
          <a:endParaRPr lang="en-US"/>
        </a:p>
      </dgm:t>
    </dgm:pt>
    <dgm:pt modelId="{FE3F2DF3-A42F-ED4B-A1CD-50315389D87C}" type="sibTrans" cxnId="{F04243E8-EDCF-ED4A-9F8C-9A3F2C1471B4}">
      <dgm:prSet/>
      <dgm:spPr/>
      <dgm:t>
        <a:bodyPr/>
        <a:lstStyle/>
        <a:p>
          <a:endParaRPr lang="en-US"/>
        </a:p>
      </dgm:t>
    </dgm:pt>
    <dgm:pt modelId="{6FB9977E-CE04-9B49-B675-C5837DA4AE01}" type="pres">
      <dgm:prSet presAssocID="{79625134-5F6D-4FC0-96BB-049734187791}" presName="linear" presStyleCnt="0">
        <dgm:presLayoutVars>
          <dgm:animLvl val="lvl"/>
          <dgm:resizeHandles val="exact"/>
        </dgm:presLayoutVars>
      </dgm:prSet>
      <dgm:spPr/>
    </dgm:pt>
    <dgm:pt modelId="{A8ED0D35-5ED2-3844-91C0-1132D532089D}" type="pres">
      <dgm:prSet presAssocID="{BE1064B2-D7BA-4EE9-81A6-DF70DC02164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D65013F-3121-CD48-9B36-82B5ECB330F2}" type="pres">
      <dgm:prSet presAssocID="{7E193708-06A0-4071-835B-749CC9A7D2E8}" presName="spacer" presStyleCnt="0"/>
      <dgm:spPr/>
    </dgm:pt>
    <dgm:pt modelId="{28C5C136-245C-8F4A-B1C8-8817ABF72BB7}" type="pres">
      <dgm:prSet presAssocID="{0812564E-E5DD-42BE-BAF7-94FD254FE87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8A44F7A-AB84-4844-88C2-6817ED3B3547}" type="pres">
      <dgm:prSet presAssocID="{C14230F1-A675-4114-8F2D-39997F8255ED}" presName="spacer" presStyleCnt="0"/>
      <dgm:spPr/>
    </dgm:pt>
    <dgm:pt modelId="{AD243F4D-C9D4-9549-B386-8A982E3C7465}" type="pres">
      <dgm:prSet presAssocID="{F8C7228D-103D-4542-ADA8-7D5E4B6D382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DCF77FB-71EF-FC4C-914C-98C17EF93F1E}" type="pres">
      <dgm:prSet presAssocID="{6812E970-1646-4D6F-AE10-778015AF5AB3}" presName="spacer" presStyleCnt="0"/>
      <dgm:spPr/>
    </dgm:pt>
    <dgm:pt modelId="{09ED7791-D94C-FD47-A0B8-9939FF96073E}" type="pres">
      <dgm:prSet presAssocID="{538750A4-6BD5-0643-8CFE-E6F3808E1D8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F6F8812-A141-9B47-B357-830859F682FB}" type="pres">
      <dgm:prSet presAssocID="{B3E933F8-C62D-C740-B4FE-1EE03F9DB6AB}" presName="spacer" presStyleCnt="0"/>
      <dgm:spPr/>
    </dgm:pt>
    <dgm:pt modelId="{03189BA8-718A-6645-947E-9E6836F8144C}" type="pres">
      <dgm:prSet presAssocID="{803B543C-D097-7D45-AA78-427C49B2C44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6C9D80C-DBB1-B94B-860C-BCB01F21EF29}" type="presOf" srcId="{0812564E-E5DD-42BE-BAF7-94FD254FE87F}" destId="{28C5C136-245C-8F4A-B1C8-8817ABF72BB7}" srcOrd="0" destOrd="0" presId="urn:microsoft.com/office/officeart/2005/8/layout/vList2"/>
    <dgm:cxn modelId="{AE77CD20-AEF1-4901-8CDF-D28916FF577C}" srcId="{79625134-5F6D-4FC0-96BB-049734187791}" destId="{F8C7228D-103D-4542-ADA8-7D5E4B6D3824}" srcOrd="2" destOrd="0" parTransId="{F560DF26-3627-4ABC-A18D-D87B43803559}" sibTransId="{6812E970-1646-4D6F-AE10-778015AF5AB3}"/>
    <dgm:cxn modelId="{5013C12E-C341-FC49-BD21-1BD7955D3259}" type="presOf" srcId="{79625134-5F6D-4FC0-96BB-049734187791}" destId="{6FB9977E-CE04-9B49-B675-C5837DA4AE01}" srcOrd="0" destOrd="0" presId="urn:microsoft.com/office/officeart/2005/8/layout/vList2"/>
    <dgm:cxn modelId="{FAD5C040-EAD0-7B4D-8305-85E18060927E}" type="presOf" srcId="{F8C7228D-103D-4542-ADA8-7D5E4B6D3824}" destId="{AD243F4D-C9D4-9549-B386-8A982E3C7465}" srcOrd="0" destOrd="0" presId="urn:microsoft.com/office/officeart/2005/8/layout/vList2"/>
    <dgm:cxn modelId="{6A8D646F-3674-DD40-B4E2-981E962ED95A}" type="presOf" srcId="{803B543C-D097-7D45-AA78-427C49B2C44B}" destId="{03189BA8-718A-6645-947E-9E6836F8144C}" srcOrd="0" destOrd="0" presId="urn:microsoft.com/office/officeart/2005/8/layout/vList2"/>
    <dgm:cxn modelId="{82BD6E59-6130-49D2-AB28-A1D7881EB5AB}" srcId="{79625134-5F6D-4FC0-96BB-049734187791}" destId="{0812564E-E5DD-42BE-BAF7-94FD254FE87F}" srcOrd="1" destOrd="0" parTransId="{3A3FDF67-7C95-4AF9-9666-34C5D659719E}" sibTransId="{C14230F1-A675-4114-8F2D-39997F8255ED}"/>
    <dgm:cxn modelId="{7E82EE88-540E-42DF-8CB7-F854A14C4434}" srcId="{79625134-5F6D-4FC0-96BB-049734187791}" destId="{BE1064B2-D7BA-4EE9-81A6-DF70DC021649}" srcOrd="0" destOrd="0" parTransId="{44077635-388B-4427-B788-20D827551AB8}" sibTransId="{7E193708-06A0-4071-835B-749CC9A7D2E8}"/>
    <dgm:cxn modelId="{81056B89-E947-EF4D-B66F-15FF2420E424}" type="presOf" srcId="{BE1064B2-D7BA-4EE9-81A6-DF70DC021649}" destId="{A8ED0D35-5ED2-3844-91C0-1132D532089D}" srcOrd="0" destOrd="0" presId="urn:microsoft.com/office/officeart/2005/8/layout/vList2"/>
    <dgm:cxn modelId="{F4751EE7-00A7-8E49-819A-938E95E95C5E}" srcId="{79625134-5F6D-4FC0-96BB-049734187791}" destId="{538750A4-6BD5-0643-8CFE-E6F3808E1D8D}" srcOrd="3" destOrd="0" parTransId="{3E2856DD-1255-3845-90CE-2C33FD1B87F7}" sibTransId="{B3E933F8-C62D-C740-B4FE-1EE03F9DB6AB}"/>
    <dgm:cxn modelId="{F04243E8-EDCF-ED4A-9F8C-9A3F2C1471B4}" srcId="{79625134-5F6D-4FC0-96BB-049734187791}" destId="{803B543C-D097-7D45-AA78-427C49B2C44B}" srcOrd="4" destOrd="0" parTransId="{BD584EA9-010E-7E48-8A64-5C1CAE6DF5B7}" sibTransId="{FE3F2DF3-A42F-ED4B-A1CD-50315389D87C}"/>
    <dgm:cxn modelId="{C3BACFF6-9DF3-F542-8403-36E33803B40B}" type="presOf" srcId="{538750A4-6BD5-0643-8CFE-E6F3808E1D8D}" destId="{09ED7791-D94C-FD47-A0B8-9939FF96073E}" srcOrd="0" destOrd="0" presId="urn:microsoft.com/office/officeart/2005/8/layout/vList2"/>
    <dgm:cxn modelId="{FE4D7DE0-A5DF-3946-A223-36EECB5E08F4}" type="presParOf" srcId="{6FB9977E-CE04-9B49-B675-C5837DA4AE01}" destId="{A8ED0D35-5ED2-3844-91C0-1132D532089D}" srcOrd="0" destOrd="0" presId="urn:microsoft.com/office/officeart/2005/8/layout/vList2"/>
    <dgm:cxn modelId="{0CF193BB-CDE9-F246-94DA-18B351A7B8BB}" type="presParOf" srcId="{6FB9977E-CE04-9B49-B675-C5837DA4AE01}" destId="{2D65013F-3121-CD48-9B36-82B5ECB330F2}" srcOrd="1" destOrd="0" presId="urn:microsoft.com/office/officeart/2005/8/layout/vList2"/>
    <dgm:cxn modelId="{F5083042-EFF5-964F-A653-8E08BF067A8E}" type="presParOf" srcId="{6FB9977E-CE04-9B49-B675-C5837DA4AE01}" destId="{28C5C136-245C-8F4A-B1C8-8817ABF72BB7}" srcOrd="2" destOrd="0" presId="urn:microsoft.com/office/officeart/2005/8/layout/vList2"/>
    <dgm:cxn modelId="{A5D2817D-A7F3-004A-A623-3952F0BC408C}" type="presParOf" srcId="{6FB9977E-CE04-9B49-B675-C5837DA4AE01}" destId="{78A44F7A-AB84-4844-88C2-6817ED3B3547}" srcOrd="3" destOrd="0" presId="urn:microsoft.com/office/officeart/2005/8/layout/vList2"/>
    <dgm:cxn modelId="{598C0A6A-9780-CD4D-82DF-B5954EE867F3}" type="presParOf" srcId="{6FB9977E-CE04-9B49-B675-C5837DA4AE01}" destId="{AD243F4D-C9D4-9549-B386-8A982E3C7465}" srcOrd="4" destOrd="0" presId="urn:microsoft.com/office/officeart/2005/8/layout/vList2"/>
    <dgm:cxn modelId="{3A3ADB30-5C00-2F42-BEDA-BC09D84CCAEF}" type="presParOf" srcId="{6FB9977E-CE04-9B49-B675-C5837DA4AE01}" destId="{EDCF77FB-71EF-FC4C-914C-98C17EF93F1E}" srcOrd="5" destOrd="0" presId="urn:microsoft.com/office/officeart/2005/8/layout/vList2"/>
    <dgm:cxn modelId="{B1D3D7B3-22C8-1443-B7C0-C124B06DCB6A}" type="presParOf" srcId="{6FB9977E-CE04-9B49-B675-C5837DA4AE01}" destId="{09ED7791-D94C-FD47-A0B8-9939FF96073E}" srcOrd="6" destOrd="0" presId="urn:microsoft.com/office/officeart/2005/8/layout/vList2"/>
    <dgm:cxn modelId="{948D2BB2-B59B-C442-9396-7BD49F878DE9}" type="presParOf" srcId="{6FB9977E-CE04-9B49-B675-C5837DA4AE01}" destId="{2F6F8812-A141-9B47-B357-830859F682FB}" srcOrd="7" destOrd="0" presId="urn:microsoft.com/office/officeart/2005/8/layout/vList2"/>
    <dgm:cxn modelId="{F515DE59-165F-7B4F-AD53-862B4C66B9BF}" type="presParOf" srcId="{6FB9977E-CE04-9B49-B675-C5837DA4AE01}" destId="{03189BA8-718A-6645-947E-9E6836F8144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A915D-9791-4480-A26C-08FD03B4351A}">
      <dsp:nvSpPr>
        <dsp:cNvPr id="0" name=""/>
        <dsp:cNvSpPr/>
      </dsp:nvSpPr>
      <dsp:spPr>
        <a:xfrm>
          <a:off x="5350" y="1725521"/>
          <a:ext cx="1368476" cy="105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Pre-visit convo</a:t>
          </a:r>
        </a:p>
      </dsp:txBody>
      <dsp:txXfrm>
        <a:off x="36162" y="1756333"/>
        <a:ext cx="1306852" cy="990392"/>
      </dsp:txXfrm>
    </dsp:sp>
    <dsp:sp modelId="{856E1C4D-9CE9-4747-9B86-155305B7CC86}">
      <dsp:nvSpPr>
        <dsp:cNvPr id="0" name=""/>
        <dsp:cNvSpPr/>
      </dsp:nvSpPr>
      <dsp:spPr>
        <a:xfrm>
          <a:off x="1510674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/>
        </a:p>
      </dsp:txBody>
      <dsp:txXfrm>
        <a:off x="1510674" y="2149714"/>
        <a:ext cx="203081" cy="203630"/>
      </dsp:txXfrm>
    </dsp:sp>
    <dsp:sp modelId="{3D43D404-C050-4602-9665-F4CA361225E8}">
      <dsp:nvSpPr>
        <dsp:cNvPr id="0" name=""/>
        <dsp:cNvSpPr/>
      </dsp:nvSpPr>
      <dsp:spPr>
        <a:xfrm>
          <a:off x="1921217" y="1725521"/>
          <a:ext cx="1368476" cy="105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Review of course materials</a:t>
          </a:r>
        </a:p>
      </dsp:txBody>
      <dsp:txXfrm>
        <a:off x="1952029" y="1756333"/>
        <a:ext cx="1306852" cy="990392"/>
      </dsp:txXfrm>
    </dsp:sp>
    <dsp:sp modelId="{48B0AEBD-7B10-4197-B971-B03911F2EFEB}">
      <dsp:nvSpPr>
        <dsp:cNvPr id="0" name=""/>
        <dsp:cNvSpPr/>
      </dsp:nvSpPr>
      <dsp:spPr>
        <a:xfrm>
          <a:off x="3426541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426541" y="2149714"/>
        <a:ext cx="203081" cy="203630"/>
      </dsp:txXfrm>
    </dsp:sp>
    <dsp:sp modelId="{6BB80A14-13E4-4476-A583-647BD29DD929}">
      <dsp:nvSpPr>
        <dsp:cNvPr id="0" name=""/>
        <dsp:cNvSpPr/>
      </dsp:nvSpPr>
      <dsp:spPr>
        <a:xfrm>
          <a:off x="3837084" y="1725521"/>
          <a:ext cx="1368476" cy="105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Visit</a:t>
          </a:r>
        </a:p>
      </dsp:txBody>
      <dsp:txXfrm>
        <a:off x="3867896" y="1756333"/>
        <a:ext cx="1306852" cy="990392"/>
      </dsp:txXfrm>
    </dsp:sp>
    <dsp:sp modelId="{E43F60C7-C86E-43E1-B725-FDBB3555A3EA}">
      <dsp:nvSpPr>
        <dsp:cNvPr id="0" name=""/>
        <dsp:cNvSpPr/>
      </dsp:nvSpPr>
      <dsp:spPr>
        <a:xfrm>
          <a:off x="5342407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/>
        </a:p>
      </dsp:txBody>
      <dsp:txXfrm>
        <a:off x="5342407" y="2149714"/>
        <a:ext cx="203081" cy="203630"/>
      </dsp:txXfrm>
    </dsp:sp>
    <dsp:sp modelId="{887B3E22-96E5-4050-B615-7D4B80259CDE}">
      <dsp:nvSpPr>
        <dsp:cNvPr id="0" name=""/>
        <dsp:cNvSpPr/>
      </dsp:nvSpPr>
      <dsp:spPr>
        <a:xfrm>
          <a:off x="5752950" y="1725521"/>
          <a:ext cx="1368476" cy="105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Post-visit convo</a:t>
          </a:r>
        </a:p>
      </dsp:txBody>
      <dsp:txXfrm>
        <a:off x="5783762" y="1756333"/>
        <a:ext cx="1306852" cy="990392"/>
      </dsp:txXfrm>
    </dsp:sp>
    <dsp:sp modelId="{9902A7BB-B52B-4516-9A8B-19380948864A}">
      <dsp:nvSpPr>
        <dsp:cNvPr id="0" name=""/>
        <dsp:cNvSpPr/>
      </dsp:nvSpPr>
      <dsp:spPr>
        <a:xfrm>
          <a:off x="7258274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/>
        </a:p>
      </dsp:txBody>
      <dsp:txXfrm>
        <a:off x="7258274" y="2149714"/>
        <a:ext cx="203081" cy="203630"/>
      </dsp:txXfrm>
    </dsp:sp>
    <dsp:sp modelId="{AF840598-D05F-4F94-B452-50B6DD1EB224}">
      <dsp:nvSpPr>
        <dsp:cNvPr id="0" name=""/>
        <dsp:cNvSpPr/>
      </dsp:nvSpPr>
      <dsp:spPr>
        <a:xfrm>
          <a:off x="7668817" y="1725521"/>
          <a:ext cx="1368476" cy="105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chemeClr val="tx1"/>
              </a:solidFill>
            </a:rPr>
            <a:t>Construc-tive</a:t>
          </a:r>
          <a:r>
            <a:rPr lang="en-US" sz="2000" b="1" kern="1200" dirty="0">
              <a:solidFill>
                <a:schemeClr val="tx1"/>
              </a:solidFill>
            </a:rPr>
            <a:t> report</a:t>
          </a:r>
        </a:p>
      </dsp:txBody>
      <dsp:txXfrm>
        <a:off x="7699629" y="1756333"/>
        <a:ext cx="1306852" cy="990392"/>
      </dsp:txXfrm>
    </dsp:sp>
    <dsp:sp modelId="{EF8BC92F-2472-406F-91C4-E6550210925F}">
      <dsp:nvSpPr>
        <dsp:cNvPr id="0" name=""/>
        <dsp:cNvSpPr/>
      </dsp:nvSpPr>
      <dsp:spPr>
        <a:xfrm>
          <a:off x="9174141" y="2081838"/>
          <a:ext cx="290116" cy="339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/>
        </a:p>
      </dsp:txBody>
      <dsp:txXfrm>
        <a:off x="9174141" y="2149714"/>
        <a:ext cx="203081" cy="203630"/>
      </dsp:txXfrm>
    </dsp:sp>
    <dsp:sp modelId="{BE05352C-3948-44BD-8593-645CB8BB841D}">
      <dsp:nvSpPr>
        <dsp:cNvPr id="0" name=""/>
        <dsp:cNvSpPr/>
      </dsp:nvSpPr>
      <dsp:spPr>
        <a:xfrm>
          <a:off x="9584683" y="1725521"/>
          <a:ext cx="1368476" cy="105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Written response to report</a:t>
          </a:r>
        </a:p>
      </dsp:txBody>
      <dsp:txXfrm>
        <a:off x="9615495" y="1756333"/>
        <a:ext cx="1306852" cy="9903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A0A54-8771-0643-8891-4A29BA1B3E0A}">
      <dsp:nvSpPr>
        <dsp:cNvPr id="0" name=""/>
        <dsp:cNvSpPr/>
      </dsp:nvSpPr>
      <dsp:spPr>
        <a:xfrm>
          <a:off x="2786" y="500086"/>
          <a:ext cx="2716410" cy="1079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</a:rPr>
            <a:t>Quality Matters</a:t>
          </a:r>
        </a:p>
      </dsp:txBody>
      <dsp:txXfrm>
        <a:off x="2786" y="500086"/>
        <a:ext cx="2716410" cy="1079609"/>
      </dsp:txXfrm>
    </dsp:sp>
    <dsp:sp modelId="{6DA583F3-1201-4545-B53F-C2F5363224E6}">
      <dsp:nvSpPr>
        <dsp:cNvPr id="0" name=""/>
        <dsp:cNvSpPr/>
      </dsp:nvSpPr>
      <dsp:spPr>
        <a:xfrm>
          <a:off x="2786" y="1579695"/>
          <a:ext cx="2716410" cy="16984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kern="1200" dirty="0">
              <a:solidFill>
                <a:schemeClr val="tx1"/>
              </a:solidFill>
            </a:rPr>
            <a:t>Specific, long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kern="1200" dirty="0">
              <a:solidFill>
                <a:schemeClr val="tx1"/>
              </a:solidFill>
            </a:rPr>
            <a:t>Materials &amp; meetings</a:t>
          </a:r>
        </a:p>
      </dsp:txBody>
      <dsp:txXfrm>
        <a:off x="2786" y="1579695"/>
        <a:ext cx="2716410" cy="1698468"/>
      </dsp:txXfrm>
    </dsp:sp>
    <dsp:sp modelId="{EB97DD71-5F12-7E40-A886-8388AE9B881E}">
      <dsp:nvSpPr>
        <dsp:cNvPr id="0" name=""/>
        <dsp:cNvSpPr/>
      </dsp:nvSpPr>
      <dsp:spPr>
        <a:xfrm>
          <a:off x="3099494" y="500086"/>
          <a:ext cx="2716410" cy="1079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</a:rPr>
            <a:t>Seven Principles</a:t>
          </a:r>
        </a:p>
      </dsp:txBody>
      <dsp:txXfrm>
        <a:off x="3099494" y="500086"/>
        <a:ext cx="2716410" cy="1079609"/>
      </dsp:txXfrm>
    </dsp:sp>
    <dsp:sp modelId="{1050822F-BF76-6B4E-BEF1-6ADC8483852E}">
      <dsp:nvSpPr>
        <dsp:cNvPr id="0" name=""/>
        <dsp:cNvSpPr/>
      </dsp:nvSpPr>
      <dsp:spPr>
        <a:xfrm>
          <a:off x="3099494" y="1579695"/>
          <a:ext cx="2716410" cy="16984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kern="1200" dirty="0">
              <a:solidFill>
                <a:schemeClr val="tx1"/>
              </a:solidFill>
            </a:rPr>
            <a:t>Non-specific, short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kern="1200" dirty="0">
              <a:solidFill>
                <a:schemeClr val="tx1"/>
              </a:solidFill>
            </a:rPr>
            <a:t>Materials &amp; meetings</a:t>
          </a:r>
        </a:p>
      </dsp:txBody>
      <dsp:txXfrm>
        <a:off x="3099494" y="1579695"/>
        <a:ext cx="2716410" cy="1698468"/>
      </dsp:txXfrm>
    </dsp:sp>
    <dsp:sp modelId="{42E9B34F-F59C-3243-B392-2FDE23293BE6}">
      <dsp:nvSpPr>
        <dsp:cNvPr id="0" name=""/>
        <dsp:cNvSpPr/>
      </dsp:nvSpPr>
      <dsp:spPr>
        <a:xfrm>
          <a:off x="6196202" y="500086"/>
          <a:ext cx="2716410" cy="1079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</a:rPr>
            <a:t>Mix and Match</a:t>
          </a:r>
        </a:p>
      </dsp:txBody>
      <dsp:txXfrm>
        <a:off x="6196202" y="500086"/>
        <a:ext cx="2716410" cy="1079609"/>
      </dsp:txXfrm>
    </dsp:sp>
    <dsp:sp modelId="{46636563-5694-B34A-B761-DEEC5865A4F3}">
      <dsp:nvSpPr>
        <dsp:cNvPr id="0" name=""/>
        <dsp:cNvSpPr/>
      </dsp:nvSpPr>
      <dsp:spPr>
        <a:xfrm>
          <a:off x="6196202" y="1579695"/>
          <a:ext cx="2716410" cy="16984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kern="1200" dirty="0">
              <a:solidFill>
                <a:schemeClr val="tx1"/>
              </a:solidFill>
            </a:rPr>
            <a:t>Choose elements of each or others</a:t>
          </a:r>
        </a:p>
      </dsp:txBody>
      <dsp:txXfrm>
        <a:off x="6196202" y="1579695"/>
        <a:ext cx="2716410" cy="1698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D0D35-5ED2-3844-91C0-1132D532089D}">
      <dsp:nvSpPr>
        <dsp:cNvPr id="0" name=""/>
        <dsp:cNvSpPr/>
      </dsp:nvSpPr>
      <dsp:spPr>
        <a:xfrm>
          <a:off x="0" y="65750"/>
          <a:ext cx="5122652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NOTE: SR’s are not often normally distributed; they are skewed.  Normal distribution would indicate a problem</a:t>
          </a:r>
        </a:p>
      </dsp:txBody>
      <dsp:txXfrm>
        <a:off x="45635" y="111385"/>
        <a:ext cx="5031382" cy="843560"/>
      </dsp:txXfrm>
    </dsp:sp>
    <dsp:sp modelId="{28C5C136-245C-8F4A-B1C8-8817ABF72BB7}">
      <dsp:nvSpPr>
        <dsp:cNvPr id="0" name=""/>
        <dsp:cNvSpPr/>
      </dsp:nvSpPr>
      <dsp:spPr>
        <a:xfrm>
          <a:off x="0" y="1049540"/>
          <a:ext cx="5122652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DO: Look at results across the scale, not exclusively at mean, median, and mode</a:t>
          </a:r>
        </a:p>
      </dsp:txBody>
      <dsp:txXfrm>
        <a:off x="45635" y="1095175"/>
        <a:ext cx="5031382" cy="843560"/>
      </dsp:txXfrm>
    </dsp:sp>
    <dsp:sp modelId="{AD243F4D-C9D4-9549-B386-8A982E3C7465}">
      <dsp:nvSpPr>
        <dsp:cNvPr id="0" name=""/>
        <dsp:cNvSpPr/>
      </dsp:nvSpPr>
      <dsp:spPr>
        <a:xfrm>
          <a:off x="0" y="2033330"/>
          <a:ext cx="5122652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DO: Use a criterion-based approach, not norm-referenced</a:t>
          </a:r>
        </a:p>
      </dsp:txBody>
      <dsp:txXfrm>
        <a:off x="45635" y="2078965"/>
        <a:ext cx="5031382" cy="843560"/>
      </dsp:txXfrm>
    </dsp:sp>
    <dsp:sp modelId="{09ED7791-D94C-FD47-A0B8-9939FF96073E}">
      <dsp:nvSpPr>
        <dsp:cNvPr id="0" name=""/>
        <dsp:cNvSpPr/>
      </dsp:nvSpPr>
      <dsp:spPr>
        <a:xfrm>
          <a:off x="0" y="3017120"/>
          <a:ext cx="5122652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DON’T: Include “control” items in overall mean or median</a:t>
          </a:r>
        </a:p>
      </dsp:txBody>
      <dsp:txXfrm>
        <a:off x="45635" y="3062755"/>
        <a:ext cx="5031382" cy="843560"/>
      </dsp:txXfrm>
    </dsp:sp>
    <dsp:sp modelId="{03189BA8-718A-6645-947E-9E6836F8144C}">
      <dsp:nvSpPr>
        <dsp:cNvPr id="0" name=""/>
        <dsp:cNvSpPr/>
      </dsp:nvSpPr>
      <dsp:spPr>
        <a:xfrm>
          <a:off x="0" y="4000910"/>
          <a:ext cx="5122652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REMEMBER: Blunt instrument. </a:t>
          </a:r>
          <a:br>
            <a:rPr lang="en-US" sz="1700" b="1" kern="1200" dirty="0">
              <a:solidFill>
                <a:schemeClr val="tx1"/>
              </a:solidFill>
            </a:rPr>
          </a:br>
          <a:r>
            <a:rPr lang="en-US" sz="1700" b="1" kern="1200" dirty="0">
              <a:solidFill>
                <a:schemeClr val="tx1"/>
              </a:solidFill>
            </a:rPr>
            <a:t>Do not make faculty explain small changes or be worried about a small number of students.</a:t>
          </a:r>
        </a:p>
      </dsp:txBody>
      <dsp:txXfrm>
        <a:off x="45635" y="4046545"/>
        <a:ext cx="5031382" cy="843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25119-499B-4318-A16A-7AF905E14A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6ADDF-782C-4FBB-B4B7-CF4E665A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1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parts of these are in your dept. policy or practice?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36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latin typeface="Verdana" charset="0"/>
                <a:ea typeface="MS PGothic" charset="0"/>
              </a:rPr>
              <a:t>Anything else people think of?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B450988-74A3-420E-98CC-09928935C2D0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47295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89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some time, look through these.  Go into breakout rooms to discuss.</a:t>
            </a:r>
          </a:p>
          <a:p>
            <a:r>
              <a:rPr lang="en-US" dirty="0"/>
              <a:t>POLL at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03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7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36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84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4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97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6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if there are other comparisons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6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70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ADDF-782C-4FBB-B4B7-CF4E665A16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61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Verdana" charset="0"/>
              <a:ea typeface="MS PGothic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91F919E-36B2-44BC-8232-44513DAF1E2E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1331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latin typeface="Verdana" charset="0"/>
                <a:ea typeface="MS PGothic" charset="0"/>
              </a:rPr>
              <a:t>Give me a thumbs up if this is you.  It’s totally normal!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A906D1C-0372-4498-956D-7526838F9A34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9726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1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855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62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44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22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9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3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9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6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8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0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F02BD-ACCA-4293-A33F-B8F6A0CDD6A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004404-8B3D-4D19-B5BC-3878CE171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7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csupomona-my.sharepoint.com/:w:/r/personal/vbhavsar_cpp_edu/_layouts/15/Doc.aspx?sourcedoc=%7BF2C85E0D-1093-4A2B-9876-B6D5DA42BD69%7D&amp;file=Step%203%20Observation%20of%20Blackboard%20and%20class%20guidelines.docx&amp;action=default&amp;mobileredirect=tru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reyerinstitute.psu.edu/IncreaseSRTERespRat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stueduc.2016.12.0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2EA518E-6C90-4FB8-9D88-C59B7498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62EB2C-4F57-4E29-BA52-5BA819308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2873" y="782782"/>
            <a:ext cx="9008254" cy="34104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>
                <a:latin typeface="+mj-lt"/>
                <a:cs typeface="+mj-cs"/>
              </a:rPr>
              <a:t>Welcome! </a:t>
            </a:r>
            <a:br>
              <a:rPr lang="en-US" sz="6000" dirty="0">
                <a:latin typeface="+mj-lt"/>
                <a:cs typeface="+mj-cs"/>
              </a:rPr>
            </a:br>
            <a:r>
              <a:rPr lang="en-US" sz="6000" dirty="0">
                <a:latin typeface="+mj-lt"/>
                <a:cs typeface="+mj-cs"/>
              </a:rPr>
              <a:t>We will start at </a:t>
            </a:r>
            <a:r>
              <a:rPr lang="en-US" sz="6000" dirty="0"/>
              <a:t>4:00</a:t>
            </a:r>
            <a:r>
              <a:rPr lang="en-US" sz="6000" dirty="0">
                <a:latin typeface="+mj-lt"/>
                <a:cs typeface="+mj-cs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AFC3C9-5F6F-4B0C-B9BC-4538C1E6F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0424"/>
            <a:ext cx="12192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A844245-4805-4DD5-AF47-842A0B27F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501912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3186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/>
              <a:t>The Normal Process from Face to Face Days:</a:t>
            </a:r>
          </a:p>
        </p:txBody>
      </p:sp>
      <p:grpSp>
        <p:nvGrpSpPr>
          <p:cNvPr id="22531" name="Group 6"/>
          <p:cNvGrpSpPr>
            <a:grpSpLocks/>
          </p:cNvGrpSpPr>
          <p:nvPr/>
        </p:nvGrpSpPr>
        <p:grpSpPr bwMode="auto">
          <a:xfrm>
            <a:off x="3665584" y="2789238"/>
            <a:ext cx="1235075" cy="1352550"/>
            <a:chOff x="1731801" y="597494"/>
            <a:chExt cx="1234157" cy="1352269"/>
          </a:xfrm>
        </p:grpSpPr>
        <p:sp>
          <p:nvSpPr>
            <p:cNvPr id="8" name="Rounded Rectangle 7"/>
            <p:cNvSpPr/>
            <p:nvPr/>
          </p:nvSpPr>
          <p:spPr>
            <a:xfrm>
              <a:off x="1731801" y="597494"/>
              <a:ext cx="1234157" cy="13522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768286" y="633999"/>
              <a:ext cx="1161186" cy="1279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Visit</a:t>
              </a:r>
            </a:p>
          </p:txBody>
        </p:sp>
      </p:grpSp>
      <p:grpSp>
        <p:nvGrpSpPr>
          <p:cNvPr id="6" name="Group 6">
            <a:extLst>
              <a:ext uri="{FF2B5EF4-FFF2-40B4-BE49-F238E27FC236}">
                <a16:creationId xmlns:a16="http://schemas.microsoft.com/office/drawing/2014/main" id="{5D38B929-FBBC-4CCD-9983-C08A8594CBAE}"/>
              </a:ext>
            </a:extLst>
          </p:cNvPr>
          <p:cNvGrpSpPr>
            <a:grpSpLocks/>
          </p:cNvGrpSpPr>
          <p:nvPr/>
        </p:nvGrpSpPr>
        <p:grpSpPr bwMode="auto">
          <a:xfrm>
            <a:off x="10887074" y="5655210"/>
            <a:ext cx="1235075" cy="1352550"/>
            <a:chOff x="1731801" y="597494"/>
            <a:chExt cx="1234157" cy="1352269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24FE41DF-52D6-4D92-AF3F-BBA45BA40B22}"/>
                </a:ext>
              </a:extLst>
            </p:cNvPr>
            <p:cNvSpPr/>
            <p:nvPr/>
          </p:nvSpPr>
          <p:spPr>
            <a:xfrm>
              <a:off x="1731801" y="597494"/>
              <a:ext cx="1234157" cy="13522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>
              <a:extLst>
                <a:ext uri="{FF2B5EF4-FFF2-40B4-BE49-F238E27FC236}">
                  <a16:creationId xmlns:a16="http://schemas.microsoft.com/office/drawing/2014/main" id="{703100BF-9B82-460A-B142-3931BE5181B8}"/>
                </a:ext>
              </a:extLst>
            </p:cNvPr>
            <p:cNvSpPr/>
            <p:nvPr/>
          </p:nvSpPr>
          <p:spPr>
            <a:xfrm>
              <a:off x="1768286" y="633999"/>
              <a:ext cx="1161186" cy="1279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Hasty Report</a:t>
              </a:r>
            </a:p>
          </p:txBody>
        </p:sp>
      </p:grpSp>
      <p:sp>
        <p:nvSpPr>
          <p:cNvPr id="3" name="Arrow: Right 2">
            <a:extLst>
              <a:ext uri="{FF2B5EF4-FFF2-40B4-BE49-F238E27FC236}">
                <a16:creationId xmlns:a16="http://schemas.microsoft.com/office/drawing/2014/main" id="{C3E0F12B-B4D9-4F4A-8CDD-FA4A9671E273}"/>
              </a:ext>
            </a:extLst>
          </p:cNvPr>
          <p:cNvSpPr/>
          <p:nvPr/>
        </p:nvSpPr>
        <p:spPr>
          <a:xfrm>
            <a:off x="5138394" y="3393743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1E531DD-17A5-4567-BFA7-BDC2662B7433}"/>
              </a:ext>
            </a:extLst>
          </p:cNvPr>
          <p:cNvSpPr/>
          <p:nvPr/>
        </p:nvSpPr>
        <p:spPr>
          <a:xfrm>
            <a:off x="6028631" y="3525672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10A76E5F-42AF-4B2A-9117-50C782A288AC}"/>
              </a:ext>
            </a:extLst>
          </p:cNvPr>
          <p:cNvSpPr/>
          <p:nvPr/>
        </p:nvSpPr>
        <p:spPr>
          <a:xfrm>
            <a:off x="10251744" y="6491418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379C65B-787E-4628-84B3-F81640974688}"/>
              </a:ext>
            </a:extLst>
          </p:cNvPr>
          <p:cNvSpPr/>
          <p:nvPr/>
        </p:nvSpPr>
        <p:spPr>
          <a:xfrm>
            <a:off x="9242789" y="6056469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04A1D3A-A7E2-461F-A875-5E69EACF79FB}"/>
              </a:ext>
            </a:extLst>
          </p:cNvPr>
          <p:cNvSpPr/>
          <p:nvPr/>
        </p:nvSpPr>
        <p:spPr>
          <a:xfrm>
            <a:off x="8383974" y="5470478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9EE894DE-6E75-454F-96FE-0F73A51645F0}"/>
              </a:ext>
            </a:extLst>
          </p:cNvPr>
          <p:cNvSpPr/>
          <p:nvPr/>
        </p:nvSpPr>
        <p:spPr>
          <a:xfrm>
            <a:off x="7618561" y="4775580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931ED97-F33D-45CD-9CB5-6EF372B3D586}"/>
              </a:ext>
            </a:extLst>
          </p:cNvPr>
          <p:cNvSpPr/>
          <p:nvPr/>
        </p:nvSpPr>
        <p:spPr>
          <a:xfrm>
            <a:off x="6813194" y="4181861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6">
            <a:extLst>
              <a:ext uri="{FF2B5EF4-FFF2-40B4-BE49-F238E27FC236}">
                <a16:creationId xmlns:a16="http://schemas.microsoft.com/office/drawing/2014/main" id="{01360F04-C781-4F8B-B40B-08340B9A3C8C}"/>
              </a:ext>
            </a:extLst>
          </p:cNvPr>
          <p:cNvGrpSpPr>
            <a:grpSpLocks/>
          </p:cNvGrpSpPr>
          <p:nvPr/>
        </p:nvGrpSpPr>
        <p:grpSpPr bwMode="auto">
          <a:xfrm rot="8358299">
            <a:off x="8860825" y="4117928"/>
            <a:ext cx="1390919" cy="1352550"/>
            <a:chOff x="1731801" y="597494"/>
            <a:chExt cx="1234157" cy="1352269"/>
          </a:xfrm>
        </p:grpSpPr>
        <p:sp>
          <p:nvSpPr>
            <p:cNvPr id="19" name="Rounded Rectangle 7">
              <a:extLst>
                <a:ext uri="{FF2B5EF4-FFF2-40B4-BE49-F238E27FC236}">
                  <a16:creationId xmlns:a16="http://schemas.microsoft.com/office/drawing/2014/main" id="{35616105-34BF-48F3-BA89-64643809A980}"/>
                </a:ext>
              </a:extLst>
            </p:cNvPr>
            <p:cNvSpPr/>
            <p:nvPr/>
          </p:nvSpPr>
          <p:spPr>
            <a:xfrm>
              <a:off x="1731801" y="597494"/>
              <a:ext cx="1234157" cy="13522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id="{E22146D9-4B6E-4522-83B9-89E190B8F50D}"/>
                </a:ext>
              </a:extLst>
            </p:cNvPr>
            <p:cNvSpPr/>
            <p:nvPr/>
          </p:nvSpPr>
          <p:spPr>
            <a:xfrm>
              <a:off x="1768286" y="633999"/>
              <a:ext cx="1161186" cy="1279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Materials review</a:t>
              </a:r>
            </a:p>
          </p:txBody>
        </p:sp>
      </p:grpSp>
      <p:grpSp>
        <p:nvGrpSpPr>
          <p:cNvPr id="24" name="Group 6">
            <a:extLst>
              <a:ext uri="{FF2B5EF4-FFF2-40B4-BE49-F238E27FC236}">
                <a16:creationId xmlns:a16="http://schemas.microsoft.com/office/drawing/2014/main" id="{45F05272-0A66-45E5-BCF8-CF9A03EB08E9}"/>
              </a:ext>
            </a:extLst>
          </p:cNvPr>
          <p:cNvGrpSpPr>
            <a:grpSpLocks/>
          </p:cNvGrpSpPr>
          <p:nvPr/>
        </p:nvGrpSpPr>
        <p:grpSpPr bwMode="auto">
          <a:xfrm>
            <a:off x="759473" y="4864375"/>
            <a:ext cx="1439140" cy="1352550"/>
            <a:chOff x="1731801" y="597494"/>
            <a:chExt cx="1438070" cy="1352269"/>
          </a:xfrm>
        </p:grpSpPr>
        <p:sp>
          <p:nvSpPr>
            <p:cNvPr id="25" name="Rounded Rectangle 7">
              <a:extLst>
                <a:ext uri="{FF2B5EF4-FFF2-40B4-BE49-F238E27FC236}">
                  <a16:creationId xmlns:a16="http://schemas.microsoft.com/office/drawing/2014/main" id="{D5137530-8432-4976-A3EB-5B03DD6E5468}"/>
                </a:ext>
              </a:extLst>
            </p:cNvPr>
            <p:cNvSpPr/>
            <p:nvPr/>
          </p:nvSpPr>
          <p:spPr>
            <a:xfrm>
              <a:off x="1731801" y="597494"/>
              <a:ext cx="1234157" cy="13522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33D2D2CF-83B3-437E-93D3-027BD098ED67}"/>
                </a:ext>
              </a:extLst>
            </p:cNvPr>
            <p:cNvSpPr/>
            <p:nvPr/>
          </p:nvSpPr>
          <p:spPr>
            <a:xfrm>
              <a:off x="1768285" y="633999"/>
              <a:ext cx="1401586" cy="1279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Emails to schedule</a:t>
              </a:r>
            </a:p>
          </p:txBody>
        </p:sp>
      </p:grp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AE538557-9117-465A-919A-6133D88CD4CA}"/>
              </a:ext>
            </a:extLst>
          </p:cNvPr>
          <p:cNvSpPr/>
          <p:nvPr/>
        </p:nvSpPr>
        <p:spPr>
          <a:xfrm rot="2054616">
            <a:off x="1016588" y="2648330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1DC242D-0ED6-4EA8-9D10-8F5D0129A75D}"/>
              </a:ext>
            </a:extLst>
          </p:cNvPr>
          <p:cNvSpPr/>
          <p:nvPr/>
        </p:nvSpPr>
        <p:spPr>
          <a:xfrm rot="4631850">
            <a:off x="2735075" y="2648330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50D11A7-3C85-4DF9-85DD-5D99EED74A56}"/>
              </a:ext>
            </a:extLst>
          </p:cNvPr>
          <p:cNvSpPr/>
          <p:nvPr/>
        </p:nvSpPr>
        <p:spPr>
          <a:xfrm rot="12135844">
            <a:off x="3023687" y="4420738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BBFAB521-FEB0-47BB-867A-EB9F2ACBA39D}"/>
              </a:ext>
            </a:extLst>
          </p:cNvPr>
          <p:cNvSpPr/>
          <p:nvPr/>
        </p:nvSpPr>
        <p:spPr>
          <a:xfrm rot="19027166">
            <a:off x="1613835" y="3246481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87DCD909-00C8-4A5A-9984-F62D453E984D}"/>
              </a:ext>
            </a:extLst>
          </p:cNvPr>
          <p:cNvSpPr/>
          <p:nvPr/>
        </p:nvSpPr>
        <p:spPr>
          <a:xfrm rot="18828669">
            <a:off x="3330040" y="5351074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C6C408CE-F976-410C-93DA-3AA953E13986}"/>
              </a:ext>
            </a:extLst>
          </p:cNvPr>
          <p:cNvSpPr/>
          <p:nvPr/>
        </p:nvSpPr>
        <p:spPr>
          <a:xfrm>
            <a:off x="1530928" y="4420738"/>
            <a:ext cx="471148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2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C8C9F670-D457-4F9E-BDA1-B6468C778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B5DB787-8A4E-324D-BDE2-2541C587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n-US" dirty="0"/>
              <a:t>Recommended remote protocol</a:t>
            </a: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240E2333-C7BB-42CB-A674-0BE0C8ED7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6CADF7DA-72EF-4990-9F27-D443BAF7D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FE8D8AF-2155-8C4C-BE3A-1D0E4B1F0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994961"/>
              </p:ext>
            </p:extLst>
          </p:nvPr>
        </p:nvGraphicFramePr>
        <p:xfrm>
          <a:off x="1794897" y="1264555"/>
          <a:ext cx="9276547" cy="51561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80840">
                  <a:extLst>
                    <a:ext uri="{9D8B030D-6E8A-4147-A177-3AD203B41FA5}">
                      <a16:colId xmlns:a16="http://schemas.microsoft.com/office/drawing/2014/main" val="3325271085"/>
                    </a:ext>
                  </a:extLst>
                </a:gridCol>
                <a:gridCol w="6095707">
                  <a:extLst>
                    <a:ext uri="{9D8B030D-6E8A-4147-A177-3AD203B41FA5}">
                      <a16:colId xmlns:a16="http://schemas.microsoft.com/office/drawing/2014/main" val="3520807049"/>
                    </a:ext>
                  </a:extLst>
                </a:gridCol>
              </a:tblGrid>
              <a:tr h="541916">
                <a:tc>
                  <a:txBody>
                    <a:bodyPr/>
                    <a:lstStyle/>
                    <a:p>
                      <a:pPr marL="118872" marR="0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rgbClr val="4F6228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rgbClr val="4F6228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Instructions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117762"/>
                  </a:ext>
                </a:extLst>
              </a:tr>
              <a:tr h="979251">
                <a:tc>
                  <a:txBody>
                    <a:bodyPr/>
                    <a:lstStyle/>
                    <a:p>
                      <a:pPr marL="0" marR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 typeface="+mj-lt"/>
                        <a:buNone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Brief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pre-observation documentation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0" algn="l" fontAlgn="t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Completed by the Instructor.  Sets the context and teaching philosophy.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630259"/>
                  </a:ext>
                </a:extLst>
              </a:tr>
              <a:tr h="1405351">
                <a:tc>
                  <a:txBody>
                    <a:bodyPr/>
                    <a:lstStyle/>
                    <a:p>
                      <a:pPr marL="0" marR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 typeface="+mj-lt"/>
                        <a:buNone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 Pre-meeting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0" algn="l" fontAlgn="t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Meeting between the Peer-observer and Instructor to clarify pre-observation materials and arrange for access to the course.  Discuss “Plan B” for tech failure. 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480015"/>
                  </a:ext>
                </a:extLst>
              </a:tr>
              <a:tr h="979251">
                <a:tc>
                  <a:txBody>
                    <a:bodyPr/>
                    <a:lstStyle/>
                    <a:p>
                      <a:pPr marL="0" marR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 typeface="+mj-lt"/>
                        <a:buNone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 Observation of course: Materials &amp; synch</a:t>
                      </a:r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mtng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0" algn="l" fontAlgn="t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Completed by the Peer-observer.  Use the instrument adopted by the department.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384938"/>
                  </a:ext>
                </a:extLst>
              </a:tr>
              <a:tr h="971760">
                <a:tc>
                  <a:txBody>
                    <a:bodyPr/>
                    <a:lstStyle/>
                    <a:p>
                      <a:pPr marL="0" marR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 typeface="+mj-lt"/>
                        <a:buNone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 Complete report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0" algn="l" fontAlgn="t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Completed by the Peer-observer using data gathered in Steps 1-3. 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7" marR="16187" marT="161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06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11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947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dirty="0"/>
              <a:t>For synchronous observation: Setting up</a:t>
            </a:r>
            <a:endParaRPr lang="en-US" alt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92925" y="1603583"/>
            <a:ext cx="8915400" cy="4921907"/>
          </a:xfrm>
        </p:spPr>
        <p:txBody>
          <a:bodyPr>
            <a:normAutofit/>
          </a:bodyPr>
          <a:lstStyle/>
          <a:p>
            <a:pPr marL="511175" indent="-511175">
              <a:defRPr/>
            </a:pPr>
            <a:r>
              <a:rPr lang="en-US" altLang="en-US" dirty="0"/>
              <a:t>Join on time</a:t>
            </a:r>
          </a:p>
          <a:p>
            <a:pPr marL="511175" indent="-511175">
              <a:defRPr/>
            </a:pPr>
            <a:r>
              <a:rPr lang="en-US" altLang="en-US" dirty="0"/>
              <a:t>Mute microphone (of course)</a:t>
            </a:r>
          </a:p>
          <a:p>
            <a:pPr marL="511175" indent="-511175">
              <a:defRPr/>
            </a:pPr>
            <a:r>
              <a:rPr lang="en-US" altLang="en-US" dirty="0"/>
              <a:t>Turn off camera but ensure there is a picture of you</a:t>
            </a:r>
          </a:p>
          <a:p>
            <a:pPr marL="511175" indent="-511175">
              <a:defRPr/>
            </a:pPr>
            <a:r>
              <a:rPr lang="en-US" altLang="en-US" dirty="0"/>
              <a:t>Make sure your correct name shows on the tile</a:t>
            </a:r>
          </a:p>
          <a:p>
            <a:pPr marL="511175" indent="-511175">
              <a:defRPr/>
            </a:pPr>
            <a:r>
              <a:rPr lang="en-US" altLang="en-US" dirty="0"/>
              <a:t>If instructor introduces you, turn camera on and wave.  Say hi in the chat</a:t>
            </a:r>
          </a:p>
          <a:p>
            <a:pPr marL="511175" indent="-511175">
              <a:defRPr/>
            </a:pPr>
            <a:r>
              <a:rPr lang="en-US" altLang="en-US" dirty="0"/>
              <a:t>Concentrate on the job – no email!</a:t>
            </a:r>
          </a:p>
          <a:p>
            <a:pPr marL="511175" indent="-511175">
              <a:defRPr/>
            </a:pPr>
            <a:r>
              <a:rPr lang="en-US" altLang="en-US" dirty="0"/>
              <a:t>Stay the whole time*</a:t>
            </a:r>
          </a:p>
          <a:p>
            <a:pPr marL="511175" indent="-511175">
              <a:defRPr/>
            </a:pPr>
            <a:r>
              <a:rPr lang="en-US" altLang="en-US" dirty="0"/>
              <a:t>Implement your Plan B for tech failure if needed</a:t>
            </a:r>
          </a:p>
        </p:txBody>
      </p:sp>
    </p:spTree>
    <p:extLst>
      <p:ext uri="{BB962C8B-B14F-4D97-AF65-F5344CB8AC3E}">
        <p14:creationId xmlns:p14="http://schemas.microsoft.com/office/powerpoint/2010/main" val="216756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AA6A3-08FA-4F9C-9261-CDC71F36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Instruments for remote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5BF0C-2E91-422F-8B46-F3EE14147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8FC28-22F5-F64A-BDBE-B8D5FDFE3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suggested instruments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609129B-9755-3D41-92AE-58751EE9A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7081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7670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38B99A-3717-D640-A601-AD8FA724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Instruments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BC842-B219-AE4D-A75B-ACDACDBF0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1845435"/>
          </a:xfrm>
        </p:spPr>
        <p:txBody>
          <a:bodyPr>
            <a:normAutofit/>
          </a:bodyPr>
          <a:lstStyle/>
          <a:p>
            <a:r>
              <a:rPr lang="en-US" sz="2400" dirty="0"/>
              <a:t>See OneDrive “Step 3: Observation of Blackboard Course Site, Module or Lesson, and Synchronous Meeting”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65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observing: Writing a useful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2475"/>
            <a:ext cx="8915400" cy="4890976"/>
          </a:xfrm>
        </p:spPr>
        <p:txBody>
          <a:bodyPr>
            <a:normAutofit/>
          </a:bodyPr>
          <a:lstStyle/>
          <a:p>
            <a:r>
              <a:rPr lang="en-US" altLang="en-US" dirty="0"/>
              <a:t>Be organized, clear, and concise</a:t>
            </a:r>
          </a:p>
          <a:p>
            <a:endParaRPr lang="en-US" altLang="en-US" dirty="0"/>
          </a:p>
          <a:p>
            <a:r>
              <a:rPr lang="en-US" altLang="en-US" dirty="0"/>
              <a:t>Be honest, accurate, and constructive</a:t>
            </a:r>
          </a:p>
          <a:p>
            <a:endParaRPr lang="en-US" altLang="en-US" dirty="0"/>
          </a:p>
          <a:p>
            <a:r>
              <a:rPr lang="en-US" altLang="en-US" dirty="0"/>
              <a:t>Focus on controllable things  </a:t>
            </a:r>
          </a:p>
        </p:txBody>
      </p:sp>
    </p:spTree>
    <p:extLst>
      <p:ext uri="{BB962C8B-B14F-4D97-AF65-F5344CB8AC3E}">
        <p14:creationId xmlns:p14="http://schemas.microsoft.com/office/powerpoint/2010/main" val="3931555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72D1-2470-4BB3-8CE8-46B0FDF7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departmental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257F-ECF3-4D6C-9FD9-4AFB468A9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92155"/>
            <a:ext cx="8915400" cy="5195248"/>
          </a:xfrm>
        </p:spPr>
        <p:txBody>
          <a:bodyPr>
            <a:normAutofit/>
          </a:bodyPr>
          <a:lstStyle/>
          <a:p>
            <a:r>
              <a:rPr lang="en-US" sz="2400" dirty="0"/>
              <a:t>Devote a faculty meeting (or more) to discussing the purpose of peer observation, essential elements of excellent remote teaching, and agreement about what counts as evidence</a:t>
            </a:r>
          </a:p>
          <a:p>
            <a:endParaRPr lang="en-US" sz="2400" dirty="0"/>
          </a:p>
          <a:p>
            <a:r>
              <a:rPr lang="en-US" sz="2400" dirty="0"/>
              <a:t>Train faculty on observing and reporting</a:t>
            </a:r>
          </a:p>
          <a:p>
            <a:endParaRPr lang="en-US" sz="2400" dirty="0"/>
          </a:p>
          <a:p>
            <a:r>
              <a:rPr lang="en-US" sz="2400" dirty="0"/>
              <a:t>Designate experienced faculty with established good teaching reputations as observers, and visibly appreciate their efforts</a:t>
            </a:r>
          </a:p>
          <a:p>
            <a:endParaRPr lang="en-US" sz="2400" dirty="0"/>
          </a:p>
          <a:p>
            <a:r>
              <a:rPr lang="en-US" sz="2400" dirty="0"/>
              <a:t>Give criteria at the beginning of the semester; have it posted somewhere so instructors always have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5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A7F1C-4116-4AF7-A8E0-209D6AA5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9091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for a non-damaging peer review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4876-3D97-44A0-979C-4716CEBEB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17699"/>
            <a:ext cx="8577552" cy="4742407"/>
          </a:xfrm>
        </p:spPr>
        <p:txBody>
          <a:bodyPr>
            <a:normAutofit/>
          </a:bodyPr>
          <a:lstStyle/>
          <a:p>
            <a:r>
              <a:rPr lang="en-US" dirty="0"/>
              <a:t>Clarity on essential elements of excellent teaching, with flexibility for individual academic freedom</a:t>
            </a:r>
          </a:p>
          <a:p>
            <a:r>
              <a:rPr lang="en-US" dirty="0"/>
              <a:t>Agreement about what counts as evidence for excellence</a:t>
            </a:r>
          </a:p>
          <a:p>
            <a:r>
              <a:rPr lang="en-US" dirty="0"/>
              <a:t>Consistent instruments and reporting templates</a:t>
            </a:r>
          </a:p>
          <a:p>
            <a:r>
              <a:rPr lang="en-US" u="sng" dirty="0"/>
              <a:t>Bonus:</a:t>
            </a:r>
            <a:r>
              <a:rPr lang="en-US" dirty="0"/>
              <a:t>  Trusted, expert, trained peer reviewers </a:t>
            </a:r>
          </a:p>
        </p:txBody>
      </p:sp>
    </p:spTree>
    <p:extLst>
      <p:ext uri="{BB962C8B-B14F-4D97-AF65-F5344CB8AC3E}">
        <p14:creationId xmlns:p14="http://schemas.microsoft.com/office/powerpoint/2010/main" val="1546226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A7F1C-4116-4AF7-A8E0-209D6AA5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9091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for an outstanding peer review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4876-3D97-44A0-979C-4716CEBEB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17699"/>
            <a:ext cx="9348788" cy="4742407"/>
          </a:xfrm>
        </p:spPr>
        <p:txBody>
          <a:bodyPr>
            <a:normAutofit/>
          </a:bodyPr>
          <a:lstStyle/>
          <a:p>
            <a:r>
              <a:rPr lang="en-US" dirty="0"/>
              <a:t>Clarity of purpose – what do we want to achieve? </a:t>
            </a:r>
          </a:p>
          <a:p>
            <a:r>
              <a:rPr lang="en-US" dirty="0"/>
              <a:t>Clear policies in congruence with the purpose</a:t>
            </a:r>
          </a:p>
          <a:p>
            <a:r>
              <a:rPr lang="en-US" dirty="0"/>
              <a:t>Clarity on essential elements of excellent teaching, with flexibility for individual academic freedom</a:t>
            </a:r>
          </a:p>
          <a:p>
            <a:r>
              <a:rPr lang="en-US" dirty="0"/>
              <a:t>Agreement about what counts as evidence for excellence</a:t>
            </a:r>
          </a:p>
          <a:p>
            <a:r>
              <a:rPr lang="en-US" dirty="0"/>
              <a:t>Consistent instruments and reporting templates</a:t>
            </a:r>
          </a:p>
          <a:p>
            <a:r>
              <a:rPr lang="en-US" dirty="0"/>
              <a:t>Trusted, expert, trained peer reviewers </a:t>
            </a:r>
          </a:p>
        </p:txBody>
      </p:sp>
    </p:spTree>
    <p:extLst>
      <p:ext uri="{BB962C8B-B14F-4D97-AF65-F5344CB8AC3E}">
        <p14:creationId xmlns:p14="http://schemas.microsoft.com/office/powerpoint/2010/main" val="61821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EB2C-4F57-4E29-BA52-5BA81930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3019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3400" dirty="0">
                <a:latin typeface="+mj-lt"/>
                <a:cs typeface="+mj-cs"/>
              </a:rPr>
            </a:br>
            <a:br>
              <a:rPr lang="en-US" sz="3400" dirty="0">
                <a:latin typeface="+mj-lt"/>
                <a:cs typeface="+mj-cs"/>
              </a:rPr>
            </a:br>
            <a:br>
              <a:rPr lang="en-US" sz="3400" dirty="0">
                <a:latin typeface="+mj-lt"/>
                <a:cs typeface="+mj-cs"/>
              </a:rPr>
            </a:br>
            <a:br>
              <a:rPr lang="en-US" sz="3400" dirty="0">
                <a:latin typeface="+mj-lt"/>
                <a:cs typeface="+mj-cs"/>
              </a:rPr>
            </a:br>
            <a:br>
              <a:rPr lang="en-US" sz="3400" b="1" dirty="0">
                <a:latin typeface="+mj-lt"/>
                <a:cs typeface="+mj-cs"/>
              </a:rPr>
            </a:br>
            <a:r>
              <a:rPr lang="en-US" sz="3400" b="1" dirty="0">
                <a:latin typeface="+mj-lt"/>
                <a:cs typeface="+mj-cs"/>
              </a:rPr>
              <a:t>How are you today? </a:t>
            </a:r>
            <a:br>
              <a:rPr lang="en-US" sz="3400" b="1" dirty="0">
                <a:latin typeface="+mj-lt"/>
                <a:cs typeface="+mj-cs"/>
              </a:rPr>
            </a:br>
            <a:br>
              <a:rPr lang="en-US" sz="3400" dirty="0">
                <a:latin typeface="+mj-lt"/>
                <a:cs typeface="+mj-cs"/>
              </a:rPr>
            </a:br>
            <a:r>
              <a:rPr lang="en-US" sz="3400" b="1" dirty="0">
                <a:latin typeface="+mj-lt"/>
                <a:cs typeface="+mj-cs"/>
              </a:rPr>
              <a:t>Place in your </a:t>
            </a:r>
            <a:r>
              <a:rPr lang="en-US" sz="3400" b="1" dirty="0" err="1">
                <a:latin typeface="+mj-lt"/>
                <a:cs typeface="+mj-cs"/>
              </a:rPr>
              <a:t>Fauci</a:t>
            </a:r>
            <a:r>
              <a:rPr lang="en-US" sz="3400" b="1" dirty="0">
                <a:latin typeface="+mj-lt"/>
                <a:cs typeface="+mj-cs"/>
              </a:rPr>
              <a:t> Level in chat!</a:t>
            </a:r>
            <a:endParaRPr lang="en-US" sz="3400" dirty="0">
              <a:latin typeface="+mj-lt"/>
              <a:cs typeface="+mj-cs"/>
            </a:endParaRPr>
          </a:p>
        </p:txBody>
      </p:sp>
      <p:pic>
        <p:nvPicPr>
          <p:cNvPr id="22" name="Content Placeholder 21" descr="Timeline&#10;&#10;Description automatically generated">
            <a:extLst>
              <a:ext uri="{FF2B5EF4-FFF2-40B4-BE49-F238E27FC236}">
                <a16:creationId xmlns:a16="http://schemas.microsoft.com/office/drawing/2014/main" id="{AA09E156-CC3E-0A4A-B765-C28081C1A5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648" y="2529589"/>
            <a:ext cx="10192964" cy="3704301"/>
          </a:xfrm>
        </p:spPr>
      </p:pic>
    </p:spTree>
    <p:extLst>
      <p:ext uri="{BB962C8B-B14F-4D97-AF65-F5344CB8AC3E}">
        <p14:creationId xmlns:p14="http://schemas.microsoft.com/office/powerpoint/2010/main" val="796940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150510-E021-8843-A7D3-5CEB219B2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5974" y="1005117"/>
            <a:ext cx="8131550" cy="52292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600" dirty="0">
                <a:latin typeface="+mj-lt"/>
                <a:cs typeface="+mj-cs"/>
              </a:rPr>
              <a:t>Pandemic student ratings are likely to be disappointing.</a:t>
            </a:r>
            <a:br>
              <a:rPr lang="en-US" sz="4600" dirty="0">
                <a:latin typeface="+mj-lt"/>
                <a:cs typeface="+mj-cs"/>
              </a:rPr>
            </a:br>
            <a:br>
              <a:rPr lang="en-US" sz="4600" dirty="0">
                <a:latin typeface="+mj-lt"/>
                <a:cs typeface="+mj-cs"/>
              </a:rPr>
            </a:br>
            <a:r>
              <a:rPr lang="en-US" sz="4600" dirty="0">
                <a:latin typeface="+mj-lt"/>
                <a:cs typeface="+mj-cs"/>
              </a:rPr>
              <a:t>Student ratings are blunt instruments, like BMI. </a:t>
            </a:r>
            <a:br>
              <a:rPr lang="en-US" sz="4600" dirty="0">
                <a:latin typeface="+mj-lt"/>
                <a:cs typeface="+mj-cs"/>
              </a:rPr>
            </a:br>
            <a:br>
              <a:rPr lang="en-US" sz="4600" dirty="0">
                <a:latin typeface="+mj-lt"/>
                <a:cs typeface="+mj-cs"/>
              </a:rPr>
            </a:br>
            <a:r>
              <a:rPr lang="en-US" sz="4600" dirty="0">
                <a:latin typeface="+mj-lt"/>
                <a:cs typeface="+mj-cs"/>
              </a:rPr>
              <a:t>Understand their limitations, AND...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7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95706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0510-E021-8843-A7D3-5CEB219B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…Treat them seriously </a:t>
            </a:r>
            <a:r>
              <a:rPr lang="en-US" i="1" u="sng" dirty="0"/>
              <a:t>as data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0BABD-A2BE-9C4F-AED0-3A1EC3A34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en-US" dirty="0"/>
              <a:t>High quality instruments </a:t>
            </a:r>
          </a:p>
          <a:p>
            <a:r>
              <a:rPr lang="en-US" dirty="0"/>
              <a:t>Good deployment practices</a:t>
            </a:r>
          </a:p>
          <a:p>
            <a:r>
              <a:rPr lang="en-US" dirty="0"/>
              <a:t>Appropriate data analysis and reporting</a:t>
            </a:r>
          </a:p>
        </p:txBody>
      </p:sp>
    </p:spTree>
    <p:extLst>
      <p:ext uri="{BB962C8B-B14F-4D97-AF65-F5344CB8AC3E}">
        <p14:creationId xmlns:p14="http://schemas.microsoft.com/office/powerpoint/2010/main" val="1570548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2FAA-9DD2-7942-A98E-ED289CAA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student rating instruments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E6969-C223-3A43-8E08-E5F9623A3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8909"/>
            <a:ext cx="8915400" cy="4416605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Pedagogically neutral items</a:t>
            </a:r>
          </a:p>
          <a:p>
            <a:pPr fontAlgn="base"/>
            <a:r>
              <a:rPr lang="en-US" dirty="0"/>
              <a:t>Well-constructed items </a:t>
            </a:r>
          </a:p>
          <a:p>
            <a:pPr fontAlgn="base"/>
            <a:r>
              <a:rPr lang="en-US" dirty="0"/>
              <a:t>Useful items</a:t>
            </a:r>
          </a:p>
          <a:p>
            <a:pPr fontAlgn="base"/>
            <a:r>
              <a:rPr lang="en-US" dirty="0"/>
              <a:t>Specific items</a:t>
            </a:r>
          </a:p>
          <a:p>
            <a:pPr fontAlgn="base"/>
            <a:r>
              <a:rPr lang="en-US" dirty="0"/>
              <a:t>Center the student experience, i.e., are written about the student experience</a:t>
            </a:r>
          </a:p>
          <a:p>
            <a:pPr fontAlgn="base"/>
            <a:r>
              <a:rPr lang="en-US" dirty="0"/>
              <a:t>Have students assess things the instructor can influence</a:t>
            </a:r>
          </a:p>
        </p:txBody>
      </p:sp>
    </p:spTree>
    <p:extLst>
      <p:ext uri="{BB962C8B-B14F-4D97-AF65-F5344CB8AC3E}">
        <p14:creationId xmlns:p14="http://schemas.microsoft.com/office/powerpoint/2010/main" val="56443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2B5A5-B8CD-6D4F-86A7-D486C5E7E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rating deployment – getting responses</a:t>
            </a:r>
            <a:br>
              <a:rPr lang="en-US" dirty="0"/>
            </a:br>
            <a:r>
              <a:rPr lang="en-US" sz="2700" b="1" dirty="0">
                <a:hlinkClick r:id="rId2"/>
              </a:rPr>
              <a:t>http://www.schreyerinstitute.psu.edu/IncreaseSRTERespRate/</a:t>
            </a:r>
            <a:r>
              <a:rPr lang="en-US" sz="2700" b="1" dirty="0"/>
              <a:t> 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46322-EC5C-6749-A8B0-3D407332D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9187152" cy="4488873"/>
          </a:xfrm>
        </p:spPr>
        <p:txBody>
          <a:bodyPr>
            <a:normAutofit fontScale="92500"/>
          </a:bodyPr>
          <a:lstStyle/>
          <a:p>
            <a:r>
              <a:rPr lang="en-US" dirty="0"/>
              <a:t>Make sure students are aware of the SR’s</a:t>
            </a:r>
          </a:p>
          <a:p>
            <a:r>
              <a:rPr lang="en-US" dirty="0"/>
              <a:t>Explain the SR process to students</a:t>
            </a:r>
          </a:p>
          <a:p>
            <a:r>
              <a:rPr lang="en-US" dirty="0"/>
              <a:t>Provide reminders when the SR’s are active</a:t>
            </a:r>
          </a:p>
          <a:p>
            <a:r>
              <a:rPr lang="en-US" dirty="0"/>
              <a:t>Make clear that you value student feedback</a:t>
            </a:r>
          </a:p>
          <a:p>
            <a:pPr lvl="1"/>
            <a:r>
              <a:rPr lang="en-US" sz="2400" dirty="0"/>
              <a:t>Mention improvements made to the course in response to past SR’s</a:t>
            </a:r>
          </a:p>
          <a:p>
            <a:pPr lvl="1"/>
            <a:r>
              <a:rPr lang="en-US" sz="2400" dirty="0"/>
              <a:t>Schedule time in your synchronous class for completing SR’s</a:t>
            </a:r>
          </a:p>
          <a:p>
            <a:pPr lvl="1"/>
            <a:r>
              <a:rPr lang="en-US" sz="2400" dirty="0"/>
              <a:t>Create a feedback culture (e.g., collect other feedback during the semester)</a:t>
            </a:r>
          </a:p>
          <a:p>
            <a:r>
              <a:rPr lang="en-US" dirty="0"/>
              <a:t>Build rapport with students throughout the semester </a:t>
            </a:r>
          </a:p>
        </p:txBody>
      </p:sp>
    </p:spTree>
    <p:extLst>
      <p:ext uri="{BB962C8B-B14F-4D97-AF65-F5344CB8AC3E}">
        <p14:creationId xmlns:p14="http://schemas.microsoft.com/office/powerpoint/2010/main" val="3217218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3BBF-F32F-ED4C-992D-EE09E9399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837" y="340306"/>
            <a:ext cx="4137040" cy="1211403"/>
          </a:xfrm>
        </p:spPr>
        <p:txBody>
          <a:bodyPr>
            <a:normAutofit/>
          </a:bodyPr>
          <a:lstStyle/>
          <a:p>
            <a:r>
              <a:rPr lang="en-US" dirty="0"/>
              <a:t>Student rating analysis &amp; reporting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8FF4AAC3-EACE-4FAF-A8C0-5065106A3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64329"/>
              </p:ext>
            </p:extLst>
          </p:nvPr>
        </p:nvGraphicFramePr>
        <p:xfrm>
          <a:off x="811287" y="1701269"/>
          <a:ext cx="5122652" cy="500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B10C1FEC-42F9-EB43-9BB7-1A5771D622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1586"/>
            <a:ext cx="5451627" cy="967663"/>
          </a:xfrm>
          <a:prstGeom prst="rect">
            <a:avLst/>
          </a:prstGeom>
        </p:spPr>
      </p:pic>
      <p:pic>
        <p:nvPicPr>
          <p:cNvPr id="8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553AA886-6F37-AE48-BA22-02F7AE21D2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56652"/>
            <a:ext cx="5451627" cy="9131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B8E487-7B59-464C-B308-D0D8920F09DE}"/>
              </a:ext>
            </a:extLst>
          </p:cNvPr>
          <p:cNvSpPr txBox="1"/>
          <p:nvPr/>
        </p:nvSpPr>
        <p:spPr>
          <a:xfrm>
            <a:off x="6096000" y="1410325"/>
            <a:ext cx="587432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Overall performance rating of this instructor, </a:t>
            </a:r>
          </a:p>
          <a:p>
            <a:pPr>
              <a:spcAft>
                <a:spcPts val="600"/>
              </a:spcAft>
            </a:pPr>
            <a:r>
              <a:rPr lang="en-US" dirty="0"/>
              <a:t>2015 vs 2019</a:t>
            </a:r>
          </a:p>
        </p:txBody>
      </p:sp>
    </p:spTree>
    <p:extLst>
      <p:ext uri="{BB962C8B-B14F-4D97-AF65-F5344CB8AC3E}">
        <p14:creationId xmlns:p14="http://schemas.microsoft.com/office/powerpoint/2010/main" val="1007449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920F-1611-A145-B79D-7AABB3E4C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faculty to improve when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A46CA-D6FA-BA47-8371-7212DB1EE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226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Educate yourself about student ratings (</a:t>
            </a:r>
            <a:r>
              <a:rPr lang="en-US" dirty="0" err="1"/>
              <a:t>Linse</a:t>
            </a:r>
            <a:r>
              <a:rPr lang="en-US" dirty="0"/>
              <a:t>, 2017, </a:t>
            </a:r>
            <a:r>
              <a:rPr lang="en-US" u="sng" dirty="0">
                <a:hlinkClick r:id="rId2"/>
              </a:rPr>
              <a:t>https://doi.org/10.1016/j.stueduc.2016.12.004</a:t>
            </a:r>
            <a:r>
              <a:rPr lang="en-US" dirty="0"/>
              <a:t>)</a:t>
            </a:r>
          </a:p>
          <a:p>
            <a:r>
              <a:rPr lang="en-US" dirty="0"/>
              <a:t>Speak up early</a:t>
            </a:r>
          </a:p>
          <a:p>
            <a:r>
              <a:rPr lang="en-US" dirty="0"/>
              <a:t>Be developmental rather than prescriptive; faculty must lead their own work</a:t>
            </a:r>
          </a:p>
          <a:p>
            <a:r>
              <a:rPr lang="en-US" dirty="0"/>
              <a:t>Encourage focus on changes that will affect students’ overall experience, rather than small tweaks</a:t>
            </a:r>
          </a:p>
          <a:p>
            <a:pPr lvl="1"/>
            <a:r>
              <a:rPr lang="en-US" sz="2400" dirty="0"/>
              <a:t>Transparency, organization, engagement</a:t>
            </a:r>
          </a:p>
          <a:p>
            <a:r>
              <a:rPr lang="en-US" dirty="0"/>
              <a:t>Encourage and reward engagement with other faculty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4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7496" y="183328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/>
              <a:t>Peer review and student ratings for remote teaching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7496" y="4096061"/>
            <a:ext cx="8915399" cy="1958750"/>
          </a:xfrm>
        </p:spPr>
        <p:txBody>
          <a:bodyPr>
            <a:normAutofit/>
          </a:bodyPr>
          <a:lstStyle/>
          <a:p>
            <a:r>
              <a:rPr lang="en-US" sz="2800" b="1" dirty="0"/>
              <a:t>Victoria Bhavsar, Cal Poly Pomona CAFE</a:t>
            </a:r>
          </a:p>
        </p:txBody>
      </p:sp>
    </p:spTree>
    <p:extLst>
      <p:ext uri="{BB962C8B-B14F-4D97-AF65-F5344CB8AC3E}">
        <p14:creationId xmlns:p14="http://schemas.microsoft.com/office/powerpoint/2010/main" val="70845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72D1-2470-4BB3-8CE8-46B0FDF7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8063"/>
          </a:xfrm>
        </p:spPr>
        <p:txBody>
          <a:bodyPr/>
          <a:lstStyle/>
          <a:p>
            <a:r>
              <a:rPr lang="en-US" dirty="0"/>
              <a:t>Peer review:  Three good ideas to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257F-ECF3-4D6C-9FD9-4AFB468A9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92155"/>
            <a:ext cx="8915400" cy="51952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Schedule observations Weeks 4-7</a:t>
            </a:r>
          </a:p>
          <a:p>
            <a:endParaRPr lang="en-US" dirty="0"/>
          </a:p>
          <a:p>
            <a:r>
              <a:rPr lang="en-US" dirty="0"/>
              <a:t>When you schedule an observation (1-2 </a:t>
            </a:r>
            <a:r>
              <a:rPr lang="en-US" dirty="0" err="1"/>
              <a:t>hr</a:t>
            </a:r>
            <a:r>
              <a:rPr lang="en-US" dirty="0"/>
              <a:t>), </a:t>
            </a:r>
            <a:r>
              <a:rPr lang="en-US" u="sng" dirty="0"/>
              <a:t>at that moment</a:t>
            </a:r>
            <a:r>
              <a:rPr lang="en-US" dirty="0"/>
              <a:t> also calendar, </a:t>
            </a:r>
            <a:r>
              <a:rPr lang="en-US" u="sng" dirty="0"/>
              <a:t>that week</a:t>
            </a:r>
            <a:r>
              <a:rPr lang="en-US" dirty="0"/>
              <a:t>:</a:t>
            </a:r>
          </a:p>
          <a:p>
            <a:pPr marL="1201738" lvl="1" indent="-341313"/>
            <a:r>
              <a:rPr lang="en-US" sz="2800" dirty="0"/>
              <a:t>0.5 – 1 hour to meet/talk/email ahead of time</a:t>
            </a:r>
          </a:p>
          <a:p>
            <a:pPr marL="1201738" lvl="1" indent="-341313"/>
            <a:r>
              <a:rPr lang="en-US" sz="2800" dirty="0"/>
              <a:t>At least 2 hours to review online materials, preferably ahead of time</a:t>
            </a:r>
          </a:p>
          <a:p>
            <a:pPr marL="1201738" lvl="1" indent="-341313"/>
            <a:r>
              <a:rPr lang="en-US" sz="2800" dirty="0"/>
              <a:t>At least 1 hour to write up your report afterwards</a:t>
            </a:r>
          </a:p>
          <a:p>
            <a:endParaRPr lang="en-US" dirty="0"/>
          </a:p>
          <a:p>
            <a:r>
              <a:rPr lang="en-US" dirty="0"/>
              <a:t>Consider how seriously YOU want your teaching to be treated, and reciprocate</a:t>
            </a:r>
          </a:p>
        </p:txBody>
      </p:sp>
    </p:spTree>
    <p:extLst>
      <p:ext uri="{BB962C8B-B14F-4D97-AF65-F5344CB8AC3E}">
        <p14:creationId xmlns:p14="http://schemas.microsoft.com/office/powerpoint/2010/main" val="103907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2FA1C3-9CD1-7447-A5B4-EFF630B09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Comparing in-person and remote peer review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7977A1F-B716-FB4D-90B2-BED46BB811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Same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DCFE16B-7507-554E-8B89-9FCF52DDF7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Basic process</a:t>
            </a:r>
          </a:p>
          <a:p>
            <a:r>
              <a:rPr lang="en-US" sz="2800" dirty="0"/>
              <a:t>Basic best practices</a:t>
            </a:r>
          </a:p>
          <a:p>
            <a:r>
              <a:rPr lang="en-US" sz="2800" dirty="0"/>
              <a:t>Policies</a:t>
            </a:r>
          </a:p>
          <a:p>
            <a:r>
              <a:rPr lang="en-US" sz="2800" dirty="0"/>
              <a:t>Time to do a good job</a:t>
            </a:r>
          </a:p>
          <a:p>
            <a:r>
              <a:rPr lang="en-US" sz="2800" dirty="0"/>
              <a:t>Some of what to look for and places to look for it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A423194-A77C-8F49-8BFF-1456C99AF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/>
              <a:t>Different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1607132-6436-F84A-A01D-514A623BC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545737"/>
            <a:ext cx="4338674" cy="392433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Some of what to look for and places to look for it</a:t>
            </a:r>
          </a:p>
          <a:p>
            <a:r>
              <a:rPr lang="en-US" sz="2800" dirty="0"/>
              <a:t>Much less able to use direct student behavior as evidence</a:t>
            </a:r>
          </a:p>
          <a:p>
            <a:r>
              <a:rPr lang="en-US" sz="2800" dirty="0"/>
              <a:t>It will probably feel much more intrusive</a:t>
            </a:r>
          </a:p>
          <a:p>
            <a:r>
              <a:rPr lang="en-US" sz="2800" dirty="0"/>
              <a:t>Materials review is more extensive and critical</a:t>
            </a:r>
          </a:p>
          <a:p>
            <a:r>
              <a:rPr lang="en-US" sz="2800" dirty="0"/>
              <a:t>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0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AA6A3-08FA-4F9C-9261-CDC71F36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Summative vs formative peer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5BF0C-2E91-422F-8B46-F3EE14147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827721"/>
            <a:ext cx="8915399" cy="2537220"/>
          </a:xfrm>
        </p:spPr>
        <p:txBody>
          <a:bodyPr>
            <a:normAutofit/>
          </a:bodyPr>
          <a:lstStyle/>
          <a:p>
            <a:r>
              <a:rPr lang="en-US" sz="2800" i="1" dirty="0"/>
              <a:t>Summative</a:t>
            </a:r>
            <a:r>
              <a:rPr lang="en-US" sz="2800" dirty="0"/>
              <a:t> observation means “graded for quality.”</a:t>
            </a:r>
          </a:p>
          <a:p>
            <a:endParaRPr lang="en-US" sz="2800" dirty="0"/>
          </a:p>
          <a:p>
            <a:r>
              <a:rPr lang="en-US" sz="2800" i="1" dirty="0"/>
              <a:t>Formative</a:t>
            </a:r>
            <a:r>
              <a:rPr lang="en-US" sz="2800" dirty="0"/>
              <a:t> observation is for one’s own benefit, to improve.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1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CB1D-E2AA-4DD7-8A42-2CA4EDDA5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41444"/>
            <a:ext cx="8911687" cy="1263555"/>
          </a:xfrm>
        </p:spPr>
        <p:txBody>
          <a:bodyPr/>
          <a:lstStyle/>
          <a:p>
            <a:r>
              <a:rPr lang="en-US" dirty="0"/>
              <a:t>We require </a:t>
            </a:r>
            <a:r>
              <a:rPr lang="en-US" i="1" dirty="0"/>
              <a:t>summative</a:t>
            </a:r>
            <a:r>
              <a:rPr lang="en-US" dirty="0"/>
              <a:t> 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BD123-A42A-4615-B8CE-8236C2E74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685365"/>
            <a:ext cx="9379875" cy="48109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CPP Policy 1328.3.3.B for tenure line faculty:</a:t>
            </a:r>
          </a:p>
          <a:p>
            <a:r>
              <a:rPr lang="en-US" dirty="0"/>
              <a:t>“Peer evaluation of teaching shall include classroom visits and a review of course syllabus and related material….”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CPP Policy 1336 for lecturer faculty:</a:t>
            </a:r>
          </a:p>
          <a:p>
            <a:r>
              <a:rPr lang="en-US" dirty="0"/>
              <a:t>Student evaluations</a:t>
            </a:r>
          </a:p>
          <a:p>
            <a:r>
              <a:rPr lang="en-US" dirty="0"/>
              <a:t>Review of materials</a:t>
            </a:r>
          </a:p>
          <a:p>
            <a:r>
              <a:rPr lang="en-US" dirty="0"/>
              <a:t>Statement by dept chair</a:t>
            </a:r>
          </a:p>
          <a:p>
            <a:r>
              <a:rPr lang="en-US" dirty="0"/>
              <a:t>Many departments specify classroom observation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1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AA6A3-08FA-4F9C-9261-CDC71F36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synchronous class observation &amp; review of materials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5BF0C-2E91-422F-8B46-F3EE14147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2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641" y="624110"/>
            <a:ext cx="9328971" cy="128089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/>
              <a:t>The Ideal Process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74074554"/>
              </p:ext>
            </p:extLst>
          </p:nvPr>
        </p:nvGraphicFramePr>
        <p:xfrm>
          <a:off x="687388" y="1872341"/>
          <a:ext cx="10958511" cy="4503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2974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32510&quot;&gt;&lt;/object&gt;&lt;object type=&quot;2&quot; unique_id=&quot;32511&quot;&gt;&lt;object type=&quot;3&quot; unique_id=&quot;32512&quot;&gt;&lt;property id=&quot;20148&quot; value=&quot;5&quot;/&gt;&lt;property id=&quot;20300&quot; value=&quot;Slide 1 - &amp;quot;Collegial Course Observation&amp;quot;&quot;/&gt;&lt;property id=&quot;20307&quot; value=&quot;256&quot;/&gt;&lt;/object&gt;&lt;object type=&quot;3&quot; unique_id=&quot;32514&quot;&gt;&lt;property id=&quot;20148&quot; value=&quot;5&quot;/&gt;&lt;property id=&quot;20300&quot; value=&quot;Slide 7 - &amp;quot;How to make classroom observation work well:  The Ideal Process:&amp;quot;&quot;/&gt;&lt;property id=&quot;20307&quot; value=&quot;258&quot;/&gt;&lt;/object&gt;&lt;object type=&quot;3&quot; unique_id=&quot;32515&quot;&gt;&lt;property id=&quot;20148&quot; value=&quot;5&quot;/&gt;&lt;property id=&quot;20300&quot; value=&quot;Slide 8 - &amp;quot;The Usual Process:&amp;quot;&quot;/&gt;&lt;property id=&quot;20307&quot; value=&quot;259&quot;/&gt;&lt;/object&gt;&lt;object type=&quot;3&quot; unique_id=&quot;32517&quot;&gt;&lt;property id=&quot;20148&quot; value=&quot;5&quot;/&gt;&lt;property id=&quot;20300&quot; value=&quot;Slide 6&quot;/&gt;&lt;property id=&quot;20307&quot; value=&quot;261&quot;/&gt;&lt;/object&gt;&lt;object type=&quot;3&quot; unique_id=&quot;32518&quot;&gt;&lt;property id=&quot;20148&quot; value=&quot;5&quot;/&gt;&lt;property id=&quot;20300&quot; value=&quot;Slide 11 - &amp;quot;During the pre-visit communication:&amp;quot;&quot;/&gt;&lt;property id=&quot;20307&quot; value=&quot;262&quot;/&gt;&lt;/object&gt;&lt;object type=&quot;3&quot; unique_id=&quot;32520&quot;&gt;&lt;property id=&quot;20148&quot; value=&quot;5&quot;/&gt;&lt;property id=&quot;20300&quot; value=&quot;Slide 14 - &amp;quot;During the visit:  If you don’t know what to look for, look for these:&amp;quot;&quot;/&gt;&lt;property id=&quot;20307&quot; value=&quot;264&quot;/&gt;&lt;/object&gt;&lt;object type=&quot;3&quot; unique_id=&quot;32521&quot;&gt;&lt;property id=&quot;20148&quot; value=&quot;5&quot;/&gt;&lt;property id=&quot;20300&quot; value=&quot;Slide 15 - &amp;quot;How to take notes: Engage your inner ethnographer&amp;quot;&quot;/&gt;&lt;property id=&quot;20307&quot; value=&quot;265&quot;/&gt;&lt;/object&gt;&lt;object type=&quot;3&quot; unique_id=&quot;32522&quot;&gt;&lt;property id=&quot;20148&quot; value=&quot;5&quot;/&gt;&lt;property id=&quot;20300&quot; value=&quot;Slide 18 - &amp;quot;In the post-observation communication: Responding to feedback&amp;quot;&quot;/&gt;&lt;property id=&quot;20307&quot; value=&quot;266&quot;/&gt;&lt;/object&gt;&lt;object type=&quot;3&quot; unique_id=&quot;32524&quot;&gt;&lt;property id=&quot;20148&quot; value=&quot;5&quot;/&gt;&lt;property id=&quot;20300&quot; value=&quot;Slide 19 - &amp;quot;Looking at some examples…&amp;quot;&quot;/&gt;&lt;property id=&quot;20307&quot; value=&quot;268&quot;/&gt;&lt;/object&gt;&lt;object type=&quot;3&quot; unique_id=&quot;32751&quot;&gt;&lt;property id=&quot;20148&quot; value=&quot;5&quot;/&gt;&lt;property id=&quot;20300&quot; value=&quot;Slide 9 - &amp;quot;The Usual Process:&amp;quot;&quot;/&gt;&lt;property id=&quot;20307&quot; value=&quot;269&quot;/&gt;&lt;/object&gt;&lt;object type=&quot;3&quot; unique_id=&quot;32752&quot;&gt;&lt;property id=&quot;20148&quot; value=&quot;5&quot;/&gt;&lt;property id=&quot;20300&quot; value=&quot;Slide 10 - &amp;quot;The minimum process that’s helpful:&amp;quot;&quot;/&gt;&lt;property id=&quot;20307&quot; value=&quot;270&quot;/&gt;&lt;/object&gt;&lt;object type=&quot;3&quot; unique_id=&quot;32926&quot;&gt;&lt;property id=&quot;20148&quot; value=&quot;5&quot;/&gt;&lt;property id=&quot;20300&quot; value=&quot;Slide 2 - &amp;quot;What is collegial observation?&amp;quot;&quot;/&gt;&lt;property id=&quot;20307&quot; value=&quot;271&quot;/&gt;&lt;/object&gt;&lt;object type=&quot;3&quot; unique_id=&quot;32927&quot;&gt;&lt;property id=&quot;20148&quot; value=&quot;5&quot;/&gt;&lt;property id=&quot;20300&quot; value=&quot;Slide 4 - &amp;quot;When it doesn’t work well, collegial observation is at best a waste of time and at worst a toxic mess.&amp;quot;&quot;/&gt;&lt;property id=&quot;20307&quot; value=&quot;272&quot;/&gt;&lt;/object&gt;&lt;object type=&quot;3&quot; unique_id=&quot;32928&quot;&gt;&lt;property id=&quot;20148&quot; value=&quot;5&quot;/&gt;&lt;property id=&quot;20300&quot; value=&quot;Slide 5 - &amp;quot;How to make it work well:&amp;quot;&quot;/&gt;&lt;property id=&quot;20307&quot; value=&quot;273&quot;/&gt;&lt;/object&gt;&lt;object type=&quot;3&quot; unique_id=&quot;33271&quot;&gt;&lt;property id=&quot;20148&quot; value=&quot;5&quot;/&gt;&lt;property id=&quot;20300&quot; value=&quot;Slide 16 - &amp;quot;How to take notes:  Write as detailed a stream-of-consciousness as you can.  &amp;quot;&quot;/&gt;&lt;property id=&quot;20307&quot; value=&quot;274&quot;/&gt;&lt;/object&gt;&lt;object type=&quot;3&quot; unique_id=&quot;33538&quot;&gt;&lt;property id=&quot;20148&quot; value=&quot;5&quot;/&gt;&lt;property id=&quot;20300&quot; value=&quot;Slide 12 - &amp;quot;During the visit:&amp;quot;&quot;/&gt;&lt;property id=&quot;20307&quot; value=&quot;275&quot;/&gt;&lt;/object&gt;&lt;object type=&quot;3&quot; unique_id=&quot;33603&quot;&gt;&lt;property id=&quot;20148&quot; value=&quot;5&quot;/&gt;&lt;property id=&quot;20300&quot; value=&quot;Slide 13 - &amp;quot;During the visit:&amp;quot;&quot;/&gt;&lt;property id=&quot;20307&quot; value=&quot;277&quot;/&gt;&lt;/object&gt;&lt;object type=&quot;3&quot; unique_id=&quot;33604&quot;&gt;&lt;property id=&quot;20148&quot; value=&quot;5&quot;/&gt;&lt;property id=&quot;20300&quot; value=&quot;Slide 3 - &amp;quot;When it works well, collegial observation is great!&amp;quot;&quot;/&gt;&lt;property id=&quot;20307&quot; value=&quot;278&quot;/&gt;&lt;/object&gt;&lt;object type=&quot;3&quot; unique_id=&quot;33605&quot;&gt;&lt;property id=&quot;20148&quot; value=&quot;5&quot;/&gt;&lt;property id=&quot;20300&quot; value=&quot;Slide 17 - &amp;quot;After observing: Writing a useful report&amp;quot;&quot;/&gt;&lt;property id=&quot;20307&quot; value=&quot;279&quot;/&gt;&lt;/object&gt;&lt;object type=&quot;3&quot; unique_id=&quot;33606&quot;&gt;&lt;property id=&quot;20148&quot; value=&quot;5&quot;/&gt;&lt;property id=&quot;20300&quot; value=&quot;Slide 20 - &amp;quot;In the post-observation communication: Close the loop and decide what actions to take next.&amp;quot;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CB1BC24963741976772C44C5C1F10" ma:contentTypeVersion="12" ma:contentTypeDescription="Create a new document." ma:contentTypeScope="" ma:versionID="40c5f79b9677ddf7394ce4a3f69569bb">
  <xsd:schema xmlns:xsd="http://www.w3.org/2001/XMLSchema" xmlns:xs="http://www.w3.org/2001/XMLSchema" xmlns:p="http://schemas.microsoft.com/office/2006/metadata/properties" xmlns:ns3="84a02e99-f691-4099-a568-f6d068845923" xmlns:ns4="a69e0774-40ea-4fa6-b685-c17aa9bfe5f7" targetNamespace="http://schemas.microsoft.com/office/2006/metadata/properties" ma:root="true" ma:fieldsID="428b7175015aaf590fee652bdb52cac8" ns3:_="" ns4:_="">
    <xsd:import namespace="84a02e99-f691-4099-a568-f6d068845923"/>
    <xsd:import namespace="a69e0774-40ea-4fa6-b685-c17aa9bfe5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02e99-f691-4099-a568-f6d0688459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e0774-40ea-4fa6-b685-c17aa9bfe5f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647E83-FF7E-4E97-A7C4-7AE105F33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a02e99-f691-4099-a568-f6d068845923"/>
    <ds:schemaRef ds:uri="a69e0774-40ea-4fa6-b685-c17aa9bfe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652E12-704D-4E12-9C0E-30F99EFE43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7E6E42-7B59-4AE5-B341-5ED95A375D85}">
  <ds:schemaRefs>
    <ds:schemaRef ds:uri="http://purl.org/dc/terms/"/>
    <ds:schemaRef ds:uri="84a02e99-f691-4099-a568-f6d06884592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a69e0774-40ea-4fa6-b685-c17aa9bfe5f7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1151</Words>
  <Application>Microsoft Office PowerPoint</Application>
  <PresentationFormat>Widescreen</PresentationFormat>
  <Paragraphs>175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Cambria</vt:lpstr>
      <vt:lpstr>Century Gothic</vt:lpstr>
      <vt:lpstr>Times New Roman</vt:lpstr>
      <vt:lpstr>Verdana</vt:lpstr>
      <vt:lpstr>Wingdings 3</vt:lpstr>
      <vt:lpstr>Wisp</vt:lpstr>
      <vt:lpstr>Welcome!  We will start at 4:00.</vt:lpstr>
      <vt:lpstr>     How are you today?   Place in your Fauci Level in chat!</vt:lpstr>
      <vt:lpstr>Peer review and student ratings for remote teaching</vt:lpstr>
      <vt:lpstr>Peer review:  Three good ideas to start</vt:lpstr>
      <vt:lpstr>Comparing in-person and remote peer review</vt:lpstr>
      <vt:lpstr>Summative vs formative peer review</vt:lpstr>
      <vt:lpstr>We require summative peer review</vt:lpstr>
      <vt:lpstr>Process for synchronous class observation &amp; review of materials</vt:lpstr>
      <vt:lpstr>The Ideal Process</vt:lpstr>
      <vt:lpstr>The Normal Process from Face to Face Days:</vt:lpstr>
      <vt:lpstr>Recommended remote protocol</vt:lpstr>
      <vt:lpstr>For synchronous observation: Setting up</vt:lpstr>
      <vt:lpstr>Instruments for remote review</vt:lpstr>
      <vt:lpstr>Overview of suggested instruments</vt:lpstr>
      <vt:lpstr>Suggested Instruments</vt:lpstr>
      <vt:lpstr>After observing: Writing a useful report</vt:lpstr>
      <vt:lpstr>Four departmental best practices</vt:lpstr>
      <vt:lpstr>Elements for a non-damaging peer review program</vt:lpstr>
      <vt:lpstr>Elements for an outstanding peer review program</vt:lpstr>
      <vt:lpstr>Pandemic student ratings are likely to be disappointing.  Student ratings are blunt instruments, like BMI.   Understand their limitations, AND...</vt:lpstr>
      <vt:lpstr>…Treat them seriously as data.</vt:lpstr>
      <vt:lpstr>Good student rating instruments</vt:lpstr>
      <vt:lpstr>Student rating deployment – getting responses http://www.schreyerinstitute.psu.edu/IncreaseSRTERespRate/  </vt:lpstr>
      <vt:lpstr>Student rating analysis &amp; reporting</vt:lpstr>
      <vt:lpstr>Supporting faculty to improve when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outcome of remote peer observation would make doing PO’s of teaching not only worth your time, but a very good use of your time?</dc:title>
  <dc:creator>Victoria Bhavsar</dc:creator>
  <cp:lastModifiedBy>Marianne Slavin</cp:lastModifiedBy>
  <cp:revision>70</cp:revision>
  <dcterms:created xsi:type="dcterms:W3CDTF">2020-08-07T16:20:50Z</dcterms:created>
  <dcterms:modified xsi:type="dcterms:W3CDTF">2021-03-04T19:05:47Z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0x0101000E0CB1BC24963741976772C44C5C1F10</vt:lpwstr>
  </property>
</Properties>
</file>