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5"/>
  </p:notesMasterIdLst>
  <p:sldIdLst>
    <p:sldId id="295" r:id="rId2"/>
    <p:sldId id="256" r:id="rId3"/>
    <p:sldId id="284" r:id="rId4"/>
    <p:sldId id="303" r:id="rId5"/>
    <p:sldId id="291" r:id="rId6"/>
    <p:sldId id="282" r:id="rId7"/>
    <p:sldId id="292" r:id="rId8"/>
    <p:sldId id="258" r:id="rId9"/>
    <p:sldId id="287" r:id="rId10"/>
    <p:sldId id="288" r:id="rId11"/>
    <p:sldId id="289" r:id="rId12"/>
    <p:sldId id="296" r:id="rId13"/>
    <p:sldId id="275" r:id="rId14"/>
    <p:sldId id="297" r:id="rId15"/>
    <p:sldId id="274" r:id="rId16"/>
    <p:sldId id="304" r:id="rId17"/>
    <p:sldId id="299" r:id="rId18"/>
    <p:sldId id="279" r:id="rId19"/>
    <p:sldId id="305" r:id="rId20"/>
    <p:sldId id="294" r:id="rId21"/>
    <p:sldId id="302" r:id="rId22"/>
    <p:sldId id="286" r:id="rId23"/>
    <p:sldId id="306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61758" autoAdjust="0"/>
  </p:normalViewPr>
  <p:slideViewPr>
    <p:cSldViewPr snapToGrid="0">
      <p:cViewPr varScale="1">
        <p:scale>
          <a:sx n="66" d="100"/>
          <a:sy n="66" d="100"/>
        </p:scale>
        <p:origin x="11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20EE1-A74C-489F-BDED-B8F50678E19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2746461-9BA7-40EC-9355-C49485CB2B5A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Pre-visit convo</a:t>
          </a:r>
        </a:p>
      </dgm:t>
    </dgm:pt>
    <dgm:pt modelId="{9352AE7C-724F-4E14-8D6C-E0EAE0CC59AC}" type="parTrans" cxnId="{B016E430-7486-449A-95BD-E202D6E111D3}">
      <dgm:prSet/>
      <dgm:spPr/>
      <dgm:t>
        <a:bodyPr/>
        <a:lstStyle/>
        <a:p>
          <a:endParaRPr lang="en-US" b="1"/>
        </a:p>
      </dgm:t>
    </dgm:pt>
    <dgm:pt modelId="{79AF7CCA-6496-472D-98EE-009B8601DABA}" type="sibTrans" cxnId="{B016E430-7486-449A-95BD-E202D6E111D3}">
      <dgm:prSet/>
      <dgm:spPr/>
      <dgm:t>
        <a:bodyPr/>
        <a:lstStyle/>
        <a:p>
          <a:endParaRPr lang="en-US" b="1"/>
        </a:p>
      </dgm:t>
    </dgm:pt>
    <dgm:pt modelId="{A6846CD2-CECA-4FC1-9FEC-CC88895D4E6F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Visit</a:t>
          </a:r>
        </a:p>
      </dgm:t>
    </dgm:pt>
    <dgm:pt modelId="{B941887D-55B7-4854-8C81-4830C60085F1}" type="parTrans" cxnId="{EF0779FC-77B6-4DA7-BE07-A4FD59EC6813}">
      <dgm:prSet/>
      <dgm:spPr/>
      <dgm:t>
        <a:bodyPr/>
        <a:lstStyle/>
        <a:p>
          <a:endParaRPr lang="en-US" b="1"/>
        </a:p>
      </dgm:t>
    </dgm:pt>
    <dgm:pt modelId="{A94A78AA-51B2-4B5C-A85C-C33BDD3C8FF9}" type="sibTrans" cxnId="{EF0779FC-77B6-4DA7-BE07-A4FD59EC6813}">
      <dgm:prSet/>
      <dgm:spPr/>
      <dgm:t>
        <a:bodyPr/>
        <a:lstStyle/>
        <a:p>
          <a:endParaRPr lang="en-US" b="1"/>
        </a:p>
      </dgm:t>
    </dgm:pt>
    <dgm:pt modelId="{6685750E-6820-4757-AA6C-F41E193D0304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Post-visit convo</a:t>
          </a:r>
        </a:p>
      </dgm:t>
    </dgm:pt>
    <dgm:pt modelId="{9A0909A6-E04E-4A2A-91B7-E6E7FAD60C67}" type="parTrans" cxnId="{29785921-7803-4721-BD3D-77470D79E4CB}">
      <dgm:prSet/>
      <dgm:spPr/>
      <dgm:t>
        <a:bodyPr/>
        <a:lstStyle/>
        <a:p>
          <a:endParaRPr lang="en-US" b="1"/>
        </a:p>
      </dgm:t>
    </dgm:pt>
    <dgm:pt modelId="{1CBCB5B4-E50F-43AD-ACE7-D18F603FC290}" type="sibTrans" cxnId="{29785921-7803-4721-BD3D-77470D79E4CB}">
      <dgm:prSet/>
      <dgm:spPr/>
      <dgm:t>
        <a:bodyPr/>
        <a:lstStyle/>
        <a:p>
          <a:endParaRPr lang="en-US" b="1"/>
        </a:p>
      </dgm:t>
    </dgm:pt>
    <dgm:pt modelId="{8CF244ED-E339-486F-B4A1-C827583E665D}">
      <dgm:prSet phldrT="[Text]" custT="1"/>
      <dgm:spPr/>
      <dgm:t>
        <a:bodyPr/>
        <a:lstStyle/>
        <a:p>
          <a:r>
            <a:rPr lang="en-US" sz="2000" b="1" dirty="0" err="1">
              <a:solidFill>
                <a:schemeClr val="tx1"/>
              </a:solidFill>
            </a:rPr>
            <a:t>Construc-tive</a:t>
          </a:r>
          <a:r>
            <a:rPr lang="en-US" sz="2000" b="1" dirty="0">
              <a:solidFill>
                <a:schemeClr val="tx1"/>
              </a:solidFill>
            </a:rPr>
            <a:t> report</a:t>
          </a:r>
        </a:p>
      </dgm:t>
    </dgm:pt>
    <dgm:pt modelId="{FDA3F3C5-2EA2-4B6F-9736-DCBCD48C51EA}" type="parTrans" cxnId="{B7040E4C-5213-4577-91BB-49FE13B9982B}">
      <dgm:prSet/>
      <dgm:spPr/>
      <dgm:t>
        <a:bodyPr/>
        <a:lstStyle/>
        <a:p>
          <a:endParaRPr lang="en-US" b="1"/>
        </a:p>
      </dgm:t>
    </dgm:pt>
    <dgm:pt modelId="{E8B97B7E-4411-4C72-9CD1-66F96CC0DF6F}" type="sibTrans" cxnId="{B7040E4C-5213-4577-91BB-49FE13B9982B}">
      <dgm:prSet/>
      <dgm:spPr/>
      <dgm:t>
        <a:bodyPr/>
        <a:lstStyle/>
        <a:p>
          <a:endParaRPr lang="en-US" b="1"/>
        </a:p>
      </dgm:t>
    </dgm:pt>
    <dgm:pt modelId="{5532215D-FDCE-4E98-874D-D42A1626B362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Written response to report</a:t>
          </a:r>
        </a:p>
      </dgm:t>
    </dgm:pt>
    <dgm:pt modelId="{ACA80016-D255-4D36-B021-3E3A5899A3B1}" type="parTrans" cxnId="{75D43085-0AD7-4662-9577-70E7E0E259CE}">
      <dgm:prSet/>
      <dgm:spPr/>
      <dgm:t>
        <a:bodyPr/>
        <a:lstStyle/>
        <a:p>
          <a:endParaRPr lang="en-US" b="1"/>
        </a:p>
      </dgm:t>
    </dgm:pt>
    <dgm:pt modelId="{F6672A23-7346-41E0-BC33-578B3A863832}" type="sibTrans" cxnId="{75D43085-0AD7-4662-9577-70E7E0E259CE}">
      <dgm:prSet/>
      <dgm:spPr/>
      <dgm:t>
        <a:bodyPr/>
        <a:lstStyle/>
        <a:p>
          <a:endParaRPr lang="en-US" b="1"/>
        </a:p>
      </dgm:t>
    </dgm:pt>
    <dgm:pt modelId="{2B8A232C-7E31-480B-AA92-FC1103E20CA7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Review of course materials</a:t>
          </a:r>
        </a:p>
      </dgm:t>
    </dgm:pt>
    <dgm:pt modelId="{D8597F59-A2E6-456E-B6CD-76B956BCAA10}" type="parTrans" cxnId="{F0AD3A35-BF47-4755-90C1-D227DAA8013B}">
      <dgm:prSet/>
      <dgm:spPr/>
      <dgm:t>
        <a:bodyPr/>
        <a:lstStyle/>
        <a:p>
          <a:endParaRPr lang="en-US"/>
        </a:p>
      </dgm:t>
    </dgm:pt>
    <dgm:pt modelId="{7D857889-39E4-49A8-9EFB-2F5FCB5E8290}" type="sibTrans" cxnId="{F0AD3A35-BF47-4755-90C1-D227DAA8013B}">
      <dgm:prSet/>
      <dgm:spPr/>
      <dgm:t>
        <a:bodyPr/>
        <a:lstStyle/>
        <a:p>
          <a:endParaRPr lang="en-US"/>
        </a:p>
      </dgm:t>
    </dgm:pt>
    <dgm:pt modelId="{A5B46BEE-19E8-4004-B4EE-303E769E2B38}" type="pres">
      <dgm:prSet presAssocID="{A7A20EE1-A74C-489F-BDED-B8F50678E199}" presName="Name0" presStyleCnt="0">
        <dgm:presLayoutVars>
          <dgm:dir/>
          <dgm:resizeHandles val="exact"/>
        </dgm:presLayoutVars>
      </dgm:prSet>
      <dgm:spPr/>
    </dgm:pt>
    <dgm:pt modelId="{77BA915D-9791-4480-A26C-08FD03B4351A}" type="pres">
      <dgm:prSet presAssocID="{12746461-9BA7-40EC-9355-C49485CB2B5A}" presName="node" presStyleLbl="node1" presStyleIdx="0" presStyleCnt="6">
        <dgm:presLayoutVars>
          <dgm:bulletEnabled val="1"/>
        </dgm:presLayoutVars>
      </dgm:prSet>
      <dgm:spPr/>
    </dgm:pt>
    <dgm:pt modelId="{856E1C4D-9CE9-4747-9B86-155305B7CC86}" type="pres">
      <dgm:prSet presAssocID="{79AF7CCA-6496-472D-98EE-009B8601DABA}" presName="sibTrans" presStyleLbl="sibTrans2D1" presStyleIdx="0" presStyleCnt="5"/>
      <dgm:spPr/>
    </dgm:pt>
    <dgm:pt modelId="{E1602DC4-3F93-4983-AFD1-B9A320233715}" type="pres">
      <dgm:prSet presAssocID="{79AF7CCA-6496-472D-98EE-009B8601DABA}" presName="connectorText" presStyleLbl="sibTrans2D1" presStyleIdx="0" presStyleCnt="5"/>
      <dgm:spPr/>
    </dgm:pt>
    <dgm:pt modelId="{3D43D404-C050-4602-9665-F4CA361225E8}" type="pres">
      <dgm:prSet presAssocID="{2B8A232C-7E31-480B-AA92-FC1103E20CA7}" presName="node" presStyleLbl="node1" presStyleIdx="1" presStyleCnt="6">
        <dgm:presLayoutVars>
          <dgm:bulletEnabled val="1"/>
        </dgm:presLayoutVars>
      </dgm:prSet>
      <dgm:spPr/>
    </dgm:pt>
    <dgm:pt modelId="{48B0AEBD-7B10-4197-B971-B03911F2EFEB}" type="pres">
      <dgm:prSet presAssocID="{7D857889-39E4-49A8-9EFB-2F5FCB5E8290}" presName="sibTrans" presStyleLbl="sibTrans2D1" presStyleIdx="1" presStyleCnt="5"/>
      <dgm:spPr/>
    </dgm:pt>
    <dgm:pt modelId="{37D1CC8F-2453-46BE-93A0-17E7F4FCE6BF}" type="pres">
      <dgm:prSet presAssocID="{7D857889-39E4-49A8-9EFB-2F5FCB5E8290}" presName="connectorText" presStyleLbl="sibTrans2D1" presStyleIdx="1" presStyleCnt="5"/>
      <dgm:spPr/>
    </dgm:pt>
    <dgm:pt modelId="{6BB80A14-13E4-4476-A583-647BD29DD929}" type="pres">
      <dgm:prSet presAssocID="{A6846CD2-CECA-4FC1-9FEC-CC88895D4E6F}" presName="node" presStyleLbl="node1" presStyleIdx="2" presStyleCnt="6">
        <dgm:presLayoutVars>
          <dgm:bulletEnabled val="1"/>
        </dgm:presLayoutVars>
      </dgm:prSet>
      <dgm:spPr/>
    </dgm:pt>
    <dgm:pt modelId="{E43F60C7-C86E-43E1-B725-FDBB3555A3EA}" type="pres">
      <dgm:prSet presAssocID="{A94A78AA-51B2-4B5C-A85C-C33BDD3C8FF9}" presName="sibTrans" presStyleLbl="sibTrans2D1" presStyleIdx="2" presStyleCnt="5"/>
      <dgm:spPr/>
    </dgm:pt>
    <dgm:pt modelId="{6B6B2E01-7525-42E9-AAFA-14081980C7F9}" type="pres">
      <dgm:prSet presAssocID="{A94A78AA-51B2-4B5C-A85C-C33BDD3C8FF9}" presName="connectorText" presStyleLbl="sibTrans2D1" presStyleIdx="2" presStyleCnt="5"/>
      <dgm:spPr/>
    </dgm:pt>
    <dgm:pt modelId="{887B3E22-96E5-4050-B615-7D4B80259CDE}" type="pres">
      <dgm:prSet presAssocID="{6685750E-6820-4757-AA6C-F41E193D0304}" presName="node" presStyleLbl="node1" presStyleIdx="3" presStyleCnt="6">
        <dgm:presLayoutVars>
          <dgm:bulletEnabled val="1"/>
        </dgm:presLayoutVars>
      </dgm:prSet>
      <dgm:spPr/>
    </dgm:pt>
    <dgm:pt modelId="{9902A7BB-B52B-4516-9A8B-19380948864A}" type="pres">
      <dgm:prSet presAssocID="{1CBCB5B4-E50F-43AD-ACE7-D18F603FC290}" presName="sibTrans" presStyleLbl="sibTrans2D1" presStyleIdx="3" presStyleCnt="5"/>
      <dgm:spPr/>
    </dgm:pt>
    <dgm:pt modelId="{426C9F05-B748-4E5D-9453-C7E90DA68CDA}" type="pres">
      <dgm:prSet presAssocID="{1CBCB5B4-E50F-43AD-ACE7-D18F603FC290}" presName="connectorText" presStyleLbl="sibTrans2D1" presStyleIdx="3" presStyleCnt="5"/>
      <dgm:spPr/>
    </dgm:pt>
    <dgm:pt modelId="{AF840598-D05F-4F94-B452-50B6DD1EB224}" type="pres">
      <dgm:prSet presAssocID="{8CF244ED-E339-486F-B4A1-C827583E665D}" presName="node" presStyleLbl="node1" presStyleIdx="4" presStyleCnt="6">
        <dgm:presLayoutVars>
          <dgm:bulletEnabled val="1"/>
        </dgm:presLayoutVars>
      </dgm:prSet>
      <dgm:spPr/>
    </dgm:pt>
    <dgm:pt modelId="{EF8BC92F-2472-406F-91C4-E6550210925F}" type="pres">
      <dgm:prSet presAssocID="{E8B97B7E-4411-4C72-9CD1-66F96CC0DF6F}" presName="sibTrans" presStyleLbl="sibTrans2D1" presStyleIdx="4" presStyleCnt="5"/>
      <dgm:spPr/>
    </dgm:pt>
    <dgm:pt modelId="{7D9873CE-76AC-4D81-9624-277B129952FB}" type="pres">
      <dgm:prSet presAssocID="{E8B97B7E-4411-4C72-9CD1-66F96CC0DF6F}" presName="connectorText" presStyleLbl="sibTrans2D1" presStyleIdx="4" presStyleCnt="5"/>
      <dgm:spPr/>
    </dgm:pt>
    <dgm:pt modelId="{BE05352C-3948-44BD-8593-645CB8BB841D}" type="pres">
      <dgm:prSet presAssocID="{5532215D-FDCE-4E98-874D-D42A1626B362}" presName="node" presStyleLbl="node1" presStyleIdx="5" presStyleCnt="6">
        <dgm:presLayoutVars>
          <dgm:bulletEnabled val="1"/>
        </dgm:presLayoutVars>
      </dgm:prSet>
      <dgm:spPr/>
    </dgm:pt>
  </dgm:ptLst>
  <dgm:cxnLst>
    <dgm:cxn modelId="{F9087E17-424E-4BD7-BF69-40BB995DDCCE}" type="presOf" srcId="{E8B97B7E-4411-4C72-9CD1-66F96CC0DF6F}" destId="{7D9873CE-76AC-4D81-9624-277B129952FB}" srcOrd="1" destOrd="0" presId="urn:microsoft.com/office/officeart/2005/8/layout/process1"/>
    <dgm:cxn modelId="{C769731B-3770-4C3C-8560-BFF99A4F45F2}" type="presOf" srcId="{5532215D-FDCE-4E98-874D-D42A1626B362}" destId="{BE05352C-3948-44BD-8593-645CB8BB841D}" srcOrd="0" destOrd="0" presId="urn:microsoft.com/office/officeart/2005/8/layout/process1"/>
    <dgm:cxn modelId="{76BE5C1E-A2D6-419D-A86A-EB8800B5658E}" type="presOf" srcId="{A7A20EE1-A74C-489F-BDED-B8F50678E199}" destId="{A5B46BEE-19E8-4004-B4EE-303E769E2B38}" srcOrd="0" destOrd="0" presId="urn:microsoft.com/office/officeart/2005/8/layout/process1"/>
    <dgm:cxn modelId="{29785921-7803-4721-BD3D-77470D79E4CB}" srcId="{A7A20EE1-A74C-489F-BDED-B8F50678E199}" destId="{6685750E-6820-4757-AA6C-F41E193D0304}" srcOrd="3" destOrd="0" parTransId="{9A0909A6-E04E-4A2A-91B7-E6E7FAD60C67}" sibTransId="{1CBCB5B4-E50F-43AD-ACE7-D18F603FC290}"/>
    <dgm:cxn modelId="{04C97727-252A-4D32-89BA-44FA82634692}" type="presOf" srcId="{7D857889-39E4-49A8-9EFB-2F5FCB5E8290}" destId="{48B0AEBD-7B10-4197-B971-B03911F2EFEB}" srcOrd="0" destOrd="0" presId="urn:microsoft.com/office/officeart/2005/8/layout/process1"/>
    <dgm:cxn modelId="{B016E430-7486-449A-95BD-E202D6E111D3}" srcId="{A7A20EE1-A74C-489F-BDED-B8F50678E199}" destId="{12746461-9BA7-40EC-9355-C49485CB2B5A}" srcOrd="0" destOrd="0" parTransId="{9352AE7C-724F-4E14-8D6C-E0EAE0CC59AC}" sibTransId="{79AF7CCA-6496-472D-98EE-009B8601DABA}"/>
    <dgm:cxn modelId="{F0AD3A35-BF47-4755-90C1-D227DAA8013B}" srcId="{A7A20EE1-A74C-489F-BDED-B8F50678E199}" destId="{2B8A232C-7E31-480B-AA92-FC1103E20CA7}" srcOrd="1" destOrd="0" parTransId="{D8597F59-A2E6-456E-B6CD-76B956BCAA10}" sibTransId="{7D857889-39E4-49A8-9EFB-2F5FCB5E8290}"/>
    <dgm:cxn modelId="{7C5D945D-0420-4159-8B1C-3CC53B77061D}" type="presOf" srcId="{E8B97B7E-4411-4C72-9CD1-66F96CC0DF6F}" destId="{EF8BC92F-2472-406F-91C4-E6550210925F}" srcOrd="0" destOrd="0" presId="urn:microsoft.com/office/officeart/2005/8/layout/process1"/>
    <dgm:cxn modelId="{5F9BFD64-7F18-49D1-A65B-62D4DCA59233}" type="presOf" srcId="{A94A78AA-51B2-4B5C-A85C-C33BDD3C8FF9}" destId="{6B6B2E01-7525-42E9-AAFA-14081980C7F9}" srcOrd="1" destOrd="0" presId="urn:microsoft.com/office/officeart/2005/8/layout/process1"/>
    <dgm:cxn modelId="{AF1AC368-CB4B-4680-AF3A-2A9BC5AB5FEB}" type="presOf" srcId="{6685750E-6820-4757-AA6C-F41E193D0304}" destId="{887B3E22-96E5-4050-B615-7D4B80259CDE}" srcOrd="0" destOrd="0" presId="urn:microsoft.com/office/officeart/2005/8/layout/process1"/>
    <dgm:cxn modelId="{B7040E4C-5213-4577-91BB-49FE13B9982B}" srcId="{A7A20EE1-A74C-489F-BDED-B8F50678E199}" destId="{8CF244ED-E339-486F-B4A1-C827583E665D}" srcOrd="4" destOrd="0" parTransId="{FDA3F3C5-2EA2-4B6F-9736-DCBCD48C51EA}" sibTransId="{E8B97B7E-4411-4C72-9CD1-66F96CC0DF6F}"/>
    <dgm:cxn modelId="{DB13CD50-496E-4DD1-8273-4107B5059958}" type="presOf" srcId="{A94A78AA-51B2-4B5C-A85C-C33BDD3C8FF9}" destId="{E43F60C7-C86E-43E1-B725-FDBB3555A3EA}" srcOrd="0" destOrd="0" presId="urn:microsoft.com/office/officeart/2005/8/layout/process1"/>
    <dgm:cxn modelId="{1B3CF984-F81D-4DE2-9243-1920E908210B}" type="presOf" srcId="{79AF7CCA-6496-472D-98EE-009B8601DABA}" destId="{856E1C4D-9CE9-4747-9B86-155305B7CC86}" srcOrd="0" destOrd="0" presId="urn:microsoft.com/office/officeart/2005/8/layout/process1"/>
    <dgm:cxn modelId="{75D43085-0AD7-4662-9577-70E7E0E259CE}" srcId="{A7A20EE1-A74C-489F-BDED-B8F50678E199}" destId="{5532215D-FDCE-4E98-874D-D42A1626B362}" srcOrd="5" destOrd="0" parTransId="{ACA80016-D255-4D36-B021-3E3A5899A3B1}" sibTransId="{F6672A23-7346-41E0-BC33-578B3A863832}"/>
    <dgm:cxn modelId="{D5742D88-2362-494D-A5BA-4171731316C9}" type="presOf" srcId="{1CBCB5B4-E50F-43AD-ACE7-D18F603FC290}" destId="{426C9F05-B748-4E5D-9453-C7E90DA68CDA}" srcOrd="1" destOrd="0" presId="urn:microsoft.com/office/officeart/2005/8/layout/process1"/>
    <dgm:cxn modelId="{A25939AB-38F2-4232-B4EB-74B0DC2C8583}" type="presOf" srcId="{2B8A232C-7E31-480B-AA92-FC1103E20CA7}" destId="{3D43D404-C050-4602-9665-F4CA361225E8}" srcOrd="0" destOrd="0" presId="urn:microsoft.com/office/officeart/2005/8/layout/process1"/>
    <dgm:cxn modelId="{F2CF75AC-A3AC-4DB7-8F19-B4E4C9795613}" type="presOf" srcId="{12746461-9BA7-40EC-9355-C49485CB2B5A}" destId="{77BA915D-9791-4480-A26C-08FD03B4351A}" srcOrd="0" destOrd="0" presId="urn:microsoft.com/office/officeart/2005/8/layout/process1"/>
    <dgm:cxn modelId="{40E6B6C3-7541-46EF-8D66-9756082183C5}" type="presOf" srcId="{79AF7CCA-6496-472D-98EE-009B8601DABA}" destId="{E1602DC4-3F93-4983-AFD1-B9A320233715}" srcOrd="1" destOrd="0" presId="urn:microsoft.com/office/officeart/2005/8/layout/process1"/>
    <dgm:cxn modelId="{D76DC5C6-0421-4BE0-9B28-7E346B37F761}" type="presOf" srcId="{8CF244ED-E339-486F-B4A1-C827583E665D}" destId="{AF840598-D05F-4F94-B452-50B6DD1EB224}" srcOrd="0" destOrd="0" presId="urn:microsoft.com/office/officeart/2005/8/layout/process1"/>
    <dgm:cxn modelId="{EE2EE0E4-8019-449A-98BC-0279F38A233C}" type="presOf" srcId="{7D857889-39E4-49A8-9EFB-2F5FCB5E8290}" destId="{37D1CC8F-2453-46BE-93A0-17E7F4FCE6BF}" srcOrd="1" destOrd="0" presId="urn:microsoft.com/office/officeart/2005/8/layout/process1"/>
    <dgm:cxn modelId="{BAE2E3F0-0609-4A67-9498-E289FCC7DD80}" type="presOf" srcId="{1CBCB5B4-E50F-43AD-ACE7-D18F603FC290}" destId="{9902A7BB-B52B-4516-9A8B-19380948864A}" srcOrd="0" destOrd="0" presId="urn:microsoft.com/office/officeart/2005/8/layout/process1"/>
    <dgm:cxn modelId="{19E2D5F5-5476-4F9A-AE98-A32D6869F359}" type="presOf" srcId="{A6846CD2-CECA-4FC1-9FEC-CC88895D4E6F}" destId="{6BB80A14-13E4-4476-A583-647BD29DD929}" srcOrd="0" destOrd="0" presId="urn:microsoft.com/office/officeart/2005/8/layout/process1"/>
    <dgm:cxn modelId="{EF0779FC-77B6-4DA7-BE07-A4FD59EC6813}" srcId="{A7A20EE1-A74C-489F-BDED-B8F50678E199}" destId="{A6846CD2-CECA-4FC1-9FEC-CC88895D4E6F}" srcOrd="2" destOrd="0" parTransId="{B941887D-55B7-4854-8C81-4830C60085F1}" sibTransId="{A94A78AA-51B2-4B5C-A85C-C33BDD3C8FF9}"/>
    <dgm:cxn modelId="{96065A73-4FF1-4BA4-B3FC-7737F64DE016}" type="presParOf" srcId="{A5B46BEE-19E8-4004-B4EE-303E769E2B38}" destId="{77BA915D-9791-4480-A26C-08FD03B4351A}" srcOrd="0" destOrd="0" presId="urn:microsoft.com/office/officeart/2005/8/layout/process1"/>
    <dgm:cxn modelId="{241B89C5-B2B7-4903-A32E-2F2E8B80022C}" type="presParOf" srcId="{A5B46BEE-19E8-4004-B4EE-303E769E2B38}" destId="{856E1C4D-9CE9-4747-9B86-155305B7CC86}" srcOrd="1" destOrd="0" presId="urn:microsoft.com/office/officeart/2005/8/layout/process1"/>
    <dgm:cxn modelId="{61FC4172-2298-485C-A7E7-264836AA82BA}" type="presParOf" srcId="{856E1C4D-9CE9-4747-9B86-155305B7CC86}" destId="{E1602DC4-3F93-4983-AFD1-B9A320233715}" srcOrd="0" destOrd="0" presId="urn:microsoft.com/office/officeart/2005/8/layout/process1"/>
    <dgm:cxn modelId="{2088E3A3-103B-4D46-8C73-DE3C6A0F142A}" type="presParOf" srcId="{A5B46BEE-19E8-4004-B4EE-303E769E2B38}" destId="{3D43D404-C050-4602-9665-F4CA361225E8}" srcOrd="2" destOrd="0" presId="urn:microsoft.com/office/officeart/2005/8/layout/process1"/>
    <dgm:cxn modelId="{14614ECC-660C-4DAD-8439-97DE845C980A}" type="presParOf" srcId="{A5B46BEE-19E8-4004-B4EE-303E769E2B38}" destId="{48B0AEBD-7B10-4197-B971-B03911F2EFEB}" srcOrd="3" destOrd="0" presId="urn:microsoft.com/office/officeart/2005/8/layout/process1"/>
    <dgm:cxn modelId="{82D9DC61-E620-48A3-AAE8-B81CC98A65A9}" type="presParOf" srcId="{48B0AEBD-7B10-4197-B971-B03911F2EFEB}" destId="{37D1CC8F-2453-46BE-93A0-17E7F4FCE6BF}" srcOrd="0" destOrd="0" presId="urn:microsoft.com/office/officeart/2005/8/layout/process1"/>
    <dgm:cxn modelId="{0F4406F2-831B-454F-92B1-2373F7452880}" type="presParOf" srcId="{A5B46BEE-19E8-4004-B4EE-303E769E2B38}" destId="{6BB80A14-13E4-4476-A583-647BD29DD929}" srcOrd="4" destOrd="0" presId="urn:microsoft.com/office/officeart/2005/8/layout/process1"/>
    <dgm:cxn modelId="{4C8A0727-480F-4163-9023-D5746474F6E3}" type="presParOf" srcId="{A5B46BEE-19E8-4004-B4EE-303E769E2B38}" destId="{E43F60C7-C86E-43E1-B725-FDBB3555A3EA}" srcOrd="5" destOrd="0" presId="urn:microsoft.com/office/officeart/2005/8/layout/process1"/>
    <dgm:cxn modelId="{3EF800A8-8F1C-4C40-A446-A2E8E944A9C5}" type="presParOf" srcId="{E43F60C7-C86E-43E1-B725-FDBB3555A3EA}" destId="{6B6B2E01-7525-42E9-AAFA-14081980C7F9}" srcOrd="0" destOrd="0" presId="urn:microsoft.com/office/officeart/2005/8/layout/process1"/>
    <dgm:cxn modelId="{8957F283-6E50-487B-BCF8-4476BD6575DA}" type="presParOf" srcId="{A5B46BEE-19E8-4004-B4EE-303E769E2B38}" destId="{887B3E22-96E5-4050-B615-7D4B80259CDE}" srcOrd="6" destOrd="0" presId="urn:microsoft.com/office/officeart/2005/8/layout/process1"/>
    <dgm:cxn modelId="{617F1245-6831-4A2D-8DC3-5311BBAE2E22}" type="presParOf" srcId="{A5B46BEE-19E8-4004-B4EE-303E769E2B38}" destId="{9902A7BB-B52B-4516-9A8B-19380948864A}" srcOrd="7" destOrd="0" presId="urn:microsoft.com/office/officeart/2005/8/layout/process1"/>
    <dgm:cxn modelId="{5FE1BBE2-18D0-4776-92CF-B718CEBC5E5C}" type="presParOf" srcId="{9902A7BB-B52B-4516-9A8B-19380948864A}" destId="{426C9F05-B748-4E5D-9453-C7E90DA68CDA}" srcOrd="0" destOrd="0" presId="urn:microsoft.com/office/officeart/2005/8/layout/process1"/>
    <dgm:cxn modelId="{9F1B52F4-875E-4FE9-9480-6CC9AC031CBC}" type="presParOf" srcId="{A5B46BEE-19E8-4004-B4EE-303E769E2B38}" destId="{AF840598-D05F-4F94-B452-50B6DD1EB224}" srcOrd="8" destOrd="0" presId="urn:microsoft.com/office/officeart/2005/8/layout/process1"/>
    <dgm:cxn modelId="{94763632-4EF0-4B5B-A1DB-644117265F0D}" type="presParOf" srcId="{A5B46BEE-19E8-4004-B4EE-303E769E2B38}" destId="{EF8BC92F-2472-406F-91C4-E6550210925F}" srcOrd="9" destOrd="0" presId="urn:microsoft.com/office/officeart/2005/8/layout/process1"/>
    <dgm:cxn modelId="{A3816CAF-928E-45DE-847A-39A5D3DD2455}" type="presParOf" srcId="{EF8BC92F-2472-406F-91C4-E6550210925F}" destId="{7D9873CE-76AC-4D81-9624-277B129952FB}" srcOrd="0" destOrd="0" presId="urn:microsoft.com/office/officeart/2005/8/layout/process1"/>
    <dgm:cxn modelId="{8EE155AB-7D79-41B3-9D49-D7AEB7D265B8}" type="presParOf" srcId="{A5B46BEE-19E8-4004-B4EE-303E769E2B38}" destId="{BE05352C-3948-44BD-8593-645CB8BB841D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A20EE1-A74C-489F-BDED-B8F50678E19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6846CD2-CECA-4FC1-9FEC-CC88895D4E6F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Visit</a:t>
          </a:r>
        </a:p>
      </dgm:t>
    </dgm:pt>
    <dgm:pt modelId="{B941887D-55B7-4854-8C81-4830C60085F1}" type="parTrans" cxnId="{EF0779FC-77B6-4DA7-BE07-A4FD59EC6813}">
      <dgm:prSet/>
      <dgm:spPr/>
      <dgm:t>
        <a:bodyPr/>
        <a:lstStyle/>
        <a:p>
          <a:endParaRPr lang="en-US" b="1"/>
        </a:p>
      </dgm:t>
    </dgm:pt>
    <dgm:pt modelId="{A94A78AA-51B2-4B5C-A85C-C33BDD3C8FF9}" type="sibTrans" cxnId="{EF0779FC-77B6-4DA7-BE07-A4FD59EC6813}">
      <dgm:prSet/>
      <dgm:spPr/>
      <dgm:t>
        <a:bodyPr/>
        <a:lstStyle/>
        <a:p>
          <a:endParaRPr lang="en-US" b="1"/>
        </a:p>
      </dgm:t>
    </dgm:pt>
    <dgm:pt modelId="{6685750E-6820-4757-AA6C-F41E193D0304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Optional but good: Post-visit convo</a:t>
          </a:r>
        </a:p>
      </dgm:t>
    </dgm:pt>
    <dgm:pt modelId="{9A0909A6-E04E-4A2A-91B7-E6E7FAD60C67}" type="parTrans" cxnId="{29785921-7803-4721-BD3D-77470D79E4CB}">
      <dgm:prSet/>
      <dgm:spPr/>
      <dgm:t>
        <a:bodyPr/>
        <a:lstStyle/>
        <a:p>
          <a:endParaRPr lang="en-US" b="1"/>
        </a:p>
      </dgm:t>
    </dgm:pt>
    <dgm:pt modelId="{1CBCB5B4-E50F-43AD-ACE7-D18F603FC290}" type="sibTrans" cxnId="{29785921-7803-4721-BD3D-77470D79E4CB}">
      <dgm:prSet/>
      <dgm:spPr/>
      <dgm:t>
        <a:bodyPr/>
        <a:lstStyle/>
        <a:p>
          <a:endParaRPr lang="en-US" b="1"/>
        </a:p>
      </dgm:t>
    </dgm:pt>
    <dgm:pt modelId="{8CF244ED-E339-486F-B4A1-C827583E665D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Constructive report</a:t>
          </a:r>
        </a:p>
      </dgm:t>
    </dgm:pt>
    <dgm:pt modelId="{FDA3F3C5-2EA2-4B6F-9736-DCBCD48C51EA}" type="parTrans" cxnId="{B7040E4C-5213-4577-91BB-49FE13B9982B}">
      <dgm:prSet/>
      <dgm:spPr/>
      <dgm:t>
        <a:bodyPr/>
        <a:lstStyle/>
        <a:p>
          <a:endParaRPr lang="en-US" b="1"/>
        </a:p>
      </dgm:t>
    </dgm:pt>
    <dgm:pt modelId="{E8B97B7E-4411-4C72-9CD1-66F96CC0DF6F}" type="sibTrans" cxnId="{B7040E4C-5213-4577-91BB-49FE13B9982B}">
      <dgm:prSet/>
      <dgm:spPr/>
      <dgm:t>
        <a:bodyPr/>
        <a:lstStyle/>
        <a:p>
          <a:endParaRPr lang="en-US" b="1"/>
        </a:p>
      </dgm:t>
    </dgm:pt>
    <dgm:pt modelId="{26ECFEDD-571F-43C5-A21A-4DBCB1753001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Pre-review convo</a:t>
          </a:r>
        </a:p>
      </dgm:t>
    </dgm:pt>
    <dgm:pt modelId="{24C580FE-9D00-4291-94C8-B6BA4E95058A}" type="parTrans" cxnId="{F03AA2C5-E78C-443C-8E5A-73C727887325}">
      <dgm:prSet/>
      <dgm:spPr/>
      <dgm:t>
        <a:bodyPr/>
        <a:lstStyle/>
        <a:p>
          <a:endParaRPr lang="en-US"/>
        </a:p>
      </dgm:t>
    </dgm:pt>
    <dgm:pt modelId="{17246593-9725-493C-B3B7-B08DC3A8761D}" type="sibTrans" cxnId="{F03AA2C5-E78C-443C-8E5A-73C727887325}">
      <dgm:prSet/>
      <dgm:spPr/>
      <dgm:t>
        <a:bodyPr/>
        <a:lstStyle/>
        <a:p>
          <a:endParaRPr lang="en-US"/>
        </a:p>
      </dgm:t>
    </dgm:pt>
    <dgm:pt modelId="{4EE3FF03-B875-43F6-887B-21976201FA96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Review of materials</a:t>
          </a:r>
        </a:p>
      </dgm:t>
    </dgm:pt>
    <dgm:pt modelId="{477969E3-8C53-489A-955B-CB98D456E814}" type="parTrans" cxnId="{2026B69D-26DF-4FAC-9CDF-C32AD7031E84}">
      <dgm:prSet/>
      <dgm:spPr/>
      <dgm:t>
        <a:bodyPr/>
        <a:lstStyle/>
        <a:p>
          <a:endParaRPr lang="en-US"/>
        </a:p>
      </dgm:t>
    </dgm:pt>
    <dgm:pt modelId="{FBDB1AEC-07F1-44EE-8971-87515BC7A659}" type="sibTrans" cxnId="{2026B69D-26DF-4FAC-9CDF-C32AD7031E84}">
      <dgm:prSet/>
      <dgm:spPr/>
      <dgm:t>
        <a:bodyPr/>
        <a:lstStyle/>
        <a:p>
          <a:endParaRPr lang="en-US"/>
        </a:p>
      </dgm:t>
    </dgm:pt>
    <dgm:pt modelId="{A5B46BEE-19E8-4004-B4EE-303E769E2B38}" type="pres">
      <dgm:prSet presAssocID="{A7A20EE1-A74C-489F-BDED-B8F50678E199}" presName="Name0" presStyleCnt="0">
        <dgm:presLayoutVars>
          <dgm:dir/>
          <dgm:resizeHandles val="exact"/>
        </dgm:presLayoutVars>
      </dgm:prSet>
      <dgm:spPr/>
    </dgm:pt>
    <dgm:pt modelId="{17EC4556-3172-4147-8202-49BDB676BBC7}" type="pres">
      <dgm:prSet presAssocID="{26ECFEDD-571F-43C5-A21A-4DBCB1753001}" presName="node" presStyleLbl="node1" presStyleIdx="0" presStyleCnt="5">
        <dgm:presLayoutVars>
          <dgm:bulletEnabled val="1"/>
        </dgm:presLayoutVars>
      </dgm:prSet>
      <dgm:spPr/>
    </dgm:pt>
    <dgm:pt modelId="{2A102673-E2F8-4EE8-9EAA-588A790E01B9}" type="pres">
      <dgm:prSet presAssocID="{17246593-9725-493C-B3B7-B08DC3A8761D}" presName="sibTrans" presStyleLbl="sibTrans2D1" presStyleIdx="0" presStyleCnt="4"/>
      <dgm:spPr/>
    </dgm:pt>
    <dgm:pt modelId="{FE658460-6C17-4B1E-BE46-A022FAC4FE9C}" type="pres">
      <dgm:prSet presAssocID="{17246593-9725-493C-B3B7-B08DC3A8761D}" presName="connectorText" presStyleLbl="sibTrans2D1" presStyleIdx="0" presStyleCnt="4"/>
      <dgm:spPr/>
    </dgm:pt>
    <dgm:pt modelId="{F6B964A3-539A-4447-94D1-CF63B47751AC}" type="pres">
      <dgm:prSet presAssocID="{4EE3FF03-B875-43F6-887B-21976201FA96}" presName="node" presStyleLbl="node1" presStyleIdx="1" presStyleCnt="5">
        <dgm:presLayoutVars>
          <dgm:bulletEnabled val="1"/>
        </dgm:presLayoutVars>
      </dgm:prSet>
      <dgm:spPr/>
    </dgm:pt>
    <dgm:pt modelId="{FAD23BFB-82A2-4D3C-B33C-C055A6EAA117}" type="pres">
      <dgm:prSet presAssocID="{FBDB1AEC-07F1-44EE-8971-87515BC7A659}" presName="sibTrans" presStyleLbl="sibTrans2D1" presStyleIdx="1" presStyleCnt="4"/>
      <dgm:spPr/>
    </dgm:pt>
    <dgm:pt modelId="{AA620359-B225-4117-A474-B4F08FADAB36}" type="pres">
      <dgm:prSet presAssocID="{FBDB1AEC-07F1-44EE-8971-87515BC7A659}" presName="connectorText" presStyleLbl="sibTrans2D1" presStyleIdx="1" presStyleCnt="4"/>
      <dgm:spPr/>
    </dgm:pt>
    <dgm:pt modelId="{6BB80A14-13E4-4476-A583-647BD29DD929}" type="pres">
      <dgm:prSet presAssocID="{A6846CD2-CECA-4FC1-9FEC-CC88895D4E6F}" presName="node" presStyleLbl="node1" presStyleIdx="2" presStyleCnt="5">
        <dgm:presLayoutVars>
          <dgm:bulletEnabled val="1"/>
        </dgm:presLayoutVars>
      </dgm:prSet>
      <dgm:spPr/>
    </dgm:pt>
    <dgm:pt modelId="{E43F60C7-C86E-43E1-B725-FDBB3555A3EA}" type="pres">
      <dgm:prSet presAssocID="{A94A78AA-51B2-4B5C-A85C-C33BDD3C8FF9}" presName="sibTrans" presStyleLbl="sibTrans2D1" presStyleIdx="2" presStyleCnt="4"/>
      <dgm:spPr/>
    </dgm:pt>
    <dgm:pt modelId="{6B6B2E01-7525-42E9-AAFA-14081980C7F9}" type="pres">
      <dgm:prSet presAssocID="{A94A78AA-51B2-4B5C-A85C-C33BDD3C8FF9}" presName="connectorText" presStyleLbl="sibTrans2D1" presStyleIdx="2" presStyleCnt="4"/>
      <dgm:spPr/>
    </dgm:pt>
    <dgm:pt modelId="{887B3E22-96E5-4050-B615-7D4B80259CDE}" type="pres">
      <dgm:prSet presAssocID="{6685750E-6820-4757-AA6C-F41E193D0304}" presName="node" presStyleLbl="node1" presStyleIdx="3" presStyleCnt="5" custLinFactY="13799" custLinFactNeighborX="10697" custLinFactNeighborY="100000">
        <dgm:presLayoutVars>
          <dgm:bulletEnabled val="1"/>
        </dgm:presLayoutVars>
      </dgm:prSet>
      <dgm:spPr/>
    </dgm:pt>
    <dgm:pt modelId="{9902A7BB-B52B-4516-9A8B-19380948864A}" type="pres">
      <dgm:prSet presAssocID="{1CBCB5B4-E50F-43AD-ACE7-D18F603FC290}" presName="sibTrans" presStyleLbl="sibTrans2D1" presStyleIdx="3" presStyleCnt="4"/>
      <dgm:spPr/>
    </dgm:pt>
    <dgm:pt modelId="{426C9F05-B748-4E5D-9453-C7E90DA68CDA}" type="pres">
      <dgm:prSet presAssocID="{1CBCB5B4-E50F-43AD-ACE7-D18F603FC290}" presName="connectorText" presStyleLbl="sibTrans2D1" presStyleIdx="3" presStyleCnt="4"/>
      <dgm:spPr/>
    </dgm:pt>
    <dgm:pt modelId="{AF840598-D05F-4F94-B452-50B6DD1EB224}" type="pres">
      <dgm:prSet presAssocID="{8CF244ED-E339-486F-B4A1-C827583E665D}" presName="node" presStyleLbl="node1" presStyleIdx="4" presStyleCnt="5">
        <dgm:presLayoutVars>
          <dgm:bulletEnabled val="1"/>
        </dgm:presLayoutVars>
      </dgm:prSet>
      <dgm:spPr/>
    </dgm:pt>
  </dgm:ptLst>
  <dgm:cxnLst>
    <dgm:cxn modelId="{76BE5C1E-A2D6-419D-A86A-EB8800B5658E}" type="presOf" srcId="{A7A20EE1-A74C-489F-BDED-B8F50678E199}" destId="{A5B46BEE-19E8-4004-B4EE-303E769E2B38}" srcOrd="0" destOrd="0" presId="urn:microsoft.com/office/officeart/2005/8/layout/process1"/>
    <dgm:cxn modelId="{29785921-7803-4721-BD3D-77470D79E4CB}" srcId="{A7A20EE1-A74C-489F-BDED-B8F50678E199}" destId="{6685750E-6820-4757-AA6C-F41E193D0304}" srcOrd="3" destOrd="0" parTransId="{9A0909A6-E04E-4A2A-91B7-E6E7FAD60C67}" sibTransId="{1CBCB5B4-E50F-43AD-ACE7-D18F603FC290}"/>
    <dgm:cxn modelId="{5F9BFD64-7F18-49D1-A65B-62D4DCA59233}" type="presOf" srcId="{A94A78AA-51B2-4B5C-A85C-C33BDD3C8FF9}" destId="{6B6B2E01-7525-42E9-AAFA-14081980C7F9}" srcOrd="1" destOrd="0" presId="urn:microsoft.com/office/officeart/2005/8/layout/process1"/>
    <dgm:cxn modelId="{AF1AC368-CB4B-4680-AF3A-2A9BC5AB5FEB}" type="presOf" srcId="{6685750E-6820-4757-AA6C-F41E193D0304}" destId="{887B3E22-96E5-4050-B615-7D4B80259CDE}" srcOrd="0" destOrd="0" presId="urn:microsoft.com/office/officeart/2005/8/layout/process1"/>
    <dgm:cxn modelId="{B7040E4C-5213-4577-91BB-49FE13B9982B}" srcId="{A7A20EE1-A74C-489F-BDED-B8F50678E199}" destId="{8CF244ED-E339-486F-B4A1-C827583E665D}" srcOrd="4" destOrd="0" parTransId="{FDA3F3C5-2EA2-4B6F-9736-DCBCD48C51EA}" sibTransId="{E8B97B7E-4411-4C72-9CD1-66F96CC0DF6F}"/>
    <dgm:cxn modelId="{DB13CD50-496E-4DD1-8273-4107B5059958}" type="presOf" srcId="{A94A78AA-51B2-4B5C-A85C-C33BDD3C8FF9}" destId="{E43F60C7-C86E-43E1-B725-FDBB3555A3EA}" srcOrd="0" destOrd="0" presId="urn:microsoft.com/office/officeart/2005/8/layout/process1"/>
    <dgm:cxn modelId="{7018D97A-2380-406F-8F67-9273E2C8A7E5}" type="presOf" srcId="{17246593-9725-493C-B3B7-B08DC3A8761D}" destId="{2A102673-E2F8-4EE8-9EAA-588A790E01B9}" srcOrd="0" destOrd="0" presId="urn:microsoft.com/office/officeart/2005/8/layout/process1"/>
    <dgm:cxn modelId="{D5742D88-2362-494D-A5BA-4171731316C9}" type="presOf" srcId="{1CBCB5B4-E50F-43AD-ACE7-D18F603FC290}" destId="{426C9F05-B748-4E5D-9453-C7E90DA68CDA}" srcOrd="1" destOrd="0" presId="urn:microsoft.com/office/officeart/2005/8/layout/process1"/>
    <dgm:cxn modelId="{2026B69D-26DF-4FAC-9CDF-C32AD7031E84}" srcId="{A7A20EE1-A74C-489F-BDED-B8F50678E199}" destId="{4EE3FF03-B875-43F6-887B-21976201FA96}" srcOrd="1" destOrd="0" parTransId="{477969E3-8C53-489A-955B-CB98D456E814}" sibTransId="{FBDB1AEC-07F1-44EE-8971-87515BC7A659}"/>
    <dgm:cxn modelId="{617C5AB2-B2C0-4005-8797-AD642F0204FD}" type="presOf" srcId="{17246593-9725-493C-B3B7-B08DC3A8761D}" destId="{FE658460-6C17-4B1E-BE46-A022FAC4FE9C}" srcOrd="1" destOrd="0" presId="urn:microsoft.com/office/officeart/2005/8/layout/process1"/>
    <dgm:cxn modelId="{5CF97BBC-FF7B-4D8C-9A1C-1E7866F68106}" type="presOf" srcId="{4EE3FF03-B875-43F6-887B-21976201FA96}" destId="{F6B964A3-539A-4447-94D1-CF63B47751AC}" srcOrd="0" destOrd="0" presId="urn:microsoft.com/office/officeart/2005/8/layout/process1"/>
    <dgm:cxn modelId="{F03AA2C5-E78C-443C-8E5A-73C727887325}" srcId="{A7A20EE1-A74C-489F-BDED-B8F50678E199}" destId="{26ECFEDD-571F-43C5-A21A-4DBCB1753001}" srcOrd="0" destOrd="0" parTransId="{24C580FE-9D00-4291-94C8-B6BA4E95058A}" sibTransId="{17246593-9725-493C-B3B7-B08DC3A8761D}"/>
    <dgm:cxn modelId="{D76DC5C6-0421-4BE0-9B28-7E346B37F761}" type="presOf" srcId="{8CF244ED-E339-486F-B4A1-C827583E665D}" destId="{AF840598-D05F-4F94-B452-50B6DD1EB224}" srcOrd="0" destOrd="0" presId="urn:microsoft.com/office/officeart/2005/8/layout/process1"/>
    <dgm:cxn modelId="{D77AE1D3-78A8-4C57-9BC9-68E675B395E2}" type="presOf" srcId="{FBDB1AEC-07F1-44EE-8971-87515BC7A659}" destId="{FAD23BFB-82A2-4D3C-B33C-C055A6EAA117}" srcOrd="0" destOrd="0" presId="urn:microsoft.com/office/officeart/2005/8/layout/process1"/>
    <dgm:cxn modelId="{F73C79DA-30FC-4177-B880-E47C5863C8E3}" type="presOf" srcId="{FBDB1AEC-07F1-44EE-8971-87515BC7A659}" destId="{AA620359-B225-4117-A474-B4F08FADAB36}" srcOrd="1" destOrd="0" presId="urn:microsoft.com/office/officeart/2005/8/layout/process1"/>
    <dgm:cxn modelId="{E2A098DC-ED4F-451C-AB16-2B4DD6D39570}" type="presOf" srcId="{26ECFEDD-571F-43C5-A21A-4DBCB1753001}" destId="{17EC4556-3172-4147-8202-49BDB676BBC7}" srcOrd="0" destOrd="0" presId="urn:microsoft.com/office/officeart/2005/8/layout/process1"/>
    <dgm:cxn modelId="{BAE2E3F0-0609-4A67-9498-E289FCC7DD80}" type="presOf" srcId="{1CBCB5B4-E50F-43AD-ACE7-D18F603FC290}" destId="{9902A7BB-B52B-4516-9A8B-19380948864A}" srcOrd="0" destOrd="0" presId="urn:microsoft.com/office/officeart/2005/8/layout/process1"/>
    <dgm:cxn modelId="{19E2D5F5-5476-4F9A-AE98-A32D6869F359}" type="presOf" srcId="{A6846CD2-CECA-4FC1-9FEC-CC88895D4E6F}" destId="{6BB80A14-13E4-4476-A583-647BD29DD929}" srcOrd="0" destOrd="0" presId="urn:microsoft.com/office/officeart/2005/8/layout/process1"/>
    <dgm:cxn modelId="{EF0779FC-77B6-4DA7-BE07-A4FD59EC6813}" srcId="{A7A20EE1-A74C-489F-BDED-B8F50678E199}" destId="{A6846CD2-CECA-4FC1-9FEC-CC88895D4E6F}" srcOrd="2" destOrd="0" parTransId="{B941887D-55B7-4854-8C81-4830C60085F1}" sibTransId="{A94A78AA-51B2-4B5C-A85C-C33BDD3C8FF9}"/>
    <dgm:cxn modelId="{C104401E-7832-49F4-9ACB-A268331A81C3}" type="presParOf" srcId="{A5B46BEE-19E8-4004-B4EE-303E769E2B38}" destId="{17EC4556-3172-4147-8202-49BDB676BBC7}" srcOrd="0" destOrd="0" presId="urn:microsoft.com/office/officeart/2005/8/layout/process1"/>
    <dgm:cxn modelId="{94442B3E-7ECB-409C-A276-F8EC44D6088D}" type="presParOf" srcId="{A5B46BEE-19E8-4004-B4EE-303E769E2B38}" destId="{2A102673-E2F8-4EE8-9EAA-588A790E01B9}" srcOrd="1" destOrd="0" presId="urn:microsoft.com/office/officeart/2005/8/layout/process1"/>
    <dgm:cxn modelId="{700749B3-DB1C-4738-AA4C-00D5BCAF7EBC}" type="presParOf" srcId="{2A102673-E2F8-4EE8-9EAA-588A790E01B9}" destId="{FE658460-6C17-4B1E-BE46-A022FAC4FE9C}" srcOrd="0" destOrd="0" presId="urn:microsoft.com/office/officeart/2005/8/layout/process1"/>
    <dgm:cxn modelId="{A6E8978C-3D87-4CA9-90C2-DCA6E1945835}" type="presParOf" srcId="{A5B46BEE-19E8-4004-B4EE-303E769E2B38}" destId="{F6B964A3-539A-4447-94D1-CF63B47751AC}" srcOrd="2" destOrd="0" presId="urn:microsoft.com/office/officeart/2005/8/layout/process1"/>
    <dgm:cxn modelId="{D1B8ECAB-21DB-4C58-A876-57FC42FE82CE}" type="presParOf" srcId="{A5B46BEE-19E8-4004-B4EE-303E769E2B38}" destId="{FAD23BFB-82A2-4D3C-B33C-C055A6EAA117}" srcOrd="3" destOrd="0" presId="urn:microsoft.com/office/officeart/2005/8/layout/process1"/>
    <dgm:cxn modelId="{DF79866D-F22B-49AF-8937-B55AF9ED8903}" type="presParOf" srcId="{FAD23BFB-82A2-4D3C-B33C-C055A6EAA117}" destId="{AA620359-B225-4117-A474-B4F08FADAB36}" srcOrd="0" destOrd="0" presId="urn:microsoft.com/office/officeart/2005/8/layout/process1"/>
    <dgm:cxn modelId="{0F4406F2-831B-454F-92B1-2373F7452880}" type="presParOf" srcId="{A5B46BEE-19E8-4004-B4EE-303E769E2B38}" destId="{6BB80A14-13E4-4476-A583-647BD29DD929}" srcOrd="4" destOrd="0" presId="urn:microsoft.com/office/officeart/2005/8/layout/process1"/>
    <dgm:cxn modelId="{4C8A0727-480F-4163-9023-D5746474F6E3}" type="presParOf" srcId="{A5B46BEE-19E8-4004-B4EE-303E769E2B38}" destId="{E43F60C7-C86E-43E1-B725-FDBB3555A3EA}" srcOrd="5" destOrd="0" presId="urn:microsoft.com/office/officeart/2005/8/layout/process1"/>
    <dgm:cxn modelId="{3EF800A8-8F1C-4C40-A446-A2E8E944A9C5}" type="presParOf" srcId="{E43F60C7-C86E-43E1-B725-FDBB3555A3EA}" destId="{6B6B2E01-7525-42E9-AAFA-14081980C7F9}" srcOrd="0" destOrd="0" presId="urn:microsoft.com/office/officeart/2005/8/layout/process1"/>
    <dgm:cxn modelId="{8957F283-6E50-487B-BCF8-4476BD6575DA}" type="presParOf" srcId="{A5B46BEE-19E8-4004-B4EE-303E769E2B38}" destId="{887B3E22-96E5-4050-B615-7D4B80259CDE}" srcOrd="6" destOrd="0" presId="urn:microsoft.com/office/officeart/2005/8/layout/process1"/>
    <dgm:cxn modelId="{617F1245-6831-4A2D-8DC3-5311BBAE2E22}" type="presParOf" srcId="{A5B46BEE-19E8-4004-B4EE-303E769E2B38}" destId="{9902A7BB-B52B-4516-9A8B-19380948864A}" srcOrd="7" destOrd="0" presId="urn:microsoft.com/office/officeart/2005/8/layout/process1"/>
    <dgm:cxn modelId="{5FE1BBE2-18D0-4776-92CF-B718CEBC5E5C}" type="presParOf" srcId="{9902A7BB-B52B-4516-9A8B-19380948864A}" destId="{426C9F05-B748-4E5D-9453-C7E90DA68CDA}" srcOrd="0" destOrd="0" presId="urn:microsoft.com/office/officeart/2005/8/layout/process1"/>
    <dgm:cxn modelId="{9F1B52F4-875E-4FE9-9480-6CC9AC031CBC}" type="presParOf" srcId="{A5B46BEE-19E8-4004-B4EE-303E769E2B38}" destId="{AF840598-D05F-4F94-B452-50B6DD1EB22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A20EE1-A74C-489F-BDED-B8F50678E19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2746461-9BA7-40EC-9355-C49485CB2B5A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NOT OPTIONAL:</a:t>
          </a:r>
        </a:p>
        <a:p>
          <a:r>
            <a:rPr lang="en-US" sz="2000" b="1" dirty="0">
              <a:solidFill>
                <a:schemeClr val="tx1"/>
              </a:solidFill>
            </a:rPr>
            <a:t>Pre-review convo</a:t>
          </a:r>
        </a:p>
      </dgm:t>
    </dgm:pt>
    <dgm:pt modelId="{9352AE7C-724F-4E14-8D6C-E0EAE0CC59AC}" type="parTrans" cxnId="{B016E430-7486-449A-95BD-E202D6E111D3}">
      <dgm:prSet/>
      <dgm:spPr/>
      <dgm:t>
        <a:bodyPr/>
        <a:lstStyle/>
        <a:p>
          <a:endParaRPr lang="en-US" b="1"/>
        </a:p>
      </dgm:t>
    </dgm:pt>
    <dgm:pt modelId="{79AF7CCA-6496-472D-98EE-009B8601DABA}" type="sibTrans" cxnId="{B016E430-7486-449A-95BD-E202D6E111D3}">
      <dgm:prSet/>
      <dgm:spPr/>
      <dgm:t>
        <a:bodyPr/>
        <a:lstStyle/>
        <a:p>
          <a:endParaRPr lang="en-US" b="1"/>
        </a:p>
      </dgm:t>
    </dgm:pt>
    <dgm:pt modelId="{A6846CD2-CECA-4FC1-9FEC-CC88895D4E6F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Review</a:t>
          </a:r>
        </a:p>
      </dgm:t>
    </dgm:pt>
    <dgm:pt modelId="{B941887D-55B7-4854-8C81-4830C60085F1}" type="parTrans" cxnId="{EF0779FC-77B6-4DA7-BE07-A4FD59EC6813}">
      <dgm:prSet/>
      <dgm:spPr/>
      <dgm:t>
        <a:bodyPr/>
        <a:lstStyle/>
        <a:p>
          <a:endParaRPr lang="en-US" b="1"/>
        </a:p>
      </dgm:t>
    </dgm:pt>
    <dgm:pt modelId="{A94A78AA-51B2-4B5C-A85C-C33BDD3C8FF9}" type="sibTrans" cxnId="{EF0779FC-77B6-4DA7-BE07-A4FD59EC6813}">
      <dgm:prSet/>
      <dgm:spPr/>
      <dgm:t>
        <a:bodyPr/>
        <a:lstStyle/>
        <a:p>
          <a:endParaRPr lang="en-US" b="1"/>
        </a:p>
      </dgm:t>
    </dgm:pt>
    <dgm:pt modelId="{8CF244ED-E339-486F-B4A1-C827583E665D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Constructive report</a:t>
          </a:r>
        </a:p>
      </dgm:t>
    </dgm:pt>
    <dgm:pt modelId="{FDA3F3C5-2EA2-4B6F-9736-DCBCD48C51EA}" type="parTrans" cxnId="{B7040E4C-5213-4577-91BB-49FE13B9982B}">
      <dgm:prSet/>
      <dgm:spPr/>
      <dgm:t>
        <a:bodyPr/>
        <a:lstStyle/>
        <a:p>
          <a:endParaRPr lang="en-US" b="1"/>
        </a:p>
      </dgm:t>
    </dgm:pt>
    <dgm:pt modelId="{E8B97B7E-4411-4C72-9CD1-66F96CC0DF6F}" type="sibTrans" cxnId="{B7040E4C-5213-4577-91BB-49FE13B9982B}">
      <dgm:prSet/>
      <dgm:spPr/>
      <dgm:t>
        <a:bodyPr/>
        <a:lstStyle/>
        <a:p>
          <a:endParaRPr lang="en-US" b="1"/>
        </a:p>
      </dgm:t>
    </dgm:pt>
    <dgm:pt modelId="{25A422AD-A4A6-44F0-96DA-396C4B63CC43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Optional but good: Post-review convo</a:t>
          </a:r>
        </a:p>
      </dgm:t>
    </dgm:pt>
    <dgm:pt modelId="{8C54B6EA-0876-4CA3-9631-F0EBA416EDC8}" type="parTrans" cxnId="{EF17F991-EF7D-4CDF-82C1-FE8D027B2362}">
      <dgm:prSet/>
      <dgm:spPr/>
      <dgm:t>
        <a:bodyPr/>
        <a:lstStyle/>
        <a:p>
          <a:endParaRPr lang="en-US"/>
        </a:p>
      </dgm:t>
    </dgm:pt>
    <dgm:pt modelId="{3FED373B-9653-4332-9067-94DE7077A786}" type="sibTrans" cxnId="{EF17F991-EF7D-4CDF-82C1-FE8D027B2362}">
      <dgm:prSet/>
      <dgm:spPr/>
      <dgm:t>
        <a:bodyPr/>
        <a:lstStyle/>
        <a:p>
          <a:endParaRPr lang="en-US"/>
        </a:p>
      </dgm:t>
    </dgm:pt>
    <dgm:pt modelId="{A5B46BEE-19E8-4004-B4EE-303E769E2B38}" type="pres">
      <dgm:prSet presAssocID="{A7A20EE1-A74C-489F-BDED-B8F50678E199}" presName="Name0" presStyleCnt="0">
        <dgm:presLayoutVars>
          <dgm:dir/>
          <dgm:resizeHandles val="exact"/>
        </dgm:presLayoutVars>
      </dgm:prSet>
      <dgm:spPr/>
    </dgm:pt>
    <dgm:pt modelId="{77BA915D-9791-4480-A26C-08FD03B4351A}" type="pres">
      <dgm:prSet presAssocID="{12746461-9BA7-40EC-9355-C49485CB2B5A}" presName="node" presStyleLbl="node1" presStyleIdx="0" presStyleCnt="4">
        <dgm:presLayoutVars>
          <dgm:bulletEnabled val="1"/>
        </dgm:presLayoutVars>
      </dgm:prSet>
      <dgm:spPr/>
    </dgm:pt>
    <dgm:pt modelId="{856E1C4D-9CE9-4747-9B86-155305B7CC86}" type="pres">
      <dgm:prSet presAssocID="{79AF7CCA-6496-472D-98EE-009B8601DABA}" presName="sibTrans" presStyleLbl="sibTrans2D1" presStyleIdx="0" presStyleCnt="3"/>
      <dgm:spPr/>
    </dgm:pt>
    <dgm:pt modelId="{E1602DC4-3F93-4983-AFD1-B9A320233715}" type="pres">
      <dgm:prSet presAssocID="{79AF7CCA-6496-472D-98EE-009B8601DABA}" presName="connectorText" presStyleLbl="sibTrans2D1" presStyleIdx="0" presStyleCnt="3"/>
      <dgm:spPr/>
    </dgm:pt>
    <dgm:pt modelId="{6BB80A14-13E4-4476-A583-647BD29DD929}" type="pres">
      <dgm:prSet presAssocID="{A6846CD2-CECA-4FC1-9FEC-CC88895D4E6F}" presName="node" presStyleLbl="node1" presStyleIdx="1" presStyleCnt="4">
        <dgm:presLayoutVars>
          <dgm:bulletEnabled val="1"/>
        </dgm:presLayoutVars>
      </dgm:prSet>
      <dgm:spPr/>
    </dgm:pt>
    <dgm:pt modelId="{E43F60C7-C86E-43E1-B725-FDBB3555A3EA}" type="pres">
      <dgm:prSet presAssocID="{A94A78AA-51B2-4B5C-A85C-C33BDD3C8FF9}" presName="sibTrans" presStyleLbl="sibTrans2D1" presStyleIdx="1" presStyleCnt="3"/>
      <dgm:spPr/>
    </dgm:pt>
    <dgm:pt modelId="{6B6B2E01-7525-42E9-AAFA-14081980C7F9}" type="pres">
      <dgm:prSet presAssocID="{A94A78AA-51B2-4B5C-A85C-C33BDD3C8FF9}" presName="connectorText" presStyleLbl="sibTrans2D1" presStyleIdx="1" presStyleCnt="3"/>
      <dgm:spPr/>
    </dgm:pt>
    <dgm:pt modelId="{896CF0FA-048C-4856-8AE6-77576D243E2C}" type="pres">
      <dgm:prSet presAssocID="{25A422AD-A4A6-44F0-96DA-396C4B63CC43}" presName="node" presStyleLbl="node1" presStyleIdx="2" presStyleCnt="4">
        <dgm:presLayoutVars>
          <dgm:bulletEnabled val="1"/>
        </dgm:presLayoutVars>
      </dgm:prSet>
      <dgm:spPr/>
    </dgm:pt>
    <dgm:pt modelId="{6189BDD6-543F-4B17-9360-D2869D80A71F}" type="pres">
      <dgm:prSet presAssocID="{3FED373B-9653-4332-9067-94DE7077A786}" presName="sibTrans" presStyleLbl="sibTrans2D1" presStyleIdx="2" presStyleCnt="3"/>
      <dgm:spPr/>
    </dgm:pt>
    <dgm:pt modelId="{5B0BA726-6CA6-49BD-B2DB-1CAC5E0A510D}" type="pres">
      <dgm:prSet presAssocID="{3FED373B-9653-4332-9067-94DE7077A786}" presName="connectorText" presStyleLbl="sibTrans2D1" presStyleIdx="2" presStyleCnt="3"/>
      <dgm:spPr/>
    </dgm:pt>
    <dgm:pt modelId="{AF840598-D05F-4F94-B452-50B6DD1EB224}" type="pres">
      <dgm:prSet presAssocID="{8CF244ED-E339-486F-B4A1-C827583E665D}" presName="node" presStyleLbl="node1" presStyleIdx="3" presStyleCnt="4">
        <dgm:presLayoutVars>
          <dgm:bulletEnabled val="1"/>
        </dgm:presLayoutVars>
      </dgm:prSet>
      <dgm:spPr/>
    </dgm:pt>
  </dgm:ptLst>
  <dgm:cxnLst>
    <dgm:cxn modelId="{1FD54A1A-E4A8-46E7-886A-048A062ED1E5}" type="presOf" srcId="{25A422AD-A4A6-44F0-96DA-396C4B63CC43}" destId="{896CF0FA-048C-4856-8AE6-77576D243E2C}" srcOrd="0" destOrd="0" presId="urn:microsoft.com/office/officeart/2005/8/layout/process1"/>
    <dgm:cxn modelId="{76BE5C1E-A2D6-419D-A86A-EB8800B5658E}" type="presOf" srcId="{A7A20EE1-A74C-489F-BDED-B8F50678E199}" destId="{A5B46BEE-19E8-4004-B4EE-303E769E2B38}" srcOrd="0" destOrd="0" presId="urn:microsoft.com/office/officeart/2005/8/layout/process1"/>
    <dgm:cxn modelId="{78A1DD28-5FAC-4E15-A55E-3D5767B96CA2}" type="presOf" srcId="{3FED373B-9653-4332-9067-94DE7077A786}" destId="{6189BDD6-543F-4B17-9360-D2869D80A71F}" srcOrd="0" destOrd="0" presId="urn:microsoft.com/office/officeart/2005/8/layout/process1"/>
    <dgm:cxn modelId="{B1483B2C-19E6-4E20-957B-FA009123C6BB}" type="presOf" srcId="{3FED373B-9653-4332-9067-94DE7077A786}" destId="{5B0BA726-6CA6-49BD-B2DB-1CAC5E0A510D}" srcOrd="1" destOrd="0" presId="urn:microsoft.com/office/officeart/2005/8/layout/process1"/>
    <dgm:cxn modelId="{B016E430-7486-449A-95BD-E202D6E111D3}" srcId="{A7A20EE1-A74C-489F-BDED-B8F50678E199}" destId="{12746461-9BA7-40EC-9355-C49485CB2B5A}" srcOrd="0" destOrd="0" parTransId="{9352AE7C-724F-4E14-8D6C-E0EAE0CC59AC}" sibTransId="{79AF7CCA-6496-472D-98EE-009B8601DABA}"/>
    <dgm:cxn modelId="{5F9BFD64-7F18-49D1-A65B-62D4DCA59233}" type="presOf" srcId="{A94A78AA-51B2-4B5C-A85C-C33BDD3C8FF9}" destId="{6B6B2E01-7525-42E9-AAFA-14081980C7F9}" srcOrd="1" destOrd="0" presId="urn:microsoft.com/office/officeart/2005/8/layout/process1"/>
    <dgm:cxn modelId="{B7040E4C-5213-4577-91BB-49FE13B9982B}" srcId="{A7A20EE1-A74C-489F-BDED-B8F50678E199}" destId="{8CF244ED-E339-486F-B4A1-C827583E665D}" srcOrd="3" destOrd="0" parTransId="{FDA3F3C5-2EA2-4B6F-9736-DCBCD48C51EA}" sibTransId="{E8B97B7E-4411-4C72-9CD1-66F96CC0DF6F}"/>
    <dgm:cxn modelId="{DB13CD50-496E-4DD1-8273-4107B5059958}" type="presOf" srcId="{A94A78AA-51B2-4B5C-A85C-C33BDD3C8FF9}" destId="{E43F60C7-C86E-43E1-B725-FDBB3555A3EA}" srcOrd="0" destOrd="0" presId="urn:microsoft.com/office/officeart/2005/8/layout/process1"/>
    <dgm:cxn modelId="{1B3CF984-F81D-4DE2-9243-1920E908210B}" type="presOf" srcId="{79AF7CCA-6496-472D-98EE-009B8601DABA}" destId="{856E1C4D-9CE9-4747-9B86-155305B7CC86}" srcOrd="0" destOrd="0" presId="urn:microsoft.com/office/officeart/2005/8/layout/process1"/>
    <dgm:cxn modelId="{EF17F991-EF7D-4CDF-82C1-FE8D027B2362}" srcId="{A7A20EE1-A74C-489F-BDED-B8F50678E199}" destId="{25A422AD-A4A6-44F0-96DA-396C4B63CC43}" srcOrd="2" destOrd="0" parTransId="{8C54B6EA-0876-4CA3-9631-F0EBA416EDC8}" sibTransId="{3FED373B-9653-4332-9067-94DE7077A786}"/>
    <dgm:cxn modelId="{F2CF75AC-A3AC-4DB7-8F19-B4E4C9795613}" type="presOf" srcId="{12746461-9BA7-40EC-9355-C49485CB2B5A}" destId="{77BA915D-9791-4480-A26C-08FD03B4351A}" srcOrd="0" destOrd="0" presId="urn:microsoft.com/office/officeart/2005/8/layout/process1"/>
    <dgm:cxn modelId="{40E6B6C3-7541-46EF-8D66-9756082183C5}" type="presOf" srcId="{79AF7CCA-6496-472D-98EE-009B8601DABA}" destId="{E1602DC4-3F93-4983-AFD1-B9A320233715}" srcOrd="1" destOrd="0" presId="urn:microsoft.com/office/officeart/2005/8/layout/process1"/>
    <dgm:cxn modelId="{D76DC5C6-0421-4BE0-9B28-7E346B37F761}" type="presOf" srcId="{8CF244ED-E339-486F-B4A1-C827583E665D}" destId="{AF840598-D05F-4F94-B452-50B6DD1EB224}" srcOrd="0" destOrd="0" presId="urn:microsoft.com/office/officeart/2005/8/layout/process1"/>
    <dgm:cxn modelId="{19E2D5F5-5476-4F9A-AE98-A32D6869F359}" type="presOf" srcId="{A6846CD2-CECA-4FC1-9FEC-CC88895D4E6F}" destId="{6BB80A14-13E4-4476-A583-647BD29DD929}" srcOrd="0" destOrd="0" presId="urn:microsoft.com/office/officeart/2005/8/layout/process1"/>
    <dgm:cxn modelId="{EF0779FC-77B6-4DA7-BE07-A4FD59EC6813}" srcId="{A7A20EE1-A74C-489F-BDED-B8F50678E199}" destId="{A6846CD2-CECA-4FC1-9FEC-CC88895D4E6F}" srcOrd="1" destOrd="0" parTransId="{B941887D-55B7-4854-8C81-4830C60085F1}" sibTransId="{A94A78AA-51B2-4B5C-A85C-C33BDD3C8FF9}"/>
    <dgm:cxn modelId="{96065A73-4FF1-4BA4-B3FC-7737F64DE016}" type="presParOf" srcId="{A5B46BEE-19E8-4004-B4EE-303E769E2B38}" destId="{77BA915D-9791-4480-A26C-08FD03B4351A}" srcOrd="0" destOrd="0" presId="urn:microsoft.com/office/officeart/2005/8/layout/process1"/>
    <dgm:cxn modelId="{241B89C5-B2B7-4903-A32E-2F2E8B80022C}" type="presParOf" srcId="{A5B46BEE-19E8-4004-B4EE-303E769E2B38}" destId="{856E1C4D-9CE9-4747-9B86-155305B7CC86}" srcOrd="1" destOrd="0" presId="urn:microsoft.com/office/officeart/2005/8/layout/process1"/>
    <dgm:cxn modelId="{61FC4172-2298-485C-A7E7-264836AA82BA}" type="presParOf" srcId="{856E1C4D-9CE9-4747-9B86-155305B7CC86}" destId="{E1602DC4-3F93-4983-AFD1-B9A320233715}" srcOrd="0" destOrd="0" presId="urn:microsoft.com/office/officeart/2005/8/layout/process1"/>
    <dgm:cxn modelId="{0F4406F2-831B-454F-92B1-2373F7452880}" type="presParOf" srcId="{A5B46BEE-19E8-4004-B4EE-303E769E2B38}" destId="{6BB80A14-13E4-4476-A583-647BD29DD929}" srcOrd="2" destOrd="0" presId="urn:microsoft.com/office/officeart/2005/8/layout/process1"/>
    <dgm:cxn modelId="{4C8A0727-480F-4163-9023-D5746474F6E3}" type="presParOf" srcId="{A5B46BEE-19E8-4004-B4EE-303E769E2B38}" destId="{E43F60C7-C86E-43E1-B725-FDBB3555A3EA}" srcOrd="3" destOrd="0" presId="urn:microsoft.com/office/officeart/2005/8/layout/process1"/>
    <dgm:cxn modelId="{3EF800A8-8F1C-4C40-A446-A2E8E944A9C5}" type="presParOf" srcId="{E43F60C7-C86E-43E1-B725-FDBB3555A3EA}" destId="{6B6B2E01-7525-42E9-AAFA-14081980C7F9}" srcOrd="0" destOrd="0" presId="urn:microsoft.com/office/officeart/2005/8/layout/process1"/>
    <dgm:cxn modelId="{2197BD17-72D8-4F6A-9F05-CCED3361F641}" type="presParOf" srcId="{A5B46BEE-19E8-4004-B4EE-303E769E2B38}" destId="{896CF0FA-048C-4856-8AE6-77576D243E2C}" srcOrd="4" destOrd="0" presId="urn:microsoft.com/office/officeart/2005/8/layout/process1"/>
    <dgm:cxn modelId="{0A1908F4-E9B6-49A4-806E-60E9D3993489}" type="presParOf" srcId="{A5B46BEE-19E8-4004-B4EE-303E769E2B38}" destId="{6189BDD6-543F-4B17-9360-D2869D80A71F}" srcOrd="5" destOrd="0" presId="urn:microsoft.com/office/officeart/2005/8/layout/process1"/>
    <dgm:cxn modelId="{8DEB40F0-66AC-4ED7-85B4-D109C780A8B4}" type="presParOf" srcId="{6189BDD6-543F-4B17-9360-D2869D80A71F}" destId="{5B0BA726-6CA6-49BD-B2DB-1CAC5E0A510D}" srcOrd="0" destOrd="0" presId="urn:microsoft.com/office/officeart/2005/8/layout/process1"/>
    <dgm:cxn modelId="{9F1B52F4-875E-4FE9-9480-6CC9AC031CBC}" type="presParOf" srcId="{A5B46BEE-19E8-4004-B4EE-303E769E2B38}" destId="{AF840598-D05F-4F94-B452-50B6DD1EB22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A915D-9791-4480-A26C-08FD03B4351A}">
      <dsp:nvSpPr>
        <dsp:cNvPr id="0" name=""/>
        <dsp:cNvSpPr/>
      </dsp:nvSpPr>
      <dsp:spPr>
        <a:xfrm>
          <a:off x="5350" y="1706277"/>
          <a:ext cx="1368476" cy="1090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Pre-visit convo</a:t>
          </a:r>
        </a:p>
      </dsp:txBody>
      <dsp:txXfrm>
        <a:off x="37290" y="1738217"/>
        <a:ext cx="1304596" cy="1026624"/>
      </dsp:txXfrm>
    </dsp:sp>
    <dsp:sp modelId="{856E1C4D-9CE9-4747-9B86-155305B7CC86}">
      <dsp:nvSpPr>
        <dsp:cNvPr id="0" name=""/>
        <dsp:cNvSpPr/>
      </dsp:nvSpPr>
      <dsp:spPr>
        <a:xfrm>
          <a:off x="1510674" y="2081838"/>
          <a:ext cx="290116" cy="339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/>
        </a:p>
      </dsp:txBody>
      <dsp:txXfrm>
        <a:off x="1510674" y="2149714"/>
        <a:ext cx="203081" cy="203630"/>
      </dsp:txXfrm>
    </dsp:sp>
    <dsp:sp modelId="{3D43D404-C050-4602-9665-F4CA361225E8}">
      <dsp:nvSpPr>
        <dsp:cNvPr id="0" name=""/>
        <dsp:cNvSpPr/>
      </dsp:nvSpPr>
      <dsp:spPr>
        <a:xfrm>
          <a:off x="1921217" y="1706277"/>
          <a:ext cx="1368476" cy="1090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Review of course materials</a:t>
          </a:r>
        </a:p>
      </dsp:txBody>
      <dsp:txXfrm>
        <a:off x="1953157" y="1738217"/>
        <a:ext cx="1304596" cy="1026624"/>
      </dsp:txXfrm>
    </dsp:sp>
    <dsp:sp modelId="{48B0AEBD-7B10-4197-B971-B03911F2EFEB}">
      <dsp:nvSpPr>
        <dsp:cNvPr id="0" name=""/>
        <dsp:cNvSpPr/>
      </dsp:nvSpPr>
      <dsp:spPr>
        <a:xfrm>
          <a:off x="3426541" y="2081838"/>
          <a:ext cx="290116" cy="339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426541" y="2149714"/>
        <a:ext cx="203081" cy="203630"/>
      </dsp:txXfrm>
    </dsp:sp>
    <dsp:sp modelId="{6BB80A14-13E4-4476-A583-647BD29DD929}">
      <dsp:nvSpPr>
        <dsp:cNvPr id="0" name=""/>
        <dsp:cNvSpPr/>
      </dsp:nvSpPr>
      <dsp:spPr>
        <a:xfrm>
          <a:off x="3837084" y="1706277"/>
          <a:ext cx="1368476" cy="1090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Visit</a:t>
          </a:r>
        </a:p>
      </dsp:txBody>
      <dsp:txXfrm>
        <a:off x="3869024" y="1738217"/>
        <a:ext cx="1304596" cy="1026624"/>
      </dsp:txXfrm>
    </dsp:sp>
    <dsp:sp modelId="{E43F60C7-C86E-43E1-B725-FDBB3555A3EA}">
      <dsp:nvSpPr>
        <dsp:cNvPr id="0" name=""/>
        <dsp:cNvSpPr/>
      </dsp:nvSpPr>
      <dsp:spPr>
        <a:xfrm>
          <a:off x="5342407" y="2081838"/>
          <a:ext cx="290116" cy="339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/>
        </a:p>
      </dsp:txBody>
      <dsp:txXfrm>
        <a:off x="5342407" y="2149714"/>
        <a:ext cx="203081" cy="203630"/>
      </dsp:txXfrm>
    </dsp:sp>
    <dsp:sp modelId="{887B3E22-96E5-4050-B615-7D4B80259CDE}">
      <dsp:nvSpPr>
        <dsp:cNvPr id="0" name=""/>
        <dsp:cNvSpPr/>
      </dsp:nvSpPr>
      <dsp:spPr>
        <a:xfrm>
          <a:off x="5752950" y="1706277"/>
          <a:ext cx="1368476" cy="1090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Post-visit convo</a:t>
          </a:r>
        </a:p>
      </dsp:txBody>
      <dsp:txXfrm>
        <a:off x="5784890" y="1738217"/>
        <a:ext cx="1304596" cy="1026624"/>
      </dsp:txXfrm>
    </dsp:sp>
    <dsp:sp modelId="{9902A7BB-B52B-4516-9A8B-19380948864A}">
      <dsp:nvSpPr>
        <dsp:cNvPr id="0" name=""/>
        <dsp:cNvSpPr/>
      </dsp:nvSpPr>
      <dsp:spPr>
        <a:xfrm>
          <a:off x="7258274" y="2081838"/>
          <a:ext cx="290116" cy="339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/>
        </a:p>
      </dsp:txBody>
      <dsp:txXfrm>
        <a:off x="7258274" y="2149714"/>
        <a:ext cx="203081" cy="203630"/>
      </dsp:txXfrm>
    </dsp:sp>
    <dsp:sp modelId="{AF840598-D05F-4F94-B452-50B6DD1EB224}">
      <dsp:nvSpPr>
        <dsp:cNvPr id="0" name=""/>
        <dsp:cNvSpPr/>
      </dsp:nvSpPr>
      <dsp:spPr>
        <a:xfrm>
          <a:off x="7668817" y="1706277"/>
          <a:ext cx="1368476" cy="1090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chemeClr val="tx1"/>
              </a:solidFill>
            </a:rPr>
            <a:t>Construc-tive</a:t>
          </a:r>
          <a:r>
            <a:rPr lang="en-US" sz="2000" b="1" kern="1200" dirty="0">
              <a:solidFill>
                <a:schemeClr val="tx1"/>
              </a:solidFill>
            </a:rPr>
            <a:t> report</a:t>
          </a:r>
        </a:p>
      </dsp:txBody>
      <dsp:txXfrm>
        <a:off x="7700757" y="1738217"/>
        <a:ext cx="1304596" cy="1026624"/>
      </dsp:txXfrm>
    </dsp:sp>
    <dsp:sp modelId="{EF8BC92F-2472-406F-91C4-E6550210925F}">
      <dsp:nvSpPr>
        <dsp:cNvPr id="0" name=""/>
        <dsp:cNvSpPr/>
      </dsp:nvSpPr>
      <dsp:spPr>
        <a:xfrm>
          <a:off x="9174141" y="2081838"/>
          <a:ext cx="290116" cy="339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/>
        </a:p>
      </dsp:txBody>
      <dsp:txXfrm>
        <a:off x="9174141" y="2149714"/>
        <a:ext cx="203081" cy="203630"/>
      </dsp:txXfrm>
    </dsp:sp>
    <dsp:sp modelId="{BE05352C-3948-44BD-8593-645CB8BB841D}">
      <dsp:nvSpPr>
        <dsp:cNvPr id="0" name=""/>
        <dsp:cNvSpPr/>
      </dsp:nvSpPr>
      <dsp:spPr>
        <a:xfrm>
          <a:off x="9584683" y="1706277"/>
          <a:ext cx="1368476" cy="1090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Written response to report</a:t>
          </a:r>
        </a:p>
      </dsp:txBody>
      <dsp:txXfrm>
        <a:off x="9616623" y="1738217"/>
        <a:ext cx="1304596" cy="1026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C4556-3172-4147-8202-49BDB676BBC7}">
      <dsp:nvSpPr>
        <dsp:cNvPr id="0" name=""/>
        <dsp:cNvSpPr/>
      </dsp:nvSpPr>
      <dsp:spPr>
        <a:xfrm>
          <a:off x="5338" y="1383024"/>
          <a:ext cx="1654973" cy="992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Pre-review convo</a:t>
          </a:r>
        </a:p>
      </dsp:txBody>
      <dsp:txXfrm>
        <a:off x="34422" y="1412108"/>
        <a:ext cx="1596805" cy="934816"/>
      </dsp:txXfrm>
    </dsp:sp>
    <dsp:sp modelId="{2A102673-E2F8-4EE8-9EAA-588A790E01B9}">
      <dsp:nvSpPr>
        <dsp:cNvPr id="0" name=""/>
        <dsp:cNvSpPr/>
      </dsp:nvSpPr>
      <dsp:spPr>
        <a:xfrm>
          <a:off x="1825809" y="1674299"/>
          <a:ext cx="350854" cy="410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825809" y="1756386"/>
        <a:ext cx="245598" cy="246259"/>
      </dsp:txXfrm>
    </dsp:sp>
    <dsp:sp modelId="{F6B964A3-539A-4447-94D1-CF63B47751AC}">
      <dsp:nvSpPr>
        <dsp:cNvPr id="0" name=""/>
        <dsp:cNvSpPr/>
      </dsp:nvSpPr>
      <dsp:spPr>
        <a:xfrm>
          <a:off x="2322301" y="1383024"/>
          <a:ext cx="1654973" cy="992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Review of materials</a:t>
          </a:r>
        </a:p>
      </dsp:txBody>
      <dsp:txXfrm>
        <a:off x="2351385" y="1412108"/>
        <a:ext cx="1596805" cy="934816"/>
      </dsp:txXfrm>
    </dsp:sp>
    <dsp:sp modelId="{FAD23BFB-82A2-4D3C-B33C-C055A6EAA117}">
      <dsp:nvSpPr>
        <dsp:cNvPr id="0" name=""/>
        <dsp:cNvSpPr/>
      </dsp:nvSpPr>
      <dsp:spPr>
        <a:xfrm>
          <a:off x="4142772" y="1674299"/>
          <a:ext cx="350854" cy="410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142772" y="1756386"/>
        <a:ext cx="245598" cy="246259"/>
      </dsp:txXfrm>
    </dsp:sp>
    <dsp:sp modelId="{6BB80A14-13E4-4476-A583-647BD29DD929}">
      <dsp:nvSpPr>
        <dsp:cNvPr id="0" name=""/>
        <dsp:cNvSpPr/>
      </dsp:nvSpPr>
      <dsp:spPr>
        <a:xfrm>
          <a:off x="4639264" y="1383024"/>
          <a:ext cx="1654973" cy="992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Visit</a:t>
          </a:r>
        </a:p>
      </dsp:txBody>
      <dsp:txXfrm>
        <a:off x="4668348" y="1412108"/>
        <a:ext cx="1596805" cy="934816"/>
      </dsp:txXfrm>
    </dsp:sp>
    <dsp:sp modelId="{E43F60C7-C86E-43E1-B725-FDBB3555A3EA}">
      <dsp:nvSpPr>
        <dsp:cNvPr id="0" name=""/>
        <dsp:cNvSpPr/>
      </dsp:nvSpPr>
      <dsp:spPr>
        <a:xfrm rot="1519541">
          <a:off x="6456790" y="2244504"/>
          <a:ext cx="429681" cy="410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/>
        </a:p>
      </dsp:txBody>
      <dsp:txXfrm>
        <a:off x="6462707" y="2300256"/>
        <a:ext cx="306551" cy="246259"/>
      </dsp:txXfrm>
    </dsp:sp>
    <dsp:sp modelId="{887B3E22-96E5-4050-B615-7D4B80259CDE}">
      <dsp:nvSpPr>
        <dsp:cNvPr id="0" name=""/>
        <dsp:cNvSpPr/>
      </dsp:nvSpPr>
      <dsp:spPr>
        <a:xfrm>
          <a:off x="7027040" y="2513030"/>
          <a:ext cx="1654973" cy="992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Optional but good: Post-visit convo</a:t>
          </a:r>
        </a:p>
      </dsp:txBody>
      <dsp:txXfrm>
        <a:off x="7056124" y="2542114"/>
        <a:ext cx="1596805" cy="934816"/>
      </dsp:txXfrm>
    </dsp:sp>
    <dsp:sp modelId="{9902A7BB-B52B-4516-9A8B-19380948864A}">
      <dsp:nvSpPr>
        <dsp:cNvPr id="0" name=""/>
        <dsp:cNvSpPr/>
      </dsp:nvSpPr>
      <dsp:spPr>
        <a:xfrm rot="19997621">
          <a:off x="8811100" y="2234841"/>
          <a:ext cx="350739" cy="410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/>
        </a:p>
      </dsp:txBody>
      <dsp:txXfrm>
        <a:off x="8816712" y="2340572"/>
        <a:ext cx="245517" cy="246259"/>
      </dsp:txXfrm>
    </dsp:sp>
    <dsp:sp modelId="{AF840598-D05F-4F94-B452-50B6DD1EB224}">
      <dsp:nvSpPr>
        <dsp:cNvPr id="0" name=""/>
        <dsp:cNvSpPr/>
      </dsp:nvSpPr>
      <dsp:spPr>
        <a:xfrm>
          <a:off x="9273190" y="1383024"/>
          <a:ext cx="1654973" cy="992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Constructive report</a:t>
          </a:r>
        </a:p>
      </dsp:txBody>
      <dsp:txXfrm>
        <a:off x="9302274" y="1412108"/>
        <a:ext cx="1596805" cy="934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A915D-9791-4480-A26C-08FD03B4351A}">
      <dsp:nvSpPr>
        <dsp:cNvPr id="0" name=""/>
        <dsp:cNvSpPr/>
      </dsp:nvSpPr>
      <dsp:spPr>
        <a:xfrm>
          <a:off x="4488" y="711669"/>
          <a:ext cx="1962340" cy="150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NOT OPTIONAL: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Pre-review convo</a:t>
          </a:r>
        </a:p>
      </dsp:txBody>
      <dsp:txXfrm>
        <a:off x="48672" y="755853"/>
        <a:ext cx="1873972" cy="1420180"/>
      </dsp:txXfrm>
    </dsp:sp>
    <dsp:sp modelId="{856E1C4D-9CE9-4747-9B86-155305B7CC86}">
      <dsp:nvSpPr>
        <dsp:cNvPr id="0" name=""/>
        <dsp:cNvSpPr/>
      </dsp:nvSpPr>
      <dsp:spPr>
        <a:xfrm>
          <a:off x="2163062" y="1222613"/>
          <a:ext cx="416016" cy="486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/>
        </a:p>
      </dsp:txBody>
      <dsp:txXfrm>
        <a:off x="2163062" y="1319945"/>
        <a:ext cx="291211" cy="291996"/>
      </dsp:txXfrm>
    </dsp:sp>
    <dsp:sp modelId="{6BB80A14-13E4-4476-A583-647BD29DD929}">
      <dsp:nvSpPr>
        <dsp:cNvPr id="0" name=""/>
        <dsp:cNvSpPr/>
      </dsp:nvSpPr>
      <dsp:spPr>
        <a:xfrm>
          <a:off x="2751764" y="711669"/>
          <a:ext cx="1962340" cy="150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Review</a:t>
          </a:r>
        </a:p>
      </dsp:txBody>
      <dsp:txXfrm>
        <a:off x="2795948" y="755853"/>
        <a:ext cx="1873972" cy="1420180"/>
      </dsp:txXfrm>
    </dsp:sp>
    <dsp:sp modelId="{E43F60C7-C86E-43E1-B725-FDBB3555A3EA}">
      <dsp:nvSpPr>
        <dsp:cNvPr id="0" name=""/>
        <dsp:cNvSpPr/>
      </dsp:nvSpPr>
      <dsp:spPr>
        <a:xfrm>
          <a:off x="4910338" y="1222613"/>
          <a:ext cx="416016" cy="486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/>
        </a:p>
      </dsp:txBody>
      <dsp:txXfrm>
        <a:off x="4910338" y="1319945"/>
        <a:ext cx="291211" cy="291996"/>
      </dsp:txXfrm>
    </dsp:sp>
    <dsp:sp modelId="{896CF0FA-048C-4856-8AE6-77576D243E2C}">
      <dsp:nvSpPr>
        <dsp:cNvPr id="0" name=""/>
        <dsp:cNvSpPr/>
      </dsp:nvSpPr>
      <dsp:spPr>
        <a:xfrm>
          <a:off x="5499040" y="711669"/>
          <a:ext cx="1962340" cy="150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Optional but good: Post-review convo</a:t>
          </a:r>
        </a:p>
      </dsp:txBody>
      <dsp:txXfrm>
        <a:off x="5543224" y="755853"/>
        <a:ext cx="1873972" cy="1420180"/>
      </dsp:txXfrm>
    </dsp:sp>
    <dsp:sp modelId="{6189BDD6-543F-4B17-9360-D2869D80A71F}">
      <dsp:nvSpPr>
        <dsp:cNvPr id="0" name=""/>
        <dsp:cNvSpPr/>
      </dsp:nvSpPr>
      <dsp:spPr>
        <a:xfrm>
          <a:off x="7657614" y="1222613"/>
          <a:ext cx="416016" cy="486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657614" y="1319945"/>
        <a:ext cx="291211" cy="291996"/>
      </dsp:txXfrm>
    </dsp:sp>
    <dsp:sp modelId="{AF840598-D05F-4F94-B452-50B6DD1EB224}">
      <dsp:nvSpPr>
        <dsp:cNvPr id="0" name=""/>
        <dsp:cNvSpPr/>
      </dsp:nvSpPr>
      <dsp:spPr>
        <a:xfrm>
          <a:off x="8246316" y="711669"/>
          <a:ext cx="1962340" cy="150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Constructive report</a:t>
          </a:r>
        </a:p>
      </dsp:txBody>
      <dsp:txXfrm>
        <a:off x="8290500" y="755853"/>
        <a:ext cx="1873972" cy="142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25119-499B-4318-A16A-7AF905E14A7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6ADDF-782C-4FBB-B4B7-CF4E665A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3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1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Verdana" charset="0"/>
              <a:ea typeface="MS PGothic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91F919E-36B2-44BC-8232-44513DAF1E2E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74799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Verdana" charset="0"/>
              <a:ea typeface="MS PGothic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B450988-74A3-420E-98CC-09928935C2D0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47295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Verdana" charset="0"/>
              <a:ea typeface="MS PGothic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7AF65CC-B3E3-48AA-807F-17ADDB3BB9A2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94840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dirty="0">
                <a:latin typeface="Verdana" charset="0"/>
                <a:ea typeface="MS PGothic" charset="0"/>
              </a:rPr>
              <a:t>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7AF65CC-B3E3-48AA-807F-17ADDB3BB9A2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37343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36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27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7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10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84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977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64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36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70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61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Verdana" charset="0"/>
              <a:ea typeface="MS PGothic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91F919E-36B2-44BC-8232-44513DAF1E2E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1331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Verdana" charset="0"/>
              <a:ea typeface="MS PGothic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A906D1C-0372-4498-956D-7526838F9A34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97261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Verdana" charset="0"/>
              <a:ea typeface="MS PGothic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91F919E-36B2-44BC-8232-44513DAF1E2E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999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1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855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62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44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22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9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3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9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6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1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8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6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0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F02BD-ACCA-4293-A33F-B8F6A0CDD6A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7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suchico.edu/eoi/_assets/documents/rubric.pdf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p.edu/faculty-affairs/documents/lec-eval_ceis_liberal_studies_2013.pdf" TargetMode="External"/><Relationship Id="rId2" Type="http://schemas.openxmlformats.org/officeDocument/2006/relationships/hyperlink" Target="https://www.cpp.edu/faculty-affairs/documents/ews-criteria-for-lecturertemp-evaluation-2019-ceis-handbook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pp.edu/faculty-affairs/documents/physics-and-astronomy.pdf" TargetMode="External"/><Relationship Id="rId4" Type="http://schemas.openxmlformats.org/officeDocument/2006/relationships/hyperlink" Target="https://www.cpp.edu/faculty-affairs/documents/lec-eval_class_psy_soc_2018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suchico.edu/eoi/_assets/documents/rubric.pdf" TargetMode="External"/><Relationship Id="rId3" Type="http://schemas.openxmlformats.org/officeDocument/2006/relationships/hyperlink" Target="https://cft.vanderbilt.edu/guides-sub-pages/peer-review-of-teaching/" TargetMode="External"/><Relationship Id="rId7" Type="http://schemas.openxmlformats.org/officeDocument/2006/relationships/hyperlink" Target="https://www.cpp.edu/faculty-affairs/documents/physics-and-astronomy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pp.edu/faculty-affairs/documents/lec-eval_class_psy_soc_2018.pdf" TargetMode="External"/><Relationship Id="rId5" Type="http://schemas.openxmlformats.org/officeDocument/2006/relationships/hyperlink" Target="https://www.cpp.edu/faculty-affairs/documents/lec-eval_ceis_liberal_studies_2013.pdf" TargetMode="External"/><Relationship Id="rId4" Type="http://schemas.openxmlformats.org/officeDocument/2006/relationships/hyperlink" Target="https://www.cpp.edu/faculty-affairs/documents/ews-criteria-for-lecturertemp-evaluation-2019-ceis-handbook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EB2C-4F57-4E29-BA52-5BA819308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572" y="829340"/>
            <a:ext cx="9293039" cy="4720855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4400" dirty="0"/>
              <a:t>What outcome of peer observation would make doing PO’s of teaching not only worth your time, but a very good use of your time?</a:t>
            </a:r>
          </a:p>
        </p:txBody>
      </p:sp>
    </p:spTree>
    <p:extLst>
      <p:ext uri="{BB962C8B-B14F-4D97-AF65-F5344CB8AC3E}">
        <p14:creationId xmlns:p14="http://schemas.microsoft.com/office/powerpoint/2010/main" val="423186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/>
              <a:t>The Effective Process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60838304"/>
              </p:ext>
            </p:extLst>
          </p:nvPr>
        </p:nvGraphicFramePr>
        <p:xfrm>
          <a:off x="1117209" y="1943478"/>
          <a:ext cx="10933503" cy="3759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rrow: Right 3">
            <a:extLst>
              <a:ext uri="{FF2B5EF4-FFF2-40B4-BE49-F238E27FC236}">
                <a16:creationId xmlns:a16="http://schemas.microsoft.com/office/drawing/2014/main" id="{7BD9C4CD-B293-4942-BE7C-AF5F7D1DBC73}"/>
              </a:ext>
            </a:extLst>
          </p:cNvPr>
          <p:cNvSpPr/>
          <p:nvPr/>
        </p:nvSpPr>
        <p:spPr>
          <a:xfrm>
            <a:off x="8736161" y="3822995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2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altLang="en-US" dirty="0"/>
              <a:t>How to make ONLINE observation work well: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44796643"/>
              </p:ext>
            </p:extLst>
          </p:nvPr>
        </p:nvGraphicFramePr>
        <p:xfrm>
          <a:off x="1041009" y="1872342"/>
          <a:ext cx="10213145" cy="293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C7A8258-1DE7-434D-912E-B3AD0AD47356}"/>
              </a:ext>
            </a:extLst>
          </p:cNvPr>
          <p:cNvSpPr txBox="1"/>
          <p:nvPr/>
        </p:nvSpPr>
        <p:spPr>
          <a:xfrm>
            <a:off x="1041009" y="4804229"/>
            <a:ext cx="10213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hlinkClick r:id="rId8"/>
              </a:rPr>
              <a:t>CSU Chico online course rubric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4401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DAA6A3-08FA-4F9C-9261-CDC71F36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Observing strategies and instruments for face to face classes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5BF0C-2E91-422F-8B46-F3EE14147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1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947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dirty="0"/>
              <a:t>Setting up</a:t>
            </a:r>
            <a:endParaRPr lang="en-US" alt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92925" y="1603583"/>
            <a:ext cx="8915400" cy="4630307"/>
          </a:xfrm>
        </p:spPr>
        <p:txBody>
          <a:bodyPr>
            <a:normAutofit/>
          </a:bodyPr>
          <a:lstStyle/>
          <a:p>
            <a:pPr marL="511175" indent="-511175">
              <a:defRPr/>
            </a:pPr>
            <a:r>
              <a:rPr lang="en-US" altLang="en-US" sz="3200" dirty="0"/>
              <a:t>Be in place before class begins</a:t>
            </a:r>
          </a:p>
          <a:p>
            <a:pPr marL="511175" indent="-511175">
              <a:defRPr/>
            </a:pPr>
            <a:r>
              <a:rPr lang="en-US" altLang="en-US" sz="3200" dirty="0"/>
              <a:t>Sit in the back or far to one side</a:t>
            </a:r>
          </a:p>
          <a:p>
            <a:pPr marL="511175" indent="-511175">
              <a:defRPr/>
            </a:pPr>
            <a:r>
              <a:rPr lang="en-US" altLang="en-US" sz="3200" dirty="0"/>
              <a:t>Smile and nod, but just observe, don’t participate</a:t>
            </a:r>
          </a:p>
          <a:p>
            <a:pPr marL="511175" indent="-511175">
              <a:defRPr/>
            </a:pPr>
            <a:r>
              <a:rPr lang="en-US" altLang="en-US" sz="3200" dirty="0"/>
              <a:t>Agree about taking notes on a laptop or not</a:t>
            </a:r>
          </a:p>
          <a:p>
            <a:pPr marL="511175" indent="-511175">
              <a:defRPr/>
            </a:pPr>
            <a:r>
              <a:rPr lang="en-US" altLang="en-US" sz="3200" dirty="0"/>
              <a:t>Concentrate on the job – no email!</a:t>
            </a:r>
          </a:p>
          <a:p>
            <a:pPr marL="511175" indent="-511175">
              <a:defRPr/>
            </a:pPr>
            <a:r>
              <a:rPr lang="en-US" altLang="en-US" sz="3200" dirty="0"/>
              <a:t>Stay the whole time*</a:t>
            </a:r>
          </a:p>
        </p:txBody>
      </p:sp>
    </p:spTree>
    <p:extLst>
      <p:ext uri="{BB962C8B-B14F-4D97-AF65-F5344CB8AC3E}">
        <p14:creationId xmlns:p14="http://schemas.microsoft.com/office/powerpoint/2010/main" val="2167565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038" y="123911"/>
            <a:ext cx="10432962" cy="1138421"/>
          </a:xfrm>
        </p:spPr>
        <p:txBody>
          <a:bodyPr>
            <a:normAutofit fontScale="90000"/>
          </a:bodyPr>
          <a:lstStyle/>
          <a:p>
            <a:r>
              <a:rPr lang="en-US" dirty="0"/>
              <a:t>Taking notes:  Write detailed observations in a 2-column format – left for evidence, right for reflection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5794046-46D8-4921-8F6B-33068B0674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0764" y="1262332"/>
            <a:ext cx="8221448" cy="526786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44343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9" y="377159"/>
            <a:ext cx="10127412" cy="796034"/>
          </a:xfrm>
        </p:spPr>
        <p:txBody>
          <a:bodyPr>
            <a:normAutofit/>
          </a:bodyPr>
          <a:lstStyle/>
          <a:p>
            <a:r>
              <a:rPr lang="en-US" dirty="0"/>
              <a:t>What to look for: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9789" y="1414731"/>
            <a:ext cx="9744823" cy="5255891"/>
          </a:xfrm>
        </p:spPr>
        <p:txBody>
          <a:bodyPr>
            <a:noAutofit/>
          </a:bodyPr>
          <a:lstStyle/>
          <a:p>
            <a:r>
              <a:rPr lang="en-US" dirty="0"/>
              <a:t>Note the time frequently.  What is happening?  </a:t>
            </a:r>
          </a:p>
          <a:p>
            <a:r>
              <a:rPr lang="en-US" dirty="0"/>
              <a:t>What are the students doing?  How many of them are doing it?  </a:t>
            </a:r>
          </a:p>
          <a:p>
            <a:r>
              <a:rPr lang="en-US" dirty="0"/>
              <a:t>What is the professor doing?  How are the students behaving?</a:t>
            </a:r>
          </a:p>
          <a:p>
            <a:r>
              <a:rPr lang="en-US" dirty="0"/>
              <a:t>What is the room like?  What’s the light, sound, smell, etc.?  </a:t>
            </a:r>
          </a:p>
          <a:p>
            <a:r>
              <a:rPr lang="en-US" dirty="0"/>
              <a:t>Is there anything interesting, such as a class of 20 women and 2 men or vice versa?  </a:t>
            </a:r>
          </a:p>
          <a:p>
            <a:r>
              <a:rPr lang="en-US" dirty="0"/>
              <a:t>Is there evidence that this characteristic influences the class dynamic? </a:t>
            </a:r>
          </a:p>
          <a:p>
            <a:r>
              <a:rPr lang="en-US" dirty="0"/>
              <a:t>And anything else you can think of.</a:t>
            </a:r>
          </a:p>
        </p:txBody>
      </p:sp>
    </p:spTree>
    <p:extLst>
      <p:ext uri="{BB962C8B-B14F-4D97-AF65-F5344CB8AC3E}">
        <p14:creationId xmlns:p14="http://schemas.microsoft.com/office/powerpoint/2010/main" val="1495801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35D609-8863-48F2-A9F9-542D893E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frameworks when there’s no instrument: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FA8EFF-E931-4CC1-8129-D53BBEA87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1555" y="1543897"/>
            <a:ext cx="5016273" cy="550829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Preparation &amp; organization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Clarity 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Perceived outcome or impact (relevance)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Stimulation of interest		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Encouragement &amp; openness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Feldman, K. A. (1998).  Identifying exemplary teachers and teaching: evidence from student ratings. pp. 391-414.  </a:t>
            </a:r>
            <a:r>
              <a:rPr lang="en-US" altLang="en-US" sz="1400" i="1" dirty="0"/>
              <a:t>Teaching and Learning in the College Classroom 2nd ed., K. A. Feldman and M. B. Paulsen, eds. </a:t>
            </a:r>
            <a:r>
              <a:rPr lang="en-US" altLang="en-US" sz="1400" dirty="0"/>
              <a:t>Needham Heights, MA</a:t>
            </a:r>
            <a:r>
              <a:rPr lang="en-US" altLang="en-US" sz="1400" i="1" dirty="0"/>
              <a:t>: </a:t>
            </a:r>
            <a:r>
              <a:rPr lang="en-US" altLang="en-US" sz="1400" dirty="0"/>
              <a:t>Simon &amp; Schuster.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656341-A3E9-4AA4-9C2B-B79E78C6E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828" y="1516623"/>
            <a:ext cx="4847771" cy="51744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Contact between students &amp; faculty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Reciprocity &amp; cooperation among students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Active learning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Prompt feedback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Time on task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High expectations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n-US" altLang="en-US" sz="2400" dirty="0"/>
              <a:t>Respect for diverse talents &amp; ways of learning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Chickering, A.W., and Z.F. </a:t>
            </a:r>
            <a:r>
              <a:rPr lang="en-US" altLang="en-US" sz="1400" dirty="0" err="1"/>
              <a:t>Gamson</a:t>
            </a:r>
            <a:r>
              <a:rPr lang="en-US" altLang="en-US" sz="1400" dirty="0"/>
              <a:t>. 1987. Seven principles for good practice in undergraduate education. AAHE Bulletin pp. 3-7, March 1987.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92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BFD4E-0577-4DF1-BF4C-59F7907BA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20231"/>
            <a:ext cx="9971273" cy="1963311"/>
          </a:xfrm>
        </p:spPr>
        <p:txBody>
          <a:bodyPr>
            <a:normAutofit fontScale="90000"/>
          </a:bodyPr>
          <a:lstStyle/>
          <a:p>
            <a:r>
              <a:rPr lang="en-US" dirty="0"/>
              <a:t>When there’s an instrument, use it to guide evidence-taking</a:t>
            </a:r>
            <a:br>
              <a:rPr lang="en-US" dirty="0"/>
            </a:br>
            <a:br>
              <a:rPr lang="en-US" dirty="0"/>
            </a:br>
            <a:r>
              <a:rPr lang="en-US" b="1" i="1" dirty="0"/>
              <a:t>Make sure you each understand and agree about the criteria and standards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0FD014F-8680-4A01-9AE0-13724D7077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137874"/>
              </p:ext>
            </p:extLst>
          </p:nvPr>
        </p:nvGraphicFramePr>
        <p:xfrm>
          <a:off x="873346" y="2717800"/>
          <a:ext cx="10632853" cy="392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5414">
                  <a:extLst>
                    <a:ext uri="{9D8B030D-6E8A-4147-A177-3AD203B41FA5}">
                      <a16:colId xmlns:a16="http://schemas.microsoft.com/office/drawing/2014/main" val="3337778748"/>
                    </a:ext>
                  </a:extLst>
                </a:gridCol>
                <a:gridCol w="1305731">
                  <a:extLst>
                    <a:ext uri="{9D8B030D-6E8A-4147-A177-3AD203B41FA5}">
                      <a16:colId xmlns:a16="http://schemas.microsoft.com/office/drawing/2014/main" val="4230343758"/>
                    </a:ext>
                  </a:extLst>
                </a:gridCol>
                <a:gridCol w="904962">
                  <a:extLst>
                    <a:ext uri="{9D8B030D-6E8A-4147-A177-3AD203B41FA5}">
                      <a16:colId xmlns:a16="http://schemas.microsoft.com/office/drawing/2014/main" val="4111302814"/>
                    </a:ext>
                  </a:extLst>
                </a:gridCol>
                <a:gridCol w="1590148">
                  <a:extLst>
                    <a:ext uri="{9D8B030D-6E8A-4147-A177-3AD203B41FA5}">
                      <a16:colId xmlns:a16="http://schemas.microsoft.com/office/drawing/2014/main" val="517177532"/>
                    </a:ext>
                  </a:extLst>
                </a:gridCol>
                <a:gridCol w="892034">
                  <a:extLst>
                    <a:ext uri="{9D8B030D-6E8A-4147-A177-3AD203B41FA5}">
                      <a16:colId xmlns:a16="http://schemas.microsoft.com/office/drawing/2014/main" val="749804308"/>
                    </a:ext>
                  </a:extLst>
                </a:gridCol>
                <a:gridCol w="1874564">
                  <a:extLst>
                    <a:ext uri="{9D8B030D-6E8A-4147-A177-3AD203B41FA5}">
                      <a16:colId xmlns:a16="http://schemas.microsoft.com/office/drawing/2014/main" val="1974706271"/>
                    </a:ext>
                  </a:extLst>
                </a:gridCol>
              </a:tblGrid>
              <a:tr h="40357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Excellent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Satisfactory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Unacceptable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576141"/>
                  </a:ext>
                </a:extLst>
              </a:tr>
              <a:tr h="403578">
                <a:tc>
                  <a:txBody>
                    <a:bodyPr/>
                    <a:lstStyle/>
                    <a:p>
                      <a:r>
                        <a:rPr lang="en-US" sz="2000" b="1" dirty="0"/>
                        <a:t>Instructor well prepared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089869"/>
                  </a:ext>
                </a:extLst>
              </a:tr>
              <a:tr h="403578">
                <a:tc>
                  <a:txBody>
                    <a:bodyPr/>
                    <a:lstStyle/>
                    <a:p>
                      <a:r>
                        <a:rPr lang="en-US" sz="2000" b="1" dirty="0"/>
                        <a:t>Session well organized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92892"/>
                  </a:ext>
                </a:extLst>
              </a:tr>
              <a:tr h="403578">
                <a:tc>
                  <a:txBody>
                    <a:bodyPr/>
                    <a:lstStyle/>
                    <a:p>
                      <a:r>
                        <a:rPr lang="en-US" sz="2000" b="1" dirty="0"/>
                        <a:t>Effective communication of ideas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163466"/>
                  </a:ext>
                </a:extLst>
              </a:tr>
              <a:tr h="403578">
                <a:tc>
                  <a:txBody>
                    <a:bodyPr/>
                    <a:lstStyle/>
                    <a:p>
                      <a:r>
                        <a:rPr lang="en-US" sz="2000" b="1" dirty="0"/>
                        <a:t>Enthusiasm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252806"/>
                  </a:ext>
                </a:extLst>
              </a:tr>
              <a:tr h="403578">
                <a:tc>
                  <a:txBody>
                    <a:bodyPr/>
                    <a:lstStyle/>
                    <a:p>
                      <a:r>
                        <a:rPr lang="en-US" sz="2000" b="1" dirty="0"/>
                        <a:t>Attitude toward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139242"/>
                  </a:ext>
                </a:extLst>
              </a:tr>
              <a:tr h="403578">
                <a:tc>
                  <a:txBody>
                    <a:bodyPr/>
                    <a:lstStyle/>
                    <a:p>
                      <a:r>
                        <a:rPr lang="en-US" sz="2000" b="1" dirty="0"/>
                        <a:t>Stimulation of student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030807"/>
                  </a:ext>
                </a:extLst>
              </a:tr>
              <a:tr h="403578">
                <a:tc>
                  <a:txBody>
                    <a:bodyPr/>
                    <a:lstStyle/>
                    <a:p>
                      <a:r>
                        <a:rPr lang="en-US" sz="2000" b="1" dirty="0"/>
                        <a:t>Level of student 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366794"/>
                  </a:ext>
                </a:extLst>
              </a:tr>
              <a:tr h="403578">
                <a:tc>
                  <a:txBody>
                    <a:bodyPr/>
                    <a:lstStyle/>
                    <a:p>
                      <a:r>
                        <a:rPr lang="en-US" sz="2000" b="1" dirty="0"/>
                        <a:t>Quality of answers to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060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958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observing: Writing a useful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2475"/>
            <a:ext cx="8915400" cy="4890976"/>
          </a:xfrm>
        </p:spPr>
        <p:txBody>
          <a:bodyPr>
            <a:normAutofit/>
          </a:bodyPr>
          <a:lstStyle/>
          <a:p>
            <a:r>
              <a:rPr lang="en-US" altLang="en-US" dirty="0"/>
              <a:t>Be organized, clear, and concise</a:t>
            </a:r>
          </a:p>
          <a:p>
            <a:endParaRPr lang="en-US" altLang="en-US" dirty="0"/>
          </a:p>
          <a:p>
            <a:r>
              <a:rPr lang="en-US" altLang="en-US" dirty="0"/>
              <a:t>Be honest, accurate, and constructive</a:t>
            </a:r>
          </a:p>
          <a:p>
            <a:endParaRPr lang="en-US" altLang="en-US" dirty="0"/>
          </a:p>
          <a:p>
            <a:r>
              <a:rPr lang="en-US" altLang="en-US" dirty="0"/>
              <a:t>Focus on controllable things  </a:t>
            </a:r>
          </a:p>
        </p:txBody>
      </p:sp>
    </p:spTree>
    <p:extLst>
      <p:ext uri="{BB962C8B-B14F-4D97-AF65-F5344CB8AC3E}">
        <p14:creationId xmlns:p14="http://schemas.microsoft.com/office/powerpoint/2010/main" val="3931555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79414-A920-4A24-9849-35F751D6D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Samples of good observation instruments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2B1C0-B70E-4DAB-9DF9-D6D867B62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Ethnic &amp; Women’s Studies</a:t>
            </a:r>
            <a:endParaRPr lang="en-US" dirty="0"/>
          </a:p>
          <a:p>
            <a:r>
              <a:rPr lang="en-US" dirty="0">
                <a:hlinkClick r:id="rId3"/>
              </a:rPr>
              <a:t>Liberal Studies</a:t>
            </a:r>
            <a:endParaRPr lang="en-US" dirty="0"/>
          </a:p>
          <a:p>
            <a:r>
              <a:rPr lang="en-US" dirty="0">
                <a:hlinkClick r:id="rId4"/>
              </a:rPr>
              <a:t>Psychology &amp; Sociology</a:t>
            </a:r>
            <a:endParaRPr lang="en-US" dirty="0"/>
          </a:p>
          <a:p>
            <a:r>
              <a:rPr lang="en-US" dirty="0">
                <a:hlinkClick r:id="rId5"/>
              </a:rPr>
              <a:t>Physics &amp; Astronomy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0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do a good observation of teaching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Victoria Bhavsar, Cal Poly Pomona Faculty Center</a:t>
            </a:r>
          </a:p>
          <a:p>
            <a:r>
              <a:rPr lang="en-US" sz="2800" b="1" dirty="0"/>
              <a:t>https://tinyurl.com/PeerReviewFeb20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8450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DAA6A3-08FA-4F9C-9261-CDC71F36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issues:  What’s needed for good peer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5BF0C-2E91-422F-8B46-F3EE14147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13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A7F1C-4116-4AF7-A8E0-209D6AA5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9091"/>
          </a:xfrm>
        </p:spPr>
        <p:txBody>
          <a:bodyPr>
            <a:normAutofit/>
          </a:bodyPr>
          <a:lstStyle/>
          <a:p>
            <a:r>
              <a:rPr lang="en-US" dirty="0"/>
              <a:t>Elements for a non-damaging PRT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4876-3D97-44A0-979C-4716CEBEB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17699"/>
            <a:ext cx="9348788" cy="4742407"/>
          </a:xfrm>
        </p:spPr>
        <p:txBody>
          <a:bodyPr>
            <a:normAutofit/>
          </a:bodyPr>
          <a:lstStyle/>
          <a:p>
            <a:r>
              <a:rPr lang="en-US" dirty="0"/>
              <a:t>Clarity on essential elements of excellent teaching, with flexibility for individual academic freedom</a:t>
            </a:r>
          </a:p>
          <a:p>
            <a:r>
              <a:rPr lang="en-US" dirty="0"/>
              <a:t>Agreement about what counts as evidence for excellence</a:t>
            </a:r>
          </a:p>
          <a:p>
            <a:r>
              <a:rPr lang="en-US" dirty="0"/>
              <a:t>Consistent observation instruments and reporting templates</a:t>
            </a:r>
          </a:p>
          <a:p>
            <a:r>
              <a:rPr lang="en-US" u="sng" dirty="0"/>
              <a:t>Bonus:</a:t>
            </a:r>
            <a:r>
              <a:rPr lang="en-US" dirty="0"/>
              <a:t>  Trusted, expert, trained peer reviewers </a:t>
            </a:r>
          </a:p>
        </p:txBody>
      </p:sp>
    </p:spTree>
    <p:extLst>
      <p:ext uri="{BB962C8B-B14F-4D97-AF65-F5344CB8AC3E}">
        <p14:creationId xmlns:p14="http://schemas.microsoft.com/office/powerpoint/2010/main" val="1546226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A7F1C-4116-4AF7-A8E0-209D6AA5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9091"/>
          </a:xfrm>
        </p:spPr>
        <p:txBody>
          <a:bodyPr/>
          <a:lstStyle/>
          <a:p>
            <a:r>
              <a:rPr lang="en-US" dirty="0"/>
              <a:t>Elements for an outstanding PRT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4876-3D97-44A0-979C-4716CEBEB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17699"/>
            <a:ext cx="9348788" cy="4742407"/>
          </a:xfrm>
        </p:spPr>
        <p:txBody>
          <a:bodyPr>
            <a:normAutofit/>
          </a:bodyPr>
          <a:lstStyle/>
          <a:p>
            <a:r>
              <a:rPr lang="en-US" dirty="0"/>
              <a:t>Clarity of purpose – what do we want to achieve? </a:t>
            </a:r>
          </a:p>
          <a:p>
            <a:r>
              <a:rPr lang="en-US" dirty="0"/>
              <a:t>Clear policies in congruence with the purpose</a:t>
            </a:r>
          </a:p>
          <a:p>
            <a:r>
              <a:rPr lang="en-US" dirty="0"/>
              <a:t>Clarity on essential elements of excellent teaching, with flexibility for individual academic freedom</a:t>
            </a:r>
          </a:p>
          <a:p>
            <a:r>
              <a:rPr lang="en-US" dirty="0"/>
              <a:t>Agreement about what counts as evidence for excellence</a:t>
            </a:r>
          </a:p>
          <a:p>
            <a:r>
              <a:rPr lang="en-US" dirty="0"/>
              <a:t>Consistent observation instruments and reporting templates</a:t>
            </a:r>
          </a:p>
          <a:p>
            <a:r>
              <a:rPr lang="en-US" dirty="0"/>
              <a:t>Trusted, expert, trained peer reviewers </a:t>
            </a:r>
          </a:p>
        </p:txBody>
      </p:sp>
    </p:spTree>
    <p:extLst>
      <p:ext uri="{BB962C8B-B14F-4D97-AF65-F5344CB8AC3E}">
        <p14:creationId xmlns:p14="http://schemas.microsoft.com/office/powerpoint/2010/main" val="618213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FA2A9-6B5B-4EEB-872E-F6D83F6B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C9F98-2AF3-48CE-B2CB-00BD2BF4E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Vanderbilt:  Peer Review of Teaching</a:t>
            </a:r>
            <a:endParaRPr lang="en-US" dirty="0"/>
          </a:p>
          <a:p>
            <a:r>
              <a:rPr lang="en-US" dirty="0">
                <a:hlinkClick r:id="rId4"/>
              </a:rPr>
              <a:t>Ethnic &amp; Women’s Studies</a:t>
            </a:r>
            <a:endParaRPr lang="en-US" dirty="0"/>
          </a:p>
          <a:p>
            <a:r>
              <a:rPr lang="en-US" dirty="0">
                <a:hlinkClick r:id="rId5"/>
              </a:rPr>
              <a:t>Liberal Studies</a:t>
            </a:r>
            <a:endParaRPr lang="en-US" dirty="0"/>
          </a:p>
          <a:p>
            <a:r>
              <a:rPr lang="en-US" dirty="0">
                <a:hlinkClick r:id="rId6"/>
              </a:rPr>
              <a:t>Psychology &amp; Sociology</a:t>
            </a:r>
            <a:endParaRPr lang="en-US" dirty="0"/>
          </a:p>
          <a:p>
            <a:r>
              <a:rPr lang="en-US" dirty="0">
                <a:hlinkClick r:id="rId7"/>
              </a:rPr>
              <a:t>Physics &amp; Astronomy</a:t>
            </a:r>
            <a:endParaRPr lang="en-US" dirty="0"/>
          </a:p>
          <a:p>
            <a:r>
              <a:rPr lang="en-US" dirty="0">
                <a:hlinkClick r:id="rId8"/>
              </a:rPr>
              <a:t>CSU Chico online course rubric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3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172D1-2470-4BB3-8CE8-46B0FDF7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good ideas to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A257F-ECF3-4D6C-9FD9-4AFB468A9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92155"/>
            <a:ext cx="8915400" cy="51952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Schedule observations Weeks 4-7</a:t>
            </a:r>
          </a:p>
          <a:p>
            <a:endParaRPr lang="en-US" dirty="0"/>
          </a:p>
          <a:p>
            <a:r>
              <a:rPr lang="en-US" dirty="0"/>
              <a:t>When you schedule an observation (1-2 </a:t>
            </a:r>
            <a:r>
              <a:rPr lang="en-US" dirty="0" err="1"/>
              <a:t>hr</a:t>
            </a:r>
            <a:r>
              <a:rPr lang="en-US" dirty="0"/>
              <a:t>), </a:t>
            </a:r>
            <a:r>
              <a:rPr lang="en-US" u="sng" dirty="0"/>
              <a:t>at that moment</a:t>
            </a:r>
            <a:r>
              <a:rPr lang="en-US" dirty="0"/>
              <a:t> also calendar, </a:t>
            </a:r>
            <a:r>
              <a:rPr lang="en-US" u="sng" dirty="0"/>
              <a:t>that week</a:t>
            </a:r>
            <a:r>
              <a:rPr lang="en-US" dirty="0"/>
              <a:t>:</a:t>
            </a:r>
          </a:p>
          <a:p>
            <a:pPr marL="1201738" lvl="1" indent="-341313"/>
            <a:r>
              <a:rPr lang="en-US" sz="2800" dirty="0"/>
              <a:t>0.5 – 1 hour to meet/talk/email ahead of time</a:t>
            </a:r>
          </a:p>
          <a:p>
            <a:pPr marL="1201738" lvl="1" indent="-341313"/>
            <a:r>
              <a:rPr lang="en-US" sz="2800" dirty="0"/>
              <a:t>At least 1 hour to review materials ahead of time</a:t>
            </a:r>
          </a:p>
          <a:p>
            <a:pPr marL="1201738" lvl="1" indent="-341313"/>
            <a:r>
              <a:rPr lang="en-US" sz="2800"/>
              <a:t>1 - 1.5 </a:t>
            </a:r>
            <a:r>
              <a:rPr lang="en-US" sz="2800" dirty="0"/>
              <a:t>hours to write up your report afterwards</a:t>
            </a:r>
          </a:p>
          <a:p>
            <a:endParaRPr lang="en-US" dirty="0"/>
          </a:p>
          <a:p>
            <a:r>
              <a:rPr lang="en-US" dirty="0"/>
              <a:t>Consider how seriously YOU want your teaching to be treated, and reciprocate</a:t>
            </a:r>
          </a:p>
        </p:txBody>
      </p:sp>
    </p:spTree>
    <p:extLst>
      <p:ext uri="{BB962C8B-B14F-4D97-AF65-F5344CB8AC3E}">
        <p14:creationId xmlns:p14="http://schemas.microsoft.com/office/powerpoint/2010/main" val="103907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172D1-2470-4BB3-8CE8-46B0FDF7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departmental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A257F-ECF3-4D6C-9FD9-4AFB468A9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92155"/>
            <a:ext cx="8915400" cy="5195248"/>
          </a:xfrm>
        </p:spPr>
        <p:txBody>
          <a:bodyPr>
            <a:normAutofit/>
          </a:bodyPr>
          <a:lstStyle/>
          <a:p>
            <a:r>
              <a:rPr lang="en-US" sz="2400" dirty="0"/>
              <a:t>Devote a faculty meeting (or more) to discussing the purpose of peer review, essential elements of excellent teaching, and agreement about what counts as evidence</a:t>
            </a:r>
          </a:p>
          <a:p>
            <a:endParaRPr lang="en-US" sz="2400" dirty="0"/>
          </a:p>
          <a:p>
            <a:r>
              <a:rPr lang="en-US" sz="2400" dirty="0"/>
              <a:t>Train reviewers on observing and reporting</a:t>
            </a:r>
          </a:p>
          <a:p>
            <a:endParaRPr lang="en-US" sz="2400" dirty="0"/>
          </a:p>
          <a:p>
            <a:r>
              <a:rPr lang="en-US" sz="2400" dirty="0"/>
              <a:t>Designate experienced faculty with established good teaching reputations as reviewers, and visibly appreciate their efforts</a:t>
            </a:r>
          </a:p>
          <a:p>
            <a:endParaRPr lang="en-US" sz="2400" dirty="0"/>
          </a:p>
          <a:p>
            <a:r>
              <a:rPr lang="en-US" sz="2400" dirty="0"/>
              <a:t>Give people review criteria at the beginning of the semester; have it posted somewhere so they always have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5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DAA6A3-08FA-4F9C-9261-CDC71F36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Summative vs formative PRT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5BF0C-2E91-422F-8B46-F3EE14147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5460" y="3827721"/>
            <a:ext cx="8219151" cy="1468800"/>
          </a:xfrm>
        </p:spPr>
        <p:txBody>
          <a:bodyPr>
            <a:normAutofit/>
          </a:bodyPr>
          <a:lstStyle/>
          <a:p>
            <a:r>
              <a:rPr lang="en-US" sz="2400" i="1" dirty="0"/>
              <a:t>Summative</a:t>
            </a:r>
            <a:r>
              <a:rPr lang="en-US" sz="2400" dirty="0"/>
              <a:t> review means “graded for quality.”</a:t>
            </a:r>
          </a:p>
          <a:p>
            <a:r>
              <a:rPr lang="en-US" sz="2400" i="1" dirty="0"/>
              <a:t>Formative</a:t>
            </a:r>
            <a:r>
              <a:rPr lang="en-US" sz="2400" dirty="0"/>
              <a:t> review is for one’s own benefit, to improve.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1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CB1D-E2AA-4DD7-8A42-2CA4EDDA5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41444"/>
            <a:ext cx="8911687" cy="1263555"/>
          </a:xfrm>
        </p:spPr>
        <p:txBody>
          <a:bodyPr/>
          <a:lstStyle/>
          <a:p>
            <a:r>
              <a:rPr lang="en-US" dirty="0"/>
              <a:t>We require </a:t>
            </a:r>
            <a:r>
              <a:rPr lang="en-US" i="1" dirty="0"/>
              <a:t>summative</a:t>
            </a:r>
            <a:r>
              <a:rPr lang="en-US" dirty="0"/>
              <a:t> PRT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BD123-A42A-4615-B8CE-8236C2E74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379875" cy="43627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CPP Policy 1328.3.3.B for tenure line faculty:</a:t>
            </a:r>
          </a:p>
          <a:p>
            <a:r>
              <a:rPr lang="en-US" dirty="0"/>
              <a:t>“Peer evaluation of teaching shall include classroom visits and a review of course syllabus and related material….”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CPP Policy 1336 for lecturer faculty:</a:t>
            </a:r>
          </a:p>
          <a:p>
            <a:r>
              <a:rPr lang="en-US" dirty="0"/>
              <a:t>Student evaluations</a:t>
            </a:r>
          </a:p>
          <a:p>
            <a:r>
              <a:rPr lang="en-US" dirty="0"/>
              <a:t>Review of materials</a:t>
            </a:r>
          </a:p>
          <a:p>
            <a:r>
              <a:rPr lang="en-US" dirty="0"/>
              <a:t>Statement by dept chair</a:t>
            </a:r>
          </a:p>
          <a:p>
            <a:r>
              <a:rPr lang="en-US" dirty="0"/>
              <a:t>Many departments specify classroom observation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DAA6A3-08FA-4F9C-9261-CDC71F36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observation &amp;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5BF0C-2E91-422F-8B46-F3EE14147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2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641" y="624110"/>
            <a:ext cx="9328971" cy="128089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/>
              <a:t>The Ideal Process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74074554"/>
              </p:ext>
            </p:extLst>
          </p:nvPr>
        </p:nvGraphicFramePr>
        <p:xfrm>
          <a:off x="687388" y="1872341"/>
          <a:ext cx="10958511" cy="4503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2974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/>
              <a:t>The Normal Process:</a:t>
            </a:r>
          </a:p>
        </p:txBody>
      </p:sp>
      <p:grpSp>
        <p:nvGrpSpPr>
          <p:cNvPr id="22531" name="Group 6"/>
          <p:cNvGrpSpPr>
            <a:grpSpLocks/>
          </p:cNvGrpSpPr>
          <p:nvPr/>
        </p:nvGrpSpPr>
        <p:grpSpPr bwMode="auto">
          <a:xfrm>
            <a:off x="3665584" y="2789238"/>
            <a:ext cx="1235075" cy="1352550"/>
            <a:chOff x="1731801" y="597494"/>
            <a:chExt cx="1234157" cy="1352269"/>
          </a:xfrm>
        </p:grpSpPr>
        <p:sp>
          <p:nvSpPr>
            <p:cNvPr id="8" name="Rounded Rectangle 7"/>
            <p:cNvSpPr/>
            <p:nvPr/>
          </p:nvSpPr>
          <p:spPr>
            <a:xfrm>
              <a:off x="1731801" y="597494"/>
              <a:ext cx="1234157" cy="13522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768286" y="633999"/>
              <a:ext cx="1161186" cy="12792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Visit</a:t>
              </a:r>
            </a:p>
          </p:txBody>
        </p:sp>
      </p:grpSp>
      <p:grpSp>
        <p:nvGrpSpPr>
          <p:cNvPr id="6" name="Group 6">
            <a:extLst>
              <a:ext uri="{FF2B5EF4-FFF2-40B4-BE49-F238E27FC236}">
                <a16:creationId xmlns:a16="http://schemas.microsoft.com/office/drawing/2014/main" id="{5D38B929-FBBC-4CCD-9983-C08A8594CBAE}"/>
              </a:ext>
            </a:extLst>
          </p:cNvPr>
          <p:cNvGrpSpPr>
            <a:grpSpLocks/>
          </p:cNvGrpSpPr>
          <p:nvPr/>
        </p:nvGrpSpPr>
        <p:grpSpPr bwMode="auto">
          <a:xfrm>
            <a:off x="10887074" y="5655210"/>
            <a:ext cx="1235075" cy="1352550"/>
            <a:chOff x="1731801" y="597494"/>
            <a:chExt cx="1234157" cy="1352269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24FE41DF-52D6-4D92-AF3F-BBA45BA40B22}"/>
                </a:ext>
              </a:extLst>
            </p:cNvPr>
            <p:cNvSpPr/>
            <p:nvPr/>
          </p:nvSpPr>
          <p:spPr>
            <a:xfrm>
              <a:off x="1731801" y="597494"/>
              <a:ext cx="1234157" cy="13522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>
              <a:extLst>
                <a:ext uri="{FF2B5EF4-FFF2-40B4-BE49-F238E27FC236}">
                  <a16:creationId xmlns:a16="http://schemas.microsoft.com/office/drawing/2014/main" id="{703100BF-9B82-460A-B142-3931BE5181B8}"/>
                </a:ext>
              </a:extLst>
            </p:cNvPr>
            <p:cNvSpPr/>
            <p:nvPr/>
          </p:nvSpPr>
          <p:spPr>
            <a:xfrm>
              <a:off x="1768286" y="633999"/>
              <a:ext cx="1161186" cy="12792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Hasty Report</a:t>
              </a:r>
            </a:p>
          </p:txBody>
        </p:sp>
      </p:grpSp>
      <p:sp>
        <p:nvSpPr>
          <p:cNvPr id="3" name="Arrow: Right 2">
            <a:extLst>
              <a:ext uri="{FF2B5EF4-FFF2-40B4-BE49-F238E27FC236}">
                <a16:creationId xmlns:a16="http://schemas.microsoft.com/office/drawing/2014/main" id="{C3E0F12B-B4D9-4F4A-8CDD-FA4A9671E273}"/>
              </a:ext>
            </a:extLst>
          </p:cNvPr>
          <p:cNvSpPr/>
          <p:nvPr/>
        </p:nvSpPr>
        <p:spPr>
          <a:xfrm>
            <a:off x="5138394" y="3393743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1E531DD-17A5-4567-BFA7-BDC2662B7433}"/>
              </a:ext>
            </a:extLst>
          </p:cNvPr>
          <p:cNvSpPr/>
          <p:nvPr/>
        </p:nvSpPr>
        <p:spPr>
          <a:xfrm>
            <a:off x="6028631" y="3525672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10A76E5F-42AF-4B2A-9117-50C782A288AC}"/>
              </a:ext>
            </a:extLst>
          </p:cNvPr>
          <p:cNvSpPr/>
          <p:nvPr/>
        </p:nvSpPr>
        <p:spPr>
          <a:xfrm>
            <a:off x="10251744" y="6491418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379C65B-787E-4628-84B3-F81640974688}"/>
              </a:ext>
            </a:extLst>
          </p:cNvPr>
          <p:cNvSpPr/>
          <p:nvPr/>
        </p:nvSpPr>
        <p:spPr>
          <a:xfrm>
            <a:off x="9242789" y="6056469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04A1D3A-A7E2-461F-A875-5E69EACF79FB}"/>
              </a:ext>
            </a:extLst>
          </p:cNvPr>
          <p:cNvSpPr/>
          <p:nvPr/>
        </p:nvSpPr>
        <p:spPr>
          <a:xfrm>
            <a:off x="8383974" y="5470478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9EE894DE-6E75-454F-96FE-0F73A51645F0}"/>
              </a:ext>
            </a:extLst>
          </p:cNvPr>
          <p:cNvSpPr/>
          <p:nvPr/>
        </p:nvSpPr>
        <p:spPr>
          <a:xfrm>
            <a:off x="7618561" y="4775580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931ED97-F33D-45CD-9CB5-6EF372B3D586}"/>
              </a:ext>
            </a:extLst>
          </p:cNvPr>
          <p:cNvSpPr/>
          <p:nvPr/>
        </p:nvSpPr>
        <p:spPr>
          <a:xfrm>
            <a:off x="6813194" y="4181861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6">
            <a:extLst>
              <a:ext uri="{FF2B5EF4-FFF2-40B4-BE49-F238E27FC236}">
                <a16:creationId xmlns:a16="http://schemas.microsoft.com/office/drawing/2014/main" id="{01360F04-C781-4F8B-B40B-08340B9A3C8C}"/>
              </a:ext>
            </a:extLst>
          </p:cNvPr>
          <p:cNvGrpSpPr>
            <a:grpSpLocks/>
          </p:cNvGrpSpPr>
          <p:nvPr/>
        </p:nvGrpSpPr>
        <p:grpSpPr bwMode="auto">
          <a:xfrm rot="8358299">
            <a:off x="8860825" y="4117928"/>
            <a:ext cx="1390919" cy="1352550"/>
            <a:chOff x="1731801" y="597494"/>
            <a:chExt cx="1234157" cy="1352269"/>
          </a:xfrm>
        </p:grpSpPr>
        <p:sp>
          <p:nvSpPr>
            <p:cNvPr id="19" name="Rounded Rectangle 7">
              <a:extLst>
                <a:ext uri="{FF2B5EF4-FFF2-40B4-BE49-F238E27FC236}">
                  <a16:creationId xmlns:a16="http://schemas.microsoft.com/office/drawing/2014/main" id="{35616105-34BF-48F3-BA89-64643809A980}"/>
                </a:ext>
              </a:extLst>
            </p:cNvPr>
            <p:cNvSpPr/>
            <p:nvPr/>
          </p:nvSpPr>
          <p:spPr>
            <a:xfrm>
              <a:off x="1731801" y="597494"/>
              <a:ext cx="1234157" cy="13522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id="{E22146D9-4B6E-4522-83B9-89E190B8F50D}"/>
                </a:ext>
              </a:extLst>
            </p:cNvPr>
            <p:cNvSpPr/>
            <p:nvPr/>
          </p:nvSpPr>
          <p:spPr>
            <a:xfrm>
              <a:off x="1768286" y="633999"/>
              <a:ext cx="1161186" cy="12792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Materials review</a:t>
              </a:r>
            </a:p>
          </p:txBody>
        </p:sp>
      </p:grpSp>
      <p:grpSp>
        <p:nvGrpSpPr>
          <p:cNvPr id="24" name="Group 6">
            <a:extLst>
              <a:ext uri="{FF2B5EF4-FFF2-40B4-BE49-F238E27FC236}">
                <a16:creationId xmlns:a16="http://schemas.microsoft.com/office/drawing/2014/main" id="{45F05272-0A66-45E5-BCF8-CF9A03EB08E9}"/>
              </a:ext>
            </a:extLst>
          </p:cNvPr>
          <p:cNvGrpSpPr>
            <a:grpSpLocks/>
          </p:cNvGrpSpPr>
          <p:nvPr/>
        </p:nvGrpSpPr>
        <p:grpSpPr bwMode="auto">
          <a:xfrm>
            <a:off x="759473" y="4864375"/>
            <a:ext cx="1439140" cy="1352550"/>
            <a:chOff x="1731801" y="597494"/>
            <a:chExt cx="1438070" cy="1352269"/>
          </a:xfrm>
        </p:grpSpPr>
        <p:sp>
          <p:nvSpPr>
            <p:cNvPr id="25" name="Rounded Rectangle 7">
              <a:extLst>
                <a:ext uri="{FF2B5EF4-FFF2-40B4-BE49-F238E27FC236}">
                  <a16:creationId xmlns:a16="http://schemas.microsoft.com/office/drawing/2014/main" id="{D5137530-8432-4976-A3EB-5B03DD6E5468}"/>
                </a:ext>
              </a:extLst>
            </p:cNvPr>
            <p:cNvSpPr/>
            <p:nvPr/>
          </p:nvSpPr>
          <p:spPr>
            <a:xfrm>
              <a:off x="1731801" y="597494"/>
              <a:ext cx="1234157" cy="13522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33D2D2CF-83B3-437E-93D3-027BD098ED67}"/>
                </a:ext>
              </a:extLst>
            </p:cNvPr>
            <p:cNvSpPr/>
            <p:nvPr/>
          </p:nvSpPr>
          <p:spPr>
            <a:xfrm>
              <a:off x="1768285" y="633999"/>
              <a:ext cx="1401586" cy="12792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Emails to schedule</a:t>
              </a:r>
            </a:p>
          </p:txBody>
        </p:sp>
      </p:grp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AE538557-9117-465A-919A-6133D88CD4CA}"/>
              </a:ext>
            </a:extLst>
          </p:cNvPr>
          <p:cNvSpPr/>
          <p:nvPr/>
        </p:nvSpPr>
        <p:spPr>
          <a:xfrm rot="2054616">
            <a:off x="1016588" y="2648330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31DC242D-0ED6-4EA8-9D10-8F5D0129A75D}"/>
              </a:ext>
            </a:extLst>
          </p:cNvPr>
          <p:cNvSpPr/>
          <p:nvPr/>
        </p:nvSpPr>
        <p:spPr>
          <a:xfrm rot="4631850">
            <a:off x="2735075" y="2648330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050D11A7-3C85-4DF9-85DD-5D99EED74A56}"/>
              </a:ext>
            </a:extLst>
          </p:cNvPr>
          <p:cNvSpPr/>
          <p:nvPr/>
        </p:nvSpPr>
        <p:spPr>
          <a:xfrm rot="12135844">
            <a:off x="3023687" y="4420738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BBFAB521-FEB0-47BB-867A-EB9F2ACBA39D}"/>
              </a:ext>
            </a:extLst>
          </p:cNvPr>
          <p:cNvSpPr/>
          <p:nvPr/>
        </p:nvSpPr>
        <p:spPr>
          <a:xfrm rot="19027166">
            <a:off x="1613835" y="3246481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87DCD909-00C8-4A5A-9984-F62D453E984D}"/>
              </a:ext>
            </a:extLst>
          </p:cNvPr>
          <p:cNvSpPr/>
          <p:nvPr/>
        </p:nvSpPr>
        <p:spPr>
          <a:xfrm rot="18828669">
            <a:off x="3330040" y="5351074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C6C408CE-F976-410C-93DA-3AA953E13986}"/>
              </a:ext>
            </a:extLst>
          </p:cNvPr>
          <p:cNvSpPr/>
          <p:nvPr/>
        </p:nvSpPr>
        <p:spPr>
          <a:xfrm>
            <a:off x="1530928" y="4420738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267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32510&quot;&gt;&lt;/object&gt;&lt;object type=&quot;2&quot; unique_id=&quot;32511&quot;&gt;&lt;object type=&quot;3&quot; unique_id=&quot;32512&quot;&gt;&lt;property id=&quot;20148&quot; value=&quot;5&quot;/&gt;&lt;property id=&quot;20300&quot; value=&quot;Slide 1 - &amp;quot;Collegial Course Observation&amp;quot;&quot;/&gt;&lt;property id=&quot;20307&quot; value=&quot;256&quot;/&gt;&lt;/object&gt;&lt;object type=&quot;3&quot; unique_id=&quot;32514&quot;&gt;&lt;property id=&quot;20148&quot; value=&quot;5&quot;/&gt;&lt;property id=&quot;20300&quot; value=&quot;Slide 7 - &amp;quot;How to make classroom observation work well:  The Ideal Process:&amp;quot;&quot;/&gt;&lt;property id=&quot;20307&quot; value=&quot;258&quot;/&gt;&lt;/object&gt;&lt;object type=&quot;3&quot; unique_id=&quot;32515&quot;&gt;&lt;property id=&quot;20148&quot; value=&quot;5&quot;/&gt;&lt;property id=&quot;20300&quot; value=&quot;Slide 8 - &amp;quot;The Usual Process:&amp;quot;&quot;/&gt;&lt;property id=&quot;20307&quot; value=&quot;259&quot;/&gt;&lt;/object&gt;&lt;object type=&quot;3&quot; unique_id=&quot;32517&quot;&gt;&lt;property id=&quot;20148&quot; value=&quot;5&quot;/&gt;&lt;property id=&quot;20300&quot; value=&quot;Slide 6&quot;/&gt;&lt;property id=&quot;20307&quot; value=&quot;261&quot;/&gt;&lt;/object&gt;&lt;object type=&quot;3&quot; unique_id=&quot;32518&quot;&gt;&lt;property id=&quot;20148&quot; value=&quot;5&quot;/&gt;&lt;property id=&quot;20300&quot; value=&quot;Slide 11 - &amp;quot;During the pre-visit communication:&amp;quot;&quot;/&gt;&lt;property id=&quot;20307&quot; value=&quot;262&quot;/&gt;&lt;/object&gt;&lt;object type=&quot;3&quot; unique_id=&quot;32520&quot;&gt;&lt;property id=&quot;20148&quot; value=&quot;5&quot;/&gt;&lt;property id=&quot;20300&quot; value=&quot;Slide 14 - &amp;quot;During the visit:  If you don’t know what to look for, look for these:&amp;quot;&quot;/&gt;&lt;property id=&quot;20307&quot; value=&quot;264&quot;/&gt;&lt;/object&gt;&lt;object type=&quot;3&quot; unique_id=&quot;32521&quot;&gt;&lt;property id=&quot;20148&quot; value=&quot;5&quot;/&gt;&lt;property id=&quot;20300&quot; value=&quot;Slide 15 - &amp;quot;How to take notes: Engage your inner ethnographer&amp;quot;&quot;/&gt;&lt;property id=&quot;20307&quot; value=&quot;265&quot;/&gt;&lt;/object&gt;&lt;object type=&quot;3&quot; unique_id=&quot;32522&quot;&gt;&lt;property id=&quot;20148&quot; value=&quot;5&quot;/&gt;&lt;property id=&quot;20300&quot; value=&quot;Slide 18 - &amp;quot;In the post-observation communication: Responding to feedback&amp;quot;&quot;/&gt;&lt;property id=&quot;20307&quot; value=&quot;266&quot;/&gt;&lt;/object&gt;&lt;object type=&quot;3&quot; unique_id=&quot;32524&quot;&gt;&lt;property id=&quot;20148&quot; value=&quot;5&quot;/&gt;&lt;property id=&quot;20300&quot; value=&quot;Slide 19 - &amp;quot;Looking at some examples…&amp;quot;&quot;/&gt;&lt;property id=&quot;20307&quot; value=&quot;268&quot;/&gt;&lt;/object&gt;&lt;object type=&quot;3&quot; unique_id=&quot;32751&quot;&gt;&lt;property id=&quot;20148&quot; value=&quot;5&quot;/&gt;&lt;property id=&quot;20300&quot; value=&quot;Slide 9 - &amp;quot;The Usual Process:&amp;quot;&quot;/&gt;&lt;property id=&quot;20307&quot; value=&quot;269&quot;/&gt;&lt;/object&gt;&lt;object type=&quot;3&quot; unique_id=&quot;32752&quot;&gt;&lt;property id=&quot;20148&quot; value=&quot;5&quot;/&gt;&lt;property id=&quot;20300&quot; value=&quot;Slide 10 - &amp;quot;The minimum process that’s helpful:&amp;quot;&quot;/&gt;&lt;property id=&quot;20307&quot; value=&quot;270&quot;/&gt;&lt;/object&gt;&lt;object type=&quot;3&quot; unique_id=&quot;32926&quot;&gt;&lt;property id=&quot;20148&quot; value=&quot;5&quot;/&gt;&lt;property id=&quot;20300&quot; value=&quot;Slide 2 - &amp;quot;What is collegial observation?&amp;quot;&quot;/&gt;&lt;property id=&quot;20307&quot; value=&quot;271&quot;/&gt;&lt;/object&gt;&lt;object type=&quot;3&quot; unique_id=&quot;32927&quot;&gt;&lt;property id=&quot;20148&quot; value=&quot;5&quot;/&gt;&lt;property id=&quot;20300&quot; value=&quot;Slide 4 - &amp;quot;When it doesn’t work well, collegial observation is at best a waste of time and at worst a toxic mess.&amp;quot;&quot;/&gt;&lt;property id=&quot;20307&quot; value=&quot;272&quot;/&gt;&lt;/object&gt;&lt;object type=&quot;3&quot; unique_id=&quot;32928&quot;&gt;&lt;property id=&quot;20148&quot; value=&quot;5&quot;/&gt;&lt;property id=&quot;20300&quot; value=&quot;Slide 5 - &amp;quot;How to make it work well:&amp;quot;&quot;/&gt;&lt;property id=&quot;20307&quot; value=&quot;273&quot;/&gt;&lt;/object&gt;&lt;object type=&quot;3&quot; unique_id=&quot;33271&quot;&gt;&lt;property id=&quot;20148&quot; value=&quot;5&quot;/&gt;&lt;property id=&quot;20300&quot; value=&quot;Slide 16 - &amp;quot;How to take notes:  Write as detailed a stream-of-consciousness as you can.  &amp;quot;&quot;/&gt;&lt;property id=&quot;20307&quot; value=&quot;274&quot;/&gt;&lt;/object&gt;&lt;object type=&quot;3&quot; unique_id=&quot;33538&quot;&gt;&lt;property id=&quot;20148&quot; value=&quot;5&quot;/&gt;&lt;property id=&quot;20300&quot; value=&quot;Slide 12 - &amp;quot;During the visit:&amp;quot;&quot;/&gt;&lt;property id=&quot;20307&quot; value=&quot;275&quot;/&gt;&lt;/object&gt;&lt;object type=&quot;3&quot; unique_id=&quot;33603&quot;&gt;&lt;property id=&quot;20148&quot; value=&quot;5&quot;/&gt;&lt;property id=&quot;20300&quot; value=&quot;Slide 13 - &amp;quot;During the visit:&amp;quot;&quot;/&gt;&lt;property id=&quot;20307&quot; value=&quot;277&quot;/&gt;&lt;/object&gt;&lt;object type=&quot;3&quot; unique_id=&quot;33604&quot;&gt;&lt;property id=&quot;20148&quot; value=&quot;5&quot;/&gt;&lt;property id=&quot;20300&quot; value=&quot;Slide 3 - &amp;quot;When it works well, collegial observation is great!&amp;quot;&quot;/&gt;&lt;property id=&quot;20307&quot; value=&quot;278&quot;/&gt;&lt;/object&gt;&lt;object type=&quot;3&quot; unique_id=&quot;33605&quot;&gt;&lt;property id=&quot;20148&quot; value=&quot;5&quot;/&gt;&lt;property id=&quot;20300&quot; value=&quot;Slide 17 - &amp;quot;After observing: Writing a useful report&amp;quot;&quot;/&gt;&lt;property id=&quot;20307&quot; value=&quot;279&quot;/&gt;&lt;/object&gt;&lt;object type=&quot;3&quot; unique_id=&quot;33606&quot;&gt;&lt;property id=&quot;20148&quot; value=&quot;5&quot;/&gt;&lt;property id=&quot;20300&quot; value=&quot;Slide 20 - &amp;quot;In the post-observation communication: Close the loop and decide what actions to take next.&amp;quot;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</TotalTime>
  <Words>845</Words>
  <Application>Microsoft Office PowerPoint</Application>
  <PresentationFormat>Widescreen</PresentationFormat>
  <Paragraphs>161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Times New Roman</vt:lpstr>
      <vt:lpstr>Verdana</vt:lpstr>
      <vt:lpstr>Wingdings 3</vt:lpstr>
      <vt:lpstr>Wisp</vt:lpstr>
      <vt:lpstr>What outcome of peer observation would make doing PO’s of teaching not only worth your time, but a very good use of your time?</vt:lpstr>
      <vt:lpstr>How to do a good observation of teaching</vt:lpstr>
      <vt:lpstr>Three good ideas to start</vt:lpstr>
      <vt:lpstr>Four departmental best practices</vt:lpstr>
      <vt:lpstr>Summative vs formative PRT</vt:lpstr>
      <vt:lpstr>We require summative PRT</vt:lpstr>
      <vt:lpstr>Process for observation &amp; review</vt:lpstr>
      <vt:lpstr>The Ideal Process</vt:lpstr>
      <vt:lpstr>The Normal Process:</vt:lpstr>
      <vt:lpstr>The Effective Process</vt:lpstr>
      <vt:lpstr>How to make ONLINE observation work well:</vt:lpstr>
      <vt:lpstr>Observing strategies and instruments for face to face classes</vt:lpstr>
      <vt:lpstr>Setting up</vt:lpstr>
      <vt:lpstr>Taking notes:  Write detailed observations in a 2-column format – left for evidence, right for reflection</vt:lpstr>
      <vt:lpstr>What to look for:</vt:lpstr>
      <vt:lpstr>Two frameworks when there’s no instrument:</vt:lpstr>
      <vt:lpstr>When there’s an instrument, use it to guide evidence-taking  Make sure you each understand and agree about the criteria and standards</vt:lpstr>
      <vt:lpstr>After observing: Writing a useful report</vt:lpstr>
      <vt:lpstr>Samples of good observation instruments</vt:lpstr>
      <vt:lpstr>Discussion of issues:  What’s needed for good peer review</vt:lpstr>
      <vt:lpstr>Elements for a non-damaging PRT program</vt:lpstr>
      <vt:lpstr>Elements for an outstanding PRT program</vt:lpstr>
      <vt:lpstr>Resources</vt:lpstr>
    </vt:vector>
  </TitlesOfParts>
  <Company>Cal Poly Pomona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Bhavsar</dc:creator>
  <cp:lastModifiedBy>Victoria Bhavsar</cp:lastModifiedBy>
  <cp:revision>148</cp:revision>
  <dcterms:created xsi:type="dcterms:W3CDTF">2017-07-12T16:03:32Z</dcterms:created>
  <dcterms:modified xsi:type="dcterms:W3CDTF">2020-02-20T17:41:13Z</dcterms:modified>
</cp:coreProperties>
</file>