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61" r:id="rId3"/>
    <p:sldId id="257" r:id="rId4"/>
    <p:sldId id="258" r:id="rId5"/>
    <p:sldId id="262" r:id="rId6"/>
    <p:sldId id="260" r:id="rId7"/>
    <p:sldId id="263" r:id="rId8"/>
    <p:sldId id="265" r:id="rId9"/>
    <p:sldId id="264" r:id="rId10"/>
    <p:sldId id="266" r:id="rId11"/>
    <p:sldId id="268" r:id="rId12"/>
    <p:sldId id="270"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282AE9-15C1-154F-9481-477569AE9D99}" v="2" dt="2021-11-30T21:26:05.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7263E-53F8-8C45-88AB-9F01904A2483}" type="datetimeFigureOut">
              <a:rPr lang="en-US" smtClean="0"/>
              <a:t>11/30/21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4C6A24-EBDA-7F4B-9117-40637DB1BD9E}" type="slidenum">
              <a:rPr lang="en-US" smtClean="0"/>
              <a:t>‹#›</a:t>
            </a:fld>
            <a:endParaRPr lang="en-US"/>
          </a:p>
        </p:txBody>
      </p:sp>
    </p:spTree>
    <p:extLst>
      <p:ext uri="{BB962C8B-B14F-4D97-AF65-F5344CB8AC3E}">
        <p14:creationId xmlns:p14="http://schemas.microsoft.com/office/powerpoint/2010/main" val="1684834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Lecturers in this group who teach periodically must receive an annual evaluation for those calendar years when they teach.  (This group is the most challenging for everyone to get the evaluations done.)</a:t>
            </a:r>
          </a:p>
          <a:p>
            <a:endParaRPr lang="en-US" dirty="0"/>
          </a:p>
        </p:txBody>
      </p:sp>
      <p:sp>
        <p:nvSpPr>
          <p:cNvPr id="4" name="Slide Number Placeholder 3"/>
          <p:cNvSpPr>
            <a:spLocks noGrp="1"/>
          </p:cNvSpPr>
          <p:nvPr>
            <p:ph type="sldNum" sz="quarter" idx="5"/>
          </p:nvPr>
        </p:nvSpPr>
        <p:spPr/>
        <p:txBody>
          <a:bodyPr/>
          <a:lstStyle/>
          <a:p>
            <a:fld id="{874C6A24-EBDA-7F4B-9117-40637DB1BD9E}" type="slidenum">
              <a:rPr lang="en-US" smtClean="0"/>
              <a:t>3</a:t>
            </a:fld>
            <a:endParaRPr lang="en-US"/>
          </a:p>
        </p:txBody>
      </p:sp>
    </p:spTree>
    <p:extLst>
      <p:ext uri="{BB962C8B-B14F-4D97-AF65-F5344CB8AC3E}">
        <p14:creationId xmlns:p14="http://schemas.microsoft.com/office/powerpoint/2010/main" val="200437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4C6A24-EBDA-7F4B-9117-40637DB1BD9E}" type="slidenum">
              <a:rPr lang="en-US" smtClean="0"/>
              <a:t>7</a:t>
            </a:fld>
            <a:endParaRPr lang="en-US"/>
          </a:p>
        </p:txBody>
      </p:sp>
    </p:spTree>
    <p:extLst>
      <p:ext uri="{BB962C8B-B14F-4D97-AF65-F5344CB8AC3E}">
        <p14:creationId xmlns:p14="http://schemas.microsoft.com/office/powerpoint/2010/main" val="2816739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4C6A24-EBDA-7F4B-9117-40637DB1BD9E}" type="slidenum">
              <a:rPr lang="en-US" smtClean="0"/>
              <a:t>12</a:t>
            </a:fld>
            <a:endParaRPr lang="en-US"/>
          </a:p>
        </p:txBody>
      </p:sp>
    </p:spTree>
    <p:extLst>
      <p:ext uri="{BB962C8B-B14F-4D97-AF65-F5344CB8AC3E}">
        <p14:creationId xmlns:p14="http://schemas.microsoft.com/office/powerpoint/2010/main" val="1300329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04391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334674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4777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667206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1557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63373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429194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806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49659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B843E2-4BED-9F4B-915B-9A9C535B9A4E}" type="datetimeFigureOut">
              <a:rPr lang="en-US" smtClean="0"/>
              <a:t>11/30/21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538274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B843E2-4BED-9F4B-915B-9A9C535B9A4E}" type="datetimeFigureOut">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01052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B843E2-4BED-9F4B-915B-9A9C535B9A4E}" type="datetimeFigureOut">
              <a:rPr lang="en-US" smtClean="0"/>
              <a:t>11/30/21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81862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B843E2-4BED-9F4B-915B-9A9C535B9A4E}" type="datetimeFigureOut">
              <a:rPr lang="en-US" smtClean="0"/>
              <a:t>11/30/21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77963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843E2-4BED-9F4B-915B-9A9C535B9A4E}" type="datetimeFigureOut">
              <a:rPr lang="en-US" smtClean="0"/>
              <a:t>11/30/21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420135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B843E2-4BED-9F4B-915B-9A9C535B9A4E}" type="datetimeFigureOut">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207234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B843E2-4BED-9F4B-915B-9A9C535B9A4E}" type="datetimeFigureOut">
              <a:rPr lang="en-US" smtClean="0"/>
              <a:t>11/30/21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70F41-C9F0-344B-920A-C0E32B0A8AC7}" type="slidenum">
              <a:rPr lang="en-US" smtClean="0"/>
              <a:t>‹#›</a:t>
            </a:fld>
            <a:endParaRPr lang="en-US"/>
          </a:p>
        </p:txBody>
      </p:sp>
    </p:spTree>
    <p:extLst>
      <p:ext uri="{BB962C8B-B14F-4D97-AF65-F5344CB8AC3E}">
        <p14:creationId xmlns:p14="http://schemas.microsoft.com/office/powerpoint/2010/main" val="197438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B843E2-4BED-9F4B-915B-9A9C535B9A4E}" type="datetimeFigureOut">
              <a:rPr lang="en-US" smtClean="0"/>
              <a:t>11/30/21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770F41-C9F0-344B-920A-C0E32B0A8AC7}" type="slidenum">
              <a:rPr lang="en-US" smtClean="0"/>
              <a:t>‹#›</a:t>
            </a:fld>
            <a:endParaRPr lang="en-US"/>
          </a:p>
        </p:txBody>
      </p:sp>
    </p:spTree>
    <p:extLst>
      <p:ext uri="{BB962C8B-B14F-4D97-AF65-F5344CB8AC3E}">
        <p14:creationId xmlns:p14="http://schemas.microsoft.com/office/powerpoint/2010/main" val="3687384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am11.safelinks.protection.outlook.com/?url=http%3A%2F%2Fclick.interfolio.com%2Ftrack%2Fclick%2F30087966%2Fapply.interfolio.com%3Fp%3DeyJzIjoiYW9uSTVOWi1WWVRuVm51QXlUM01RTWtjY1RNIiwidiI6MSwicCI6IntcInVcIjozMDA4Nzk2NixcInZcIjoxLFwidXJsXCI6XCJodHRwczpcXFwvXFxcL2FwcGx5LmludGVyZm9saW8uY29tXFxcLzEwMjA4XFxcL3BhY2tldHNcXFwvMjI4MDYzXCIsXCJpZFwiOlwiZDczNDM0Njc1OTI1NDVjM2I3YjY0OWNmYTUwNWZlMTRcIixcInVybF9pZHNcIjpbXCJhN2JmZTlkNzRjOTk0ZDFlMmE1MDE3YmE0MDMzNDIxMmI3NWE0ZDMzXCJdfSJ9&amp;data=04%7C01%7Cjehargis%40cpp.edu%7Cbdd567cabf344b0c036608d9aa066dfa%7C164ba61e39ec4f5d89ffaa1f00a521b4%7C0%7C1%7C637727766875455435%7CUnknown%7CTWFpbGZsb3d8eyJWIjoiMC4wLjAwMDAiLCJQIjoiV2luMzIiLCJBTiI6Ik1haWwiLCJXVCI6Mn0%3D%7C1000&amp;sdata=c7czCe9k2F8TqUz79gu8Cv2AZKt%2Bwj34MiZ4vQf%2BgZQ%3D&amp;reserved=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cpp.edu/faculty-affairs/temporary-faculty/periodic-evaluation.s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cpp.edu/faculty-affairs/temporary-faculty/lecturer-evaluation-criteria.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97C5F1-327B-3945-9730-9A15B0ACB16B}"/>
              </a:ext>
            </a:extLst>
          </p:cNvPr>
          <p:cNvSpPr>
            <a:spLocks noGrp="1"/>
          </p:cNvSpPr>
          <p:nvPr>
            <p:ph type="ctrTitle"/>
          </p:nvPr>
        </p:nvSpPr>
        <p:spPr>
          <a:xfrm>
            <a:off x="4419136" y="1020871"/>
            <a:ext cx="6960759" cy="2849671"/>
          </a:xfrm>
        </p:spPr>
        <p:txBody>
          <a:bodyPr>
            <a:normAutofit/>
          </a:bodyPr>
          <a:lstStyle/>
          <a:p>
            <a:pPr algn="l"/>
            <a:r>
              <a:rPr lang="en-US" sz="6000" dirty="0">
                <a:solidFill>
                  <a:srgbClr val="FFFFFF"/>
                </a:solidFill>
              </a:rPr>
              <a:t>Lecturer Evaluations</a:t>
            </a:r>
          </a:p>
        </p:txBody>
      </p:sp>
      <p:sp>
        <p:nvSpPr>
          <p:cNvPr id="3" name="Subtitle 2">
            <a:extLst>
              <a:ext uri="{FF2B5EF4-FFF2-40B4-BE49-F238E27FC236}">
                <a16:creationId xmlns:a16="http://schemas.microsoft.com/office/drawing/2014/main" id="{AB85DA4A-D999-1E49-90C8-8F1F77EE8F87}"/>
              </a:ext>
            </a:extLst>
          </p:cNvPr>
          <p:cNvSpPr>
            <a:spLocks noGrp="1"/>
          </p:cNvSpPr>
          <p:nvPr>
            <p:ph type="subTitle" idx="1"/>
          </p:nvPr>
        </p:nvSpPr>
        <p:spPr>
          <a:xfrm>
            <a:off x="4548104" y="3962088"/>
            <a:ext cx="6112077" cy="1186108"/>
          </a:xfrm>
        </p:spPr>
        <p:txBody>
          <a:bodyPr>
            <a:normAutofit/>
          </a:bodyPr>
          <a:lstStyle/>
          <a:p>
            <a:pPr algn="l"/>
            <a:r>
              <a:rPr lang="en-US" dirty="0">
                <a:solidFill>
                  <a:srgbClr val="FFFFFF">
                    <a:alpha val="70000"/>
                  </a:srgbClr>
                </a:solidFill>
              </a:rPr>
              <a:t>Presented by Dr. Jill Hargis</a:t>
            </a:r>
          </a:p>
          <a:p>
            <a:pPr algn="l"/>
            <a:r>
              <a:rPr lang="en-US" dirty="0">
                <a:solidFill>
                  <a:srgbClr val="FFFFFF">
                    <a:alpha val="70000"/>
                  </a:srgbClr>
                </a:solidFill>
              </a:rPr>
              <a:t>Interim AVP for Faculty Affairs</a:t>
            </a:r>
          </a:p>
          <a:p>
            <a:pPr algn="l"/>
            <a:r>
              <a:rPr lang="en-US" dirty="0">
                <a:solidFill>
                  <a:srgbClr val="FFFFFF">
                    <a:alpha val="70000"/>
                  </a:srgbClr>
                </a:solidFill>
              </a:rPr>
              <a:t>November 2021</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3829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C014-0CC5-3240-B42C-D6A5D9C6039B}"/>
              </a:ext>
            </a:extLst>
          </p:cNvPr>
          <p:cNvSpPr>
            <a:spLocks noGrp="1"/>
          </p:cNvSpPr>
          <p:nvPr>
            <p:ph type="title"/>
          </p:nvPr>
        </p:nvSpPr>
        <p:spPr/>
        <p:txBody>
          <a:bodyPr/>
          <a:lstStyle/>
          <a:p>
            <a:r>
              <a:rPr lang="en-US" dirty="0"/>
              <a:t>Peer Classroom Observations cont’d</a:t>
            </a:r>
          </a:p>
        </p:txBody>
      </p:sp>
      <p:sp>
        <p:nvSpPr>
          <p:cNvPr id="3" name="Content Placeholder 2">
            <a:extLst>
              <a:ext uri="{FF2B5EF4-FFF2-40B4-BE49-F238E27FC236}">
                <a16:creationId xmlns:a16="http://schemas.microsoft.com/office/drawing/2014/main" id="{FC3C3E8B-1045-844F-BCA9-EDC92513DBDE}"/>
              </a:ext>
            </a:extLst>
          </p:cNvPr>
          <p:cNvSpPr>
            <a:spLocks noGrp="1"/>
          </p:cNvSpPr>
          <p:nvPr>
            <p:ph idx="1"/>
          </p:nvPr>
        </p:nvSpPr>
        <p:spPr>
          <a:xfrm>
            <a:off x="838200" y="1690688"/>
            <a:ext cx="8596668" cy="4486275"/>
          </a:xfrm>
        </p:spPr>
        <p:txBody>
          <a:bodyPr>
            <a:normAutofit/>
          </a:bodyPr>
          <a:lstStyle/>
          <a:p>
            <a:pPr marL="0" indent="0">
              <a:buNone/>
            </a:pPr>
            <a:r>
              <a:rPr lang="en-US" sz="2400" dirty="0"/>
              <a:t>When classroom visits are utilized as part of the evaluation, (according to department criteria) the individual faculty unit employee being evaluated shall be provided a notice of at least five (5) days that a classroom visit, online observation, and/or review of online content is to take place. </a:t>
            </a:r>
            <a:br>
              <a:rPr lang="en-US" sz="2400" dirty="0"/>
            </a:br>
            <a:endParaRPr lang="en-US" sz="2400" dirty="0"/>
          </a:p>
          <a:p>
            <a:pPr marL="0" indent="0">
              <a:buNone/>
            </a:pPr>
            <a:r>
              <a:rPr lang="en-US" sz="2400" dirty="0"/>
              <a:t>There shall be consultation between the faculty member being evaluated and the individual who visits his/her class(es) regarding the classes to be visited and the scheduling of such visits. </a:t>
            </a:r>
          </a:p>
          <a:p>
            <a:pPr marL="0" indent="0">
              <a:buNone/>
            </a:pPr>
            <a:r>
              <a:rPr lang="en-US" sz="2400" dirty="0"/>
              <a:t>CBA 15.14</a:t>
            </a:r>
          </a:p>
        </p:txBody>
      </p:sp>
    </p:spTree>
    <p:extLst>
      <p:ext uri="{BB962C8B-B14F-4D97-AF65-F5344CB8AC3E}">
        <p14:creationId xmlns:p14="http://schemas.microsoft.com/office/powerpoint/2010/main" val="4094238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A9C16-11BF-0D48-9854-19DA2F0D1013}"/>
              </a:ext>
            </a:extLst>
          </p:cNvPr>
          <p:cNvSpPr>
            <a:spLocks noGrp="1"/>
          </p:cNvSpPr>
          <p:nvPr>
            <p:ph type="title"/>
          </p:nvPr>
        </p:nvSpPr>
        <p:spPr>
          <a:xfrm>
            <a:off x="838200" y="365126"/>
            <a:ext cx="10515600" cy="823730"/>
          </a:xfrm>
        </p:spPr>
        <p:txBody>
          <a:bodyPr>
            <a:normAutofit fontScale="90000"/>
          </a:bodyPr>
          <a:lstStyle/>
          <a:p>
            <a:pPr algn="ctr"/>
            <a:br>
              <a:rPr lang="en-US" dirty="0"/>
            </a:br>
            <a:r>
              <a:rPr lang="en-US" dirty="0" err="1"/>
              <a:t>Interfolio</a:t>
            </a:r>
            <a:r>
              <a:rPr lang="en-US" dirty="0"/>
              <a:t> Demo </a:t>
            </a:r>
            <a:br>
              <a:rPr lang="en-US" dirty="0"/>
            </a:br>
            <a:endParaRPr lang="en-US" sz="3200" dirty="0"/>
          </a:p>
        </p:txBody>
      </p:sp>
      <p:graphicFrame>
        <p:nvGraphicFramePr>
          <p:cNvPr id="5" name="Table 4">
            <a:extLst>
              <a:ext uri="{FF2B5EF4-FFF2-40B4-BE49-F238E27FC236}">
                <a16:creationId xmlns:a16="http://schemas.microsoft.com/office/drawing/2014/main" id="{18E4A77F-3169-204B-B04E-76EE1C0EA090}"/>
              </a:ext>
            </a:extLst>
          </p:cNvPr>
          <p:cNvGraphicFramePr>
            <a:graphicFrameLocks noGrp="1"/>
          </p:cNvGraphicFramePr>
          <p:nvPr>
            <p:extLst>
              <p:ext uri="{D42A27DB-BD31-4B8C-83A1-F6EECF244321}">
                <p14:modId xmlns:p14="http://schemas.microsoft.com/office/powerpoint/2010/main" val="3663238777"/>
              </p:ext>
            </p:extLst>
          </p:nvPr>
        </p:nvGraphicFramePr>
        <p:xfrm>
          <a:off x="3467100" y="3938954"/>
          <a:ext cx="5257800" cy="2092568"/>
        </p:xfrm>
        <a:graphic>
          <a:graphicData uri="http://schemas.openxmlformats.org/drawingml/2006/table">
            <a:tbl>
              <a:tblPr/>
              <a:tblGrid>
                <a:gridCol w="5257800">
                  <a:extLst>
                    <a:ext uri="{9D8B030D-6E8A-4147-A177-3AD203B41FA5}">
                      <a16:colId xmlns:a16="http://schemas.microsoft.com/office/drawing/2014/main" val="2393662956"/>
                    </a:ext>
                  </a:extLst>
                </a:gridCol>
              </a:tblGrid>
              <a:tr h="861646">
                <a:tc>
                  <a:txBody>
                    <a:bodyPr/>
                    <a:lstStyle/>
                    <a:p>
                      <a:pPr algn="ctr"/>
                      <a:r>
                        <a:rPr lang="en-US" b="0" dirty="0">
                          <a:solidFill>
                            <a:srgbClr val="646464"/>
                          </a:solidFill>
                          <a:effectLst/>
                        </a:rPr>
                        <a:t>California State Polytechnic University Pomona has initiated a review on your behalf.</a:t>
                      </a:r>
                    </a:p>
                  </a:txBody>
                  <a:tcPr>
                    <a:lnL>
                      <a:noFill/>
                    </a:lnL>
                    <a:lnR>
                      <a:noFill/>
                    </a:lnR>
                    <a:lnT>
                      <a:noFill/>
                    </a:lnT>
                    <a:lnB>
                      <a:noFill/>
                    </a:lnB>
                  </a:tcPr>
                </a:tc>
                <a:extLst>
                  <a:ext uri="{0D108BD9-81ED-4DB2-BD59-A6C34878D82A}">
                    <a16:rowId xmlns:a16="http://schemas.microsoft.com/office/drawing/2014/main" val="2679493554"/>
                  </a:ext>
                </a:extLst>
              </a:tr>
              <a:tr h="492370">
                <a:tc>
                  <a:txBody>
                    <a:bodyPr/>
                    <a:lstStyle/>
                    <a:p>
                      <a:endParaRPr lang="en-US"/>
                    </a:p>
                  </a:txBody>
                  <a:tcPr anchor="ctr">
                    <a:lnL>
                      <a:noFill/>
                    </a:lnL>
                    <a:lnR>
                      <a:noFill/>
                    </a:lnR>
                    <a:lnT>
                      <a:noFill/>
                    </a:lnT>
                    <a:lnB>
                      <a:noFill/>
                    </a:lnB>
                  </a:tcPr>
                </a:tc>
                <a:extLst>
                  <a:ext uri="{0D108BD9-81ED-4DB2-BD59-A6C34878D82A}">
                    <a16:rowId xmlns:a16="http://schemas.microsoft.com/office/drawing/2014/main" val="3713803562"/>
                  </a:ext>
                </a:extLst>
              </a:tr>
              <a:tr h="369276">
                <a:tc>
                  <a:txBody>
                    <a:bodyPr/>
                    <a:lstStyle/>
                    <a:p>
                      <a:pPr algn="ctr"/>
                      <a:r>
                        <a:rPr lang="en-US" b="1" u="none" strike="noStrike">
                          <a:solidFill>
                            <a:srgbClr val="000000"/>
                          </a:solidFill>
                          <a:effectLst/>
                          <a:latin typeface="Century Gothic" panose="020B0502020202020204" pitchFamily="34" charset="0"/>
                          <a:hlinkClick r:id="rId2" tooltip="Original URL:&#10;http://click.interfolio.com/track/click/30087966/apply.interfolio.com?p=eyJzIjoiYW9uSTVOWi1WWVRuVm51QXlUM01RTWtjY1RNIiwidiI6MSwicCI6IntcInVcIjozMDA4Nzk2NixcInZcIjoxLFwidXJsXCI6XCJodHRwczpcXFwvXFxcL2FwcGx5LmludGVyZm9saW8uY29tXFxcLzEwMjA4XFxcL3BhY2tldHNcXFwvMjI4MDYzXCIsXCJpZFwiOlwiZDczNDM0Njc1OTI1NDVjM2I3YjY0OWNmYTUwNWZlMTRcIixcInVybF9pZHNcIjpbXCJhN2JmZTlkNzRjOTk0ZDFlMmE1MDE3YmE0MDMzNDIxMmI3NWE0ZDMzXCJdfSJ9&#10;&#10;Click to follow link."/>
                        </a:rPr>
                        <a:t>VIEW CASE</a:t>
                      </a:r>
                      <a:endParaRPr lang="en-US"/>
                    </a:p>
                  </a:txBody>
                  <a:tcPr marL="0" marR="0" marT="0" marB="0" anchor="ctr">
                    <a:lnL>
                      <a:noFill/>
                    </a:lnL>
                    <a:lnR>
                      <a:noFill/>
                    </a:lnR>
                    <a:lnT>
                      <a:noFill/>
                    </a:lnT>
                    <a:lnB>
                      <a:noFill/>
                    </a:lnB>
                  </a:tcPr>
                </a:tc>
                <a:extLst>
                  <a:ext uri="{0D108BD9-81ED-4DB2-BD59-A6C34878D82A}">
                    <a16:rowId xmlns:a16="http://schemas.microsoft.com/office/drawing/2014/main" val="327256643"/>
                  </a:ext>
                </a:extLst>
              </a:tr>
              <a:tr h="369276">
                <a:tc>
                  <a:txBody>
                    <a:bodyPr/>
                    <a:lstStyle/>
                    <a:p>
                      <a:pPr algn="ctr"/>
                      <a:endParaRPr lang="en-US" dirty="0"/>
                    </a:p>
                  </a:txBody>
                  <a:tcPr marL="0" marR="0" marT="0" marB="0" anchor="ctr">
                    <a:lnL>
                      <a:noFill/>
                    </a:lnL>
                    <a:lnR>
                      <a:noFill/>
                    </a:lnR>
                    <a:lnT>
                      <a:noFill/>
                    </a:lnT>
                    <a:lnB>
                      <a:noFill/>
                    </a:lnB>
                  </a:tcPr>
                </a:tc>
                <a:extLst>
                  <a:ext uri="{0D108BD9-81ED-4DB2-BD59-A6C34878D82A}">
                    <a16:rowId xmlns:a16="http://schemas.microsoft.com/office/drawing/2014/main" val="3623353886"/>
                  </a:ext>
                </a:extLst>
              </a:tr>
            </a:tbl>
          </a:graphicData>
        </a:graphic>
      </p:graphicFrame>
      <p:pic>
        <p:nvPicPr>
          <p:cNvPr id="6" name="Picture 5">
            <a:extLst>
              <a:ext uri="{FF2B5EF4-FFF2-40B4-BE49-F238E27FC236}">
                <a16:creationId xmlns:a16="http://schemas.microsoft.com/office/drawing/2014/main" id="{03F4B50A-A978-624B-8763-AB69ECF532FA}"/>
              </a:ext>
            </a:extLst>
          </p:cNvPr>
          <p:cNvPicPr>
            <a:picLocks noChangeAspect="1"/>
          </p:cNvPicPr>
          <p:nvPr/>
        </p:nvPicPr>
        <p:blipFill>
          <a:blip r:embed="rId3"/>
          <a:stretch>
            <a:fillRect/>
          </a:stretch>
        </p:blipFill>
        <p:spPr>
          <a:xfrm>
            <a:off x="3467100" y="2262992"/>
            <a:ext cx="4713669" cy="1312107"/>
          </a:xfrm>
          <a:prstGeom prst="rect">
            <a:avLst/>
          </a:prstGeom>
        </p:spPr>
      </p:pic>
      <p:sp>
        <p:nvSpPr>
          <p:cNvPr id="7" name="TextBox 6">
            <a:extLst>
              <a:ext uri="{FF2B5EF4-FFF2-40B4-BE49-F238E27FC236}">
                <a16:creationId xmlns:a16="http://schemas.microsoft.com/office/drawing/2014/main" id="{2D9AC892-C3D6-9148-B150-0F73AA3AD05A}"/>
              </a:ext>
            </a:extLst>
          </p:cNvPr>
          <p:cNvSpPr txBox="1"/>
          <p:nvPr/>
        </p:nvSpPr>
        <p:spPr>
          <a:xfrm>
            <a:off x="3825025" y="1674254"/>
            <a:ext cx="4713669" cy="369332"/>
          </a:xfrm>
          <a:prstGeom prst="rect">
            <a:avLst/>
          </a:prstGeom>
          <a:noFill/>
        </p:spPr>
        <p:txBody>
          <a:bodyPr wrap="square" rtlCol="0">
            <a:spAutoFit/>
          </a:bodyPr>
          <a:lstStyle/>
          <a:p>
            <a:r>
              <a:rPr lang="en-US" dirty="0"/>
              <a:t>Email to Lecturers with Link to their  Case</a:t>
            </a:r>
          </a:p>
        </p:txBody>
      </p:sp>
    </p:spTree>
    <p:extLst>
      <p:ext uri="{BB962C8B-B14F-4D97-AF65-F5344CB8AC3E}">
        <p14:creationId xmlns:p14="http://schemas.microsoft.com/office/powerpoint/2010/main" val="2503517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C9D32-47C0-C144-84A9-421142357582}"/>
              </a:ext>
            </a:extLst>
          </p:cNvPr>
          <p:cNvSpPr>
            <a:spLocks noGrp="1"/>
          </p:cNvSpPr>
          <p:nvPr>
            <p:ph type="title"/>
          </p:nvPr>
        </p:nvSpPr>
        <p:spPr>
          <a:xfrm>
            <a:off x="677334" y="609600"/>
            <a:ext cx="8596668" cy="1320800"/>
          </a:xfrm>
        </p:spPr>
        <p:txBody>
          <a:bodyPr anchor="t">
            <a:normAutofit/>
          </a:bodyPr>
          <a:lstStyle/>
          <a:p>
            <a:r>
              <a:rPr lang="en-US" dirty="0"/>
              <a:t>Maintaining Access to </a:t>
            </a:r>
            <a:r>
              <a:rPr lang="en-US" dirty="0" err="1"/>
              <a:t>Interfolio</a:t>
            </a:r>
            <a:r>
              <a:rPr lang="en-US" dirty="0"/>
              <a:t> while not employed at CPP</a:t>
            </a:r>
          </a:p>
        </p:txBody>
      </p:sp>
      <p:sp>
        <p:nvSpPr>
          <p:cNvPr id="3" name="Content Placeholder 2">
            <a:extLst>
              <a:ext uri="{FF2B5EF4-FFF2-40B4-BE49-F238E27FC236}">
                <a16:creationId xmlns:a16="http://schemas.microsoft.com/office/drawing/2014/main" id="{B5A641FD-2AF3-4C44-B8AA-D0A556FE2341}"/>
              </a:ext>
            </a:extLst>
          </p:cNvPr>
          <p:cNvSpPr>
            <a:spLocks noGrp="1"/>
          </p:cNvSpPr>
          <p:nvPr>
            <p:ph idx="1"/>
          </p:nvPr>
        </p:nvSpPr>
        <p:spPr>
          <a:xfrm>
            <a:off x="677334" y="1930401"/>
            <a:ext cx="9097287" cy="4705178"/>
          </a:xfrm>
        </p:spPr>
        <p:txBody>
          <a:bodyPr>
            <a:normAutofit/>
          </a:bodyPr>
          <a:lstStyle/>
          <a:p>
            <a:pPr marL="0" indent="0">
              <a:lnSpc>
                <a:spcPct val="90000"/>
              </a:lnSpc>
              <a:buNone/>
            </a:pPr>
            <a:r>
              <a:rPr lang="en-US" sz="1400" dirty="0"/>
              <a:t>Below are the steps candidates can take to update their primary email in their </a:t>
            </a:r>
            <a:r>
              <a:rPr lang="en-US" sz="1400" dirty="0" err="1"/>
              <a:t>Interfolio</a:t>
            </a:r>
            <a:r>
              <a:rPr lang="en-US" sz="1400" dirty="0"/>
              <a:t> account along with some screenshots. </a:t>
            </a:r>
          </a:p>
          <a:p>
            <a:pPr>
              <a:lnSpc>
                <a:spcPct val="90000"/>
              </a:lnSpc>
            </a:pPr>
            <a:r>
              <a:rPr lang="en-US" sz="1400" dirty="0"/>
              <a:t>1. Log into </a:t>
            </a:r>
            <a:r>
              <a:rPr lang="en-US" sz="1400" dirty="0" err="1"/>
              <a:t>Interfolio</a:t>
            </a:r>
            <a:r>
              <a:rPr lang="en-US" sz="1400" dirty="0"/>
              <a:t> Account</a:t>
            </a:r>
          </a:p>
          <a:p>
            <a:pPr>
              <a:lnSpc>
                <a:spcPct val="90000"/>
              </a:lnSpc>
            </a:pPr>
            <a:r>
              <a:rPr lang="en-US" sz="1400" dirty="0"/>
              <a:t>2. Select name from top right-hand corner</a:t>
            </a:r>
          </a:p>
          <a:p>
            <a:pPr>
              <a:lnSpc>
                <a:spcPct val="90000"/>
              </a:lnSpc>
            </a:pPr>
            <a:r>
              <a:rPr lang="en-US" sz="1400" dirty="0"/>
              <a:t>3. Select Account Settings from drop-down option </a:t>
            </a:r>
          </a:p>
          <a:p>
            <a:pPr>
              <a:lnSpc>
                <a:spcPct val="90000"/>
              </a:lnSpc>
            </a:pPr>
            <a:endParaRPr lang="en-US" sz="1400" dirty="0"/>
          </a:p>
          <a:p>
            <a:pPr>
              <a:lnSpc>
                <a:spcPct val="90000"/>
              </a:lnSpc>
            </a:pPr>
            <a:endParaRPr lang="en-US" sz="1400" dirty="0"/>
          </a:p>
          <a:p>
            <a:pPr>
              <a:lnSpc>
                <a:spcPct val="90000"/>
              </a:lnSpc>
            </a:pPr>
            <a:endParaRPr lang="en-US" sz="1400" dirty="0"/>
          </a:p>
          <a:p>
            <a:pPr>
              <a:lnSpc>
                <a:spcPct val="90000"/>
              </a:lnSpc>
            </a:pPr>
            <a:endParaRPr lang="en-US" sz="1400" dirty="0"/>
          </a:p>
          <a:p>
            <a:pPr>
              <a:lnSpc>
                <a:spcPct val="90000"/>
              </a:lnSpc>
            </a:pPr>
            <a:r>
              <a:rPr lang="en-US" sz="1400" dirty="0"/>
              <a:t>4. Select Email &amp; Communication from left side  </a:t>
            </a:r>
          </a:p>
          <a:p>
            <a:pPr>
              <a:lnSpc>
                <a:spcPct val="90000"/>
              </a:lnSpc>
            </a:pPr>
            <a:endParaRPr lang="en-US" sz="1400" dirty="0"/>
          </a:p>
          <a:p>
            <a:pPr>
              <a:lnSpc>
                <a:spcPct val="90000"/>
              </a:lnSpc>
            </a:pPr>
            <a:endParaRPr lang="en-US" sz="1100" dirty="0"/>
          </a:p>
        </p:txBody>
      </p:sp>
      <p:pic>
        <p:nvPicPr>
          <p:cNvPr id="4" name="Picture 3">
            <a:extLst>
              <a:ext uri="{FF2B5EF4-FFF2-40B4-BE49-F238E27FC236}">
                <a16:creationId xmlns:a16="http://schemas.microsoft.com/office/drawing/2014/main" id="{25F16CEE-A376-8A41-835D-5AAC13636B32}"/>
              </a:ext>
            </a:extLst>
          </p:cNvPr>
          <p:cNvPicPr>
            <a:picLocks noChangeAspect="1"/>
          </p:cNvPicPr>
          <p:nvPr/>
        </p:nvPicPr>
        <p:blipFill>
          <a:blip r:embed="rId3"/>
          <a:stretch>
            <a:fillRect/>
          </a:stretch>
        </p:blipFill>
        <p:spPr>
          <a:xfrm>
            <a:off x="1797128" y="3429000"/>
            <a:ext cx="3296414" cy="9730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a:extLst>
              <a:ext uri="{FF2B5EF4-FFF2-40B4-BE49-F238E27FC236}">
                <a16:creationId xmlns:a16="http://schemas.microsoft.com/office/drawing/2014/main" id="{E7B40401-4AED-7848-8F46-B4DEBB090A53}"/>
              </a:ext>
            </a:extLst>
          </p:cNvPr>
          <p:cNvPicPr>
            <a:picLocks noChangeAspect="1"/>
          </p:cNvPicPr>
          <p:nvPr/>
        </p:nvPicPr>
        <p:blipFill>
          <a:blip r:embed="rId4"/>
          <a:stretch>
            <a:fillRect/>
          </a:stretch>
        </p:blipFill>
        <p:spPr>
          <a:xfrm>
            <a:off x="2504659" y="5045656"/>
            <a:ext cx="1881352" cy="17100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476322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A30E-338F-584D-82EC-B315FE6A6026}"/>
              </a:ext>
            </a:extLst>
          </p:cNvPr>
          <p:cNvSpPr>
            <a:spLocks noGrp="1"/>
          </p:cNvSpPr>
          <p:nvPr>
            <p:ph type="title"/>
          </p:nvPr>
        </p:nvSpPr>
        <p:spPr/>
        <p:txBody>
          <a:bodyPr/>
          <a:lstStyle/>
          <a:p>
            <a:r>
              <a:rPr lang="en-US" dirty="0"/>
              <a:t>Maintaining Access to </a:t>
            </a:r>
            <a:r>
              <a:rPr lang="en-US" dirty="0" err="1"/>
              <a:t>Interfolio</a:t>
            </a:r>
            <a:r>
              <a:rPr lang="en-US" dirty="0"/>
              <a:t> while not employed at CPP, cont’d.</a:t>
            </a:r>
          </a:p>
        </p:txBody>
      </p:sp>
      <p:sp>
        <p:nvSpPr>
          <p:cNvPr id="3" name="Content Placeholder 2">
            <a:extLst>
              <a:ext uri="{FF2B5EF4-FFF2-40B4-BE49-F238E27FC236}">
                <a16:creationId xmlns:a16="http://schemas.microsoft.com/office/drawing/2014/main" id="{B952C855-1184-1D4B-9822-CD35E4D00849}"/>
              </a:ext>
            </a:extLst>
          </p:cNvPr>
          <p:cNvSpPr>
            <a:spLocks noGrp="1"/>
          </p:cNvSpPr>
          <p:nvPr>
            <p:ph idx="1"/>
          </p:nvPr>
        </p:nvSpPr>
        <p:spPr>
          <a:xfrm>
            <a:off x="677334" y="1930400"/>
            <a:ext cx="8596668" cy="4791675"/>
          </a:xfrm>
        </p:spPr>
        <p:txBody>
          <a:bodyPr>
            <a:normAutofit/>
          </a:bodyPr>
          <a:lstStyle/>
          <a:p>
            <a:pPr>
              <a:lnSpc>
                <a:spcPct val="90000"/>
              </a:lnSpc>
            </a:pPr>
            <a:r>
              <a:rPr lang="en-US" sz="1400" dirty="0"/>
              <a:t>5. Select Add Email and enter new email address</a:t>
            </a:r>
          </a:p>
          <a:p>
            <a:pPr>
              <a:lnSpc>
                <a:spcPct val="90000"/>
              </a:lnSpc>
            </a:pPr>
            <a:endParaRPr lang="en-US" sz="1400" dirty="0"/>
          </a:p>
          <a:p>
            <a:pPr>
              <a:lnSpc>
                <a:spcPct val="90000"/>
              </a:lnSpc>
            </a:pPr>
            <a:endParaRPr lang="en-US" sz="1400" dirty="0"/>
          </a:p>
          <a:p>
            <a:pPr>
              <a:lnSpc>
                <a:spcPct val="90000"/>
              </a:lnSpc>
            </a:pPr>
            <a:endParaRPr lang="en-US" sz="1400" dirty="0"/>
          </a:p>
          <a:p>
            <a:pPr>
              <a:lnSpc>
                <a:spcPct val="90000"/>
              </a:lnSpc>
            </a:pPr>
            <a:endParaRPr lang="en-US" sz="1400" dirty="0"/>
          </a:p>
          <a:p>
            <a:pPr>
              <a:lnSpc>
                <a:spcPct val="90000"/>
              </a:lnSpc>
            </a:pPr>
            <a:endParaRPr lang="en-US" sz="1400" dirty="0"/>
          </a:p>
          <a:p>
            <a:pPr>
              <a:lnSpc>
                <a:spcPct val="90000"/>
              </a:lnSpc>
            </a:pPr>
            <a:r>
              <a:rPr lang="en-US" sz="1400" dirty="0"/>
              <a:t>6. Once the new email has been added, select Make Primary next to the newly added email </a:t>
            </a:r>
          </a:p>
          <a:p>
            <a:pPr>
              <a:lnSpc>
                <a:spcPct val="90000"/>
              </a:lnSpc>
            </a:pPr>
            <a:endParaRPr lang="en-US" sz="1400" dirty="0"/>
          </a:p>
          <a:p>
            <a:pPr>
              <a:lnSpc>
                <a:spcPct val="90000"/>
              </a:lnSpc>
            </a:pPr>
            <a:endParaRPr lang="en-US" sz="1400" dirty="0"/>
          </a:p>
          <a:p>
            <a:pPr marL="0" indent="0">
              <a:lnSpc>
                <a:spcPct val="90000"/>
              </a:lnSpc>
              <a:buNone/>
            </a:pPr>
            <a:endParaRPr lang="en-US" sz="1400" dirty="0"/>
          </a:p>
          <a:p>
            <a:pPr marL="0" indent="0">
              <a:lnSpc>
                <a:spcPct val="90000"/>
              </a:lnSpc>
              <a:buNone/>
            </a:pPr>
            <a:endParaRPr lang="en-US" sz="1400" dirty="0"/>
          </a:p>
          <a:p>
            <a:pPr marL="0" indent="0">
              <a:lnSpc>
                <a:spcPct val="90000"/>
              </a:lnSpc>
              <a:buNone/>
            </a:pPr>
            <a:endParaRPr lang="en-US" sz="1400" dirty="0"/>
          </a:p>
          <a:p>
            <a:pPr marL="0" indent="0">
              <a:lnSpc>
                <a:spcPct val="90000"/>
              </a:lnSpc>
              <a:buNone/>
            </a:pPr>
            <a:r>
              <a:rPr lang="en-US" sz="1400" dirty="0"/>
              <a:t>If you receive an error that states there is already an account associated with the new email, call </a:t>
            </a:r>
            <a:r>
              <a:rPr lang="en-US" sz="1400" dirty="0" err="1"/>
              <a:t>Interfolio</a:t>
            </a:r>
            <a:r>
              <a:rPr lang="en-US" sz="1400" dirty="0"/>
              <a:t> (877-997-8807) and they can merge the two accounts together and assist in updating the primary email. </a:t>
            </a:r>
          </a:p>
          <a:p>
            <a:endParaRPr lang="en-US" dirty="0"/>
          </a:p>
        </p:txBody>
      </p:sp>
      <p:pic>
        <p:nvPicPr>
          <p:cNvPr id="4" name="Picture 3">
            <a:extLst>
              <a:ext uri="{FF2B5EF4-FFF2-40B4-BE49-F238E27FC236}">
                <a16:creationId xmlns:a16="http://schemas.microsoft.com/office/drawing/2014/main" id="{15E0E02E-38DC-6D40-9AFF-49B879932C19}"/>
              </a:ext>
            </a:extLst>
          </p:cNvPr>
          <p:cNvPicPr>
            <a:picLocks noChangeAspect="1"/>
          </p:cNvPicPr>
          <p:nvPr/>
        </p:nvPicPr>
        <p:blipFill>
          <a:blip r:embed="rId2"/>
          <a:stretch>
            <a:fillRect/>
          </a:stretch>
        </p:blipFill>
        <p:spPr>
          <a:xfrm>
            <a:off x="1549775" y="2259136"/>
            <a:ext cx="6096000" cy="14365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id="{8D544487-1445-1D46-BA71-1237D71361DC}"/>
              </a:ext>
            </a:extLst>
          </p:cNvPr>
          <p:cNvPicPr>
            <a:picLocks noChangeAspect="1"/>
          </p:cNvPicPr>
          <p:nvPr/>
        </p:nvPicPr>
        <p:blipFill>
          <a:blip r:embed="rId3"/>
          <a:stretch>
            <a:fillRect/>
          </a:stretch>
        </p:blipFill>
        <p:spPr>
          <a:xfrm>
            <a:off x="1549775" y="4356056"/>
            <a:ext cx="7724227" cy="11430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1177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0E04438-501B-244B-BC94-FE35C864367D}"/>
              </a:ext>
            </a:extLst>
          </p:cNvPr>
          <p:cNvSpPr>
            <a:spLocks noGrp="1"/>
          </p:cNvSpPr>
          <p:nvPr>
            <p:ph type="title"/>
          </p:nvPr>
        </p:nvSpPr>
        <p:spPr>
          <a:xfrm>
            <a:off x="643467" y="816638"/>
            <a:ext cx="3367359" cy="5224724"/>
          </a:xfrm>
        </p:spPr>
        <p:txBody>
          <a:bodyPr anchor="ctr">
            <a:normAutofit/>
          </a:bodyPr>
          <a:lstStyle/>
          <a:p>
            <a:r>
              <a:rPr lang="en-US" dirty="0"/>
              <a:t>Definitions</a:t>
            </a:r>
          </a:p>
        </p:txBody>
      </p:sp>
      <p:sp>
        <p:nvSpPr>
          <p:cNvPr id="3" name="Content Placeholder 2">
            <a:extLst>
              <a:ext uri="{FF2B5EF4-FFF2-40B4-BE49-F238E27FC236}">
                <a16:creationId xmlns:a16="http://schemas.microsoft.com/office/drawing/2014/main" id="{D0942AD9-2EDF-F746-820B-FB60EB76B8C9}"/>
              </a:ext>
            </a:extLst>
          </p:cNvPr>
          <p:cNvSpPr>
            <a:spLocks noGrp="1"/>
          </p:cNvSpPr>
          <p:nvPr>
            <p:ph idx="1"/>
          </p:nvPr>
        </p:nvSpPr>
        <p:spPr>
          <a:xfrm>
            <a:off x="4654295" y="816638"/>
            <a:ext cx="4619706" cy="5224724"/>
          </a:xfrm>
        </p:spPr>
        <p:txBody>
          <a:bodyPr anchor="ctr">
            <a:normAutofit/>
          </a:bodyPr>
          <a:lstStyle/>
          <a:p>
            <a:r>
              <a:rPr lang="en-US" b="1" dirty="0"/>
              <a:t>Annual evaluations </a:t>
            </a:r>
            <a:r>
              <a:rPr lang="en-US" dirty="0"/>
              <a:t>- evaluations covering the preceding year. </a:t>
            </a:r>
          </a:p>
          <a:p>
            <a:r>
              <a:rPr lang="en-US" b="1" dirty="0"/>
              <a:t>Cumulative evaluations </a:t>
            </a:r>
            <a:r>
              <a:rPr lang="en-US" dirty="0"/>
              <a:t>– evaluations covering the preceding 3 or 6 years.  These evaluations end with an evaluation by the Dean.</a:t>
            </a:r>
          </a:p>
          <a:p>
            <a:r>
              <a:rPr lang="en-US" b="1" dirty="0"/>
              <a:t>TFEC</a:t>
            </a:r>
            <a:r>
              <a:rPr lang="en-US" dirty="0"/>
              <a:t> – Temporary Faculty Evaluation Committees.  Tenured faculty, including FERP, elected by department probationary and tenured faculty.  Minimum two faculty members.</a:t>
            </a:r>
          </a:p>
        </p:txBody>
      </p:sp>
    </p:spTree>
    <p:extLst>
      <p:ext uri="{BB962C8B-B14F-4D97-AF65-F5344CB8AC3E}">
        <p14:creationId xmlns:p14="http://schemas.microsoft.com/office/powerpoint/2010/main" val="168944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E7FD1F-8C27-2E48-9DC4-6BEECF013562}"/>
              </a:ext>
            </a:extLst>
          </p:cNvPr>
          <p:cNvSpPr>
            <a:spLocks noGrp="1"/>
          </p:cNvSpPr>
          <p:nvPr>
            <p:ph type="title"/>
          </p:nvPr>
        </p:nvSpPr>
        <p:spPr>
          <a:xfrm>
            <a:off x="1043950" y="1179151"/>
            <a:ext cx="3300646" cy="4463889"/>
          </a:xfrm>
        </p:spPr>
        <p:txBody>
          <a:bodyPr anchor="ctr">
            <a:normAutofit/>
          </a:bodyPr>
          <a:lstStyle/>
          <a:p>
            <a:r>
              <a:rPr lang="en-US" dirty="0"/>
              <a:t>Who must be evaluated according to Policy 1336?</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53D93A-6A65-4E4B-B061-51D42DFC2A3A}"/>
              </a:ext>
            </a:extLst>
          </p:cNvPr>
          <p:cNvSpPr>
            <a:spLocks noGrp="1"/>
          </p:cNvSpPr>
          <p:nvPr>
            <p:ph idx="1"/>
          </p:nvPr>
        </p:nvSpPr>
        <p:spPr>
          <a:xfrm>
            <a:off x="4656669" y="888642"/>
            <a:ext cx="6624159" cy="5280338"/>
          </a:xfrm>
        </p:spPr>
        <p:txBody>
          <a:bodyPr anchor="ctr">
            <a:normAutofit/>
          </a:bodyPr>
          <a:lstStyle/>
          <a:p>
            <a:pPr marL="0" indent="0">
              <a:lnSpc>
                <a:spcPct val="90000"/>
              </a:lnSpc>
              <a:buNone/>
            </a:pPr>
            <a:r>
              <a:rPr lang="en-US" sz="1600" dirty="0"/>
              <a:t>Policy 1336 says:</a:t>
            </a:r>
          </a:p>
          <a:p>
            <a:pPr marL="0" indent="0">
              <a:lnSpc>
                <a:spcPct val="90000"/>
              </a:lnSpc>
              <a:buNone/>
            </a:pPr>
            <a:endParaRPr lang="en-US" sz="1600" dirty="0"/>
          </a:p>
          <a:p>
            <a:pPr>
              <a:lnSpc>
                <a:spcPct val="90000"/>
              </a:lnSpc>
              <a:buFont typeface="+mj-lt"/>
              <a:buAutoNum type="arabicPeriod"/>
            </a:pPr>
            <a:r>
              <a:rPr lang="en-US" sz="1600" dirty="0"/>
              <a:t>Any lecturer who does not have a 3-year entitlement, and who has taught at CPP for two semesters (even if non-consecutive), must receive an annual evaluation.</a:t>
            </a:r>
          </a:p>
          <a:p>
            <a:pPr marL="457200" lvl="1" indent="0">
              <a:lnSpc>
                <a:spcPct val="90000"/>
              </a:lnSpc>
              <a:buNone/>
            </a:pPr>
            <a:r>
              <a:rPr lang="en-US" dirty="0"/>
              <a:t>a. Lecturers in this group who teach periodically must receive an annual evaluation for those calendar years when they teach.  </a:t>
            </a:r>
          </a:p>
          <a:p>
            <a:pPr marL="457200" lvl="1" indent="0">
              <a:lnSpc>
                <a:spcPct val="90000"/>
              </a:lnSpc>
              <a:buNone/>
            </a:pPr>
            <a:r>
              <a:rPr lang="en-US" dirty="0"/>
              <a:t> </a:t>
            </a:r>
          </a:p>
          <a:p>
            <a:pPr>
              <a:lnSpc>
                <a:spcPct val="90000"/>
              </a:lnSpc>
              <a:buFont typeface="+mj-lt"/>
              <a:buAutoNum type="arabicPeriod"/>
            </a:pPr>
            <a:r>
              <a:rPr lang="en-US" sz="1600" dirty="0"/>
              <a:t>After 6 years of consecutive employment with at least one semester in each year, a lecturer should receive a cumulative evaluation of those past 6 years in the spring of the 6</a:t>
            </a:r>
            <a:r>
              <a:rPr lang="en-US" sz="1600" baseline="30000" dirty="0"/>
              <a:t>th</a:t>
            </a:r>
            <a:r>
              <a:rPr lang="en-US" sz="1600" dirty="0"/>
              <a:t> year.  A satisfactory evaluation will result in a 3-year entitlement.  (Article 12. CBA)</a:t>
            </a:r>
          </a:p>
          <a:p>
            <a:pPr>
              <a:lnSpc>
                <a:spcPct val="90000"/>
              </a:lnSpc>
              <a:buFont typeface="+mj-lt"/>
              <a:buAutoNum type="arabicPeriod"/>
            </a:pPr>
            <a:endParaRPr lang="en-US" sz="1600" dirty="0"/>
          </a:p>
          <a:p>
            <a:pPr>
              <a:lnSpc>
                <a:spcPct val="90000"/>
              </a:lnSpc>
              <a:buFont typeface="+mj-lt"/>
              <a:buAutoNum type="arabicPeriod"/>
            </a:pPr>
            <a:r>
              <a:rPr lang="en-US" sz="1600" dirty="0"/>
              <a:t>Lecturers with </a:t>
            </a:r>
            <a:r>
              <a:rPr lang="en-US" sz="1600" b="1" dirty="0"/>
              <a:t>3-year entitlements </a:t>
            </a:r>
            <a:r>
              <a:rPr lang="en-US" sz="1600" dirty="0"/>
              <a:t>must be evaluated in the spring of their 3</a:t>
            </a:r>
            <a:r>
              <a:rPr lang="en-US" sz="1600" baseline="30000" dirty="0"/>
              <a:t>rd</a:t>
            </a:r>
            <a:r>
              <a:rPr lang="en-US" sz="1600" dirty="0"/>
              <a:t> academic year appointment.</a:t>
            </a:r>
          </a:p>
          <a:p>
            <a:pPr marL="514350" indent="-514350">
              <a:lnSpc>
                <a:spcPct val="90000"/>
              </a:lnSpc>
              <a:buAutoNum type="arabicPeriod"/>
            </a:pPr>
            <a:endParaRPr lang="en-US" sz="1600" dirty="0"/>
          </a:p>
          <a:p>
            <a:pPr marL="0" indent="0">
              <a:lnSpc>
                <a:spcPct val="90000"/>
              </a:lnSpc>
              <a:buNone/>
            </a:pPr>
            <a:r>
              <a:rPr lang="en-US" sz="1600" dirty="0"/>
              <a:t>	</a:t>
            </a:r>
          </a:p>
          <a:p>
            <a:pPr>
              <a:lnSpc>
                <a:spcPct val="90000"/>
              </a:lnSpc>
            </a:pPr>
            <a:endParaRPr lang="en-US" sz="1100" dirty="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2960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E658-BC45-4348-8F46-32777E79A652}"/>
              </a:ext>
            </a:extLst>
          </p:cNvPr>
          <p:cNvSpPr>
            <a:spLocks noGrp="1"/>
          </p:cNvSpPr>
          <p:nvPr>
            <p:ph type="title"/>
          </p:nvPr>
        </p:nvSpPr>
        <p:spPr/>
        <p:txBody>
          <a:bodyPr/>
          <a:lstStyle/>
          <a:p>
            <a:r>
              <a:rPr lang="en-US" dirty="0"/>
              <a:t>What period of time do the evaluations cover?</a:t>
            </a:r>
          </a:p>
        </p:txBody>
      </p:sp>
      <p:sp>
        <p:nvSpPr>
          <p:cNvPr id="3" name="Content Placeholder 2">
            <a:extLst>
              <a:ext uri="{FF2B5EF4-FFF2-40B4-BE49-F238E27FC236}">
                <a16:creationId xmlns:a16="http://schemas.microsoft.com/office/drawing/2014/main" id="{18729280-F09D-3044-B5C7-3CC57CA46CB6}"/>
              </a:ext>
            </a:extLst>
          </p:cNvPr>
          <p:cNvSpPr>
            <a:spLocks noGrp="1"/>
          </p:cNvSpPr>
          <p:nvPr>
            <p:ph idx="1"/>
          </p:nvPr>
        </p:nvSpPr>
        <p:spPr/>
        <p:txBody>
          <a:bodyPr>
            <a:normAutofit fontScale="92500" lnSpcReduction="10000"/>
          </a:bodyPr>
          <a:lstStyle/>
          <a:p>
            <a:r>
              <a:rPr lang="en-US" dirty="0"/>
              <a:t>The period of time covered by </a:t>
            </a:r>
            <a:r>
              <a:rPr lang="en-US" u="sng" dirty="0"/>
              <a:t>annual evaluations </a:t>
            </a:r>
            <a:r>
              <a:rPr lang="en-US" dirty="0"/>
              <a:t>is the preceding </a:t>
            </a:r>
            <a:r>
              <a:rPr lang="en-US" i="1" dirty="0"/>
              <a:t>calendar year</a:t>
            </a:r>
            <a:r>
              <a:rPr lang="en-US" dirty="0"/>
              <a:t>.</a:t>
            </a:r>
          </a:p>
          <a:p>
            <a:pPr lvl="1"/>
            <a:r>
              <a:rPr lang="en-US" dirty="0"/>
              <a:t>Annual evaluations are due in the spring, but they cover teaching done in the preceding calendar year. </a:t>
            </a:r>
          </a:p>
          <a:p>
            <a:pPr lvl="1"/>
            <a:r>
              <a:rPr lang="en-US" dirty="0"/>
              <a:t>This spring 2022, annual lecturer evaluations will cover teaching done in </a:t>
            </a:r>
            <a:r>
              <a:rPr lang="en-US" b="1" dirty="0"/>
              <a:t>spring 2021 and fall 2021.</a:t>
            </a:r>
          </a:p>
          <a:p>
            <a:r>
              <a:rPr lang="en-US" dirty="0"/>
              <a:t>The period of time covered by </a:t>
            </a:r>
            <a:r>
              <a:rPr lang="en-US" u="sng" dirty="0"/>
              <a:t>cumulative evaluations </a:t>
            </a:r>
            <a:r>
              <a:rPr lang="en-US" dirty="0"/>
              <a:t>is </a:t>
            </a:r>
          </a:p>
          <a:p>
            <a:pPr lvl="1"/>
            <a:r>
              <a:rPr lang="en-US" dirty="0"/>
              <a:t>6 years for faculty eligible for the first 3-year entitlement, and</a:t>
            </a:r>
          </a:p>
          <a:p>
            <a:pPr lvl="1"/>
            <a:r>
              <a:rPr lang="en-US" dirty="0"/>
              <a:t>3 years for faculty eligible for additional 3-year entitlements.</a:t>
            </a:r>
          </a:p>
          <a:p>
            <a:pPr lvl="1"/>
            <a:r>
              <a:rPr lang="en-US" dirty="0"/>
              <a:t>Cumulative evaluations are conducted in the spring of the 6</a:t>
            </a:r>
            <a:r>
              <a:rPr lang="en-US" baseline="30000" dirty="0"/>
              <a:t>th</a:t>
            </a:r>
            <a:r>
              <a:rPr lang="en-US" dirty="0"/>
              <a:t> year (for the first 3-year entitlement or the spring of the 3</a:t>
            </a:r>
            <a:r>
              <a:rPr lang="en-US" baseline="30000" dirty="0"/>
              <a:t>rd</a:t>
            </a:r>
            <a:r>
              <a:rPr lang="en-US" dirty="0"/>
              <a:t> year for consecutive 3 year entitlements.)</a:t>
            </a:r>
          </a:p>
          <a:p>
            <a:pPr lvl="1"/>
            <a:endParaRPr lang="en-US" dirty="0"/>
          </a:p>
          <a:p>
            <a:pPr marL="457200" lvl="1" indent="0">
              <a:buNone/>
            </a:pPr>
            <a:r>
              <a:rPr lang="en-US" i="1" dirty="0"/>
              <a:t>*If you are unsure of what kind of evaluation you should get, email your department chair.  </a:t>
            </a:r>
          </a:p>
          <a:p>
            <a:endParaRPr lang="en-US" dirty="0"/>
          </a:p>
          <a:p>
            <a:pPr marL="457200" lvl="1" indent="0">
              <a:buNone/>
            </a:pPr>
            <a:endParaRPr lang="en-US" dirty="0"/>
          </a:p>
        </p:txBody>
      </p:sp>
    </p:spTree>
    <p:extLst>
      <p:ext uri="{BB962C8B-B14F-4D97-AF65-F5344CB8AC3E}">
        <p14:creationId xmlns:p14="http://schemas.microsoft.com/office/powerpoint/2010/main" val="228482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C62A-2828-1741-A558-994CC7B08C4A}"/>
              </a:ext>
            </a:extLst>
          </p:cNvPr>
          <p:cNvSpPr>
            <a:spLocks noGrp="1"/>
          </p:cNvSpPr>
          <p:nvPr>
            <p:ph type="title"/>
          </p:nvPr>
        </p:nvSpPr>
        <p:spPr>
          <a:xfrm>
            <a:off x="838200" y="365125"/>
            <a:ext cx="10515600" cy="3063875"/>
          </a:xfrm>
        </p:spPr>
        <p:txBody>
          <a:bodyPr>
            <a:normAutofit/>
          </a:bodyPr>
          <a:lstStyle/>
          <a:p>
            <a:pPr algn="ctr"/>
            <a:r>
              <a:rPr lang="en-US" sz="5400" dirty="0"/>
              <a:t>When are evaluations due?</a:t>
            </a:r>
          </a:p>
        </p:txBody>
      </p:sp>
    </p:spTree>
    <p:extLst>
      <p:ext uri="{BB962C8B-B14F-4D97-AF65-F5344CB8AC3E}">
        <p14:creationId xmlns:p14="http://schemas.microsoft.com/office/powerpoint/2010/main" val="111102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6">
            <a:extLst>
              <a:ext uri="{FF2B5EF4-FFF2-40B4-BE49-F238E27FC236}">
                <a16:creationId xmlns:a16="http://schemas.microsoft.com/office/drawing/2014/main" id="{39912611-7D9D-784F-9F3A-3E9038E1F1D5}"/>
              </a:ext>
            </a:extLst>
          </p:cNvPr>
          <p:cNvSpPr/>
          <p:nvPr/>
        </p:nvSpPr>
        <p:spPr>
          <a:xfrm>
            <a:off x="1146980" y="5440441"/>
            <a:ext cx="1530724" cy="12942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sp>
        <p:nvSpPr>
          <p:cNvPr id="10" name="object 6">
            <a:extLst>
              <a:ext uri="{FF2B5EF4-FFF2-40B4-BE49-F238E27FC236}">
                <a16:creationId xmlns:a16="http://schemas.microsoft.com/office/drawing/2014/main" id="{AFD9B4AD-7835-1D4F-BBE4-C69503C6251B}"/>
              </a:ext>
            </a:extLst>
          </p:cNvPr>
          <p:cNvSpPr/>
          <p:nvPr/>
        </p:nvSpPr>
        <p:spPr>
          <a:xfrm>
            <a:off x="988541" y="2446637"/>
            <a:ext cx="1847605" cy="12356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sp>
        <p:nvSpPr>
          <p:cNvPr id="2" name="object 2"/>
          <p:cNvSpPr txBox="1"/>
          <p:nvPr/>
        </p:nvSpPr>
        <p:spPr>
          <a:xfrm>
            <a:off x="3747753" y="369583"/>
            <a:ext cx="4285288" cy="609289"/>
          </a:xfrm>
          <a:prstGeom prst="rect">
            <a:avLst/>
          </a:prstGeom>
        </p:spPr>
        <p:txBody>
          <a:bodyPr vert="horz" wrap="square" lIns="0" tIns="11766" rIns="0" bIns="0" rtlCol="0">
            <a:spAutoFit/>
          </a:bodyPr>
          <a:lstStyle/>
          <a:p>
            <a:pPr marL="11206" algn="ctr">
              <a:lnSpc>
                <a:spcPts val="1041"/>
              </a:lnSpc>
              <a:spcBef>
                <a:spcPts val="93"/>
              </a:spcBef>
            </a:pPr>
            <a:r>
              <a:rPr sz="882" b="1" spc="18" dirty="0">
                <a:solidFill>
                  <a:srgbClr val="151515"/>
                </a:solidFill>
                <a:latin typeface="Arial"/>
                <a:cs typeface="Arial"/>
              </a:rPr>
              <a:t>Office</a:t>
            </a:r>
            <a:r>
              <a:rPr sz="882" b="1" spc="-9" dirty="0">
                <a:solidFill>
                  <a:srgbClr val="151515"/>
                </a:solidFill>
                <a:latin typeface="Arial"/>
                <a:cs typeface="Arial"/>
              </a:rPr>
              <a:t> </a:t>
            </a:r>
            <a:r>
              <a:rPr sz="882" b="1" spc="18" dirty="0">
                <a:solidFill>
                  <a:srgbClr val="151515"/>
                </a:solidFill>
                <a:latin typeface="Arial"/>
                <a:cs typeface="Arial"/>
              </a:rPr>
              <a:t>of</a:t>
            </a:r>
            <a:r>
              <a:rPr sz="882" b="1" dirty="0">
                <a:solidFill>
                  <a:srgbClr val="151515"/>
                </a:solidFill>
                <a:latin typeface="Arial"/>
                <a:cs typeface="Arial"/>
              </a:rPr>
              <a:t> </a:t>
            </a:r>
            <a:r>
              <a:rPr sz="882" b="1" spc="18" dirty="0">
                <a:solidFill>
                  <a:srgbClr val="151515"/>
                </a:solidFill>
                <a:latin typeface="Arial"/>
                <a:cs typeface="Arial"/>
              </a:rPr>
              <a:t>Faculty</a:t>
            </a:r>
            <a:r>
              <a:rPr sz="882" b="1" spc="-4" dirty="0">
                <a:solidFill>
                  <a:srgbClr val="151515"/>
                </a:solidFill>
                <a:latin typeface="Arial"/>
                <a:cs typeface="Arial"/>
              </a:rPr>
              <a:t> </a:t>
            </a:r>
            <a:r>
              <a:rPr sz="882" b="1" spc="18" dirty="0">
                <a:solidFill>
                  <a:srgbClr val="2E2E2E"/>
                </a:solidFill>
                <a:latin typeface="Arial"/>
                <a:cs typeface="Arial"/>
              </a:rPr>
              <a:t>Affairs</a:t>
            </a:r>
            <a:endParaRPr sz="882" dirty="0">
              <a:latin typeface="Arial"/>
              <a:cs typeface="Arial"/>
            </a:endParaRPr>
          </a:p>
          <a:p>
            <a:pPr marR="16810" algn="ctr">
              <a:lnSpc>
                <a:spcPts val="1424"/>
              </a:lnSpc>
            </a:pPr>
            <a:r>
              <a:rPr sz="1235" b="1" spc="-4" dirty="0">
                <a:solidFill>
                  <a:srgbClr val="151515"/>
                </a:solidFill>
                <a:latin typeface="Arial"/>
                <a:cs typeface="Arial"/>
              </a:rPr>
              <a:t>ACADEMIC</a:t>
            </a:r>
            <a:r>
              <a:rPr sz="1235" b="1" spc="-13" dirty="0">
                <a:solidFill>
                  <a:srgbClr val="151515"/>
                </a:solidFill>
                <a:latin typeface="Arial"/>
                <a:cs typeface="Arial"/>
              </a:rPr>
              <a:t> </a:t>
            </a:r>
            <a:r>
              <a:rPr sz="1235" b="1" spc="-4" dirty="0">
                <a:solidFill>
                  <a:srgbClr val="151515"/>
                </a:solidFill>
                <a:latin typeface="Arial"/>
                <a:cs typeface="Arial"/>
              </a:rPr>
              <a:t>YEAR</a:t>
            </a:r>
            <a:r>
              <a:rPr sz="1235" b="1" spc="318" dirty="0">
                <a:solidFill>
                  <a:srgbClr val="151515"/>
                </a:solidFill>
                <a:latin typeface="Arial"/>
                <a:cs typeface="Arial"/>
              </a:rPr>
              <a:t> </a:t>
            </a:r>
            <a:r>
              <a:rPr sz="1235" b="1" spc="-4" dirty="0">
                <a:solidFill>
                  <a:srgbClr val="151515"/>
                </a:solidFill>
                <a:latin typeface="Arial"/>
                <a:cs typeface="Arial"/>
              </a:rPr>
              <a:t>2021-2022</a:t>
            </a:r>
            <a:endParaRPr sz="1235" dirty="0">
              <a:latin typeface="Arial"/>
              <a:cs typeface="Arial"/>
            </a:endParaRPr>
          </a:p>
          <a:p>
            <a:pPr marL="447699">
              <a:lnSpc>
                <a:spcPts val="1231"/>
              </a:lnSpc>
            </a:pPr>
            <a:r>
              <a:rPr sz="1059" b="1" dirty="0">
                <a:solidFill>
                  <a:srgbClr val="151515"/>
                </a:solidFill>
                <a:latin typeface="Arial"/>
                <a:cs typeface="Arial"/>
              </a:rPr>
              <a:t>Temporary</a:t>
            </a:r>
            <a:r>
              <a:rPr sz="1059" b="1" spc="-4" dirty="0">
                <a:solidFill>
                  <a:srgbClr val="151515"/>
                </a:solidFill>
                <a:latin typeface="Arial"/>
                <a:cs typeface="Arial"/>
              </a:rPr>
              <a:t> </a:t>
            </a:r>
            <a:r>
              <a:rPr sz="1059" b="1" dirty="0">
                <a:solidFill>
                  <a:srgbClr val="151515"/>
                </a:solidFill>
                <a:latin typeface="Arial"/>
                <a:cs typeface="Arial"/>
              </a:rPr>
              <a:t>Faculty </a:t>
            </a:r>
            <a:r>
              <a:rPr sz="1059" b="1" spc="-4" dirty="0">
                <a:solidFill>
                  <a:srgbClr val="151515"/>
                </a:solidFill>
                <a:latin typeface="Arial"/>
                <a:cs typeface="Arial"/>
              </a:rPr>
              <a:t>(Lecturers)</a:t>
            </a:r>
            <a:r>
              <a:rPr sz="1059" b="1" spc="-9" dirty="0">
                <a:solidFill>
                  <a:srgbClr val="151515"/>
                </a:solidFill>
                <a:latin typeface="Arial"/>
                <a:cs typeface="Arial"/>
              </a:rPr>
              <a:t> </a:t>
            </a:r>
            <a:r>
              <a:rPr sz="1059" b="1" spc="-4" dirty="0">
                <a:solidFill>
                  <a:srgbClr val="151515"/>
                </a:solidFill>
                <a:latin typeface="Arial"/>
                <a:cs typeface="Arial"/>
              </a:rPr>
              <a:t>Evaluation </a:t>
            </a:r>
            <a:r>
              <a:rPr sz="1059" b="1" dirty="0">
                <a:solidFill>
                  <a:srgbClr val="151515"/>
                </a:solidFill>
                <a:latin typeface="Arial"/>
                <a:cs typeface="Arial"/>
              </a:rPr>
              <a:t>Calendar</a:t>
            </a:r>
            <a:endParaRPr sz="1059" dirty="0">
              <a:latin typeface="Arial"/>
              <a:cs typeface="Arial"/>
            </a:endParaRPr>
          </a:p>
          <a:p>
            <a:pPr algn="ctr">
              <a:spcBef>
                <a:spcPts val="9"/>
              </a:spcBef>
            </a:pPr>
            <a:r>
              <a:rPr sz="882" b="1" spc="-4" dirty="0">
                <a:solidFill>
                  <a:srgbClr val="151515"/>
                </a:solidFill>
                <a:latin typeface="Arial"/>
                <a:cs typeface="Arial"/>
              </a:rPr>
              <a:t>Unit</a:t>
            </a:r>
            <a:r>
              <a:rPr sz="882" b="1" spc="4" dirty="0">
                <a:solidFill>
                  <a:srgbClr val="151515"/>
                </a:solidFill>
                <a:latin typeface="Arial"/>
                <a:cs typeface="Arial"/>
              </a:rPr>
              <a:t> </a:t>
            </a:r>
            <a:r>
              <a:rPr sz="882" b="1" dirty="0">
                <a:solidFill>
                  <a:srgbClr val="151515"/>
                </a:solidFill>
                <a:latin typeface="Arial"/>
                <a:cs typeface="Arial"/>
              </a:rPr>
              <a:t>3</a:t>
            </a:r>
            <a:r>
              <a:rPr sz="882" b="1" spc="4" dirty="0">
                <a:solidFill>
                  <a:srgbClr val="151515"/>
                </a:solidFill>
                <a:latin typeface="Arial"/>
                <a:cs typeface="Arial"/>
              </a:rPr>
              <a:t> </a:t>
            </a:r>
            <a:r>
              <a:rPr sz="882" b="1" spc="-4" dirty="0">
                <a:solidFill>
                  <a:srgbClr val="151515"/>
                </a:solidFill>
                <a:latin typeface="Arial"/>
                <a:cs typeface="Arial"/>
              </a:rPr>
              <a:t>Collective</a:t>
            </a:r>
            <a:r>
              <a:rPr sz="882" b="1" spc="9" dirty="0">
                <a:solidFill>
                  <a:srgbClr val="151515"/>
                </a:solidFill>
                <a:latin typeface="Arial"/>
                <a:cs typeface="Arial"/>
              </a:rPr>
              <a:t> </a:t>
            </a:r>
            <a:r>
              <a:rPr sz="882" b="1" spc="-4" dirty="0">
                <a:solidFill>
                  <a:srgbClr val="151515"/>
                </a:solidFill>
                <a:latin typeface="Arial"/>
                <a:cs typeface="Arial"/>
              </a:rPr>
              <a:t>Bargaining</a:t>
            </a:r>
            <a:r>
              <a:rPr sz="882" b="1" spc="4" dirty="0">
                <a:solidFill>
                  <a:srgbClr val="151515"/>
                </a:solidFill>
                <a:latin typeface="Arial"/>
                <a:cs typeface="Arial"/>
              </a:rPr>
              <a:t> </a:t>
            </a:r>
            <a:r>
              <a:rPr sz="882" b="1" spc="-4" dirty="0">
                <a:solidFill>
                  <a:srgbClr val="151515"/>
                </a:solidFill>
                <a:latin typeface="Arial"/>
                <a:cs typeface="Arial"/>
              </a:rPr>
              <a:t>Agreement</a:t>
            </a:r>
            <a:r>
              <a:rPr sz="882" b="1" spc="4" dirty="0">
                <a:solidFill>
                  <a:srgbClr val="151515"/>
                </a:solidFill>
                <a:latin typeface="Arial"/>
                <a:cs typeface="Arial"/>
              </a:rPr>
              <a:t> </a:t>
            </a:r>
            <a:r>
              <a:rPr sz="882" b="1" spc="-4" dirty="0">
                <a:solidFill>
                  <a:srgbClr val="151515"/>
                </a:solidFill>
                <a:latin typeface="Arial"/>
                <a:cs typeface="Arial"/>
              </a:rPr>
              <a:t>(CBA)</a:t>
            </a:r>
            <a:r>
              <a:rPr sz="882" b="1" spc="9" dirty="0">
                <a:solidFill>
                  <a:srgbClr val="151515"/>
                </a:solidFill>
                <a:latin typeface="Arial"/>
                <a:cs typeface="Arial"/>
              </a:rPr>
              <a:t> </a:t>
            </a:r>
            <a:r>
              <a:rPr sz="882" b="1" dirty="0">
                <a:solidFill>
                  <a:srgbClr val="151515"/>
                </a:solidFill>
                <a:latin typeface="Arial"/>
                <a:cs typeface="Arial"/>
              </a:rPr>
              <a:t>and</a:t>
            </a:r>
            <a:r>
              <a:rPr sz="882" b="1" spc="4" dirty="0">
                <a:solidFill>
                  <a:srgbClr val="151515"/>
                </a:solidFill>
                <a:latin typeface="Arial"/>
                <a:cs typeface="Arial"/>
              </a:rPr>
              <a:t> </a:t>
            </a:r>
            <a:r>
              <a:rPr sz="882" b="1" spc="-4" dirty="0">
                <a:solidFill>
                  <a:srgbClr val="151515"/>
                </a:solidFill>
                <a:latin typeface="Arial"/>
                <a:cs typeface="Arial"/>
              </a:rPr>
              <a:t>University</a:t>
            </a:r>
            <a:r>
              <a:rPr sz="882" b="1" spc="4" dirty="0">
                <a:solidFill>
                  <a:srgbClr val="151515"/>
                </a:solidFill>
                <a:latin typeface="Arial"/>
                <a:cs typeface="Arial"/>
              </a:rPr>
              <a:t> </a:t>
            </a:r>
            <a:r>
              <a:rPr sz="882" b="1" spc="-4" dirty="0">
                <a:solidFill>
                  <a:srgbClr val="151515"/>
                </a:solidFill>
                <a:latin typeface="Arial"/>
                <a:cs typeface="Arial"/>
              </a:rPr>
              <a:t>Policy</a:t>
            </a:r>
            <a:r>
              <a:rPr sz="882" b="1" spc="9" dirty="0">
                <a:solidFill>
                  <a:srgbClr val="151515"/>
                </a:solidFill>
                <a:latin typeface="Arial"/>
                <a:cs typeface="Arial"/>
              </a:rPr>
              <a:t> </a:t>
            </a:r>
            <a:r>
              <a:rPr sz="882" b="1" dirty="0">
                <a:solidFill>
                  <a:srgbClr val="151515"/>
                </a:solidFill>
                <a:latin typeface="Arial"/>
                <a:cs typeface="Arial"/>
              </a:rPr>
              <a:t>#1336</a:t>
            </a:r>
            <a:endParaRPr sz="882" dirty="0">
              <a:latin typeface="Arial"/>
              <a:cs typeface="Arial"/>
            </a:endParaRPr>
          </a:p>
        </p:txBody>
      </p:sp>
      <p:sp>
        <p:nvSpPr>
          <p:cNvPr id="5" name="object 5"/>
          <p:cNvSpPr/>
          <p:nvPr/>
        </p:nvSpPr>
        <p:spPr>
          <a:xfrm>
            <a:off x="1146980" y="4287796"/>
            <a:ext cx="1530724" cy="12942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sp>
        <p:nvSpPr>
          <p:cNvPr id="6" name="object 6"/>
          <p:cNvSpPr/>
          <p:nvPr/>
        </p:nvSpPr>
        <p:spPr>
          <a:xfrm>
            <a:off x="1146980" y="3320023"/>
            <a:ext cx="1689165" cy="123568"/>
          </a:xfrm>
          <a:custGeom>
            <a:avLst/>
            <a:gdLst/>
            <a:ahLst/>
            <a:cxnLst/>
            <a:rect l="l" t="t" r="r" b="b"/>
            <a:pathLst>
              <a:path w="1734820" h="146685">
                <a:moveTo>
                  <a:pt x="1734311" y="0"/>
                </a:moveTo>
                <a:lnTo>
                  <a:pt x="0" y="0"/>
                </a:lnTo>
                <a:lnTo>
                  <a:pt x="0" y="146304"/>
                </a:lnTo>
                <a:lnTo>
                  <a:pt x="1734311" y="146304"/>
                </a:lnTo>
                <a:lnTo>
                  <a:pt x="1734311" y="0"/>
                </a:lnTo>
                <a:close/>
              </a:path>
            </a:pathLst>
          </a:custGeom>
          <a:solidFill>
            <a:srgbClr val="FFFF00"/>
          </a:solidFill>
        </p:spPr>
        <p:txBody>
          <a:bodyPr wrap="square" lIns="0" tIns="0" rIns="0" bIns="0" rtlCol="0"/>
          <a:lstStyle/>
          <a:p>
            <a:endParaRPr sz="1588"/>
          </a:p>
        </p:txBody>
      </p:sp>
      <p:graphicFrame>
        <p:nvGraphicFramePr>
          <p:cNvPr id="7" name="object 7"/>
          <p:cNvGraphicFramePr>
            <a:graphicFrameLocks noGrp="1"/>
          </p:cNvGraphicFramePr>
          <p:nvPr>
            <p:extLst>
              <p:ext uri="{D42A27DB-BD31-4B8C-83A1-F6EECF244321}">
                <p14:modId xmlns:p14="http://schemas.microsoft.com/office/powerpoint/2010/main" val="1338309298"/>
              </p:ext>
            </p:extLst>
          </p:nvPr>
        </p:nvGraphicFramePr>
        <p:xfrm>
          <a:off x="749600" y="1066749"/>
          <a:ext cx="9182591" cy="4581306"/>
        </p:xfrm>
        <a:graphic>
          <a:graphicData uri="http://schemas.openxmlformats.org/drawingml/2006/table">
            <a:tbl>
              <a:tblPr firstRow="1" bandRow="1">
                <a:tableStyleId>{2D5ABB26-0587-4C30-8999-92F81FD0307C}</a:tableStyleId>
              </a:tblPr>
              <a:tblGrid>
                <a:gridCol w="2339370">
                  <a:extLst>
                    <a:ext uri="{9D8B030D-6E8A-4147-A177-3AD203B41FA5}">
                      <a16:colId xmlns:a16="http://schemas.microsoft.com/office/drawing/2014/main" val="20000"/>
                    </a:ext>
                  </a:extLst>
                </a:gridCol>
                <a:gridCol w="1146406">
                  <a:extLst>
                    <a:ext uri="{9D8B030D-6E8A-4147-A177-3AD203B41FA5}">
                      <a16:colId xmlns:a16="http://schemas.microsoft.com/office/drawing/2014/main" val="20001"/>
                    </a:ext>
                  </a:extLst>
                </a:gridCol>
                <a:gridCol w="1175428">
                  <a:extLst>
                    <a:ext uri="{9D8B030D-6E8A-4147-A177-3AD203B41FA5}">
                      <a16:colId xmlns:a16="http://schemas.microsoft.com/office/drawing/2014/main" val="20002"/>
                    </a:ext>
                  </a:extLst>
                </a:gridCol>
                <a:gridCol w="114233">
                  <a:extLst>
                    <a:ext uri="{9D8B030D-6E8A-4147-A177-3AD203B41FA5}">
                      <a16:colId xmlns:a16="http://schemas.microsoft.com/office/drawing/2014/main" val="20003"/>
                    </a:ext>
                  </a:extLst>
                </a:gridCol>
                <a:gridCol w="1061195">
                  <a:extLst>
                    <a:ext uri="{9D8B030D-6E8A-4147-A177-3AD203B41FA5}">
                      <a16:colId xmlns:a16="http://schemas.microsoft.com/office/drawing/2014/main" val="342387526"/>
                    </a:ext>
                  </a:extLst>
                </a:gridCol>
                <a:gridCol w="1178452">
                  <a:extLst>
                    <a:ext uri="{9D8B030D-6E8A-4147-A177-3AD203B41FA5}">
                      <a16:colId xmlns:a16="http://schemas.microsoft.com/office/drawing/2014/main" val="20004"/>
                    </a:ext>
                  </a:extLst>
                </a:gridCol>
                <a:gridCol w="2167507">
                  <a:extLst>
                    <a:ext uri="{9D8B030D-6E8A-4147-A177-3AD203B41FA5}">
                      <a16:colId xmlns:a16="http://schemas.microsoft.com/office/drawing/2014/main" val="20005"/>
                    </a:ext>
                  </a:extLst>
                </a:gridCol>
              </a:tblGrid>
              <a:tr h="909314">
                <a:tc>
                  <a:txBody>
                    <a:bodyPr/>
                    <a:lstStyle/>
                    <a:p>
                      <a:pPr>
                        <a:lnSpc>
                          <a:spcPct val="100000"/>
                        </a:lnSpc>
                      </a:pPr>
                      <a:endParaRPr sz="1050" dirty="0">
                        <a:latin typeface="Times New Roman"/>
                        <a:cs typeface="Times New Roman"/>
                      </a:endParaRPr>
                    </a:p>
                    <a:p>
                      <a:pPr>
                        <a:lnSpc>
                          <a:spcPct val="100000"/>
                        </a:lnSpc>
                      </a:pPr>
                      <a:endParaRPr sz="1050" dirty="0">
                        <a:latin typeface="Times New Roman"/>
                        <a:cs typeface="Times New Roman"/>
                      </a:endParaRPr>
                    </a:p>
                    <a:p>
                      <a:pPr marL="12065" algn="ctr">
                        <a:lnSpc>
                          <a:spcPct val="100000"/>
                        </a:lnSpc>
                      </a:pPr>
                      <a:r>
                        <a:rPr sz="1050" b="1" spc="-5" dirty="0">
                          <a:latin typeface="Arial"/>
                          <a:cs typeface="Arial"/>
                        </a:rPr>
                        <a:t>Evaluation</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sz="1050">
                        <a:latin typeface="Times New Roman"/>
                        <a:cs typeface="Times New Roman"/>
                      </a:endParaRPr>
                    </a:p>
                    <a:p>
                      <a:pPr>
                        <a:lnSpc>
                          <a:spcPct val="100000"/>
                        </a:lnSpc>
                      </a:pPr>
                      <a:endParaRPr sz="1050">
                        <a:latin typeface="Times New Roman"/>
                        <a:cs typeface="Times New Roman"/>
                      </a:endParaRPr>
                    </a:p>
                    <a:p>
                      <a:pPr marL="308610">
                        <a:lnSpc>
                          <a:spcPct val="100000"/>
                        </a:lnSpc>
                      </a:pPr>
                      <a:r>
                        <a:rPr sz="1050" b="1" spc="-5" dirty="0">
                          <a:latin typeface="Arial"/>
                          <a:cs typeface="Arial"/>
                        </a:rPr>
                        <a:t>Reviewers</a:t>
                      </a:r>
                      <a:endParaRPr sz="105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gridSpan="2">
                  <a:txBody>
                    <a:bodyPr/>
                    <a:lstStyle/>
                    <a:p>
                      <a:pPr marL="273685" marR="310515" indent="-19685" algn="ctr">
                        <a:lnSpc>
                          <a:spcPct val="120700"/>
                        </a:lnSpc>
                        <a:spcBef>
                          <a:spcPts val="20"/>
                        </a:spcBef>
                      </a:pPr>
                      <a:r>
                        <a:rPr sz="1050" b="1" spc="-5" dirty="0">
                          <a:latin typeface="Arial"/>
                          <a:cs typeface="Arial"/>
                        </a:rPr>
                        <a:t>Lecturer </a:t>
                      </a:r>
                      <a:r>
                        <a:rPr sz="1050" b="1" dirty="0">
                          <a:latin typeface="Arial"/>
                          <a:cs typeface="Arial"/>
                        </a:rPr>
                        <a:t> </a:t>
                      </a:r>
                      <a:r>
                        <a:rPr sz="1050" b="1" spc="-10" dirty="0">
                          <a:latin typeface="Arial"/>
                          <a:cs typeface="Arial"/>
                        </a:rPr>
                        <a:t>E</a:t>
                      </a:r>
                      <a:r>
                        <a:rPr sz="1050" b="1" spc="-5" dirty="0">
                          <a:latin typeface="Arial"/>
                          <a:cs typeface="Arial"/>
                        </a:rPr>
                        <a:t>val</a:t>
                      </a:r>
                      <a:r>
                        <a:rPr sz="1050" b="1" spc="-10" dirty="0">
                          <a:latin typeface="Arial"/>
                          <a:cs typeface="Arial"/>
                        </a:rPr>
                        <a:t>u</a:t>
                      </a:r>
                      <a:r>
                        <a:rPr sz="1050" b="1" spc="-5" dirty="0">
                          <a:latin typeface="Arial"/>
                          <a:cs typeface="Arial"/>
                        </a:rPr>
                        <a:t>ation  Package </a:t>
                      </a:r>
                      <a:r>
                        <a:rPr sz="1050" b="1" dirty="0">
                          <a:latin typeface="Arial"/>
                          <a:cs typeface="Arial"/>
                        </a:rPr>
                        <a:t> </a:t>
                      </a:r>
                      <a:r>
                        <a:rPr sz="1050" b="1" spc="-5" dirty="0">
                          <a:latin typeface="Arial"/>
                          <a:cs typeface="Arial"/>
                        </a:rPr>
                        <a:t>Deadline</a:t>
                      </a:r>
                      <a:endParaRPr sz="1050" dirty="0">
                        <a:latin typeface="Arial"/>
                        <a:cs typeface="Arial"/>
                      </a:endParaRPr>
                    </a:p>
                  </a:txBody>
                  <a:tcPr marL="0" marR="0" marT="224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hMerge="1">
                  <a:txBody>
                    <a:bodyPr/>
                    <a:lstStyle/>
                    <a:p>
                      <a:pPr>
                        <a:lnSpc>
                          <a:spcPct val="100000"/>
                        </a:lnSpc>
                      </a:pPr>
                      <a:endParaRPr sz="1050" dirty="0">
                        <a:latin typeface="Times New Roman"/>
                        <a:cs typeface="Times New Roman"/>
                      </a:endParaRPr>
                    </a:p>
                    <a:p>
                      <a:pPr>
                        <a:lnSpc>
                          <a:spcPct val="100000"/>
                        </a:lnSpc>
                        <a:spcBef>
                          <a:spcPts val="15"/>
                        </a:spcBef>
                      </a:pPr>
                      <a:endParaRPr sz="1050" dirty="0">
                        <a:latin typeface="Times New Roman"/>
                        <a:cs typeface="Times New Roman"/>
                      </a:endParaRPr>
                    </a:p>
                    <a:p>
                      <a:pPr marL="19050" algn="ctr">
                        <a:lnSpc>
                          <a:spcPct val="100000"/>
                        </a:lnSpc>
                      </a:pPr>
                      <a:r>
                        <a:rPr sz="1050" b="1" spc="-5" dirty="0">
                          <a:latin typeface="Arial"/>
                          <a:cs typeface="Arial"/>
                        </a:rPr>
                        <a:t>Review</a:t>
                      </a:r>
                      <a:r>
                        <a:rPr sz="1050" b="1" spc="-30" dirty="0">
                          <a:latin typeface="Arial"/>
                          <a:cs typeface="Arial"/>
                        </a:rPr>
                        <a:t> </a:t>
                      </a:r>
                      <a:r>
                        <a:rPr sz="1050" b="1" spc="-5" dirty="0">
                          <a:latin typeface="Arial"/>
                          <a:cs typeface="Arial"/>
                        </a:rPr>
                        <a:t>Begins</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lang="en-US" sz="1050">
                        <a:latin typeface="Times New Roman"/>
                        <a:cs typeface="Times New Roman"/>
                      </a:endParaRPr>
                    </a:p>
                    <a:p>
                      <a:pPr>
                        <a:lnSpc>
                          <a:spcPct val="100000"/>
                        </a:lnSpc>
                        <a:spcBef>
                          <a:spcPts val="15"/>
                        </a:spcBef>
                      </a:pPr>
                      <a:endParaRPr lang="en-US" sz="1050">
                        <a:latin typeface="Times New Roman"/>
                        <a:cs typeface="Times New Roman"/>
                      </a:endParaRPr>
                    </a:p>
                    <a:p>
                      <a:pPr marL="19050" algn="ctr">
                        <a:lnSpc>
                          <a:spcPct val="100000"/>
                        </a:lnSpc>
                      </a:pPr>
                      <a:r>
                        <a:rPr lang="en-US" sz="1050" b="1" spc="-5">
                          <a:latin typeface="Arial"/>
                          <a:cs typeface="Arial"/>
                        </a:rPr>
                        <a:t>Review</a:t>
                      </a:r>
                      <a:r>
                        <a:rPr lang="en-US" sz="1050" b="1" spc="-30">
                          <a:latin typeface="Arial"/>
                          <a:cs typeface="Arial"/>
                        </a:rPr>
                        <a:t> </a:t>
                      </a:r>
                      <a:r>
                        <a:rPr lang="en-US" sz="1050" b="1" spc="-5">
                          <a:latin typeface="Arial"/>
                          <a:cs typeface="Arial"/>
                        </a:rPr>
                        <a:t>Begins</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sz="1050">
                        <a:latin typeface="Times New Roman"/>
                        <a:cs typeface="Times New Roman"/>
                      </a:endParaRPr>
                    </a:p>
                    <a:p>
                      <a:pPr>
                        <a:lnSpc>
                          <a:spcPct val="100000"/>
                        </a:lnSpc>
                        <a:spcBef>
                          <a:spcPts val="15"/>
                        </a:spcBef>
                      </a:pPr>
                      <a:endParaRPr sz="1050">
                        <a:latin typeface="Times New Roman"/>
                        <a:cs typeface="Times New Roman"/>
                      </a:endParaRPr>
                    </a:p>
                    <a:p>
                      <a:pPr marL="31750" algn="ctr">
                        <a:lnSpc>
                          <a:spcPct val="100000"/>
                        </a:lnSpc>
                      </a:pPr>
                      <a:r>
                        <a:rPr sz="1050" b="1" spc="-5" dirty="0">
                          <a:latin typeface="Arial"/>
                          <a:cs typeface="Arial"/>
                        </a:rPr>
                        <a:t>Review</a:t>
                      </a:r>
                      <a:r>
                        <a:rPr sz="1050" b="1" spc="-30" dirty="0">
                          <a:latin typeface="Arial"/>
                          <a:cs typeface="Arial"/>
                        </a:rPr>
                        <a:t> </a:t>
                      </a:r>
                      <a:r>
                        <a:rPr sz="1050" b="1" spc="-5" dirty="0">
                          <a:latin typeface="Arial"/>
                          <a:cs typeface="Arial"/>
                        </a:rPr>
                        <a:t>Deadline</a:t>
                      </a:r>
                      <a:endParaRPr sz="105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tc>
                  <a:txBody>
                    <a:bodyPr/>
                    <a:lstStyle/>
                    <a:p>
                      <a:pPr>
                        <a:lnSpc>
                          <a:spcPct val="100000"/>
                        </a:lnSpc>
                      </a:pPr>
                      <a:endParaRPr sz="1050">
                        <a:latin typeface="Times New Roman"/>
                        <a:cs typeface="Times New Roman"/>
                      </a:endParaRPr>
                    </a:p>
                    <a:p>
                      <a:pPr>
                        <a:lnSpc>
                          <a:spcPct val="100000"/>
                        </a:lnSpc>
                        <a:spcBef>
                          <a:spcPts val="15"/>
                        </a:spcBef>
                      </a:pPr>
                      <a:endParaRPr sz="1050">
                        <a:latin typeface="Times New Roman"/>
                        <a:cs typeface="Times New Roman"/>
                      </a:endParaRPr>
                    </a:p>
                    <a:p>
                      <a:pPr marL="102870">
                        <a:lnSpc>
                          <a:spcPct val="100000"/>
                        </a:lnSpc>
                      </a:pPr>
                      <a:r>
                        <a:rPr sz="1050" b="1" spc="-5" dirty="0">
                          <a:latin typeface="Arial"/>
                          <a:cs typeface="Arial"/>
                        </a:rPr>
                        <a:t>Rebuttal</a:t>
                      </a:r>
                      <a:r>
                        <a:rPr sz="1050" b="1" spc="-25" dirty="0">
                          <a:latin typeface="Arial"/>
                          <a:cs typeface="Arial"/>
                        </a:rPr>
                        <a:t> </a:t>
                      </a:r>
                      <a:r>
                        <a:rPr sz="1050" b="1" spc="-5" dirty="0">
                          <a:latin typeface="Arial"/>
                          <a:cs typeface="Arial"/>
                        </a:rPr>
                        <a:t>Deadline</a:t>
                      </a:r>
                      <a:endParaRPr sz="1050">
                        <a:latin typeface="Arial"/>
                        <a:cs typeface="Arial"/>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val="10000"/>
                  </a:ext>
                </a:extLst>
              </a:tr>
              <a:tr h="250427">
                <a:tc rowSpan="2">
                  <a:txBody>
                    <a:bodyPr/>
                    <a:lstStyle/>
                    <a:p>
                      <a:pPr marL="366395" marR="295275" algn="ctr">
                        <a:lnSpc>
                          <a:spcPts val="1150"/>
                        </a:lnSpc>
                        <a:spcBef>
                          <a:spcPts val="325"/>
                        </a:spcBef>
                      </a:pPr>
                      <a:r>
                        <a:rPr sz="1050" b="1" spc="-5" dirty="0">
                          <a:latin typeface="Arial"/>
                          <a:cs typeface="Arial"/>
                        </a:rPr>
                        <a:t>One-year reviews of part-time </a:t>
                      </a:r>
                      <a:r>
                        <a:rPr sz="1050" b="1" spc="-265" dirty="0">
                          <a:latin typeface="Arial"/>
                          <a:cs typeface="Arial"/>
                        </a:rPr>
                        <a:t> </a:t>
                      </a:r>
                      <a:r>
                        <a:rPr sz="1050" b="1" spc="-5" dirty="0">
                          <a:latin typeface="Arial"/>
                          <a:cs typeface="Arial"/>
                        </a:rPr>
                        <a:t>temporary</a:t>
                      </a:r>
                      <a:r>
                        <a:rPr sz="1050" b="1" spc="-10" dirty="0">
                          <a:latin typeface="Arial"/>
                          <a:cs typeface="Arial"/>
                        </a:rPr>
                        <a:t> </a:t>
                      </a:r>
                      <a:r>
                        <a:rPr sz="1050" b="1" spc="-5" dirty="0">
                          <a:latin typeface="Arial"/>
                          <a:cs typeface="Arial"/>
                        </a:rPr>
                        <a:t>faculty</a:t>
                      </a:r>
                      <a:endParaRPr sz="1050" dirty="0">
                        <a:latin typeface="Arial"/>
                        <a:cs typeface="Arial"/>
                      </a:endParaRPr>
                    </a:p>
                    <a:p>
                      <a:pPr marL="60325" algn="ctr">
                        <a:lnSpc>
                          <a:spcPts val="1125"/>
                        </a:lnSpc>
                      </a:pPr>
                      <a:r>
                        <a:rPr sz="1050" b="1" spc="-5" dirty="0">
                          <a:latin typeface="Arial"/>
                          <a:cs typeface="Arial"/>
                        </a:rPr>
                        <a:t>Evaluation</a:t>
                      </a:r>
                      <a:r>
                        <a:rPr sz="1050" b="1" spc="-10" dirty="0">
                          <a:latin typeface="Arial"/>
                          <a:cs typeface="Arial"/>
                        </a:rPr>
                        <a:t> </a:t>
                      </a:r>
                      <a:r>
                        <a:rPr sz="1050" b="1" spc="-5" dirty="0">
                          <a:latin typeface="Arial"/>
                          <a:cs typeface="Arial"/>
                        </a:rPr>
                        <a:t>period:</a:t>
                      </a:r>
                      <a:r>
                        <a:rPr sz="1050" b="1" spc="-10" dirty="0">
                          <a:latin typeface="Arial"/>
                          <a:cs typeface="Arial"/>
                        </a:rPr>
                        <a:t> </a:t>
                      </a:r>
                      <a:r>
                        <a:rPr sz="1050" b="1" spc="-5" dirty="0">
                          <a:latin typeface="Arial"/>
                          <a:cs typeface="Arial"/>
                        </a:rPr>
                        <a:t>calendar </a:t>
                      </a:r>
                      <a:r>
                        <a:rPr sz="1050" b="1" dirty="0">
                          <a:latin typeface="Arial"/>
                          <a:cs typeface="Arial"/>
                        </a:rPr>
                        <a:t>year</a:t>
                      </a:r>
                      <a:r>
                        <a:rPr sz="1050" b="1" spc="-10" dirty="0">
                          <a:latin typeface="Arial"/>
                          <a:cs typeface="Arial"/>
                        </a:rPr>
                        <a:t> </a:t>
                      </a:r>
                      <a:r>
                        <a:rPr sz="1050" b="1" dirty="0">
                          <a:latin typeface="Arial"/>
                          <a:cs typeface="Arial"/>
                        </a:rPr>
                        <a:t>2021</a:t>
                      </a:r>
                      <a:endParaRPr sz="1050" dirty="0">
                        <a:latin typeface="Arial"/>
                        <a:cs typeface="Arial"/>
                      </a:endParaRPr>
                    </a:p>
                  </a:txBody>
                  <a:tcPr marL="0" marR="0" marT="3641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270"/>
                        </a:spcBef>
                      </a:pPr>
                      <a:r>
                        <a:rPr sz="1050" spc="-5" dirty="0">
                          <a:latin typeface="Arial"/>
                          <a:cs typeface="Arial"/>
                        </a:rPr>
                        <a:t>TFEC*</a:t>
                      </a:r>
                      <a:endParaRPr sz="1050" dirty="0">
                        <a:latin typeface="Arial"/>
                        <a:cs typeface="Arial"/>
                      </a:endParaRPr>
                    </a:p>
                  </a:txBody>
                  <a:tcPr marL="0" marR="0" marT="3025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407670">
                        <a:lnSpc>
                          <a:spcPct val="100000"/>
                        </a:lnSpc>
                        <a:spcBef>
                          <a:spcPts val="560"/>
                        </a:spcBef>
                      </a:pPr>
                      <a:r>
                        <a:rPr sz="1050" b="1" spc="-5" dirty="0">
                          <a:latin typeface="Arial"/>
                          <a:cs typeface="Arial"/>
                        </a:rPr>
                        <a:t>3/1/22</a:t>
                      </a:r>
                      <a:endParaRPr sz="1050">
                        <a:latin typeface="Arial"/>
                        <a:cs typeface="Arial"/>
                      </a:endParaRPr>
                    </a:p>
                  </a:txBody>
                  <a:tcPr marL="0" marR="0" marT="62753"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535"/>
                        </a:spcBef>
                      </a:pPr>
                      <a:r>
                        <a:rPr sz="1050" spc="-5" dirty="0">
                          <a:latin typeface="Arial"/>
                          <a:cs typeface="Arial"/>
                        </a:rPr>
                        <a:t>3/1/22</a:t>
                      </a:r>
                      <a:endParaRPr sz="105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4610" algn="ctr">
                        <a:lnSpc>
                          <a:spcPct val="100000"/>
                        </a:lnSpc>
                        <a:spcBef>
                          <a:spcPts val="535"/>
                        </a:spcBef>
                      </a:pPr>
                      <a:r>
                        <a:rPr lang="en-US" sz="1050" spc="-5">
                          <a:latin typeface="Arial"/>
                          <a:cs typeface="Arial"/>
                        </a:rPr>
                        <a:t>3/1/22</a:t>
                      </a:r>
                      <a:endParaRPr sz="105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29845" algn="ctr">
                        <a:lnSpc>
                          <a:spcPct val="100000"/>
                        </a:lnSpc>
                        <a:spcBef>
                          <a:spcPts val="535"/>
                        </a:spcBef>
                      </a:pPr>
                      <a:r>
                        <a:rPr sz="1050" spc="-5" dirty="0">
                          <a:latin typeface="Arial"/>
                          <a:cs typeface="Arial"/>
                        </a:rPr>
                        <a:t>4/4/22</a:t>
                      </a:r>
                      <a:endParaRPr sz="105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535"/>
                        </a:spcBef>
                      </a:pPr>
                      <a:r>
                        <a:rPr sz="1050" spc="-5" dirty="0">
                          <a:latin typeface="Arial"/>
                          <a:cs typeface="Arial"/>
                        </a:rPr>
                        <a:t>4/14/22</a:t>
                      </a:r>
                      <a:endParaRPr sz="1050">
                        <a:latin typeface="Arial"/>
                        <a:cs typeface="Arial"/>
                      </a:endParaRPr>
                    </a:p>
                  </a:txBody>
                  <a:tcPr marL="0" marR="0" marT="59951"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362852">
                <a:tc vMerge="1">
                  <a:txBody>
                    <a:bodyPr/>
                    <a:lstStyle/>
                    <a:p>
                      <a:endParaRPr/>
                    </a:p>
                  </a:txBody>
                  <a:tcPr marL="0" marR="0" marT="412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535"/>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dirty="0">
                        <a:latin typeface="Arial"/>
                        <a:cs typeface="Arial"/>
                      </a:endParaRPr>
                    </a:p>
                  </a:txBody>
                  <a:tcPr marL="0" marR="0" marT="5995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655"/>
                        </a:spcBef>
                      </a:pPr>
                      <a:r>
                        <a:rPr sz="1050" spc="-5" dirty="0">
                          <a:latin typeface="Arial"/>
                          <a:cs typeface="Arial"/>
                        </a:rPr>
                        <a:t>4/5/22</a:t>
                      </a:r>
                      <a:endParaRPr sz="1050">
                        <a:latin typeface="Arial"/>
                        <a:cs typeface="Arial"/>
                      </a:endParaRPr>
                    </a:p>
                  </a:txBody>
                  <a:tcPr marL="0" marR="0" marT="7339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54610" algn="ctr">
                        <a:lnSpc>
                          <a:spcPct val="100000"/>
                        </a:lnSpc>
                        <a:spcBef>
                          <a:spcPts val="655"/>
                        </a:spcBef>
                      </a:pPr>
                      <a:r>
                        <a:rPr lang="en-US" sz="1050" spc="-5" dirty="0">
                          <a:latin typeface="Arial"/>
                          <a:cs typeface="Arial"/>
                        </a:rPr>
                        <a:t>4/5/22</a:t>
                      </a:r>
                      <a:endParaRPr sz="1050" dirty="0">
                        <a:latin typeface="Arial"/>
                        <a:cs typeface="Arial"/>
                      </a:endParaRPr>
                    </a:p>
                  </a:txBody>
                  <a:tcPr marL="0" marR="0" marT="7339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0480" algn="ctr">
                        <a:lnSpc>
                          <a:spcPct val="100000"/>
                        </a:lnSpc>
                        <a:spcBef>
                          <a:spcPts val="655"/>
                        </a:spcBef>
                      </a:pPr>
                      <a:r>
                        <a:rPr sz="1050" spc="-5" dirty="0">
                          <a:latin typeface="Arial"/>
                          <a:cs typeface="Arial"/>
                        </a:rPr>
                        <a:t>4/25/22</a:t>
                      </a:r>
                      <a:endParaRPr sz="1050">
                        <a:latin typeface="Arial"/>
                        <a:cs typeface="Arial"/>
                      </a:endParaRPr>
                    </a:p>
                  </a:txBody>
                  <a:tcPr marL="0" marR="0" marT="7339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655"/>
                        </a:spcBef>
                      </a:pPr>
                      <a:r>
                        <a:rPr sz="1050" spc="-5" dirty="0">
                          <a:latin typeface="Arial"/>
                          <a:cs typeface="Arial"/>
                        </a:rPr>
                        <a:t>5/5/22</a:t>
                      </a:r>
                      <a:endParaRPr sz="1050">
                        <a:latin typeface="Arial"/>
                        <a:cs typeface="Arial"/>
                      </a:endParaRPr>
                    </a:p>
                  </a:txBody>
                  <a:tcPr marL="0" marR="0" marT="73399"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224292">
                <a:tc gridSpan="7">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3"/>
                  </a:ext>
                </a:extLst>
              </a:tr>
              <a:tr h="250427">
                <a:tc rowSpan="3">
                  <a:txBody>
                    <a:bodyPr/>
                    <a:lstStyle/>
                    <a:p>
                      <a:pPr>
                        <a:lnSpc>
                          <a:spcPct val="100000"/>
                        </a:lnSpc>
                        <a:spcBef>
                          <a:spcPts val="35"/>
                        </a:spcBef>
                      </a:pPr>
                      <a:endParaRPr sz="1050">
                        <a:latin typeface="Times New Roman"/>
                        <a:cs typeface="Times New Roman"/>
                      </a:endParaRPr>
                    </a:p>
                    <a:p>
                      <a:pPr marL="391795" marR="320040" algn="ctr">
                        <a:lnSpc>
                          <a:spcPts val="1150"/>
                        </a:lnSpc>
                      </a:pPr>
                      <a:r>
                        <a:rPr sz="1050" b="1" spc="-5" dirty="0">
                          <a:latin typeface="Arial"/>
                          <a:cs typeface="Arial"/>
                        </a:rPr>
                        <a:t>One-year reviews of full-time </a:t>
                      </a:r>
                      <a:r>
                        <a:rPr sz="1050" b="1" spc="-265" dirty="0">
                          <a:latin typeface="Arial"/>
                          <a:cs typeface="Arial"/>
                        </a:rPr>
                        <a:t> </a:t>
                      </a:r>
                      <a:r>
                        <a:rPr sz="1050" b="1" spc="-5" dirty="0">
                          <a:latin typeface="Arial"/>
                          <a:cs typeface="Arial"/>
                        </a:rPr>
                        <a:t>temporary</a:t>
                      </a:r>
                      <a:r>
                        <a:rPr sz="1050" b="1" spc="-10" dirty="0">
                          <a:latin typeface="Arial"/>
                          <a:cs typeface="Arial"/>
                        </a:rPr>
                        <a:t> </a:t>
                      </a:r>
                      <a:r>
                        <a:rPr sz="1050" b="1" spc="-5" dirty="0">
                          <a:latin typeface="Arial"/>
                          <a:cs typeface="Arial"/>
                        </a:rPr>
                        <a:t>faculty</a:t>
                      </a:r>
                      <a:endParaRPr sz="1050">
                        <a:latin typeface="Arial"/>
                        <a:cs typeface="Arial"/>
                      </a:endParaRPr>
                    </a:p>
                    <a:p>
                      <a:pPr marL="60325" algn="ctr">
                        <a:lnSpc>
                          <a:spcPts val="1125"/>
                        </a:lnSpc>
                      </a:pPr>
                      <a:r>
                        <a:rPr sz="1050" b="1" spc="-5" dirty="0">
                          <a:latin typeface="Arial"/>
                          <a:cs typeface="Arial"/>
                        </a:rPr>
                        <a:t>Evaluation</a:t>
                      </a:r>
                      <a:r>
                        <a:rPr sz="1050" b="1" spc="-10" dirty="0">
                          <a:latin typeface="Arial"/>
                          <a:cs typeface="Arial"/>
                        </a:rPr>
                        <a:t> </a:t>
                      </a:r>
                      <a:r>
                        <a:rPr sz="1050" b="1" spc="-5" dirty="0">
                          <a:latin typeface="Arial"/>
                          <a:cs typeface="Arial"/>
                        </a:rPr>
                        <a:t>Period:</a:t>
                      </a:r>
                      <a:r>
                        <a:rPr sz="1050" b="1" spc="-10" dirty="0">
                          <a:latin typeface="Arial"/>
                          <a:cs typeface="Arial"/>
                        </a:rPr>
                        <a:t> </a:t>
                      </a:r>
                      <a:r>
                        <a:rPr sz="1050" b="1" spc="-5" dirty="0">
                          <a:latin typeface="Arial"/>
                          <a:cs typeface="Arial"/>
                        </a:rPr>
                        <a:t>calendar </a:t>
                      </a:r>
                      <a:r>
                        <a:rPr sz="1050" b="1" dirty="0">
                          <a:latin typeface="Arial"/>
                          <a:cs typeface="Arial"/>
                        </a:rPr>
                        <a:t>year</a:t>
                      </a:r>
                      <a:r>
                        <a:rPr sz="1050" b="1" spc="-10" dirty="0">
                          <a:latin typeface="Arial"/>
                          <a:cs typeface="Arial"/>
                        </a:rPr>
                        <a:t> </a:t>
                      </a:r>
                      <a:r>
                        <a:rPr sz="1050" b="1" dirty="0">
                          <a:latin typeface="Arial"/>
                          <a:cs typeface="Arial"/>
                        </a:rPr>
                        <a:t>2021</a:t>
                      </a:r>
                      <a:endParaRPr sz="1050">
                        <a:latin typeface="Arial"/>
                        <a:cs typeface="Arial"/>
                      </a:endParaRPr>
                    </a:p>
                  </a:txBody>
                  <a:tcPr marL="0" marR="0" marT="392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dirty="0">
                          <a:latin typeface="Arial"/>
                          <a:cs typeface="Arial"/>
                        </a:rPr>
                        <a:t>TFEC</a:t>
                      </a: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07670">
                        <a:lnSpc>
                          <a:spcPct val="100000"/>
                        </a:lnSpc>
                        <a:spcBef>
                          <a:spcPts val="484"/>
                        </a:spcBef>
                      </a:pPr>
                      <a:r>
                        <a:rPr sz="1050" b="1" spc="-5" dirty="0">
                          <a:latin typeface="Arial"/>
                          <a:cs typeface="Arial"/>
                        </a:rPr>
                        <a:t>3/1/22</a:t>
                      </a:r>
                      <a:endParaRPr sz="1050" dirty="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3/1/22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4/4/22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4/14/22</a:t>
                      </a:r>
                      <a:endParaRPr sz="105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253467">
                <a:tc vMerge="1">
                  <a:txBody>
                    <a:bodyPr/>
                    <a:lstStyle/>
                    <a:p>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4/5/22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4/25/22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5/5/22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250427">
                <a:tc vMerge="1">
                  <a:txBody>
                    <a:bodyPr/>
                    <a:lstStyle/>
                    <a:p>
                      <a:endParaRPr/>
                    </a:p>
                  </a:txBody>
                  <a:tcPr marL="0" marR="0" marT="444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25"/>
                        </a:spcBef>
                      </a:pPr>
                      <a:r>
                        <a:rPr sz="1050" spc="-5" dirty="0">
                          <a:latin typeface="Arial"/>
                          <a:cs typeface="Arial"/>
                        </a:rPr>
                        <a:t>Dean</a:t>
                      </a:r>
                      <a:endParaRPr sz="1050">
                        <a:latin typeface="Arial"/>
                        <a:cs typeface="Arial"/>
                      </a:endParaRPr>
                    </a:p>
                  </a:txBody>
                  <a:tcPr marL="0" marR="0" marT="14007"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4/25/22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5/13/22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5/23/22</a:t>
                      </a:r>
                      <a:endParaRPr sz="105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224292">
                <a:tc gridSpan="7">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7"/>
                  </a:ext>
                </a:extLst>
              </a:tr>
              <a:tr h="250427">
                <a:tc rowSpan="3">
                  <a:txBody>
                    <a:bodyPr/>
                    <a:lstStyle/>
                    <a:p>
                      <a:pPr>
                        <a:lnSpc>
                          <a:spcPct val="100000"/>
                        </a:lnSpc>
                        <a:spcBef>
                          <a:spcPts val="10"/>
                        </a:spcBef>
                      </a:pPr>
                      <a:endParaRPr sz="1050" dirty="0">
                        <a:latin typeface="Times New Roman"/>
                        <a:cs typeface="Times New Roman"/>
                      </a:endParaRPr>
                    </a:p>
                    <a:p>
                      <a:pPr marL="80645" marR="81915" algn="ctr">
                        <a:lnSpc>
                          <a:spcPts val="1150"/>
                        </a:lnSpc>
                        <a:spcBef>
                          <a:spcPts val="5"/>
                        </a:spcBef>
                      </a:pPr>
                      <a:r>
                        <a:rPr sz="1050" b="1" dirty="0">
                          <a:latin typeface="Arial"/>
                          <a:cs typeface="Arial"/>
                        </a:rPr>
                        <a:t>6–year </a:t>
                      </a:r>
                      <a:r>
                        <a:rPr sz="1050" b="1" spc="-5" dirty="0">
                          <a:latin typeface="Arial"/>
                          <a:cs typeface="Arial"/>
                        </a:rPr>
                        <a:t>cumulative </a:t>
                      </a:r>
                      <a:r>
                        <a:rPr sz="1050" b="1" dirty="0">
                          <a:latin typeface="Arial"/>
                          <a:cs typeface="Arial"/>
                        </a:rPr>
                        <a:t>review </a:t>
                      </a:r>
                      <a:r>
                        <a:rPr sz="1050" b="1" spc="-5" dirty="0">
                          <a:latin typeface="Arial"/>
                          <a:cs typeface="Arial"/>
                        </a:rPr>
                        <a:t>prior </a:t>
                      </a:r>
                      <a:r>
                        <a:rPr sz="1050" b="1" dirty="0">
                          <a:latin typeface="Arial"/>
                          <a:cs typeface="Arial"/>
                        </a:rPr>
                        <a:t>to </a:t>
                      </a:r>
                      <a:r>
                        <a:rPr sz="1050" b="1" spc="-5" dirty="0">
                          <a:latin typeface="Arial"/>
                          <a:cs typeface="Arial"/>
                        </a:rPr>
                        <a:t>first </a:t>
                      </a:r>
                      <a:r>
                        <a:rPr sz="1050" b="1" spc="-265" dirty="0">
                          <a:latin typeface="Arial"/>
                          <a:cs typeface="Arial"/>
                        </a:rPr>
                        <a:t> </a:t>
                      </a:r>
                      <a:r>
                        <a:rPr sz="1050" b="1" spc="-5" dirty="0">
                          <a:latin typeface="Arial"/>
                          <a:cs typeface="Arial"/>
                        </a:rPr>
                        <a:t>3-year</a:t>
                      </a:r>
                      <a:r>
                        <a:rPr sz="1050" b="1" spc="-10" dirty="0">
                          <a:latin typeface="Arial"/>
                          <a:cs typeface="Arial"/>
                        </a:rPr>
                        <a:t> </a:t>
                      </a:r>
                      <a:r>
                        <a:rPr sz="1050" b="1" spc="-5" dirty="0">
                          <a:latin typeface="Arial"/>
                          <a:cs typeface="Arial"/>
                        </a:rPr>
                        <a:t>appointment</a:t>
                      </a:r>
                      <a:endParaRPr sz="1050" dirty="0">
                        <a:latin typeface="Arial"/>
                        <a:cs typeface="Arial"/>
                      </a:endParaRPr>
                    </a:p>
                    <a:p>
                      <a:pPr marR="1270" algn="ctr">
                        <a:lnSpc>
                          <a:spcPts val="1125"/>
                        </a:lnSpc>
                      </a:pPr>
                      <a:r>
                        <a:rPr sz="1050" b="1" spc="-5" dirty="0">
                          <a:latin typeface="Arial"/>
                          <a:cs typeface="Arial"/>
                        </a:rPr>
                        <a:t>Evaluation</a:t>
                      </a:r>
                      <a:r>
                        <a:rPr sz="1050" b="1" spc="-10" dirty="0">
                          <a:latin typeface="Arial"/>
                          <a:cs typeface="Arial"/>
                        </a:rPr>
                        <a:t> </a:t>
                      </a:r>
                      <a:r>
                        <a:rPr sz="1050" b="1" spc="-5" dirty="0">
                          <a:latin typeface="Arial"/>
                          <a:cs typeface="Arial"/>
                        </a:rPr>
                        <a:t>Period: </a:t>
                      </a:r>
                      <a:r>
                        <a:rPr sz="1050" b="1" dirty="0">
                          <a:latin typeface="Arial"/>
                          <a:cs typeface="Arial"/>
                        </a:rPr>
                        <a:t>6</a:t>
                      </a:r>
                      <a:r>
                        <a:rPr sz="1050" b="1" spc="-10" dirty="0">
                          <a:latin typeface="Arial"/>
                          <a:cs typeface="Arial"/>
                        </a:rPr>
                        <a:t> </a:t>
                      </a:r>
                      <a:r>
                        <a:rPr sz="1050" b="1" spc="-5" dirty="0">
                          <a:latin typeface="Arial"/>
                          <a:cs typeface="Arial"/>
                        </a:rPr>
                        <a:t>years***</a:t>
                      </a:r>
                      <a:endParaRPr sz="1050" dirty="0">
                        <a:latin typeface="Arial"/>
                        <a:cs typeface="Arial"/>
                      </a:endParaRPr>
                    </a:p>
                  </a:txBody>
                  <a:tcPr marL="0" marR="0" marT="1121"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dirty="0">
                          <a:latin typeface="Arial"/>
                          <a:cs typeface="Arial"/>
                        </a:rPr>
                        <a:t>TFEC</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07670">
                        <a:lnSpc>
                          <a:spcPct val="100000"/>
                        </a:lnSpc>
                        <a:spcBef>
                          <a:spcPts val="484"/>
                        </a:spcBef>
                      </a:pPr>
                      <a:r>
                        <a:rPr sz="1050" b="1" spc="-5" dirty="0">
                          <a:latin typeface="Arial"/>
                          <a:cs typeface="Arial"/>
                        </a:rPr>
                        <a:t>4/1/22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4/1/22</a:t>
                      </a:r>
                      <a:endParaRPr sz="1050" dirty="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dirty="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4/25/22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5/5/22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250427">
                <a:tc vMerge="1">
                  <a:txBody>
                    <a:bodyPr/>
                    <a:lstStyle/>
                    <a:p>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4/26/22</a:t>
                      </a:r>
                      <a:endParaRPr sz="1050" dirty="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dirty="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5/13/22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5/23/22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250427">
                <a:tc vMerge="1">
                  <a:txBody>
                    <a:bodyPr/>
                    <a:lstStyle/>
                    <a:p>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spc="-5" dirty="0">
                          <a:latin typeface="Arial"/>
                          <a:cs typeface="Arial"/>
                        </a:rPr>
                        <a:t>Dean</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59"/>
                        </a:spcBef>
                      </a:pPr>
                      <a:r>
                        <a:rPr sz="1050" spc="-5" dirty="0">
                          <a:latin typeface="Arial"/>
                          <a:cs typeface="Arial"/>
                        </a:rPr>
                        <a:t>5/24/22</a:t>
                      </a:r>
                      <a:endParaRPr sz="105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59"/>
                        </a:spcBef>
                      </a:pPr>
                      <a:endParaRPr sz="1050">
                        <a:latin typeface="Arial"/>
                        <a:cs typeface="Arial"/>
                      </a:endParaRPr>
                    </a:p>
                  </a:txBody>
                  <a:tcPr marL="0" marR="0" marT="5154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59"/>
                        </a:spcBef>
                      </a:pPr>
                      <a:r>
                        <a:rPr sz="1050" spc="-5" dirty="0">
                          <a:latin typeface="Arial"/>
                          <a:cs typeface="Arial"/>
                        </a:rPr>
                        <a:t>7/6/22</a:t>
                      </a:r>
                      <a:endParaRPr sz="1050" dirty="0">
                        <a:latin typeface="Arial"/>
                        <a:cs typeface="Arial"/>
                      </a:endParaRPr>
                    </a:p>
                  </a:txBody>
                  <a:tcPr marL="0" marR="0" marT="5154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59"/>
                        </a:spcBef>
                      </a:pPr>
                      <a:r>
                        <a:rPr sz="1050" spc="-5" dirty="0">
                          <a:latin typeface="Arial"/>
                          <a:cs typeface="Arial"/>
                        </a:rPr>
                        <a:t>7/16/22</a:t>
                      </a:r>
                      <a:endParaRPr sz="1050">
                        <a:latin typeface="Arial"/>
                        <a:cs typeface="Arial"/>
                      </a:endParaRPr>
                    </a:p>
                  </a:txBody>
                  <a:tcPr marL="0" marR="0" marT="5154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224292">
                <a:tc gridSpan="7">
                  <a:txBody>
                    <a:bodyPr/>
                    <a:lstStyle/>
                    <a:p>
                      <a:pPr>
                        <a:lnSpc>
                          <a:spcPct val="100000"/>
                        </a:lnSpc>
                      </a:pPr>
                      <a:endParaRPr sz="1050" dirty="0">
                        <a:latin typeface="Times New Roman"/>
                        <a:cs typeface="Times New Roman"/>
                      </a:endParaRPr>
                    </a:p>
                  </a:txBody>
                  <a:tcPr marL="0" marR="0" marT="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1"/>
                  </a:ext>
                </a:extLst>
              </a:tr>
              <a:tr h="250427">
                <a:tc rowSpan="3">
                  <a:txBody>
                    <a:bodyPr/>
                    <a:lstStyle/>
                    <a:p>
                      <a:pPr>
                        <a:lnSpc>
                          <a:spcPct val="100000"/>
                        </a:lnSpc>
                      </a:pPr>
                      <a:endParaRPr sz="1050" dirty="0">
                        <a:latin typeface="Times New Roman"/>
                        <a:cs typeface="Times New Roman"/>
                      </a:endParaRPr>
                    </a:p>
                    <a:p>
                      <a:pPr marL="267970" marR="196850" algn="ctr">
                        <a:lnSpc>
                          <a:spcPts val="1150"/>
                        </a:lnSpc>
                        <a:spcBef>
                          <a:spcPts val="5"/>
                        </a:spcBef>
                      </a:pPr>
                      <a:r>
                        <a:rPr sz="1050" b="1" spc="-5" dirty="0">
                          <a:latin typeface="Arial"/>
                          <a:cs typeface="Arial"/>
                        </a:rPr>
                        <a:t>3-year cumulative </a:t>
                      </a:r>
                      <a:r>
                        <a:rPr sz="1050" b="1" dirty="0">
                          <a:latin typeface="Arial"/>
                          <a:cs typeface="Arial"/>
                        </a:rPr>
                        <a:t>review </a:t>
                      </a:r>
                      <a:r>
                        <a:rPr sz="1050" b="1" spc="-5" dirty="0">
                          <a:latin typeface="Arial"/>
                          <a:cs typeface="Arial"/>
                        </a:rPr>
                        <a:t>prior </a:t>
                      </a:r>
                      <a:r>
                        <a:rPr sz="1050" b="1" dirty="0">
                          <a:latin typeface="Arial"/>
                          <a:cs typeface="Arial"/>
                        </a:rPr>
                        <a:t>to </a:t>
                      </a:r>
                      <a:r>
                        <a:rPr sz="1050" b="1" spc="-265" dirty="0">
                          <a:latin typeface="Arial"/>
                          <a:cs typeface="Arial"/>
                        </a:rPr>
                        <a:t> </a:t>
                      </a:r>
                      <a:r>
                        <a:rPr sz="1050" b="1" spc="-5" dirty="0">
                          <a:latin typeface="Arial"/>
                          <a:cs typeface="Arial"/>
                        </a:rPr>
                        <a:t>subsequent 3-year appointment </a:t>
                      </a:r>
                      <a:r>
                        <a:rPr sz="1050" b="1" dirty="0">
                          <a:latin typeface="Arial"/>
                          <a:cs typeface="Arial"/>
                        </a:rPr>
                        <a:t> </a:t>
                      </a:r>
                      <a:r>
                        <a:rPr sz="1050" b="1" spc="-5" dirty="0">
                          <a:latin typeface="Arial"/>
                          <a:cs typeface="Arial"/>
                        </a:rPr>
                        <a:t>Evaluation</a:t>
                      </a:r>
                      <a:r>
                        <a:rPr sz="1050" b="1" spc="-10" dirty="0">
                          <a:latin typeface="Arial"/>
                          <a:cs typeface="Arial"/>
                        </a:rPr>
                        <a:t> </a:t>
                      </a:r>
                      <a:r>
                        <a:rPr sz="1050" b="1" spc="-5" dirty="0">
                          <a:latin typeface="Arial"/>
                          <a:cs typeface="Arial"/>
                        </a:rPr>
                        <a:t>Period: </a:t>
                      </a:r>
                      <a:r>
                        <a:rPr sz="1050" b="1" dirty="0">
                          <a:latin typeface="Arial"/>
                          <a:cs typeface="Arial"/>
                        </a:rPr>
                        <a:t>3</a:t>
                      </a:r>
                      <a:r>
                        <a:rPr sz="1050" b="1" spc="-5" dirty="0">
                          <a:latin typeface="Arial"/>
                          <a:cs typeface="Arial"/>
                        </a:rPr>
                        <a:t> years***</a:t>
                      </a:r>
                      <a:endParaRPr sz="105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50"/>
                        </a:spcBef>
                      </a:pPr>
                      <a:r>
                        <a:rPr sz="1050" dirty="0">
                          <a:latin typeface="Arial"/>
                          <a:cs typeface="Arial"/>
                        </a:rPr>
                        <a:t>TFEC</a:t>
                      </a:r>
                      <a:endParaRPr sz="1050">
                        <a:latin typeface="Arial"/>
                        <a:cs typeface="Arial"/>
                      </a:endParaRPr>
                    </a:p>
                  </a:txBody>
                  <a:tcPr marL="0" marR="0" marT="1680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07670">
                        <a:lnSpc>
                          <a:spcPct val="100000"/>
                        </a:lnSpc>
                        <a:spcBef>
                          <a:spcPts val="484"/>
                        </a:spcBef>
                      </a:pPr>
                      <a:r>
                        <a:rPr sz="1050" b="1" spc="-5" dirty="0">
                          <a:latin typeface="Arial"/>
                          <a:cs typeface="Arial"/>
                        </a:rPr>
                        <a:t>4/1/22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4/1/22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4/25/22</a:t>
                      </a:r>
                      <a:endParaRPr sz="1050" dirty="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5/5/22</a:t>
                      </a:r>
                      <a:endParaRPr sz="1050" dirty="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2"/>
                  </a:ext>
                </a:extLst>
              </a:tr>
              <a:tr h="250427">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175"/>
                        </a:spcBef>
                      </a:pPr>
                      <a:r>
                        <a:rPr sz="1050" spc="-5" dirty="0">
                          <a:latin typeface="Arial"/>
                          <a:cs typeface="Arial"/>
                        </a:rPr>
                        <a:t>Department</a:t>
                      </a:r>
                      <a:r>
                        <a:rPr sz="1050" spc="-25" dirty="0">
                          <a:latin typeface="Arial"/>
                          <a:cs typeface="Arial"/>
                        </a:rPr>
                        <a:t> </a:t>
                      </a:r>
                      <a:r>
                        <a:rPr sz="1050" spc="-5" dirty="0">
                          <a:latin typeface="Arial"/>
                          <a:cs typeface="Arial"/>
                        </a:rPr>
                        <a:t>Chair</a:t>
                      </a:r>
                      <a:endParaRPr sz="1050">
                        <a:latin typeface="Arial"/>
                        <a:cs typeface="Arial"/>
                      </a:endParaRPr>
                    </a:p>
                  </a:txBody>
                  <a:tcPr marL="0" marR="0" marT="196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64"/>
                        </a:spcBef>
                      </a:pPr>
                      <a:r>
                        <a:rPr sz="1050" spc="-5" dirty="0">
                          <a:latin typeface="Arial"/>
                          <a:cs typeface="Arial"/>
                        </a:rPr>
                        <a:t>4/26/22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64"/>
                        </a:spcBef>
                      </a:pPr>
                      <a:endParaRPr sz="1050">
                        <a:latin typeface="Arial"/>
                        <a:cs typeface="Arial"/>
                      </a:endParaRPr>
                    </a:p>
                  </a:txBody>
                  <a:tcPr marL="0" marR="0" marT="52106"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0480" algn="ctr">
                        <a:lnSpc>
                          <a:spcPct val="100000"/>
                        </a:lnSpc>
                        <a:spcBef>
                          <a:spcPts val="464"/>
                        </a:spcBef>
                      </a:pPr>
                      <a:r>
                        <a:rPr sz="1050" spc="-5" dirty="0">
                          <a:latin typeface="Arial"/>
                          <a:cs typeface="Arial"/>
                        </a:rPr>
                        <a:t>5/13/22</a:t>
                      </a:r>
                      <a:endParaRPr sz="1050">
                        <a:latin typeface="Arial"/>
                        <a:cs typeface="Arial"/>
                      </a:endParaRPr>
                    </a:p>
                  </a:txBody>
                  <a:tcPr marL="0" marR="0" marT="52106"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64"/>
                        </a:spcBef>
                      </a:pPr>
                      <a:r>
                        <a:rPr sz="1050" spc="-5" dirty="0">
                          <a:latin typeface="Arial"/>
                          <a:cs typeface="Arial"/>
                        </a:rPr>
                        <a:t>5/23/22</a:t>
                      </a:r>
                      <a:endParaRPr sz="1050" dirty="0">
                        <a:latin typeface="Arial"/>
                        <a:cs typeface="Arial"/>
                      </a:endParaRPr>
                    </a:p>
                  </a:txBody>
                  <a:tcPr marL="0" marR="0" marT="52106"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3"/>
                  </a:ext>
                </a:extLst>
              </a:tr>
              <a:tr h="362242">
                <a:tc vMerge="1">
                  <a:txBody>
                    <a:bodyPr/>
                    <a:lstStyle/>
                    <a:p>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74930">
                        <a:lnSpc>
                          <a:spcPct val="100000"/>
                        </a:lnSpc>
                        <a:spcBef>
                          <a:spcPts val="200"/>
                        </a:spcBef>
                      </a:pPr>
                      <a:r>
                        <a:rPr sz="1050" spc="-5" dirty="0">
                          <a:latin typeface="Arial"/>
                          <a:cs typeface="Arial"/>
                        </a:rPr>
                        <a:t>Dean</a:t>
                      </a:r>
                      <a:endParaRPr sz="1050">
                        <a:latin typeface="Arial"/>
                        <a:cs typeface="Arial"/>
                      </a:endParaRPr>
                    </a:p>
                  </a:txBody>
                  <a:tcPr marL="0" marR="0" marT="22412"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nSpc>
                          <a:spcPct val="100000"/>
                        </a:lnSpc>
                      </a:pPr>
                      <a:endParaRPr sz="105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54610" algn="ctr">
                        <a:lnSpc>
                          <a:spcPct val="100000"/>
                        </a:lnSpc>
                        <a:spcBef>
                          <a:spcPts val="484"/>
                        </a:spcBef>
                      </a:pPr>
                      <a:r>
                        <a:rPr sz="1050" spc="-5" dirty="0">
                          <a:latin typeface="Arial"/>
                          <a:cs typeface="Arial"/>
                        </a:rPr>
                        <a:t>5/24/22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pPr marL="54610" algn="ctr">
                        <a:lnSpc>
                          <a:spcPct val="100000"/>
                        </a:lnSpc>
                        <a:spcBef>
                          <a:spcPts val="484"/>
                        </a:spcBef>
                      </a:pPr>
                      <a:endParaRPr sz="1050">
                        <a:latin typeface="Arial"/>
                        <a:cs typeface="Arial"/>
                      </a:endParaRPr>
                    </a:p>
                  </a:txBody>
                  <a:tcPr marL="0" marR="0" marT="54348" marB="0">
                    <a:lnL w="6350" cap="flat" cmpd="sng" algn="ctr">
                      <a:solidFill>
                        <a:srgbClr val="000000"/>
                      </a:solidFill>
                      <a:prstDash val="solid"/>
                      <a:round/>
                      <a:headEnd type="none" w="med" len="med"/>
                      <a:tailEnd type="none" w="med" len="med"/>
                    </a:lnL>
                    <a:lnR w="6350">
                      <a:solidFill>
                        <a:srgbClr val="000000"/>
                      </a:solidFill>
                      <a:prstDash val="solid"/>
                    </a:lnR>
                    <a:lnT w="6350" cap="flat" cmpd="sng" algn="ctr">
                      <a:solidFill>
                        <a:srgbClr val="000000"/>
                      </a:solidFill>
                      <a:prstDash val="solid"/>
                      <a:round/>
                      <a:headEnd type="none" w="med" len="med"/>
                      <a:tailEnd type="none" w="med" len="med"/>
                    </a:lnT>
                    <a:lnB w="6350">
                      <a:solidFill>
                        <a:srgbClr val="000000"/>
                      </a:solidFill>
                      <a:prstDash val="solid"/>
                    </a:lnB>
                  </a:tcPr>
                </a:tc>
                <a:tc>
                  <a:txBody>
                    <a:bodyPr/>
                    <a:lstStyle/>
                    <a:p>
                      <a:pPr marL="30480" algn="ctr">
                        <a:lnSpc>
                          <a:spcPct val="100000"/>
                        </a:lnSpc>
                        <a:spcBef>
                          <a:spcPts val="484"/>
                        </a:spcBef>
                      </a:pPr>
                      <a:r>
                        <a:rPr sz="1050" spc="-5" dirty="0">
                          <a:latin typeface="Arial"/>
                          <a:cs typeface="Arial"/>
                        </a:rPr>
                        <a:t>7/6/22</a:t>
                      </a:r>
                      <a:endParaRPr sz="1050">
                        <a:latin typeface="Arial"/>
                        <a:cs typeface="Arial"/>
                      </a:endParaRPr>
                    </a:p>
                  </a:txBody>
                  <a:tcPr marL="0" marR="0" marT="54348"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480695">
                        <a:lnSpc>
                          <a:spcPct val="100000"/>
                        </a:lnSpc>
                        <a:spcBef>
                          <a:spcPts val="484"/>
                        </a:spcBef>
                      </a:pPr>
                      <a:r>
                        <a:rPr sz="1050" spc="-5" dirty="0">
                          <a:latin typeface="Arial"/>
                          <a:cs typeface="Arial"/>
                        </a:rPr>
                        <a:t>7/16/22</a:t>
                      </a:r>
                      <a:endParaRPr sz="1050" dirty="0">
                        <a:latin typeface="Arial"/>
                        <a:cs typeface="Arial"/>
                      </a:endParaRPr>
                    </a:p>
                  </a:txBody>
                  <a:tcPr marL="0" marR="0" marT="54348"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4"/>
                  </a:ext>
                </a:extLst>
              </a:tr>
            </a:tbl>
          </a:graphicData>
        </a:graphic>
      </p:graphicFrame>
      <p:sp>
        <p:nvSpPr>
          <p:cNvPr id="8" name="object 8"/>
          <p:cNvSpPr txBox="1"/>
          <p:nvPr/>
        </p:nvSpPr>
        <p:spPr>
          <a:xfrm>
            <a:off x="2431682" y="5878500"/>
            <a:ext cx="6705040" cy="609918"/>
          </a:xfrm>
          <a:prstGeom prst="rect">
            <a:avLst/>
          </a:prstGeom>
        </p:spPr>
        <p:txBody>
          <a:bodyPr vert="horz" wrap="square" lIns="0" tIns="12326" rIns="0" bIns="0" rtlCol="0">
            <a:spAutoFit/>
          </a:bodyPr>
          <a:lstStyle/>
          <a:p>
            <a:pPr marL="11206">
              <a:spcBef>
                <a:spcPts val="97"/>
              </a:spcBef>
            </a:pPr>
            <a:r>
              <a:rPr sz="794" spc="-4" dirty="0">
                <a:latin typeface="Arial"/>
                <a:cs typeface="Arial"/>
              </a:rPr>
              <a:t>*TFEC:</a:t>
            </a:r>
            <a:r>
              <a:rPr sz="794" dirty="0">
                <a:latin typeface="Arial"/>
                <a:cs typeface="Arial"/>
              </a:rPr>
              <a:t> </a:t>
            </a:r>
            <a:r>
              <a:rPr sz="794" spc="-4" dirty="0">
                <a:latin typeface="Arial"/>
                <a:cs typeface="Arial"/>
              </a:rPr>
              <a:t>Temporary</a:t>
            </a:r>
            <a:r>
              <a:rPr sz="794" dirty="0">
                <a:latin typeface="Arial"/>
                <a:cs typeface="Arial"/>
              </a:rPr>
              <a:t> </a:t>
            </a:r>
            <a:r>
              <a:rPr sz="794" spc="-4" dirty="0">
                <a:latin typeface="Arial"/>
                <a:cs typeface="Arial"/>
              </a:rPr>
              <a:t>Faculty</a:t>
            </a:r>
            <a:r>
              <a:rPr sz="794" dirty="0">
                <a:latin typeface="Arial"/>
                <a:cs typeface="Arial"/>
              </a:rPr>
              <a:t> </a:t>
            </a:r>
            <a:r>
              <a:rPr sz="794" spc="-4" dirty="0">
                <a:latin typeface="Arial"/>
                <a:cs typeface="Arial"/>
              </a:rPr>
              <a:t>Evaluation</a:t>
            </a:r>
            <a:r>
              <a:rPr sz="794" dirty="0">
                <a:latin typeface="Arial"/>
                <a:cs typeface="Arial"/>
              </a:rPr>
              <a:t> </a:t>
            </a:r>
            <a:r>
              <a:rPr sz="794" spc="-4" dirty="0">
                <a:latin typeface="Arial"/>
                <a:cs typeface="Arial"/>
              </a:rPr>
              <a:t>Committee</a:t>
            </a:r>
            <a:endParaRPr sz="794" dirty="0">
              <a:latin typeface="Arial"/>
              <a:cs typeface="Arial"/>
            </a:endParaRPr>
          </a:p>
          <a:p>
            <a:pPr>
              <a:spcBef>
                <a:spcPts val="4"/>
              </a:spcBef>
            </a:pPr>
            <a:endParaRPr sz="750" dirty="0">
              <a:latin typeface="Arial"/>
              <a:cs typeface="Arial"/>
            </a:endParaRPr>
          </a:p>
          <a:p>
            <a:pPr marL="39783"/>
            <a:r>
              <a:rPr sz="794" spc="-4" dirty="0">
                <a:latin typeface="Arial"/>
                <a:cs typeface="Arial"/>
              </a:rPr>
              <a:t>**Review</a:t>
            </a:r>
            <a:r>
              <a:rPr sz="794" dirty="0">
                <a:latin typeface="Arial"/>
                <a:cs typeface="Arial"/>
              </a:rPr>
              <a:t> by </a:t>
            </a:r>
            <a:r>
              <a:rPr sz="794" spc="-4" dirty="0">
                <a:latin typeface="Arial"/>
                <a:cs typeface="Arial"/>
              </a:rPr>
              <a:t>Department</a:t>
            </a:r>
            <a:r>
              <a:rPr sz="794" spc="4" dirty="0">
                <a:latin typeface="Arial"/>
                <a:cs typeface="Arial"/>
              </a:rPr>
              <a:t> </a:t>
            </a:r>
            <a:r>
              <a:rPr sz="794" spc="-4" dirty="0">
                <a:latin typeface="Arial"/>
                <a:cs typeface="Arial"/>
              </a:rPr>
              <a:t>Chair</a:t>
            </a:r>
            <a:r>
              <a:rPr sz="794" spc="9" dirty="0">
                <a:latin typeface="Arial"/>
                <a:cs typeface="Arial"/>
              </a:rPr>
              <a:t> </a:t>
            </a:r>
            <a:r>
              <a:rPr sz="794" spc="-4" dirty="0">
                <a:latin typeface="Arial"/>
                <a:cs typeface="Arial"/>
              </a:rPr>
              <a:t>only</a:t>
            </a:r>
            <a:r>
              <a:rPr sz="794" dirty="0">
                <a:latin typeface="Arial"/>
                <a:cs typeface="Arial"/>
              </a:rPr>
              <a:t> if</a:t>
            </a:r>
            <a:r>
              <a:rPr sz="794" spc="4" dirty="0">
                <a:latin typeface="Arial"/>
                <a:cs typeface="Arial"/>
              </a:rPr>
              <a:t> </a:t>
            </a:r>
            <a:r>
              <a:rPr sz="794" spc="-4" dirty="0">
                <a:latin typeface="Arial"/>
                <a:cs typeface="Arial"/>
              </a:rPr>
              <a:t>Chair</a:t>
            </a:r>
            <a:r>
              <a:rPr sz="794" spc="9" dirty="0">
                <a:latin typeface="Arial"/>
                <a:cs typeface="Arial"/>
              </a:rPr>
              <a:t> </a:t>
            </a:r>
            <a:r>
              <a:rPr sz="794" dirty="0">
                <a:latin typeface="Arial"/>
                <a:cs typeface="Arial"/>
              </a:rPr>
              <a:t>is </a:t>
            </a:r>
            <a:r>
              <a:rPr sz="794" spc="-4" dirty="0">
                <a:latin typeface="Arial"/>
                <a:cs typeface="Arial"/>
              </a:rPr>
              <a:t>not</a:t>
            </a:r>
            <a:r>
              <a:rPr sz="794" spc="4" dirty="0">
                <a:latin typeface="Arial"/>
                <a:cs typeface="Arial"/>
              </a:rPr>
              <a:t> a </a:t>
            </a:r>
            <a:r>
              <a:rPr sz="794" spc="-4" dirty="0">
                <a:latin typeface="Arial"/>
                <a:cs typeface="Arial"/>
              </a:rPr>
              <a:t>member</a:t>
            </a:r>
            <a:r>
              <a:rPr sz="794" spc="4" dirty="0">
                <a:latin typeface="Arial"/>
                <a:cs typeface="Arial"/>
              </a:rPr>
              <a:t> </a:t>
            </a:r>
            <a:r>
              <a:rPr sz="794" dirty="0">
                <a:latin typeface="Arial"/>
                <a:cs typeface="Arial"/>
              </a:rPr>
              <a:t>of</a:t>
            </a:r>
            <a:r>
              <a:rPr sz="794" spc="4" dirty="0">
                <a:latin typeface="Arial"/>
                <a:cs typeface="Arial"/>
              </a:rPr>
              <a:t> </a:t>
            </a:r>
            <a:r>
              <a:rPr sz="794" spc="-4" dirty="0">
                <a:latin typeface="Arial"/>
                <a:cs typeface="Arial"/>
              </a:rPr>
              <a:t>TFEC.</a:t>
            </a:r>
            <a:r>
              <a:rPr sz="794" spc="9" dirty="0">
                <a:latin typeface="Arial"/>
                <a:cs typeface="Arial"/>
              </a:rPr>
              <a:t> </a:t>
            </a:r>
            <a:r>
              <a:rPr sz="794" spc="-4" dirty="0">
                <a:latin typeface="Arial"/>
                <a:cs typeface="Arial"/>
              </a:rPr>
              <a:t>Without</a:t>
            </a:r>
            <a:r>
              <a:rPr sz="794" spc="4" dirty="0">
                <a:latin typeface="Arial"/>
                <a:cs typeface="Arial"/>
              </a:rPr>
              <a:t> </a:t>
            </a:r>
            <a:r>
              <a:rPr sz="794" spc="-4" dirty="0">
                <a:latin typeface="Arial"/>
                <a:cs typeface="Arial"/>
              </a:rPr>
              <a:t>separate</a:t>
            </a:r>
            <a:r>
              <a:rPr sz="794" dirty="0">
                <a:latin typeface="Arial"/>
                <a:cs typeface="Arial"/>
              </a:rPr>
              <a:t> </a:t>
            </a:r>
            <a:r>
              <a:rPr sz="794" spc="-4" dirty="0">
                <a:latin typeface="Arial"/>
                <a:cs typeface="Arial"/>
              </a:rPr>
              <a:t>review</a:t>
            </a:r>
            <a:r>
              <a:rPr sz="794" spc="4" dirty="0">
                <a:latin typeface="Arial"/>
                <a:cs typeface="Arial"/>
              </a:rPr>
              <a:t> </a:t>
            </a:r>
            <a:r>
              <a:rPr sz="794" dirty="0">
                <a:latin typeface="Arial"/>
                <a:cs typeface="Arial"/>
              </a:rPr>
              <a:t>by </a:t>
            </a:r>
            <a:r>
              <a:rPr sz="794" spc="-4" dirty="0">
                <a:latin typeface="Arial"/>
                <a:cs typeface="Arial"/>
              </a:rPr>
              <a:t>Chair,</a:t>
            </a:r>
            <a:r>
              <a:rPr sz="794" spc="4" dirty="0">
                <a:latin typeface="Arial"/>
                <a:cs typeface="Arial"/>
              </a:rPr>
              <a:t> </a:t>
            </a:r>
            <a:r>
              <a:rPr sz="794" dirty="0">
                <a:latin typeface="Arial"/>
                <a:cs typeface="Arial"/>
              </a:rPr>
              <a:t>TFEC </a:t>
            </a:r>
            <a:r>
              <a:rPr sz="794" spc="-4" dirty="0">
                <a:latin typeface="Arial"/>
                <a:cs typeface="Arial"/>
              </a:rPr>
              <a:t>can</a:t>
            </a:r>
            <a:r>
              <a:rPr sz="794" spc="4" dirty="0">
                <a:latin typeface="Arial"/>
                <a:cs typeface="Arial"/>
              </a:rPr>
              <a:t> </a:t>
            </a:r>
            <a:r>
              <a:rPr sz="794" spc="-4" dirty="0">
                <a:latin typeface="Arial"/>
                <a:cs typeface="Arial"/>
              </a:rPr>
              <a:t>follow</a:t>
            </a:r>
            <a:r>
              <a:rPr sz="794" dirty="0">
                <a:latin typeface="Arial"/>
                <a:cs typeface="Arial"/>
              </a:rPr>
              <a:t> the </a:t>
            </a:r>
            <a:r>
              <a:rPr sz="794" spc="-4" dirty="0">
                <a:latin typeface="Arial"/>
                <a:cs typeface="Arial"/>
              </a:rPr>
              <a:t>Chair</a:t>
            </a:r>
            <a:r>
              <a:rPr sz="794" spc="9" dirty="0">
                <a:latin typeface="Arial"/>
                <a:cs typeface="Arial"/>
              </a:rPr>
              <a:t> </a:t>
            </a:r>
            <a:r>
              <a:rPr sz="794" spc="-4" dirty="0">
                <a:latin typeface="Arial"/>
                <a:cs typeface="Arial"/>
              </a:rPr>
              <a:t>Review</a:t>
            </a:r>
            <a:r>
              <a:rPr sz="794" dirty="0">
                <a:latin typeface="Arial"/>
                <a:cs typeface="Arial"/>
              </a:rPr>
              <a:t> </a:t>
            </a:r>
            <a:r>
              <a:rPr sz="794" spc="-4" dirty="0">
                <a:latin typeface="Arial"/>
                <a:cs typeface="Arial"/>
              </a:rPr>
              <a:t>deadline.</a:t>
            </a:r>
            <a:endParaRPr sz="794" dirty="0">
              <a:latin typeface="Arial"/>
              <a:cs typeface="Arial"/>
            </a:endParaRPr>
          </a:p>
          <a:p>
            <a:pPr>
              <a:spcBef>
                <a:spcPts val="9"/>
              </a:spcBef>
            </a:pPr>
            <a:endParaRPr sz="750" dirty="0">
              <a:latin typeface="Arial"/>
              <a:cs typeface="Arial"/>
            </a:endParaRPr>
          </a:p>
          <a:p>
            <a:pPr marL="39783"/>
            <a:r>
              <a:rPr sz="794" spc="-4" dirty="0">
                <a:latin typeface="Arial"/>
                <a:cs typeface="Arial"/>
              </a:rPr>
              <a:t>***The</a:t>
            </a:r>
            <a:r>
              <a:rPr sz="794" spc="4" dirty="0">
                <a:latin typeface="Arial"/>
                <a:cs typeface="Arial"/>
              </a:rPr>
              <a:t> </a:t>
            </a:r>
            <a:r>
              <a:rPr sz="794" spc="-4" dirty="0">
                <a:latin typeface="Arial"/>
                <a:cs typeface="Arial"/>
              </a:rPr>
              <a:t>Dean/Director</a:t>
            </a:r>
            <a:r>
              <a:rPr sz="794" spc="9" dirty="0">
                <a:latin typeface="Arial"/>
                <a:cs typeface="Arial"/>
              </a:rPr>
              <a:t> </a:t>
            </a:r>
            <a:r>
              <a:rPr sz="794" spc="-4" dirty="0">
                <a:latin typeface="Arial"/>
                <a:cs typeface="Arial"/>
              </a:rPr>
              <a:t>will</a:t>
            </a:r>
            <a:r>
              <a:rPr sz="794" spc="9" dirty="0">
                <a:latin typeface="Arial"/>
                <a:cs typeface="Arial"/>
              </a:rPr>
              <a:t> </a:t>
            </a:r>
            <a:r>
              <a:rPr sz="794" spc="-4" dirty="0">
                <a:latin typeface="Arial"/>
                <a:cs typeface="Arial"/>
              </a:rPr>
              <a:t>review</a:t>
            </a:r>
            <a:r>
              <a:rPr sz="794" spc="4" dirty="0">
                <a:latin typeface="Arial"/>
                <a:cs typeface="Arial"/>
              </a:rPr>
              <a:t> </a:t>
            </a:r>
            <a:r>
              <a:rPr sz="794" spc="-4" dirty="0">
                <a:latin typeface="Arial"/>
                <a:cs typeface="Arial"/>
              </a:rPr>
              <a:t>spring</a:t>
            </a:r>
            <a:r>
              <a:rPr sz="794" spc="4" dirty="0">
                <a:latin typeface="Arial"/>
                <a:cs typeface="Arial"/>
              </a:rPr>
              <a:t> </a:t>
            </a:r>
            <a:r>
              <a:rPr sz="794" spc="-4" dirty="0">
                <a:latin typeface="Arial"/>
                <a:cs typeface="Arial"/>
              </a:rPr>
              <a:t>semester</a:t>
            </a:r>
            <a:r>
              <a:rPr sz="794" spc="9" dirty="0">
                <a:latin typeface="Arial"/>
                <a:cs typeface="Arial"/>
              </a:rPr>
              <a:t> </a:t>
            </a:r>
            <a:r>
              <a:rPr sz="794" spc="-4" dirty="0">
                <a:latin typeface="Arial"/>
                <a:cs typeface="Arial"/>
              </a:rPr>
              <a:t>2022</a:t>
            </a:r>
            <a:r>
              <a:rPr sz="794" spc="4" dirty="0">
                <a:latin typeface="Arial"/>
                <a:cs typeface="Arial"/>
              </a:rPr>
              <a:t> </a:t>
            </a:r>
            <a:r>
              <a:rPr sz="794" spc="-4" dirty="0">
                <a:latin typeface="Arial"/>
                <a:cs typeface="Arial"/>
              </a:rPr>
              <a:t>student</a:t>
            </a:r>
            <a:r>
              <a:rPr sz="794" spc="9" dirty="0">
                <a:latin typeface="Arial"/>
                <a:cs typeface="Arial"/>
              </a:rPr>
              <a:t> </a:t>
            </a:r>
            <a:r>
              <a:rPr sz="794" spc="-4" dirty="0">
                <a:latin typeface="Arial"/>
                <a:cs typeface="Arial"/>
              </a:rPr>
              <a:t>evaluation</a:t>
            </a:r>
            <a:r>
              <a:rPr sz="794" spc="4" dirty="0">
                <a:latin typeface="Arial"/>
                <a:cs typeface="Arial"/>
              </a:rPr>
              <a:t> </a:t>
            </a:r>
            <a:r>
              <a:rPr sz="794" spc="-4" dirty="0">
                <a:latin typeface="Arial"/>
                <a:cs typeface="Arial"/>
              </a:rPr>
              <a:t>results</a:t>
            </a:r>
            <a:r>
              <a:rPr sz="794" spc="4" dirty="0">
                <a:latin typeface="Arial"/>
                <a:cs typeface="Arial"/>
              </a:rPr>
              <a:t> </a:t>
            </a:r>
            <a:r>
              <a:rPr sz="794" spc="-4" dirty="0">
                <a:latin typeface="Arial"/>
                <a:cs typeface="Arial"/>
              </a:rPr>
              <a:t>prior</a:t>
            </a:r>
            <a:r>
              <a:rPr sz="794" spc="9" dirty="0">
                <a:latin typeface="Arial"/>
                <a:cs typeface="Arial"/>
              </a:rPr>
              <a:t> </a:t>
            </a:r>
            <a:r>
              <a:rPr sz="794" dirty="0">
                <a:latin typeface="Arial"/>
                <a:cs typeface="Arial"/>
              </a:rPr>
              <a:t>to</a:t>
            </a:r>
            <a:r>
              <a:rPr sz="794" spc="4" dirty="0">
                <a:latin typeface="Arial"/>
                <a:cs typeface="Arial"/>
              </a:rPr>
              <a:t> </a:t>
            </a:r>
            <a:r>
              <a:rPr sz="794" spc="-4" dirty="0">
                <a:latin typeface="Arial"/>
                <a:cs typeface="Arial"/>
              </a:rPr>
              <a:t>deciding</a:t>
            </a:r>
            <a:r>
              <a:rPr sz="794" spc="4" dirty="0">
                <a:latin typeface="Arial"/>
                <a:cs typeface="Arial"/>
              </a:rPr>
              <a:t> </a:t>
            </a:r>
            <a:r>
              <a:rPr sz="794" dirty="0">
                <a:latin typeface="Arial"/>
                <a:cs typeface="Arial"/>
              </a:rPr>
              <a:t>on</a:t>
            </a:r>
            <a:r>
              <a:rPr sz="794" spc="4" dirty="0">
                <a:latin typeface="Arial"/>
                <a:cs typeface="Arial"/>
              </a:rPr>
              <a:t> </a:t>
            </a:r>
            <a:r>
              <a:rPr sz="794" spc="-4" dirty="0">
                <a:latin typeface="Arial"/>
                <a:cs typeface="Arial"/>
              </a:rPr>
              <a:t>issuing</a:t>
            </a:r>
            <a:r>
              <a:rPr sz="794" spc="4" dirty="0">
                <a:latin typeface="Arial"/>
                <a:cs typeface="Arial"/>
              </a:rPr>
              <a:t> a </a:t>
            </a:r>
            <a:r>
              <a:rPr sz="794" spc="-4" dirty="0">
                <a:latin typeface="Arial"/>
                <a:cs typeface="Arial"/>
              </a:rPr>
              <a:t>3-year</a:t>
            </a:r>
            <a:r>
              <a:rPr sz="794" spc="13" dirty="0">
                <a:latin typeface="Arial"/>
                <a:cs typeface="Arial"/>
              </a:rPr>
              <a:t> </a:t>
            </a:r>
            <a:r>
              <a:rPr sz="794" spc="-4" dirty="0">
                <a:latin typeface="Arial"/>
                <a:cs typeface="Arial"/>
              </a:rPr>
              <a:t>contract.</a:t>
            </a:r>
            <a:endParaRPr sz="794"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lasses on top of a book">
            <a:extLst>
              <a:ext uri="{FF2B5EF4-FFF2-40B4-BE49-F238E27FC236}">
                <a16:creationId xmlns:a16="http://schemas.microsoft.com/office/drawing/2014/main" id="{9F3BA7BC-FFDB-40D8-BFEB-D56F18D3E936}"/>
              </a:ext>
            </a:extLst>
          </p:cNvPr>
          <p:cNvPicPr>
            <a:picLocks noChangeAspect="1"/>
          </p:cNvPicPr>
          <p:nvPr/>
        </p:nvPicPr>
        <p:blipFill rotWithShape="1">
          <a:blip r:embed="rId3">
            <a:duotone>
              <a:schemeClr val="bg2">
                <a:shade val="45000"/>
                <a:satMod val="135000"/>
              </a:schemeClr>
              <a:prstClr val="white"/>
            </a:duotone>
            <a:alphaModFix amt="25000"/>
          </a:blip>
          <a:srcRect t="14112" b="983"/>
          <a:stretch/>
        </p:blipFill>
        <p:spPr>
          <a:xfrm>
            <a:off x="1" y="433859"/>
            <a:ext cx="12191999" cy="6857990"/>
          </a:xfrm>
          <a:prstGeom prst="rect">
            <a:avLst/>
          </a:prstGeom>
        </p:spPr>
      </p:pic>
      <p:grpSp>
        <p:nvGrpSpPr>
          <p:cNvPr id="11" name="Group 10">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1B72951-CD43-2142-A9DB-A39901AE57A9}"/>
              </a:ext>
            </a:extLst>
          </p:cNvPr>
          <p:cNvSpPr>
            <a:spLocks noGrp="1"/>
          </p:cNvSpPr>
          <p:nvPr>
            <p:ph type="title"/>
          </p:nvPr>
        </p:nvSpPr>
        <p:spPr>
          <a:xfrm>
            <a:off x="677333" y="609600"/>
            <a:ext cx="9274001" cy="1320800"/>
          </a:xfrm>
        </p:spPr>
        <p:txBody>
          <a:bodyPr>
            <a:normAutofit/>
          </a:bodyPr>
          <a:lstStyle/>
          <a:p>
            <a:r>
              <a:rPr lang="en-US" dirty="0"/>
              <a:t>Elements of the Periodic Evaluation Report</a:t>
            </a:r>
          </a:p>
        </p:txBody>
      </p:sp>
      <p:sp>
        <p:nvSpPr>
          <p:cNvPr id="3" name="Content Placeholder 2">
            <a:extLst>
              <a:ext uri="{FF2B5EF4-FFF2-40B4-BE49-F238E27FC236}">
                <a16:creationId xmlns:a16="http://schemas.microsoft.com/office/drawing/2014/main" id="{1F96789C-04C0-9F42-A7E1-053D64F5AE9E}"/>
              </a:ext>
            </a:extLst>
          </p:cNvPr>
          <p:cNvSpPr>
            <a:spLocks noGrp="1"/>
          </p:cNvSpPr>
          <p:nvPr>
            <p:ph idx="1"/>
          </p:nvPr>
        </p:nvSpPr>
        <p:spPr>
          <a:xfrm>
            <a:off x="677334" y="1930400"/>
            <a:ext cx="8596668" cy="4493741"/>
          </a:xfrm>
        </p:spPr>
        <p:txBody>
          <a:bodyPr>
            <a:normAutofit lnSpcReduction="10000"/>
          </a:bodyPr>
          <a:lstStyle/>
          <a:p>
            <a:pPr marL="0" indent="0">
              <a:lnSpc>
                <a:spcPct val="90000"/>
              </a:lnSpc>
              <a:buNone/>
            </a:pPr>
            <a:r>
              <a:rPr lang="en-US" sz="1700" dirty="0"/>
              <a:t>1. An updated curriculum vitae. </a:t>
            </a:r>
          </a:p>
          <a:p>
            <a:pPr marL="0" indent="0">
              <a:lnSpc>
                <a:spcPct val="90000"/>
              </a:lnSpc>
              <a:buNone/>
            </a:pPr>
            <a:r>
              <a:rPr lang="en-US" sz="1700" dirty="0"/>
              <a:t>2. A self-assessment narrative including a teaching philosophy statement, not to exceed two pages. </a:t>
            </a:r>
          </a:p>
          <a:p>
            <a:pPr lvl="1">
              <a:lnSpc>
                <a:spcPct val="90000"/>
              </a:lnSpc>
            </a:pPr>
            <a:r>
              <a:rPr lang="en-US" sz="1500" u="sng" dirty="0"/>
              <a:t>Not to exceed four pages</a:t>
            </a:r>
            <a:r>
              <a:rPr lang="en-US" sz="1500" dirty="0"/>
              <a:t> if evaluation is prior to the award of an initial 3-year contract or its renewal</a:t>
            </a:r>
          </a:p>
          <a:p>
            <a:pPr marL="0" indent="0">
              <a:lnSpc>
                <a:spcPct val="90000"/>
              </a:lnSpc>
              <a:buNone/>
            </a:pPr>
            <a:r>
              <a:rPr lang="en-US" sz="1700" dirty="0"/>
              <a:t>3. All peer classroom observations during the evaluation period. </a:t>
            </a:r>
          </a:p>
          <a:p>
            <a:pPr marL="0" indent="0">
              <a:lnSpc>
                <a:spcPct val="90000"/>
              </a:lnSpc>
              <a:buNone/>
            </a:pPr>
            <a:r>
              <a:rPr lang="en-US" sz="1700" dirty="0"/>
              <a:t>4. Statistical summaries of student survey scores from the current evaluation period for all courses taught during the period of evaluation, as defined in Policy #1329. </a:t>
            </a:r>
          </a:p>
          <a:p>
            <a:pPr marL="0" indent="0">
              <a:lnSpc>
                <a:spcPct val="90000"/>
              </a:lnSpc>
              <a:buNone/>
            </a:pPr>
            <a:r>
              <a:rPr lang="en-US" sz="1400" dirty="0"/>
              <a:t>	(note exceptions for Spring 2020, Fall 2020, Spring 2021 – link to </a:t>
            </a:r>
            <a:r>
              <a:rPr lang="en-US" sz="1400" dirty="0">
                <a:hlinkClick r:id="rId4"/>
              </a:rPr>
              <a:t>Faculty Affairs</a:t>
            </a:r>
            <a:r>
              <a:rPr lang="en-US" sz="1400" dirty="0"/>
              <a:t>)</a:t>
            </a:r>
          </a:p>
          <a:p>
            <a:pPr marL="0" indent="0">
              <a:lnSpc>
                <a:spcPct val="90000"/>
              </a:lnSpc>
              <a:buNone/>
            </a:pPr>
            <a:r>
              <a:rPr lang="en-US" sz="1700" dirty="0"/>
              <a:t>5. Syllabi, exams, and other course materials for each different course taught during the evaluation period, as required by the department. </a:t>
            </a:r>
          </a:p>
          <a:p>
            <a:pPr marL="0" indent="0">
              <a:lnSpc>
                <a:spcPct val="90000"/>
              </a:lnSpc>
              <a:buNone/>
            </a:pPr>
            <a:r>
              <a:rPr lang="en-US" sz="1700" dirty="0"/>
              <a:t>6. Any responses to written student input, as defined by Policy #1329, received by the </a:t>
            </a:r>
            <a:br>
              <a:rPr lang="en-US" sz="1700" dirty="0"/>
            </a:br>
            <a:r>
              <a:rPr lang="en-US" sz="1700" dirty="0"/>
              <a:t>department during the evaluation period. </a:t>
            </a:r>
          </a:p>
          <a:p>
            <a:pPr marL="0" indent="0">
              <a:lnSpc>
                <a:spcPct val="90000"/>
              </a:lnSpc>
              <a:buNone/>
            </a:pPr>
            <a:r>
              <a:rPr lang="en-US" sz="1700" dirty="0"/>
              <a:t>7. For those with non-instructional assigned duties, include supplementary documents directly related to the assignment, as appropriate.</a:t>
            </a:r>
          </a:p>
        </p:txBody>
      </p:sp>
    </p:spTree>
    <p:extLst>
      <p:ext uri="{BB962C8B-B14F-4D97-AF65-F5344CB8AC3E}">
        <p14:creationId xmlns:p14="http://schemas.microsoft.com/office/powerpoint/2010/main" val="210552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36FF-6499-4343-A2B5-EF14D0F48E07}"/>
              </a:ext>
            </a:extLst>
          </p:cNvPr>
          <p:cNvSpPr>
            <a:spLocks noGrp="1"/>
          </p:cNvSpPr>
          <p:nvPr>
            <p:ph type="title"/>
          </p:nvPr>
        </p:nvSpPr>
        <p:spPr/>
        <p:txBody>
          <a:bodyPr/>
          <a:lstStyle/>
          <a:p>
            <a:r>
              <a:rPr lang="en-US" dirty="0"/>
              <a:t>Department Lecturer Evaluation Criteria </a:t>
            </a:r>
          </a:p>
        </p:txBody>
      </p:sp>
      <p:sp>
        <p:nvSpPr>
          <p:cNvPr id="3" name="Content Placeholder 2">
            <a:extLst>
              <a:ext uri="{FF2B5EF4-FFF2-40B4-BE49-F238E27FC236}">
                <a16:creationId xmlns:a16="http://schemas.microsoft.com/office/drawing/2014/main" id="{AA6E6360-BF7C-C749-B16E-9234555A119C}"/>
              </a:ext>
            </a:extLst>
          </p:cNvPr>
          <p:cNvSpPr>
            <a:spLocks noGrp="1"/>
          </p:cNvSpPr>
          <p:nvPr>
            <p:ph idx="1"/>
          </p:nvPr>
        </p:nvSpPr>
        <p:spPr/>
        <p:txBody>
          <a:bodyPr/>
          <a:lstStyle/>
          <a:p>
            <a:r>
              <a:rPr lang="en-US" sz="2000" dirty="0"/>
              <a:t>Use the Department Evaluation Criteria to develop your narrative.</a:t>
            </a:r>
          </a:p>
          <a:p>
            <a:endParaRPr lang="en-US" sz="2000" dirty="0"/>
          </a:p>
          <a:p>
            <a:r>
              <a:rPr lang="en-US" sz="2000" dirty="0"/>
              <a:t>Link to criteria from Faculty Affairs:</a:t>
            </a:r>
          </a:p>
          <a:p>
            <a:pPr marL="0" indent="0" algn="ctr">
              <a:buNone/>
            </a:pPr>
            <a:r>
              <a:rPr lang="en-US" dirty="0">
                <a:hlinkClick r:id="rId2"/>
              </a:rPr>
              <a:t>https://www.cpp.edu/faculty-affairs/temporary-faculty/lecturer-evaluation-criteria.shtml</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480524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6598-38EA-4F49-A8F7-145B18D836E2}"/>
              </a:ext>
            </a:extLst>
          </p:cNvPr>
          <p:cNvSpPr>
            <a:spLocks noGrp="1"/>
          </p:cNvSpPr>
          <p:nvPr>
            <p:ph type="title"/>
          </p:nvPr>
        </p:nvSpPr>
        <p:spPr>
          <a:xfrm>
            <a:off x="838200" y="365125"/>
            <a:ext cx="10515600" cy="845489"/>
          </a:xfrm>
        </p:spPr>
        <p:txBody>
          <a:bodyPr/>
          <a:lstStyle/>
          <a:p>
            <a:r>
              <a:rPr lang="en-US" dirty="0"/>
              <a:t>Peer Classroom Observations</a:t>
            </a:r>
          </a:p>
        </p:txBody>
      </p:sp>
      <p:sp>
        <p:nvSpPr>
          <p:cNvPr id="3" name="Content Placeholder 2">
            <a:extLst>
              <a:ext uri="{FF2B5EF4-FFF2-40B4-BE49-F238E27FC236}">
                <a16:creationId xmlns:a16="http://schemas.microsoft.com/office/drawing/2014/main" id="{4A04E90B-5B84-3D44-A1D1-D8409F4CC3BD}"/>
              </a:ext>
            </a:extLst>
          </p:cNvPr>
          <p:cNvSpPr>
            <a:spLocks noGrp="1"/>
          </p:cNvSpPr>
          <p:nvPr>
            <p:ph idx="1"/>
          </p:nvPr>
        </p:nvSpPr>
        <p:spPr>
          <a:xfrm>
            <a:off x="838200" y="1326524"/>
            <a:ext cx="8358352" cy="4850439"/>
          </a:xfrm>
        </p:spPr>
        <p:txBody>
          <a:bodyPr>
            <a:normAutofit/>
          </a:bodyPr>
          <a:lstStyle/>
          <a:p>
            <a:r>
              <a:rPr lang="en-US" sz="2000" dirty="0"/>
              <a:t>One peer observation per calendar year should be conducted unless otherwise decided by the department. Additional peer observations shall also be conducted upon the request of the temporary faculty member. </a:t>
            </a:r>
          </a:p>
          <a:p>
            <a:endParaRPr lang="en-US" sz="2000" dirty="0"/>
          </a:p>
          <a:p>
            <a:r>
              <a:rPr lang="en-US" sz="2000" dirty="0"/>
              <a:t>Although the Department Chair or the faculty member conducting the observation should contact you to set up the observation, it is okay to be proactive.  Classroom observations are an important element of your evaluation, and you may want to request one if you think student evaluations do not reflect your work accurately, or if you want feedback on your teaching.</a:t>
            </a:r>
            <a:endParaRPr lang="en-US" dirty="0"/>
          </a:p>
          <a:p>
            <a:endParaRPr lang="en-US" dirty="0"/>
          </a:p>
          <a:p>
            <a:endParaRPr lang="en-US" dirty="0"/>
          </a:p>
        </p:txBody>
      </p:sp>
    </p:spTree>
    <p:extLst>
      <p:ext uri="{BB962C8B-B14F-4D97-AF65-F5344CB8AC3E}">
        <p14:creationId xmlns:p14="http://schemas.microsoft.com/office/powerpoint/2010/main" val="30903630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{04EEEB6C-0931-EF47-9A1F-891735B6449D}tf10001060</Template>
  <TotalTime>2268</TotalTime>
  <Words>1182</Words>
  <Application>Microsoft Macintosh PowerPoint</Application>
  <PresentationFormat>Widescreen</PresentationFormat>
  <Paragraphs>168</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Times New Roman</vt:lpstr>
      <vt:lpstr>Trebuchet MS</vt:lpstr>
      <vt:lpstr>Wingdings 3</vt:lpstr>
      <vt:lpstr>Facet</vt:lpstr>
      <vt:lpstr>Lecturer Evaluations</vt:lpstr>
      <vt:lpstr>Definitions</vt:lpstr>
      <vt:lpstr>Who must be evaluated according to Policy 1336?</vt:lpstr>
      <vt:lpstr>What period of time do the evaluations cover?</vt:lpstr>
      <vt:lpstr>When are evaluations due?</vt:lpstr>
      <vt:lpstr>PowerPoint Presentation</vt:lpstr>
      <vt:lpstr>Elements of the Periodic Evaluation Report</vt:lpstr>
      <vt:lpstr>Department Lecturer Evaluation Criteria </vt:lpstr>
      <vt:lpstr>Peer Classroom Observations</vt:lpstr>
      <vt:lpstr>Peer Classroom Observations cont’d</vt:lpstr>
      <vt:lpstr> Interfolio Demo  </vt:lpstr>
      <vt:lpstr>Maintaining Access to Interfolio while not employed at CPP</vt:lpstr>
      <vt:lpstr>Maintaining Access to Interfolio while not employed at CPP,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Lecturer Evaluations</dc:title>
  <dc:creator>Jill Hargis</dc:creator>
  <cp:lastModifiedBy>Mary Lucero Ferrel</cp:lastModifiedBy>
  <cp:revision>9</cp:revision>
  <dcterms:created xsi:type="dcterms:W3CDTF">2021-11-07T23:13:12Z</dcterms:created>
  <dcterms:modified xsi:type="dcterms:W3CDTF">2021-12-01T17:51:15Z</dcterms:modified>
</cp:coreProperties>
</file>