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1" r:id="rId3"/>
    <p:sldId id="257" r:id="rId4"/>
    <p:sldId id="274" r:id="rId5"/>
    <p:sldId id="258" r:id="rId6"/>
    <p:sldId id="260" r:id="rId7"/>
    <p:sldId id="273" r:id="rId8"/>
    <p:sldId id="275" r:id="rId9"/>
    <p:sldId id="277"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79"/>
    <p:restoredTop sz="95588"/>
  </p:normalViewPr>
  <p:slideViewPr>
    <p:cSldViewPr snapToGrid="0">
      <p:cViewPr varScale="1">
        <p:scale>
          <a:sx n="105" d="100"/>
          <a:sy n="105" d="100"/>
        </p:scale>
        <p:origin x="51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E0C62-8798-6E42-A222-93070A137911}" type="datetimeFigureOut">
              <a:rPr lang="en-US" smtClean="0"/>
              <a:t>10/24/22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294D89-FF36-3147-A52D-86BCF6ECB3DB}" type="slidenum">
              <a:rPr lang="en-US" smtClean="0"/>
              <a:t>‹#›</a:t>
            </a:fld>
            <a:endParaRPr lang="en-US"/>
          </a:p>
        </p:txBody>
      </p:sp>
    </p:spTree>
    <p:extLst>
      <p:ext uri="{BB962C8B-B14F-4D97-AF65-F5344CB8AC3E}">
        <p14:creationId xmlns:p14="http://schemas.microsoft.com/office/powerpoint/2010/main" val="3603539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Lecturers in this group who teach periodically must receive an annual evaluation for those calendar years when they teach.  (This group is the most challenging for everyone to get the evaluations done.)</a:t>
            </a:r>
          </a:p>
          <a:p>
            <a:endParaRPr lang="en-US" dirty="0"/>
          </a:p>
        </p:txBody>
      </p:sp>
      <p:sp>
        <p:nvSpPr>
          <p:cNvPr id="4" name="Slide Number Placeholder 3"/>
          <p:cNvSpPr>
            <a:spLocks noGrp="1"/>
          </p:cNvSpPr>
          <p:nvPr>
            <p:ph type="sldNum" sz="quarter" idx="5"/>
          </p:nvPr>
        </p:nvSpPr>
        <p:spPr/>
        <p:txBody>
          <a:bodyPr/>
          <a:lstStyle/>
          <a:p>
            <a:fld id="{874C6A24-EBDA-7F4B-9117-40637DB1BD9E}" type="slidenum">
              <a:rPr lang="en-US" smtClean="0"/>
              <a:t>3</a:t>
            </a:fld>
            <a:endParaRPr lang="en-US"/>
          </a:p>
        </p:txBody>
      </p:sp>
    </p:spTree>
    <p:extLst>
      <p:ext uri="{BB962C8B-B14F-4D97-AF65-F5344CB8AC3E}">
        <p14:creationId xmlns:p14="http://schemas.microsoft.com/office/powerpoint/2010/main" val="2004378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E18C-8199-998D-FC0D-92A5C7F753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8B31F6-C3A8-5C8D-A471-CBF5D34BF6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C16104-01FD-A5A0-445F-8E57B877D271}"/>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5" name="Footer Placeholder 4">
            <a:extLst>
              <a:ext uri="{FF2B5EF4-FFF2-40B4-BE49-F238E27FC236}">
                <a16:creationId xmlns:a16="http://schemas.microsoft.com/office/drawing/2014/main" id="{BB905B56-7C02-B1E6-4A6B-2CB1A6D13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09E19-7A78-A8AF-DA34-5213563D3406}"/>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367326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6A7F9-2DF5-F5D5-8E62-0A4F4824CD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9B9A47-DBC4-8326-699B-1665DFFDFE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E317A-9F7F-2FC9-2E00-0F697D5884FC}"/>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5" name="Footer Placeholder 4">
            <a:extLst>
              <a:ext uri="{FF2B5EF4-FFF2-40B4-BE49-F238E27FC236}">
                <a16:creationId xmlns:a16="http://schemas.microsoft.com/office/drawing/2014/main" id="{40DF0071-8492-448A-C3FB-DECB2316C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268477-D732-394B-07E3-D55771925664}"/>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259990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41218-DF9A-A3C5-2E90-CE293BDEA9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509FC-EB7D-8DAF-9B33-F7E0669662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F398E-036F-154C-3775-EBD2BBD5D16A}"/>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5" name="Footer Placeholder 4">
            <a:extLst>
              <a:ext uri="{FF2B5EF4-FFF2-40B4-BE49-F238E27FC236}">
                <a16:creationId xmlns:a16="http://schemas.microsoft.com/office/drawing/2014/main" id="{F5AABA73-7862-C047-148B-0F6777A42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6AAAD-2E74-BACC-46AD-3177E15913AA}"/>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22030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300E8-6338-1127-F6EC-4480305A8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501CA6-CAE3-9534-B2AF-856FA271C3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96825-B5F2-A95D-1D65-CA78F8BFAD4B}"/>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5" name="Footer Placeholder 4">
            <a:extLst>
              <a:ext uri="{FF2B5EF4-FFF2-40B4-BE49-F238E27FC236}">
                <a16:creationId xmlns:a16="http://schemas.microsoft.com/office/drawing/2014/main" id="{FA1916F9-EEC6-B587-3C78-9BE58B3F5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224C6-9868-AD4A-D5A1-AF5DA73698DF}"/>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219738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9906-09BB-155A-C1ED-249D1F93E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7711BA-B0CB-B8C5-06E0-E151F05225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295D0B-1B71-4D81-1FAF-A7F0B0CDA7EC}"/>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5" name="Footer Placeholder 4">
            <a:extLst>
              <a:ext uri="{FF2B5EF4-FFF2-40B4-BE49-F238E27FC236}">
                <a16:creationId xmlns:a16="http://schemas.microsoft.com/office/drawing/2014/main" id="{EC250EFA-C4C7-0A68-1E9D-B4783A081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64173-410E-B08F-423B-C61B66EEEE1B}"/>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718567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50D5-ECC8-00D2-AD20-35A5F6F59C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F058B1-E37E-8661-F1A6-6AD2F3F99A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A8BBCF-E622-7FC5-35B4-68C90AB90B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FAC8D9-F131-CF0E-1B68-2F0387F9BCB6}"/>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6" name="Footer Placeholder 5">
            <a:extLst>
              <a:ext uri="{FF2B5EF4-FFF2-40B4-BE49-F238E27FC236}">
                <a16:creationId xmlns:a16="http://schemas.microsoft.com/office/drawing/2014/main" id="{3DE691AA-E02D-1C97-6C27-A1143F797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CBD3F-D04E-4B33-17E0-C9070AFADC9A}"/>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349948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4262-03F5-8BFC-11DC-7079ECD29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347196-C96A-ACF2-EE3E-848CE1A344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7D5F1-82D0-7F70-F876-E5B9E5E1F7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2D2FF4-D27F-839D-24D9-8F1874030C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7897EE-1DA0-6FC1-BE8D-E87C1376A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C2A5E1-D79A-514B-2064-D4669EC6C9C2}"/>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8" name="Footer Placeholder 7">
            <a:extLst>
              <a:ext uri="{FF2B5EF4-FFF2-40B4-BE49-F238E27FC236}">
                <a16:creationId xmlns:a16="http://schemas.microsoft.com/office/drawing/2014/main" id="{92D8E54E-A74A-1D58-307A-BC01862DC2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3CBF27-8738-7047-20A5-5A15F6A76640}"/>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321939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E37B-59E2-5F75-402D-503D7DF44E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EDCD41-2A02-0F5D-6965-D5F5FB61CB77}"/>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4" name="Footer Placeholder 3">
            <a:extLst>
              <a:ext uri="{FF2B5EF4-FFF2-40B4-BE49-F238E27FC236}">
                <a16:creationId xmlns:a16="http://schemas.microsoft.com/office/drawing/2014/main" id="{F72EBAC1-CB92-471D-46C1-4C03760C4D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E644E8-6BD1-5F3C-ECA8-BF98C6232E76}"/>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344501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A9C202-911F-3253-A9FD-1E937DCA7E0A}"/>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3" name="Footer Placeholder 2">
            <a:extLst>
              <a:ext uri="{FF2B5EF4-FFF2-40B4-BE49-F238E27FC236}">
                <a16:creationId xmlns:a16="http://schemas.microsoft.com/office/drawing/2014/main" id="{F2958A84-7FB7-5805-2B71-1D3D381D9A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EA1809-2FF4-0200-6E45-BC51D82B7249}"/>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386830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ECD49-7502-ACFC-1F06-C02E69B7B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80FC88-E5AF-18A9-E863-5FA15BE35B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3FE285-4230-39ED-9127-5C29E1642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75D6A-ACA7-230C-54D5-ED363EBCDBB7}"/>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6" name="Footer Placeholder 5">
            <a:extLst>
              <a:ext uri="{FF2B5EF4-FFF2-40B4-BE49-F238E27FC236}">
                <a16:creationId xmlns:a16="http://schemas.microsoft.com/office/drawing/2014/main" id="{AF84D911-8B4F-BDBC-9EAC-45CF35F0B1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B1648-A3DD-0F2A-2C7F-F3AE7D2CB9E4}"/>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114594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CD158-0C25-859F-0EFC-86AAA16F63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E71BD7-3B71-092B-73F4-0198EB937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EE8C1F-3789-DE0D-F888-88DA4DDC69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65ADA-F955-24CB-D165-030C594C031B}"/>
              </a:ext>
            </a:extLst>
          </p:cNvPr>
          <p:cNvSpPr>
            <a:spLocks noGrp="1"/>
          </p:cNvSpPr>
          <p:nvPr>
            <p:ph type="dt" sz="half" idx="10"/>
          </p:nvPr>
        </p:nvSpPr>
        <p:spPr/>
        <p:txBody>
          <a:bodyPr/>
          <a:lstStyle/>
          <a:p>
            <a:fld id="{E0A655B7-E016-4A43-9450-68934007C283}" type="datetimeFigureOut">
              <a:rPr lang="en-US" smtClean="0"/>
              <a:t>10/24/22</a:t>
            </a:fld>
            <a:endParaRPr lang="en-US"/>
          </a:p>
        </p:txBody>
      </p:sp>
      <p:sp>
        <p:nvSpPr>
          <p:cNvPr id="6" name="Footer Placeholder 5">
            <a:extLst>
              <a:ext uri="{FF2B5EF4-FFF2-40B4-BE49-F238E27FC236}">
                <a16:creationId xmlns:a16="http://schemas.microsoft.com/office/drawing/2014/main" id="{4ABCCF5E-1BAD-45DE-17A2-D1F0922D17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E901D5-6576-A483-4029-4F7A01CB7E5B}"/>
              </a:ext>
            </a:extLst>
          </p:cNvPr>
          <p:cNvSpPr>
            <a:spLocks noGrp="1"/>
          </p:cNvSpPr>
          <p:nvPr>
            <p:ph type="sldNum" sz="quarter" idx="12"/>
          </p:nvPr>
        </p:nvSpPr>
        <p:spPr/>
        <p:txBody>
          <a:bodyPr/>
          <a:lstStyle/>
          <a:p>
            <a:fld id="{3E13D44C-2007-254A-A895-1788B5E914EF}" type="slidenum">
              <a:rPr lang="en-US" smtClean="0"/>
              <a:t>‹#›</a:t>
            </a:fld>
            <a:endParaRPr lang="en-US"/>
          </a:p>
        </p:txBody>
      </p:sp>
    </p:spTree>
    <p:extLst>
      <p:ext uri="{BB962C8B-B14F-4D97-AF65-F5344CB8AC3E}">
        <p14:creationId xmlns:p14="http://schemas.microsoft.com/office/powerpoint/2010/main" val="87105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7A5CB-34C2-1EBA-2ADC-822DB69DB0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9DE6B3-B01D-480C-2A38-510277C6E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3BAB2-C8F6-556E-6784-FA1E1B70D5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655B7-E016-4A43-9450-68934007C283}" type="datetimeFigureOut">
              <a:rPr lang="en-US" smtClean="0"/>
              <a:t>10/24/22</a:t>
            </a:fld>
            <a:endParaRPr lang="en-US"/>
          </a:p>
        </p:txBody>
      </p:sp>
      <p:sp>
        <p:nvSpPr>
          <p:cNvPr id="5" name="Footer Placeholder 4">
            <a:extLst>
              <a:ext uri="{FF2B5EF4-FFF2-40B4-BE49-F238E27FC236}">
                <a16:creationId xmlns:a16="http://schemas.microsoft.com/office/drawing/2014/main" id="{A9288F7A-5A5B-5DB3-C9AE-1F2751CA93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8CA1EA-77D3-BF52-C347-67896D3128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3D44C-2007-254A-A895-1788B5E914EF}" type="slidenum">
              <a:rPr lang="en-US" smtClean="0"/>
              <a:t>‹#›</a:t>
            </a:fld>
            <a:endParaRPr lang="en-US"/>
          </a:p>
        </p:txBody>
      </p:sp>
    </p:spTree>
    <p:extLst>
      <p:ext uri="{BB962C8B-B14F-4D97-AF65-F5344CB8AC3E}">
        <p14:creationId xmlns:p14="http://schemas.microsoft.com/office/powerpoint/2010/main" val="200279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D6481A-268A-04C6-1722-E591D88D2972}"/>
              </a:ext>
            </a:extLst>
          </p:cNvPr>
          <p:cNvSpPr>
            <a:spLocks noGrp="1"/>
          </p:cNvSpPr>
          <p:nvPr>
            <p:ph type="ctrTitle"/>
          </p:nvPr>
        </p:nvSpPr>
        <p:spPr>
          <a:xfrm>
            <a:off x="1524003" y="1999615"/>
            <a:ext cx="9144000" cy="2764028"/>
          </a:xfrm>
        </p:spPr>
        <p:txBody>
          <a:bodyPr anchor="ctr">
            <a:normAutofit/>
          </a:bodyPr>
          <a:lstStyle/>
          <a:p>
            <a:r>
              <a:rPr lang="en-US" sz="6100"/>
              <a:t>Lecturer Entitlements and Evaluations: who gets evaluated?</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727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57F1A-83C2-B3D2-FB1D-FB7D43B5722C}"/>
              </a:ext>
            </a:extLst>
          </p:cNvPr>
          <p:cNvSpPr>
            <a:spLocks noGrp="1"/>
          </p:cNvSpPr>
          <p:nvPr>
            <p:ph type="title"/>
          </p:nvPr>
        </p:nvSpPr>
        <p:spPr/>
        <p:txBody>
          <a:bodyPr>
            <a:normAutofit/>
          </a:bodyPr>
          <a:lstStyle/>
          <a:p>
            <a:r>
              <a:rPr lang="en-US" sz="3100" dirty="0"/>
              <a:t>  </a:t>
            </a:r>
            <a:br>
              <a:rPr lang="en-US" dirty="0"/>
            </a:br>
            <a:endParaRPr lang="en-US" dirty="0"/>
          </a:p>
        </p:txBody>
      </p:sp>
      <p:sp>
        <p:nvSpPr>
          <p:cNvPr id="3" name="Content Placeholder 2">
            <a:extLst>
              <a:ext uri="{FF2B5EF4-FFF2-40B4-BE49-F238E27FC236}">
                <a16:creationId xmlns:a16="http://schemas.microsoft.com/office/drawing/2014/main" id="{C657FFCA-A5F9-A947-2DC3-23BC04999609}"/>
              </a:ext>
            </a:extLst>
          </p:cNvPr>
          <p:cNvSpPr>
            <a:spLocks noGrp="1"/>
          </p:cNvSpPr>
          <p:nvPr>
            <p:ph idx="1"/>
          </p:nvPr>
        </p:nvSpPr>
        <p:spPr/>
        <p:txBody>
          <a:bodyPr>
            <a:normAutofit/>
          </a:bodyPr>
          <a:lstStyle/>
          <a:p>
            <a:pPr marL="514350" indent="-514350">
              <a:buFont typeface="+mj-lt"/>
              <a:buAutoNum type="arabicPeriod"/>
            </a:pPr>
            <a:r>
              <a:rPr lang="en-US" dirty="0"/>
              <a:t>If a lecturer has not been hired for fall, but will be hired for spring, please note that they need to be evaluated</a:t>
            </a:r>
          </a:p>
          <a:p>
            <a:pPr marL="457200" lvl="1" indent="0">
              <a:buNone/>
            </a:pPr>
            <a:r>
              <a:rPr lang="en-US" dirty="0"/>
              <a:t>(Policy does not require first time lecturers to be evaluated, but depends on your Temp Faculty Eval Guidelines -  should be evaluating them to see if they should be rehired.)</a:t>
            </a:r>
          </a:p>
          <a:p>
            <a:pPr marL="514350" indent="-514350">
              <a:buFont typeface="+mj-lt"/>
              <a:buAutoNum type="arabicPeriod"/>
            </a:pPr>
            <a:r>
              <a:rPr lang="en-US" dirty="0"/>
              <a:t>If you evaluate lecturers every year regardless of entitlement, please indicate that they should receive annual evaluations.  </a:t>
            </a:r>
          </a:p>
          <a:p>
            <a:pPr marL="514350" indent="-514350">
              <a:buFont typeface="+mj-lt"/>
              <a:buAutoNum type="arabicPeriod"/>
            </a:pPr>
            <a:r>
              <a:rPr lang="en-US" dirty="0"/>
              <a:t>If you evaluate lecturers with three year-appointments every year, they will receive an annual  evaluation in the first two years of their appointment.</a:t>
            </a:r>
          </a:p>
          <a:p>
            <a:pPr marL="457200" lvl="1" indent="0">
              <a:buNone/>
            </a:pPr>
            <a:endParaRPr lang="en-US" dirty="0"/>
          </a:p>
        </p:txBody>
      </p:sp>
      <p:sp>
        <p:nvSpPr>
          <p:cNvPr id="4" name="TextBox 3">
            <a:extLst>
              <a:ext uri="{FF2B5EF4-FFF2-40B4-BE49-F238E27FC236}">
                <a16:creationId xmlns:a16="http://schemas.microsoft.com/office/drawing/2014/main" id="{2451A039-5D1E-A7B8-0DF1-D9C7FEBF6D17}"/>
              </a:ext>
            </a:extLst>
          </p:cNvPr>
          <p:cNvSpPr txBox="1"/>
          <p:nvPr/>
        </p:nvSpPr>
        <p:spPr>
          <a:xfrm>
            <a:off x="1066800" y="1027906"/>
            <a:ext cx="8564880" cy="646331"/>
          </a:xfrm>
          <a:prstGeom prst="rect">
            <a:avLst/>
          </a:prstGeom>
          <a:noFill/>
        </p:spPr>
        <p:txBody>
          <a:bodyPr wrap="square" rtlCol="0">
            <a:spAutoFit/>
          </a:bodyPr>
          <a:lstStyle/>
          <a:p>
            <a:r>
              <a:rPr lang="en-US" sz="3600" dirty="0"/>
              <a:t>What to look for: </a:t>
            </a:r>
          </a:p>
        </p:txBody>
      </p:sp>
    </p:spTree>
    <p:extLst>
      <p:ext uri="{BB962C8B-B14F-4D97-AF65-F5344CB8AC3E}">
        <p14:creationId xmlns:p14="http://schemas.microsoft.com/office/powerpoint/2010/main" val="1938946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E04438-501B-244B-BC94-FE35C864367D}"/>
              </a:ext>
            </a:extLst>
          </p:cNvPr>
          <p:cNvSpPr>
            <a:spLocks noGrp="1"/>
          </p:cNvSpPr>
          <p:nvPr>
            <p:ph type="title"/>
          </p:nvPr>
        </p:nvSpPr>
        <p:spPr>
          <a:xfrm>
            <a:off x="841248" y="1683169"/>
            <a:ext cx="4068849" cy="4148586"/>
          </a:xfrm>
        </p:spPr>
        <p:txBody>
          <a:bodyPr anchor="t">
            <a:normAutofit/>
          </a:bodyPr>
          <a:lstStyle/>
          <a:p>
            <a:r>
              <a:rPr lang="en-US" sz="4800"/>
              <a:t>Definitions</a:t>
            </a:r>
            <a:br>
              <a:rPr lang="en-US" sz="4800"/>
            </a:br>
            <a:r>
              <a:rPr lang="en-US" sz="4800"/>
              <a:t>Policy 1336</a:t>
            </a:r>
          </a:p>
        </p:txBody>
      </p:sp>
      <p:sp>
        <p:nvSpPr>
          <p:cNvPr id="3" name="Content Placeholder 2">
            <a:extLst>
              <a:ext uri="{FF2B5EF4-FFF2-40B4-BE49-F238E27FC236}">
                <a16:creationId xmlns:a16="http://schemas.microsoft.com/office/drawing/2014/main" id="{D0942AD9-2EDF-F746-820B-FB60EB76B8C9}"/>
              </a:ext>
            </a:extLst>
          </p:cNvPr>
          <p:cNvSpPr>
            <a:spLocks noGrp="1"/>
          </p:cNvSpPr>
          <p:nvPr>
            <p:ph idx="1"/>
          </p:nvPr>
        </p:nvSpPr>
        <p:spPr>
          <a:xfrm>
            <a:off x="5532504" y="1683170"/>
            <a:ext cx="5818248" cy="4148585"/>
          </a:xfrm>
        </p:spPr>
        <p:txBody>
          <a:bodyPr>
            <a:normAutofit/>
          </a:bodyPr>
          <a:lstStyle/>
          <a:p>
            <a:r>
              <a:rPr lang="en-US" sz="2000" b="1" dirty="0"/>
              <a:t>Annual evaluations </a:t>
            </a:r>
            <a:r>
              <a:rPr lang="en-US" sz="2000" dirty="0"/>
              <a:t>- evaluations covering the preceding year. (12.3 appointment)</a:t>
            </a:r>
          </a:p>
          <a:p>
            <a:r>
              <a:rPr lang="en-US" sz="2000" b="1" dirty="0"/>
              <a:t>Cumulative evaluations </a:t>
            </a:r>
            <a:r>
              <a:rPr lang="en-US" sz="2000" dirty="0"/>
              <a:t>–evaluations covering the preceding 3 or 6 years. Satisfactory evals result in a 3-year entitlement. These evaluations end with an evaluation by the Dean. (12.12 appointment</a:t>
            </a:r>
          </a:p>
          <a:p>
            <a:r>
              <a:rPr lang="en-US" sz="2000" b="1" dirty="0"/>
              <a:t>Temporary faculty </a:t>
            </a:r>
            <a:r>
              <a:rPr lang="en-US" sz="2000" dirty="0"/>
              <a:t>– not tenure-line faculty, also known as lecturers or adjuncts.</a:t>
            </a:r>
          </a:p>
          <a:p>
            <a:r>
              <a:rPr lang="en-US" sz="2000" b="1" dirty="0"/>
              <a:t>TFEC</a:t>
            </a:r>
            <a:r>
              <a:rPr lang="en-US" sz="2000" dirty="0"/>
              <a:t> – Temporary Faculty Evaluation Committees.  Tenured faculty, including FERP, elected by department probationary and tenured faculty.  Minimum two faculty members.</a:t>
            </a:r>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2065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168944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D1F-8C27-2E48-9DC4-6BEECF013562}"/>
              </a:ext>
            </a:extLst>
          </p:cNvPr>
          <p:cNvSpPr>
            <a:spLocks noGrp="1"/>
          </p:cNvSpPr>
          <p:nvPr>
            <p:ph type="title"/>
          </p:nvPr>
        </p:nvSpPr>
        <p:spPr>
          <a:xfrm>
            <a:off x="1333502" y="609600"/>
            <a:ext cx="8596668" cy="1320800"/>
          </a:xfrm>
        </p:spPr>
        <p:txBody>
          <a:bodyPr>
            <a:normAutofit/>
          </a:bodyPr>
          <a:lstStyle/>
          <a:p>
            <a:r>
              <a:rPr lang="en-US" sz="3600" dirty="0"/>
              <a:t>Who must be evaluated according to Policy 1336?</a:t>
            </a:r>
          </a:p>
        </p:txBody>
      </p:sp>
      <p:sp>
        <p:nvSpPr>
          <p:cNvPr id="3" name="Content Placeholder 2">
            <a:extLst>
              <a:ext uri="{FF2B5EF4-FFF2-40B4-BE49-F238E27FC236}">
                <a16:creationId xmlns:a16="http://schemas.microsoft.com/office/drawing/2014/main" id="{B453D93A-6A65-4E4B-B061-51D42DFC2A3A}"/>
              </a:ext>
            </a:extLst>
          </p:cNvPr>
          <p:cNvSpPr>
            <a:spLocks noGrp="1"/>
          </p:cNvSpPr>
          <p:nvPr>
            <p:ph idx="1"/>
          </p:nvPr>
        </p:nvSpPr>
        <p:spPr>
          <a:xfrm>
            <a:off x="991673" y="1930399"/>
            <a:ext cx="9866825" cy="4418885"/>
          </a:xfrm>
        </p:spPr>
        <p:txBody>
          <a:bodyPr>
            <a:normAutofit fontScale="92500" lnSpcReduction="10000"/>
          </a:bodyPr>
          <a:lstStyle/>
          <a:p>
            <a:pPr marL="0" indent="0">
              <a:lnSpc>
                <a:spcPct val="90000"/>
              </a:lnSpc>
              <a:buNone/>
            </a:pPr>
            <a:r>
              <a:rPr lang="en-US" sz="1600" dirty="0"/>
              <a:t>CBA 12.12 and Policy 1336 say:</a:t>
            </a:r>
          </a:p>
          <a:p>
            <a:pPr marL="0" indent="0">
              <a:lnSpc>
                <a:spcPct val="90000"/>
              </a:lnSpc>
              <a:buNone/>
            </a:pPr>
            <a:endParaRPr lang="en-US" sz="2400" dirty="0"/>
          </a:p>
          <a:p>
            <a:pPr>
              <a:lnSpc>
                <a:spcPct val="90000"/>
              </a:lnSpc>
              <a:buFont typeface="+mj-lt"/>
              <a:buAutoNum type="arabicPeriod"/>
            </a:pPr>
            <a:r>
              <a:rPr lang="en-US" sz="2400" dirty="0"/>
              <a:t>Any lecturer who does not have a 3-year entitlement, and who has taught at CPP for two semesters (</a:t>
            </a:r>
            <a:r>
              <a:rPr lang="en-US" sz="2400" b="1" dirty="0"/>
              <a:t>even if non-consecutive</a:t>
            </a:r>
            <a:r>
              <a:rPr lang="en-US" sz="2400" dirty="0"/>
              <a:t>), must receive an annual evaluation.</a:t>
            </a:r>
          </a:p>
          <a:p>
            <a:pPr marL="457200" lvl="1" indent="0">
              <a:lnSpc>
                <a:spcPct val="90000"/>
              </a:lnSpc>
              <a:buNone/>
            </a:pPr>
            <a:r>
              <a:rPr lang="en-US" dirty="0"/>
              <a:t>- Lecturers in this group who teach periodically must receive an annual evaluation for those calendar years when they teach. </a:t>
            </a:r>
          </a:p>
          <a:p>
            <a:pPr>
              <a:lnSpc>
                <a:spcPct val="90000"/>
              </a:lnSpc>
              <a:buFont typeface="+mj-lt"/>
              <a:buAutoNum type="arabicPeriod"/>
            </a:pPr>
            <a:r>
              <a:rPr lang="en-US" sz="2400" dirty="0"/>
              <a:t>After 5 years of consecutive employment with at least one semester in each academic year, a lecturer, who is rehired for a sixth year, must receive a cumulative evaluation of those past 5 years. This evaluation will happen in the spring of the 6</a:t>
            </a:r>
            <a:r>
              <a:rPr lang="en-US" sz="2400" baseline="30000" dirty="0"/>
              <a:t>th</a:t>
            </a:r>
            <a:r>
              <a:rPr lang="en-US" sz="2400" dirty="0"/>
              <a:t> year and will include materials from the 6</a:t>
            </a:r>
            <a:r>
              <a:rPr lang="en-US" sz="2400" baseline="30000" dirty="0"/>
              <a:t>th</a:t>
            </a:r>
            <a:r>
              <a:rPr lang="en-US" sz="2400" dirty="0"/>
              <a:t> year</a:t>
            </a:r>
            <a:r>
              <a:rPr lang="en-US" sz="2400" b="1" dirty="0"/>
              <a:t>. </a:t>
            </a:r>
          </a:p>
          <a:p>
            <a:pPr>
              <a:lnSpc>
                <a:spcPct val="90000"/>
              </a:lnSpc>
              <a:buFont typeface="+mj-lt"/>
              <a:buAutoNum type="arabicPeriod"/>
            </a:pPr>
            <a:r>
              <a:rPr lang="en-US" sz="2400" dirty="0"/>
              <a:t>Lecturers with </a:t>
            </a:r>
            <a:r>
              <a:rPr lang="en-US" sz="2400" b="1" dirty="0"/>
              <a:t>3-year entitlements </a:t>
            </a:r>
            <a:r>
              <a:rPr lang="en-US" sz="2400" dirty="0"/>
              <a:t>must be evaluated in the spring of their 3</a:t>
            </a:r>
            <a:r>
              <a:rPr lang="en-US" sz="2400" baseline="30000" dirty="0"/>
              <a:t>rd</a:t>
            </a:r>
            <a:r>
              <a:rPr lang="en-US" sz="2400" dirty="0"/>
              <a:t> academic year appointment.  They must be evaluated at least once in the three year period (but it is recommended this occur more often).</a:t>
            </a:r>
          </a:p>
        </p:txBody>
      </p:sp>
    </p:spTree>
    <p:extLst>
      <p:ext uri="{BB962C8B-B14F-4D97-AF65-F5344CB8AC3E}">
        <p14:creationId xmlns:p14="http://schemas.microsoft.com/office/powerpoint/2010/main" val="202960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B44F-97C6-B551-1D0E-A21098B4D0E2}"/>
              </a:ext>
            </a:extLst>
          </p:cNvPr>
          <p:cNvSpPr>
            <a:spLocks noGrp="1"/>
          </p:cNvSpPr>
          <p:nvPr>
            <p:ph type="title"/>
          </p:nvPr>
        </p:nvSpPr>
        <p:spPr/>
        <p:txBody>
          <a:bodyPr/>
          <a:lstStyle/>
          <a:p>
            <a:r>
              <a:rPr lang="en-US" dirty="0"/>
              <a:t>Importance of the cumulative evaluation (first 6</a:t>
            </a:r>
            <a:r>
              <a:rPr lang="en-US" baseline="30000" dirty="0"/>
              <a:t>th</a:t>
            </a:r>
            <a:r>
              <a:rPr lang="en-US" dirty="0"/>
              <a:t> and consecutive 3</a:t>
            </a:r>
            <a:r>
              <a:rPr lang="en-US" baseline="30000" dirty="0"/>
              <a:t>rd</a:t>
            </a:r>
            <a:r>
              <a:rPr lang="en-US" dirty="0"/>
              <a:t> years)</a:t>
            </a:r>
          </a:p>
        </p:txBody>
      </p:sp>
      <p:sp>
        <p:nvSpPr>
          <p:cNvPr id="3" name="Content Placeholder 2">
            <a:extLst>
              <a:ext uri="{FF2B5EF4-FFF2-40B4-BE49-F238E27FC236}">
                <a16:creationId xmlns:a16="http://schemas.microsoft.com/office/drawing/2014/main" id="{0FCD362F-B4CD-1664-6D23-33F6A7C9C208}"/>
              </a:ext>
            </a:extLst>
          </p:cNvPr>
          <p:cNvSpPr>
            <a:spLocks noGrp="1"/>
          </p:cNvSpPr>
          <p:nvPr>
            <p:ph idx="1"/>
          </p:nvPr>
        </p:nvSpPr>
        <p:spPr/>
        <p:txBody>
          <a:bodyPr/>
          <a:lstStyle/>
          <a:p>
            <a:r>
              <a:rPr lang="en-US" sz="2800" b="1" dirty="0"/>
              <a:t>Cumulative evaluations end with the dean’s review.</a:t>
            </a:r>
          </a:p>
          <a:p>
            <a:r>
              <a:rPr lang="en-US" sz="2800" b="1" dirty="0"/>
              <a:t>The cumulative evaluation must result in a </a:t>
            </a:r>
            <a:r>
              <a:rPr lang="en-US" sz="2800" b="1" i="1" dirty="0"/>
              <a:t>satisfactory</a:t>
            </a:r>
            <a:r>
              <a:rPr lang="en-US" sz="2800" b="1" dirty="0"/>
              <a:t> or </a:t>
            </a:r>
            <a:r>
              <a:rPr lang="en-US" sz="2800" b="1" i="1" dirty="0"/>
              <a:t>unsatisfactory</a:t>
            </a:r>
            <a:r>
              <a:rPr lang="en-US" sz="2800" b="1" dirty="0"/>
              <a:t> evaluation from the dean.  If </a:t>
            </a:r>
            <a:r>
              <a:rPr lang="en-US" sz="2800" b="1" i="1" dirty="0"/>
              <a:t>unsatisfactory,</a:t>
            </a:r>
            <a:r>
              <a:rPr lang="en-US" sz="2800" b="1" dirty="0"/>
              <a:t> the faculty member is not rehired. </a:t>
            </a:r>
            <a:endParaRPr lang="en-US" sz="2800" dirty="0"/>
          </a:p>
          <a:p>
            <a:endParaRPr lang="en-US" dirty="0"/>
          </a:p>
        </p:txBody>
      </p:sp>
    </p:spTree>
    <p:extLst>
      <p:ext uri="{BB962C8B-B14F-4D97-AF65-F5344CB8AC3E}">
        <p14:creationId xmlns:p14="http://schemas.microsoft.com/office/powerpoint/2010/main" val="83190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E658-BC45-4348-8F46-32777E79A652}"/>
              </a:ext>
            </a:extLst>
          </p:cNvPr>
          <p:cNvSpPr>
            <a:spLocks noGrp="1"/>
          </p:cNvSpPr>
          <p:nvPr>
            <p:ph type="title"/>
          </p:nvPr>
        </p:nvSpPr>
        <p:spPr/>
        <p:txBody>
          <a:bodyPr/>
          <a:lstStyle/>
          <a:p>
            <a:r>
              <a:rPr lang="en-US" dirty="0"/>
              <a:t>What period of time do the evaluations cover?</a:t>
            </a:r>
          </a:p>
        </p:txBody>
      </p:sp>
      <p:sp>
        <p:nvSpPr>
          <p:cNvPr id="3" name="Content Placeholder 2">
            <a:extLst>
              <a:ext uri="{FF2B5EF4-FFF2-40B4-BE49-F238E27FC236}">
                <a16:creationId xmlns:a16="http://schemas.microsoft.com/office/drawing/2014/main" id="{18729280-F09D-3044-B5C7-3CC57CA46CB6}"/>
              </a:ext>
            </a:extLst>
          </p:cNvPr>
          <p:cNvSpPr>
            <a:spLocks noGrp="1"/>
          </p:cNvSpPr>
          <p:nvPr>
            <p:ph idx="1"/>
          </p:nvPr>
        </p:nvSpPr>
        <p:spPr/>
        <p:txBody>
          <a:bodyPr>
            <a:normAutofit fontScale="92500" lnSpcReduction="20000"/>
          </a:bodyPr>
          <a:lstStyle/>
          <a:p>
            <a:r>
              <a:rPr lang="en-US" dirty="0"/>
              <a:t>The period of time covered by </a:t>
            </a:r>
            <a:r>
              <a:rPr lang="en-US" u="sng" dirty="0"/>
              <a:t>annual evaluations </a:t>
            </a:r>
            <a:r>
              <a:rPr lang="en-US" dirty="0"/>
              <a:t>is the preceding </a:t>
            </a:r>
            <a:r>
              <a:rPr lang="en-US" i="1" dirty="0"/>
              <a:t>calendar year</a:t>
            </a:r>
            <a:r>
              <a:rPr lang="en-US" dirty="0"/>
              <a:t>.</a:t>
            </a:r>
          </a:p>
          <a:p>
            <a:pPr lvl="1"/>
            <a:r>
              <a:rPr lang="en-US" dirty="0"/>
              <a:t>Annual evaluations are due in the spring, but they cover teaching done in the preceding calendar year. </a:t>
            </a:r>
          </a:p>
          <a:p>
            <a:pPr lvl="1"/>
            <a:r>
              <a:rPr lang="en-US" dirty="0"/>
              <a:t>This spring 2023, annual lecturer evaluations will cover teaching done in </a:t>
            </a:r>
            <a:r>
              <a:rPr lang="en-US" b="1" dirty="0"/>
              <a:t>spring 2022 and fall 2022.</a:t>
            </a:r>
          </a:p>
          <a:p>
            <a:r>
              <a:rPr lang="en-US" dirty="0"/>
              <a:t>The period of time covered by </a:t>
            </a:r>
            <a:r>
              <a:rPr lang="en-US" u="sng" dirty="0"/>
              <a:t>cumulative evaluations </a:t>
            </a:r>
            <a:r>
              <a:rPr lang="en-US" dirty="0"/>
              <a:t>is </a:t>
            </a:r>
          </a:p>
          <a:p>
            <a:pPr lvl="1"/>
            <a:r>
              <a:rPr lang="en-US" dirty="0"/>
              <a:t>the preceding 6 academic years (the evaluation is completed in the spring of the 6</a:t>
            </a:r>
            <a:r>
              <a:rPr lang="en-US" baseline="30000" dirty="0"/>
              <a:t>th</a:t>
            </a:r>
            <a:r>
              <a:rPr lang="en-US" dirty="0"/>
              <a:t> year) for faculty eligible for the first 3-year appointment, and</a:t>
            </a:r>
          </a:p>
          <a:p>
            <a:pPr lvl="1"/>
            <a:r>
              <a:rPr lang="en-US" dirty="0"/>
              <a:t>the preceding 3 academic years (the evaluation is completed in the spring of the 3</a:t>
            </a:r>
            <a:r>
              <a:rPr lang="en-US" baseline="30000" dirty="0"/>
              <a:t>rd</a:t>
            </a:r>
            <a:r>
              <a:rPr lang="en-US" dirty="0"/>
              <a:t> year) for faculty eligible for a subsequent 3-year appointment.</a:t>
            </a:r>
          </a:p>
          <a:p>
            <a:pPr lvl="1"/>
            <a:endParaRPr lang="en-US" dirty="0"/>
          </a:p>
          <a:p>
            <a:pPr marL="457200" lvl="1" indent="0">
              <a:buNone/>
            </a:pPr>
            <a:r>
              <a:rPr lang="en-US" i="1" dirty="0"/>
              <a:t>*Please let your lecturers know what period their evaluation will cover so they know what to include in the evaluation. They may also need to know how to get documents.</a:t>
            </a:r>
          </a:p>
          <a:p>
            <a:endParaRPr lang="en-US" dirty="0"/>
          </a:p>
          <a:p>
            <a:pPr marL="457200" lvl="1" indent="0">
              <a:buNone/>
            </a:pPr>
            <a:endParaRPr lang="en-US" dirty="0"/>
          </a:p>
        </p:txBody>
      </p:sp>
    </p:spTree>
    <p:extLst>
      <p:ext uri="{BB962C8B-B14F-4D97-AF65-F5344CB8AC3E}">
        <p14:creationId xmlns:p14="http://schemas.microsoft.com/office/powerpoint/2010/main" val="228482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47753" y="369583"/>
            <a:ext cx="4285288" cy="609289"/>
          </a:xfrm>
          <a:prstGeom prst="rect">
            <a:avLst/>
          </a:prstGeom>
        </p:spPr>
        <p:txBody>
          <a:bodyPr vert="horz" wrap="square" lIns="0" tIns="11766" rIns="0" bIns="0" rtlCol="0">
            <a:spAutoFit/>
          </a:bodyPr>
          <a:lstStyle/>
          <a:p>
            <a:pPr marL="11206" algn="ctr">
              <a:lnSpc>
                <a:spcPts val="1041"/>
              </a:lnSpc>
              <a:spcBef>
                <a:spcPts val="93"/>
              </a:spcBef>
            </a:pPr>
            <a:r>
              <a:rPr sz="882" b="1" spc="18" dirty="0">
                <a:solidFill>
                  <a:srgbClr val="151515"/>
                </a:solidFill>
                <a:latin typeface="Arial"/>
                <a:cs typeface="Arial"/>
              </a:rPr>
              <a:t>Office</a:t>
            </a:r>
            <a:r>
              <a:rPr sz="882" b="1" spc="-9" dirty="0">
                <a:solidFill>
                  <a:srgbClr val="151515"/>
                </a:solidFill>
                <a:latin typeface="Arial"/>
                <a:cs typeface="Arial"/>
              </a:rPr>
              <a:t> </a:t>
            </a:r>
            <a:r>
              <a:rPr sz="882" b="1" spc="18" dirty="0">
                <a:solidFill>
                  <a:srgbClr val="151515"/>
                </a:solidFill>
                <a:latin typeface="Arial"/>
                <a:cs typeface="Arial"/>
              </a:rPr>
              <a:t>of</a:t>
            </a:r>
            <a:r>
              <a:rPr sz="882" b="1" dirty="0">
                <a:solidFill>
                  <a:srgbClr val="151515"/>
                </a:solidFill>
                <a:latin typeface="Arial"/>
                <a:cs typeface="Arial"/>
              </a:rPr>
              <a:t> </a:t>
            </a:r>
            <a:r>
              <a:rPr sz="882" b="1" spc="18" dirty="0">
                <a:solidFill>
                  <a:srgbClr val="151515"/>
                </a:solidFill>
                <a:latin typeface="Arial"/>
                <a:cs typeface="Arial"/>
              </a:rPr>
              <a:t>Faculty</a:t>
            </a:r>
            <a:r>
              <a:rPr sz="882" b="1" spc="-4" dirty="0">
                <a:solidFill>
                  <a:srgbClr val="151515"/>
                </a:solidFill>
                <a:latin typeface="Arial"/>
                <a:cs typeface="Arial"/>
              </a:rPr>
              <a:t> </a:t>
            </a:r>
            <a:r>
              <a:rPr sz="882" b="1" spc="18" dirty="0">
                <a:solidFill>
                  <a:srgbClr val="2E2E2E"/>
                </a:solidFill>
                <a:latin typeface="Arial"/>
                <a:cs typeface="Arial"/>
              </a:rPr>
              <a:t>Affairs</a:t>
            </a:r>
            <a:endParaRPr sz="882" dirty="0">
              <a:latin typeface="Arial"/>
              <a:cs typeface="Arial"/>
            </a:endParaRPr>
          </a:p>
          <a:p>
            <a:pPr marR="16810" algn="ctr">
              <a:lnSpc>
                <a:spcPts val="1424"/>
              </a:lnSpc>
            </a:pPr>
            <a:r>
              <a:rPr sz="1235" b="1" spc="-4" dirty="0">
                <a:solidFill>
                  <a:srgbClr val="151515"/>
                </a:solidFill>
                <a:latin typeface="Arial"/>
                <a:cs typeface="Arial"/>
              </a:rPr>
              <a:t>ACADEMIC</a:t>
            </a:r>
            <a:r>
              <a:rPr sz="1235" b="1" spc="-13" dirty="0">
                <a:solidFill>
                  <a:srgbClr val="151515"/>
                </a:solidFill>
                <a:latin typeface="Arial"/>
                <a:cs typeface="Arial"/>
              </a:rPr>
              <a:t> </a:t>
            </a:r>
            <a:r>
              <a:rPr sz="1235" b="1" spc="-4" dirty="0">
                <a:solidFill>
                  <a:srgbClr val="151515"/>
                </a:solidFill>
                <a:latin typeface="Arial"/>
                <a:cs typeface="Arial"/>
              </a:rPr>
              <a:t>YEAR</a:t>
            </a:r>
            <a:r>
              <a:rPr sz="1235" b="1" spc="318" dirty="0">
                <a:solidFill>
                  <a:srgbClr val="151515"/>
                </a:solidFill>
                <a:latin typeface="Arial"/>
                <a:cs typeface="Arial"/>
              </a:rPr>
              <a:t> </a:t>
            </a:r>
            <a:r>
              <a:rPr sz="1235" b="1" spc="-4" dirty="0">
                <a:solidFill>
                  <a:srgbClr val="151515"/>
                </a:solidFill>
                <a:latin typeface="Arial"/>
                <a:cs typeface="Arial"/>
              </a:rPr>
              <a:t>202</a:t>
            </a:r>
            <a:r>
              <a:rPr lang="en-US" sz="1235" b="1" spc="-4" dirty="0">
                <a:solidFill>
                  <a:srgbClr val="151515"/>
                </a:solidFill>
                <a:latin typeface="Arial"/>
                <a:cs typeface="Arial"/>
              </a:rPr>
              <a:t>2</a:t>
            </a:r>
            <a:r>
              <a:rPr sz="1235" b="1" spc="-4" dirty="0">
                <a:solidFill>
                  <a:srgbClr val="151515"/>
                </a:solidFill>
                <a:latin typeface="Arial"/>
                <a:cs typeface="Arial"/>
              </a:rPr>
              <a:t>-202</a:t>
            </a:r>
            <a:r>
              <a:rPr lang="en-US" sz="1235" b="1" spc="-4" dirty="0">
                <a:solidFill>
                  <a:srgbClr val="151515"/>
                </a:solidFill>
                <a:latin typeface="Arial"/>
                <a:cs typeface="Arial"/>
              </a:rPr>
              <a:t>3</a:t>
            </a:r>
            <a:endParaRPr sz="1235" dirty="0">
              <a:latin typeface="Arial"/>
              <a:cs typeface="Arial"/>
            </a:endParaRPr>
          </a:p>
          <a:p>
            <a:pPr marL="447699">
              <a:lnSpc>
                <a:spcPts val="1231"/>
              </a:lnSpc>
            </a:pPr>
            <a:r>
              <a:rPr sz="1059" b="1" dirty="0">
                <a:solidFill>
                  <a:srgbClr val="151515"/>
                </a:solidFill>
                <a:latin typeface="Arial"/>
                <a:cs typeface="Arial"/>
              </a:rPr>
              <a:t>Temporary</a:t>
            </a:r>
            <a:r>
              <a:rPr sz="1059" b="1" spc="-4" dirty="0">
                <a:solidFill>
                  <a:srgbClr val="151515"/>
                </a:solidFill>
                <a:latin typeface="Arial"/>
                <a:cs typeface="Arial"/>
              </a:rPr>
              <a:t> </a:t>
            </a:r>
            <a:r>
              <a:rPr sz="1059" b="1" dirty="0">
                <a:solidFill>
                  <a:srgbClr val="151515"/>
                </a:solidFill>
                <a:latin typeface="Arial"/>
                <a:cs typeface="Arial"/>
              </a:rPr>
              <a:t>Faculty </a:t>
            </a:r>
            <a:r>
              <a:rPr sz="1059" b="1" spc="-4" dirty="0">
                <a:solidFill>
                  <a:srgbClr val="151515"/>
                </a:solidFill>
                <a:latin typeface="Arial"/>
                <a:cs typeface="Arial"/>
              </a:rPr>
              <a:t>(Lecturers)</a:t>
            </a:r>
            <a:r>
              <a:rPr sz="1059" b="1" spc="-9" dirty="0">
                <a:solidFill>
                  <a:srgbClr val="151515"/>
                </a:solidFill>
                <a:latin typeface="Arial"/>
                <a:cs typeface="Arial"/>
              </a:rPr>
              <a:t> </a:t>
            </a:r>
            <a:r>
              <a:rPr sz="1059" b="1" spc="-4" dirty="0">
                <a:solidFill>
                  <a:srgbClr val="151515"/>
                </a:solidFill>
                <a:latin typeface="Arial"/>
                <a:cs typeface="Arial"/>
              </a:rPr>
              <a:t>Evaluation </a:t>
            </a:r>
            <a:r>
              <a:rPr sz="1059" b="1" dirty="0">
                <a:solidFill>
                  <a:srgbClr val="151515"/>
                </a:solidFill>
                <a:latin typeface="Arial"/>
                <a:cs typeface="Arial"/>
              </a:rPr>
              <a:t>Calendar</a:t>
            </a:r>
            <a:endParaRPr sz="1059" dirty="0">
              <a:latin typeface="Arial"/>
              <a:cs typeface="Arial"/>
            </a:endParaRPr>
          </a:p>
          <a:p>
            <a:pPr algn="ctr">
              <a:spcBef>
                <a:spcPts val="9"/>
              </a:spcBef>
            </a:pPr>
            <a:r>
              <a:rPr sz="882" b="1" spc="-4" dirty="0">
                <a:solidFill>
                  <a:srgbClr val="151515"/>
                </a:solidFill>
                <a:latin typeface="Arial"/>
                <a:cs typeface="Arial"/>
              </a:rPr>
              <a:t>Unit</a:t>
            </a:r>
            <a:r>
              <a:rPr sz="882" b="1" spc="4" dirty="0">
                <a:solidFill>
                  <a:srgbClr val="151515"/>
                </a:solidFill>
                <a:latin typeface="Arial"/>
                <a:cs typeface="Arial"/>
              </a:rPr>
              <a:t> </a:t>
            </a:r>
            <a:r>
              <a:rPr sz="882" b="1" dirty="0">
                <a:solidFill>
                  <a:srgbClr val="151515"/>
                </a:solidFill>
                <a:latin typeface="Arial"/>
                <a:cs typeface="Arial"/>
              </a:rPr>
              <a:t>3</a:t>
            </a:r>
            <a:r>
              <a:rPr sz="882" b="1" spc="4" dirty="0">
                <a:solidFill>
                  <a:srgbClr val="151515"/>
                </a:solidFill>
                <a:latin typeface="Arial"/>
                <a:cs typeface="Arial"/>
              </a:rPr>
              <a:t> </a:t>
            </a:r>
            <a:r>
              <a:rPr sz="882" b="1" spc="-4" dirty="0">
                <a:solidFill>
                  <a:srgbClr val="151515"/>
                </a:solidFill>
                <a:latin typeface="Arial"/>
                <a:cs typeface="Arial"/>
              </a:rPr>
              <a:t>Collective</a:t>
            </a:r>
            <a:r>
              <a:rPr sz="882" b="1" spc="9" dirty="0">
                <a:solidFill>
                  <a:srgbClr val="151515"/>
                </a:solidFill>
                <a:latin typeface="Arial"/>
                <a:cs typeface="Arial"/>
              </a:rPr>
              <a:t> </a:t>
            </a:r>
            <a:r>
              <a:rPr sz="882" b="1" spc="-4" dirty="0">
                <a:solidFill>
                  <a:srgbClr val="151515"/>
                </a:solidFill>
                <a:latin typeface="Arial"/>
                <a:cs typeface="Arial"/>
              </a:rPr>
              <a:t>Bargaining</a:t>
            </a:r>
            <a:r>
              <a:rPr sz="882" b="1" spc="4" dirty="0">
                <a:solidFill>
                  <a:srgbClr val="151515"/>
                </a:solidFill>
                <a:latin typeface="Arial"/>
                <a:cs typeface="Arial"/>
              </a:rPr>
              <a:t> </a:t>
            </a:r>
            <a:r>
              <a:rPr sz="882" b="1" spc="-4" dirty="0">
                <a:solidFill>
                  <a:srgbClr val="151515"/>
                </a:solidFill>
                <a:latin typeface="Arial"/>
                <a:cs typeface="Arial"/>
              </a:rPr>
              <a:t>Agreement</a:t>
            </a:r>
            <a:r>
              <a:rPr sz="882" b="1" spc="4" dirty="0">
                <a:solidFill>
                  <a:srgbClr val="151515"/>
                </a:solidFill>
                <a:latin typeface="Arial"/>
                <a:cs typeface="Arial"/>
              </a:rPr>
              <a:t> </a:t>
            </a:r>
            <a:r>
              <a:rPr sz="882" b="1" spc="-4" dirty="0">
                <a:solidFill>
                  <a:srgbClr val="151515"/>
                </a:solidFill>
                <a:latin typeface="Arial"/>
                <a:cs typeface="Arial"/>
              </a:rPr>
              <a:t>(CBA)</a:t>
            </a:r>
            <a:r>
              <a:rPr sz="882" b="1" spc="9" dirty="0">
                <a:solidFill>
                  <a:srgbClr val="151515"/>
                </a:solidFill>
                <a:latin typeface="Arial"/>
                <a:cs typeface="Arial"/>
              </a:rPr>
              <a:t> </a:t>
            </a:r>
            <a:r>
              <a:rPr sz="882" b="1" dirty="0">
                <a:solidFill>
                  <a:srgbClr val="151515"/>
                </a:solidFill>
                <a:latin typeface="Arial"/>
                <a:cs typeface="Arial"/>
              </a:rPr>
              <a:t>and</a:t>
            </a:r>
            <a:r>
              <a:rPr sz="882" b="1" spc="4" dirty="0">
                <a:solidFill>
                  <a:srgbClr val="151515"/>
                </a:solidFill>
                <a:latin typeface="Arial"/>
                <a:cs typeface="Arial"/>
              </a:rPr>
              <a:t> </a:t>
            </a:r>
            <a:r>
              <a:rPr sz="882" b="1" spc="-4" dirty="0">
                <a:solidFill>
                  <a:srgbClr val="151515"/>
                </a:solidFill>
                <a:latin typeface="Arial"/>
                <a:cs typeface="Arial"/>
              </a:rPr>
              <a:t>University</a:t>
            </a:r>
            <a:r>
              <a:rPr sz="882" b="1" spc="4" dirty="0">
                <a:solidFill>
                  <a:srgbClr val="151515"/>
                </a:solidFill>
                <a:latin typeface="Arial"/>
                <a:cs typeface="Arial"/>
              </a:rPr>
              <a:t> </a:t>
            </a:r>
            <a:r>
              <a:rPr sz="882" b="1" spc="-4" dirty="0">
                <a:solidFill>
                  <a:srgbClr val="151515"/>
                </a:solidFill>
                <a:latin typeface="Arial"/>
                <a:cs typeface="Arial"/>
              </a:rPr>
              <a:t>Policy</a:t>
            </a:r>
            <a:r>
              <a:rPr sz="882" b="1" spc="9" dirty="0">
                <a:solidFill>
                  <a:srgbClr val="151515"/>
                </a:solidFill>
                <a:latin typeface="Arial"/>
                <a:cs typeface="Arial"/>
              </a:rPr>
              <a:t> </a:t>
            </a:r>
            <a:r>
              <a:rPr sz="882" b="1" dirty="0">
                <a:solidFill>
                  <a:srgbClr val="151515"/>
                </a:solidFill>
                <a:latin typeface="Arial"/>
                <a:cs typeface="Arial"/>
              </a:rPr>
              <a:t>#1336</a:t>
            </a:r>
            <a:endParaRPr sz="882" dirty="0">
              <a:latin typeface="Arial"/>
              <a:cs typeface="Arial"/>
            </a:endParaRPr>
          </a:p>
        </p:txBody>
      </p:sp>
      <p:sp>
        <p:nvSpPr>
          <p:cNvPr id="8" name="object 8"/>
          <p:cNvSpPr txBox="1"/>
          <p:nvPr/>
        </p:nvSpPr>
        <p:spPr>
          <a:xfrm>
            <a:off x="2431682" y="5878500"/>
            <a:ext cx="6705040" cy="609918"/>
          </a:xfrm>
          <a:prstGeom prst="rect">
            <a:avLst/>
          </a:prstGeom>
        </p:spPr>
        <p:txBody>
          <a:bodyPr vert="horz" wrap="square" lIns="0" tIns="12326" rIns="0" bIns="0" rtlCol="0">
            <a:spAutoFit/>
          </a:bodyPr>
          <a:lstStyle/>
          <a:p>
            <a:pPr marL="11206">
              <a:spcBef>
                <a:spcPts val="97"/>
              </a:spcBef>
            </a:pPr>
            <a:r>
              <a:rPr sz="794" spc="-4" dirty="0">
                <a:latin typeface="Arial"/>
                <a:cs typeface="Arial"/>
              </a:rPr>
              <a:t>*TFEC:</a:t>
            </a:r>
            <a:r>
              <a:rPr sz="794" dirty="0">
                <a:latin typeface="Arial"/>
                <a:cs typeface="Arial"/>
              </a:rPr>
              <a:t> </a:t>
            </a:r>
            <a:r>
              <a:rPr sz="794" spc="-4" dirty="0">
                <a:latin typeface="Arial"/>
                <a:cs typeface="Arial"/>
              </a:rPr>
              <a:t>Temporary</a:t>
            </a:r>
            <a:r>
              <a:rPr sz="794" dirty="0">
                <a:latin typeface="Arial"/>
                <a:cs typeface="Arial"/>
              </a:rPr>
              <a:t> </a:t>
            </a:r>
            <a:r>
              <a:rPr sz="794" spc="-4" dirty="0">
                <a:latin typeface="Arial"/>
                <a:cs typeface="Arial"/>
              </a:rPr>
              <a:t>Faculty</a:t>
            </a:r>
            <a:r>
              <a:rPr sz="794" dirty="0">
                <a:latin typeface="Arial"/>
                <a:cs typeface="Arial"/>
              </a:rPr>
              <a:t> </a:t>
            </a:r>
            <a:r>
              <a:rPr sz="794" spc="-4" dirty="0">
                <a:latin typeface="Arial"/>
                <a:cs typeface="Arial"/>
              </a:rPr>
              <a:t>Evaluation</a:t>
            </a:r>
            <a:r>
              <a:rPr sz="794" dirty="0">
                <a:latin typeface="Arial"/>
                <a:cs typeface="Arial"/>
              </a:rPr>
              <a:t> </a:t>
            </a:r>
            <a:r>
              <a:rPr sz="794" spc="-4" dirty="0">
                <a:latin typeface="Arial"/>
                <a:cs typeface="Arial"/>
              </a:rPr>
              <a:t>Committee</a:t>
            </a:r>
            <a:endParaRPr sz="794" dirty="0">
              <a:latin typeface="Arial"/>
              <a:cs typeface="Arial"/>
            </a:endParaRPr>
          </a:p>
          <a:p>
            <a:pPr>
              <a:spcBef>
                <a:spcPts val="4"/>
              </a:spcBef>
            </a:pPr>
            <a:endParaRPr sz="750" dirty="0">
              <a:latin typeface="Arial"/>
              <a:cs typeface="Arial"/>
            </a:endParaRPr>
          </a:p>
          <a:p>
            <a:pPr marL="39783"/>
            <a:r>
              <a:rPr sz="794" spc="-4" dirty="0">
                <a:latin typeface="Arial"/>
                <a:cs typeface="Arial"/>
              </a:rPr>
              <a:t>**Review</a:t>
            </a:r>
            <a:r>
              <a:rPr sz="794" dirty="0">
                <a:latin typeface="Arial"/>
                <a:cs typeface="Arial"/>
              </a:rPr>
              <a:t> by </a:t>
            </a:r>
            <a:r>
              <a:rPr sz="794" spc="-4" dirty="0">
                <a:latin typeface="Arial"/>
                <a:cs typeface="Arial"/>
              </a:rPr>
              <a:t>Department</a:t>
            </a:r>
            <a:r>
              <a:rPr sz="794" spc="4" dirty="0">
                <a:latin typeface="Arial"/>
                <a:cs typeface="Arial"/>
              </a:rPr>
              <a:t> </a:t>
            </a:r>
            <a:r>
              <a:rPr sz="794" spc="-4" dirty="0">
                <a:latin typeface="Arial"/>
                <a:cs typeface="Arial"/>
              </a:rPr>
              <a:t>Chair</a:t>
            </a:r>
            <a:r>
              <a:rPr sz="794" spc="9" dirty="0">
                <a:latin typeface="Arial"/>
                <a:cs typeface="Arial"/>
              </a:rPr>
              <a:t> </a:t>
            </a:r>
            <a:r>
              <a:rPr sz="794" spc="-4" dirty="0">
                <a:latin typeface="Arial"/>
                <a:cs typeface="Arial"/>
              </a:rPr>
              <a:t>only</a:t>
            </a:r>
            <a:r>
              <a:rPr sz="794" dirty="0">
                <a:latin typeface="Arial"/>
                <a:cs typeface="Arial"/>
              </a:rPr>
              <a:t> if</a:t>
            </a:r>
            <a:r>
              <a:rPr sz="794" spc="4" dirty="0">
                <a:latin typeface="Arial"/>
                <a:cs typeface="Arial"/>
              </a:rPr>
              <a:t> </a:t>
            </a:r>
            <a:r>
              <a:rPr sz="794" spc="-4" dirty="0">
                <a:latin typeface="Arial"/>
                <a:cs typeface="Arial"/>
              </a:rPr>
              <a:t>Chair</a:t>
            </a:r>
            <a:r>
              <a:rPr sz="794" spc="9" dirty="0">
                <a:latin typeface="Arial"/>
                <a:cs typeface="Arial"/>
              </a:rPr>
              <a:t> </a:t>
            </a:r>
            <a:r>
              <a:rPr sz="794" dirty="0">
                <a:latin typeface="Arial"/>
                <a:cs typeface="Arial"/>
              </a:rPr>
              <a:t>is </a:t>
            </a:r>
            <a:r>
              <a:rPr sz="794" spc="-4" dirty="0">
                <a:latin typeface="Arial"/>
                <a:cs typeface="Arial"/>
              </a:rPr>
              <a:t>not</a:t>
            </a:r>
            <a:r>
              <a:rPr sz="794" spc="4" dirty="0">
                <a:latin typeface="Arial"/>
                <a:cs typeface="Arial"/>
              </a:rPr>
              <a:t> a </a:t>
            </a:r>
            <a:r>
              <a:rPr sz="794" spc="-4" dirty="0">
                <a:latin typeface="Arial"/>
                <a:cs typeface="Arial"/>
              </a:rPr>
              <a:t>member</a:t>
            </a:r>
            <a:r>
              <a:rPr sz="794" spc="4" dirty="0">
                <a:latin typeface="Arial"/>
                <a:cs typeface="Arial"/>
              </a:rPr>
              <a:t> </a:t>
            </a:r>
            <a:r>
              <a:rPr sz="794" dirty="0">
                <a:latin typeface="Arial"/>
                <a:cs typeface="Arial"/>
              </a:rPr>
              <a:t>of</a:t>
            </a:r>
            <a:r>
              <a:rPr sz="794" spc="4" dirty="0">
                <a:latin typeface="Arial"/>
                <a:cs typeface="Arial"/>
              </a:rPr>
              <a:t> </a:t>
            </a:r>
            <a:r>
              <a:rPr sz="794" spc="-4" dirty="0">
                <a:latin typeface="Arial"/>
                <a:cs typeface="Arial"/>
              </a:rPr>
              <a:t>TFEC.</a:t>
            </a:r>
            <a:r>
              <a:rPr sz="794" spc="9" dirty="0">
                <a:latin typeface="Arial"/>
                <a:cs typeface="Arial"/>
              </a:rPr>
              <a:t> </a:t>
            </a:r>
            <a:r>
              <a:rPr sz="794" spc="-4" dirty="0">
                <a:latin typeface="Arial"/>
                <a:cs typeface="Arial"/>
              </a:rPr>
              <a:t>Without</a:t>
            </a:r>
            <a:r>
              <a:rPr sz="794" spc="4" dirty="0">
                <a:latin typeface="Arial"/>
                <a:cs typeface="Arial"/>
              </a:rPr>
              <a:t> </a:t>
            </a:r>
            <a:r>
              <a:rPr sz="794" spc="-4" dirty="0">
                <a:latin typeface="Arial"/>
                <a:cs typeface="Arial"/>
              </a:rPr>
              <a:t>separate</a:t>
            </a:r>
            <a:r>
              <a:rPr sz="794" dirty="0">
                <a:latin typeface="Arial"/>
                <a:cs typeface="Arial"/>
              </a:rPr>
              <a:t> </a:t>
            </a:r>
            <a:r>
              <a:rPr sz="794" spc="-4" dirty="0">
                <a:latin typeface="Arial"/>
                <a:cs typeface="Arial"/>
              </a:rPr>
              <a:t>review</a:t>
            </a:r>
            <a:r>
              <a:rPr sz="794" spc="4" dirty="0">
                <a:latin typeface="Arial"/>
                <a:cs typeface="Arial"/>
              </a:rPr>
              <a:t> </a:t>
            </a:r>
            <a:r>
              <a:rPr sz="794" dirty="0">
                <a:latin typeface="Arial"/>
                <a:cs typeface="Arial"/>
              </a:rPr>
              <a:t>by </a:t>
            </a:r>
            <a:r>
              <a:rPr sz="794" spc="-4" dirty="0">
                <a:latin typeface="Arial"/>
                <a:cs typeface="Arial"/>
              </a:rPr>
              <a:t>Chair,</a:t>
            </a:r>
            <a:r>
              <a:rPr sz="794" spc="4" dirty="0">
                <a:latin typeface="Arial"/>
                <a:cs typeface="Arial"/>
              </a:rPr>
              <a:t> </a:t>
            </a:r>
            <a:r>
              <a:rPr sz="794" dirty="0">
                <a:latin typeface="Arial"/>
                <a:cs typeface="Arial"/>
              </a:rPr>
              <a:t>TFEC </a:t>
            </a:r>
            <a:r>
              <a:rPr sz="794" spc="-4" dirty="0">
                <a:latin typeface="Arial"/>
                <a:cs typeface="Arial"/>
              </a:rPr>
              <a:t>can</a:t>
            </a:r>
            <a:r>
              <a:rPr sz="794" spc="4" dirty="0">
                <a:latin typeface="Arial"/>
                <a:cs typeface="Arial"/>
              </a:rPr>
              <a:t> </a:t>
            </a:r>
            <a:r>
              <a:rPr sz="794" spc="-4" dirty="0">
                <a:latin typeface="Arial"/>
                <a:cs typeface="Arial"/>
              </a:rPr>
              <a:t>follow</a:t>
            </a:r>
            <a:r>
              <a:rPr sz="794" dirty="0">
                <a:latin typeface="Arial"/>
                <a:cs typeface="Arial"/>
              </a:rPr>
              <a:t> the </a:t>
            </a:r>
            <a:r>
              <a:rPr sz="794" spc="-4" dirty="0">
                <a:latin typeface="Arial"/>
                <a:cs typeface="Arial"/>
              </a:rPr>
              <a:t>Chair</a:t>
            </a:r>
            <a:r>
              <a:rPr sz="794" spc="9" dirty="0">
                <a:latin typeface="Arial"/>
                <a:cs typeface="Arial"/>
              </a:rPr>
              <a:t> </a:t>
            </a:r>
            <a:r>
              <a:rPr sz="794" spc="-4" dirty="0">
                <a:latin typeface="Arial"/>
                <a:cs typeface="Arial"/>
              </a:rPr>
              <a:t>Review</a:t>
            </a:r>
            <a:r>
              <a:rPr sz="794" dirty="0">
                <a:latin typeface="Arial"/>
                <a:cs typeface="Arial"/>
              </a:rPr>
              <a:t> </a:t>
            </a:r>
            <a:r>
              <a:rPr sz="794" spc="-4" dirty="0">
                <a:latin typeface="Arial"/>
                <a:cs typeface="Arial"/>
              </a:rPr>
              <a:t>deadline.</a:t>
            </a:r>
            <a:endParaRPr sz="794" dirty="0">
              <a:latin typeface="Arial"/>
              <a:cs typeface="Arial"/>
            </a:endParaRPr>
          </a:p>
          <a:p>
            <a:pPr>
              <a:spcBef>
                <a:spcPts val="9"/>
              </a:spcBef>
            </a:pPr>
            <a:endParaRPr sz="750" dirty="0">
              <a:latin typeface="Arial"/>
              <a:cs typeface="Arial"/>
            </a:endParaRPr>
          </a:p>
          <a:p>
            <a:pPr marL="39783"/>
            <a:r>
              <a:rPr sz="794" spc="-4" dirty="0">
                <a:latin typeface="Arial"/>
                <a:cs typeface="Arial"/>
              </a:rPr>
              <a:t>***The</a:t>
            </a:r>
            <a:r>
              <a:rPr sz="794" spc="4" dirty="0">
                <a:latin typeface="Arial"/>
                <a:cs typeface="Arial"/>
              </a:rPr>
              <a:t> </a:t>
            </a:r>
            <a:r>
              <a:rPr sz="794" spc="-4" dirty="0">
                <a:latin typeface="Arial"/>
                <a:cs typeface="Arial"/>
              </a:rPr>
              <a:t>Dean/Director</a:t>
            </a:r>
            <a:r>
              <a:rPr sz="794" spc="9" dirty="0">
                <a:latin typeface="Arial"/>
                <a:cs typeface="Arial"/>
              </a:rPr>
              <a:t> </a:t>
            </a:r>
            <a:r>
              <a:rPr sz="794" spc="-4" dirty="0">
                <a:latin typeface="Arial"/>
                <a:cs typeface="Arial"/>
              </a:rPr>
              <a:t>will</a:t>
            </a:r>
            <a:r>
              <a:rPr sz="794" spc="9" dirty="0">
                <a:latin typeface="Arial"/>
                <a:cs typeface="Arial"/>
              </a:rPr>
              <a:t> </a:t>
            </a:r>
            <a:r>
              <a:rPr sz="794" spc="-4" dirty="0">
                <a:latin typeface="Arial"/>
                <a:cs typeface="Arial"/>
              </a:rPr>
              <a:t>review</a:t>
            </a:r>
            <a:r>
              <a:rPr sz="794" spc="4" dirty="0">
                <a:latin typeface="Arial"/>
                <a:cs typeface="Arial"/>
              </a:rPr>
              <a:t> </a:t>
            </a:r>
            <a:r>
              <a:rPr sz="794" spc="-4" dirty="0">
                <a:latin typeface="Arial"/>
                <a:cs typeface="Arial"/>
              </a:rPr>
              <a:t>spring</a:t>
            </a:r>
            <a:r>
              <a:rPr sz="794" spc="4" dirty="0">
                <a:latin typeface="Arial"/>
                <a:cs typeface="Arial"/>
              </a:rPr>
              <a:t> </a:t>
            </a:r>
            <a:r>
              <a:rPr sz="794" spc="-4" dirty="0">
                <a:latin typeface="Arial"/>
                <a:cs typeface="Arial"/>
              </a:rPr>
              <a:t>semester</a:t>
            </a:r>
            <a:r>
              <a:rPr sz="794" spc="9" dirty="0">
                <a:latin typeface="Arial"/>
                <a:cs typeface="Arial"/>
              </a:rPr>
              <a:t> </a:t>
            </a:r>
            <a:r>
              <a:rPr sz="794" spc="-4" dirty="0">
                <a:latin typeface="Arial"/>
                <a:cs typeface="Arial"/>
              </a:rPr>
              <a:t>202</a:t>
            </a:r>
            <a:r>
              <a:rPr lang="en-US" sz="794" spc="-4" dirty="0">
                <a:latin typeface="Arial"/>
                <a:cs typeface="Arial"/>
              </a:rPr>
              <a:t>3</a:t>
            </a:r>
            <a:r>
              <a:rPr sz="794" spc="4" dirty="0">
                <a:latin typeface="Arial"/>
                <a:cs typeface="Arial"/>
              </a:rPr>
              <a:t> </a:t>
            </a:r>
            <a:r>
              <a:rPr sz="794" spc="-4" dirty="0">
                <a:latin typeface="Arial"/>
                <a:cs typeface="Arial"/>
              </a:rPr>
              <a:t>student</a:t>
            </a:r>
            <a:r>
              <a:rPr sz="794" spc="9" dirty="0">
                <a:latin typeface="Arial"/>
                <a:cs typeface="Arial"/>
              </a:rPr>
              <a:t> </a:t>
            </a:r>
            <a:r>
              <a:rPr sz="794" spc="-4" dirty="0">
                <a:latin typeface="Arial"/>
                <a:cs typeface="Arial"/>
              </a:rPr>
              <a:t>evaluation</a:t>
            </a:r>
            <a:r>
              <a:rPr sz="794" spc="4" dirty="0">
                <a:latin typeface="Arial"/>
                <a:cs typeface="Arial"/>
              </a:rPr>
              <a:t> </a:t>
            </a:r>
            <a:r>
              <a:rPr sz="794" spc="-4" dirty="0">
                <a:latin typeface="Arial"/>
                <a:cs typeface="Arial"/>
              </a:rPr>
              <a:t>results</a:t>
            </a:r>
            <a:r>
              <a:rPr sz="794" spc="4" dirty="0">
                <a:latin typeface="Arial"/>
                <a:cs typeface="Arial"/>
              </a:rPr>
              <a:t> </a:t>
            </a:r>
            <a:r>
              <a:rPr sz="794" spc="-4" dirty="0">
                <a:latin typeface="Arial"/>
                <a:cs typeface="Arial"/>
              </a:rPr>
              <a:t>prior</a:t>
            </a:r>
            <a:r>
              <a:rPr sz="794" spc="9" dirty="0">
                <a:latin typeface="Arial"/>
                <a:cs typeface="Arial"/>
              </a:rPr>
              <a:t> </a:t>
            </a:r>
            <a:r>
              <a:rPr sz="794" dirty="0">
                <a:latin typeface="Arial"/>
                <a:cs typeface="Arial"/>
              </a:rPr>
              <a:t>to</a:t>
            </a:r>
            <a:r>
              <a:rPr sz="794" spc="4" dirty="0">
                <a:latin typeface="Arial"/>
                <a:cs typeface="Arial"/>
              </a:rPr>
              <a:t> </a:t>
            </a:r>
            <a:r>
              <a:rPr sz="794" spc="-4" dirty="0">
                <a:latin typeface="Arial"/>
                <a:cs typeface="Arial"/>
              </a:rPr>
              <a:t>deciding</a:t>
            </a:r>
            <a:r>
              <a:rPr sz="794" spc="4" dirty="0">
                <a:latin typeface="Arial"/>
                <a:cs typeface="Arial"/>
              </a:rPr>
              <a:t> </a:t>
            </a:r>
            <a:r>
              <a:rPr sz="794" dirty="0">
                <a:latin typeface="Arial"/>
                <a:cs typeface="Arial"/>
              </a:rPr>
              <a:t>on</a:t>
            </a:r>
            <a:r>
              <a:rPr sz="794" spc="4" dirty="0">
                <a:latin typeface="Arial"/>
                <a:cs typeface="Arial"/>
              </a:rPr>
              <a:t> </a:t>
            </a:r>
            <a:r>
              <a:rPr sz="794" spc="-4" dirty="0">
                <a:latin typeface="Arial"/>
                <a:cs typeface="Arial"/>
              </a:rPr>
              <a:t>issuing</a:t>
            </a:r>
            <a:r>
              <a:rPr sz="794" spc="4" dirty="0">
                <a:latin typeface="Arial"/>
                <a:cs typeface="Arial"/>
              </a:rPr>
              <a:t> a </a:t>
            </a:r>
            <a:r>
              <a:rPr sz="794" spc="-4" dirty="0">
                <a:latin typeface="Arial"/>
                <a:cs typeface="Arial"/>
              </a:rPr>
              <a:t>3-year</a:t>
            </a:r>
            <a:r>
              <a:rPr sz="794" spc="13" dirty="0">
                <a:latin typeface="Arial"/>
                <a:cs typeface="Arial"/>
              </a:rPr>
              <a:t> </a:t>
            </a:r>
            <a:r>
              <a:rPr sz="794" spc="-4" dirty="0">
                <a:latin typeface="Arial"/>
                <a:cs typeface="Arial"/>
              </a:rPr>
              <a:t>contract.</a:t>
            </a:r>
            <a:endParaRPr sz="794" dirty="0">
              <a:latin typeface="Arial"/>
              <a:cs typeface="Arial"/>
            </a:endParaRPr>
          </a:p>
        </p:txBody>
      </p:sp>
      <p:pic>
        <p:nvPicPr>
          <p:cNvPr id="4" name="Picture 3">
            <a:extLst>
              <a:ext uri="{FF2B5EF4-FFF2-40B4-BE49-F238E27FC236}">
                <a16:creationId xmlns:a16="http://schemas.microsoft.com/office/drawing/2014/main" id="{E499513C-864F-D95E-7427-FA0C60B61324}"/>
              </a:ext>
            </a:extLst>
          </p:cNvPr>
          <p:cNvPicPr>
            <a:picLocks noChangeAspect="1"/>
          </p:cNvPicPr>
          <p:nvPr/>
        </p:nvPicPr>
        <p:blipFill>
          <a:blip r:embed="rId2"/>
          <a:stretch>
            <a:fillRect/>
          </a:stretch>
        </p:blipFill>
        <p:spPr>
          <a:xfrm>
            <a:off x="1117893" y="1077925"/>
            <a:ext cx="9332618" cy="470276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4952-AEDC-0DCC-EE6B-BC29AC7FD0B8}"/>
              </a:ext>
            </a:extLst>
          </p:cNvPr>
          <p:cNvSpPr>
            <a:spLocks noGrp="1"/>
          </p:cNvSpPr>
          <p:nvPr>
            <p:ph type="title"/>
          </p:nvPr>
        </p:nvSpPr>
        <p:spPr>
          <a:xfrm>
            <a:off x="677334" y="609600"/>
            <a:ext cx="8596668" cy="609600"/>
          </a:xfrm>
        </p:spPr>
        <p:txBody>
          <a:bodyPr anchor="t">
            <a:normAutofit fontScale="90000"/>
          </a:bodyPr>
          <a:lstStyle/>
          <a:p>
            <a:r>
              <a:rPr lang="en-US" dirty="0" err="1"/>
              <a:t>Interfolio</a:t>
            </a:r>
            <a:r>
              <a:rPr lang="en-US" dirty="0"/>
              <a:t> cases and lecturer notification</a:t>
            </a:r>
          </a:p>
        </p:txBody>
      </p:sp>
      <p:sp>
        <p:nvSpPr>
          <p:cNvPr id="3" name="Content Placeholder 2">
            <a:extLst>
              <a:ext uri="{FF2B5EF4-FFF2-40B4-BE49-F238E27FC236}">
                <a16:creationId xmlns:a16="http://schemas.microsoft.com/office/drawing/2014/main" id="{3F39D847-010F-BD59-28BB-F953601713F0}"/>
              </a:ext>
            </a:extLst>
          </p:cNvPr>
          <p:cNvSpPr>
            <a:spLocks noGrp="1"/>
          </p:cNvSpPr>
          <p:nvPr>
            <p:ph idx="1"/>
          </p:nvPr>
        </p:nvSpPr>
        <p:spPr>
          <a:xfrm>
            <a:off x="677334" y="1396314"/>
            <a:ext cx="5869770" cy="5141120"/>
          </a:xfrm>
        </p:spPr>
        <p:txBody>
          <a:bodyPr>
            <a:normAutofit/>
          </a:bodyPr>
          <a:lstStyle/>
          <a:p>
            <a:pPr algn="just"/>
            <a:r>
              <a:rPr lang="en-US" dirty="0"/>
              <a:t>After confirmation from the department chairs about the TFEC committee members and the lecturers to be evaluated, we will create an </a:t>
            </a:r>
            <a:r>
              <a:rPr lang="en-US" dirty="0" err="1"/>
              <a:t>Interfolio</a:t>
            </a:r>
            <a:r>
              <a:rPr lang="en-US" dirty="0"/>
              <a:t> case for each lecturer. </a:t>
            </a:r>
          </a:p>
          <a:p>
            <a:pPr marL="0" indent="0" algn="just">
              <a:lnSpc>
                <a:spcPct val="90000"/>
              </a:lnSpc>
              <a:buNone/>
            </a:pPr>
            <a:endParaRPr lang="en-US" dirty="0"/>
          </a:p>
          <a:p>
            <a:pPr algn="just">
              <a:lnSpc>
                <a:spcPct val="90000"/>
              </a:lnSpc>
            </a:pPr>
            <a:r>
              <a:rPr lang="en-US" dirty="0"/>
              <a:t>Lecturers will receive an email from </a:t>
            </a:r>
            <a:r>
              <a:rPr lang="en-US" dirty="0" err="1"/>
              <a:t>Interfolio</a:t>
            </a:r>
            <a:r>
              <a:rPr lang="en-US" dirty="0"/>
              <a:t> (see screenshot) notifying them that their case is available for them to begin uploading documents as part of their review.</a:t>
            </a:r>
          </a:p>
          <a:p>
            <a:pPr>
              <a:lnSpc>
                <a:spcPct val="90000"/>
              </a:lnSpc>
            </a:pPr>
            <a:endParaRPr lang="en-US" sz="1700" dirty="0"/>
          </a:p>
          <a:p>
            <a:pPr>
              <a:lnSpc>
                <a:spcPct val="90000"/>
              </a:lnSpc>
            </a:pPr>
            <a:endParaRPr lang="en-US" sz="1700" dirty="0"/>
          </a:p>
        </p:txBody>
      </p:sp>
      <p:pic>
        <p:nvPicPr>
          <p:cNvPr id="4" name="Picture 3">
            <a:extLst>
              <a:ext uri="{FF2B5EF4-FFF2-40B4-BE49-F238E27FC236}">
                <a16:creationId xmlns:a16="http://schemas.microsoft.com/office/drawing/2014/main" id="{A4AD8F80-0E10-06A3-08A0-2B2F8C1E1EB3}"/>
              </a:ext>
            </a:extLst>
          </p:cNvPr>
          <p:cNvPicPr>
            <a:picLocks noChangeAspect="1"/>
          </p:cNvPicPr>
          <p:nvPr/>
        </p:nvPicPr>
        <p:blipFill>
          <a:blip r:embed="rId2"/>
          <a:stretch>
            <a:fillRect/>
          </a:stretch>
        </p:blipFill>
        <p:spPr>
          <a:xfrm>
            <a:off x="6864096" y="2217968"/>
            <a:ext cx="3913632" cy="30002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94871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AF6D-9803-34B2-03D1-F7A2F917639E}"/>
              </a:ext>
            </a:extLst>
          </p:cNvPr>
          <p:cNvSpPr>
            <a:spLocks noGrp="1"/>
          </p:cNvSpPr>
          <p:nvPr>
            <p:ph type="title"/>
          </p:nvPr>
        </p:nvSpPr>
        <p:spPr/>
        <p:txBody>
          <a:bodyPr/>
          <a:lstStyle/>
          <a:p>
            <a:r>
              <a:rPr lang="en-US" dirty="0"/>
              <a:t>How to understand the list of lecturers</a:t>
            </a:r>
          </a:p>
        </p:txBody>
      </p:sp>
      <p:sp>
        <p:nvSpPr>
          <p:cNvPr id="3" name="Content Placeholder 2">
            <a:extLst>
              <a:ext uri="{FF2B5EF4-FFF2-40B4-BE49-F238E27FC236}">
                <a16:creationId xmlns:a16="http://schemas.microsoft.com/office/drawing/2014/main" id="{7A5CAF26-6934-5974-6266-B97FFEFCDF5F}"/>
              </a:ext>
            </a:extLst>
          </p:cNvPr>
          <p:cNvSpPr>
            <a:spLocks noGrp="1"/>
          </p:cNvSpPr>
          <p:nvPr>
            <p:ph idx="1"/>
          </p:nvPr>
        </p:nvSpPr>
        <p:spPr>
          <a:xfrm>
            <a:off x="707136" y="1874393"/>
            <a:ext cx="10841736" cy="4351338"/>
          </a:xfrm>
        </p:spPr>
        <p:txBody>
          <a:bodyPr/>
          <a:lstStyle/>
          <a:p>
            <a:pPr marL="0" indent="0">
              <a:buNone/>
            </a:pPr>
            <a:r>
              <a:rPr lang="en-US" dirty="0"/>
              <a:t>We have marked the ones we know need evaluations:</a:t>
            </a:r>
          </a:p>
          <a:p>
            <a:pPr marL="0" indent="0">
              <a:buNone/>
            </a:pPr>
            <a:r>
              <a:rPr lang="en-US" dirty="0"/>
              <a:t>Peach – Annual evaluations</a:t>
            </a:r>
          </a:p>
          <a:p>
            <a:pPr marL="0" indent="0">
              <a:buNone/>
            </a:pPr>
            <a:r>
              <a:rPr lang="en-US" dirty="0"/>
              <a:t>Blue – consecutive cumulative evaluation</a:t>
            </a:r>
          </a:p>
          <a:p>
            <a:pPr marL="0" indent="0">
              <a:buNone/>
            </a:pPr>
            <a:r>
              <a:rPr lang="en-US" dirty="0"/>
              <a:t>Purple – first cumulative evaluation </a:t>
            </a:r>
          </a:p>
          <a:p>
            <a:pPr marL="0" indent="0">
              <a:buNone/>
            </a:pPr>
            <a:r>
              <a:rPr lang="en-US" dirty="0"/>
              <a:t>		(new 3 year appointment/entitlement)</a:t>
            </a:r>
          </a:p>
          <a:p>
            <a:pPr marL="0" indent="0">
              <a:buNone/>
            </a:pPr>
            <a:endParaRPr lang="en-US" dirty="0"/>
          </a:p>
          <a:p>
            <a:pPr marL="0" indent="0">
              <a:buNone/>
            </a:pPr>
            <a:r>
              <a:rPr lang="en-US" dirty="0"/>
              <a:t>But this list does not included everyone who needs an evaluation.   </a:t>
            </a:r>
          </a:p>
        </p:txBody>
      </p:sp>
    </p:spTree>
    <p:extLst>
      <p:ext uri="{BB962C8B-B14F-4D97-AF65-F5344CB8AC3E}">
        <p14:creationId xmlns:p14="http://schemas.microsoft.com/office/powerpoint/2010/main" val="3926355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7A09B-ED5F-1A10-37B6-9AAC1874BFFC}"/>
              </a:ext>
            </a:extLst>
          </p:cNvPr>
          <p:cNvSpPr>
            <a:spLocks noGrp="1"/>
          </p:cNvSpPr>
          <p:nvPr>
            <p:ph type="title"/>
          </p:nvPr>
        </p:nvSpPr>
        <p:spPr/>
        <p:txBody>
          <a:bodyPr/>
          <a:lstStyle/>
          <a:p>
            <a:r>
              <a:rPr lang="en-US" dirty="0"/>
              <a:t>Reviewing the list</a:t>
            </a:r>
          </a:p>
        </p:txBody>
      </p:sp>
      <p:sp>
        <p:nvSpPr>
          <p:cNvPr id="3" name="Content Placeholder 2">
            <a:extLst>
              <a:ext uri="{FF2B5EF4-FFF2-40B4-BE49-F238E27FC236}">
                <a16:creationId xmlns:a16="http://schemas.microsoft.com/office/drawing/2014/main" id="{1D0A8BA0-5EFE-0AE3-3B21-FE65C4C4AA31}"/>
              </a:ext>
            </a:extLst>
          </p:cNvPr>
          <p:cNvSpPr>
            <a:spLocks noGrp="1"/>
          </p:cNvSpPr>
          <p:nvPr>
            <p:ph idx="1"/>
          </p:nvPr>
        </p:nvSpPr>
        <p:spPr/>
        <p:txBody>
          <a:bodyPr/>
          <a:lstStyle/>
          <a:p>
            <a:r>
              <a:rPr lang="en-US" sz="2800" dirty="0"/>
              <a:t>Please check that the annual and cumulative evaluations are correct. The </a:t>
            </a:r>
            <a:r>
              <a:rPr lang="en-US" sz="2800" dirty="0" err="1"/>
              <a:t>Interfolio</a:t>
            </a:r>
            <a:r>
              <a:rPr lang="en-US" sz="2800" dirty="0"/>
              <a:t> cases and the requirements are different.</a:t>
            </a:r>
          </a:p>
          <a:p>
            <a:r>
              <a:rPr lang="en-US" sz="2800" dirty="0"/>
              <a:t>Department policy and practice may require more evaluations than the policy.</a:t>
            </a:r>
          </a:p>
          <a:p>
            <a:r>
              <a:rPr lang="en-US" dirty="0"/>
              <a:t>Faculty Affairs doesn’t know if a lecturer will be hired only for spring term.</a:t>
            </a:r>
          </a:p>
        </p:txBody>
      </p:sp>
    </p:spTree>
    <p:extLst>
      <p:ext uri="{BB962C8B-B14F-4D97-AF65-F5344CB8AC3E}">
        <p14:creationId xmlns:p14="http://schemas.microsoft.com/office/powerpoint/2010/main" val="1222974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866</Words>
  <Application>Microsoft Macintosh PowerPoint</Application>
  <PresentationFormat>Widescreen</PresentationFormat>
  <Paragraphs>58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Lecturer Entitlements and Evaluations: who gets evaluated?</vt:lpstr>
      <vt:lpstr>Definitions Policy 1336</vt:lpstr>
      <vt:lpstr>Who must be evaluated according to Policy 1336?</vt:lpstr>
      <vt:lpstr>Importance of the cumulative evaluation (first 6th and consecutive 3rd years)</vt:lpstr>
      <vt:lpstr>What period of time do the evaluations cover?</vt:lpstr>
      <vt:lpstr>PowerPoint Presentation</vt:lpstr>
      <vt:lpstr>Interfolio cases and lecturer notification</vt:lpstr>
      <vt:lpstr>How to understand the list of lecturers</vt:lpstr>
      <vt:lpstr>Reviewing the list</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Lecturer Entitlements and Evaluations: who gets evaluated?</dc:title>
  <dc:creator>Jill Hargis</dc:creator>
  <cp:lastModifiedBy>Jill Hargis</cp:lastModifiedBy>
  <cp:revision>1</cp:revision>
  <dcterms:created xsi:type="dcterms:W3CDTF">2022-10-24T16:11:49Z</dcterms:created>
  <dcterms:modified xsi:type="dcterms:W3CDTF">2022-10-25T00:33:22Z</dcterms:modified>
</cp:coreProperties>
</file>