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2" r:id="rId3"/>
    <p:sldId id="257" r:id="rId4"/>
    <p:sldId id="258" r:id="rId5"/>
    <p:sldId id="260" r:id="rId6"/>
    <p:sldId id="261" r:id="rId7"/>
    <p:sldId id="263" r:id="rId8"/>
    <p:sldId id="264" r:id="rId9"/>
    <p:sldId id="276" r:id="rId10"/>
    <p:sldId id="285" r:id="rId11"/>
    <p:sldId id="287" r:id="rId12"/>
    <p:sldId id="290" r:id="rId13"/>
    <p:sldId id="291" r:id="rId14"/>
    <p:sldId id="298" r:id="rId15"/>
    <p:sldId id="300" r:id="rId16"/>
    <p:sldId id="302" r:id="rId17"/>
    <p:sldId id="315" r:id="rId18"/>
    <p:sldId id="308" r:id="rId19"/>
    <p:sldId id="310" r:id="rId20"/>
    <p:sldId id="314" r:id="rId21"/>
    <p:sldId id="277" r:id="rId22"/>
    <p:sldId id="27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103"/>
    <a:srgbClr val="FFCC69"/>
    <a:srgbClr val="CEB888"/>
    <a:srgbClr val="133454"/>
    <a:srgbClr val="215BAA"/>
    <a:srgbClr val="008345"/>
    <a:srgbClr val="FCB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38800-1FF2-4389-ACA9-21EBFAA1631E}" v="594" dt="2022-11-17T19:06:48.528"/>
    <p1510:client id="{F98B16DF-938A-4DCC-8DEC-A55F2D500C7C}" v="15" dt="2022-10-27T19:39:00.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2FDF8E-5A29-0640-8F86-DE6D4C6C4A50}" type="datetimeFigureOut">
              <a:rPr lang="en-US" smtClean="0"/>
              <a:t>12/1/2022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5C534B-7A3A-CE4C-8485-BF5048577D4C}" type="slidenum">
              <a:rPr lang="en-US" smtClean="0"/>
              <a:t>‹#›</a:t>
            </a:fld>
            <a:endParaRPr lang="en-US"/>
          </a:p>
        </p:txBody>
      </p:sp>
    </p:spTree>
    <p:extLst>
      <p:ext uri="{BB962C8B-B14F-4D97-AF65-F5344CB8AC3E}">
        <p14:creationId xmlns:p14="http://schemas.microsoft.com/office/powerpoint/2010/main" val="72729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very common with students that have two last names and only using their preferred name</a:t>
            </a:r>
          </a:p>
          <a:p>
            <a:r>
              <a:rPr lang="en-US">
                <a:cs typeface="Calibri"/>
              </a:rPr>
              <a:t>- recently married students that haven't legally changed their name w/ SSA</a:t>
            </a:r>
          </a:p>
        </p:txBody>
      </p:sp>
      <p:sp>
        <p:nvSpPr>
          <p:cNvPr id="4" name="Slide Number Placeholder 3"/>
          <p:cNvSpPr>
            <a:spLocks noGrp="1"/>
          </p:cNvSpPr>
          <p:nvPr>
            <p:ph type="sldNum" sz="quarter" idx="5"/>
          </p:nvPr>
        </p:nvSpPr>
        <p:spPr/>
        <p:txBody>
          <a:bodyPr/>
          <a:lstStyle/>
          <a:p>
            <a:fld id="{945C534B-7A3A-CE4C-8485-BF5048577D4C}" type="slidenum">
              <a:rPr lang="en-US" smtClean="0"/>
              <a:t>4</a:t>
            </a:fld>
            <a:endParaRPr lang="en-US"/>
          </a:p>
        </p:txBody>
      </p:sp>
    </p:spTree>
    <p:extLst>
      <p:ext uri="{BB962C8B-B14F-4D97-AF65-F5344CB8AC3E}">
        <p14:creationId xmlns:p14="http://schemas.microsoft.com/office/powerpoint/2010/main" val="259581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- 2022/23 will require 2020 income information</a:t>
            </a:r>
          </a:p>
          <a:p>
            <a:r>
              <a:rPr lang="en-US">
                <a:cs typeface="Calibri"/>
              </a:rPr>
              <a:t>-2023/24 will require 2021 income information</a:t>
            </a:r>
          </a:p>
        </p:txBody>
      </p:sp>
      <p:sp>
        <p:nvSpPr>
          <p:cNvPr id="4" name="Slide Number Placeholder 3"/>
          <p:cNvSpPr>
            <a:spLocks noGrp="1"/>
          </p:cNvSpPr>
          <p:nvPr>
            <p:ph type="sldNum" sz="quarter" idx="5"/>
          </p:nvPr>
        </p:nvSpPr>
        <p:spPr/>
        <p:txBody>
          <a:bodyPr/>
          <a:lstStyle/>
          <a:p>
            <a:fld id="{945C534B-7A3A-CE4C-8485-BF5048577D4C}" type="slidenum">
              <a:rPr lang="en-US" smtClean="0"/>
              <a:t>5</a:t>
            </a:fld>
            <a:endParaRPr lang="en-US"/>
          </a:p>
        </p:txBody>
      </p:sp>
    </p:spTree>
    <p:extLst>
      <p:ext uri="{BB962C8B-B14F-4D97-AF65-F5344CB8AC3E}">
        <p14:creationId xmlns:p14="http://schemas.microsoft.com/office/powerpoint/2010/main" val="380258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Credential students selecting "grad/prof" </a:t>
            </a:r>
          </a:p>
        </p:txBody>
      </p:sp>
      <p:sp>
        <p:nvSpPr>
          <p:cNvPr id="4" name="Slide Number Placeholder 3"/>
          <p:cNvSpPr>
            <a:spLocks noGrp="1"/>
          </p:cNvSpPr>
          <p:nvPr>
            <p:ph type="sldNum" sz="quarter" idx="5"/>
          </p:nvPr>
        </p:nvSpPr>
        <p:spPr/>
        <p:txBody>
          <a:bodyPr/>
          <a:lstStyle/>
          <a:p>
            <a:fld id="{945C534B-7A3A-CE4C-8485-BF5048577D4C}" type="slidenum">
              <a:rPr lang="en-US" smtClean="0"/>
              <a:t>6</a:t>
            </a:fld>
            <a:endParaRPr lang="en-US"/>
          </a:p>
        </p:txBody>
      </p:sp>
    </p:spTree>
    <p:extLst>
      <p:ext uri="{BB962C8B-B14F-4D97-AF65-F5344CB8AC3E}">
        <p14:creationId xmlns:p14="http://schemas.microsoft.com/office/powerpoint/2010/main" val="33808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Myth: Some students believe they are </a:t>
            </a:r>
            <a:r>
              <a:rPr lang="en-US" err="1">
                <a:cs typeface="Calibri"/>
              </a:rPr>
              <a:t>Indep</a:t>
            </a:r>
            <a:r>
              <a:rPr lang="en-US">
                <a:cs typeface="Calibri"/>
              </a:rPr>
              <a:t>  for some of these reasons:</a:t>
            </a:r>
            <a:endParaRPr lang="en-US"/>
          </a:p>
          <a:p>
            <a:r>
              <a:rPr lang="en-US">
                <a:cs typeface="Calibri"/>
              </a:rPr>
              <a:t>-  I file my own taxes</a:t>
            </a:r>
          </a:p>
          <a:p>
            <a:r>
              <a:rPr lang="en-US">
                <a:cs typeface="Calibri"/>
              </a:rPr>
              <a:t>- my parents don't claim me</a:t>
            </a:r>
          </a:p>
          <a:p>
            <a:r>
              <a:rPr lang="en-US">
                <a:cs typeface="Calibri"/>
              </a:rPr>
              <a:t>- I pay my own rent and support myself</a:t>
            </a:r>
            <a:endParaRPr lang="en-US"/>
          </a:p>
        </p:txBody>
      </p:sp>
      <p:sp>
        <p:nvSpPr>
          <p:cNvPr id="4" name="Slide Number Placeholder 3"/>
          <p:cNvSpPr>
            <a:spLocks noGrp="1"/>
          </p:cNvSpPr>
          <p:nvPr>
            <p:ph type="sldNum" sz="quarter" idx="5"/>
          </p:nvPr>
        </p:nvSpPr>
        <p:spPr/>
        <p:txBody>
          <a:bodyPr/>
          <a:lstStyle/>
          <a:p>
            <a:fld id="{945C534B-7A3A-CE4C-8485-BF5048577D4C}" type="slidenum">
              <a:rPr lang="en-US" smtClean="0"/>
              <a:t>8</a:t>
            </a:fld>
            <a:endParaRPr lang="en-US"/>
          </a:p>
        </p:txBody>
      </p:sp>
    </p:spTree>
    <p:extLst>
      <p:ext uri="{BB962C8B-B14F-4D97-AF65-F5344CB8AC3E}">
        <p14:creationId xmlns:p14="http://schemas.microsoft.com/office/powerpoint/2010/main" val="50356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If students have questions regarding AB540, please refer them to CPP Residency </a:t>
            </a:r>
          </a:p>
        </p:txBody>
      </p:sp>
      <p:sp>
        <p:nvSpPr>
          <p:cNvPr id="4" name="Slide Number Placeholder 3"/>
          <p:cNvSpPr>
            <a:spLocks noGrp="1"/>
          </p:cNvSpPr>
          <p:nvPr>
            <p:ph type="sldNum" sz="quarter" idx="5"/>
          </p:nvPr>
        </p:nvSpPr>
        <p:spPr/>
        <p:txBody>
          <a:bodyPr/>
          <a:lstStyle/>
          <a:p>
            <a:fld id="{945C534B-7A3A-CE4C-8485-BF5048577D4C}" type="slidenum">
              <a:rPr lang="en-US" smtClean="0"/>
              <a:t>13</a:t>
            </a:fld>
            <a:endParaRPr lang="en-US"/>
          </a:p>
        </p:txBody>
      </p:sp>
    </p:spTree>
    <p:extLst>
      <p:ext uri="{BB962C8B-B14F-4D97-AF65-F5344CB8AC3E}">
        <p14:creationId xmlns:p14="http://schemas.microsoft.com/office/powerpoint/2010/main" val="374263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Some CA Dream Act applicants will have "work authorization" SSNs </a:t>
            </a:r>
            <a:r>
              <a:rPr lang="en-US" err="1">
                <a:cs typeface="Calibri"/>
              </a:rPr>
              <a:t>ot</a:t>
            </a:r>
            <a:r>
              <a:rPr lang="en-US">
                <a:cs typeface="Calibri"/>
              </a:rPr>
              <a:t> ITIN numbers</a:t>
            </a:r>
          </a:p>
        </p:txBody>
      </p:sp>
      <p:sp>
        <p:nvSpPr>
          <p:cNvPr id="4" name="Slide Number Placeholder 3"/>
          <p:cNvSpPr>
            <a:spLocks noGrp="1"/>
          </p:cNvSpPr>
          <p:nvPr>
            <p:ph type="sldNum" sz="quarter" idx="5"/>
          </p:nvPr>
        </p:nvSpPr>
        <p:spPr/>
        <p:txBody>
          <a:bodyPr/>
          <a:lstStyle/>
          <a:p>
            <a:fld id="{945C534B-7A3A-CE4C-8485-BF5048577D4C}" type="slidenum">
              <a:rPr lang="en-US" smtClean="0"/>
              <a:t>15</a:t>
            </a:fld>
            <a:endParaRPr lang="en-US"/>
          </a:p>
        </p:txBody>
      </p:sp>
    </p:spTree>
    <p:extLst>
      <p:ext uri="{BB962C8B-B14F-4D97-AF65-F5344CB8AC3E}">
        <p14:creationId xmlns:p14="http://schemas.microsoft.com/office/powerpoint/2010/main" val="247007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If students have questions regarding AB540, please refer them to CPP Residency</a:t>
            </a:r>
          </a:p>
        </p:txBody>
      </p:sp>
      <p:sp>
        <p:nvSpPr>
          <p:cNvPr id="4" name="Slide Number Placeholder 3"/>
          <p:cNvSpPr>
            <a:spLocks noGrp="1"/>
          </p:cNvSpPr>
          <p:nvPr>
            <p:ph type="sldNum" sz="quarter" idx="5"/>
          </p:nvPr>
        </p:nvSpPr>
        <p:spPr/>
        <p:txBody>
          <a:bodyPr/>
          <a:lstStyle/>
          <a:p>
            <a:fld id="{945C534B-7A3A-CE4C-8485-BF5048577D4C}" type="slidenum">
              <a:rPr lang="en-US" smtClean="0"/>
              <a:t>20</a:t>
            </a:fld>
            <a:endParaRPr lang="en-US"/>
          </a:p>
        </p:txBody>
      </p:sp>
    </p:spTree>
    <p:extLst>
      <p:ext uri="{BB962C8B-B14F-4D97-AF65-F5344CB8AC3E}">
        <p14:creationId xmlns:p14="http://schemas.microsoft.com/office/powerpoint/2010/main" val="3117902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DD09DE-7D82-9C4B-9AFF-3C1538BB9C6F}"/>
              </a:ext>
            </a:extLst>
          </p:cNvPr>
          <p:cNvPicPr>
            <a:picLocks noChangeAspect="1"/>
          </p:cNvPicPr>
          <p:nvPr userDrawn="1"/>
        </p:nvPicPr>
        <p:blipFill>
          <a:blip r:embed="rId2"/>
          <a:srcRect/>
          <a:stretch/>
        </p:blipFill>
        <p:spPr>
          <a:xfrm>
            <a:off x="3688" y="0"/>
            <a:ext cx="12188312" cy="6868159"/>
          </a:xfrm>
          <a:prstGeom prst="rect">
            <a:avLst/>
          </a:prstGeom>
        </p:spPr>
      </p:pic>
      <p:sp>
        <p:nvSpPr>
          <p:cNvPr id="22" name="Title 21">
            <a:extLst>
              <a:ext uri="{FF2B5EF4-FFF2-40B4-BE49-F238E27FC236}">
                <a16:creationId xmlns:a16="http://schemas.microsoft.com/office/drawing/2014/main" id="{939D5ABC-4968-7E4D-B3F8-B8DF61B6B83D}"/>
              </a:ext>
            </a:extLst>
          </p:cNvPr>
          <p:cNvSpPr>
            <a:spLocks noGrp="1"/>
          </p:cNvSpPr>
          <p:nvPr>
            <p:ph type="title" hasCustomPrompt="1"/>
          </p:nvPr>
        </p:nvSpPr>
        <p:spPr>
          <a:xfrm>
            <a:off x="308860" y="2669218"/>
            <a:ext cx="8602683" cy="1740265"/>
          </a:xfrm>
        </p:spPr>
        <p:txBody>
          <a:bodyPr>
            <a:noAutofit/>
          </a:bodyPr>
          <a:lstStyle>
            <a:lvl1pPr>
              <a:defRPr sz="6000">
                <a:solidFill>
                  <a:schemeClr val="bg1"/>
                </a:solidFill>
              </a:defRPr>
            </a:lvl1pPr>
          </a:lstStyle>
          <a:p>
            <a:r>
              <a:rPr lang="en-US"/>
              <a:t>Presentation Title is Arial Bold 60pt</a:t>
            </a:r>
          </a:p>
        </p:txBody>
      </p:sp>
      <p:sp>
        <p:nvSpPr>
          <p:cNvPr id="26" name="Text Placeholder 25">
            <a:extLst>
              <a:ext uri="{FF2B5EF4-FFF2-40B4-BE49-F238E27FC236}">
                <a16:creationId xmlns:a16="http://schemas.microsoft.com/office/drawing/2014/main" id="{8BD16FD2-563C-7C4B-995D-09B6756F7182}"/>
              </a:ext>
            </a:extLst>
          </p:cNvPr>
          <p:cNvSpPr>
            <a:spLocks noGrp="1"/>
          </p:cNvSpPr>
          <p:nvPr>
            <p:ph type="body" sz="quarter" idx="10" hasCustomPrompt="1"/>
          </p:nvPr>
        </p:nvSpPr>
        <p:spPr>
          <a:xfrm>
            <a:off x="308757" y="4621137"/>
            <a:ext cx="8602683" cy="451840"/>
          </a:xfrm>
        </p:spPr>
        <p:txBody>
          <a:bodyPr/>
          <a:lstStyle>
            <a:lvl1pPr marL="0" indent="0">
              <a:buNone/>
              <a:defRPr>
                <a:solidFill>
                  <a:schemeClr val="bg1"/>
                </a:solidFill>
                <a:latin typeface="+mj-lt"/>
              </a:defRPr>
            </a:lvl1pPr>
          </a:lstStyle>
          <a:p>
            <a:pPr lvl="0"/>
            <a:r>
              <a:rPr lang="en-US"/>
              <a:t>Subhead is Arial 28pt</a:t>
            </a:r>
          </a:p>
        </p:txBody>
      </p:sp>
      <p:sp>
        <p:nvSpPr>
          <p:cNvPr id="9" name="Text Placeholder 25">
            <a:extLst>
              <a:ext uri="{FF2B5EF4-FFF2-40B4-BE49-F238E27FC236}">
                <a16:creationId xmlns:a16="http://schemas.microsoft.com/office/drawing/2014/main" id="{0480FF0C-4CC9-B64B-9E6A-1DC97296B145}"/>
              </a:ext>
            </a:extLst>
          </p:cNvPr>
          <p:cNvSpPr>
            <a:spLocks noGrp="1"/>
          </p:cNvSpPr>
          <p:nvPr>
            <p:ph type="body" sz="quarter" idx="11" hasCustomPrompt="1"/>
          </p:nvPr>
        </p:nvSpPr>
        <p:spPr>
          <a:xfrm>
            <a:off x="308757" y="2217378"/>
            <a:ext cx="8602683" cy="451840"/>
          </a:xfrm>
        </p:spPr>
        <p:txBody>
          <a:bodyPr>
            <a:normAutofit/>
          </a:bodyPr>
          <a:lstStyle>
            <a:lvl1pPr marL="0" indent="0">
              <a:buNone/>
              <a:defRPr sz="1800">
                <a:solidFill>
                  <a:srgbClr val="FED103"/>
                </a:solidFill>
              </a:defRPr>
            </a:lvl1pPr>
          </a:lstStyle>
          <a:p>
            <a:pPr lvl="0"/>
            <a:r>
              <a:rPr lang="en-US"/>
              <a:t>Overline subhead is Rockwell 18pt</a:t>
            </a:r>
          </a:p>
        </p:txBody>
      </p:sp>
      <p:pic>
        <p:nvPicPr>
          <p:cNvPr id="7" name="Picture 6">
            <a:extLst>
              <a:ext uri="{FF2B5EF4-FFF2-40B4-BE49-F238E27FC236}">
                <a16:creationId xmlns:a16="http://schemas.microsoft.com/office/drawing/2014/main" id="{44AE743E-C28F-3144-A77E-79397715446A}"/>
              </a:ext>
            </a:extLst>
          </p:cNvPr>
          <p:cNvPicPr>
            <a:picLocks noChangeAspect="1"/>
          </p:cNvPicPr>
          <p:nvPr userDrawn="1"/>
        </p:nvPicPr>
        <p:blipFill>
          <a:blip r:embed="rId3"/>
          <a:srcRect/>
          <a:stretch/>
        </p:blipFill>
        <p:spPr>
          <a:xfrm>
            <a:off x="308757" y="190004"/>
            <a:ext cx="2286000" cy="655200"/>
          </a:xfrm>
          <a:prstGeom prst="rect">
            <a:avLst/>
          </a:prstGeom>
        </p:spPr>
      </p:pic>
    </p:spTree>
    <p:extLst>
      <p:ext uri="{BB962C8B-B14F-4D97-AF65-F5344CB8AC3E}">
        <p14:creationId xmlns:p14="http://schemas.microsoft.com/office/powerpoint/2010/main" val="18430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E38636-4C57-904F-9964-E7B694D48CF2}"/>
              </a:ext>
            </a:extLst>
          </p:cNvPr>
          <p:cNvPicPr>
            <a:picLocks noChangeAspect="1"/>
          </p:cNvPicPr>
          <p:nvPr userDrawn="1"/>
        </p:nvPicPr>
        <p:blipFill>
          <a:blip r:embed="rId2"/>
          <a:srcRect/>
          <a:stretch/>
        </p:blipFill>
        <p:spPr>
          <a:xfrm>
            <a:off x="26511" y="1252"/>
            <a:ext cx="12164378" cy="6856747"/>
          </a:xfrm>
          <a:prstGeom prst="rect">
            <a:avLst/>
          </a:prstGeom>
        </p:spPr>
      </p:pic>
      <p:sp>
        <p:nvSpPr>
          <p:cNvPr id="2" name="Title 1">
            <a:extLst>
              <a:ext uri="{FF2B5EF4-FFF2-40B4-BE49-F238E27FC236}">
                <a16:creationId xmlns:a16="http://schemas.microsoft.com/office/drawing/2014/main" id="{01D1269A-B9F9-154B-AA49-D6CE8D7A1F62}"/>
              </a:ext>
            </a:extLst>
          </p:cNvPr>
          <p:cNvSpPr>
            <a:spLocks noGrp="1"/>
          </p:cNvSpPr>
          <p:nvPr>
            <p:ph type="title" hasCustomPrompt="1"/>
          </p:nvPr>
        </p:nvSpPr>
        <p:spPr/>
        <p:txBody>
          <a:bodyPr/>
          <a:lstStyle/>
          <a:p>
            <a:r>
              <a:rPr lang="en-US"/>
              <a:t>Page Title is Arial Bold 44pt</a:t>
            </a:r>
          </a:p>
        </p:txBody>
      </p:sp>
      <p:sp>
        <p:nvSpPr>
          <p:cNvPr id="14" name="Text Placeholder 25">
            <a:extLst>
              <a:ext uri="{FF2B5EF4-FFF2-40B4-BE49-F238E27FC236}">
                <a16:creationId xmlns:a16="http://schemas.microsoft.com/office/drawing/2014/main" id="{B6CB77C2-A6EB-3A49-860A-FE55090AB2E7}"/>
              </a:ext>
            </a:extLst>
          </p:cNvPr>
          <p:cNvSpPr>
            <a:spLocks noGrp="1"/>
          </p:cNvSpPr>
          <p:nvPr>
            <p:ph type="body" sz="quarter" idx="10"/>
          </p:nvPr>
        </p:nvSpPr>
        <p:spPr>
          <a:xfrm>
            <a:off x="493713" y="1960233"/>
            <a:ext cx="10134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23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E38636-4C57-904F-9964-E7B694D48CF2}"/>
              </a:ext>
            </a:extLst>
          </p:cNvPr>
          <p:cNvPicPr>
            <a:picLocks noChangeAspect="1"/>
          </p:cNvPicPr>
          <p:nvPr userDrawn="1"/>
        </p:nvPicPr>
        <p:blipFill>
          <a:blip r:embed="rId2"/>
          <a:srcRect/>
          <a:stretch/>
        </p:blipFill>
        <p:spPr>
          <a:xfrm>
            <a:off x="26511" y="1252"/>
            <a:ext cx="12164378" cy="6856747"/>
          </a:xfrm>
          <a:prstGeom prst="rect">
            <a:avLst/>
          </a:prstGeom>
        </p:spPr>
      </p:pic>
      <p:sp>
        <p:nvSpPr>
          <p:cNvPr id="2" name="Title 1">
            <a:extLst>
              <a:ext uri="{FF2B5EF4-FFF2-40B4-BE49-F238E27FC236}">
                <a16:creationId xmlns:a16="http://schemas.microsoft.com/office/drawing/2014/main" id="{01D1269A-B9F9-154B-AA49-D6CE8D7A1F62}"/>
              </a:ext>
            </a:extLst>
          </p:cNvPr>
          <p:cNvSpPr>
            <a:spLocks noGrp="1"/>
          </p:cNvSpPr>
          <p:nvPr>
            <p:ph type="title" hasCustomPrompt="1"/>
          </p:nvPr>
        </p:nvSpPr>
        <p:spPr/>
        <p:txBody>
          <a:bodyPr/>
          <a:lstStyle/>
          <a:p>
            <a:r>
              <a:rPr lang="en-US"/>
              <a:t>Page Title is Arial Bold 44pt</a:t>
            </a:r>
          </a:p>
        </p:txBody>
      </p:sp>
      <p:sp>
        <p:nvSpPr>
          <p:cNvPr id="14" name="Text Placeholder 25">
            <a:extLst>
              <a:ext uri="{FF2B5EF4-FFF2-40B4-BE49-F238E27FC236}">
                <a16:creationId xmlns:a16="http://schemas.microsoft.com/office/drawing/2014/main" id="{B6CB77C2-A6EB-3A49-860A-FE55090AB2E7}"/>
              </a:ext>
            </a:extLst>
          </p:cNvPr>
          <p:cNvSpPr>
            <a:spLocks noGrp="1"/>
          </p:cNvSpPr>
          <p:nvPr>
            <p:ph type="body" sz="quarter" idx="10"/>
          </p:nvPr>
        </p:nvSpPr>
        <p:spPr>
          <a:xfrm>
            <a:off x="493713" y="1960233"/>
            <a:ext cx="10134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CF03151-D7E8-7143-B3FC-012E2B649A34}"/>
              </a:ext>
            </a:extLst>
          </p:cNvPr>
          <p:cNvPicPr>
            <a:picLocks noChangeAspect="1"/>
          </p:cNvPicPr>
          <p:nvPr userDrawn="1"/>
        </p:nvPicPr>
        <p:blipFill>
          <a:blip r:embed="rId3"/>
          <a:stretch>
            <a:fillRect/>
          </a:stretch>
        </p:blipFill>
        <p:spPr>
          <a:xfrm>
            <a:off x="167265" y="6234055"/>
            <a:ext cx="1600200" cy="456160"/>
          </a:xfrm>
          <a:prstGeom prst="rect">
            <a:avLst/>
          </a:prstGeom>
        </p:spPr>
      </p:pic>
    </p:spTree>
    <p:extLst>
      <p:ext uri="{BB962C8B-B14F-4D97-AF65-F5344CB8AC3E}">
        <p14:creationId xmlns:p14="http://schemas.microsoft.com/office/powerpoint/2010/main" val="93204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E38636-4C57-904F-9964-E7B694D48CF2}"/>
              </a:ext>
            </a:extLst>
          </p:cNvPr>
          <p:cNvPicPr>
            <a:picLocks noChangeAspect="1"/>
          </p:cNvPicPr>
          <p:nvPr userDrawn="1"/>
        </p:nvPicPr>
        <p:blipFill>
          <a:blip r:embed="rId2"/>
          <a:srcRect/>
          <a:stretch/>
        </p:blipFill>
        <p:spPr>
          <a:xfrm>
            <a:off x="1113" y="625"/>
            <a:ext cx="12189774" cy="6871062"/>
          </a:xfrm>
          <a:prstGeom prst="rect">
            <a:avLst/>
          </a:prstGeom>
        </p:spPr>
      </p:pic>
      <p:sp>
        <p:nvSpPr>
          <p:cNvPr id="2" name="Title 1">
            <a:extLst>
              <a:ext uri="{FF2B5EF4-FFF2-40B4-BE49-F238E27FC236}">
                <a16:creationId xmlns:a16="http://schemas.microsoft.com/office/drawing/2014/main" id="{01D1269A-B9F9-154B-AA49-D6CE8D7A1F62}"/>
              </a:ext>
            </a:extLst>
          </p:cNvPr>
          <p:cNvSpPr>
            <a:spLocks noGrp="1"/>
          </p:cNvSpPr>
          <p:nvPr>
            <p:ph type="title" hasCustomPrompt="1"/>
          </p:nvPr>
        </p:nvSpPr>
        <p:spPr/>
        <p:txBody>
          <a:bodyPr/>
          <a:lstStyle/>
          <a:p>
            <a:r>
              <a:rPr lang="en-US"/>
              <a:t>Page Title is Arial Bold 44pt</a:t>
            </a:r>
          </a:p>
        </p:txBody>
      </p:sp>
      <p:sp>
        <p:nvSpPr>
          <p:cNvPr id="14" name="Text Placeholder 25">
            <a:extLst>
              <a:ext uri="{FF2B5EF4-FFF2-40B4-BE49-F238E27FC236}">
                <a16:creationId xmlns:a16="http://schemas.microsoft.com/office/drawing/2014/main" id="{B6CB77C2-A6EB-3A49-860A-FE55090AB2E7}"/>
              </a:ext>
            </a:extLst>
          </p:cNvPr>
          <p:cNvSpPr>
            <a:spLocks noGrp="1"/>
          </p:cNvSpPr>
          <p:nvPr>
            <p:ph type="body" sz="quarter" idx="10"/>
          </p:nvPr>
        </p:nvSpPr>
        <p:spPr>
          <a:xfrm>
            <a:off x="493713" y="1960233"/>
            <a:ext cx="10134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70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3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E38636-4C57-904F-9964-E7B694D48CF2}"/>
              </a:ext>
            </a:extLst>
          </p:cNvPr>
          <p:cNvPicPr>
            <a:picLocks noChangeAspect="1"/>
          </p:cNvPicPr>
          <p:nvPr userDrawn="1"/>
        </p:nvPicPr>
        <p:blipFill>
          <a:blip r:embed="rId2"/>
          <a:srcRect/>
          <a:stretch/>
        </p:blipFill>
        <p:spPr>
          <a:xfrm>
            <a:off x="1113" y="625"/>
            <a:ext cx="12189774" cy="6871062"/>
          </a:xfrm>
          <a:prstGeom prst="rect">
            <a:avLst/>
          </a:prstGeom>
        </p:spPr>
      </p:pic>
      <p:sp>
        <p:nvSpPr>
          <p:cNvPr id="2" name="Title 1">
            <a:extLst>
              <a:ext uri="{FF2B5EF4-FFF2-40B4-BE49-F238E27FC236}">
                <a16:creationId xmlns:a16="http://schemas.microsoft.com/office/drawing/2014/main" id="{01D1269A-B9F9-154B-AA49-D6CE8D7A1F62}"/>
              </a:ext>
            </a:extLst>
          </p:cNvPr>
          <p:cNvSpPr>
            <a:spLocks noGrp="1"/>
          </p:cNvSpPr>
          <p:nvPr>
            <p:ph type="title" hasCustomPrompt="1"/>
          </p:nvPr>
        </p:nvSpPr>
        <p:spPr/>
        <p:txBody>
          <a:bodyPr/>
          <a:lstStyle/>
          <a:p>
            <a:r>
              <a:rPr lang="en-US"/>
              <a:t>Page Title is Arial Bold 44pt</a:t>
            </a:r>
          </a:p>
        </p:txBody>
      </p:sp>
      <p:sp>
        <p:nvSpPr>
          <p:cNvPr id="14" name="Text Placeholder 25">
            <a:extLst>
              <a:ext uri="{FF2B5EF4-FFF2-40B4-BE49-F238E27FC236}">
                <a16:creationId xmlns:a16="http://schemas.microsoft.com/office/drawing/2014/main" id="{B6CB77C2-A6EB-3A49-860A-FE55090AB2E7}"/>
              </a:ext>
            </a:extLst>
          </p:cNvPr>
          <p:cNvSpPr>
            <a:spLocks noGrp="1"/>
          </p:cNvSpPr>
          <p:nvPr>
            <p:ph type="body" sz="quarter" idx="10"/>
          </p:nvPr>
        </p:nvSpPr>
        <p:spPr>
          <a:xfrm>
            <a:off x="493713" y="1960233"/>
            <a:ext cx="10134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4169847-86CC-124D-8A45-CA0DD3F3719C}"/>
              </a:ext>
            </a:extLst>
          </p:cNvPr>
          <p:cNvPicPr>
            <a:picLocks noChangeAspect="1"/>
          </p:cNvPicPr>
          <p:nvPr userDrawn="1"/>
        </p:nvPicPr>
        <p:blipFill>
          <a:blip r:embed="rId3"/>
          <a:stretch>
            <a:fillRect/>
          </a:stretch>
        </p:blipFill>
        <p:spPr>
          <a:xfrm>
            <a:off x="167265" y="6234055"/>
            <a:ext cx="1600200" cy="456160"/>
          </a:xfrm>
          <a:prstGeom prst="rect">
            <a:avLst/>
          </a:prstGeom>
        </p:spPr>
      </p:pic>
    </p:spTree>
    <p:extLst>
      <p:ext uri="{BB962C8B-B14F-4D97-AF65-F5344CB8AC3E}">
        <p14:creationId xmlns:p14="http://schemas.microsoft.com/office/powerpoint/2010/main" val="161240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1981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469F9-EC99-154E-B85C-C81589ED4BE1}"/>
              </a:ext>
            </a:extLst>
          </p:cNvPr>
          <p:cNvSpPr>
            <a:spLocks noGrp="1"/>
          </p:cNvSpPr>
          <p:nvPr>
            <p:ph type="title"/>
          </p:nvPr>
        </p:nvSpPr>
        <p:spPr>
          <a:xfrm>
            <a:off x="493816" y="543255"/>
            <a:ext cx="10134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F8CB55-92CF-A444-B894-FC59198372FE}"/>
              </a:ext>
            </a:extLst>
          </p:cNvPr>
          <p:cNvSpPr>
            <a:spLocks noGrp="1"/>
          </p:cNvSpPr>
          <p:nvPr>
            <p:ph type="body" idx="1"/>
          </p:nvPr>
        </p:nvSpPr>
        <p:spPr>
          <a:xfrm>
            <a:off x="493816" y="2003755"/>
            <a:ext cx="10134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237016"/>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81" r:id="rId3"/>
    <p:sldLayoutId id="2147483660" r:id="rId4"/>
    <p:sldLayoutId id="2147483682" r:id="rId5"/>
    <p:sldLayoutId id="2147483683" r:id="rId6"/>
  </p:sldLayoutIdLst>
  <p:hf hdr="0" ftr="0" dt="0"/>
  <p:txStyles>
    <p:titleStyle>
      <a:lvl1pPr algn="l" defTabSz="914400" rtl="0" eaLnBrk="1" latinLnBrk="0" hangingPunct="1">
        <a:lnSpc>
          <a:spcPct val="90000"/>
        </a:lnSpc>
        <a:spcBef>
          <a:spcPct val="0"/>
        </a:spcBef>
        <a:buNone/>
        <a:defRPr sz="4400" b="1" i="0" kern="1200">
          <a:solidFill>
            <a:srgbClr val="13345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3454"/>
          </a:solidFill>
          <a:latin typeface="Rockwell" panose="02060603020205020403" pitchFamily="18"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3454"/>
          </a:solidFill>
          <a:latin typeface="Rockwell" panose="02060603020205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3454"/>
          </a:solidFill>
          <a:latin typeface="Rockwell" panose="02060603020205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3454"/>
          </a:solidFill>
          <a:latin typeface="Rockwell" panose="02060603020205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3454"/>
          </a:solidFill>
          <a:latin typeface="Rockwell" panose="02060603020205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pp.edu/financial-aid/resources/fafsa-dream-workshops.shtml"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11E1-08B6-4228-42E9-BA492C0C6384}"/>
              </a:ext>
            </a:extLst>
          </p:cNvPr>
          <p:cNvSpPr>
            <a:spLocks noGrp="1"/>
          </p:cNvSpPr>
          <p:nvPr>
            <p:ph type="title"/>
          </p:nvPr>
        </p:nvSpPr>
        <p:spPr/>
        <p:txBody>
          <a:bodyPr/>
          <a:lstStyle/>
          <a:p>
            <a:r>
              <a:rPr lang="en-US"/>
              <a:t>TIPS ON APPLYING FOR AID</a:t>
            </a:r>
          </a:p>
        </p:txBody>
      </p:sp>
      <p:sp>
        <p:nvSpPr>
          <p:cNvPr id="3" name="Text Placeholder 2">
            <a:extLst>
              <a:ext uri="{FF2B5EF4-FFF2-40B4-BE49-F238E27FC236}">
                <a16:creationId xmlns:a16="http://schemas.microsoft.com/office/drawing/2014/main" id="{A0D58561-A6A8-7407-E411-FA5D29C11964}"/>
              </a:ext>
            </a:extLst>
          </p:cNvPr>
          <p:cNvSpPr>
            <a:spLocks noGrp="1"/>
          </p:cNvSpPr>
          <p:nvPr>
            <p:ph type="body" sz="quarter" idx="10"/>
          </p:nvPr>
        </p:nvSpPr>
        <p:spPr/>
        <p:txBody>
          <a:bodyPr>
            <a:normAutofit lnSpcReduction="10000"/>
          </a:bodyPr>
          <a:lstStyle/>
          <a:p>
            <a:r>
              <a:rPr lang="en-US"/>
              <a:t>Saul Ramirez &amp; David Jimenez </a:t>
            </a:r>
          </a:p>
        </p:txBody>
      </p:sp>
      <p:sp>
        <p:nvSpPr>
          <p:cNvPr id="4" name="Text Placeholder 3">
            <a:extLst>
              <a:ext uri="{FF2B5EF4-FFF2-40B4-BE49-F238E27FC236}">
                <a16:creationId xmlns:a16="http://schemas.microsoft.com/office/drawing/2014/main" id="{39DAB8CB-4CCF-4EA2-0A7F-3CB8C7FF40A2}"/>
              </a:ext>
            </a:extLst>
          </p:cNvPr>
          <p:cNvSpPr>
            <a:spLocks noGrp="1"/>
          </p:cNvSpPr>
          <p:nvPr>
            <p:ph type="body" sz="quarter" idx="11"/>
          </p:nvPr>
        </p:nvSpPr>
        <p:spPr/>
        <p:txBody>
          <a:bodyPr/>
          <a:lstStyle/>
          <a:p>
            <a:r>
              <a:rPr lang="en-US"/>
              <a:t>Office of Financial Aid &amp; Scholarships</a:t>
            </a:r>
          </a:p>
        </p:txBody>
      </p:sp>
    </p:spTree>
    <p:extLst>
      <p:ext uri="{BB962C8B-B14F-4D97-AF65-F5344CB8AC3E}">
        <p14:creationId xmlns:p14="http://schemas.microsoft.com/office/powerpoint/2010/main" val="3585937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57A9C-9171-55ED-3940-B6AF5740B43A}"/>
              </a:ext>
            </a:extLst>
          </p:cNvPr>
          <p:cNvPicPr>
            <a:picLocks noChangeAspect="1"/>
          </p:cNvPicPr>
          <p:nvPr/>
        </p:nvPicPr>
        <p:blipFill>
          <a:blip r:embed="rId2"/>
          <a:stretch>
            <a:fillRect/>
          </a:stretch>
        </p:blipFill>
        <p:spPr>
          <a:xfrm>
            <a:off x="285750" y="371419"/>
            <a:ext cx="10201275" cy="5925664"/>
          </a:xfrm>
          <a:prstGeom prst="rect">
            <a:avLst/>
          </a:prstGeom>
        </p:spPr>
      </p:pic>
    </p:spTree>
    <p:extLst>
      <p:ext uri="{BB962C8B-B14F-4D97-AF65-F5344CB8AC3E}">
        <p14:creationId xmlns:p14="http://schemas.microsoft.com/office/powerpoint/2010/main" val="52864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C9F31-F8EE-F033-50EE-F50C59C11E56}"/>
              </a:ext>
            </a:extLst>
          </p:cNvPr>
          <p:cNvPicPr>
            <a:picLocks noChangeAspect="1"/>
          </p:cNvPicPr>
          <p:nvPr/>
        </p:nvPicPr>
        <p:blipFill>
          <a:blip r:embed="rId2"/>
          <a:stretch>
            <a:fillRect/>
          </a:stretch>
        </p:blipFill>
        <p:spPr>
          <a:xfrm>
            <a:off x="709083" y="395818"/>
            <a:ext cx="10397422" cy="5753100"/>
          </a:xfrm>
          <a:prstGeom prst="rect">
            <a:avLst/>
          </a:prstGeom>
        </p:spPr>
      </p:pic>
      <p:sp>
        <p:nvSpPr>
          <p:cNvPr id="2" name="TextBox 1">
            <a:extLst>
              <a:ext uri="{FF2B5EF4-FFF2-40B4-BE49-F238E27FC236}">
                <a16:creationId xmlns:a16="http://schemas.microsoft.com/office/drawing/2014/main" id="{72615F18-E5B0-4A10-7F46-9620B3740261}"/>
              </a:ext>
            </a:extLst>
          </p:cNvPr>
          <p:cNvSpPr txBox="1"/>
          <p:nvPr/>
        </p:nvSpPr>
        <p:spPr>
          <a:xfrm>
            <a:off x="814917" y="6148917"/>
            <a:ext cx="113781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Arial"/>
              </a:rPr>
              <a:t>March 2nd is a hard deadline not like FAFSA's Priority deadline</a:t>
            </a:r>
            <a:endParaRPr lang="en-US" sz="2800" err="1">
              <a:solidFill>
                <a:srgbClr val="FF0000"/>
              </a:solidFill>
            </a:endParaRPr>
          </a:p>
        </p:txBody>
      </p:sp>
    </p:spTree>
    <p:extLst>
      <p:ext uri="{BB962C8B-B14F-4D97-AF65-F5344CB8AC3E}">
        <p14:creationId xmlns:p14="http://schemas.microsoft.com/office/powerpoint/2010/main" val="193279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D1A44-D0F2-460A-1898-7D681ECF2143}"/>
              </a:ext>
            </a:extLst>
          </p:cNvPr>
          <p:cNvPicPr>
            <a:picLocks noChangeAspect="1"/>
          </p:cNvPicPr>
          <p:nvPr/>
        </p:nvPicPr>
        <p:blipFill>
          <a:blip r:embed="rId2"/>
          <a:stretch>
            <a:fillRect/>
          </a:stretch>
        </p:blipFill>
        <p:spPr>
          <a:xfrm>
            <a:off x="931333" y="540799"/>
            <a:ext cx="10325100" cy="5925618"/>
          </a:xfrm>
          <a:prstGeom prst="rect">
            <a:avLst/>
          </a:prstGeom>
        </p:spPr>
      </p:pic>
    </p:spTree>
    <p:extLst>
      <p:ext uri="{BB962C8B-B14F-4D97-AF65-F5344CB8AC3E}">
        <p14:creationId xmlns:p14="http://schemas.microsoft.com/office/powerpoint/2010/main" val="407532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B35D2-30E8-921A-E0FC-9A9BE3EBA6FF}"/>
              </a:ext>
            </a:extLst>
          </p:cNvPr>
          <p:cNvPicPr>
            <a:picLocks noChangeAspect="1"/>
          </p:cNvPicPr>
          <p:nvPr/>
        </p:nvPicPr>
        <p:blipFill>
          <a:blip r:embed="rId3"/>
          <a:stretch>
            <a:fillRect/>
          </a:stretch>
        </p:blipFill>
        <p:spPr>
          <a:xfrm>
            <a:off x="899584" y="389267"/>
            <a:ext cx="10391775" cy="5928983"/>
          </a:xfrm>
          <a:prstGeom prst="rect">
            <a:avLst/>
          </a:prstGeom>
        </p:spPr>
      </p:pic>
    </p:spTree>
    <p:extLst>
      <p:ext uri="{BB962C8B-B14F-4D97-AF65-F5344CB8AC3E}">
        <p14:creationId xmlns:p14="http://schemas.microsoft.com/office/powerpoint/2010/main" val="334678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021743-ED27-BD86-F5DB-79D77D2B05D3}"/>
              </a:ext>
            </a:extLst>
          </p:cNvPr>
          <p:cNvPicPr>
            <a:picLocks noChangeAspect="1"/>
          </p:cNvPicPr>
          <p:nvPr/>
        </p:nvPicPr>
        <p:blipFill>
          <a:blip r:embed="rId2"/>
          <a:stretch>
            <a:fillRect/>
          </a:stretch>
        </p:blipFill>
        <p:spPr>
          <a:xfrm>
            <a:off x="539750" y="518855"/>
            <a:ext cx="10382250" cy="5894646"/>
          </a:xfrm>
          <a:prstGeom prst="rect">
            <a:avLst/>
          </a:prstGeom>
        </p:spPr>
      </p:pic>
    </p:spTree>
    <p:extLst>
      <p:ext uri="{BB962C8B-B14F-4D97-AF65-F5344CB8AC3E}">
        <p14:creationId xmlns:p14="http://schemas.microsoft.com/office/powerpoint/2010/main" val="233112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8AAB5-19E2-A07D-DE3A-C655DE252BBC}"/>
              </a:ext>
            </a:extLst>
          </p:cNvPr>
          <p:cNvPicPr>
            <a:picLocks noChangeAspect="1"/>
          </p:cNvPicPr>
          <p:nvPr/>
        </p:nvPicPr>
        <p:blipFill>
          <a:blip r:embed="rId3"/>
          <a:stretch>
            <a:fillRect/>
          </a:stretch>
        </p:blipFill>
        <p:spPr>
          <a:xfrm>
            <a:off x="964710" y="494242"/>
            <a:ext cx="10249700" cy="5876925"/>
          </a:xfrm>
          <a:prstGeom prst="rect">
            <a:avLst/>
          </a:prstGeom>
        </p:spPr>
      </p:pic>
    </p:spTree>
    <p:extLst>
      <p:ext uri="{BB962C8B-B14F-4D97-AF65-F5344CB8AC3E}">
        <p14:creationId xmlns:p14="http://schemas.microsoft.com/office/powerpoint/2010/main" val="130446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34812C-3AA4-27D4-39A5-5054B1D8255D}"/>
              </a:ext>
            </a:extLst>
          </p:cNvPr>
          <p:cNvPicPr>
            <a:picLocks noChangeAspect="1"/>
          </p:cNvPicPr>
          <p:nvPr/>
        </p:nvPicPr>
        <p:blipFill>
          <a:blip r:embed="rId2"/>
          <a:stretch>
            <a:fillRect/>
          </a:stretch>
        </p:blipFill>
        <p:spPr>
          <a:xfrm>
            <a:off x="793750" y="467783"/>
            <a:ext cx="10087465" cy="5924550"/>
          </a:xfrm>
          <a:prstGeom prst="rect">
            <a:avLst/>
          </a:prstGeom>
        </p:spPr>
      </p:pic>
    </p:spTree>
    <p:extLst>
      <p:ext uri="{BB962C8B-B14F-4D97-AF65-F5344CB8AC3E}">
        <p14:creationId xmlns:p14="http://schemas.microsoft.com/office/powerpoint/2010/main" val="286112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B050-6A18-6F67-8A70-47E88DF948C9}"/>
              </a:ext>
            </a:extLst>
          </p:cNvPr>
          <p:cNvSpPr>
            <a:spLocks noGrp="1"/>
          </p:cNvSpPr>
          <p:nvPr>
            <p:ph type="title"/>
          </p:nvPr>
        </p:nvSpPr>
        <p:spPr>
          <a:xfrm>
            <a:off x="493816" y="246922"/>
            <a:ext cx="10134600" cy="1325563"/>
          </a:xfrm>
        </p:spPr>
        <p:txBody>
          <a:bodyPr/>
          <a:lstStyle/>
          <a:p>
            <a:r>
              <a:rPr lang="en-US">
                <a:latin typeface="Arial"/>
                <a:cs typeface="Arial"/>
              </a:rPr>
              <a:t>Adding Cal Poly Pomona</a:t>
            </a:r>
            <a:endParaRPr lang="en-US"/>
          </a:p>
        </p:txBody>
      </p:sp>
      <p:sp>
        <p:nvSpPr>
          <p:cNvPr id="3" name="Text Placeholder 2">
            <a:extLst>
              <a:ext uri="{FF2B5EF4-FFF2-40B4-BE49-F238E27FC236}">
                <a16:creationId xmlns:a16="http://schemas.microsoft.com/office/drawing/2014/main" id="{CD20A2C4-73E2-735E-777D-DBBF70D0A690}"/>
              </a:ext>
            </a:extLst>
          </p:cNvPr>
          <p:cNvSpPr>
            <a:spLocks noGrp="1"/>
          </p:cNvSpPr>
          <p:nvPr>
            <p:ph type="body" sz="quarter" idx="10"/>
          </p:nvPr>
        </p:nvSpPr>
        <p:spPr>
          <a:xfrm>
            <a:off x="493713" y="1960233"/>
            <a:ext cx="3440112" cy="3028950"/>
          </a:xfrm>
        </p:spPr>
        <p:txBody>
          <a:bodyPr vert="horz" lIns="91440" tIns="45720" rIns="91440" bIns="45720" rtlCol="0" anchor="t">
            <a:normAutofit/>
          </a:bodyPr>
          <a:lstStyle/>
          <a:p>
            <a:pPr marL="0">
              <a:spcBef>
                <a:spcPts val="0"/>
              </a:spcBef>
            </a:pPr>
            <a:r>
              <a:rPr lang="en-US" sz="1800">
                <a:effectLst/>
                <a:latin typeface="Calibri"/>
                <a:ea typeface="Calibri" panose="020F0502020204030204" pitchFamily="34" charset="0"/>
                <a:cs typeface="Arial"/>
              </a:rPr>
              <a:t>School name: CSU Pomona</a:t>
            </a:r>
            <a:r>
              <a:rPr lang="en-US" sz="1800">
                <a:latin typeface="Calibri"/>
                <a:ea typeface="Calibri" panose="020F0502020204030204" pitchFamily="34" charset="0"/>
                <a:cs typeface="Arial"/>
              </a:rPr>
              <a:t> </a:t>
            </a:r>
            <a:endParaRPr lang="en-US">
              <a:ea typeface="Calibri" panose="020F0502020204030204" pitchFamily="34" charset="0"/>
            </a:endParaRPr>
          </a:p>
          <a:p>
            <a:pPr marL="0" indent="0">
              <a:spcBef>
                <a:spcPts val="0"/>
              </a:spcBef>
              <a:buNone/>
            </a:pPr>
            <a:r>
              <a:rPr lang="en-US" sz="1800">
                <a:effectLst/>
                <a:latin typeface="Calibri"/>
                <a:ea typeface="Calibri" panose="020F0502020204030204" pitchFamily="34" charset="0"/>
                <a:cs typeface="Arial"/>
              </a:rPr>
              <a:t>(searching Cal </a:t>
            </a:r>
            <a:r>
              <a:rPr lang="en-US" sz="1800">
                <a:latin typeface="Calibri"/>
                <a:ea typeface="Calibri" panose="020F0502020204030204" pitchFamily="34" charset="0"/>
                <a:cs typeface="Arial"/>
              </a:rPr>
              <a:t>Poly Pomona </a:t>
            </a:r>
            <a:r>
              <a:rPr lang="en-US" sz="1800">
                <a:effectLst/>
                <a:latin typeface="Calibri"/>
                <a:ea typeface="Calibri" panose="020F0502020204030204" pitchFamily="34" charset="0"/>
                <a:cs typeface="Arial"/>
              </a:rPr>
              <a:t>won’t work)</a:t>
            </a:r>
            <a:endParaRPr lang="en-US"/>
          </a:p>
          <a:p>
            <a:pPr marL="0" indent="0">
              <a:spcBef>
                <a:spcPts val="0"/>
              </a:spcBef>
              <a:buNone/>
            </a:pPr>
            <a:endParaRPr lang="en-US" sz="1800">
              <a:latin typeface="Calibri" panose="020F0502020204030204" pitchFamily="34" charset="0"/>
              <a:ea typeface="Calibri" panose="020F0502020204030204" pitchFamily="34" charset="0"/>
              <a:cs typeface="Arial"/>
            </a:endParaRPr>
          </a:p>
          <a:p>
            <a:pPr marL="0">
              <a:spcBef>
                <a:spcPts val="0"/>
              </a:spcBef>
            </a:pPr>
            <a:r>
              <a:rPr lang="en-US" sz="1800">
                <a:effectLst/>
                <a:latin typeface="Calibri"/>
                <a:ea typeface="Calibri" panose="020F0502020204030204" pitchFamily="34" charset="0"/>
                <a:cs typeface="Arial"/>
              </a:rPr>
              <a:t>School code: 00114400 </a:t>
            </a:r>
            <a:endParaRPr lang="en-US" sz="1800">
              <a:latin typeface="Calibri"/>
              <a:ea typeface="Calibri" panose="020F0502020204030204" pitchFamily="34" charset="0"/>
              <a:cs typeface="Arial"/>
            </a:endParaRPr>
          </a:p>
          <a:p>
            <a:pPr marL="0" indent="0">
              <a:spcBef>
                <a:spcPts val="0"/>
              </a:spcBef>
              <a:buNone/>
            </a:pPr>
            <a:r>
              <a:rPr lang="en-US" sz="1800">
                <a:latin typeface="Calibri"/>
                <a:ea typeface="Calibri" panose="020F0502020204030204" pitchFamily="34" charset="0"/>
                <a:cs typeface="Arial"/>
              </a:rPr>
              <a:t>     </a:t>
            </a:r>
            <a:r>
              <a:rPr lang="en-US" sz="1800">
                <a:effectLst/>
                <a:latin typeface="Calibri"/>
                <a:ea typeface="Calibri" panose="020F0502020204030204" pitchFamily="34" charset="0"/>
                <a:cs typeface="Arial"/>
              </a:rPr>
              <a:t>(001144 won’t work)</a:t>
            </a:r>
            <a:endParaRPr lang="en-US">
              <a:latin typeface="Calibri"/>
              <a:cs typeface="Arial"/>
            </a:endParaRPr>
          </a:p>
          <a:p>
            <a:pPr marL="0" indent="0">
              <a:spcBef>
                <a:spcPts val="0"/>
              </a:spcBef>
              <a:buNone/>
            </a:pPr>
            <a:endParaRPr lang="en-US" sz="1800">
              <a:latin typeface="Calibri"/>
            </a:endParaRPr>
          </a:p>
          <a:p>
            <a:pPr marL="0" indent="0">
              <a:buNone/>
            </a:pPr>
            <a:endParaRPr lang="en-US"/>
          </a:p>
        </p:txBody>
      </p:sp>
      <p:pic>
        <p:nvPicPr>
          <p:cNvPr id="1026" name="Picture 2">
            <a:extLst>
              <a:ext uri="{FF2B5EF4-FFF2-40B4-BE49-F238E27FC236}">
                <a16:creationId xmlns:a16="http://schemas.microsoft.com/office/drawing/2014/main" id="{23264D49-C2BE-A1B7-B52C-5552D19C0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1800167"/>
            <a:ext cx="7577932" cy="470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98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1D7D8-21E2-E728-1F07-98DB0510AB3F}"/>
              </a:ext>
            </a:extLst>
          </p:cNvPr>
          <p:cNvPicPr>
            <a:picLocks noChangeAspect="1"/>
          </p:cNvPicPr>
          <p:nvPr/>
        </p:nvPicPr>
        <p:blipFill>
          <a:blip r:embed="rId2"/>
          <a:stretch>
            <a:fillRect/>
          </a:stretch>
        </p:blipFill>
        <p:spPr>
          <a:xfrm>
            <a:off x="709082" y="397807"/>
            <a:ext cx="10334625" cy="5920443"/>
          </a:xfrm>
          <a:prstGeom prst="rect">
            <a:avLst/>
          </a:prstGeom>
        </p:spPr>
      </p:pic>
    </p:spTree>
    <p:extLst>
      <p:ext uri="{BB962C8B-B14F-4D97-AF65-F5344CB8AC3E}">
        <p14:creationId xmlns:p14="http://schemas.microsoft.com/office/powerpoint/2010/main" val="3510457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E07A4-CBAB-A0A6-A5F3-03AB7B56D66D}"/>
              </a:ext>
            </a:extLst>
          </p:cNvPr>
          <p:cNvPicPr>
            <a:picLocks noChangeAspect="1"/>
          </p:cNvPicPr>
          <p:nvPr/>
        </p:nvPicPr>
        <p:blipFill>
          <a:blip r:embed="rId2"/>
          <a:stretch>
            <a:fillRect/>
          </a:stretch>
        </p:blipFill>
        <p:spPr>
          <a:xfrm>
            <a:off x="984249" y="568325"/>
            <a:ext cx="10382921" cy="5876925"/>
          </a:xfrm>
          <a:prstGeom prst="rect">
            <a:avLst/>
          </a:prstGeom>
        </p:spPr>
      </p:pic>
    </p:spTree>
    <p:extLst>
      <p:ext uri="{BB962C8B-B14F-4D97-AF65-F5344CB8AC3E}">
        <p14:creationId xmlns:p14="http://schemas.microsoft.com/office/powerpoint/2010/main" val="255085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34442FCC-2FA6-6EE3-F964-BC7064DAC72B}"/>
              </a:ext>
            </a:extLst>
          </p:cNvPr>
          <p:cNvPicPr>
            <a:picLocks noChangeAspect="1"/>
          </p:cNvPicPr>
          <p:nvPr/>
        </p:nvPicPr>
        <p:blipFill>
          <a:blip r:embed="rId2"/>
          <a:stretch>
            <a:fillRect/>
          </a:stretch>
        </p:blipFill>
        <p:spPr>
          <a:xfrm>
            <a:off x="1152796" y="304117"/>
            <a:ext cx="8743407" cy="3028950"/>
          </a:xfrm>
          <a:prstGeom prst="rect">
            <a:avLst/>
          </a:prstGeom>
        </p:spPr>
      </p:pic>
      <p:sp>
        <p:nvSpPr>
          <p:cNvPr id="7" name="TextBox 6">
            <a:extLst>
              <a:ext uri="{FF2B5EF4-FFF2-40B4-BE49-F238E27FC236}">
                <a16:creationId xmlns:a16="http://schemas.microsoft.com/office/drawing/2014/main" id="{B3769E81-39AB-71DD-B438-4F1C2E3B8B45}"/>
              </a:ext>
            </a:extLst>
          </p:cNvPr>
          <p:cNvSpPr txBox="1"/>
          <p:nvPr/>
        </p:nvSpPr>
        <p:spPr>
          <a:xfrm>
            <a:off x="1862666" y="6248051"/>
            <a:ext cx="10391775" cy="369332"/>
          </a:xfrm>
          <a:prstGeom prst="rect">
            <a:avLst/>
          </a:prstGeom>
          <a:noFill/>
        </p:spPr>
        <p:txBody>
          <a:bodyPr wrap="square">
            <a:spAutoFit/>
          </a:bodyPr>
          <a:lstStyle/>
          <a:p>
            <a:r>
              <a:rPr lang="en-US">
                <a:hlinkClick r:id="rId3"/>
              </a:rPr>
              <a:t>https://www.cpp.edu/financial-aid/resources/fafsa-dream-workshops.shtml</a:t>
            </a:r>
            <a:r>
              <a:rPr lang="en-US"/>
              <a:t> </a:t>
            </a:r>
          </a:p>
        </p:txBody>
      </p:sp>
      <p:pic>
        <p:nvPicPr>
          <p:cNvPr id="11" name="Picture 10">
            <a:extLst>
              <a:ext uri="{FF2B5EF4-FFF2-40B4-BE49-F238E27FC236}">
                <a16:creationId xmlns:a16="http://schemas.microsoft.com/office/drawing/2014/main" id="{5D3C8DE7-9769-E170-7B0A-55A1F7C9B378}"/>
              </a:ext>
            </a:extLst>
          </p:cNvPr>
          <p:cNvPicPr>
            <a:picLocks noChangeAspect="1"/>
          </p:cNvPicPr>
          <p:nvPr/>
        </p:nvPicPr>
        <p:blipFill>
          <a:blip r:embed="rId4"/>
          <a:stretch>
            <a:fillRect/>
          </a:stretch>
        </p:blipFill>
        <p:spPr>
          <a:xfrm>
            <a:off x="7671819" y="3556378"/>
            <a:ext cx="2305320" cy="2328684"/>
          </a:xfrm>
          <a:prstGeom prst="rect">
            <a:avLst/>
          </a:prstGeom>
        </p:spPr>
      </p:pic>
      <p:pic>
        <p:nvPicPr>
          <p:cNvPr id="3" name="Picture 2">
            <a:extLst>
              <a:ext uri="{FF2B5EF4-FFF2-40B4-BE49-F238E27FC236}">
                <a16:creationId xmlns:a16="http://schemas.microsoft.com/office/drawing/2014/main" id="{D141EC4C-A233-5F5B-C6C8-FEF93867E882}"/>
              </a:ext>
            </a:extLst>
          </p:cNvPr>
          <p:cNvPicPr>
            <a:picLocks noChangeAspect="1"/>
          </p:cNvPicPr>
          <p:nvPr/>
        </p:nvPicPr>
        <p:blipFill>
          <a:blip r:embed="rId5"/>
          <a:stretch>
            <a:fillRect/>
          </a:stretch>
        </p:blipFill>
        <p:spPr>
          <a:xfrm>
            <a:off x="2805345" y="2834262"/>
            <a:ext cx="3969824" cy="3286891"/>
          </a:xfrm>
          <a:prstGeom prst="rect">
            <a:avLst/>
          </a:prstGeom>
        </p:spPr>
      </p:pic>
    </p:spTree>
    <p:extLst>
      <p:ext uri="{BB962C8B-B14F-4D97-AF65-F5344CB8AC3E}">
        <p14:creationId xmlns:p14="http://schemas.microsoft.com/office/powerpoint/2010/main" val="119346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BCB1BA-28E5-D21B-D901-995CC8E63B16}"/>
              </a:ext>
            </a:extLst>
          </p:cNvPr>
          <p:cNvPicPr>
            <a:picLocks noChangeAspect="1"/>
          </p:cNvPicPr>
          <p:nvPr/>
        </p:nvPicPr>
        <p:blipFill>
          <a:blip r:embed="rId3"/>
          <a:stretch>
            <a:fillRect/>
          </a:stretch>
        </p:blipFill>
        <p:spPr>
          <a:xfrm>
            <a:off x="952499" y="490334"/>
            <a:ext cx="10153651" cy="6007834"/>
          </a:xfrm>
          <a:prstGeom prst="rect">
            <a:avLst/>
          </a:prstGeom>
        </p:spPr>
      </p:pic>
    </p:spTree>
    <p:extLst>
      <p:ext uri="{BB962C8B-B14F-4D97-AF65-F5344CB8AC3E}">
        <p14:creationId xmlns:p14="http://schemas.microsoft.com/office/powerpoint/2010/main" val="378433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2888-438C-D20D-2B59-5F24F516D262}"/>
              </a:ext>
            </a:extLst>
          </p:cNvPr>
          <p:cNvSpPr>
            <a:spLocks noGrp="1"/>
          </p:cNvSpPr>
          <p:nvPr>
            <p:ph type="title"/>
          </p:nvPr>
        </p:nvSpPr>
        <p:spPr>
          <a:xfrm>
            <a:off x="493816" y="543255"/>
            <a:ext cx="11698184" cy="1325563"/>
          </a:xfrm>
        </p:spPr>
        <p:txBody>
          <a:bodyPr/>
          <a:lstStyle/>
          <a:p>
            <a:r>
              <a:rPr lang="en-US" dirty="0"/>
              <a:t>CA DREAM ACT APPLICATION RESOURCES</a:t>
            </a:r>
          </a:p>
        </p:txBody>
      </p:sp>
      <p:sp>
        <p:nvSpPr>
          <p:cNvPr id="3" name="Text Placeholder 2">
            <a:extLst>
              <a:ext uri="{FF2B5EF4-FFF2-40B4-BE49-F238E27FC236}">
                <a16:creationId xmlns:a16="http://schemas.microsoft.com/office/drawing/2014/main" id="{28835516-0B36-F46D-7167-9386EF0B46F0}"/>
              </a:ext>
            </a:extLst>
          </p:cNvPr>
          <p:cNvSpPr>
            <a:spLocks noGrp="1"/>
          </p:cNvSpPr>
          <p:nvPr>
            <p:ph type="body" sz="quarter" idx="10"/>
          </p:nvPr>
        </p:nvSpPr>
        <p:spPr>
          <a:xfrm>
            <a:off x="493713" y="2459767"/>
            <a:ext cx="2857603" cy="478167"/>
          </a:xfrm>
        </p:spPr>
        <p:txBody>
          <a:bodyPr/>
          <a:lstStyle/>
          <a:p>
            <a:r>
              <a:rPr lang="en-US"/>
              <a:t>Video Tutorial </a:t>
            </a:r>
          </a:p>
        </p:txBody>
      </p:sp>
      <p:pic>
        <p:nvPicPr>
          <p:cNvPr id="7" name="Picture 6" descr="Qr code&#10;&#10;Description automatically generated">
            <a:extLst>
              <a:ext uri="{FF2B5EF4-FFF2-40B4-BE49-F238E27FC236}">
                <a16:creationId xmlns:a16="http://schemas.microsoft.com/office/drawing/2014/main" id="{446D4387-8461-7AAE-98E6-6059445811DD}"/>
              </a:ext>
            </a:extLst>
          </p:cNvPr>
          <p:cNvPicPr>
            <a:picLocks noChangeAspect="1"/>
          </p:cNvPicPr>
          <p:nvPr/>
        </p:nvPicPr>
        <p:blipFill>
          <a:blip r:embed="rId2"/>
          <a:stretch>
            <a:fillRect/>
          </a:stretch>
        </p:blipFill>
        <p:spPr>
          <a:xfrm>
            <a:off x="4297538" y="2707218"/>
            <a:ext cx="2973916" cy="2995083"/>
          </a:xfrm>
          <a:prstGeom prst="rect">
            <a:avLst/>
          </a:prstGeom>
        </p:spPr>
      </p:pic>
      <p:pic>
        <p:nvPicPr>
          <p:cNvPr id="9" name="Picture 8" descr="Qr code&#10;&#10;Description automatically generated">
            <a:extLst>
              <a:ext uri="{FF2B5EF4-FFF2-40B4-BE49-F238E27FC236}">
                <a16:creationId xmlns:a16="http://schemas.microsoft.com/office/drawing/2014/main" id="{7F993327-0AA8-828D-6D6A-365D00C430E5}"/>
              </a:ext>
            </a:extLst>
          </p:cNvPr>
          <p:cNvPicPr>
            <a:picLocks noChangeAspect="1"/>
          </p:cNvPicPr>
          <p:nvPr/>
        </p:nvPicPr>
        <p:blipFill>
          <a:blip r:embed="rId3"/>
          <a:stretch>
            <a:fillRect/>
          </a:stretch>
        </p:blipFill>
        <p:spPr>
          <a:xfrm>
            <a:off x="493816" y="2844801"/>
            <a:ext cx="2857500" cy="2857500"/>
          </a:xfrm>
          <a:prstGeom prst="rect">
            <a:avLst/>
          </a:prstGeom>
        </p:spPr>
      </p:pic>
      <p:sp>
        <p:nvSpPr>
          <p:cNvPr id="10" name="Text Placeholder 2">
            <a:extLst>
              <a:ext uri="{FF2B5EF4-FFF2-40B4-BE49-F238E27FC236}">
                <a16:creationId xmlns:a16="http://schemas.microsoft.com/office/drawing/2014/main" id="{BDACE312-FC08-11E8-3AB8-55E23A9AA52B}"/>
              </a:ext>
            </a:extLst>
          </p:cNvPr>
          <p:cNvSpPr txBox="1">
            <a:spLocks/>
          </p:cNvSpPr>
          <p:nvPr/>
        </p:nvSpPr>
        <p:spPr>
          <a:xfrm>
            <a:off x="3854340" y="2441476"/>
            <a:ext cx="3413551" cy="80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3454"/>
                </a:solidFill>
                <a:latin typeface="Rockwell" panose="02060603020205020403" pitchFamily="18"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3454"/>
                </a:solidFill>
                <a:latin typeface="Rockwell" panose="02060603020205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3454"/>
                </a:solidFill>
                <a:latin typeface="Rockwell" panose="02060603020205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3454"/>
                </a:solidFill>
                <a:latin typeface="Rockwell" panose="02060603020205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3454"/>
                </a:solidFill>
                <a:latin typeface="Rockwell" panose="02060603020205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Paper Application</a:t>
            </a:r>
          </a:p>
        </p:txBody>
      </p:sp>
      <p:pic>
        <p:nvPicPr>
          <p:cNvPr id="12" name="Picture 11" descr="Qr code&#10;&#10;Description automatically generated">
            <a:extLst>
              <a:ext uri="{FF2B5EF4-FFF2-40B4-BE49-F238E27FC236}">
                <a16:creationId xmlns:a16="http://schemas.microsoft.com/office/drawing/2014/main" id="{A7B17F13-1976-86C0-D258-C88AFC74E2DD}"/>
              </a:ext>
            </a:extLst>
          </p:cNvPr>
          <p:cNvPicPr>
            <a:picLocks noChangeAspect="1"/>
          </p:cNvPicPr>
          <p:nvPr/>
        </p:nvPicPr>
        <p:blipFill>
          <a:blip r:embed="rId4"/>
          <a:stretch>
            <a:fillRect/>
          </a:stretch>
        </p:blipFill>
        <p:spPr>
          <a:xfrm>
            <a:off x="8028517" y="2707218"/>
            <a:ext cx="3026833" cy="2995083"/>
          </a:xfrm>
          <a:prstGeom prst="rect">
            <a:avLst/>
          </a:prstGeom>
        </p:spPr>
      </p:pic>
      <p:sp>
        <p:nvSpPr>
          <p:cNvPr id="13" name="Text Placeholder 2">
            <a:extLst>
              <a:ext uri="{FF2B5EF4-FFF2-40B4-BE49-F238E27FC236}">
                <a16:creationId xmlns:a16="http://schemas.microsoft.com/office/drawing/2014/main" id="{6C140320-4AAF-1B51-1307-5882D8615DFC}"/>
              </a:ext>
            </a:extLst>
          </p:cNvPr>
          <p:cNvSpPr txBox="1">
            <a:spLocks/>
          </p:cNvSpPr>
          <p:nvPr/>
        </p:nvSpPr>
        <p:spPr>
          <a:xfrm>
            <a:off x="8778449" y="2459767"/>
            <a:ext cx="3413551" cy="80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3454"/>
                </a:solidFill>
                <a:latin typeface="Rockwell" panose="02060603020205020403" pitchFamily="18"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3454"/>
                </a:solidFill>
                <a:latin typeface="Rockwell" panose="02060603020205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3454"/>
                </a:solidFill>
                <a:latin typeface="Rockwell" panose="02060603020205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3454"/>
                </a:solidFill>
                <a:latin typeface="Rockwell" panose="02060603020205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3454"/>
                </a:solidFill>
                <a:latin typeface="Rockwell" panose="02060603020205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FAQs</a:t>
            </a:r>
          </a:p>
        </p:txBody>
      </p:sp>
    </p:spTree>
    <p:extLst>
      <p:ext uri="{BB962C8B-B14F-4D97-AF65-F5344CB8AC3E}">
        <p14:creationId xmlns:p14="http://schemas.microsoft.com/office/powerpoint/2010/main" val="330156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18" t="4825" r="3306"/>
          <a:stretch>
            <a:fillRect/>
          </a:stretch>
        </p:blipFill>
        <p:spPr>
          <a:xfrm>
            <a:off x="0" y="0"/>
            <a:ext cx="12192000" cy="6858000"/>
          </a:xfrm>
          <a:prstGeom prst="rect">
            <a:avLst/>
          </a:prstGeom>
        </p:spPr>
      </p:pic>
      <p:sp>
        <p:nvSpPr>
          <p:cNvPr id="3" name="TextBox 3"/>
          <p:cNvSpPr txBox="1"/>
          <p:nvPr/>
        </p:nvSpPr>
        <p:spPr>
          <a:xfrm>
            <a:off x="1203858" y="1158594"/>
            <a:ext cx="2192208" cy="192360"/>
          </a:xfrm>
          <a:prstGeom prst="rect">
            <a:avLst/>
          </a:prstGeom>
        </p:spPr>
        <p:txBody>
          <a:bodyPr lIns="0" tIns="0" rIns="0" bIns="0" rtlCol="0" anchor="t">
            <a:spAutoFit/>
          </a:bodyPr>
          <a:lstStyle/>
          <a:p>
            <a:pPr>
              <a:lnSpc>
                <a:spcPts val="1519"/>
              </a:lnSpc>
            </a:pPr>
            <a:r>
              <a:rPr lang="en-US" sz="1519">
                <a:solidFill>
                  <a:srgbClr val="FFFFFF"/>
                </a:solidFill>
                <a:latin typeface="Articulat Bold"/>
              </a:rPr>
              <a:t>SCHOOL CODE </a:t>
            </a:r>
          </a:p>
        </p:txBody>
      </p:sp>
      <p:sp>
        <p:nvSpPr>
          <p:cNvPr id="4" name="TextBox 4"/>
          <p:cNvSpPr txBox="1"/>
          <p:nvPr/>
        </p:nvSpPr>
        <p:spPr>
          <a:xfrm>
            <a:off x="1203858" y="742950"/>
            <a:ext cx="2192208" cy="423193"/>
          </a:xfrm>
          <a:prstGeom prst="rect">
            <a:avLst/>
          </a:prstGeom>
        </p:spPr>
        <p:txBody>
          <a:bodyPr lIns="0" tIns="0" rIns="0" bIns="0" rtlCol="0" anchor="t">
            <a:spAutoFit/>
          </a:bodyPr>
          <a:lstStyle/>
          <a:p>
            <a:pPr>
              <a:lnSpc>
                <a:spcPts val="3319"/>
              </a:lnSpc>
            </a:pPr>
            <a:r>
              <a:rPr lang="en-US" sz="3319">
                <a:solidFill>
                  <a:srgbClr val="FED576"/>
                </a:solidFill>
                <a:latin typeface="Articulat Bold"/>
              </a:rPr>
              <a:t>001144</a:t>
            </a:r>
          </a:p>
        </p:txBody>
      </p:sp>
      <p:sp>
        <p:nvSpPr>
          <p:cNvPr id="5" name="TextBox 5"/>
          <p:cNvSpPr txBox="1"/>
          <p:nvPr/>
        </p:nvSpPr>
        <p:spPr>
          <a:xfrm>
            <a:off x="1005073" y="1383703"/>
            <a:ext cx="1767681" cy="115416"/>
          </a:xfrm>
          <a:prstGeom prst="rect">
            <a:avLst/>
          </a:prstGeom>
        </p:spPr>
        <p:txBody>
          <a:bodyPr lIns="0" tIns="0" rIns="0" bIns="0" rtlCol="0" anchor="t">
            <a:spAutoFit/>
          </a:bodyPr>
          <a:lstStyle/>
          <a:p>
            <a:pPr algn="ctr">
              <a:lnSpc>
                <a:spcPts val="919"/>
              </a:lnSpc>
              <a:spcBef>
                <a:spcPct val="0"/>
              </a:spcBef>
            </a:pPr>
            <a:r>
              <a:rPr lang="en-US" sz="919">
                <a:solidFill>
                  <a:srgbClr val="FFFFFF"/>
                </a:solidFill>
                <a:latin typeface="Articulat Bold"/>
              </a:rPr>
              <a:t>WWW.CPP.EDU/FINANCIAL-AID</a:t>
            </a:r>
          </a:p>
        </p:txBody>
      </p:sp>
      <p:sp>
        <p:nvSpPr>
          <p:cNvPr id="6" name="Title 1">
            <a:extLst>
              <a:ext uri="{FF2B5EF4-FFF2-40B4-BE49-F238E27FC236}">
                <a16:creationId xmlns:a16="http://schemas.microsoft.com/office/drawing/2014/main" id="{9114B7E3-3A1D-B91A-EA05-2946FAFD5539}"/>
              </a:ext>
            </a:extLst>
          </p:cNvPr>
          <p:cNvSpPr txBox="1">
            <a:spLocks/>
          </p:cNvSpPr>
          <p:nvPr/>
        </p:nvSpPr>
        <p:spPr>
          <a:xfrm>
            <a:off x="3857160" y="1616359"/>
            <a:ext cx="4477679" cy="1325563"/>
          </a:xfrm>
          <a:prstGeom prst="rect">
            <a:avLst/>
          </a:prstGeom>
        </p:spPr>
        <p:txBody>
          <a:bodyPr/>
          <a:lstStyle>
            <a:lvl1pPr algn="l" defTabSz="914400" rtl="0" eaLnBrk="1" latinLnBrk="0" hangingPunct="1">
              <a:lnSpc>
                <a:spcPct val="90000"/>
              </a:lnSpc>
              <a:spcBef>
                <a:spcPct val="0"/>
              </a:spcBef>
              <a:buNone/>
              <a:defRPr sz="4400" b="1" i="0" kern="1200">
                <a:solidFill>
                  <a:srgbClr val="133454"/>
                </a:solidFill>
                <a:latin typeface="Arial" panose="020B0604020202020204" pitchFamily="34" charset="0"/>
                <a:ea typeface="+mj-ea"/>
                <a:cs typeface="Arial" panose="020B0604020202020204" pitchFamily="34" charset="0"/>
              </a:defRPr>
            </a:lvl1pPr>
          </a:lstStyle>
          <a:p>
            <a:r>
              <a:rPr lang="en-US" sz="6000"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A150-2F8A-4B0B-1513-CB0D846FEF15}"/>
              </a:ext>
            </a:extLst>
          </p:cNvPr>
          <p:cNvSpPr>
            <a:spLocks noGrp="1"/>
          </p:cNvSpPr>
          <p:nvPr>
            <p:ph type="title"/>
          </p:nvPr>
        </p:nvSpPr>
        <p:spPr>
          <a:xfrm>
            <a:off x="232475" y="28905"/>
            <a:ext cx="10134600" cy="1325563"/>
          </a:xfrm>
        </p:spPr>
        <p:txBody>
          <a:bodyPr/>
          <a:lstStyle/>
          <a:p>
            <a:r>
              <a:rPr lang="en-US"/>
              <a:t>WHICH APPLICATION DO I FILE?</a:t>
            </a:r>
          </a:p>
        </p:txBody>
      </p:sp>
      <p:pic>
        <p:nvPicPr>
          <p:cNvPr id="5" name="Picture 4">
            <a:extLst>
              <a:ext uri="{FF2B5EF4-FFF2-40B4-BE49-F238E27FC236}">
                <a16:creationId xmlns:a16="http://schemas.microsoft.com/office/drawing/2014/main" id="{AEDCC5CF-F304-3F80-D9A2-FEBB4DD5B9D4}"/>
              </a:ext>
            </a:extLst>
          </p:cNvPr>
          <p:cNvPicPr>
            <a:picLocks noChangeAspect="1"/>
          </p:cNvPicPr>
          <p:nvPr/>
        </p:nvPicPr>
        <p:blipFill>
          <a:blip r:embed="rId2"/>
          <a:stretch>
            <a:fillRect/>
          </a:stretch>
        </p:blipFill>
        <p:spPr>
          <a:xfrm>
            <a:off x="316528" y="3004756"/>
            <a:ext cx="11120794" cy="2592911"/>
          </a:xfrm>
          <a:prstGeom prst="rect">
            <a:avLst/>
          </a:prstGeom>
        </p:spPr>
      </p:pic>
      <p:sp>
        <p:nvSpPr>
          <p:cNvPr id="6" name="TextBox 2">
            <a:extLst>
              <a:ext uri="{FF2B5EF4-FFF2-40B4-BE49-F238E27FC236}">
                <a16:creationId xmlns:a16="http://schemas.microsoft.com/office/drawing/2014/main" id="{F121BE0D-2041-B821-793B-D3D476B1F50D}"/>
              </a:ext>
            </a:extLst>
          </p:cNvPr>
          <p:cNvSpPr txBox="1"/>
          <p:nvPr/>
        </p:nvSpPr>
        <p:spPr>
          <a:xfrm>
            <a:off x="316528" y="1358984"/>
            <a:ext cx="10637222" cy="1645772"/>
          </a:xfrm>
          <a:prstGeom prst="rect">
            <a:avLst/>
          </a:prstGeom>
        </p:spPr>
        <p:txBody>
          <a:bodyPr wrap="square" lIns="0" tIns="0" rIns="0" bIns="0" rtlCol="0" anchor="t">
            <a:spAutoFit/>
          </a:bodyPr>
          <a:lstStyle/>
          <a:p>
            <a:pPr>
              <a:lnSpc>
                <a:spcPts val="3000"/>
              </a:lnSpc>
            </a:pPr>
            <a:r>
              <a:rPr lang="en-US" sz="2400">
                <a:solidFill>
                  <a:srgbClr val="000000"/>
                </a:solidFill>
                <a:latin typeface="Rockwell" panose="02060603020205020403" pitchFamily="18" charset="0"/>
              </a:rPr>
              <a:t>The 2023-2024 financial aid applications are now live! Submit or renew your financial aid application by October 1 and March 2, 2023 for the following academic year. </a:t>
            </a:r>
          </a:p>
          <a:p>
            <a:pPr>
              <a:lnSpc>
                <a:spcPts val="4200"/>
              </a:lnSpc>
            </a:pPr>
            <a:endParaRPr lang="en-US" sz="3000">
              <a:solidFill>
                <a:srgbClr val="000000"/>
              </a:solidFill>
              <a:latin typeface="Articulat"/>
            </a:endParaRPr>
          </a:p>
        </p:txBody>
      </p:sp>
      <p:pic>
        <p:nvPicPr>
          <p:cNvPr id="8" name="Picture 7">
            <a:extLst>
              <a:ext uri="{FF2B5EF4-FFF2-40B4-BE49-F238E27FC236}">
                <a16:creationId xmlns:a16="http://schemas.microsoft.com/office/drawing/2014/main" id="{DA13B409-BEB6-2081-4F16-8C835EC54CDA}"/>
              </a:ext>
            </a:extLst>
          </p:cNvPr>
          <p:cNvPicPr>
            <a:picLocks noChangeAspect="1"/>
          </p:cNvPicPr>
          <p:nvPr/>
        </p:nvPicPr>
        <p:blipFill>
          <a:blip r:embed="rId3"/>
          <a:stretch>
            <a:fillRect/>
          </a:stretch>
        </p:blipFill>
        <p:spPr>
          <a:xfrm>
            <a:off x="9915255" y="6043457"/>
            <a:ext cx="2276745" cy="804688"/>
          </a:xfrm>
          <a:prstGeom prst="rect">
            <a:avLst/>
          </a:prstGeom>
        </p:spPr>
      </p:pic>
    </p:spTree>
    <p:extLst>
      <p:ext uri="{BB962C8B-B14F-4D97-AF65-F5344CB8AC3E}">
        <p14:creationId xmlns:p14="http://schemas.microsoft.com/office/powerpoint/2010/main" val="252958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9FC7-CF70-A32A-F9EE-0D9FCBD05CF8}"/>
              </a:ext>
            </a:extLst>
          </p:cNvPr>
          <p:cNvSpPr>
            <a:spLocks noGrp="1"/>
          </p:cNvSpPr>
          <p:nvPr>
            <p:ph type="title"/>
          </p:nvPr>
        </p:nvSpPr>
        <p:spPr/>
        <p:txBody>
          <a:bodyPr/>
          <a:lstStyle/>
          <a:p>
            <a:r>
              <a:rPr lang="en-US"/>
              <a:t>COMMON ERRORS &amp; FAQs</a:t>
            </a:r>
          </a:p>
        </p:txBody>
      </p:sp>
      <p:sp>
        <p:nvSpPr>
          <p:cNvPr id="3" name="Text Placeholder 2">
            <a:extLst>
              <a:ext uri="{FF2B5EF4-FFF2-40B4-BE49-F238E27FC236}">
                <a16:creationId xmlns:a16="http://schemas.microsoft.com/office/drawing/2014/main" id="{D3823D3F-B0BC-AADE-4758-BE4298648273}"/>
              </a:ext>
            </a:extLst>
          </p:cNvPr>
          <p:cNvSpPr>
            <a:spLocks noGrp="1"/>
          </p:cNvSpPr>
          <p:nvPr>
            <p:ph type="body" sz="quarter" idx="10"/>
          </p:nvPr>
        </p:nvSpPr>
        <p:spPr>
          <a:xfrm>
            <a:off x="194848" y="1960232"/>
            <a:ext cx="7225127" cy="4516767"/>
          </a:xfrm>
        </p:spPr>
        <p:txBody>
          <a:bodyPr/>
          <a:lstStyle/>
          <a:p>
            <a:pPr marL="0" marR="0" lvl="0" indent="0">
              <a:spcBef>
                <a:spcPts val="0"/>
              </a:spcBef>
              <a:spcAft>
                <a:spcPts val="0"/>
              </a:spcAft>
              <a:buNone/>
            </a:pPr>
            <a:r>
              <a:rPr lang="en-US" sz="3200">
                <a:effectLst/>
                <a:latin typeface="Calibri" panose="020F0502020204030204" pitchFamily="34" charset="0"/>
                <a:ea typeface="Times New Roman" panose="02020603050405020304" pitchFamily="18" charset="0"/>
              </a:rPr>
              <a:t>Incorrect biographical information           </a:t>
            </a:r>
            <a:endParaRPr lang="en-US" sz="3200">
              <a:effectLst/>
              <a:latin typeface="Calibri" panose="020F0502020204030204" pitchFamily="34" charset="0"/>
              <a:ea typeface="Calibri" panose="020F0502020204030204" pitchFamily="34" charset="0"/>
            </a:endParaRPr>
          </a:p>
          <a:p>
            <a:pPr marL="457200" marR="0" lvl="1" indent="0">
              <a:spcBef>
                <a:spcPts val="0"/>
              </a:spcBef>
              <a:spcAft>
                <a:spcPts val="0"/>
              </a:spcAft>
              <a:buNone/>
            </a:pPr>
            <a:r>
              <a:rPr lang="en-US" sz="3200">
                <a:effectLst/>
                <a:latin typeface="Calibri" panose="020F0502020204030204" pitchFamily="34" charset="0"/>
                <a:ea typeface="Times New Roman" panose="02020603050405020304" pitchFamily="18" charset="0"/>
              </a:rPr>
              <a:t>Name, SSN, DOB </a:t>
            </a:r>
            <a:endParaRPr lang="en-US" sz="3200">
              <a:effectLst/>
              <a:latin typeface="Calibri" panose="020F0502020204030204" pitchFamily="34" charset="0"/>
              <a:ea typeface="Calibri" panose="020F0502020204030204" pitchFamily="34" charset="0"/>
            </a:endParaRPr>
          </a:p>
          <a:p>
            <a:pPr marL="914400" marR="0" lvl="2" indent="0">
              <a:spcBef>
                <a:spcPts val="0"/>
              </a:spcBef>
              <a:spcAft>
                <a:spcPts val="0"/>
              </a:spcAft>
              <a:buNone/>
            </a:pPr>
            <a:r>
              <a:rPr lang="en-US" sz="3200">
                <a:effectLst/>
                <a:latin typeface="Calibri" panose="020F0502020204030204" pitchFamily="34" charset="0"/>
                <a:ea typeface="Calibri" panose="020F0502020204030204" pitchFamily="34" charset="0"/>
              </a:rPr>
              <a:t>Must be legal name</a:t>
            </a:r>
          </a:p>
          <a:p>
            <a:pPr marL="914400" marR="0" lvl="2" indent="0">
              <a:spcBef>
                <a:spcPts val="0"/>
              </a:spcBef>
              <a:spcAft>
                <a:spcPts val="0"/>
              </a:spcAft>
              <a:buNone/>
            </a:pPr>
            <a:r>
              <a:rPr lang="en-US" sz="3200">
                <a:effectLst/>
                <a:latin typeface="Calibri" panose="020F0502020204030204" pitchFamily="34" charset="0"/>
                <a:ea typeface="Calibri" panose="020F0502020204030204" pitchFamily="34" charset="0"/>
              </a:rPr>
              <a:t>As it appears with Social Security Admin (for FAFSA filers)</a:t>
            </a:r>
          </a:p>
          <a:p>
            <a:pPr marL="914400" marR="0" lvl="2" indent="0">
              <a:spcBef>
                <a:spcPts val="0"/>
              </a:spcBef>
              <a:spcAft>
                <a:spcPts val="0"/>
              </a:spcAft>
              <a:buNone/>
            </a:pPr>
            <a:r>
              <a:rPr lang="en-US" sz="3200">
                <a:effectLst/>
                <a:latin typeface="Calibri" panose="020F0502020204030204" pitchFamily="34" charset="0"/>
                <a:ea typeface="Calibri" panose="020F0502020204030204" pitchFamily="34" charset="0"/>
              </a:rPr>
              <a:t>Correct DOB </a:t>
            </a:r>
          </a:p>
          <a:p>
            <a:pPr marL="0" indent="0">
              <a:buNone/>
            </a:pPr>
            <a:endParaRPr lang="en-US"/>
          </a:p>
        </p:txBody>
      </p:sp>
      <p:pic>
        <p:nvPicPr>
          <p:cNvPr id="4" name="Picture 3">
            <a:extLst>
              <a:ext uri="{FF2B5EF4-FFF2-40B4-BE49-F238E27FC236}">
                <a16:creationId xmlns:a16="http://schemas.microsoft.com/office/drawing/2014/main" id="{15DD3E43-F97E-49E2-4544-8611A38C67A8}"/>
              </a:ext>
            </a:extLst>
          </p:cNvPr>
          <p:cNvPicPr>
            <a:picLocks noChangeAspect="1"/>
          </p:cNvPicPr>
          <p:nvPr/>
        </p:nvPicPr>
        <p:blipFill>
          <a:blip r:embed="rId3"/>
          <a:stretch>
            <a:fillRect/>
          </a:stretch>
        </p:blipFill>
        <p:spPr>
          <a:xfrm>
            <a:off x="9915255" y="6043457"/>
            <a:ext cx="2276745" cy="804688"/>
          </a:xfrm>
          <a:prstGeom prst="rect">
            <a:avLst/>
          </a:prstGeom>
        </p:spPr>
      </p:pic>
      <p:pic>
        <p:nvPicPr>
          <p:cNvPr id="5" name="Picture 4" descr="Personal Information for Student view&#10;&#10;The user enters their first name, middle initial, last name, and date of birth. ">
            <a:extLst>
              <a:ext uri="{FF2B5EF4-FFF2-40B4-BE49-F238E27FC236}">
                <a16:creationId xmlns:a16="http://schemas.microsoft.com/office/drawing/2014/main" id="{EEA9CCD7-356B-CC13-664C-53874F912F85}"/>
              </a:ext>
            </a:extLst>
          </p:cNvPr>
          <p:cNvPicPr>
            <a:picLocks noChangeAspect="1"/>
          </p:cNvPicPr>
          <p:nvPr/>
        </p:nvPicPr>
        <p:blipFill>
          <a:blip r:embed="rId4"/>
          <a:stretch>
            <a:fillRect/>
          </a:stretch>
        </p:blipFill>
        <p:spPr>
          <a:xfrm>
            <a:off x="6857052" y="1960232"/>
            <a:ext cx="4792967" cy="3789788"/>
          </a:xfrm>
          <a:prstGeom prst="rect">
            <a:avLst/>
          </a:prstGeom>
          <a:ln>
            <a:solidFill>
              <a:schemeClr val="tx1"/>
            </a:solidFill>
          </a:ln>
        </p:spPr>
      </p:pic>
    </p:spTree>
    <p:extLst>
      <p:ext uri="{BB962C8B-B14F-4D97-AF65-F5344CB8AC3E}">
        <p14:creationId xmlns:p14="http://schemas.microsoft.com/office/powerpoint/2010/main" val="322297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F6CB-5530-00C0-2BAD-7BAA726ED01D}"/>
              </a:ext>
            </a:extLst>
          </p:cNvPr>
          <p:cNvSpPr>
            <a:spLocks noGrp="1"/>
          </p:cNvSpPr>
          <p:nvPr>
            <p:ph type="title"/>
          </p:nvPr>
        </p:nvSpPr>
        <p:spPr/>
        <p:txBody>
          <a:bodyPr/>
          <a:lstStyle/>
          <a:p>
            <a:r>
              <a:rPr lang="en-US"/>
              <a:t>COMMON ERRORS</a:t>
            </a:r>
          </a:p>
        </p:txBody>
      </p:sp>
      <p:sp>
        <p:nvSpPr>
          <p:cNvPr id="3" name="Text Placeholder 2">
            <a:extLst>
              <a:ext uri="{FF2B5EF4-FFF2-40B4-BE49-F238E27FC236}">
                <a16:creationId xmlns:a16="http://schemas.microsoft.com/office/drawing/2014/main" id="{4E111AA0-1816-E5B6-753B-038BE626A7C0}"/>
              </a:ext>
            </a:extLst>
          </p:cNvPr>
          <p:cNvSpPr>
            <a:spLocks noGrp="1"/>
          </p:cNvSpPr>
          <p:nvPr>
            <p:ph type="body" sz="quarter" idx="10"/>
          </p:nvPr>
        </p:nvSpPr>
        <p:spPr>
          <a:xfrm>
            <a:off x="111518" y="1868818"/>
            <a:ext cx="6327382" cy="4684382"/>
          </a:xfrm>
        </p:spPr>
        <p:txBody>
          <a:bodyPr>
            <a:noAutofit/>
          </a:bodyPr>
          <a:lstStyle/>
          <a:p>
            <a:pPr marL="0" marR="0" lvl="0" indent="0">
              <a:spcBef>
                <a:spcPts val="0"/>
              </a:spcBef>
              <a:spcAft>
                <a:spcPts val="0"/>
              </a:spcAft>
              <a:buNone/>
            </a:pPr>
            <a:r>
              <a:rPr lang="en-US">
                <a:effectLst/>
                <a:latin typeface="Calibri" panose="020F0502020204030204" pitchFamily="34" charset="0"/>
                <a:ea typeface="Times New Roman" panose="02020603050405020304" pitchFamily="18" charset="0"/>
              </a:rPr>
              <a:t>Not completing the correct year</a:t>
            </a:r>
          </a:p>
          <a:p>
            <a:pPr marL="0" marR="0" lvl="0" indent="0">
              <a:spcBef>
                <a:spcPts val="0"/>
              </a:spcBef>
              <a:spcAft>
                <a:spcPts val="0"/>
              </a:spcAft>
              <a:buNone/>
            </a:pPr>
            <a:endParaRPr lang="en-US">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2800">
                <a:effectLst/>
                <a:latin typeface="Calibri" panose="020F0502020204030204" pitchFamily="34" charset="0"/>
                <a:ea typeface="Times New Roman" panose="02020603050405020304" pitchFamily="18" charset="0"/>
              </a:rPr>
              <a:t>2022/2023 Application (current year)</a:t>
            </a:r>
            <a:endParaRPr lang="en-US" sz="28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2800">
                <a:effectLst/>
                <a:latin typeface="Calibri" panose="020F0502020204030204" pitchFamily="34" charset="0"/>
                <a:ea typeface="Calibri" panose="020F0502020204030204" pitchFamily="34" charset="0"/>
              </a:rPr>
              <a:t>Fall 2022</a:t>
            </a:r>
          </a:p>
          <a:p>
            <a:pPr marL="1143000" marR="0" lvl="2" indent="-228600">
              <a:spcBef>
                <a:spcPts val="0"/>
              </a:spcBef>
              <a:spcAft>
                <a:spcPts val="0"/>
              </a:spcAft>
              <a:buFont typeface="+mj-lt"/>
              <a:buAutoNum type="romanLcPeriod"/>
            </a:pPr>
            <a:r>
              <a:rPr lang="en-US" sz="2800">
                <a:effectLst/>
                <a:latin typeface="Calibri" panose="020F0502020204030204" pitchFamily="34" charset="0"/>
                <a:ea typeface="Calibri" panose="020F0502020204030204" pitchFamily="34" charset="0"/>
              </a:rPr>
              <a:t>Spring 2023</a:t>
            </a:r>
          </a:p>
          <a:p>
            <a:pPr marL="1143000" marR="0" lvl="2" indent="-228600">
              <a:spcBef>
                <a:spcPts val="0"/>
              </a:spcBef>
              <a:spcAft>
                <a:spcPts val="0"/>
              </a:spcAft>
              <a:buFont typeface="+mj-lt"/>
              <a:buAutoNum type="romanLcPeriod"/>
            </a:pPr>
            <a:r>
              <a:rPr lang="en-US" sz="2800">
                <a:effectLst/>
                <a:latin typeface="Calibri" panose="020F0502020204030204" pitchFamily="34" charset="0"/>
                <a:ea typeface="Calibri" panose="020F0502020204030204" pitchFamily="34" charset="0"/>
              </a:rPr>
              <a:t>Summer 2023</a:t>
            </a:r>
            <a:br>
              <a:rPr lang="en-US" sz="2800">
                <a:effectLst/>
                <a:latin typeface="Calibri" panose="020F0502020204030204" pitchFamily="34" charset="0"/>
                <a:ea typeface="Calibri" panose="020F0502020204030204" pitchFamily="34" charset="0"/>
              </a:rPr>
            </a:br>
            <a:endParaRPr lang="en-US" sz="28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2800">
                <a:effectLst/>
                <a:latin typeface="Calibri" panose="020F0502020204030204" pitchFamily="34" charset="0"/>
                <a:ea typeface="Times New Roman" panose="02020603050405020304" pitchFamily="18" charset="0"/>
              </a:rPr>
              <a:t>2023/2024 Application (</a:t>
            </a:r>
            <a:r>
              <a:rPr lang="en-US" sz="2800">
                <a:solidFill>
                  <a:srgbClr val="FF0000"/>
                </a:solidFill>
                <a:effectLst/>
                <a:latin typeface="Calibri" panose="020F0502020204030204" pitchFamily="34" charset="0"/>
                <a:ea typeface="Times New Roman" panose="02020603050405020304" pitchFamily="18" charset="0"/>
              </a:rPr>
              <a:t>Deadline – March 2, 2023</a:t>
            </a:r>
            <a:r>
              <a:rPr lang="en-US" sz="2800">
                <a:effectLst/>
                <a:latin typeface="Calibri" panose="020F0502020204030204" pitchFamily="34" charset="0"/>
                <a:ea typeface="Times New Roman" panose="02020603050405020304" pitchFamily="18" charset="0"/>
              </a:rPr>
              <a:t>)</a:t>
            </a:r>
            <a:endParaRPr lang="en-US" sz="28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2800">
                <a:effectLst/>
                <a:latin typeface="Calibri" panose="020F0502020204030204" pitchFamily="34" charset="0"/>
                <a:ea typeface="Calibri" panose="020F0502020204030204" pitchFamily="34" charset="0"/>
              </a:rPr>
              <a:t>Fall 2023</a:t>
            </a:r>
          </a:p>
          <a:p>
            <a:pPr marL="1143000" marR="0" lvl="2" indent="-228600">
              <a:spcBef>
                <a:spcPts val="0"/>
              </a:spcBef>
              <a:spcAft>
                <a:spcPts val="0"/>
              </a:spcAft>
              <a:buFont typeface="+mj-lt"/>
              <a:buAutoNum type="romanLcPeriod"/>
            </a:pPr>
            <a:r>
              <a:rPr lang="en-US" sz="2800">
                <a:effectLst/>
                <a:latin typeface="Calibri" panose="020F0502020204030204" pitchFamily="34" charset="0"/>
                <a:ea typeface="Calibri" panose="020F0502020204030204" pitchFamily="34" charset="0"/>
              </a:rPr>
              <a:t>Spring 2024</a:t>
            </a:r>
          </a:p>
          <a:p>
            <a:pPr marL="1143000" marR="0" lvl="2" indent="-228600">
              <a:spcBef>
                <a:spcPts val="0"/>
              </a:spcBef>
              <a:spcAft>
                <a:spcPts val="0"/>
              </a:spcAft>
              <a:buFont typeface="+mj-lt"/>
              <a:buAutoNum type="romanLcPeriod"/>
            </a:pPr>
            <a:r>
              <a:rPr lang="en-US" sz="2800">
                <a:effectLst/>
                <a:latin typeface="Calibri" panose="020F0502020204030204" pitchFamily="34" charset="0"/>
                <a:ea typeface="Calibri" panose="020F0502020204030204" pitchFamily="34" charset="0"/>
              </a:rPr>
              <a:t>Summer 2024</a:t>
            </a:r>
          </a:p>
          <a:p>
            <a:pPr marL="0" indent="0">
              <a:buNone/>
            </a:pPr>
            <a:endParaRPr lang="en-US"/>
          </a:p>
        </p:txBody>
      </p:sp>
      <p:pic>
        <p:nvPicPr>
          <p:cNvPr id="4" name="Picture 3">
            <a:extLst>
              <a:ext uri="{FF2B5EF4-FFF2-40B4-BE49-F238E27FC236}">
                <a16:creationId xmlns:a16="http://schemas.microsoft.com/office/drawing/2014/main" id="{3A0F89C3-4C5F-0E5E-57E3-D843AD9DF7A7}"/>
              </a:ext>
            </a:extLst>
          </p:cNvPr>
          <p:cNvPicPr>
            <a:picLocks noChangeAspect="1"/>
          </p:cNvPicPr>
          <p:nvPr/>
        </p:nvPicPr>
        <p:blipFill>
          <a:blip r:embed="rId3"/>
          <a:stretch>
            <a:fillRect/>
          </a:stretch>
        </p:blipFill>
        <p:spPr>
          <a:xfrm>
            <a:off x="9915255" y="6043457"/>
            <a:ext cx="2276745" cy="804688"/>
          </a:xfrm>
          <a:prstGeom prst="rect">
            <a:avLst/>
          </a:prstGeom>
        </p:spPr>
      </p:pic>
      <p:pic>
        <p:nvPicPr>
          <p:cNvPr id="5" name="Picture 4" descr="Get Started view&#10;&#10;Once the user logs in, they are taken to the Get Started page. For the 2023-24 cycle year, the user must indicate for which school year they are applying for financial aid. In this scenario, the user selects “Start 2023-24 FAFSA Form.”">
            <a:extLst>
              <a:ext uri="{FF2B5EF4-FFF2-40B4-BE49-F238E27FC236}">
                <a16:creationId xmlns:a16="http://schemas.microsoft.com/office/drawing/2014/main" id="{63D5A5C2-A31D-B48E-D0C9-C422F4487C38}"/>
              </a:ext>
            </a:extLst>
          </p:cNvPr>
          <p:cNvPicPr>
            <a:picLocks noChangeAspect="1"/>
          </p:cNvPicPr>
          <p:nvPr/>
        </p:nvPicPr>
        <p:blipFill>
          <a:blip r:embed="rId4"/>
          <a:stretch>
            <a:fillRect/>
          </a:stretch>
        </p:blipFill>
        <p:spPr>
          <a:xfrm>
            <a:off x="6588972" y="2264904"/>
            <a:ext cx="5127233" cy="3100933"/>
          </a:xfrm>
          <a:prstGeom prst="rect">
            <a:avLst/>
          </a:prstGeom>
          <a:ln w="12700">
            <a:solidFill>
              <a:schemeClr val="tx1"/>
            </a:solidFill>
          </a:ln>
        </p:spPr>
      </p:pic>
    </p:spTree>
    <p:extLst>
      <p:ext uri="{BB962C8B-B14F-4D97-AF65-F5344CB8AC3E}">
        <p14:creationId xmlns:p14="http://schemas.microsoft.com/office/powerpoint/2010/main" val="286064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udent Education&#10;&#10;In this scenario, the user answers questions relating to their high school completion status, college degree they’ll be working on, college grade level, and interested in being considered for work-study. ">
            <a:extLst>
              <a:ext uri="{FF2B5EF4-FFF2-40B4-BE49-F238E27FC236}">
                <a16:creationId xmlns:a16="http://schemas.microsoft.com/office/drawing/2014/main" id="{9BF0C22A-349E-3AF3-08CD-B2060A3E009D}"/>
              </a:ext>
            </a:extLst>
          </p:cNvPr>
          <p:cNvPicPr>
            <a:picLocks noChangeAspect="1"/>
          </p:cNvPicPr>
          <p:nvPr/>
        </p:nvPicPr>
        <p:blipFill>
          <a:blip r:embed="rId3"/>
          <a:stretch>
            <a:fillRect/>
          </a:stretch>
        </p:blipFill>
        <p:spPr>
          <a:xfrm>
            <a:off x="2962275" y="1639948"/>
            <a:ext cx="6020118" cy="4926161"/>
          </a:xfrm>
          <a:prstGeom prst="rect">
            <a:avLst/>
          </a:prstGeom>
          <a:ln>
            <a:solidFill>
              <a:schemeClr val="tx1"/>
            </a:solidFill>
          </a:ln>
        </p:spPr>
      </p:pic>
      <p:pic>
        <p:nvPicPr>
          <p:cNvPr id="5" name="Picture 4">
            <a:extLst>
              <a:ext uri="{FF2B5EF4-FFF2-40B4-BE49-F238E27FC236}">
                <a16:creationId xmlns:a16="http://schemas.microsoft.com/office/drawing/2014/main" id="{524ECCD9-0AB0-9967-73BE-DA2FFA573C1E}"/>
              </a:ext>
            </a:extLst>
          </p:cNvPr>
          <p:cNvPicPr>
            <a:picLocks noChangeAspect="1"/>
          </p:cNvPicPr>
          <p:nvPr/>
        </p:nvPicPr>
        <p:blipFill>
          <a:blip r:embed="rId4"/>
          <a:stretch>
            <a:fillRect/>
          </a:stretch>
        </p:blipFill>
        <p:spPr>
          <a:xfrm>
            <a:off x="9915255" y="6043457"/>
            <a:ext cx="2276745" cy="804688"/>
          </a:xfrm>
          <a:prstGeom prst="rect">
            <a:avLst/>
          </a:prstGeom>
        </p:spPr>
      </p:pic>
      <p:sp>
        <p:nvSpPr>
          <p:cNvPr id="6" name="Title 1">
            <a:extLst>
              <a:ext uri="{FF2B5EF4-FFF2-40B4-BE49-F238E27FC236}">
                <a16:creationId xmlns:a16="http://schemas.microsoft.com/office/drawing/2014/main" id="{4A8F3FCD-C1DC-D1AE-BFF6-9E56987A90BE}"/>
              </a:ext>
            </a:extLst>
          </p:cNvPr>
          <p:cNvSpPr>
            <a:spLocks noGrp="1"/>
          </p:cNvSpPr>
          <p:nvPr>
            <p:ph type="title"/>
          </p:nvPr>
        </p:nvSpPr>
        <p:spPr>
          <a:xfrm>
            <a:off x="493713" y="542925"/>
            <a:ext cx="10134600" cy="1325563"/>
          </a:xfrm>
        </p:spPr>
        <p:txBody>
          <a:bodyPr/>
          <a:lstStyle/>
          <a:p>
            <a:r>
              <a:rPr lang="en-US"/>
              <a:t>COMMON ERRORS</a:t>
            </a:r>
          </a:p>
        </p:txBody>
      </p:sp>
    </p:spTree>
    <p:extLst>
      <p:ext uri="{BB962C8B-B14F-4D97-AF65-F5344CB8AC3E}">
        <p14:creationId xmlns:p14="http://schemas.microsoft.com/office/powerpoint/2010/main" val="244571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9EA930-EA9B-799D-B772-5395201D5DE5}"/>
              </a:ext>
            </a:extLst>
          </p:cNvPr>
          <p:cNvSpPr>
            <a:spLocks noGrp="1"/>
          </p:cNvSpPr>
          <p:nvPr>
            <p:ph type="body" sz="quarter" idx="10"/>
          </p:nvPr>
        </p:nvSpPr>
        <p:spPr>
          <a:xfrm>
            <a:off x="493713" y="1960232"/>
            <a:ext cx="5172670" cy="4324491"/>
          </a:xfrm>
        </p:spPr>
        <p:txBody>
          <a:bodyPr/>
          <a:lstStyle/>
          <a:p>
            <a:pPr marL="342900" marR="0" lvl="0" indent="-34290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Not including Cal Poly Pomona’s school code: </a:t>
            </a:r>
            <a:r>
              <a:rPr lang="en-US" b="1">
                <a:effectLst/>
                <a:latin typeface="Calibri" panose="020F0502020204030204" pitchFamily="34" charset="0"/>
                <a:ea typeface="Times New Roman" panose="02020603050405020304" pitchFamily="18" charset="0"/>
              </a:rPr>
              <a:t>001144</a:t>
            </a:r>
            <a:endParaRPr lang="en-US">
              <a:effectLst/>
              <a:latin typeface="Calibri" panose="020F0502020204030204" pitchFamily="34" charset="0"/>
              <a:ea typeface="Calibri" panose="020F0502020204030204" pitchFamily="34" charset="0"/>
            </a:endParaRPr>
          </a:p>
          <a:p>
            <a:endParaRPr lang="en-US"/>
          </a:p>
        </p:txBody>
      </p:sp>
      <p:pic>
        <p:nvPicPr>
          <p:cNvPr id="4" name="Picture 3">
            <a:extLst>
              <a:ext uri="{FF2B5EF4-FFF2-40B4-BE49-F238E27FC236}">
                <a16:creationId xmlns:a16="http://schemas.microsoft.com/office/drawing/2014/main" id="{C994E078-DBE7-2968-DFF5-3EF29B3F3B85}"/>
              </a:ext>
            </a:extLst>
          </p:cNvPr>
          <p:cNvPicPr>
            <a:picLocks noChangeAspect="1"/>
          </p:cNvPicPr>
          <p:nvPr/>
        </p:nvPicPr>
        <p:blipFill>
          <a:blip r:embed="rId2"/>
          <a:stretch>
            <a:fillRect/>
          </a:stretch>
        </p:blipFill>
        <p:spPr>
          <a:xfrm>
            <a:off x="9915255" y="6043457"/>
            <a:ext cx="2276745" cy="804688"/>
          </a:xfrm>
          <a:prstGeom prst="rect">
            <a:avLst/>
          </a:prstGeom>
        </p:spPr>
      </p:pic>
      <p:pic>
        <p:nvPicPr>
          <p:cNvPr id="5" name="Picture 4" descr="College Search view &#10;&#10;The user searches the state, city, and college name.&#10;">
            <a:extLst>
              <a:ext uri="{FF2B5EF4-FFF2-40B4-BE49-F238E27FC236}">
                <a16:creationId xmlns:a16="http://schemas.microsoft.com/office/drawing/2014/main" id="{7C46D8C2-2418-BFF7-D752-3360008A40E5}"/>
              </a:ext>
            </a:extLst>
          </p:cNvPr>
          <p:cNvPicPr>
            <a:picLocks noChangeAspect="1"/>
          </p:cNvPicPr>
          <p:nvPr/>
        </p:nvPicPr>
        <p:blipFill>
          <a:blip r:embed="rId3"/>
          <a:stretch>
            <a:fillRect/>
          </a:stretch>
        </p:blipFill>
        <p:spPr>
          <a:xfrm>
            <a:off x="5666383" y="2121310"/>
            <a:ext cx="4248872" cy="4324491"/>
          </a:xfrm>
          <a:prstGeom prst="rect">
            <a:avLst/>
          </a:prstGeom>
          <a:ln>
            <a:solidFill>
              <a:schemeClr val="tx1"/>
            </a:solidFill>
          </a:ln>
        </p:spPr>
      </p:pic>
      <p:sp>
        <p:nvSpPr>
          <p:cNvPr id="6" name="Title 1">
            <a:extLst>
              <a:ext uri="{FF2B5EF4-FFF2-40B4-BE49-F238E27FC236}">
                <a16:creationId xmlns:a16="http://schemas.microsoft.com/office/drawing/2014/main" id="{FCCDDC1D-763E-A43F-14AE-0650D308DCAB}"/>
              </a:ext>
            </a:extLst>
          </p:cNvPr>
          <p:cNvSpPr>
            <a:spLocks noGrp="1"/>
          </p:cNvSpPr>
          <p:nvPr>
            <p:ph type="title"/>
          </p:nvPr>
        </p:nvSpPr>
        <p:spPr>
          <a:xfrm>
            <a:off x="493713" y="542925"/>
            <a:ext cx="10134600" cy="1325563"/>
          </a:xfrm>
        </p:spPr>
        <p:txBody>
          <a:bodyPr/>
          <a:lstStyle/>
          <a:p>
            <a:r>
              <a:rPr lang="en-US"/>
              <a:t>COMMON ERRORS</a:t>
            </a:r>
          </a:p>
        </p:txBody>
      </p:sp>
    </p:spTree>
    <p:extLst>
      <p:ext uri="{BB962C8B-B14F-4D97-AF65-F5344CB8AC3E}">
        <p14:creationId xmlns:p14="http://schemas.microsoft.com/office/powerpoint/2010/main" val="329965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D037-D07E-5AC3-7197-3C4A1A6D059E}"/>
              </a:ext>
            </a:extLst>
          </p:cNvPr>
          <p:cNvSpPr>
            <a:spLocks noGrp="1"/>
          </p:cNvSpPr>
          <p:nvPr>
            <p:ph type="title"/>
          </p:nvPr>
        </p:nvSpPr>
        <p:spPr/>
        <p:txBody>
          <a:bodyPr/>
          <a:lstStyle/>
          <a:p>
            <a:r>
              <a:rPr lang="en-US"/>
              <a:t>I AM INDEPENDENT</a:t>
            </a:r>
          </a:p>
        </p:txBody>
      </p:sp>
      <p:pic>
        <p:nvPicPr>
          <p:cNvPr id="4" name="Picture 3">
            <a:extLst>
              <a:ext uri="{FF2B5EF4-FFF2-40B4-BE49-F238E27FC236}">
                <a16:creationId xmlns:a16="http://schemas.microsoft.com/office/drawing/2014/main" id="{FCA1B8B0-CACC-8897-A304-018E5EC59A71}"/>
              </a:ext>
            </a:extLst>
          </p:cNvPr>
          <p:cNvPicPr>
            <a:picLocks noChangeAspect="1"/>
          </p:cNvPicPr>
          <p:nvPr/>
        </p:nvPicPr>
        <p:blipFill>
          <a:blip r:embed="rId3"/>
          <a:stretch>
            <a:fillRect/>
          </a:stretch>
        </p:blipFill>
        <p:spPr>
          <a:xfrm>
            <a:off x="9915255" y="6043457"/>
            <a:ext cx="2276745" cy="804688"/>
          </a:xfrm>
          <a:prstGeom prst="rect">
            <a:avLst/>
          </a:prstGeom>
        </p:spPr>
      </p:pic>
      <p:pic>
        <p:nvPicPr>
          <p:cNvPr id="6" name="Picture 5">
            <a:extLst>
              <a:ext uri="{FF2B5EF4-FFF2-40B4-BE49-F238E27FC236}">
                <a16:creationId xmlns:a16="http://schemas.microsoft.com/office/drawing/2014/main" id="{8B3318D7-4C3B-54EC-40BF-2A86C51B4914}"/>
              </a:ext>
            </a:extLst>
          </p:cNvPr>
          <p:cNvPicPr>
            <a:picLocks noChangeAspect="1"/>
          </p:cNvPicPr>
          <p:nvPr/>
        </p:nvPicPr>
        <p:blipFill>
          <a:blip r:embed="rId4"/>
          <a:stretch>
            <a:fillRect/>
          </a:stretch>
        </p:blipFill>
        <p:spPr>
          <a:xfrm>
            <a:off x="818344" y="1868818"/>
            <a:ext cx="5390472" cy="4085928"/>
          </a:xfrm>
          <a:prstGeom prst="rect">
            <a:avLst/>
          </a:prstGeom>
        </p:spPr>
      </p:pic>
      <p:pic>
        <p:nvPicPr>
          <p:cNvPr id="8" name="Picture 7">
            <a:extLst>
              <a:ext uri="{FF2B5EF4-FFF2-40B4-BE49-F238E27FC236}">
                <a16:creationId xmlns:a16="http://schemas.microsoft.com/office/drawing/2014/main" id="{63FA0953-D36C-3490-FF09-8A0AC57547E6}"/>
              </a:ext>
            </a:extLst>
          </p:cNvPr>
          <p:cNvPicPr>
            <a:picLocks noChangeAspect="1"/>
          </p:cNvPicPr>
          <p:nvPr/>
        </p:nvPicPr>
        <p:blipFill>
          <a:blip r:embed="rId5"/>
          <a:stretch>
            <a:fillRect/>
          </a:stretch>
        </p:blipFill>
        <p:spPr>
          <a:xfrm>
            <a:off x="6208816" y="1868818"/>
            <a:ext cx="4914600" cy="4085928"/>
          </a:xfrm>
          <a:prstGeom prst="rect">
            <a:avLst/>
          </a:prstGeom>
        </p:spPr>
      </p:pic>
    </p:spTree>
    <p:extLst>
      <p:ext uri="{BB962C8B-B14F-4D97-AF65-F5344CB8AC3E}">
        <p14:creationId xmlns:p14="http://schemas.microsoft.com/office/powerpoint/2010/main" val="104217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5F6F6-207C-E068-951C-43C77B595FEC}"/>
              </a:ext>
            </a:extLst>
          </p:cNvPr>
          <p:cNvSpPr>
            <a:spLocks noGrp="1"/>
          </p:cNvSpPr>
          <p:nvPr>
            <p:ph type="body" sz="quarter" idx="10"/>
          </p:nvPr>
        </p:nvSpPr>
        <p:spPr/>
        <p:txBody>
          <a:bodyPr vert="horz" lIns="91440" tIns="45720" rIns="91440" bIns="45720" rtlCol="0" anchor="t">
            <a:normAutofit fontScale="92500" lnSpcReduction="20000"/>
          </a:bodyPr>
          <a:lstStyle/>
          <a:p>
            <a:r>
              <a:rPr lang="en-US">
                <a:latin typeface="Rockwell"/>
                <a:cs typeface="Arial"/>
              </a:rPr>
              <a:t>If parents don’t have SSN: enter 000-00-0000</a:t>
            </a:r>
          </a:p>
          <a:p>
            <a:r>
              <a:rPr lang="en-US">
                <a:latin typeface="Rockwell"/>
                <a:cs typeface="Arial"/>
              </a:rPr>
              <a:t>If student's or parent's income has recently changed from the tax year requested (2020 or 2021), they are still required to input their tax year information and request to meet with a FA counselor in April to request a possible Professional Judgement</a:t>
            </a:r>
          </a:p>
          <a:p>
            <a:r>
              <a:rPr lang="en-US">
                <a:latin typeface="Rockwell"/>
                <a:cs typeface="Arial"/>
              </a:rPr>
              <a:t>If dependent students are unable to provide their parent(s) information, they can still submit their FAFSA prior to the March 2nd priority date but it will get rejected. Our FA Office will reach out to these students in April</a:t>
            </a:r>
          </a:p>
        </p:txBody>
      </p:sp>
      <p:sp>
        <p:nvSpPr>
          <p:cNvPr id="4" name="Title 1">
            <a:extLst>
              <a:ext uri="{FF2B5EF4-FFF2-40B4-BE49-F238E27FC236}">
                <a16:creationId xmlns:a16="http://schemas.microsoft.com/office/drawing/2014/main" id="{B108E399-BC17-64ED-6FDC-53A3728EC25F}"/>
              </a:ext>
            </a:extLst>
          </p:cNvPr>
          <p:cNvSpPr>
            <a:spLocks noGrp="1"/>
          </p:cNvSpPr>
          <p:nvPr>
            <p:ph type="title"/>
          </p:nvPr>
        </p:nvSpPr>
        <p:spPr>
          <a:xfrm>
            <a:off x="493713" y="542925"/>
            <a:ext cx="10134600" cy="1325563"/>
          </a:xfrm>
        </p:spPr>
        <p:txBody>
          <a:bodyPr/>
          <a:lstStyle/>
          <a:p>
            <a:r>
              <a:rPr lang="en-US"/>
              <a:t>FAFSA TIP</a:t>
            </a:r>
          </a:p>
        </p:txBody>
      </p:sp>
    </p:spTree>
    <p:extLst>
      <p:ext uri="{BB962C8B-B14F-4D97-AF65-F5344CB8AC3E}">
        <p14:creationId xmlns:p14="http://schemas.microsoft.com/office/powerpoint/2010/main" val="109994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8B13BFA-700D-4AAD-8D08-98D41F8B8D6C}" vid="{3EFD57ED-6B54-41C9-B263-C69BC78525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CPP University Template Version C</Template>
  <TotalTime>129</TotalTime>
  <Words>446</Words>
  <Application>Microsoft Office PowerPoint</Application>
  <PresentationFormat>Widescreen</PresentationFormat>
  <Paragraphs>65</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Articulat</vt:lpstr>
      <vt:lpstr>Articulat Bold</vt:lpstr>
      <vt:lpstr>Calibri</vt:lpstr>
      <vt:lpstr>Rockwell</vt:lpstr>
      <vt:lpstr>Office Theme</vt:lpstr>
      <vt:lpstr>TIPS ON APPLYING FOR AID</vt:lpstr>
      <vt:lpstr>PowerPoint Presentation</vt:lpstr>
      <vt:lpstr>WHICH APPLICATION DO I FILE?</vt:lpstr>
      <vt:lpstr>COMMON ERRORS &amp; FAQs</vt:lpstr>
      <vt:lpstr>COMMON ERRORS</vt:lpstr>
      <vt:lpstr>COMMON ERRORS</vt:lpstr>
      <vt:lpstr>COMMON ERRORS</vt:lpstr>
      <vt:lpstr>I AM INDEPENDENT</vt:lpstr>
      <vt:lpstr>FAFSA TIP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Cal Poly Pomona</vt:lpstr>
      <vt:lpstr>PowerPoint Presentation</vt:lpstr>
      <vt:lpstr>PowerPoint Presentation</vt:lpstr>
      <vt:lpstr>PowerPoint Presentation</vt:lpstr>
      <vt:lpstr>CA DREAM ACT APPLICATION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Saul Ramirez</dc:creator>
  <cp:lastModifiedBy>Saul Ramirez</cp:lastModifiedBy>
  <cp:revision>6</cp:revision>
  <cp:lastPrinted>2022-12-01T19:02:06Z</cp:lastPrinted>
  <dcterms:created xsi:type="dcterms:W3CDTF">2022-10-20T21:42:21Z</dcterms:created>
  <dcterms:modified xsi:type="dcterms:W3CDTF">2022-12-01T21:10:19Z</dcterms:modified>
</cp:coreProperties>
</file>