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2" r:id="rId5"/>
    <p:sldId id="258" r:id="rId6"/>
    <p:sldId id="263" r:id="rId7"/>
    <p:sldId id="259" r:id="rId8"/>
    <p:sldId id="264" r:id="rId9"/>
    <p:sldId id="265" r:id="rId10"/>
    <p:sldId id="308" r:id="rId11"/>
    <p:sldId id="306" r:id="rId12"/>
    <p:sldId id="307" r:id="rId13"/>
    <p:sldId id="266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306B8-7EF6-4423-85A3-9A47C4618D4E}" v="171" dt="2024-08-16T16:46:11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C20B5-A818-4BF7-8FA7-C5F36E00169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9E3740-698D-4F6A-B1C2-70DC9B1C3D4D}">
      <dgm:prSet/>
      <dgm:spPr/>
      <dgm:t>
        <a:bodyPr/>
        <a:lstStyle/>
        <a:p>
          <a:r>
            <a:rPr lang="en-US" b="0" dirty="0"/>
            <a:t>Future registration windows are assigned by Registrar’s Office and viewable in your Student Center shortly before registration opens</a:t>
          </a:r>
        </a:p>
        <a:p>
          <a:r>
            <a:rPr lang="en-US" b="1" dirty="0"/>
            <a:t>Fall: starts in mid-April</a:t>
          </a:r>
          <a:r>
            <a:rPr lang="en-US" dirty="0"/>
            <a:t>		</a:t>
          </a:r>
          <a:r>
            <a:rPr lang="en-US" b="1" dirty="0"/>
            <a:t>Spring:  starts in mid-October</a:t>
          </a:r>
          <a:r>
            <a:rPr lang="en-US" dirty="0"/>
            <a:t>		</a:t>
          </a:r>
          <a:r>
            <a:rPr lang="en-US" b="1" dirty="0"/>
            <a:t>Summer: starts in mid-March</a:t>
          </a:r>
        </a:p>
      </dgm:t>
    </dgm:pt>
    <dgm:pt modelId="{B6AB1D19-3D8B-406F-8541-8DDE7954D9AC}" type="parTrans" cxnId="{244BDC23-6F9D-4B25-81AF-714638D5ADC1}">
      <dgm:prSet/>
      <dgm:spPr/>
      <dgm:t>
        <a:bodyPr/>
        <a:lstStyle/>
        <a:p>
          <a:endParaRPr lang="en-US"/>
        </a:p>
      </dgm:t>
    </dgm:pt>
    <dgm:pt modelId="{EE9FBD17-9AB2-4DBB-BD03-54EC4F34E99E}" type="sibTrans" cxnId="{244BDC23-6F9D-4B25-81AF-714638D5ADC1}">
      <dgm:prSet/>
      <dgm:spPr/>
      <dgm:t>
        <a:bodyPr/>
        <a:lstStyle/>
        <a:p>
          <a:endParaRPr lang="en-US"/>
        </a:p>
      </dgm:t>
    </dgm:pt>
    <dgm:pt modelId="{249091A2-5799-4318-9254-195D9476E051}">
      <dgm:prSet/>
      <dgm:spPr/>
      <dgm:t>
        <a:bodyPr/>
        <a:lstStyle/>
        <a:p>
          <a:r>
            <a:rPr lang="en-US" b="0" dirty="0"/>
            <a:t>Limited to 16 units during Priority &amp; General Registration, then 18 units during Add/Drop, Petition to Exceed Unit Cap must be submitted </a:t>
          </a:r>
          <a:endParaRPr lang="en-US" dirty="0"/>
        </a:p>
      </dgm:t>
    </dgm:pt>
    <dgm:pt modelId="{FAF92C30-6849-4502-BF79-BB933D345FE2}" type="parTrans" cxnId="{463FC25D-60DC-44FE-8624-E6E35B498275}">
      <dgm:prSet/>
      <dgm:spPr/>
      <dgm:t>
        <a:bodyPr/>
        <a:lstStyle/>
        <a:p>
          <a:endParaRPr lang="en-US"/>
        </a:p>
      </dgm:t>
    </dgm:pt>
    <dgm:pt modelId="{D845F784-8813-424C-921E-DC1449BB3C5C}" type="sibTrans" cxnId="{463FC25D-60DC-44FE-8624-E6E35B498275}">
      <dgm:prSet/>
      <dgm:spPr/>
      <dgm:t>
        <a:bodyPr/>
        <a:lstStyle/>
        <a:p>
          <a:endParaRPr lang="en-US"/>
        </a:p>
      </dgm:t>
    </dgm:pt>
    <dgm:pt modelId="{23A04ECE-CF8D-400F-BE48-57BB68C854EA}">
      <dgm:prSet/>
      <dgm:spPr/>
      <dgm:t>
        <a:bodyPr/>
        <a:lstStyle/>
        <a:p>
          <a:r>
            <a:rPr lang="en-US" b="0"/>
            <a:t>Check for pre-requisites or co-requisites</a:t>
          </a:r>
          <a:endParaRPr lang="en-US"/>
        </a:p>
      </dgm:t>
    </dgm:pt>
    <dgm:pt modelId="{39692B5F-8507-499B-AC27-CCCA9E148BC7}" type="parTrans" cxnId="{65F4F424-6E29-4B31-A9B3-C6C70B9EA13A}">
      <dgm:prSet/>
      <dgm:spPr/>
      <dgm:t>
        <a:bodyPr/>
        <a:lstStyle/>
        <a:p>
          <a:endParaRPr lang="en-US"/>
        </a:p>
      </dgm:t>
    </dgm:pt>
    <dgm:pt modelId="{CA28B109-699D-4B59-B76E-0971F118FED2}" type="sibTrans" cxnId="{65F4F424-6E29-4B31-A9B3-C6C70B9EA13A}">
      <dgm:prSet/>
      <dgm:spPr/>
      <dgm:t>
        <a:bodyPr/>
        <a:lstStyle/>
        <a:p>
          <a:endParaRPr lang="en-US"/>
        </a:p>
      </dgm:t>
    </dgm:pt>
    <dgm:pt modelId="{E37C76C9-B03A-4A10-BDB4-917F9900028A}">
      <dgm:prSet/>
      <dgm:spPr/>
      <dgm:t>
        <a:bodyPr/>
        <a:lstStyle/>
        <a:p>
          <a:r>
            <a:rPr lang="en-US" b="0" dirty="0"/>
            <a:t>Add/Drop for Fall 2024  August 12 – September 5</a:t>
          </a:r>
          <a:endParaRPr lang="en-US" dirty="0"/>
        </a:p>
      </dgm:t>
    </dgm:pt>
    <dgm:pt modelId="{89158D9D-DC3C-42DA-BA74-7D8192555C91}" type="parTrans" cxnId="{665C960E-D947-4860-A2AB-036ACC4457CF}">
      <dgm:prSet/>
      <dgm:spPr/>
      <dgm:t>
        <a:bodyPr/>
        <a:lstStyle/>
        <a:p>
          <a:endParaRPr lang="en-US"/>
        </a:p>
      </dgm:t>
    </dgm:pt>
    <dgm:pt modelId="{73EDC2F8-D08B-47F4-A78B-3D51AECEA69E}" type="sibTrans" cxnId="{665C960E-D947-4860-A2AB-036ACC4457CF}">
      <dgm:prSet/>
      <dgm:spPr/>
      <dgm:t>
        <a:bodyPr/>
        <a:lstStyle/>
        <a:p>
          <a:endParaRPr lang="en-US"/>
        </a:p>
      </dgm:t>
    </dgm:pt>
    <dgm:pt modelId="{76B0C88E-E9EF-4975-9401-9FED27687FC5}" type="pres">
      <dgm:prSet presAssocID="{48AC20B5-A818-4BF7-8FA7-C5F36E001699}" presName="root" presStyleCnt="0">
        <dgm:presLayoutVars>
          <dgm:dir/>
          <dgm:resizeHandles val="exact"/>
        </dgm:presLayoutVars>
      </dgm:prSet>
      <dgm:spPr/>
    </dgm:pt>
    <dgm:pt modelId="{ED1B6BEC-9B88-4687-80D4-F49596BD9550}" type="pres">
      <dgm:prSet presAssocID="{AA9E3740-698D-4F6A-B1C2-70DC9B1C3D4D}" presName="compNode" presStyleCnt="0"/>
      <dgm:spPr/>
    </dgm:pt>
    <dgm:pt modelId="{B918B10E-2B19-4DFB-9D9E-DBCD49448228}" type="pres">
      <dgm:prSet presAssocID="{AA9E3740-698D-4F6A-B1C2-70DC9B1C3D4D}" presName="bgRect" presStyleLbl="bgShp" presStyleIdx="0" presStyleCnt="4"/>
      <dgm:spPr/>
    </dgm:pt>
    <dgm:pt modelId="{C9ED174D-8CAB-47BD-9167-2CC4474519B5}" type="pres">
      <dgm:prSet presAssocID="{AA9E3740-698D-4F6A-B1C2-70DC9B1C3D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0AB05374-4B4A-434F-9725-6BDFEEF554BE}" type="pres">
      <dgm:prSet presAssocID="{AA9E3740-698D-4F6A-B1C2-70DC9B1C3D4D}" presName="spaceRect" presStyleCnt="0"/>
      <dgm:spPr/>
    </dgm:pt>
    <dgm:pt modelId="{F15645BD-7B94-4717-992B-867E7A2640BF}" type="pres">
      <dgm:prSet presAssocID="{AA9E3740-698D-4F6A-B1C2-70DC9B1C3D4D}" presName="parTx" presStyleLbl="revTx" presStyleIdx="0" presStyleCnt="4">
        <dgm:presLayoutVars>
          <dgm:chMax val="0"/>
          <dgm:chPref val="0"/>
        </dgm:presLayoutVars>
      </dgm:prSet>
      <dgm:spPr/>
    </dgm:pt>
    <dgm:pt modelId="{C8E278A6-DA94-47CC-B4F3-DE0B2F522663}" type="pres">
      <dgm:prSet presAssocID="{EE9FBD17-9AB2-4DBB-BD03-54EC4F34E99E}" presName="sibTrans" presStyleCnt="0"/>
      <dgm:spPr/>
    </dgm:pt>
    <dgm:pt modelId="{98AA28FA-9474-4DD0-9474-1304FEB860FB}" type="pres">
      <dgm:prSet presAssocID="{249091A2-5799-4318-9254-195D9476E051}" presName="compNode" presStyleCnt="0"/>
      <dgm:spPr/>
    </dgm:pt>
    <dgm:pt modelId="{8C2291F4-2339-4663-A032-BD1FC16BA001}" type="pres">
      <dgm:prSet presAssocID="{249091A2-5799-4318-9254-195D9476E051}" presName="bgRect" presStyleLbl="bgShp" presStyleIdx="1" presStyleCnt="4"/>
      <dgm:spPr/>
    </dgm:pt>
    <dgm:pt modelId="{4BE94223-330D-4736-81DC-8BC95910558B}" type="pres">
      <dgm:prSet presAssocID="{249091A2-5799-4318-9254-195D9476E0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44D75DD7-0FC8-4B81-A0E0-1C80E720F6A0}" type="pres">
      <dgm:prSet presAssocID="{249091A2-5799-4318-9254-195D9476E051}" presName="spaceRect" presStyleCnt="0"/>
      <dgm:spPr/>
    </dgm:pt>
    <dgm:pt modelId="{20A0F126-630C-43AC-80D4-75E43933AE34}" type="pres">
      <dgm:prSet presAssocID="{249091A2-5799-4318-9254-195D9476E051}" presName="parTx" presStyleLbl="revTx" presStyleIdx="1" presStyleCnt="4">
        <dgm:presLayoutVars>
          <dgm:chMax val="0"/>
          <dgm:chPref val="0"/>
        </dgm:presLayoutVars>
      </dgm:prSet>
      <dgm:spPr/>
    </dgm:pt>
    <dgm:pt modelId="{A4AAC05A-310B-40AB-862A-A3830D425432}" type="pres">
      <dgm:prSet presAssocID="{D845F784-8813-424C-921E-DC1449BB3C5C}" presName="sibTrans" presStyleCnt="0"/>
      <dgm:spPr/>
    </dgm:pt>
    <dgm:pt modelId="{3E19DE4B-6469-4235-A23D-466BCE51D678}" type="pres">
      <dgm:prSet presAssocID="{23A04ECE-CF8D-400F-BE48-57BB68C854EA}" presName="compNode" presStyleCnt="0"/>
      <dgm:spPr/>
    </dgm:pt>
    <dgm:pt modelId="{CDF1A3C1-1446-4731-A435-6CC1F6AB3D49}" type="pres">
      <dgm:prSet presAssocID="{23A04ECE-CF8D-400F-BE48-57BB68C854EA}" presName="bgRect" presStyleLbl="bgShp" presStyleIdx="2" presStyleCnt="4"/>
      <dgm:spPr/>
    </dgm:pt>
    <dgm:pt modelId="{F84BB890-0D00-4FA2-AC20-2D136699596E}" type="pres">
      <dgm:prSet presAssocID="{23A04ECE-CF8D-400F-BE48-57BB68C854E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C480A21-D537-4741-A43F-3AA1F763DEFA}" type="pres">
      <dgm:prSet presAssocID="{23A04ECE-CF8D-400F-BE48-57BB68C854EA}" presName="spaceRect" presStyleCnt="0"/>
      <dgm:spPr/>
    </dgm:pt>
    <dgm:pt modelId="{ED9D6976-E57B-4699-982E-C4C31827D7B2}" type="pres">
      <dgm:prSet presAssocID="{23A04ECE-CF8D-400F-BE48-57BB68C854EA}" presName="parTx" presStyleLbl="revTx" presStyleIdx="2" presStyleCnt="4">
        <dgm:presLayoutVars>
          <dgm:chMax val="0"/>
          <dgm:chPref val="0"/>
        </dgm:presLayoutVars>
      </dgm:prSet>
      <dgm:spPr/>
    </dgm:pt>
    <dgm:pt modelId="{84D0651A-9713-4FDC-BB85-19B15B71C391}" type="pres">
      <dgm:prSet presAssocID="{CA28B109-699D-4B59-B76E-0971F118FED2}" presName="sibTrans" presStyleCnt="0"/>
      <dgm:spPr/>
    </dgm:pt>
    <dgm:pt modelId="{DC296230-6D0C-4EDF-B7DC-1CEABCBC75FB}" type="pres">
      <dgm:prSet presAssocID="{E37C76C9-B03A-4A10-BDB4-917F9900028A}" presName="compNode" presStyleCnt="0"/>
      <dgm:spPr/>
    </dgm:pt>
    <dgm:pt modelId="{93D79A56-D607-4F67-A1D8-9DEEFC3BFEC7}" type="pres">
      <dgm:prSet presAssocID="{E37C76C9-B03A-4A10-BDB4-917F9900028A}" presName="bgRect" presStyleLbl="bgShp" presStyleIdx="3" presStyleCnt="4"/>
      <dgm:spPr/>
    </dgm:pt>
    <dgm:pt modelId="{9CACAB6B-7276-4570-BC9E-9DF8D92FF481}" type="pres">
      <dgm:prSet presAssocID="{E37C76C9-B03A-4A10-BDB4-917F990002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eds"/>
        </a:ext>
      </dgm:extLst>
    </dgm:pt>
    <dgm:pt modelId="{51A33B1E-E5BA-4C37-B6A3-7E6E6510366B}" type="pres">
      <dgm:prSet presAssocID="{E37C76C9-B03A-4A10-BDB4-917F9900028A}" presName="spaceRect" presStyleCnt="0"/>
      <dgm:spPr/>
    </dgm:pt>
    <dgm:pt modelId="{201245DB-EB93-44D5-8ABE-12B038AB706C}" type="pres">
      <dgm:prSet presAssocID="{E37C76C9-B03A-4A10-BDB4-917F9900028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65C960E-D947-4860-A2AB-036ACC4457CF}" srcId="{48AC20B5-A818-4BF7-8FA7-C5F36E001699}" destId="{E37C76C9-B03A-4A10-BDB4-917F9900028A}" srcOrd="3" destOrd="0" parTransId="{89158D9D-DC3C-42DA-BA74-7D8192555C91}" sibTransId="{73EDC2F8-D08B-47F4-A78B-3D51AECEA69E}"/>
    <dgm:cxn modelId="{244BDC23-6F9D-4B25-81AF-714638D5ADC1}" srcId="{48AC20B5-A818-4BF7-8FA7-C5F36E001699}" destId="{AA9E3740-698D-4F6A-B1C2-70DC9B1C3D4D}" srcOrd="0" destOrd="0" parTransId="{B6AB1D19-3D8B-406F-8541-8DDE7954D9AC}" sibTransId="{EE9FBD17-9AB2-4DBB-BD03-54EC4F34E99E}"/>
    <dgm:cxn modelId="{65F4F424-6E29-4B31-A9B3-C6C70B9EA13A}" srcId="{48AC20B5-A818-4BF7-8FA7-C5F36E001699}" destId="{23A04ECE-CF8D-400F-BE48-57BB68C854EA}" srcOrd="2" destOrd="0" parTransId="{39692B5F-8507-499B-AC27-CCCA9E148BC7}" sibTransId="{CA28B109-699D-4B59-B76E-0971F118FED2}"/>
    <dgm:cxn modelId="{66F73327-D5EF-4AAA-B600-7B5B9C480BDE}" type="presOf" srcId="{AA9E3740-698D-4F6A-B1C2-70DC9B1C3D4D}" destId="{F15645BD-7B94-4717-992B-867E7A2640BF}" srcOrd="0" destOrd="0" presId="urn:microsoft.com/office/officeart/2018/2/layout/IconVerticalSolidList"/>
    <dgm:cxn modelId="{463FC25D-60DC-44FE-8624-E6E35B498275}" srcId="{48AC20B5-A818-4BF7-8FA7-C5F36E001699}" destId="{249091A2-5799-4318-9254-195D9476E051}" srcOrd="1" destOrd="0" parTransId="{FAF92C30-6849-4502-BF79-BB933D345FE2}" sibTransId="{D845F784-8813-424C-921E-DC1449BB3C5C}"/>
    <dgm:cxn modelId="{9EA11162-EDFA-440B-B029-47F982BD5F33}" type="presOf" srcId="{E37C76C9-B03A-4A10-BDB4-917F9900028A}" destId="{201245DB-EB93-44D5-8ABE-12B038AB706C}" srcOrd="0" destOrd="0" presId="urn:microsoft.com/office/officeart/2018/2/layout/IconVerticalSolidList"/>
    <dgm:cxn modelId="{9F2F4447-3234-42A7-B37A-A25843A32A19}" type="presOf" srcId="{249091A2-5799-4318-9254-195D9476E051}" destId="{20A0F126-630C-43AC-80D4-75E43933AE34}" srcOrd="0" destOrd="0" presId="urn:microsoft.com/office/officeart/2018/2/layout/IconVerticalSolidList"/>
    <dgm:cxn modelId="{B5401F4D-949C-4160-8C23-A7AB346994C7}" type="presOf" srcId="{48AC20B5-A818-4BF7-8FA7-C5F36E001699}" destId="{76B0C88E-E9EF-4975-9401-9FED27687FC5}" srcOrd="0" destOrd="0" presId="urn:microsoft.com/office/officeart/2018/2/layout/IconVerticalSolidList"/>
    <dgm:cxn modelId="{86065552-A000-4217-A592-164B0047F329}" type="presOf" srcId="{23A04ECE-CF8D-400F-BE48-57BB68C854EA}" destId="{ED9D6976-E57B-4699-982E-C4C31827D7B2}" srcOrd="0" destOrd="0" presId="urn:microsoft.com/office/officeart/2018/2/layout/IconVerticalSolidList"/>
    <dgm:cxn modelId="{CF3DA7D5-46F6-40A7-B4EB-E57736E4C18B}" type="presParOf" srcId="{76B0C88E-E9EF-4975-9401-9FED27687FC5}" destId="{ED1B6BEC-9B88-4687-80D4-F49596BD9550}" srcOrd="0" destOrd="0" presId="urn:microsoft.com/office/officeart/2018/2/layout/IconVerticalSolidList"/>
    <dgm:cxn modelId="{47FADEE5-BA86-4915-8F4E-8F8289FBA16C}" type="presParOf" srcId="{ED1B6BEC-9B88-4687-80D4-F49596BD9550}" destId="{B918B10E-2B19-4DFB-9D9E-DBCD49448228}" srcOrd="0" destOrd="0" presId="urn:microsoft.com/office/officeart/2018/2/layout/IconVerticalSolidList"/>
    <dgm:cxn modelId="{420AD5A1-12CA-416C-BF97-57FFA4B55E96}" type="presParOf" srcId="{ED1B6BEC-9B88-4687-80D4-F49596BD9550}" destId="{C9ED174D-8CAB-47BD-9167-2CC4474519B5}" srcOrd="1" destOrd="0" presId="urn:microsoft.com/office/officeart/2018/2/layout/IconVerticalSolidList"/>
    <dgm:cxn modelId="{C64F9CB0-324F-403B-B185-7FA009EF2AC2}" type="presParOf" srcId="{ED1B6BEC-9B88-4687-80D4-F49596BD9550}" destId="{0AB05374-4B4A-434F-9725-6BDFEEF554BE}" srcOrd="2" destOrd="0" presId="urn:microsoft.com/office/officeart/2018/2/layout/IconVerticalSolidList"/>
    <dgm:cxn modelId="{AB61BDE4-AA7D-44A2-BCBA-D841C21B3C62}" type="presParOf" srcId="{ED1B6BEC-9B88-4687-80D4-F49596BD9550}" destId="{F15645BD-7B94-4717-992B-867E7A2640BF}" srcOrd="3" destOrd="0" presId="urn:microsoft.com/office/officeart/2018/2/layout/IconVerticalSolidList"/>
    <dgm:cxn modelId="{E96ED662-DB0A-4EAC-A0A4-14794599123C}" type="presParOf" srcId="{76B0C88E-E9EF-4975-9401-9FED27687FC5}" destId="{C8E278A6-DA94-47CC-B4F3-DE0B2F522663}" srcOrd="1" destOrd="0" presId="urn:microsoft.com/office/officeart/2018/2/layout/IconVerticalSolidList"/>
    <dgm:cxn modelId="{B703F5D9-11B6-496A-9A4E-C9B28CA9290B}" type="presParOf" srcId="{76B0C88E-E9EF-4975-9401-9FED27687FC5}" destId="{98AA28FA-9474-4DD0-9474-1304FEB860FB}" srcOrd="2" destOrd="0" presId="urn:microsoft.com/office/officeart/2018/2/layout/IconVerticalSolidList"/>
    <dgm:cxn modelId="{D4FC3052-E023-4B59-8BD5-76BA70DF1DD3}" type="presParOf" srcId="{98AA28FA-9474-4DD0-9474-1304FEB860FB}" destId="{8C2291F4-2339-4663-A032-BD1FC16BA001}" srcOrd="0" destOrd="0" presId="urn:microsoft.com/office/officeart/2018/2/layout/IconVerticalSolidList"/>
    <dgm:cxn modelId="{9D957EA5-41AC-4AF6-917E-35F784949A5F}" type="presParOf" srcId="{98AA28FA-9474-4DD0-9474-1304FEB860FB}" destId="{4BE94223-330D-4736-81DC-8BC95910558B}" srcOrd="1" destOrd="0" presId="urn:microsoft.com/office/officeart/2018/2/layout/IconVerticalSolidList"/>
    <dgm:cxn modelId="{FE532CAD-86FC-4387-A74F-B2795A7405DF}" type="presParOf" srcId="{98AA28FA-9474-4DD0-9474-1304FEB860FB}" destId="{44D75DD7-0FC8-4B81-A0E0-1C80E720F6A0}" srcOrd="2" destOrd="0" presId="urn:microsoft.com/office/officeart/2018/2/layout/IconVerticalSolidList"/>
    <dgm:cxn modelId="{3ABCA0D2-019A-407B-974D-6BB473F50270}" type="presParOf" srcId="{98AA28FA-9474-4DD0-9474-1304FEB860FB}" destId="{20A0F126-630C-43AC-80D4-75E43933AE34}" srcOrd="3" destOrd="0" presId="urn:microsoft.com/office/officeart/2018/2/layout/IconVerticalSolidList"/>
    <dgm:cxn modelId="{B7F4236B-3053-444C-851D-34C9F50E520E}" type="presParOf" srcId="{76B0C88E-E9EF-4975-9401-9FED27687FC5}" destId="{A4AAC05A-310B-40AB-862A-A3830D425432}" srcOrd="3" destOrd="0" presId="urn:microsoft.com/office/officeart/2018/2/layout/IconVerticalSolidList"/>
    <dgm:cxn modelId="{F47BF08A-6C80-49A5-B69A-3878F2EB8E41}" type="presParOf" srcId="{76B0C88E-E9EF-4975-9401-9FED27687FC5}" destId="{3E19DE4B-6469-4235-A23D-466BCE51D678}" srcOrd="4" destOrd="0" presId="urn:microsoft.com/office/officeart/2018/2/layout/IconVerticalSolidList"/>
    <dgm:cxn modelId="{7EB24471-7085-4DCE-9163-48ADA140959B}" type="presParOf" srcId="{3E19DE4B-6469-4235-A23D-466BCE51D678}" destId="{CDF1A3C1-1446-4731-A435-6CC1F6AB3D49}" srcOrd="0" destOrd="0" presId="urn:microsoft.com/office/officeart/2018/2/layout/IconVerticalSolidList"/>
    <dgm:cxn modelId="{0ED3ECC0-CC78-4EA8-B306-8B286771D016}" type="presParOf" srcId="{3E19DE4B-6469-4235-A23D-466BCE51D678}" destId="{F84BB890-0D00-4FA2-AC20-2D136699596E}" srcOrd="1" destOrd="0" presId="urn:microsoft.com/office/officeart/2018/2/layout/IconVerticalSolidList"/>
    <dgm:cxn modelId="{3D630045-9697-40BE-852B-213F51414B1B}" type="presParOf" srcId="{3E19DE4B-6469-4235-A23D-466BCE51D678}" destId="{0C480A21-D537-4741-A43F-3AA1F763DEFA}" srcOrd="2" destOrd="0" presId="urn:microsoft.com/office/officeart/2018/2/layout/IconVerticalSolidList"/>
    <dgm:cxn modelId="{D43C1C29-DCAF-4C13-9873-54471BD269E8}" type="presParOf" srcId="{3E19DE4B-6469-4235-A23D-466BCE51D678}" destId="{ED9D6976-E57B-4699-982E-C4C31827D7B2}" srcOrd="3" destOrd="0" presId="urn:microsoft.com/office/officeart/2018/2/layout/IconVerticalSolidList"/>
    <dgm:cxn modelId="{7535F3ED-F1F0-4B20-84CE-4A05C67F0CB4}" type="presParOf" srcId="{76B0C88E-E9EF-4975-9401-9FED27687FC5}" destId="{84D0651A-9713-4FDC-BB85-19B15B71C391}" srcOrd="5" destOrd="0" presId="urn:microsoft.com/office/officeart/2018/2/layout/IconVerticalSolidList"/>
    <dgm:cxn modelId="{B2CE3841-27CA-4F8A-BA43-C7DCB8F4BD4B}" type="presParOf" srcId="{76B0C88E-E9EF-4975-9401-9FED27687FC5}" destId="{DC296230-6D0C-4EDF-B7DC-1CEABCBC75FB}" srcOrd="6" destOrd="0" presId="urn:microsoft.com/office/officeart/2018/2/layout/IconVerticalSolidList"/>
    <dgm:cxn modelId="{65149A7E-5192-447C-8300-905E3FB36F48}" type="presParOf" srcId="{DC296230-6D0C-4EDF-B7DC-1CEABCBC75FB}" destId="{93D79A56-D607-4F67-A1D8-9DEEFC3BFEC7}" srcOrd="0" destOrd="0" presId="urn:microsoft.com/office/officeart/2018/2/layout/IconVerticalSolidList"/>
    <dgm:cxn modelId="{7DF99172-61F7-4F8E-8783-2581AEE85E67}" type="presParOf" srcId="{DC296230-6D0C-4EDF-B7DC-1CEABCBC75FB}" destId="{9CACAB6B-7276-4570-BC9E-9DF8D92FF481}" srcOrd="1" destOrd="0" presId="urn:microsoft.com/office/officeart/2018/2/layout/IconVerticalSolidList"/>
    <dgm:cxn modelId="{520587AD-F612-4FA7-AC2E-B41B7B4D34CA}" type="presParOf" srcId="{DC296230-6D0C-4EDF-B7DC-1CEABCBC75FB}" destId="{51A33B1E-E5BA-4C37-B6A3-7E6E6510366B}" srcOrd="2" destOrd="0" presId="urn:microsoft.com/office/officeart/2018/2/layout/IconVerticalSolidList"/>
    <dgm:cxn modelId="{D1A891E7-6AF1-476A-8245-590098B8F192}" type="presParOf" srcId="{DC296230-6D0C-4EDF-B7DC-1CEABCBC75FB}" destId="{201245DB-EB93-44D5-8ABE-12B038AB70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8B10E-2B19-4DFB-9D9E-DBCD49448228}">
      <dsp:nvSpPr>
        <dsp:cNvPr id="0" name=""/>
        <dsp:cNvSpPr/>
      </dsp:nvSpPr>
      <dsp:spPr>
        <a:xfrm>
          <a:off x="0" y="1965"/>
          <a:ext cx="10515600" cy="9961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D174D-8CAB-47BD-9167-2CC4474519B5}">
      <dsp:nvSpPr>
        <dsp:cNvPr id="0" name=""/>
        <dsp:cNvSpPr/>
      </dsp:nvSpPr>
      <dsp:spPr>
        <a:xfrm>
          <a:off x="301321" y="226089"/>
          <a:ext cx="547857" cy="547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645BD-7B94-4717-992B-867E7A2640BF}">
      <dsp:nvSpPr>
        <dsp:cNvPr id="0" name=""/>
        <dsp:cNvSpPr/>
      </dsp:nvSpPr>
      <dsp:spPr>
        <a:xfrm>
          <a:off x="1150501" y="1965"/>
          <a:ext cx="9365098" cy="99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21" tIns="105421" rIns="105421" bIns="1054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Future registration windows are assigned by Registrar’s Office and viewable in your Student Center shortly before registration opens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Fall: starts in mid-April</a:t>
          </a:r>
          <a:r>
            <a:rPr lang="en-US" sz="1600" kern="1200" dirty="0"/>
            <a:t>		</a:t>
          </a:r>
          <a:r>
            <a:rPr lang="en-US" sz="1600" b="1" kern="1200" dirty="0"/>
            <a:t>Spring:  starts in mid-October</a:t>
          </a:r>
          <a:r>
            <a:rPr lang="en-US" sz="1600" kern="1200" dirty="0"/>
            <a:t>		</a:t>
          </a:r>
          <a:r>
            <a:rPr lang="en-US" sz="1600" b="1" kern="1200" dirty="0"/>
            <a:t>Summer: starts in mid-March</a:t>
          </a:r>
        </a:p>
      </dsp:txBody>
      <dsp:txXfrm>
        <a:off x="1150501" y="1965"/>
        <a:ext cx="9365098" cy="996105"/>
      </dsp:txXfrm>
    </dsp:sp>
    <dsp:sp modelId="{8C2291F4-2339-4663-A032-BD1FC16BA001}">
      <dsp:nvSpPr>
        <dsp:cNvPr id="0" name=""/>
        <dsp:cNvSpPr/>
      </dsp:nvSpPr>
      <dsp:spPr>
        <a:xfrm>
          <a:off x="0" y="1247097"/>
          <a:ext cx="10515600" cy="9961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94223-330D-4736-81DC-8BC95910558B}">
      <dsp:nvSpPr>
        <dsp:cNvPr id="0" name=""/>
        <dsp:cNvSpPr/>
      </dsp:nvSpPr>
      <dsp:spPr>
        <a:xfrm>
          <a:off x="301321" y="1471220"/>
          <a:ext cx="547857" cy="547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0F126-630C-43AC-80D4-75E43933AE34}">
      <dsp:nvSpPr>
        <dsp:cNvPr id="0" name=""/>
        <dsp:cNvSpPr/>
      </dsp:nvSpPr>
      <dsp:spPr>
        <a:xfrm>
          <a:off x="1150501" y="1247097"/>
          <a:ext cx="9365098" cy="99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21" tIns="105421" rIns="105421" bIns="1054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Limited to 16 units during Priority &amp; General Registration, then 18 units during Add/Drop, Petition to Exceed Unit Cap must be submitted </a:t>
          </a:r>
          <a:endParaRPr lang="en-US" sz="1600" kern="1200" dirty="0"/>
        </a:p>
      </dsp:txBody>
      <dsp:txXfrm>
        <a:off x="1150501" y="1247097"/>
        <a:ext cx="9365098" cy="996105"/>
      </dsp:txXfrm>
    </dsp:sp>
    <dsp:sp modelId="{CDF1A3C1-1446-4731-A435-6CC1F6AB3D49}">
      <dsp:nvSpPr>
        <dsp:cNvPr id="0" name=""/>
        <dsp:cNvSpPr/>
      </dsp:nvSpPr>
      <dsp:spPr>
        <a:xfrm>
          <a:off x="0" y="2492228"/>
          <a:ext cx="10515600" cy="9961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BB890-0D00-4FA2-AC20-2D136699596E}">
      <dsp:nvSpPr>
        <dsp:cNvPr id="0" name=""/>
        <dsp:cNvSpPr/>
      </dsp:nvSpPr>
      <dsp:spPr>
        <a:xfrm>
          <a:off x="301321" y="2716352"/>
          <a:ext cx="547857" cy="5478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D6976-E57B-4699-982E-C4C31827D7B2}">
      <dsp:nvSpPr>
        <dsp:cNvPr id="0" name=""/>
        <dsp:cNvSpPr/>
      </dsp:nvSpPr>
      <dsp:spPr>
        <a:xfrm>
          <a:off x="1150501" y="2492228"/>
          <a:ext cx="9365098" cy="99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21" tIns="105421" rIns="105421" bIns="1054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Check for pre-requisites or co-requisites</a:t>
          </a:r>
          <a:endParaRPr lang="en-US" sz="1600" kern="1200"/>
        </a:p>
      </dsp:txBody>
      <dsp:txXfrm>
        <a:off x="1150501" y="2492228"/>
        <a:ext cx="9365098" cy="996105"/>
      </dsp:txXfrm>
    </dsp:sp>
    <dsp:sp modelId="{93D79A56-D607-4F67-A1D8-9DEEFC3BFEC7}">
      <dsp:nvSpPr>
        <dsp:cNvPr id="0" name=""/>
        <dsp:cNvSpPr/>
      </dsp:nvSpPr>
      <dsp:spPr>
        <a:xfrm>
          <a:off x="0" y="3737360"/>
          <a:ext cx="10515600" cy="9961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CAB6B-7276-4570-BC9E-9DF8D92FF481}">
      <dsp:nvSpPr>
        <dsp:cNvPr id="0" name=""/>
        <dsp:cNvSpPr/>
      </dsp:nvSpPr>
      <dsp:spPr>
        <a:xfrm>
          <a:off x="301321" y="3961483"/>
          <a:ext cx="547857" cy="5478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245DB-EB93-44D5-8ABE-12B038AB706C}">
      <dsp:nvSpPr>
        <dsp:cNvPr id="0" name=""/>
        <dsp:cNvSpPr/>
      </dsp:nvSpPr>
      <dsp:spPr>
        <a:xfrm>
          <a:off x="1150501" y="3737360"/>
          <a:ext cx="9365098" cy="99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21" tIns="105421" rIns="105421" bIns="10542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Add/Drop for Fall 2024  August 12 – September 5</a:t>
          </a:r>
          <a:endParaRPr lang="en-US" sz="1600" kern="1200" dirty="0"/>
        </a:p>
      </dsp:txBody>
      <dsp:txXfrm>
        <a:off x="1150501" y="3737360"/>
        <a:ext cx="9365098" cy="996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62AD0-0089-448C-8646-4936C53E81F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5B9CF-2EAB-4FC2-98B6-0F8C838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717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9D02F-E466-47B2-9FBF-F851CFB7BC29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9FC6D-4F0B-4E2C-89C2-3A4905013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1964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FC6D-4F0B-4E2C-89C2-3A49050134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1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CC/JA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FC6D-4F0B-4E2C-89C2-3A49050134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75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FC6D-4F0B-4E2C-89C2-3A49050134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1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 The Registrar’s Office provides services to students from the time that they matriculated with the university to the time after they graduated. 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FC6D-4F0B-4E2C-89C2-3A49050134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FC6D-4F0B-4E2C-89C2-3A49050134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4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LR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FC6D-4F0B-4E2C-89C2-3A49050134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0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FC6D-4F0B-4E2C-89C2-3A49050134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2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FC6D-4F0B-4E2C-89C2-3A49050134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7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FC6D-4F0B-4E2C-89C2-3A49050134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FC6D-4F0B-4E2C-89C2-3A49050134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4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Cal Poly Pomona, Registrar's Office - Graduate Student Orientation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9FC6D-4F0B-4E2C-89C2-3A49050134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074" y="2565400"/>
            <a:ext cx="5495926" cy="1828800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Title is Rockwell 48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074" y="5111750"/>
            <a:ext cx="5495926" cy="43815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is in Arial Bold 24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172074" y="5549900"/>
            <a:ext cx="5495926" cy="449263"/>
          </a:xfrm>
        </p:spPr>
        <p:txBody>
          <a:bodyPr/>
          <a:lstStyle>
            <a:lvl1pPr marL="0" indent="0">
              <a:buNone/>
              <a:defRPr sz="2200" b="0" baseline="0"/>
            </a:lvl1pPr>
          </a:lstStyle>
          <a:p>
            <a:pPr lvl="0"/>
            <a:r>
              <a:rPr lang="en-US"/>
              <a:t>Second subtitle in Arial 22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625" y="4029074"/>
            <a:ext cx="151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design is of Cal Poly Pomona logo</a:t>
            </a:r>
          </a:p>
        </p:txBody>
      </p:sp>
    </p:spTree>
    <p:extLst>
      <p:ext uri="{BB962C8B-B14F-4D97-AF65-F5344CB8AC3E}">
        <p14:creationId xmlns:p14="http://schemas.microsoft.com/office/powerpoint/2010/main" val="166381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365125"/>
            <a:ext cx="103251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of the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700" y="1825625"/>
            <a:ext cx="10325100" cy="435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Text goes here and here and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700" y="6356350"/>
            <a:ext cx="2552700" cy="365125"/>
          </a:xfrm>
        </p:spPr>
        <p:txBody>
          <a:bodyPr/>
          <a:lstStyle/>
          <a:p>
            <a:fld id="{6F6D4709-116E-4040-8A22-7290A0EF90CB}" type="datetime1">
              <a:rPr lang="en-US" smtClean="0"/>
              <a:t>8/16/2024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27" y="6356350"/>
            <a:ext cx="3830771" cy="50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/>
              <a:t>Top level bullet point</a:t>
            </a:r>
          </a:p>
          <a:p>
            <a:pPr lvl="1"/>
            <a:r>
              <a:rPr lang="en-US"/>
              <a:t>Second level bullet point</a:t>
            </a:r>
          </a:p>
          <a:p>
            <a:pPr lvl="2"/>
            <a:r>
              <a:rPr lang="en-US"/>
              <a:t>Third level bullet point</a:t>
            </a:r>
          </a:p>
          <a:p>
            <a:pPr lvl="3"/>
            <a:r>
              <a:rPr lang="en-US"/>
              <a:t>Fourth level bullet point</a:t>
            </a:r>
          </a:p>
          <a:p>
            <a:pPr lvl="4"/>
            <a:r>
              <a:rPr lang="en-US"/>
              <a:t>Fifth level bullet point</a:t>
            </a:r>
          </a:p>
          <a:p>
            <a:pPr lvl="4"/>
            <a:endParaRPr lang="en-US"/>
          </a:p>
          <a:p>
            <a:pPr lvl="0"/>
            <a:r>
              <a:rPr lang="en-US"/>
              <a:t>You’ll notice an optional slide # in the bottom right corner. It goes in the blue box.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49CD-ADB3-4250-A7B0-4F72265F4296}" type="datetime1">
              <a:rPr lang="en-US" smtClean="0"/>
              <a:t>8/16/2024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6698" y="6424611"/>
            <a:ext cx="4953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07FDE-CF23-4DF4-993F-F0A840742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7750" y="1709738"/>
            <a:ext cx="10299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Section header </a:t>
            </a:r>
            <a:br>
              <a:rPr lang="en-US"/>
            </a:br>
            <a:r>
              <a:rPr lang="en-US" err="1"/>
              <a:t>Rockewell</a:t>
            </a:r>
            <a:r>
              <a:rPr lang="en-US"/>
              <a:t> 60 </a:t>
            </a:r>
            <a:r>
              <a:rPr lang="en-US" err="1"/>
              <a:t>pt</a:t>
            </a:r>
            <a:br>
              <a:rPr lang="en-US"/>
            </a:br>
            <a:r>
              <a:rPr lang="en-US"/>
              <a:t>goes here and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50" y="4589463"/>
            <a:ext cx="10299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Subhed</a:t>
            </a:r>
            <a:r>
              <a:rPr lang="en-US"/>
              <a:t> goes here and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750" y="6356350"/>
            <a:ext cx="2533650" cy="365125"/>
          </a:xfrm>
        </p:spPr>
        <p:txBody>
          <a:bodyPr/>
          <a:lstStyle/>
          <a:p>
            <a:fld id="{2AC8CB3B-4D89-4B51-B87A-4992886E3C28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12AA2D-12A3-4F9D-87DC-51338E264FCA}" type="datetime1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A07FDE-CF23-4DF4-993F-F0A840742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p.edu/registr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egistrar@cpp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y.cpp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talog.cpp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3219" y="136525"/>
            <a:ext cx="6820249" cy="670481"/>
          </a:xfrm>
        </p:spPr>
        <p:txBody>
          <a:bodyPr/>
          <a:lstStyle/>
          <a:p>
            <a:pPr algn="ctr"/>
            <a:r>
              <a:rPr lang="en-US" sz="3600" b="1">
                <a:latin typeface="Arial"/>
                <a:cs typeface="Arial"/>
              </a:rPr>
              <a:t>REGISTRAR’S OFFICE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8047" y="807006"/>
            <a:ext cx="6033521" cy="59144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Physical Location:</a:t>
            </a:r>
          </a:p>
          <a:p>
            <a:r>
              <a:rPr lang="en-US" sz="2000" dirty="0">
                <a:latin typeface="Arial"/>
                <a:cs typeface="Arial"/>
              </a:rPr>
              <a:t>SSB 121, 1st Floor – </a:t>
            </a:r>
            <a:r>
              <a:rPr lang="en-US" sz="2000" dirty="0">
                <a:solidFill>
                  <a:srgbClr val="00B0F0"/>
                </a:solidFill>
                <a:latin typeface="Arial"/>
                <a:cs typeface="Arial"/>
              </a:rPr>
              <a:t>Blue Counter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  <a:hlinkClick r:id="rId3"/>
              </a:rPr>
              <a:t>http://www.cpp.edu/registrar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</a:rPr>
              <a:t>(909) 869-3000</a:t>
            </a:r>
            <a:endParaRPr lang="en-US" sz="2000" dirty="0"/>
          </a:p>
          <a:p>
            <a:r>
              <a:rPr lang="en-US" sz="2000" dirty="0">
                <a:latin typeface="Arial"/>
                <a:cs typeface="Arial"/>
                <a:hlinkClick r:id="rId4"/>
              </a:rPr>
              <a:t>registrar@cpp.edu</a:t>
            </a:r>
            <a:endParaRPr lang="en-US" dirty="0"/>
          </a:p>
          <a:p>
            <a:endParaRPr lang="en-US" sz="1800" dirty="0">
              <a:latin typeface="Arial"/>
              <a:cs typeface="Arial"/>
            </a:endParaRPr>
          </a:p>
          <a:p>
            <a:r>
              <a:rPr lang="en-US" dirty="0"/>
              <a:t>Connie Kuang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University Registrar</a:t>
            </a:r>
          </a:p>
          <a:p>
            <a:r>
              <a:rPr lang="en-US" dirty="0">
                <a:latin typeface="Arial"/>
                <a:cs typeface="Arial"/>
              </a:rPr>
              <a:t>Jennifer Andelin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Associate Registrar</a:t>
            </a:r>
          </a:p>
          <a:p>
            <a:r>
              <a:rPr lang="en-US" dirty="0">
                <a:latin typeface="Arial"/>
                <a:cs typeface="Arial"/>
              </a:rPr>
              <a:t>Lanto Razafimanantsoa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Associate Registrar</a:t>
            </a:r>
          </a:p>
          <a:p>
            <a:r>
              <a:rPr lang="en-US" dirty="0">
                <a:latin typeface="Arial"/>
                <a:cs typeface="Arial"/>
              </a:rPr>
              <a:t>Camry Carls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Lead Transfer and Graduation Advisor</a:t>
            </a:r>
          </a:p>
          <a:p>
            <a:endParaRPr lang="en-US" sz="2000" dirty="0"/>
          </a:p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2749" y="6356350"/>
            <a:ext cx="2743200" cy="365125"/>
          </a:xfrm>
        </p:spPr>
        <p:txBody>
          <a:bodyPr/>
          <a:lstStyle/>
          <a:p>
            <a:fld id="{89A07FDE-CF23-4DF4-993F-F0A8407421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43465-BB3E-41CD-9AC6-FE7394F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/>
              <a:t>GRADUATION PROCESS</a:t>
            </a:r>
            <a:endParaRPr lang="en-US" sz="3600" b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CA8808-F68A-45D0-90CE-A859891C9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Apply for Graduation</a:t>
            </a:r>
          </a:p>
          <a:p>
            <a:pPr lvl="1"/>
            <a:r>
              <a:rPr lang="en-US" sz="2400">
                <a:latin typeface="Arial"/>
                <a:cs typeface="Arial"/>
              </a:rPr>
              <a:t>Visit the Registrar's Office website to view Application dates/timelines</a:t>
            </a:r>
            <a:endParaRPr lang="en-US" sz="2400"/>
          </a:p>
          <a:p>
            <a:pPr lvl="1"/>
            <a:r>
              <a:rPr lang="en-US" sz="2400">
                <a:latin typeface="Arial"/>
                <a:cs typeface="Arial"/>
              </a:rPr>
              <a:t>Apply for the term you will have all program requirements completed</a:t>
            </a:r>
            <a:endParaRPr lang="en-US" sz="2400"/>
          </a:p>
          <a:p>
            <a:pPr lvl="2"/>
            <a:r>
              <a:rPr lang="en-US" sz="2200">
                <a:latin typeface="Arial"/>
                <a:cs typeface="Arial"/>
              </a:rPr>
              <a:t>Determine graduation term w/your Graduate Coordinator</a:t>
            </a:r>
            <a:endParaRPr lang="en-US" sz="2200"/>
          </a:p>
          <a:p>
            <a:pPr marL="457200" lvl="1" indent="0">
              <a:buNone/>
            </a:pPr>
            <a:endParaRPr lang="en-US" sz="2400"/>
          </a:p>
          <a:p>
            <a:pPr marL="0" lvl="1"/>
            <a:r>
              <a:rPr lang="en-US" sz="2400" b="1">
                <a:latin typeface="Arial"/>
                <a:cs typeface="Arial"/>
              </a:rPr>
              <a:t>Graduation Reminders</a:t>
            </a:r>
          </a:p>
          <a:p>
            <a:pPr lvl="2"/>
            <a:r>
              <a:rPr lang="en-US" sz="2400">
                <a:latin typeface="Arial"/>
                <a:cs typeface="Arial"/>
              </a:rPr>
              <a:t>Report of Culminating Experience</a:t>
            </a:r>
          </a:p>
          <a:p>
            <a:pPr lvl="2"/>
            <a:r>
              <a:rPr lang="en-US" sz="2400">
                <a:latin typeface="Arial"/>
                <a:cs typeface="Arial"/>
              </a:rPr>
              <a:t>Check your transcript</a:t>
            </a:r>
            <a:r>
              <a:rPr lang="en-US" sz="2400" b="1">
                <a:latin typeface="Arial"/>
                <a:cs typeface="Arial"/>
              </a:rPr>
              <a:t> </a:t>
            </a:r>
            <a:r>
              <a:rPr lang="en-US" sz="2400">
                <a:latin typeface="Arial"/>
                <a:cs typeface="Arial"/>
              </a:rPr>
              <a:t>at the end of each term to verify your final grades have been submitted by your instructors</a:t>
            </a:r>
          </a:p>
          <a:p>
            <a:pPr lvl="2"/>
            <a:r>
              <a:rPr lang="en-US" sz="2400">
                <a:latin typeface="Arial"/>
                <a:cs typeface="Arial"/>
              </a:rPr>
              <a:t>Verify you have satisfied the minimum unit total &amp; G.P.A. required for your program</a:t>
            </a:r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duates turning their tassels on graduation day" title="Graduation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60" y="1803188"/>
            <a:ext cx="9149687" cy="524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5769235" y="1959233"/>
            <a:ext cx="653534" cy="9144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09601"/>
            <a:ext cx="8915399" cy="1193587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Welcome Broncos</a:t>
            </a:r>
            <a:r>
              <a:rPr lang="en-US" sz="3600" dirty="0"/>
              <a:t>!</a:t>
            </a:r>
            <a:br>
              <a:rPr lang="en-US" sz="3600" dirty="0"/>
            </a:br>
            <a:r>
              <a:rPr lang="en-US" sz="3600" dirty="0"/>
              <a:t>We look forward to your graduation day!</a:t>
            </a:r>
          </a:p>
        </p:txBody>
      </p:sp>
      <p:pic>
        <p:nvPicPr>
          <p:cNvPr id="4" name="Picture 3" descr="This is a picture of our mascot Billy Bronco" title="Billy Bronco Masco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444444"/>
            <a:ext cx="1264118" cy="1422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626962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  <a:latin typeface="Chaparral Pro" pitchFamily="18" charset="0"/>
              </a:rPr>
              <a:t>The Registrar’s Office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0"/>
            <a:ext cx="9144002" cy="381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1" y="19288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haparral Pro" pitchFamily="18" charset="0"/>
              </a:rPr>
              <a:t>Cal Poly Pomona - Graduate Student Orientation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2" y="381000"/>
            <a:ext cx="9143998" cy="76200"/>
          </a:xfrm>
          <a:prstGeom prst="rect">
            <a:avLst/>
          </a:prstGeom>
          <a:solidFill>
            <a:srgbClr val="DEB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2" y="6780872"/>
            <a:ext cx="9144000" cy="86498"/>
          </a:xfrm>
          <a:prstGeom prst="rect">
            <a:avLst/>
          </a:prstGeom>
          <a:solidFill>
            <a:srgbClr val="DEB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0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sz="4400" b="1"/>
              <a:t>Registrar’s Office Overview</a:t>
            </a:r>
            <a:endParaRPr lang="en-US" sz="4400"/>
          </a:p>
        </p:txBody>
      </p: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98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0">
                <a:latin typeface="Arial"/>
                <a:cs typeface="Arial"/>
              </a:rPr>
              <a:t>Student Center</a:t>
            </a:r>
          </a:p>
          <a:p>
            <a:r>
              <a:rPr lang="en-US" sz="2800" b="0">
                <a:latin typeface="Arial"/>
                <a:cs typeface="Arial"/>
              </a:rPr>
              <a:t>Registration Window</a:t>
            </a:r>
            <a:endParaRPr lang="en-US" sz="2800" b="0"/>
          </a:p>
          <a:p>
            <a:r>
              <a:rPr lang="en-US" sz="2800" b="0">
                <a:latin typeface="Arial"/>
                <a:cs typeface="Arial"/>
              </a:rPr>
              <a:t>Academic Policies </a:t>
            </a:r>
            <a:endParaRPr lang="en-US" sz="2800" b="0"/>
          </a:p>
          <a:p>
            <a:r>
              <a:rPr lang="en-US" sz="2800" b="0">
                <a:latin typeface="Arial"/>
                <a:cs typeface="Arial"/>
              </a:rPr>
              <a:t>Transfer Credit</a:t>
            </a:r>
            <a:endParaRPr lang="en-US" sz="2800" b="0"/>
          </a:p>
          <a:p>
            <a:r>
              <a:rPr lang="en-US" sz="2800" b="0">
                <a:latin typeface="Arial"/>
                <a:cs typeface="Arial"/>
              </a:rPr>
              <a:t>Degree Progress Report (DPR)</a:t>
            </a:r>
            <a:endParaRPr lang="en-US" sz="2800" b="0"/>
          </a:p>
          <a:p>
            <a:r>
              <a:rPr lang="en-US" sz="2800" b="0">
                <a:latin typeface="Arial"/>
                <a:cs typeface="Arial"/>
              </a:rPr>
              <a:t>Graduation Process</a:t>
            </a:r>
            <a:endParaRPr lang="en-US" sz="2800" b="0"/>
          </a:p>
          <a:p>
            <a:endParaRPr lang="en-US" sz="1700" b="0"/>
          </a:p>
        </p:txBody>
      </p:sp>
      <p:sp>
        <p:nvSpPr>
          <p:cNvPr id="1044" name="Oval 104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4" name="Freeform: Shape 105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8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43465-BB3E-41CD-9AC6-FE7394F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+mj-lt"/>
              </a:rPr>
              <a:t>STUDENT CENTER</a:t>
            </a:r>
            <a:endParaRPr lang="en-US" sz="40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F7AA40-3A9F-4494-8FBA-EAACDDE6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25625"/>
            <a:ext cx="10325100" cy="4351338"/>
          </a:xfrm>
        </p:spPr>
        <p:txBody>
          <a:bodyPr/>
          <a:lstStyle/>
          <a:p>
            <a:r>
              <a:rPr lang="en-US" sz="3600"/>
              <a:t>Demo for Student Center</a:t>
            </a:r>
          </a:p>
          <a:p>
            <a:pPr lvl="1"/>
            <a:r>
              <a:rPr lang="en-US" sz="2600"/>
              <a:t>Registration Window</a:t>
            </a:r>
          </a:p>
          <a:p>
            <a:pPr lvl="1"/>
            <a:r>
              <a:rPr lang="en-US" sz="2600"/>
              <a:t>Registration Holds/checklists</a:t>
            </a:r>
          </a:p>
          <a:p>
            <a:pPr lvl="1"/>
            <a:r>
              <a:rPr lang="en-US" sz="2600"/>
              <a:t>Permission to Add</a:t>
            </a:r>
          </a:p>
          <a:p>
            <a:pPr lvl="1"/>
            <a:r>
              <a:rPr lang="en-US" sz="2600"/>
              <a:t>FERPA Authorize to Release</a:t>
            </a:r>
          </a:p>
          <a:p>
            <a:pPr lvl="1"/>
            <a:r>
              <a:rPr lang="en-US" sz="2600"/>
              <a:t>Emergency Contact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080" y="396807"/>
            <a:ext cx="8702040" cy="1325563"/>
          </a:xfrm>
        </p:spPr>
        <p:txBody>
          <a:bodyPr anchor="ctr">
            <a:normAutofit/>
          </a:bodyPr>
          <a:lstStyle/>
          <a:p>
            <a:r>
              <a:rPr lang="en-US" sz="3600" b="1"/>
              <a:t>REGISTRATION WINDOW </a:t>
            </a:r>
            <a:br>
              <a:rPr lang="en-US" sz="3600" b="1"/>
            </a:br>
            <a:r>
              <a:rPr lang="en-US" sz="3600" b="1"/>
              <a:t>(ENROLLMENT DATES)</a:t>
            </a:r>
            <a:endParaRPr lang="en-US" sz="3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96698" y="6424611"/>
            <a:ext cx="4953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A07FDE-CF23-4DF4-993F-F0A8407421B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1FE7B62-7481-4BB0-9D8B-389483F0C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441741"/>
              </p:ext>
            </p:extLst>
          </p:nvPr>
        </p:nvGraphicFramePr>
        <p:xfrm>
          <a:off x="838200" y="1825624"/>
          <a:ext cx="10515600" cy="473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759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12D8-A72D-439B-AC5A-4EB8A2F0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212026"/>
            <a:ext cx="8754320" cy="882460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ACADEMIC POLICIES</a:t>
            </a:r>
            <a:br>
              <a:rPr lang="en-US" sz="3600" b="1"/>
            </a:br>
            <a:r>
              <a:rPr lang="en-US" sz="3300" b="1"/>
              <a:t>Academic Standing/Time Limit</a:t>
            </a:r>
            <a:endParaRPr lang="en-US" sz="33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7FA24-84D1-4F60-872A-406A208B2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845" y="1294344"/>
            <a:ext cx="8754319" cy="54271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3.0 minimum GPA required (“B” average)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Overall/Cumulative (includes any transferred courses)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CPP courses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Program of Study courses</a:t>
            </a:r>
          </a:p>
          <a:p>
            <a:pPr lvl="1"/>
            <a:endParaRPr lang="en-US" b="1">
              <a:solidFill>
                <a:schemeClr val="tx1"/>
              </a:solidFill>
            </a:endParaRPr>
          </a:p>
          <a:p>
            <a:pPr marL="0" lvl="1"/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NOTE:  </a:t>
            </a:r>
            <a:r>
              <a:rPr lang="en-US" b="1">
                <a:solidFill>
                  <a:schemeClr val="tx1"/>
                </a:solidFill>
                <a:latin typeface="Arial"/>
                <a:cs typeface="Arial"/>
              </a:rPr>
              <a:t>1000-2000 level courses (lower division) do NOT count towards your graduate GPA</a:t>
            </a:r>
          </a:p>
          <a:p>
            <a:pPr lvl="1"/>
            <a:endParaRPr lang="en-US" b="1">
              <a:solidFill>
                <a:schemeClr val="tx1"/>
              </a:solidFill>
            </a:endParaRPr>
          </a:p>
          <a:p>
            <a:pPr marL="0" lvl="1"/>
            <a:r>
              <a:rPr lang="en-US">
                <a:solidFill>
                  <a:schemeClr val="tx1"/>
                </a:solidFill>
              </a:rPr>
              <a:t>Falling below a 3.0 GPA overall leads to Probation (PRP) or Probation with Contract (PRC), which ultimately lead to disqualification</a:t>
            </a:r>
          </a:p>
          <a:p>
            <a:pPr marL="0" lvl="1"/>
            <a:endParaRPr lang="en-US">
              <a:solidFill>
                <a:schemeClr val="tx1"/>
              </a:solidFill>
            </a:endParaRPr>
          </a:p>
          <a:p>
            <a:pPr marL="0" lvl="1"/>
            <a:r>
              <a:rPr lang="en-US">
                <a:solidFill>
                  <a:schemeClr val="tx1"/>
                </a:solidFill>
              </a:rPr>
              <a:t>There is no repeat/course forgiveness option available for graduate students</a:t>
            </a:r>
          </a:p>
          <a:p>
            <a:pPr marL="0" lvl="1"/>
            <a:endParaRPr lang="en-US">
              <a:solidFill>
                <a:schemeClr val="tx1"/>
              </a:solidFill>
            </a:endParaRPr>
          </a:p>
          <a:p>
            <a:pPr marL="0" lvl="1"/>
            <a:r>
              <a:rPr lang="en-US" b="1">
                <a:solidFill>
                  <a:schemeClr val="tx1"/>
                </a:solidFill>
                <a:latin typeface="Arial"/>
                <a:cs typeface="Arial"/>
              </a:rPr>
              <a:t>NOTE:  The 7-year time limit does not stop during this period.</a:t>
            </a:r>
          </a:p>
          <a:p>
            <a:pPr marL="0" lvl="1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7C354-7B12-4AED-A160-1A44F816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A07FDE-CF23-4DF4-993F-F0A8407421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5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3219" y="136525"/>
            <a:ext cx="6820249" cy="1227764"/>
          </a:xfrm>
        </p:spPr>
        <p:txBody>
          <a:bodyPr/>
          <a:lstStyle/>
          <a:p>
            <a:pPr algn="ctr"/>
            <a:r>
              <a:rPr lang="en-US" sz="3600" b="1"/>
              <a:t>ACADEMIC POLICIES</a:t>
            </a:r>
            <a:br>
              <a:rPr lang="en-US" sz="3600" b="1"/>
            </a:br>
            <a:r>
              <a:rPr lang="en-US" sz="3000" b="1"/>
              <a:t>Leave of Absence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364289"/>
            <a:ext cx="7315200" cy="52294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0" dirty="0"/>
              <a:t>Students are permitted to “stop out” (not be enrolled) for 1 semester (not including summer) and not applicable to 1</a:t>
            </a:r>
            <a:r>
              <a:rPr lang="en-US" b="0" baseline="30000" dirty="0"/>
              <a:t>st</a:t>
            </a:r>
            <a:r>
              <a:rPr lang="en-US" b="0" dirty="0"/>
              <a:t> term students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0" dirty="0"/>
              <a:t>Note: stop-out is not available to F-1 international students</a:t>
            </a:r>
          </a:p>
          <a:p>
            <a:endParaRPr lang="en-US" b="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b="0" dirty="0"/>
              <a:t>If a student needs to be away longer than 1 semester (financial, medical, emergency reasons) an Leave of Absence can be filed with the Registrar’s Office for up to 4 semesters (not including summer) – form available online</a:t>
            </a:r>
          </a:p>
          <a:p>
            <a:endParaRPr lang="en-US" b="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NOTE: </a:t>
            </a:r>
            <a:r>
              <a:rPr lang="en-US" b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000" dirty="0">
                <a:latin typeface="Arial"/>
                <a:cs typeface="Arial"/>
              </a:rPr>
              <a:t>The 7-year time limit does not stop during this period.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7FDE-CF23-4DF4-993F-F0A8407421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43465-BB3E-41CD-9AC6-FE7394F6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+mj-lt"/>
              </a:rPr>
              <a:t>TRANSFER CREDIT</a:t>
            </a:r>
            <a:endParaRPr lang="en-US" sz="40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F7AA40-3A9F-4494-8FBA-EAACDDE6F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400" b="1">
                <a:latin typeface="Arial"/>
                <a:cs typeface="Arial"/>
              </a:rPr>
              <a:t>A total limit of 9 transfer and/or extension units</a:t>
            </a:r>
            <a:r>
              <a:rPr lang="en-US" sz="2400">
                <a:latin typeface="Arial"/>
                <a:cs typeface="Arial"/>
              </a:rPr>
              <a:t> petitioned for graduate credit may be applied toward a graduate degree.</a:t>
            </a:r>
          </a:p>
          <a:p>
            <a:pPr marL="457200" lvl="1" indent="0">
              <a:buNone/>
            </a:pPr>
            <a:endParaRPr lang="en-US" sz="2400">
              <a:latin typeface="Arial"/>
              <a:cs typeface="Arial"/>
            </a:endParaRPr>
          </a:p>
          <a:p>
            <a:pPr lvl="1"/>
            <a:r>
              <a:rPr lang="en-US" sz="2400">
                <a:latin typeface="Arial"/>
                <a:cs typeface="Arial"/>
              </a:rPr>
              <a:t>Lower division level transfer courses may </a:t>
            </a:r>
            <a:r>
              <a:rPr lang="en-US" sz="2400" b="1">
                <a:latin typeface="Arial"/>
                <a:cs typeface="Arial"/>
              </a:rPr>
              <a:t>not </a:t>
            </a:r>
            <a:r>
              <a:rPr lang="en-US" sz="2400">
                <a:latin typeface="Arial"/>
                <a:cs typeface="Arial"/>
              </a:rPr>
              <a:t>be applied toward a graduate degree (including courses completed at a community college).</a:t>
            </a:r>
          </a:p>
          <a:p>
            <a:pPr marL="457200" lvl="1" indent="0">
              <a:buNone/>
            </a:pPr>
            <a:endParaRPr lang="en-US" sz="2400">
              <a:latin typeface="Arial"/>
              <a:cs typeface="Arial"/>
            </a:endParaRPr>
          </a:p>
          <a:p>
            <a:pPr lvl="1"/>
            <a:r>
              <a:rPr lang="en-US" sz="2400">
                <a:latin typeface="Arial"/>
                <a:cs typeface="Arial"/>
              </a:rPr>
              <a:t>Official transcripts and approved petitions are required to be on file prior to having the units posted to the record.</a:t>
            </a:r>
          </a:p>
        </p:txBody>
      </p:sp>
    </p:spTree>
    <p:extLst>
      <p:ext uri="{BB962C8B-B14F-4D97-AF65-F5344CB8AC3E}">
        <p14:creationId xmlns:p14="http://schemas.microsoft.com/office/powerpoint/2010/main" val="65831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071D-6D58-4A59-3E02-3EE040E8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755" y="405765"/>
            <a:ext cx="8976885" cy="1325563"/>
          </a:xfrm>
        </p:spPr>
        <p:txBody>
          <a:bodyPr/>
          <a:lstStyle/>
          <a:p>
            <a:r>
              <a:rPr lang="en-US">
                <a:latin typeface="Rockwell"/>
              </a:rPr>
              <a:t>Degree Progress Report (DPR)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EA88-E45E-25A3-FC9A-51377096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Advising tool for graduate students 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Admitted Fall 2022 and forward</a:t>
            </a:r>
            <a:endParaRPr lang="en-US"/>
          </a:p>
          <a:p>
            <a:pPr marL="457200" lvl="1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Helps students/departments track progress towards degree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Does </a:t>
            </a:r>
            <a:r>
              <a:rPr lang="en-US" u="sng">
                <a:latin typeface="Arial"/>
                <a:cs typeface="Arial"/>
              </a:rPr>
              <a:t>not</a:t>
            </a:r>
            <a:r>
              <a:rPr lang="en-US">
                <a:latin typeface="Arial"/>
                <a:cs typeface="Arial"/>
              </a:rPr>
              <a:t> prevent registration or applying for graduation</a:t>
            </a:r>
          </a:p>
          <a:p>
            <a:pPr marL="457200" lvl="1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Follows program requirements set forth in the University Catalog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Any catalog deviations made by students may not automatically display </a:t>
            </a:r>
            <a:endParaRPr lang="en-US"/>
          </a:p>
          <a:p>
            <a:pPr lvl="2"/>
            <a:r>
              <a:rPr lang="en-US">
                <a:latin typeface="Arial"/>
                <a:cs typeface="Arial"/>
              </a:rPr>
              <a:t>Graduate Academic Petitions may be required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4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9528-EEC9-64FC-7D9D-4592D7C6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80" y="261869"/>
            <a:ext cx="8892540" cy="1325563"/>
          </a:xfrm>
        </p:spPr>
        <p:txBody>
          <a:bodyPr/>
          <a:lstStyle/>
          <a:p>
            <a:r>
              <a:rPr lang="en-US"/>
              <a:t>Degree Progress Report (DPR)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ABC53-B551-F3BC-7AA7-492259178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Access your DPR via BroncoDirect</a:t>
            </a:r>
          </a:p>
          <a:p>
            <a:pPr lvl="1"/>
            <a:r>
              <a:rPr lang="en-US" b="1">
                <a:latin typeface="Arial"/>
                <a:cs typeface="Arial"/>
                <a:hlinkClick r:id="rId3"/>
              </a:rPr>
              <a:t>my.cpp.edu</a:t>
            </a:r>
            <a:endParaRPr lang="en-US" b="1">
              <a:latin typeface="Arial"/>
              <a:cs typeface="Arial"/>
            </a:endParaRPr>
          </a:p>
          <a:p>
            <a:pPr lvl="1"/>
            <a:r>
              <a:rPr lang="en-US">
                <a:latin typeface="Arial"/>
                <a:cs typeface="Arial"/>
              </a:rPr>
              <a:t>Student Center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"other academic" drop-down menu</a:t>
            </a:r>
          </a:p>
          <a:p>
            <a:pPr lvl="1"/>
            <a:r>
              <a:rPr lang="en-US">
                <a:latin typeface="Arial"/>
                <a:cs typeface="Arial"/>
              </a:rPr>
              <a:t>Select Degree Progress Report</a:t>
            </a:r>
            <a:endParaRPr lang="en-US" b="1"/>
          </a:p>
          <a:p>
            <a:pPr lvl="1"/>
            <a:endParaRPr lang="en-US" b="1"/>
          </a:p>
          <a:p>
            <a:r>
              <a:rPr lang="en-US">
                <a:latin typeface="Arial"/>
                <a:cs typeface="Arial"/>
              </a:rPr>
              <a:t>Questions about your DPR?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Review the 2024-2025 University Catalog: </a:t>
            </a:r>
            <a:r>
              <a:rPr lang="en-US">
                <a:latin typeface="Arial"/>
                <a:cs typeface="Arial"/>
                <a:hlinkClick r:id="rId4"/>
              </a:rPr>
              <a:t>https://catalog.cpp.edu/</a:t>
            </a:r>
            <a:endParaRPr lang="en-US">
              <a:latin typeface="Arial"/>
              <a:cs typeface="Arial"/>
            </a:endParaRPr>
          </a:p>
          <a:p>
            <a:pPr lvl="1"/>
            <a:r>
              <a:rPr lang="en-US">
                <a:latin typeface="Arial"/>
                <a:cs typeface="Arial"/>
              </a:rPr>
              <a:t>Check with your Graduate Coordinator 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Branded Template 2018" id="{D971C9CA-933F-4E1D-8CE0-BF1A318D35A7}" vid="{C696FE7C-F510-48F2-A458-75E0A8E19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E33A3A5BC6F43BE882DC1F52A8D0F" ma:contentTypeVersion="13" ma:contentTypeDescription="Create a new document." ma:contentTypeScope="" ma:versionID="b083a490044e3c5d3fd1e31651d75917">
  <xsd:schema xmlns:xsd="http://www.w3.org/2001/XMLSchema" xmlns:xs="http://www.w3.org/2001/XMLSchema" xmlns:p="http://schemas.microsoft.com/office/2006/metadata/properties" xmlns:ns3="8d3d810b-d192-44ee-bae0-65a41c202241" xmlns:ns4="1e1bd9b9-9821-4d52-a575-7c2315bdbf64" targetNamespace="http://schemas.microsoft.com/office/2006/metadata/properties" ma:root="true" ma:fieldsID="206c010b6171600b636ecdc16454fcf3" ns3:_="" ns4:_="">
    <xsd:import namespace="8d3d810b-d192-44ee-bae0-65a41c202241"/>
    <xsd:import namespace="1e1bd9b9-9821-4d52-a575-7c2315bdbf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d810b-d192-44ee-bae0-65a41c202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bd9b9-9821-4d52-a575-7c2315bdbf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A13BD-CD57-4354-A477-327A9AB336D2}">
  <ds:schemaRefs>
    <ds:schemaRef ds:uri="1e1bd9b9-9821-4d52-a575-7c2315bdbf64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8d3d810b-d192-44ee-bae0-65a41c202241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ED8B7A3-FB2E-4BB8-9F03-6394F5F5CB94}">
  <ds:schemaRefs>
    <ds:schemaRef ds:uri="1e1bd9b9-9821-4d52-a575-7c2315bdbf64"/>
    <ds:schemaRef ds:uri="8d3d810b-d192-44ee-bae0-65a41c2022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FC785C-F55A-4D75-92D6-562DFE06A5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814</Words>
  <Application>Microsoft Office PowerPoint</Application>
  <PresentationFormat>Widescreen</PresentationFormat>
  <Paragraphs>132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Chaparral Pro</vt:lpstr>
      <vt:lpstr>Courier New</vt:lpstr>
      <vt:lpstr>Rockwell</vt:lpstr>
      <vt:lpstr>Office Theme</vt:lpstr>
      <vt:lpstr>REGISTRAR’S OFFICE</vt:lpstr>
      <vt:lpstr>Registrar’s Office Overview</vt:lpstr>
      <vt:lpstr>STUDENT CENTER</vt:lpstr>
      <vt:lpstr>REGISTRATION WINDOW  (ENROLLMENT DATES)</vt:lpstr>
      <vt:lpstr>ACADEMIC POLICIES Academic Standing/Time Limit</vt:lpstr>
      <vt:lpstr>ACADEMIC POLICIES Leave of Absence</vt:lpstr>
      <vt:lpstr>TRANSFER CREDIT</vt:lpstr>
      <vt:lpstr>Degree Progress Report (DPR)</vt:lpstr>
      <vt:lpstr>Degree Progress Report (DPR)</vt:lpstr>
      <vt:lpstr>GRADUATION PROCESS</vt:lpstr>
      <vt:lpstr>Welcome Broncos! We look forward to your graduation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REGISTRAR’S OFFICE</dc:title>
  <dc:creator>Connie Kuang</dc:creator>
  <cp:lastModifiedBy>Rebecca Rivas</cp:lastModifiedBy>
  <cp:revision>2</cp:revision>
  <dcterms:created xsi:type="dcterms:W3CDTF">2023-08-11T01:39:29Z</dcterms:created>
  <dcterms:modified xsi:type="dcterms:W3CDTF">2024-08-16T20:42:56Z</dcterms:modified>
</cp:coreProperties>
</file>