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2" r:id="rId5"/>
    <p:sldId id="308" r:id="rId6"/>
    <p:sldId id="309" r:id="rId7"/>
    <p:sldId id="310" r:id="rId8"/>
    <p:sldId id="276" r:id="rId9"/>
    <p:sldId id="259" r:id="rId10"/>
    <p:sldId id="261" r:id="rId11"/>
    <p:sldId id="31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2BE"/>
    <a:srgbClr val="B3B2AC"/>
    <a:srgbClr val="C2BFBB"/>
    <a:srgbClr val="B4B1AC"/>
    <a:srgbClr val="C7C8C8"/>
    <a:srgbClr val="C4C4C4"/>
    <a:srgbClr val="C1C3C0"/>
    <a:srgbClr val="0B0C0E"/>
    <a:srgbClr val="003D1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47186-3BE4-4435-9BF4-68A513C4A9D1}" v="4" dt="2024-08-17T02:50:56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AB388-20F1-4060-9D72-E31BA283E77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77F364A-EF30-4F8C-85F7-7B833E8BC3AE}">
      <dgm:prSet/>
      <dgm:spPr/>
      <dgm:t>
        <a:bodyPr/>
        <a:lstStyle/>
        <a:p>
          <a:r>
            <a:rPr lang="en-US" b="1"/>
            <a:t>Guide prospective and current graduate students  </a:t>
          </a:r>
          <a:endParaRPr lang="en-US"/>
        </a:p>
      </dgm:t>
    </dgm:pt>
    <dgm:pt modelId="{00C82CBE-F87A-41B6-948D-2F38F37B78D4}" type="parTrans" cxnId="{C2DBA7BB-B94D-4F96-A380-342E2A3CA712}">
      <dgm:prSet/>
      <dgm:spPr/>
      <dgm:t>
        <a:bodyPr/>
        <a:lstStyle/>
        <a:p>
          <a:endParaRPr lang="en-US"/>
        </a:p>
      </dgm:t>
    </dgm:pt>
    <dgm:pt modelId="{0A6BF93E-1369-4DC5-AED5-9D0147552A82}" type="sibTrans" cxnId="{C2DBA7BB-B94D-4F96-A380-342E2A3CA712}">
      <dgm:prSet/>
      <dgm:spPr/>
      <dgm:t>
        <a:bodyPr/>
        <a:lstStyle/>
        <a:p>
          <a:endParaRPr lang="en-US"/>
        </a:p>
      </dgm:t>
    </dgm:pt>
    <dgm:pt modelId="{66FCCB3B-7941-4690-9E9E-7907038F7E28}">
      <dgm:prSet/>
      <dgm:spPr/>
      <dgm:t>
        <a:bodyPr/>
        <a:lstStyle/>
        <a:p>
          <a:r>
            <a:rPr lang="en-US" b="1"/>
            <a:t>Support Key steps in graduation process  advisement</a:t>
          </a:r>
          <a:endParaRPr lang="en-US"/>
        </a:p>
      </dgm:t>
    </dgm:pt>
    <dgm:pt modelId="{1BE8AD49-0680-4158-8137-51723BA43E5D}" type="parTrans" cxnId="{BEF8125C-C67D-4B2D-9260-33E663765343}">
      <dgm:prSet/>
      <dgm:spPr/>
      <dgm:t>
        <a:bodyPr/>
        <a:lstStyle/>
        <a:p>
          <a:endParaRPr lang="en-US"/>
        </a:p>
      </dgm:t>
    </dgm:pt>
    <dgm:pt modelId="{CDED0416-14AD-4CB5-922E-FF6F03DA092D}" type="sibTrans" cxnId="{BEF8125C-C67D-4B2D-9260-33E663765343}">
      <dgm:prSet/>
      <dgm:spPr/>
      <dgm:t>
        <a:bodyPr/>
        <a:lstStyle/>
        <a:p>
          <a:endParaRPr lang="en-US"/>
        </a:p>
      </dgm:t>
    </dgm:pt>
    <dgm:pt modelId="{B1FEDA0D-3EEF-459B-B1C1-2596E68D8290}">
      <dgm:prSet/>
      <dgm:spPr/>
      <dgm:t>
        <a:bodyPr/>
        <a:lstStyle/>
        <a:p>
          <a:r>
            <a:rPr lang="en-US" b="1"/>
            <a:t>Promote student awareness and pursuit of graduate  education &amp;  research</a:t>
          </a:r>
          <a:br>
            <a:rPr lang="en-US" b="1"/>
          </a:br>
          <a:endParaRPr lang="en-US"/>
        </a:p>
      </dgm:t>
    </dgm:pt>
    <dgm:pt modelId="{50FD2FCF-7CBB-410A-BD3E-22DE674C5BD9}" type="parTrans" cxnId="{5C24F404-7112-4D48-9238-24E3856B0F55}">
      <dgm:prSet/>
      <dgm:spPr/>
      <dgm:t>
        <a:bodyPr/>
        <a:lstStyle/>
        <a:p>
          <a:endParaRPr lang="en-US"/>
        </a:p>
      </dgm:t>
    </dgm:pt>
    <dgm:pt modelId="{0E6D61EA-F3E9-4BCC-9A5B-D6820605A1D1}" type="sibTrans" cxnId="{5C24F404-7112-4D48-9238-24E3856B0F55}">
      <dgm:prSet/>
      <dgm:spPr/>
      <dgm:t>
        <a:bodyPr/>
        <a:lstStyle/>
        <a:p>
          <a:endParaRPr lang="en-US"/>
        </a:p>
      </dgm:t>
    </dgm:pt>
    <dgm:pt modelId="{15B19860-F234-4EB6-A2E9-CD96BCB7B8E5}">
      <dgm:prSet/>
      <dgm:spPr/>
      <dgm:t>
        <a:bodyPr/>
        <a:lstStyle/>
        <a:p>
          <a:r>
            <a:rPr lang="en-US" b="1"/>
            <a:t>Review and process graduate student petitions and oversee  the submission process for your project or thesis.</a:t>
          </a:r>
          <a:endParaRPr lang="en-US"/>
        </a:p>
      </dgm:t>
    </dgm:pt>
    <dgm:pt modelId="{75AA092D-2711-4D4B-9F2C-50590C3741E0}" type="parTrans" cxnId="{1FCC49E1-227F-4137-87F6-8C6C9A354E6F}">
      <dgm:prSet/>
      <dgm:spPr/>
      <dgm:t>
        <a:bodyPr/>
        <a:lstStyle/>
        <a:p>
          <a:endParaRPr lang="en-US"/>
        </a:p>
      </dgm:t>
    </dgm:pt>
    <dgm:pt modelId="{07A26D8E-5410-4598-B629-06A45DB9424E}" type="sibTrans" cxnId="{1FCC49E1-227F-4137-87F6-8C6C9A354E6F}">
      <dgm:prSet/>
      <dgm:spPr/>
      <dgm:t>
        <a:bodyPr/>
        <a:lstStyle/>
        <a:p>
          <a:endParaRPr lang="en-US"/>
        </a:p>
      </dgm:t>
    </dgm:pt>
    <dgm:pt modelId="{D4E0B4D9-BF9C-4DA9-961D-5581687C370D}">
      <dgm:prSet/>
      <dgm:spPr/>
      <dgm:t>
        <a:bodyPr/>
        <a:lstStyle/>
        <a:p>
          <a:r>
            <a:rPr lang="en-US" b="1"/>
            <a:t>Implement and guide policies and procedures in  graduate student affairs.</a:t>
          </a:r>
          <a:endParaRPr lang="en-US"/>
        </a:p>
      </dgm:t>
    </dgm:pt>
    <dgm:pt modelId="{486428C7-AAFC-4D1B-A5DA-6CCF2985B333}" type="parTrans" cxnId="{1DB19E39-E211-4868-8683-0D1C823CD57C}">
      <dgm:prSet/>
      <dgm:spPr/>
      <dgm:t>
        <a:bodyPr/>
        <a:lstStyle/>
        <a:p>
          <a:endParaRPr lang="en-US"/>
        </a:p>
      </dgm:t>
    </dgm:pt>
    <dgm:pt modelId="{CE65313D-8075-486E-BC6C-8E3DB6BF82D5}" type="sibTrans" cxnId="{1DB19E39-E211-4868-8683-0D1C823CD57C}">
      <dgm:prSet/>
      <dgm:spPr/>
      <dgm:t>
        <a:bodyPr/>
        <a:lstStyle/>
        <a:p>
          <a:endParaRPr lang="en-US"/>
        </a:p>
      </dgm:t>
    </dgm:pt>
    <dgm:pt modelId="{8DE5CB6D-C304-4015-BF83-3FDB3AA2CE26}" type="pres">
      <dgm:prSet presAssocID="{666AB388-20F1-4060-9D72-E31BA283E77A}" presName="root" presStyleCnt="0">
        <dgm:presLayoutVars>
          <dgm:dir/>
          <dgm:resizeHandles val="exact"/>
        </dgm:presLayoutVars>
      </dgm:prSet>
      <dgm:spPr/>
    </dgm:pt>
    <dgm:pt modelId="{3D422CA9-3E88-436F-AE3B-693458FE2B92}" type="pres">
      <dgm:prSet presAssocID="{666AB388-20F1-4060-9D72-E31BA283E77A}" presName="container" presStyleCnt="0">
        <dgm:presLayoutVars>
          <dgm:dir/>
          <dgm:resizeHandles val="exact"/>
        </dgm:presLayoutVars>
      </dgm:prSet>
      <dgm:spPr/>
    </dgm:pt>
    <dgm:pt modelId="{8599F826-7CF1-47FF-A767-D0853A46FDCA}" type="pres">
      <dgm:prSet presAssocID="{F77F364A-EF30-4F8C-85F7-7B833E8BC3AE}" presName="compNode" presStyleCnt="0"/>
      <dgm:spPr/>
    </dgm:pt>
    <dgm:pt modelId="{DE905E44-0607-4516-B307-75F93B927CD4}" type="pres">
      <dgm:prSet presAssocID="{F77F364A-EF30-4F8C-85F7-7B833E8BC3AE}" presName="iconBgRect" presStyleLbl="bgShp" presStyleIdx="0" presStyleCnt="5"/>
      <dgm:spPr/>
    </dgm:pt>
    <dgm:pt modelId="{61B5E353-70C5-40F6-A33D-8F0159C9420F}" type="pres">
      <dgm:prSet presAssocID="{F77F364A-EF30-4F8C-85F7-7B833E8BC3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0580FA9-D8DE-4480-A4E8-F79B5D08207A}" type="pres">
      <dgm:prSet presAssocID="{F77F364A-EF30-4F8C-85F7-7B833E8BC3AE}" presName="spaceRect" presStyleCnt="0"/>
      <dgm:spPr/>
    </dgm:pt>
    <dgm:pt modelId="{24744AC2-071F-45C0-92D3-9E281ED833FC}" type="pres">
      <dgm:prSet presAssocID="{F77F364A-EF30-4F8C-85F7-7B833E8BC3AE}" presName="textRect" presStyleLbl="revTx" presStyleIdx="0" presStyleCnt="5">
        <dgm:presLayoutVars>
          <dgm:chMax val="1"/>
          <dgm:chPref val="1"/>
        </dgm:presLayoutVars>
      </dgm:prSet>
      <dgm:spPr/>
    </dgm:pt>
    <dgm:pt modelId="{8035051A-7CB6-4206-84D7-A731CD5C0851}" type="pres">
      <dgm:prSet presAssocID="{0A6BF93E-1369-4DC5-AED5-9D0147552A82}" presName="sibTrans" presStyleLbl="sibTrans2D1" presStyleIdx="0" presStyleCnt="0"/>
      <dgm:spPr/>
    </dgm:pt>
    <dgm:pt modelId="{A5C53D02-EF3A-49C8-BD7C-377EB3E1AE93}" type="pres">
      <dgm:prSet presAssocID="{66FCCB3B-7941-4690-9E9E-7907038F7E28}" presName="compNode" presStyleCnt="0"/>
      <dgm:spPr/>
    </dgm:pt>
    <dgm:pt modelId="{62ED2C07-34DA-4C6A-9158-521A4AA2142F}" type="pres">
      <dgm:prSet presAssocID="{66FCCB3B-7941-4690-9E9E-7907038F7E28}" presName="iconBgRect" presStyleLbl="bgShp" presStyleIdx="1" presStyleCnt="5"/>
      <dgm:spPr/>
    </dgm:pt>
    <dgm:pt modelId="{1892CF1B-F43B-46C2-A356-B90888F1784E}" type="pres">
      <dgm:prSet presAssocID="{66FCCB3B-7941-4690-9E9E-7907038F7E2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89A347D-E42C-4781-81BC-BF4B08D75FD4}" type="pres">
      <dgm:prSet presAssocID="{66FCCB3B-7941-4690-9E9E-7907038F7E28}" presName="spaceRect" presStyleCnt="0"/>
      <dgm:spPr/>
    </dgm:pt>
    <dgm:pt modelId="{5AF89A94-2AD4-4C74-8BED-56C1D61374F0}" type="pres">
      <dgm:prSet presAssocID="{66FCCB3B-7941-4690-9E9E-7907038F7E28}" presName="textRect" presStyleLbl="revTx" presStyleIdx="1" presStyleCnt="5">
        <dgm:presLayoutVars>
          <dgm:chMax val="1"/>
          <dgm:chPref val="1"/>
        </dgm:presLayoutVars>
      </dgm:prSet>
      <dgm:spPr/>
    </dgm:pt>
    <dgm:pt modelId="{89BD06B6-96A5-437E-BF8F-335485B39997}" type="pres">
      <dgm:prSet presAssocID="{CDED0416-14AD-4CB5-922E-FF6F03DA092D}" presName="sibTrans" presStyleLbl="sibTrans2D1" presStyleIdx="0" presStyleCnt="0"/>
      <dgm:spPr/>
    </dgm:pt>
    <dgm:pt modelId="{BFA3EA7B-73E9-4E44-A062-EA918C8168F0}" type="pres">
      <dgm:prSet presAssocID="{B1FEDA0D-3EEF-459B-B1C1-2596E68D8290}" presName="compNode" presStyleCnt="0"/>
      <dgm:spPr/>
    </dgm:pt>
    <dgm:pt modelId="{5602A7A1-904A-4FBE-8449-0E6E29330AE3}" type="pres">
      <dgm:prSet presAssocID="{B1FEDA0D-3EEF-459B-B1C1-2596E68D8290}" presName="iconBgRect" presStyleLbl="bgShp" presStyleIdx="2" presStyleCnt="5"/>
      <dgm:spPr/>
    </dgm:pt>
    <dgm:pt modelId="{D0524C7E-52AD-427A-9AE8-D7564143FD93}" type="pres">
      <dgm:prSet presAssocID="{B1FEDA0D-3EEF-459B-B1C1-2596E68D829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822BD42F-8457-4AA0-8EA2-8D311B15F7A9}" type="pres">
      <dgm:prSet presAssocID="{B1FEDA0D-3EEF-459B-B1C1-2596E68D8290}" presName="spaceRect" presStyleCnt="0"/>
      <dgm:spPr/>
    </dgm:pt>
    <dgm:pt modelId="{81D02864-5AE0-4C66-86B1-1B815109A2B5}" type="pres">
      <dgm:prSet presAssocID="{B1FEDA0D-3EEF-459B-B1C1-2596E68D8290}" presName="textRect" presStyleLbl="revTx" presStyleIdx="2" presStyleCnt="5">
        <dgm:presLayoutVars>
          <dgm:chMax val="1"/>
          <dgm:chPref val="1"/>
        </dgm:presLayoutVars>
      </dgm:prSet>
      <dgm:spPr/>
    </dgm:pt>
    <dgm:pt modelId="{B126DF20-9237-493A-B6B8-017DDB953F55}" type="pres">
      <dgm:prSet presAssocID="{0E6D61EA-F3E9-4BCC-9A5B-D6820605A1D1}" presName="sibTrans" presStyleLbl="sibTrans2D1" presStyleIdx="0" presStyleCnt="0"/>
      <dgm:spPr/>
    </dgm:pt>
    <dgm:pt modelId="{6F44507C-6093-4660-B36E-6D44E4931049}" type="pres">
      <dgm:prSet presAssocID="{15B19860-F234-4EB6-A2E9-CD96BCB7B8E5}" presName="compNode" presStyleCnt="0"/>
      <dgm:spPr/>
    </dgm:pt>
    <dgm:pt modelId="{B721A0F1-8F8C-470C-B0D9-8644C3B14856}" type="pres">
      <dgm:prSet presAssocID="{15B19860-F234-4EB6-A2E9-CD96BCB7B8E5}" presName="iconBgRect" presStyleLbl="bgShp" presStyleIdx="3" presStyleCnt="5"/>
      <dgm:spPr/>
    </dgm:pt>
    <dgm:pt modelId="{01FB4362-E195-499D-B2F2-557DAD619091}" type="pres">
      <dgm:prSet presAssocID="{15B19860-F234-4EB6-A2E9-CD96BCB7B8E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F8398BC-5C53-46A2-BB25-DBF002A785A8}" type="pres">
      <dgm:prSet presAssocID="{15B19860-F234-4EB6-A2E9-CD96BCB7B8E5}" presName="spaceRect" presStyleCnt="0"/>
      <dgm:spPr/>
    </dgm:pt>
    <dgm:pt modelId="{C1389104-341F-414D-ABD4-93280BBFEEF7}" type="pres">
      <dgm:prSet presAssocID="{15B19860-F234-4EB6-A2E9-CD96BCB7B8E5}" presName="textRect" presStyleLbl="revTx" presStyleIdx="3" presStyleCnt="5">
        <dgm:presLayoutVars>
          <dgm:chMax val="1"/>
          <dgm:chPref val="1"/>
        </dgm:presLayoutVars>
      </dgm:prSet>
      <dgm:spPr/>
    </dgm:pt>
    <dgm:pt modelId="{70C78AA6-866B-402F-BEBD-6709631217AD}" type="pres">
      <dgm:prSet presAssocID="{07A26D8E-5410-4598-B629-06A45DB9424E}" presName="sibTrans" presStyleLbl="sibTrans2D1" presStyleIdx="0" presStyleCnt="0"/>
      <dgm:spPr/>
    </dgm:pt>
    <dgm:pt modelId="{DA317324-E429-4E6D-9CD0-C4D1E322EB34}" type="pres">
      <dgm:prSet presAssocID="{D4E0B4D9-BF9C-4DA9-961D-5581687C370D}" presName="compNode" presStyleCnt="0"/>
      <dgm:spPr/>
    </dgm:pt>
    <dgm:pt modelId="{EBB8893F-BA33-40EA-909E-B837DDECED43}" type="pres">
      <dgm:prSet presAssocID="{D4E0B4D9-BF9C-4DA9-961D-5581687C370D}" presName="iconBgRect" presStyleLbl="bgShp" presStyleIdx="4" presStyleCnt="5"/>
      <dgm:spPr/>
    </dgm:pt>
    <dgm:pt modelId="{665FD353-3571-4B6A-BC06-A50FE8D1E326}" type="pres">
      <dgm:prSet presAssocID="{D4E0B4D9-BF9C-4DA9-961D-5581687C370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3A966F1-8492-40D4-A7F0-E428224457F8}" type="pres">
      <dgm:prSet presAssocID="{D4E0B4D9-BF9C-4DA9-961D-5581687C370D}" presName="spaceRect" presStyleCnt="0"/>
      <dgm:spPr/>
    </dgm:pt>
    <dgm:pt modelId="{417F6852-C542-4B33-8DBF-2C6C5EFCEA52}" type="pres">
      <dgm:prSet presAssocID="{D4E0B4D9-BF9C-4DA9-961D-5581687C370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5F46701-AB84-47A7-A91F-AD467F6658E9}" type="presOf" srcId="{CDED0416-14AD-4CB5-922E-FF6F03DA092D}" destId="{89BD06B6-96A5-437E-BF8F-335485B39997}" srcOrd="0" destOrd="0" presId="urn:microsoft.com/office/officeart/2018/2/layout/IconCircleList"/>
    <dgm:cxn modelId="{5C24F404-7112-4D48-9238-24E3856B0F55}" srcId="{666AB388-20F1-4060-9D72-E31BA283E77A}" destId="{B1FEDA0D-3EEF-459B-B1C1-2596E68D8290}" srcOrd="2" destOrd="0" parTransId="{50FD2FCF-7CBB-410A-BD3E-22DE674C5BD9}" sibTransId="{0E6D61EA-F3E9-4BCC-9A5B-D6820605A1D1}"/>
    <dgm:cxn modelId="{01BDB928-90D3-4D1F-A9B0-4C3C6D1221CD}" type="presOf" srcId="{15B19860-F234-4EB6-A2E9-CD96BCB7B8E5}" destId="{C1389104-341F-414D-ABD4-93280BBFEEF7}" srcOrd="0" destOrd="0" presId="urn:microsoft.com/office/officeart/2018/2/layout/IconCircleList"/>
    <dgm:cxn modelId="{1DB19E39-E211-4868-8683-0D1C823CD57C}" srcId="{666AB388-20F1-4060-9D72-E31BA283E77A}" destId="{D4E0B4D9-BF9C-4DA9-961D-5581687C370D}" srcOrd="4" destOrd="0" parTransId="{486428C7-AAFC-4D1B-A5DA-6CCF2985B333}" sibTransId="{CE65313D-8075-486E-BC6C-8E3DB6BF82D5}"/>
    <dgm:cxn modelId="{BEF8125C-C67D-4B2D-9260-33E663765343}" srcId="{666AB388-20F1-4060-9D72-E31BA283E77A}" destId="{66FCCB3B-7941-4690-9E9E-7907038F7E28}" srcOrd="1" destOrd="0" parTransId="{1BE8AD49-0680-4158-8137-51723BA43E5D}" sibTransId="{CDED0416-14AD-4CB5-922E-FF6F03DA092D}"/>
    <dgm:cxn modelId="{639F6751-BD50-4E9F-8B7D-28458056726A}" type="presOf" srcId="{F77F364A-EF30-4F8C-85F7-7B833E8BC3AE}" destId="{24744AC2-071F-45C0-92D3-9E281ED833FC}" srcOrd="0" destOrd="0" presId="urn:microsoft.com/office/officeart/2018/2/layout/IconCircleList"/>
    <dgm:cxn modelId="{C4157E55-ADFE-4635-BDF1-CD27B395B165}" type="presOf" srcId="{07A26D8E-5410-4598-B629-06A45DB9424E}" destId="{70C78AA6-866B-402F-BEBD-6709631217AD}" srcOrd="0" destOrd="0" presId="urn:microsoft.com/office/officeart/2018/2/layout/IconCircleList"/>
    <dgm:cxn modelId="{325CE57F-7D90-42C9-8AED-83CFCAA987EB}" type="presOf" srcId="{666AB388-20F1-4060-9D72-E31BA283E77A}" destId="{8DE5CB6D-C304-4015-BF83-3FDB3AA2CE26}" srcOrd="0" destOrd="0" presId="urn:microsoft.com/office/officeart/2018/2/layout/IconCircleList"/>
    <dgm:cxn modelId="{45439883-C895-4E3A-B12F-9CC0F149E904}" type="presOf" srcId="{0A6BF93E-1369-4DC5-AED5-9D0147552A82}" destId="{8035051A-7CB6-4206-84D7-A731CD5C0851}" srcOrd="0" destOrd="0" presId="urn:microsoft.com/office/officeart/2018/2/layout/IconCircleList"/>
    <dgm:cxn modelId="{1875C8B6-82C3-4858-AD54-A8786720CC45}" type="presOf" srcId="{D4E0B4D9-BF9C-4DA9-961D-5581687C370D}" destId="{417F6852-C542-4B33-8DBF-2C6C5EFCEA52}" srcOrd="0" destOrd="0" presId="urn:microsoft.com/office/officeart/2018/2/layout/IconCircleList"/>
    <dgm:cxn modelId="{8C3075BA-281E-4A4D-AB8D-043A5D62900C}" type="presOf" srcId="{0E6D61EA-F3E9-4BCC-9A5B-D6820605A1D1}" destId="{B126DF20-9237-493A-B6B8-017DDB953F55}" srcOrd="0" destOrd="0" presId="urn:microsoft.com/office/officeart/2018/2/layout/IconCircleList"/>
    <dgm:cxn modelId="{C2DBA7BB-B94D-4F96-A380-342E2A3CA712}" srcId="{666AB388-20F1-4060-9D72-E31BA283E77A}" destId="{F77F364A-EF30-4F8C-85F7-7B833E8BC3AE}" srcOrd="0" destOrd="0" parTransId="{00C82CBE-F87A-41B6-948D-2F38F37B78D4}" sibTransId="{0A6BF93E-1369-4DC5-AED5-9D0147552A82}"/>
    <dgm:cxn modelId="{48900FBD-0071-43AB-80D2-0FF76A2B12B0}" type="presOf" srcId="{66FCCB3B-7941-4690-9E9E-7907038F7E28}" destId="{5AF89A94-2AD4-4C74-8BED-56C1D61374F0}" srcOrd="0" destOrd="0" presId="urn:microsoft.com/office/officeart/2018/2/layout/IconCircleList"/>
    <dgm:cxn modelId="{5BE4D1D5-7336-4D56-AE8F-DED6C5EE8376}" type="presOf" srcId="{B1FEDA0D-3EEF-459B-B1C1-2596E68D8290}" destId="{81D02864-5AE0-4C66-86B1-1B815109A2B5}" srcOrd="0" destOrd="0" presId="urn:microsoft.com/office/officeart/2018/2/layout/IconCircleList"/>
    <dgm:cxn modelId="{1FCC49E1-227F-4137-87F6-8C6C9A354E6F}" srcId="{666AB388-20F1-4060-9D72-E31BA283E77A}" destId="{15B19860-F234-4EB6-A2E9-CD96BCB7B8E5}" srcOrd="3" destOrd="0" parTransId="{75AA092D-2711-4D4B-9F2C-50590C3741E0}" sibTransId="{07A26D8E-5410-4598-B629-06A45DB9424E}"/>
    <dgm:cxn modelId="{68BC88D3-12A5-4546-AFCE-8A6F3ECCDC0E}" type="presParOf" srcId="{8DE5CB6D-C304-4015-BF83-3FDB3AA2CE26}" destId="{3D422CA9-3E88-436F-AE3B-693458FE2B92}" srcOrd="0" destOrd="0" presId="urn:microsoft.com/office/officeart/2018/2/layout/IconCircleList"/>
    <dgm:cxn modelId="{D4047375-035F-40DB-B33D-49393116B725}" type="presParOf" srcId="{3D422CA9-3E88-436F-AE3B-693458FE2B92}" destId="{8599F826-7CF1-47FF-A767-D0853A46FDCA}" srcOrd="0" destOrd="0" presId="urn:microsoft.com/office/officeart/2018/2/layout/IconCircleList"/>
    <dgm:cxn modelId="{9EB350E7-3E4B-4DEE-97D3-82E69552DDE6}" type="presParOf" srcId="{8599F826-7CF1-47FF-A767-D0853A46FDCA}" destId="{DE905E44-0607-4516-B307-75F93B927CD4}" srcOrd="0" destOrd="0" presId="urn:microsoft.com/office/officeart/2018/2/layout/IconCircleList"/>
    <dgm:cxn modelId="{229A0F64-D533-47F5-B484-4214720822AB}" type="presParOf" srcId="{8599F826-7CF1-47FF-A767-D0853A46FDCA}" destId="{61B5E353-70C5-40F6-A33D-8F0159C9420F}" srcOrd="1" destOrd="0" presId="urn:microsoft.com/office/officeart/2018/2/layout/IconCircleList"/>
    <dgm:cxn modelId="{18A4966F-D1CE-40FE-B7AD-D6F9E63957B6}" type="presParOf" srcId="{8599F826-7CF1-47FF-A767-D0853A46FDCA}" destId="{C0580FA9-D8DE-4480-A4E8-F79B5D08207A}" srcOrd="2" destOrd="0" presId="urn:microsoft.com/office/officeart/2018/2/layout/IconCircleList"/>
    <dgm:cxn modelId="{E2383393-E610-469B-8485-B995C4478F15}" type="presParOf" srcId="{8599F826-7CF1-47FF-A767-D0853A46FDCA}" destId="{24744AC2-071F-45C0-92D3-9E281ED833FC}" srcOrd="3" destOrd="0" presId="urn:microsoft.com/office/officeart/2018/2/layout/IconCircleList"/>
    <dgm:cxn modelId="{38ADE5D2-EB3C-452B-AE19-35664BA4DCB9}" type="presParOf" srcId="{3D422CA9-3E88-436F-AE3B-693458FE2B92}" destId="{8035051A-7CB6-4206-84D7-A731CD5C0851}" srcOrd="1" destOrd="0" presId="urn:microsoft.com/office/officeart/2018/2/layout/IconCircleList"/>
    <dgm:cxn modelId="{F151B594-AE77-484E-9F4E-5747F53CE8E1}" type="presParOf" srcId="{3D422CA9-3E88-436F-AE3B-693458FE2B92}" destId="{A5C53D02-EF3A-49C8-BD7C-377EB3E1AE93}" srcOrd="2" destOrd="0" presId="urn:microsoft.com/office/officeart/2018/2/layout/IconCircleList"/>
    <dgm:cxn modelId="{C12CB25C-05EF-4A8D-8C2E-3D701BE4CB41}" type="presParOf" srcId="{A5C53D02-EF3A-49C8-BD7C-377EB3E1AE93}" destId="{62ED2C07-34DA-4C6A-9158-521A4AA2142F}" srcOrd="0" destOrd="0" presId="urn:microsoft.com/office/officeart/2018/2/layout/IconCircleList"/>
    <dgm:cxn modelId="{98B8B90A-ADC2-4776-B838-A560A5ADCB07}" type="presParOf" srcId="{A5C53D02-EF3A-49C8-BD7C-377EB3E1AE93}" destId="{1892CF1B-F43B-46C2-A356-B90888F1784E}" srcOrd="1" destOrd="0" presId="urn:microsoft.com/office/officeart/2018/2/layout/IconCircleList"/>
    <dgm:cxn modelId="{A72472C3-5648-49B3-A4FA-B2CE17A8D539}" type="presParOf" srcId="{A5C53D02-EF3A-49C8-BD7C-377EB3E1AE93}" destId="{989A347D-E42C-4781-81BC-BF4B08D75FD4}" srcOrd="2" destOrd="0" presId="urn:microsoft.com/office/officeart/2018/2/layout/IconCircleList"/>
    <dgm:cxn modelId="{1D9F4087-9F17-4BFE-BC06-E1DF5B5B3C76}" type="presParOf" srcId="{A5C53D02-EF3A-49C8-BD7C-377EB3E1AE93}" destId="{5AF89A94-2AD4-4C74-8BED-56C1D61374F0}" srcOrd="3" destOrd="0" presId="urn:microsoft.com/office/officeart/2018/2/layout/IconCircleList"/>
    <dgm:cxn modelId="{A6F83DB1-1583-4BFA-B5A2-9702397A83C7}" type="presParOf" srcId="{3D422CA9-3E88-436F-AE3B-693458FE2B92}" destId="{89BD06B6-96A5-437E-BF8F-335485B39997}" srcOrd="3" destOrd="0" presId="urn:microsoft.com/office/officeart/2018/2/layout/IconCircleList"/>
    <dgm:cxn modelId="{74F65AFC-3D65-401D-904D-82282D0C17B8}" type="presParOf" srcId="{3D422CA9-3E88-436F-AE3B-693458FE2B92}" destId="{BFA3EA7B-73E9-4E44-A062-EA918C8168F0}" srcOrd="4" destOrd="0" presId="urn:microsoft.com/office/officeart/2018/2/layout/IconCircleList"/>
    <dgm:cxn modelId="{F85DCDA7-681E-4F82-A2D7-5202112AE952}" type="presParOf" srcId="{BFA3EA7B-73E9-4E44-A062-EA918C8168F0}" destId="{5602A7A1-904A-4FBE-8449-0E6E29330AE3}" srcOrd="0" destOrd="0" presId="urn:microsoft.com/office/officeart/2018/2/layout/IconCircleList"/>
    <dgm:cxn modelId="{17889B18-05BC-405C-B838-9661BECD7BE6}" type="presParOf" srcId="{BFA3EA7B-73E9-4E44-A062-EA918C8168F0}" destId="{D0524C7E-52AD-427A-9AE8-D7564143FD93}" srcOrd="1" destOrd="0" presId="urn:microsoft.com/office/officeart/2018/2/layout/IconCircleList"/>
    <dgm:cxn modelId="{F3BEB012-7864-4336-A9B6-27C5986577DA}" type="presParOf" srcId="{BFA3EA7B-73E9-4E44-A062-EA918C8168F0}" destId="{822BD42F-8457-4AA0-8EA2-8D311B15F7A9}" srcOrd="2" destOrd="0" presId="urn:microsoft.com/office/officeart/2018/2/layout/IconCircleList"/>
    <dgm:cxn modelId="{969714BC-1B62-49BC-8A9B-FD8DD8616B3D}" type="presParOf" srcId="{BFA3EA7B-73E9-4E44-A062-EA918C8168F0}" destId="{81D02864-5AE0-4C66-86B1-1B815109A2B5}" srcOrd="3" destOrd="0" presId="urn:microsoft.com/office/officeart/2018/2/layout/IconCircleList"/>
    <dgm:cxn modelId="{387DAC97-8532-4D02-AFB8-7356742E01CE}" type="presParOf" srcId="{3D422CA9-3E88-436F-AE3B-693458FE2B92}" destId="{B126DF20-9237-493A-B6B8-017DDB953F55}" srcOrd="5" destOrd="0" presId="urn:microsoft.com/office/officeart/2018/2/layout/IconCircleList"/>
    <dgm:cxn modelId="{86D57207-5BB9-44EB-8F8F-7D0592770CCA}" type="presParOf" srcId="{3D422CA9-3E88-436F-AE3B-693458FE2B92}" destId="{6F44507C-6093-4660-B36E-6D44E4931049}" srcOrd="6" destOrd="0" presId="urn:microsoft.com/office/officeart/2018/2/layout/IconCircleList"/>
    <dgm:cxn modelId="{8AC7717C-56A2-4197-915A-CA61E04816DB}" type="presParOf" srcId="{6F44507C-6093-4660-B36E-6D44E4931049}" destId="{B721A0F1-8F8C-470C-B0D9-8644C3B14856}" srcOrd="0" destOrd="0" presId="urn:microsoft.com/office/officeart/2018/2/layout/IconCircleList"/>
    <dgm:cxn modelId="{11518E0D-77BA-4094-9690-FA544FD8A1A3}" type="presParOf" srcId="{6F44507C-6093-4660-B36E-6D44E4931049}" destId="{01FB4362-E195-499D-B2F2-557DAD619091}" srcOrd="1" destOrd="0" presId="urn:microsoft.com/office/officeart/2018/2/layout/IconCircleList"/>
    <dgm:cxn modelId="{E039B20C-DE60-4358-B8DB-2EAFA5C6F775}" type="presParOf" srcId="{6F44507C-6093-4660-B36E-6D44E4931049}" destId="{3F8398BC-5C53-46A2-BB25-DBF002A785A8}" srcOrd="2" destOrd="0" presId="urn:microsoft.com/office/officeart/2018/2/layout/IconCircleList"/>
    <dgm:cxn modelId="{512C846C-327D-43B2-942C-A47189CB14AF}" type="presParOf" srcId="{6F44507C-6093-4660-B36E-6D44E4931049}" destId="{C1389104-341F-414D-ABD4-93280BBFEEF7}" srcOrd="3" destOrd="0" presId="urn:microsoft.com/office/officeart/2018/2/layout/IconCircleList"/>
    <dgm:cxn modelId="{DCD7C7EE-E84E-4081-AD06-4BF843041336}" type="presParOf" srcId="{3D422CA9-3E88-436F-AE3B-693458FE2B92}" destId="{70C78AA6-866B-402F-BEBD-6709631217AD}" srcOrd="7" destOrd="0" presId="urn:microsoft.com/office/officeart/2018/2/layout/IconCircleList"/>
    <dgm:cxn modelId="{BD3E6456-AA70-49E7-82DC-756171433351}" type="presParOf" srcId="{3D422CA9-3E88-436F-AE3B-693458FE2B92}" destId="{DA317324-E429-4E6D-9CD0-C4D1E322EB34}" srcOrd="8" destOrd="0" presId="urn:microsoft.com/office/officeart/2018/2/layout/IconCircleList"/>
    <dgm:cxn modelId="{89A881C1-4358-4649-B0B9-C1923921ED28}" type="presParOf" srcId="{DA317324-E429-4E6D-9CD0-C4D1E322EB34}" destId="{EBB8893F-BA33-40EA-909E-B837DDECED43}" srcOrd="0" destOrd="0" presId="urn:microsoft.com/office/officeart/2018/2/layout/IconCircleList"/>
    <dgm:cxn modelId="{18D384F7-D245-4F91-8A5B-45848D483FDC}" type="presParOf" srcId="{DA317324-E429-4E6D-9CD0-C4D1E322EB34}" destId="{665FD353-3571-4B6A-BC06-A50FE8D1E326}" srcOrd="1" destOrd="0" presId="urn:microsoft.com/office/officeart/2018/2/layout/IconCircleList"/>
    <dgm:cxn modelId="{C277C5D2-D427-4A63-A85E-209EB8E4C9A6}" type="presParOf" srcId="{DA317324-E429-4E6D-9CD0-C4D1E322EB34}" destId="{93A966F1-8492-40D4-A7F0-E428224457F8}" srcOrd="2" destOrd="0" presId="urn:microsoft.com/office/officeart/2018/2/layout/IconCircleList"/>
    <dgm:cxn modelId="{74099E55-4631-4059-9503-20DB6FD136F0}" type="presParOf" srcId="{DA317324-E429-4E6D-9CD0-C4D1E322EB34}" destId="{417F6852-C542-4B33-8DBF-2C6C5EFCEA5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F25A5-4727-4B5B-8AFE-CADCE3EDE7E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947B7-64A7-4F4F-8A81-3E39A6D27270}">
      <dgm:prSet/>
      <dgm:spPr/>
      <dgm:t>
        <a:bodyPr/>
        <a:lstStyle/>
        <a:p>
          <a:r>
            <a:rPr lang="en-US" b="1"/>
            <a:t>Oversees advising for degree program</a:t>
          </a:r>
          <a:endParaRPr lang="en-US"/>
        </a:p>
      </dgm:t>
    </dgm:pt>
    <dgm:pt modelId="{FDEC4841-FACD-4097-8E6B-CD76AEB61126}" type="parTrans" cxnId="{8C9EAB9D-BFC6-427F-98A8-19707A06EC92}">
      <dgm:prSet/>
      <dgm:spPr/>
      <dgm:t>
        <a:bodyPr/>
        <a:lstStyle/>
        <a:p>
          <a:endParaRPr lang="en-US"/>
        </a:p>
      </dgm:t>
    </dgm:pt>
    <dgm:pt modelId="{6C09CB9B-409B-4303-923F-C61BD0ACC3E6}" type="sibTrans" cxnId="{8C9EAB9D-BFC6-427F-98A8-19707A06EC92}">
      <dgm:prSet/>
      <dgm:spPr/>
      <dgm:t>
        <a:bodyPr/>
        <a:lstStyle/>
        <a:p>
          <a:endParaRPr lang="en-US"/>
        </a:p>
      </dgm:t>
    </dgm:pt>
    <dgm:pt modelId="{17CBA56A-404E-44AD-956B-C476F3E7A80D}">
      <dgm:prSet/>
      <dgm:spPr/>
      <dgm:t>
        <a:bodyPr/>
        <a:lstStyle/>
        <a:p>
          <a:r>
            <a:rPr lang="en-US" b="1"/>
            <a:t>Assist with:</a:t>
          </a:r>
          <a:endParaRPr lang="en-US"/>
        </a:p>
      </dgm:t>
    </dgm:pt>
    <dgm:pt modelId="{08AB12CD-2252-4682-8DE6-D8CDB23DE415}" type="parTrans" cxnId="{74FFC38B-8986-44FA-A5B0-28E13EBD6A8C}">
      <dgm:prSet/>
      <dgm:spPr/>
      <dgm:t>
        <a:bodyPr/>
        <a:lstStyle/>
        <a:p>
          <a:endParaRPr lang="en-US"/>
        </a:p>
      </dgm:t>
    </dgm:pt>
    <dgm:pt modelId="{A988BACD-0E2E-4CA7-A48A-06DD5D7C6FB8}" type="sibTrans" cxnId="{74FFC38B-8986-44FA-A5B0-28E13EBD6A8C}">
      <dgm:prSet/>
      <dgm:spPr/>
      <dgm:t>
        <a:bodyPr/>
        <a:lstStyle/>
        <a:p>
          <a:endParaRPr lang="en-US"/>
        </a:p>
      </dgm:t>
    </dgm:pt>
    <dgm:pt modelId="{D9F9D458-C62A-4802-A344-F9A0B4F913A1}">
      <dgm:prSet/>
      <dgm:spPr/>
      <dgm:t>
        <a:bodyPr/>
        <a:lstStyle/>
        <a:p>
          <a:r>
            <a:rPr lang="en-US" b="1"/>
            <a:t>First semester advisement</a:t>
          </a:r>
          <a:endParaRPr lang="en-US"/>
        </a:p>
      </dgm:t>
    </dgm:pt>
    <dgm:pt modelId="{3A719889-F909-40B5-9AD4-FB00B001DDAB}" type="parTrans" cxnId="{BC5DE8B5-CBCE-4D86-ADED-B2DD822A10FA}">
      <dgm:prSet/>
      <dgm:spPr/>
      <dgm:t>
        <a:bodyPr/>
        <a:lstStyle/>
        <a:p>
          <a:endParaRPr lang="en-US"/>
        </a:p>
      </dgm:t>
    </dgm:pt>
    <dgm:pt modelId="{2F009A55-53C5-4E23-B66A-71EAE25AF554}" type="sibTrans" cxnId="{BC5DE8B5-CBCE-4D86-ADED-B2DD822A10FA}">
      <dgm:prSet/>
      <dgm:spPr/>
      <dgm:t>
        <a:bodyPr/>
        <a:lstStyle/>
        <a:p>
          <a:endParaRPr lang="en-US"/>
        </a:p>
      </dgm:t>
    </dgm:pt>
    <dgm:pt modelId="{0257F2B5-F7DC-4704-91CD-286F2637DC49}">
      <dgm:prSet/>
      <dgm:spPr/>
      <dgm:t>
        <a:bodyPr/>
        <a:lstStyle/>
        <a:p>
          <a:r>
            <a:rPr lang="en-US" b="1"/>
            <a:t>Program Plan/ Petition filing</a:t>
          </a:r>
          <a:endParaRPr lang="en-US"/>
        </a:p>
      </dgm:t>
    </dgm:pt>
    <dgm:pt modelId="{D8667D5E-8AD4-408D-99FA-17B3CA75DB36}" type="parTrans" cxnId="{6AE6A9E6-6F51-48D8-A779-64E362B9BDA0}">
      <dgm:prSet/>
      <dgm:spPr/>
      <dgm:t>
        <a:bodyPr/>
        <a:lstStyle/>
        <a:p>
          <a:endParaRPr lang="en-US"/>
        </a:p>
      </dgm:t>
    </dgm:pt>
    <dgm:pt modelId="{2EA63E72-EB3B-49CF-982D-D38042775152}" type="sibTrans" cxnId="{6AE6A9E6-6F51-48D8-A779-64E362B9BDA0}">
      <dgm:prSet/>
      <dgm:spPr/>
      <dgm:t>
        <a:bodyPr/>
        <a:lstStyle/>
        <a:p>
          <a:endParaRPr lang="en-US"/>
        </a:p>
      </dgm:t>
    </dgm:pt>
    <dgm:pt modelId="{99C99D18-19BF-4AE7-B918-4B199597FE86}">
      <dgm:prSet/>
      <dgm:spPr/>
      <dgm:t>
        <a:bodyPr/>
        <a:lstStyle/>
        <a:p>
          <a:r>
            <a:rPr lang="en-US" b="1"/>
            <a:t>Any other questions you	may have about academic status, courses to take, professional goals</a:t>
          </a:r>
          <a:endParaRPr lang="en-US"/>
        </a:p>
      </dgm:t>
    </dgm:pt>
    <dgm:pt modelId="{829AF524-200F-415F-A12E-902F965A3FA5}" type="parTrans" cxnId="{39FB2E91-9D7C-4EA5-9D9C-AE428F017DE9}">
      <dgm:prSet/>
      <dgm:spPr/>
      <dgm:t>
        <a:bodyPr/>
        <a:lstStyle/>
        <a:p>
          <a:endParaRPr lang="en-US"/>
        </a:p>
      </dgm:t>
    </dgm:pt>
    <dgm:pt modelId="{1904852E-C5E3-4577-9BCB-BBB25D7B025A}" type="sibTrans" cxnId="{39FB2E91-9D7C-4EA5-9D9C-AE428F017DE9}">
      <dgm:prSet/>
      <dgm:spPr/>
      <dgm:t>
        <a:bodyPr/>
        <a:lstStyle/>
        <a:p>
          <a:endParaRPr lang="en-US"/>
        </a:p>
      </dgm:t>
    </dgm:pt>
    <dgm:pt modelId="{77775DDC-63D6-43DB-9018-6D62648B26E9}" type="pres">
      <dgm:prSet presAssocID="{EECF25A5-4727-4B5B-8AFE-CADCE3EDE7E3}" presName="Name0" presStyleCnt="0">
        <dgm:presLayoutVars>
          <dgm:dir/>
          <dgm:animLvl val="lvl"/>
          <dgm:resizeHandles val="exact"/>
        </dgm:presLayoutVars>
      </dgm:prSet>
      <dgm:spPr/>
    </dgm:pt>
    <dgm:pt modelId="{DFABEF51-C8B2-4629-BF5D-B0EDAF06C0AD}" type="pres">
      <dgm:prSet presAssocID="{99C99D18-19BF-4AE7-B918-4B199597FE86}" presName="boxAndChildren" presStyleCnt="0"/>
      <dgm:spPr/>
    </dgm:pt>
    <dgm:pt modelId="{4D5AF999-4543-48FC-A5FC-4D68B057D1C4}" type="pres">
      <dgm:prSet presAssocID="{99C99D18-19BF-4AE7-B918-4B199597FE86}" presName="parentTextBox" presStyleLbl="node1" presStyleIdx="0" presStyleCnt="3"/>
      <dgm:spPr/>
    </dgm:pt>
    <dgm:pt modelId="{0A09151F-CFB7-4FAA-98D2-15CD3E5CDD65}" type="pres">
      <dgm:prSet presAssocID="{A988BACD-0E2E-4CA7-A48A-06DD5D7C6FB8}" presName="sp" presStyleCnt="0"/>
      <dgm:spPr/>
    </dgm:pt>
    <dgm:pt modelId="{98D0DBBA-2942-4E79-8A2A-C70DC2E847BB}" type="pres">
      <dgm:prSet presAssocID="{17CBA56A-404E-44AD-956B-C476F3E7A80D}" presName="arrowAndChildren" presStyleCnt="0"/>
      <dgm:spPr/>
    </dgm:pt>
    <dgm:pt modelId="{F3590E2E-E20D-445C-BFC6-0F7517082430}" type="pres">
      <dgm:prSet presAssocID="{17CBA56A-404E-44AD-956B-C476F3E7A80D}" presName="parentTextArrow" presStyleLbl="node1" presStyleIdx="0" presStyleCnt="3"/>
      <dgm:spPr/>
    </dgm:pt>
    <dgm:pt modelId="{9DDFCE3B-61D7-487A-BC42-26AB3F323FD3}" type="pres">
      <dgm:prSet presAssocID="{17CBA56A-404E-44AD-956B-C476F3E7A80D}" presName="arrow" presStyleLbl="node1" presStyleIdx="1" presStyleCnt="3"/>
      <dgm:spPr/>
    </dgm:pt>
    <dgm:pt modelId="{1FEAA8AC-5F1C-49D6-AEB0-BD9B151ED23F}" type="pres">
      <dgm:prSet presAssocID="{17CBA56A-404E-44AD-956B-C476F3E7A80D}" presName="descendantArrow" presStyleCnt="0"/>
      <dgm:spPr/>
    </dgm:pt>
    <dgm:pt modelId="{394A6945-0542-4E81-9B4D-312B41A0EFF5}" type="pres">
      <dgm:prSet presAssocID="{D9F9D458-C62A-4802-A344-F9A0B4F913A1}" presName="childTextArrow" presStyleLbl="fgAccFollowNode1" presStyleIdx="0" presStyleCnt="2">
        <dgm:presLayoutVars>
          <dgm:bulletEnabled val="1"/>
        </dgm:presLayoutVars>
      </dgm:prSet>
      <dgm:spPr/>
    </dgm:pt>
    <dgm:pt modelId="{AD1878D2-3FB6-4106-9D54-2960F120D195}" type="pres">
      <dgm:prSet presAssocID="{0257F2B5-F7DC-4704-91CD-286F2637DC49}" presName="childTextArrow" presStyleLbl="fgAccFollowNode1" presStyleIdx="1" presStyleCnt="2">
        <dgm:presLayoutVars>
          <dgm:bulletEnabled val="1"/>
        </dgm:presLayoutVars>
      </dgm:prSet>
      <dgm:spPr/>
    </dgm:pt>
    <dgm:pt modelId="{34A842D1-56CA-4966-92A7-5FA4874AD2C4}" type="pres">
      <dgm:prSet presAssocID="{6C09CB9B-409B-4303-923F-C61BD0ACC3E6}" presName="sp" presStyleCnt="0"/>
      <dgm:spPr/>
    </dgm:pt>
    <dgm:pt modelId="{489C94FE-18D4-484E-9455-91C3B65DDE3F}" type="pres">
      <dgm:prSet presAssocID="{81D947B7-64A7-4F4F-8A81-3E39A6D27270}" presName="arrowAndChildren" presStyleCnt="0"/>
      <dgm:spPr/>
    </dgm:pt>
    <dgm:pt modelId="{986C5A2E-6E65-4DC6-A5D6-FB18DCCAE3E3}" type="pres">
      <dgm:prSet presAssocID="{81D947B7-64A7-4F4F-8A81-3E39A6D27270}" presName="parentTextArrow" presStyleLbl="node1" presStyleIdx="2" presStyleCnt="3" custLinFactNeighborX="95654" custLinFactNeighborY="-5095"/>
      <dgm:spPr/>
    </dgm:pt>
  </dgm:ptLst>
  <dgm:cxnLst>
    <dgm:cxn modelId="{B3B64834-6ED2-4576-A59F-78F2D49D82BA}" type="presOf" srcId="{17CBA56A-404E-44AD-956B-C476F3E7A80D}" destId="{F3590E2E-E20D-445C-BFC6-0F7517082430}" srcOrd="0" destOrd="0" presId="urn:microsoft.com/office/officeart/2005/8/layout/process4"/>
    <dgm:cxn modelId="{80850A62-E7E3-447E-9B8D-DF095EEE214D}" type="presOf" srcId="{D9F9D458-C62A-4802-A344-F9A0B4F913A1}" destId="{394A6945-0542-4E81-9B4D-312B41A0EFF5}" srcOrd="0" destOrd="0" presId="urn:microsoft.com/office/officeart/2005/8/layout/process4"/>
    <dgm:cxn modelId="{D5B0564A-2B1C-4E97-B0BE-557C4AE04B39}" type="presOf" srcId="{17CBA56A-404E-44AD-956B-C476F3E7A80D}" destId="{9DDFCE3B-61D7-487A-BC42-26AB3F323FD3}" srcOrd="1" destOrd="0" presId="urn:microsoft.com/office/officeart/2005/8/layout/process4"/>
    <dgm:cxn modelId="{1CAEED54-4D01-427E-AE54-4AEB094B06F3}" type="presOf" srcId="{81D947B7-64A7-4F4F-8A81-3E39A6D27270}" destId="{986C5A2E-6E65-4DC6-A5D6-FB18DCCAE3E3}" srcOrd="0" destOrd="0" presId="urn:microsoft.com/office/officeart/2005/8/layout/process4"/>
    <dgm:cxn modelId="{74FFC38B-8986-44FA-A5B0-28E13EBD6A8C}" srcId="{EECF25A5-4727-4B5B-8AFE-CADCE3EDE7E3}" destId="{17CBA56A-404E-44AD-956B-C476F3E7A80D}" srcOrd="1" destOrd="0" parTransId="{08AB12CD-2252-4682-8DE6-D8CDB23DE415}" sibTransId="{A988BACD-0E2E-4CA7-A48A-06DD5D7C6FB8}"/>
    <dgm:cxn modelId="{ECB1B48E-082F-4C27-A1F9-C8FA0B90DCEA}" type="presOf" srcId="{EECF25A5-4727-4B5B-8AFE-CADCE3EDE7E3}" destId="{77775DDC-63D6-43DB-9018-6D62648B26E9}" srcOrd="0" destOrd="0" presId="urn:microsoft.com/office/officeart/2005/8/layout/process4"/>
    <dgm:cxn modelId="{39FB2E91-9D7C-4EA5-9D9C-AE428F017DE9}" srcId="{EECF25A5-4727-4B5B-8AFE-CADCE3EDE7E3}" destId="{99C99D18-19BF-4AE7-B918-4B199597FE86}" srcOrd="2" destOrd="0" parTransId="{829AF524-200F-415F-A12E-902F965A3FA5}" sibTransId="{1904852E-C5E3-4577-9BCB-BBB25D7B025A}"/>
    <dgm:cxn modelId="{8C9EAB9D-BFC6-427F-98A8-19707A06EC92}" srcId="{EECF25A5-4727-4B5B-8AFE-CADCE3EDE7E3}" destId="{81D947B7-64A7-4F4F-8A81-3E39A6D27270}" srcOrd="0" destOrd="0" parTransId="{FDEC4841-FACD-4097-8E6B-CD76AEB61126}" sibTransId="{6C09CB9B-409B-4303-923F-C61BD0ACC3E6}"/>
    <dgm:cxn modelId="{1C820BB3-8BA1-49E5-B0CF-043B3D4F6CFD}" type="presOf" srcId="{0257F2B5-F7DC-4704-91CD-286F2637DC49}" destId="{AD1878D2-3FB6-4106-9D54-2960F120D195}" srcOrd="0" destOrd="0" presId="urn:microsoft.com/office/officeart/2005/8/layout/process4"/>
    <dgm:cxn modelId="{BC5DE8B5-CBCE-4D86-ADED-B2DD822A10FA}" srcId="{17CBA56A-404E-44AD-956B-C476F3E7A80D}" destId="{D9F9D458-C62A-4802-A344-F9A0B4F913A1}" srcOrd="0" destOrd="0" parTransId="{3A719889-F909-40B5-9AD4-FB00B001DDAB}" sibTransId="{2F009A55-53C5-4E23-B66A-71EAE25AF554}"/>
    <dgm:cxn modelId="{6AE6A9E6-6F51-48D8-A779-64E362B9BDA0}" srcId="{17CBA56A-404E-44AD-956B-C476F3E7A80D}" destId="{0257F2B5-F7DC-4704-91CD-286F2637DC49}" srcOrd="1" destOrd="0" parTransId="{D8667D5E-8AD4-408D-99FA-17B3CA75DB36}" sibTransId="{2EA63E72-EB3B-49CF-982D-D38042775152}"/>
    <dgm:cxn modelId="{FCC183F3-1791-457A-B171-DD9776B15FFA}" type="presOf" srcId="{99C99D18-19BF-4AE7-B918-4B199597FE86}" destId="{4D5AF999-4543-48FC-A5FC-4D68B057D1C4}" srcOrd="0" destOrd="0" presId="urn:microsoft.com/office/officeart/2005/8/layout/process4"/>
    <dgm:cxn modelId="{7800375D-345D-4013-87B6-84D5D21C897C}" type="presParOf" srcId="{77775DDC-63D6-43DB-9018-6D62648B26E9}" destId="{DFABEF51-C8B2-4629-BF5D-B0EDAF06C0AD}" srcOrd="0" destOrd="0" presId="urn:microsoft.com/office/officeart/2005/8/layout/process4"/>
    <dgm:cxn modelId="{4C6C5F60-58CF-42CC-BD3E-DB15D576E82A}" type="presParOf" srcId="{DFABEF51-C8B2-4629-BF5D-B0EDAF06C0AD}" destId="{4D5AF999-4543-48FC-A5FC-4D68B057D1C4}" srcOrd="0" destOrd="0" presId="urn:microsoft.com/office/officeart/2005/8/layout/process4"/>
    <dgm:cxn modelId="{D6A54E8F-B940-436C-BF5E-9E0F7008B5FF}" type="presParOf" srcId="{77775DDC-63D6-43DB-9018-6D62648B26E9}" destId="{0A09151F-CFB7-4FAA-98D2-15CD3E5CDD65}" srcOrd="1" destOrd="0" presId="urn:microsoft.com/office/officeart/2005/8/layout/process4"/>
    <dgm:cxn modelId="{0DFD11A9-5876-4DC8-B774-4FC564C516BC}" type="presParOf" srcId="{77775DDC-63D6-43DB-9018-6D62648B26E9}" destId="{98D0DBBA-2942-4E79-8A2A-C70DC2E847BB}" srcOrd="2" destOrd="0" presId="urn:microsoft.com/office/officeart/2005/8/layout/process4"/>
    <dgm:cxn modelId="{8B059863-220F-4FC5-B06E-A9A8122FE838}" type="presParOf" srcId="{98D0DBBA-2942-4E79-8A2A-C70DC2E847BB}" destId="{F3590E2E-E20D-445C-BFC6-0F7517082430}" srcOrd="0" destOrd="0" presId="urn:microsoft.com/office/officeart/2005/8/layout/process4"/>
    <dgm:cxn modelId="{7DBE4769-54F6-40DE-B672-2894EDAEA5E5}" type="presParOf" srcId="{98D0DBBA-2942-4E79-8A2A-C70DC2E847BB}" destId="{9DDFCE3B-61D7-487A-BC42-26AB3F323FD3}" srcOrd="1" destOrd="0" presId="urn:microsoft.com/office/officeart/2005/8/layout/process4"/>
    <dgm:cxn modelId="{B237D731-3DF9-4DE5-A209-1EA4939D6D31}" type="presParOf" srcId="{98D0DBBA-2942-4E79-8A2A-C70DC2E847BB}" destId="{1FEAA8AC-5F1C-49D6-AEB0-BD9B151ED23F}" srcOrd="2" destOrd="0" presId="urn:microsoft.com/office/officeart/2005/8/layout/process4"/>
    <dgm:cxn modelId="{4994E95D-61F1-44CB-9902-895CC0B906F1}" type="presParOf" srcId="{1FEAA8AC-5F1C-49D6-AEB0-BD9B151ED23F}" destId="{394A6945-0542-4E81-9B4D-312B41A0EFF5}" srcOrd="0" destOrd="0" presId="urn:microsoft.com/office/officeart/2005/8/layout/process4"/>
    <dgm:cxn modelId="{89FC37A0-8845-4B6D-A46F-9940A75BF07D}" type="presParOf" srcId="{1FEAA8AC-5F1C-49D6-AEB0-BD9B151ED23F}" destId="{AD1878D2-3FB6-4106-9D54-2960F120D195}" srcOrd="1" destOrd="0" presId="urn:microsoft.com/office/officeart/2005/8/layout/process4"/>
    <dgm:cxn modelId="{8D47D04E-9F9B-4F94-9A7E-2F6DDE44043C}" type="presParOf" srcId="{77775DDC-63D6-43DB-9018-6D62648B26E9}" destId="{34A842D1-56CA-4966-92A7-5FA4874AD2C4}" srcOrd="3" destOrd="0" presId="urn:microsoft.com/office/officeart/2005/8/layout/process4"/>
    <dgm:cxn modelId="{1E42B585-7C92-414D-B7DF-A14DB47F0CF7}" type="presParOf" srcId="{77775DDC-63D6-43DB-9018-6D62648B26E9}" destId="{489C94FE-18D4-484E-9455-91C3B65DDE3F}" srcOrd="4" destOrd="0" presId="urn:microsoft.com/office/officeart/2005/8/layout/process4"/>
    <dgm:cxn modelId="{C10D13A7-2FB6-4F3D-ACA8-9DC2E604108B}" type="presParOf" srcId="{489C94FE-18D4-484E-9455-91C3B65DDE3F}" destId="{986C5A2E-6E65-4DC6-A5D6-FB18DCCAE3E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05E44-0607-4516-B307-75F93B927CD4}">
      <dsp:nvSpPr>
        <dsp:cNvPr id="0" name=""/>
        <dsp:cNvSpPr/>
      </dsp:nvSpPr>
      <dsp:spPr>
        <a:xfrm>
          <a:off x="1821282" y="46"/>
          <a:ext cx="1131243" cy="11312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5E353-70C5-40F6-A33D-8F0159C9420F}">
      <dsp:nvSpPr>
        <dsp:cNvPr id="0" name=""/>
        <dsp:cNvSpPr/>
      </dsp:nvSpPr>
      <dsp:spPr>
        <a:xfrm>
          <a:off x="2058843" y="237607"/>
          <a:ext cx="656121" cy="6561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44AC2-071F-45C0-92D3-9E281ED833FC}">
      <dsp:nvSpPr>
        <dsp:cNvPr id="0" name=""/>
        <dsp:cNvSpPr/>
      </dsp:nvSpPr>
      <dsp:spPr>
        <a:xfrm>
          <a:off x="3194935" y="46"/>
          <a:ext cx="2666502" cy="11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Guide prospective and current graduate students  </a:t>
          </a:r>
          <a:endParaRPr lang="en-US" sz="1600" kern="1200"/>
        </a:p>
      </dsp:txBody>
      <dsp:txXfrm>
        <a:off x="3194935" y="46"/>
        <a:ext cx="2666502" cy="1131243"/>
      </dsp:txXfrm>
    </dsp:sp>
    <dsp:sp modelId="{62ED2C07-34DA-4C6A-9158-521A4AA2142F}">
      <dsp:nvSpPr>
        <dsp:cNvPr id="0" name=""/>
        <dsp:cNvSpPr/>
      </dsp:nvSpPr>
      <dsp:spPr>
        <a:xfrm>
          <a:off x="6326055" y="46"/>
          <a:ext cx="1131243" cy="11312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2CF1B-F43B-46C2-A356-B90888F1784E}">
      <dsp:nvSpPr>
        <dsp:cNvPr id="0" name=""/>
        <dsp:cNvSpPr/>
      </dsp:nvSpPr>
      <dsp:spPr>
        <a:xfrm>
          <a:off x="6563616" y="237607"/>
          <a:ext cx="656121" cy="6561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89A94-2AD4-4C74-8BED-56C1D61374F0}">
      <dsp:nvSpPr>
        <dsp:cNvPr id="0" name=""/>
        <dsp:cNvSpPr/>
      </dsp:nvSpPr>
      <dsp:spPr>
        <a:xfrm>
          <a:off x="7699708" y="46"/>
          <a:ext cx="2666502" cy="11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Support Key steps in graduation process  advisement</a:t>
          </a:r>
          <a:endParaRPr lang="en-US" sz="1600" kern="1200"/>
        </a:p>
      </dsp:txBody>
      <dsp:txXfrm>
        <a:off x="7699708" y="46"/>
        <a:ext cx="2666502" cy="1131243"/>
      </dsp:txXfrm>
    </dsp:sp>
    <dsp:sp modelId="{5602A7A1-904A-4FBE-8449-0E6E29330AE3}">
      <dsp:nvSpPr>
        <dsp:cNvPr id="0" name=""/>
        <dsp:cNvSpPr/>
      </dsp:nvSpPr>
      <dsp:spPr>
        <a:xfrm>
          <a:off x="1821282" y="2005456"/>
          <a:ext cx="1131243" cy="11312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24C7E-52AD-427A-9AE8-D7564143FD93}">
      <dsp:nvSpPr>
        <dsp:cNvPr id="0" name=""/>
        <dsp:cNvSpPr/>
      </dsp:nvSpPr>
      <dsp:spPr>
        <a:xfrm>
          <a:off x="2058843" y="2243017"/>
          <a:ext cx="656121" cy="6561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02864-5AE0-4C66-86B1-1B815109A2B5}">
      <dsp:nvSpPr>
        <dsp:cNvPr id="0" name=""/>
        <dsp:cNvSpPr/>
      </dsp:nvSpPr>
      <dsp:spPr>
        <a:xfrm>
          <a:off x="3194935" y="2005456"/>
          <a:ext cx="2666502" cy="11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Promote student awareness and pursuit of graduate  education &amp;  research</a:t>
          </a:r>
          <a:br>
            <a:rPr lang="en-US" sz="1600" b="1" kern="1200"/>
          </a:br>
          <a:endParaRPr lang="en-US" sz="1600" kern="1200"/>
        </a:p>
      </dsp:txBody>
      <dsp:txXfrm>
        <a:off x="3194935" y="2005456"/>
        <a:ext cx="2666502" cy="1131243"/>
      </dsp:txXfrm>
    </dsp:sp>
    <dsp:sp modelId="{B721A0F1-8F8C-470C-B0D9-8644C3B14856}">
      <dsp:nvSpPr>
        <dsp:cNvPr id="0" name=""/>
        <dsp:cNvSpPr/>
      </dsp:nvSpPr>
      <dsp:spPr>
        <a:xfrm>
          <a:off x="6326055" y="2005456"/>
          <a:ext cx="1131243" cy="11312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B4362-E195-499D-B2F2-557DAD619091}">
      <dsp:nvSpPr>
        <dsp:cNvPr id="0" name=""/>
        <dsp:cNvSpPr/>
      </dsp:nvSpPr>
      <dsp:spPr>
        <a:xfrm>
          <a:off x="6563616" y="2243017"/>
          <a:ext cx="656121" cy="6561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9104-341F-414D-ABD4-93280BBFEEF7}">
      <dsp:nvSpPr>
        <dsp:cNvPr id="0" name=""/>
        <dsp:cNvSpPr/>
      </dsp:nvSpPr>
      <dsp:spPr>
        <a:xfrm>
          <a:off x="7699708" y="2005456"/>
          <a:ext cx="2666502" cy="11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Review and process graduate student petitions and oversee  the submission process for your project or thesis.</a:t>
          </a:r>
          <a:endParaRPr lang="en-US" sz="1600" kern="1200"/>
        </a:p>
      </dsp:txBody>
      <dsp:txXfrm>
        <a:off x="7699708" y="2005456"/>
        <a:ext cx="2666502" cy="1131243"/>
      </dsp:txXfrm>
    </dsp:sp>
    <dsp:sp modelId="{EBB8893F-BA33-40EA-909E-B837DDECED43}">
      <dsp:nvSpPr>
        <dsp:cNvPr id="0" name=""/>
        <dsp:cNvSpPr/>
      </dsp:nvSpPr>
      <dsp:spPr>
        <a:xfrm>
          <a:off x="1821282" y="4010866"/>
          <a:ext cx="1131243" cy="11312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FD353-3571-4B6A-BC06-A50FE8D1E326}">
      <dsp:nvSpPr>
        <dsp:cNvPr id="0" name=""/>
        <dsp:cNvSpPr/>
      </dsp:nvSpPr>
      <dsp:spPr>
        <a:xfrm>
          <a:off x="2058843" y="4248427"/>
          <a:ext cx="656121" cy="6561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F6852-C542-4B33-8DBF-2C6C5EFCEA52}">
      <dsp:nvSpPr>
        <dsp:cNvPr id="0" name=""/>
        <dsp:cNvSpPr/>
      </dsp:nvSpPr>
      <dsp:spPr>
        <a:xfrm>
          <a:off x="3194935" y="4010866"/>
          <a:ext cx="2666502" cy="113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Implement and guide policies and procedures in  graduate student affairs.</a:t>
          </a:r>
          <a:endParaRPr lang="en-US" sz="1600" kern="1200"/>
        </a:p>
      </dsp:txBody>
      <dsp:txXfrm>
        <a:off x="3194935" y="4010866"/>
        <a:ext cx="2666502" cy="1131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AF999-4543-48FC-A5FC-4D68B057D1C4}">
      <dsp:nvSpPr>
        <dsp:cNvPr id="0" name=""/>
        <dsp:cNvSpPr/>
      </dsp:nvSpPr>
      <dsp:spPr>
        <a:xfrm>
          <a:off x="0" y="3779482"/>
          <a:ext cx="7653064" cy="1240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Any other questions you	may have about academic status, courses to take, professional goals</a:t>
          </a:r>
          <a:endParaRPr lang="en-US" sz="2300" kern="1200"/>
        </a:p>
      </dsp:txBody>
      <dsp:txXfrm>
        <a:off x="0" y="3779482"/>
        <a:ext cx="7653064" cy="1240510"/>
      </dsp:txXfrm>
    </dsp:sp>
    <dsp:sp modelId="{9DDFCE3B-61D7-487A-BC42-26AB3F323FD3}">
      <dsp:nvSpPr>
        <dsp:cNvPr id="0" name=""/>
        <dsp:cNvSpPr/>
      </dsp:nvSpPr>
      <dsp:spPr>
        <a:xfrm rot="10800000">
          <a:off x="0" y="1890185"/>
          <a:ext cx="7653064" cy="19079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Assist with:</a:t>
          </a:r>
          <a:endParaRPr lang="en-US" sz="2300" kern="1200"/>
        </a:p>
      </dsp:txBody>
      <dsp:txXfrm rot="-10800000">
        <a:off x="0" y="1890185"/>
        <a:ext cx="7653064" cy="669674"/>
      </dsp:txXfrm>
    </dsp:sp>
    <dsp:sp modelId="{394A6945-0542-4E81-9B4D-312B41A0EFF5}">
      <dsp:nvSpPr>
        <dsp:cNvPr id="0" name=""/>
        <dsp:cNvSpPr/>
      </dsp:nvSpPr>
      <dsp:spPr>
        <a:xfrm>
          <a:off x="0" y="2559859"/>
          <a:ext cx="3826532" cy="57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First semester advisement</a:t>
          </a:r>
          <a:endParaRPr lang="en-US" sz="2300" kern="1200"/>
        </a:p>
      </dsp:txBody>
      <dsp:txXfrm>
        <a:off x="0" y="2559859"/>
        <a:ext cx="3826532" cy="570463"/>
      </dsp:txXfrm>
    </dsp:sp>
    <dsp:sp modelId="{AD1878D2-3FB6-4106-9D54-2960F120D195}">
      <dsp:nvSpPr>
        <dsp:cNvPr id="0" name=""/>
        <dsp:cNvSpPr/>
      </dsp:nvSpPr>
      <dsp:spPr>
        <a:xfrm>
          <a:off x="3826532" y="2559859"/>
          <a:ext cx="3826532" cy="570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Program Plan/ Petition filing</a:t>
          </a:r>
          <a:endParaRPr lang="en-US" sz="2300" kern="1200"/>
        </a:p>
      </dsp:txBody>
      <dsp:txXfrm>
        <a:off x="3826532" y="2559859"/>
        <a:ext cx="3826532" cy="570463"/>
      </dsp:txXfrm>
    </dsp:sp>
    <dsp:sp modelId="{986C5A2E-6E65-4DC6-A5D6-FB18DCCAE3E3}">
      <dsp:nvSpPr>
        <dsp:cNvPr id="0" name=""/>
        <dsp:cNvSpPr/>
      </dsp:nvSpPr>
      <dsp:spPr>
        <a:xfrm rot="10800000">
          <a:off x="0" y="0"/>
          <a:ext cx="7653064" cy="19079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Oversees advising for degree program</a:t>
          </a:r>
          <a:endParaRPr lang="en-US" sz="2300" kern="1200"/>
        </a:p>
      </dsp:txBody>
      <dsp:txXfrm rot="10800000">
        <a:off x="0" y="0"/>
        <a:ext cx="7653064" cy="1239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C4A399-FC06-7B41-B930-1BA26436978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141A08-C1B7-4E41-A525-713640BE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Add 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1A08-C1B7-4E41-A525-713640BE5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1A08-C1B7-4E41-A525-713640BE5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light some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1A08-C1B7-4E41-A525-713640BE5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1A08-C1B7-4E41-A525-713640BE5C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1A08-C1B7-4E41-A525-713640BE5C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B9A9-B0B1-8A45-A2D8-69DECA6F3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BB592-5734-3A4C-8D45-C58B7401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B8CCA-2E7E-5B44-A5FE-B46413CB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B9D3-627E-2440-A766-A8264ACA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F4F91-DC68-2D47-8F19-D016402B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810A-010E-E74C-9842-888782A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30B5F-EAE3-3F44-9F26-733661264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EA4F-4FCA-574C-AC8F-1DDDC2D5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4B6C3-66D5-DE46-8506-A067CC9D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46942-C803-C248-9564-BF877DC9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572C3-357E-114B-AED4-D29253CA4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B21A1-A3B4-DE4B-A7B8-F8CED5B12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E503-469D-8747-BE6C-C3F84F37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8864-07C5-C748-A4EA-A79722E8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E8C2-5BBA-AB4A-86B2-FC7E9AD6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6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074" y="2565400"/>
            <a:ext cx="5495926" cy="182880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Title is Rockwell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074" y="5111750"/>
            <a:ext cx="5495926" cy="4381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is in Arial Bold 24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4" y="5549900"/>
            <a:ext cx="5495926" cy="449263"/>
          </a:xfrm>
        </p:spPr>
        <p:txBody>
          <a:bodyPr/>
          <a:lstStyle>
            <a:lvl1pPr marL="0" indent="0">
              <a:buNone/>
              <a:defRPr sz="2200" b="0" baseline="0"/>
            </a:lvl1pPr>
          </a:lstStyle>
          <a:p>
            <a:pPr lvl="0"/>
            <a:r>
              <a:rPr lang="en-US"/>
              <a:t>Second subtitle in Arial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625" y="4029074"/>
            <a:ext cx="151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design is of Cal Poly Pomona logo</a:t>
            </a:r>
          </a:p>
        </p:txBody>
      </p:sp>
    </p:spTree>
    <p:extLst>
      <p:ext uri="{BB962C8B-B14F-4D97-AF65-F5344CB8AC3E}">
        <p14:creationId xmlns:p14="http://schemas.microsoft.com/office/powerpoint/2010/main" val="110913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2061367" y="2339725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61367" y="4015348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67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50B3-032D-024F-A5E9-D6C74233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9C6BC-05E5-C246-A952-D223F5207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288-D8DC-AE48-9FD0-DB9AC1C6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EB1BA-58FB-974E-ADA8-F9F7789F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CE746-28DA-154D-B881-BC023E31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B7BE-5A1B-9145-9BC7-7FD67DBC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1946F-8F2B-B84E-9EDD-C9554C16C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9197E-9ADF-FC4B-9C41-E50A6547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2E0C-0F72-5C46-8770-5B474277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B9DD9-2781-8046-8545-033CA91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0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2004-763D-D142-B0F3-279DED36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7B05-98A7-F940-80BF-835541B2F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04401-12C6-0948-BB83-1C17DA1D0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65AB5-4AA0-9146-B1F9-679308F2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B01D9-BC95-5144-BDC9-701ADE8B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BC558-3E7A-3849-AAE6-DB8F7AF1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D84B-43AF-FA4A-BA6F-26FD5632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BBA8-A2D9-E541-BFE1-9657F1A3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62B32-D006-3D48-BF03-615B412E3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A4A79-FF53-584F-BBF2-8854401D1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60195-C593-6340-8F65-13A752DB0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835E8-8514-414F-9A48-93BAA3A9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1EC4B-212E-1749-9E56-D2D8225C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9DAA0-6B7D-594C-9AF3-D9B4AF1F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8893-E494-2241-9E14-2946641D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27CFD-F916-0E4F-BCCC-6F0C896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7B3E2-C6A8-C848-AB62-A41B2A63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43692-9934-534A-8A5D-3ADA04D6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23758-0B48-954D-95E8-BFBDB2EA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47D53-671B-C348-845E-205B5ACD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3027-44B4-5A4A-9350-D34A863F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9C09-9FF0-F843-BB02-A747373C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8A61-B2B5-474C-8012-6100F3BB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EDCF8-6FBC-4E46-BE49-1E1285478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FF4F1-4514-EF4A-8A4E-6DF8F998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1B5B4-72A0-874B-BB49-87850B81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C2137-DBD4-CF4D-BFED-19FCA61D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7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8157-BCCC-8D4E-AC92-676B9FE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4E4F3-9014-B749-843C-9ED1191BB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6D9A-C82B-BA40-BE61-6AE835317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BD83F-E9DF-5143-810F-D812096A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AF0E1-4D64-ED45-9570-910F27FE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90D8F-38A1-8546-B8A6-0C024944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FB0A-021F-ED4F-968C-5D12350D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4E9FB-3846-FB44-A5B8-516A042CE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86E92-9D89-0E4C-85E6-BC6C15CEB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23C2F-3F5B-A847-87AE-EE41D9571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308D-2B8C-344C-9041-26BF7DFE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29EC-67E0-2D44-A6FF-65006FC4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pp.edu/gradstudi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roncoonecard.com/bronco-one-card-graduate-credential-students/" TargetMode="External"/><Relationship Id="rId13" Type="http://schemas.openxmlformats.org/officeDocument/2006/relationships/hyperlink" Target="https://www.cpp.edu/gradstudies/index.shtml" TargetMode="External"/><Relationship Id="rId3" Type="http://schemas.openxmlformats.org/officeDocument/2006/relationships/hyperlink" Target="https://my.cpp.edu/uPortal/f/home/normal/render.uP" TargetMode="External"/><Relationship Id="rId7" Type="http://schemas.openxmlformats.org/officeDocument/2006/relationships/hyperlink" Target="https://www.cpp.edu/studentsuccess/guides/registration/register.shtml" TargetMode="External"/><Relationship Id="rId12" Type="http://schemas.openxmlformats.org/officeDocument/2006/relationships/hyperlink" Target="https://www.cpp.edu/gradstudies/documents/graduate-student-handbook-2022-2023_.pdf" TargetMode="External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pp.edu/gradstudies/graduate-coordinators.shtml" TargetMode="External"/><Relationship Id="rId11" Type="http://schemas.openxmlformats.org/officeDocument/2006/relationships/hyperlink" Target="https://catalog.cpp.edu/" TargetMode="External"/><Relationship Id="rId5" Type="http://schemas.openxmlformats.org/officeDocument/2006/relationships/hyperlink" Target="https://www.cpp.edu/officeofequity/titleIX/trainings.shtml" TargetMode="External"/><Relationship Id="rId15" Type="http://schemas.openxmlformats.org/officeDocument/2006/relationships/hyperlink" Target="https://www.cpp.edu/grc/academic-support/faq.shtml" TargetMode="External"/><Relationship Id="rId10" Type="http://schemas.openxmlformats.org/officeDocument/2006/relationships/hyperlink" Target="https://canvas.cpp.edu/" TargetMode="External"/><Relationship Id="rId4" Type="http://schemas.openxmlformats.org/officeDocument/2006/relationships/hyperlink" Target="https://www.cpp.edu/it/2step/index.shtml" TargetMode="External"/><Relationship Id="rId9" Type="http://schemas.openxmlformats.org/officeDocument/2006/relationships/hyperlink" Target="https://www.cpp.edu/parking/index.shtml" TargetMode="External"/><Relationship Id="rId14" Type="http://schemas.openxmlformats.org/officeDocument/2006/relationships/hyperlink" Target="https://www.cpp.edu/grc/index.s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radstudies@cpp.ed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2074" y="1781442"/>
            <a:ext cx="5495926" cy="1828800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1519" y="4060561"/>
            <a:ext cx="4817036" cy="12206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Office of Graduate Studies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August 17,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C9EEE-1C05-4B73-958C-0CFF79D1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245E3F7-F37D-4A8C-B9B0-2C42D0756E8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EB29EC-67E0-2D44-A6FF-65006FC4D4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70B528B-D150-42DF-986C-966ABA8C6EED}"/>
              </a:ext>
            </a:extLst>
          </p:cNvPr>
          <p:cNvSpPr txBox="1">
            <a:spLocks/>
          </p:cNvSpPr>
          <p:nvPr/>
        </p:nvSpPr>
        <p:spPr>
          <a:xfrm>
            <a:off x="2296658" y="631932"/>
            <a:ext cx="7598684" cy="986411"/>
          </a:xfrm>
          <a:custGeom>
            <a:avLst/>
            <a:gdLst>
              <a:gd name="connsiteX0" fmla="*/ 0 w 7598684"/>
              <a:gd name="connsiteY0" fmla="*/ 0 h 986411"/>
              <a:gd name="connsiteX1" fmla="*/ 842763 w 7598684"/>
              <a:gd name="connsiteY1" fmla="*/ 0 h 986411"/>
              <a:gd name="connsiteX2" fmla="*/ 1685526 w 7598684"/>
              <a:gd name="connsiteY2" fmla="*/ 0 h 986411"/>
              <a:gd name="connsiteX3" fmla="*/ 2528289 w 7598684"/>
              <a:gd name="connsiteY3" fmla="*/ 0 h 986411"/>
              <a:gd name="connsiteX4" fmla="*/ 3295066 w 7598684"/>
              <a:gd name="connsiteY4" fmla="*/ 0 h 986411"/>
              <a:gd name="connsiteX5" fmla="*/ 3909868 w 7598684"/>
              <a:gd name="connsiteY5" fmla="*/ 0 h 986411"/>
              <a:gd name="connsiteX6" fmla="*/ 4752631 w 7598684"/>
              <a:gd name="connsiteY6" fmla="*/ 0 h 986411"/>
              <a:gd name="connsiteX7" fmla="*/ 5367434 w 7598684"/>
              <a:gd name="connsiteY7" fmla="*/ 0 h 986411"/>
              <a:gd name="connsiteX8" fmla="*/ 5982237 w 7598684"/>
              <a:gd name="connsiteY8" fmla="*/ 0 h 986411"/>
              <a:gd name="connsiteX9" fmla="*/ 6749013 w 7598684"/>
              <a:gd name="connsiteY9" fmla="*/ 0 h 986411"/>
              <a:gd name="connsiteX10" fmla="*/ 7598684 w 7598684"/>
              <a:gd name="connsiteY10" fmla="*/ 0 h 986411"/>
              <a:gd name="connsiteX11" fmla="*/ 7598684 w 7598684"/>
              <a:gd name="connsiteY11" fmla="*/ 483341 h 986411"/>
              <a:gd name="connsiteX12" fmla="*/ 7598684 w 7598684"/>
              <a:gd name="connsiteY12" fmla="*/ 986411 h 986411"/>
              <a:gd name="connsiteX13" fmla="*/ 6907895 w 7598684"/>
              <a:gd name="connsiteY13" fmla="*/ 986411 h 986411"/>
              <a:gd name="connsiteX14" fmla="*/ 6445066 w 7598684"/>
              <a:gd name="connsiteY14" fmla="*/ 986411 h 986411"/>
              <a:gd name="connsiteX15" fmla="*/ 5678289 w 7598684"/>
              <a:gd name="connsiteY15" fmla="*/ 986411 h 986411"/>
              <a:gd name="connsiteX16" fmla="*/ 5139474 w 7598684"/>
              <a:gd name="connsiteY16" fmla="*/ 986411 h 986411"/>
              <a:gd name="connsiteX17" fmla="*/ 4524671 w 7598684"/>
              <a:gd name="connsiteY17" fmla="*/ 986411 h 986411"/>
              <a:gd name="connsiteX18" fmla="*/ 3757895 w 7598684"/>
              <a:gd name="connsiteY18" fmla="*/ 986411 h 986411"/>
              <a:gd name="connsiteX19" fmla="*/ 3067105 w 7598684"/>
              <a:gd name="connsiteY19" fmla="*/ 986411 h 986411"/>
              <a:gd name="connsiteX20" fmla="*/ 2528289 w 7598684"/>
              <a:gd name="connsiteY20" fmla="*/ 986411 h 986411"/>
              <a:gd name="connsiteX21" fmla="*/ 1761513 w 7598684"/>
              <a:gd name="connsiteY21" fmla="*/ 986411 h 986411"/>
              <a:gd name="connsiteX22" fmla="*/ 1298684 w 7598684"/>
              <a:gd name="connsiteY22" fmla="*/ 986411 h 986411"/>
              <a:gd name="connsiteX23" fmla="*/ 0 w 7598684"/>
              <a:gd name="connsiteY23" fmla="*/ 986411 h 986411"/>
              <a:gd name="connsiteX24" fmla="*/ 0 w 7598684"/>
              <a:gd name="connsiteY24" fmla="*/ 483341 h 986411"/>
              <a:gd name="connsiteX25" fmla="*/ 0 w 7598684"/>
              <a:gd name="connsiteY25" fmla="*/ 0 h 98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98684" h="986411" extrusionOk="0">
                <a:moveTo>
                  <a:pt x="0" y="0"/>
                </a:moveTo>
                <a:cubicBezTo>
                  <a:pt x="330023" y="-12095"/>
                  <a:pt x="619264" y="-17626"/>
                  <a:pt x="842763" y="0"/>
                </a:cubicBezTo>
                <a:cubicBezTo>
                  <a:pt x="1066262" y="17626"/>
                  <a:pt x="1381921" y="-15041"/>
                  <a:pt x="1685526" y="0"/>
                </a:cubicBezTo>
                <a:cubicBezTo>
                  <a:pt x="1989131" y="15041"/>
                  <a:pt x="2112033" y="-3925"/>
                  <a:pt x="2528289" y="0"/>
                </a:cubicBezTo>
                <a:cubicBezTo>
                  <a:pt x="2944545" y="3925"/>
                  <a:pt x="3113983" y="15600"/>
                  <a:pt x="3295066" y="0"/>
                </a:cubicBezTo>
                <a:cubicBezTo>
                  <a:pt x="3476149" y="-15600"/>
                  <a:pt x="3703001" y="-16013"/>
                  <a:pt x="3909868" y="0"/>
                </a:cubicBezTo>
                <a:cubicBezTo>
                  <a:pt x="4116735" y="16013"/>
                  <a:pt x="4533792" y="-5079"/>
                  <a:pt x="4752631" y="0"/>
                </a:cubicBezTo>
                <a:cubicBezTo>
                  <a:pt x="4971470" y="5079"/>
                  <a:pt x="5225744" y="-22487"/>
                  <a:pt x="5367434" y="0"/>
                </a:cubicBezTo>
                <a:cubicBezTo>
                  <a:pt x="5509124" y="22487"/>
                  <a:pt x="5754188" y="21402"/>
                  <a:pt x="5982237" y="0"/>
                </a:cubicBezTo>
                <a:cubicBezTo>
                  <a:pt x="6210286" y="-21402"/>
                  <a:pt x="6369606" y="1471"/>
                  <a:pt x="6749013" y="0"/>
                </a:cubicBezTo>
                <a:cubicBezTo>
                  <a:pt x="7128420" y="-1471"/>
                  <a:pt x="7379936" y="15000"/>
                  <a:pt x="7598684" y="0"/>
                </a:cubicBezTo>
                <a:cubicBezTo>
                  <a:pt x="7619521" y="110048"/>
                  <a:pt x="7598920" y="338684"/>
                  <a:pt x="7598684" y="483341"/>
                </a:cubicBezTo>
                <a:cubicBezTo>
                  <a:pt x="7598448" y="627998"/>
                  <a:pt x="7616797" y="835698"/>
                  <a:pt x="7598684" y="986411"/>
                </a:cubicBezTo>
                <a:cubicBezTo>
                  <a:pt x="7319483" y="968246"/>
                  <a:pt x="7119202" y="954530"/>
                  <a:pt x="6907895" y="986411"/>
                </a:cubicBezTo>
                <a:cubicBezTo>
                  <a:pt x="6696588" y="1018292"/>
                  <a:pt x="6637791" y="1001403"/>
                  <a:pt x="6445066" y="986411"/>
                </a:cubicBezTo>
                <a:cubicBezTo>
                  <a:pt x="6252341" y="971419"/>
                  <a:pt x="5979924" y="961038"/>
                  <a:pt x="5678289" y="986411"/>
                </a:cubicBezTo>
                <a:cubicBezTo>
                  <a:pt x="5376654" y="1011784"/>
                  <a:pt x="5321180" y="976467"/>
                  <a:pt x="5139474" y="986411"/>
                </a:cubicBezTo>
                <a:cubicBezTo>
                  <a:pt x="4957768" y="996355"/>
                  <a:pt x="4679433" y="1011422"/>
                  <a:pt x="4524671" y="986411"/>
                </a:cubicBezTo>
                <a:cubicBezTo>
                  <a:pt x="4369909" y="961400"/>
                  <a:pt x="4039163" y="1017574"/>
                  <a:pt x="3757895" y="986411"/>
                </a:cubicBezTo>
                <a:cubicBezTo>
                  <a:pt x="3476627" y="955248"/>
                  <a:pt x="3281146" y="965714"/>
                  <a:pt x="3067105" y="986411"/>
                </a:cubicBezTo>
                <a:cubicBezTo>
                  <a:pt x="2853064" y="1007109"/>
                  <a:pt x="2753783" y="996366"/>
                  <a:pt x="2528289" y="986411"/>
                </a:cubicBezTo>
                <a:cubicBezTo>
                  <a:pt x="2302795" y="976456"/>
                  <a:pt x="2128468" y="994624"/>
                  <a:pt x="1761513" y="986411"/>
                </a:cubicBezTo>
                <a:cubicBezTo>
                  <a:pt x="1394558" y="978198"/>
                  <a:pt x="1489810" y="971463"/>
                  <a:pt x="1298684" y="986411"/>
                </a:cubicBezTo>
                <a:cubicBezTo>
                  <a:pt x="1107558" y="1001359"/>
                  <a:pt x="558791" y="947908"/>
                  <a:pt x="0" y="986411"/>
                </a:cubicBezTo>
                <a:cubicBezTo>
                  <a:pt x="8173" y="823771"/>
                  <a:pt x="22802" y="631317"/>
                  <a:pt x="0" y="483341"/>
                </a:cubicBezTo>
                <a:cubicBezTo>
                  <a:pt x="-22802" y="335365"/>
                  <a:pt x="-18177" y="21112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1709467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00" b="1">
              <a:solidFill>
                <a:srgbClr val="00B05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4400" b="1">
                <a:solidFill>
                  <a:srgbClr val="00B050"/>
                </a:solidFill>
                <a:latin typeface="Arial"/>
                <a:cs typeface="Arial"/>
              </a:rPr>
              <a:t>Office of Graduate Studies</a:t>
            </a:r>
          </a:p>
          <a:p>
            <a:pPr marL="0" indent="0" algn="ctr">
              <a:buNone/>
            </a:pPr>
            <a:endParaRPr lang="en-US" sz="500" b="1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8317A-2836-4519-8208-68CFC9B7CEC7}"/>
              </a:ext>
            </a:extLst>
          </p:cNvPr>
          <p:cNvSpPr txBox="1"/>
          <p:nvPr/>
        </p:nvSpPr>
        <p:spPr>
          <a:xfrm>
            <a:off x="8488211" y="3629697"/>
            <a:ext cx="2823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Services Bldg. #121, </a:t>
            </a:r>
          </a:p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floor, </a:t>
            </a:r>
          </a:p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counter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C1892-5A25-4169-93E3-225E7D00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628" y="2166731"/>
            <a:ext cx="6714877" cy="396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77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400B70E-6DBC-44C0-91D7-1977620C018C}"/>
              </a:ext>
            </a:extLst>
          </p:cNvPr>
          <p:cNvSpPr txBox="1"/>
          <p:nvPr/>
        </p:nvSpPr>
        <p:spPr>
          <a:xfrm>
            <a:off x="4936220" y="3084217"/>
            <a:ext cx="2547932" cy="380873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3970">
              <a:spcBef>
                <a:spcPts val="90"/>
              </a:spcBef>
              <a:tabLst>
                <a:tab pos="259940" algn="l"/>
                <a:tab pos="502945" algn="l"/>
                <a:tab pos="885658" algn="l"/>
                <a:tab pos="1088444" algn="l"/>
                <a:tab pos="1309012" algn="l"/>
                <a:tab pos="1542280" algn="l"/>
                <a:tab pos="1963095" algn="l"/>
                <a:tab pos="2157838" algn="l"/>
                <a:tab pos="2378405" algn="l"/>
                <a:tab pos="2612097" algn="l"/>
                <a:tab pos="2858913" algn="l"/>
                <a:tab pos="3079481" algn="l"/>
                <a:tab pos="3314019" algn="l"/>
                <a:tab pos="3526966" algn="l"/>
                <a:tab pos="3774629" algn="l"/>
                <a:tab pos="3926613" algn="l"/>
              </a:tabLst>
            </a:pP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Rebecca Rivas, MPA, Graduate Studies Analyst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A18E85-8AFB-4024-B049-CFB70991E14A}"/>
              </a:ext>
            </a:extLst>
          </p:cNvPr>
          <p:cNvSpPr txBox="1">
            <a:spLocks/>
          </p:cNvSpPr>
          <p:nvPr/>
        </p:nvSpPr>
        <p:spPr>
          <a:xfrm>
            <a:off x="3558575" y="1917"/>
            <a:ext cx="5312998" cy="7480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9pPr>
          </a:lstStyle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Studies Team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45DC39-EFAF-470C-AE53-AC37C2FAF3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189" y="755371"/>
            <a:ext cx="1393664" cy="22468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C9F7AE62-A89E-4E8F-861F-61442AD05669}"/>
              </a:ext>
            </a:extLst>
          </p:cNvPr>
          <p:cNvSpPr txBox="1"/>
          <p:nvPr/>
        </p:nvSpPr>
        <p:spPr>
          <a:xfrm>
            <a:off x="1415202" y="3088150"/>
            <a:ext cx="2452101" cy="56553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3970">
              <a:spcBef>
                <a:spcPts val="90"/>
              </a:spcBef>
              <a:tabLst>
                <a:tab pos="259940" algn="l"/>
                <a:tab pos="502945" algn="l"/>
                <a:tab pos="885658" algn="l"/>
                <a:tab pos="1088444" algn="l"/>
                <a:tab pos="1309012" algn="l"/>
                <a:tab pos="1542280" algn="l"/>
                <a:tab pos="1963095" algn="l"/>
                <a:tab pos="2157838" algn="l"/>
                <a:tab pos="2378405" algn="l"/>
                <a:tab pos="2612097" algn="l"/>
                <a:tab pos="2858913" algn="l"/>
                <a:tab pos="3079481" algn="l"/>
                <a:tab pos="3314019" algn="l"/>
                <a:tab pos="3526966" algn="l"/>
                <a:tab pos="3774629" algn="l"/>
                <a:tab pos="3926613" algn="l"/>
              </a:tabLst>
            </a:pP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Salomon Oldak, Faculty Director of Graduate Studies</a:t>
            </a:r>
            <a:endParaRPr lang="en-US" sz="1200" b="1" spc="143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65D41AF-5A53-458A-B11E-EA521CD9E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600" y="752156"/>
            <a:ext cx="1501708" cy="22498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DEDD4-1122-D325-7F96-F75A6AFA18AE}"/>
              </a:ext>
            </a:extLst>
          </p:cNvPr>
          <p:cNvSpPr txBox="1"/>
          <p:nvPr/>
        </p:nvSpPr>
        <p:spPr>
          <a:xfrm>
            <a:off x="4833274" y="6074024"/>
            <a:ext cx="25816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255" algn="ctr">
              <a:spcBef>
                <a:spcPts val="600"/>
              </a:spcBef>
              <a:tabLst>
                <a:tab pos="259940" algn="l"/>
                <a:tab pos="502945" algn="l"/>
                <a:tab pos="885658" algn="l"/>
                <a:tab pos="1088444" algn="l"/>
                <a:tab pos="1309012" algn="l"/>
                <a:tab pos="1542280" algn="l"/>
                <a:tab pos="1963095" algn="l"/>
                <a:tab pos="2157838" algn="l"/>
                <a:tab pos="2378405" algn="l"/>
                <a:tab pos="2612097" algn="l"/>
                <a:tab pos="2858913" algn="l"/>
                <a:tab pos="3079481" algn="l"/>
                <a:tab pos="3314019" algn="l"/>
                <a:tab pos="3526966" algn="l"/>
                <a:tab pos="3774629" algn="l"/>
                <a:tab pos="3926613" algn="l"/>
              </a:tabLst>
            </a:pP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Jacob Reyes,</a:t>
            </a:r>
            <a:b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MPA,</a:t>
            </a:r>
            <a:b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Student Assistant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75085-16FB-CFB4-2B5A-8276DFEFBF79}"/>
              </a:ext>
            </a:extLst>
          </p:cNvPr>
          <p:cNvSpPr txBox="1"/>
          <p:nvPr/>
        </p:nvSpPr>
        <p:spPr>
          <a:xfrm>
            <a:off x="1221946" y="6081405"/>
            <a:ext cx="2335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255">
              <a:spcBef>
                <a:spcPts val="600"/>
              </a:spcBef>
              <a:tabLst>
                <a:tab pos="259940" algn="l"/>
                <a:tab pos="502945" algn="l"/>
                <a:tab pos="885658" algn="l"/>
                <a:tab pos="1088444" algn="l"/>
                <a:tab pos="1309012" algn="l"/>
                <a:tab pos="1542280" algn="l"/>
                <a:tab pos="1963095" algn="l"/>
                <a:tab pos="2157838" algn="l"/>
                <a:tab pos="2378405" algn="l"/>
                <a:tab pos="2612097" algn="l"/>
                <a:tab pos="2858913" algn="l"/>
                <a:tab pos="3079481" algn="l"/>
                <a:tab pos="3314019" algn="l"/>
                <a:tab pos="3526966" algn="l"/>
                <a:tab pos="3774629" algn="l"/>
                <a:tab pos="3926613" algn="l"/>
              </a:tabLst>
            </a:pPr>
            <a:r>
              <a:rPr lang="pt-BR" sz="1200" b="1" spc="220">
                <a:solidFill>
                  <a:srgbClr val="404040"/>
                </a:solidFill>
                <a:latin typeface="Arial"/>
                <a:ea typeface="Cambria"/>
                <a:cs typeface="Arial"/>
              </a:rPr>
              <a:t>Adrian T. Quintanar,</a:t>
            </a:r>
            <a:br>
              <a:rPr lang="pt-BR" sz="1200" b="1" spc="220">
                <a:solidFill>
                  <a:srgbClr val="404040"/>
                </a:solidFill>
                <a:latin typeface="Arial"/>
                <a:ea typeface="Cambria"/>
                <a:cs typeface="Arial"/>
              </a:rPr>
            </a:br>
            <a:r>
              <a:rPr lang="pt-BR" sz="1200" b="1" spc="220">
                <a:solidFill>
                  <a:srgbClr val="404040"/>
                </a:solidFill>
                <a:latin typeface="Arial"/>
                <a:ea typeface="Cambria"/>
                <a:cs typeface="Arial"/>
              </a:rPr>
              <a:t>Program Coordinator, Project LOGRAR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A4D5918-3668-4B55-BA51-77628FE56F17}"/>
              </a:ext>
            </a:extLst>
          </p:cNvPr>
          <p:cNvSpPr txBox="1"/>
          <p:nvPr/>
        </p:nvSpPr>
        <p:spPr>
          <a:xfrm>
            <a:off x="8474048" y="3087096"/>
            <a:ext cx="2894655" cy="56553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3970">
              <a:spcBef>
                <a:spcPts val="90"/>
              </a:spcBef>
              <a:tabLst>
                <a:tab pos="259940" algn="l"/>
                <a:tab pos="502945" algn="l"/>
                <a:tab pos="885658" algn="l"/>
                <a:tab pos="1088444" algn="l"/>
                <a:tab pos="1309012" algn="l"/>
                <a:tab pos="1542280" algn="l"/>
                <a:tab pos="1963095" algn="l"/>
                <a:tab pos="2157838" algn="l"/>
                <a:tab pos="2378405" algn="l"/>
                <a:tab pos="2612097" algn="l"/>
                <a:tab pos="2858913" algn="l"/>
                <a:tab pos="3079481" algn="l"/>
                <a:tab pos="3314019" algn="l"/>
                <a:tab pos="3526966" algn="l"/>
                <a:tab pos="3774629" algn="l"/>
                <a:tab pos="3926613" algn="l"/>
              </a:tabLst>
            </a:pP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Nour Saleh, MBA, </a:t>
            </a:r>
            <a:b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Graduate Resource Center, </a:t>
            </a:r>
            <a:b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Graduate Student Advisor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6BFA7-8F2B-4E77-A03F-972814FC12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234" y="750689"/>
            <a:ext cx="2178533" cy="22417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3" descr="A person in a suit and tie&#10;&#10;Description automatically generated">
            <a:extLst>
              <a:ext uri="{FF2B5EF4-FFF2-40B4-BE49-F238E27FC236}">
                <a16:creationId xmlns:a16="http://schemas.microsoft.com/office/drawing/2014/main" id="{2029C604-5B0F-EB46-ECE9-4AC73330A2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34" y="3751261"/>
            <a:ext cx="1402740" cy="22504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756F0-9366-443B-793E-929AABC59AF5}"/>
              </a:ext>
            </a:extLst>
          </p:cNvPr>
          <p:cNvSpPr txBox="1"/>
          <p:nvPr/>
        </p:nvSpPr>
        <p:spPr>
          <a:xfrm>
            <a:off x="8354238" y="6074024"/>
            <a:ext cx="25816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255" algn="ctr">
              <a:spcBef>
                <a:spcPts val="600"/>
              </a:spcBef>
              <a:tabLst>
                <a:tab pos="259940" algn="l"/>
                <a:tab pos="502945" algn="l"/>
                <a:tab pos="885658" algn="l"/>
                <a:tab pos="1088444" algn="l"/>
                <a:tab pos="1309012" algn="l"/>
                <a:tab pos="1542280" algn="l"/>
                <a:tab pos="1963095" algn="l"/>
                <a:tab pos="2157838" algn="l"/>
                <a:tab pos="2378405" algn="l"/>
                <a:tab pos="2612097" algn="l"/>
                <a:tab pos="2858913" algn="l"/>
                <a:tab pos="3079481" algn="l"/>
                <a:tab pos="3314019" algn="l"/>
                <a:tab pos="3526966" algn="l"/>
                <a:tab pos="3774629" algn="l"/>
                <a:tab pos="3926613" algn="l"/>
              </a:tabLst>
            </a:pP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Amir Mohideen,</a:t>
            </a:r>
            <a:b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MS Computer Science,</a:t>
            </a:r>
            <a:b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b="1" spc="22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Student Assistant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6" name="Picture 16" descr="A person with nose ring and piercing&#10;&#10;Description automatically generated">
            <a:extLst>
              <a:ext uri="{FF2B5EF4-FFF2-40B4-BE49-F238E27FC236}">
                <a16:creationId xmlns:a16="http://schemas.microsoft.com/office/drawing/2014/main" id="{4C04380E-B6A9-2C72-326A-6EA763F478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8"/>
          <a:stretch/>
        </p:blipFill>
        <p:spPr>
          <a:xfrm>
            <a:off x="1604283" y="3749595"/>
            <a:ext cx="1514379" cy="2257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48254F-72AA-4D03-6A6F-094508F096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632" y="3547256"/>
            <a:ext cx="1885643" cy="2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3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A18E85-8AFB-4024-B049-CFB70991E14A}"/>
              </a:ext>
            </a:extLst>
          </p:cNvPr>
          <p:cNvSpPr txBox="1">
            <a:spLocks/>
          </p:cNvSpPr>
          <p:nvPr/>
        </p:nvSpPr>
        <p:spPr>
          <a:xfrm>
            <a:off x="841248" y="334644"/>
            <a:ext cx="10509504" cy="10769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 of Graduate Studies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15C6D04B-007C-0EED-B73E-F8C6F6134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180363"/>
              </p:ext>
            </p:extLst>
          </p:nvPr>
        </p:nvGraphicFramePr>
        <p:xfrm>
          <a:off x="0" y="1632718"/>
          <a:ext cx="12187493" cy="514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446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6A9E30-5873-4FFA-A240-F677D92DD1AE}"/>
              </a:ext>
            </a:extLst>
          </p:cNvPr>
          <p:cNvSpPr txBox="1">
            <a:spLocks/>
          </p:cNvSpPr>
          <p:nvPr/>
        </p:nvSpPr>
        <p:spPr>
          <a:xfrm>
            <a:off x="3561127" y="176566"/>
            <a:ext cx="6149245" cy="7480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9pPr>
          </a:lstStyle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Studies Website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5CDB8-1939-B0C4-AD29-0B6EE6482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"/>
            <a:ext cx="12192179" cy="652932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077AF-8DB9-409C-9B14-F6B8686535FF}"/>
              </a:ext>
            </a:extLst>
          </p:cNvPr>
          <p:cNvSpPr txBox="1"/>
          <p:nvPr/>
        </p:nvSpPr>
        <p:spPr>
          <a:xfrm>
            <a:off x="3021900" y="6325526"/>
            <a:ext cx="614473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www.cpp.edu/gradstudies</a:t>
            </a:r>
            <a:endParaRPr lang="en-US" sz="28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8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7914" y="132874"/>
            <a:ext cx="1347893" cy="19071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680330" algn="l"/>
              </a:tabLst>
            </a:pPr>
            <a:r>
              <a:rPr sz="1167" spc="33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67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 spc="1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67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167" spc="57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167" spc="11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67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67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 spc="3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6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2049" y="132874"/>
            <a:ext cx="1171363" cy="19071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167" spc="57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167" spc="11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67" spc="183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167" spc="11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67" spc="153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67" spc="60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 spc="12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1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5975" y="342337"/>
            <a:ext cx="8320049" cy="563830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  <a:tabLst>
                <a:tab pos="365355" algn="l"/>
                <a:tab pos="717586" algn="l"/>
                <a:tab pos="1082517" algn="l"/>
                <a:tab pos="1447026" algn="l"/>
                <a:tab pos="1808570" algn="l"/>
                <a:tab pos="2173502" algn="l"/>
                <a:tab pos="2493135" algn="l"/>
              </a:tabLst>
            </a:pPr>
            <a:r>
              <a:rPr lang="en-US" sz="36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Graduate Coordinators &amp; Advisors</a:t>
            </a:r>
            <a:endParaRPr sz="36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52091-8853-4787-B614-B7E85671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3343" y="7049408"/>
            <a:ext cx="2743200" cy="365125"/>
          </a:xfrm>
        </p:spPr>
        <p:txBody>
          <a:bodyPr/>
          <a:lstStyle/>
          <a:p>
            <a:fld id="{94EB29EC-67E0-2D44-A6FF-65006FC4D4B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645D65B5-CE04-6620-2ADA-A248FEE03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173624"/>
              </p:ext>
            </p:extLst>
          </p:nvPr>
        </p:nvGraphicFramePr>
        <p:xfrm>
          <a:off x="2270186" y="1264804"/>
          <a:ext cx="7653064" cy="502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461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B63E52-9A7E-CD37-96BA-FD72E213008B}"/>
              </a:ext>
            </a:extLst>
          </p:cNvPr>
          <p:cNvSpPr txBox="1"/>
          <p:nvPr/>
        </p:nvSpPr>
        <p:spPr>
          <a:xfrm>
            <a:off x="1027342" y="917912"/>
            <a:ext cx="10906320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Access </a:t>
            </a:r>
            <a:r>
              <a:rPr lang="en-GB" sz="2000" dirty="0" err="1">
                <a:ea typeface="+mn-lt"/>
                <a:cs typeface="+mn-lt"/>
                <a:hlinkClick r:id="rId3"/>
              </a:rPr>
              <a:t>MyCPP</a:t>
            </a:r>
            <a:r>
              <a:rPr lang="en-GB" sz="2000" dirty="0">
                <a:ea typeface="+mn-lt"/>
                <a:cs typeface="+mn-lt"/>
                <a:hlinkClick r:id="rId3"/>
              </a:rPr>
              <a:t> portal</a:t>
            </a:r>
            <a:r>
              <a:rPr lang="en-GB" sz="2000" dirty="0">
                <a:ea typeface="+mn-lt"/>
                <a:cs typeface="+mn-lt"/>
              </a:rPr>
              <a:t> (campus portal and gateway to campus online services). 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Protect your CPP account security by installing 2-Step Authentication, </a:t>
            </a:r>
            <a:r>
              <a:rPr lang="en-GB" sz="2000" dirty="0">
                <a:ea typeface="+mn-lt"/>
                <a:cs typeface="+mn-lt"/>
                <a:hlinkClick r:id="rId4"/>
              </a:rPr>
              <a:t>DUO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Complete </a:t>
            </a:r>
            <a:r>
              <a:rPr lang="en-GB" sz="2000" dirty="0">
                <a:ea typeface="+mn-lt"/>
                <a:cs typeface="+mn-lt"/>
                <a:hlinkClick r:id="rId5"/>
              </a:rPr>
              <a:t>Title IX Training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Meet with your </a:t>
            </a:r>
            <a:r>
              <a:rPr lang="en-GB" sz="2000" dirty="0">
                <a:ea typeface="+mn-lt"/>
                <a:cs typeface="+mn-lt"/>
                <a:hlinkClick r:id="rId6"/>
              </a:rPr>
              <a:t>Graduate Program Coordinator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Attend your department orientation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Register for Classes (</a:t>
            </a:r>
            <a:r>
              <a:rPr lang="en-GB" sz="2000" dirty="0">
                <a:ea typeface="+mn-lt"/>
                <a:cs typeface="+mn-lt"/>
                <a:hlinkClick r:id="rId7"/>
              </a:rPr>
              <a:t>Registration Guide</a:t>
            </a:r>
            <a:r>
              <a:rPr lang="en-GB" sz="2000" dirty="0">
                <a:ea typeface="+mn-lt"/>
                <a:cs typeface="+mn-lt"/>
              </a:rPr>
              <a:t>)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Purchase your </a:t>
            </a:r>
            <a:r>
              <a:rPr lang="en-GB" sz="2000" dirty="0">
                <a:ea typeface="+mn-lt"/>
                <a:cs typeface="+mn-lt"/>
                <a:hlinkClick r:id="rId8"/>
              </a:rPr>
              <a:t>CPP Bronco One Card Photo ID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Purchase your </a:t>
            </a:r>
            <a:r>
              <a:rPr lang="en-GB" sz="2000" dirty="0">
                <a:ea typeface="+mn-lt"/>
                <a:cs typeface="+mn-lt"/>
                <a:hlinkClick r:id="rId9"/>
              </a:rPr>
              <a:t>parking permit</a:t>
            </a:r>
            <a:r>
              <a:rPr lang="en-GB" sz="2000" dirty="0">
                <a:ea typeface="+mn-lt"/>
                <a:cs typeface="+mn-lt"/>
              </a:rPr>
              <a:t> (if applicable)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Become familiar with your Degree Progress Report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Access </a:t>
            </a:r>
            <a:r>
              <a:rPr lang="en-GB" sz="2000" dirty="0">
                <a:ea typeface="+mn-lt"/>
                <a:cs typeface="+mn-lt"/>
                <a:hlinkClick r:id="rId10"/>
              </a:rPr>
              <a:t>Canvas</a:t>
            </a:r>
            <a:endParaRPr lang="en-GB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Learn about </a:t>
            </a:r>
            <a:r>
              <a:rPr lang="en-GB" sz="2000" dirty="0">
                <a:ea typeface="+mn-lt"/>
                <a:cs typeface="+mn-lt"/>
                <a:hlinkClick r:id="rId11"/>
              </a:rPr>
              <a:t>CPP’s Policies and Procedures and Graduate Studies Policies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Become familiar with the </a:t>
            </a:r>
            <a:r>
              <a:rPr lang="en-GB" sz="2000" dirty="0">
                <a:ea typeface="+mn-lt"/>
                <a:cs typeface="+mn-lt"/>
                <a:hlinkClick r:id="rId12"/>
              </a:rPr>
              <a:t>Graduate Student Handbook</a:t>
            </a:r>
            <a:r>
              <a:rPr lang="en-GB" sz="2000" dirty="0">
                <a:ea typeface="+mn-lt"/>
                <a:cs typeface="+mn-lt"/>
              </a:rPr>
              <a:t> (policies and resources which pertain to graduate students)</a:t>
            </a:r>
            <a:endParaRPr lang="en-GB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GB" sz="2000" dirty="0">
                <a:ea typeface="+mn-lt"/>
                <a:cs typeface="+mn-lt"/>
              </a:rPr>
              <a:t>Become familiar with the </a:t>
            </a:r>
            <a:r>
              <a:rPr lang="en-GB" sz="2000" dirty="0">
                <a:ea typeface="+mn-lt"/>
                <a:cs typeface="+mn-lt"/>
                <a:hlinkClick r:id="rId13"/>
              </a:rPr>
              <a:t>Office of Graduate Studies</a:t>
            </a:r>
            <a:r>
              <a:rPr lang="en-GB" sz="2000" dirty="0">
                <a:ea typeface="+mn-lt"/>
                <a:cs typeface="+mn-lt"/>
              </a:rPr>
              <a:t> and </a:t>
            </a:r>
            <a:r>
              <a:rPr lang="en-GB" sz="2000" dirty="0">
                <a:ea typeface="+mn-lt"/>
                <a:cs typeface="+mn-lt"/>
                <a:hlinkClick r:id="rId14"/>
              </a:rPr>
              <a:t>Graduate Resource Center</a:t>
            </a:r>
            <a:r>
              <a:rPr lang="en-GB" sz="2000" dirty="0">
                <a:ea typeface="+mn-lt"/>
                <a:cs typeface="+mn-lt"/>
              </a:rPr>
              <a:t> Website to learn about events, workshops, financial support, online tutoring, deadlines, and other resources which apply to graduate students.</a:t>
            </a:r>
          </a:p>
          <a:p>
            <a:pPr marL="285750" indent="-285750">
              <a:buFont typeface="Wingdings"/>
              <a:buChar char="q"/>
            </a:pPr>
            <a:endParaRPr lang="en-GB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Incoming </a:t>
            </a:r>
            <a:r>
              <a:rPr lang="en-US" sz="2000">
                <a:ea typeface="+mn-lt"/>
                <a:cs typeface="+mn-lt"/>
              </a:rPr>
              <a:t>Graduate Student FAQs: </a:t>
            </a:r>
            <a:r>
              <a:rPr lang="en-US" sz="2000">
                <a:ea typeface="+mn-lt"/>
                <a:cs typeface="+mn-lt"/>
                <a:hlinkClick r:id="rId15"/>
              </a:rPr>
              <a:t>https://www.cpp.edu/grc/academic-support/faq.shtml</a:t>
            </a:r>
            <a:endParaRPr lang="en-US" sz="200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 </a:t>
            </a:r>
            <a:r>
              <a:rPr lang="en-GB" sz="2000" dirty="0">
                <a:ea typeface="+mn-lt"/>
                <a:cs typeface="+mn-lt"/>
              </a:rPr>
              <a:t> 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37914" y="132874"/>
            <a:ext cx="1347893" cy="19071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680330" algn="l"/>
              </a:tabLst>
            </a:pPr>
            <a:r>
              <a:rPr sz="1167" spc="33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67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 spc="1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67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>
                <a:solidFill>
                  <a:srgbClr val="FFFFFF"/>
                </a:solidFill>
                <a:latin typeface="Arial"/>
                <a:cs typeface="Arial"/>
              </a:rPr>
              <a:t>L	</a:t>
            </a:r>
            <a:r>
              <a:rPr sz="1167" spc="57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167" spc="11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67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67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 spc="3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6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2049" y="132874"/>
            <a:ext cx="1171363" cy="190715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167" spc="57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167" spc="11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67" spc="183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167" spc="11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67" spc="153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67" spc="60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7" spc="12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16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47089" y="2251785"/>
            <a:ext cx="3270221" cy="394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633" rIns="0" bIns="0" rtlCol="0" anchor="t">
            <a:spAutoFit/>
          </a:bodyPr>
          <a:lstStyle/>
          <a:p>
            <a:pPr marL="408305" marR="121920" indent="-285750">
              <a:lnSpc>
                <a:spcPct val="150000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EFA300-AD49-479A-A27D-20BB4C178F33}"/>
              </a:ext>
            </a:extLst>
          </p:cNvPr>
          <p:cNvSpPr txBox="1">
            <a:spLocks/>
          </p:cNvSpPr>
          <p:nvPr/>
        </p:nvSpPr>
        <p:spPr>
          <a:xfrm>
            <a:off x="1003701" y="234024"/>
            <a:ext cx="9940768" cy="9205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9pPr>
          </a:lstStyle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Checklist for Incoming Graduate Students </a:t>
            </a:r>
          </a:p>
        </p:txBody>
      </p:sp>
      <p:pic>
        <p:nvPicPr>
          <p:cNvPr id="4" name="Graphic 6" descr="Checklist outline">
            <a:extLst>
              <a:ext uri="{FF2B5EF4-FFF2-40B4-BE49-F238E27FC236}">
                <a16:creationId xmlns:a16="http://schemas.microsoft.com/office/drawing/2014/main" id="{B250AE9C-7775-80A8-C286-26E87BDB47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942" y="1417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7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386A17DA-8D3F-4FF1-AF07-7FF27DFD3F49}"/>
              </a:ext>
            </a:extLst>
          </p:cNvPr>
          <p:cNvSpPr txBox="1"/>
          <p:nvPr/>
        </p:nvSpPr>
        <p:spPr>
          <a:xfrm>
            <a:off x="1821655" y="3207652"/>
            <a:ext cx="8548690" cy="1514283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1721485" marR="3175" indent="-1713230" algn="ctr">
              <a:lnSpc>
                <a:spcPct val="117800"/>
              </a:lnSpc>
              <a:spcBef>
                <a:spcPts val="67"/>
              </a:spcBef>
              <a:tabLst>
                <a:tab pos="946621" algn="l"/>
                <a:tab pos="1509682" algn="l"/>
                <a:tab pos="1890278" algn="l"/>
                <a:tab pos="2241662" algn="l"/>
                <a:tab pos="3012167" algn="l"/>
                <a:tab pos="4220421" algn="l"/>
                <a:tab pos="4576885" algn="l"/>
                <a:tab pos="5401580" algn="l"/>
                <a:tab pos="5901138" algn="l"/>
                <a:tab pos="6282157" algn="l"/>
              </a:tabLst>
            </a:pPr>
            <a:r>
              <a:rPr lang="en-US" sz="2800" b="1" spc="3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Contact us at: </a:t>
            </a:r>
            <a:r>
              <a:rPr lang="en-US" sz="2800" b="1" spc="153">
                <a:solidFill>
                  <a:srgbClr val="0070C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gradstudies@cpp.edu</a:t>
            </a:r>
            <a:endParaRPr lang="en-US" sz="2800" b="1" spc="153">
              <a:solidFill>
                <a:srgbClr val="0070C0"/>
              </a:solidFill>
              <a:latin typeface="Arial"/>
              <a:cs typeface="Arial"/>
            </a:endParaRPr>
          </a:p>
          <a:p>
            <a:pPr marL="1721485" marR="3175" indent="-1713230" algn="ctr">
              <a:lnSpc>
                <a:spcPct val="117800"/>
              </a:lnSpc>
              <a:spcBef>
                <a:spcPts val="67"/>
              </a:spcBef>
              <a:tabLst>
                <a:tab pos="946621" algn="l"/>
                <a:tab pos="1509682" algn="l"/>
                <a:tab pos="1890278" algn="l"/>
                <a:tab pos="2241662" algn="l"/>
                <a:tab pos="3012167" algn="l"/>
                <a:tab pos="4220421" algn="l"/>
                <a:tab pos="4576885" algn="l"/>
                <a:tab pos="5401580" algn="l"/>
                <a:tab pos="5901138" algn="l"/>
                <a:tab pos="6282157" algn="l"/>
              </a:tabLst>
            </a:pPr>
            <a:r>
              <a:rPr lang="en-US" sz="2800" b="1" spc="15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or </a:t>
            </a:r>
          </a:p>
          <a:p>
            <a:pPr marL="1721485" marR="3175" indent="-1713230" algn="ctr">
              <a:lnSpc>
                <a:spcPct val="117800"/>
              </a:lnSpc>
              <a:spcBef>
                <a:spcPts val="67"/>
              </a:spcBef>
              <a:tabLst>
                <a:tab pos="946621" algn="l"/>
                <a:tab pos="1509682" algn="l"/>
                <a:tab pos="1890278" algn="l"/>
                <a:tab pos="2241662" algn="l"/>
                <a:tab pos="3012167" algn="l"/>
                <a:tab pos="4220421" algn="l"/>
                <a:tab pos="4576885" algn="l"/>
                <a:tab pos="5401580" algn="l"/>
                <a:tab pos="5901138" algn="l"/>
                <a:tab pos="6282157" algn="l"/>
              </a:tabLst>
            </a:pPr>
            <a:r>
              <a:rPr lang="en-US" sz="2800" b="1" spc="15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Email me at </a:t>
            </a:r>
            <a:r>
              <a:rPr lang="en-US" sz="2800" b="1" u="sng" spc="153">
                <a:solidFill>
                  <a:srgbClr val="0070C0"/>
                </a:solidFill>
                <a:latin typeface="Arial"/>
                <a:cs typeface="Arial"/>
              </a:rPr>
              <a:t>rrivas1@cpp.edu</a:t>
            </a:r>
            <a:endParaRPr sz="2800" b="1" u="sng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1C7337-F251-4937-A477-D34E432581EC}"/>
              </a:ext>
            </a:extLst>
          </p:cNvPr>
          <p:cNvSpPr txBox="1">
            <a:spLocks/>
          </p:cNvSpPr>
          <p:nvPr/>
        </p:nvSpPr>
        <p:spPr>
          <a:xfrm>
            <a:off x="1858477" y="1844827"/>
            <a:ext cx="8475046" cy="7480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b="1"/>
            </a:lvl9pPr>
          </a:lstStyle>
          <a:p>
            <a:pPr marL="8467" algn="ctr">
              <a:spcBef>
                <a:spcPts val="87"/>
              </a:spcBef>
              <a:tabLst>
                <a:tab pos="706579" algn="l"/>
              </a:tabLst>
            </a:pPr>
            <a:r>
              <a:rPr lang="en-US" sz="5400" b="1" spc="-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Comments or Questions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25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213bc-2d50-48ef-9fe5-677a68de686f">
      <Terms xmlns="http://schemas.microsoft.com/office/infopath/2007/PartnerControls"/>
    </lcf76f155ced4ddcb4097134ff3c332f>
    <TaxCatchAll xmlns="8436b053-198c-446b-be1d-1f7fc0b37d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7150C4384A9459BD67C284B5060E9" ma:contentTypeVersion="15" ma:contentTypeDescription="Create a new document." ma:contentTypeScope="" ma:versionID="33342803d02fed56445ed981ece2b634">
  <xsd:schema xmlns:xsd="http://www.w3.org/2001/XMLSchema" xmlns:xs="http://www.w3.org/2001/XMLSchema" xmlns:p="http://schemas.microsoft.com/office/2006/metadata/properties" xmlns:ns2="2bc213bc-2d50-48ef-9fe5-677a68de686f" xmlns:ns3="8436b053-198c-446b-be1d-1f7fc0b37dd2" targetNamespace="http://schemas.microsoft.com/office/2006/metadata/properties" ma:root="true" ma:fieldsID="c7f0775b300b0ec7f7437642cd2d1ee8" ns2:_="" ns3:_="">
    <xsd:import namespace="2bc213bc-2d50-48ef-9fe5-677a68de686f"/>
    <xsd:import namespace="8436b053-198c-446b-be1d-1f7fc0b37d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213bc-2d50-48ef-9fe5-677a68de6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6b053-198c-446b-be1d-1f7fc0b37d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59ee24b-d74e-4006-828c-4759818f95c3}" ma:internalName="TaxCatchAll" ma:showField="CatchAllData" ma:web="8436b053-198c-446b-be1d-1f7fc0b37d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506552-7BA8-4729-8D90-19DE641FBE1A}">
  <ds:schemaRefs>
    <ds:schemaRef ds:uri="2bc213bc-2d50-48ef-9fe5-677a68de686f"/>
    <ds:schemaRef ds:uri="8436b053-198c-446b-be1d-1f7fc0b37d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65C65C-04D5-4B38-98F3-EE8B36A39FEF}">
  <ds:schemaRefs>
    <ds:schemaRef ds:uri="2bc213bc-2d50-48ef-9fe5-677a68de686f"/>
    <ds:schemaRef ds:uri="8436b053-198c-446b-be1d-1f7fc0b37d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0B4316-423C-4EA2-B7D1-6911A21E11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419</Words>
  <Application>Microsoft Office PowerPoint</Application>
  <PresentationFormat>Widescreen</PresentationFormat>
  <Paragraphs>65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Graduate Student 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Student Virtual Orientation: Helping You Stay on Track</dc:title>
  <dc:creator>Rebecca Rivas</dc:creator>
  <cp:lastModifiedBy>Erick Zelaya</cp:lastModifiedBy>
  <cp:revision>4</cp:revision>
  <cp:lastPrinted>2021-08-14T00:39:43Z</cp:lastPrinted>
  <dcterms:created xsi:type="dcterms:W3CDTF">2020-08-03T07:09:28Z</dcterms:created>
  <dcterms:modified xsi:type="dcterms:W3CDTF">2024-08-21T05:15:29Z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0x010100D4D7150C4384A9459BD67C284B5060E9</vt:lpwstr>
  </property>
</Properties>
</file>