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65" r:id="rId5"/>
    <p:sldId id="268" r:id="rId6"/>
    <p:sldId id="269" r:id="rId7"/>
    <p:sldId id="266" r:id="rId8"/>
    <p:sldId id="273" r:id="rId9"/>
    <p:sldId id="271" r:id="rId10"/>
    <p:sldId id="27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415"/>
    <a:srgbClr val="FED103"/>
    <a:srgbClr val="FFCC69"/>
    <a:srgbClr val="CEB888"/>
    <a:srgbClr val="133454"/>
    <a:srgbClr val="215BAA"/>
    <a:srgbClr val="008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01459-9573-4588-B198-7466E157CF42}" v="72" dt="2024-08-14T16:59:40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FDF8E-5A29-0640-8F86-DE6D4C6C4A5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C534B-7A3A-CE4C-8485-BF5048577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9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COLLINS Subbr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 dirty="0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0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LIBRARY Sub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 dirty="0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9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67EE9B-5307-0645-8DFE-84D1BCCD4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265" y="6234055"/>
            <a:ext cx="1600200" cy="4561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3E78-BBD1-E04A-A9E0-1E821D24CA45}"/>
              </a:ext>
            </a:extLst>
          </p:cNvPr>
          <p:cNvCxnSpPr/>
          <p:nvPr userDrawn="1"/>
        </p:nvCxnSpPr>
        <p:spPr>
          <a:xfrm>
            <a:off x="1984917" y="6233535"/>
            <a:ext cx="0" cy="457200"/>
          </a:xfrm>
          <a:prstGeom prst="line">
            <a:avLst/>
          </a:prstGeom>
          <a:ln>
            <a:solidFill>
              <a:srgbClr val="133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76C514-7C00-5542-9AA4-D1E1EFAF9CED}"/>
              </a:ext>
            </a:extLst>
          </p:cNvPr>
          <p:cNvSpPr txBox="1"/>
          <p:nvPr userDrawn="1"/>
        </p:nvSpPr>
        <p:spPr>
          <a:xfrm>
            <a:off x="2071742" y="6323635"/>
            <a:ext cx="1425039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fld id="{4D5E2E1A-8872-0442-97DA-F4DBA10E6F34}" type="slidenum">
              <a:rPr lang="en-US" sz="1200" smtClean="0">
                <a:solidFill>
                  <a:srgbClr val="133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133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39D5ABC-4968-7E4D-B3F8-B8DF61B6B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Page Title is Arial Bold 44pt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BD16FD2-563C-7C4B-995D-09B6756F71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960233"/>
            <a:ext cx="10134600" cy="3028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Nav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132961-8F92-D94A-8B6D-F461F0BA4130}"/>
              </a:ext>
            </a:extLst>
          </p:cNvPr>
          <p:cNvSpPr/>
          <p:nvPr userDrawn="1"/>
        </p:nvSpPr>
        <p:spPr>
          <a:xfrm>
            <a:off x="0" y="0"/>
            <a:ext cx="12192000" cy="6864530"/>
          </a:xfrm>
          <a:prstGeom prst="rect">
            <a:avLst/>
          </a:prstGeom>
          <a:solidFill>
            <a:srgbClr val="13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67EE9B-5307-0645-8DFE-84D1BCCD4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1591" y="6234055"/>
            <a:ext cx="1591547" cy="4561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3E78-BBD1-E04A-A9E0-1E821D24CA45}"/>
              </a:ext>
            </a:extLst>
          </p:cNvPr>
          <p:cNvCxnSpPr/>
          <p:nvPr userDrawn="1"/>
        </p:nvCxnSpPr>
        <p:spPr>
          <a:xfrm>
            <a:off x="1984917" y="6233535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76C514-7C00-5542-9AA4-D1E1EFAF9CED}"/>
              </a:ext>
            </a:extLst>
          </p:cNvPr>
          <p:cNvSpPr txBox="1"/>
          <p:nvPr userDrawn="1"/>
        </p:nvSpPr>
        <p:spPr>
          <a:xfrm>
            <a:off x="2071742" y="6323635"/>
            <a:ext cx="1425039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fld id="{4D5E2E1A-8872-0442-97DA-F4DBA10E6F34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3B73A-4637-FF4F-88E5-CAD000F87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is Arial Bold 44pt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19962DEE-A0E5-E343-9D48-2560CE84E0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960233"/>
            <a:ext cx="10134600" cy="3028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96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067B03-35A3-4840-AC6C-30DC5C7442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67EE9B-5307-0645-8DFE-84D1BCCD4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1591" y="6234055"/>
            <a:ext cx="1591547" cy="4561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3E78-BBD1-E04A-A9E0-1E821D24CA45}"/>
              </a:ext>
            </a:extLst>
          </p:cNvPr>
          <p:cNvCxnSpPr/>
          <p:nvPr userDrawn="1"/>
        </p:nvCxnSpPr>
        <p:spPr>
          <a:xfrm>
            <a:off x="1984917" y="6233535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76C514-7C00-5542-9AA4-D1E1EFAF9CED}"/>
              </a:ext>
            </a:extLst>
          </p:cNvPr>
          <p:cNvSpPr txBox="1"/>
          <p:nvPr userDrawn="1"/>
        </p:nvSpPr>
        <p:spPr>
          <a:xfrm>
            <a:off x="2071742" y="6323635"/>
            <a:ext cx="1425039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fld id="{4D5E2E1A-8872-0442-97DA-F4DBA10E6F34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3570E-5C11-4A4B-BB20-4DB932341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is Arial Bold 44pt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7A1603C1-1F16-A044-99C1-A9E522CA1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960233"/>
            <a:ext cx="10134600" cy="3028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2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CF4DD5-FE74-F845-8C60-C60EF4879B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67EE9B-5307-0645-8DFE-84D1BCCD4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1591" y="6234055"/>
            <a:ext cx="1591547" cy="4561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3E78-BBD1-E04A-A9E0-1E821D24CA45}"/>
              </a:ext>
            </a:extLst>
          </p:cNvPr>
          <p:cNvCxnSpPr/>
          <p:nvPr userDrawn="1"/>
        </p:nvCxnSpPr>
        <p:spPr>
          <a:xfrm>
            <a:off x="1984917" y="6233535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76C514-7C00-5542-9AA4-D1E1EFAF9CED}"/>
              </a:ext>
            </a:extLst>
          </p:cNvPr>
          <p:cNvSpPr txBox="1"/>
          <p:nvPr userDrawn="1"/>
        </p:nvSpPr>
        <p:spPr>
          <a:xfrm>
            <a:off x="2071742" y="6323635"/>
            <a:ext cx="1425039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fld id="{4D5E2E1A-8872-0442-97DA-F4DBA10E6F34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9685D-3F1A-1A49-8CDD-2585425372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is Arial Bold 44pt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454C6BAC-2C92-5F48-A04D-784F318BB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960233"/>
            <a:ext cx="10134600" cy="3028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47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T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9B988A-3902-A34E-8470-9C8893B472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EB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3E78-BBD1-E04A-A9E0-1E821D24CA45}"/>
              </a:ext>
            </a:extLst>
          </p:cNvPr>
          <p:cNvCxnSpPr/>
          <p:nvPr userDrawn="1"/>
        </p:nvCxnSpPr>
        <p:spPr>
          <a:xfrm>
            <a:off x="1984917" y="6233535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76C514-7C00-5542-9AA4-D1E1EFAF9CED}"/>
              </a:ext>
            </a:extLst>
          </p:cNvPr>
          <p:cNvSpPr txBox="1"/>
          <p:nvPr userDrawn="1"/>
        </p:nvSpPr>
        <p:spPr>
          <a:xfrm>
            <a:off x="2071742" y="6323635"/>
            <a:ext cx="1425039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fld id="{4D5E2E1A-8872-0442-97DA-F4DBA10E6F34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48490-FD49-724A-888F-22B56BDCD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Title is Arial Bold 44pt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80CD101B-94C6-6D4F-A436-F0494BE6F7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960233"/>
            <a:ext cx="10134600" cy="30289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C39477-B9DA-5A47-96A1-2307A4D971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6859" b="15632"/>
          <a:stretch/>
        </p:blipFill>
        <p:spPr>
          <a:xfrm>
            <a:off x="171592" y="6226687"/>
            <a:ext cx="1591545" cy="4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3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CBA Sub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 dirty="0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8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CEIS Sub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 dirty="0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2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CEU Sub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 dirty="0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CLASS Sub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 dirty="0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4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ENG Sub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 dirty="0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ENV Sub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 dirty="0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8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Science Sub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 dirty="0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7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 (HUNTLEY Sub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7AF9D-20EE-AA4A-B30F-6E4986F81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7" y="1022"/>
            <a:ext cx="12165195" cy="6855956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4060D8F0-D843-7445-AB8C-ED2C77591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661" y="2669218"/>
            <a:ext cx="8602683" cy="174026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 Title is Arial Bold 60pt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74C3A27-0A4A-034A-9B98-6AFE39FE2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2558" y="4621137"/>
            <a:ext cx="8602683" cy="45184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Subhead is Arial 28pt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B527693-BCFB-214A-B610-98D091682C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2558" y="2217378"/>
            <a:ext cx="8602683" cy="4518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15BAA"/>
                </a:solidFill>
              </a:defRPr>
            </a:lvl1pPr>
          </a:lstStyle>
          <a:p>
            <a:pPr lvl="0"/>
            <a:r>
              <a:rPr lang="en-US" dirty="0"/>
              <a:t>Overline subhead is Rockwell 18pt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2B498-3772-C849-A56D-D402E71C2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1819" y="5893832"/>
            <a:ext cx="4014560" cy="1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1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469F9-EC99-154E-B85C-C81589ED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16" y="543255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8CB55-92CF-A444-B894-FC5919837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16" y="2003755"/>
            <a:ext cx="1013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3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99" r:id="rId8"/>
    <p:sldLayoutId id="2147483689" r:id="rId9"/>
    <p:sldLayoutId id="2147483690" r:id="rId10"/>
    <p:sldLayoutId id="2147483649" r:id="rId11"/>
    <p:sldLayoutId id="2147483650" r:id="rId12"/>
    <p:sldLayoutId id="2147483652" r:id="rId13"/>
    <p:sldLayoutId id="2147483651" r:id="rId14"/>
    <p:sldLayoutId id="214748365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3345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3454"/>
          </a:solidFill>
          <a:latin typeface="Rockwell" panose="02060603020205020403" pitchFamily="18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3454"/>
          </a:solidFill>
          <a:latin typeface="Rockwell" panose="02060603020205020403" pitchFamily="18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3454"/>
          </a:solidFill>
          <a:latin typeface="Rockwell" panose="02060603020205020403" pitchFamily="18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3454"/>
          </a:solidFill>
          <a:latin typeface="Rockwell" panose="02060603020205020403" pitchFamily="18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3454"/>
          </a:solidFill>
          <a:latin typeface="Rockwell" panose="02060603020205020403" pitchFamily="18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pp.edu/library/access-services/borrowing/returning-materials-after-hours.shtml" TargetMode="External"/><Relationship Id="rId13" Type="http://schemas.openxmlformats.org/officeDocument/2006/relationships/hyperlink" Target="https://www.cpp.edu/library/reference-instruction/contact-subject-librarian.shtml" TargetMode="External"/><Relationship Id="rId18" Type="http://schemas.openxmlformats.org/officeDocument/2006/relationships/image" Target="../media/image15.png"/><Relationship Id="rId3" Type="http://schemas.openxmlformats.org/officeDocument/2006/relationships/hyperlink" Target="https://cpp-primo.hosted.exlibrisgroup.com/primo-explore/account?vid=01CALS_PUP" TargetMode="External"/><Relationship Id="rId7" Type="http://schemas.openxmlformats.org/officeDocument/2006/relationships/hyperlink" Target="https://www.cpp.edu/library/reference-instruction/purchase-suggestion.shtml" TargetMode="External"/><Relationship Id="rId12" Type="http://schemas.openxmlformats.org/officeDocument/2006/relationships/hyperlink" Target="https://libguides.library.cpp.edu/az.php" TargetMode="External"/><Relationship Id="rId17" Type="http://schemas.openxmlformats.org/officeDocument/2006/relationships/hyperlink" Target="https://cpp.service-now.com/library" TargetMode="External"/><Relationship Id="rId2" Type="http://schemas.openxmlformats.org/officeDocument/2006/relationships/hyperlink" Target="https://www.cpp.edu/library/access-services/course-reserve/index.shtml" TargetMode="External"/><Relationship Id="rId16" Type="http://schemas.openxmlformats.org/officeDocument/2006/relationships/hyperlink" Target="https://www.cpp.edu/library/special-collections/index.s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pp.edu/studentsuccess/laptop-request.shtml" TargetMode="External"/><Relationship Id="rId11" Type="http://schemas.openxmlformats.org/officeDocument/2006/relationships/hyperlink" Target="https://libguides.library.cpp.edu/researchtutorials" TargetMode="External"/><Relationship Id="rId5" Type="http://schemas.openxmlformats.org/officeDocument/2006/relationships/hyperlink" Target="https://www.cpp.edu/library/access-services/borrowing/fees.shtml" TargetMode="External"/><Relationship Id="rId15" Type="http://schemas.openxmlformats.org/officeDocument/2006/relationships/hyperlink" Target="https://libguides.library.cpp.edu/accessibility" TargetMode="External"/><Relationship Id="rId10" Type="http://schemas.openxmlformats.org/officeDocument/2006/relationships/hyperlink" Target="https://libguides.library.cpp.edu/?b=s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s://www.cpp.edu/library/access-services/borrowing/borrowing-privileges.shtml" TargetMode="External"/><Relationship Id="rId9" Type="http://schemas.openxmlformats.org/officeDocument/2006/relationships/hyperlink" Target="https://www.cpp.edu/library/reference-instruction/research-help/index.shtml" TargetMode="External"/><Relationship Id="rId14" Type="http://schemas.openxmlformats.org/officeDocument/2006/relationships/hyperlink" Target="https://libguides.library.cpp.edu/tip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pp.edu/lrc/index.shtml" TargetMode="External"/><Relationship Id="rId13" Type="http://schemas.openxmlformats.org/officeDocument/2006/relationships/image" Target="../media/image20.png"/><Relationship Id="rId3" Type="http://schemas.openxmlformats.org/officeDocument/2006/relationships/hyperlink" Target="https://www.cpp.edu/makerstudio/index.shtml" TargetMode="External"/><Relationship Id="rId7" Type="http://schemas.openxmlformats.org/officeDocument/2006/relationships/hyperlink" Target="https://libguides.library.cpp.edu/reflectionroom" TargetMode="External"/><Relationship Id="rId12" Type="http://schemas.openxmlformats.org/officeDocument/2006/relationships/image" Target="../media/image19.jpg"/><Relationship Id="rId2" Type="http://schemas.openxmlformats.org/officeDocument/2006/relationships/hyperlink" Target="https://www.cpp.edu/library/access-services/group-study-rooms/reserve-a-room.shtml" TargetMode="Externa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pp.service-now.com/library?id=library_article&amp;sys_id=de0795b3db78df04ae3a567b4b96191a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www.cpp.edu/library/bronco-family-space.shtml" TargetMode="External"/><Relationship Id="rId1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hyperlink" Target="https://cpp.service-now.com/library?id=library_article&amp;sys_id=2bb173af47290110230f5a5c346d4302" TargetMode="External"/><Relationship Id="rId9" Type="http://schemas.openxmlformats.org/officeDocument/2006/relationships/hyperlink" Target="https://www.cpp.edu/lrc/our-team/writing-center.shtml" TargetMode="External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cpp.edu/library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7byuzCFhTI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libguides.library.cpp.edu/graduatestudies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works.calstate.edu/catalog?f%5bcampus_sim%5d%5b%5d=Pomona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hyperlink" Target="https://scholarworks.calstate.ed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Library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82661" y="4938771"/>
            <a:ext cx="8602683" cy="4518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Sally Najera Romero, Education Librarian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78810" y="2139930"/>
            <a:ext cx="8602683" cy="451840"/>
          </a:xfrm>
        </p:spPr>
        <p:txBody>
          <a:bodyPr/>
          <a:lstStyle/>
          <a:p>
            <a:r>
              <a:rPr lang="en-US" dirty="0"/>
              <a:t>2024 Graduate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233833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9DA4DC-0AE9-4F08-A51A-8BCD7954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215" y="109607"/>
            <a:ext cx="2799546" cy="1325563"/>
          </a:xfrm>
        </p:spPr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82C1D9-FDC1-4922-9A91-DBC9BFA152BB}"/>
              </a:ext>
            </a:extLst>
          </p:cNvPr>
          <p:cNvSpPr txBox="1">
            <a:spLocks/>
          </p:cNvSpPr>
          <p:nvPr/>
        </p:nvSpPr>
        <p:spPr>
          <a:xfrm>
            <a:off x="6653163" y="148784"/>
            <a:ext cx="42436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Research Help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CCDB4EB-FAEC-4E56-9FD6-4A3CAE22CDF9}"/>
              </a:ext>
            </a:extLst>
          </p:cNvPr>
          <p:cNvSpPr txBox="1">
            <a:spLocks/>
          </p:cNvSpPr>
          <p:nvPr/>
        </p:nvSpPr>
        <p:spPr>
          <a:xfrm>
            <a:off x="3806352" y="3028414"/>
            <a:ext cx="5356719" cy="4242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933726-387D-33FF-B7EE-CE912064C6E5}"/>
              </a:ext>
            </a:extLst>
          </p:cNvPr>
          <p:cNvSpPr/>
          <p:nvPr/>
        </p:nvSpPr>
        <p:spPr>
          <a:xfrm>
            <a:off x="1275727" y="1384809"/>
            <a:ext cx="1461559" cy="9318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Amasis MT Pro" panose="02040504050005020304" pitchFamily="18" charset="0"/>
              </a:rPr>
              <a:t>Interlibrary Loan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2D2F75-9EC5-9430-3A3E-D15FA8EE002D}"/>
              </a:ext>
            </a:extLst>
          </p:cNvPr>
          <p:cNvSpPr/>
          <p:nvPr/>
        </p:nvSpPr>
        <p:spPr>
          <a:xfrm>
            <a:off x="2918917" y="1400398"/>
            <a:ext cx="1420588" cy="9318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sis MT Pro" panose="020405040500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Reserves</a:t>
            </a:r>
            <a:endParaRPr lang="en-US"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792C59-B43E-23D1-2873-752B20A072E8}"/>
              </a:ext>
            </a:extLst>
          </p:cNvPr>
          <p:cNvSpPr/>
          <p:nvPr/>
        </p:nvSpPr>
        <p:spPr>
          <a:xfrm>
            <a:off x="341581" y="2456376"/>
            <a:ext cx="1217870" cy="95926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sis MT Pro" panose="020405040500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Library Account</a:t>
            </a:r>
            <a:r>
              <a:rPr lang="en-US" dirty="0">
                <a:solidFill>
                  <a:schemeClr val="tx1"/>
                </a:solidFill>
                <a:latin typeface="Amasis MT Pro" panose="02040504050005020304" pitchFamily="18" charset="0"/>
              </a:rPr>
              <a:t> 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F7B858-0F48-9067-D9CC-0650533E26F1}"/>
              </a:ext>
            </a:extLst>
          </p:cNvPr>
          <p:cNvSpPr/>
          <p:nvPr/>
        </p:nvSpPr>
        <p:spPr>
          <a:xfrm>
            <a:off x="3811121" y="2442106"/>
            <a:ext cx="1281986" cy="9318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sis MT Pro" panose="020405040500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Borrow,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masis MT Pro" panose="020405040500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Renew</a:t>
            </a:r>
            <a:endParaRPr lang="en-US"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7321E2C-EF2A-E93E-8267-2C5BE7E58668}"/>
              </a:ext>
            </a:extLst>
          </p:cNvPr>
          <p:cNvSpPr/>
          <p:nvPr/>
        </p:nvSpPr>
        <p:spPr>
          <a:xfrm>
            <a:off x="387059" y="3634255"/>
            <a:ext cx="1126913" cy="85962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sis MT Pro" panose="020405040500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Fines/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masis MT Pro" panose="020405040500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Fees</a:t>
            </a:r>
            <a:endParaRPr lang="en-US"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ECE210B-CCDD-9CC6-78E6-72E9F900549D}"/>
              </a:ext>
            </a:extLst>
          </p:cNvPr>
          <p:cNvSpPr/>
          <p:nvPr/>
        </p:nvSpPr>
        <p:spPr>
          <a:xfrm>
            <a:off x="3811121" y="3499684"/>
            <a:ext cx="1229620" cy="85962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sis MT Pro" panose="020405040500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 Lending</a:t>
            </a:r>
            <a:endParaRPr lang="en-US"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5CC011-3825-8AE6-0389-9B2E8AC69266}"/>
              </a:ext>
            </a:extLst>
          </p:cNvPr>
          <p:cNvSpPr/>
          <p:nvPr/>
        </p:nvSpPr>
        <p:spPr>
          <a:xfrm>
            <a:off x="1037117" y="4612297"/>
            <a:ext cx="1639209" cy="97352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sis MT Pro" panose="020405040500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Recommend a Purchase</a:t>
            </a:r>
            <a:endParaRPr lang="en-US"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CA3D244-AD62-B94C-3C41-0CB120E59EEC}"/>
              </a:ext>
            </a:extLst>
          </p:cNvPr>
          <p:cNvSpPr/>
          <p:nvPr/>
        </p:nvSpPr>
        <p:spPr>
          <a:xfrm>
            <a:off x="2882495" y="4591478"/>
            <a:ext cx="1761704" cy="97352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sis MT Pro" panose="020405040500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Returning Materials After Hours</a:t>
            </a:r>
            <a:endParaRPr lang="en-US"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B69E890-B39F-8B51-10E0-97EBE26C7205}"/>
              </a:ext>
            </a:extLst>
          </p:cNvPr>
          <p:cNvSpPr/>
          <p:nvPr/>
        </p:nvSpPr>
        <p:spPr>
          <a:xfrm>
            <a:off x="6653163" y="1463934"/>
            <a:ext cx="1206986" cy="9318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sis MT Pro" panose="020405040500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Get Help</a:t>
            </a:r>
            <a:endParaRPr lang="en-US"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2EE35B8-63BC-D220-D4B1-331887FD2531}"/>
              </a:ext>
            </a:extLst>
          </p:cNvPr>
          <p:cNvSpPr/>
          <p:nvPr/>
        </p:nvSpPr>
        <p:spPr>
          <a:xfrm>
            <a:off x="8985660" y="4798546"/>
            <a:ext cx="1677017" cy="103686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sis MT Pro" panose="020405040500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Guides</a:t>
            </a:r>
            <a:endParaRPr lang="en-US"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C656DF0-3CC1-70F3-4AD4-DCDE9CCD055B}"/>
              </a:ext>
            </a:extLst>
          </p:cNvPr>
          <p:cNvSpPr/>
          <p:nvPr/>
        </p:nvSpPr>
        <p:spPr>
          <a:xfrm>
            <a:off x="6149642" y="2540717"/>
            <a:ext cx="1386828" cy="9318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sis MT Pro" panose="020405040500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Tutorials</a:t>
            </a:r>
            <a:endParaRPr lang="en-US"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B7C856C-F566-5BD6-0889-AE76F885E992}"/>
              </a:ext>
            </a:extLst>
          </p:cNvPr>
          <p:cNvSpPr/>
          <p:nvPr/>
        </p:nvSpPr>
        <p:spPr>
          <a:xfrm>
            <a:off x="8030725" y="1425906"/>
            <a:ext cx="1332507" cy="97352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sis MT Pro" panose="020405040500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Databases</a:t>
            </a:r>
            <a:endParaRPr lang="en-US"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FFC6C02-E67E-6A1A-EDA9-B331107E8B5B}"/>
              </a:ext>
            </a:extLst>
          </p:cNvPr>
          <p:cNvSpPr/>
          <p:nvPr/>
        </p:nvSpPr>
        <p:spPr>
          <a:xfrm>
            <a:off x="9979833" y="3593559"/>
            <a:ext cx="1386828" cy="101526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sis MT Pro" panose="020405040500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Subject Librarians</a:t>
            </a:r>
            <a:endParaRPr lang="en-US"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389293B-52B5-02A7-CE23-BE4F5DECEEAF}"/>
              </a:ext>
            </a:extLst>
          </p:cNvPr>
          <p:cNvSpPr/>
          <p:nvPr/>
        </p:nvSpPr>
        <p:spPr>
          <a:xfrm>
            <a:off x="9979833" y="2555966"/>
            <a:ext cx="1386828" cy="87440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sis MT Pro" panose="020405040500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 Tips</a:t>
            </a:r>
            <a:endParaRPr lang="en-US"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B4516BB-FC12-FF5F-8DDB-E7A077FA06B7}"/>
              </a:ext>
            </a:extLst>
          </p:cNvPr>
          <p:cNvSpPr/>
          <p:nvPr/>
        </p:nvSpPr>
        <p:spPr>
          <a:xfrm>
            <a:off x="9533808" y="1433922"/>
            <a:ext cx="1505692" cy="97352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sis MT Pro" panose="020405040500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Database Accessibility</a:t>
            </a:r>
            <a:endParaRPr lang="en-US"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20141F-CB47-AD5F-7F31-703AE70A5C4D}"/>
              </a:ext>
            </a:extLst>
          </p:cNvPr>
          <p:cNvSpPr/>
          <p:nvPr/>
        </p:nvSpPr>
        <p:spPr>
          <a:xfrm>
            <a:off x="6072254" y="3666066"/>
            <a:ext cx="1505692" cy="97352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sis MT Pro" panose="020405040500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 Collections</a:t>
            </a:r>
            <a:endParaRPr lang="en-US"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D7F9D08-584C-EFC7-2C55-2650BD0E072B}"/>
              </a:ext>
            </a:extLst>
          </p:cNvPr>
          <p:cNvSpPr/>
          <p:nvPr/>
        </p:nvSpPr>
        <p:spPr>
          <a:xfrm>
            <a:off x="6998335" y="4775960"/>
            <a:ext cx="1800225" cy="103686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sis MT Pro" panose="020405040500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Frequently Asked Questions</a:t>
            </a:r>
            <a:endParaRPr lang="en-US"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BCE3674-77B7-4679-5D3D-5D6F1B2C9EC3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8920" y="2680336"/>
            <a:ext cx="1800225" cy="1800225"/>
          </a:xfrm>
          <a:prstGeom prst="rect">
            <a:avLst/>
          </a:prstGeom>
        </p:spPr>
      </p:pic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67F3B1A-A015-EE67-D14D-76DDFE929E0B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80254" y="2578495"/>
            <a:ext cx="180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0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36" y="608928"/>
            <a:ext cx="10134600" cy="1325563"/>
          </a:xfrm>
        </p:spPr>
        <p:txBody>
          <a:bodyPr/>
          <a:lstStyle/>
          <a:p>
            <a:r>
              <a:rPr lang="en-US" dirty="0"/>
              <a:t>Library Spaces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0125" y="1855482"/>
            <a:ext cx="6160515" cy="4393590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 Rooms</a:t>
            </a:r>
            <a:endParaRPr lang="en-US" sz="5100" dirty="0"/>
          </a:p>
          <a:p>
            <a:r>
              <a:rPr lang="en-US" sz="5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Maker Studio</a:t>
            </a:r>
            <a:endParaRPr lang="en-US" sz="5100" dirty="0"/>
          </a:p>
          <a:p>
            <a:r>
              <a:rPr lang="en-US" sz="5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Bronco Computer Lab</a:t>
            </a:r>
            <a:endParaRPr lang="en-US" sz="5100" dirty="0"/>
          </a:p>
          <a:p>
            <a:r>
              <a:rPr lang="en-US" sz="51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Bronco Family Space</a:t>
            </a:r>
            <a:endParaRPr lang="en-US" sz="5100" dirty="0"/>
          </a:p>
          <a:p>
            <a:r>
              <a:rPr lang="en-US" sz="51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Quiet Floors</a:t>
            </a:r>
            <a:endParaRPr lang="en-US" sz="5100" dirty="0"/>
          </a:p>
          <a:p>
            <a:r>
              <a:rPr lang="en-US" sz="51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Reflection Room</a:t>
            </a:r>
            <a:endParaRPr lang="en-US" sz="5100" dirty="0"/>
          </a:p>
          <a:p>
            <a:r>
              <a:rPr lang="en-US" sz="51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 Resource Center</a:t>
            </a:r>
            <a:endParaRPr lang="en-US" sz="5100" dirty="0"/>
          </a:p>
          <a:p>
            <a:r>
              <a:rPr lang="en-US" sz="51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Center</a:t>
            </a:r>
            <a:endParaRPr lang="en-US" sz="5100" dirty="0"/>
          </a:p>
          <a:p>
            <a:r>
              <a:rPr lang="en-US" sz="5100" dirty="0"/>
              <a:t>Graduate Resource Center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4D3C9F2-B9E4-4C13-9496-F5C164826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2"/>
          <a:stretch/>
        </p:blipFill>
        <p:spPr bwMode="auto">
          <a:xfrm>
            <a:off x="10233139" y="1947449"/>
            <a:ext cx="1368540" cy="137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ker Studio logo">
            <a:extLst>
              <a:ext uri="{FF2B5EF4-FFF2-40B4-BE49-F238E27FC236}">
                <a16:creationId xmlns:a16="http://schemas.microsoft.com/office/drawing/2014/main" id="{B8929B04-5F59-4888-B767-9B2FF339B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17" y="625494"/>
            <a:ext cx="2416854" cy="9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indoor, decorated, set, furniture&#10;&#10;Description automatically generated">
            <a:extLst>
              <a:ext uri="{FF2B5EF4-FFF2-40B4-BE49-F238E27FC236}">
                <a16:creationId xmlns:a16="http://schemas.microsoft.com/office/drawing/2014/main" id="{B7C78DC6-3466-4163-9CC7-B4C8DF5720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7500" y="3905979"/>
            <a:ext cx="4449417" cy="25027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Bronco Familiy Space">
            <a:extLst>
              <a:ext uri="{FF2B5EF4-FFF2-40B4-BE49-F238E27FC236}">
                <a16:creationId xmlns:a16="http://schemas.microsoft.com/office/drawing/2014/main" id="{B24922FF-0370-48E1-96B5-29167790A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23" y="1634395"/>
            <a:ext cx="2414739" cy="186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8F4BDF7-DFC6-F6E9-1B82-F264CFF0A0E1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6413" y="876541"/>
            <a:ext cx="2251590" cy="2251590"/>
          </a:xfrm>
          <a:prstGeom prst="rect">
            <a:avLst/>
          </a:prstGeom>
          <a:solidFill>
            <a:srgbClr val="FCB415">
              <a:alpha val="0"/>
            </a:srgbClr>
          </a:solidFill>
        </p:spPr>
      </p:pic>
      <p:pic>
        <p:nvPicPr>
          <p:cNvPr id="1028" name="Picture 4" descr="Graduating students cheering">
            <a:extLst>
              <a:ext uri="{FF2B5EF4-FFF2-40B4-BE49-F238E27FC236}">
                <a16:creationId xmlns:a16="http://schemas.microsoft.com/office/drawing/2014/main" id="{558691C1-B6D6-9F3D-A991-7AE914E68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3" t="21550" r="3248" b="19617"/>
          <a:stretch/>
        </p:blipFill>
        <p:spPr bwMode="auto">
          <a:xfrm>
            <a:off x="10195754" y="469953"/>
            <a:ext cx="140592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64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16" y="283791"/>
            <a:ext cx="10134600" cy="1325563"/>
          </a:xfrm>
        </p:spPr>
        <p:txBody>
          <a:bodyPr/>
          <a:lstStyle/>
          <a:p>
            <a:r>
              <a:rPr lang="en-US" dirty="0"/>
              <a:t>Starting Your 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3381" y="1609058"/>
            <a:ext cx="10134600" cy="6806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https://www.cpp.edu/library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0652A-DFCD-4E2E-A82A-DD2EB87DF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71" y="2284151"/>
            <a:ext cx="8604068" cy="4568301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2A5C576-BB93-0FF7-8887-8E1E0BBC6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98" y="3614966"/>
            <a:ext cx="2432822" cy="243282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6382C8-C531-5581-43A5-2E1D723E8599}"/>
              </a:ext>
            </a:extLst>
          </p:cNvPr>
          <p:cNvSpPr/>
          <p:nvPr/>
        </p:nvSpPr>
        <p:spPr>
          <a:xfrm>
            <a:off x="5284268" y="3252339"/>
            <a:ext cx="4417872" cy="146304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D1472F-1AB6-ABAB-9605-7420481B3F6E}"/>
              </a:ext>
            </a:extLst>
          </p:cNvPr>
          <p:cNvCxnSpPr>
            <a:cxnSpLocks/>
          </p:cNvCxnSpPr>
          <p:nvPr/>
        </p:nvCxnSpPr>
        <p:spPr>
          <a:xfrm flipH="1">
            <a:off x="9853060" y="3782728"/>
            <a:ext cx="96573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9E2A124-4D6F-ECD0-5875-3A52F56132C5}"/>
              </a:ext>
            </a:extLst>
          </p:cNvPr>
          <p:cNvSpPr txBox="1"/>
          <p:nvPr/>
        </p:nvSpPr>
        <p:spPr>
          <a:xfrm>
            <a:off x="10034337" y="3995861"/>
            <a:ext cx="1568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Start researching here</a:t>
            </a:r>
          </a:p>
        </p:txBody>
      </p:sp>
    </p:spTree>
    <p:extLst>
      <p:ext uri="{BB962C8B-B14F-4D97-AF65-F5344CB8AC3E}">
        <p14:creationId xmlns:p14="http://schemas.microsoft.com/office/powerpoint/2010/main" val="221883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C047-F648-EA0D-869B-9CD98B760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16" y="343226"/>
            <a:ext cx="10134600" cy="1325563"/>
          </a:xfrm>
        </p:spPr>
        <p:txBody>
          <a:bodyPr/>
          <a:lstStyle/>
          <a:p>
            <a:r>
              <a:rPr lang="en-US" dirty="0"/>
              <a:t>Connect to Google Scholar</a:t>
            </a:r>
          </a:p>
        </p:txBody>
      </p:sp>
      <p:pic>
        <p:nvPicPr>
          <p:cNvPr id="1026" name="Picture 2" descr="search results with results from cal poly included in it">
            <a:extLst>
              <a:ext uri="{FF2B5EF4-FFF2-40B4-BE49-F238E27FC236}">
                <a16:creationId xmlns:a16="http://schemas.microsoft.com/office/drawing/2014/main" id="{B2ABDCD0-E5C6-6C9F-BC13-3D8B69EFD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12" y="1668789"/>
            <a:ext cx="7036151" cy="480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4CDD93-E943-E328-4B21-EE6CB4F33DA3}"/>
              </a:ext>
            </a:extLst>
          </p:cNvPr>
          <p:cNvSpPr txBox="1"/>
          <p:nvPr/>
        </p:nvSpPr>
        <p:spPr>
          <a:xfrm>
            <a:off x="632208" y="1668789"/>
            <a:ext cx="320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dirty="0">
                <a:solidFill>
                  <a:srgbClr val="0F0F0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Tutorial: </a:t>
            </a:r>
            <a:r>
              <a:rPr lang="en-US" sz="2400" b="1" i="0" dirty="0">
                <a:solidFill>
                  <a:srgbClr val="0F0F0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hlinkClick r:id="rId3"/>
              </a:rPr>
              <a:t>Accessing Library Materials Using Google Scholar</a:t>
            </a:r>
            <a:endParaRPr lang="en-US" sz="2400" b="1" i="0" dirty="0">
              <a:solidFill>
                <a:srgbClr val="0F0F0F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51AE5B5-6E9E-16F4-8EEE-1D16EB7D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96" y="2911796"/>
            <a:ext cx="2456196" cy="24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8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16" y="283791"/>
            <a:ext cx="10134600" cy="1325563"/>
          </a:xfrm>
        </p:spPr>
        <p:txBody>
          <a:bodyPr/>
          <a:lstStyle/>
          <a:p>
            <a:r>
              <a:rPr lang="en-US" dirty="0"/>
              <a:t>Library Resources for Graduate Students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3381" y="1609058"/>
            <a:ext cx="10134600" cy="6806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https://libguides.library.cpp.edu/graduatestudies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D9A63B-8D36-95D0-2741-84FA79C36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118783"/>
            <a:ext cx="8742929" cy="4640390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98153B1-9723-5FCD-DAA6-25A8B051D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111" y="3429000"/>
            <a:ext cx="2631377" cy="26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80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AF4C5C-B3BE-4E06-81DA-2E04E0E64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255" y="71120"/>
            <a:ext cx="3795065" cy="6721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55" y="453446"/>
            <a:ext cx="10826854" cy="1325563"/>
          </a:xfrm>
        </p:spPr>
        <p:txBody>
          <a:bodyPr/>
          <a:lstStyle/>
          <a:p>
            <a:r>
              <a:rPr lang="en-US" dirty="0"/>
              <a:t>CPP Theses, Projects, </a:t>
            </a:r>
            <a:br>
              <a:rPr lang="en-US" dirty="0"/>
            </a:br>
            <a:r>
              <a:rPr lang="en-US" dirty="0"/>
              <a:t>&amp; Dissertations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4270" y="2029957"/>
            <a:ext cx="7499570" cy="2798085"/>
          </a:xfrm>
        </p:spPr>
        <p:txBody>
          <a:bodyPr>
            <a:normAutofit/>
          </a:bodyPr>
          <a:lstStyle/>
          <a:p>
            <a:r>
              <a:rPr lang="en-US" sz="3900" dirty="0">
                <a:hlinkClick r:id="rId3"/>
              </a:rPr>
              <a:t>CPP Bronco </a:t>
            </a:r>
            <a:r>
              <a:rPr lang="en-US" sz="3900" dirty="0" err="1">
                <a:hlinkClick r:id="rId3"/>
              </a:rPr>
              <a:t>ScholarWorks</a:t>
            </a:r>
            <a:r>
              <a:rPr lang="en-US" sz="3900" dirty="0">
                <a:hlinkClick r:id="rId3"/>
              </a:rPr>
              <a:t> </a:t>
            </a:r>
            <a:endParaRPr lang="en-US" sz="3900" dirty="0"/>
          </a:p>
          <a:p>
            <a:pPr lvl="1"/>
            <a:r>
              <a:rPr lang="en-US" sz="3500" dirty="0"/>
              <a:t>2015+ (online)</a:t>
            </a:r>
          </a:p>
          <a:p>
            <a:r>
              <a:rPr lang="en-US" sz="3900" dirty="0">
                <a:hlinkClick r:id="rId4"/>
              </a:rPr>
              <a:t>CSU theses &amp; dissertations collection</a:t>
            </a:r>
            <a:r>
              <a:rPr lang="en-US" sz="3900" dirty="0"/>
              <a:t> </a:t>
            </a:r>
          </a:p>
          <a:p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BF3A95C-68DB-01F2-351B-7192B0800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466" y="4101664"/>
            <a:ext cx="2529840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3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D6B8-0D1A-437B-B4A8-530F9239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11" y="149354"/>
            <a:ext cx="10134600" cy="1325563"/>
          </a:xfrm>
        </p:spPr>
        <p:txBody>
          <a:bodyPr/>
          <a:lstStyle/>
          <a:p>
            <a:r>
              <a:rPr lang="en-US" dirty="0"/>
              <a:t>Contact Us!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2946B-BBC6-4A80-95B4-01510CAC51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3210" y="6085089"/>
            <a:ext cx="5875419" cy="50663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libraryhelp@cpp.edu   909-869-3074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1629E10-2263-4D00-93E6-539802DCA2F8}"/>
              </a:ext>
            </a:extLst>
          </p:cNvPr>
          <p:cNvSpPr txBox="1">
            <a:spLocks/>
          </p:cNvSpPr>
          <p:nvPr/>
        </p:nvSpPr>
        <p:spPr>
          <a:xfrm>
            <a:off x="5787524" y="1583161"/>
            <a:ext cx="6142210" cy="4172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College of Environmental Design</a:t>
            </a:r>
          </a:p>
          <a:p>
            <a:pPr marL="0" indent="0">
              <a:buNone/>
            </a:pPr>
            <a:r>
              <a:rPr lang="en-US" dirty="0"/>
              <a:t>Rayheem Eskridge, raeskridge@cpp.edu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Collins College of Hospitality Management</a:t>
            </a:r>
          </a:p>
          <a:p>
            <a:pPr marL="0" indent="0">
              <a:buNone/>
            </a:pPr>
            <a:r>
              <a:rPr lang="en-US" dirty="0"/>
              <a:t>Julie Shen, jshen@cpp.edu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College of Letters, Arts, and Social Sciences</a:t>
            </a:r>
          </a:p>
          <a:p>
            <a:pPr marL="0" indent="0">
              <a:buNone/>
            </a:pPr>
            <a:r>
              <a:rPr lang="en-US" dirty="0"/>
              <a:t>Shonn Haren, smharen@cpp.edu </a:t>
            </a:r>
          </a:p>
          <a:p>
            <a:pPr marL="0" indent="0">
              <a:buNone/>
            </a:pPr>
            <a:r>
              <a:rPr lang="en-US" dirty="0"/>
              <a:t>Hannah Cole, hannahcole@cpp.edu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College of Science</a:t>
            </a:r>
            <a:br>
              <a:rPr lang="en-US" dirty="0"/>
            </a:br>
            <a:r>
              <a:rPr lang="en-US" dirty="0"/>
              <a:t>In-recruitment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8D4E40-DA0D-4648-AF76-5593DF2C5DF7}"/>
              </a:ext>
            </a:extLst>
          </p:cNvPr>
          <p:cNvSpPr txBox="1">
            <a:spLocks/>
          </p:cNvSpPr>
          <p:nvPr/>
        </p:nvSpPr>
        <p:spPr>
          <a:xfrm>
            <a:off x="314381" y="1573042"/>
            <a:ext cx="5260940" cy="4172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Huntley College of Agriculture</a:t>
            </a:r>
          </a:p>
          <a:p>
            <a:pPr marL="0" indent="0">
              <a:buNone/>
            </a:pPr>
            <a:r>
              <a:rPr lang="en-US" dirty="0"/>
              <a:t>Freda Lin, fwlin@cpp.edu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College of Business Administration</a:t>
            </a:r>
          </a:p>
          <a:p>
            <a:pPr marL="0" indent="0">
              <a:buNone/>
            </a:pPr>
            <a:r>
              <a:rPr lang="en-US" dirty="0"/>
              <a:t>Julie Shen, jshen@cpp.edu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College of Education &amp; Integrative Studies</a:t>
            </a:r>
          </a:p>
          <a:p>
            <a:pPr marL="0" indent="0">
              <a:buNone/>
            </a:pPr>
            <a:r>
              <a:rPr lang="en-US" dirty="0"/>
              <a:t>Sally Romero, sallyromero@cpp.edu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College of Engineering</a:t>
            </a:r>
          </a:p>
          <a:p>
            <a:pPr marL="0" indent="0">
              <a:buNone/>
            </a:pPr>
            <a:r>
              <a:rPr lang="en-US" dirty="0"/>
              <a:t>Paul Hottinger, prhottinger@cpp.edu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526B35-61F4-46B4-998D-7C36FF0F46CC}"/>
              </a:ext>
            </a:extLst>
          </p:cNvPr>
          <p:cNvSpPr txBox="1">
            <a:spLocks/>
          </p:cNvSpPr>
          <p:nvPr/>
        </p:nvSpPr>
        <p:spPr>
          <a:xfrm>
            <a:off x="1017278" y="1748020"/>
            <a:ext cx="5509419" cy="4172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ckwell" panose="02060603020205020403" pitchFamily="18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350D71B-92DC-4ACD-624F-E00C1A6B68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28497" y="4714103"/>
            <a:ext cx="1994543" cy="199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47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A7D9AC4-4DC5-4585-89B2-BF0C0A23C181}" vid="{EAFF143D-9FF5-4680-A1DD-2C0D14277E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86A4AE415E794A8A795F9EE0C6B871" ma:contentTypeVersion="13" ma:contentTypeDescription="Create a new document." ma:contentTypeScope="" ma:versionID="7d1ff4e9b7f09ef2f8e2568f946c3e3b">
  <xsd:schema xmlns:xsd="http://www.w3.org/2001/XMLSchema" xmlns:xs="http://www.w3.org/2001/XMLSchema" xmlns:p="http://schemas.microsoft.com/office/2006/metadata/properties" xmlns:ns3="798aeaa4-daf9-4159-8bed-5efd577d0d8a" xmlns:ns4="fde4d9ee-339b-4294-bb79-378a0b0f87c5" targetNamespace="http://schemas.microsoft.com/office/2006/metadata/properties" ma:root="true" ma:fieldsID="df82fd8afe14a1040b22922056e9963b" ns3:_="" ns4:_="">
    <xsd:import namespace="798aeaa4-daf9-4159-8bed-5efd577d0d8a"/>
    <xsd:import namespace="fde4d9ee-339b-4294-bb79-378a0b0f87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aeaa4-daf9-4159-8bed-5efd577d0d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4d9ee-339b-4294-bb79-378a0b0f87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7FC5D1-A4E0-4BCA-A17C-215CEA2CEC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85C5DC-A09D-4D47-BE67-49A6CA26EA1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A13E5C-00FE-4199-825D-78C377064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8aeaa4-daf9-4159-8bed-5efd577d0d8a"/>
    <ds:schemaRef ds:uri="fde4d9ee-339b-4294-bb79-378a0b0f87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CPP Colleges Template Version B</Template>
  <TotalTime>11631</TotalTime>
  <Words>261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Amasis MT Pro</vt:lpstr>
      <vt:lpstr>Arial</vt:lpstr>
      <vt:lpstr>Calibri</vt:lpstr>
      <vt:lpstr>Roboto</vt:lpstr>
      <vt:lpstr>Rockwell</vt:lpstr>
      <vt:lpstr>Office Theme</vt:lpstr>
      <vt:lpstr>Navigating Library Resources</vt:lpstr>
      <vt:lpstr>Services</vt:lpstr>
      <vt:lpstr>Library Spaces</vt:lpstr>
      <vt:lpstr>Starting Your Research</vt:lpstr>
      <vt:lpstr>Connect to Google Scholar</vt:lpstr>
      <vt:lpstr>Library Resources for Graduate Students</vt:lpstr>
      <vt:lpstr>CPP Theses, Projects,  &amp; Dissertations</vt:lpstr>
      <vt:lpstr>Contact Us!</vt:lpstr>
    </vt:vector>
  </TitlesOfParts>
  <Company>Cal Poly Pomona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Resources for Graduate Students</dc:title>
  <dc:creator>Sally Romero</dc:creator>
  <cp:lastModifiedBy>Rebecca Rivas</cp:lastModifiedBy>
  <cp:revision>19</cp:revision>
  <dcterms:created xsi:type="dcterms:W3CDTF">2022-08-18T17:19:24Z</dcterms:created>
  <dcterms:modified xsi:type="dcterms:W3CDTF">2024-08-15T01:04:41Z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0x0101009686A4AE415E794A8A795F9EE0C6B871</vt:lpwstr>
  </property>
</Properties>
</file>