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8288000" cy="10287000"/>
  <p:notesSz cx="6858000" cy="9144000"/>
  <p:embeddedFontLst>
    <p:embeddedFont>
      <p:font typeface="Proxima Sera 1 Medium Italics" panose="020B0604020202020204" charset="0"/>
      <p:regular r:id="rId14"/>
    </p:embeddedFont>
    <p:embeddedFont>
      <p:font typeface="Proxima Sera 2 Medium" panose="020B0604020202020204" charset="0"/>
      <p:regular r:id="rId15"/>
    </p:embeddedFont>
    <p:embeddedFont>
      <p:font typeface="Transducer CPP Bold" panose="020B0604020202020204" charset="0"/>
      <p:regular r:id="rId16"/>
    </p:embeddedFont>
    <p:embeddedFont>
      <p:font typeface="Usual" panose="020B0604020202020204" charset="0"/>
      <p:regular r:id="rId17"/>
    </p:embeddedFont>
    <p:embeddedFont>
      <p:font typeface="Usual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0.jpeg"/><Relationship Id="rId3" Type="http://schemas.openxmlformats.org/officeDocument/2006/relationships/image" Target="../media/image12.svg"/><Relationship Id="rId7" Type="http://schemas.openxmlformats.org/officeDocument/2006/relationships/image" Target="../media/image34.sv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29.sv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16699" y="7967929"/>
            <a:ext cx="4571301" cy="2362809"/>
          </a:xfrm>
          <a:custGeom>
            <a:avLst/>
            <a:gdLst/>
            <a:ahLst/>
            <a:cxnLst/>
            <a:rect l="l" t="t" r="r" b="b"/>
            <a:pathLst>
              <a:path w="4571301" h="2362809">
                <a:moveTo>
                  <a:pt x="0" y="0"/>
                </a:moveTo>
                <a:lnTo>
                  <a:pt x="4571301" y="0"/>
                </a:lnTo>
                <a:lnTo>
                  <a:pt x="4571301" y="2362809"/>
                </a:lnTo>
                <a:lnTo>
                  <a:pt x="0" y="2362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6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58954" y="5528555"/>
            <a:ext cx="9789968" cy="4178006"/>
          </a:xfrm>
          <a:custGeom>
            <a:avLst/>
            <a:gdLst/>
            <a:ahLst/>
            <a:cxnLst/>
            <a:rect l="l" t="t" r="r" b="b"/>
            <a:pathLst>
              <a:path w="9789968" h="4178006">
                <a:moveTo>
                  <a:pt x="0" y="0"/>
                </a:moveTo>
                <a:lnTo>
                  <a:pt x="9789968" y="0"/>
                </a:lnTo>
                <a:lnTo>
                  <a:pt x="9789968" y="4178005"/>
                </a:lnTo>
                <a:lnTo>
                  <a:pt x="0" y="41780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3031679" cy="3074930"/>
          </a:xfrm>
          <a:custGeom>
            <a:avLst/>
            <a:gdLst/>
            <a:ahLst/>
            <a:cxnLst/>
            <a:rect l="l" t="t" r="r" b="b"/>
            <a:pathLst>
              <a:path w="3031679" h="3074930">
                <a:moveTo>
                  <a:pt x="0" y="0"/>
                </a:moveTo>
                <a:lnTo>
                  <a:pt x="3031679" y="0"/>
                </a:lnTo>
                <a:lnTo>
                  <a:pt x="3031679" y="3074930"/>
                </a:lnTo>
                <a:lnTo>
                  <a:pt x="0" y="30749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042" r="-3591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04711" y="949658"/>
            <a:ext cx="11447817" cy="5537881"/>
          </a:xfrm>
          <a:custGeom>
            <a:avLst/>
            <a:gdLst/>
            <a:ahLst/>
            <a:cxnLst/>
            <a:rect l="l" t="t" r="r" b="b"/>
            <a:pathLst>
              <a:path w="11447817" h="5537881">
                <a:moveTo>
                  <a:pt x="0" y="0"/>
                </a:moveTo>
                <a:lnTo>
                  <a:pt x="11447817" y="0"/>
                </a:lnTo>
                <a:lnTo>
                  <a:pt x="11447817" y="5537882"/>
                </a:lnTo>
                <a:lnTo>
                  <a:pt x="0" y="55378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3280" y="11170"/>
            <a:ext cx="4829335" cy="482933"/>
          </a:xfrm>
          <a:custGeom>
            <a:avLst/>
            <a:gdLst/>
            <a:ahLst/>
            <a:cxnLst/>
            <a:rect l="l" t="t" r="r" b="b"/>
            <a:pathLst>
              <a:path w="4829335" h="482933">
                <a:moveTo>
                  <a:pt x="0" y="0"/>
                </a:moveTo>
                <a:lnTo>
                  <a:pt x="4829335" y="0"/>
                </a:lnTo>
                <a:lnTo>
                  <a:pt x="4829335" y="482933"/>
                </a:lnTo>
                <a:lnTo>
                  <a:pt x="0" y="482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318752" y="0"/>
            <a:ext cx="4756966" cy="494103"/>
            <a:chOff x="0" y="0"/>
            <a:chExt cx="1252863" cy="1301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2863" cy="130134"/>
            </a:xfrm>
            <a:custGeom>
              <a:avLst/>
              <a:gdLst/>
              <a:ahLst/>
              <a:cxnLst/>
              <a:rect l="l" t="t" r="r" b="b"/>
              <a:pathLst>
                <a:path w="1252863" h="130134">
                  <a:moveTo>
                    <a:pt x="0" y="0"/>
                  </a:moveTo>
                  <a:lnTo>
                    <a:pt x="1252863" y="0"/>
                  </a:lnTo>
                  <a:lnTo>
                    <a:pt x="1252863" y="130134"/>
                  </a:lnTo>
                  <a:lnTo>
                    <a:pt x="0" y="1301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A4D65E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252863" cy="177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381787" y="11170"/>
            <a:ext cx="3240981" cy="4948087"/>
          </a:xfrm>
          <a:custGeom>
            <a:avLst/>
            <a:gdLst/>
            <a:ahLst/>
            <a:cxnLst/>
            <a:rect l="l" t="t" r="r" b="b"/>
            <a:pathLst>
              <a:path w="3240981" h="4948087">
                <a:moveTo>
                  <a:pt x="0" y="0"/>
                </a:moveTo>
                <a:lnTo>
                  <a:pt x="3240981" y="0"/>
                </a:lnTo>
                <a:lnTo>
                  <a:pt x="3240981" y="4948086"/>
                </a:lnTo>
                <a:lnTo>
                  <a:pt x="0" y="49480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69798" r="-194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79447" y="1822773"/>
            <a:ext cx="13729105" cy="6641455"/>
          </a:xfrm>
          <a:custGeom>
            <a:avLst/>
            <a:gdLst/>
            <a:ahLst/>
            <a:cxnLst/>
            <a:rect l="l" t="t" r="r" b="b"/>
            <a:pathLst>
              <a:path w="13729105" h="6641455">
                <a:moveTo>
                  <a:pt x="0" y="0"/>
                </a:moveTo>
                <a:lnTo>
                  <a:pt x="13729106" y="0"/>
                </a:lnTo>
                <a:lnTo>
                  <a:pt x="13729106" y="6641454"/>
                </a:lnTo>
                <a:lnTo>
                  <a:pt x="0" y="66414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233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66185" y="8831288"/>
            <a:ext cx="2099309" cy="1040535"/>
          </a:xfrm>
          <a:custGeom>
            <a:avLst/>
            <a:gdLst/>
            <a:ahLst/>
            <a:cxnLst/>
            <a:rect l="l" t="t" r="r" b="b"/>
            <a:pathLst>
              <a:path w="2099309" h="1040535">
                <a:moveTo>
                  <a:pt x="0" y="0"/>
                </a:moveTo>
                <a:lnTo>
                  <a:pt x="2099309" y="0"/>
                </a:lnTo>
                <a:lnTo>
                  <a:pt x="2099309" y="1040534"/>
                </a:lnTo>
                <a:lnTo>
                  <a:pt x="0" y="10405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939078" y="3423856"/>
            <a:ext cx="10409844" cy="3458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29"/>
              </a:lnSpc>
            </a:pPr>
            <a:r>
              <a:rPr lang="en-US" sz="11550" b="1" i="1">
                <a:solidFill>
                  <a:srgbClr val="005030"/>
                </a:solidFill>
                <a:latin typeface="Proxima Sera 1 Medium Italics"/>
                <a:ea typeface="Proxima Sera 1 Medium Italics"/>
                <a:cs typeface="Proxima Sera 1 Medium Italics"/>
                <a:sym typeface="Proxima Sera 1 Medium Italics"/>
              </a:rPr>
              <a:t>Culture of  Care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D3A156-AAEB-2EA2-04CB-B00CAA3B1873}"/>
              </a:ext>
            </a:extLst>
          </p:cNvPr>
          <p:cNvSpPr txBox="1"/>
          <p:nvPr/>
        </p:nvSpPr>
        <p:spPr>
          <a:xfrm>
            <a:off x="6572249" y="7164160"/>
            <a:ext cx="559253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ransducer CPP Bold"/>
                <a:ea typeface="Calibri"/>
                <a:cs typeface="Calibri"/>
              </a:rPr>
              <a:t>Care Center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0020" y="0"/>
            <a:ext cx="2837980" cy="1527511"/>
          </a:xfrm>
          <a:custGeom>
            <a:avLst/>
            <a:gdLst/>
            <a:ahLst/>
            <a:cxnLst/>
            <a:rect l="l" t="t" r="r" b="b"/>
            <a:pathLst>
              <a:path w="2837980" h="1527511">
                <a:moveTo>
                  <a:pt x="0" y="0"/>
                </a:moveTo>
                <a:lnTo>
                  <a:pt x="2837980" y="0"/>
                </a:lnTo>
                <a:lnTo>
                  <a:pt x="2837980" y="1527511"/>
                </a:lnTo>
                <a:lnTo>
                  <a:pt x="0" y="15275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491" b="-3368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084720" y="-12438"/>
            <a:ext cx="365300" cy="1539949"/>
            <a:chOff x="0" y="0"/>
            <a:chExt cx="96211" cy="4055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211" cy="405583"/>
            </a:xfrm>
            <a:custGeom>
              <a:avLst/>
              <a:gdLst/>
              <a:ahLst/>
              <a:cxnLst/>
              <a:rect l="l" t="t" r="r" b="b"/>
              <a:pathLst>
                <a:path w="96211" h="405583">
                  <a:moveTo>
                    <a:pt x="0" y="0"/>
                  </a:moveTo>
                  <a:lnTo>
                    <a:pt x="96211" y="0"/>
                  </a:lnTo>
                  <a:lnTo>
                    <a:pt x="96211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00838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96211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-12438"/>
            <a:ext cx="2290751" cy="1539949"/>
            <a:chOff x="0" y="0"/>
            <a:chExt cx="603325" cy="4055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3325" cy="405583"/>
            </a:xfrm>
            <a:custGeom>
              <a:avLst/>
              <a:gdLst/>
              <a:ahLst/>
              <a:cxnLst/>
              <a:rect l="l" t="t" r="r" b="b"/>
              <a:pathLst>
                <a:path w="603325" h="405583">
                  <a:moveTo>
                    <a:pt x="0" y="0"/>
                  </a:moveTo>
                  <a:lnTo>
                    <a:pt x="603325" y="0"/>
                  </a:lnTo>
                  <a:lnTo>
                    <a:pt x="603325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FFB81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603325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3439"/>
            <a:ext cx="2290751" cy="1564248"/>
          </a:xfrm>
          <a:custGeom>
            <a:avLst/>
            <a:gdLst/>
            <a:ahLst/>
            <a:cxnLst/>
            <a:rect l="l" t="t" r="r" b="b"/>
            <a:pathLst>
              <a:path w="2290751" h="1564248">
                <a:moveTo>
                  <a:pt x="0" y="0"/>
                </a:moveTo>
                <a:lnTo>
                  <a:pt x="2290751" y="0"/>
                </a:lnTo>
                <a:lnTo>
                  <a:pt x="2290751" y="1564248"/>
                </a:lnTo>
                <a:lnTo>
                  <a:pt x="0" y="1564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66" t="-533" r="-222272" b="-373270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266509" y="0"/>
            <a:ext cx="1540192" cy="1527511"/>
            <a:chOff x="0" y="0"/>
            <a:chExt cx="405647" cy="4023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5647" cy="402307"/>
            </a:xfrm>
            <a:custGeom>
              <a:avLst/>
              <a:gdLst/>
              <a:ahLst/>
              <a:cxnLst/>
              <a:rect l="l" t="t" r="r" b="b"/>
              <a:pathLst>
                <a:path w="405647" h="402307">
                  <a:moveTo>
                    <a:pt x="0" y="0"/>
                  </a:moveTo>
                  <a:lnTo>
                    <a:pt x="405647" y="0"/>
                  </a:lnTo>
                  <a:lnTo>
                    <a:pt x="405647" y="402307"/>
                  </a:lnTo>
                  <a:lnTo>
                    <a:pt x="0" y="402307"/>
                  </a:lnTo>
                  <a:close/>
                </a:path>
              </a:pathLst>
            </a:custGeom>
            <a:solidFill>
              <a:srgbClr val="00503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405647" cy="459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2097469" y="9579775"/>
            <a:ext cx="4692054" cy="707225"/>
          </a:xfrm>
          <a:custGeom>
            <a:avLst/>
            <a:gdLst/>
            <a:ahLst/>
            <a:cxnLst/>
            <a:rect l="l" t="t" r="r" b="b"/>
            <a:pathLst>
              <a:path w="4692054" h="707225">
                <a:moveTo>
                  <a:pt x="0" y="0"/>
                </a:moveTo>
                <a:lnTo>
                  <a:pt x="4692054" y="0"/>
                </a:lnTo>
                <a:lnTo>
                  <a:pt x="4692054" y="707225"/>
                </a:lnTo>
                <a:lnTo>
                  <a:pt x="0" y="7072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81944" r="-5028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45376" y="6497971"/>
            <a:ext cx="3531294" cy="1842636"/>
          </a:xfrm>
          <a:custGeom>
            <a:avLst/>
            <a:gdLst/>
            <a:ahLst/>
            <a:cxnLst/>
            <a:rect l="l" t="t" r="r" b="b"/>
            <a:pathLst>
              <a:path w="3531294" h="1842636">
                <a:moveTo>
                  <a:pt x="0" y="0"/>
                </a:moveTo>
                <a:lnTo>
                  <a:pt x="3531293" y="0"/>
                </a:lnTo>
                <a:lnTo>
                  <a:pt x="3531293" y="1842636"/>
                </a:lnTo>
                <a:lnTo>
                  <a:pt x="0" y="18426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5943" t="-43886" b="-337068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301462" y="4271268"/>
            <a:ext cx="3531294" cy="1842636"/>
          </a:xfrm>
          <a:custGeom>
            <a:avLst/>
            <a:gdLst/>
            <a:ahLst/>
            <a:cxnLst/>
            <a:rect l="l" t="t" r="r" b="b"/>
            <a:pathLst>
              <a:path w="3531294" h="1842636">
                <a:moveTo>
                  <a:pt x="0" y="0"/>
                </a:moveTo>
                <a:lnTo>
                  <a:pt x="3531294" y="0"/>
                </a:lnTo>
                <a:lnTo>
                  <a:pt x="3531294" y="1842636"/>
                </a:lnTo>
                <a:lnTo>
                  <a:pt x="0" y="18426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5943" t="-43886" b="-337068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676669" y="4922894"/>
            <a:ext cx="1223594" cy="539384"/>
          </a:xfrm>
          <a:custGeom>
            <a:avLst/>
            <a:gdLst/>
            <a:ahLst/>
            <a:cxnLst/>
            <a:rect l="l" t="t" r="r" b="b"/>
            <a:pathLst>
              <a:path w="1223594" h="539384">
                <a:moveTo>
                  <a:pt x="0" y="0"/>
                </a:moveTo>
                <a:lnTo>
                  <a:pt x="1223594" y="0"/>
                </a:lnTo>
                <a:lnTo>
                  <a:pt x="1223594" y="539384"/>
                </a:lnTo>
                <a:lnTo>
                  <a:pt x="0" y="5393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10826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301462" y="6497971"/>
            <a:ext cx="3531294" cy="1842636"/>
          </a:xfrm>
          <a:custGeom>
            <a:avLst/>
            <a:gdLst/>
            <a:ahLst/>
            <a:cxnLst/>
            <a:rect l="l" t="t" r="r" b="b"/>
            <a:pathLst>
              <a:path w="3531294" h="1842636">
                <a:moveTo>
                  <a:pt x="0" y="0"/>
                </a:moveTo>
                <a:lnTo>
                  <a:pt x="3531294" y="0"/>
                </a:lnTo>
                <a:lnTo>
                  <a:pt x="3531294" y="1842636"/>
                </a:lnTo>
                <a:lnTo>
                  <a:pt x="0" y="18426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5943" t="-43886" b="-337068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456396" y="4271268"/>
            <a:ext cx="3531294" cy="1842636"/>
          </a:xfrm>
          <a:custGeom>
            <a:avLst/>
            <a:gdLst/>
            <a:ahLst/>
            <a:cxnLst/>
            <a:rect l="l" t="t" r="r" b="b"/>
            <a:pathLst>
              <a:path w="3531294" h="1842636">
                <a:moveTo>
                  <a:pt x="0" y="0"/>
                </a:moveTo>
                <a:lnTo>
                  <a:pt x="3531294" y="0"/>
                </a:lnTo>
                <a:lnTo>
                  <a:pt x="3531294" y="1842636"/>
                </a:lnTo>
                <a:lnTo>
                  <a:pt x="0" y="18426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5943" t="-43886" b="-337068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823231" y="4922894"/>
            <a:ext cx="1223594" cy="539384"/>
          </a:xfrm>
          <a:custGeom>
            <a:avLst/>
            <a:gdLst/>
            <a:ahLst/>
            <a:cxnLst/>
            <a:rect l="l" t="t" r="r" b="b"/>
            <a:pathLst>
              <a:path w="1223594" h="539384">
                <a:moveTo>
                  <a:pt x="0" y="0"/>
                </a:moveTo>
                <a:lnTo>
                  <a:pt x="1223594" y="0"/>
                </a:lnTo>
                <a:lnTo>
                  <a:pt x="1223594" y="539384"/>
                </a:lnTo>
                <a:lnTo>
                  <a:pt x="0" y="5393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10826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456396" y="6497971"/>
            <a:ext cx="3531294" cy="1842636"/>
          </a:xfrm>
          <a:custGeom>
            <a:avLst/>
            <a:gdLst/>
            <a:ahLst/>
            <a:cxnLst/>
            <a:rect l="l" t="t" r="r" b="b"/>
            <a:pathLst>
              <a:path w="3531294" h="1842636">
                <a:moveTo>
                  <a:pt x="0" y="0"/>
                </a:moveTo>
                <a:lnTo>
                  <a:pt x="3531294" y="0"/>
                </a:lnTo>
                <a:lnTo>
                  <a:pt x="3531294" y="1842636"/>
                </a:lnTo>
                <a:lnTo>
                  <a:pt x="0" y="18426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5943" t="-43886" b="-337068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8832756" y="7156258"/>
            <a:ext cx="1223594" cy="539384"/>
          </a:xfrm>
          <a:custGeom>
            <a:avLst/>
            <a:gdLst/>
            <a:ahLst/>
            <a:cxnLst/>
            <a:rect l="l" t="t" r="r" b="b"/>
            <a:pathLst>
              <a:path w="1223594" h="539384">
                <a:moveTo>
                  <a:pt x="0" y="0"/>
                </a:moveTo>
                <a:lnTo>
                  <a:pt x="1223594" y="0"/>
                </a:lnTo>
                <a:lnTo>
                  <a:pt x="1223594" y="539384"/>
                </a:lnTo>
                <a:lnTo>
                  <a:pt x="0" y="5393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10826"/>
            </a:stretch>
          </a:blipFill>
        </p:spPr>
      </p:sp>
      <p:sp>
        <p:nvSpPr>
          <p:cNvPr id="22" name="Freeform 22"/>
          <p:cNvSpPr/>
          <p:nvPr/>
        </p:nvSpPr>
        <p:spPr>
          <a:xfrm flipV="1">
            <a:off x="12428329" y="5192586"/>
            <a:ext cx="4467827" cy="1053741"/>
          </a:xfrm>
          <a:custGeom>
            <a:avLst/>
            <a:gdLst/>
            <a:ahLst/>
            <a:cxnLst/>
            <a:rect l="l" t="t" r="r" b="b"/>
            <a:pathLst>
              <a:path w="4467827" h="1053741">
                <a:moveTo>
                  <a:pt x="0" y="1053741"/>
                </a:moveTo>
                <a:lnTo>
                  <a:pt x="4467827" y="1053741"/>
                </a:lnTo>
                <a:lnTo>
                  <a:pt x="4467827" y="0"/>
                </a:lnTo>
                <a:lnTo>
                  <a:pt x="0" y="0"/>
                </a:lnTo>
                <a:lnTo>
                  <a:pt x="0" y="105374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266949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611331" y="4271268"/>
            <a:ext cx="3531294" cy="1842636"/>
          </a:xfrm>
          <a:custGeom>
            <a:avLst/>
            <a:gdLst/>
            <a:ahLst/>
            <a:cxnLst/>
            <a:rect l="l" t="t" r="r" b="b"/>
            <a:pathLst>
              <a:path w="3531294" h="1842636">
                <a:moveTo>
                  <a:pt x="0" y="0"/>
                </a:moveTo>
                <a:lnTo>
                  <a:pt x="3531293" y="0"/>
                </a:lnTo>
                <a:lnTo>
                  <a:pt x="3531293" y="1842636"/>
                </a:lnTo>
                <a:lnTo>
                  <a:pt x="0" y="18426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5943" t="-43886" b="-337068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987690" y="4922894"/>
            <a:ext cx="1223594" cy="539384"/>
          </a:xfrm>
          <a:custGeom>
            <a:avLst/>
            <a:gdLst/>
            <a:ahLst/>
            <a:cxnLst/>
            <a:rect l="l" t="t" r="r" b="b"/>
            <a:pathLst>
              <a:path w="1223594" h="539384">
                <a:moveTo>
                  <a:pt x="0" y="0"/>
                </a:moveTo>
                <a:lnTo>
                  <a:pt x="1223594" y="0"/>
                </a:lnTo>
                <a:lnTo>
                  <a:pt x="1223594" y="539384"/>
                </a:lnTo>
                <a:lnTo>
                  <a:pt x="0" y="5393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10826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3611331" y="6497971"/>
            <a:ext cx="3531294" cy="1842636"/>
          </a:xfrm>
          <a:custGeom>
            <a:avLst/>
            <a:gdLst/>
            <a:ahLst/>
            <a:cxnLst/>
            <a:rect l="l" t="t" r="r" b="b"/>
            <a:pathLst>
              <a:path w="3531294" h="1842636">
                <a:moveTo>
                  <a:pt x="0" y="0"/>
                </a:moveTo>
                <a:lnTo>
                  <a:pt x="3531293" y="0"/>
                </a:lnTo>
                <a:lnTo>
                  <a:pt x="3531293" y="1842636"/>
                </a:lnTo>
                <a:lnTo>
                  <a:pt x="0" y="18426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5943" t="-43886" b="-337068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2987690" y="7156258"/>
            <a:ext cx="1223594" cy="539384"/>
          </a:xfrm>
          <a:custGeom>
            <a:avLst/>
            <a:gdLst/>
            <a:ahLst/>
            <a:cxnLst/>
            <a:rect l="l" t="t" r="r" b="b"/>
            <a:pathLst>
              <a:path w="1223594" h="539384">
                <a:moveTo>
                  <a:pt x="0" y="0"/>
                </a:moveTo>
                <a:lnTo>
                  <a:pt x="1223594" y="0"/>
                </a:lnTo>
                <a:lnTo>
                  <a:pt x="1223594" y="539384"/>
                </a:lnTo>
                <a:lnTo>
                  <a:pt x="0" y="5393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10826"/>
            </a:stretch>
          </a:blipFill>
        </p:spPr>
      </p:sp>
      <p:sp>
        <p:nvSpPr>
          <p:cNvPr id="27" name="AutoShape 27"/>
          <p:cNvSpPr/>
          <p:nvPr/>
        </p:nvSpPr>
        <p:spPr>
          <a:xfrm flipV="1">
            <a:off x="2290751" y="3370862"/>
            <a:ext cx="15397436" cy="0"/>
          </a:xfrm>
          <a:prstGeom prst="line">
            <a:avLst/>
          </a:prstGeom>
          <a:ln w="28575" cap="flat">
            <a:solidFill>
              <a:srgbClr val="A4D6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Freeform 28"/>
          <p:cNvSpPr/>
          <p:nvPr/>
        </p:nvSpPr>
        <p:spPr>
          <a:xfrm flipH="1">
            <a:off x="1427664" y="6044028"/>
            <a:ext cx="3860802" cy="1340442"/>
          </a:xfrm>
          <a:custGeom>
            <a:avLst/>
            <a:gdLst/>
            <a:ahLst/>
            <a:cxnLst/>
            <a:rect l="l" t="t" r="r" b="b"/>
            <a:pathLst>
              <a:path w="3860802" h="1340442">
                <a:moveTo>
                  <a:pt x="3860802" y="0"/>
                </a:moveTo>
                <a:lnTo>
                  <a:pt x="0" y="0"/>
                </a:lnTo>
                <a:lnTo>
                  <a:pt x="0" y="1340442"/>
                </a:lnTo>
                <a:lnTo>
                  <a:pt x="3860802" y="1340442"/>
                </a:lnTo>
                <a:lnTo>
                  <a:pt x="386080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31693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4676669" y="7156258"/>
            <a:ext cx="1223594" cy="539384"/>
          </a:xfrm>
          <a:custGeom>
            <a:avLst/>
            <a:gdLst/>
            <a:ahLst/>
            <a:cxnLst/>
            <a:rect l="l" t="t" r="r" b="b"/>
            <a:pathLst>
              <a:path w="1223594" h="539384">
                <a:moveTo>
                  <a:pt x="0" y="0"/>
                </a:moveTo>
                <a:lnTo>
                  <a:pt x="1223594" y="0"/>
                </a:lnTo>
                <a:lnTo>
                  <a:pt x="1223594" y="539384"/>
                </a:lnTo>
                <a:lnTo>
                  <a:pt x="0" y="5393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10826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145376" y="4271268"/>
            <a:ext cx="3531294" cy="1842636"/>
          </a:xfrm>
          <a:custGeom>
            <a:avLst/>
            <a:gdLst/>
            <a:ahLst/>
            <a:cxnLst/>
            <a:rect l="l" t="t" r="r" b="b"/>
            <a:pathLst>
              <a:path w="3531294" h="1842636">
                <a:moveTo>
                  <a:pt x="0" y="0"/>
                </a:moveTo>
                <a:lnTo>
                  <a:pt x="3531293" y="0"/>
                </a:lnTo>
                <a:lnTo>
                  <a:pt x="3531293" y="1842636"/>
                </a:lnTo>
                <a:lnTo>
                  <a:pt x="0" y="18426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5943" t="-43886" b="-337068"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2112023" y="4918035"/>
            <a:ext cx="1597999" cy="482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9"/>
              </a:lnSpc>
            </a:pPr>
            <a:r>
              <a:rPr lang="en-US" sz="2756">
                <a:solidFill>
                  <a:srgbClr val="F2EEE8"/>
                </a:solidFill>
                <a:latin typeface="Proxima Sera 2 Medium"/>
                <a:ea typeface="Proxima Sera 2 Medium"/>
                <a:cs typeface="Proxima Sera 2 Medium"/>
                <a:sym typeface="Proxima Sera 2 Medium"/>
              </a:rPr>
              <a:t>Location</a:t>
            </a:r>
          </a:p>
        </p:txBody>
      </p:sp>
      <p:sp>
        <p:nvSpPr>
          <p:cNvPr id="32" name="Freeform 32"/>
          <p:cNvSpPr/>
          <p:nvPr/>
        </p:nvSpPr>
        <p:spPr>
          <a:xfrm>
            <a:off x="4862397" y="6204313"/>
            <a:ext cx="8402733" cy="42014"/>
          </a:xfrm>
          <a:custGeom>
            <a:avLst/>
            <a:gdLst/>
            <a:ahLst/>
            <a:cxnLst/>
            <a:rect l="l" t="t" r="r" b="b"/>
            <a:pathLst>
              <a:path w="8402733" h="42014">
                <a:moveTo>
                  <a:pt x="0" y="0"/>
                </a:moveTo>
                <a:lnTo>
                  <a:pt x="8402733" y="0"/>
                </a:lnTo>
                <a:lnTo>
                  <a:pt x="8402733" y="42014"/>
                </a:lnTo>
                <a:lnTo>
                  <a:pt x="0" y="420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2290751" y="1984351"/>
            <a:ext cx="544074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005030"/>
                </a:solidFill>
                <a:latin typeface="Transducer CPP Bold"/>
                <a:ea typeface="Transducer CPP Bold"/>
                <a:cs typeface="Transducer CPP Bold"/>
                <a:sym typeface="Transducer CPP Bold"/>
              </a:rPr>
              <a:t>AGENDA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297590" y="6906219"/>
            <a:ext cx="1226865" cy="96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9"/>
              </a:lnSpc>
            </a:pPr>
            <a:r>
              <a:rPr lang="en-US" sz="2756">
                <a:solidFill>
                  <a:srgbClr val="F2EEE8"/>
                </a:solidFill>
                <a:latin typeface="Proxima Sera 2 Medium"/>
                <a:ea typeface="Proxima Sera 2 Medium"/>
                <a:cs typeface="Proxima Sera 2 Medium"/>
                <a:sym typeface="Proxima Sera 2 Medium"/>
              </a:rPr>
              <a:t>How to </a:t>
            </a:r>
          </a:p>
          <a:p>
            <a:pPr algn="ctr">
              <a:lnSpc>
                <a:spcPts val="3859"/>
              </a:lnSpc>
            </a:pPr>
            <a:r>
              <a:rPr lang="en-US" sz="2756">
                <a:solidFill>
                  <a:srgbClr val="F2EEE8"/>
                </a:solidFill>
                <a:latin typeface="Proxima Sera 2 Medium"/>
                <a:ea typeface="Proxima Sera 2 Medium"/>
                <a:cs typeface="Proxima Sera 2 Medium"/>
                <a:sym typeface="Proxima Sera 2 Medium"/>
              </a:rPr>
              <a:t>Access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171577" y="4626061"/>
            <a:ext cx="2100932" cy="96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9"/>
              </a:lnSpc>
            </a:pPr>
            <a:r>
              <a:rPr lang="en-US" sz="2756">
                <a:solidFill>
                  <a:srgbClr val="F2EEE8"/>
                </a:solidFill>
                <a:latin typeface="Proxima Sera 2 Medium"/>
                <a:ea typeface="Proxima Sera 2 Medium"/>
                <a:cs typeface="Proxima Sera 2 Medium"/>
                <a:sym typeface="Proxima Sera 2 Medium"/>
              </a:rPr>
              <a:t>Case</a:t>
            </a:r>
          </a:p>
          <a:p>
            <a:pPr algn="ctr">
              <a:lnSpc>
                <a:spcPts val="3859"/>
              </a:lnSpc>
            </a:pPr>
            <a:r>
              <a:rPr lang="en-US" sz="2756">
                <a:solidFill>
                  <a:srgbClr val="F2EEE8"/>
                </a:solidFill>
                <a:latin typeface="Proxima Sera 2 Medium"/>
                <a:ea typeface="Proxima Sera 2 Medium"/>
                <a:cs typeface="Proxima Sera 2 Medium"/>
                <a:sym typeface="Proxima Sera 2 Medium"/>
              </a:rPr>
              <a:t>Management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337517" y="4679516"/>
            <a:ext cx="1459185" cy="96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9"/>
              </a:lnSpc>
            </a:pPr>
            <a:r>
              <a:rPr lang="en-US" sz="2756">
                <a:solidFill>
                  <a:srgbClr val="F2EEE8"/>
                </a:solidFill>
                <a:latin typeface="Proxima Sera 2 Medium"/>
                <a:ea typeface="Proxima Sera 2 Medium"/>
                <a:cs typeface="Proxima Sera 2 Medium"/>
                <a:sym typeface="Proxima Sera 2 Medium"/>
              </a:rPr>
              <a:t>Bronco</a:t>
            </a:r>
          </a:p>
          <a:p>
            <a:pPr algn="ctr">
              <a:lnSpc>
                <a:spcPts val="3859"/>
              </a:lnSpc>
            </a:pPr>
            <a:r>
              <a:rPr lang="en-US" sz="2756">
                <a:solidFill>
                  <a:srgbClr val="F2EEE8"/>
                </a:solidFill>
                <a:latin typeface="Proxima Sera 2 Medium"/>
                <a:ea typeface="Proxima Sera 2 Medium"/>
                <a:cs typeface="Proxima Sera 2 Medium"/>
                <a:sym typeface="Proxima Sera 2 Medium"/>
              </a:rPr>
              <a:t>Wellness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391958" y="4506025"/>
            <a:ext cx="1970038" cy="96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9"/>
              </a:lnSpc>
            </a:pPr>
            <a:r>
              <a:rPr lang="en-US" sz="2756">
                <a:solidFill>
                  <a:srgbClr val="F2EEE8"/>
                </a:solidFill>
                <a:latin typeface="Proxima Sera 2 Medium"/>
                <a:ea typeface="Proxima Sera 2 Medium"/>
                <a:cs typeface="Proxima Sera 2 Medium"/>
                <a:sym typeface="Proxima Sera 2 Medium"/>
              </a:rPr>
              <a:t>Basic Needs</a:t>
            </a:r>
          </a:p>
          <a:p>
            <a:pPr algn="ctr">
              <a:lnSpc>
                <a:spcPts val="3859"/>
              </a:lnSpc>
            </a:pPr>
            <a:r>
              <a:rPr lang="en-US" sz="2756">
                <a:solidFill>
                  <a:srgbClr val="F2EEE8"/>
                </a:solidFill>
                <a:latin typeface="Proxima Sera 2 Medium"/>
                <a:ea typeface="Proxima Sera 2 Medium"/>
                <a:cs typeface="Proxima Sera 2 Medium"/>
                <a:sym typeface="Proxima Sera 2 Medium"/>
              </a:rPr>
              <a:t>Resources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017109" y="7146922"/>
            <a:ext cx="2098849" cy="482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9"/>
              </a:lnSpc>
            </a:pPr>
            <a:r>
              <a:rPr lang="en-US" sz="2756">
                <a:solidFill>
                  <a:srgbClr val="F2EEE8"/>
                </a:solidFill>
                <a:latin typeface="Proxima Sera 2 Medium"/>
                <a:ea typeface="Proxima Sera 2 Medium"/>
                <a:cs typeface="Proxima Sera 2 Medium"/>
                <a:sym typeface="Proxima Sera 2 Medium"/>
              </a:rPr>
              <a:t>Emergencies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679193" y="7146922"/>
            <a:ext cx="1085701" cy="482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9"/>
              </a:lnSpc>
            </a:pPr>
            <a:r>
              <a:rPr lang="en-US" sz="2756">
                <a:solidFill>
                  <a:srgbClr val="F2EEE8"/>
                </a:solidFill>
                <a:latin typeface="Proxima Sera 2 Medium"/>
                <a:ea typeface="Proxima Sera 2 Medium"/>
                <a:cs typeface="Proxima Sera 2 Medium"/>
                <a:sym typeface="Proxima Sera 2 Medium"/>
              </a:rPr>
              <a:t>Events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564201" y="7146922"/>
            <a:ext cx="1630784" cy="482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9"/>
              </a:lnSpc>
            </a:pPr>
            <a:r>
              <a:rPr lang="en-US" sz="2756">
                <a:solidFill>
                  <a:srgbClr val="F2EEE8"/>
                </a:solidFill>
                <a:latin typeface="Proxima Sera 2 Medium"/>
                <a:ea typeface="Proxima Sera 2 Medium"/>
                <a:cs typeface="Proxima Sera 2 Medium"/>
                <a:sym typeface="Proxima Sera 2 Medium"/>
              </a:rPr>
              <a:t>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438"/>
            <a:ext cx="2290751" cy="1539949"/>
            <a:chOff x="0" y="0"/>
            <a:chExt cx="603325" cy="405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3325" cy="405583"/>
            </a:xfrm>
            <a:custGeom>
              <a:avLst/>
              <a:gdLst/>
              <a:ahLst/>
              <a:cxnLst/>
              <a:rect l="l" t="t" r="r" b="b"/>
              <a:pathLst>
                <a:path w="603325" h="405583">
                  <a:moveTo>
                    <a:pt x="0" y="0"/>
                  </a:moveTo>
                  <a:lnTo>
                    <a:pt x="603325" y="0"/>
                  </a:lnTo>
                  <a:lnTo>
                    <a:pt x="603325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FFB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603325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3439"/>
            <a:ext cx="2290751" cy="1564248"/>
          </a:xfrm>
          <a:custGeom>
            <a:avLst/>
            <a:gdLst/>
            <a:ahLst/>
            <a:cxnLst/>
            <a:rect l="l" t="t" r="r" b="b"/>
            <a:pathLst>
              <a:path w="2290751" h="1564248">
                <a:moveTo>
                  <a:pt x="0" y="0"/>
                </a:moveTo>
                <a:lnTo>
                  <a:pt x="2290751" y="0"/>
                </a:lnTo>
                <a:lnTo>
                  <a:pt x="2290751" y="1564248"/>
                </a:lnTo>
                <a:lnTo>
                  <a:pt x="0" y="1564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66" t="-533" r="-222272" b="-37327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66509" y="0"/>
            <a:ext cx="1540192" cy="1527511"/>
            <a:chOff x="0" y="0"/>
            <a:chExt cx="405647" cy="4023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5647" cy="402307"/>
            </a:xfrm>
            <a:custGeom>
              <a:avLst/>
              <a:gdLst/>
              <a:ahLst/>
              <a:cxnLst/>
              <a:rect l="l" t="t" r="r" b="b"/>
              <a:pathLst>
                <a:path w="405647" h="402307">
                  <a:moveTo>
                    <a:pt x="0" y="0"/>
                  </a:moveTo>
                  <a:lnTo>
                    <a:pt x="405647" y="0"/>
                  </a:lnTo>
                  <a:lnTo>
                    <a:pt x="405647" y="402307"/>
                  </a:lnTo>
                  <a:lnTo>
                    <a:pt x="0" y="402307"/>
                  </a:lnTo>
                  <a:close/>
                </a:path>
              </a:pathLst>
            </a:custGeom>
            <a:solidFill>
              <a:srgbClr val="00503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05647" cy="459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290751" y="3747187"/>
            <a:ext cx="8996687" cy="5489599"/>
          </a:xfrm>
          <a:custGeom>
            <a:avLst/>
            <a:gdLst/>
            <a:ahLst/>
            <a:cxnLst/>
            <a:rect l="l" t="t" r="r" b="b"/>
            <a:pathLst>
              <a:path w="8996687" h="5489599">
                <a:moveTo>
                  <a:pt x="0" y="0"/>
                </a:moveTo>
                <a:lnTo>
                  <a:pt x="8996687" y="0"/>
                </a:lnTo>
                <a:lnTo>
                  <a:pt x="8996687" y="5489600"/>
                </a:lnTo>
                <a:lnTo>
                  <a:pt x="0" y="548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757" b="-1329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89963" y="5443523"/>
            <a:ext cx="7315200" cy="1928553"/>
          </a:xfrm>
          <a:custGeom>
            <a:avLst/>
            <a:gdLst/>
            <a:ahLst/>
            <a:cxnLst/>
            <a:rect l="l" t="t" r="r" b="b"/>
            <a:pathLst>
              <a:path w="7315200" h="1928553">
                <a:moveTo>
                  <a:pt x="0" y="0"/>
                </a:moveTo>
                <a:lnTo>
                  <a:pt x="7315200" y="0"/>
                </a:lnTo>
                <a:lnTo>
                  <a:pt x="7315200" y="1928553"/>
                </a:lnTo>
                <a:lnTo>
                  <a:pt x="0" y="19285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097469" y="9579775"/>
            <a:ext cx="4692054" cy="707225"/>
          </a:xfrm>
          <a:custGeom>
            <a:avLst/>
            <a:gdLst/>
            <a:ahLst/>
            <a:cxnLst/>
            <a:rect l="l" t="t" r="r" b="b"/>
            <a:pathLst>
              <a:path w="4692054" h="707225">
                <a:moveTo>
                  <a:pt x="0" y="0"/>
                </a:moveTo>
                <a:lnTo>
                  <a:pt x="4692054" y="0"/>
                </a:lnTo>
                <a:lnTo>
                  <a:pt x="4692054" y="707225"/>
                </a:lnTo>
                <a:lnTo>
                  <a:pt x="0" y="7072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981944" r="-50286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266509" y="1984351"/>
            <a:ext cx="661585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005030"/>
                </a:solidFill>
                <a:latin typeface="Transducer CPP Bold"/>
                <a:ea typeface="Transducer CPP Bold"/>
                <a:cs typeface="Transducer CPP Bold"/>
                <a:sym typeface="Transducer CPP Bold"/>
              </a:rPr>
              <a:t>LOCATION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97469" y="7502157"/>
            <a:ext cx="5417322" cy="1253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Located in</a:t>
            </a:r>
            <a:r>
              <a:rPr lang="en-US" sz="2399" b="1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 Building 97</a:t>
            </a: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 (directly in front of the Cultural Centers) and under the Marketplace​</a:t>
            </a:r>
          </a:p>
        </p:txBody>
      </p:sp>
      <p:sp>
        <p:nvSpPr>
          <p:cNvPr id="14" name="AutoShape 14"/>
          <p:cNvSpPr/>
          <p:nvPr/>
        </p:nvSpPr>
        <p:spPr>
          <a:xfrm flipV="1">
            <a:off x="2290751" y="3370862"/>
            <a:ext cx="15397436" cy="0"/>
          </a:xfrm>
          <a:prstGeom prst="line">
            <a:avLst/>
          </a:prstGeom>
          <a:ln w="28575" cap="flat">
            <a:solidFill>
              <a:srgbClr val="A4D6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15450020" y="0"/>
            <a:ext cx="2837980" cy="1527511"/>
          </a:xfrm>
          <a:custGeom>
            <a:avLst/>
            <a:gdLst/>
            <a:ahLst/>
            <a:cxnLst/>
            <a:rect l="l" t="t" r="r" b="b"/>
            <a:pathLst>
              <a:path w="2837980" h="1527511">
                <a:moveTo>
                  <a:pt x="0" y="0"/>
                </a:moveTo>
                <a:lnTo>
                  <a:pt x="2837980" y="0"/>
                </a:lnTo>
                <a:lnTo>
                  <a:pt x="2837980" y="1527511"/>
                </a:lnTo>
                <a:lnTo>
                  <a:pt x="0" y="15275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491" b="-33683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5094245" y="-12438"/>
            <a:ext cx="365300" cy="1539949"/>
            <a:chOff x="0" y="0"/>
            <a:chExt cx="96211" cy="40558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6211" cy="405583"/>
            </a:xfrm>
            <a:custGeom>
              <a:avLst/>
              <a:gdLst/>
              <a:ahLst/>
              <a:cxnLst/>
              <a:rect l="l" t="t" r="r" b="b"/>
              <a:pathLst>
                <a:path w="96211" h="405583">
                  <a:moveTo>
                    <a:pt x="0" y="0"/>
                  </a:moveTo>
                  <a:lnTo>
                    <a:pt x="96211" y="0"/>
                  </a:lnTo>
                  <a:lnTo>
                    <a:pt x="96211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00838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96211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438"/>
            <a:ext cx="2290751" cy="1539949"/>
            <a:chOff x="0" y="0"/>
            <a:chExt cx="603325" cy="405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3325" cy="405583"/>
            </a:xfrm>
            <a:custGeom>
              <a:avLst/>
              <a:gdLst/>
              <a:ahLst/>
              <a:cxnLst/>
              <a:rect l="l" t="t" r="r" b="b"/>
              <a:pathLst>
                <a:path w="603325" h="405583">
                  <a:moveTo>
                    <a:pt x="0" y="0"/>
                  </a:moveTo>
                  <a:lnTo>
                    <a:pt x="603325" y="0"/>
                  </a:lnTo>
                  <a:lnTo>
                    <a:pt x="603325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FFB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603325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3439"/>
            <a:ext cx="2290751" cy="1564248"/>
          </a:xfrm>
          <a:custGeom>
            <a:avLst/>
            <a:gdLst/>
            <a:ahLst/>
            <a:cxnLst/>
            <a:rect l="l" t="t" r="r" b="b"/>
            <a:pathLst>
              <a:path w="2290751" h="1564248">
                <a:moveTo>
                  <a:pt x="0" y="0"/>
                </a:moveTo>
                <a:lnTo>
                  <a:pt x="2290751" y="0"/>
                </a:lnTo>
                <a:lnTo>
                  <a:pt x="2290751" y="1564248"/>
                </a:lnTo>
                <a:lnTo>
                  <a:pt x="0" y="1564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66" t="-533" r="-222272" b="-37327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66509" y="0"/>
            <a:ext cx="1540192" cy="1527511"/>
            <a:chOff x="0" y="0"/>
            <a:chExt cx="405647" cy="4023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5647" cy="402307"/>
            </a:xfrm>
            <a:custGeom>
              <a:avLst/>
              <a:gdLst/>
              <a:ahLst/>
              <a:cxnLst/>
              <a:rect l="l" t="t" r="r" b="b"/>
              <a:pathLst>
                <a:path w="405647" h="402307">
                  <a:moveTo>
                    <a:pt x="0" y="0"/>
                  </a:moveTo>
                  <a:lnTo>
                    <a:pt x="405647" y="0"/>
                  </a:lnTo>
                  <a:lnTo>
                    <a:pt x="405647" y="402307"/>
                  </a:lnTo>
                  <a:lnTo>
                    <a:pt x="0" y="402307"/>
                  </a:lnTo>
                  <a:close/>
                </a:path>
              </a:pathLst>
            </a:custGeom>
            <a:solidFill>
              <a:srgbClr val="00503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05647" cy="459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66509" y="1984351"/>
            <a:ext cx="1499279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005030"/>
                </a:solidFill>
                <a:latin typeface="Transducer CPP Bold"/>
                <a:ea typeface="Transducer CPP Bold"/>
                <a:cs typeface="Transducer CPP Bold"/>
                <a:sym typeface="Transducer CPP Bold"/>
              </a:rPr>
              <a:t>BRONCO WELLNESS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641601" y="3521193"/>
            <a:ext cx="3885120" cy="6113378"/>
            <a:chOff x="0" y="0"/>
            <a:chExt cx="1354290" cy="21310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54290" cy="2131025"/>
            </a:xfrm>
            <a:custGeom>
              <a:avLst/>
              <a:gdLst/>
              <a:ahLst/>
              <a:cxnLst/>
              <a:rect l="l" t="t" r="r" b="b"/>
              <a:pathLst>
                <a:path w="1354290" h="2131025">
                  <a:moveTo>
                    <a:pt x="0" y="0"/>
                  </a:moveTo>
                  <a:lnTo>
                    <a:pt x="1354290" y="0"/>
                  </a:lnTo>
                  <a:lnTo>
                    <a:pt x="1354290" y="2131025"/>
                  </a:lnTo>
                  <a:lnTo>
                    <a:pt x="0" y="2131025"/>
                  </a:lnTo>
                  <a:close/>
                </a:path>
              </a:pathLst>
            </a:custGeom>
            <a:gradFill rotWithShape="1">
              <a:gsLst>
                <a:gs pos="0">
                  <a:srgbClr val="FFB81C">
                    <a:alpha val="100000"/>
                  </a:srgbClr>
                </a:gs>
                <a:gs pos="100000">
                  <a:srgbClr val="A4D65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354290" cy="215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350669" y="3521193"/>
            <a:ext cx="3885120" cy="6113378"/>
            <a:chOff x="0" y="0"/>
            <a:chExt cx="1354290" cy="21310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54290" cy="2131025"/>
            </a:xfrm>
            <a:custGeom>
              <a:avLst/>
              <a:gdLst/>
              <a:ahLst/>
              <a:cxnLst/>
              <a:rect l="l" t="t" r="r" b="b"/>
              <a:pathLst>
                <a:path w="1354290" h="2131025">
                  <a:moveTo>
                    <a:pt x="0" y="0"/>
                  </a:moveTo>
                  <a:lnTo>
                    <a:pt x="1354290" y="0"/>
                  </a:lnTo>
                  <a:lnTo>
                    <a:pt x="1354290" y="2131025"/>
                  </a:lnTo>
                  <a:lnTo>
                    <a:pt x="0" y="2131025"/>
                  </a:lnTo>
                  <a:close/>
                </a:path>
              </a:pathLst>
            </a:custGeom>
            <a:gradFill rotWithShape="1">
              <a:gsLst>
                <a:gs pos="0">
                  <a:srgbClr val="FFB81C">
                    <a:alpha val="100000"/>
                  </a:srgbClr>
                </a:gs>
                <a:gs pos="100000">
                  <a:srgbClr val="A4D65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354290" cy="215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055974" y="3521193"/>
            <a:ext cx="3885120" cy="6113378"/>
            <a:chOff x="0" y="0"/>
            <a:chExt cx="1354290" cy="213102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54290" cy="2131025"/>
            </a:xfrm>
            <a:custGeom>
              <a:avLst/>
              <a:gdLst/>
              <a:ahLst/>
              <a:cxnLst/>
              <a:rect l="l" t="t" r="r" b="b"/>
              <a:pathLst>
                <a:path w="1354290" h="2131025">
                  <a:moveTo>
                    <a:pt x="0" y="0"/>
                  </a:moveTo>
                  <a:lnTo>
                    <a:pt x="1354290" y="0"/>
                  </a:lnTo>
                  <a:lnTo>
                    <a:pt x="1354290" y="2131025"/>
                  </a:lnTo>
                  <a:lnTo>
                    <a:pt x="0" y="2131025"/>
                  </a:lnTo>
                  <a:close/>
                </a:path>
              </a:pathLst>
            </a:custGeom>
            <a:gradFill rotWithShape="1">
              <a:gsLst>
                <a:gs pos="0">
                  <a:srgbClr val="FFB81C">
                    <a:alpha val="100000"/>
                  </a:srgbClr>
                </a:gs>
                <a:gs pos="100000">
                  <a:srgbClr val="A4D65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354290" cy="215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61280" y="3521193"/>
            <a:ext cx="3885120" cy="6113378"/>
            <a:chOff x="0" y="0"/>
            <a:chExt cx="1354290" cy="21310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54290" cy="2131025"/>
            </a:xfrm>
            <a:custGeom>
              <a:avLst/>
              <a:gdLst/>
              <a:ahLst/>
              <a:cxnLst/>
              <a:rect l="l" t="t" r="r" b="b"/>
              <a:pathLst>
                <a:path w="1354290" h="2131025">
                  <a:moveTo>
                    <a:pt x="0" y="0"/>
                  </a:moveTo>
                  <a:lnTo>
                    <a:pt x="1354290" y="0"/>
                  </a:lnTo>
                  <a:lnTo>
                    <a:pt x="1354290" y="2131025"/>
                  </a:lnTo>
                  <a:lnTo>
                    <a:pt x="0" y="2131025"/>
                  </a:lnTo>
                  <a:close/>
                </a:path>
              </a:pathLst>
            </a:custGeom>
            <a:gradFill rotWithShape="1">
              <a:gsLst>
                <a:gs pos="0">
                  <a:srgbClr val="FFB81C">
                    <a:alpha val="100000"/>
                  </a:srgbClr>
                </a:gs>
                <a:gs pos="100000">
                  <a:srgbClr val="A4D65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354290" cy="215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3969391" y="4127405"/>
            <a:ext cx="297467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spc="240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WELLBEING</a:t>
            </a:r>
          </a:p>
          <a:p>
            <a:pPr algn="l">
              <a:lnSpc>
                <a:spcPts val="3359"/>
              </a:lnSpc>
            </a:pPr>
            <a:r>
              <a:rPr lang="en-US" sz="2400" b="1" spc="240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COACHING</a:t>
            </a:r>
          </a:p>
        </p:txBody>
      </p:sp>
      <p:sp>
        <p:nvSpPr>
          <p:cNvPr id="23" name="AutoShape 23"/>
          <p:cNvSpPr/>
          <p:nvPr/>
        </p:nvSpPr>
        <p:spPr>
          <a:xfrm>
            <a:off x="13969391" y="5365258"/>
            <a:ext cx="2476239" cy="0"/>
          </a:xfrm>
          <a:prstGeom prst="line">
            <a:avLst/>
          </a:prstGeom>
          <a:ln w="9525" cap="flat">
            <a:solidFill>
              <a:srgbClr val="005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TextBox 24"/>
          <p:cNvSpPr txBox="1"/>
          <p:nvPr/>
        </p:nvSpPr>
        <p:spPr>
          <a:xfrm>
            <a:off x="9678459" y="3917855"/>
            <a:ext cx="3000182" cy="1253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 spc="239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SEXUAL &amp; REPRODUCTIVE HEALTH</a:t>
            </a:r>
          </a:p>
        </p:txBody>
      </p:sp>
      <p:sp>
        <p:nvSpPr>
          <p:cNvPr id="25" name="AutoShape 25"/>
          <p:cNvSpPr/>
          <p:nvPr/>
        </p:nvSpPr>
        <p:spPr>
          <a:xfrm>
            <a:off x="9678459" y="5360496"/>
            <a:ext cx="3000182" cy="0"/>
          </a:xfrm>
          <a:prstGeom prst="line">
            <a:avLst/>
          </a:prstGeom>
          <a:ln w="9525" cap="flat">
            <a:solidFill>
              <a:srgbClr val="005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5383765" y="5354590"/>
            <a:ext cx="2715516" cy="0"/>
          </a:xfrm>
          <a:prstGeom prst="line">
            <a:avLst/>
          </a:prstGeom>
          <a:ln w="9525" cap="flat">
            <a:solidFill>
              <a:srgbClr val="005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7"/>
          <p:cNvSpPr txBox="1"/>
          <p:nvPr/>
        </p:nvSpPr>
        <p:spPr>
          <a:xfrm>
            <a:off x="1089070" y="3917855"/>
            <a:ext cx="2476239" cy="1253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 spc="239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HEALTH &amp; WELLNESS RESOURCES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089070" y="5359352"/>
            <a:ext cx="2476239" cy="0"/>
          </a:xfrm>
          <a:prstGeom prst="line">
            <a:avLst/>
          </a:prstGeom>
          <a:ln w="9525" cap="flat">
            <a:solidFill>
              <a:srgbClr val="005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TextBox 29"/>
          <p:cNvSpPr txBox="1"/>
          <p:nvPr/>
        </p:nvSpPr>
        <p:spPr>
          <a:xfrm>
            <a:off x="5383765" y="3917855"/>
            <a:ext cx="3033454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spc="240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ALCOHOL, TOBACCO, &amp; OTHER DRUGS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838895" y="5492496"/>
            <a:ext cx="3490530" cy="359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6" lvl="1" indent="-248283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Physical Activity</a:t>
            </a:r>
          </a:p>
          <a:p>
            <a:pPr marL="496566" lvl="1" indent="-248283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Nutrition</a:t>
            </a:r>
          </a:p>
          <a:p>
            <a:pPr marL="496566" lvl="1" indent="-248283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Smoking, Vaping, Cannabis Use</a:t>
            </a:r>
          </a:p>
          <a:p>
            <a:pPr marL="496566" lvl="1" indent="-248283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Alcohol, Other Drugs</a:t>
            </a:r>
          </a:p>
          <a:p>
            <a:pPr marL="496566" lvl="1" indent="-248283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Sexual &amp; Reproductive Health</a:t>
            </a:r>
          </a:p>
          <a:p>
            <a:pPr marL="496566" lvl="1" indent="-248283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Stress/Time Management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47964" y="5502021"/>
            <a:ext cx="3490530" cy="387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Internal &amp; External Latex Barriers</a:t>
            </a:r>
          </a:p>
          <a:p>
            <a:pPr marL="431797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Dental Dams</a:t>
            </a:r>
          </a:p>
          <a:p>
            <a:pPr marL="431797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Lubrication</a:t>
            </a:r>
          </a:p>
          <a:p>
            <a:pPr marL="431797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Birth Control Options Counseling</a:t>
            </a:r>
          </a:p>
          <a:p>
            <a:pPr marL="431797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Menstrual Products</a:t>
            </a:r>
          </a:p>
          <a:p>
            <a:pPr marL="431797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Pregnancy Options Counseling</a:t>
            </a:r>
          </a:p>
          <a:p>
            <a:pPr marL="431797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Free &amp; Confidential HIV Testing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53269" y="5492496"/>
            <a:ext cx="3490530" cy="2510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Nicotine Gum, Patches, Lozenges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Narcan and Fentanyl Testing Strips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Smart Recovery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58575" y="5490209"/>
            <a:ext cx="3490530" cy="3768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Hygiene Products</a:t>
            </a:r>
          </a:p>
          <a:p>
            <a:pPr marL="1036310" lvl="2" indent="-345437" algn="l">
              <a:lnSpc>
                <a:spcPts val="3359"/>
              </a:lnSpc>
              <a:buFont typeface="Arial"/>
              <a:buChar char="⚬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Hand Sanitizer</a:t>
            </a:r>
          </a:p>
          <a:p>
            <a:pPr marL="1036310" lvl="2" indent="-345437" algn="l">
              <a:lnSpc>
                <a:spcPts val="3359"/>
              </a:lnSpc>
              <a:buFont typeface="Arial"/>
              <a:buChar char="⚬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Sunscreen</a:t>
            </a:r>
          </a:p>
          <a:p>
            <a:pPr marL="1036310" lvl="2" indent="-345437" algn="l">
              <a:lnSpc>
                <a:spcPts val="3359"/>
              </a:lnSpc>
              <a:buFont typeface="Arial"/>
              <a:buChar char="⚬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Lip Balm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Dental, cold, sleep kits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Scantrons and Bluebooks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Wellness Card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93030" y="2992664"/>
            <a:ext cx="568249" cy="528529"/>
            <a:chOff x="0" y="0"/>
            <a:chExt cx="198083" cy="18423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98083" cy="184237"/>
            </a:xfrm>
            <a:custGeom>
              <a:avLst/>
              <a:gdLst/>
              <a:ahLst/>
              <a:cxnLst/>
              <a:rect l="l" t="t" r="r" b="b"/>
              <a:pathLst>
                <a:path w="198083" h="184237">
                  <a:moveTo>
                    <a:pt x="0" y="0"/>
                  </a:moveTo>
                  <a:lnTo>
                    <a:pt x="198083" y="0"/>
                  </a:lnTo>
                  <a:lnTo>
                    <a:pt x="198083" y="184237"/>
                  </a:lnTo>
                  <a:lnTo>
                    <a:pt x="0" y="184237"/>
                  </a:lnTo>
                  <a:close/>
                </a:path>
              </a:pathLst>
            </a:custGeom>
            <a:solidFill>
              <a:srgbClr val="B52B4C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198083" cy="2128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6085711" y="8680037"/>
            <a:ext cx="1173589" cy="1449086"/>
            <a:chOff x="0" y="0"/>
            <a:chExt cx="1564785" cy="1932114"/>
          </a:xfrm>
        </p:grpSpPr>
        <p:grpSp>
          <p:nvGrpSpPr>
            <p:cNvPr id="38" name="Group 38"/>
            <p:cNvGrpSpPr/>
            <p:nvPr/>
          </p:nvGrpSpPr>
          <p:grpSpPr>
            <a:xfrm>
              <a:off x="782393" y="0"/>
              <a:ext cx="782393" cy="772846"/>
              <a:chOff x="0" y="0"/>
              <a:chExt cx="109712" cy="108373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09712" cy="108373"/>
              </a:xfrm>
              <a:custGeom>
                <a:avLst/>
                <a:gdLst/>
                <a:ahLst/>
                <a:cxnLst/>
                <a:rect l="l" t="t" r="r" b="b"/>
                <a:pathLst>
                  <a:path w="109712" h="108373">
                    <a:moveTo>
                      <a:pt x="0" y="0"/>
                    </a:moveTo>
                    <a:lnTo>
                      <a:pt x="109712" y="0"/>
                    </a:lnTo>
                    <a:lnTo>
                      <a:pt x="109712" y="108373"/>
                    </a:lnTo>
                    <a:lnTo>
                      <a:pt x="0" y="108373"/>
                    </a:lnTo>
                    <a:close/>
                  </a:path>
                </a:pathLst>
              </a:custGeom>
              <a:solidFill>
                <a:srgbClr val="005030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109712" cy="136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0" y="772846"/>
              <a:ext cx="782393" cy="772846"/>
              <a:chOff x="0" y="0"/>
              <a:chExt cx="109712" cy="108373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09712" cy="108373"/>
              </a:xfrm>
              <a:custGeom>
                <a:avLst/>
                <a:gdLst/>
                <a:ahLst/>
                <a:cxnLst/>
                <a:rect l="l" t="t" r="r" b="b"/>
                <a:pathLst>
                  <a:path w="109712" h="108373">
                    <a:moveTo>
                      <a:pt x="0" y="0"/>
                    </a:moveTo>
                    <a:lnTo>
                      <a:pt x="109712" y="0"/>
                    </a:lnTo>
                    <a:lnTo>
                      <a:pt x="109712" y="108373"/>
                    </a:lnTo>
                    <a:lnTo>
                      <a:pt x="0" y="108373"/>
                    </a:lnTo>
                    <a:close/>
                  </a:path>
                </a:pathLst>
              </a:custGeom>
              <a:solidFill>
                <a:srgbClr val="A4D65E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109712" cy="136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782393" y="1545691"/>
              <a:ext cx="386423" cy="386423"/>
              <a:chOff x="0" y="0"/>
              <a:chExt cx="54187" cy="54187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54187" cy="54187"/>
              </a:xfrm>
              <a:custGeom>
                <a:avLst/>
                <a:gdLst/>
                <a:ahLst/>
                <a:cxnLst/>
                <a:rect l="l" t="t" r="r" b="b"/>
                <a:pathLst>
                  <a:path w="54187" h="54187">
                    <a:moveTo>
                      <a:pt x="0" y="0"/>
                    </a:moveTo>
                    <a:lnTo>
                      <a:pt x="54187" y="0"/>
                    </a:lnTo>
                    <a:lnTo>
                      <a:pt x="54187" y="54187"/>
                    </a:lnTo>
                    <a:lnTo>
                      <a:pt x="0" y="54187"/>
                    </a:lnTo>
                    <a:close/>
                  </a:path>
                </a:pathLst>
              </a:custGeom>
              <a:solidFill>
                <a:srgbClr val="B52B4C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54187" cy="827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0" y="772846"/>
              <a:ext cx="782393" cy="782393"/>
            </a:xfrm>
            <a:custGeom>
              <a:avLst/>
              <a:gdLst/>
              <a:ahLst/>
              <a:cxnLst/>
              <a:rect l="l" t="t" r="r" b="b"/>
              <a:pathLst>
                <a:path w="782393" h="782393">
                  <a:moveTo>
                    <a:pt x="0" y="0"/>
                  </a:moveTo>
                  <a:lnTo>
                    <a:pt x="782393" y="0"/>
                  </a:lnTo>
                  <a:lnTo>
                    <a:pt x="782393" y="782392"/>
                  </a:lnTo>
                  <a:lnTo>
                    <a:pt x="0" y="782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71790" t="-169680" r="-269315" b="-371425"/>
              </a:stretch>
            </a:blipFill>
          </p:spPr>
        </p:sp>
      </p:grpSp>
      <p:sp>
        <p:nvSpPr>
          <p:cNvPr id="48" name="Freeform 48"/>
          <p:cNvSpPr/>
          <p:nvPr/>
        </p:nvSpPr>
        <p:spPr>
          <a:xfrm>
            <a:off x="15450020" y="0"/>
            <a:ext cx="2837980" cy="1527511"/>
          </a:xfrm>
          <a:custGeom>
            <a:avLst/>
            <a:gdLst/>
            <a:ahLst/>
            <a:cxnLst/>
            <a:rect l="l" t="t" r="r" b="b"/>
            <a:pathLst>
              <a:path w="2837980" h="1527511">
                <a:moveTo>
                  <a:pt x="0" y="0"/>
                </a:moveTo>
                <a:lnTo>
                  <a:pt x="2837980" y="0"/>
                </a:lnTo>
                <a:lnTo>
                  <a:pt x="2837980" y="1527511"/>
                </a:lnTo>
                <a:lnTo>
                  <a:pt x="0" y="15275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491" b="-33683"/>
            </a:stretch>
          </a:blipFill>
        </p:spPr>
      </p:sp>
      <p:grpSp>
        <p:nvGrpSpPr>
          <p:cNvPr id="49" name="Group 49"/>
          <p:cNvGrpSpPr/>
          <p:nvPr/>
        </p:nvGrpSpPr>
        <p:grpSpPr>
          <a:xfrm>
            <a:off x="15084720" y="-12438"/>
            <a:ext cx="365300" cy="1539949"/>
            <a:chOff x="0" y="0"/>
            <a:chExt cx="96211" cy="40558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96211" cy="405583"/>
            </a:xfrm>
            <a:custGeom>
              <a:avLst/>
              <a:gdLst/>
              <a:ahLst/>
              <a:cxnLst/>
              <a:rect l="l" t="t" r="r" b="b"/>
              <a:pathLst>
                <a:path w="96211" h="405583">
                  <a:moveTo>
                    <a:pt x="0" y="0"/>
                  </a:moveTo>
                  <a:lnTo>
                    <a:pt x="96211" y="0"/>
                  </a:lnTo>
                  <a:lnTo>
                    <a:pt x="96211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00838A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57150"/>
              <a:ext cx="96211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438"/>
            <a:ext cx="2290751" cy="1539949"/>
            <a:chOff x="0" y="0"/>
            <a:chExt cx="603325" cy="405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3325" cy="405583"/>
            </a:xfrm>
            <a:custGeom>
              <a:avLst/>
              <a:gdLst/>
              <a:ahLst/>
              <a:cxnLst/>
              <a:rect l="l" t="t" r="r" b="b"/>
              <a:pathLst>
                <a:path w="603325" h="405583">
                  <a:moveTo>
                    <a:pt x="0" y="0"/>
                  </a:moveTo>
                  <a:lnTo>
                    <a:pt x="603325" y="0"/>
                  </a:lnTo>
                  <a:lnTo>
                    <a:pt x="603325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FFB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603325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3439"/>
            <a:ext cx="2290751" cy="1564248"/>
          </a:xfrm>
          <a:custGeom>
            <a:avLst/>
            <a:gdLst/>
            <a:ahLst/>
            <a:cxnLst/>
            <a:rect l="l" t="t" r="r" b="b"/>
            <a:pathLst>
              <a:path w="2290751" h="1564248">
                <a:moveTo>
                  <a:pt x="0" y="0"/>
                </a:moveTo>
                <a:lnTo>
                  <a:pt x="2290751" y="0"/>
                </a:lnTo>
                <a:lnTo>
                  <a:pt x="2290751" y="1564248"/>
                </a:lnTo>
                <a:lnTo>
                  <a:pt x="0" y="1564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66" t="-533" r="-222272" b="-37327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66509" y="0"/>
            <a:ext cx="1540192" cy="1527511"/>
            <a:chOff x="0" y="0"/>
            <a:chExt cx="405647" cy="4023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5647" cy="402307"/>
            </a:xfrm>
            <a:custGeom>
              <a:avLst/>
              <a:gdLst/>
              <a:ahLst/>
              <a:cxnLst/>
              <a:rect l="l" t="t" r="r" b="b"/>
              <a:pathLst>
                <a:path w="405647" h="402307">
                  <a:moveTo>
                    <a:pt x="0" y="0"/>
                  </a:moveTo>
                  <a:lnTo>
                    <a:pt x="405647" y="0"/>
                  </a:lnTo>
                  <a:lnTo>
                    <a:pt x="405647" y="402307"/>
                  </a:lnTo>
                  <a:lnTo>
                    <a:pt x="0" y="402307"/>
                  </a:lnTo>
                  <a:close/>
                </a:path>
              </a:pathLst>
            </a:custGeom>
            <a:solidFill>
              <a:srgbClr val="00503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05647" cy="459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1280" y="3521193"/>
            <a:ext cx="5203245" cy="6234726"/>
            <a:chOff x="0" y="0"/>
            <a:chExt cx="1813767" cy="21733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13768" cy="2173325"/>
            </a:xfrm>
            <a:custGeom>
              <a:avLst/>
              <a:gdLst/>
              <a:ahLst/>
              <a:cxnLst/>
              <a:rect l="l" t="t" r="r" b="b"/>
              <a:pathLst>
                <a:path w="1813768" h="2173325">
                  <a:moveTo>
                    <a:pt x="0" y="0"/>
                  </a:moveTo>
                  <a:lnTo>
                    <a:pt x="1813768" y="0"/>
                  </a:lnTo>
                  <a:lnTo>
                    <a:pt x="1813768" y="2173325"/>
                  </a:lnTo>
                  <a:lnTo>
                    <a:pt x="0" y="2173325"/>
                  </a:lnTo>
                  <a:close/>
                </a:path>
              </a:pathLst>
            </a:custGeom>
            <a:gradFill rotWithShape="1">
              <a:gsLst>
                <a:gs pos="0">
                  <a:srgbClr val="FFB81C">
                    <a:alpha val="100000"/>
                  </a:srgbClr>
                </a:gs>
                <a:gs pos="100000">
                  <a:srgbClr val="A4D65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813767" cy="2201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542377" y="3521193"/>
            <a:ext cx="5203245" cy="6234726"/>
            <a:chOff x="0" y="0"/>
            <a:chExt cx="1813767" cy="21733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13768" cy="2173325"/>
            </a:xfrm>
            <a:custGeom>
              <a:avLst/>
              <a:gdLst/>
              <a:ahLst/>
              <a:cxnLst/>
              <a:rect l="l" t="t" r="r" b="b"/>
              <a:pathLst>
                <a:path w="1813768" h="2173325">
                  <a:moveTo>
                    <a:pt x="0" y="0"/>
                  </a:moveTo>
                  <a:lnTo>
                    <a:pt x="1813768" y="0"/>
                  </a:lnTo>
                  <a:lnTo>
                    <a:pt x="1813768" y="2173325"/>
                  </a:lnTo>
                  <a:lnTo>
                    <a:pt x="0" y="2173325"/>
                  </a:lnTo>
                  <a:close/>
                </a:path>
              </a:pathLst>
            </a:custGeom>
            <a:gradFill rotWithShape="1">
              <a:gsLst>
                <a:gs pos="0">
                  <a:srgbClr val="FFB81C">
                    <a:alpha val="100000"/>
                  </a:srgbClr>
                </a:gs>
                <a:gs pos="100000">
                  <a:srgbClr val="A4D65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813767" cy="2201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323475" y="3521193"/>
            <a:ext cx="5203245" cy="6234726"/>
            <a:chOff x="0" y="0"/>
            <a:chExt cx="1813767" cy="217332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13768" cy="2173325"/>
            </a:xfrm>
            <a:custGeom>
              <a:avLst/>
              <a:gdLst/>
              <a:ahLst/>
              <a:cxnLst/>
              <a:rect l="l" t="t" r="r" b="b"/>
              <a:pathLst>
                <a:path w="1813768" h="2173325">
                  <a:moveTo>
                    <a:pt x="0" y="0"/>
                  </a:moveTo>
                  <a:lnTo>
                    <a:pt x="1813768" y="0"/>
                  </a:lnTo>
                  <a:lnTo>
                    <a:pt x="1813768" y="2173325"/>
                  </a:lnTo>
                  <a:lnTo>
                    <a:pt x="0" y="2173325"/>
                  </a:lnTo>
                  <a:close/>
                </a:path>
              </a:pathLst>
            </a:custGeom>
            <a:gradFill rotWithShape="1">
              <a:gsLst>
                <a:gs pos="0">
                  <a:srgbClr val="FFB81C">
                    <a:alpha val="100000"/>
                  </a:srgbClr>
                </a:gs>
                <a:gs pos="100000">
                  <a:srgbClr val="A4D65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813767" cy="2201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1153035" y="5100728"/>
            <a:ext cx="3398039" cy="0"/>
          </a:xfrm>
          <a:prstGeom prst="line">
            <a:avLst/>
          </a:prstGeom>
          <a:ln w="9525" cap="flat">
            <a:solidFill>
              <a:srgbClr val="005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6997635" y="5100728"/>
            <a:ext cx="3398039" cy="0"/>
          </a:xfrm>
          <a:prstGeom prst="line">
            <a:avLst/>
          </a:prstGeom>
          <a:ln w="9525" cap="flat">
            <a:solidFill>
              <a:srgbClr val="005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2629512" y="5100728"/>
            <a:ext cx="3398039" cy="0"/>
          </a:xfrm>
          <a:prstGeom prst="line">
            <a:avLst/>
          </a:prstGeom>
          <a:ln w="9525" cap="flat">
            <a:solidFill>
              <a:srgbClr val="005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1"/>
          <p:cNvSpPr txBox="1"/>
          <p:nvPr/>
        </p:nvSpPr>
        <p:spPr>
          <a:xfrm>
            <a:off x="2266509" y="1984351"/>
            <a:ext cx="1315370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005030"/>
                </a:solidFill>
                <a:latin typeface="Transducer CPP Bold"/>
                <a:ea typeface="Transducer CPP Bold"/>
                <a:cs typeface="Transducer CPP Bold"/>
                <a:sym typeface="Transducer CPP Bold"/>
              </a:rPr>
              <a:t>CASE MANAGEMENT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53035" y="3789903"/>
            <a:ext cx="4221251" cy="1253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 spc="239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MENTAL HEALTH SUPPORT COORDINATION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97635" y="3789903"/>
            <a:ext cx="4221251" cy="1253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 spc="239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ABSENCE &amp; WITHDRAWAL SUPPORT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629512" y="3999453"/>
            <a:ext cx="4221251" cy="834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 spc="239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UNIVERSITY NAVIGATION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08485" y="5282305"/>
            <a:ext cx="4676407" cy="399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6" lvl="1" indent="-248283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Support students who require non-clinical interventions (i.e. anxiety, neurodivergent)</a:t>
            </a:r>
          </a:p>
          <a:p>
            <a:pPr marL="496566" lvl="1" indent="-248283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Connect students to CAPS or off-campus providers as needed</a:t>
            </a:r>
          </a:p>
          <a:p>
            <a:pPr marL="496566" lvl="1" indent="-248283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Campus reintegration support for post-hospitalization</a:t>
            </a:r>
          </a:p>
          <a:p>
            <a:pPr marL="496566" lvl="1" indent="-248283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Insurance Support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753084" y="5282305"/>
            <a:ext cx="4465802" cy="334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Assist students who miss class due to serious &amp; compelling reasons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Provide letters of support for students going through the withdrawal process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Refer to a Bronco Advising Center (BAC) as needed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384961" y="5282305"/>
            <a:ext cx="4465802" cy="334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Assist students in navigating university processes (i.e. withdrawals, fees, tuition, COVID)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Provide warm handoff to variety of university partners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93030" y="2992664"/>
            <a:ext cx="568249" cy="528529"/>
            <a:chOff x="0" y="0"/>
            <a:chExt cx="198083" cy="18423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98083" cy="184237"/>
            </a:xfrm>
            <a:custGeom>
              <a:avLst/>
              <a:gdLst/>
              <a:ahLst/>
              <a:cxnLst/>
              <a:rect l="l" t="t" r="r" b="b"/>
              <a:pathLst>
                <a:path w="198083" h="184237">
                  <a:moveTo>
                    <a:pt x="0" y="0"/>
                  </a:moveTo>
                  <a:lnTo>
                    <a:pt x="198083" y="0"/>
                  </a:lnTo>
                  <a:lnTo>
                    <a:pt x="198083" y="184237"/>
                  </a:lnTo>
                  <a:lnTo>
                    <a:pt x="0" y="184237"/>
                  </a:lnTo>
                  <a:close/>
                </a:path>
              </a:pathLst>
            </a:custGeom>
            <a:solidFill>
              <a:srgbClr val="B52B4C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98083" cy="2128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6085711" y="8680037"/>
            <a:ext cx="1173589" cy="1449086"/>
            <a:chOff x="0" y="0"/>
            <a:chExt cx="1564785" cy="1932114"/>
          </a:xfrm>
        </p:grpSpPr>
        <p:grpSp>
          <p:nvGrpSpPr>
            <p:cNvPr id="32" name="Group 32"/>
            <p:cNvGrpSpPr/>
            <p:nvPr/>
          </p:nvGrpSpPr>
          <p:grpSpPr>
            <a:xfrm>
              <a:off x="782393" y="0"/>
              <a:ext cx="782393" cy="772846"/>
              <a:chOff x="0" y="0"/>
              <a:chExt cx="109712" cy="10837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09712" cy="108373"/>
              </a:xfrm>
              <a:custGeom>
                <a:avLst/>
                <a:gdLst/>
                <a:ahLst/>
                <a:cxnLst/>
                <a:rect l="l" t="t" r="r" b="b"/>
                <a:pathLst>
                  <a:path w="109712" h="108373">
                    <a:moveTo>
                      <a:pt x="0" y="0"/>
                    </a:moveTo>
                    <a:lnTo>
                      <a:pt x="109712" y="0"/>
                    </a:lnTo>
                    <a:lnTo>
                      <a:pt x="109712" y="108373"/>
                    </a:lnTo>
                    <a:lnTo>
                      <a:pt x="0" y="108373"/>
                    </a:lnTo>
                    <a:close/>
                  </a:path>
                </a:pathLst>
              </a:custGeom>
              <a:solidFill>
                <a:srgbClr val="005030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109712" cy="136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772846"/>
              <a:ext cx="782393" cy="772846"/>
              <a:chOff x="0" y="0"/>
              <a:chExt cx="109712" cy="10837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09712" cy="108373"/>
              </a:xfrm>
              <a:custGeom>
                <a:avLst/>
                <a:gdLst/>
                <a:ahLst/>
                <a:cxnLst/>
                <a:rect l="l" t="t" r="r" b="b"/>
                <a:pathLst>
                  <a:path w="109712" h="108373">
                    <a:moveTo>
                      <a:pt x="0" y="0"/>
                    </a:moveTo>
                    <a:lnTo>
                      <a:pt x="109712" y="0"/>
                    </a:lnTo>
                    <a:lnTo>
                      <a:pt x="109712" y="108373"/>
                    </a:lnTo>
                    <a:lnTo>
                      <a:pt x="0" y="108373"/>
                    </a:lnTo>
                    <a:close/>
                  </a:path>
                </a:pathLst>
              </a:custGeom>
              <a:solidFill>
                <a:srgbClr val="A4D65E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109712" cy="136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782393" y="1545691"/>
              <a:ext cx="386423" cy="386423"/>
              <a:chOff x="0" y="0"/>
              <a:chExt cx="54187" cy="54187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4187" cy="54187"/>
              </a:xfrm>
              <a:custGeom>
                <a:avLst/>
                <a:gdLst/>
                <a:ahLst/>
                <a:cxnLst/>
                <a:rect l="l" t="t" r="r" b="b"/>
                <a:pathLst>
                  <a:path w="54187" h="54187">
                    <a:moveTo>
                      <a:pt x="0" y="0"/>
                    </a:moveTo>
                    <a:lnTo>
                      <a:pt x="54187" y="0"/>
                    </a:lnTo>
                    <a:lnTo>
                      <a:pt x="54187" y="54187"/>
                    </a:lnTo>
                    <a:lnTo>
                      <a:pt x="0" y="54187"/>
                    </a:lnTo>
                    <a:close/>
                  </a:path>
                </a:pathLst>
              </a:custGeom>
              <a:solidFill>
                <a:srgbClr val="B52B4C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54187" cy="827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0" y="772846"/>
              <a:ext cx="782393" cy="782393"/>
            </a:xfrm>
            <a:custGeom>
              <a:avLst/>
              <a:gdLst/>
              <a:ahLst/>
              <a:cxnLst/>
              <a:rect l="l" t="t" r="r" b="b"/>
              <a:pathLst>
                <a:path w="782393" h="782393">
                  <a:moveTo>
                    <a:pt x="0" y="0"/>
                  </a:moveTo>
                  <a:lnTo>
                    <a:pt x="782393" y="0"/>
                  </a:lnTo>
                  <a:lnTo>
                    <a:pt x="782393" y="782392"/>
                  </a:lnTo>
                  <a:lnTo>
                    <a:pt x="0" y="782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71790" t="-169680" r="-269315" b="-371425"/>
              </a:stretch>
            </a:blipFill>
          </p:spPr>
        </p:sp>
      </p:grpSp>
      <p:sp>
        <p:nvSpPr>
          <p:cNvPr id="42" name="Freeform 42"/>
          <p:cNvSpPr/>
          <p:nvPr/>
        </p:nvSpPr>
        <p:spPr>
          <a:xfrm>
            <a:off x="15450020" y="0"/>
            <a:ext cx="2837980" cy="1527511"/>
          </a:xfrm>
          <a:custGeom>
            <a:avLst/>
            <a:gdLst/>
            <a:ahLst/>
            <a:cxnLst/>
            <a:rect l="l" t="t" r="r" b="b"/>
            <a:pathLst>
              <a:path w="2837980" h="1527511">
                <a:moveTo>
                  <a:pt x="0" y="0"/>
                </a:moveTo>
                <a:lnTo>
                  <a:pt x="2837980" y="0"/>
                </a:lnTo>
                <a:lnTo>
                  <a:pt x="2837980" y="1527511"/>
                </a:lnTo>
                <a:lnTo>
                  <a:pt x="0" y="15275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491" b="-33683"/>
            </a:stretch>
          </a:blipFill>
        </p:spPr>
      </p:sp>
      <p:grpSp>
        <p:nvGrpSpPr>
          <p:cNvPr id="43" name="Group 43"/>
          <p:cNvGrpSpPr/>
          <p:nvPr/>
        </p:nvGrpSpPr>
        <p:grpSpPr>
          <a:xfrm>
            <a:off x="15084720" y="-12438"/>
            <a:ext cx="365300" cy="1539949"/>
            <a:chOff x="0" y="0"/>
            <a:chExt cx="96211" cy="405583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6211" cy="405583"/>
            </a:xfrm>
            <a:custGeom>
              <a:avLst/>
              <a:gdLst/>
              <a:ahLst/>
              <a:cxnLst/>
              <a:rect l="l" t="t" r="r" b="b"/>
              <a:pathLst>
                <a:path w="96211" h="405583">
                  <a:moveTo>
                    <a:pt x="0" y="0"/>
                  </a:moveTo>
                  <a:lnTo>
                    <a:pt x="96211" y="0"/>
                  </a:lnTo>
                  <a:lnTo>
                    <a:pt x="96211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00838A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57150"/>
              <a:ext cx="96211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438"/>
            <a:ext cx="2290751" cy="1539949"/>
            <a:chOff x="0" y="0"/>
            <a:chExt cx="603325" cy="405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3325" cy="405583"/>
            </a:xfrm>
            <a:custGeom>
              <a:avLst/>
              <a:gdLst/>
              <a:ahLst/>
              <a:cxnLst/>
              <a:rect l="l" t="t" r="r" b="b"/>
              <a:pathLst>
                <a:path w="603325" h="405583">
                  <a:moveTo>
                    <a:pt x="0" y="0"/>
                  </a:moveTo>
                  <a:lnTo>
                    <a:pt x="603325" y="0"/>
                  </a:lnTo>
                  <a:lnTo>
                    <a:pt x="603325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FFB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603325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3439"/>
            <a:ext cx="2290751" cy="1564248"/>
          </a:xfrm>
          <a:custGeom>
            <a:avLst/>
            <a:gdLst/>
            <a:ahLst/>
            <a:cxnLst/>
            <a:rect l="l" t="t" r="r" b="b"/>
            <a:pathLst>
              <a:path w="2290751" h="1564248">
                <a:moveTo>
                  <a:pt x="0" y="0"/>
                </a:moveTo>
                <a:lnTo>
                  <a:pt x="2290751" y="0"/>
                </a:lnTo>
                <a:lnTo>
                  <a:pt x="2290751" y="1564248"/>
                </a:lnTo>
                <a:lnTo>
                  <a:pt x="0" y="1564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66" t="-533" r="-222272" b="-37327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66509" y="0"/>
            <a:ext cx="1540192" cy="1527511"/>
            <a:chOff x="0" y="0"/>
            <a:chExt cx="405647" cy="4023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5647" cy="402307"/>
            </a:xfrm>
            <a:custGeom>
              <a:avLst/>
              <a:gdLst/>
              <a:ahLst/>
              <a:cxnLst/>
              <a:rect l="l" t="t" r="r" b="b"/>
              <a:pathLst>
                <a:path w="405647" h="402307">
                  <a:moveTo>
                    <a:pt x="0" y="0"/>
                  </a:moveTo>
                  <a:lnTo>
                    <a:pt x="405647" y="0"/>
                  </a:lnTo>
                  <a:lnTo>
                    <a:pt x="405647" y="402307"/>
                  </a:lnTo>
                  <a:lnTo>
                    <a:pt x="0" y="402307"/>
                  </a:lnTo>
                  <a:close/>
                </a:path>
              </a:pathLst>
            </a:custGeom>
            <a:solidFill>
              <a:srgbClr val="00503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05647" cy="459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66509" y="1984351"/>
            <a:ext cx="1499279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005030"/>
                </a:solidFill>
                <a:latin typeface="Transducer CPP Bold"/>
                <a:ea typeface="Transducer CPP Bold"/>
                <a:cs typeface="Transducer CPP Bold"/>
                <a:sym typeface="Transducer CPP Bold"/>
              </a:rPr>
              <a:t>BASIC NEEDS RESOURCES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641601" y="3521193"/>
            <a:ext cx="3885120" cy="5551620"/>
            <a:chOff x="0" y="0"/>
            <a:chExt cx="1354290" cy="19352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54290" cy="1935205"/>
            </a:xfrm>
            <a:custGeom>
              <a:avLst/>
              <a:gdLst/>
              <a:ahLst/>
              <a:cxnLst/>
              <a:rect l="l" t="t" r="r" b="b"/>
              <a:pathLst>
                <a:path w="1354290" h="1935205">
                  <a:moveTo>
                    <a:pt x="0" y="0"/>
                  </a:moveTo>
                  <a:lnTo>
                    <a:pt x="1354290" y="0"/>
                  </a:lnTo>
                  <a:lnTo>
                    <a:pt x="1354290" y="1935205"/>
                  </a:lnTo>
                  <a:lnTo>
                    <a:pt x="0" y="1935205"/>
                  </a:lnTo>
                  <a:close/>
                </a:path>
              </a:pathLst>
            </a:custGeom>
            <a:gradFill rotWithShape="1">
              <a:gsLst>
                <a:gs pos="0">
                  <a:srgbClr val="FFB81C">
                    <a:alpha val="100000"/>
                  </a:srgbClr>
                </a:gs>
                <a:gs pos="100000">
                  <a:srgbClr val="A4D65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354290" cy="1963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350669" y="3521193"/>
            <a:ext cx="3885120" cy="5551620"/>
            <a:chOff x="0" y="0"/>
            <a:chExt cx="1354290" cy="19352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54290" cy="1935205"/>
            </a:xfrm>
            <a:custGeom>
              <a:avLst/>
              <a:gdLst/>
              <a:ahLst/>
              <a:cxnLst/>
              <a:rect l="l" t="t" r="r" b="b"/>
              <a:pathLst>
                <a:path w="1354290" h="1935205">
                  <a:moveTo>
                    <a:pt x="0" y="0"/>
                  </a:moveTo>
                  <a:lnTo>
                    <a:pt x="1354290" y="0"/>
                  </a:lnTo>
                  <a:lnTo>
                    <a:pt x="1354290" y="1935205"/>
                  </a:lnTo>
                  <a:lnTo>
                    <a:pt x="0" y="1935205"/>
                  </a:lnTo>
                  <a:close/>
                </a:path>
              </a:pathLst>
            </a:custGeom>
            <a:gradFill rotWithShape="1">
              <a:gsLst>
                <a:gs pos="0">
                  <a:srgbClr val="FFB81C">
                    <a:alpha val="100000"/>
                  </a:srgbClr>
                </a:gs>
                <a:gs pos="100000">
                  <a:srgbClr val="A4D65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354290" cy="1963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055974" y="3521193"/>
            <a:ext cx="3885120" cy="5551620"/>
            <a:chOff x="0" y="0"/>
            <a:chExt cx="1354290" cy="193520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54290" cy="1935205"/>
            </a:xfrm>
            <a:custGeom>
              <a:avLst/>
              <a:gdLst/>
              <a:ahLst/>
              <a:cxnLst/>
              <a:rect l="l" t="t" r="r" b="b"/>
              <a:pathLst>
                <a:path w="1354290" h="1935205">
                  <a:moveTo>
                    <a:pt x="0" y="0"/>
                  </a:moveTo>
                  <a:lnTo>
                    <a:pt x="1354290" y="0"/>
                  </a:lnTo>
                  <a:lnTo>
                    <a:pt x="1354290" y="1935205"/>
                  </a:lnTo>
                  <a:lnTo>
                    <a:pt x="0" y="1935205"/>
                  </a:lnTo>
                  <a:close/>
                </a:path>
              </a:pathLst>
            </a:custGeom>
            <a:gradFill rotWithShape="1">
              <a:gsLst>
                <a:gs pos="0">
                  <a:srgbClr val="FFB81C">
                    <a:alpha val="100000"/>
                  </a:srgbClr>
                </a:gs>
                <a:gs pos="100000">
                  <a:srgbClr val="A4D65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354290" cy="1963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61280" y="3521193"/>
            <a:ext cx="3885120" cy="5551620"/>
            <a:chOff x="0" y="0"/>
            <a:chExt cx="1354290" cy="193520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54290" cy="1935205"/>
            </a:xfrm>
            <a:custGeom>
              <a:avLst/>
              <a:gdLst/>
              <a:ahLst/>
              <a:cxnLst/>
              <a:rect l="l" t="t" r="r" b="b"/>
              <a:pathLst>
                <a:path w="1354290" h="1935205">
                  <a:moveTo>
                    <a:pt x="0" y="0"/>
                  </a:moveTo>
                  <a:lnTo>
                    <a:pt x="1354290" y="0"/>
                  </a:lnTo>
                  <a:lnTo>
                    <a:pt x="1354290" y="1935205"/>
                  </a:lnTo>
                  <a:lnTo>
                    <a:pt x="0" y="1935205"/>
                  </a:lnTo>
                  <a:close/>
                </a:path>
              </a:pathLst>
            </a:custGeom>
            <a:gradFill rotWithShape="1">
              <a:gsLst>
                <a:gs pos="0">
                  <a:srgbClr val="FFB81C">
                    <a:alpha val="100000"/>
                  </a:srgbClr>
                </a:gs>
                <a:gs pos="100000">
                  <a:srgbClr val="A4D65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354290" cy="1963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93030" y="2992664"/>
            <a:ext cx="568249" cy="528529"/>
            <a:chOff x="0" y="0"/>
            <a:chExt cx="198083" cy="18423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8083" cy="184237"/>
            </a:xfrm>
            <a:custGeom>
              <a:avLst/>
              <a:gdLst/>
              <a:ahLst/>
              <a:cxnLst/>
              <a:rect l="l" t="t" r="r" b="b"/>
              <a:pathLst>
                <a:path w="198083" h="184237">
                  <a:moveTo>
                    <a:pt x="0" y="0"/>
                  </a:moveTo>
                  <a:lnTo>
                    <a:pt x="198083" y="0"/>
                  </a:lnTo>
                  <a:lnTo>
                    <a:pt x="198083" y="184237"/>
                  </a:lnTo>
                  <a:lnTo>
                    <a:pt x="0" y="184237"/>
                  </a:lnTo>
                  <a:close/>
                </a:path>
              </a:pathLst>
            </a:custGeom>
            <a:solidFill>
              <a:srgbClr val="B52B4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198083" cy="2128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085711" y="8680037"/>
            <a:ext cx="1173589" cy="1449086"/>
            <a:chOff x="0" y="0"/>
            <a:chExt cx="1564785" cy="1932114"/>
          </a:xfrm>
        </p:grpSpPr>
        <p:grpSp>
          <p:nvGrpSpPr>
            <p:cNvPr id="26" name="Group 26"/>
            <p:cNvGrpSpPr/>
            <p:nvPr/>
          </p:nvGrpSpPr>
          <p:grpSpPr>
            <a:xfrm>
              <a:off x="782393" y="0"/>
              <a:ext cx="782393" cy="772846"/>
              <a:chOff x="0" y="0"/>
              <a:chExt cx="109712" cy="10837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09712" cy="108373"/>
              </a:xfrm>
              <a:custGeom>
                <a:avLst/>
                <a:gdLst/>
                <a:ahLst/>
                <a:cxnLst/>
                <a:rect l="l" t="t" r="r" b="b"/>
                <a:pathLst>
                  <a:path w="109712" h="108373">
                    <a:moveTo>
                      <a:pt x="0" y="0"/>
                    </a:moveTo>
                    <a:lnTo>
                      <a:pt x="109712" y="0"/>
                    </a:lnTo>
                    <a:lnTo>
                      <a:pt x="109712" y="108373"/>
                    </a:lnTo>
                    <a:lnTo>
                      <a:pt x="0" y="108373"/>
                    </a:lnTo>
                    <a:close/>
                  </a:path>
                </a:pathLst>
              </a:custGeom>
              <a:solidFill>
                <a:srgbClr val="005030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109712" cy="136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0" y="772846"/>
              <a:ext cx="782393" cy="772846"/>
              <a:chOff x="0" y="0"/>
              <a:chExt cx="109712" cy="108373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09712" cy="108373"/>
              </a:xfrm>
              <a:custGeom>
                <a:avLst/>
                <a:gdLst/>
                <a:ahLst/>
                <a:cxnLst/>
                <a:rect l="l" t="t" r="r" b="b"/>
                <a:pathLst>
                  <a:path w="109712" h="108373">
                    <a:moveTo>
                      <a:pt x="0" y="0"/>
                    </a:moveTo>
                    <a:lnTo>
                      <a:pt x="109712" y="0"/>
                    </a:lnTo>
                    <a:lnTo>
                      <a:pt x="109712" y="108373"/>
                    </a:lnTo>
                    <a:lnTo>
                      <a:pt x="0" y="108373"/>
                    </a:lnTo>
                    <a:close/>
                  </a:path>
                </a:pathLst>
              </a:custGeom>
              <a:solidFill>
                <a:srgbClr val="A4D65E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109712" cy="1369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82393" y="1545691"/>
              <a:ext cx="386423" cy="386423"/>
              <a:chOff x="0" y="0"/>
              <a:chExt cx="54187" cy="54187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54187" cy="54187"/>
              </a:xfrm>
              <a:custGeom>
                <a:avLst/>
                <a:gdLst/>
                <a:ahLst/>
                <a:cxnLst/>
                <a:rect l="l" t="t" r="r" b="b"/>
                <a:pathLst>
                  <a:path w="54187" h="54187">
                    <a:moveTo>
                      <a:pt x="0" y="0"/>
                    </a:moveTo>
                    <a:lnTo>
                      <a:pt x="54187" y="0"/>
                    </a:lnTo>
                    <a:lnTo>
                      <a:pt x="54187" y="54187"/>
                    </a:lnTo>
                    <a:lnTo>
                      <a:pt x="0" y="54187"/>
                    </a:lnTo>
                    <a:close/>
                  </a:path>
                </a:pathLst>
              </a:custGeom>
              <a:solidFill>
                <a:srgbClr val="B52B4C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54187" cy="827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0" y="772846"/>
              <a:ext cx="782393" cy="782393"/>
            </a:xfrm>
            <a:custGeom>
              <a:avLst/>
              <a:gdLst/>
              <a:ahLst/>
              <a:cxnLst/>
              <a:rect l="l" t="t" r="r" b="b"/>
              <a:pathLst>
                <a:path w="782393" h="782393">
                  <a:moveTo>
                    <a:pt x="0" y="0"/>
                  </a:moveTo>
                  <a:lnTo>
                    <a:pt x="782393" y="0"/>
                  </a:lnTo>
                  <a:lnTo>
                    <a:pt x="782393" y="782392"/>
                  </a:lnTo>
                  <a:lnTo>
                    <a:pt x="0" y="782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71790" t="-169680" r="-269315" b="-371425"/>
              </a:stretch>
            </a:blipFill>
          </p:spPr>
        </p:sp>
      </p:grpSp>
      <p:sp>
        <p:nvSpPr>
          <p:cNvPr id="36" name="AutoShape 36"/>
          <p:cNvSpPr/>
          <p:nvPr/>
        </p:nvSpPr>
        <p:spPr>
          <a:xfrm flipV="1">
            <a:off x="13969391" y="4601909"/>
            <a:ext cx="2476239" cy="0"/>
          </a:xfrm>
          <a:prstGeom prst="line">
            <a:avLst/>
          </a:prstGeom>
          <a:ln w="9525" cap="flat">
            <a:solidFill>
              <a:srgbClr val="005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flipV="1">
            <a:off x="9678459" y="4601909"/>
            <a:ext cx="2476239" cy="0"/>
          </a:xfrm>
          <a:prstGeom prst="line">
            <a:avLst/>
          </a:prstGeom>
          <a:ln w="9525" cap="flat">
            <a:solidFill>
              <a:srgbClr val="005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flipV="1">
            <a:off x="5383765" y="4601909"/>
            <a:ext cx="2476239" cy="0"/>
          </a:xfrm>
          <a:prstGeom prst="line">
            <a:avLst/>
          </a:prstGeom>
          <a:ln w="9525" cap="flat">
            <a:solidFill>
              <a:srgbClr val="005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flipV="1">
            <a:off x="1089070" y="4601909"/>
            <a:ext cx="2476239" cy="0"/>
          </a:xfrm>
          <a:prstGeom prst="line">
            <a:avLst/>
          </a:prstGeom>
          <a:ln w="9525" cap="flat">
            <a:solidFill>
              <a:srgbClr val="005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TextBox 40"/>
          <p:cNvSpPr txBox="1"/>
          <p:nvPr/>
        </p:nvSpPr>
        <p:spPr>
          <a:xfrm>
            <a:off x="13969391" y="3908330"/>
            <a:ext cx="2476239" cy="50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 b="1" spc="289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CLOTHING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678459" y="3908330"/>
            <a:ext cx="2476239" cy="50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 b="1" spc="289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FOOD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383765" y="3908330"/>
            <a:ext cx="2476239" cy="50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 b="1" spc="289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FINANCIAL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89070" y="3908330"/>
            <a:ext cx="2476239" cy="50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 b="1" spc="289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HOUSING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838895" y="4845272"/>
            <a:ext cx="3490530" cy="334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Clothes Closet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Mobile Clothes Closet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Chest Binder Program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Personal Shopping Experience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Care Packages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547964" y="4845272"/>
            <a:ext cx="3490530" cy="2510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CalFresh Support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Meal Assistance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Poly Pantry (ASI) Partnership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Food Tastings/Demos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253269" y="4845272"/>
            <a:ext cx="3490530" cy="3768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One-time grant, up to $500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Partnerships w/ VRC, Project Rebound &amp; College of ENV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CALWORKS Benefits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Tech Support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58575" y="4845272"/>
            <a:ext cx="3490530" cy="292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Short-term emergency housing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Referral to rapid rehousing partner &amp; community-based organizations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Project Mailbox</a:t>
            </a:r>
          </a:p>
        </p:txBody>
      </p:sp>
      <p:sp>
        <p:nvSpPr>
          <p:cNvPr id="48" name="Freeform 48"/>
          <p:cNvSpPr/>
          <p:nvPr/>
        </p:nvSpPr>
        <p:spPr>
          <a:xfrm>
            <a:off x="15450020" y="0"/>
            <a:ext cx="2837980" cy="1527511"/>
          </a:xfrm>
          <a:custGeom>
            <a:avLst/>
            <a:gdLst/>
            <a:ahLst/>
            <a:cxnLst/>
            <a:rect l="l" t="t" r="r" b="b"/>
            <a:pathLst>
              <a:path w="2837980" h="1527511">
                <a:moveTo>
                  <a:pt x="0" y="0"/>
                </a:moveTo>
                <a:lnTo>
                  <a:pt x="2837980" y="0"/>
                </a:lnTo>
                <a:lnTo>
                  <a:pt x="2837980" y="1527511"/>
                </a:lnTo>
                <a:lnTo>
                  <a:pt x="0" y="15275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491" b="-33683"/>
            </a:stretch>
          </a:blipFill>
        </p:spPr>
      </p:sp>
      <p:grpSp>
        <p:nvGrpSpPr>
          <p:cNvPr id="49" name="Group 49"/>
          <p:cNvGrpSpPr/>
          <p:nvPr/>
        </p:nvGrpSpPr>
        <p:grpSpPr>
          <a:xfrm>
            <a:off x="15084720" y="-12438"/>
            <a:ext cx="365300" cy="1539949"/>
            <a:chOff x="0" y="0"/>
            <a:chExt cx="96211" cy="40558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96211" cy="405583"/>
            </a:xfrm>
            <a:custGeom>
              <a:avLst/>
              <a:gdLst/>
              <a:ahLst/>
              <a:cxnLst/>
              <a:rect l="l" t="t" r="r" b="b"/>
              <a:pathLst>
                <a:path w="96211" h="405583">
                  <a:moveTo>
                    <a:pt x="0" y="0"/>
                  </a:moveTo>
                  <a:lnTo>
                    <a:pt x="96211" y="0"/>
                  </a:lnTo>
                  <a:lnTo>
                    <a:pt x="96211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00838A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57150"/>
              <a:ext cx="96211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438"/>
            <a:ext cx="2290751" cy="1539949"/>
            <a:chOff x="0" y="0"/>
            <a:chExt cx="603325" cy="405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3325" cy="405583"/>
            </a:xfrm>
            <a:custGeom>
              <a:avLst/>
              <a:gdLst/>
              <a:ahLst/>
              <a:cxnLst/>
              <a:rect l="l" t="t" r="r" b="b"/>
              <a:pathLst>
                <a:path w="603325" h="405583">
                  <a:moveTo>
                    <a:pt x="0" y="0"/>
                  </a:moveTo>
                  <a:lnTo>
                    <a:pt x="603325" y="0"/>
                  </a:lnTo>
                  <a:lnTo>
                    <a:pt x="603325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FFB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603325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3439"/>
            <a:ext cx="2290751" cy="1564248"/>
          </a:xfrm>
          <a:custGeom>
            <a:avLst/>
            <a:gdLst/>
            <a:ahLst/>
            <a:cxnLst/>
            <a:rect l="l" t="t" r="r" b="b"/>
            <a:pathLst>
              <a:path w="2290751" h="1564248">
                <a:moveTo>
                  <a:pt x="0" y="0"/>
                </a:moveTo>
                <a:lnTo>
                  <a:pt x="2290751" y="0"/>
                </a:lnTo>
                <a:lnTo>
                  <a:pt x="2290751" y="1564248"/>
                </a:lnTo>
                <a:lnTo>
                  <a:pt x="0" y="1564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66" t="-533" r="-222272" b="-37327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66509" y="0"/>
            <a:ext cx="1540192" cy="1527511"/>
            <a:chOff x="0" y="0"/>
            <a:chExt cx="405647" cy="4023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5647" cy="402307"/>
            </a:xfrm>
            <a:custGeom>
              <a:avLst/>
              <a:gdLst/>
              <a:ahLst/>
              <a:cxnLst/>
              <a:rect l="l" t="t" r="r" b="b"/>
              <a:pathLst>
                <a:path w="405647" h="402307">
                  <a:moveTo>
                    <a:pt x="0" y="0"/>
                  </a:moveTo>
                  <a:lnTo>
                    <a:pt x="405647" y="0"/>
                  </a:lnTo>
                  <a:lnTo>
                    <a:pt x="405647" y="402307"/>
                  </a:lnTo>
                  <a:lnTo>
                    <a:pt x="0" y="402307"/>
                  </a:lnTo>
                  <a:close/>
                </a:path>
              </a:pathLst>
            </a:custGeom>
            <a:solidFill>
              <a:srgbClr val="00503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05647" cy="459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2290751" y="3370862"/>
            <a:ext cx="15397436" cy="0"/>
          </a:xfrm>
          <a:prstGeom prst="line">
            <a:avLst/>
          </a:prstGeom>
          <a:ln w="28575" cap="flat">
            <a:solidFill>
              <a:srgbClr val="A4D6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6611003" y="5662513"/>
            <a:ext cx="0" cy="3595787"/>
          </a:xfrm>
          <a:prstGeom prst="line">
            <a:avLst/>
          </a:prstGeom>
          <a:ln w="19050" cap="flat">
            <a:solidFill>
              <a:srgbClr val="A4D6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11062745" y="5662513"/>
            <a:ext cx="0" cy="3595787"/>
          </a:xfrm>
          <a:prstGeom prst="line">
            <a:avLst/>
          </a:prstGeom>
          <a:ln w="19050" cap="flat">
            <a:solidFill>
              <a:srgbClr val="A4D6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6044345" y="3361425"/>
            <a:ext cx="576183" cy="2330152"/>
          </a:xfrm>
          <a:custGeom>
            <a:avLst/>
            <a:gdLst/>
            <a:ahLst/>
            <a:cxnLst/>
            <a:rect l="l" t="t" r="r" b="b"/>
            <a:pathLst>
              <a:path w="576183" h="2330152">
                <a:moveTo>
                  <a:pt x="0" y="0"/>
                </a:moveTo>
                <a:lnTo>
                  <a:pt x="576183" y="0"/>
                </a:lnTo>
                <a:lnTo>
                  <a:pt x="576183" y="2330152"/>
                </a:lnTo>
                <a:lnTo>
                  <a:pt x="0" y="233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496087" y="3361425"/>
            <a:ext cx="576183" cy="2330152"/>
          </a:xfrm>
          <a:custGeom>
            <a:avLst/>
            <a:gdLst/>
            <a:ahLst/>
            <a:cxnLst/>
            <a:rect l="l" t="t" r="r" b="b"/>
            <a:pathLst>
              <a:path w="576183" h="2330152">
                <a:moveTo>
                  <a:pt x="0" y="0"/>
                </a:moveTo>
                <a:lnTo>
                  <a:pt x="576183" y="0"/>
                </a:lnTo>
                <a:lnTo>
                  <a:pt x="576183" y="2330152"/>
                </a:lnTo>
                <a:lnTo>
                  <a:pt x="0" y="233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AutoShape 14"/>
          <p:cNvSpPr/>
          <p:nvPr/>
        </p:nvSpPr>
        <p:spPr>
          <a:xfrm flipV="1">
            <a:off x="2566283" y="4589110"/>
            <a:ext cx="2392251" cy="0"/>
          </a:xfrm>
          <a:prstGeom prst="line">
            <a:avLst/>
          </a:prstGeom>
          <a:ln w="19050" cap="flat">
            <a:solidFill>
              <a:srgbClr val="A4D6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1510420" y="4589110"/>
            <a:ext cx="3978221" cy="0"/>
          </a:xfrm>
          <a:prstGeom prst="line">
            <a:avLst/>
          </a:prstGeom>
          <a:ln w="19050" cap="flat">
            <a:solidFill>
              <a:srgbClr val="A4D6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062164" y="4589110"/>
            <a:ext cx="2290717" cy="0"/>
          </a:xfrm>
          <a:prstGeom prst="line">
            <a:avLst/>
          </a:prstGeom>
          <a:ln w="19050" cap="flat">
            <a:solidFill>
              <a:srgbClr val="A4D6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12298648" y="8633425"/>
            <a:ext cx="5389540" cy="628985"/>
          </a:xfrm>
          <a:custGeom>
            <a:avLst/>
            <a:gdLst/>
            <a:ahLst/>
            <a:cxnLst/>
            <a:rect l="l" t="t" r="r" b="b"/>
            <a:pathLst>
              <a:path w="5389540" h="628985">
                <a:moveTo>
                  <a:pt x="0" y="0"/>
                </a:moveTo>
                <a:lnTo>
                  <a:pt x="5389540" y="0"/>
                </a:lnTo>
                <a:lnTo>
                  <a:pt x="5389540" y="628985"/>
                </a:lnTo>
                <a:lnTo>
                  <a:pt x="0" y="6289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266509" y="1984351"/>
            <a:ext cx="1499279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005030"/>
                </a:solidFill>
                <a:latin typeface="Transducer CPP Bold"/>
                <a:ea typeface="Transducer CPP Bold"/>
                <a:cs typeface="Transducer CPP Bold"/>
                <a:sym typeface="Transducer CPP Bold"/>
              </a:rPr>
              <a:t>HOW TO ACCESS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66283" y="3870924"/>
            <a:ext cx="2559699" cy="51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 spc="299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REFERRAL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10420" y="3870924"/>
            <a:ext cx="4173811" cy="51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 spc="299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CONSULTATIONS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62164" y="3870924"/>
            <a:ext cx="2559699" cy="51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 spc="299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WALK-INS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66509" y="4865335"/>
            <a:ext cx="3923080" cy="292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The Care Center recieves referrals through the Student of Concern Form on our website</a:t>
            </a:r>
            <a:r>
              <a:rPr lang="en-US" sz="2399" b="1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 https://www.cpp.edu/broncoscarecenter/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276741" y="4865335"/>
            <a:ext cx="3630657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3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Call (909) 869-5071 or email carecenter@cpp.edu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57435" y="4865335"/>
            <a:ext cx="3738652" cy="38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7525" lvl="1" indent="-258445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350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Students can be seen during walk-in hours; Monday-Friday, 9:00 AM - 4:00 PM</a:t>
            </a:r>
            <a:endParaRPr lang="en-US" sz="2350"/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399">
              <a:solidFill>
                <a:srgbClr val="005030"/>
              </a:solidFill>
              <a:latin typeface="Usual"/>
              <a:ea typeface="Usual"/>
              <a:cs typeface="Usual"/>
              <a:sym typeface="Usual"/>
            </a:endParaRPr>
          </a:p>
          <a:p>
            <a:pPr marL="517525" lvl="1" indent="-258445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350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After Hours Wednesdays from 5:00 PM - 7:00 PM</a:t>
            </a:r>
            <a:endParaRPr lang="en-US" sz="2350">
              <a:solidFill>
                <a:srgbClr val="005030"/>
              </a:solidFill>
              <a:latin typeface="Usual"/>
              <a:ea typeface="Usual"/>
              <a:cs typeface="Usual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399">
              <a:solidFill>
                <a:srgbClr val="005030"/>
              </a:solidFill>
              <a:latin typeface="Usual"/>
              <a:ea typeface="Usual"/>
              <a:cs typeface="Usual"/>
              <a:sym typeface="Usual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5450020" y="0"/>
            <a:ext cx="2837980" cy="1527511"/>
          </a:xfrm>
          <a:custGeom>
            <a:avLst/>
            <a:gdLst/>
            <a:ahLst/>
            <a:cxnLst/>
            <a:rect l="l" t="t" r="r" b="b"/>
            <a:pathLst>
              <a:path w="2837980" h="1527511">
                <a:moveTo>
                  <a:pt x="0" y="0"/>
                </a:moveTo>
                <a:lnTo>
                  <a:pt x="2837980" y="0"/>
                </a:lnTo>
                <a:lnTo>
                  <a:pt x="2837980" y="1527511"/>
                </a:lnTo>
                <a:lnTo>
                  <a:pt x="0" y="15275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491" b="-33683"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5084720" y="-12438"/>
            <a:ext cx="365300" cy="1539949"/>
            <a:chOff x="0" y="0"/>
            <a:chExt cx="96211" cy="4055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6211" cy="405583"/>
            </a:xfrm>
            <a:custGeom>
              <a:avLst/>
              <a:gdLst/>
              <a:ahLst/>
              <a:cxnLst/>
              <a:rect l="l" t="t" r="r" b="b"/>
              <a:pathLst>
                <a:path w="96211" h="405583">
                  <a:moveTo>
                    <a:pt x="0" y="0"/>
                  </a:moveTo>
                  <a:lnTo>
                    <a:pt x="96211" y="0"/>
                  </a:lnTo>
                  <a:lnTo>
                    <a:pt x="96211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00838A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96211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438"/>
            <a:ext cx="2290751" cy="1539949"/>
            <a:chOff x="0" y="0"/>
            <a:chExt cx="603325" cy="405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3325" cy="405583"/>
            </a:xfrm>
            <a:custGeom>
              <a:avLst/>
              <a:gdLst/>
              <a:ahLst/>
              <a:cxnLst/>
              <a:rect l="l" t="t" r="r" b="b"/>
              <a:pathLst>
                <a:path w="603325" h="405583">
                  <a:moveTo>
                    <a:pt x="0" y="0"/>
                  </a:moveTo>
                  <a:lnTo>
                    <a:pt x="603325" y="0"/>
                  </a:lnTo>
                  <a:lnTo>
                    <a:pt x="603325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FFB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603325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3439"/>
            <a:ext cx="2290751" cy="1564248"/>
          </a:xfrm>
          <a:custGeom>
            <a:avLst/>
            <a:gdLst/>
            <a:ahLst/>
            <a:cxnLst/>
            <a:rect l="l" t="t" r="r" b="b"/>
            <a:pathLst>
              <a:path w="2290751" h="1564248">
                <a:moveTo>
                  <a:pt x="0" y="0"/>
                </a:moveTo>
                <a:lnTo>
                  <a:pt x="2290751" y="0"/>
                </a:lnTo>
                <a:lnTo>
                  <a:pt x="2290751" y="1564248"/>
                </a:lnTo>
                <a:lnTo>
                  <a:pt x="0" y="1564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66" t="-533" r="-222272" b="-37327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66509" y="0"/>
            <a:ext cx="1540192" cy="1527511"/>
            <a:chOff x="0" y="0"/>
            <a:chExt cx="405647" cy="4023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5647" cy="402307"/>
            </a:xfrm>
            <a:custGeom>
              <a:avLst/>
              <a:gdLst/>
              <a:ahLst/>
              <a:cxnLst/>
              <a:rect l="l" t="t" r="r" b="b"/>
              <a:pathLst>
                <a:path w="405647" h="402307">
                  <a:moveTo>
                    <a:pt x="0" y="0"/>
                  </a:moveTo>
                  <a:lnTo>
                    <a:pt x="405647" y="0"/>
                  </a:lnTo>
                  <a:lnTo>
                    <a:pt x="405647" y="402307"/>
                  </a:lnTo>
                  <a:lnTo>
                    <a:pt x="0" y="402307"/>
                  </a:lnTo>
                  <a:close/>
                </a:path>
              </a:pathLst>
            </a:custGeom>
            <a:solidFill>
              <a:srgbClr val="00503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05647" cy="459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2290751" y="3370862"/>
            <a:ext cx="15397436" cy="0"/>
          </a:xfrm>
          <a:prstGeom prst="line">
            <a:avLst/>
          </a:prstGeom>
          <a:ln w="28575" cap="flat">
            <a:solidFill>
              <a:srgbClr val="A4D6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 rot="-417937" flipH="1">
            <a:off x="14677805" y="6088783"/>
            <a:ext cx="2650330" cy="2650330"/>
          </a:xfrm>
          <a:custGeom>
            <a:avLst/>
            <a:gdLst/>
            <a:ahLst/>
            <a:cxnLst/>
            <a:rect l="l" t="t" r="r" b="b"/>
            <a:pathLst>
              <a:path w="2650330" h="2650330">
                <a:moveTo>
                  <a:pt x="2650330" y="0"/>
                </a:moveTo>
                <a:lnTo>
                  <a:pt x="0" y="0"/>
                </a:lnTo>
                <a:lnTo>
                  <a:pt x="0" y="2650330"/>
                </a:lnTo>
                <a:lnTo>
                  <a:pt x="2650330" y="2650330"/>
                </a:lnTo>
                <a:lnTo>
                  <a:pt x="26503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266509" y="3909024"/>
            <a:ext cx="12952828" cy="365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The Care Center is </a:t>
            </a:r>
            <a:r>
              <a:rPr lang="en-US" sz="2999" b="1">
                <a:solidFill>
                  <a:srgbClr val="B52B4C"/>
                </a:solidFill>
                <a:latin typeface="Usual Bold"/>
                <a:ea typeface="Usual Bold"/>
                <a:cs typeface="Usual Bold"/>
                <a:sym typeface="Usual Bold"/>
              </a:rPr>
              <a:t>NOT</a:t>
            </a:r>
            <a:r>
              <a:rPr lang="en-US" sz="29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 for emergencies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005030"/>
              </a:solidFill>
              <a:latin typeface="Usual"/>
              <a:ea typeface="Usual"/>
              <a:cs typeface="Usual"/>
              <a:sym typeface="Usual"/>
            </a:endParaRP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If there is an immediate threat to a student (either through self-harm or interpersonal violence), call (909) 869-3070 or 9-1-1 and follow your housing protocols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005030"/>
              </a:solidFill>
              <a:latin typeface="Usual"/>
              <a:ea typeface="Usual"/>
              <a:cs typeface="Usual"/>
              <a:sym typeface="Usual"/>
            </a:endParaRPr>
          </a:p>
          <a:p>
            <a:pPr marL="647695" lvl="1" indent="-323848" algn="l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999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The Care Center coordinates student care after an emergency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097469" y="9579775"/>
            <a:ext cx="4692054" cy="707225"/>
          </a:xfrm>
          <a:custGeom>
            <a:avLst/>
            <a:gdLst/>
            <a:ahLst/>
            <a:cxnLst/>
            <a:rect l="l" t="t" r="r" b="b"/>
            <a:pathLst>
              <a:path w="4692054" h="707225">
                <a:moveTo>
                  <a:pt x="0" y="0"/>
                </a:moveTo>
                <a:lnTo>
                  <a:pt x="4692054" y="0"/>
                </a:lnTo>
                <a:lnTo>
                  <a:pt x="4692054" y="707225"/>
                </a:lnTo>
                <a:lnTo>
                  <a:pt x="0" y="707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81944" r="-50286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266509" y="1984351"/>
            <a:ext cx="1315455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005030"/>
                </a:solidFill>
                <a:latin typeface="Transducer CPP Bold"/>
                <a:ea typeface="Transducer CPP Bold"/>
                <a:cs typeface="Transducer CPP Bold"/>
                <a:sym typeface="Transducer CPP Bold"/>
              </a:rPr>
              <a:t>EMERGENCIES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5450020" y="0"/>
            <a:ext cx="2837980" cy="1527511"/>
          </a:xfrm>
          <a:custGeom>
            <a:avLst/>
            <a:gdLst/>
            <a:ahLst/>
            <a:cxnLst/>
            <a:rect l="l" t="t" r="r" b="b"/>
            <a:pathLst>
              <a:path w="2837980" h="1527511">
                <a:moveTo>
                  <a:pt x="0" y="0"/>
                </a:moveTo>
                <a:lnTo>
                  <a:pt x="2837980" y="0"/>
                </a:lnTo>
                <a:lnTo>
                  <a:pt x="2837980" y="1527511"/>
                </a:lnTo>
                <a:lnTo>
                  <a:pt x="0" y="15275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491" b="-33683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084720" y="-12438"/>
            <a:ext cx="365300" cy="1539949"/>
            <a:chOff x="0" y="0"/>
            <a:chExt cx="96211" cy="40558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6211" cy="405583"/>
            </a:xfrm>
            <a:custGeom>
              <a:avLst/>
              <a:gdLst/>
              <a:ahLst/>
              <a:cxnLst/>
              <a:rect l="l" t="t" r="r" b="b"/>
              <a:pathLst>
                <a:path w="96211" h="405583">
                  <a:moveTo>
                    <a:pt x="0" y="0"/>
                  </a:moveTo>
                  <a:lnTo>
                    <a:pt x="96211" y="0"/>
                  </a:lnTo>
                  <a:lnTo>
                    <a:pt x="96211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00838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96211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438"/>
            <a:ext cx="2290751" cy="1539949"/>
            <a:chOff x="0" y="0"/>
            <a:chExt cx="603325" cy="405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3325" cy="405583"/>
            </a:xfrm>
            <a:custGeom>
              <a:avLst/>
              <a:gdLst/>
              <a:ahLst/>
              <a:cxnLst/>
              <a:rect l="l" t="t" r="r" b="b"/>
              <a:pathLst>
                <a:path w="603325" h="405583">
                  <a:moveTo>
                    <a:pt x="0" y="0"/>
                  </a:moveTo>
                  <a:lnTo>
                    <a:pt x="603325" y="0"/>
                  </a:lnTo>
                  <a:lnTo>
                    <a:pt x="603325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FFB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603325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3439"/>
            <a:ext cx="2290751" cy="1564248"/>
          </a:xfrm>
          <a:custGeom>
            <a:avLst/>
            <a:gdLst/>
            <a:ahLst/>
            <a:cxnLst/>
            <a:rect l="l" t="t" r="r" b="b"/>
            <a:pathLst>
              <a:path w="2290751" h="1564248">
                <a:moveTo>
                  <a:pt x="0" y="0"/>
                </a:moveTo>
                <a:lnTo>
                  <a:pt x="2290751" y="0"/>
                </a:lnTo>
                <a:lnTo>
                  <a:pt x="2290751" y="1564248"/>
                </a:lnTo>
                <a:lnTo>
                  <a:pt x="0" y="1564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66" t="-533" r="-222272" b="-37327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66509" y="0"/>
            <a:ext cx="1540192" cy="1527511"/>
            <a:chOff x="0" y="0"/>
            <a:chExt cx="405647" cy="4023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5647" cy="402307"/>
            </a:xfrm>
            <a:custGeom>
              <a:avLst/>
              <a:gdLst/>
              <a:ahLst/>
              <a:cxnLst/>
              <a:rect l="l" t="t" r="r" b="b"/>
              <a:pathLst>
                <a:path w="405647" h="402307">
                  <a:moveTo>
                    <a:pt x="0" y="0"/>
                  </a:moveTo>
                  <a:lnTo>
                    <a:pt x="405647" y="0"/>
                  </a:lnTo>
                  <a:lnTo>
                    <a:pt x="405647" y="402307"/>
                  </a:lnTo>
                  <a:lnTo>
                    <a:pt x="0" y="402307"/>
                  </a:lnTo>
                  <a:close/>
                </a:path>
              </a:pathLst>
            </a:custGeom>
            <a:solidFill>
              <a:srgbClr val="00503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05647" cy="459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2266509" y="5409801"/>
            <a:ext cx="16479488" cy="0"/>
          </a:xfrm>
          <a:prstGeom prst="line">
            <a:avLst/>
          </a:prstGeom>
          <a:ln w="19050" cap="flat">
            <a:solidFill>
              <a:srgbClr val="A4D6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6415522" y="5399370"/>
            <a:ext cx="636881" cy="2575621"/>
          </a:xfrm>
          <a:custGeom>
            <a:avLst/>
            <a:gdLst/>
            <a:ahLst/>
            <a:cxnLst/>
            <a:rect l="l" t="t" r="r" b="b"/>
            <a:pathLst>
              <a:path w="636881" h="2575621">
                <a:moveTo>
                  <a:pt x="0" y="0"/>
                </a:moveTo>
                <a:lnTo>
                  <a:pt x="636881" y="0"/>
                </a:lnTo>
                <a:lnTo>
                  <a:pt x="636881" y="2575621"/>
                </a:lnTo>
                <a:lnTo>
                  <a:pt x="0" y="25756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336231" y="5399370"/>
            <a:ext cx="636881" cy="2575621"/>
          </a:xfrm>
          <a:custGeom>
            <a:avLst/>
            <a:gdLst/>
            <a:ahLst/>
            <a:cxnLst/>
            <a:rect l="l" t="t" r="r" b="b"/>
            <a:pathLst>
              <a:path w="636881" h="2575621">
                <a:moveTo>
                  <a:pt x="0" y="0"/>
                </a:moveTo>
                <a:lnTo>
                  <a:pt x="636881" y="0"/>
                </a:lnTo>
                <a:lnTo>
                  <a:pt x="636881" y="2575621"/>
                </a:lnTo>
                <a:lnTo>
                  <a:pt x="0" y="25756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flipV="1">
            <a:off x="2466790" y="6120383"/>
            <a:ext cx="1046270" cy="0"/>
          </a:xfrm>
          <a:prstGeom prst="line">
            <a:avLst/>
          </a:prstGeom>
          <a:ln w="19050" cap="flat">
            <a:solidFill>
              <a:srgbClr val="A4D6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7476092" y="6120383"/>
            <a:ext cx="1493485" cy="0"/>
          </a:xfrm>
          <a:prstGeom prst="line">
            <a:avLst/>
          </a:prstGeom>
          <a:ln w="19050" cap="flat">
            <a:solidFill>
              <a:srgbClr val="A4D6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2396801" y="6120383"/>
            <a:ext cx="1490735" cy="0"/>
          </a:xfrm>
          <a:prstGeom prst="line">
            <a:avLst/>
          </a:prstGeom>
          <a:ln w="19050" cap="flat">
            <a:solidFill>
              <a:srgbClr val="A4D65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2290751" y="6453758"/>
            <a:ext cx="1105040" cy="110504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4D65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5634" tIns="55634" rIns="55634" bIns="55634" rtlCol="0" anchor="ctr"/>
            <a:lstStyle/>
            <a:p>
              <a:pPr algn="ctr">
                <a:lnSpc>
                  <a:spcPts val="84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300053" y="6453758"/>
            <a:ext cx="1105040" cy="110504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4D65E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5634" tIns="55634" rIns="55634" bIns="55634" rtlCol="0" anchor="ctr"/>
            <a:lstStyle/>
            <a:p>
              <a:pPr algn="ctr">
                <a:lnSpc>
                  <a:spcPts val="84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220762" y="6453758"/>
            <a:ext cx="1105040" cy="110504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4D65E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5634" tIns="55634" rIns="55634" bIns="55634" rtlCol="0" anchor="ctr"/>
            <a:lstStyle/>
            <a:p>
              <a:pPr algn="ctr">
                <a:lnSpc>
                  <a:spcPts val="84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2566669" y="6729797"/>
            <a:ext cx="553204" cy="553204"/>
          </a:xfrm>
          <a:custGeom>
            <a:avLst/>
            <a:gdLst/>
            <a:ahLst/>
            <a:cxnLst/>
            <a:rect l="l" t="t" r="r" b="b"/>
            <a:pathLst>
              <a:path w="553204" h="553204">
                <a:moveTo>
                  <a:pt x="0" y="0"/>
                </a:moveTo>
                <a:lnTo>
                  <a:pt x="553205" y="0"/>
                </a:lnTo>
                <a:lnTo>
                  <a:pt x="553205" y="553204"/>
                </a:lnTo>
                <a:lnTo>
                  <a:pt x="0" y="553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517347" y="6671173"/>
            <a:ext cx="670451" cy="670451"/>
          </a:xfrm>
          <a:custGeom>
            <a:avLst/>
            <a:gdLst/>
            <a:ahLst/>
            <a:cxnLst/>
            <a:rect l="l" t="t" r="r" b="b"/>
            <a:pathLst>
              <a:path w="670451" h="670451">
                <a:moveTo>
                  <a:pt x="0" y="0"/>
                </a:moveTo>
                <a:lnTo>
                  <a:pt x="670452" y="0"/>
                </a:lnTo>
                <a:lnTo>
                  <a:pt x="670452" y="670452"/>
                </a:lnTo>
                <a:lnTo>
                  <a:pt x="0" y="6704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2463509" y="6696506"/>
            <a:ext cx="619545" cy="619545"/>
          </a:xfrm>
          <a:custGeom>
            <a:avLst/>
            <a:gdLst/>
            <a:ahLst/>
            <a:cxnLst/>
            <a:rect l="l" t="t" r="r" b="b"/>
            <a:pathLst>
              <a:path w="619545" h="619545">
                <a:moveTo>
                  <a:pt x="0" y="0"/>
                </a:moveTo>
                <a:lnTo>
                  <a:pt x="619545" y="0"/>
                </a:lnTo>
                <a:lnTo>
                  <a:pt x="619545" y="619545"/>
                </a:lnTo>
                <a:lnTo>
                  <a:pt x="0" y="619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2097469" y="9579775"/>
            <a:ext cx="4692054" cy="707225"/>
          </a:xfrm>
          <a:custGeom>
            <a:avLst/>
            <a:gdLst/>
            <a:ahLst/>
            <a:cxnLst/>
            <a:rect l="l" t="t" r="r" b="b"/>
            <a:pathLst>
              <a:path w="4692054" h="707225">
                <a:moveTo>
                  <a:pt x="0" y="0"/>
                </a:moveTo>
                <a:lnTo>
                  <a:pt x="4692054" y="0"/>
                </a:lnTo>
                <a:lnTo>
                  <a:pt x="4692054" y="707225"/>
                </a:lnTo>
                <a:lnTo>
                  <a:pt x="0" y="7072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981944" r="-50286"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2266509" y="3396047"/>
            <a:ext cx="16021491" cy="1193698"/>
            <a:chOff x="0" y="0"/>
            <a:chExt cx="4219652" cy="31439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19652" cy="314390"/>
            </a:xfrm>
            <a:custGeom>
              <a:avLst/>
              <a:gdLst/>
              <a:ahLst/>
              <a:cxnLst/>
              <a:rect l="l" t="t" r="r" b="b"/>
              <a:pathLst>
                <a:path w="4219652" h="314390">
                  <a:moveTo>
                    <a:pt x="0" y="0"/>
                  </a:moveTo>
                  <a:lnTo>
                    <a:pt x="4219652" y="0"/>
                  </a:lnTo>
                  <a:lnTo>
                    <a:pt x="4219652" y="314390"/>
                  </a:lnTo>
                  <a:lnTo>
                    <a:pt x="0" y="314390"/>
                  </a:lnTo>
                  <a:close/>
                </a:path>
              </a:pathLst>
            </a:custGeom>
            <a:solidFill>
              <a:srgbClr val="00503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4219652" cy="371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266509" y="1984351"/>
            <a:ext cx="1315455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005030"/>
                </a:solidFill>
                <a:latin typeface="Transducer CPP Bold"/>
                <a:ea typeface="Transducer CPP Bold"/>
                <a:cs typeface="Transducer CPP Bold"/>
                <a:sym typeface="Transducer CPP Bold"/>
              </a:rPr>
              <a:t>QUESTIONS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66790" y="5657451"/>
            <a:ext cx="2346632" cy="35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6"/>
              </a:lnSpc>
            </a:pPr>
            <a:r>
              <a:rPr lang="en-US" sz="2133" b="1" spc="213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EMAIL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476092" y="5657451"/>
            <a:ext cx="2346632" cy="35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6"/>
              </a:lnSpc>
            </a:pPr>
            <a:r>
              <a:rPr lang="en-US" sz="2133" b="1" spc="213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WEBSITE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396801" y="5657451"/>
            <a:ext cx="2346632" cy="35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6"/>
              </a:lnSpc>
            </a:pPr>
            <a:r>
              <a:rPr lang="en-US" sz="2133" b="1" spc="213">
                <a:solidFill>
                  <a:srgbClr val="005030"/>
                </a:solidFill>
                <a:latin typeface="Usual Bold"/>
                <a:ea typeface="Usual Bold"/>
                <a:cs typeface="Usual Bold"/>
                <a:sym typeface="Usual Bold"/>
              </a:rPr>
              <a:t>VISIT US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40106" y="6748913"/>
            <a:ext cx="3057667" cy="43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1"/>
              </a:lnSpc>
            </a:pPr>
            <a:r>
              <a:rPr lang="en-US" sz="2400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carecenter@cpp.edu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649408" y="6748913"/>
            <a:ext cx="3057667" cy="43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1"/>
              </a:lnSpc>
            </a:pPr>
            <a:r>
              <a:rPr lang="en-US" sz="2400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cpp.edu/carecenter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573451" y="6525196"/>
            <a:ext cx="3057667" cy="222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1"/>
              </a:lnSpc>
            </a:pPr>
            <a:r>
              <a:rPr lang="en-US" sz="2400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Building 97</a:t>
            </a:r>
          </a:p>
          <a:p>
            <a:pPr algn="l">
              <a:lnSpc>
                <a:spcPts val="3551"/>
              </a:lnSpc>
            </a:pPr>
            <a:r>
              <a:rPr lang="en-US" sz="2400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(Marketplace),</a:t>
            </a:r>
          </a:p>
          <a:p>
            <a:pPr algn="l">
              <a:lnSpc>
                <a:spcPts val="3551"/>
              </a:lnSpc>
            </a:pPr>
            <a:r>
              <a:rPr lang="en-US" sz="2400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1st Floor</a:t>
            </a:r>
          </a:p>
          <a:p>
            <a:pPr algn="l">
              <a:lnSpc>
                <a:spcPts val="3551"/>
              </a:lnSpc>
            </a:pPr>
            <a:r>
              <a:rPr lang="en-US" sz="2400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Monday-Friday</a:t>
            </a:r>
          </a:p>
          <a:p>
            <a:pPr algn="l">
              <a:lnSpc>
                <a:spcPts val="3551"/>
              </a:lnSpc>
            </a:pPr>
            <a:r>
              <a:rPr lang="en-US" sz="2400">
                <a:solidFill>
                  <a:srgbClr val="005030"/>
                </a:solidFill>
                <a:latin typeface="Usual"/>
                <a:ea typeface="Usual"/>
                <a:cs typeface="Usual"/>
                <a:sym typeface="Usual"/>
              </a:rPr>
              <a:t>8:00 a.m. - 5:00 p.m.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566669" y="3661374"/>
            <a:ext cx="10151336" cy="54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A4D65E"/>
                </a:solidFill>
                <a:latin typeface="Proxima Sera 2 Medium"/>
                <a:ea typeface="Proxima Sera 2 Medium"/>
                <a:cs typeface="Proxima Sera 2 Medium"/>
                <a:sym typeface="Proxima Sera 2 Medium"/>
              </a:rPr>
              <a:t>Thoughts or areas you would like to further discuss?</a:t>
            </a:r>
          </a:p>
        </p:txBody>
      </p:sp>
      <p:sp>
        <p:nvSpPr>
          <p:cNvPr id="39" name="Freeform 39"/>
          <p:cNvSpPr/>
          <p:nvPr/>
        </p:nvSpPr>
        <p:spPr>
          <a:xfrm>
            <a:off x="15450020" y="0"/>
            <a:ext cx="2837980" cy="1527511"/>
          </a:xfrm>
          <a:custGeom>
            <a:avLst/>
            <a:gdLst/>
            <a:ahLst/>
            <a:cxnLst/>
            <a:rect l="l" t="t" r="r" b="b"/>
            <a:pathLst>
              <a:path w="2837980" h="1527511">
                <a:moveTo>
                  <a:pt x="0" y="0"/>
                </a:moveTo>
                <a:lnTo>
                  <a:pt x="2837980" y="0"/>
                </a:lnTo>
                <a:lnTo>
                  <a:pt x="2837980" y="1527511"/>
                </a:lnTo>
                <a:lnTo>
                  <a:pt x="0" y="152751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5491" b="-33683"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15084720" y="-12438"/>
            <a:ext cx="365300" cy="1539949"/>
            <a:chOff x="0" y="0"/>
            <a:chExt cx="96211" cy="405583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6211" cy="405583"/>
            </a:xfrm>
            <a:custGeom>
              <a:avLst/>
              <a:gdLst/>
              <a:ahLst/>
              <a:cxnLst/>
              <a:rect l="l" t="t" r="r" b="b"/>
              <a:pathLst>
                <a:path w="96211" h="405583">
                  <a:moveTo>
                    <a:pt x="0" y="0"/>
                  </a:moveTo>
                  <a:lnTo>
                    <a:pt x="96211" y="0"/>
                  </a:lnTo>
                  <a:lnTo>
                    <a:pt x="96211" y="405583"/>
                  </a:lnTo>
                  <a:lnTo>
                    <a:pt x="0" y="405583"/>
                  </a:lnTo>
                  <a:close/>
                </a:path>
              </a:pathLst>
            </a:custGeom>
            <a:solidFill>
              <a:srgbClr val="00838A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96211" cy="46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40BAE7822F5458FDB1BF2B52FE71E" ma:contentTypeVersion="17" ma:contentTypeDescription="Create a new document." ma:contentTypeScope="" ma:versionID="07b4716058e876ec026d76da53cecfd7">
  <xsd:schema xmlns:xsd="http://www.w3.org/2001/XMLSchema" xmlns:xs="http://www.w3.org/2001/XMLSchema" xmlns:p="http://schemas.microsoft.com/office/2006/metadata/properties" xmlns:ns2="00720931-a982-40e1-b61c-b0ca1d6c01af" xmlns:ns3="73613155-7c33-4402-a535-c75e88b5be38" targetNamespace="http://schemas.microsoft.com/office/2006/metadata/properties" ma:root="true" ma:fieldsID="f95d3fe85d5628a7eae6e6a0c55240fc" ns2:_="" ns3:_="">
    <xsd:import namespace="00720931-a982-40e1-b61c-b0ca1d6c01af"/>
    <xsd:import namespace="73613155-7c33-4402-a535-c75e88b5be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20931-a982-40e1-b61c-b0ca1d6c01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3155-7c33-4402-a535-c75e88b5be3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3071675-8c66-4526-8f5f-edf6b3592b21}" ma:internalName="TaxCatchAll" ma:showField="CatchAllData" ma:web="73613155-7c33-4402-a535-c75e88b5be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720931-a982-40e1-b61c-b0ca1d6c01af">
      <Terms xmlns="http://schemas.microsoft.com/office/infopath/2007/PartnerControls"/>
    </lcf76f155ced4ddcb4097134ff3c332f>
    <TaxCatchAll xmlns="73613155-7c33-4402-a535-c75e88b5be38" xsi:nil="true"/>
  </documentManagement>
</p:properties>
</file>

<file path=customXml/itemProps1.xml><?xml version="1.0" encoding="utf-8"?>
<ds:datastoreItem xmlns:ds="http://schemas.openxmlformats.org/officeDocument/2006/customXml" ds:itemID="{C91B346E-E584-40F3-B145-5F598ECDF4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D40898-B690-494B-9411-429146178951}">
  <ds:schemaRefs>
    <ds:schemaRef ds:uri="00720931-a982-40e1-b61c-b0ca1d6c01af"/>
    <ds:schemaRef ds:uri="73613155-7c33-4402-a535-c75e88b5be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37D297D-57AB-4401-B9E6-0E25E6B7503F}">
  <ds:schemaRefs>
    <ds:schemaRef ds:uri="00720931-a982-40e1-b61c-b0ca1d6c01af"/>
    <ds:schemaRef ds:uri="73613155-7c33-4402-a535-c75e88b5be3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Center Fall 2025 Presentation</dc:title>
  <cp:revision>3</cp:revision>
  <dcterms:created xsi:type="dcterms:W3CDTF">2006-08-16T00:00:00Z</dcterms:created>
  <dcterms:modified xsi:type="dcterms:W3CDTF">2025-08-16T16:30:10Z</dcterms:modified>
  <dc:identifier>DAGoNQo0jFI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0x010100EE040BAE7822F5458FDB1BF2B52FE71E</vt:lpwstr>
  </property>
  <property fmtid="{D5CDD505-2E9C-101B-9397-08002B2CF9AE}" pid="3" name="MediaServiceImageTags">
    <vt:lpwstr/>
  </property>
</Properties>
</file>