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38" r:id="rId5"/>
    <p:sldId id="278" r:id="rId6"/>
    <p:sldId id="295" r:id="rId7"/>
    <p:sldId id="325" r:id="rId8"/>
    <p:sldId id="351" r:id="rId9"/>
    <p:sldId id="352" r:id="rId10"/>
    <p:sldId id="342" r:id="rId11"/>
    <p:sldId id="346" r:id="rId12"/>
    <p:sldId id="450" r:id="rId13"/>
    <p:sldId id="539" r:id="rId14"/>
    <p:sldId id="326" r:id="rId15"/>
    <p:sldId id="348" r:id="rId16"/>
    <p:sldId id="361" r:id="rId17"/>
    <p:sldId id="366" r:id="rId18"/>
    <p:sldId id="363" r:id="rId19"/>
    <p:sldId id="365" r:id="rId20"/>
    <p:sldId id="367" r:id="rId21"/>
    <p:sldId id="448" r:id="rId22"/>
    <p:sldId id="349" r:id="rId23"/>
    <p:sldId id="327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87" r:id="rId32"/>
    <p:sldId id="388" r:id="rId33"/>
    <p:sldId id="329" r:id="rId34"/>
    <p:sldId id="439" r:id="rId35"/>
    <p:sldId id="447" r:id="rId36"/>
    <p:sldId id="271" r:id="rId37"/>
    <p:sldId id="443" r:id="rId38"/>
    <p:sldId id="265" r:id="rId39"/>
    <p:sldId id="269" r:id="rId40"/>
    <p:sldId id="291" r:id="rId41"/>
    <p:sldId id="431" r:id="rId42"/>
    <p:sldId id="538" r:id="rId43"/>
    <p:sldId id="354" r:id="rId44"/>
    <p:sldId id="389" r:id="rId45"/>
    <p:sldId id="35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E95"/>
    <a:srgbClr val="F2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3099" autoAdjust="0"/>
  </p:normalViewPr>
  <p:slideViewPr>
    <p:cSldViewPr snapToGrid="0">
      <p:cViewPr varScale="1">
        <p:scale>
          <a:sx n="99" d="100"/>
          <a:sy n="99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8A600-1B5C-4B81-B86C-8C9B859D539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34C69-70A6-4BE7-95B9-72C8DA98AF00}">
      <dgm:prSet phldrT="[Text]"/>
      <dgm:spPr>
        <a:xfrm>
          <a:off x="3214285" y="2148166"/>
          <a:ext cx="1801028" cy="1801028"/>
        </a:xfrm>
        <a:solidFill>
          <a:schemeClr val="tx1"/>
        </a:solidFill>
        <a:ln w="55000" cap="flat" cmpd="thickThin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Lucida Sans Unicode"/>
              <a:ea typeface="+mn-ea"/>
              <a:cs typeface="+mn-cs"/>
            </a:rPr>
            <a:t>Financial Aid &amp; Scholarships</a:t>
          </a:r>
        </a:p>
      </dgm:t>
    </dgm:pt>
    <dgm:pt modelId="{D1132944-5222-495B-9AF6-C67852F08F92}" type="sibTrans" cxnId="{DCDDBD86-627C-4C21-A99B-0598A0B5FE61}">
      <dgm:prSet/>
      <dgm:spPr/>
      <dgm:t>
        <a:bodyPr/>
        <a:lstStyle/>
        <a:p>
          <a:endParaRPr lang="en-US"/>
        </a:p>
      </dgm:t>
    </dgm:pt>
    <dgm:pt modelId="{A667CE27-7DD6-4E67-9130-F0C4ECBBEBD9}" type="parTrans" cxnId="{DCDDBD86-627C-4C21-A99B-0598A0B5FE61}">
      <dgm:prSet/>
      <dgm:spPr/>
      <dgm:t>
        <a:bodyPr/>
        <a:lstStyle/>
        <a:p>
          <a:endParaRPr lang="en-US"/>
        </a:p>
      </dgm:t>
    </dgm:pt>
    <dgm:pt modelId="{FCA2F004-7122-4411-8E67-C9BF66BAA790}">
      <dgm:prSet phldrT="[Text]"/>
      <dgm:spPr>
        <a:xfrm>
          <a:off x="3214285" y="2148166"/>
          <a:ext cx="1801028" cy="1801028"/>
        </a:xfrm>
        <a:solidFill>
          <a:schemeClr val="accent1">
            <a:lumMod val="75000"/>
          </a:schemeClr>
        </a:solidFill>
        <a:ln w="55000" cap="flat" cmpd="thickThin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Lucida Sans Unicode"/>
              <a:ea typeface="+mn-ea"/>
              <a:cs typeface="+mn-cs"/>
            </a:rPr>
            <a:t>The Student</a:t>
          </a:r>
        </a:p>
      </dgm:t>
    </dgm:pt>
    <dgm:pt modelId="{DAE3C396-18C1-4CD3-854F-086C761C853A}" type="sibTrans" cxnId="{21263B06-3F07-4C44-BC65-86613D12D500}">
      <dgm:prSet/>
      <dgm:spPr/>
      <dgm:t>
        <a:bodyPr/>
        <a:lstStyle/>
        <a:p>
          <a:endParaRPr lang="en-US"/>
        </a:p>
      </dgm:t>
    </dgm:pt>
    <dgm:pt modelId="{B916F219-8547-4DDD-A403-4A6D2811FDC5}" type="parTrans" cxnId="{21263B06-3F07-4C44-BC65-86613D12D500}">
      <dgm:prSet/>
      <dgm:spPr/>
      <dgm:t>
        <a:bodyPr/>
        <a:lstStyle/>
        <a:p>
          <a:endParaRPr lang="en-US"/>
        </a:p>
      </dgm:t>
    </dgm:pt>
    <dgm:pt modelId="{182E75A0-AC43-40FC-B99A-6C16AF3A30E9}">
      <dgm:prSet phldrT="[Text]"/>
      <dgm:spPr>
        <a:xfrm>
          <a:off x="3214285" y="2148166"/>
          <a:ext cx="1801028" cy="1801028"/>
        </a:xfrm>
        <a:solidFill>
          <a:srgbClr val="92D050"/>
        </a:solidFill>
        <a:ln w="55000" cap="flat" cmpd="thickThin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Lucida Sans Unicode"/>
              <a:ea typeface="+mn-ea"/>
              <a:cs typeface="+mn-cs"/>
            </a:rPr>
            <a:t>Student Accounting &amp; Cashiering Services</a:t>
          </a:r>
        </a:p>
      </dgm:t>
    </dgm:pt>
    <dgm:pt modelId="{0351A7F8-4C2D-4DA5-9484-AA7FA9CC499C}" type="sibTrans" cxnId="{C9F63EF2-222F-4179-9292-CE1AECDD3173}">
      <dgm:prSet/>
      <dgm:spPr/>
      <dgm:t>
        <a:bodyPr/>
        <a:lstStyle/>
        <a:p>
          <a:endParaRPr lang="en-US"/>
        </a:p>
      </dgm:t>
    </dgm:pt>
    <dgm:pt modelId="{E9488CC5-C122-4887-9759-2E112F4CA05F}" type="parTrans" cxnId="{C9F63EF2-222F-4179-9292-CE1AECDD3173}">
      <dgm:prSet/>
      <dgm:spPr/>
      <dgm:t>
        <a:bodyPr/>
        <a:lstStyle/>
        <a:p>
          <a:endParaRPr lang="en-US"/>
        </a:p>
      </dgm:t>
    </dgm:pt>
    <dgm:pt modelId="{0F278DD3-DC28-4A19-B92A-153E5AA86277}" type="pres">
      <dgm:prSet presAssocID="{A898A600-1B5C-4B81-B86C-8C9B859D5397}" presName="compositeShape" presStyleCnt="0">
        <dgm:presLayoutVars>
          <dgm:chMax val="7"/>
          <dgm:dir/>
          <dgm:resizeHandles val="exact"/>
        </dgm:presLayoutVars>
      </dgm:prSet>
      <dgm:spPr/>
    </dgm:pt>
    <dgm:pt modelId="{8CDE6812-087B-4125-9A45-A33041C68388}" type="pres">
      <dgm:prSet presAssocID="{A898A600-1B5C-4B81-B86C-8C9B859D5397}" presName="wedge1" presStyleLbl="node1" presStyleIdx="0" presStyleCnt="3"/>
      <dgm:spPr/>
    </dgm:pt>
    <dgm:pt modelId="{20061057-10FF-4F3C-9D78-4F247C4BCFFA}" type="pres">
      <dgm:prSet presAssocID="{A898A600-1B5C-4B81-B86C-8C9B859D53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1C7B82-78DC-40E7-BB2E-BD345AA00144}" type="pres">
      <dgm:prSet presAssocID="{A898A600-1B5C-4B81-B86C-8C9B859D5397}" presName="wedge2" presStyleLbl="node1" presStyleIdx="1" presStyleCnt="3" custLinFactNeighborY="1340"/>
      <dgm:spPr/>
    </dgm:pt>
    <dgm:pt modelId="{8A72CDE6-B7B2-4F2D-8346-4F019C2953E6}" type="pres">
      <dgm:prSet presAssocID="{A898A600-1B5C-4B81-B86C-8C9B859D53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121C92-28D6-4EC8-AD5B-849EE3866C58}" type="pres">
      <dgm:prSet presAssocID="{A898A600-1B5C-4B81-B86C-8C9B859D5397}" presName="wedge3" presStyleLbl="node1" presStyleIdx="2" presStyleCnt="3"/>
      <dgm:spPr/>
    </dgm:pt>
    <dgm:pt modelId="{D21104E7-C0D5-4EAB-A703-42EFC8E29F67}" type="pres">
      <dgm:prSet presAssocID="{A898A600-1B5C-4B81-B86C-8C9B859D53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1263B06-3F07-4C44-BC65-86613D12D500}" srcId="{A898A600-1B5C-4B81-B86C-8C9B859D5397}" destId="{FCA2F004-7122-4411-8E67-C9BF66BAA790}" srcOrd="2" destOrd="0" parTransId="{B916F219-8547-4DDD-A403-4A6D2811FDC5}" sibTransId="{DAE3C396-18C1-4CD3-854F-086C761C853A}"/>
    <dgm:cxn modelId="{395B8E2C-5F48-4873-BE70-5294AB44D6C5}" type="presOf" srcId="{182E75A0-AC43-40FC-B99A-6C16AF3A30E9}" destId="{8A72CDE6-B7B2-4F2D-8346-4F019C2953E6}" srcOrd="1" destOrd="0" presId="urn:microsoft.com/office/officeart/2005/8/layout/chart3"/>
    <dgm:cxn modelId="{22D3FE2E-5186-4B30-AA3D-C3DBFBDBE0CC}" type="presOf" srcId="{32934C69-70A6-4BE7-95B9-72C8DA98AF00}" destId="{20061057-10FF-4F3C-9D78-4F247C4BCFFA}" srcOrd="1" destOrd="0" presId="urn:microsoft.com/office/officeart/2005/8/layout/chart3"/>
    <dgm:cxn modelId="{BF824239-CEB9-4C43-847D-C46FAF6A5054}" type="presOf" srcId="{32934C69-70A6-4BE7-95B9-72C8DA98AF00}" destId="{8CDE6812-087B-4125-9A45-A33041C68388}" srcOrd="0" destOrd="0" presId="urn:microsoft.com/office/officeart/2005/8/layout/chart3"/>
    <dgm:cxn modelId="{EDD25260-5D4B-44A7-9897-2F19BF6AAB55}" type="presOf" srcId="{182E75A0-AC43-40FC-B99A-6C16AF3A30E9}" destId="{1A1C7B82-78DC-40E7-BB2E-BD345AA00144}" srcOrd="0" destOrd="0" presId="urn:microsoft.com/office/officeart/2005/8/layout/chart3"/>
    <dgm:cxn modelId="{64D2FE7A-FE72-4E6F-A3FA-58A7190716ED}" type="presOf" srcId="{FCA2F004-7122-4411-8E67-C9BF66BAA790}" destId="{E6121C92-28D6-4EC8-AD5B-849EE3866C58}" srcOrd="0" destOrd="0" presId="urn:microsoft.com/office/officeart/2005/8/layout/chart3"/>
    <dgm:cxn modelId="{225FCA7B-9413-444D-B50D-7281074E7573}" type="presOf" srcId="{A898A600-1B5C-4B81-B86C-8C9B859D5397}" destId="{0F278DD3-DC28-4A19-B92A-153E5AA86277}" srcOrd="0" destOrd="0" presId="urn:microsoft.com/office/officeart/2005/8/layout/chart3"/>
    <dgm:cxn modelId="{DCDDBD86-627C-4C21-A99B-0598A0B5FE61}" srcId="{A898A600-1B5C-4B81-B86C-8C9B859D5397}" destId="{32934C69-70A6-4BE7-95B9-72C8DA98AF00}" srcOrd="0" destOrd="0" parTransId="{A667CE27-7DD6-4E67-9130-F0C4ECBBEBD9}" sibTransId="{D1132944-5222-495B-9AF6-C67852F08F92}"/>
    <dgm:cxn modelId="{17CEA292-09D5-483C-807D-CBC47DE49013}" type="presOf" srcId="{FCA2F004-7122-4411-8E67-C9BF66BAA790}" destId="{D21104E7-C0D5-4EAB-A703-42EFC8E29F67}" srcOrd="1" destOrd="0" presId="urn:microsoft.com/office/officeart/2005/8/layout/chart3"/>
    <dgm:cxn modelId="{C9F63EF2-222F-4179-9292-CE1AECDD3173}" srcId="{A898A600-1B5C-4B81-B86C-8C9B859D5397}" destId="{182E75A0-AC43-40FC-B99A-6C16AF3A30E9}" srcOrd="1" destOrd="0" parTransId="{E9488CC5-C122-4887-9759-2E112F4CA05F}" sibTransId="{0351A7F8-4C2D-4DA5-9484-AA7FA9CC499C}"/>
    <dgm:cxn modelId="{3BBC5C75-3D02-470D-BBFD-74ED402E7D3A}" type="presParOf" srcId="{0F278DD3-DC28-4A19-B92A-153E5AA86277}" destId="{8CDE6812-087B-4125-9A45-A33041C68388}" srcOrd="0" destOrd="0" presId="urn:microsoft.com/office/officeart/2005/8/layout/chart3"/>
    <dgm:cxn modelId="{6ADB2700-F400-43F3-AD36-BAEFF3DA4FEA}" type="presParOf" srcId="{0F278DD3-DC28-4A19-B92A-153E5AA86277}" destId="{20061057-10FF-4F3C-9D78-4F247C4BCFFA}" srcOrd="1" destOrd="0" presId="urn:microsoft.com/office/officeart/2005/8/layout/chart3"/>
    <dgm:cxn modelId="{31A5BA50-FD9B-450F-BD9C-03DA615F23A8}" type="presParOf" srcId="{0F278DD3-DC28-4A19-B92A-153E5AA86277}" destId="{1A1C7B82-78DC-40E7-BB2E-BD345AA00144}" srcOrd="2" destOrd="0" presId="urn:microsoft.com/office/officeart/2005/8/layout/chart3"/>
    <dgm:cxn modelId="{3AA256F5-E072-4AA3-BD27-D9C61CB039E5}" type="presParOf" srcId="{0F278DD3-DC28-4A19-B92A-153E5AA86277}" destId="{8A72CDE6-B7B2-4F2D-8346-4F019C2953E6}" srcOrd="3" destOrd="0" presId="urn:microsoft.com/office/officeart/2005/8/layout/chart3"/>
    <dgm:cxn modelId="{E42EA852-FB55-49AE-8F8A-20D3EC3A36E6}" type="presParOf" srcId="{0F278DD3-DC28-4A19-B92A-153E5AA86277}" destId="{E6121C92-28D6-4EC8-AD5B-849EE3866C58}" srcOrd="4" destOrd="0" presId="urn:microsoft.com/office/officeart/2005/8/layout/chart3"/>
    <dgm:cxn modelId="{0F3DA03D-15FD-4915-AD98-F6F3771385ED}" type="presParOf" srcId="{0F278DD3-DC28-4A19-B92A-153E5AA86277}" destId="{D21104E7-C0D5-4EAB-A703-42EFC8E29F6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E6812-087B-4125-9A45-A33041C68388}">
      <dsp:nvSpPr>
        <dsp:cNvPr id="0" name=""/>
        <dsp:cNvSpPr/>
      </dsp:nvSpPr>
      <dsp:spPr>
        <a:xfrm>
          <a:off x="2541437" y="266604"/>
          <a:ext cx="3317748" cy="3317748"/>
        </a:xfrm>
        <a:prstGeom prst="pie">
          <a:avLst>
            <a:gd name="adj1" fmla="val 16200000"/>
            <a:gd name="adj2" fmla="val 1800000"/>
          </a:avLst>
        </a:prstGeom>
        <a:solidFill>
          <a:schemeClr val="tx1"/>
        </a:solidFill>
        <a:ln w="55000" cap="flat" cmpd="thickThin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Lucida Sans Unicode"/>
              <a:ea typeface="+mn-ea"/>
              <a:cs typeface="+mn-cs"/>
            </a:rPr>
            <a:t>Financial Aid &amp; Scholarships</a:t>
          </a:r>
        </a:p>
      </dsp:txBody>
      <dsp:txXfrm>
        <a:off x="4345264" y="878808"/>
        <a:ext cx="1125664" cy="1105916"/>
      </dsp:txXfrm>
    </dsp:sp>
    <dsp:sp modelId="{1A1C7B82-78DC-40E7-BB2E-BD345AA00144}">
      <dsp:nvSpPr>
        <dsp:cNvPr id="0" name=""/>
        <dsp:cNvSpPr/>
      </dsp:nvSpPr>
      <dsp:spPr>
        <a:xfrm>
          <a:off x="2370414" y="409805"/>
          <a:ext cx="3317748" cy="3317748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55000" cap="flat" cmpd="thickThin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Lucida Sans Unicode"/>
              <a:ea typeface="+mn-ea"/>
              <a:cs typeface="+mn-cs"/>
            </a:rPr>
            <a:t>Student Accounting &amp; Cashiering Services</a:t>
          </a:r>
        </a:p>
      </dsp:txBody>
      <dsp:txXfrm>
        <a:off x="3278845" y="2503146"/>
        <a:ext cx="1500886" cy="1026922"/>
      </dsp:txXfrm>
    </dsp:sp>
    <dsp:sp modelId="{E6121C92-28D6-4EC8-AD5B-849EE3866C58}">
      <dsp:nvSpPr>
        <dsp:cNvPr id="0" name=""/>
        <dsp:cNvSpPr/>
      </dsp:nvSpPr>
      <dsp:spPr>
        <a:xfrm>
          <a:off x="2370414" y="365347"/>
          <a:ext cx="3317748" cy="33177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75000"/>
          </a:schemeClr>
        </a:solidFill>
        <a:ln w="55000" cap="flat" cmpd="thickThin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Lucida Sans Unicode"/>
              <a:ea typeface="+mn-ea"/>
              <a:cs typeface="+mn-cs"/>
            </a:rPr>
            <a:t>The Student</a:t>
          </a:r>
        </a:p>
      </dsp:txBody>
      <dsp:txXfrm>
        <a:off x="2725887" y="1017047"/>
        <a:ext cx="1125664" cy="110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4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55242-506A-7684-FF04-5462BF0A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68172-60FE-C8BA-5F51-FC58CDA4F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FAFE7-89E5-11B7-6ED5-88B4172CF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676E8-07C0-992F-67F2-D22C9DF5F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8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9A254-DCA0-6B03-7DCB-5C65F38A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42002-8BB2-2E98-EFD2-227768D36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CD8CE-8DA9-839A-7141-FDE3C6B42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E73FF-AF8D-E9C9-276F-DE0D3A11E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813F-42D4-50CA-BEFA-FF8FB82E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B0575-53B0-41EE-A511-F01459A85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55BD9-AAFD-FE04-3D3A-AD4C08F6A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43920-E9C0-531E-57FB-3FF446E35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2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040B-D9F0-FED5-E3B3-E01A8B1E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3D72D-88F5-97E7-C757-CD09D7406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47801-FACB-405E-D7E2-24FA86F8F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40F54-1AD7-4FAF-D891-63182AAB2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48869-7D1D-38EB-9545-3FE7784E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298E6-DF33-8019-0531-A29E619BD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16759-82AC-25FD-30CB-64A32B881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0D5E4-1ED7-7559-CF7C-0918BE4A5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4746E-AF48-19D9-F676-E9F539C6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CDD4C-37BE-F4FD-3668-36C5180A7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DC54A8-261E-C91B-784C-E5EC48AAA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DF17-5246-2507-F36C-75C2AEE5E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1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2BCF-B6CB-47D5-2609-46CCC1E9B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24440-9611-EA6E-BF56-64005E3A1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E2E4F-605A-A032-A34B-8157DDCB8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2B871-135D-88C3-0EFB-76D4C8ADD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9915-9942-4850-8064-455B2CAF9C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4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C534B-7A3A-CE4C-8485-BF5048577D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0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3FF42-DF43-7797-9F56-EACA1E2F9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4B2E5-B42D-E4D2-A0B2-147AC05C2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1DD6DD-B90C-083B-B090-EB6A39C5D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F5314-B7D9-7F57-FD51-A0DCEC98B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8C6EE-AAF5-4F56-E463-5228CCB2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F0BAC-7BC5-02A2-216E-6CB8B298E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77BB7-3BEA-E579-677E-FE0957D52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AA195-53E1-7300-DE2F-DC69EEA3B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159B3-E362-CCFC-8BED-8AF2F0B4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59414-6936-04E7-1AF5-950B303BA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0822A-F068-E0AA-AB18-EABAEFC72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7D16-09DF-CABD-2EF2-72B7BBAA0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5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5EDC-6AA9-9A24-6D55-05CCD6F19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43D660-C5BE-8FCA-94A3-046710FDF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F8C98-C926-138F-8B70-34B1DF932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BCF79-3FA2-7B68-FC1E-FA98E6126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C965C-4F01-93C0-38E0-0A76BA4B6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2AAA3-F2E8-2C73-BD19-1AD82A610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6A39A-18A9-2FB6-54F2-34010C04C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66AFE-0EB3-EDF3-C3A0-3CCE08035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Charles – </a:t>
            </a:r>
            <a:br>
              <a:rPr lang="en-US" dirty="0"/>
            </a:br>
            <a:r>
              <a:rPr lang="en-US" dirty="0"/>
              <a:t>DREAM Students eligible for State &amp; Dream Loan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C534B-7A3A-CE4C-8485-BF5048577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9915-9942-4850-8064-455B2CAF9C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7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D16C9-D76C-C46D-A154-34321640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93F0B7-9328-290E-097E-2FD7A81F3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076A6-C089-22D4-A387-5673AB01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9D398-6422-8B73-F5FE-BC389954E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70EDC-D219-5EAA-4C21-CE8FAB1CAD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04F1-CABF-7D6C-FCC0-632517F833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9" y="2313342"/>
            <a:ext cx="3639370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Can Be Multiple Lines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E38636-4C57-904F-9964-E7B694D48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" y="625"/>
            <a:ext cx="12189774" cy="6871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269A-B9F9-154B-AA49-D6CE8D7A1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B6CB77C2-A6EB-3A49-860A-FE55090AB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69847-86CC-124D-8A45-CA0DD3F37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265" y="6234055"/>
            <a:ext cx="1600200" cy="4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4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E38636-4C57-904F-9964-E7B694D48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511" y="1252"/>
            <a:ext cx="12164378" cy="6856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269A-B9F9-154B-AA49-D6CE8D7A1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B6CB77C2-A6EB-3A49-860A-FE55090AB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03151-D7E8-7143-B3FC-012E2B649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265" y="6234055"/>
            <a:ext cx="1600200" cy="4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6590B5-CD17-0827-A253-5F0FF2B9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661" r:id="rId6"/>
    <p:sldLayoutId id="2147483700" r:id="rId7"/>
    <p:sldLayoutId id="2147483660" r:id="rId8"/>
    <p:sldLayoutId id="2147483697" r:id="rId9"/>
    <p:sldLayoutId id="2147483701" r:id="rId10"/>
    <p:sldLayoutId id="2147483704" r:id="rId11"/>
    <p:sldLayoutId id="2147483705" r:id="rId12"/>
    <p:sldLayoutId id="2147483699" r:id="rId13"/>
    <p:sldLayoutId id="2147483703" r:id="rId14"/>
    <p:sldLayoutId id="2147483706" r:id="rId15"/>
    <p:sldLayoutId id="2147483724" r:id="rId16"/>
    <p:sldLayoutId id="2147483692" r:id="rId17"/>
    <p:sldLayoutId id="2147483725" r:id="rId18"/>
    <p:sldLayoutId id="2147483726" r:id="rId19"/>
    <p:sldLayoutId id="2147483729" r:id="rId20"/>
    <p:sldLayoutId id="2147483695" r:id="rId21"/>
    <p:sldLayoutId id="2147483694" r:id="rId22"/>
    <p:sldLayoutId id="2147483710" r:id="rId23"/>
    <p:sldLayoutId id="2147483668" r:id="rId24"/>
    <p:sldLayoutId id="2147483683" r:id="rId25"/>
    <p:sldLayoutId id="2147483682" r:id="rId26"/>
    <p:sldLayoutId id="2147483727" r:id="rId27"/>
    <p:sldLayoutId id="2147483690" r:id="rId28"/>
    <p:sldLayoutId id="2147483728" r:id="rId29"/>
    <p:sldLayoutId id="2147483670" r:id="rId30"/>
    <p:sldLayoutId id="2147483669" r:id="rId31"/>
    <p:sldLayoutId id="2147483702" r:id="rId32"/>
    <p:sldLayoutId id="2147483674" r:id="rId33"/>
    <p:sldLayoutId id="2147483716" r:id="rId34"/>
    <p:sldLayoutId id="2147483685" r:id="rId35"/>
    <p:sldLayoutId id="2147483712" r:id="rId36"/>
    <p:sldLayoutId id="2147483715" r:id="rId37"/>
    <p:sldLayoutId id="2147483732" r:id="rId38"/>
    <p:sldLayoutId id="2147483733" r:id="rId39"/>
    <p:sldLayoutId id="2147483717" r:id="rId40"/>
    <p:sldLayoutId id="2147483734" r:id="rId41"/>
    <p:sldLayoutId id="2147483735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cpp.edu/cpge/degree-programs/index.shtml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pp.edu/career/students/jobs_and_internships.shtml" TargetMode="Externa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cpp.edu/financial-aid/scholarships/outside-scholarships.shtml" TargetMode="External"/><Relationship Id="rId5" Type="http://schemas.openxmlformats.org/officeDocument/2006/relationships/hyperlink" Target="https://www.cpp.edu/international/students/u-s-employment/on-campus-employment.shtml" TargetMode="Externa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my.cpp.edu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financial-aid/resources/understanding-unit-maximums.s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cholarships@cpp.edu" TargetMode="External"/><Relationship Id="rId2" Type="http://schemas.openxmlformats.org/officeDocument/2006/relationships/hyperlink" Target="mailto:finaid@cpp.edu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hyperlink" Target="http://www.cpp.edu/financial-aid" TargetMode="External"/><Relationship Id="rId4" Type="http://schemas.openxmlformats.org/officeDocument/2006/relationships/hyperlink" Target="mailto:workstudy@cpp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p.edu/student-accounting/mandatory-auxil-fees.shtml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9" y="2034381"/>
            <a:ext cx="4527176" cy="1495794"/>
          </a:xfrm>
        </p:spPr>
        <p:txBody>
          <a:bodyPr/>
          <a:lstStyle/>
          <a:p>
            <a:r>
              <a:rPr lang="en-US" dirty="0"/>
              <a:t>Paying for College –Financial Aid as a Graduate Student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0FF57-059D-1616-D0A8-E3C9F1877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5769" y="4028773"/>
            <a:ext cx="4527176" cy="276999"/>
          </a:xfrm>
        </p:spPr>
        <p:txBody>
          <a:bodyPr/>
          <a:lstStyle/>
          <a:p>
            <a:r>
              <a:rPr lang="en-US" dirty="0"/>
              <a:t>Financial Aid &amp; Scholarships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August 16, 2025</a:t>
            </a:r>
          </a:p>
        </p:txBody>
      </p:sp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57CB3-5AAB-4A06-D1EE-8E3394E4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75B4-8AE2-508C-AD3D-14BA4EC3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349953" cy="415498"/>
          </a:xfrm>
        </p:spPr>
        <p:txBody>
          <a:bodyPr/>
          <a:lstStyle/>
          <a:p>
            <a:r>
              <a:rPr lang="en-US" dirty="0"/>
              <a:t>Fee Schedule – CPGE Programs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0DD4F6-502B-ACDD-5FA9-1267CBAB2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33" y="1253000"/>
            <a:ext cx="10320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dirty="0">
                <a:solidFill>
                  <a:schemeClr val="tx2"/>
                </a:solidFill>
              </a:rPr>
              <a:t>Tuition charged per unit -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</a:rPr>
              <a:t>Many programs are charged CPP Mandatory Campus (Auxiliary) Fees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A637B-166B-AE92-7321-E34C8A88B3B0}"/>
              </a:ext>
            </a:extLst>
          </p:cNvPr>
          <p:cNvSpPr txBox="1"/>
          <p:nvPr/>
        </p:nvSpPr>
        <p:spPr>
          <a:xfrm>
            <a:off x="1102178" y="6227373"/>
            <a:ext cx="10254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Details on Per Unit Tuition: </a:t>
            </a:r>
            <a:r>
              <a:rPr lang="en-US" dirty="0">
                <a:hlinkClick r:id="rId2"/>
              </a:rPr>
              <a:t>https://www.cpp.edu/cpge/degree-programs/index.shtml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FBA2E-084E-F137-F90B-49E7DD3A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61" y="1801217"/>
            <a:ext cx="3072913" cy="240512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C3CD33-98C6-269F-6F2F-8CB64DB4A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534" y="1874601"/>
            <a:ext cx="6756181" cy="217890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3E8DF-9BEF-412D-48B4-D9A0E97C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584" y="3364033"/>
            <a:ext cx="3595911" cy="25034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BCA487-22F6-CFAC-3EAF-D6A4CEB3B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78" y="4334711"/>
            <a:ext cx="6266673" cy="15328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8140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535D5-E841-1D1C-5460-975F3136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B6125-BBF2-FCA2-25E8-EE754DF6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830997"/>
          </a:xfrm>
        </p:spPr>
        <p:txBody>
          <a:bodyPr/>
          <a:lstStyle/>
          <a:p>
            <a:r>
              <a:rPr lang="en-US" dirty="0"/>
              <a:t>Financial Aid 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89FD4-E6A2-37A1-5218-4F2CC9ABE1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1" y="2077184"/>
            <a:ext cx="10102804" cy="408060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>
                <a:ea typeface="Calibri" panose="020F0502020204030204" pitchFamily="34" charset="0"/>
              </a:rPr>
              <a:t>FAFSA – Free Application for Federal Student Aid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US Citizen or eligible non-citizen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Social Security Number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Application for federal grants, federal loans, state grants, CSU grants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ea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ea typeface="Calibri" panose="020F0502020204030204" pitchFamily="34" charset="0"/>
              </a:rPr>
              <a:t>CADAA - CA Dream Act Application – priority filing deadline, March 2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AB540 eligibility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Application for state aid and CSU grants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ea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ea typeface="Calibri" panose="020F0502020204030204" pitchFamily="34" charset="0"/>
              </a:rPr>
              <a:t>University Scholarship Application – application period Oct 1 – March 2</a:t>
            </a:r>
          </a:p>
        </p:txBody>
      </p:sp>
    </p:spTree>
    <p:extLst>
      <p:ext uri="{BB962C8B-B14F-4D97-AF65-F5344CB8AC3E}">
        <p14:creationId xmlns:p14="http://schemas.microsoft.com/office/powerpoint/2010/main" val="352651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CD0C-C2F3-BB48-B796-0CCE5C099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C2063-1377-DD58-CD9C-343A1C93F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D2AAE-02FB-A41D-2D15-302B4765C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3507" y="2947005"/>
            <a:ext cx="2094379" cy="22144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Free Money</a:t>
            </a:r>
          </a:p>
          <a:p>
            <a:pPr marL="400050" lvl="1" indent="-1714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 Grants Available for CPGE</a:t>
            </a:r>
          </a:p>
          <a:p>
            <a:pPr marL="400050" lvl="1" indent="-1714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State University Grant</a:t>
            </a:r>
          </a:p>
          <a:p>
            <a:pPr marL="400050" lvl="1" indent="-1714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Graduate Business Grant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0BEFD0-D019-F110-B88E-1D723399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161608" cy="415498"/>
          </a:xfrm>
        </p:spPr>
        <p:txBody>
          <a:bodyPr/>
          <a:lstStyle/>
          <a:p>
            <a:r>
              <a:rPr lang="en-US" dirty="0"/>
              <a:t>Types of Financial Aid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329A18-7DF8-156B-18F4-0747DF7519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8820" y="2928961"/>
            <a:ext cx="2387380" cy="33106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Free Money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Merit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Need-based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Interest-based</a:t>
            </a: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 Sources include: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Cal Poly Pomona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CSU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Outside Organizations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EB5CE4-4151-4ADF-18A2-5DDE174497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37134" y="2928961"/>
            <a:ext cx="2466969" cy="26735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Money you repay</a:t>
            </a:r>
          </a:p>
          <a:p>
            <a:pPr>
              <a:buClr>
                <a:schemeClr val="tx1"/>
              </a:buClr>
            </a:pPr>
            <a:r>
              <a:rPr lang="en-US" dirty="0"/>
              <a:t>Federal or Private Options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Unsubsidized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Grad PLUS </a:t>
            </a:r>
          </a:p>
          <a:p>
            <a:pPr>
              <a:buClr>
                <a:schemeClr val="tx1"/>
              </a:buClr>
            </a:pPr>
            <a:r>
              <a:rPr lang="en-US" dirty="0"/>
              <a:t>Can help cover expenses</a:t>
            </a:r>
          </a:p>
          <a:p>
            <a:pPr>
              <a:buClr>
                <a:schemeClr val="tx1"/>
              </a:buClr>
            </a:pPr>
            <a:r>
              <a:rPr lang="en-US" b="1" dirty="0"/>
              <a:t>Borrow smart!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3FE51A-9E0E-9F82-160F-01D6E16CD8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5038" y="2928961"/>
            <a:ext cx="2343076" cy="260071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Money you earn</a:t>
            </a:r>
          </a:p>
          <a:p>
            <a:pPr>
              <a:buClr>
                <a:schemeClr val="tx1"/>
              </a:buClr>
            </a:pPr>
            <a:r>
              <a:rPr lang="en-US" dirty="0"/>
              <a:t>Positions on-campus or off-campus</a:t>
            </a:r>
          </a:p>
          <a:p>
            <a:pPr>
              <a:buClr>
                <a:schemeClr val="tx1"/>
              </a:buClr>
            </a:pPr>
            <a:r>
              <a:rPr lang="en-US" dirty="0"/>
              <a:t>At least minimum wage</a:t>
            </a:r>
          </a:p>
          <a:p>
            <a:pPr>
              <a:buClr>
                <a:schemeClr val="tx1"/>
              </a:buClr>
            </a:pPr>
            <a:r>
              <a:rPr lang="en-US" dirty="0"/>
              <a:t>Typically 10-15 hours per week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22940-7DEB-EB2D-9785-9584F9E0A9D2}"/>
              </a:ext>
            </a:extLst>
          </p:cNvPr>
          <p:cNvSpPr txBox="1"/>
          <p:nvPr/>
        </p:nvSpPr>
        <p:spPr>
          <a:xfrm>
            <a:off x="1960259" y="1902030"/>
            <a:ext cx="1320874" cy="492443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Grants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77655-2E15-B07B-B227-A565264D15DD}"/>
              </a:ext>
            </a:extLst>
          </p:cNvPr>
          <p:cNvSpPr txBox="1"/>
          <p:nvPr/>
        </p:nvSpPr>
        <p:spPr>
          <a:xfrm>
            <a:off x="3966146" y="1902030"/>
            <a:ext cx="2572820" cy="492443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Scholarships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0710E-FD8C-1876-F27F-35C590961606}"/>
              </a:ext>
            </a:extLst>
          </p:cNvPr>
          <p:cNvSpPr txBox="1"/>
          <p:nvPr/>
        </p:nvSpPr>
        <p:spPr>
          <a:xfrm>
            <a:off x="7267889" y="1902030"/>
            <a:ext cx="1205458" cy="492443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Loans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7E954-469B-FCB3-F25D-757A3393FBAA}"/>
              </a:ext>
            </a:extLst>
          </p:cNvPr>
          <p:cNvSpPr txBox="1"/>
          <p:nvPr/>
        </p:nvSpPr>
        <p:spPr>
          <a:xfrm>
            <a:off x="9431361" y="1902029"/>
            <a:ext cx="2270430" cy="492443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Work Study</a:t>
            </a:r>
          </a:p>
        </p:txBody>
      </p:sp>
    </p:spTree>
    <p:extLst>
      <p:ext uri="{BB962C8B-B14F-4D97-AF65-F5344CB8AC3E}">
        <p14:creationId xmlns:p14="http://schemas.microsoft.com/office/powerpoint/2010/main" val="182960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51B1-01DE-0E36-60A3-36452109B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B7F77D-519F-BA73-0A04-980841621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FDE10D-F635-B9A8-EA19-129B7C58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/>
          <a:lstStyle/>
          <a:p>
            <a:r>
              <a:rPr lang="en-US" dirty="0"/>
              <a:t>Grants (Free Money)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69D95-D45D-5F9D-DD21-6986022B4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272" y="1329490"/>
            <a:ext cx="4156911" cy="41990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B8AC7C-496F-E6C2-870B-C26B7F2BA7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5999" y="1046126"/>
            <a:ext cx="5421549" cy="5545174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 Grants Available for CPGE</a:t>
            </a:r>
          </a:p>
          <a:p>
            <a:pPr marL="742950" lvl="1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These programs are considered self-supporting programs, meaning the programs operate entirely on student fees. </a:t>
            </a:r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State University Grant</a:t>
            </a:r>
          </a:p>
          <a:p>
            <a:pPr marL="742950" lvl="2" indent="-285750">
              <a:buClr>
                <a:schemeClr val="tx1"/>
              </a:buClr>
            </a:pPr>
            <a:r>
              <a:rPr lang="en-US" sz="1800" dirty="0"/>
              <a:t>Must be enrolled at least ½ time (3 units)</a:t>
            </a:r>
          </a:p>
          <a:p>
            <a:pPr marL="742950" lvl="2" indent="-285750">
              <a:buClr>
                <a:schemeClr val="tx1"/>
              </a:buClr>
            </a:pPr>
            <a:r>
              <a:rPr lang="en-US" sz="1800" dirty="0"/>
              <a:t>Must meet eligibility criteria</a:t>
            </a:r>
          </a:p>
          <a:p>
            <a:pPr marL="742950" lvl="2" indent="-285750">
              <a:buClr>
                <a:schemeClr val="tx1"/>
              </a:buClr>
            </a:pPr>
            <a:endParaRPr lang="en-US" sz="1800" dirty="0">
              <a:solidFill>
                <a:srgbClr val="00834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2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Graduate Business Grant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in programs charged per-unit Professional Program Fee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MBA, MS Accountancy (non-accelerated), MS Information Security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Must meet eligibility criteria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Added to Aid Package retroactively (after Spring Census)</a:t>
            </a:r>
          </a:p>
          <a:p>
            <a:pPr lvl="1"/>
            <a:endParaRPr lang="en-US" dirty="0"/>
          </a:p>
          <a:p>
            <a:pPr marL="55562" lvl="1" indent="-285750"/>
            <a:endParaRPr lang="en-US" sz="24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562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695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AC49C-0B7B-1448-FAFA-DDCB2A94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ABE1A-8753-A3EC-591D-2C211B6F9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591B1A-B174-BD7B-E184-8D1A48BF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323405" cy="830997"/>
          </a:xfrm>
        </p:spPr>
        <p:txBody>
          <a:bodyPr/>
          <a:lstStyle/>
          <a:p>
            <a:r>
              <a:rPr lang="en-US" dirty="0"/>
              <a:t>Scholarships (More Free Money)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517954-EC1B-A0E2-47D6-CAF13B3D96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5999" y="2110902"/>
            <a:ext cx="5421549" cy="3949429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Athletic, Academic, Leadership, Theatre, Music</a:t>
            </a:r>
          </a:p>
          <a:p>
            <a:pPr lvl="0">
              <a:buClr>
                <a:schemeClr val="tx1"/>
              </a:buClr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Usually Competitive</a:t>
            </a:r>
          </a:p>
          <a:p>
            <a:pPr lvl="0">
              <a:buClr>
                <a:schemeClr val="tx1"/>
              </a:buClr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Institutional</a:t>
            </a:r>
          </a:p>
          <a:p>
            <a:pPr lvl="0">
              <a:buClr>
                <a:schemeClr val="tx1"/>
              </a:buClr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</a:p>
          <a:p>
            <a:pPr lvl="0">
              <a:buClr>
                <a:schemeClr val="tx1"/>
              </a:buClr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State, Local, or Civic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9897E-3546-04EA-B630-1B046F168A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271" y="1586956"/>
            <a:ext cx="4144879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5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2A9A-41BF-A90A-BA11-16ED415C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E9D892-2B10-8433-25D1-24DD9D464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FE68B-37FF-3D2B-ABA4-CC3FB796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7BD65-445C-3357-C9F6-EA1F12B361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6098" y="3532307"/>
            <a:ext cx="5807838" cy="143629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Applications for 2026 – 2027 Academic Year will open on Oct. 1st! Check the website for deadlines and non-CPP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63560-CD05-C9E0-59BB-5660B8C3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40" y="1261006"/>
            <a:ext cx="8489424" cy="1818366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CAB2478-E1E2-0C4A-58D4-4A6A4BDF9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822" y="1453896"/>
            <a:ext cx="274320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9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6DC7E-605E-A8C5-9418-34F84834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7C22C-E5A0-BC59-67AA-444FA599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B5742-B242-13E3-B008-F120EEEE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23029" cy="830997"/>
          </a:xfrm>
        </p:spPr>
        <p:txBody>
          <a:bodyPr/>
          <a:lstStyle/>
          <a:p>
            <a:r>
              <a:rPr lang="en-US" dirty="0"/>
              <a:t>Federal Work Study (Money You Earn)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E6AC27-26EB-45D2-4787-C17515B3D4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5999" y="2110902"/>
            <a:ext cx="5421549" cy="3949429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sz="2400" dirty="0"/>
              <a:t>Based on demonstrated need</a:t>
            </a:r>
          </a:p>
          <a:p>
            <a:pPr lvl="0">
              <a:buClr>
                <a:schemeClr val="tx1"/>
              </a:buClr>
            </a:pPr>
            <a:r>
              <a:rPr lang="en-US" sz="2400" dirty="0"/>
              <a:t>Student must find a Work-Study job (many on-campus offerings)</a:t>
            </a:r>
          </a:p>
          <a:p>
            <a:pPr lvl="0">
              <a:buClr>
                <a:schemeClr val="tx1"/>
              </a:buClr>
            </a:pPr>
            <a:r>
              <a:rPr lang="en-US" sz="2400" dirty="0"/>
              <a:t>10 – 15 hours per week and </a:t>
            </a:r>
            <a:br>
              <a:rPr lang="en-US" sz="2400" dirty="0"/>
            </a:br>
            <a:r>
              <a:rPr lang="en-US" sz="2400" dirty="0"/>
              <a:t>paid directly to student</a:t>
            </a:r>
          </a:p>
          <a:p>
            <a:pPr lvl="0">
              <a:buClr>
                <a:schemeClr val="tx1"/>
              </a:buClr>
            </a:pPr>
            <a:r>
              <a:rPr lang="en-US" sz="2400" dirty="0"/>
              <a:t>At least the minimum wage, never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18752-F02C-F6DD-4445-B23415BDB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271" y="1663181"/>
            <a:ext cx="4193005" cy="4211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515528-3B7A-F47B-EA5F-154975D42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179" y="5161399"/>
            <a:ext cx="1236054" cy="1236054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CEB294F-600B-F94A-FEFB-DF8F47B6CC32}"/>
              </a:ext>
            </a:extLst>
          </p:cNvPr>
          <p:cNvSpPr txBox="1"/>
          <p:nvPr/>
        </p:nvSpPr>
        <p:spPr>
          <a:xfrm>
            <a:off x="3822700" y="5874233"/>
            <a:ext cx="682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Visit the Career Center Website: Jobs &amp; Internships</a:t>
            </a:r>
            <a:br>
              <a:rPr lang="en-US" sz="1400" dirty="0"/>
            </a:br>
            <a:r>
              <a:rPr lang="en-US" sz="1400" dirty="0">
                <a:hlinkClick r:id="rId5"/>
              </a:rPr>
              <a:t>https://www.cpp.edu/career/students/jobs_and_internships.shtml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15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A45D-D662-9666-3BDE-19E6EEB8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D71055-2490-A06A-5E55-B2AF5AD96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1DAD4-690C-1819-7387-8B03B083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23029" cy="415498"/>
          </a:xfrm>
        </p:spPr>
        <p:txBody>
          <a:bodyPr/>
          <a:lstStyle/>
          <a:p>
            <a:r>
              <a:rPr lang="en-US" dirty="0"/>
              <a:t>Loans (Money You Pay Back)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92E31A-4482-825B-F395-8703E31AD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213" y="1233079"/>
            <a:ext cx="4205037" cy="419902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E7CFE-180F-BE65-F2FE-8FCCA7C3F9A4}"/>
              </a:ext>
            </a:extLst>
          </p:cNvPr>
          <p:cNvSpPr>
            <a:spLocks noGrp="1"/>
          </p:cNvSpPr>
          <p:nvPr/>
        </p:nvSpPr>
        <p:spPr>
          <a:xfrm>
            <a:off x="5316909" y="1329490"/>
            <a:ext cx="6777882" cy="4199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3454"/>
                </a:solidFill>
                <a:latin typeface="Rockwell" panose="02060603020205020403" pitchFamily="18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3454"/>
                </a:solidFill>
                <a:latin typeface="Rockwell" panose="02060603020205020403" pitchFamily="18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3454"/>
                </a:solidFill>
                <a:latin typeface="Rockwell" panose="02060603020205020403" pitchFamily="18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3454"/>
                </a:solidFill>
                <a:latin typeface="Rockwell" panose="02060603020205020403" pitchFamily="18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3454"/>
                </a:solidFill>
                <a:latin typeface="Rockwell" panose="02060603020205020403" pitchFamily="18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Direct Unsubsidized Loan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Interest once money is released toward student account</a:t>
            </a:r>
          </a:p>
          <a:p>
            <a:pPr marL="914400" lvl="2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Interest rate for loans borrowed in 25-26: 7.94%</a:t>
            </a:r>
          </a:p>
          <a:p>
            <a:pPr lvl="0">
              <a:buClr>
                <a:schemeClr val="tx1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Direct Graduate PLUS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Also, an unsubsidized loan, builds interest once released</a:t>
            </a:r>
          </a:p>
          <a:p>
            <a:pPr marL="800100" lvl="2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Interest rate for loans borrowed in 25-26: 8.94%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 Dream Loan </a:t>
            </a:r>
          </a:p>
          <a:p>
            <a:pPr lvl="1"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Dream Students only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Private Loans</a:t>
            </a:r>
          </a:p>
        </p:txBody>
      </p:sp>
    </p:spTree>
    <p:extLst>
      <p:ext uri="{BB962C8B-B14F-4D97-AF65-F5344CB8AC3E}">
        <p14:creationId xmlns:p14="http://schemas.microsoft.com/office/powerpoint/2010/main" val="169760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57B8-CA35-4B2E-8D46-FD19EC80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89" y="603600"/>
            <a:ext cx="9899221" cy="415498"/>
          </a:xfrm>
        </p:spPr>
        <p:txBody>
          <a:bodyPr anchor="ctr">
            <a:normAutofit fontScale="90000"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International Students – Limited Free Resources are Available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B158E-D72A-44D0-AC8C-B72B5E008C6B}"/>
              </a:ext>
            </a:extLst>
          </p:cNvPr>
          <p:cNvSpPr/>
          <p:nvPr/>
        </p:nvSpPr>
        <p:spPr>
          <a:xfrm>
            <a:off x="555477" y="4906382"/>
            <a:ext cx="1079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5B881-415C-2CA5-2A08-FED54F0E5EBC}"/>
              </a:ext>
            </a:extLst>
          </p:cNvPr>
          <p:cNvSpPr txBox="1"/>
          <p:nvPr/>
        </p:nvSpPr>
        <p:spPr>
          <a:xfrm>
            <a:off x="1146389" y="1469022"/>
            <a:ext cx="75308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On-campus employment: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It is </a:t>
            </a:r>
            <a:r>
              <a:rPr lang="en-US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your responsibility </a:t>
            </a:r>
            <a:r>
              <a:rPr lang="en-US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to research and understand your on-campus work eligibility.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Eligibility, definitions, etc. are found on this website.</a:t>
            </a:r>
            <a:endParaRPr lang="en-US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Work with your international student advisor if you have concerns or questions.</a:t>
            </a:r>
          </a:p>
          <a:p>
            <a:endParaRPr lang="en-US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BF6DA-65F6-C2FE-15A3-66D936DFC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304" y="1488719"/>
            <a:ext cx="1688114" cy="1688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945421-A3A9-4DE2-AA12-C2F1580BF300}"/>
              </a:ext>
            </a:extLst>
          </p:cNvPr>
          <p:cNvSpPr txBox="1"/>
          <p:nvPr/>
        </p:nvSpPr>
        <p:spPr>
          <a:xfrm>
            <a:off x="4173143" y="3985877"/>
            <a:ext cx="7272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Scholarships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Year round non-CPP: check professional organization resources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Outside Scholarships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CPP </a:t>
            </a:r>
            <a:r>
              <a:rPr lang="en-US" dirty="0" err="1">
                <a:solidFill>
                  <a:srgbClr val="000000"/>
                </a:solidFill>
              </a:rPr>
              <a:t>ScholarshipFest</a:t>
            </a:r>
            <a:r>
              <a:rPr lang="en-US" dirty="0">
                <a:solidFill>
                  <a:srgbClr val="000000"/>
                </a:solidFill>
              </a:rPr>
              <a:t>: October 1 – March 2</a:t>
            </a:r>
          </a:p>
          <a:p>
            <a:pPr lvl="1"/>
            <a:r>
              <a:rPr lang="en-US" b="1" dirty="0"/>
              <a:t>very few for graduates in general</a:t>
            </a:r>
            <a:br>
              <a:rPr lang="en-US" b="1" dirty="0"/>
            </a:br>
            <a:r>
              <a:rPr lang="en-US" dirty="0"/>
              <a:t>even fewer for International students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D53C84-33B6-0AAB-F6DF-83211D954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51" y="4076369"/>
            <a:ext cx="1660025" cy="1660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85FBA2-76E3-98A5-C8D5-274010C4F2E2}"/>
              </a:ext>
            </a:extLst>
          </p:cNvPr>
          <p:cNvSpPr txBox="1"/>
          <p:nvPr/>
        </p:nvSpPr>
        <p:spPr>
          <a:xfrm>
            <a:off x="1175219" y="3299725"/>
            <a:ext cx="102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5"/>
              </a:rPr>
              <a:t>https://www.cpp.edu/international/students/u-s-employment/on-campus-employment.shtml</a:t>
            </a:r>
            <a:r>
              <a:rPr lang="en-US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8B355-0253-125C-7955-1F3780E5D6F9}"/>
              </a:ext>
            </a:extLst>
          </p:cNvPr>
          <p:cNvSpPr txBox="1"/>
          <p:nvPr/>
        </p:nvSpPr>
        <p:spPr>
          <a:xfrm>
            <a:off x="1565489" y="5893873"/>
            <a:ext cx="80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https://www.cpp.edu/financial-aid/scholarships/outside-scholarships.shtml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5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484" y="2810607"/>
            <a:ext cx="4961032" cy="1107996"/>
          </a:xfrm>
        </p:spPr>
        <p:txBody>
          <a:bodyPr/>
          <a:lstStyle/>
          <a:p>
            <a:r>
              <a:rPr lang="en-US" dirty="0"/>
              <a:t>Accessing Your Account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BAB61C-995C-D4DA-85B7-EE14BD76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84" y="2810607"/>
            <a:ext cx="4961032" cy="1107996"/>
          </a:xfrm>
        </p:spPr>
        <p:txBody>
          <a:bodyPr/>
          <a:lstStyle/>
          <a:p>
            <a:r>
              <a:rPr lang="en-US" dirty="0"/>
              <a:t>Financial Aid: </a:t>
            </a:r>
            <a:br>
              <a:rPr lang="en-US" dirty="0"/>
            </a:br>
            <a:r>
              <a:rPr lang="en-US" dirty="0"/>
              <a:t>Who Are We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2834E-AAD5-C0B9-BBDC-38D2929F3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F98748-C295-9411-B239-9A788B98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4163865" cy="830997"/>
          </a:xfrm>
        </p:spPr>
        <p:txBody>
          <a:bodyPr/>
          <a:lstStyle/>
          <a:p>
            <a:r>
              <a:rPr lang="en-US" dirty="0"/>
              <a:t>Accessing Your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0F555-A8DD-D5E1-1811-D39678D1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9EF43-9D19-2B00-73DF-41155EFFB7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2077184"/>
            <a:ext cx="3658985" cy="41467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000" dirty="0">
                <a:hlinkClick r:id="rId2"/>
              </a:rPr>
              <a:t>https://my.cpp.edu</a:t>
            </a:r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000" dirty="0"/>
              <a:t>Access Your Bronco Email</a:t>
            </a:r>
          </a:p>
          <a:p>
            <a:pPr>
              <a:buClr>
                <a:schemeClr val="tx1"/>
              </a:buClr>
            </a:pPr>
            <a:r>
              <a:rPr lang="en-US" sz="2000" dirty="0" err="1"/>
              <a:t>BroncoDirect</a:t>
            </a:r>
            <a:r>
              <a:rPr lang="en-US" sz="2000" dirty="0"/>
              <a:t> Student Center – To Do List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Financial – My Financial Aid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Accept/Decline Awards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Account Inquiry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Enroll in Direct Deposit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Communication emails</a:t>
            </a: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1632A-A2F7-9C81-4872-82640E29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" t="1114" r="55429" b="10260"/>
          <a:stretch/>
        </p:blipFill>
        <p:spPr>
          <a:xfrm>
            <a:off x="6412831" y="890336"/>
            <a:ext cx="5222577" cy="47813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4095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9C9A1-7BC9-5EFD-92BB-63A284278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10AD0-4C3A-3B16-CAE3-2403F55CB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778FB-0D92-B804-7C5F-D5AB3CCF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97337" cy="415498"/>
          </a:xfrm>
        </p:spPr>
        <p:txBody>
          <a:bodyPr/>
          <a:lstStyle/>
          <a:p>
            <a:r>
              <a:rPr lang="en-US" dirty="0"/>
              <a:t>Accessing Your Financial Aid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62CCB-3235-42D5-0A6C-E7A1C1D52D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666092"/>
            <a:ext cx="9667828" cy="328680"/>
          </a:xfrm>
        </p:spPr>
        <p:txBody>
          <a:bodyPr/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https://my.cpp.edu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A16FC-1D60-B114-CD74-1C38E7AC0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49" y="2176132"/>
            <a:ext cx="8420113" cy="3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9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780F-00D9-81FE-29A8-9D54E970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34303-492F-684E-D547-D2D737096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95C55-DADC-5E69-EB5A-B0CE42EF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97337" cy="415498"/>
          </a:xfrm>
        </p:spPr>
        <p:txBody>
          <a:bodyPr/>
          <a:lstStyle/>
          <a:p>
            <a:r>
              <a:rPr lang="en-US" dirty="0"/>
              <a:t>Accessing Your Financial Aid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A6BF4-71CB-5C21-8C14-8FEFCBF07A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666092"/>
            <a:ext cx="9667828" cy="328680"/>
          </a:xfrm>
        </p:spPr>
        <p:txBody>
          <a:bodyPr/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https://my.cpp.edu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80054-0213-82DF-12F7-F4B5F0F6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19" y="1542989"/>
            <a:ext cx="10604805" cy="44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8913-D269-91E7-5445-330A370C2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90EC32-7CB6-EC27-E751-6AD6601C1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ECA4F8-CCDA-8011-E6FB-F1AE84D3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97337" cy="415498"/>
          </a:xfrm>
        </p:spPr>
        <p:txBody>
          <a:bodyPr/>
          <a:lstStyle/>
          <a:p>
            <a:r>
              <a:rPr lang="en-US" dirty="0"/>
              <a:t>Accessing Your Financial Aid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3DBF0-E2AB-44DD-E4C1-66C83F46C6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666092"/>
            <a:ext cx="9667828" cy="328680"/>
          </a:xfrm>
        </p:spPr>
        <p:txBody>
          <a:bodyPr/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https://my.cpp.edu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3D2E77-83F1-E60E-21CB-44EEB004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9" y="1666092"/>
            <a:ext cx="10225028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2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ED05-967F-72D9-A4D7-09BBB035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096B5-1AE0-6D21-F33A-371D2D7D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B74FB9-8FEC-0585-DE07-73FED461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97337" cy="415498"/>
          </a:xfrm>
        </p:spPr>
        <p:txBody>
          <a:bodyPr/>
          <a:lstStyle/>
          <a:p>
            <a:r>
              <a:rPr lang="en-US" dirty="0"/>
              <a:t>Accessing Your Financial Aid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302CD-9A4F-8FF1-1AD9-6C461EBA70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666092"/>
            <a:ext cx="9667828" cy="328680"/>
          </a:xfrm>
        </p:spPr>
        <p:txBody>
          <a:bodyPr/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https://my.cpp.edu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EAA47-5C00-A66C-6320-B815467C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44" y="1491549"/>
            <a:ext cx="10983965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72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DAC23-94DD-EC37-8063-EAE6BD9E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D45A0-EF76-AB4F-6278-919101B39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FC3C85-07D2-8305-FFE6-038608C8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97337" cy="415498"/>
          </a:xfrm>
        </p:spPr>
        <p:txBody>
          <a:bodyPr/>
          <a:lstStyle/>
          <a:p>
            <a:r>
              <a:rPr lang="en-US" dirty="0"/>
              <a:t>Accessing Your Financial Aid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FAEAF-B881-6401-9F8A-3BD8DB31D3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666092"/>
            <a:ext cx="9667828" cy="328680"/>
          </a:xfrm>
        </p:spPr>
        <p:txBody>
          <a:bodyPr/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https://my.cpp.edu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A39F3-5A42-D07D-D427-1B9CE8971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71" y="1428803"/>
            <a:ext cx="10134600" cy="47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7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3843C-9502-5C28-EF48-E28BC6BDD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1AAE-FD32-303F-47E2-087447F8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52FDA3-E690-F820-6B88-8DD1DB5B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6897337" cy="415498"/>
          </a:xfrm>
        </p:spPr>
        <p:txBody>
          <a:bodyPr/>
          <a:lstStyle/>
          <a:p>
            <a:r>
              <a:rPr lang="en-US" dirty="0"/>
              <a:t>Accessing Your Financial Aid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BD637-D1B2-FB44-723B-531F00E4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30" y="1358327"/>
            <a:ext cx="9957986" cy="48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6FE1A-4A84-4341-C870-2F7EDD85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57FAF8-DC86-2E7A-5CE0-F66BE5A1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124649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Receiving the Unsubsidized Loan – First Time Borrowers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915BC8-068D-E6B5-52BD-608456D90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AA60BF-5899-57DC-0CD6-BE28C2524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6272" y="2197893"/>
            <a:ext cx="3767459" cy="3432093"/>
          </a:xfrm>
        </p:spPr>
        <p:txBody>
          <a:bodyPr wrap="square" anchor="t">
            <a:normAutofit/>
          </a:bodyPr>
          <a:lstStyle/>
          <a:p>
            <a:pPr marL="0" lvl="1" indent="0"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1) View &amp; Accept loans on Bronco Direct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2) Complete Entrance Counseling</a:t>
            </a:r>
          </a:p>
          <a:p>
            <a:pPr marL="457200" lvl="1" indent="0">
              <a:buNone/>
            </a:pPr>
            <a:endParaRPr lang="en-US" altLang="en-US" sz="2000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3)  Sign Master Promissory Note (</a:t>
            </a:r>
            <a:r>
              <a:rPr lang="en-US" altLang="en-US" sz="2000" dirty="0" err="1">
                <a:solidFill>
                  <a:schemeClr val="tx2"/>
                </a:solidFill>
              </a:rPr>
              <a:t>eMPN</a:t>
            </a:r>
            <a:r>
              <a:rPr lang="en-US" altLang="en-US" sz="2000" dirty="0">
                <a:solidFill>
                  <a:schemeClr val="tx2"/>
                </a:solidFill>
              </a:rPr>
              <a:t>)</a:t>
            </a:r>
          </a:p>
          <a:p>
            <a:pPr marL="0" lvl="1" indent="0">
              <a:buNone/>
            </a:pPr>
            <a:endParaRPr lang="en-US" altLang="en-US" sz="2000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Both steps 2 &amp; 3 completed at </a:t>
            </a:r>
            <a:br>
              <a:rPr lang="en-US" altLang="en-US" sz="2000" dirty="0">
                <a:solidFill>
                  <a:schemeClr val="tx2"/>
                </a:solidFill>
              </a:rPr>
            </a:br>
            <a:r>
              <a:rPr lang="en-US" altLang="en-US" sz="2000" dirty="0">
                <a:solidFill>
                  <a:schemeClr val="tx2"/>
                </a:solidFill>
                <a:hlinkClick r:id="rId3"/>
              </a:rPr>
              <a:t>https://studentaid.gov</a:t>
            </a:r>
            <a:endParaRPr lang="en-US" alt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8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EE0F2C5-CFC0-57BD-0FD0-C38C42509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9" r="3800"/>
          <a:stretch>
            <a:fillRect/>
          </a:stretch>
        </p:blipFill>
        <p:spPr bwMode="auto"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78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F761-07F4-0763-4A80-CCC738D4C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CF5889-1285-5211-573E-BDABAA61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314" y="3087606"/>
            <a:ext cx="4961032" cy="553998"/>
          </a:xfrm>
        </p:spPr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B64ED-4996-A2D3-B0F9-8B1F7BFA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B6024-5B9A-C628-1E69-41E4FF68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766C-BFE0-651F-5981-DC6FAA2C4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1112" y="646044"/>
            <a:ext cx="6460717" cy="537707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Enrollment Impacts on Financial Aid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Special Circumstance Appeals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Satisfactory Academic Progress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Reminders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2B203-A2CD-C35E-E342-39CB7D54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37" y="3221250"/>
            <a:ext cx="2886975" cy="415498"/>
          </a:xfrm>
        </p:spPr>
        <p:txBody>
          <a:bodyPr/>
          <a:lstStyle/>
          <a:p>
            <a:r>
              <a:rPr lang="en-US" dirty="0">
                <a:latin typeface="+mj-lt"/>
              </a:rPr>
              <a:t>Things to Know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427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41F86-D2A6-89CE-7673-59B84C1D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815B01-270A-8D73-9505-A7A7F7D1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830997"/>
          </a:xfrm>
        </p:spPr>
        <p:txBody>
          <a:bodyPr/>
          <a:lstStyle/>
          <a:p>
            <a:r>
              <a:rPr lang="en-US" dirty="0"/>
              <a:t>Financial Aid: Who We Are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1F6078E-FDF2-6180-FB21-14B9BF8BA947}"/>
              </a:ext>
            </a:extLst>
          </p:cNvPr>
          <p:cNvSpPr>
            <a:spLocks noGrp="1"/>
          </p:cNvSpPr>
          <p:nvPr/>
        </p:nvSpPr>
        <p:spPr>
          <a:xfrm>
            <a:off x="6922151" y="867907"/>
            <a:ext cx="4765024" cy="5257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5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781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37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latin typeface="+mn-lt"/>
              </a:rPr>
              <a:t>Students have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primary responsibility </a:t>
            </a:r>
            <a:r>
              <a:rPr lang="en-US" sz="2400" dirty="0">
                <a:latin typeface="+mn-lt"/>
              </a:rPr>
              <a:t>to pay for postsecondary, graduate-level education expenses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latin typeface="+mn-lt"/>
              </a:rPr>
              <a:t>Financial Aid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helps</a:t>
            </a:r>
            <a:r>
              <a:rPr lang="en-US" sz="2400" dirty="0">
                <a:latin typeface="+mn-lt"/>
              </a:rPr>
              <a:t> bridge the funding gap as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partners in the process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Eligibility for aid is based on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individual</a:t>
            </a:r>
            <a:r>
              <a:rPr lang="en-US" sz="2400" dirty="0">
                <a:latin typeface="+mn-lt"/>
              </a:rPr>
              <a:t> circumstances / resources. 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Most financial aid for Graduate students is in the form of federal loans.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F9E891B9-DB56-456B-AFE1-B8B0FBB96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213271"/>
              </p:ext>
            </p:extLst>
          </p:nvPr>
        </p:nvGraphicFramePr>
        <p:xfrm>
          <a:off x="-684798" y="1430793"/>
          <a:ext cx="8229600" cy="394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27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169D0-5AD5-DC01-BAE1-B0C3B20BF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F8391-AF70-63EC-AF2E-DF8AA1AF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04" y="550331"/>
            <a:ext cx="4222230" cy="1661993"/>
          </a:xfrm>
        </p:spPr>
        <p:txBody>
          <a:bodyPr/>
          <a:lstStyle/>
          <a:p>
            <a:r>
              <a:rPr lang="en-US" dirty="0"/>
              <a:t>Enrollment choices impact your aid eligibility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 brown and white horse lying on the ground&#10;&#10;Description automatically generated">
            <a:extLst>
              <a:ext uri="{FF2B5EF4-FFF2-40B4-BE49-F238E27FC236}">
                <a16:creationId xmlns:a16="http://schemas.microsoft.com/office/drawing/2014/main" id="{D804C6BF-2BF5-5D6F-5852-E4DD1400F6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73536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A7F8B2-62BC-082A-C854-576C89ABF5CB}"/>
              </a:ext>
            </a:extLst>
          </p:cNvPr>
          <p:cNvSpPr txBox="1"/>
          <p:nvPr/>
        </p:nvSpPr>
        <p:spPr>
          <a:xfrm>
            <a:off x="1205804" y="2169268"/>
            <a:ext cx="4144409" cy="4062651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To receive loans, you must be enrolled in at least 3 units (1/2 time)</a:t>
            </a:r>
          </a:p>
          <a:p>
            <a:pPr marL="285750" indent="-285750" algn="l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State University Grant (SUG) Covers State Assessed Tuition Fee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Only</a:t>
            </a:r>
          </a:p>
          <a:p>
            <a:pPr marL="800100" lvl="3" indent="-228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3 - 6 Units = $2,340</a:t>
            </a:r>
          </a:p>
          <a:p>
            <a:pPr marL="800100" lvl="3" indent="-228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7 or more Units = $4,032</a:t>
            </a:r>
          </a:p>
          <a:p>
            <a:pPr marL="285750" lv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dirty="0">
                <a:solidFill>
                  <a:schemeClr val="tx2"/>
                </a:solidFill>
              </a:rPr>
              <a:t>Less than 3 units, your SUG will be cancelled for the semester.   </a:t>
            </a:r>
          </a:p>
          <a:p>
            <a:pPr marL="57150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2"/>
              </a:solidFill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To receive the Graduate Business Grant, if eligible, you must be in at least 6 units of courses charged Professional Program Fee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5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AEED42C-1EB7-F916-4DF7-E1F003918DA8}"/>
              </a:ext>
            </a:extLst>
          </p:cNvPr>
          <p:cNvSpPr txBox="1">
            <a:spLocks/>
          </p:cNvSpPr>
          <p:nvPr/>
        </p:nvSpPr>
        <p:spPr>
          <a:xfrm>
            <a:off x="1546272" y="630627"/>
            <a:ext cx="8276600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3345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Financial Aid Course Eligibility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C7234CC-C3DB-5CFC-E27C-B2274429B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511349-0768-9B9B-DACC-148C0B8EC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1" y="1466849"/>
            <a:ext cx="9645603" cy="4229101"/>
          </a:xfrm>
        </p:spPr>
        <p:txBody>
          <a:bodyPr vert="horz" wrap="square" lIns="0" tIns="0" rIns="0" bIns="0" rtlCol="0" anchor="t" anchorCtr="0">
            <a:normAutofit fontScale="92500" lnSpcReduction="10000"/>
          </a:bodyPr>
          <a:lstStyle/>
          <a:p>
            <a:pPr marL="114300" lvl="1">
              <a:buClr>
                <a:schemeClr val="tx1"/>
              </a:buClr>
              <a:buSzPct val="100000"/>
            </a:pPr>
            <a:r>
              <a:rPr lang="en-US" sz="2600" dirty="0">
                <a:solidFill>
                  <a:schemeClr val="tx2"/>
                </a:solidFill>
              </a:rPr>
              <a:t>Process that reviews enrolled courses for applicability toward degree.</a:t>
            </a:r>
          </a:p>
          <a:p>
            <a:pPr marL="114300" lvl="1">
              <a:buClr>
                <a:schemeClr val="tx1"/>
              </a:buClr>
              <a:buSzPct val="100000"/>
            </a:pPr>
            <a:endParaRPr lang="en-US" sz="2600" b="0" i="0" u="none" strike="noStrike" dirty="0">
              <a:solidFill>
                <a:schemeClr val="tx2"/>
              </a:solidFill>
              <a:effectLst/>
            </a:endParaRPr>
          </a:p>
          <a:p>
            <a:pPr marL="91440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Intended to ensures students have sufficient financial aid to complete their degree</a:t>
            </a:r>
            <a:endParaRPr lang="en-US" sz="2600" b="0" i="0" u="none" strike="noStrike" dirty="0">
              <a:solidFill>
                <a:schemeClr val="tx2"/>
              </a:solidFill>
              <a:effectLst/>
            </a:endParaRPr>
          </a:p>
          <a:p>
            <a:pPr marL="91440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M</a:t>
            </a:r>
            <a:r>
              <a:rPr lang="en-US" sz="2600" b="0" i="0" u="none" strike="noStrike" dirty="0">
                <a:solidFill>
                  <a:schemeClr val="tx2"/>
                </a:solidFill>
                <a:effectLst/>
              </a:rPr>
              <a:t>onitor enrollment to confirm students are utilizing aid for courses that contribute to the completion of their degree </a:t>
            </a:r>
          </a:p>
          <a:p>
            <a:pPr marL="91440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A</a:t>
            </a:r>
            <a:r>
              <a:rPr lang="en-US" sz="2600" b="0" i="0" u="none" strike="noStrike" dirty="0">
                <a:solidFill>
                  <a:schemeClr val="tx2"/>
                </a:solidFill>
                <a:effectLst/>
              </a:rPr>
              <a:t>lert student which course(s) fall outside their program requirements.</a:t>
            </a:r>
            <a:r>
              <a:rPr lang="en-US" sz="2600" b="0" i="0" dirty="0">
                <a:solidFill>
                  <a:schemeClr val="tx2"/>
                </a:solidFill>
                <a:effectLst/>
              </a:rPr>
              <a:t>​</a:t>
            </a:r>
          </a:p>
          <a:p>
            <a:pPr marL="91440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Reads the Degree Progress Report to determine whether courses meet the following Financial Aid requirements:</a:t>
            </a:r>
          </a:p>
          <a:p>
            <a:pPr marL="91440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Applicable towards Degree </a:t>
            </a:r>
          </a:p>
          <a:p>
            <a:pPr marL="91440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Within Repeat Limits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1494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1549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When is a course Outside Degree Requirements?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E31BA69-F249-4BD7-1EB6-5D51588D1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546272" y="1233079"/>
            <a:ext cx="10330768" cy="425291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/>
              <a:t>The course eligibility tool uses a student’s Degree Progress Report to confirm a course is required for their program of study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To account for electives, we allow grad students up to 15 units of electives to be considered financial aid eligible.</a:t>
            </a:r>
          </a:p>
          <a:p>
            <a:pPr>
              <a:buClr>
                <a:schemeClr val="tx1"/>
              </a:buClr>
            </a:pPr>
            <a:r>
              <a:rPr lang="en-US" sz="2000" b="1" dirty="0"/>
              <a:t>1000/2000 level courses for grad students will always be ineligible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Any grad student enrolled in a 1000/2000 level course OR that has exceeded their elective allotment will receive an ineligible status for that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68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124649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When is a course an Ineligible Repeat?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B2DC51E-58A0-2551-B9A0-4B7F33EC4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546272" y="1877122"/>
            <a:ext cx="3658985" cy="4266560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F</a:t>
            </a:r>
            <a:r>
              <a:rPr lang="en-US" sz="2000" b="0" i="0" dirty="0">
                <a:effectLst/>
              </a:rPr>
              <a:t>inancial aid may only be awarded </a:t>
            </a:r>
            <a:r>
              <a:rPr lang="en-US" sz="2000" b="0" i="0" u="sng" dirty="0">
                <a:effectLst/>
              </a:rPr>
              <a:t>once</a:t>
            </a:r>
            <a:r>
              <a:rPr lang="en-US" sz="2000" b="0" i="0" dirty="0">
                <a:effectLst/>
              </a:rPr>
              <a:t> for a previously passed course (i.e., one repetition per class).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2"/>
                </a:solidFill>
              </a:rPr>
              <a:t>Exception: Courses that are repeatable for credit will continue to be financial aid eligible.</a:t>
            </a:r>
            <a:endParaRPr lang="en-US" sz="2000" b="0" i="0" dirty="0">
              <a:solidFill>
                <a:schemeClr val="tx2"/>
              </a:solidFill>
              <a:effectLst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Until the student has passed the course, there is no limit on the number of attempts allowed.</a:t>
            </a:r>
          </a:p>
        </p:txBody>
      </p:sp>
      <p:pic>
        <p:nvPicPr>
          <p:cNvPr id="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2112FD0-E26A-B44A-4205-3ED01D57B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7" r="4579" b="36166"/>
          <a:stretch/>
        </p:blipFill>
        <p:spPr>
          <a:xfrm>
            <a:off x="6102508" y="1352888"/>
            <a:ext cx="6089492" cy="402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896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02F120-710F-9B61-BC83-E58CBF1B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1" y="365125"/>
            <a:ext cx="9782194" cy="1325563"/>
          </a:xfrm>
        </p:spPr>
        <p:txBody>
          <a:bodyPr wrap="square" anchor="ctr">
            <a:normAutofit/>
          </a:bodyPr>
          <a:lstStyle/>
          <a:p>
            <a:r>
              <a:rPr lang="en-US" sz="3000" dirty="0">
                <a:latin typeface="+mj-lt"/>
              </a:rPr>
              <a:t>What information will Students see?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0E23E83-714F-7FE7-A2B7-F08C09F04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pic>
        <p:nvPicPr>
          <p:cNvPr id="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FCF6A3B-611B-F4BD-B7EF-1474A5A2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1" y="1549220"/>
            <a:ext cx="10401954" cy="486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155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72" y="630627"/>
            <a:ext cx="8740728" cy="124649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What information will Students see?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9A28DEB-E775-D172-C3FD-334B8B12C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546272" y="2077184"/>
            <a:ext cx="3658985" cy="4066498"/>
          </a:xfrm>
        </p:spPr>
        <p:txBody>
          <a:bodyPr wrap="square" anchor="t">
            <a:normAutofit/>
          </a:bodyPr>
          <a:lstStyle/>
          <a:p>
            <a:endParaRPr lang="en-US"/>
          </a:p>
          <a:p>
            <a:pPr marL="457200" lvl="1" indent="0">
              <a:buNone/>
            </a:pP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3EAD0-5C63-C047-85F6-7487F7954A13}"/>
              </a:ext>
            </a:extLst>
          </p:cNvPr>
          <p:cNvGrpSpPr/>
          <p:nvPr/>
        </p:nvGrpSpPr>
        <p:grpSpPr>
          <a:xfrm>
            <a:off x="1546271" y="1466850"/>
            <a:ext cx="9474154" cy="4317606"/>
            <a:chOff x="1032756" y="1513393"/>
            <a:chExt cx="10126488" cy="44392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DFE91E-2E2B-ACE5-86D4-7EFCC9D45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756" y="1513393"/>
              <a:ext cx="10126488" cy="44392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4E9EA7-C708-3FDD-AA51-27FB0FEE99EE}"/>
                </a:ext>
              </a:extLst>
            </p:cNvPr>
            <p:cNvSpPr/>
            <p:nvPr/>
          </p:nvSpPr>
          <p:spPr>
            <a:xfrm>
              <a:off x="4141822" y="2769506"/>
              <a:ext cx="1525906" cy="341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8640">
                <a:spcAft>
                  <a:spcPts val="600"/>
                </a:spcAft>
              </a:pPr>
              <a:r>
                <a:rPr lang="en-US" sz="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Billy Bronco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451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72" y="630627"/>
            <a:ext cx="7425008" cy="415498"/>
          </a:xfrm>
        </p:spPr>
        <p:txBody>
          <a:bodyPr/>
          <a:lstStyle/>
          <a:p>
            <a:r>
              <a:rPr lang="en-US" dirty="0"/>
              <a:t>What information will Students see?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960563"/>
            <a:ext cx="10134600" cy="3028950"/>
          </a:xfrm>
        </p:spPr>
        <p:txBody>
          <a:bodyPr/>
          <a:lstStyle/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5168D2-D903-797F-E302-6A6B65D3E5E8}"/>
              </a:ext>
            </a:extLst>
          </p:cNvPr>
          <p:cNvGrpSpPr/>
          <p:nvPr/>
        </p:nvGrpSpPr>
        <p:grpSpPr>
          <a:xfrm>
            <a:off x="1268269" y="1638694"/>
            <a:ext cx="10126488" cy="4439270"/>
            <a:chOff x="607869" y="1587894"/>
            <a:chExt cx="10126488" cy="44392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DFE91E-2E2B-ACE5-86D4-7EFCC9D45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869" y="1587894"/>
              <a:ext cx="10126488" cy="44392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4E9EA7-C708-3FDD-AA51-27FB0FEE99EE}"/>
                </a:ext>
              </a:extLst>
            </p:cNvPr>
            <p:cNvSpPr/>
            <p:nvPr/>
          </p:nvSpPr>
          <p:spPr>
            <a:xfrm>
              <a:off x="3714532" y="2836135"/>
              <a:ext cx="1525906" cy="341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tx1"/>
                  </a:solidFill>
                </a:rPr>
                <a:t>Billy Bronco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DB393D-86BD-F262-22FA-D51DD806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76" y="2964258"/>
            <a:ext cx="5141811" cy="1341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EDAA1A-8859-560E-FDD5-FA464068A870}"/>
              </a:ext>
            </a:extLst>
          </p:cNvPr>
          <p:cNvCxnSpPr>
            <a:cxnSpLocks/>
          </p:cNvCxnSpPr>
          <p:nvPr/>
        </p:nvCxnSpPr>
        <p:spPr>
          <a:xfrm flipV="1">
            <a:off x="5683813" y="3731044"/>
            <a:ext cx="1724628" cy="1400354"/>
          </a:xfrm>
          <a:prstGeom prst="straightConnector1">
            <a:avLst/>
          </a:prstGeom>
          <a:ln w="76200">
            <a:solidFill>
              <a:srgbClr val="008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171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A5341E1-464E-9630-D08B-4361A7BB9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3.0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4A2E23-36EC-20E9-F86B-DF7DCC683C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9119" y="573656"/>
            <a:ext cx="2368252" cy="1107996"/>
          </a:xfrm>
        </p:spPr>
        <p:txBody>
          <a:bodyPr/>
          <a:lstStyle/>
          <a:p>
            <a:r>
              <a:rPr lang="en-US" dirty="0"/>
              <a:t>Maintain a Cumulative GPA of 2.0 or higher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4015E-D22B-DB08-44EA-1FE47E59D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FAEA40E-BE54-C231-7CCD-E29B880672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70884" y="3052606"/>
            <a:ext cx="1947822" cy="1354217"/>
          </a:xfrm>
        </p:spPr>
        <p:txBody>
          <a:bodyPr/>
          <a:lstStyle/>
          <a:p>
            <a:r>
              <a:rPr lang="en-US" sz="4400" dirty="0"/>
              <a:t>66.67%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8F6CC7-2E7E-0E94-1E97-9393CC1EE8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9119" y="2720508"/>
            <a:ext cx="2368252" cy="1107996"/>
          </a:xfrm>
        </p:spPr>
        <p:txBody>
          <a:bodyPr/>
          <a:lstStyle/>
          <a:p>
            <a:r>
              <a:rPr lang="en-US" dirty="0"/>
              <a:t>Complete at least 66.67% of all units attempted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49596A-7C27-E384-0C2D-FF10EA4300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0884" y="5069721"/>
            <a:ext cx="1825280" cy="957147"/>
          </a:xfrm>
        </p:spPr>
        <p:txBody>
          <a:bodyPr/>
          <a:lstStyle/>
          <a:p>
            <a:r>
              <a:rPr lang="en-US" sz="5400" dirty="0"/>
              <a:t>150%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5CACE4C-BC15-C13A-E2B5-E2B74DAE50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79118" y="4786009"/>
            <a:ext cx="2623255" cy="1545427"/>
          </a:xfrm>
        </p:spPr>
        <p:txBody>
          <a:bodyPr/>
          <a:lstStyle/>
          <a:p>
            <a:r>
              <a:rPr lang="en-US" dirty="0"/>
              <a:t>Complete your program within 6 years (150% of published length)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3CC4D81-239C-3BDB-8737-05CEC73976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68" y="1623693"/>
            <a:ext cx="3658985" cy="3590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Avoid the SAP Trap!</a:t>
            </a:r>
          </a:p>
        </p:txBody>
      </p:sp>
      <p:sp>
        <p:nvSpPr>
          <p:cNvPr id="28" name="Title 8">
            <a:extLst>
              <a:ext uri="{FF2B5EF4-FFF2-40B4-BE49-F238E27FC236}">
                <a16:creationId xmlns:a16="http://schemas.microsoft.com/office/drawing/2014/main" id="{ADEB1121-D4CC-1D12-41A1-637F5B9C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021" y="630628"/>
            <a:ext cx="4696843" cy="415498"/>
          </a:xfrm>
        </p:spPr>
        <p:txBody>
          <a:bodyPr/>
          <a:lstStyle/>
          <a:p>
            <a:r>
              <a:rPr lang="en-US" dirty="0"/>
              <a:t>Maintain Eligibility</a:t>
            </a:r>
          </a:p>
        </p:txBody>
      </p:sp>
      <p:pic>
        <p:nvPicPr>
          <p:cNvPr id="2" name="Picture 1" descr="A person running into a hole with a pile of money&#10;&#10;Description automatically generated">
            <a:extLst>
              <a:ext uri="{FF2B5EF4-FFF2-40B4-BE49-F238E27FC236}">
                <a16:creationId xmlns:a16="http://schemas.microsoft.com/office/drawing/2014/main" id="{B1F6847A-4E75-17C5-2C20-BC38A591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 b="23305"/>
          <a:stretch/>
        </p:blipFill>
        <p:spPr>
          <a:xfrm>
            <a:off x="1125631" y="2047347"/>
            <a:ext cx="4290711" cy="2519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DE9A4F-9E28-F454-899C-7D6272D605E1}"/>
              </a:ext>
            </a:extLst>
          </p:cNvPr>
          <p:cNvSpPr txBox="1"/>
          <p:nvPr/>
        </p:nvSpPr>
        <p:spPr>
          <a:xfrm>
            <a:off x="1023021" y="4991100"/>
            <a:ext cx="4696843" cy="8309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dirty="0"/>
              <a:t>Grades matter!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Attempted but not completed grades: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W, WU, WX, F, I, NC, and RD</a:t>
            </a:r>
          </a:p>
        </p:txBody>
      </p:sp>
    </p:spTree>
    <p:extLst>
      <p:ext uri="{BB962C8B-B14F-4D97-AF65-F5344CB8AC3E}">
        <p14:creationId xmlns:p14="http://schemas.microsoft.com/office/powerpoint/2010/main" val="3523878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09BD-89D3-4B61-A243-E3677A7D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Satisfactory Academic Progress (SAP)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4B030-1B7C-47CE-AC25-84B94CB7397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8700" y="484952"/>
            <a:ext cx="10134600" cy="473722"/>
          </a:xfrm>
        </p:spPr>
        <p:txBody>
          <a:bodyPr/>
          <a:lstStyle/>
          <a:p>
            <a:r>
              <a:rPr lang="en-US" sz="2400" dirty="0"/>
              <a:t>Maximum Time Frame Examples: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362F5A2-8DBF-40CC-B57B-B3ED31807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37964"/>
              </p:ext>
            </p:extLst>
          </p:nvPr>
        </p:nvGraphicFramePr>
        <p:xfrm>
          <a:off x="1522764" y="1291288"/>
          <a:ext cx="8619328" cy="36246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44536">
                  <a:extLst>
                    <a:ext uri="{9D8B030D-6E8A-4147-A177-3AD203B41FA5}">
                      <a16:colId xmlns:a16="http://schemas.microsoft.com/office/drawing/2014/main" val="3648789094"/>
                    </a:ext>
                  </a:extLst>
                </a:gridCol>
                <a:gridCol w="2159218">
                  <a:extLst>
                    <a:ext uri="{9D8B030D-6E8A-4147-A177-3AD203B41FA5}">
                      <a16:colId xmlns:a16="http://schemas.microsoft.com/office/drawing/2014/main" val="3918124395"/>
                    </a:ext>
                  </a:extLst>
                </a:gridCol>
                <a:gridCol w="2915574">
                  <a:extLst>
                    <a:ext uri="{9D8B030D-6E8A-4147-A177-3AD203B41FA5}">
                      <a16:colId xmlns:a16="http://schemas.microsoft.com/office/drawing/2014/main" val="1351728492"/>
                    </a:ext>
                  </a:extLst>
                </a:gridCol>
              </a:tblGrid>
              <a:tr h="654959">
                <a:tc>
                  <a:txBody>
                    <a:bodyPr/>
                    <a:lstStyle/>
                    <a:p>
                      <a:r>
                        <a:rPr lang="en-US" dirty="0"/>
                        <a:t>Academic Objective (Degree)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Time Frame of </a:t>
                      </a:r>
                    </a:p>
                    <a:p>
                      <a:r>
                        <a:rPr lang="en-US" dirty="0"/>
                        <a:t>Aid Eligibility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29823"/>
                  </a:ext>
                </a:extLst>
              </a:tr>
              <a:tr h="118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Engineering, M.S.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Computer Science, M.S.</a:t>
                      </a:r>
                      <a:br>
                        <a:rPr lang="en-US" dirty="0"/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Geology, M.S.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Systems Engineering, 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45 units (attempted)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739568"/>
                  </a:ext>
                </a:extLst>
              </a:tr>
              <a:tr h="3640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Accountancy, M.S. (Accelerated)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46.50 units (attempted)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295923"/>
                  </a:ext>
                </a:extLst>
              </a:tr>
              <a:tr h="364028">
                <a:tc>
                  <a:txBody>
                    <a:bodyPr/>
                    <a:lstStyle/>
                    <a:p>
                      <a:r>
                        <a:rPr lang="en-US" dirty="0"/>
                        <a:t>Business Analytics, 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49.5 units (attempted)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586238"/>
                  </a:ext>
                </a:extLst>
              </a:tr>
              <a:tr h="409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Hospitality Management, 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45 units (attempted)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020817"/>
                  </a:ext>
                </a:extLst>
              </a:tr>
              <a:tr h="637048">
                <a:tc>
                  <a:txBody>
                    <a:bodyPr/>
                    <a:lstStyle/>
                    <a:p>
                      <a:r>
                        <a:rPr lang="en-US" dirty="0"/>
                        <a:t>Landscape Architecture, M.L.A. </a:t>
                      </a:r>
                      <a:br>
                        <a:rPr lang="en-US" dirty="0"/>
                      </a:br>
                      <a:r>
                        <a:rPr lang="en-US" dirty="0"/>
                        <a:t>(Advanced Standing)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72 units (attempted)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430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B1A33F-6A4D-C579-0E97-1AEC799EF4F1}"/>
              </a:ext>
            </a:extLst>
          </p:cNvPr>
          <p:cNvSpPr txBox="1"/>
          <p:nvPr/>
        </p:nvSpPr>
        <p:spPr>
          <a:xfrm>
            <a:off x="2202215" y="6003716"/>
            <a:ext cx="8369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https://www.cpp.edu/financial-aid/resources/understanding-unit-maximums.shtml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FF802-6C77-1FC9-BBCA-9A23035A8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373" y="5102863"/>
            <a:ext cx="1327983" cy="13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46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61B0-A68B-00DE-3103-3A0F7649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Circumstances - Appeals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9324A-A590-3F0A-2B2A-29F1319D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9D01-F173-A153-1F34-01EE8C30F5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233079"/>
            <a:ext cx="9845628" cy="43296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Circumstances may arise throughout the year that affect financial aid eligibility. These have been classified as Special Circumstances and have two corresponding appeals.</a:t>
            </a:r>
          </a:p>
          <a:p>
            <a:pPr marL="0" indent="0">
              <a:buNone/>
            </a:pPr>
            <a:endParaRPr lang="en-US" sz="2400" dirty="0"/>
          </a:p>
          <a:p>
            <a:pPr marL="8001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Cost of Attendance Appeals</a:t>
            </a:r>
          </a:p>
          <a:p>
            <a:pPr marL="1487488" lvl="2" indent="-34290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For loans and scholarships, does not change eligibility for grants</a:t>
            </a:r>
          </a:p>
          <a:p>
            <a:pPr marL="1487488" lvl="2" indent="-342900">
              <a:buClr>
                <a:schemeClr val="tx1"/>
              </a:buClr>
              <a:buSzPct val="100000"/>
            </a:pPr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SAI Appeal</a:t>
            </a:r>
          </a:p>
          <a:p>
            <a:pPr marL="1487488" lvl="2" indent="-34290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Divorce, Loss of Job, Reduction in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D993-C63A-0098-1FCF-56D5E171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31" y="2330773"/>
            <a:ext cx="2998442" cy="830997"/>
          </a:xfrm>
        </p:spPr>
        <p:txBody>
          <a:bodyPr/>
          <a:lstStyle/>
          <a:p>
            <a:pPr algn="ctr"/>
            <a:r>
              <a:rPr lang="en-US" dirty="0"/>
              <a:t>Financial Aid </a:t>
            </a:r>
            <a:br>
              <a:rPr lang="en-US" dirty="0"/>
            </a:br>
            <a:r>
              <a:rPr lang="en-US" dirty="0"/>
              <a:t>&amp; Scholarships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00E59-F8A1-9A5B-A974-777F6B30B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8520-5245-547C-B204-B50A0F0EF5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3068" y="875767"/>
            <a:ext cx="4216738" cy="499163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Determine student aid eligibility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Package financial aid funds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Coordination of different aid sources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Federal, State, &amp; Institutional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Professional Judgement/Appeals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Release of financial aid funds to Student Accounting &amp; Cashiering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22761-D774-33BD-6F45-E4B33B6D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852" y="369623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585C4-8877-36C6-B972-3968466F7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7848-7CEC-0DAE-1117-3AAA28F0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67" y="3221250"/>
            <a:ext cx="3675016" cy="415498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AB7B1-F93B-3E70-B4DB-FDE41FB08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CA2F5C-064B-EE0D-8340-C863D5CD7E49}"/>
              </a:ext>
            </a:extLst>
          </p:cNvPr>
          <p:cNvSpPr txBox="1">
            <a:spLocks/>
          </p:cNvSpPr>
          <p:nvPr/>
        </p:nvSpPr>
        <p:spPr>
          <a:xfrm>
            <a:off x="5340484" y="640629"/>
            <a:ext cx="6498078" cy="599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Must Apply </a:t>
            </a:r>
            <a:r>
              <a:rPr lang="en-US" sz="28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US" sz="2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Year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FAFSA &amp; DREAM Application available </a:t>
            </a:r>
            <a:r>
              <a:rPr lang="en-US" sz="28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every October 1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State and CPP priority deadline is </a:t>
            </a:r>
            <a:r>
              <a:rPr lang="en-US" sz="28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March 2</a:t>
            </a:r>
            <a:endParaRPr lang="en-US" sz="2800" b="1" baseline="30000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Include Cal Poly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POMONA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on list of schools</a:t>
            </a:r>
          </a:p>
          <a:p>
            <a:pPr marL="1371600" lvl="2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CPP School Code =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FFFF00"/>
                </a:highligh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001144</a:t>
            </a:r>
          </a:p>
          <a:p>
            <a:pPr marL="1106424"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Check your @cpp.edu email regularly</a:t>
            </a:r>
          </a:p>
          <a:p>
            <a:pPr marL="1106424"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Pay attention to document deadlines</a:t>
            </a:r>
          </a:p>
          <a:p>
            <a:pPr marL="77724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WAITING UNTIL THE LAST MINUTE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COULD COST YOU MONEY!!</a:t>
            </a:r>
          </a:p>
          <a:p>
            <a:pPr marL="1476756" lvl="3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644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EB323-5556-4F01-D33D-0D663067D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0598-06CE-D314-06AF-BF7CD891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67" y="3221250"/>
            <a:ext cx="3675016" cy="415498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DB660-4B83-99E8-EB41-75B5F68CE4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57850" y="1290465"/>
            <a:ext cx="6197195" cy="2487861"/>
          </a:xfrm>
        </p:spPr>
        <p:txBody>
          <a:bodyPr/>
          <a:lstStyle/>
          <a:p>
            <a:pPr marL="685800">
              <a:spcBef>
                <a:spcPts val="18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Include Bronco ID in all communications</a:t>
            </a:r>
          </a:p>
          <a:p>
            <a:pPr marL="685800">
              <a:spcBef>
                <a:spcPts val="18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Review Student Account Information </a:t>
            </a:r>
          </a:p>
          <a:p>
            <a:pPr marL="685800">
              <a:spcBef>
                <a:spcPts val="18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Check CPP email regularly</a:t>
            </a:r>
          </a:p>
          <a:p>
            <a:pPr marL="685800">
              <a:spcBef>
                <a:spcPts val="18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Enroll in Direct Deposit for quicker refunds of 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0AE5B-F277-8CF2-9CFF-F2CBE6F94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2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B847D-4D04-B0B2-E03D-F6ADBAC12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EF10-7AD9-DCDE-9106-DB41AC74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64" y="1954852"/>
            <a:ext cx="3675016" cy="1246495"/>
          </a:xfrm>
        </p:spPr>
        <p:txBody>
          <a:bodyPr/>
          <a:lstStyle/>
          <a:p>
            <a:r>
              <a:rPr lang="en-US" dirty="0"/>
              <a:t>Connect with Financial Aid &amp; 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1EDE9-287B-1BEA-BEFB-EAC9D6147E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3468" y="220356"/>
            <a:ext cx="6232457" cy="6321731"/>
          </a:xfrm>
        </p:spPr>
        <p:txBody>
          <a:bodyPr/>
          <a:lstStyle/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In-person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en-US" sz="2400" dirty="0" err="1">
                <a:solidFill>
                  <a:schemeClr val="tx2"/>
                </a:solidFill>
              </a:rPr>
              <a:t>Bldg</a:t>
            </a:r>
            <a:r>
              <a:rPr lang="en-US" sz="2400" dirty="0">
                <a:solidFill>
                  <a:schemeClr val="tx2"/>
                </a:solidFill>
              </a:rPr>
              <a:t> 121 1</a:t>
            </a:r>
            <a:r>
              <a:rPr lang="en-US" sz="2400" baseline="30000" dirty="0">
                <a:solidFill>
                  <a:schemeClr val="tx2"/>
                </a:solidFill>
              </a:rPr>
              <a:t>st</a:t>
            </a:r>
            <a:r>
              <a:rPr lang="en-US" sz="2400" dirty="0">
                <a:solidFill>
                  <a:schemeClr val="tx2"/>
                </a:solidFill>
              </a:rPr>
              <a:t> floor, Blue Counter</a:t>
            </a:r>
          </a:p>
          <a:p>
            <a:pPr marL="1487488" lvl="2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2"/>
                </a:solidFill>
              </a:rPr>
              <a:t>Mon-Thurs 9:00am-4:30pm</a:t>
            </a:r>
          </a:p>
          <a:p>
            <a:pPr marL="1487488" lvl="2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2"/>
                </a:solidFill>
              </a:rPr>
              <a:t>Fri – 9:30am-4:30pm</a:t>
            </a:r>
          </a:p>
          <a:p>
            <a:pPr marL="800100" lvl="1" indent="-342900"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Billy </a:t>
            </a:r>
            <a:r>
              <a:rPr lang="en-US" sz="2400" b="1" dirty="0" err="1">
                <a:solidFill>
                  <a:schemeClr val="tx2"/>
                </a:solidFill>
              </a:rPr>
              <a:t>ChatBot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 24/7 for general questions </a:t>
            </a:r>
          </a:p>
          <a:p>
            <a:pPr marL="800100" lvl="1" indent="-342900"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Live Chat</a:t>
            </a:r>
            <a:r>
              <a:rPr lang="en-US" sz="2400" dirty="0">
                <a:solidFill>
                  <a:schemeClr val="tx2"/>
                </a:solidFill>
              </a:rPr>
              <a:t>: Mon – Fri 9:30am-4:30pm</a:t>
            </a:r>
          </a:p>
          <a:p>
            <a:pPr marL="800100" lvl="1" indent="-3429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QLESS</a:t>
            </a:r>
            <a:r>
              <a:rPr lang="en-US" sz="2400" dirty="0">
                <a:solidFill>
                  <a:schemeClr val="tx2"/>
                </a:solidFill>
              </a:rPr>
              <a:t>: Virtual or Drop-In appointments</a:t>
            </a:r>
            <a:endParaRPr lang="en-US" sz="26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Email: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hlinkClick r:id="rId2"/>
              </a:rPr>
              <a:t>finaid@cpp.edu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scholarships@cpp.edu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workstudy@cpp.edu</a:t>
            </a:r>
            <a:endParaRPr lang="en-US" sz="2400" dirty="0"/>
          </a:p>
          <a:p>
            <a:pPr marL="800100" lvl="1" indent="-3429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Phone: </a:t>
            </a:r>
            <a:r>
              <a:rPr lang="en-US" sz="2400" dirty="0">
                <a:solidFill>
                  <a:schemeClr val="tx2"/>
                </a:solidFill>
              </a:rPr>
              <a:t>909-869-3700</a:t>
            </a:r>
          </a:p>
          <a:p>
            <a:pPr marL="800100" lvl="1" indent="-3429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Website: </a:t>
            </a:r>
            <a:r>
              <a:rPr lang="en-US" sz="2400" dirty="0">
                <a:hlinkClick r:id="rId5"/>
              </a:rPr>
              <a:t>www.cpp.edu/financial-aid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27C6D-6B7C-E1B2-543E-6D783A4A7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94C12-7821-642B-70D5-88D3C8EDC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61" y="4400498"/>
            <a:ext cx="2218655" cy="21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B242-7695-D292-5A9A-70CBA4E7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8230-A067-225C-3EC9-5937B8C1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09" y="2390254"/>
            <a:ext cx="3949429" cy="2077492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Student Accounting &amp; Cashiering Services (SACS)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A620E-482B-EB40-1620-67A1B6C2E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758F-7C09-D8C6-5386-DB82882ECC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688091"/>
            <a:ext cx="5166387" cy="558505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latin typeface="+mn-lt"/>
                <a:cs typeface="Calibri" panose="020F0502020204030204" pitchFamily="34" charset="0"/>
              </a:rPr>
              <a:t>Posting of University Charges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Tuition &amp; Fees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Housing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Bookstore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Etc.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n-lt"/>
                <a:cs typeface="Calibri" panose="020F0502020204030204" pitchFamily="34" charset="0"/>
              </a:rPr>
              <a:t>Receive and Apply Payments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Individual payments (cash, check, etc.)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Payment Plans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Third-Party Organizations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Tuition/Fee Waivers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Financial Aid &amp; Scholarships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n-lt"/>
                <a:cs typeface="Calibri" panose="020F0502020204030204" pitchFamily="34" charset="0"/>
              </a:rPr>
              <a:t>Process Refunds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n-lt"/>
                <a:cs typeface="Calibri" panose="020F0502020204030204" pitchFamily="34" charset="0"/>
              </a:rPr>
              <a:t>Place and release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Financial</a:t>
            </a:r>
            <a:r>
              <a:rPr lang="en-US" dirty="0">
                <a:latin typeface="+mn-lt"/>
                <a:cs typeface="Calibri" panose="020F0502020204030204" pitchFamily="34" charset="0"/>
              </a:rPr>
              <a:t> Holds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n-lt"/>
                <a:cs typeface="Calibri" panose="020F0502020204030204" pitchFamily="34" charset="0"/>
              </a:rPr>
              <a:t>Annual IRS 1098-T Reporting 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n-lt"/>
                <a:cs typeface="Calibri" panose="020F0502020204030204" pitchFamily="34" charset="0"/>
              </a:rPr>
              <a:t>Collections (non-payment)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92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C97CB-CC30-1BE7-17BB-F0B0B14D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5D9F55-45D7-8245-8499-E0405ACD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84" y="2810607"/>
            <a:ext cx="4961032" cy="1107996"/>
          </a:xfrm>
        </p:spPr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Financial Aid?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8911B-E530-CB99-3244-DA9DDF96D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0F93-82D7-C8EA-D4C2-A9916E6E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A1EB-ED51-F9FC-8C12-4FCEADFD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67" y="3013501"/>
            <a:ext cx="3675016" cy="830997"/>
          </a:xfrm>
        </p:spPr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Financial Aid?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D30A7-00ED-A6FC-A738-B334295A28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56025" y="1823795"/>
            <a:ext cx="5953539" cy="287258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Financial Aid helps cover education expenses:</a:t>
            </a:r>
          </a:p>
          <a:p>
            <a:pPr marL="800100" lvl="1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Tuition &amp; Fees</a:t>
            </a:r>
          </a:p>
          <a:p>
            <a:pPr marL="800100" lvl="1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Food &amp; Housing (Living Expenses)</a:t>
            </a:r>
          </a:p>
          <a:p>
            <a:pPr marL="800100" lvl="1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Books, Supplies, Equipment</a:t>
            </a:r>
          </a:p>
          <a:p>
            <a:pPr marL="800100" lvl="1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Transportation</a:t>
            </a:r>
          </a:p>
          <a:p>
            <a:pPr marL="800100" lvl="1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Personal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CDB8A-F994-AE8F-4159-BF439214A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77BA5-E4E2-B4F6-F03D-AC2559DB9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18EDFC-C556-0585-CF74-DBA76A81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606C3-3C40-0B8C-D0A3-9119AB7C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8067992" cy="415498"/>
          </a:xfrm>
        </p:spPr>
        <p:txBody>
          <a:bodyPr/>
          <a:lstStyle/>
          <a:p>
            <a:r>
              <a:rPr lang="en-US" dirty="0"/>
              <a:t>Tuition &amp; Fees (2025-26)</a:t>
            </a:r>
          </a:p>
        </p:txBody>
      </p:sp>
      <p:graphicFrame>
        <p:nvGraphicFramePr>
          <p:cNvPr id="7" name="Table Placeholder 3">
            <a:extLst>
              <a:ext uri="{FF2B5EF4-FFF2-40B4-BE49-F238E27FC236}">
                <a16:creationId xmlns:a16="http://schemas.microsoft.com/office/drawing/2014/main" id="{AA7F6554-456A-2F28-1676-B52C89A2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09002"/>
              </p:ext>
            </p:extLst>
          </p:nvPr>
        </p:nvGraphicFramePr>
        <p:xfrm>
          <a:off x="1546223" y="1395671"/>
          <a:ext cx="9754568" cy="176709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51523">
                  <a:extLst>
                    <a:ext uri="{9D8B030D-6E8A-4147-A177-3AD203B41FA5}">
                      <a16:colId xmlns:a16="http://schemas.microsoft.com/office/drawing/2014/main" val="1568485996"/>
                    </a:ext>
                  </a:extLst>
                </a:gridCol>
                <a:gridCol w="3280365">
                  <a:extLst>
                    <a:ext uri="{9D8B030D-6E8A-4147-A177-3AD203B41FA5}">
                      <a16:colId xmlns:a16="http://schemas.microsoft.com/office/drawing/2014/main" val="2637554464"/>
                    </a:ext>
                  </a:extLst>
                </a:gridCol>
                <a:gridCol w="3222680">
                  <a:extLst>
                    <a:ext uri="{9D8B030D-6E8A-4147-A177-3AD203B41FA5}">
                      <a16:colId xmlns:a16="http://schemas.microsoft.com/office/drawing/2014/main" val="1903752251"/>
                    </a:ext>
                  </a:extLst>
                </a:gridCol>
              </a:tblGrid>
              <a:tr h="4851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6 units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+ Units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741334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Systemwide Tuition Fee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$4,680 ($2,340 / semester)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$8,064 ($4,032 / semester)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9920164"/>
                  </a:ext>
                </a:extLst>
              </a:tr>
              <a:tr h="42809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 Campus Fees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$1,698 ($848.11 / semester)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$1,698 ($848.11 / semester)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710637"/>
                  </a:ext>
                </a:extLst>
              </a:tr>
              <a:tr h="41885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Tuition &amp; Fees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$6,380 ($3,190 / semester)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$9,764 ($4,882 / semester)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19952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30C74B-B80B-E271-5A51-45CF2B1D87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23" y="3695235"/>
            <a:ext cx="10430429" cy="2600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Tuition Fee at CSU</a:t>
            </a:r>
          </a:p>
          <a:p>
            <a:pPr marL="742950" lvl="1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Systemwide tuition fee is </a:t>
            </a:r>
            <a:r>
              <a:rPr lang="en-US" b="1" dirty="0"/>
              <a:t>not</a:t>
            </a:r>
            <a:r>
              <a:rPr lang="en-US" dirty="0"/>
              <a:t> charged ‘per unit’ (other than CPGE programs)</a:t>
            </a:r>
          </a:p>
          <a:p>
            <a:pPr marL="742950" lvl="1" indent="-285750">
              <a:spcBef>
                <a:spcPts val="12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Whether in 7 units or 15 units – the Tuition fee is the same</a:t>
            </a:r>
            <a:br>
              <a:rPr lang="en-US" dirty="0"/>
            </a:br>
            <a:endParaRPr lang="en-US" dirty="0"/>
          </a:p>
          <a:p>
            <a:pPr lvl="1">
              <a:spcBef>
                <a:spcPts val="1200"/>
              </a:spcBef>
              <a:buClr>
                <a:schemeClr val="tx1"/>
              </a:buClr>
            </a:pPr>
            <a:endParaRPr lang="en-US" dirty="0"/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Non-resident tuition is in addition to the Systemwide tuition fee and is charged on a per-unit basis </a:t>
            </a:r>
            <a:r>
              <a:rPr lang="en-US" i="1" dirty="0"/>
              <a:t>$444 per unit for 2025-26</a:t>
            </a:r>
          </a:p>
        </p:txBody>
      </p:sp>
    </p:spTree>
    <p:extLst>
      <p:ext uri="{BB962C8B-B14F-4D97-AF65-F5344CB8AC3E}">
        <p14:creationId xmlns:p14="http://schemas.microsoft.com/office/powerpoint/2010/main" val="191101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918E-E796-45FD-A2A0-65526E55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921117"/>
            <a:ext cx="6349953" cy="415498"/>
          </a:xfrm>
        </p:spPr>
        <p:txBody>
          <a:bodyPr/>
          <a:lstStyle/>
          <a:p>
            <a:r>
              <a:rPr lang="en-US" dirty="0"/>
              <a:t>Mandatory Fees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163D52D-44D9-9AA3-F7F9-FA08D4822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87004"/>
              </p:ext>
            </p:extLst>
          </p:nvPr>
        </p:nvGraphicFramePr>
        <p:xfrm>
          <a:off x="1546271" y="1634543"/>
          <a:ext cx="688778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741">
                  <a:extLst>
                    <a:ext uri="{9D8B030D-6E8A-4147-A177-3AD203B41FA5}">
                      <a16:colId xmlns:a16="http://schemas.microsoft.com/office/drawing/2014/main" val="2002454622"/>
                    </a:ext>
                  </a:extLst>
                </a:gridCol>
                <a:gridCol w="1531040">
                  <a:extLst>
                    <a:ext uri="{9D8B030D-6E8A-4147-A177-3AD203B41FA5}">
                      <a16:colId xmlns:a16="http://schemas.microsoft.com/office/drawing/2014/main" val="2458019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CPP Mandatory Campus (Auxiliary)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 Per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8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 Fee (Associated Students Incorporated)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 63.30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8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Union Fee (ASI Facilities and Operations)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$403.97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8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 Facilities Fee (HFF)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   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9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Health Center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$134.34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3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IRA Fee (Instructionally Related Activities)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 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Success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$223.50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2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$848.11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7489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B5190D-0F97-2510-FB08-3475B98A62BC}"/>
              </a:ext>
            </a:extLst>
          </p:cNvPr>
          <p:cNvSpPr txBox="1"/>
          <p:nvPr/>
        </p:nvSpPr>
        <p:spPr>
          <a:xfrm>
            <a:off x="1441718" y="5881858"/>
            <a:ext cx="10607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Explanation of Auxiliary Fees: </a:t>
            </a:r>
            <a:r>
              <a:rPr lang="en-US" dirty="0">
                <a:hlinkClick r:id="rId2"/>
              </a:rPr>
              <a:t>https://www.cpp.edu/student-accounting/mandatory-auxil-fees.shtml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62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PP color palette">
    <a:dk1>
      <a:srgbClr val="005030"/>
    </a:dk1>
    <a:lt1>
      <a:srgbClr val="FFFFFF"/>
    </a:lt1>
    <a:dk2>
      <a:srgbClr val="000000"/>
    </a:dk2>
    <a:lt2>
      <a:srgbClr val="F2EEE9"/>
    </a:lt2>
    <a:accent1>
      <a:srgbClr val="FFB81C"/>
    </a:accent1>
    <a:accent2>
      <a:srgbClr val="A3D65E"/>
    </a:accent2>
    <a:accent3>
      <a:srgbClr val="FF7900"/>
    </a:accent3>
    <a:accent4>
      <a:srgbClr val="CFBAB0"/>
    </a:accent4>
    <a:accent5>
      <a:srgbClr val="008E95"/>
    </a:accent5>
    <a:accent6>
      <a:srgbClr val="B52B4C"/>
    </a:accent6>
    <a:hlink>
      <a:srgbClr val="008E95"/>
    </a:hlink>
    <a:folHlink>
      <a:srgbClr val="008E9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5E5C98D5BA94E99834AB8ADD09BF9" ma:contentTypeVersion="23" ma:contentTypeDescription="Create a new document." ma:contentTypeScope="" ma:versionID="98b000c7311dc12c9764c76d38742a2f">
  <xsd:schema xmlns:xsd="http://www.w3.org/2001/XMLSchema" xmlns:xs="http://www.w3.org/2001/XMLSchema" xmlns:p="http://schemas.microsoft.com/office/2006/metadata/properties" xmlns:ns2="179cef39-4252-43ca-b9cf-1c2aff25f71a" xmlns:ns3="8e0275ec-5ac9-4b24-b3cc-4a78d196dca0" targetNamespace="http://schemas.microsoft.com/office/2006/metadata/properties" ma:root="true" ma:fieldsID="d0ed724fc66fac45f71a3576573c82dd" ns2:_="" ns3:_="">
    <xsd:import namespace="179cef39-4252-43ca-b9cf-1c2aff25f71a"/>
    <xsd:import namespace="8e0275ec-5ac9-4b24-b3cc-4a78d196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udience" minOccurs="0"/>
                <xsd:element ref="ns2:Year" minOccurs="0"/>
                <xsd:element ref="ns2:Department_x002f_Organization" minOccurs="0"/>
                <xsd:element ref="ns2:Audienc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ef39-4252-43ca-b9cf-1c2aff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dience" ma:index="24" nillable="true" ma:displayName="Tag" ma:format="Dropdown" ma:internalName="Audience">
      <xsd:simpleType>
        <xsd:restriction base="dms:Text">
          <xsd:maxLength value="255"/>
        </xsd:restriction>
      </xsd:simpleType>
    </xsd:element>
    <xsd:element name="Year" ma:index="25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Department_x002f_Organization" ma:index="26" nillable="true" ma:displayName="Department / Organization" ma:format="Dropdown" ma:internalName="Department_x002f_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"/>
                    <xsd:enumeration value="CoE"/>
                    <xsd:enumeration value="CBA"/>
                    <xsd:enumeration value="CLASS"/>
                    <xsd:enumeration value="Collins"/>
                    <xsd:enumeration value="Strategic Communications"/>
                    <xsd:enumeration value="Vendor"/>
                    <xsd:enumeration value="Hanover"/>
                    <xsd:enumeration value="NSSE"/>
                    <xsd:enumeration value="Academic Affairs"/>
                    <xsd:enumeration value="Student Affairs"/>
                    <xsd:enumeration value="Campus"/>
                    <xsd:enumeration value="External"/>
                    <xsd:enumeration value="University Advancement"/>
                    <xsd:enumeration value="Alumni"/>
                  </xsd:restriction>
                </xsd:simpleType>
              </xsd:element>
            </xsd:sequence>
          </xsd:extension>
        </xsd:complexContent>
      </xsd:complexType>
    </xsd:element>
    <xsd:element name="Audience0" ma:index="27" nillable="true" ma:displayName="Audience" ma:format="Dropdown" ma:internalName="Audienc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Faculty"/>
                    <xsd:enumeration value="Staff"/>
                    <xsd:enumeration value="Donor"/>
                    <xsd:enumeration value="Alumni"/>
                    <xsd:enumeration value="Other"/>
                    <xsd:enumeration value="Prospective"/>
                    <xsd:enumeration value="Current"/>
                    <xsd:enumeration value="First Year"/>
                    <xsd:enumeration value="Transfer"/>
                    <xsd:enumeration value="Graduate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275ec-5ac9-4b24-b3cc-4a78d196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d7667-90f0-4f50-bfff-195a74963eb9}" ma:internalName="TaxCatchAll" ma:showField="CatchAllData" ma:web="8e0275ec-5ac9-4b24-b3cc-4a78d196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275ec-5ac9-4b24-b3cc-4a78d196dca0" xsi:nil="true"/>
    <lcf76f155ced4ddcb4097134ff3c332f xmlns="179cef39-4252-43ca-b9cf-1c2aff25f71a">
      <Terms xmlns="http://schemas.microsoft.com/office/infopath/2007/PartnerControls"/>
    </lcf76f155ced4ddcb4097134ff3c332f>
    <Audience0 xmlns="179cef39-4252-43ca-b9cf-1c2aff25f71a" xsi:nil="true"/>
    <Department_x002f_Organization xmlns="179cef39-4252-43ca-b9cf-1c2aff25f71a" xsi:nil="true"/>
    <Year xmlns="179cef39-4252-43ca-b9cf-1c2aff25f71a" xsi:nil="true"/>
    <Audience xmlns="179cef39-4252-43ca-b9cf-1c2aff25f7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DC88B-2999-4D21-960A-456BF40F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cef39-4252-43ca-b9cf-1c2aff25f71a"/>
    <ds:schemaRef ds:uri="8e0275ec-5ac9-4b24-b3cc-4a78d196d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C5700-DDD9-460E-8C52-3064A8A5FA9B}">
  <ds:schemaRefs>
    <ds:schemaRef ds:uri="8e0275ec-5ac9-4b24-b3cc-4a78d196dca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79cef39-4252-43ca-b9cf-1c2aff25f7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1959</Words>
  <Application>Microsoft Office PowerPoint</Application>
  <PresentationFormat>Widescreen</PresentationFormat>
  <Paragraphs>354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Aptos</vt:lpstr>
      <vt:lpstr>Arial</vt:lpstr>
      <vt:lpstr>Calibri</vt:lpstr>
      <vt:lpstr>Courier New</vt:lpstr>
      <vt:lpstr>Georgia</vt:lpstr>
      <vt:lpstr>Lucida Sans Unicode</vt:lpstr>
      <vt:lpstr>Wingdings</vt:lpstr>
      <vt:lpstr>Office Theme</vt:lpstr>
      <vt:lpstr>Paying for College –Financial Aid as a Graduate Student</vt:lpstr>
      <vt:lpstr>Financial Aid:  Who Are We</vt:lpstr>
      <vt:lpstr>Financial Aid: Who We Are</vt:lpstr>
      <vt:lpstr>Financial Aid  &amp; Scholarships</vt:lpstr>
      <vt:lpstr> Student Accounting &amp; Cashiering Services (SACS)  </vt:lpstr>
      <vt:lpstr>What Is  Financial Aid?</vt:lpstr>
      <vt:lpstr>What is  Financial Aid?</vt:lpstr>
      <vt:lpstr>Tuition &amp; Fees (2025-26)</vt:lpstr>
      <vt:lpstr>Mandatory Fees</vt:lpstr>
      <vt:lpstr>Fee Schedule – CPGE Programs</vt:lpstr>
      <vt:lpstr>Financial Aid Applications</vt:lpstr>
      <vt:lpstr>Types of Financial Aid</vt:lpstr>
      <vt:lpstr>Grants (Free Money)</vt:lpstr>
      <vt:lpstr>Scholarships (More Free Money)</vt:lpstr>
      <vt:lpstr>Scholarships</vt:lpstr>
      <vt:lpstr>Federal Work Study (Money You Earn)</vt:lpstr>
      <vt:lpstr>Loans (Money You Pay Back)</vt:lpstr>
      <vt:lpstr>International Students – Limited Free Resources are Available </vt:lpstr>
      <vt:lpstr>Accessing Your Account</vt:lpstr>
      <vt:lpstr>Accessing Your Information</vt:lpstr>
      <vt:lpstr>Accessing Your Financial Aid</vt:lpstr>
      <vt:lpstr>Accessing Your Financial Aid</vt:lpstr>
      <vt:lpstr>Accessing Your Financial Aid</vt:lpstr>
      <vt:lpstr>Accessing Your Financial Aid</vt:lpstr>
      <vt:lpstr>Accessing Your Financial Aid</vt:lpstr>
      <vt:lpstr>Accessing Your Financial Aid</vt:lpstr>
      <vt:lpstr>Receiving the Unsubsidized Loan – First Time Borrowers</vt:lpstr>
      <vt:lpstr>Things To Know</vt:lpstr>
      <vt:lpstr>Things to Know</vt:lpstr>
      <vt:lpstr>Enrollment choices impact your aid eligibility </vt:lpstr>
      <vt:lpstr>PowerPoint Presentation</vt:lpstr>
      <vt:lpstr>When is a course Outside Degree Requirements?</vt:lpstr>
      <vt:lpstr>When is a course an Ineligible Repeat?</vt:lpstr>
      <vt:lpstr>What information will Students see?</vt:lpstr>
      <vt:lpstr>What information will Students see?</vt:lpstr>
      <vt:lpstr>What information will Students see?</vt:lpstr>
      <vt:lpstr>Maintain Eligibility</vt:lpstr>
      <vt:lpstr>Satisfactory Academic Progress (SAP)</vt:lpstr>
      <vt:lpstr>Special Circumstances - Appeals</vt:lpstr>
      <vt:lpstr>Reminders</vt:lpstr>
      <vt:lpstr>Reminders</vt:lpstr>
      <vt:lpstr>Connect with Financial Aid &amp; Scholarships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Provencio</dc:creator>
  <cp:lastModifiedBy>Rebecca Rivas</cp:lastModifiedBy>
  <cp:revision>8</cp:revision>
  <dcterms:created xsi:type="dcterms:W3CDTF">2025-04-24T22:24:44Z</dcterms:created>
  <dcterms:modified xsi:type="dcterms:W3CDTF">2025-08-15T21:55:26Z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0x010100C255E5C98D5BA94E99834AB8ADD09BF9</vt:lpwstr>
  </property>
  <property fmtid="{D5CDD505-2E9C-101B-9397-08002B2CF9AE}" pid="3" name="MediaServiceImageTags">
    <vt:lpwstr/>
  </property>
</Properties>
</file>