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9"/>
  </p:notesMasterIdLst>
  <p:sldIdLst>
    <p:sldId id="257" r:id="rId3"/>
    <p:sldId id="259" r:id="rId4"/>
    <p:sldId id="270" r:id="rId5"/>
    <p:sldId id="279" r:id="rId6"/>
    <p:sldId id="283" r:id="rId7"/>
    <p:sldId id="271" r:id="rId8"/>
    <p:sldId id="273" r:id="rId9"/>
    <p:sldId id="280" r:id="rId10"/>
    <p:sldId id="285" r:id="rId11"/>
    <p:sldId id="282" r:id="rId12"/>
    <p:sldId id="274" r:id="rId13"/>
    <p:sldId id="281" r:id="rId14"/>
    <p:sldId id="272" r:id="rId15"/>
    <p:sldId id="275" r:id="rId16"/>
    <p:sldId id="284"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120"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y Burns-Whitmore" userId="005efa3d36e3ffa8" providerId="LiveId" clId="{87586D5C-D034-43B1-89A6-3F6B7F709E63}"/>
    <pc:docChg chg="modSld">
      <pc:chgData name="Bonny Burns-Whitmore" userId="005efa3d36e3ffa8" providerId="LiveId" clId="{87586D5C-D034-43B1-89A6-3F6B7F709E63}" dt="2025-07-18T20:59:55.981" v="36" actId="20577"/>
      <pc:docMkLst>
        <pc:docMk/>
      </pc:docMkLst>
      <pc:sldChg chg="modSp mod">
        <pc:chgData name="Bonny Burns-Whitmore" userId="005efa3d36e3ffa8" providerId="LiveId" clId="{87586D5C-D034-43B1-89A6-3F6B7F709E63}" dt="2025-07-18T20:56:00.157" v="6" actId="20577"/>
        <pc:sldMkLst>
          <pc:docMk/>
          <pc:sldMk cId="669346802" sldId="271"/>
        </pc:sldMkLst>
        <pc:spChg chg="mod">
          <ac:chgData name="Bonny Burns-Whitmore" userId="005efa3d36e3ffa8" providerId="LiveId" clId="{87586D5C-D034-43B1-89A6-3F6B7F709E63}" dt="2025-07-18T20:56:00.157" v="6" actId="20577"/>
          <ac:spMkLst>
            <pc:docMk/>
            <pc:sldMk cId="669346802" sldId="271"/>
            <ac:spMk id="6" creationId="{6127DB8D-0EA5-37CA-467A-BB06B1903711}"/>
          </ac:spMkLst>
        </pc:spChg>
      </pc:sldChg>
      <pc:sldChg chg="modSp mod">
        <pc:chgData name="Bonny Burns-Whitmore" userId="005efa3d36e3ffa8" providerId="LiveId" clId="{87586D5C-D034-43B1-89A6-3F6B7F709E63}" dt="2025-07-18T20:59:36.571" v="34" actId="20577"/>
        <pc:sldMkLst>
          <pc:docMk/>
          <pc:sldMk cId="379670051" sldId="272"/>
        </pc:sldMkLst>
        <pc:spChg chg="mod">
          <ac:chgData name="Bonny Burns-Whitmore" userId="005efa3d36e3ffa8" providerId="LiveId" clId="{87586D5C-D034-43B1-89A6-3F6B7F709E63}" dt="2025-07-18T20:59:36.571" v="34" actId="20577"/>
          <ac:spMkLst>
            <pc:docMk/>
            <pc:sldMk cId="379670051" sldId="272"/>
            <ac:spMk id="4" creationId="{90C242D1-4D6D-8A75-619E-9EB33BA50EE8}"/>
          </ac:spMkLst>
        </pc:spChg>
      </pc:sldChg>
      <pc:sldChg chg="modSp mod">
        <pc:chgData name="Bonny Burns-Whitmore" userId="005efa3d36e3ffa8" providerId="LiveId" clId="{87586D5C-D034-43B1-89A6-3F6B7F709E63}" dt="2025-07-18T20:59:55.981" v="36" actId="20577"/>
        <pc:sldMkLst>
          <pc:docMk/>
          <pc:sldMk cId="1404830443" sldId="275"/>
        </pc:sldMkLst>
        <pc:spChg chg="mod">
          <ac:chgData name="Bonny Burns-Whitmore" userId="005efa3d36e3ffa8" providerId="LiveId" clId="{87586D5C-D034-43B1-89A6-3F6B7F709E63}" dt="2025-07-18T20:59:55.981" v="36" actId="20577"/>
          <ac:spMkLst>
            <pc:docMk/>
            <pc:sldMk cId="1404830443" sldId="275"/>
            <ac:spMk id="4" creationId="{0213AA89-787C-9009-C756-834369C5BDCD}"/>
          </ac:spMkLst>
        </pc:spChg>
      </pc:sldChg>
      <pc:sldChg chg="modSp mod">
        <pc:chgData name="Bonny Burns-Whitmore" userId="005efa3d36e3ffa8" providerId="LiveId" clId="{87586D5C-D034-43B1-89A6-3F6B7F709E63}" dt="2025-07-18T20:55:29.812" v="0" actId="14100"/>
        <pc:sldMkLst>
          <pc:docMk/>
          <pc:sldMk cId="3757080163" sldId="279"/>
        </pc:sldMkLst>
        <pc:spChg chg="mod">
          <ac:chgData name="Bonny Burns-Whitmore" userId="005efa3d36e3ffa8" providerId="LiveId" clId="{87586D5C-D034-43B1-89A6-3F6B7F709E63}" dt="2025-07-18T20:55:29.812" v="0" actId="14100"/>
          <ac:spMkLst>
            <pc:docMk/>
            <pc:sldMk cId="3757080163" sldId="279"/>
            <ac:spMk id="4" creationId="{35F0E004-D2C1-4647-2FF5-CEBC86955D6A}"/>
          </ac:spMkLst>
        </pc:spChg>
      </pc:sldChg>
      <pc:sldChg chg="modSp mod">
        <pc:chgData name="Bonny Burns-Whitmore" userId="005efa3d36e3ffa8" providerId="LiveId" clId="{87586D5C-D034-43B1-89A6-3F6B7F709E63}" dt="2025-07-18T20:57:09.642" v="15" actId="14100"/>
        <pc:sldMkLst>
          <pc:docMk/>
          <pc:sldMk cId="2298962247" sldId="282"/>
        </pc:sldMkLst>
        <pc:spChg chg="mod">
          <ac:chgData name="Bonny Burns-Whitmore" userId="005efa3d36e3ffa8" providerId="LiveId" clId="{87586D5C-D034-43B1-89A6-3F6B7F709E63}" dt="2025-07-18T20:57:09.642" v="15" actId="14100"/>
          <ac:spMkLst>
            <pc:docMk/>
            <pc:sldMk cId="2298962247" sldId="282"/>
            <ac:spMk id="4" creationId="{13AC573B-6BB7-8678-4B99-C42E6B8ACFEA}"/>
          </ac:spMkLst>
        </pc:spChg>
      </pc:sldChg>
      <pc:sldChg chg="modSp mod">
        <pc:chgData name="Bonny Burns-Whitmore" userId="005efa3d36e3ffa8" providerId="LiveId" clId="{87586D5C-D034-43B1-89A6-3F6B7F709E63}" dt="2025-07-18T20:56:40.538" v="10" actId="20577"/>
        <pc:sldMkLst>
          <pc:docMk/>
          <pc:sldMk cId="2345359817" sldId="285"/>
        </pc:sldMkLst>
        <pc:spChg chg="mod">
          <ac:chgData name="Bonny Burns-Whitmore" userId="005efa3d36e3ffa8" providerId="LiveId" clId="{87586D5C-D034-43B1-89A6-3F6B7F709E63}" dt="2025-07-18T20:56:40.538" v="10" actId="20577"/>
          <ac:spMkLst>
            <pc:docMk/>
            <pc:sldMk cId="2345359817" sldId="285"/>
            <ac:spMk id="4" creationId="{77C792BC-FFC9-7293-2135-C156F1A74B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A9EA7-ABA1-457D-885C-95CB09FE1E86}" type="datetimeFigureOut">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7BD4A-C333-464B-938A-8BBBF1BE0C8A}" type="slidenum">
              <a:t>‹#›</a:t>
            </a:fld>
            <a:endParaRPr lang="en-US"/>
          </a:p>
        </p:txBody>
      </p:sp>
    </p:spTree>
    <p:extLst>
      <p:ext uri="{BB962C8B-B14F-4D97-AF65-F5344CB8AC3E}">
        <p14:creationId xmlns:p14="http://schemas.microsoft.com/office/powerpoint/2010/main" val="3351637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 Tex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DA3C366E-6E0E-A8DD-ADDE-93800FCEB82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877D41-3B4C-0D68-A636-B44C7A7F18E9}"/>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0A13823E-D31D-E2B8-FCC7-ACC0A54450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56086021-1CFD-13ED-3297-5C1D8135F12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5832969-ABF8-60FF-E4B5-1CE075986322}"/>
              </a:ext>
            </a:extLst>
          </p:cNvPr>
          <p:cNvSpPr>
            <a:spLocks noGrp="1"/>
          </p:cNvSpPr>
          <p:nvPr>
            <p:ph type="title" hasCustomPrompt="1"/>
          </p:nvPr>
        </p:nvSpPr>
        <p:spPr>
          <a:xfrm>
            <a:off x="1546272" y="630627"/>
            <a:ext cx="827660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slide header</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Text Placeholder 4">
            <a:extLst>
              <a:ext uri="{FF2B5EF4-FFF2-40B4-BE49-F238E27FC236}">
                <a16:creationId xmlns:a16="http://schemas.microsoft.com/office/drawing/2014/main" id="{CC8C5C96-F9B0-942A-3EF4-2E384DE94352}"/>
              </a:ext>
            </a:extLst>
          </p:cNvPr>
          <p:cNvSpPr>
            <a:spLocks noGrp="1"/>
          </p:cNvSpPr>
          <p:nvPr>
            <p:ph type="body" sz="quarter" idx="20" hasCustomPrompt="1"/>
          </p:nvPr>
        </p:nvSpPr>
        <p:spPr>
          <a:xfrm>
            <a:off x="1546272" y="1233079"/>
            <a:ext cx="8276601" cy="1296445"/>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124876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hoto">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1"/>
            <a:ext cx="6096000" cy="6957651"/>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9" y="2313342"/>
            <a:ext cx="3639370"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Presentation Title Can Be Multiple Lines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28773"/>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6958760-83EA-B59F-E153-7DCA36FC1B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50" r="-17532"/>
          <a:stretch/>
        </p:blipFill>
        <p:spPr>
          <a:xfrm>
            <a:off x="668541" y="677031"/>
            <a:ext cx="2644589" cy="1121730"/>
          </a:xfrm>
          <a:prstGeom prst="rect">
            <a:avLst/>
          </a:prstGeom>
        </p:spPr>
      </p:pic>
      <p:sp>
        <p:nvSpPr>
          <p:cNvPr id="2" name="Rectangle 1">
            <a:extLst>
              <a:ext uri="{FF2B5EF4-FFF2-40B4-BE49-F238E27FC236}">
                <a16:creationId xmlns:a16="http://schemas.microsoft.com/office/drawing/2014/main" id="{7F4AE804-1465-B5A1-94B3-CD28695DA90B}"/>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40B7CAE6-9827-8F27-FB6B-80CDED2B895C}"/>
              </a:ext>
            </a:extLst>
          </p:cNvPr>
          <p:cNvSpPr>
            <a:spLocks noGrp="1"/>
          </p:cNvSpPr>
          <p:nvPr>
            <p:ph type="body" sz="quarter" idx="17" hasCustomPrompt="1"/>
          </p:nvPr>
        </p:nvSpPr>
        <p:spPr>
          <a:xfrm>
            <a:off x="1005769" y="4802408"/>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a:t>Date here</a:t>
            </a:r>
          </a:p>
        </p:txBody>
      </p:sp>
    </p:spTree>
    <p:extLst>
      <p:ext uri="{BB962C8B-B14F-4D97-AF65-F5344CB8AC3E}">
        <p14:creationId xmlns:p14="http://schemas.microsoft.com/office/powerpoint/2010/main" val="245913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FF74D-4D2B-ECCE-80B8-6DD34726F863}"/>
              </a:ext>
            </a:extLst>
          </p:cNvPr>
          <p:cNvSpPr>
            <a:spLocks noGrp="1"/>
          </p:cNvSpPr>
          <p:nvPr>
            <p:ph type="title"/>
          </p:nvPr>
        </p:nvSpPr>
        <p:spPr>
          <a:xfrm>
            <a:off x="3785937" y="365125"/>
            <a:ext cx="807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641D34-C295-2233-34B4-E1A9519B899D}"/>
              </a:ext>
            </a:extLst>
          </p:cNvPr>
          <p:cNvSpPr>
            <a:spLocks noGrp="1"/>
          </p:cNvSpPr>
          <p:nvPr>
            <p:ph type="body" idx="1"/>
          </p:nvPr>
        </p:nvSpPr>
        <p:spPr>
          <a:xfrm>
            <a:off x="3785937" y="1825625"/>
            <a:ext cx="80790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67F2B7-82AE-CEF3-95D5-3A11356917BC}"/>
              </a:ext>
            </a:extLst>
          </p:cNvPr>
          <p:cNvSpPr>
            <a:spLocks noGrp="1"/>
          </p:cNvSpPr>
          <p:nvPr>
            <p:ph type="sldNum" sz="quarter" idx="4"/>
          </p:nvPr>
        </p:nvSpPr>
        <p:spPr>
          <a:xfrm>
            <a:off x="9121794" y="6334048"/>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Footer Placeholder 4">
            <a:extLst>
              <a:ext uri="{FF2B5EF4-FFF2-40B4-BE49-F238E27FC236}">
                <a16:creationId xmlns:a16="http://schemas.microsoft.com/office/drawing/2014/main" id="{223B191C-5F7F-2026-7D61-B86A083FADDA}"/>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
        <p:nvSpPr>
          <p:cNvPr id="5" name="Slide Number Placeholder 5">
            <a:extLst>
              <a:ext uri="{FF2B5EF4-FFF2-40B4-BE49-F238E27FC236}">
                <a16:creationId xmlns:a16="http://schemas.microsoft.com/office/drawing/2014/main" id="{63459F0B-2898-5BB5-A379-2D8201AD8E10}"/>
              </a:ext>
            </a:extLst>
          </p:cNvPr>
          <p:cNvSpPr txBox="1">
            <a:spLocks/>
          </p:cNvSpPr>
          <p:nvPr userDrawn="1"/>
        </p:nvSpPr>
        <p:spPr>
          <a:xfrm>
            <a:off x="0" y="6334048"/>
            <a:ext cx="86626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B44AE-E8EC-4649-B0F6-833A69ED8138}"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12882"/>
      </p:ext>
    </p:extLst>
  </p:cSld>
  <p:clrMap bg1="lt1" tx1="dk1" bg2="lt2" tx2="dk2" accent1="accent1" accent2="accent2" accent3="accent3" accent4="accent4" accent5="accent5" accent6="accent6" hlink="hlink" folHlink="folHlink"/>
  <p:sldLayoutIdLst>
    <p:sldLayoutId id="2147483704" r:id="rId1"/>
    <p:sldLayoutId id="2147483720" r:id="rId2"/>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28" userDrawn="1">
          <p15:clr>
            <a:srgbClr val="F26B43"/>
          </p15:clr>
        </p15:guide>
        <p15:guide id="4" pos="6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mailto:billybronco@cpp.edu" TargetMode="External"/><Relationship Id="rId2" Type="http://schemas.openxmlformats.org/officeDocument/2006/relationships/hyperlink" Target="mailto:irb-office@cpp.edu"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streaming.cpp.edu/media/Cayuse+over-OUR+and+IRB/1_qych794b"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pp.edu/our-cpp/students/irb.shtml" TargetMode="External"/><Relationship Id="rId2" Type="http://schemas.openxmlformats.org/officeDocument/2006/relationships/hyperlink" Target="mailto:irb-office@cpp.edu" TargetMode="Externa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iacuc-office@cpp.edu"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ogle.com/search?client=firefox-b-1-d&amp;sca_esv=906e902b7acb391e&amp;cs=0&amp;q=IRB+Analyst&amp;sa=X&amp;ved=2ahUKEwi1gpfCoZyNAxVrO0QIHeSRDawQxccNegQIJxAB&amp;mstk=AUtExfA2EFD6PDGuv-2lR65vGpOJkIkf0Xok543WRyqgZ_yqUKSAw9NquIarMMAgL1RQpOhz3U0Cepxdma-H9xvIWW11s5yR6lzplqhuRw7dJ2X3AFNBlFb93AMUbWFLGpHyfZQ&amp;csui=3"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citiprogram.org/default.asp" TargetMode="External"/><Relationship Id="rId2" Type="http://schemas.openxmlformats.org/officeDocument/2006/relationships/hyperlink" Target="https://researchtraining.nih.gov/" TargetMode="External"/><Relationship Id="rId1" Type="http://schemas.openxmlformats.org/officeDocument/2006/relationships/slideLayout" Target="../slideLayouts/slideLayout12.xml"/><Relationship Id="rId4" Type="http://schemas.openxmlformats.org/officeDocument/2006/relationships/hyperlink" Target="https://about.citiprogram.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mailto:iacuc-office@cpp.edu"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4AD5-BE3D-D78C-4EAA-17A88FACC774}"/>
              </a:ext>
            </a:extLst>
          </p:cNvPr>
          <p:cNvSpPr>
            <a:spLocks noGrp="1"/>
          </p:cNvSpPr>
          <p:nvPr>
            <p:ph type="title"/>
          </p:nvPr>
        </p:nvSpPr>
        <p:spPr>
          <a:xfrm>
            <a:off x="335743" y="2668132"/>
            <a:ext cx="5730224" cy="1329595"/>
          </a:xfrm>
        </p:spPr>
        <p:txBody>
          <a:bodyPr/>
          <a:lstStyle/>
          <a:p>
            <a:r>
              <a:rPr lang="en-US" sz="6000" b="1" dirty="0">
                <a:latin typeface="Times New Roman"/>
                <a:cs typeface="Times New Roman"/>
              </a:rPr>
              <a:t>---</a:t>
            </a:r>
            <a:endParaRPr lang="en-US" dirty="0"/>
          </a:p>
          <a:p>
            <a:endParaRPr lang="en-US"/>
          </a:p>
        </p:txBody>
      </p:sp>
      <p:sp>
        <p:nvSpPr>
          <p:cNvPr id="3" name="Text Placeholder 2">
            <a:extLst>
              <a:ext uri="{FF2B5EF4-FFF2-40B4-BE49-F238E27FC236}">
                <a16:creationId xmlns:a16="http://schemas.microsoft.com/office/drawing/2014/main" id="{87B0FF57-059D-1616-D0A8-E3C9F187700B}"/>
              </a:ext>
              <a:ext uri="{C183D7F6-B498-43B3-948B-1728B52AA6E4}">
                <adec:decorative xmlns:adec="http://schemas.microsoft.com/office/drawing/2017/decorative" val="1"/>
              </a:ext>
            </a:extLst>
          </p:cNvPr>
          <p:cNvSpPr>
            <a:spLocks noGrp="1"/>
          </p:cNvSpPr>
          <p:nvPr>
            <p:ph type="body" sz="quarter" idx="16"/>
          </p:nvPr>
        </p:nvSpPr>
        <p:spPr>
          <a:xfrm>
            <a:off x="357829" y="2339172"/>
            <a:ext cx="5443785" cy="3552767"/>
          </a:xfrm>
        </p:spPr>
        <p:txBody>
          <a:bodyPr vert="horz" wrap="square" lIns="0" tIns="0" rIns="0" bIns="0" rtlCol="0" anchor="t">
            <a:spAutoFit/>
          </a:bodyPr>
          <a:lstStyle/>
          <a:p>
            <a:r>
              <a:rPr lang="en-US" sz="1800" dirty="0">
                <a:solidFill>
                  <a:srgbClr val="FED103"/>
                </a:solidFill>
                <a:latin typeface="Times New Roman"/>
                <a:cs typeface="Times New Roman"/>
              </a:rPr>
              <a:t>------Starting the </a:t>
            </a:r>
          </a:p>
          <a:p>
            <a:r>
              <a:rPr lang="en-US" sz="4000" b="1" dirty="0">
                <a:solidFill>
                  <a:srgbClr val="FFFFFF"/>
                </a:solidFill>
                <a:latin typeface="Arial"/>
                <a:cs typeface="Arial"/>
              </a:rPr>
              <a:t>IRB Application Process-  </a:t>
            </a:r>
            <a:br>
              <a:rPr lang="en-US" sz="4000" b="1" dirty="0">
                <a:latin typeface="Arial"/>
                <a:cs typeface="Arial"/>
              </a:rPr>
            </a:br>
            <a:r>
              <a:rPr lang="en-US" sz="4000" b="1" dirty="0">
                <a:solidFill>
                  <a:srgbClr val="FFFFFF"/>
                </a:solidFill>
                <a:latin typeface="Arial"/>
                <a:cs typeface="Arial"/>
              </a:rPr>
              <a:t>Guidance for New Principle Investigators (PIs)</a:t>
            </a:r>
            <a:endParaRPr lang="en-US" sz="4000" dirty="0"/>
          </a:p>
          <a:p>
            <a:endParaRPr lang="en-US" dirty="0"/>
          </a:p>
        </p:txBody>
      </p:sp>
      <p:sp>
        <p:nvSpPr>
          <p:cNvPr id="4" name="Text Placeholder 3">
            <a:extLst>
              <a:ext uri="{FF2B5EF4-FFF2-40B4-BE49-F238E27FC236}">
                <a16:creationId xmlns:a16="http://schemas.microsoft.com/office/drawing/2014/main" id="{C5F1D909-AE1A-42D0-72D6-28A06859BCDE}"/>
              </a:ext>
            </a:extLst>
          </p:cNvPr>
          <p:cNvSpPr>
            <a:spLocks noGrp="1"/>
          </p:cNvSpPr>
          <p:nvPr>
            <p:ph type="body" sz="quarter" idx="17"/>
          </p:nvPr>
        </p:nvSpPr>
        <p:spPr>
          <a:xfrm>
            <a:off x="355281" y="5051502"/>
            <a:ext cx="5710686" cy="2192395"/>
          </a:xfrm>
        </p:spPr>
        <p:txBody>
          <a:bodyPr vert="horz" wrap="square" lIns="0" tIns="0" rIns="0" bIns="0" rtlCol="0" anchor="t">
            <a:spAutoFit/>
          </a:bodyPr>
          <a:lstStyle/>
          <a:p>
            <a:r>
              <a:rPr lang="en-US" sz="2800" dirty="0">
                <a:solidFill>
                  <a:srgbClr val="FFFFFF"/>
                </a:solidFill>
                <a:latin typeface="Times New Roman"/>
                <a:cs typeface="Times New Roman"/>
              </a:rPr>
              <a:t>---I</a:t>
            </a:r>
          </a:p>
          <a:p>
            <a:r>
              <a:rPr lang="en-US" dirty="0"/>
              <a:t>Presented by</a:t>
            </a:r>
          </a:p>
          <a:p>
            <a:r>
              <a:rPr lang="en-US" dirty="0"/>
              <a:t>Dr. Bonny Burns-Whitmore, RD. MCHES® </a:t>
            </a:r>
          </a:p>
          <a:p>
            <a:r>
              <a:rPr lang="en-US" dirty="0"/>
              <a:t>California State Polytechnic University, Institutional Review Board, Member and former Chair/Vice Chair 7/18/2025</a:t>
            </a:r>
          </a:p>
          <a:p>
            <a:endParaRPr lang="en-US" dirty="0"/>
          </a:p>
          <a:p>
            <a:endParaRPr lang="en-US" dirty="0"/>
          </a:p>
        </p:txBody>
      </p:sp>
    </p:spTree>
    <p:extLst>
      <p:ext uri="{BB962C8B-B14F-4D97-AF65-F5344CB8AC3E}">
        <p14:creationId xmlns:p14="http://schemas.microsoft.com/office/powerpoint/2010/main" val="321457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721F-5478-5305-9AAB-88BBD50F85B1}"/>
              </a:ext>
            </a:extLst>
          </p:cNvPr>
          <p:cNvSpPr>
            <a:spLocks noGrp="1"/>
          </p:cNvSpPr>
          <p:nvPr>
            <p:ph type="title"/>
          </p:nvPr>
        </p:nvSpPr>
        <p:spPr/>
        <p:txBody>
          <a:bodyPr/>
          <a:lstStyle/>
          <a:p>
            <a:r>
              <a:rPr lang="en-US" dirty="0"/>
              <a:t>Completion Reports</a:t>
            </a:r>
          </a:p>
        </p:txBody>
      </p:sp>
      <p:sp>
        <p:nvSpPr>
          <p:cNvPr id="3" name="Slide Number Placeholder 2">
            <a:extLst>
              <a:ext uri="{FF2B5EF4-FFF2-40B4-BE49-F238E27FC236}">
                <a16:creationId xmlns:a16="http://schemas.microsoft.com/office/drawing/2014/main" id="{A7BFFE0C-97E3-B8C5-B13B-7FBA693F45C3}"/>
              </a:ext>
            </a:extLst>
          </p:cNvPr>
          <p:cNvSpPr>
            <a:spLocks noGrp="1"/>
          </p:cNvSpPr>
          <p:nvPr>
            <p:ph type="sldNum" sz="quarter" idx="4"/>
          </p:nvPr>
        </p:nvSpPr>
        <p:spPr/>
        <p:txBody>
          <a:bodyPr/>
          <a:lstStyle/>
          <a:p>
            <a:fld id="{1BFB44AE-E8EC-4649-B0F6-833A69ED8138}" type="slidenum">
              <a:rPr lang="en-US" smtClean="0"/>
              <a:pPr/>
              <a:t>10</a:t>
            </a:fld>
            <a:endParaRPr lang="en-US"/>
          </a:p>
        </p:txBody>
      </p:sp>
      <p:sp>
        <p:nvSpPr>
          <p:cNvPr id="4" name="Text Placeholder 3">
            <a:extLst>
              <a:ext uri="{FF2B5EF4-FFF2-40B4-BE49-F238E27FC236}">
                <a16:creationId xmlns:a16="http://schemas.microsoft.com/office/drawing/2014/main" id="{13AC573B-6BB7-8678-4B99-C42E6B8ACFEA}"/>
              </a:ext>
            </a:extLst>
          </p:cNvPr>
          <p:cNvSpPr>
            <a:spLocks noGrp="1"/>
          </p:cNvSpPr>
          <p:nvPr>
            <p:ph type="body" sz="quarter" idx="20"/>
          </p:nvPr>
        </p:nvSpPr>
        <p:spPr>
          <a:xfrm>
            <a:off x="1546272" y="1233079"/>
            <a:ext cx="9114294" cy="3220112"/>
          </a:xfrm>
        </p:spPr>
        <p: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A completion certificate is generated each time you complete the required group of modules, which is evidence of training to the IRB, or for a classroom activity.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Five (5) years is the typical length of time for which most human subjects research training is valid.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This is subject to change should there be changes in regulations, campus policies, funding requirements, or research methodology.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chemeClr val="tx1"/>
                </a:solidFill>
              </a:rPr>
              <a:t> They are stored at the CITI site and can be retrieved or downloaded from there.</a:t>
            </a: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4FD8A5DF-4E16-5921-507F-398F17188F0A}"/>
              </a:ext>
            </a:extLst>
          </p:cNvPr>
          <p:cNvSpPr txBox="1"/>
          <p:nvPr/>
        </p:nvSpPr>
        <p:spPr>
          <a:xfrm>
            <a:off x="866268" y="622737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02408024-4031-D2C5-565A-C32755AA701A}"/>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229896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9A7C-9D74-5673-554D-8E8A6DA02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377682-1401-CEBD-71A8-0C47258AB2AD}"/>
              </a:ext>
            </a:extLst>
          </p:cNvPr>
          <p:cNvSpPr>
            <a:spLocks noGrp="1"/>
          </p:cNvSpPr>
          <p:nvPr>
            <p:ph type="title"/>
          </p:nvPr>
        </p:nvSpPr>
        <p:spPr/>
        <p:txBody>
          <a:bodyPr/>
          <a:lstStyle/>
          <a:p>
            <a:r>
              <a:rPr lang="en-US" dirty="0"/>
              <a:t>Requesting Authentication</a:t>
            </a:r>
          </a:p>
        </p:txBody>
      </p:sp>
      <p:sp>
        <p:nvSpPr>
          <p:cNvPr id="3" name="Slide Number Placeholder 2">
            <a:extLst>
              <a:ext uri="{FF2B5EF4-FFF2-40B4-BE49-F238E27FC236}">
                <a16:creationId xmlns:a16="http://schemas.microsoft.com/office/drawing/2014/main" id="{5A118D76-1399-A3DC-3F3E-EDCF0D9A5365}"/>
              </a:ext>
            </a:extLst>
          </p:cNvPr>
          <p:cNvSpPr>
            <a:spLocks noGrp="1"/>
          </p:cNvSpPr>
          <p:nvPr>
            <p:ph type="sldNum" sz="quarter" idx="4"/>
          </p:nvPr>
        </p:nvSpPr>
        <p:spPr/>
        <p:txBody>
          <a:bodyPr/>
          <a:lstStyle/>
          <a:p>
            <a:fld id="{1BFB44AE-E8EC-4649-B0F6-833A69ED8138}" type="slidenum">
              <a:rPr lang="en-US" smtClean="0"/>
              <a:pPr/>
              <a:t>11</a:t>
            </a:fld>
            <a:endParaRPr lang="en-US"/>
          </a:p>
        </p:txBody>
      </p:sp>
      <p:sp>
        <p:nvSpPr>
          <p:cNvPr id="4" name="Text Placeholder 3">
            <a:extLst>
              <a:ext uri="{FF2B5EF4-FFF2-40B4-BE49-F238E27FC236}">
                <a16:creationId xmlns:a16="http://schemas.microsoft.com/office/drawing/2014/main" id="{52E3446A-35A4-211A-BFC5-3B249B2E53C5}"/>
              </a:ext>
            </a:extLst>
          </p:cNvPr>
          <p:cNvSpPr>
            <a:spLocks noGrp="1"/>
          </p:cNvSpPr>
          <p:nvPr>
            <p:ph type="body" sz="quarter" idx="20"/>
          </p:nvPr>
        </p:nvSpPr>
        <p:spPr>
          <a:xfrm>
            <a:off x="1546272" y="1233079"/>
            <a:ext cx="9671855" cy="6052170"/>
          </a:xfrm>
        </p:spPr>
        <p:txBody>
          <a:bodyPr/>
          <a:lstStyle/>
          <a:p>
            <a:r>
              <a:rPr lang="en-US" dirty="0"/>
              <a:t>If this is your first time submitting an IRB protocol in Cayuse and you receive the following message at log-in "We're sorry. This account has been disabled on the Cayuse424 system", please email the following information to </a:t>
            </a:r>
            <a:r>
              <a:rPr lang="en-US" dirty="0">
                <a:hlinkClick r:id="rId2"/>
              </a:rPr>
              <a:t>irb-office@cpp.edu</a:t>
            </a:r>
            <a:r>
              <a:rPr lang="en-US" dirty="0"/>
              <a:t> to be added into the system:</a:t>
            </a:r>
          </a:p>
          <a:p>
            <a:r>
              <a:rPr lang="en-US" dirty="0"/>
              <a:t>Please include the following information:</a:t>
            </a:r>
          </a:p>
          <a:p>
            <a:pPr marL="800100" lvl="1" indent="-342900">
              <a:buFont typeface="+mj-lt"/>
              <a:buAutoNum type="arabicPeriod"/>
            </a:pPr>
            <a:r>
              <a:rPr lang="en-US" dirty="0"/>
              <a:t>Highest degree attained (PhD, MS, MA, BS, BA, associates, high school, etc., as appropriate)</a:t>
            </a:r>
          </a:p>
          <a:p>
            <a:pPr marL="800100" lvl="1" indent="-342900">
              <a:buFont typeface="+mj-lt"/>
              <a:buAutoNum type="arabicPeriod"/>
            </a:pPr>
            <a:r>
              <a:rPr lang="en-US" dirty="0"/>
              <a:t>First and last name</a:t>
            </a:r>
          </a:p>
          <a:p>
            <a:pPr marL="800100" lvl="1" indent="-342900">
              <a:buFont typeface="+mj-lt"/>
              <a:buAutoNum type="arabicPeriod"/>
            </a:pPr>
            <a:r>
              <a:rPr lang="en-US" dirty="0"/>
              <a:t>Bronco ID (the nine digit number, which will eventually be used to link with CITI training data)</a:t>
            </a:r>
          </a:p>
          <a:p>
            <a:pPr marL="800100" lvl="1" indent="-342900">
              <a:buFont typeface="+mj-lt"/>
              <a:buAutoNum type="arabicPeriod"/>
            </a:pPr>
            <a:r>
              <a:rPr lang="en-US" dirty="0"/>
              <a:t>Bronco email (e.g., </a:t>
            </a:r>
            <a:r>
              <a:rPr lang="en-US" dirty="0">
                <a:hlinkClick r:id="rId3"/>
              </a:rPr>
              <a:t>billybronco@cpp.edu</a:t>
            </a:r>
            <a:r>
              <a:rPr lang="en-US" dirty="0"/>
              <a:t>)</a:t>
            </a:r>
          </a:p>
          <a:p>
            <a:pPr marL="800100" lvl="1" indent="-342900">
              <a:buFont typeface="+mj-lt"/>
              <a:buAutoNum type="arabicPeriod"/>
            </a:pPr>
            <a:r>
              <a:rPr lang="en-US" dirty="0"/>
              <a:t>Status (faculty, staff, student, unaffiliated, etc., as appropriate)</a:t>
            </a:r>
          </a:p>
          <a:p>
            <a:pPr marL="800100" lvl="1" indent="-342900">
              <a:buFont typeface="+mj-lt"/>
              <a:buAutoNum type="arabicPeriod"/>
            </a:pPr>
            <a:r>
              <a:rPr lang="en-US" dirty="0"/>
              <a:t>CPP College and Department</a:t>
            </a:r>
          </a:p>
          <a:p>
            <a:pPr marL="800100" lvl="1" indent="-342900">
              <a:buFont typeface="+mj-lt"/>
              <a:buAutoNum type="arabicPeriod"/>
            </a:pPr>
            <a:r>
              <a:rPr lang="en-US" b="1" dirty="0"/>
              <a:t>Once the office creates the authentication, the system needs to update </a:t>
            </a:r>
            <a:r>
              <a:rPr lang="en-US" b="1" u="sng" dirty="0"/>
              <a:t>overnight</a:t>
            </a:r>
            <a:r>
              <a:rPr lang="en-US" b="1" dirty="0"/>
              <a:t> before the PI can access their account in Cayuse IRB.</a:t>
            </a:r>
            <a:endParaRPr lang="en-US" dirty="0"/>
          </a:p>
          <a:p>
            <a:r>
              <a:rPr lang="en-US" sz="1800" dirty="0">
                <a:solidFill>
                  <a:srgbClr val="004D2E"/>
                </a:solidFill>
                <a:latin typeface="Georgia"/>
                <a:cs typeface="Arial"/>
              </a:rPr>
              <a:t>Institutional Review Board (IRB)</a:t>
            </a:r>
          </a:p>
          <a:p>
            <a:endParaRPr lang="en-US" dirty="0"/>
          </a:p>
        </p:txBody>
      </p:sp>
      <p:sp>
        <p:nvSpPr>
          <p:cNvPr id="5" name="TextBox 4">
            <a:extLst>
              <a:ext uri="{FF2B5EF4-FFF2-40B4-BE49-F238E27FC236}">
                <a16:creationId xmlns:a16="http://schemas.microsoft.com/office/drawing/2014/main" id="{AC988987-BFF9-AD87-B097-EB7F550F388B}"/>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325130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95D22-C385-A8FA-DBA5-79F0325E57D0}"/>
              </a:ext>
            </a:extLst>
          </p:cNvPr>
          <p:cNvSpPr>
            <a:spLocks noGrp="1"/>
          </p:cNvSpPr>
          <p:nvPr>
            <p:ph type="title"/>
          </p:nvPr>
        </p:nvSpPr>
        <p:spPr/>
        <p:txBody>
          <a:bodyPr/>
          <a:lstStyle/>
          <a:p>
            <a:r>
              <a:rPr lang="en-US" dirty="0"/>
              <a:t>Starting the Protocol in Cayuse</a:t>
            </a:r>
          </a:p>
        </p:txBody>
      </p:sp>
      <p:sp>
        <p:nvSpPr>
          <p:cNvPr id="3" name="Slide Number Placeholder 2">
            <a:extLst>
              <a:ext uri="{FF2B5EF4-FFF2-40B4-BE49-F238E27FC236}">
                <a16:creationId xmlns:a16="http://schemas.microsoft.com/office/drawing/2014/main" id="{7D1648CA-B1DC-CC9D-9075-A570E217238A}"/>
              </a:ext>
            </a:extLst>
          </p:cNvPr>
          <p:cNvSpPr>
            <a:spLocks noGrp="1"/>
          </p:cNvSpPr>
          <p:nvPr>
            <p:ph type="sldNum" sz="quarter" idx="4"/>
          </p:nvPr>
        </p:nvSpPr>
        <p:spPr/>
        <p:txBody>
          <a:bodyPr/>
          <a:lstStyle/>
          <a:p>
            <a:fld id="{1BFB44AE-E8EC-4649-B0F6-833A69ED8138}" type="slidenum">
              <a:rPr lang="en-US" smtClean="0"/>
              <a:pPr/>
              <a:t>12</a:t>
            </a:fld>
            <a:endParaRPr lang="en-US"/>
          </a:p>
        </p:txBody>
      </p:sp>
      <p:sp>
        <p:nvSpPr>
          <p:cNvPr id="4" name="Text Placeholder 3">
            <a:extLst>
              <a:ext uri="{FF2B5EF4-FFF2-40B4-BE49-F238E27FC236}">
                <a16:creationId xmlns:a16="http://schemas.microsoft.com/office/drawing/2014/main" id="{3D5DCA12-F303-0959-FE81-B60A1AED3717}"/>
              </a:ext>
            </a:extLst>
          </p:cNvPr>
          <p:cNvSpPr>
            <a:spLocks noGrp="1"/>
          </p:cNvSpPr>
          <p:nvPr>
            <p:ph type="body" sz="quarter" idx="20"/>
          </p:nvPr>
        </p:nvSpPr>
        <p:spPr>
          <a:xfrm>
            <a:off x="1546272" y="1233079"/>
            <a:ext cx="8276601" cy="3117520"/>
          </a:xfrm>
        </p:spPr>
        <p:txBody>
          <a:bodyPr/>
          <a:lstStyle/>
          <a:p>
            <a:endParaRPr lang="en-US" b="1" dirty="0"/>
          </a:p>
          <a:p>
            <a:r>
              <a:rPr lang="en-US" b="1" dirty="0"/>
              <a:t>To submit an IRB protocol,</a:t>
            </a:r>
            <a:r>
              <a:rPr lang="en-US" dirty="0"/>
              <a:t> enter the Cayuse IRB site using your Bronco Credentials (from authentication process above) and start a "new study".</a:t>
            </a:r>
          </a:p>
          <a:p>
            <a:r>
              <a:rPr lang="en-US" dirty="0"/>
              <a:t>Here is  an excellent “about Cayuse” video from Diana:</a:t>
            </a:r>
          </a:p>
          <a:p>
            <a:r>
              <a:rPr lang="en-US" dirty="0">
                <a:hlinkClick r:id="rId2"/>
              </a:rPr>
              <a:t>https://streaming.cpp.edu/media/Cayuse+over-OUR+and+IRB/1_qych794b</a:t>
            </a:r>
            <a:endParaRPr lang="en-US" dirty="0"/>
          </a:p>
          <a:p>
            <a:endParaRPr lang="en-US" dirty="0"/>
          </a:p>
          <a:p>
            <a:endParaRPr lang="en-US" dirty="0"/>
          </a:p>
        </p:txBody>
      </p:sp>
      <p:sp>
        <p:nvSpPr>
          <p:cNvPr id="6" name="TextBox 5">
            <a:extLst>
              <a:ext uri="{FF2B5EF4-FFF2-40B4-BE49-F238E27FC236}">
                <a16:creationId xmlns:a16="http://schemas.microsoft.com/office/drawing/2014/main" id="{B594C0F1-C190-BCD8-3E46-BA9C8DCE369E}"/>
              </a:ext>
            </a:extLst>
          </p:cNvPr>
          <p:cNvSpPr txBox="1"/>
          <p:nvPr/>
        </p:nvSpPr>
        <p:spPr>
          <a:xfrm>
            <a:off x="866268" y="622737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8B7A4B2F-E1B8-FB29-565F-46F8B21D0320}"/>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2031544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5162-2FB8-41D9-5088-A45347ECE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B0720-FF46-B017-3FD9-263C9772D2F0}"/>
              </a:ext>
            </a:extLst>
          </p:cNvPr>
          <p:cNvSpPr>
            <a:spLocks noGrp="1"/>
          </p:cNvSpPr>
          <p:nvPr>
            <p:ph type="title"/>
          </p:nvPr>
        </p:nvSpPr>
        <p:spPr/>
        <p:txBody>
          <a:bodyPr/>
          <a:lstStyle/>
          <a:p>
            <a:r>
              <a:rPr lang="en-US" dirty="0"/>
              <a:t>Cayuse and Submitting an IRB Protocol</a:t>
            </a:r>
          </a:p>
        </p:txBody>
      </p:sp>
      <p:sp>
        <p:nvSpPr>
          <p:cNvPr id="3" name="Slide Number Placeholder 2">
            <a:extLst>
              <a:ext uri="{FF2B5EF4-FFF2-40B4-BE49-F238E27FC236}">
                <a16:creationId xmlns:a16="http://schemas.microsoft.com/office/drawing/2014/main" id="{4D13994A-72F9-2D70-0791-EEE40876CCCE}"/>
              </a:ext>
            </a:extLst>
          </p:cNvPr>
          <p:cNvSpPr>
            <a:spLocks noGrp="1"/>
          </p:cNvSpPr>
          <p:nvPr>
            <p:ph type="sldNum" sz="quarter" idx="4"/>
          </p:nvPr>
        </p:nvSpPr>
        <p:spPr/>
        <p:txBody>
          <a:bodyPr/>
          <a:lstStyle/>
          <a:p>
            <a:fld id="{1BFB44AE-E8EC-4649-B0F6-833A69ED8138}" type="slidenum">
              <a:rPr lang="en-US" smtClean="0"/>
              <a:pPr/>
              <a:t>13</a:t>
            </a:fld>
            <a:endParaRPr lang="en-US"/>
          </a:p>
        </p:txBody>
      </p:sp>
      <p:sp>
        <p:nvSpPr>
          <p:cNvPr id="4" name="Text Placeholder 3">
            <a:extLst>
              <a:ext uri="{FF2B5EF4-FFF2-40B4-BE49-F238E27FC236}">
                <a16:creationId xmlns:a16="http://schemas.microsoft.com/office/drawing/2014/main" id="{90C242D1-4D6D-8A75-619E-9EB33BA50EE8}"/>
              </a:ext>
            </a:extLst>
          </p:cNvPr>
          <p:cNvSpPr>
            <a:spLocks noGrp="1"/>
          </p:cNvSpPr>
          <p:nvPr>
            <p:ph type="body" sz="quarter" idx="20"/>
          </p:nvPr>
        </p:nvSpPr>
        <p:spPr>
          <a:xfrm>
            <a:off x="1546272" y="1046125"/>
            <a:ext cx="9437679" cy="5759269"/>
          </a:xfrm>
        </p:spPr>
        <p:txBody>
          <a:bodyPr/>
          <a:lstStyle/>
          <a:p>
            <a:endParaRPr lang="en-US" dirty="0"/>
          </a:p>
          <a:p>
            <a:r>
              <a:rPr lang="en-US" b="1" dirty="0"/>
              <a:t>Other reasons that you need to go into Cayuse…</a:t>
            </a:r>
          </a:p>
          <a:p>
            <a:r>
              <a:rPr lang="en-US" b="1" dirty="0"/>
              <a:t>Revision/Revise:  </a:t>
            </a:r>
            <a:r>
              <a:rPr lang="en-US" dirty="0"/>
              <a:t>After your protocol has been submitted to the IRB office, it will most often be returned to the PIs with comments.  </a:t>
            </a:r>
          </a:p>
          <a:p>
            <a:r>
              <a:rPr lang="en-US" b="1" dirty="0"/>
              <a:t>Renew:</a:t>
            </a:r>
            <a:r>
              <a:rPr lang="en-US" dirty="0"/>
              <a:t> When the protocol is close to the expiration date, the PIs will receive notifications. If they wish to renew the approval period for an additional year (the usual amount of time), a renewal submission in Cayuse must be submitted before the expiration date (earlier is better!).</a:t>
            </a:r>
          </a:p>
          <a:p>
            <a:r>
              <a:rPr lang="en-US" b="1" dirty="0"/>
              <a:t>Amend/amendment (also called a modification):</a:t>
            </a:r>
            <a:r>
              <a:rPr lang="en-US" dirty="0"/>
              <a:t> After IRB approval, when the PI(s) would like to change things to the approved protocol, they must submit an amendment submission.</a:t>
            </a:r>
          </a:p>
          <a:p>
            <a:r>
              <a:rPr lang="en-US" dirty="0"/>
              <a:t>If there are problems that happen </a:t>
            </a:r>
            <a:r>
              <a:rPr lang="en-US" b="1" dirty="0"/>
              <a:t>during your research </a:t>
            </a:r>
            <a:r>
              <a:rPr lang="en-US" dirty="0"/>
              <a:t>that is not addressed by a solution in Cayuse-</a:t>
            </a:r>
            <a:r>
              <a:rPr lang="en-US" u="sng" dirty="0"/>
              <a:t>contact the IRB office ASAP</a:t>
            </a:r>
            <a:r>
              <a:rPr lang="en-US" dirty="0"/>
              <a:t>.</a:t>
            </a:r>
          </a:p>
          <a:p>
            <a:endParaRPr lang="en-US" dirty="0"/>
          </a:p>
        </p:txBody>
      </p:sp>
      <p:sp>
        <p:nvSpPr>
          <p:cNvPr id="5" name="TextBox 4">
            <a:extLst>
              <a:ext uri="{FF2B5EF4-FFF2-40B4-BE49-F238E27FC236}">
                <a16:creationId xmlns:a16="http://schemas.microsoft.com/office/drawing/2014/main" id="{52C6646B-AEC7-390A-9114-41F3D602A0F8}"/>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379670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5879F-57F4-3392-1AE5-D9DA6DF064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DBCF77-217C-0D56-B9D5-16936AAA475C}"/>
              </a:ext>
            </a:extLst>
          </p:cNvPr>
          <p:cNvSpPr>
            <a:spLocks noGrp="1"/>
          </p:cNvSpPr>
          <p:nvPr>
            <p:ph type="title"/>
          </p:nvPr>
        </p:nvSpPr>
        <p:spPr/>
        <p:txBody>
          <a:bodyPr/>
          <a:lstStyle/>
          <a:p>
            <a:r>
              <a:rPr lang="en-US" dirty="0"/>
              <a:t>Cayuse (continued)</a:t>
            </a:r>
          </a:p>
        </p:txBody>
      </p:sp>
      <p:sp>
        <p:nvSpPr>
          <p:cNvPr id="3" name="Slide Number Placeholder 2">
            <a:extLst>
              <a:ext uri="{FF2B5EF4-FFF2-40B4-BE49-F238E27FC236}">
                <a16:creationId xmlns:a16="http://schemas.microsoft.com/office/drawing/2014/main" id="{649096F0-8962-DBD9-9FE2-8A417BF02745}"/>
              </a:ext>
            </a:extLst>
          </p:cNvPr>
          <p:cNvSpPr>
            <a:spLocks noGrp="1"/>
          </p:cNvSpPr>
          <p:nvPr>
            <p:ph type="sldNum" sz="quarter" idx="4"/>
          </p:nvPr>
        </p:nvSpPr>
        <p:spPr/>
        <p:txBody>
          <a:bodyPr/>
          <a:lstStyle/>
          <a:p>
            <a:fld id="{1BFB44AE-E8EC-4649-B0F6-833A69ED8138}" type="slidenum">
              <a:rPr lang="en-US" smtClean="0"/>
              <a:pPr/>
              <a:t>14</a:t>
            </a:fld>
            <a:endParaRPr lang="en-US"/>
          </a:p>
        </p:txBody>
      </p:sp>
      <p:sp>
        <p:nvSpPr>
          <p:cNvPr id="4" name="Text Placeholder 3">
            <a:extLst>
              <a:ext uri="{FF2B5EF4-FFF2-40B4-BE49-F238E27FC236}">
                <a16:creationId xmlns:a16="http://schemas.microsoft.com/office/drawing/2014/main" id="{0213AA89-787C-9009-C756-834369C5BDCD}"/>
              </a:ext>
            </a:extLst>
          </p:cNvPr>
          <p:cNvSpPr>
            <a:spLocks noGrp="1"/>
          </p:cNvSpPr>
          <p:nvPr>
            <p:ph type="body" sz="quarter" idx="20"/>
          </p:nvPr>
        </p:nvSpPr>
        <p:spPr>
          <a:xfrm>
            <a:off x="1546272" y="1233079"/>
            <a:ext cx="8276601" cy="4020844"/>
          </a:xfrm>
        </p:spPr>
        <p:txBody>
          <a:bodyPr/>
          <a:lstStyle/>
          <a:p>
            <a:r>
              <a:rPr lang="en-US" b="1" dirty="0"/>
              <a:t>Adverse Event (Incident):</a:t>
            </a:r>
            <a:r>
              <a:rPr lang="en-US" dirty="0"/>
              <a:t> Sometimes things in research just don't go as planned. Researchers may encounter "adverse events" and unanticipated problems.</a:t>
            </a:r>
          </a:p>
          <a:p>
            <a:r>
              <a:rPr lang="en-US" dirty="0"/>
              <a:t> </a:t>
            </a:r>
            <a:r>
              <a:rPr lang="en-US" b="1" i="1" u="sng" dirty="0">
                <a:effectLst/>
              </a:rPr>
              <a:t>Adverse events must be reported to the IRB within 48 hrs. through the Cayuse system. </a:t>
            </a:r>
          </a:p>
          <a:p>
            <a:r>
              <a:rPr lang="en-US" dirty="0"/>
              <a:t>According to federal regulation, it is the PI's responsibility to report adverse events of any kind to the IRB. </a:t>
            </a:r>
          </a:p>
          <a:p>
            <a:pPr lvl="1"/>
            <a:endParaRPr lang="en-US" dirty="0"/>
          </a:p>
          <a:p>
            <a:endParaRPr lang="en-US" dirty="0"/>
          </a:p>
          <a:p>
            <a:endParaRPr lang="en-US" dirty="0"/>
          </a:p>
        </p:txBody>
      </p:sp>
      <p:sp>
        <p:nvSpPr>
          <p:cNvPr id="6" name="TextBox 5">
            <a:extLst>
              <a:ext uri="{FF2B5EF4-FFF2-40B4-BE49-F238E27FC236}">
                <a16:creationId xmlns:a16="http://schemas.microsoft.com/office/drawing/2014/main" id="{F0FB3F0A-8D40-2AA0-76A0-0F9B714D0867}"/>
              </a:ext>
            </a:extLst>
          </p:cNvPr>
          <p:cNvSpPr txBox="1"/>
          <p:nvPr/>
        </p:nvSpPr>
        <p:spPr>
          <a:xfrm>
            <a:off x="866268" y="6334048"/>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0D73805B-B524-2679-3B66-F3835A81E174}"/>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1404830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FDCF-55EE-1D29-FFDD-93CF4D2982FA}"/>
              </a:ext>
            </a:extLst>
          </p:cNvPr>
          <p:cNvSpPr>
            <a:spLocks noGrp="1"/>
          </p:cNvSpPr>
          <p:nvPr>
            <p:ph type="title"/>
          </p:nvPr>
        </p:nvSpPr>
        <p:spPr/>
        <p:txBody>
          <a:bodyPr/>
          <a:lstStyle/>
          <a:p>
            <a:r>
              <a:rPr lang="en-US" dirty="0"/>
              <a:t>Approval-YAY!</a:t>
            </a:r>
          </a:p>
        </p:txBody>
      </p:sp>
      <p:sp>
        <p:nvSpPr>
          <p:cNvPr id="3" name="Slide Number Placeholder 2">
            <a:extLst>
              <a:ext uri="{FF2B5EF4-FFF2-40B4-BE49-F238E27FC236}">
                <a16:creationId xmlns:a16="http://schemas.microsoft.com/office/drawing/2014/main" id="{198E7BB8-E401-19CC-78EF-331BBDFF8947}"/>
              </a:ext>
            </a:extLst>
          </p:cNvPr>
          <p:cNvSpPr>
            <a:spLocks noGrp="1"/>
          </p:cNvSpPr>
          <p:nvPr>
            <p:ph type="sldNum" sz="quarter" idx="4"/>
          </p:nvPr>
        </p:nvSpPr>
        <p:spPr/>
        <p:txBody>
          <a:bodyPr/>
          <a:lstStyle/>
          <a:p>
            <a:fld id="{1BFB44AE-E8EC-4649-B0F6-833A69ED8138}" type="slidenum">
              <a:rPr lang="en-US" smtClean="0"/>
              <a:pPr/>
              <a:t>15</a:t>
            </a:fld>
            <a:endParaRPr lang="en-US"/>
          </a:p>
        </p:txBody>
      </p:sp>
      <p:sp>
        <p:nvSpPr>
          <p:cNvPr id="4" name="Text Placeholder 3">
            <a:extLst>
              <a:ext uri="{FF2B5EF4-FFF2-40B4-BE49-F238E27FC236}">
                <a16:creationId xmlns:a16="http://schemas.microsoft.com/office/drawing/2014/main" id="{5A3E76F7-333B-430D-9885-29E9DBE3040A}"/>
              </a:ext>
            </a:extLst>
          </p:cNvPr>
          <p:cNvSpPr>
            <a:spLocks noGrp="1"/>
          </p:cNvSpPr>
          <p:nvPr>
            <p:ph type="body" sz="quarter" idx="20"/>
          </p:nvPr>
        </p:nvSpPr>
        <p:spPr>
          <a:xfrm>
            <a:off x="1546272" y="1233079"/>
            <a:ext cx="8276601" cy="4784643"/>
          </a:xfrm>
        </p:spPr>
        <p:txBody>
          <a:bodyPr/>
          <a:lstStyle/>
          <a:p>
            <a:r>
              <a:rPr lang="en-US" b="1" dirty="0"/>
              <a:t>The approval email</a:t>
            </a:r>
            <a:r>
              <a:rPr lang="en-US" dirty="0"/>
              <a:t> (everyone gets happy when they receive this </a:t>
            </a:r>
            <a:r>
              <a:rPr lang="en-US" dirty="0">
                <a:sym typeface="Wingdings" panose="05000000000000000000" pitchFamily="2" charset="2"/>
              </a:rPr>
              <a:t></a:t>
            </a:r>
            <a:r>
              <a:rPr lang="en-US" dirty="0"/>
              <a:t>)- When the protocol review has been completed, an approval email memo to conduct the research study will be issued.  A copy is kept within the "Letters" tab of a protocol.</a:t>
            </a:r>
          </a:p>
          <a:p>
            <a:r>
              <a:rPr lang="en-US" b="1" dirty="0"/>
              <a:t>If you need more time…you need a renewal</a:t>
            </a:r>
            <a:r>
              <a:rPr lang="en-US" dirty="0"/>
              <a:t> - The Cayuse system will send reminder notices at 45, 30 and 15 days before a protocol expires, so that the PI(s) have adequate time and opportunity to renew it.</a:t>
            </a:r>
          </a:p>
          <a:p>
            <a:r>
              <a:rPr lang="en-US" b="1" dirty="0"/>
              <a:t>It is the PI’s, not the IRB’s, responsibility to renew their protocol before it expires. </a:t>
            </a:r>
          </a:p>
          <a:p>
            <a:r>
              <a:rPr lang="en-US" b="1" dirty="0"/>
              <a:t>More information go to: www.cpp.edu/research/research-compliance/irb/protocol.shtml</a:t>
            </a:r>
          </a:p>
          <a:p>
            <a:endParaRPr lang="en-US" dirty="0"/>
          </a:p>
        </p:txBody>
      </p:sp>
      <p:sp>
        <p:nvSpPr>
          <p:cNvPr id="6" name="TextBox 5">
            <a:extLst>
              <a:ext uri="{FF2B5EF4-FFF2-40B4-BE49-F238E27FC236}">
                <a16:creationId xmlns:a16="http://schemas.microsoft.com/office/drawing/2014/main" id="{F0792DBF-47CB-6894-3D52-7CFD0E438558}"/>
              </a:ext>
            </a:extLst>
          </p:cNvPr>
          <p:cNvSpPr txBox="1"/>
          <p:nvPr/>
        </p:nvSpPr>
        <p:spPr>
          <a:xfrm>
            <a:off x="866268" y="6334048"/>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F99EE061-A8B8-1673-68A4-41AC6E1355F3}"/>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918409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7DEF8-031D-5A30-42F4-5B8B3FFF1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BE6C3-B9BB-26F4-49EA-31311F8D34C0}"/>
              </a:ext>
            </a:extLst>
          </p:cNvPr>
          <p:cNvSpPr>
            <a:spLocks noGrp="1"/>
          </p:cNvSpPr>
          <p:nvPr>
            <p:ph type="title"/>
          </p:nvPr>
        </p:nvSpPr>
        <p:spPr>
          <a:xfrm>
            <a:off x="1546272" y="630627"/>
            <a:ext cx="9898476" cy="6232475"/>
          </a:xfrm>
        </p:spPr>
        <p:txBody>
          <a:bodyPr/>
          <a:lstStyle/>
          <a:p>
            <a:r>
              <a:rPr lang="en-US" dirty="0"/>
              <a:t>Questions?</a:t>
            </a:r>
            <a:br>
              <a:rPr lang="en-US" dirty="0"/>
            </a:br>
            <a:br>
              <a:rPr lang="en-US" dirty="0"/>
            </a:br>
            <a:r>
              <a:rPr lang="en-US" dirty="0"/>
              <a:t>FAQs</a:t>
            </a:r>
            <a:br>
              <a:rPr lang="en-US" dirty="0"/>
            </a:br>
            <a:r>
              <a:rPr lang="en-US" dirty="0"/>
              <a:t>https://www.cpp.edu/research/research-compliance/irb/protocol.shtml </a:t>
            </a:r>
            <a:br>
              <a:rPr lang="en-US" dirty="0"/>
            </a:br>
            <a:br>
              <a:rPr lang="en-US" dirty="0"/>
            </a:br>
            <a:r>
              <a:rPr lang="en-US" dirty="0"/>
              <a:t>Contact the IRB Office at: </a:t>
            </a:r>
            <a:r>
              <a:rPr lang="en-US" dirty="0">
                <a:hlinkClick r:id="rId2"/>
              </a:rPr>
              <a:t>irb-office@cpp.edu</a:t>
            </a:r>
            <a:r>
              <a:rPr lang="en-US" dirty="0"/>
              <a:t> </a:t>
            </a:r>
            <a:br>
              <a:rPr lang="en-US" dirty="0"/>
            </a:br>
            <a:r>
              <a:rPr lang="en-US" dirty="0"/>
              <a:t>for more information-please see:</a:t>
            </a:r>
            <a:br>
              <a:rPr lang="en-US" dirty="0"/>
            </a:br>
            <a:r>
              <a:rPr lang="en-US" dirty="0">
                <a:hlinkClick r:id="rId3"/>
              </a:rPr>
              <a:t>https://www.cpp.edu/our-cpp/students/irb.shtml</a:t>
            </a:r>
            <a:br>
              <a:rPr lang="en-US" dirty="0"/>
            </a:br>
            <a:br>
              <a:rPr lang="en-US" dirty="0"/>
            </a:br>
            <a:r>
              <a:rPr lang="en-US" b="1" dirty="0"/>
              <a:t>909-869-3713</a:t>
            </a:r>
            <a:br>
              <a:rPr lang="en-US" b="1" dirty="0"/>
            </a:br>
            <a:r>
              <a:rPr lang="en-US" b="1" dirty="0"/>
              <a:t>909-869-4215</a:t>
            </a:r>
            <a:br>
              <a:rPr lang="en-US" b="1" dirty="0"/>
            </a:br>
            <a:br>
              <a:rPr lang="en-US" dirty="0"/>
            </a:br>
            <a:r>
              <a:rPr lang="en-US" dirty="0"/>
              <a:t>Best of luck on </a:t>
            </a:r>
            <a:r>
              <a:rPr lang="en-US"/>
              <a:t>your research!</a:t>
            </a:r>
            <a:br>
              <a:rPr lang="en-US" dirty="0"/>
            </a:br>
            <a:endParaRPr lang="en-US" dirty="0"/>
          </a:p>
        </p:txBody>
      </p:sp>
      <p:sp>
        <p:nvSpPr>
          <p:cNvPr id="3" name="Slide Number Placeholder 2">
            <a:extLst>
              <a:ext uri="{FF2B5EF4-FFF2-40B4-BE49-F238E27FC236}">
                <a16:creationId xmlns:a16="http://schemas.microsoft.com/office/drawing/2014/main" id="{743DF441-75D5-92AF-0EE5-DEFD6D765C96}"/>
              </a:ext>
            </a:extLst>
          </p:cNvPr>
          <p:cNvSpPr>
            <a:spLocks noGrp="1"/>
          </p:cNvSpPr>
          <p:nvPr>
            <p:ph type="sldNum" sz="quarter" idx="4"/>
          </p:nvPr>
        </p:nvSpPr>
        <p:spPr/>
        <p:txBody>
          <a:bodyPr/>
          <a:lstStyle/>
          <a:p>
            <a:fld id="{1BFB44AE-E8EC-4649-B0F6-833A69ED8138}" type="slidenum">
              <a:rPr lang="en-US" smtClean="0"/>
              <a:pPr/>
              <a:t>16</a:t>
            </a:fld>
            <a:endParaRPr lang="en-US"/>
          </a:p>
        </p:txBody>
      </p:sp>
      <p:pic>
        <p:nvPicPr>
          <p:cNvPr id="5" name="Content Placeholder 4">
            <a:extLst>
              <a:ext uri="{FF2B5EF4-FFF2-40B4-BE49-F238E27FC236}">
                <a16:creationId xmlns:a16="http://schemas.microsoft.com/office/drawing/2014/main" id="{ED81BC6B-6A25-7B9D-17F8-676250174FA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63256" y="2636874"/>
            <a:ext cx="8123274" cy="3700131"/>
          </a:xfrm>
        </p:spPr>
      </p:pic>
      <p:sp>
        <p:nvSpPr>
          <p:cNvPr id="4" name="TextBox 3">
            <a:extLst>
              <a:ext uri="{FF2B5EF4-FFF2-40B4-BE49-F238E27FC236}">
                <a16:creationId xmlns:a16="http://schemas.microsoft.com/office/drawing/2014/main" id="{7F8357E0-33F5-82A6-2D24-147764E10AC9}"/>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2575273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6541-2B56-93CF-E899-650BC8C9F011}"/>
              </a:ext>
            </a:extLst>
          </p:cNvPr>
          <p:cNvSpPr>
            <a:spLocks noGrp="1"/>
          </p:cNvSpPr>
          <p:nvPr>
            <p:ph type="title"/>
          </p:nvPr>
        </p:nvSpPr>
        <p:spPr/>
        <p:txBody>
          <a:bodyPr/>
          <a:lstStyle/>
          <a:p>
            <a:r>
              <a:rPr lang="en-US" b="1" dirty="0"/>
              <a:t>Introduction</a:t>
            </a:r>
          </a:p>
        </p:txBody>
      </p:sp>
      <p:sp>
        <p:nvSpPr>
          <p:cNvPr id="3" name="Slide Number Placeholder 2">
            <a:extLst>
              <a:ext uri="{FF2B5EF4-FFF2-40B4-BE49-F238E27FC236}">
                <a16:creationId xmlns:a16="http://schemas.microsoft.com/office/drawing/2014/main" id="{876BFA95-D12D-DE1D-0D6E-271C526D743A}"/>
              </a:ext>
            </a:extLst>
          </p:cNvPr>
          <p:cNvSpPr>
            <a:spLocks noGrp="1"/>
          </p:cNvSpPr>
          <p:nvPr>
            <p:ph type="sldNum" sz="quarter" idx="4"/>
          </p:nvPr>
        </p:nvSpPr>
        <p:spPr/>
        <p:txBody>
          <a:bodyPr/>
          <a:lstStyle/>
          <a:p>
            <a:fld id="{1BFB44AE-E8EC-4649-B0F6-833A69ED8138}" type="slidenum">
              <a:rPr lang="en-US" smtClean="0"/>
              <a:pPr/>
              <a:t>2</a:t>
            </a:fld>
            <a:endParaRPr lang="en-US"/>
          </a:p>
        </p:txBody>
      </p:sp>
      <p:sp>
        <p:nvSpPr>
          <p:cNvPr id="4" name="Text Placeholder 3">
            <a:extLst>
              <a:ext uri="{FF2B5EF4-FFF2-40B4-BE49-F238E27FC236}">
                <a16:creationId xmlns:a16="http://schemas.microsoft.com/office/drawing/2014/main" id="{11C244BB-5C60-F408-A825-D954DAC08C45}"/>
              </a:ext>
            </a:extLst>
          </p:cNvPr>
          <p:cNvSpPr>
            <a:spLocks noGrp="1"/>
          </p:cNvSpPr>
          <p:nvPr>
            <p:ph type="body" sz="quarter" idx="20"/>
          </p:nvPr>
        </p:nvSpPr>
        <p:spPr>
          <a:xfrm>
            <a:off x="1546272" y="1233079"/>
            <a:ext cx="8276601" cy="4579459"/>
          </a:xfrm>
        </p:spPr>
        <p:txBody>
          <a:bodyPr/>
          <a:lstStyle/>
          <a:p>
            <a:r>
              <a:rPr lang="en-US" dirty="0"/>
              <a:t>Our IRB goal is to make the application process as easy for you as possible.</a:t>
            </a:r>
          </a:p>
          <a:p>
            <a:pPr marL="109728" indent="0">
              <a:buNone/>
            </a:pPr>
            <a:r>
              <a:rPr lang="en-US" dirty="0"/>
              <a:t>We will:</a:t>
            </a:r>
          </a:p>
          <a:p>
            <a:r>
              <a:rPr lang="en-US" dirty="0"/>
              <a:t>Review the procedure, provide guidelines and guiding resources</a:t>
            </a:r>
          </a:p>
          <a:p>
            <a:r>
              <a:rPr lang="en-US" dirty="0"/>
              <a:t>Provide hints, help, and examples</a:t>
            </a:r>
          </a:p>
          <a:p>
            <a:pPr marL="109728" indent="0">
              <a:buNone/>
            </a:pPr>
            <a:r>
              <a:rPr lang="en-US" dirty="0"/>
              <a:t>You will:</a:t>
            </a:r>
          </a:p>
          <a:p>
            <a:r>
              <a:rPr lang="en-US" dirty="0"/>
              <a:t>Complete CITI training/National Institute of Health training (if you have an NIH grant)</a:t>
            </a:r>
          </a:p>
          <a:p>
            <a:r>
              <a:rPr lang="en-US" dirty="0"/>
              <a:t>Request authentication for Cayuse </a:t>
            </a:r>
          </a:p>
          <a:p>
            <a:r>
              <a:rPr lang="en-US" dirty="0"/>
              <a:t>Learn the Application Process</a:t>
            </a:r>
          </a:p>
          <a:p>
            <a:endParaRPr lang="en-US" dirty="0"/>
          </a:p>
        </p:txBody>
      </p:sp>
      <p:sp>
        <p:nvSpPr>
          <p:cNvPr id="6" name="TextBox 5">
            <a:extLst>
              <a:ext uri="{FF2B5EF4-FFF2-40B4-BE49-F238E27FC236}">
                <a16:creationId xmlns:a16="http://schemas.microsoft.com/office/drawing/2014/main" id="{1316B278-E757-E6D5-2DFA-F73D9BDCE9CB}"/>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
        <p:nvSpPr>
          <p:cNvPr id="8" name="TextBox 7">
            <a:extLst>
              <a:ext uri="{FF2B5EF4-FFF2-40B4-BE49-F238E27FC236}">
                <a16:creationId xmlns:a16="http://schemas.microsoft.com/office/drawing/2014/main" id="{5CDC84B8-0A55-8071-3846-A6CA39A7FD2C}"/>
              </a:ext>
            </a:extLst>
          </p:cNvPr>
          <p:cNvSpPr txBox="1"/>
          <p:nvPr/>
        </p:nvSpPr>
        <p:spPr>
          <a:xfrm>
            <a:off x="866268" y="643886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22458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A59A-DB8C-9C49-3E80-1CC87F1982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39C5D5-FADF-01E7-3A6C-CB28286784D1}"/>
              </a:ext>
            </a:extLst>
          </p:cNvPr>
          <p:cNvSpPr>
            <a:spLocks noGrp="1"/>
          </p:cNvSpPr>
          <p:nvPr>
            <p:ph type="title"/>
          </p:nvPr>
        </p:nvSpPr>
        <p:spPr/>
        <p:txBody>
          <a:bodyPr/>
          <a:lstStyle/>
          <a:p>
            <a:r>
              <a:rPr lang="en-US" b="1" dirty="0"/>
              <a:t>Guidelines/Procedures/Policies/FAQs</a:t>
            </a:r>
          </a:p>
        </p:txBody>
      </p:sp>
      <p:sp>
        <p:nvSpPr>
          <p:cNvPr id="3" name="Slide Number Placeholder 2">
            <a:extLst>
              <a:ext uri="{FF2B5EF4-FFF2-40B4-BE49-F238E27FC236}">
                <a16:creationId xmlns:a16="http://schemas.microsoft.com/office/drawing/2014/main" id="{7871744B-0763-5E60-B571-D70D220D4BD7}"/>
              </a:ext>
            </a:extLst>
          </p:cNvPr>
          <p:cNvSpPr>
            <a:spLocks noGrp="1"/>
          </p:cNvSpPr>
          <p:nvPr>
            <p:ph type="sldNum" sz="quarter" idx="4"/>
          </p:nvPr>
        </p:nvSpPr>
        <p:spPr/>
        <p:txBody>
          <a:bodyPr/>
          <a:lstStyle/>
          <a:p>
            <a:fld id="{1BFB44AE-E8EC-4649-B0F6-833A69ED8138}" type="slidenum">
              <a:rPr lang="en-US" smtClean="0"/>
              <a:pPr/>
              <a:t>3</a:t>
            </a:fld>
            <a:endParaRPr lang="en-US"/>
          </a:p>
        </p:txBody>
      </p:sp>
      <p:sp>
        <p:nvSpPr>
          <p:cNvPr id="4" name="Text Placeholder 3">
            <a:extLst>
              <a:ext uri="{FF2B5EF4-FFF2-40B4-BE49-F238E27FC236}">
                <a16:creationId xmlns:a16="http://schemas.microsoft.com/office/drawing/2014/main" id="{088A40E0-D296-B77B-82DE-D5FED1B3E900}"/>
              </a:ext>
            </a:extLst>
          </p:cNvPr>
          <p:cNvSpPr>
            <a:spLocks noGrp="1"/>
          </p:cNvSpPr>
          <p:nvPr>
            <p:ph type="body" sz="quarter" idx="20"/>
          </p:nvPr>
        </p:nvSpPr>
        <p:spPr>
          <a:xfrm>
            <a:off x="1546272" y="1233079"/>
            <a:ext cx="8276601" cy="4536114"/>
          </a:xfrm>
        </p:spPr>
        <p:txBody>
          <a:bodyPr/>
          <a:lstStyle/>
          <a:p>
            <a:r>
              <a:rPr lang="en-US" dirty="0"/>
              <a:t>Is mine a human research study?</a:t>
            </a:r>
          </a:p>
          <a:p>
            <a:r>
              <a:rPr lang="en-US" dirty="0"/>
              <a:t>To find out, please answer these questions:</a:t>
            </a:r>
          </a:p>
          <a:p>
            <a:pPr marL="800100" lvl="1" indent="-342900">
              <a:buAutoNum type="arabicPeriod"/>
            </a:pPr>
            <a:r>
              <a:rPr lang="en-US" dirty="0"/>
              <a:t>I am going to collect information/measurements (interviews, questionnaires, surveys, body composition/blood pressure, waist/hip measurements, brainwaves, energy expenditure, etc.), or biospecimens/samples from people or human cells to discover new knowledge or understand existing knowledge better? Answer: Yes or no, or I don’t know.</a:t>
            </a:r>
          </a:p>
          <a:p>
            <a:pPr marL="800100" lvl="1" indent="-342900">
              <a:buAutoNum type="arabicPeriod"/>
            </a:pPr>
            <a:endParaRPr lang="en-US" dirty="0"/>
          </a:p>
          <a:p>
            <a:pPr marL="800100" lvl="1" indent="-342900">
              <a:buAutoNum type="arabicPeriod"/>
            </a:pPr>
            <a:r>
              <a:rPr lang="en-US" dirty="0"/>
              <a:t>Will other people see or read the results of the data collected in a poster, article, or presentation? Answer: Yes or no, or I don’t know.</a:t>
            </a:r>
          </a:p>
          <a:p>
            <a:pPr marL="800100" lvl="1" indent="-342900">
              <a:buFont typeface="Arial" panose="020B0604020202020204" pitchFamily="34" charset="0"/>
              <a:buAutoNum type="arabicPeriod"/>
            </a:pPr>
            <a:endParaRPr lang="en-US" dirty="0"/>
          </a:p>
          <a:p>
            <a:pPr marL="800100" lvl="1" indent="-342900">
              <a:buFont typeface="Arial" panose="020B0604020202020204" pitchFamily="34" charset="0"/>
              <a:buAutoNum type="arabicPeriod"/>
            </a:pPr>
            <a:r>
              <a:rPr lang="en-US" dirty="0"/>
              <a:t>Is this research being funded-and if so, who is funding it? Answer: Yes or no, or I don’t know.</a:t>
            </a:r>
          </a:p>
          <a:p>
            <a:pPr marL="800100" lvl="1" indent="-342900">
              <a:buAutoNum type="arabicPeriod"/>
            </a:pPr>
            <a:endParaRPr lang="en-US" dirty="0"/>
          </a:p>
        </p:txBody>
      </p:sp>
      <p:sp>
        <p:nvSpPr>
          <p:cNvPr id="6" name="TextBox 5">
            <a:extLst>
              <a:ext uri="{FF2B5EF4-FFF2-40B4-BE49-F238E27FC236}">
                <a16:creationId xmlns:a16="http://schemas.microsoft.com/office/drawing/2014/main" id="{5F812561-9E71-4AB4-DCFB-80B9C3C101D4}"/>
              </a:ext>
            </a:extLst>
          </p:cNvPr>
          <p:cNvSpPr txBox="1"/>
          <p:nvPr/>
        </p:nvSpPr>
        <p:spPr>
          <a:xfrm>
            <a:off x="866268" y="6227373"/>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Tree>
    <p:extLst>
      <p:ext uri="{BB962C8B-B14F-4D97-AF65-F5344CB8AC3E}">
        <p14:creationId xmlns:p14="http://schemas.microsoft.com/office/powerpoint/2010/main" val="1911381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B310-8D78-5C1B-FBF9-1ECC507E5ABE}"/>
              </a:ext>
            </a:extLst>
          </p:cNvPr>
          <p:cNvSpPr>
            <a:spLocks noGrp="1"/>
          </p:cNvSpPr>
          <p:nvPr>
            <p:ph type="title"/>
          </p:nvPr>
        </p:nvSpPr>
        <p:spPr/>
        <p:txBody>
          <a:bodyPr/>
          <a:lstStyle/>
          <a:p>
            <a:r>
              <a:rPr lang="en-US" b="1" dirty="0"/>
              <a:t>Guidelines/Procedures/Policies/FAQs</a:t>
            </a:r>
            <a:endParaRPr lang="en-US" dirty="0"/>
          </a:p>
        </p:txBody>
      </p:sp>
      <p:sp>
        <p:nvSpPr>
          <p:cNvPr id="3" name="Slide Number Placeholder 2">
            <a:extLst>
              <a:ext uri="{FF2B5EF4-FFF2-40B4-BE49-F238E27FC236}">
                <a16:creationId xmlns:a16="http://schemas.microsoft.com/office/drawing/2014/main" id="{06A397D2-0580-5977-ECF5-1C3798AF2CA3}"/>
              </a:ext>
            </a:extLst>
          </p:cNvPr>
          <p:cNvSpPr>
            <a:spLocks noGrp="1"/>
          </p:cNvSpPr>
          <p:nvPr>
            <p:ph type="sldNum" sz="quarter" idx="4"/>
          </p:nvPr>
        </p:nvSpPr>
        <p:spPr/>
        <p:txBody>
          <a:bodyPr/>
          <a:lstStyle/>
          <a:p>
            <a:fld id="{1BFB44AE-E8EC-4649-B0F6-833A69ED8138}" type="slidenum">
              <a:rPr lang="en-US" smtClean="0"/>
              <a:pPr/>
              <a:t>4</a:t>
            </a:fld>
            <a:endParaRPr lang="en-US"/>
          </a:p>
        </p:txBody>
      </p:sp>
      <p:sp>
        <p:nvSpPr>
          <p:cNvPr id="4" name="Text Placeholder 3">
            <a:extLst>
              <a:ext uri="{FF2B5EF4-FFF2-40B4-BE49-F238E27FC236}">
                <a16:creationId xmlns:a16="http://schemas.microsoft.com/office/drawing/2014/main" id="{35F0E004-D2C1-4647-2FF5-CEBC86955D6A}"/>
              </a:ext>
            </a:extLst>
          </p:cNvPr>
          <p:cNvSpPr>
            <a:spLocks noGrp="1"/>
          </p:cNvSpPr>
          <p:nvPr>
            <p:ph type="body" sz="quarter" idx="20"/>
          </p:nvPr>
        </p:nvSpPr>
        <p:spPr>
          <a:xfrm>
            <a:off x="1546272" y="1233079"/>
            <a:ext cx="9114294" cy="4553811"/>
          </a:xfrm>
        </p:spPr>
        <p:txBody>
          <a:bodyPr/>
          <a:lstStyle/>
          <a:p>
            <a:r>
              <a:rPr lang="en-US" dirty="0"/>
              <a:t>Do I need to fill out a protocol?</a:t>
            </a:r>
          </a:p>
          <a:p>
            <a:r>
              <a:rPr lang="en-US" dirty="0"/>
              <a:t>If you answered “yes” to any of those you will need to fill out a protocol in Cayuse (our online review process software). If you answered or “I don’t know” please contact the IRB office at  </a:t>
            </a:r>
            <a:r>
              <a:rPr lang="en-US" dirty="0">
                <a:hlinkClick r:id="rId2"/>
              </a:rPr>
              <a:t>irb-office@cpp.edu</a:t>
            </a:r>
            <a:endParaRPr lang="en-US" dirty="0"/>
          </a:p>
          <a:p>
            <a:r>
              <a:rPr lang="en-US" b="1" dirty="0"/>
              <a:t>All research </a:t>
            </a:r>
            <a:r>
              <a:rPr lang="en-US" dirty="0"/>
              <a:t>performed at CPP faculty, staff, students, performed on this campus must be reviewed by the IRB for applicability of federal and state policies.</a:t>
            </a:r>
          </a:p>
          <a:p>
            <a:r>
              <a:rPr lang="en-US" dirty="0"/>
              <a:t> Research done off campus by CPP faculty, staff, students, performed on this campus must also be reviewed by the IRB</a:t>
            </a:r>
          </a:p>
          <a:p>
            <a:r>
              <a:rPr lang="en-US" dirty="0"/>
              <a:t>Okay then….What is the process? </a:t>
            </a:r>
          </a:p>
          <a:p>
            <a:endParaRPr lang="en-US" dirty="0"/>
          </a:p>
        </p:txBody>
      </p:sp>
      <p:sp>
        <p:nvSpPr>
          <p:cNvPr id="6" name="TextBox 5">
            <a:extLst>
              <a:ext uri="{FF2B5EF4-FFF2-40B4-BE49-F238E27FC236}">
                <a16:creationId xmlns:a16="http://schemas.microsoft.com/office/drawing/2014/main" id="{2099EE26-DF81-6798-1D6B-66D9D8D23BEC}"/>
              </a:ext>
            </a:extLst>
          </p:cNvPr>
          <p:cNvSpPr txBox="1"/>
          <p:nvPr/>
        </p:nvSpPr>
        <p:spPr>
          <a:xfrm>
            <a:off x="866268" y="6227373"/>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40936EA5-054F-906C-E4AF-F01E4AA8A5B2}"/>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375708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C865F-6955-B118-4CE9-1A1331CCE3AC}"/>
              </a:ext>
            </a:extLst>
          </p:cNvPr>
          <p:cNvSpPr>
            <a:spLocks noGrp="1"/>
          </p:cNvSpPr>
          <p:nvPr>
            <p:ph type="title"/>
          </p:nvPr>
        </p:nvSpPr>
        <p:spPr/>
        <p:txBody>
          <a:bodyPr/>
          <a:lstStyle/>
          <a:p>
            <a:r>
              <a:rPr lang="en-US" dirty="0"/>
              <a:t>IRB Decision Tree</a:t>
            </a:r>
          </a:p>
        </p:txBody>
      </p:sp>
      <p:sp>
        <p:nvSpPr>
          <p:cNvPr id="3" name="Slide Number Placeholder 2">
            <a:extLst>
              <a:ext uri="{FF2B5EF4-FFF2-40B4-BE49-F238E27FC236}">
                <a16:creationId xmlns:a16="http://schemas.microsoft.com/office/drawing/2014/main" id="{2FBFD215-B331-1A11-D7AB-E1FB202467CB}"/>
              </a:ext>
            </a:extLst>
          </p:cNvPr>
          <p:cNvSpPr>
            <a:spLocks noGrp="1"/>
          </p:cNvSpPr>
          <p:nvPr>
            <p:ph type="sldNum" sz="quarter" idx="4"/>
          </p:nvPr>
        </p:nvSpPr>
        <p:spPr/>
        <p:txBody>
          <a:bodyPr/>
          <a:lstStyle/>
          <a:p>
            <a:fld id="{1BFB44AE-E8EC-4649-B0F6-833A69ED8138}" type="slidenum">
              <a:rPr lang="en-US" smtClean="0"/>
              <a:pPr/>
              <a:t>5</a:t>
            </a:fld>
            <a:endParaRPr lang="en-US"/>
          </a:p>
        </p:txBody>
      </p:sp>
      <p:pic>
        <p:nvPicPr>
          <p:cNvPr id="6" name="Picture 5" descr="A flowchart with blue squares">
            <a:extLst>
              <a:ext uri="{FF2B5EF4-FFF2-40B4-BE49-F238E27FC236}">
                <a16:creationId xmlns:a16="http://schemas.microsoft.com/office/drawing/2014/main" id="{355DFBDF-932A-39AB-D84D-1CFE62A6E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272" y="1046125"/>
            <a:ext cx="10383791" cy="5653048"/>
          </a:xfrm>
          <a:prstGeom prst="rect">
            <a:avLst/>
          </a:prstGeom>
        </p:spPr>
      </p:pic>
      <p:sp>
        <p:nvSpPr>
          <p:cNvPr id="8" name="TextBox 7">
            <a:extLst>
              <a:ext uri="{FF2B5EF4-FFF2-40B4-BE49-F238E27FC236}">
                <a16:creationId xmlns:a16="http://schemas.microsoft.com/office/drawing/2014/main" id="{E8F48D15-F11C-6221-2345-606D36931808}"/>
              </a:ext>
            </a:extLst>
          </p:cNvPr>
          <p:cNvSpPr txBox="1"/>
          <p:nvPr/>
        </p:nvSpPr>
        <p:spPr>
          <a:xfrm>
            <a:off x="866268" y="6329841"/>
            <a:ext cx="609845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4" name="TextBox 3">
            <a:extLst>
              <a:ext uri="{FF2B5EF4-FFF2-40B4-BE49-F238E27FC236}">
                <a16:creationId xmlns:a16="http://schemas.microsoft.com/office/drawing/2014/main" id="{33BAB9FF-92E5-7745-4493-C95E8E4E645D}"/>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353393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04EE7-8F50-25B5-35F8-B7187E4AF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79547-C117-57AC-5634-3EE02EE99EE1}"/>
              </a:ext>
            </a:extLst>
          </p:cNvPr>
          <p:cNvSpPr>
            <a:spLocks noGrp="1"/>
          </p:cNvSpPr>
          <p:nvPr>
            <p:ph type="title"/>
          </p:nvPr>
        </p:nvSpPr>
        <p:spPr/>
        <p:txBody>
          <a:bodyPr/>
          <a:lstStyle/>
          <a:p>
            <a:r>
              <a:rPr lang="en-US" dirty="0"/>
              <a:t>Approval Review Process Overview</a:t>
            </a:r>
          </a:p>
        </p:txBody>
      </p:sp>
      <p:sp>
        <p:nvSpPr>
          <p:cNvPr id="3" name="Slide Number Placeholder 2">
            <a:extLst>
              <a:ext uri="{FF2B5EF4-FFF2-40B4-BE49-F238E27FC236}">
                <a16:creationId xmlns:a16="http://schemas.microsoft.com/office/drawing/2014/main" id="{321FD6BC-844A-3253-DA47-E9A8AB189826}"/>
              </a:ext>
            </a:extLst>
          </p:cNvPr>
          <p:cNvSpPr>
            <a:spLocks noGrp="1"/>
          </p:cNvSpPr>
          <p:nvPr>
            <p:ph type="sldNum" sz="quarter" idx="4"/>
          </p:nvPr>
        </p:nvSpPr>
        <p:spPr/>
        <p:txBody>
          <a:bodyPr/>
          <a:lstStyle/>
          <a:p>
            <a:fld id="{1BFB44AE-E8EC-4649-B0F6-833A69ED8138}" type="slidenum">
              <a:rPr lang="en-US" smtClean="0"/>
              <a:pPr/>
              <a:t>6</a:t>
            </a:fld>
            <a:endParaRPr lang="en-US"/>
          </a:p>
        </p:txBody>
      </p:sp>
      <p:sp>
        <p:nvSpPr>
          <p:cNvPr id="6" name="Rectangle 1">
            <a:extLst>
              <a:ext uri="{FF2B5EF4-FFF2-40B4-BE49-F238E27FC236}">
                <a16:creationId xmlns:a16="http://schemas.microsoft.com/office/drawing/2014/main" id="{6127DB8D-0EA5-37CA-467A-BB06B1903711}"/>
              </a:ext>
            </a:extLst>
          </p:cNvPr>
          <p:cNvSpPr>
            <a:spLocks noGrp="1" noChangeArrowheads="1"/>
          </p:cNvSpPr>
          <p:nvPr>
            <p:ph type="body" sz="quarter" idx="20"/>
          </p:nvPr>
        </p:nvSpPr>
        <p:spPr bwMode="auto">
          <a:xfrm>
            <a:off x="1546272" y="1394235"/>
            <a:ext cx="1085425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Arial" panose="020B0604020202020204" pitchFamily="34" charset="0"/>
              </a:rPr>
              <a:t>Submission:</a:t>
            </a:r>
            <a:r>
              <a:rPr kumimoji="0" lang="en-US" altLang="en-US" sz="1800" b="0" i="0" u="none" strike="noStrike" cap="none" normalizeH="0" baseline="0" dirty="0">
                <a:ln>
                  <a:noFill/>
                </a:ln>
                <a:effectLst/>
                <a:latin typeface="Arial" panose="020B0604020202020204" pitchFamily="34" charset="0"/>
              </a:rPr>
              <a:t> Researchers </a:t>
            </a:r>
            <a:r>
              <a:rPr kumimoji="0" lang="en-US" altLang="en-US" sz="1800" b="0" i="0" u="sng" strike="noStrike" cap="none" normalizeH="0" baseline="0" dirty="0">
                <a:ln>
                  <a:noFill/>
                </a:ln>
                <a:effectLst/>
                <a:latin typeface="Arial" panose="020B0604020202020204" pitchFamily="34" charset="0"/>
              </a:rPr>
              <a:t>must</a:t>
            </a:r>
            <a:r>
              <a:rPr kumimoji="0" lang="en-US" altLang="en-US" sz="1800" b="0" i="0" u="none" strike="noStrike" cap="none" normalizeH="0" baseline="0" dirty="0">
                <a:ln>
                  <a:noFill/>
                </a:ln>
                <a:effectLst/>
                <a:latin typeface="Arial" panose="020B0604020202020204" pitchFamily="34" charset="0"/>
              </a:rPr>
              <a:t> submit their research protocols through the Cayuse IRB system.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effectLst/>
                <a:latin typeface="Arial" panose="020B0604020202020204" pitchFamily="34" charset="0"/>
              </a:rPr>
              <a:t>Emails or hardcopies cannot be accepted</a:t>
            </a:r>
            <a:r>
              <a:rPr kumimoji="0" lang="en-US" altLang="en-US" sz="1800" b="0" i="0" u="none" strike="noStrike" cap="none" normalizeH="0" baseline="0" dirty="0">
                <a:ln>
                  <a:noFill/>
                </a:ln>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Pre-Review:</a:t>
            </a:r>
            <a:r>
              <a:rPr kumimoji="0" lang="en-US" altLang="en-US" sz="1800" b="0" i="0" u="none" strike="noStrike" cap="none" normalizeH="0" baseline="0" dirty="0">
                <a:ln>
                  <a:noFill/>
                </a:ln>
                <a:effectLst/>
                <a:latin typeface="Arial" panose="020B0604020202020204" pitchFamily="34" charset="0"/>
              </a:rPr>
              <a:t> Your submission is initially reviewed by an </a:t>
            </a:r>
            <a:r>
              <a:rPr kumimoji="0" lang="en-US" altLang="en-US" sz="1800" b="0" i="0" u="none" strike="noStrike" cap="none" normalizeH="0" baseline="0" dirty="0">
                <a:ln>
                  <a:noFill/>
                </a:ln>
                <a:effectLst/>
                <a:latin typeface="Arial" panose="020B0604020202020204" pitchFamily="34" charset="0"/>
                <a:hlinkClick r:id="rId2">
                  <a:extLst>
                    <a:ext uri="{A12FA001-AC4F-418D-AE19-62706E023703}">
                      <ahyp:hlinkClr xmlns:ahyp="http://schemas.microsoft.com/office/drawing/2018/hyperlinkcolor" val="tx"/>
                    </a:ext>
                  </a:extLst>
                </a:hlinkClick>
              </a:rPr>
              <a:t>IRB Analyst</a:t>
            </a:r>
            <a:r>
              <a:rPr kumimoji="0" lang="en-US" altLang="en-US" sz="1800" b="0" i="0" u="none" strike="noStrike" cap="none" normalizeH="0" baseline="0" dirty="0">
                <a:ln>
                  <a:noFill/>
                </a:ln>
                <a:effectLst/>
                <a:latin typeface="Arial" panose="020B0604020202020204" pitchFamily="34" charset="0"/>
              </a:rPr>
              <a:t>, who may request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additional information from you (sending </a:t>
            </a:r>
            <a:r>
              <a:rPr lang="en-US" altLang="en-US" dirty="0"/>
              <a:t>the protocol back to you), waiting for your response,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before sending it to the reviewer(s)</a:t>
            </a:r>
            <a:r>
              <a:rPr lang="en-US" altLang="en-US" dirty="0"/>
              <a:t>.</a:t>
            </a:r>
            <a:endParaRPr kumimoji="0" lang="en-US" altLang="en-US" sz="18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Review Assignment:</a:t>
            </a:r>
            <a:r>
              <a:rPr kumimoji="0" lang="en-US" altLang="en-US" sz="1800" b="0" i="0" u="none" strike="noStrike" cap="none" normalizeH="0" baseline="0" dirty="0">
                <a:ln>
                  <a:noFill/>
                </a:ln>
                <a:effectLst/>
                <a:latin typeface="Arial" panose="020B0604020202020204" pitchFamily="34" charset="0"/>
              </a:rPr>
              <a:t> The protocol is then </a:t>
            </a:r>
            <a:r>
              <a:rPr kumimoji="0" lang="en-US" altLang="en-US" sz="1800" b="0" i="0" u="sng" strike="noStrike" cap="none" normalizeH="0" baseline="0" dirty="0">
                <a:ln>
                  <a:noFill/>
                </a:ln>
                <a:effectLst/>
                <a:latin typeface="Arial" panose="020B0604020202020204" pitchFamily="34" charset="0"/>
              </a:rPr>
              <a:t>assigned</a:t>
            </a:r>
            <a:r>
              <a:rPr kumimoji="0" lang="en-US" altLang="en-US" sz="1800" b="0" i="0" u="none" strike="noStrike" cap="none" normalizeH="0" baseline="0" dirty="0">
                <a:ln>
                  <a:noFill/>
                </a:ln>
                <a:effectLst/>
                <a:latin typeface="Arial" panose="020B0604020202020204" pitchFamily="34" charset="0"/>
              </a:rPr>
              <a:t> to one or more IRB members for review.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Review by IRB Members:</a:t>
            </a:r>
            <a:r>
              <a:rPr kumimoji="0" lang="en-US" altLang="en-US" sz="1800" b="0" i="0" u="none" strike="noStrike" cap="none" normalizeH="0" baseline="0" dirty="0">
                <a:ln>
                  <a:noFill/>
                </a:ln>
                <a:effectLst/>
                <a:latin typeface="Arial" panose="020B0604020202020204" pitchFamily="34" charset="0"/>
              </a:rPr>
              <a:t> IRB member(s) </a:t>
            </a:r>
            <a:r>
              <a:rPr kumimoji="0" lang="en-US" altLang="en-US" sz="1800" b="0" i="0" u="sng" strike="noStrike" cap="none" normalizeH="0" baseline="0" dirty="0">
                <a:ln>
                  <a:noFill/>
                </a:ln>
                <a:effectLst/>
                <a:latin typeface="Arial" panose="020B0604020202020204" pitchFamily="34" charset="0"/>
              </a:rPr>
              <a:t>review</a:t>
            </a:r>
            <a:r>
              <a:rPr kumimoji="0" lang="en-US" altLang="en-US" sz="1800" b="0" i="0" u="none" strike="noStrike" cap="none" normalizeH="0" baseline="0" dirty="0">
                <a:ln>
                  <a:noFill/>
                </a:ln>
                <a:effectLst/>
                <a:latin typeface="Arial" panose="020B0604020202020204" pitchFamily="34" charset="0"/>
              </a:rPr>
              <a:t> the protocol, potentially requesting changes.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They have 2 weeks to review the protocol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Post-Review:</a:t>
            </a:r>
            <a:r>
              <a:rPr kumimoji="0" lang="en-US" altLang="en-US" sz="1800" b="0" i="0" u="none" strike="noStrike" cap="none" normalizeH="0" baseline="0" dirty="0">
                <a:ln>
                  <a:noFill/>
                </a:ln>
                <a:effectLst/>
                <a:latin typeface="Arial" panose="020B0604020202020204" pitchFamily="34" charset="0"/>
              </a:rPr>
              <a:t> When the reviewer's assessment is complete, the submission is </a:t>
            </a:r>
            <a:r>
              <a:rPr kumimoji="0" lang="en-US" altLang="en-US" sz="1800" b="0" i="0" u="sng" strike="noStrike" cap="none" normalizeH="0" baseline="0" dirty="0">
                <a:ln>
                  <a:noFill/>
                </a:ln>
                <a:effectLst/>
                <a:latin typeface="Arial" panose="020B0604020202020204" pitchFamily="34" charset="0"/>
              </a:rPr>
              <a:t>returned</a:t>
            </a:r>
            <a:r>
              <a:rPr kumimoji="0" lang="en-US" altLang="en-US" sz="1800" b="0" i="0" u="none" strike="noStrike" cap="none" normalizeH="0" baseline="0" dirty="0">
                <a:ln>
                  <a:noFill/>
                </a:ln>
                <a:effectLst/>
                <a:latin typeface="Arial" panose="020B0604020202020204" pitchFamily="34" charset="0"/>
              </a:rPr>
              <a:t> to the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IRB Office and the office might send it back to the PI if changes are required. If needed, this process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may happen several times until the questions/requests are answered. </a:t>
            </a:r>
            <a:r>
              <a:rPr lang="en-US" altLang="en-US" u="sng" dirty="0"/>
              <a:t>If needed, </a:t>
            </a:r>
            <a:r>
              <a:rPr kumimoji="0" lang="en-US" altLang="en-US" sz="1800" b="0" i="0" u="sng" strike="noStrike" cap="none" normalizeH="0" baseline="0" dirty="0">
                <a:ln>
                  <a:noFill/>
                </a:ln>
                <a:effectLst/>
                <a:latin typeface="Arial" panose="020B0604020202020204" pitchFamily="34" charset="0"/>
              </a:rPr>
              <a:t>ask the office for help</a:t>
            </a:r>
            <a:r>
              <a:rPr kumimoji="0" lang="en-US" altLang="en-US" sz="18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Decision and Approval:</a:t>
            </a:r>
            <a:r>
              <a:rPr kumimoji="0" lang="en-US" altLang="en-US" sz="1800" b="0" i="0" u="none" strike="noStrike" cap="none" normalizeH="0" baseline="0" dirty="0">
                <a:ln>
                  <a:noFill/>
                </a:ln>
                <a:effectLst/>
                <a:latin typeface="Arial" panose="020B0604020202020204" pitchFamily="34" charset="0"/>
              </a:rPr>
              <a:t> The IRB</a:t>
            </a:r>
            <a:r>
              <a:rPr lang="en-US" altLang="en-US" dirty="0"/>
              <a:t>/IRB </a:t>
            </a:r>
            <a:r>
              <a:rPr kumimoji="0" lang="en-US" altLang="en-US" sz="1800" b="0" i="0" u="none" strike="noStrike" cap="none" normalizeH="0" baseline="0" dirty="0">
                <a:ln>
                  <a:noFill/>
                </a:ln>
                <a:effectLst/>
                <a:latin typeface="Arial" panose="020B0604020202020204" pitchFamily="34" charset="0"/>
              </a:rPr>
              <a:t>reviewer makes a </a:t>
            </a:r>
            <a:r>
              <a:rPr kumimoji="0" lang="en-US" altLang="en-US" sz="1800" b="0" i="0" u="sng" strike="noStrike" cap="none" normalizeH="0" baseline="0" dirty="0">
                <a:ln>
                  <a:noFill/>
                </a:ln>
                <a:effectLst/>
                <a:latin typeface="Arial" panose="020B0604020202020204" pitchFamily="34" charset="0"/>
              </a:rPr>
              <a:t>decision</a:t>
            </a:r>
            <a:r>
              <a:rPr kumimoji="0" lang="en-US" altLang="en-US" sz="1800" b="0" i="0" u="none" strike="noStrike" cap="none" normalizeH="0" baseline="0" dirty="0">
                <a:ln>
                  <a:noFill/>
                </a:ln>
                <a:effectLst/>
                <a:latin typeface="Arial" panose="020B0604020202020204" pitchFamily="34" charset="0"/>
              </a:rPr>
              <a:t>, either approving the protocol or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requesting revisions. If revisions are needed, the submission is sent back to the researcher.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effectLst/>
                <a:latin typeface="Arial" panose="020B0604020202020204" pitchFamily="34" charset="0"/>
              </a:rPr>
              <a:t>Approval:</a:t>
            </a:r>
            <a:r>
              <a:rPr kumimoji="0" lang="en-US" altLang="en-US" sz="1800" b="0" i="0" u="none" strike="noStrike" cap="none" normalizeH="0" baseline="0" dirty="0">
                <a:ln>
                  <a:noFill/>
                </a:ln>
                <a:effectLst/>
                <a:latin typeface="Arial" panose="020B0604020202020204" pitchFamily="34" charset="0"/>
              </a:rPr>
              <a:t> </a:t>
            </a:r>
            <a:r>
              <a:rPr kumimoji="0" lang="en-US" altLang="en-US" sz="1800" b="0" i="0" u="sng" strike="noStrike" cap="none" normalizeH="0" baseline="0" dirty="0">
                <a:ln>
                  <a:noFill/>
                </a:ln>
                <a:effectLst/>
                <a:latin typeface="Arial" panose="020B0604020202020204" pitchFamily="34" charset="0"/>
              </a:rPr>
              <a:t>Once approved (email notification are sent), the PIs can proceed with the study</a:t>
            </a:r>
            <a:r>
              <a:rPr kumimoji="0" lang="en-US" altLang="en-US" sz="1800" b="0" i="0" u="none" strike="noStrike" cap="none" normalizeH="0" baseline="0" dirty="0">
                <a:ln>
                  <a:noFill/>
                </a:ln>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Note that ongoing reviews may be required for some studies, modifications, renewals,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effectLst/>
                <a:latin typeface="Arial" panose="020B0604020202020204" pitchFamily="34" charset="0"/>
              </a:rPr>
              <a:t>and/or incident reports</a:t>
            </a:r>
            <a:r>
              <a:rPr lang="en-US" altLang="en-US" dirty="0"/>
              <a:t> or </a:t>
            </a:r>
            <a:r>
              <a:rPr kumimoji="0" lang="en-US" altLang="en-US" sz="1800" b="0" i="0" u="none" strike="noStrike" cap="none" normalizeH="0" baseline="0" dirty="0">
                <a:ln>
                  <a:noFill/>
                </a:ln>
                <a:effectLst/>
                <a:latin typeface="Arial" panose="020B0604020202020204" pitchFamily="34" charset="0"/>
              </a:rPr>
              <a:t>adverse incident reports. </a:t>
            </a:r>
          </a:p>
          <a:p>
            <a:pPr marL="0" marR="0" lvl="0" indent="0" algn="l" defTabSz="914400" rtl="0" eaLnBrk="0" fontAlgn="base" latinLnBrk="0" hangingPunct="0">
              <a:lnSpc>
                <a:spcPct val="100000"/>
              </a:lnSpc>
              <a:spcBef>
                <a:spcPct val="0"/>
              </a:spcBef>
              <a:spcAft>
                <a:spcPct val="0"/>
              </a:spcAft>
              <a:buClrTx/>
              <a:buSzTx/>
              <a:buNone/>
              <a:tabLst/>
            </a:pPr>
            <a:r>
              <a:rPr lang="en-US" altLang="en-US" b="1" dirty="0"/>
              <a:t>Processing time: </a:t>
            </a:r>
            <a:r>
              <a:rPr lang="en-US" altLang="en-US" dirty="0"/>
              <a:t>Most protocols take </a:t>
            </a:r>
            <a:r>
              <a:rPr lang="en-US" altLang="en-US" u="sng" dirty="0"/>
              <a:t>3-10 weeks</a:t>
            </a:r>
            <a:r>
              <a:rPr lang="en-US" altLang="en-US" dirty="0"/>
              <a:t>, provided the protocol packet is complete. Full Board </a:t>
            </a:r>
          </a:p>
          <a:p>
            <a:pPr marL="0" marR="0" lvl="0" indent="0" algn="l" defTabSz="914400" rtl="0" eaLnBrk="0" fontAlgn="base" latinLnBrk="0" hangingPunct="0">
              <a:lnSpc>
                <a:spcPct val="100000"/>
              </a:lnSpc>
              <a:spcBef>
                <a:spcPct val="0"/>
              </a:spcBef>
              <a:spcAft>
                <a:spcPct val="0"/>
              </a:spcAft>
              <a:buClrTx/>
              <a:buSzTx/>
              <a:buNone/>
              <a:tabLst/>
            </a:pPr>
            <a:r>
              <a:rPr lang="en-US" altLang="en-US" dirty="0"/>
              <a:t>Reviews may take up to 4-6 months, depending on the complexity.</a:t>
            </a:r>
            <a:endParaRPr kumimoji="0" lang="en-US" altLang="en-US" sz="1800" b="0" i="0" u="none" strike="noStrike" cap="none" normalizeH="0" baseline="0" dirty="0">
              <a:ln>
                <a:noFill/>
              </a:ln>
              <a:effectLst/>
              <a:latin typeface="Arial" panose="020B0604020202020204" pitchFamily="34" charset="0"/>
            </a:endParaRPr>
          </a:p>
        </p:txBody>
      </p:sp>
      <p:sp>
        <p:nvSpPr>
          <p:cNvPr id="8" name="TextBox 7">
            <a:extLst>
              <a:ext uri="{FF2B5EF4-FFF2-40B4-BE49-F238E27FC236}">
                <a16:creationId xmlns:a16="http://schemas.microsoft.com/office/drawing/2014/main" id="{AD7D274A-3249-D8E1-BCEB-BFB759A1BC38}"/>
              </a:ext>
            </a:extLst>
          </p:cNvPr>
          <p:cNvSpPr txBox="1"/>
          <p:nvPr/>
        </p:nvSpPr>
        <p:spPr>
          <a:xfrm>
            <a:off x="433134" y="6445015"/>
            <a:ext cx="6100762"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4" name="TextBox 3">
            <a:extLst>
              <a:ext uri="{FF2B5EF4-FFF2-40B4-BE49-F238E27FC236}">
                <a16:creationId xmlns:a16="http://schemas.microsoft.com/office/drawing/2014/main" id="{4570AC34-2123-CE6A-2792-EB002B1D1914}"/>
              </a:ext>
            </a:extLst>
          </p:cNvPr>
          <p:cNvSpPr txBox="1"/>
          <p:nvPr/>
        </p:nvSpPr>
        <p:spPr>
          <a:xfrm>
            <a:off x="8443448" y="6149382"/>
            <a:ext cx="3748552"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66934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6E5CC-98DF-AA68-378D-F4744C84A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32E05-F80B-79BF-3EB8-A3095737F27A}"/>
              </a:ext>
            </a:extLst>
          </p:cNvPr>
          <p:cNvSpPr>
            <a:spLocks noGrp="1"/>
          </p:cNvSpPr>
          <p:nvPr>
            <p:ph type="title"/>
          </p:nvPr>
        </p:nvSpPr>
        <p:spPr/>
        <p:txBody>
          <a:bodyPr/>
          <a:lstStyle/>
          <a:p>
            <a:r>
              <a:rPr lang="en-US" dirty="0"/>
              <a:t>First Step: CITI Certification is Required</a:t>
            </a:r>
          </a:p>
        </p:txBody>
      </p:sp>
      <p:sp>
        <p:nvSpPr>
          <p:cNvPr id="3" name="Slide Number Placeholder 2">
            <a:extLst>
              <a:ext uri="{FF2B5EF4-FFF2-40B4-BE49-F238E27FC236}">
                <a16:creationId xmlns:a16="http://schemas.microsoft.com/office/drawing/2014/main" id="{ADACD1BC-DEAA-FC73-3364-7A0C65AD3D2F}"/>
              </a:ext>
            </a:extLst>
          </p:cNvPr>
          <p:cNvSpPr>
            <a:spLocks noGrp="1"/>
          </p:cNvSpPr>
          <p:nvPr>
            <p:ph type="sldNum" sz="quarter" idx="4"/>
          </p:nvPr>
        </p:nvSpPr>
        <p:spPr/>
        <p:txBody>
          <a:bodyPr/>
          <a:lstStyle/>
          <a:p>
            <a:fld id="{1BFB44AE-E8EC-4649-B0F6-833A69ED8138}" type="slidenum">
              <a:rPr lang="en-US" smtClean="0"/>
              <a:pPr/>
              <a:t>7</a:t>
            </a:fld>
            <a:endParaRPr lang="en-US"/>
          </a:p>
        </p:txBody>
      </p:sp>
      <p:sp>
        <p:nvSpPr>
          <p:cNvPr id="4" name="Text Placeholder 3">
            <a:extLst>
              <a:ext uri="{FF2B5EF4-FFF2-40B4-BE49-F238E27FC236}">
                <a16:creationId xmlns:a16="http://schemas.microsoft.com/office/drawing/2014/main" id="{682585F9-B930-F3AD-2852-CB6B1D129959}"/>
              </a:ext>
            </a:extLst>
          </p:cNvPr>
          <p:cNvSpPr>
            <a:spLocks noGrp="1"/>
          </p:cNvSpPr>
          <p:nvPr>
            <p:ph type="body" sz="quarter" idx="20"/>
          </p:nvPr>
        </p:nvSpPr>
        <p:spPr>
          <a:xfrm>
            <a:off x="1546272" y="1233079"/>
            <a:ext cx="8276601" cy="5143716"/>
          </a:xfrm>
        </p:spPr>
        <p:txBody>
          <a:bodyPr/>
          <a:lstStyle/>
          <a:p>
            <a:r>
              <a:rPr lang="en-US" dirty="0"/>
              <a:t>You can also take the NIH Certification (but it is much more complicated) </a:t>
            </a:r>
            <a:r>
              <a:rPr lang="en-US" dirty="0">
                <a:hlinkClick r:id="rId2"/>
              </a:rPr>
              <a:t>https://researchtraining.nih.gov/</a:t>
            </a:r>
            <a:endParaRPr lang="en-US" dirty="0"/>
          </a:p>
          <a:p>
            <a:r>
              <a:rPr lang="en-US" dirty="0"/>
              <a:t>The CITI company link is available on-line at </a:t>
            </a:r>
            <a:r>
              <a:rPr lang="en-US" dirty="0">
                <a:hlinkClick r:id="rId3"/>
              </a:rPr>
              <a:t>https://www.citiprogram.org</a:t>
            </a:r>
            <a:r>
              <a:rPr lang="en-US" dirty="0"/>
              <a:t>- if you want to see what they offer. Our CITI is free and available 24/7. Our CITI link is here: </a:t>
            </a:r>
            <a:r>
              <a:rPr lang="en-US" dirty="0">
                <a:hlinkClick r:id="rId4"/>
              </a:rPr>
              <a:t>https://about.citiprogram.org/</a:t>
            </a:r>
            <a:r>
              <a:rPr lang="en-US" dirty="0"/>
              <a:t>  and use any name and password you choose. </a:t>
            </a:r>
          </a:p>
          <a:p>
            <a:r>
              <a:rPr lang="en-US" dirty="0"/>
              <a:t>Select </a:t>
            </a:r>
            <a:r>
              <a:rPr lang="en-US" b="1" dirty="0"/>
              <a:t>California State Polytechnic University, Pomona</a:t>
            </a:r>
            <a:r>
              <a:rPr lang="en-US" dirty="0"/>
              <a:t> as the institution. There will be a space to provide your Bronco ID number so we can further identify you in the future. </a:t>
            </a:r>
          </a:p>
          <a:p>
            <a:r>
              <a:rPr lang="en-US" dirty="0"/>
              <a:t>You can provide your Bronco ID in the space labeled "employee number" in Step 6 of the registration process. You may also affiliate yourself with other institutions that recognize the CITI training</a:t>
            </a:r>
          </a:p>
          <a:p>
            <a:endParaRPr lang="en-US" dirty="0"/>
          </a:p>
        </p:txBody>
      </p:sp>
      <p:sp>
        <p:nvSpPr>
          <p:cNvPr id="6" name="TextBox 5">
            <a:extLst>
              <a:ext uri="{FF2B5EF4-FFF2-40B4-BE49-F238E27FC236}">
                <a16:creationId xmlns:a16="http://schemas.microsoft.com/office/drawing/2014/main" id="{1EEB058D-647B-69C4-0ADE-361C6CEA1B8B}"/>
              </a:ext>
            </a:extLst>
          </p:cNvPr>
          <p:cNvSpPr txBox="1"/>
          <p:nvPr/>
        </p:nvSpPr>
        <p:spPr>
          <a:xfrm>
            <a:off x="866268" y="6227373"/>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347ABC7B-6217-E784-6729-1F0D851C171A}"/>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313559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A7710-129B-111E-E6CD-1AC0ADB2EA40}"/>
              </a:ext>
            </a:extLst>
          </p:cNvPr>
          <p:cNvSpPr>
            <a:spLocks noGrp="1"/>
          </p:cNvSpPr>
          <p:nvPr>
            <p:ph type="title"/>
          </p:nvPr>
        </p:nvSpPr>
        <p:spPr/>
        <p:txBody>
          <a:bodyPr/>
          <a:lstStyle/>
          <a:p>
            <a:r>
              <a:rPr lang="en-US" dirty="0"/>
              <a:t>CITI Certification is Required-Which one?</a:t>
            </a:r>
          </a:p>
        </p:txBody>
      </p:sp>
      <p:sp>
        <p:nvSpPr>
          <p:cNvPr id="3" name="Slide Number Placeholder 2">
            <a:extLst>
              <a:ext uri="{FF2B5EF4-FFF2-40B4-BE49-F238E27FC236}">
                <a16:creationId xmlns:a16="http://schemas.microsoft.com/office/drawing/2014/main" id="{7A2E404A-95C6-0CE2-1BE4-B3843A972074}"/>
              </a:ext>
            </a:extLst>
          </p:cNvPr>
          <p:cNvSpPr>
            <a:spLocks noGrp="1"/>
          </p:cNvSpPr>
          <p:nvPr>
            <p:ph type="sldNum" sz="quarter" idx="4"/>
          </p:nvPr>
        </p:nvSpPr>
        <p:spPr/>
        <p:txBody>
          <a:bodyPr/>
          <a:lstStyle/>
          <a:p>
            <a:fld id="{1BFB44AE-E8EC-4649-B0F6-833A69ED8138}" type="slidenum">
              <a:rPr lang="en-US" smtClean="0"/>
              <a:pPr/>
              <a:t>8</a:t>
            </a:fld>
            <a:endParaRPr lang="en-US"/>
          </a:p>
        </p:txBody>
      </p:sp>
      <p:sp>
        <p:nvSpPr>
          <p:cNvPr id="4" name="Text Placeholder 3">
            <a:extLst>
              <a:ext uri="{FF2B5EF4-FFF2-40B4-BE49-F238E27FC236}">
                <a16:creationId xmlns:a16="http://schemas.microsoft.com/office/drawing/2014/main" id="{3BC37CD9-927B-02AA-DDB6-7152CE0ADBE7}"/>
              </a:ext>
            </a:extLst>
          </p:cNvPr>
          <p:cNvSpPr>
            <a:spLocks noGrp="1"/>
          </p:cNvSpPr>
          <p:nvPr>
            <p:ph type="body" sz="quarter" idx="20"/>
          </p:nvPr>
        </p:nvSpPr>
        <p:spPr>
          <a:xfrm>
            <a:off x="1546272" y="1233078"/>
            <a:ext cx="9616099" cy="2921313"/>
          </a:xfrm>
        </p:spPr>
        <p:txBody>
          <a:bodyPr/>
          <a:lstStyle/>
          <a:p>
            <a:r>
              <a:rPr lang="en-US" dirty="0"/>
              <a:t>We ask that you complete the </a:t>
            </a:r>
            <a:r>
              <a:rPr lang="en-US" u="sng" dirty="0">
                <a:highlight>
                  <a:srgbClr val="FFFF00"/>
                </a:highlight>
              </a:rPr>
              <a:t>Intro to Human Research 101 </a:t>
            </a:r>
            <a:r>
              <a:rPr lang="en-US" dirty="0"/>
              <a:t>as the primary certification</a:t>
            </a:r>
          </a:p>
          <a:p>
            <a:r>
              <a:rPr lang="en-US" dirty="0"/>
              <a:t>CITI offers 30 modules addressing topics in both social science and bio-medical research with people, followed by quizzes to test your knowledge</a:t>
            </a:r>
          </a:p>
          <a:p>
            <a:pPr lvl="1"/>
            <a:endParaRPr lang="en-US" dirty="0"/>
          </a:p>
          <a:p>
            <a:pPr lvl="1"/>
            <a:endParaRPr lang="en-US" dirty="0"/>
          </a:p>
          <a:p>
            <a:pPr lvl="1"/>
            <a:r>
              <a:rPr lang="en-US" u="sng" dirty="0"/>
              <a:t>Though you may already have experience and background with human subjects, the IRB could/may ask that you take additional training appropriate to your proposal application as part of the approval process</a:t>
            </a:r>
            <a:r>
              <a:rPr lang="en-US" dirty="0"/>
              <a:t>.</a:t>
            </a:r>
          </a:p>
          <a:p>
            <a:pPr marL="0" lvl="0" indent="0" eaLnBrk="0" fontAlgn="base" hangingPunct="0">
              <a:lnSpc>
                <a:spcPct val="100000"/>
              </a:lnSpc>
              <a:spcBef>
                <a:spcPct val="0"/>
              </a:spcBef>
              <a:spcAft>
                <a:spcPct val="0"/>
              </a:spcAft>
              <a:buClrTx/>
              <a:buSzTx/>
              <a:buFontTx/>
              <a:buChar char="•"/>
            </a:pPr>
            <a:endParaRPr lang="en-US" altLang="en-US" dirty="0">
              <a:solidFill>
                <a:schemeClr val="tx1"/>
              </a:solidFill>
            </a:endParaRPr>
          </a:p>
        </p:txBody>
      </p:sp>
      <p:sp>
        <p:nvSpPr>
          <p:cNvPr id="8" name="TextBox 7">
            <a:extLst>
              <a:ext uri="{FF2B5EF4-FFF2-40B4-BE49-F238E27FC236}">
                <a16:creationId xmlns:a16="http://schemas.microsoft.com/office/drawing/2014/main" id="{FA2408F1-AD2B-AA77-183E-A520E4ABE80E}"/>
              </a:ext>
            </a:extLst>
          </p:cNvPr>
          <p:cNvSpPr txBox="1"/>
          <p:nvPr/>
        </p:nvSpPr>
        <p:spPr>
          <a:xfrm>
            <a:off x="748265" y="6254197"/>
            <a:ext cx="6093618"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5" name="TextBox 4">
            <a:extLst>
              <a:ext uri="{FF2B5EF4-FFF2-40B4-BE49-F238E27FC236}">
                <a16:creationId xmlns:a16="http://schemas.microsoft.com/office/drawing/2014/main" id="{ABE65B79-BDC6-1131-BBE4-75B3948CA7C7}"/>
              </a:ext>
            </a:extLst>
          </p:cNvPr>
          <p:cNvSpPr txBox="1"/>
          <p:nvPr/>
        </p:nvSpPr>
        <p:spPr>
          <a:xfrm>
            <a:off x="7576163" y="6254197"/>
            <a:ext cx="4268175"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161500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61F1-68D7-5CCC-5467-3809A95D2B73}"/>
              </a:ext>
            </a:extLst>
          </p:cNvPr>
          <p:cNvSpPr>
            <a:spLocks noGrp="1"/>
          </p:cNvSpPr>
          <p:nvPr>
            <p:ph type="title"/>
          </p:nvPr>
        </p:nvSpPr>
        <p:spPr/>
        <p:txBody>
          <a:bodyPr/>
          <a:lstStyle/>
          <a:p>
            <a:r>
              <a:rPr lang="en-US" dirty="0"/>
              <a:t>Completion Certificates</a:t>
            </a:r>
          </a:p>
        </p:txBody>
      </p:sp>
      <p:sp>
        <p:nvSpPr>
          <p:cNvPr id="3" name="Slide Number Placeholder 2">
            <a:extLst>
              <a:ext uri="{FF2B5EF4-FFF2-40B4-BE49-F238E27FC236}">
                <a16:creationId xmlns:a16="http://schemas.microsoft.com/office/drawing/2014/main" id="{929B3AB1-A3A8-F6EB-0626-81F7D5634FED}"/>
              </a:ext>
            </a:extLst>
          </p:cNvPr>
          <p:cNvSpPr>
            <a:spLocks noGrp="1"/>
          </p:cNvSpPr>
          <p:nvPr>
            <p:ph type="sldNum" sz="quarter" idx="4"/>
          </p:nvPr>
        </p:nvSpPr>
        <p:spPr/>
        <p:txBody>
          <a:bodyPr/>
          <a:lstStyle/>
          <a:p>
            <a:fld id="{1BFB44AE-E8EC-4649-B0F6-833A69ED8138}" type="slidenum">
              <a:rPr lang="en-US" smtClean="0"/>
              <a:pPr/>
              <a:t>9</a:t>
            </a:fld>
            <a:endParaRPr lang="en-US"/>
          </a:p>
        </p:txBody>
      </p:sp>
      <p:sp>
        <p:nvSpPr>
          <p:cNvPr id="4" name="Text Placeholder 3">
            <a:extLst>
              <a:ext uri="{FF2B5EF4-FFF2-40B4-BE49-F238E27FC236}">
                <a16:creationId xmlns:a16="http://schemas.microsoft.com/office/drawing/2014/main" id="{77C792BC-FFC9-7293-2135-C156F1A74B79}"/>
              </a:ext>
            </a:extLst>
          </p:cNvPr>
          <p:cNvSpPr>
            <a:spLocks noGrp="1"/>
          </p:cNvSpPr>
          <p:nvPr>
            <p:ph type="body" sz="quarter" idx="20"/>
          </p:nvPr>
        </p:nvSpPr>
        <p:spPr>
          <a:xfrm>
            <a:off x="1546272" y="1233079"/>
            <a:ext cx="8276601" cy="4306564"/>
          </a:xfrm>
        </p:spPr>
        <p:txBody>
          <a:bodyPr/>
          <a:lstStyle/>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 CITI Program issues course "Completion Certificates" (CCs) that learners may print or share, under the records link in the CITI site. </a:t>
            </a:r>
            <a:endParaRPr lang="en-US" dirty="0"/>
          </a:p>
          <a:p>
            <a:r>
              <a:rPr lang="en-US" dirty="0"/>
              <a:t>How do I get my certificate? </a:t>
            </a:r>
          </a:p>
          <a:p>
            <a:pPr lvl="1"/>
            <a:r>
              <a:rPr lang="en-US" dirty="0"/>
              <a:t>It will be available to you as soon as you pass the quiz with 80% or higher score.</a:t>
            </a:r>
          </a:p>
          <a:p>
            <a:pPr lvl="1"/>
            <a:endParaRPr lang="en-US" dirty="0"/>
          </a:p>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 A copy of the certificate of completion will be required as an upload in Cayuse. Please download and save a copy.</a:t>
            </a:r>
          </a:p>
          <a:p>
            <a:pPr marL="0" lvl="0" indent="0" eaLnBrk="0" fontAlgn="base" hangingPunct="0">
              <a:lnSpc>
                <a:spcPct val="100000"/>
              </a:lnSpc>
              <a:spcBef>
                <a:spcPct val="0"/>
              </a:spcBef>
              <a:spcAft>
                <a:spcPct val="0"/>
              </a:spcAft>
              <a:buClrTx/>
              <a:buSzTx/>
              <a:buFontTx/>
              <a:buChar char="•"/>
            </a:pPr>
            <a:endParaRPr lang="en-US" altLang="en-US" dirty="0">
              <a:solidFill>
                <a:schemeClr val="tx1"/>
              </a:solidFill>
            </a:endParaRPr>
          </a:p>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 Copies are available through Cayuse</a:t>
            </a:r>
          </a:p>
          <a:p>
            <a:pPr marL="0" lvl="0" indent="0" eaLnBrk="0" fontAlgn="base" hangingPunct="0">
              <a:lnSpc>
                <a:spcPct val="100000"/>
              </a:lnSpc>
              <a:spcBef>
                <a:spcPct val="0"/>
              </a:spcBef>
              <a:spcAft>
                <a:spcPct val="0"/>
              </a:spcAft>
              <a:buClrTx/>
              <a:buSzTx/>
              <a:buFontTx/>
              <a:buChar char="•"/>
            </a:pPr>
            <a:endParaRPr lang="en-US" altLang="en-US" dirty="0">
              <a:solidFill>
                <a:schemeClr val="tx1"/>
              </a:solidFill>
            </a:endParaRPr>
          </a:p>
          <a:p>
            <a:pPr marL="0" lvl="0" indent="0" eaLnBrk="0" fontAlgn="base" hangingPunct="0">
              <a:lnSpc>
                <a:spcPct val="100000"/>
              </a:lnSpc>
              <a:spcBef>
                <a:spcPct val="0"/>
              </a:spcBef>
              <a:spcAft>
                <a:spcPct val="0"/>
              </a:spcAft>
              <a:buClrTx/>
              <a:buSzTx/>
              <a:buFontTx/>
              <a:buChar char="•"/>
            </a:pPr>
            <a:r>
              <a:rPr lang="en-US" altLang="en-US" dirty="0">
                <a:solidFill>
                  <a:schemeClr val="tx1"/>
                </a:solidFill>
              </a:rPr>
              <a:t> Should you have any questions, contact the Office of Research Compliance </a:t>
            </a:r>
            <a:r>
              <a:rPr lang="en-US" altLang="en-US" dirty="0">
                <a:solidFill>
                  <a:schemeClr val="tx1"/>
                </a:solidFill>
                <a:hlinkClick r:id="rId2"/>
              </a:rPr>
              <a:t>irb-office@cpp.edu</a:t>
            </a:r>
            <a:r>
              <a:rPr lang="en-US" altLang="en-US" dirty="0">
                <a:solidFill>
                  <a:schemeClr val="tx1"/>
                </a:solidFill>
              </a:rPr>
              <a:t> </a:t>
            </a:r>
          </a:p>
          <a:p>
            <a:endParaRPr lang="en-US" dirty="0"/>
          </a:p>
        </p:txBody>
      </p:sp>
      <p:sp>
        <p:nvSpPr>
          <p:cNvPr id="6" name="TextBox 5">
            <a:extLst>
              <a:ext uri="{FF2B5EF4-FFF2-40B4-BE49-F238E27FC236}">
                <a16:creationId xmlns:a16="http://schemas.microsoft.com/office/drawing/2014/main" id="{78306309-CF7E-008C-6CD3-01DA48A90901}"/>
              </a:ext>
            </a:extLst>
          </p:cNvPr>
          <p:cNvSpPr txBox="1"/>
          <p:nvPr/>
        </p:nvSpPr>
        <p:spPr>
          <a:xfrm>
            <a:off x="1441295" y="6042707"/>
            <a:ext cx="6094140" cy="369332"/>
          </a:xfrm>
          <a:prstGeom prst="rect">
            <a:avLst/>
          </a:prstGeom>
          <a:noFill/>
        </p:spPr>
        <p:txBody>
          <a:bodyPr wrap="square">
            <a:spAutoFit/>
          </a:bodyPr>
          <a:lstStyle/>
          <a:p>
            <a:r>
              <a:rPr lang="en-US" sz="1800" dirty="0">
                <a:solidFill>
                  <a:srgbClr val="004D2E"/>
                </a:solidFill>
                <a:latin typeface="Georgia"/>
                <a:cs typeface="Arial"/>
              </a:rPr>
              <a:t>Institutional Review Board (IRB)</a:t>
            </a:r>
          </a:p>
        </p:txBody>
      </p:sp>
      <p:sp>
        <p:nvSpPr>
          <p:cNvPr id="8" name="TextBox 7">
            <a:extLst>
              <a:ext uri="{FF2B5EF4-FFF2-40B4-BE49-F238E27FC236}">
                <a16:creationId xmlns:a16="http://schemas.microsoft.com/office/drawing/2014/main" id="{CF460B39-A359-A912-4B56-BD49EF5A1F16}"/>
              </a:ext>
            </a:extLst>
          </p:cNvPr>
          <p:cNvSpPr txBox="1"/>
          <p:nvPr/>
        </p:nvSpPr>
        <p:spPr>
          <a:xfrm>
            <a:off x="7703635" y="6042707"/>
            <a:ext cx="6094140" cy="369332"/>
          </a:xfrm>
          <a:prstGeom prst="rect">
            <a:avLst/>
          </a:prstGeom>
          <a:noFill/>
        </p:spPr>
        <p:txBody>
          <a:bodyPr wrap="square">
            <a:spAutoFit/>
          </a:bodyPr>
          <a:lstStyle/>
          <a:p>
            <a:r>
              <a:rPr lang="en-US" sz="1800" dirty="0">
                <a:solidFill>
                  <a:srgbClr val="004D2E"/>
                </a:solidFill>
                <a:cs typeface="Arial"/>
              </a:rPr>
              <a:t>Graduate Resource Center </a:t>
            </a:r>
            <a:endParaRPr lang="en-US" dirty="0"/>
          </a:p>
        </p:txBody>
      </p:sp>
    </p:spTree>
    <p:extLst>
      <p:ext uri="{BB962C8B-B14F-4D97-AF65-F5344CB8AC3E}">
        <p14:creationId xmlns:p14="http://schemas.microsoft.com/office/powerpoint/2010/main" val="234535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PP color palette">
      <a:dk1>
        <a:srgbClr val="005030"/>
      </a:dk1>
      <a:lt1>
        <a:srgbClr val="FFFFFF"/>
      </a:lt1>
      <a:dk2>
        <a:srgbClr val="000000"/>
      </a:dk2>
      <a:lt2>
        <a:srgbClr val="F2EEE9"/>
      </a:lt2>
      <a:accent1>
        <a:srgbClr val="FFB81C"/>
      </a:accent1>
      <a:accent2>
        <a:srgbClr val="A3D65E"/>
      </a:accent2>
      <a:accent3>
        <a:srgbClr val="FF7900"/>
      </a:accent3>
      <a:accent4>
        <a:srgbClr val="CFBAB0"/>
      </a:accent4>
      <a:accent5>
        <a:srgbClr val="008E95"/>
      </a:accent5>
      <a:accent6>
        <a:srgbClr val="B52B4C"/>
      </a:accent6>
      <a:hlink>
        <a:srgbClr val="008E95"/>
      </a:hlink>
      <a:folHlink>
        <a:srgbClr val="008E95"/>
      </a:folHlink>
    </a:clrScheme>
    <a:fontScheme name="CPP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vert="horz" wrap="square" lIns="0" tIns="0" rIns="0" bIns="0" rtlCol="0" anchor="ctr" anchorCtr="0">
        <a:noAutofit/>
      </a:bodyPr>
      <a:lstStyle>
        <a:defPPr algn="l">
          <a:defRPr dirty="0"/>
        </a:defPPr>
      </a:lstStyle>
    </a:spDef>
    <a:txDef>
      <a:spPr/>
      <a:bodyPr wrap="square" lIns="0" tIns="0" rIns="0" bIns="0" anchor="t" anchorCtr="0">
        <a:spAutoFit/>
      </a:bodyPr>
      <a:lstStyle>
        <a:defPPr algn="l">
          <a:defRPr dirty="0"/>
        </a:defPPr>
      </a:lstStyle>
    </a:txDef>
  </a:objectDefaults>
  <a:extraClrSchemeLst/>
  <a:extLst>
    <a:ext uri="{05A4C25C-085E-4340-85A3-A5531E510DB2}">
      <thm15:themeFamily xmlns:thm15="http://schemas.microsoft.com/office/thememl/2012/main" name="CPP PowerPoint Template" id="{F6EC01E6-0039-4304-A899-162934907436}" vid="{F3DD2F9F-B4EB-40C7-B8C1-1B198C99FC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1883</Words>
  <Application>Microsoft Office PowerPoint</Application>
  <PresentationFormat>Widescreen</PresentationFormat>
  <Paragraphs>154</Paragraphs>
  <Slides>16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Aptos</vt:lpstr>
      <vt:lpstr>Aptos Display</vt:lpstr>
      <vt:lpstr>Arial</vt:lpstr>
      <vt:lpstr>Calibri</vt:lpstr>
      <vt:lpstr>Georgia</vt:lpstr>
      <vt:lpstr>Times New Roman</vt:lpstr>
      <vt:lpstr>Wingdings</vt:lpstr>
      <vt:lpstr>office theme</vt:lpstr>
      <vt:lpstr>Office Theme</vt:lpstr>
      <vt:lpstr>--- </vt:lpstr>
      <vt:lpstr>Introduction</vt:lpstr>
      <vt:lpstr>Guidelines/Procedures/Policies/FAQs</vt:lpstr>
      <vt:lpstr>Guidelines/Procedures/Policies/FAQs</vt:lpstr>
      <vt:lpstr>IRB Decision Tree</vt:lpstr>
      <vt:lpstr>Approval Review Process Overview</vt:lpstr>
      <vt:lpstr>First Step: CITI Certification is Required</vt:lpstr>
      <vt:lpstr>CITI Certification is Required-Which one?</vt:lpstr>
      <vt:lpstr>Completion Certificates</vt:lpstr>
      <vt:lpstr>Completion Reports</vt:lpstr>
      <vt:lpstr>Requesting Authentication</vt:lpstr>
      <vt:lpstr>Starting the Protocol in Cayuse</vt:lpstr>
      <vt:lpstr>Cayuse and Submitting an IRB Protocol</vt:lpstr>
      <vt:lpstr>Cayuse (continued)</vt:lpstr>
      <vt:lpstr>Approval-YAY!</vt:lpstr>
      <vt:lpstr>Questions?  FAQs https://www.cpp.edu/research/research-compliance/irb/protocol.shtml   Contact the IRB Office at: irb-office@cpp.edu  for more information-please see: https://www.cpp.edu/our-cpp/students/irb.shtml  909-869-3713 909-869-4215  Best of luck on your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Bonny Burns-Whitmore</dc:creator>
  <cp:lastModifiedBy>Bonny Burns-Whitmore</cp:lastModifiedBy>
  <cp:revision>47</cp:revision>
  <dcterms:created xsi:type="dcterms:W3CDTF">2025-04-28T17:02:28Z</dcterms:created>
  <dcterms:modified xsi:type="dcterms:W3CDTF">2025-07-18T21:00:04Z</dcterms:modified>
</cp:coreProperties>
</file>