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Lst>
  <p:notesMasterIdLst>
    <p:notesMasterId r:id="rId16"/>
  </p:notesMasterIdLst>
  <p:sldIdLst>
    <p:sldId id="256" r:id="rId2"/>
    <p:sldId id="296" r:id="rId3"/>
    <p:sldId id="264" r:id="rId4"/>
    <p:sldId id="275" r:id="rId5"/>
    <p:sldId id="276" r:id="rId6"/>
    <p:sldId id="277" r:id="rId7"/>
    <p:sldId id="279" r:id="rId8"/>
    <p:sldId id="278" r:id="rId9"/>
    <p:sldId id="280" r:id="rId10"/>
    <p:sldId id="270" r:id="rId11"/>
    <p:sldId id="271" r:id="rId12"/>
    <p:sldId id="272" r:id="rId13"/>
    <p:sldId id="292" r:id="rId14"/>
    <p:sldId id="265" r:id="rId15"/>
  </p:sldIdLst>
  <p:sldSz cx="12192000" cy="6858000"/>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lu Salcedo" initials="MS" lastIdx="1" clrIdx="0">
    <p:extLst>
      <p:ext uri="{19B8F6BF-5375-455C-9EA6-DF929625EA0E}">
        <p15:presenceInfo xmlns:p15="http://schemas.microsoft.com/office/powerpoint/2012/main" userId="S::msalcedo@cpp.edu::7b81baac-125f-445c-a06e-6b3b82da1e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6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5" autoAdjust="0"/>
    <p:restoredTop sz="72397" autoAdjust="0"/>
  </p:normalViewPr>
  <p:slideViewPr>
    <p:cSldViewPr>
      <p:cViewPr varScale="1">
        <p:scale>
          <a:sx n="80" d="100"/>
          <a:sy n="80" d="100"/>
        </p:scale>
        <p:origin x="182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u Salcedo" userId="7b81baac-125f-445c-a06e-6b3b82da1e4d" providerId="ADAL" clId="{41E09218-D901-43CC-9AC1-41F4F6FE811A}"/>
    <pc:docChg chg="delSld modSld">
      <pc:chgData name="Marilu Salcedo" userId="7b81baac-125f-445c-a06e-6b3b82da1e4d" providerId="ADAL" clId="{41E09218-D901-43CC-9AC1-41F4F6FE811A}" dt="2025-02-27T00:08:27.416" v="14" actId="2696"/>
      <pc:docMkLst>
        <pc:docMk/>
      </pc:docMkLst>
      <pc:sldChg chg="modSp mod">
        <pc:chgData name="Marilu Salcedo" userId="7b81baac-125f-445c-a06e-6b3b82da1e4d" providerId="ADAL" clId="{41E09218-D901-43CC-9AC1-41F4F6FE811A}" dt="2025-02-26T23:46:09.653" v="3" actId="14100"/>
        <pc:sldMkLst>
          <pc:docMk/>
          <pc:sldMk cId="2099915064" sldId="256"/>
        </pc:sldMkLst>
        <pc:spChg chg="mod">
          <ac:chgData name="Marilu Salcedo" userId="7b81baac-125f-445c-a06e-6b3b82da1e4d" providerId="ADAL" clId="{41E09218-D901-43CC-9AC1-41F4F6FE811A}" dt="2025-02-26T23:46:09.653" v="3" actId="14100"/>
          <ac:spMkLst>
            <pc:docMk/>
            <pc:sldMk cId="2099915064" sldId="256"/>
            <ac:spMk id="3" creationId="{00000000-0000-0000-0000-000000000000}"/>
          </ac:spMkLst>
        </pc:spChg>
      </pc:sldChg>
      <pc:sldChg chg="del">
        <pc:chgData name="Marilu Salcedo" userId="7b81baac-125f-445c-a06e-6b3b82da1e4d" providerId="ADAL" clId="{41E09218-D901-43CC-9AC1-41F4F6FE811A}" dt="2025-02-26T23:47:02.448" v="10" actId="2696"/>
        <pc:sldMkLst>
          <pc:docMk/>
          <pc:sldMk cId="2434520920" sldId="257"/>
        </pc:sldMkLst>
      </pc:sldChg>
      <pc:sldChg chg="del">
        <pc:chgData name="Marilu Salcedo" userId="7b81baac-125f-445c-a06e-6b3b82da1e4d" providerId="ADAL" clId="{41E09218-D901-43CC-9AC1-41F4F6FE811A}" dt="2025-02-26T23:47:32.644" v="13" actId="2696"/>
        <pc:sldMkLst>
          <pc:docMk/>
          <pc:sldMk cId="278509518" sldId="258"/>
        </pc:sldMkLst>
      </pc:sldChg>
      <pc:sldChg chg="modSp del mod">
        <pc:chgData name="Marilu Salcedo" userId="7b81baac-125f-445c-a06e-6b3b82da1e4d" providerId="ADAL" clId="{41E09218-D901-43CC-9AC1-41F4F6FE811A}" dt="2025-02-27T00:08:27.416" v="14" actId="2696"/>
        <pc:sldMkLst>
          <pc:docMk/>
          <pc:sldMk cId="1760888645" sldId="285"/>
        </pc:sldMkLst>
      </pc:sldChg>
      <pc:sldChg chg="del">
        <pc:chgData name="Marilu Salcedo" userId="7b81baac-125f-445c-a06e-6b3b82da1e4d" providerId="ADAL" clId="{41E09218-D901-43CC-9AC1-41F4F6FE811A}" dt="2025-02-26T23:47:16.352" v="11" actId="2696"/>
        <pc:sldMkLst>
          <pc:docMk/>
          <pc:sldMk cId="1187461171" sldId="293"/>
        </pc:sldMkLst>
      </pc:sldChg>
      <pc:sldChg chg="del">
        <pc:chgData name="Marilu Salcedo" userId="7b81baac-125f-445c-a06e-6b3b82da1e4d" providerId="ADAL" clId="{41E09218-D901-43CC-9AC1-41F4F6FE811A}" dt="2025-02-26T23:47:24.843" v="12" actId="2696"/>
        <pc:sldMkLst>
          <pc:docMk/>
          <pc:sldMk cId="2837444998" sldId="294"/>
        </pc:sldMkLst>
      </pc:sldChg>
      <pc:sldChg chg="del">
        <pc:chgData name="Marilu Salcedo" userId="7b81baac-125f-445c-a06e-6b3b82da1e4d" providerId="ADAL" clId="{41E09218-D901-43CC-9AC1-41F4F6FE811A}" dt="2025-02-26T23:46:56.075" v="9" actId="2696"/>
        <pc:sldMkLst>
          <pc:docMk/>
          <pc:sldMk cId="1303329562" sldId="297"/>
        </pc:sldMkLst>
      </pc:sldChg>
    </pc:docChg>
  </pc:docChgLst>
  <pc:docChgLst>
    <pc:chgData name="Marilu Salcedo" userId="7b81baac-125f-445c-a06e-6b3b82da1e4d" providerId="ADAL" clId="{5D60B004-91C2-411F-A8C7-5DD84C80EA96}"/>
    <pc:docChg chg="delSld">
      <pc:chgData name="Marilu Salcedo" userId="7b81baac-125f-445c-a06e-6b3b82da1e4d" providerId="ADAL" clId="{5D60B004-91C2-411F-A8C7-5DD84C80EA96}" dt="2025-03-24T23:14:45.309" v="0" actId="2696"/>
      <pc:docMkLst>
        <pc:docMk/>
      </pc:docMkLst>
      <pc:sldChg chg="del">
        <pc:chgData name="Marilu Salcedo" userId="7b81baac-125f-445c-a06e-6b3b82da1e4d" providerId="ADAL" clId="{5D60B004-91C2-411F-A8C7-5DD84C80EA96}" dt="2025-03-24T23:14:45.309" v="0" actId="2696"/>
        <pc:sldMkLst>
          <pc:docMk/>
          <pc:sldMk cId="3017408337" sldId="29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cpp.edu/grc/academic-support/thesis-review.shtml" TargetMode="External"/><Relationship Id="rId7" Type="http://schemas.openxmlformats.org/officeDocument/2006/relationships/image" Target="../media/image16.png"/><Relationship Id="rId2" Type="http://schemas.openxmlformats.org/officeDocument/2006/relationships/hyperlink" Target="https://www.cpp.edu/gradstudies/project-and-thesis/steps-for-project-and-theses.shtml" TargetMode="External"/><Relationship Id="rId1" Type="http://schemas.openxmlformats.org/officeDocument/2006/relationships/hyperlink" Target="http://www.cpp.edu/~gradstudies/forms-and-procedures/guidelines-masters-projects-and-theses.shtml" TargetMode="Externa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hyperlink" Target="mailto:gradstudies@cpp.edu" TargetMode="External"/><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hyperlink" Target="https://www.cpp.edu/grc/academic-support/thesis-review.shtml"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hyperlink" Target="https://www.cpp.edu/gradstudies/project-and-thesis/steps-for-project-and-theses.shtml" TargetMode="External"/><Relationship Id="rId5" Type="http://schemas.openxmlformats.org/officeDocument/2006/relationships/hyperlink" Target="http://www.cpp.edu/~gradstudies/forms-and-procedures/guidelines-masters-projects-and-theses.shtml" TargetMode="External"/><Relationship Id="rId10" Type="http://schemas.openxmlformats.org/officeDocument/2006/relationships/hyperlink" Target="mailto:gradstudies@cpp.edu" TargetMode="External"/><Relationship Id="rId4" Type="http://schemas.openxmlformats.org/officeDocument/2006/relationships/image" Target="../media/image17.svg"/><Relationship Id="rId9"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FB253CE-8C5B-496F-8DB0-8499D3D4E329}"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44326955-81E5-425B-95C3-13CA77C57B3F}">
      <dgm:prSet/>
      <dgm:spPr/>
      <dgm:t>
        <a:bodyPr/>
        <a:lstStyle/>
        <a:p>
          <a:pPr>
            <a:lnSpc>
              <a:spcPct val="100000"/>
            </a:lnSpc>
          </a:pPr>
          <a:r>
            <a:rPr lang="en-US"/>
            <a:t>Please visit the website for more details on formatting guidelines:</a:t>
          </a:r>
        </a:p>
      </dgm:t>
    </dgm:pt>
    <dgm:pt modelId="{E556CE5C-186C-4FCB-B6C4-200FAC549EAC}" type="parTrans" cxnId="{F485DDB5-CD1D-4EAE-B1BA-D976410CF681}">
      <dgm:prSet/>
      <dgm:spPr/>
      <dgm:t>
        <a:bodyPr/>
        <a:lstStyle/>
        <a:p>
          <a:endParaRPr lang="en-US"/>
        </a:p>
      </dgm:t>
    </dgm:pt>
    <dgm:pt modelId="{916F478B-2005-4884-883F-6FD87BFFE864}" type="sibTrans" cxnId="{F485DDB5-CD1D-4EAE-B1BA-D976410CF681}">
      <dgm:prSet/>
      <dgm:spPr/>
      <dgm:t>
        <a:bodyPr/>
        <a:lstStyle/>
        <a:p>
          <a:endParaRPr lang="en-US"/>
        </a:p>
      </dgm:t>
    </dgm:pt>
    <dgm:pt modelId="{3AFB2782-6852-4E5F-9888-5D4C1529A871}">
      <dgm:prSet/>
      <dgm:spPr/>
      <dgm:t>
        <a:bodyPr/>
        <a:lstStyle/>
        <a:p>
          <a:pPr>
            <a:lnSpc>
              <a:spcPct val="100000"/>
            </a:lnSpc>
          </a:pPr>
          <a:r>
            <a:rPr lang="en-US" b="1" u="none" dirty="0">
              <a:hlinkClick xmlns:r="http://schemas.openxmlformats.org/officeDocument/2006/relationships" r:id="rId1">
                <a:extLst>
                  <a:ext uri="{A12FA001-AC4F-418D-AE19-62706E023703}">
                    <ahyp:hlinkClr xmlns:ahyp="http://schemas.microsoft.com/office/drawing/2018/hyperlinkcolor" val="tx"/>
                  </a:ext>
                </a:extLst>
              </a:hlinkClick>
            </a:rPr>
            <a:t>Graduate Studies Web checklist: </a:t>
          </a:r>
          <a:r>
            <a:rPr lang="en-US" dirty="0">
              <a:hlinkClick xmlns:r="http://schemas.openxmlformats.org/officeDocument/2006/relationships" r:id="rId2">
                <a:extLst>
                  <a:ext uri="{A12FA001-AC4F-418D-AE19-62706E023703}">
                    <ahyp:hlinkClr xmlns:ahyp="http://schemas.microsoft.com/office/drawing/2018/hyperlinkcolor" val="tx"/>
                  </a:ext>
                </a:extLst>
              </a:hlinkClick>
            </a:rPr>
            <a:t>https://www.cpp.edu/gradstudies/project-and-thesis/steps-for-project-and-theses.shtml</a:t>
          </a:r>
          <a:r>
            <a:rPr lang="en-US" dirty="0"/>
            <a:t> </a:t>
          </a:r>
          <a:r>
            <a:rPr lang="en-US" b="1" dirty="0"/>
            <a:t>And for Preliminary format review</a:t>
          </a:r>
          <a:r>
            <a:rPr lang="en-US" dirty="0"/>
            <a:t>: </a:t>
          </a:r>
          <a:r>
            <a:rPr lang="en-US" dirty="0">
              <a:hlinkClick xmlns:r="http://schemas.openxmlformats.org/officeDocument/2006/relationships" r:id="rId3">
                <a:extLst>
                  <a:ext uri="{A12FA001-AC4F-418D-AE19-62706E023703}">
                    <ahyp:hlinkClr xmlns:ahyp="http://schemas.microsoft.com/office/drawing/2018/hyperlinkcolor" val="tx"/>
                  </a:ext>
                </a:extLst>
              </a:hlinkClick>
            </a:rPr>
            <a:t>Thesis/Project Preliminary Format Review (cpp.edu)</a:t>
          </a:r>
          <a:r>
            <a:rPr lang="en-US" dirty="0"/>
            <a:t> </a:t>
          </a:r>
        </a:p>
      </dgm:t>
    </dgm:pt>
    <dgm:pt modelId="{21680488-34A5-4653-9BCC-C14904110324}" type="parTrans" cxnId="{9BCA87F6-375D-4262-A5A8-319F2BFA2383}">
      <dgm:prSet/>
      <dgm:spPr/>
      <dgm:t>
        <a:bodyPr/>
        <a:lstStyle/>
        <a:p>
          <a:endParaRPr lang="en-US"/>
        </a:p>
      </dgm:t>
    </dgm:pt>
    <dgm:pt modelId="{A31A1395-7B99-4CA0-A783-678847199C5F}" type="sibTrans" cxnId="{9BCA87F6-375D-4262-A5A8-319F2BFA2383}">
      <dgm:prSet/>
      <dgm:spPr/>
      <dgm:t>
        <a:bodyPr/>
        <a:lstStyle/>
        <a:p>
          <a:endParaRPr lang="en-US"/>
        </a:p>
      </dgm:t>
    </dgm:pt>
    <dgm:pt modelId="{B3C4B06E-02EE-401F-B9D0-9BFFC7BE96AF}">
      <dgm:prSet/>
      <dgm:spPr/>
      <dgm:t>
        <a:bodyPr/>
        <a:lstStyle/>
        <a:p>
          <a:pPr>
            <a:lnSpc>
              <a:spcPct val="100000"/>
            </a:lnSpc>
          </a:pPr>
          <a:r>
            <a:rPr lang="en-US"/>
            <a:t>If you want more information or want to verify if all your paper has been processed, please contact Graduate Studies office at </a:t>
          </a:r>
          <a:r>
            <a:rPr lang="en-US">
              <a:hlinkClick xmlns:r="http://schemas.openxmlformats.org/officeDocument/2006/relationships" r:id="rId4">
                <a:extLst>
                  <a:ext uri="{A12FA001-AC4F-418D-AE19-62706E023703}">
                    <ahyp:hlinkClr xmlns:ahyp="http://schemas.microsoft.com/office/drawing/2018/hyperlinkcolor" val="tx"/>
                  </a:ext>
                </a:extLst>
              </a:hlinkClick>
            </a:rPr>
            <a:t>gradstudies@cpp.edu</a:t>
          </a:r>
          <a:endParaRPr lang="en-US"/>
        </a:p>
      </dgm:t>
    </dgm:pt>
    <dgm:pt modelId="{D1ABEBC4-0264-46B7-BCB5-C0B14D0ECFE4}" type="parTrans" cxnId="{FB5140DB-8C2A-48C5-90DC-6B674E58313B}">
      <dgm:prSet/>
      <dgm:spPr/>
      <dgm:t>
        <a:bodyPr/>
        <a:lstStyle/>
        <a:p>
          <a:endParaRPr lang="en-US"/>
        </a:p>
      </dgm:t>
    </dgm:pt>
    <dgm:pt modelId="{9E88DDA2-F206-4E6D-806C-9E52E8987FD5}" type="sibTrans" cxnId="{FB5140DB-8C2A-48C5-90DC-6B674E58313B}">
      <dgm:prSet/>
      <dgm:spPr/>
      <dgm:t>
        <a:bodyPr/>
        <a:lstStyle/>
        <a:p>
          <a:endParaRPr lang="en-US"/>
        </a:p>
      </dgm:t>
    </dgm:pt>
    <dgm:pt modelId="{CDB25C34-1222-4EA5-8EB3-B10B6B7D8C20}" type="pres">
      <dgm:prSet presAssocID="{BFB253CE-8C5B-496F-8DB0-8499D3D4E329}" presName="root" presStyleCnt="0">
        <dgm:presLayoutVars>
          <dgm:dir/>
          <dgm:resizeHandles val="exact"/>
        </dgm:presLayoutVars>
      </dgm:prSet>
      <dgm:spPr/>
    </dgm:pt>
    <dgm:pt modelId="{B81E9384-BD2E-4EA3-8DCD-7591C45A9C4C}" type="pres">
      <dgm:prSet presAssocID="{44326955-81E5-425B-95C3-13CA77C57B3F}" presName="compNode" presStyleCnt="0"/>
      <dgm:spPr/>
    </dgm:pt>
    <dgm:pt modelId="{55633C43-9F5D-4C55-899C-11F111DA29EA}" type="pres">
      <dgm:prSet presAssocID="{44326955-81E5-425B-95C3-13CA77C57B3F}" presName="bgRect" presStyleLbl="bgShp" presStyleIdx="0" presStyleCnt="3"/>
      <dgm:spPr/>
    </dgm:pt>
    <dgm:pt modelId="{54E8F8D3-2F82-42A1-B965-717D34755480}" type="pres">
      <dgm:prSet presAssocID="{44326955-81E5-425B-95C3-13CA77C57B3F}" presName="iconRect" presStyleLbl="node1" presStyleIdx="0"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ght Pointing Backhand Index"/>
        </a:ext>
      </dgm:extLst>
    </dgm:pt>
    <dgm:pt modelId="{F1A20CFD-1827-4103-BA42-68D64D5E76AD}" type="pres">
      <dgm:prSet presAssocID="{44326955-81E5-425B-95C3-13CA77C57B3F}" presName="spaceRect" presStyleCnt="0"/>
      <dgm:spPr/>
    </dgm:pt>
    <dgm:pt modelId="{50555C9C-0AB3-4061-8637-28EBEAD07355}" type="pres">
      <dgm:prSet presAssocID="{44326955-81E5-425B-95C3-13CA77C57B3F}" presName="parTx" presStyleLbl="revTx" presStyleIdx="0" presStyleCnt="3">
        <dgm:presLayoutVars>
          <dgm:chMax val="0"/>
          <dgm:chPref val="0"/>
        </dgm:presLayoutVars>
      </dgm:prSet>
      <dgm:spPr/>
    </dgm:pt>
    <dgm:pt modelId="{ACF01F6E-B88B-4835-AFDA-46E21843C657}" type="pres">
      <dgm:prSet presAssocID="{916F478B-2005-4884-883F-6FD87BFFE864}" presName="sibTrans" presStyleCnt="0"/>
      <dgm:spPr/>
    </dgm:pt>
    <dgm:pt modelId="{5280AD6E-F61D-4E6B-A950-41D416043F36}" type="pres">
      <dgm:prSet presAssocID="{3AFB2782-6852-4E5F-9888-5D4C1529A871}" presName="compNode" presStyleCnt="0"/>
      <dgm:spPr/>
    </dgm:pt>
    <dgm:pt modelId="{E544C332-6A8A-44EB-979B-57F6D1B778EB}" type="pres">
      <dgm:prSet presAssocID="{3AFB2782-6852-4E5F-9888-5D4C1529A871}" presName="bgRect" presStyleLbl="bgShp" presStyleIdx="1" presStyleCnt="3"/>
      <dgm:spPr/>
    </dgm:pt>
    <dgm:pt modelId="{6C3BC702-CF21-47CF-A39D-7152895F9735}" type="pres">
      <dgm:prSet presAssocID="{3AFB2782-6852-4E5F-9888-5D4C1529A871}" presName="iconRect" presStyleLbl="node1" presStyleIdx="1"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arth Globe Americas"/>
        </a:ext>
      </dgm:extLst>
    </dgm:pt>
    <dgm:pt modelId="{2DDD2950-3139-4150-B0D8-259B080966D0}" type="pres">
      <dgm:prSet presAssocID="{3AFB2782-6852-4E5F-9888-5D4C1529A871}" presName="spaceRect" presStyleCnt="0"/>
      <dgm:spPr/>
    </dgm:pt>
    <dgm:pt modelId="{6315D477-2022-47F0-AA17-814E7947B1F7}" type="pres">
      <dgm:prSet presAssocID="{3AFB2782-6852-4E5F-9888-5D4C1529A871}" presName="parTx" presStyleLbl="revTx" presStyleIdx="1" presStyleCnt="3">
        <dgm:presLayoutVars>
          <dgm:chMax val="0"/>
          <dgm:chPref val="0"/>
        </dgm:presLayoutVars>
      </dgm:prSet>
      <dgm:spPr/>
    </dgm:pt>
    <dgm:pt modelId="{4413D899-05DB-4E82-8D04-56208CE7C7BF}" type="pres">
      <dgm:prSet presAssocID="{A31A1395-7B99-4CA0-A783-678847199C5F}" presName="sibTrans" presStyleCnt="0"/>
      <dgm:spPr/>
    </dgm:pt>
    <dgm:pt modelId="{24416353-0E3E-48EA-ADA6-872C13408F10}" type="pres">
      <dgm:prSet presAssocID="{B3C4B06E-02EE-401F-B9D0-9BFFC7BE96AF}" presName="compNode" presStyleCnt="0"/>
      <dgm:spPr/>
    </dgm:pt>
    <dgm:pt modelId="{88E557E2-F153-4830-A2F8-DDF044C2DE1E}" type="pres">
      <dgm:prSet presAssocID="{B3C4B06E-02EE-401F-B9D0-9BFFC7BE96AF}" presName="bgRect" presStyleLbl="bgShp" presStyleIdx="2" presStyleCnt="3"/>
      <dgm:spPr/>
    </dgm:pt>
    <dgm:pt modelId="{196E8376-40CF-4DAF-95EA-852DFFE44DD9}" type="pres">
      <dgm:prSet presAssocID="{B3C4B06E-02EE-401F-B9D0-9BFFC7BE96AF}" presName="iconRect" presStyleLbl="node1" presStyleIdx="2" presStyleCnt="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nvelope"/>
        </a:ext>
      </dgm:extLst>
    </dgm:pt>
    <dgm:pt modelId="{CFC6C969-03E3-499C-83F7-2DCAD7AF863F}" type="pres">
      <dgm:prSet presAssocID="{B3C4B06E-02EE-401F-B9D0-9BFFC7BE96AF}" presName="spaceRect" presStyleCnt="0"/>
      <dgm:spPr/>
    </dgm:pt>
    <dgm:pt modelId="{9E366F10-7135-48BF-B625-659F63F9FF92}" type="pres">
      <dgm:prSet presAssocID="{B3C4B06E-02EE-401F-B9D0-9BFFC7BE96AF}" presName="parTx" presStyleLbl="revTx" presStyleIdx="2" presStyleCnt="3">
        <dgm:presLayoutVars>
          <dgm:chMax val="0"/>
          <dgm:chPref val="0"/>
        </dgm:presLayoutVars>
      </dgm:prSet>
      <dgm:spPr/>
    </dgm:pt>
  </dgm:ptLst>
  <dgm:cxnLst>
    <dgm:cxn modelId="{0D36C412-F619-496D-B3AF-97DB32C4E100}" type="presOf" srcId="{BFB253CE-8C5B-496F-8DB0-8499D3D4E329}" destId="{CDB25C34-1222-4EA5-8EB3-B10B6B7D8C20}" srcOrd="0" destOrd="0" presId="urn:microsoft.com/office/officeart/2018/2/layout/IconVerticalSolidList"/>
    <dgm:cxn modelId="{61BBA469-BB44-49A3-95CA-F8050890E881}" type="presOf" srcId="{44326955-81E5-425B-95C3-13CA77C57B3F}" destId="{50555C9C-0AB3-4061-8637-28EBEAD07355}" srcOrd="0" destOrd="0" presId="urn:microsoft.com/office/officeart/2018/2/layout/IconVerticalSolidList"/>
    <dgm:cxn modelId="{CE5EF86A-384A-4445-9773-9FCC876B8699}" type="presOf" srcId="{B3C4B06E-02EE-401F-B9D0-9BFFC7BE96AF}" destId="{9E366F10-7135-48BF-B625-659F63F9FF92}" srcOrd="0" destOrd="0" presId="urn:microsoft.com/office/officeart/2018/2/layout/IconVerticalSolidList"/>
    <dgm:cxn modelId="{F1313456-BE98-4C5E-A2AB-0FEF2695FFEB}" type="presOf" srcId="{3AFB2782-6852-4E5F-9888-5D4C1529A871}" destId="{6315D477-2022-47F0-AA17-814E7947B1F7}" srcOrd="0" destOrd="0" presId="urn:microsoft.com/office/officeart/2018/2/layout/IconVerticalSolidList"/>
    <dgm:cxn modelId="{F485DDB5-CD1D-4EAE-B1BA-D976410CF681}" srcId="{BFB253CE-8C5B-496F-8DB0-8499D3D4E329}" destId="{44326955-81E5-425B-95C3-13CA77C57B3F}" srcOrd="0" destOrd="0" parTransId="{E556CE5C-186C-4FCB-B6C4-200FAC549EAC}" sibTransId="{916F478B-2005-4884-883F-6FD87BFFE864}"/>
    <dgm:cxn modelId="{FB5140DB-8C2A-48C5-90DC-6B674E58313B}" srcId="{BFB253CE-8C5B-496F-8DB0-8499D3D4E329}" destId="{B3C4B06E-02EE-401F-B9D0-9BFFC7BE96AF}" srcOrd="2" destOrd="0" parTransId="{D1ABEBC4-0264-46B7-BCB5-C0B14D0ECFE4}" sibTransId="{9E88DDA2-F206-4E6D-806C-9E52E8987FD5}"/>
    <dgm:cxn modelId="{9BCA87F6-375D-4262-A5A8-319F2BFA2383}" srcId="{BFB253CE-8C5B-496F-8DB0-8499D3D4E329}" destId="{3AFB2782-6852-4E5F-9888-5D4C1529A871}" srcOrd="1" destOrd="0" parTransId="{21680488-34A5-4653-9BCC-C14904110324}" sibTransId="{A31A1395-7B99-4CA0-A783-678847199C5F}"/>
    <dgm:cxn modelId="{F5F0EFF9-C49A-4267-AB8F-62AB4D818AFF}" type="presParOf" srcId="{CDB25C34-1222-4EA5-8EB3-B10B6B7D8C20}" destId="{B81E9384-BD2E-4EA3-8DCD-7591C45A9C4C}" srcOrd="0" destOrd="0" presId="urn:microsoft.com/office/officeart/2018/2/layout/IconVerticalSolidList"/>
    <dgm:cxn modelId="{9D561E66-7CA7-4AA1-AF53-06244666170E}" type="presParOf" srcId="{B81E9384-BD2E-4EA3-8DCD-7591C45A9C4C}" destId="{55633C43-9F5D-4C55-899C-11F111DA29EA}" srcOrd="0" destOrd="0" presId="urn:microsoft.com/office/officeart/2018/2/layout/IconVerticalSolidList"/>
    <dgm:cxn modelId="{F1CAFF48-DE45-4985-AD21-A46BD37CA255}" type="presParOf" srcId="{B81E9384-BD2E-4EA3-8DCD-7591C45A9C4C}" destId="{54E8F8D3-2F82-42A1-B965-717D34755480}" srcOrd="1" destOrd="0" presId="urn:microsoft.com/office/officeart/2018/2/layout/IconVerticalSolidList"/>
    <dgm:cxn modelId="{B330EA7F-4C4E-4526-8575-4C1EFE6943FE}" type="presParOf" srcId="{B81E9384-BD2E-4EA3-8DCD-7591C45A9C4C}" destId="{F1A20CFD-1827-4103-BA42-68D64D5E76AD}" srcOrd="2" destOrd="0" presId="urn:microsoft.com/office/officeart/2018/2/layout/IconVerticalSolidList"/>
    <dgm:cxn modelId="{C2F5493E-7C56-47EB-B4BE-98D5C243B411}" type="presParOf" srcId="{B81E9384-BD2E-4EA3-8DCD-7591C45A9C4C}" destId="{50555C9C-0AB3-4061-8637-28EBEAD07355}" srcOrd="3" destOrd="0" presId="urn:microsoft.com/office/officeart/2018/2/layout/IconVerticalSolidList"/>
    <dgm:cxn modelId="{DB1C186C-5F10-438E-837C-38385BC1A42D}" type="presParOf" srcId="{CDB25C34-1222-4EA5-8EB3-B10B6B7D8C20}" destId="{ACF01F6E-B88B-4835-AFDA-46E21843C657}" srcOrd="1" destOrd="0" presId="urn:microsoft.com/office/officeart/2018/2/layout/IconVerticalSolidList"/>
    <dgm:cxn modelId="{01A1120E-A9FF-4550-A76F-2C8612D34C62}" type="presParOf" srcId="{CDB25C34-1222-4EA5-8EB3-B10B6B7D8C20}" destId="{5280AD6E-F61D-4E6B-A950-41D416043F36}" srcOrd="2" destOrd="0" presId="urn:microsoft.com/office/officeart/2018/2/layout/IconVerticalSolidList"/>
    <dgm:cxn modelId="{0DDE8C6D-FCF6-4AE9-8BC0-E403EA6C52E9}" type="presParOf" srcId="{5280AD6E-F61D-4E6B-A950-41D416043F36}" destId="{E544C332-6A8A-44EB-979B-57F6D1B778EB}" srcOrd="0" destOrd="0" presId="urn:microsoft.com/office/officeart/2018/2/layout/IconVerticalSolidList"/>
    <dgm:cxn modelId="{BF1AC3A2-9533-43CE-9E74-B9C211DC92E6}" type="presParOf" srcId="{5280AD6E-F61D-4E6B-A950-41D416043F36}" destId="{6C3BC702-CF21-47CF-A39D-7152895F9735}" srcOrd="1" destOrd="0" presId="urn:microsoft.com/office/officeart/2018/2/layout/IconVerticalSolidList"/>
    <dgm:cxn modelId="{5FD68A87-7D5B-4601-85ED-0F40036DC83E}" type="presParOf" srcId="{5280AD6E-F61D-4E6B-A950-41D416043F36}" destId="{2DDD2950-3139-4150-B0D8-259B080966D0}" srcOrd="2" destOrd="0" presId="urn:microsoft.com/office/officeart/2018/2/layout/IconVerticalSolidList"/>
    <dgm:cxn modelId="{173D0CAE-D413-4DC9-9429-BE32196C279D}" type="presParOf" srcId="{5280AD6E-F61D-4E6B-A950-41D416043F36}" destId="{6315D477-2022-47F0-AA17-814E7947B1F7}" srcOrd="3" destOrd="0" presId="urn:microsoft.com/office/officeart/2018/2/layout/IconVerticalSolidList"/>
    <dgm:cxn modelId="{16455433-AB4E-4DE0-9B68-783B91F6EC57}" type="presParOf" srcId="{CDB25C34-1222-4EA5-8EB3-B10B6B7D8C20}" destId="{4413D899-05DB-4E82-8D04-56208CE7C7BF}" srcOrd="3" destOrd="0" presId="urn:microsoft.com/office/officeart/2018/2/layout/IconVerticalSolidList"/>
    <dgm:cxn modelId="{8E2E156E-4402-4A8E-8B5E-61A376953DC1}" type="presParOf" srcId="{CDB25C34-1222-4EA5-8EB3-B10B6B7D8C20}" destId="{24416353-0E3E-48EA-ADA6-872C13408F10}" srcOrd="4" destOrd="0" presId="urn:microsoft.com/office/officeart/2018/2/layout/IconVerticalSolidList"/>
    <dgm:cxn modelId="{CFD51111-49CA-4463-AAAB-4F507EBF5711}" type="presParOf" srcId="{24416353-0E3E-48EA-ADA6-872C13408F10}" destId="{88E557E2-F153-4830-A2F8-DDF044C2DE1E}" srcOrd="0" destOrd="0" presId="urn:microsoft.com/office/officeart/2018/2/layout/IconVerticalSolidList"/>
    <dgm:cxn modelId="{FC64AC29-9667-4EC7-8C4A-7B942B62119D}" type="presParOf" srcId="{24416353-0E3E-48EA-ADA6-872C13408F10}" destId="{196E8376-40CF-4DAF-95EA-852DFFE44DD9}" srcOrd="1" destOrd="0" presId="urn:microsoft.com/office/officeart/2018/2/layout/IconVerticalSolidList"/>
    <dgm:cxn modelId="{6F4CF732-C84F-4FFC-9ABE-6151E454A63F}" type="presParOf" srcId="{24416353-0E3E-48EA-ADA6-872C13408F10}" destId="{CFC6C969-03E3-499C-83F7-2DCAD7AF863F}" srcOrd="2" destOrd="0" presId="urn:microsoft.com/office/officeart/2018/2/layout/IconVerticalSolidList"/>
    <dgm:cxn modelId="{412302B1-03F4-4F7F-99F0-5AAB6E5CB65B}" type="presParOf" srcId="{24416353-0E3E-48EA-ADA6-872C13408F10}" destId="{9E366F10-7135-48BF-B625-659F63F9FF9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33C43-9F5D-4C55-899C-11F111DA29EA}">
      <dsp:nvSpPr>
        <dsp:cNvPr id="0" name=""/>
        <dsp:cNvSpPr/>
      </dsp:nvSpPr>
      <dsp:spPr>
        <a:xfrm>
          <a:off x="0" y="410"/>
          <a:ext cx="10553700" cy="961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8F8D3-2F82-42A1-B965-717D34755480}">
      <dsp:nvSpPr>
        <dsp:cNvPr id="0" name=""/>
        <dsp:cNvSpPr/>
      </dsp:nvSpPr>
      <dsp:spPr>
        <a:xfrm>
          <a:off x="290738" y="216662"/>
          <a:ext cx="528615" cy="528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55C9C-0AB3-4061-8637-28EBEAD07355}">
      <dsp:nvSpPr>
        <dsp:cNvPr id="0" name=""/>
        <dsp:cNvSpPr/>
      </dsp:nvSpPr>
      <dsp:spPr>
        <a:xfrm>
          <a:off x="1110093" y="410"/>
          <a:ext cx="9443606" cy="96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19" tIns="101719" rIns="101719" bIns="101719" numCol="1" spcCol="1270" anchor="ctr" anchorCtr="0">
          <a:noAutofit/>
        </a:bodyPr>
        <a:lstStyle/>
        <a:p>
          <a:pPr marL="0" lvl="0" indent="0" algn="l" defTabSz="755650">
            <a:lnSpc>
              <a:spcPct val="100000"/>
            </a:lnSpc>
            <a:spcBef>
              <a:spcPct val="0"/>
            </a:spcBef>
            <a:spcAft>
              <a:spcPct val="35000"/>
            </a:spcAft>
            <a:buNone/>
          </a:pPr>
          <a:r>
            <a:rPr lang="en-US" sz="1700" kern="1200"/>
            <a:t>Please visit the website for more details on formatting guidelines:</a:t>
          </a:r>
        </a:p>
      </dsp:txBody>
      <dsp:txXfrm>
        <a:off x="1110093" y="410"/>
        <a:ext cx="9443606" cy="961119"/>
      </dsp:txXfrm>
    </dsp:sp>
    <dsp:sp modelId="{E544C332-6A8A-44EB-979B-57F6D1B778EB}">
      <dsp:nvSpPr>
        <dsp:cNvPr id="0" name=""/>
        <dsp:cNvSpPr/>
      </dsp:nvSpPr>
      <dsp:spPr>
        <a:xfrm>
          <a:off x="0" y="1201810"/>
          <a:ext cx="10553700" cy="961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BC702-CF21-47CF-A39D-7152895F9735}">
      <dsp:nvSpPr>
        <dsp:cNvPr id="0" name=""/>
        <dsp:cNvSpPr/>
      </dsp:nvSpPr>
      <dsp:spPr>
        <a:xfrm>
          <a:off x="290738" y="1418062"/>
          <a:ext cx="528615" cy="528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15D477-2022-47F0-AA17-814E7947B1F7}">
      <dsp:nvSpPr>
        <dsp:cNvPr id="0" name=""/>
        <dsp:cNvSpPr/>
      </dsp:nvSpPr>
      <dsp:spPr>
        <a:xfrm>
          <a:off x="1110093" y="1201810"/>
          <a:ext cx="9443606" cy="96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19" tIns="101719" rIns="101719" bIns="101719" numCol="1" spcCol="1270" anchor="ctr" anchorCtr="0">
          <a:noAutofit/>
        </a:bodyPr>
        <a:lstStyle/>
        <a:p>
          <a:pPr marL="0" lvl="0" indent="0" algn="l" defTabSz="755650">
            <a:lnSpc>
              <a:spcPct val="100000"/>
            </a:lnSpc>
            <a:spcBef>
              <a:spcPct val="0"/>
            </a:spcBef>
            <a:spcAft>
              <a:spcPct val="35000"/>
            </a:spcAft>
            <a:buNone/>
          </a:pPr>
          <a:r>
            <a:rPr lang="en-US" sz="1700" b="1" u="none" kern="1200" dirty="0">
              <a:hlinkClick xmlns:r="http://schemas.openxmlformats.org/officeDocument/2006/relationships" r:id="rId5">
                <a:extLst>
                  <a:ext uri="{A12FA001-AC4F-418D-AE19-62706E023703}">
                    <ahyp:hlinkClr xmlns:ahyp="http://schemas.microsoft.com/office/drawing/2018/hyperlinkcolor" val="tx"/>
                  </a:ext>
                </a:extLst>
              </a:hlinkClick>
            </a:rPr>
            <a:t>Graduate Studies Web checklist: </a:t>
          </a:r>
          <a:r>
            <a:rPr lang="en-US" sz="1700" kern="1200" dirty="0">
              <a:hlinkClick xmlns:r="http://schemas.openxmlformats.org/officeDocument/2006/relationships" r:id="rId6">
                <a:extLst>
                  <a:ext uri="{A12FA001-AC4F-418D-AE19-62706E023703}">
                    <ahyp:hlinkClr xmlns:ahyp="http://schemas.microsoft.com/office/drawing/2018/hyperlinkcolor" val="tx"/>
                  </a:ext>
                </a:extLst>
              </a:hlinkClick>
            </a:rPr>
            <a:t>https://www.cpp.edu/gradstudies/project-and-thesis/steps-for-project-and-theses.shtml</a:t>
          </a:r>
          <a:r>
            <a:rPr lang="en-US" sz="1700" kern="1200" dirty="0"/>
            <a:t> </a:t>
          </a:r>
          <a:r>
            <a:rPr lang="en-US" sz="1700" b="1" kern="1200" dirty="0"/>
            <a:t>And for Preliminary format review</a:t>
          </a:r>
          <a:r>
            <a:rPr lang="en-US" sz="1700" kern="1200" dirty="0"/>
            <a:t>: </a:t>
          </a:r>
          <a:r>
            <a:rPr lang="en-US" sz="1700" kern="1200" dirty="0">
              <a:hlinkClick xmlns:r="http://schemas.openxmlformats.org/officeDocument/2006/relationships" r:id="rId7">
                <a:extLst>
                  <a:ext uri="{A12FA001-AC4F-418D-AE19-62706E023703}">
                    <ahyp:hlinkClr xmlns:ahyp="http://schemas.microsoft.com/office/drawing/2018/hyperlinkcolor" val="tx"/>
                  </a:ext>
                </a:extLst>
              </a:hlinkClick>
            </a:rPr>
            <a:t>Thesis/Project Preliminary Format Review (cpp.edu)</a:t>
          </a:r>
          <a:r>
            <a:rPr lang="en-US" sz="1700" kern="1200" dirty="0"/>
            <a:t> </a:t>
          </a:r>
        </a:p>
      </dsp:txBody>
      <dsp:txXfrm>
        <a:off x="1110093" y="1201810"/>
        <a:ext cx="9443606" cy="961119"/>
      </dsp:txXfrm>
    </dsp:sp>
    <dsp:sp modelId="{88E557E2-F153-4830-A2F8-DDF044C2DE1E}">
      <dsp:nvSpPr>
        <dsp:cNvPr id="0" name=""/>
        <dsp:cNvSpPr/>
      </dsp:nvSpPr>
      <dsp:spPr>
        <a:xfrm>
          <a:off x="0" y="2403210"/>
          <a:ext cx="10553700" cy="961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E8376-40CF-4DAF-95EA-852DFFE44DD9}">
      <dsp:nvSpPr>
        <dsp:cNvPr id="0" name=""/>
        <dsp:cNvSpPr/>
      </dsp:nvSpPr>
      <dsp:spPr>
        <a:xfrm>
          <a:off x="290738" y="2619462"/>
          <a:ext cx="528615" cy="52861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366F10-7135-48BF-B625-659F63F9FF92}">
      <dsp:nvSpPr>
        <dsp:cNvPr id="0" name=""/>
        <dsp:cNvSpPr/>
      </dsp:nvSpPr>
      <dsp:spPr>
        <a:xfrm>
          <a:off x="1110093" y="2403210"/>
          <a:ext cx="9443606" cy="96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19" tIns="101719" rIns="101719" bIns="101719" numCol="1" spcCol="1270" anchor="ctr" anchorCtr="0">
          <a:noAutofit/>
        </a:bodyPr>
        <a:lstStyle/>
        <a:p>
          <a:pPr marL="0" lvl="0" indent="0" algn="l" defTabSz="755650">
            <a:lnSpc>
              <a:spcPct val="100000"/>
            </a:lnSpc>
            <a:spcBef>
              <a:spcPct val="0"/>
            </a:spcBef>
            <a:spcAft>
              <a:spcPct val="35000"/>
            </a:spcAft>
            <a:buNone/>
          </a:pPr>
          <a:r>
            <a:rPr lang="en-US" sz="1700" kern="1200"/>
            <a:t>If you want more information or want to verify if all your paper has been processed, please contact Graduate Studies office at </a:t>
          </a:r>
          <a:r>
            <a:rPr lang="en-US" sz="1700" kern="1200">
              <a:hlinkClick xmlns:r="http://schemas.openxmlformats.org/officeDocument/2006/relationships" r:id="rId10">
                <a:extLst>
                  <a:ext uri="{A12FA001-AC4F-418D-AE19-62706E023703}">
                    <ahyp:hlinkClr xmlns:ahyp="http://schemas.microsoft.com/office/drawing/2018/hyperlinkcolor" val="tx"/>
                  </a:ext>
                </a:extLst>
              </a:hlinkClick>
            </a:rPr>
            <a:t>gradstudies@cpp.edu</a:t>
          </a:r>
          <a:endParaRPr lang="en-US" sz="1700" kern="1200"/>
        </a:p>
      </dsp:txBody>
      <dsp:txXfrm>
        <a:off x="1110093" y="2403210"/>
        <a:ext cx="9443606" cy="9611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50A4-772D-4A7C-8F0D-F0D208B04EB2}" type="datetimeFigureOut">
              <a:rPr lang="en-US" smtClean="0"/>
              <a:t>6/12/2025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CD3BF-7EB3-4609-8B95-ECEE6E45AD4E}" type="slidenum">
              <a:rPr lang="en-US" smtClean="0"/>
              <a:t>‹#›</a:t>
            </a:fld>
            <a:endParaRPr lang="en-US"/>
          </a:p>
        </p:txBody>
      </p:sp>
    </p:spTree>
    <p:extLst>
      <p:ext uri="{BB962C8B-B14F-4D97-AF65-F5344CB8AC3E}">
        <p14:creationId xmlns:p14="http://schemas.microsoft.com/office/powerpoint/2010/main" val="254170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Thank you for joining the tutorial on Master’s thesis formatting and Adobe Sign guidelines provided by Cal Poly Pomona University.</a:t>
            </a:r>
            <a:br>
              <a:rPr lang="en-US" dirty="0"/>
            </a:br>
            <a:r>
              <a:rPr lang="en-US" dirty="0"/>
              <a:t>This session will walk you through the rules and procedures for formatting your report to ensure it meets the requirements for final format review approval.</a:t>
            </a:r>
          </a:p>
          <a:p>
            <a:endParaRPr lang="en-US" dirty="0"/>
          </a:p>
        </p:txBody>
      </p:sp>
      <p:sp>
        <p:nvSpPr>
          <p:cNvPr id="4" name="Slide Number Placeholder 3"/>
          <p:cNvSpPr>
            <a:spLocks noGrp="1"/>
          </p:cNvSpPr>
          <p:nvPr>
            <p:ph type="sldNum" sz="quarter" idx="10"/>
          </p:nvPr>
        </p:nvSpPr>
        <p:spPr/>
        <p:txBody>
          <a:bodyPr/>
          <a:lstStyle/>
          <a:p>
            <a:fld id="{527CD3BF-7EB3-4609-8B95-ECEE6E45AD4E}" type="slidenum">
              <a:rPr lang="en-US" smtClean="0"/>
              <a:t>1</a:t>
            </a:fld>
            <a:endParaRPr lang="en-US"/>
          </a:p>
        </p:txBody>
      </p:sp>
    </p:spTree>
    <p:extLst>
      <p:ext uri="{BB962C8B-B14F-4D97-AF65-F5344CB8AC3E}">
        <p14:creationId xmlns:p14="http://schemas.microsoft.com/office/powerpoint/2010/main" val="191160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Now, we will review how tables and figures should be formatted in your report. This example follows APA 6th edition guidelines for figure formatting. The </a:t>
            </a:r>
            <a:r>
              <a:rPr lang="en-US" i="1" dirty="0"/>
              <a:t>label</a:t>
            </a:r>
            <a:r>
              <a:rPr lang="en-US" dirty="0"/>
              <a:t> (e.g., "Figure 1"), the </a:t>
            </a:r>
            <a:r>
              <a:rPr lang="en-US" i="1" dirty="0"/>
              <a:t>caption</a:t>
            </a:r>
            <a:r>
              <a:rPr lang="en-US" dirty="0"/>
              <a:t> (the title or description of the figure), and the </a:t>
            </a:r>
            <a:r>
              <a:rPr lang="en-US" i="1" dirty="0"/>
              <a:t>acknowledgment</a:t>
            </a:r>
            <a:r>
              <a:rPr lang="en-US" dirty="0"/>
              <a:t> (citation/source) should all appear </a:t>
            </a:r>
            <a:r>
              <a:rPr lang="en-US" b="1" dirty="0"/>
              <a:t>below</a:t>
            </a:r>
            <a:r>
              <a:rPr lang="en-US" dirty="0"/>
              <a:t> the figure.</a:t>
            </a:r>
          </a:p>
          <a:p>
            <a:pPr>
              <a:buNone/>
            </a:pPr>
            <a:r>
              <a:rPr lang="en-US" dirty="0"/>
              <a:t>Be consistent in how you position the label and caption—whether left-aligned or centered, choose one format and apply it throughout the entire paper. The font size for captions and labels can be reduced to size 10, but it must match the </a:t>
            </a:r>
            <a:r>
              <a:rPr lang="en-US" b="1" dirty="0"/>
              <a:t>typeface</a:t>
            </a:r>
            <a:r>
              <a:rPr lang="en-US" dirty="0"/>
              <a:t> used in the rest of your report.</a:t>
            </a:r>
          </a:p>
          <a:p>
            <a:r>
              <a:rPr lang="en-US" dirty="0"/>
              <a:t>The content </a:t>
            </a:r>
            <a:r>
              <a:rPr lang="en-US" i="1" dirty="0"/>
              <a:t>within</a:t>
            </a:r>
            <a:r>
              <a:rPr lang="en-US" dirty="0"/>
              <a:t> the figure or table can vary in font size or typeface, as long as it remains clear and readable. Refer to the image on the </a:t>
            </a:r>
            <a:r>
              <a:rPr lang="en-US" dirty="0" err="1"/>
              <a:t>powerpoint</a:t>
            </a:r>
            <a:r>
              <a:rPr lang="en-US" dirty="0"/>
              <a:t>, which provides a detailed example of what is required for properly formatted figures</a:t>
            </a:r>
          </a:p>
          <a:p>
            <a:endParaRPr lang="en-US" dirty="0"/>
          </a:p>
        </p:txBody>
      </p:sp>
      <p:sp>
        <p:nvSpPr>
          <p:cNvPr id="4" name="Slide Number Placeholder 3"/>
          <p:cNvSpPr>
            <a:spLocks noGrp="1"/>
          </p:cNvSpPr>
          <p:nvPr>
            <p:ph type="sldNum" sz="quarter" idx="5"/>
          </p:nvPr>
        </p:nvSpPr>
        <p:spPr/>
        <p:txBody>
          <a:bodyPr/>
          <a:lstStyle/>
          <a:p>
            <a:fld id="{527CD3BF-7EB3-4609-8B95-ECEE6E45AD4E}" type="slidenum">
              <a:rPr lang="en-US" smtClean="0"/>
              <a:t>10</a:t>
            </a:fld>
            <a:endParaRPr lang="en-US"/>
          </a:p>
        </p:txBody>
      </p:sp>
    </p:spTree>
    <p:extLst>
      <p:ext uri="{BB962C8B-B14F-4D97-AF65-F5344CB8AC3E}">
        <p14:creationId xmlns:p14="http://schemas.microsoft.com/office/powerpoint/2010/main" val="317817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Here, we provide an example of a figure formatted according to </a:t>
            </a:r>
            <a:r>
              <a:rPr lang="en-US" b="1" dirty="0"/>
              <a:t>APA 7th edition</a:t>
            </a:r>
            <a:r>
              <a:rPr lang="en-US" dirty="0"/>
              <a:t> guidelines. The formatting principles are similar to the previous slide; however, there is a key difference: in APA 7th edition, the </a:t>
            </a:r>
            <a:r>
              <a:rPr lang="en-US" i="1" dirty="0"/>
              <a:t>label</a:t>
            </a:r>
            <a:r>
              <a:rPr lang="en-US" dirty="0"/>
              <a:t> (e.g., “Figure 1”) and </a:t>
            </a:r>
            <a:r>
              <a:rPr lang="en-US" i="1" dirty="0"/>
              <a:t>caption</a:t>
            </a:r>
            <a:r>
              <a:rPr lang="en-US" dirty="0"/>
              <a:t> appear </a:t>
            </a:r>
            <a:r>
              <a:rPr lang="en-US" b="1" dirty="0"/>
              <a:t>above</a:t>
            </a:r>
            <a:r>
              <a:rPr lang="en-US" dirty="0"/>
              <a:t> the figure, while any </a:t>
            </a:r>
            <a:r>
              <a:rPr lang="en-US" i="1" dirty="0"/>
              <a:t>notes</a:t>
            </a:r>
            <a:r>
              <a:rPr lang="en-US" dirty="0"/>
              <a:t> or </a:t>
            </a:r>
            <a:r>
              <a:rPr lang="en-US" i="1" dirty="0"/>
              <a:t>acknowledgments</a:t>
            </a:r>
            <a:r>
              <a:rPr lang="en-US" dirty="0"/>
              <a:t> (e.g., citations or source information) are placed </a:t>
            </a:r>
            <a:r>
              <a:rPr lang="en-US" b="1" dirty="0"/>
              <a:t>below</a:t>
            </a:r>
            <a:r>
              <a:rPr lang="en-US" dirty="0"/>
              <a:t> the figure.</a:t>
            </a:r>
          </a:p>
          <a:p>
            <a:r>
              <a:rPr lang="en-US" dirty="0"/>
              <a:t>Be sure to confirm which citation style you are using and format your figures and tables accordingly. Consistency and accuracy in citation formatting are essential throughout your report.</a:t>
            </a:r>
          </a:p>
          <a:p>
            <a:endParaRPr lang="en-US" dirty="0"/>
          </a:p>
        </p:txBody>
      </p:sp>
      <p:sp>
        <p:nvSpPr>
          <p:cNvPr id="4" name="Slide Number Placeholder 3"/>
          <p:cNvSpPr>
            <a:spLocks noGrp="1"/>
          </p:cNvSpPr>
          <p:nvPr>
            <p:ph type="sldNum" sz="quarter" idx="5"/>
          </p:nvPr>
        </p:nvSpPr>
        <p:spPr/>
        <p:txBody>
          <a:bodyPr/>
          <a:lstStyle/>
          <a:p>
            <a:fld id="{527CD3BF-7EB3-4609-8B95-ECEE6E45AD4E}" type="slidenum">
              <a:rPr lang="en-US" smtClean="0"/>
              <a:t>11</a:t>
            </a:fld>
            <a:endParaRPr lang="en-US"/>
          </a:p>
        </p:txBody>
      </p:sp>
    </p:spTree>
    <p:extLst>
      <p:ext uri="{BB962C8B-B14F-4D97-AF65-F5344CB8AC3E}">
        <p14:creationId xmlns:p14="http://schemas.microsoft.com/office/powerpoint/2010/main" val="284460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we address table formatting.</a:t>
            </a:r>
            <a:r>
              <a:rPr lang="en-US" dirty="0"/>
              <a:t> The table label and caption should be placed above the table, while any notes and source information should be positioned below. Ensure that the font size and alignment are consistent with those used for figures. This formatting standard applies regardless of the citation style. In this example, we are demonstrating the guidelines for both APA 6th and 7th editions.</a:t>
            </a:r>
          </a:p>
        </p:txBody>
      </p:sp>
      <p:sp>
        <p:nvSpPr>
          <p:cNvPr id="4" name="Slide Number Placeholder 3"/>
          <p:cNvSpPr>
            <a:spLocks noGrp="1"/>
          </p:cNvSpPr>
          <p:nvPr>
            <p:ph type="sldNum" sz="quarter" idx="5"/>
          </p:nvPr>
        </p:nvSpPr>
        <p:spPr/>
        <p:txBody>
          <a:bodyPr/>
          <a:lstStyle/>
          <a:p>
            <a:fld id="{527CD3BF-7EB3-4609-8B95-ECEE6E45AD4E}" type="slidenum">
              <a:rPr lang="en-US" smtClean="0"/>
              <a:t>12</a:t>
            </a:fld>
            <a:endParaRPr lang="en-US"/>
          </a:p>
        </p:txBody>
      </p:sp>
    </p:spTree>
    <p:extLst>
      <p:ext uri="{BB962C8B-B14F-4D97-AF65-F5344CB8AC3E}">
        <p14:creationId xmlns:p14="http://schemas.microsoft.com/office/powerpoint/2010/main" val="1105906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assistance with citations, bibliographies, or references, please contact your subject librarian. You can find their information on the University Library website or access the direct link provided in the slide.</a:t>
            </a:r>
          </a:p>
        </p:txBody>
      </p:sp>
      <p:sp>
        <p:nvSpPr>
          <p:cNvPr id="4" name="Slide Number Placeholder 3"/>
          <p:cNvSpPr>
            <a:spLocks noGrp="1"/>
          </p:cNvSpPr>
          <p:nvPr>
            <p:ph type="sldNum" sz="quarter" idx="5"/>
          </p:nvPr>
        </p:nvSpPr>
        <p:spPr/>
        <p:txBody>
          <a:bodyPr/>
          <a:lstStyle/>
          <a:p>
            <a:fld id="{527CD3BF-7EB3-4609-8B95-ECEE6E45AD4E}" type="slidenum">
              <a:rPr lang="en-US" smtClean="0"/>
              <a:t>13</a:t>
            </a:fld>
            <a:endParaRPr lang="en-US"/>
          </a:p>
        </p:txBody>
      </p:sp>
    </p:spTree>
    <p:extLst>
      <p:ext uri="{BB962C8B-B14F-4D97-AF65-F5344CB8AC3E}">
        <p14:creationId xmlns:p14="http://schemas.microsoft.com/office/powerpoint/2010/main" val="409826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visit the Graduate Studies website or contact their office via email at </a:t>
            </a:r>
            <a:r>
              <a:rPr lang="en-US" b="1" dirty="0"/>
              <a:t>gradstudies@cpp.edu</a:t>
            </a:r>
            <a:r>
              <a:rPr lang="en-US" dirty="0"/>
              <a:t>.</a:t>
            </a:r>
          </a:p>
        </p:txBody>
      </p:sp>
      <p:sp>
        <p:nvSpPr>
          <p:cNvPr id="4" name="Slide Number Placeholder 3"/>
          <p:cNvSpPr>
            <a:spLocks noGrp="1"/>
          </p:cNvSpPr>
          <p:nvPr>
            <p:ph type="sldNum" sz="quarter" idx="5"/>
          </p:nvPr>
        </p:nvSpPr>
        <p:spPr/>
        <p:txBody>
          <a:bodyPr/>
          <a:lstStyle/>
          <a:p>
            <a:fld id="{527CD3BF-7EB3-4609-8B95-ECEE6E45AD4E}" type="slidenum">
              <a:rPr lang="en-US" smtClean="0"/>
              <a:t>14</a:t>
            </a:fld>
            <a:endParaRPr lang="en-US"/>
          </a:p>
        </p:txBody>
      </p:sp>
    </p:spTree>
    <p:extLst>
      <p:ext uri="{BB962C8B-B14F-4D97-AF65-F5344CB8AC3E}">
        <p14:creationId xmlns:p14="http://schemas.microsoft.com/office/powerpoint/2010/main" val="7639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We’ll begin with the Sequence of Parts, which you can download from the Graduate Studies website.</a:t>
            </a:r>
            <a:br>
              <a:rPr lang="en-US" dirty="0"/>
            </a:br>
            <a:r>
              <a:rPr lang="en-US" dirty="0"/>
              <a:t>This document outlines the required order of each section in your report. The preliminary pages include the Title Page through the List of Figures, while the main content extents from the Text through the Appendices. Each section in the sequence is explained in detail, including its purpose and the formatting rules you need to follow. Please refer to this sheet carefully as it serves as a valuable guide for structuring your report correctly.</a:t>
            </a:r>
          </a:p>
        </p:txBody>
      </p:sp>
      <p:sp>
        <p:nvSpPr>
          <p:cNvPr id="4" name="Slide Number Placeholder 3"/>
          <p:cNvSpPr>
            <a:spLocks noGrp="1"/>
          </p:cNvSpPr>
          <p:nvPr>
            <p:ph type="sldNum" sz="quarter" idx="5"/>
          </p:nvPr>
        </p:nvSpPr>
        <p:spPr/>
        <p:txBody>
          <a:bodyPr/>
          <a:lstStyle/>
          <a:p>
            <a:fld id="{527CD3BF-7EB3-4609-8B95-ECEE6E45AD4E}" type="slidenum">
              <a:rPr lang="en-US" smtClean="0"/>
              <a:t>2</a:t>
            </a:fld>
            <a:endParaRPr lang="en-US"/>
          </a:p>
        </p:txBody>
      </p:sp>
    </p:spTree>
    <p:extLst>
      <p:ext uri="{BB962C8B-B14F-4D97-AF65-F5344CB8AC3E}">
        <p14:creationId xmlns:p14="http://schemas.microsoft.com/office/powerpoint/2010/main" val="112712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Next, we’ll cover the formatting rules.</a:t>
            </a:r>
            <a:br>
              <a:rPr lang="en-US" dirty="0"/>
            </a:br>
            <a:r>
              <a:rPr lang="en-US" dirty="0"/>
              <a:t>Begin by selecting one font size and one typeface for your entire thesis. Acceptable font sizes are 10, 11, or 12 point, and the approved typefaces include Times New Roman, Arial, or Calibri. Your selection must remain consistent throughout your document, including in page numbers, main headings, subheadings, table and figure labels, and captions.</a:t>
            </a:r>
          </a:p>
          <a:p>
            <a:pPr>
              <a:buNone/>
            </a:pPr>
            <a:r>
              <a:rPr lang="en-US" dirty="0"/>
              <a:t>The entire paper must be double-spaced, and margins should be set to 1 inch on all sides.</a:t>
            </a:r>
          </a:p>
          <a:p>
            <a:pPr>
              <a:buNone/>
            </a:pPr>
            <a:r>
              <a:rPr lang="en-US" b="1" dirty="0"/>
              <a:t>Pagination</a:t>
            </a:r>
            <a:r>
              <a:rPr lang="en-US" dirty="0"/>
              <a:t> is also important:</a:t>
            </a:r>
          </a:p>
          <a:p>
            <a:pPr>
              <a:buFont typeface="Arial" panose="020B0604020202020204" pitchFamily="34" charset="0"/>
              <a:buChar char="•"/>
            </a:pPr>
            <a:r>
              <a:rPr lang="en-US" dirty="0"/>
              <a:t>Preliminary pages use lowercase Roman numerals (i, ii, iii, etc.).</a:t>
            </a:r>
          </a:p>
          <a:p>
            <a:pPr>
              <a:buFont typeface="Arial" panose="020B0604020202020204" pitchFamily="34" charset="0"/>
              <a:buChar char="•"/>
            </a:pPr>
            <a:r>
              <a:rPr lang="en-US" dirty="0"/>
              <a:t>The Title Page is counted as page "i" but does not display a page number.</a:t>
            </a:r>
          </a:p>
          <a:p>
            <a:pPr>
              <a:buFont typeface="Arial" panose="020B0604020202020204" pitchFamily="34" charset="0"/>
              <a:buChar char="•"/>
            </a:pPr>
            <a:r>
              <a:rPr lang="en-US" dirty="0"/>
              <a:t>The main body of the text begins with Arabic numerals (1, 2, 3, etc.), starting on the first page of the introduction or chapter one with page 1. </a:t>
            </a:r>
          </a:p>
          <a:p>
            <a:r>
              <a:rPr lang="en-US" dirty="0"/>
              <a:t>You’ll see examples of this when we go through the sample pages.</a:t>
            </a:r>
          </a:p>
          <a:p>
            <a:endParaRPr lang="en-US" dirty="0"/>
          </a:p>
        </p:txBody>
      </p:sp>
      <p:sp>
        <p:nvSpPr>
          <p:cNvPr id="4" name="Slide Number Placeholder 3"/>
          <p:cNvSpPr>
            <a:spLocks noGrp="1"/>
          </p:cNvSpPr>
          <p:nvPr>
            <p:ph type="sldNum" sz="quarter" idx="5"/>
          </p:nvPr>
        </p:nvSpPr>
        <p:spPr/>
        <p:txBody>
          <a:bodyPr/>
          <a:lstStyle/>
          <a:p>
            <a:fld id="{527CD3BF-7EB3-4609-8B95-ECEE6E45AD4E}" type="slidenum">
              <a:rPr lang="en-US" smtClean="0"/>
              <a:t>3</a:t>
            </a:fld>
            <a:endParaRPr lang="en-US"/>
          </a:p>
        </p:txBody>
      </p:sp>
    </p:spTree>
    <p:extLst>
      <p:ext uri="{BB962C8B-B14F-4D97-AF65-F5344CB8AC3E}">
        <p14:creationId xmlns:p14="http://schemas.microsoft.com/office/powerpoint/2010/main" val="311156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From this point on, I will be demonstrating sample pages from the official guide available on the Graduate Studies website.</a:t>
            </a:r>
            <a:br>
              <a:rPr lang="en-US" dirty="0"/>
            </a:br>
            <a:r>
              <a:rPr lang="en-US" dirty="0"/>
              <a:t>We’ll start with the Title Page. It must have 1-inch margins on all sides. As you can see, the page number is counted but not printed on the Title Page.</a:t>
            </a:r>
          </a:p>
          <a:p>
            <a:pPr>
              <a:buNone/>
            </a:pPr>
            <a:r>
              <a:rPr lang="en-US" dirty="0"/>
              <a:t>Your Title Page should match the format shown in the sample exactly, with the exception of your personal information such as your name and the year of submission. Be sure to indicate the correct degree—whether it’s </a:t>
            </a:r>
            <a:r>
              <a:rPr lang="en-US" i="1" dirty="0"/>
              <a:t>Master of Science</a:t>
            </a:r>
            <a:r>
              <a:rPr lang="en-US" dirty="0"/>
              <a:t>, </a:t>
            </a:r>
            <a:r>
              <a:rPr lang="en-US" i="1" dirty="0"/>
              <a:t>Master of Arts</a:t>
            </a:r>
            <a:r>
              <a:rPr lang="en-US" dirty="0"/>
              <a:t>, or another designation. If you're unsure, consult your department or refer to previous submissions available on Bronco </a:t>
            </a:r>
            <a:r>
              <a:rPr lang="en-US" dirty="0" err="1"/>
              <a:t>ScholarWorks</a:t>
            </a:r>
            <a:r>
              <a:rPr lang="en-US" dirty="0"/>
              <a:t>.</a:t>
            </a:r>
          </a:p>
          <a:p>
            <a:pPr>
              <a:buNone/>
            </a:pPr>
            <a:r>
              <a:rPr lang="en-US" dirty="0"/>
              <a:t>Additional formatting requirements for the Title Page:</a:t>
            </a:r>
          </a:p>
          <a:p>
            <a:pPr>
              <a:buFont typeface="Arial" panose="020B0604020202020204" pitchFamily="34" charset="0"/>
              <a:buChar char="•"/>
            </a:pPr>
            <a:r>
              <a:rPr lang="en-US" dirty="0"/>
              <a:t>Your thesis title must be in </a:t>
            </a:r>
            <a:r>
              <a:rPr lang="en-US" b="1" dirty="0"/>
              <a:t>uppercase and bold</a:t>
            </a:r>
            <a:r>
              <a:rPr lang="en-US" dirty="0"/>
              <a:t>.</a:t>
            </a:r>
          </a:p>
          <a:p>
            <a:pPr>
              <a:buFont typeface="Arial" panose="020B0604020202020204" pitchFamily="34" charset="0"/>
              <a:buChar char="•"/>
            </a:pPr>
            <a:r>
              <a:rPr lang="en-US" dirty="0"/>
              <a:t>Your name should appear as your full legal name. If you commonly go by a nickname, you may include it in parentheses (e.g., Jonathan “Jon” Smith).</a:t>
            </a:r>
          </a:p>
          <a:p>
            <a:endParaRPr lang="en-US" dirty="0"/>
          </a:p>
        </p:txBody>
      </p:sp>
      <p:sp>
        <p:nvSpPr>
          <p:cNvPr id="4" name="Slide Number Placeholder 3"/>
          <p:cNvSpPr>
            <a:spLocks noGrp="1"/>
          </p:cNvSpPr>
          <p:nvPr>
            <p:ph type="sldNum" sz="quarter" idx="5"/>
          </p:nvPr>
        </p:nvSpPr>
        <p:spPr/>
        <p:txBody>
          <a:bodyPr/>
          <a:lstStyle/>
          <a:p>
            <a:fld id="{527CD3BF-7EB3-4609-8B95-ECEE6E45AD4E}" type="slidenum">
              <a:rPr lang="en-US" smtClean="0"/>
              <a:t>4</a:t>
            </a:fld>
            <a:endParaRPr lang="en-US"/>
          </a:p>
        </p:txBody>
      </p:sp>
    </p:spTree>
    <p:extLst>
      <p:ext uri="{BB962C8B-B14F-4D97-AF65-F5344CB8AC3E}">
        <p14:creationId xmlns:p14="http://schemas.microsoft.com/office/powerpoint/2010/main" val="309943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Next is the Committee Membership Page.</a:t>
            </a:r>
            <a:br>
              <a:rPr lang="en-US" dirty="0"/>
            </a:br>
            <a:r>
              <a:rPr lang="en-US" dirty="0"/>
              <a:t>This page must also have 1-inch margins on all sides. The page number should appear at the bottom of the page, either centered or aligned to the right. This is the second page of your thesis and should be numbered with the Roman numeral </a:t>
            </a:r>
            <a:r>
              <a:rPr lang="en-US" b="1" dirty="0"/>
              <a:t>ii</a:t>
            </a:r>
            <a:r>
              <a:rPr lang="en-US" dirty="0"/>
              <a:t>, as shown on the screen.</a:t>
            </a:r>
          </a:p>
          <a:p>
            <a:pPr>
              <a:buNone/>
            </a:pPr>
            <a:r>
              <a:rPr lang="en-US" dirty="0"/>
              <a:t>This page is </a:t>
            </a:r>
            <a:r>
              <a:rPr lang="en-US" i="1" dirty="0"/>
              <a:t>crucial</a:t>
            </a:r>
            <a:r>
              <a:rPr lang="en-US" dirty="0"/>
              <a:t> and is one of the most common areas where students make formatting errors. Please pay close attention to the following formatting guidelines:</a:t>
            </a:r>
          </a:p>
          <a:p>
            <a:pPr>
              <a:buFont typeface="Arial" panose="020B0604020202020204" pitchFamily="34" charset="0"/>
              <a:buChar char="•"/>
            </a:pPr>
            <a:r>
              <a:rPr lang="en-US" dirty="0"/>
              <a:t>On the </a:t>
            </a:r>
            <a:r>
              <a:rPr lang="en-US" b="1" dirty="0"/>
              <a:t>left side</a:t>
            </a:r>
            <a:r>
              <a:rPr lang="en-US" dirty="0"/>
              <a:t>, all section headings must be in </a:t>
            </a:r>
            <a:r>
              <a:rPr lang="en-US" b="1" dirty="0"/>
              <a:t>uppercase and bold</a:t>
            </a:r>
            <a:r>
              <a:rPr lang="en-US" dirty="0"/>
              <a:t>.</a:t>
            </a:r>
          </a:p>
          <a:p>
            <a:pPr>
              <a:buFont typeface="Arial" panose="020B0604020202020204" pitchFamily="34" charset="0"/>
              <a:buChar char="•"/>
            </a:pPr>
            <a:r>
              <a:rPr lang="en-US" dirty="0"/>
              <a:t>On the </a:t>
            </a:r>
            <a:r>
              <a:rPr lang="en-US" b="1" dirty="0"/>
              <a:t>right side</a:t>
            </a:r>
            <a:r>
              <a:rPr lang="en-US" dirty="0"/>
              <a:t>, all corresponding information should be properly aligned with the section headings.</a:t>
            </a:r>
          </a:p>
          <a:p>
            <a:pPr>
              <a:buFont typeface="Arial" panose="020B0604020202020204" pitchFamily="34" charset="0"/>
              <a:buChar char="•"/>
            </a:pPr>
            <a:r>
              <a:rPr lang="en-US" dirty="0"/>
              <a:t>Your thesis </a:t>
            </a:r>
            <a:r>
              <a:rPr lang="en-US" b="1" dirty="0"/>
              <a:t>title must match exactly</a:t>
            </a:r>
            <a:r>
              <a:rPr lang="en-US" dirty="0"/>
              <a:t> what you entered on the Title Page—uppercase, </a:t>
            </a:r>
            <a:r>
              <a:rPr lang="en-US" b="1" dirty="0"/>
              <a:t>not bold</a:t>
            </a:r>
            <a:r>
              <a:rPr lang="en-US" dirty="0"/>
              <a:t>, and </a:t>
            </a:r>
            <a:r>
              <a:rPr lang="en-US" b="1" dirty="0"/>
              <a:t>single-spaced</a:t>
            </a:r>
            <a:r>
              <a:rPr lang="en-US" dirty="0"/>
              <a:t>.</a:t>
            </a:r>
          </a:p>
          <a:p>
            <a:pPr>
              <a:buNone/>
            </a:pPr>
            <a:r>
              <a:rPr lang="en-US" b="1" dirty="0"/>
              <a:t>Now For listing your committee members:</a:t>
            </a:r>
            <a:endParaRPr lang="en-US" dirty="0"/>
          </a:p>
          <a:p>
            <a:pPr>
              <a:buFont typeface="Arial" panose="020B0604020202020204" pitchFamily="34" charset="0"/>
              <a:buChar char="•"/>
            </a:pPr>
            <a:r>
              <a:rPr lang="en-US" dirty="0"/>
              <a:t>You must include </a:t>
            </a:r>
            <a:r>
              <a:rPr lang="en-US" b="1" dirty="0"/>
              <a:t>three committee members</a:t>
            </a:r>
            <a:r>
              <a:rPr lang="en-US" dirty="0"/>
              <a:t> for a thesis.</a:t>
            </a:r>
          </a:p>
          <a:p>
            <a:pPr>
              <a:buFont typeface="Arial" panose="020B0604020202020204" pitchFamily="34" charset="0"/>
              <a:buChar char="•"/>
            </a:pPr>
            <a:r>
              <a:rPr lang="en-US" dirty="0"/>
              <a:t>Each committee member's information should be listed in </a:t>
            </a:r>
            <a:r>
              <a:rPr lang="en-US" b="1" dirty="0"/>
              <a:t>three lines</a:t>
            </a:r>
            <a:r>
              <a:rPr lang="en-US" dirty="0"/>
              <a:t>:</a:t>
            </a:r>
          </a:p>
          <a:p>
            <a:pPr marL="742950" lvl="1" indent="-285750">
              <a:buFont typeface="Arial" panose="020B0604020202020204" pitchFamily="34" charset="0"/>
              <a:buChar char="•"/>
            </a:pPr>
            <a:r>
              <a:rPr lang="en-US" dirty="0"/>
              <a:t>First line - Full name, including title (ask each member if they prefer to be listed as "Dr." or with "Ph.D."; if neither applies, list their name without any title).</a:t>
            </a:r>
          </a:p>
          <a:p>
            <a:pPr marL="742950" lvl="1" indent="-285750">
              <a:buFont typeface="Arial" panose="020B0604020202020204" pitchFamily="34" charset="0"/>
              <a:buChar char="•"/>
            </a:pPr>
            <a:r>
              <a:rPr lang="en-US" dirty="0"/>
              <a:t>Second line- Their </a:t>
            </a:r>
            <a:r>
              <a:rPr lang="en-US" b="1" dirty="0"/>
              <a:t>position title</a:t>
            </a:r>
            <a:r>
              <a:rPr lang="en-US" dirty="0"/>
              <a:t> (e.g., Professor, Lecturer).</a:t>
            </a:r>
          </a:p>
          <a:p>
            <a:pPr marL="742950" lvl="1" indent="-285750">
              <a:buFont typeface="Arial" panose="020B0604020202020204" pitchFamily="34" charset="0"/>
              <a:buChar char="•"/>
            </a:pPr>
            <a:r>
              <a:rPr lang="en-US" dirty="0"/>
              <a:t>Third line- Their </a:t>
            </a:r>
            <a:r>
              <a:rPr lang="en-US" b="1" dirty="0"/>
              <a:t>department or affiliation</a:t>
            </a:r>
            <a:r>
              <a:rPr lang="en-US" dirty="0"/>
              <a:t> (e.g., Department of Biology or an external organization if they are not affiliated with Cal Poly Pomona).</a:t>
            </a:r>
          </a:p>
          <a:p>
            <a:pPr>
              <a:buNone/>
            </a:pPr>
            <a:r>
              <a:rPr lang="en-US" dirty="0"/>
              <a:t>Only your </a:t>
            </a:r>
            <a:r>
              <a:rPr lang="en-US" b="1" dirty="0"/>
              <a:t>committee chair</a:t>
            </a:r>
            <a:r>
              <a:rPr lang="en-US" dirty="0"/>
              <a:t> should be labeled with the title "Thesis Committee Chair," and this person must be listed first.</a:t>
            </a:r>
          </a:p>
          <a:p>
            <a:r>
              <a:rPr lang="en-US" dirty="0"/>
              <a:t>Please be sure to follow every formatting detail closely to avoid delays in approval.</a:t>
            </a:r>
          </a:p>
          <a:p>
            <a:r>
              <a:rPr lang="en-US" dirty="0"/>
              <a:t> </a:t>
            </a:r>
          </a:p>
        </p:txBody>
      </p:sp>
      <p:sp>
        <p:nvSpPr>
          <p:cNvPr id="4" name="Slide Number Placeholder 3"/>
          <p:cNvSpPr>
            <a:spLocks noGrp="1"/>
          </p:cNvSpPr>
          <p:nvPr>
            <p:ph type="sldNum" sz="quarter" idx="5"/>
          </p:nvPr>
        </p:nvSpPr>
        <p:spPr/>
        <p:txBody>
          <a:bodyPr/>
          <a:lstStyle/>
          <a:p>
            <a:fld id="{527CD3BF-7EB3-4609-8B95-ECEE6E45AD4E}" type="slidenum">
              <a:rPr lang="en-US" smtClean="0"/>
              <a:t>5</a:t>
            </a:fld>
            <a:endParaRPr lang="en-US"/>
          </a:p>
        </p:txBody>
      </p:sp>
    </p:spTree>
    <p:extLst>
      <p:ext uri="{BB962C8B-B14F-4D97-AF65-F5344CB8AC3E}">
        <p14:creationId xmlns:p14="http://schemas.microsoft.com/office/powerpoint/2010/main" val="260476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Table of Contents, ensure that all preliminary pages are included in the order specified by the template. Follow the correct sequence of parts exactly as shown. The only section that should </a:t>
            </a:r>
            <a:r>
              <a:rPr lang="en-US" i="1" dirty="0"/>
              <a:t>not</a:t>
            </a:r>
            <a:r>
              <a:rPr lang="en-US" dirty="0"/>
              <a:t> be listed in the Table of Contents is the Table of Contents itself. Make sure the formatting is double-spaced, and all page numbers are aligned vertically. Always double-check that your page numbers are accurate.</a:t>
            </a:r>
          </a:p>
          <a:p>
            <a:pPr>
              <a:buNone/>
            </a:pPr>
            <a:r>
              <a:rPr lang="en-US" dirty="0"/>
              <a:t>There are two acceptable formats for creating the Table of Contents:</a:t>
            </a:r>
          </a:p>
          <a:p>
            <a:pPr>
              <a:buFont typeface="+mj-lt"/>
              <a:buAutoNum type="arabicPeriod"/>
            </a:pPr>
            <a:r>
              <a:rPr lang="en-US" dirty="0"/>
              <a:t>Including only the main headings, or</a:t>
            </a:r>
          </a:p>
          <a:p>
            <a:pPr>
              <a:buFont typeface="+mj-lt"/>
              <a:buAutoNum type="arabicPeriod"/>
            </a:pPr>
            <a:r>
              <a:rPr lang="en-US" dirty="0"/>
              <a:t>Including both headings and subheadings.</a:t>
            </a:r>
          </a:p>
          <a:p>
            <a:r>
              <a:rPr lang="en-US" dirty="0"/>
              <a:t>Whichever format you choose, ensure that your use of headings and subheadings is consistent throughout the entire report.</a:t>
            </a:r>
          </a:p>
          <a:p>
            <a:r>
              <a:rPr lang="en-US" dirty="0"/>
              <a:t>Page numbers should not be italic all page numbers should be regular font. </a:t>
            </a:r>
          </a:p>
          <a:p>
            <a:endParaRPr lang="en-US" dirty="0"/>
          </a:p>
        </p:txBody>
      </p:sp>
      <p:sp>
        <p:nvSpPr>
          <p:cNvPr id="4" name="Slide Number Placeholder 3"/>
          <p:cNvSpPr>
            <a:spLocks noGrp="1"/>
          </p:cNvSpPr>
          <p:nvPr>
            <p:ph type="sldNum" sz="quarter" idx="5"/>
          </p:nvPr>
        </p:nvSpPr>
        <p:spPr/>
        <p:txBody>
          <a:bodyPr/>
          <a:lstStyle/>
          <a:p>
            <a:fld id="{527CD3BF-7EB3-4609-8B95-ECEE6E45AD4E}" type="slidenum">
              <a:rPr lang="en-US" smtClean="0"/>
              <a:t>6</a:t>
            </a:fld>
            <a:endParaRPr lang="en-US"/>
          </a:p>
        </p:txBody>
      </p:sp>
    </p:spTree>
    <p:extLst>
      <p:ext uri="{BB962C8B-B14F-4D97-AF65-F5344CB8AC3E}">
        <p14:creationId xmlns:p14="http://schemas.microsoft.com/office/powerpoint/2010/main" val="393121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are the </a:t>
            </a:r>
            <a:r>
              <a:rPr lang="en-US" i="1" dirty="0"/>
              <a:t>List of Tables</a:t>
            </a:r>
            <a:r>
              <a:rPr lang="en-US" dirty="0"/>
              <a:t> and </a:t>
            </a:r>
            <a:r>
              <a:rPr lang="en-US" i="1" dirty="0"/>
              <a:t>List of Figures</a:t>
            </a:r>
            <a:r>
              <a:rPr lang="en-US" dirty="0"/>
              <a:t>. They must appear in that order—</a:t>
            </a:r>
            <a:r>
              <a:rPr lang="en-US" i="1" dirty="0"/>
              <a:t>List of Tables</a:t>
            </a:r>
            <a:r>
              <a:rPr lang="en-US" dirty="0"/>
              <a:t> first, followed by the </a:t>
            </a:r>
            <a:r>
              <a:rPr lang="en-US" i="1" dirty="0"/>
              <a:t>List of Figures</a:t>
            </a:r>
            <a:r>
              <a:rPr lang="en-US" dirty="0"/>
              <a:t>. Each entry should include the table or figure label, its corresponding caption, and the correct page number. The formatting must be double-spaced, with all page numbers vertically aligned and not italicized. Ensure that all content fits within the 1-inch margins.</a:t>
            </a:r>
          </a:p>
        </p:txBody>
      </p:sp>
      <p:sp>
        <p:nvSpPr>
          <p:cNvPr id="4" name="Slide Number Placeholder 3"/>
          <p:cNvSpPr>
            <a:spLocks noGrp="1"/>
          </p:cNvSpPr>
          <p:nvPr>
            <p:ph type="sldNum" sz="quarter" idx="5"/>
          </p:nvPr>
        </p:nvSpPr>
        <p:spPr/>
        <p:txBody>
          <a:bodyPr/>
          <a:lstStyle/>
          <a:p>
            <a:fld id="{527CD3BF-7EB3-4609-8B95-ECEE6E45AD4E}" type="slidenum">
              <a:rPr lang="en-US" smtClean="0"/>
              <a:t>7</a:t>
            </a:fld>
            <a:endParaRPr lang="en-US"/>
          </a:p>
        </p:txBody>
      </p:sp>
    </p:spTree>
    <p:extLst>
      <p:ext uri="{BB962C8B-B14F-4D97-AF65-F5344CB8AC3E}">
        <p14:creationId xmlns:p14="http://schemas.microsoft.com/office/powerpoint/2010/main" val="262238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in the body of your report, beginning with the </a:t>
            </a:r>
            <a:r>
              <a:rPr lang="en-US" i="1" dirty="0"/>
              <a:t>Introduction</a:t>
            </a:r>
            <a:r>
              <a:rPr lang="en-US" dirty="0"/>
              <a:t> or </a:t>
            </a:r>
            <a:r>
              <a:rPr lang="en-US" i="1" dirty="0"/>
              <a:t>Chapter 1</a:t>
            </a:r>
            <a:r>
              <a:rPr lang="en-US" dirty="0"/>
              <a:t>. This is where the page numbering starts over using Arabic numerals, beginning with page 1. From this point forward, ensure that all headings, subheadings, and spacing are consistent throughout the report. The text may be left-aligned; full justification is not required. Additionally, make sure there are no blank pages anywhere in the report.</a:t>
            </a:r>
          </a:p>
        </p:txBody>
      </p:sp>
      <p:sp>
        <p:nvSpPr>
          <p:cNvPr id="4" name="Slide Number Placeholder 3"/>
          <p:cNvSpPr>
            <a:spLocks noGrp="1"/>
          </p:cNvSpPr>
          <p:nvPr>
            <p:ph type="sldNum" sz="quarter" idx="5"/>
          </p:nvPr>
        </p:nvSpPr>
        <p:spPr/>
        <p:txBody>
          <a:bodyPr/>
          <a:lstStyle/>
          <a:p>
            <a:fld id="{527CD3BF-7EB3-4609-8B95-ECEE6E45AD4E}" type="slidenum">
              <a:rPr lang="en-US" smtClean="0"/>
              <a:t>8</a:t>
            </a:fld>
            <a:endParaRPr lang="en-US"/>
          </a:p>
        </p:txBody>
      </p:sp>
    </p:spTree>
    <p:extLst>
      <p:ext uri="{BB962C8B-B14F-4D97-AF65-F5344CB8AC3E}">
        <p14:creationId xmlns:p14="http://schemas.microsoft.com/office/powerpoint/2010/main" val="308335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 references. Be sure to check in with your chair or committee to confirm which citation style you are required to use. If your professor gives you the option to choose, note that your department has recommended citation style check in the graduate studies website. The most commonly used formats are APA 7th edition and IEEE. Whichever you choose, ensure that you follow the correct formatting guidelines, including using double spacing.</a:t>
            </a:r>
          </a:p>
        </p:txBody>
      </p:sp>
      <p:sp>
        <p:nvSpPr>
          <p:cNvPr id="4" name="Slide Number Placeholder 3"/>
          <p:cNvSpPr>
            <a:spLocks noGrp="1"/>
          </p:cNvSpPr>
          <p:nvPr>
            <p:ph type="sldNum" sz="quarter" idx="5"/>
          </p:nvPr>
        </p:nvSpPr>
        <p:spPr/>
        <p:txBody>
          <a:bodyPr/>
          <a:lstStyle/>
          <a:p>
            <a:fld id="{527CD3BF-7EB3-4609-8B95-ECEE6E45AD4E}" type="slidenum">
              <a:rPr lang="en-US" smtClean="0"/>
              <a:t>9</a:t>
            </a:fld>
            <a:endParaRPr lang="en-US"/>
          </a:p>
        </p:txBody>
      </p:sp>
    </p:spTree>
    <p:extLst>
      <p:ext uri="{BB962C8B-B14F-4D97-AF65-F5344CB8AC3E}">
        <p14:creationId xmlns:p14="http://schemas.microsoft.com/office/powerpoint/2010/main" val="355836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292411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279747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8350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58193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943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1005765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20721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43266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44973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97893-9DA0-4380-916A-4AE6A851A432}"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32976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97893-9DA0-4380-916A-4AE6A851A432}"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1987396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97893-9DA0-4380-916A-4AE6A851A432}"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409698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97893-9DA0-4380-916A-4AE6A851A432}"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3440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97893-9DA0-4380-916A-4AE6A851A432}"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89749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897893-9DA0-4380-916A-4AE6A851A432}"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225220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97893-9DA0-4380-916A-4AE6A851A432}"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72275-A137-45A1-97A7-11692F82A6A6}" type="slidenum">
              <a:rPr lang="en-US" smtClean="0"/>
              <a:t>‹#›</a:t>
            </a:fld>
            <a:endParaRPr lang="en-US"/>
          </a:p>
        </p:txBody>
      </p:sp>
    </p:spTree>
    <p:extLst>
      <p:ext uri="{BB962C8B-B14F-4D97-AF65-F5344CB8AC3E}">
        <p14:creationId xmlns:p14="http://schemas.microsoft.com/office/powerpoint/2010/main" val="334942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897893-9DA0-4380-916A-4AE6A851A432}" type="datetimeFigureOut">
              <a:rPr lang="en-US" smtClean="0"/>
              <a:t>6/12/2025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2772275-A137-45A1-97A7-11692F82A6A6}" type="slidenum">
              <a:rPr lang="en-US" smtClean="0"/>
              <a:t>‹#›</a:t>
            </a:fld>
            <a:endParaRPr lang="en-US"/>
          </a:p>
        </p:txBody>
      </p:sp>
    </p:spTree>
    <p:extLst>
      <p:ext uri="{BB962C8B-B14F-4D97-AF65-F5344CB8AC3E}">
        <p14:creationId xmlns:p14="http://schemas.microsoft.com/office/powerpoint/2010/main" val="386612443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cpp.edu/library/reference-instruction/contact-subject-librarian.shtml"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4571999"/>
            <a:ext cx="7673801" cy="1087656"/>
          </a:xfrm>
        </p:spPr>
        <p:txBody>
          <a:bodyPr>
            <a:normAutofit/>
          </a:bodyPr>
          <a:lstStyle/>
          <a:p>
            <a:pPr algn="l"/>
            <a:r>
              <a:rPr lang="en-US" sz="4800"/>
              <a:t>Master’s Thesis</a:t>
            </a:r>
          </a:p>
        </p:txBody>
      </p:sp>
      <p:sp>
        <p:nvSpPr>
          <p:cNvPr id="3" name="Subtitle 2"/>
          <p:cNvSpPr>
            <a:spLocks noGrp="1"/>
          </p:cNvSpPr>
          <p:nvPr>
            <p:ph type="subTitle" idx="1"/>
          </p:nvPr>
        </p:nvSpPr>
        <p:spPr>
          <a:xfrm>
            <a:off x="1674795" y="5659655"/>
            <a:ext cx="7599205" cy="436345"/>
          </a:xfrm>
        </p:spPr>
        <p:txBody>
          <a:bodyPr>
            <a:normAutofit/>
          </a:bodyPr>
          <a:lstStyle/>
          <a:p>
            <a:pPr algn="l">
              <a:lnSpc>
                <a:spcPct val="90000"/>
              </a:lnSpc>
            </a:pPr>
            <a:r>
              <a:rPr lang="en-US" sz="1400" dirty="0"/>
              <a:t>Formatting Rules and Adobe Sign guidelines</a:t>
            </a:r>
          </a:p>
        </p:txBody>
      </p:sp>
      <p:pic>
        <p:nvPicPr>
          <p:cNvPr id="7" name="Picture 6" descr="A logo of a company&#10;&#10;Description automatically generated">
            <a:extLst>
              <a:ext uri="{FF2B5EF4-FFF2-40B4-BE49-F238E27FC236}">
                <a16:creationId xmlns:a16="http://schemas.microsoft.com/office/drawing/2014/main" id="{E1612DF5-E55A-D574-6ADB-B2BD0A19A7E0}"/>
              </a:ext>
            </a:extLst>
          </p:cNvPr>
          <p:cNvPicPr>
            <a:picLocks noChangeAspect="1"/>
          </p:cNvPicPr>
          <p:nvPr/>
        </p:nvPicPr>
        <p:blipFill>
          <a:blip r:embed="rId5"/>
          <a:stretch>
            <a:fillRect/>
          </a:stretch>
        </p:blipFill>
        <p:spPr>
          <a:xfrm>
            <a:off x="1600201" y="609600"/>
            <a:ext cx="6776478" cy="3642357"/>
          </a:xfrm>
          <a:prstGeom prst="rect">
            <a:avLst/>
          </a:prstGeom>
        </p:spPr>
      </p:pic>
      <p:pic>
        <p:nvPicPr>
          <p:cNvPr id="5" name="Audio 4">
            <a:hlinkClick r:id="" action="ppaction://media"/>
            <a:extLst>
              <a:ext uri="{FF2B5EF4-FFF2-40B4-BE49-F238E27FC236}">
                <a16:creationId xmlns:a16="http://schemas.microsoft.com/office/drawing/2014/main" id="{C872AB7A-1D2D-2FB3-A40E-56E71A819E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9915064"/>
      </p:ext>
    </p:extLst>
  </p:cSld>
  <p:clrMapOvr>
    <a:masterClrMapping/>
  </p:clrMapOvr>
  <mc:AlternateContent xmlns:mc="http://schemas.openxmlformats.org/markup-compatibility/2006">
    <mc:Choice xmlns:p14="http://schemas.microsoft.com/office/powerpoint/2010/main" Requires="p14">
      <p:transition spd="slow" p14:dur="800" advTm="3982">
        <p:circle/>
      </p:transition>
    </mc:Choice>
    <mc:Fallback>
      <p:transition spd="slow" advTm="398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1447800"/>
            <a:ext cx="3444211" cy="4241136"/>
          </a:xfrm>
        </p:spPr>
        <p:txBody>
          <a:bodyPr vert="horz" lIns="91440" tIns="45720" rIns="91440" bIns="45720" rtlCol="0" anchor="t">
            <a:normAutofit/>
          </a:bodyPr>
          <a:lstStyle/>
          <a:p>
            <a:r>
              <a:rPr lang="en-US" sz="4400" i="0" dirty="0"/>
              <a:t>APA 6th edition Citation Figure Sample</a:t>
            </a:r>
            <a:endParaRPr lang="en-US" sz="4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1295400"/>
            <a:ext cx="6268062" cy="3814563"/>
          </a:xfrm>
          <a:prstGeom prst="roundRect">
            <a:avLst>
              <a:gd name="adj" fmla="val 3876"/>
            </a:avLst>
          </a:prstGeom>
          <a:ln>
            <a:solidFill>
              <a:schemeClr val="accent1"/>
            </a:solidFill>
          </a:ln>
          <a:effectLst/>
        </p:spPr>
      </p:pic>
      <p:pic>
        <p:nvPicPr>
          <p:cNvPr id="5" name="Audio 4">
            <a:hlinkClick r:id="" action="ppaction://media"/>
            <a:extLst>
              <a:ext uri="{FF2B5EF4-FFF2-40B4-BE49-F238E27FC236}">
                <a16:creationId xmlns:a16="http://schemas.microsoft.com/office/drawing/2014/main" id="{1CF0F5F8-558E-992E-B26D-0675AE22EA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7389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7752"/>
    </mc:Choice>
    <mc:Fallback>
      <p:transition spd="slow" advTm="6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010400" y="1447800"/>
            <a:ext cx="3606137" cy="4222087"/>
          </a:xfrm>
        </p:spPr>
        <p:txBody>
          <a:bodyPr vert="horz" lIns="91440" tIns="45720" rIns="91440" bIns="45720" rtlCol="0" anchor="t">
            <a:normAutofit/>
          </a:bodyPr>
          <a:lstStyle/>
          <a:p>
            <a:r>
              <a:rPr lang="en-US" sz="4400" i="0" dirty="0"/>
              <a:t>APA 7th edition Citation Figure Sample</a:t>
            </a:r>
          </a:p>
        </p:txBody>
      </p:sp>
      <p:pic>
        <p:nvPicPr>
          <p:cNvPr id="7" name="Content Placeholder 6" descr="Chart, bar chart&#10;&#10;Description automatically generated">
            <a:extLst>
              <a:ext uri="{FF2B5EF4-FFF2-40B4-BE49-F238E27FC236}">
                <a16:creationId xmlns:a16="http://schemas.microsoft.com/office/drawing/2014/main" id="{C4C95C89-0441-4E58-BA91-A30BA1A3D0D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1514" y="1066800"/>
            <a:ext cx="6268060" cy="4262280"/>
          </a:xfrm>
          <a:prstGeom prst="roundRect">
            <a:avLst>
              <a:gd name="adj" fmla="val 3876"/>
            </a:avLst>
          </a:prstGeom>
          <a:ln>
            <a:solidFill>
              <a:schemeClr val="accent1"/>
            </a:solidFill>
          </a:ln>
          <a:effectLst/>
        </p:spPr>
      </p:pic>
      <p:pic>
        <p:nvPicPr>
          <p:cNvPr id="4" name="Audio 3">
            <a:hlinkClick r:id="" action="ppaction://media"/>
            <a:extLst>
              <a:ext uri="{FF2B5EF4-FFF2-40B4-BE49-F238E27FC236}">
                <a16:creationId xmlns:a16="http://schemas.microsoft.com/office/drawing/2014/main" id="{A2379380-5D4D-1D6D-8075-E81F3CEFB9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2232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1837"/>
    </mc:Choice>
    <mc:Fallback>
      <p:transition spd="slow" advTm="4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1514" y="394943"/>
            <a:ext cx="8616286" cy="816637"/>
          </a:xfrm>
          <a:effectLst/>
        </p:spPr>
        <p:txBody>
          <a:bodyPr vert="horz" lIns="91440" tIns="45720" rIns="91440" bIns="45720" rtlCol="0" anchor="b">
            <a:normAutofit/>
          </a:bodyPr>
          <a:lstStyle/>
          <a:p>
            <a:r>
              <a:rPr lang="en-US" sz="3200" dirty="0">
                <a:solidFill>
                  <a:schemeClr val="tx1"/>
                </a:solidFill>
              </a:rPr>
              <a:t>APA 6</a:t>
            </a:r>
            <a:r>
              <a:rPr lang="en-US" sz="3200" baseline="30000" dirty="0">
                <a:solidFill>
                  <a:schemeClr val="tx1"/>
                </a:solidFill>
              </a:rPr>
              <a:t>th</a:t>
            </a:r>
            <a:r>
              <a:rPr lang="en-US" sz="3200" dirty="0">
                <a:solidFill>
                  <a:schemeClr val="tx1"/>
                </a:solidFill>
              </a:rPr>
              <a:t> and 7</a:t>
            </a:r>
            <a:r>
              <a:rPr lang="en-US" sz="3200" baseline="30000" dirty="0">
                <a:solidFill>
                  <a:schemeClr val="tx1"/>
                </a:solidFill>
              </a:rPr>
              <a:t>th</a:t>
            </a:r>
            <a:r>
              <a:rPr lang="en-US" sz="3200" dirty="0">
                <a:solidFill>
                  <a:schemeClr val="tx1"/>
                </a:solidFill>
              </a:rPr>
              <a:t> edition Citation Table sample</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1139" y="1752600"/>
            <a:ext cx="7897035" cy="3691864"/>
          </a:xfrm>
          <a:prstGeom prst="roundRect">
            <a:avLst>
              <a:gd name="adj" fmla="val 3876"/>
            </a:avLst>
          </a:prstGeom>
          <a:ln>
            <a:solidFill>
              <a:schemeClr val="accent1"/>
            </a:solidFill>
          </a:ln>
          <a:effectLst/>
        </p:spPr>
      </p:pic>
      <p:pic>
        <p:nvPicPr>
          <p:cNvPr id="5" name="Audio 4">
            <a:hlinkClick r:id="" action="ppaction://media"/>
            <a:extLst>
              <a:ext uri="{FF2B5EF4-FFF2-40B4-BE49-F238E27FC236}">
                <a16:creationId xmlns:a16="http://schemas.microsoft.com/office/drawing/2014/main" id="{1F62CA86-CEF0-A2E5-3E5A-5E2DEAD448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9174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9945"/>
    </mc:Choice>
    <mc:Fallback>
      <p:transition spd="slow" advTm="2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56B10-C02E-6793-45E7-649DF1E09D4C}"/>
              </a:ext>
            </a:extLst>
          </p:cNvPr>
          <p:cNvPicPr>
            <a:picLocks noChangeAspect="1"/>
          </p:cNvPicPr>
          <p:nvPr/>
        </p:nvPicPr>
        <p:blipFill rotWithShape="1">
          <a:blip r:embed="rId5"/>
          <a:srcRect l="15233" r="1978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DBA9294-E5A1-493E-8405-D5B75B614BE3}"/>
              </a:ext>
            </a:extLst>
          </p:cNvPr>
          <p:cNvSpPr>
            <a:spLocks noGrp="1"/>
          </p:cNvSpPr>
          <p:nvPr>
            <p:ph type="title"/>
          </p:nvPr>
        </p:nvSpPr>
        <p:spPr>
          <a:xfrm>
            <a:off x="677333" y="419894"/>
            <a:ext cx="3851123" cy="1320800"/>
          </a:xfrm>
        </p:spPr>
        <p:txBody>
          <a:bodyPr>
            <a:normAutofit/>
          </a:bodyPr>
          <a:lstStyle/>
          <a:p>
            <a:r>
              <a:rPr lang="en-US" dirty="0"/>
              <a:t>Need help with Citation?</a:t>
            </a:r>
          </a:p>
        </p:txBody>
      </p:sp>
      <p:sp>
        <p:nvSpPr>
          <p:cNvPr id="3" name="Content Placeholder 2">
            <a:extLst>
              <a:ext uri="{FF2B5EF4-FFF2-40B4-BE49-F238E27FC236}">
                <a16:creationId xmlns:a16="http://schemas.microsoft.com/office/drawing/2014/main" id="{5FEC7322-8E3E-42ED-8E7A-D4EFC4B664AA}"/>
              </a:ext>
            </a:extLst>
          </p:cNvPr>
          <p:cNvSpPr>
            <a:spLocks noGrp="1"/>
          </p:cNvSpPr>
          <p:nvPr>
            <p:ph idx="1"/>
          </p:nvPr>
        </p:nvSpPr>
        <p:spPr>
          <a:xfrm>
            <a:off x="677334" y="2160589"/>
            <a:ext cx="3851122" cy="3880773"/>
          </a:xfrm>
        </p:spPr>
        <p:txBody>
          <a:bodyPr>
            <a:normAutofit/>
          </a:bodyPr>
          <a:lstStyle/>
          <a:p>
            <a:pPr marL="0" indent="0">
              <a:buNone/>
            </a:pPr>
            <a:r>
              <a:rPr lang="en-US" b="1"/>
              <a:t>Contact your Subject Librarian for Help</a:t>
            </a:r>
            <a:endParaRPr lang="en-US" b="1">
              <a:hlinkClick r:id="rId6">
                <a:extLst>
                  <a:ext uri="{A12FA001-AC4F-418D-AE19-62706E023703}">
                    <ahyp:hlinkClr xmlns:ahyp="http://schemas.microsoft.com/office/drawing/2018/hyperlinkcolor" val="tx"/>
                  </a:ext>
                </a:extLst>
              </a:hlinkClick>
            </a:endParaRPr>
          </a:p>
          <a:p>
            <a:endParaRPr lang="en-US">
              <a:hlinkClick r:id="rId6">
                <a:extLst>
                  <a:ext uri="{A12FA001-AC4F-418D-AE19-62706E023703}">
                    <ahyp:hlinkClr xmlns:ahyp="http://schemas.microsoft.com/office/drawing/2018/hyperlinkcolor" val="tx"/>
                  </a:ext>
                </a:extLst>
              </a:hlinkClick>
            </a:endParaRPr>
          </a:p>
          <a:p>
            <a:pPr marL="0" indent="0">
              <a:buNone/>
            </a:pPr>
            <a:r>
              <a:rPr lang="en-US"/>
              <a:t>The Link below will guide you on who is your subject librarian:</a:t>
            </a:r>
            <a:endParaRPr lang="en-US">
              <a:hlinkClick r:id="rId6">
                <a:extLst>
                  <a:ext uri="{A12FA001-AC4F-418D-AE19-62706E023703}">
                    <ahyp:hlinkClr xmlns:ahyp="http://schemas.microsoft.com/office/drawing/2018/hyperlinkcolor" val="tx"/>
                  </a:ext>
                </a:extLst>
              </a:hlinkClick>
            </a:endParaRPr>
          </a:p>
          <a:p>
            <a:r>
              <a:rPr lang="en-US" dirty="0">
                <a:hlinkClick r:id="rId6">
                  <a:extLst>
                    <a:ext uri="{A12FA001-AC4F-418D-AE19-62706E023703}">
                      <ahyp:hlinkClr xmlns:ahyp="http://schemas.microsoft.com/office/drawing/2018/hyperlinkcolor" val="tx"/>
                    </a:ext>
                  </a:extLst>
                </a:hlinkClick>
              </a:rPr>
              <a:t>https://www.cpp.edu/library/reference-instruction/contact-subject-librarian.shtml</a:t>
            </a:r>
            <a:endParaRPr lang="en-US" dirty="0"/>
          </a:p>
        </p:txBody>
      </p:sp>
      <p:pic>
        <p:nvPicPr>
          <p:cNvPr id="6" name="Audio 5">
            <a:hlinkClick r:id="" action="ppaction://media"/>
            <a:extLst>
              <a:ext uri="{FF2B5EF4-FFF2-40B4-BE49-F238E27FC236}">
                <a16:creationId xmlns:a16="http://schemas.microsoft.com/office/drawing/2014/main" id="{9B0DE926-EF47-5A95-6845-ECC096FEF0E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3777734"/>
      </p:ext>
    </p:extLst>
  </p:cSld>
  <p:clrMapOvr>
    <a:masterClrMapping/>
  </p:clrMapOvr>
  <mc:AlternateContent xmlns:mc="http://schemas.openxmlformats.org/markup-compatibility/2006">
    <mc:Choice xmlns:p14="http://schemas.microsoft.com/office/powerpoint/2010/main" Requires="p14">
      <p:transition spd="slow" p14:dur="2000" advTm="17240"/>
    </mc:Choice>
    <mc:Fallback>
      <p:transition spd="slow" advTm="1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Graduate Studies Website</a:t>
            </a:r>
          </a:p>
        </p:txBody>
      </p:sp>
      <p:graphicFrame>
        <p:nvGraphicFramePr>
          <p:cNvPr id="27" name="Content Placeholder 1">
            <a:extLst>
              <a:ext uri="{FF2B5EF4-FFF2-40B4-BE49-F238E27FC236}">
                <a16:creationId xmlns:a16="http://schemas.microsoft.com/office/drawing/2014/main" id="{0825A33F-12CD-4C75-B73A-E3C3C6CDC5E2}"/>
              </a:ext>
            </a:extLst>
          </p:cNvPr>
          <p:cNvGraphicFramePr>
            <a:graphicFrameLocks noGrp="1"/>
          </p:cNvGraphicFramePr>
          <p:nvPr>
            <p:ph idx="1"/>
            <p:extLst>
              <p:ext uri="{D42A27DB-BD31-4B8C-83A1-F6EECF244321}">
                <p14:modId xmlns:p14="http://schemas.microsoft.com/office/powerpoint/2010/main" val="3359493998"/>
              </p:ext>
            </p:extLst>
          </p:nvPr>
        </p:nvGraphicFramePr>
        <p:xfrm>
          <a:off x="381000" y="1746629"/>
          <a:ext cx="10553700" cy="3364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364C2BD8-0070-4B26-28A1-091E2ADF9C9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6042093"/>
      </p:ext>
    </p:extLst>
  </p:cSld>
  <p:clrMapOvr>
    <a:masterClrMapping/>
  </p:clrMapOvr>
  <mc:AlternateContent xmlns:mc="http://schemas.openxmlformats.org/markup-compatibility/2006">
    <mc:Choice xmlns:p14="http://schemas.microsoft.com/office/powerpoint/2010/main" Requires="p14">
      <p:transition spd="slow" p14:dur="2000" advTm="12475"/>
    </mc:Choice>
    <mc:Fallback>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324600" y="1752600"/>
            <a:ext cx="3606137" cy="4222087"/>
          </a:xfrm>
        </p:spPr>
        <p:txBody>
          <a:bodyPr vert="horz" lIns="91440" tIns="45720" rIns="91440" bIns="45720" rtlCol="0" anchor="t">
            <a:normAutofit/>
          </a:bodyPr>
          <a:lstStyle/>
          <a:p>
            <a:r>
              <a:rPr lang="en-US" sz="4400" dirty="0"/>
              <a:t>Sequences of Parts</a:t>
            </a:r>
          </a:p>
        </p:txBody>
      </p:sp>
      <p:pic>
        <p:nvPicPr>
          <p:cNvPr id="4" name="Content Placeholder 3" descr="A close-up of a paper&#10;&#10;Description automatically generated">
            <a:extLst>
              <a:ext uri="{FF2B5EF4-FFF2-40B4-BE49-F238E27FC236}">
                <a16:creationId xmlns:a16="http://schemas.microsoft.com/office/drawing/2014/main" id="{5AD144D6-6936-8A87-53E2-602FD36436D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03095" y="398204"/>
            <a:ext cx="4637004" cy="6002595"/>
          </a:xfrm>
          <a:prstGeom prst="roundRect">
            <a:avLst>
              <a:gd name="adj" fmla="val 3876"/>
            </a:avLst>
          </a:prstGeom>
          <a:ln>
            <a:solidFill>
              <a:schemeClr val="accent1"/>
            </a:solidFill>
          </a:ln>
          <a:effectLst/>
        </p:spPr>
      </p:pic>
      <p:pic>
        <p:nvPicPr>
          <p:cNvPr id="6" name="Audio 5">
            <a:hlinkClick r:id="" action="ppaction://media"/>
            <a:extLst>
              <a:ext uri="{FF2B5EF4-FFF2-40B4-BE49-F238E27FC236}">
                <a16:creationId xmlns:a16="http://schemas.microsoft.com/office/drawing/2014/main" id="{F31193C7-7754-B48B-9FBE-451E9AD10A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1346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advTm="899">
        <p:circle/>
      </p:transition>
    </mc:Choice>
    <mc:Fallback>
      <p:transition spd="slow" advTm="89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43467" y="816638"/>
            <a:ext cx="3367359" cy="5224724"/>
          </a:xfrm>
        </p:spPr>
        <p:txBody>
          <a:bodyPr anchor="ctr">
            <a:normAutofit/>
          </a:bodyPr>
          <a:lstStyle/>
          <a:p>
            <a:r>
              <a:rPr lang="en-US" dirty="0"/>
              <a:t>Formatting Rules		</a:t>
            </a:r>
          </a:p>
        </p:txBody>
      </p:sp>
      <p:sp>
        <p:nvSpPr>
          <p:cNvPr id="30" name="Content Placeholder 1"/>
          <p:cNvSpPr>
            <a:spLocks noGrp="1"/>
          </p:cNvSpPr>
          <p:nvPr>
            <p:ph idx="1"/>
          </p:nvPr>
        </p:nvSpPr>
        <p:spPr>
          <a:xfrm>
            <a:off x="4648200" y="1295400"/>
            <a:ext cx="4619706" cy="5224724"/>
          </a:xfrm>
        </p:spPr>
        <p:txBody>
          <a:bodyPr anchor="ctr">
            <a:normAutofit/>
          </a:bodyPr>
          <a:lstStyle/>
          <a:p>
            <a:pPr marL="109728" indent="0">
              <a:lnSpc>
                <a:spcPct val="90000"/>
              </a:lnSpc>
              <a:buNone/>
            </a:pPr>
            <a:endParaRPr lang="en-US" sz="1400" dirty="0"/>
          </a:p>
          <a:p>
            <a:pPr>
              <a:lnSpc>
                <a:spcPct val="90000"/>
              </a:lnSpc>
            </a:pPr>
            <a:r>
              <a:rPr lang="en-US" sz="1400" b="1" dirty="0"/>
              <a:t>Typing: (</a:t>
            </a:r>
            <a:r>
              <a:rPr lang="en-US" sz="1400" dirty="0"/>
              <a:t>must pick one font size and one typeface)</a:t>
            </a:r>
            <a:endParaRPr lang="en-US" sz="1400" b="1" dirty="0"/>
          </a:p>
          <a:p>
            <a:pPr>
              <a:lnSpc>
                <a:spcPct val="90000"/>
              </a:lnSpc>
            </a:pPr>
            <a:r>
              <a:rPr lang="en-US" sz="1400" dirty="0"/>
              <a:t>Font size must be no smaller than </a:t>
            </a:r>
            <a:r>
              <a:rPr lang="en-US" sz="1400" b="1" dirty="0"/>
              <a:t>10</a:t>
            </a:r>
            <a:r>
              <a:rPr lang="en-US" sz="1400" dirty="0"/>
              <a:t> points or larger than </a:t>
            </a:r>
            <a:r>
              <a:rPr lang="en-US" sz="1400" b="1" dirty="0"/>
              <a:t>12</a:t>
            </a:r>
            <a:r>
              <a:rPr lang="en-US" sz="1400" dirty="0"/>
              <a:t> points. </a:t>
            </a:r>
          </a:p>
          <a:p>
            <a:pPr>
              <a:lnSpc>
                <a:spcPct val="90000"/>
              </a:lnSpc>
            </a:pPr>
            <a:r>
              <a:rPr lang="en-US" sz="1400" dirty="0"/>
              <a:t>Typefaces includes </a:t>
            </a:r>
            <a:r>
              <a:rPr lang="en-US" sz="1400" b="1" dirty="0">
                <a:latin typeface="Arial" panose="020B0604020202020204" pitchFamily="34" charset="0"/>
                <a:cs typeface="Arial" panose="020B0604020202020204" pitchFamily="34" charset="0"/>
              </a:rPr>
              <a:t>Arial</a:t>
            </a:r>
            <a:r>
              <a:rPr lang="en-US" sz="1400" dirty="0"/>
              <a:t>, </a:t>
            </a:r>
            <a:r>
              <a:rPr lang="en-US" sz="1400" b="1" dirty="0">
                <a:latin typeface="Calibri" panose="020F0502020204030204" pitchFamily="34" charset="0"/>
                <a:cs typeface="Calibri" panose="020F0502020204030204" pitchFamily="34" charset="0"/>
              </a:rPr>
              <a:t>Calibri</a:t>
            </a:r>
            <a:r>
              <a:rPr lang="en-US" sz="1400" dirty="0"/>
              <a:t>, and </a:t>
            </a:r>
            <a:r>
              <a:rPr lang="en-US" sz="1400" b="1" dirty="0">
                <a:latin typeface="Times New Roman" panose="02020603050405020304" pitchFamily="18" charset="0"/>
                <a:cs typeface="Times New Roman" panose="02020603050405020304" pitchFamily="18" charset="0"/>
              </a:rPr>
              <a:t>Times New Roman </a:t>
            </a:r>
            <a:r>
              <a:rPr lang="en-US" sz="1400" dirty="0"/>
              <a:t>are required.</a:t>
            </a:r>
          </a:p>
          <a:p>
            <a:pPr>
              <a:lnSpc>
                <a:spcPct val="90000"/>
              </a:lnSpc>
            </a:pPr>
            <a:endParaRPr lang="en-US" sz="1400" dirty="0"/>
          </a:p>
          <a:p>
            <a:pPr>
              <a:lnSpc>
                <a:spcPct val="90000"/>
              </a:lnSpc>
            </a:pPr>
            <a:r>
              <a:rPr lang="en-US" sz="1400" b="1" dirty="0"/>
              <a:t>Double Space </a:t>
            </a:r>
            <a:r>
              <a:rPr lang="en-US" sz="1400" dirty="0"/>
              <a:t>through out the entire paper</a:t>
            </a:r>
          </a:p>
          <a:p>
            <a:pPr marL="109728" indent="0">
              <a:lnSpc>
                <a:spcPct val="90000"/>
              </a:lnSpc>
              <a:buNone/>
            </a:pPr>
            <a:r>
              <a:rPr lang="en-US" sz="1400" dirty="0"/>
              <a:t> </a:t>
            </a:r>
          </a:p>
          <a:p>
            <a:pPr>
              <a:lnSpc>
                <a:spcPct val="90000"/>
              </a:lnSpc>
            </a:pPr>
            <a:r>
              <a:rPr lang="en-US" sz="1400" b="1" dirty="0"/>
              <a:t>Margins: </a:t>
            </a:r>
            <a:r>
              <a:rPr lang="en-US" sz="1400" dirty="0"/>
              <a:t>Margins for top, right, left, and bottom must be 1“ inch all around.</a:t>
            </a:r>
          </a:p>
          <a:p>
            <a:pPr marL="36900" indent="0">
              <a:lnSpc>
                <a:spcPct val="90000"/>
              </a:lnSpc>
              <a:buNone/>
            </a:pPr>
            <a:endParaRPr lang="en-US" sz="1400" dirty="0"/>
          </a:p>
          <a:p>
            <a:pPr>
              <a:lnSpc>
                <a:spcPct val="90000"/>
              </a:lnSpc>
            </a:pPr>
            <a:r>
              <a:rPr lang="en-US" sz="1400" b="1" dirty="0"/>
              <a:t>Pagination</a:t>
            </a:r>
            <a:r>
              <a:rPr lang="en-US" sz="1400" dirty="0"/>
              <a:t>: Preliminary pages are </a:t>
            </a:r>
            <a:r>
              <a:rPr lang="en-US" sz="1400" b="1" dirty="0"/>
              <a:t>lower case Roman numerals (ii, iii, iv, etc.). </a:t>
            </a:r>
            <a:r>
              <a:rPr lang="en-US" sz="1400" dirty="0"/>
              <a:t>The title page is counted but the number is not printed on the page. </a:t>
            </a:r>
          </a:p>
          <a:p>
            <a:pPr>
              <a:lnSpc>
                <a:spcPct val="90000"/>
              </a:lnSpc>
            </a:pPr>
            <a:r>
              <a:rPr lang="en-US" sz="1400" dirty="0"/>
              <a:t>Beginning with the first page of the main body of the text, pages are numbered consecutively with </a:t>
            </a:r>
            <a:r>
              <a:rPr lang="en-US" sz="1400" b="1" dirty="0"/>
              <a:t>Arabic numerals (1, 2, 3, 4, etc.). </a:t>
            </a:r>
          </a:p>
          <a:p>
            <a:pPr>
              <a:lnSpc>
                <a:spcPct val="90000"/>
              </a:lnSpc>
            </a:pPr>
            <a:endParaRPr lang="en-US" sz="1400" dirty="0"/>
          </a:p>
          <a:p>
            <a:pPr>
              <a:lnSpc>
                <a:spcPct val="90000"/>
              </a:lnSpc>
            </a:pPr>
            <a:endParaRPr lang="en-US" sz="1400" dirty="0"/>
          </a:p>
          <a:p>
            <a:pPr>
              <a:lnSpc>
                <a:spcPct val="90000"/>
              </a:lnSpc>
            </a:pPr>
            <a:endParaRPr lang="en-US" sz="1400" dirty="0"/>
          </a:p>
          <a:p>
            <a:pPr>
              <a:lnSpc>
                <a:spcPct val="90000"/>
              </a:lnSpc>
            </a:pPr>
            <a:endParaRPr lang="en-US" sz="1400" dirty="0"/>
          </a:p>
          <a:p>
            <a:pPr>
              <a:lnSpc>
                <a:spcPct val="90000"/>
              </a:lnSpc>
            </a:pPr>
            <a:endParaRPr lang="en-US" sz="1400" dirty="0"/>
          </a:p>
          <a:p>
            <a:pPr>
              <a:lnSpc>
                <a:spcPct val="90000"/>
              </a:lnSpc>
            </a:pPr>
            <a:endParaRPr lang="en-US" sz="1400" dirty="0"/>
          </a:p>
        </p:txBody>
      </p:sp>
      <p:pic>
        <p:nvPicPr>
          <p:cNvPr id="5" name="Audio 4">
            <a:hlinkClick r:id="" action="ppaction://media"/>
            <a:extLst>
              <a:ext uri="{FF2B5EF4-FFF2-40B4-BE49-F238E27FC236}">
                <a16:creationId xmlns:a16="http://schemas.microsoft.com/office/drawing/2014/main" id="{A29710E0-FB78-DDEA-F37B-0B8504235B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1034888"/>
      </p:ext>
    </p:extLst>
  </p:cSld>
  <p:clrMapOvr>
    <a:masterClrMapping/>
  </p:clrMapOvr>
  <mc:AlternateContent xmlns:mc="http://schemas.openxmlformats.org/markup-compatibility/2006">
    <mc:Choice xmlns:p14="http://schemas.microsoft.com/office/powerpoint/2010/main" Requires="p14">
      <p:transition spd="slow" p14:dur="800" advTm="167">
        <p:circle/>
      </p:transition>
    </mc:Choice>
    <mc:Fallback>
      <p:transition spd="slow" advTm="16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1514" y="457201"/>
            <a:ext cx="3575737" cy="1332688"/>
          </a:xfrm>
        </p:spPr>
        <p:txBody>
          <a:bodyPr anchor="b">
            <a:normAutofit/>
          </a:bodyPr>
          <a:lstStyle/>
          <a:p>
            <a:pPr algn="ctr">
              <a:lnSpc>
                <a:spcPct val="90000"/>
              </a:lnSpc>
            </a:pPr>
            <a:r>
              <a:rPr lang="en-US" sz="3000" dirty="0">
                <a:solidFill>
                  <a:srgbClr val="FFFFFF"/>
                </a:solidFill>
              </a:rPr>
              <a:t>Samples of Formatting</a:t>
            </a:r>
            <a:br>
              <a:rPr lang="en-US" sz="3000" dirty="0">
                <a:solidFill>
                  <a:srgbClr val="FFFFFF"/>
                </a:solidFill>
              </a:rPr>
            </a:br>
            <a:r>
              <a:rPr lang="en-US" sz="3000" dirty="0">
                <a:solidFill>
                  <a:srgbClr val="FFFFFF"/>
                </a:solidFill>
              </a:rPr>
              <a:t>Title Page</a:t>
            </a:r>
          </a:p>
        </p:txBody>
      </p:sp>
      <p:sp>
        <p:nvSpPr>
          <p:cNvPr id="2" name="Content Placeholder 1"/>
          <p:cNvSpPr>
            <a:spLocks noGrp="1"/>
          </p:cNvSpPr>
          <p:nvPr>
            <p:ph idx="1"/>
          </p:nvPr>
        </p:nvSpPr>
        <p:spPr>
          <a:xfrm>
            <a:off x="451514" y="2046514"/>
            <a:ext cx="3575737" cy="3994848"/>
          </a:xfrm>
        </p:spPr>
        <p:txBody>
          <a:bodyPr>
            <a:normAutofit/>
          </a:bodyPr>
          <a:lstStyle/>
          <a:p>
            <a:r>
              <a:rPr lang="en-US" sz="1600" dirty="0">
                <a:solidFill>
                  <a:schemeClr val="tx1"/>
                </a:solidFill>
              </a:rPr>
              <a:t>1” on top </a:t>
            </a:r>
          </a:p>
          <a:p>
            <a:r>
              <a:rPr lang="en-US" sz="1600" dirty="0">
                <a:solidFill>
                  <a:schemeClr val="tx1"/>
                </a:solidFill>
              </a:rPr>
              <a:t>1” left hand</a:t>
            </a:r>
          </a:p>
          <a:p>
            <a:r>
              <a:rPr lang="en-US" sz="1600" dirty="0">
                <a:solidFill>
                  <a:schemeClr val="tx1"/>
                </a:solidFill>
              </a:rPr>
              <a:t>1” right hand</a:t>
            </a:r>
          </a:p>
          <a:p>
            <a:r>
              <a:rPr lang="en-US" sz="1600" dirty="0">
                <a:solidFill>
                  <a:schemeClr val="tx1"/>
                </a:solidFill>
              </a:rPr>
              <a:t>1” Bottom</a:t>
            </a:r>
          </a:p>
          <a:p>
            <a:r>
              <a:rPr lang="en-US" sz="1600" dirty="0">
                <a:solidFill>
                  <a:schemeClr val="tx1"/>
                </a:solidFill>
              </a:rPr>
              <a:t>No page number</a:t>
            </a:r>
          </a:p>
          <a:p>
            <a:r>
              <a:rPr lang="en-US" sz="1600" dirty="0">
                <a:solidFill>
                  <a:schemeClr val="tx1"/>
                </a:solidFill>
              </a:rPr>
              <a:t>Title should be all CAPS and bold</a:t>
            </a:r>
          </a:p>
          <a:p>
            <a:r>
              <a:rPr lang="en-US" sz="1600" dirty="0">
                <a:solidFill>
                  <a:schemeClr val="tx1"/>
                </a:solidFill>
              </a:rPr>
              <a:t>Make sure the wording is correct</a:t>
            </a:r>
          </a:p>
        </p:txBody>
      </p:sp>
      <p:pic>
        <p:nvPicPr>
          <p:cNvPr id="5" name="Picture 4" descr="A close-up of a paper&#10;&#10;AI-generated content may be incorrect.">
            <a:extLst>
              <a:ext uri="{FF2B5EF4-FFF2-40B4-BE49-F238E27FC236}">
                <a16:creationId xmlns:a16="http://schemas.microsoft.com/office/drawing/2014/main" id="{2720AF69-7C61-20CE-B047-90745758F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288104"/>
            <a:ext cx="4800600" cy="626509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3446FD80-9E0A-D38A-9CD9-A84BAF1FA7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9261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20"/>
    </mc:Choice>
    <mc:Fallback>
      <p:transition spd="slow" advTm="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867400" y="533400"/>
            <a:ext cx="3575737" cy="1332688"/>
          </a:xfrm>
        </p:spPr>
        <p:txBody>
          <a:bodyPr anchor="b">
            <a:normAutofit/>
          </a:bodyPr>
          <a:lstStyle/>
          <a:p>
            <a:pPr algn="ctr"/>
            <a:r>
              <a:rPr lang="en-US" sz="3200" dirty="0">
                <a:solidFill>
                  <a:schemeClr val="tx1"/>
                </a:solidFill>
              </a:rPr>
              <a:t>Committee Membership</a:t>
            </a:r>
          </a:p>
        </p:txBody>
      </p:sp>
      <p:sp>
        <p:nvSpPr>
          <p:cNvPr id="2" name="Content Placeholder 1"/>
          <p:cNvSpPr>
            <a:spLocks noGrp="1"/>
          </p:cNvSpPr>
          <p:nvPr>
            <p:ph idx="1"/>
          </p:nvPr>
        </p:nvSpPr>
        <p:spPr>
          <a:xfrm>
            <a:off x="6248400" y="1981201"/>
            <a:ext cx="3575737" cy="2362200"/>
          </a:xfrm>
        </p:spPr>
        <p:txBody>
          <a:bodyPr>
            <a:normAutofit/>
          </a:bodyPr>
          <a:lstStyle/>
          <a:p>
            <a:r>
              <a:rPr lang="en-US" sz="1600" dirty="0">
                <a:solidFill>
                  <a:schemeClr val="tx1"/>
                </a:solidFill>
              </a:rPr>
              <a:t>1” on top</a:t>
            </a:r>
          </a:p>
          <a:p>
            <a:r>
              <a:rPr lang="en-US" sz="1600" dirty="0">
                <a:solidFill>
                  <a:schemeClr val="tx1"/>
                </a:solidFill>
              </a:rPr>
              <a:t>1” left hand</a:t>
            </a:r>
          </a:p>
          <a:p>
            <a:r>
              <a:rPr lang="en-US" sz="1600" dirty="0">
                <a:solidFill>
                  <a:schemeClr val="tx1"/>
                </a:solidFill>
              </a:rPr>
              <a:t>1” right hand</a:t>
            </a:r>
          </a:p>
          <a:p>
            <a:r>
              <a:rPr lang="en-US" sz="1600" dirty="0">
                <a:solidFill>
                  <a:schemeClr val="tx1"/>
                </a:solidFill>
              </a:rPr>
              <a:t>1” bottom</a:t>
            </a:r>
          </a:p>
          <a:p>
            <a:r>
              <a:rPr lang="en-US" sz="1600" dirty="0">
                <a:solidFill>
                  <a:schemeClr val="tx1"/>
                </a:solidFill>
              </a:rPr>
              <a:t>Start with roman number</a:t>
            </a:r>
          </a:p>
          <a:p>
            <a:pPr marL="109728" indent="0">
              <a:buNone/>
            </a:pPr>
            <a:r>
              <a:rPr lang="en-US" sz="1600" dirty="0">
                <a:solidFill>
                  <a:srgbClr val="FFFFFF"/>
                </a:solidFill>
              </a:rPr>
              <a:t>Page ii(2)</a:t>
            </a:r>
          </a:p>
          <a:p>
            <a:endParaRPr lang="en-US" sz="1600" dirty="0">
              <a:solidFill>
                <a:srgbClr val="FFFFFF"/>
              </a:solidFill>
            </a:endParaRPr>
          </a:p>
          <a:p>
            <a:endParaRPr lang="en-US" sz="1600" dirty="0">
              <a:solidFill>
                <a:srgbClr val="FFFFFF"/>
              </a:solidFill>
            </a:endParaRPr>
          </a:p>
        </p:txBody>
      </p:sp>
      <p:pic>
        <p:nvPicPr>
          <p:cNvPr id="5" name="Picture 4" descr="A close-up of a cover page&#10;&#10;AI-generated content may be incorrect.">
            <a:extLst>
              <a:ext uri="{FF2B5EF4-FFF2-40B4-BE49-F238E27FC236}">
                <a16:creationId xmlns:a16="http://schemas.microsoft.com/office/drawing/2014/main" id="{6DBE25E7-B1DB-55D5-6555-495A8CF73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66205"/>
            <a:ext cx="4876800" cy="63255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280830C7-E79C-006E-FA8B-0C4D586AD0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9859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92"/>
    </mc:Choice>
    <mc:Fallback>
      <p:transition spd="slow" advTm="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62472" y="533400"/>
            <a:ext cx="3575737" cy="1332688"/>
          </a:xfrm>
        </p:spPr>
        <p:txBody>
          <a:bodyPr vert="horz" lIns="91440" tIns="45720" rIns="91440" bIns="45720" rtlCol="0" anchor="b">
            <a:normAutofit/>
          </a:bodyPr>
          <a:lstStyle/>
          <a:p>
            <a:pPr algn="ctr"/>
            <a:r>
              <a:rPr lang="en-US" sz="3200" dirty="0">
                <a:solidFill>
                  <a:schemeClr val="tx1"/>
                </a:solidFill>
              </a:rPr>
              <a:t>Table of Contents</a:t>
            </a:r>
          </a:p>
        </p:txBody>
      </p:sp>
      <p:pic>
        <p:nvPicPr>
          <p:cNvPr id="6" name="Picture 5" descr="A white paper with black text">
            <a:extLst>
              <a:ext uri="{FF2B5EF4-FFF2-40B4-BE49-F238E27FC236}">
                <a16:creationId xmlns:a16="http://schemas.microsoft.com/office/drawing/2014/main" id="{F14A002E-8D98-A1D7-26BF-495B669FD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52400"/>
            <a:ext cx="4870473" cy="6450003"/>
          </a:xfrm>
          <a:prstGeom prst="roundRect">
            <a:avLst>
              <a:gd name="adj" fmla="val 3876"/>
            </a:avLst>
          </a:prstGeom>
          <a:ln>
            <a:solidFill>
              <a:schemeClr val="accent1"/>
            </a:solidFill>
          </a:ln>
          <a:effectLst/>
        </p:spPr>
      </p:pic>
      <p:pic>
        <p:nvPicPr>
          <p:cNvPr id="5" name="Audio 4">
            <a:hlinkClick r:id="" action="ppaction://media"/>
            <a:extLst>
              <a:ext uri="{FF2B5EF4-FFF2-40B4-BE49-F238E27FC236}">
                <a16:creationId xmlns:a16="http://schemas.microsoft.com/office/drawing/2014/main" id="{C00C43B8-2013-91A7-E47A-EA255BADE8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1416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57"/>
    </mc:Choice>
    <mc:Fallback>
      <p:transition spd="slow" advTm="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617590"/>
            <a:ext cx="4166510" cy="1622321"/>
          </a:xfrm>
        </p:spPr>
        <p:txBody>
          <a:bodyPr>
            <a:normAutofit/>
          </a:bodyPr>
          <a:lstStyle/>
          <a:p>
            <a:r>
              <a:rPr lang="en-US" dirty="0">
                <a:solidFill>
                  <a:schemeClr val="tx1"/>
                </a:solidFill>
              </a:rPr>
              <a:t>List of Tables and Figures</a:t>
            </a:r>
          </a:p>
        </p:txBody>
      </p:sp>
      <p:sp>
        <p:nvSpPr>
          <p:cNvPr id="8" name="Content Placeholder 7"/>
          <p:cNvSpPr>
            <a:spLocks noGrp="1"/>
          </p:cNvSpPr>
          <p:nvPr>
            <p:ph idx="1"/>
          </p:nvPr>
        </p:nvSpPr>
        <p:spPr>
          <a:xfrm>
            <a:off x="648931" y="2438400"/>
            <a:ext cx="4166509" cy="3785419"/>
          </a:xfrm>
        </p:spPr>
        <p:txBody>
          <a:bodyPr>
            <a:normAutofit/>
          </a:bodyPr>
          <a:lstStyle/>
          <a:p>
            <a:r>
              <a:rPr lang="en-US" dirty="0">
                <a:solidFill>
                  <a:schemeClr val="tx1"/>
                </a:solidFill>
              </a:rPr>
              <a:t>1” all around</a:t>
            </a:r>
          </a:p>
          <a:p>
            <a:r>
              <a:rPr lang="en-US" dirty="0">
                <a:solidFill>
                  <a:schemeClr val="tx1"/>
                </a:solidFill>
              </a:rPr>
              <a:t>Must have label and caption in the table. </a:t>
            </a:r>
          </a:p>
          <a:p>
            <a:r>
              <a:rPr lang="en-US" dirty="0">
                <a:solidFill>
                  <a:schemeClr val="tx1"/>
                </a:solidFill>
              </a:rPr>
              <a:t>Double check your page numbers</a:t>
            </a:r>
          </a:p>
          <a:p>
            <a:r>
              <a:rPr lang="en-US" dirty="0">
                <a:solidFill>
                  <a:schemeClr val="tx1"/>
                </a:solidFill>
              </a:rPr>
              <a:t>All page #’s should be aligned. </a:t>
            </a:r>
          </a:p>
        </p:txBody>
      </p:sp>
      <p:sp>
        <p:nvSpPr>
          <p:cNvPr id="2" name="Rectangle 1">
            <a:extLst>
              <a:ext uri="{FF2B5EF4-FFF2-40B4-BE49-F238E27FC236}">
                <a16:creationId xmlns:a16="http://schemas.microsoft.com/office/drawing/2014/main" id="{FA93DA5D-3E40-4E1A-A21B-7A4A162FFD00}"/>
              </a:ext>
            </a:extLst>
          </p:cNvPr>
          <p:cNvSpPr/>
          <p:nvPr/>
        </p:nvSpPr>
        <p:spPr>
          <a:xfrm>
            <a:off x="5562600" y="2819400"/>
            <a:ext cx="152400" cy="152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4" name="Picture 3" descr="A white paper with black text">
            <a:extLst>
              <a:ext uri="{FF2B5EF4-FFF2-40B4-BE49-F238E27FC236}">
                <a16:creationId xmlns:a16="http://schemas.microsoft.com/office/drawing/2014/main" id="{5BE0F885-97C7-4CE5-044F-0520F8D53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440" y="419100"/>
            <a:ext cx="4518729" cy="5804719"/>
          </a:xfrm>
          <a:prstGeom prst="rect">
            <a:avLst/>
          </a:prstGeom>
          <a:ln w="38100" cap="sq">
            <a:solidFill>
              <a:schemeClr val="accent1"/>
            </a:solidFill>
            <a:prstDash val="solid"/>
            <a:miter lim="800000"/>
          </a:ln>
          <a:effectLst/>
        </p:spPr>
      </p:pic>
      <p:pic>
        <p:nvPicPr>
          <p:cNvPr id="5" name="Audio 4">
            <a:hlinkClick r:id="" action="ppaction://media"/>
            <a:extLst>
              <a:ext uri="{FF2B5EF4-FFF2-40B4-BE49-F238E27FC236}">
                <a16:creationId xmlns:a16="http://schemas.microsoft.com/office/drawing/2014/main" id="{20636BCE-6D3A-CCE6-C98A-93E991697A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3792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99"/>
    </mc:Choice>
    <mc:Fallback>
      <p:transition spd="slow" advTm="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791200" y="381000"/>
            <a:ext cx="3575737" cy="1332688"/>
          </a:xfrm>
        </p:spPr>
        <p:txBody>
          <a:bodyPr anchor="b">
            <a:normAutofit/>
          </a:bodyPr>
          <a:lstStyle/>
          <a:p>
            <a:pPr algn="ctr"/>
            <a:r>
              <a:rPr lang="en-US" sz="3200" dirty="0">
                <a:solidFill>
                  <a:schemeClr val="tx1"/>
                </a:solidFill>
              </a:rPr>
              <a:t>Body Text, Chapters</a:t>
            </a:r>
          </a:p>
        </p:txBody>
      </p:sp>
      <p:sp>
        <p:nvSpPr>
          <p:cNvPr id="11" name="Content Placeholder 10"/>
          <p:cNvSpPr>
            <a:spLocks noGrp="1"/>
          </p:cNvSpPr>
          <p:nvPr>
            <p:ph idx="1"/>
          </p:nvPr>
        </p:nvSpPr>
        <p:spPr>
          <a:xfrm>
            <a:off x="6096000" y="1828800"/>
            <a:ext cx="3575737" cy="4016619"/>
          </a:xfrm>
        </p:spPr>
        <p:txBody>
          <a:bodyPr>
            <a:normAutofit/>
          </a:bodyPr>
          <a:lstStyle/>
          <a:p>
            <a:r>
              <a:rPr lang="en-US" sz="1600" dirty="0">
                <a:solidFill>
                  <a:schemeClr val="tx1"/>
                </a:solidFill>
              </a:rPr>
              <a:t>All pages must follow</a:t>
            </a:r>
          </a:p>
          <a:p>
            <a:r>
              <a:rPr lang="en-US" sz="1600" dirty="0">
                <a:solidFill>
                  <a:schemeClr val="tx1"/>
                </a:solidFill>
              </a:rPr>
              <a:t>Margins 1” all around</a:t>
            </a:r>
          </a:p>
          <a:p>
            <a:r>
              <a:rPr lang="en-US" sz="1600" dirty="0">
                <a:solidFill>
                  <a:schemeClr val="tx1"/>
                </a:solidFill>
              </a:rPr>
              <a:t>Chapter 1 starts with page</a:t>
            </a:r>
          </a:p>
          <a:p>
            <a:pPr marL="109728" indent="0">
              <a:buNone/>
            </a:pPr>
            <a:r>
              <a:rPr lang="en-US" sz="1600" dirty="0">
                <a:solidFill>
                  <a:schemeClr val="tx1"/>
                </a:solidFill>
              </a:rPr>
              <a:t>1 and on, Arabic numbers.</a:t>
            </a:r>
          </a:p>
          <a:p>
            <a:r>
              <a:rPr lang="en-US" sz="1600" dirty="0">
                <a:solidFill>
                  <a:schemeClr val="tx1"/>
                </a:solidFill>
              </a:rPr>
              <a:t>Make sure your chapter title</a:t>
            </a:r>
          </a:p>
          <a:p>
            <a:pPr marL="109728" indent="0">
              <a:buNone/>
            </a:pPr>
            <a:r>
              <a:rPr lang="en-US" sz="1600" dirty="0">
                <a:solidFill>
                  <a:schemeClr val="tx1"/>
                </a:solidFill>
              </a:rPr>
              <a:t>Match with table of contents.</a:t>
            </a:r>
          </a:p>
          <a:p>
            <a:pPr marL="395478" indent="-285750">
              <a:buFont typeface="Wingdings" panose="05000000000000000000" pitchFamily="2" charset="2"/>
              <a:buChar char="Ø"/>
            </a:pPr>
            <a:r>
              <a:rPr lang="en-US" sz="1600" dirty="0">
                <a:solidFill>
                  <a:schemeClr val="tx1"/>
                </a:solidFill>
              </a:rPr>
              <a:t>There is no blank pages. </a:t>
            </a:r>
          </a:p>
        </p:txBody>
      </p:sp>
      <p:pic>
        <p:nvPicPr>
          <p:cNvPr id="3" name="Picture 2" descr="A document with text on it">
            <a:extLst>
              <a:ext uri="{FF2B5EF4-FFF2-40B4-BE49-F238E27FC236}">
                <a16:creationId xmlns:a16="http://schemas.microsoft.com/office/drawing/2014/main" id="{EF5C6BA4-0722-22AD-7529-F0011ADFC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43790"/>
            <a:ext cx="4953000" cy="6370420"/>
          </a:xfrm>
          <a:prstGeom prst="roundRect">
            <a:avLst>
              <a:gd name="adj" fmla="val 3876"/>
            </a:avLst>
          </a:prstGeom>
          <a:ln>
            <a:solidFill>
              <a:schemeClr val="accent1"/>
            </a:solidFill>
          </a:ln>
          <a:effectLst/>
        </p:spPr>
      </p:pic>
      <p:pic>
        <p:nvPicPr>
          <p:cNvPr id="5" name="Audio 4">
            <a:hlinkClick r:id="" action="ppaction://media"/>
            <a:extLst>
              <a:ext uri="{FF2B5EF4-FFF2-40B4-BE49-F238E27FC236}">
                <a16:creationId xmlns:a16="http://schemas.microsoft.com/office/drawing/2014/main" id="{3BBCFFE7-5121-7E96-C553-29D19F999D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9637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31"/>
    </mc:Choice>
    <mc:Fallback>
      <p:transition spd="slow" advTm="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1514" y="457201"/>
            <a:ext cx="3575737" cy="1332688"/>
          </a:xfrm>
        </p:spPr>
        <p:txBody>
          <a:bodyPr anchor="b">
            <a:normAutofit/>
          </a:bodyPr>
          <a:lstStyle/>
          <a:p>
            <a:pPr algn="ctr"/>
            <a:r>
              <a:rPr lang="en-US" sz="3200">
                <a:solidFill>
                  <a:srgbClr val="FFFFFF"/>
                </a:solidFill>
              </a:rPr>
              <a:t>Reference/</a:t>
            </a:r>
            <a:br>
              <a:rPr lang="en-US" sz="3200">
                <a:solidFill>
                  <a:srgbClr val="FFFFFF"/>
                </a:solidFill>
              </a:rPr>
            </a:br>
            <a:r>
              <a:rPr lang="en-US" sz="3200">
                <a:solidFill>
                  <a:srgbClr val="FFFFFF"/>
                </a:solidFill>
              </a:rPr>
              <a:t>Bibliography</a:t>
            </a:r>
          </a:p>
        </p:txBody>
      </p:sp>
      <p:sp>
        <p:nvSpPr>
          <p:cNvPr id="2" name="Content Placeholder 1"/>
          <p:cNvSpPr>
            <a:spLocks noGrp="1"/>
          </p:cNvSpPr>
          <p:nvPr>
            <p:ph idx="1"/>
          </p:nvPr>
        </p:nvSpPr>
        <p:spPr>
          <a:xfrm>
            <a:off x="451514" y="2046514"/>
            <a:ext cx="3575737" cy="3994848"/>
          </a:xfrm>
        </p:spPr>
        <p:txBody>
          <a:bodyPr>
            <a:normAutofit/>
          </a:bodyPr>
          <a:lstStyle/>
          <a:p>
            <a:r>
              <a:rPr lang="en-US" sz="1600" dirty="0">
                <a:solidFill>
                  <a:schemeClr val="tx1"/>
                </a:solidFill>
              </a:rPr>
              <a:t>Double space</a:t>
            </a:r>
          </a:p>
          <a:p>
            <a:r>
              <a:rPr lang="en-US" sz="1600" dirty="0">
                <a:solidFill>
                  <a:schemeClr val="tx1"/>
                </a:solidFill>
              </a:rPr>
              <a:t>Must follow citation style</a:t>
            </a:r>
          </a:p>
          <a:p>
            <a:r>
              <a:rPr lang="en-US" sz="1600" dirty="0">
                <a:solidFill>
                  <a:schemeClr val="tx1"/>
                </a:solidFill>
              </a:rPr>
              <a:t>We don’t check citation</a:t>
            </a:r>
          </a:p>
          <a:p>
            <a:pPr marL="109728" indent="0">
              <a:buNone/>
            </a:pPr>
            <a:r>
              <a:rPr lang="en-US" sz="1600" dirty="0">
                <a:solidFill>
                  <a:schemeClr val="tx1"/>
                </a:solidFill>
              </a:rPr>
              <a:t>please make sure you </a:t>
            </a:r>
          </a:p>
          <a:p>
            <a:pPr marL="109728" indent="0">
              <a:buNone/>
            </a:pPr>
            <a:r>
              <a:rPr lang="en-US" sz="1600" dirty="0">
                <a:solidFill>
                  <a:schemeClr val="tx1"/>
                </a:solidFill>
              </a:rPr>
              <a:t>check with your professor</a:t>
            </a:r>
          </a:p>
        </p:txBody>
      </p:sp>
      <p:pic>
        <p:nvPicPr>
          <p:cNvPr id="6" name="Picture 5" descr="A screenshot of a document&#10;&#10;Description automatically generated">
            <a:extLst>
              <a:ext uri="{FF2B5EF4-FFF2-40B4-BE49-F238E27FC236}">
                <a16:creationId xmlns:a16="http://schemas.microsoft.com/office/drawing/2014/main" id="{DABBF4C1-122C-80A2-61FF-D863EAA7C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282676"/>
            <a:ext cx="4876800" cy="6292647"/>
          </a:xfrm>
          <a:prstGeom prst="roundRect">
            <a:avLst>
              <a:gd name="adj" fmla="val 3876"/>
            </a:avLst>
          </a:prstGeom>
          <a:ln>
            <a:solidFill>
              <a:schemeClr val="accent1"/>
            </a:solidFill>
          </a:ln>
          <a:effectLst/>
        </p:spPr>
      </p:pic>
      <p:pic>
        <p:nvPicPr>
          <p:cNvPr id="8" name="Audio 7">
            <a:hlinkClick r:id="" action="ppaction://media"/>
            <a:extLst>
              <a:ext uri="{FF2B5EF4-FFF2-40B4-BE49-F238E27FC236}">
                <a16:creationId xmlns:a16="http://schemas.microsoft.com/office/drawing/2014/main" id="{5CA11D9B-D17F-5867-EE75-8F6578572F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1430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2697"/>
    </mc:Choice>
    <mc:Fallback>
      <p:transition spd="slow" advTm="13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Guidelines-Master’s Thesis/Project &amp;quot;&quot;/&gt;&lt;property id=&quot;20307&quot; value=&quot;256&quot;/&gt;&lt;/object&gt;&lt;object type=&quot;3&quot; unique_id=&quot;10004&quot;&gt;&lt;property id=&quot;20148&quot; value=&quot;5&quot;/&gt;&lt;property id=&quot;20300&quot; value=&quot;Slide 2 - &amp;quot;Important&amp;quot;&quot;/&gt;&lt;property id=&quot;20307&quot; value=&quot;285&quot;/&gt;&lt;/object&gt;&lt;object type=&quot;3&quot; unique_id=&quot;10005&quot;&gt;&lt;property id=&quot;20148&quot; value=&quot;5&quot;/&gt;&lt;property id=&quot;20300&quot; value=&quot;Slide 3 - &amp;quot;Know your Deadlines&amp;amp;#x09;&amp;amp;#x09;&amp;amp;#x09;&amp;quot;&quot;/&gt;&lt;property id=&quot;20307&quot; value=&quot;257&quot;/&gt;&lt;/object&gt;&lt;object type=&quot;3&quot; unique_id=&quot;10006&quot;&gt;&lt;property id=&quot;20148&quot; value=&quot;5&quot;/&gt;&lt;property id=&quot;20300&quot; value=&quot;Slide 4 - &amp;quot;Preliminary Library Format Review&amp;quot;&quot;/&gt;&lt;property id=&quot;20307&quot; value=&quot;258&quot;/&gt;&lt;/object&gt;&lt;object type=&quot;3&quot; unique_id=&quot;10008&quot;&gt;&lt;property id=&quot;20148&quot; value=&quot;5&quot;/&gt;&lt;property id=&quot;20300&quot; value=&quot;Slide 17 - &amp;quot;Obtain signatures from committee chair and readers&amp;quot;&quot;/&gt;&lt;property id=&quot;20307&quot; value=&quot;260&quot;/&gt;&lt;/object&gt;&lt;object type=&quot;3&quot; unique_id=&quot;10009&quot;&gt;&lt;property id=&quot;20148&quot; value=&quot;5&quot;/&gt;&lt;property id=&quot;20300&quot; value=&quot;Slide 18 - &amp;quot;Final Library Format Review&amp;quot;&quot;/&gt;&lt;property id=&quot;20307&quot; value=&quot;261&quot;/&gt;&lt;/object&gt;&lt;object type=&quot;3&quot; unique_id=&quot;10011&quot;&gt;&lt;property id=&quot;20148&quot; value=&quot;5&quot;/&gt;&lt;property id=&quot;20300&quot; value=&quot;Slide 20 - &amp;quot;Graduate Office Submission&amp;quot;&quot;/&gt;&lt;property id=&quot;20307&quot; value=&quot;263&quot;/&gt;&lt;/object&gt;&lt;object type=&quot;3&quot; unique_id=&quot;10013&quot;&gt;&lt;property id=&quot;20148&quot; value=&quot;5&quot;/&gt;&lt;property id=&quot;20300&quot; value=&quot;Slide 6 - &amp;quot;Formatting Rules&amp;amp;#x09;&amp;amp;#x09;&amp;quot;&quot;/&gt;&lt;property id=&quot;20307&quot; value=&quot;264&quot;/&gt;&lt;/object&gt;&lt;object type=&quot;3&quot; unique_id=&quot;10014&quot;&gt;&lt;property id=&quot;20148&quot; value=&quot;5&quot;/&gt;&lt;property id=&quot;20300&quot; value=&quot;Slide 7 - &amp;quot;Samples of Formatting&amp;quot;&quot;/&gt;&lt;property id=&quot;20307&quot; value=&quot;275&quot;/&gt;&lt;/object&gt;&lt;object type=&quot;3&quot; unique_id=&quot;10015&quot;&gt;&lt;property id=&quot;20148&quot; value=&quot;5&quot;/&gt;&lt;property id=&quot;20300&quot; value=&quot;Slide 8 - &amp;quot;Samples of Formatting&amp;quot;&quot;/&gt;&lt;property id=&quot;20307&quot; value=&quot;276&quot;/&gt;&lt;/object&gt;&lt;object type=&quot;3&quot; unique_id=&quot;10016&quot;&gt;&lt;property id=&quot;20148&quot; value=&quot;5&quot;/&gt;&lt;property id=&quot;20300&quot; value=&quot;Slide 9 - &amp;quot;Title page explanation&amp;quot;&quot;/&gt;&lt;property id=&quot;20307&quot; value=&quot;281&quot;/&gt;&lt;/object&gt;&lt;object type=&quot;3&quot; unique_id=&quot;10017&quot;&gt;&lt;property id=&quot;20148&quot; value=&quot;5&quot;/&gt;&lt;property id=&quot;20300&quot; value=&quot;Slide 10 - &amp;quot;Sample of Formatting&amp;quot;&quot;/&gt;&lt;property id=&quot;20307&quot; value=&quot;277&quot;/&gt;&lt;/object&gt;&lt;object type=&quot;3&quot; unique_id=&quot;10018&quot;&gt;&lt;property id=&quot;20148&quot; value=&quot;5&quot;/&gt;&lt;property id=&quot;20300&quot; value=&quot;Slide 11 - &amp;quot;Sample of Formatting&amp;quot;&quot;/&gt;&lt;property id=&quot;20307&quot; value=&quot;279&quot;/&gt;&lt;/object&gt;&lt;object type=&quot;3&quot; unique_id=&quot;10019&quot;&gt;&lt;property id=&quot;20148&quot; value=&quot;5&quot;/&gt;&lt;property id=&quot;20300&quot; value=&quot;Slide 12 - &amp;quot;Sample of Formatting&amp;quot;&quot;/&gt;&lt;property id=&quot;20307&quot; value=&quot;278&quot;/&gt;&lt;/object&gt;&lt;object type=&quot;3&quot; unique_id=&quot;10020&quot;&gt;&lt;property id=&quot;20148&quot; value=&quot;5&quot;/&gt;&lt;property id=&quot;20300&quot; value=&quot;Slide 13 - &amp;quot;Sample of Formatting&amp;quot;&quot;/&gt;&lt;property id=&quot;20307&quot; value=&quot;280&quot;/&gt;&lt;/object&gt;&lt;object type=&quot;3&quot; unique_id=&quot;10021&quot;&gt;&lt;property id=&quot;20148&quot; value=&quot;5&quot;/&gt;&lt;property id=&quot;20300&quot; value=&quot;Slide 14 - &amp;quot;Samples of Figures and Tables&amp;quot;&quot;/&gt;&lt;property id=&quot;20307&quot; value=&quot;270&quot;/&gt;&lt;/object&gt;&lt;object type=&quot;3&quot; unique_id=&quot;10022&quot;&gt;&lt;property id=&quot;20148&quot; value=&quot;5&quot;/&gt;&lt;property id=&quot;20300&quot; value=&quot;Slide 15 - &amp;quot;APA Citation Figure Sample&amp;quot;&quot;/&gt;&lt;property id=&quot;20307&quot; value=&quot;271&quot;/&gt;&lt;/object&gt;&lt;object type=&quot;3&quot; unique_id=&quot;10023&quot;&gt;&lt;property id=&quot;20148&quot; value=&quot;5&quot;/&gt;&lt;property id=&quot;20300&quot; value=&quot;Slide 16 - &amp;quot;APA Citation Table sample&amp;quot;&quot;/&gt;&lt;property id=&quot;20307&quot; value=&quot;272&quot;/&gt;&lt;/object&gt;&lt;object type=&quot;3&quot; unique_id=&quot;10025&quot;&gt;&lt;property id=&quot;20148&quot; value=&quot;5&quot;/&gt;&lt;property id=&quot;20300&quot; value=&quot;Slide 21 - &amp;quot;Overall Final Review&amp;quot;&quot;/&gt;&lt;property id=&quot;20307&quot; value=&quot;268&quot;/&gt;&lt;/object&gt;&lt;object type=&quot;3&quot; unique_id=&quot;10026&quot;&gt;&lt;property id=&quot;20148&quot; value=&quot;5&quot;/&gt;&lt;property id=&quot;20300&quot; value=&quot;Slide 24 - &amp;quot;Any Questions?&amp;quot;&quot;/&gt;&lt;property id=&quot;20307&quot; value=&quot;266&quot;/&gt;&lt;/object&gt;&lt;object type=&quot;3&quot; unique_id=&quot;10027&quot;&gt;&lt;property id=&quot;20148&quot; value=&quot;5&quot;/&gt;&lt;property id=&quot;20300&quot; value=&quot;Slide 26 - &amp;quot;Graduate Studies Website&amp;quot;&quot;/&gt;&lt;property id=&quot;20307&quot; value=&quot;265&quot;/&gt;&lt;/object&gt;&lt;object type=&quot;3&quot; unique_id=&quot;10268&quot;&gt;&lt;property id=&quot;20148&quot; value=&quot;5&quot;/&gt;&lt;property id=&quot;20300&quot; value=&quot;Slide 25 - &amp;quot;Survey&amp;quot;&quot;/&gt;&lt;property id=&quot;20307&quot; value=&quot;286&quot;/&gt;&lt;/object&gt;&lt;object type=&quot;3&quot; unique_id=&quot;10513&quot;&gt;&lt;property id=&quot;20148&quot; value=&quot;5&quot;/&gt;&lt;property id=&quot;20300&quot; value=&quot;Slide 19&quot;/&gt;&lt;property id=&quot;20307&quot; value=&quot;287&quot;/&gt;&lt;/object&gt;&lt;object type=&quot;3&quot; unique_id=&quot;10775&quot;&gt;&lt;property id=&quot;20148&quot; value=&quot;5&quot;/&gt;&lt;property id=&quot;20300&quot; value=&quot;Slide 22 - &amp;quot;Building SSB 121 Submit paperwork to information desk. No need to make an appointment to submit paperwork. &amp;quot;&quot;/&gt;&lt;property id=&quot;20307&quot; value=&quot;288&quot;/&gt;&lt;/object&gt;&lt;object type=&quot;3&quot; unique_id=&quot;10776&quot;&gt;&lt;property id=&quot;20148&quot; value=&quot;5&quot;/&gt;&lt;property id=&quot;20300&quot; value=&quot;Slide 23 - &amp;quot;TIPS&amp;quot;&quot;/&gt;&lt;property id=&quot;20307&quot; value=&quot;289&quot;/&gt;&lt;/object&gt;&lt;object type=&quot;3&quot; unique_id=&quot;10859&quot;&gt;&lt;property id=&quot;20148&quot; value=&quot;5&quot;/&gt;&lt;property id=&quot;20300&quot; value=&quot;Slide 5 - &amp;quot;New Office Location&amp;quot;&quot;/&gt;&lt;property id=&quot;20307&quot; value=&quot;290&quot;/&gt;&lt;/object&gt;&lt;/object&gt;&lt;object type=&quot;8&quot; unique_id=&quot;10054&quo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2460</TotalTime>
  <Words>2039</Words>
  <Application>Microsoft Office PowerPoint</Application>
  <PresentationFormat>Widescreen</PresentationFormat>
  <Paragraphs>125</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Times New Roman</vt:lpstr>
      <vt:lpstr>Trebuchet MS</vt:lpstr>
      <vt:lpstr>Wingdings</vt:lpstr>
      <vt:lpstr>Wingdings 3</vt:lpstr>
      <vt:lpstr>Facet</vt:lpstr>
      <vt:lpstr>Master’s Thesis</vt:lpstr>
      <vt:lpstr>Sequences of Parts</vt:lpstr>
      <vt:lpstr>Formatting Rules  </vt:lpstr>
      <vt:lpstr>Samples of Formatting Title Page</vt:lpstr>
      <vt:lpstr>Committee Membership</vt:lpstr>
      <vt:lpstr>Table of Contents</vt:lpstr>
      <vt:lpstr>List of Tables and Figures</vt:lpstr>
      <vt:lpstr>Body Text, Chapters</vt:lpstr>
      <vt:lpstr>Reference/ Bibliography</vt:lpstr>
      <vt:lpstr>APA 6th edition Citation Figure Sample</vt:lpstr>
      <vt:lpstr>APA 7th edition Citation Figure Sample</vt:lpstr>
      <vt:lpstr>APA 6th and 7th edition Citation Table sample</vt:lpstr>
      <vt:lpstr>Need help with Citation?</vt:lpstr>
      <vt:lpstr>Graduate Studies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Guidelines-Master’s Thesis/Project</dc:title>
  <dc:creator>Marilu Salcedo</dc:creator>
  <cp:lastModifiedBy>Marilu Salcedo</cp:lastModifiedBy>
  <cp:revision>20</cp:revision>
  <dcterms:created xsi:type="dcterms:W3CDTF">2022-11-17T00:09:48Z</dcterms:created>
  <dcterms:modified xsi:type="dcterms:W3CDTF">2025-06-12T18:03:20Z</dcterms:modified>
</cp:coreProperties>
</file>