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6" r:id="rId5"/>
    <p:sldId id="305" r:id="rId6"/>
    <p:sldId id="323" r:id="rId7"/>
    <p:sldId id="326" r:id="rId8"/>
    <p:sldId id="345" r:id="rId9"/>
    <p:sldId id="356" r:id="rId10"/>
    <p:sldId id="348" r:id="rId11"/>
    <p:sldId id="346" r:id="rId12"/>
    <p:sldId id="353" r:id="rId13"/>
    <p:sldId id="354" r:id="rId14"/>
    <p:sldId id="357" r:id="rId15"/>
    <p:sldId id="347" r:id="rId16"/>
    <p:sldId id="355" r:id="rId17"/>
    <p:sldId id="349" r:id="rId18"/>
    <p:sldId id="350" r:id="rId19"/>
    <p:sldId id="351" r:id="rId20"/>
    <p:sldId id="3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06BAD-E750-3E84-909A-022111EB161C}" v="332" dt="2026-05-04T20:24:38.018"/>
    <p1510:client id="{D58F843F-81DC-47BF-B26D-E306F9C651FB}" v="23" dt="2026-05-05T00:48:0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student applies to graduate in Fall 2025 but does not complete all degree requirements.</a:t>
            </a:r>
            <a:br>
              <a:rPr lang="en-US"/>
            </a:br>
            <a:r>
              <a:rPr lang="en-US"/>
              <a:t> Their expected graduation term is updated to Spring 2026 so they can continue enrolling.</a:t>
            </a:r>
            <a:br>
              <a:rPr lang="en-US"/>
            </a:br>
            <a:r>
              <a:rPr lang="en-US"/>
              <a:t> When they still need additional time, the term is updated again to Summer 2026.</a:t>
            </a:r>
            <a:br>
              <a:rPr lang="en-US"/>
            </a:br>
            <a:r>
              <a:rPr lang="en-US"/>
              <a:t> Throughout this process, the student remains eligible to enroll, only pays the graduation fee once, and is still eligible to participate in the May 2026 commencement ceremony.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 Short Headline</a:t>
            </a:r>
            <a:br>
              <a:rPr lang="en-US"/>
            </a:br>
            <a:r>
              <a:rPr lang="en-US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</a:t>
            </a:r>
            <a:r>
              <a:rPr lang="en-US" err="1"/>
              <a:t>StatisticsSource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</a:t>
            </a:r>
            <a:r>
              <a:rPr lang="en-US" err="1"/>
              <a:t>StatisticsSource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</a:t>
            </a:r>
            <a:r>
              <a:rPr lang="en-US" err="1"/>
              <a:t>StatisticsSource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</a:t>
            </a:r>
            <a:r>
              <a:rPr lang="en-US" err="1"/>
              <a:t>StatisticsSource</a:t>
            </a:r>
            <a:endParaRPr lang="en-US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</a:t>
            </a:r>
            <a:r>
              <a:rPr lang="en-US" err="1"/>
              <a:t>StatisticsSource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Bullet style here with one line</a:t>
            </a:r>
          </a:p>
          <a:p>
            <a:pPr lvl="0"/>
            <a:r>
              <a:rPr lang="en-US"/>
              <a:t>Another bullet here with two lines of text</a:t>
            </a:r>
          </a:p>
          <a:p>
            <a:pPr lvl="0"/>
            <a:r>
              <a:rPr lang="en-US"/>
              <a:t>Remember to add or replace example image</a:t>
            </a:r>
          </a:p>
          <a:p>
            <a:pPr lvl="0"/>
            <a:r>
              <a:rPr lang="en-US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slide includes a text box, photo and grid. Text can be in bullets or paragraph form. </a:t>
            </a:r>
          </a:p>
          <a:p>
            <a:pPr lvl="0"/>
            <a:r>
              <a:rPr lang="en-US"/>
              <a:t>The photo box is created with cropped corners. </a:t>
            </a:r>
          </a:p>
          <a:p>
            <a:pPr lvl="0"/>
            <a:r>
              <a:rPr lang="en-US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Remember to replace the example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Remember to replace the example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Remember to replace the example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Remember to replace the example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Remember to replace the example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Another Bullet Point </a:t>
            </a:r>
          </a:p>
          <a:p>
            <a:pPr lvl="0"/>
            <a:r>
              <a:rPr lang="en-US"/>
              <a:t>Replace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Another Bullet Point </a:t>
            </a:r>
          </a:p>
          <a:p>
            <a:pPr lvl="0"/>
            <a:r>
              <a:rPr lang="en-US"/>
              <a:t>Replace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Another Bullet Point </a:t>
            </a:r>
          </a:p>
          <a:p>
            <a:pPr lvl="0"/>
            <a:r>
              <a:rPr lang="en-US"/>
              <a:t>Replace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Bullet Point Style</a:t>
            </a:r>
          </a:p>
          <a:p>
            <a:pPr lvl="0"/>
            <a:r>
              <a:rPr lang="en-US"/>
              <a:t>Another Bullet Point </a:t>
            </a:r>
          </a:p>
          <a:p>
            <a:pPr lvl="0"/>
            <a:r>
              <a:rPr lang="en-US"/>
              <a:t>Replace image</a:t>
            </a:r>
          </a:p>
          <a:p>
            <a:pPr lvl="0"/>
            <a:r>
              <a:rPr lang="en-US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/>
              <a:t>Use this slide template to display a large photo and bulleted text</a:t>
            </a:r>
          </a:p>
          <a:p>
            <a:r>
              <a:rPr lang="en-US"/>
              <a:t>Remember to replace this low-res example image with higher-res photo for your presentation</a:t>
            </a:r>
          </a:p>
          <a:p>
            <a:r>
              <a:rPr lang="en-US"/>
              <a:t>Another bullet style line here</a:t>
            </a:r>
          </a:p>
          <a:p>
            <a:r>
              <a:rPr lang="en-US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Agenda Item #1</a:t>
            </a:r>
          </a:p>
          <a:p>
            <a:pPr lvl="1"/>
            <a:r>
              <a:rPr lang="en-US"/>
              <a:t>Sub-Agenda Item</a:t>
            </a:r>
          </a:p>
          <a:p>
            <a:pPr lvl="0"/>
            <a:r>
              <a:rPr lang="en-US"/>
              <a:t>Agenda Item #2</a:t>
            </a:r>
          </a:p>
          <a:p>
            <a:pPr lvl="1"/>
            <a:r>
              <a:rPr lang="en-US"/>
              <a:t>Sub-Agenda Item</a:t>
            </a:r>
          </a:p>
          <a:p>
            <a:pPr lvl="0"/>
            <a:r>
              <a:rPr lang="en-US"/>
              <a:t>Agenda Item #3</a:t>
            </a:r>
          </a:p>
          <a:p>
            <a:pPr lvl="1"/>
            <a:r>
              <a:rPr lang="en-US"/>
              <a:t>Sub-Agenda Item</a:t>
            </a:r>
          </a:p>
          <a:p>
            <a:pPr lvl="1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 Short Headline</a:t>
            </a:r>
            <a:br>
              <a:rPr lang="en-US"/>
            </a:br>
            <a:r>
              <a:rPr lang="en-US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pp.edu/gradstudies/project-and-thesis/steps-for-completion.s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pp.edu/gradstudies/current-students/workshops-and-tutorials.s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gradstudies/current-students/forms.shtml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registrar/student-records/transcripts.shtml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ac@cpp.edu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radstudies@cpp.edu" TargetMode="External"/><Relationship Id="rId2" Type="http://schemas.openxmlformats.org/officeDocument/2006/relationships/hyperlink" Target="http://www.cpp.edu/~gradstudie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cpp.edu/commencement/index.shtml" TargetMode="External"/><Relationship Id="rId5" Type="http://schemas.openxmlformats.org/officeDocument/2006/relationships/hyperlink" Target="mailto:tga@cpp.edu" TargetMode="External"/><Relationship Id="rId4" Type="http://schemas.openxmlformats.org/officeDocument/2006/relationships/hyperlink" Target="https://www.cpp.edu/registrar/index.s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encement@cpp.edu" TargetMode="External"/><Relationship Id="rId2" Type="http://schemas.openxmlformats.org/officeDocument/2006/relationships/hyperlink" Target="https://www.cpp.edu/commencement/index.shtm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ga@cpp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pp.edu/gradstudies/key-dates/spring.shtml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pp.edu/gradstudies/current-students/graduation-checklist2025-2026_revised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1EA2-254D-64C9-3842-617E71F9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384" y="2592895"/>
            <a:ext cx="3639370" cy="997196"/>
          </a:xfrm>
        </p:spPr>
        <p:txBody>
          <a:bodyPr/>
          <a:lstStyle/>
          <a:p>
            <a:r>
              <a:rPr lang="en-US"/>
              <a:t>Steps Towards Graduation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0F091-4042-A259-1A30-776D93BA37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384" y="4841080"/>
            <a:ext cx="4527176" cy="68223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Georgia"/>
                <a:cs typeface="Arial"/>
              </a:rPr>
              <a:t>Graduate Studies Office</a:t>
            </a:r>
          </a:p>
          <a:p>
            <a:r>
              <a:rPr lang="en-US">
                <a:latin typeface="Georgia"/>
                <a:cs typeface="Arial"/>
              </a:rPr>
              <a:t>Registrar’s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AD4FE-BC27-D3AB-61EC-E8AF3729D1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Arial"/>
                <a:cs typeface="Arial"/>
              </a:rPr>
              <a:t>May 05, 2026</a:t>
            </a:r>
          </a:p>
        </p:txBody>
      </p:sp>
    </p:spTree>
    <p:extLst>
      <p:ext uri="{BB962C8B-B14F-4D97-AF65-F5344CB8AC3E}">
        <p14:creationId xmlns:p14="http://schemas.microsoft.com/office/powerpoint/2010/main" val="141961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91052-78F0-E8CF-CF18-D2768F08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48A4-7377-4C47-6342-539F6190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15498"/>
          </a:xfrm>
        </p:spPr>
        <p:txBody>
          <a:bodyPr/>
          <a:lstStyle/>
          <a:p>
            <a:r>
              <a:rPr lang="en-US"/>
              <a:t>Project and Thesis Reminders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38039-2B48-B0CA-791B-5FF3D6EA0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8359F-713E-ADBA-9C24-AA89F916B23D}"/>
              </a:ext>
            </a:extLst>
          </p:cNvPr>
          <p:cNvSpPr txBox="1"/>
          <p:nvPr/>
        </p:nvSpPr>
        <p:spPr>
          <a:xfrm>
            <a:off x="1674114" y="1951711"/>
            <a:ext cx="7791450" cy="2769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Project/Thesis Submission Checklist: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D27E5-0940-A3C4-4AA3-657F7211E359}"/>
              </a:ext>
            </a:extLst>
          </p:cNvPr>
          <p:cNvSpPr txBox="1"/>
          <p:nvPr/>
        </p:nvSpPr>
        <p:spPr>
          <a:xfrm>
            <a:off x="1674114" y="236733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https://www.cpp.edu/gradstudies/project-and-thesis/steps-for-completion.shtml</a:t>
            </a:r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08EF1-FC6D-A675-19F0-5B9D13B0AFBA}"/>
              </a:ext>
            </a:extLst>
          </p:cNvPr>
          <p:cNvSpPr txBox="1"/>
          <p:nvPr/>
        </p:nvSpPr>
        <p:spPr>
          <a:xfrm>
            <a:off x="1674114" y="3290667"/>
            <a:ext cx="7791450" cy="2769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Master’s Thesis Formatting &amp; Adobe Sign Online Tutorial: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0E2432-3DE6-3CF4-1F2D-01180CD85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14" y="3706293"/>
            <a:ext cx="2235315" cy="2521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C51320-A64F-9463-02CB-01CE190422D0}"/>
              </a:ext>
            </a:extLst>
          </p:cNvPr>
          <p:cNvSpPr txBox="1"/>
          <p:nvPr/>
        </p:nvSpPr>
        <p:spPr>
          <a:xfrm>
            <a:off x="3909429" y="433879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https://www.cpp.edu/gradstudies/current-students/workshops-and-tutorials.shtml</a:t>
            </a:r>
            <a:r>
              <a:rPr lang="en-US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EA988-2FD7-6281-4401-1DAC30B5217B}"/>
              </a:ext>
            </a:extLst>
          </p:cNvPr>
          <p:cNvSpPr txBox="1"/>
          <p:nvPr/>
        </p:nvSpPr>
        <p:spPr>
          <a:xfrm>
            <a:off x="1674114" y="1251752"/>
            <a:ext cx="7791450" cy="2769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/>
              <a:t>Spring 2026 Submission Deadline: May 22</a:t>
            </a:r>
            <a:r>
              <a:rPr lang="en-US" baseline="30000"/>
              <a:t>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8150-C888-783C-F5B0-1E06D2E5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15498"/>
          </a:xfrm>
        </p:spPr>
        <p:txBody>
          <a:bodyPr/>
          <a:lstStyle/>
          <a:p>
            <a:r>
              <a:rPr lang="en-US"/>
              <a:t>Report of Culminating Experience (RCE)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85F051-8B1A-28C1-2ACC-54C528BB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5311B-D005-CC7A-5C48-689EDE2564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461624"/>
            <a:ext cx="8276601" cy="5258876"/>
          </a:xfrm>
        </p:spPr>
        <p:txBody>
          <a:bodyPr/>
          <a:lstStyle/>
          <a:p>
            <a:r>
              <a:rPr lang="en-US"/>
              <a:t>Graduation Requirement for all graduate students certifying completion of project, thesis, or comp. exam</a:t>
            </a:r>
          </a:p>
          <a:p>
            <a:r>
              <a:rPr lang="en-US"/>
              <a:t>Form submitted by faculty/dept. upon successful completion of culminating experience. Link to form: </a:t>
            </a:r>
            <a:r>
              <a:rPr lang="en-US">
                <a:hlinkClick r:id="rId2"/>
              </a:rPr>
              <a:t>https://www.cpp.edu/gradstudies/current-students/forms.shtml</a:t>
            </a:r>
            <a:r>
              <a:rPr lang="en-US"/>
              <a:t> </a:t>
            </a:r>
          </a:p>
          <a:p>
            <a:r>
              <a:rPr lang="en-US"/>
              <a:t>For project/thesis, RCE will be approved by Graduate Studies so long as these conditions are met: </a:t>
            </a:r>
          </a:p>
          <a:p>
            <a:pPr lvl="1"/>
            <a:r>
              <a:rPr lang="en-US"/>
              <a:t>	1.For theses, the following must be completed: library format review   	approval, committee approval, and submission to library repository  	(broncho </a:t>
            </a:r>
            <a:r>
              <a:rPr lang="en-US" err="1"/>
              <a:t>scholarworks</a:t>
            </a:r>
            <a:r>
              <a:rPr lang="en-US"/>
              <a:t>)</a:t>
            </a:r>
          </a:p>
          <a:p>
            <a:pPr lvl="1"/>
            <a:endParaRPr lang="en-US"/>
          </a:p>
          <a:p>
            <a:pPr lvl="1"/>
            <a:r>
              <a:rPr lang="en-US"/>
              <a:t>	2.For projects, the following must be completed: committee approval and   	   submission to library repository(bronco </a:t>
            </a:r>
            <a:r>
              <a:rPr lang="en-US" err="1"/>
              <a:t>scholarworks</a:t>
            </a:r>
            <a:r>
              <a:rPr lang="en-US"/>
              <a:t>).</a:t>
            </a:r>
          </a:p>
          <a:p>
            <a:pPr marL="628650" indent="-285750"/>
            <a:endParaRPr lang="en-US"/>
          </a:p>
          <a:p>
            <a:pPr lvl="1"/>
            <a:r>
              <a:rPr lang="en-US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9650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44E3-8117-652F-513D-25BFD9B7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Progress Report (deficiency example)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9F8F3-B2B1-19A8-C327-D127AD016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FFBC6E-2C1A-72C1-EA61-7BF0CC9D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72" y="1119505"/>
            <a:ext cx="8959803" cy="37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7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07EC-76E1-54E2-321A-4086A947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6EE9-F7CF-569C-0854-F2DB632A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Progress Report (deficiency example)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F814D-93F0-FAA8-21A5-CC57EF92F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155112-064B-FEAA-2CE4-4010772C4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72" y="1241107"/>
            <a:ext cx="7502478" cy="51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9172-4B0A-F554-E233-5A16298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Diploma/Employment Verification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A3F84-B61F-0B21-011F-4289FDAA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06E03-9B9A-3063-8E0F-7DF3FD3E5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8276601" cy="4781309"/>
          </a:xfrm>
        </p:spPr>
        <p:txBody>
          <a:bodyPr/>
          <a:lstStyle/>
          <a:p>
            <a:r>
              <a:rPr lang="en-US"/>
              <a:t>Diplomas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Ordered after your degree is posted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Ordered weekly – please allow 14-21 days for delivery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Please confirm mailing address and name in Bronco Direct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Diplomas sent internationally are not guaranteed to arrive</a:t>
            </a:r>
          </a:p>
          <a:p>
            <a:r>
              <a:rPr lang="en-US"/>
              <a:t>Unofficial Transcripts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Degree conferral date automatically displays once degree is posted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Current students may access through </a:t>
            </a:r>
            <a:r>
              <a:rPr lang="en-US" err="1"/>
              <a:t>BroncoDirect</a:t>
            </a:r>
            <a:endParaRPr lang="en-US"/>
          </a:p>
          <a:p>
            <a:r>
              <a:rPr lang="en-US"/>
              <a:t>Official Transcripts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Order via the National Student Clearinghouse (NSC)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Visit the Registrar’s Office for more information</a:t>
            </a:r>
          </a:p>
          <a:p>
            <a:pPr marL="1430338" lvl="2" indent="-285750">
              <a:buFont typeface="Wingdings" panose="05000000000000000000" pitchFamily="2" charset="2"/>
              <a:buChar char="Ø"/>
            </a:pPr>
            <a:r>
              <a:rPr lang="en-US" sz="1600">
                <a:hlinkClick r:id="rId2"/>
              </a:rPr>
              <a:t>https://www.cpp.edu/registrar/student-records/transcripts.shtml</a:t>
            </a:r>
            <a:endParaRPr lang="en-US" sz="1600"/>
          </a:p>
          <a:p>
            <a:pPr marL="1430338" lvl="2" indent="-285750">
              <a:buFont typeface="Wingdings" panose="05000000000000000000" pitchFamily="2" charset="2"/>
              <a:buChar char="Ø"/>
            </a:pP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B988-AF81-48FF-02DF-D939D8851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100E-7474-66A0-0227-982EAD20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Diploma/Employment Verification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4E05D-7E64-5256-6AFF-24EA43A4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A1EEF-311D-0B76-95E8-BF46BD779E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8276601" cy="4664354"/>
          </a:xfrm>
        </p:spPr>
        <p:txBody>
          <a:bodyPr/>
          <a:lstStyle/>
          <a:p>
            <a:r>
              <a:rPr lang="en-US" sz="2000"/>
              <a:t>Expected Degree Verification Letter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/>
              <a:t>To be given to a prospective employer or institution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/>
              <a:t>Can be issued before your degree is officially awarded as proof of </a:t>
            </a:r>
            <a:r>
              <a:rPr lang="en-US" sz="2000" b="1"/>
              <a:t>expected</a:t>
            </a:r>
            <a:r>
              <a:rPr lang="en-US" sz="2000"/>
              <a:t> graduation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/>
              <a:t>Email the Bronco Advising Center to request letter at </a:t>
            </a:r>
            <a:r>
              <a:rPr lang="en-US" sz="2000">
                <a:hlinkClick r:id="rId2"/>
              </a:rPr>
              <a:t>bac@cpp.edu</a:t>
            </a:r>
            <a:endParaRPr lang="en-US" sz="2000"/>
          </a:p>
          <a:p>
            <a:r>
              <a:rPr lang="en-US" sz="2000"/>
              <a:t>Degree Verification Letter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/>
              <a:t>To be given to a prospective employer or institution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/>
              <a:t>Can be issued once your degree is awarded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/>
              <a:t>Email the Bronco Advising Center to request letter at </a:t>
            </a:r>
            <a:r>
              <a:rPr lang="en-US" sz="2000">
                <a:hlinkClick r:id="rId2"/>
              </a:rPr>
              <a:t>bac@cpp.edu</a:t>
            </a:r>
            <a:endParaRPr lang="en-US" sz="200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B8CF-0368-32C4-309D-2F9E0903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F6940-9B88-9548-558D-1D6717483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F8305-544F-8DAD-8A77-73475F954E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8276601" cy="5852628"/>
          </a:xfrm>
        </p:spPr>
        <p:txBody>
          <a:bodyPr/>
          <a:lstStyle/>
          <a:p>
            <a:r>
              <a:rPr lang="en-US" sz="2400" b="1">
                <a:latin typeface="Arial"/>
                <a:cs typeface="Arial"/>
              </a:rPr>
              <a:t>Graduate Studies Office: </a:t>
            </a:r>
            <a:r>
              <a:rPr lang="en-US" sz="2400" b="1">
                <a:latin typeface="Arial"/>
                <a:cs typeface="Arial"/>
                <a:hlinkClick r:id="rId2"/>
              </a:rPr>
              <a:t>www.cpp.edu/~gradstudies</a:t>
            </a:r>
            <a:r>
              <a:rPr lang="en-US" sz="2400" b="1">
                <a:latin typeface="Arial"/>
                <a:cs typeface="Arial"/>
              </a:rPr>
              <a:t> 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>
                <a:latin typeface="Arial"/>
                <a:cs typeface="Arial"/>
              </a:rPr>
              <a:t>     Contact info: </a:t>
            </a:r>
            <a:r>
              <a:rPr lang="en-US" sz="2400" b="1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gradstudies@cpp.</a:t>
            </a:r>
            <a:r>
              <a:rPr lang="en-US" sz="2400" b="1">
                <a:solidFill>
                  <a:srgbClr val="0563C1"/>
                </a:solidFill>
                <a:latin typeface="Arial"/>
                <a:cs typeface="Arial"/>
                <a:hlinkClick r:id="rId3"/>
              </a:rPr>
              <a:t>edu</a:t>
            </a:r>
            <a:endParaRPr lang="en-US" sz="2400" b="1">
              <a:solidFill>
                <a:srgbClr val="0563C1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Project/Thesis submission, Graduate Academic Petitions, Graduate student policies</a:t>
            </a:r>
            <a:endParaRPr lang="en-US"/>
          </a:p>
          <a:p>
            <a:pPr marL="0" indent="0">
              <a:buNone/>
            </a:pPr>
            <a:endParaRPr lang="en-US" sz="2200"/>
          </a:p>
          <a:p>
            <a:r>
              <a:rPr lang="en-US" sz="2400" b="1">
                <a:latin typeface="Arial"/>
                <a:cs typeface="Arial"/>
              </a:rPr>
              <a:t>Registrar’s Office: </a:t>
            </a:r>
            <a:r>
              <a:rPr lang="en-US" sz="2400" b="1">
                <a:latin typeface="Arial"/>
                <a:cs typeface="Arial"/>
                <a:hlinkClick r:id="rId4"/>
              </a:rPr>
              <a:t>https://www.cpp.edu/registrar/index.shtml</a:t>
            </a:r>
            <a:endParaRPr lang="en-US">
              <a:latin typeface="Arial"/>
              <a:cs typeface="Arial"/>
            </a:endParaRP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Applying for Graduation, Graduation Application Dates/Deadlines, Diploma information, ordering transcripts</a:t>
            </a:r>
            <a:endParaRPr lang="en-US">
              <a:latin typeface="Arial"/>
              <a:cs typeface="Arial"/>
            </a:endParaRPr>
          </a:p>
          <a:p>
            <a:pPr marL="800100" lvl="1" indent="-342900">
              <a:buChar char="•"/>
            </a:pPr>
            <a:r>
              <a:rPr lang="en-US" sz="2200">
                <a:latin typeface="Arial"/>
                <a:cs typeface="Arial"/>
              </a:rPr>
              <a:t>Graduation status: </a:t>
            </a:r>
            <a:r>
              <a:rPr lang="en-US" sz="2200">
                <a:latin typeface="Arial"/>
                <a:cs typeface="Arial"/>
                <a:hlinkClick r:id="rId5"/>
              </a:rPr>
              <a:t>tga@cpp.edu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>
              <a:latin typeface="Arial"/>
              <a:cs typeface="Arial"/>
            </a:endParaRPr>
          </a:p>
          <a:p>
            <a:r>
              <a:rPr lang="en-US" sz="2400" b="1">
                <a:latin typeface="Arial"/>
                <a:cs typeface="Arial"/>
              </a:rPr>
              <a:t>Commencement Office: </a:t>
            </a:r>
            <a:r>
              <a:rPr lang="en-US" sz="2400" b="1">
                <a:latin typeface="Arial"/>
                <a:cs typeface="Arial"/>
                <a:hlinkClick r:id="rId6"/>
              </a:rPr>
              <a:t>https://www.cpp.edu/commencement/index.shtml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169D0-5AD5-DC01-BAE1-B0C3B20BF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F8391-AF70-63EC-AF2E-DF8AA1AF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923" y="3013501"/>
            <a:ext cx="3767460" cy="830997"/>
          </a:xfrm>
        </p:spPr>
        <p:txBody>
          <a:bodyPr/>
          <a:lstStyle/>
          <a:p>
            <a:r>
              <a:rPr lang="en-US">
                <a:latin typeface="Georgia"/>
                <a:cs typeface="Arial"/>
              </a:rPr>
              <a:t>               </a:t>
            </a:r>
            <a:r>
              <a:rPr lang="en-US" sz="6000">
                <a:latin typeface="Georgia"/>
                <a:cs typeface="Arial"/>
              </a:rPr>
              <a:t>Q&amp;A</a:t>
            </a:r>
            <a:endParaRPr lang="en-US">
              <a:latin typeface="Georgi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92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730DB9-34FD-78BB-E727-61DAEDFB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3179700"/>
            <a:ext cx="3767460" cy="498598"/>
          </a:xfrm>
        </p:spPr>
        <p:txBody>
          <a:bodyPr/>
          <a:lstStyle/>
          <a:p>
            <a:r>
              <a:rPr lang="en-US" sz="3600" b="1"/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6E7CD-0EFB-B540-FD76-AD03DB4C2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ECD80-665C-19E5-606C-6FCBEF5BEB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2682" y="0"/>
            <a:ext cx="6238213" cy="6699173"/>
          </a:xfrm>
        </p:spPr>
        <p:txBody>
          <a:bodyPr/>
          <a:lstStyle/>
          <a:p>
            <a:r>
              <a:rPr lang="en-US" b="0"/>
              <a:t>Graduation vs. Commencement</a:t>
            </a:r>
          </a:p>
          <a:p>
            <a:r>
              <a:rPr lang="en-US" b="0">
                <a:latin typeface="Georgia"/>
                <a:cs typeface="Arial"/>
              </a:rPr>
              <a:t>Graduation Timeline</a:t>
            </a:r>
            <a:endParaRPr lang="en-US" b="0"/>
          </a:p>
          <a:p>
            <a:r>
              <a:rPr lang="en-US" b="0">
                <a:latin typeface="Georgia"/>
                <a:cs typeface="Arial"/>
              </a:rPr>
              <a:t>Key Dates for Graduation/Checklist</a:t>
            </a:r>
            <a:endParaRPr lang="en-US" b="0"/>
          </a:p>
          <a:p>
            <a:r>
              <a:rPr lang="en-US" b="0">
                <a:latin typeface="Georgia"/>
                <a:cs typeface="Arial"/>
              </a:rPr>
              <a:t>Project/Thesis Reminders</a:t>
            </a:r>
          </a:p>
          <a:p>
            <a:r>
              <a:rPr lang="en-US" b="0">
                <a:latin typeface="Georgia"/>
                <a:cs typeface="Arial"/>
              </a:rPr>
              <a:t>Report of Culminating Experience</a:t>
            </a:r>
            <a:endParaRPr lang="en-US" b="0"/>
          </a:p>
          <a:p>
            <a:r>
              <a:rPr lang="en-US" b="0"/>
              <a:t>Diploma/Employment Verification</a:t>
            </a:r>
          </a:p>
          <a:p>
            <a:r>
              <a:rPr lang="en-US" b="0"/>
              <a:t>Additional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B8C3-6D44-FB97-FEE9-4C9FB6F2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788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5FC9A2-AC38-26EA-84AB-B66669E7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vs. Commencement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601431-437A-EC6D-C2AF-2F91E1363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4E2A7-913B-0E0F-A4E1-681440B3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6856" y="2313433"/>
            <a:ext cx="3791105" cy="1938992"/>
          </a:xfrm>
        </p:spPr>
        <p:txBody>
          <a:bodyPr/>
          <a:lstStyle/>
          <a:p>
            <a:r>
              <a:rPr lang="en-US" sz="2800">
                <a:latin typeface="Arial"/>
                <a:cs typeface="Arial"/>
              </a:rPr>
              <a:t>The term in which you successfully complete all your degree requirements (fall, summer, or spring)</a:t>
            </a:r>
            <a:endParaRPr lang="en-US" sz="2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8B1C9-C3F8-688F-FD0B-F81AEFB90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2290" y="2313433"/>
            <a:ext cx="3355237" cy="1568635"/>
          </a:xfrm>
        </p:spPr>
        <p:txBody>
          <a:bodyPr/>
          <a:lstStyle/>
          <a:p>
            <a:r>
              <a:rPr lang="en-US" sz="2800"/>
              <a:t>The celebratory College ceremonies in May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F8DC58-A125-F34E-5F73-538567634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670253"/>
          </a:xfrm>
        </p:spPr>
        <p:txBody>
          <a:bodyPr/>
          <a:lstStyle/>
          <a:p>
            <a:r>
              <a:rPr lang="en-US"/>
              <a:t>Graduation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FE479F-6E7F-032D-DFFB-3F2E17BA18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670253"/>
          </a:xfrm>
        </p:spPr>
        <p:txBody>
          <a:bodyPr/>
          <a:lstStyle/>
          <a:p>
            <a:r>
              <a:rPr lang="en-US"/>
              <a:t>Commencement</a:t>
            </a:r>
          </a:p>
        </p:txBody>
      </p:sp>
    </p:spTree>
    <p:extLst>
      <p:ext uri="{BB962C8B-B14F-4D97-AF65-F5344CB8AC3E}">
        <p14:creationId xmlns:p14="http://schemas.microsoft.com/office/powerpoint/2010/main" val="12412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3535D5-E841-1D1C-5460-975F3136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B6125-BBF2-FCA2-25E8-EE754DF6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/>
          <a:lstStyle/>
          <a:p>
            <a:r>
              <a:rPr lang="en-US">
                <a:cs typeface="Arial"/>
              </a:rPr>
              <a:t>Commencement 2026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89FD4-E6A2-37A1-5218-4F2CC9ABE1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490472"/>
            <a:ext cx="8276601" cy="2595839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Who is eligible to participate?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Fall 2025 graduates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Spring 2026 graduation applicants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/>
                <a:cs typeface="Arial"/>
              </a:rPr>
              <a:t>Summer 2026 graduation applicants   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For additional information regarding Commencement, please visit their website at </a:t>
            </a:r>
            <a:r>
              <a:rPr lang="en-US">
                <a:latin typeface="Arial"/>
                <a:cs typeface="Arial"/>
                <a:hlinkClick r:id="rId2"/>
              </a:rPr>
              <a:t>https://www.cpp.edu/commencement/index.shtml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If you still have questions, you may email them at </a:t>
            </a:r>
            <a:r>
              <a:rPr lang="en-US">
                <a:latin typeface="Arial"/>
                <a:cs typeface="Arial"/>
                <a:hlinkClick r:id="rId3"/>
              </a:rPr>
              <a:t>commencement@cpp.edu</a:t>
            </a:r>
            <a:r>
              <a:rPr lang="en-US">
                <a:latin typeface="Arial"/>
                <a:cs typeface="Arial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2651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9AAD-A43B-C9A1-768F-89937EE7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Graduation Timeline – Spring 2026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933B2-0B98-BA5E-FD2B-8C2226D5D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2CB48-6F84-B2F7-7BB7-68916A477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8276601" cy="463229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Graduation Application Deadline – March 13th (through </a:t>
            </a:r>
            <a:r>
              <a:rPr lang="en-US" dirty="0" err="1">
                <a:latin typeface="Arial"/>
                <a:cs typeface="Arial"/>
              </a:rPr>
              <a:t>BroncoDirect</a:t>
            </a:r>
            <a:r>
              <a:rPr lang="en-US" dirty="0">
                <a:latin typeface="Arial"/>
                <a:cs typeface="Arial"/>
              </a:rPr>
              <a:t>)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Applications accepted through the end of the term (May 15th)</a:t>
            </a:r>
          </a:p>
          <a:p>
            <a:r>
              <a:rPr lang="en-US"/>
              <a:t>Graduation Pre-Checks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Began in March and continue through the end of the term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Initial review of your academic record and degree requirements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Pending Graduate Academic Petitions will be processed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Email – </a:t>
            </a:r>
            <a:r>
              <a:rPr lang="en-US" b="1">
                <a:latin typeface="Arial"/>
                <a:cs typeface="Arial"/>
              </a:rPr>
              <a:t>APPROVED </a:t>
            </a:r>
            <a:r>
              <a:rPr lang="en-US">
                <a:latin typeface="Arial"/>
                <a:cs typeface="Arial"/>
              </a:rPr>
              <a:t>or </a:t>
            </a:r>
            <a:r>
              <a:rPr lang="en-US" b="1">
                <a:latin typeface="Arial"/>
                <a:cs typeface="Arial"/>
              </a:rPr>
              <a:t>IN REVIEW</a:t>
            </a:r>
            <a:r>
              <a:rPr lang="en-US">
                <a:latin typeface="Arial"/>
                <a:cs typeface="Arial"/>
              </a:rPr>
              <a:t> will be sent to CPP email </a:t>
            </a:r>
          </a:p>
          <a:p>
            <a:r>
              <a:rPr lang="en-US">
                <a:latin typeface="Arial"/>
                <a:cs typeface="Arial"/>
              </a:rPr>
              <a:t>Graduation Clearance Period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Wingdings" panose="020B0604020202020204" pitchFamily="34" charset="0"/>
              <a:buChar char="Ø"/>
            </a:pPr>
            <a:r>
              <a:rPr lang="en-US">
                <a:solidFill>
                  <a:srgbClr val="005030"/>
                </a:solidFill>
                <a:latin typeface="Arial"/>
                <a:cs typeface="Arial"/>
              </a:rPr>
              <a:t>June 3</a:t>
            </a:r>
            <a:r>
              <a:rPr lang="en-US" baseline="30000">
                <a:solidFill>
                  <a:srgbClr val="005030"/>
                </a:solidFill>
                <a:latin typeface="Arial"/>
                <a:cs typeface="Arial"/>
              </a:rPr>
              <a:t>rd</a:t>
            </a:r>
            <a:r>
              <a:rPr lang="en-US">
                <a:solidFill>
                  <a:srgbClr val="005030"/>
                </a:solidFill>
                <a:latin typeface="Arial"/>
                <a:cs typeface="Arial"/>
              </a:rPr>
              <a:t> – July 17</a:t>
            </a:r>
            <a:r>
              <a:rPr lang="en-US" baseline="30000">
                <a:solidFill>
                  <a:srgbClr val="005030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005030"/>
                </a:solidFill>
                <a:latin typeface="Arial"/>
                <a:cs typeface="Arial"/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5030"/>
                </a:solidFill>
                <a:latin typeface="Arial"/>
                <a:cs typeface="Arial"/>
              </a:rPr>
              <a:t>Post-checks and awarding</a:t>
            </a:r>
            <a:r>
              <a:rPr lang="en-US" dirty="0">
                <a:solidFill>
                  <a:srgbClr val="005030"/>
                </a:solidFill>
                <a:latin typeface="Arial"/>
                <a:cs typeface="Arial"/>
              </a:rPr>
              <a:t> of degrees</a:t>
            </a:r>
            <a:endParaRPr lang="en-US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>
                <a:latin typeface="Arial"/>
                <a:cs typeface="Arial"/>
              </a:rPr>
              <a:t>Email – </a:t>
            </a:r>
            <a:r>
              <a:rPr lang="en-US" b="1">
                <a:latin typeface="Arial"/>
                <a:cs typeface="Arial"/>
              </a:rPr>
              <a:t>AWARDED </a:t>
            </a:r>
            <a:r>
              <a:rPr lang="en-US">
                <a:latin typeface="Arial"/>
                <a:cs typeface="Arial"/>
              </a:rPr>
              <a:t>or </a:t>
            </a:r>
            <a:r>
              <a:rPr lang="en-US" b="1">
                <a:latin typeface="Arial"/>
                <a:cs typeface="Arial"/>
              </a:rPr>
              <a:t>PENDING </a:t>
            </a:r>
            <a:r>
              <a:rPr lang="en-US">
                <a:latin typeface="Arial"/>
                <a:cs typeface="Arial"/>
              </a:rPr>
              <a:t>will be sent to CPP email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503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86BE-4E27-1BFA-BA7E-89AA02F5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95" y="5026781"/>
            <a:ext cx="8921369" cy="1495794"/>
          </a:xfrm>
        </p:spPr>
        <p:txBody>
          <a:bodyPr/>
          <a:lstStyle/>
          <a:p>
            <a:r>
              <a:rPr lang="en-US" sz="1800" b="1">
                <a:ea typeface="+mj-lt"/>
                <a:cs typeface="+mj-lt"/>
              </a:rPr>
              <a:t>IMPORTANT: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ea typeface="+mj-lt"/>
                <a:cs typeface="+mj-lt"/>
              </a:rPr>
              <a:t>Terms must be </a:t>
            </a:r>
            <a:r>
              <a:rPr lang="en-US" sz="1800" b="1">
                <a:ea typeface="+mj-lt"/>
                <a:cs typeface="+mj-lt"/>
              </a:rPr>
              <a:t>manually updated (</a:t>
            </a:r>
            <a:r>
              <a:rPr lang="en-US" sz="1800" b="1">
                <a:ea typeface="+mj-lt"/>
                <a:cs typeface="+mj-lt"/>
                <a:hlinkClick r:id="rId3"/>
              </a:rPr>
              <a:t>tga@cpp.edu</a:t>
            </a:r>
            <a:r>
              <a:rPr lang="en-US" sz="1800" b="1">
                <a:ea typeface="+mj-lt"/>
                <a:cs typeface="+mj-lt"/>
              </a:rPr>
              <a:t>)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>
                <a:ea typeface="+mj-lt"/>
                <a:cs typeface="+mj-lt"/>
              </a:rPr>
              <a:t>Helps maintain student </a:t>
            </a:r>
            <a:r>
              <a:rPr lang="en-US" sz="1800" b="1">
                <a:ea typeface="+mj-lt"/>
                <a:cs typeface="+mj-lt"/>
              </a:rPr>
              <a:t>enrollment eligibility and timely grad checks.</a:t>
            </a:r>
            <a:endParaRPr lang="en-US" sz="1800"/>
          </a:p>
          <a:p>
            <a:pPr marL="285750" indent="-285750">
              <a:buFont typeface="Arial"/>
              <a:buChar char="•"/>
            </a:pPr>
            <a:r>
              <a:rPr lang="en-US" sz="1800" b="1">
                <a:ea typeface="+mj-lt"/>
                <a:cs typeface="+mj-lt"/>
              </a:rPr>
              <a:t>One graduation fee only</a:t>
            </a:r>
            <a:br>
              <a:rPr lang="en-US" sz="1800" b="1">
                <a:ea typeface="+mj-lt"/>
                <a:cs typeface="+mj-lt"/>
              </a:rPr>
            </a:br>
            <a:r>
              <a:rPr lang="en-US" sz="1800" b="1">
                <a:ea typeface="+mj-lt"/>
                <a:cs typeface="+mj-lt"/>
              </a:rPr>
              <a:t>➡ Eligible for May 2026 Commencement</a:t>
            </a:r>
            <a:r>
              <a:rPr lang="en-US" sz="1800">
                <a:ea typeface="+mj-lt"/>
                <a:cs typeface="+mj-lt"/>
              </a:rPr>
              <a:t> throughout all terms</a:t>
            </a:r>
            <a:endParaRPr lang="en-US" sz="1800"/>
          </a:p>
          <a:p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6AEE9-EB56-C404-A60E-F22841483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8823D91-FE3C-F5E9-2461-6F536F0D0DD7}"/>
              </a:ext>
            </a:extLst>
          </p:cNvPr>
          <p:cNvSpPr txBox="1"/>
          <p:nvPr/>
        </p:nvSpPr>
        <p:spPr>
          <a:xfrm>
            <a:off x="2072705" y="1232550"/>
            <a:ext cx="7478346" cy="344709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/>
              <a:t>Fall 2025 (Applied)</a:t>
            </a:r>
            <a:endParaRPr lang="en-US" sz="2800" b="1" u="sng">
              <a:cs typeface="Arial"/>
            </a:endParaRPr>
          </a:p>
          <a:p>
            <a:pPr algn="ctr"/>
            <a:r>
              <a:rPr lang="en-US" sz="2800"/>
              <a:t>❌ Did not complete requirements</a:t>
            </a:r>
            <a:endParaRPr lang="en-US" sz="2800">
              <a:cs typeface="Arial"/>
            </a:endParaRPr>
          </a:p>
          <a:p>
            <a:pPr algn="ctr"/>
            <a:r>
              <a:rPr lang="en-US" sz="2800"/>
              <a:t>↓ </a:t>
            </a:r>
            <a:endParaRPr lang="en-US" sz="2800">
              <a:cs typeface="Arial"/>
            </a:endParaRPr>
          </a:p>
          <a:p>
            <a:pPr algn="ctr"/>
            <a:r>
              <a:rPr lang="en-US" sz="2800" b="1" u="sng"/>
              <a:t>Spring 2026 (Updated Term)</a:t>
            </a:r>
            <a:endParaRPr lang="en-US" sz="2800" b="1" u="sng">
              <a:cs typeface="Arial"/>
            </a:endParaRPr>
          </a:p>
          <a:p>
            <a:pPr algn="ctr"/>
            <a:r>
              <a:rPr lang="en-US" sz="2800"/>
              <a:t>❌ Still incomplete</a:t>
            </a:r>
            <a:endParaRPr lang="en-US" sz="2800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↓ </a:t>
            </a:r>
          </a:p>
          <a:p>
            <a:pPr algn="ctr"/>
            <a:r>
              <a:rPr lang="en-US" sz="2800" b="1" u="sng"/>
              <a:t>Summer 2026 (Updated Term) </a:t>
            </a:r>
            <a:endParaRPr lang="en-US" sz="2800" b="1" u="sng">
              <a:cs typeface="Arial"/>
            </a:endParaRPr>
          </a:p>
          <a:p>
            <a:pPr algn="ctr"/>
            <a:r>
              <a:rPr lang="en-US" sz="2800"/>
              <a:t>✅ Final completion</a:t>
            </a:r>
            <a:endParaRPr lang="en-US" sz="28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0EBF3-1040-4D3B-FCBB-BAE4984E57C3}"/>
              </a:ext>
            </a:extLst>
          </p:cNvPr>
          <p:cNvSpPr txBox="1"/>
          <p:nvPr/>
        </p:nvSpPr>
        <p:spPr>
          <a:xfrm>
            <a:off x="2279274" y="275460"/>
            <a:ext cx="761423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cs typeface="Arial"/>
              </a:rPr>
              <a:t>EXAMPLE/WHAT-IF SCENARIO</a:t>
            </a:r>
          </a:p>
        </p:txBody>
      </p:sp>
    </p:spTree>
    <p:extLst>
      <p:ext uri="{BB962C8B-B14F-4D97-AF65-F5344CB8AC3E}">
        <p14:creationId xmlns:p14="http://schemas.microsoft.com/office/powerpoint/2010/main" val="30342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C59F-1B4C-3E12-B998-C9C6DD8B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Key Dates for Graduation Spring 2026   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1D6A1-4C00-CA6E-EA73-7DF8A7CED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B829-4630-8E42-08AC-DE5499B184B7}"/>
              </a:ext>
            </a:extLst>
          </p:cNvPr>
          <p:cNvSpPr txBox="1"/>
          <p:nvPr/>
        </p:nvSpPr>
        <p:spPr>
          <a:xfrm>
            <a:off x="2886075" y="5964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https://www.cpp.edu/gradstudies/key-dates/spring.shtml</a:t>
            </a:r>
            <a:r>
              <a:rPr lang="en-US"/>
              <a:t> </a:t>
            </a:r>
          </a:p>
        </p:txBody>
      </p:sp>
      <p:pic>
        <p:nvPicPr>
          <p:cNvPr id="4" name="Picture 3" descr="A screenshot of a calendar&#10;&#10;AI-generated content may be incorrect.">
            <a:extLst>
              <a:ext uri="{FF2B5EF4-FFF2-40B4-BE49-F238E27FC236}">
                <a16:creationId xmlns:a16="http://schemas.microsoft.com/office/drawing/2014/main" id="{8E18D6E8-1B3A-4F4B-EF02-70E18C88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8" y="1343025"/>
            <a:ext cx="8912655" cy="46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6FCE-5B43-05C0-B60A-A000E7B7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9769429" cy="609398"/>
          </a:xfrm>
        </p:spPr>
        <p:txBody>
          <a:bodyPr/>
          <a:lstStyle/>
          <a:p>
            <a:r>
              <a:rPr lang="en-US"/>
              <a:t>Graduation Checklist </a:t>
            </a:r>
            <a:br>
              <a:rPr lang="en-US"/>
            </a:br>
            <a:r>
              <a:rPr lang="en-US" sz="1400">
                <a:hlinkClick r:id="rId2"/>
              </a:rPr>
              <a:t>https://www.cpp.edu/gradstudies/current-students/graduation-checklist2025-2026_revised.pdf</a:t>
            </a:r>
            <a:r>
              <a:rPr lang="en-US" sz="140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2273A-D30E-ED6C-B702-43D1A9249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08C39-3773-50B9-11FC-71EF6EC6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70" y="1574100"/>
            <a:ext cx="8926994" cy="42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ECA78-183F-9C2F-0A31-A3C5CF4F6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597F-79A0-5911-02FC-AFF83068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10055178" cy="415498"/>
          </a:xfrm>
        </p:spPr>
        <p:txBody>
          <a:bodyPr/>
          <a:lstStyle/>
          <a:p>
            <a:r>
              <a:rPr lang="en-US"/>
              <a:t>Graduation Checklist</a:t>
            </a:r>
            <a:endParaRPr lang="en-US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0DA8B-EB8D-6BCC-2F07-902D93A4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6D590F-1EB3-44C7-A96E-89F89E8E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233079"/>
            <a:ext cx="9108894" cy="467683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11FA9-DF74-552B-86A6-96CE6FD7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81" y="1233079"/>
            <a:ext cx="9426591" cy="44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2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C5700-DDD9-460E-8C52-3064A8A5FA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179cef39-4252-43ca-b9cf-1c2aff25f71a"/>
    <ds:schemaRef ds:uri="http://www.w3.org/XML/1998/namespace"/>
    <ds:schemaRef ds:uri="http://schemas.microsoft.com/office/infopath/2007/PartnerControls"/>
    <ds:schemaRef ds:uri="8e0275ec-5ac9-4b24-b3cc-4a78d196dca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5DC88B-2999-4D21-960A-456BF40F3F79}">
  <ds:schemaRefs>
    <ds:schemaRef ds:uri="179cef39-4252-43ca-b9cf-1c2aff25f71a"/>
    <ds:schemaRef ds:uri="8e0275ec-5ac9-4b24-b3cc-4a78d196dc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CPP PowerPoint Template</Template>
  <TotalTime>0</TotalTime>
  <Words>909</Words>
  <Application>Microsoft Office PowerPoint</Application>
  <PresentationFormat>Widescreen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Georgia</vt:lpstr>
      <vt:lpstr>Wingdings</vt:lpstr>
      <vt:lpstr>Office Theme</vt:lpstr>
      <vt:lpstr>Steps Towards Graduation</vt:lpstr>
      <vt:lpstr>Overview</vt:lpstr>
      <vt:lpstr>Graduation vs. Commencement</vt:lpstr>
      <vt:lpstr>Commencement 2026</vt:lpstr>
      <vt:lpstr>Graduation Timeline – Spring 2026</vt:lpstr>
      <vt:lpstr>IMPORTANT: Terms must be manually updated (tga@cpp.edu) Helps maintain student enrollment eligibility and timely grad checks. One graduation fee only ➡ Eligible for May 2026 Commencement throughout all terms </vt:lpstr>
      <vt:lpstr>Key Dates for Graduation Spring 2026   </vt:lpstr>
      <vt:lpstr>Graduation Checklist  https://www.cpp.edu/gradstudies/current-students/graduation-checklist2025-2026_revised.pdf </vt:lpstr>
      <vt:lpstr>Graduation Checklist</vt:lpstr>
      <vt:lpstr>Project and Thesis Reminders</vt:lpstr>
      <vt:lpstr>Report of Culminating Experience (RCE)</vt:lpstr>
      <vt:lpstr>Degree Progress Report (deficiency example)</vt:lpstr>
      <vt:lpstr>Degree Progress Report (deficiency example)</vt:lpstr>
      <vt:lpstr>Diploma/Employment Verification</vt:lpstr>
      <vt:lpstr>Diploma/Employment Verification</vt:lpstr>
      <vt:lpstr>Additional Resources</vt:lpstr>
      <vt:lpstr>               Q&amp;A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L. Andelin</dc:creator>
  <cp:lastModifiedBy>Rebecca Rivas</cp:lastModifiedBy>
  <cp:revision>46</cp:revision>
  <dcterms:created xsi:type="dcterms:W3CDTF">2025-04-10T22:01:21Z</dcterms:created>
  <dcterms:modified xsi:type="dcterms:W3CDTF">2026-05-07T00:21:29Z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