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262" r:id="rId5"/>
    <p:sldId id="272" r:id="rId6"/>
    <p:sldId id="273" r:id="rId7"/>
    <p:sldId id="274" r:id="rId8"/>
    <p:sldId id="275" r:id="rId9"/>
    <p:sldId id="276" r:id="rId10"/>
    <p:sldId id="277" r:id="rId11"/>
    <p:sldId id="279" r:id="rId12"/>
    <p:sldId id="271" r:id="rId13"/>
    <p:sldId id="280" r:id="rId14"/>
    <p:sldId id="260"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76087" autoAdjust="0"/>
  </p:normalViewPr>
  <p:slideViewPr>
    <p:cSldViewPr snapToGrid="0">
      <p:cViewPr varScale="1">
        <p:scale>
          <a:sx n="68" d="100"/>
          <a:sy n="68" d="100"/>
        </p:scale>
        <p:origin x="1123" y="53"/>
      </p:cViewPr>
      <p:guideLst/>
    </p:cSldViewPr>
  </p:slideViewPr>
  <p:notesTextViewPr>
    <p:cViewPr>
      <p:scale>
        <a:sx n="1" d="1"/>
        <a:sy n="1" d="1"/>
      </p:scale>
      <p:origin x="0" y="0"/>
    </p:cViewPr>
  </p:notesTextViewPr>
  <p:notesViewPr>
    <p:cSldViewPr snapToGrid="0">
      <p:cViewPr varScale="1">
        <p:scale>
          <a:sx n="100" d="100"/>
          <a:sy n="100" d="100"/>
        </p:scale>
        <p:origin x="35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5662AD0-0089-448C-8646-4936C53E81FF}" type="datetimeFigureOut">
              <a:rPr lang="en-US" smtClean="0"/>
              <a:t>8/21/2019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C35B9CF-2EAB-4FC2-98B6-0F8C83802649}" type="slidenum">
              <a:rPr lang="en-US" smtClean="0"/>
              <a:t>‹#›</a:t>
            </a:fld>
            <a:endParaRPr lang="en-US"/>
          </a:p>
        </p:txBody>
      </p:sp>
    </p:spTree>
    <p:extLst>
      <p:ext uri="{BB962C8B-B14F-4D97-AF65-F5344CB8AC3E}">
        <p14:creationId xmlns:p14="http://schemas.microsoft.com/office/powerpoint/2010/main" val="20671717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8A9D02F-E466-47B2-9FBF-F851CFB7BC29}" type="datetimeFigureOut">
              <a:rPr lang="en-US" smtClean="0"/>
              <a:t>8/21/2019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E59FC6D-4F0B-4E2C-89C2-3A4905013423}" type="slidenum">
              <a:rPr lang="en-US" smtClean="0"/>
              <a:t>‹#›</a:t>
            </a:fld>
            <a:endParaRPr lang="en-US"/>
          </a:p>
        </p:txBody>
      </p:sp>
    </p:spTree>
    <p:extLst>
      <p:ext uri="{BB962C8B-B14F-4D97-AF65-F5344CB8AC3E}">
        <p14:creationId xmlns:p14="http://schemas.microsoft.com/office/powerpoint/2010/main" val="2846219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59FC6D-4F0B-4E2C-89C2-3A4905013423}" type="slidenum">
              <a:rPr lang="en-US" smtClean="0"/>
              <a:t>1</a:t>
            </a:fld>
            <a:endParaRPr lang="en-US"/>
          </a:p>
        </p:txBody>
      </p:sp>
    </p:spTree>
    <p:extLst>
      <p:ext uri="{BB962C8B-B14F-4D97-AF65-F5344CB8AC3E}">
        <p14:creationId xmlns:p14="http://schemas.microsoft.com/office/powerpoint/2010/main" val="40299468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59FC6D-4F0B-4E2C-89C2-3A4905013423}" type="slidenum">
              <a:rPr lang="en-US" smtClean="0"/>
              <a:t>10</a:t>
            </a:fld>
            <a:endParaRPr lang="en-US"/>
          </a:p>
        </p:txBody>
      </p:sp>
    </p:spTree>
    <p:extLst>
      <p:ext uri="{BB962C8B-B14F-4D97-AF65-F5344CB8AC3E}">
        <p14:creationId xmlns:p14="http://schemas.microsoft.com/office/powerpoint/2010/main" val="18569665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concludes</a:t>
            </a:r>
            <a:r>
              <a:rPr lang="en-US" baseline="0" dirty="0" smtClean="0"/>
              <a:t> the information I have for you today. If you have any questions please come visit us in the new Student Services Building or you can give us a call at the number listed here. I’ve also provided the link to Cal Poly’s financial aid page. You will be able to reference all of the information I’ve provided to you today and more. Thank you very much and wish you all a successful first year as a graduate student.</a:t>
            </a:r>
            <a:endParaRPr lang="en-US" dirty="0"/>
          </a:p>
        </p:txBody>
      </p:sp>
      <p:sp>
        <p:nvSpPr>
          <p:cNvPr id="4" name="Slide Number Placeholder 3"/>
          <p:cNvSpPr>
            <a:spLocks noGrp="1"/>
          </p:cNvSpPr>
          <p:nvPr>
            <p:ph type="sldNum" sz="quarter" idx="10"/>
          </p:nvPr>
        </p:nvSpPr>
        <p:spPr/>
        <p:txBody>
          <a:bodyPr/>
          <a:lstStyle/>
          <a:p>
            <a:fld id="{3E59FC6D-4F0B-4E2C-89C2-3A4905013423}" type="slidenum">
              <a:rPr lang="en-US" smtClean="0"/>
              <a:t>11</a:t>
            </a:fld>
            <a:endParaRPr lang="en-US"/>
          </a:p>
        </p:txBody>
      </p:sp>
    </p:spTree>
    <p:extLst>
      <p:ext uri="{BB962C8B-B14F-4D97-AF65-F5344CB8AC3E}">
        <p14:creationId xmlns:p14="http://schemas.microsoft.com/office/powerpoint/2010/main" val="531793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hope that most of you have completed some form of an application,</a:t>
            </a:r>
            <a:r>
              <a:rPr lang="en-US" baseline="0" dirty="0" smtClean="0"/>
              <a:t> however if you have not completed one yet, you are still able to do any of these options. We have the FAFSA application and this is available to those who are U.S. citizens or eligible non-citizens, and non-citizens for example are permanent residents. If you’re not sure if you qualify for the FAFSA, you can visit the FAFSA website to review all eligible citizenship types for this application.</a:t>
            </a:r>
          </a:p>
          <a:p>
            <a:endParaRPr lang="en-US" baseline="0" dirty="0" smtClean="0"/>
          </a:p>
          <a:p>
            <a:r>
              <a:rPr lang="en-US" baseline="0" dirty="0" smtClean="0"/>
              <a:t>Next we have the California Dream Act application. This application is for those who meet AB 540 criteria and do not qualify for the FAFSA application. If you are an AB 540 student, and would like assistance with the Dream Act application or how to complete your AB 540 affidavit, you can utilize the Dreamers Ally Network, a resource center for those who are AB 540 and DACA.</a:t>
            </a:r>
          </a:p>
          <a:p>
            <a:endParaRPr lang="en-US" baseline="0" dirty="0" smtClean="0"/>
          </a:p>
          <a:p>
            <a:r>
              <a:rPr lang="en-US" baseline="0" dirty="0" smtClean="0"/>
              <a:t>Lastly we have the Bronco Scholarship Application. This is available for anyone to apply, including international students. It does not require that you complete a FAFSA or Dream application. </a:t>
            </a:r>
            <a:endParaRPr lang="en-US" dirty="0"/>
          </a:p>
        </p:txBody>
      </p:sp>
      <p:sp>
        <p:nvSpPr>
          <p:cNvPr id="4" name="Slide Number Placeholder 3"/>
          <p:cNvSpPr>
            <a:spLocks noGrp="1"/>
          </p:cNvSpPr>
          <p:nvPr>
            <p:ph type="sldNum" sz="quarter" idx="10"/>
          </p:nvPr>
        </p:nvSpPr>
        <p:spPr/>
        <p:txBody>
          <a:bodyPr/>
          <a:lstStyle/>
          <a:p>
            <a:fld id="{3E59FC6D-4F0B-4E2C-89C2-3A4905013423}" type="slidenum">
              <a:rPr lang="en-US" smtClean="0"/>
              <a:t>2</a:t>
            </a:fld>
            <a:endParaRPr lang="en-US"/>
          </a:p>
        </p:txBody>
      </p:sp>
    </p:spTree>
    <p:extLst>
      <p:ext uri="{BB962C8B-B14F-4D97-AF65-F5344CB8AC3E}">
        <p14:creationId xmlns:p14="http://schemas.microsoft.com/office/powerpoint/2010/main" val="3593367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I’d like to go over the different types of financial aid that we offer.</a:t>
            </a:r>
            <a:r>
              <a:rPr lang="en-US" baseline="0" dirty="0" smtClean="0"/>
              <a:t> </a:t>
            </a:r>
          </a:p>
          <a:p>
            <a:endParaRPr lang="en-US" baseline="0" dirty="0" smtClean="0"/>
          </a:p>
          <a:p>
            <a:r>
              <a:rPr lang="en-US" baseline="0" dirty="0" smtClean="0"/>
              <a:t>The State University Grant requires a FAFSA or Dream application that is filed on time by March 2</a:t>
            </a:r>
            <a:r>
              <a:rPr lang="en-US" baseline="30000" dirty="0" smtClean="0"/>
              <a:t>nd</a:t>
            </a:r>
            <a:r>
              <a:rPr lang="en-US" baseline="0" dirty="0" smtClean="0"/>
              <a:t>. This is need-based which means that not everyone will qualify for this grant. It is based on your Expected Family Contribution when you complete your application. It is also first come first served so it is a fund that will be exhausted. This is a tuition paying grant, so if you are receiving any type of tuition waiver or 3</a:t>
            </a:r>
            <a:r>
              <a:rPr lang="en-US" baseline="30000" dirty="0" smtClean="0"/>
              <a:t>rd</a:t>
            </a:r>
            <a:r>
              <a:rPr lang="en-US" baseline="0" dirty="0" smtClean="0"/>
              <a:t> party payment, you cannot receive the State University Grant at the same time.</a:t>
            </a:r>
          </a:p>
          <a:p>
            <a:endParaRPr lang="en-US" baseline="0" dirty="0" smtClean="0"/>
          </a:p>
          <a:p>
            <a:pPr defTabSz="931774"/>
            <a:r>
              <a:rPr lang="en-US" dirty="0" smtClean="0"/>
              <a:t>Scholarships. </a:t>
            </a:r>
            <a:r>
              <a:rPr lang="en-US" baseline="0" dirty="0" smtClean="0"/>
              <a:t>These are competitive awards and recipients are chosen by the scholarship donors. This is something you would want to check throughout the year as we list new scholarships as they come in. The majority of awards are posted between January and March for the following academic year. </a:t>
            </a:r>
          </a:p>
          <a:p>
            <a:pPr defTabSz="931774"/>
            <a:endParaRPr lang="en-US" baseline="0" dirty="0" smtClean="0"/>
          </a:p>
          <a:p>
            <a:pPr defTabSz="931774"/>
            <a:r>
              <a:rPr lang="en-US" baseline="0" dirty="0" smtClean="0"/>
              <a:t>MBA Grant. This grant is for FAFSA filers only and you have to be enrolled in the MBA program and pay the Graduate Business Fee. Funds are awarded each semester based on the funds available and is automatically applied if you are in the program and meet the FAFSA filing requirement.</a:t>
            </a:r>
            <a:endParaRPr lang="en-US" dirty="0" smtClean="0"/>
          </a:p>
          <a:p>
            <a:endParaRPr lang="en-US" dirty="0"/>
          </a:p>
        </p:txBody>
      </p:sp>
      <p:sp>
        <p:nvSpPr>
          <p:cNvPr id="4" name="Slide Number Placeholder 3"/>
          <p:cNvSpPr>
            <a:spLocks noGrp="1"/>
          </p:cNvSpPr>
          <p:nvPr>
            <p:ph type="sldNum" sz="quarter" idx="10"/>
          </p:nvPr>
        </p:nvSpPr>
        <p:spPr/>
        <p:txBody>
          <a:bodyPr/>
          <a:lstStyle/>
          <a:p>
            <a:fld id="{3E59FC6D-4F0B-4E2C-89C2-3A4905013423}" type="slidenum">
              <a:rPr lang="en-US" smtClean="0"/>
              <a:t>3</a:t>
            </a:fld>
            <a:endParaRPr lang="en-US"/>
          </a:p>
        </p:txBody>
      </p:sp>
    </p:spTree>
    <p:extLst>
      <p:ext uri="{BB962C8B-B14F-4D97-AF65-F5344CB8AC3E}">
        <p14:creationId xmlns:p14="http://schemas.microsoft.com/office/powerpoint/2010/main" val="1903715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also have</a:t>
            </a:r>
            <a:r>
              <a:rPr lang="en-US" baseline="0" dirty="0" smtClean="0"/>
              <a:t> loans available to assist you. Loans are funds that need to be repaid.</a:t>
            </a:r>
          </a:p>
          <a:p>
            <a:endParaRPr lang="en-US" baseline="0" dirty="0" smtClean="0"/>
          </a:p>
          <a:p>
            <a:r>
              <a:rPr lang="en-US" baseline="0" dirty="0" smtClean="0"/>
              <a:t>The Stafford Loan – Unsubsidized is offered to those who file a FAFSA application. There is no credit check, you qualify just by filling out the application. Interest accrues from your first disbursement until repaid. I’ve listed the current interest rate and origination fees here however they may change if you borrow a loan after October 1</a:t>
            </a:r>
            <a:r>
              <a:rPr lang="en-US" baseline="30000" dirty="0" smtClean="0"/>
              <a:t>st</a:t>
            </a:r>
            <a:r>
              <a:rPr lang="en-US" baseline="0" dirty="0" smtClean="0"/>
              <a:t> when the Department of Education renews their loan offers. The maximum you can receive in this loan as a graduate student is $20,500 and repayment is not required until 6 months after you graduate.</a:t>
            </a:r>
          </a:p>
          <a:p>
            <a:endParaRPr lang="en-US" baseline="0" dirty="0" smtClean="0"/>
          </a:p>
          <a:p>
            <a:r>
              <a:rPr lang="en-US" baseline="0" dirty="0" smtClean="0"/>
              <a:t>For those who need additional assistance on top of the Stafford Loan, we offer the Graduate Plus Loan. This is a credit based loan and the amount would be your remaining unmet need up to your Cost Of Attendance. The interest rates and origination fees will be updated after October 1</a:t>
            </a:r>
            <a:r>
              <a:rPr lang="en-US" baseline="30000" dirty="0" smtClean="0"/>
              <a:t>st</a:t>
            </a:r>
            <a:r>
              <a:rPr lang="en-US" baseline="0" dirty="0" smtClean="0"/>
              <a:t> just like the Stafford Loan. Repayment for this loan is 60 days after your final disbursement.</a:t>
            </a:r>
          </a:p>
          <a:p>
            <a:endParaRPr lang="en-US" baseline="0" dirty="0" smtClean="0"/>
          </a:p>
          <a:p>
            <a:r>
              <a:rPr lang="en-US" baseline="0" dirty="0" smtClean="0"/>
              <a:t>Private Loans. This is also a credit based loan in which the student chooses the lender. Interest rates and repayment criteria will depend on the lender. If you are interested in this type of loan you would need to find a lender that you would like to take an educational loan with, apply with them, and that lender will work with Cal Poly to process your loan.</a:t>
            </a:r>
          </a:p>
        </p:txBody>
      </p:sp>
      <p:sp>
        <p:nvSpPr>
          <p:cNvPr id="4" name="Slide Number Placeholder 3"/>
          <p:cNvSpPr>
            <a:spLocks noGrp="1"/>
          </p:cNvSpPr>
          <p:nvPr>
            <p:ph type="sldNum" sz="quarter" idx="10"/>
          </p:nvPr>
        </p:nvSpPr>
        <p:spPr/>
        <p:txBody>
          <a:bodyPr/>
          <a:lstStyle/>
          <a:p>
            <a:fld id="{3E59FC6D-4F0B-4E2C-89C2-3A4905013423}" type="slidenum">
              <a:rPr lang="en-US" smtClean="0"/>
              <a:t>4</a:t>
            </a:fld>
            <a:endParaRPr lang="en-US"/>
          </a:p>
        </p:txBody>
      </p:sp>
    </p:spTree>
    <p:extLst>
      <p:ext uri="{BB962C8B-B14F-4D97-AF65-F5344CB8AC3E}">
        <p14:creationId xmlns:p14="http://schemas.microsoft.com/office/powerpoint/2010/main" val="1649797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I’d like to talk about how to maintain</a:t>
            </a:r>
            <a:r>
              <a:rPr lang="en-US" baseline="0" dirty="0" smtClean="0"/>
              <a:t> your financial aid.</a:t>
            </a:r>
          </a:p>
          <a:p>
            <a:endParaRPr lang="en-US" baseline="0" dirty="0" smtClean="0"/>
          </a:p>
          <a:p>
            <a:r>
              <a:rPr lang="en-US" baseline="0" dirty="0" smtClean="0"/>
              <a:t>There are enrollment requirements depending on the type of aid you are receiving. This information you will be able to reference on our website.</a:t>
            </a:r>
            <a:endParaRPr lang="en-US" dirty="0"/>
          </a:p>
        </p:txBody>
      </p:sp>
      <p:sp>
        <p:nvSpPr>
          <p:cNvPr id="4" name="Slide Number Placeholder 3"/>
          <p:cNvSpPr>
            <a:spLocks noGrp="1"/>
          </p:cNvSpPr>
          <p:nvPr>
            <p:ph type="sldNum" sz="quarter" idx="10"/>
          </p:nvPr>
        </p:nvSpPr>
        <p:spPr/>
        <p:txBody>
          <a:bodyPr/>
          <a:lstStyle/>
          <a:p>
            <a:fld id="{3E59FC6D-4F0B-4E2C-89C2-3A4905013423}" type="slidenum">
              <a:rPr lang="en-US" smtClean="0"/>
              <a:t>5</a:t>
            </a:fld>
            <a:endParaRPr lang="en-US"/>
          </a:p>
        </p:txBody>
      </p:sp>
    </p:spTree>
    <p:extLst>
      <p:ext uri="{BB962C8B-B14F-4D97-AF65-F5344CB8AC3E}">
        <p14:creationId xmlns:p14="http://schemas.microsoft.com/office/powerpoint/2010/main" val="1235268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59FC6D-4F0B-4E2C-89C2-3A4905013423}" type="slidenum">
              <a:rPr lang="en-US" smtClean="0"/>
              <a:t>6</a:t>
            </a:fld>
            <a:endParaRPr lang="en-US"/>
          </a:p>
        </p:txBody>
      </p:sp>
    </p:spTree>
    <p:extLst>
      <p:ext uri="{BB962C8B-B14F-4D97-AF65-F5344CB8AC3E}">
        <p14:creationId xmlns:p14="http://schemas.microsoft.com/office/powerpoint/2010/main" val="2452975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59FC6D-4F0B-4E2C-89C2-3A4905013423}" type="slidenum">
              <a:rPr lang="en-US" smtClean="0"/>
              <a:t>7</a:t>
            </a:fld>
            <a:endParaRPr lang="en-US"/>
          </a:p>
        </p:txBody>
      </p:sp>
    </p:spTree>
    <p:extLst>
      <p:ext uri="{BB962C8B-B14F-4D97-AF65-F5344CB8AC3E}">
        <p14:creationId xmlns:p14="http://schemas.microsoft.com/office/powerpoint/2010/main" val="2165890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59FC6D-4F0B-4E2C-89C2-3A4905013423}" type="slidenum">
              <a:rPr lang="en-US" smtClean="0"/>
              <a:t>8</a:t>
            </a:fld>
            <a:endParaRPr lang="en-US"/>
          </a:p>
        </p:txBody>
      </p:sp>
    </p:spTree>
    <p:extLst>
      <p:ext uri="{BB962C8B-B14F-4D97-AF65-F5344CB8AC3E}">
        <p14:creationId xmlns:p14="http://schemas.microsoft.com/office/powerpoint/2010/main" val="27106979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59FC6D-4F0B-4E2C-89C2-3A4905013423}" type="slidenum">
              <a:rPr lang="en-US" smtClean="0"/>
              <a:t>9</a:t>
            </a:fld>
            <a:endParaRPr lang="en-US"/>
          </a:p>
        </p:txBody>
      </p:sp>
    </p:spTree>
    <p:extLst>
      <p:ext uri="{BB962C8B-B14F-4D97-AF65-F5344CB8AC3E}">
        <p14:creationId xmlns:p14="http://schemas.microsoft.com/office/powerpoint/2010/main" val="8226119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172074" y="2565400"/>
            <a:ext cx="5495926" cy="1828800"/>
          </a:xfrm>
        </p:spPr>
        <p:txBody>
          <a:bodyPr anchor="b">
            <a:noAutofit/>
          </a:bodyPr>
          <a:lstStyle>
            <a:lvl1pPr algn="l">
              <a:defRPr sz="4800"/>
            </a:lvl1pPr>
          </a:lstStyle>
          <a:p>
            <a:r>
              <a:rPr lang="en-US" dirty="0"/>
              <a:t>Title is Rockwell 48 </a:t>
            </a:r>
            <a:r>
              <a:rPr lang="en-US" dirty="0" err="1"/>
              <a:t>pt</a:t>
            </a:r>
            <a:endParaRPr lang="en-US" dirty="0"/>
          </a:p>
        </p:txBody>
      </p:sp>
      <p:sp>
        <p:nvSpPr>
          <p:cNvPr id="3" name="Subtitle 2"/>
          <p:cNvSpPr>
            <a:spLocks noGrp="1"/>
          </p:cNvSpPr>
          <p:nvPr>
            <p:ph type="subTitle" idx="1" hasCustomPrompt="1"/>
          </p:nvPr>
        </p:nvSpPr>
        <p:spPr>
          <a:xfrm>
            <a:off x="5172074" y="5111750"/>
            <a:ext cx="5495926" cy="43815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is in Arial Bold 24 </a:t>
            </a:r>
            <a:r>
              <a:rPr lang="en-US" dirty="0" err="1"/>
              <a:t>pt</a:t>
            </a:r>
            <a:endParaRPr lang="en-US" dirty="0"/>
          </a:p>
        </p:txBody>
      </p:sp>
      <p:sp>
        <p:nvSpPr>
          <p:cNvPr id="6" name="Slide Number Placeholder 5"/>
          <p:cNvSpPr>
            <a:spLocks noGrp="1"/>
          </p:cNvSpPr>
          <p:nvPr>
            <p:ph type="sldNum" sz="quarter" idx="12"/>
          </p:nvPr>
        </p:nvSpPr>
        <p:spPr/>
        <p:txBody>
          <a:bodyPr/>
          <a:lstStyle/>
          <a:p>
            <a:fld id="{89A07FDE-CF23-4DF4-993F-F0A8407421BC}" type="slidenum">
              <a:rPr lang="en-US" smtClean="0"/>
              <a:t>‹#›</a:t>
            </a:fld>
            <a:endParaRPr lang="en-US" dirty="0"/>
          </a:p>
        </p:txBody>
      </p:sp>
      <p:sp>
        <p:nvSpPr>
          <p:cNvPr id="5" name="Text Placeholder 4"/>
          <p:cNvSpPr>
            <a:spLocks noGrp="1"/>
          </p:cNvSpPr>
          <p:nvPr>
            <p:ph type="body" sz="quarter" idx="13" hasCustomPrompt="1"/>
          </p:nvPr>
        </p:nvSpPr>
        <p:spPr>
          <a:xfrm>
            <a:off x="5172074" y="5549900"/>
            <a:ext cx="5495926" cy="449263"/>
          </a:xfrm>
        </p:spPr>
        <p:txBody>
          <a:bodyPr/>
          <a:lstStyle>
            <a:lvl1pPr marL="0" indent="0">
              <a:buNone/>
              <a:defRPr sz="2200" b="0" baseline="0"/>
            </a:lvl1pPr>
          </a:lstStyle>
          <a:p>
            <a:pPr lvl="0"/>
            <a:r>
              <a:rPr lang="en-US" dirty="0"/>
              <a:t>Second subtitle in Arial 22 </a:t>
            </a:r>
            <a:r>
              <a:rPr lang="en-US" dirty="0" err="1"/>
              <a:t>pt</a:t>
            </a:r>
            <a:endParaRPr lang="en-US" dirty="0"/>
          </a:p>
        </p:txBody>
      </p:sp>
      <p:sp>
        <p:nvSpPr>
          <p:cNvPr id="4" name="TextBox 3"/>
          <p:cNvSpPr txBox="1"/>
          <p:nvPr userDrawn="1"/>
        </p:nvSpPr>
        <p:spPr>
          <a:xfrm>
            <a:off x="428625" y="4029074"/>
            <a:ext cx="1514475" cy="338554"/>
          </a:xfrm>
          <a:prstGeom prst="rect">
            <a:avLst/>
          </a:prstGeom>
          <a:noFill/>
        </p:spPr>
        <p:txBody>
          <a:bodyPr wrap="square" rtlCol="0">
            <a:spAutoFit/>
          </a:bodyPr>
          <a:lstStyle/>
          <a:p>
            <a:r>
              <a:rPr lang="en-US" sz="800" dirty="0">
                <a:solidFill>
                  <a:schemeClr val="bg1"/>
                </a:solidFill>
                <a:latin typeface="Arial" panose="020B0604020202020204" pitchFamily="34" charset="0"/>
                <a:cs typeface="Arial" panose="020B0604020202020204" pitchFamily="34" charset="0"/>
              </a:rPr>
              <a:t>Background design is of Cal Poly Pomona logo</a:t>
            </a:r>
          </a:p>
        </p:txBody>
      </p:sp>
    </p:spTree>
    <p:extLst>
      <p:ext uri="{BB962C8B-B14F-4D97-AF65-F5344CB8AC3E}">
        <p14:creationId xmlns:p14="http://schemas.microsoft.com/office/powerpoint/2010/main" val="1663811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365125"/>
            <a:ext cx="10325100" cy="1325563"/>
          </a:xfrm>
        </p:spPr>
        <p:txBody>
          <a:bodyPr/>
          <a:lstStyle>
            <a:lvl1pPr>
              <a:defRPr/>
            </a:lvl1pPr>
          </a:lstStyle>
          <a:p>
            <a:r>
              <a:rPr lang="en-US" dirty="0"/>
              <a:t>Title of the slide</a:t>
            </a:r>
          </a:p>
        </p:txBody>
      </p:sp>
      <p:sp>
        <p:nvSpPr>
          <p:cNvPr id="3" name="Content Placeholder 2"/>
          <p:cNvSpPr>
            <a:spLocks noGrp="1"/>
          </p:cNvSpPr>
          <p:nvPr>
            <p:ph idx="1" hasCustomPrompt="1"/>
          </p:nvPr>
        </p:nvSpPr>
        <p:spPr>
          <a:xfrm>
            <a:off x="1028700" y="1825625"/>
            <a:ext cx="10325100" cy="4351338"/>
          </a:xfrm>
        </p:spPr>
        <p:txBody>
          <a:bodyPr/>
          <a:lstStyle>
            <a:lvl1pPr>
              <a:defRPr baseline="0"/>
            </a:lvl1pPr>
          </a:lstStyle>
          <a:p>
            <a:pPr lvl="0"/>
            <a:r>
              <a:rPr lang="en-US" dirty="0"/>
              <a:t>Text goes here and here and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1028700" y="6356350"/>
            <a:ext cx="2552700" cy="365125"/>
          </a:xfrm>
        </p:spPr>
        <p:txBody>
          <a:bodyPr/>
          <a:lstStyle/>
          <a:p>
            <a:fld id="{6F6D4709-116E-4040-8A22-7290A0EF90CB}" type="datetime1">
              <a:rPr lang="en-US" smtClean="0"/>
              <a:t>8/21/2019</a:t>
            </a:fld>
            <a:endParaRPr lang="en-US" dirty="0"/>
          </a:p>
        </p:txBody>
      </p:sp>
    </p:spTree>
    <p:extLst>
      <p:ext uri="{BB962C8B-B14F-4D97-AF65-F5344CB8AC3E}">
        <p14:creationId xmlns:p14="http://schemas.microsoft.com/office/powerpoint/2010/main" val="4253047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61227" y="6356350"/>
            <a:ext cx="3830771" cy="501649"/>
          </a:xfrm>
          <a:prstGeom prst="rect">
            <a:avLst/>
          </a:prstGeom>
        </p:spPr>
      </p:pic>
      <p:sp>
        <p:nvSpPr>
          <p:cNvPr id="2" name="Title 1"/>
          <p:cNvSpPr>
            <a:spLocks noGrp="1"/>
          </p:cNvSpPr>
          <p:nvPr>
            <p:ph type="title" hasCustomPrompt="1"/>
          </p:nvPr>
        </p:nvSpPr>
        <p:spPr/>
        <p:txBody>
          <a:bodyPr/>
          <a:lstStyle>
            <a:lvl1pPr>
              <a:defRPr/>
            </a:lvl1pPr>
          </a:lstStyle>
          <a:p>
            <a:r>
              <a:rPr lang="en-US" dirty="0"/>
              <a:t>Title of the slide goes here</a:t>
            </a:r>
          </a:p>
        </p:txBody>
      </p:sp>
      <p:sp>
        <p:nvSpPr>
          <p:cNvPr id="3" name="Content Placeholder 2"/>
          <p:cNvSpPr>
            <a:spLocks noGrp="1"/>
          </p:cNvSpPr>
          <p:nvPr>
            <p:ph idx="1" hasCustomPrompt="1"/>
          </p:nvPr>
        </p:nvSpPr>
        <p:spPr/>
        <p:txBody>
          <a:bodyPr/>
          <a:lstStyle>
            <a:lvl1pPr>
              <a:defRPr baseline="0"/>
            </a:lvl1pPr>
            <a:lvl2pPr>
              <a:defRPr/>
            </a:lvl2pPr>
            <a:lvl3pPr>
              <a:defRPr/>
            </a:lvl3pPr>
            <a:lvl4pPr>
              <a:defRPr/>
            </a:lvl4pPr>
            <a:lvl5pPr>
              <a:defRPr baseline="0"/>
            </a:lvl5pPr>
          </a:lstStyle>
          <a:p>
            <a:pPr lvl="0"/>
            <a:r>
              <a:rPr lang="en-US" dirty="0"/>
              <a:t>Top level bullet point</a:t>
            </a:r>
          </a:p>
          <a:p>
            <a:pPr lvl="1"/>
            <a:r>
              <a:rPr lang="en-US" dirty="0"/>
              <a:t>Second level bullet point</a:t>
            </a:r>
          </a:p>
          <a:p>
            <a:pPr lvl="2"/>
            <a:r>
              <a:rPr lang="en-US" dirty="0"/>
              <a:t>Third level bullet point</a:t>
            </a:r>
          </a:p>
          <a:p>
            <a:pPr lvl="3"/>
            <a:r>
              <a:rPr lang="en-US" dirty="0"/>
              <a:t>Fourth level bullet point</a:t>
            </a:r>
          </a:p>
          <a:p>
            <a:pPr lvl="4"/>
            <a:r>
              <a:rPr lang="en-US" dirty="0"/>
              <a:t>Fifth level bullet point</a:t>
            </a:r>
          </a:p>
          <a:p>
            <a:pPr lvl="4"/>
            <a:endParaRPr lang="en-US" dirty="0"/>
          </a:p>
          <a:p>
            <a:pPr lvl="0"/>
            <a:r>
              <a:rPr lang="en-US" dirty="0"/>
              <a:t>You’ll notice an optional slide # in the bottom right corner. It goes in the blue box.</a:t>
            </a:r>
          </a:p>
        </p:txBody>
      </p:sp>
      <p:sp>
        <p:nvSpPr>
          <p:cNvPr id="4" name="Date Placeholder 3"/>
          <p:cNvSpPr>
            <a:spLocks noGrp="1"/>
          </p:cNvSpPr>
          <p:nvPr>
            <p:ph type="dt" sz="half" idx="10"/>
          </p:nvPr>
        </p:nvSpPr>
        <p:spPr/>
        <p:txBody>
          <a:bodyPr/>
          <a:lstStyle/>
          <a:p>
            <a:fld id="{FDF249CD-ADB3-4250-A7B0-4F72265F4296}" type="datetime1">
              <a:rPr lang="en-US" smtClean="0"/>
              <a:t>8/21/2019</a:t>
            </a:fld>
            <a:endParaRPr lang="en-US" dirty="0"/>
          </a:p>
        </p:txBody>
      </p:sp>
      <p:sp>
        <p:nvSpPr>
          <p:cNvPr id="6" name="Slide Number Placeholder 5"/>
          <p:cNvSpPr>
            <a:spLocks noGrp="1"/>
          </p:cNvSpPr>
          <p:nvPr>
            <p:ph type="sldNum" sz="quarter" idx="12"/>
          </p:nvPr>
        </p:nvSpPr>
        <p:spPr>
          <a:xfrm>
            <a:off x="11696698" y="6424611"/>
            <a:ext cx="495300" cy="365125"/>
          </a:xfrm>
        </p:spPr>
        <p:txBody>
          <a:bodyPr/>
          <a:lstStyle>
            <a:lvl1pPr>
              <a:defRPr>
                <a:solidFill>
                  <a:schemeClr val="bg1"/>
                </a:solidFill>
              </a:defRPr>
            </a:lvl1pPr>
          </a:lstStyle>
          <a:p>
            <a:fld id="{89A07FDE-CF23-4DF4-993F-F0A8407421BC}" type="slidenum">
              <a:rPr lang="en-US" smtClean="0"/>
              <a:pPr/>
              <a:t>‹#›</a:t>
            </a:fld>
            <a:endParaRPr lang="en-US" dirty="0"/>
          </a:p>
        </p:txBody>
      </p:sp>
    </p:spTree>
    <p:extLst>
      <p:ext uri="{BB962C8B-B14F-4D97-AF65-F5344CB8AC3E}">
        <p14:creationId xmlns:p14="http://schemas.microsoft.com/office/powerpoint/2010/main" val="175744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47750" y="1709738"/>
            <a:ext cx="10299700" cy="2852737"/>
          </a:xfrm>
        </p:spPr>
        <p:txBody>
          <a:bodyPr anchor="b"/>
          <a:lstStyle>
            <a:lvl1pPr>
              <a:defRPr sz="6000"/>
            </a:lvl1pPr>
          </a:lstStyle>
          <a:p>
            <a:r>
              <a:rPr lang="en-US" dirty="0"/>
              <a:t>Section header </a:t>
            </a:r>
            <a:br>
              <a:rPr lang="en-US" dirty="0"/>
            </a:br>
            <a:r>
              <a:rPr lang="en-US" dirty="0" err="1"/>
              <a:t>Rockewell</a:t>
            </a:r>
            <a:r>
              <a:rPr lang="en-US" dirty="0"/>
              <a:t> 60 </a:t>
            </a:r>
            <a:r>
              <a:rPr lang="en-US" dirty="0" err="1"/>
              <a:t>pt</a:t>
            </a:r>
            <a:r>
              <a:rPr lang="en-US" dirty="0"/>
              <a:t/>
            </a:r>
            <a:br>
              <a:rPr lang="en-US" dirty="0"/>
            </a:br>
            <a:r>
              <a:rPr lang="en-US" dirty="0"/>
              <a:t>goes here and here</a:t>
            </a:r>
          </a:p>
        </p:txBody>
      </p:sp>
      <p:sp>
        <p:nvSpPr>
          <p:cNvPr id="3" name="Text Placeholder 2"/>
          <p:cNvSpPr>
            <a:spLocks noGrp="1"/>
          </p:cNvSpPr>
          <p:nvPr>
            <p:ph type="body" idx="1" hasCustomPrompt="1"/>
          </p:nvPr>
        </p:nvSpPr>
        <p:spPr>
          <a:xfrm>
            <a:off x="1047750" y="4589463"/>
            <a:ext cx="10299700" cy="1500187"/>
          </a:xfrm>
        </p:spPr>
        <p:txBody>
          <a:bodyPr/>
          <a:lstStyle>
            <a:lvl1pPr marL="0" indent="0">
              <a:buNone/>
              <a:defRPr sz="2400" baseline="0">
                <a:solidFill>
                  <a:schemeClr val="tx1">
                    <a:tint val="75000"/>
                  </a:schemeClr>
                </a:solidFill>
              </a:defRPr>
            </a:lvl1pPr>
            <a:lvl2pPr marL="457200" indent="0" algn="l">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Subhed</a:t>
            </a:r>
            <a:r>
              <a:rPr lang="en-US" dirty="0"/>
              <a:t> goes here and here</a:t>
            </a:r>
          </a:p>
        </p:txBody>
      </p:sp>
      <p:sp>
        <p:nvSpPr>
          <p:cNvPr id="4" name="Date Placeholder 3"/>
          <p:cNvSpPr>
            <a:spLocks noGrp="1"/>
          </p:cNvSpPr>
          <p:nvPr>
            <p:ph type="dt" sz="half" idx="10"/>
          </p:nvPr>
        </p:nvSpPr>
        <p:spPr>
          <a:xfrm>
            <a:off x="1047750" y="6356350"/>
            <a:ext cx="2533650" cy="365125"/>
          </a:xfrm>
        </p:spPr>
        <p:txBody>
          <a:bodyPr/>
          <a:lstStyle/>
          <a:p>
            <a:fld id="{2AC8CB3B-4D89-4B51-B87A-4992886E3C28}" type="datetime1">
              <a:rPr lang="en-US" smtClean="0"/>
              <a:t>8/21/2019</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07FDE-CF23-4DF4-993F-F0A8407421BC}" type="slidenum">
              <a:rPr lang="en-US" smtClean="0"/>
              <a:t>‹#›</a:t>
            </a:fld>
            <a:endParaRPr lang="en-US"/>
          </a:p>
        </p:txBody>
      </p:sp>
    </p:spTree>
    <p:extLst>
      <p:ext uri="{BB962C8B-B14F-4D97-AF65-F5344CB8AC3E}">
        <p14:creationId xmlns:p14="http://schemas.microsoft.com/office/powerpoint/2010/main" val="31367228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F512AA2D-12A3-4F9D-87DC-51338E264FCA}" type="datetime1">
              <a:rPr lang="en-US" smtClean="0"/>
              <a:t>8/21/2019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89A07FDE-CF23-4DF4-993F-F0A8407421BC}" type="slidenum">
              <a:rPr lang="en-US" smtClean="0"/>
              <a:pPr/>
              <a:t>‹#›</a:t>
            </a:fld>
            <a:endParaRPr lang="en-US" dirty="0"/>
          </a:p>
        </p:txBody>
      </p:sp>
    </p:spTree>
    <p:extLst>
      <p:ext uri="{BB962C8B-B14F-4D97-AF65-F5344CB8AC3E}">
        <p14:creationId xmlns:p14="http://schemas.microsoft.com/office/powerpoint/2010/main" val="3699678137"/>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50" r:id="rId3"/>
    <p:sldLayoutId id="2147483651" r:id="rId4"/>
  </p:sldLayoutIdLst>
  <p:hf hdr="0" ftr="0" dt="0"/>
  <p:txStyles>
    <p:titleStyle>
      <a:lvl1pPr algn="l" defTabSz="914400" rtl="0" eaLnBrk="1" latinLnBrk="0" hangingPunct="1">
        <a:lnSpc>
          <a:spcPct val="90000"/>
        </a:lnSpc>
        <a:spcBef>
          <a:spcPct val="0"/>
        </a:spcBef>
        <a:buNone/>
        <a:defRPr sz="4800" kern="1200">
          <a:solidFill>
            <a:schemeClr val="tx1"/>
          </a:solidFill>
          <a:latin typeface="Rockwell" panose="020606030202050204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cpp.edu/~financial-aid"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Financial Aid For Graduate Students</a:t>
            </a:r>
            <a:endParaRPr lang="en-US" dirty="0"/>
          </a:p>
        </p:txBody>
      </p:sp>
      <p:sp>
        <p:nvSpPr>
          <p:cNvPr id="3" name="Subtitle 2"/>
          <p:cNvSpPr>
            <a:spLocks noGrp="1"/>
          </p:cNvSpPr>
          <p:nvPr>
            <p:ph type="subTitle" idx="1"/>
          </p:nvPr>
        </p:nvSpPr>
        <p:spPr/>
        <p:txBody>
          <a:bodyPr/>
          <a:lstStyle/>
          <a:p>
            <a:r>
              <a:rPr lang="en-US" dirty="0" smtClean="0"/>
              <a:t>Cal Poly Pomona</a:t>
            </a:r>
            <a:endParaRPr lang="en-US" dirty="0"/>
          </a:p>
        </p:txBody>
      </p:sp>
      <p:sp>
        <p:nvSpPr>
          <p:cNvPr id="4" name="Text Placeholder 3"/>
          <p:cNvSpPr>
            <a:spLocks noGrp="1"/>
          </p:cNvSpPr>
          <p:nvPr>
            <p:ph type="body" sz="quarter" idx="13"/>
          </p:nvPr>
        </p:nvSpPr>
        <p:spPr/>
        <p:txBody>
          <a:bodyPr>
            <a:normAutofit/>
          </a:bodyPr>
          <a:lstStyle/>
          <a:p>
            <a:r>
              <a:rPr lang="en-US" dirty="0" smtClean="0"/>
              <a:t>Office of Financial Aid &amp; Scholarships</a:t>
            </a:r>
            <a:endParaRPr lang="en-US" dirty="0"/>
          </a:p>
        </p:txBody>
      </p:sp>
      <p:sp>
        <p:nvSpPr>
          <p:cNvPr id="5" name="Slide Number Placeholder 4"/>
          <p:cNvSpPr>
            <a:spLocks noGrp="1"/>
          </p:cNvSpPr>
          <p:nvPr>
            <p:ph type="sldNum" sz="quarter" idx="12"/>
          </p:nvPr>
        </p:nvSpPr>
        <p:spPr/>
        <p:txBody>
          <a:bodyPr/>
          <a:lstStyle/>
          <a:p>
            <a:fld id="{89A07FDE-CF23-4DF4-993F-F0A8407421BC}" type="slidenum">
              <a:rPr lang="en-US" smtClean="0"/>
              <a:t>1</a:t>
            </a:fld>
            <a:endParaRPr lang="en-US" dirty="0"/>
          </a:p>
        </p:txBody>
      </p:sp>
    </p:spTree>
    <p:extLst>
      <p:ext uri="{BB962C8B-B14F-4D97-AF65-F5344CB8AC3E}">
        <p14:creationId xmlns:p14="http://schemas.microsoft.com/office/powerpoint/2010/main" val="3573221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Pay</a:t>
            </a:r>
            <a:endParaRPr lang="en-US" dirty="0"/>
          </a:p>
        </p:txBody>
      </p:sp>
      <p:sp>
        <p:nvSpPr>
          <p:cNvPr id="3" name="Content Placeholder 2"/>
          <p:cNvSpPr>
            <a:spLocks noGrp="1"/>
          </p:cNvSpPr>
          <p:nvPr>
            <p:ph idx="1"/>
          </p:nvPr>
        </p:nvSpPr>
        <p:spPr/>
        <p:txBody>
          <a:bodyPr/>
          <a:lstStyle/>
          <a:p>
            <a:r>
              <a:rPr lang="en-US" dirty="0"/>
              <a:t>Fall 2019 disbursement begins August 12</a:t>
            </a:r>
            <a:r>
              <a:rPr lang="en-US" baseline="30000" dirty="0"/>
              <a:t>th</a:t>
            </a:r>
            <a:r>
              <a:rPr lang="en-US" dirty="0"/>
              <a:t> </a:t>
            </a:r>
          </a:p>
          <a:p>
            <a:pPr lvl="1"/>
            <a:r>
              <a:rPr lang="en-US" dirty="0" smtClean="0"/>
              <a:t>Automatically disburse based on enrollment requirements</a:t>
            </a:r>
          </a:p>
          <a:p>
            <a:pPr lvl="1"/>
            <a:r>
              <a:rPr lang="en-US" dirty="0" smtClean="0"/>
              <a:t>Tuition - Housing </a:t>
            </a:r>
            <a:r>
              <a:rPr lang="en-US" dirty="0"/>
              <a:t>- Refund</a:t>
            </a:r>
          </a:p>
          <a:p>
            <a:pPr marL="457200" lvl="1" indent="0">
              <a:buNone/>
            </a:pPr>
            <a:endParaRPr lang="en-US" dirty="0"/>
          </a:p>
          <a:p>
            <a:r>
              <a:rPr lang="en-US" dirty="0" smtClean="0"/>
              <a:t>Student Accounting &amp; Cashiering Services</a:t>
            </a:r>
            <a:endParaRPr lang="en-US" dirty="0"/>
          </a:p>
          <a:p>
            <a:pPr lvl="1"/>
            <a:r>
              <a:rPr lang="en-US" dirty="0" smtClean="0"/>
              <a:t>Payment Plan: </a:t>
            </a:r>
            <a:r>
              <a:rPr lang="en-US" dirty="0"/>
              <a:t>cpp.afford.com</a:t>
            </a:r>
          </a:p>
          <a:p>
            <a:pPr lvl="1"/>
            <a:r>
              <a:rPr lang="en-US" dirty="0" smtClean="0"/>
              <a:t>Pay online: Bronco Direct</a:t>
            </a:r>
            <a:endParaRPr lang="en-US" dirty="0"/>
          </a:p>
          <a:p>
            <a:pPr lvl="1"/>
            <a:r>
              <a:rPr lang="en-US" dirty="0" smtClean="0"/>
              <a:t>In person: Cashier’s Office Student Services Building 121 1</a:t>
            </a:r>
            <a:r>
              <a:rPr lang="en-US" baseline="30000" dirty="0" smtClean="0"/>
              <a:t>st</a:t>
            </a:r>
            <a:r>
              <a:rPr lang="en-US" dirty="0" smtClean="0"/>
              <a:t> floor</a:t>
            </a:r>
            <a:endParaRPr lang="en-US" dirty="0"/>
          </a:p>
        </p:txBody>
      </p:sp>
      <p:sp>
        <p:nvSpPr>
          <p:cNvPr id="4" name="Slide Number Placeholder 3"/>
          <p:cNvSpPr>
            <a:spLocks noGrp="1"/>
          </p:cNvSpPr>
          <p:nvPr>
            <p:ph type="sldNum" sz="quarter" idx="12"/>
          </p:nvPr>
        </p:nvSpPr>
        <p:spPr>
          <a:xfrm>
            <a:off x="11562848" y="6332454"/>
            <a:ext cx="495300" cy="365125"/>
          </a:xfrm>
        </p:spPr>
        <p:txBody>
          <a:bodyPr/>
          <a:lstStyle/>
          <a:p>
            <a:fld id="{89A07FDE-CF23-4DF4-993F-F0A8407421BC}" type="slidenum">
              <a:rPr lang="en-US" smtClean="0">
                <a:solidFill>
                  <a:prstClr val="white"/>
                </a:solidFill>
              </a:rPr>
              <a:pPr/>
              <a:t>10</a:t>
            </a:fld>
            <a:endParaRPr lang="en-US" dirty="0">
              <a:solidFill>
                <a:prstClr val="white"/>
              </a:solidFill>
            </a:endParaRPr>
          </a:p>
        </p:txBody>
      </p:sp>
    </p:spTree>
    <p:extLst>
      <p:ext uri="{BB962C8B-B14F-4D97-AF65-F5344CB8AC3E}">
        <p14:creationId xmlns:p14="http://schemas.microsoft.com/office/powerpoint/2010/main" val="36183940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idx="1"/>
          </p:nvPr>
        </p:nvSpPr>
        <p:spPr/>
        <p:txBody>
          <a:bodyPr>
            <a:normAutofit fontScale="92500" lnSpcReduction="20000"/>
          </a:bodyPr>
          <a:lstStyle/>
          <a:p>
            <a:r>
              <a:rPr lang="en-US" dirty="0" smtClean="0"/>
              <a:t>Office of Financial Aid &amp; Scholarships</a:t>
            </a:r>
          </a:p>
          <a:p>
            <a:r>
              <a:rPr lang="en-US" dirty="0" smtClean="0"/>
              <a:t>(909) 869-3700</a:t>
            </a:r>
          </a:p>
          <a:p>
            <a:r>
              <a:rPr lang="en-US" dirty="0" smtClean="0"/>
              <a:t>Student Services Building 121 – 1</a:t>
            </a:r>
            <a:r>
              <a:rPr lang="en-US" baseline="30000" dirty="0" smtClean="0"/>
              <a:t>st</a:t>
            </a:r>
            <a:r>
              <a:rPr lang="en-US" dirty="0" smtClean="0"/>
              <a:t> Floor</a:t>
            </a:r>
          </a:p>
          <a:p>
            <a:r>
              <a:rPr lang="en-US" dirty="0" smtClean="0">
                <a:hlinkClick r:id="rId3"/>
              </a:rPr>
              <a:t>www.cpp.edu</a:t>
            </a:r>
            <a:r>
              <a:rPr lang="en-US" dirty="0">
                <a:hlinkClick r:id="rId3"/>
              </a:rPr>
              <a:t>/~</a:t>
            </a:r>
            <a:r>
              <a:rPr lang="en-US" dirty="0" smtClean="0">
                <a:hlinkClick r:id="rId3"/>
              </a:rPr>
              <a:t>financial-aid</a:t>
            </a: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89A07FDE-CF23-4DF4-993F-F0A8407421BC}" type="slidenum">
              <a:rPr lang="en-US" smtClean="0"/>
              <a:t>11</a:t>
            </a:fld>
            <a:endParaRPr lang="en-US"/>
          </a:p>
        </p:txBody>
      </p:sp>
    </p:spTree>
    <p:extLst>
      <p:ext uri="{BB962C8B-B14F-4D97-AF65-F5344CB8AC3E}">
        <p14:creationId xmlns:p14="http://schemas.microsoft.com/office/powerpoint/2010/main" val="1918936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To Apply</a:t>
            </a:r>
          </a:p>
        </p:txBody>
      </p:sp>
      <p:sp>
        <p:nvSpPr>
          <p:cNvPr id="3" name="Content Placeholder 2"/>
          <p:cNvSpPr>
            <a:spLocks noGrp="1"/>
          </p:cNvSpPr>
          <p:nvPr>
            <p:ph idx="1"/>
          </p:nvPr>
        </p:nvSpPr>
        <p:spPr/>
        <p:txBody>
          <a:bodyPr/>
          <a:lstStyle/>
          <a:p>
            <a:r>
              <a:rPr lang="en-US" dirty="0"/>
              <a:t>FAFSA</a:t>
            </a:r>
          </a:p>
          <a:p>
            <a:pPr lvl="1"/>
            <a:r>
              <a:rPr lang="en-US" dirty="0"/>
              <a:t>fafsa.ed.gov</a:t>
            </a:r>
          </a:p>
          <a:p>
            <a:pPr lvl="1"/>
            <a:r>
              <a:rPr lang="en-US" dirty="0"/>
              <a:t>U.S. citizen or eligible non-citizen (i.e., permanent resident)</a:t>
            </a:r>
          </a:p>
          <a:p>
            <a:pPr lvl="1"/>
            <a:endParaRPr lang="en-US" dirty="0"/>
          </a:p>
          <a:p>
            <a:r>
              <a:rPr lang="en-US" dirty="0"/>
              <a:t>Dream Act</a:t>
            </a:r>
          </a:p>
          <a:p>
            <a:pPr lvl="1"/>
            <a:r>
              <a:rPr lang="en-US" dirty="0"/>
              <a:t>dream.csac.ca.gov</a:t>
            </a:r>
          </a:p>
          <a:p>
            <a:pPr lvl="1"/>
            <a:r>
              <a:rPr lang="en-US" dirty="0"/>
              <a:t>AB540 criteria</a:t>
            </a:r>
          </a:p>
          <a:p>
            <a:pPr marL="457200" lvl="1" indent="0">
              <a:buNone/>
            </a:pPr>
            <a:endParaRPr lang="en-US" dirty="0"/>
          </a:p>
          <a:p>
            <a:r>
              <a:rPr lang="en-US" dirty="0"/>
              <a:t>Bronco Scholarship Application</a:t>
            </a:r>
          </a:p>
          <a:p>
            <a:pPr lvl="1"/>
            <a:r>
              <a:rPr lang="en-US" dirty="0"/>
              <a:t>csupomona.academicworks.com</a:t>
            </a:r>
          </a:p>
        </p:txBody>
      </p:sp>
      <p:sp>
        <p:nvSpPr>
          <p:cNvPr id="4" name="Slide Number Placeholder 3"/>
          <p:cNvSpPr>
            <a:spLocks noGrp="1"/>
          </p:cNvSpPr>
          <p:nvPr>
            <p:ph type="sldNum" sz="quarter" idx="12"/>
          </p:nvPr>
        </p:nvSpPr>
        <p:spPr>
          <a:xfrm>
            <a:off x="11562848" y="6332454"/>
            <a:ext cx="495300" cy="365125"/>
          </a:xfrm>
        </p:spPr>
        <p:txBody>
          <a:bodyPr/>
          <a:lstStyle/>
          <a:p>
            <a:fld id="{89A07FDE-CF23-4DF4-993F-F0A8407421BC}" type="slidenum">
              <a:rPr lang="en-US" smtClean="0">
                <a:solidFill>
                  <a:prstClr val="white"/>
                </a:solidFill>
              </a:rPr>
              <a:pPr/>
              <a:t>2</a:t>
            </a:fld>
            <a:endParaRPr lang="en-US" dirty="0">
              <a:solidFill>
                <a:prstClr val="white"/>
              </a:solidFill>
            </a:endParaRPr>
          </a:p>
        </p:txBody>
      </p:sp>
    </p:spTree>
    <p:extLst>
      <p:ext uri="{BB962C8B-B14F-4D97-AF65-F5344CB8AC3E}">
        <p14:creationId xmlns:p14="http://schemas.microsoft.com/office/powerpoint/2010/main" val="932391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Types of Financial Aid Available</a:t>
            </a:r>
          </a:p>
        </p:txBody>
      </p:sp>
      <p:sp>
        <p:nvSpPr>
          <p:cNvPr id="3" name="Content Placeholder 2"/>
          <p:cNvSpPr>
            <a:spLocks noGrp="1"/>
          </p:cNvSpPr>
          <p:nvPr>
            <p:ph idx="1"/>
          </p:nvPr>
        </p:nvSpPr>
        <p:spPr/>
        <p:txBody>
          <a:bodyPr>
            <a:normAutofit fontScale="92500" lnSpcReduction="10000"/>
          </a:bodyPr>
          <a:lstStyle/>
          <a:p>
            <a:r>
              <a:rPr lang="en-US" dirty="0"/>
              <a:t>State University Grant</a:t>
            </a:r>
          </a:p>
          <a:p>
            <a:pPr lvl="1"/>
            <a:r>
              <a:rPr lang="en-US" dirty="0"/>
              <a:t>CADAA or FAFSA filed by March 2</a:t>
            </a:r>
            <a:r>
              <a:rPr lang="en-US" baseline="30000" dirty="0"/>
              <a:t>nd</a:t>
            </a:r>
            <a:r>
              <a:rPr lang="en-US" dirty="0"/>
              <a:t> deadline</a:t>
            </a:r>
          </a:p>
          <a:p>
            <a:pPr lvl="2"/>
            <a:r>
              <a:rPr lang="en-US" dirty="0"/>
              <a:t>Need-based and first come first served</a:t>
            </a:r>
          </a:p>
          <a:p>
            <a:pPr lvl="2"/>
            <a:r>
              <a:rPr lang="en-US" dirty="0"/>
              <a:t>Cannot receive any other award designated to cover tuition (fee waiver, 3</a:t>
            </a:r>
            <a:r>
              <a:rPr lang="en-US" baseline="30000" dirty="0"/>
              <a:t>rd</a:t>
            </a:r>
            <a:r>
              <a:rPr lang="en-US" dirty="0"/>
              <a:t> party payment)</a:t>
            </a:r>
          </a:p>
          <a:p>
            <a:r>
              <a:rPr lang="en-US" dirty="0"/>
              <a:t>Scholarships</a:t>
            </a:r>
          </a:p>
          <a:p>
            <a:pPr lvl="1"/>
            <a:r>
              <a:rPr lang="en-US" dirty="0"/>
              <a:t>Bronco Scholarship Application</a:t>
            </a:r>
          </a:p>
          <a:p>
            <a:pPr lvl="2"/>
            <a:r>
              <a:rPr lang="en-US" dirty="0"/>
              <a:t>New scholarships offered throughout year</a:t>
            </a:r>
          </a:p>
          <a:p>
            <a:pPr lvl="2"/>
            <a:r>
              <a:rPr lang="en-US" dirty="0"/>
              <a:t>Requirements vary based on donor specifications</a:t>
            </a:r>
          </a:p>
          <a:p>
            <a:r>
              <a:rPr lang="en-US" dirty="0"/>
              <a:t>MBA Grant</a:t>
            </a:r>
          </a:p>
          <a:p>
            <a:pPr lvl="1"/>
            <a:r>
              <a:rPr lang="en-US" dirty="0"/>
              <a:t>FAFSA filers only</a:t>
            </a:r>
          </a:p>
          <a:p>
            <a:pPr lvl="2"/>
            <a:r>
              <a:rPr lang="en-US" dirty="0"/>
              <a:t>MBA Grants are awarded to graduate students who have paid the Graduate Business Fee. </a:t>
            </a:r>
          </a:p>
          <a:p>
            <a:pPr lvl="2"/>
            <a:r>
              <a:rPr lang="en-US" dirty="0"/>
              <a:t>Funds are awarded each semester.</a:t>
            </a:r>
          </a:p>
        </p:txBody>
      </p:sp>
      <p:sp>
        <p:nvSpPr>
          <p:cNvPr id="4" name="Slide Number Placeholder 3"/>
          <p:cNvSpPr>
            <a:spLocks noGrp="1"/>
          </p:cNvSpPr>
          <p:nvPr>
            <p:ph type="sldNum" sz="quarter" idx="12"/>
          </p:nvPr>
        </p:nvSpPr>
        <p:spPr>
          <a:xfrm>
            <a:off x="11562848" y="6332454"/>
            <a:ext cx="495300" cy="365125"/>
          </a:xfrm>
        </p:spPr>
        <p:txBody>
          <a:bodyPr/>
          <a:lstStyle/>
          <a:p>
            <a:fld id="{89A07FDE-CF23-4DF4-993F-F0A8407421BC}" type="slidenum">
              <a:rPr lang="en-US" smtClean="0">
                <a:solidFill>
                  <a:prstClr val="white"/>
                </a:solidFill>
              </a:rPr>
              <a:pPr/>
              <a:t>3</a:t>
            </a:fld>
            <a:endParaRPr lang="en-US" dirty="0">
              <a:solidFill>
                <a:prstClr val="white"/>
              </a:solidFill>
            </a:endParaRPr>
          </a:p>
        </p:txBody>
      </p:sp>
    </p:spTree>
    <p:extLst>
      <p:ext uri="{BB962C8B-B14F-4D97-AF65-F5344CB8AC3E}">
        <p14:creationId xmlns:p14="http://schemas.microsoft.com/office/powerpoint/2010/main" val="638592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Types of Financial Aid Available</a:t>
            </a:r>
          </a:p>
        </p:txBody>
      </p:sp>
      <p:sp>
        <p:nvSpPr>
          <p:cNvPr id="3" name="Content Placeholder 2"/>
          <p:cNvSpPr>
            <a:spLocks noGrp="1"/>
          </p:cNvSpPr>
          <p:nvPr>
            <p:ph idx="1"/>
          </p:nvPr>
        </p:nvSpPr>
        <p:spPr/>
        <p:txBody>
          <a:bodyPr>
            <a:normAutofit fontScale="92500" lnSpcReduction="20000"/>
          </a:bodyPr>
          <a:lstStyle/>
          <a:p>
            <a:r>
              <a:rPr lang="en-US" dirty="0"/>
              <a:t>Stafford Loan - Unsubsidized</a:t>
            </a:r>
          </a:p>
          <a:p>
            <a:pPr lvl="1"/>
            <a:r>
              <a:rPr lang="en-US" dirty="0"/>
              <a:t>Interest accrues while enrolled</a:t>
            </a:r>
          </a:p>
          <a:p>
            <a:pPr lvl="2"/>
            <a:r>
              <a:rPr lang="en-US" dirty="0"/>
              <a:t>6.08% interest rate and 1.066% origination fees</a:t>
            </a:r>
          </a:p>
          <a:p>
            <a:pPr lvl="2"/>
            <a:r>
              <a:rPr lang="en-US" dirty="0"/>
              <a:t>$20,500 maximum for the academic year</a:t>
            </a:r>
          </a:p>
          <a:p>
            <a:pPr lvl="2"/>
            <a:r>
              <a:rPr lang="en-US" dirty="0"/>
              <a:t>Repayment begins 6 months after graduation</a:t>
            </a:r>
          </a:p>
          <a:p>
            <a:r>
              <a:rPr lang="en-US" dirty="0"/>
              <a:t>Graduate Plus Loan</a:t>
            </a:r>
          </a:p>
          <a:p>
            <a:pPr lvl="1"/>
            <a:r>
              <a:rPr lang="en-US" dirty="0"/>
              <a:t>Credit based loan</a:t>
            </a:r>
          </a:p>
          <a:p>
            <a:pPr lvl="2"/>
            <a:r>
              <a:rPr lang="en-US" dirty="0"/>
              <a:t>7.08% interest rate and 4.264% origination fees</a:t>
            </a:r>
          </a:p>
          <a:p>
            <a:pPr lvl="2"/>
            <a:r>
              <a:rPr lang="en-US" dirty="0"/>
              <a:t>Up to the cost of attendance minus all other financial assistance</a:t>
            </a:r>
          </a:p>
          <a:p>
            <a:pPr lvl="2"/>
            <a:r>
              <a:rPr lang="en-US" dirty="0"/>
              <a:t>Repayment begins 60 days after the final disbursement of the academic year</a:t>
            </a:r>
          </a:p>
          <a:p>
            <a:r>
              <a:rPr lang="en-US" dirty="0"/>
              <a:t>Private Loans</a:t>
            </a:r>
          </a:p>
          <a:p>
            <a:pPr lvl="1"/>
            <a:r>
              <a:rPr lang="en-US" dirty="0"/>
              <a:t>Credit based loan</a:t>
            </a:r>
          </a:p>
          <a:p>
            <a:pPr lvl="2"/>
            <a:r>
              <a:rPr lang="en-US" dirty="0"/>
              <a:t>Student chooses lender</a:t>
            </a:r>
          </a:p>
          <a:p>
            <a:pPr lvl="2"/>
            <a:r>
              <a:rPr lang="en-US" dirty="0" smtClean="0"/>
              <a:t>Interest </a:t>
            </a:r>
            <a:r>
              <a:rPr lang="en-US" dirty="0"/>
              <a:t>rates and repayment terms vary </a:t>
            </a:r>
          </a:p>
        </p:txBody>
      </p:sp>
      <p:sp>
        <p:nvSpPr>
          <p:cNvPr id="4" name="Slide Number Placeholder 3"/>
          <p:cNvSpPr>
            <a:spLocks noGrp="1"/>
          </p:cNvSpPr>
          <p:nvPr>
            <p:ph type="sldNum" sz="quarter" idx="12"/>
          </p:nvPr>
        </p:nvSpPr>
        <p:spPr>
          <a:xfrm>
            <a:off x="11562848" y="6332454"/>
            <a:ext cx="495300" cy="365125"/>
          </a:xfrm>
        </p:spPr>
        <p:txBody>
          <a:bodyPr/>
          <a:lstStyle/>
          <a:p>
            <a:fld id="{89A07FDE-CF23-4DF4-993F-F0A8407421BC}" type="slidenum">
              <a:rPr lang="en-US" smtClean="0">
                <a:solidFill>
                  <a:prstClr val="white"/>
                </a:solidFill>
              </a:rPr>
              <a:pPr/>
              <a:t>4</a:t>
            </a:fld>
            <a:endParaRPr lang="en-US" dirty="0">
              <a:solidFill>
                <a:prstClr val="white"/>
              </a:solidFill>
            </a:endParaRPr>
          </a:p>
        </p:txBody>
      </p:sp>
    </p:spTree>
    <p:extLst>
      <p:ext uri="{BB962C8B-B14F-4D97-AF65-F5344CB8AC3E}">
        <p14:creationId xmlns:p14="http://schemas.microsoft.com/office/powerpoint/2010/main" val="789126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Enrollment Requirements</a:t>
            </a:r>
          </a:p>
        </p:txBody>
      </p:sp>
      <p:sp>
        <p:nvSpPr>
          <p:cNvPr id="3" name="Content Placeholder 2"/>
          <p:cNvSpPr>
            <a:spLocks noGrp="1"/>
          </p:cNvSpPr>
          <p:nvPr>
            <p:ph idx="1"/>
          </p:nvPr>
        </p:nvSpPr>
        <p:spPr/>
        <p:txBody>
          <a:bodyPr/>
          <a:lstStyle/>
          <a:p>
            <a:r>
              <a:rPr lang="en-US" dirty="0" smtClean="0"/>
              <a:t>MBA Grant</a:t>
            </a:r>
            <a:endParaRPr lang="en-US" dirty="0"/>
          </a:p>
          <a:p>
            <a:pPr lvl="1"/>
            <a:r>
              <a:rPr lang="en-US" dirty="0" smtClean="0"/>
              <a:t>12+ units: full award</a:t>
            </a:r>
            <a:endParaRPr lang="en-US" dirty="0"/>
          </a:p>
          <a:p>
            <a:pPr lvl="1"/>
            <a:r>
              <a:rPr lang="en-US" dirty="0" smtClean="0"/>
              <a:t>9-11 units: 75% of amount listed for semester</a:t>
            </a:r>
            <a:endParaRPr lang="en-US" dirty="0"/>
          </a:p>
          <a:p>
            <a:pPr lvl="1"/>
            <a:r>
              <a:rPr lang="en-US" dirty="0" smtClean="0"/>
              <a:t>6-8 units: </a:t>
            </a:r>
            <a:r>
              <a:rPr lang="en-US" dirty="0"/>
              <a:t>50% of amount listed for semester</a:t>
            </a:r>
            <a:endParaRPr lang="en-US" dirty="0" smtClean="0"/>
          </a:p>
          <a:p>
            <a:pPr lvl="1"/>
            <a:r>
              <a:rPr lang="en-US" dirty="0" smtClean="0"/>
              <a:t>1-5 units: 25% </a:t>
            </a:r>
            <a:r>
              <a:rPr lang="en-US" dirty="0"/>
              <a:t>of amount listed for semester</a:t>
            </a:r>
          </a:p>
          <a:p>
            <a:pPr marL="457200" lvl="1" indent="0">
              <a:buNone/>
            </a:pPr>
            <a:endParaRPr lang="en-US" dirty="0"/>
          </a:p>
          <a:p>
            <a:r>
              <a:rPr lang="en-US" dirty="0" smtClean="0"/>
              <a:t>State University Grant</a:t>
            </a:r>
            <a:endParaRPr lang="en-US" dirty="0"/>
          </a:p>
          <a:p>
            <a:pPr lvl="1"/>
            <a:r>
              <a:rPr lang="en-US" dirty="0" smtClean="0"/>
              <a:t>7+ units: full award</a:t>
            </a:r>
            <a:endParaRPr lang="en-US" dirty="0"/>
          </a:p>
          <a:p>
            <a:pPr lvl="1"/>
            <a:r>
              <a:rPr lang="en-US" dirty="0" smtClean="0"/>
              <a:t>4-6 units: Adjusted to match the tuition fee</a:t>
            </a:r>
            <a:endParaRPr lang="en-US" dirty="0"/>
          </a:p>
          <a:p>
            <a:pPr lvl="1"/>
            <a:r>
              <a:rPr lang="en-US" dirty="0" smtClean="0"/>
              <a:t>1-3 units: Cancelled</a:t>
            </a:r>
            <a:endParaRPr lang="en-US" dirty="0"/>
          </a:p>
        </p:txBody>
      </p:sp>
      <p:sp>
        <p:nvSpPr>
          <p:cNvPr id="4" name="Slide Number Placeholder 3"/>
          <p:cNvSpPr>
            <a:spLocks noGrp="1"/>
          </p:cNvSpPr>
          <p:nvPr>
            <p:ph type="sldNum" sz="quarter" idx="12"/>
          </p:nvPr>
        </p:nvSpPr>
        <p:spPr>
          <a:xfrm>
            <a:off x="11562848" y="6332454"/>
            <a:ext cx="495300" cy="365125"/>
          </a:xfrm>
        </p:spPr>
        <p:txBody>
          <a:bodyPr/>
          <a:lstStyle/>
          <a:p>
            <a:fld id="{89A07FDE-CF23-4DF4-993F-F0A8407421BC}" type="slidenum">
              <a:rPr lang="en-US" smtClean="0">
                <a:solidFill>
                  <a:prstClr val="white"/>
                </a:solidFill>
              </a:rPr>
              <a:pPr/>
              <a:t>5</a:t>
            </a:fld>
            <a:endParaRPr lang="en-US" dirty="0">
              <a:solidFill>
                <a:prstClr val="white"/>
              </a:solidFill>
            </a:endParaRPr>
          </a:p>
        </p:txBody>
      </p:sp>
    </p:spTree>
    <p:extLst>
      <p:ext uri="{BB962C8B-B14F-4D97-AF65-F5344CB8AC3E}">
        <p14:creationId xmlns:p14="http://schemas.microsoft.com/office/powerpoint/2010/main" val="1037477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Enrollment Requirements</a:t>
            </a:r>
          </a:p>
        </p:txBody>
      </p:sp>
      <p:sp>
        <p:nvSpPr>
          <p:cNvPr id="3" name="Content Placeholder 2"/>
          <p:cNvSpPr>
            <a:spLocks noGrp="1"/>
          </p:cNvSpPr>
          <p:nvPr>
            <p:ph idx="1"/>
          </p:nvPr>
        </p:nvSpPr>
        <p:spPr/>
        <p:txBody>
          <a:bodyPr>
            <a:normAutofit/>
          </a:bodyPr>
          <a:lstStyle/>
          <a:p>
            <a:r>
              <a:rPr lang="en-US" dirty="0"/>
              <a:t>Federal Stafford Loans (Unsubsidized)</a:t>
            </a:r>
          </a:p>
          <a:p>
            <a:pPr lvl="1"/>
            <a:r>
              <a:rPr lang="en-US" dirty="0"/>
              <a:t>4+ units: full award</a:t>
            </a:r>
          </a:p>
          <a:p>
            <a:pPr lvl="1"/>
            <a:r>
              <a:rPr lang="en-US" dirty="0"/>
              <a:t>1-3 units: </a:t>
            </a:r>
            <a:r>
              <a:rPr lang="en-US" dirty="0" smtClean="0"/>
              <a:t>cancelled</a:t>
            </a:r>
          </a:p>
          <a:p>
            <a:pPr marL="457200" lvl="1" indent="0">
              <a:buNone/>
            </a:pPr>
            <a:endParaRPr lang="en-US" dirty="0"/>
          </a:p>
          <a:p>
            <a:r>
              <a:rPr lang="en-US" dirty="0"/>
              <a:t>Graduate Plus Loan</a:t>
            </a:r>
          </a:p>
          <a:p>
            <a:pPr lvl="1"/>
            <a:r>
              <a:rPr lang="en-US" dirty="0"/>
              <a:t>4+ units: full award</a:t>
            </a:r>
          </a:p>
          <a:p>
            <a:pPr lvl="1"/>
            <a:r>
              <a:rPr lang="en-US" dirty="0"/>
              <a:t>1-3 units: </a:t>
            </a:r>
            <a:r>
              <a:rPr lang="en-US" dirty="0" smtClean="0"/>
              <a:t>cancelled</a:t>
            </a:r>
          </a:p>
          <a:p>
            <a:endParaRPr lang="en-US" dirty="0" smtClean="0"/>
          </a:p>
          <a:p>
            <a:r>
              <a:rPr lang="en-US" dirty="0" smtClean="0"/>
              <a:t>Private Loan</a:t>
            </a:r>
          </a:p>
          <a:p>
            <a:pPr lvl="1"/>
            <a:r>
              <a:rPr lang="en-US" dirty="0"/>
              <a:t>Per Lender </a:t>
            </a:r>
            <a:r>
              <a:rPr lang="en-US" dirty="0" smtClean="0"/>
              <a:t>Requirements</a:t>
            </a:r>
          </a:p>
          <a:p>
            <a:endParaRPr lang="en-US" dirty="0" smtClean="0"/>
          </a:p>
          <a:p>
            <a:endParaRPr lang="en-US" dirty="0" smtClean="0"/>
          </a:p>
        </p:txBody>
      </p:sp>
      <p:sp>
        <p:nvSpPr>
          <p:cNvPr id="4" name="Slide Number Placeholder 3"/>
          <p:cNvSpPr>
            <a:spLocks noGrp="1"/>
          </p:cNvSpPr>
          <p:nvPr>
            <p:ph type="sldNum" sz="quarter" idx="12"/>
          </p:nvPr>
        </p:nvSpPr>
        <p:spPr>
          <a:xfrm>
            <a:off x="11562848" y="6332454"/>
            <a:ext cx="495300" cy="365125"/>
          </a:xfrm>
        </p:spPr>
        <p:txBody>
          <a:bodyPr/>
          <a:lstStyle/>
          <a:p>
            <a:fld id="{89A07FDE-CF23-4DF4-993F-F0A8407421BC}" type="slidenum">
              <a:rPr lang="en-US" smtClean="0">
                <a:solidFill>
                  <a:prstClr val="white"/>
                </a:solidFill>
              </a:rPr>
              <a:pPr/>
              <a:t>6</a:t>
            </a:fld>
            <a:endParaRPr lang="en-US" dirty="0">
              <a:solidFill>
                <a:prstClr val="white"/>
              </a:solidFill>
            </a:endParaRPr>
          </a:p>
        </p:txBody>
      </p:sp>
    </p:spTree>
    <p:extLst>
      <p:ext uri="{BB962C8B-B14F-4D97-AF65-F5344CB8AC3E}">
        <p14:creationId xmlns:p14="http://schemas.microsoft.com/office/powerpoint/2010/main" val="2237390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Satisfactory Academic Progress</a:t>
            </a:r>
          </a:p>
        </p:txBody>
      </p:sp>
      <p:sp>
        <p:nvSpPr>
          <p:cNvPr id="3" name="Content Placeholder 2"/>
          <p:cNvSpPr>
            <a:spLocks noGrp="1"/>
          </p:cNvSpPr>
          <p:nvPr>
            <p:ph idx="1"/>
          </p:nvPr>
        </p:nvSpPr>
        <p:spPr/>
        <p:txBody>
          <a:bodyPr/>
          <a:lstStyle/>
          <a:p>
            <a:r>
              <a:rPr lang="en-US" dirty="0"/>
              <a:t>3.0 minimum cumulative GPA</a:t>
            </a:r>
          </a:p>
          <a:p>
            <a:pPr lvl="1"/>
            <a:r>
              <a:rPr lang="en-US" dirty="0"/>
              <a:t>Coursework below 3000 level will be excluded from GPA</a:t>
            </a:r>
          </a:p>
          <a:p>
            <a:r>
              <a:rPr lang="en-US" dirty="0"/>
              <a:t>Complete at least 67% of cumulative units attempted</a:t>
            </a:r>
          </a:p>
          <a:p>
            <a:pPr lvl="1"/>
            <a:r>
              <a:rPr lang="en-US" dirty="0"/>
              <a:t>Courses attempted below 3000 level will be considered “attempted” units but not “completed”</a:t>
            </a:r>
          </a:p>
          <a:p>
            <a:r>
              <a:rPr lang="en-US" dirty="0"/>
              <a:t>Complete degree program within 150% of the published length of the program</a:t>
            </a:r>
          </a:p>
          <a:p>
            <a:pPr lvl="1"/>
            <a:r>
              <a:rPr lang="en-US" dirty="0"/>
              <a:t>The maximum timeframe is calculated using the published minimum degree requirements. If undergraduate coursework is required to satisfy pre-requisites or program requirements, it is expected that it will be accomplished within the 150% maximum timeframe.</a:t>
            </a:r>
          </a:p>
        </p:txBody>
      </p:sp>
      <p:sp>
        <p:nvSpPr>
          <p:cNvPr id="4" name="Slide Number Placeholder 3"/>
          <p:cNvSpPr>
            <a:spLocks noGrp="1"/>
          </p:cNvSpPr>
          <p:nvPr>
            <p:ph type="sldNum" sz="quarter" idx="12"/>
          </p:nvPr>
        </p:nvSpPr>
        <p:spPr>
          <a:xfrm>
            <a:off x="11562848" y="6332454"/>
            <a:ext cx="495300" cy="365125"/>
          </a:xfrm>
        </p:spPr>
        <p:txBody>
          <a:bodyPr/>
          <a:lstStyle/>
          <a:p>
            <a:fld id="{89A07FDE-CF23-4DF4-993F-F0A8407421BC}" type="slidenum">
              <a:rPr lang="en-US" smtClean="0">
                <a:solidFill>
                  <a:prstClr val="white"/>
                </a:solidFill>
              </a:rPr>
              <a:pPr/>
              <a:t>7</a:t>
            </a:fld>
            <a:endParaRPr lang="en-US" dirty="0">
              <a:solidFill>
                <a:prstClr val="white"/>
              </a:solidFill>
            </a:endParaRPr>
          </a:p>
        </p:txBody>
      </p:sp>
    </p:spTree>
    <p:extLst>
      <p:ext uri="{BB962C8B-B14F-4D97-AF65-F5344CB8AC3E}">
        <p14:creationId xmlns:p14="http://schemas.microsoft.com/office/powerpoint/2010/main" val="1981915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Financial Aid To-Do’s</a:t>
            </a:r>
            <a:endParaRPr lang="en-US" dirty="0"/>
          </a:p>
        </p:txBody>
      </p:sp>
      <p:sp>
        <p:nvSpPr>
          <p:cNvPr id="3" name="Content Placeholder 2"/>
          <p:cNvSpPr>
            <a:spLocks noGrp="1"/>
          </p:cNvSpPr>
          <p:nvPr>
            <p:ph idx="1"/>
          </p:nvPr>
        </p:nvSpPr>
        <p:spPr/>
        <p:txBody>
          <a:bodyPr>
            <a:normAutofit/>
          </a:bodyPr>
          <a:lstStyle/>
          <a:p>
            <a:r>
              <a:rPr lang="en-US" dirty="0" smtClean="0"/>
              <a:t>Submit 2019-2020 applications</a:t>
            </a:r>
          </a:p>
          <a:p>
            <a:endParaRPr lang="en-US" dirty="0" smtClean="0"/>
          </a:p>
          <a:p>
            <a:r>
              <a:rPr lang="en-US" dirty="0" smtClean="0"/>
              <a:t>Check Bronco Direct To-Do List and CPP email</a:t>
            </a:r>
          </a:p>
          <a:p>
            <a:pPr marL="0" indent="0">
              <a:buNone/>
            </a:pPr>
            <a:endParaRPr lang="en-US" dirty="0" smtClean="0"/>
          </a:p>
          <a:p>
            <a:r>
              <a:rPr lang="en-US" dirty="0" smtClean="0"/>
              <a:t>Complete Loan Disbursement Steps</a:t>
            </a:r>
            <a:endParaRPr lang="en-US" dirty="0"/>
          </a:p>
          <a:p>
            <a:pPr lvl="1"/>
            <a:r>
              <a:rPr lang="en-US" dirty="0" smtClean="0"/>
              <a:t>Entrance Counseling Workshop</a:t>
            </a:r>
            <a:endParaRPr lang="en-US" dirty="0"/>
          </a:p>
          <a:p>
            <a:pPr lvl="1"/>
            <a:r>
              <a:rPr lang="en-US" dirty="0" smtClean="0"/>
              <a:t>Master Promissory Note (MPN)</a:t>
            </a:r>
            <a:endParaRPr lang="en-US" dirty="0"/>
          </a:p>
          <a:p>
            <a:pPr lvl="1"/>
            <a:r>
              <a:rPr lang="en-US" dirty="0" smtClean="0"/>
              <a:t>www.studentloans.gov</a:t>
            </a:r>
            <a:endParaRPr lang="en-US" dirty="0"/>
          </a:p>
          <a:p>
            <a:pPr lvl="1"/>
            <a:endParaRPr lang="en-US" dirty="0"/>
          </a:p>
          <a:p>
            <a:r>
              <a:rPr lang="en-US" dirty="0" smtClean="0"/>
              <a:t>Sign up for direct deposit on Bronco Direct</a:t>
            </a:r>
          </a:p>
          <a:p>
            <a:endParaRPr lang="en-US" dirty="0"/>
          </a:p>
          <a:p>
            <a:endParaRPr lang="en-US" dirty="0"/>
          </a:p>
        </p:txBody>
      </p:sp>
      <p:sp>
        <p:nvSpPr>
          <p:cNvPr id="4" name="Slide Number Placeholder 3"/>
          <p:cNvSpPr>
            <a:spLocks noGrp="1"/>
          </p:cNvSpPr>
          <p:nvPr>
            <p:ph type="sldNum" sz="quarter" idx="12"/>
          </p:nvPr>
        </p:nvSpPr>
        <p:spPr>
          <a:xfrm>
            <a:off x="11562848" y="6332454"/>
            <a:ext cx="495300" cy="365125"/>
          </a:xfrm>
        </p:spPr>
        <p:txBody>
          <a:bodyPr/>
          <a:lstStyle/>
          <a:p>
            <a:fld id="{89A07FDE-CF23-4DF4-993F-F0A8407421BC}" type="slidenum">
              <a:rPr lang="en-US" smtClean="0">
                <a:solidFill>
                  <a:prstClr val="white"/>
                </a:solidFill>
              </a:rPr>
              <a:pPr/>
              <a:t>8</a:t>
            </a:fld>
            <a:endParaRPr lang="en-US" dirty="0">
              <a:solidFill>
                <a:prstClr val="white"/>
              </a:solidFill>
            </a:endParaRPr>
          </a:p>
        </p:txBody>
      </p:sp>
    </p:spTree>
    <p:extLst>
      <p:ext uri="{BB962C8B-B14F-4D97-AF65-F5344CB8AC3E}">
        <p14:creationId xmlns:p14="http://schemas.microsoft.com/office/powerpoint/2010/main" val="2625638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2019-2020 Estimated Total Costs</a:t>
            </a:r>
          </a:p>
        </p:txBody>
      </p:sp>
      <p:sp>
        <p:nvSpPr>
          <p:cNvPr id="4" name="Slide Number Placeholder 3"/>
          <p:cNvSpPr>
            <a:spLocks noGrp="1"/>
          </p:cNvSpPr>
          <p:nvPr>
            <p:ph type="sldNum" sz="quarter" idx="12"/>
          </p:nvPr>
        </p:nvSpPr>
        <p:spPr>
          <a:xfrm>
            <a:off x="11562848" y="6332454"/>
            <a:ext cx="495300" cy="365125"/>
          </a:xfrm>
        </p:spPr>
        <p:txBody>
          <a:bodyPr/>
          <a:lstStyle/>
          <a:p>
            <a:fld id="{89A07FDE-CF23-4DF4-993F-F0A8407421BC}" type="slidenum">
              <a:rPr lang="en-US" smtClean="0">
                <a:solidFill>
                  <a:prstClr val="white"/>
                </a:solidFill>
              </a:rPr>
              <a:pPr/>
              <a:t>9</a:t>
            </a:fld>
            <a:endParaRPr lang="en-US" dirty="0">
              <a:solidFill>
                <a:prstClr val="white"/>
              </a:solidFill>
            </a:endParaRPr>
          </a:p>
        </p:txBody>
      </p:sp>
      <p:pic>
        <p:nvPicPr>
          <p:cNvPr id="5" name="Content Placeholder 5"/>
          <p:cNvPicPr>
            <a:picLocks noGrp="1" noChangeAspect="1"/>
          </p:cNvPicPr>
          <p:nvPr>
            <p:ph idx="1"/>
          </p:nvPr>
        </p:nvPicPr>
        <p:blipFill rotWithShape="1">
          <a:blip r:embed="rId3"/>
          <a:srcRect l="1501" r="1343" b="4198"/>
          <a:stretch/>
        </p:blipFill>
        <p:spPr>
          <a:xfrm>
            <a:off x="930729" y="1460606"/>
            <a:ext cx="10103509" cy="4871848"/>
          </a:xfrm>
          <a:prstGeom prst="rect">
            <a:avLst/>
          </a:prstGeom>
        </p:spPr>
      </p:pic>
    </p:spTree>
    <p:extLst>
      <p:ext uri="{BB962C8B-B14F-4D97-AF65-F5344CB8AC3E}">
        <p14:creationId xmlns:p14="http://schemas.microsoft.com/office/powerpoint/2010/main" val="3311588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Branded Template 2018" id="{D971C9CA-933F-4E1D-8CE0-BF1A318D35A7}" vid="{C696FE7C-F510-48F2-A458-75E0A8E19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CB73159DA1A9459C808BAC63D3CC70" ma:contentTypeVersion="13" ma:contentTypeDescription="Create a new document." ma:contentTypeScope="" ma:versionID="1f30c48da81829827f215bead3468f96">
  <xsd:schema xmlns:xsd="http://www.w3.org/2001/XMLSchema" xmlns:xs="http://www.w3.org/2001/XMLSchema" xmlns:p="http://schemas.microsoft.com/office/2006/metadata/properties" xmlns:ns3="9fe6b53e-3275-4b56-a895-122170e8dd4c" xmlns:ns4="5672db30-95e2-4383-833e-081e4229b6a5" targetNamespace="http://schemas.microsoft.com/office/2006/metadata/properties" ma:root="true" ma:fieldsID="666eed36f994d505dab9aa375ac54fa9" ns3:_="" ns4:_="">
    <xsd:import namespace="9fe6b53e-3275-4b56-a895-122170e8dd4c"/>
    <xsd:import namespace="5672db30-95e2-4383-833e-081e4229b6a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e6b53e-3275-4b56-a895-122170e8dd4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672db30-95e2-4383-833e-081e4229b6a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A0C1764-9937-49C2-AAED-02478A65BC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fe6b53e-3275-4b56-a895-122170e8dd4c"/>
    <ds:schemaRef ds:uri="5672db30-95e2-4383-833e-081e4229b6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843A9CF-9140-47E4-A6E9-5665C4DBA5AF}">
  <ds:schemaRefs>
    <ds:schemaRef ds:uri="http://schemas.microsoft.com/sharepoint/v3/contenttype/forms"/>
  </ds:schemaRefs>
</ds:datastoreItem>
</file>

<file path=customXml/itemProps3.xml><?xml version="1.0" encoding="utf-8"?>
<ds:datastoreItem xmlns:ds="http://schemas.openxmlformats.org/officeDocument/2006/customXml" ds:itemID="{F72C4892-E336-4E9A-B6CD-1441F62EC526}">
  <ds:schemaRefs>
    <ds:schemaRef ds:uri="http://purl.org/dc/dcmitype/"/>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 ds:uri="http://purl.org/dc/elements/1.1/"/>
    <ds:schemaRef ds:uri="http://schemas.microsoft.com/office/2006/documentManagement/types"/>
    <ds:schemaRef ds:uri="5672db30-95e2-4383-833e-081e4229b6a5"/>
    <ds:schemaRef ds:uri="9fe6b53e-3275-4b56-a895-122170e8dd4c"/>
    <ds:schemaRef ds:uri="http://purl.org/dc/terms/"/>
  </ds:schemaRefs>
</ds:datastoreItem>
</file>

<file path=docProps/app.xml><?xml version="1.0" encoding="utf-8"?>
<Properties xmlns="http://schemas.openxmlformats.org/officeDocument/2006/extended-properties" xmlns:vt="http://schemas.openxmlformats.org/officeDocument/2006/docPropsVTypes">
  <Template>powerpoint-branded-template-2018</Template>
  <TotalTime>150</TotalTime>
  <Words>1328</Words>
  <Application>Microsoft Office PowerPoint</Application>
  <PresentationFormat>Widescreen</PresentationFormat>
  <Paragraphs>142</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Rockwell</vt:lpstr>
      <vt:lpstr>Office Theme</vt:lpstr>
      <vt:lpstr>Financial Aid For Graduate Students</vt:lpstr>
      <vt:lpstr>How To Apply</vt:lpstr>
      <vt:lpstr>Types of Financial Aid Available</vt:lpstr>
      <vt:lpstr>Types of Financial Aid Available</vt:lpstr>
      <vt:lpstr>Enrollment Requirements</vt:lpstr>
      <vt:lpstr>Enrollment Requirements</vt:lpstr>
      <vt:lpstr>Satisfactory Academic Progress</vt:lpstr>
      <vt:lpstr>Financial Aid To-Do’s</vt:lpstr>
      <vt:lpstr>2019-2020 Estimated Total Costs</vt:lpstr>
      <vt:lpstr>How To Pay</vt:lpstr>
      <vt:lpstr>Questions</vt:lpstr>
    </vt:vector>
  </TitlesOfParts>
  <Company>Cal Poly Pomona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is Rockwell 48 pt</dc:title>
  <dc:creator>Saul Ramirez</dc:creator>
  <cp:lastModifiedBy>Paula Rohrenbacher</cp:lastModifiedBy>
  <cp:revision>23</cp:revision>
  <dcterms:created xsi:type="dcterms:W3CDTF">2019-07-24T20:12:27Z</dcterms:created>
  <dcterms:modified xsi:type="dcterms:W3CDTF">2019-08-21T23:07:46Z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0x0101009FCB73159DA1A9459C808BAC63D3CC70</vt:lpwstr>
  </property>
</Properties>
</file>