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g"/>
  <Override PartName="/ppt/notesSlides/notesSlide4.xml" ContentType="application/vnd.openxmlformats-officedocument.presentationml.notesSlide+xml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71" r:id="rId5"/>
    <p:sldId id="259" r:id="rId6"/>
    <p:sldId id="260" r:id="rId7"/>
    <p:sldId id="261" r:id="rId8"/>
    <p:sldId id="263" r:id="rId9"/>
    <p:sldId id="266" r:id="rId10"/>
    <p:sldId id="268" r:id="rId11"/>
    <p:sldId id="269" r:id="rId12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ani N. Williams" initials="INW" lastIdx="1" clrIdx="0">
    <p:extLst>
      <p:ext uri="{19B8F6BF-5375-455C-9EA6-DF929625EA0E}">
        <p15:presenceInfo xmlns:p15="http://schemas.microsoft.com/office/powerpoint/2012/main" userId="S-1-5-21-2732431017-2472381161-1794148792-201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96" y="8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F3B0-243B-4FCC-AF1A-01FACD6649DA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1FA9F-4542-4B57-B438-4AFD71CD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FA9F-4542-4B57-B438-4AFD71CDE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9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FA9F-4542-4B57-B438-4AFD71CDE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3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1FA9F-4542-4B57-B438-4AFD71CDEF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1FA9F-4542-4B57-B438-4AFD71CDEF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46478" y="1"/>
            <a:ext cx="11541760" cy="10287000"/>
          </a:xfrm>
          <a:custGeom>
            <a:avLst/>
            <a:gdLst/>
            <a:ahLst/>
            <a:cxnLst/>
            <a:rect l="l" t="t" r="r" b="b"/>
            <a:pathLst>
              <a:path w="11541760" h="10287000">
                <a:moveTo>
                  <a:pt x="11541522" y="10286998"/>
                </a:moveTo>
                <a:lnTo>
                  <a:pt x="0" y="10286998"/>
                </a:lnTo>
                <a:lnTo>
                  <a:pt x="78507" y="0"/>
                </a:lnTo>
                <a:lnTo>
                  <a:pt x="11541522" y="0"/>
                </a:lnTo>
                <a:lnTo>
                  <a:pt x="11541522" y="10286998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025005" cy="10287000"/>
          </a:xfrm>
          <a:custGeom>
            <a:avLst/>
            <a:gdLst/>
            <a:ahLst/>
            <a:cxnLst/>
            <a:rect l="l" t="t" r="r" b="b"/>
            <a:pathLst>
              <a:path w="7025005" h="10287000">
                <a:moveTo>
                  <a:pt x="0" y="10287000"/>
                </a:moveTo>
                <a:lnTo>
                  <a:pt x="0" y="0"/>
                </a:lnTo>
                <a:lnTo>
                  <a:pt x="7024687" y="0"/>
                </a:lnTo>
                <a:lnTo>
                  <a:pt x="7024687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60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46" y="0"/>
            <a:ext cx="18287365" cy="657225"/>
          </a:xfrm>
          <a:custGeom>
            <a:avLst/>
            <a:gdLst/>
            <a:ahLst/>
            <a:cxnLst/>
            <a:rect l="l" t="t" r="r" b="b"/>
            <a:pathLst>
              <a:path w="18287365" h="657225">
                <a:moveTo>
                  <a:pt x="18287153" y="657224"/>
                </a:moveTo>
                <a:lnTo>
                  <a:pt x="0" y="657224"/>
                </a:lnTo>
                <a:lnTo>
                  <a:pt x="0" y="0"/>
                </a:lnTo>
                <a:lnTo>
                  <a:pt x="18287153" y="0"/>
                </a:lnTo>
                <a:lnTo>
                  <a:pt x="18287153" y="657224"/>
                </a:lnTo>
                <a:close/>
              </a:path>
            </a:pathLst>
          </a:custGeom>
          <a:solidFill>
            <a:srgbClr val="60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6787" y="1819883"/>
            <a:ext cx="16354425" cy="158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676" y="2344020"/>
            <a:ext cx="16478646" cy="3745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1999" y="180261"/>
            <a:ext cx="5884561" cy="297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  <a:tab pos="2602865" algn="l"/>
              </a:tabLst>
            </a:pPr>
            <a:r>
              <a:rPr lang="en-US" sz="1750" spc="-15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lang="en-US" sz="1750" spc="600" dirty="0">
                <a:solidFill>
                  <a:srgbClr val="FFFFFF"/>
                </a:solidFill>
                <a:latin typeface="Arial"/>
                <a:cs typeface="Arial"/>
              </a:rPr>
              <a:t>RADUATE S</a:t>
            </a:r>
            <a:r>
              <a:rPr sz="1750" spc="600" dirty="0">
                <a:solidFill>
                  <a:srgbClr val="FFFFFF"/>
                </a:solidFill>
                <a:latin typeface="Arial"/>
                <a:cs typeface="Arial"/>
              </a:rPr>
              <a:t>TUDIES</a:t>
            </a:r>
            <a:r>
              <a:rPr lang="en-US" sz="1750" spc="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00" dirty="0">
                <a:solidFill>
                  <a:srgbClr val="FFFFFF"/>
                </a:solidFill>
                <a:latin typeface="Calibri"/>
                <a:cs typeface="Calibri"/>
              </a:rPr>
              <a:t>@</a:t>
            </a:r>
            <a:r>
              <a:rPr sz="1750" spc="600" dirty="0">
                <a:solidFill>
                  <a:srgbClr val="FFFFFF"/>
                </a:solidFill>
                <a:latin typeface="Arial"/>
                <a:cs typeface="Arial"/>
              </a:rPr>
              <a:t>CPP</a:t>
            </a:r>
            <a:endParaRPr sz="1750" spc="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06871" y="199311"/>
            <a:ext cx="202183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0444" algn="l"/>
              </a:tabLst>
            </a:pP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32513" y="199311"/>
            <a:ext cx="17570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7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9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2651" y="1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47" y="10286999"/>
                </a:moveTo>
                <a:lnTo>
                  <a:pt x="0" y="10286998"/>
                </a:lnTo>
                <a:lnTo>
                  <a:pt x="13330439" y="0"/>
                </a:lnTo>
                <a:lnTo>
                  <a:pt x="14582702" y="0"/>
                </a:lnTo>
                <a:lnTo>
                  <a:pt x="14985347" y="521769"/>
                </a:lnTo>
                <a:lnTo>
                  <a:pt x="14985347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651" y="4649926"/>
            <a:ext cx="4350010" cy="13760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79780" algn="l"/>
                <a:tab pos="1525270" algn="l"/>
                <a:tab pos="2376805" algn="l"/>
              </a:tabLst>
            </a:pPr>
            <a:r>
              <a:rPr lang="en-US" sz="4600" spc="325" dirty="0">
                <a:solidFill>
                  <a:srgbClr val="608E6B"/>
                </a:solidFill>
                <a:latin typeface="Arial"/>
                <a:cs typeface="Arial"/>
              </a:rPr>
              <a:t>      </a:t>
            </a:r>
            <a:r>
              <a:rPr sz="4600" spc="32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4600" spc="409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4600" spc="990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4600" spc="515" dirty="0">
                <a:solidFill>
                  <a:srgbClr val="608E6B"/>
                </a:solidFill>
                <a:latin typeface="Arial"/>
                <a:cs typeface="Arial"/>
              </a:rPr>
              <a:t>Y</a:t>
            </a:r>
            <a:r>
              <a:rPr lang="en-US" sz="4600" spc="515" dirty="0">
                <a:solidFill>
                  <a:srgbClr val="608E6B"/>
                </a:solidFill>
                <a:latin typeface="Arial"/>
                <a:cs typeface="Arial"/>
              </a:rPr>
              <a:t>ING</a:t>
            </a:r>
            <a:endParaRPr sz="46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955"/>
              </a:spcBef>
            </a:pPr>
            <a:r>
              <a:rPr sz="1750" spc="-10" dirty="0">
                <a:solidFill>
                  <a:srgbClr val="608E6B"/>
                </a:solidFill>
                <a:latin typeface="Arial"/>
                <a:cs typeface="Arial"/>
              </a:rPr>
              <a:t>F </a:t>
            </a:r>
            <a:r>
              <a:rPr sz="1750" spc="90" dirty="0">
                <a:solidFill>
                  <a:srgbClr val="608E6B"/>
                </a:solidFill>
                <a:latin typeface="Arial"/>
                <a:cs typeface="Arial"/>
              </a:rPr>
              <a:t>R </a:t>
            </a:r>
            <a:r>
              <a:rPr sz="1750" spc="16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1750" spc="1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275" dirty="0">
                <a:solidFill>
                  <a:srgbClr val="608E6B"/>
                </a:solidFill>
                <a:latin typeface="Arial"/>
                <a:cs typeface="Arial"/>
              </a:rPr>
              <a:t>M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8675" y="4649926"/>
            <a:ext cx="5974080" cy="1370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87730" algn="l"/>
                <a:tab pos="2241550" algn="l"/>
                <a:tab pos="2987040" algn="l"/>
                <a:tab pos="3808095" algn="l"/>
                <a:tab pos="4659630" algn="l"/>
                <a:tab pos="5459730" algn="l"/>
              </a:tabLst>
            </a:pPr>
            <a:r>
              <a:rPr sz="4600" spc="66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4600" spc="825" dirty="0">
                <a:solidFill>
                  <a:srgbClr val="608E6B"/>
                </a:solidFill>
                <a:latin typeface="Arial"/>
                <a:cs typeface="Arial"/>
              </a:rPr>
              <a:t>N</a:t>
            </a:r>
            <a:r>
              <a:rPr lang="en-US" sz="4600" spc="82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4600" spc="409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4600" spc="500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lang="en-US" sz="4600" spc="990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4600" spc="325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4600" spc="875" dirty="0">
                <a:solidFill>
                  <a:srgbClr val="608E6B"/>
                </a:solidFill>
                <a:latin typeface="Arial"/>
                <a:cs typeface="Arial"/>
              </a:rPr>
              <a:t>K</a:t>
            </a:r>
            <a:endParaRPr sz="4600" dirty="0">
              <a:latin typeface="Arial"/>
              <a:cs typeface="Arial"/>
            </a:endParaRPr>
          </a:p>
          <a:p>
            <a:pPr marL="106680">
              <a:lnSpc>
                <a:spcPct val="100000"/>
              </a:lnSpc>
              <a:spcBef>
                <a:spcPts val="2955"/>
              </a:spcBef>
              <a:tabLst>
                <a:tab pos="1649730" algn="l"/>
                <a:tab pos="2402840" algn="l"/>
              </a:tabLst>
            </a:pPr>
            <a:r>
              <a:rPr sz="1750" spc="-15" dirty="0">
                <a:solidFill>
                  <a:srgbClr val="608E6B"/>
                </a:solidFill>
                <a:latin typeface="Arial"/>
                <a:cs typeface="Arial"/>
              </a:rPr>
              <a:t>S  </a:t>
            </a:r>
            <a:r>
              <a:rPr sz="1750" spc="-20" dirty="0">
                <a:solidFill>
                  <a:srgbClr val="608E6B"/>
                </a:solidFill>
                <a:latin typeface="Arial"/>
                <a:cs typeface="Arial"/>
              </a:rPr>
              <a:t>T  </a:t>
            </a:r>
            <a:r>
              <a:rPr sz="1750" spc="180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1750" spc="46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1750" spc="45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608E6B"/>
                </a:solidFill>
                <a:latin typeface="Arial"/>
                <a:cs typeface="Arial"/>
              </a:rPr>
              <a:t>T	T </a:t>
            </a:r>
            <a:r>
              <a:rPr sz="1750" spc="-1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1750" spc="-10" dirty="0">
                <a:solidFill>
                  <a:srgbClr val="608E6B"/>
                </a:solidFill>
                <a:latin typeface="Arial"/>
                <a:cs typeface="Arial"/>
              </a:rPr>
              <a:t>F </a:t>
            </a:r>
            <a:r>
              <a:rPr sz="1750" spc="55" dirty="0">
                <a:solidFill>
                  <a:srgbClr val="608E6B"/>
                </a:solidFill>
                <a:latin typeface="Arial"/>
                <a:cs typeface="Arial"/>
              </a:rPr>
              <a:t>I </a:t>
            </a:r>
            <a:r>
              <a:rPr sz="1750" spc="229" dirty="0">
                <a:solidFill>
                  <a:srgbClr val="608E6B"/>
                </a:solidFill>
                <a:latin typeface="Arial"/>
                <a:cs typeface="Arial"/>
              </a:rPr>
              <a:t>N </a:t>
            </a:r>
            <a:r>
              <a:rPr sz="1750" spc="55" dirty="0">
                <a:solidFill>
                  <a:srgbClr val="608E6B"/>
                </a:solidFill>
                <a:latin typeface="Arial"/>
                <a:cs typeface="Arial"/>
              </a:rPr>
              <a:t>I </a:t>
            </a:r>
            <a:r>
              <a:rPr sz="1750" spc="-1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1750" spc="34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225" dirty="0">
                <a:solidFill>
                  <a:srgbClr val="608E6B"/>
                </a:solidFill>
                <a:latin typeface="Arial"/>
                <a:cs typeface="Arial"/>
              </a:rPr>
              <a:t>H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8501" y="9225925"/>
            <a:ext cx="5912099" cy="340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4640">
              <a:lnSpc>
                <a:spcPct val="118200"/>
              </a:lnSpc>
              <a:spcBef>
                <a:spcPts val="100"/>
              </a:spcBef>
            </a:pPr>
            <a:r>
              <a:rPr sz="1750" spc="265" dirty="0">
                <a:solidFill>
                  <a:srgbClr val="608E6B"/>
                </a:solidFill>
                <a:latin typeface="Arial"/>
                <a:cs typeface="Arial"/>
              </a:rPr>
              <a:t>Rebecca </a:t>
            </a:r>
            <a:r>
              <a:rPr sz="1750" spc="150" dirty="0">
                <a:solidFill>
                  <a:srgbClr val="608E6B"/>
                </a:solidFill>
                <a:latin typeface="Arial"/>
                <a:cs typeface="Arial"/>
              </a:rPr>
              <a:t>Rivas</a:t>
            </a:r>
            <a:r>
              <a:rPr sz="1850" spc="150" dirty="0">
                <a:solidFill>
                  <a:srgbClr val="608E6B"/>
                </a:solidFill>
                <a:latin typeface="Calibri"/>
                <a:cs typeface="Calibri"/>
              </a:rPr>
              <a:t>, </a:t>
            </a:r>
            <a:r>
              <a:rPr lang="en-US" sz="1750" spc="275" dirty="0">
                <a:solidFill>
                  <a:srgbClr val="608E6B"/>
                </a:solidFill>
                <a:latin typeface="Arial"/>
                <a:cs typeface="Arial"/>
              </a:rPr>
              <a:t>Office of Graduate Studies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6871" y="199311"/>
            <a:ext cx="202183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0444" algn="l"/>
              </a:tabLst>
            </a:pP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8072" y="199311"/>
            <a:ext cx="17570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7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9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2648" y="1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50" y="10286999"/>
                </a:moveTo>
                <a:lnTo>
                  <a:pt x="0" y="10286998"/>
                </a:lnTo>
                <a:lnTo>
                  <a:pt x="13330439" y="0"/>
                </a:lnTo>
                <a:lnTo>
                  <a:pt x="14582706" y="0"/>
                </a:lnTo>
                <a:lnTo>
                  <a:pt x="14985350" y="521766"/>
                </a:lnTo>
                <a:lnTo>
                  <a:pt x="14985350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0075" y="4082489"/>
            <a:ext cx="9532620" cy="929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42365" algn="l"/>
                <a:tab pos="2227580" algn="l"/>
                <a:tab pos="3239770" algn="l"/>
                <a:tab pos="4226560" algn="l"/>
                <a:tab pos="5184775" algn="l"/>
                <a:tab pos="5890260" algn="l"/>
                <a:tab pos="7016115" algn="l"/>
                <a:tab pos="8125459" algn="l"/>
                <a:tab pos="9111615" algn="l"/>
              </a:tabLst>
            </a:pPr>
            <a:r>
              <a:rPr sz="5900" spc="905" dirty="0">
                <a:solidFill>
                  <a:srgbClr val="608E6B"/>
                </a:solidFill>
                <a:latin typeface="Arial"/>
                <a:cs typeface="Arial"/>
              </a:rPr>
              <a:t>Q	</a:t>
            </a:r>
            <a:r>
              <a:rPr sz="5900" spc="880" dirty="0">
                <a:solidFill>
                  <a:srgbClr val="608E6B"/>
                </a:solidFill>
                <a:latin typeface="Arial"/>
                <a:cs typeface="Arial"/>
              </a:rPr>
              <a:t>U	</a:t>
            </a:r>
            <a:r>
              <a:rPr sz="5900" spc="635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5900" spc="430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5900" spc="540" dirty="0">
                <a:solidFill>
                  <a:srgbClr val="608E6B"/>
                </a:solidFill>
                <a:latin typeface="Arial"/>
                <a:cs typeface="Arial"/>
              </a:rPr>
              <a:t>T	</a:t>
            </a:r>
            <a:r>
              <a:rPr sz="5900" spc="515" dirty="0">
                <a:solidFill>
                  <a:srgbClr val="608E6B"/>
                </a:solidFill>
                <a:latin typeface="Arial"/>
                <a:cs typeface="Arial"/>
              </a:rPr>
              <a:t>I	</a:t>
            </a:r>
            <a:r>
              <a:rPr sz="5900" spc="875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5900" spc="1075" dirty="0">
                <a:solidFill>
                  <a:srgbClr val="608E6B"/>
                </a:solidFill>
                <a:latin typeface="Arial"/>
                <a:cs typeface="Arial"/>
              </a:rPr>
              <a:t>N	</a:t>
            </a:r>
            <a:r>
              <a:rPr sz="5900" spc="430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4800" spc="1010" dirty="0">
                <a:solidFill>
                  <a:srgbClr val="608E6B"/>
                </a:solidFill>
                <a:latin typeface="Arial Narrow"/>
                <a:cs typeface="Arial Narrow"/>
              </a:rPr>
              <a:t>?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3018" y="5542836"/>
            <a:ext cx="33413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59815" algn="l"/>
              </a:tabLst>
            </a:pPr>
            <a:r>
              <a:rPr sz="1750" spc="-10" dirty="0">
                <a:solidFill>
                  <a:srgbClr val="608E6B"/>
                </a:solidFill>
                <a:latin typeface="Arial"/>
                <a:cs typeface="Arial"/>
              </a:rPr>
              <a:t>F</a:t>
            </a:r>
            <a:r>
              <a:rPr sz="1750" spc="45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1750" spc="45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sz="1750" spc="50" dirty="0">
                <a:solidFill>
                  <a:srgbClr val="608E6B"/>
                </a:solidFill>
                <a:latin typeface="Arial"/>
                <a:cs typeface="Arial"/>
              </a:rPr>
              <a:t>C </a:t>
            </a:r>
            <a:r>
              <a:rPr sz="1750" spc="165" dirty="0">
                <a:solidFill>
                  <a:srgbClr val="608E6B"/>
                </a:solidFill>
                <a:latin typeface="Arial"/>
                <a:cs typeface="Arial"/>
              </a:rPr>
              <a:t>O </a:t>
            </a:r>
            <a:r>
              <a:rPr sz="1750" spc="275" dirty="0">
                <a:solidFill>
                  <a:srgbClr val="608E6B"/>
                </a:solidFill>
                <a:latin typeface="Arial"/>
                <a:cs typeface="Arial"/>
              </a:rPr>
              <a:t>M M </a:t>
            </a:r>
            <a:r>
              <a:rPr sz="1750" spc="55" dirty="0">
                <a:solidFill>
                  <a:srgbClr val="608E6B"/>
                </a:solidFill>
                <a:latin typeface="Arial"/>
                <a:cs typeface="Arial"/>
              </a:rPr>
              <a:t>E </a:t>
            </a:r>
            <a:r>
              <a:rPr sz="1750" spc="229" dirty="0">
                <a:solidFill>
                  <a:srgbClr val="608E6B"/>
                </a:solidFill>
                <a:latin typeface="Arial"/>
                <a:cs typeface="Arial"/>
              </a:rPr>
              <a:t>N </a:t>
            </a:r>
            <a:r>
              <a:rPr sz="1750" spc="-20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1750" spc="29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-1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93961" y="5533972"/>
            <a:ext cx="336359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5180" algn="l"/>
              </a:tabLst>
            </a:pPr>
            <a:r>
              <a:rPr sz="1750" spc="16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1750" spc="45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sz="1750" spc="200" dirty="0">
                <a:solidFill>
                  <a:srgbClr val="608E6B"/>
                </a:solidFill>
                <a:latin typeface="Arial"/>
                <a:cs typeface="Arial"/>
              </a:rPr>
              <a:t>Q </a:t>
            </a:r>
            <a:r>
              <a:rPr sz="1750" spc="175" dirty="0">
                <a:solidFill>
                  <a:srgbClr val="608E6B"/>
                </a:solidFill>
                <a:latin typeface="Arial"/>
                <a:cs typeface="Arial"/>
              </a:rPr>
              <a:t>U </a:t>
            </a:r>
            <a:r>
              <a:rPr sz="1750" spc="55" dirty="0">
                <a:solidFill>
                  <a:srgbClr val="608E6B"/>
                </a:solidFill>
                <a:latin typeface="Arial"/>
                <a:cs typeface="Arial"/>
              </a:rPr>
              <a:t>E </a:t>
            </a:r>
            <a:r>
              <a:rPr sz="1750" spc="-15" dirty="0">
                <a:solidFill>
                  <a:srgbClr val="608E6B"/>
                </a:solidFill>
                <a:latin typeface="Arial"/>
                <a:cs typeface="Arial"/>
              </a:rPr>
              <a:t>S </a:t>
            </a:r>
            <a:r>
              <a:rPr sz="1750" spc="-20" dirty="0">
                <a:solidFill>
                  <a:srgbClr val="608E6B"/>
                </a:solidFill>
                <a:latin typeface="Arial"/>
                <a:cs typeface="Arial"/>
              </a:rPr>
              <a:t>T </a:t>
            </a:r>
            <a:r>
              <a:rPr sz="1750" spc="55" dirty="0">
                <a:solidFill>
                  <a:srgbClr val="608E6B"/>
                </a:solidFill>
                <a:latin typeface="Arial"/>
                <a:cs typeface="Arial"/>
              </a:rPr>
              <a:t>I </a:t>
            </a:r>
            <a:r>
              <a:rPr sz="1750" spc="165" dirty="0">
                <a:solidFill>
                  <a:srgbClr val="608E6B"/>
                </a:solidFill>
                <a:latin typeface="Arial"/>
                <a:cs typeface="Arial"/>
              </a:rPr>
              <a:t>O </a:t>
            </a:r>
            <a:r>
              <a:rPr sz="1750" spc="229" dirty="0">
                <a:solidFill>
                  <a:srgbClr val="608E6B"/>
                </a:solidFill>
                <a:latin typeface="Arial"/>
                <a:cs typeface="Arial"/>
              </a:rPr>
              <a:t>N </a:t>
            </a:r>
            <a:r>
              <a:rPr sz="1750" spc="-1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1750" spc="-19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850" spc="-130" dirty="0">
                <a:solidFill>
                  <a:srgbClr val="608E6B"/>
                </a:solidFill>
                <a:latin typeface="Calibri"/>
                <a:cs typeface="Calibri"/>
              </a:rPr>
              <a:t>: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0375" y="6275806"/>
            <a:ext cx="9797415" cy="95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2545" marR="5080" indent="-2570480">
              <a:lnSpc>
                <a:spcPct val="117800"/>
              </a:lnSpc>
              <a:spcBef>
                <a:spcPts val="100"/>
              </a:spcBef>
              <a:tabLst>
                <a:tab pos="1419860" algn="l"/>
                <a:tab pos="2264410" algn="l"/>
                <a:tab pos="2835275" algn="l"/>
                <a:tab pos="3362325" algn="l"/>
                <a:tab pos="4518025" algn="l"/>
                <a:tab pos="6330315" algn="l"/>
                <a:tab pos="6864984" algn="l"/>
                <a:tab pos="8101965" algn="l"/>
                <a:tab pos="8851265" algn="l"/>
                <a:tab pos="9422765" algn="l"/>
              </a:tabLst>
            </a:pPr>
            <a:r>
              <a:rPr lang="en-US" sz="2500" spc="9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608E6B"/>
                </a:solidFill>
                <a:latin typeface="Arial"/>
                <a:cs typeface="Arial"/>
              </a:rPr>
              <a:t>P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75" dirty="0">
                <a:solidFill>
                  <a:srgbClr val="608E6B"/>
                </a:solidFill>
                <a:latin typeface="Arial"/>
                <a:cs typeface="Arial"/>
              </a:rPr>
              <a:t>l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5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55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500" spc="225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75" dirty="0">
                <a:solidFill>
                  <a:srgbClr val="608E6B"/>
                </a:solidFill>
                <a:latin typeface="Arial"/>
                <a:cs typeface="Arial"/>
              </a:rPr>
              <a:t>l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75" dirty="0">
                <a:solidFill>
                  <a:srgbClr val="608E6B"/>
                </a:solidFill>
                <a:latin typeface="Arial"/>
                <a:cs typeface="Arial"/>
              </a:rPr>
              <a:t>l	</a:t>
            </a:r>
            <a:r>
              <a:rPr sz="2500" spc="310" dirty="0">
                <a:solidFill>
                  <a:srgbClr val="608E6B"/>
                </a:solidFill>
                <a:latin typeface="Arial"/>
                <a:cs typeface="Arial"/>
              </a:rPr>
              <a:t>u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2500" spc="12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330" dirty="0">
                <a:solidFill>
                  <a:srgbClr val="608E6B"/>
                </a:solidFill>
                <a:latin typeface="Arial"/>
                <a:cs typeface="Arial"/>
              </a:rPr>
              <a:t>t	</a:t>
            </a:r>
            <a:r>
              <a:rPr sz="2600" spc="5" dirty="0">
                <a:solidFill>
                  <a:srgbClr val="608E6B"/>
                </a:solidFill>
                <a:latin typeface="Calibri"/>
                <a:cs typeface="Calibri"/>
              </a:rPr>
              <a:t>(</a:t>
            </a:r>
            <a:r>
              <a:rPr sz="2600" spc="-300" dirty="0">
                <a:solidFill>
                  <a:srgbClr val="608E6B"/>
                </a:solidFill>
                <a:latin typeface="Calibri"/>
                <a:cs typeface="Calibri"/>
              </a:rPr>
              <a:t> </a:t>
            </a:r>
            <a:r>
              <a:rPr sz="2500" spc="200" dirty="0">
                <a:solidFill>
                  <a:srgbClr val="608E6B"/>
                </a:solidFill>
                <a:latin typeface="Arial"/>
                <a:cs typeface="Arial"/>
              </a:rPr>
              <a:t>9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409" dirty="0">
                <a:solidFill>
                  <a:srgbClr val="608E6B"/>
                </a:solidFill>
                <a:latin typeface="Arial"/>
                <a:cs typeface="Arial"/>
              </a:rPr>
              <a:t>0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200" dirty="0">
                <a:solidFill>
                  <a:srgbClr val="608E6B"/>
                </a:solidFill>
                <a:latin typeface="Arial"/>
                <a:cs typeface="Arial"/>
              </a:rPr>
              <a:t>9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608E6B"/>
                </a:solidFill>
                <a:latin typeface="Calibri"/>
                <a:cs typeface="Calibri"/>
              </a:rPr>
              <a:t>)	</a:t>
            </a:r>
            <a:r>
              <a:rPr sz="2500" spc="229" dirty="0">
                <a:solidFill>
                  <a:srgbClr val="608E6B"/>
                </a:solidFill>
                <a:latin typeface="Arial"/>
                <a:cs typeface="Arial"/>
              </a:rPr>
              <a:t>8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200" dirty="0">
                <a:solidFill>
                  <a:srgbClr val="608E6B"/>
                </a:solidFill>
                <a:latin typeface="Arial"/>
                <a:cs typeface="Arial"/>
              </a:rPr>
              <a:t>6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200" dirty="0">
                <a:solidFill>
                  <a:srgbClr val="608E6B"/>
                </a:solidFill>
                <a:latin typeface="Arial"/>
                <a:cs typeface="Arial"/>
              </a:rPr>
              <a:t>9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600" spc="155" dirty="0">
                <a:solidFill>
                  <a:srgbClr val="608E6B"/>
                </a:solidFill>
                <a:latin typeface="Calibri"/>
                <a:cs typeface="Calibri"/>
              </a:rPr>
              <a:t>-</a:t>
            </a:r>
            <a:r>
              <a:rPr sz="2600" spc="-300" dirty="0">
                <a:solidFill>
                  <a:srgbClr val="608E6B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3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3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3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-415" dirty="0">
                <a:solidFill>
                  <a:srgbClr val="608E6B"/>
                </a:solidFill>
                <a:latin typeface="Arial"/>
                <a:cs typeface="Arial"/>
              </a:rPr>
              <a:t>1	</a:t>
            </a:r>
            <a:r>
              <a:rPr sz="2500" spc="23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500" spc="-40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40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lang="en-US" sz="2500" spc="155" dirty="0">
                <a:solidFill>
                  <a:srgbClr val="608E6B"/>
                </a:solidFill>
                <a:latin typeface="Arial"/>
                <a:cs typeface="Arial"/>
              </a:rPr>
              <a:t>email us at       </a:t>
            </a:r>
            <a:r>
              <a:rPr sz="2500" spc="330" dirty="0">
                <a:solidFill>
                  <a:srgbClr val="608E6B"/>
                </a:solidFill>
                <a:latin typeface="Arial"/>
                <a:cs typeface="Arial"/>
              </a:rPr>
              <a:t>  </a:t>
            </a:r>
            <a:r>
              <a:rPr sz="2500" spc="280" dirty="0">
                <a:solidFill>
                  <a:srgbClr val="608E6B"/>
                </a:solidFill>
                <a:latin typeface="Arial"/>
                <a:cs typeface="Arial"/>
              </a:rPr>
              <a:t>g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4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400" dirty="0">
                <a:solidFill>
                  <a:srgbClr val="608E6B"/>
                </a:solidFill>
                <a:latin typeface="Arial"/>
                <a:cs typeface="Arial"/>
              </a:rPr>
              <a:t>d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330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310" dirty="0">
                <a:solidFill>
                  <a:srgbClr val="608E6B"/>
                </a:solidFill>
                <a:latin typeface="Arial"/>
                <a:cs typeface="Arial"/>
              </a:rPr>
              <a:t>u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400" dirty="0">
                <a:solidFill>
                  <a:srgbClr val="608E6B"/>
                </a:solidFill>
                <a:latin typeface="Arial"/>
                <a:cs typeface="Arial"/>
              </a:rPr>
              <a:t>d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40" dirty="0">
                <a:solidFill>
                  <a:srgbClr val="608E6B"/>
                </a:solidFill>
                <a:latin typeface="Arial"/>
                <a:cs typeface="Arial"/>
              </a:rPr>
              <a:t>i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5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600" spc="275" dirty="0">
                <a:solidFill>
                  <a:srgbClr val="608E6B"/>
                </a:solidFill>
                <a:latin typeface="Calibri"/>
                <a:cs typeface="Calibri"/>
              </a:rPr>
              <a:t>@</a:t>
            </a:r>
            <a:r>
              <a:rPr sz="2600" spc="-305" dirty="0">
                <a:solidFill>
                  <a:srgbClr val="608E6B"/>
                </a:solidFill>
                <a:latin typeface="Calibri"/>
                <a:cs typeface="Calibri"/>
              </a:rPr>
              <a:t> </a:t>
            </a:r>
            <a:r>
              <a:rPr sz="2500" spc="225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385" dirty="0">
                <a:solidFill>
                  <a:srgbClr val="608E6B"/>
                </a:solidFill>
                <a:latin typeface="Arial"/>
                <a:cs typeface="Arial"/>
              </a:rPr>
              <a:t>p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385" dirty="0">
                <a:solidFill>
                  <a:srgbClr val="608E6B"/>
                </a:solidFill>
                <a:latin typeface="Arial"/>
                <a:cs typeface="Arial"/>
              </a:rPr>
              <a:t>p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608E6B"/>
                </a:solidFill>
                <a:latin typeface="Calibri"/>
                <a:cs typeface="Calibri"/>
              </a:rPr>
              <a:t>.</a:t>
            </a:r>
            <a:r>
              <a:rPr sz="2600" spc="-305" dirty="0">
                <a:solidFill>
                  <a:srgbClr val="608E6B"/>
                </a:solidFill>
                <a:latin typeface="Calibri"/>
                <a:cs typeface="Calibri"/>
              </a:rPr>
              <a:t> </a:t>
            </a:r>
            <a:r>
              <a:rPr sz="2500" spc="15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400" dirty="0">
                <a:solidFill>
                  <a:srgbClr val="608E6B"/>
                </a:solidFill>
                <a:latin typeface="Arial"/>
                <a:cs typeface="Arial"/>
              </a:rPr>
              <a:t>d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310" dirty="0">
                <a:solidFill>
                  <a:srgbClr val="608E6B"/>
                </a:solidFill>
                <a:latin typeface="Arial"/>
                <a:cs typeface="Arial"/>
              </a:rPr>
              <a:t>u</a:t>
            </a:r>
            <a:r>
              <a:rPr sz="2500" spc="-409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608E6B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98653" y="2632663"/>
            <a:ext cx="7391400" cy="7768637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46" y="10286999"/>
                </a:moveTo>
                <a:lnTo>
                  <a:pt x="0" y="10286998"/>
                </a:lnTo>
                <a:lnTo>
                  <a:pt x="13330439" y="0"/>
                </a:lnTo>
                <a:lnTo>
                  <a:pt x="14582700" y="0"/>
                </a:lnTo>
                <a:lnTo>
                  <a:pt x="14985346" y="521770"/>
                </a:lnTo>
                <a:lnTo>
                  <a:pt x="14985346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79557" y="2205308"/>
            <a:ext cx="2401570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12445" algn="l"/>
                <a:tab pos="935990" algn="l"/>
                <a:tab pos="1358900" algn="l"/>
                <a:tab pos="1672589" algn="l"/>
                <a:tab pos="2129790" algn="l"/>
              </a:tabLst>
            </a:pPr>
            <a:r>
              <a:rPr sz="2600" spc="400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2600" spc="229" dirty="0">
                <a:solidFill>
                  <a:srgbClr val="608E6B"/>
                </a:solidFill>
                <a:latin typeface="Arial"/>
                <a:cs typeface="Arial"/>
              </a:rPr>
              <a:t>F	F	I	</a:t>
            </a:r>
            <a:r>
              <a:rPr sz="2600" spc="204" dirty="0">
                <a:solidFill>
                  <a:srgbClr val="608E6B"/>
                </a:solidFill>
                <a:latin typeface="Arial"/>
                <a:cs typeface="Arial"/>
              </a:rPr>
              <a:t>C	</a:t>
            </a:r>
            <a:r>
              <a:rPr sz="2600" spc="300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150" y="2205308"/>
            <a:ext cx="6921500" cy="19332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35"/>
              </a:spcBef>
              <a:tabLst>
                <a:tab pos="497205" algn="l"/>
                <a:tab pos="966469" algn="l"/>
                <a:tab pos="1453515" algn="l"/>
                <a:tab pos="1939289" algn="l"/>
                <a:tab pos="2421890" algn="l"/>
                <a:tab pos="2908300" algn="l"/>
                <a:tab pos="3334385" algn="l"/>
                <a:tab pos="4065270" algn="l"/>
                <a:tab pos="4504055" algn="l"/>
                <a:tab pos="4929505" algn="l"/>
                <a:tab pos="5412105" algn="l"/>
                <a:tab pos="5897880" algn="l"/>
                <a:tab pos="6211570" algn="l"/>
                <a:tab pos="6661784" algn="l"/>
              </a:tabLst>
            </a:pPr>
            <a:r>
              <a:rPr sz="2600" spc="215" dirty="0">
                <a:solidFill>
                  <a:srgbClr val="608E6B"/>
                </a:solidFill>
                <a:latin typeface="Arial"/>
                <a:cs typeface="Arial"/>
              </a:rPr>
              <a:t>G	</a:t>
            </a:r>
            <a:r>
              <a:rPr sz="2600" spc="300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sz="2600" spc="585" dirty="0">
                <a:solidFill>
                  <a:srgbClr val="608E6B"/>
                </a:solidFill>
                <a:latin typeface="Arial"/>
                <a:cs typeface="Arial"/>
              </a:rPr>
              <a:t>A	</a:t>
            </a:r>
            <a:r>
              <a:rPr sz="2600" spc="430" dirty="0">
                <a:solidFill>
                  <a:srgbClr val="608E6B"/>
                </a:solidFill>
                <a:latin typeface="Arial"/>
                <a:cs typeface="Arial"/>
              </a:rPr>
              <a:t>D	</a:t>
            </a:r>
            <a:r>
              <a:rPr sz="2600" spc="405" dirty="0">
                <a:solidFill>
                  <a:srgbClr val="608E6B"/>
                </a:solidFill>
                <a:latin typeface="Arial"/>
                <a:cs typeface="Arial"/>
              </a:rPr>
              <a:t>U	</a:t>
            </a:r>
            <a:r>
              <a:rPr sz="2600" spc="585" dirty="0">
                <a:solidFill>
                  <a:srgbClr val="608E6B"/>
                </a:solidFill>
                <a:latin typeface="Arial"/>
                <a:cs typeface="Arial"/>
              </a:rPr>
              <a:t>A	</a:t>
            </a:r>
            <a:r>
              <a:rPr sz="2600" spc="250" dirty="0">
                <a:solidFill>
                  <a:srgbClr val="608E6B"/>
                </a:solidFill>
                <a:latin typeface="Arial"/>
                <a:cs typeface="Arial"/>
              </a:rPr>
              <a:t>T	</a:t>
            </a:r>
            <a:r>
              <a:rPr sz="2600" spc="300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600" spc="200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2600" spc="250" dirty="0">
                <a:solidFill>
                  <a:srgbClr val="608E6B"/>
                </a:solidFill>
                <a:latin typeface="Arial"/>
                <a:cs typeface="Arial"/>
              </a:rPr>
              <a:t>T	</a:t>
            </a:r>
            <a:r>
              <a:rPr sz="2600" spc="405" dirty="0">
                <a:solidFill>
                  <a:srgbClr val="608E6B"/>
                </a:solidFill>
                <a:latin typeface="Arial"/>
                <a:cs typeface="Arial"/>
              </a:rPr>
              <a:t>U	</a:t>
            </a:r>
            <a:r>
              <a:rPr sz="2600" spc="430" dirty="0">
                <a:solidFill>
                  <a:srgbClr val="608E6B"/>
                </a:solidFill>
                <a:latin typeface="Arial"/>
                <a:cs typeface="Arial"/>
              </a:rPr>
              <a:t>D	</a:t>
            </a:r>
            <a:r>
              <a:rPr sz="2600" spc="229" dirty="0">
                <a:solidFill>
                  <a:srgbClr val="608E6B"/>
                </a:solidFill>
                <a:latin typeface="Arial"/>
                <a:cs typeface="Arial"/>
              </a:rPr>
              <a:t>I	</a:t>
            </a:r>
            <a:r>
              <a:rPr sz="2600" spc="300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600" spc="20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9890" algn="l"/>
                <a:tab pos="754380" algn="l"/>
                <a:tab pos="1328420" algn="l"/>
                <a:tab pos="1632585" algn="l"/>
                <a:tab pos="1963420" algn="l"/>
                <a:tab pos="2313305" algn="l"/>
                <a:tab pos="2944495" algn="l"/>
                <a:tab pos="3236595" algn="l"/>
                <a:tab pos="3567429" algn="l"/>
                <a:tab pos="3917950" algn="l"/>
                <a:tab pos="4288155" algn="l"/>
                <a:tab pos="4618990" algn="l"/>
                <a:tab pos="4970780" algn="l"/>
                <a:tab pos="5290185" algn="l"/>
                <a:tab pos="5661660" algn="l"/>
                <a:tab pos="5889625" algn="l"/>
              </a:tabLst>
            </a:pPr>
            <a:r>
              <a:rPr sz="2100" b="1" spc="200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lang="en-US" sz="2100" b="1" spc="200" dirty="0">
                <a:solidFill>
                  <a:srgbClr val="608E6B"/>
                </a:solidFill>
                <a:latin typeface="Arial"/>
                <a:cs typeface="Arial"/>
              </a:rPr>
              <a:t>UR LEADERSHIP </a:t>
            </a:r>
            <a:r>
              <a:rPr lang="en-US" sz="2100" b="1" spc="330" dirty="0">
                <a:solidFill>
                  <a:srgbClr val="608E6B"/>
                </a:solidFill>
                <a:latin typeface="Arial"/>
                <a:cs typeface="Arial"/>
              </a:rPr>
              <a:t>TEAM</a:t>
            </a:r>
          </a:p>
          <a:p>
            <a:pPr marL="12700">
              <a:lnSpc>
                <a:spcPct val="100000"/>
              </a:lnSpc>
              <a:tabLst>
                <a:tab pos="389890" algn="l"/>
                <a:tab pos="754380" algn="l"/>
                <a:tab pos="1328420" algn="l"/>
                <a:tab pos="1632585" algn="l"/>
                <a:tab pos="1963420" algn="l"/>
                <a:tab pos="2313305" algn="l"/>
                <a:tab pos="2944495" algn="l"/>
                <a:tab pos="3236595" algn="l"/>
                <a:tab pos="3567429" algn="l"/>
                <a:tab pos="3917950" algn="l"/>
                <a:tab pos="4288155" algn="l"/>
                <a:tab pos="4618990" algn="l"/>
                <a:tab pos="4970780" algn="l"/>
                <a:tab pos="5290185" algn="l"/>
                <a:tab pos="5661660" algn="l"/>
                <a:tab pos="5889625" algn="l"/>
              </a:tabLst>
            </a:pPr>
            <a:r>
              <a:rPr lang="en-US" spc="275" dirty="0">
                <a:solidFill>
                  <a:srgbClr val="608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Advisors/Graduate Coordinators, Dept. Chairs, and Director of Graduate Studies </a:t>
            </a:r>
            <a:endParaRPr lang="en-US" spc="240" dirty="0">
              <a:solidFill>
                <a:srgbClr val="608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389890" algn="l"/>
                <a:tab pos="754380" algn="l"/>
                <a:tab pos="1328420" algn="l"/>
                <a:tab pos="1632585" algn="l"/>
                <a:tab pos="1963420" algn="l"/>
                <a:tab pos="2313305" algn="l"/>
                <a:tab pos="2944495" algn="l"/>
                <a:tab pos="3236595" algn="l"/>
                <a:tab pos="3567429" algn="l"/>
                <a:tab pos="3917950" algn="l"/>
                <a:tab pos="4288155" algn="l"/>
                <a:tab pos="4618990" algn="l"/>
                <a:tab pos="4970780" algn="l"/>
                <a:tab pos="5290185" algn="l"/>
                <a:tab pos="5661660" algn="l"/>
                <a:tab pos="5889625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625" y="5353050"/>
            <a:ext cx="76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625" y="5686425"/>
            <a:ext cx="76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625" y="6019800"/>
            <a:ext cx="76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625" y="6353175"/>
            <a:ext cx="76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625" y="7019925"/>
            <a:ext cx="76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625" y="7686675"/>
            <a:ext cx="76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2172" y="5166502"/>
            <a:ext cx="7035165" cy="3025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45134">
              <a:lnSpc>
                <a:spcPct val="125000"/>
              </a:lnSpc>
              <a:spcBef>
                <a:spcPts val="90"/>
              </a:spcBef>
            </a:pPr>
            <a:r>
              <a:rPr sz="1750" spc="265" dirty="0">
                <a:solidFill>
                  <a:srgbClr val="608E6B"/>
                </a:solidFill>
                <a:latin typeface="Arial"/>
                <a:cs typeface="Arial"/>
              </a:rPr>
              <a:t>Guide </a:t>
            </a:r>
            <a:r>
              <a:rPr sz="1750" spc="275" dirty="0">
                <a:solidFill>
                  <a:srgbClr val="608E6B"/>
                </a:solidFill>
                <a:latin typeface="Arial"/>
                <a:cs typeface="Arial"/>
              </a:rPr>
              <a:t>prospective </a:t>
            </a:r>
            <a:r>
              <a:rPr sz="1750" spc="305" dirty="0">
                <a:solidFill>
                  <a:srgbClr val="608E6B"/>
                </a:solidFill>
                <a:latin typeface="Arial"/>
                <a:cs typeface="Arial"/>
              </a:rPr>
              <a:t>and </a:t>
            </a:r>
            <a:r>
              <a:rPr sz="1750" spc="290" dirty="0">
                <a:solidFill>
                  <a:srgbClr val="608E6B"/>
                </a:solidFill>
                <a:latin typeface="Arial"/>
                <a:cs typeface="Arial"/>
              </a:rPr>
              <a:t>current graduate </a:t>
            </a:r>
            <a:r>
              <a:rPr sz="1750" spc="280" dirty="0">
                <a:solidFill>
                  <a:srgbClr val="608E6B"/>
                </a:solidFill>
                <a:latin typeface="Arial"/>
                <a:cs typeface="Arial"/>
              </a:rPr>
              <a:t>students  </a:t>
            </a:r>
            <a:r>
              <a:rPr sz="1750" spc="300" dirty="0">
                <a:solidFill>
                  <a:srgbClr val="608E6B"/>
                </a:solidFill>
                <a:latin typeface="Arial"/>
                <a:cs typeface="Arial"/>
              </a:rPr>
              <a:t>Support </a:t>
            </a:r>
            <a:r>
              <a:rPr sz="1750" spc="200" dirty="0">
                <a:solidFill>
                  <a:srgbClr val="608E6B"/>
                </a:solidFill>
                <a:latin typeface="Arial"/>
                <a:cs typeface="Arial"/>
              </a:rPr>
              <a:t>Key </a:t>
            </a:r>
            <a:r>
              <a:rPr sz="1750" spc="225" dirty="0">
                <a:solidFill>
                  <a:srgbClr val="608E6B"/>
                </a:solidFill>
                <a:latin typeface="Arial"/>
                <a:cs typeface="Arial"/>
              </a:rPr>
              <a:t>steps </a:t>
            </a:r>
            <a:r>
              <a:rPr sz="1750" spc="250" dirty="0">
                <a:solidFill>
                  <a:srgbClr val="608E6B"/>
                </a:solidFill>
                <a:latin typeface="Arial"/>
                <a:cs typeface="Arial"/>
              </a:rPr>
              <a:t>in </a:t>
            </a:r>
            <a:r>
              <a:rPr sz="1750" spc="300" dirty="0">
                <a:solidFill>
                  <a:srgbClr val="608E6B"/>
                </a:solidFill>
                <a:latin typeface="Arial"/>
                <a:cs typeface="Arial"/>
              </a:rPr>
              <a:t>graduation </a:t>
            </a:r>
            <a:r>
              <a:rPr sz="1750" spc="225" dirty="0">
                <a:solidFill>
                  <a:srgbClr val="608E6B"/>
                </a:solidFill>
                <a:latin typeface="Arial"/>
                <a:cs typeface="Arial"/>
              </a:rPr>
              <a:t>process  </a:t>
            </a:r>
            <a:r>
              <a:rPr sz="1750" spc="300" dirty="0">
                <a:solidFill>
                  <a:srgbClr val="608E6B"/>
                </a:solidFill>
                <a:latin typeface="Arial"/>
                <a:cs typeface="Arial"/>
              </a:rPr>
              <a:t>Advisement</a:t>
            </a:r>
            <a:endParaRPr sz="1750" dirty="0">
              <a:latin typeface="Arial"/>
              <a:cs typeface="Arial"/>
            </a:endParaRPr>
          </a:p>
          <a:p>
            <a:pPr marL="12700" marR="67945">
              <a:lnSpc>
                <a:spcPct val="120200"/>
              </a:lnSpc>
              <a:spcBef>
                <a:spcPts val="105"/>
              </a:spcBef>
            </a:pPr>
            <a:r>
              <a:rPr sz="1750" spc="315" dirty="0">
                <a:solidFill>
                  <a:srgbClr val="608E6B"/>
                </a:solidFill>
                <a:latin typeface="Arial"/>
                <a:cs typeface="Arial"/>
              </a:rPr>
              <a:t>Promote </a:t>
            </a:r>
            <a:r>
              <a:rPr sz="1750" spc="305" dirty="0">
                <a:solidFill>
                  <a:srgbClr val="608E6B"/>
                </a:solidFill>
                <a:latin typeface="Arial"/>
                <a:cs typeface="Arial"/>
              </a:rPr>
              <a:t>student </a:t>
            </a:r>
            <a:r>
              <a:rPr sz="1750" spc="240" dirty="0">
                <a:solidFill>
                  <a:srgbClr val="608E6B"/>
                </a:solidFill>
                <a:latin typeface="Arial"/>
                <a:cs typeface="Arial"/>
              </a:rPr>
              <a:t>awareness </a:t>
            </a:r>
            <a:r>
              <a:rPr sz="1750" spc="305" dirty="0">
                <a:solidFill>
                  <a:srgbClr val="608E6B"/>
                </a:solidFill>
                <a:latin typeface="Arial"/>
                <a:cs typeface="Arial"/>
              </a:rPr>
              <a:t>and </a:t>
            </a:r>
            <a:r>
              <a:rPr sz="1750" spc="280" dirty="0">
                <a:solidFill>
                  <a:srgbClr val="608E6B"/>
                </a:solidFill>
                <a:latin typeface="Arial"/>
                <a:cs typeface="Arial"/>
              </a:rPr>
              <a:t>pursuit </a:t>
            </a:r>
            <a:r>
              <a:rPr sz="1750" spc="215" dirty="0">
                <a:solidFill>
                  <a:srgbClr val="608E6B"/>
                </a:solidFill>
                <a:latin typeface="Arial"/>
                <a:cs typeface="Arial"/>
              </a:rPr>
              <a:t>of </a:t>
            </a:r>
            <a:r>
              <a:rPr sz="1750" spc="290" dirty="0">
                <a:solidFill>
                  <a:srgbClr val="608E6B"/>
                </a:solidFill>
                <a:latin typeface="Arial"/>
                <a:cs typeface="Arial"/>
              </a:rPr>
              <a:t>graduate  </a:t>
            </a:r>
            <a:r>
              <a:rPr sz="1750" spc="305" dirty="0">
                <a:solidFill>
                  <a:srgbClr val="608E6B"/>
                </a:solidFill>
                <a:latin typeface="Arial"/>
                <a:cs typeface="Arial"/>
              </a:rPr>
              <a:t>education </a:t>
            </a:r>
            <a:r>
              <a:rPr sz="1850" spc="-40" dirty="0">
                <a:solidFill>
                  <a:srgbClr val="608E6B"/>
                </a:solidFill>
                <a:latin typeface="Calibri"/>
                <a:cs typeface="Calibri"/>
              </a:rPr>
              <a:t>&amp;</a:t>
            </a:r>
            <a:r>
              <a:rPr lang="en-US" sz="1850" spc="-40" dirty="0">
                <a:solidFill>
                  <a:srgbClr val="608E6B"/>
                </a:solidFill>
                <a:latin typeface="Calibri"/>
                <a:cs typeface="Calibri"/>
              </a:rPr>
              <a:t> </a:t>
            </a:r>
            <a:r>
              <a:rPr sz="1850" spc="-40" dirty="0">
                <a:solidFill>
                  <a:srgbClr val="608E6B"/>
                </a:solidFill>
                <a:latin typeface="Calibri"/>
                <a:cs typeface="Calibri"/>
              </a:rPr>
              <a:t> </a:t>
            </a:r>
            <a:r>
              <a:rPr sz="1750" spc="235" dirty="0">
                <a:solidFill>
                  <a:srgbClr val="608E6B"/>
                </a:solidFill>
                <a:latin typeface="Arial"/>
                <a:cs typeface="Arial"/>
              </a:rPr>
              <a:t>research</a:t>
            </a:r>
            <a:endParaRPr sz="1750" dirty="0">
              <a:latin typeface="Arial"/>
              <a:cs typeface="Arial"/>
            </a:endParaRPr>
          </a:p>
          <a:p>
            <a:pPr marL="12700" marR="5080">
              <a:lnSpc>
                <a:spcPts val="2630"/>
              </a:lnSpc>
              <a:spcBef>
                <a:spcPts val="150"/>
              </a:spcBef>
            </a:pPr>
            <a:r>
              <a:rPr sz="1750" spc="250" dirty="0">
                <a:solidFill>
                  <a:srgbClr val="608E6B"/>
                </a:solidFill>
                <a:latin typeface="Arial"/>
                <a:cs typeface="Arial"/>
              </a:rPr>
              <a:t>Review </a:t>
            </a:r>
            <a:r>
              <a:rPr sz="1750" spc="305" dirty="0">
                <a:solidFill>
                  <a:srgbClr val="608E6B"/>
                </a:solidFill>
                <a:latin typeface="Arial"/>
                <a:cs typeface="Arial"/>
              </a:rPr>
              <a:t>and </a:t>
            </a:r>
            <a:r>
              <a:rPr sz="1750" spc="225" dirty="0">
                <a:solidFill>
                  <a:srgbClr val="608E6B"/>
                </a:solidFill>
                <a:latin typeface="Arial"/>
                <a:cs typeface="Arial"/>
              </a:rPr>
              <a:t>process </a:t>
            </a:r>
            <a:r>
              <a:rPr sz="1750" spc="250" dirty="0">
                <a:solidFill>
                  <a:srgbClr val="608E6B"/>
                </a:solidFill>
                <a:latin typeface="Arial"/>
                <a:cs typeface="Arial"/>
              </a:rPr>
              <a:t>contracts</a:t>
            </a:r>
            <a:r>
              <a:rPr sz="1850" spc="250" dirty="0">
                <a:solidFill>
                  <a:srgbClr val="608E6B"/>
                </a:solidFill>
                <a:latin typeface="Calibri"/>
                <a:cs typeface="Calibri"/>
              </a:rPr>
              <a:t>, </a:t>
            </a:r>
            <a:r>
              <a:rPr sz="1750" spc="254" dirty="0">
                <a:solidFill>
                  <a:srgbClr val="608E6B"/>
                </a:solidFill>
                <a:latin typeface="Arial"/>
                <a:cs typeface="Arial"/>
              </a:rPr>
              <a:t>petitions</a:t>
            </a:r>
            <a:r>
              <a:rPr sz="1850" spc="254" dirty="0">
                <a:solidFill>
                  <a:srgbClr val="608E6B"/>
                </a:solidFill>
                <a:latin typeface="Calibri"/>
                <a:cs typeface="Calibri"/>
              </a:rPr>
              <a:t>, </a:t>
            </a:r>
            <a:r>
              <a:rPr sz="1750" spc="305" dirty="0">
                <a:solidFill>
                  <a:srgbClr val="608E6B"/>
                </a:solidFill>
                <a:latin typeface="Arial"/>
                <a:cs typeface="Arial"/>
              </a:rPr>
              <a:t>and </a:t>
            </a:r>
            <a:r>
              <a:rPr sz="1750" spc="210" dirty="0">
                <a:solidFill>
                  <a:srgbClr val="608E6B"/>
                </a:solidFill>
                <a:latin typeface="Arial"/>
                <a:cs typeface="Arial"/>
              </a:rPr>
              <a:t>oversee  </a:t>
            </a:r>
            <a:r>
              <a:rPr sz="1750" spc="300" dirty="0">
                <a:solidFill>
                  <a:srgbClr val="608E6B"/>
                </a:solidFill>
                <a:latin typeface="Arial"/>
                <a:cs typeface="Arial"/>
              </a:rPr>
              <a:t>the </a:t>
            </a:r>
            <a:r>
              <a:rPr sz="1750" spc="275" dirty="0">
                <a:solidFill>
                  <a:srgbClr val="608E6B"/>
                </a:solidFill>
                <a:latin typeface="Arial"/>
                <a:cs typeface="Arial"/>
              </a:rPr>
              <a:t>submission </a:t>
            </a:r>
            <a:r>
              <a:rPr sz="1750" spc="225" dirty="0">
                <a:solidFill>
                  <a:srgbClr val="608E6B"/>
                </a:solidFill>
                <a:latin typeface="Arial"/>
                <a:cs typeface="Arial"/>
              </a:rPr>
              <a:t>process for </a:t>
            </a:r>
            <a:r>
              <a:rPr sz="1750" spc="250" dirty="0">
                <a:solidFill>
                  <a:srgbClr val="608E6B"/>
                </a:solidFill>
                <a:latin typeface="Arial"/>
                <a:cs typeface="Arial"/>
              </a:rPr>
              <a:t>your </a:t>
            </a:r>
            <a:r>
              <a:rPr sz="1750" spc="285" dirty="0">
                <a:solidFill>
                  <a:srgbClr val="608E6B"/>
                </a:solidFill>
                <a:latin typeface="Arial"/>
                <a:cs typeface="Arial"/>
              </a:rPr>
              <a:t>project </a:t>
            </a:r>
            <a:r>
              <a:rPr sz="1750" spc="210" dirty="0">
                <a:solidFill>
                  <a:srgbClr val="608E6B"/>
                </a:solidFill>
                <a:latin typeface="Arial"/>
                <a:cs typeface="Arial"/>
              </a:rPr>
              <a:t>or </a:t>
            </a:r>
            <a:r>
              <a:rPr sz="1750" spc="225" dirty="0">
                <a:solidFill>
                  <a:srgbClr val="608E6B"/>
                </a:solidFill>
                <a:latin typeface="Arial"/>
                <a:cs typeface="Arial"/>
              </a:rPr>
              <a:t>thesis  </a:t>
            </a:r>
            <a:r>
              <a:rPr sz="1750" spc="360" dirty="0">
                <a:solidFill>
                  <a:srgbClr val="608E6B"/>
                </a:solidFill>
                <a:latin typeface="Arial"/>
                <a:cs typeface="Arial"/>
              </a:rPr>
              <a:t>Implement </a:t>
            </a:r>
            <a:r>
              <a:rPr sz="1750" spc="305" dirty="0">
                <a:solidFill>
                  <a:srgbClr val="608E6B"/>
                </a:solidFill>
                <a:latin typeface="Arial"/>
                <a:cs typeface="Arial"/>
              </a:rPr>
              <a:t>and </a:t>
            </a:r>
            <a:r>
              <a:rPr sz="1750" spc="265" dirty="0">
                <a:solidFill>
                  <a:srgbClr val="608E6B"/>
                </a:solidFill>
                <a:latin typeface="Arial"/>
                <a:cs typeface="Arial"/>
              </a:rPr>
              <a:t>enforce </a:t>
            </a:r>
            <a:r>
              <a:rPr sz="1750" spc="250" dirty="0">
                <a:solidFill>
                  <a:srgbClr val="608E6B"/>
                </a:solidFill>
                <a:latin typeface="Arial"/>
                <a:cs typeface="Arial"/>
              </a:rPr>
              <a:t>policies </a:t>
            </a:r>
            <a:r>
              <a:rPr sz="1750" spc="305" dirty="0">
                <a:solidFill>
                  <a:srgbClr val="608E6B"/>
                </a:solidFill>
                <a:latin typeface="Arial"/>
                <a:cs typeface="Arial"/>
              </a:rPr>
              <a:t>and </a:t>
            </a:r>
            <a:r>
              <a:rPr sz="1750" spc="275" dirty="0">
                <a:solidFill>
                  <a:srgbClr val="608E6B"/>
                </a:solidFill>
                <a:latin typeface="Arial"/>
                <a:cs typeface="Arial"/>
              </a:rPr>
              <a:t>procedures </a:t>
            </a:r>
            <a:r>
              <a:rPr sz="1750" spc="250" dirty="0">
                <a:solidFill>
                  <a:srgbClr val="608E6B"/>
                </a:solidFill>
                <a:latin typeface="Arial"/>
                <a:cs typeface="Arial"/>
              </a:rPr>
              <a:t>in  </a:t>
            </a:r>
            <a:r>
              <a:rPr sz="1750" spc="290" dirty="0">
                <a:solidFill>
                  <a:srgbClr val="608E6B"/>
                </a:solidFill>
                <a:latin typeface="Arial"/>
                <a:cs typeface="Arial"/>
              </a:rPr>
              <a:t>graduate </a:t>
            </a:r>
            <a:r>
              <a:rPr sz="1750" spc="305" dirty="0">
                <a:solidFill>
                  <a:srgbClr val="608E6B"/>
                </a:solidFill>
                <a:latin typeface="Arial"/>
                <a:cs typeface="Arial"/>
              </a:rPr>
              <a:t>student</a:t>
            </a:r>
            <a:r>
              <a:rPr sz="1750" spc="28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1750" spc="200" dirty="0">
                <a:solidFill>
                  <a:srgbClr val="608E6B"/>
                </a:solidFill>
                <a:latin typeface="Arial"/>
                <a:cs typeface="Arial"/>
              </a:rPr>
              <a:t>affairs</a:t>
            </a:r>
            <a:r>
              <a:rPr lang="en-US" sz="1750" spc="200" dirty="0">
                <a:solidFill>
                  <a:srgbClr val="608E6B"/>
                </a:solidFill>
                <a:latin typeface="Arial"/>
                <a:cs typeface="Arial"/>
              </a:rPr>
              <a:t>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150" y="4507008"/>
            <a:ext cx="3915410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8309" algn="l"/>
                <a:tab pos="820419" algn="l"/>
                <a:tab pos="1170305" algn="l"/>
                <a:tab pos="1697355" algn="l"/>
                <a:tab pos="2047239" algn="l"/>
                <a:tab pos="2399030" algn="l"/>
                <a:tab pos="2952115" algn="l"/>
                <a:tab pos="3329304" algn="l"/>
                <a:tab pos="3693795" algn="l"/>
              </a:tabLst>
            </a:pPr>
            <a:endParaRPr lang="en-US" sz="2100" b="1" spc="310" dirty="0">
              <a:solidFill>
                <a:srgbClr val="608E6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8309" algn="l"/>
                <a:tab pos="820419" algn="l"/>
                <a:tab pos="1170305" algn="l"/>
                <a:tab pos="1697355" algn="l"/>
                <a:tab pos="2047239" algn="l"/>
                <a:tab pos="2399030" algn="l"/>
                <a:tab pos="2952115" algn="l"/>
                <a:tab pos="3329304" algn="l"/>
                <a:tab pos="3693795" algn="l"/>
              </a:tabLst>
            </a:pPr>
            <a:r>
              <a:rPr sz="2100" b="1" spc="200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100" b="1" spc="215" dirty="0">
                <a:solidFill>
                  <a:srgbClr val="608E6B"/>
                </a:solidFill>
                <a:latin typeface="Arial"/>
                <a:cs typeface="Arial"/>
              </a:rPr>
              <a:t>U</a:t>
            </a:r>
            <a:r>
              <a:rPr sz="2100" b="1" spc="11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lang="en-US" sz="2100" b="1" spc="110" dirty="0">
                <a:solidFill>
                  <a:srgbClr val="608E6B"/>
                </a:solidFill>
                <a:latin typeface="Arial"/>
                <a:cs typeface="Arial"/>
              </a:rPr>
              <a:t> ROLE: </a:t>
            </a:r>
            <a:endParaRPr sz="2100" b="1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59271" y="189786"/>
            <a:ext cx="202183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0444" algn="l"/>
              </a:tabLst>
            </a:pP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60472" y="189786"/>
            <a:ext cx="17570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7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9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1FDC6-621B-47B5-A878-E38BDF4FC03C}"/>
              </a:ext>
            </a:extLst>
          </p:cNvPr>
          <p:cNvSpPr txBox="1"/>
          <p:nvPr/>
        </p:nvSpPr>
        <p:spPr>
          <a:xfrm>
            <a:off x="8007391" y="7724775"/>
            <a:ext cx="788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08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Services Bldg. #121, first floor, orange counter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51F6AF-E25C-4427-85A3-7F24E48FF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31" y="2778101"/>
            <a:ext cx="9572297" cy="4984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0"/>
            <a:ext cx="3505196" cy="10287000"/>
          </a:xfrm>
          <a:custGeom>
            <a:avLst/>
            <a:gdLst/>
            <a:ahLst/>
            <a:cxnLst/>
            <a:rect l="l" t="t" r="r" b="b"/>
            <a:pathLst>
              <a:path w="1924050" h="10287000">
                <a:moveTo>
                  <a:pt x="0" y="0"/>
                </a:moveTo>
                <a:lnTo>
                  <a:pt x="1924041" y="0"/>
                </a:lnTo>
                <a:lnTo>
                  <a:pt x="1924041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60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D98F2-AA24-40CB-A754-89CD54F17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23900"/>
            <a:ext cx="14782800" cy="95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7700"/>
            <a:ext cx="7696200" cy="94722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1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6871" y="199311"/>
            <a:ext cx="202183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0444" algn="l"/>
              </a:tabLst>
            </a:pP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8072" y="199311"/>
            <a:ext cx="17570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7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9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2648" y="1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50" y="10286999"/>
                </a:moveTo>
                <a:lnTo>
                  <a:pt x="0" y="10286998"/>
                </a:lnTo>
                <a:lnTo>
                  <a:pt x="13330439" y="0"/>
                </a:lnTo>
                <a:lnTo>
                  <a:pt x="14582706" y="0"/>
                </a:lnTo>
                <a:lnTo>
                  <a:pt x="14985350" y="521766"/>
                </a:lnTo>
                <a:lnTo>
                  <a:pt x="14985350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2990" y="1820582"/>
            <a:ext cx="1951989" cy="477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21334" algn="l"/>
                <a:tab pos="1083945" algn="l"/>
                <a:tab pos="1626235" algn="l"/>
              </a:tabLst>
            </a:pPr>
            <a:r>
              <a:rPr sz="2950" b="1" spc="335" dirty="0">
                <a:solidFill>
                  <a:srgbClr val="608E6B"/>
                </a:solidFill>
                <a:latin typeface="Arial"/>
                <a:cs typeface="Arial"/>
              </a:rPr>
              <a:t>Y	</a:t>
            </a:r>
            <a:r>
              <a:rPr sz="2950" b="1" spc="430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2950" b="1" spc="434" dirty="0">
                <a:solidFill>
                  <a:srgbClr val="608E6B"/>
                </a:solidFill>
                <a:latin typeface="Arial"/>
                <a:cs typeface="Arial"/>
              </a:rPr>
              <a:t>U	</a:t>
            </a:r>
            <a:r>
              <a:rPr sz="2950" b="1" spc="325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endParaRPr sz="295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0516" y="1820582"/>
            <a:ext cx="4062684" cy="477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48005" algn="l"/>
                <a:tab pos="1076325" algn="l"/>
                <a:tab pos="1623695" algn="l"/>
                <a:tab pos="2170430" algn="l"/>
                <a:tab pos="2712720" algn="l"/>
                <a:tab pos="3260090" algn="l"/>
                <a:tab pos="3739515" algn="l"/>
              </a:tabLst>
            </a:pPr>
            <a:r>
              <a:rPr sz="2950" b="1" spc="225" dirty="0">
                <a:solidFill>
                  <a:srgbClr val="608E6B"/>
                </a:solidFill>
                <a:latin typeface="Arial"/>
                <a:cs typeface="Arial"/>
              </a:rPr>
              <a:t>G	</a:t>
            </a:r>
            <a:r>
              <a:rPr sz="2950" b="1" spc="325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sz="2950" b="1" spc="640" dirty="0">
                <a:solidFill>
                  <a:srgbClr val="608E6B"/>
                </a:solidFill>
                <a:latin typeface="Arial"/>
                <a:cs typeface="Arial"/>
              </a:rPr>
              <a:t>A	</a:t>
            </a:r>
            <a:r>
              <a:rPr sz="2950" b="1" spc="465" dirty="0">
                <a:solidFill>
                  <a:srgbClr val="608E6B"/>
                </a:solidFill>
                <a:latin typeface="Arial"/>
                <a:cs typeface="Arial"/>
              </a:rPr>
              <a:t>D	</a:t>
            </a:r>
            <a:r>
              <a:rPr sz="2950" b="1" spc="434" dirty="0">
                <a:solidFill>
                  <a:srgbClr val="608E6B"/>
                </a:solidFill>
                <a:latin typeface="Arial"/>
                <a:cs typeface="Arial"/>
              </a:rPr>
              <a:t>U	</a:t>
            </a:r>
            <a:r>
              <a:rPr sz="2950" b="1" spc="640" dirty="0">
                <a:solidFill>
                  <a:srgbClr val="608E6B"/>
                </a:solidFill>
                <a:latin typeface="Arial"/>
                <a:cs typeface="Arial"/>
              </a:rPr>
              <a:t>A	</a:t>
            </a:r>
            <a:r>
              <a:rPr sz="2950" b="1" spc="265" dirty="0">
                <a:solidFill>
                  <a:srgbClr val="608E6B"/>
                </a:solidFill>
                <a:latin typeface="Arial"/>
                <a:cs typeface="Arial"/>
              </a:rPr>
              <a:t>T	</a:t>
            </a:r>
            <a:r>
              <a:rPr sz="2950" b="1" spc="31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endParaRPr sz="2950" b="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9444" y="1820582"/>
            <a:ext cx="3370579" cy="477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60070" algn="l"/>
                <a:tab pos="1106170" algn="l"/>
                <a:tab pos="1636395" algn="l"/>
                <a:tab pos="1988820" algn="l"/>
                <a:tab pos="2482215" algn="l"/>
                <a:tab pos="3044825" algn="l"/>
              </a:tabLst>
            </a:pPr>
            <a:r>
              <a:rPr sz="2950" b="1" spc="640" dirty="0">
                <a:solidFill>
                  <a:srgbClr val="608E6B"/>
                </a:solidFill>
                <a:latin typeface="Arial"/>
                <a:cs typeface="Arial"/>
              </a:rPr>
              <a:t>A	</a:t>
            </a:r>
            <a:r>
              <a:rPr sz="2950" b="1" spc="465" dirty="0">
                <a:solidFill>
                  <a:srgbClr val="608E6B"/>
                </a:solidFill>
                <a:latin typeface="Arial"/>
                <a:cs typeface="Arial"/>
              </a:rPr>
              <a:t>D	</a:t>
            </a:r>
            <a:r>
              <a:rPr sz="2950" b="1" spc="500" dirty="0">
                <a:solidFill>
                  <a:srgbClr val="608E6B"/>
                </a:solidFill>
                <a:latin typeface="Arial"/>
                <a:cs typeface="Arial"/>
              </a:rPr>
              <a:t>V	</a:t>
            </a:r>
            <a:r>
              <a:rPr sz="2950" b="1" spc="254" dirty="0">
                <a:solidFill>
                  <a:srgbClr val="608E6B"/>
                </a:solidFill>
                <a:latin typeface="Arial"/>
                <a:cs typeface="Arial"/>
              </a:rPr>
              <a:t>I	</a:t>
            </a:r>
            <a:r>
              <a:rPr sz="2950" b="1" spc="210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2950" b="1" spc="430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2950" b="1" spc="325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endParaRPr sz="2950" b="1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6700" y="374332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6700" y="4210050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6700" y="46767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6700" y="5143500"/>
            <a:ext cx="114299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6700" y="561022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6700" y="6076950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76700" y="747712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35710" y="2975035"/>
            <a:ext cx="9138920" cy="564725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2037714" algn="l"/>
                <a:tab pos="4087495" algn="l"/>
                <a:tab pos="4690110" algn="l"/>
                <a:tab pos="6052185" algn="l"/>
              </a:tabLst>
            </a:pPr>
            <a:r>
              <a:rPr sz="2850" spc="229" dirty="0">
                <a:solidFill>
                  <a:srgbClr val="608E6B"/>
                </a:solidFill>
                <a:latin typeface="Arial"/>
                <a:cs typeface="Arial"/>
              </a:rPr>
              <a:t>FACULTY	</a:t>
            </a:r>
            <a:r>
              <a:rPr sz="2850" spc="385" dirty="0">
                <a:solidFill>
                  <a:srgbClr val="608E6B"/>
                </a:solidFill>
                <a:latin typeface="Arial"/>
                <a:cs typeface="Arial"/>
              </a:rPr>
              <a:t>MEMBER	</a:t>
            </a:r>
            <a:r>
              <a:rPr sz="2850" spc="310" dirty="0">
                <a:solidFill>
                  <a:srgbClr val="608E6B"/>
                </a:solidFill>
                <a:latin typeface="Arial"/>
                <a:cs typeface="Arial"/>
              </a:rPr>
              <a:t>IN	</a:t>
            </a:r>
            <a:r>
              <a:rPr sz="2850" spc="300" dirty="0">
                <a:solidFill>
                  <a:srgbClr val="608E6B"/>
                </a:solidFill>
                <a:latin typeface="Arial"/>
                <a:cs typeface="Arial"/>
              </a:rPr>
              <a:t>YOUR	</a:t>
            </a:r>
            <a:r>
              <a:rPr sz="2850" spc="335" dirty="0">
                <a:solidFill>
                  <a:srgbClr val="608E6B"/>
                </a:solidFill>
                <a:latin typeface="Arial"/>
                <a:cs typeface="Arial"/>
              </a:rPr>
              <a:t>DEPARTMENT</a:t>
            </a:r>
            <a:endParaRPr sz="2850" dirty="0">
              <a:latin typeface="Arial"/>
              <a:cs typeface="Arial"/>
            </a:endParaRPr>
          </a:p>
          <a:p>
            <a:pPr marL="424180" marR="5080">
              <a:lnSpc>
                <a:spcPct val="119200"/>
              </a:lnSpc>
              <a:spcBef>
                <a:spcPts val="25"/>
              </a:spcBef>
              <a:tabLst>
                <a:tab pos="2186940" algn="l"/>
                <a:tab pos="2232660" algn="l"/>
                <a:tab pos="2922905" algn="l"/>
                <a:tab pos="3611879" algn="l"/>
                <a:tab pos="4578350" algn="l"/>
                <a:tab pos="5204460" algn="l"/>
                <a:tab pos="6131560" algn="l"/>
                <a:tab pos="7544434" algn="l"/>
              </a:tabLst>
            </a:pPr>
            <a:r>
              <a:rPr sz="2500" spc="37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500" spc="240" dirty="0">
                <a:solidFill>
                  <a:srgbClr val="608E6B"/>
                </a:solidFill>
                <a:latin typeface="Arial"/>
                <a:cs typeface="Arial"/>
              </a:rPr>
              <a:t>v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500" spc="12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ee</a:t>
            </a:r>
            <a:r>
              <a:rPr sz="2500" spc="-5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509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2500" spc="530" dirty="0">
                <a:solidFill>
                  <a:srgbClr val="608E6B"/>
                </a:solidFill>
                <a:latin typeface="Arial"/>
                <a:cs typeface="Arial"/>
              </a:rPr>
              <a:t>h</a:t>
            </a:r>
            <a:r>
              <a:rPr sz="2500" spc="15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575" dirty="0">
                <a:solidFill>
                  <a:srgbClr val="608E6B"/>
                </a:solidFill>
                <a:latin typeface="Arial"/>
                <a:cs typeface="Arial"/>
              </a:rPr>
              <a:t>d</a:t>
            </a:r>
            <a:r>
              <a:rPr sz="2500" spc="240" dirty="0">
                <a:solidFill>
                  <a:srgbClr val="608E6B"/>
                </a:solidFill>
                <a:latin typeface="Arial"/>
                <a:cs typeface="Arial"/>
              </a:rPr>
              <a:t>v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i</a:t>
            </a:r>
            <a:r>
              <a:rPr sz="2500" spc="12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i</a:t>
            </a:r>
            <a:r>
              <a:rPr sz="2500" spc="515" dirty="0">
                <a:solidFill>
                  <a:srgbClr val="608E6B"/>
                </a:solidFill>
                <a:latin typeface="Arial"/>
                <a:cs typeface="Arial"/>
              </a:rPr>
              <a:t>n</a:t>
            </a:r>
            <a:r>
              <a:rPr sz="2500" spc="280" dirty="0">
                <a:solidFill>
                  <a:srgbClr val="608E6B"/>
                </a:solidFill>
                <a:latin typeface="Arial"/>
                <a:cs typeface="Arial"/>
              </a:rPr>
              <a:t>g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f</a:t>
            </a:r>
            <a:r>
              <a:rPr sz="2500" spc="41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500" spc="14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250" dirty="0">
                <a:solidFill>
                  <a:srgbClr val="608E6B"/>
                </a:solidFill>
                <a:latin typeface="Arial"/>
                <a:cs typeface="Arial"/>
              </a:rPr>
              <a:t>y</a:t>
            </a:r>
            <a:r>
              <a:rPr sz="2500" spc="41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500" spc="490" dirty="0">
                <a:solidFill>
                  <a:srgbClr val="608E6B"/>
                </a:solidFill>
                <a:latin typeface="Arial"/>
                <a:cs typeface="Arial"/>
              </a:rPr>
              <a:t>u</a:t>
            </a:r>
            <a:r>
              <a:rPr sz="2500" spc="14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575" dirty="0">
                <a:solidFill>
                  <a:srgbClr val="608E6B"/>
                </a:solidFill>
                <a:latin typeface="Arial"/>
                <a:cs typeface="Arial"/>
              </a:rPr>
              <a:t>d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459" dirty="0">
                <a:solidFill>
                  <a:srgbClr val="608E6B"/>
                </a:solidFill>
                <a:latin typeface="Arial"/>
                <a:cs typeface="Arial"/>
              </a:rPr>
              <a:t>g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15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565" dirty="0">
                <a:solidFill>
                  <a:srgbClr val="608E6B"/>
                </a:solidFill>
                <a:latin typeface="Arial"/>
                <a:cs typeface="Arial"/>
              </a:rPr>
              <a:t>p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500" spc="41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500" spc="459" dirty="0">
                <a:solidFill>
                  <a:srgbClr val="608E6B"/>
                </a:solidFill>
                <a:latin typeface="Arial"/>
                <a:cs typeface="Arial"/>
              </a:rPr>
              <a:t>g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365" dirty="0">
                <a:solidFill>
                  <a:srgbClr val="608E6B"/>
                </a:solidFill>
                <a:latin typeface="Arial"/>
                <a:cs typeface="Arial"/>
              </a:rPr>
              <a:t>m  </a:t>
            </a:r>
            <a:r>
              <a:rPr sz="2500" spc="385" dirty="0">
                <a:solidFill>
                  <a:srgbClr val="608E6B"/>
                </a:solidFill>
                <a:latin typeface="Arial"/>
                <a:cs typeface="Arial"/>
              </a:rPr>
              <a:t>Full</a:t>
            </a:r>
            <a:r>
              <a:rPr sz="2600" spc="385" dirty="0">
                <a:solidFill>
                  <a:srgbClr val="608E6B"/>
                </a:solidFill>
                <a:latin typeface="Calibri"/>
                <a:cs typeface="Calibri"/>
              </a:rPr>
              <a:t>-</a:t>
            </a:r>
            <a:r>
              <a:rPr sz="2500" spc="385" dirty="0">
                <a:solidFill>
                  <a:srgbClr val="608E6B"/>
                </a:solidFill>
                <a:latin typeface="Arial"/>
                <a:cs typeface="Arial"/>
              </a:rPr>
              <a:t>time		</a:t>
            </a:r>
            <a:r>
              <a:rPr sz="2500" spc="350" dirty="0">
                <a:solidFill>
                  <a:srgbClr val="608E6B"/>
                </a:solidFill>
                <a:latin typeface="Arial"/>
                <a:cs typeface="Arial"/>
              </a:rPr>
              <a:t>faculty	</a:t>
            </a:r>
            <a:r>
              <a:rPr sz="2500" spc="509" dirty="0">
                <a:solidFill>
                  <a:srgbClr val="608E6B"/>
                </a:solidFill>
                <a:latin typeface="Arial"/>
                <a:cs typeface="Arial"/>
              </a:rPr>
              <a:t>member</a:t>
            </a:r>
            <a:endParaRPr sz="2500" dirty="0">
              <a:latin typeface="Arial"/>
              <a:cs typeface="Arial"/>
            </a:endParaRPr>
          </a:p>
          <a:p>
            <a:pPr marL="424180" marR="713105">
              <a:lnSpc>
                <a:spcPts val="3679"/>
              </a:lnSpc>
              <a:spcBef>
                <a:spcPts val="234"/>
              </a:spcBef>
              <a:tabLst>
                <a:tab pos="1326515" algn="l"/>
                <a:tab pos="1736089" algn="l"/>
                <a:tab pos="2891790" algn="l"/>
                <a:tab pos="5001260" algn="l"/>
                <a:tab pos="6758940" algn="l"/>
              </a:tabLst>
            </a:pPr>
            <a:r>
              <a:rPr sz="2500" spc="400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350" dirty="0">
                <a:solidFill>
                  <a:srgbClr val="608E6B"/>
                </a:solidFill>
                <a:latin typeface="Arial"/>
                <a:cs typeface="Arial"/>
              </a:rPr>
              <a:t>l</a:t>
            </a:r>
            <a:r>
              <a:rPr sz="2500" spc="12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spc="23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509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405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2500" spc="530" dirty="0">
                <a:solidFill>
                  <a:srgbClr val="608E6B"/>
                </a:solidFill>
                <a:latin typeface="Arial"/>
                <a:cs typeface="Arial"/>
              </a:rPr>
              <a:t>h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12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600" spc="-280" dirty="0">
                <a:solidFill>
                  <a:srgbClr val="608E6B"/>
                </a:solidFill>
                <a:latin typeface="Calibri"/>
                <a:cs typeface="Calibri"/>
              </a:rPr>
              <a:t>—</a:t>
            </a:r>
            <a:r>
              <a:rPr sz="2500" spc="844" dirty="0">
                <a:solidFill>
                  <a:srgbClr val="608E6B"/>
                </a:solidFill>
                <a:latin typeface="Arial"/>
                <a:cs typeface="Arial"/>
              </a:rPr>
              <a:t>m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i</a:t>
            </a:r>
            <a:r>
              <a:rPr sz="2500" spc="515" dirty="0">
                <a:solidFill>
                  <a:srgbClr val="608E6B"/>
                </a:solidFill>
                <a:latin typeface="Arial"/>
                <a:cs typeface="Arial"/>
              </a:rPr>
              <a:t>n</a:t>
            </a:r>
            <a:r>
              <a:rPr sz="2500" spc="509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i</a:t>
            </a:r>
            <a:r>
              <a:rPr sz="2500" spc="515" dirty="0">
                <a:solidFill>
                  <a:srgbClr val="608E6B"/>
                </a:solidFill>
                <a:latin typeface="Arial"/>
                <a:cs typeface="Arial"/>
              </a:rPr>
              <a:t>n</a:t>
            </a:r>
            <a:r>
              <a:rPr sz="2500" spc="-5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509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405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2500" spc="530" dirty="0">
                <a:solidFill>
                  <a:srgbClr val="608E6B"/>
                </a:solidFill>
                <a:latin typeface="Arial"/>
                <a:cs typeface="Arial"/>
              </a:rPr>
              <a:t>h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i</a:t>
            </a:r>
            <a:r>
              <a:rPr sz="2500" spc="515" dirty="0">
                <a:solidFill>
                  <a:srgbClr val="608E6B"/>
                </a:solidFill>
                <a:latin typeface="Arial"/>
                <a:cs typeface="Arial"/>
              </a:rPr>
              <a:t>n</a:t>
            </a:r>
            <a:r>
              <a:rPr sz="2500" spc="280" dirty="0">
                <a:solidFill>
                  <a:srgbClr val="608E6B"/>
                </a:solidFill>
                <a:latin typeface="Arial"/>
                <a:cs typeface="Arial"/>
              </a:rPr>
              <a:t>g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12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spc="405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2500" spc="530" dirty="0">
                <a:solidFill>
                  <a:srgbClr val="608E6B"/>
                </a:solidFill>
                <a:latin typeface="Arial"/>
                <a:cs typeface="Arial"/>
              </a:rPr>
              <a:t>h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575" dirty="0">
                <a:solidFill>
                  <a:srgbClr val="608E6B"/>
                </a:solidFill>
                <a:latin typeface="Arial"/>
                <a:cs typeface="Arial"/>
              </a:rPr>
              <a:t>d</a:t>
            </a:r>
            <a:r>
              <a:rPr sz="2500" spc="490" dirty="0">
                <a:solidFill>
                  <a:srgbClr val="608E6B"/>
                </a:solidFill>
                <a:latin typeface="Arial"/>
                <a:cs typeface="Arial"/>
              </a:rPr>
              <a:t>u</a:t>
            </a:r>
            <a:r>
              <a:rPr sz="2500" spc="350" dirty="0">
                <a:solidFill>
                  <a:srgbClr val="608E6B"/>
                </a:solidFill>
                <a:latin typeface="Arial"/>
                <a:cs typeface="Arial"/>
              </a:rPr>
              <a:t>l</a:t>
            </a:r>
            <a:r>
              <a:rPr sz="2500" spc="100" dirty="0">
                <a:solidFill>
                  <a:srgbClr val="608E6B"/>
                </a:solidFill>
                <a:latin typeface="Arial"/>
                <a:cs typeface="Arial"/>
              </a:rPr>
              <a:t>e  </a:t>
            </a:r>
            <a:r>
              <a:rPr sz="2500" spc="325" dirty="0">
                <a:solidFill>
                  <a:srgbClr val="608E6B"/>
                </a:solidFill>
                <a:latin typeface="Arial"/>
                <a:cs typeface="Arial"/>
              </a:rPr>
              <a:t>Varied	office	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hours</a:t>
            </a:r>
            <a:endParaRPr sz="2500" dirty="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330"/>
              </a:spcBef>
              <a:tabLst>
                <a:tab pos="1772920" algn="l"/>
                <a:tab pos="2550795" algn="l"/>
              </a:tabLst>
            </a:pPr>
            <a:r>
              <a:rPr sz="2500" spc="215" dirty="0">
                <a:solidFill>
                  <a:srgbClr val="608E6B"/>
                </a:solidFill>
                <a:latin typeface="Arial"/>
                <a:cs typeface="Arial"/>
              </a:rPr>
              <a:t>Assists	</a:t>
            </a:r>
            <a:r>
              <a:rPr sz="2500" spc="325" dirty="0">
                <a:solidFill>
                  <a:srgbClr val="608E6B"/>
                </a:solidFill>
                <a:latin typeface="Arial"/>
                <a:cs typeface="Arial"/>
              </a:rPr>
              <a:t>you	</a:t>
            </a:r>
            <a:r>
              <a:rPr sz="2500" spc="360" dirty="0">
                <a:solidFill>
                  <a:srgbClr val="608E6B"/>
                </a:solidFill>
                <a:latin typeface="Arial"/>
                <a:cs typeface="Arial"/>
              </a:rPr>
              <a:t>with</a:t>
            </a:r>
            <a:r>
              <a:rPr sz="2600" spc="360" dirty="0">
                <a:solidFill>
                  <a:srgbClr val="608E6B"/>
                </a:solidFill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1838325" indent="-260350">
              <a:lnSpc>
                <a:spcPct val="100000"/>
              </a:lnSpc>
              <a:spcBef>
                <a:spcPts val="555"/>
              </a:spcBef>
              <a:buSzPct val="104000"/>
              <a:buFont typeface="Calibri"/>
              <a:buChar char="-"/>
              <a:tabLst>
                <a:tab pos="1838325" algn="l"/>
                <a:tab pos="1838960" algn="l"/>
                <a:tab pos="2757170" algn="l"/>
                <a:tab pos="4561205" algn="l"/>
              </a:tabLst>
            </a:pPr>
            <a:r>
              <a:rPr sz="2500" spc="240" dirty="0">
                <a:solidFill>
                  <a:srgbClr val="608E6B"/>
                </a:solidFill>
                <a:latin typeface="Arial"/>
                <a:cs typeface="Arial"/>
              </a:rPr>
              <a:t>First	</a:t>
            </a:r>
            <a:r>
              <a:rPr sz="2500" spc="340" dirty="0">
                <a:solidFill>
                  <a:srgbClr val="608E6B"/>
                </a:solidFill>
                <a:latin typeface="Arial"/>
                <a:cs typeface="Arial"/>
              </a:rPr>
              <a:t>semester	</a:t>
            </a:r>
            <a:r>
              <a:rPr sz="2500" spc="385" dirty="0">
                <a:solidFill>
                  <a:srgbClr val="608E6B"/>
                </a:solidFill>
                <a:latin typeface="Arial"/>
                <a:cs typeface="Arial"/>
              </a:rPr>
              <a:t>advisement</a:t>
            </a:r>
            <a:endParaRPr sz="2500" dirty="0">
              <a:latin typeface="Arial"/>
              <a:cs typeface="Arial"/>
            </a:endParaRPr>
          </a:p>
          <a:p>
            <a:pPr marL="1838325" indent="-260350">
              <a:lnSpc>
                <a:spcPct val="100000"/>
              </a:lnSpc>
              <a:spcBef>
                <a:spcPts val="555"/>
              </a:spcBef>
              <a:buSzPct val="104000"/>
              <a:buFont typeface="Calibri"/>
              <a:buChar char="-"/>
              <a:tabLst>
                <a:tab pos="1838325" algn="l"/>
                <a:tab pos="1838960" algn="l"/>
                <a:tab pos="3020060" algn="l"/>
                <a:tab pos="3959860" algn="l"/>
              </a:tabLst>
            </a:pPr>
            <a:r>
              <a:rPr sz="2500" spc="350" dirty="0">
                <a:solidFill>
                  <a:srgbClr val="608E6B"/>
                </a:solidFill>
                <a:latin typeface="Arial"/>
                <a:cs typeface="Arial"/>
              </a:rPr>
              <a:t>Study	</a:t>
            </a:r>
            <a:r>
              <a:rPr sz="2500" spc="310" dirty="0">
                <a:solidFill>
                  <a:srgbClr val="608E6B"/>
                </a:solidFill>
                <a:latin typeface="Arial"/>
                <a:cs typeface="Arial"/>
              </a:rPr>
              <a:t>Plan	</a:t>
            </a:r>
            <a:r>
              <a:rPr sz="2500" spc="350" dirty="0">
                <a:solidFill>
                  <a:srgbClr val="608E6B"/>
                </a:solidFill>
                <a:latin typeface="Arial"/>
                <a:cs typeface="Arial"/>
              </a:rPr>
              <a:t>filing</a:t>
            </a:r>
            <a:endParaRPr lang="en-US" sz="2500" dirty="0">
              <a:latin typeface="Arial"/>
              <a:cs typeface="Arial"/>
            </a:endParaRPr>
          </a:p>
          <a:p>
            <a:pPr marL="1838325" indent="-260350">
              <a:lnSpc>
                <a:spcPct val="100000"/>
              </a:lnSpc>
              <a:spcBef>
                <a:spcPts val="555"/>
              </a:spcBef>
              <a:buSzPct val="104000"/>
              <a:buFont typeface="Calibri"/>
              <a:buChar char="-"/>
              <a:tabLst>
                <a:tab pos="1838325" algn="l"/>
                <a:tab pos="1838960" algn="l"/>
                <a:tab pos="3020060" algn="l"/>
                <a:tab pos="3959860" algn="l"/>
              </a:tabLst>
            </a:pPr>
            <a:endParaRPr lang="en-US" sz="2400" spc="325" dirty="0">
              <a:solidFill>
                <a:srgbClr val="608E6B"/>
              </a:solidFill>
              <a:latin typeface="Arial"/>
              <a:cs typeface="Arial"/>
            </a:endParaRPr>
          </a:p>
          <a:p>
            <a:pPr marL="424180" marR="754380">
              <a:lnSpc>
                <a:spcPct val="120100"/>
              </a:lnSpc>
              <a:spcBef>
                <a:spcPts val="55"/>
              </a:spcBef>
              <a:tabLst>
                <a:tab pos="1238885" algn="l"/>
                <a:tab pos="2353945" algn="l"/>
                <a:tab pos="2792730" algn="l"/>
                <a:tab pos="3676650" algn="l"/>
                <a:tab pos="4273550" algn="l"/>
                <a:tab pos="5052060" algn="l"/>
                <a:tab pos="5194300" algn="l"/>
                <a:tab pos="5694680" algn="l"/>
                <a:tab pos="5949315" algn="l"/>
                <a:tab pos="6706870" algn="l"/>
                <a:tab pos="6938645" algn="l"/>
                <a:tab pos="7588884" algn="l"/>
              </a:tabLst>
            </a:pPr>
            <a:r>
              <a:rPr sz="2500" spc="325" dirty="0">
                <a:solidFill>
                  <a:srgbClr val="608E6B"/>
                </a:solidFill>
                <a:latin typeface="Arial"/>
                <a:cs typeface="Arial"/>
              </a:rPr>
              <a:t>Any	</a:t>
            </a:r>
            <a:r>
              <a:rPr sz="2500" spc="380" dirty="0">
                <a:solidFill>
                  <a:srgbClr val="608E6B"/>
                </a:solidFill>
                <a:latin typeface="Arial"/>
                <a:cs typeface="Arial"/>
              </a:rPr>
              <a:t>other	</a:t>
            </a:r>
            <a:r>
              <a:rPr sz="2500" spc="355" dirty="0">
                <a:solidFill>
                  <a:srgbClr val="608E6B"/>
                </a:solidFill>
                <a:latin typeface="Arial"/>
                <a:cs typeface="Arial"/>
              </a:rPr>
              <a:t>questions	</a:t>
            </a:r>
            <a:r>
              <a:rPr sz="2500" spc="325" dirty="0">
                <a:solidFill>
                  <a:srgbClr val="608E6B"/>
                </a:solidFill>
                <a:latin typeface="Arial"/>
                <a:cs typeface="Arial"/>
              </a:rPr>
              <a:t>you	</a:t>
            </a:r>
            <a:r>
              <a:rPr sz="2500" spc="405" dirty="0">
                <a:solidFill>
                  <a:srgbClr val="608E6B"/>
                </a:solidFill>
                <a:latin typeface="Arial"/>
                <a:cs typeface="Arial"/>
              </a:rPr>
              <a:t>may	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have	</a:t>
            </a:r>
            <a:r>
              <a:rPr sz="2500" spc="415" dirty="0">
                <a:solidFill>
                  <a:srgbClr val="608E6B"/>
                </a:solidFill>
                <a:latin typeface="Arial"/>
                <a:cs typeface="Arial"/>
              </a:rPr>
              <a:t>about</a:t>
            </a:r>
            <a:r>
              <a:rPr lang="en-US" sz="2500" spc="41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405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575" dirty="0">
                <a:solidFill>
                  <a:srgbClr val="608E6B"/>
                </a:solidFill>
                <a:latin typeface="Arial"/>
                <a:cs typeface="Arial"/>
              </a:rPr>
              <a:t>d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500" spc="844" dirty="0">
                <a:solidFill>
                  <a:srgbClr val="608E6B"/>
                </a:solidFill>
                <a:latin typeface="Arial"/>
                <a:cs typeface="Arial"/>
              </a:rPr>
              <a:t>m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i</a:t>
            </a:r>
            <a:r>
              <a:rPr sz="2500" spc="225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250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500" spc="-69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spc="509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2500" spc="305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500" spc="509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sz="2500" spc="490" dirty="0">
                <a:solidFill>
                  <a:srgbClr val="608E6B"/>
                </a:solidFill>
                <a:latin typeface="Arial"/>
                <a:cs typeface="Arial"/>
              </a:rPr>
              <a:t>u</a:t>
            </a:r>
            <a:r>
              <a:rPr sz="2500" spc="12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600" spc="-130" dirty="0">
                <a:solidFill>
                  <a:srgbClr val="608E6B"/>
                </a:solidFill>
                <a:latin typeface="Calibri"/>
                <a:cs typeface="Calibri"/>
              </a:rPr>
              <a:t>,</a:t>
            </a:r>
            <a:r>
              <a:rPr sz="2600" dirty="0">
                <a:solidFill>
                  <a:srgbClr val="608E6B"/>
                </a:solidFill>
                <a:latin typeface="Calibri"/>
                <a:cs typeface="Calibri"/>
              </a:rPr>
              <a:t>	</a:t>
            </a:r>
            <a:r>
              <a:rPr sz="2500" spc="405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2500" spc="41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500" spc="490" dirty="0">
                <a:solidFill>
                  <a:srgbClr val="608E6B"/>
                </a:solidFill>
                <a:latin typeface="Arial"/>
                <a:cs typeface="Arial"/>
              </a:rPr>
              <a:t>u</a:t>
            </a:r>
            <a:r>
              <a:rPr sz="2500" spc="320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500" spc="12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500" spc="33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lang="en-US" sz="2500" spc="-55" dirty="0">
                <a:solidFill>
                  <a:srgbClr val="608E6B"/>
                </a:solidFill>
                <a:latin typeface="Arial"/>
                <a:cs typeface="Arial"/>
              </a:rPr>
              <a:t>s to take, </a:t>
            </a:r>
            <a:r>
              <a:rPr sz="2500" spc="250" dirty="0">
                <a:solidFill>
                  <a:srgbClr val="608E6B"/>
                </a:solidFill>
                <a:latin typeface="Arial"/>
                <a:cs typeface="Arial"/>
              </a:rPr>
              <a:t>y</a:t>
            </a:r>
            <a:r>
              <a:rPr sz="2500" spc="415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500" spc="490" dirty="0">
                <a:solidFill>
                  <a:srgbClr val="608E6B"/>
                </a:solidFill>
                <a:latin typeface="Arial"/>
                <a:cs typeface="Arial"/>
              </a:rPr>
              <a:t>u</a:t>
            </a:r>
            <a:r>
              <a:rPr sz="2500" spc="125" dirty="0">
                <a:solidFill>
                  <a:srgbClr val="608E6B"/>
                </a:solidFill>
                <a:latin typeface="Arial"/>
                <a:cs typeface="Arial"/>
              </a:rPr>
              <a:t>r  </a:t>
            </a:r>
            <a:r>
              <a:rPr sz="2500" spc="325" dirty="0">
                <a:solidFill>
                  <a:srgbClr val="608E6B"/>
                </a:solidFill>
                <a:latin typeface="Arial"/>
                <a:cs typeface="Arial"/>
              </a:rPr>
              <a:t>professional	</a:t>
            </a:r>
            <a:r>
              <a:rPr sz="2500" spc="290" dirty="0">
                <a:solidFill>
                  <a:srgbClr val="608E6B"/>
                </a:solidFill>
                <a:latin typeface="Arial"/>
                <a:cs typeface="Arial"/>
              </a:rPr>
              <a:t>goals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5852" y="603791"/>
            <a:ext cx="10478135" cy="828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905" dirty="0">
                <a:solidFill>
                  <a:srgbClr val="608E6B"/>
                </a:solidFill>
              </a:rPr>
              <a:t>YOUR</a:t>
            </a:r>
            <a:r>
              <a:rPr sz="5250" spc="480" dirty="0">
                <a:solidFill>
                  <a:srgbClr val="608E6B"/>
                </a:solidFill>
              </a:rPr>
              <a:t> </a:t>
            </a:r>
            <a:r>
              <a:rPr sz="5250" spc="825" dirty="0">
                <a:solidFill>
                  <a:srgbClr val="608E6B"/>
                </a:solidFill>
              </a:rPr>
              <a:t>RESPONSIBILITIES</a:t>
            </a:r>
            <a:endParaRPr sz="5250"/>
          </a:p>
        </p:txBody>
      </p:sp>
      <p:sp>
        <p:nvSpPr>
          <p:cNvPr id="3" name="object 3"/>
          <p:cNvSpPr/>
          <p:nvPr/>
        </p:nvSpPr>
        <p:spPr>
          <a:xfrm>
            <a:off x="0" y="1781175"/>
            <a:ext cx="18288000" cy="8505825"/>
          </a:xfrm>
          <a:custGeom>
            <a:avLst/>
            <a:gdLst/>
            <a:ahLst/>
            <a:cxnLst/>
            <a:rect l="l" t="t" r="r" b="b"/>
            <a:pathLst>
              <a:path w="18288000" h="8505825">
                <a:moveTo>
                  <a:pt x="0" y="850582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8505824"/>
                </a:lnTo>
                <a:lnTo>
                  <a:pt x="0" y="8505824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075" y="2619375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075" y="3152775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075" y="3686175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075" y="4219575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075" y="4752975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075" y="5286375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075" y="5819775"/>
            <a:ext cx="123825" cy="123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4676" y="2344020"/>
            <a:ext cx="15761335" cy="380232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850" spc="240" dirty="0">
                <a:solidFill>
                  <a:srgbClr val="608E6B"/>
                </a:solidFill>
                <a:latin typeface="Arial"/>
                <a:cs typeface="Arial"/>
              </a:rPr>
              <a:t>Check </a:t>
            </a:r>
            <a:r>
              <a:rPr sz="2850" spc="225" dirty="0">
                <a:solidFill>
                  <a:srgbClr val="608E6B"/>
                </a:solidFill>
                <a:latin typeface="Arial"/>
                <a:cs typeface="Arial"/>
              </a:rPr>
              <a:t>your </a:t>
            </a:r>
            <a:r>
              <a:rPr sz="2850" spc="180" dirty="0">
                <a:solidFill>
                  <a:srgbClr val="608E6B"/>
                </a:solidFill>
                <a:latin typeface="Arial"/>
                <a:cs typeface="Arial"/>
              </a:rPr>
              <a:t>University</a:t>
            </a:r>
            <a:r>
              <a:rPr sz="2850" spc="-37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00" dirty="0">
                <a:solidFill>
                  <a:srgbClr val="608E6B"/>
                </a:solidFill>
                <a:latin typeface="Arial"/>
                <a:cs typeface="Arial"/>
              </a:rPr>
              <a:t>email</a:t>
            </a:r>
            <a:endParaRPr sz="2850" dirty="0">
              <a:latin typeface="Arial"/>
              <a:cs typeface="Arial"/>
            </a:endParaRPr>
          </a:p>
          <a:p>
            <a:pPr marL="12700" marR="5080">
              <a:lnSpc>
                <a:spcPts val="4200"/>
              </a:lnSpc>
              <a:spcBef>
                <a:spcPts val="270"/>
              </a:spcBef>
            </a:pPr>
            <a:r>
              <a:rPr sz="2850" spc="254" dirty="0">
                <a:solidFill>
                  <a:srgbClr val="608E6B"/>
                </a:solidFill>
                <a:latin typeface="Arial"/>
                <a:cs typeface="Arial"/>
              </a:rPr>
              <a:t>Keep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25" dirty="0">
                <a:solidFill>
                  <a:srgbClr val="608E6B"/>
                </a:solidFill>
                <a:latin typeface="Arial"/>
                <a:cs typeface="Arial"/>
              </a:rPr>
              <a:t>your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00" dirty="0">
                <a:solidFill>
                  <a:srgbClr val="608E6B"/>
                </a:solidFill>
                <a:latin typeface="Arial"/>
                <a:cs typeface="Arial"/>
              </a:rPr>
              <a:t>contact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50" dirty="0">
                <a:solidFill>
                  <a:srgbClr val="608E6B"/>
                </a:solidFill>
                <a:latin typeface="Arial"/>
                <a:cs typeface="Arial"/>
              </a:rPr>
              <a:t>info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50" dirty="0">
                <a:solidFill>
                  <a:srgbClr val="608E6B"/>
                </a:solidFill>
                <a:latin typeface="Arial"/>
                <a:cs typeface="Arial"/>
              </a:rPr>
              <a:t>updated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30" dirty="0">
                <a:solidFill>
                  <a:srgbClr val="608E6B"/>
                </a:solidFill>
                <a:latin typeface="Arial"/>
                <a:cs typeface="Arial"/>
              </a:rPr>
              <a:t>on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00" dirty="0">
                <a:solidFill>
                  <a:srgbClr val="608E6B"/>
                </a:solidFill>
                <a:latin typeface="Arial"/>
                <a:cs typeface="Arial"/>
              </a:rPr>
              <a:t>Student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15" dirty="0">
                <a:solidFill>
                  <a:srgbClr val="608E6B"/>
                </a:solidFill>
                <a:latin typeface="Arial"/>
                <a:cs typeface="Arial"/>
              </a:rPr>
              <a:t>Portal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75" dirty="0">
                <a:solidFill>
                  <a:srgbClr val="608E6B"/>
                </a:solidFill>
                <a:latin typeface="Arial"/>
                <a:cs typeface="Arial"/>
              </a:rPr>
              <a:t>in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75" dirty="0">
                <a:solidFill>
                  <a:srgbClr val="608E6B"/>
                </a:solidFill>
                <a:latin typeface="Arial"/>
                <a:cs typeface="Arial"/>
              </a:rPr>
              <a:t>Bronco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00" dirty="0">
                <a:solidFill>
                  <a:srgbClr val="608E6B"/>
                </a:solidFill>
                <a:latin typeface="Arial"/>
                <a:cs typeface="Arial"/>
              </a:rPr>
              <a:t>Direct</a:t>
            </a:r>
            <a:r>
              <a:rPr sz="2950" spc="200" dirty="0">
                <a:solidFill>
                  <a:srgbClr val="608E6B"/>
                </a:solidFill>
                <a:latin typeface="Calibri"/>
                <a:cs typeface="Calibri"/>
              </a:rPr>
              <a:t>—</a:t>
            </a:r>
            <a:r>
              <a:rPr sz="2850" spc="200" dirty="0">
                <a:solidFill>
                  <a:srgbClr val="608E6B"/>
                </a:solidFill>
                <a:latin typeface="Arial"/>
                <a:cs typeface="Arial"/>
              </a:rPr>
              <a:t>phone</a:t>
            </a:r>
            <a:r>
              <a:rPr sz="2950" spc="200" dirty="0">
                <a:solidFill>
                  <a:srgbClr val="608E6B"/>
                </a:solidFill>
                <a:latin typeface="Calibri"/>
                <a:cs typeface="Calibri"/>
              </a:rPr>
              <a:t>,</a:t>
            </a:r>
            <a:r>
              <a:rPr sz="2950" spc="155" dirty="0">
                <a:solidFill>
                  <a:srgbClr val="608E6B"/>
                </a:solidFill>
                <a:latin typeface="Calibri"/>
                <a:cs typeface="Calibri"/>
              </a:rPr>
              <a:t> </a:t>
            </a:r>
            <a:r>
              <a:rPr sz="2850" spc="185" dirty="0">
                <a:solidFill>
                  <a:srgbClr val="608E6B"/>
                </a:solidFill>
                <a:latin typeface="Arial"/>
                <a:cs typeface="Arial"/>
              </a:rPr>
              <a:t>address </a:t>
            </a:r>
            <a:r>
              <a:rPr sz="2850" spc="-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85" dirty="0">
                <a:solidFill>
                  <a:srgbClr val="608E6B"/>
                </a:solidFill>
                <a:latin typeface="Arial"/>
                <a:cs typeface="Arial"/>
              </a:rPr>
              <a:t>Meet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25" dirty="0">
                <a:solidFill>
                  <a:srgbClr val="608E6B"/>
                </a:solidFill>
                <a:latin typeface="Arial"/>
                <a:cs typeface="Arial"/>
              </a:rPr>
              <a:t>your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35" dirty="0">
                <a:solidFill>
                  <a:srgbClr val="608E6B"/>
                </a:solidFill>
                <a:latin typeface="Arial"/>
                <a:cs typeface="Arial"/>
              </a:rPr>
              <a:t>Graduate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80" dirty="0">
                <a:solidFill>
                  <a:srgbClr val="608E6B"/>
                </a:solidFill>
                <a:latin typeface="Arial"/>
                <a:cs typeface="Arial"/>
              </a:rPr>
              <a:t>Program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175" dirty="0">
                <a:solidFill>
                  <a:srgbClr val="608E6B"/>
                </a:solidFill>
                <a:latin typeface="Arial"/>
                <a:cs typeface="Arial"/>
              </a:rPr>
              <a:t>Adviser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15" dirty="0">
                <a:solidFill>
                  <a:srgbClr val="608E6B"/>
                </a:solidFill>
                <a:latin typeface="Arial"/>
                <a:cs typeface="Arial"/>
              </a:rPr>
              <a:t>consistently</a:t>
            </a:r>
            <a:endParaRPr sz="2850" dirty="0">
              <a:latin typeface="Arial"/>
              <a:cs typeface="Arial"/>
            </a:endParaRPr>
          </a:p>
          <a:p>
            <a:pPr marL="12700" marR="1774189">
              <a:lnSpc>
                <a:spcPts val="4200"/>
              </a:lnSpc>
            </a:pPr>
            <a:r>
              <a:rPr sz="2850" spc="240" dirty="0">
                <a:solidFill>
                  <a:srgbClr val="608E6B"/>
                </a:solidFill>
                <a:latin typeface="Arial"/>
                <a:cs typeface="Arial"/>
              </a:rPr>
              <a:t>Check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25" dirty="0">
                <a:solidFill>
                  <a:srgbClr val="608E6B"/>
                </a:solidFill>
                <a:latin typeface="Arial"/>
                <a:cs typeface="Arial"/>
              </a:rPr>
              <a:t>your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00" dirty="0">
                <a:solidFill>
                  <a:srgbClr val="608E6B"/>
                </a:solidFill>
                <a:latin typeface="Arial"/>
                <a:cs typeface="Arial"/>
              </a:rPr>
              <a:t>academic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50" dirty="0">
                <a:solidFill>
                  <a:srgbClr val="608E6B"/>
                </a:solidFill>
                <a:latin typeface="Arial"/>
                <a:cs typeface="Arial"/>
              </a:rPr>
              <a:t>record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75" dirty="0">
                <a:solidFill>
                  <a:srgbClr val="608E6B"/>
                </a:solidFill>
                <a:latin typeface="Arial"/>
                <a:cs typeface="Arial"/>
              </a:rPr>
              <a:t>in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25" dirty="0">
                <a:solidFill>
                  <a:srgbClr val="608E6B"/>
                </a:solidFill>
                <a:latin typeface="Arial"/>
                <a:cs typeface="Arial"/>
              </a:rPr>
              <a:t>your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00" dirty="0">
                <a:solidFill>
                  <a:srgbClr val="608E6B"/>
                </a:solidFill>
                <a:latin typeface="Arial"/>
                <a:cs typeface="Arial"/>
              </a:rPr>
              <a:t>Student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15" dirty="0">
                <a:solidFill>
                  <a:srgbClr val="608E6B"/>
                </a:solidFill>
                <a:latin typeface="Arial"/>
                <a:cs typeface="Arial"/>
              </a:rPr>
              <a:t>Portal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30" dirty="0">
                <a:solidFill>
                  <a:srgbClr val="608E6B"/>
                </a:solidFill>
                <a:latin typeface="Arial"/>
                <a:cs typeface="Arial"/>
              </a:rPr>
              <a:t>through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75" dirty="0">
                <a:solidFill>
                  <a:srgbClr val="608E6B"/>
                </a:solidFill>
                <a:latin typeface="Arial"/>
                <a:cs typeface="Arial"/>
              </a:rPr>
              <a:t>Bronco</a:t>
            </a:r>
            <a:r>
              <a:rPr sz="2850" spc="3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50" dirty="0">
                <a:solidFill>
                  <a:srgbClr val="608E6B"/>
                </a:solidFill>
                <a:latin typeface="Arial"/>
                <a:cs typeface="Arial"/>
              </a:rPr>
              <a:t>Direct </a:t>
            </a:r>
            <a:r>
              <a:rPr sz="2850" spc="38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lang="en-US" sz="2850" spc="350" dirty="0">
                <a:solidFill>
                  <a:srgbClr val="608E6B"/>
                </a:solidFill>
                <a:latin typeface="Arial"/>
                <a:cs typeface="Arial"/>
              </a:rPr>
              <a:t>Be aware of administrative deadlines</a:t>
            </a:r>
          </a:p>
          <a:p>
            <a:pPr marL="12700" marR="1774189">
              <a:lnSpc>
                <a:spcPts val="4200"/>
              </a:lnSpc>
            </a:pPr>
            <a:r>
              <a:rPr sz="2850" spc="210" dirty="0">
                <a:solidFill>
                  <a:srgbClr val="608E6B"/>
                </a:solidFill>
                <a:latin typeface="Arial"/>
                <a:cs typeface="Arial"/>
              </a:rPr>
              <a:t>Review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25" dirty="0">
                <a:solidFill>
                  <a:srgbClr val="608E6B"/>
                </a:solidFill>
                <a:latin typeface="Arial"/>
                <a:cs typeface="Arial"/>
              </a:rPr>
              <a:t>your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75" dirty="0">
                <a:solidFill>
                  <a:srgbClr val="608E6B"/>
                </a:solidFill>
                <a:latin typeface="Arial"/>
                <a:cs typeface="Arial"/>
              </a:rPr>
              <a:t>graduate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00" dirty="0">
                <a:solidFill>
                  <a:srgbClr val="608E6B"/>
                </a:solidFill>
                <a:latin typeface="Arial"/>
                <a:cs typeface="Arial"/>
              </a:rPr>
              <a:t>student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335" dirty="0">
                <a:solidFill>
                  <a:srgbClr val="608E6B"/>
                </a:solidFill>
                <a:latin typeface="Arial"/>
                <a:cs typeface="Arial"/>
              </a:rPr>
              <a:t>handbook</a:t>
            </a:r>
            <a:endParaRPr sz="2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50" spc="254" dirty="0">
                <a:solidFill>
                  <a:srgbClr val="608E6B"/>
                </a:solidFill>
                <a:latin typeface="Arial"/>
                <a:cs typeface="Arial"/>
              </a:rPr>
              <a:t>Keep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25" dirty="0">
                <a:solidFill>
                  <a:srgbClr val="608E6B"/>
                </a:solidFill>
                <a:latin typeface="Arial"/>
                <a:cs typeface="Arial"/>
              </a:rPr>
              <a:t>your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400" dirty="0">
                <a:solidFill>
                  <a:srgbClr val="608E6B"/>
                </a:solidFill>
                <a:latin typeface="Arial"/>
                <a:cs typeface="Arial"/>
              </a:rPr>
              <a:t>own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65" dirty="0">
                <a:solidFill>
                  <a:srgbClr val="608E6B"/>
                </a:solidFill>
                <a:latin typeface="Arial"/>
                <a:cs typeface="Arial"/>
              </a:rPr>
              <a:t>copy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225" dirty="0">
                <a:solidFill>
                  <a:srgbClr val="608E6B"/>
                </a:solidFill>
                <a:latin typeface="Arial"/>
                <a:cs typeface="Arial"/>
              </a:rPr>
              <a:t>of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180" dirty="0">
                <a:solidFill>
                  <a:srgbClr val="608E6B"/>
                </a:solidFill>
                <a:latin typeface="Arial"/>
                <a:cs typeface="Arial"/>
              </a:rPr>
              <a:t>all</a:t>
            </a:r>
            <a:r>
              <a:rPr sz="2850" spc="30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850" spc="175" dirty="0">
                <a:solidFill>
                  <a:srgbClr val="608E6B"/>
                </a:solidFill>
                <a:latin typeface="Arial"/>
                <a:cs typeface="Arial"/>
              </a:rPr>
              <a:t>papers</a:t>
            </a:r>
            <a:r>
              <a:rPr sz="2950" spc="175" dirty="0">
                <a:solidFill>
                  <a:srgbClr val="608E6B"/>
                </a:solidFill>
                <a:latin typeface="Calibri"/>
                <a:cs typeface="Calibri"/>
              </a:rPr>
              <a:t>,</a:t>
            </a:r>
            <a:r>
              <a:rPr sz="2950" spc="155" dirty="0">
                <a:solidFill>
                  <a:srgbClr val="608E6B"/>
                </a:solidFill>
                <a:latin typeface="Calibri"/>
                <a:cs typeface="Calibri"/>
              </a:rPr>
              <a:t> </a:t>
            </a:r>
            <a:r>
              <a:rPr sz="2850" spc="305" dirty="0">
                <a:solidFill>
                  <a:srgbClr val="608E6B"/>
                </a:solidFill>
                <a:latin typeface="Arial"/>
                <a:cs typeface="Arial"/>
              </a:rPr>
              <a:t>homework</a:t>
            </a:r>
            <a:r>
              <a:rPr sz="2950" spc="305" dirty="0">
                <a:solidFill>
                  <a:srgbClr val="608E6B"/>
                </a:solidFill>
                <a:latin typeface="Calibri"/>
                <a:cs typeface="Calibri"/>
              </a:rPr>
              <a:t>,</a:t>
            </a:r>
            <a:r>
              <a:rPr sz="2950" spc="155" dirty="0">
                <a:solidFill>
                  <a:srgbClr val="608E6B"/>
                </a:solidFill>
                <a:latin typeface="Calibri"/>
                <a:cs typeface="Calibri"/>
              </a:rPr>
              <a:t> </a:t>
            </a:r>
            <a:r>
              <a:rPr sz="2850" spc="285" dirty="0">
                <a:solidFill>
                  <a:srgbClr val="608E6B"/>
                </a:solidFill>
                <a:latin typeface="Arial"/>
                <a:cs typeface="Arial"/>
              </a:rPr>
              <a:t>documents</a:t>
            </a:r>
            <a:r>
              <a:rPr sz="2950" spc="285" dirty="0">
                <a:solidFill>
                  <a:srgbClr val="608E6B"/>
                </a:solidFill>
                <a:latin typeface="Calibri"/>
                <a:cs typeface="Calibri"/>
              </a:rPr>
              <a:t>.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7715250"/>
            <a:ext cx="18288000" cy="2571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6871" y="199311"/>
            <a:ext cx="202183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0444" algn="l"/>
              </a:tabLst>
            </a:pP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8072" y="199311"/>
            <a:ext cx="17570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7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9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2648" y="1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50" y="10286999"/>
                </a:moveTo>
                <a:lnTo>
                  <a:pt x="0" y="10286998"/>
                </a:lnTo>
                <a:lnTo>
                  <a:pt x="13330439" y="0"/>
                </a:lnTo>
                <a:lnTo>
                  <a:pt x="14582706" y="0"/>
                </a:lnTo>
                <a:lnTo>
                  <a:pt x="14985350" y="521766"/>
                </a:lnTo>
                <a:lnTo>
                  <a:pt x="14985350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0919" y="3514725"/>
            <a:ext cx="3943350" cy="3857625"/>
          </a:xfrm>
          <a:custGeom>
            <a:avLst/>
            <a:gdLst/>
            <a:ahLst/>
            <a:cxnLst/>
            <a:rect l="l" t="t" r="r" b="b"/>
            <a:pathLst>
              <a:path w="3943350" h="3857625">
                <a:moveTo>
                  <a:pt x="0" y="0"/>
                </a:moveTo>
                <a:lnTo>
                  <a:pt x="3943312" y="0"/>
                </a:lnTo>
                <a:lnTo>
                  <a:pt x="3943312" y="3857624"/>
                </a:lnTo>
                <a:lnTo>
                  <a:pt x="0" y="38576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600" y="3752850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7600" y="4752975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7600" y="5419725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600" y="5753100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600" y="6419850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00919" y="3577170"/>
            <a:ext cx="3943350" cy="368172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82600" marR="443230">
              <a:lnSpc>
                <a:spcPct val="121500"/>
              </a:lnSpc>
              <a:spcBef>
                <a:spcPts val="80"/>
              </a:spcBef>
            </a:pPr>
            <a:r>
              <a:rPr sz="1750" spc="285" dirty="0">
                <a:latin typeface="Arial"/>
                <a:cs typeface="Arial"/>
              </a:rPr>
              <a:t>Meet </a:t>
            </a:r>
            <a:r>
              <a:rPr sz="1750" spc="340" dirty="0">
                <a:latin typeface="Arial"/>
                <a:cs typeface="Arial"/>
              </a:rPr>
              <a:t>with </a:t>
            </a:r>
            <a:r>
              <a:rPr sz="1750" spc="250" dirty="0">
                <a:latin typeface="Arial"/>
                <a:cs typeface="Arial"/>
              </a:rPr>
              <a:t>your </a:t>
            </a:r>
            <a:r>
              <a:rPr sz="1750" spc="225" dirty="0">
                <a:latin typeface="Arial"/>
                <a:cs typeface="Arial"/>
              </a:rPr>
              <a:t>advisor  </a:t>
            </a:r>
            <a:r>
              <a:rPr sz="1750" spc="250" dirty="0">
                <a:latin typeface="Arial"/>
                <a:cs typeface="Arial"/>
              </a:rPr>
              <a:t>and</a:t>
            </a:r>
            <a:r>
              <a:rPr sz="1850" spc="250" dirty="0">
                <a:latin typeface="Calibri"/>
                <a:cs typeface="Calibri"/>
              </a:rPr>
              <a:t>/</a:t>
            </a:r>
            <a:r>
              <a:rPr sz="1750" spc="250" dirty="0">
                <a:latin typeface="Arial"/>
                <a:cs typeface="Arial"/>
              </a:rPr>
              <a:t>or </a:t>
            </a:r>
            <a:r>
              <a:rPr sz="1750" spc="290" dirty="0">
                <a:latin typeface="Arial"/>
                <a:cs typeface="Arial"/>
              </a:rPr>
              <a:t>graduate  coordinator</a:t>
            </a:r>
            <a:endParaRPr sz="1750" dirty="0">
              <a:latin typeface="Arial"/>
              <a:cs typeface="Arial"/>
            </a:endParaRPr>
          </a:p>
          <a:p>
            <a:pPr marL="482600" marR="871855">
              <a:lnSpc>
                <a:spcPct val="125000"/>
              </a:lnSpc>
            </a:pPr>
            <a:r>
              <a:rPr sz="1750" spc="330" dirty="0">
                <a:latin typeface="Arial"/>
                <a:cs typeface="Arial"/>
              </a:rPr>
              <a:t>Attend</a:t>
            </a:r>
            <a:r>
              <a:rPr sz="1750" spc="275" dirty="0">
                <a:latin typeface="Arial"/>
                <a:cs typeface="Arial"/>
              </a:rPr>
              <a:t> </a:t>
            </a:r>
            <a:r>
              <a:rPr sz="1750" spc="350" dirty="0">
                <a:latin typeface="Arial"/>
                <a:cs typeface="Arial"/>
              </a:rPr>
              <a:t>department  </a:t>
            </a:r>
            <a:r>
              <a:rPr sz="1750" spc="290" dirty="0">
                <a:latin typeface="Arial"/>
                <a:cs typeface="Arial"/>
              </a:rPr>
              <a:t>orientation</a:t>
            </a:r>
            <a:endParaRPr sz="1750" dirty="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525"/>
              </a:spcBef>
            </a:pPr>
            <a:r>
              <a:rPr sz="1750" spc="200" dirty="0">
                <a:latin typeface="Arial"/>
                <a:cs typeface="Arial"/>
              </a:rPr>
              <a:t>Visit </a:t>
            </a:r>
            <a:r>
              <a:rPr sz="1750" spc="229" dirty="0">
                <a:latin typeface="Arial"/>
                <a:cs typeface="Arial"/>
              </a:rPr>
              <a:t>My</a:t>
            </a:r>
            <a:r>
              <a:rPr sz="1750" spc="365" dirty="0">
                <a:latin typeface="Arial"/>
                <a:cs typeface="Arial"/>
              </a:rPr>
              <a:t> </a:t>
            </a:r>
            <a:r>
              <a:rPr sz="1750" spc="160" dirty="0">
                <a:latin typeface="Arial"/>
                <a:cs typeface="Arial"/>
              </a:rPr>
              <a:t>CPP</a:t>
            </a:r>
            <a:endParaRPr sz="1750" dirty="0">
              <a:latin typeface="Arial"/>
              <a:cs typeface="Arial"/>
            </a:endParaRPr>
          </a:p>
          <a:p>
            <a:pPr marL="482600" marR="267335">
              <a:lnSpc>
                <a:spcPct val="125000"/>
              </a:lnSpc>
            </a:pPr>
            <a:r>
              <a:rPr sz="1750" spc="310" dirty="0">
                <a:latin typeface="Arial"/>
                <a:cs typeface="Arial"/>
              </a:rPr>
              <a:t>Update </a:t>
            </a:r>
            <a:r>
              <a:rPr sz="1750" spc="250" dirty="0">
                <a:latin typeface="Arial"/>
                <a:cs typeface="Arial"/>
              </a:rPr>
              <a:t>your </a:t>
            </a:r>
            <a:r>
              <a:rPr sz="1750" spc="300" dirty="0">
                <a:latin typeface="Arial"/>
                <a:cs typeface="Arial"/>
              </a:rPr>
              <a:t>emergency  </a:t>
            </a:r>
            <a:r>
              <a:rPr sz="1750" spc="305" dirty="0">
                <a:latin typeface="Arial"/>
                <a:cs typeface="Arial"/>
              </a:rPr>
              <a:t>contact </a:t>
            </a:r>
            <a:r>
              <a:rPr sz="1750" spc="310" dirty="0">
                <a:latin typeface="Arial"/>
                <a:cs typeface="Arial"/>
              </a:rPr>
              <a:t>information  </a:t>
            </a:r>
            <a:r>
              <a:rPr sz="1750" spc="204" dirty="0">
                <a:latin typeface="Arial"/>
                <a:cs typeface="Arial"/>
              </a:rPr>
              <a:t>Verify </a:t>
            </a:r>
            <a:r>
              <a:rPr sz="1750" spc="275" dirty="0">
                <a:latin typeface="Arial"/>
                <a:cs typeface="Arial"/>
              </a:rPr>
              <a:t>correct </a:t>
            </a:r>
            <a:r>
              <a:rPr sz="1750" spc="300" dirty="0">
                <a:latin typeface="Arial"/>
                <a:cs typeface="Arial"/>
              </a:rPr>
              <a:t>Program  </a:t>
            </a:r>
            <a:r>
              <a:rPr sz="1750" spc="305" dirty="0">
                <a:latin typeface="Arial"/>
                <a:cs typeface="Arial"/>
              </a:rPr>
              <a:t>and </a:t>
            </a:r>
            <a:r>
              <a:rPr sz="1750" spc="315" dirty="0">
                <a:latin typeface="Arial"/>
                <a:cs typeface="Arial"/>
              </a:rPr>
              <a:t>option </a:t>
            </a:r>
            <a:r>
              <a:rPr sz="1750" spc="325" dirty="0">
                <a:latin typeface="Arial"/>
                <a:cs typeface="Arial"/>
              </a:rPr>
              <a:t>through  </a:t>
            </a:r>
            <a:r>
              <a:rPr sz="1750" spc="285" dirty="0">
                <a:latin typeface="Arial"/>
                <a:cs typeface="Arial"/>
              </a:rPr>
              <a:t>Bronco</a:t>
            </a:r>
            <a:r>
              <a:rPr sz="1750" spc="280" dirty="0">
                <a:latin typeface="Arial"/>
                <a:cs typeface="Arial"/>
              </a:rPr>
              <a:t> </a:t>
            </a:r>
            <a:r>
              <a:rPr sz="1750" spc="275" dirty="0">
                <a:latin typeface="Arial"/>
                <a:cs typeface="Arial"/>
              </a:rPr>
              <a:t>Direct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7639050"/>
            <a:ext cx="18288000" cy="238125"/>
          </a:xfrm>
          <a:custGeom>
            <a:avLst/>
            <a:gdLst/>
            <a:ahLst/>
            <a:cxnLst/>
            <a:rect l="l" t="t" r="r" b="b"/>
            <a:pathLst>
              <a:path w="18288000" h="238125">
                <a:moveTo>
                  <a:pt x="0" y="0"/>
                </a:moveTo>
                <a:lnTo>
                  <a:pt x="18288000" y="0"/>
                </a:lnTo>
                <a:lnTo>
                  <a:pt x="18288000" y="238124"/>
                </a:lnTo>
                <a:lnTo>
                  <a:pt x="0" y="238124"/>
                </a:lnTo>
                <a:lnTo>
                  <a:pt x="0" y="0"/>
                </a:lnTo>
                <a:close/>
              </a:path>
            </a:pathLst>
          </a:custGeom>
          <a:solidFill>
            <a:srgbClr val="60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6523" y="75057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26" y="457200"/>
                </a:moveTo>
                <a:lnTo>
                  <a:pt x="182470" y="452555"/>
                </a:lnTo>
                <a:lnTo>
                  <a:pt x="139573" y="439235"/>
                </a:lnTo>
                <a:lnTo>
                  <a:pt x="100755" y="418158"/>
                </a:lnTo>
                <a:lnTo>
                  <a:pt x="66933" y="390244"/>
                </a:lnTo>
                <a:lnTo>
                  <a:pt x="39028" y="356412"/>
                </a:lnTo>
                <a:lnTo>
                  <a:pt x="17958" y="317581"/>
                </a:lnTo>
                <a:lnTo>
                  <a:pt x="4642" y="274672"/>
                </a:lnTo>
                <a:lnTo>
                  <a:pt x="0" y="228602"/>
                </a:lnTo>
                <a:lnTo>
                  <a:pt x="4642" y="182531"/>
                </a:lnTo>
                <a:lnTo>
                  <a:pt x="17958" y="139620"/>
                </a:lnTo>
                <a:lnTo>
                  <a:pt x="39028" y="100788"/>
                </a:lnTo>
                <a:lnTo>
                  <a:pt x="66933" y="66956"/>
                </a:lnTo>
                <a:lnTo>
                  <a:pt x="100755" y="39041"/>
                </a:lnTo>
                <a:lnTo>
                  <a:pt x="139573" y="17964"/>
                </a:lnTo>
                <a:lnTo>
                  <a:pt x="182470" y="4644"/>
                </a:lnTo>
                <a:lnTo>
                  <a:pt x="228526" y="0"/>
                </a:lnTo>
                <a:lnTo>
                  <a:pt x="274582" y="4644"/>
                </a:lnTo>
                <a:lnTo>
                  <a:pt x="317479" y="17964"/>
                </a:lnTo>
                <a:lnTo>
                  <a:pt x="356297" y="39041"/>
                </a:lnTo>
                <a:lnTo>
                  <a:pt x="390119" y="66956"/>
                </a:lnTo>
                <a:lnTo>
                  <a:pt x="418024" y="100788"/>
                </a:lnTo>
                <a:lnTo>
                  <a:pt x="439094" y="139620"/>
                </a:lnTo>
                <a:lnTo>
                  <a:pt x="452410" y="182531"/>
                </a:lnTo>
                <a:lnTo>
                  <a:pt x="457052" y="228602"/>
                </a:lnTo>
                <a:lnTo>
                  <a:pt x="452410" y="274672"/>
                </a:lnTo>
                <a:lnTo>
                  <a:pt x="439093" y="317581"/>
                </a:lnTo>
                <a:lnTo>
                  <a:pt x="418023" y="356412"/>
                </a:lnTo>
                <a:lnTo>
                  <a:pt x="390118" y="390244"/>
                </a:lnTo>
                <a:lnTo>
                  <a:pt x="356296" y="418158"/>
                </a:lnTo>
                <a:lnTo>
                  <a:pt x="317478" y="439235"/>
                </a:lnTo>
                <a:lnTo>
                  <a:pt x="274581" y="452555"/>
                </a:lnTo>
                <a:lnTo>
                  <a:pt x="228526" y="457200"/>
                </a:lnTo>
                <a:close/>
              </a:path>
            </a:pathLst>
          </a:custGeom>
          <a:solidFill>
            <a:srgbClr val="60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4523" y="75057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26" y="457200"/>
                </a:moveTo>
                <a:lnTo>
                  <a:pt x="182470" y="452555"/>
                </a:lnTo>
                <a:lnTo>
                  <a:pt x="139573" y="439235"/>
                </a:lnTo>
                <a:lnTo>
                  <a:pt x="100755" y="418158"/>
                </a:lnTo>
                <a:lnTo>
                  <a:pt x="66933" y="390244"/>
                </a:lnTo>
                <a:lnTo>
                  <a:pt x="39028" y="356412"/>
                </a:lnTo>
                <a:lnTo>
                  <a:pt x="17958" y="317581"/>
                </a:lnTo>
                <a:lnTo>
                  <a:pt x="4642" y="274672"/>
                </a:lnTo>
                <a:lnTo>
                  <a:pt x="0" y="228602"/>
                </a:lnTo>
                <a:lnTo>
                  <a:pt x="4642" y="182531"/>
                </a:lnTo>
                <a:lnTo>
                  <a:pt x="17958" y="139620"/>
                </a:lnTo>
                <a:lnTo>
                  <a:pt x="39028" y="100788"/>
                </a:lnTo>
                <a:lnTo>
                  <a:pt x="66933" y="66956"/>
                </a:lnTo>
                <a:lnTo>
                  <a:pt x="100755" y="39041"/>
                </a:lnTo>
                <a:lnTo>
                  <a:pt x="139573" y="17964"/>
                </a:lnTo>
                <a:lnTo>
                  <a:pt x="182470" y="4644"/>
                </a:lnTo>
                <a:lnTo>
                  <a:pt x="228526" y="0"/>
                </a:lnTo>
                <a:lnTo>
                  <a:pt x="274582" y="4644"/>
                </a:lnTo>
                <a:lnTo>
                  <a:pt x="317479" y="17964"/>
                </a:lnTo>
                <a:lnTo>
                  <a:pt x="356297" y="39041"/>
                </a:lnTo>
                <a:lnTo>
                  <a:pt x="390119" y="66956"/>
                </a:lnTo>
                <a:lnTo>
                  <a:pt x="418024" y="100788"/>
                </a:lnTo>
                <a:lnTo>
                  <a:pt x="439094" y="139620"/>
                </a:lnTo>
                <a:lnTo>
                  <a:pt x="452410" y="182531"/>
                </a:lnTo>
                <a:lnTo>
                  <a:pt x="457052" y="228602"/>
                </a:lnTo>
                <a:lnTo>
                  <a:pt x="452410" y="274672"/>
                </a:lnTo>
                <a:lnTo>
                  <a:pt x="439093" y="317581"/>
                </a:lnTo>
                <a:lnTo>
                  <a:pt x="418023" y="356412"/>
                </a:lnTo>
                <a:lnTo>
                  <a:pt x="390118" y="390244"/>
                </a:lnTo>
                <a:lnTo>
                  <a:pt x="356296" y="418158"/>
                </a:lnTo>
                <a:lnTo>
                  <a:pt x="317478" y="439235"/>
                </a:lnTo>
                <a:lnTo>
                  <a:pt x="274581" y="452555"/>
                </a:lnTo>
                <a:lnTo>
                  <a:pt x="228526" y="457200"/>
                </a:lnTo>
                <a:close/>
              </a:path>
            </a:pathLst>
          </a:custGeom>
          <a:solidFill>
            <a:srgbClr val="60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25822" y="75057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26" y="457200"/>
                </a:moveTo>
                <a:lnTo>
                  <a:pt x="182470" y="452555"/>
                </a:lnTo>
                <a:lnTo>
                  <a:pt x="139573" y="439235"/>
                </a:lnTo>
                <a:lnTo>
                  <a:pt x="100755" y="418158"/>
                </a:lnTo>
                <a:lnTo>
                  <a:pt x="66933" y="390244"/>
                </a:lnTo>
                <a:lnTo>
                  <a:pt x="39028" y="356412"/>
                </a:lnTo>
                <a:lnTo>
                  <a:pt x="17958" y="317581"/>
                </a:lnTo>
                <a:lnTo>
                  <a:pt x="4642" y="274672"/>
                </a:lnTo>
                <a:lnTo>
                  <a:pt x="0" y="228602"/>
                </a:lnTo>
                <a:lnTo>
                  <a:pt x="4642" y="182531"/>
                </a:lnTo>
                <a:lnTo>
                  <a:pt x="17958" y="139620"/>
                </a:lnTo>
                <a:lnTo>
                  <a:pt x="39028" y="100788"/>
                </a:lnTo>
                <a:lnTo>
                  <a:pt x="66933" y="66956"/>
                </a:lnTo>
                <a:lnTo>
                  <a:pt x="100755" y="39041"/>
                </a:lnTo>
                <a:lnTo>
                  <a:pt x="139573" y="17964"/>
                </a:lnTo>
                <a:lnTo>
                  <a:pt x="182470" y="4644"/>
                </a:lnTo>
                <a:lnTo>
                  <a:pt x="228526" y="0"/>
                </a:lnTo>
                <a:lnTo>
                  <a:pt x="274582" y="4644"/>
                </a:lnTo>
                <a:lnTo>
                  <a:pt x="317479" y="17964"/>
                </a:lnTo>
                <a:lnTo>
                  <a:pt x="356297" y="39041"/>
                </a:lnTo>
                <a:lnTo>
                  <a:pt x="390119" y="66956"/>
                </a:lnTo>
                <a:lnTo>
                  <a:pt x="418024" y="100788"/>
                </a:lnTo>
                <a:lnTo>
                  <a:pt x="439094" y="139620"/>
                </a:lnTo>
                <a:lnTo>
                  <a:pt x="452410" y="182531"/>
                </a:lnTo>
                <a:lnTo>
                  <a:pt x="457052" y="228602"/>
                </a:lnTo>
                <a:lnTo>
                  <a:pt x="452410" y="274672"/>
                </a:lnTo>
                <a:lnTo>
                  <a:pt x="439093" y="317581"/>
                </a:lnTo>
                <a:lnTo>
                  <a:pt x="418023" y="356412"/>
                </a:lnTo>
                <a:lnTo>
                  <a:pt x="390118" y="390244"/>
                </a:lnTo>
                <a:lnTo>
                  <a:pt x="356296" y="418158"/>
                </a:lnTo>
                <a:lnTo>
                  <a:pt x="317478" y="439235"/>
                </a:lnTo>
                <a:lnTo>
                  <a:pt x="274581" y="452555"/>
                </a:lnTo>
                <a:lnTo>
                  <a:pt x="228526" y="457200"/>
                </a:lnTo>
                <a:close/>
              </a:path>
            </a:pathLst>
          </a:custGeom>
          <a:solidFill>
            <a:srgbClr val="60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37462" y="1172882"/>
            <a:ext cx="3627120" cy="21850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  <a:tabLst>
                <a:tab pos="478790" algn="l"/>
                <a:tab pos="831215" algn="l"/>
                <a:tab pos="1439545" algn="l"/>
                <a:tab pos="1945639" algn="l"/>
                <a:tab pos="2402840" algn="l"/>
                <a:tab pos="2755265" algn="l"/>
                <a:tab pos="3310254" algn="l"/>
              </a:tabLst>
            </a:pPr>
            <a:r>
              <a:rPr sz="2950" spc="265" dirty="0">
                <a:solidFill>
                  <a:srgbClr val="608E6B"/>
                </a:solidFill>
                <a:latin typeface="Arial"/>
                <a:cs typeface="Arial"/>
              </a:rPr>
              <a:t>T	</a:t>
            </a:r>
            <a:r>
              <a:rPr sz="2950" spc="254" dirty="0">
                <a:solidFill>
                  <a:srgbClr val="608E6B"/>
                </a:solidFill>
                <a:latin typeface="Arial"/>
                <a:cs typeface="Arial"/>
              </a:rPr>
              <a:t>I	</a:t>
            </a:r>
            <a:r>
              <a:rPr sz="2950" spc="625" dirty="0">
                <a:solidFill>
                  <a:srgbClr val="608E6B"/>
                </a:solidFill>
                <a:latin typeface="Arial"/>
                <a:cs typeface="Arial"/>
              </a:rPr>
              <a:t>M	</a:t>
            </a:r>
            <a:r>
              <a:rPr sz="2950" spc="315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950" spc="254" dirty="0">
                <a:solidFill>
                  <a:srgbClr val="608E6B"/>
                </a:solidFill>
                <a:latin typeface="Arial"/>
                <a:cs typeface="Arial"/>
              </a:rPr>
              <a:t>L	I	</a:t>
            </a:r>
            <a:r>
              <a:rPr sz="2950" spc="530" dirty="0">
                <a:solidFill>
                  <a:srgbClr val="608E6B"/>
                </a:solidFill>
                <a:latin typeface="Arial"/>
                <a:cs typeface="Arial"/>
              </a:rPr>
              <a:t>N	</a:t>
            </a:r>
            <a:r>
              <a:rPr sz="2950" spc="31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marL="1404620">
              <a:lnSpc>
                <a:spcPct val="100000"/>
              </a:lnSpc>
              <a:tabLst>
                <a:tab pos="1710055" algn="l"/>
                <a:tab pos="2093595" algn="l"/>
              </a:tabLst>
            </a:pPr>
            <a:r>
              <a:rPr sz="2300" spc="-195" dirty="0">
                <a:solidFill>
                  <a:srgbClr val="608E6B"/>
                </a:solidFill>
                <a:latin typeface="Arial"/>
                <a:cs typeface="Arial"/>
              </a:rPr>
              <a:t>1	</a:t>
            </a:r>
            <a:r>
              <a:rPr sz="2300" spc="160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2300" spc="200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endParaRPr sz="2300">
              <a:latin typeface="Arial"/>
              <a:cs typeface="Arial"/>
            </a:endParaRPr>
          </a:p>
          <a:p>
            <a:pPr marL="76835" algn="ctr">
              <a:lnSpc>
                <a:spcPct val="100000"/>
              </a:lnSpc>
              <a:spcBef>
                <a:spcPts val="915"/>
              </a:spcBef>
              <a:tabLst>
                <a:tab pos="460375" algn="l"/>
                <a:tab pos="854075" algn="l"/>
                <a:tab pos="1327150" algn="l"/>
                <a:tab pos="1720850" algn="l"/>
                <a:tab pos="2104390" algn="l"/>
                <a:tab pos="2477135" algn="l"/>
                <a:tab pos="2870835" algn="l"/>
                <a:tab pos="3281045" algn="l"/>
              </a:tabLst>
            </a:pPr>
            <a:r>
              <a:rPr sz="2300" spc="160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2300" spc="240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300" spc="480" dirty="0">
                <a:solidFill>
                  <a:srgbClr val="608E6B"/>
                </a:solidFill>
                <a:latin typeface="Arial"/>
                <a:cs typeface="Arial"/>
              </a:rPr>
              <a:t>M	</a:t>
            </a:r>
            <a:r>
              <a:rPr sz="2300" spc="240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300" spc="160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2300" spc="200" dirty="0">
                <a:solidFill>
                  <a:srgbClr val="608E6B"/>
                </a:solidFill>
                <a:latin typeface="Arial"/>
                <a:cs typeface="Arial"/>
              </a:rPr>
              <a:t>T	</a:t>
            </a:r>
            <a:r>
              <a:rPr sz="2300" spc="240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300" spc="250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sz="1850" spc="204" dirty="0">
                <a:solidFill>
                  <a:srgbClr val="608E6B"/>
                </a:solidFill>
                <a:latin typeface="Arial Narrow"/>
                <a:cs typeface="Arial Narrow"/>
              </a:rPr>
              <a:t>: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389" y="5903731"/>
            <a:ext cx="3896995" cy="95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marR="5080" indent="-514350">
              <a:lnSpc>
                <a:spcPct val="133200"/>
              </a:lnSpc>
              <a:spcBef>
                <a:spcPts val="95"/>
              </a:spcBef>
              <a:tabLst>
                <a:tab pos="542290" algn="l"/>
                <a:tab pos="925830" algn="l"/>
                <a:tab pos="1291590" algn="l"/>
                <a:tab pos="1351915" algn="l"/>
                <a:tab pos="1691639" algn="l"/>
                <a:tab pos="1952625" algn="l"/>
                <a:tab pos="2129155" algn="l"/>
                <a:tab pos="2348865" algn="l"/>
                <a:tab pos="2602230" algn="l"/>
                <a:tab pos="2786380" algn="l"/>
                <a:tab pos="3141980" algn="l"/>
                <a:tab pos="3241040" algn="l"/>
                <a:tab pos="3613785" algn="l"/>
              </a:tabLst>
            </a:pPr>
            <a:r>
              <a:rPr sz="2300" spc="675" dirty="0">
                <a:solidFill>
                  <a:srgbClr val="608E6B"/>
                </a:solidFill>
                <a:latin typeface="Arial"/>
                <a:cs typeface="Arial"/>
              </a:rPr>
              <a:t>W		</a:t>
            </a:r>
            <a:r>
              <a:rPr sz="2300" spc="240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300" spc="-565" dirty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sz="2300" spc="190" dirty="0">
                <a:solidFill>
                  <a:srgbClr val="608E6B"/>
                </a:solidFill>
                <a:latin typeface="Arial"/>
                <a:cs typeface="Arial"/>
              </a:rPr>
              <a:t>L	</a:t>
            </a:r>
            <a:r>
              <a:rPr sz="2300" spc="160" dirty="0">
                <a:solidFill>
                  <a:srgbClr val="608E6B"/>
                </a:solidFill>
                <a:latin typeface="Arial"/>
                <a:cs typeface="Arial"/>
              </a:rPr>
              <a:t>C	</a:t>
            </a:r>
            <a:r>
              <a:rPr sz="2300" spc="330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2300" spc="480" dirty="0">
                <a:solidFill>
                  <a:srgbClr val="608E6B"/>
                </a:solidFill>
                <a:latin typeface="Arial"/>
                <a:cs typeface="Arial"/>
              </a:rPr>
              <a:t>M	</a:t>
            </a:r>
            <a:r>
              <a:rPr sz="2300" spc="240" dirty="0">
                <a:solidFill>
                  <a:srgbClr val="608E6B"/>
                </a:solidFill>
                <a:latin typeface="Arial"/>
                <a:cs typeface="Arial"/>
              </a:rPr>
              <a:t>E		</a:t>
            </a:r>
            <a:r>
              <a:rPr sz="2300" spc="200" dirty="0">
                <a:solidFill>
                  <a:srgbClr val="608E6B"/>
                </a:solidFill>
                <a:latin typeface="Arial"/>
                <a:cs typeface="Arial"/>
              </a:rPr>
              <a:t>T	</a:t>
            </a:r>
            <a:r>
              <a:rPr sz="2300" spc="185" dirty="0">
                <a:solidFill>
                  <a:srgbClr val="608E6B"/>
                </a:solidFill>
                <a:latin typeface="Arial"/>
                <a:cs typeface="Arial"/>
              </a:rPr>
              <a:t>O  </a:t>
            </a:r>
            <a:r>
              <a:rPr sz="2300" spc="160" dirty="0">
                <a:solidFill>
                  <a:srgbClr val="608E6B"/>
                </a:solidFill>
                <a:latin typeface="Arial"/>
                <a:cs typeface="Arial"/>
              </a:rPr>
              <a:t>C	</a:t>
            </a:r>
            <a:r>
              <a:rPr sz="2300" spc="490" dirty="0">
                <a:solidFill>
                  <a:srgbClr val="608E6B"/>
                </a:solidFill>
                <a:latin typeface="Arial"/>
                <a:cs typeface="Arial"/>
              </a:rPr>
              <a:t>A		</a:t>
            </a:r>
            <a:r>
              <a:rPr sz="2300" spc="190" dirty="0">
                <a:solidFill>
                  <a:srgbClr val="608E6B"/>
                </a:solidFill>
                <a:latin typeface="Arial"/>
                <a:cs typeface="Arial"/>
              </a:rPr>
              <a:t>L		</a:t>
            </a:r>
            <a:r>
              <a:rPr sz="2300" spc="254" dirty="0">
                <a:solidFill>
                  <a:srgbClr val="608E6B"/>
                </a:solidFill>
                <a:latin typeface="Arial"/>
                <a:cs typeface="Arial"/>
              </a:rPr>
              <a:t>P	</a:t>
            </a:r>
            <a:r>
              <a:rPr sz="2300" spc="330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2300" spc="190" dirty="0">
                <a:solidFill>
                  <a:srgbClr val="608E6B"/>
                </a:solidFill>
                <a:latin typeface="Arial"/>
                <a:cs typeface="Arial"/>
              </a:rPr>
              <a:t>L	</a:t>
            </a:r>
            <a:r>
              <a:rPr sz="2300" spc="254" dirty="0">
                <a:solidFill>
                  <a:srgbClr val="608E6B"/>
                </a:solidFill>
                <a:latin typeface="Arial"/>
                <a:cs typeface="Arial"/>
              </a:rPr>
              <a:t>Y</a:t>
            </a:r>
            <a:endParaRPr sz="2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7023" y="6952567"/>
            <a:ext cx="27120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8305" algn="l"/>
                <a:tab pos="845819" algn="l"/>
                <a:tab pos="1318260" algn="l"/>
                <a:tab pos="1756410" algn="l"/>
                <a:tab pos="2187575" algn="l"/>
                <a:tab pos="2613660" algn="l"/>
              </a:tabLst>
            </a:pPr>
            <a:r>
              <a:rPr sz="2300" spc="254" dirty="0">
                <a:solidFill>
                  <a:srgbClr val="608E6B"/>
                </a:solidFill>
                <a:latin typeface="Arial"/>
                <a:cs typeface="Arial"/>
              </a:rPr>
              <a:t>P	</a:t>
            </a:r>
            <a:r>
              <a:rPr sz="2300" spc="330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2300" spc="480" dirty="0">
                <a:solidFill>
                  <a:srgbClr val="608E6B"/>
                </a:solidFill>
                <a:latin typeface="Arial"/>
                <a:cs typeface="Arial"/>
              </a:rPr>
              <a:t>M	</a:t>
            </a:r>
            <a:r>
              <a:rPr sz="2300" spc="330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2300" spc="405" dirty="0">
                <a:solidFill>
                  <a:srgbClr val="608E6B"/>
                </a:solidFill>
                <a:latin typeface="Arial"/>
                <a:cs typeface="Arial"/>
              </a:rPr>
              <a:t>N	</a:t>
            </a:r>
            <a:r>
              <a:rPr sz="2300" spc="490" dirty="0">
                <a:solidFill>
                  <a:srgbClr val="608E6B"/>
                </a:solidFill>
                <a:latin typeface="Arial"/>
                <a:cs typeface="Arial"/>
              </a:rPr>
              <a:t>A	</a:t>
            </a:r>
            <a:r>
              <a:rPr sz="1850" spc="240" dirty="0">
                <a:solidFill>
                  <a:srgbClr val="608E6B"/>
                </a:solidFill>
                <a:latin typeface="Arial Narrow"/>
                <a:cs typeface="Arial Narrow"/>
              </a:rPr>
              <a:t>!</a:t>
            </a:r>
            <a:endParaRPr sz="1850" dirty="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15839" y="4217806"/>
            <a:ext cx="3310890" cy="95885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10"/>
              </a:spcBef>
              <a:tabLst>
                <a:tab pos="1494790" algn="l"/>
                <a:tab pos="1926589" algn="l"/>
              </a:tabLst>
            </a:pPr>
            <a:r>
              <a:rPr sz="2300" spc="300" dirty="0">
                <a:solidFill>
                  <a:srgbClr val="608E6B"/>
                </a:solidFill>
                <a:latin typeface="Arial"/>
                <a:cs typeface="Arial"/>
              </a:rPr>
              <a:t>2	</a:t>
            </a:r>
            <a:r>
              <a:rPr sz="2300" spc="405" dirty="0">
                <a:solidFill>
                  <a:srgbClr val="608E6B"/>
                </a:solidFill>
                <a:latin typeface="Arial"/>
                <a:cs typeface="Arial"/>
              </a:rPr>
              <a:t>N	</a:t>
            </a:r>
            <a:r>
              <a:rPr sz="2300" spc="355" dirty="0">
                <a:solidFill>
                  <a:srgbClr val="608E6B"/>
                </a:solidFill>
                <a:latin typeface="Arial"/>
                <a:cs typeface="Arial"/>
              </a:rPr>
              <a:t>D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96240" algn="l"/>
                <a:tab pos="789940" algn="l"/>
                <a:tab pos="1262380" algn="l"/>
                <a:tab pos="1656080" algn="l"/>
                <a:tab pos="2040255" algn="l"/>
                <a:tab pos="2412365" algn="l"/>
                <a:tab pos="2806065" algn="l"/>
                <a:tab pos="3216910" algn="l"/>
              </a:tabLst>
            </a:pPr>
            <a:r>
              <a:rPr sz="2300" spc="160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2300" spc="240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300" spc="480" dirty="0">
                <a:solidFill>
                  <a:srgbClr val="608E6B"/>
                </a:solidFill>
                <a:latin typeface="Arial"/>
                <a:cs typeface="Arial"/>
              </a:rPr>
              <a:t>M	</a:t>
            </a:r>
            <a:r>
              <a:rPr sz="2300" spc="240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300" spc="160" dirty="0">
                <a:solidFill>
                  <a:srgbClr val="608E6B"/>
                </a:solidFill>
                <a:latin typeface="Arial"/>
                <a:cs typeface="Arial"/>
              </a:rPr>
              <a:t>S	</a:t>
            </a:r>
            <a:r>
              <a:rPr sz="2300" spc="200" dirty="0">
                <a:solidFill>
                  <a:srgbClr val="608E6B"/>
                </a:solidFill>
                <a:latin typeface="Arial"/>
                <a:cs typeface="Arial"/>
              </a:rPr>
              <a:t>T	</a:t>
            </a:r>
            <a:r>
              <a:rPr sz="2300" spc="240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300" spc="250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sz="1850" spc="204" dirty="0">
                <a:solidFill>
                  <a:srgbClr val="608E6B"/>
                </a:solidFill>
                <a:latin typeface="Arial Narrow"/>
                <a:cs typeface="Arial Narrow"/>
              </a:rPr>
              <a:t>: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82716" y="5200650"/>
            <a:ext cx="3943350" cy="1728037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4450" rIns="0" bIns="0" rtlCol="0">
            <a:spAutoFit/>
          </a:bodyPr>
          <a:lstStyle/>
          <a:p>
            <a:pPr marL="184150" marR="183515">
              <a:lnSpc>
                <a:spcPct val="125000"/>
              </a:lnSpc>
              <a:spcBef>
                <a:spcPts val="350"/>
              </a:spcBef>
            </a:pPr>
            <a:r>
              <a:rPr sz="1750" spc="330" dirty="0">
                <a:latin typeface="Arial"/>
                <a:cs typeface="Arial"/>
              </a:rPr>
              <a:t>Submit </a:t>
            </a:r>
            <a:r>
              <a:rPr sz="1750" spc="110" dirty="0">
                <a:latin typeface="Arial"/>
                <a:cs typeface="Arial"/>
              </a:rPr>
              <a:t>a </a:t>
            </a:r>
            <a:r>
              <a:rPr sz="1750" spc="325" dirty="0">
                <a:latin typeface="Arial"/>
                <a:cs typeface="Arial"/>
              </a:rPr>
              <a:t>program </a:t>
            </a:r>
            <a:r>
              <a:rPr sz="1750" spc="215" dirty="0">
                <a:latin typeface="Arial"/>
                <a:cs typeface="Arial"/>
              </a:rPr>
              <a:t>of </a:t>
            </a:r>
            <a:r>
              <a:rPr sz="1750" spc="265" dirty="0">
                <a:latin typeface="Arial"/>
                <a:cs typeface="Arial"/>
              </a:rPr>
              <a:t>study  </a:t>
            </a:r>
            <a:r>
              <a:rPr sz="1750" spc="210" dirty="0">
                <a:latin typeface="Arial"/>
                <a:cs typeface="Arial"/>
              </a:rPr>
              <a:t> </a:t>
            </a:r>
            <a:r>
              <a:rPr sz="1750" spc="240" dirty="0">
                <a:latin typeface="Arial"/>
                <a:cs typeface="Arial"/>
              </a:rPr>
              <a:t>by </a:t>
            </a:r>
            <a:r>
              <a:rPr sz="1750" spc="300" dirty="0">
                <a:latin typeface="Arial"/>
                <a:cs typeface="Arial"/>
              </a:rPr>
              <a:t>the </a:t>
            </a:r>
            <a:r>
              <a:rPr sz="1750" spc="310" dirty="0">
                <a:latin typeface="Arial"/>
                <a:cs typeface="Arial"/>
              </a:rPr>
              <a:t>end </a:t>
            </a:r>
            <a:r>
              <a:rPr sz="1750" spc="215" dirty="0">
                <a:latin typeface="Arial"/>
                <a:cs typeface="Arial"/>
              </a:rPr>
              <a:t>of </a:t>
            </a:r>
            <a:r>
              <a:rPr sz="1750" spc="300" dirty="0">
                <a:latin typeface="Arial"/>
                <a:cs typeface="Arial"/>
              </a:rPr>
              <a:t>the </a:t>
            </a:r>
            <a:r>
              <a:rPr sz="1750" spc="240" dirty="0">
                <a:latin typeface="Arial"/>
                <a:cs typeface="Arial"/>
              </a:rPr>
              <a:t>sixth  </a:t>
            </a:r>
            <a:r>
              <a:rPr sz="1750" spc="300" dirty="0">
                <a:latin typeface="Arial"/>
                <a:cs typeface="Arial"/>
              </a:rPr>
              <a:t>week </a:t>
            </a:r>
            <a:r>
              <a:rPr sz="1750" spc="215" dirty="0">
                <a:latin typeface="Arial"/>
                <a:cs typeface="Arial"/>
              </a:rPr>
              <a:t>of </a:t>
            </a:r>
            <a:r>
              <a:rPr sz="1750" spc="300" dirty="0">
                <a:latin typeface="Arial"/>
                <a:cs typeface="Arial"/>
              </a:rPr>
              <a:t>the </a:t>
            </a:r>
            <a:r>
              <a:rPr sz="1750" spc="275" dirty="0">
                <a:latin typeface="Arial"/>
                <a:cs typeface="Arial"/>
              </a:rPr>
              <a:t>second  </a:t>
            </a:r>
            <a:r>
              <a:rPr sz="1750" spc="260" dirty="0">
                <a:latin typeface="Arial"/>
                <a:cs typeface="Arial"/>
              </a:rPr>
              <a:t>semester </a:t>
            </a:r>
            <a:r>
              <a:rPr sz="1750" spc="215" dirty="0">
                <a:latin typeface="Arial"/>
                <a:cs typeface="Arial"/>
              </a:rPr>
              <a:t>of </a:t>
            </a:r>
            <a:r>
              <a:rPr sz="1750" spc="305" dirty="0">
                <a:latin typeface="Arial"/>
                <a:cs typeface="Arial"/>
              </a:rPr>
              <a:t>attendance </a:t>
            </a:r>
            <a:r>
              <a:rPr sz="1750" spc="275" dirty="0">
                <a:latin typeface="Arial"/>
                <a:cs typeface="Arial"/>
              </a:rPr>
              <a:t>to  </a:t>
            </a:r>
            <a:r>
              <a:rPr sz="1750" spc="250" dirty="0">
                <a:latin typeface="Arial"/>
                <a:cs typeface="Arial"/>
              </a:rPr>
              <a:t>avoid </a:t>
            </a:r>
            <a:r>
              <a:rPr sz="1750" spc="265" dirty="0">
                <a:latin typeface="Arial"/>
                <a:cs typeface="Arial"/>
              </a:rPr>
              <a:t>registration</a:t>
            </a:r>
            <a:r>
              <a:rPr sz="1750" spc="330" dirty="0">
                <a:latin typeface="Arial"/>
                <a:cs typeface="Arial"/>
              </a:rPr>
              <a:t> </a:t>
            </a:r>
            <a:r>
              <a:rPr sz="1750" spc="315" dirty="0">
                <a:latin typeface="Arial"/>
                <a:cs typeface="Arial"/>
              </a:rPr>
              <a:t>hold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6871" y="199311"/>
            <a:ext cx="202183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0444" algn="l"/>
              </a:tabLst>
            </a:pP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8072" y="199311"/>
            <a:ext cx="17570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7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9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2648" y="38100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50" y="10286999"/>
                </a:moveTo>
                <a:lnTo>
                  <a:pt x="0" y="10286998"/>
                </a:lnTo>
                <a:lnTo>
                  <a:pt x="13330439" y="0"/>
                </a:lnTo>
                <a:lnTo>
                  <a:pt x="14582706" y="0"/>
                </a:lnTo>
                <a:lnTo>
                  <a:pt x="14985350" y="521766"/>
                </a:lnTo>
                <a:lnTo>
                  <a:pt x="14985350" y="10286999"/>
                </a:lnTo>
                <a:close/>
              </a:path>
            </a:pathLst>
          </a:custGeom>
          <a:solidFill>
            <a:schemeClr val="bg1">
              <a:lumMod val="85000"/>
              <a:alpha val="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4279" y="789518"/>
            <a:ext cx="8887521" cy="714298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430"/>
              </a:spcBef>
              <a:tabLst>
                <a:tab pos="782320" algn="l"/>
                <a:tab pos="1193800" algn="l"/>
                <a:tab pos="1903095" algn="l"/>
              </a:tabLst>
            </a:pPr>
            <a:r>
              <a:rPr sz="3450" spc="305" dirty="0">
                <a:solidFill>
                  <a:srgbClr val="608E6B"/>
                </a:solidFill>
                <a:latin typeface="Arial"/>
                <a:cs typeface="Arial"/>
              </a:rPr>
              <a:t>T</a:t>
            </a:r>
            <a:r>
              <a:rPr lang="en-US" sz="3450" spc="305" dirty="0">
                <a:solidFill>
                  <a:srgbClr val="608E6B"/>
                </a:solidFill>
                <a:latin typeface="Arial"/>
                <a:cs typeface="Arial"/>
              </a:rPr>
              <a:t>IME</a:t>
            </a:r>
            <a:r>
              <a:rPr lang="en-US" sz="3450" spc="360" dirty="0">
                <a:solidFill>
                  <a:srgbClr val="608E6B"/>
                </a:solidFill>
                <a:latin typeface="Arial"/>
                <a:cs typeface="Arial"/>
              </a:rPr>
              <a:t> LINE FROM </a:t>
            </a:r>
            <a:r>
              <a:rPr sz="3450" spc="25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lang="en-US" sz="3450" spc="250" dirty="0">
                <a:solidFill>
                  <a:srgbClr val="608E6B"/>
                </a:solidFill>
                <a:latin typeface="Arial"/>
                <a:cs typeface="Arial"/>
              </a:rPr>
              <a:t>TART TO FINISH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5977" y="2725020"/>
            <a:ext cx="3213735" cy="10782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0160">
              <a:lnSpc>
                <a:spcPct val="119900"/>
              </a:lnSpc>
              <a:spcBef>
                <a:spcPts val="60"/>
              </a:spcBef>
              <a:tabLst>
                <a:tab pos="1976120" algn="l"/>
                <a:tab pos="2635885" algn="l"/>
              </a:tabLst>
            </a:pPr>
            <a:r>
              <a:rPr sz="2850" spc="465" dirty="0">
                <a:solidFill>
                  <a:srgbClr val="608E6B"/>
                </a:solidFill>
                <a:latin typeface="Arial"/>
                <a:cs typeface="Arial"/>
              </a:rPr>
              <a:t>B</a:t>
            </a:r>
            <a:r>
              <a:rPr sz="2850" spc="26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850" spc="260" dirty="0">
                <a:solidFill>
                  <a:srgbClr val="608E6B"/>
                </a:solidFill>
                <a:latin typeface="Arial"/>
                <a:cs typeface="Arial"/>
              </a:rPr>
              <a:t>G</a:t>
            </a:r>
            <a:r>
              <a:rPr sz="2850" spc="290" dirty="0">
                <a:solidFill>
                  <a:srgbClr val="608E6B"/>
                </a:solidFill>
                <a:latin typeface="Arial"/>
                <a:cs typeface="Arial"/>
              </a:rPr>
              <a:t>I</a:t>
            </a:r>
            <a:r>
              <a:rPr sz="2850" spc="545" dirty="0">
                <a:solidFill>
                  <a:srgbClr val="608E6B"/>
                </a:solidFill>
                <a:latin typeface="Arial"/>
                <a:cs typeface="Arial"/>
              </a:rPr>
              <a:t>NN</a:t>
            </a:r>
            <a:r>
              <a:rPr sz="2850" spc="290" dirty="0">
                <a:solidFill>
                  <a:srgbClr val="608E6B"/>
                </a:solidFill>
                <a:latin typeface="Arial"/>
                <a:cs typeface="Arial"/>
              </a:rPr>
              <a:t>I</a:t>
            </a:r>
            <a:r>
              <a:rPr sz="2850" spc="545" dirty="0">
                <a:solidFill>
                  <a:srgbClr val="608E6B"/>
                </a:solidFill>
                <a:latin typeface="Arial"/>
                <a:cs typeface="Arial"/>
              </a:rPr>
              <a:t>N</a:t>
            </a:r>
            <a:r>
              <a:rPr sz="2850" spc="50" dirty="0">
                <a:solidFill>
                  <a:srgbClr val="608E6B"/>
                </a:solidFill>
                <a:latin typeface="Arial"/>
                <a:cs typeface="Arial"/>
              </a:rPr>
              <a:t>G</a:t>
            </a:r>
            <a:r>
              <a:rPr sz="285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850" spc="440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850" spc="-30" dirty="0">
                <a:solidFill>
                  <a:srgbClr val="608E6B"/>
                </a:solidFill>
                <a:latin typeface="Arial"/>
                <a:cs typeface="Arial"/>
              </a:rPr>
              <a:t>F  </a:t>
            </a:r>
            <a:r>
              <a:rPr sz="2850" spc="14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850" spc="26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850" spc="260" dirty="0">
                <a:solidFill>
                  <a:srgbClr val="608E6B"/>
                </a:solidFill>
                <a:latin typeface="Arial"/>
                <a:cs typeface="Arial"/>
              </a:rPr>
              <a:t>C</a:t>
            </a:r>
            <a:r>
              <a:rPr sz="2850" spc="440" dirty="0">
                <a:solidFill>
                  <a:srgbClr val="608E6B"/>
                </a:solidFill>
                <a:latin typeface="Arial"/>
                <a:cs typeface="Arial"/>
              </a:rPr>
              <a:t>O</a:t>
            </a:r>
            <a:r>
              <a:rPr sz="2850" spc="545" dirty="0">
                <a:solidFill>
                  <a:srgbClr val="608E6B"/>
                </a:solidFill>
                <a:latin typeface="Arial"/>
                <a:cs typeface="Arial"/>
              </a:rPr>
              <a:t>N</a:t>
            </a:r>
            <a:r>
              <a:rPr sz="2850" spc="315" dirty="0">
                <a:solidFill>
                  <a:srgbClr val="608E6B"/>
                </a:solidFill>
                <a:latin typeface="Arial"/>
                <a:cs typeface="Arial"/>
              </a:rPr>
              <a:t>D</a:t>
            </a:r>
            <a:r>
              <a:rPr sz="2850" dirty="0">
                <a:solidFill>
                  <a:srgbClr val="608E6B"/>
                </a:solidFill>
                <a:latin typeface="Arial"/>
                <a:cs typeface="Arial"/>
              </a:rPr>
              <a:t>	</a:t>
            </a:r>
            <a:r>
              <a:rPr sz="2850" spc="190" dirty="0">
                <a:solidFill>
                  <a:srgbClr val="608E6B"/>
                </a:solidFill>
                <a:latin typeface="Arial"/>
                <a:cs typeface="Arial"/>
              </a:rPr>
              <a:t>Y</a:t>
            </a:r>
            <a:r>
              <a:rPr sz="2850" spc="26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850" spc="470" dirty="0">
                <a:solidFill>
                  <a:srgbClr val="608E6B"/>
                </a:solidFill>
                <a:latin typeface="Arial"/>
                <a:cs typeface="Arial"/>
              </a:rPr>
              <a:t>A</a:t>
            </a:r>
            <a:r>
              <a:rPr sz="2850" spc="325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950" spc="-200" dirty="0">
                <a:solidFill>
                  <a:srgbClr val="608E6B"/>
                </a:solidFill>
                <a:latin typeface="Calibri"/>
                <a:cs typeface="Calibri"/>
              </a:rPr>
              <a:t>: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4324350"/>
            <a:ext cx="114299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8600" y="4085383"/>
            <a:ext cx="4796611" cy="5145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4445" rIns="0" bIns="0" rtlCol="0">
            <a:spAutoFit/>
          </a:bodyPr>
          <a:lstStyle/>
          <a:p>
            <a:pPr marL="355600" marR="5080" indent="-342900">
              <a:lnSpc>
                <a:spcPct val="120700"/>
              </a:lnSpc>
              <a:spcBef>
                <a:spcPts val="35"/>
              </a:spcBef>
              <a:buFont typeface="Arial" panose="020B0604020202020204" pitchFamily="34" charset="0"/>
              <a:buChar char="•"/>
              <a:tabLst>
                <a:tab pos="1029969" algn="l"/>
                <a:tab pos="1451610" algn="l"/>
                <a:tab pos="2020570" algn="l"/>
                <a:tab pos="2098040" algn="l"/>
                <a:tab pos="2131060" algn="l"/>
                <a:tab pos="2211070" algn="l"/>
                <a:tab pos="2271395" algn="l"/>
              </a:tabLst>
            </a:pPr>
            <a:r>
              <a:rPr lang="en-US" sz="2500" spc="310" dirty="0">
                <a:latin typeface="Arial"/>
                <a:cs typeface="Arial"/>
              </a:rPr>
              <a:t>Start establishing a timeline with your advisor to complete your project or thesis</a:t>
            </a:r>
            <a:r>
              <a:rPr sz="2500" spc="434" dirty="0">
                <a:latin typeface="Arial"/>
                <a:cs typeface="Arial"/>
              </a:rPr>
              <a:t>  </a:t>
            </a:r>
            <a:endParaRPr lang="en-US" sz="2500" spc="275" dirty="0">
              <a:latin typeface="Arial"/>
              <a:cs typeface="Arial"/>
            </a:endParaRPr>
          </a:p>
          <a:p>
            <a:pPr marL="355600" marR="5080" indent="-342900">
              <a:lnSpc>
                <a:spcPct val="120700"/>
              </a:lnSpc>
              <a:spcBef>
                <a:spcPts val="35"/>
              </a:spcBef>
              <a:buFont typeface="Arial"/>
              <a:buChar char="•"/>
              <a:tabLst>
                <a:tab pos="1029969" algn="l"/>
                <a:tab pos="1451610" algn="l"/>
                <a:tab pos="2020570" algn="l"/>
                <a:tab pos="2098040" algn="l"/>
                <a:tab pos="2131060" algn="l"/>
                <a:tab pos="2211070" algn="l"/>
                <a:tab pos="2271395" algn="l"/>
              </a:tabLst>
            </a:pPr>
            <a:r>
              <a:rPr sz="2500" spc="275" dirty="0">
                <a:latin typeface="Arial"/>
                <a:cs typeface="Arial"/>
              </a:rPr>
              <a:t> </a:t>
            </a:r>
            <a:r>
              <a:rPr lang="en-US" sz="2500" spc="275" dirty="0">
                <a:latin typeface="Arial"/>
                <a:cs typeface="Arial"/>
              </a:rPr>
              <a:t>Attend </a:t>
            </a:r>
            <a:r>
              <a:rPr sz="2500" spc="409" dirty="0">
                <a:latin typeface="Arial"/>
                <a:cs typeface="Arial"/>
              </a:rPr>
              <a:t>Formatting</a:t>
            </a:r>
            <a:r>
              <a:rPr lang="en-US" sz="2500" spc="409" dirty="0">
                <a:latin typeface="Arial"/>
                <a:cs typeface="Arial"/>
              </a:rPr>
              <a:t> </a:t>
            </a:r>
            <a:r>
              <a:rPr sz="2600" spc="-60" dirty="0">
                <a:latin typeface="Calibri"/>
                <a:cs typeface="Calibri"/>
              </a:rPr>
              <a:t>&amp;  </a:t>
            </a:r>
            <a:r>
              <a:rPr sz="2500" spc="360" dirty="0">
                <a:latin typeface="Arial"/>
                <a:cs typeface="Arial"/>
              </a:rPr>
              <a:t>Submission</a:t>
            </a:r>
            <a:r>
              <a:rPr lang="en-US" sz="2500" spc="360" dirty="0">
                <a:latin typeface="Arial"/>
                <a:cs typeface="Arial"/>
              </a:rPr>
              <a:t> </a:t>
            </a:r>
            <a:r>
              <a:rPr sz="2500" spc="355" dirty="0">
                <a:latin typeface="Arial"/>
                <a:cs typeface="Arial"/>
              </a:rPr>
              <a:t>Workshops  </a:t>
            </a:r>
            <a:r>
              <a:rPr sz="2500" spc="350" dirty="0">
                <a:latin typeface="Arial"/>
                <a:cs typeface="Arial"/>
              </a:rPr>
              <a:t>offered</a:t>
            </a:r>
            <a:r>
              <a:rPr lang="en-US" sz="2500" spc="350" dirty="0">
                <a:latin typeface="Arial"/>
                <a:cs typeface="Arial"/>
              </a:rPr>
              <a:t> </a:t>
            </a:r>
            <a:r>
              <a:rPr sz="2500" spc="315" dirty="0">
                <a:latin typeface="Arial"/>
                <a:cs typeface="Arial"/>
              </a:rPr>
              <a:t>by	</a:t>
            </a:r>
            <a:r>
              <a:rPr lang="en-US" sz="2500" spc="315" dirty="0">
                <a:latin typeface="Arial"/>
                <a:cs typeface="Arial"/>
              </a:rPr>
              <a:t> </a:t>
            </a:r>
            <a:r>
              <a:rPr sz="2500" spc="290" dirty="0">
                <a:latin typeface="Arial"/>
                <a:cs typeface="Arial"/>
              </a:rPr>
              <a:t>Library </a:t>
            </a:r>
            <a:endParaRPr lang="en-US" sz="2500" spc="290" dirty="0">
              <a:latin typeface="Arial"/>
              <a:cs typeface="Arial"/>
            </a:endParaRPr>
          </a:p>
          <a:p>
            <a:pPr marL="355600" marR="5080" indent="-342900">
              <a:lnSpc>
                <a:spcPct val="120700"/>
              </a:lnSpc>
              <a:spcBef>
                <a:spcPts val="35"/>
              </a:spcBef>
              <a:buFont typeface="Arial"/>
              <a:buChar char="•"/>
              <a:tabLst>
                <a:tab pos="1029969" algn="l"/>
                <a:tab pos="1451610" algn="l"/>
                <a:tab pos="2020570" algn="l"/>
                <a:tab pos="2098040" algn="l"/>
                <a:tab pos="2131060" algn="l"/>
                <a:tab pos="2211070" algn="l"/>
                <a:tab pos="2271395" algn="l"/>
              </a:tabLst>
            </a:pPr>
            <a:r>
              <a:rPr sz="2500" spc="290" dirty="0">
                <a:latin typeface="Arial"/>
                <a:cs typeface="Arial"/>
              </a:rPr>
              <a:t> </a:t>
            </a:r>
            <a:r>
              <a:rPr sz="2500" spc="325" dirty="0">
                <a:latin typeface="Arial"/>
                <a:cs typeface="Arial"/>
              </a:rPr>
              <a:t>Review	</a:t>
            </a:r>
            <a:r>
              <a:rPr lang="en-US" sz="2500" spc="325" dirty="0">
                <a:latin typeface="Arial"/>
                <a:cs typeface="Arial"/>
              </a:rPr>
              <a:t>University and department </a:t>
            </a:r>
            <a:r>
              <a:rPr sz="2500" spc="275" dirty="0">
                <a:latin typeface="Arial"/>
                <a:cs typeface="Arial"/>
              </a:rPr>
              <a:t>Project</a:t>
            </a:r>
            <a:r>
              <a:rPr sz="2600" spc="275" dirty="0">
                <a:latin typeface="Calibri"/>
                <a:cs typeface="Calibri"/>
              </a:rPr>
              <a:t>/</a:t>
            </a:r>
            <a:r>
              <a:rPr sz="2500" spc="275" dirty="0">
                <a:latin typeface="Arial"/>
                <a:cs typeface="Arial"/>
              </a:rPr>
              <a:t>Thesis</a:t>
            </a:r>
            <a:r>
              <a:rPr lang="en-US" sz="2500" spc="275" dirty="0">
                <a:latin typeface="Arial"/>
                <a:cs typeface="Arial"/>
              </a:rPr>
              <a:t> submission process 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450" y="400964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810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83337" y="400964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810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411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80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25745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5079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4413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23747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23081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22415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21748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21083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80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20417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80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19751" y="4009644"/>
            <a:ext cx="1503680" cy="0"/>
          </a:xfrm>
          <a:custGeom>
            <a:avLst/>
            <a:gdLst/>
            <a:ahLst/>
            <a:cxnLst/>
            <a:rect l="l" t="t" r="r" b="b"/>
            <a:pathLst>
              <a:path w="1503680">
                <a:moveTo>
                  <a:pt x="0" y="0"/>
                </a:moveTo>
                <a:lnTo>
                  <a:pt x="1503443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19085" y="4009644"/>
            <a:ext cx="971550" cy="0"/>
          </a:xfrm>
          <a:custGeom>
            <a:avLst/>
            <a:gdLst/>
            <a:ahLst/>
            <a:cxnLst/>
            <a:rect l="l" t="t" r="r" b="b"/>
            <a:pathLst>
              <a:path w="971550">
                <a:moveTo>
                  <a:pt x="0" y="0"/>
                </a:moveTo>
                <a:lnTo>
                  <a:pt x="971104" y="0"/>
                </a:lnTo>
              </a:path>
            </a:pathLst>
          </a:custGeom>
          <a:ln w="37253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63358" y="2726682"/>
            <a:ext cx="253619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4455">
              <a:lnSpc>
                <a:spcPct val="122800"/>
              </a:lnSpc>
              <a:spcBef>
                <a:spcPts val="100"/>
              </a:spcBef>
              <a:tabLst>
                <a:tab pos="1468755" algn="l"/>
              </a:tabLst>
            </a:pPr>
            <a:r>
              <a:rPr sz="2850" spc="285" dirty="0">
                <a:solidFill>
                  <a:srgbClr val="608E6B"/>
                </a:solidFill>
                <a:latin typeface="Arial"/>
                <a:cs typeface="Arial"/>
              </a:rPr>
              <a:t>FINAL	</a:t>
            </a:r>
            <a:r>
              <a:rPr sz="2850" spc="315" dirty="0">
                <a:solidFill>
                  <a:srgbClr val="608E6B"/>
                </a:solidFill>
                <a:latin typeface="Arial"/>
                <a:cs typeface="Arial"/>
              </a:rPr>
              <a:t>TWO  </a:t>
            </a:r>
            <a:r>
              <a:rPr sz="2850" spc="145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r>
              <a:rPr sz="2850" spc="26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850" spc="610" dirty="0">
                <a:solidFill>
                  <a:srgbClr val="608E6B"/>
                </a:solidFill>
                <a:latin typeface="Arial"/>
                <a:cs typeface="Arial"/>
              </a:rPr>
              <a:t>M</a:t>
            </a:r>
            <a:r>
              <a:rPr sz="2850" spc="26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850" spc="145" dirty="0">
                <a:solidFill>
                  <a:srgbClr val="608E6B"/>
                </a:solidFill>
                <a:latin typeface="Arial"/>
                <a:cs typeface="Arial"/>
              </a:rPr>
              <a:t>ST</a:t>
            </a:r>
            <a:r>
              <a:rPr sz="2850" spc="265" dirty="0">
                <a:solidFill>
                  <a:srgbClr val="608E6B"/>
                </a:solidFill>
                <a:latin typeface="Arial"/>
                <a:cs typeface="Arial"/>
              </a:rPr>
              <a:t>E</a:t>
            </a:r>
            <a:r>
              <a:rPr sz="2850" spc="325" dirty="0">
                <a:solidFill>
                  <a:srgbClr val="608E6B"/>
                </a:solidFill>
                <a:latin typeface="Arial"/>
                <a:cs typeface="Arial"/>
              </a:rPr>
              <a:t>R</a:t>
            </a:r>
            <a:r>
              <a:rPr sz="2850" spc="-6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endParaRPr sz="28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19850" y="4305300"/>
            <a:ext cx="114299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19850" y="5238750"/>
            <a:ext cx="114299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19850" y="6638925"/>
            <a:ext cx="114299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72200" y="4037886"/>
            <a:ext cx="5562600" cy="4706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15875" rIns="0" bIns="0" rtlCol="0">
            <a:spAutoFit/>
          </a:bodyPr>
          <a:lstStyle/>
          <a:p>
            <a:pPr marL="355600" marR="306070" indent="-342900">
              <a:lnSpc>
                <a:spcPct val="121000"/>
              </a:lnSpc>
              <a:spcBef>
                <a:spcPts val="125"/>
              </a:spcBef>
              <a:buFont typeface="Arial" panose="020B0604020202020204" pitchFamily="34" charset="0"/>
              <a:buChar char="•"/>
              <a:tabLst>
                <a:tab pos="784225" algn="l"/>
                <a:tab pos="1200785" algn="l"/>
                <a:tab pos="1826895" algn="l"/>
                <a:tab pos="4033520" algn="l"/>
              </a:tabLst>
            </a:pPr>
            <a:r>
              <a:rPr sz="2500" spc="400" dirty="0">
                <a:latin typeface="Arial"/>
                <a:cs typeface="Arial"/>
              </a:rPr>
              <a:t>A</a:t>
            </a:r>
            <a:r>
              <a:rPr sz="2500" spc="565" dirty="0">
                <a:latin typeface="Arial"/>
                <a:cs typeface="Arial"/>
              </a:rPr>
              <a:t>pp</a:t>
            </a:r>
            <a:r>
              <a:rPr sz="2500" spc="350" dirty="0">
                <a:latin typeface="Arial"/>
                <a:cs typeface="Arial"/>
              </a:rPr>
              <a:t>l</a:t>
            </a:r>
            <a:r>
              <a:rPr sz="2500" spc="75" dirty="0">
                <a:latin typeface="Arial"/>
                <a:cs typeface="Arial"/>
              </a:rPr>
              <a:t>y</a:t>
            </a:r>
            <a:r>
              <a:rPr lang="en-US" sz="2500" spc="75" dirty="0">
                <a:latin typeface="Arial"/>
                <a:cs typeface="Arial"/>
              </a:rPr>
              <a:t> </a:t>
            </a:r>
            <a:r>
              <a:rPr sz="2500" spc="335" dirty="0">
                <a:latin typeface="Arial"/>
                <a:cs typeface="Arial"/>
              </a:rPr>
              <a:t>f</a:t>
            </a:r>
            <a:r>
              <a:rPr sz="2500" spc="415" dirty="0">
                <a:latin typeface="Arial"/>
                <a:cs typeface="Arial"/>
              </a:rPr>
              <a:t>o</a:t>
            </a:r>
            <a:r>
              <a:rPr sz="2500" spc="140" dirty="0">
                <a:latin typeface="Arial"/>
                <a:cs typeface="Arial"/>
              </a:rPr>
              <a:t>r</a:t>
            </a:r>
            <a:r>
              <a:rPr lang="en-US" sz="2500" spc="140" dirty="0">
                <a:latin typeface="Arial"/>
                <a:cs typeface="Arial"/>
              </a:rPr>
              <a:t> </a:t>
            </a:r>
            <a:r>
              <a:rPr sz="2500" spc="215" dirty="0">
                <a:latin typeface="Arial"/>
                <a:cs typeface="Arial"/>
              </a:rPr>
              <a:t>G</a:t>
            </a:r>
            <a:r>
              <a:rPr sz="2500" spc="320" dirty="0">
                <a:latin typeface="Arial"/>
                <a:cs typeface="Arial"/>
              </a:rPr>
              <a:t>r</a:t>
            </a:r>
            <a:r>
              <a:rPr sz="2500" spc="305" dirty="0">
                <a:latin typeface="Arial"/>
                <a:cs typeface="Arial"/>
              </a:rPr>
              <a:t>a</a:t>
            </a:r>
            <a:r>
              <a:rPr sz="2500" spc="575" dirty="0">
                <a:latin typeface="Arial"/>
                <a:cs typeface="Arial"/>
              </a:rPr>
              <a:t>d</a:t>
            </a:r>
            <a:r>
              <a:rPr sz="2500" spc="490" dirty="0">
                <a:latin typeface="Arial"/>
                <a:cs typeface="Arial"/>
              </a:rPr>
              <a:t>u</a:t>
            </a:r>
            <a:r>
              <a:rPr sz="2500" spc="305" dirty="0">
                <a:latin typeface="Arial"/>
                <a:cs typeface="Arial"/>
              </a:rPr>
              <a:t>a</a:t>
            </a:r>
            <a:r>
              <a:rPr sz="2500" spc="509" dirty="0">
                <a:latin typeface="Arial"/>
                <a:cs typeface="Arial"/>
              </a:rPr>
              <a:t>t</a:t>
            </a:r>
            <a:r>
              <a:rPr sz="2500" spc="320" dirty="0">
                <a:latin typeface="Arial"/>
                <a:cs typeface="Arial"/>
              </a:rPr>
              <a:t>i</a:t>
            </a:r>
            <a:r>
              <a:rPr sz="2500" spc="415" dirty="0">
                <a:latin typeface="Arial"/>
                <a:cs typeface="Arial"/>
              </a:rPr>
              <a:t>o</a:t>
            </a:r>
            <a:r>
              <a:rPr sz="2500" spc="335" dirty="0">
                <a:latin typeface="Arial"/>
                <a:cs typeface="Arial"/>
              </a:rPr>
              <a:t>n</a:t>
            </a:r>
            <a:r>
              <a:rPr lang="en-US" sz="2500" spc="335" dirty="0">
                <a:latin typeface="Arial"/>
                <a:cs typeface="Arial"/>
              </a:rPr>
              <a:t> </a:t>
            </a:r>
            <a:r>
              <a:rPr sz="2600" spc="-35" dirty="0">
                <a:latin typeface="Calibri"/>
                <a:cs typeface="Calibri"/>
              </a:rPr>
              <a:t>&amp;  </a:t>
            </a:r>
            <a:r>
              <a:rPr lang="en-US" sz="2600" spc="-35" dirty="0">
                <a:latin typeface="Calibri"/>
                <a:cs typeface="Calibri"/>
              </a:rPr>
              <a:t>   </a:t>
            </a:r>
            <a:r>
              <a:rPr sz="2500" spc="210" dirty="0">
                <a:latin typeface="Arial"/>
                <a:cs typeface="Arial"/>
              </a:rPr>
              <a:t>Pay	</a:t>
            </a:r>
            <a:r>
              <a:rPr sz="2500" spc="229" dirty="0">
                <a:latin typeface="Arial"/>
                <a:cs typeface="Arial"/>
              </a:rPr>
              <a:t>fees</a:t>
            </a:r>
            <a:endParaRPr sz="2500" dirty="0">
              <a:latin typeface="Arial"/>
              <a:cs typeface="Arial"/>
            </a:endParaRPr>
          </a:p>
          <a:p>
            <a:pPr marL="355600" marR="304165" indent="-342900">
              <a:lnSpc>
                <a:spcPct val="122500"/>
              </a:lnSpc>
              <a:buFont typeface="Arial" panose="020B0604020202020204" pitchFamily="34" charset="0"/>
              <a:buChar char="•"/>
            </a:pPr>
            <a:r>
              <a:rPr sz="2500" spc="275" dirty="0">
                <a:latin typeface="Arial"/>
                <a:cs typeface="Arial"/>
              </a:rPr>
              <a:t>Verify</a:t>
            </a:r>
            <a:r>
              <a:rPr lang="en-US" sz="2500" spc="275" dirty="0">
                <a:latin typeface="Arial"/>
                <a:cs typeface="Arial"/>
              </a:rPr>
              <a:t> Program of Study </a:t>
            </a:r>
            <a:r>
              <a:rPr sz="2500" spc="400" dirty="0">
                <a:latin typeface="Arial"/>
                <a:cs typeface="Arial"/>
              </a:rPr>
              <a:t>and</a:t>
            </a:r>
            <a:r>
              <a:rPr lang="en-US" sz="2500" spc="400" dirty="0">
                <a:latin typeface="Arial"/>
                <a:cs typeface="Arial"/>
              </a:rPr>
              <a:t> your unofficial transcripts to stay on track </a:t>
            </a:r>
            <a:endParaRPr sz="2500" dirty="0">
              <a:latin typeface="Arial"/>
              <a:cs typeface="Arial"/>
            </a:endParaRPr>
          </a:p>
          <a:p>
            <a:pPr marL="355600" marR="5080" indent="-342900">
              <a:lnSpc>
                <a:spcPct val="122500"/>
              </a:lnSpc>
              <a:buFont typeface="Arial" panose="020B0604020202020204" pitchFamily="34" charset="0"/>
              <a:buChar char="•"/>
              <a:tabLst>
                <a:tab pos="1451610" algn="l"/>
                <a:tab pos="1574800" algn="l"/>
                <a:tab pos="2335530" algn="l"/>
                <a:tab pos="2401570" algn="l"/>
                <a:tab pos="2924810" algn="l"/>
                <a:tab pos="3343275" algn="l"/>
              </a:tabLst>
            </a:pPr>
            <a:r>
              <a:rPr sz="2500" spc="325" dirty="0">
                <a:latin typeface="Arial"/>
                <a:cs typeface="Arial"/>
              </a:rPr>
              <a:t>Review</a:t>
            </a:r>
            <a:r>
              <a:rPr lang="en-US" sz="2500" spc="325" dirty="0">
                <a:latin typeface="Arial"/>
                <a:cs typeface="Arial"/>
              </a:rPr>
              <a:t> </a:t>
            </a:r>
            <a:r>
              <a:rPr sz="2500" spc="490" dirty="0">
                <a:latin typeface="Arial"/>
                <a:cs typeface="Arial"/>
              </a:rPr>
              <a:t>Commencement  </a:t>
            </a:r>
            <a:r>
              <a:rPr sz="2500" spc="409" dirty="0">
                <a:latin typeface="Arial"/>
                <a:cs typeface="Arial"/>
              </a:rPr>
              <a:t>Information	</a:t>
            </a:r>
            <a:r>
              <a:rPr sz="2500" spc="375" dirty="0">
                <a:latin typeface="Arial"/>
                <a:cs typeface="Arial"/>
              </a:rPr>
              <a:t>on	</a:t>
            </a:r>
            <a:r>
              <a:rPr sz="2500" spc="190" dirty="0">
                <a:latin typeface="Arial"/>
                <a:cs typeface="Arial"/>
              </a:rPr>
              <a:t>CPP  </a:t>
            </a:r>
            <a:r>
              <a:rPr sz="2500" spc="375" dirty="0">
                <a:latin typeface="Arial"/>
                <a:cs typeface="Arial"/>
              </a:rPr>
              <a:t>website</a:t>
            </a:r>
            <a:r>
              <a:rPr lang="en-US" sz="2500" spc="375" dirty="0">
                <a:latin typeface="Arial"/>
                <a:cs typeface="Arial"/>
              </a:rPr>
              <a:t> </a:t>
            </a:r>
            <a:r>
              <a:rPr sz="2500" spc="400" dirty="0">
                <a:latin typeface="Arial"/>
                <a:cs typeface="Arial"/>
              </a:rPr>
              <a:t>and</a:t>
            </a:r>
            <a:r>
              <a:rPr lang="en-US" sz="2500" spc="400" dirty="0">
                <a:latin typeface="Arial"/>
                <a:cs typeface="Arial"/>
              </a:rPr>
              <a:t> </a:t>
            </a:r>
            <a:r>
              <a:rPr sz="2500" spc="455" dirty="0">
                <a:latin typeface="Arial"/>
                <a:cs typeface="Arial"/>
              </a:rPr>
              <a:t>with</a:t>
            </a:r>
            <a:r>
              <a:rPr lang="en-US" sz="2500" spc="455" dirty="0">
                <a:latin typeface="Arial"/>
                <a:cs typeface="Arial"/>
              </a:rPr>
              <a:t> </a:t>
            </a:r>
            <a:r>
              <a:rPr sz="2500" spc="325" dirty="0">
                <a:latin typeface="Arial"/>
                <a:cs typeface="Arial"/>
              </a:rPr>
              <a:t>your</a:t>
            </a:r>
            <a:r>
              <a:rPr lang="en-US" sz="2500" spc="325" dirty="0">
                <a:latin typeface="Arial"/>
                <a:cs typeface="Arial"/>
              </a:rPr>
              <a:t> </a:t>
            </a:r>
            <a:r>
              <a:rPr sz="2500" spc="459" dirty="0">
                <a:latin typeface="Arial"/>
                <a:cs typeface="Arial"/>
              </a:rPr>
              <a:t>department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318430" y="2707632"/>
            <a:ext cx="2275205" cy="10922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2850" spc="285" dirty="0">
                <a:solidFill>
                  <a:srgbClr val="608E6B"/>
                </a:solidFill>
                <a:latin typeface="Arial"/>
                <a:cs typeface="Arial"/>
              </a:rPr>
              <a:t>FINAL</a:t>
            </a:r>
            <a:endParaRPr sz="2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850" spc="240" dirty="0">
                <a:solidFill>
                  <a:srgbClr val="608E6B"/>
                </a:solidFill>
                <a:latin typeface="Arial"/>
                <a:cs typeface="Arial"/>
              </a:rPr>
              <a:t>SEMESTER</a:t>
            </a:r>
            <a:endParaRPr sz="2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653466" y="4060644"/>
            <a:ext cx="4498340" cy="32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25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092200" algn="l"/>
                <a:tab pos="1456055" algn="l"/>
                <a:tab pos="1487170" algn="l"/>
                <a:tab pos="1510665" algn="l"/>
                <a:tab pos="1592580" algn="l"/>
                <a:tab pos="1798320" algn="l"/>
                <a:tab pos="1852295" algn="l"/>
                <a:tab pos="1950720" algn="l"/>
                <a:tab pos="1990725" algn="l"/>
                <a:tab pos="2298700" algn="l"/>
                <a:tab pos="2328545" algn="l"/>
                <a:tab pos="2413635" algn="l"/>
                <a:tab pos="2437130" algn="l"/>
                <a:tab pos="2872740" algn="l"/>
                <a:tab pos="3150235" algn="l"/>
                <a:tab pos="3350895" algn="l"/>
              </a:tabLst>
            </a:pPr>
            <a:r>
              <a:rPr sz="2500" spc="440" dirty="0">
                <a:latin typeface="Arial"/>
                <a:cs typeface="Arial"/>
              </a:rPr>
              <a:t>Submit		</a:t>
            </a:r>
            <a:r>
              <a:rPr sz="2500" spc="325" dirty="0">
                <a:latin typeface="Arial"/>
                <a:cs typeface="Arial"/>
              </a:rPr>
              <a:t>your</a:t>
            </a:r>
            <a:r>
              <a:rPr lang="en-US" sz="2500" spc="325" dirty="0">
                <a:latin typeface="Arial"/>
                <a:cs typeface="Arial"/>
              </a:rPr>
              <a:t> </a:t>
            </a:r>
            <a:r>
              <a:rPr sz="2500" spc="325" dirty="0">
                <a:latin typeface="Arial"/>
                <a:cs typeface="Arial"/>
              </a:rPr>
              <a:t>final  </a:t>
            </a:r>
            <a:r>
              <a:rPr sz="2500" spc="380" dirty="0">
                <a:latin typeface="Arial"/>
                <a:cs typeface="Arial"/>
              </a:rPr>
              <a:t>project</a:t>
            </a:r>
            <a:r>
              <a:rPr lang="en-US" sz="2500" spc="380" dirty="0">
                <a:latin typeface="Arial"/>
                <a:cs typeface="Arial"/>
              </a:rPr>
              <a:t>/</a:t>
            </a:r>
            <a:r>
              <a:rPr sz="2500" spc="290" dirty="0">
                <a:latin typeface="Arial"/>
                <a:cs typeface="Arial"/>
              </a:rPr>
              <a:t>thesis</a:t>
            </a:r>
            <a:r>
              <a:rPr lang="en-US" sz="2500" spc="290" dirty="0">
                <a:latin typeface="Arial"/>
                <a:cs typeface="Arial"/>
              </a:rPr>
              <a:t> documentation </a:t>
            </a:r>
            <a:r>
              <a:rPr sz="2500" spc="315" dirty="0">
                <a:latin typeface="Arial"/>
                <a:cs typeface="Arial"/>
              </a:rPr>
              <a:t>by  </a:t>
            </a:r>
            <a:r>
              <a:rPr sz="2500" spc="405" dirty="0">
                <a:latin typeface="Arial"/>
                <a:cs typeface="Arial"/>
              </a:rPr>
              <a:t>published			</a:t>
            </a:r>
            <a:r>
              <a:rPr sz="2500" spc="310" dirty="0">
                <a:latin typeface="Arial"/>
                <a:cs typeface="Arial"/>
              </a:rPr>
              <a:t>University  </a:t>
            </a:r>
            <a:r>
              <a:rPr sz="2500" spc="375" dirty="0">
                <a:latin typeface="Arial"/>
                <a:cs typeface="Arial"/>
              </a:rPr>
              <a:t>Deadline	to	</a:t>
            </a:r>
            <a:r>
              <a:rPr sz="2500" spc="400" dirty="0">
                <a:latin typeface="Arial"/>
                <a:cs typeface="Arial"/>
              </a:rPr>
              <a:t>th</a:t>
            </a:r>
            <a:r>
              <a:rPr lang="en-US" sz="2500" spc="400" dirty="0">
                <a:latin typeface="Arial"/>
                <a:cs typeface="Arial"/>
              </a:rPr>
              <a:t>e </a:t>
            </a:r>
            <a:r>
              <a:rPr sz="2500" spc="355" dirty="0">
                <a:latin typeface="Arial"/>
                <a:cs typeface="Arial"/>
              </a:rPr>
              <a:t>Graduate</a:t>
            </a:r>
            <a:r>
              <a:rPr lang="en-US" sz="2500" spc="355" dirty="0">
                <a:latin typeface="Arial"/>
                <a:cs typeface="Arial"/>
              </a:rPr>
              <a:t> </a:t>
            </a:r>
            <a:r>
              <a:rPr sz="2500" spc="325" dirty="0">
                <a:latin typeface="Arial"/>
                <a:cs typeface="Arial"/>
              </a:rPr>
              <a:t>Studies</a:t>
            </a:r>
            <a:r>
              <a:rPr lang="en-US" sz="2500" spc="325" dirty="0">
                <a:latin typeface="Arial"/>
                <a:cs typeface="Arial"/>
              </a:rPr>
              <a:t> </a:t>
            </a:r>
            <a:r>
              <a:rPr sz="2500" spc="315" dirty="0">
                <a:latin typeface="Arial"/>
                <a:cs typeface="Arial"/>
              </a:rPr>
              <a:t>Office</a:t>
            </a:r>
            <a:r>
              <a:rPr lang="en-US" sz="2500" spc="315" dirty="0">
                <a:latin typeface="Arial"/>
                <a:cs typeface="Arial"/>
              </a:rPr>
              <a:t> and Library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6871" y="199311"/>
            <a:ext cx="202183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0444" algn="l"/>
              </a:tabLst>
            </a:pP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5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8072" y="199311"/>
            <a:ext cx="17570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7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spc="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spc="9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2648" y="1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50" y="10286999"/>
                </a:moveTo>
                <a:lnTo>
                  <a:pt x="0" y="10286998"/>
                </a:lnTo>
                <a:lnTo>
                  <a:pt x="13330439" y="0"/>
                </a:lnTo>
                <a:lnTo>
                  <a:pt x="14582706" y="0"/>
                </a:lnTo>
                <a:lnTo>
                  <a:pt x="14985350" y="521766"/>
                </a:lnTo>
                <a:lnTo>
                  <a:pt x="14985350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81486" y="2106332"/>
            <a:ext cx="3557904" cy="4775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21334" algn="l"/>
                <a:tab pos="1083945" algn="l"/>
                <a:tab pos="1541145" algn="l"/>
                <a:tab pos="1893570" algn="l"/>
                <a:tab pos="2407920" algn="l"/>
                <a:tab pos="2760345" algn="l"/>
                <a:tab pos="3267075" algn="l"/>
              </a:tabLst>
            </a:pPr>
            <a:r>
              <a:rPr sz="2950" spc="335" dirty="0">
                <a:solidFill>
                  <a:srgbClr val="608E6B"/>
                </a:solidFill>
                <a:latin typeface="Arial"/>
                <a:cs typeface="Arial"/>
              </a:rPr>
              <a:t>P	</a:t>
            </a:r>
            <a:r>
              <a:rPr sz="2950" spc="430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2950" spc="254" dirty="0">
                <a:solidFill>
                  <a:srgbClr val="608E6B"/>
                </a:solidFill>
                <a:latin typeface="Arial"/>
                <a:cs typeface="Arial"/>
              </a:rPr>
              <a:t>L	I	</a:t>
            </a:r>
            <a:r>
              <a:rPr sz="2950" spc="210" dirty="0">
                <a:solidFill>
                  <a:srgbClr val="608E6B"/>
                </a:solidFill>
                <a:latin typeface="Arial"/>
                <a:cs typeface="Arial"/>
              </a:rPr>
              <a:t>C	</a:t>
            </a:r>
            <a:r>
              <a:rPr sz="2950" spc="254" dirty="0">
                <a:solidFill>
                  <a:srgbClr val="608E6B"/>
                </a:solidFill>
                <a:latin typeface="Arial"/>
                <a:cs typeface="Arial"/>
              </a:rPr>
              <a:t>I	</a:t>
            </a:r>
            <a:r>
              <a:rPr sz="2950" spc="315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950" spc="21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4933" y="2106332"/>
            <a:ext cx="7010400" cy="93743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60070" algn="l"/>
                <a:tab pos="1114425" algn="l"/>
                <a:tab pos="1976755" algn="l"/>
                <a:tab pos="2485390" algn="l"/>
                <a:tab pos="3013075" algn="l"/>
                <a:tab pos="3575685" algn="l"/>
                <a:tab pos="4090035" algn="l"/>
                <a:tab pos="4596130" algn="l"/>
                <a:tab pos="5142230" algn="l"/>
                <a:tab pos="5685155" algn="l"/>
                <a:tab pos="6212840" algn="l"/>
                <a:tab pos="6718934" algn="l"/>
              </a:tabLst>
            </a:pPr>
            <a:r>
              <a:rPr sz="2950" spc="640" dirty="0">
                <a:solidFill>
                  <a:srgbClr val="608E6B"/>
                </a:solidFill>
                <a:latin typeface="Arial"/>
                <a:cs typeface="Arial"/>
              </a:rPr>
              <a:t>A	</a:t>
            </a:r>
            <a:r>
              <a:rPr sz="2950" spc="530" dirty="0">
                <a:solidFill>
                  <a:srgbClr val="608E6B"/>
                </a:solidFill>
                <a:latin typeface="Arial"/>
                <a:cs typeface="Arial"/>
              </a:rPr>
              <a:t>N	</a:t>
            </a:r>
            <a:r>
              <a:rPr sz="2950" spc="465" dirty="0">
                <a:solidFill>
                  <a:srgbClr val="608E6B"/>
                </a:solidFill>
                <a:latin typeface="Arial"/>
                <a:cs typeface="Arial"/>
              </a:rPr>
              <a:t>D	</a:t>
            </a:r>
            <a:r>
              <a:rPr sz="2950" spc="335" dirty="0">
                <a:solidFill>
                  <a:srgbClr val="608E6B"/>
                </a:solidFill>
                <a:latin typeface="Arial"/>
                <a:cs typeface="Arial"/>
              </a:rPr>
              <a:t>P	</a:t>
            </a:r>
            <a:r>
              <a:rPr sz="2950" spc="325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sz="2950" spc="430" dirty="0">
                <a:solidFill>
                  <a:srgbClr val="608E6B"/>
                </a:solidFill>
                <a:latin typeface="Arial"/>
                <a:cs typeface="Arial"/>
              </a:rPr>
              <a:t>O	</a:t>
            </a:r>
            <a:r>
              <a:rPr sz="2950" spc="210" dirty="0">
                <a:solidFill>
                  <a:srgbClr val="608E6B"/>
                </a:solidFill>
                <a:latin typeface="Arial"/>
                <a:cs typeface="Arial"/>
              </a:rPr>
              <a:t>C	</a:t>
            </a:r>
            <a:r>
              <a:rPr sz="2950" spc="315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950" spc="465" dirty="0">
                <a:solidFill>
                  <a:srgbClr val="608E6B"/>
                </a:solidFill>
                <a:latin typeface="Arial"/>
                <a:cs typeface="Arial"/>
              </a:rPr>
              <a:t>D	</a:t>
            </a:r>
            <a:r>
              <a:rPr sz="2950" spc="434" dirty="0">
                <a:solidFill>
                  <a:srgbClr val="608E6B"/>
                </a:solidFill>
                <a:latin typeface="Arial"/>
                <a:cs typeface="Arial"/>
              </a:rPr>
              <a:t>U	</a:t>
            </a:r>
            <a:r>
              <a:rPr sz="2950" spc="325" dirty="0">
                <a:solidFill>
                  <a:srgbClr val="608E6B"/>
                </a:solidFill>
                <a:latin typeface="Arial"/>
                <a:cs typeface="Arial"/>
              </a:rPr>
              <a:t>R	</a:t>
            </a:r>
            <a:r>
              <a:rPr sz="2950" spc="315" dirty="0">
                <a:solidFill>
                  <a:srgbClr val="608E6B"/>
                </a:solidFill>
                <a:latin typeface="Arial"/>
                <a:cs typeface="Arial"/>
              </a:rPr>
              <a:t>E	</a:t>
            </a:r>
            <a:r>
              <a:rPr sz="2950" spc="210" dirty="0">
                <a:solidFill>
                  <a:srgbClr val="608E6B"/>
                </a:solidFill>
                <a:latin typeface="Arial"/>
                <a:cs typeface="Arial"/>
              </a:rPr>
              <a:t>S</a:t>
            </a:r>
            <a:endParaRPr lang="en-US" sz="2950" spc="210" dirty="0">
              <a:solidFill>
                <a:srgbClr val="608E6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60070" algn="l"/>
                <a:tab pos="1114425" algn="l"/>
                <a:tab pos="1976755" algn="l"/>
                <a:tab pos="2485390" algn="l"/>
                <a:tab pos="3013075" algn="l"/>
                <a:tab pos="3575685" algn="l"/>
                <a:tab pos="4090035" algn="l"/>
                <a:tab pos="4596130" algn="l"/>
                <a:tab pos="5142230" algn="l"/>
                <a:tab pos="5685155" algn="l"/>
                <a:tab pos="6212840" algn="l"/>
                <a:tab pos="6718934" algn="l"/>
              </a:tabLst>
            </a:pPr>
            <a:endParaRPr sz="2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800" y="5524500"/>
            <a:ext cx="7467600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179830" algn="l"/>
              </a:tabLst>
            </a:pPr>
            <a:r>
              <a:rPr sz="2850" spc="275" dirty="0">
                <a:solidFill>
                  <a:srgbClr val="608E6B"/>
                </a:solidFill>
                <a:latin typeface="Arial"/>
                <a:cs typeface="Arial"/>
              </a:rPr>
              <a:t>TIME	</a:t>
            </a:r>
            <a:r>
              <a:rPr lang="en-US" sz="2850" spc="325" dirty="0">
                <a:solidFill>
                  <a:srgbClr val="608E6B"/>
                </a:solidFill>
                <a:latin typeface="Arial"/>
                <a:cs typeface="Arial"/>
              </a:rPr>
              <a:t>LIMIT : 7 YEARS  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179830" algn="l"/>
              </a:tabLst>
            </a:pPr>
            <a:r>
              <a:rPr lang="en-US" sz="2850" spc="325" dirty="0">
                <a:solidFill>
                  <a:srgbClr val="608E6B"/>
                </a:solidFill>
                <a:latin typeface="Arial"/>
                <a:cs typeface="Arial"/>
              </a:rPr>
              <a:t>ACADEMIC STANDING: 3.0 GPA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179830" algn="l"/>
              </a:tabLst>
            </a:pPr>
            <a:r>
              <a:rPr lang="en-US" sz="2850" spc="325" dirty="0">
                <a:solidFill>
                  <a:srgbClr val="608E6B"/>
                </a:solidFill>
                <a:latin typeface="Arial"/>
                <a:cs typeface="Arial"/>
              </a:rPr>
              <a:t>PROJEC/THESIS SUBMISSION PROCESS &amp; IRB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830" algn="l"/>
              </a:tabLst>
            </a:pPr>
            <a:endParaRPr sz="285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2857500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Resources:</a:t>
            </a:r>
          </a:p>
          <a:p>
            <a:r>
              <a:rPr lang="en-US" sz="3600" dirty="0"/>
              <a:t>University Catalog</a:t>
            </a:r>
          </a:p>
          <a:p>
            <a:r>
              <a:rPr lang="en-US" sz="3600" dirty="0"/>
              <a:t>Graduate Student Handbook </a:t>
            </a:r>
          </a:p>
          <a:p>
            <a:r>
              <a:rPr lang="en-US" sz="3600" dirty="0"/>
              <a:t>Graduate Studies Website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340</Words>
  <Application>Microsoft Office PowerPoint</Application>
  <PresentationFormat>Custom</PresentationFormat>
  <Paragraphs>91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STUDIES @ CPP</dc:title>
  <dc:creator>CPP Grad Studies</dc:creator>
  <cp:keywords>DAC_5W4RxHw</cp:keywords>
  <cp:lastModifiedBy>Rebecca Rivas</cp:lastModifiedBy>
  <cp:revision>32</cp:revision>
  <dcterms:created xsi:type="dcterms:W3CDTF">2018-08-14T23:17:41Z</dcterms:created>
  <dcterms:modified xsi:type="dcterms:W3CDTF">2019-08-22T16:30:00Z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2018-08-09T00:00:00Z</vt:filetime>
  </property>
  <property fmtid="{D5CDD505-2E9C-101B-9397-08002B2CF9AE}" pid="3" name="Creator">
    <vt:lpwstr>Canva</vt:lpwstr>
  </property>
  <property fmtid="{D5CDD505-2E9C-101B-9397-08002B2CF9AE}" pid="4" name="LastSaved">
    <vt:filetime>2018-08-14T00:00:00Z</vt:filetime>
  </property>
</Properties>
</file>