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autoCompressPictures="0">
  <p:sldMasterIdLst>
    <p:sldMasterId id="2147483658" r:id="rId1"/>
  </p:sldMasterIdLst>
  <p:notesMasterIdLst>
    <p:notesMasterId r:id="rId13"/>
  </p:notesMasterIdLst>
  <p:sldIdLst>
    <p:sldId id="256" r:id="rId2"/>
    <p:sldId id="296" r:id="rId3"/>
    <p:sldId id="267" r:id="rId4"/>
    <p:sldId id="297" r:id="rId5"/>
    <p:sldId id="298" r:id="rId6"/>
    <p:sldId id="299" r:id="rId7"/>
    <p:sldId id="300" r:id="rId8"/>
    <p:sldId id="301" r:id="rId9"/>
    <p:sldId id="304" r:id="rId10"/>
    <p:sldId id="302" r:id="rId11"/>
    <p:sldId id="303" r:id="rId12"/>
  </p:sldIdLst>
  <p:sldSz cx="9144000" cy="5143500" type="screen16x9"/>
  <p:notesSz cx="6858000" cy="9144000"/>
  <p:embeddedFontLst>
    <p:embeddedFont>
      <p:font typeface="Roboto Slab" panose="020B0604020202020204" charset="0"/>
      <p:regular r:id="rId14"/>
      <p:bold r:id="rId15"/>
    </p:embeddedFont>
    <p:embeddedFont>
      <p:font typeface="Source Sans Pro" panose="020B0503030403020204" pitchFamily="34" charset="0"/>
      <p:regular r:id="rId16"/>
      <p:bold r:id="rId17"/>
      <p:italic r:id="rId18"/>
      <p:boldItalic r:id="rId1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0512FE-6EE5-7B30-B381-6661E4E8A6CE}" v="195" dt="2021-10-13T22:45:22.814"/>
    <p1510:client id="{59168E2E-1C2C-455A-96B3-9C6D58F91561}" v="6" dt="2021-04-14T18:34:02.603"/>
    <p1510:client id="{69B1BF35-74D7-4882-9AAF-8BBAD6CBC442}" v="10" dt="2021-10-20T15:28:40.664"/>
    <p1510:client id="{BE6DEA7B-989A-4297-824E-3A9D382B0162}" v="32" dt="2021-10-13T22:45:05.629"/>
    <p1510:client id="{E71E2C8B-9162-49E3-9D28-BDC56D169906}" v="8" dt="2021-10-19T02:10:05.786"/>
    <p1510:client id="{F1EAAFB3-2A3B-46B2-9D48-D3DB3642A2E5}" v="81" dt="2021-04-14T22:56:07.754"/>
    <p1510:client id="{F997F61C-CFC0-454C-A45D-D5CD4001A801}" v="6" dt="2021-04-15T16:15:36.392"/>
  </p1510:revLst>
</p1510:revInfo>
</file>

<file path=ppt/tableStyles.xml><?xml version="1.0" encoding="utf-8"?>
<a:tblStyleLst xmlns:a="http://schemas.openxmlformats.org/drawingml/2006/main" def="{83ECFCF9-EB90-4EA4-BA1D-B0166F391BF1}">
  <a:tblStyle styleId="{83ECFCF9-EB90-4EA4-BA1D-B0166F391BF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E74B0BC-8218-4BC4-B384-D648047DA537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mry Carls" userId="S::cjcarls@cpp.edu::be717d07-723d-4d12-a56d-49006d9fd8ae" providerId="AD" clId="Web-{020512FE-6EE5-7B30-B381-6661E4E8A6CE}"/>
    <pc:docChg chg="modSld">
      <pc:chgData name="Camry Carls" userId="S::cjcarls@cpp.edu::be717d07-723d-4d12-a56d-49006d9fd8ae" providerId="AD" clId="Web-{020512FE-6EE5-7B30-B381-6661E4E8A6CE}" dt="2021-10-13T22:45:22.814" v="94" actId="20577"/>
      <pc:docMkLst>
        <pc:docMk/>
      </pc:docMkLst>
      <pc:sldChg chg="modSp">
        <pc:chgData name="Camry Carls" userId="S::cjcarls@cpp.edu::be717d07-723d-4d12-a56d-49006d9fd8ae" providerId="AD" clId="Web-{020512FE-6EE5-7B30-B381-6661E4E8A6CE}" dt="2021-10-13T22:36:59.114" v="55" actId="20577"/>
        <pc:sldMkLst>
          <pc:docMk/>
          <pc:sldMk cId="2049886967" sldId="297"/>
        </pc:sldMkLst>
        <pc:spChg chg="mod">
          <ac:chgData name="Camry Carls" userId="S::cjcarls@cpp.edu::be717d07-723d-4d12-a56d-49006d9fd8ae" providerId="AD" clId="Web-{020512FE-6EE5-7B30-B381-6661E4E8A6CE}" dt="2021-10-13T22:36:59.114" v="55" actId="20577"/>
          <ac:spMkLst>
            <pc:docMk/>
            <pc:sldMk cId="2049886967" sldId="297"/>
            <ac:spMk id="4" creationId="{4DEC554F-7AA1-4F6A-B3D3-60844673F9BA}"/>
          </ac:spMkLst>
        </pc:spChg>
      </pc:sldChg>
      <pc:sldChg chg="modSp">
        <pc:chgData name="Camry Carls" userId="S::cjcarls@cpp.edu::be717d07-723d-4d12-a56d-49006d9fd8ae" providerId="AD" clId="Web-{020512FE-6EE5-7B30-B381-6661E4E8A6CE}" dt="2021-10-13T22:38:24.960" v="87" actId="20577"/>
        <pc:sldMkLst>
          <pc:docMk/>
          <pc:sldMk cId="2246852594" sldId="298"/>
        </pc:sldMkLst>
        <pc:spChg chg="mod">
          <ac:chgData name="Camry Carls" userId="S::cjcarls@cpp.edu::be717d07-723d-4d12-a56d-49006d9fd8ae" providerId="AD" clId="Web-{020512FE-6EE5-7B30-B381-6661E4E8A6CE}" dt="2021-10-13T22:38:24.960" v="87" actId="20577"/>
          <ac:spMkLst>
            <pc:docMk/>
            <pc:sldMk cId="2246852594" sldId="298"/>
            <ac:spMk id="6" creationId="{34940D49-3638-4BB5-9127-8A878765C3DF}"/>
          </ac:spMkLst>
        </pc:spChg>
      </pc:sldChg>
      <pc:sldChg chg="modSp">
        <pc:chgData name="Camry Carls" userId="S::cjcarls@cpp.edu::be717d07-723d-4d12-a56d-49006d9fd8ae" providerId="AD" clId="Web-{020512FE-6EE5-7B30-B381-6661E4E8A6CE}" dt="2021-10-13T22:45:22.814" v="94" actId="20577"/>
        <pc:sldMkLst>
          <pc:docMk/>
          <pc:sldMk cId="2999500103" sldId="300"/>
        </pc:sldMkLst>
        <pc:spChg chg="mod">
          <ac:chgData name="Camry Carls" userId="S::cjcarls@cpp.edu::be717d07-723d-4d12-a56d-49006d9fd8ae" providerId="AD" clId="Web-{020512FE-6EE5-7B30-B381-6661E4E8A6CE}" dt="2021-10-13T22:45:22.814" v="94" actId="20577"/>
          <ac:spMkLst>
            <pc:docMk/>
            <pc:sldMk cId="2999500103" sldId="300"/>
            <ac:spMk id="6" creationId="{CCD54D23-AF8E-4BE6-AEA4-97D0175E3337}"/>
          </ac:spMkLst>
        </pc:spChg>
      </pc:sldChg>
    </pc:docChg>
  </pc:docChgLst>
  <pc:docChgLst>
    <pc:chgData name="Rebecca Rivas" userId="S::rrivas1@cpp.edu::315d52a0-b73a-40d1-9024-642e591517cf" providerId="AD" clId="Web-{E71E2C8B-9162-49E3-9D28-BDC56D169906}"/>
    <pc:docChg chg="modSld">
      <pc:chgData name="Rebecca Rivas" userId="S::rrivas1@cpp.edu::315d52a0-b73a-40d1-9024-642e591517cf" providerId="AD" clId="Web-{E71E2C8B-9162-49E3-9D28-BDC56D169906}" dt="2021-10-19T02:10:05.786" v="6"/>
      <pc:docMkLst>
        <pc:docMk/>
      </pc:docMkLst>
      <pc:sldChg chg="addSp delSp modSp">
        <pc:chgData name="Rebecca Rivas" userId="S::rrivas1@cpp.edu::315d52a0-b73a-40d1-9024-642e591517cf" providerId="AD" clId="Web-{E71E2C8B-9162-49E3-9D28-BDC56D169906}" dt="2021-10-19T02:10:05.786" v="6"/>
        <pc:sldMkLst>
          <pc:docMk/>
          <pc:sldMk cId="850584149" sldId="299"/>
        </pc:sldMkLst>
        <pc:spChg chg="del">
          <ac:chgData name="Rebecca Rivas" userId="S::rrivas1@cpp.edu::315d52a0-b73a-40d1-9024-642e591517cf" providerId="AD" clId="Web-{E71E2C8B-9162-49E3-9D28-BDC56D169906}" dt="2021-10-19T02:10:05.786" v="6"/>
          <ac:spMkLst>
            <pc:docMk/>
            <pc:sldMk cId="850584149" sldId="299"/>
            <ac:spMk id="12" creationId="{2D74AC61-A3D9-4850-89A1-6A253A262775}"/>
          </ac:spMkLst>
        </pc:spChg>
        <pc:picChg chg="add mod">
          <ac:chgData name="Rebecca Rivas" userId="S::rrivas1@cpp.edu::315d52a0-b73a-40d1-9024-642e591517cf" providerId="AD" clId="Web-{E71E2C8B-9162-49E3-9D28-BDC56D169906}" dt="2021-10-19T02:09:57.754" v="5" actId="14100"/>
          <ac:picMkLst>
            <pc:docMk/>
            <pc:sldMk cId="850584149" sldId="299"/>
            <ac:picMk id="2" creationId="{A3D0B353-00C3-4367-AF83-034FB7E06AF6}"/>
          </ac:picMkLst>
        </pc:picChg>
        <pc:picChg chg="del">
          <ac:chgData name="Rebecca Rivas" userId="S::rrivas1@cpp.edu::315d52a0-b73a-40d1-9024-642e591517cf" providerId="AD" clId="Web-{E71E2C8B-9162-49E3-9D28-BDC56D169906}" dt="2021-10-19T02:08:58.266" v="0"/>
          <ac:picMkLst>
            <pc:docMk/>
            <pc:sldMk cId="850584149" sldId="299"/>
            <ac:picMk id="4" creationId="{836DA176-EED6-CE4C-A443-03D0EECDD0C8}"/>
          </ac:picMkLst>
        </pc:picChg>
      </pc:sldChg>
    </pc:docChg>
  </pc:docChgLst>
  <pc:docChgLst>
    <pc:chgData name="Rebecca Rivas" userId="S::rrivas1@cpp.edu::315d52a0-b73a-40d1-9024-642e591517cf" providerId="AD" clId="Web-{BE6DEA7B-989A-4297-824E-3A9D382B0162}"/>
    <pc:docChg chg="modSld">
      <pc:chgData name="Rebecca Rivas" userId="S::rrivas1@cpp.edu::315d52a0-b73a-40d1-9024-642e591517cf" providerId="AD" clId="Web-{BE6DEA7B-989A-4297-824E-3A9D382B0162}" dt="2021-10-13T22:45:03.926" v="15" actId="20577"/>
      <pc:docMkLst>
        <pc:docMk/>
      </pc:docMkLst>
      <pc:sldChg chg="modSp">
        <pc:chgData name="Rebecca Rivas" userId="S::rrivas1@cpp.edu::315d52a0-b73a-40d1-9024-642e591517cf" providerId="AD" clId="Web-{BE6DEA7B-989A-4297-824E-3A9D382B0162}" dt="2021-10-13T22:45:03.926" v="15" actId="20577"/>
        <pc:sldMkLst>
          <pc:docMk/>
          <pc:sldMk cId="2999500103" sldId="300"/>
        </pc:sldMkLst>
        <pc:spChg chg="mod">
          <ac:chgData name="Rebecca Rivas" userId="S::rrivas1@cpp.edu::315d52a0-b73a-40d1-9024-642e591517cf" providerId="AD" clId="Web-{BE6DEA7B-989A-4297-824E-3A9D382B0162}" dt="2021-10-13T22:45:03.926" v="15" actId="20577"/>
          <ac:spMkLst>
            <pc:docMk/>
            <pc:sldMk cId="2999500103" sldId="300"/>
            <ac:spMk id="6" creationId="{CCD54D23-AF8E-4BE6-AEA4-97D0175E3337}"/>
          </ac:spMkLst>
        </pc:spChg>
      </pc:sldChg>
    </pc:docChg>
  </pc:docChgLst>
  <pc:docChgLst>
    <pc:chgData name="Camry Carls" userId="S::cjcarls@cpp.edu::be717d07-723d-4d12-a56d-49006d9fd8ae" providerId="AD" clId="Web-{69B1BF35-74D7-4882-9AAF-8BBAD6CBC442}"/>
    <pc:docChg chg="modSld">
      <pc:chgData name="Camry Carls" userId="S::cjcarls@cpp.edu::be717d07-723d-4d12-a56d-49006d9fd8ae" providerId="AD" clId="Web-{69B1BF35-74D7-4882-9AAF-8BBAD6CBC442}" dt="2021-10-20T15:28:40.664" v="4" actId="20577"/>
      <pc:docMkLst>
        <pc:docMk/>
      </pc:docMkLst>
      <pc:sldChg chg="modSp">
        <pc:chgData name="Camry Carls" userId="S::cjcarls@cpp.edu::be717d07-723d-4d12-a56d-49006d9fd8ae" providerId="AD" clId="Web-{69B1BF35-74D7-4882-9AAF-8BBAD6CBC442}" dt="2021-10-20T15:26:19.677" v="2" actId="20577"/>
        <pc:sldMkLst>
          <pc:docMk/>
          <pc:sldMk cId="2049886967" sldId="297"/>
        </pc:sldMkLst>
        <pc:spChg chg="mod">
          <ac:chgData name="Camry Carls" userId="S::cjcarls@cpp.edu::be717d07-723d-4d12-a56d-49006d9fd8ae" providerId="AD" clId="Web-{69B1BF35-74D7-4882-9AAF-8BBAD6CBC442}" dt="2021-10-20T15:26:19.677" v="2" actId="20577"/>
          <ac:spMkLst>
            <pc:docMk/>
            <pc:sldMk cId="2049886967" sldId="297"/>
            <ac:spMk id="4" creationId="{4DEC554F-7AA1-4F6A-B3D3-60844673F9BA}"/>
          </ac:spMkLst>
        </pc:spChg>
      </pc:sldChg>
      <pc:sldChg chg="modSp">
        <pc:chgData name="Camry Carls" userId="S::cjcarls@cpp.edu::be717d07-723d-4d12-a56d-49006d9fd8ae" providerId="AD" clId="Web-{69B1BF35-74D7-4882-9AAF-8BBAD6CBC442}" dt="2021-10-20T15:28:40.664" v="4" actId="20577"/>
        <pc:sldMkLst>
          <pc:docMk/>
          <pc:sldMk cId="2999500103" sldId="300"/>
        </pc:sldMkLst>
        <pc:spChg chg="mod">
          <ac:chgData name="Camry Carls" userId="S::cjcarls@cpp.edu::be717d07-723d-4d12-a56d-49006d9fd8ae" providerId="AD" clId="Web-{69B1BF35-74D7-4882-9AAF-8BBAD6CBC442}" dt="2021-10-20T15:28:40.664" v="4" actId="20577"/>
          <ac:spMkLst>
            <pc:docMk/>
            <pc:sldMk cId="2999500103" sldId="300"/>
            <ac:spMk id="6" creationId="{CCD54D23-AF8E-4BE6-AEA4-97D0175E333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57802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41128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2251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83604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1523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700185" y="1991850"/>
            <a:ext cx="58074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800"/>
              <a:buNone/>
              <a:defRPr sz="5800" b="1"/>
            </a:lvl1pPr>
            <a:lvl2pPr lvl="1">
              <a:spcBef>
                <a:spcPts val="0"/>
              </a:spcBef>
              <a:spcAft>
                <a:spcPts val="0"/>
              </a:spcAft>
              <a:buSzPts val="5800"/>
              <a:buNone/>
              <a:defRPr sz="5800" b="1"/>
            </a:lvl2pPr>
            <a:lvl3pPr lvl="2">
              <a:spcBef>
                <a:spcPts val="0"/>
              </a:spcBef>
              <a:spcAft>
                <a:spcPts val="0"/>
              </a:spcAft>
              <a:buSzPts val="5800"/>
              <a:buNone/>
              <a:defRPr sz="5800" b="1"/>
            </a:lvl3pPr>
            <a:lvl4pPr lvl="3">
              <a:spcBef>
                <a:spcPts val="0"/>
              </a:spcBef>
              <a:spcAft>
                <a:spcPts val="0"/>
              </a:spcAft>
              <a:buSzPts val="5800"/>
              <a:buNone/>
              <a:defRPr sz="5800" b="1"/>
            </a:lvl4pPr>
            <a:lvl5pPr lvl="4">
              <a:spcBef>
                <a:spcPts val="0"/>
              </a:spcBef>
              <a:spcAft>
                <a:spcPts val="0"/>
              </a:spcAft>
              <a:buSzPts val="5800"/>
              <a:buNone/>
              <a:defRPr sz="5800" b="1"/>
            </a:lvl5pPr>
            <a:lvl6pPr lvl="5">
              <a:spcBef>
                <a:spcPts val="0"/>
              </a:spcBef>
              <a:spcAft>
                <a:spcPts val="0"/>
              </a:spcAft>
              <a:buSzPts val="5800"/>
              <a:buNone/>
              <a:defRPr sz="5800" b="1"/>
            </a:lvl6pPr>
            <a:lvl7pPr lvl="6">
              <a:spcBef>
                <a:spcPts val="0"/>
              </a:spcBef>
              <a:spcAft>
                <a:spcPts val="0"/>
              </a:spcAft>
              <a:buSzPts val="5800"/>
              <a:buNone/>
              <a:defRPr sz="5800" b="1"/>
            </a:lvl7pPr>
            <a:lvl8pPr lvl="7">
              <a:spcBef>
                <a:spcPts val="0"/>
              </a:spcBef>
              <a:spcAft>
                <a:spcPts val="0"/>
              </a:spcAft>
              <a:buSzPts val="5800"/>
              <a:buNone/>
              <a:defRPr sz="5800" b="1"/>
            </a:lvl8pPr>
            <a:lvl9pPr lvl="8">
              <a:spcBef>
                <a:spcPts val="0"/>
              </a:spcBef>
              <a:spcAft>
                <a:spcPts val="0"/>
              </a:spcAft>
              <a:buSzPts val="5800"/>
              <a:buNone/>
              <a:defRPr sz="5800" b="1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7337531" y="4630074"/>
            <a:ext cx="96300" cy="960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7790243" y="4182401"/>
            <a:ext cx="96300" cy="960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8893253" y="3333348"/>
            <a:ext cx="57600" cy="576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8771302" y="4923775"/>
            <a:ext cx="96300" cy="960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2386266" y="508134"/>
            <a:ext cx="96300" cy="960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479460" y="2703980"/>
            <a:ext cx="96300" cy="960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261540" y="643097"/>
            <a:ext cx="96300" cy="960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507235" y="1080863"/>
            <a:ext cx="192600" cy="192300"/>
          </a:xfrm>
          <a:prstGeom prst="ellipse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8314019" y="3625322"/>
            <a:ext cx="144300" cy="144000"/>
          </a:xfrm>
          <a:prstGeom prst="ellipse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8882858" y="4186761"/>
            <a:ext cx="144300" cy="144000"/>
          </a:xfrm>
          <a:prstGeom prst="ellipse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158313" y="1596559"/>
            <a:ext cx="57600" cy="576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1396483" y="226428"/>
            <a:ext cx="192600" cy="192300"/>
          </a:xfrm>
          <a:prstGeom prst="ellipse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617492" y="2000594"/>
            <a:ext cx="57600" cy="576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3425273" y="387880"/>
            <a:ext cx="57600" cy="576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8014029" y="4567546"/>
            <a:ext cx="192600" cy="192300"/>
          </a:xfrm>
          <a:prstGeom prst="ellipse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 txBox="1">
            <a:spLocks noGrp="1"/>
          </p:cNvSpPr>
          <p:nvPr>
            <p:ph type="ctrTitle"/>
          </p:nvPr>
        </p:nvSpPr>
        <p:spPr>
          <a:xfrm>
            <a:off x="1546025" y="1754794"/>
            <a:ext cx="58326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 b="1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1546025" y="3011511"/>
            <a:ext cx="58326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30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30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30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30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30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30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30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30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8"/>
          <p:cNvSpPr txBox="1">
            <a:spLocks noGrp="1"/>
          </p:cNvSpPr>
          <p:nvPr>
            <p:ph type="title"/>
          </p:nvPr>
        </p:nvSpPr>
        <p:spPr>
          <a:xfrm>
            <a:off x="786150" y="308120"/>
            <a:ext cx="7571700" cy="70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86150" y="308120"/>
            <a:ext cx="7571700" cy="7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86150" y="1261700"/>
            <a:ext cx="7571700" cy="35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Source Sans Pro"/>
              <a:buChar char="◎"/>
              <a:defRPr sz="3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Source Sans Pro"/>
              <a:buChar char="○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Source Sans Pro"/>
              <a:buChar char="◉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●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○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■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●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○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■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300" b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r">
              <a:buNone/>
              <a:defRPr sz="1300" b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r">
              <a:buNone/>
              <a:defRPr sz="1300" b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r">
              <a:buNone/>
              <a:defRPr sz="1300" b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r">
              <a:buNone/>
              <a:defRPr sz="1300" b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r">
              <a:buNone/>
              <a:defRPr sz="1300" b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r">
              <a:buNone/>
              <a:defRPr sz="1300" b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r">
              <a:buNone/>
              <a:defRPr sz="1300" b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r">
              <a:buNone/>
              <a:defRPr sz="1300" b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>
              <a:latin typeface="Roboto Slab"/>
              <a:ea typeface="Roboto Slab"/>
              <a:cs typeface="Roboto Slab"/>
              <a:sym typeface="Roboto Slab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gradstudies@cpp.edu" TargetMode="External"/><Relationship Id="rId2" Type="http://schemas.openxmlformats.org/officeDocument/2006/relationships/hyperlink" Target="mailto:tga@cpp.edu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mailto:commencement@cpp.edu" TargetMode="External"/><Relationship Id="rId5" Type="http://schemas.openxmlformats.org/officeDocument/2006/relationships/hyperlink" Target="https://www.cpp.edu/commencement/" TargetMode="External"/><Relationship Id="rId4" Type="http://schemas.openxmlformats.org/officeDocument/2006/relationships/hyperlink" Target="https://www.cpp.edu/registrar/index.shtml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diplomas@cpp.edu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jpeg"/><Relationship Id="rId4" Type="http://schemas.openxmlformats.org/officeDocument/2006/relationships/hyperlink" Target="https://www.cpp.edu/registrar/transcripts/index.shtml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mailto:bac@cpp.edu" TargetMode="Externa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2"/>
          <p:cNvSpPr txBox="1">
            <a:spLocks noGrp="1"/>
          </p:cNvSpPr>
          <p:nvPr>
            <p:ph type="ctrTitle"/>
          </p:nvPr>
        </p:nvSpPr>
        <p:spPr>
          <a:xfrm>
            <a:off x="1205626" y="509047"/>
            <a:ext cx="7623064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4800" i="0">
                <a:effectLst/>
                <a:latin typeface="Roboto Slab" pitchFamily="2" charset="0"/>
                <a:ea typeface="Roboto Slab" pitchFamily="2" charset="0"/>
                <a:cs typeface="Tahoma" panose="020B0604030504040204" pitchFamily="34" charset="0"/>
              </a:rPr>
              <a:t>Steps Toward Graduation</a:t>
            </a:r>
          </a:p>
        </p:txBody>
      </p:sp>
      <p:sp>
        <p:nvSpPr>
          <p:cNvPr id="3" name="Google Shape;70;p12">
            <a:extLst>
              <a:ext uri="{FF2B5EF4-FFF2-40B4-BE49-F238E27FC236}">
                <a16:creationId xmlns:a16="http://schemas.microsoft.com/office/drawing/2014/main" id="{3C89FD94-C837-43D7-A78F-FDDF6C7DF190}"/>
              </a:ext>
            </a:extLst>
          </p:cNvPr>
          <p:cNvSpPr txBox="1">
            <a:spLocks/>
          </p:cNvSpPr>
          <p:nvPr/>
        </p:nvSpPr>
        <p:spPr>
          <a:xfrm>
            <a:off x="2428486" y="4032250"/>
            <a:ext cx="4602597" cy="718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800"/>
              <a:buFont typeface="Roboto Slab"/>
              <a:buNone/>
              <a:defRPr sz="5800" b="1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800"/>
              <a:buFont typeface="Roboto Slab"/>
              <a:buNone/>
              <a:defRPr sz="5800" b="1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800"/>
              <a:buFont typeface="Roboto Slab"/>
              <a:buNone/>
              <a:defRPr sz="5800" b="1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800"/>
              <a:buFont typeface="Roboto Slab"/>
              <a:buNone/>
              <a:defRPr sz="5800" b="1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800"/>
              <a:buFont typeface="Roboto Slab"/>
              <a:buNone/>
              <a:defRPr sz="5800" b="1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800"/>
              <a:buFont typeface="Roboto Slab"/>
              <a:buNone/>
              <a:defRPr sz="5800" b="1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800"/>
              <a:buFont typeface="Roboto Slab"/>
              <a:buNone/>
              <a:defRPr sz="5800" b="1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800"/>
              <a:buFont typeface="Roboto Slab"/>
              <a:buNone/>
              <a:defRPr sz="5800" b="1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800"/>
              <a:buFont typeface="Roboto Slab"/>
              <a:buNone/>
              <a:defRPr sz="5800" b="1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r>
              <a:rPr lang="en-US" sz="1800" b="0">
                <a:solidFill>
                  <a:schemeClr val="tx1">
                    <a:lumMod val="75000"/>
                    <a:lumOff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Registrar’s Office &amp;  Office of Graduate Studies</a:t>
            </a:r>
          </a:p>
          <a:p>
            <a:pPr algn="ctr"/>
            <a:r>
              <a:rPr lang="en-US" sz="1800" b="0">
                <a:solidFill>
                  <a:schemeClr val="tx1">
                    <a:lumMod val="75000"/>
                    <a:lumOff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Camry </a:t>
            </a:r>
            <a:r>
              <a:rPr lang="en-US" sz="1800" b="0" err="1">
                <a:solidFill>
                  <a:schemeClr val="tx1">
                    <a:lumMod val="75000"/>
                    <a:lumOff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Carls</a:t>
            </a:r>
            <a:r>
              <a:rPr lang="en-US" sz="1800" b="0">
                <a:solidFill>
                  <a:schemeClr val="tx1">
                    <a:lumMod val="75000"/>
                    <a:lumOff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&amp; Rebecca Rivas</a:t>
            </a:r>
          </a:p>
        </p:txBody>
      </p:sp>
      <p:pic>
        <p:nvPicPr>
          <p:cNvPr id="5" name="Picture 4" descr="A group of people in graduation gowns&#10;&#10;Description automatically generated with low confidence">
            <a:extLst>
              <a:ext uri="{FF2B5EF4-FFF2-40B4-BE49-F238E27FC236}">
                <a16:creationId xmlns:a16="http://schemas.microsoft.com/office/drawing/2014/main" id="{F1662345-402A-47CF-A890-73503CAE54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1" r="-493" b="9767"/>
          <a:stretch/>
        </p:blipFill>
        <p:spPr>
          <a:xfrm>
            <a:off x="2333718" y="1668847"/>
            <a:ext cx="4792132" cy="23634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4C06EB-A943-48C1-A795-210E03A86D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459" y="4509895"/>
            <a:ext cx="1373774" cy="52837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9B17A3-F331-4863-8F62-7B1ECEC5656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 lang="en"/>
          </a:p>
        </p:txBody>
      </p:sp>
      <p:sp>
        <p:nvSpPr>
          <p:cNvPr id="5" name="Google Shape;97;p15">
            <a:extLst>
              <a:ext uri="{FF2B5EF4-FFF2-40B4-BE49-F238E27FC236}">
                <a16:creationId xmlns:a16="http://schemas.microsoft.com/office/drawing/2014/main" id="{E5668844-D73D-4583-A305-3C1C88394A79}"/>
              </a:ext>
            </a:extLst>
          </p:cNvPr>
          <p:cNvSpPr txBox="1">
            <a:spLocks/>
          </p:cNvSpPr>
          <p:nvPr/>
        </p:nvSpPr>
        <p:spPr>
          <a:xfrm>
            <a:off x="1086406" y="622284"/>
            <a:ext cx="6971187" cy="594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r>
              <a:rPr lang="en-US" sz="2400" b="1"/>
              <a:t>Additional Resources</a:t>
            </a:r>
          </a:p>
          <a:p>
            <a:endParaRPr lang="en-US" sz="1600" b="1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1D01CF-36F1-4D34-BC7A-01DF5AF273BB}"/>
              </a:ext>
            </a:extLst>
          </p:cNvPr>
          <p:cNvSpPr txBox="1"/>
          <p:nvPr/>
        </p:nvSpPr>
        <p:spPr>
          <a:xfrm>
            <a:off x="731789" y="1241159"/>
            <a:ext cx="7680420" cy="2262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Graduation Status:</a:t>
            </a:r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 </a:t>
            </a:r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tga@cpp.edu</a:t>
            </a:r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Graduate Studies: </a:t>
            </a:r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Regarding program of study, graduate petitions, project/thesis submission, or graduate student policies: </a:t>
            </a:r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gradstudies@cpp.edu</a:t>
            </a:r>
            <a:endParaRPr lang="en-US" sz="1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Registrar’s Office website:</a:t>
            </a:r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https://www.cpp.edu/registrar//index.shtml</a:t>
            </a:r>
            <a:endParaRPr lang="en-US" sz="1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Commencement website: </a:t>
            </a:r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https://www.cpp.edu/commencement/</a:t>
            </a:r>
            <a:endParaRPr lang="en-US" sz="1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 about commencement: </a:t>
            </a:r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commencement@cpp.edu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0232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6C7B7-2C36-4CAD-B00D-1D89504B58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8300" y="1706265"/>
            <a:ext cx="5807400" cy="1159800"/>
          </a:xfrm>
        </p:spPr>
        <p:txBody>
          <a:bodyPr/>
          <a:lstStyle/>
          <a:p>
            <a:pPr algn="ctr"/>
            <a:r>
              <a:rPr lang="en-US" sz="12500"/>
              <a:t> Q &amp; A</a:t>
            </a:r>
          </a:p>
        </p:txBody>
      </p:sp>
    </p:spTree>
    <p:extLst>
      <p:ext uri="{BB962C8B-B14F-4D97-AF65-F5344CB8AC3E}">
        <p14:creationId xmlns:p14="http://schemas.microsoft.com/office/powerpoint/2010/main" val="8857735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43511-A1F9-4172-BF02-FEB0874635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27372" y="310330"/>
            <a:ext cx="2289255" cy="784800"/>
          </a:xfrm>
        </p:spPr>
        <p:txBody>
          <a:bodyPr/>
          <a:lstStyle/>
          <a:p>
            <a:r>
              <a:rPr lang="en-US"/>
              <a:t>Content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536FA-AD3B-4441-BFD1-BCE272A6CD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1228" y="1009501"/>
            <a:ext cx="7059117" cy="3588637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sz="2800"/>
              <a:t>1.Graduation Vs. Commencement</a:t>
            </a:r>
          </a:p>
          <a:p>
            <a:pPr>
              <a:lnSpc>
                <a:spcPct val="120000"/>
              </a:lnSpc>
            </a:pPr>
            <a:r>
              <a:rPr lang="en-US" sz="2800"/>
              <a:t>2. Graduation Application Timeline 	</a:t>
            </a:r>
          </a:p>
          <a:p>
            <a:pPr>
              <a:lnSpc>
                <a:spcPct val="120000"/>
              </a:lnSpc>
            </a:pPr>
            <a:r>
              <a:rPr lang="en-US" sz="2800"/>
              <a:t>3. Degree Awarding Process	</a:t>
            </a:r>
          </a:p>
          <a:p>
            <a:pPr>
              <a:lnSpc>
                <a:spcPct val="120000"/>
              </a:lnSpc>
            </a:pPr>
            <a:r>
              <a:rPr lang="en-US" sz="2800"/>
              <a:t>4. Graduation Checklist 	</a:t>
            </a:r>
          </a:p>
          <a:p>
            <a:pPr>
              <a:lnSpc>
                <a:spcPct val="120000"/>
              </a:lnSpc>
            </a:pPr>
            <a:r>
              <a:rPr lang="en-US" sz="2800"/>
              <a:t>5. Tips for Graduates 	</a:t>
            </a:r>
          </a:p>
          <a:p>
            <a:pPr>
              <a:lnSpc>
                <a:spcPct val="120000"/>
              </a:lnSpc>
            </a:pPr>
            <a:r>
              <a:rPr lang="en-US" sz="2800"/>
              <a:t>6. Diploma/Employment Verification</a:t>
            </a:r>
          </a:p>
          <a:p>
            <a:pPr>
              <a:lnSpc>
                <a:spcPct val="120000"/>
              </a:lnSpc>
            </a:pPr>
            <a:r>
              <a:rPr lang="en-US" sz="2800"/>
              <a:t>7. Additional Resources</a:t>
            </a:r>
          </a:p>
        </p:txBody>
      </p:sp>
    </p:spTree>
    <p:extLst>
      <p:ext uri="{BB962C8B-B14F-4D97-AF65-F5344CB8AC3E}">
        <p14:creationId xmlns:p14="http://schemas.microsoft.com/office/powerpoint/2010/main" val="2953753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3"/>
          <p:cNvSpPr txBox="1">
            <a:spLocks noGrp="1"/>
          </p:cNvSpPr>
          <p:nvPr>
            <p:ph type="sldNum" idx="12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9" name="Google Shape;97;p15">
            <a:extLst>
              <a:ext uri="{FF2B5EF4-FFF2-40B4-BE49-F238E27FC236}">
                <a16:creationId xmlns:a16="http://schemas.microsoft.com/office/drawing/2014/main" id="{7EF3684D-F191-4405-B94B-4C8E9F6A00B8}"/>
              </a:ext>
            </a:extLst>
          </p:cNvPr>
          <p:cNvSpPr txBox="1">
            <a:spLocks/>
          </p:cNvSpPr>
          <p:nvPr/>
        </p:nvSpPr>
        <p:spPr>
          <a:xfrm>
            <a:off x="793729" y="-177802"/>
            <a:ext cx="7556542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r>
              <a:rPr lang="en-US" sz="3600" b="1"/>
              <a:t>Graduation Vs. Commencement</a:t>
            </a:r>
            <a:endParaRPr lang="en-US" sz="2400" b="1"/>
          </a:p>
        </p:txBody>
      </p:sp>
      <p:pic>
        <p:nvPicPr>
          <p:cNvPr id="3" name="Picture 2" descr="Rectangle&#10;&#10;Description automatically generated with medium confidence">
            <a:extLst>
              <a:ext uri="{FF2B5EF4-FFF2-40B4-BE49-F238E27FC236}">
                <a16:creationId xmlns:a16="http://schemas.microsoft.com/office/drawing/2014/main" id="{7E254A71-1EFB-4FA2-A2A8-44C13A440C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3240"/>
          <a:stretch/>
        </p:blipFill>
        <p:spPr>
          <a:xfrm>
            <a:off x="1051151" y="1088765"/>
            <a:ext cx="7041697" cy="330372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3"/>
          <p:cNvSpPr txBox="1">
            <a:spLocks noGrp="1"/>
          </p:cNvSpPr>
          <p:nvPr>
            <p:ph type="sldNum" idx="12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9" name="Google Shape;97;p15">
            <a:extLst>
              <a:ext uri="{FF2B5EF4-FFF2-40B4-BE49-F238E27FC236}">
                <a16:creationId xmlns:a16="http://schemas.microsoft.com/office/drawing/2014/main" id="{7EF3684D-F191-4405-B94B-4C8E9F6A00B8}"/>
              </a:ext>
            </a:extLst>
          </p:cNvPr>
          <p:cNvSpPr txBox="1">
            <a:spLocks/>
          </p:cNvSpPr>
          <p:nvPr/>
        </p:nvSpPr>
        <p:spPr>
          <a:xfrm>
            <a:off x="516103" y="-107731"/>
            <a:ext cx="8111794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r>
              <a:rPr lang="en-US" sz="3600" b="1"/>
              <a:t>Graduation Application Timeline </a:t>
            </a:r>
            <a:endParaRPr lang="en-US" sz="2400" b="1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EC554F-7AA1-4F6A-B3D3-60844673F9BA}"/>
              </a:ext>
            </a:extLst>
          </p:cNvPr>
          <p:cNvSpPr txBox="1"/>
          <p:nvPr/>
        </p:nvSpPr>
        <p:spPr>
          <a:xfrm>
            <a:off x="1024273" y="1298870"/>
            <a:ext cx="7095453" cy="277620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/>
              <a:t>The Fall 2021 Application Deadline -  October 22nd  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3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Late applications accepted via </a:t>
            </a:r>
            <a:r>
              <a:rPr lang="en-US" dirty="0" err="1"/>
              <a:t>BroncoDirect</a:t>
            </a:r>
            <a:r>
              <a:rPr lang="en-US" dirty="0"/>
              <a:t> through the end of the fall semester</a:t>
            </a:r>
          </a:p>
          <a:p>
            <a:pPr lvl="1">
              <a:lnSpc>
                <a:spcPct val="150000"/>
              </a:lnSpc>
            </a:pPr>
            <a:endParaRPr lang="en-US" sz="16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en-US" sz="1600" b="1" dirty="0"/>
              <a:t>Graduation Pre-Checks - Starting in November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Fall 2021 Grades Due – December 15th </a:t>
            </a:r>
            <a:endParaRPr lang="en-US" sz="1800" baseline="30000" dirty="0"/>
          </a:p>
          <a:p>
            <a:pPr marL="2857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Registrar’s Office may begin awarding degrees after January 3rd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Outstanding Requirements Deadline – January 28th 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98869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3"/>
          <p:cNvSpPr txBox="1">
            <a:spLocks noGrp="1"/>
          </p:cNvSpPr>
          <p:nvPr>
            <p:ph type="sldNum" idx="12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9" name="Google Shape;97;p15">
            <a:extLst>
              <a:ext uri="{FF2B5EF4-FFF2-40B4-BE49-F238E27FC236}">
                <a16:creationId xmlns:a16="http://schemas.microsoft.com/office/drawing/2014/main" id="{7EF3684D-F191-4405-B94B-4C8E9F6A00B8}"/>
              </a:ext>
            </a:extLst>
          </p:cNvPr>
          <p:cNvSpPr txBox="1">
            <a:spLocks/>
          </p:cNvSpPr>
          <p:nvPr/>
        </p:nvSpPr>
        <p:spPr>
          <a:xfrm>
            <a:off x="1321135" y="-160868"/>
            <a:ext cx="6501730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r>
              <a:rPr lang="en-US" sz="3600" b="1"/>
              <a:t> Degree Awarding Process</a:t>
            </a:r>
            <a:endParaRPr lang="en-US" sz="2400" b="1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940D49-3638-4BB5-9127-8A878765C3DF}"/>
              </a:ext>
            </a:extLst>
          </p:cNvPr>
          <p:cNvSpPr txBox="1"/>
          <p:nvPr/>
        </p:nvSpPr>
        <p:spPr>
          <a:xfrm>
            <a:off x="814723" y="1142645"/>
            <a:ext cx="7514554" cy="365337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4" algn="ctr">
              <a:lnSpc>
                <a:spcPct val="150000"/>
              </a:lnSpc>
            </a:pPr>
            <a:r>
              <a:rPr lang="en-US" sz="1600" b="1"/>
              <a:t>After January 3rd:</a:t>
            </a:r>
            <a:endParaRPr lang="en-US" sz="1600"/>
          </a:p>
          <a:p>
            <a:pPr marL="342900" lvl="4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/>
              <a:t>A final review of your record will be completed</a:t>
            </a:r>
          </a:p>
          <a:p>
            <a:pPr marL="342900" lvl="4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/>
              <a:t>If you have met all degree and graduation requirements, your degree will be posted</a:t>
            </a:r>
          </a:p>
          <a:p>
            <a:pPr marL="342900" lvl="4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/>
              <a:t>If you are still missing any requirements and/or required documents for graduation, you will be placed in Pending status at that time</a:t>
            </a:r>
          </a:p>
          <a:p>
            <a:pPr marL="285750" lvl="5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/>
              <a:t>If placed in Pending status, you must resolve your deficiencies by </a:t>
            </a:r>
            <a:r>
              <a:rPr lang="en-US" b="1"/>
              <a:t>January 28th  </a:t>
            </a:r>
            <a:r>
              <a:rPr lang="en-US"/>
              <a:t>(Outstanding Requirements Deadline) to be awarded for Fall 2021</a:t>
            </a:r>
          </a:p>
          <a:p>
            <a:pPr marL="285750" lvl="5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/>
              <a:t>If you are unable to resolve your outstanding requirements, your Graduation Application (including the fee) will be rolled over to the next Graduation Term (i.e. Spring 2022)</a:t>
            </a:r>
          </a:p>
          <a:p>
            <a:pPr marL="285750" lvl="5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/>
          </a:p>
          <a:p>
            <a:pPr marL="285750" lvl="5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8525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3"/>
          <p:cNvSpPr txBox="1">
            <a:spLocks noGrp="1"/>
          </p:cNvSpPr>
          <p:nvPr>
            <p:ph type="sldNum" idx="12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9" name="Google Shape;97;p15">
            <a:extLst>
              <a:ext uri="{FF2B5EF4-FFF2-40B4-BE49-F238E27FC236}">
                <a16:creationId xmlns:a16="http://schemas.microsoft.com/office/drawing/2014/main" id="{7EF3684D-F191-4405-B94B-4C8E9F6A00B8}"/>
              </a:ext>
            </a:extLst>
          </p:cNvPr>
          <p:cNvSpPr txBox="1">
            <a:spLocks/>
          </p:cNvSpPr>
          <p:nvPr/>
        </p:nvSpPr>
        <p:spPr>
          <a:xfrm>
            <a:off x="2206406" y="-334967"/>
            <a:ext cx="4731187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r>
              <a:rPr lang="en-US" sz="3200" b="1"/>
              <a:t> Graduation Checklist </a:t>
            </a:r>
            <a:endParaRPr lang="en-US" b="1"/>
          </a:p>
        </p:txBody>
      </p:sp>
      <p:sp>
        <p:nvSpPr>
          <p:cNvPr id="8" name="Google Shape;98;p15">
            <a:extLst>
              <a:ext uri="{FF2B5EF4-FFF2-40B4-BE49-F238E27FC236}">
                <a16:creationId xmlns:a16="http://schemas.microsoft.com/office/drawing/2014/main" id="{CE94FC0B-353C-4EBC-A995-A2691DC29631}"/>
              </a:ext>
            </a:extLst>
          </p:cNvPr>
          <p:cNvSpPr txBox="1">
            <a:spLocks/>
          </p:cNvSpPr>
          <p:nvPr/>
        </p:nvSpPr>
        <p:spPr>
          <a:xfrm>
            <a:off x="1025906" y="761374"/>
            <a:ext cx="7092185" cy="4165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200" b="1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cpp.edu/gradstudies </a:t>
            </a:r>
            <a:r>
              <a:rPr lang="en-US" sz="1200" b="1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Current students  Policies and Procedures  Graduation Checklist </a:t>
            </a:r>
            <a:endParaRPr lang="en-US" sz="1200" b="1"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 descr="Text&#10;&#10;Description automatically generated">
            <a:extLst>
              <a:ext uri="{FF2B5EF4-FFF2-40B4-BE49-F238E27FC236}">
                <a16:creationId xmlns:a16="http://schemas.microsoft.com/office/drawing/2014/main" id="{A3D0B353-00C3-4367-AF83-034FB7E06A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477" y="1178082"/>
            <a:ext cx="6162429" cy="4008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5841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3"/>
          <p:cNvSpPr txBox="1">
            <a:spLocks noGrp="1"/>
          </p:cNvSpPr>
          <p:nvPr>
            <p:ph type="sldNum" idx="12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9" name="Google Shape;97;p15">
            <a:extLst>
              <a:ext uri="{FF2B5EF4-FFF2-40B4-BE49-F238E27FC236}">
                <a16:creationId xmlns:a16="http://schemas.microsoft.com/office/drawing/2014/main" id="{7EF3684D-F191-4405-B94B-4C8E9F6A00B8}"/>
              </a:ext>
            </a:extLst>
          </p:cNvPr>
          <p:cNvSpPr txBox="1">
            <a:spLocks/>
          </p:cNvSpPr>
          <p:nvPr/>
        </p:nvSpPr>
        <p:spPr>
          <a:xfrm>
            <a:off x="2389280" y="-240700"/>
            <a:ext cx="4365439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r>
              <a:rPr lang="en-US" sz="3200" b="1"/>
              <a:t>Tips for Graduates </a:t>
            </a:r>
          </a:p>
        </p:txBody>
      </p:sp>
      <p:sp>
        <p:nvSpPr>
          <p:cNvPr id="5" name="Google Shape;98;p15">
            <a:extLst>
              <a:ext uri="{FF2B5EF4-FFF2-40B4-BE49-F238E27FC236}">
                <a16:creationId xmlns:a16="http://schemas.microsoft.com/office/drawing/2014/main" id="{EA9D1EC5-099C-4A97-B4A1-EE77CA37B5C6}"/>
              </a:ext>
            </a:extLst>
          </p:cNvPr>
          <p:cNvSpPr txBox="1">
            <a:spLocks/>
          </p:cNvSpPr>
          <p:nvPr/>
        </p:nvSpPr>
        <p:spPr>
          <a:xfrm>
            <a:off x="1465592" y="1855811"/>
            <a:ext cx="58326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D54D23-AF8E-4BE6-AEA4-97D0175E3337}"/>
              </a:ext>
            </a:extLst>
          </p:cNvPr>
          <p:cNvSpPr txBox="1"/>
          <p:nvPr/>
        </p:nvSpPr>
        <p:spPr>
          <a:xfrm>
            <a:off x="716214" y="1091312"/>
            <a:ext cx="7711569" cy="32840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lvl="8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Verify on </a:t>
            </a:r>
            <a:r>
              <a:rPr lang="en-US" dirty="0" err="1"/>
              <a:t>BroncoDirect</a:t>
            </a:r>
            <a:r>
              <a:rPr lang="en-US" dirty="0"/>
              <a:t> that you have applied for Fall 2021 Graduation</a:t>
            </a:r>
          </a:p>
          <a:p>
            <a:pPr marL="2857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Confirm with the Graduate Studies Office they have received a copy of your approved Contract/Program of Study – </a:t>
            </a:r>
            <a:r>
              <a:rPr lang="en-US" b="1" dirty="0"/>
              <a:t>The Registrar’s Office cannot complete your graduation review without one</a:t>
            </a:r>
          </a:p>
          <a:p>
            <a:pPr marL="2857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Ensure your department will submit your Report of Culminating Experience by December 15, 2021</a:t>
            </a:r>
          </a:p>
          <a:p>
            <a:pPr marL="2857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Review your unofficial transcript to check for any outstanding grades which need to be finalized by your instructor(s) – e.g. “RP”, “I”</a:t>
            </a:r>
          </a:p>
          <a:p>
            <a:pPr marL="2857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Review your unofficial transcript to ensure you will have met the minimum 3.00 G.P.A. requirements by the time your fall grades post</a:t>
            </a:r>
          </a:p>
        </p:txBody>
      </p:sp>
    </p:spTree>
    <p:extLst>
      <p:ext uri="{BB962C8B-B14F-4D97-AF65-F5344CB8AC3E}">
        <p14:creationId xmlns:p14="http://schemas.microsoft.com/office/powerpoint/2010/main" val="29995001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3"/>
          <p:cNvSpPr txBox="1">
            <a:spLocks noGrp="1"/>
          </p:cNvSpPr>
          <p:nvPr>
            <p:ph type="sldNum" idx="12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sp>
        <p:nvSpPr>
          <p:cNvPr id="9" name="Google Shape;97;p15">
            <a:extLst>
              <a:ext uri="{FF2B5EF4-FFF2-40B4-BE49-F238E27FC236}">
                <a16:creationId xmlns:a16="http://schemas.microsoft.com/office/drawing/2014/main" id="{7EF3684D-F191-4405-B94B-4C8E9F6A00B8}"/>
              </a:ext>
            </a:extLst>
          </p:cNvPr>
          <p:cNvSpPr txBox="1">
            <a:spLocks/>
          </p:cNvSpPr>
          <p:nvPr/>
        </p:nvSpPr>
        <p:spPr>
          <a:xfrm>
            <a:off x="1315564" y="204791"/>
            <a:ext cx="6512871" cy="594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r>
              <a:rPr lang="en-US" sz="2800" b="1"/>
              <a:t>Diploma/Employment Verification</a:t>
            </a:r>
            <a:endParaRPr lang="en-US" sz="1800" b="1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8240D6-A98D-404D-9A9F-7B8EA8ECC291}"/>
              </a:ext>
            </a:extLst>
          </p:cNvPr>
          <p:cNvSpPr txBox="1"/>
          <p:nvPr/>
        </p:nvSpPr>
        <p:spPr>
          <a:xfrm>
            <a:off x="1051252" y="811556"/>
            <a:ext cx="4779322" cy="35203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i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Diplomas</a:t>
            </a:r>
          </a:p>
          <a:p>
            <a:pPr marL="2857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b="0" i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Will be ordered once your degree is posted</a:t>
            </a:r>
          </a:p>
          <a:p>
            <a:pPr marL="2857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Ordered weekly – please allow 14-21 business days to receive</a:t>
            </a:r>
          </a:p>
          <a:p>
            <a:pPr marL="2857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b="0" i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Diplomas sent internationally are not guaranteed to arrive</a:t>
            </a:r>
          </a:p>
          <a:p>
            <a:pPr marL="2857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0091EA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Questions: diplomas@cpp.edu</a:t>
            </a:r>
            <a:endParaRPr lang="en-US" sz="1200" b="0" i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en-US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Unofficial Transcripts</a:t>
            </a:r>
          </a:p>
          <a:p>
            <a:pPr marL="2857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Degree conferral date automatically displays once degree posts</a:t>
            </a:r>
          </a:p>
          <a:p>
            <a:pPr marL="2857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i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Current students may access a copy via </a:t>
            </a:r>
            <a:r>
              <a:rPr lang="en-US" sz="1200" i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BroncoDirect</a:t>
            </a:r>
            <a:endParaRPr lang="en-US" sz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en-US" b="1" i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Official Transcripts</a:t>
            </a:r>
          </a:p>
          <a:p>
            <a:pPr marL="2857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Order via The National Student Clearinghouse (NSC)</a:t>
            </a:r>
          </a:p>
          <a:p>
            <a:pPr marL="2857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i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Visit the Registrar’s Office website for more info: </a:t>
            </a:r>
            <a:r>
              <a:rPr lang="en-US" sz="1200" i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https://www.cpp.edu/registrar//transcripts/index.shtml</a:t>
            </a:r>
            <a:endParaRPr lang="en-US" sz="1200" i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picture containing outdoor, tree, person&#10;&#10;Description automatically generated">
            <a:extLst>
              <a:ext uri="{FF2B5EF4-FFF2-40B4-BE49-F238E27FC236}">
                <a16:creationId xmlns:a16="http://schemas.microsoft.com/office/drawing/2014/main" id="{1E11DAD0-6A07-4B1F-9100-BA38E3E4AF8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56"/>
          <a:stretch/>
        </p:blipFill>
        <p:spPr>
          <a:xfrm>
            <a:off x="6062321" y="2100261"/>
            <a:ext cx="2424112" cy="212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9285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8BC7C3-FE03-4FB3-85FE-D259F45A86D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7FA302-2326-40C7-BED5-9E724D9AD57E}"/>
              </a:ext>
            </a:extLst>
          </p:cNvPr>
          <p:cNvSpPr txBox="1"/>
          <p:nvPr/>
        </p:nvSpPr>
        <p:spPr>
          <a:xfrm>
            <a:off x="899191" y="1045146"/>
            <a:ext cx="7345616" cy="3053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/>
              <a:t>Proof of Degree Letter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/>
              <a:t>To be given to a potential employer or institution </a:t>
            </a:r>
          </a:p>
          <a:p>
            <a:pPr marL="2857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/>
              <a:t>Can be issued before your degree is officially awarded as proof of </a:t>
            </a:r>
            <a:r>
              <a:rPr lang="en-US" b="1" i="1"/>
              <a:t>expected</a:t>
            </a:r>
            <a:r>
              <a:rPr lang="en-US" i="1"/>
              <a:t> </a:t>
            </a:r>
            <a:r>
              <a:rPr lang="en-US"/>
              <a:t>graduation</a:t>
            </a:r>
          </a:p>
          <a:p>
            <a:pPr marL="2857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/>
          </a:p>
          <a:p>
            <a:pPr lvl="2">
              <a:lnSpc>
                <a:spcPct val="150000"/>
              </a:lnSpc>
            </a:pPr>
            <a:r>
              <a:rPr lang="en-US" sz="1600" b="1"/>
              <a:t>Degree Verification Letter</a:t>
            </a:r>
          </a:p>
          <a:p>
            <a:pPr marL="2857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/>
              <a:t>To be given to a potential employer or institution </a:t>
            </a:r>
          </a:p>
          <a:p>
            <a:pPr marL="2857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/>
              <a:t>Can be issued once your degree has been awarded</a:t>
            </a:r>
          </a:p>
          <a:p>
            <a:pPr marL="2857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/>
              <a:t>Email the Bronco Advising Center to request either letter at </a:t>
            </a:r>
            <a:r>
              <a:rPr lang="en-US">
                <a:hlinkClick r:id="rId2"/>
              </a:rPr>
              <a:t>bac@cpp.edu</a:t>
            </a:r>
            <a:endParaRPr lang="en-US"/>
          </a:p>
          <a:p>
            <a:pPr marL="2857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7" name="Google Shape;97;p15">
            <a:extLst>
              <a:ext uri="{FF2B5EF4-FFF2-40B4-BE49-F238E27FC236}">
                <a16:creationId xmlns:a16="http://schemas.microsoft.com/office/drawing/2014/main" id="{42DD55DF-5939-40E2-A548-8B0E180D3A43}"/>
              </a:ext>
            </a:extLst>
          </p:cNvPr>
          <p:cNvSpPr txBox="1">
            <a:spLocks/>
          </p:cNvSpPr>
          <p:nvPr/>
        </p:nvSpPr>
        <p:spPr>
          <a:xfrm>
            <a:off x="1315564" y="228606"/>
            <a:ext cx="6512871" cy="594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r>
              <a:rPr lang="en-US" sz="2800" b="1"/>
              <a:t> Diploma/Employment Verification</a:t>
            </a:r>
            <a:endParaRPr lang="en-US" sz="1800" b="1"/>
          </a:p>
        </p:txBody>
      </p:sp>
    </p:spTree>
    <p:extLst>
      <p:ext uri="{BB962C8B-B14F-4D97-AF65-F5344CB8AC3E}">
        <p14:creationId xmlns:p14="http://schemas.microsoft.com/office/powerpoint/2010/main" val="1794315054"/>
      </p:ext>
    </p:extLst>
  </p:cSld>
  <p:clrMapOvr>
    <a:masterClrMapping/>
  </p:clrMapOvr>
</p:sld>
</file>

<file path=ppt/theme/theme1.xml><?xml version="1.0" encoding="utf-8"?>
<a:theme xmlns:a="http://schemas.openxmlformats.org/drawingml/2006/main" name="Cordelia template">
  <a:themeElements>
    <a:clrScheme name="Custom 347">
      <a:dk1>
        <a:srgbClr val="263238"/>
      </a:dk1>
      <a:lt1>
        <a:srgbClr val="FFFFFF"/>
      </a:lt1>
      <a:dk2>
        <a:srgbClr val="607D8B"/>
      </a:dk2>
      <a:lt2>
        <a:srgbClr val="ECEFF1"/>
      </a:lt2>
      <a:accent1>
        <a:srgbClr val="0091EA"/>
      </a:accent1>
      <a:accent2>
        <a:srgbClr val="0053A3"/>
      </a:accent2>
      <a:accent3>
        <a:srgbClr val="607D8B"/>
      </a:accent3>
      <a:accent4>
        <a:srgbClr val="CFD8DC"/>
      </a:accent4>
      <a:accent5>
        <a:srgbClr val="ECEFF1"/>
      </a:accent5>
      <a:accent6>
        <a:srgbClr val="ACDBF8"/>
      </a:accent6>
      <a:hlink>
        <a:srgbClr val="0091EA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On-screen Show (16:9)</PresentationFormat>
  <Slides>11</Slides>
  <Notes>7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Cordelia template</vt:lpstr>
      <vt:lpstr>Steps Toward Graduation</vt:lpstr>
      <vt:lpstr>Content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 Q &amp; 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Graduation Workshop</dc:title>
  <dc:creator>Camry Carls</dc:creator>
  <cp:revision>10</cp:revision>
  <dcterms:modified xsi:type="dcterms:W3CDTF">2021-10-20T15:28:48Z</dcterms:modified>
</cp:coreProperties>
</file>