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comments+xml" PartName="/ppt/comments/comment3.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6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Lst>
  <p:sldSz cy="5143500" cx="9144000"/>
  <p:notesSz cx="6858000" cy="9144000"/>
  <p:embeddedFontLst>
    <p:embeddedFont>
      <p:font typeface="Roboto"/>
      <p:regular r:id="rId43"/>
      <p:bold r:id="rId44"/>
      <p:italic r:id="rId45"/>
      <p:boldItalic r:id="rId46"/>
    </p:embeddedFont>
    <p:embeddedFont>
      <p:font typeface="Playfair Display"/>
      <p:regular r:id="rId47"/>
      <p:bold r:id="rId48"/>
      <p:italic r:id="rId49"/>
      <p:boldItalic r:id="rId50"/>
    </p:embeddedFont>
    <p:embeddedFont>
      <p:font typeface="Lato"/>
      <p:regular r:id="rId51"/>
      <p:bold r:id="rId52"/>
      <p:italic r:id="rId53"/>
      <p:boldItalic r:id="rId54"/>
    </p:embeddedFont>
    <p:embeddedFont>
      <p:font typeface="Open Sans ExtraBold"/>
      <p:bold r:id="rId55"/>
      <p:boldItalic r:id="rId56"/>
    </p:embeddedFont>
    <p:embeddedFont>
      <p:font typeface="Chivo"/>
      <p:regular r:id="rId57"/>
      <p:bold r:id="rId58"/>
      <p:italic r:id="rId59"/>
      <p:boldItalic r:id="rId60"/>
    </p:embeddedFont>
    <p:embeddedFont>
      <p:font typeface="Open Sans"/>
      <p:regular r:id="rId61"/>
      <p:bold r:id="rId62"/>
      <p:italic r:id="rId63"/>
      <p:boldItalic r:id="rId6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3" name="Patrick Ogaz"/>
  <p:cmAuthor clrIdx="1" id="1" initials="" lastIdx="2" name="Sebastian Hernandez"/>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5DEF656-2DD5-4420-8C29-122C10C0F35B}">
  <a:tblStyle styleId="{E5DEF656-2DD5-4420-8C29-122C10C0F35B}"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font" Target="fonts/Roboto-bold.fntdata"/><Relationship Id="rId43" Type="http://schemas.openxmlformats.org/officeDocument/2006/relationships/font" Target="fonts/Roboto-regular.fntdata"/><Relationship Id="rId46" Type="http://schemas.openxmlformats.org/officeDocument/2006/relationships/font" Target="fonts/Roboto-boldItalic.fntdata"/><Relationship Id="rId45" Type="http://schemas.openxmlformats.org/officeDocument/2006/relationships/font" Target="fonts/Roboto-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commentAuthors" Target="commentAuthors.xml"/><Relationship Id="rId9" Type="http://schemas.openxmlformats.org/officeDocument/2006/relationships/slide" Target="slides/slide3.xml"/><Relationship Id="rId48" Type="http://schemas.openxmlformats.org/officeDocument/2006/relationships/font" Target="fonts/PlayfairDisplay-bold.fntdata"/><Relationship Id="rId47" Type="http://schemas.openxmlformats.org/officeDocument/2006/relationships/font" Target="fonts/PlayfairDisplay-regular.fntdata"/><Relationship Id="rId49" Type="http://schemas.openxmlformats.org/officeDocument/2006/relationships/font" Target="fonts/PlayfairDisplay-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font" Target="fonts/OpenSans-bold.fntdata"/><Relationship Id="rId61" Type="http://schemas.openxmlformats.org/officeDocument/2006/relationships/font" Target="fonts/OpenSans-regular.fntdata"/><Relationship Id="rId20" Type="http://schemas.openxmlformats.org/officeDocument/2006/relationships/slide" Target="slides/slide14.xml"/><Relationship Id="rId64" Type="http://schemas.openxmlformats.org/officeDocument/2006/relationships/font" Target="fonts/OpenSans-boldItalic.fntdata"/><Relationship Id="rId63" Type="http://schemas.openxmlformats.org/officeDocument/2006/relationships/font" Target="fonts/OpenSans-italic.fntdata"/><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60" Type="http://schemas.openxmlformats.org/officeDocument/2006/relationships/font" Target="fonts/Chivo-boldItalic.fntdata"/><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Lato-regular.fntdata"/><Relationship Id="rId50" Type="http://schemas.openxmlformats.org/officeDocument/2006/relationships/font" Target="fonts/PlayfairDisplay-boldItalic.fntdata"/><Relationship Id="rId53" Type="http://schemas.openxmlformats.org/officeDocument/2006/relationships/font" Target="fonts/Lato-italic.fntdata"/><Relationship Id="rId52" Type="http://schemas.openxmlformats.org/officeDocument/2006/relationships/font" Target="fonts/Lato-bold.fntdata"/><Relationship Id="rId11" Type="http://schemas.openxmlformats.org/officeDocument/2006/relationships/slide" Target="slides/slide5.xml"/><Relationship Id="rId55" Type="http://schemas.openxmlformats.org/officeDocument/2006/relationships/font" Target="fonts/OpenSansExtraBold-bold.fntdata"/><Relationship Id="rId10" Type="http://schemas.openxmlformats.org/officeDocument/2006/relationships/slide" Target="slides/slide4.xml"/><Relationship Id="rId54" Type="http://schemas.openxmlformats.org/officeDocument/2006/relationships/font" Target="fonts/Lato-boldItalic.fntdata"/><Relationship Id="rId13" Type="http://schemas.openxmlformats.org/officeDocument/2006/relationships/slide" Target="slides/slide7.xml"/><Relationship Id="rId57" Type="http://schemas.openxmlformats.org/officeDocument/2006/relationships/font" Target="fonts/Chivo-regular.fntdata"/><Relationship Id="rId12" Type="http://schemas.openxmlformats.org/officeDocument/2006/relationships/slide" Target="slides/slide6.xml"/><Relationship Id="rId56" Type="http://schemas.openxmlformats.org/officeDocument/2006/relationships/font" Target="fonts/OpenSansExtraBold-boldItalic.fntdata"/><Relationship Id="rId15" Type="http://schemas.openxmlformats.org/officeDocument/2006/relationships/slide" Target="slides/slide9.xml"/><Relationship Id="rId59" Type="http://schemas.openxmlformats.org/officeDocument/2006/relationships/font" Target="fonts/Chivo-italic.fntdata"/><Relationship Id="rId14" Type="http://schemas.openxmlformats.org/officeDocument/2006/relationships/slide" Target="slides/slide8.xml"/><Relationship Id="rId58" Type="http://schemas.openxmlformats.org/officeDocument/2006/relationships/font" Target="fonts/Chivo-bold.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2-04-07T01:10:00.913">
    <p:pos x="6000" y="0"/>
    <p:text>Patrick slides 1-4 (21-25)
Andrea 5-14
Sebastian 15-20 (25-29)</p:tex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1" idx="1" dt="2022-04-03T19:53:45.054">
    <p:pos x="374" y="721"/>
    <p:text>Did not include arousal. Feel like we shouldn't discuss it for time sake and because it isn't our main focus in the study</p:text>
  </p:cm>
  <p:cm authorId="0" idx="2" dt="2022-04-03T19:53:45.054">
    <p:pos x="374" y="721"/>
    <p:text>I agree!</p:text>
  </p:cm>
</p:cmLst>
</file>

<file path=ppt/comments/comment3.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1" idx="2" dt="2022-04-03T20:04:57.004">
    <p:pos x="6000" y="0"/>
    <p:text>since we deleted the timing of sharing scenarios quite some time ago, study design changed to a one factor design. Not sure if this is the correct way to visualize it. Can someone chime in and help me out?</p:text>
  </p:cm>
  <p:cm authorId="0" idx="3" dt="2022-04-03T20:04:57.004">
    <p:pos x="6000" y="0"/>
    <p:text>not sure, if we have two different timing of sharing scenario's still this would be accurate.</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e71f8bfad5_8_1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e71f8bfad5_8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40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bea0b470fc_0_21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bea0b470fc_0_2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700">
                <a:solidFill>
                  <a:schemeClr val="dk1"/>
                </a:solidFill>
                <a:highlight>
                  <a:schemeClr val="lt1"/>
                </a:highlight>
                <a:latin typeface="Calibri"/>
                <a:ea typeface="Calibri"/>
                <a:cs typeface="Calibri"/>
                <a:sym typeface="Calibri"/>
              </a:rPr>
              <a:t>Each self construal has specific characteristics that defines them.</a:t>
            </a:r>
            <a:endParaRPr sz="1700">
              <a:solidFill>
                <a:schemeClr val="dk1"/>
              </a:solidFill>
              <a:highlight>
                <a:schemeClr val="lt1"/>
              </a:highlight>
              <a:latin typeface="Calibri"/>
              <a:ea typeface="Calibri"/>
              <a:cs typeface="Calibri"/>
              <a:sym typeface="Calibri"/>
            </a:endParaRPr>
          </a:p>
          <a:p>
            <a:pPr indent="-336550" lvl="0" marL="457200" rtl="0" algn="l">
              <a:spcBef>
                <a:spcPts val="0"/>
              </a:spcBef>
              <a:spcAft>
                <a:spcPts val="0"/>
              </a:spcAft>
              <a:buClr>
                <a:schemeClr val="dk1"/>
              </a:buClr>
              <a:buSzPts val="1700"/>
              <a:buFont typeface="Calibri"/>
              <a:buChar char="●"/>
            </a:pPr>
            <a:r>
              <a:rPr lang="en" sz="1700">
                <a:solidFill>
                  <a:schemeClr val="dk1"/>
                </a:solidFill>
                <a:highlight>
                  <a:schemeClr val="lt1"/>
                </a:highlight>
                <a:latin typeface="Calibri"/>
                <a:ea typeface="Calibri"/>
                <a:cs typeface="Calibri"/>
                <a:sym typeface="Calibri"/>
              </a:rPr>
              <a:t>For instances The independent </a:t>
            </a:r>
            <a:r>
              <a:rPr b="1" lang="en" sz="1700">
                <a:solidFill>
                  <a:schemeClr val="dk1"/>
                </a:solidFill>
                <a:highlight>
                  <a:schemeClr val="lt1"/>
                </a:highlight>
                <a:latin typeface="Calibri"/>
                <a:ea typeface="Calibri"/>
                <a:cs typeface="Calibri"/>
                <a:sym typeface="Calibri"/>
              </a:rPr>
              <a:t>self-construal</a:t>
            </a:r>
            <a:r>
              <a:rPr lang="en" sz="1700">
                <a:solidFill>
                  <a:schemeClr val="dk1"/>
                </a:solidFill>
                <a:highlight>
                  <a:schemeClr val="lt1"/>
                </a:highlight>
                <a:latin typeface="Calibri"/>
                <a:ea typeface="Calibri"/>
                <a:cs typeface="Calibri"/>
                <a:sym typeface="Calibri"/>
              </a:rPr>
              <a:t> sees society as a medium to promote the well-being of the individual and is most prominent in American and Western European cultures. </a:t>
            </a:r>
            <a:endParaRPr sz="1700">
              <a:solidFill>
                <a:schemeClr val="dk1"/>
              </a:solidFill>
              <a:latin typeface="Calibri"/>
              <a:ea typeface="Calibri"/>
              <a:cs typeface="Calibri"/>
              <a:sym typeface="Calibri"/>
            </a:endParaRPr>
          </a:p>
          <a:p>
            <a:pPr indent="-336550" lvl="0" marL="457200" rtl="0" algn="l">
              <a:spcBef>
                <a:spcPts val="0"/>
              </a:spcBef>
              <a:spcAft>
                <a:spcPts val="0"/>
              </a:spcAft>
              <a:buClr>
                <a:schemeClr val="dk1"/>
              </a:buClr>
              <a:buSzPts val="1700"/>
              <a:buFont typeface="Calibri"/>
              <a:buChar char="●"/>
            </a:pPr>
            <a:r>
              <a:rPr lang="en" sz="1700">
                <a:solidFill>
                  <a:schemeClr val="dk1"/>
                </a:solidFill>
                <a:highlight>
                  <a:schemeClr val="lt1"/>
                </a:highlight>
                <a:latin typeface="Calibri"/>
                <a:ea typeface="Calibri"/>
                <a:cs typeface="Calibri"/>
                <a:sym typeface="Calibri"/>
              </a:rPr>
              <a:t>Ideals of self-actualization and developing one’s distinct potential are prominent  </a:t>
            </a:r>
            <a:endParaRPr sz="1700">
              <a:solidFill>
                <a:schemeClr val="dk1"/>
              </a:solidFill>
              <a:highlight>
                <a:schemeClr val="lt1"/>
              </a:highlight>
              <a:latin typeface="Calibri"/>
              <a:ea typeface="Calibri"/>
              <a:cs typeface="Calibri"/>
              <a:sym typeface="Calibri"/>
            </a:endParaRPr>
          </a:p>
          <a:p>
            <a:pPr indent="0" lvl="0" marL="0" rtl="0" algn="l">
              <a:spcBef>
                <a:spcPts val="0"/>
              </a:spcBef>
              <a:spcAft>
                <a:spcPts val="0"/>
              </a:spcAft>
              <a:buNone/>
            </a:pPr>
            <a:r>
              <a:rPr b="1" lang="en" sz="1300">
                <a:solidFill>
                  <a:srgbClr val="FF0000"/>
                </a:solidFill>
              </a:rPr>
              <a:t>[TRANSITION]</a:t>
            </a:r>
            <a:endParaRPr sz="1700">
              <a:solidFill>
                <a:srgbClr val="FF0000"/>
              </a:solidFill>
              <a:highlight>
                <a:schemeClr val="lt1"/>
              </a:highlight>
              <a:latin typeface="Calibri"/>
              <a:ea typeface="Calibri"/>
              <a:cs typeface="Calibri"/>
              <a:sym typeface="Calibri"/>
            </a:endParaRPr>
          </a:p>
          <a:p>
            <a:pPr indent="-336550" lvl="1" marL="914400" rtl="0" algn="l">
              <a:spcBef>
                <a:spcPts val="0"/>
              </a:spcBef>
              <a:spcAft>
                <a:spcPts val="0"/>
              </a:spcAft>
              <a:buClr>
                <a:schemeClr val="dk1"/>
              </a:buClr>
              <a:buSzPts val="1700"/>
              <a:buFont typeface="Calibri"/>
              <a:buChar char="○"/>
            </a:pPr>
            <a:r>
              <a:rPr lang="en" sz="1700">
                <a:solidFill>
                  <a:schemeClr val="dk1"/>
                </a:solidFill>
                <a:highlight>
                  <a:schemeClr val="lt1"/>
                </a:highlight>
                <a:latin typeface="Calibri"/>
                <a:ea typeface="Calibri"/>
                <a:cs typeface="Calibri"/>
                <a:sym typeface="Calibri"/>
              </a:rPr>
              <a:t>Based on the mentioned characteristics </a:t>
            </a:r>
            <a:r>
              <a:rPr lang="en" sz="1700">
                <a:solidFill>
                  <a:schemeClr val="dk1"/>
                </a:solidFill>
                <a:highlight>
                  <a:schemeClr val="lt1"/>
                </a:highlight>
                <a:latin typeface="Calibri"/>
                <a:ea typeface="Calibri"/>
                <a:cs typeface="Calibri"/>
                <a:sym typeface="Calibri"/>
              </a:rPr>
              <a:t>one</a:t>
            </a:r>
            <a:r>
              <a:rPr lang="en" sz="1700">
                <a:solidFill>
                  <a:schemeClr val="dk1"/>
                </a:solidFill>
                <a:highlight>
                  <a:schemeClr val="lt1"/>
                </a:highlight>
                <a:latin typeface="Calibri"/>
                <a:ea typeface="Calibri"/>
                <a:cs typeface="Calibri"/>
                <a:sym typeface="Calibri"/>
              </a:rPr>
              <a:t> can see how this self construal is consistent with </a:t>
            </a:r>
            <a:r>
              <a:rPr lang="en" sz="1700">
                <a:solidFill>
                  <a:schemeClr val="dk1"/>
                </a:solidFill>
                <a:highlight>
                  <a:schemeClr val="lt1"/>
                </a:highlight>
                <a:latin typeface="Calibri"/>
                <a:ea typeface="Calibri"/>
                <a:cs typeface="Calibri"/>
                <a:sym typeface="Calibri"/>
              </a:rPr>
              <a:t>individualism</a:t>
            </a:r>
            <a:endParaRPr sz="1700">
              <a:solidFill>
                <a:schemeClr val="dk1"/>
              </a:solidFill>
              <a:highlight>
                <a:schemeClr val="lt1"/>
              </a:highlight>
              <a:latin typeface="Calibri"/>
              <a:ea typeface="Calibri"/>
              <a:cs typeface="Calibri"/>
              <a:sym typeface="Calibri"/>
            </a:endParaRPr>
          </a:p>
          <a:p>
            <a:pPr indent="-336550" lvl="1" marL="914400" rtl="0" algn="l">
              <a:spcBef>
                <a:spcPts val="0"/>
              </a:spcBef>
              <a:spcAft>
                <a:spcPts val="0"/>
              </a:spcAft>
              <a:buClr>
                <a:schemeClr val="dk1"/>
              </a:buClr>
              <a:buSzPts val="1700"/>
              <a:buFont typeface="Calibri"/>
              <a:buChar char="○"/>
            </a:pPr>
            <a:r>
              <a:rPr lang="en" sz="1700">
                <a:solidFill>
                  <a:schemeClr val="dk1"/>
                </a:solidFill>
                <a:highlight>
                  <a:schemeClr val="lt1"/>
                </a:highlight>
                <a:latin typeface="Calibri"/>
                <a:ea typeface="Calibri"/>
                <a:cs typeface="Calibri"/>
                <a:sym typeface="Calibri"/>
              </a:rPr>
              <a:t> </a:t>
            </a:r>
            <a:r>
              <a:rPr lang="en" sz="1700" strike="sngStrike">
                <a:solidFill>
                  <a:schemeClr val="dk1"/>
                </a:solidFill>
                <a:highlight>
                  <a:schemeClr val="lt1"/>
                </a:highlight>
                <a:latin typeface="Calibri"/>
                <a:ea typeface="Calibri"/>
                <a:cs typeface="Calibri"/>
                <a:sym typeface="Calibri"/>
              </a:rPr>
              <a:t>promotion focus  </a:t>
            </a:r>
            <a:r>
              <a:rPr lang="en" sz="1050">
                <a:solidFill>
                  <a:srgbClr val="3C4043"/>
                </a:solidFill>
                <a:highlight>
                  <a:srgbClr val="FFFFFF"/>
                </a:highlight>
                <a:latin typeface="Roboto"/>
                <a:ea typeface="Roboto"/>
                <a:cs typeface="Roboto"/>
                <a:sym typeface="Roboto"/>
              </a:rPr>
              <a:t> =</a:t>
            </a:r>
            <a:endParaRPr sz="1700">
              <a:solidFill>
                <a:schemeClr val="dk1"/>
              </a:solidFill>
              <a:highlight>
                <a:schemeClr val="lt1"/>
              </a:highlight>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bea0b470fc_0_23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bea0b470fc_0_2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900">
                <a:solidFill>
                  <a:schemeClr val="dk1"/>
                </a:solidFill>
                <a:highlight>
                  <a:schemeClr val="lt1"/>
                </a:highlight>
                <a:latin typeface="Calibri"/>
                <a:ea typeface="Calibri"/>
                <a:cs typeface="Calibri"/>
                <a:sym typeface="Calibri"/>
              </a:rPr>
              <a:t>In contrast the interdependent self-construal prioritize social relationships and it is most prominent in Asian, Latin-American, African, and many southern European cultures</a:t>
            </a:r>
            <a:r>
              <a:rPr lang="en" sz="1900" strike="sngStrike">
                <a:solidFill>
                  <a:schemeClr val="dk1"/>
                </a:solidFill>
                <a:highlight>
                  <a:schemeClr val="lt1"/>
                </a:highlight>
                <a:latin typeface="Calibri"/>
                <a:ea typeface="Calibri"/>
                <a:cs typeface="Calibri"/>
                <a:sym typeface="Calibri"/>
              </a:rPr>
              <a:t> (Markus &amp; Kitayama, 1991). </a:t>
            </a:r>
            <a:endParaRPr sz="1900" strike="sngStrike">
              <a:solidFill>
                <a:schemeClr val="dk1"/>
              </a:solidFill>
              <a:highlight>
                <a:schemeClr val="lt1"/>
              </a:highlight>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900">
              <a:solidFill>
                <a:schemeClr val="dk1"/>
              </a:solidFill>
              <a:highlight>
                <a:schemeClr val="lt1"/>
              </a:highlight>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900">
                <a:solidFill>
                  <a:schemeClr val="dk1"/>
                </a:solidFill>
                <a:highlight>
                  <a:schemeClr val="lt1"/>
                </a:highlight>
                <a:latin typeface="Calibri"/>
                <a:ea typeface="Calibri"/>
                <a:cs typeface="Calibri"/>
                <a:sym typeface="Calibri"/>
              </a:rPr>
              <a:t>Their Goals are characterized by belonging and fulfilling obligations and responsibilities to others </a:t>
            </a:r>
            <a:r>
              <a:rPr lang="en" sz="1900" strike="sngStrike">
                <a:solidFill>
                  <a:schemeClr val="dk1"/>
                </a:solidFill>
                <a:highlight>
                  <a:schemeClr val="lt1"/>
                </a:highlight>
                <a:latin typeface="Calibri"/>
                <a:ea typeface="Calibri"/>
                <a:cs typeface="Calibri"/>
                <a:sym typeface="Calibri"/>
              </a:rPr>
              <a:t>(Heine et al., 1999).</a:t>
            </a:r>
            <a:endParaRPr sz="1900" strike="sngStrike">
              <a:solidFill>
                <a:schemeClr val="dk1"/>
              </a:solidFill>
              <a:highlight>
                <a:schemeClr val="lt1"/>
              </a:highlight>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900" strike="sngStrike">
              <a:solidFill>
                <a:schemeClr val="dk1"/>
              </a:solidFill>
              <a:highlight>
                <a:schemeClr val="lt1"/>
              </a:highlight>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b="1" lang="en" sz="1600">
                <a:solidFill>
                  <a:srgbClr val="FF0000"/>
                </a:solidFill>
              </a:rPr>
              <a:t>[TRANSITION]</a:t>
            </a:r>
            <a:endParaRPr b="1" sz="1600">
              <a:solidFill>
                <a:srgbClr val="FF0000"/>
              </a:solidFill>
            </a:endParaRPr>
          </a:p>
          <a:p>
            <a:pPr indent="0" lvl="0" marL="0" rtl="0" algn="l">
              <a:spcBef>
                <a:spcPts val="0"/>
              </a:spcBef>
              <a:spcAft>
                <a:spcPts val="0"/>
              </a:spcAft>
              <a:buClr>
                <a:schemeClr val="dk1"/>
              </a:buClr>
              <a:buSzPts val="1100"/>
              <a:buFont typeface="Arial"/>
              <a:buNone/>
            </a:pPr>
            <a:r>
              <a:t/>
            </a:r>
            <a:endParaRPr b="1" sz="1600">
              <a:solidFill>
                <a:srgbClr val="FF0000"/>
              </a:solidFill>
            </a:endParaRPr>
          </a:p>
          <a:p>
            <a:pPr indent="0" lvl="0" marL="0" rtl="0" algn="l">
              <a:spcBef>
                <a:spcPts val="0"/>
              </a:spcBef>
              <a:spcAft>
                <a:spcPts val="0"/>
              </a:spcAft>
              <a:buClr>
                <a:schemeClr val="dk1"/>
              </a:buClr>
              <a:buSzPts val="1100"/>
              <a:buFont typeface="Arial"/>
              <a:buNone/>
            </a:pPr>
            <a:r>
              <a:rPr lang="en" sz="1900">
                <a:solidFill>
                  <a:schemeClr val="dk1"/>
                </a:solidFill>
                <a:highlight>
                  <a:schemeClr val="lt1"/>
                </a:highlight>
                <a:latin typeface="Calibri"/>
                <a:ea typeface="Calibri"/>
                <a:cs typeface="Calibri"/>
                <a:sym typeface="Calibri"/>
              </a:rPr>
              <a:t> These characteristics are consistent with  collectivism  </a:t>
            </a:r>
            <a:r>
              <a:rPr lang="en" sz="1900" strike="sngStrike">
                <a:solidFill>
                  <a:schemeClr val="dk1"/>
                </a:solidFill>
                <a:highlight>
                  <a:schemeClr val="lt1"/>
                </a:highlight>
                <a:latin typeface="Calibri"/>
                <a:ea typeface="Calibri"/>
                <a:cs typeface="Calibri"/>
                <a:sym typeface="Calibri"/>
              </a:rPr>
              <a:t>(Lee et al., 2000).</a:t>
            </a:r>
            <a:endParaRPr sz="1900" strike="sngStrike">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e6567dfe5b_1_3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e6567dfe5b_1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400">
                <a:solidFill>
                  <a:schemeClr val="dk1"/>
                </a:solidFill>
              </a:rPr>
              <a:t>To better understand the behavior of individuals within each culture we dive in into the Regulatory focus, a motivational theory which proposes two distinct foci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bea0b470fc_0_8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bea0b470fc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36550" lvl="0" marL="457200" rtl="0" algn="l">
              <a:lnSpc>
                <a:spcPct val="115000"/>
              </a:lnSpc>
              <a:spcBef>
                <a:spcPts val="0"/>
              </a:spcBef>
              <a:spcAft>
                <a:spcPts val="0"/>
              </a:spcAft>
              <a:buClr>
                <a:srgbClr val="434343"/>
              </a:buClr>
              <a:buSzPts val="1700"/>
              <a:buChar char="●"/>
            </a:pPr>
            <a:r>
              <a:rPr b="1" lang="en" sz="1700">
                <a:solidFill>
                  <a:srgbClr val="434343"/>
                </a:solidFill>
                <a:latin typeface="Open Sans"/>
                <a:ea typeface="Open Sans"/>
                <a:cs typeface="Open Sans"/>
                <a:sym typeface="Open Sans"/>
              </a:rPr>
              <a:t>Promotion foci</a:t>
            </a:r>
            <a:r>
              <a:rPr lang="en" sz="1700">
                <a:solidFill>
                  <a:srgbClr val="434343"/>
                </a:solidFill>
                <a:latin typeface="Open Sans"/>
                <a:ea typeface="Open Sans"/>
                <a:cs typeface="Open Sans"/>
                <a:sym typeface="Open Sans"/>
              </a:rPr>
              <a:t> is primarily concerned with maximizing positive outcomes. while</a:t>
            </a:r>
            <a:endParaRPr baseline="30000" sz="1700">
              <a:solidFill>
                <a:srgbClr val="434343"/>
              </a:solidFill>
              <a:latin typeface="Open Sans"/>
              <a:ea typeface="Open Sans"/>
              <a:cs typeface="Open Sans"/>
              <a:sym typeface="Open Sans"/>
            </a:endParaRPr>
          </a:p>
          <a:p>
            <a:pPr indent="-336550" lvl="0" marL="457200" rtl="0" algn="l">
              <a:lnSpc>
                <a:spcPct val="115000"/>
              </a:lnSpc>
              <a:spcBef>
                <a:spcPts val="0"/>
              </a:spcBef>
              <a:spcAft>
                <a:spcPts val="0"/>
              </a:spcAft>
              <a:buClr>
                <a:srgbClr val="434343"/>
              </a:buClr>
              <a:buSzPts val="1700"/>
              <a:buChar char="●"/>
            </a:pPr>
            <a:r>
              <a:rPr b="1" lang="en" sz="1700">
                <a:solidFill>
                  <a:srgbClr val="434343"/>
                </a:solidFill>
                <a:latin typeface="Open Sans"/>
                <a:ea typeface="Open Sans"/>
                <a:cs typeface="Open Sans"/>
                <a:sym typeface="Open Sans"/>
              </a:rPr>
              <a:t>Prevention foci</a:t>
            </a:r>
            <a:r>
              <a:rPr lang="en" sz="1700">
                <a:solidFill>
                  <a:srgbClr val="434343"/>
                </a:solidFill>
                <a:latin typeface="Open Sans"/>
                <a:ea typeface="Open Sans"/>
                <a:cs typeface="Open Sans"/>
                <a:sym typeface="Open Sans"/>
              </a:rPr>
              <a:t> is primarily concerned with minimizing negative outcomes.</a:t>
            </a:r>
            <a:endParaRPr sz="1400"/>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bea0b470fc_0_9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bea0b470fc_0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49250" lvl="0" marL="457200" rtl="0" algn="l">
              <a:spcBef>
                <a:spcPts val="0"/>
              </a:spcBef>
              <a:spcAft>
                <a:spcPts val="0"/>
              </a:spcAft>
              <a:buSzPts val="1900"/>
              <a:buChar char="-"/>
            </a:pPr>
            <a:r>
              <a:rPr lang="en" sz="1600"/>
              <a:t>Some of the </a:t>
            </a:r>
            <a:r>
              <a:rPr lang="en" sz="1600"/>
              <a:t>characteristics</a:t>
            </a:r>
            <a:r>
              <a:rPr lang="en" sz="1600"/>
              <a:t> of promotion focus are the </a:t>
            </a:r>
            <a:endParaRPr sz="1600"/>
          </a:p>
          <a:p>
            <a:pPr indent="-349250" lvl="0" marL="457200" rtl="0" algn="l">
              <a:spcBef>
                <a:spcPts val="0"/>
              </a:spcBef>
              <a:spcAft>
                <a:spcPts val="0"/>
              </a:spcAft>
              <a:buSzPts val="1900"/>
              <a:buChar char="-"/>
            </a:pPr>
            <a:r>
              <a:rPr lang="en" sz="1600"/>
              <a:t>Emphasis in hopes, accomplishments and advancements and the preference in an eager goal-pursuit strategy</a:t>
            </a:r>
            <a:endParaRPr sz="1600"/>
          </a:p>
          <a:p>
            <a:pPr indent="0" lvl="0" marL="0" rtl="0" algn="l">
              <a:spcBef>
                <a:spcPts val="0"/>
              </a:spcBef>
              <a:spcAft>
                <a:spcPts val="0"/>
              </a:spcAft>
              <a:buNone/>
            </a:pPr>
            <a:r>
              <a:t/>
            </a:r>
            <a:endParaRPr sz="1600"/>
          </a:p>
          <a:p>
            <a:pPr indent="0" lvl="0" marL="0" rtl="0" algn="l">
              <a:spcBef>
                <a:spcPts val="0"/>
              </a:spcBef>
              <a:spcAft>
                <a:spcPts val="0"/>
              </a:spcAft>
              <a:buNone/>
            </a:pPr>
            <a:r>
              <a:rPr b="1" lang="en" sz="1600">
                <a:solidFill>
                  <a:srgbClr val="FF0000"/>
                </a:solidFill>
              </a:rPr>
              <a:t>[TRANSITION]</a:t>
            </a:r>
            <a:endParaRPr sz="1600"/>
          </a:p>
          <a:p>
            <a:pPr indent="-349250" lvl="0" marL="457200" rtl="0" algn="l">
              <a:spcBef>
                <a:spcPts val="0"/>
              </a:spcBef>
              <a:spcAft>
                <a:spcPts val="0"/>
              </a:spcAft>
              <a:buSzPts val="1900"/>
              <a:buChar char="-"/>
            </a:pPr>
            <a:r>
              <a:rPr lang="en" sz="1600"/>
              <a:t>On the other hand Prevention focus has an emphasis in safety, </a:t>
            </a:r>
            <a:r>
              <a:rPr lang="en" sz="1600"/>
              <a:t>responsibilities</a:t>
            </a:r>
            <a:r>
              <a:rPr lang="en" sz="1600"/>
              <a:t> and security and it prefers a vigilant goal-pursuit strategy </a:t>
            </a:r>
            <a:endParaRPr sz="1600"/>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e6567dfe5b_1_3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e6567dfe5b_1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500"/>
              <a:t>Now what exactly is the relationship between culture, regulatory foci and self-construal .</a:t>
            </a:r>
            <a:endParaRPr sz="1500"/>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e71f8bfad5_8_2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e71f8bfad5_8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chemeClr val="dk1"/>
                </a:solidFill>
                <a:highlight>
                  <a:srgbClr val="FFFFFF"/>
                </a:highlight>
                <a:latin typeface="Calibri"/>
                <a:ea typeface="Calibri"/>
                <a:cs typeface="Calibri"/>
                <a:sym typeface="Calibri"/>
              </a:rPr>
              <a:t>Previous research has found that </a:t>
            </a:r>
            <a:r>
              <a:rPr lang="en" sz="1600">
                <a:solidFill>
                  <a:srgbClr val="00001A"/>
                </a:solidFill>
                <a:highlight>
                  <a:schemeClr val="lt1"/>
                </a:highlight>
                <a:latin typeface="Calibri"/>
                <a:ea typeface="Calibri"/>
                <a:cs typeface="Calibri"/>
                <a:sym typeface="Calibri"/>
              </a:rPr>
              <a:t>collective cultures fosters preventive-oriented motivation And Individualistic culture fosters promotion-oriented motivation </a:t>
            </a:r>
            <a:endParaRPr sz="1600" strike="sngStrike">
              <a:solidFill>
                <a:srgbClr val="00001A"/>
              </a:solidFill>
              <a:highlight>
                <a:schemeClr val="lt1"/>
              </a:highlight>
              <a:latin typeface="Calibri"/>
              <a:ea typeface="Calibri"/>
              <a:cs typeface="Calibri"/>
              <a:sym typeface="Calibri"/>
            </a:endParaRPr>
          </a:p>
          <a:p>
            <a:pPr indent="0" lvl="0" marL="0" rtl="0" algn="l">
              <a:spcBef>
                <a:spcPts val="0"/>
              </a:spcBef>
              <a:spcAft>
                <a:spcPts val="0"/>
              </a:spcAft>
              <a:buNone/>
            </a:pPr>
            <a:r>
              <a:rPr lang="en" sz="1600">
                <a:solidFill>
                  <a:srgbClr val="00001A"/>
                </a:solidFill>
                <a:highlight>
                  <a:schemeClr val="lt1"/>
                </a:highlight>
                <a:latin typeface="Calibri"/>
                <a:ea typeface="Calibri"/>
                <a:cs typeface="Calibri"/>
                <a:sym typeface="Calibri"/>
              </a:rPr>
              <a:t> </a:t>
            </a:r>
            <a:endParaRPr sz="1600">
              <a:solidFill>
                <a:srgbClr val="00001A"/>
              </a:solidFill>
              <a:highlight>
                <a:schemeClr val="lt1"/>
              </a:highlight>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rgbClr val="00001A"/>
                </a:solidFill>
                <a:highlight>
                  <a:schemeClr val="lt1"/>
                </a:highlight>
                <a:latin typeface="Calibri"/>
                <a:ea typeface="Calibri"/>
                <a:cs typeface="Calibri"/>
                <a:sym typeface="Calibri"/>
              </a:rPr>
              <a:t>Now, based on the previous research we can say that </a:t>
            </a:r>
            <a:endParaRPr sz="1600">
              <a:solidFill>
                <a:srgbClr val="00001A"/>
              </a:solidFill>
              <a:highlight>
                <a:schemeClr val="lt1"/>
              </a:highlight>
              <a:latin typeface="Calibri"/>
              <a:ea typeface="Calibri"/>
              <a:cs typeface="Calibri"/>
              <a:sym typeface="Calibri"/>
            </a:endParaRPr>
          </a:p>
          <a:p>
            <a:pPr indent="0" lvl="0" marL="0" rtl="0" algn="l">
              <a:spcBef>
                <a:spcPts val="0"/>
              </a:spcBef>
              <a:spcAft>
                <a:spcPts val="0"/>
              </a:spcAft>
              <a:buClr>
                <a:schemeClr val="lt1"/>
              </a:buClr>
              <a:buSzPts val="1100"/>
              <a:buFont typeface="Arial"/>
              <a:buNone/>
            </a:pPr>
            <a:r>
              <a:rPr b="1" lang="en" sz="1300">
                <a:solidFill>
                  <a:schemeClr val="dk1"/>
                </a:solidFill>
              </a:rPr>
              <a:t>Culture Should shape and determine what time of motivation its members will have so, </a:t>
            </a:r>
            <a:endParaRPr b="1" sz="1300">
              <a:solidFill>
                <a:schemeClr val="dk1"/>
              </a:solidFill>
            </a:endParaRPr>
          </a:p>
          <a:p>
            <a:pPr indent="0" lvl="0" marL="0" rtl="0" algn="l">
              <a:spcBef>
                <a:spcPts val="0"/>
              </a:spcBef>
              <a:spcAft>
                <a:spcPts val="0"/>
              </a:spcAft>
              <a:buClr>
                <a:schemeClr val="lt1"/>
              </a:buClr>
              <a:buSzPts val="1100"/>
              <a:buFont typeface="Arial"/>
              <a:buNone/>
            </a:pPr>
            <a:r>
              <a:t/>
            </a:r>
            <a:endParaRPr b="1" sz="1300">
              <a:solidFill>
                <a:schemeClr val="dk1"/>
              </a:solidFill>
            </a:endParaRPr>
          </a:p>
          <a:p>
            <a:pPr indent="0" lvl="0" marL="0" rtl="0" algn="l">
              <a:spcBef>
                <a:spcPts val="0"/>
              </a:spcBef>
              <a:spcAft>
                <a:spcPts val="0"/>
              </a:spcAft>
              <a:buClr>
                <a:srgbClr val="01AFD1"/>
              </a:buClr>
              <a:buSzPts val="1100"/>
              <a:buFont typeface="Arial"/>
              <a:buNone/>
            </a:pPr>
            <a:r>
              <a:rPr b="1" lang="en" sz="1300">
                <a:solidFill>
                  <a:srgbClr val="FF0000"/>
                </a:solidFill>
              </a:rPr>
              <a:t>[TRANSITION]</a:t>
            </a:r>
            <a:endParaRPr sz="1600">
              <a:solidFill>
                <a:srgbClr val="00001A"/>
              </a:solidFill>
              <a:highlight>
                <a:schemeClr val="lt1"/>
              </a:highlight>
              <a:latin typeface="Calibri"/>
              <a:ea typeface="Calibri"/>
              <a:cs typeface="Calibri"/>
              <a:sym typeface="Calibri"/>
            </a:endParaRPr>
          </a:p>
          <a:p>
            <a:pPr indent="0" lvl="0" marL="0" rtl="0" algn="l">
              <a:spcBef>
                <a:spcPts val="0"/>
              </a:spcBef>
              <a:spcAft>
                <a:spcPts val="0"/>
              </a:spcAft>
              <a:buNone/>
            </a:pPr>
            <a:r>
              <a:rPr lang="en" sz="1600">
                <a:solidFill>
                  <a:srgbClr val="00001A"/>
                </a:solidFill>
                <a:highlight>
                  <a:schemeClr val="lt1"/>
                </a:highlight>
                <a:latin typeface="Calibri"/>
                <a:ea typeface="Calibri"/>
                <a:cs typeface="Calibri"/>
                <a:sym typeface="Calibri"/>
              </a:rPr>
              <a:t>A collective culture with individuals with </a:t>
            </a:r>
            <a:r>
              <a:rPr lang="en" sz="1600">
                <a:solidFill>
                  <a:srgbClr val="00001A"/>
                </a:solidFill>
                <a:highlight>
                  <a:schemeClr val="lt1"/>
                </a:highlight>
                <a:latin typeface="Calibri"/>
                <a:ea typeface="Calibri"/>
                <a:cs typeface="Calibri"/>
                <a:sym typeface="Calibri"/>
              </a:rPr>
              <a:t>interdependent self-construal will be guided by a prevention focus</a:t>
            </a:r>
            <a:endParaRPr sz="1600">
              <a:solidFill>
                <a:srgbClr val="00001A"/>
              </a:solidFill>
              <a:highlight>
                <a:schemeClr val="lt1"/>
              </a:highlight>
              <a:latin typeface="Calibri"/>
              <a:ea typeface="Calibri"/>
              <a:cs typeface="Calibri"/>
              <a:sym typeface="Calibri"/>
            </a:endParaRPr>
          </a:p>
          <a:p>
            <a:pPr indent="0" lvl="0" marL="0" rtl="0" algn="l">
              <a:spcBef>
                <a:spcPts val="0"/>
              </a:spcBef>
              <a:spcAft>
                <a:spcPts val="0"/>
              </a:spcAft>
              <a:buClr>
                <a:schemeClr val="lt1"/>
              </a:buClr>
              <a:buSzPts val="1100"/>
              <a:buFont typeface="Arial"/>
              <a:buNone/>
            </a:pPr>
            <a:r>
              <a:rPr b="1" lang="en" sz="1300">
                <a:solidFill>
                  <a:srgbClr val="FF0000"/>
                </a:solidFill>
              </a:rPr>
              <a:t>[TRANSITION]</a:t>
            </a:r>
            <a:endParaRPr b="1" sz="1300">
              <a:solidFill>
                <a:srgbClr val="FF0000"/>
              </a:solidFill>
            </a:endParaRPr>
          </a:p>
          <a:p>
            <a:pPr indent="0" lvl="0" marL="0" rtl="0" algn="l">
              <a:spcBef>
                <a:spcPts val="0"/>
              </a:spcBef>
              <a:spcAft>
                <a:spcPts val="0"/>
              </a:spcAft>
              <a:buClr>
                <a:schemeClr val="lt1"/>
              </a:buClr>
              <a:buSzPts val="1100"/>
              <a:buFont typeface="Arial"/>
              <a:buNone/>
            </a:pPr>
            <a:r>
              <a:t/>
            </a:r>
            <a:endParaRPr b="1" sz="1300">
              <a:solidFill>
                <a:srgbClr val="FF0000"/>
              </a:solidFill>
            </a:endParaRPr>
          </a:p>
          <a:p>
            <a:pPr indent="0" lvl="0" marL="0" rtl="0" algn="l">
              <a:spcBef>
                <a:spcPts val="0"/>
              </a:spcBef>
              <a:spcAft>
                <a:spcPts val="0"/>
              </a:spcAft>
              <a:buClr>
                <a:schemeClr val="lt1"/>
              </a:buClr>
              <a:buSzPts val="1100"/>
              <a:buFont typeface="Arial"/>
              <a:buNone/>
            </a:pPr>
            <a:r>
              <a:rPr b="1" lang="en" sz="1300">
                <a:solidFill>
                  <a:schemeClr val="dk1"/>
                </a:solidFill>
              </a:rPr>
              <a:t>And individualistic cultures with individuals with  Independent self-construal will be guided by a promotion focus</a:t>
            </a:r>
            <a:endParaRPr b="1" sz="1300">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e616e1fb46_0_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e616e1fb46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next section we review why we believe sharing will differ on social media</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bfd9490315_1_2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bfd9490315_1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500">
                <a:solidFill>
                  <a:schemeClr val="dk1"/>
                </a:solidFill>
                <a:latin typeface="Open Sans"/>
                <a:ea typeface="Open Sans"/>
                <a:cs typeface="Open Sans"/>
                <a:sym typeface="Open Sans"/>
              </a:rPr>
              <a:t>Our second point is </a:t>
            </a:r>
            <a:r>
              <a:rPr lang="en" sz="1500">
                <a:solidFill>
                  <a:schemeClr val="dk1"/>
                </a:solidFill>
                <a:latin typeface="Open Sans"/>
                <a:ea typeface="Open Sans"/>
                <a:cs typeface="Open Sans"/>
                <a:sym typeface="Open Sans"/>
              </a:rPr>
              <a:t>different</a:t>
            </a:r>
            <a:r>
              <a:rPr lang="en" sz="1500">
                <a:solidFill>
                  <a:schemeClr val="dk1"/>
                </a:solidFill>
                <a:latin typeface="Open Sans"/>
                <a:ea typeface="Open Sans"/>
                <a:cs typeface="Open Sans"/>
                <a:sym typeface="Open Sans"/>
              </a:rPr>
              <a:t> cultural perspectives </a:t>
            </a:r>
            <a:r>
              <a:rPr lang="en" sz="1500">
                <a:solidFill>
                  <a:schemeClr val="dk1"/>
                </a:solidFill>
                <a:latin typeface="Open Sans"/>
                <a:ea typeface="Open Sans"/>
                <a:cs typeface="Open Sans"/>
                <a:sym typeface="Open Sans"/>
              </a:rPr>
              <a:t>regarding</a:t>
            </a:r>
            <a:r>
              <a:rPr lang="en" sz="1500">
                <a:solidFill>
                  <a:schemeClr val="dk1"/>
                </a:solidFill>
                <a:latin typeface="Open Sans"/>
                <a:ea typeface="Open Sans"/>
                <a:cs typeface="Open Sans"/>
                <a:sym typeface="Open Sans"/>
              </a:rPr>
              <a:t> the future. </a:t>
            </a:r>
            <a:r>
              <a:rPr lang="en" sz="1500">
                <a:solidFill>
                  <a:schemeClr val="dk1"/>
                </a:solidFill>
                <a:latin typeface="Open Sans"/>
                <a:ea typeface="Open Sans"/>
                <a:cs typeface="Open Sans"/>
                <a:sym typeface="Open Sans"/>
              </a:rPr>
              <a:t>People in promotion orientation view their future more favorably and compare themselves to this futureself, whereas prevention focused individuals did not compare themselves to their future self as much (Corcoran &amp; Peetz, 2014). </a:t>
            </a:r>
            <a:endParaRPr sz="1500">
              <a:solidFill>
                <a:schemeClr val="dk1"/>
              </a:solidFill>
              <a:latin typeface="Open Sans"/>
              <a:ea typeface="Open Sans"/>
              <a:cs typeface="Open Sans"/>
              <a:sym typeface="Open Sans"/>
            </a:endParaRPr>
          </a:p>
          <a:p>
            <a:pPr indent="-323850" lvl="1" marL="914400" rtl="0" algn="l">
              <a:lnSpc>
                <a:spcPct val="115000"/>
              </a:lnSpc>
              <a:spcBef>
                <a:spcPts val="1600"/>
              </a:spcBef>
              <a:spcAft>
                <a:spcPts val="0"/>
              </a:spcAft>
              <a:buClr>
                <a:schemeClr val="dk1"/>
              </a:buClr>
              <a:buSzPts val="1500"/>
              <a:buFont typeface="Open Sans"/>
              <a:buChar char="○"/>
            </a:pPr>
            <a:r>
              <a:rPr lang="en" sz="1500">
                <a:solidFill>
                  <a:schemeClr val="dk1"/>
                </a:solidFill>
                <a:latin typeface="Open Sans"/>
                <a:ea typeface="Open Sans"/>
                <a:cs typeface="Open Sans"/>
                <a:sym typeface="Open Sans"/>
              </a:rPr>
              <a:t>By viewing the future more positively than today, it creates the feeling of excitement (over dread or ambivalence). </a:t>
            </a:r>
            <a:endParaRPr sz="1500">
              <a:solidFill>
                <a:schemeClr val="dk1"/>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t/>
            </a:r>
            <a:endParaRPr sz="1500">
              <a:solidFill>
                <a:schemeClr val="dk1"/>
              </a:solidFill>
              <a:latin typeface="Open Sans"/>
              <a:ea typeface="Open Sans"/>
              <a:cs typeface="Open Sans"/>
              <a:sym typeface="Open Sans"/>
            </a:endParaRPr>
          </a:p>
          <a:p>
            <a:pPr indent="0" lvl="0" marL="914400" rtl="0" algn="l">
              <a:lnSpc>
                <a:spcPct val="115000"/>
              </a:lnSpc>
              <a:spcBef>
                <a:spcPts val="0"/>
              </a:spcBef>
              <a:spcAft>
                <a:spcPts val="0"/>
              </a:spcAft>
              <a:buClr>
                <a:schemeClr val="dk1"/>
              </a:buClr>
              <a:buSzPts val="1100"/>
              <a:buFont typeface="Arial"/>
              <a:buNone/>
            </a:pPr>
            <a:r>
              <a:t/>
            </a:r>
            <a:endParaRPr sz="1500">
              <a:solidFill>
                <a:schemeClr val="dk1"/>
              </a:solidFill>
              <a:latin typeface="Open Sans"/>
              <a:ea typeface="Open Sans"/>
              <a:cs typeface="Open Sans"/>
              <a:sym typeface="Open Sans"/>
            </a:endParaRPr>
          </a:p>
          <a:p>
            <a:pPr indent="0" lvl="0" marL="457200" rtl="0" algn="l">
              <a:lnSpc>
                <a:spcPct val="115000"/>
              </a:lnSpc>
              <a:spcBef>
                <a:spcPts val="1600"/>
              </a:spcBef>
              <a:spcAft>
                <a:spcPts val="0"/>
              </a:spcAft>
              <a:buClr>
                <a:schemeClr val="dk1"/>
              </a:buClr>
              <a:buSzPts val="1100"/>
              <a:buFont typeface="Arial"/>
              <a:buNone/>
            </a:pPr>
            <a:r>
              <a:t/>
            </a:r>
            <a:endParaRPr sz="1500">
              <a:solidFill>
                <a:schemeClr val="dk1"/>
              </a:solidFill>
              <a:latin typeface="Open Sans"/>
              <a:ea typeface="Open Sans"/>
              <a:cs typeface="Open Sans"/>
              <a:sym typeface="Open Sans"/>
            </a:endParaRPr>
          </a:p>
          <a:p>
            <a:pPr indent="0" lvl="0" marL="0" rtl="0" algn="l">
              <a:lnSpc>
                <a:spcPct val="115000"/>
              </a:lnSpc>
              <a:spcBef>
                <a:spcPts val="1600"/>
              </a:spcBef>
              <a:spcAft>
                <a:spcPts val="0"/>
              </a:spcAft>
              <a:buClr>
                <a:schemeClr val="dk1"/>
              </a:buClr>
              <a:buSzPts val="1100"/>
              <a:buFont typeface="Arial"/>
              <a:buNone/>
            </a:pPr>
            <a:r>
              <a:t/>
            </a:r>
            <a:endParaRPr sz="1800">
              <a:solidFill>
                <a:schemeClr val="dk1"/>
              </a:solidFill>
              <a:latin typeface="Open Sans"/>
              <a:ea typeface="Open Sans"/>
              <a:cs typeface="Open Sans"/>
              <a:sym typeface="Open Sans"/>
            </a:endParaRPr>
          </a:p>
          <a:p>
            <a:pPr indent="0" lvl="0" marL="0" rtl="0" algn="l">
              <a:lnSpc>
                <a:spcPct val="115000"/>
              </a:lnSpc>
              <a:spcBef>
                <a:spcPts val="1600"/>
              </a:spcBef>
              <a:spcAft>
                <a:spcPts val="0"/>
              </a:spcAft>
              <a:buClr>
                <a:schemeClr val="dk1"/>
              </a:buClr>
              <a:buSzPts val="1100"/>
              <a:buFont typeface="Arial"/>
              <a:buNone/>
            </a:pPr>
            <a:r>
              <a:t/>
            </a:r>
            <a:endParaRPr sz="1800">
              <a:solidFill>
                <a:schemeClr val="dk1"/>
              </a:solidFill>
              <a:latin typeface="Open Sans"/>
              <a:ea typeface="Open Sans"/>
              <a:cs typeface="Open Sans"/>
              <a:sym typeface="Open Sans"/>
            </a:endParaRPr>
          </a:p>
          <a:p>
            <a:pPr indent="0" lvl="0" marL="0" rtl="0" algn="l">
              <a:spcBef>
                <a:spcPts val="160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bea0b470fc_0_45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58" name="Google Shape;258;gbea0b470fc_0_4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42900" lvl="0" marL="800100" rtl="0" algn="l">
              <a:spcBef>
                <a:spcPts val="0"/>
              </a:spcBef>
              <a:spcAft>
                <a:spcPts val="0"/>
              </a:spcAft>
              <a:buClr>
                <a:schemeClr val="dk1"/>
              </a:buClr>
              <a:buSzPts val="1100"/>
              <a:buFont typeface="Arial"/>
              <a:buNone/>
            </a:pPr>
            <a:r>
              <a:rPr lang="en" sz="1550">
                <a:solidFill>
                  <a:schemeClr val="dk1"/>
                </a:solidFill>
                <a:latin typeface="Open Sans"/>
                <a:ea typeface="Open Sans"/>
                <a:cs typeface="Open Sans"/>
                <a:sym typeface="Open Sans"/>
              </a:rPr>
              <a:t>Consumers with a independent self construal will share anticipation of events before the events occur,</a:t>
            </a:r>
            <a:r>
              <a:rPr lang="en" sz="1550">
                <a:solidFill>
                  <a:srgbClr val="FF0000"/>
                </a:solidFill>
                <a:latin typeface="Open Sans"/>
                <a:ea typeface="Open Sans"/>
                <a:cs typeface="Open Sans"/>
                <a:sym typeface="Open Sans"/>
              </a:rPr>
              <a:t> </a:t>
            </a:r>
            <a:r>
              <a:rPr lang="en" sz="1550">
                <a:solidFill>
                  <a:schemeClr val="dk1"/>
                </a:solidFill>
                <a:latin typeface="Open Sans"/>
                <a:ea typeface="Open Sans"/>
                <a:cs typeface="Open Sans"/>
                <a:sym typeface="Open Sans"/>
              </a:rPr>
              <a:t>whereas consumers with an interdependent self construal will share retrospection of events on social media at a higher rate after the events end.</a:t>
            </a:r>
            <a:endParaRPr sz="140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120c08e9899_0_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120c08e9899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Here we have our outline.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e5f7a3e4f8_3_1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76" name="Google Shape;276;ge5f7a3e4f8_3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500"/>
              <a:t>Our next hypothesis is to </a:t>
            </a:r>
            <a:r>
              <a:rPr lang="en" sz="1500"/>
              <a:t>investigate the mediating role of regulatory Foci, in which we predict the impact of Self-construal on the timing of sharing will in fact be mediated or determined by the regulatory foci. </a:t>
            </a:r>
            <a:endParaRPr sz="1800"/>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ge77c5a7b44_1_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91" name="Google Shape;291;ge77c5a7b44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sz="1200">
                <a:solidFill>
                  <a:schemeClr val="dk1"/>
                </a:solidFill>
                <a:highlight>
                  <a:srgbClr val="FFFFFF"/>
                </a:highlight>
                <a:latin typeface="Times New Roman"/>
                <a:ea typeface="Times New Roman"/>
                <a:cs typeface="Times New Roman"/>
                <a:sym typeface="Times New Roman"/>
              </a:rPr>
              <a:t>social media service providers should</a:t>
            </a:r>
            <a:r>
              <a:rPr b="1" lang="en" sz="1400">
                <a:solidFill>
                  <a:schemeClr val="dk1"/>
                </a:solidFill>
                <a:highlight>
                  <a:srgbClr val="FFFFFF"/>
                </a:highlight>
                <a:latin typeface="Times New Roman"/>
                <a:ea typeface="Times New Roman"/>
                <a:cs typeface="Times New Roman"/>
                <a:sym typeface="Times New Roman"/>
              </a:rPr>
              <a:t> help users share past events easily and hassle free</a:t>
            </a:r>
            <a:r>
              <a:rPr lang="en" sz="1200">
                <a:solidFill>
                  <a:schemeClr val="dk1"/>
                </a:solidFill>
                <a:highlight>
                  <a:srgbClr val="FFFFFF"/>
                </a:highlight>
                <a:latin typeface="Times New Roman"/>
                <a:ea typeface="Times New Roman"/>
                <a:cs typeface="Times New Roman"/>
                <a:sym typeface="Times New Roman"/>
              </a:rPr>
              <a:t> in terms of correctly displaying event date and post date, organizing posts by the time of event date or post date, and linking posts to other related stories online or editing out imperfections of the contents to be shared. These features make it more comfortable for prevention-oriented users to share, and may even encourage them to post earlier (e.g., even during the events) by making them feel safe.</a:t>
            </a:r>
            <a:endParaRPr sz="1200">
              <a:solidFill>
                <a:schemeClr val="dk1"/>
              </a:solidFill>
              <a:highlight>
                <a:srgbClr val="FFFFFF"/>
              </a:highlight>
              <a:latin typeface="Times New Roman"/>
              <a:ea typeface="Times New Roman"/>
              <a:cs typeface="Times New Roman"/>
              <a:sym typeface="Times New Roman"/>
            </a:endParaRPr>
          </a:p>
          <a:p>
            <a:pPr indent="0" lvl="0" marL="0" rtl="0" algn="l">
              <a:lnSpc>
                <a:spcPct val="100000"/>
              </a:lnSpc>
              <a:spcBef>
                <a:spcPts val="0"/>
              </a:spcBef>
              <a:spcAft>
                <a:spcPts val="0"/>
              </a:spcAft>
              <a:buNone/>
            </a:pPr>
            <a:r>
              <a:rPr lang="en" sz="1200">
                <a:solidFill>
                  <a:schemeClr val="dk1"/>
                </a:solidFill>
                <a:highlight>
                  <a:srgbClr val="FFFFFF"/>
                </a:highlight>
                <a:latin typeface="Times New Roman"/>
                <a:ea typeface="Times New Roman"/>
                <a:cs typeface="Times New Roman"/>
                <a:sym typeface="Times New Roman"/>
              </a:rPr>
              <a:t>East Asia, users feel more comfortable posting during or after an event, so a </a:t>
            </a:r>
            <a:r>
              <a:rPr b="1" lang="en" sz="1400">
                <a:solidFill>
                  <a:schemeClr val="dk1"/>
                </a:solidFill>
                <a:highlight>
                  <a:srgbClr val="FFFFFF"/>
                </a:highlight>
                <a:latin typeface="Times New Roman"/>
                <a:ea typeface="Times New Roman"/>
                <a:cs typeface="Times New Roman"/>
                <a:sym typeface="Times New Roman"/>
              </a:rPr>
              <a:t>successful strategy should include opportunities at events to take photos</a:t>
            </a:r>
            <a:r>
              <a:rPr lang="en" sz="1200">
                <a:solidFill>
                  <a:schemeClr val="dk1"/>
                </a:solidFill>
                <a:highlight>
                  <a:srgbClr val="FFFFFF"/>
                </a:highlight>
                <a:latin typeface="Times New Roman"/>
                <a:ea typeface="Times New Roman"/>
                <a:cs typeface="Times New Roman"/>
                <a:sym typeface="Times New Roman"/>
              </a:rPr>
              <a:t> that users can include on their social media accounts. </a:t>
            </a:r>
            <a:endParaRPr sz="1200">
              <a:solidFill>
                <a:schemeClr val="dk1"/>
              </a:solidFill>
              <a:highlight>
                <a:srgbClr val="FFFFFF"/>
              </a:highlight>
              <a:latin typeface="Times New Roman"/>
              <a:ea typeface="Times New Roman"/>
              <a:cs typeface="Times New Roman"/>
              <a:sym typeface="Times New Roman"/>
            </a:endParaRPr>
          </a:p>
          <a:p>
            <a:pPr indent="0" lvl="0" marL="0" rtl="0" algn="l">
              <a:lnSpc>
                <a:spcPct val="100000"/>
              </a:lnSpc>
              <a:spcBef>
                <a:spcPts val="0"/>
              </a:spcBef>
              <a:spcAft>
                <a:spcPts val="0"/>
              </a:spcAft>
              <a:buNone/>
            </a:pPr>
            <a:r>
              <a:t/>
            </a:r>
            <a:endParaRPr sz="1200">
              <a:solidFill>
                <a:schemeClr val="dk1"/>
              </a:solidFill>
              <a:highlight>
                <a:srgbClr val="FFFFFF"/>
              </a:highlight>
              <a:latin typeface="Times New Roman"/>
              <a:ea typeface="Times New Roman"/>
              <a:cs typeface="Times New Roman"/>
              <a:sym typeface="Times New Roman"/>
            </a:endParaRPr>
          </a:p>
          <a:p>
            <a:pPr indent="0" lvl="0" marL="0" rtl="0" algn="l">
              <a:lnSpc>
                <a:spcPct val="100000"/>
              </a:lnSpc>
              <a:spcBef>
                <a:spcPts val="0"/>
              </a:spcBef>
              <a:spcAft>
                <a:spcPts val="0"/>
              </a:spcAft>
              <a:buClr>
                <a:schemeClr val="dk1"/>
              </a:buClr>
              <a:buSzPts val="1100"/>
              <a:buFont typeface="Arial"/>
              <a:buNone/>
            </a:pPr>
            <a:r>
              <a:rPr lang="en" sz="1200">
                <a:solidFill>
                  <a:schemeClr val="dk1"/>
                </a:solidFill>
                <a:highlight>
                  <a:srgbClr val="FFFFFF"/>
                </a:highlight>
                <a:latin typeface="Times New Roman"/>
                <a:ea typeface="Times New Roman"/>
                <a:cs typeface="Times New Roman"/>
                <a:sym typeface="Times New Roman"/>
              </a:rPr>
              <a:t>For example, when UNIQLO opened its first stores in mainland China, they launched the “Style your life” campaign. Using in-store monitors, shoppers could “try on outfits” by looking at monitors that were equipped with cameras to take pictures of themselves in front of various featured backgrounds. The machine would then send the photo to their WeChat account. By integrating on and off-line elements, UNIQLO was able to grow their brand’s following in China from 400,000 to 1 million at almost six-months later, according to adage.com.</a:t>
            </a:r>
            <a:endParaRPr sz="1200">
              <a:solidFill>
                <a:schemeClr val="dk1"/>
              </a:solidFill>
              <a:highlight>
                <a:srgbClr val="FFFFFF"/>
              </a:highlight>
              <a:latin typeface="Times New Roman"/>
              <a:ea typeface="Times New Roman"/>
              <a:cs typeface="Times New Roman"/>
              <a:sym typeface="Times New Roman"/>
            </a:endParaRPr>
          </a:p>
          <a:p>
            <a:pPr indent="0" lvl="0" marL="0" rtl="0" algn="l">
              <a:lnSpc>
                <a:spcPct val="200000"/>
              </a:lnSpc>
              <a:spcBef>
                <a:spcPts val="0"/>
              </a:spcBef>
              <a:spcAft>
                <a:spcPts val="0"/>
              </a:spcAft>
              <a:buNone/>
            </a:pPr>
            <a:r>
              <a:t/>
            </a:r>
            <a:endParaRPr sz="1200">
              <a:solidFill>
                <a:schemeClr val="dk1"/>
              </a:solidFill>
              <a:highlight>
                <a:srgbClr val="FFFFFF"/>
              </a:highlight>
              <a:latin typeface="Times New Roman"/>
              <a:ea typeface="Times New Roman"/>
              <a:cs typeface="Times New Roman"/>
              <a:sym typeface="Times New Roman"/>
            </a:endParaRPr>
          </a:p>
          <a:p>
            <a:pPr indent="0" lvl="0" marL="0" rtl="0" algn="l">
              <a:spcBef>
                <a:spcPts val="0"/>
              </a:spcBef>
              <a:spcAft>
                <a:spcPts val="0"/>
              </a:spcAft>
              <a:buNone/>
            </a:pPr>
            <a:r>
              <a:t/>
            </a:r>
            <a:endParaRPr sz="1400">
              <a:solidFill>
                <a:schemeClr val="dk1"/>
              </a:solidFill>
            </a:endParaRPr>
          </a:p>
          <a:p>
            <a:pPr indent="-317500" lvl="0" marL="457200" rtl="0" algn="l">
              <a:spcBef>
                <a:spcPts val="0"/>
              </a:spcBef>
              <a:spcAft>
                <a:spcPts val="0"/>
              </a:spcAft>
              <a:buClr>
                <a:schemeClr val="dk1"/>
              </a:buClr>
              <a:buSzPts val="1400"/>
              <a:buChar char="●"/>
            </a:pPr>
            <a:r>
              <a:rPr lang="en" sz="1400">
                <a:solidFill>
                  <a:schemeClr val="dk1"/>
                </a:solidFill>
              </a:rPr>
              <a:t>In the other hand the behavior of Collective cultures that have the affinity to share information after an event. Can motivate companies that do not conduct a post event collection of data to do so in order to have deeper insight in their target market</a:t>
            </a:r>
            <a:endParaRPr sz="1200">
              <a:solidFill>
                <a:schemeClr val="dk1"/>
              </a:solidFill>
              <a:highlight>
                <a:srgbClr val="FFFFFF"/>
              </a:highlight>
              <a:latin typeface="Times New Roman"/>
              <a:ea typeface="Times New Roman"/>
              <a:cs typeface="Times New Roman"/>
              <a:sym typeface="Times New Roman"/>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ge6567dfe5b_2_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98" name="Google Shape;298;ge6567dfe5b_2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e6567dfe5b_1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04" name="Google Shape;304;ge6567dfe5b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Survey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intent of our study is to </a:t>
            </a:r>
            <a:r>
              <a:rPr lang="en"/>
              <a:t>imitate</a:t>
            </a:r>
            <a:r>
              <a:rPr lang="en"/>
              <a:t> a cross-cultural experiment through a priming manipulation</a:t>
            </a:r>
            <a:endParaRPr/>
          </a:p>
          <a:p>
            <a:pPr indent="-317500" lvl="0" marL="457200" rtl="0" algn="l">
              <a:spcBef>
                <a:spcPts val="0"/>
              </a:spcBef>
              <a:spcAft>
                <a:spcPts val="0"/>
              </a:spcAft>
              <a:buSzPts val="1400"/>
              <a:buChar char="-"/>
            </a:pPr>
            <a:r>
              <a:rPr lang="en"/>
              <a:t>What is cross-cultural study</a:t>
            </a:r>
            <a:endParaRPr/>
          </a:p>
          <a:p>
            <a:pPr indent="-317500" lvl="0" marL="457200" rtl="0" algn="l">
              <a:spcBef>
                <a:spcPts val="0"/>
              </a:spcBef>
              <a:spcAft>
                <a:spcPts val="0"/>
              </a:spcAft>
              <a:buSzPts val="1400"/>
              <a:buChar char="-"/>
            </a:pPr>
            <a:r>
              <a:rPr lang="en"/>
              <a:t>What is priming </a:t>
            </a:r>
            <a:endParaRPr/>
          </a:p>
          <a:p>
            <a:pPr indent="0" lvl="0" marL="0" rtl="0" algn="l">
              <a:spcBef>
                <a:spcPts val="0"/>
              </a:spcBef>
              <a:spcAft>
                <a:spcPts val="0"/>
              </a:spcAft>
              <a:buNone/>
            </a:pPr>
            <a:r>
              <a:t/>
            </a:r>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highlight>
                  <a:srgbClr val="FFFFFF"/>
                </a:highlight>
                <a:latin typeface="Times New Roman"/>
                <a:ea typeface="Times New Roman"/>
                <a:cs typeface="Times New Roman"/>
                <a:sym typeface="Times New Roman"/>
              </a:rPr>
              <a:t>We propose that self-construal is positively related to the timing of sharing and that regulatory foci mediate the process. We intend to test the hypotheses using a 2 (self-construal: independent vs. interdependent) x 2 (timing of sharing: before vs. after event) factorial design. The participants will be randomly assigned to either self-construal using a scenario approach. Next, they will be randomly assigned to one of two-timing of sharing scenarios. Subsequently, participants will respond to other measures intended to check for manipulations and confounding.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ge77c5a7b44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12" name="Google Shape;312;ge77c5a7b4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gcf952d06ea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43" name="Google Shape;343;gcf952d06e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42900" lvl="0" marL="914400" rtl="0" algn="l">
              <a:lnSpc>
                <a:spcPct val="115000"/>
              </a:lnSpc>
              <a:spcBef>
                <a:spcPts val="0"/>
              </a:spcBef>
              <a:spcAft>
                <a:spcPts val="0"/>
              </a:spcAft>
              <a:buClr>
                <a:schemeClr val="dk1"/>
              </a:buClr>
              <a:buSzPts val="1800"/>
              <a:buFont typeface="Lato"/>
              <a:buChar char="●"/>
            </a:pPr>
            <a:r>
              <a:rPr lang="en" sz="1500">
                <a:solidFill>
                  <a:schemeClr val="dk1"/>
                </a:solidFill>
                <a:latin typeface="Open Sans"/>
                <a:ea typeface="Open Sans"/>
                <a:cs typeface="Open Sans"/>
                <a:sym typeface="Open Sans"/>
              </a:rPr>
              <a:t>We used</a:t>
            </a:r>
            <a:r>
              <a:rPr lang="en" sz="1500">
                <a:solidFill>
                  <a:schemeClr val="dk1"/>
                </a:solidFill>
                <a:latin typeface="Open Sans"/>
                <a:ea typeface="Open Sans"/>
                <a:cs typeface="Open Sans"/>
                <a:sym typeface="Open Sans"/>
              </a:rPr>
              <a:t> Amazon Mechanical Turk (MTURK) to recruit respondents</a:t>
            </a:r>
            <a:r>
              <a:rPr b="1" lang="en">
                <a:solidFill>
                  <a:schemeClr val="dk1"/>
                </a:solidFill>
              </a:rPr>
              <a:t>.</a:t>
            </a:r>
            <a:endParaRPr b="1">
              <a:solidFill>
                <a:schemeClr val="dk1"/>
              </a:solidFill>
            </a:endParaRPr>
          </a:p>
          <a:p>
            <a:pPr indent="-342900" lvl="0" marL="914400" rtl="0" algn="l">
              <a:lnSpc>
                <a:spcPct val="115000"/>
              </a:lnSpc>
              <a:spcBef>
                <a:spcPts val="0"/>
              </a:spcBef>
              <a:spcAft>
                <a:spcPts val="0"/>
              </a:spcAft>
              <a:buClr>
                <a:schemeClr val="dk1"/>
              </a:buClr>
              <a:buSzPts val="1800"/>
              <a:buFont typeface="Lato"/>
              <a:buChar char="●"/>
            </a:pPr>
            <a:r>
              <a:rPr lang="en" sz="1500">
                <a:solidFill>
                  <a:schemeClr val="dk1"/>
                </a:solidFill>
                <a:latin typeface="Open Sans"/>
                <a:ea typeface="Open Sans"/>
                <a:cs typeface="Open Sans"/>
                <a:sym typeface="Open Sans"/>
              </a:rPr>
              <a:t>Used CloudResearch Mturk toolkit.</a:t>
            </a:r>
            <a:endParaRPr sz="1500">
              <a:solidFill>
                <a:schemeClr val="dk1"/>
              </a:solidFill>
              <a:latin typeface="Open Sans"/>
              <a:ea typeface="Open Sans"/>
              <a:cs typeface="Open Sans"/>
              <a:sym typeface="Open Sans"/>
            </a:endParaRPr>
          </a:p>
          <a:p>
            <a:pPr indent="-317500" lvl="1" marL="1371600" rtl="0" algn="l">
              <a:lnSpc>
                <a:spcPct val="115000"/>
              </a:lnSpc>
              <a:spcBef>
                <a:spcPts val="0"/>
              </a:spcBef>
              <a:spcAft>
                <a:spcPts val="0"/>
              </a:spcAft>
              <a:buClr>
                <a:schemeClr val="dk1"/>
              </a:buClr>
              <a:buSzPts val="1400"/>
              <a:buFont typeface="Lato"/>
              <a:buChar char="○"/>
            </a:pPr>
            <a:r>
              <a:rPr lang="en" sz="1500">
                <a:solidFill>
                  <a:schemeClr val="dk1"/>
                </a:solidFill>
                <a:latin typeface="Open Sans"/>
                <a:ea typeface="Open Sans"/>
                <a:cs typeface="Open Sans"/>
                <a:sym typeface="Open Sans"/>
              </a:rPr>
              <a:t>Helped us collect higher quality respondents and slow down data collection</a:t>
            </a:r>
            <a:endParaRPr sz="1500">
              <a:solidFill>
                <a:schemeClr val="dk1"/>
              </a:solidFill>
              <a:latin typeface="Open Sans"/>
              <a:ea typeface="Open Sans"/>
              <a:cs typeface="Open Sans"/>
              <a:sym typeface="Open Sans"/>
            </a:endParaRPr>
          </a:p>
          <a:p>
            <a:pPr indent="-342900" lvl="0" marL="914400" rtl="0" algn="l">
              <a:lnSpc>
                <a:spcPct val="115000"/>
              </a:lnSpc>
              <a:spcBef>
                <a:spcPts val="0"/>
              </a:spcBef>
              <a:spcAft>
                <a:spcPts val="0"/>
              </a:spcAft>
              <a:buClr>
                <a:schemeClr val="dk1"/>
              </a:buClr>
              <a:buSzPts val="1800"/>
              <a:buFont typeface="Lato"/>
              <a:buChar char="●"/>
            </a:pPr>
            <a:r>
              <a:rPr lang="en" sz="1500">
                <a:solidFill>
                  <a:schemeClr val="dk1"/>
                </a:solidFill>
                <a:latin typeface="Open Sans"/>
                <a:ea typeface="Open Sans"/>
                <a:cs typeface="Open Sans"/>
                <a:sym typeface="Open Sans"/>
              </a:rPr>
              <a:t>We had a total of 5 batches of 30 people (dates 1-11 thru  3-/16)</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g121424f2ed1_2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52" name="Google Shape;352;g121424f2ed1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cleaned the data - 15-20%</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g12319204281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58" name="Google Shape;358;g1231920428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g120c08e9899_0_3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65" name="Google Shape;365;g120c08e9899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g120c08e9899_0_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77" name="Google Shape;377;g120c08e9899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bea3031a44_1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bea3031a44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Clr>
                <a:schemeClr val="dk1"/>
              </a:buClr>
              <a:buSzPts val="1200"/>
              <a:buFont typeface="Open Sans"/>
              <a:buChar char="●"/>
            </a:pPr>
            <a:r>
              <a:rPr lang="en" sz="1200">
                <a:solidFill>
                  <a:schemeClr val="dk1"/>
                </a:solidFill>
                <a:latin typeface="Open Sans"/>
                <a:ea typeface="Open Sans"/>
                <a:cs typeface="Open Sans"/>
                <a:sym typeface="Open Sans"/>
              </a:rPr>
              <a:t>Previous studies have found that culture affects the manner in which individuals share information within society. Past studies find there were nearly as many posts leading up to an event as there were during the event in the U.S. and Europe. </a:t>
            </a:r>
            <a:r>
              <a:rPr b="1" lang="en" sz="1200">
                <a:solidFill>
                  <a:schemeClr val="dk1"/>
                </a:solidFill>
                <a:latin typeface="Open Sans"/>
                <a:ea typeface="Open Sans"/>
                <a:cs typeface="Open Sans"/>
                <a:sym typeface="Open Sans"/>
              </a:rPr>
              <a:t>However</a:t>
            </a:r>
            <a:r>
              <a:rPr lang="en" sz="1200">
                <a:solidFill>
                  <a:schemeClr val="dk1"/>
                </a:solidFill>
                <a:latin typeface="Open Sans"/>
                <a:ea typeface="Open Sans"/>
                <a:cs typeface="Open Sans"/>
                <a:sym typeface="Open Sans"/>
              </a:rPr>
              <a:t>, little is known about how </a:t>
            </a:r>
            <a:r>
              <a:rPr lang="en" sz="1200">
                <a:solidFill>
                  <a:schemeClr val="dk1"/>
                </a:solidFill>
                <a:latin typeface="Open Sans"/>
                <a:ea typeface="Open Sans"/>
                <a:cs typeface="Open Sans"/>
                <a:sym typeface="Open Sans"/>
              </a:rPr>
              <a:t>culture </a:t>
            </a:r>
            <a:r>
              <a:rPr lang="en" sz="1200">
                <a:solidFill>
                  <a:schemeClr val="dk1"/>
                </a:solidFill>
                <a:latin typeface="Open Sans"/>
                <a:ea typeface="Open Sans"/>
                <a:cs typeface="Open Sans"/>
                <a:sym typeface="Open Sans"/>
              </a:rPr>
              <a:t>affects when consumers share an event on social media (Timing of Sharing).</a:t>
            </a:r>
            <a:endParaRPr sz="1200">
              <a:solidFill>
                <a:schemeClr val="dk1"/>
              </a:solidFill>
              <a:latin typeface="Open Sans"/>
              <a:ea typeface="Open Sans"/>
              <a:cs typeface="Open Sans"/>
              <a:sym typeface="Open Sans"/>
            </a:endParaRPr>
          </a:p>
          <a:p>
            <a:pPr indent="0" lvl="0" marL="0" rtl="0" algn="l">
              <a:spcBef>
                <a:spcPts val="120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g121424f2ed1_2_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90" name="Google Shape;390;g121424f2ed1_2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g120c08e9899_0_5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97" name="Google Shape;397;g120c08e9899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g120c08e9899_0_4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07" name="Google Shape;407;g120c08e9899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ge71f8bfad5_7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14" name="Google Shape;414;ge71f8bfad5_7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would like to acknowledge those that have greatly assisted with our research.</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gc11f55bfce_1_1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24" name="Google Shape;424;gc11f55bfce_1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457200" lvl="0" marL="457200" rtl="0" algn="l">
              <a:lnSpc>
                <a:spcPct val="200000"/>
              </a:lnSpc>
              <a:spcBef>
                <a:spcPts val="0"/>
              </a:spcBef>
              <a:spcAft>
                <a:spcPts val="0"/>
              </a:spcAft>
              <a:buClr>
                <a:schemeClr val="dk1"/>
              </a:buClr>
              <a:buSzPts val="1100"/>
              <a:buFont typeface="Arial"/>
              <a:buNone/>
            </a:pPr>
            <a:r>
              <a:t/>
            </a:r>
            <a:endParaRPr sz="600">
              <a:solidFill>
                <a:schemeClr val="dk1"/>
              </a:solidFill>
              <a:latin typeface="Open Sans"/>
              <a:ea typeface="Open Sans"/>
              <a:cs typeface="Open Sans"/>
              <a:sym typeface="Open Sans"/>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gc39a60c1ae_6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31" name="Google Shape;431;gc39a60c1ae_6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457200" lvl="0" marL="457200" rtl="0" algn="l">
              <a:lnSpc>
                <a:spcPct val="200000"/>
              </a:lnSpc>
              <a:spcBef>
                <a:spcPts val="0"/>
              </a:spcBef>
              <a:spcAft>
                <a:spcPts val="0"/>
              </a:spcAft>
              <a:buClr>
                <a:schemeClr val="dk1"/>
              </a:buClr>
              <a:buSzPts val="1100"/>
              <a:buFont typeface="Arial"/>
              <a:buNone/>
            </a:pPr>
            <a:r>
              <a:t/>
            </a:r>
            <a:endParaRPr sz="600">
              <a:solidFill>
                <a:schemeClr val="dk1"/>
              </a:solidFill>
              <a:latin typeface="Open Sans"/>
              <a:ea typeface="Open Sans"/>
              <a:cs typeface="Open Sans"/>
              <a:sym typeface="Open Sans"/>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gbea0b470fc_0_55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38" name="Google Shape;438;gbea0b470fc_0_5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bea0b470fc_0_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bea0b470fc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e6567dfe5b_1_2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e6567dfe5b_1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e616e1fb46_3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e616e1fb46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700"/>
              <a:t>For this study We use Hofstede’s Cultural Framework specifically its dimension individualism vs collectivist this is a dimension used most widely in social science research DO   to its ability to explain people’s cultural differences the most </a:t>
            </a:r>
            <a:endParaRPr sz="170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35ed75ccf_03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35ed75ccf_0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700"/>
              <a:t>Characteristics that define </a:t>
            </a:r>
            <a:r>
              <a:rPr lang="en" sz="1700"/>
              <a:t>individualism</a:t>
            </a:r>
            <a:r>
              <a:rPr lang="en" sz="1700"/>
              <a:t> are the … </a:t>
            </a:r>
            <a:r>
              <a:rPr lang="en" sz="1700"/>
              <a:t>encouragement</a:t>
            </a:r>
            <a:r>
              <a:rPr lang="en" sz="1700"/>
              <a:t> of the word “I”, </a:t>
            </a:r>
            <a:r>
              <a:rPr lang="en" sz="1700"/>
              <a:t>individuals</a:t>
            </a:r>
            <a:r>
              <a:rPr lang="en" sz="1700"/>
              <a:t> are more extravert and showing happiness is encouraged while sadness is discouraged </a:t>
            </a:r>
            <a:endParaRPr sz="1700"/>
          </a:p>
          <a:p>
            <a:pPr indent="0" lvl="0" marL="0" rtl="0" algn="l">
              <a:spcBef>
                <a:spcPts val="0"/>
              </a:spcBef>
              <a:spcAft>
                <a:spcPts val="0"/>
              </a:spcAft>
              <a:buNone/>
            </a:pPr>
            <a:r>
              <a:t/>
            </a:r>
            <a:endParaRPr sz="1700"/>
          </a:p>
          <a:p>
            <a:pPr indent="0" lvl="0" marL="0" rtl="0" algn="l">
              <a:spcBef>
                <a:spcPts val="0"/>
              </a:spcBef>
              <a:spcAft>
                <a:spcPts val="0"/>
              </a:spcAft>
              <a:buNone/>
            </a:pPr>
            <a:r>
              <a:t/>
            </a:r>
            <a:endParaRPr sz="1700"/>
          </a:p>
          <a:p>
            <a:pPr indent="0" lvl="0" marL="0" rtl="0" algn="l">
              <a:spcBef>
                <a:spcPts val="0"/>
              </a:spcBef>
              <a:spcAft>
                <a:spcPts val="0"/>
              </a:spcAft>
              <a:buNone/>
            </a:pPr>
            <a:r>
              <a:rPr lang="en" sz="1700"/>
              <a:t>characteristics that define collectivist are the avoidance of the word “I”, individuals are more introvert and showing sadness is encouraged while showing </a:t>
            </a:r>
            <a:r>
              <a:rPr lang="en" sz="1700"/>
              <a:t>happiness</a:t>
            </a:r>
            <a:r>
              <a:rPr lang="en" sz="1700"/>
              <a:t> is discouraged </a:t>
            </a:r>
            <a:endParaRPr sz="170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e6567dfe5b_1_2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e6567dfe5b_1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b="1" lang="en" sz="1300">
                <a:solidFill>
                  <a:schemeClr val="dk1"/>
                </a:solidFill>
              </a:rPr>
              <a:t>To better understand the </a:t>
            </a:r>
            <a:r>
              <a:rPr b="1" lang="en" sz="1300">
                <a:solidFill>
                  <a:schemeClr val="dk1"/>
                </a:solidFill>
              </a:rPr>
              <a:t>individuals</a:t>
            </a:r>
            <a:r>
              <a:rPr b="1" lang="en" sz="1300">
                <a:solidFill>
                  <a:schemeClr val="dk1"/>
                </a:solidFill>
              </a:rPr>
              <a:t> within culture we focus on the self-construal which describes a society in an individual level </a:t>
            </a:r>
            <a:endParaRPr b="1" sz="1300">
              <a:solidFill>
                <a:schemeClr val="dk1"/>
              </a:solidFill>
            </a:endParaRPr>
          </a:p>
          <a:p>
            <a:pPr indent="0" lvl="0" marL="0" rtl="0" algn="l">
              <a:lnSpc>
                <a:spcPct val="115000"/>
              </a:lnSpc>
              <a:spcBef>
                <a:spcPts val="1200"/>
              </a:spcBef>
              <a:spcAft>
                <a:spcPts val="0"/>
              </a:spcAft>
              <a:buNone/>
            </a:pPr>
            <a:r>
              <a:rPr b="1" lang="en" sz="1300" strike="sngStrike">
                <a:solidFill>
                  <a:schemeClr val="dk1"/>
                </a:solidFill>
              </a:rPr>
              <a:t>As it was explained INDCOL</a:t>
            </a:r>
            <a:r>
              <a:rPr lang="en" sz="1300" strike="sngStrike">
                <a:solidFill>
                  <a:schemeClr val="dk1"/>
                </a:solidFill>
              </a:rPr>
              <a:t>, describes societies and cultures (Hofstede, 1988),</a:t>
            </a:r>
            <a:endParaRPr sz="1300" strike="sngStrike">
              <a:solidFill>
                <a:schemeClr val="dk1"/>
              </a:solidFill>
            </a:endParaRPr>
          </a:p>
          <a:p>
            <a:pPr indent="0" lvl="0" marL="0" rtl="0" algn="l">
              <a:lnSpc>
                <a:spcPct val="115000"/>
              </a:lnSpc>
              <a:spcBef>
                <a:spcPts val="1200"/>
              </a:spcBef>
              <a:spcAft>
                <a:spcPts val="0"/>
              </a:spcAft>
              <a:buClr>
                <a:schemeClr val="lt1"/>
              </a:buClr>
              <a:buSzPts val="1100"/>
              <a:buFont typeface="Arial"/>
              <a:buNone/>
            </a:pPr>
            <a:r>
              <a:rPr b="1" lang="en" sz="1300">
                <a:solidFill>
                  <a:schemeClr val="dk1"/>
                </a:solidFill>
              </a:rPr>
              <a:t> </a:t>
            </a:r>
            <a:r>
              <a:rPr b="1" lang="en" sz="1300" strike="sngStrike">
                <a:solidFill>
                  <a:schemeClr val="dk1"/>
                </a:solidFill>
              </a:rPr>
              <a:t>the self</a:t>
            </a:r>
            <a:r>
              <a:rPr lang="en" sz="1300" strike="sngStrike">
                <a:solidFill>
                  <a:schemeClr val="dk1"/>
                </a:solidFill>
              </a:rPr>
              <a:t>-</a:t>
            </a:r>
            <a:r>
              <a:rPr b="1" lang="en" sz="1300" strike="sngStrike">
                <a:solidFill>
                  <a:schemeClr val="dk1"/>
                </a:solidFill>
              </a:rPr>
              <a:t>construal</a:t>
            </a:r>
            <a:r>
              <a:rPr lang="en" sz="1300" strike="sngStrike">
                <a:solidFill>
                  <a:schemeClr val="dk1"/>
                </a:solidFill>
              </a:rPr>
              <a:t> is used to describe the individual.</a:t>
            </a:r>
            <a:endParaRPr sz="1300" strike="sngStrike">
              <a:solidFill>
                <a:schemeClr val="dk1"/>
              </a:solidFill>
            </a:endParaRPr>
          </a:p>
          <a:p>
            <a:pPr indent="0" lvl="0" marL="0" rtl="0" algn="l">
              <a:lnSpc>
                <a:spcPct val="115000"/>
              </a:lnSpc>
              <a:spcBef>
                <a:spcPts val="1200"/>
              </a:spcBef>
              <a:spcAft>
                <a:spcPts val="0"/>
              </a:spcAft>
              <a:buClr>
                <a:schemeClr val="lt1"/>
              </a:buClr>
              <a:buSzPts val="1100"/>
              <a:buFont typeface="Arial"/>
              <a:buNone/>
            </a:pPr>
            <a:r>
              <a:rPr lang="en" sz="1300" strike="sngStrike">
                <a:solidFill>
                  <a:schemeClr val="dk1"/>
                </a:solidFill>
              </a:rPr>
              <a:t>To study societies to an individual level researchers use the self-construal </a:t>
            </a:r>
            <a:endParaRPr sz="1300" strike="sngStrike">
              <a:solidFill>
                <a:schemeClr val="dk1"/>
              </a:solidFill>
            </a:endParaRPr>
          </a:p>
          <a:p>
            <a:pPr indent="0" lvl="0" marL="0" rtl="0" algn="l">
              <a:lnSpc>
                <a:spcPct val="115000"/>
              </a:lnSpc>
              <a:spcBef>
                <a:spcPts val="1200"/>
              </a:spcBef>
              <a:spcAft>
                <a:spcPts val="0"/>
              </a:spcAft>
              <a:buClr>
                <a:schemeClr val="lt1"/>
              </a:buClr>
              <a:buSzPts val="1100"/>
              <a:buFont typeface="Arial"/>
              <a:buNone/>
            </a:pPr>
            <a:r>
              <a:t/>
            </a:r>
            <a:endParaRPr sz="1300" strike="sngStrike">
              <a:solidFill>
                <a:schemeClr val="dk1"/>
              </a:solidFill>
            </a:endParaRPr>
          </a:p>
          <a:p>
            <a:pPr indent="0" lvl="0" marL="0" rtl="0" algn="l">
              <a:lnSpc>
                <a:spcPct val="115000"/>
              </a:lnSpc>
              <a:spcBef>
                <a:spcPts val="1200"/>
              </a:spcBef>
              <a:spcAft>
                <a:spcPts val="1200"/>
              </a:spcAft>
              <a:buClr>
                <a:schemeClr val="lt1"/>
              </a:buClr>
              <a:buSzPts val="1100"/>
              <a:buFont typeface="Arial"/>
              <a:buNone/>
            </a:pPr>
            <a:r>
              <a:rPr lang="en" sz="1300" strike="sngStrike">
                <a:solidFill>
                  <a:schemeClr val="dk1"/>
                </a:solidFill>
              </a:rPr>
              <a:t>Why self construal is introduced and why we are going through them?</a:t>
            </a:r>
            <a:endParaRPr sz="1300" strike="sngStrike">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bea0b470fc_0_20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bea0b470fc_0_2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 sz="900">
                <a:solidFill>
                  <a:schemeClr val="dk1"/>
                </a:solidFill>
                <a:latin typeface="Times New Roman"/>
                <a:ea typeface="Times New Roman"/>
                <a:cs typeface="Times New Roman"/>
                <a:sym typeface="Times New Roman"/>
              </a:rPr>
              <a:t> </a:t>
            </a:r>
            <a:r>
              <a:rPr lang="en">
                <a:solidFill>
                  <a:schemeClr val="dk1"/>
                </a:solidFill>
                <a:latin typeface="Times New Roman"/>
                <a:ea typeface="Times New Roman"/>
                <a:cs typeface="Times New Roman"/>
                <a:sym typeface="Times New Roman"/>
              </a:rPr>
              <a:t> </a:t>
            </a:r>
            <a:r>
              <a:rPr lang="en" sz="1500">
                <a:solidFill>
                  <a:schemeClr val="dk1"/>
                </a:solidFill>
                <a:highlight>
                  <a:schemeClr val="lt1"/>
                </a:highlight>
              </a:rPr>
              <a:t>Self-construal refers to how individuals define and make meaning of the self </a:t>
            </a:r>
            <a:r>
              <a:rPr lang="en" sz="1500" strike="sngStrike">
                <a:solidFill>
                  <a:schemeClr val="dk1"/>
                </a:solidFill>
                <a:highlight>
                  <a:schemeClr val="lt1"/>
                </a:highlight>
              </a:rPr>
              <a:t>(Cross, Hardin, &amp; Gercek-Swing, 2011). </a:t>
            </a:r>
            <a:endParaRPr sz="1500" strike="sngStrike">
              <a:solidFill>
                <a:schemeClr val="dk1"/>
              </a:solidFill>
              <a:highlight>
                <a:schemeClr val="lt1"/>
              </a:highlight>
            </a:endParaRPr>
          </a:p>
          <a:p>
            <a:pPr indent="0" lvl="0" marL="0" rtl="0" algn="l">
              <a:spcBef>
                <a:spcPts val="1200"/>
              </a:spcBef>
              <a:spcAft>
                <a:spcPts val="0"/>
              </a:spcAft>
              <a:buClr>
                <a:schemeClr val="dk1"/>
              </a:buClr>
              <a:buSzPts val="1100"/>
              <a:buFont typeface="Arial"/>
              <a:buNone/>
            </a:pPr>
            <a:r>
              <a:rPr b="1" lang="en" sz="1500">
                <a:solidFill>
                  <a:schemeClr val="accent3"/>
                </a:solidFill>
              </a:rPr>
              <a:t>[TRANSITION]</a:t>
            </a:r>
            <a:endParaRPr b="1" sz="1500">
              <a:solidFill>
                <a:schemeClr val="accent3"/>
              </a:solidFill>
            </a:endParaRPr>
          </a:p>
          <a:p>
            <a:pPr indent="0" lvl="0" marL="0" rtl="0" algn="l">
              <a:spcBef>
                <a:spcPts val="0"/>
              </a:spcBef>
              <a:spcAft>
                <a:spcPts val="0"/>
              </a:spcAft>
              <a:buClr>
                <a:schemeClr val="dk1"/>
              </a:buClr>
              <a:buSzPts val="1100"/>
              <a:buFont typeface="Arial"/>
              <a:buNone/>
            </a:pPr>
            <a:r>
              <a:rPr lang="en" sz="1500">
                <a:solidFill>
                  <a:schemeClr val="dk1"/>
                </a:solidFill>
              </a:rPr>
              <a:t>The construal is further defined as </a:t>
            </a:r>
            <a:r>
              <a:rPr lang="en" sz="1500">
                <a:solidFill>
                  <a:schemeClr val="dk1"/>
                </a:solidFill>
                <a:highlight>
                  <a:schemeClr val="lt1"/>
                </a:highlight>
              </a:rPr>
              <a:t>independent and interdependent self-construal (Markus &amp; Kitayama,1991) .</a:t>
            </a:r>
            <a:endParaRPr sz="1500">
              <a:solidFill>
                <a:schemeClr val="dk1"/>
              </a:solidFill>
              <a:highlight>
                <a:schemeClr val="lt1"/>
              </a:highlight>
            </a:endParaRPr>
          </a:p>
          <a:p>
            <a:pPr indent="0" lvl="0" marL="0" rtl="0" algn="l">
              <a:spcBef>
                <a:spcPts val="0"/>
              </a:spcBef>
              <a:spcAft>
                <a:spcPts val="0"/>
              </a:spcAft>
              <a:buClr>
                <a:schemeClr val="dk1"/>
              </a:buClr>
              <a:buSzPts val="1100"/>
              <a:buFont typeface="Arial"/>
              <a:buNone/>
            </a:pPr>
            <a:r>
              <a:t/>
            </a:r>
            <a:endParaRPr sz="1500">
              <a:solidFill>
                <a:schemeClr val="dk1"/>
              </a:solidFill>
              <a:highlight>
                <a:schemeClr val="lt1"/>
              </a:highlight>
            </a:endParaRPr>
          </a:p>
          <a:p>
            <a:pPr indent="0" lvl="0" marL="0" rtl="0" algn="l">
              <a:spcBef>
                <a:spcPts val="0"/>
              </a:spcBef>
              <a:spcAft>
                <a:spcPts val="0"/>
              </a:spcAft>
              <a:buClr>
                <a:schemeClr val="lt1"/>
              </a:buClr>
              <a:buSzPts val="1100"/>
              <a:buFont typeface="Arial"/>
              <a:buNone/>
            </a:pPr>
            <a:r>
              <a:rPr b="1" lang="en" sz="1500">
                <a:solidFill>
                  <a:srgbClr val="FF0000"/>
                </a:solidFill>
              </a:rPr>
              <a:t>[TRANSITION]</a:t>
            </a:r>
            <a:endParaRPr sz="1500">
              <a:solidFill>
                <a:srgbClr val="FF0000"/>
              </a:solidFill>
              <a:highlight>
                <a:schemeClr val="lt1"/>
              </a:highlight>
            </a:endParaRPr>
          </a:p>
          <a:p>
            <a:pPr indent="0" lvl="0" marL="0" rtl="0" algn="l">
              <a:spcBef>
                <a:spcPts val="0"/>
              </a:spcBef>
              <a:spcAft>
                <a:spcPts val="0"/>
              </a:spcAft>
              <a:buClr>
                <a:schemeClr val="dk1"/>
              </a:buClr>
              <a:buSzPts val="1100"/>
              <a:buFont typeface="Arial"/>
              <a:buNone/>
            </a:pPr>
            <a:r>
              <a:rPr lang="en" sz="1500">
                <a:solidFill>
                  <a:schemeClr val="dk1"/>
                </a:solidFill>
                <a:highlight>
                  <a:schemeClr val="lt1"/>
                </a:highlight>
              </a:rPr>
              <a:t>Each self-construal aligns with the INDCOL </a:t>
            </a:r>
            <a:r>
              <a:rPr lang="en" sz="1500">
                <a:solidFill>
                  <a:schemeClr val="dk1"/>
                </a:solidFill>
                <a:highlight>
                  <a:schemeClr val="lt1"/>
                </a:highlight>
              </a:rPr>
              <a:t>dimension. </a:t>
            </a:r>
            <a:endParaRPr sz="1500">
              <a:solidFill>
                <a:schemeClr val="dk1"/>
              </a:solidFill>
              <a:highlight>
                <a:schemeClr val="lt1"/>
              </a:highlight>
            </a:endParaRPr>
          </a:p>
          <a:p>
            <a:pPr indent="0" lvl="0" marL="0" rtl="0" algn="l">
              <a:spcBef>
                <a:spcPts val="0"/>
              </a:spcBef>
              <a:spcAft>
                <a:spcPts val="0"/>
              </a:spcAft>
              <a:buClr>
                <a:schemeClr val="dk1"/>
              </a:buClr>
              <a:buSzPts val="1100"/>
              <a:buFont typeface="Arial"/>
              <a:buNone/>
            </a:pPr>
            <a:r>
              <a:t/>
            </a:r>
            <a:endParaRPr sz="1500">
              <a:solidFill>
                <a:schemeClr val="dk1"/>
              </a:solidFill>
              <a:highlight>
                <a:schemeClr val="lt1"/>
              </a:highlight>
            </a:endParaRPr>
          </a:p>
          <a:p>
            <a:pPr indent="0" lvl="0" marL="0" rtl="0" algn="l">
              <a:spcBef>
                <a:spcPts val="0"/>
              </a:spcBef>
              <a:spcAft>
                <a:spcPts val="0"/>
              </a:spcAft>
              <a:buClr>
                <a:schemeClr val="dk1"/>
              </a:buClr>
              <a:buSzPts val="1100"/>
              <a:buFont typeface="Arial"/>
              <a:buNone/>
            </a:pPr>
            <a:r>
              <a:rPr lang="en" sz="1500">
                <a:solidFill>
                  <a:schemeClr val="dk1"/>
                </a:solidFill>
                <a:highlight>
                  <a:schemeClr val="lt1"/>
                </a:highlight>
              </a:rPr>
              <a:t>The independent self-construal is consistent with individualism and the interdependent self-construal is consistent with collectivism </a:t>
            </a:r>
            <a:endParaRPr sz="1500">
              <a:solidFill>
                <a:schemeClr val="dk1"/>
              </a:solidFill>
              <a:highlight>
                <a:schemeClr val="lt1"/>
              </a:highlight>
            </a:endParaRPr>
          </a:p>
          <a:p>
            <a:pPr indent="0" lvl="0" marL="0" rtl="0" algn="l">
              <a:spcBef>
                <a:spcPts val="0"/>
              </a:spcBef>
              <a:spcAft>
                <a:spcPts val="0"/>
              </a:spcAft>
              <a:buClr>
                <a:schemeClr val="dk1"/>
              </a:buClr>
              <a:buSzPts val="1100"/>
              <a:buFont typeface="Arial"/>
              <a:buNone/>
            </a:pPr>
            <a:r>
              <a:t/>
            </a:r>
            <a:endParaRPr sz="1300">
              <a:solidFill>
                <a:schemeClr val="dk1"/>
              </a:solidFill>
              <a:highlight>
                <a:schemeClr val="lt1"/>
              </a:highlight>
            </a:endParaRPr>
          </a:p>
          <a:p>
            <a:pPr indent="0" lvl="0" marL="0" rtl="0" algn="l">
              <a:spcBef>
                <a:spcPts val="0"/>
              </a:spcBef>
              <a:spcAft>
                <a:spcPts val="0"/>
              </a:spcAft>
              <a:buClr>
                <a:schemeClr val="dk1"/>
              </a:buClr>
              <a:buSzPts val="1100"/>
              <a:buFont typeface="Arial"/>
              <a:buNone/>
            </a:pPr>
            <a:r>
              <a:t/>
            </a:r>
            <a:endParaRPr sz="1300">
              <a:solidFill>
                <a:schemeClr val="dk1"/>
              </a:solidFill>
              <a:highlight>
                <a:schemeClr val="lt1"/>
              </a:highlight>
            </a:endParaRPr>
          </a:p>
          <a:p>
            <a:pPr indent="0" lvl="0" marL="0" rtl="0" algn="l">
              <a:spcBef>
                <a:spcPts val="0"/>
              </a:spcBef>
              <a:spcAft>
                <a:spcPts val="0"/>
              </a:spcAft>
              <a:buClr>
                <a:schemeClr val="dk1"/>
              </a:buClr>
              <a:buSzPts val="1100"/>
              <a:buFont typeface="Arial"/>
              <a:buNone/>
            </a:pPr>
            <a:r>
              <a:rPr lang="en" sz="1300" strike="sngStrike">
                <a:solidFill>
                  <a:schemeClr val="dk1"/>
                </a:solidFill>
                <a:highlight>
                  <a:schemeClr val="lt1"/>
                </a:highlight>
              </a:rPr>
              <a:t>To study cultures to the individual level </a:t>
            </a:r>
            <a:endParaRPr sz="1300" strike="sngStrike">
              <a:solidFill>
                <a:schemeClr val="dk1"/>
              </a:solidFill>
              <a:highlight>
                <a:schemeClr val="lt1"/>
              </a:highlight>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586721" y="0"/>
            <a:ext cx="7970700" cy="66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586721" y="5076900"/>
            <a:ext cx="7970700" cy="66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2" name="Google Shape;12;p2"/>
          <p:cNvCxnSpPr/>
          <p:nvPr/>
        </p:nvCxnSpPr>
        <p:spPr>
          <a:xfrm>
            <a:off x="733219" y="2235351"/>
            <a:ext cx="385200" cy="0"/>
          </a:xfrm>
          <a:prstGeom prst="straightConnector1">
            <a:avLst/>
          </a:prstGeom>
          <a:noFill/>
          <a:ln cap="flat" cmpd="sng" w="28575">
            <a:solidFill>
              <a:schemeClr val="dk1"/>
            </a:solidFill>
            <a:prstDash val="solid"/>
            <a:round/>
            <a:headEnd len="sm" w="sm" type="none"/>
            <a:tailEnd len="sm" w="sm" type="none"/>
          </a:ln>
        </p:spPr>
      </p:cxnSp>
      <p:sp>
        <p:nvSpPr>
          <p:cNvPr id="13" name="Google Shape;13;p2"/>
          <p:cNvSpPr txBox="1"/>
          <p:nvPr>
            <p:ph type="ctrTitle"/>
          </p:nvPr>
        </p:nvSpPr>
        <p:spPr>
          <a:xfrm>
            <a:off x="630600" y="136800"/>
            <a:ext cx="7893000" cy="1853700"/>
          </a:xfrm>
          <a:prstGeom prst="rect">
            <a:avLst/>
          </a:prstGeom>
        </p:spPr>
        <p:txBody>
          <a:bodyPr anchorCtr="0" anchor="b" bIns="91425" lIns="91425" spcFirstLastPara="1" rIns="91425" wrap="square" tIns="91425">
            <a:normAutofit/>
          </a:bodyPr>
          <a:lstStyle>
            <a:lvl1pPr lvl="0">
              <a:spcBef>
                <a:spcPts val="1000"/>
              </a:spcBef>
              <a:spcAft>
                <a:spcPts val="0"/>
              </a:spcAft>
              <a:buClr>
                <a:srgbClr val="FBBC04"/>
              </a:buClr>
              <a:buSzPts val="4800"/>
              <a:buNone/>
              <a:defRPr sz="4800">
                <a:solidFill>
                  <a:srgbClr val="FBBC04"/>
                </a:solidFill>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14" name="Google Shape;14;p2"/>
          <p:cNvSpPr txBox="1"/>
          <p:nvPr>
            <p:ph idx="1" type="subTitle"/>
          </p:nvPr>
        </p:nvSpPr>
        <p:spPr>
          <a:xfrm>
            <a:off x="630600" y="3228375"/>
            <a:ext cx="7893000" cy="1274100"/>
          </a:xfrm>
          <a:prstGeom prst="rect">
            <a:avLst/>
          </a:prstGeom>
        </p:spPr>
        <p:txBody>
          <a:bodyPr anchorCtr="0" anchor="b" bIns="91425" lIns="91425" spcFirstLastPara="1" rIns="91425" wrap="square" tIns="91425">
            <a:normAutofit/>
          </a:bodyPr>
          <a:lstStyle>
            <a:lvl1pPr lvl="0">
              <a:lnSpc>
                <a:spcPct val="100000"/>
              </a:lnSpc>
              <a:spcBef>
                <a:spcPts val="1000"/>
              </a:spcBef>
              <a:spcAft>
                <a:spcPts val="0"/>
              </a:spcAft>
              <a:buClr>
                <a:schemeClr val="accent6"/>
              </a:buClr>
              <a:buSzPts val="2400"/>
              <a:buNone/>
              <a:defRPr sz="2400">
                <a:solidFill>
                  <a:schemeClr val="accent6"/>
                </a:solidFill>
              </a:defRPr>
            </a:lvl1pPr>
            <a:lvl2pPr lvl="1">
              <a:lnSpc>
                <a:spcPct val="100000"/>
              </a:lnSpc>
              <a:spcBef>
                <a:spcPts val="0"/>
              </a:spcBef>
              <a:spcAft>
                <a:spcPts val="0"/>
              </a:spcAft>
              <a:buClr>
                <a:schemeClr val="accent6"/>
              </a:buClr>
              <a:buSzPts val="2400"/>
              <a:buNone/>
              <a:defRPr sz="2400">
                <a:solidFill>
                  <a:schemeClr val="accent6"/>
                </a:solidFill>
              </a:defRPr>
            </a:lvl2pPr>
            <a:lvl3pPr lvl="2">
              <a:lnSpc>
                <a:spcPct val="100000"/>
              </a:lnSpc>
              <a:spcBef>
                <a:spcPts val="0"/>
              </a:spcBef>
              <a:spcAft>
                <a:spcPts val="0"/>
              </a:spcAft>
              <a:buClr>
                <a:schemeClr val="accent6"/>
              </a:buClr>
              <a:buSzPts val="2400"/>
              <a:buNone/>
              <a:defRPr sz="2400">
                <a:solidFill>
                  <a:schemeClr val="accent6"/>
                </a:solidFill>
              </a:defRPr>
            </a:lvl3pPr>
            <a:lvl4pPr lvl="3">
              <a:lnSpc>
                <a:spcPct val="100000"/>
              </a:lnSpc>
              <a:spcBef>
                <a:spcPts val="0"/>
              </a:spcBef>
              <a:spcAft>
                <a:spcPts val="0"/>
              </a:spcAft>
              <a:buClr>
                <a:schemeClr val="accent6"/>
              </a:buClr>
              <a:buSzPts val="2400"/>
              <a:buNone/>
              <a:defRPr sz="2400">
                <a:solidFill>
                  <a:schemeClr val="accent6"/>
                </a:solidFill>
              </a:defRPr>
            </a:lvl4pPr>
            <a:lvl5pPr lvl="4">
              <a:lnSpc>
                <a:spcPct val="100000"/>
              </a:lnSpc>
              <a:spcBef>
                <a:spcPts val="0"/>
              </a:spcBef>
              <a:spcAft>
                <a:spcPts val="0"/>
              </a:spcAft>
              <a:buClr>
                <a:schemeClr val="accent6"/>
              </a:buClr>
              <a:buSzPts val="2400"/>
              <a:buNone/>
              <a:defRPr sz="2400">
                <a:solidFill>
                  <a:schemeClr val="accent6"/>
                </a:solidFill>
              </a:defRPr>
            </a:lvl5pPr>
            <a:lvl6pPr lvl="5">
              <a:lnSpc>
                <a:spcPct val="100000"/>
              </a:lnSpc>
              <a:spcBef>
                <a:spcPts val="0"/>
              </a:spcBef>
              <a:spcAft>
                <a:spcPts val="0"/>
              </a:spcAft>
              <a:buClr>
                <a:schemeClr val="accent6"/>
              </a:buClr>
              <a:buSzPts val="2400"/>
              <a:buNone/>
              <a:defRPr sz="2400">
                <a:solidFill>
                  <a:schemeClr val="accent6"/>
                </a:solidFill>
              </a:defRPr>
            </a:lvl6pPr>
            <a:lvl7pPr lvl="6">
              <a:lnSpc>
                <a:spcPct val="100000"/>
              </a:lnSpc>
              <a:spcBef>
                <a:spcPts val="0"/>
              </a:spcBef>
              <a:spcAft>
                <a:spcPts val="0"/>
              </a:spcAft>
              <a:buClr>
                <a:schemeClr val="accent6"/>
              </a:buClr>
              <a:buSzPts val="2400"/>
              <a:buNone/>
              <a:defRPr sz="2400">
                <a:solidFill>
                  <a:schemeClr val="accent6"/>
                </a:solidFill>
              </a:defRPr>
            </a:lvl7pPr>
            <a:lvl8pPr lvl="7">
              <a:lnSpc>
                <a:spcPct val="100000"/>
              </a:lnSpc>
              <a:spcBef>
                <a:spcPts val="0"/>
              </a:spcBef>
              <a:spcAft>
                <a:spcPts val="0"/>
              </a:spcAft>
              <a:buClr>
                <a:schemeClr val="accent6"/>
              </a:buClr>
              <a:buSzPts val="2400"/>
              <a:buNone/>
              <a:defRPr sz="2400">
                <a:solidFill>
                  <a:schemeClr val="accent6"/>
                </a:solidFill>
              </a:defRPr>
            </a:lvl8pPr>
            <a:lvl9pPr lvl="8">
              <a:lnSpc>
                <a:spcPct val="100000"/>
              </a:lnSpc>
              <a:spcBef>
                <a:spcPts val="0"/>
              </a:spcBef>
              <a:spcAft>
                <a:spcPts val="0"/>
              </a:spcAft>
              <a:buClr>
                <a:schemeClr val="accent6"/>
              </a:buClr>
              <a:buSzPts val="2400"/>
              <a:buNone/>
              <a:defRPr sz="2400">
                <a:solidFill>
                  <a:schemeClr val="accent6"/>
                </a:solidFill>
              </a:defRPr>
            </a:lvl9pPr>
          </a:lstStyle>
          <a:p/>
        </p:txBody>
      </p:sp>
      <p:sp>
        <p:nvSpPr>
          <p:cNvPr id="15" name="Google Shape;15;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6" name="Shape 56"/>
        <p:cNvGrpSpPr/>
        <p:nvPr/>
      </p:nvGrpSpPr>
      <p:grpSpPr>
        <a:xfrm>
          <a:off x="0" y="0"/>
          <a:ext cx="0" cy="0"/>
          <a:chOff x="0" y="0"/>
          <a:chExt cx="0" cy="0"/>
        </a:xfrm>
      </p:grpSpPr>
      <p:sp>
        <p:nvSpPr>
          <p:cNvPr id="57" name="Google Shape;57;p11"/>
          <p:cNvSpPr/>
          <p:nvPr/>
        </p:nvSpPr>
        <p:spPr>
          <a:xfrm>
            <a:off x="586721" y="0"/>
            <a:ext cx="7970700" cy="66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11"/>
          <p:cNvSpPr/>
          <p:nvPr/>
        </p:nvSpPr>
        <p:spPr>
          <a:xfrm>
            <a:off x="586721" y="5076900"/>
            <a:ext cx="7970700" cy="66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11"/>
          <p:cNvSpPr txBox="1"/>
          <p:nvPr>
            <p:ph hasCustomPrompt="1" type="title"/>
          </p:nvPr>
        </p:nvSpPr>
        <p:spPr>
          <a:xfrm>
            <a:off x="586725" y="1353788"/>
            <a:ext cx="7970700" cy="15384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accent6"/>
              </a:buClr>
              <a:buSzPts val="10800"/>
              <a:buNone/>
              <a:defRPr sz="10800">
                <a:solidFill>
                  <a:schemeClr val="accent6"/>
                </a:solidFill>
              </a:defRPr>
            </a:lvl1pPr>
            <a:lvl2pPr lvl="1" algn="ctr">
              <a:spcBef>
                <a:spcPts val="0"/>
              </a:spcBef>
              <a:spcAft>
                <a:spcPts val="0"/>
              </a:spcAft>
              <a:buClr>
                <a:schemeClr val="accent6"/>
              </a:buClr>
              <a:buSzPts val="10800"/>
              <a:buNone/>
              <a:defRPr sz="10800">
                <a:solidFill>
                  <a:schemeClr val="accent6"/>
                </a:solidFill>
              </a:defRPr>
            </a:lvl2pPr>
            <a:lvl3pPr lvl="2" algn="ctr">
              <a:spcBef>
                <a:spcPts val="0"/>
              </a:spcBef>
              <a:spcAft>
                <a:spcPts val="0"/>
              </a:spcAft>
              <a:buClr>
                <a:schemeClr val="accent6"/>
              </a:buClr>
              <a:buSzPts val="10800"/>
              <a:buNone/>
              <a:defRPr sz="10800">
                <a:solidFill>
                  <a:schemeClr val="accent6"/>
                </a:solidFill>
              </a:defRPr>
            </a:lvl3pPr>
            <a:lvl4pPr lvl="3" algn="ctr">
              <a:spcBef>
                <a:spcPts val="0"/>
              </a:spcBef>
              <a:spcAft>
                <a:spcPts val="0"/>
              </a:spcAft>
              <a:buClr>
                <a:schemeClr val="accent6"/>
              </a:buClr>
              <a:buSzPts val="10800"/>
              <a:buNone/>
              <a:defRPr sz="10800">
                <a:solidFill>
                  <a:schemeClr val="accent6"/>
                </a:solidFill>
              </a:defRPr>
            </a:lvl4pPr>
            <a:lvl5pPr lvl="4" algn="ctr">
              <a:spcBef>
                <a:spcPts val="0"/>
              </a:spcBef>
              <a:spcAft>
                <a:spcPts val="0"/>
              </a:spcAft>
              <a:buClr>
                <a:schemeClr val="accent6"/>
              </a:buClr>
              <a:buSzPts val="10800"/>
              <a:buNone/>
              <a:defRPr sz="10800">
                <a:solidFill>
                  <a:schemeClr val="accent6"/>
                </a:solidFill>
              </a:defRPr>
            </a:lvl5pPr>
            <a:lvl6pPr lvl="5" algn="ctr">
              <a:spcBef>
                <a:spcPts val="0"/>
              </a:spcBef>
              <a:spcAft>
                <a:spcPts val="0"/>
              </a:spcAft>
              <a:buClr>
                <a:schemeClr val="accent6"/>
              </a:buClr>
              <a:buSzPts val="10800"/>
              <a:buNone/>
              <a:defRPr sz="10800">
                <a:solidFill>
                  <a:schemeClr val="accent6"/>
                </a:solidFill>
              </a:defRPr>
            </a:lvl6pPr>
            <a:lvl7pPr lvl="6" algn="ctr">
              <a:spcBef>
                <a:spcPts val="0"/>
              </a:spcBef>
              <a:spcAft>
                <a:spcPts val="0"/>
              </a:spcAft>
              <a:buClr>
                <a:schemeClr val="accent6"/>
              </a:buClr>
              <a:buSzPts val="10800"/>
              <a:buNone/>
              <a:defRPr sz="10800">
                <a:solidFill>
                  <a:schemeClr val="accent6"/>
                </a:solidFill>
              </a:defRPr>
            </a:lvl7pPr>
            <a:lvl8pPr lvl="7" algn="ctr">
              <a:spcBef>
                <a:spcPts val="0"/>
              </a:spcBef>
              <a:spcAft>
                <a:spcPts val="0"/>
              </a:spcAft>
              <a:buClr>
                <a:schemeClr val="accent6"/>
              </a:buClr>
              <a:buSzPts val="10800"/>
              <a:buNone/>
              <a:defRPr sz="10800">
                <a:solidFill>
                  <a:schemeClr val="accent6"/>
                </a:solidFill>
              </a:defRPr>
            </a:lvl8pPr>
            <a:lvl9pPr lvl="8" algn="ctr">
              <a:spcBef>
                <a:spcPts val="0"/>
              </a:spcBef>
              <a:spcAft>
                <a:spcPts val="0"/>
              </a:spcAft>
              <a:buClr>
                <a:schemeClr val="accent6"/>
              </a:buClr>
              <a:buSzPts val="10800"/>
              <a:buNone/>
              <a:defRPr sz="10800">
                <a:solidFill>
                  <a:schemeClr val="accent6"/>
                </a:solidFill>
              </a:defRPr>
            </a:lvl9pPr>
          </a:lstStyle>
          <a:p>
            <a:r>
              <a:t>xx%</a:t>
            </a:r>
          </a:p>
        </p:txBody>
      </p:sp>
      <p:sp>
        <p:nvSpPr>
          <p:cNvPr id="60" name="Google Shape;60;p11"/>
          <p:cNvSpPr txBox="1"/>
          <p:nvPr>
            <p:ph idx="1" type="body"/>
          </p:nvPr>
        </p:nvSpPr>
        <p:spPr>
          <a:xfrm>
            <a:off x="586725" y="2968388"/>
            <a:ext cx="79707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61" name="Google Shape;61;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2" name="Shape 62"/>
        <p:cNvGrpSpPr/>
        <p:nvPr/>
      </p:nvGrpSpPr>
      <p:grpSpPr>
        <a:xfrm>
          <a:off x="0" y="0"/>
          <a:ext cx="0" cy="0"/>
          <a:chOff x="0" y="0"/>
          <a:chExt cx="0" cy="0"/>
        </a:xfrm>
      </p:grpSpPr>
      <p:sp>
        <p:nvSpPr>
          <p:cNvPr id="63" name="Google Shape;63;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cSld name="TITLE_1">
    <p:spTree>
      <p:nvGrpSpPr>
        <p:cNvPr id="64" name="Shape 64"/>
        <p:cNvGrpSpPr/>
        <p:nvPr/>
      </p:nvGrpSpPr>
      <p:grpSpPr>
        <a:xfrm>
          <a:off x="0" y="0"/>
          <a:ext cx="0" cy="0"/>
          <a:chOff x="0" y="0"/>
          <a:chExt cx="0" cy="0"/>
        </a:xfrm>
      </p:grpSpPr>
      <p:grpSp>
        <p:nvGrpSpPr>
          <p:cNvPr id="65" name="Google Shape;65;p13"/>
          <p:cNvGrpSpPr/>
          <p:nvPr/>
        </p:nvGrpSpPr>
        <p:grpSpPr>
          <a:xfrm>
            <a:off x="-120" y="-200"/>
            <a:ext cx="9143821" cy="5142886"/>
            <a:chOff x="2973586" y="5250656"/>
            <a:chExt cx="2856819" cy="1606800"/>
          </a:xfrm>
        </p:grpSpPr>
        <p:sp>
          <p:nvSpPr>
            <p:cNvPr id="66" name="Google Shape;66;p13"/>
            <p:cNvSpPr/>
            <p:nvPr/>
          </p:nvSpPr>
          <p:spPr>
            <a:xfrm>
              <a:off x="2973586" y="6221960"/>
              <a:ext cx="2856819" cy="635496"/>
            </a:xfrm>
            <a:custGeom>
              <a:rect b="b" l="l" r="r" t="t"/>
              <a:pathLst>
                <a:path extrusionOk="0" h="635496" w="2856819">
                  <a:moveTo>
                    <a:pt x="0" y="636040"/>
                  </a:moveTo>
                  <a:lnTo>
                    <a:pt x="2856819" y="636040"/>
                  </a:lnTo>
                  <a:lnTo>
                    <a:pt x="2856819" y="0"/>
                  </a:lnTo>
                  <a:lnTo>
                    <a:pt x="0" y="503857"/>
                  </a:lnTo>
                  <a:lnTo>
                    <a:pt x="0" y="63604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7" name="Google Shape;67;p13"/>
            <p:cNvSpPr/>
            <p:nvPr/>
          </p:nvSpPr>
          <p:spPr>
            <a:xfrm>
              <a:off x="2973586" y="6067738"/>
              <a:ext cx="642784" cy="385464"/>
            </a:xfrm>
            <a:custGeom>
              <a:rect b="b" l="l" r="r" t="t"/>
              <a:pathLst>
                <a:path extrusionOk="0" h="385464" w="642784">
                  <a:moveTo>
                    <a:pt x="0" y="113368"/>
                  </a:moveTo>
                  <a:lnTo>
                    <a:pt x="0" y="385724"/>
                  </a:lnTo>
                  <a:lnTo>
                    <a:pt x="642784" y="272355"/>
                  </a:lnTo>
                  <a:lnTo>
                    <a:pt x="642784" y="0"/>
                  </a:lnTo>
                  <a:lnTo>
                    <a:pt x="0" y="113368"/>
                  </a:lnTo>
                  <a:close/>
                </a:path>
              </a:pathLst>
            </a:custGeom>
            <a:gradFill>
              <a:gsLst>
                <a:gs pos="0">
                  <a:srgbClr val="00001A">
                    <a:alpha val="7843"/>
                  </a:srgbClr>
                </a:gs>
                <a:gs pos="100000">
                  <a:srgbClr val="00001A">
                    <a:alpha val="1960"/>
                  </a:srgbClr>
                </a:gs>
              </a:gsLst>
              <a:lin ang="599887"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8" name="Google Shape;68;p13"/>
            <p:cNvSpPr/>
            <p:nvPr/>
          </p:nvSpPr>
          <p:spPr>
            <a:xfrm>
              <a:off x="3378302" y="5250656"/>
              <a:ext cx="1781048" cy="314027"/>
            </a:xfrm>
            <a:custGeom>
              <a:rect b="b" l="l" r="r" t="t"/>
              <a:pathLst>
                <a:path extrusionOk="0" h="314027" w="1781048">
                  <a:moveTo>
                    <a:pt x="238155" y="0"/>
                  </a:moveTo>
                  <a:lnTo>
                    <a:pt x="0" y="42004"/>
                  </a:lnTo>
                  <a:lnTo>
                    <a:pt x="0" y="314359"/>
                  </a:lnTo>
                  <a:lnTo>
                    <a:pt x="1782389" y="0"/>
                  </a:lnTo>
                  <a:lnTo>
                    <a:pt x="238155" y="0"/>
                  </a:lnTo>
                  <a:close/>
                </a:path>
              </a:pathLst>
            </a:custGeom>
            <a:gradFill>
              <a:gsLst>
                <a:gs pos="0">
                  <a:srgbClr val="00001A">
                    <a:alpha val="7843"/>
                  </a:srgbClr>
                </a:gs>
                <a:gs pos="100000">
                  <a:srgbClr val="00001A">
                    <a:alpha val="1960"/>
                  </a:srgbClr>
                </a:gs>
              </a:gsLst>
              <a:lin ang="599887"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9" name="Google Shape;69;p13"/>
            <p:cNvSpPr/>
            <p:nvPr/>
          </p:nvSpPr>
          <p:spPr>
            <a:xfrm>
              <a:off x="4790344" y="5404894"/>
              <a:ext cx="1040060" cy="455414"/>
            </a:xfrm>
            <a:custGeom>
              <a:rect b="b" l="l" r="r" t="t"/>
              <a:pathLst>
                <a:path extrusionOk="0" h="455414" w="1040060">
                  <a:moveTo>
                    <a:pt x="1040061" y="0"/>
                  </a:moveTo>
                  <a:lnTo>
                    <a:pt x="0" y="184194"/>
                  </a:lnTo>
                  <a:lnTo>
                    <a:pt x="0" y="456550"/>
                  </a:lnTo>
                  <a:lnTo>
                    <a:pt x="1040061" y="272355"/>
                  </a:lnTo>
                  <a:lnTo>
                    <a:pt x="1040061" y="0"/>
                  </a:lnTo>
                  <a:close/>
                </a:path>
              </a:pathLst>
            </a:custGeom>
            <a:gradFill>
              <a:gsLst>
                <a:gs pos="0">
                  <a:srgbClr val="00001A">
                    <a:alpha val="1960"/>
                  </a:srgbClr>
                </a:gs>
                <a:gs pos="100000">
                  <a:srgbClr val="00001A">
                    <a:alpha val="7843"/>
                  </a:srgbClr>
                </a:gs>
              </a:gsLst>
              <a:lin ang="599887"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0" name="Google Shape;70;p13"/>
            <p:cNvSpPr/>
            <p:nvPr/>
          </p:nvSpPr>
          <p:spPr>
            <a:xfrm>
              <a:off x="2973586" y="6263466"/>
              <a:ext cx="1077258" cy="461367"/>
            </a:xfrm>
            <a:custGeom>
              <a:rect b="b" l="l" r="r" t="t"/>
              <a:pathLst>
                <a:path extrusionOk="0" h="461367" w="1077258">
                  <a:moveTo>
                    <a:pt x="0" y="189996"/>
                  </a:moveTo>
                  <a:lnTo>
                    <a:pt x="0" y="462351"/>
                  </a:lnTo>
                  <a:lnTo>
                    <a:pt x="1077259" y="272355"/>
                  </a:lnTo>
                  <a:lnTo>
                    <a:pt x="1077259" y="0"/>
                  </a:lnTo>
                  <a:lnTo>
                    <a:pt x="0" y="189996"/>
                  </a:lnTo>
                  <a:close/>
                </a:path>
              </a:pathLst>
            </a:custGeom>
            <a:gradFill>
              <a:gsLst>
                <a:gs pos="0">
                  <a:srgbClr val="FFFFFF">
                    <a:alpha val="11764"/>
                  </a:srgbClr>
                </a:gs>
                <a:gs pos="100000">
                  <a:srgbClr val="FFFFFF">
                    <a:alpha val="4705"/>
                  </a:srgbClr>
                </a:gs>
              </a:gsLst>
              <a:lin ang="599887"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1" name="Google Shape;71;p13"/>
            <p:cNvSpPr/>
            <p:nvPr/>
          </p:nvSpPr>
          <p:spPr>
            <a:xfrm>
              <a:off x="5531332" y="5949605"/>
              <a:ext cx="299073" cy="324445"/>
            </a:xfrm>
            <a:custGeom>
              <a:rect b="b" l="l" r="r" t="t"/>
              <a:pathLst>
                <a:path extrusionOk="0" h="324445" w="299073">
                  <a:moveTo>
                    <a:pt x="299073" y="0"/>
                  </a:moveTo>
                  <a:lnTo>
                    <a:pt x="0" y="52748"/>
                  </a:lnTo>
                  <a:lnTo>
                    <a:pt x="0" y="325103"/>
                  </a:lnTo>
                  <a:lnTo>
                    <a:pt x="299073" y="272355"/>
                  </a:lnTo>
                  <a:lnTo>
                    <a:pt x="299073" y="0"/>
                  </a:lnTo>
                  <a:close/>
                </a:path>
              </a:pathLst>
            </a:custGeom>
            <a:gradFill>
              <a:gsLst>
                <a:gs pos="0">
                  <a:srgbClr val="00001A">
                    <a:alpha val="7843"/>
                  </a:srgbClr>
                </a:gs>
                <a:gs pos="100000">
                  <a:srgbClr val="00001A">
                    <a:alpha val="1960"/>
                  </a:srgbClr>
                </a:gs>
              </a:gsLst>
              <a:lin ang="599887"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2" name="Google Shape;72;p13"/>
            <p:cNvSpPr/>
            <p:nvPr/>
          </p:nvSpPr>
          <p:spPr>
            <a:xfrm>
              <a:off x="3613394" y="5425142"/>
              <a:ext cx="557972" cy="370582"/>
            </a:xfrm>
            <a:custGeom>
              <a:rect b="b" l="l" r="r" t="t"/>
              <a:pathLst>
                <a:path extrusionOk="0" h="370582" w="557972">
                  <a:moveTo>
                    <a:pt x="0" y="98410"/>
                  </a:moveTo>
                  <a:lnTo>
                    <a:pt x="0" y="370765"/>
                  </a:lnTo>
                  <a:lnTo>
                    <a:pt x="557973" y="272355"/>
                  </a:lnTo>
                  <a:lnTo>
                    <a:pt x="557973" y="0"/>
                  </a:lnTo>
                  <a:lnTo>
                    <a:pt x="0" y="98410"/>
                  </a:lnTo>
                  <a:close/>
                </a:path>
              </a:pathLst>
            </a:custGeom>
            <a:gradFill>
              <a:gsLst>
                <a:gs pos="0">
                  <a:srgbClr val="FFFFFF">
                    <a:alpha val="4705"/>
                  </a:srgbClr>
                </a:gs>
                <a:gs pos="100000">
                  <a:srgbClr val="FFFFFF">
                    <a:alpha val="11764"/>
                  </a:srgbClr>
                </a:gs>
              </a:gsLst>
              <a:lin ang="599887"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3" name="Google Shape;73;p13"/>
            <p:cNvSpPr/>
            <p:nvPr/>
          </p:nvSpPr>
          <p:spPr>
            <a:xfrm>
              <a:off x="5636975" y="5677250"/>
              <a:ext cx="193430" cy="305097"/>
            </a:xfrm>
            <a:custGeom>
              <a:rect b="b" l="l" r="r" t="t"/>
              <a:pathLst>
                <a:path extrusionOk="0" h="305097" w="193430">
                  <a:moveTo>
                    <a:pt x="193430" y="0"/>
                  </a:moveTo>
                  <a:lnTo>
                    <a:pt x="0" y="34116"/>
                  </a:lnTo>
                  <a:lnTo>
                    <a:pt x="0" y="306471"/>
                  </a:lnTo>
                  <a:lnTo>
                    <a:pt x="193430" y="272355"/>
                  </a:lnTo>
                  <a:lnTo>
                    <a:pt x="193430" y="0"/>
                  </a:lnTo>
                  <a:close/>
                </a:path>
              </a:pathLst>
            </a:custGeom>
            <a:gradFill>
              <a:gsLst>
                <a:gs pos="0">
                  <a:srgbClr val="FFFFFF">
                    <a:alpha val="11764"/>
                  </a:srgbClr>
                </a:gs>
                <a:gs pos="100000">
                  <a:srgbClr val="FFFFFF">
                    <a:alpha val="4705"/>
                  </a:srgbClr>
                </a:gs>
              </a:gsLst>
              <a:lin ang="599887"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74" name="Google Shape;74;p13"/>
          <p:cNvSpPr txBox="1"/>
          <p:nvPr>
            <p:ph type="ctrTitle"/>
          </p:nvPr>
        </p:nvSpPr>
        <p:spPr>
          <a:xfrm>
            <a:off x="457200" y="799275"/>
            <a:ext cx="5486400" cy="3182100"/>
          </a:xfrm>
          <a:prstGeom prst="rect">
            <a:avLst/>
          </a:prstGeom>
        </p:spPr>
        <p:txBody>
          <a:bodyPr anchorCtr="0" anchor="t" bIns="91425" lIns="91425" spcFirstLastPara="1" rIns="91425" wrap="square" tIns="91425">
            <a:normAutofit/>
          </a:bodyPr>
          <a:lstStyle>
            <a:lvl1pPr lvl="0" rtl="0">
              <a:spcBef>
                <a:spcPts val="0"/>
              </a:spcBef>
              <a:spcAft>
                <a:spcPts val="0"/>
              </a:spcAft>
              <a:buSzPts val="5800"/>
              <a:buNone/>
              <a:defRPr sz="5800"/>
            </a:lvl1pPr>
            <a:lvl2pPr lvl="1" rtl="0">
              <a:spcBef>
                <a:spcPts val="0"/>
              </a:spcBef>
              <a:spcAft>
                <a:spcPts val="0"/>
              </a:spcAft>
              <a:buSzPts val="5800"/>
              <a:buNone/>
              <a:defRPr sz="5800"/>
            </a:lvl2pPr>
            <a:lvl3pPr lvl="2" rtl="0">
              <a:spcBef>
                <a:spcPts val="0"/>
              </a:spcBef>
              <a:spcAft>
                <a:spcPts val="0"/>
              </a:spcAft>
              <a:buSzPts val="5800"/>
              <a:buNone/>
              <a:defRPr sz="5800"/>
            </a:lvl3pPr>
            <a:lvl4pPr lvl="3" rtl="0">
              <a:spcBef>
                <a:spcPts val="0"/>
              </a:spcBef>
              <a:spcAft>
                <a:spcPts val="0"/>
              </a:spcAft>
              <a:buSzPts val="5800"/>
              <a:buNone/>
              <a:defRPr sz="5800"/>
            </a:lvl4pPr>
            <a:lvl5pPr lvl="4" rtl="0">
              <a:spcBef>
                <a:spcPts val="0"/>
              </a:spcBef>
              <a:spcAft>
                <a:spcPts val="0"/>
              </a:spcAft>
              <a:buSzPts val="5800"/>
              <a:buNone/>
              <a:defRPr sz="5800"/>
            </a:lvl5pPr>
            <a:lvl6pPr lvl="5" rtl="0">
              <a:spcBef>
                <a:spcPts val="0"/>
              </a:spcBef>
              <a:spcAft>
                <a:spcPts val="0"/>
              </a:spcAft>
              <a:buSzPts val="5800"/>
              <a:buNone/>
              <a:defRPr sz="5800"/>
            </a:lvl6pPr>
            <a:lvl7pPr lvl="6" rtl="0">
              <a:spcBef>
                <a:spcPts val="0"/>
              </a:spcBef>
              <a:spcAft>
                <a:spcPts val="0"/>
              </a:spcAft>
              <a:buSzPts val="5800"/>
              <a:buNone/>
              <a:defRPr sz="5800"/>
            </a:lvl7pPr>
            <a:lvl8pPr lvl="7" rtl="0">
              <a:spcBef>
                <a:spcPts val="0"/>
              </a:spcBef>
              <a:spcAft>
                <a:spcPts val="0"/>
              </a:spcAft>
              <a:buSzPts val="5800"/>
              <a:buNone/>
              <a:defRPr sz="5800"/>
            </a:lvl8pPr>
            <a:lvl9pPr lvl="8" rtl="0">
              <a:spcBef>
                <a:spcPts val="0"/>
              </a:spcBef>
              <a:spcAft>
                <a:spcPts val="0"/>
              </a:spcAft>
              <a:buSzPts val="5800"/>
              <a:buNone/>
              <a:defRPr sz="5800"/>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_1">
    <p:spTree>
      <p:nvGrpSpPr>
        <p:cNvPr id="75" name="Shape 75"/>
        <p:cNvGrpSpPr/>
        <p:nvPr/>
      </p:nvGrpSpPr>
      <p:grpSpPr>
        <a:xfrm>
          <a:off x="0" y="0"/>
          <a:ext cx="0" cy="0"/>
          <a:chOff x="0" y="0"/>
          <a:chExt cx="0" cy="0"/>
        </a:xfrm>
      </p:grpSpPr>
      <p:grpSp>
        <p:nvGrpSpPr>
          <p:cNvPr id="76" name="Google Shape;76;p14"/>
          <p:cNvGrpSpPr/>
          <p:nvPr/>
        </p:nvGrpSpPr>
        <p:grpSpPr>
          <a:xfrm>
            <a:off x="-120" y="-200"/>
            <a:ext cx="9143821" cy="5142886"/>
            <a:chOff x="2973586" y="5250656"/>
            <a:chExt cx="2856819" cy="1606800"/>
          </a:xfrm>
        </p:grpSpPr>
        <p:sp>
          <p:nvSpPr>
            <p:cNvPr id="77" name="Google Shape;77;p14"/>
            <p:cNvSpPr/>
            <p:nvPr/>
          </p:nvSpPr>
          <p:spPr>
            <a:xfrm>
              <a:off x="2973586" y="6221960"/>
              <a:ext cx="2856819" cy="635496"/>
            </a:xfrm>
            <a:custGeom>
              <a:rect b="b" l="l" r="r" t="t"/>
              <a:pathLst>
                <a:path extrusionOk="0" h="635496" w="2856819">
                  <a:moveTo>
                    <a:pt x="0" y="636040"/>
                  </a:moveTo>
                  <a:lnTo>
                    <a:pt x="2856819" y="636040"/>
                  </a:lnTo>
                  <a:lnTo>
                    <a:pt x="2856819" y="0"/>
                  </a:lnTo>
                  <a:lnTo>
                    <a:pt x="0" y="503857"/>
                  </a:lnTo>
                  <a:lnTo>
                    <a:pt x="0" y="63604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8" name="Google Shape;78;p14"/>
            <p:cNvSpPr/>
            <p:nvPr/>
          </p:nvSpPr>
          <p:spPr>
            <a:xfrm>
              <a:off x="2973586" y="6067738"/>
              <a:ext cx="642784" cy="385464"/>
            </a:xfrm>
            <a:custGeom>
              <a:rect b="b" l="l" r="r" t="t"/>
              <a:pathLst>
                <a:path extrusionOk="0" h="385464" w="642784">
                  <a:moveTo>
                    <a:pt x="0" y="113368"/>
                  </a:moveTo>
                  <a:lnTo>
                    <a:pt x="0" y="385724"/>
                  </a:lnTo>
                  <a:lnTo>
                    <a:pt x="642784" y="272355"/>
                  </a:lnTo>
                  <a:lnTo>
                    <a:pt x="642784" y="0"/>
                  </a:lnTo>
                  <a:lnTo>
                    <a:pt x="0" y="113368"/>
                  </a:lnTo>
                  <a:close/>
                </a:path>
              </a:pathLst>
            </a:custGeom>
            <a:gradFill>
              <a:gsLst>
                <a:gs pos="0">
                  <a:srgbClr val="00001A">
                    <a:alpha val="7843"/>
                  </a:srgbClr>
                </a:gs>
                <a:gs pos="100000">
                  <a:srgbClr val="00001A">
                    <a:alpha val="1960"/>
                  </a:srgbClr>
                </a:gs>
              </a:gsLst>
              <a:lin ang="599887"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9" name="Google Shape;79;p14"/>
            <p:cNvSpPr/>
            <p:nvPr/>
          </p:nvSpPr>
          <p:spPr>
            <a:xfrm>
              <a:off x="3378302" y="5250656"/>
              <a:ext cx="1781048" cy="314027"/>
            </a:xfrm>
            <a:custGeom>
              <a:rect b="b" l="l" r="r" t="t"/>
              <a:pathLst>
                <a:path extrusionOk="0" h="314027" w="1781048">
                  <a:moveTo>
                    <a:pt x="238155" y="0"/>
                  </a:moveTo>
                  <a:lnTo>
                    <a:pt x="0" y="42004"/>
                  </a:lnTo>
                  <a:lnTo>
                    <a:pt x="0" y="314359"/>
                  </a:lnTo>
                  <a:lnTo>
                    <a:pt x="1782389" y="0"/>
                  </a:lnTo>
                  <a:lnTo>
                    <a:pt x="238155" y="0"/>
                  </a:lnTo>
                  <a:close/>
                </a:path>
              </a:pathLst>
            </a:custGeom>
            <a:gradFill>
              <a:gsLst>
                <a:gs pos="0">
                  <a:srgbClr val="00001A">
                    <a:alpha val="7843"/>
                  </a:srgbClr>
                </a:gs>
                <a:gs pos="100000">
                  <a:srgbClr val="00001A">
                    <a:alpha val="1960"/>
                  </a:srgbClr>
                </a:gs>
              </a:gsLst>
              <a:lin ang="599887"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0" name="Google Shape;80;p14"/>
            <p:cNvSpPr/>
            <p:nvPr/>
          </p:nvSpPr>
          <p:spPr>
            <a:xfrm>
              <a:off x="4790344" y="5404894"/>
              <a:ext cx="1040060" cy="455414"/>
            </a:xfrm>
            <a:custGeom>
              <a:rect b="b" l="l" r="r" t="t"/>
              <a:pathLst>
                <a:path extrusionOk="0" h="455414" w="1040060">
                  <a:moveTo>
                    <a:pt x="1040061" y="0"/>
                  </a:moveTo>
                  <a:lnTo>
                    <a:pt x="0" y="184194"/>
                  </a:lnTo>
                  <a:lnTo>
                    <a:pt x="0" y="456550"/>
                  </a:lnTo>
                  <a:lnTo>
                    <a:pt x="1040061" y="272355"/>
                  </a:lnTo>
                  <a:lnTo>
                    <a:pt x="1040061" y="0"/>
                  </a:lnTo>
                  <a:close/>
                </a:path>
              </a:pathLst>
            </a:custGeom>
            <a:gradFill>
              <a:gsLst>
                <a:gs pos="0">
                  <a:srgbClr val="00001A">
                    <a:alpha val="1960"/>
                  </a:srgbClr>
                </a:gs>
                <a:gs pos="100000">
                  <a:srgbClr val="00001A">
                    <a:alpha val="7843"/>
                  </a:srgbClr>
                </a:gs>
              </a:gsLst>
              <a:lin ang="599887"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1" name="Google Shape;81;p14"/>
            <p:cNvSpPr/>
            <p:nvPr/>
          </p:nvSpPr>
          <p:spPr>
            <a:xfrm>
              <a:off x="2973586" y="6263466"/>
              <a:ext cx="1077258" cy="461367"/>
            </a:xfrm>
            <a:custGeom>
              <a:rect b="b" l="l" r="r" t="t"/>
              <a:pathLst>
                <a:path extrusionOk="0" h="461367" w="1077258">
                  <a:moveTo>
                    <a:pt x="0" y="189996"/>
                  </a:moveTo>
                  <a:lnTo>
                    <a:pt x="0" y="462351"/>
                  </a:lnTo>
                  <a:lnTo>
                    <a:pt x="1077259" y="272355"/>
                  </a:lnTo>
                  <a:lnTo>
                    <a:pt x="1077259" y="0"/>
                  </a:lnTo>
                  <a:lnTo>
                    <a:pt x="0" y="189996"/>
                  </a:lnTo>
                  <a:close/>
                </a:path>
              </a:pathLst>
            </a:custGeom>
            <a:gradFill>
              <a:gsLst>
                <a:gs pos="0">
                  <a:srgbClr val="FFFFFF">
                    <a:alpha val="11764"/>
                  </a:srgbClr>
                </a:gs>
                <a:gs pos="100000">
                  <a:srgbClr val="FFFFFF">
                    <a:alpha val="4705"/>
                  </a:srgbClr>
                </a:gs>
              </a:gsLst>
              <a:lin ang="599887"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2" name="Google Shape;82;p14"/>
            <p:cNvSpPr/>
            <p:nvPr/>
          </p:nvSpPr>
          <p:spPr>
            <a:xfrm>
              <a:off x="5531332" y="5949605"/>
              <a:ext cx="299073" cy="324445"/>
            </a:xfrm>
            <a:custGeom>
              <a:rect b="b" l="l" r="r" t="t"/>
              <a:pathLst>
                <a:path extrusionOk="0" h="324445" w="299073">
                  <a:moveTo>
                    <a:pt x="299073" y="0"/>
                  </a:moveTo>
                  <a:lnTo>
                    <a:pt x="0" y="52748"/>
                  </a:lnTo>
                  <a:lnTo>
                    <a:pt x="0" y="325103"/>
                  </a:lnTo>
                  <a:lnTo>
                    <a:pt x="299073" y="272355"/>
                  </a:lnTo>
                  <a:lnTo>
                    <a:pt x="299073" y="0"/>
                  </a:lnTo>
                  <a:close/>
                </a:path>
              </a:pathLst>
            </a:custGeom>
            <a:gradFill>
              <a:gsLst>
                <a:gs pos="0">
                  <a:srgbClr val="00001A">
                    <a:alpha val="7843"/>
                  </a:srgbClr>
                </a:gs>
                <a:gs pos="100000">
                  <a:srgbClr val="00001A">
                    <a:alpha val="1960"/>
                  </a:srgbClr>
                </a:gs>
              </a:gsLst>
              <a:lin ang="599887"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3" name="Google Shape;83;p14"/>
            <p:cNvSpPr/>
            <p:nvPr/>
          </p:nvSpPr>
          <p:spPr>
            <a:xfrm>
              <a:off x="3613394" y="5425142"/>
              <a:ext cx="557972" cy="370582"/>
            </a:xfrm>
            <a:custGeom>
              <a:rect b="b" l="l" r="r" t="t"/>
              <a:pathLst>
                <a:path extrusionOk="0" h="370582" w="557972">
                  <a:moveTo>
                    <a:pt x="0" y="98410"/>
                  </a:moveTo>
                  <a:lnTo>
                    <a:pt x="0" y="370765"/>
                  </a:lnTo>
                  <a:lnTo>
                    <a:pt x="557973" y="272355"/>
                  </a:lnTo>
                  <a:lnTo>
                    <a:pt x="557973" y="0"/>
                  </a:lnTo>
                  <a:lnTo>
                    <a:pt x="0" y="98410"/>
                  </a:lnTo>
                  <a:close/>
                </a:path>
              </a:pathLst>
            </a:custGeom>
            <a:gradFill>
              <a:gsLst>
                <a:gs pos="0">
                  <a:srgbClr val="FFFFFF">
                    <a:alpha val="4705"/>
                  </a:srgbClr>
                </a:gs>
                <a:gs pos="100000">
                  <a:srgbClr val="FFFFFF">
                    <a:alpha val="11764"/>
                  </a:srgbClr>
                </a:gs>
              </a:gsLst>
              <a:lin ang="599887"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4" name="Google Shape;84;p14"/>
            <p:cNvSpPr/>
            <p:nvPr/>
          </p:nvSpPr>
          <p:spPr>
            <a:xfrm>
              <a:off x="5636975" y="5677250"/>
              <a:ext cx="193430" cy="305097"/>
            </a:xfrm>
            <a:custGeom>
              <a:rect b="b" l="l" r="r" t="t"/>
              <a:pathLst>
                <a:path extrusionOk="0" h="305097" w="193430">
                  <a:moveTo>
                    <a:pt x="193430" y="0"/>
                  </a:moveTo>
                  <a:lnTo>
                    <a:pt x="0" y="34116"/>
                  </a:lnTo>
                  <a:lnTo>
                    <a:pt x="0" y="306471"/>
                  </a:lnTo>
                  <a:lnTo>
                    <a:pt x="193430" y="272355"/>
                  </a:lnTo>
                  <a:lnTo>
                    <a:pt x="193430" y="0"/>
                  </a:lnTo>
                  <a:close/>
                </a:path>
              </a:pathLst>
            </a:custGeom>
            <a:gradFill>
              <a:gsLst>
                <a:gs pos="0">
                  <a:srgbClr val="FFFFFF">
                    <a:alpha val="11764"/>
                  </a:srgbClr>
                </a:gs>
                <a:gs pos="100000">
                  <a:srgbClr val="FFFFFF">
                    <a:alpha val="4705"/>
                  </a:srgbClr>
                </a:gs>
              </a:gsLst>
              <a:lin ang="599887"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85" name="Google Shape;85;p14"/>
          <p:cNvSpPr txBox="1"/>
          <p:nvPr>
            <p:ph type="ctrTitle"/>
          </p:nvPr>
        </p:nvSpPr>
        <p:spPr>
          <a:xfrm>
            <a:off x="457200" y="1430950"/>
            <a:ext cx="5486400" cy="1159800"/>
          </a:xfrm>
          <a:prstGeom prst="rect">
            <a:avLst/>
          </a:prstGeom>
        </p:spPr>
        <p:txBody>
          <a:bodyPr anchorCtr="0" anchor="t" bIns="91425" lIns="91425" spcFirstLastPara="1" rIns="91425" wrap="square" tIns="91425">
            <a:normAutofit/>
          </a:bodyPr>
          <a:lstStyle>
            <a:lvl1pPr lvl="0" rtl="0">
              <a:spcBef>
                <a:spcPts val="0"/>
              </a:spcBef>
              <a:spcAft>
                <a:spcPts val="0"/>
              </a:spcAft>
              <a:buSzPts val="4400"/>
              <a:buNone/>
              <a:defRPr sz="4400"/>
            </a:lvl1pPr>
            <a:lvl2pPr lvl="1" rtl="0">
              <a:spcBef>
                <a:spcPts val="0"/>
              </a:spcBef>
              <a:spcAft>
                <a:spcPts val="0"/>
              </a:spcAft>
              <a:buSzPts val="4400"/>
              <a:buNone/>
              <a:defRPr sz="4400"/>
            </a:lvl2pPr>
            <a:lvl3pPr lvl="2" rtl="0">
              <a:spcBef>
                <a:spcPts val="0"/>
              </a:spcBef>
              <a:spcAft>
                <a:spcPts val="0"/>
              </a:spcAft>
              <a:buSzPts val="4400"/>
              <a:buNone/>
              <a:defRPr sz="4400"/>
            </a:lvl3pPr>
            <a:lvl4pPr lvl="3" rtl="0">
              <a:spcBef>
                <a:spcPts val="0"/>
              </a:spcBef>
              <a:spcAft>
                <a:spcPts val="0"/>
              </a:spcAft>
              <a:buSzPts val="4400"/>
              <a:buNone/>
              <a:defRPr sz="4400"/>
            </a:lvl4pPr>
            <a:lvl5pPr lvl="4" rtl="0">
              <a:spcBef>
                <a:spcPts val="0"/>
              </a:spcBef>
              <a:spcAft>
                <a:spcPts val="0"/>
              </a:spcAft>
              <a:buSzPts val="4400"/>
              <a:buNone/>
              <a:defRPr sz="4400"/>
            </a:lvl5pPr>
            <a:lvl6pPr lvl="5" rtl="0">
              <a:spcBef>
                <a:spcPts val="0"/>
              </a:spcBef>
              <a:spcAft>
                <a:spcPts val="0"/>
              </a:spcAft>
              <a:buSzPts val="4400"/>
              <a:buNone/>
              <a:defRPr sz="4400"/>
            </a:lvl6pPr>
            <a:lvl7pPr lvl="6" rtl="0">
              <a:spcBef>
                <a:spcPts val="0"/>
              </a:spcBef>
              <a:spcAft>
                <a:spcPts val="0"/>
              </a:spcAft>
              <a:buSzPts val="4400"/>
              <a:buNone/>
              <a:defRPr sz="4400"/>
            </a:lvl7pPr>
            <a:lvl8pPr lvl="7" rtl="0">
              <a:spcBef>
                <a:spcPts val="0"/>
              </a:spcBef>
              <a:spcAft>
                <a:spcPts val="0"/>
              </a:spcAft>
              <a:buSzPts val="4400"/>
              <a:buNone/>
              <a:defRPr sz="4400"/>
            </a:lvl8pPr>
            <a:lvl9pPr lvl="8" rtl="0">
              <a:spcBef>
                <a:spcPts val="0"/>
              </a:spcBef>
              <a:spcAft>
                <a:spcPts val="0"/>
              </a:spcAft>
              <a:buSzPts val="4400"/>
              <a:buNone/>
              <a:defRPr sz="4400"/>
            </a:lvl9pPr>
          </a:lstStyle>
          <a:p/>
        </p:txBody>
      </p:sp>
      <p:sp>
        <p:nvSpPr>
          <p:cNvPr id="86" name="Google Shape;86;p14"/>
          <p:cNvSpPr txBox="1"/>
          <p:nvPr>
            <p:ph idx="1" type="subTitle"/>
          </p:nvPr>
        </p:nvSpPr>
        <p:spPr>
          <a:xfrm>
            <a:off x="457200" y="2763852"/>
            <a:ext cx="5486400" cy="7848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FFFFFF"/>
              </a:buClr>
              <a:buSzPts val="1800"/>
              <a:buNone/>
              <a:defRPr>
                <a:solidFill>
                  <a:srgbClr val="FFFFFF"/>
                </a:solidFill>
              </a:defRPr>
            </a:lvl1pPr>
            <a:lvl2pPr lvl="1" rtl="0">
              <a:spcBef>
                <a:spcPts val="0"/>
              </a:spcBef>
              <a:spcAft>
                <a:spcPts val="0"/>
              </a:spcAft>
              <a:buClr>
                <a:srgbClr val="FFFFFF"/>
              </a:buClr>
              <a:buSzPts val="3000"/>
              <a:buNone/>
              <a:defRPr sz="3000">
                <a:solidFill>
                  <a:srgbClr val="FFFFFF"/>
                </a:solidFill>
              </a:defRPr>
            </a:lvl2pPr>
            <a:lvl3pPr lvl="2" rtl="0">
              <a:spcBef>
                <a:spcPts val="0"/>
              </a:spcBef>
              <a:spcAft>
                <a:spcPts val="0"/>
              </a:spcAft>
              <a:buClr>
                <a:srgbClr val="FFFFFF"/>
              </a:buClr>
              <a:buSzPts val="3000"/>
              <a:buNone/>
              <a:defRPr sz="3000">
                <a:solidFill>
                  <a:srgbClr val="FFFFFF"/>
                </a:solidFill>
              </a:defRPr>
            </a:lvl3pPr>
            <a:lvl4pPr lvl="3" rtl="0">
              <a:spcBef>
                <a:spcPts val="0"/>
              </a:spcBef>
              <a:spcAft>
                <a:spcPts val="0"/>
              </a:spcAft>
              <a:buClr>
                <a:srgbClr val="FFFFFF"/>
              </a:buClr>
              <a:buSzPts val="3000"/>
              <a:buNone/>
              <a:defRPr sz="3000">
                <a:solidFill>
                  <a:srgbClr val="FFFFFF"/>
                </a:solidFill>
              </a:defRPr>
            </a:lvl4pPr>
            <a:lvl5pPr lvl="4" rtl="0">
              <a:spcBef>
                <a:spcPts val="0"/>
              </a:spcBef>
              <a:spcAft>
                <a:spcPts val="0"/>
              </a:spcAft>
              <a:buClr>
                <a:srgbClr val="FFFFFF"/>
              </a:buClr>
              <a:buSzPts val="3000"/>
              <a:buNone/>
              <a:defRPr sz="3000">
                <a:solidFill>
                  <a:srgbClr val="FFFFFF"/>
                </a:solidFill>
              </a:defRPr>
            </a:lvl5pPr>
            <a:lvl6pPr lvl="5" rtl="0">
              <a:spcBef>
                <a:spcPts val="0"/>
              </a:spcBef>
              <a:spcAft>
                <a:spcPts val="0"/>
              </a:spcAft>
              <a:buClr>
                <a:srgbClr val="FFFFFF"/>
              </a:buClr>
              <a:buSzPts val="3000"/>
              <a:buNone/>
              <a:defRPr sz="3000">
                <a:solidFill>
                  <a:srgbClr val="FFFFFF"/>
                </a:solidFill>
              </a:defRPr>
            </a:lvl6pPr>
            <a:lvl7pPr lvl="6" rtl="0">
              <a:spcBef>
                <a:spcPts val="0"/>
              </a:spcBef>
              <a:spcAft>
                <a:spcPts val="0"/>
              </a:spcAft>
              <a:buClr>
                <a:srgbClr val="FFFFFF"/>
              </a:buClr>
              <a:buSzPts val="3000"/>
              <a:buNone/>
              <a:defRPr sz="3000">
                <a:solidFill>
                  <a:srgbClr val="FFFFFF"/>
                </a:solidFill>
              </a:defRPr>
            </a:lvl7pPr>
            <a:lvl8pPr lvl="7" rtl="0">
              <a:spcBef>
                <a:spcPts val="0"/>
              </a:spcBef>
              <a:spcAft>
                <a:spcPts val="0"/>
              </a:spcAft>
              <a:buClr>
                <a:srgbClr val="FFFFFF"/>
              </a:buClr>
              <a:buSzPts val="3000"/>
              <a:buNone/>
              <a:defRPr sz="3000">
                <a:solidFill>
                  <a:srgbClr val="FFFFFF"/>
                </a:solidFill>
              </a:defRPr>
            </a:lvl8pPr>
            <a:lvl9pPr lvl="8" rtl="0">
              <a:spcBef>
                <a:spcPts val="0"/>
              </a:spcBef>
              <a:spcAft>
                <a:spcPts val="0"/>
              </a:spcAft>
              <a:buClr>
                <a:srgbClr val="FFFFFF"/>
              </a:buClr>
              <a:buSzPts val="3000"/>
              <a:buNone/>
              <a:defRPr sz="3000">
                <a:solidFill>
                  <a:srgbClr val="FFFFFF"/>
                </a:solidFil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6" name="Shape 16"/>
        <p:cNvGrpSpPr/>
        <p:nvPr/>
      </p:nvGrpSpPr>
      <p:grpSpPr>
        <a:xfrm>
          <a:off x="0" y="0"/>
          <a:ext cx="0" cy="0"/>
          <a:chOff x="0" y="0"/>
          <a:chExt cx="0" cy="0"/>
        </a:xfrm>
      </p:grpSpPr>
      <p:sp>
        <p:nvSpPr>
          <p:cNvPr id="17" name="Google Shape;17;p3"/>
          <p:cNvSpPr/>
          <p:nvPr/>
        </p:nvSpPr>
        <p:spPr>
          <a:xfrm>
            <a:off x="586721" y="5076900"/>
            <a:ext cx="7970700" cy="66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3"/>
          <p:cNvSpPr/>
          <p:nvPr/>
        </p:nvSpPr>
        <p:spPr>
          <a:xfrm>
            <a:off x="586721" y="0"/>
            <a:ext cx="7970700" cy="66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3"/>
          <p:cNvSpPr txBox="1"/>
          <p:nvPr>
            <p:ph type="title"/>
          </p:nvPr>
        </p:nvSpPr>
        <p:spPr>
          <a:xfrm>
            <a:off x="509550" y="1921350"/>
            <a:ext cx="8124900" cy="1300800"/>
          </a:xfrm>
          <a:prstGeom prst="rect">
            <a:avLst/>
          </a:prstGeom>
        </p:spPr>
        <p:txBody>
          <a:bodyPr anchorCtr="0" anchor="ctr" bIns="91425" lIns="91425" spcFirstLastPara="1" rIns="91425" wrap="square" tIns="91425">
            <a:normAutofit/>
          </a:bodyPr>
          <a:lstStyle>
            <a:lvl1pPr lvl="0" algn="ctr">
              <a:spcBef>
                <a:spcPts val="0"/>
              </a:spcBef>
              <a:spcAft>
                <a:spcPts val="0"/>
              </a:spcAft>
              <a:buClr>
                <a:srgbClr val="FBBC04"/>
              </a:buClr>
              <a:buSzPts val="3600"/>
              <a:buNone/>
              <a:defRPr sz="3600">
                <a:solidFill>
                  <a:srgbClr val="FBBC04"/>
                </a:solidFill>
              </a:defRPr>
            </a:lvl1pPr>
            <a:lvl2pPr lvl="1" algn="ctr">
              <a:spcBef>
                <a:spcPts val="0"/>
              </a:spcBef>
              <a:spcAft>
                <a:spcPts val="0"/>
              </a:spcAft>
              <a:buClr>
                <a:srgbClr val="3C4043"/>
              </a:buClr>
              <a:buSzPts val="3600"/>
              <a:buNone/>
              <a:defRPr sz="3600">
                <a:solidFill>
                  <a:srgbClr val="3C4043"/>
                </a:solidFill>
              </a:defRPr>
            </a:lvl2pPr>
            <a:lvl3pPr lvl="2" algn="ctr">
              <a:spcBef>
                <a:spcPts val="0"/>
              </a:spcBef>
              <a:spcAft>
                <a:spcPts val="0"/>
              </a:spcAft>
              <a:buClr>
                <a:srgbClr val="3C4043"/>
              </a:buClr>
              <a:buSzPts val="3600"/>
              <a:buNone/>
              <a:defRPr sz="3600">
                <a:solidFill>
                  <a:srgbClr val="3C4043"/>
                </a:solidFill>
              </a:defRPr>
            </a:lvl3pPr>
            <a:lvl4pPr lvl="3" algn="ctr">
              <a:spcBef>
                <a:spcPts val="0"/>
              </a:spcBef>
              <a:spcAft>
                <a:spcPts val="0"/>
              </a:spcAft>
              <a:buClr>
                <a:srgbClr val="3C4043"/>
              </a:buClr>
              <a:buSzPts val="3600"/>
              <a:buNone/>
              <a:defRPr sz="3600">
                <a:solidFill>
                  <a:srgbClr val="3C4043"/>
                </a:solidFill>
              </a:defRPr>
            </a:lvl4pPr>
            <a:lvl5pPr lvl="4" algn="ctr">
              <a:spcBef>
                <a:spcPts val="0"/>
              </a:spcBef>
              <a:spcAft>
                <a:spcPts val="0"/>
              </a:spcAft>
              <a:buClr>
                <a:srgbClr val="3C4043"/>
              </a:buClr>
              <a:buSzPts val="3600"/>
              <a:buNone/>
              <a:defRPr sz="3600">
                <a:solidFill>
                  <a:srgbClr val="3C4043"/>
                </a:solidFill>
              </a:defRPr>
            </a:lvl5pPr>
            <a:lvl6pPr lvl="5" algn="ctr">
              <a:spcBef>
                <a:spcPts val="0"/>
              </a:spcBef>
              <a:spcAft>
                <a:spcPts val="0"/>
              </a:spcAft>
              <a:buClr>
                <a:srgbClr val="3C4043"/>
              </a:buClr>
              <a:buSzPts val="3600"/>
              <a:buNone/>
              <a:defRPr sz="3600">
                <a:solidFill>
                  <a:srgbClr val="3C4043"/>
                </a:solidFill>
              </a:defRPr>
            </a:lvl6pPr>
            <a:lvl7pPr lvl="6" algn="ctr">
              <a:spcBef>
                <a:spcPts val="0"/>
              </a:spcBef>
              <a:spcAft>
                <a:spcPts val="0"/>
              </a:spcAft>
              <a:buClr>
                <a:srgbClr val="3C4043"/>
              </a:buClr>
              <a:buSzPts val="3600"/>
              <a:buNone/>
              <a:defRPr sz="3600">
                <a:solidFill>
                  <a:srgbClr val="3C4043"/>
                </a:solidFill>
              </a:defRPr>
            </a:lvl7pPr>
            <a:lvl8pPr lvl="7" algn="ctr">
              <a:spcBef>
                <a:spcPts val="0"/>
              </a:spcBef>
              <a:spcAft>
                <a:spcPts val="0"/>
              </a:spcAft>
              <a:buClr>
                <a:srgbClr val="3C4043"/>
              </a:buClr>
              <a:buSzPts val="3600"/>
              <a:buNone/>
              <a:defRPr sz="3600">
                <a:solidFill>
                  <a:srgbClr val="3C4043"/>
                </a:solidFill>
              </a:defRPr>
            </a:lvl8pPr>
            <a:lvl9pPr lvl="8" algn="ctr">
              <a:spcBef>
                <a:spcPts val="0"/>
              </a:spcBef>
              <a:spcAft>
                <a:spcPts val="0"/>
              </a:spcAft>
              <a:buClr>
                <a:srgbClr val="3C4043"/>
              </a:buClr>
              <a:buSzPts val="3600"/>
              <a:buNone/>
              <a:defRPr sz="3600">
                <a:solidFill>
                  <a:srgbClr val="3C4043"/>
                </a:solidFill>
              </a:defRPr>
            </a:lvl9pPr>
          </a:lstStyle>
          <a:p/>
        </p:txBody>
      </p:sp>
      <p:sp>
        <p:nvSpPr>
          <p:cNvPr id="20" name="Google Shape;20;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solidFill>
          <a:schemeClr val="dk1"/>
        </a:solidFill>
      </p:bgPr>
    </p:bg>
    <p:spTree>
      <p:nvGrpSpPr>
        <p:cNvPr id="21" name="Shape 21"/>
        <p:cNvGrpSpPr/>
        <p:nvPr/>
      </p:nvGrpSpPr>
      <p:grpSpPr>
        <a:xfrm>
          <a:off x="0" y="0"/>
          <a:ext cx="0" cy="0"/>
          <a:chOff x="0" y="0"/>
          <a:chExt cx="0" cy="0"/>
        </a:xfrm>
      </p:grpSpPr>
      <p:sp>
        <p:nvSpPr>
          <p:cNvPr id="22" name="Google Shape;22;p4"/>
          <p:cNvSpPr/>
          <p:nvPr/>
        </p:nvSpPr>
        <p:spPr>
          <a:xfrm>
            <a:off x="-125" y="5045700"/>
            <a:ext cx="9144000" cy="97800"/>
          </a:xfrm>
          <a:prstGeom prst="rect">
            <a:avLst/>
          </a:prstGeom>
          <a:solidFill>
            <a:srgbClr val="FBBC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3" name="Google Shape;23;p4"/>
          <p:cNvCxnSpPr/>
          <p:nvPr/>
        </p:nvCxnSpPr>
        <p:spPr>
          <a:xfrm>
            <a:off x="419425" y="1154195"/>
            <a:ext cx="385200" cy="0"/>
          </a:xfrm>
          <a:prstGeom prst="straightConnector1">
            <a:avLst/>
          </a:prstGeom>
          <a:noFill/>
          <a:ln cap="flat" cmpd="sng" w="28575">
            <a:solidFill>
              <a:schemeClr val="dk1"/>
            </a:solidFill>
            <a:prstDash val="solid"/>
            <a:round/>
            <a:headEnd len="sm" w="sm" type="none"/>
            <a:tailEnd len="sm" w="sm" type="none"/>
          </a:ln>
        </p:spPr>
      </p:cxnSp>
      <p:sp>
        <p:nvSpPr>
          <p:cNvPr id="24" name="Google Shape;24;p4"/>
          <p:cNvSpPr txBox="1"/>
          <p:nvPr>
            <p:ph type="title"/>
          </p:nvPr>
        </p:nvSpPr>
        <p:spPr>
          <a:xfrm>
            <a:off x="311700" y="372725"/>
            <a:ext cx="8520600" cy="645000"/>
          </a:xfrm>
          <a:prstGeom prst="rect">
            <a:avLst/>
          </a:prstGeom>
        </p:spPr>
        <p:txBody>
          <a:bodyPr anchorCtr="0" anchor="t" bIns="91425" lIns="91425" spcFirstLastPara="1" rIns="91425" wrap="square" tIns="91425">
            <a:normAutofit/>
          </a:bodyPr>
          <a:lstStyle>
            <a:lvl1pPr lvl="0">
              <a:spcBef>
                <a:spcPts val="0"/>
              </a:spcBef>
              <a:spcAft>
                <a:spcPts val="0"/>
              </a:spcAft>
              <a:buClr>
                <a:srgbClr val="FBBC04"/>
              </a:buClr>
              <a:buSzPts val="3200"/>
              <a:buNone/>
              <a:defRPr>
                <a:solidFill>
                  <a:srgbClr val="FBBC04"/>
                </a:solidFill>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5" name="Google Shape;25;p4"/>
          <p:cNvSpPr txBox="1"/>
          <p:nvPr>
            <p:ph idx="1" type="body"/>
          </p:nvPr>
        </p:nvSpPr>
        <p:spPr>
          <a:xfrm>
            <a:off x="311700" y="1417800"/>
            <a:ext cx="8520600" cy="31509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6" name="Google Shape;26;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bg>
      <p:bgPr>
        <a:solidFill>
          <a:schemeClr val="dk1"/>
        </a:solidFill>
      </p:bgPr>
    </p:bg>
    <p:spTree>
      <p:nvGrpSpPr>
        <p:cNvPr id="27" name="Shape 27"/>
        <p:cNvGrpSpPr/>
        <p:nvPr/>
      </p:nvGrpSpPr>
      <p:grpSpPr>
        <a:xfrm>
          <a:off x="0" y="0"/>
          <a:ext cx="0" cy="0"/>
          <a:chOff x="0" y="0"/>
          <a:chExt cx="0" cy="0"/>
        </a:xfrm>
      </p:grpSpPr>
      <p:cxnSp>
        <p:nvCxnSpPr>
          <p:cNvPr id="28" name="Google Shape;28;p5"/>
          <p:cNvCxnSpPr/>
          <p:nvPr/>
        </p:nvCxnSpPr>
        <p:spPr>
          <a:xfrm>
            <a:off x="419425" y="1154195"/>
            <a:ext cx="385200" cy="0"/>
          </a:xfrm>
          <a:prstGeom prst="straightConnector1">
            <a:avLst/>
          </a:prstGeom>
          <a:noFill/>
          <a:ln cap="flat" cmpd="sng" w="28575">
            <a:solidFill>
              <a:schemeClr val="dk1"/>
            </a:solidFill>
            <a:prstDash val="solid"/>
            <a:round/>
            <a:headEnd len="sm" w="sm" type="none"/>
            <a:tailEnd len="sm" w="sm" type="none"/>
          </a:ln>
        </p:spPr>
      </p:cxnSp>
      <p:sp>
        <p:nvSpPr>
          <p:cNvPr id="29" name="Google Shape;29;p5"/>
          <p:cNvSpPr txBox="1"/>
          <p:nvPr>
            <p:ph type="title"/>
          </p:nvPr>
        </p:nvSpPr>
        <p:spPr>
          <a:xfrm>
            <a:off x="311700" y="372725"/>
            <a:ext cx="8520600" cy="645000"/>
          </a:xfrm>
          <a:prstGeom prst="rect">
            <a:avLst/>
          </a:prstGeom>
        </p:spPr>
        <p:txBody>
          <a:bodyPr anchorCtr="0" anchor="t" bIns="91425" lIns="91425" spcFirstLastPara="1" rIns="91425" wrap="square" tIns="91425">
            <a:normAutofit/>
          </a:bodyPr>
          <a:lstStyle>
            <a:lvl1pPr lvl="0">
              <a:spcBef>
                <a:spcPts val="0"/>
              </a:spcBef>
              <a:spcAft>
                <a:spcPts val="0"/>
              </a:spcAft>
              <a:buClr>
                <a:srgbClr val="FBBC04"/>
              </a:buClr>
              <a:buSzPts val="3200"/>
              <a:buNone/>
              <a:defRPr>
                <a:solidFill>
                  <a:srgbClr val="FBBC04"/>
                </a:solidFill>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30" name="Google Shape;30;p5"/>
          <p:cNvSpPr txBox="1"/>
          <p:nvPr>
            <p:ph idx="1" type="body"/>
          </p:nvPr>
        </p:nvSpPr>
        <p:spPr>
          <a:xfrm>
            <a:off x="311700" y="1417950"/>
            <a:ext cx="3999900" cy="3150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5"/>
          <p:cNvSpPr txBox="1"/>
          <p:nvPr>
            <p:ph idx="2" type="body"/>
          </p:nvPr>
        </p:nvSpPr>
        <p:spPr>
          <a:xfrm>
            <a:off x="4832400" y="1417950"/>
            <a:ext cx="3999900" cy="3150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2" name="Google Shape;32;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3" name="Shape 33"/>
        <p:cNvGrpSpPr/>
        <p:nvPr/>
      </p:nvGrpSpPr>
      <p:grpSpPr>
        <a:xfrm>
          <a:off x="0" y="0"/>
          <a:ext cx="0" cy="0"/>
          <a:chOff x="0" y="0"/>
          <a:chExt cx="0" cy="0"/>
        </a:xfrm>
      </p:grpSpPr>
      <p:sp>
        <p:nvSpPr>
          <p:cNvPr id="34" name="Google Shape;34;p6"/>
          <p:cNvSpPr txBox="1"/>
          <p:nvPr>
            <p:ph type="title"/>
          </p:nvPr>
        </p:nvSpPr>
        <p:spPr>
          <a:xfrm>
            <a:off x="311700" y="372725"/>
            <a:ext cx="8520600" cy="645000"/>
          </a:xfrm>
          <a:prstGeom prst="rect">
            <a:avLst/>
          </a:prstGeom>
        </p:spPr>
        <p:txBody>
          <a:bodyPr anchorCtr="0" anchor="t" bIns="91425" lIns="91425" spcFirstLastPara="1" rIns="91425" wrap="square" tIns="91425">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35" name="Google Shape;35;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6" name="Shape 36"/>
        <p:cNvGrpSpPr/>
        <p:nvPr/>
      </p:nvGrpSpPr>
      <p:grpSpPr>
        <a:xfrm>
          <a:off x="0" y="0"/>
          <a:ext cx="0" cy="0"/>
          <a:chOff x="0" y="0"/>
          <a:chExt cx="0" cy="0"/>
        </a:xfrm>
      </p:grpSpPr>
      <p:cxnSp>
        <p:nvCxnSpPr>
          <p:cNvPr id="37" name="Google Shape;37;p7"/>
          <p:cNvCxnSpPr/>
          <p:nvPr/>
        </p:nvCxnSpPr>
        <p:spPr>
          <a:xfrm>
            <a:off x="411044" y="1417772"/>
            <a:ext cx="385200" cy="0"/>
          </a:xfrm>
          <a:prstGeom prst="straightConnector1">
            <a:avLst/>
          </a:prstGeom>
          <a:noFill/>
          <a:ln cap="flat" cmpd="sng" w="28575">
            <a:solidFill>
              <a:schemeClr val="dk1"/>
            </a:solidFill>
            <a:prstDash val="solid"/>
            <a:round/>
            <a:headEnd len="sm" w="sm" type="none"/>
            <a:tailEnd len="sm" w="sm" type="none"/>
          </a:ln>
        </p:spPr>
      </p:cxnSp>
      <p:sp>
        <p:nvSpPr>
          <p:cNvPr id="38" name="Google Shape;38;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9" name="Google Shape;39;p7"/>
          <p:cNvSpPr txBox="1"/>
          <p:nvPr>
            <p:ph idx="1" type="body"/>
          </p:nvPr>
        </p:nvSpPr>
        <p:spPr>
          <a:xfrm>
            <a:off x="311700" y="1640350"/>
            <a:ext cx="2808000" cy="29289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0" name="Google Shape;40;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1" name="Shape 41"/>
        <p:cNvGrpSpPr/>
        <p:nvPr/>
      </p:nvGrpSpPr>
      <p:grpSpPr>
        <a:xfrm>
          <a:off x="0" y="0"/>
          <a:ext cx="0" cy="0"/>
          <a:chOff x="0" y="0"/>
          <a:chExt cx="0" cy="0"/>
        </a:xfrm>
      </p:grpSpPr>
      <p:sp>
        <p:nvSpPr>
          <p:cNvPr id="42" name="Google Shape;42;p8"/>
          <p:cNvSpPr/>
          <p:nvPr/>
        </p:nvSpPr>
        <p:spPr>
          <a:xfrm>
            <a:off x="586721" y="0"/>
            <a:ext cx="7970700" cy="66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8"/>
          <p:cNvSpPr/>
          <p:nvPr/>
        </p:nvSpPr>
        <p:spPr>
          <a:xfrm>
            <a:off x="586721" y="5076900"/>
            <a:ext cx="7970700" cy="66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8"/>
          <p:cNvSpPr txBox="1"/>
          <p:nvPr>
            <p:ph type="title"/>
          </p:nvPr>
        </p:nvSpPr>
        <p:spPr>
          <a:xfrm>
            <a:off x="490250" y="526350"/>
            <a:ext cx="56187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45" name="Google Shape;45;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6" name="Shape 46"/>
        <p:cNvGrpSpPr/>
        <p:nvPr/>
      </p:nvGrpSpPr>
      <p:grpSpPr>
        <a:xfrm>
          <a:off x="0" y="0"/>
          <a:ext cx="0" cy="0"/>
          <a:chOff x="0" y="0"/>
          <a:chExt cx="0" cy="0"/>
        </a:xfrm>
      </p:grpSpPr>
      <p:sp>
        <p:nvSpPr>
          <p:cNvPr id="47" name="Google Shape;47;p9"/>
          <p:cNvSpPr/>
          <p:nvPr/>
        </p:nvSpPr>
        <p:spPr>
          <a:xfrm>
            <a:off x="4572000" y="-10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8" name="Google Shape;48;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9" name="Google Shape;49;p9"/>
          <p:cNvSpPr txBox="1"/>
          <p:nvPr>
            <p:ph type="title"/>
          </p:nvPr>
        </p:nvSpPr>
        <p:spPr>
          <a:xfrm>
            <a:off x="265500" y="1084625"/>
            <a:ext cx="4045200" cy="17070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50" name="Google Shape;50;p9"/>
          <p:cNvSpPr txBox="1"/>
          <p:nvPr>
            <p:ph idx="1" type="subTitle"/>
          </p:nvPr>
        </p:nvSpPr>
        <p:spPr>
          <a:xfrm>
            <a:off x="265500" y="2845200"/>
            <a:ext cx="4045200" cy="14217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accent6"/>
              </a:buClr>
              <a:buSzPts val="2100"/>
              <a:buNone/>
              <a:defRPr sz="2100">
                <a:solidFill>
                  <a:schemeClr val="accent6"/>
                </a:solidFill>
              </a:defRPr>
            </a:lvl1pPr>
            <a:lvl2pPr lvl="1" algn="ctr">
              <a:lnSpc>
                <a:spcPct val="100000"/>
              </a:lnSpc>
              <a:spcBef>
                <a:spcPts val="0"/>
              </a:spcBef>
              <a:spcAft>
                <a:spcPts val="0"/>
              </a:spcAft>
              <a:buClr>
                <a:schemeClr val="accent6"/>
              </a:buClr>
              <a:buSzPts val="2100"/>
              <a:buNone/>
              <a:defRPr sz="2100">
                <a:solidFill>
                  <a:schemeClr val="accent6"/>
                </a:solidFill>
              </a:defRPr>
            </a:lvl2pPr>
            <a:lvl3pPr lvl="2" algn="ctr">
              <a:lnSpc>
                <a:spcPct val="100000"/>
              </a:lnSpc>
              <a:spcBef>
                <a:spcPts val="0"/>
              </a:spcBef>
              <a:spcAft>
                <a:spcPts val="0"/>
              </a:spcAft>
              <a:buClr>
                <a:schemeClr val="accent6"/>
              </a:buClr>
              <a:buSzPts val="2100"/>
              <a:buNone/>
              <a:defRPr sz="2100">
                <a:solidFill>
                  <a:schemeClr val="accent6"/>
                </a:solidFill>
              </a:defRPr>
            </a:lvl3pPr>
            <a:lvl4pPr lvl="3" algn="ctr">
              <a:lnSpc>
                <a:spcPct val="100000"/>
              </a:lnSpc>
              <a:spcBef>
                <a:spcPts val="0"/>
              </a:spcBef>
              <a:spcAft>
                <a:spcPts val="0"/>
              </a:spcAft>
              <a:buClr>
                <a:schemeClr val="accent6"/>
              </a:buClr>
              <a:buSzPts val="2100"/>
              <a:buNone/>
              <a:defRPr sz="2100">
                <a:solidFill>
                  <a:schemeClr val="accent6"/>
                </a:solidFill>
              </a:defRPr>
            </a:lvl4pPr>
            <a:lvl5pPr lvl="4" algn="ctr">
              <a:lnSpc>
                <a:spcPct val="100000"/>
              </a:lnSpc>
              <a:spcBef>
                <a:spcPts val="0"/>
              </a:spcBef>
              <a:spcAft>
                <a:spcPts val="0"/>
              </a:spcAft>
              <a:buClr>
                <a:schemeClr val="accent6"/>
              </a:buClr>
              <a:buSzPts val="2100"/>
              <a:buNone/>
              <a:defRPr sz="2100">
                <a:solidFill>
                  <a:schemeClr val="accent6"/>
                </a:solidFill>
              </a:defRPr>
            </a:lvl5pPr>
            <a:lvl6pPr lvl="5" algn="ctr">
              <a:lnSpc>
                <a:spcPct val="100000"/>
              </a:lnSpc>
              <a:spcBef>
                <a:spcPts val="0"/>
              </a:spcBef>
              <a:spcAft>
                <a:spcPts val="0"/>
              </a:spcAft>
              <a:buClr>
                <a:schemeClr val="accent6"/>
              </a:buClr>
              <a:buSzPts val="2100"/>
              <a:buNone/>
              <a:defRPr sz="2100">
                <a:solidFill>
                  <a:schemeClr val="accent6"/>
                </a:solidFill>
              </a:defRPr>
            </a:lvl6pPr>
            <a:lvl7pPr lvl="6" algn="ctr">
              <a:lnSpc>
                <a:spcPct val="100000"/>
              </a:lnSpc>
              <a:spcBef>
                <a:spcPts val="0"/>
              </a:spcBef>
              <a:spcAft>
                <a:spcPts val="0"/>
              </a:spcAft>
              <a:buClr>
                <a:schemeClr val="accent6"/>
              </a:buClr>
              <a:buSzPts val="2100"/>
              <a:buNone/>
              <a:defRPr sz="2100">
                <a:solidFill>
                  <a:schemeClr val="accent6"/>
                </a:solidFill>
              </a:defRPr>
            </a:lvl7pPr>
            <a:lvl8pPr lvl="7" algn="ctr">
              <a:lnSpc>
                <a:spcPct val="100000"/>
              </a:lnSpc>
              <a:spcBef>
                <a:spcPts val="0"/>
              </a:spcBef>
              <a:spcAft>
                <a:spcPts val="0"/>
              </a:spcAft>
              <a:buClr>
                <a:schemeClr val="accent6"/>
              </a:buClr>
              <a:buSzPts val="2100"/>
              <a:buNone/>
              <a:defRPr sz="2100">
                <a:solidFill>
                  <a:schemeClr val="accent6"/>
                </a:solidFill>
              </a:defRPr>
            </a:lvl8pPr>
            <a:lvl9pPr lvl="8" algn="ctr">
              <a:lnSpc>
                <a:spcPct val="100000"/>
              </a:lnSpc>
              <a:spcBef>
                <a:spcPts val="0"/>
              </a:spcBef>
              <a:spcAft>
                <a:spcPts val="0"/>
              </a:spcAft>
              <a:buClr>
                <a:schemeClr val="accent6"/>
              </a:buClr>
              <a:buSzPts val="2100"/>
              <a:buNone/>
              <a:defRPr sz="2100">
                <a:solidFill>
                  <a:schemeClr val="accent6"/>
                </a:solidFill>
              </a:defRPr>
            </a:lvl9pPr>
          </a:lstStyle>
          <a:p/>
        </p:txBody>
      </p:sp>
      <p:sp>
        <p:nvSpPr>
          <p:cNvPr id="51" name="Google Shape;51;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accent1"/>
              </a:buClr>
              <a:buSzPts val="1800"/>
              <a:buChar char="●"/>
              <a:defRPr>
                <a:solidFill>
                  <a:schemeClr val="accent1"/>
                </a:solidFill>
              </a:defRPr>
            </a:lvl1pPr>
            <a:lvl2pPr indent="-317500" lvl="1" marL="914400">
              <a:spcBef>
                <a:spcPts val="0"/>
              </a:spcBef>
              <a:spcAft>
                <a:spcPts val="0"/>
              </a:spcAft>
              <a:buClr>
                <a:schemeClr val="accent1"/>
              </a:buClr>
              <a:buSzPts val="1400"/>
              <a:buChar char="○"/>
              <a:defRPr>
                <a:solidFill>
                  <a:schemeClr val="accent1"/>
                </a:solidFill>
              </a:defRPr>
            </a:lvl2pPr>
            <a:lvl3pPr indent="-317500" lvl="2" marL="1371600">
              <a:spcBef>
                <a:spcPts val="0"/>
              </a:spcBef>
              <a:spcAft>
                <a:spcPts val="0"/>
              </a:spcAft>
              <a:buClr>
                <a:schemeClr val="accent1"/>
              </a:buClr>
              <a:buSzPts val="1400"/>
              <a:buChar char="■"/>
              <a:defRPr>
                <a:solidFill>
                  <a:schemeClr val="accent1"/>
                </a:solidFill>
              </a:defRPr>
            </a:lvl3pPr>
            <a:lvl4pPr indent="-317500" lvl="3" marL="1828800">
              <a:spcBef>
                <a:spcPts val="0"/>
              </a:spcBef>
              <a:spcAft>
                <a:spcPts val="0"/>
              </a:spcAft>
              <a:buClr>
                <a:schemeClr val="accent1"/>
              </a:buClr>
              <a:buSzPts val="1400"/>
              <a:buChar char="●"/>
              <a:defRPr>
                <a:solidFill>
                  <a:schemeClr val="accent1"/>
                </a:solidFill>
              </a:defRPr>
            </a:lvl4pPr>
            <a:lvl5pPr indent="-317500" lvl="4" marL="2286000">
              <a:spcBef>
                <a:spcPts val="0"/>
              </a:spcBef>
              <a:spcAft>
                <a:spcPts val="0"/>
              </a:spcAft>
              <a:buClr>
                <a:schemeClr val="accent1"/>
              </a:buClr>
              <a:buSzPts val="1400"/>
              <a:buChar char="○"/>
              <a:defRPr>
                <a:solidFill>
                  <a:schemeClr val="accent1"/>
                </a:solidFill>
              </a:defRPr>
            </a:lvl5pPr>
            <a:lvl6pPr indent="-317500" lvl="5" marL="2743200">
              <a:spcBef>
                <a:spcPts val="0"/>
              </a:spcBef>
              <a:spcAft>
                <a:spcPts val="0"/>
              </a:spcAft>
              <a:buClr>
                <a:schemeClr val="accent1"/>
              </a:buClr>
              <a:buSzPts val="1400"/>
              <a:buChar char="■"/>
              <a:defRPr>
                <a:solidFill>
                  <a:schemeClr val="accent1"/>
                </a:solidFill>
              </a:defRPr>
            </a:lvl6pPr>
            <a:lvl7pPr indent="-317500" lvl="6" marL="3200400">
              <a:spcBef>
                <a:spcPts val="0"/>
              </a:spcBef>
              <a:spcAft>
                <a:spcPts val="0"/>
              </a:spcAft>
              <a:buClr>
                <a:schemeClr val="accent1"/>
              </a:buClr>
              <a:buSzPts val="1400"/>
              <a:buChar char="●"/>
              <a:defRPr>
                <a:solidFill>
                  <a:schemeClr val="accent1"/>
                </a:solidFill>
              </a:defRPr>
            </a:lvl7pPr>
            <a:lvl8pPr indent="-317500" lvl="7" marL="3657600">
              <a:spcBef>
                <a:spcPts val="0"/>
              </a:spcBef>
              <a:spcAft>
                <a:spcPts val="0"/>
              </a:spcAft>
              <a:buClr>
                <a:schemeClr val="accent1"/>
              </a:buClr>
              <a:buSzPts val="1400"/>
              <a:buChar char="○"/>
              <a:defRPr>
                <a:solidFill>
                  <a:schemeClr val="accent1"/>
                </a:solidFill>
              </a:defRPr>
            </a:lvl8pPr>
            <a:lvl9pPr indent="-317500" lvl="8" marL="4114800">
              <a:spcBef>
                <a:spcPts val="0"/>
              </a:spcBef>
              <a:spcAft>
                <a:spcPts val="0"/>
              </a:spcAft>
              <a:buClr>
                <a:schemeClr val="accent1"/>
              </a:buClr>
              <a:buSzPts val="1400"/>
              <a:buChar char="■"/>
              <a:defRPr>
                <a:solidFill>
                  <a:schemeClr val="accent1"/>
                </a:solidFill>
              </a:defRPr>
            </a:lvl9pPr>
          </a:lstStyle>
          <a:p/>
        </p:txBody>
      </p:sp>
      <p:sp>
        <p:nvSpPr>
          <p:cNvPr id="52" name="Google Shape;52;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3" name="Shape 53"/>
        <p:cNvGrpSpPr/>
        <p:nvPr/>
      </p:nvGrpSpPr>
      <p:grpSpPr>
        <a:xfrm>
          <a:off x="0" y="0"/>
          <a:ext cx="0" cy="0"/>
          <a:chOff x="0" y="0"/>
          <a:chExt cx="0" cy="0"/>
        </a:xfrm>
      </p:grpSpPr>
      <p:sp>
        <p:nvSpPr>
          <p:cNvPr id="54" name="Google Shape;54;p10"/>
          <p:cNvSpPr txBox="1"/>
          <p:nvPr>
            <p:ph idx="1" type="body"/>
          </p:nvPr>
        </p:nvSpPr>
        <p:spPr>
          <a:xfrm>
            <a:off x="319500" y="423057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55" name="Google Shape;55;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blue-gold">
    <p:bg>
      <p:bgPr>
        <a:solidFill>
          <a:srgbClr val="FBBC04"/>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372725"/>
            <a:ext cx="8520600" cy="6450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1pPr>
            <a:lvl2pPr lvl="1">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2pPr>
            <a:lvl3pPr lvl="2">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3pPr>
            <a:lvl4pPr lvl="3">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4pPr>
            <a:lvl5pPr lvl="4">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5pPr>
            <a:lvl6pPr lvl="5">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6pPr>
            <a:lvl7pPr lvl="6">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7pPr>
            <a:lvl8pPr lvl="7">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8pPr>
            <a:lvl9pPr lvl="8">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9pPr>
          </a:lstStyle>
          <a:p/>
        </p:txBody>
      </p:sp>
      <p:sp>
        <p:nvSpPr>
          <p:cNvPr id="7" name="Google Shape;7;p1"/>
          <p:cNvSpPr txBox="1"/>
          <p:nvPr>
            <p:ph idx="1" type="body"/>
          </p:nvPr>
        </p:nvSpPr>
        <p:spPr>
          <a:xfrm>
            <a:off x="311700" y="1417800"/>
            <a:ext cx="8520600" cy="31509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1"/>
              </a:buClr>
              <a:buSzPts val="1800"/>
              <a:buFont typeface="Lato"/>
              <a:buChar char="●"/>
              <a:defRPr sz="1800">
                <a:solidFill>
                  <a:schemeClr val="dk1"/>
                </a:solidFill>
                <a:latin typeface="Lato"/>
                <a:ea typeface="Lato"/>
                <a:cs typeface="Lato"/>
                <a:sym typeface="Lato"/>
              </a:defRPr>
            </a:lvl1pPr>
            <a:lvl2pPr indent="-317500" lvl="1" marL="9144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2pPr>
            <a:lvl3pPr indent="-317500" lvl="2" marL="13716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3pPr>
            <a:lvl4pPr indent="-317500" lvl="3" marL="18288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4pPr>
            <a:lvl5pPr indent="-317500" lvl="4" marL="22860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5pPr>
            <a:lvl6pPr indent="-317500" lvl="5" marL="27432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6pPr>
            <a:lvl7pPr indent="-317500" lvl="6" marL="32004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7pPr>
            <a:lvl8pPr indent="-317500" lvl="7" marL="36576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8pPr>
            <a:lvl9pPr indent="-317500" lvl="8" marL="41148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1"/>
                </a:solidFill>
                <a:latin typeface="Lato"/>
                <a:ea typeface="Lato"/>
                <a:cs typeface="Lato"/>
                <a:sym typeface="Lato"/>
              </a:defRPr>
            </a:lvl1pPr>
            <a:lvl2pPr lvl="1" algn="r">
              <a:buNone/>
              <a:defRPr sz="1000">
                <a:solidFill>
                  <a:schemeClr val="dk1"/>
                </a:solidFill>
                <a:latin typeface="Lato"/>
                <a:ea typeface="Lato"/>
                <a:cs typeface="Lato"/>
                <a:sym typeface="Lato"/>
              </a:defRPr>
            </a:lvl2pPr>
            <a:lvl3pPr lvl="2" algn="r">
              <a:buNone/>
              <a:defRPr sz="1000">
                <a:solidFill>
                  <a:schemeClr val="dk1"/>
                </a:solidFill>
                <a:latin typeface="Lato"/>
                <a:ea typeface="Lato"/>
                <a:cs typeface="Lato"/>
                <a:sym typeface="Lato"/>
              </a:defRPr>
            </a:lvl3pPr>
            <a:lvl4pPr lvl="3" algn="r">
              <a:buNone/>
              <a:defRPr sz="1000">
                <a:solidFill>
                  <a:schemeClr val="dk1"/>
                </a:solidFill>
                <a:latin typeface="Lato"/>
                <a:ea typeface="Lato"/>
                <a:cs typeface="Lato"/>
                <a:sym typeface="Lato"/>
              </a:defRPr>
            </a:lvl4pPr>
            <a:lvl5pPr lvl="4" algn="r">
              <a:buNone/>
              <a:defRPr sz="1000">
                <a:solidFill>
                  <a:schemeClr val="dk1"/>
                </a:solidFill>
                <a:latin typeface="Lato"/>
                <a:ea typeface="Lato"/>
                <a:cs typeface="Lato"/>
                <a:sym typeface="Lato"/>
              </a:defRPr>
            </a:lvl5pPr>
            <a:lvl6pPr lvl="5" algn="r">
              <a:buNone/>
              <a:defRPr sz="1000">
                <a:solidFill>
                  <a:schemeClr val="dk1"/>
                </a:solidFill>
                <a:latin typeface="Lato"/>
                <a:ea typeface="Lato"/>
                <a:cs typeface="Lato"/>
                <a:sym typeface="Lato"/>
              </a:defRPr>
            </a:lvl6pPr>
            <a:lvl7pPr lvl="6" algn="r">
              <a:buNone/>
              <a:defRPr sz="1000">
                <a:solidFill>
                  <a:schemeClr val="dk1"/>
                </a:solidFill>
                <a:latin typeface="Lato"/>
                <a:ea typeface="Lato"/>
                <a:cs typeface="Lato"/>
                <a:sym typeface="Lato"/>
              </a:defRPr>
            </a:lvl7pPr>
            <a:lvl8pPr lvl="7" algn="r">
              <a:buNone/>
              <a:defRPr sz="1000">
                <a:solidFill>
                  <a:schemeClr val="dk1"/>
                </a:solidFill>
                <a:latin typeface="Lato"/>
                <a:ea typeface="Lato"/>
                <a:cs typeface="Lato"/>
                <a:sym typeface="Lato"/>
              </a:defRPr>
            </a:lvl8pPr>
            <a:lvl9pPr lvl="8" algn="r">
              <a:buNone/>
              <a:defRPr sz="1000">
                <a:solidFill>
                  <a:schemeClr val="dk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comments" Target="../comments/comment1.xml"/><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3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6.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2.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4.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17.png"/><Relationship Id="rId4" Type="http://schemas.openxmlformats.org/officeDocument/2006/relationships/image" Target="../media/image9.png"/><Relationship Id="rId5" Type="http://schemas.openxmlformats.org/officeDocument/2006/relationships/image" Target="../media/image20.png"/><Relationship Id="rId6" Type="http://schemas.openxmlformats.org/officeDocument/2006/relationships/image" Target="../media/image2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8.xml"/><Relationship Id="rId3"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 Id="rId3" Type="http://schemas.openxmlformats.org/officeDocument/2006/relationships/comments" Target="../comments/commen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comments" Target="../comments/commen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21.png"/><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1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2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2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2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28.png"/><Relationship Id="rId4" Type="http://schemas.openxmlformats.org/officeDocument/2006/relationships/image" Target="../media/image24.jpg"/><Relationship Id="rId5" Type="http://schemas.openxmlformats.org/officeDocument/2006/relationships/image" Target="../media/image1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26.png"/><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5.png"/><Relationship Id="rId4" Type="http://schemas.openxmlformats.org/officeDocument/2006/relationships/image" Target="../media/image3.png"/><Relationship Id="rId5" Type="http://schemas.openxmlformats.org/officeDocument/2006/relationships/image" Target="../media/image12.png"/><Relationship Id="rId6"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pic>
        <p:nvPicPr>
          <p:cNvPr id="91" name="Google Shape;91;p15"/>
          <p:cNvPicPr preferRelativeResize="0"/>
          <p:nvPr/>
        </p:nvPicPr>
        <p:blipFill rotWithShape="1">
          <a:blip r:embed="rId4">
            <a:alphaModFix/>
          </a:blip>
          <a:srcRect b="0" l="0" r="0" t="10514"/>
          <a:stretch/>
        </p:blipFill>
        <p:spPr>
          <a:xfrm>
            <a:off x="1713750" y="4437500"/>
            <a:ext cx="3983200" cy="572800"/>
          </a:xfrm>
          <a:prstGeom prst="rect">
            <a:avLst/>
          </a:prstGeom>
          <a:noFill/>
          <a:ln>
            <a:noFill/>
          </a:ln>
        </p:spPr>
      </p:pic>
      <p:sp>
        <p:nvSpPr>
          <p:cNvPr id="92" name="Google Shape;92;p15"/>
          <p:cNvSpPr txBox="1"/>
          <p:nvPr>
            <p:ph type="ctrTitle"/>
          </p:nvPr>
        </p:nvSpPr>
        <p:spPr>
          <a:xfrm>
            <a:off x="346725" y="1310925"/>
            <a:ext cx="8628300" cy="1122000"/>
          </a:xfrm>
          <a:prstGeom prst="rect">
            <a:avLst/>
          </a:prstGeom>
        </p:spPr>
        <p:txBody>
          <a:bodyPr anchorCtr="0" anchor="t" bIns="91425" lIns="91425" spcFirstLastPara="1" rIns="91425" wrap="square" tIns="91425">
            <a:normAutofit fontScale="90000"/>
          </a:bodyPr>
          <a:lstStyle/>
          <a:p>
            <a:pPr indent="0" lvl="0" marL="0" rtl="0" algn="l">
              <a:lnSpc>
                <a:spcPct val="115000"/>
              </a:lnSpc>
              <a:spcBef>
                <a:spcPts val="0"/>
              </a:spcBef>
              <a:spcAft>
                <a:spcPts val="0"/>
              </a:spcAft>
              <a:buNone/>
            </a:pPr>
            <a:r>
              <a:rPr b="0" lang="en" sz="2655">
                <a:latin typeface="Open Sans"/>
                <a:ea typeface="Open Sans"/>
                <a:cs typeface="Open Sans"/>
                <a:sym typeface="Open Sans"/>
              </a:rPr>
              <a:t>Team Regulatory Foci - </a:t>
            </a:r>
            <a:r>
              <a:rPr b="0" lang="en" sz="2655">
                <a:latin typeface="Open Sans"/>
                <a:ea typeface="Open Sans"/>
                <a:cs typeface="Open Sans"/>
                <a:sym typeface="Open Sans"/>
              </a:rPr>
              <a:t>Investigating</a:t>
            </a:r>
            <a:r>
              <a:rPr b="0" lang="en" sz="2655">
                <a:latin typeface="Open Sans"/>
                <a:ea typeface="Open Sans"/>
                <a:cs typeface="Open Sans"/>
                <a:sym typeface="Open Sans"/>
              </a:rPr>
              <a:t> the influences that affect when one shares on social media. </a:t>
            </a:r>
            <a:endParaRPr b="0" sz="2655">
              <a:latin typeface="Open Sans"/>
              <a:ea typeface="Open Sans"/>
              <a:cs typeface="Open Sans"/>
              <a:sym typeface="Open Sans"/>
            </a:endParaRPr>
          </a:p>
          <a:p>
            <a:pPr indent="0" lvl="0" marL="0" rtl="0" algn="l">
              <a:lnSpc>
                <a:spcPct val="100000"/>
              </a:lnSpc>
              <a:spcBef>
                <a:spcPts val="0"/>
              </a:spcBef>
              <a:spcAft>
                <a:spcPts val="0"/>
              </a:spcAft>
              <a:buNone/>
            </a:pPr>
            <a:r>
              <a:t/>
            </a:r>
            <a:endParaRPr b="0" sz="1400">
              <a:solidFill>
                <a:srgbClr val="000000"/>
              </a:solidFill>
              <a:latin typeface="Open Sans ExtraBold"/>
              <a:ea typeface="Open Sans ExtraBold"/>
              <a:cs typeface="Open Sans ExtraBold"/>
              <a:sym typeface="Open Sans ExtraBold"/>
            </a:endParaRPr>
          </a:p>
          <a:p>
            <a:pPr indent="0" lvl="0" marL="0" rtl="0" algn="l">
              <a:spcBef>
                <a:spcPts val="0"/>
              </a:spcBef>
              <a:spcAft>
                <a:spcPts val="0"/>
              </a:spcAft>
              <a:buNone/>
            </a:pPr>
            <a:r>
              <a:t/>
            </a:r>
            <a:endParaRPr b="0">
              <a:latin typeface="Open Sans ExtraBold"/>
              <a:ea typeface="Open Sans ExtraBold"/>
              <a:cs typeface="Open Sans ExtraBold"/>
              <a:sym typeface="Open Sans ExtraBold"/>
            </a:endParaRPr>
          </a:p>
        </p:txBody>
      </p:sp>
      <p:sp>
        <p:nvSpPr>
          <p:cNvPr id="93" name="Google Shape;93;p15"/>
          <p:cNvSpPr txBox="1"/>
          <p:nvPr/>
        </p:nvSpPr>
        <p:spPr>
          <a:xfrm>
            <a:off x="346725" y="2432925"/>
            <a:ext cx="5749500" cy="8745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SzPts val="852"/>
              <a:buNone/>
            </a:pPr>
            <a:r>
              <a:rPr lang="en" sz="1285">
                <a:solidFill>
                  <a:srgbClr val="F3F3F3"/>
                </a:solidFill>
                <a:latin typeface="Open Sans"/>
                <a:ea typeface="Open Sans"/>
                <a:cs typeface="Open Sans"/>
                <a:sym typeface="Open Sans"/>
              </a:rPr>
              <a:t>Patrick Ogaz, Andrea Escobar Vara, Claire Son &amp; Sebastian Hernandez</a:t>
            </a:r>
            <a:endParaRPr sz="1285">
              <a:solidFill>
                <a:srgbClr val="F3F3F3"/>
              </a:solidFill>
              <a:latin typeface="Open Sans"/>
              <a:ea typeface="Open Sans"/>
              <a:cs typeface="Open Sans"/>
              <a:sym typeface="Open Sans"/>
            </a:endParaRPr>
          </a:p>
          <a:p>
            <a:pPr indent="0" lvl="0" marL="0" rtl="0" algn="l">
              <a:lnSpc>
                <a:spcPct val="115000"/>
              </a:lnSpc>
              <a:spcBef>
                <a:spcPts val="0"/>
              </a:spcBef>
              <a:spcAft>
                <a:spcPts val="0"/>
              </a:spcAft>
              <a:buSzPts val="852"/>
              <a:buNone/>
            </a:pPr>
            <a:r>
              <a:rPr lang="en" sz="1285">
                <a:solidFill>
                  <a:srgbClr val="F3F3F3"/>
                </a:solidFill>
                <a:latin typeface="Open Sans"/>
                <a:ea typeface="Open Sans"/>
                <a:cs typeface="Open Sans"/>
                <a:sym typeface="Open Sans"/>
              </a:rPr>
              <a:t>Advisor: Dr. Jae Min Jung</a:t>
            </a:r>
            <a:endParaRPr sz="1285">
              <a:solidFill>
                <a:srgbClr val="F3F3F3"/>
              </a:solidFill>
              <a:latin typeface="Open Sans"/>
              <a:ea typeface="Open Sans"/>
              <a:cs typeface="Open Sans"/>
              <a:sym typeface="Open Sans"/>
            </a:endParaRPr>
          </a:p>
          <a:p>
            <a:pPr indent="0" lvl="0" marL="0" rtl="0" algn="l">
              <a:lnSpc>
                <a:spcPct val="106999"/>
              </a:lnSpc>
              <a:spcBef>
                <a:spcPts val="0"/>
              </a:spcBef>
              <a:spcAft>
                <a:spcPts val="0"/>
              </a:spcAft>
              <a:buNone/>
            </a:pPr>
            <a:r>
              <a:t/>
            </a:r>
            <a:endParaRPr sz="1250">
              <a:solidFill>
                <a:srgbClr val="F3F3F3"/>
              </a:solidFill>
              <a:latin typeface="Open Sans"/>
              <a:ea typeface="Open Sans"/>
              <a:cs typeface="Open Sans"/>
              <a:sym typeface="Open Sans"/>
            </a:endParaRPr>
          </a:p>
          <a:p>
            <a:pPr indent="0" lvl="0" marL="0" rtl="0" algn="l">
              <a:lnSpc>
                <a:spcPct val="107000"/>
              </a:lnSpc>
              <a:spcBef>
                <a:spcPts val="800"/>
              </a:spcBef>
              <a:spcAft>
                <a:spcPts val="0"/>
              </a:spcAft>
              <a:buNone/>
            </a:pPr>
            <a:r>
              <a:t/>
            </a:r>
            <a:endParaRPr sz="1200"/>
          </a:p>
          <a:p>
            <a:pPr indent="0" lvl="0" marL="0" rtl="0" algn="l">
              <a:lnSpc>
                <a:spcPct val="95000"/>
              </a:lnSpc>
              <a:spcBef>
                <a:spcPts val="0"/>
              </a:spcBef>
              <a:spcAft>
                <a:spcPts val="0"/>
              </a:spcAft>
              <a:buSzPts val="852"/>
              <a:buNone/>
            </a:pPr>
            <a:r>
              <a:t/>
            </a:r>
            <a:endParaRPr sz="1285">
              <a:solidFill>
                <a:srgbClr val="F3F3F3"/>
              </a:solidFill>
              <a:latin typeface="Open Sans"/>
              <a:ea typeface="Open Sans"/>
              <a:cs typeface="Open Sans"/>
              <a:sym typeface="Open Sans"/>
            </a:endParaRPr>
          </a:p>
          <a:p>
            <a:pPr indent="0" lvl="0" marL="0" rtl="0" algn="l">
              <a:lnSpc>
                <a:spcPct val="80000"/>
              </a:lnSpc>
              <a:spcBef>
                <a:spcPts val="1200"/>
              </a:spcBef>
              <a:spcAft>
                <a:spcPts val="0"/>
              </a:spcAft>
              <a:buSzPts val="852"/>
              <a:buNone/>
            </a:pPr>
            <a:r>
              <a:t/>
            </a:r>
            <a:endParaRPr sz="1285">
              <a:solidFill>
                <a:srgbClr val="F3F3F3"/>
              </a:solidFill>
              <a:latin typeface="Open Sans"/>
              <a:ea typeface="Open Sans"/>
              <a:cs typeface="Open Sans"/>
              <a:sym typeface="Open Sans"/>
            </a:endParaRPr>
          </a:p>
          <a:p>
            <a:pPr indent="0" lvl="0" marL="0" rtl="0" algn="l">
              <a:lnSpc>
                <a:spcPct val="80000"/>
              </a:lnSpc>
              <a:spcBef>
                <a:spcPts val="0"/>
              </a:spcBef>
              <a:spcAft>
                <a:spcPts val="0"/>
              </a:spcAft>
              <a:buSzPts val="852"/>
              <a:buNone/>
            </a:pPr>
            <a:r>
              <a:t/>
            </a:r>
            <a:endParaRPr sz="1285">
              <a:solidFill>
                <a:srgbClr val="F3F3F3"/>
              </a:solidFill>
              <a:latin typeface="Open Sans"/>
              <a:ea typeface="Open Sans"/>
              <a:cs typeface="Open Sans"/>
              <a:sym typeface="Open Sans"/>
            </a:endParaRPr>
          </a:p>
        </p:txBody>
      </p:sp>
      <p:pic>
        <p:nvPicPr>
          <p:cNvPr id="94" name="Google Shape;94;p15"/>
          <p:cNvPicPr preferRelativeResize="0"/>
          <p:nvPr/>
        </p:nvPicPr>
        <p:blipFill>
          <a:blip r:embed="rId5">
            <a:alphaModFix/>
          </a:blip>
          <a:stretch>
            <a:fillRect/>
          </a:stretch>
        </p:blipFill>
        <p:spPr>
          <a:xfrm>
            <a:off x="6179457" y="4437500"/>
            <a:ext cx="2795569" cy="572800"/>
          </a:xfrm>
          <a:prstGeom prst="rect">
            <a:avLst/>
          </a:prstGeom>
          <a:noFill/>
          <a:ln>
            <a:noFill/>
          </a:ln>
        </p:spPr>
      </p:pic>
      <p:pic>
        <p:nvPicPr>
          <p:cNvPr id="95" name="Google Shape;95;p15"/>
          <p:cNvPicPr preferRelativeResize="0"/>
          <p:nvPr/>
        </p:nvPicPr>
        <p:blipFill>
          <a:blip r:embed="rId6">
            <a:alphaModFix/>
          </a:blip>
          <a:stretch>
            <a:fillRect/>
          </a:stretch>
        </p:blipFill>
        <p:spPr>
          <a:xfrm>
            <a:off x="346725" y="-26525"/>
            <a:ext cx="1488376" cy="1430349"/>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24"/>
          <p:cNvSpPr txBox="1"/>
          <p:nvPr>
            <p:ph type="title"/>
          </p:nvPr>
        </p:nvSpPr>
        <p:spPr>
          <a:xfrm>
            <a:off x="311700" y="372725"/>
            <a:ext cx="8520600" cy="645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sz="3300"/>
              <a:t>Independent Self-Construal</a:t>
            </a:r>
            <a:endParaRPr sz="2100"/>
          </a:p>
        </p:txBody>
      </p:sp>
      <p:sp>
        <p:nvSpPr>
          <p:cNvPr id="171" name="Google Shape;171;p2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72" name="Google Shape;172;p24"/>
          <p:cNvSpPr txBox="1"/>
          <p:nvPr/>
        </p:nvSpPr>
        <p:spPr>
          <a:xfrm>
            <a:off x="597150" y="1381075"/>
            <a:ext cx="8413800" cy="2016300"/>
          </a:xfrm>
          <a:prstGeom prst="rect">
            <a:avLst/>
          </a:prstGeom>
          <a:noFill/>
          <a:ln>
            <a:noFill/>
          </a:ln>
        </p:spPr>
        <p:txBody>
          <a:bodyPr anchorCtr="0" anchor="t" bIns="91425" lIns="91425" spcFirstLastPara="1" rIns="91425" wrap="square" tIns="91425">
            <a:spAutoFit/>
          </a:bodyPr>
          <a:lstStyle/>
          <a:p>
            <a:pPr indent="-336550" lvl="0" marL="457200" rtl="0" algn="l">
              <a:spcBef>
                <a:spcPts val="0"/>
              </a:spcBef>
              <a:spcAft>
                <a:spcPts val="0"/>
              </a:spcAft>
              <a:buSzPts val="1700"/>
              <a:buFont typeface="Open Sans"/>
              <a:buChar char="●"/>
            </a:pPr>
            <a:r>
              <a:rPr lang="en" sz="1700">
                <a:latin typeface="Open Sans"/>
                <a:ea typeface="Open Sans"/>
                <a:cs typeface="Open Sans"/>
                <a:sym typeface="Open Sans"/>
              </a:rPr>
              <a:t>Society as a medium to promote the well-being of the individual. </a:t>
            </a:r>
            <a:endParaRPr sz="1700">
              <a:latin typeface="Open Sans"/>
              <a:ea typeface="Open Sans"/>
              <a:cs typeface="Open Sans"/>
              <a:sym typeface="Open Sans"/>
            </a:endParaRPr>
          </a:p>
          <a:p>
            <a:pPr indent="-336550" lvl="0" marL="457200" rtl="0" algn="l">
              <a:spcBef>
                <a:spcPts val="0"/>
              </a:spcBef>
              <a:spcAft>
                <a:spcPts val="0"/>
              </a:spcAft>
              <a:buSzPts val="1700"/>
              <a:buFont typeface="Open Sans"/>
              <a:buChar char="●"/>
            </a:pPr>
            <a:r>
              <a:rPr lang="en" sz="1700">
                <a:latin typeface="Open Sans"/>
                <a:ea typeface="Open Sans"/>
                <a:cs typeface="Open Sans"/>
                <a:sym typeface="Open Sans"/>
              </a:rPr>
              <a:t>American and Western European cultures</a:t>
            </a:r>
            <a:endParaRPr sz="1700">
              <a:latin typeface="Open Sans"/>
              <a:ea typeface="Open Sans"/>
              <a:cs typeface="Open Sans"/>
              <a:sym typeface="Open Sans"/>
            </a:endParaRPr>
          </a:p>
          <a:p>
            <a:pPr indent="-336550" lvl="0" marL="457200" rtl="0" algn="l">
              <a:spcBef>
                <a:spcPts val="0"/>
              </a:spcBef>
              <a:spcAft>
                <a:spcPts val="0"/>
              </a:spcAft>
              <a:buSzPts val="1700"/>
              <a:buFont typeface="Open Sans"/>
              <a:buChar char="●"/>
            </a:pPr>
            <a:r>
              <a:rPr lang="en" sz="1700">
                <a:latin typeface="Open Sans"/>
                <a:ea typeface="Open Sans"/>
                <a:cs typeface="Open Sans"/>
                <a:sym typeface="Open Sans"/>
              </a:rPr>
              <a:t>Ideals of “self-actualization” and “developing one’s distinct potential” are prominent (Markus and Kitayama, 1991).</a:t>
            </a:r>
            <a:endParaRPr sz="1700">
              <a:latin typeface="Open Sans"/>
              <a:ea typeface="Open Sans"/>
              <a:cs typeface="Open Sans"/>
              <a:sym typeface="Open Sans"/>
            </a:endParaRPr>
          </a:p>
          <a:p>
            <a:pPr indent="-336550" lvl="0" marL="457200" rtl="0" algn="l">
              <a:spcBef>
                <a:spcPts val="0"/>
              </a:spcBef>
              <a:spcAft>
                <a:spcPts val="0"/>
              </a:spcAft>
              <a:buSzPts val="1700"/>
              <a:buFont typeface="Open Sans"/>
              <a:buChar char="●"/>
            </a:pPr>
            <a:r>
              <a:rPr lang="en" sz="1700">
                <a:latin typeface="Open Sans"/>
                <a:ea typeface="Open Sans"/>
                <a:cs typeface="Open Sans"/>
                <a:sym typeface="Open Sans"/>
              </a:rPr>
              <a:t>Characterized by autonomy and achievement (Heine et al., 1999).</a:t>
            </a:r>
            <a:endParaRPr sz="1700">
              <a:latin typeface="Open Sans"/>
              <a:ea typeface="Open Sans"/>
              <a:cs typeface="Open Sans"/>
              <a:sym typeface="Open Sans"/>
            </a:endParaRPr>
          </a:p>
          <a:p>
            <a:pPr indent="0" lvl="0" marL="0" rtl="0" algn="l">
              <a:spcBef>
                <a:spcPts val="0"/>
              </a:spcBef>
              <a:spcAft>
                <a:spcPts val="0"/>
              </a:spcAft>
              <a:buNone/>
            </a:pPr>
            <a:r>
              <a:t/>
            </a:r>
            <a:endParaRPr sz="1700">
              <a:solidFill>
                <a:srgbClr val="000000"/>
              </a:solidFill>
              <a:highlight>
                <a:srgbClr val="FFFFFF"/>
              </a:highlight>
              <a:latin typeface="Open Sans"/>
              <a:ea typeface="Open Sans"/>
              <a:cs typeface="Open Sans"/>
              <a:sym typeface="Open Sans"/>
            </a:endParaRPr>
          </a:p>
          <a:p>
            <a:pPr indent="457200" lvl="0" marL="457200" rtl="0" algn="l">
              <a:spcBef>
                <a:spcPts val="0"/>
              </a:spcBef>
              <a:spcAft>
                <a:spcPts val="0"/>
              </a:spcAft>
              <a:buNone/>
            </a:pPr>
            <a:r>
              <a:t/>
            </a:r>
            <a:endParaRPr sz="1700">
              <a:solidFill>
                <a:srgbClr val="000000"/>
              </a:solidFill>
              <a:highlight>
                <a:srgbClr val="FFFFFF"/>
              </a:highlight>
              <a:latin typeface="Open Sans"/>
              <a:ea typeface="Open Sans"/>
              <a:cs typeface="Open Sans"/>
              <a:sym typeface="Open Sans"/>
            </a:endParaRPr>
          </a:p>
        </p:txBody>
      </p:sp>
      <p:pic>
        <p:nvPicPr>
          <p:cNvPr id="173" name="Google Shape;173;p24"/>
          <p:cNvPicPr preferRelativeResize="0"/>
          <p:nvPr/>
        </p:nvPicPr>
        <p:blipFill>
          <a:blip r:embed="rId3">
            <a:alphaModFix/>
          </a:blip>
          <a:stretch>
            <a:fillRect/>
          </a:stretch>
        </p:blipFill>
        <p:spPr>
          <a:xfrm>
            <a:off x="5417525" y="2800275"/>
            <a:ext cx="3593425" cy="2121625"/>
          </a:xfrm>
          <a:prstGeom prst="rect">
            <a:avLst/>
          </a:prstGeom>
          <a:noFill/>
          <a:ln>
            <a:noFill/>
          </a:ln>
        </p:spPr>
      </p:pic>
      <p:sp>
        <p:nvSpPr>
          <p:cNvPr id="174" name="Google Shape;174;p24"/>
          <p:cNvSpPr txBox="1"/>
          <p:nvPr/>
        </p:nvSpPr>
        <p:spPr>
          <a:xfrm>
            <a:off x="7950425" y="4767400"/>
            <a:ext cx="1267800" cy="338700"/>
          </a:xfrm>
          <a:prstGeom prst="rect">
            <a:avLst/>
          </a:prstGeom>
          <a:noFill/>
          <a:ln>
            <a:noFill/>
          </a:ln>
        </p:spPr>
        <p:txBody>
          <a:bodyPr anchorCtr="0" anchor="t" bIns="91425" lIns="91425" spcFirstLastPara="1" rIns="91425" wrap="square" tIns="91425">
            <a:spAutoFit/>
          </a:bodyPr>
          <a:lstStyle/>
          <a:p>
            <a:pPr indent="-457200" lvl="0" marL="457200" rtl="0" algn="l">
              <a:lnSpc>
                <a:spcPct val="200000"/>
              </a:lnSpc>
              <a:spcBef>
                <a:spcPts val="0"/>
              </a:spcBef>
              <a:spcAft>
                <a:spcPts val="0"/>
              </a:spcAft>
              <a:buNone/>
            </a:pPr>
            <a:r>
              <a:rPr lang="en" sz="1000">
                <a:latin typeface="Open Sans"/>
                <a:ea typeface="Open Sans"/>
                <a:cs typeface="Open Sans"/>
                <a:sym typeface="Open Sans"/>
              </a:rPr>
              <a:t>(Lee et al., 2000)</a:t>
            </a:r>
            <a:endParaRPr sz="1000">
              <a:latin typeface="Chivo"/>
              <a:ea typeface="Chivo"/>
              <a:cs typeface="Chivo"/>
              <a:sym typeface="Chivo"/>
            </a:endParaRPr>
          </a:p>
        </p:txBody>
      </p:sp>
      <p:pic>
        <p:nvPicPr>
          <p:cNvPr id="175" name="Google Shape;175;p24"/>
          <p:cNvPicPr preferRelativeResize="0"/>
          <p:nvPr/>
        </p:nvPicPr>
        <p:blipFill>
          <a:blip r:embed="rId4">
            <a:alphaModFix/>
          </a:blip>
          <a:stretch>
            <a:fillRect/>
          </a:stretch>
        </p:blipFill>
        <p:spPr>
          <a:xfrm>
            <a:off x="1631950" y="3397373"/>
            <a:ext cx="2676466" cy="393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74"/>
                                        </p:tgtEl>
                                        <p:attrNameLst>
                                          <p:attrName>style.visibility</p:attrName>
                                        </p:attrNameLst>
                                      </p:cBhvr>
                                      <p:to>
                                        <p:strVal val="visible"/>
                                      </p:to>
                                    </p:set>
                                    <p:animEffect filter="fade" transition="in">
                                      <p:cBhvr>
                                        <p:cTn dur="1000"/>
                                        <p:tgtEl>
                                          <p:spTgt spid="17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5"/>
                                        </p:tgtEl>
                                        <p:attrNameLst>
                                          <p:attrName>style.visibility</p:attrName>
                                        </p:attrNameLst>
                                      </p:cBhvr>
                                      <p:to>
                                        <p:strVal val="visible"/>
                                      </p:to>
                                    </p:set>
                                    <p:animEffect filter="fade" transition="in">
                                      <p:cBhvr>
                                        <p:cTn dur="1000"/>
                                        <p:tgtEl>
                                          <p:spTgt spid="17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25"/>
          <p:cNvSpPr txBox="1"/>
          <p:nvPr>
            <p:ph type="title"/>
          </p:nvPr>
        </p:nvSpPr>
        <p:spPr>
          <a:xfrm>
            <a:off x="311700" y="372725"/>
            <a:ext cx="8520600" cy="645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Interdependent Self-Construal</a:t>
            </a:r>
            <a:endParaRPr/>
          </a:p>
        </p:txBody>
      </p:sp>
      <p:sp>
        <p:nvSpPr>
          <p:cNvPr id="181" name="Google Shape;181;p2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82" name="Google Shape;182;p25"/>
          <p:cNvSpPr txBox="1"/>
          <p:nvPr/>
        </p:nvSpPr>
        <p:spPr>
          <a:xfrm>
            <a:off x="540300" y="1457900"/>
            <a:ext cx="8230200" cy="1754700"/>
          </a:xfrm>
          <a:prstGeom prst="rect">
            <a:avLst/>
          </a:prstGeom>
          <a:noFill/>
          <a:ln>
            <a:noFill/>
          </a:ln>
        </p:spPr>
        <p:txBody>
          <a:bodyPr anchorCtr="0" anchor="t" bIns="91425" lIns="91425" spcFirstLastPara="1" rIns="91425" wrap="square" tIns="91425">
            <a:spAutoFit/>
          </a:bodyPr>
          <a:lstStyle/>
          <a:p>
            <a:pPr indent="-336550" lvl="0" marL="457200" rtl="0" algn="l">
              <a:spcBef>
                <a:spcPts val="0"/>
              </a:spcBef>
              <a:spcAft>
                <a:spcPts val="0"/>
              </a:spcAft>
              <a:buClr>
                <a:srgbClr val="000000"/>
              </a:buClr>
              <a:buSzPts val="1700"/>
              <a:buFont typeface="Open Sans"/>
              <a:buChar char="●"/>
            </a:pPr>
            <a:r>
              <a:rPr lang="en" sz="1700">
                <a:solidFill>
                  <a:srgbClr val="000000"/>
                </a:solidFill>
                <a:latin typeface="Open Sans"/>
                <a:ea typeface="Open Sans"/>
                <a:cs typeface="Open Sans"/>
                <a:sym typeface="Open Sans"/>
              </a:rPr>
              <a:t>Prioritize social relationships</a:t>
            </a:r>
            <a:r>
              <a:rPr lang="en" sz="1700">
                <a:latin typeface="Open Sans"/>
                <a:ea typeface="Open Sans"/>
                <a:cs typeface="Open Sans"/>
                <a:sym typeface="Open Sans"/>
              </a:rPr>
              <a:t> (Markus and Kitayama, 1991).</a:t>
            </a:r>
            <a:endParaRPr sz="1700">
              <a:solidFill>
                <a:srgbClr val="000000"/>
              </a:solidFill>
              <a:latin typeface="Open Sans"/>
              <a:ea typeface="Open Sans"/>
              <a:cs typeface="Open Sans"/>
              <a:sym typeface="Open Sans"/>
            </a:endParaRPr>
          </a:p>
          <a:p>
            <a:pPr indent="-336550" lvl="0" marL="457200" rtl="0" algn="l">
              <a:spcBef>
                <a:spcPts val="0"/>
              </a:spcBef>
              <a:spcAft>
                <a:spcPts val="0"/>
              </a:spcAft>
              <a:buClr>
                <a:srgbClr val="000000"/>
              </a:buClr>
              <a:buSzPts val="1700"/>
              <a:buFont typeface="Open Sans"/>
              <a:buChar char="●"/>
            </a:pPr>
            <a:r>
              <a:rPr lang="en" sz="1700">
                <a:solidFill>
                  <a:srgbClr val="000000"/>
                </a:solidFill>
                <a:latin typeface="Open Sans"/>
                <a:ea typeface="Open Sans"/>
                <a:cs typeface="Open Sans"/>
                <a:sym typeface="Open Sans"/>
              </a:rPr>
              <a:t>Asian, Latin-American, African, and many southern European cultures</a:t>
            </a:r>
            <a:r>
              <a:rPr lang="en" sz="1700">
                <a:latin typeface="Open Sans"/>
                <a:ea typeface="Open Sans"/>
                <a:cs typeface="Open Sans"/>
                <a:sym typeface="Open Sans"/>
              </a:rPr>
              <a:t> (Markus and Kitayama, 1991).</a:t>
            </a:r>
            <a:endParaRPr baseline="30000" sz="1700">
              <a:latin typeface="Open Sans"/>
              <a:ea typeface="Open Sans"/>
              <a:cs typeface="Open Sans"/>
              <a:sym typeface="Open Sans"/>
            </a:endParaRPr>
          </a:p>
          <a:p>
            <a:pPr indent="-336550" lvl="0" marL="457200" rtl="0" algn="l">
              <a:spcBef>
                <a:spcPts val="0"/>
              </a:spcBef>
              <a:spcAft>
                <a:spcPts val="0"/>
              </a:spcAft>
              <a:buClr>
                <a:srgbClr val="000000"/>
              </a:buClr>
              <a:buSzPts val="1700"/>
              <a:buFont typeface="Open Sans"/>
              <a:buChar char="●"/>
            </a:pPr>
            <a:r>
              <a:rPr lang="en" sz="1700">
                <a:solidFill>
                  <a:srgbClr val="000000"/>
                </a:solidFill>
                <a:highlight>
                  <a:srgbClr val="FFFFFF"/>
                </a:highlight>
                <a:latin typeface="Open Sans"/>
                <a:ea typeface="Open Sans"/>
                <a:cs typeface="Open Sans"/>
                <a:sym typeface="Open Sans"/>
              </a:rPr>
              <a:t>Characterized: belonging, fulfilling obligations and responsibilities to other</a:t>
            </a:r>
            <a:r>
              <a:rPr lang="en" sz="1700">
                <a:highlight>
                  <a:srgbClr val="FFFFFF"/>
                </a:highlight>
                <a:latin typeface="Open Sans"/>
                <a:ea typeface="Open Sans"/>
                <a:cs typeface="Open Sans"/>
                <a:sym typeface="Open Sans"/>
              </a:rPr>
              <a:t>s (Heine et al., 1999) .</a:t>
            </a:r>
            <a:endParaRPr sz="1700">
              <a:highlight>
                <a:srgbClr val="FFFFFF"/>
              </a:highlight>
              <a:latin typeface="Open Sans"/>
              <a:ea typeface="Open Sans"/>
              <a:cs typeface="Open Sans"/>
              <a:sym typeface="Open Sans"/>
            </a:endParaRPr>
          </a:p>
          <a:p>
            <a:pPr indent="0" lvl="0" marL="0" rtl="0" algn="l">
              <a:spcBef>
                <a:spcPts val="0"/>
              </a:spcBef>
              <a:spcAft>
                <a:spcPts val="0"/>
              </a:spcAft>
              <a:buNone/>
            </a:pPr>
            <a:r>
              <a:t/>
            </a:r>
            <a:endParaRPr sz="1700">
              <a:solidFill>
                <a:srgbClr val="000000"/>
              </a:solidFill>
              <a:highlight>
                <a:srgbClr val="FFFFFF"/>
              </a:highlight>
              <a:latin typeface="Calibri"/>
              <a:ea typeface="Calibri"/>
              <a:cs typeface="Calibri"/>
              <a:sym typeface="Calibri"/>
            </a:endParaRPr>
          </a:p>
        </p:txBody>
      </p:sp>
      <p:pic>
        <p:nvPicPr>
          <p:cNvPr id="183" name="Google Shape;183;p25"/>
          <p:cNvPicPr preferRelativeResize="0"/>
          <p:nvPr/>
        </p:nvPicPr>
        <p:blipFill>
          <a:blip r:embed="rId3">
            <a:alphaModFix/>
          </a:blip>
          <a:stretch>
            <a:fillRect/>
          </a:stretch>
        </p:blipFill>
        <p:spPr>
          <a:xfrm>
            <a:off x="5052150" y="2823500"/>
            <a:ext cx="3682975" cy="1980275"/>
          </a:xfrm>
          <a:prstGeom prst="rect">
            <a:avLst/>
          </a:prstGeom>
          <a:noFill/>
          <a:ln>
            <a:noFill/>
          </a:ln>
        </p:spPr>
      </p:pic>
      <p:sp>
        <p:nvSpPr>
          <p:cNvPr id="184" name="Google Shape;184;p25"/>
          <p:cNvSpPr txBox="1"/>
          <p:nvPr/>
        </p:nvSpPr>
        <p:spPr>
          <a:xfrm>
            <a:off x="7950425" y="4767400"/>
            <a:ext cx="1267800" cy="338700"/>
          </a:xfrm>
          <a:prstGeom prst="rect">
            <a:avLst/>
          </a:prstGeom>
          <a:noFill/>
          <a:ln>
            <a:noFill/>
          </a:ln>
        </p:spPr>
        <p:txBody>
          <a:bodyPr anchorCtr="0" anchor="t" bIns="91425" lIns="91425" spcFirstLastPara="1" rIns="91425" wrap="square" tIns="91425">
            <a:spAutoFit/>
          </a:bodyPr>
          <a:lstStyle/>
          <a:p>
            <a:pPr indent="-457200" lvl="0" marL="457200" rtl="0" algn="l">
              <a:lnSpc>
                <a:spcPct val="200000"/>
              </a:lnSpc>
              <a:spcBef>
                <a:spcPts val="0"/>
              </a:spcBef>
              <a:spcAft>
                <a:spcPts val="0"/>
              </a:spcAft>
              <a:buNone/>
            </a:pPr>
            <a:r>
              <a:rPr lang="en" sz="1000">
                <a:latin typeface="Open Sans"/>
                <a:ea typeface="Open Sans"/>
                <a:cs typeface="Open Sans"/>
                <a:sym typeface="Open Sans"/>
              </a:rPr>
              <a:t>(Lee et al., 2000)</a:t>
            </a:r>
            <a:endParaRPr sz="1000">
              <a:latin typeface="Chivo"/>
              <a:ea typeface="Chivo"/>
              <a:cs typeface="Chivo"/>
              <a:sym typeface="Chivo"/>
            </a:endParaRPr>
          </a:p>
        </p:txBody>
      </p:sp>
      <p:pic>
        <p:nvPicPr>
          <p:cNvPr id="185" name="Google Shape;185;p25"/>
          <p:cNvPicPr preferRelativeResize="0"/>
          <p:nvPr/>
        </p:nvPicPr>
        <p:blipFill>
          <a:blip r:embed="rId4">
            <a:alphaModFix/>
          </a:blip>
          <a:stretch>
            <a:fillRect/>
          </a:stretch>
        </p:blipFill>
        <p:spPr>
          <a:xfrm>
            <a:off x="1758577" y="3528825"/>
            <a:ext cx="2439875" cy="4371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84"/>
                                        </p:tgtEl>
                                        <p:attrNameLst>
                                          <p:attrName>style.visibility</p:attrName>
                                        </p:attrNameLst>
                                      </p:cBhvr>
                                      <p:to>
                                        <p:strVal val="visible"/>
                                      </p:to>
                                    </p:set>
                                    <p:animEffect filter="fade" transition="in">
                                      <p:cBhvr>
                                        <p:cTn dur="1000"/>
                                        <p:tgtEl>
                                          <p:spTgt spid="18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5"/>
                                        </p:tgtEl>
                                        <p:attrNameLst>
                                          <p:attrName>style.visibility</p:attrName>
                                        </p:attrNameLst>
                                      </p:cBhvr>
                                      <p:to>
                                        <p:strVal val="visible"/>
                                      </p:to>
                                    </p:set>
                                    <p:animEffect filter="fade" transition="in">
                                      <p:cBhvr>
                                        <p:cTn dur="1000"/>
                                        <p:tgtEl>
                                          <p:spTgt spid="18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26"/>
          <p:cNvSpPr txBox="1"/>
          <p:nvPr>
            <p:ph type="title"/>
          </p:nvPr>
        </p:nvSpPr>
        <p:spPr>
          <a:xfrm>
            <a:off x="509550" y="1921350"/>
            <a:ext cx="8124900" cy="1300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sz="4000"/>
              <a:t>Regulatory Foci</a:t>
            </a:r>
            <a:endParaRPr/>
          </a:p>
        </p:txBody>
      </p:sp>
      <p:sp>
        <p:nvSpPr>
          <p:cNvPr id="191" name="Google Shape;191;p2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pic>
        <p:nvPicPr>
          <p:cNvPr id="196" name="Google Shape;196;p27"/>
          <p:cNvPicPr preferRelativeResize="0"/>
          <p:nvPr/>
        </p:nvPicPr>
        <p:blipFill rotWithShape="1">
          <a:blip r:embed="rId3">
            <a:alphaModFix/>
          </a:blip>
          <a:srcRect b="0" l="-6150" r="6149" t="0"/>
          <a:stretch/>
        </p:blipFill>
        <p:spPr>
          <a:xfrm>
            <a:off x="6139425" y="2808050"/>
            <a:ext cx="3009574" cy="2239951"/>
          </a:xfrm>
          <a:prstGeom prst="rect">
            <a:avLst/>
          </a:prstGeom>
          <a:noFill/>
          <a:ln>
            <a:noFill/>
          </a:ln>
        </p:spPr>
      </p:pic>
      <p:sp>
        <p:nvSpPr>
          <p:cNvPr id="197" name="Google Shape;197;p27"/>
          <p:cNvSpPr txBox="1"/>
          <p:nvPr>
            <p:ph type="title"/>
          </p:nvPr>
        </p:nvSpPr>
        <p:spPr>
          <a:xfrm>
            <a:off x="311700" y="372725"/>
            <a:ext cx="8520600" cy="645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sz="3400"/>
              <a:t>Regularly Focus Theory </a:t>
            </a:r>
            <a:br>
              <a:rPr lang="en" sz="3400"/>
            </a:br>
            <a:r>
              <a:rPr lang="en" sz="2900"/>
              <a:t>(Higgins, 1997)</a:t>
            </a:r>
            <a:endParaRPr sz="2900">
              <a:solidFill>
                <a:srgbClr val="FF0000"/>
              </a:solidFill>
            </a:endParaRPr>
          </a:p>
          <a:p>
            <a:pPr indent="0" lvl="0" marL="0" rtl="0" algn="l">
              <a:spcBef>
                <a:spcPts val="0"/>
              </a:spcBef>
              <a:spcAft>
                <a:spcPts val="0"/>
              </a:spcAft>
              <a:buNone/>
            </a:pPr>
            <a:r>
              <a:t/>
            </a:r>
            <a:endParaRPr sz="2800"/>
          </a:p>
        </p:txBody>
      </p:sp>
      <p:sp>
        <p:nvSpPr>
          <p:cNvPr id="198" name="Google Shape;198;p27"/>
          <p:cNvSpPr txBox="1"/>
          <p:nvPr>
            <p:ph idx="1" type="body"/>
          </p:nvPr>
        </p:nvSpPr>
        <p:spPr>
          <a:xfrm>
            <a:off x="311700" y="1417800"/>
            <a:ext cx="8520600" cy="3150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700">
                <a:solidFill>
                  <a:srgbClr val="434343"/>
                </a:solidFill>
                <a:latin typeface="Open Sans"/>
                <a:ea typeface="Open Sans"/>
                <a:cs typeface="Open Sans"/>
                <a:sym typeface="Open Sans"/>
              </a:rPr>
              <a:t>Regulatory focus</a:t>
            </a:r>
            <a:r>
              <a:rPr lang="en" sz="1700">
                <a:solidFill>
                  <a:srgbClr val="434343"/>
                </a:solidFill>
                <a:latin typeface="Open Sans"/>
                <a:ea typeface="Open Sans"/>
                <a:cs typeface="Open Sans"/>
                <a:sym typeface="Open Sans"/>
              </a:rPr>
              <a:t> </a:t>
            </a:r>
            <a:r>
              <a:rPr lang="en" sz="1700">
                <a:solidFill>
                  <a:srgbClr val="434343"/>
                </a:solidFill>
                <a:latin typeface="Open Sans"/>
                <a:ea typeface="Open Sans"/>
                <a:cs typeface="Open Sans"/>
                <a:sym typeface="Open Sans"/>
              </a:rPr>
              <a:t>is a theory of self-regulation that proposes two distinct foci.</a:t>
            </a:r>
            <a:endParaRPr baseline="30000" sz="1600">
              <a:solidFill>
                <a:srgbClr val="FF0000"/>
              </a:solidFill>
              <a:latin typeface="Open Sans"/>
              <a:ea typeface="Open Sans"/>
              <a:cs typeface="Open Sans"/>
              <a:sym typeface="Open Sans"/>
            </a:endParaRPr>
          </a:p>
          <a:p>
            <a:pPr indent="-336550" lvl="0" marL="457200" rtl="0" algn="l">
              <a:spcBef>
                <a:spcPts val="1600"/>
              </a:spcBef>
              <a:spcAft>
                <a:spcPts val="0"/>
              </a:spcAft>
              <a:buClr>
                <a:srgbClr val="434343"/>
              </a:buClr>
              <a:buSzPts val="1700"/>
              <a:buFont typeface="Arial"/>
              <a:buChar char="●"/>
            </a:pPr>
            <a:r>
              <a:rPr b="1" lang="en" sz="1700">
                <a:solidFill>
                  <a:srgbClr val="434343"/>
                </a:solidFill>
                <a:latin typeface="Open Sans"/>
                <a:ea typeface="Open Sans"/>
                <a:cs typeface="Open Sans"/>
                <a:sym typeface="Open Sans"/>
              </a:rPr>
              <a:t>Promotion focus</a:t>
            </a:r>
            <a:r>
              <a:rPr lang="en" sz="1700">
                <a:solidFill>
                  <a:srgbClr val="434343"/>
                </a:solidFill>
                <a:latin typeface="Open Sans"/>
                <a:ea typeface="Open Sans"/>
                <a:cs typeface="Open Sans"/>
                <a:sym typeface="Open Sans"/>
              </a:rPr>
              <a:t> that is primarily concerned with maximizing positive </a:t>
            </a:r>
            <a:r>
              <a:rPr lang="en" sz="1700">
                <a:solidFill>
                  <a:srgbClr val="434343"/>
                </a:solidFill>
                <a:latin typeface="Open Sans"/>
                <a:ea typeface="Open Sans"/>
                <a:cs typeface="Open Sans"/>
                <a:sym typeface="Open Sans"/>
              </a:rPr>
              <a:t>outcomes.</a:t>
            </a:r>
            <a:endParaRPr baseline="30000" sz="1700">
              <a:solidFill>
                <a:srgbClr val="434343"/>
              </a:solidFill>
              <a:latin typeface="Open Sans"/>
              <a:ea typeface="Open Sans"/>
              <a:cs typeface="Open Sans"/>
              <a:sym typeface="Open Sans"/>
            </a:endParaRPr>
          </a:p>
          <a:p>
            <a:pPr indent="-336550" lvl="0" marL="457200" rtl="0" algn="l">
              <a:spcBef>
                <a:spcPts val="0"/>
              </a:spcBef>
              <a:spcAft>
                <a:spcPts val="0"/>
              </a:spcAft>
              <a:buClr>
                <a:srgbClr val="434343"/>
              </a:buClr>
              <a:buSzPts val="1700"/>
              <a:buFont typeface="Arial"/>
              <a:buChar char="●"/>
            </a:pPr>
            <a:r>
              <a:rPr b="1" lang="en" sz="1700">
                <a:solidFill>
                  <a:srgbClr val="434343"/>
                </a:solidFill>
                <a:latin typeface="Open Sans"/>
                <a:ea typeface="Open Sans"/>
                <a:cs typeface="Open Sans"/>
                <a:sym typeface="Open Sans"/>
              </a:rPr>
              <a:t>Prevention focus</a:t>
            </a:r>
            <a:r>
              <a:rPr lang="en" sz="1700">
                <a:solidFill>
                  <a:srgbClr val="434343"/>
                </a:solidFill>
                <a:latin typeface="Open Sans"/>
                <a:ea typeface="Open Sans"/>
                <a:cs typeface="Open Sans"/>
                <a:sym typeface="Open Sans"/>
              </a:rPr>
              <a:t> that is primarily concerned with minimizing negative outcomes.</a:t>
            </a:r>
            <a:endParaRPr baseline="30000" sz="1700">
              <a:solidFill>
                <a:srgbClr val="434343"/>
              </a:solidFill>
              <a:latin typeface="Open Sans"/>
              <a:ea typeface="Open Sans"/>
              <a:cs typeface="Open Sans"/>
              <a:sym typeface="Open Sans"/>
            </a:endParaRPr>
          </a:p>
          <a:p>
            <a:pPr indent="0" lvl="0" marL="0" rtl="0" algn="ctr">
              <a:spcBef>
                <a:spcPts val="1600"/>
              </a:spcBef>
              <a:spcAft>
                <a:spcPts val="0"/>
              </a:spcAft>
              <a:buNone/>
            </a:pPr>
            <a:r>
              <a:t/>
            </a:r>
            <a:endParaRPr sz="1700">
              <a:solidFill>
                <a:srgbClr val="434343"/>
              </a:solidFill>
              <a:latin typeface="Open Sans"/>
              <a:ea typeface="Open Sans"/>
              <a:cs typeface="Open Sans"/>
              <a:sym typeface="Open Sans"/>
            </a:endParaRPr>
          </a:p>
          <a:p>
            <a:pPr indent="0" lvl="0" marL="0" rtl="0" algn="l">
              <a:spcBef>
                <a:spcPts val="1600"/>
              </a:spcBef>
              <a:spcAft>
                <a:spcPts val="1200"/>
              </a:spcAft>
              <a:buNone/>
            </a:pPr>
            <a:r>
              <a:t/>
            </a:r>
            <a:endParaRPr sz="2000">
              <a:solidFill>
                <a:srgbClr val="000000"/>
              </a:solidFill>
              <a:highlight>
                <a:schemeClr val="lt1"/>
              </a:highlight>
              <a:latin typeface="Open Sans"/>
              <a:ea typeface="Open Sans"/>
              <a:cs typeface="Open Sans"/>
              <a:sym typeface="Open Sans"/>
            </a:endParaRPr>
          </a:p>
        </p:txBody>
      </p:sp>
      <p:sp>
        <p:nvSpPr>
          <p:cNvPr id="199" name="Google Shape;199;p2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pic>
        <p:nvPicPr>
          <p:cNvPr id="204" name="Google Shape;204;p28"/>
          <p:cNvPicPr preferRelativeResize="0"/>
          <p:nvPr/>
        </p:nvPicPr>
        <p:blipFill rotWithShape="1">
          <a:blip r:embed="rId3">
            <a:alphaModFix/>
          </a:blip>
          <a:srcRect b="0" l="13451" r="12027" t="0"/>
          <a:stretch/>
        </p:blipFill>
        <p:spPr>
          <a:xfrm>
            <a:off x="7077519" y="620598"/>
            <a:ext cx="1884600" cy="1741800"/>
          </a:xfrm>
          <a:prstGeom prst="ellipse">
            <a:avLst/>
          </a:prstGeom>
          <a:noFill/>
          <a:ln>
            <a:noFill/>
          </a:ln>
        </p:spPr>
      </p:pic>
      <p:pic>
        <p:nvPicPr>
          <p:cNvPr id="205" name="Google Shape;205;p28"/>
          <p:cNvPicPr preferRelativeResize="0"/>
          <p:nvPr/>
        </p:nvPicPr>
        <p:blipFill rotWithShape="1">
          <a:blip r:embed="rId4">
            <a:alphaModFix/>
          </a:blip>
          <a:srcRect b="0" l="9203" r="15540" t="0"/>
          <a:stretch/>
        </p:blipFill>
        <p:spPr>
          <a:xfrm>
            <a:off x="394125" y="620600"/>
            <a:ext cx="1840200" cy="1741800"/>
          </a:xfrm>
          <a:prstGeom prst="ellipse">
            <a:avLst/>
          </a:prstGeom>
          <a:noFill/>
          <a:ln>
            <a:noFill/>
          </a:ln>
        </p:spPr>
      </p:pic>
      <p:sp>
        <p:nvSpPr>
          <p:cNvPr id="206" name="Google Shape;206;p2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207" name="Google Shape;207;p28"/>
          <p:cNvSpPr txBox="1"/>
          <p:nvPr>
            <p:ph type="title"/>
          </p:nvPr>
        </p:nvSpPr>
        <p:spPr>
          <a:xfrm>
            <a:off x="311700" y="56400"/>
            <a:ext cx="8520600" cy="6450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sz="3400"/>
              <a:t>Regularly</a:t>
            </a:r>
            <a:r>
              <a:rPr lang="en" sz="3400"/>
              <a:t> Focus Theory </a:t>
            </a:r>
            <a:br>
              <a:rPr lang="en" sz="3400"/>
            </a:br>
            <a:r>
              <a:rPr lang="en" sz="2900"/>
              <a:t>(Higgins, 1997)</a:t>
            </a:r>
            <a:endParaRPr sz="2900">
              <a:solidFill>
                <a:srgbClr val="FF0000"/>
              </a:solidFill>
            </a:endParaRPr>
          </a:p>
        </p:txBody>
      </p:sp>
      <p:sp>
        <p:nvSpPr>
          <p:cNvPr id="208" name="Google Shape;208;p28"/>
          <p:cNvSpPr/>
          <p:nvPr/>
        </p:nvSpPr>
        <p:spPr>
          <a:xfrm>
            <a:off x="883794" y="1562805"/>
            <a:ext cx="3356700" cy="33564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28"/>
          <p:cNvSpPr/>
          <p:nvPr/>
        </p:nvSpPr>
        <p:spPr>
          <a:xfrm>
            <a:off x="4868919" y="1509226"/>
            <a:ext cx="3356700" cy="33564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28"/>
          <p:cNvSpPr txBox="1"/>
          <p:nvPr/>
        </p:nvSpPr>
        <p:spPr>
          <a:xfrm>
            <a:off x="1785424" y="1753862"/>
            <a:ext cx="20649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000" u="sng">
                <a:solidFill>
                  <a:schemeClr val="dk1"/>
                </a:solidFill>
                <a:latin typeface="Open Sans"/>
                <a:ea typeface="Open Sans"/>
                <a:cs typeface="Open Sans"/>
                <a:sym typeface="Open Sans"/>
              </a:rPr>
              <a:t>Promotion</a:t>
            </a:r>
            <a:endParaRPr baseline="30000" sz="1600">
              <a:solidFill>
                <a:schemeClr val="dk1"/>
              </a:solidFill>
              <a:latin typeface="Open Sans"/>
              <a:ea typeface="Open Sans"/>
              <a:cs typeface="Open Sans"/>
              <a:sym typeface="Open Sans"/>
            </a:endParaRPr>
          </a:p>
        </p:txBody>
      </p:sp>
      <p:sp>
        <p:nvSpPr>
          <p:cNvPr id="211" name="Google Shape;211;p28"/>
          <p:cNvSpPr txBox="1"/>
          <p:nvPr/>
        </p:nvSpPr>
        <p:spPr>
          <a:xfrm>
            <a:off x="5696871" y="1753870"/>
            <a:ext cx="17007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b="1" sz="2000" u="sng">
              <a:latin typeface="Open Sans"/>
              <a:ea typeface="Open Sans"/>
              <a:cs typeface="Open Sans"/>
              <a:sym typeface="Open Sans"/>
            </a:endParaRPr>
          </a:p>
        </p:txBody>
      </p:sp>
      <p:sp>
        <p:nvSpPr>
          <p:cNvPr id="212" name="Google Shape;212;p28"/>
          <p:cNvSpPr txBox="1"/>
          <p:nvPr/>
        </p:nvSpPr>
        <p:spPr>
          <a:xfrm>
            <a:off x="5696861" y="1753862"/>
            <a:ext cx="20649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000" u="sng">
                <a:solidFill>
                  <a:schemeClr val="dk1"/>
                </a:solidFill>
                <a:latin typeface="Open Sans"/>
                <a:ea typeface="Open Sans"/>
                <a:cs typeface="Open Sans"/>
                <a:sym typeface="Open Sans"/>
              </a:rPr>
              <a:t>Prevention</a:t>
            </a:r>
            <a:endParaRPr baseline="30000" sz="1600">
              <a:solidFill>
                <a:schemeClr val="dk1"/>
              </a:solidFill>
              <a:latin typeface="Open Sans"/>
              <a:ea typeface="Open Sans"/>
              <a:cs typeface="Open Sans"/>
              <a:sym typeface="Open Sans"/>
            </a:endParaRPr>
          </a:p>
        </p:txBody>
      </p:sp>
      <p:sp>
        <p:nvSpPr>
          <p:cNvPr id="213" name="Google Shape;213;p28"/>
          <p:cNvSpPr txBox="1"/>
          <p:nvPr/>
        </p:nvSpPr>
        <p:spPr>
          <a:xfrm>
            <a:off x="606995" y="2235536"/>
            <a:ext cx="3633300" cy="2295300"/>
          </a:xfrm>
          <a:prstGeom prst="rect">
            <a:avLst/>
          </a:prstGeom>
          <a:noFill/>
          <a:ln>
            <a:noFill/>
          </a:ln>
        </p:spPr>
        <p:txBody>
          <a:bodyPr anchorCtr="0" anchor="t" bIns="91425" lIns="91425" spcFirstLastPara="1" rIns="91425" wrap="square" tIns="91425">
            <a:noAutofit/>
          </a:bodyPr>
          <a:lstStyle/>
          <a:p>
            <a:pPr indent="-317500" lvl="0" marL="914400" rtl="0" algn="l">
              <a:lnSpc>
                <a:spcPct val="115000"/>
              </a:lnSpc>
              <a:spcBef>
                <a:spcPts val="0"/>
              </a:spcBef>
              <a:spcAft>
                <a:spcPts val="0"/>
              </a:spcAft>
              <a:buClr>
                <a:schemeClr val="dk1"/>
              </a:buClr>
              <a:buSzPts val="1400"/>
              <a:buChar char="●"/>
            </a:pPr>
            <a:r>
              <a:rPr lang="en">
                <a:solidFill>
                  <a:schemeClr val="dk1"/>
                </a:solidFill>
                <a:latin typeface="Open Sans"/>
                <a:ea typeface="Open Sans"/>
                <a:cs typeface="Open Sans"/>
                <a:sym typeface="Open Sans"/>
              </a:rPr>
              <a:t>Emphasizes </a:t>
            </a:r>
            <a:r>
              <a:rPr b="1" lang="en">
                <a:solidFill>
                  <a:schemeClr val="dk1"/>
                </a:solidFill>
                <a:latin typeface="Open Sans"/>
                <a:ea typeface="Open Sans"/>
                <a:cs typeface="Open Sans"/>
                <a:sym typeface="Open Sans"/>
              </a:rPr>
              <a:t>hopes, accomplishments, </a:t>
            </a:r>
            <a:r>
              <a:rPr lang="en">
                <a:solidFill>
                  <a:schemeClr val="dk1"/>
                </a:solidFill>
                <a:latin typeface="Open Sans"/>
                <a:ea typeface="Open Sans"/>
                <a:cs typeface="Open Sans"/>
                <a:sym typeface="Open Sans"/>
              </a:rPr>
              <a:t>and </a:t>
            </a:r>
            <a:r>
              <a:rPr b="1" lang="en">
                <a:solidFill>
                  <a:schemeClr val="dk1"/>
                </a:solidFill>
                <a:latin typeface="Open Sans"/>
                <a:ea typeface="Open Sans"/>
                <a:cs typeface="Open Sans"/>
                <a:sym typeface="Open Sans"/>
              </a:rPr>
              <a:t>advancements</a:t>
            </a:r>
            <a:r>
              <a:rPr lang="en">
                <a:solidFill>
                  <a:schemeClr val="dk1"/>
                </a:solidFill>
                <a:latin typeface="Open Sans"/>
                <a:ea typeface="Open Sans"/>
                <a:cs typeface="Open Sans"/>
                <a:sym typeface="Open Sans"/>
              </a:rPr>
              <a:t>  </a:t>
            </a:r>
            <a:endParaRPr>
              <a:solidFill>
                <a:schemeClr val="dk1"/>
              </a:solidFill>
              <a:latin typeface="Open Sans"/>
              <a:ea typeface="Open Sans"/>
              <a:cs typeface="Open Sans"/>
              <a:sym typeface="Open Sans"/>
            </a:endParaRPr>
          </a:p>
          <a:p>
            <a:pPr indent="-317500" lvl="0" marL="914400" rtl="0" algn="l">
              <a:lnSpc>
                <a:spcPct val="115000"/>
              </a:lnSpc>
              <a:spcBef>
                <a:spcPts val="0"/>
              </a:spcBef>
              <a:spcAft>
                <a:spcPts val="0"/>
              </a:spcAft>
              <a:buClr>
                <a:schemeClr val="dk1"/>
              </a:buClr>
              <a:buSzPts val="1400"/>
              <a:buChar char="●"/>
            </a:pPr>
            <a:r>
              <a:rPr lang="en">
                <a:solidFill>
                  <a:schemeClr val="dk1"/>
                </a:solidFill>
                <a:latin typeface="Open Sans"/>
                <a:ea typeface="Open Sans"/>
                <a:cs typeface="Open Sans"/>
                <a:sym typeface="Open Sans"/>
              </a:rPr>
              <a:t>Views goals as </a:t>
            </a:r>
            <a:r>
              <a:rPr b="1" lang="en">
                <a:solidFill>
                  <a:schemeClr val="dk1"/>
                </a:solidFill>
                <a:latin typeface="Open Sans"/>
                <a:ea typeface="Open Sans"/>
                <a:cs typeface="Open Sans"/>
                <a:sym typeface="Open Sans"/>
              </a:rPr>
              <a:t>gains</a:t>
            </a:r>
            <a:endParaRPr b="1">
              <a:solidFill>
                <a:schemeClr val="dk1"/>
              </a:solidFill>
              <a:latin typeface="Open Sans"/>
              <a:ea typeface="Open Sans"/>
              <a:cs typeface="Open Sans"/>
              <a:sym typeface="Open Sans"/>
            </a:endParaRPr>
          </a:p>
          <a:p>
            <a:pPr indent="-317500" lvl="0" marL="914400" rtl="0" algn="l">
              <a:lnSpc>
                <a:spcPct val="115000"/>
              </a:lnSpc>
              <a:spcBef>
                <a:spcPts val="0"/>
              </a:spcBef>
              <a:spcAft>
                <a:spcPts val="0"/>
              </a:spcAft>
              <a:buClr>
                <a:schemeClr val="dk1"/>
              </a:buClr>
              <a:buSzPts val="1400"/>
              <a:buChar char="●"/>
            </a:pPr>
            <a:r>
              <a:rPr lang="en">
                <a:solidFill>
                  <a:schemeClr val="dk1"/>
                </a:solidFill>
                <a:latin typeface="Open Sans"/>
                <a:ea typeface="Open Sans"/>
                <a:cs typeface="Open Sans"/>
                <a:sym typeface="Open Sans"/>
              </a:rPr>
              <a:t>Prefers an </a:t>
            </a:r>
            <a:r>
              <a:rPr b="1" lang="en">
                <a:solidFill>
                  <a:schemeClr val="dk1"/>
                </a:solidFill>
                <a:latin typeface="Open Sans"/>
                <a:ea typeface="Open Sans"/>
                <a:cs typeface="Open Sans"/>
                <a:sym typeface="Open Sans"/>
              </a:rPr>
              <a:t>eager </a:t>
            </a:r>
            <a:r>
              <a:rPr lang="en">
                <a:solidFill>
                  <a:schemeClr val="dk1"/>
                </a:solidFill>
                <a:latin typeface="Open Sans"/>
                <a:ea typeface="Open Sans"/>
                <a:cs typeface="Open Sans"/>
                <a:sym typeface="Open Sans"/>
              </a:rPr>
              <a:t>goal-pursuit strategy </a:t>
            </a:r>
            <a:endParaRPr>
              <a:solidFill>
                <a:schemeClr val="dk1"/>
              </a:solidFill>
              <a:latin typeface="Open Sans"/>
              <a:ea typeface="Open Sans"/>
              <a:cs typeface="Open Sans"/>
              <a:sym typeface="Open Sans"/>
            </a:endParaRPr>
          </a:p>
          <a:p>
            <a:pPr indent="-317500" lvl="0" marL="914400" rtl="0" algn="l">
              <a:lnSpc>
                <a:spcPct val="115000"/>
              </a:lnSpc>
              <a:spcBef>
                <a:spcPts val="0"/>
              </a:spcBef>
              <a:spcAft>
                <a:spcPts val="0"/>
              </a:spcAft>
              <a:buClr>
                <a:schemeClr val="dk1"/>
              </a:buClr>
              <a:buSzPts val="1400"/>
              <a:buFont typeface="Open Sans"/>
              <a:buChar char="●"/>
            </a:pPr>
            <a:r>
              <a:rPr lang="en">
                <a:solidFill>
                  <a:schemeClr val="dk1"/>
                </a:solidFill>
                <a:latin typeface="Open Sans"/>
                <a:ea typeface="Open Sans"/>
                <a:cs typeface="Open Sans"/>
                <a:sym typeface="Open Sans"/>
              </a:rPr>
              <a:t>Failure to achieve strong ideals leads to </a:t>
            </a:r>
            <a:r>
              <a:rPr b="1" lang="en">
                <a:solidFill>
                  <a:schemeClr val="dk1"/>
                </a:solidFill>
                <a:latin typeface="Open Sans"/>
                <a:ea typeface="Open Sans"/>
                <a:cs typeface="Open Sans"/>
                <a:sym typeface="Open Sans"/>
              </a:rPr>
              <a:t>depressive </a:t>
            </a:r>
            <a:r>
              <a:rPr lang="en">
                <a:solidFill>
                  <a:schemeClr val="dk1"/>
                </a:solidFill>
                <a:latin typeface="Open Sans"/>
                <a:ea typeface="Open Sans"/>
                <a:cs typeface="Open Sans"/>
                <a:sym typeface="Open Sans"/>
              </a:rPr>
              <a:t>emotions </a:t>
            </a:r>
            <a:endParaRPr>
              <a:solidFill>
                <a:schemeClr val="dk1"/>
              </a:solidFill>
              <a:latin typeface="Open Sans"/>
              <a:ea typeface="Open Sans"/>
              <a:cs typeface="Open Sans"/>
              <a:sym typeface="Open Sans"/>
            </a:endParaRPr>
          </a:p>
          <a:p>
            <a:pPr indent="0" lvl="0" marL="914400" rtl="0" algn="l">
              <a:lnSpc>
                <a:spcPct val="115000"/>
              </a:lnSpc>
              <a:spcBef>
                <a:spcPts val="1600"/>
              </a:spcBef>
              <a:spcAft>
                <a:spcPts val="1600"/>
              </a:spcAft>
              <a:buNone/>
            </a:pPr>
            <a:r>
              <a:t/>
            </a:r>
            <a:endParaRPr sz="1500">
              <a:solidFill>
                <a:schemeClr val="dk1"/>
              </a:solidFill>
              <a:latin typeface="Open Sans"/>
              <a:ea typeface="Open Sans"/>
              <a:cs typeface="Open Sans"/>
              <a:sym typeface="Open Sans"/>
            </a:endParaRPr>
          </a:p>
        </p:txBody>
      </p:sp>
      <p:sp>
        <p:nvSpPr>
          <p:cNvPr id="214" name="Google Shape;214;p28"/>
          <p:cNvSpPr txBox="1"/>
          <p:nvPr/>
        </p:nvSpPr>
        <p:spPr>
          <a:xfrm>
            <a:off x="4641604" y="2309236"/>
            <a:ext cx="3633300" cy="2295300"/>
          </a:xfrm>
          <a:prstGeom prst="rect">
            <a:avLst/>
          </a:prstGeom>
          <a:noFill/>
          <a:ln>
            <a:noFill/>
          </a:ln>
        </p:spPr>
        <p:txBody>
          <a:bodyPr anchorCtr="0" anchor="t" bIns="91425" lIns="91425" spcFirstLastPara="1" rIns="91425" wrap="square" tIns="91425">
            <a:noAutofit/>
          </a:bodyPr>
          <a:lstStyle/>
          <a:p>
            <a:pPr indent="-317500" lvl="0" marL="914400" rtl="0" algn="l">
              <a:lnSpc>
                <a:spcPct val="115000"/>
              </a:lnSpc>
              <a:spcBef>
                <a:spcPts val="0"/>
              </a:spcBef>
              <a:spcAft>
                <a:spcPts val="0"/>
              </a:spcAft>
              <a:buClr>
                <a:schemeClr val="dk1"/>
              </a:buClr>
              <a:buSzPts val="1400"/>
              <a:buChar char="●"/>
            </a:pPr>
            <a:r>
              <a:rPr lang="en">
                <a:solidFill>
                  <a:schemeClr val="dk1"/>
                </a:solidFill>
                <a:latin typeface="Open Sans"/>
                <a:ea typeface="Open Sans"/>
                <a:cs typeface="Open Sans"/>
                <a:sym typeface="Open Sans"/>
              </a:rPr>
              <a:t>Emphasizes </a:t>
            </a:r>
            <a:r>
              <a:rPr b="1" lang="en">
                <a:solidFill>
                  <a:schemeClr val="dk1"/>
                </a:solidFill>
                <a:latin typeface="Open Sans"/>
                <a:ea typeface="Open Sans"/>
                <a:cs typeface="Open Sans"/>
                <a:sym typeface="Open Sans"/>
              </a:rPr>
              <a:t>safety, responsibility, </a:t>
            </a:r>
            <a:r>
              <a:rPr lang="en">
                <a:solidFill>
                  <a:schemeClr val="dk1"/>
                </a:solidFill>
                <a:latin typeface="Open Sans"/>
                <a:ea typeface="Open Sans"/>
                <a:cs typeface="Open Sans"/>
                <a:sym typeface="Open Sans"/>
              </a:rPr>
              <a:t>and </a:t>
            </a:r>
            <a:r>
              <a:rPr b="1" lang="en">
                <a:solidFill>
                  <a:schemeClr val="dk1"/>
                </a:solidFill>
                <a:latin typeface="Open Sans"/>
                <a:ea typeface="Open Sans"/>
                <a:cs typeface="Open Sans"/>
                <a:sym typeface="Open Sans"/>
              </a:rPr>
              <a:t>security</a:t>
            </a:r>
            <a:endParaRPr b="1">
              <a:solidFill>
                <a:schemeClr val="dk1"/>
              </a:solidFill>
              <a:latin typeface="Open Sans"/>
              <a:ea typeface="Open Sans"/>
              <a:cs typeface="Open Sans"/>
              <a:sym typeface="Open Sans"/>
            </a:endParaRPr>
          </a:p>
          <a:p>
            <a:pPr indent="-317500" lvl="0" marL="914400" rtl="0" algn="l">
              <a:lnSpc>
                <a:spcPct val="115000"/>
              </a:lnSpc>
              <a:spcBef>
                <a:spcPts val="0"/>
              </a:spcBef>
              <a:spcAft>
                <a:spcPts val="0"/>
              </a:spcAft>
              <a:buClr>
                <a:schemeClr val="dk1"/>
              </a:buClr>
              <a:buSzPts val="1400"/>
              <a:buChar char="●"/>
            </a:pPr>
            <a:r>
              <a:rPr lang="en">
                <a:solidFill>
                  <a:schemeClr val="dk1"/>
                </a:solidFill>
                <a:latin typeface="Open Sans"/>
                <a:ea typeface="Open Sans"/>
                <a:cs typeface="Open Sans"/>
                <a:sym typeface="Open Sans"/>
              </a:rPr>
              <a:t>Views goals as </a:t>
            </a:r>
            <a:r>
              <a:rPr b="1" lang="en">
                <a:solidFill>
                  <a:schemeClr val="dk1"/>
                </a:solidFill>
                <a:latin typeface="Open Sans"/>
                <a:ea typeface="Open Sans"/>
                <a:cs typeface="Open Sans"/>
                <a:sym typeface="Open Sans"/>
              </a:rPr>
              <a:t>duties</a:t>
            </a:r>
            <a:endParaRPr b="1">
              <a:solidFill>
                <a:schemeClr val="dk1"/>
              </a:solidFill>
              <a:latin typeface="Open Sans"/>
              <a:ea typeface="Open Sans"/>
              <a:cs typeface="Open Sans"/>
              <a:sym typeface="Open Sans"/>
            </a:endParaRPr>
          </a:p>
          <a:p>
            <a:pPr indent="-317500" lvl="0" marL="914400" rtl="0" algn="l">
              <a:lnSpc>
                <a:spcPct val="115000"/>
              </a:lnSpc>
              <a:spcBef>
                <a:spcPts val="0"/>
              </a:spcBef>
              <a:spcAft>
                <a:spcPts val="0"/>
              </a:spcAft>
              <a:buClr>
                <a:schemeClr val="dk1"/>
              </a:buClr>
              <a:buSzPts val="1400"/>
              <a:buChar char="●"/>
            </a:pPr>
            <a:r>
              <a:rPr lang="en">
                <a:solidFill>
                  <a:schemeClr val="dk1"/>
                </a:solidFill>
                <a:latin typeface="Open Sans"/>
                <a:ea typeface="Open Sans"/>
                <a:cs typeface="Open Sans"/>
                <a:sym typeface="Open Sans"/>
              </a:rPr>
              <a:t>Prefers a</a:t>
            </a:r>
            <a:r>
              <a:rPr b="1" lang="en">
                <a:solidFill>
                  <a:schemeClr val="dk1"/>
                </a:solidFill>
                <a:latin typeface="Open Sans"/>
                <a:ea typeface="Open Sans"/>
                <a:cs typeface="Open Sans"/>
                <a:sym typeface="Open Sans"/>
              </a:rPr>
              <a:t> vigilant </a:t>
            </a:r>
            <a:r>
              <a:rPr lang="en">
                <a:solidFill>
                  <a:schemeClr val="dk1"/>
                </a:solidFill>
                <a:latin typeface="Open Sans"/>
                <a:ea typeface="Open Sans"/>
                <a:cs typeface="Open Sans"/>
                <a:sym typeface="Open Sans"/>
              </a:rPr>
              <a:t>goal-pursuit strategy</a:t>
            </a:r>
            <a:r>
              <a:rPr b="1" lang="en">
                <a:solidFill>
                  <a:schemeClr val="dk1"/>
                </a:solidFill>
                <a:latin typeface="Open Sans"/>
                <a:ea typeface="Open Sans"/>
                <a:cs typeface="Open Sans"/>
                <a:sym typeface="Open Sans"/>
              </a:rPr>
              <a:t> </a:t>
            </a:r>
            <a:endParaRPr b="1">
              <a:solidFill>
                <a:schemeClr val="dk1"/>
              </a:solidFill>
              <a:latin typeface="Open Sans"/>
              <a:ea typeface="Open Sans"/>
              <a:cs typeface="Open Sans"/>
              <a:sym typeface="Open Sans"/>
            </a:endParaRPr>
          </a:p>
          <a:p>
            <a:pPr indent="-317500" lvl="0" marL="914400" rtl="0" algn="l">
              <a:lnSpc>
                <a:spcPct val="115000"/>
              </a:lnSpc>
              <a:spcBef>
                <a:spcPts val="0"/>
              </a:spcBef>
              <a:spcAft>
                <a:spcPts val="0"/>
              </a:spcAft>
              <a:buClr>
                <a:schemeClr val="dk1"/>
              </a:buClr>
              <a:buSzPts val="1400"/>
              <a:buFont typeface="Open Sans"/>
              <a:buChar char="●"/>
            </a:pPr>
            <a:r>
              <a:rPr lang="en">
                <a:solidFill>
                  <a:schemeClr val="dk1"/>
                </a:solidFill>
                <a:latin typeface="Open Sans"/>
                <a:ea typeface="Open Sans"/>
                <a:cs typeface="Open Sans"/>
                <a:sym typeface="Open Sans"/>
              </a:rPr>
              <a:t>Failure to achieve actuals oughts leads to </a:t>
            </a:r>
            <a:r>
              <a:rPr b="1" lang="en">
                <a:solidFill>
                  <a:schemeClr val="dk1"/>
                </a:solidFill>
                <a:latin typeface="Open Sans"/>
                <a:ea typeface="Open Sans"/>
                <a:cs typeface="Open Sans"/>
                <a:sym typeface="Open Sans"/>
              </a:rPr>
              <a:t>anxious</a:t>
            </a:r>
            <a:r>
              <a:rPr lang="en">
                <a:solidFill>
                  <a:schemeClr val="dk1"/>
                </a:solidFill>
                <a:latin typeface="Open Sans"/>
                <a:ea typeface="Open Sans"/>
                <a:cs typeface="Open Sans"/>
                <a:sym typeface="Open Sans"/>
              </a:rPr>
              <a:t> emotions </a:t>
            </a:r>
            <a:endParaRPr>
              <a:solidFill>
                <a:schemeClr val="dk1"/>
              </a:solidFill>
              <a:latin typeface="Open Sans"/>
              <a:ea typeface="Open Sans"/>
              <a:cs typeface="Open Sans"/>
              <a:sym typeface="Open Sans"/>
            </a:endParaRPr>
          </a:p>
          <a:p>
            <a:pPr indent="0" lvl="0" marL="0" rtl="0" algn="l">
              <a:spcBef>
                <a:spcPts val="1600"/>
              </a:spcBef>
              <a:spcAft>
                <a:spcPts val="0"/>
              </a:spcAft>
              <a:buNone/>
            </a:pPr>
            <a:r>
              <a:t/>
            </a:r>
            <a:endParaRPr sz="1300">
              <a:latin typeface="Open Sans"/>
              <a:ea typeface="Open Sans"/>
              <a:cs typeface="Open Sans"/>
              <a:sym typeface="Open Sans"/>
            </a:endParaRPr>
          </a:p>
          <a:p>
            <a:pPr indent="0" lvl="0" marL="914400" rtl="0" algn="l">
              <a:lnSpc>
                <a:spcPct val="115000"/>
              </a:lnSpc>
              <a:spcBef>
                <a:spcPts val="0"/>
              </a:spcBef>
              <a:spcAft>
                <a:spcPts val="0"/>
              </a:spcAft>
              <a:buNone/>
            </a:pPr>
            <a:r>
              <a:t/>
            </a:r>
            <a:endParaRPr sz="1500">
              <a:solidFill>
                <a:srgbClr val="434343"/>
              </a:solidFill>
              <a:latin typeface="Open Sans"/>
              <a:ea typeface="Open Sans"/>
              <a:cs typeface="Open Sans"/>
              <a:sym typeface="Open Sans"/>
            </a:endParaRPr>
          </a:p>
          <a:p>
            <a:pPr indent="0" lvl="0" marL="914400" rtl="0" algn="l">
              <a:lnSpc>
                <a:spcPct val="115000"/>
              </a:lnSpc>
              <a:spcBef>
                <a:spcPts val="1600"/>
              </a:spcBef>
              <a:spcAft>
                <a:spcPts val="1600"/>
              </a:spcAft>
              <a:buNone/>
            </a:pPr>
            <a:r>
              <a:t/>
            </a:r>
            <a:endParaRPr>
              <a:solidFill>
                <a:srgbClr val="434343"/>
              </a:solidFill>
              <a:latin typeface="Open Sans"/>
              <a:ea typeface="Open Sans"/>
              <a:cs typeface="Open Sans"/>
              <a:sym typeface="Open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9"/>
                                        </p:tgtEl>
                                        <p:attrNameLst>
                                          <p:attrName>style.visibility</p:attrName>
                                        </p:attrNameLst>
                                      </p:cBhvr>
                                      <p:to>
                                        <p:strVal val="visible"/>
                                      </p:to>
                                    </p:set>
                                    <p:animEffect filter="fade" transition="in">
                                      <p:cBhvr>
                                        <p:cTn dur="1000"/>
                                        <p:tgtEl>
                                          <p:spTgt spid="209"/>
                                        </p:tgtEl>
                                      </p:cBhvr>
                                    </p:animEffect>
                                  </p:childTnLst>
                                </p:cTn>
                              </p:par>
                              <p:par>
                                <p:cTn fill="hold" nodeType="withEffect" presetClass="entr" presetID="10" presetSubtype="0">
                                  <p:stCondLst>
                                    <p:cond delay="0"/>
                                  </p:stCondLst>
                                  <p:childTnLst>
                                    <p:set>
                                      <p:cBhvr>
                                        <p:cTn dur="1" fill="hold">
                                          <p:stCondLst>
                                            <p:cond delay="0"/>
                                          </p:stCondLst>
                                        </p:cTn>
                                        <p:tgtEl>
                                          <p:spTgt spid="212"/>
                                        </p:tgtEl>
                                        <p:attrNameLst>
                                          <p:attrName>style.visibility</p:attrName>
                                        </p:attrNameLst>
                                      </p:cBhvr>
                                      <p:to>
                                        <p:strVal val="visible"/>
                                      </p:to>
                                    </p:set>
                                    <p:animEffect filter="fade" transition="in">
                                      <p:cBhvr>
                                        <p:cTn dur="1000"/>
                                        <p:tgtEl>
                                          <p:spTgt spid="212"/>
                                        </p:tgtEl>
                                      </p:cBhvr>
                                    </p:animEffect>
                                  </p:childTnLst>
                                </p:cTn>
                              </p:par>
                              <p:par>
                                <p:cTn fill="hold" nodeType="withEffect" presetClass="entr" presetID="10" presetSubtype="0">
                                  <p:stCondLst>
                                    <p:cond delay="0"/>
                                  </p:stCondLst>
                                  <p:childTnLst>
                                    <p:set>
                                      <p:cBhvr>
                                        <p:cTn dur="1" fill="hold">
                                          <p:stCondLst>
                                            <p:cond delay="0"/>
                                          </p:stCondLst>
                                        </p:cTn>
                                        <p:tgtEl>
                                          <p:spTgt spid="214"/>
                                        </p:tgtEl>
                                        <p:attrNameLst>
                                          <p:attrName>style.visibility</p:attrName>
                                        </p:attrNameLst>
                                      </p:cBhvr>
                                      <p:to>
                                        <p:strVal val="visible"/>
                                      </p:to>
                                    </p:set>
                                    <p:animEffect filter="fade" transition="in">
                                      <p:cBhvr>
                                        <p:cTn dur="1000"/>
                                        <p:tgtEl>
                                          <p:spTgt spid="214"/>
                                        </p:tgtEl>
                                      </p:cBhvr>
                                    </p:animEffect>
                                  </p:childTnLst>
                                </p:cTn>
                              </p:par>
                              <p:par>
                                <p:cTn fill="hold" nodeType="withEffect" presetClass="entr" presetID="10" presetSubtype="0">
                                  <p:stCondLst>
                                    <p:cond delay="0"/>
                                  </p:stCondLst>
                                  <p:childTnLst>
                                    <p:set>
                                      <p:cBhvr>
                                        <p:cTn dur="1" fill="hold">
                                          <p:stCondLst>
                                            <p:cond delay="0"/>
                                          </p:stCondLst>
                                        </p:cTn>
                                        <p:tgtEl>
                                          <p:spTgt spid="204"/>
                                        </p:tgtEl>
                                        <p:attrNameLst>
                                          <p:attrName>style.visibility</p:attrName>
                                        </p:attrNameLst>
                                      </p:cBhvr>
                                      <p:to>
                                        <p:strVal val="visible"/>
                                      </p:to>
                                    </p:set>
                                    <p:animEffect filter="fade" transition="in">
                                      <p:cBhvr>
                                        <p:cTn dur="1000"/>
                                        <p:tgtEl>
                                          <p:spTgt spid="20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29"/>
          <p:cNvSpPr txBox="1"/>
          <p:nvPr>
            <p:ph type="title"/>
          </p:nvPr>
        </p:nvSpPr>
        <p:spPr>
          <a:xfrm>
            <a:off x="509550" y="1921350"/>
            <a:ext cx="8124900" cy="13008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en" sz="4000"/>
              <a:t>The Relationship between Culture, Regulatory Foci and  </a:t>
            </a:r>
            <a:r>
              <a:rPr lang="en" sz="4000"/>
              <a:t>Self-Construal</a:t>
            </a:r>
            <a:endParaRPr/>
          </a:p>
        </p:txBody>
      </p:sp>
      <p:sp>
        <p:nvSpPr>
          <p:cNvPr id="220" name="Google Shape;220;p2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pic>
        <p:nvPicPr>
          <p:cNvPr id="225" name="Google Shape;225;p30"/>
          <p:cNvPicPr preferRelativeResize="0"/>
          <p:nvPr/>
        </p:nvPicPr>
        <p:blipFill>
          <a:blip r:embed="rId3">
            <a:alphaModFix/>
          </a:blip>
          <a:stretch>
            <a:fillRect/>
          </a:stretch>
        </p:blipFill>
        <p:spPr>
          <a:xfrm rot="422660">
            <a:off x="5468019" y="4146147"/>
            <a:ext cx="1842239" cy="911982"/>
          </a:xfrm>
          <a:prstGeom prst="rect">
            <a:avLst/>
          </a:prstGeom>
          <a:noFill/>
          <a:ln>
            <a:noFill/>
          </a:ln>
        </p:spPr>
      </p:pic>
      <p:sp>
        <p:nvSpPr>
          <p:cNvPr id="226" name="Google Shape;226;p3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227" name="Google Shape;227;p30"/>
          <p:cNvSpPr txBox="1"/>
          <p:nvPr/>
        </p:nvSpPr>
        <p:spPr>
          <a:xfrm>
            <a:off x="673075" y="465575"/>
            <a:ext cx="7974600" cy="86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500">
                <a:solidFill>
                  <a:srgbClr val="CC0000"/>
                </a:solidFill>
                <a:latin typeface="Open Sans"/>
                <a:ea typeface="Open Sans"/>
                <a:cs typeface="Open Sans"/>
                <a:sym typeface="Open Sans"/>
              </a:rPr>
              <a:t>Collective cultures</a:t>
            </a:r>
            <a:r>
              <a:rPr b="1" lang="en">
                <a:solidFill>
                  <a:srgbClr val="444444"/>
                </a:solidFill>
                <a:latin typeface="Open Sans"/>
                <a:ea typeface="Open Sans"/>
                <a:cs typeface="Open Sans"/>
                <a:sym typeface="Open Sans"/>
              </a:rPr>
              <a:t> fosters Prevention-oriented motivation (Eastern countries).</a:t>
            </a:r>
            <a:endParaRPr b="1">
              <a:solidFill>
                <a:srgbClr val="444444"/>
              </a:solidFill>
              <a:latin typeface="Open Sans"/>
              <a:ea typeface="Open Sans"/>
              <a:cs typeface="Open Sans"/>
              <a:sym typeface="Open Sans"/>
            </a:endParaRPr>
          </a:p>
          <a:p>
            <a:pPr indent="0" lvl="0" marL="0" rtl="0" algn="l">
              <a:spcBef>
                <a:spcPts val="0"/>
              </a:spcBef>
              <a:spcAft>
                <a:spcPts val="0"/>
              </a:spcAft>
              <a:buNone/>
            </a:pPr>
            <a:r>
              <a:t/>
            </a:r>
            <a:endParaRPr b="1">
              <a:solidFill>
                <a:srgbClr val="444444"/>
              </a:solidFill>
              <a:latin typeface="Open Sans"/>
              <a:ea typeface="Open Sans"/>
              <a:cs typeface="Open Sans"/>
              <a:sym typeface="Open Sans"/>
            </a:endParaRPr>
          </a:p>
          <a:p>
            <a:pPr indent="0" lvl="0" marL="0" rtl="0" algn="l">
              <a:spcBef>
                <a:spcPts val="0"/>
              </a:spcBef>
              <a:spcAft>
                <a:spcPts val="0"/>
              </a:spcAft>
              <a:buNone/>
            </a:pPr>
            <a:r>
              <a:rPr b="1" lang="en" sz="1500">
                <a:solidFill>
                  <a:srgbClr val="CC0000"/>
                </a:solidFill>
                <a:latin typeface="Open Sans"/>
                <a:ea typeface="Open Sans"/>
                <a:cs typeface="Open Sans"/>
                <a:sym typeface="Open Sans"/>
              </a:rPr>
              <a:t>Individualistic cultures</a:t>
            </a:r>
            <a:r>
              <a:rPr b="1" lang="en">
                <a:solidFill>
                  <a:srgbClr val="333333"/>
                </a:solidFill>
                <a:latin typeface="Open Sans"/>
                <a:ea typeface="Open Sans"/>
                <a:cs typeface="Open Sans"/>
                <a:sym typeface="Open Sans"/>
              </a:rPr>
              <a:t> fosters Promotion-oriented motivation (Western countries).</a:t>
            </a:r>
            <a:endParaRPr b="1">
              <a:solidFill>
                <a:srgbClr val="444444"/>
              </a:solidFill>
              <a:latin typeface="Open Sans"/>
              <a:ea typeface="Open Sans"/>
              <a:cs typeface="Open Sans"/>
              <a:sym typeface="Open Sans"/>
            </a:endParaRPr>
          </a:p>
        </p:txBody>
      </p:sp>
      <p:sp>
        <p:nvSpPr>
          <p:cNvPr id="228" name="Google Shape;228;p30"/>
          <p:cNvSpPr txBox="1"/>
          <p:nvPr/>
        </p:nvSpPr>
        <p:spPr>
          <a:xfrm>
            <a:off x="6223675" y="1731825"/>
            <a:ext cx="2424000" cy="708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700">
                <a:solidFill>
                  <a:srgbClr val="CC0000"/>
                </a:solidFill>
                <a:latin typeface="Verdana"/>
                <a:ea typeface="Verdana"/>
                <a:cs typeface="Verdana"/>
                <a:sym typeface="Verdana"/>
              </a:rPr>
              <a:t>Individualistic </a:t>
            </a:r>
            <a:endParaRPr b="1" sz="1700">
              <a:solidFill>
                <a:srgbClr val="CC0000"/>
              </a:solidFill>
              <a:latin typeface="Verdana"/>
              <a:ea typeface="Verdana"/>
              <a:cs typeface="Verdana"/>
              <a:sym typeface="Verdana"/>
            </a:endParaRPr>
          </a:p>
          <a:p>
            <a:pPr indent="0" lvl="0" marL="0" rtl="0" algn="ctr">
              <a:spcBef>
                <a:spcPts val="0"/>
              </a:spcBef>
              <a:spcAft>
                <a:spcPts val="0"/>
              </a:spcAft>
              <a:buNone/>
            </a:pPr>
            <a:r>
              <a:rPr b="1" lang="en" sz="1700">
                <a:solidFill>
                  <a:srgbClr val="CC0000"/>
                </a:solidFill>
                <a:latin typeface="Verdana"/>
                <a:ea typeface="Verdana"/>
                <a:cs typeface="Verdana"/>
                <a:sym typeface="Verdana"/>
              </a:rPr>
              <a:t>Culture</a:t>
            </a:r>
            <a:endParaRPr b="1" sz="1700">
              <a:solidFill>
                <a:srgbClr val="CC0000"/>
              </a:solidFill>
              <a:latin typeface="Verdana"/>
              <a:ea typeface="Verdana"/>
              <a:cs typeface="Verdana"/>
              <a:sym typeface="Verdana"/>
            </a:endParaRPr>
          </a:p>
        </p:txBody>
      </p:sp>
      <p:sp>
        <p:nvSpPr>
          <p:cNvPr id="229" name="Google Shape;229;p30"/>
          <p:cNvSpPr txBox="1"/>
          <p:nvPr/>
        </p:nvSpPr>
        <p:spPr>
          <a:xfrm>
            <a:off x="6223675" y="3033900"/>
            <a:ext cx="2209800" cy="677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600">
                <a:solidFill>
                  <a:srgbClr val="F1C232"/>
                </a:solidFill>
                <a:latin typeface="Chivo"/>
                <a:ea typeface="Chivo"/>
                <a:cs typeface="Chivo"/>
                <a:sym typeface="Chivo"/>
              </a:rPr>
              <a:t>Independent</a:t>
            </a:r>
            <a:br>
              <a:rPr b="1" lang="en" sz="1600">
                <a:solidFill>
                  <a:srgbClr val="F1C232"/>
                </a:solidFill>
                <a:latin typeface="Chivo"/>
                <a:ea typeface="Chivo"/>
                <a:cs typeface="Chivo"/>
                <a:sym typeface="Chivo"/>
              </a:rPr>
            </a:br>
            <a:r>
              <a:rPr b="1" lang="en" sz="1600">
                <a:solidFill>
                  <a:srgbClr val="F1C232"/>
                </a:solidFill>
                <a:latin typeface="Chivo"/>
                <a:ea typeface="Chivo"/>
                <a:cs typeface="Chivo"/>
                <a:sym typeface="Chivo"/>
              </a:rPr>
              <a:t>Self-Construal</a:t>
            </a:r>
            <a:endParaRPr b="1" sz="1600">
              <a:solidFill>
                <a:srgbClr val="F1C232"/>
              </a:solidFill>
              <a:latin typeface="Chivo"/>
              <a:ea typeface="Chivo"/>
              <a:cs typeface="Chivo"/>
              <a:sym typeface="Chivo"/>
            </a:endParaRPr>
          </a:p>
        </p:txBody>
      </p:sp>
      <p:pic>
        <p:nvPicPr>
          <p:cNvPr id="230" name="Google Shape;230;p30"/>
          <p:cNvPicPr preferRelativeResize="0"/>
          <p:nvPr/>
        </p:nvPicPr>
        <p:blipFill>
          <a:blip r:embed="rId4">
            <a:alphaModFix/>
          </a:blip>
          <a:stretch>
            <a:fillRect/>
          </a:stretch>
        </p:blipFill>
        <p:spPr>
          <a:xfrm>
            <a:off x="3246299" y="3711000"/>
            <a:ext cx="2423999" cy="372601"/>
          </a:xfrm>
          <a:prstGeom prst="rect">
            <a:avLst/>
          </a:prstGeom>
          <a:noFill/>
          <a:ln>
            <a:noFill/>
          </a:ln>
        </p:spPr>
      </p:pic>
      <p:sp>
        <p:nvSpPr>
          <p:cNvPr id="231" name="Google Shape;231;p30"/>
          <p:cNvSpPr txBox="1"/>
          <p:nvPr/>
        </p:nvSpPr>
        <p:spPr>
          <a:xfrm>
            <a:off x="6784850" y="4802125"/>
            <a:ext cx="24615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chemeClr val="dk2"/>
                </a:solidFill>
                <a:latin typeface="Calibri"/>
                <a:ea typeface="Calibri"/>
                <a:cs typeface="Calibri"/>
                <a:sym typeface="Calibri"/>
              </a:rPr>
              <a:t>(Markus &amp; Kitayama, 1991; Triandis, 1989)</a:t>
            </a:r>
            <a:endParaRPr sz="1000">
              <a:solidFill>
                <a:schemeClr val="dk2"/>
              </a:solidFill>
              <a:latin typeface="Chivo"/>
              <a:ea typeface="Chivo"/>
              <a:cs typeface="Chivo"/>
              <a:sym typeface="Chivo"/>
            </a:endParaRPr>
          </a:p>
        </p:txBody>
      </p:sp>
      <p:grpSp>
        <p:nvGrpSpPr>
          <p:cNvPr id="232" name="Google Shape;232;p30"/>
          <p:cNvGrpSpPr/>
          <p:nvPr/>
        </p:nvGrpSpPr>
        <p:grpSpPr>
          <a:xfrm>
            <a:off x="109725" y="1350625"/>
            <a:ext cx="5560587" cy="2749200"/>
            <a:chOff x="109725" y="1350625"/>
            <a:chExt cx="5560587" cy="2749200"/>
          </a:xfrm>
        </p:grpSpPr>
        <p:pic>
          <p:nvPicPr>
            <p:cNvPr id="233" name="Google Shape;233;p30"/>
            <p:cNvPicPr preferRelativeResize="0"/>
            <p:nvPr/>
          </p:nvPicPr>
          <p:blipFill>
            <a:blip r:embed="rId5">
              <a:alphaModFix/>
            </a:blip>
            <a:stretch>
              <a:fillRect/>
            </a:stretch>
          </p:blipFill>
          <p:spPr>
            <a:xfrm rot="8800858">
              <a:off x="3078551" y="2152601"/>
              <a:ext cx="1817149" cy="899574"/>
            </a:xfrm>
            <a:prstGeom prst="rect">
              <a:avLst/>
            </a:prstGeom>
            <a:noFill/>
            <a:ln>
              <a:noFill/>
            </a:ln>
          </p:spPr>
        </p:pic>
        <p:pic>
          <p:nvPicPr>
            <p:cNvPr id="234" name="Google Shape;234;p30"/>
            <p:cNvPicPr preferRelativeResize="0"/>
            <p:nvPr/>
          </p:nvPicPr>
          <p:blipFill>
            <a:blip r:embed="rId6">
              <a:alphaModFix/>
            </a:blip>
            <a:stretch>
              <a:fillRect/>
            </a:stretch>
          </p:blipFill>
          <p:spPr>
            <a:xfrm>
              <a:off x="3131034" y="1465725"/>
              <a:ext cx="2539278" cy="412125"/>
            </a:xfrm>
            <a:prstGeom prst="rect">
              <a:avLst/>
            </a:prstGeom>
            <a:noFill/>
            <a:ln>
              <a:noFill/>
            </a:ln>
          </p:spPr>
        </p:pic>
        <p:grpSp>
          <p:nvGrpSpPr>
            <p:cNvPr id="235" name="Google Shape;235;p30"/>
            <p:cNvGrpSpPr/>
            <p:nvPr/>
          </p:nvGrpSpPr>
          <p:grpSpPr>
            <a:xfrm>
              <a:off x="109725" y="1350625"/>
              <a:ext cx="2938800" cy="2749200"/>
              <a:chOff x="109725" y="1350625"/>
              <a:chExt cx="2938800" cy="2749200"/>
            </a:xfrm>
          </p:grpSpPr>
          <p:sp>
            <p:nvSpPr>
              <p:cNvPr id="236" name="Google Shape;236;p30"/>
              <p:cNvSpPr/>
              <p:nvPr/>
            </p:nvSpPr>
            <p:spPr>
              <a:xfrm>
                <a:off x="109725" y="1350625"/>
                <a:ext cx="2938800" cy="27492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30"/>
              <p:cNvSpPr txBox="1"/>
              <p:nvPr/>
            </p:nvSpPr>
            <p:spPr>
              <a:xfrm>
                <a:off x="673075" y="1780563"/>
                <a:ext cx="17232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800">
                    <a:solidFill>
                      <a:srgbClr val="CC0000"/>
                    </a:solidFill>
                    <a:latin typeface="Verdana"/>
                    <a:ea typeface="Verdana"/>
                    <a:cs typeface="Verdana"/>
                    <a:sym typeface="Verdana"/>
                  </a:rPr>
                  <a:t>Collective </a:t>
                </a:r>
                <a:endParaRPr b="1" sz="1800">
                  <a:solidFill>
                    <a:srgbClr val="CC0000"/>
                  </a:solidFill>
                  <a:latin typeface="Verdana"/>
                  <a:ea typeface="Verdana"/>
                  <a:cs typeface="Verdana"/>
                  <a:sym typeface="Verdana"/>
                </a:endParaRPr>
              </a:p>
              <a:p>
                <a:pPr indent="0" lvl="0" marL="0" rtl="0" algn="ctr">
                  <a:spcBef>
                    <a:spcPts val="0"/>
                  </a:spcBef>
                  <a:spcAft>
                    <a:spcPts val="0"/>
                  </a:spcAft>
                  <a:buNone/>
                </a:pPr>
                <a:r>
                  <a:rPr b="1" lang="en" sz="1800">
                    <a:solidFill>
                      <a:srgbClr val="CC0000"/>
                    </a:solidFill>
                    <a:latin typeface="Verdana"/>
                    <a:ea typeface="Verdana"/>
                    <a:cs typeface="Verdana"/>
                    <a:sym typeface="Verdana"/>
                  </a:rPr>
                  <a:t>Culture</a:t>
                </a:r>
                <a:endParaRPr b="1" sz="1800">
                  <a:solidFill>
                    <a:srgbClr val="CC0000"/>
                  </a:solidFill>
                  <a:latin typeface="Verdana"/>
                  <a:ea typeface="Verdana"/>
                  <a:cs typeface="Verdana"/>
                  <a:sym typeface="Verdana"/>
                </a:endParaRPr>
              </a:p>
            </p:txBody>
          </p:sp>
          <p:sp>
            <p:nvSpPr>
              <p:cNvPr id="238" name="Google Shape;238;p30"/>
              <p:cNvSpPr txBox="1"/>
              <p:nvPr/>
            </p:nvSpPr>
            <p:spPr>
              <a:xfrm>
                <a:off x="525400" y="3064650"/>
                <a:ext cx="22098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rgbClr val="F1C232"/>
                    </a:solidFill>
                    <a:latin typeface="Chivo"/>
                    <a:ea typeface="Chivo"/>
                    <a:cs typeface="Chivo"/>
                    <a:sym typeface="Chivo"/>
                  </a:rPr>
                  <a:t>Interdependent</a:t>
                </a:r>
                <a:br>
                  <a:rPr b="1" lang="en">
                    <a:solidFill>
                      <a:srgbClr val="F1C232"/>
                    </a:solidFill>
                    <a:latin typeface="Chivo"/>
                    <a:ea typeface="Chivo"/>
                    <a:cs typeface="Chivo"/>
                    <a:sym typeface="Chivo"/>
                  </a:rPr>
                </a:br>
                <a:r>
                  <a:rPr b="1" lang="en">
                    <a:solidFill>
                      <a:srgbClr val="F1C232"/>
                    </a:solidFill>
                    <a:latin typeface="Chivo"/>
                    <a:ea typeface="Chivo"/>
                    <a:cs typeface="Chivo"/>
                    <a:sym typeface="Chivo"/>
                  </a:rPr>
                  <a:t>Self-Construal</a:t>
                </a:r>
                <a:endParaRPr b="1">
                  <a:solidFill>
                    <a:srgbClr val="F1C232"/>
                  </a:solidFill>
                  <a:latin typeface="Chivo"/>
                  <a:ea typeface="Chivo"/>
                  <a:cs typeface="Chivo"/>
                  <a:sym typeface="Chivo"/>
                </a:endParaRPr>
              </a:p>
            </p:txBody>
          </p:sp>
          <p:sp>
            <p:nvSpPr>
              <p:cNvPr id="239" name="Google Shape;239;p30"/>
              <p:cNvSpPr/>
              <p:nvPr/>
            </p:nvSpPr>
            <p:spPr>
              <a:xfrm>
                <a:off x="882850" y="2656325"/>
                <a:ext cx="1494900" cy="13803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40" name="Google Shape;240;p30"/>
          <p:cNvSpPr/>
          <p:nvPr/>
        </p:nvSpPr>
        <p:spPr>
          <a:xfrm>
            <a:off x="6584225" y="2656325"/>
            <a:ext cx="1494900" cy="13803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30"/>
          <p:cNvSpPr/>
          <p:nvPr/>
        </p:nvSpPr>
        <p:spPr>
          <a:xfrm>
            <a:off x="5930000" y="1350625"/>
            <a:ext cx="2938800" cy="27492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2"/>
                                        </p:tgtEl>
                                        <p:attrNameLst>
                                          <p:attrName>style.visibility</p:attrName>
                                        </p:attrNameLst>
                                      </p:cBhvr>
                                      <p:to>
                                        <p:strVal val="visible"/>
                                      </p:to>
                                    </p:set>
                                    <p:animEffect filter="fade" transition="in">
                                      <p:cBhvr>
                                        <p:cTn dur="1000"/>
                                        <p:tgtEl>
                                          <p:spTgt spid="23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8"/>
                                        </p:tgtEl>
                                        <p:attrNameLst>
                                          <p:attrName>style.visibility</p:attrName>
                                        </p:attrNameLst>
                                      </p:cBhvr>
                                      <p:to>
                                        <p:strVal val="visible"/>
                                      </p:to>
                                    </p:set>
                                    <p:animEffect filter="fade" transition="in">
                                      <p:cBhvr>
                                        <p:cTn dur="1000"/>
                                        <p:tgtEl>
                                          <p:spTgt spid="228"/>
                                        </p:tgtEl>
                                      </p:cBhvr>
                                    </p:animEffect>
                                  </p:childTnLst>
                                </p:cTn>
                              </p:par>
                              <p:par>
                                <p:cTn fill="hold" nodeType="withEffect" presetClass="entr" presetID="10" presetSubtype="0">
                                  <p:stCondLst>
                                    <p:cond delay="0"/>
                                  </p:stCondLst>
                                  <p:childTnLst>
                                    <p:set>
                                      <p:cBhvr>
                                        <p:cTn dur="1" fill="hold">
                                          <p:stCondLst>
                                            <p:cond delay="0"/>
                                          </p:stCondLst>
                                        </p:cTn>
                                        <p:tgtEl>
                                          <p:spTgt spid="229"/>
                                        </p:tgtEl>
                                        <p:attrNameLst>
                                          <p:attrName>style.visibility</p:attrName>
                                        </p:attrNameLst>
                                      </p:cBhvr>
                                      <p:to>
                                        <p:strVal val="visible"/>
                                      </p:to>
                                    </p:set>
                                    <p:animEffect filter="fade" transition="in">
                                      <p:cBhvr>
                                        <p:cTn dur="1000"/>
                                        <p:tgtEl>
                                          <p:spTgt spid="229"/>
                                        </p:tgtEl>
                                      </p:cBhvr>
                                    </p:animEffect>
                                  </p:childTnLst>
                                </p:cTn>
                              </p:par>
                              <p:par>
                                <p:cTn fill="hold" nodeType="withEffect" presetClass="entr" presetID="10" presetSubtype="0">
                                  <p:stCondLst>
                                    <p:cond delay="0"/>
                                  </p:stCondLst>
                                  <p:childTnLst>
                                    <p:set>
                                      <p:cBhvr>
                                        <p:cTn dur="1" fill="hold">
                                          <p:stCondLst>
                                            <p:cond delay="0"/>
                                          </p:stCondLst>
                                        </p:cTn>
                                        <p:tgtEl>
                                          <p:spTgt spid="230"/>
                                        </p:tgtEl>
                                        <p:attrNameLst>
                                          <p:attrName>style.visibility</p:attrName>
                                        </p:attrNameLst>
                                      </p:cBhvr>
                                      <p:to>
                                        <p:strVal val="visible"/>
                                      </p:to>
                                    </p:set>
                                    <p:animEffect filter="fade" transition="in">
                                      <p:cBhvr>
                                        <p:cTn dur="1000"/>
                                        <p:tgtEl>
                                          <p:spTgt spid="230"/>
                                        </p:tgtEl>
                                      </p:cBhvr>
                                    </p:animEffect>
                                  </p:childTnLst>
                                </p:cTn>
                              </p:par>
                              <p:par>
                                <p:cTn fill="hold" nodeType="withEffect" presetClass="entr" presetID="10" presetSubtype="0">
                                  <p:stCondLst>
                                    <p:cond delay="0"/>
                                  </p:stCondLst>
                                  <p:childTnLst>
                                    <p:set>
                                      <p:cBhvr>
                                        <p:cTn dur="1" fill="hold">
                                          <p:stCondLst>
                                            <p:cond delay="0"/>
                                          </p:stCondLst>
                                        </p:cTn>
                                        <p:tgtEl>
                                          <p:spTgt spid="240"/>
                                        </p:tgtEl>
                                        <p:attrNameLst>
                                          <p:attrName>style.visibility</p:attrName>
                                        </p:attrNameLst>
                                      </p:cBhvr>
                                      <p:to>
                                        <p:strVal val="visible"/>
                                      </p:to>
                                    </p:set>
                                    <p:animEffect filter="fade" transition="in">
                                      <p:cBhvr>
                                        <p:cTn dur="1000"/>
                                        <p:tgtEl>
                                          <p:spTgt spid="240"/>
                                        </p:tgtEl>
                                      </p:cBhvr>
                                    </p:animEffect>
                                  </p:childTnLst>
                                </p:cTn>
                              </p:par>
                              <p:par>
                                <p:cTn fill="hold" nodeType="withEffect" presetClass="entr" presetID="10" presetSubtype="0">
                                  <p:stCondLst>
                                    <p:cond delay="0"/>
                                  </p:stCondLst>
                                  <p:childTnLst>
                                    <p:set>
                                      <p:cBhvr>
                                        <p:cTn dur="1" fill="hold">
                                          <p:stCondLst>
                                            <p:cond delay="0"/>
                                          </p:stCondLst>
                                        </p:cTn>
                                        <p:tgtEl>
                                          <p:spTgt spid="241"/>
                                        </p:tgtEl>
                                        <p:attrNameLst>
                                          <p:attrName>style.visibility</p:attrName>
                                        </p:attrNameLst>
                                      </p:cBhvr>
                                      <p:to>
                                        <p:strVal val="visible"/>
                                      </p:to>
                                    </p:set>
                                    <p:animEffect filter="fade" transition="in">
                                      <p:cBhvr>
                                        <p:cTn dur="1000"/>
                                        <p:tgtEl>
                                          <p:spTgt spid="241"/>
                                        </p:tgtEl>
                                      </p:cBhvr>
                                    </p:animEffect>
                                  </p:childTnLst>
                                </p:cTn>
                              </p:par>
                              <p:par>
                                <p:cTn fill="hold" nodeType="withEffect" presetClass="entr" presetID="10" presetSubtype="0">
                                  <p:stCondLst>
                                    <p:cond delay="0"/>
                                  </p:stCondLst>
                                  <p:childTnLst>
                                    <p:set>
                                      <p:cBhvr>
                                        <p:cTn dur="1" fill="hold">
                                          <p:stCondLst>
                                            <p:cond delay="0"/>
                                          </p:stCondLst>
                                        </p:cTn>
                                        <p:tgtEl>
                                          <p:spTgt spid="225"/>
                                        </p:tgtEl>
                                        <p:attrNameLst>
                                          <p:attrName>style.visibility</p:attrName>
                                        </p:attrNameLst>
                                      </p:cBhvr>
                                      <p:to>
                                        <p:strVal val="visible"/>
                                      </p:to>
                                    </p:set>
                                    <p:animEffect filter="fade" transition="in">
                                      <p:cBhvr>
                                        <p:cTn dur="1000"/>
                                        <p:tgtEl>
                                          <p:spTgt spid="22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31"/>
          <p:cNvSpPr txBox="1"/>
          <p:nvPr>
            <p:ph type="title"/>
          </p:nvPr>
        </p:nvSpPr>
        <p:spPr>
          <a:xfrm>
            <a:off x="509550" y="1921350"/>
            <a:ext cx="8124900" cy="1300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Why we believe that </a:t>
            </a:r>
            <a:r>
              <a:rPr lang="en"/>
              <a:t>sharing</a:t>
            </a:r>
            <a:r>
              <a:rPr lang="en"/>
              <a:t> will differ  </a:t>
            </a:r>
            <a:endParaRPr/>
          </a:p>
        </p:txBody>
      </p:sp>
      <p:sp>
        <p:nvSpPr>
          <p:cNvPr id="247" name="Google Shape;247;p3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51" name="Shape 251"/>
        <p:cNvGrpSpPr/>
        <p:nvPr/>
      </p:nvGrpSpPr>
      <p:grpSpPr>
        <a:xfrm>
          <a:off x="0" y="0"/>
          <a:ext cx="0" cy="0"/>
          <a:chOff x="0" y="0"/>
          <a:chExt cx="0" cy="0"/>
        </a:xfrm>
      </p:grpSpPr>
      <p:sp>
        <p:nvSpPr>
          <p:cNvPr id="252" name="Google Shape;252;p32"/>
          <p:cNvSpPr txBox="1"/>
          <p:nvPr>
            <p:ph idx="4294967295" type="title"/>
          </p:nvPr>
        </p:nvSpPr>
        <p:spPr>
          <a:xfrm>
            <a:off x="133275" y="106375"/>
            <a:ext cx="8568300" cy="1457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3100">
                <a:solidFill>
                  <a:srgbClr val="FBBC04"/>
                </a:solidFill>
              </a:rPr>
              <a:t>Different perspectives regarding the future</a:t>
            </a:r>
            <a:endParaRPr sz="2500">
              <a:solidFill>
                <a:srgbClr val="FBBC04"/>
              </a:solidFill>
            </a:endParaRPr>
          </a:p>
        </p:txBody>
      </p:sp>
      <p:sp>
        <p:nvSpPr>
          <p:cNvPr id="253" name="Google Shape;253;p32"/>
          <p:cNvSpPr txBox="1"/>
          <p:nvPr/>
        </p:nvSpPr>
        <p:spPr>
          <a:xfrm>
            <a:off x="181350" y="1167150"/>
            <a:ext cx="8781300" cy="1067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500">
                <a:latin typeface="Open Sans"/>
                <a:ea typeface="Open Sans"/>
                <a:cs typeface="Open Sans"/>
                <a:sym typeface="Open Sans"/>
              </a:rPr>
              <a:t>People in promotion orientation (independent self-construal) view their future more favorably, whereas prevention (interdependent self-construal) focused individuals did not compare themselves to their future self as mu</a:t>
            </a:r>
            <a:r>
              <a:rPr lang="en" sz="1500">
                <a:latin typeface="Open Sans"/>
                <a:ea typeface="Open Sans"/>
                <a:cs typeface="Open Sans"/>
                <a:sym typeface="Open Sans"/>
              </a:rPr>
              <a:t>ch  (Corcoran and Peetz, 2014).</a:t>
            </a:r>
            <a:endParaRPr sz="1500">
              <a:latin typeface="Open Sans"/>
              <a:ea typeface="Open Sans"/>
              <a:cs typeface="Open Sans"/>
              <a:sym typeface="Open Sans"/>
            </a:endParaRPr>
          </a:p>
          <a:p>
            <a:pPr indent="0" lvl="0" marL="0" rtl="0" algn="l">
              <a:lnSpc>
                <a:spcPct val="115000"/>
              </a:lnSpc>
              <a:spcBef>
                <a:spcPts val="1600"/>
              </a:spcBef>
              <a:spcAft>
                <a:spcPts val="0"/>
              </a:spcAft>
              <a:buNone/>
            </a:pPr>
            <a:r>
              <a:t/>
            </a:r>
            <a:endParaRPr sz="1500">
              <a:latin typeface="Open Sans"/>
              <a:ea typeface="Open Sans"/>
              <a:cs typeface="Open Sans"/>
              <a:sym typeface="Open Sans"/>
            </a:endParaRPr>
          </a:p>
          <a:p>
            <a:pPr indent="0" lvl="0" marL="457200" rtl="0" algn="l">
              <a:lnSpc>
                <a:spcPct val="115000"/>
              </a:lnSpc>
              <a:spcBef>
                <a:spcPts val="1600"/>
              </a:spcBef>
              <a:spcAft>
                <a:spcPts val="0"/>
              </a:spcAft>
              <a:buNone/>
            </a:pPr>
            <a:r>
              <a:t/>
            </a:r>
            <a:endParaRPr sz="1500">
              <a:latin typeface="Open Sans"/>
              <a:ea typeface="Open Sans"/>
              <a:cs typeface="Open Sans"/>
              <a:sym typeface="Open Sans"/>
            </a:endParaRPr>
          </a:p>
          <a:p>
            <a:pPr indent="0" lvl="0" marL="0" rtl="0" algn="l">
              <a:lnSpc>
                <a:spcPct val="115000"/>
              </a:lnSpc>
              <a:spcBef>
                <a:spcPts val="1600"/>
              </a:spcBef>
              <a:spcAft>
                <a:spcPts val="0"/>
              </a:spcAft>
              <a:buNone/>
            </a:pPr>
            <a:r>
              <a:t/>
            </a:r>
            <a:endParaRPr sz="1800">
              <a:latin typeface="Open Sans"/>
              <a:ea typeface="Open Sans"/>
              <a:cs typeface="Open Sans"/>
              <a:sym typeface="Open Sans"/>
            </a:endParaRPr>
          </a:p>
          <a:p>
            <a:pPr indent="0" lvl="0" marL="0" rtl="0" algn="l">
              <a:lnSpc>
                <a:spcPct val="115000"/>
              </a:lnSpc>
              <a:spcBef>
                <a:spcPts val="1600"/>
              </a:spcBef>
              <a:spcAft>
                <a:spcPts val="1600"/>
              </a:spcAft>
              <a:buNone/>
            </a:pPr>
            <a:r>
              <a:t/>
            </a:r>
            <a:endParaRPr sz="1800">
              <a:latin typeface="Open Sans"/>
              <a:ea typeface="Open Sans"/>
              <a:cs typeface="Open Sans"/>
              <a:sym typeface="Open Sans"/>
            </a:endParaRPr>
          </a:p>
        </p:txBody>
      </p:sp>
      <p:pic>
        <p:nvPicPr>
          <p:cNvPr id="254" name="Google Shape;254;p32"/>
          <p:cNvPicPr preferRelativeResize="0"/>
          <p:nvPr/>
        </p:nvPicPr>
        <p:blipFill>
          <a:blip r:embed="rId3">
            <a:alphaModFix/>
          </a:blip>
          <a:stretch>
            <a:fillRect/>
          </a:stretch>
        </p:blipFill>
        <p:spPr>
          <a:xfrm>
            <a:off x="5758975" y="2966470"/>
            <a:ext cx="2942600" cy="1963675"/>
          </a:xfrm>
          <a:prstGeom prst="rect">
            <a:avLst/>
          </a:prstGeom>
          <a:noFill/>
          <a:ln>
            <a:noFill/>
          </a:ln>
        </p:spPr>
      </p:pic>
      <p:sp>
        <p:nvSpPr>
          <p:cNvPr id="255" name="Google Shape;255;p32"/>
          <p:cNvSpPr txBox="1"/>
          <p:nvPr/>
        </p:nvSpPr>
        <p:spPr>
          <a:xfrm>
            <a:off x="181350" y="1710000"/>
            <a:ext cx="8781300" cy="1723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1500">
              <a:latin typeface="Open Sans"/>
              <a:ea typeface="Open Sans"/>
              <a:cs typeface="Open Sans"/>
              <a:sym typeface="Open Sans"/>
            </a:endParaRPr>
          </a:p>
          <a:p>
            <a:pPr indent="-323850" lvl="1" marL="914400" rtl="0" algn="l">
              <a:lnSpc>
                <a:spcPct val="115000"/>
              </a:lnSpc>
              <a:spcBef>
                <a:spcPts val="1600"/>
              </a:spcBef>
              <a:spcAft>
                <a:spcPts val="0"/>
              </a:spcAft>
              <a:buClr>
                <a:srgbClr val="000000"/>
              </a:buClr>
              <a:buSzPts val="1500"/>
              <a:buFont typeface="Open Sans"/>
              <a:buChar char="○"/>
            </a:pPr>
            <a:r>
              <a:rPr lang="en" sz="1500">
                <a:latin typeface="Open Sans"/>
                <a:ea typeface="Open Sans"/>
                <a:cs typeface="Open Sans"/>
                <a:sym typeface="Open Sans"/>
              </a:rPr>
              <a:t>By viewing the future more positively than today, it creates the feeling of excitement (over dread or ambivalence). </a:t>
            </a:r>
            <a:endParaRPr sz="1500">
              <a:latin typeface="Open Sans"/>
              <a:ea typeface="Open Sans"/>
              <a:cs typeface="Open Sans"/>
              <a:sym typeface="Open Sans"/>
            </a:endParaRPr>
          </a:p>
          <a:p>
            <a:pPr indent="0" lvl="0" marL="0" rtl="0" algn="l">
              <a:lnSpc>
                <a:spcPct val="115000"/>
              </a:lnSpc>
              <a:spcBef>
                <a:spcPts val="0"/>
              </a:spcBef>
              <a:spcAft>
                <a:spcPts val="0"/>
              </a:spcAft>
              <a:buNone/>
            </a:pPr>
            <a:r>
              <a:t/>
            </a:r>
            <a:endParaRPr sz="1500">
              <a:latin typeface="Open Sans"/>
              <a:ea typeface="Open Sans"/>
              <a:cs typeface="Open Sans"/>
              <a:sym typeface="Open Sans"/>
            </a:endParaRPr>
          </a:p>
          <a:p>
            <a:pPr indent="0" lvl="0" marL="0" rtl="0" algn="l">
              <a:lnSpc>
                <a:spcPct val="115000"/>
              </a:lnSpc>
              <a:spcBef>
                <a:spcPts val="1600"/>
              </a:spcBef>
              <a:spcAft>
                <a:spcPts val="0"/>
              </a:spcAft>
              <a:buNone/>
            </a:pPr>
            <a:r>
              <a:t/>
            </a:r>
            <a:endParaRPr sz="1500">
              <a:latin typeface="Open Sans"/>
              <a:ea typeface="Open Sans"/>
              <a:cs typeface="Open Sans"/>
              <a:sym typeface="Open Sans"/>
            </a:endParaRPr>
          </a:p>
          <a:p>
            <a:pPr indent="0" lvl="0" marL="457200" rtl="0" algn="l">
              <a:lnSpc>
                <a:spcPct val="115000"/>
              </a:lnSpc>
              <a:spcBef>
                <a:spcPts val="1600"/>
              </a:spcBef>
              <a:spcAft>
                <a:spcPts val="0"/>
              </a:spcAft>
              <a:buNone/>
            </a:pPr>
            <a:r>
              <a:t/>
            </a:r>
            <a:endParaRPr sz="1500">
              <a:latin typeface="Open Sans"/>
              <a:ea typeface="Open Sans"/>
              <a:cs typeface="Open Sans"/>
              <a:sym typeface="Open Sans"/>
            </a:endParaRPr>
          </a:p>
          <a:p>
            <a:pPr indent="0" lvl="0" marL="0" rtl="0" algn="l">
              <a:lnSpc>
                <a:spcPct val="115000"/>
              </a:lnSpc>
              <a:spcBef>
                <a:spcPts val="1600"/>
              </a:spcBef>
              <a:spcAft>
                <a:spcPts val="0"/>
              </a:spcAft>
              <a:buNone/>
            </a:pPr>
            <a:r>
              <a:t/>
            </a:r>
            <a:endParaRPr sz="1800">
              <a:latin typeface="Open Sans"/>
              <a:ea typeface="Open Sans"/>
              <a:cs typeface="Open Sans"/>
              <a:sym typeface="Open Sans"/>
            </a:endParaRPr>
          </a:p>
          <a:p>
            <a:pPr indent="0" lvl="0" marL="0" rtl="0" algn="l">
              <a:lnSpc>
                <a:spcPct val="115000"/>
              </a:lnSpc>
              <a:spcBef>
                <a:spcPts val="1600"/>
              </a:spcBef>
              <a:spcAft>
                <a:spcPts val="1600"/>
              </a:spcAft>
              <a:buNone/>
            </a:pPr>
            <a:r>
              <a:t/>
            </a:r>
            <a:endParaRPr sz="1800">
              <a:latin typeface="Open Sans"/>
              <a:ea typeface="Open Sans"/>
              <a:cs typeface="Open Sans"/>
              <a:sym typeface="Open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5"/>
                                        </p:tgtEl>
                                        <p:attrNameLst>
                                          <p:attrName>style.visibility</p:attrName>
                                        </p:attrNameLst>
                                      </p:cBhvr>
                                      <p:to>
                                        <p:strVal val="visible"/>
                                      </p:to>
                                    </p:set>
                                    <p:animEffect filter="fade" transition="in">
                                      <p:cBhvr>
                                        <p:cTn dur="1000"/>
                                        <p:tgtEl>
                                          <p:spTgt spid="25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59" name="Shape 259"/>
        <p:cNvGrpSpPr/>
        <p:nvPr/>
      </p:nvGrpSpPr>
      <p:grpSpPr>
        <a:xfrm>
          <a:off x="0" y="0"/>
          <a:ext cx="0" cy="0"/>
          <a:chOff x="0" y="0"/>
          <a:chExt cx="0" cy="0"/>
        </a:xfrm>
      </p:grpSpPr>
      <p:sp>
        <p:nvSpPr>
          <p:cNvPr id="260" name="Google Shape;260;p33"/>
          <p:cNvSpPr txBox="1"/>
          <p:nvPr>
            <p:ph idx="12" type="sldNum"/>
          </p:nvPr>
        </p:nvSpPr>
        <p:spPr>
          <a:xfrm>
            <a:off x="8462858" y="4366092"/>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261" name="Google Shape;261;p33"/>
          <p:cNvSpPr txBox="1"/>
          <p:nvPr>
            <p:ph type="title"/>
          </p:nvPr>
        </p:nvSpPr>
        <p:spPr>
          <a:xfrm>
            <a:off x="311700" y="248125"/>
            <a:ext cx="8520600" cy="645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FBBC04"/>
                </a:solidFill>
              </a:rPr>
              <a:t>Hypothesis </a:t>
            </a:r>
            <a:r>
              <a:rPr lang="en"/>
              <a:t>1</a:t>
            </a:r>
            <a:endParaRPr>
              <a:solidFill>
                <a:srgbClr val="FBBC04"/>
              </a:solidFill>
            </a:endParaRPr>
          </a:p>
        </p:txBody>
      </p:sp>
      <p:sp>
        <p:nvSpPr>
          <p:cNvPr id="262" name="Google Shape;262;p33"/>
          <p:cNvSpPr txBox="1"/>
          <p:nvPr/>
        </p:nvSpPr>
        <p:spPr>
          <a:xfrm>
            <a:off x="321275" y="814750"/>
            <a:ext cx="8316900" cy="5712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 sz="2000"/>
              <a:t>Timing of Sharing on Social Media</a:t>
            </a:r>
            <a:endParaRPr b="1" sz="2000"/>
          </a:p>
        </p:txBody>
      </p:sp>
      <p:sp>
        <p:nvSpPr>
          <p:cNvPr id="263" name="Google Shape;263;p33"/>
          <p:cNvSpPr txBox="1"/>
          <p:nvPr/>
        </p:nvSpPr>
        <p:spPr>
          <a:xfrm>
            <a:off x="-9600" y="1519463"/>
            <a:ext cx="8747700" cy="1464900"/>
          </a:xfrm>
          <a:prstGeom prst="rect">
            <a:avLst/>
          </a:prstGeom>
          <a:noFill/>
          <a:ln>
            <a:noFill/>
          </a:ln>
        </p:spPr>
        <p:txBody>
          <a:bodyPr anchorCtr="0" anchor="t" bIns="91425" lIns="91425" spcFirstLastPara="1" rIns="91425" wrap="square" tIns="91425">
            <a:noAutofit/>
          </a:bodyPr>
          <a:lstStyle/>
          <a:p>
            <a:pPr indent="-342900" lvl="0" marL="800100" rtl="0" algn="l">
              <a:spcBef>
                <a:spcPts val="0"/>
              </a:spcBef>
              <a:spcAft>
                <a:spcPts val="0"/>
              </a:spcAft>
              <a:buNone/>
            </a:pPr>
            <a:r>
              <a:rPr b="1" lang="en" sz="1550">
                <a:solidFill>
                  <a:srgbClr val="000000"/>
                </a:solidFill>
                <a:latin typeface="Open Sans"/>
                <a:ea typeface="Open Sans"/>
                <a:cs typeface="Open Sans"/>
                <a:sym typeface="Open Sans"/>
              </a:rPr>
              <a:t>H</a:t>
            </a:r>
            <a:r>
              <a:rPr b="1" lang="en" sz="1550">
                <a:latin typeface="Open Sans"/>
                <a:ea typeface="Open Sans"/>
                <a:cs typeface="Open Sans"/>
                <a:sym typeface="Open Sans"/>
              </a:rPr>
              <a:t>1</a:t>
            </a:r>
            <a:r>
              <a:rPr lang="en" sz="1550">
                <a:solidFill>
                  <a:srgbClr val="000000"/>
                </a:solidFill>
                <a:latin typeface="Open Sans"/>
                <a:ea typeface="Open Sans"/>
                <a:cs typeface="Open Sans"/>
                <a:sym typeface="Open Sans"/>
              </a:rPr>
              <a:t>: Consumers </a:t>
            </a:r>
            <a:r>
              <a:rPr lang="en" sz="1550">
                <a:latin typeface="Open Sans"/>
                <a:ea typeface="Open Sans"/>
                <a:cs typeface="Open Sans"/>
                <a:sym typeface="Open Sans"/>
              </a:rPr>
              <a:t>with an independent self-construal </a:t>
            </a:r>
            <a:r>
              <a:rPr lang="en" sz="1550">
                <a:solidFill>
                  <a:srgbClr val="000000"/>
                </a:solidFill>
                <a:latin typeface="Open Sans"/>
                <a:ea typeface="Open Sans"/>
                <a:cs typeface="Open Sans"/>
                <a:sym typeface="Open Sans"/>
              </a:rPr>
              <a:t>will share the anticipation of events before the events occur,</a:t>
            </a:r>
            <a:r>
              <a:rPr lang="en" sz="1550">
                <a:solidFill>
                  <a:srgbClr val="FF0000"/>
                </a:solidFill>
                <a:latin typeface="Open Sans"/>
                <a:ea typeface="Open Sans"/>
                <a:cs typeface="Open Sans"/>
                <a:sym typeface="Open Sans"/>
              </a:rPr>
              <a:t> </a:t>
            </a:r>
            <a:r>
              <a:rPr lang="en" sz="1550">
                <a:solidFill>
                  <a:srgbClr val="000000"/>
                </a:solidFill>
                <a:latin typeface="Open Sans"/>
                <a:ea typeface="Open Sans"/>
                <a:cs typeface="Open Sans"/>
                <a:sym typeface="Open Sans"/>
              </a:rPr>
              <a:t>whereas consumers </a:t>
            </a:r>
            <a:r>
              <a:rPr lang="en" sz="1550">
                <a:latin typeface="Open Sans"/>
                <a:ea typeface="Open Sans"/>
                <a:cs typeface="Open Sans"/>
                <a:sym typeface="Open Sans"/>
              </a:rPr>
              <a:t>with an interdependent-self construal</a:t>
            </a:r>
            <a:r>
              <a:rPr lang="en" sz="1550">
                <a:solidFill>
                  <a:srgbClr val="000000"/>
                </a:solidFill>
                <a:latin typeface="Open Sans"/>
                <a:ea typeface="Open Sans"/>
                <a:cs typeface="Open Sans"/>
                <a:sym typeface="Open Sans"/>
              </a:rPr>
              <a:t> will share the retrospection of events on social media at a higher rate after the events end.</a:t>
            </a:r>
            <a:endParaRPr sz="1550">
              <a:solidFill>
                <a:srgbClr val="000000"/>
              </a:solidFill>
              <a:latin typeface="Open Sans"/>
              <a:ea typeface="Open Sans"/>
              <a:cs typeface="Open Sans"/>
              <a:sym typeface="Open Sans"/>
            </a:endParaRPr>
          </a:p>
          <a:p>
            <a:pPr indent="-342900" lvl="0" marL="800100" rtl="0" algn="l">
              <a:spcBef>
                <a:spcPts val="0"/>
              </a:spcBef>
              <a:spcAft>
                <a:spcPts val="0"/>
              </a:spcAft>
              <a:buNone/>
            </a:pPr>
            <a:r>
              <a:t/>
            </a:r>
            <a:endParaRPr sz="1600">
              <a:solidFill>
                <a:srgbClr val="000000"/>
              </a:solidFill>
              <a:latin typeface="Open Sans"/>
              <a:ea typeface="Open Sans"/>
              <a:cs typeface="Open Sans"/>
              <a:sym typeface="Open Sans"/>
            </a:endParaRPr>
          </a:p>
          <a:p>
            <a:pPr indent="-342900" lvl="0" marL="800100" rtl="0" algn="l">
              <a:spcBef>
                <a:spcPts val="0"/>
              </a:spcBef>
              <a:spcAft>
                <a:spcPts val="0"/>
              </a:spcAft>
              <a:buNone/>
            </a:pPr>
            <a:r>
              <a:t/>
            </a:r>
            <a:endParaRPr sz="2200">
              <a:solidFill>
                <a:srgbClr val="434343"/>
              </a:solidFill>
              <a:latin typeface="Open Sans"/>
              <a:ea typeface="Open Sans"/>
              <a:cs typeface="Open Sans"/>
              <a:sym typeface="Open Sans"/>
            </a:endParaRPr>
          </a:p>
        </p:txBody>
      </p:sp>
      <p:sp>
        <p:nvSpPr>
          <p:cNvPr id="264" name="Google Shape;264;p33"/>
          <p:cNvSpPr txBox="1"/>
          <p:nvPr/>
        </p:nvSpPr>
        <p:spPr>
          <a:xfrm>
            <a:off x="1118950" y="3562625"/>
            <a:ext cx="1637100" cy="929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latin typeface="Open Sans"/>
                <a:ea typeface="Open Sans"/>
                <a:cs typeface="Open Sans"/>
                <a:sym typeface="Open Sans"/>
              </a:rPr>
              <a:t>Individualistic / promotion-oriented</a:t>
            </a:r>
            <a:endParaRPr sz="1200">
              <a:latin typeface="Open Sans"/>
              <a:ea typeface="Open Sans"/>
              <a:cs typeface="Open Sans"/>
              <a:sym typeface="Open Sans"/>
            </a:endParaRPr>
          </a:p>
          <a:p>
            <a:pPr indent="0" lvl="0" marL="0" rtl="0" algn="ctr">
              <a:spcBef>
                <a:spcPts val="0"/>
              </a:spcBef>
              <a:spcAft>
                <a:spcPts val="0"/>
              </a:spcAft>
              <a:buNone/>
            </a:pPr>
            <a:r>
              <a:rPr lang="en" sz="1200">
                <a:latin typeface="Open Sans"/>
                <a:ea typeface="Open Sans"/>
                <a:cs typeface="Open Sans"/>
                <a:sym typeface="Open Sans"/>
              </a:rPr>
              <a:t>e.g. U.S.</a:t>
            </a:r>
            <a:endParaRPr sz="1200">
              <a:latin typeface="Open Sans"/>
              <a:ea typeface="Open Sans"/>
              <a:cs typeface="Open Sans"/>
              <a:sym typeface="Open Sans"/>
            </a:endParaRPr>
          </a:p>
        </p:txBody>
      </p:sp>
      <p:sp>
        <p:nvSpPr>
          <p:cNvPr id="265" name="Google Shape;265;p33"/>
          <p:cNvSpPr txBox="1"/>
          <p:nvPr/>
        </p:nvSpPr>
        <p:spPr>
          <a:xfrm>
            <a:off x="6380800" y="3613025"/>
            <a:ext cx="1637100" cy="459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latin typeface="Open Sans"/>
                <a:ea typeface="Open Sans"/>
                <a:cs typeface="Open Sans"/>
                <a:sym typeface="Open Sans"/>
              </a:rPr>
              <a:t>Collectivistic / prevention-oriented</a:t>
            </a:r>
            <a:endParaRPr sz="1200">
              <a:latin typeface="Open Sans"/>
              <a:ea typeface="Open Sans"/>
              <a:cs typeface="Open Sans"/>
              <a:sym typeface="Open Sans"/>
            </a:endParaRPr>
          </a:p>
          <a:p>
            <a:pPr indent="0" lvl="0" marL="0" rtl="0" algn="l">
              <a:spcBef>
                <a:spcPts val="0"/>
              </a:spcBef>
              <a:spcAft>
                <a:spcPts val="0"/>
              </a:spcAft>
              <a:buNone/>
            </a:pPr>
            <a:r>
              <a:rPr lang="en" sz="1200">
                <a:latin typeface="Open Sans"/>
                <a:ea typeface="Open Sans"/>
                <a:cs typeface="Open Sans"/>
                <a:sym typeface="Open Sans"/>
              </a:rPr>
              <a:t> e.g. South Korea</a:t>
            </a:r>
            <a:endParaRPr sz="1200">
              <a:latin typeface="Open Sans"/>
              <a:ea typeface="Open Sans"/>
              <a:cs typeface="Open Sans"/>
              <a:sym typeface="Open Sans"/>
            </a:endParaRPr>
          </a:p>
        </p:txBody>
      </p:sp>
      <p:cxnSp>
        <p:nvCxnSpPr>
          <p:cNvPr id="266" name="Google Shape;266;p33"/>
          <p:cNvCxnSpPr/>
          <p:nvPr/>
        </p:nvCxnSpPr>
        <p:spPr>
          <a:xfrm flipH="1" rot="10800000">
            <a:off x="-157750" y="3956050"/>
            <a:ext cx="9720000" cy="9000"/>
          </a:xfrm>
          <a:prstGeom prst="straightConnector1">
            <a:avLst/>
          </a:prstGeom>
          <a:noFill/>
          <a:ln cap="flat" cmpd="sng" w="9525">
            <a:solidFill>
              <a:srgbClr val="595959"/>
            </a:solidFill>
            <a:prstDash val="solid"/>
            <a:round/>
            <a:headEnd len="med" w="med" type="none"/>
            <a:tailEnd len="med" w="med" type="none"/>
          </a:ln>
        </p:spPr>
      </p:cxnSp>
      <p:sp>
        <p:nvSpPr>
          <p:cNvPr id="267" name="Google Shape;267;p33"/>
          <p:cNvSpPr/>
          <p:nvPr/>
        </p:nvSpPr>
        <p:spPr>
          <a:xfrm>
            <a:off x="3638625" y="3656750"/>
            <a:ext cx="1524000" cy="732900"/>
          </a:xfrm>
          <a:prstGeom prst="rect">
            <a:avLst/>
          </a:prstGeom>
          <a:solidFill>
            <a:srgbClr val="CCCCCC"/>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33"/>
          <p:cNvSpPr txBox="1"/>
          <p:nvPr/>
        </p:nvSpPr>
        <p:spPr>
          <a:xfrm>
            <a:off x="4032188" y="3785950"/>
            <a:ext cx="1080900" cy="45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latin typeface="Open Sans"/>
                <a:ea typeface="Open Sans"/>
                <a:cs typeface="Open Sans"/>
                <a:sym typeface="Open Sans"/>
              </a:rPr>
              <a:t>Event</a:t>
            </a:r>
            <a:endParaRPr sz="1600">
              <a:latin typeface="Open Sans"/>
              <a:ea typeface="Open Sans"/>
              <a:cs typeface="Open Sans"/>
              <a:sym typeface="Open Sans"/>
            </a:endParaRPr>
          </a:p>
        </p:txBody>
      </p:sp>
      <p:sp>
        <p:nvSpPr>
          <p:cNvPr id="269" name="Google Shape;269;p33"/>
          <p:cNvSpPr/>
          <p:nvPr/>
        </p:nvSpPr>
        <p:spPr>
          <a:xfrm>
            <a:off x="1145000" y="3117867"/>
            <a:ext cx="1637100" cy="1637100"/>
          </a:xfrm>
          <a:prstGeom prst="ellipse">
            <a:avLst/>
          </a:prstGeom>
          <a:solidFill>
            <a:srgbClr val="D9D2E9"/>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33"/>
          <p:cNvSpPr/>
          <p:nvPr/>
        </p:nvSpPr>
        <p:spPr>
          <a:xfrm>
            <a:off x="6389218" y="3197195"/>
            <a:ext cx="1637100" cy="1637100"/>
          </a:xfrm>
          <a:prstGeom prst="ellipse">
            <a:avLst/>
          </a:prstGeom>
          <a:solidFill>
            <a:srgbClr val="CFE2F3"/>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33"/>
          <p:cNvSpPr txBox="1"/>
          <p:nvPr/>
        </p:nvSpPr>
        <p:spPr>
          <a:xfrm>
            <a:off x="1571350" y="2722025"/>
            <a:ext cx="7960800" cy="45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latin typeface="Open Sans"/>
                <a:ea typeface="Open Sans"/>
                <a:cs typeface="Open Sans"/>
                <a:sym typeface="Open Sans"/>
              </a:rPr>
              <a:t>Before   										     After</a:t>
            </a:r>
            <a:endParaRPr sz="1600">
              <a:latin typeface="Open Sans"/>
              <a:ea typeface="Open Sans"/>
              <a:cs typeface="Open Sans"/>
              <a:sym typeface="Open Sans"/>
            </a:endParaRPr>
          </a:p>
        </p:txBody>
      </p:sp>
      <p:sp>
        <p:nvSpPr>
          <p:cNvPr id="272" name="Google Shape;272;p33"/>
          <p:cNvSpPr txBox="1"/>
          <p:nvPr/>
        </p:nvSpPr>
        <p:spPr>
          <a:xfrm>
            <a:off x="1232050" y="3562625"/>
            <a:ext cx="1524000" cy="929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t>Independent</a:t>
            </a:r>
            <a:endParaRPr sz="1200"/>
          </a:p>
          <a:p>
            <a:pPr indent="0" lvl="0" marL="0" rtl="0" algn="ctr">
              <a:spcBef>
                <a:spcPts val="0"/>
              </a:spcBef>
              <a:spcAft>
                <a:spcPts val="0"/>
              </a:spcAft>
              <a:buNone/>
            </a:pPr>
            <a:r>
              <a:rPr lang="en" sz="1200"/>
              <a:t>More </a:t>
            </a:r>
            <a:r>
              <a:rPr lang="en" sz="1200"/>
              <a:t>prevalent</a:t>
            </a:r>
            <a:r>
              <a:rPr lang="en" sz="1200"/>
              <a:t> in the U.S.</a:t>
            </a:r>
            <a:endParaRPr sz="1200"/>
          </a:p>
        </p:txBody>
      </p:sp>
      <p:sp>
        <p:nvSpPr>
          <p:cNvPr id="273" name="Google Shape;273;p33"/>
          <p:cNvSpPr txBox="1"/>
          <p:nvPr/>
        </p:nvSpPr>
        <p:spPr>
          <a:xfrm>
            <a:off x="6457000" y="3613025"/>
            <a:ext cx="1524000" cy="361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t>Interdependent </a:t>
            </a:r>
            <a:endParaRPr sz="1200"/>
          </a:p>
          <a:p>
            <a:pPr indent="0" lvl="0" marL="0" rtl="0" algn="ctr">
              <a:spcBef>
                <a:spcPts val="0"/>
              </a:spcBef>
              <a:spcAft>
                <a:spcPts val="0"/>
              </a:spcAft>
              <a:buNone/>
            </a:pPr>
            <a:r>
              <a:rPr lang="en" sz="1200"/>
              <a:t>More </a:t>
            </a:r>
            <a:r>
              <a:rPr lang="en" sz="1200"/>
              <a:t>prevalent</a:t>
            </a:r>
            <a:r>
              <a:rPr lang="en" sz="1200"/>
              <a:t> in </a:t>
            </a:r>
            <a:r>
              <a:rPr lang="en" sz="1200"/>
              <a:t>South Korea</a:t>
            </a:r>
            <a:endParaRPr sz="12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6"/>
          <p:cNvSpPr txBox="1"/>
          <p:nvPr>
            <p:ph idx="1" type="body"/>
          </p:nvPr>
        </p:nvSpPr>
        <p:spPr>
          <a:xfrm>
            <a:off x="420475" y="337375"/>
            <a:ext cx="5998800" cy="598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3100"/>
              <a:t>Outline </a:t>
            </a:r>
            <a:endParaRPr b="1" sz="3100"/>
          </a:p>
        </p:txBody>
      </p:sp>
      <p:sp>
        <p:nvSpPr>
          <p:cNvPr id="101" name="Google Shape;101;p1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02" name="Google Shape;102;p16"/>
          <p:cNvSpPr txBox="1"/>
          <p:nvPr/>
        </p:nvSpPr>
        <p:spPr>
          <a:xfrm>
            <a:off x="594800" y="1145075"/>
            <a:ext cx="4225500" cy="23397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Clr>
                <a:schemeClr val="dk1"/>
              </a:buClr>
              <a:buSzPts val="1400"/>
              <a:buFont typeface="Lato"/>
              <a:buChar char="●"/>
            </a:pPr>
            <a:r>
              <a:rPr b="1" lang="en">
                <a:solidFill>
                  <a:schemeClr val="dk1"/>
                </a:solidFill>
                <a:latin typeface="Lato"/>
                <a:ea typeface="Lato"/>
                <a:cs typeface="Lato"/>
                <a:sym typeface="Lato"/>
              </a:rPr>
              <a:t>Research Motivation</a:t>
            </a:r>
            <a:endParaRPr b="1">
              <a:solidFill>
                <a:schemeClr val="dk1"/>
              </a:solidFill>
              <a:latin typeface="Lato"/>
              <a:ea typeface="Lato"/>
              <a:cs typeface="Lato"/>
              <a:sym typeface="Lato"/>
            </a:endParaRPr>
          </a:p>
          <a:p>
            <a:pPr indent="-317500" lvl="0" marL="457200" rtl="0" algn="l">
              <a:spcBef>
                <a:spcPts val="0"/>
              </a:spcBef>
              <a:spcAft>
                <a:spcPts val="0"/>
              </a:spcAft>
              <a:buClr>
                <a:schemeClr val="dk1"/>
              </a:buClr>
              <a:buSzPts val="1400"/>
              <a:buFont typeface="Lato"/>
              <a:buChar char="●"/>
            </a:pPr>
            <a:r>
              <a:rPr b="1" lang="en">
                <a:solidFill>
                  <a:schemeClr val="dk1"/>
                </a:solidFill>
                <a:latin typeface="Lato"/>
                <a:ea typeface="Lato"/>
                <a:cs typeface="Lato"/>
                <a:sym typeface="Lato"/>
              </a:rPr>
              <a:t>Literature Review </a:t>
            </a:r>
            <a:endParaRPr b="1">
              <a:solidFill>
                <a:schemeClr val="dk1"/>
              </a:solidFill>
              <a:latin typeface="Lato"/>
              <a:ea typeface="Lato"/>
              <a:cs typeface="Lato"/>
              <a:sym typeface="Lato"/>
            </a:endParaRPr>
          </a:p>
          <a:p>
            <a:pPr indent="-317500" lvl="1" marL="914400" rtl="0" algn="l">
              <a:spcBef>
                <a:spcPts val="0"/>
              </a:spcBef>
              <a:spcAft>
                <a:spcPts val="0"/>
              </a:spcAft>
              <a:buClr>
                <a:schemeClr val="dk1"/>
              </a:buClr>
              <a:buSzPts val="1400"/>
              <a:buFont typeface="Lato"/>
              <a:buChar char="○"/>
            </a:pPr>
            <a:r>
              <a:rPr lang="en">
                <a:solidFill>
                  <a:schemeClr val="dk1"/>
                </a:solidFill>
                <a:latin typeface="Lato"/>
                <a:ea typeface="Lato"/>
                <a:cs typeface="Lato"/>
                <a:sym typeface="Lato"/>
              </a:rPr>
              <a:t>Social Media Sharing Function</a:t>
            </a:r>
            <a:endParaRPr>
              <a:solidFill>
                <a:schemeClr val="dk1"/>
              </a:solidFill>
              <a:latin typeface="Lato"/>
              <a:ea typeface="Lato"/>
              <a:cs typeface="Lato"/>
              <a:sym typeface="Lato"/>
            </a:endParaRPr>
          </a:p>
          <a:p>
            <a:pPr indent="-317500" lvl="1" marL="914400" rtl="0" algn="l">
              <a:spcBef>
                <a:spcPts val="0"/>
              </a:spcBef>
              <a:spcAft>
                <a:spcPts val="0"/>
              </a:spcAft>
              <a:buClr>
                <a:schemeClr val="dk1"/>
              </a:buClr>
              <a:buSzPts val="1400"/>
              <a:buFont typeface="Lato"/>
              <a:buChar char="○"/>
            </a:pPr>
            <a:r>
              <a:rPr lang="en">
                <a:solidFill>
                  <a:schemeClr val="dk1"/>
                </a:solidFill>
                <a:latin typeface="Lato"/>
                <a:ea typeface="Lato"/>
                <a:cs typeface="Lato"/>
                <a:sym typeface="Lato"/>
              </a:rPr>
              <a:t>Culture</a:t>
            </a:r>
            <a:endParaRPr>
              <a:solidFill>
                <a:schemeClr val="dk1"/>
              </a:solidFill>
              <a:latin typeface="Lato"/>
              <a:ea typeface="Lato"/>
              <a:cs typeface="Lato"/>
              <a:sym typeface="Lato"/>
            </a:endParaRPr>
          </a:p>
          <a:p>
            <a:pPr indent="-317500" lvl="2" marL="1371600" rtl="0" algn="l">
              <a:spcBef>
                <a:spcPts val="0"/>
              </a:spcBef>
              <a:spcAft>
                <a:spcPts val="0"/>
              </a:spcAft>
              <a:buClr>
                <a:schemeClr val="dk1"/>
              </a:buClr>
              <a:buSzPts val="1400"/>
              <a:buFont typeface="Lato"/>
              <a:buChar char="■"/>
            </a:pPr>
            <a:r>
              <a:rPr lang="en">
                <a:solidFill>
                  <a:schemeClr val="dk1"/>
                </a:solidFill>
                <a:latin typeface="Lato"/>
                <a:ea typeface="Lato"/>
                <a:cs typeface="Lato"/>
                <a:sym typeface="Lato"/>
              </a:rPr>
              <a:t>Cultures influence on the sharing function</a:t>
            </a:r>
            <a:endParaRPr>
              <a:solidFill>
                <a:schemeClr val="dk1"/>
              </a:solidFill>
              <a:latin typeface="Lato"/>
              <a:ea typeface="Lato"/>
              <a:cs typeface="Lato"/>
              <a:sym typeface="Lato"/>
            </a:endParaRPr>
          </a:p>
          <a:p>
            <a:pPr indent="-317500" lvl="1" marL="914400" rtl="0" algn="l">
              <a:spcBef>
                <a:spcPts val="0"/>
              </a:spcBef>
              <a:spcAft>
                <a:spcPts val="0"/>
              </a:spcAft>
              <a:buClr>
                <a:schemeClr val="dk1"/>
              </a:buClr>
              <a:buSzPts val="1400"/>
              <a:buFont typeface="Lato"/>
              <a:buChar char="○"/>
            </a:pPr>
            <a:r>
              <a:rPr lang="en">
                <a:solidFill>
                  <a:schemeClr val="dk1"/>
                </a:solidFill>
                <a:latin typeface="Lato"/>
                <a:ea typeface="Lato"/>
                <a:cs typeface="Lato"/>
                <a:sym typeface="Lato"/>
              </a:rPr>
              <a:t>Regulatory </a:t>
            </a:r>
            <a:r>
              <a:rPr lang="en">
                <a:solidFill>
                  <a:schemeClr val="dk1"/>
                </a:solidFill>
                <a:latin typeface="Lato"/>
                <a:ea typeface="Lato"/>
                <a:cs typeface="Lato"/>
                <a:sym typeface="Lato"/>
              </a:rPr>
              <a:t>Focus</a:t>
            </a:r>
            <a:endParaRPr>
              <a:solidFill>
                <a:schemeClr val="dk1"/>
              </a:solidFill>
              <a:latin typeface="Lato"/>
              <a:ea typeface="Lato"/>
              <a:cs typeface="Lato"/>
              <a:sym typeface="Lato"/>
            </a:endParaRPr>
          </a:p>
          <a:p>
            <a:pPr indent="-317500" lvl="1" marL="914400" rtl="0" algn="l">
              <a:spcBef>
                <a:spcPts val="0"/>
              </a:spcBef>
              <a:spcAft>
                <a:spcPts val="0"/>
              </a:spcAft>
              <a:buClr>
                <a:schemeClr val="dk1"/>
              </a:buClr>
              <a:buSzPts val="1400"/>
              <a:buFont typeface="Lato"/>
              <a:buChar char="○"/>
            </a:pPr>
            <a:r>
              <a:rPr lang="en">
                <a:solidFill>
                  <a:schemeClr val="dk1"/>
                </a:solidFill>
                <a:latin typeface="Lato"/>
                <a:ea typeface="Lato"/>
                <a:cs typeface="Lato"/>
                <a:sym typeface="Lato"/>
              </a:rPr>
              <a:t>Self Construal</a:t>
            </a:r>
            <a:endParaRPr>
              <a:solidFill>
                <a:schemeClr val="dk1"/>
              </a:solidFill>
              <a:latin typeface="Lato"/>
              <a:ea typeface="Lato"/>
              <a:cs typeface="Lato"/>
              <a:sym typeface="Lato"/>
            </a:endParaRPr>
          </a:p>
          <a:p>
            <a:pPr indent="-317500" lvl="1" marL="914400" rtl="0" algn="l">
              <a:spcBef>
                <a:spcPts val="0"/>
              </a:spcBef>
              <a:spcAft>
                <a:spcPts val="0"/>
              </a:spcAft>
              <a:buClr>
                <a:schemeClr val="dk1"/>
              </a:buClr>
              <a:buSzPts val="1400"/>
              <a:buFont typeface="Lato"/>
              <a:buChar char="○"/>
            </a:pPr>
            <a:r>
              <a:rPr lang="en">
                <a:solidFill>
                  <a:schemeClr val="dk1"/>
                </a:solidFill>
                <a:latin typeface="Lato"/>
                <a:ea typeface="Lato"/>
                <a:cs typeface="Lato"/>
                <a:sym typeface="Lato"/>
              </a:rPr>
              <a:t>Culture’s Impact on Timing of Sharing</a:t>
            </a:r>
            <a:endParaRPr>
              <a:solidFill>
                <a:schemeClr val="dk1"/>
              </a:solidFill>
              <a:latin typeface="Lato"/>
              <a:ea typeface="Lato"/>
              <a:cs typeface="Lato"/>
              <a:sym typeface="Lato"/>
            </a:endParaRPr>
          </a:p>
          <a:p>
            <a:pPr indent="0" lvl="0" marL="0" rtl="0" algn="l">
              <a:spcBef>
                <a:spcPts val="0"/>
              </a:spcBef>
              <a:spcAft>
                <a:spcPts val="0"/>
              </a:spcAft>
              <a:buNone/>
            </a:pPr>
            <a:r>
              <a:t/>
            </a:r>
            <a:endParaRPr>
              <a:solidFill>
                <a:schemeClr val="dk1"/>
              </a:solidFill>
              <a:latin typeface="Lato"/>
              <a:ea typeface="Lato"/>
              <a:cs typeface="Lato"/>
              <a:sym typeface="Lato"/>
            </a:endParaRPr>
          </a:p>
        </p:txBody>
      </p:sp>
      <p:sp>
        <p:nvSpPr>
          <p:cNvPr id="103" name="Google Shape;103;p16"/>
          <p:cNvSpPr txBox="1"/>
          <p:nvPr/>
        </p:nvSpPr>
        <p:spPr>
          <a:xfrm>
            <a:off x="5203825" y="1566975"/>
            <a:ext cx="3072900" cy="16932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Clr>
                <a:schemeClr val="dk1"/>
              </a:buClr>
              <a:buSzPts val="1400"/>
              <a:buFont typeface="Lato"/>
              <a:buChar char="●"/>
            </a:pPr>
            <a:r>
              <a:rPr lang="en">
                <a:solidFill>
                  <a:schemeClr val="dk1"/>
                </a:solidFill>
                <a:latin typeface="Lato"/>
                <a:ea typeface="Lato"/>
                <a:cs typeface="Lato"/>
                <a:sym typeface="Lato"/>
              </a:rPr>
              <a:t>Hypothesis</a:t>
            </a:r>
            <a:endParaRPr>
              <a:solidFill>
                <a:schemeClr val="dk1"/>
              </a:solidFill>
              <a:latin typeface="Lato"/>
              <a:ea typeface="Lato"/>
              <a:cs typeface="Lato"/>
              <a:sym typeface="Lato"/>
            </a:endParaRPr>
          </a:p>
          <a:p>
            <a:pPr indent="-317500" lvl="1" marL="914400" rtl="0" algn="l">
              <a:spcBef>
                <a:spcPts val="0"/>
              </a:spcBef>
              <a:spcAft>
                <a:spcPts val="0"/>
              </a:spcAft>
              <a:buClr>
                <a:schemeClr val="dk1"/>
              </a:buClr>
              <a:buSzPts val="1400"/>
              <a:buFont typeface="Lato"/>
              <a:buChar char="○"/>
            </a:pPr>
            <a:r>
              <a:rPr lang="en">
                <a:solidFill>
                  <a:schemeClr val="dk1"/>
                </a:solidFill>
                <a:latin typeface="Lato"/>
                <a:ea typeface="Lato"/>
                <a:cs typeface="Lato"/>
                <a:sym typeface="Lato"/>
              </a:rPr>
              <a:t>Hypothesis 1 </a:t>
            </a:r>
            <a:endParaRPr>
              <a:solidFill>
                <a:schemeClr val="dk1"/>
              </a:solidFill>
              <a:latin typeface="Lato"/>
              <a:ea typeface="Lato"/>
              <a:cs typeface="Lato"/>
              <a:sym typeface="Lato"/>
            </a:endParaRPr>
          </a:p>
          <a:p>
            <a:pPr indent="-317500" lvl="1" marL="914400" rtl="0" algn="l">
              <a:spcBef>
                <a:spcPts val="0"/>
              </a:spcBef>
              <a:spcAft>
                <a:spcPts val="0"/>
              </a:spcAft>
              <a:buClr>
                <a:schemeClr val="dk1"/>
              </a:buClr>
              <a:buSzPts val="1400"/>
              <a:buFont typeface="Lato"/>
              <a:buChar char="○"/>
            </a:pPr>
            <a:r>
              <a:rPr lang="en">
                <a:solidFill>
                  <a:schemeClr val="dk1"/>
                </a:solidFill>
                <a:latin typeface="Lato"/>
                <a:ea typeface="Lato"/>
                <a:cs typeface="Lato"/>
                <a:sym typeface="Lato"/>
              </a:rPr>
              <a:t>Hypothesis 2</a:t>
            </a:r>
            <a:endParaRPr>
              <a:solidFill>
                <a:schemeClr val="dk1"/>
              </a:solidFill>
              <a:latin typeface="Lato"/>
              <a:ea typeface="Lato"/>
              <a:cs typeface="Lato"/>
              <a:sym typeface="Lato"/>
            </a:endParaRPr>
          </a:p>
          <a:p>
            <a:pPr indent="-317500" lvl="0" marL="457200" rtl="0" algn="l">
              <a:spcBef>
                <a:spcPts val="0"/>
              </a:spcBef>
              <a:spcAft>
                <a:spcPts val="0"/>
              </a:spcAft>
              <a:buClr>
                <a:schemeClr val="dk1"/>
              </a:buClr>
              <a:buSzPts val="1400"/>
              <a:buFont typeface="Lato"/>
              <a:buChar char="●"/>
            </a:pPr>
            <a:r>
              <a:rPr lang="en">
                <a:solidFill>
                  <a:schemeClr val="dk1"/>
                </a:solidFill>
                <a:latin typeface="Lato"/>
                <a:ea typeface="Lato"/>
                <a:cs typeface="Lato"/>
                <a:sym typeface="Lato"/>
              </a:rPr>
              <a:t>Methodology</a:t>
            </a:r>
            <a:endParaRPr>
              <a:solidFill>
                <a:schemeClr val="dk1"/>
              </a:solidFill>
              <a:latin typeface="Lato"/>
              <a:ea typeface="Lato"/>
              <a:cs typeface="Lato"/>
              <a:sym typeface="Lato"/>
            </a:endParaRPr>
          </a:p>
          <a:p>
            <a:pPr indent="-317500" lvl="1" marL="914400" rtl="0" algn="l">
              <a:spcBef>
                <a:spcPts val="0"/>
              </a:spcBef>
              <a:spcAft>
                <a:spcPts val="0"/>
              </a:spcAft>
              <a:buClr>
                <a:schemeClr val="dk1"/>
              </a:buClr>
              <a:buSzPts val="1400"/>
              <a:buFont typeface="Lato"/>
              <a:buChar char="○"/>
            </a:pPr>
            <a:r>
              <a:rPr lang="en">
                <a:solidFill>
                  <a:schemeClr val="dk1"/>
                </a:solidFill>
                <a:latin typeface="Lato"/>
                <a:ea typeface="Lato"/>
                <a:cs typeface="Lato"/>
                <a:sym typeface="Lato"/>
              </a:rPr>
              <a:t>Study Design </a:t>
            </a:r>
            <a:endParaRPr>
              <a:solidFill>
                <a:schemeClr val="dk1"/>
              </a:solidFill>
              <a:latin typeface="Lato"/>
              <a:ea typeface="Lato"/>
              <a:cs typeface="Lato"/>
              <a:sym typeface="Lato"/>
            </a:endParaRPr>
          </a:p>
          <a:p>
            <a:pPr indent="-317500" lvl="1" marL="914400" rtl="0" algn="l">
              <a:spcBef>
                <a:spcPts val="0"/>
              </a:spcBef>
              <a:spcAft>
                <a:spcPts val="0"/>
              </a:spcAft>
              <a:buClr>
                <a:schemeClr val="dk1"/>
              </a:buClr>
              <a:buSzPts val="1400"/>
              <a:buFont typeface="Lato"/>
              <a:buChar char="○"/>
            </a:pPr>
            <a:r>
              <a:rPr lang="en">
                <a:solidFill>
                  <a:schemeClr val="dk1"/>
                </a:solidFill>
                <a:latin typeface="Lato"/>
                <a:ea typeface="Lato"/>
                <a:cs typeface="Lato"/>
                <a:sym typeface="Lato"/>
              </a:rPr>
              <a:t>Data Collection </a:t>
            </a:r>
            <a:endParaRPr>
              <a:solidFill>
                <a:schemeClr val="dk1"/>
              </a:solidFill>
              <a:latin typeface="Lato"/>
              <a:ea typeface="Lato"/>
              <a:cs typeface="Lato"/>
              <a:sym typeface="Lato"/>
            </a:endParaRPr>
          </a:p>
          <a:p>
            <a:pPr indent="-317500" lvl="1" marL="914400" rtl="0" algn="l">
              <a:spcBef>
                <a:spcPts val="0"/>
              </a:spcBef>
              <a:spcAft>
                <a:spcPts val="0"/>
              </a:spcAft>
              <a:buClr>
                <a:schemeClr val="dk1"/>
              </a:buClr>
              <a:buSzPts val="1400"/>
              <a:buFont typeface="Lato"/>
              <a:buChar char="○"/>
            </a:pPr>
            <a:r>
              <a:rPr lang="en">
                <a:solidFill>
                  <a:schemeClr val="dk1"/>
                </a:solidFill>
                <a:latin typeface="Lato"/>
                <a:ea typeface="Lato"/>
                <a:cs typeface="Lato"/>
                <a:sym typeface="Lato"/>
              </a:rPr>
              <a:t>Data Analysis</a:t>
            </a:r>
            <a:endParaRPr>
              <a:latin typeface="Lato"/>
              <a:ea typeface="Lato"/>
              <a:cs typeface="Lato"/>
              <a:sym typeface="Lato"/>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34"/>
          <p:cNvSpPr txBox="1"/>
          <p:nvPr>
            <p:ph type="title"/>
          </p:nvPr>
        </p:nvSpPr>
        <p:spPr>
          <a:xfrm>
            <a:off x="311700" y="372725"/>
            <a:ext cx="8520600" cy="645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Hypothesis 2</a:t>
            </a:r>
            <a:endParaRPr/>
          </a:p>
        </p:txBody>
      </p:sp>
      <p:sp>
        <p:nvSpPr>
          <p:cNvPr id="279" name="Google Shape;279;p34"/>
          <p:cNvSpPr txBox="1"/>
          <p:nvPr/>
        </p:nvSpPr>
        <p:spPr>
          <a:xfrm>
            <a:off x="330875" y="1111875"/>
            <a:ext cx="8316900" cy="571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000"/>
              <a:t>Mediating Role of Regulatory Foci</a:t>
            </a:r>
            <a:endParaRPr b="1" sz="2000" u="sng">
              <a:latin typeface="Open Sans"/>
              <a:ea typeface="Open Sans"/>
              <a:cs typeface="Open Sans"/>
              <a:sym typeface="Open Sans"/>
            </a:endParaRPr>
          </a:p>
        </p:txBody>
      </p:sp>
      <p:sp>
        <p:nvSpPr>
          <p:cNvPr id="280" name="Google Shape;280;p34"/>
          <p:cNvSpPr txBox="1"/>
          <p:nvPr/>
        </p:nvSpPr>
        <p:spPr>
          <a:xfrm>
            <a:off x="198150" y="1618363"/>
            <a:ext cx="8747700" cy="1464900"/>
          </a:xfrm>
          <a:prstGeom prst="rect">
            <a:avLst/>
          </a:prstGeom>
          <a:noFill/>
          <a:ln>
            <a:noFill/>
          </a:ln>
        </p:spPr>
        <p:txBody>
          <a:bodyPr anchorCtr="0" anchor="t" bIns="91425" lIns="91425" spcFirstLastPara="1" rIns="91425" wrap="square" tIns="91425">
            <a:noAutofit/>
          </a:bodyPr>
          <a:lstStyle/>
          <a:p>
            <a:pPr indent="-342900" lvl="0" marL="800100" rtl="0" algn="l">
              <a:spcBef>
                <a:spcPts val="0"/>
              </a:spcBef>
              <a:spcAft>
                <a:spcPts val="0"/>
              </a:spcAft>
              <a:buNone/>
            </a:pPr>
            <a:r>
              <a:rPr b="1" lang="en" sz="1500"/>
              <a:t>H2</a:t>
            </a:r>
            <a:r>
              <a:rPr lang="en" sz="1500"/>
              <a:t>: The impact of self-</a:t>
            </a:r>
            <a:r>
              <a:rPr lang="en" sz="1500"/>
              <a:t>construal</a:t>
            </a:r>
            <a:r>
              <a:rPr lang="en" sz="1500"/>
              <a:t> on the timing of sharing will be mediated (determined) by regulatory foci. </a:t>
            </a:r>
            <a:endParaRPr sz="1550">
              <a:solidFill>
                <a:srgbClr val="000000"/>
              </a:solidFill>
              <a:latin typeface="Open Sans"/>
              <a:ea typeface="Open Sans"/>
              <a:cs typeface="Open Sans"/>
              <a:sym typeface="Open Sans"/>
            </a:endParaRPr>
          </a:p>
          <a:p>
            <a:pPr indent="-342900" lvl="0" marL="800100" rtl="0" algn="l">
              <a:spcBef>
                <a:spcPts val="0"/>
              </a:spcBef>
              <a:spcAft>
                <a:spcPts val="0"/>
              </a:spcAft>
              <a:buNone/>
            </a:pPr>
            <a:r>
              <a:t/>
            </a:r>
            <a:endParaRPr sz="1600">
              <a:solidFill>
                <a:srgbClr val="000000"/>
              </a:solidFill>
              <a:latin typeface="Open Sans"/>
              <a:ea typeface="Open Sans"/>
              <a:cs typeface="Open Sans"/>
              <a:sym typeface="Open Sans"/>
            </a:endParaRPr>
          </a:p>
          <a:p>
            <a:pPr indent="-342900" lvl="0" marL="800100" rtl="0" algn="l">
              <a:spcBef>
                <a:spcPts val="0"/>
              </a:spcBef>
              <a:spcAft>
                <a:spcPts val="0"/>
              </a:spcAft>
              <a:buNone/>
            </a:pPr>
            <a:r>
              <a:t/>
            </a:r>
            <a:endParaRPr sz="2200">
              <a:solidFill>
                <a:srgbClr val="434343"/>
              </a:solidFill>
              <a:latin typeface="Open Sans"/>
              <a:ea typeface="Open Sans"/>
              <a:cs typeface="Open Sans"/>
              <a:sym typeface="Open Sans"/>
            </a:endParaRPr>
          </a:p>
        </p:txBody>
      </p:sp>
      <p:sp>
        <p:nvSpPr>
          <p:cNvPr id="281" name="Google Shape;281;p34"/>
          <p:cNvSpPr/>
          <p:nvPr/>
        </p:nvSpPr>
        <p:spPr>
          <a:xfrm>
            <a:off x="947775" y="3762025"/>
            <a:ext cx="1718100" cy="840300"/>
          </a:xfrm>
          <a:prstGeom prst="rect">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t>Self Construal</a:t>
            </a:r>
            <a:r>
              <a:rPr lang="en"/>
              <a:t> (Independent or Interdependent)</a:t>
            </a:r>
            <a:endParaRPr/>
          </a:p>
        </p:txBody>
      </p:sp>
      <p:sp>
        <p:nvSpPr>
          <p:cNvPr id="282" name="Google Shape;282;p34"/>
          <p:cNvSpPr/>
          <p:nvPr/>
        </p:nvSpPr>
        <p:spPr>
          <a:xfrm>
            <a:off x="6221650" y="3762025"/>
            <a:ext cx="1718100" cy="840300"/>
          </a:xfrm>
          <a:prstGeom prst="rect">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a:t>Timing of sharing</a:t>
            </a:r>
            <a:endParaRPr b="1"/>
          </a:p>
        </p:txBody>
      </p:sp>
      <p:sp>
        <p:nvSpPr>
          <p:cNvPr id="283" name="Google Shape;283;p34"/>
          <p:cNvSpPr/>
          <p:nvPr/>
        </p:nvSpPr>
        <p:spPr>
          <a:xfrm>
            <a:off x="3425800" y="2374850"/>
            <a:ext cx="2001000" cy="840300"/>
          </a:xfrm>
          <a:prstGeom prst="rect">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300"/>
              <a:t>Regulatory Foci </a:t>
            </a:r>
            <a:r>
              <a:rPr lang="en" sz="1300"/>
              <a:t>(Promotion Orientation)</a:t>
            </a:r>
            <a:endParaRPr sz="1300"/>
          </a:p>
          <a:p>
            <a:pPr indent="0" lvl="0" marL="0" rtl="0" algn="l">
              <a:spcBef>
                <a:spcPts val="0"/>
              </a:spcBef>
              <a:spcAft>
                <a:spcPts val="0"/>
              </a:spcAft>
              <a:buNone/>
            </a:pPr>
            <a:r>
              <a:rPr lang="en" sz="1300"/>
              <a:t>Prevention Orientation)</a:t>
            </a:r>
            <a:endParaRPr sz="1300"/>
          </a:p>
        </p:txBody>
      </p:sp>
      <p:cxnSp>
        <p:nvCxnSpPr>
          <p:cNvPr id="284" name="Google Shape;284;p34"/>
          <p:cNvCxnSpPr>
            <a:endCxn id="283" idx="1"/>
          </p:cNvCxnSpPr>
          <p:nvPr/>
        </p:nvCxnSpPr>
        <p:spPr>
          <a:xfrm flipH="1" rot="10800000">
            <a:off x="1804000" y="2795000"/>
            <a:ext cx="1621800" cy="966900"/>
          </a:xfrm>
          <a:prstGeom prst="straightConnector1">
            <a:avLst/>
          </a:prstGeom>
          <a:noFill/>
          <a:ln cap="flat" cmpd="sng" w="9525">
            <a:solidFill>
              <a:srgbClr val="595959"/>
            </a:solidFill>
            <a:prstDash val="solid"/>
            <a:round/>
            <a:headEnd len="med" w="med" type="none"/>
            <a:tailEnd len="med" w="med" type="triangle"/>
          </a:ln>
        </p:spPr>
      </p:cxnSp>
      <p:cxnSp>
        <p:nvCxnSpPr>
          <p:cNvPr id="285" name="Google Shape;285;p34"/>
          <p:cNvCxnSpPr>
            <a:endCxn id="282" idx="0"/>
          </p:cNvCxnSpPr>
          <p:nvPr/>
        </p:nvCxnSpPr>
        <p:spPr>
          <a:xfrm>
            <a:off x="5426800" y="2795125"/>
            <a:ext cx="1653900" cy="966900"/>
          </a:xfrm>
          <a:prstGeom prst="straightConnector1">
            <a:avLst/>
          </a:prstGeom>
          <a:noFill/>
          <a:ln cap="flat" cmpd="sng" w="9525">
            <a:solidFill>
              <a:srgbClr val="595959"/>
            </a:solidFill>
            <a:prstDash val="solid"/>
            <a:round/>
            <a:headEnd len="med" w="med" type="none"/>
            <a:tailEnd len="med" w="med" type="triangle"/>
          </a:ln>
        </p:spPr>
      </p:cxnSp>
      <p:cxnSp>
        <p:nvCxnSpPr>
          <p:cNvPr id="286" name="Google Shape;286;p34"/>
          <p:cNvCxnSpPr>
            <a:stCxn id="281" idx="3"/>
            <a:endCxn id="282" idx="1"/>
          </p:cNvCxnSpPr>
          <p:nvPr/>
        </p:nvCxnSpPr>
        <p:spPr>
          <a:xfrm>
            <a:off x="2665875" y="4182175"/>
            <a:ext cx="3555900" cy="0"/>
          </a:xfrm>
          <a:prstGeom prst="straightConnector1">
            <a:avLst/>
          </a:prstGeom>
          <a:noFill/>
          <a:ln cap="flat" cmpd="sng" w="9525">
            <a:solidFill>
              <a:srgbClr val="595959"/>
            </a:solidFill>
            <a:prstDash val="solid"/>
            <a:round/>
            <a:headEnd len="med" w="med" type="none"/>
            <a:tailEnd len="med" w="med" type="triangle"/>
          </a:ln>
        </p:spPr>
      </p:cxnSp>
      <p:sp>
        <p:nvSpPr>
          <p:cNvPr id="287" name="Google Shape;287;p34"/>
          <p:cNvSpPr txBox="1"/>
          <p:nvPr/>
        </p:nvSpPr>
        <p:spPr>
          <a:xfrm>
            <a:off x="4222500" y="4248925"/>
            <a:ext cx="739200" cy="35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H1a</a:t>
            </a:r>
            <a:endParaRPr/>
          </a:p>
        </p:txBody>
      </p:sp>
      <p:sp>
        <p:nvSpPr>
          <p:cNvPr id="288" name="Google Shape;288;p3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3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294" name="Google Shape;294;p35"/>
          <p:cNvSpPr txBox="1"/>
          <p:nvPr>
            <p:ph type="title"/>
          </p:nvPr>
        </p:nvSpPr>
        <p:spPr>
          <a:xfrm>
            <a:off x="311700" y="372725"/>
            <a:ext cx="8520600" cy="645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sz="3100"/>
              <a:t>Expected Contributions</a:t>
            </a:r>
            <a:endParaRPr sz="3100"/>
          </a:p>
        </p:txBody>
      </p:sp>
      <p:sp>
        <p:nvSpPr>
          <p:cNvPr id="295" name="Google Shape;295;p35"/>
          <p:cNvSpPr txBox="1"/>
          <p:nvPr/>
        </p:nvSpPr>
        <p:spPr>
          <a:xfrm>
            <a:off x="738000" y="1077875"/>
            <a:ext cx="7668000" cy="23397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Char char="●"/>
            </a:pPr>
            <a:r>
              <a:rPr lang="en"/>
              <a:t>Through our research marketers can better understand why their pre-launch/pre-event marketing efforts can be more effective in certain countries (IND) in comparison to others (COL).</a:t>
            </a:r>
            <a:endParaRPr/>
          </a:p>
          <a:p>
            <a:pPr indent="0" lvl="0" marL="457200" rtl="0" algn="l">
              <a:spcBef>
                <a:spcPts val="0"/>
              </a:spcBef>
              <a:spcAft>
                <a:spcPts val="0"/>
              </a:spcAft>
              <a:buNone/>
            </a:pPr>
            <a:r>
              <a:t/>
            </a:r>
            <a:endParaRPr/>
          </a:p>
          <a:p>
            <a:pPr indent="-317500" lvl="0" marL="457200" rtl="0" algn="l">
              <a:spcBef>
                <a:spcPts val="0"/>
              </a:spcBef>
              <a:spcAft>
                <a:spcPts val="0"/>
              </a:spcAft>
              <a:buSzPts val="1400"/>
              <a:buChar char="●"/>
            </a:pPr>
            <a:r>
              <a:rPr lang="en"/>
              <a:t>The study can help practitioners better understand the behavior of Collective </a:t>
            </a:r>
            <a:r>
              <a:rPr lang="en"/>
              <a:t>cultures</a:t>
            </a:r>
            <a:r>
              <a:rPr lang="en"/>
              <a:t> that </a:t>
            </a:r>
            <a:r>
              <a:rPr lang="en"/>
              <a:t>underline</a:t>
            </a:r>
            <a:r>
              <a:rPr lang="en"/>
              <a:t> their </a:t>
            </a:r>
            <a:r>
              <a:rPr lang="en"/>
              <a:t>affinity</a:t>
            </a:r>
            <a:r>
              <a:rPr lang="en"/>
              <a:t> to share information after an event. Given this </a:t>
            </a:r>
            <a:r>
              <a:rPr lang="en"/>
              <a:t>information </a:t>
            </a:r>
            <a:r>
              <a:rPr lang="en"/>
              <a:t>companies should perform/conduct (if not already a standard practice) a deeper analysis/data collection within COL cultures. </a:t>
            </a:r>
            <a:endParaRPr/>
          </a:p>
          <a:p>
            <a:pPr indent="-317500" lvl="1" marL="914400" rtl="0" algn="l">
              <a:spcBef>
                <a:spcPts val="0"/>
              </a:spcBef>
              <a:spcAft>
                <a:spcPts val="0"/>
              </a:spcAft>
              <a:buSzPts val="1400"/>
              <a:buChar char="○"/>
            </a:pPr>
            <a:r>
              <a:rPr lang="en"/>
              <a:t>The collected </a:t>
            </a:r>
            <a:r>
              <a:rPr lang="en"/>
              <a:t>information</a:t>
            </a:r>
            <a:r>
              <a:rPr lang="en"/>
              <a:t> should provide insights of what features/key elements of the event/</a:t>
            </a:r>
            <a:r>
              <a:rPr lang="en"/>
              <a:t>marketing</a:t>
            </a:r>
            <a:r>
              <a:rPr lang="en"/>
              <a:t> </a:t>
            </a:r>
            <a:r>
              <a:rPr lang="en"/>
              <a:t>campaign</a:t>
            </a:r>
            <a:r>
              <a:rPr lang="en"/>
              <a:t> align with these consumers.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36"/>
          <p:cNvSpPr txBox="1"/>
          <p:nvPr>
            <p:ph type="title"/>
          </p:nvPr>
        </p:nvSpPr>
        <p:spPr>
          <a:xfrm>
            <a:off x="509550" y="1921350"/>
            <a:ext cx="8124900" cy="1300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Methodology </a:t>
            </a:r>
            <a:r>
              <a:rPr lang="en"/>
              <a:t> </a:t>
            </a:r>
            <a:endParaRPr/>
          </a:p>
        </p:txBody>
      </p:sp>
      <p:sp>
        <p:nvSpPr>
          <p:cNvPr id="301" name="Google Shape;301;p3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37"/>
          <p:cNvSpPr txBox="1"/>
          <p:nvPr>
            <p:ph type="title"/>
          </p:nvPr>
        </p:nvSpPr>
        <p:spPr>
          <a:xfrm>
            <a:off x="311700" y="372725"/>
            <a:ext cx="8520600" cy="645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Methodology - Study Design</a:t>
            </a:r>
            <a:endParaRPr/>
          </a:p>
        </p:txBody>
      </p:sp>
      <p:sp>
        <p:nvSpPr>
          <p:cNvPr id="307" name="Google Shape;307;p37"/>
          <p:cNvSpPr txBox="1"/>
          <p:nvPr/>
        </p:nvSpPr>
        <p:spPr>
          <a:xfrm>
            <a:off x="379350" y="952800"/>
            <a:ext cx="8297100" cy="1132800"/>
          </a:xfrm>
          <a:prstGeom prst="rect">
            <a:avLst/>
          </a:prstGeom>
          <a:noFill/>
          <a:ln>
            <a:noFill/>
          </a:ln>
        </p:spPr>
        <p:txBody>
          <a:bodyPr anchorCtr="0" anchor="t" bIns="91425" lIns="91425" spcFirstLastPara="1" rIns="91425" wrap="square" tIns="91425">
            <a:spAutoFit/>
          </a:bodyPr>
          <a:lstStyle/>
          <a:p>
            <a:pPr indent="-298450" lvl="0" marL="457200" rtl="0" algn="l">
              <a:lnSpc>
                <a:spcPct val="115000"/>
              </a:lnSpc>
              <a:spcBef>
                <a:spcPts val="0"/>
              </a:spcBef>
              <a:spcAft>
                <a:spcPts val="0"/>
              </a:spcAft>
              <a:buSzPts val="1100"/>
              <a:buChar char="●"/>
            </a:pPr>
            <a:r>
              <a:rPr b="1" lang="en" sz="1100"/>
              <a:t>Experiment </a:t>
            </a:r>
            <a:endParaRPr b="1" sz="1100"/>
          </a:p>
          <a:p>
            <a:pPr indent="-298450" lvl="1" marL="914400" rtl="0" algn="l">
              <a:lnSpc>
                <a:spcPct val="115000"/>
              </a:lnSpc>
              <a:spcBef>
                <a:spcPts val="0"/>
              </a:spcBef>
              <a:spcAft>
                <a:spcPts val="0"/>
              </a:spcAft>
              <a:buSzPts val="1100"/>
              <a:buChar char="○"/>
            </a:pPr>
            <a:r>
              <a:rPr b="1" lang="en" sz="1100"/>
              <a:t>One factor design N  = 150</a:t>
            </a:r>
            <a:endParaRPr b="1" sz="1100"/>
          </a:p>
          <a:p>
            <a:pPr indent="-298450" lvl="0" marL="457200" rtl="0" algn="l">
              <a:lnSpc>
                <a:spcPct val="115000"/>
              </a:lnSpc>
              <a:spcBef>
                <a:spcPts val="0"/>
              </a:spcBef>
              <a:spcAft>
                <a:spcPts val="0"/>
              </a:spcAft>
              <a:buSzPts val="1100"/>
              <a:buChar char="●"/>
            </a:pPr>
            <a:r>
              <a:rPr b="1" lang="en" sz="1100"/>
              <a:t>Randomly Assigned Stimulus </a:t>
            </a:r>
            <a:endParaRPr b="1" sz="1100"/>
          </a:p>
          <a:p>
            <a:pPr indent="-298450" lvl="1" marL="914400" rtl="0" algn="l">
              <a:lnSpc>
                <a:spcPct val="115000"/>
              </a:lnSpc>
              <a:spcBef>
                <a:spcPts val="0"/>
              </a:spcBef>
              <a:spcAft>
                <a:spcPts val="0"/>
              </a:spcAft>
              <a:buSzPts val="1100"/>
              <a:buChar char="○"/>
            </a:pPr>
            <a:r>
              <a:rPr b="1" lang="en" sz="1100"/>
              <a:t>Self-construal </a:t>
            </a:r>
            <a:r>
              <a:rPr b="1" lang="en" sz="1100"/>
              <a:t>Priming</a:t>
            </a:r>
            <a:r>
              <a:rPr b="1" lang="en" sz="1100"/>
              <a:t> Scenario - </a:t>
            </a:r>
            <a:r>
              <a:rPr lang="en" sz="1100"/>
              <a:t>influence participants to think from a certain viewpoint </a:t>
            </a:r>
            <a:endParaRPr sz="1100"/>
          </a:p>
          <a:p>
            <a:pPr indent="0" lvl="0" marL="0" rtl="0" algn="l">
              <a:lnSpc>
                <a:spcPct val="115000"/>
              </a:lnSpc>
              <a:spcBef>
                <a:spcPts val="0"/>
              </a:spcBef>
              <a:spcAft>
                <a:spcPts val="0"/>
              </a:spcAft>
              <a:buNone/>
            </a:pPr>
            <a:r>
              <a:t/>
            </a:r>
            <a:endParaRPr sz="1100"/>
          </a:p>
        </p:txBody>
      </p:sp>
      <p:graphicFrame>
        <p:nvGraphicFramePr>
          <p:cNvPr id="308" name="Google Shape;308;p37"/>
          <p:cNvGraphicFramePr/>
          <p:nvPr/>
        </p:nvGraphicFramePr>
        <p:xfrm>
          <a:off x="2693500" y="2185925"/>
          <a:ext cx="3000000" cy="3000000"/>
        </p:xfrm>
        <a:graphic>
          <a:graphicData uri="http://schemas.openxmlformats.org/drawingml/2006/table">
            <a:tbl>
              <a:tblPr>
                <a:noFill/>
                <a:tableStyleId>{E5DEF656-2DD5-4420-8C29-122C10C0F35B}</a:tableStyleId>
              </a:tblPr>
              <a:tblGrid>
                <a:gridCol w="1458250"/>
                <a:gridCol w="2071825"/>
              </a:tblGrid>
              <a:tr h="488400">
                <a:tc>
                  <a:txBody>
                    <a:bodyPr/>
                    <a:lstStyle/>
                    <a:p>
                      <a:pPr indent="0" lvl="0" marL="0" rtl="0" algn="ctr">
                        <a:lnSpc>
                          <a:spcPct val="115000"/>
                        </a:lnSpc>
                        <a:spcBef>
                          <a:spcPts val="1200"/>
                        </a:spcBef>
                        <a:spcAft>
                          <a:spcPts val="0"/>
                        </a:spcAft>
                        <a:buNone/>
                      </a:pPr>
                      <a:r>
                        <a:t/>
                      </a:r>
                      <a:endParaRPr b="1" sz="1200"/>
                    </a:p>
                  </a:txBody>
                  <a:tcPr marT="91425" marB="91425" marR="68575" marL="68575" anchor="ctr">
                    <a:lnL cap="flat" cmpd="sng" w="12700">
                      <a:solidFill>
                        <a:schemeClr val="dk1"/>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b="1" lang="en" sz="1200"/>
                        <a:t>Timing of Sharing Scenario</a:t>
                      </a:r>
                      <a:endParaRPr b="1" sz="1200"/>
                    </a:p>
                  </a:txBody>
                  <a:tcPr marT="91425" marB="91425"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2EFD9"/>
                    </a:solidFill>
                  </a:tcPr>
                </a:tc>
              </a:tr>
              <a:tr h="488400">
                <a:tc>
                  <a:txBody>
                    <a:bodyPr/>
                    <a:lstStyle/>
                    <a:p>
                      <a:pPr indent="0" lvl="0" marL="0" rtl="0" algn="ctr">
                        <a:lnSpc>
                          <a:spcPct val="115000"/>
                        </a:lnSpc>
                        <a:spcBef>
                          <a:spcPts val="1200"/>
                        </a:spcBef>
                        <a:spcAft>
                          <a:spcPts val="0"/>
                        </a:spcAft>
                        <a:buNone/>
                      </a:pPr>
                      <a:r>
                        <a:rPr b="1" lang="en" sz="1200"/>
                        <a:t>Self-construals</a:t>
                      </a:r>
                      <a:endParaRPr b="1" sz="1200"/>
                    </a:p>
                  </a:txBody>
                  <a:tcPr marT="91425" marB="91425"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2CC"/>
                    </a:solidFill>
                  </a:tcPr>
                </a:tc>
                <a:tc>
                  <a:txBody>
                    <a:bodyPr/>
                    <a:lstStyle/>
                    <a:p>
                      <a:pPr indent="0" lvl="0" marL="0" rtl="0" algn="ctr">
                        <a:lnSpc>
                          <a:spcPct val="115000"/>
                        </a:lnSpc>
                        <a:spcBef>
                          <a:spcPts val="1200"/>
                        </a:spcBef>
                        <a:spcAft>
                          <a:spcPts val="0"/>
                        </a:spcAft>
                        <a:buNone/>
                      </a:pPr>
                      <a:r>
                        <a:rPr b="1" lang="en" sz="1200"/>
                        <a:t>Before/After the event*</a:t>
                      </a:r>
                      <a:endParaRPr b="1" sz="1200"/>
                    </a:p>
                  </a:txBody>
                  <a:tcPr marT="91425" marB="91425"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2EFD9"/>
                    </a:solidFill>
                  </a:tcPr>
                </a:tc>
              </a:tr>
              <a:tr h="276225">
                <a:tc>
                  <a:txBody>
                    <a:bodyPr/>
                    <a:lstStyle/>
                    <a:p>
                      <a:pPr indent="0" lvl="0" marL="0" rtl="0" algn="ctr">
                        <a:lnSpc>
                          <a:spcPct val="115000"/>
                        </a:lnSpc>
                        <a:spcBef>
                          <a:spcPts val="1200"/>
                        </a:spcBef>
                        <a:spcAft>
                          <a:spcPts val="0"/>
                        </a:spcAft>
                        <a:buNone/>
                      </a:pPr>
                      <a:r>
                        <a:rPr lang="en"/>
                        <a:t>Interdependent</a:t>
                      </a:r>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2CC"/>
                    </a:solidFill>
                  </a:tcPr>
                </a:tc>
                <a:tc>
                  <a:txBody>
                    <a:bodyPr/>
                    <a:lstStyle/>
                    <a:p>
                      <a:pPr indent="0" lvl="0" marL="0" rtl="0" algn="ctr">
                        <a:lnSpc>
                          <a:spcPct val="115000"/>
                        </a:lnSpc>
                        <a:spcBef>
                          <a:spcPts val="1200"/>
                        </a:spcBef>
                        <a:spcAft>
                          <a:spcPts val="0"/>
                        </a:spcAft>
                        <a:buNone/>
                      </a:pPr>
                      <a:r>
                        <a:rPr lang="en"/>
                        <a:t>*</a:t>
                      </a:r>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76225">
                <a:tc>
                  <a:txBody>
                    <a:bodyPr/>
                    <a:lstStyle/>
                    <a:p>
                      <a:pPr indent="0" lvl="0" marL="0" rtl="0" algn="ctr">
                        <a:lnSpc>
                          <a:spcPct val="115000"/>
                        </a:lnSpc>
                        <a:spcBef>
                          <a:spcPts val="1200"/>
                        </a:spcBef>
                        <a:spcAft>
                          <a:spcPts val="0"/>
                        </a:spcAft>
                        <a:buNone/>
                      </a:pPr>
                      <a:r>
                        <a:rPr lang="en"/>
                        <a:t>Independent</a:t>
                      </a:r>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2CC"/>
                    </a:solidFill>
                  </a:tcPr>
                </a:tc>
                <a:tc>
                  <a:txBody>
                    <a:bodyPr/>
                    <a:lstStyle/>
                    <a:p>
                      <a:pPr indent="0" lvl="0" marL="0" rtl="0" algn="ctr">
                        <a:lnSpc>
                          <a:spcPct val="115000"/>
                        </a:lnSpc>
                        <a:spcBef>
                          <a:spcPts val="1200"/>
                        </a:spcBef>
                        <a:spcAft>
                          <a:spcPts val="0"/>
                        </a:spcAft>
                        <a:buNone/>
                      </a:pPr>
                      <a:r>
                        <a:rPr lang="en"/>
                        <a:t>***</a:t>
                      </a:r>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
        <p:nvSpPr>
          <p:cNvPr id="309" name="Google Shape;309;p37"/>
          <p:cNvSpPr txBox="1"/>
          <p:nvPr/>
        </p:nvSpPr>
        <p:spPr>
          <a:xfrm>
            <a:off x="7586000" y="4650875"/>
            <a:ext cx="14850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latin typeface="Lato"/>
                <a:ea typeface="Lato"/>
                <a:cs typeface="Lato"/>
                <a:sym typeface="Lato"/>
              </a:rPr>
              <a:t>*Dependent variable</a:t>
            </a:r>
            <a:endParaRPr sz="900">
              <a:latin typeface="Lato"/>
              <a:ea typeface="Lato"/>
              <a:cs typeface="Lato"/>
              <a:sym typeface="Lato"/>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3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315" name="Google Shape;315;p38"/>
          <p:cNvSpPr txBox="1"/>
          <p:nvPr>
            <p:ph type="title"/>
          </p:nvPr>
        </p:nvSpPr>
        <p:spPr>
          <a:xfrm>
            <a:off x="311700" y="372725"/>
            <a:ext cx="8520600" cy="645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Methodology - </a:t>
            </a:r>
            <a:r>
              <a:rPr lang="en"/>
              <a:t>Study Design (Cont.)</a:t>
            </a:r>
            <a:endParaRPr/>
          </a:p>
        </p:txBody>
      </p:sp>
      <p:sp>
        <p:nvSpPr>
          <p:cNvPr id="316" name="Google Shape;316;p38"/>
          <p:cNvSpPr/>
          <p:nvPr/>
        </p:nvSpPr>
        <p:spPr>
          <a:xfrm>
            <a:off x="1032948" y="1790573"/>
            <a:ext cx="3132900" cy="401700"/>
          </a:xfrm>
          <a:prstGeom prst="rect">
            <a:avLst/>
          </a:prstGeom>
          <a:solidFill>
            <a:srgbClr val="01AFD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300"/>
              <a:t>Arousal</a:t>
            </a:r>
            <a:r>
              <a:rPr lang="en" sz="1300"/>
              <a:t> Questions</a:t>
            </a:r>
            <a:endParaRPr sz="1300"/>
          </a:p>
        </p:txBody>
      </p:sp>
      <p:sp>
        <p:nvSpPr>
          <p:cNvPr id="317" name="Google Shape;317;p38"/>
          <p:cNvSpPr/>
          <p:nvPr/>
        </p:nvSpPr>
        <p:spPr>
          <a:xfrm>
            <a:off x="1032948" y="2352712"/>
            <a:ext cx="3132900" cy="401700"/>
          </a:xfrm>
          <a:prstGeom prst="rect">
            <a:avLst/>
          </a:prstGeom>
          <a:solidFill>
            <a:schemeClr val="accent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300"/>
              <a:t>Self-construal Priming</a:t>
            </a:r>
            <a:endParaRPr sz="1200"/>
          </a:p>
        </p:txBody>
      </p:sp>
      <p:sp>
        <p:nvSpPr>
          <p:cNvPr id="318" name="Google Shape;318;p38"/>
          <p:cNvSpPr/>
          <p:nvPr/>
        </p:nvSpPr>
        <p:spPr>
          <a:xfrm>
            <a:off x="1032948" y="2914862"/>
            <a:ext cx="3132900" cy="401700"/>
          </a:xfrm>
          <a:prstGeom prst="rect">
            <a:avLst/>
          </a:prstGeom>
          <a:solidFill>
            <a:schemeClr val="accent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300"/>
              <a:t>Manipulation</a:t>
            </a:r>
            <a:r>
              <a:rPr lang="en" sz="1300"/>
              <a:t> Check</a:t>
            </a:r>
            <a:endParaRPr sz="1300"/>
          </a:p>
        </p:txBody>
      </p:sp>
      <p:sp>
        <p:nvSpPr>
          <p:cNvPr id="319" name="Google Shape;319;p38"/>
          <p:cNvSpPr/>
          <p:nvPr/>
        </p:nvSpPr>
        <p:spPr>
          <a:xfrm>
            <a:off x="1032948" y="3483427"/>
            <a:ext cx="3132900" cy="401700"/>
          </a:xfrm>
          <a:prstGeom prst="rect">
            <a:avLst/>
          </a:prstGeom>
          <a:solidFill>
            <a:srgbClr val="F6B26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300"/>
              <a:t>Timing of Sharing Scenario</a:t>
            </a:r>
            <a:endParaRPr sz="1300"/>
          </a:p>
        </p:txBody>
      </p:sp>
      <p:sp>
        <p:nvSpPr>
          <p:cNvPr id="320" name="Google Shape;320;p38"/>
          <p:cNvSpPr/>
          <p:nvPr/>
        </p:nvSpPr>
        <p:spPr>
          <a:xfrm>
            <a:off x="5299923" y="1790573"/>
            <a:ext cx="3132900" cy="401700"/>
          </a:xfrm>
          <a:prstGeom prst="rect">
            <a:avLst/>
          </a:prstGeom>
          <a:solidFill>
            <a:srgbClr val="F6B26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300"/>
              <a:t>Measuring Timing of Sharing (DV)</a:t>
            </a:r>
            <a:endParaRPr sz="1300"/>
          </a:p>
        </p:txBody>
      </p:sp>
      <p:sp>
        <p:nvSpPr>
          <p:cNvPr id="321" name="Google Shape;321;p38"/>
          <p:cNvSpPr txBox="1"/>
          <p:nvPr/>
        </p:nvSpPr>
        <p:spPr>
          <a:xfrm>
            <a:off x="655443" y="1865266"/>
            <a:ext cx="356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Lato"/>
                <a:ea typeface="Lato"/>
                <a:cs typeface="Lato"/>
                <a:sym typeface="Lato"/>
              </a:rPr>
              <a:t>2.</a:t>
            </a:r>
            <a:endParaRPr>
              <a:latin typeface="Lato"/>
              <a:ea typeface="Lato"/>
              <a:cs typeface="Lato"/>
              <a:sym typeface="Lato"/>
            </a:endParaRPr>
          </a:p>
        </p:txBody>
      </p:sp>
      <p:sp>
        <p:nvSpPr>
          <p:cNvPr id="322" name="Google Shape;322;p38"/>
          <p:cNvSpPr txBox="1"/>
          <p:nvPr/>
        </p:nvSpPr>
        <p:spPr>
          <a:xfrm>
            <a:off x="655443" y="2384615"/>
            <a:ext cx="356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Lato"/>
                <a:ea typeface="Lato"/>
                <a:cs typeface="Lato"/>
                <a:sym typeface="Lato"/>
              </a:rPr>
              <a:t>3</a:t>
            </a:r>
            <a:r>
              <a:rPr lang="en">
                <a:latin typeface="Lato"/>
                <a:ea typeface="Lato"/>
                <a:cs typeface="Lato"/>
                <a:sym typeface="Lato"/>
              </a:rPr>
              <a:t>.</a:t>
            </a:r>
            <a:endParaRPr>
              <a:latin typeface="Lato"/>
              <a:ea typeface="Lato"/>
              <a:cs typeface="Lato"/>
              <a:sym typeface="Lato"/>
            </a:endParaRPr>
          </a:p>
        </p:txBody>
      </p:sp>
      <p:sp>
        <p:nvSpPr>
          <p:cNvPr id="323" name="Google Shape;323;p38"/>
          <p:cNvSpPr txBox="1"/>
          <p:nvPr/>
        </p:nvSpPr>
        <p:spPr>
          <a:xfrm>
            <a:off x="655443" y="2931141"/>
            <a:ext cx="356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Lato"/>
                <a:ea typeface="Lato"/>
                <a:cs typeface="Lato"/>
                <a:sym typeface="Lato"/>
              </a:rPr>
              <a:t>4</a:t>
            </a:r>
            <a:r>
              <a:rPr lang="en">
                <a:latin typeface="Lato"/>
                <a:ea typeface="Lato"/>
                <a:cs typeface="Lato"/>
                <a:sym typeface="Lato"/>
              </a:rPr>
              <a:t>.</a:t>
            </a:r>
            <a:endParaRPr>
              <a:latin typeface="Lato"/>
              <a:ea typeface="Lato"/>
              <a:cs typeface="Lato"/>
              <a:sym typeface="Lato"/>
            </a:endParaRPr>
          </a:p>
        </p:txBody>
      </p:sp>
      <p:sp>
        <p:nvSpPr>
          <p:cNvPr id="324" name="Google Shape;324;p38"/>
          <p:cNvSpPr txBox="1"/>
          <p:nvPr/>
        </p:nvSpPr>
        <p:spPr>
          <a:xfrm>
            <a:off x="655443" y="3513927"/>
            <a:ext cx="356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Lato"/>
                <a:ea typeface="Lato"/>
                <a:cs typeface="Lato"/>
                <a:sym typeface="Lato"/>
              </a:rPr>
              <a:t>5</a:t>
            </a:r>
            <a:r>
              <a:rPr lang="en">
                <a:latin typeface="Lato"/>
                <a:ea typeface="Lato"/>
                <a:cs typeface="Lato"/>
                <a:sym typeface="Lato"/>
              </a:rPr>
              <a:t>.</a:t>
            </a:r>
            <a:endParaRPr>
              <a:latin typeface="Lato"/>
              <a:ea typeface="Lato"/>
              <a:cs typeface="Lato"/>
              <a:sym typeface="Lato"/>
            </a:endParaRPr>
          </a:p>
        </p:txBody>
      </p:sp>
      <p:sp>
        <p:nvSpPr>
          <p:cNvPr id="325" name="Google Shape;325;p38"/>
          <p:cNvSpPr txBox="1"/>
          <p:nvPr/>
        </p:nvSpPr>
        <p:spPr>
          <a:xfrm>
            <a:off x="4922417" y="1865272"/>
            <a:ext cx="356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Lato"/>
                <a:ea typeface="Lato"/>
                <a:cs typeface="Lato"/>
                <a:sym typeface="Lato"/>
              </a:rPr>
              <a:t>6</a:t>
            </a:r>
            <a:r>
              <a:rPr lang="en">
                <a:latin typeface="Lato"/>
                <a:ea typeface="Lato"/>
                <a:cs typeface="Lato"/>
                <a:sym typeface="Lato"/>
              </a:rPr>
              <a:t>.</a:t>
            </a:r>
            <a:endParaRPr>
              <a:latin typeface="Lato"/>
              <a:ea typeface="Lato"/>
              <a:cs typeface="Lato"/>
              <a:sym typeface="Lato"/>
            </a:endParaRPr>
          </a:p>
        </p:txBody>
      </p:sp>
      <p:sp>
        <p:nvSpPr>
          <p:cNvPr id="326" name="Google Shape;326;p38"/>
          <p:cNvSpPr/>
          <p:nvPr/>
        </p:nvSpPr>
        <p:spPr>
          <a:xfrm>
            <a:off x="5299923" y="2333881"/>
            <a:ext cx="3132900" cy="4017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300"/>
              <a:t>Arousal Questions</a:t>
            </a:r>
            <a:endParaRPr sz="1300"/>
          </a:p>
        </p:txBody>
      </p:sp>
      <p:sp>
        <p:nvSpPr>
          <p:cNvPr id="327" name="Google Shape;327;p38"/>
          <p:cNvSpPr/>
          <p:nvPr/>
        </p:nvSpPr>
        <p:spPr>
          <a:xfrm>
            <a:off x="5299923" y="2904528"/>
            <a:ext cx="3132900" cy="401700"/>
          </a:xfrm>
          <a:prstGeom prst="rect">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300"/>
              <a:t>Chronic Regulatory Focus</a:t>
            </a:r>
            <a:endParaRPr sz="1300"/>
          </a:p>
        </p:txBody>
      </p:sp>
      <p:sp>
        <p:nvSpPr>
          <p:cNvPr id="328" name="Google Shape;328;p38"/>
          <p:cNvSpPr txBox="1"/>
          <p:nvPr/>
        </p:nvSpPr>
        <p:spPr>
          <a:xfrm>
            <a:off x="4922417" y="2365784"/>
            <a:ext cx="356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Lato"/>
                <a:ea typeface="Lato"/>
                <a:cs typeface="Lato"/>
                <a:sym typeface="Lato"/>
              </a:rPr>
              <a:t>7</a:t>
            </a:r>
            <a:r>
              <a:rPr lang="en">
                <a:latin typeface="Lato"/>
                <a:ea typeface="Lato"/>
                <a:cs typeface="Lato"/>
                <a:sym typeface="Lato"/>
              </a:rPr>
              <a:t>.</a:t>
            </a:r>
            <a:endParaRPr>
              <a:latin typeface="Lato"/>
              <a:ea typeface="Lato"/>
              <a:cs typeface="Lato"/>
              <a:sym typeface="Lato"/>
            </a:endParaRPr>
          </a:p>
        </p:txBody>
      </p:sp>
      <p:sp>
        <p:nvSpPr>
          <p:cNvPr id="329" name="Google Shape;329;p38"/>
          <p:cNvSpPr txBox="1"/>
          <p:nvPr/>
        </p:nvSpPr>
        <p:spPr>
          <a:xfrm>
            <a:off x="4922417" y="2949652"/>
            <a:ext cx="356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Lato"/>
                <a:ea typeface="Lato"/>
                <a:cs typeface="Lato"/>
                <a:sym typeface="Lato"/>
              </a:rPr>
              <a:t>8</a:t>
            </a:r>
            <a:r>
              <a:rPr lang="en">
                <a:latin typeface="Lato"/>
                <a:ea typeface="Lato"/>
                <a:cs typeface="Lato"/>
                <a:sym typeface="Lato"/>
              </a:rPr>
              <a:t>.</a:t>
            </a:r>
            <a:endParaRPr>
              <a:latin typeface="Lato"/>
              <a:ea typeface="Lato"/>
              <a:cs typeface="Lato"/>
              <a:sym typeface="Lato"/>
            </a:endParaRPr>
          </a:p>
        </p:txBody>
      </p:sp>
      <p:sp>
        <p:nvSpPr>
          <p:cNvPr id="330" name="Google Shape;330;p38"/>
          <p:cNvSpPr/>
          <p:nvPr/>
        </p:nvSpPr>
        <p:spPr>
          <a:xfrm>
            <a:off x="5299923" y="3474158"/>
            <a:ext cx="3132900" cy="401700"/>
          </a:xfrm>
          <a:prstGeom prst="rect">
            <a:avLst/>
          </a:prstGeom>
          <a:solidFill>
            <a:schemeClr val="accent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300"/>
              <a:t>Confounding</a:t>
            </a:r>
            <a:r>
              <a:rPr lang="en" sz="1300"/>
              <a:t> Check </a:t>
            </a:r>
            <a:endParaRPr sz="1300"/>
          </a:p>
        </p:txBody>
      </p:sp>
      <p:sp>
        <p:nvSpPr>
          <p:cNvPr id="331" name="Google Shape;331;p38"/>
          <p:cNvSpPr txBox="1"/>
          <p:nvPr/>
        </p:nvSpPr>
        <p:spPr>
          <a:xfrm>
            <a:off x="4922417" y="3457979"/>
            <a:ext cx="356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Lato"/>
                <a:ea typeface="Lato"/>
                <a:cs typeface="Lato"/>
                <a:sym typeface="Lato"/>
              </a:rPr>
              <a:t>9</a:t>
            </a:r>
            <a:r>
              <a:rPr lang="en">
                <a:latin typeface="Lato"/>
                <a:ea typeface="Lato"/>
                <a:cs typeface="Lato"/>
                <a:sym typeface="Lato"/>
              </a:rPr>
              <a:t>.</a:t>
            </a:r>
            <a:endParaRPr>
              <a:latin typeface="Lato"/>
              <a:ea typeface="Lato"/>
              <a:cs typeface="Lato"/>
              <a:sym typeface="Lato"/>
            </a:endParaRPr>
          </a:p>
        </p:txBody>
      </p:sp>
      <p:sp>
        <p:nvSpPr>
          <p:cNvPr id="332" name="Google Shape;332;p38"/>
          <p:cNvSpPr/>
          <p:nvPr/>
        </p:nvSpPr>
        <p:spPr>
          <a:xfrm>
            <a:off x="1032958" y="1124450"/>
            <a:ext cx="7417500" cy="401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300"/>
              <a:t>Screener Questions </a:t>
            </a:r>
            <a:endParaRPr sz="1300"/>
          </a:p>
        </p:txBody>
      </p:sp>
      <p:sp>
        <p:nvSpPr>
          <p:cNvPr id="333" name="Google Shape;333;p38"/>
          <p:cNvSpPr/>
          <p:nvPr/>
        </p:nvSpPr>
        <p:spPr>
          <a:xfrm>
            <a:off x="1096883" y="4261525"/>
            <a:ext cx="7417500" cy="401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300"/>
              <a:t>Demographics </a:t>
            </a:r>
            <a:endParaRPr sz="1300"/>
          </a:p>
        </p:txBody>
      </p:sp>
      <p:sp>
        <p:nvSpPr>
          <p:cNvPr id="334" name="Google Shape;334;p38"/>
          <p:cNvSpPr txBox="1"/>
          <p:nvPr/>
        </p:nvSpPr>
        <p:spPr>
          <a:xfrm>
            <a:off x="579243" y="1125191"/>
            <a:ext cx="356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Lato"/>
                <a:ea typeface="Lato"/>
                <a:cs typeface="Lato"/>
                <a:sym typeface="Lato"/>
              </a:rPr>
              <a:t>1.</a:t>
            </a:r>
            <a:endParaRPr>
              <a:latin typeface="Lato"/>
              <a:ea typeface="Lato"/>
              <a:cs typeface="Lato"/>
              <a:sym typeface="Lato"/>
            </a:endParaRPr>
          </a:p>
        </p:txBody>
      </p:sp>
      <p:sp>
        <p:nvSpPr>
          <p:cNvPr id="335" name="Google Shape;335;p38"/>
          <p:cNvSpPr txBox="1"/>
          <p:nvPr/>
        </p:nvSpPr>
        <p:spPr>
          <a:xfrm>
            <a:off x="579255" y="4262275"/>
            <a:ext cx="453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Lato"/>
                <a:ea typeface="Lato"/>
                <a:cs typeface="Lato"/>
                <a:sym typeface="Lato"/>
              </a:rPr>
              <a:t>10</a:t>
            </a:r>
            <a:r>
              <a:rPr lang="en">
                <a:latin typeface="Lato"/>
                <a:ea typeface="Lato"/>
                <a:cs typeface="Lato"/>
                <a:sym typeface="Lato"/>
              </a:rPr>
              <a:t>.</a:t>
            </a:r>
            <a:endParaRPr>
              <a:latin typeface="Lato"/>
              <a:ea typeface="Lato"/>
              <a:cs typeface="Lato"/>
              <a:sym typeface="Lato"/>
            </a:endParaRPr>
          </a:p>
        </p:txBody>
      </p:sp>
      <p:sp>
        <p:nvSpPr>
          <p:cNvPr id="336" name="Google Shape;336;p38"/>
          <p:cNvSpPr/>
          <p:nvPr/>
        </p:nvSpPr>
        <p:spPr>
          <a:xfrm>
            <a:off x="3034852" y="1558584"/>
            <a:ext cx="453600" cy="198600"/>
          </a:xfrm>
          <a:prstGeom prst="downArrow">
            <a:avLst>
              <a:gd fmla="val 50000" name="adj1"/>
              <a:gd fmla="val 50000" name="adj2"/>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38"/>
          <p:cNvSpPr/>
          <p:nvPr/>
        </p:nvSpPr>
        <p:spPr>
          <a:xfrm>
            <a:off x="6639577" y="3969388"/>
            <a:ext cx="453600" cy="198600"/>
          </a:xfrm>
          <a:prstGeom prst="downArrow">
            <a:avLst>
              <a:gd fmla="val 50000" name="adj1"/>
              <a:gd fmla="val 50000" name="adj2"/>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38"/>
          <p:cNvSpPr/>
          <p:nvPr/>
        </p:nvSpPr>
        <p:spPr>
          <a:xfrm>
            <a:off x="4544273" y="1979325"/>
            <a:ext cx="411300" cy="1068300"/>
          </a:xfrm>
          <a:prstGeom prst="bentArrow">
            <a:avLst>
              <a:gd fmla="val 25000" name="adj1"/>
              <a:gd fmla="val 25000" name="adj2"/>
              <a:gd fmla="val 25000" name="adj3"/>
              <a:gd fmla="val 43750" name="adj4"/>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38"/>
          <p:cNvSpPr/>
          <p:nvPr/>
        </p:nvSpPr>
        <p:spPr>
          <a:xfrm rot="10800000">
            <a:off x="4240374" y="3014575"/>
            <a:ext cx="407400" cy="773400"/>
          </a:xfrm>
          <a:prstGeom prst="bentArrow">
            <a:avLst>
              <a:gd fmla="val 25000" name="adj1"/>
              <a:gd fmla="val 25000" name="adj2"/>
              <a:gd fmla="val 25000" name="adj3"/>
              <a:gd fmla="val 43750" name="adj4"/>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38"/>
          <p:cNvSpPr/>
          <p:nvPr/>
        </p:nvSpPr>
        <p:spPr>
          <a:xfrm>
            <a:off x="4176905" y="3496475"/>
            <a:ext cx="207300" cy="401700"/>
          </a:xfrm>
          <a:prstGeom prst="rect">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p39"/>
          <p:cNvSpPr txBox="1"/>
          <p:nvPr>
            <p:ph type="title"/>
          </p:nvPr>
        </p:nvSpPr>
        <p:spPr>
          <a:xfrm>
            <a:off x="311700" y="372725"/>
            <a:ext cx="8520600" cy="645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Survey Panel </a:t>
            </a:r>
            <a:endParaRPr/>
          </a:p>
        </p:txBody>
      </p:sp>
      <p:sp>
        <p:nvSpPr>
          <p:cNvPr id="346" name="Google Shape;346;p39"/>
          <p:cNvSpPr txBox="1"/>
          <p:nvPr>
            <p:ph idx="1" type="body"/>
          </p:nvPr>
        </p:nvSpPr>
        <p:spPr>
          <a:xfrm>
            <a:off x="311700" y="1417800"/>
            <a:ext cx="8520600" cy="3150900"/>
          </a:xfrm>
          <a:prstGeom prst="rect">
            <a:avLst/>
          </a:prstGeom>
        </p:spPr>
        <p:txBody>
          <a:bodyPr anchorCtr="0" anchor="t" bIns="91425" lIns="91425" spcFirstLastPara="1" rIns="91425" wrap="square" tIns="91425">
            <a:normAutofit/>
          </a:bodyPr>
          <a:lstStyle/>
          <a:p>
            <a:pPr indent="-342900" lvl="0" marL="914400" rtl="0" algn="l">
              <a:spcBef>
                <a:spcPts val="0"/>
              </a:spcBef>
              <a:spcAft>
                <a:spcPts val="0"/>
              </a:spcAft>
              <a:buClr>
                <a:srgbClr val="000000"/>
              </a:buClr>
              <a:buSzPts val="1800"/>
              <a:buChar char="●"/>
            </a:pPr>
            <a:r>
              <a:rPr lang="en" sz="1500">
                <a:solidFill>
                  <a:srgbClr val="000000"/>
                </a:solidFill>
                <a:latin typeface="Open Sans"/>
                <a:ea typeface="Open Sans"/>
                <a:cs typeface="Open Sans"/>
                <a:sym typeface="Open Sans"/>
              </a:rPr>
              <a:t>Utilization of</a:t>
            </a:r>
            <a:r>
              <a:rPr lang="en" sz="1500">
                <a:solidFill>
                  <a:srgbClr val="000000"/>
                </a:solidFill>
                <a:latin typeface="Open Sans"/>
                <a:ea typeface="Open Sans"/>
                <a:cs typeface="Open Sans"/>
                <a:sym typeface="Open Sans"/>
              </a:rPr>
              <a:t> Amazon Mechanical Turk (MTURK) to recruit respondents</a:t>
            </a:r>
            <a:r>
              <a:rPr b="1" lang="en" sz="1100">
                <a:solidFill>
                  <a:srgbClr val="000000"/>
                </a:solidFill>
                <a:latin typeface="Arial"/>
                <a:ea typeface="Arial"/>
                <a:cs typeface="Arial"/>
                <a:sym typeface="Arial"/>
              </a:rPr>
              <a:t>.</a:t>
            </a:r>
            <a:endParaRPr b="1" sz="1100">
              <a:solidFill>
                <a:srgbClr val="000000"/>
              </a:solidFill>
              <a:latin typeface="Arial"/>
              <a:ea typeface="Arial"/>
              <a:cs typeface="Arial"/>
              <a:sym typeface="Arial"/>
            </a:endParaRPr>
          </a:p>
          <a:p>
            <a:pPr indent="-342900" lvl="0" marL="914400" rtl="0" algn="l">
              <a:spcBef>
                <a:spcPts val="0"/>
              </a:spcBef>
              <a:spcAft>
                <a:spcPts val="0"/>
              </a:spcAft>
              <a:buClr>
                <a:srgbClr val="000000"/>
              </a:buClr>
              <a:buSzPts val="1800"/>
              <a:buChar char="●"/>
            </a:pPr>
            <a:r>
              <a:rPr lang="en" sz="1500">
                <a:solidFill>
                  <a:srgbClr val="000000"/>
                </a:solidFill>
                <a:latin typeface="Open Sans"/>
                <a:ea typeface="Open Sans"/>
                <a:cs typeface="Open Sans"/>
                <a:sym typeface="Open Sans"/>
              </a:rPr>
              <a:t>Used CloudResearch Mturk toolkit.</a:t>
            </a:r>
            <a:endParaRPr sz="1500">
              <a:solidFill>
                <a:srgbClr val="000000"/>
              </a:solidFill>
              <a:latin typeface="Open Sans"/>
              <a:ea typeface="Open Sans"/>
              <a:cs typeface="Open Sans"/>
              <a:sym typeface="Open Sans"/>
            </a:endParaRPr>
          </a:p>
          <a:p>
            <a:pPr indent="-317500" lvl="1" marL="1371600" rtl="0" algn="l">
              <a:spcBef>
                <a:spcPts val="0"/>
              </a:spcBef>
              <a:spcAft>
                <a:spcPts val="0"/>
              </a:spcAft>
              <a:buClr>
                <a:srgbClr val="000000"/>
              </a:buClr>
              <a:buSzPts val="1400"/>
              <a:buChar char="○"/>
            </a:pPr>
            <a:r>
              <a:rPr lang="en" sz="1500">
                <a:solidFill>
                  <a:srgbClr val="000000"/>
                </a:solidFill>
                <a:latin typeface="Open Sans"/>
                <a:ea typeface="Open Sans"/>
                <a:cs typeface="Open Sans"/>
                <a:sym typeface="Open Sans"/>
              </a:rPr>
              <a:t>Helped us collect higher quality respondents and slow down data collection to get a more holistic and representative sample. </a:t>
            </a:r>
            <a:endParaRPr sz="1500">
              <a:solidFill>
                <a:srgbClr val="000000"/>
              </a:solidFill>
              <a:latin typeface="Open Sans"/>
              <a:ea typeface="Open Sans"/>
              <a:cs typeface="Open Sans"/>
              <a:sym typeface="Open Sans"/>
            </a:endParaRPr>
          </a:p>
          <a:p>
            <a:pPr indent="-342900" lvl="0" marL="914400" rtl="0" algn="l">
              <a:spcBef>
                <a:spcPts val="0"/>
              </a:spcBef>
              <a:spcAft>
                <a:spcPts val="0"/>
              </a:spcAft>
              <a:buClr>
                <a:srgbClr val="000000"/>
              </a:buClr>
              <a:buSzPts val="1800"/>
              <a:buChar char="●"/>
            </a:pPr>
            <a:r>
              <a:rPr lang="en" sz="1500">
                <a:solidFill>
                  <a:srgbClr val="000000"/>
                </a:solidFill>
                <a:latin typeface="Open Sans"/>
                <a:ea typeface="Open Sans"/>
                <a:cs typeface="Open Sans"/>
                <a:sym typeface="Open Sans"/>
              </a:rPr>
              <a:t>We had a total of 5 batches of 30 people (dates 1-11 thru  3-/16)</a:t>
            </a:r>
            <a:endParaRPr sz="1500">
              <a:solidFill>
                <a:srgbClr val="000000"/>
              </a:solidFill>
              <a:latin typeface="Open Sans"/>
              <a:ea typeface="Open Sans"/>
              <a:cs typeface="Open Sans"/>
              <a:sym typeface="Open Sans"/>
            </a:endParaRPr>
          </a:p>
          <a:p>
            <a:pPr indent="0" lvl="0" marL="914400" rtl="0" algn="l">
              <a:spcBef>
                <a:spcPts val="0"/>
              </a:spcBef>
              <a:spcAft>
                <a:spcPts val="0"/>
              </a:spcAft>
              <a:buNone/>
            </a:pPr>
            <a:r>
              <a:t/>
            </a:r>
            <a:endParaRPr sz="1500">
              <a:solidFill>
                <a:srgbClr val="000000"/>
              </a:solidFill>
              <a:latin typeface="Open Sans"/>
              <a:ea typeface="Open Sans"/>
              <a:cs typeface="Open Sans"/>
              <a:sym typeface="Open Sans"/>
            </a:endParaRPr>
          </a:p>
        </p:txBody>
      </p:sp>
      <p:sp>
        <p:nvSpPr>
          <p:cNvPr id="347" name="Google Shape;347;p3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348" name="Google Shape;348;p39"/>
          <p:cNvPicPr preferRelativeResize="0"/>
          <p:nvPr/>
        </p:nvPicPr>
        <p:blipFill>
          <a:blip r:embed="rId3">
            <a:alphaModFix/>
          </a:blip>
          <a:stretch>
            <a:fillRect/>
          </a:stretch>
        </p:blipFill>
        <p:spPr>
          <a:xfrm>
            <a:off x="1748098" y="2949948"/>
            <a:ext cx="1770025" cy="1770025"/>
          </a:xfrm>
          <a:prstGeom prst="rect">
            <a:avLst/>
          </a:prstGeom>
          <a:noFill/>
          <a:ln>
            <a:noFill/>
          </a:ln>
        </p:spPr>
      </p:pic>
      <p:pic>
        <p:nvPicPr>
          <p:cNvPr id="349" name="Google Shape;349;p39"/>
          <p:cNvPicPr preferRelativeResize="0"/>
          <p:nvPr/>
        </p:nvPicPr>
        <p:blipFill>
          <a:blip r:embed="rId4">
            <a:alphaModFix/>
          </a:blip>
          <a:stretch>
            <a:fillRect/>
          </a:stretch>
        </p:blipFill>
        <p:spPr>
          <a:xfrm>
            <a:off x="4900875" y="3586623"/>
            <a:ext cx="3102000" cy="49667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sp>
        <p:nvSpPr>
          <p:cNvPr id="354" name="Google Shape;354;p40"/>
          <p:cNvSpPr txBox="1"/>
          <p:nvPr>
            <p:ph type="ctrTitle"/>
          </p:nvPr>
        </p:nvSpPr>
        <p:spPr>
          <a:xfrm>
            <a:off x="3243900" y="2097150"/>
            <a:ext cx="2656200" cy="949200"/>
          </a:xfrm>
          <a:prstGeom prst="rect">
            <a:avLst/>
          </a:prstGeom>
        </p:spPr>
        <p:txBody>
          <a:bodyPr anchorCtr="0" anchor="b" bIns="91425" lIns="91425" spcFirstLastPara="1" rIns="91425" wrap="square" tIns="91425">
            <a:normAutofit/>
          </a:bodyPr>
          <a:lstStyle/>
          <a:p>
            <a:pPr indent="0" lvl="0" marL="0" rtl="0" algn="l">
              <a:spcBef>
                <a:spcPts val="1000"/>
              </a:spcBef>
              <a:spcAft>
                <a:spcPts val="0"/>
              </a:spcAft>
              <a:buNone/>
            </a:pPr>
            <a:r>
              <a:rPr lang="en"/>
              <a:t>Analysis</a:t>
            </a:r>
            <a:endParaRPr/>
          </a:p>
        </p:txBody>
      </p:sp>
      <p:sp>
        <p:nvSpPr>
          <p:cNvPr id="355" name="Google Shape;355;p4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p41"/>
          <p:cNvSpPr txBox="1"/>
          <p:nvPr>
            <p:ph type="title"/>
          </p:nvPr>
        </p:nvSpPr>
        <p:spPr>
          <a:xfrm>
            <a:off x="311700" y="372725"/>
            <a:ext cx="8520600" cy="645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Data Preparation/Pre-analysis</a:t>
            </a:r>
            <a:endParaRPr/>
          </a:p>
        </p:txBody>
      </p:sp>
      <p:sp>
        <p:nvSpPr>
          <p:cNvPr id="361" name="Google Shape;361;p41"/>
          <p:cNvSpPr txBox="1"/>
          <p:nvPr>
            <p:ph idx="1" type="body"/>
          </p:nvPr>
        </p:nvSpPr>
        <p:spPr>
          <a:xfrm>
            <a:off x="311700" y="1417800"/>
            <a:ext cx="8520600" cy="31509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rgbClr val="333333"/>
              </a:buClr>
              <a:buSzPts val="1800"/>
              <a:buChar char="●"/>
            </a:pPr>
            <a:r>
              <a:rPr lang="en">
                <a:solidFill>
                  <a:srgbClr val="333333"/>
                </a:solidFill>
              </a:rPr>
              <a:t>Excluded </a:t>
            </a:r>
            <a:r>
              <a:rPr lang="en">
                <a:solidFill>
                  <a:srgbClr val="333333"/>
                </a:solidFill>
              </a:rPr>
              <a:t>noticeable</a:t>
            </a:r>
            <a:r>
              <a:rPr lang="en">
                <a:solidFill>
                  <a:srgbClr val="333333"/>
                </a:solidFill>
              </a:rPr>
              <a:t> outliers </a:t>
            </a:r>
            <a:endParaRPr>
              <a:solidFill>
                <a:srgbClr val="333333"/>
              </a:solidFill>
            </a:endParaRPr>
          </a:p>
          <a:p>
            <a:pPr indent="-317500" lvl="1" marL="914400" rtl="0" algn="l">
              <a:spcBef>
                <a:spcPts val="0"/>
              </a:spcBef>
              <a:spcAft>
                <a:spcPts val="0"/>
              </a:spcAft>
              <a:buClr>
                <a:srgbClr val="333333"/>
              </a:buClr>
              <a:buSzPts val="1400"/>
              <a:buChar char="○"/>
            </a:pPr>
            <a:r>
              <a:rPr lang="en">
                <a:solidFill>
                  <a:srgbClr val="333333"/>
                </a:solidFill>
              </a:rPr>
              <a:t>Filtered respondents by those who spent at least 6 minutes and no more than 30 minutes </a:t>
            </a:r>
            <a:endParaRPr>
              <a:solidFill>
                <a:srgbClr val="333333"/>
              </a:solidFill>
            </a:endParaRPr>
          </a:p>
          <a:p>
            <a:pPr indent="-317500" lvl="1" marL="914400" rtl="0" algn="l">
              <a:spcBef>
                <a:spcPts val="0"/>
              </a:spcBef>
              <a:spcAft>
                <a:spcPts val="0"/>
              </a:spcAft>
              <a:buClr>
                <a:srgbClr val="333333"/>
              </a:buClr>
              <a:buSzPts val="1400"/>
              <a:buChar char="○"/>
            </a:pPr>
            <a:r>
              <a:rPr lang="en">
                <a:solidFill>
                  <a:srgbClr val="333333"/>
                </a:solidFill>
              </a:rPr>
              <a:t>Did not include </a:t>
            </a:r>
            <a:r>
              <a:rPr lang="en">
                <a:solidFill>
                  <a:srgbClr val="333333"/>
                </a:solidFill>
              </a:rPr>
              <a:t>responses</a:t>
            </a:r>
            <a:r>
              <a:rPr lang="en">
                <a:solidFill>
                  <a:srgbClr val="333333"/>
                </a:solidFill>
              </a:rPr>
              <a:t> that were not serious </a:t>
            </a:r>
            <a:endParaRPr>
              <a:solidFill>
                <a:srgbClr val="333333"/>
              </a:solidFill>
            </a:endParaRPr>
          </a:p>
          <a:p>
            <a:pPr indent="-342900" lvl="0" marL="457200" rtl="0" algn="l">
              <a:spcBef>
                <a:spcPts val="0"/>
              </a:spcBef>
              <a:spcAft>
                <a:spcPts val="0"/>
              </a:spcAft>
              <a:buClr>
                <a:srgbClr val="333333"/>
              </a:buClr>
              <a:buSzPts val="1800"/>
              <a:buChar char="●"/>
            </a:pPr>
            <a:r>
              <a:rPr lang="en">
                <a:solidFill>
                  <a:srgbClr val="333333"/>
                </a:solidFill>
              </a:rPr>
              <a:t>Created new </a:t>
            </a:r>
            <a:r>
              <a:rPr lang="en">
                <a:solidFill>
                  <a:srgbClr val="333333"/>
                </a:solidFill>
              </a:rPr>
              <a:t>variables</a:t>
            </a:r>
            <a:r>
              <a:rPr lang="en">
                <a:solidFill>
                  <a:srgbClr val="333333"/>
                </a:solidFill>
              </a:rPr>
              <a:t> to aid analysis </a:t>
            </a:r>
            <a:endParaRPr>
              <a:solidFill>
                <a:srgbClr val="333333"/>
              </a:solidFill>
            </a:endParaRPr>
          </a:p>
          <a:p>
            <a:pPr indent="-317500" lvl="1" marL="914400" rtl="0" algn="l">
              <a:spcBef>
                <a:spcPts val="0"/>
              </a:spcBef>
              <a:spcAft>
                <a:spcPts val="0"/>
              </a:spcAft>
              <a:buClr>
                <a:srgbClr val="333333"/>
              </a:buClr>
              <a:buSzPts val="1400"/>
              <a:buChar char="○"/>
            </a:pPr>
            <a:r>
              <a:rPr lang="en">
                <a:solidFill>
                  <a:srgbClr val="333333"/>
                </a:solidFill>
              </a:rPr>
              <a:t>Recoded necessary items </a:t>
            </a:r>
            <a:endParaRPr>
              <a:solidFill>
                <a:srgbClr val="333333"/>
              </a:solidFill>
            </a:endParaRPr>
          </a:p>
          <a:p>
            <a:pPr indent="-317500" lvl="1" marL="914400" rtl="0" algn="l">
              <a:spcBef>
                <a:spcPts val="0"/>
              </a:spcBef>
              <a:spcAft>
                <a:spcPts val="0"/>
              </a:spcAft>
              <a:buClr>
                <a:srgbClr val="333333"/>
              </a:buClr>
              <a:buSzPts val="1400"/>
              <a:buChar char="○"/>
            </a:pPr>
            <a:r>
              <a:rPr lang="en">
                <a:solidFill>
                  <a:srgbClr val="333333"/>
                </a:solidFill>
              </a:rPr>
              <a:t>Dummy</a:t>
            </a:r>
            <a:r>
              <a:rPr lang="en">
                <a:solidFill>
                  <a:srgbClr val="333333"/>
                </a:solidFill>
              </a:rPr>
              <a:t> coding of self construal groups</a:t>
            </a:r>
            <a:endParaRPr>
              <a:solidFill>
                <a:srgbClr val="333333"/>
              </a:solidFill>
            </a:endParaRPr>
          </a:p>
          <a:p>
            <a:pPr indent="-342900" lvl="0" marL="457200" rtl="0" algn="l">
              <a:spcBef>
                <a:spcPts val="0"/>
              </a:spcBef>
              <a:spcAft>
                <a:spcPts val="0"/>
              </a:spcAft>
              <a:buClr>
                <a:srgbClr val="333333"/>
              </a:buClr>
              <a:buSzPts val="1800"/>
              <a:buChar char="●"/>
            </a:pPr>
            <a:r>
              <a:rPr lang="en">
                <a:solidFill>
                  <a:srgbClr val="333333"/>
                </a:solidFill>
              </a:rPr>
              <a:t>Checked all the scales we used had a sufficient reliability score </a:t>
            </a:r>
            <a:endParaRPr>
              <a:solidFill>
                <a:srgbClr val="333333"/>
              </a:solidFill>
            </a:endParaRPr>
          </a:p>
          <a:p>
            <a:pPr indent="-317500" lvl="1" marL="914400" rtl="0" algn="l">
              <a:spcBef>
                <a:spcPts val="0"/>
              </a:spcBef>
              <a:spcAft>
                <a:spcPts val="0"/>
              </a:spcAft>
              <a:buClr>
                <a:srgbClr val="333333"/>
              </a:buClr>
              <a:buSzPts val="1400"/>
              <a:buChar char="○"/>
            </a:pPr>
            <a:r>
              <a:rPr lang="en">
                <a:solidFill>
                  <a:srgbClr val="333333"/>
                </a:solidFill>
              </a:rPr>
              <a:t>All adopted/adapted from previous literature</a:t>
            </a:r>
            <a:endParaRPr>
              <a:solidFill>
                <a:srgbClr val="333333"/>
              </a:solidFill>
            </a:endParaRPr>
          </a:p>
          <a:p>
            <a:pPr indent="-317500" lvl="1" marL="914400" rtl="0" algn="l">
              <a:spcBef>
                <a:spcPts val="0"/>
              </a:spcBef>
              <a:spcAft>
                <a:spcPts val="0"/>
              </a:spcAft>
              <a:buClr>
                <a:srgbClr val="333333"/>
              </a:buClr>
              <a:buSzPts val="1400"/>
              <a:buChar char="○"/>
            </a:pPr>
            <a:r>
              <a:rPr lang="en">
                <a:solidFill>
                  <a:srgbClr val="333333"/>
                </a:solidFill>
              </a:rPr>
              <a:t>One scale showed to be unreliable</a:t>
            </a:r>
            <a:endParaRPr>
              <a:solidFill>
                <a:srgbClr val="333333"/>
              </a:solidFill>
            </a:endParaRPr>
          </a:p>
          <a:p>
            <a:pPr indent="-317500" lvl="2" marL="1371600" rtl="0" algn="l">
              <a:spcBef>
                <a:spcPts val="0"/>
              </a:spcBef>
              <a:spcAft>
                <a:spcPts val="0"/>
              </a:spcAft>
              <a:buClr>
                <a:srgbClr val="333333"/>
              </a:buClr>
              <a:buSzPts val="1400"/>
              <a:buChar char="■"/>
            </a:pPr>
            <a:r>
              <a:rPr lang="en">
                <a:solidFill>
                  <a:srgbClr val="333333"/>
                </a:solidFill>
              </a:rPr>
              <a:t>Prevention scale  </a:t>
            </a:r>
            <a:endParaRPr>
              <a:solidFill>
                <a:srgbClr val="333333"/>
              </a:solidFill>
            </a:endParaRPr>
          </a:p>
        </p:txBody>
      </p:sp>
      <p:sp>
        <p:nvSpPr>
          <p:cNvPr id="362" name="Google Shape;362;p4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pic>
        <p:nvPicPr>
          <p:cNvPr id="367" name="Google Shape;367;p42"/>
          <p:cNvPicPr preferRelativeResize="0"/>
          <p:nvPr/>
        </p:nvPicPr>
        <p:blipFill>
          <a:blip r:embed="rId3">
            <a:alphaModFix/>
          </a:blip>
          <a:stretch>
            <a:fillRect/>
          </a:stretch>
        </p:blipFill>
        <p:spPr>
          <a:xfrm>
            <a:off x="336850" y="1423820"/>
            <a:ext cx="4062051" cy="2388450"/>
          </a:xfrm>
          <a:prstGeom prst="rect">
            <a:avLst/>
          </a:prstGeom>
          <a:noFill/>
          <a:ln>
            <a:noFill/>
          </a:ln>
        </p:spPr>
      </p:pic>
      <p:sp>
        <p:nvSpPr>
          <p:cNvPr id="368" name="Google Shape;368;p42"/>
          <p:cNvSpPr txBox="1"/>
          <p:nvPr>
            <p:ph type="title"/>
          </p:nvPr>
        </p:nvSpPr>
        <p:spPr>
          <a:xfrm>
            <a:off x="311700" y="372725"/>
            <a:ext cx="8520600" cy="645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Hypothesis Test 1  </a:t>
            </a:r>
            <a:endParaRPr/>
          </a:p>
        </p:txBody>
      </p:sp>
      <p:sp>
        <p:nvSpPr>
          <p:cNvPr id="369" name="Google Shape;369;p4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graphicFrame>
        <p:nvGraphicFramePr>
          <p:cNvPr id="370" name="Google Shape;370;p42"/>
          <p:cNvGraphicFramePr/>
          <p:nvPr/>
        </p:nvGraphicFramePr>
        <p:xfrm>
          <a:off x="4583700" y="1295475"/>
          <a:ext cx="3000000" cy="3000000"/>
        </p:xfrm>
        <a:graphic>
          <a:graphicData uri="http://schemas.openxmlformats.org/drawingml/2006/table">
            <a:tbl>
              <a:tblPr>
                <a:noFill/>
                <a:tableStyleId>{E5DEF656-2DD5-4420-8C29-122C10C0F35B}</a:tableStyleId>
              </a:tblPr>
              <a:tblGrid>
                <a:gridCol w="1112800"/>
                <a:gridCol w="1175675"/>
                <a:gridCol w="999650"/>
                <a:gridCol w="993325"/>
              </a:tblGrid>
              <a:tr h="440075">
                <a:tc>
                  <a:txBody>
                    <a:bodyPr/>
                    <a:lstStyle/>
                    <a:p>
                      <a:pPr indent="0" lvl="0" marL="0" rtl="0" algn="l">
                        <a:lnSpc>
                          <a:spcPct val="115000"/>
                        </a:lnSpc>
                        <a:spcBef>
                          <a:spcPts val="1200"/>
                        </a:spcBef>
                        <a:spcAft>
                          <a:spcPts val="0"/>
                        </a:spcAft>
                        <a:buNone/>
                      </a:pPr>
                      <a:r>
                        <a:rPr lang="en" sz="1100">
                          <a:latin typeface="Times New Roman"/>
                          <a:ea typeface="Times New Roman"/>
                          <a:cs typeface="Times New Roman"/>
                          <a:sym typeface="Times New Roman"/>
                        </a:rPr>
                        <a:t>Table 1.</a:t>
                      </a:r>
                      <a:endParaRPr sz="1100">
                        <a:latin typeface="Times New Roman"/>
                        <a:ea typeface="Times New Roman"/>
                        <a:cs typeface="Times New Roman"/>
                        <a:sym typeface="Times New Roman"/>
                      </a:endParaRPr>
                    </a:p>
                  </a:txBody>
                  <a:tcPr marT="91425" marB="91425" marR="68575" marL="68575">
                    <a:lnB cap="flat" cmpd="sng" w="12575">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 sz="1100">
                          <a:latin typeface="Times New Roman"/>
                          <a:ea typeface="Times New Roman"/>
                          <a:cs typeface="Times New Roman"/>
                          <a:sym typeface="Times New Roman"/>
                        </a:rPr>
                        <a:t> </a:t>
                      </a:r>
                      <a:endParaRPr sz="1100">
                        <a:latin typeface="Times New Roman"/>
                        <a:ea typeface="Times New Roman"/>
                        <a:cs typeface="Times New Roman"/>
                        <a:sym typeface="Times New Roman"/>
                      </a:endParaRPr>
                    </a:p>
                  </a:txBody>
                  <a:tcPr marT="91425" marB="91425" marR="68575" marL="68575">
                    <a:lnB cap="flat" cmpd="sng" w="12575">
                      <a:solidFill>
                        <a:srgbClr val="000000"/>
                      </a:solidFill>
                      <a:prstDash val="solid"/>
                      <a:round/>
                      <a:headEnd len="sm" w="sm" type="none"/>
                      <a:tailEnd len="sm" w="sm" type="none"/>
                    </a:lnB>
                  </a:tcPr>
                </a:tc>
                <a:tc gridSpan="2">
                  <a:txBody>
                    <a:bodyPr/>
                    <a:lstStyle/>
                    <a:p>
                      <a:pPr indent="0" lvl="0" marL="0" rtl="0" algn="ctr">
                        <a:lnSpc>
                          <a:spcPct val="115000"/>
                        </a:lnSpc>
                        <a:spcBef>
                          <a:spcPts val="1200"/>
                        </a:spcBef>
                        <a:spcAft>
                          <a:spcPts val="0"/>
                        </a:spcAft>
                        <a:buNone/>
                      </a:pPr>
                      <a:r>
                        <a:rPr lang="en" sz="1100">
                          <a:latin typeface="Times New Roman"/>
                          <a:ea typeface="Times New Roman"/>
                          <a:cs typeface="Times New Roman"/>
                          <a:sym typeface="Times New Roman"/>
                        </a:rPr>
                        <a:t>Timing of Sharing (Before/After)</a:t>
                      </a:r>
                      <a:endParaRPr sz="1100">
                        <a:latin typeface="Times New Roman"/>
                        <a:ea typeface="Times New Roman"/>
                        <a:cs typeface="Times New Roman"/>
                        <a:sym typeface="Times New Roman"/>
                      </a:endParaRPr>
                    </a:p>
                  </a:txBody>
                  <a:tcPr marT="91425" marB="91425" marR="68575" marL="68575">
                    <a:lnB cap="flat" cmpd="sng" w="12575">
                      <a:solidFill>
                        <a:srgbClr val="000000"/>
                      </a:solidFill>
                      <a:prstDash val="solid"/>
                      <a:round/>
                      <a:headEnd len="sm" w="sm" type="none"/>
                      <a:tailEnd len="sm" w="sm" type="none"/>
                    </a:lnB>
                  </a:tcPr>
                </a:tc>
                <a:tc hMerge="1"/>
              </a:tr>
              <a:tr h="440075">
                <a:tc>
                  <a:txBody>
                    <a:bodyPr/>
                    <a:lstStyle/>
                    <a:p>
                      <a:pPr indent="0" lvl="0" marL="0" rtl="0" algn="l">
                        <a:lnSpc>
                          <a:spcPct val="115000"/>
                        </a:lnSpc>
                        <a:spcBef>
                          <a:spcPts val="1200"/>
                        </a:spcBef>
                        <a:spcAft>
                          <a:spcPts val="0"/>
                        </a:spcAft>
                        <a:buNone/>
                      </a:pPr>
                      <a:r>
                        <a:rPr lang="en" sz="1100">
                          <a:latin typeface="Times New Roman"/>
                          <a:ea typeface="Times New Roman"/>
                          <a:cs typeface="Times New Roman"/>
                          <a:sym typeface="Times New Roman"/>
                        </a:rPr>
                        <a:t> </a:t>
                      </a:r>
                      <a:endParaRPr sz="1100">
                        <a:latin typeface="Times New Roman"/>
                        <a:ea typeface="Times New Roman"/>
                        <a:cs typeface="Times New Roman"/>
                        <a:sym typeface="Times New Roman"/>
                      </a:endParaRPr>
                    </a:p>
                  </a:txBody>
                  <a:tcPr marT="91425" marB="91425" marR="68575" marL="68575">
                    <a:lnT cap="flat" cmpd="sng" w="12575">
                      <a:solidFill>
                        <a:srgbClr val="000000"/>
                      </a:solidFill>
                      <a:prstDash val="solid"/>
                      <a:round/>
                      <a:headEnd len="sm" w="sm" type="none"/>
                      <a:tailEnd len="sm" w="sm" type="none"/>
                    </a:lnT>
                    <a:lnB cap="flat" cmpd="sng" w="12575">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 sz="1100">
                          <a:latin typeface="Times New Roman"/>
                          <a:ea typeface="Times New Roman"/>
                          <a:cs typeface="Times New Roman"/>
                          <a:sym typeface="Times New Roman"/>
                        </a:rPr>
                        <a:t> </a:t>
                      </a:r>
                      <a:endParaRPr sz="1100">
                        <a:latin typeface="Times New Roman"/>
                        <a:ea typeface="Times New Roman"/>
                        <a:cs typeface="Times New Roman"/>
                        <a:sym typeface="Times New Roman"/>
                      </a:endParaRPr>
                    </a:p>
                  </a:txBody>
                  <a:tcPr marT="91425" marB="91425" marR="68575" marL="68575">
                    <a:lnT cap="flat" cmpd="sng" w="12575">
                      <a:solidFill>
                        <a:srgbClr val="000000"/>
                      </a:solidFill>
                      <a:prstDash val="solid"/>
                      <a:round/>
                      <a:headEnd len="sm" w="sm" type="none"/>
                      <a:tailEnd len="sm" w="sm" type="none"/>
                    </a:lnT>
                    <a:lnB cap="flat" cmpd="sng" w="12575">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i="1" lang="en" sz="1100">
                          <a:latin typeface="Times New Roman"/>
                          <a:ea typeface="Times New Roman"/>
                          <a:cs typeface="Times New Roman"/>
                          <a:sym typeface="Times New Roman"/>
                        </a:rPr>
                        <a:t>M</a:t>
                      </a:r>
                      <a:endParaRPr i="1" sz="1100">
                        <a:latin typeface="Times New Roman"/>
                        <a:ea typeface="Times New Roman"/>
                        <a:cs typeface="Times New Roman"/>
                        <a:sym typeface="Times New Roman"/>
                      </a:endParaRPr>
                    </a:p>
                  </a:txBody>
                  <a:tcPr marT="91425" marB="91425" marR="68575" marL="68575">
                    <a:lnT cap="flat" cmpd="sng" w="12575">
                      <a:solidFill>
                        <a:srgbClr val="000000"/>
                      </a:solidFill>
                      <a:prstDash val="solid"/>
                      <a:round/>
                      <a:headEnd len="sm" w="sm" type="none"/>
                      <a:tailEnd len="sm" w="sm" type="none"/>
                    </a:lnT>
                    <a:lnB cap="flat" cmpd="sng" w="12575">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i="1" lang="en" sz="1100">
                          <a:latin typeface="Times New Roman"/>
                          <a:ea typeface="Times New Roman"/>
                          <a:cs typeface="Times New Roman"/>
                          <a:sym typeface="Times New Roman"/>
                        </a:rPr>
                        <a:t>SD</a:t>
                      </a:r>
                      <a:endParaRPr i="1" sz="1100">
                        <a:latin typeface="Times New Roman"/>
                        <a:ea typeface="Times New Roman"/>
                        <a:cs typeface="Times New Roman"/>
                        <a:sym typeface="Times New Roman"/>
                      </a:endParaRPr>
                    </a:p>
                  </a:txBody>
                  <a:tcPr marT="91425" marB="91425" marR="68575" marL="68575">
                    <a:lnT cap="flat" cmpd="sng" w="12575">
                      <a:solidFill>
                        <a:srgbClr val="000000"/>
                      </a:solidFill>
                      <a:prstDash val="solid"/>
                      <a:round/>
                      <a:headEnd len="sm" w="sm" type="none"/>
                      <a:tailEnd len="sm" w="sm" type="none"/>
                    </a:lnT>
                    <a:lnB cap="flat" cmpd="sng" w="12575">
                      <a:solidFill>
                        <a:srgbClr val="000000"/>
                      </a:solidFill>
                      <a:prstDash val="solid"/>
                      <a:round/>
                      <a:headEnd len="sm" w="sm" type="none"/>
                      <a:tailEnd len="sm" w="sm" type="none"/>
                    </a:lnB>
                  </a:tcPr>
                </a:tc>
              </a:tr>
              <a:tr h="440075">
                <a:tc rowSpan="2">
                  <a:txBody>
                    <a:bodyPr/>
                    <a:lstStyle/>
                    <a:p>
                      <a:pPr indent="0" lvl="0" marL="0" rtl="0" algn="ctr">
                        <a:lnSpc>
                          <a:spcPct val="115000"/>
                        </a:lnSpc>
                        <a:spcBef>
                          <a:spcPts val="1200"/>
                        </a:spcBef>
                        <a:spcAft>
                          <a:spcPts val="0"/>
                        </a:spcAft>
                        <a:buNone/>
                      </a:pPr>
                      <a:r>
                        <a:rPr lang="en" sz="1100">
                          <a:latin typeface="Times New Roman"/>
                          <a:ea typeface="Times New Roman"/>
                          <a:cs typeface="Times New Roman"/>
                          <a:sym typeface="Times New Roman"/>
                        </a:rPr>
                        <a:t>Self-Construal</a:t>
                      </a:r>
                      <a:endParaRPr sz="1100">
                        <a:latin typeface="Times New Roman"/>
                        <a:ea typeface="Times New Roman"/>
                        <a:cs typeface="Times New Roman"/>
                        <a:sym typeface="Times New Roman"/>
                      </a:endParaRPr>
                    </a:p>
                  </a:txBody>
                  <a:tcPr marT="91425" marB="91425" marR="68575" marL="68575">
                    <a:lnT cap="flat" cmpd="sng" w="12575">
                      <a:solidFill>
                        <a:srgbClr val="000000"/>
                      </a:solidFill>
                      <a:prstDash val="solid"/>
                      <a:round/>
                      <a:headEnd len="sm" w="sm" type="none"/>
                      <a:tailEnd len="sm" w="sm" type="none"/>
                    </a:lnT>
                  </a:tcPr>
                </a:tc>
                <a:tc>
                  <a:txBody>
                    <a:bodyPr/>
                    <a:lstStyle/>
                    <a:p>
                      <a:pPr indent="0" lvl="0" marL="0" rtl="0" algn="l">
                        <a:lnSpc>
                          <a:spcPct val="115000"/>
                        </a:lnSpc>
                        <a:spcBef>
                          <a:spcPts val="1200"/>
                        </a:spcBef>
                        <a:spcAft>
                          <a:spcPts val="0"/>
                        </a:spcAft>
                        <a:buNone/>
                      </a:pPr>
                      <a:r>
                        <a:rPr lang="en" sz="1100">
                          <a:latin typeface="Times New Roman"/>
                          <a:ea typeface="Times New Roman"/>
                          <a:cs typeface="Times New Roman"/>
                          <a:sym typeface="Times New Roman"/>
                        </a:rPr>
                        <a:t>Independent </a:t>
                      </a:r>
                      <a:endParaRPr sz="1100">
                        <a:latin typeface="Times New Roman"/>
                        <a:ea typeface="Times New Roman"/>
                        <a:cs typeface="Times New Roman"/>
                        <a:sym typeface="Times New Roman"/>
                      </a:endParaRPr>
                    </a:p>
                  </a:txBody>
                  <a:tcPr marT="91425" marB="91425" marR="68575" marL="68575">
                    <a:lnT cap="flat" cmpd="sng" w="12575">
                      <a:solidFill>
                        <a:srgbClr val="000000"/>
                      </a:solidFill>
                      <a:prstDash val="solid"/>
                      <a:round/>
                      <a:headEnd len="sm" w="sm" type="none"/>
                      <a:tailEnd len="sm" w="sm" type="none"/>
                    </a:lnT>
                  </a:tcPr>
                </a:tc>
                <a:tc>
                  <a:txBody>
                    <a:bodyPr/>
                    <a:lstStyle/>
                    <a:p>
                      <a:pPr indent="0" lvl="0" marL="0" rtl="0" algn="ctr">
                        <a:lnSpc>
                          <a:spcPct val="115000"/>
                        </a:lnSpc>
                        <a:spcBef>
                          <a:spcPts val="1200"/>
                        </a:spcBef>
                        <a:spcAft>
                          <a:spcPts val="0"/>
                        </a:spcAft>
                        <a:buNone/>
                      </a:pPr>
                      <a:r>
                        <a:rPr lang="en" sz="1100">
                          <a:latin typeface="Times New Roman"/>
                          <a:ea typeface="Times New Roman"/>
                          <a:cs typeface="Times New Roman"/>
                          <a:sym typeface="Times New Roman"/>
                        </a:rPr>
                        <a:t>4.08</a:t>
                      </a:r>
                      <a:endParaRPr sz="1100">
                        <a:latin typeface="Times New Roman"/>
                        <a:ea typeface="Times New Roman"/>
                        <a:cs typeface="Times New Roman"/>
                        <a:sym typeface="Times New Roman"/>
                      </a:endParaRPr>
                    </a:p>
                  </a:txBody>
                  <a:tcPr marT="91425" marB="91425" marR="68575" marL="68575">
                    <a:lnT cap="flat" cmpd="sng" w="12575">
                      <a:solidFill>
                        <a:srgbClr val="000000"/>
                      </a:solidFill>
                      <a:prstDash val="solid"/>
                      <a:round/>
                      <a:headEnd len="sm" w="sm" type="none"/>
                      <a:tailEnd len="sm" w="sm" type="none"/>
                    </a:lnT>
                  </a:tcPr>
                </a:tc>
                <a:tc>
                  <a:txBody>
                    <a:bodyPr/>
                    <a:lstStyle/>
                    <a:p>
                      <a:pPr indent="0" lvl="0" marL="0" rtl="0" algn="ctr">
                        <a:lnSpc>
                          <a:spcPct val="115000"/>
                        </a:lnSpc>
                        <a:spcBef>
                          <a:spcPts val="1200"/>
                        </a:spcBef>
                        <a:spcAft>
                          <a:spcPts val="0"/>
                        </a:spcAft>
                        <a:buNone/>
                      </a:pPr>
                      <a:r>
                        <a:rPr lang="en" sz="1100">
                          <a:latin typeface="Times New Roman"/>
                          <a:ea typeface="Times New Roman"/>
                          <a:cs typeface="Times New Roman"/>
                          <a:sym typeface="Times New Roman"/>
                        </a:rPr>
                        <a:t>2.04</a:t>
                      </a:r>
                      <a:endParaRPr sz="1100">
                        <a:latin typeface="Times New Roman"/>
                        <a:ea typeface="Times New Roman"/>
                        <a:cs typeface="Times New Roman"/>
                        <a:sym typeface="Times New Roman"/>
                      </a:endParaRPr>
                    </a:p>
                  </a:txBody>
                  <a:tcPr marT="91425" marB="91425" marR="68575" marL="68575">
                    <a:lnT cap="flat" cmpd="sng" w="12575">
                      <a:solidFill>
                        <a:srgbClr val="000000"/>
                      </a:solidFill>
                      <a:prstDash val="solid"/>
                      <a:round/>
                      <a:headEnd len="sm" w="sm" type="none"/>
                      <a:tailEnd len="sm" w="sm" type="none"/>
                    </a:lnT>
                  </a:tcPr>
                </a:tc>
              </a:tr>
              <a:tr h="440075">
                <a:tc vMerge="1"/>
                <a:tc>
                  <a:txBody>
                    <a:bodyPr/>
                    <a:lstStyle/>
                    <a:p>
                      <a:pPr indent="0" lvl="0" marL="0" rtl="0" algn="l">
                        <a:lnSpc>
                          <a:spcPct val="115000"/>
                        </a:lnSpc>
                        <a:spcBef>
                          <a:spcPts val="1200"/>
                        </a:spcBef>
                        <a:spcAft>
                          <a:spcPts val="0"/>
                        </a:spcAft>
                        <a:buNone/>
                      </a:pPr>
                      <a:r>
                        <a:rPr lang="en" sz="1100">
                          <a:latin typeface="Times New Roman"/>
                          <a:ea typeface="Times New Roman"/>
                          <a:cs typeface="Times New Roman"/>
                          <a:sym typeface="Times New Roman"/>
                        </a:rPr>
                        <a:t>Interdependent</a:t>
                      </a:r>
                      <a:endParaRPr sz="1100">
                        <a:latin typeface="Times New Roman"/>
                        <a:ea typeface="Times New Roman"/>
                        <a:cs typeface="Times New Roman"/>
                        <a:sym typeface="Times New Roman"/>
                      </a:endParaRPr>
                    </a:p>
                  </a:txBody>
                  <a:tcPr marT="91425" marB="91425" marR="68575" marL="68575"/>
                </a:tc>
                <a:tc>
                  <a:txBody>
                    <a:bodyPr/>
                    <a:lstStyle/>
                    <a:p>
                      <a:pPr indent="0" lvl="0" marL="0" rtl="0" algn="ctr">
                        <a:lnSpc>
                          <a:spcPct val="115000"/>
                        </a:lnSpc>
                        <a:spcBef>
                          <a:spcPts val="1200"/>
                        </a:spcBef>
                        <a:spcAft>
                          <a:spcPts val="0"/>
                        </a:spcAft>
                        <a:buNone/>
                      </a:pPr>
                      <a:r>
                        <a:rPr lang="en" sz="1100">
                          <a:latin typeface="Times New Roman"/>
                          <a:ea typeface="Times New Roman"/>
                          <a:cs typeface="Times New Roman"/>
                          <a:sym typeface="Times New Roman"/>
                        </a:rPr>
                        <a:t>5.41</a:t>
                      </a:r>
                      <a:endParaRPr sz="1100">
                        <a:latin typeface="Times New Roman"/>
                        <a:ea typeface="Times New Roman"/>
                        <a:cs typeface="Times New Roman"/>
                        <a:sym typeface="Times New Roman"/>
                      </a:endParaRPr>
                    </a:p>
                  </a:txBody>
                  <a:tcPr marT="91425" marB="91425" marR="68575" marL="68575"/>
                </a:tc>
                <a:tc>
                  <a:txBody>
                    <a:bodyPr/>
                    <a:lstStyle/>
                    <a:p>
                      <a:pPr indent="0" lvl="0" marL="0" rtl="0" algn="ctr">
                        <a:lnSpc>
                          <a:spcPct val="115000"/>
                        </a:lnSpc>
                        <a:spcBef>
                          <a:spcPts val="1200"/>
                        </a:spcBef>
                        <a:spcAft>
                          <a:spcPts val="0"/>
                        </a:spcAft>
                        <a:buNone/>
                      </a:pPr>
                      <a:r>
                        <a:rPr lang="en" sz="1100">
                          <a:latin typeface="Times New Roman"/>
                          <a:ea typeface="Times New Roman"/>
                          <a:cs typeface="Times New Roman"/>
                          <a:sym typeface="Times New Roman"/>
                        </a:rPr>
                        <a:t>2.38</a:t>
                      </a:r>
                      <a:endParaRPr sz="1100">
                        <a:latin typeface="Times New Roman"/>
                        <a:ea typeface="Times New Roman"/>
                        <a:cs typeface="Times New Roman"/>
                        <a:sym typeface="Times New Roman"/>
                      </a:endParaRPr>
                    </a:p>
                  </a:txBody>
                  <a:tcPr marT="91425" marB="91425" marR="68575" marL="68575"/>
                </a:tc>
              </a:tr>
            </a:tbl>
          </a:graphicData>
        </a:graphic>
      </p:graphicFrame>
      <p:sp>
        <p:nvSpPr>
          <p:cNvPr id="371" name="Google Shape;371;p42"/>
          <p:cNvSpPr txBox="1"/>
          <p:nvPr/>
        </p:nvSpPr>
        <p:spPr>
          <a:xfrm>
            <a:off x="5175750" y="4713775"/>
            <a:ext cx="3845400" cy="292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sz="700">
                <a:latin typeface="Lato"/>
                <a:ea typeface="Lato"/>
                <a:cs typeface="Lato"/>
                <a:sym typeface="Lato"/>
              </a:rPr>
              <a:t>Note: </a:t>
            </a:r>
            <a:r>
              <a:rPr lang="en" sz="700">
                <a:latin typeface="Lato"/>
                <a:ea typeface="Lato"/>
                <a:cs typeface="Lato"/>
                <a:sym typeface="Lato"/>
              </a:rPr>
              <a:t>All of our results are not yet verified since we are still working on our manipulation check </a:t>
            </a:r>
            <a:endParaRPr sz="700">
              <a:latin typeface="Lato"/>
              <a:ea typeface="Lato"/>
              <a:cs typeface="Lato"/>
              <a:sym typeface="Lato"/>
            </a:endParaRPr>
          </a:p>
        </p:txBody>
      </p:sp>
      <p:sp>
        <p:nvSpPr>
          <p:cNvPr id="372" name="Google Shape;372;p42"/>
          <p:cNvSpPr txBox="1"/>
          <p:nvPr/>
        </p:nvSpPr>
        <p:spPr>
          <a:xfrm>
            <a:off x="3707200" y="2466075"/>
            <a:ext cx="9258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rgbClr val="999999"/>
                </a:solidFill>
                <a:latin typeface="Lato"/>
                <a:ea typeface="Lato"/>
                <a:cs typeface="Lato"/>
                <a:sym typeface="Lato"/>
              </a:rPr>
              <a:t>N = 56 </a:t>
            </a:r>
            <a:endParaRPr sz="1200">
              <a:solidFill>
                <a:srgbClr val="999999"/>
              </a:solidFill>
              <a:latin typeface="Lato"/>
              <a:ea typeface="Lato"/>
              <a:cs typeface="Lato"/>
              <a:sym typeface="Lato"/>
            </a:endParaRPr>
          </a:p>
        </p:txBody>
      </p:sp>
      <p:sp>
        <p:nvSpPr>
          <p:cNvPr id="373" name="Google Shape;373;p42"/>
          <p:cNvSpPr txBox="1"/>
          <p:nvPr/>
        </p:nvSpPr>
        <p:spPr>
          <a:xfrm>
            <a:off x="1794550" y="2537475"/>
            <a:ext cx="9258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rgbClr val="999999"/>
                </a:solidFill>
                <a:latin typeface="Lato"/>
                <a:ea typeface="Lato"/>
                <a:cs typeface="Lato"/>
                <a:sym typeface="Lato"/>
              </a:rPr>
              <a:t>N = 52 </a:t>
            </a:r>
            <a:endParaRPr sz="1200">
              <a:solidFill>
                <a:srgbClr val="999999"/>
              </a:solidFill>
              <a:latin typeface="Lato"/>
              <a:ea typeface="Lato"/>
              <a:cs typeface="Lato"/>
              <a:sym typeface="Lato"/>
            </a:endParaRPr>
          </a:p>
        </p:txBody>
      </p:sp>
      <p:sp>
        <p:nvSpPr>
          <p:cNvPr id="374" name="Google Shape;374;p42"/>
          <p:cNvSpPr txBox="1"/>
          <p:nvPr/>
        </p:nvSpPr>
        <p:spPr>
          <a:xfrm>
            <a:off x="657400" y="3856625"/>
            <a:ext cx="43875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Lato"/>
              <a:ea typeface="Lato"/>
              <a:cs typeface="Lato"/>
              <a:sym typeface="Lato"/>
            </a:endParaRPr>
          </a:p>
          <a:p>
            <a:pPr indent="-317500" lvl="0" marL="457200" rtl="0" algn="l">
              <a:spcBef>
                <a:spcPts val="0"/>
              </a:spcBef>
              <a:spcAft>
                <a:spcPts val="0"/>
              </a:spcAft>
              <a:buSzPts val="1400"/>
              <a:buFont typeface="Lato"/>
              <a:buChar char="●"/>
            </a:pPr>
            <a:r>
              <a:rPr lang="en">
                <a:latin typeface="Lato"/>
                <a:ea typeface="Lato"/>
                <a:cs typeface="Lato"/>
                <a:sym typeface="Lato"/>
              </a:rPr>
              <a:t>t(106)= 3.14, P&gt;.005</a:t>
            </a:r>
            <a:endParaRPr>
              <a:latin typeface="Lato"/>
              <a:ea typeface="Lato"/>
              <a:cs typeface="Lato"/>
              <a:sym typeface="Lato"/>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pic>
        <p:nvPicPr>
          <p:cNvPr id="379" name="Google Shape;379;p43"/>
          <p:cNvPicPr preferRelativeResize="0"/>
          <p:nvPr/>
        </p:nvPicPr>
        <p:blipFill>
          <a:blip r:embed="rId3">
            <a:alphaModFix/>
          </a:blip>
          <a:stretch>
            <a:fillRect/>
          </a:stretch>
        </p:blipFill>
        <p:spPr>
          <a:xfrm>
            <a:off x="1056200" y="2248941"/>
            <a:ext cx="5353701" cy="2006779"/>
          </a:xfrm>
          <a:prstGeom prst="rect">
            <a:avLst/>
          </a:prstGeom>
          <a:noFill/>
          <a:ln>
            <a:noFill/>
          </a:ln>
        </p:spPr>
      </p:pic>
      <p:sp>
        <p:nvSpPr>
          <p:cNvPr id="380" name="Google Shape;380;p43"/>
          <p:cNvSpPr txBox="1"/>
          <p:nvPr>
            <p:ph type="title"/>
          </p:nvPr>
        </p:nvSpPr>
        <p:spPr>
          <a:xfrm>
            <a:off x="251450" y="372725"/>
            <a:ext cx="8520600" cy="645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Hypothesis Test 2 </a:t>
            </a:r>
            <a:endParaRPr/>
          </a:p>
        </p:txBody>
      </p:sp>
      <p:sp>
        <p:nvSpPr>
          <p:cNvPr id="381" name="Google Shape;381;p4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382" name="Google Shape;382;p43"/>
          <p:cNvSpPr txBox="1"/>
          <p:nvPr/>
        </p:nvSpPr>
        <p:spPr>
          <a:xfrm>
            <a:off x="510300" y="1017725"/>
            <a:ext cx="69501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Lato"/>
              <a:ea typeface="Lato"/>
              <a:cs typeface="Lato"/>
              <a:sym typeface="Lato"/>
            </a:endParaRPr>
          </a:p>
          <a:p>
            <a:pPr indent="-317500" lvl="0" marL="457200" rtl="0" algn="l">
              <a:spcBef>
                <a:spcPts val="0"/>
              </a:spcBef>
              <a:spcAft>
                <a:spcPts val="0"/>
              </a:spcAft>
              <a:buSzPts val="1400"/>
              <a:buFont typeface="Lato"/>
              <a:buChar char="●"/>
            </a:pPr>
            <a:r>
              <a:rPr lang="en">
                <a:latin typeface="Lato"/>
                <a:ea typeface="Lato"/>
                <a:cs typeface="Lato"/>
                <a:sym typeface="Lato"/>
              </a:rPr>
              <a:t>Ran well known mediation analysis from Baron and Kenny (1968) </a:t>
            </a:r>
            <a:endParaRPr>
              <a:latin typeface="Lato"/>
              <a:ea typeface="Lato"/>
              <a:cs typeface="Lato"/>
              <a:sym typeface="Lato"/>
            </a:endParaRPr>
          </a:p>
          <a:p>
            <a:pPr indent="-317500" lvl="0" marL="457200" rtl="0" algn="l">
              <a:spcBef>
                <a:spcPts val="0"/>
              </a:spcBef>
              <a:spcAft>
                <a:spcPts val="0"/>
              </a:spcAft>
              <a:buSzPts val="1400"/>
              <a:buFont typeface="Lato"/>
              <a:buChar char="●"/>
            </a:pPr>
            <a:r>
              <a:rPr lang="en">
                <a:latin typeface="Lato"/>
                <a:ea typeface="Lato"/>
                <a:cs typeface="Lato"/>
                <a:sym typeface="Lato"/>
              </a:rPr>
              <a:t>Used dummy coding for self-construal (SC) groups (Independent = 0) (Interdependent =1)</a:t>
            </a:r>
            <a:endParaRPr>
              <a:latin typeface="Lato"/>
              <a:ea typeface="Lato"/>
              <a:cs typeface="Lato"/>
              <a:sym typeface="Lato"/>
            </a:endParaRPr>
          </a:p>
        </p:txBody>
      </p:sp>
      <p:sp>
        <p:nvSpPr>
          <p:cNvPr id="383" name="Google Shape;383;p43"/>
          <p:cNvSpPr txBox="1"/>
          <p:nvPr/>
        </p:nvSpPr>
        <p:spPr>
          <a:xfrm>
            <a:off x="510300" y="4556275"/>
            <a:ext cx="5071200" cy="4002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Font typeface="Lato"/>
              <a:buChar char="●"/>
            </a:pPr>
            <a:r>
              <a:rPr lang="en">
                <a:latin typeface="Lato"/>
                <a:ea typeface="Lato"/>
                <a:cs typeface="Lato"/>
                <a:sym typeface="Lato"/>
              </a:rPr>
              <a:t>Our results do not support our 2nd hypothesis </a:t>
            </a:r>
            <a:endParaRPr>
              <a:latin typeface="Lato"/>
              <a:ea typeface="Lato"/>
              <a:cs typeface="Lato"/>
              <a:sym typeface="Lato"/>
            </a:endParaRPr>
          </a:p>
        </p:txBody>
      </p:sp>
      <p:sp>
        <p:nvSpPr>
          <p:cNvPr id="384" name="Google Shape;384;p43"/>
          <p:cNvSpPr txBox="1"/>
          <p:nvPr/>
        </p:nvSpPr>
        <p:spPr>
          <a:xfrm>
            <a:off x="5175750" y="4713775"/>
            <a:ext cx="3845400" cy="292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sz="700">
                <a:latin typeface="Lato"/>
                <a:ea typeface="Lato"/>
                <a:cs typeface="Lato"/>
                <a:sym typeface="Lato"/>
              </a:rPr>
              <a:t>Note: </a:t>
            </a:r>
            <a:r>
              <a:rPr lang="en" sz="700">
                <a:latin typeface="Lato"/>
                <a:ea typeface="Lato"/>
                <a:cs typeface="Lato"/>
                <a:sym typeface="Lato"/>
              </a:rPr>
              <a:t>All of our results are not yet verified since we are still working on our manipulation check </a:t>
            </a:r>
            <a:endParaRPr sz="700">
              <a:latin typeface="Lato"/>
              <a:ea typeface="Lato"/>
              <a:cs typeface="Lato"/>
              <a:sym typeface="Lato"/>
            </a:endParaRPr>
          </a:p>
        </p:txBody>
      </p:sp>
      <p:sp>
        <p:nvSpPr>
          <p:cNvPr id="385" name="Google Shape;385;p43"/>
          <p:cNvSpPr/>
          <p:nvPr/>
        </p:nvSpPr>
        <p:spPr>
          <a:xfrm>
            <a:off x="5658500" y="2909725"/>
            <a:ext cx="410700" cy="164400"/>
          </a:xfrm>
          <a:prstGeom prst="ellipse">
            <a:avLst/>
          </a:prstGeom>
          <a:noFill/>
          <a:ln cap="flat" cmpd="sng" w="2857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43"/>
          <p:cNvSpPr/>
          <p:nvPr/>
        </p:nvSpPr>
        <p:spPr>
          <a:xfrm>
            <a:off x="5658500" y="3306900"/>
            <a:ext cx="410700" cy="164400"/>
          </a:xfrm>
          <a:prstGeom prst="ellipse">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43"/>
          <p:cNvSpPr/>
          <p:nvPr/>
        </p:nvSpPr>
        <p:spPr>
          <a:xfrm>
            <a:off x="5658500" y="3864650"/>
            <a:ext cx="410700" cy="358200"/>
          </a:xfrm>
          <a:prstGeom prst="ellipse">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07" name="Shape 107"/>
        <p:cNvGrpSpPr/>
        <p:nvPr/>
      </p:nvGrpSpPr>
      <p:grpSpPr>
        <a:xfrm>
          <a:off x="0" y="0"/>
          <a:ext cx="0" cy="0"/>
          <a:chOff x="0" y="0"/>
          <a:chExt cx="0" cy="0"/>
        </a:xfrm>
      </p:grpSpPr>
      <p:sp>
        <p:nvSpPr>
          <p:cNvPr id="108" name="Google Shape;108;p17"/>
          <p:cNvSpPr txBox="1"/>
          <p:nvPr>
            <p:ph type="title"/>
          </p:nvPr>
        </p:nvSpPr>
        <p:spPr>
          <a:xfrm>
            <a:off x="311700" y="372725"/>
            <a:ext cx="8520600" cy="645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FBBC04"/>
                </a:solidFill>
              </a:rPr>
              <a:t>Research Motivation</a:t>
            </a:r>
            <a:endParaRPr>
              <a:solidFill>
                <a:srgbClr val="FBBC04"/>
              </a:solidFill>
            </a:endParaRPr>
          </a:p>
        </p:txBody>
      </p:sp>
      <p:sp>
        <p:nvSpPr>
          <p:cNvPr id="109" name="Google Shape;109;p17"/>
          <p:cNvSpPr txBox="1"/>
          <p:nvPr>
            <p:ph idx="1" type="body"/>
          </p:nvPr>
        </p:nvSpPr>
        <p:spPr>
          <a:xfrm>
            <a:off x="311700" y="996300"/>
            <a:ext cx="7197600" cy="3150900"/>
          </a:xfrm>
          <a:prstGeom prst="rect">
            <a:avLst/>
          </a:prstGeom>
          <a:ln>
            <a:noFill/>
          </a:ln>
        </p:spPr>
        <p:txBody>
          <a:bodyPr anchorCtr="0" anchor="t" bIns="91425" lIns="91425" spcFirstLastPara="1" rIns="91425" wrap="square" tIns="91425">
            <a:noAutofit/>
          </a:bodyPr>
          <a:lstStyle/>
          <a:p>
            <a:pPr indent="-304800" lvl="0" marL="457200" rtl="0" algn="l">
              <a:spcBef>
                <a:spcPts val="0"/>
              </a:spcBef>
              <a:spcAft>
                <a:spcPts val="0"/>
              </a:spcAft>
              <a:buClr>
                <a:srgbClr val="000000"/>
              </a:buClr>
              <a:buSzPts val="1200"/>
              <a:buFont typeface="Open Sans"/>
              <a:buChar char="●"/>
            </a:pPr>
            <a:r>
              <a:rPr lang="en" sz="1200">
                <a:solidFill>
                  <a:srgbClr val="000000"/>
                </a:solidFill>
                <a:latin typeface="Open Sans"/>
                <a:ea typeface="Open Sans"/>
                <a:cs typeface="Open Sans"/>
                <a:sym typeface="Open Sans"/>
              </a:rPr>
              <a:t>In the U.S., Twitter users </a:t>
            </a:r>
            <a:r>
              <a:rPr lang="en" sz="1200">
                <a:solidFill>
                  <a:srgbClr val="000000"/>
                </a:solidFill>
                <a:latin typeface="Open Sans"/>
                <a:ea typeface="Open Sans"/>
                <a:cs typeface="Open Sans"/>
                <a:sym typeface="Open Sans"/>
              </a:rPr>
              <a:t>often</a:t>
            </a:r>
            <a:r>
              <a:rPr lang="en" sz="1200">
                <a:solidFill>
                  <a:srgbClr val="000000"/>
                </a:solidFill>
                <a:latin typeface="Open Sans"/>
                <a:ea typeface="Open Sans"/>
                <a:cs typeface="Open Sans"/>
                <a:sym typeface="Open Sans"/>
              </a:rPr>
              <a:t> post their own countdowns to an upcoming event, making p</a:t>
            </a:r>
            <a:r>
              <a:rPr lang="en" sz="1200">
                <a:solidFill>
                  <a:srgbClr val="000000"/>
                </a:solidFill>
                <a:latin typeface="Open Sans"/>
                <a:ea typeface="Open Sans"/>
                <a:cs typeface="Open Sans"/>
                <a:sym typeface="Open Sans"/>
              </a:rPr>
              <a:t>re-posting a popular tool for marketers (Jung et al. Forthcoming).</a:t>
            </a:r>
            <a:endParaRPr sz="1200">
              <a:solidFill>
                <a:srgbClr val="000000"/>
              </a:solidFill>
              <a:latin typeface="Open Sans"/>
              <a:ea typeface="Open Sans"/>
              <a:cs typeface="Open Sans"/>
              <a:sym typeface="Open Sans"/>
            </a:endParaRPr>
          </a:p>
          <a:p>
            <a:pPr indent="0" lvl="0" marL="457200" rtl="0" algn="l">
              <a:spcBef>
                <a:spcPts val="1200"/>
              </a:spcBef>
              <a:spcAft>
                <a:spcPts val="0"/>
              </a:spcAft>
              <a:buNone/>
            </a:pPr>
            <a:r>
              <a:t/>
            </a:r>
            <a:endParaRPr sz="1200">
              <a:solidFill>
                <a:srgbClr val="000000"/>
              </a:solidFill>
              <a:latin typeface="Open Sans"/>
              <a:ea typeface="Open Sans"/>
              <a:cs typeface="Open Sans"/>
              <a:sym typeface="Open Sans"/>
            </a:endParaRPr>
          </a:p>
          <a:p>
            <a:pPr indent="-304800" lvl="0" marL="457200" rtl="0" algn="l">
              <a:spcBef>
                <a:spcPts val="1200"/>
              </a:spcBef>
              <a:spcAft>
                <a:spcPts val="0"/>
              </a:spcAft>
              <a:buClr>
                <a:srgbClr val="000000"/>
              </a:buClr>
              <a:buSzPts val="1200"/>
              <a:buFont typeface="Open Sans"/>
              <a:buChar char="●"/>
            </a:pPr>
            <a:r>
              <a:rPr lang="en" sz="1200">
                <a:solidFill>
                  <a:srgbClr val="000000"/>
                </a:solidFill>
                <a:latin typeface="Open Sans"/>
                <a:ea typeface="Open Sans"/>
                <a:cs typeface="Open Sans"/>
                <a:sym typeface="Open Sans"/>
              </a:rPr>
              <a:t>Previous studies have found that culture affects the manner in which individuals share information (e.g., aspirations, personal data, etc.) within society (Hofstede 2001).</a:t>
            </a:r>
            <a:endParaRPr sz="1200">
              <a:solidFill>
                <a:srgbClr val="000000"/>
              </a:solidFill>
              <a:latin typeface="Open Sans"/>
              <a:ea typeface="Open Sans"/>
              <a:cs typeface="Open Sans"/>
              <a:sym typeface="Open Sans"/>
            </a:endParaRPr>
          </a:p>
          <a:p>
            <a:pPr indent="0" lvl="0" marL="457200" rtl="0" algn="l">
              <a:spcBef>
                <a:spcPts val="1200"/>
              </a:spcBef>
              <a:spcAft>
                <a:spcPts val="0"/>
              </a:spcAft>
              <a:buNone/>
            </a:pPr>
            <a:r>
              <a:t/>
            </a:r>
            <a:endParaRPr sz="1200">
              <a:solidFill>
                <a:srgbClr val="000000"/>
              </a:solidFill>
              <a:latin typeface="Open Sans"/>
              <a:ea typeface="Open Sans"/>
              <a:cs typeface="Open Sans"/>
              <a:sym typeface="Open Sans"/>
            </a:endParaRPr>
          </a:p>
          <a:p>
            <a:pPr indent="-304800" lvl="0" marL="457200" rtl="0" algn="l">
              <a:spcBef>
                <a:spcPts val="1200"/>
              </a:spcBef>
              <a:spcAft>
                <a:spcPts val="0"/>
              </a:spcAft>
              <a:buClr>
                <a:srgbClr val="000000"/>
              </a:buClr>
              <a:buSzPts val="1200"/>
              <a:buFont typeface="Open Sans"/>
              <a:buChar char="●"/>
            </a:pPr>
            <a:r>
              <a:rPr lang="en" sz="1200">
                <a:solidFill>
                  <a:srgbClr val="000000"/>
                </a:solidFill>
                <a:latin typeface="Open Sans"/>
                <a:ea typeface="Open Sans"/>
                <a:cs typeface="Open Sans"/>
                <a:sym typeface="Open Sans"/>
              </a:rPr>
              <a:t>According to an analysis of event marketing campaigns on Bufferapp.com, there were nearly as many posts leading up to an event (40% of total posts) as there were during the event itself (42% of total posts) in the U.S. and Europe.</a:t>
            </a:r>
            <a:endParaRPr sz="1200">
              <a:solidFill>
                <a:srgbClr val="000000"/>
              </a:solidFill>
              <a:latin typeface="Open Sans"/>
              <a:ea typeface="Open Sans"/>
              <a:cs typeface="Open Sans"/>
              <a:sym typeface="Open Sans"/>
            </a:endParaRPr>
          </a:p>
          <a:p>
            <a:pPr indent="0" lvl="0" marL="457200" rtl="0" algn="l">
              <a:spcBef>
                <a:spcPts val="1200"/>
              </a:spcBef>
              <a:spcAft>
                <a:spcPts val="0"/>
              </a:spcAft>
              <a:buNone/>
            </a:pPr>
            <a:r>
              <a:t/>
            </a:r>
            <a:endParaRPr sz="1200">
              <a:solidFill>
                <a:srgbClr val="000000"/>
              </a:solidFill>
              <a:latin typeface="Open Sans"/>
              <a:ea typeface="Open Sans"/>
              <a:cs typeface="Open Sans"/>
              <a:sym typeface="Open Sans"/>
            </a:endParaRPr>
          </a:p>
          <a:p>
            <a:pPr indent="-304800" lvl="0" marL="457200" rtl="0" algn="l">
              <a:spcBef>
                <a:spcPts val="1200"/>
              </a:spcBef>
              <a:spcAft>
                <a:spcPts val="0"/>
              </a:spcAft>
              <a:buClr>
                <a:srgbClr val="000000"/>
              </a:buClr>
              <a:buSzPts val="1200"/>
              <a:buFont typeface="Arial"/>
              <a:buChar char="●"/>
            </a:pPr>
            <a:r>
              <a:rPr b="1" lang="en" sz="1200">
                <a:solidFill>
                  <a:srgbClr val="000000"/>
                </a:solidFill>
                <a:latin typeface="Open Sans"/>
                <a:ea typeface="Open Sans"/>
                <a:cs typeface="Open Sans"/>
                <a:sym typeface="Open Sans"/>
              </a:rPr>
              <a:t>However</a:t>
            </a:r>
            <a:r>
              <a:rPr lang="en" sz="1200">
                <a:solidFill>
                  <a:srgbClr val="000000"/>
                </a:solidFill>
                <a:latin typeface="Open Sans"/>
                <a:ea typeface="Open Sans"/>
                <a:cs typeface="Open Sans"/>
                <a:sym typeface="Open Sans"/>
              </a:rPr>
              <a:t>, little is known about how </a:t>
            </a:r>
            <a:r>
              <a:rPr lang="en" sz="1200">
                <a:solidFill>
                  <a:srgbClr val="000000"/>
                </a:solidFill>
                <a:latin typeface="Open Sans"/>
                <a:ea typeface="Open Sans"/>
                <a:cs typeface="Open Sans"/>
                <a:sym typeface="Open Sans"/>
              </a:rPr>
              <a:t>culture </a:t>
            </a:r>
            <a:r>
              <a:rPr lang="en" sz="1200">
                <a:solidFill>
                  <a:srgbClr val="000000"/>
                </a:solidFill>
                <a:latin typeface="Open Sans"/>
                <a:ea typeface="Open Sans"/>
                <a:cs typeface="Open Sans"/>
                <a:sym typeface="Open Sans"/>
              </a:rPr>
              <a:t>affects when </a:t>
            </a:r>
            <a:r>
              <a:rPr lang="en" sz="1200">
                <a:solidFill>
                  <a:srgbClr val="000000"/>
                </a:solidFill>
                <a:latin typeface="Open Sans"/>
                <a:ea typeface="Open Sans"/>
                <a:cs typeface="Open Sans"/>
                <a:sym typeface="Open Sans"/>
              </a:rPr>
              <a:t>consumers</a:t>
            </a:r>
            <a:r>
              <a:rPr lang="en" sz="1200">
                <a:solidFill>
                  <a:srgbClr val="000000"/>
                </a:solidFill>
                <a:latin typeface="Open Sans"/>
                <a:ea typeface="Open Sans"/>
                <a:cs typeface="Open Sans"/>
                <a:sym typeface="Open Sans"/>
              </a:rPr>
              <a:t> share an </a:t>
            </a:r>
            <a:r>
              <a:rPr lang="en" sz="1200">
                <a:solidFill>
                  <a:srgbClr val="000000"/>
                </a:solidFill>
                <a:latin typeface="Open Sans"/>
                <a:ea typeface="Open Sans"/>
                <a:cs typeface="Open Sans"/>
                <a:sym typeface="Open Sans"/>
              </a:rPr>
              <a:t>event</a:t>
            </a:r>
            <a:r>
              <a:rPr lang="en" sz="1200">
                <a:solidFill>
                  <a:srgbClr val="000000"/>
                </a:solidFill>
                <a:latin typeface="Open Sans"/>
                <a:ea typeface="Open Sans"/>
                <a:cs typeface="Open Sans"/>
                <a:sym typeface="Open Sans"/>
              </a:rPr>
              <a:t> on social media (Timing of Sharing).</a:t>
            </a:r>
            <a:endParaRPr sz="1200">
              <a:solidFill>
                <a:srgbClr val="434343"/>
              </a:solidFill>
              <a:latin typeface="Open Sans"/>
              <a:ea typeface="Open Sans"/>
              <a:cs typeface="Open Sans"/>
              <a:sym typeface="Open Sans"/>
            </a:endParaRPr>
          </a:p>
          <a:p>
            <a:pPr indent="0" lvl="0" marL="0" rtl="0" algn="l">
              <a:spcBef>
                <a:spcPts val="1200"/>
              </a:spcBef>
              <a:spcAft>
                <a:spcPts val="1200"/>
              </a:spcAft>
              <a:buNone/>
            </a:pPr>
            <a:r>
              <a:t/>
            </a:r>
            <a:endParaRPr sz="1200">
              <a:latin typeface="Open Sans"/>
              <a:ea typeface="Open Sans"/>
              <a:cs typeface="Open Sans"/>
              <a:sym typeface="Open Sans"/>
            </a:endParaRPr>
          </a:p>
        </p:txBody>
      </p:sp>
      <p:sp>
        <p:nvSpPr>
          <p:cNvPr id="110" name="Google Shape;110;p1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111" name="Google Shape;111;p17"/>
          <p:cNvPicPr preferRelativeResize="0"/>
          <p:nvPr/>
        </p:nvPicPr>
        <p:blipFill>
          <a:blip r:embed="rId3">
            <a:alphaModFix/>
          </a:blip>
          <a:stretch>
            <a:fillRect/>
          </a:stretch>
        </p:blipFill>
        <p:spPr>
          <a:xfrm>
            <a:off x="7406816" y="175000"/>
            <a:ext cx="1563734" cy="18144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sp>
        <p:nvSpPr>
          <p:cNvPr id="392" name="Google Shape;392;p44"/>
          <p:cNvSpPr txBox="1"/>
          <p:nvPr>
            <p:ph type="title"/>
          </p:nvPr>
        </p:nvSpPr>
        <p:spPr>
          <a:xfrm>
            <a:off x="311700" y="372725"/>
            <a:ext cx="8520600" cy="645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 needs to be done </a:t>
            </a:r>
            <a:endParaRPr/>
          </a:p>
        </p:txBody>
      </p:sp>
      <p:sp>
        <p:nvSpPr>
          <p:cNvPr id="393" name="Google Shape;393;p44"/>
          <p:cNvSpPr txBox="1"/>
          <p:nvPr>
            <p:ph idx="1" type="body"/>
          </p:nvPr>
        </p:nvSpPr>
        <p:spPr>
          <a:xfrm>
            <a:off x="311700" y="1417800"/>
            <a:ext cx="8520600" cy="31509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rgbClr val="333333"/>
              </a:buClr>
              <a:buSzPts val="1800"/>
              <a:buChar char="●"/>
            </a:pPr>
            <a:r>
              <a:rPr lang="en">
                <a:solidFill>
                  <a:srgbClr val="333333"/>
                </a:solidFill>
              </a:rPr>
              <a:t>Manipulation check </a:t>
            </a:r>
            <a:endParaRPr>
              <a:solidFill>
                <a:srgbClr val="333333"/>
              </a:solidFill>
            </a:endParaRPr>
          </a:p>
          <a:p>
            <a:pPr indent="-317500" lvl="1" marL="914400" rtl="0" algn="l">
              <a:spcBef>
                <a:spcPts val="0"/>
              </a:spcBef>
              <a:spcAft>
                <a:spcPts val="0"/>
              </a:spcAft>
              <a:buClr>
                <a:srgbClr val="333333"/>
              </a:buClr>
              <a:buSzPts val="1400"/>
              <a:buChar char="○"/>
            </a:pPr>
            <a:r>
              <a:rPr lang="en">
                <a:solidFill>
                  <a:srgbClr val="333333"/>
                </a:solidFill>
              </a:rPr>
              <a:t>Need to code </a:t>
            </a:r>
            <a:r>
              <a:rPr lang="en">
                <a:solidFill>
                  <a:srgbClr val="333333"/>
                </a:solidFill>
              </a:rPr>
              <a:t>open end responses for content analysis  </a:t>
            </a:r>
            <a:endParaRPr>
              <a:solidFill>
                <a:srgbClr val="333333"/>
              </a:solidFill>
            </a:endParaRPr>
          </a:p>
          <a:p>
            <a:pPr indent="-342900" lvl="0" marL="457200" rtl="0" algn="l">
              <a:spcBef>
                <a:spcPts val="0"/>
              </a:spcBef>
              <a:spcAft>
                <a:spcPts val="0"/>
              </a:spcAft>
              <a:buClr>
                <a:srgbClr val="333333"/>
              </a:buClr>
              <a:buSzPts val="1800"/>
              <a:buChar char="●"/>
            </a:pPr>
            <a:r>
              <a:rPr lang="en">
                <a:solidFill>
                  <a:srgbClr val="333333"/>
                </a:solidFill>
              </a:rPr>
              <a:t>Write out the results from our analysis</a:t>
            </a:r>
            <a:endParaRPr>
              <a:solidFill>
                <a:srgbClr val="333333"/>
              </a:solidFill>
            </a:endParaRPr>
          </a:p>
          <a:p>
            <a:pPr indent="-342900" lvl="0" marL="457200" rtl="0" algn="l">
              <a:spcBef>
                <a:spcPts val="0"/>
              </a:spcBef>
              <a:spcAft>
                <a:spcPts val="0"/>
              </a:spcAft>
              <a:buClr>
                <a:srgbClr val="333333"/>
              </a:buClr>
              <a:buSzPts val="1800"/>
              <a:buChar char="●"/>
            </a:pPr>
            <a:r>
              <a:rPr lang="en">
                <a:solidFill>
                  <a:srgbClr val="333333"/>
                </a:solidFill>
              </a:rPr>
              <a:t>Complete our manuscript </a:t>
            </a:r>
            <a:endParaRPr>
              <a:solidFill>
                <a:srgbClr val="333333"/>
              </a:solidFill>
            </a:endParaRPr>
          </a:p>
        </p:txBody>
      </p:sp>
      <p:sp>
        <p:nvSpPr>
          <p:cNvPr id="394" name="Google Shape;394;p4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pic>
        <p:nvPicPr>
          <p:cNvPr id="399" name="Google Shape;399;p45"/>
          <p:cNvPicPr preferRelativeResize="0"/>
          <p:nvPr/>
        </p:nvPicPr>
        <p:blipFill>
          <a:blip r:embed="rId3">
            <a:alphaModFix/>
          </a:blip>
          <a:stretch>
            <a:fillRect/>
          </a:stretch>
        </p:blipFill>
        <p:spPr>
          <a:xfrm>
            <a:off x="2628575" y="2969575"/>
            <a:ext cx="6392584" cy="2005075"/>
          </a:xfrm>
          <a:prstGeom prst="rect">
            <a:avLst/>
          </a:prstGeom>
          <a:noFill/>
          <a:ln>
            <a:noFill/>
          </a:ln>
        </p:spPr>
      </p:pic>
      <p:sp>
        <p:nvSpPr>
          <p:cNvPr id="400" name="Google Shape;400;p45"/>
          <p:cNvSpPr txBox="1"/>
          <p:nvPr>
            <p:ph type="title"/>
          </p:nvPr>
        </p:nvSpPr>
        <p:spPr>
          <a:xfrm>
            <a:off x="-186075" y="-120525"/>
            <a:ext cx="3706200" cy="1279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Appendix a. </a:t>
            </a:r>
            <a:endParaRPr/>
          </a:p>
        </p:txBody>
      </p:sp>
      <p:sp>
        <p:nvSpPr>
          <p:cNvPr id="401" name="Google Shape;401;p4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402" name="Google Shape;402;p45"/>
          <p:cNvSpPr/>
          <p:nvPr/>
        </p:nvSpPr>
        <p:spPr>
          <a:xfrm>
            <a:off x="6515350" y="4074171"/>
            <a:ext cx="352200" cy="189000"/>
          </a:xfrm>
          <a:prstGeom prst="ellipse">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0000"/>
              </a:solidFill>
            </a:endParaRPr>
          </a:p>
        </p:txBody>
      </p:sp>
      <p:sp>
        <p:nvSpPr>
          <p:cNvPr id="403" name="Google Shape;403;p45"/>
          <p:cNvSpPr/>
          <p:nvPr/>
        </p:nvSpPr>
        <p:spPr>
          <a:xfrm>
            <a:off x="6482625" y="3669975"/>
            <a:ext cx="351900" cy="189000"/>
          </a:xfrm>
          <a:prstGeom prst="ellipse">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0000"/>
              </a:solidFill>
            </a:endParaRPr>
          </a:p>
        </p:txBody>
      </p:sp>
      <p:graphicFrame>
        <p:nvGraphicFramePr>
          <p:cNvPr id="404" name="Google Shape;404;p45"/>
          <p:cNvGraphicFramePr/>
          <p:nvPr/>
        </p:nvGraphicFramePr>
        <p:xfrm>
          <a:off x="3969675" y="730625"/>
          <a:ext cx="3000000" cy="3000000"/>
        </p:xfrm>
        <a:graphic>
          <a:graphicData uri="http://schemas.openxmlformats.org/drawingml/2006/table">
            <a:tbl>
              <a:tblPr>
                <a:noFill/>
                <a:tableStyleId>{E5DEF656-2DD5-4420-8C29-122C10C0F35B}</a:tableStyleId>
              </a:tblPr>
              <a:tblGrid>
                <a:gridCol w="1191175"/>
                <a:gridCol w="1258450"/>
                <a:gridCol w="1070025"/>
                <a:gridCol w="1063300"/>
              </a:tblGrid>
              <a:tr h="518525">
                <a:tc>
                  <a:txBody>
                    <a:bodyPr/>
                    <a:lstStyle/>
                    <a:p>
                      <a:pPr indent="0" lvl="0" marL="0" rtl="0" algn="l">
                        <a:lnSpc>
                          <a:spcPct val="115000"/>
                        </a:lnSpc>
                        <a:spcBef>
                          <a:spcPts val="1200"/>
                        </a:spcBef>
                        <a:spcAft>
                          <a:spcPts val="0"/>
                        </a:spcAft>
                        <a:buNone/>
                      </a:pPr>
                      <a:r>
                        <a:rPr lang="en" sz="1100">
                          <a:latin typeface="Times New Roman"/>
                          <a:ea typeface="Times New Roman"/>
                          <a:cs typeface="Times New Roman"/>
                          <a:sym typeface="Times New Roman"/>
                        </a:rPr>
                        <a:t>Table 1.</a:t>
                      </a:r>
                      <a:endParaRPr sz="1100">
                        <a:latin typeface="Times New Roman"/>
                        <a:ea typeface="Times New Roman"/>
                        <a:cs typeface="Times New Roman"/>
                        <a:sym typeface="Times New Roman"/>
                      </a:endParaRPr>
                    </a:p>
                  </a:txBody>
                  <a:tcPr marT="91425" marB="91425" marR="68575" marL="68575">
                    <a:lnB cap="flat" cmpd="sng" w="12575">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 sz="1100">
                          <a:latin typeface="Times New Roman"/>
                          <a:ea typeface="Times New Roman"/>
                          <a:cs typeface="Times New Roman"/>
                          <a:sym typeface="Times New Roman"/>
                        </a:rPr>
                        <a:t> </a:t>
                      </a:r>
                      <a:endParaRPr sz="1100">
                        <a:latin typeface="Times New Roman"/>
                        <a:ea typeface="Times New Roman"/>
                        <a:cs typeface="Times New Roman"/>
                        <a:sym typeface="Times New Roman"/>
                      </a:endParaRPr>
                    </a:p>
                  </a:txBody>
                  <a:tcPr marT="91425" marB="91425" marR="68575" marL="68575">
                    <a:lnB cap="flat" cmpd="sng" w="12575">
                      <a:solidFill>
                        <a:srgbClr val="000000"/>
                      </a:solidFill>
                      <a:prstDash val="solid"/>
                      <a:round/>
                      <a:headEnd len="sm" w="sm" type="none"/>
                      <a:tailEnd len="sm" w="sm" type="none"/>
                    </a:lnB>
                  </a:tcPr>
                </a:tc>
                <a:tc gridSpan="2">
                  <a:txBody>
                    <a:bodyPr/>
                    <a:lstStyle/>
                    <a:p>
                      <a:pPr indent="0" lvl="0" marL="0" rtl="0" algn="ctr">
                        <a:lnSpc>
                          <a:spcPct val="115000"/>
                        </a:lnSpc>
                        <a:spcBef>
                          <a:spcPts val="1200"/>
                        </a:spcBef>
                        <a:spcAft>
                          <a:spcPts val="0"/>
                        </a:spcAft>
                        <a:buNone/>
                      </a:pPr>
                      <a:r>
                        <a:rPr lang="en" sz="1100">
                          <a:latin typeface="Times New Roman"/>
                          <a:ea typeface="Times New Roman"/>
                          <a:cs typeface="Times New Roman"/>
                          <a:sym typeface="Times New Roman"/>
                        </a:rPr>
                        <a:t>Timing of Sharing (Before/After)</a:t>
                      </a:r>
                      <a:endParaRPr sz="1100">
                        <a:latin typeface="Times New Roman"/>
                        <a:ea typeface="Times New Roman"/>
                        <a:cs typeface="Times New Roman"/>
                        <a:sym typeface="Times New Roman"/>
                      </a:endParaRPr>
                    </a:p>
                  </a:txBody>
                  <a:tcPr marT="91425" marB="91425" marR="68575" marL="68575">
                    <a:lnB cap="flat" cmpd="sng" w="12575">
                      <a:solidFill>
                        <a:srgbClr val="000000"/>
                      </a:solidFill>
                      <a:prstDash val="solid"/>
                      <a:round/>
                      <a:headEnd len="sm" w="sm" type="none"/>
                      <a:tailEnd len="sm" w="sm" type="none"/>
                    </a:lnB>
                  </a:tcPr>
                </a:tc>
                <a:tc hMerge="1"/>
              </a:tr>
              <a:tr h="415575">
                <a:tc>
                  <a:txBody>
                    <a:bodyPr/>
                    <a:lstStyle/>
                    <a:p>
                      <a:pPr indent="0" lvl="0" marL="0" rtl="0" algn="l">
                        <a:lnSpc>
                          <a:spcPct val="115000"/>
                        </a:lnSpc>
                        <a:spcBef>
                          <a:spcPts val="1200"/>
                        </a:spcBef>
                        <a:spcAft>
                          <a:spcPts val="0"/>
                        </a:spcAft>
                        <a:buNone/>
                      </a:pPr>
                      <a:r>
                        <a:rPr lang="en" sz="1100">
                          <a:latin typeface="Times New Roman"/>
                          <a:ea typeface="Times New Roman"/>
                          <a:cs typeface="Times New Roman"/>
                          <a:sym typeface="Times New Roman"/>
                        </a:rPr>
                        <a:t> </a:t>
                      </a:r>
                      <a:endParaRPr sz="1100">
                        <a:latin typeface="Times New Roman"/>
                        <a:ea typeface="Times New Roman"/>
                        <a:cs typeface="Times New Roman"/>
                        <a:sym typeface="Times New Roman"/>
                      </a:endParaRPr>
                    </a:p>
                  </a:txBody>
                  <a:tcPr marT="91425" marB="91425" marR="68575" marL="68575">
                    <a:lnT cap="flat" cmpd="sng" w="12575">
                      <a:solidFill>
                        <a:srgbClr val="000000"/>
                      </a:solidFill>
                      <a:prstDash val="solid"/>
                      <a:round/>
                      <a:headEnd len="sm" w="sm" type="none"/>
                      <a:tailEnd len="sm" w="sm" type="none"/>
                    </a:lnT>
                    <a:lnB cap="flat" cmpd="sng" w="12575">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 sz="1100">
                          <a:latin typeface="Times New Roman"/>
                          <a:ea typeface="Times New Roman"/>
                          <a:cs typeface="Times New Roman"/>
                          <a:sym typeface="Times New Roman"/>
                        </a:rPr>
                        <a:t> </a:t>
                      </a:r>
                      <a:endParaRPr sz="1100">
                        <a:latin typeface="Times New Roman"/>
                        <a:ea typeface="Times New Roman"/>
                        <a:cs typeface="Times New Roman"/>
                        <a:sym typeface="Times New Roman"/>
                      </a:endParaRPr>
                    </a:p>
                  </a:txBody>
                  <a:tcPr marT="91425" marB="91425" marR="68575" marL="68575">
                    <a:lnT cap="flat" cmpd="sng" w="12575">
                      <a:solidFill>
                        <a:srgbClr val="000000"/>
                      </a:solidFill>
                      <a:prstDash val="solid"/>
                      <a:round/>
                      <a:headEnd len="sm" w="sm" type="none"/>
                      <a:tailEnd len="sm" w="sm" type="none"/>
                    </a:lnT>
                    <a:lnB cap="flat" cmpd="sng" w="12575">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i="1" lang="en" sz="1100">
                          <a:latin typeface="Times New Roman"/>
                          <a:ea typeface="Times New Roman"/>
                          <a:cs typeface="Times New Roman"/>
                          <a:sym typeface="Times New Roman"/>
                        </a:rPr>
                        <a:t>M</a:t>
                      </a:r>
                      <a:endParaRPr i="1" sz="1100">
                        <a:latin typeface="Times New Roman"/>
                        <a:ea typeface="Times New Roman"/>
                        <a:cs typeface="Times New Roman"/>
                        <a:sym typeface="Times New Roman"/>
                      </a:endParaRPr>
                    </a:p>
                  </a:txBody>
                  <a:tcPr marT="91425" marB="91425" marR="68575" marL="68575">
                    <a:lnT cap="flat" cmpd="sng" w="12575">
                      <a:solidFill>
                        <a:srgbClr val="000000"/>
                      </a:solidFill>
                      <a:prstDash val="solid"/>
                      <a:round/>
                      <a:headEnd len="sm" w="sm" type="none"/>
                      <a:tailEnd len="sm" w="sm" type="none"/>
                    </a:lnT>
                    <a:lnB cap="flat" cmpd="sng" w="12575">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i="1" lang="en" sz="1100">
                          <a:latin typeface="Times New Roman"/>
                          <a:ea typeface="Times New Roman"/>
                          <a:cs typeface="Times New Roman"/>
                          <a:sym typeface="Times New Roman"/>
                        </a:rPr>
                        <a:t>SD</a:t>
                      </a:r>
                      <a:endParaRPr i="1" sz="1100">
                        <a:latin typeface="Times New Roman"/>
                        <a:ea typeface="Times New Roman"/>
                        <a:cs typeface="Times New Roman"/>
                        <a:sym typeface="Times New Roman"/>
                      </a:endParaRPr>
                    </a:p>
                  </a:txBody>
                  <a:tcPr marT="91425" marB="91425" marR="68575" marL="68575">
                    <a:lnT cap="flat" cmpd="sng" w="12575">
                      <a:solidFill>
                        <a:srgbClr val="000000"/>
                      </a:solidFill>
                      <a:prstDash val="solid"/>
                      <a:round/>
                      <a:headEnd len="sm" w="sm" type="none"/>
                      <a:tailEnd len="sm" w="sm" type="none"/>
                    </a:lnT>
                    <a:lnB cap="flat" cmpd="sng" w="12575">
                      <a:solidFill>
                        <a:srgbClr val="000000"/>
                      </a:solidFill>
                      <a:prstDash val="solid"/>
                      <a:round/>
                      <a:headEnd len="sm" w="sm" type="none"/>
                      <a:tailEnd len="sm" w="sm" type="none"/>
                    </a:lnB>
                  </a:tcPr>
                </a:tc>
              </a:tr>
              <a:tr h="415575">
                <a:tc rowSpan="2">
                  <a:txBody>
                    <a:bodyPr/>
                    <a:lstStyle/>
                    <a:p>
                      <a:pPr indent="0" lvl="0" marL="0" rtl="0" algn="ctr">
                        <a:lnSpc>
                          <a:spcPct val="115000"/>
                        </a:lnSpc>
                        <a:spcBef>
                          <a:spcPts val="1200"/>
                        </a:spcBef>
                        <a:spcAft>
                          <a:spcPts val="0"/>
                        </a:spcAft>
                        <a:buNone/>
                      </a:pPr>
                      <a:r>
                        <a:rPr lang="en" sz="1100">
                          <a:latin typeface="Times New Roman"/>
                          <a:ea typeface="Times New Roman"/>
                          <a:cs typeface="Times New Roman"/>
                          <a:sym typeface="Times New Roman"/>
                        </a:rPr>
                        <a:t>Self-Construal</a:t>
                      </a:r>
                      <a:endParaRPr sz="1100">
                        <a:latin typeface="Times New Roman"/>
                        <a:ea typeface="Times New Roman"/>
                        <a:cs typeface="Times New Roman"/>
                        <a:sym typeface="Times New Roman"/>
                      </a:endParaRPr>
                    </a:p>
                  </a:txBody>
                  <a:tcPr marT="91425" marB="91425" marR="68575" marL="68575">
                    <a:lnT cap="flat" cmpd="sng" w="12575">
                      <a:solidFill>
                        <a:srgbClr val="000000"/>
                      </a:solidFill>
                      <a:prstDash val="solid"/>
                      <a:round/>
                      <a:headEnd len="sm" w="sm" type="none"/>
                      <a:tailEnd len="sm" w="sm" type="none"/>
                    </a:lnT>
                  </a:tcPr>
                </a:tc>
                <a:tc>
                  <a:txBody>
                    <a:bodyPr/>
                    <a:lstStyle/>
                    <a:p>
                      <a:pPr indent="0" lvl="0" marL="0" rtl="0" algn="l">
                        <a:lnSpc>
                          <a:spcPct val="115000"/>
                        </a:lnSpc>
                        <a:spcBef>
                          <a:spcPts val="1200"/>
                        </a:spcBef>
                        <a:spcAft>
                          <a:spcPts val="0"/>
                        </a:spcAft>
                        <a:buNone/>
                      </a:pPr>
                      <a:r>
                        <a:rPr lang="en" sz="1100">
                          <a:latin typeface="Times New Roman"/>
                          <a:ea typeface="Times New Roman"/>
                          <a:cs typeface="Times New Roman"/>
                          <a:sym typeface="Times New Roman"/>
                        </a:rPr>
                        <a:t>Independent</a:t>
                      </a:r>
                      <a:endParaRPr sz="1100">
                        <a:latin typeface="Times New Roman"/>
                        <a:ea typeface="Times New Roman"/>
                        <a:cs typeface="Times New Roman"/>
                        <a:sym typeface="Times New Roman"/>
                      </a:endParaRPr>
                    </a:p>
                  </a:txBody>
                  <a:tcPr marT="91425" marB="91425" marR="68575" marL="68575">
                    <a:lnT cap="flat" cmpd="sng" w="12575">
                      <a:solidFill>
                        <a:srgbClr val="000000"/>
                      </a:solidFill>
                      <a:prstDash val="solid"/>
                      <a:round/>
                      <a:headEnd len="sm" w="sm" type="none"/>
                      <a:tailEnd len="sm" w="sm" type="none"/>
                    </a:lnT>
                  </a:tcPr>
                </a:tc>
                <a:tc>
                  <a:txBody>
                    <a:bodyPr/>
                    <a:lstStyle/>
                    <a:p>
                      <a:pPr indent="0" lvl="0" marL="0" rtl="0" algn="ctr">
                        <a:lnSpc>
                          <a:spcPct val="115000"/>
                        </a:lnSpc>
                        <a:spcBef>
                          <a:spcPts val="1200"/>
                        </a:spcBef>
                        <a:spcAft>
                          <a:spcPts val="0"/>
                        </a:spcAft>
                        <a:buNone/>
                      </a:pPr>
                      <a:r>
                        <a:rPr lang="en" sz="1100">
                          <a:latin typeface="Times New Roman"/>
                          <a:ea typeface="Times New Roman"/>
                          <a:cs typeface="Times New Roman"/>
                          <a:sym typeface="Times New Roman"/>
                        </a:rPr>
                        <a:t>4.08</a:t>
                      </a:r>
                      <a:endParaRPr sz="1100">
                        <a:latin typeface="Times New Roman"/>
                        <a:ea typeface="Times New Roman"/>
                        <a:cs typeface="Times New Roman"/>
                        <a:sym typeface="Times New Roman"/>
                      </a:endParaRPr>
                    </a:p>
                  </a:txBody>
                  <a:tcPr marT="91425" marB="91425" marR="68575" marL="68575">
                    <a:lnT cap="flat" cmpd="sng" w="12575">
                      <a:solidFill>
                        <a:srgbClr val="000000"/>
                      </a:solidFill>
                      <a:prstDash val="solid"/>
                      <a:round/>
                      <a:headEnd len="sm" w="sm" type="none"/>
                      <a:tailEnd len="sm" w="sm" type="none"/>
                    </a:lnT>
                  </a:tcPr>
                </a:tc>
                <a:tc>
                  <a:txBody>
                    <a:bodyPr/>
                    <a:lstStyle/>
                    <a:p>
                      <a:pPr indent="0" lvl="0" marL="0" rtl="0" algn="ctr">
                        <a:lnSpc>
                          <a:spcPct val="115000"/>
                        </a:lnSpc>
                        <a:spcBef>
                          <a:spcPts val="1200"/>
                        </a:spcBef>
                        <a:spcAft>
                          <a:spcPts val="0"/>
                        </a:spcAft>
                        <a:buNone/>
                      </a:pPr>
                      <a:r>
                        <a:rPr lang="en" sz="1100">
                          <a:latin typeface="Times New Roman"/>
                          <a:ea typeface="Times New Roman"/>
                          <a:cs typeface="Times New Roman"/>
                          <a:sym typeface="Times New Roman"/>
                        </a:rPr>
                        <a:t>2.04</a:t>
                      </a:r>
                      <a:endParaRPr sz="1100">
                        <a:latin typeface="Times New Roman"/>
                        <a:ea typeface="Times New Roman"/>
                        <a:cs typeface="Times New Roman"/>
                        <a:sym typeface="Times New Roman"/>
                      </a:endParaRPr>
                    </a:p>
                  </a:txBody>
                  <a:tcPr marT="91425" marB="91425" marR="68575" marL="68575">
                    <a:lnT cap="flat" cmpd="sng" w="12575">
                      <a:solidFill>
                        <a:srgbClr val="000000"/>
                      </a:solidFill>
                      <a:prstDash val="solid"/>
                      <a:round/>
                      <a:headEnd len="sm" w="sm" type="none"/>
                      <a:tailEnd len="sm" w="sm" type="none"/>
                    </a:lnT>
                  </a:tcPr>
                </a:tc>
              </a:tr>
              <a:tr h="415575">
                <a:tc vMerge="1"/>
                <a:tc>
                  <a:txBody>
                    <a:bodyPr/>
                    <a:lstStyle/>
                    <a:p>
                      <a:pPr indent="0" lvl="0" marL="0" rtl="0" algn="l">
                        <a:lnSpc>
                          <a:spcPct val="115000"/>
                        </a:lnSpc>
                        <a:spcBef>
                          <a:spcPts val="1200"/>
                        </a:spcBef>
                        <a:spcAft>
                          <a:spcPts val="0"/>
                        </a:spcAft>
                        <a:buNone/>
                      </a:pPr>
                      <a:r>
                        <a:rPr lang="en" sz="1100">
                          <a:latin typeface="Times New Roman"/>
                          <a:ea typeface="Times New Roman"/>
                          <a:cs typeface="Times New Roman"/>
                          <a:sym typeface="Times New Roman"/>
                        </a:rPr>
                        <a:t>Independent</a:t>
                      </a:r>
                      <a:endParaRPr sz="1100">
                        <a:latin typeface="Times New Roman"/>
                        <a:ea typeface="Times New Roman"/>
                        <a:cs typeface="Times New Roman"/>
                        <a:sym typeface="Times New Roman"/>
                      </a:endParaRPr>
                    </a:p>
                  </a:txBody>
                  <a:tcPr marT="91425" marB="91425" marR="68575" marL="68575"/>
                </a:tc>
                <a:tc>
                  <a:txBody>
                    <a:bodyPr/>
                    <a:lstStyle/>
                    <a:p>
                      <a:pPr indent="0" lvl="0" marL="0" rtl="0" algn="ctr">
                        <a:lnSpc>
                          <a:spcPct val="115000"/>
                        </a:lnSpc>
                        <a:spcBef>
                          <a:spcPts val="1200"/>
                        </a:spcBef>
                        <a:spcAft>
                          <a:spcPts val="0"/>
                        </a:spcAft>
                        <a:buNone/>
                      </a:pPr>
                      <a:r>
                        <a:rPr lang="en" sz="1100">
                          <a:latin typeface="Times New Roman"/>
                          <a:ea typeface="Times New Roman"/>
                          <a:cs typeface="Times New Roman"/>
                          <a:sym typeface="Times New Roman"/>
                        </a:rPr>
                        <a:t>5.41</a:t>
                      </a:r>
                      <a:endParaRPr sz="1100">
                        <a:latin typeface="Times New Roman"/>
                        <a:ea typeface="Times New Roman"/>
                        <a:cs typeface="Times New Roman"/>
                        <a:sym typeface="Times New Roman"/>
                      </a:endParaRPr>
                    </a:p>
                  </a:txBody>
                  <a:tcPr marT="91425" marB="91425" marR="68575" marL="68575"/>
                </a:tc>
                <a:tc>
                  <a:txBody>
                    <a:bodyPr/>
                    <a:lstStyle/>
                    <a:p>
                      <a:pPr indent="0" lvl="0" marL="0" rtl="0" algn="ctr">
                        <a:lnSpc>
                          <a:spcPct val="115000"/>
                        </a:lnSpc>
                        <a:spcBef>
                          <a:spcPts val="1200"/>
                        </a:spcBef>
                        <a:spcAft>
                          <a:spcPts val="0"/>
                        </a:spcAft>
                        <a:buNone/>
                      </a:pPr>
                      <a:r>
                        <a:rPr lang="en" sz="1100">
                          <a:latin typeface="Times New Roman"/>
                          <a:ea typeface="Times New Roman"/>
                          <a:cs typeface="Times New Roman"/>
                          <a:sym typeface="Times New Roman"/>
                        </a:rPr>
                        <a:t>2.38</a:t>
                      </a:r>
                      <a:endParaRPr sz="1100">
                        <a:latin typeface="Times New Roman"/>
                        <a:ea typeface="Times New Roman"/>
                        <a:cs typeface="Times New Roman"/>
                        <a:sym typeface="Times New Roman"/>
                      </a:endParaRPr>
                    </a:p>
                  </a:txBody>
                  <a:tcPr marT="91425" marB="91425" marR="68575" marL="68575"/>
                </a:tc>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 name="Shape 408"/>
        <p:cNvGrpSpPr/>
        <p:nvPr/>
      </p:nvGrpSpPr>
      <p:grpSpPr>
        <a:xfrm>
          <a:off x="0" y="0"/>
          <a:ext cx="0" cy="0"/>
          <a:chOff x="0" y="0"/>
          <a:chExt cx="0" cy="0"/>
        </a:xfrm>
      </p:grpSpPr>
      <p:sp>
        <p:nvSpPr>
          <p:cNvPr id="409" name="Google Shape;409;p46"/>
          <p:cNvSpPr txBox="1"/>
          <p:nvPr>
            <p:ph type="title"/>
          </p:nvPr>
        </p:nvSpPr>
        <p:spPr>
          <a:xfrm>
            <a:off x="-207975" y="-120525"/>
            <a:ext cx="3706200" cy="1279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Appendix b. </a:t>
            </a:r>
            <a:endParaRPr/>
          </a:p>
        </p:txBody>
      </p:sp>
      <p:sp>
        <p:nvSpPr>
          <p:cNvPr id="410" name="Google Shape;410;p4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411" name="Google Shape;411;p46"/>
          <p:cNvPicPr preferRelativeResize="0"/>
          <p:nvPr/>
        </p:nvPicPr>
        <p:blipFill>
          <a:blip r:embed="rId3">
            <a:alphaModFix/>
          </a:blip>
          <a:stretch>
            <a:fillRect/>
          </a:stretch>
        </p:blipFill>
        <p:spPr>
          <a:xfrm>
            <a:off x="601575" y="1514350"/>
            <a:ext cx="5807375" cy="217682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sp>
        <p:nvSpPr>
          <p:cNvPr id="416" name="Google Shape;416;p4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417" name="Google Shape;417;p47"/>
          <p:cNvSpPr txBox="1"/>
          <p:nvPr>
            <p:ph type="title"/>
          </p:nvPr>
        </p:nvSpPr>
        <p:spPr>
          <a:xfrm>
            <a:off x="573875" y="66800"/>
            <a:ext cx="8124900" cy="1300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sz="2900"/>
              <a:t>Acknowledgements</a:t>
            </a:r>
            <a:endParaRPr sz="2900"/>
          </a:p>
        </p:txBody>
      </p:sp>
      <p:pic>
        <p:nvPicPr>
          <p:cNvPr id="418" name="Google Shape;418;p47"/>
          <p:cNvPicPr preferRelativeResize="0"/>
          <p:nvPr/>
        </p:nvPicPr>
        <p:blipFill>
          <a:blip r:embed="rId3">
            <a:alphaModFix/>
          </a:blip>
          <a:stretch>
            <a:fillRect/>
          </a:stretch>
        </p:blipFill>
        <p:spPr>
          <a:xfrm>
            <a:off x="521850" y="4074201"/>
            <a:ext cx="1762149" cy="580050"/>
          </a:xfrm>
          <a:prstGeom prst="rect">
            <a:avLst/>
          </a:prstGeom>
          <a:noFill/>
          <a:ln>
            <a:noFill/>
          </a:ln>
        </p:spPr>
      </p:pic>
      <p:sp>
        <p:nvSpPr>
          <p:cNvPr id="419" name="Google Shape;419;p47"/>
          <p:cNvSpPr txBox="1"/>
          <p:nvPr/>
        </p:nvSpPr>
        <p:spPr>
          <a:xfrm>
            <a:off x="816300" y="1367600"/>
            <a:ext cx="7511400" cy="1800900"/>
          </a:xfrm>
          <a:prstGeom prst="rect">
            <a:avLst/>
          </a:prstGeom>
          <a:noFill/>
          <a:ln>
            <a:noFill/>
          </a:ln>
        </p:spPr>
        <p:txBody>
          <a:bodyPr anchorCtr="0" anchor="t" bIns="91425" lIns="91425" spcFirstLastPara="1" rIns="91425" wrap="square" tIns="91425">
            <a:spAutoFit/>
          </a:bodyPr>
          <a:lstStyle/>
          <a:p>
            <a:pPr indent="0" lvl="0" marL="457200" rtl="0" algn="ctr">
              <a:spcBef>
                <a:spcPts val="0"/>
              </a:spcBef>
              <a:spcAft>
                <a:spcPts val="0"/>
              </a:spcAft>
              <a:buNone/>
            </a:pPr>
            <a:r>
              <a:rPr lang="en" sz="1500">
                <a:solidFill>
                  <a:srgbClr val="333333"/>
                </a:solidFill>
                <a:latin typeface="Open Sans"/>
                <a:ea typeface="Open Sans"/>
                <a:cs typeface="Open Sans"/>
                <a:sym typeface="Open Sans"/>
              </a:rPr>
              <a:t>Advisor Dr. Jae Min Jung</a:t>
            </a:r>
            <a:endParaRPr sz="1500">
              <a:solidFill>
                <a:srgbClr val="333333"/>
              </a:solidFill>
              <a:latin typeface="Open Sans"/>
              <a:ea typeface="Open Sans"/>
              <a:cs typeface="Open Sans"/>
              <a:sym typeface="Open Sans"/>
            </a:endParaRPr>
          </a:p>
          <a:p>
            <a:pPr indent="0" lvl="0" marL="457200" rtl="0" algn="ctr">
              <a:spcBef>
                <a:spcPts val="0"/>
              </a:spcBef>
              <a:spcAft>
                <a:spcPts val="0"/>
              </a:spcAft>
              <a:buNone/>
            </a:pPr>
            <a:r>
              <a:t/>
            </a:r>
            <a:endParaRPr sz="1500">
              <a:solidFill>
                <a:srgbClr val="333333"/>
              </a:solidFill>
              <a:latin typeface="Open Sans"/>
              <a:ea typeface="Open Sans"/>
              <a:cs typeface="Open Sans"/>
              <a:sym typeface="Open Sans"/>
            </a:endParaRPr>
          </a:p>
          <a:p>
            <a:pPr indent="0" lvl="0" marL="457200" rtl="0" algn="ctr">
              <a:spcBef>
                <a:spcPts val="0"/>
              </a:spcBef>
              <a:spcAft>
                <a:spcPts val="0"/>
              </a:spcAft>
              <a:buNone/>
            </a:pPr>
            <a:r>
              <a:rPr lang="en" sz="1500">
                <a:solidFill>
                  <a:srgbClr val="333333"/>
                </a:solidFill>
                <a:latin typeface="Open Sans"/>
                <a:ea typeface="Open Sans"/>
                <a:cs typeface="Open Sans"/>
                <a:sym typeface="Open Sans"/>
              </a:rPr>
              <a:t>Cal Poly Pomona Office of Undergraduate Research </a:t>
            </a:r>
            <a:endParaRPr sz="1500">
              <a:solidFill>
                <a:srgbClr val="333333"/>
              </a:solidFill>
              <a:latin typeface="Open Sans"/>
              <a:ea typeface="Open Sans"/>
              <a:cs typeface="Open Sans"/>
              <a:sym typeface="Open Sans"/>
            </a:endParaRPr>
          </a:p>
          <a:p>
            <a:pPr indent="0" lvl="0" marL="457200" rtl="0" algn="ctr">
              <a:spcBef>
                <a:spcPts val="0"/>
              </a:spcBef>
              <a:spcAft>
                <a:spcPts val="0"/>
              </a:spcAft>
              <a:buNone/>
            </a:pPr>
            <a:r>
              <a:t/>
            </a:r>
            <a:endParaRPr sz="1500">
              <a:solidFill>
                <a:srgbClr val="333333"/>
              </a:solidFill>
              <a:latin typeface="Open Sans"/>
              <a:ea typeface="Open Sans"/>
              <a:cs typeface="Open Sans"/>
              <a:sym typeface="Open Sans"/>
            </a:endParaRPr>
          </a:p>
          <a:p>
            <a:pPr indent="0" lvl="0" marL="457200" rtl="0" algn="ctr">
              <a:spcBef>
                <a:spcPts val="0"/>
              </a:spcBef>
              <a:spcAft>
                <a:spcPts val="0"/>
              </a:spcAft>
              <a:buNone/>
            </a:pPr>
            <a:r>
              <a:rPr lang="en" sz="1500">
                <a:solidFill>
                  <a:srgbClr val="333333"/>
                </a:solidFill>
                <a:latin typeface="Open Sans"/>
                <a:ea typeface="Open Sans"/>
                <a:cs typeface="Open Sans"/>
                <a:sym typeface="Open Sans"/>
              </a:rPr>
              <a:t>Learn Through Discovery Projects Hatchery Program</a:t>
            </a:r>
            <a:endParaRPr sz="1500">
              <a:solidFill>
                <a:srgbClr val="333333"/>
              </a:solidFill>
              <a:latin typeface="Open Sans"/>
              <a:ea typeface="Open Sans"/>
              <a:cs typeface="Open Sans"/>
              <a:sym typeface="Open Sans"/>
            </a:endParaRPr>
          </a:p>
          <a:p>
            <a:pPr indent="0" lvl="0" marL="457200" rtl="0" algn="ctr">
              <a:spcBef>
                <a:spcPts val="0"/>
              </a:spcBef>
              <a:spcAft>
                <a:spcPts val="0"/>
              </a:spcAft>
              <a:buNone/>
            </a:pPr>
            <a:r>
              <a:t/>
            </a:r>
            <a:endParaRPr sz="1500">
              <a:solidFill>
                <a:srgbClr val="333333"/>
              </a:solidFill>
              <a:latin typeface="Open Sans"/>
              <a:ea typeface="Open Sans"/>
              <a:cs typeface="Open Sans"/>
              <a:sym typeface="Open Sans"/>
            </a:endParaRPr>
          </a:p>
          <a:p>
            <a:pPr indent="0" lvl="0" marL="457200" rtl="0" algn="ctr">
              <a:spcBef>
                <a:spcPts val="0"/>
              </a:spcBef>
              <a:spcAft>
                <a:spcPts val="0"/>
              </a:spcAft>
              <a:buNone/>
            </a:pPr>
            <a:r>
              <a:rPr lang="en" sz="1500">
                <a:solidFill>
                  <a:srgbClr val="333333"/>
                </a:solidFill>
                <a:latin typeface="Open Sans"/>
                <a:ea typeface="Open Sans"/>
                <a:cs typeface="Open Sans"/>
                <a:sym typeface="Open Sans"/>
              </a:rPr>
              <a:t>Center for Customer Insights and Digital Marketing</a:t>
            </a:r>
            <a:endParaRPr sz="1500">
              <a:solidFill>
                <a:srgbClr val="333333"/>
              </a:solidFill>
              <a:latin typeface="Open Sans"/>
              <a:ea typeface="Open Sans"/>
              <a:cs typeface="Open Sans"/>
              <a:sym typeface="Open Sans"/>
            </a:endParaRPr>
          </a:p>
        </p:txBody>
      </p:sp>
      <p:pic>
        <p:nvPicPr>
          <p:cNvPr id="420" name="Google Shape;420;p47"/>
          <p:cNvPicPr preferRelativeResize="0"/>
          <p:nvPr/>
        </p:nvPicPr>
        <p:blipFill>
          <a:blip r:embed="rId4">
            <a:alphaModFix/>
          </a:blip>
          <a:stretch>
            <a:fillRect/>
          </a:stretch>
        </p:blipFill>
        <p:spPr>
          <a:xfrm>
            <a:off x="6402324" y="4109475"/>
            <a:ext cx="2439174" cy="509488"/>
          </a:xfrm>
          <a:prstGeom prst="rect">
            <a:avLst/>
          </a:prstGeom>
          <a:noFill/>
          <a:ln>
            <a:noFill/>
          </a:ln>
        </p:spPr>
      </p:pic>
      <p:pic>
        <p:nvPicPr>
          <p:cNvPr id="421" name="Google Shape;421;p47"/>
          <p:cNvPicPr preferRelativeResize="0"/>
          <p:nvPr/>
        </p:nvPicPr>
        <p:blipFill>
          <a:blip r:embed="rId5">
            <a:alphaModFix/>
          </a:blip>
          <a:stretch>
            <a:fillRect/>
          </a:stretch>
        </p:blipFill>
        <p:spPr>
          <a:xfrm>
            <a:off x="3827813" y="3507650"/>
            <a:ext cx="1488376" cy="1430349"/>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sp>
        <p:nvSpPr>
          <p:cNvPr id="426" name="Google Shape;426;p4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427" name="Google Shape;427;p48"/>
          <p:cNvSpPr txBox="1"/>
          <p:nvPr>
            <p:ph type="title"/>
          </p:nvPr>
        </p:nvSpPr>
        <p:spPr>
          <a:xfrm>
            <a:off x="311700" y="372725"/>
            <a:ext cx="8520600" cy="645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900"/>
              <a:t>Bibliography</a:t>
            </a:r>
            <a:endParaRPr sz="2900"/>
          </a:p>
        </p:txBody>
      </p:sp>
      <p:sp>
        <p:nvSpPr>
          <p:cNvPr id="428" name="Google Shape;428;p48"/>
          <p:cNvSpPr txBox="1"/>
          <p:nvPr/>
        </p:nvSpPr>
        <p:spPr>
          <a:xfrm>
            <a:off x="69300" y="946125"/>
            <a:ext cx="9005400" cy="4053600"/>
          </a:xfrm>
          <a:prstGeom prst="rect">
            <a:avLst/>
          </a:prstGeom>
          <a:noFill/>
          <a:ln>
            <a:noFill/>
          </a:ln>
        </p:spPr>
        <p:txBody>
          <a:bodyPr anchorCtr="0" anchor="t" bIns="91425" lIns="91425" spcFirstLastPara="1" rIns="91425" wrap="square" tIns="91425">
            <a:spAutoFit/>
          </a:bodyPr>
          <a:lstStyle/>
          <a:p>
            <a:pPr indent="-457200" lvl="0" marL="457200" rtl="0" algn="l">
              <a:lnSpc>
                <a:spcPct val="115000"/>
              </a:lnSpc>
              <a:spcBef>
                <a:spcPts val="0"/>
              </a:spcBef>
              <a:spcAft>
                <a:spcPts val="0"/>
              </a:spcAft>
              <a:buNone/>
            </a:pPr>
            <a:r>
              <a:rPr lang="en" sz="1100">
                <a:latin typeface="Open Sans"/>
                <a:ea typeface="Open Sans"/>
                <a:cs typeface="Open Sans"/>
                <a:sym typeface="Open Sans"/>
              </a:rPr>
              <a:t>Aaker, Jennifer L. and Angela Y. Lee (2001), "I Seek Pleasures, We Avoid Pains: The Role of Self Regulatory Goals in Information Processing and Persuasion," </a:t>
            </a:r>
            <a:r>
              <a:rPr i="1" lang="en" sz="1100">
                <a:latin typeface="Open Sans"/>
                <a:ea typeface="Open Sans"/>
                <a:cs typeface="Open Sans"/>
                <a:sym typeface="Open Sans"/>
              </a:rPr>
              <a:t>Journal of Consumer Research</a:t>
            </a:r>
            <a:r>
              <a:rPr lang="en" sz="1100">
                <a:latin typeface="Open Sans"/>
                <a:ea typeface="Open Sans"/>
                <a:cs typeface="Open Sans"/>
                <a:sym typeface="Open Sans"/>
              </a:rPr>
              <a:t>, 28 (1), 33-49.</a:t>
            </a:r>
            <a:endParaRPr sz="1100">
              <a:latin typeface="Open Sans"/>
              <a:ea typeface="Open Sans"/>
              <a:cs typeface="Open Sans"/>
              <a:sym typeface="Open Sans"/>
            </a:endParaRPr>
          </a:p>
          <a:p>
            <a:pPr indent="-457200" lvl="0" marL="457200" rtl="0" algn="l">
              <a:lnSpc>
                <a:spcPct val="115000"/>
              </a:lnSpc>
              <a:spcBef>
                <a:spcPts val="0"/>
              </a:spcBef>
              <a:spcAft>
                <a:spcPts val="0"/>
              </a:spcAft>
              <a:buNone/>
            </a:pPr>
            <a:r>
              <a:rPr lang="en" sz="1100">
                <a:latin typeface="Open Sans"/>
                <a:ea typeface="Open Sans"/>
                <a:cs typeface="Open Sans"/>
                <a:sym typeface="Open Sans"/>
              </a:rPr>
              <a:t>Aaker, Jennifer L. and Patti Williams (1998),  “Empathy Versus Pride - The Influence of Emotional Appeals Across Cultures, “ </a:t>
            </a:r>
            <a:r>
              <a:rPr i="1" lang="en" sz="1100">
                <a:latin typeface="Open Sans"/>
                <a:ea typeface="Open Sans"/>
                <a:cs typeface="Open Sans"/>
                <a:sym typeface="Open Sans"/>
              </a:rPr>
              <a:t>Journal of Consumer Research, 25 (1), 241 -261.</a:t>
            </a:r>
            <a:endParaRPr sz="1100">
              <a:latin typeface="Open Sans"/>
              <a:ea typeface="Open Sans"/>
              <a:cs typeface="Open Sans"/>
              <a:sym typeface="Open Sans"/>
            </a:endParaRPr>
          </a:p>
          <a:p>
            <a:pPr indent="-457200" lvl="0" marL="457200" rtl="0" algn="l">
              <a:lnSpc>
                <a:spcPct val="115000"/>
              </a:lnSpc>
              <a:spcBef>
                <a:spcPts val="0"/>
              </a:spcBef>
              <a:spcAft>
                <a:spcPts val="0"/>
              </a:spcAft>
              <a:buNone/>
            </a:pPr>
            <a:r>
              <a:rPr lang="en" sz="1100">
                <a:latin typeface="Open Sans"/>
                <a:ea typeface="Open Sans"/>
                <a:cs typeface="Open Sans"/>
                <a:sym typeface="Open Sans"/>
              </a:rPr>
              <a:t>Berger, Jonah. (2011), “Arousal Increases Social Transmission of Information,” </a:t>
            </a:r>
            <a:r>
              <a:rPr i="1" lang="en" sz="1100">
                <a:latin typeface="Open Sans"/>
                <a:ea typeface="Open Sans"/>
                <a:cs typeface="Open Sans"/>
                <a:sym typeface="Open Sans"/>
              </a:rPr>
              <a:t>Psychological science,</a:t>
            </a:r>
            <a:r>
              <a:rPr lang="en" sz="1100">
                <a:latin typeface="Open Sans"/>
                <a:ea typeface="Open Sans"/>
                <a:cs typeface="Open Sans"/>
                <a:sym typeface="Open Sans"/>
              </a:rPr>
              <a:t> Vol. 22, 891-3.</a:t>
            </a:r>
            <a:endParaRPr sz="1100">
              <a:latin typeface="Open Sans"/>
              <a:ea typeface="Open Sans"/>
              <a:cs typeface="Open Sans"/>
              <a:sym typeface="Open Sans"/>
            </a:endParaRPr>
          </a:p>
          <a:p>
            <a:pPr indent="-457200" lvl="0" marL="457200" rtl="0" algn="l">
              <a:lnSpc>
                <a:spcPct val="115000"/>
              </a:lnSpc>
              <a:spcBef>
                <a:spcPts val="0"/>
              </a:spcBef>
              <a:spcAft>
                <a:spcPts val="0"/>
              </a:spcAft>
              <a:buNone/>
            </a:pPr>
            <a:r>
              <a:rPr lang="en" sz="1100">
                <a:latin typeface="Open Sans"/>
                <a:ea typeface="Open Sans"/>
                <a:cs typeface="Open Sans"/>
                <a:sym typeface="Open Sans"/>
              </a:rPr>
              <a:t>Chan, Eugene Y. and Najam U. Saqib (2021), “How Long Has It Been-Self-Construal and Subjective Time Perception,”</a:t>
            </a:r>
            <a:r>
              <a:rPr i="1" lang="en" sz="1100">
                <a:latin typeface="Open Sans"/>
                <a:ea typeface="Open Sans"/>
                <a:cs typeface="Open Sans"/>
                <a:sym typeface="Open Sans"/>
              </a:rPr>
              <a:t>Personality and Social Psychology Bulletin</a:t>
            </a:r>
            <a:r>
              <a:rPr lang="en" sz="1100">
                <a:latin typeface="Open Sans"/>
                <a:ea typeface="Open Sans"/>
                <a:cs typeface="Open Sans"/>
                <a:sym typeface="Open Sans"/>
              </a:rPr>
              <a:t>, 1-14.</a:t>
            </a:r>
            <a:endParaRPr sz="1100">
              <a:latin typeface="Open Sans"/>
              <a:ea typeface="Open Sans"/>
              <a:cs typeface="Open Sans"/>
              <a:sym typeface="Open Sans"/>
            </a:endParaRPr>
          </a:p>
          <a:p>
            <a:pPr indent="-457200" lvl="0" marL="457200" rtl="0" algn="l">
              <a:lnSpc>
                <a:spcPct val="115000"/>
              </a:lnSpc>
              <a:spcBef>
                <a:spcPts val="0"/>
              </a:spcBef>
              <a:spcAft>
                <a:spcPts val="0"/>
              </a:spcAft>
              <a:buNone/>
            </a:pPr>
            <a:r>
              <a:rPr lang="en" sz="1100">
                <a:latin typeface="Open Sans"/>
                <a:ea typeface="Open Sans"/>
                <a:cs typeface="Open Sans"/>
                <a:sym typeface="Open Sans"/>
              </a:rPr>
              <a:t>Corcoran, Katja and Johanna Peetz (2014), “Looking Towards the Past or the Future Self: How Regulatory Focus Affects Temporal Comparisons and Subsequent Motivation,” </a:t>
            </a:r>
            <a:r>
              <a:rPr i="1" lang="en" sz="1100">
                <a:latin typeface="Open Sans"/>
                <a:ea typeface="Open Sans"/>
                <a:cs typeface="Open Sans"/>
                <a:sym typeface="Open Sans"/>
              </a:rPr>
              <a:t>Self and Identity</a:t>
            </a:r>
            <a:r>
              <a:rPr lang="en" sz="1100">
                <a:latin typeface="Open Sans"/>
                <a:ea typeface="Open Sans"/>
                <a:cs typeface="Open Sans"/>
                <a:sym typeface="Open Sans"/>
              </a:rPr>
              <a:t>, 13 (1), 81-99. </a:t>
            </a:r>
            <a:endParaRPr sz="1100">
              <a:latin typeface="Open Sans"/>
              <a:ea typeface="Open Sans"/>
              <a:cs typeface="Open Sans"/>
              <a:sym typeface="Open Sans"/>
            </a:endParaRPr>
          </a:p>
          <a:p>
            <a:pPr indent="-457200" lvl="0" marL="457200" rtl="0" algn="l">
              <a:lnSpc>
                <a:spcPct val="115000"/>
              </a:lnSpc>
              <a:spcBef>
                <a:spcPts val="0"/>
              </a:spcBef>
              <a:spcAft>
                <a:spcPts val="0"/>
              </a:spcAft>
              <a:buNone/>
            </a:pPr>
            <a:r>
              <a:rPr lang="en" sz="1100">
                <a:latin typeface="Open Sans"/>
                <a:ea typeface="Open Sans"/>
                <a:cs typeface="Open Sans"/>
                <a:sym typeface="Open Sans"/>
              </a:rPr>
              <a:t>Cross SE, Hardin EE, Gercek-Swing B (2011), “The What, How, Why, and Where of Self-construal,” </a:t>
            </a:r>
            <a:r>
              <a:rPr i="1" lang="en" sz="1100">
                <a:latin typeface="Open Sans"/>
                <a:ea typeface="Open Sans"/>
                <a:cs typeface="Open Sans"/>
                <a:sym typeface="Open Sans"/>
              </a:rPr>
              <a:t>Personality and Social Psychology Review,</a:t>
            </a:r>
            <a:r>
              <a:rPr lang="en" sz="1100">
                <a:latin typeface="Open Sans"/>
                <a:ea typeface="Open Sans"/>
                <a:cs typeface="Open Sans"/>
                <a:sym typeface="Open Sans"/>
              </a:rPr>
              <a:t> 15, 142–79.</a:t>
            </a:r>
            <a:endParaRPr sz="1100">
              <a:latin typeface="Open Sans"/>
              <a:ea typeface="Open Sans"/>
              <a:cs typeface="Open Sans"/>
              <a:sym typeface="Open Sans"/>
            </a:endParaRPr>
          </a:p>
          <a:p>
            <a:pPr indent="-457200" lvl="0" marL="457200" rtl="0" algn="l">
              <a:lnSpc>
                <a:spcPct val="115000"/>
              </a:lnSpc>
              <a:spcBef>
                <a:spcPts val="0"/>
              </a:spcBef>
              <a:spcAft>
                <a:spcPts val="0"/>
              </a:spcAft>
              <a:buNone/>
            </a:pPr>
            <a:r>
              <a:rPr lang="en" sz="1100">
                <a:latin typeface="Open Sans"/>
                <a:ea typeface="Open Sans"/>
                <a:cs typeface="Open Sans"/>
                <a:sym typeface="Open Sans"/>
              </a:rPr>
              <a:t>Heine, Steven J., Hazel R. Markus, Darrin R. Lehman, and Shinobu Kitayama (1999), “Is There a Universal Need for Positive Self-Regard?,” </a:t>
            </a:r>
            <a:r>
              <a:rPr i="1" lang="en" sz="1100">
                <a:latin typeface="Open Sans"/>
                <a:ea typeface="Open Sans"/>
                <a:cs typeface="Open Sans"/>
                <a:sym typeface="Open Sans"/>
              </a:rPr>
              <a:t>Psychological Review</a:t>
            </a:r>
            <a:r>
              <a:rPr lang="en" sz="1100">
                <a:latin typeface="Open Sans"/>
                <a:ea typeface="Open Sans"/>
                <a:cs typeface="Open Sans"/>
                <a:sym typeface="Open Sans"/>
              </a:rPr>
              <a:t>, Vol. 106 (4), 766-794. </a:t>
            </a:r>
            <a:endParaRPr sz="1100">
              <a:latin typeface="Open Sans"/>
              <a:ea typeface="Open Sans"/>
              <a:cs typeface="Open Sans"/>
              <a:sym typeface="Open Sans"/>
            </a:endParaRPr>
          </a:p>
          <a:p>
            <a:pPr indent="-457200" lvl="0" marL="457200" rtl="0" algn="l">
              <a:lnSpc>
                <a:spcPct val="115000"/>
              </a:lnSpc>
              <a:spcBef>
                <a:spcPts val="0"/>
              </a:spcBef>
              <a:spcAft>
                <a:spcPts val="0"/>
              </a:spcAft>
              <a:buNone/>
            </a:pPr>
            <a:r>
              <a:rPr lang="en" sz="1100">
                <a:latin typeface="Open Sans"/>
                <a:ea typeface="Open Sans"/>
                <a:cs typeface="Open Sans"/>
                <a:sym typeface="Open Sans"/>
              </a:rPr>
              <a:t>Higgins, Edward Tory (1997), “Beyond Pleasure and Pain,” </a:t>
            </a:r>
            <a:r>
              <a:rPr i="1" lang="en" sz="1100">
                <a:latin typeface="Open Sans"/>
                <a:ea typeface="Open Sans"/>
                <a:cs typeface="Open Sans"/>
                <a:sym typeface="Open Sans"/>
              </a:rPr>
              <a:t>American Psychologist</a:t>
            </a:r>
            <a:r>
              <a:rPr lang="en" sz="1100">
                <a:latin typeface="Open Sans"/>
                <a:ea typeface="Open Sans"/>
                <a:cs typeface="Open Sans"/>
                <a:sym typeface="Open Sans"/>
              </a:rPr>
              <a:t>, 52, 1280 -1300. </a:t>
            </a:r>
            <a:endParaRPr sz="1100">
              <a:latin typeface="Open Sans"/>
              <a:ea typeface="Open Sans"/>
              <a:cs typeface="Open Sans"/>
              <a:sym typeface="Open Sans"/>
            </a:endParaRPr>
          </a:p>
          <a:p>
            <a:pPr indent="-457200" lvl="0" marL="457200" marR="0" rtl="0" algn="l">
              <a:lnSpc>
                <a:spcPct val="115000"/>
              </a:lnSpc>
              <a:spcBef>
                <a:spcPts val="0"/>
              </a:spcBef>
              <a:spcAft>
                <a:spcPts val="0"/>
              </a:spcAft>
              <a:buNone/>
            </a:pPr>
            <a:r>
              <a:rPr lang="en" sz="1100">
                <a:latin typeface="Open Sans"/>
                <a:ea typeface="Open Sans"/>
                <a:cs typeface="Open Sans"/>
                <a:sym typeface="Open Sans"/>
              </a:rPr>
              <a:t>Hofstede, Geert H. (2001), “Culture’s Consequences: Comparing Values, Behaviors, Institutions, and Organizations across Nations,” Thousand Oaks, CA: Sage Publication.</a:t>
            </a:r>
            <a:endParaRPr sz="1100">
              <a:latin typeface="Open Sans"/>
              <a:ea typeface="Open Sans"/>
              <a:cs typeface="Open Sans"/>
              <a:sym typeface="Open Sans"/>
            </a:endParaRPr>
          </a:p>
          <a:p>
            <a:pPr indent="-457200" lvl="0" marL="457200" rtl="0" algn="l">
              <a:lnSpc>
                <a:spcPct val="115000"/>
              </a:lnSpc>
              <a:spcBef>
                <a:spcPts val="0"/>
              </a:spcBef>
              <a:spcAft>
                <a:spcPts val="0"/>
              </a:spcAft>
              <a:buNone/>
            </a:pPr>
            <a:r>
              <a:rPr lang="en" sz="1100">
                <a:latin typeface="Open Sans"/>
                <a:ea typeface="Open Sans"/>
                <a:cs typeface="Open Sans"/>
                <a:sym typeface="Open Sans"/>
              </a:rPr>
              <a:t>Jackson, Linda A., and Jin-Liang Wang (2013), “Cultural Differences in Social Networking Site Use: A Comparative Study of China and the United States,” Computers in Human Behavior, 29 (3), 910-921. </a:t>
            </a:r>
            <a:endParaRPr sz="1100">
              <a:latin typeface="Open Sans"/>
              <a:ea typeface="Open Sans"/>
              <a:cs typeface="Open Sans"/>
              <a:sym typeface="Open Sans"/>
            </a:endParaRPr>
          </a:p>
          <a:p>
            <a:pPr indent="-457200" lvl="0" marL="457200" rtl="0" algn="l">
              <a:lnSpc>
                <a:spcPct val="115000"/>
              </a:lnSpc>
              <a:spcBef>
                <a:spcPts val="0"/>
              </a:spcBef>
              <a:spcAft>
                <a:spcPts val="0"/>
              </a:spcAft>
              <a:buNone/>
            </a:pPr>
            <a:r>
              <a:t/>
            </a:r>
            <a:endParaRPr sz="1100">
              <a:latin typeface="Open Sans"/>
              <a:ea typeface="Open Sans"/>
              <a:cs typeface="Open Sans"/>
              <a:sym typeface="Open Sans"/>
            </a:endParaRPr>
          </a:p>
          <a:p>
            <a:pPr indent="-457200" lvl="0" marL="457200" marR="0" rtl="0" algn="l">
              <a:lnSpc>
                <a:spcPct val="200000"/>
              </a:lnSpc>
              <a:spcBef>
                <a:spcPts val="0"/>
              </a:spcBef>
              <a:spcAft>
                <a:spcPts val="0"/>
              </a:spcAft>
              <a:buNone/>
            </a:pPr>
            <a:r>
              <a:rPr lang="en" sz="1100">
                <a:solidFill>
                  <a:srgbClr val="FF0000"/>
                </a:solidFill>
                <a:latin typeface="Open Sans"/>
                <a:ea typeface="Open Sans"/>
                <a:cs typeface="Open Sans"/>
                <a:sym typeface="Open Sans"/>
              </a:rPr>
              <a:t>Continues on the next page.</a:t>
            </a:r>
            <a:endParaRPr sz="1100">
              <a:solidFill>
                <a:srgbClr val="FF0000"/>
              </a:solidFill>
              <a:latin typeface="Open Sans"/>
              <a:ea typeface="Open Sans"/>
              <a:cs typeface="Open Sans"/>
              <a:sym typeface="Open Sans"/>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2" name="Shape 432"/>
        <p:cNvGrpSpPr/>
        <p:nvPr/>
      </p:nvGrpSpPr>
      <p:grpSpPr>
        <a:xfrm>
          <a:off x="0" y="0"/>
          <a:ext cx="0" cy="0"/>
          <a:chOff x="0" y="0"/>
          <a:chExt cx="0" cy="0"/>
        </a:xfrm>
      </p:grpSpPr>
      <p:sp>
        <p:nvSpPr>
          <p:cNvPr id="433" name="Google Shape;433;p4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434" name="Google Shape;434;p49"/>
          <p:cNvSpPr txBox="1"/>
          <p:nvPr>
            <p:ph type="title"/>
          </p:nvPr>
        </p:nvSpPr>
        <p:spPr>
          <a:xfrm>
            <a:off x="311700" y="372725"/>
            <a:ext cx="8520600" cy="645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900"/>
              <a:t>Bibliography (cont’d)</a:t>
            </a:r>
            <a:endParaRPr sz="2900"/>
          </a:p>
        </p:txBody>
      </p:sp>
      <p:sp>
        <p:nvSpPr>
          <p:cNvPr id="435" name="Google Shape;435;p49"/>
          <p:cNvSpPr txBox="1"/>
          <p:nvPr/>
        </p:nvSpPr>
        <p:spPr>
          <a:xfrm>
            <a:off x="69300" y="1017725"/>
            <a:ext cx="9005400" cy="3423300"/>
          </a:xfrm>
          <a:prstGeom prst="rect">
            <a:avLst/>
          </a:prstGeom>
          <a:noFill/>
          <a:ln>
            <a:noFill/>
          </a:ln>
        </p:spPr>
        <p:txBody>
          <a:bodyPr anchorCtr="0" anchor="t" bIns="91425" lIns="91425" spcFirstLastPara="1" rIns="91425" wrap="square" tIns="91425">
            <a:spAutoFit/>
          </a:bodyPr>
          <a:lstStyle/>
          <a:p>
            <a:pPr indent="-457200" lvl="0" marL="457200" rtl="0" algn="l">
              <a:lnSpc>
                <a:spcPct val="115000"/>
              </a:lnSpc>
              <a:spcBef>
                <a:spcPts val="0"/>
              </a:spcBef>
              <a:spcAft>
                <a:spcPts val="0"/>
              </a:spcAft>
              <a:buNone/>
            </a:pPr>
            <a:r>
              <a:rPr lang="en" sz="1100">
                <a:latin typeface="Open Sans"/>
                <a:ea typeface="Open Sans"/>
                <a:cs typeface="Open Sans"/>
                <a:sym typeface="Open Sans"/>
              </a:rPr>
              <a:t>Jung, Jae Min, Kyeong Sam Min, Kristen R. Schiele, Anthony Kim, Jing Hu, Xin Liu, Curtis P. Haugtvedt, and James J. Kellaris (Forthcoming), “Cross-Cultural Differences in Social Media Use: Implications for International Social Media Marketing Strategy,” in Handbook of Digital Marketing and Social Media, Annmarie Hanlon and Tracy Tuten, eds. SAGE.</a:t>
            </a:r>
            <a:endParaRPr sz="1100">
              <a:latin typeface="Open Sans"/>
              <a:ea typeface="Open Sans"/>
              <a:cs typeface="Open Sans"/>
              <a:sym typeface="Open Sans"/>
            </a:endParaRPr>
          </a:p>
          <a:p>
            <a:pPr indent="-457200" lvl="0" marL="457200" marR="0" rtl="0" algn="l">
              <a:lnSpc>
                <a:spcPct val="115000"/>
              </a:lnSpc>
              <a:spcBef>
                <a:spcPts val="0"/>
              </a:spcBef>
              <a:spcAft>
                <a:spcPts val="0"/>
              </a:spcAft>
              <a:buNone/>
            </a:pPr>
            <a:r>
              <a:rPr lang="en" sz="1100">
                <a:latin typeface="Open Sans"/>
                <a:ea typeface="Open Sans"/>
                <a:cs typeface="Open Sans"/>
                <a:sym typeface="Open Sans"/>
              </a:rPr>
              <a:t>Kietzmann, Jan H., Kristopher Hermkens, Ian P. McCarthy, and Bruno S. Silvestre (2011), “Social Media? Get Serious! Understanding the Functional Building Blocks of Social Media,” Business Horizon, 54 (3), 241-251. </a:t>
            </a:r>
            <a:endParaRPr sz="1100">
              <a:latin typeface="Open Sans"/>
              <a:ea typeface="Open Sans"/>
              <a:cs typeface="Open Sans"/>
              <a:sym typeface="Open Sans"/>
            </a:endParaRPr>
          </a:p>
          <a:p>
            <a:pPr indent="-457200" lvl="0" marL="457200" rtl="0" algn="l">
              <a:lnSpc>
                <a:spcPct val="115000"/>
              </a:lnSpc>
              <a:spcBef>
                <a:spcPts val="0"/>
              </a:spcBef>
              <a:spcAft>
                <a:spcPts val="0"/>
              </a:spcAft>
              <a:buNone/>
            </a:pPr>
            <a:r>
              <a:rPr lang="en" sz="1100">
                <a:latin typeface="Open Sans"/>
                <a:ea typeface="Open Sans"/>
                <a:cs typeface="Open Sans"/>
                <a:sym typeface="Open Sans"/>
              </a:rPr>
              <a:t>Lee, A. Y., Aaker, J. L., and Gardner, W. L. (2000), “The Pleasures and Pains of Distinct Self-construals: The Role of Interdependence in Regulatory Focus,” </a:t>
            </a:r>
            <a:r>
              <a:rPr i="1" lang="en" sz="1100">
                <a:latin typeface="Open Sans"/>
                <a:ea typeface="Open Sans"/>
                <a:cs typeface="Open Sans"/>
                <a:sym typeface="Open Sans"/>
              </a:rPr>
              <a:t>Journal of Personality and Social Psychology,</a:t>
            </a:r>
            <a:r>
              <a:rPr lang="en" sz="1100">
                <a:latin typeface="Open Sans"/>
                <a:ea typeface="Open Sans"/>
                <a:cs typeface="Open Sans"/>
                <a:sym typeface="Open Sans"/>
              </a:rPr>
              <a:t>J 78(6), 1122-1134.</a:t>
            </a:r>
            <a:endParaRPr sz="1100">
              <a:latin typeface="Open Sans"/>
              <a:ea typeface="Open Sans"/>
              <a:cs typeface="Open Sans"/>
              <a:sym typeface="Open Sans"/>
            </a:endParaRPr>
          </a:p>
          <a:p>
            <a:pPr indent="-457200" lvl="0" marL="457200" rtl="0" algn="l">
              <a:lnSpc>
                <a:spcPct val="115000"/>
              </a:lnSpc>
              <a:spcBef>
                <a:spcPts val="0"/>
              </a:spcBef>
              <a:spcAft>
                <a:spcPts val="0"/>
              </a:spcAft>
              <a:buNone/>
            </a:pPr>
            <a:r>
              <a:rPr lang="en" sz="1100">
                <a:latin typeface="Open Sans"/>
                <a:ea typeface="Open Sans"/>
                <a:cs typeface="Open Sans"/>
                <a:sym typeface="Open Sans"/>
              </a:rPr>
              <a:t>Lim, Nangyeon (2016). “Cultural Differences in Emotion: Differences in Emotional Arousal Level Between the East and the West,” Integrative Medicine Research,  5 (2), 105-109.</a:t>
            </a:r>
            <a:endParaRPr sz="1100">
              <a:latin typeface="Open Sans"/>
              <a:ea typeface="Open Sans"/>
              <a:cs typeface="Open Sans"/>
              <a:sym typeface="Open Sans"/>
            </a:endParaRPr>
          </a:p>
          <a:p>
            <a:pPr indent="-457200" lvl="0" marL="457200" rtl="0" algn="l">
              <a:lnSpc>
                <a:spcPct val="115000"/>
              </a:lnSpc>
              <a:spcBef>
                <a:spcPts val="0"/>
              </a:spcBef>
              <a:spcAft>
                <a:spcPts val="0"/>
              </a:spcAft>
              <a:buNone/>
            </a:pPr>
            <a:r>
              <a:rPr lang="en" sz="1100">
                <a:latin typeface="Open Sans"/>
                <a:ea typeface="Open Sans"/>
                <a:cs typeface="Open Sans"/>
                <a:sym typeface="Open Sans"/>
              </a:rPr>
              <a:t>Markus, H., and Shinobu Kitayama (1991), “Culture and the Self: Implications for Cognition, Emotion and Involvement,” </a:t>
            </a:r>
            <a:r>
              <a:rPr i="1" lang="en" sz="1100">
                <a:latin typeface="Open Sans"/>
                <a:ea typeface="Open Sans"/>
                <a:cs typeface="Open Sans"/>
                <a:sym typeface="Open Sans"/>
              </a:rPr>
              <a:t>Psychological Review,</a:t>
            </a:r>
            <a:r>
              <a:rPr lang="en" sz="1100">
                <a:latin typeface="Open Sans"/>
                <a:ea typeface="Open Sans"/>
                <a:cs typeface="Open Sans"/>
                <a:sym typeface="Open Sans"/>
              </a:rPr>
              <a:t> 98, 224-253.</a:t>
            </a:r>
            <a:endParaRPr sz="1100">
              <a:latin typeface="Open Sans"/>
              <a:ea typeface="Open Sans"/>
              <a:cs typeface="Open Sans"/>
              <a:sym typeface="Open Sans"/>
            </a:endParaRPr>
          </a:p>
          <a:p>
            <a:pPr indent="-457200" lvl="0" marL="457200" rtl="0" algn="l">
              <a:lnSpc>
                <a:spcPct val="115000"/>
              </a:lnSpc>
              <a:spcBef>
                <a:spcPts val="0"/>
              </a:spcBef>
              <a:spcAft>
                <a:spcPts val="0"/>
              </a:spcAft>
              <a:buNone/>
            </a:pPr>
            <a:r>
              <a:rPr lang="en" sz="1100">
                <a:latin typeface="Open Sans"/>
                <a:ea typeface="Open Sans"/>
                <a:cs typeface="Open Sans"/>
                <a:sym typeface="Open Sans"/>
              </a:rPr>
              <a:t>Russell, J. A. (2003), “Core Affect and the Psychological Construction of Emotion,” </a:t>
            </a:r>
            <a:r>
              <a:rPr i="1" lang="en" sz="1100">
                <a:latin typeface="Open Sans"/>
                <a:ea typeface="Open Sans"/>
                <a:cs typeface="Open Sans"/>
                <a:sym typeface="Open Sans"/>
              </a:rPr>
              <a:t>Psychological Review</a:t>
            </a:r>
            <a:r>
              <a:rPr lang="en" sz="1100">
                <a:latin typeface="Open Sans"/>
                <a:ea typeface="Open Sans"/>
                <a:cs typeface="Open Sans"/>
                <a:sym typeface="Open Sans"/>
              </a:rPr>
              <a:t>, 110 (1), 145–172.</a:t>
            </a:r>
            <a:endParaRPr sz="1100">
              <a:latin typeface="Open Sans"/>
              <a:ea typeface="Open Sans"/>
              <a:cs typeface="Open Sans"/>
              <a:sym typeface="Open Sans"/>
            </a:endParaRPr>
          </a:p>
          <a:p>
            <a:pPr indent="-457200" lvl="0" marL="457200" rtl="0" algn="l">
              <a:lnSpc>
                <a:spcPct val="115000"/>
              </a:lnSpc>
              <a:spcBef>
                <a:spcPts val="0"/>
              </a:spcBef>
              <a:spcAft>
                <a:spcPts val="0"/>
              </a:spcAft>
              <a:buNone/>
            </a:pPr>
            <a:r>
              <a:rPr lang="en" sz="1100">
                <a:latin typeface="Open Sans"/>
                <a:ea typeface="Open Sans"/>
                <a:cs typeface="Open Sans"/>
                <a:sym typeface="Open Sans"/>
              </a:rPr>
              <a:t>Triandis, H. C. (1989). “The Self and Behavior in Differing Cultural Contexts,” </a:t>
            </a:r>
            <a:r>
              <a:rPr i="1" lang="en" sz="1100">
                <a:latin typeface="Open Sans"/>
                <a:ea typeface="Open Sans"/>
                <a:cs typeface="Open Sans"/>
                <a:sym typeface="Open Sans"/>
              </a:rPr>
              <a:t>Psychological Review,</a:t>
            </a:r>
            <a:r>
              <a:rPr lang="en" sz="1100">
                <a:latin typeface="Open Sans"/>
                <a:ea typeface="Open Sans"/>
                <a:cs typeface="Open Sans"/>
                <a:sym typeface="Open Sans"/>
              </a:rPr>
              <a:t> 96, 506—520. </a:t>
            </a:r>
            <a:endParaRPr sz="1100">
              <a:latin typeface="Open Sans"/>
              <a:ea typeface="Open Sans"/>
              <a:cs typeface="Open Sans"/>
              <a:sym typeface="Open Sans"/>
            </a:endParaRPr>
          </a:p>
          <a:p>
            <a:pPr indent="-457200" lvl="0" marL="457200" rtl="0" algn="l">
              <a:lnSpc>
                <a:spcPct val="115000"/>
              </a:lnSpc>
              <a:spcBef>
                <a:spcPts val="0"/>
              </a:spcBef>
              <a:spcAft>
                <a:spcPts val="0"/>
              </a:spcAft>
              <a:buNone/>
            </a:pPr>
            <a:r>
              <a:rPr lang="en" sz="1100">
                <a:latin typeface="Open Sans"/>
                <a:ea typeface="Open Sans"/>
                <a:cs typeface="Open Sans"/>
                <a:sym typeface="Open Sans"/>
              </a:rPr>
              <a:t>Tsai J.L. (2007), “Ideal Affect: Cultural Causes and Behavioral Consequences,” </a:t>
            </a:r>
            <a:r>
              <a:rPr i="1" lang="en" sz="1100">
                <a:latin typeface="Open Sans"/>
                <a:ea typeface="Open Sans"/>
                <a:cs typeface="Open Sans"/>
                <a:sym typeface="Open Sans"/>
              </a:rPr>
              <a:t>Perspectives on  Psychological Science</a:t>
            </a:r>
            <a:r>
              <a:rPr lang="en" sz="1100">
                <a:latin typeface="Open Sans"/>
                <a:ea typeface="Open Sans"/>
                <a:cs typeface="Open Sans"/>
                <a:sym typeface="Open Sans"/>
              </a:rPr>
              <a:t>, Vol. 2(3), 242–59.</a:t>
            </a:r>
            <a:endParaRPr sz="1100">
              <a:latin typeface="Open Sans"/>
              <a:ea typeface="Open Sans"/>
              <a:cs typeface="Open Sans"/>
              <a:sym typeface="Open Sans"/>
            </a:endParaRPr>
          </a:p>
          <a:p>
            <a:pPr indent="-457200" lvl="0" marL="457200" marR="0" rtl="0" algn="l">
              <a:lnSpc>
                <a:spcPct val="115000"/>
              </a:lnSpc>
              <a:spcBef>
                <a:spcPts val="0"/>
              </a:spcBef>
              <a:spcAft>
                <a:spcPts val="0"/>
              </a:spcAft>
              <a:buNone/>
            </a:pPr>
            <a:r>
              <a:rPr lang="en" sz="1100">
                <a:latin typeface="Open Sans"/>
                <a:ea typeface="Open Sans"/>
                <a:cs typeface="Open Sans"/>
                <a:sym typeface="Open Sans"/>
              </a:rPr>
              <a:t>Weingarten, Evan, and Jonah Berger (2017), “Fired Up for the Future: How Time Shapes Sharing,” </a:t>
            </a:r>
            <a:r>
              <a:rPr i="1" lang="en" sz="1100">
                <a:latin typeface="Open Sans"/>
                <a:ea typeface="Open Sans"/>
                <a:cs typeface="Open Sans"/>
                <a:sym typeface="Open Sans"/>
              </a:rPr>
              <a:t>Journal of Consumer Research</a:t>
            </a:r>
            <a:r>
              <a:rPr lang="en" sz="1100">
                <a:latin typeface="Open Sans"/>
                <a:ea typeface="Open Sans"/>
                <a:cs typeface="Open Sans"/>
                <a:sym typeface="Open Sans"/>
              </a:rPr>
              <a:t>, 44, 432-447.</a:t>
            </a:r>
            <a:endParaRPr sz="1100">
              <a:latin typeface="Open Sans"/>
              <a:ea typeface="Open Sans"/>
              <a:cs typeface="Open Sans"/>
              <a:sym typeface="Open Sans"/>
            </a:endParaRPr>
          </a:p>
          <a:p>
            <a:pPr indent="-457200" lvl="0" marL="457200" marR="0" rtl="0" algn="l">
              <a:lnSpc>
                <a:spcPct val="200000"/>
              </a:lnSpc>
              <a:spcBef>
                <a:spcPts val="0"/>
              </a:spcBef>
              <a:spcAft>
                <a:spcPts val="0"/>
              </a:spcAft>
              <a:buNone/>
            </a:pPr>
            <a:r>
              <a:t/>
            </a:r>
            <a:endParaRPr sz="800">
              <a:solidFill>
                <a:srgbClr val="FF0000"/>
              </a:solidFill>
              <a:latin typeface="Open Sans"/>
              <a:ea typeface="Open Sans"/>
              <a:cs typeface="Open Sans"/>
              <a:sym typeface="Open Sans"/>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9" name="Shape 439"/>
        <p:cNvGrpSpPr/>
        <p:nvPr/>
      </p:nvGrpSpPr>
      <p:grpSpPr>
        <a:xfrm>
          <a:off x="0" y="0"/>
          <a:ext cx="0" cy="0"/>
          <a:chOff x="0" y="0"/>
          <a:chExt cx="0" cy="0"/>
        </a:xfrm>
      </p:grpSpPr>
      <p:sp>
        <p:nvSpPr>
          <p:cNvPr id="440" name="Google Shape;440;p50"/>
          <p:cNvSpPr txBox="1"/>
          <p:nvPr>
            <p:ph type="title"/>
          </p:nvPr>
        </p:nvSpPr>
        <p:spPr>
          <a:xfrm>
            <a:off x="509550" y="1921350"/>
            <a:ext cx="8124900" cy="1300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4700"/>
              <a:t>Thank You!</a:t>
            </a:r>
            <a:endParaRPr sz="4700"/>
          </a:p>
          <a:p>
            <a:pPr indent="0" lvl="0" marL="0" rtl="0" algn="ctr">
              <a:spcBef>
                <a:spcPts val="0"/>
              </a:spcBef>
              <a:spcAft>
                <a:spcPts val="0"/>
              </a:spcAft>
              <a:buNone/>
            </a:pPr>
            <a:r>
              <a:rPr lang="en" sz="4700"/>
              <a:t>Q&amp;A</a:t>
            </a:r>
            <a:endParaRPr sz="4700"/>
          </a:p>
        </p:txBody>
      </p:sp>
      <p:pic>
        <p:nvPicPr>
          <p:cNvPr id="441" name="Google Shape;441;p50"/>
          <p:cNvPicPr preferRelativeResize="0"/>
          <p:nvPr/>
        </p:nvPicPr>
        <p:blipFill>
          <a:blip r:embed="rId3">
            <a:alphaModFix/>
          </a:blip>
          <a:stretch>
            <a:fillRect/>
          </a:stretch>
        </p:blipFill>
        <p:spPr>
          <a:xfrm>
            <a:off x="755575" y="4342758"/>
            <a:ext cx="3637618" cy="524854"/>
          </a:xfrm>
          <a:prstGeom prst="rect">
            <a:avLst/>
          </a:prstGeom>
          <a:noFill/>
          <a:ln>
            <a:noFill/>
          </a:ln>
        </p:spPr>
      </p:pic>
      <p:pic>
        <p:nvPicPr>
          <p:cNvPr id="442" name="Google Shape;442;p50"/>
          <p:cNvPicPr preferRelativeResize="0"/>
          <p:nvPr/>
        </p:nvPicPr>
        <p:blipFill rotWithShape="1">
          <a:blip r:embed="rId4">
            <a:alphaModFix/>
          </a:blip>
          <a:srcRect b="0" l="37120" r="36484" t="0"/>
          <a:stretch/>
        </p:blipFill>
        <p:spPr>
          <a:xfrm>
            <a:off x="5263265" y="4309737"/>
            <a:ext cx="3134878" cy="590924"/>
          </a:xfrm>
          <a:prstGeom prst="rect">
            <a:avLst/>
          </a:prstGeom>
          <a:noFill/>
          <a:ln>
            <a:noFill/>
          </a:ln>
        </p:spPr>
      </p:pic>
      <p:sp>
        <p:nvSpPr>
          <p:cNvPr id="443" name="Google Shape;443;p5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15" name="Shape 115"/>
        <p:cNvGrpSpPr/>
        <p:nvPr/>
      </p:nvGrpSpPr>
      <p:grpSpPr>
        <a:xfrm>
          <a:off x="0" y="0"/>
          <a:ext cx="0" cy="0"/>
          <a:chOff x="0" y="0"/>
          <a:chExt cx="0" cy="0"/>
        </a:xfrm>
      </p:grpSpPr>
      <p:pic>
        <p:nvPicPr>
          <p:cNvPr id="116" name="Google Shape;116;p18"/>
          <p:cNvPicPr preferRelativeResize="0"/>
          <p:nvPr/>
        </p:nvPicPr>
        <p:blipFill rotWithShape="1">
          <a:blip r:embed="rId3">
            <a:alphaModFix/>
          </a:blip>
          <a:srcRect b="0" l="16193" r="15420" t="0"/>
          <a:stretch/>
        </p:blipFill>
        <p:spPr>
          <a:xfrm>
            <a:off x="5498475" y="2267000"/>
            <a:ext cx="3645525" cy="2789826"/>
          </a:xfrm>
          <a:prstGeom prst="rect">
            <a:avLst/>
          </a:prstGeom>
          <a:noFill/>
          <a:ln>
            <a:noFill/>
          </a:ln>
        </p:spPr>
      </p:pic>
      <p:sp>
        <p:nvSpPr>
          <p:cNvPr id="117" name="Google Shape;117;p18"/>
          <p:cNvSpPr txBox="1"/>
          <p:nvPr>
            <p:ph type="title"/>
          </p:nvPr>
        </p:nvSpPr>
        <p:spPr>
          <a:xfrm>
            <a:off x="311700" y="372725"/>
            <a:ext cx="8520600" cy="645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FBBC04"/>
                </a:solidFill>
              </a:rPr>
              <a:t>Research Objectives</a:t>
            </a:r>
            <a:endParaRPr>
              <a:solidFill>
                <a:srgbClr val="FBBC04"/>
              </a:solidFill>
            </a:endParaRPr>
          </a:p>
        </p:txBody>
      </p:sp>
      <p:sp>
        <p:nvSpPr>
          <p:cNvPr id="118" name="Google Shape;118;p18"/>
          <p:cNvSpPr txBox="1"/>
          <p:nvPr>
            <p:ph idx="1" type="body"/>
          </p:nvPr>
        </p:nvSpPr>
        <p:spPr>
          <a:xfrm>
            <a:off x="311700" y="1417800"/>
            <a:ext cx="8520600" cy="3150900"/>
          </a:xfrm>
          <a:prstGeom prst="rect">
            <a:avLst/>
          </a:prstGeom>
        </p:spPr>
        <p:txBody>
          <a:bodyPr anchorCtr="0" anchor="t" bIns="91425" lIns="91425" spcFirstLastPara="1" rIns="91425" wrap="square" tIns="91425">
            <a:normAutofit/>
          </a:bodyPr>
          <a:lstStyle/>
          <a:p>
            <a:pPr indent="-323850" lvl="0" marL="457200" rtl="0" algn="l">
              <a:spcBef>
                <a:spcPts val="0"/>
              </a:spcBef>
              <a:spcAft>
                <a:spcPts val="0"/>
              </a:spcAft>
              <a:buClr>
                <a:srgbClr val="000000"/>
              </a:buClr>
              <a:buSzPts val="1500"/>
              <a:buFont typeface="Open Sans"/>
              <a:buAutoNum type="arabicPeriod"/>
            </a:pPr>
            <a:r>
              <a:rPr lang="en" sz="1500">
                <a:solidFill>
                  <a:srgbClr val="000000"/>
                </a:solidFill>
                <a:latin typeface="Open Sans"/>
                <a:ea typeface="Open Sans"/>
                <a:cs typeface="Open Sans"/>
                <a:sym typeface="Open Sans"/>
              </a:rPr>
              <a:t>To investigate how self-construal influences consumers’ timing (before vs. after) of sharing information about an event on social media.</a:t>
            </a:r>
            <a:br>
              <a:rPr lang="en" sz="1500">
                <a:solidFill>
                  <a:srgbClr val="000000"/>
                </a:solidFill>
                <a:latin typeface="Open Sans"/>
                <a:ea typeface="Open Sans"/>
                <a:cs typeface="Open Sans"/>
                <a:sym typeface="Open Sans"/>
              </a:rPr>
            </a:br>
            <a:endParaRPr sz="1500">
              <a:solidFill>
                <a:srgbClr val="000000"/>
              </a:solidFill>
              <a:latin typeface="Open Sans"/>
              <a:ea typeface="Open Sans"/>
              <a:cs typeface="Open Sans"/>
              <a:sym typeface="Open Sans"/>
            </a:endParaRPr>
          </a:p>
          <a:p>
            <a:pPr indent="-323850" lvl="0" marL="457200" rtl="0" algn="l">
              <a:spcBef>
                <a:spcPts val="0"/>
              </a:spcBef>
              <a:spcAft>
                <a:spcPts val="1000"/>
              </a:spcAft>
              <a:buClr>
                <a:srgbClr val="000000"/>
              </a:buClr>
              <a:buSzPts val="1500"/>
              <a:buFont typeface="Open Sans"/>
              <a:buAutoNum type="arabicPeriod"/>
            </a:pPr>
            <a:r>
              <a:rPr lang="en" sz="1500">
                <a:solidFill>
                  <a:srgbClr val="000000"/>
                </a:solidFill>
                <a:latin typeface="Open Sans"/>
                <a:ea typeface="Open Sans"/>
                <a:cs typeface="Open Sans"/>
                <a:sym typeface="Open Sans"/>
              </a:rPr>
              <a:t>To investigate the role that regulatory foci plays in explaining how </a:t>
            </a:r>
            <a:r>
              <a:rPr lang="en" sz="1500">
                <a:solidFill>
                  <a:srgbClr val="000000"/>
                </a:solidFill>
                <a:latin typeface="Open Sans"/>
                <a:ea typeface="Open Sans"/>
                <a:cs typeface="Open Sans"/>
                <a:sym typeface="Open Sans"/>
              </a:rPr>
              <a:t>self-construal </a:t>
            </a:r>
            <a:r>
              <a:rPr lang="en" sz="1500">
                <a:solidFill>
                  <a:srgbClr val="000000"/>
                </a:solidFill>
                <a:latin typeface="Open Sans"/>
                <a:ea typeface="Open Sans"/>
                <a:cs typeface="Open Sans"/>
                <a:sym typeface="Open Sans"/>
              </a:rPr>
              <a:t>influences the afore-mentioned sharing behaviors.</a:t>
            </a:r>
            <a:endParaRPr>
              <a:latin typeface="Open Sans"/>
              <a:ea typeface="Open Sans"/>
              <a:cs typeface="Open Sans"/>
              <a:sym typeface="Open Sans"/>
            </a:endParaRPr>
          </a:p>
        </p:txBody>
      </p:sp>
      <p:sp>
        <p:nvSpPr>
          <p:cNvPr id="119" name="Google Shape;119;p1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19"/>
          <p:cNvSpPr txBox="1"/>
          <p:nvPr>
            <p:ph type="title"/>
          </p:nvPr>
        </p:nvSpPr>
        <p:spPr>
          <a:xfrm>
            <a:off x="509550" y="1921350"/>
            <a:ext cx="8124900" cy="1300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Culture</a:t>
            </a:r>
            <a:r>
              <a:rPr lang="en"/>
              <a:t> </a:t>
            </a:r>
            <a:endParaRPr/>
          </a:p>
        </p:txBody>
      </p:sp>
      <p:sp>
        <p:nvSpPr>
          <p:cNvPr id="125" name="Google Shape;125;p1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0"/>
          <p:cNvSpPr txBox="1"/>
          <p:nvPr>
            <p:ph type="title"/>
          </p:nvPr>
        </p:nvSpPr>
        <p:spPr>
          <a:xfrm>
            <a:off x="311700" y="372725"/>
            <a:ext cx="8520600" cy="645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sz="3100"/>
              <a:t>Hofstede’s Cultural Framework</a:t>
            </a:r>
            <a:br>
              <a:rPr lang="en" sz="3100"/>
            </a:br>
            <a:r>
              <a:rPr lang="en" sz="3100"/>
              <a:t>(Hofstede, 2001)</a:t>
            </a:r>
            <a:endParaRPr sz="3100"/>
          </a:p>
        </p:txBody>
      </p:sp>
      <p:sp>
        <p:nvSpPr>
          <p:cNvPr id="131" name="Google Shape;131;p20"/>
          <p:cNvSpPr txBox="1"/>
          <p:nvPr>
            <p:ph idx="1" type="body"/>
          </p:nvPr>
        </p:nvSpPr>
        <p:spPr>
          <a:xfrm>
            <a:off x="311700" y="1417800"/>
            <a:ext cx="5831100" cy="3288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sz="1500">
              <a:solidFill>
                <a:srgbClr val="000000"/>
              </a:solidFill>
              <a:highlight>
                <a:schemeClr val="dk1"/>
              </a:highlight>
              <a:latin typeface="Open Sans"/>
              <a:ea typeface="Open Sans"/>
              <a:cs typeface="Open Sans"/>
              <a:sym typeface="Open Sans"/>
            </a:endParaRPr>
          </a:p>
          <a:p>
            <a:pPr indent="-323850" lvl="0" marL="457200" rtl="0" algn="l">
              <a:spcBef>
                <a:spcPts val="1200"/>
              </a:spcBef>
              <a:spcAft>
                <a:spcPts val="0"/>
              </a:spcAft>
              <a:buClr>
                <a:srgbClr val="000000"/>
              </a:buClr>
              <a:buSzPts val="1500"/>
              <a:buFont typeface="Open Sans"/>
              <a:buChar char="●"/>
            </a:pPr>
            <a:r>
              <a:rPr lang="en" sz="1500">
                <a:solidFill>
                  <a:srgbClr val="000000"/>
                </a:solidFill>
                <a:highlight>
                  <a:schemeClr val="dk1"/>
                </a:highlight>
                <a:latin typeface="Open Sans"/>
                <a:ea typeface="Open Sans"/>
                <a:cs typeface="Open Sans"/>
                <a:sym typeface="Open Sans"/>
              </a:rPr>
              <a:t>Individualism vs. collectivism (INDCOL) is the dimension used the most widely in social science research because it explains people’s cultural differences the most.</a:t>
            </a:r>
            <a:endParaRPr sz="1500">
              <a:solidFill>
                <a:srgbClr val="000000"/>
              </a:solidFill>
              <a:highlight>
                <a:schemeClr val="dk1"/>
              </a:highlight>
              <a:latin typeface="Open Sans"/>
              <a:ea typeface="Open Sans"/>
              <a:cs typeface="Open Sans"/>
              <a:sym typeface="Open Sans"/>
            </a:endParaRPr>
          </a:p>
          <a:p>
            <a:pPr indent="-323850" lvl="1" marL="914400" rtl="0" algn="l">
              <a:spcBef>
                <a:spcPts val="0"/>
              </a:spcBef>
              <a:spcAft>
                <a:spcPts val="0"/>
              </a:spcAft>
              <a:buClr>
                <a:srgbClr val="000000"/>
              </a:buClr>
              <a:buSzPts val="1500"/>
              <a:buFont typeface="Open Sans"/>
              <a:buChar char="○"/>
            </a:pPr>
            <a:r>
              <a:rPr lang="en" sz="1500">
                <a:solidFill>
                  <a:srgbClr val="000000"/>
                </a:solidFill>
                <a:highlight>
                  <a:schemeClr val="dk1"/>
                </a:highlight>
                <a:latin typeface="Open Sans"/>
                <a:ea typeface="Open Sans"/>
                <a:cs typeface="Open Sans"/>
                <a:sym typeface="Open Sans"/>
              </a:rPr>
              <a:t>Individual interest prevails over collective interests</a:t>
            </a:r>
            <a:endParaRPr sz="1500">
              <a:solidFill>
                <a:srgbClr val="000000"/>
              </a:solidFill>
              <a:highlight>
                <a:schemeClr val="dk1"/>
              </a:highlight>
              <a:latin typeface="Open Sans"/>
              <a:ea typeface="Open Sans"/>
              <a:cs typeface="Open Sans"/>
              <a:sym typeface="Open Sans"/>
            </a:endParaRPr>
          </a:p>
          <a:p>
            <a:pPr indent="-323850" lvl="2" marL="1371600" rtl="0" algn="l">
              <a:spcBef>
                <a:spcPts val="0"/>
              </a:spcBef>
              <a:spcAft>
                <a:spcPts val="0"/>
              </a:spcAft>
              <a:buClr>
                <a:srgbClr val="000000"/>
              </a:buClr>
              <a:buSzPts val="1500"/>
              <a:buFont typeface="Open Sans"/>
              <a:buChar char="■"/>
            </a:pPr>
            <a:r>
              <a:rPr lang="en" sz="1500">
                <a:solidFill>
                  <a:srgbClr val="000000"/>
                </a:solidFill>
                <a:highlight>
                  <a:schemeClr val="dk1"/>
                </a:highlight>
                <a:latin typeface="Open Sans"/>
                <a:ea typeface="Open Sans"/>
                <a:cs typeface="Open Sans"/>
                <a:sym typeface="Open Sans"/>
              </a:rPr>
              <a:t>European countries, US, Canada, Australia</a:t>
            </a:r>
            <a:endParaRPr sz="1500">
              <a:solidFill>
                <a:srgbClr val="000000"/>
              </a:solidFill>
              <a:highlight>
                <a:schemeClr val="dk1"/>
              </a:highlight>
              <a:latin typeface="Open Sans"/>
              <a:ea typeface="Open Sans"/>
              <a:cs typeface="Open Sans"/>
              <a:sym typeface="Open Sans"/>
            </a:endParaRPr>
          </a:p>
          <a:p>
            <a:pPr indent="-323850" lvl="1" marL="914400" rtl="0" algn="l">
              <a:spcBef>
                <a:spcPts val="0"/>
              </a:spcBef>
              <a:spcAft>
                <a:spcPts val="0"/>
              </a:spcAft>
              <a:buClr>
                <a:srgbClr val="000000"/>
              </a:buClr>
              <a:buSzPts val="1500"/>
              <a:buFont typeface="Open Sans"/>
              <a:buChar char="○"/>
            </a:pPr>
            <a:r>
              <a:rPr lang="en" sz="1500">
                <a:solidFill>
                  <a:srgbClr val="000000"/>
                </a:solidFill>
                <a:highlight>
                  <a:schemeClr val="dk1"/>
                </a:highlight>
                <a:latin typeface="Open Sans"/>
                <a:ea typeface="Open Sans"/>
                <a:cs typeface="Open Sans"/>
                <a:sym typeface="Open Sans"/>
              </a:rPr>
              <a:t>Collective interest prevails over individual interest</a:t>
            </a:r>
            <a:endParaRPr sz="1500">
              <a:solidFill>
                <a:srgbClr val="000000"/>
              </a:solidFill>
              <a:highlight>
                <a:schemeClr val="dk1"/>
              </a:highlight>
              <a:latin typeface="Open Sans"/>
              <a:ea typeface="Open Sans"/>
              <a:cs typeface="Open Sans"/>
              <a:sym typeface="Open Sans"/>
            </a:endParaRPr>
          </a:p>
          <a:p>
            <a:pPr indent="-323850" lvl="2" marL="1371600" rtl="0" algn="l">
              <a:spcBef>
                <a:spcPts val="0"/>
              </a:spcBef>
              <a:spcAft>
                <a:spcPts val="0"/>
              </a:spcAft>
              <a:buClr>
                <a:srgbClr val="000000"/>
              </a:buClr>
              <a:buSzPts val="1500"/>
              <a:buFont typeface="Open Sans"/>
              <a:buChar char="■"/>
            </a:pPr>
            <a:r>
              <a:rPr lang="en" sz="1500">
                <a:solidFill>
                  <a:srgbClr val="000000"/>
                </a:solidFill>
                <a:latin typeface="Open Sans"/>
                <a:ea typeface="Open Sans"/>
                <a:cs typeface="Open Sans"/>
                <a:sym typeface="Open Sans"/>
              </a:rPr>
              <a:t>The rest of the world (e.g., Asian, South American, Africa)</a:t>
            </a:r>
            <a:endParaRPr sz="1500">
              <a:solidFill>
                <a:srgbClr val="000000"/>
              </a:solidFill>
              <a:latin typeface="Open Sans"/>
              <a:ea typeface="Open Sans"/>
              <a:cs typeface="Open Sans"/>
              <a:sym typeface="Open Sans"/>
            </a:endParaRPr>
          </a:p>
        </p:txBody>
      </p:sp>
      <p:sp>
        <p:nvSpPr>
          <p:cNvPr id="132" name="Google Shape;132;p2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133" name="Google Shape;133;p20"/>
          <p:cNvPicPr preferRelativeResize="0"/>
          <p:nvPr/>
        </p:nvPicPr>
        <p:blipFill>
          <a:blip r:embed="rId3">
            <a:alphaModFix/>
          </a:blip>
          <a:stretch>
            <a:fillRect/>
          </a:stretch>
        </p:blipFill>
        <p:spPr>
          <a:xfrm>
            <a:off x="6201050" y="1500275"/>
            <a:ext cx="2869776" cy="286494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39" name="Google Shape;139;p21"/>
          <p:cNvSpPr txBox="1"/>
          <p:nvPr>
            <p:ph type="title"/>
          </p:nvPr>
        </p:nvSpPr>
        <p:spPr>
          <a:xfrm>
            <a:off x="311700" y="0"/>
            <a:ext cx="8520600" cy="645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sz="3100"/>
              <a:t>Individualism vs Collectivism </a:t>
            </a:r>
            <a:endParaRPr sz="3100"/>
          </a:p>
          <a:p>
            <a:pPr indent="0" lvl="0" marL="0" rtl="0" algn="l">
              <a:spcBef>
                <a:spcPts val="0"/>
              </a:spcBef>
              <a:spcAft>
                <a:spcPts val="0"/>
              </a:spcAft>
              <a:buNone/>
            </a:pPr>
            <a:r>
              <a:rPr lang="en" sz="2600"/>
              <a:t>(Hofstede, 2001)</a:t>
            </a:r>
            <a:endParaRPr sz="2600">
              <a:solidFill>
                <a:srgbClr val="FF0000"/>
              </a:solidFill>
            </a:endParaRPr>
          </a:p>
          <a:p>
            <a:pPr indent="0" lvl="0" marL="0" rtl="0" algn="l">
              <a:spcBef>
                <a:spcPts val="0"/>
              </a:spcBef>
              <a:spcAft>
                <a:spcPts val="0"/>
              </a:spcAft>
              <a:buNone/>
            </a:pPr>
            <a:r>
              <a:t/>
            </a:r>
            <a:endParaRPr sz="3100"/>
          </a:p>
          <a:p>
            <a:pPr indent="0" lvl="0" marL="0" rtl="0" algn="l">
              <a:spcBef>
                <a:spcPts val="0"/>
              </a:spcBef>
              <a:spcAft>
                <a:spcPts val="0"/>
              </a:spcAft>
              <a:buNone/>
            </a:pPr>
            <a:r>
              <a:t/>
            </a:r>
            <a:endParaRPr sz="3100"/>
          </a:p>
        </p:txBody>
      </p:sp>
      <p:sp>
        <p:nvSpPr>
          <p:cNvPr id="140" name="Google Shape;140;p21"/>
          <p:cNvSpPr/>
          <p:nvPr/>
        </p:nvSpPr>
        <p:spPr>
          <a:xfrm>
            <a:off x="278026" y="933599"/>
            <a:ext cx="3874200" cy="38742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21"/>
          <p:cNvSpPr/>
          <p:nvPr/>
        </p:nvSpPr>
        <p:spPr>
          <a:xfrm>
            <a:off x="4877846" y="871755"/>
            <a:ext cx="3874200" cy="38742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21"/>
          <p:cNvSpPr txBox="1"/>
          <p:nvPr/>
        </p:nvSpPr>
        <p:spPr>
          <a:xfrm>
            <a:off x="1233675" y="1154125"/>
            <a:ext cx="22551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000" u="sng">
                <a:solidFill>
                  <a:schemeClr val="dk1"/>
                </a:solidFill>
                <a:latin typeface="Open Sans"/>
                <a:ea typeface="Open Sans"/>
                <a:cs typeface="Open Sans"/>
                <a:sym typeface="Open Sans"/>
              </a:rPr>
              <a:t>Individualism</a:t>
            </a:r>
            <a:endParaRPr baseline="30000" sz="1600">
              <a:solidFill>
                <a:schemeClr val="dk1"/>
              </a:solidFill>
              <a:latin typeface="Open Sans"/>
              <a:ea typeface="Open Sans"/>
              <a:cs typeface="Open Sans"/>
              <a:sym typeface="Open Sans"/>
            </a:endParaRPr>
          </a:p>
        </p:txBody>
      </p:sp>
      <p:sp>
        <p:nvSpPr>
          <p:cNvPr id="143" name="Google Shape;143;p21"/>
          <p:cNvSpPr txBox="1"/>
          <p:nvPr/>
        </p:nvSpPr>
        <p:spPr>
          <a:xfrm>
            <a:off x="5833507" y="1154135"/>
            <a:ext cx="19629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000" u="sng">
                <a:solidFill>
                  <a:schemeClr val="dk1"/>
                </a:solidFill>
                <a:latin typeface="Open Sans"/>
                <a:ea typeface="Open Sans"/>
                <a:cs typeface="Open Sans"/>
                <a:sym typeface="Open Sans"/>
              </a:rPr>
              <a:t>Collectivism</a:t>
            </a:r>
            <a:endParaRPr baseline="30000" sz="1600">
              <a:solidFill>
                <a:schemeClr val="dk1"/>
              </a:solidFill>
              <a:latin typeface="Open Sans"/>
              <a:ea typeface="Open Sans"/>
              <a:cs typeface="Open Sans"/>
              <a:sym typeface="Open Sans"/>
            </a:endParaRPr>
          </a:p>
        </p:txBody>
      </p:sp>
      <p:sp>
        <p:nvSpPr>
          <p:cNvPr id="144" name="Google Shape;144;p21"/>
          <p:cNvSpPr txBox="1"/>
          <p:nvPr/>
        </p:nvSpPr>
        <p:spPr>
          <a:xfrm>
            <a:off x="848400" y="1642950"/>
            <a:ext cx="2720400" cy="2805300"/>
          </a:xfrm>
          <a:prstGeom prst="rect">
            <a:avLst/>
          </a:prstGeom>
          <a:noFill/>
          <a:ln>
            <a:noFill/>
          </a:ln>
        </p:spPr>
        <p:txBody>
          <a:bodyPr anchorCtr="0" anchor="t" bIns="91425" lIns="91425" spcFirstLastPara="1" rIns="91425" wrap="square" tIns="91425">
            <a:spAutoFit/>
          </a:bodyPr>
          <a:lstStyle/>
          <a:p>
            <a:pPr indent="-323850" lvl="0" marL="457200" rtl="0" algn="l">
              <a:lnSpc>
                <a:spcPct val="115000"/>
              </a:lnSpc>
              <a:spcBef>
                <a:spcPts val="0"/>
              </a:spcBef>
              <a:spcAft>
                <a:spcPts val="0"/>
              </a:spcAft>
              <a:buClr>
                <a:schemeClr val="dk1"/>
              </a:buClr>
              <a:buSzPts val="1500"/>
              <a:buFont typeface="Open Sans"/>
              <a:buChar char="●"/>
            </a:pPr>
            <a:r>
              <a:rPr lang="en" sz="1500">
                <a:solidFill>
                  <a:schemeClr val="dk1"/>
                </a:solidFill>
                <a:latin typeface="Open Sans"/>
                <a:ea typeface="Open Sans"/>
                <a:cs typeface="Open Sans"/>
                <a:sym typeface="Open Sans"/>
              </a:rPr>
              <a:t>Use of the word “I” is encouraged</a:t>
            </a:r>
            <a:endParaRPr sz="1500">
              <a:solidFill>
                <a:schemeClr val="dk1"/>
              </a:solidFill>
              <a:latin typeface="Open Sans"/>
              <a:ea typeface="Open Sans"/>
              <a:cs typeface="Open Sans"/>
              <a:sym typeface="Open Sans"/>
            </a:endParaRPr>
          </a:p>
          <a:p>
            <a:pPr indent="-323850" lvl="0" marL="457200" rtl="0" algn="l">
              <a:lnSpc>
                <a:spcPct val="115000"/>
              </a:lnSpc>
              <a:spcBef>
                <a:spcPts val="0"/>
              </a:spcBef>
              <a:spcAft>
                <a:spcPts val="0"/>
              </a:spcAft>
              <a:buClr>
                <a:schemeClr val="dk1"/>
              </a:buClr>
              <a:buSzPts val="1500"/>
              <a:buFont typeface="Open Sans"/>
              <a:buChar char="●"/>
            </a:pPr>
            <a:r>
              <a:rPr lang="en" sz="1500">
                <a:solidFill>
                  <a:schemeClr val="dk1"/>
                </a:solidFill>
                <a:latin typeface="Open Sans"/>
                <a:ea typeface="Open Sans"/>
                <a:cs typeface="Open Sans"/>
                <a:sym typeface="Open Sans"/>
              </a:rPr>
              <a:t>Independent self</a:t>
            </a:r>
            <a:endParaRPr sz="1500">
              <a:solidFill>
                <a:schemeClr val="dk1"/>
              </a:solidFill>
              <a:latin typeface="Open Sans"/>
              <a:ea typeface="Open Sans"/>
              <a:cs typeface="Open Sans"/>
              <a:sym typeface="Open Sans"/>
            </a:endParaRPr>
          </a:p>
          <a:p>
            <a:pPr indent="-323850" lvl="0" marL="457200" rtl="0" algn="l">
              <a:lnSpc>
                <a:spcPct val="115000"/>
              </a:lnSpc>
              <a:spcBef>
                <a:spcPts val="0"/>
              </a:spcBef>
              <a:spcAft>
                <a:spcPts val="0"/>
              </a:spcAft>
              <a:buClr>
                <a:schemeClr val="dk1"/>
              </a:buClr>
              <a:buSzPts val="1500"/>
              <a:buFont typeface="Open Sans"/>
              <a:buChar char="●"/>
            </a:pPr>
            <a:r>
              <a:rPr lang="en" sz="1500">
                <a:solidFill>
                  <a:schemeClr val="dk1"/>
                </a:solidFill>
                <a:latin typeface="Open Sans"/>
                <a:ea typeface="Open Sans"/>
                <a:cs typeface="Open Sans"/>
                <a:sym typeface="Open Sans"/>
              </a:rPr>
              <a:t>More extravert</a:t>
            </a:r>
            <a:endParaRPr sz="1500">
              <a:solidFill>
                <a:schemeClr val="dk1"/>
              </a:solidFill>
              <a:latin typeface="Open Sans"/>
              <a:ea typeface="Open Sans"/>
              <a:cs typeface="Open Sans"/>
              <a:sym typeface="Open Sans"/>
            </a:endParaRPr>
          </a:p>
          <a:p>
            <a:pPr indent="-323850" lvl="0" marL="457200" rtl="0" algn="l">
              <a:lnSpc>
                <a:spcPct val="115000"/>
              </a:lnSpc>
              <a:spcBef>
                <a:spcPts val="0"/>
              </a:spcBef>
              <a:spcAft>
                <a:spcPts val="0"/>
              </a:spcAft>
              <a:buClr>
                <a:schemeClr val="dk1"/>
              </a:buClr>
              <a:buSzPts val="1500"/>
              <a:buFont typeface="Open Sans"/>
              <a:buChar char="●"/>
            </a:pPr>
            <a:r>
              <a:rPr lang="en" sz="1500">
                <a:solidFill>
                  <a:schemeClr val="dk1"/>
                </a:solidFill>
                <a:latin typeface="Open Sans"/>
                <a:ea typeface="Open Sans"/>
                <a:cs typeface="Open Sans"/>
                <a:sym typeface="Open Sans"/>
              </a:rPr>
              <a:t>Showing happiness is encouraged, and sadness discouraged</a:t>
            </a:r>
            <a:endParaRPr sz="1500">
              <a:solidFill>
                <a:schemeClr val="dk1"/>
              </a:solidFill>
              <a:latin typeface="Open Sans"/>
              <a:ea typeface="Open Sans"/>
              <a:cs typeface="Open Sans"/>
              <a:sym typeface="Open Sans"/>
            </a:endParaRPr>
          </a:p>
          <a:p>
            <a:pPr indent="-323850" lvl="0" marL="457200" rtl="0" algn="l">
              <a:lnSpc>
                <a:spcPct val="115000"/>
              </a:lnSpc>
              <a:spcBef>
                <a:spcPts val="0"/>
              </a:spcBef>
              <a:spcAft>
                <a:spcPts val="0"/>
              </a:spcAft>
              <a:buClr>
                <a:schemeClr val="dk1"/>
              </a:buClr>
              <a:buSzPts val="1500"/>
              <a:buFont typeface="Open Sans"/>
              <a:buChar char="●"/>
            </a:pPr>
            <a:r>
              <a:rPr lang="en" sz="1500">
                <a:solidFill>
                  <a:schemeClr val="dk1"/>
                </a:solidFill>
                <a:latin typeface="Open Sans"/>
                <a:ea typeface="Open Sans"/>
                <a:cs typeface="Open Sans"/>
                <a:sym typeface="Open Sans"/>
              </a:rPr>
              <a:t>Consumption patterns show self-supporting lifestyles </a:t>
            </a:r>
            <a:endParaRPr>
              <a:solidFill>
                <a:schemeClr val="dk1"/>
              </a:solidFill>
              <a:latin typeface="Open Sans"/>
              <a:ea typeface="Open Sans"/>
              <a:cs typeface="Open Sans"/>
              <a:sym typeface="Open Sans"/>
            </a:endParaRPr>
          </a:p>
        </p:txBody>
      </p:sp>
      <p:sp>
        <p:nvSpPr>
          <p:cNvPr id="145" name="Google Shape;145;p21"/>
          <p:cNvSpPr txBox="1"/>
          <p:nvPr/>
        </p:nvSpPr>
        <p:spPr>
          <a:xfrm>
            <a:off x="5449150" y="1656100"/>
            <a:ext cx="3000000" cy="2805300"/>
          </a:xfrm>
          <a:prstGeom prst="rect">
            <a:avLst/>
          </a:prstGeom>
          <a:noFill/>
          <a:ln>
            <a:noFill/>
          </a:ln>
        </p:spPr>
        <p:txBody>
          <a:bodyPr anchorCtr="0" anchor="t" bIns="91425" lIns="91425" spcFirstLastPara="1" rIns="91425" wrap="square" tIns="91425">
            <a:spAutoFit/>
          </a:bodyPr>
          <a:lstStyle/>
          <a:p>
            <a:pPr indent="-323850" lvl="0" marL="457200" rtl="0" algn="l">
              <a:lnSpc>
                <a:spcPct val="115000"/>
              </a:lnSpc>
              <a:spcBef>
                <a:spcPts val="0"/>
              </a:spcBef>
              <a:spcAft>
                <a:spcPts val="0"/>
              </a:spcAft>
              <a:buClr>
                <a:schemeClr val="dk1"/>
              </a:buClr>
              <a:buSzPts val="1500"/>
              <a:buFont typeface="Open Sans"/>
              <a:buChar char="●"/>
            </a:pPr>
            <a:r>
              <a:rPr lang="en" sz="1500">
                <a:solidFill>
                  <a:schemeClr val="dk1"/>
                </a:solidFill>
                <a:latin typeface="Open Sans"/>
                <a:ea typeface="Open Sans"/>
                <a:cs typeface="Open Sans"/>
                <a:sym typeface="Open Sans"/>
              </a:rPr>
              <a:t>Use of the word “I” is avoided</a:t>
            </a:r>
            <a:endParaRPr sz="1500">
              <a:solidFill>
                <a:schemeClr val="dk1"/>
              </a:solidFill>
              <a:latin typeface="Open Sans"/>
              <a:ea typeface="Open Sans"/>
              <a:cs typeface="Open Sans"/>
              <a:sym typeface="Open Sans"/>
            </a:endParaRPr>
          </a:p>
          <a:p>
            <a:pPr indent="-323850" lvl="0" marL="457200" rtl="0" algn="l">
              <a:lnSpc>
                <a:spcPct val="115000"/>
              </a:lnSpc>
              <a:spcBef>
                <a:spcPts val="0"/>
              </a:spcBef>
              <a:spcAft>
                <a:spcPts val="0"/>
              </a:spcAft>
              <a:buClr>
                <a:schemeClr val="dk1"/>
              </a:buClr>
              <a:buSzPts val="1500"/>
              <a:buFont typeface="Open Sans"/>
              <a:buChar char="●"/>
            </a:pPr>
            <a:r>
              <a:rPr lang="en" sz="1500">
                <a:solidFill>
                  <a:schemeClr val="dk1"/>
                </a:solidFill>
                <a:latin typeface="Open Sans"/>
                <a:ea typeface="Open Sans"/>
                <a:cs typeface="Open Sans"/>
                <a:sym typeface="Open Sans"/>
              </a:rPr>
              <a:t>Interdependent self</a:t>
            </a:r>
            <a:endParaRPr sz="1500">
              <a:solidFill>
                <a:schemeClr val="dk1"/>
              </a:solidFill>
              <a:latin typeface="Open Sans"/>
              <a:ea typeface="Open Sans"/>
              <a:cs typeface="Open Sans"/>
              <a:sym typeface="Open Sans"/>
            </a:endParaRPr>
          </a:p>
          <a:p>
            <a:pPr indent="-323850" lvl="0" marL="457200" rtl="0" algn="l">
              <a:lnSpc>
                <a:spcPct val="115000"/>
              </a:lnSpc>
              <a:spcBef>
                <a:spcPts val="0"/>
              </a:spcBef>
              <a:spcAft>
                <a:spcPts val="0"/>
              </a:spcAft>
              <a:buClr>
                <a:schemeClr val="dk1"/>
              </a:buClr>
              <a:buSzPts val="1500"/>
              <a:buFont typeface="Open Sans"/>
              <a:buChar char="●"/>
            </a:pPr>
            <a:r>
              <a:rPr lang="en" sz="1500">
                <a:solidFill>
                  <a:schemeClr val="dk1"/>
                </a:solidFill>
                <a:latin typeface="Open Sans"/>
                <a:ea typeface="Open Sans"/>
                <a:cs typeface="Open Sans"/>
                <a:sym typeface="Open Sans"/>
              </a:rPr>
              <a:t>More introvert</a:t>
            </a:r>
            <a:endParaRPr sz="1500">
              <a:solidFill>
                <a:schemeClr val="dk1"/>
              </a:solidFill>
              <a:latin typeface="Open Sans"/>
              <a:ea typeface="Open Sans"/>
              <a:cs typeface="Open Sans"/>
              <a:sym typeface="Open Sans"/>
            </a:endParaRPr>
          </a:p>
          <a:p>
            <a:pPr indent="-323850" lvl="0" marL="457200" rtl="0" algn="l">
              <a:lnSpc>
                <a:spcPct val="115000"/>
              </a:lnSpc>
              <a:spcBef>
                <a:spcPts val="0"/>
              </a:spcBef>
              <a:spcAft>
                <a:spcPts val="0"/>
              </a:spcAft>
              <a:buClr>
                <a:schemeClr val="dk1"/>
              </a:buClr>
              <a:buSzPts val="1500"/>
              <a:buFont typeface="Open Sans"/>
              <a:buChar char="●"/>
            </a:pPr>
            <a:r>
              <a:rPr lang="en" sz="1500">
                <a:solidFill>
                  <a:schemeClr val="dk1"/>
                </a:solidFill>
                <a:latin typeface="Open Sans"/>
                <a:ea typeface="Open Sans"/>
                <a:cs typeface="Open Sans"/>
                <a:sym typeface="Open Sans"/>
              </a:rPr>
              <a:t>Showing sadness is encouraged, and happiness is discouraged</a:t>
            </a:r>
            <a:endParaRPr sz="1500">
              <a:solidFill>
                <a:schemeClr val="dk1"/>
              </a:solidFill>
              <a:latin typeface="Open Sans"/>
              <a:ea typeface="Open Sans"/>
              <a:cs typeface="Open Sans"/>
              <a:sym typeface="Open Sans"/>
            </a:endParaRPr>
          </a:p>
          <a:p>
            <a:pPr indent="-323850" lvl="0" marL="457200" rtl="0" algn="l">
              <a:lnSpc>
                <a:spcPct val="115000"/>
              </a:lnSpc>
              <a:spcBef>
                <a:spcPts val="0"/>
              </a:spcBef>
              <a:spcAft>
                <a:spcPts val="0"/>
              </a:spcAft>
              <a:buClr>
                <a:schemeClr val="dk1"/>
              </a:buClr>
              <a:buSzPts val="1500"/>
              <a:buFont typeface="Open Sans"/>
              <a:buChar char="●"/>
            </a:pPr>
            <a:r>
              <a:rPr lang="en" sz="1500">
                <a:solidFill>
                  <a:schemeClr val="dk1"/>
                </a:solidFill>
                <a:latin typeface="Open Sans"/>
                <a:ea typeface="Open Sans"/>
                <a:cs typeface="Open Sans"/>
                <a:sym typeface="Open Sans"/>
              </a:rPr>
              <a:t>Consumption patterns show dependence on others </a:t>
            </a:r>
            <a:endParaRPr sz="1500">
              <a:solidFill>
                <a:schemeClr val="dk1"/>
              </a:solidFill>
              <a:latin typeface="Open Sans"/>
              <a:ea typeface="Open Sans"/>
              <a:cs typeface="Open Sans"/>
              <a:sym typeface="Open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3"/>
                                        </p:tgtEl>
                                        <p:attrNameLst>
                                          <p:attrName>style.visibility</p:attrName>
                                        </p:attrNameLst>
                                      </p:cBhvr>
                                      <p:to>
                                        <p:strVal val="visible"/>
                                      </p:to>
                                    </p:set>
                                    <p:animEffect filter="fade" transition="in">
                                      <p:cBhvr>
                                        <p:cTn dur="1000"/>
                                        <p:tgtEl>
                                          <p:spTgt spid="143"/>
                                        </p:tgtEl>
                                      </p:cBhvr>
                                    </p:animEffect>
                                  </p:childTnLst>
                                </p:cTn>
                              </p:par>
                              <p:par>
                                <p:cTn fill="hold" nodeType="withEffect" presetClass="entr" presetID="10" presetSubtype="0">
                                  <p:stCondLst>
                                    <p:cond delay="0"/>
                                  </p:stCondLst>
                                  <p:childTnLst>
                                    <p:set>
                                      <p:cBhvr>
                                        <p:cTn dur="1" fill="hold">
                                          <p:stCondLst>
                                            <p:cond delay="0"/>
                                          </p:stCondLst>
                                        </p:cTn>
                                        <p:tgtEl>
                                          <p:spTgt spid="145"/>
                                        </p:tgtEl>
                                        <p:attrNameLst>
                                          <p:attrName>style.visibility</p:attrName>
                                        </p:attrNameLst>
                                      </p:cBhvr>
                                      <p:to>
                                        <p:strVal val="visible"/>
                                      </p:to>
                                    </p:set>
                                    <p:animEffect filter="fade" transition="in">
                                      <p:cBhvr>
                                        <p:cTn dur="1000"/>
                                        <p:tgtEl>
                                          <p:spTgt spid="145"/>
                                        </p:tgtEl>
                                      </p:cBhvr>
                                    </p:animEffect>
                                  </p:childTnLst>
                                </p:cTn>
                              </p:par>
                              <p:par>
                                <p:cTn fill="hold" nodeType="withEffect" presetClass="entr" presetID="10" presetSubtype="0">
                                  <p:stCondLst>
                                    <p:cond delay="0"/>
                                  </p:stCondLst>
                                  <p:childTnLst>
                                    <p:set>
                                      <p:cBhvr>
                                        <p:cTn dur="1" fill="hold">
                                          <p:stCondLst>
                                            <p:cond delay="0"/>
                                          </p:stCondLst>
                                        </p:cTn>
                                        <p:tgtEl>
                                          <p:spTgt spid="141"/>
                                        </p:tgtEl>
                                        <p:attrNameLst>
                                          <p:attrName>style.visibility</p:attrName>
                                        </p:attrNameLst>
                                      </p:cBhvr>
                                      <p:to>
                                        <p:strVal val="visible"/>
                                      </p:to>
                                    </p:set>
                                    <p:animEffect filter="fade" transition="in">
                                      <p:cBhvr>
                                        <p:cTn dur="1000"/>
                                        <p:tgtEl>
                                          <p:spTgt spid="14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2"/>
          <p:cNvSpPr txBox="1"/>
          <p:nvPr>
            <p:ph type="title"/>
          </p:nvPr>
        </p:nvSpPr>
        <p:spPr>
          <a:xfrm>
            <a:off x="509550" y="1921350"/>
            <a:ext cx="8124900" cy="13008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en" sz="4000"/>
              <a:t>Culture (INDCOL) = </a:t>
            </a:r>
            <a:r>
              <a:rPr lang="en" sz="4000"/>
              <a:t>Self-Construal</a:t>
            </a:r>
            <a:endParaRPr sz="4000"/>
          </a:p>
        </p:txBody>
      </p:sp>
      <p:sp>
        <p:nvSpPr>
          <p:cNvPr id="151" name="Google Shape;151;p2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23"/>
          <p:cNvSpPr txBox="1"/>
          <p:nvPr>
            <p:ph type="title"/>
          </p:nvPr>
        </p:nvSpPr>
        <p:spPr>
          <a:xfrm>
            <a:off x="311700" y="372725"/>
            <a:ext cx="8520600" cy="645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sz="4000"/>
              <a:t>Self-Construal</a:t>
            </a:r>
            <a:endParaRPr sz="4000"/>
          </a:p>
          <a:p>
            <a:pPr indent="0" lvl="0" marL="0" rtl="0" algn="l">
              <a:spcBef>
                <a:spcPts val="0"/>
              </a:spcBef>
              <a:spcAft>
                <a:spcPts val="0"/>
              </a:spcAft>
              <a:buNone/>
            </a:pPr>
            <a:r>
              <a:t/>
            </a:r>
            <a:endParaRPr/>
          </a:p>
        </p:txBody>
      </p:sp>
      <p:sp>
        <p:nvSpPr>
          <p:cNvPr id="157" name="Google Shape;157;p2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58" name="Google Shape;158;p23"/>
          <p:cNvSpPr txBox="1"/>
          <p:nvPr/>
        </p:nvSpPr>
        <p:spPr>
          <a:xfrm>
            <a:off x="791250" y="1425750"/>
            <a:ext cx="7561500" cy="1252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None/>
            </a:pPr>
            <a:r>
              <a:rPr b="1" lang="en" sz="1800">
                <a:latin typeface="Open Sans"/>
                <a:ea typeface="Open Sans"/>
                <a:cs typeface="Open Sans"/>
                <a:sym typeface="Open Sans"/>
              </a:rPr>
              <a:t>Self-construal</a:t>
            </a:r>
            <a:r>
              <a:rPr lang="en" sz="1800">
                <a:latin typeface="Open Sans"/>
                <a:ea typeface="Open Sans"/>
                <a:cs typeface="Open Sans"/>
                <a:sym typeface="Open Sans"/>
              </a:rPr>
              <a:t> refers to how individuals define and make meaning of the self</a:t>
            </a:r>
            <a:r>
              <a:rPr lang="en" sz="1800">
                <a:latin typeface="Open Sans"/>
                <a:ea typeface="Open Sans"/>
                <a:cs typeface="Open Sans"/>
                <a:sym typeface="Open Sans"/>
              </a:rPr>
              <a:t> (Cross, et al., 2011).</a:t>
            </a:r>
            <a:endParaRPr sz="1800">
              <a:latin typeface="Open Sans"/>
              <a:ea typeface="Open Sans"/>
              <a:cs typeface="Open Sans"/>
              <a:sym typeface="Open Sans"/>
            </a:endParaRPr>
          </a:p>
          <a:p>
            <a:pPr indent="0" lvl="0" marL="0" rtl="0" algn="l">
              <a:lnSpc>
                <a:spcPct val="115000"/>
              </a:lnSpc>
              <a:spcBef>
                <a:spcPts val="1200"/>
              </a:spcBef>
              <a:spcAft>
                <a:spcPts val="0"/>
              </a:spcAft>
              <a:buNone/>
            </a:pPr>
            <a:r>
              <a:t/>
            </a:r>
            <a:endParaRPr sz="1800">
              <a:solidFill>
                <a:srgbClr val="434343"/>
              </a:solidFill>
              <a:latin typeface="Open Sans"/>
              <a:ea typeface="Open Sans"/>
              <a:cs typeface="Open Sans"/>
              <a:sym typeface="Open Sans"/>
            </a:endParaRPr>
          </a:p>
        </p:txBody>
      </p:sp>
      <p:sp>
        <p:nvSpPr>
          <p:cNvPr id="159" name="Google Shape;159;p23"/>
          <p:cNvSpPr txBox="1"/>
          <p:nvPr/>
        </p:nvSpPr>
        <p:spPr>
          <a:xfrm>
            <a:off x="1233450" y="2373725"/>
            <a:ext cx="31623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latin typeface="Open Sans"/>
                <a:ea typeface="Open Sans"/>
                <a:cs typeface="Open Sans"/>
                <a:sym typeface="Open Sans"/>
              </a:rPr>
              <a:t>Independent Self-construal</a:t>
            </a:r>
            <a:r>
              <a:rPr b="1" baseline="30000" lang="en" sz="1600">
                <a:latin typeface="Open Sans"/>
                <a:ea typeface="Open Sans"/>
                <a:cs typeface="Open Sans"/>
                <a:sym typeface="Open Sans"/>
              </a:rPr>
              <a:t> </a:t>
            </a:r>
            <a:endParaRPr b="1" baseline="30000" sz="1600">
              <a:latin typeface="Open Sans"/>
              <a:ea typeface="Open Sans"/>
              <a:cs typeface="Open Sans"/>
              <a:sym typeface="Open Sans"/>
            </a:endParaRPr>
          </a:p>
        </p:txBody>
      </p:sp>
      <p:sp>
        <p:nvSpPr>
          <p:cNvPr id="160" name="Google Shape;160;p23"/>
          <p:cNvSpPr txBox="1"/>
          <p:nvPr/>
        </p:nvSpPr>
        <p:spPr>
          <a:xfrm>
            <a:off x="4814850" y="2373725"/>
            <a:ext cx="35529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latin typeface="Open Sans"/>
                <a:ea typeface="Open Sans"/>
                <a:cs typeface="Open Sans"/>
                <a:sym typeface="Open Sans"/>
              </a:rPr>
              <a:t>Interdependent Self-construal</a:t>
            </a:r>
            <a:r>
              <a:rPr b="1" baseline="30000" lang="en" sz="1600">
                <a:latin typeface="Open Sans"/>
                <a:ea typeface="Open Sans"/>
                <a:cs typeface="Open Sans"/>
                <a:sym typeface="Open Sans"/>
              </a:rPr>
              <a:t> </a:t>
            </a:r>
            <a:r>
              <a:rPr b="1" lang="en" sz="1600">
                <a:latin typeface="Open Sans"/>
                <a:ea typeface="Open Sans"/>
                <a:cs typeface="Open Sans"/>
                <a:sym typeface="Open Sans"/>
              </a:rPr>
              <a:t> </a:t>
            </a:r>
            <a:endParaRPr b="1" sz="1600">
              <a:latin typeface="Open Sans"/>
              <a:ea typeface="Open Sans"/>
              <a:cs typeface="Open Sans"/>
              <a:sym typeface="Open Sans"/>
            </a:endParaRPr>
          </a:p>
        </p:txBody>
      </p:sp>
      <p:pic>
        <p:nvPicPr>
          <p:cNvPr id="161" name="Google Shape;161;p23"/>
          <p:cNvPicPr preferRelativeResize="0"/>
          <p:nvPr/>
        </p:nvPicPr>
        <p:blipFill>
          <a:blip r:embed="rId3">
            <a:alphaModFix/>
          </a:blip>
          <a:stretch>
            <a:fillRect/>
          </a:stretch>
        </p:blipFill>
        <p:spPr>
          <a:xfrm>
            <a:off x="5593425" y="2775850"/>
            <a:ext cx="1742176" cy="1586175"/>
          </a:xfrm>
          <a:prstGeom prst="rect">
            <a:avLst/>
          </a:prstGeom>
          <a:noFill/>
          <a:ln>
            <a:noFill/>
          </a:ln>
        </p:spPr>
      </p:pic>
      <p:pic>
        <p:nvPicPr>
          <p:cNvPr id="162" name="Google Shape;162;p23"/>
          <p:cNvPicPr preferRelativeResize="0"/>
          <p:nvPr/>
        </p:nvPicPr>
        <p:blipFill>
          <a:blip r:embed="rId4">
            <a:alphaModFix/>
          </a:blip>
          <a:stretch>
            <a:fillRect/>
          </a:stretch>
        </p:blipFill>
        <p:spPr>
          <a:xfrm>
            <a:off x="1668975" y="2825537"/>
            <a:ext cx="1917550" cy="1486800"/>
          </a:xfrm>
          <a:prstGeom prst="rect">
            <a:avLst/>
          </a:prstGeom>
          <a:noFill/>
          <a:ln>
            <a:noFill/>
          </a:ln>
        </p:spPr>
      </p:pic>
      <p:sp>
        <p:nvSpPr>
          <p:cNvPr id="163" name="Google Shape;163;p23"/>
          <p:cNvSpPr txBox="1"/>
          <p:nvPr/>
        </p:nvSpPr>
        <p:spPr>
          <a:xfrm>
            <a:off x="7089275" y="4741950"/>
            <a:ext cx="2048400" cy="338700"/>
          </a:xfrm>
          <a:prstGeom prst="rect">
            <a:avLst/>
          </a:prstGeom>
          <a:noFill/>
          <a:ln>
            <a:noFill/>
          </a:ln>
        </p:spPr>
        <p:txBody>
          <a:bodyPr anchorCtr="0" anchor="t" bIns="91425" lIns="91425" spcFirstLastPara="1" rIns="91425" wrap="square" tIns="91425">
            <a:spAutoFit/>
          </a:bodyPr>
          <a:lstStyle/>
          <a:p>
            <a:pPr indent="-457200" lvl="0" marL="457200" rtl="0" algn="l">
              <a:lnSpc>
                <a:spcPct val="200000"/>
              </a:lnSpc>
              <a:spcBef>
                <a:spcPts val="0"/>
              </a:spcBef>
              <a:spcAft>
                <a:spcPts val="0"/>
              </a:spcAft>
              <a:buNone/>
            </a:pPr>
            <a:r>
              <a:rPr lang="en" sz="1000">
                <a:latin typeface="Open Sans"/>
                <a:ea typeface="Open Sans"/>
                <a:cs typeface="Open Sans"/>
                <a:sym typeface="Open Sans"/>
              </a:rPr>
              <a:t>(</a:t>
            </a:r>
            <a:r>
              <a:rPr lang="en" sz="1000">
                <a:latin typeface="Open Sans"/>
                <a:ea typeface="Open Sans"/>
                <a:cs typeface="Open Sans"/>
                <a:sym typeface="Open Sans"/>
              </a:rPr>
              <a:t>Markus and Kitayama, 1991)</a:t>
            </a:r>
            <a:endParaRPr sz="1000">
              <a:latin typeface="Chivo"/>
              <a:ea typeface="Chivo"/>
              <a:cs typeface="Chivo"/>
              <a:sym typeface="Chivo"/>
            </a:endParaRPr>
          </a:p>
        </p:txBody>
      </p:sp>
      <p:pic>
        <p:nvPicPr>
          <p:cNvPr id="164" name="Google Shape;164;p23"/>
          <p:cNvPicPr preferRelativeResize="0"/>
          <p:nvPr/>
        </p:nvPicPr>
        <p:blipFill>
          <a:blip r:embed="rId5">
            <a:alphaModFix/>
          </a:blip>
          <a:stretch>
            <a:fillRect/>
          </a:stretch>
        </p:blipFill>
        <p:spPr>
          <a:xfrm>
            <a:off x="1233450" y="4402448"/>
            <a:ext cx="2676466" cy="393600"/>
          </a:xfrm>
          <a:prstGeom prst="rect">
            <a:avLst/>
          </a:prstGeom>
          <a:noFill/>
          <a:ln>
            <a:noFill/>
          </a:ln>
        </p:spPr>
      </p:pic>
      <p:pic>
        <p:nvPicPr>
          <p:cNvPr id="165" name="Google Shape;165;p23"/>
          <p:cNvPicPr preferRelativeResize="0"/>
          <p:nvPr/>
        </p:nvPicPr>
        <p:blipFill>
          <a:blip r:embed="rId6">
            <a:alphaModFix/>
          </a:blip>
          <a:stretch>
            <a:fillRect/>
          </a:stretch>
        </p:blipFill>
        <p:spPr>
          <a:xfrm>
            <a:off x="5246802" y="4380675"/>
            <a:ext cx="2439875" cy="4371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9"/>
                                        </p:tgtEl>
                                        <p:attrNameLst>
                                          <p:attrName>style.visibility</p:attrName>
                                        </p:attrNameLst>
                                      </p:cBhvr>
                                      <p:to>
                                        <p:strVal val="visible"/>
                                      </p:to>
                                    </p:set>
                                    <p:animEffect filter="fade" transition="in">
                                      <p:cBhvr>
                                        <p:cTn dur="1000"/>
                                        <p:tgtEl>
                                          <p:spTgt spid="159"/>
                                        </p:tgtEl>
                                      </p:cBhvr>
                                    </p:animEffect>
                                  </p:childTnLst>
                                </p:cTn>
                              </p:par>
                              <p:par>
                                <p:cTn fill="hold" nodeType="withEffect" presetClass="entr" presetID="10" presetSubtype="0">
                                  <p:stCondLst>
                                    <p:cond delay="0"/>
                                  </p:stCondLst>
                                  <p:childTnLst>
                                    <p:set>
                                      <p:cBhvr>
                                        <p:cTn dur="1" fill="hold">
                                          <p:stCondLst>
                                            <p:cond delay="0"/>
                                          </p:stCondLst>
                                        </p:cTn>
                                        <p:tgtEl>
                                          <p:spTgt spid="160"/>
                                        </p:tgtEl>
                                        <p:attrNameLst>
                                          <p:attrName>style.visibility</p:attrName>
                                        </p:attrNameLst>
                                      </p:cBhvr>
                                      <p:to>
                                        <p:strVal val="visible"/>
                                      </p:to>
                                    </p:set>
                                    <p:animEffect filter="fade" transition="in">
                                      <p:cBhvr>
                                        <p:cTn dur="1000"/>
                                        <p:tgtEl>
                                          <p:spTgt spid="160"/>
                                        </p:tgtEl>
                                      </p:cBhvr>
                                    </p:animEffect>
                                  </p:childTnLst>
                                </p:cTn>
                              </p:par>
                              <p:par>
                                <p:cTn fill="hold" nodeType="withEffect" presetClass="entr" presetID="10" presetSubtype="0">
                                  <p:stCondLst>
                                    <p:cond delay="0"/>
                                  </p:stCondLst>
                                  <p:childTnLst>
                                    <p:set>
                                      <p:cBhvr>
                                        <p:cTn dur="1" fill="hold">
                                          <p:stCondLst>
                                            <p:cond delay="0"/>
                                          </p:stCondLst>
                                        </p:cTn>
                                        <p:tgtEl>
                                          <p:spTgt spid="161"/>
                                        </p:tgtEl>
                                        <p:attrNameLst>
                                          <p:attrName>style.visibility</p:attrName>
                                        </p:attrNameLst>
                                      </p:cBhvr>
                                      <p:to>
                                        <p:strVal val="visible"/>
                                      </p:to>
                                    </p:set>
                                    <p:animEffect filter="fade" transition="in">
                                      <p:cBhvr>
                                        <p:cTn dur="1000"/>
                                        <p:tgtEl>
                                          <p:spTgt spid="161"/>
                                        </p:tgtEl>
                                      </p:cBhvr>
                                    </p:animEffect>
                                  </p:childTnLst>
                                </p:cTn>
                              </p:par>
                              <p:par>
                                <p:cTn fill="hold" nodeType="withEffect" presetClass="entr" presetID="10" presetSubtype="0">
                                  <p:stCondLst>
                                    <p:cond delay="0"/>
                                  </p:stCondLst>
                                  <p:childTnLst>
                                    <p:set>
                                      <p:cBhvr>
                                        <p:cTn dur="1" fill="hold">
                                          <p:stCondLst>
                                            <p:cond delay="0"/>
                                          </p:stCondLst>
                                        </p:cTn>
                                        <p:tgtEl>
                                          <p:spTgt spid="162"/>
                                        </p:tgtEl>
                                        <p:attrNameLst>
                                          <p:attrName>style.visibility</p:attrName>
                                        </p:attrNameLst>
                                      </p:cBhvr>
                                      <p:to>
                                        <p:strVal val="visible"/>
                                      </p:to>
                                    </p:set>
                                    <p:animEffect filter="fade" transition="in">
                                      <p:cBhvr>
                                        <p:cTn dur="1000"/>
                                        <p:tgtEl>
                                          <p:spTgt spid="162"/>
                                        </p:tgtEl>
                                      </p:cBhvr>
                                    </p:animEffect>
                                  </p:childTnLst>
                                </p:cTn>
                              </p:par>
                              <p:par>
                                <p:cTn fill="hold" nodeType="withEffect" presetClass="entr" presetID="10" presetSubtype="0">
                                  <p:stCondLst>
                                    <p:cond delay="0"/>
                                  </p:stCondLst>
                                  <p:childTnLst>
                                    <p:set>
                                      <p:cBhvr>
                                        <p:cTn dur="1" fill="hold">
                                          <p:stCondLst>
                                            <p:cond delay="0"/>
                                          </p:stCondLst>
                                        </p:cTn>
                                        <p:tgtEl>
                                          <p:spTgt spid="163"/>
                                        </p:tgtEl>
                                        <p:attrNameLst>
                                          <p:attrName>style.visibility</p:attrName>
                                        </p:attrNameLst>
                                      </p:cBhvr>
                                      <p:to>
                                        <p:strVal val="visible"/>
                                      </p:to>
                                    </p:set>
                                    <p:animEffect filter="fade" transition="in">
                                      <p:cBhvr>
                                        <p:cTn dur="1000"/>
                                        <p:tgtEl>
                                          <p:spTgt spid="16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4"/>
                                        </p:tgtEl>
                                        <p:attrNameLst>
                                          <p:attrName>style.visibility</p:attrName>
                                        </p:attrNameLst>
                                      </p:cBhvr>
                                      <p:to>
                                        <p:strVal val="visible"/>
                                      </p:to>
                                    </p:set>
                                    <p:animEffect filter="fade" transition="in">
                                      <p:cBhvr>
                                        <p:cTn dur="1000"/>
                                        <p:tgtEl>
                                          <p:spTgt spid="164"/>
                                        </p:tgtEl>
                                      </p:cBhvr>
                                    </p:animEffect>
                                  </p:childTnLst>
                                </p:cTn>
                              </p:par>
                              <p:par>
                                <p:cTn fill="hold" nodeType="withEffect" presetClass="entr" presetID="10" presetSubtype="0">
                                  <p:stCondLst>
                                    <p:cond delay="0"/>
                                  </p:stCondLst>
                                  <p:childTnLst>
                                    <p:set>
                                      <p:cBhvr>
                                        <p:cTn dur="1" fill="hold">
                                          <p:stCondLst>
                                            <p:cond delay="0"/>
                                          </p:stCondLst>
                                        </p:cTn>
                                        <p:tgtEl>
                                          <p:spTgt spid="165"/>
                                        </p:tgtEl>
                                        <p:attrNameLst>
                                          <p:attrName>style.visibility</p:attrName>
                                        </p:attrNameLst>
                                      </p:cBhvr>
                                      <p:to>
                                        <p:strVal val="visible"/>
                                      </p:to>
                                    </p:set>
                                    <p:animEffect filter="fade" transition="in">
                                      <p:cBhvr>
                                        <p:cTn dur="1000"/>
                                        <p:tgtEl>
                                          <p:spTgt spid="1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Blue &amp; Gold">
  <a:themeElements>
    <a:clrScheme name="Blue &amp; Gold">
      <a:dk1>
        <a:srgbClr val="FFFFFF"/>
      </a:dk1>
      <a:lt1>
        <a:srgbClr val="01AFD1"/>
      </a:lt1>
      <a:dk2>
        <a:srgbClr val="1E2D31"/>
      </a:dk2>
      <a:lt2>
        <a:srgbClr val="BFC7CA"/>
      </a:lt2>
      <a:accent1>
        <a:srgbClr val="006F85"/>
      </a:accent1>
      <a:accent2>
        <a:srgbClr val="AF4345"/>
      </a:accent2>
      <a:accent3>
        <a:srgbClr val="47D06A"/>
      </a:accent3>
      <a:accent4>
        <a:srgbClr val="F58F8F"/>
      </a:accent4>
      <a:accent5>
        <a:srgbClr val="F6CD4C"/>
      </a:accent5>
      <a:accent6>
        <a:srgbClr val="F8E71C"/>
      </a:accent6>
      <a:hlink>
        <a:srgbClr val="F6CD4C"/>
      </a:hlink>
      <a:folHlink>
        <a:srgbClr val="F6CD4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