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Nuni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697EF9-91CD-4EE1-836F-2AFD7FEBA73B}">
  <a:tblStyle styleId="{1A697EF9-91CD-4EE1-836F-2AFD7FEBA7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regular.fntdata"/><Relationship Id="rId25" Type="http://schemas.openxmlformats.org/officeDocument/2006/relationships/slide" Target="slides/slide19.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30b72a74fd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30b72a74fd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30b72a74f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30b72a74f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0b72a74fd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0b72a74fd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0b72a74fd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30b72a74f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0f326dd6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0f326dd6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Delete neat column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0f326dd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0f326dd6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18592f149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18592f149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8c98607e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8c98607e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89f6658a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89f6658a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3ac434ad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3ac434ad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mesh sizing, refined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8592f14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8592f14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8592f149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18592f149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0ca6a48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0ca6a48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of beaker with fluid inside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0f326dd6e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0f326dd6e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2d248a4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2d248a4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1017039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1017039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30f326dd6e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30f326dd6e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Noting: While tests for knife and spike tests were also conducted, lack of impact data means we can only analyze the present hemispherical data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19f5ab58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19f5ab58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gif"/><Relationship Id="rId4" Type="http://schemas.openxmlformats.org/officeDocument/2006/relationships/image" Target="../media/image6.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125600" y="1123650"/>
            <a:ext cx="6892800" cy="144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Application of Shear Thickening Fluids on Soft Body Armor</a:t>
            </a:r>
            <a:endParaRPr/>
          </a:p>
        </p:txBody>
      </p:sp>
      <p:sp>
        <p:nvSpPr>
          <p:cNvPr id="129" name="Google Shape;129;p13"/>
          <p:cNvSpPr txBox="1"/>
          <p:nvPr>
            <p:ph idx="1" type="subTitle"/>
          </p:nvPr>
        </p:nvSpPr>
        <p:spPr>
          <a:xfrm>
            <a:off x="1891350" y="2628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Garrett Kawaguchi, </a:t>
            </a:r>
            <a:r>
              <a:rPr lang="en"/>
              <a:t>Joseph</a:t>
            </a:r>
            <a:r>
              <a:rPr lang="en"/>
              <a:t> Baur, Ethan Cam, Benjamin Lopez</a:t>
            </a:r>
            <a:endParaRPr/>
          </a:p>
        </p:txBody>
      </p:sp>
      <p:sp>
        <p:nvSpPr>
          <p:cNvPr id="130" name="Google Shape;130;p13"/>
          <p:cNvSpPr txBox="1"/>
          <p:nvPr/>
        </p:nvSpPr>
        <p:spPr>
          <a:xfrm>
            <a:off x="2940150" y="3150750"/>
            <a:ext cx="3263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Calibri"/>
                <a:ea typeface="Calibri"/>
                <a:cs typeface="Calibri"/>
                <a:sym typeface="Calibri"/>
              </a:rPr>
              <a:t>Advisor: Dr. Brian Ramirez</a:t>
            </a:r>
            <a:endParaRPr>
              <a:solidFill>
                <a:schemeClr val="lt1"/>
              </a:solidFill>
              <a:latin typeface="Calibri"/>
              <a:ea typeface="Calibri"/>
              <a:cs typeface="Calibri"/>
              <a:sym typeface="Calibri"/>
            </a:endParaRPr>
          </a:p>
          <a:p>
            <a:pPr indent="0" lvl="0" marL="0" rtl="0" algn="ctr">
              <a:spcBef>
                <a:spcPts val="0"/>
              </a:spcBef>
              <a:spcAft>
                <a:spcPts val="0"/>
              </a:spcAft>
              <a:buNone/>
            </a:pPr>
            <a:r>
              <a:rPr lang="en">
                <a:solidFill>
                  <a:schemeClr val="lt1"/>
                </a:solidFill>
                <a:latin typeface="Calibri"/>
                <a:ea typeface="Calibri"/>
                <a:cs typeface="Calibri"/>
                <a:sym typeface="Calibri"/>
              </a:rPr>
              <a:t>Department of Mechanical Engineering</a:t>
            </a:r>
            <a:endParaRPr>
              <a:solidFill>
                <a:schemeClr val="lt1"/>
              </a:solidFill>
              <a:latin typeface="Calibri"/>
              <a:ea typeface="Calibri"/>
              <a:cs typeface="Calibri"/>
              <a:sym typeface="Calibri"/>
            </a:endParaRPr>
          </a:p>
        </p:txBody>
      </p:sp>
      <p:sp>
        <p:nvSpPr>
          <p:cNvPr id="131" name="Google Shape;131;p1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13"/>
          <p:cNvSpPr txBox="1"/>
          <p:nvPr/>
        </p:nvSpPr>
        <p:spPr>
          <a:xfrm>
            <a:off x="6095725" y="4555825"/>
            <a:ext cx="2295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Calibri"/>
                <a:ea typeface="Calibri"/>
                <a:cs typeface="Calibri"/>
                <a:sym typeface="Calibri"/>
              </a:rPr>
              <a:t>April 2023 Project Symposium</a:t>
            </a:r>
            <a:endParaRPr sz="1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819150" y="68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 Testing - Onset of Failure</a:t>
            </a:r>
            <a:endParaRPr/>
          </a:p>
        </p:txBody>
      </p:sp>
      <p:sp>
        <p:nvSpPr>
          <p:cNvPr id="210" name="Google Shape;210;p22"/>
          <p:cNvSpPr txBox="1"/>
          <p:nvPr>
            <p:ph idx="1" type="body"/>
          </p:nvPr>
        </p:nvSpPr>
        <p:spPr>
          <a:xfrm>
            <a:off x="819150" y="1472184"/>
            <a:ext cx="4149600" cy="27528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en" sz="1800"/>
              <a:t>Due to slipping within the clamp, fabric could not be tested to complete failure</a:t>
            </a:r>
            <a:endParaRPr sz="1800"/>
          </a:p>
          <a:p>
            <a:pPr indent="-342900" lvl="0" marL="457200" rtl="0" algn="l">
              <a:lnSpc>
                <a:spcPct val="150000"/>
              </a:lnSpc>
              <a:spcBef>
                <a:spcPts val="0"/>
              </a:spcBef>
              <a:spcAft>
                <a:spcPts val="0"/>
              </a:spcAft>
              <a:buSzPts val="1800"/>
              <a:buChar char="●"/>
            </a:pPr>
            <a:r>
              <a:rPr lang="en" sz="1800"/>
              <a:t>Rather than seeing complete fiber rupture, we observed fiber pull-out</a:t>
            </a:r>
            <a:endParaRPr sz="1800"/>
          </a:p>
          <a:p>
            <a:pPr indent="-342900" lvl="0" marL="457200" rtl="0" algn="l">
              <a:lnSpc>
                <a:spcPct val="150000"/>
              </a:lnSpc>
              <a:spcBef>
                <a:spcPts val="0"/>
              </a:spcBef>
              <a:spcAft>
                <a:spcPts val="0"/>
              </a:spcAft>
              <a:buSzPts val="1800"/>
              <a:buChar char="●"/>
            </a:pPr>
            <a:r>
              <a:rPr lang="en" sz="1800"/>
              <a:t>Fiber pull-out was defined as the onset of failure</a:t>
            </a:r>
            <a:endParaRPr sz="1800"/>
          </a:p>
        </p:txBody>
      </p:sp>
      <p:sp>
        <p:nvSpPr>
          <p:cNvPr id="211" name="Google Shape;211;p2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2" name="Google Shape;212;p22"/>
          <p:cNvPicPr preferRelativeResize="0"/>
          <p:nvPr/>
        </p:nvPicPr>
        <p:blipFill rotWithShape="1">
          <a:blip r:embed="rId3">
            <a:alphaModFix/>
          </a:blip>
          <a:srcRect b="24424" l="0" r="0" t="14710"/>
          <a:stretch/>
        </p:blipFill>
        <p:spPr>
          <a:xfrm>
            <a:off x="5459350" y="1486650"/>
            <a:ext cx="2641500" cy="2857800"/>
          </a:xfrm>
          <a:prstGeom prst="roundRect">
            <a:avLst>
              <a:gd fmla="val 16667" name="adj"/>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819150" y="68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 Testing - Force Curves</a:t>
            </a:r>
            <a:endParaRPr/>
          </a:p>
        </p:txBody>
      </p:sp>
      <p:sp>
        <p:nvSpPr>
          <p:cNvPr id="218" name="Google Shape;218;p23"/>
          <p:cNvSpPr txBox="1"/>
          <p:nvPr>
            <p:ph idx="1" type="body"/>
          </p:nvPr>
        </p:nvSpPr>
        <p:spPr>
          <a:xfrm>
            <a:off x="819150" y="1473775"/>
            <a:ext cx="2876100" cy="306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The force curves show the difference between no failure and the onset of failure.</a:t>
            </a:r>
            <a:endParaRPr sz="1800"/>
          </a:p>
          <a:p>
            <a:pPr indent="-342900" lvl="0" marL="457200" rtl="0" algn="l">
              <a:spcBef>
                <a:spcPts val="0"/>
              </a:spcBef>
              <a:spcAft>
                <a:spcPts val="0"/>
              </a:spcAft>
              <a:buSzPts val="1800"/>
              <a:buChar char="●"/>
            </a:pPr>
            <a:r>
              <a:rPr lang="en" sz="1800"/>
              <a:t>Plateau</a:t>
            </a:r>
            <a:r>
              <a:rPr lang="en" sz="1800"/>
              <a:t> area of the failure curve can </a:t>
            </a:r>
            <a:r>
              <a:rPr lang="en" sz="1800"/>
              <a:t>likely</a:t>
            </a:r>
            <a:r>
              <a:rPr lang="en" sz="1800"/>
              <a:t> be explained by fiber </a:t>
            </a:r>
            <a:r>
              <a:rPr lang="en" sz="1800"/>
              <a:t>pull-out</a:t>
            </a:r>
            <a:endParaRPr sz="1800"/>
          </a:p>
          <a:p>
            <a:pPr indent="0" lvl="0" marL="0" rtl="0" algn="l">
              <a:spcBef>
                <a:spcPts val="1200"/>
              </a:spcBef>
              <a:spcAft>
                <a:spcPts val="1200"/>
              </a:spcAft>
              <a:buNone/>
            </a:pPr>
            <a:r>
              <a:t/>
            </a:r>
            <a:endParaRPr/>
          </a:p>
        </p:txBody>
      </p:sp>
      <p:sp>
        <p:nvSpPr>
          <p:cNvPr id="219" name="Google Shape;219;p2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0" name="Google Shape;220;p23"/>
          <p:cNvSpPr/>
          <p:nvPr/>
        </p:nvSpPr>
        <p:spPr>
          <a:xfrm>
            <a:off x="4802800" y="1663625"/>
            <a:ext cx="2876100" cy="1659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23"/>
          <p:cNvPicPr preferRelativeResize="0"/>
          <p:nvPr/>
        </p:nvPicPr>
        <p:blipFill rotWithShape="1">
          <a:blip r:embed="rId3">
            <a:alphaModFix/>
          </a:blip>
          <a:srcRect b="0" l="4972" r="4954" t="0"/>
          <a:stretch/>
        </p:blipFill>
        <p:spPr>
          <a:xfrm>
            <a:off x="3849550" y="1473775"/>
            <a:ext cx="4694100" cy="30699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4"/>
          <p:cNvSpPr txBox="1"/>
          <p:nvPr>
            <p:ph type="title"/>
          </p:nvPr>
        </p:nvSpPr>
        <p:spPr>
          <a:xfrm>
            <a:off x="819150" y="68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 Testing - Energy Curves</a:t>
            </a:r>
            <a:endParaRPr/>
          </a:p>
        </p:txBody>
      </p:sp>
      <p:sp>
        <p:nvSpPr>
          <p:cNvPr id="227" name="Google Shape;227;p24"/>
          <p:cNvSpPr txBox="1"/>
          <p:nvPr>
            <p:ph idx="1" type="body"/>
          </p:nvPr>
        </p:nvSpPr>
        <p:spPr>
          <a:xfrm>
            <a:off x="710125" y="1386250"/>
            <a:ext cx="3279900" cy="3157500"/>
          </a:xfrm>
          <a:prstGeom prst="rect">
            <a:avLst/>
          </a:prstGeom>
        </p:spPr>
        <p:txBody>
          <a:bodyPr anchorCtr="0" anchor="t" bIns="91425" lIns="91425" spcFirstLastPara="1" rIns="91425" wrap="square" tIns="91425">
            <a:normAutofit lnSpcReduction="20000"/>
          </a:bodyPr>
          <a:lstStyle/>
          <a:p>
            <a:pPr indent="-342900" lvl="0" marL="457200" rtl="0" algn="l">
              <a:lnSpc>
                <a:spcPct val="150000"/>
              </a:lnSpc>
              <a:spcBef>
                <a:spcPts val="0"/>
              </a:spcBef>
              <a:spcAft>
                <a:spcPts val="0"/>
              </a:spcAft>
              <a:buSzPts val="1800"/>
              <a:buChar char="●"/>
            </a:pPr>
            <a:r>
              <a:rPr lang="en" sz="1800"/>
              <a:t>Failure can be seen by the reduction in the elastic region</a:t>
            </a:r>
            <a:endParaRPr sz="1800"/>
          </a:p>
          <a:p>
            <a:pPr indent="-342900" lvl="0" marL="457200" rtl="0" algn="l">
              <a:lnSpc>
                <a:spcPct val="150000"/>
              </a:lnSpc>
              <a:spcBef>
                <a:spcPts val="0"/>
              </a:spcBef>
              <a:spcAft>
                <a:spcPts val="0"/>
              </a:spcAft>
              <a:buSzPts val="1800"/>
              <a:buChar char="●"/>
            </a:pPr>
            <a:r>
              <a:rPr lang="en" sz="1800"/>
              <a:t>The reduction in the elastic region is due to </a:t>
            </a:r>
            <a:r>
              <a:rPr lang="en" sz="1800"/>
              <a:t>irreversible</a:t>
            </a:r>
            <a:r>
              <a:rPr lang="en" sz="1800"/>
              <a:t> energy loss during partial fiber fracture </a:t>
            </a:r>
            <a:endParaRPr sz="1800"/>
          </a:p>
          <a:p>
            <a:pPr indent="0" lvl="0" marL="0" rtl="0" algn="l">
              <a:spcBef>
                <a:spcPts val="1200"/>
              </a:spcBef>
              <a:spcAft>
                <a:spcPts val="1200"/>
              </a:spcAft>
              <a:buNone/>
            </a:pPr>
            <a:r>
              <a:t/>
            </a:r>
            <a:endParaRPr sz="1800"/>
          </a:p>
        </p:txBody>
      </p:sp>
      <p:sp>
        <p:nvSpPr>
          <p:cNvPr id="228" name="Google Shape;228;p2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9" name="Google Shape;229;p24"/>
          <p:cNvPicPr preferRelativeResize="0"/>
          <p:nvPr/>
        </p:nvPicPr>
        <p:blipFill>
          <a:blip r:embed="rId3">
            <a:alphaModFix/>
          </a:blip>
          <a:stretch>
            <a:fillRect/>
          </a:stretch>
        </p:blipFill>
        <p:spPr>
          <a:xfrm>
            <a:off x="4059936" y="1362456"/>
            <a:ext cx="4261105" cy="3200400"/>
          </a:xfrm>
          <a:prstGeom prst="rect">
            <a:avLst/>
          </a:prstGeom>
          <a:noFill/>
          <a:ln cap="flat" cmpd="sng" w="9525">
            <a:solidFill>
              <a:schemeClr val="dk2"/>
            </a:solidFill>
            <a:prstDash val="solid"/>
            <a:round/>
            <a:headEnd len="sm" w="sm" type="none"/>
            <a:tailEnd len="sm" w="sm" type="none"/>
          </a:ln>
        </p:spPr>
      </p:pic>
      <p:pic>
        <p:nvPicPr>
          <p:cNvPr id="230" name="Google Shape;230;p24"/>
          <p:cNvPicPr preferRelativeResize="0"/>
          <p:nvPr/>
        </p:nvPicPr>
        <p:blipFill>
          <a:blip r:embed="rId4">
            <a:alphaModFix/>
          </a:blip>
          <a:stretch>
            <a:fillRect/>
          </a:stretch>
        </p:blipFill>
        <p:spPr>
          <a:xfrm>
            <a:off x="4059936" y="1362456"/>
            <a:ext cx="4261105" cy="3200400"/>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3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819150" y="68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 Testing - Comparison </a:t>
            </a:r>
            <a:endParaRPr/>
          </a:p>
        </p:txBody>
      </p:sp>
      <p:sp>
        <p:nvSpPr>
          <p:cNvPr id="236" name="Google Shape;236;p25"/>
          <p:cNvSpPr txBox="1"/>
          <p:nvPr>
            <p:ph idx="1" type="body"/>
          </p:nvPr>
        </p:nvSpPr>
        <p:spPr>
          <a:xfrm>
            <a:off x="5202475" y="1640400"/>
            <a:ext cx="3571200" cy="275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Ability to absorb energy </a:t>
            </a:r>
            <a:r>
              <a:rPr lang="en" sz="1800"/>
              <a:t>increased with the addition of STFs</a:t>
            </a:r>
            <a:endParaRPr sz="1800"/>
          </a:p>
          <a:p>
            <a:pPr indent="-342900" lvl="0" marL="457200" rtl="0" algn="l">
              <a:spcBef>
                <a:spcPts val="0"/>
              </a:spcBef>
              <a:spcAft>
                <a:spcPts val="0"/>
              </a:spcAft>
              <a:buSzPts val="1800"/>
              <a:buChar char="●"/>
            </a:pPr>
            <a:r>
              <a:rPr lang="en" sz="1800"/>
              <a:t>Unclear if benefits are due to shear thickening or purely the addition of particles</a:t>
            </a:r>
            <a:endParaRPr sz="1800"/>
          </a:p>
          <a:p>
            <a:pPr indent="-342900" lvl="0" marL="457200" rtl="0" algn="l">
              <a:spcBef>
                <a:spcPts val="0"/>
              </a:spcBef>
              <a:spcAft>
                <a:spcPts val="0"/>
              </a:spcAft>
              <a:buSzPts val="1800"/>
              <a:buChar char="●"/>
            </a:pPr>
            <a:r>
              <a:rPr lang="en" sz="1800"/>
              <a:t>All STF fabrics showed onset of failure at 29.25” drop height</a:t>
            </a:r>
            <a:endParaRPr sz="1800"/>
          </a:p>
        </p:txBody>
      </p:sp>
      <p:sp>
        <p:nvSpPr>
          <p:cNvPr id="237" name="Google Shape;237;p2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8" name="Google Shape;238;p25"/>
          <p:cNvPicPr preferRelativeResize="0"/>
          <p:nvPr/>
        </p:nvPicPr>
        <p:blipFill>
          <a:blip r:embed="rId3">
            <a:alphaModFix/>
          </a:blip>
          <a:stretch>
            <a:fillRect/>
          </a:stretch>
        </p:blipFill>
        <p:spPr>
          <a:xfrm>
            <a:off x="621331" y="1638151"/>
            <a:ext cx="4581143" cy="2761488"/>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Testing</a:t>
            </a:r>
            <a:endParaRPr/>
          </a:p>
          <a:p>
            <a:pPr indent="0" lvl="0" marL="0" rtl="0" algn="l">
              <a:spcBef>
                <a:spcPts val="0"/>
              </a:spcBef>
              <a:spcAft>
                <a:spcPts val="0"/>
              </a:spcAft>
              <a:buNone/>
            </a:pPr>
            <a:r>
              <a:t/>
            </a:r>
            <a:endParaRPr/>
          </a:p>
        </p:txBody>
      </p:sp>
      <p:sp>
        <p:nvSpPr>
          <p:cNvPr id="244" name="Google Shape;244;p2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245" name="Google Shape;245;p26"/>
          <p:cNvGraphicFramePr/>
          <p:nvPr/>
        </p:nvGraphicFramePr>
        <p:xfrm>
          <a:off x="1291700" y="1405450"/>
          <a:ext cx="3000000" cy="3000000"/>
        </p:xfrm>
        <a:graphic>
          <a:graphicData uri="http://schemas.openxmlformats.org/drawingml/2006/table">
            <a:tbl>
              <a:tblPr>
                <a:noFill/>
                <a:tableStyleId>{1A697EF9-91CD-4EE1-836F-2AFD7FEBA73B}</a:tableStyleId>
              </a:tblPr>
              <a:tblGrid>
                <a:gridCol w="1678575"/>
                <a:gridCol w="1678575"/>
                <a:gridCol w="1678575"/>
                <a:gridCol w="1678575"/>
              </a:tblGrid>
              <a:tr h="505225">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gridSpan="2">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Energy Absorbed (J) [% Energy Absorbed]</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52847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Drop Height (in)</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Theoretical </a:t>
                      </a:r>
                      <a:r>
                        <a:rPr lang="en" sz="1100">
                          <a:latin typeface="Calibri"/>
                          <a:ea typeface="Calibri"/>
                          <a:cs typeface="Calibri"/>
                          <a:sym typeface="Calibri"/>
                        </a:rPr>
                        <a:t>Impact Energy (J)</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SiO2</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W</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52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17.27 [82%]</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17.59 [84%]</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52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28</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25.56</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20.71</a:t>
                      </a:r>
                      <a:r>
                        <a:rPr lang="en" sz="1100">
                          <a:latin typeface="Calibri"/>
                          <a:ea typeface="Calibri"/>
                          <a:cs typeface="Calibri"/>
                          <a:sym typeface="Calibri"/>
                        </a:rPr>
                        <a:t> </a:t>
                      </a:r>
                      <a:r>
                        <a:rPr lang="en" sz="1100">
                          <a:latin typeface="Calibri"/>
                          <a:ea typeface="Calibri"/>
                          <a:cs typeface="Calibri"/>
                          <a:sym typeface="Calibri"/>
                        </a:rPr>
                        <a:t>[81%]</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22.78 [89%]</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05225">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29.25</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26.7</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22.53</a:t>
                      </a:r>
                      <a:r>
                        <a:rPr lang="en" sz="1100">
                          <a:latin typeface="Calibri"/>
                          <a:ea typeface="Calibri"/>
                          <a:cs typeface="Calibri"/>
                          <a:sym typeface="Calibri"/>
                        </a:rPr>
                        <a:t> </a:t>
                      </a:r>
                      <a:r>
                        <a:rPr lang="en" sz="1100">
                          <a:latin typeface="Calibri"/>
                          <a:ea typeface="Calibri"/>
                          <a:cs typeface="Calibri"/>
                          <a:sym typeface="Calibri"/>
                        </a:rPr>
                        <a:t>[84%]</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24.68 [92%]</a:t>
                      </a:r>
                      <a:endParaRPr sz="1100">
                        <a:latin typeface="Calibri"/>
                        <a:ea typeface="Calibri"/>
                        <a:cs typeface="Calibri"/>
                        <a:sym typeface="Calibri"/>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46" name="Google Shape;246;p26"/>
          <p:cNvSpPr txBox="1"/>
          <p:nvPr/>
        </p:nvSpPr>
        <p:spPr>
          <a:xfrm>
            <a:off x="729300" y="3954825"/>
            <a:ext cx="76854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alibri"/>
              <a:buChar char="●"/>
            </a:pPr>
            <a:r>
              <a:rPr lang="en">
                <a:latin typeface="Calibri"/>
                <a:ea typeface="Calibri"/>
                <a:cs typeface="Calibri"/>
                <a:sym typeface="Calibri"/>
              </a:rPr>
              <a:t>Increased </a:t>
            </a:r>
            <a:r>
              <a:rPr lang="en">
                <a:latin typeface="Calibri"/>
                <a:ea typeface="Calibri"/>
                <a:cs typeface="Calibri"/>
                <a:sym typeface="Calibri"/>
              </a:rPr>
              <a:t>magnitude</a:t>
            </a:r>
            <a:r>
              <a:rPr lang="en">
                <a:latin typeface="Calibri"/>
                <a:ea typeface="Calibri"/>
                <a:cs typeface="Calibri"/>
                <a:sym typeface="Calibri"/>
              </a:rPr>
              <a:t> of energy absorption</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Testing</a:t>
            </a:r>
            <a:endParaRPr/>
          </a:p>
        </p:txBody>
      </p:sp>
      <p:sp>
        <p:nvSpPr>
          <p:cNvPr id="252" name="Google Shape;252;p27"/>
          <p:cNvSpPr txBox="1"/>
          <p:nvPr>
            <p:ph idx="1" type="body"/>
          </p:nvPr>
        </p:nvSpPr>
        <p:spPr>
          <a:xfrm>
            <a:off x="819150" y="1990725"/>
            <a:ext cx="26424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Refine clamping of fabric</a:t>
            </a:r>
            <a:endParaRPr/>
          </a:p>
          <a:p>
            <a:pPr indent="-311150" lvl="0" marL="457200" rtl="0" algn="l">
              <a:lnSpc>
                <a:spcPct val="200000"/>
              </a:lnSpc>
              <a:spcBef>
                <a:spcPts val="0"/>
              </a:spcBef>
              <a:spcAft>
                <a:spcPts val="0"/>
              </a:spcAft>
              <a:buSzPts val="1300"/>
              <a:buChar char="●"/>
            </a:pPr>
            <a:r>
              <a:rPr lang="en"/>
              <a:t>Newtonian fluid </a:t>
            </a:r>
            <a:r>
              <a:rPr lang="en"/>
              <a:t>intercalation</a:t>
            </a:r>
            <a:r>
              <a:rPr lang="en"/>
              <a:t> using same particles</a:t>
            </a:r>
            <a:endParaRPr/>
          </a:p>
          <a:p>
            <a:pPr indent="-311150" lvl="0" marL="457200" rtl="0" algn="l">
              <a:lnSpc>
                <a:spcPct val="200000"/>
              </a:lnSpc>
              <a:spcBef>
                <a:spcPts val="0"/>
              </a:spcBef>
              <a:spcAft>
                <a:spcPts val="0"/>
              </a:spcAft>
              <a:buSzPts val="1300"/>
              <a:buChar char="●"/>
            </a:pPr>
            <a:r>
              <a:rPr lang="en"/>
              <a:t>Run more dynamic testing on samples</a:t>
            </a:r>
            <a:endParaRPr/>
          </a:p>
        </p:txBody>
      </p:sp>
      <p:sp>
        <p:nvSpPr>
          <p:cNvPr id="253" name="Google Shape;253;p2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4" name="Google Shape;254;p27"/>
          <p:cNvPicPr preferRelativeResize="0"/>
          <p:nvPr/>
        </p:nvPicPr>
        <p:blipFill rotWithShape="1">
          <a:blip r:embed="rId3">
            <a:alphaModFix/>
          </a:blip>
          <a:srcRect b="0" l="4549" r="-4549" t="4897"/>
          <a:stretch/>
        </p:blipFill>
        <p:spPr>
          <a:xfrm>
            <a:off x="3849163" y="845600"/>
            <a:ext cx="4475675" cy="295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Acknowledgments </a:t>
            </a:r>
            <a:endParaRPr/>
          </a:p>
        </p:txBody>
      </p:sp>
      <p:sp>
        <p:nvSpPr>
          <p:cNvPr id="260" name="Google Shape;260;p28"/>
          <p:cNvSpPr txBox="1"/>
          <p:nvPr>
            <p:ph idx="1" type="body"/>
          </p:nvPr>
        </p:nvSpPr>
        <p:spPr>
          <a:xfrm>
            <a:off x="1676700" y="1960825"/>
            <a:ext cx="5790600" cy="24480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sz="1400"/>
              <a:t>This research is guided under the mentorship of Dr. Brian Ramirez and is made possible thanks to funding provided by the Cal Poly Pomona Learn Through Discovery Initiative and Projects Hatchery</a:t>
            </a:r>
            <a:endParaRPr sz="1400"/>
          </a:p>
          <a:p>
            <a:pPr indent="0" lvl="0" marL="0" rtl="0" algn="ctr">
              <a:spcBef>
                <a:spcPts val="0"/>
              </a:spcBef>
              <a:spcAft>
                <a:spcPts val="1200"/>
              </a:spcAft>
              <a:buNone/>
            </a:pPr>
            <a:r>
              <a:t/>
            </a:r>
            <a:endParaRPr/>
          </a:p>
        </p:txBody>
      </p:sp>
      <p:sp>
        <p:nvSpPr>
          <p:cNvPr id="261" name="Google Shape;261;p2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9"/>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
        <p:nvSpPr>
          <p:cNvPr id="267" name="Google Shape;267;p29"/>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Questions?</a:t>
            </a:r>
            <a:endParaRPr/>
          </a:p>
        </p:txBody>
      </p:sp>
      <p:sp>
        <p:nvSpPr>
          <p:cNvPr id="268" name="Google Shape;268;p2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74" name="Google Shape;274;p30"/>
          <p:cNvPicPr preferRelativeResize="0"/>
          <p:nvPr/>
        </p:nvPicPr>
        <p:blipFill>
          <a:blip r:embed="rId3">
            <a:alphaModFix/>
          </a:blip>
          <a:stretch>
            <a:fillRect/>
          </a:stretch>
        </p:blipFill>
        <p:spPr>
          <a:xfrm>
            <a:off x="3063549" y="1764526"/>
            <a:ext cx="3016925" cy="3016925"/>
          </a:xfrm>
          <a:prstGeom prst="rect">
            <a:avLst/>
          </a:prstGeom>
          <a:noFill/>
          <a:ln>
            <a:noFill/>
          </a:ln>
        </p:spPr>
      </p:pic>
      <p:sp>
        <p:nvSpPr>
          <p:cNvPr id="275" name="Google Shape;275;p30"/>
          <p:cNvSpPr txBox="1"/>
          <p:nvPr/>
        </p:nvSpPr>
        <p:spPr>
          <a:xfrm>
            <a:off x="2325600" y="4710350"/>
            <a:ext cx="4492800" cy="71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latin typeface="Calibri"/>
                <a:ea typeface="Calibri"/>
                <a:cs typeface="Calibri"/>
                <a:sym typeface="Calibri"/>
              </a:rPr>
              <a:t>https://www.surveymonkey.com/r/S2023-02</a:t>
            </a:r>
            <a:endParaRPr sz="1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276" name="Google Shape;276;p30"/>
          <p:cNvSpPr txBox="1"/>
          <p:nvPr/>
        </p:nvSpPr>
        <p:spPr>
          <a:xfrm>
            <a:off x="1086150" y="-96400"/>
            <a:ext cx="6971700" cy="964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200">
                <a:solidFill>
                  <a:srgbClr val="FF0000"/>
                </a:solidFill>
                <a:latin typeface="Calibri"/>
                <a:ea typeface="Calibri"/>
                <a:cs typeface="Calibri"/>
                <a:sym typeface="Calibri"/>
              </a:rPr>
              <a:t>AUDIENCE, SYMPOSIUM ATTENDEES</a:t>
            </a:r>
            <a:endParaRPr b="1" sz="2200">
              <a:solidFill>
                <a:srgbClr val="FF0000"/>
              </a:solidFill>
              <a:latin typeface="Calibri"/>
              <a:ea typeface="Calibri"/>
              <a:cs typeface="Calibri"/>
              <a:sym typeface="Calibri"/>
            </a:endParaRPr>
          </a:p>
          <a:p>
            <a:pPr indent="0" lvl="0" marL="0" rtl="0" algn="ctr">
              <a:lnSpc>
                <a:spcPct val="100000"/>
              </a:lnSpc>
              <a:spcBef>
                <a:spcPts val="800"/>
              </a:spcBef>
              <a:spcAft>
                <a:spcPts val="0"/>
              </a:spcAft>
              <a:buNone/>
            </a:pPr>
            <a:r>
              <a:rPr lang="en" sz="2200">
                <a:latin typeface="Calibri"/>
                <a:ea typeface="Calibri"/>
                <a:cs typeface="Calibri"/>
                <a:sym typeface="Calibri"/>
              </a:rPr>
              <a:t>Please evaluate each presentation by using the QR code.</a:t>
            </a:r>
            <a:endParaRPr b="1" sz="2200">
              <a:solidFill>
                <a:srgbClr val="FF0000"/>
              </a:solidFill>
              <a:latin typeface="Calibri"/>
              <a:ea typeface="Calibri"/>
              <a:cs typeface="Calibri"/>
              <a:sym typeface="Calibri"/>
            </a:endParaRPr>
          </a:p>
        </p:txBody>
      </p:sp>
      <p:sp>
        <p:nvSpPr>
          <p:cNvPr id="277" name="Google Shape;277;p30"/>
          <p:cNvSpPr txBox="1"/>
          <p:nvPr/>
        </p:nvSpPr>
        <p:spPr>
          <a:xfrm>
            <a:off x="1548150" y="748725"/>
            <a:ext cx="604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alibri"/>
                <a:ea typeface="Calibri"/>
                <a:cs typeface="Calibri"/>
                <a:sym typeface="Calibri"/>
              </a:rPr>
              <a:t>Presentation Title</a:t>
            </a:r>
            <a:r>
              <a:rPr lang="en">
                <a:latin typeface="Calibri"/>
                <a:ea typeface="Calibri"/>
                <a:cs typeface="Calibri"/>
                <a:sym typeface="Calibri"/>
              </a:rPr>
              <a:t>:</a:t>
            </a:r>
            <a:br>
              <a:rPr lang="en">
                <a:latin typeface="Calibri"/>
                <a:ea typeface="Calibri"/>
                <a:cs typeface="Calibri"/>
                <a:sym typeface="Calibri"/>
              </a:rPr>
            </a:br>
            <a:r>
              <a:rPr lang="en">
                <a:latin typeface="Calibri"/>
                <a:ea typeface="Calibri"/>
                <a:cs typeface="Calibri"/>
                <a:sym typeface="Calibri"/>
              </a:rPr>
              <a:t>“Application of Shear Thickening Fluids on Soft Body Armors”.</a:t>
            </a:r>
            <a:endParaRPr b="1">
              <a:latin typeface="Calibri"/>
              <a:ea typeface="Calibri"/>
              <a:cs typeface="Calibri"/>
              <a:sym typeface="Calibri"/>
            </a:endParaRPr>
          </a:p>
        </p:txBody>
      </p:sp>
      <p:sp>
        <p:nvSpPr>
          <p:cNvPr id="278" name="Google Shape;278;p30"/>
          <p:cNvSpPr txBox="1"/>
          <p:nvPr/>
        </p:nvSpPr>
        <p:spPr>
          <a:xfrm>
            <a:off x="1873650" y="1364325"/>
            <a:ext cx="5396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Calibri"/>
                <a:ea typeface="Calibri"/>
                <a:cs typeface="Calibri"/>
                <a:sym typeface="Calibri"/>
              </a:rPr>
              <a:t>Session 2</a:t>
            </a:r>
            <a:endParaRPr b="1" sz="1800">
              <a:latin typeface="Calibri"/>
              <a:ea typeface="Calibri"/>
              <a:cs typeface="Calibri"/>
              <a:sym typeface="Calibri"/>
            </a:endParaRPr>
          </a:p>
        </p:txBody>
      </p:sp>
      <p:sp>
        <p:nvSpPr>
          <p:cNvPr id="279" name="Google Shape;279;p30"/>
          <p:cNvSpPr txBox="1"/>
          <p:nvPr/>
        </p:nvSpPr>
        <p:spPr>
          <a:xfrm>
            <a:off x="6329600" y="748725"/>
            <a:ext cx="238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alibri"/>
                <a:ea typeface="Calibri"/>
                <a:cs typeface="Calibri"/>
                <a:sym typeface="Calibri"/>
              </a:rPr>
              <a:t>** Evaluation does not affect project grade.</a:t>
            </a:r>
            <a:endParaRPr sz="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578675" y="491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ANSYS: Simulating Strain Rates</a:t>
            </a:r>
            <a:endParaRPr/>
          </a:p>
        </p:txBody>
      </p:sp>
      <p:sp>
        <p:nvSpPr>
          <p:cNvPr id="285" name="Google Shape;285;p3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86" name="Google Shape;286;p31"/>
          <p:cNvPicPr preferRelativeResize="0"/>
          <p:nvPr/>
        </p:nvPicPr>
        <p:blipFill>
          <a:blip r:embed="rId3">
            <a:alphaModFix/>
          </a:blip>
          <a:stretch>
            <a:fillRect/>
          </a:stretch>
        </p:blipFill>
        <p:spPr>
          <a:xfrm>
            <a:off x="5524375" y="1324700"/>
            <a:ext cx="2969732" cy="3392524"/>
          </a:xfrm>
          <a:prstGeom prst="rect">
            <a:avLst/>
          </a:prstGeom>
          <a:noFill/>
          <a:ln>
            <a:noFill/>
          </a:ln>
        </p:spPr>
      </p:pic>
      <p:pic>
        <p:nvPicPr>
          <p:cNvPr id="287" name="Google Shape;287;p31"/>
          <p:cNvPicPr preferRelativeResize="0"/>
          <p:nvPr/>
        </p:nvPicPr>
        <p:blipFill>
          <a:blip r:embed="rId4">
            <a:alphaModFix/>
          </a:blip>
          <a:stretch>
            <a:fillRect/>
          </a:stretch>
        </p:blipFill>
        <p:spPr>
          <a:xfrm>
            <a:off x="486375" y="1512225"/>
            <a:ext cx="4959051" cy="3017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138" name="Google Shape;138;p14"/>
          <p:cNvSpPr txBox="1"/>
          <p:nvPr>
            <p:ph idx="1" type="body"/>
          </p:nvPr>
        </p:nvSpPr>
        <p:spPr>
          <a:xfrm>
            <a:off x="819150" y="1766450"/>
            <a:ext cx="75057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Soft Body Armor</a:t>
            </a:r>
            <a:endParaRPr/>
          </a:p>
          <a:p>
            <a:pPr indent="-311150" lvl="0" marL="457200" rtl="0" algn="l">
              <a:lnSpc>
                <a:spcPct val="200000"/>
              </a:lnSpc>
              <a:spcBef>
                <a:spcPts val="0"/>
              </a:spcBef>
              <a:spcAft>
                <a:spcPts val="0"/>
              </a:spcAft>
              <a:buSzPts val="1300"/>
              <a:buChar char="●"/>
            </a:pPr>
            <a:r>
              <a:rPr lang="en"/>
              <a:t>Shear Thickening Fluid (STF)</a:t>
            </a:r>
            <a:endParaRPr/>
          </a:p>
          <a:p>
            <a:pPr indent="-298450" lvl="1" marL="914400" rtl="0" algn="l">
              <a:lnSpc>
                <a:spcPct val="200000"/>
              </a:lnSpc>
              <a:spcBef>
                <a:spcPts val="0"/>
              </a:spcBef>
              <a:spcAft>
                <a:spcPts val="0"/>
              </a:spcAft>
              <a:buSzPts val="1100"/>
              <a:buChar char="○"/>
            </a:pPr>
            <a:r>
              <a:rPr lang="en"/>
              <a:t>Viscosity proportional to shear rate</a:t>
            </a:r>
            <a:endParaRPr/>
          </a:p>
          <a:p>
            <a:pPr indent="-311150" lvl="0" marL="457200" rtl="0" algn="l">
              <a:lnSpc>
                <a:spcPct val="200000"/>
              </a:lnSpc>
              <a:spcBef>
                <a:spcPts val="0"/>
              </a:spcBef>
              <a:spcAft>
                <a:spcPts val="0"/>
              </a:spcAft>
              <a:buSzPts val="1300"/>
              <a:buChar char="●"/>
            </a:pPr>
            <a:r>
              <a:rPr lang="en"/>
              <a:t>Motivation</a:t>
            </a:r>
            <a:endParaRPr/>
          </a:p>
          <a:p>
            <a:pPr indent="-298450" lvl="1" marL="914400" rtl="0" algn="l">
              <a:lnSpc>
                <a:spcPct val="200000"/>
              </a:lnSpc>
              <a:spcBef>
                <a:spcPts val="0"/>
              </a:spcBef>
              <a:spcAft>
                <a:spcPts val="0"/>
              </a:spcAft>
              <a:buSzPts val="1100"/>
              <a:buChar char="○"/>
            </a:pPr>
            <a:r>
              <a:rPr lang="en"/>
              <a:t>Lack of stab and puncture protection</a:t>
            </a:r>
            <a:endParaRPr/>
          </a:p>
          <a:p>
            <a:pPr indent="-298450" lvl="1" marL="914400" rtl="0" algn="l">
              <a:lnSpc>
                <a:spcPct val="200000"/>
              </a:lnSpc>
              <a:spcBef>
                <a:spcPts val="0"/>
              </a:spcBef>
              <a:spcAft>
                <a:spcPts val="0"/>
              </a:spcAft>
              <a:buSzPts val="1100"/>
              <a:buChar char="○"/>
            </a:pPr>
            <a:r>
              <a:rPr lang="en"/>
              <a:t>No Lvl III soft body armors</a:t>
            </a:r>
            <a:endParaRPr/>
          </a:p>
        </p:txBody>
      </p:sp>
      <p:sp>
        <p:nvSpPr>
          <p:cNvPr id="139" name="Google Shape;139;p1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0" name="Google Shape;140;p14"/>
          <p:cNvPicPr preferRelativeResize="0"/>
          <p:nvPr/>
        </p:nvPicPr>
        <p:blipFill rotWithShape="1">
          <a:blip r:embed="rId3">
            <a:alphaModFix/>
          </a:blip>
          <a:srcRect b="13056" l="5674" r="5931" t="8573"/>
          <a:stretch/>
        </p:blipFill>
        <p:spPr>
          <a:xfrm>
            <a:off x="4572001" y="1844638"/>
            <a:ext cx="3395850" cy="1693528"/>
          </a:xfrm>
          <a:prstGeom prst="rect">
            <a:avLst/>
          </a:prstGeom>
          <a:noFill/>
          <a:ln>
            <a:noFill/>
          </a:ln>
        </p:spPr>
      </p:pic>
      <p:pic>
        <p:nvPicPr>
          <p:cNvPr id="141" name="Google Shape;141;p14"/>
          <p:cNvPicPr preferRelativeResize="0"/>
          <p:nvPr/>
        </p:nvPicPr>
        <p:blipFill>
          <a:blip r:embed="rId4">
            <a:alphaModFix/>
          </a:blip>
          <a:stretch>
            <a:fillRect/>
          </a:stretch>
        </p:blipFill>
        <p:spPr>
          <a:xfrm>
            <a:off x="4707963" y="1800200"/>
            <a:ext cx="1174169" cy="1313950"/>
          </a:xfrm>
          <a:prstGeom prst="rect">
            <a:avLst/>
          </a:prstGeom>
          <a:noFill/>
          <a:ln>
            <a:noFill/>
          </a:ln>
        </p:spPr>
      </p:pic>
      <p:sp>
        <p:nvSpPr>
          <p:cNvPr id="142" name="Google Shape;142;p14"/>
          <p:cNvSpPr txBox="1"/>
          <p:nvPr/>
        </p:nvSpPr>
        <p:spPr>
          <a:xfrm>
            <a:off x="4680650" y="3022325"/>
            <a:ext cx="1228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latin typeface="Calibri"/>
                <a:ea typeface="Calibri"/>
                <a:cs typeface="Calibri"/>
                <a:sym typeface="Calibri"/>
              </a:rPr>
              <a:t>Wang, Y. (2016). </a:t>
            </a:r>
            <a:r>
              <a:rPr i="1" lang="en" sz="800">
                <a:solidFill>
                  <a:schemeClr val="dk2"/>
                </a:solidFill>
                <a:latin typeface="Calibri"/>
                <a:ea typeface="Calibri"/>
                <a:cs typeface="Calibri"/>
                <a:sym typeface="Calibri"/>
              </a:rPr>
              <a:t>Ballistic Body Armour Using Shear Thickening Fluids For Enhancing Stab Resistance </a:t>
            </a:r>
            <a:r>
              <a:rPr lang="en" sz="800">
                <a:solidFill>
                  <a:schemeClr val="dk2"/>
                </a:solidFill>
                <a:latin typeface="Calibri"/>
                <a:ea typeface="Calibri"/>
                <a:cs typeface="Calibri"/>
                <a:sym typeface="Calibri"/>
              </a:rPr>
              <a:t>[1]</a:t>
            </a:r>
            <a:endParaRPr sz="800">
              <a:solidFill>
                <a:schemeClr val="dk2"/>
              </a:solidFill>
              <a:latin typeface="Calibri"/>
              <a:ea typeface="Calibri"/>
              <a:cs typeface="Calibri"/>
              <a:sym typeface="Calibri"/>
            </a:endParaRPr>
          </a:p>
        </p:txBody>
      </p:sp>
      <p:pic>
        <p:nvPicPr>
          <p:cNvPr id="143" name="Google Shape;143;p14"/>
          <p:cNvPicPr preferRelativeResize="0"/>
          <p:nvPr/>
        </p:nvPicPr>
        <p:blipFill>
          <a:blip r:embed="rId5">
            <a:alphaModFix/>
          </a:blip>
          <a:stretch>
            <a:fillRect/>
          </a:stretch>
        </p:blipFill>
        <p:spPr>
          <a:xfrm>
            <a:off x="6544550" y="1800203"/>
            <a:ext cx="1145100" cy="13139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0"/>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Objective</a:t>
            </a:r>
            <a:endParaRPr/>
          </a:p>
        </p:txBody>
      </p:sp>
      <p:sp>
        <p:nvSpPr>
          <p:cNvPr id="149" name="Google Shape;149;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Rate-</a:t>
            </a:r>
            <a:r>
              <a:rPr lang="en"/>
              <a:t>sensitive</a:t>
            </a:r>
            <a:r>
              <a:rPr lang="en"/>
              <a:t> material to improve energy absorption</a:t>
            </a:r>
            <a:endParaRPr/>
          </a:p>
          <a:p>
            <a:pPr indent="-311150" lvl="0" marL="457200" rtl="0" algn="l">
              <a:lnSpc>
                <a:spcPct val="200000"/>
              </a:lnSpc>
              <a:spcBef>
                <a:spcPts val="0"/>
              </a:spcBef>
              <a:spcAft>
                <a:spcPts val="0"/>
              </a:spcAft>
              <a:buSzPts val="1300"/>
              <a:buChar char="●"/>
            </a:pPr>
            <a:r>
              <a:rPr lang="en"/>
              <a:t>Capable of stopping full power rifle cartridge</a:t>
            </a:r>
            <a:endParaRPr/>
          </a:p>
          <a:p>
            <a:pPr indent="-298450" lvl="1" marL="914400" rtl="0" algn="l">
              <a:lnSpc>
                <a:spcPct val="200000"/>
              </a:lnSpc>
              <a:spcBef>
                <a:spcPts val="0"/>
              </a:spcBef>
              <a:spcAft>
                <a:spcPts val="0"/>
              </a:spcAft>
              <a:buSzPts val="1100"/>
              <a:buChar char="○"/>
            </a:pPr>
            <a:r>
              <a:rPr lang="en"/>
              <a:t>&gt;3200J</a:t>
            </a:r>
            <a:endParaRPr/>
          </a:p>
        </p:txBody>
      </p:sp>
      <p:sp>
        <p:nvSpPr>
          <p:cNvPr id="150" name="Google Shape;150;p1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819150" y="845600"/>
            <a:ext cx="4194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STF Composition</a:t>
            </a:r>
            <a:endParaRPr/>
          </a:p>
        </p:txBody>
      </p:sp>
      <p:sp>
        <p:nvSpPr>
          <p:cNvPr id="156" name="Google Shape;156;p16"/>
          <p:cNvSpPr txBox="1"/>
          <p:nvPr>
            <p:ph idx="1" type="body"/>
          </p:nvPr>
        </p:nvSpPr>
        <p:spPr>
          <a:xfrm>
            <a:off x="819150" y="1692700"/>
            <a:ext cx="4569300" cy="24480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Clr>
                <a:srgbClr val="000000"/>
              </a:buClr>
              <a:buSzPts val="1300"/>
              <a:buChar char="●"/>
            </a:pPr>
            <a:r>
              <a:rPr lang="en">
                <a:solidFill>
                  <a:srgbClr val="000000"/>
                </a:solidFill>
              </a:rPr>
              <a:t>Two</a:t>
            </a:r>
            <a:r>
              <a:rPr lang="en">
                <a:solidFill>
                  <a:srgbClr val="000000"/>
                </a:solidFill>
              </a:rPr>
              <a:t> unique nanoparticle mixtures: </a:t>
            </a:r>
            <a:endParaRPr>
              <a:solidFill>
                <a:srgbClr val="000000"/>
              </a:solidFill>
            </a:endParaRPr>
          </a:p>
          <a:p>
            <a:pPr indent="-298450" lvl="1" marL="914400" rtl="0" algn="l">
              <a:lnSpc>
                <a:spcPct val="200000"/>
              </a:lnSpc>
              <a:spcBef>
                <a:spcPts val="0"/>
              </a:spcBef>
              <a:spcAft>
                <a:spcPts val="0"/>
              </a:spcAft>
              <a:buClr>
                <a:srgbClr val="000000"/>
              </a:buClr>
              <a:buSzPts val="1100"/>
              <a:buChar char="○"/>
            </a:pPr>
            <a:r>
              <a:rPr lang="en">
                <a:solidFill>
                  <a:srgbClr val="000000"/>
                </a:solidFill>
              </a:rPr>
              <a:t>SiO2 (Silicon Dioxide base)</a:t>
            </a:r>
            <a:endParaRPr>
              <a:solidFill>
                <a:srgbClr val="000000"/>
              </a:solidFill>
            </a:endParaRPr>
          </a:p>
          <a:p>
            <a:pPr indent="-298450" lvl="1" marL="914400" rtl="0" algn="l">
              <a:lnSpc>
                <a:spcPct val="200000"/>
              </a:lnSpc>
              <a:spcBef>
                <a:spcPts val="0"/>
              </a:spcBef>
              <a:spcAft>
                <a:spcPts val="0"/>
              </a:spcAft>
              <a:buClr>
                <a:srgbClr val="000000"/>
              </a:buClr>
              <a:buSzPts val="1100"/>
              <a:buChar char="○"/>
            </a:pPr>
            <a:r>
              <a:rPr lang="en">
                <a:solidFill>
                  <a:srgbClr val="000000"/>
                </a:solidFill>
              </a:rPr>
              <a:t>SiO2 + W (Tungsten additive)</a:t>
            </a:r>
            <a:endParaRPr>
              <a:solidFill>
                <a:srgbClr val="000000"/>
              </a:solidFill>
            </a:endParaRPr>
          </a:p>
          <a:p>
            <a:pPr indent="-311150" lvl="0" marL="457200" rtl="0" algn="l">
              <a:lnSpc>
                <a:spcPct val="200000"/>
              </a:lnSpc>
              <a:spcBef>
                <a:spcPts val="0"/>
              </a:spcBef>
              <a:spcAft>
                <a:spcPts val="0"/>
              </a:spcAft>
              <a:buClr>
                <a:srgbClr val="000000"/>
              </a:buClr>
              <a:buSzPts val="1300"/>
              <a:buChar char="●"/>
            </a:pPr>
            <a:r>
              <a:rPr lang="en">
                <a:solidFill>
                  <a:srgbClr val="000000"/>
                </a:solidFill>
              </a:rPr>
              <a:t>Nanoparticle mixture homogenized in PEG400 at 30 wt%</a:t>
            </a:r>
            <a:endParaRPr>
              <a:solidFill>
                <a:srgbClr val="000000"/>
              </a:solidFill>
            </a:endParaRPr>
          </a:p>
        </p:txBody>
      </p:sp>
      <p:sp>
        <p:nvSpPr>
          <p:cNvPr id="157" name="Google Shape;157;p1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16"/>
          <p:cNvPicPr preferRelativeResize="0"/>
          <p:nvPr/>
        </p:nvPicPr>
        <p:blipFill>
          <a:blip r:embed="rId3">
            <a:alphaModFix/>
          </a:blip>
          <a:stretch>
            <a:fillRect/>
          </a:stretch>
        </p:blipFill>
        <p:spPr>
          <a:xfrm>
            <a:off x="5388450" y="1272988"/>
            <a:ext cx="2993726" cy="2148125"/>
          </a:xfrm>
          <a:prstGeom prst="rect">
            <a:avLst/>
          </a:prstGeom>
          <a:noFill/>
          <a:ln>
            <a:noFill/>
          </a:ln>
        </p:spPr>
      </p:pic>
      <p:sp>
        <p:nvSpPr>
          <p:cNvPr id="159" name="Google Shape;159;p16"/>
          <p:cNvSpPr txBox="1"/>
          <p:nvPr/>
        </p:nvSpPr>
        <p:spPr>
          <a:xfrm>
            <a:off x="5811125" y="3421100"/>
            <a:ext cx="2262000" cy="44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800">
                <a:latin typeface="Calibri"/>
                <a:ea typeface="Calibri"/>
                <a:cs typeface="Calibri"/>
                <a:sym typeface="Calibri"/>
              </a:rPr>
              <a:t>Ball, R. C., &amp; Melrose, J. R. (1999). Shear thickening in colloidal dispersions [2]</a:t>
            </a:r>
            <a:endParaRPr sz="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7"/>
          <p:cNvPicPr preferRelativeResize="0"/>
          <p:nvPr/>
        </p:nvPicPr>
        <p:blipFill>
          <a:blip r:embed="rId3">
            <a:alphaModFix/>
          </a:blip>
          <a:stretch>
            <a:fillRect/>
          </a:stretch>
        </p:blipFill>
        <p:spPr>
          <a:xfrm>
            <a:off x="667769" y="1919497"/>
            <a:ext cx="3678018" cy="2775729"/>
          </a:xfrm>
          <a:prstGeom prst="rect">
            <a:avLst/>
          </a:prstGeom>
          <a:noFill/>
          <a:ln>
            <a:noFill/>
          </a:ln>
        </p:spPr>
      </p:pic>
      <p:sp>
        <p:nvSpPr>
          <p:cNvPr id="165" name="Google Shape;165;p17"/>
          <p:cNvSpPr txBox="1"/>
          <p:nvPr>
            <p:ph type="title"/>
          </p:nvPr>
        </p:nvSpPr>
        <p:spPr>
          <a:xfrm>
            <a:off x="819150" y="845600"/>
            <a:ext cx="3709200" cy="70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Rheological Testing</a:t>
            </a:r>
            <a:endParaRPr/>
          </a:p>
          <a:p>
            <a:pPr indent="0" lvl="0" marL="0" rtl="0" algn="l">
              <a:spcBef>
                <a:spcPts val="0"/>
              </a:spcBef>
              <a:spcAft>
                <a:spcPts val="0"/>
              </a:spcAft>
              <a:buNone/>
            </a:pPr>
            <a:r>
              <a:t/>
            </a:r>
            <a:endParaRPr/>
          </a:p>
        </p:txBody>
      </p:sp>
      <p:sp>
        <p:nvSpPr>
          <p:cNvPr id="166" name="Google Shape;166;p1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17"/>
          <p:cNvPicPr preferRelativeResize="0"/>
          <p:nvPr/>
        </p:nvPicPr>
        <p:blipFill>
          <a:blip r:embed="rId4">
            <a:alphaModFix/>
          </a:blip>
          <a:stretch>
            <a:fillRect/>
          </a:stretch>
        </p:blipFill>
        <p:spPr>
          <a:xfrm>
            <a:off x="4662013" y="1919350"/>
            <a:ext cx="3678029" cy="2776025"/>
          </a:xfrm>
          <a:prstGeom prst="rect">
            <a:avLst/>
          </a:prstGeom>
          <a:noFill/>
          <a:ln>
            <a:noFill/>
          </a:ln>
        </p:spPr>
      </p:pic>
      <p:sp>
        <p:nvSpPr>
          <p:cNvPr id="168" name="Google Shape;168;p17"/>
          <p:cNvSpPr/>
          <p:nvPr/>
        </p:nvSpPr>
        <p:spPr>
          <a:xfrm>
            <a:off x="5406076" y="2349052"/>
            <a:ext cx="147000" cy="167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2962492" y="2461757"/>
            <a:ext cx="147000" cy="167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nvSpPr>
        <p:spPr>
          <a:xfrm>
            <a:off x="4918375" y="1510200"/>
            <a:ext cx="316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SiO2+W Peak Viscosity: </a:t>
            </a:r>
            <a:r>
              <a:rPr b="1" lang="en">
                <a:latin typeface="Calibri"/>
                <a:ea typeface="Calibri"/>
                <a:cs typeface="Calibri"/>
                <a:sym typeface="Calibri"/>
              </a:rPr>
              <a:t>332.7 Pa-s</a:t>
            </a:r>
            <a:endParaRPr b="1">
              <a:latin typeface="Calibri"/>
              <a:ea typeface="Calibri"/>
              <a:cs typeface="Calibri"/>
              <a:sym typeface="Calibri"/>
            </a:endParaRPr>
          </a:p>
        </p:txBody>
      </p:sp>
      <p:sp>
        <p:nvSpPr>
          <p:cNvPr id="171" name="Google Shape;171;p17"/>
          <p:cNvSpPr txBox="1"/>
          <p:nvPr/>
        </p:nvSpPr>
        <p:spPr>
          <a:xfrm>
            <a:off x="963600" y="1510200"/>
            <a:ext cx="3165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SiO2 Peak Viscosity:</a:t>
            </a:r>
            <a:r>
              <a:rPr b="1" lang="en">
                <a:latin typeface="Calibri"/>
                <a:ea typeface="Calibri"/>
                <a:cs typeface="Calibri"/>
                <a:sym typeface="Calibri"/>
              </a:rPr>
              <a:t> 29.7 </a:t>
            </a:r>
            <a:r>
              <a:rPr b="1" lang="en">
                <a:latin typeface="Calibri"/>
                <a:ea typeface="Calibri"/>
                <a:cs typeface="Calibri"/>
                <a:sym typeface="Calibri"/>
              </a:rPr>
              <a:t>Pa-s</a:t>
            </a:r>
            <a:endParaRPr b="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324850" y="324600"/>
            <a:ext cx="6545100" cy="82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Quasi-Static Experiment: Setup</a:t>
            </a:r>
            <a:endParaRPr/>
          </a:p>
        </p:txBody>
      </p:sp>
      <p:sp>
        <p:nvSpPr>
          <p:cNvPr id="177" name="Google Shape;177;p1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78" name="Google Shape;178;p18"/>
          <p:cNvPicPr preferRelativeResize="0"/>
          <p:nvPr/>
        </p:nvPicPr>
        <p:blipFill rotWithShape="1">
          <a:blip r:embed="rId3">
            <a:alphaModFix/>
          </a:blip>
          <a:srcRect b="14061" l="0" r="0" t="14047"/>
          <a:stretch/>
        </p:blipFill>
        <p:spPr>
          <a:xfrm>
            <a:off x="663761" y="1085425"/>
            <a:ext cx="3697504" cy="3530527"/>
          </a:xfrm>
          <a:prstGeom prst="rect">
            <a:avLst/>
          </a:prstGeom>
          <a:noFill/>
          <a:ln>
            <a:noFill/>
          </a:ln>
        </p:spPr>
      </p:pic>
      <p:pic>
        <p:nvPicPr>
          <p:cNvPr id="179" name="Google Shape;179;p18"/>
          <p:cNvPicPr preferRelativeResize="0"/>
          <p:nvPr/>
        </p:nvPicPr>
        <p:blipFill rotWithShape="1">
          <a:blip r:embed="rId4">
            <a:alphaModFix/>
          </a:blip>
          <a:srcRect b="9760" l="0" r="0" t="19407"/>
          <a:stretch/>
        </p:blipFill>
        <p:spPr>
          <a:xfrm>
            <a:off x="4634461" y="1085425"/>
            <a:ext cx="3752958" cy="3530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9"/>
          <p:cNvSpPr txBox="1"/>
          <p:nvPr>
            <p:ph type="title"/>
          </p:nvPr>
        </p:nvSpPr>
        <p:spPr>
          <a:xfrm>
            <a:off x="819150" y="845600"/>
            <a:ext cx="6545100" cy="82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Quasi-Static Stiffness</a:t>
            </a:r>
            <a:endParaRPr/>
          </a:p>
        </p:txBody>
      </p:sp>
      <p:sp>
        <p:nvSpPr>
          <p:cNvPr id="185" name="Google Shape;185;p1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aphicFrame>
        <p:nvGraphicFramePr>
          <p:cNvPr id="186" name="Google Shape;186;p19"/>
          <p:cNvGraphicFramePr/>
          <p:nvPr/>
        </p:nvGraphicFramePr>
        <p:xfrm>
          <a:off x="4241725" y="2174000"/>
          <a:ext cx="3000000" cy="3000000"/>
        </p:xfrm>
        <a:graphic>
          <a:graphicData uri="http://schemas.openxmlformats.org/drawingml/2006/table">
            <a:tbl>
              <a:tblPr>
                <a:noFill/>
                <a:tableStyleId>{1A697EF9-91CD-4EE1-836F-2AFD7FEBA73B}</a:tableStyleId>
              </a:tblPr>
              <a:tblGrid>
                <a:gridCol w="1457875"/>
                <a:gridCol w="1457875"/>
                <a:gridCol w="1457875"/>
              </a:tblGrid>
              <a:tr h="381000">
                <a:tc>
                  <a:txBody>
                    <a:bodyPr/>
                    <a:lstStyle/>
                    <a:p>
                      <a:pPr indent="0" lvl="0" marL="0" rtl="0" algn="l">
                        <a:spcBef>
                          <a:spcPts val="0"/>
                        </a:spcBef>
                        <a:spcAft>
                          <a:spcPts val="0"/>
                        </a:spcAft>
                        <a:buNone/>
                      </a:pPr>
                      <a:r>
                        <a:rPr lang="en" sz="1300">
                          <a:latin typeface="Calibri"/>
                          <a:ea typeface="Calibri"/>
                          <a:cs typeface="Calibri"/>
                          <a:sym typeface="Calibri"/>
                        </a:rPr>
                        <a:t>Material</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Initial</a:t>
                      </a:r>
                      <a:r>
                        <a:rPr lang="en" sz="1300">
                          <a:latin typeface="Calibri"/>
                          <a:ea typeface="Calibri"/>
                          <a:cs typeface="Calibri"/>
                          <a:sym typeface="Calibri"/>
                        </a:rPr>
                        <a:t> Average Stiffness (N/mm)</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Late Average Stiffness (N/mm)</a:t>
                      </a:r>
                      <a:endParaRPr sz="13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300">
                          <a:latin typeface="Calibri"/>
                          <a:ea typeface="Calibri"/>
                          <a:cs typeface="Calibri"/>
                          <a:sym typeface="Calibri"/>
                        </a:rPr>
                        <a:t>Neat</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0.468</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10.21</a:t>
                      </a:r>
                      <a:endParaRPr sz="13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300">
                          <a:latin typeface="Calibri"/>
                          <a:ea typeface="Calibri"/>
                          <a:cs typeface="Calibri"/>
                          <a:sym typeface="Calibri"/>
                        </a:rPr>
                        <a:t>SiO2</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0.485</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17.45</a:t>
                      </a:r>
                      <a:endParaRPr sz="13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300">
                          <a:latin typeface="Calibri"/>
                          <a:ea typeface="Calibri"/>
                          <a:cs typeface="Calibri"/>
                          <a:sym typeface="Calibri"/>
                        </a:rPr>
                        <a:t>SiO2 + W</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0.395</a:t>
                      </a:r>
                      <a:endParaRPr sz="13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 sz="1300">
                          <a:latin typeface="Calibri"/>
                          <a:ea typeface="Calibri"/>
                          <a:cs typeface="Calibri"/>
                          <a:sym typeface="Calibri"/>
                        </a:rPr>
                        <a:t>19.85</a:t>
                      </a:r>
                      <a:endParaRPr sz="1300">
                        <a:latin typeface="Calibri"/>
                        <a:ea typeface="Calibri"/>
                        <a:cs typeface="Calibri"/>
                        <a:sym typeface="Calibri"/>
                      </a:endParaRPr>
                    </a:p>
                  </a:txBody>
                  <a:tcPr marT="91425" marB="91425" marR="91425" marL="91425"/>
                </a:tc>
              </a:tr>
            </a:tbl>
          </a:graphicData>
        </a:graphic>
      </p:graphicFrame>
      <p:pic>
        <p:nvPicPr>
          <p:cNvPr id="187" name="Google Shape;187;p19" title="Chart"/>
          <p:cNvPicPr preferRelativeResize="0"/>
          <p:nvPr/>
        </p:nvPicPr>
        <p:blipFill>
          <a:blip r:embed="rId3">
            <a:alphaModFix/>
          </a:blip>
          <a:stretch>
            <a:fillRect/>
          </a:stretch>
        </p:blipFill>
        <p:spPr>
          <a:xfrm>
            <a:off x="580225" y="1671200"/>
            <a:ext cx="3611874" cy="2825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819150" y="845600"/>
            <a:ext cx="6545100" cy="82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Quasi-Static Energy Absorption</a:t>
            </a:r>
            <a:endParaRPr/>
          </a:p>
        </p:txBody>
      </p:sp>
      <p:sp>
        <p:nvSpPr>
          <p:cNvPr id="193" name="Google Shape;193;p2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94" name="Google Shape;194;p20" title="Chart"/>
          <p:cNvPicPr preferRelativeResize="0"/>
          <p:nvPr/>
        </p:nvPicPr>
        <p:blipFill>
          <a:blip r:embed="rId3">
            <a:alphaModFix/>
          </a:blip>
          <a:stretch>
            <a:fillRect/>
          </a:stretch>
        </p:blipFill>
        <p:spPr>
          <a:xfrm>
            <a:off x="819150" y="1671200"/>
            <a:ext cx="4337475" cy="2682000"/>
          </a:xfrm>
          <a:prstGeom prst="rect">
            <a:avLst/>
          </a:prstGeom>
          <a:noFill/>
          <a:ln>
            <a:noFill/>
          </a:ln>
        </p:spPr>
      </p:pic>
      <p:sp>
        <p:nvSpPr>
          <p:cNvPr id="195" name="Google Shape;195;p20"/>
          <p:cNvSpPr txBox="1"/>
          <p:nvPr/>
        </p:nvSpPr>
        <p:spPr>
          <a:xfrm>
            <a:off x="5738125" y="4128700"/>
            <a:ext cx="2377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Calibri"/>
                <a:ea typeface="Calibri"/>
                <a:cs typeface="Calibri"/>
                <a:sym typeface="Calibri"/>
              </a:rPr>
              <a:t>Failure mode for hemispherical quasi-static testing on neat Kevlar</a:t>
            </a:r>
            <a:endParaRPr sz="1000">
              <a:latin typeface="Calibri"/>
              <a:ea typeface="Calibri"/>
              <a:cs typeface="Calibri"/>
              <a:sym typeface="Calibri"/>
            </a:endParaRPr>
          </a:p>
        </p:txBody>
      </p:sp>
      <p:pic>
        <p:nvPicPr>
          <p:cNvPr id="196" name="Google Shape;196;p20"/>
          <p:cNvPicPr preferRelativeResize="0"/>
          <p:nvPr/>
        </p:nvPicPr>
        <p:blipFill rotWithShape="1">
          <a:blip r:embed="rId4">
            <a:alphaModFix/>
          </a:blip>
          <a:srcRect b="26041" l="13508" r="18371" t="28842"/>
          <a:stretch/>
        </p:blipFill>
        <p:spPr>
          <a:xfrm>
            <a:off x="5752750" y="1739700"/>
            <a:ext cx="2637977" cy="2320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1"/>
          <p:cNvSpPr txBox="1"/>
          <p:nvPr>
            <p:ph type="title"/>
          </p:nvPr>
        </p:nvSpPr>
        <p:spPr>
          <a:xfrm>
            <a:off x="819150" y="685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Dynamic Testing - Test Setup</a:t>
            </a:r>
            <a:endParaRPr/>
          </a:p>
        </p:txBody>
      </p:sp>
      <p:sp>
        <p:nvSpPr>
          <p:cNvPr id="202" name="Google Shape;202;p21"/>
          <p:cNvSpPr txBox="1"/>
          <p:nvPr>
            <p:ph idx="1" type="body"/>
          </p:nvPr>
        </p:nvSpPr>
        <p:spPr>
          <a:xfrm>
            <a:off x="819150" y="1472184"/>
            <a:ext cx="4890600" cy="28635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SzPts val="1800"/>
              <a:buChar char="●"/>
            </a:pPr>
            <a:r>
              <a:rPr lang="en" sz="1800"/>
              <a:t>Dynamic testing was performed on a drop tower</a:t>
            </a:r>
            <a:endParaRPr sz="1800"/>
          </a:p>
          <a:p>
            <a:pPr indent="-342900" lvl="0" marL="457200" rtl="0" algn="l">
              <a:lnSpc>
                <a:spcPct val="150000"/>
              </a:lnSpc>
              <a:spcBef>
                <a:spcPts val="0"/>
              </a:spcBef>
              <a:spcAft>
                <a:spcPts val="0"/>
              </a:spcAft>
              <a:buSzPts val="1800"/>
              <a:buChar char="●"/>
            </a:pPr>
            <a:r>
              <a:rPr lang="en" sz="1800"/>
              <a:t>Hemispherical indenter and clamping fixture from quasi-static testing were used</a:t>
            </a:r>
            <a:endParaRPr sz="1800"/>
          </a:p>
          <a:p>
            <a:pPr indent="-342900" lvl="0" marL="457200" rtl="0" algn="l">
              <a:lnSpc>
                <a:spcPct val="150000"/>
              </a:lnSpc>
              <a:spcBef>
                <a:spcPts val="0"/>
              </a:spcBef>
              <a:spcAft>
                <a:spcPts val="0"/>
              </a:spcAft>
              <a:buSzPts val="1800"/>
              <a:buChar char="●"/>
            </a:pPr>
            <a:r>
              <a:rPr lang="en" sz="1800"/>
              <a:t>Drop height was varied incrementally until fabric failed</a:t>
            </a:r>
            <a:endParaRPr sz="1800"/>
          </a:p>
        </p:txBody>
      </p:sp>
      <p:sp>
        <p:nvSpPr>
          <p:cNvPr id="203" name="Google Shape;203;p2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04" name="Google Shape;204;p21"/>
          <p:cNvPicPr preferRelativeResize="0"/>
          <p:nvPr/>
        </p:nvPicPr>
        <p:blipFill rotWithShape="1">
          <a:blip r:embed="rId3">
            <a:alphaModFix/>
          </a:blip>
          <a:srcRect b="6006" l="0" r="0" t="0"/>
          <a:stretch/>
        </p:blipFill>
        <p:spPr>
          <a:xfrm>
            <a:off x="6174325" y="912550"/>
            <a:ext cx="2216400" cy="3697500"/>
          </a:xfrm>
          <a:prstGeom prst="roundRect">
            <a:avLst>
              <a:gd fmla="val 16667" name="adj"/>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