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Average"/>
      <p:regular r:id="rId18"/>
    </p:embeddedFont>
    <p:embeddedFont>
      <p:font typeface="Oswald"/>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6223BA3-0E56-4C78-A579-E443C343E3FF}">
  <a:tblStyle styleId="{E6223BA3-0E56-4C78-A579-E443C343E3F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Average-regular.fntdata"/><Relationship Id="rId8" Type="http://schemas.openxmlformats.org/officeDocument/2006/relationships/slide" Target="slides/slide2.xml"/><Relationship Id="rId3" Type="http://schemas.openxmlformats.org/officeDocument/2006/relationships/presProps" Target="presProps.xml"/><Relationship Id="rId21" Type="http://schemas.openxmlformats.org/officeDocument/2006/relationships/customXml" Target="../customXml/item1.xml"/><Relationship Id="rId12" Type="http://schemas.openxmlformats.org/officeDocument/2006/relationships/slide" Target="slides/slide6.xml"/><Relationship Id="rId17" Type="http://schemas.openxmlformats.org/officeDocument/2006/relationships/slide" Target="slides/slide11.xml"/><Relationship Id="rId7" Type="http://schemas.openxmlformats.org/officeDocument/2006/relationships/slide" Target="slides/slide1.xml"/><Relationship Id="rId20" Type="http://schemas.openxmlformats.org/officeDocument/2006/relationships/font" Target="fonts/Oswald-bold.fntdata"/><Relationship Id="rId2"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1" Type="http://schemas.openxmlformats.org/officeDocument/2006/relationships/theme" Target="theme/theme2.xml"/><Relationship Id="rId6" Type="http://schemas.openxmlformats.org/officeDocument/2006/relationships/notesMaster" Target="notesMasters/notesMaster1.xml"/><Relationship Id="rId15" Type="http://schemas.openxmlformats.org/officeDocument/2006/relationships/slide" Target="slides/slide9.xml"/><Relationship Id="rId5" Type="http://schemas.openxmlformats.org/officeDocument/2006/relationships/slideMaster" Target="slideMasters/slideMaster1.xml"/><Relationship Id="rId23" Type="http://schemas.openxmlformats.org/officeDocument/2006/relationships/customXml" Target="../customXml/item3.xml"/><Relationship Id="rId10" Type="http://schemas.openxmlformats.org/officeDocument/2006/relationships/slide" Target="slides/slide4.xml"/><Relationship Id="rId19" Type="http://schemas.openxmlformats.org/officeDocument/2006/relationships/font" Target="fonts/Oswald-regular.fntdata"/><Relationship Id="rId4" Type="http://schemas.openxmlformats.org/officeDocument/2006/relationships/tableStyles" Target="tableStyles.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269e1a1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269e1a1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468f4e9f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468f4e9f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4082451a08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4082451a0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Red Card tools in the Wood Room are the most dangerous tools in the IO. You can get hurt or hurt someone else very easily if you do not know what you are doing. Even after you are experienced, you can still make a dangerous situation by negligence. </a:t>
            </a:r>
            <a:endParaRPr/>
          </a:p>
          <a:p>
            <a:pPr indent="0" lvl="0" marL="0" rtl="0" algn="l">
              <a:spcBef>
                <a:spcPts val="0"/>
              </a:spcBef>
              <a:spcAft>
                <a:spcPts val="0"/>
              </a:spcAft>
              <a:buNone/>
            </a:pPr>
            <a:r>
              <a:rPr lang="en"/>
              <a:t>After you have viewed this presentation, let us know when you want to use any of the tools listed, and we will show you how to use the tool, then watch you the first time you use it to make sure you are safe.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4082451a08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4082451a0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082451a08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082451a08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40b99a7e1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0b99a7e1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670b9388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670b9388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082451a08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082451a08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082451a0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082451a0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082451a08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082451a0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 </a:t>
            </a:r>
            <a:r>
              <a:rPr lang="en">
                <a:solidFill>
                  <a:srgbClr val="FF0000"/>
                </a:solidFill>
              </a:rPr>
              <a:t>Red</a:t>
            </a:r>
            <a:r>
              <a:rPr lang="en"/>
              <a:t> Card </a:t>
            </a:r>
            <a:r>
              <a:rPr i="1" lang="en"/>
              <a:t>Wood Room</a:t>
            </a:r>
            <a:endParaRPr i="1"/>
          </a:p>
          <a:p>
            <a:pPr indent="0" lvl="0" marL="0" rtl="0" algn="ctr">
              <a:spcBef>
                <a:spcPts val="0"/>
              </a:spcBef>
              <a:spcAft>
                <a:spcPts val="0"/>
              </a:spcAft>
              <a:buNone/>
            </a:pPr>
            <a:r>
              <a:rPr lang="en"/>
              <a:t>Training and Workshop</a:t>
            </a:r>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Innovation Orchard Staff</a:t>
            </a:r>
            <a:endParaRPr/>
          </a:p>
          <a:p>
            <a:pPr indent="0" lvl="0" marL="0" rtl="0" algn="ctr">
              <a:spcBef>
                <a:spcPts val="0"/>
              </a:spcBef>
              <a:spcAft>
                <a:spcPts val="0"/>
              </a:spcAft>
              <a:buNone/>
            </a:pPr>
            <a:r>
              <a:rPr lang="en"/>
              <a:t>io@cpp.edu</a:t>
            </a:r>
            <a:endParaRPr/>
          </a:p>
        </p:txBody>
      </p:sp>
      <p:pic>
        <p:nvPicPr>
          <p:cNvPr id="61" name="Google Shape;61;p13"/>
          <p:cNvPicPr preferRelativeResize="0"/>
          <p:nvPr/>
        </p:nvPicPr>
        <p:blipFill>
          <a:blip r:embed="rId3">
            <a:alphaModFix/>
          </a:blip>
          <a:stretch>
            <a:fillRect/>
          </a:stretch>
        </p:blipFill>
        <p:spPr>
          <a:xfrm>
            <a:off x="0" y="0"/>
            <a:ext cx="1608100" cy="1393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170" name="Shape 170"/>
        <p:cNvGrpSpPr/>
        <p:nvPr/>
      </p:nvGrpSpPr>
      <p:grpSpPr>
        <a:xfrm>
          <a:off x="0" y="0"/>
          <a:ext cx="0" cy="0"/>
          <a:chOff x="0" y="0"/>
          <a:chExt cx="0" cy="0"/>
        </a:xfrm>
      </p:grpSpPr>
      <p:sp>
        <p:nvSpPr>
          <p:cNvPr id="171" name="Google Shape;171;p22"/>
          <p:cNvSpPr txBox="1"/>
          <p:nvPr>
            <p:ph type="title"/>
          </p:nvPr>
        </p:nvSpPr>
        <p:spPr>
          <a:xfrm>
            <a:off x="311700" y="255975"/>
            <a:ext cx="85206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Commonly Used Tools Here at the IO</a:t>
            </a:r>
            <a:endParaRPr/>
          </a:p>
        </p:txBody>
      </p:sp>
      <p:sp>
        <p:nvSpPr>
          <p:cNvPr id="172" name="Google Shape;172;p22"/>
          <p:cNvSpPr txBox="1"/>
          <p:nvPr>
            <p:ph idx="1" type="body"/>
          </p:nvPr>
        </p:nvSpPr>
        <p:spPr>
          <a:xfrm>
            <a:off x="311700" y="886275"/>
            <a:ext cx="8520600" cy="3541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Of the 6 red tools available, the 3 most commonly used tools are the:</a:t>
            </a:r>
            <a:endParaRPr sz="2000"/>
          </a:p>
          <a:p>
            <a:pPr indent="-355600" lvl="1" marL="914400" rtl="0" algn="l">
              <a:spcBef>
                <a:spcPts val="0"/>
              </a:spcBef>
              <a:spcAft>
                <a:spcPts val="0"/>
              </a:spcAft>
              <a:buSzPts val="2000"/>
              <a:buChar char="○"/>
            </a:pPr>
            <a:r>
              <a:rPr lang="en" sz="2000"/>
              <a:t>Miter Saw</a:t>
            </a:r>
            <a:endParaRPr sz="2000"/>
          </a:p>
          <a:p>
            <a:pPr indent="-355600" lvl="1" marL="914400" rtl="0" algn="l">
              <a:spcBef>
                <a:spcPts val="0"/>
              </a:spcBef>
              <a:spcAft>
                <a:spcPts val="0"/>
              </a:spcAft>
              <a:buSzPts val="2000"/>
              <a:buChar char="○"/>
            </a:pPr>
            <a:r>
              <a:rPr lang="en" sz="2000"/>
              <a:t>Band Saw</a:t>
            </a:r>
            <a:endParaRPr sz="2000"/>
          </a:p>
          <a:p>
            <a:pPr indent="-355600" lvl="1" marL="914400" rtl="0" algn="l">
              <a:spcBef>
                <a:spcPts val="0"/>
              </a:spcBef>
              <a:spcAft>
                <a:spcPts val="0"/>
              </a:spcAft>
              <a:buSzPts val="2000"/>
              <a:buChar char="○"/>
            </a:pPr>
            <a:r>
              <a:rPr lang="en" sz="2000"/>
              <a:t>Circular Saw</a:t>
            </a:r>
            <a:endParaRPr sz="2000"/>
          </a:p>
          <a:p>
            <a:pPr indent="-355600" lvl="0" marL="457200" rtl="0" algn="l">
              <a:spcBef>
                <a:spcPts val="0"/>
              </a:spcBef>
              <a:spcAft>
                <a:spcPts val="0"/>
              </a:spcAft>
              <a:buSzPts val="2000"/>
              <a:buChar char="●"/>
            </a:pPr>
            <a:r>
              <a:rPr lang="en" sz="2000"/>
              <a:t>We will show you how to safely operate these three tools, and at the conclusion of this workshop, you can use them at any time as long as there is a tech immediately present at the IO and you inform them that you are using the tool</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176" name="Shape 176"/>
        <p:cNvGrpSpPr/>
        <p:nvPr/>
      </p:nvGrpSpPr>
      <p:grpSpPr>
        <a:xfrm>
          <a:off x="0" y="0"/>
          <a:ext cx="0" cy="0"/>
          <a:chOff x="0" y="0"/>
          <a:chExt cx="0" cy="0"/>
        </a:xfrm>
      </p:grpSpPr>
      <p:sp>
        <p:nvSpPr>
          <p:cNvPr id="177" name="Google Shape;177;p23"/>
          <p:cNvSpPr txBox="1"/>
          <p:nvPr>
            <p:ph type="title"/>
          </p:nvPr>
        </p:nvSpPr>
        <p:spPr>
          <a:xfrm>
            <a:off x="311700" y="255975"/>
            <a:ext cx="85206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Hands-On Tutorial Time</a:t>
            </a:r>
            <a:endParaRPr/>
          </a:p>
        </p:txBody>
      </p:sp>
      <p:sp>
        <p:nvSpPr>
          <p:cNvPr id="178" name="Google Shape;178;p23"/>
          <p:cNvSpPr txBox="1"/>
          <p:nvPr>
            <p:ph idx="1" type="body"/>
          </p:nvPr>
        </p:nvSpPr>
        <p:spPr>
          <a:xfrm>
            <a:off x="311700" y="886275"/>
            <a:ext cx="8520600" cy="3541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You are now permitted to learn the red machines!</a:t>
            </a:r>
            <a:endParaRPr sz="2000"/>
          </a:p>
          <a:p>
            <a:pPr indent="-355600" lvl="0" marL="457200" rtl="0" algn="l">
              <a:spcBef>
                <a:spcPts val="0"/>
              </a:spcBef>
              <a:spcAft>
                <a:spcPts val="0"/>
              </a:spcAft>
              <a:buSzPts val="2000"/>
              <a:buChar char="●"/>
            </a:pPr>
            <a:r>
              <a:rPr lang="en" sz="2000"/>
              <a:t>You must complete the introduction for any red machine you wish to use. Please ask a tech for assistance and we will guide you through how to use them. </a:t>
            </a:r>
            <a:endParaRPr sz="2000"/>
          </a:p>
        </p:txBody>
      </p:sp>
      <p:pic>
        <p:nvPicPr>
          <p:cNvPr id="179" name="Google Shape;179;p23"/>
          <p:cNvPicPr preferRelativeResize="0"/>
          <p:nvPr/>
        </p:nvPicPr>
        <p:blipFill>
          <a:blip r:embed="rId3">
            <a:alphaModFix/>
          </a:blip>
          <a:stretch>
            <a:fillRect/>
          </a:stretch>
        </p:blipFill>
        <p:spPr>
          <a:xfrm>
            <a:off x="4303975" y="2165225"/>
            <a:ext cx="4528325" cy="2717000"/>
          </a:xfrm>
          <a:prstGeom prst="rect">
            <a:avLst/>
          </a:prstGeom>
          <a:noFill/>
          <a:ln>
            <a:noFill/>
          </a:ln>
        </p:spPr>
      </p:pic>
      <p:pic>
        <p:nvPicPr>
          <p:cNvPr id="180" name="Google Shape;180;p23"/>
          <p:cNvPicPr preferRelativeResize="0"/>
          <p:nvPr/>
        </p:nvPicPr>
        <p:blipFill>
          <a:blip r:embed="rId4">
            <a:alphaModFix/>
          </a:blip>
          <a:stretch>
            <a:fillRect/>
          </a:stretch>
        </p:blipFill>
        <p:spPr>
          <a:xfrm>
            <a:off x="584175" y="2593725"/>
            <a:ext cx="3558723" cy="22885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this subject?</a:t>
            </a:r>
            <a:endParaRPr/>
          </a:p>
        </p:txBody>
      </p:sp>
      <p:cxnSp>
        <p:nvCxnSpPr>
          <p:cNvPr id="67" name="Google Shape;67;p14"/>
          <p:cNvCxnSpPr/>
          <p:nvPr/>
        </p:nvCxnSpPr>
        <p:spPr>
          <a:xfrm flipH="1" rot="10800000">
            <a:off x="4018938" y="2843195"/>
            <a:ext cx="1031700" cy="4800"/>
          </a:xfrm>
          <a:prstGeom prst="straightConnector1">
            <a:avLst/>
          </a:prstGeom>
          <a:noFill/>
          <a:ln cap="flat" cmpd="sng" w="76200">
            <a:solidFill>
              <a:schemeClr val="dk2"/>
            </a:solidFill>
            <a:prstDash val="solid"/>
            <a:round/>
            <a:headEnd len="med" w="med" type="none"/>
            <a:tailEnd len="med" w="med" type="triangle"/>
          </a:ln>
        </p:spPr>
      </p:cxnSp>
      <p:pic>
        <p:nvPicPr>
          <p:cNvPr id="68" name="Google Shape;68;p14"/>
          <p:cNvPicPr preferRelativeResize="0"/>
          <p:nvPr/>
        </p:nvPicPr>
        <p:blipFill>
          <a:blip r:embed="rId3">
            <a:alphaModFix/>
          </a:blip>
          <a:stretch>
            <a:fillRect/>
          </a:stretch>
        </p:blipFill>
        <p:spPr>
          <a:xfrm>
            <a:off x="5355448" y="1722824"/>
            <a:ext cx="3051620" cy="2288725"/>
          </a:xfrm>
          <a:prstGeom prst="rect">
            <a:avLst/>
          </a:prstGeom>
          <a:noFill/>
          <a:ln>
            <a:noFill/>
          </a:ln>
        </p:spPr>
      </p:pic>
      <p:pic>
        <p:nvPicPr>
          <p:cNvPr id="69" name="Google Shape;69;p14"/>
          <p:cNvPicPr preferRelativeResize="0"/>
          <p:nvPr/>
        </p:nvPicPr>
        <p:blipFill rotWithShape="1">
          <a:blip r:embed="rId4">
            <a:alphaModFix/>
          </a:blip>
          <a:srcRect b="0" l="13438" r="31890" t="0"/>
          <a:stretch/>
        </p:blipFill>
        <p:spPr>
          <a:xfrm>
            <a:off x="408625" y="1722825"/>
            <a:ext cx="3368324" cy="2245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73" name="Shape 73"/>
        <p:cNvGrpSpPr/>
        <p:nvPr/>
      </p:nvGrpSpPr>
      <p:grpSpPr>
        <a:xfrm>
          <a:off x="0" y="0"/>
          <a:ext cx="0" cy="0"/>
          <a:chOff x="0" y="0"/>
          <a:chExt cx="0" cy="0"/>
        </a:xfrm>
      </p:grpSpPr>
      <p:sp>
        <p:nvSpPr>
          <p:cNvPr id="74" name="Google Shape;74;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This Room is For</a:t>
            </a:r>
            <a:endParaRPr/>
          </a:p>
        </p:txBody>
      </p:sp>
      <p:sp>
        <p:nvSpPr>
          <p:cNvPr id="75" name="Google Shape;75;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Hand operated tools, whether powered or manual.</a:t>
            </a:r>
            <a:endParaRPr/>
          </a:p>
          <a:p>
            <a:pPr indent="-342900" lvl="0" marL="457200" rtl="0" algn="l">
              <a:spcBef>
                <a:spcPts val="0"/>
              </a:spcBef>
              <a:spcAft>
                <a:spcPts val="0"/>
              </a:spcAft>
              <a:buSzPts val="1800"/>
              <a:buChar char="●"/>
            </a:pPr>
            <a:r>
              <a:rPr lang="en"/>
              <a:t>Space to use power tools that make dust, chips, or loud noise.</a:t>
            </a:r>
            <a:endParaRPr/>
          </a:p>
          <a:p>
            <a:pPr indent="-342900" lvl="0" marL="457200" rtl="0" algn="l">
              <a:spcBef>
                <a:spcPts val="0"/>
              </a:spcBef>
              <a:spcAft>
                <a:spcPts val="0"/>
              </a:spcAft>
              <a:buSzPts val="1800"/>
              <a:buChar char="●"/>
            </a:pPr>
            <a:r>
              <a:rPr lang="en"/>
              <a:t>Storage of tools and supplies, but not projects.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79" name="Shape 79"/>
        <p:cNvGrpSpPr/>
        <p:nvPr/>
      </p:nvGrpSpPr>
      <p:grpSpPr>
        <a:xfrm>
          <a:off x="0" y="0"/>
          <a:ext cx="0" cy="0"/>
          <a:chOff x="0" y="0"/>
          <a:chExt cx="0" cy="0"/>
        </a:xfrm>
      </p:grpSpPr>
      <p:sp>
        <p:nvSpPr>
          <p:cNvPr id="80" name="Google Shape;80;p16"/>
          <p:cNvSpPr txBox="1"/>
          <p:nvPr>
            <p:ph type="title"/>
          </p:nvPr>
        </p:nvSpPr>
        <p:spPr>
          <a:xfrm>
            <a:off x="311700" y="1136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Types of tools and uses</a:t>
            </a:r>
            <a:endParaRPr/>
          </a:p>
          <a:p>
            <a:pPr indent="0" lvl="0" marL="0" rtl="0" algn="l">
              <a:spcBef>
                <a:spcPts val="0"/>
              </a:spcBef>
              <a:spcAft>
                <a:spcPts val="0"/>
              </a:spcAft>
              <a:buNone/>
            </a:pPr>
            <a:r>
              <a:t/>
            </a:r>
            <a:endParaRPr/>
          </a:p>
        </p:txBody>
      </p:sp>
      <p:pic>
        <p:nvPicPr>
          <p:cNvPr id="81" name="Google Shape;81;p16"/>
          <p:cNvPicPr preferRelativeResize="0"/>
          <p:nvPr/>
        </p:nvPicPr>
        <p:blipFill rotWithShape="1">
          <a:blip r:embed="rId3">
            <a:alphaModFix/>
          </a:blip>
          <a:srcRect b="0" l="0" r="15561" t="0"/>
          <a:stretch/>
        </p:blipFill>
        <p:spPr>
          <a:xfrm>
            <a:off x="3108754" y="2853700"/>
            <a:ext cx="2262448" cy="1576750"/>
          </a:xfrm>
          <a:prstGeom prst="rect">
            <a:avLst/>
          </a:prstGeom>
          <a:noFill/>
          <a:ln>
            <a:noFill/>
          </a:ln>
        </p:spPr>
      </p:pic>
      <p:pic>
        <p:nvPicPr>
          <p:cNvPr id="82" name="Google Shape;82;p16"/>
          <p:cNvPicPr preferRelativeResize="0"/>
          <p:nvPr/>
        </p:nvPicPr>
        <p:blipFill>
          <a:blip r:embed="rId4">
            <a:alphaModFix/>
          </a:blip>
          <a:stretch>
            <a:fillRect/>
          </a:stretch>
        </p:blipFill>
        <p:spPr>
          <a:xfrm>
            <a:off x="5588693" y="2853700"/>
            <a:ext cx="2262458" cy="1576750"/>
          </a:xfrm>
          <a:prstGeom prst="rect">
            <a:avLst/>
          </a:prstGeom>
          <a:noFill/>
          <a:ln>
            <a:noFill/>
          </a:ln>
        </p:spPr>
      </p:pic>
      <p:pic>
        <p:nvPicPr>
          <p:cNvPr id="83" name="Google Shape;83;p16"/>
          <p:cNvPicPr preferRelativeResize="0"/>
          <p:nvPr/>
        </p:nvPicPr>
        <p:blipFill rotWithShape="1">
          <a:blip r:embed="rId5">
            <a:alphaModFix/>
          </a:blip>
          <a:srcRect b="0" l="0" r="12929" t="0"/>
          <a:stretch/>
        </p:blipFill>
        <p:spPr>
          <a:xfrm>
            <a:off x="5588693" y="869125"/>
            <a:ext cx="2262449" cy="1576748"/>
          </a:xfrm>
          <a:prstGeom prst="rect">
            <a:avLst/>
          </a:prstGeom>
          <a:noFill/>
          <a:ln>
            <a:noFill/>
          </a:ln>
        </p:spPr>
      </p:pic>
      <p:pic>
        <p:nvPicPr>
          <p:cNvPr id="84" name="Google Shape;84;p16"/>
          <p:cNvPicPr preferRelativeResize="0"/>
          <p:nvPr/>
        </p:nvPicPr>
        <p:blipFill rotWithShape="1">
          <a:blip r:embed="rId6">
            <a:alphaModFix/>
          </a:blip>
          <a:srcRect b="0" l="0" r="7527" t="0"/>
          <a:stretch/>
        </p:blipFill>
        <p:spPr>
          <a:xfrm>
            <a:off x="3108754" y="869125"/>
            <a:ext cx="2262448" cy="1576749"/>
          </a:xfrm>
          <a:prstGeom prst="rect">
            <a:avLst/>
          </a:prstGeom>
          <a:noFill/>
          <a:ln>
            <a:noFill/>
          </a:ln>
        </p:spPr>
      </p:pic>
      <p:pic>
        <p:nvPicPr>
          <p:cNvPr id="85" name="Google Shape;85;p16"/>
          <p:cNvPicPr preferRelativeResize="0"/>
          <p:nvPr/>
        </p:nvPicPr>
        <p:blipFill>
          <a:blip r:embed="rId7">
            <a:alphaModFix/>
          </a:blip>
          <a:stretch>
            <a:fillRect/>
          </a:stretch>
        </p:blipFill>
        <p:spPr>
          <a:xfrm>
            <a:off x="983100" y="869125"/>
            <a:ext cx="2009516" cy="1576748"/>
          </a:xfrm>
          <a:prstGeom prst="rect">
            <a:avLst/>
          </a:prstGeom>
          <a:noFill/>
          <a:ln>
            <a:noFill/>
          </a:ln>
        </p:spPr>
      </p:pic>
      <p:pic>
        <p:nvPicPr>
          <p:cNvPr id="86" name="Google Shape;86;p16"/>
          <p:cNvPicPr preferRelativeResize="0"/>
          <p:nvPr/>
        </p:nvPicPr>
        <p:blipFill rotWithShape="1">
          <a:blip r:embed="rId8">
            <a:alphaModFix/>
          </a:blip>
          <a:srcRect b="0" l="0" r="12617" t="0"/>
          <a:stretch/>
        </p:blipFill>
        <p:spPr>
          <a:xfrm>
            <a:off x="983102" y="2853700"/>
            <a:ext cx="2009506" cy="1576748"/>
          </a:xfrm>
          <a:prstGeom prst="rect">
            <a:avLst/>
          </a:prstGeom>
          <a:noFill/>
          <a:ln>
            <a:noFill/>
          </a:ln>
        </p:spPr>
      </p:pic>
      <p:sp>
        <p:nvSpPr>
          <p:cNvPr id="87" name="Google Shape;87;p16"/>
          <p:cNvSpPr txBox="1"/>
          <p:nvPr/>
        </p:nvSpPr>
        <p:spPr>
          <a:xfrm>
            <a:off x="906963" y="2374088"/>
            <a:ext cx="2009400" cy="39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Miter Saw </a:t>
            </a:r>
            <a:r>
              <a:rPr lang="en" sz="1800">
                <a:solidFill>
                  <a:schemeClr val="accent3"/>
                </a:solidFill>
                <a:latin typeface="Average"/>
                <a:ea typeface="Average"/>
                <a:cs typeface="Average"/>
                <a:sym typeface="Average"/>
              </a:rPr>
              <a:t> </a:t>
            </a:r>
            <a:endParaRPr>
              <a:latin typeface="Average"/>
              <a:ea typeface="Average"/>
              <a:cs typeface="Average"/>
              <a:sym typeface="Average"/>
            </a:endParaRPr>
          </a:p>
        </p:txBody>
      </p:sp>
      <p:sp>
        <p:nvSpPr>
          <p:cNvPr id="88" name="Google Shape;88;p16"/>
          <p:cNvSpPr txBox="1"/>
          <p:nvPr/>
        </p:nvSpPr>
        <p:spPr>
          <a:xfrm>
            <a:off x="3025588" y="2369663"/>
            <a:ext cx="2009400" cy="39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Angle Grinder</a:t>
            </a:r>
            <a:r>
              <a:rPr lang="en" sz="1800">
                <a:solidFill>
                  <a:schemeClr val="accent3"/>
                </a:solidFill>
                <a:latin typeface="Average"/>
                <a:ea typeface="Average"/>
                <a:cs typeface="Average"/>
                <a:sym typeface="Average"/>
              </a:rPr>
              <a:t>  </a:t>
            </a:r>
            <a:endParaRPr>
              <a:latin typeface="Average"/>
              <a:ea typeface="Average"/>
              <a:cs typeface="Average"/>
              <a:sym typeface="Average"/>
            </a:endParaRPr>
          </a:p>
        </p:txBody>
      </p:sp>
      <p:sp>
        <p:nvSpPr>
          <p:cNvPr id="89" name="Google Shape;89;p16"/>
          <p:cNvSpPr txBox="1"/>
          <p:nvPr/>
        </p:nvSpPr>
        <p:spPr>
          <a:xfrm>
            <a:off x="5588688" y="2369663"/>
            <a:ext cx="2009400" cy="39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Band Saw </a:t>
            </a:r>
            <a:r>
              <a:rPr lang="en" sz="1800">
                <a:solidFill>
                  <a:schemeClr val="accent3"/>
                </a:solidFill>
                <a:latin typeface="Average"/>
                <a:ea typeface="Average"/>
                <a:cs typeface="Average"/>
                <a:sym typeface="Average"/>
              </a:rPr>
              <a:t>  </a:t>
            </a:r>
            <a:endParaRPr>
              <a:latin typeface="Average"/>
              <a:ea typeface="Average"/>
              <a:cs typeface="Average"/>
              <a:sym typeface="Average"/>
            </a:endParaRPr>
          </a:p>
        </p:txBody>
      </p:sp>
      <p:sp>
        <p:nvSpPr>
          <p:cNvPr id="90" name="Google Shape;90;p16"/>
          <p:cNvSpPr txBox="1"/>
          <p:nvPr/>
        </p:nvSpPr>
        <p:spPr>
          <a:xfrm>
            <a:off x="864238" y="4358663"/>
            <a:ext cx="2009400" cy="39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Circular Saw</a:t>
            </a:r>
            <a:r>
              <a:rPr lang="en" sz="1800">
                <a:solidFill>
                  <a:schemeClr val="accent3"/>
                </a:solidFill>
                <a:latin typeface="Average"/>
                <a:ea typeface="Average"/>
                <a:cs typeface="Average"/>
                <a:sym typeface="Average"/>
              </a:rPr>
              <a:t>  </a:t>
            </a:r>
            <a:endParaRPr>
              <a:latin typeface="Average"/>
              <a:ea typeface="Average"/>
              <a:cs typeface="Average"/>
              <a:sym typeface="Average"/>
            </a:endParaRPr>
          </a:p>
        </p:txBody>
      </p:sp>
      <p:sp>
        <p:nvSpPr>
          <p:cNvPr id="91" name="Google Shape;91;p16"/>
          <p:cNvSpPr txBox="1"/>
          <p:nvPr/>
        </p:nvSpPr>
        <p:spPr>
          <a:xfrm>
            <a:off x="3025588" y="4354238"/>
            <a:ext cx="2009400" cy="39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Lathe</a:t>
            </a:r>
            <a:endParaRPr>
              <a:latin typeface="Average"/>
              <a:ea typeface="Average"/>
              <a:cs typeface="Average"/>
              <a:sym typeface="Average"/>
            </a:endParaRPr>
          </a:p>
        </p:txBody>
      </p:sp>
      <p:sp>
        <p:nvSpPr>
          <p:cNvPr id="92" name="Google Shape;92;p16"/>
          <p:cNvSpPr txBox="1"/>
          <p:nvPr/>
        </p:nvSpPr>
        <p:spPr>
          <a:xfrm>
            <a:off x="5545963" y="4354238"/>
            <a:ext cx="2009400" cy="39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Turning Machine</a:t>
            </a:r>
            <a:endParaRPr>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96" name="Shape 96"/>
        <p:cNvGrpSpPr/>
        <p:nvPr/>
      </p:nvGrpSpPr>
      <p:grpSpPr>
        <a:xfrm>
          <a:off x="0" y="0"/>
          <a:ext cx="0" cy="0"/>
          <a:chOff x="0" y="0"/>
          <a:chExt cx="0" cy="0"/>
        </a:xfrm>
      </p:grpSpPr>
      <p:sp>
        <p:nvSpPr>
          <p:cNvPr id="97" name="Google Shape;9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Safety on red machines </a:t>
            </a:r>
            <a:endParaRPr/>
          </a:p>
        </p:txBody>
      </p:sp>
      <p:sp>
        <p:nvSpPr>
          <p:cNvPr id="98" name="Google Shape;98;p17"/>
          <p:cNvSpPr txBox="1"/>
          <p:nvPr/>
        </p:nvSpPr>
        <p:spPr>
          <a:xfrm>
            <a:off x="605525" y="1339300"/>
            <a:ext cx="7971600" cy="2236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Eye protection is mandatory</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Long hair should always be tied up and back</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Ear protection is </a:t>
            </a:r>
            <a:r>
              <a:rPr lang="en" sz="1800">
                <a:solidFill>
                  <a:schemeClr val="accent3"/>
                </a:solidFill>
                <a:latin typeface="Average"/>
                <a:ea typeface="Average"/>
                <a:cs typeface="Average"/>
                <a:sym typeface="Average"/>
              </a:rPr>
              <a:t>mandatory</a:t>
            </a:r>
            <a:r>
              <a:rPr lang="en" sz="1800">
                <a:solidFill>
                  <a:schemeClr val="accent3"/>
                </a:solidFill>
                <a:latin typeface="Average"/>
                <a:ea typeface="Average"/>
                <a:cs typeface="Average"/>
                <a:sym typeface="Average"/>
              </a:rPr>
              <a:t> for tools marked with the ear protection sticker</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Keep hands at least 5 inches away from any moving blade at all times </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Never start a cut with the blade on the material</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Never wear gloves while </a:t>
            </a:r>
            <a:r>
              <a:rPr lang="en" sz="1800">
                <a:solidFill>
                  <a:schemeClr val="accent3"/>
                </a:solidFill>
                <a:latin typeface="Average"/>
                <a:ea typeface="Average"/>
                <a:cs typeface="Average"/>
                <a:sym typeface="Average"/>
              </a:rPr>
              <a:t>operating</a:t>
            </a:r>
            <a:r>
              <a:rPr lang="en" sz="1800">
                <a:solidFill>
                  <a:schemeClr val="accent3"/>
                </a:solidFill>
                <a:latin typeface="Average"/>
                <a:ea typeface="Average"/>
                <a:cs typeface="Average"/>
                <a:sym typeface="Average"/>
              </a:rPr>
              <a:t> any red equipment</a:t>
            </a:r>
            <a:endParaRPr sz="1800">
              <a:solidFill>
                <a:schemeClr val="accent3"/>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293400"/>
            <a:ext cx="280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Safety Checklist </a:t>
            </a:r>
            <a:endParaRPr/>
          </a:p>
        </p:txBody>
      </p:sp>
      <p:graphicFrame>
        <p:nvGraphicFramePr>
          <p:cNvPr id="104" name="Google Shape;104;p18"/>
          <p:cNvGraphicFramePr/>
          <p:nvPr/>
        </p:nvGraphicFramePr>
        <p:xfrm>
          <a:off x="427800" y="1048810"/>
          <a:ext cx="3000000" cy="3000000"/>
        </p:xfrm>
        <a:graphic>
          <a:graphicData uri="http://schemas.openxmlformats.org/drawingml/2006/table">
            <a:tbl>
              <a:tblPr>
                <a:noFill/>
                <a:tableStyleId>{E6223BA3-0E56-4C78-A579-E443C343E3FF}</a:tableStyleId>
              </a:tblPr>
              <a:tblGrid>
                <a:gridCol w="861050"/>
                <a:gridCol w="840525"/>
                <a:gridCol w="804300"/>
                <a:gridCol w="1029500"/>
                <a:gridCol w="1009300"/>
                <a:gridCol w="1039925"/>
                <a:gridCol w="1040000"/>
                <a:gridCol w="918875"/>
                <a:gridCol w="880325"/>
              </a:tblGrid>
              <a:tr h="443475">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Mini Lathe</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Wood </a:t>
                      </a:r>
                      <a:r>
                        <a:rPr lang="en">
                          <a:solidFill>
                            <a:srgbClr val="FFFFFF"/>
                          </a:solidFill>
                          <a:latin typeface="Oswald"/>
                          <a:ea typeface="Oswald"/>
                          <a:cs typeface="Oswald"/>
                          <a:sym typeface="Oswald"/>
                        </a:rPr>
                        <a:t>Lathe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Router Table</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CNC mill/router</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Angle Grinder</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Circular Saw</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Miter Saw</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Band Saw</a:t>
                      </a:r>
                      <a:endParaRPr>
                        <a:solidFill>
                          <a:srgbClr val="FFFFFF"/>
                        </a:solidFill>
                        <a:latin typeface="Oswald"/>
                        <a:ea typeface="Oswald"/>
                        <a:cs typeface="Oswald"/>
                        <a:sym typeface="Oswald"/>
                      </a:endParaRPr>
                    </a:p>
                  </a:txBody>
                  <a:tcPr marT="91425" marB="91425" marR="91425" marL="91425"/>
                </a:tc>
              </a:tr>
              <a:tr h="439200">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Lung Protection</a:t>
                      </a:r>
                      <a:endParaRPr>
                        <a:solidFill>
                          <a:srgbClr val="FFFFFF"/>
                        </a:solidFill>
                        <a:latin typeface="Oswald"/>
                        <a:ea typeface="Oswald"/>
                        <a:cs typeface="Oswald"/>
                        <a:sym typeface="Oswald"/>
                      </a:endParaRPr>
                    </a:p>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r>
              <a:tr h="661725">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Eye Protection</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r>
              <a:tr h="691800">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Ear Protection</a:t>
                      </a:r>
                      <a:endParaRPr>
                        <a:solidFill>
                          <a:srgbClr val="FFFFFF"/>
                        </a:solidFill>
                        <a:latin typeface="Oswald"/>
                        <a:ea typeface="Oswald"/>
                        <a:cs typeface="Oswald"/>
                        <a:sym typeface="Oswald"/>
                      </a:endParaRPr>
                    </a:p>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r>
              <a:tr h="661725">
                <a:tc>
                  <a:txBody>
                    <a:bodyPr/>
                    <a:lstStyle/>
                    <a:p>
                      <a:pPr indent="0" lvl="0" marL="0" rtl="0" algn="l">
                        <a:spcBef>
                          <a:spcPts val="0"/>
                        </a:spcBef>
                        <a:spcAft>
                          <a:spcPts val="0"/>
                        </a:spcAft>
                        <a:buNone/>
                      </a:pPr>
                      <a:r>
                        <a:rPr lang="en">
                          <a:solidFill>
                            <a:srgbClr val="FFFFFF"/>
                          </a:solidFill>
                          <a:latin typeface="Oswald"/>
                          <a:ea typeface="Oswald"/>
                          <a:cs typeface="Oswald"/>
                          <a:sym typeface="Oswald"/>
                        </a:rPr>
                        <a:t>Dust Collector</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c>
                  <a:txBody>
                    <a:bodyPr/>
                    <a:lstStyle/>
                    <a:p>
                      <a:pPr indent="0" lvl="0" marL="0" rtl="0" algn="l">
                        <a:spcBef>
                          <a:spcPts val="0"/>
                        </a:spcBef>
                        <a:spcAft>
                          <a:spcPts val="0"/>
                        </a:spcAft>
                        <a:buNone/>
                      </a:pPr>
                      <a:r>
                        <a:t/>
                      </a:r>
                      <a:endParaRPr>
                        <a:solidFill>
                          <a:srgbClr val="FFFFFF"/>
                        </a:solidFill>
                        <a:latin typeface="Oswald"/>
                        <a:ea typeface="Oswald"/>
                        <a:cs typeface="Oswald"/>
                        <a:sym typeface="Oswald"/>
                      </a:endParaRPr>
                    </a:p>
                  </a:txBody>
                  <a:tcPr marT="91425" marB="91425" marR="91425" marL="91425"/>
                </a:tc>
              </a:tr>
            </a:tbl>
          </a:graphicData>
        </a:graphic>
      </p:graphicFrame>
      <p:pic>
        <p:nvPicPr>
          <p:cNvPr id="105" name="Google Shape;105;p18"/>
          <p:cNvPicPr preferRelativeResize="0"/>
          <p:nvPr/>
        </p:nvPicPr>
        <p:blipFill>
          <a:blip r:embed="rId3">
            <a:alphaModFix/>
          </a:blip>
          <a:stretch>
            <a:fillRect/>
          </a:stretch>
        </p:blipFill>
        <p:spPr>
          <a:xfrm>
            <a:off x="2230375" y="1766550"/>
            <a:ext cx="572700" cy="572700"/>
          </a:xfrm>
          <a:prstGeom prst="rect">
            <a:avLst/>
          </a:prstGeom>
          <a:noFill/>
          <a:ln>
            <a:noFill/>
          </a:ln>
        </p:spPr>
      </p:pic>
      <p:pic>
        <p:nvPicPr>
          <p:cNvPr id="106" name="Google Shape;106;p18"/>
          <p:cNvPicPr preferRelativeResize="0"/>
          <p:nvPr/>
        </p:nvPicPr>
        <p:blipFill>
          <a:blip r:embed="rId4">
            <a:alphaModFix/>
          </a:blip>
          <a:stretch>
            <a:fillRect/>
          </a:stretch>
        </p:blipFill>
        <p:spPr>
          <a:xfrm>
            <a:off x="4200250" y="1809912"/>
            <a:ext cx="524725" cy="485975"/>
          </a:xfrm>
          <a:prstGeom prst="rect">
            <a:avLst/>
          </a:prstGeom>
          <a:noFill/>
          <a:ln>
            <a:noFill/>
          </a:ln>
        </p:spPr>
      </p:pic>
      <p:pic>
        <p:nvPicPr>
          <p:cNvPr id="107" name="Google Shape;107;p18"/>
          <p:cNvPicPr preferRelativeResize="0"/>
          <p:nvPr/>
        </p:nvPicPr>
        <p:blipFill>
          <a:blip r:embed="rId5">
            <a:alphaModFix/>
          </a:blip>
          <a:stretch>
            <a:fillRect/>
          </a:stretch>
        </p:blipFill>
        <p:spPr>
          <a:xfrm>
            <a:off x="7052400" y="200137"/>
            <a:ext cx="572725" cy="530388"/>
          </a:xfrm>
          <a:prstGeom prst="rect">
            <a:avLst/>
          </a:prstGeom>
          <a:noFill/>
          <a:ln>
            <a:noFill/>
          </a:ln>
        </p:spPr>
      </p:pic>
      <p:pic>
        <p:nvPicPr>
          <p:cNvPr id="108" name="Google Shape;108;p18"/>
          <p:cNvPicPr preferRelativeResize="0"/>
          <p:nvPr/>
        </p:nvPicPr>
        <p:blipFill>
          <a:blip r:embed="rId3">
            <a:alphaModFix/>
          </a:blip>
          <a:stretch>
            <a:fillRect/>
          </a:stretch>
        </p:blipFill>
        <p:spPr>
          <a:xfrm>
            <a:off x="4195037" y="3967850"/>
            <a:ext cx="572700" cy="572700"/>
          </a:xfrm>
          <a:prstGeom prst="rect">
            <a:avLst/>
          </a:prstGeom>
          <a:noFill/>
          <a:ln>
            <a:noFill/>
          </a:ln>
        </p:spPr>
      </p:pic>
      <p:pic>
        <p:nvPicPr>
          <p:cNvPr id="109" name="Google Shape;109;p18"/>
          <p:cNvPicPr preferRelativeResize="0"/>
          <p:nvPr/>
        </p:nvPicPr>
        <p:blipFill>
          <a:blip r:embed="rId5">
            <a:alphaModFix/>
          </a:blip>
          <a:stretch>
            <a:fillRect/>
          </a:stretch>
        </p:blipFill>
        <p:spPr>
          <a:xfrm>
            <a:off x="1426037" y="1787712"/>
            <a:ext cx="572725" cy="530388"/>
          </a:xfrm>
          <a:prstGeom prst="rect">
            <a:avLst/>
          </a:prstGeom>
          <a:noFill/>
          <a:ln>
            <a:noFill/>
          </a:ln>
        </p:spPr>
      </p:pic>
      <p:pic>
        <p:nvPicPr>
          <p:cNvPr id="110" name="Google Shape;110;p18"/>
          <p:cNvPicPr preferRelativeResize="0"/>
          <p:nvPr/>
        </p:nvPicPr>
        <p:blipFill>
          <a:blip r:embed="rId3">
            <a:alphaModFix/>
          </a:blip>
          <a:stretch>
            <a:fillRect/>
          </a:stretch>
        </p:blipFill>
        <p:spPr>
          <a:xfrm>
            <a:off x="1426050" y="2503125"/>
            <a:ext cx="572700" cy="572700"/>
          </a:xfrm>
          <a:prstGeom prst="rect">
            <a:avLst/>
          </a:prstGeom>
          <a:noFill/>
          <a:ln>
            <a:noFill/>
          </a:ln>
        </p:spPr>
      </p:pic>
      <p:pic>
        <p:nvPicPr>
          <p:cNvPr id="111" name="Google Shape;111;p18"/>
          <p:cNvPicPr preferRelativeResize="0"/>
          <p:nvPr/>
        </p:nvPicPr>
        <p:blipFill>
          <a:blip r:embed="rId3">
            <a:alphaModFix/>
          </a:blip>
          <a:stretch>
            <a:fillRect/>
          </a:stretch>
        </p:blipFill>
        <p:spPr>
          <a:xfrm>
            <a:off x="2230375" y="2503125"/>
            <a:ext cx="572700" cy="572700"/>
          </a:xfrm>
          <a:prstGeom prst="rect">
            <a:avLst/>
          </a:prstGeom>
          <a:noFill/>
          <a:ln>
            <a:noFill/>
          </a:ln>
        </p:spPr>
      </p:pic>
      <p:pic>
        <p:nvPicPr>
          <p:cNvPr id="112" name="Google Shape;112;p18"/>
          <p:cNvPicPr preferRelativeResize="0"/>
          <p:nvPr/>
        </p:nvPicPr>
        <p:blipFill>
          <a:blip r:embed="rId3">
            <a:alphaModFix/>
          </a:blip>
          <a:stretch>
            <a:fillRect/>
          </a:stretch>
        </p:blipFill>
        <p:spPr>
          <a:xfrm>
            <a:off x="4195037" y="3239700"/>
            <a:ext cx="572700" cy="572700"/>
          </a:xfrm>
          <a:prstGeom prst="rect">
            <a:avLst/>
          </a:prstGeom>
          <a:noFill/>
          <a:ln>
            <a:noFill/>
          </a:ln>
        </p:spPr>
      </p:pic>
      <p:pic>
        <p:nvPicPr>
          <p:cNvPr id="113" name="Google Shape;113;p18"/>
          <p:cNvPicPr preferRelativeResize="0"/>
          <p:nvPr/>
        </p:nvPicPr>
        <p:blipFill>
          <a:blip r:embed="rId4">
            <a:alphaModFix/>
          </a:blip>
          <a:stretch>
            <a:fillRect/>
          </a:stretch>
        </p:blipFill>
        <p:spPr>
          <a:xfrm>
            <a:off x="2254350" y="3239712"/>
            <a:ext cx="524725" cy="485975"/>
          </a:xfrm>
          <a:prstGeom prst="rect">
            <a:avLst/>
          </a:prstGeom>
          <a:noFill/>
          <a:ln>
            <a:noFill/>
          </a:ln>
        </p:spPr>
      </p:pic>
      <p:pic>
        <p:nvPicPr>
          <p:cNvPr id="114" name="Google Shape;114;p18"/>
          <p:cNvPicPr preferRelativeResize="0"/>
          <p:nvPr/>
        </p:nvPicPr>
        <p:blipFill>
          <a:blip r:embed="rId5">
            <a:alphaModFix/>
          </a:blip>
          <a:stretch>
            <a:fillRect/>
          </a:stretch>
        </p:blipFill>
        <p:spPr>
          <a:xfrm>
            <a:off x="1426037" y="3260862"/>
            <a:ext cx="572725" cy="530388"/>
          </a:xfrm>
          <a:prstGeom prst="rect">
            <a:avLst/>
          </a:prstGeom>
          <a:noFill/>
          <a:ln>
            <a:noFill/>
          </a:ln>
        </p:spPr>
      </p:pic>
      <p:pic>
        <p:nvPicPr>
          <p:cNvPr id="115" name="Google Shape;115;p18"/>
          <p:cNvPicPr preferRelativeResize="0"/>
          <p:nvPr/>
        </p:nvPicPr>
        <p:blipFill>
          <a:blip r:embed="rId4">
            <a:alphaModFix/>
          </a:blip>
          <a:stretch>
            <a:fillRect/>
          </a:stretch>
        </p:blipFill>
        <p:spPr>
          <a:xfrm>
            <a:off x="2278350" y="4054562"/>
            <a:ext cx="524725" cy="485975"/>
          </a:xfrm>
          <a:prstGeom prst="rect">
            <a:avLst/>
          </a:prstGeom>
          <a:noFill/>
          <a:ln>
            <a:noFill/>
          </a:ln>
        </p:spPr>
      </p:pic>
      <p:pic>
        <p:nvPicPr>
          <p:cNvPr id="116" name="Google Shape;116;p18"/>
          <p:cNvPicPr preferRelativeResize="0"/>
          <p:nvPr/>
        </p:nvPicPr>
        <p:blipFill>
          <a:blip r:embed="rId4">
            <a:alphaModFix/>
          </a:blip>
          <a:stretch>
            <a:fillRect/>
          </a:stretch>
        </p:blipFill>
        <p:spPr>
          <a:xfrm>
            <a:off x="1450038" y="4054562"/>
            <a:ext cx="524725" cy="485975"/>
          </a:xfrm>
          <a:prstGeom prst="rect">
            <a:avLst/>
          </a:prstGeom>
          <a:noFill/>
          <a:ln>
            <a:noFill/>
          </a:ln>
        </p:spPr>
      </p:pic>
      <p:pic>
        <p:nvPicPr>
          <p:cNvPr id="117" name="Google Shape;117;p18"/>
          <p:cNvPicPr preferRelativeResize="0"/>
          <p:nvPr/>
        </p:nvPicPr>
        <p:blipFill>
          <a:blip r:embed="rId3">
            <a:alphaModFix/>
          </a:blip>
          <a:stretch>
            <a:fillRect/>
          </a:stretch>
        </p:blipFill>
        <p:spPr>
          <a:xfrm>
            <a:off x="6223850" y="3967850"/>
            <a:ext cx="572700" cy="572700"/>
          </a:xfrm>
          <a:prstGeom prst="rect">
            <a:avLst/>
          </a:prstGeom>
          <a:noFill/>
          <a:ln>
            <a:noFill/>
          </a:ln>
        </p:spPr>
      </p:pic>
      <p:pic>
        <p:nvPicPr>
          <p:cNvPr id="118" name="Google Shape;118;p18"/>
          <p:cNvPicPr preferRelativeResize="0"/>
          <p:nvPr/>
        </p:nvPicPr>
        <p:blipFill>
          <a:blip r:embed="rId3">
            <a:alphaModFix/>
          </a:blip>
          <a:stretch>
            <a:fillRect/>
          </a:stretch>
        </p:blipFill>
        <p:spPr>
          <a:xfrm>
            <a:off x="7224000" y="3967850"/>
            <a:ext cx="572700" cy="572700"/>
          </a:xfrm>
          <a:prstGeom prst="rect">
            <a:avLst/>
          </a:prstGeom>
          <a:noFill/>
          <a:ln>
            <a:noFill/>
          </a:ln>
        </p:spPr>
      </p:pic>
      <p:pic>
        <p:nvPicPr>
          <p:cNvPr id="119" name="Google Shape;119;p18"/>
          <p:cNvPicPr preferRelativeResize="0"/>
          <p:nvPr/>
        </p:nvPicPr>
        <p:blipFill>
          <a:blip r:embed="rId3">
            <a:alphaModFix/>
          </a:blip>
          <a:stretch>
            <a:fillRect/>
          </a:stretch>
        </p:blipFill>
        <p:spPr>
          <a:xfrm>
            <a:off x="8140200" y="3967850"/>
            <a:ext cx="572700" cy="572700"/>
          </a:xfrm>
          <a:prstGeom prst="rect">
            <a:avLst/>
          </a:prstGeom>
          <a:noFill/>
          <a:ln>
            <a:noFill/>
          </a:ln>
        </p:spPr>
      </p:pic>
      <p:pic>
        <p:nvPicPr>
          <p:cNvPr id="120" name="Google Shape;120;p18"/>
          <p:cNvPicPr preferRelativeResize="0"/>
          <p:nvPr/>
        </p:nvPicPr>
        <p:blipFill>
          <a:blip r:embed="rId3">
            <a:alphaModFix/>
          </a:blip>
          <a:stretch>
            <a:fillRect/>
          </a:stretch>
        </p:blipFill>
        <p:spPr>
          <a:xfrm>
            <a:off x="5188062" y="3239700"/>
            <a:ext cx="572700" cy="572700"/>
          </a:xfrm>
          <a:prstGeom prst="rect">
            <a:avLst/>
          </a:prstGeom>
          <a:noFill/>
          <a:ln>
            <a:noFill/>
          </a:ln>
        </p:spPr>
      </p:pic>
      <p:pic>
        <p:nvPicPr>
          <p:cNvPr id="121" name="Google Shape;121;p18"/>
          <p:cNvPicPr preferRelativeResize="0"/>
          <p:nvPr/>
        </p:nvPicPr>
        <p:blipFill>
          <a:blip r:embed="rId3">
            <a:alphaModFix/>
          </a:blip>
          <a:stretch>
            <a:fillRect/>
          </a:stretch>
        </p:blipFill>
        <p:spPr>
          <a:xfrm>
            <a:off x="5188062" y="2503125"/>
            <a:ext cx="572700" cy="572700"/>
          </a:xfrm>
          <a:prstGeom prst="rect">
            <a:avLst/>
          </a:prstGeom>
          <a:noFill/>
          <a:ln>
            <a:noFill/>
          </a:ln>
        </p:spPr>
      </p:pic>
      <p:pic>
        <p:nvPicPr>
          <p:cNvPr id="122" name="Google Shape;122;p18"/>
          <p:cNvPicPr preferRelativeResize="0"/>
          <p:nvPr/>
        </p:nvPicPr>
        <p:blipFill>
          <a:blip r:embed="rId3">
            <a:alphaModFix/>
          </a:blip>
          <a:stretch>
            <a:fillRect/>
          </a:stretch>
        </p:blipFill>
        <p:spPr>
          <a:xfrm>
            <a:off x="5188062" y="1766550"/>
            <a:ext cx="572700" cy="572700"/>
          </a:xfrm>
          <a:prstGeom prst="rect">
            <a:avLst/>
          </a:prstGeom>
          <a:noFill/>
          <a:ln>
            <a:noFill/>
          </a:ln>
        </p:spPr>
      </p:pic>
      <p:pic>
        <p:nvPicPr>
          <p:cNvPr id="123" name="Google Shape;123;p18"/>
          <p:cNvPicPr preferRelativeResize="0"/>
          <p:nvPr/>
        </p:nvPicPr>
        <p:blipFill>
          <a:blip r:embed="rId4">
            <a:alphaModFix/>
          </a:blip>
          <a:stretch>
            <a:fillRect/>
          </a:stretch>
        </p:blipFill>
        <p:spPr>
          <a:xfrm>
            <a:off x="5233438" y="4054562"/>
            <a:ext cx="524725" cy="485975"/>
          </a:xfrm>
          <a:prstGeom prst="rect">
            <a:avLst/>
          </a:prstGeom>
          <a:noFill/>
          <a:ln>
            <a:noFill/>
          </a:ln>
        </p:spPr>
      </p:pic>
      <p:pic>
        <p:nvPicPr>
          <p:cNvPr id="124" name="Google Shape;124;p18"/>
          <p:cNvPicPr preferRelativeResize="0"/>
          <p:nvPr/>
        </p:nvPicPr>
        <p:blipFill>
          <a:blip r:embed="rId3">
            <a:alphaModFix/>
          </a:blip>
          <a:stretch>
            <a:fillRect/>
          </a:stretch>
        </p:blipFill>
        <p:spPr>
          <a:xfrm>
            <a:off x="6223850" y="1766550"/>
            <a:ext cx="572700" cy="572700"/>
          </a:xfrm>
          <a:prstGeom prst="rect">
            <a:avLst/>
          </a:prstGeom>
          <a:noFill/>
          <a:ln>
            <a:noFill/>
          </a:ln>
        </p:spPr>
      </p:pic>
      <p:pic>
        <p:nvPicPr>
          <p:cNvPr id="125" name="Google Shape;125;p18"/>
          <p:cNvPicPr preferRelativeResize="0"/>
          <p:nvPr/>
        </p:nvPicPr>
        <p:blipFill>
          <a:blip r:embed="rId3">
            <a:alphaModFix/>
          </a:blip>
          <a:stretch>
            <a:fillRect/>
          </a:stretch>
        </p:blipFill>
        <p:spPr>
          <a:xfrm>
            <a:off x="6223850" y="2503125"/>
            <a:ext cx="572700" cy="572700"/>
          </a:xfrm>
          <a:prstGeom prst="rect">
            <a:avLst/>
          </a:prstGeom>
          <a:noFill/>
          <a:ln>
            <a:noFill/>
          </a:ln>
        </p:spPr>
      </p:pic>
      <p:pic>
        <p:nvPicPr>
          <p:cNvPr id="126" name="Google Shape;126;p18"/>
          <p:cNvPicPr preferRelativeResize="0"/>
          <p:nvPr/>
        </p:nvPicPr>
        <p:blipFill>
          <a:blip r:embed="rId3">
            <a:alphaModFix/>
          </a:blip>
          <a:stretch>
            <a:fillRect/>
          </a:stretch>
        </p:blipFill>
        <p:spPr>
          <a:xfrm>
            <a:off x="6223850" y="3235487"/>
            <a:ext cx="572700" cy="572700"/>
          </a:xfrm>
          <a:prstGeom prst="rect">
            <a:avLst/>
          </a:prstGeom>
          <a:noFill/>
          <a:ln>
            <a:noFill/>
          </a:ln>
        </p:spPr>
      </p:pic>
      <p:pic>
        <p:nvPicPr>
          <p:cNvPr id="127" name="Google Shape;127;p18"/>
          <p:cNvPicPr preferRelativeResize="0"/>
          <p:nvPr/>
        </p:nvPicPr>
        <p:blipFill>
          <a:blip r:embed="rId3">
            <a:alphaModFix/>
          </a:blip>
          <a:stretch>
            <a:fillRect/>
          </a:stretch>
        </p:blipFill>
        <p:spPr>
          <a:xfrm>
            <a:off x="7224000" y="1766550"/>
            <a:ext cx="572700" cy="572700"/>
          </a:xfrm>
          <a:prstGeom prst="rect">
            <a:avLst/>
          </a:prstGeom>
          <a:noFill/>
          <a:ln>
            <a:noFill/>
          </a:ln>
        </p:spPr>
      </p:pic>
      <p:pic>
        <p:nvPicPr>
          <p:cNvPr id="128" name="Google Shape;128;p18"/>
          <p:cNvPicPr preferRelativeResize="0"/>
          <p:nvPr/>
        </p:nvPicPr>
        <p:blipFill>
          <a:blip r:embed="rId3">
            <a:alphaModFix/>
          </a:blip>
          <a:stretch>
            <a:fillRect/>
          </a:stretch>
        </p:blipFill>
        <p:spPr>
          <a:xfrm>
            <a:off x="7224000" y="2503125"/>
            <a:ext cx="572700" cy="572700"/>
          </a:xfrm>
          <a:prstGeom prst="rect">
            <a:avLst/>
          </a:prstGeom>
          <a:noFill/>
          <a:ln>
            <a:noFill/>
          </a:ln>
        </p:spPr>
      </p:pic>
      <p:pic>
        <p:nvPicPr>
          <p:cNvPr id="129" name="Google Shape;129;p18"/>
          <p:cNvPicPr preferRelativeResize="0"/>
          <p:nvPr/>
        </p:nvPicPr>
        <p:blipFill>
          <a:blip r:embed="rId3">
            <a:alphaModFix/>
          </a:blip>
          <a:stretch>
            <a:fillRect/>
          </a:stretch>
        </p:blipFill>
        <p:spPr>
          <a:xfrm>
            <a:off x="7224000" y="3235487"/>
            <a:ext cx="572700" cy="572700"/>
          </a:xfrm>
          <a:prstGeom prst="rect">
            <a:avLst/>
          </a:prstGeom>
          <a:noFill/>
          <a:ln>
            <a:noFill/>
          </a:ln>
        </p:spPr>
      </p:pic>
      <p:pic>
        <p:nvPicPr>
          <p:cNvPr id="130" name="Google Shape;130;p18"/>
          <p:cNvPicPr preferRelativeResize="0"/>
          <p:nvPr/>
        </p:nvPicPr>
        <p:blipFill>
          <a:blip r:embed="rId3">
            <a:alphaModFix/>
          </a:blip>
          <a:stretch>
            <a:fillRect/>
          </a:stretch>
        </p:blipFill>
        <p:spPr>
          <a:xfrm>
            <a:off x="8145762" y="2490437"/>
            <a:ext cx="572700" cy="572700"/>
          </a:xfrm>
          <a:prstGeom prst="rect">
            <a:avLst/>
          </a:prstGeom>
          <a:noFill/>
          <a:ln>
            <a:noFill/>
          </a:ln>
        </p:spPr>
      </p:pic>
      <p:pic>
        <p:nvPicPr>
          <p:cNvPr id="131" name="Google Shape;131;p18"/>
          <p:cNvPicPr preferRelativeResize="0"/>
          <p:nvPr/>
        </p:nvPicPr>
        <p:blipFill>
          <a:blip r:embed="rId5">
            <a:alphaModFix/>
          </a:blip>
          <a:stretch>
            <a:fillRect/>
          </a:stretch>
        </p:blipFill>
        <p:spPr>
          <a:xfrm>
            <a:off x="8092825" y="1787712"/>
            <a:ext cx="572725" cy="530388"/>
          </a:xfrm>
          <a:prstGeom prst="rect">
            <a:avLst/>
          </a:prstGeom>
          <a:noFill/>
          <a:ln>
            <a:noFill/>
          </a:ln>
        </p:spPr>
      </p:pic>
      <p:pic>
        <p:nvPicPr>
          <p:cNvPr id="132" name="Google Shape;132;p18"/>
          <p:cNvPicPr preferRelativeResize="0"/>
          <p:nvPr/>
        </p:nvPicPr>
        <p:blipFill>
          <a:blip r:embed="rId3">
            <a:alphaModFix/>
          </a:blip>
          <a:stretch>
            <a:fillRect/>
          </a:stretch>
        </p:blipFill>
        <p:spPr>
          <a:xfrm>
            <a:off x="8140200" y="3235487"/>
            <a:ext cx="572700" cy="572700"/>
          </a:xfrm>
          <a:prstGeom prst="rect">
            <a:avLst/>
          </a:prstGeom>
          <a:noFill/>
          <a:ln>
            <a:noFill/>
          </a:ln>
        </p:spPr>
      </p:pic>
      <p:pic>
        <p:nvPicPr>
          <p:cNvPr id="133" name="Google Shape;133;p18"/>
          <p:cNvPicPr preferRelativeResize="0"/>
          <p:nvPr/>
        </p:nvPicPr>
        <p:blipFill>
          <a:blip r:embed="rId3">
            <a:alphaModFix/>
          </a:blip>
          <a:stretch>
            <a:fillRect/>
          </a:stretch>
        </p:blipFill>
        <p:spPr>
          <a:xfrm>
            <a:off x="4195037" y="2511550"/>
            <a:ext cx="572700" cy="572700"/>
          </a:xfrm>
          <a:prstGeom prst="rect">
            <a:avLst/>
          </a:prstGeom>
          <a:noFill/>
          <a:ln>
            <a:noFill/>
          </a:ln>
        </p:spPr>
      </p:pic>
      <p:pic>
        <p:nvPicPr>
          <p:cNvPr id="134" name="Google Shape;134;p18"/>
          <p:cNvPicPr preferRelativeResize="0"/>
          <p:nvPr/>
        </p:nvPicPr>
        <p:blipFill>
          <a:blip r:embed="rId3">
            <a:alphaModFix/>
          </a:blip>
          <a:stretch>
            <a:fillRect/>
          </a:stretch>
        </p:blipFill>
        <p:spPr>
          <a:xfrm>
            <a:off x="3152112" y="2490437"/>
            <a:ext cx="572700" cy="572700"/>
          </a:xfrm>
          <a:prstGeom prst="rect">
            <a:avLst/>
          </a:prstGeom>
          <a:noFill/>
          <a:ln>
            <a:noFill/>
          </a:ln>
        </p:spPr>
      </p:pic>
      <p:pic>
        <p:nvPicPr>
          <p:cNvPr id="135" name="Google Shape;135;p18"/>
          <p:cNvPicPr preferRelativeResize="0"/>
          <p:nvPr/>
        </p:nvPicPr>
        <p:blipFill>
          <a:blip r:embed="rId3">
            <a:alphaModFix/>
          </a:blip>
          <a:stretch>
            <a:fillRect/>
          </a:stretch>
        </p:blipFill>
        <p:spPr>
          <a:xfrm>
            <a:off x="3152112" y="3235487"/>
            <a:ext cx="572700" cy="572700"/>
          </a:xfrm>
          <a:prstGeom prst="rect">
            <a:avLst/>
          </a:prstGeom>
          <a:noFill/>
          <a:ln>
            <a:noFill/>
          </a:ln>
        </p:spPr>
      </p:pic>
      <p:pic>
        <p:nvPicPr>
          <p:cNvPr id="136" name="Google Shape;136;p18"/>
          <p:cNvPicPr preferRelativeResize="0"/>
          <p:nvPr/>
        </p:nvPicPr>
        <p:blipFill>
          <a:blip r:embed="rId3">
            <a:alphaModFix/>
          </a:blip>
          <a:stretch>
            <a:fillRect/>
          </a:stretch>
        </p:blipFill>
        <p:spPr>
          <a:xfrm>
            <a:off x="3156612" y="3980525"/>
            <a:ext cx="572700" cy="572700"/>
          </a:xfrm>
          <a:prstGeom prst="rect">
            <a:avLst/>
          </a:prstGeom>
          <a:noFill/>
          <a:ln>
            <a:noFill/>
          </a:ln>
        </p:spPr>
      </p:pic>
      <p:pic>
        <p:nvPicPr>
          <p:cNvPr id="137" name="Google Shape;137;p18"/>
          <p:cNvPicPr preferRelativeResize="0"/>
          <p:nvPr/>
        </p:nvPicPr>
        <p:blipFill>
          <a:blip r:embed="rId3">
            <a:alphaModFix/>
          </a:blip>
          <a:stretch>
            <a:fillRect/>
          </a:stretch>
        </p:blipFill>
        <p:spPr>
          <a:xfrm>
            <a:off x="3152112" y="1766550"/>
            <a:ext cx="572700" cy="572700"/>
          </a:xfrm>
          <a:prstGeom prst="rect">
            <a:avLst/>
          </a:prstGeom>
          <a:noFill/>
          <a:ln>
            <a:noFill/>
          </a:ln>
        </p:spPr>
      </p:pic>
      <p:pic>
        <p:nvPicPr>
          <p:cNvPr id="138" name="Google Shape;138;p18"/>
          <p:cNvPicPr preferRelativeResize="0"/>
          <p:nvPr/>
        </p:nvPicPr>
        <p:blipFill>
          <a:blip r:embed="rId3">
            <a:alphaModFix/>
          </a:blip>
          <a:stretch>
            <a:fillRect/>
          </a:stretch>
        </p:blipFill>
        <p:spPr>
          <a:xfrm>
            <a:off x="3071712" y="200125"/>
            <a:ext cx="572700" cy="572700"/>
          </a:xfrm>
          <a:prstGeom prst="rect">
            <a:avLst/>
          </a:prstGeom>
          <a:noFill/>
          <a:ln>
            <a:noFill/>
          </a:ln>
        </p:spPr>
      </p:pic>
      <p:pic>
        <p:nvPicPr>
          <p:cNvPr id="139" name="Google Shape;139;p18"/>
          <p:cNvPicPr preferRelativeResize="0"/>
          <p:nvPr/>
        </p:nvPicPr>
        <p:blipFill>
          <a:blip r:embed="rId4">
            <a:alphaModFix/>
          </a:blip>
          <a:stretch>
            <a:fillRect/>
          </a:stretch>
        </p:blipFill>
        <p:spPr>
          <a:xfrm>
            <a:off x="4942125" y="239262"/>
            <a:ext cx="524725" cy="485975"/>
          </a:xfrm>
          <a:prstGeom prst="rect">
            <a:avLst/>
          </a:prstGeom>
          <a:noFill/>
          <a:ln>
            <a:noFill/>
          </a:ln>
        </p:spPr>
      </p:pic>
      <p:sp>
        <p:nvSpPr>
          <p:cNvPr id="140" name="Google Shape;140;p18"/>
          <p:cNvSpPr txBox="1"/>
          <p:nvPr/>
        </p:nvSpPr>
        <p:spPr>
          <a:xfrm>
            <a:off x="3642447" y="295050"/>
            <a:ext cx="1165800" cy="43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Required </a:t>
            </a:r>
            <a:endParaRPr>
              <a:latin typeface="Average"/>
              <a:ea typeface="Average"/>
              <a:cs typeface="Average"/>
              <a:sym typeface="Average"/>
            </a:endParaRPr>
          </a:p>
        </p:txBody>
      </p:sp>
      <p:sp>
        <p:nvSpPr>
          <p:cNvPr id="141" name="Google Shape;141;p18"/>
          <p:cNvSpPr txBox="1"/>
          <p:nvPr/>
        </p:nvSpPr>
        <p:spPr>
          <a:xfrm>
            <a:off x="5446801" y="295050"/>
            <a:ext cx="1605600" cy="43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Not Required</a:t>
            </a:r>
            <a:endParaRPr>
              <a:latin typeface="Average"/>
              <a:ea typeface="Average"/>
              <a:cs typeface="Average"/>
              <a:sym typeface="Average"/>
            </a:endParaRPr>
          </a:p>
        </p:txBody>
      </p:sp>
      <p:sp>
        <p:nvSpPr>
          <p:cNvPr id="142" name="Google Shape;142;p18"/>
          <p:cNvSpPr txBox="1"/>
          <p:nvPr/>
        </p:nvSpPr>
        <p:spPr>
          <a:xfrm>
            <a:off x="7690950" y="163050"/>
            <a:ext cx="1380900" cy="76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Average"/>
                <a:ea typeface="Average"/>
                <a:cs typeface="Average"/>
                <a:sym typeface="Average"/>
              </a:rPr>
              <a:t>Depends on material</a:t>
            </a:r>
            <a:endParaRPr>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146" name="Shape 146"/>
        <p:cNvGrpSpPr/>
        <p:nvPr/>
      </p:nvGrpSpPr>
      <p:grpSpPr>
        <a:xfrm>
          <a:off x="0" y="0"/>
          <a:ext cx="0" cy="0"/>
          <a:chOff x="0" y="0"/>
          <a:chExt cx="0" cy="0"/>
        </a:xfrm>
      </p:grpSpPr>
      <p:sp>
        <p:nvSpPr>
          <p:cNvPr id="147" name="Google Shape;147;p19"/>
          <p:cNvSpPr txBox="1"/>
          <p:nvPr>
            <p:ph type="title"/>
          </p:nvPr>
        </p:nvSpPr>
        <p:spPr>
          <a:xfrm>
            <a:off x="311700" y="185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Cutting by hand</a:t>
            </a:r>
            <a:endParaRPr/>
          </a:p>
        </p:txBody>
      </p:sp>
      <p:pic>
        <p:nvPicPr>
          <p:cNvPr id="148" name="Google Shape;148;p19"/>
          <p:cNvPicPr preferRelativeResize="0"/>
          <p:nvPr/>
        </p:nvPicPr>
        <p:blipFill>
          <a:blip r:embed="rId3">
            <a:alphaModFix/>
          </a:blip>
          <a:stretch>
            <a:fillRect/>
          </a:stretch>
        </p:blipFill>
        <p:spPr>
          <a:xfrm>
            <a:off x="6328875" y="2838725"/>
            <a:ext cx="2238375" cy="1933575"/>
          </a:xfrm>
          <a:prstGeom prst="rect">
            <a:avLst/>
          </a:prstGeom>
          <a:noFill/>
          <a:ln>
            <a:noFill/>
          </a:ln>
        </p:spPr>
      </p:pic>
      <p:sp>
        <p:nvSpPr>
          <p:cNvPr id="149" name="Google Shape;149;p19"/>
          <p:cNvSpPr txBox="1"/>
          <p:nvPr/>
        </p:nvSpPr>
        <p:spPr>
          <a:xfrm>
            <a:off x="562775" y="879075"/>
            <a:ext cx="5428500" cy="2236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Always cut on the side of the line that you didn’t measure </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Kerfs are usually about 1/8th of an inch</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Never wear gloves while cutting</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Do not linger the blade in one spot while cutting</a:t>
            </a:r>
            <a:endParaRPr sz="1800">
              <a:solidFill>
                <a:schemeClr val="accent3"/>
              </a:solidFill>
              <a:latin typeface="Average"/>
              <a:ea typeface="Average"/>
              <a:cs typeface="Average"/>
              <a:sym typeface="Average"/>
            </a:endParaRPr>
          </a:p>
          <a:p>
            <a:pPr indent="-342900" lvl="0" marL="457200" rtl="0" algn="l">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Be aware of where all 10 of your fingers are when cutting. </a:t>
            </a:r>
            <a:endParaRPr sz="1800">
              <a:solidFill>
                <a:schemeClr val="accent3"/>
              </a:solidFill>
              <a:latin typeface="Average"/>
              <a:ea typeface="Average"/>
              <a:cs typeface="Average"/>
              <a:sym typeface="Average"/>
            </a:endParaRPr>
          </a:p>
        </p:txBody>
      </p:sp>
      <p:pic>
        <p:nvPicPr>
          <p:cNvPr id="150" name="Google Shape;150;p19"/>
          <p:cNvPicPr preferRelativeResize="0"/>
          <p:nvPr/>
        </p:nvPicPr>
        <p:blipFill>
          <a:blip r:embed="rId4">
            <a:alphaModFix/>
          </a:blip>
          <a:stretch>
            <a:fillRect/>
          </a:stretch>
        </p:blipFill>
        <p:spPr>
          <a:xfrm>
            <a:off x="6283352" y="487800"/>
            <a:ext cx="2204707" cy="1933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154" name="Shape 154"/>
        <p:cNvGrpSpPr/>
        <p:nvPr/>
      </p:nvGrpSpPr>
      <p:grpSpPr>
        <a:xfrm>
          <a:off x="0" y="0"/>
          <a:ext cx="0" cy="0"/>
          <a:chOff x="0" y="0"/>
          <a:chExt cx="0" cy="0"/>
        </a:xfrm>
      </p:grpSpPr>
      <p:sp>
        <p:nvSpPr>
          <p:cNvPr id="155" name="Google Shape;155;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Software</a:t>
            </a:r>
            <a:endParaRPr/>
          </a:p>
        </p:txBody>
      </p:sp>
      <p:sp>
        <p:nvSpPr>
          <p:cNvPr id="156" name="Google Shape;156;p20"/>
          <p:cNvSpPr txBox="1"/>
          <p:nvPr>
            <p:ph idx="1" type="body"/>
          </p:nvPr>
        </p:nvSpPr>
        <p:spPr>
          <a:xfrm>
            <a:off x="311700" y="1278850"/>
            <a:ext cx="8520600" cy="2792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All of the tools in the Wood Room are hand operated. </a:t>
            </a:r>
            <a:endParaRPr/>
          </a:p>
          <a:p>
            <a:pPr indent="-342900" lvl="0" marL="457200" rtl="0" algn="l">
              <a:lnSpc>
                <a:spcPct val="150000"/>
              </a:lnSpc>
              <a:spcBef>
                <a:spcPts val="0"/>
              </a:spcBef>
              <a:spcAft>
                <a:spcPts val="0"/>
              </a:spcAft>
              <a:buSzPts val="1800"/>
              <a:buChar char="●"/>
            </a:pPr>
            <a:r>
              <a:rPr lang="en"/>
              <a:t>The closest you will get to software in the Wood Room is the cloth buffing wheel… (*slaps knee and dies laughing*)</a:t>
            </a:r>
            <a:endParaRPr/>
          </a:p>
          <a:p>
            <a:pPr indent="0" lvl="0" marL="457200" rtl="0" algn="l">
              <a:spcBef>
                <a:spcPts val="1600"/>
              </a:spcBef>
              <a:spcAft>
                <a:spcPts val="1600"/>
              </a:spcAft>
              <a:buNone/>
            </a:pPr>
            <a:r>
              <a:t/>
            </a:r>
            <a:endParaRPr/>
          </a:p>
        </p:txBody>
      </p:sp>
      <p:pic>
        <p:nvPicPr>
          <p:cNvPr id="157" name="Google Shape;157;p20"/>
          <p:cNvPicPr preferRelativeResize="0"/>
          <p:nvPr/>
        </p:nvPicPr>
        <p:blipFill>
          <a:blip r:embed="rId3">
            <a:alphaModFix amt="1000"/>
          </a:blip>
          <a:stretch>
            <a:fillRect/>
          </a:stretch>
        </p:blipFill>
        <p:spPr>
          <a:xfrm>
            <a:off x="866800" y="1783375"/>
            <a:ext cx="3655325" cy="4405126"/>
          </a:xfrm>
          <a:prstGeom prst="rect">
            <a:avLst/>
          </a:prstGeom>
          <a:noFill/>
          <a:ln>
            <a:noFill/>
          </a:ln>
        </p:spPr>
      </p:pic>
      <p:pic>
        <p:nvPicPr>
          <p:cNvPr id="158" name="Google Shape;158;p20"/>
          <p:cNvPicPr preferRelativeResize="0"/>
          <p:nvPr/>
        </p:nvPicPr>
        <p:blipFill>
          <a:blip r:embed="rId4">
            <a:alphaModFix/>
          </a:blip>
          <a:stretch>
            <a:fillRect/>
          </a:stretch>
        </p:blipFill>
        <p:spPr>
          <a:xfrm>
            <a:off x="4600500" y="2229800"/>
            <a:ext cx="3962501" cy="2621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4343"/>
            </a:gs>
            <a:gs pos="100000">
              <a:srgbClr val="7E7E7E"/>
            </a:gs>
          </a:gsLst>
          <a:lin ang="2700006" scaled="0"/>
        </a:gradFill>
      </p:bgPr>
    </p:bg>
    <p:spTree>
      <p:nvGrpSpPr>
        <p:cNvPr id="162" name="Shape 162"/>
        <p:cNvGrpSpPr/>
        <p:nvPr/>
      </p:nvGrpSpPr>
      <p:grpSpPr>
        <a:xfrm>
          <a:off x="0" y="0"/>
          <a:ext cx="0" cy="0"/>
          <a:chOff x="0" y="0"/>
          <a:chExt cx="0" cy="0"/>
        </a:xfrm>
      </p:grpSpPr>
      <p:sp>
        <p:nvSpPr>
          <p:cNvPr id="163" name="Google Shape;163;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Machine Malfunction</a:t>
            </a:r>
            <a:endParaRPr/>
          </a:p>
        </p:txBody>
      </p:sp>
      <p:sp>
        <p:nvSpPr>
          <p:cNvPr id="164" name="Google Shape;164;p21"/>
          <p:cNvSpPr txBox="1"/>
          <p:nvPr>
            <p:ph idx="1" type="body"/>
          </p:nvPr>
        </p:nvSpPr>
        <p:spPr>
          <a:xfrm>
            <a:off x="311700" y="1152475"/>
            <a:ext cx="5693700" cy="27159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If any tools or machines malfunction or break down during </a:t>
            </a:r>
            <a:r>
              <a:rPr lang="en"/>
              <a:t>operation</a:t>
            </a:r>
            <a:r>
              <a:rPr lang="en"/>
              <a:t>, stop what you are doing and ask a shop tech.</a:t>
            </a:r>
            <a:endParaRPr/>
          </a:p>
          <a:p>
            <a:pPr indent="-342900" lvl="0" marL="457200" rtl="0" algn="l">
              <a:lnSpc>
                <a:spcPct val="150000"/>
              </a:lnSpc>
              <a:spcBef>
                <a:spcPts val="0"/>
              </a:spcBef>
              <a:spcAft>
                <a:spcPts val="0"/>
              </a:spcAft>
              <a:buSzPts val="1800"/>
              <a:buChar char="●"/>
            </a:pPr>
            <a:r>
              <a:rPr lang="en"/>
              <a:t>Do not attempt to fix any hardware issues yourself.</a:t>
            </a:r>
            <a:endParaRPr/>
          </a:p>
        </p:txBody>
      </p:sp>
      <p:pic>
        <p:nvPicPr>
          <p:cNvPr id="165" name="Google Shape;165;p21"/>
          <p:cNvPicPr preferRelativeResize="0"/>
          <p:nvPr/>
        </p:nvPicPr>
        <p:blipFill>
          <a:blip r:embed="rId3">
            <a:alphaModFix/>
          </a:blip>
          <a:stretch>
            <a:fillRect/>
          </a:stretch>
        </p:blipFill>
        <p:spPr>
          <a:xfrm>
            <a:off x="6200650" y="370688"/>
            <a:ext cx="2143125" cy="2133600"/>
          </a:xfrm>
          <a:prstGeom prst="rect">
            <a:avLst/>
          </a:prstGeom>
          <a:noFill/>
          <a:ln>
            <a:noFill/>
          </a:ln>
        </p:spPr>
      </p:pic>
      <p:pic>
        <p:nvPicPr>
          <p:cNvPr id="166" name="Google Shape;166;p21"/>
          <p:cNvPicPr preferRelativeResize="0"/>
          <p:nvPr/>
        </p:nvPicPr>
        <p:blipFill>
          <a:blip r:embed="rId4">
            <a:alphaModFix/>
          </a:blip>
          <a:stretch>
            <a:fillRect/>
          </a:stretch>
        </p:blipFill>
        <p:spPr>
          <a:xfrm>
            <a:off x="6114913" y="2759775"/>
            <a:ext cx="2314575" cy="1971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41DD918BCF6D4E8E8E50D44E8057B4" ma:contentTypeVersion="12" ma:contentTypeDescription="Create a new document." ma:contentTypeScope="" ma:versionID="403308d51f1e0b30fc4d594a76e599bb">
  <xsd:schema xmlns:xsd="http://www.w3.org/2001/XMLSchema" xmlns:xs="http://www.w3.org/2001/XMLSchema" xmlns:p="http://schemas.microsoft.com/office/2006/metadata/properties" xmlns:ns2="62e79784-9024-4c7e-86f5-559f8b4e4c47" xmlns:ns3="ef1f9b46-0b00-408e-a500-edf4029e02cd" targetNamespace="http://schemas.microsoft.com/office/2006/metadata/properties" ma:root="true" ma:fieldsID="0acd3f2f3a277de192983fd555b24a84" ns2:_="" ns3:_="">
    <xsd:import namespace="62e79784-9024-4c7e-86f5-559f8b4e4c47"/>
    <xsd:import namespace="ef1f9b46-0b00-408e-a500-edf4029e02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e79784-9024-4c7e-86f5-559f8b4e4c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1f9b46-0b00-408e-a500-edf4029e02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B73752-C2BD-41F4-8966-D43F896486D1}"/>
</file>

<file path=customXml/itemProps2.xml><?xml version="1.0" encoding="utf-8"?>
<ds:datastoreItem xmlns:ds="http://schemas.openxmlformats.org/officeDocument/2006/customXml" ds:itemID="{767CBBC1-974C-4EBA-931F-8D153689EF68}"/>
</file>

<file path=customXml/itemProps3.xml><?xml version="1.0" encoding="utf-8"?>
<ds:datastoreItem xmlns:ds="http://schemas.openxmlformats.org/officeDocument/2006/customXml" ds:itemID="{C0181B42-CF1A-4E0A-929C-F775FAD33ACF}"/>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0x0101000041DD918BCF6D4E8E8E50D44E8057B4</vt:lpwstr>
  </property>
</Properties>
</file>