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5143500" type="screen16x9"/>
  <p:notesSz cx="6858000" cy="9144000"/>
  <p:embeddedFontLst>
    <p:embeddedFont>
      <p:font typeface="Average" panose="020B0604020202020204" charset="0"/>
      <p:regular r:id="rId20"/>
    </p:embeddedFont>
    <p:embeddedFont>
      <p:font typeface="Oswald"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e15d6b7d9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e15d6b7d9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3"/>
                </a:solidFill>
                <a:latin typeface="Average"/>
                <a:ea typeface="Average"/>
                <a:cs typeface="Average"/>
                <a:sym typeface="Average"/>
              </a:rPr>
              <a:t>https://www.cpp.edu/~io/equipment/index.shtml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e15d6b7d9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e15d6b7d9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3"/>
                </a:solidFill>
                <a:latin typeface="Average"/>
                <a:ea typeface="Average"/>
                <a:cs typeface="Average"/>
                <a:sym typeface="Average"/>
              </a:rPr>
              <a:t>https://www.cpp.edu/~io/equipment/index.shtml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269ff2dd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269ff2d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8c48bc84d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8c48bc84d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e15d6b7d9_1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e15d6b7d9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082451a0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082451a0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Majors and prior knowledge to Woodworking. </a:t>
            </a:r>
            <a:endParaRPr/>
          </a:p>
          <a:p>
            <a:pPr marL="0" lvl="0" indent="0" algn="l" rtl="0">
              <a:spcBef>
                <a:spcPts val="0"/>
              </a:spcBef>
              <a:spcAft>
                <a:spcPts val="0"/>
              </a:spcAft>
              <a:buNone/>
            </a:pPr>
            <a:r>
              <a:rPr lang="en"/>
              <a:t>The tools in this presentation will let you make and work on many projects, but it does not give you access to all tools. Generally, the tools listed here are moderately dangerous, but easy to learn how to use.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e15d6b7d9_2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e15d6b7d9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673faa25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673faa2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3"/>
                </a:solidFill>
                <a:latin typeface="Average"/>
                <a:ea typeface="Average"/>
                <a:cs typeface="Average"/>
                <a:sym typeface="Average"/>
              </a:rPr>
              <a:t>https://www.cpp.edu/~io/equipment/index.shtml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e15d6b7d9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e15d6b7d9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accent3"/>
              </a:buClr>
              <a:buSzPts val="1800"/>
              <a:buFont typeface="Average"/>
              <a:buChar char="●"/>
            </a:pPr>
            <a:r>
              <a:rPr lang="en" sz="1400">
                <a:solidFill>
                  <a:schemeClr val="accent3"/>
                </a:solidFill>
                <a:latin typeface="Average"/>
                <a:ea typeface="Average"/>
                <a:cs typeface="Average"/>
                <a:sym typeface="Average"/>
              </a:rPr>
              <a:t>Soluble: No</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Food safety: Refer to manufacturer guidelines</a:t>
            </a:r>
            <a:endParaRPr sz="1400">
              <a:solidFill>
                <a:schemeClr val="accent3"/>
              </a:solidFill>
              <a:latin typeface="Average"/>
              <a:ea typeface="Average"/>
              <a:cs typeface="Average"/>
              <a:sym typeface="Average"/>
            </a:endParaRPr>
          </a:p>
          <a:p>
            <a:pPr marL="457200" lvl="0" indent="-342900" algn="l" rtl="0">
              <a:lnSpc>
                <a:spcPct val="115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ABS (Acrylonitrile butadiene styrene): </a:t>
            </a:r>
            <a:endParaRPr sz="18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Strength: High | Flexibility: Medium | Durability: High</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Difficulty to use: Medium</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temperature: 210°C – 250°C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bed temperature: 80°C – 110°C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Shrinkage/warping:Considerable</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Soluble: In esters, ketones, and acetone</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Food safety: Not food safe</a:t>
            </a:r>
            <a:endParaRPr sz="1400">
              <a:solidFill>
                <a:schemeClr val="accent3"/>
              </a:solidFill>
              <a:latin typeface="Average"/>
              <a:ea typeface="Average"/>
              <a:cs typeface="Average"/>
              <a:sym typeface="Average"/>
            </a:endParaRPr>
          </a:p>
          <a:p>
            <a:pPr marL="457200" lvl="0" indent="-342900" algn="l" rtl="0">
              <a:lnSpc>
                <a:spcPct val="115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PETG (Polyethylene Terephthalate “glycol-modified”)</a:t>
            </a:r>
            <a:endParaRPr sz="18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Strength: High| Flexibility: Medium | Durability: High</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Difficulty to use: Low</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temperature: 220°C – 250°C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bed temperature: 50°C – 75°C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Shrinkage/warping: Minimal</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Soluble: No</a:t>
            </a:r>
            <a:endParaRPr sz="1400">
              <a:solidFill>
                <a:schemeClr val="accent3"/>
              </a:solidFill>
              <a:latin typeface="Average"/>
              <a:ea typeface="Average"/>
              <a:cs typeface="Average"/>
              <a:sym typeface="Average"/>
            </a:endParaRPr>
          </a:p>
          <a:p>
            <a:pPr marL="457200" lvl="0" indent="-342900" algn="l" rtl="0">
              <a:lnSpc>
                <a:spcPct val="115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TPU (Ninjaflex/Thermoplastic polyurethane)</a:t>
            </a:r>
            <a:endParaRPr sz="18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Strength: Medium | Flexibility: Very High| Durability: Very High</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Difficulty to use: Medium (TPE, TPC); Low(TPU)</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temperature: 210°C – 230°C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bed temperature: 30°C – 60°C (but not needed)</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Shrinkage/warping: Minimal</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Soluble: No</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Food safety: Not food safe</a:t>
            </a:r>
            <a:endParaRPr sz="1400">
              <a:solidFill>
                <a:schemeClr val="accent3"/>
              </a:solidFill>
              <a:latin typeface="Average"/>
              <a:ea typeface="Average"/>
              <a:cs typeface="Average"/>
              <a:sym typeface="Average"/>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e15d6b7d9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e15d6b7d9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accent3"/>
              </a:buClr>
              <a:buSzPts val="1800"/>
              <a:buFont typeface="Average"/>
              <a:buChar char="●"/>
            </a:pPr>
            <a:r>
              <a:rPr lang="en" sz="1400">
                <a:solidFill>
                  <a:schemeClr val="accent3"/>
                </a:solidFill>
                <a:latin typeface="Average"/>
                <a:ea typeface="Average"/>
                <a:cs typeface="Average"/>
                <a:sym typeface="Average"/>
              </a:rPr>
              <a:t>Soluble: No</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Food safety: Refer to manufacturer guidelines</a:t>
            </a:r>
            <a:endParaRPr sz="1400">
              <a:solidFill>
                <a:schemeClr val="accent3"/>
              </a:solidFill>
              <a:latin typeface="Average"/>
              <a:ea typeface="Average"/>
              <a:cs typeface="Average"/>
              <a:sym typeface="Average"/>
            </a:endParaRPr>
          </a:p>
          <a:p>
            <a:pPr marL="457200" lvl="0" indent="-342900" algn="l" rtl="0">
              <a:lnSpc>
                <a:spcPct val="115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ABS (Acrylonitrile butadiene styrene): </a:t>
            </a:r>
            <a:endParaRPr sz="18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Strength: High | Flexibility: Medium | Durability: High</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Difficulty to use: Medium</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temperature: 210°C – 250°C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bed temperature: 80°C – 110°C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Shrinkage/warping:Considerable</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Soluble: In esters, ketones, and acetone</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Food safety: Not food safe</a:t>
            </a:r>
            <a:endParaRPr sz="1400">
              <a:solidFill>
                <a:schemeClr val="accent3"/>
              </a:solidFill>
              <a:latin typeface="Average"/>
              <a:ea typeface="Average"/>
              <a:cs typeface="Average"/>
              <a:sym typeface="Average"/>
            </a:endParaRPr>
          </a:p>
          <a:p>
            <a:pPr marL="457200" lvl="0" indent="-342900" algn="l" rtl="0">
              <a:lnSpc>
                <a:spcPct val="115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PETG (Polyethylene Terephthalate “glycol-modified”)</a:t>
            </a:r>
            <a:endParaRPr sz="18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Strength: High| Flexibility: Medium | Durability: High</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Difficulty to use: Low</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temperature: 220°C – 250°C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bed temperature: 50°C – 75°C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Shrinkage/warping: Minimal</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Soluble: No</a:t>
            </a:r>
            <a:endParaRPr sz="1400">
              <a:solidFill>
                <a:schemeClr val="accent3"/>
              </a:solidFill>
              <a:latin typeface="Average"/>
              <a:ea typeface="Average"/>
              <a:cs typeface="Average"/>
              <a:sym typeface="Average"/>
            </a:endParaRPr>
          </a:p>
          <a:p>
            <a:pPr marL="457200" lvl="0" indent="-342900" algn="l" rtl="0">
              <a:lnSpc>
                <a:spcPct val="115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TPU (Ninjaflex/Thermoplastic polyurethane)</a:t>
            </a:r>
            <a:endParaRPr sz="18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Strength: Medium | Flexibility: Very High| Durability: Very High</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Difficulty to use: Medium (TPE, TPC); Low(TPU)</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temperature: 210°C – 230°C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bed temperature: 30°C – 60°C (but not needed)</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Shrinkage/warping: Minimal</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Soluble: No</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Food safety: Not food safe</a:t>
            </a:r>
            <a:endParaRPr sz="1400">
              <a:solidFill>
                <a:schemeClr val="accent3"/>
              </a:solidFill>
              <a:latin typeface="Average"/>
              <a:ea typeface="Average"/>
              <a:cs typeface="Average"/>
              <a:sym typeface="Average"/>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e15d6b7d9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e15d6b7d9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accent3"/>
              </a:buClr>
              <a:buSzPts val="1800"/>
              <a:buFont typeface="Average"/>
              <a:buChar char="●"/>
            </a:pPr>
            <a:r>
              <a:rPr lang="en" sz="1400">
                <a:solidFill>
                  <a:schemeClr val="accent3"/>
                </a:solidFill>
                <a:latin typeface="Average"/>
                <a:ea typeface="Average"/>
                <a:cs typeface="Average"/>
                <a:sym typeface="Average"/>
              </a:rPr>
              <a:t>Soluble: No</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Food safety: Refer to manufacturer guidelines</a:t>
            </a:r>
            <a:endParaRPr sz="1400">
              <a:solidFill>
                <a:schemeClr val="accent3"/>
              </a:solidFill>
              <a:latin typeface="Average"/>
              <a:ea typeface="Average"/>
              <a:cs typeface="Average"/>
              <a:sym typeface="Average"/>
            </a:endParaRPr>
          </a:p>
          <a:p>
            <a:pPr marL="457200" lvl="0" indent="-342900" algn="l" rtl="0">
              <a:lnSpc>
                <a:spcPct val="115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ABS (Acrylonitrile butadiene styrene): </a:t>
            </a:r>
            <a:endParaRPr sz="18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Strength: High | Flexibility: Medium | Durability: High</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Difficulty to use: Medium</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temperature: 210°C – 250°C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bed temperature: 80°C – 110°C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Shrinkage/warping:Considerable</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Soluble: In esters, ketones, and acetone</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Food safety: Not food safe</a:t>
            </a:r>
            <a:endParaRPr sz="1400">
              <a:solidFill>
                <a:schemeClr val="accent3"/>
              </a:solidFill>
              <a:latin typeface="Average"/>
              <a:ea typeface="Average"/>
              <a:cs typeface="Average"/>
              <a:sym typeface="Average"/>
            </a:endParaRPr>
          </a:p>
          <a:p>
            <a:pPr marL="457200" lvl="0" indent="-342900" algn="l" rtl="0">
              <a:lnSpc>
                <a:spcPct val="115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PETG (Polyethylene Terephthalate “glycol-modified”)</a:t>
            </a:r>
            <a:endParaRPr sz="18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Strength: High| Flexibility: Medium | Durability: High</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Difficulty to use: Low</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temperature: 220°C – 250°C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bed temperature: 50°C – 75°C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Shrinkage/warping: Minimal</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Soluble: No</a:t>
            </a:r>
            <a:endParaRPr sz="1400">
              <a:solidFill>
                <a:schemeClr val="accent3"/>
              </a:solidFill>
              <a:latin typeface="Average"/>
              <a:ea typeface="Average"/>
              <a:cs typeface="Average"/>
              <a:sym typeface="Average"/>
            </a:endParaRPr>
          </a:p>
          <a:p>
            <a:pPr marL="457200" lvl="0" indent="-342900" algn="l" rtl="0">
              <a:lnSpc>
                <a:spcPct val="115000"/>
              </a:lnSpc>
              <a:spcBef>
                <a:spcPts val="0"/>
              </a:spcBef>
              <a:spcAft>
                <a:spcPts val="0"/>
              </a:spcAft>
              <a:buClr>
                <a:schemeClr val="accent3"/>
              </a:buClr>
              <a:buSzPts val="1800"/>
              <a:buFont typeface="Average"/>
              <a:buChar char="●"/>
            </a:pPr>
            <a:r>
              <a:rPr lang="en" sz="1800">
                <a:solidFill>
                  <a:schemeClr val="accent3"/>
                </a:solidFill>
                <a:latin typeface="Average"/>
                <a:ea typeface="Average"/>
                <a:cs typeface="Average"/>
                <a:sym typeface="Average"/>
              </a:rPr>
              <a:t>TPU (Ninjaflex/Thermoplastic polyurethane)</a:t>
            </a:r>
            <a:endParaRPr sz="18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Strength: Medium | Flexibility: Very High| Durability: Very High</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Difficulty to use: Medium (TPE, TPC); Low(TPU)</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temperature: 210°C – 230°C</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Print bed temperature: 30°C – 60°C (but not needed)</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Shrinkage/warping: Minimal</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Soluble: No</a:t>
            </a:r>
            <a:endParaRPr sz="1400">
              <a:solidFill>
                <a:schemeClr val="accent3"/>
              </a:solidFill>
              <a:latin typeface="Average"/>
              <a:ea typeface="Average"/>
              <a:cs typeface="Average"/>
              <a:sym typeface="Average"/>
            </a:endParaRPr>
          </a:p>
          <a:p>
            <a:pPr marL="914400" lvl="1" indent="-298450" algn="l" rtl="0">
              <a:lnSpc>
                <a:spcPct val="115000"/>
              </a:lnSpc>
              <a:spcBef>
                <a:spcPts val="0"/>
              </a:spcBef>
              <a:spcAft>
                <a:spcPts val="0"/>
              </a:spcAft>
              <a:buClr>
                <a:srgbClr val="000000"/>
              </a:buClr>
              <a:buSzPts val="1100"/>
              <a:buFont typeface="Arial"/>
              <a:buChar char="○"/>
            </a:pPr>
            <a:r>
              <a:rPr lang="en" sz="1400">
                <a:solidFill>
                  <a:schemeClr val="accent3"/>
                </a:solidFill>
                <a:latin typeface="Average"/>
                <a:ea typeface="Average"/>
                <a:cs typeface="Average"/>
                <a:sym typeface="Average"/>
              </a:rPr>
              <a:t>Food safety: Not food safe</a:t>
            </a:r>
            <a:endParaRPr sz="1400">
              <a:solidFill>
                <a:schemeClr val="accent3"/>
              </a:solidFill>
              <a:latin typeface="Average"/>
              <a:ea typeface="Average"/>
              <a:cs typeface="Average"/>
              <a:sym typeface="Average"/>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e15d6b7d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e15d6b7d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3"/>
                </a:solidFill>
                <a:latin typeface="Average"/>
                <a:ea typeface="Average"/>
                <a:cs typeface="Average"/>
                <a:sym typeface="Average"/>
              </a:rPr>
              <a:t>https://www.cpp.edu/~io/equipment/index.shtml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e15d6b7d9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e15d6b7d9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3"/>
                </a:solidFill>
                <a:latin typeface="Average"/>
                <a:ea typeface="Average"/>
                <a:cs typeface="Average"/>
                <a:sym typeface="Average"/>
              </a:rPr>
              <a:t>https://www.cpp.edu/~io/equipment/index.shtml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00"/>
                </a:solidFill>
              </a:rPr>
              <a:t>Yellow</a:t>
            </a:r>
            <a:r>
              <a:rPr lang="en"/>
              <a:t> Card </a:t>
            </a:r>
            <a:r>
              <a:rPr lang="en" i="1"/>
              <a:t>Wood Room</a:t>
            </a:r>
            <a:endParaRPr i="1"/>
          </a:p>
          <a:p>
            <a:pPr marL="0" lvl="0" indent="0" algn="ctr" rtl="0">
              <a:spcBef>
                <a:spcPts val="0"/>
              </a:spcBef>
              <a:spcAft>
                <a:spcPts val="0"/>
              </a:spcAft>
              <a:buNone/>
            </a:pPr>
            <a:r>
              <a:rPr lang="en"/>
              <a:t>Training and Workshop</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Innovation Orchard Staff</a:t>
            </a:r>
            <a:endParaRPr/>
          </a:p>
          <a:p>
            <a:pPr marL="0" lvl="0" indent="0" algn="ctr" rtl="0">
              <a:spcBef>
                <a:spcPts val="0"/>
              </a:spcBef>
              <a:spcAft>
                <a:spcPts val="0"/>
              </a:spcAft>
              <a:buNone/>
            </a:pPr>
            <a:r>
              <a:rPr lang="en"/>
              <a:t>io@cpp.edu</a:t>
            </a:r>
            <a:endParaRPr/>
          </a:p>
        </p:txBody>
      </p:sp>
      <p:pic>
        <p:nvPicPr>
          <p:cNvPr id="61" name="Google Shape;61;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608100" cy="1393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113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Drill Press </a:t>
            </a:r>
            <a:endParaRPr/>
          </a:p>
        </p:txBody>
      </p:sp>
      <p:sp>
        <p:nvSpPr>
          <p:cNvPr id="138" name="Google Shape;138;p22"/>
          <p:cNvSpPr txBox="1"/>
          <p:nvPr/>
        </p:nvSpPr>
        <p:spPr>
          <a:xfrm>
            <a:off x="4196025" y="748025"/>
            <a:ext cx="4737300" cy="19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Uses and features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Variable chuck holds different sized bits </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Usable for most materials </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Good for cutting vertical and angled holes</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sp>
        <p:nvSpPr>
          <p:cNvPr id="139" name="Google Shape;139;p22"/>
          <p:cNvSpPr txBox="1"/>
          <p:nvPr/>
        </p:nvSpPr>
        <p:spPr>
          <a:xfrm>
            <a:off x="4152675" y="2137050"/>
            <a:ext cx="4903200" cy="2751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a:solidFill>
                  <a:schemeClr val="dk1"/>
                </a:solidFill>
                <a:latin typeface="Oswald"/>
                <a:ea typeface="Oswald"/>
                <a:cs typeface="Oswald"/>
                <a:sym typeface="Oswald"/>
              </a:rPr>
              <a:t>Warnings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Keep fingers 2 ½ inches away from bit at all times</a:t>
            </a:r>
            <a:endParaRPr sz="1600">
              <a:solidFill>
                <a:schemeClr val="accent3"/>
              </a:solidFill>
              <a:latin typeface="Average"/>
              <a:ea typeface="Average"/>
              <a:cs typeface="Average"/>
              <a:sym typeface="Average"/>
            </a:endParaRPr>
          </a:p>
          <a:p>
            <a:pPr marL="457200" lvl="0" indent="-330200" algn="l" rtl="0">
              <a:lnSpc>
                <a:spcPct val="150000"/>
              </a:lnSpc>
              <a:spcBef>
                <a:spcPts val="0"/>
              </a:spcBef>
              <a:spcAft>
                <a:spcPts val="0"/>
              </a:spcAft>
              <a:buClr>
                <a:schemeClr val="accent3"/>
              </a:buClr>
              <a:buSzPts val="1600"/>
              <a:buFont typeface="Average"/>
              <a:buChar char="●"/>
            </a:pPr>
            <a:r>
              <a:rPr lang="en" sz="1600" u="sng">
                <a:solidFill>
                  <a:schemeClr val="accent3"/>
                </a:solidFill>
                <a:latin typeface="Average"/>
                <a:ea typeface="Average"/>
                <a:cs typeface="Average"/>
                <a:sym typeface="Average"/>
              </a:rPr>
              <a:t>NEVER</a:t>
            </a:r>
            <a:r>
              <a:rPr lang="en" sz="1600">
                <a:solidFill>
                  <a:schemeClr val="accent3"/>
                </a:solidFill>
                <a:latin typeface="Average"/>
                <a:ea typeface="Average"/>
                <a:cs typeface="Average"/>
                <a:sym typeface="Average"/>
              </a:rPr>
              <a:t> wear gloves while operating</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Use pecking technique to clear chips for deep holes and to cool bit</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Ensure the bit stays cool when cutting metal</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Do not cut too aggressively </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pic>
        <p:nvPicPr>
          <p:cNvPr id="140" name="Google Shape;140;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8625" y="1154775"/>
            <a:ext cx="1891852" cy="3165523"/>
          </a:xfrm>
          <a:prstGeom prst="rect">
            <a:avLst/>
          </a:prstGeom>
          <a:noFill/>
          <a:ln>
            <a:noFill/>
          </a:ln>
        </p:spPr>
      </p:pic>
      <p:pic>
        <p:nvPicPr>
          <p:cNvPr id="141" name="Google Shape;141;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5475" y="1154775"/>
            <a:ext cx="1708600" cy="1511850"/>
          </a:xfrm>
          <a:prstGeom prst="rect">
            <a:avLst/>
          </a:prstGeom>
          <a:noFill/>
          <a:ln>
            <a:noFill/>
          </a:ln>
        </p:spPr>
      </p:pic>
      <p:pic>
        <p:nvPicPr>
          <p:cNvPr id="142" name="Google Shape;142;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85475" y="2861900"/>
            <a:ext cx="1708600" cy="1511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113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Dremel Rotary Tool </a:t>
            </a:r>
            <a:endParaRPr/>
          </a:p>
        </p:txBody>
      </p:sp>
      <p:sp>
        <p:nvSpPr>
          <p:cNvPr id="148" name="Google Shape;148;p23"/>
          <p:cNvSpPr txBox="1"/>
          <p:nvPr/>
        </p:nvSpPr>
        <p:spPr>
          <a:xfrm>
            <a:off x="4196025" y="748025"/>
            <a:ext cx="4737300" cy="19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Uses and features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Extremely versatile tool with different attachments for different jobs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You can Grind, Cut, Engrave, Drill, Rout</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sp>
        <p:nvSpPr>
          <p:cNvPr id="149" name="Google Shape;149;p23"/>
          <p:cNvSpPr txBox="1"/>
          <p:nvPr/>
        </p:nvSpPr>
        <p:spPr>
          <a:xfrm>
            <a:off x="4196025" y="2678225"/>
            <a:ext cx="4816800" cy="22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Warnings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Blade is very fragile, do not make aggressive cuts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Do not touch the blade while it is moving</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Watch for sparks and debris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Check frequently to make sure blade is tight and cool</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pic>
        <p:nvPicPr>
          <p:cNvPr id="150" name="Google Shape;150;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8750" y="838775"/>
            <a:ext cx="3413655" cy="2277795"/>
          </a:xfrm>
          <a:prstGeom prst="rect">
            <a:avLst/>
          </a:prstGeom>
          <a:noFill/>
          <a:ln>
            <a:noFill/>
          </a:ln>
        </p:spPr>
      </p:pic>
      <p:pic>
        <p:nvPicPr>
          <p:cNvPr id="151" name="Google Shape;151;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750" y="3259798"/>
            <a:ext cx="1914501" cy="1481452"/>
          </a:xfrm>
          <a:prstGeom prst="rect">
            <a:avLst/>
          </a:prstGeom>
          <a:noFill/>
          <a:ln>
            <a:noFill/>
          </a:ln>
        </p:spPr>
      </p:pic>
      <p:pic>
        <p:nvPicPr>
          <p:cNvPr id="152" name="Google Shape;152;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99869" y="3259798"/>
            <a:ext cx="1372526" cy="14814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255975"/>
            <a:ext cx="8520600" cy="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Commonly Used Tools Here at the IO</a:t>
            </a:r>
            <a:endParaRPr/>
          </a:p>
        </p:txBody>
      </p:sp>
      <p:sp>
        <p:nvSpPr>
          <p:cNvPr id="158" name="Google Shape;158;p24"/>
          <p:cNvSpPr txBox="1">
            <a:spLocks noGrp="1"/>
          </p:cNvSpPr>
          <p:nvPr>
            <p:ph type="body" idx="1"/>
          </p:nvPr>
        </p:nvSpPr>
        <p:spPr>
          <a:xfrm>
            <a:off x="311700" y="886275"/>
            <a:ext cx="8520600" cy="35415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Of the 8 yellow tools available, the 3 most commonly used tools are the:</a:t>
            </a:r>
            <a:endParaRPr sz="2000"/>
          </a:p>
          <a:p>
            <a:pPr marL="914400" lvl="1" indent="-355600" algn="l" rtl="0">
              <a:spcBef>
                <a:spcPts val="0"/>
              </a:spcBef>
              <a:spcAft>
                <a:spcPts val="0"/>
              </a:spcAft>
              <a:buSzPts val="2000"/>
              <a:buChar char="○"/>
            </a:pPr>
            <a:r>
              <a:rPr lang="en" sz="2000"/>
              <a:t>Jig Saw</a:t>
            </a:r>
            <a:endParaRPr sz="2000"/>
          </a:p>
          <a:p>
            <a:pPr marL="914400" lvl="1" indent="-355600" algn="l" rtl="0">
              <a:spcBef>
                <a:spcPts val="0"/>
              </a:spcBef>
              <a:spcAft>
                <a:spcPts val="0"/>
              </a:spcAft>
              <a:buSzPts val="2000"/>
              <a:buChar char="○"/>
            </a:pPr>
            <a:r>
              <a:rPr lang="en" sz="2000"/>
              <a:t>Belt Sander</a:t>
            </a:r>
            <a:endParaRPr sz="2000"/>
          </a:p>
          <a:p>
            <a:pPr marL="914400" lvl="1" indent="-355600" algn="l" rtl="0">
              <a:spcBef>
                <a:spcPts val="0"/>
              </a:spcBef>
              <a:spcAft>
                <a:spcPts val="0"/>
              </a:spcAft>
              <a:buSzPts val="2000"/>
              <a:buChar char="○"/>
            </a:pPr>
            <a:r>
              <a:rPr lang="en" sz="2000"/>
              <a:t>Drill Press</a:t>
            </a:r>
            <a:endParaRPr sz="2000"/>
          </a:p>
          <a:p>
            <a:pPr marL="457200" lvl="0" indent="-355600" algn="l" rtl="0">
              <a:spcBef>
                <a:spcPts val="0"/>
              </a:spcBef>
              <a:spcAft>
                <a:spcPts val="0"/>
              </a:spcAft>
              <a:buSzPts val="2000"/>
              <a:buChar char="●"/>
            </a:pPr>
            <a:r>
              <a:rPr lang="en" sz="2000"/>
              <a:t>We will show you how to safely operate these three tools, and at the conclusion of this workshop, you can use them at any time as long as there is a tech present at the IO</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255975"/>
            <a:ext cx="8520600" cy="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Hands-On Tutorial Time </a:t>
            </a:r>
            <a:endParaRPr/>
          </a:p>
        </p:txBody>
      </p:sp>
      <p:sp>
        <p:nvSpPr>
          <p:cNvPr id="164" name="Google Shape;164;p25"/>
          <p:cNvSpPr txBox="1">
            <a:spLocks noGrp="1"/>
          </p:cNvSpPr>
          <p:nvPr>
            <p:ph type="body" idx="1"/>
          </p:nvPr>
        </p:nvSpPr>
        <p:spPr>
          <a:xfrm>
            <a:off x="311700" y="886275"/>
            <a:ext cx="8520600" cy="35415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You are now permitted to learn the yellow machines!</a:t>
            </a:r>
            <a:endParaRPr sz="2000"/>
          </a:p>
          <a:p>
            <a:pPr marL="457200" lvl="0" indent="-355600" algn="l" rtl="0">
              <a:spcBef>
                <a:spcPts val="0"/>
              </a:spcBef>
              <a:spcAft>
                <a:spcPts val="0"/>
              </a:spcAft>
              <a:buSzPts val="2000"/>
              <a:buChar char="●"/>
            </a:pPr>
            <a:r>
              <a:rPr lang="en" sz="2000"/>
              <a:t>You must complete the introduction for any yellow machine you wish to use. Please ask a tech for assistance and we will guide you through how to use them.</a:t>
            </a:r>
            <a:endParaRPr sz="2000"/>
          </a:p>
        </p:txBody>
      </p:sp>
      <p:pic>
        <p:nvPicPr>
          <p:cNvPr id="165" name="Google Shape;165;p25"/>
          <p:cNvPicPr preferRelativeResize="0"/>
          <p:nvPr/>
        </p:nvPicPr>
        <p:blipFill>
          <a:blip r:embed="rId3">
            <a:alphaModFix/>
          </a:blip>
          <a:stretch>
            <a:fillRect/>
          </a:stretch>
        </p:blipFill>
        <p:spPr>
          <a:xfrm>
            <a:off x="4303975" y="2165225"/>
            <a:ext cx="4528325" cy="2717000"/>
          </a:xfrm>
          <a:prstGeom prst="rect">
            <a:avLst/>
          </a:prstGeom>
          <a:noFill/>
          <a:ln>
            <a:noFill/>
          </a:ln>
        </p:spPr>
      </p:pic>
      <p:pic>
        <p:nvPicPr>
          <p:cNvPr id="166" name="Google Shape;166;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84175" y="2593725"/>
            <a:ext cx="3558723" cy="22885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698631" scaled="0"/>
        </a:gradFill>
        <a:effectLst/>
      </p:bgPr>
    </p:bg>
    <p:spTree>
      <p:nvGrpSpPr>
        <p:cNvPr id="1" name="Shape 170"/>
        <p:cNvGrpSpPr/>
        <p:nvPr/>
      </p:nvGrpSpPr>
      <p:grpSpPr>
        <a:xfrm>
          <a:off x="0" y="0"/>
          <a:ext cx="0" cy="0"/>
          <a:chOff x="0" y="0"/>
          <a:chExt cx="0" cy="0"/>
        </a:xfrm>
      </p:grpSpPr>
      <p:sp>
        <p:nvSpPr>
          <p:cNvPr id="171" name="Google Shape;171;p2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Oswald"/>
                <a:ea typeface="Oswald"/>
                <a:cs typeface="Oswald"/>
                <a:sym typeface="Oswald"/>
              </a:rPr>
              <a:t>Machine Malfunction</a:t>
            </a:r>
            <a:endParaRPr sz="3000">
              <a:solidFill>
                <a:srgbClr val="FFFFFF"/>
              </a:solidFill>
              <a:latin typeface="Oswald"/>
              <a:ea typeface="Oswald"/>
              <a:cs typeface="Oswald"/>
              <a:sym typeface="Oswald"/>
            </a:endParaRPr>
          </a:p>
        </p:txBody>
      </p:sp>
      <p:sp>
        <p:nvSpPr>
          <p:cNvPr id="172" name="Google Shape;172;p26"/>
          <p:cNvSpPr txBox="1"/>
          <p:nvPr/>
        </p:nvSpPr>
        <p:spPr>
          <a:xfrm>
            <a:off x="311700" y="1152475"/>
            <a:ext cx="5693700" cy="2715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CACACA"/>
              </a:buClr>
              <a:buSzPts val="1800"/>
              <a:buFont typeface="Average"/>
              <a:buChar char="●"/>
            </a:pPr>
            <a:r>
              <a:rPr lang="en" sz="1800">
                <a:solidFill>
                  <a:srgbClr val="CACACA"/>
                </a:solidFill>
                <a:latin typeface="Average"/>
                <a:ea typeface="Average"/>
                <a:cs typeface="Average"/>
                <a:sym typeface="Average"/>
              </a:rPr>
              <a:t>If any tools or machines malfunction or break down during operation, stop what you are doing and ask a shop tech.</a:t>
            </a:r>
            <a:endParaRPr sz="1800">
              <a:solidFill>
                <a:srgbClr val="CACACA"/>
              </a:solidFill>
              <a:latin typeface="Average"/>
              <a:ea typeface="Average"/>
              <a:cs typeface="Average"/>
              <a:sym typeface="Average"/>
            </a:endParaRPr>
          </a:p>
          <a:p>
            <a:pPr marL="457200" lvl="0" indent="-342900" algn="l" rtl="0">
              <a:lnSpc>
                <a:spcPct val="150000"/>
              </a:lnSpc>
              <a:spcBef>
                <a:spcPts val="0"/>
              </a:spcBef>
              <a:spcAft>
                <a:spcPts val="0"/>
              </a:spcAft>
              <a:buClr>
                <a:srgbClr val="CACACA"/>
              </a:buClr>
              <a:buSzPts val="1800"/>
              <a:buFont typeface="Average"/>
              <a:buChar char="●"/>
            </a:pPr>
            <a:r>
              <a:rPr lang="en" sz="1800">
                <a:solidFill>
                  <a:srgbClr val="CACACA"/>
                </a:solidFill>
                <a:latin typeface="Average"/>
                <a:ea typeface="Average"/>
                <a:cs typeface="Average"/>
                <a:sym typeface="Average"/>
              </a:rPr>
              <a:t>Do not attempt to fix any hardware issues yourself.</a:t>
            </a:r>
            <a:endParaRPr sz="1800">
              <a:solidFill>
                <a:srgbClr val="CACACA"/>
              </a:solidFill>
              <a:latin typeface="Average"/>
              <a:ea typeface="Average"/>
              <a:cs typeface="Average"/>
              <a:sym typeface="Average"/>
            </a:endParaRPr>
          </a:p>
        </p:txBody>
      </p:sp>
      <p:pic>
        <p:nvPicPr>
          <p:cNvPr id="173" name="Google Shape;173;p26"/>
          <p:cNvPicPr preferRelativeResize="0"/>
          <p:nvPr/>
        </p:nvPicPr>
        <p:blipFill>
          <a:blip r:embed="rId3">
            <a:alphaModFix/>
          </a:blip>
          <a:stretch>
            <a:fillRect/>
          </a:stretch>
        </p:blipFill>
        <p:spPr>
          <a:xfrm>
            <a:off x="6200650" y="370688"/>
            <a:ext cx="2143125" cy="2133600"/>
          </a:xfrm>
          <a:prstGeom prst="rect">
            <a:avLst/>
          </a:prstGeom>
          <a:noFill/>
          <a:ln>
            <a:noFill/>
          </a:ln>
        </p:spPr>
      </p:pic>
      <p:pic>
        <p:nvPicPr>
          <p:cNvPr id="174" name="Google Shape;174;p26"/>
          <p:cNvPicPr preferRelativeResize="0"/>
          <p:nvPr/>
        </p:nvPicPr>
        <p:blipFill>
          <a:blip r:embed="rId4">
            <a:alphaModFix/>
          </a:blip>
          <a:stretch>
            <a:fillRect/>
          </a:stretch>
        </p:blipFill>
        <p:spPr>
          <a:xfrm>
            <a:off x="6114913" y="2759775"/>
            <a:ext cx="2314575" cy="197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this subject?</a:t>
            </a:r>
            <a:endParaRPr/>
          </a:p>
        </p:txBody>
      </p:sp>
      <p:cxnSp>
        <p:nvCxnSpPr>
          <p:cNvPr id="67" name="Google Shape;67;p14"/>
          <p:cNvCxnSpPr/>
          <p:nvPr/>
        </p:nvCxnSpPr>
        <p:spPr>
          <a:xfrm rot="10800000" flipH="1">
            <a:off x="4018938" y="2843195"/>
            <a:ext cx="1031700" cy="4800"/>
          </a:xfrm>
          <a:prstGeom prst="straightConnector1">
            <a:avLst/>
          </a:prstGeom>
          <a:noFill/>
          <a:ln w="76200" cap="flat" cmpd="sng">
            <a:solidFill>
              <a:schemeClr val="dk2"/>
            </a:solidFill>
            <a:prstDash val="solid"/>
            <a:round/>
            <a:headEnd type="none" w="med" len="med"/>
            <a:tailEnd type="triangle" w="med" len="med"/>
          </a:ln>
        </p:spPr>
      </p:cxnSp>
      <p:pic>
        <p:nvPicPr>
          <p:cNvPr id="68" name="Google Shape;68;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89475" y="1722826"/>
            <a:ext cx="3368326" cy="2245550"/>
          </a:xfrm>
          <a:prstGeom prst="rect">
            <a:avLst/>
          </a:prstGeom>
          <a:noFill/>
          <a:ln>
            <a:noFill/>
          </a:ln>
        </p:spPr>
      </p:pic>
      <p:pic>
        <p:nvPicPr>
          <p:cNvPr id="69" name="Google Shape;69;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8625" y="1722825"/>
            <a:ext cx="3368324" cy="224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698631" scaled="0"/>
        </a:gra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Rules for ALL Tools</a:t>
            </a:r>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Wear safety glasses at all times</a:t>
            </a:r>
            <a:endParaRPr/>
          </a:p>
          <a:p>
            <a:pPr marL="457200" lvl="0" indent="-342900" algn="l" rtl="0">
              <a:spcBef>
                <a:spcPts val="0"/>
              </a:spcBef>
              <a:spcAft>
                <a:spcPts val="0"/>
              </a:spcAft>
              <a:buSzPts val="1800"/>
              <a:buChar char="●"/>
            </a:pPr>
            <a:r>
              <a:rPr lang="en"/>
              <a:t>Wear a breathing mask at all times</a:t>
            </a:r>
            <a:endParaRPr/>
          </a:p>
          <a:p>
            <a:pPr marL="457200" lvl="0" indent="-342900" algn="l" rtl="0">
              <a:spcBef>
                <a:spcPts val="0"/>
              </a:spcBef>
              <a:spcAft>
                <a:spcPts val="0"/>
              </a:spcAft>
              <a:buSzPts val="1800"/>
              <a:buChar char="●"/>
            </a:pPr>
            <a:r>
              <a:rPr lang="en"/>
              <a:t>Keep hair tied back at all times</a:t>
            </a:r>
            <a:endParaRPr/>
          </a:p>
          <a:p>
            <a:pPr marL="457200" lvl="0" indent="-342900" algn="l" rtl="0">
              <a:spcBef>
                <a:spcPts val="0"/>
              </a:spcBef>
              <a:spcAft>
                <a:spcPts val="0"/>
              </a:spcAft>
              <a:buSzPts val="1800"/>
              <a:buChar char="●"/>
            </a:pPr>
            <a:r>
              <a:rPr lang="en"/>
              <a:t>Roll up long sleeves</a:t>
            </a:r>
            <a:endParaRPr/>
          </a:p>
          <a:p>
            <a:pPr marL="457200" lvl="0" indent="-342900" algn="l" rtl="0">
              <a:spcBef>
                <a:spcPts val="0"/>
              </a:spcBef>
              <a:spcAft>
                <a:spcPts val="0"/>
              </a:spcAft>
              <a:buSzPts val="1800"/>
              <a:buChar char="●"/>
            </a:pPr>
            <a:r>
              <a:rPr lang="en"/>
              <a:t>Do not wear any jewelry or accessories while operating any machinery</a:t>
            </a:r>
            <a:endParaRPr/>
          </a:p>
          <a:p>
            <a:pPr marL="457200" lvl="0" indent="-342900" algn="l" rtl="0">
              <a:spcBef>
                <a:spcPts val="0"/>
              </a:spcBef>
              <a:spcAft>
                <a:spcPts val="0"/>
              </a:spcAft>
              <a:buSzPts val="1800"/>
              <a:buChar char="●"/>
            </a:pPr>
            <a:r>
              <a:rPr lang="en"/>
              <a:t>No dangly or loose clothing</a:t>
            </a:r>
            <a:endParaRPr/>
          </a:p>
          <a:p>
            <a:pPr marL="457200" lvl="0" indent="-342900" algn="l" rtl="0">
              <a:spcBef>
                <a:spcPts val="0"/>
              </a:spcBef>
              <a:spcAft>
                <a:spcPts val="0"/>
              </a:spcAft>
              <a:buSzPts val="1800"/>
              <a:buChar char="●"/>
            </a:pPr>
            <a:r>
              <a:rPr lang="en"/>
              <a:t>Always clean up tool after use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113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Scroll Saw </a:t>
            </a:r>
            <a:endParaRPr/>
          </a:p>
        </p:txBody>
      </p:sp>
      <p:pic>
        <p:nvPicPr>
          <p:cNvPr id="81" name="Google Shape;81;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8750" y="838800"/>
            <a:ext cx="3231446" cy="2423577"/>
          </a:xfrm>
          <a:prstGeom prst="rect">
            <a:avLst/>
          </a:prstGeom>
          <a:noFill/>
          <a:ln>
            <a:noFill/>
          </a:ln>
        </p:spPr>
      </p:pic>
      <p:sp>
        <p:nvSpPr>
          <p:cNvPr id="82" name="Google Shape;82;p16"/>
          <p:cNvSpPr txBox="1"/>
          <p:nvPr/>
        </p:nvSpPr>
        <p:spPr>
          <a:xfrm>
            <a:off x="0" y="0"/>
            <a:ext cx="2051700" cy="8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83" name="Google Shape;83;p16"/>
          <p:cNvSpPr txBox="1"/>
          <p:nvPr/>
        </p:nvSpPr>
        <p:spPr>
          <a:xfrm>
            <a:off x="4196025" y="748025"/>
            <a:ext cx="4737300" cy="19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Uses and features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Usable on most thin (&lt; half inch) materials </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Good for cutting decorative, tightly curved shapes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Super thin blade, ideal for intricate cuts</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pic>
        <p:nvPicPr>
          <p:cNvPr id="84" name="Google Shape;84;p1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8753" y="3414800"/>
            <a:ext cx="2015800" cy="1511850"/>
          </a:xfrm>
          <a:prstGeom prst="rect">
            <a:avLst/>
          </a:prstGeom>
          <a:noFill/>
          <a:ln>
            <a:noFill/>
          </a:ln>
        </p:spPr>
      </p:pic>
      <p:sp>
        <p:nvSpPr>
          <p:cNvPr id="85" name="Google Shape;85;p16"/>
          <p:cNvSpPr txBox="1"/>
          <p:nvPr/>
        </p:nvSpPr>
        <p:spPr>
          <a:xfrm>
            <a:off x="4196025" y="2639900"/>
            <a:ext cx="4816800" cy="22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Warnings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Keep fingers at least 2 inches away from blade at all times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Blade is very fragile, do not make aggressive cuts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Cut slowly</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Check frequently to make sure blade is tight</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pic>
        <p:nvPicPr>
          <p:cNvPr id="86" name="Google Shape;86;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86000" y="3414800"/>
            <a:ext cx="1555775" cy="1511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90"/>
        <p:cNvGrpSpPr/>
        <p:nvPr/>
      </p:nvGrpSpPr>
      <p:grpSpPr>
        <a:xfrm>
          <a:off x="0" y="0"/>
          <a:ext cx="0" cy="0"/>
          <a:chOff x="0" y="0"/>
          <a:chExt cx="0" cy="0"/>
        </a:xfrm>
      </p:grpSpPr>
      <p:pic>
        <p:nvPicPr>
          <p:cNvPr id="91" name="Google Shape;91;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1700" y="748025"/>
            <a:ext cx="3138500" cy="2135100"/>
          </a:xfrm>
          <a:prstGeom prst="rect">
            <a:avLst/>
          </a:prstGeom>
          <a:noFill/>
          <a:ln>
            <a:noFill/>
          </a:ln>
        </p:spPr>
      </p:pic>
      <p:sp>
        <p:nvSpPr>
          <p:cNvPr id="92" name="Google Shape;92;p17"/>
          <p:cNvSpPr txBox="1">
            <a:spLocks noGrp="1"/>
          </p:cNvSpPr>
          <p:nvPr>
            <p:ph type="title"/>
          </p:nvPr>
        </p:nvSpPr>
        <p:spPr>
          <a:xfrm>
            <a:off x="311700" y="113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Jigsaw</a:t>
            </a:r>
            <a:endParaRPr/>
          </a:p>
        </p:txBody>
      </p:sp>
      <p:sp>
        <p:nvSpPr>
          <p:cNvPr id="93" name="Google Shape;93;p17"/>
          <p:cNvSpPr txBox="1"/>
          <p:nvPr/>
        </p:nvSpPr>
        <p:spPr>
          <a:xfrm>
            <a:off x="4196025" y="748025"/>
            <a:ext cx="4737300" cy="19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Uses and features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Usable on most materials &lt; 1.5 inches thick</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Good for cutting irregular shapes out of thicker material</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sp>
        <p:nvSpPr>
          <p:cNvPr id="94" name="Google Shape;94;p17"/>
          <p:cNvSpPr txBox="1"/>
          <p:nvPr/>
        </p:nvSpPr>
        <p:spPr>
          <a:xfrm>
            <a:off x="4274175" y="2380050"/>
            <a:ext cx="4816800" cy="25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Warnings</a:t>
            </a:r>
            <a:endParaRPr sz="2000">
              <a:solidFill>
                <a:schemeClr val="dk1"/>
              </a:solidFill>
              <a:latin typeface="Oswald"/>
              <a:ea typeface="Oswald"/>
              <a:cs typeface="Oswald"/>
              <a:sym typeface="Oswald"/>
            </a:endParaRPr>
          </a:p>
          <a:p>
            <a:pPr marL="45720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Keep fingers at least 3 inches away from blade at all times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Clamp down all pieces while cutting</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Make sure there is nothing underneath the board while cutting</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Do not bend blade</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pic>
        <p:nvPicPr>
          <p:cNvPr id="95" name="Google Shape;95;p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60925" y="2944775"/>
            <a:ext cx="2135100" cy="2135100"/>
          </a:xfrm>
          <a:prstGeom prst="rect">
            <a:avLst/>
          </a:prstGeom>
          <a:noFill/>
          <a:ln>
            <a:noFill/>
          </a:ln>
        </p:spPr>
      </p:pic>
      <p:pic>
        <p:nvPicPr>
          <p:cNvPr id="96" name="Google Shape;96;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275" y="2944775"/>
            <a:ext cx="1911491" cy="213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113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Sawzall</a:t>
            </a:r>
            <a:endParaRPr/>
          </a:p>
        </p:txBody>
      </p:sp>
      <p:sp>
        <p:nvSpPr>
          <p:cNvPr id="102" name="Google Shape;102;p18"/>
          <p:cNvSpPr txBox="1"/>
          <p:nvPr/>
        </p:nvSpPr>
        <p:spPr>
          <a:xfrm>
            <a:off x="4196025" y="748025"/>
            <a:ext cx="4737300" cy="143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Uses and features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Use for rough cutting anything</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Great for cutting stock rods down to size </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sp>
        <p:nvSpPr>
          <p:cNvPr id="103" name="Google Shape;103;p18"/>
          <p:cNvSpPr txBox="1"/>
          <p:nvPr/>
        </p:nvSpPr>
        <p:spPr>
          <a:xfrm>
            <a:off x="4245825" y="2302575"/>
            <a:ext cx="4816800" cy="26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Warnings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Keep fingers at least 3 inches from blade at all times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Blade can get hot, allow breaks to cool</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Be aware of where the blade is </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Firmly grasp the sawzall at all times</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pic>
        <p:nvPicPr>
          <p:cNvPr id="104" name="Google Shape;104;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1700" y="1030925"/>
            <a:ext cx="3745550" cy="1872788"/>
          </a:xfrm>
          <a:prstGeom prst="rect">
            <a:avLst/>
          </a:prstGeom>
          <a:noFill/>
          <a:ln>
            <a:noFill/>
          </a:ln>
        </p:spPr>
      </p:pic>
      <p:pic>
        <p:nvPicPr>
          <p:cNvPr id="105" name="Google Shape;105;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1700" y="3030525"/>
            <a:ext cx="2084001" cy="1511851"/>
          </a:xfrm>
          <a:prstGeom prst="rect">
            <a:avLst/>
          </a:prstGeom>
          <a:noFill/>
          <a:ln>
            <a:noFill/>
          </a:ln>
        </p:spPr>
      </p:pic>
      <p:pic>
        <p:nvPicPr>
          <p:cNvPr id="106" name="Google Shape;106;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97875" y="3030525"/>
            <a:ext cx="1559365" cy="1511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113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Belt Sander </a:t>
            </a:r>
            <a:endParaRPr/>
          </a:p>
        </p:txBody>
      </p:sp>
      <p:sp>
        <p:nvSpPr>
          <p:cNvPr id="112" name="Google Shape;112;p19"/>
          <p:cNvSpPr txBox="1"/>
          <p:nvPr/>
        </p:nvSpPr>
        <p:spPr>
          <a:xfrm>
            <a:off x="4123675" y="748025"/>
            <a:ext cx="4906800" cy="10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Uses and features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Used for sanding external curves </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sp>
        <p:nvSpPr>
          <p:cNvPr id="113" name="Google Shape;113;p19"/>
          <p:cNvSpPr txBox="1"/>
          <p:nvPr/>
        </p:nvSpPr>
        <p:spPr>
          <a:xfrm>
            <a:off x="4103875" y="1743725"/>
            <a:ext cx="4946400" cy="22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Warnings</a:t>
            </a:r>
            <a:endParaRPr sz="2000">
              <a:solidFill>
                <a:schemeClr val="dk1"/>
              </a:solidFill>
              <a:latin typeface="Oswald"/>
              <a:ea typeface="Oswald"/>
              <a:cs typeface="Oswald"/>
              <a:sym typeface="Oswald"/>
            </a:endParaRPr>
          </a:p>
          <a:p>
            <a:pPr marL="45720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Keep fingers 2 inches away from sanding surfaces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Produces very fine wood dust</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Pinch points at the interface of the sanding plate</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Disk Sander: Always sand on ‘down’ spinning half of disk</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pic>
        <p:nvPicPr>
          <p:cNvPr id="114" name="Google Shape;114;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8750" y="838775"/>
            <a:ext cx="2881577" cy="38421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113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 Grinder</a:t>
            </a:r>
            <a:endParaRPr/>
          </a:p>
        </p:txBody>
      </p:sp>
      <p:sp>
        <p:nvSpPr>
          <p:cNvPr id="120" name="Google Shape;120;p20"/>
          <p:cNvSpPr txBox="1"/>
          <p:nvPr/>
        </p:nvSpPr>
        <p:spPr>
          <a:xfrm>
            <a:off x="4196025" y="748025"/>
            <a:ext cx="4737300" cy="19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Uses and features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Good for shaping small, metal parts and chisels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Good for deburring and adding fillets and chamfers </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sp>
        <p:nvSpPr>
          <p:cNvPr id="121" name="Google Shape;121;p20"/>
          <p:cNvSpPr txBox="1"/>
          <p:nvPr/>
        </p:nvSpPr>
        <p:spPr>
          <a:xfrm>
            <a:off x="4156275" y="2427350"/>
            <a:ext cx="4816800" cy="22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Warnings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Keep fingers at least 2 inches away from grinding wheels at all times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Pinch points at the interface of the platens</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Produces fine metal particulate</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pic>
        <p:nvPicPr>
          <p:cNvPr id="122" name="Google Shape;12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0650" y="908650"/>
            <a:ext cx="3335700" cy="37149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34343"/>
            </a:gs>
            <a:gs pos="100000">
              <a:srgbClr val="7E7E7E"/>
            </a:gs>
          </a:gsLst>
          <a:lin ang="2700006" scaled="0"/>
        </a:gra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113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Planer</a:t>
            </a:r>
            <a:endParaRPr/>
          </a:p>
        </p:txBody>
      </p:sp>
      <p:sp>
        <p:nvSpPr>
          <p:cNvPr id="128" name="Google Shape;128;p21"/>
          <p:cNvSpPr txBox="1"/>
          <p:nvPr/>
        </p:nvSpPr>
        <p:spPr>
          <a:xfrm>
            <a:off x="4196025" y="748025"/>
            <a:ext cx="4737300" cy="15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Uses and features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Flattens one edge of wood stock and makes sides parallel</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Good for preparing wood before woodwork</a:t>
            </a:r>
            <a:endParaRPr sz="1600">
              <a:solidFill>
                <a:schemeClr val="accent3"/>
              </a:solidFill>
              <a:latin typeface="Average"/>
              <a:ea typeface="Average"/>
              <a:cs typeface="Average"/>
              <a:sym typeface="Average"/>
            </a:endParaRPr>
          </a:p>
          <a:p>
            <a:pPr marL="457200" marR="0" lvl="0" indent="0" algn="l" rtl="0">
              <a:lnSpc>
                <a:spcPct val="150000"/>
              </a:lnSpc>
              <a:spcBef>
                <a:spcPts val="1600"/>
              </a:spcBef>
              <a:spcAft>
                <a:spcPts val="0"/>
              </a:spcAft>
              <a:buNone/>
            </a:pP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sp>
        <p:nvSpPr>
          <p:cNvPr id="129" name="Google Shape;129;p21"/>
          <p:cNvSpPr txBox="1"/>
          <p:nvPr/>
        </p:nvSpPr>
        <p:spPr>
          <a:xfrm>
            <a:off x="4234350" y="2451275"/>
            <a:ext cx="4816800" cy="25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swald"/>
                <a:ea typeface="Oswald"/>
                <a:cs typeface="Oswald"/>
                <a:sym typeface="Oswald"/>
              </a:rPr>
              <a:t>Warnings</a:t>
            </a:r>
            <a:endParaRPr sz="2000">
              <a:solidFill>
                <a:schemeClr val="dk1"/>
              </a:solidFill>
              <a:latin typeface="Oswald"/>
              <a:ea typeface="Oswald"/>
              <a:cs typeface="Oswald"/>
              <a:sym typeface="Oswald"/>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Will pull </a:t>
            </a:r>
            <a:r>
              <a:rPr lang="en" sz="1600" u="sng">
                <a:solidFill>
                  <a:schemeClr val="accent3"/>
                </a:solidFill>
                <a:latin typeface="Average"/>
                <a:ea typeface="Average"/>
                <a:cs typeface="Average"/>
                <a:sym typeface="Average"/>
              </a:rPr>
              <a:t>ANYTHING</a:t>
            </a:r>
            <a:r>
              <a:rPr lang="en" sz="1600">
                <a:solidFill>
                  <a:schemeClr val="accent3"/>
                </a:solidFill>
                <a:latin typeface="Average"/>
                <a:ea typeface="Average"/>
                <a:cs typeface="Average"/>
                <a:sym typeface="Average"/>
              </a:rPr>
              <a:t> into the blade</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Do not wear gloves </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Very loud, wear ear protection</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Do not push things through the planer</a:t>
            </a:r>
            <a:endParaRPr sz="1600">
              <a:solidFill>
                <a:schemeClr val="accent3"/>
              </a:solidFill>
              <a:latin typeface="Average"/>
              <a:ea typeface="Average"/>
              <a:cs typeface="Average"/>
              <a:sym typeface="Average"/>
            </a:endParaRPr>
          </a:p>
          <a:p>
            <a:pPr marL="457200" marR="0" lvl="0" indent="-330200" algn="l" rtl="0">
              <a:lnSpc>
                <a:spcPct val="150000"/>
              </a:lnSpc>
              <a:spcBef>
                <a:spcPts val="0"/>
              </a:spcBef>
              <a:spcAft>
                <a:spcPts val="0"/>
              </a:spcAft>
              <a:buClr>
                <a:schemeClr val="accent3"/>
              </a:buClr>
              <a:buSzPts val="1600"/>
              <a:buFont typeface="Average"/>
              <a:buChar char="●"/>
            </a:pPr>
            <a:r>
              <a:rPr lang="en" sz="1600">
                <a:solidFill>
                  <a:schemeClr val="accent3"/>
                </a:solidFill>
                <a:latin typeface="Average"/>
                <a:ea typeface="Average"/>
                <a:cs typeface="Average"/>
                <a:sym typeface="Average"/>
              </a:rPr>
              <a:t>Only plane single boards, never attempt multiple boards at once or irregularly shaped boards</a:t>
            </a:r>
            <a:endParaRPr sz="1600">
              <a:solidFill>
                <a:schemeClr val="accent3"/>
              </a:solidFill>
              <a:latin typeface="Average"/>
              <a:ea typeface="Average"/>
              <a:cs typeface="Average"/>
              <a:sym typeface="Average"/>
            </a:endParaRPr>
          </a:p>
          <a:p>
            <a:pPr marL="0" marR="0" lvl="0" indent="0" algn="l" rtl="0">
              <a:lnSpc>
                <a:spcPct val="150000"/>
              </a:lnSpc>
              <a:spcBef>
                <a:spcPts val="1600"/>
              </a:spcBef>
              <a:spcAft>
                <a:spcPts val="1600"/>
              </a:spcAft>
              <a:buNone/>
            </a:pPr>
            <a:r>
              <a:rPr lang="en" sz="1600">
                <a:solidFill>
                  <a:schemeClr val="accent3"/>
                </a:solidFill>
                <a:latin typeface="Average"/>
                <a:ea typeface="Average"/>
                <a:cs typeface="Average"/>
                <a:sym typeface="Average"/>
              </a:rPr>
              <a:t> </a:t>
            </a:r>
            <a:endParaRPr sz="1600">
              <a:solidFill>
                <a:schemeClr val="accent3"/>
              </a:solidFill>
              <a:latin typeface="Average"/>
              <a:ea typeface="Average"/>
              <a:cs typeface="Average"/>
              <a:sym typeface="Average"/>
            </a:endParaRPr>
          </a:p>
        </p:txBody>
      </p:sp>
      <p:pic>
        <p:nvPicPr>
          <p:cNvPr id="130" name="Google Shape;130;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9025" y="844775"/>
            <a:ext cx="3133398" cy="2324080"/>
          </a:xfrm>
          <a:prstGeom prst="rect">
            <a:avLst/>
          </a:prstGeom>
          <a:noFill/>
          <a:ln>
            <a:noFill/>
          </a:ln>
        </p:spPr>
      </p:pic>
      <p:pic>
        <p:nvPicPr>
          <p:cNvPr id="131" name="Google Shape;131;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9025" y="3289266"/>
            <a:ext cx="1504038" cy="1487492"/>
          </a:xfrm>
          <a:prstGeom prst="rect">
            <a:avLst/>
          </a:prstGeom>
          <a:noFill/>
          <a:ln>
            <a:noFill/>
          </a:ln>
        </p:spPr>
      </p:pic>
      <p:pic>
        <p:nvPicPr>
          <p:cNvPr id="132" name="Google Shape;132;p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174083" y="3277250"/>
            <a:ext cx="1528338" cy="1511526"/>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41DD918BCF6D4E8E8E50D44E8057B4" ma:contentTypeVersion="12" ma:contentTypeDescription="Create a new document." ma:contentTypeScope="" ma:versionID="403308d51f1e0b30fc4d594a76e599bb">
  <xsd:schema xmlns:xsd="http://www.w3.org/2001/XMLSchema" xmlns:xs="http://www.w3.org/2001/XMLSchema" xmlns:p="http://schemas.microsoft.com/office/2006/metadata/properties" xmlns:ns2="62e79784-9024-4c7e-86f5-559f8b4e4c47" xmlns:ns3="ef1f9b46-0b00-408e-a500-edf4029e02cd" targetNamespace="http://schemas.microsoft.com/office/2006/metadata/properties" ma:root="true" ma:fieldsID="0acd3f2f3a277de192983fd555b24a84" ns2:_="" ns3:_="">
    <xsd:import namespace="62e79784-9024-4c7e-86f5-559f8b4e4c47"/>
    <xsd:import namespace="ef1f9b46-0b00-408e-a500-edf4029e02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79784-9024-4c7e-86f5-559f8b4e4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1f9b46-0b00-408e-a500-edf4029e02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16683D-8DBE-4A28-A6D7-D93F60F6A30F}">
  <ds:schemaRefs>
    <ds:schemaRef ds:uri="http://schemas.microsoft.com/sharepoint/v3/contenttype/forms"/>
  </ds:schemaRefs>
</ds:datastoreItem>
</file>

<file path=customXml/itemProps2.xml><?xml version="1.0" encoding="utf-8"?>
<ds:datastoreItem xmlns:ds="http://schemas.openxmlformats.org/officeDocument/2006/customXml" ds:itemID="{A5D815E1-03BD-4FDD-9507-DD9710C28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79784-9024-4c7e-86f5-559f8b4e4c47"/>
    <ds:schemaRef ds:uri="ef1f9b46-0b00-408e-a500-edf4029e0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BA4163-A3F8-4190-8BD8-E83E22A73A3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1407</Words>
  <Application>Microsoft Office PowerPoint</Application>
  <PresentationFormat>On-screen Show (16:9)</PresentationFormat>
  <Paragraphs>199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Oswald</vt:lpstr>
      <vt:lpstr>Average</vt:lpstr>
      <vt:lpstr>Slate</vt:lpstr>
      <vt:lpstr>Yellow Card Wood Room Training and Workshop</vt:lpstr>
      <vt:lpstr>What is this subject?</vt:lpstr>
      <vt:lpstr>Basic Rules for ALL Tools</vt:lpstr>
      <vt:lpstr>Scroll Saw </vt:lpstr>
      <vt:lpstr>Jigsaw</vt:lpstr>
      <vt:lpstr>Sawzall</vt:lpstr>
      <vt:lpstr>Belt Sander </vt:lpstr>
      <vt:lpstr>Bench Grinder</vt:lpstr>
      <vt:lpstr>Planer</vt:lpstr>
      <vt:lpstr>Drill Press </vt:lpstr>
      <vt:lpstr>Dremel Rotary Tool </vt:lpstr>
      <vt:lpstr>Most Commonly Used Tools Here at the IO</vt:lpstr>
      <vt:lpstr>Hands-On Tutorial Time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Card Wood Room Training and Workshop</dc:title>
  <cp:lastModifiedBy>Jasmine Dao</cp:lastModifiedBy>
  <cp:revision>1</cp:revision>
  <dcterms:modified xsi:type="dcterms:W3CDTF">2019-09-16T17:51:21Z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0x0101000041DD918BCF6D4E8E8E50D44E8057B4</vt:lpwstr>
  </property>
</Properties>
</file>