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48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286F82-1F77-0C40-B327-13AD8434374B}" type="datetimeFigureOut">
              <a:rPr lang="en-US" smtClean="0"/>
              <a:t>11/3/14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453AE-5D84-C843-823E-1BCAF741F8B2}" type="slidenum">
              <a:rPr lang="en-US" smtClean="0"/>
              <a:t>‹#›</a:t>
            </a:fld>
            <a:endParaRPr lang="en-US"/>
          </a:p>
        </p:txBody>
      </p:sp>
    </p:spTree>
    <p:extLst>
      <p:ext uri="{BB962C8B-B14F-4D97-AF65-F5344CB8AC3E}">
        <p14:creationId xmlns:p14="http://schemas.microsoft.com/office/powerpoint/2010/main" val="245129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286F82-1F77-0C40-B327-13AD8434374B}" type="datetimeFigureOut">
              <a:rPr lang="en-US" smtClean="0"/>
              <a:t>11/3/14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453AE-5D84-C843-823E-1BCAF741F8B2}" type="slidenum">
              <a:rPr lang="en-US" smtClean="0"/>
              <a:t>‹#›</a:t>
            </a:fld>
            <a:endParaRPr lang="en-US"/>
          </a:p>
        </p:txBody>
      </p:sp>
    </p:spTree>
    <p:extLst>
      <p:ext uri="{BB962C8B-B14F-4D97-AF65-F5344CB8AC3E}">
        <p14:creationId xmlns:p14="http://schemas.microsoft.com/office/powerpoint/2010/main" val="2327283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286F82-1F77-0C40-B327-13AD8434374B}" type="datetimeFigureOut">
              <a:rPr lang="en-US" smtClean="0"/>
              <a:t>11/3/14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453AE-5D84-C843-823E-1BCAF741F8B2}" type="slidenum">
              <a:rPr lang="en-US" smtClean="0"/>
              <a:t>‹#›</a:t>
            </a:fld>
            <a:endParaRPr lang="en-US"/>
          </a:p>
        </p:txBody>
      </p:sp>
    </p:spTree>
    <p:extLst>
      <p:ext uri="{BB962C8B-B14F-4D97-AF65-F5344CB8AC3E}">
        <p14:creationId xmlns:p14="http://schemas.microsoft.com/office/powerpoint/2010/main" val="224570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286F82-1F77-0C40-B327-13AD8434374B}" type="datetimeFigureOut">
              <a:rPr lang="en-US" smtClean="0"/>
              <a:t>11/3/14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453AE-5D84-C843-823E-1BCAF741F8B2}" type="slidenum">
              <a:rPr lang="en-US" smtClean="0"/>
              <a:t>‹#›</a:t>
            </a:fld>
            <a:endParaRPr lang="en-US"/>
          </a:p>
        </p:txBody>
      </p:sp>
    </p:spTree>
    <p:extLst>
      <p:ext uri="{BB962C8B-B14F-4D97-AF65-F5344CB8AC3E}">
        <p14:creationId xmlns:p14="http://schemas.microsoft.com/office/powerpoint/2010/main" val="1692002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286F82-1F77-0C40-B327-13AD8434374B}" type="datetimeFigureOut">
              <a:rPr lang="en-US" smtClean="0"/>
              <a:t>11/3/14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453AE-5D84-C843-823E-1BCAF741F8B2}" type="slidenum">
              <a:rPr lang="en-US" smtClean="0"/>
              <a:t>‹#›</a:t>
            </a:fld>
            <a:endParaRPr lang="en-US"/>
          </a:p>
        </p:txBody>
      </p:sp>
    </p:spTree>
    <p:extLst>
      <p:ext uri="{BB962C8B-B14F-4D97-AF65-F5344CB8AC3E}">
        <p14:creationId xmlns:p14="http://schemas.microsoft.com/office/powerpoint/2010/main" val="279083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286F82-1F77-0C40-B327-13AD8434374B}" type="datetimeFigureOut">
              <a:rPr lang="en-US" smtClean="0"/>
              <a:t>11/3/14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453AE-5D84-C843-823E-1BCAF741F8B2}" type="slidenum">
              <a:rPr lang="en-US" smtClean="0"/>
              <a:t>‹#›</a:t>
            </a:fld>
            <a:endParaRPr lang="en-US"/>
          </a:p>
        </p:txBody>
      </p:sp>
    </p:spTree>
    <p:extLst>
      <p:ext uri="{BB962C8B-B14F-4D97-AF65-F5344CB8AC3E}">
        <p14:creationId xmlns:p14="http://schemas.microsoft.com/office/powerpoint/2010/main" val="143266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286F82-1F77-0C40-B327-13AD8434374B}" type="datetimeFigureOut">
              <a:rPr lang="en-US" smtClean="0"/>
              <a:t>11/3/14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5453AE-5D84-C843-823E-1BCAF741F8B2}" type="slidenum">
              <a:rPr lang="en-US" smtClean="0"/>
              <a:t>‹#›</a:t>
            </a:fld>
            <a:endParaRPr lang="en-US"/>
          </a:p>
        </p:txBody>
      </p:sp>
    </p:spTree>
    <p:extLst>
      <p:ext uri="{BB962C8B-B14F-4D97-AF65-F5344CB8AC3E}">
        <p14:creationId xmlns:p14="http://schemas.microsoft.com/office/powerpoint/2010/main" val="3677177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286F82-1F77-0C40-B327-13AD8434374B}" type="datetimeFigureOut">
              <a:rPr lang="en-US" smtClean="0"/>
              <a:t>11/3/14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5453AE-5D84-C843-823E-1BCAF741F8B2}" type="slidenum">
              <a:rPr lang="en-US" smtClean="0"/>
              <a:t>‹#›</a:t>
            </a:fld>
            <a:endParaRPr lang="en-US"/>
          </a:p>
        </p:txBody>
      </p:sp>
    </p:spTree>
    <p:extLst>
      <p:ext uri="{BB962C8B-B14F-4D97-AF65-F5344CB8AC3E}">
        <p14:creationId xmlns:p14="http://schemas.microsoft.com/office/powerpoint/2010/main" val="3062322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86F82-1F77-0C40-B327-13AD8434374B}" type="datetimeFigureOut">
              <a:rPr lang="en-US" smtClean="0"/>
              <a:t>11/3/14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5453AE-5D84-C843-823E-1BCAF741F8B2}" type="slidenum">
              <a:rPr lang="en-US" smtClean="0"/>
              <a:t>‹#›</a:t>
            </a:fld>
            <a:endParaRPr lang="en-US"/>
          </a:p>
        </p:txBody>
      </p:sp>
    </p:spTree>
    <p:extLst>
      <p:ext uri="{BB962C8B-B14F-4D97-AF65-F5344CB8AC3E}">
        <p14:creationId xmlns:p14="http://schemas.microsoft.com/office/powerpoint/2010/main" val="227219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86F82-1F77-0C40-B327-13AD8434374B}" type="datetimeFigureOut">
              <a:rPr lang="en-US" smtClean="0"/>
              <a:t>11/3/14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453AE-5D84-C843-823E-1BCAF741F8B2}" type="slidenum">
              <a:rPr lang="en-US" smtClean="0"/>
              <a:t>‹#›</a:t>
            </a:fld>
            <a:endParaRPr lang="en-US"/>
          </a:p>
        </p:txBody>
      </p:sp>
    </p:spTree>
    <p:extLst>
      <p:ext uri="{BB962C8B-B14F-4D97-AF65-F5344CB8AC3E}">
        <p14:creationId xmlns:p14="http://schemas.microsoft.com/office/powerpoint/2010/main" val="283017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86F82-1F77-0C40-B327-13AD8434374B}" type="datetimeFigureOut">
              <a:rPr lang="en-US" smtClean="0"/>
              <a:t>11/3/14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453AE-5D84-C843-823E-1BCAF741F8B2}" type="slidenum">
              <a:rPr lang="en-US" smtClean="0"/>
              <a:t>‹#›</a:t>
            </a:fld>
            <a:endParaRPr lang="en-US"/>
          </a:p>
        </p:txBody>
      </p:sp>
    </p:spTree>
    <p:extLst>
      <p:ext uri="{BB962C8B-B14F-4D97-AF65-F5344CB8AC3E}">
        <p14:creationId xmlns:p14="http://schemas.microsoft.com/office/powerpoint/2010/main" val="2548872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86F82-1F77-0C40-B327-13AD8434374B}" type="datetimeFigureOut">
              <a:rPr lang="en-US" smtClean="0"/>
              <a:t>11/3/14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53AE-5D84-C843-823E-1BCAF741F8B2}" type="slidenum">
              <a:rPr lang="en-US" smtClean="0"/>
              <a:t>‹#›</a:t>
            </a:fld>
            <a:endParaRPr lang="en-US"/>
          </a:p>
        </p:txBody>
      </p:sp>
    </p:spTree>
    <p:extLst>
      <p:ext uri="{BB962C8B-B14F-4D97-AF65-F5344CB8AC3E}">
        <p14:creationId xmlns:p14="http://schemas.microsoft.com/office/powerpoint/2010/main" val="2885855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Video Camera Monitoring and </a:t>
            </a:r>
            <a:r>
              <a:rPr lang="en-US" smtClean="0"/>
              <a:t>Recording Standard</a:t>
            </a:r>
            <a:endParaRPr lang="en-US" dirty="0"/>
          </a:p>
        </p:txBody>
      </p:sp>
      <p:sp>
        <p:nvSpPr>
          <p:cNvPr id="3" name="Subtitle 2"/>
          <p:cNvSpPr>
            <a:spLocks noGrp="1"/>
          </p:cNvSpPr>
          <p:nvPr>
            <p:ph type="subTitle" idx="1"/>
          </p:nvPr>
        </p:nvSpPr>
        <p:spPr/>
        <p:txBody>
          <a:bodyPr/>
          <a:lstStyle/>
          <a:p>
            <a:r>
              <a:rPr lang="en-US" dirty="0" smtClean="0"/>
              <a:t>Al Arboleda</a:t>
            </a:r>
          </a:p>
          <a:p>
            <a:r>
              <a:rPr lang="en-US" dirty="0" smtClean="0"/>
              <a:t>Associate CIO for Information Security</a:t>
            </a:r>
            <a:endParaRPr lang="en-US" dirty="0"/>
          </a:p>
        </p:txBody>
      </p:sp>
    </p:spTree>
    <p:extLst>
      <p:ext uri="{BB962C8B-B14F-4D97-AF65-F5344CB8AC3E}">
        <p14:creationId xmlns:p14="http://schemas.microsoft.com/office/powerpoint/2010/main" val="406475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a:p>
          <a:p>
            <a:r>
              <a:rPr lang="en-US" dirty="0"/>
              <a:t> To ensure the protection of individual privacy rights in accordance with the university’s core values and state and federal laws, the working group recommends that this standard be adopted to formalize procedures for the installation of surveillance equipment and the handling, viewing, retention, dissemination, and destruction of surveillance records. The purpose of this standard is to </a:t>
            </a:r>
            <a:r>
              <a:rPr lang="en-US" b="1" dirty="0"/>
              <a:t>regulate the use of camera systems used to observe and record public areas in the interest of safety and security </a:t>
            </a:r>
            <a:r>
              <a:rPr lang="en-US" dirty="0"/>
              <a:t>	</a:t>
            </a:r>
          </a:p>
          <a:p>
            <a:endParaRPr lang="en-US" dirty="0"/>
          </a:p>
        </p:txBody>
      </p:sp>
    </p:spTree>
    <p:extLst>
      <p:ext uri="{BB962C8B-B14F-4D97-AF65-F5344CB8AC3E}">
        <p14:creationId xmlns:p14="http://schemas.microsoft.com/office/powerpoint/2010/main" val="1326427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r>
              <a:rPr lang="en-US" dirty="0"/>
              <a:t> This standard will apply to all personnel, departments, and auxiliary organizations in the use of security cameras and their video monitoring and recording </a:t>
            </a:r>
            <a:r>
              <a:rPr lang="en-US" dirty="0" smtClean="0"/>
              <a:t>systems </a:t>
            </a:r>
            <a:r>
              <a:rPr lang="en-US" b="1" dirty="0" smtClean="0"/>
              <a:t>unless a memorandum of understanding (MOU) has been established. The campus standard will be the default</a:t>
            </a:r>
            <a:r>
              <a:rPr lang="en-US" dirty="0" smtClean="0"/>
              <a:t>. </a:t>
            </a:r>
            <a:r>
              <a:rPr lang="en-US" dirty="0"/>
              <a:t>Security cameras may be installed in situations and places where the security and safety of persons and property owned or leased by Cal Poly Pomona would be enhanced. Cameras will be limited to uses that do not violate the reasonable expectation of privacy as defined by law. Where appropriate, the cameras may be placed campus-wide, inside and outside buildings. 	</a:t>
            </a:r>
          </a:p>
          <a:p>
            <a:endParaRPr lang="en-US" dirty="0"/>
          </a:p>
        </p:txBody>
      </p:sp>
    </p:spTree>
    <p:extLst>
      <p:ext uri="{BB962C8B-B14F-4D97-AF65-F5344CB8AC3E}">
        <p14:creationId xmlns:p14="http://schemas.microsoft.com/office/powerpoint/2010/main" val="2617605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Main Categories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b="1" dirty="0"/>
              <a:t>Property Protection: </a:t>
            </a:r>
            <a:r>
              <a:rPr lang="en-US" dirty="0"/>
              <a:t>Where the main intent is to capture video and store it on a remote device so that if property is reported stolen or damaged, the video may show the perpetrator. Examples: an unstaffed computer lab, an unstaffed science lab, or a parking </a:t>
            </a:r>
            <a:r>
              <a:rPr lang="en-US" dirty="0" smtClean="0"/>
              <a:t>lot.</a:t>
            </a:r>
          </a:p>
          <a:p>
            <a:endParaRPr lang="en-US" b="1" dirty="0" smtClean="0"/>
          </a:p>
          <a:p>
            <a:r>
              <a:rPr lang="en-US" b="1" dirty="0" smtClean="0"/>
              <a:t>Personal </a:t>
            </a:r>
            <a:r>
              <a:rPr lang="en-US" b="1" dirty="0"/>
              <a:t>Safety: </a:t>
            </a:r>
            <a:r>
              <a:rPr lang="en-US" dirty="0"/>
              <a:t>Where the main intent is to capture video and store it on a remote device so that if a person is assaulted, the video may show the perpetrator. Examples: a public walkway, or a parking lot. </a:t>
            </a:r>
            <a:endParaRPr lang="en-US" dirty="0" smtClean="0"/>
          </a:p>
          <a:p>
            <a:endParaRPr lang="en-US" b="1" dirty="0" smtClean="0"/>
          </a:p>
          <a:p>
            <a:r>
              <a:rPr lang="en-US" b="1" dirty="0" smtClean="0"/>
              <a:t>Monitor</a:t>
            </a:r>
            <a:r>
              <a:rPr lang="en-US" b="1" dirty="0"/>
              <a:t>: </a:t>
            </a:r>
            <a:r>
              <a:rPr lang="en-US" dirty="0"/>
              <a:t>Where the main intent is to have the live video stream in one area monitored by a staff member in close proximity. In this case video may or may not be recorded. Example: a computer lab with multiple rooms and only one staff member. </a:t>
            </a:r>
          </a:p>
          <a:p>
            <a:endParaRPr lang="en-US" dirty="0"/>
          </a:p>
        </p:txBody>
      </p:sp>
    </p:spTree>
    <p:extLst>
      <p:ext uri="{BB962C8B-B14F-4D97-AF65-F5344CB8AC3E}">
        <p14:creationId xmlns:p14="http://schemas.microsoft.com/office/powerpoint/2010/main" val="885342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a:t>
            </a:r>
            <a:endParaRPr lang="en-US" dirty="0"/>
          </a:p>
        </p:txBody>
      </p:sp>
      <p:sp>
        <p:nvSpPr>
          <p:cNvPr id="3" name="Content Placeholder 2"/>
          <p:cNvSpPr>
            <a:spLocks noGrp="1"/>
          </p:cNvSpPr>
          <p:nvPr>
            <p:ph idx="1"/>
          </p:nvPr>
        </p:nvSpPr>
        <p:spPr/>
        <p:txBody>
          <a:bodyPr/>
          <a:lstStyle/>
          <a:p>
            <a:r>
              <a:rPr lang="en-US" dirty="0"/>
              <a:t>I</a:t>
            </a:r>
            <a:r>
              <a:rPr lang="en-US" dirty="0" smtClean="0"/>
              <a:t>dentifies who is responsible</a:t>
            </a:r>
          </a:p>
          <a:p>
            <a:r>
              <a:rPr lang="en-US" dirty="0" smtClean="0"/>
              <a:t>Who and what it applies</a:t>
            </a:r>
          </a:p>
          <a:p>
            <a:r>
              <a:rPr lang="en-US" dirty="0" smtClean="0"/>
              <a:t>Allows for exceptions</a:t>
            </a:r>
          </a:p>
          <a:p>
            <a:r>
              <a:rPr lang="en-US" dirty="0" smtClean="0"/>
              <a:t>What can be done with the video recording content</a:t>
            </a:r>
          </a:p>
          <a:p>
            <a:r>
              <a:rPr lang="en-US" dirty="0" smtClean="0"/>
              <a:t>The need to keep the content secure</a:t>
            </a:r>
          </a:p>
          <a:p>
            <a:r>
              <a:rPr lang="en-US" dirty="0" smtClean="0"/>
              <a:t>Where cameras can be placed</a:t>
            </a:r>
            <a:endParaRPr lang="en-US" dirty="0"/>
          </a:p>
        </p:txBody>
      </p:sp>
    </p:spTree>
    <p:extLst>
      <p:ext uri="{BB962C8B-B14F-4D97-AF65-F5344CB8AC3E}">
        <p14:creationId xmlns:p14="http://schemas.microsoft.com/office/powerpoint/2010/main" val="1366664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Provided Input to Standard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 </a:t>
            </a:r>
            <a:r>
              <a:rPr lang="en-US" dirty="0"/>
              <a:t>Arboleda 	</a:t>
            </a:r>
          </a:p>
          <a:p>
            <a:r>
              <a:rPr lang="en-US" dirty="0"/>
              <a:t>Sharon Reiter 	</a:t>
            </a:r>
          </a:p>
          <a:p>
            <a:r>
              <a:rPr lang="en-US" dirty="0"/>
              <a:t>Anita Jessup 	</a:t>
            </a:r>
          </a:p>
          <a:p>
            <a:r>
              <a:rPr lang="en-US" dirty="0"/>
              <a:t>Bruce Kennedy </a:t>
            </a:r>
          </a:p>
          <a:p>
            <a:r>
              <a:rPr lang="en-US" dirty="0" smtClean="0"/>
              <a:t>Bruce Wilson</a:t>
            </a:r>
          </a:p>
          <a:p>
            <a:r>
              <a:rPr lang="en-US" dirty="0" smtClean="0"/>
              <a:t>Debbi </a:t>
            </a:r>
            <a:r>
              <a:rPr lang="en-US" dirty="0" err="1" smtClean="0"/>
              <a:t>McFall</a:t>
            </a:r>
            <a:endParaRPr lang="en-US" dirty="0" smtClean="0"/>
          </a:p>
          <a:p>
            <a:r>
              <a:rPr lang="en-US" dirty="0" err="1" smtClean="0"/>
              <a:t>Joice</a:t>
            </a:r>
            <a:r>
              <a:rPr lang="en-US" dirty="0" smtClean="0"/>
              <a:t> </a:t>
            </a:r>
            <a:r>
              <a:rPr lang="en-US" dirty="0" err="1" smtClean="0"/>
              <a:t>Xiong</a:t>
            </a:r>
            <a:endParaRPr lang="en-US" dirty="0" smtClean="0"/>
          </a:p>
          <a:p>
            <a:r>
              <a:rPr lang="en-US" dirty="0" smtClean="0"/>
              <a:t>Randall Townsend</a:t>
            </a:r>
          </a:p>
          <a:p>
            <a:r>
              <a:rPr lang="en-US" dirty="0" smtClean="0"/>
              <a:t>Melissa Riordan</a:t>
            </a:r>
            <a:r>
              <a:rPr lang="en-US" dirty="0"/>
              <a:t>	</a:t>
            </a:r>
          </a:p>
          <a:p>
            <a:endParaRPr lang="en-US" dirty="0"/>
          </a:p>
        </p:txBody>
      </p:sp>
    </p:spTree>
    <p:extLst>
      <p:ext uri="{BB962C8B-B14F-4D97-AF65-F5344CB8AC3E}">
        <p14:creationId xmlns:p14="http://schemas.microsoft.com/office/powerpoint/2010/main" val="2723501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TotalTime>
  <Words>400</Words>
  <Application>Microsoft Macintosh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Video Camera Monitoring and Recording Standard</vt:lpstr>
      <vt:lpstr>Recommendation</vt:lpstr>
      <vt:lpstr>Background</vt:lpstr>
      <vt:lpstr>Three  Main Categories</vt:lpstr>
      <vt:lpstr>Standard</vt:lpstr>
      <vt:lpstr>Provided Input to Standard</vt:lpstr>
    </vt:vector>
  </TitlesOfParts>
  <Company>Cal Poly Pomona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Arboleda</dc:creator>
  <cp:lastModifiedBy>Al Arboleda</cp:lastModifiedBy>
  <cp:revision>2</cp:revision>
  <cp:lastPrinted>2014-10-31T16:31:09Z</cp:lastPrinted>
  <dcterms:created xsi:type="dcterms:W3CDTF">2014-10-31T16:11:06Z</dcterms:created>
  <dcterms:modified xsi:type="dcterms:W3CDTF">2014-11-03T19:39:20Z</dcterms:modified>
</cp:coreProperties>
</file>