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Playfair Display" pitchFamily="2" charset="77"/>
      <p:regular r:id="rId19"/>
      <p:bold r:id="rId20"/>
      <p:italic r:id="rId21"/>
      <p:boldItalic r:id="rId22"/>
    </p:embeddedFont>
    <p:embeddedFont>
      <p:font typeface="Spectral" panose="02020502060000000000" pitchFamily="18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89f7ea8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89f7ea8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89f7ea804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89f7ea804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89f7ea80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89f7ea80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e9c65a7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e9c65a75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89f7ea80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89f7ea80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89f7ea804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89f7ea804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fe9c65a75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fe9c65a75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89f7ea8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89f7ea80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89f7ea80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89f7ea80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89f7ea80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89f7ea80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89f7ea80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89f7ea80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89f7ea80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89f7ea804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319100" y="926350"/>
            <a:ext cx="3391800" cy="1730400"/>
          </a:xfrm>
          <a:prstGeom prst="rect">
            <a:avLst/>
          </a:prstGeom>
          <a:solidFill>
            <a:srgbClr val="D1A166"/>
          </a:solidFill>
          <a:ln w="9525" cap="flat" cmpd="sng">
            <a:solidFill>
              <a:srgbClr val="D1A1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A9999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Not Merely Players</a:t>
            </a:r>
            <a:endParaRPr sz="2600" b="1" i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“I’m not a player, I just crush the patriarchy!”</a:t>
            </a:r>
            <a:endParaRPr sz="2000" i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02675" y="4144175"/>
            <a:ext cx="3468300" cy="453900"/>
          </a:xfrm>
          <a:prstGeom prst="rect">
            <a:avLst/>
          </a:prstGeom>
          <a:solidFill>
            <a:srgbClr val="D1A166"/>
          </a:solidFill>
          <a:ln w="9525" cap="flat" cmpd="sng">
            <a:solidFill>
              <a:srgbClr val="D1A1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A9999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Strategies to DEFY the Patriarchy</a:t>
            </a:r>
            <a:endParaRPr sz="17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557750" y="2928825"/>
            <a:ext cx="2914500" cy="1472700"/>
          </a:xfrm>
          <a:prstGeom prst="rect">
            <a:avLst/>
          </a:prstGeom>
          <a:solidFill>
            <a:srgbClr val="D1A166"/>
          </a:solidFill>
          <a:ln w="9525" cap="flat" cmpd="sng">
            <a:solidFill>
              <a:srgbClr val="D1A1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A9999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Team Members:</a:t>
            </a: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Alyssa-Kayla “AK” Marquez</a:t>
            </a: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Tiana Perez</a:t>
            </a: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Advisor:</a:t>
            </a:r>
            <a:endParaRPr sz="17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Maria Cerce</a:t>
            </a: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4641700" y="1396275"/>
            <a:ext cx="3175200" cy="3007500"/>
          </a:xfrm>
          <a:prstGeom prst="rect">
            <a:avLst/>
          </a:prstGeom>
          <a:solidFill>
            <a:srgbClr val="D1A166"/>
          </a:solidFill>
          <a:ln w="9525" cap="flat" cmpd="sng">
            <a:solidFill>
              <a:srgbClr val="D1A1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A9999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2939150" y="263100"/>
            <a:ext cx="3447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Get With the Program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4711450" y="1589175"/>
            <a:ext cx="3035700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Once accepted, peer leaders will attend various workshops informed and facilitated by our campus partners over the course of Spring Semester.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099" y="931850"/>
            <a:ext cx="3035550" cy="393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5378800" y="1058550"/>
            <a:ext cx="3029700" cy="3429000"/>
          </a:xfrm>
          <a:prstGeom prst="rect">
            <a:avLst/>
          </a:prstGeom>
          <a:solidFill>
            <a:srgbClr val="D1A166"/>
          </a:solidFill>
          <a:ln w="9525" cap="flat" cmpd="sng">
            <a:solidFill>
              <a:srgbClr val="D1A1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A9999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Thank you!</a:t>
            </a:r>
            <a:endParaRPr sz="3000" i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3583650" y="274925"/>
            <a:ext cx="1976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Works Cited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597750" y="1038150"/>
            <a:ext cx="7948500" cy="3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“Campus Sexual Violence: Statistics.” </a:t>
            </a:r>
            <a:r>
              <a:rPr lang="en" sz="1800" i="1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RAINN</a:t>
            </a:r>
            <a:r>
              <a:rPr lang="en" sz="18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, www.rainn.org/statistics/campus-sexual-violence</a:t>
            </a:r>
            <a:endParaRPr sz="18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Christopher P. Krebs, Ph.D. ; Christine H. Lindquist, Ph.D. ; Tara D. Warner, M.A. ; Bonnie S. Fisher, Ph.D. ; Sandra L. Martin, Ph.D. “The Campus Sexual Assault (CSA) Study.” </a:t>
            </a:r>
            <a:r>
              <a:rPr lang="en" sz="1800" i="1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National Institute of Justice, </a:t>
            </a:r>
            <a:r>
              <a:rPr lang="en" sz="18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https://www.ncjrs.gov/pdffiles1/nij/grants/221153.pdf </a:t>
            </a:r>
            <a:endParaRPr sz="18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“Victims of Sexual Violence: Statistics. </a:t>
            </a:r>
            <a:r>
              <a:rPr lang="en" sz="1800" i="1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RAINN</a:t>
            </a:r>
            <a:r>
              <a:rPr lang="en" sz="18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, https://www.rainn.org/statistics/victims-sexual-violence</a:t>
            </a:r>
            <a:endParaRPr sz="18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2497350" y="272900"/>
            <a:ext cx="41493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Moth Story: </a:t>
            </a:r>
            <a:r>
              <a:rPr lang="en" sz="2600" i="1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Quiet Fire</a:t>
            </a:r>
            <a:endParaRPr sz="2600" i="1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By Phyllis Marie Bowdwin</a:t>
            </a:r>
            <a:endParaRPr sz="26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99025" y="3312450"/>
            <a:ext cx="7130400" cy="1284900"/>
          </a:xfrm>
          <a:prstGeom prst="rect">
            <a:avLst/>
          </a:prstGeom>
          <a:solidFill>
            <a:srgbClr val="D1A1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Womxn face not only uncomfortable but threatening situations on a daily basis AND bystanders don’t intervene to help.</a:t>
            </a:r>
            <a:endParaRPr sz="35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19225" y="1504838"/>
            <a:ext cx="78900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A career womxn shares her story about being physically accosted on the street in broad daylight by a mime while on her way to a high power job interview.</a:t>
            </a:r>
            <a:endParaRPr sz="20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914350" y="199975"/>
            <a:ext cx="2975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Social Justice Issue: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25" y="865250"/>
            <a:ext cx="5432094" cy="3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2374100" y="4516250"/>
            <a:ext cx="36201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Source: RAINN Statistics</a:t>
            </a:r>
            <a:endParaRPr sz="12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995650" y="141550"/>
            <a:ext cx="3152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Community Affected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25600" y="791988"/>
            <a:ext cx="80928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000"/>
              <a:buFont typeface="Spectral"/>
              <a:buChar char="★"/>
            </a:pPr>
            <a:r>
              <a:rPr lang="en" sz="20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Every 73 seconds, an American is sexually assaulted. (</a:t>
            </a:r>
            <a:r>
              <a:rPr lang="en" sz="2000" i="1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RAINN)</a:t>
            </a:r>
            <a:endParaRPr sz="20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989" r="3250"/>
          <a:stretch/>
        </p:blipFill>
        <p:spPr>
          <a:xfrm>
            <a:off x="2446762" y="1458929"/>
            <a:ext cx="4250475" cy="29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2546100" y="4449325"/>
            <a:ext cx="4051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Source: The Campus Sexual Assault (CSA) Study</a:t>
            </a:r>
            <a:endParaRPr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2581600" y="240100"/>
            <a:ext cx="4007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Important Considerations 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923200" y="950625"/>
            <a:ext cx="74421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400"/>
              <a:buFont typeface="Spectral"/>
              <a:buChar char="★"/>
            </a:pPr>
            <a:r>
              <a:rPr lang="en" sz="24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Research shows that folx are most likely to go to a </a:t>
            </a:r>
            <a:r>
              <a:rPr lang="en" sz="2400" i="1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peer first</a:t>
            </a:r>
            <a:r>
              <a:rPr lang="en" sz="24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 to report harassment or sexualized violence. </a:t>
            </a:r>
            <a:endParaRPr sz="24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400"/>
              <a:buFont typeface="Spectral"/>
              <a:buChar char="★"/>
            </a:pPr>
            <a:r>
              <a:rPr lang="en" sz="24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Folx safety and agency is vital to their success as a student and human being</a:t>
            </a:r>
            <a:endParaRPr sz="24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904050" y="240300"/>
            <a:ext cx="1335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GOALS 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94350" y="862650"/>
            <a:ext cx="775530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100"/>
              <a:buFont typeface="Spectral"/>
              <a:buChar char="★"/>
            </a:pPr>
            <a:r>
              <a:rPr lang="en" sz="21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Destigmatize</a:t>
            </a: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 speaking out against sexual harassment</a:t>
            </a: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100"/>
              <a:buFont typeface="Spectral"/>
              <a:buChar char="★"/>
            </a:pPr>
            <a:r>
              <a:rPr lang="en" sz="21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Increase awareness </a:t>
            </a: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of and </a:t>
            </a:r>
            <a:r>
              <a:rPr lang="en" sz="21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access</a:t>
            </a: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 to resources</a:t>
            </a: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100"/>
              <a:buFont typeface="Spectral"/>
              <a:buChar char="★"/>
            </a:pPr>
            <a:r>
              <a:rPr lang="en" sz="21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Shift the culture</a:t>
            </a: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 that enables this harmful behavior </a:t>
            </a: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100"/>
              <a:buFont typeface="Spectral"/>
              <a:buChar char="★"/>
            </a:pP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Create a </a:t>
            </a:r>
            <a:r>
              <a:rPr lang="en" sz="21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greater understanding</a:t>
            </a: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 of the social construction of gender and gender roles</a:t>
            </a: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2100"/>
              <a:buFont typeface="Spectral"/>
              <a:buChar char="★"/>
            </a:pP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Explore how </a:t>
            </a:r>
            <a:r>
              <a:rPr lang="en" sz="21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shame </a:t>
            </a:r>
            <a:r>
              <a:rPr lang="en" sz="21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helps to perpetuate violence</a:t>
            </a:r>
            <a:endParaRPr sz="21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3545850" y="263100"/>
            <a:ext cx="2052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Our Solution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27550" y="828075"/>
            <a:ext cx="4640400" cy="4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“All the world's a stage, and all the men and women merely players” </a:t>
            </a:r>
            <a:endParaRPr sz="1700" i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- William Shakespeare</a:t>
            </a:r>
            <a:endParaRPr sz="1700" i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MISSION STATEMENT:</a:t>
            </a:r>
            <a:endParaRPr sz="1600" u="sng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I’m not a player, I just crush the patriarchy!</a:t>
            </a:r>
            <a:endParaRPr sz="16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969" y="828075"/>
            <a:ext cx="3114657" cy="40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2320350" y="304800"/>
            <a:ext cx="4503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Our </a:t>
            </a:r>
            <a:r>
              <a:rPr lang="en" sz="2500" i="1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Not Merely Players</a:t>
            </a: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Team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l="8377" t="12487" r="5961"/>
          <a:stretch/>
        </p:blipFill>
        <p:spPr>
          <a:xfrm>
            <a:off x="436938" y="1876325"/>
            <a:ext cx="1976810" cy="13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475" y="1097388"/>
            <a:ext cx="1182200" cy="11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4273" y="1105487"/>
            <a:ext cx="1182200" cy="116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2665" y="1924449"/>
            <a:ext cx="1100410" cy="12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7">
            <a:alphaModFix/>
          </a:blip>
          <a:srcRect l="11425" t="15916" r="7832" b="22654"/>
          <a:stretch/>
        </p:blipFill>
        <p:spPr>
          <a:xfrm>
            <a:off x="3211461" y="2635075"/>
            <a:ext cx="2721075" cy="19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36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2939150" y="263100"/>
            <a:ext cx="3447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What’s It All About</a:t>
            </a:r>
            <a:endParaRPr sz="2500" u="sng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27550" y="960875"/>
            <a:ext cx="45075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1A166"/>
              </a:buClr>
              <a:buSzPts val="1600"/>
              <a:buFont typeface="Spectral"/>
              <a:buChar char="★"/>
            </a:pPr>
            <a:r>
              <a:rPr lang="en" sz="1700">
                <a:solidFill>
                  <a:srgbClr val="D1A166"/>
                </a:solidFill>
                <a:latin typeface="Spectral"/>
                <a:ea typeface="Spectral"/>
                <a:cs typeface="Spectral"/>
                <a:sym typeface="Spectral"/>
              </a:rPr>
              <a:t>Cultivating role models in our communities of all genders that can serve as informal peer leaders and positive social influencers</a:t>
            </a:r>
            <a:endParaRPr sz="1700">
              <a:solidFill>
                <a:srgbClr val="D1A1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t="2396" b="38869"/>
          <a:stretch/>
        </p:blipFill>
        <p:spPr>
          <a:xfrm>
            <a:off x="974675" y="2361175"/>
            <a:ext cx="3298524" cy="251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831000" y="1158000"/>
            <a:ext cx="4013100" cy="30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How?</a:t>
            </a:r>
            <a:endParaRPr sz="1700" b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pectral"/>
              <a:buChar char="★"/>
            </a:pP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By recruiting leaders across campus clubs and orgs</a:t>
            </a: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pectral"/>
              <a:buChar char="★"/>
            </a:pP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All interested leader must go through an application and interview process </a:t>
            </a: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Accepted peer leaders will receive a stipend, pending ASI funding requests.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Macintosh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Playfair Display</vt:lpstr>
      <vt:lpstr>Lato</vt:lpstr>
      <vt:lpstr>Spectral</vt:lpstr>
      <vt:lpstr>Coral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Alyssa Kayla G. Marquez</cp:lastModifiedBy>
  <cp:revision>1</cp:revision>
  <dcterms:modified xsi:type="dcterms:W3CDTF">2020-11-23T23:39:00Z</dcterms:modified>
</cp:coreProperties>
</file>