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22.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13"/>
  </p:notesMasterIdLst>
  <p:sldIdLst>
    <p:sldId id="256" r:id="rId3"/>
    <p:sldId id="257" r:id="rId4"/>
    <p:sldId id="258" r:id="rId5"/>
    <p:sldId id="259" r:id="rId6"/>
    <p:sldId id="260" r:id="rId7"/>
    <p:sldId id="261" r:id="rId8"/>
    <p:sldId id="262" r:id="rId9"/>
    <p:sldId id="264" r:id="rId10"/>
    <p:sldId id="265" r:id="rId11"/>
    <p:sldId id="263" r:id="rId12"/>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Roboto"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28" autoAdjust="0"/>
  </p:normalViewPr>
  <p:slideViewPr>
    <p:cSldViewPr snapToGrid="0">
      <p:cViewPr varScale="1">
        <p:scale>
          <a:sx n="59" d="100"/>
          <a:sy n="59" d="100"/>
        </p:scale>
        <p:origin x="150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326f74f6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g7326f74f66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We are team Trichomonas working with Dr.Mercer, in the Biology Department, and we are studying the interaction between the sexually transmitted parasite </a:t>
            </a:r>
            <a:r>
              <a:rPr lang="en" i="1" dirty="0"/>
              <a:t>Trichomonas vaginalis </a:t>
            </a:r>
            <a:r>
              <a:rPr lang="en" dirty="0"/>
              <a:t>and immune cells. We are using CRISPR-Cas 9 to study how immune cells kill the parasite </a:t>
            </a:r>
            <a:r>
              <a:rPr lang="en" i="1" dirty="0"/>
              <a:t>Trichomonas Vaginalis. </a:t>
            </a:r>
            <a:endParaRPr i="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329c2f389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329c2f389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326f74f66_1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7326f74f66_1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First a little background on </a:t>
            </a:r>
            <a:r>
              <a:rPr lang="en" i="1" dirty="0"/>
              <a:t>Trichomonas Vaginalis</a:t>
            </a:r>
            <a:r>
              <a:rPr lang="en" dirty="0"/>
              <a:t>. The parasite was first discovered by </a:t>
            </a:r>
            <a:r>
              <a:rPr lang="en" sz="1050" dirty="0">
                <a:solidFill>
                  <a:srgbClr val="3C4043"/>
                </a:solidFill>
                <a:highlight>
                  <a:srgbClr val="FFFFFF"/>
                </a:highlight>
                <a:latin typeface="Roboto"/>
                <a:ea typeface="Roboto"/>
                <a:cs typeface="Roboto"/>
                <a:sym typeface="Roboto"/>
              </a:rPr>
              <a:t>French bacteriologist and doctor</a:t>
            </a:r>
            <a:r>
              <a:rPr lang="en" dirty="0"/>
              <a:t> Alfred F. Donne in 1836. Tv is a highly prevalent sexually transmitted infection, affecting roughly 3.8 million people in the U.S per year, according to CDC. Roughly 70% of infected people do not show symptoms, and therefore do not seek further</a:t>
            </a:r>
            <a:endParaRPr dirty="0"/>
          </a:p>
          <a:p>
            <a:pPr marL="0" lvl="0" indent="0" algn="l" rtl="0">
              <a:lnSpc>
                <a:spcPct val="100000"/>
              </a:lnSpc>
              <a:spcBef>
                <a:spcPts val="0"/>
              </a:spcBef>
              <a:spcAft>
                <a:spcPts val="0"/>
              </a:spcAft>
              <a:buClr>
                <a:schemeClr val="dk1"/>
              </a:buClr>
              <a:buSzPts val="1100"/>
              <a:buFont typeface="Arial"/>
              <a:buNone/>
            </a:pPr>
            <a:r>
              <a:rPr lang="en" dirty="0"/>
              <a:t>treatment. This indicates that infection rates might actually be higher than reported.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 Tv can cause severe inflammation and tissue damage at the site of infection, which can exponentially  increase the rates of secondary infections and other complications.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326f74f66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7326f74f66_1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400" dirty="0">
                <a:latin typeface="Times New Roman"/>
                <a:ea typeface="Times New Roman"/>
                <a:cs typeface="Times New Roman"/>
                <a:sym typeface="Times New Roman"/>
              </a:rPr>
              <a:t>For most men the infection tends to be asymptomatic, while for women the consequences can be quite harsh. Tv infections are correlated with infertility, spontaneous </a:t>
            </a:r>
            <a:r>
              <a:rPr lang="en-US" sz="1400" dirty="0">
                <a:solidFill>
                  <a:schemeClr val="dk1"/>
                </a:solidFill>
                <a:latin typeface="Times New Roman"/>
                <a:ea typeface="Times New Roman"/>
                <a:cs typeface="Times New Roman"/>
                <a:sym typeface="Times New Roman"/>
              </a:rPr>
              <a:t>abortion, and even cervical cancers in women as a result of inflammation and concomitant HPV infection. Even though Tv affects both genders, infections rates are much higher in women, especially for those in underserved communities. According to the CDC African American women have prevalence rates of 13.3% compared to 1.3% in white women. </a:t>
            </a:r>
            <a:endParaRPr lang="en-US" sz="1400" dirty="0">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326f74f66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7326f74f66_1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400" dirty="0">
                <a:latin typeface="Times New Roman"/>
                <a:ea typeface="Times New Roman"/>
                <a:cs typeface="Times New Roman"/>
                <a:sym typeface="Times New Roman"/>
              </a:rPr>
              <a:t>Neutrophils are immune cells and are part of our immune system, and they are also known to be the foot soldiers of our immune system known to use phagocytosis, where they engulf the pathogen whole, as their main killing mechanism. When Tv invades the human host, neutrophils are the first responders at the site of infection, but in this case they do not use phagocytosis, rather a similar process called trogocytosis, in which neutrophils take</a:t>
            </a:r>
            <a:r>
              <a:rPr lang="en-US" sz="1400" dirty="0">
                <a:solidFill>
                  <a:schemeClr val="dk1"/>
                </a:solidFill>
                <a:latin typeface="Times New Roman"/>
                <a:ea typeface="Times New Roman"/>
                <a:cs typeface="Times New Roman"/>
                <a:sym typeface="Times New Roman"/>
              </a:rPr>
              <a:t> “nibbles” of the parasite’s membrane until it is breached, leading to parasite death. The picture is showing neutrophils, in purple, attacking Tv which is in green. Neutrophils are attacking the parasite in groups, and you can notice that there are pieces of the parasite within the neutrophils, showing that neutrophils are indeed taking nibbles of the parasites membrane, and eventually leading to cell death. </a:t>
            </a:r>
          </a:p>
          <a:p>
            <a:pPr marL="0" lvl="0" indent="0" algn="l" rtl="0">
              <a:lnSpc>
                <a:spcPct val="100000"/>
              </a:lnSpc>
              <a:spcBef>
                <a:spcPts val="0"/>
              </a:spcBef>
              <a:spcAft>
                <a:spcPts val="0"/>
              </a:spcAft>
              <a:buSzPts val="1100"/>
              <a:buNone/>
            </a:pPr>
            <a:r>
              <a:rPr lang="en-US" sz="1400" dirty="0"/>
              <a:t>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326f74f66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7326f74f66_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 process of trogocytosis in neutrophils is yet to be completely understood. It has been shown that the parasite is made more susceptible to neutrophils through complement proteins such as iC3b. iC3b will non-specifically attach to the surface of the parasite and mark it as a pathogen so that the immune system can clear it. </a:t>
            </a:r>
            <a:r>
              <a:rPr lang="en" b="0" i="0" dirty="0"/>
              <a:t>It is already known that iC3b interacts with surface receptors CR3 and CR4 found on the membrane of neutrophils (7), to lead to the process of phagocytosis. We believe that the interaction between IC3b marking Tv and the surface receptors on neutrophils, could be involved in triggering not only phagocytosis, but also trogocytosis.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326f74f66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7326f74f66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 current treatment for Tv is a non-specific antibiotic called Metronidazole, which unfortunately does not prevent reinfection, and a more concerning aspect is that Tv is becoming resistant to the antibiotic. Making this route of therapy inefficient and the need for a new solution dire. </a:t>
            </a:r>
            <a:endParaRPr dirty="0"/>
          </a:p>
          <a:p>
            <a:pPr marL="0" lvl="0" indent="0" algn="l" rtl="0">
              <a:lnSpc>
                <a:spcPct val="100000"/>
              </a:lnSpc>
              <a:spcBef>
                <a:spcPts val="0"/>
              </a:spcBef>
              <a:spcAft>
                <a:spcPts val="0"/>
              </a:spcAft>
              <a:buSzPts val="1100"/>
              <a:buNone/>
            </a:pPr>
            <a:r>
              <a:rPr lang="en" dirty="0"/>
              <a:t>We plan to use the innovative gene-editing technique </a:t>
            </a:r>
            <a:r>
              <a:rPr lang="en" sz="1300" dirty="0">
                <a:solidFill>
                  <a:schemeClr val="dk1"/>
                </a:solidFill>
                <a:latin typeface="Calibri"/>
                <a:ea typeface="Calibri"/>
                <a:cs typeface="Calibri"/>
                <a:sym typeface="Calibri"/>
              </a:rPr>
              <a:t>CRISPR-Cas9 to test the relationship between trogocytosis of Tv and the surface receptors found on neutrophils. This study would help by contributing to a Tv specific preventative treatment such as vaccines.  which would hopefully lead to a healthier public health policy, and provide underserved communities with some relief.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326f74f66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7326f74f66_1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We plan to use </a:t>
            </a:r>
            <a:r>
              <a:rPr lang="en" sz="1500" dirty="0">
                <a:solidFill>
                  <a:schemeClr val="dk1"/>
                </a:solidFill>
                <a:latin typeface="Calibri"/>
                <a:ea typeface="Calibri"/>
                <a:cs typeface="Calibri"/>
                <a:sym typeface="Calibri"/>
              </a:rPr>
              <a:t>CRISPR-Cas 9 to test our hypothesis, by knocking out the CR3 and CR4 surface receptors on neutrophils through CRISPR-Cas 9. CRISPR can introduce mutations in a target gene through the Cas-9 protein, which can cut the DNA at a specific location, guided by a guide RNA, which is complementary to the target gene. Once the neutrophils have undergone the mutation process, we hope the result will be a neutrophil where CR3 and CR4 are either completely lacking or non-functioning. Once our mutants have been generated, we will culture them with our parasite, and study their interaction, through what we call a cytolysis assay where neutrophils and Tv are dyed and cultured together for a set amount of time. We then assess the number of dead parasites. Normal neutrophils will kill Tv when cultured, though trogocytosis. We hope that to neutrophils lacking the CR3 and CR4 receptors, will either show lower trogocytosis levels, or complete abolishment of trogocytosis.</a:t>
            </a:r>
            <a:endParaRPr sz="1500"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Thus far in this study, we have made progress to our goal of determining if CR3 and CR4 are involved in </a:t>
            </a:r>
            <a:r>
              <a:rPr lang="en-US" dirty="0" err="1"/>
              <a:t>trogocytic</a:t>
            </a:r>
            <a:r>
              <a:rPr lang="en-US" dirty="0"/>
              <a:t> killing of Tv. We have optimized our cytolysis assay which is how we test the killing efficiency of our neutrophil like cells. We have also optimized our transfection assay, which is how we introduced our designed guide RNA that will induce our knockout mutations. We were unable to generate a CR3 knockout line in time, though we did generate CR4 knockout cells. These are in a mixed cell population among cells that did not get CR4 knocked out. </a:t>
            </a:r>
          </a:p>
        </p:txBody>
      </p:sp>
    </p:spTree>
    <p:extLst>
      <p:ext uri="{BB962C8B-B14F-4D97-AF65-F5344CB8AC3E}">
        <p14:creationId xmlns:p14="http://schemas.microsoft.com/office/powerpoint/2010/main" val="1626798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Due to the issues in developing these knockout cells lines with plasmids, we might shift towards transfecting with a Cas9 protein that is commercially synthesized with our edited guide RNA. We also hope to create a homogenous CR4 knockout cell line from the mixed population that already exists, as well as generating a CR3 knockout cell line. As we have already optimized the cytolysis assay, we would conduct this assay with our knockout cell lines. We also hope to begin the imaging assay of this </a:t>
            </a:r>
            <a:r>
              <a:rPr lang="en-US" dirty="0" err="1"/>
              <a:t>trogocytic</a:t>
            </a:r>
            <a:r>
              <a:rPr lang="en-US" dirty="0"/>
              <a:t> interaction with our knockout cell lines as well. </a:t>
            </a:r>
          </a:p>
          <a:p>
            <a:endParaRPr lang="en-US" dirty="0"/>
          </a:p>
        </p:txBody>
      </p:sp>
    </p:spTree>
    <p:extLst>
      <p:ext uri="{BB962C8B-B14F-4D97-AF65-F5344CB8AC3E}">
        <p14:creationId xmlns:p14="http://schemas.microsoft.com/office/powerpoint/2010/main" val="207362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 name="Google Shape;64;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22"/>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06" name="Google Shape;106;p22"/>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7" name="Google Shape;10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3"/>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3" name="Google Shape;113;p2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14" name="Google Shape;11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0" name="Google Shape;120;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5"/>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6" name="Google Shape;126;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sciencenews.org/article/obscure-sexually-transmitted-parasite-immune-system-microbes"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researchgate.net/figure/Human-Neutrophils-Kill-Trichomonas-vaginalis-Using-Trogocytosis-Primary-human_fig1_326072006"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innovativegenomics.org/multimedia-library/animated-genome-editing/"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26"/>
          <p:cNvSpPr/>
          <p:nvPr/>
        </p:nvSpPr>
        <p:spPr>
          <a:xfrm>
            <a:off x="0" y="0"/>
            <a:ext cx="9143999" cy="51430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26"/>
          <p:cNvSpPr txBox="1">
            <a:spLocks noGrp="1"/>
          </p:cNvSpPr>
          <p:nvPr>
            <p:ph type="ctrTitle"/>
          </p:nvPr>
        </p:nvSpPr>
        <p:spPr>
          <a:xfrm>
            <a:off x="670107" y="1034680"/>
            <a:ext cx="3027300" cy="179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900" b="1" dirty="0"/>
              <a:t>Using CRISPR gene-editing to study how immune cells kill the sexually-transmitted</a:t>
            </a:r>
            <a:endParaRPr dirty="0"/>
          </a:p>
          <a:p>
            <a:pPr marL="0" lvl="0" indent="0" algn="l" rtl="0">
              <a:lnSpc>
                <a:spcPct val="90000"/>
              </a:lnSpc>
              <a:spcBef>
                <a:spcPts val="0"/>
              </a:spcBef>
              <a:spcAft>
                <a:spcPts val="0"/>
              </a:spcAft>
              <a:buClr>
                <a:schemeClr val="dk1"/>
              </a:buClr>
              <a:buSzPts val="1100"/>
              <a:buFont typeface="Arial"/>
              <a:buNone/>
            </a:pPr>
            <a:r>
              <a:rPr lang="en" sz="1900" b="1" dirty="0"/>
              <a:t>parasite </a:t>
            </a:r>
            <a:r>
              <a:rPr lang="en" sz="1900" b="1" i="1" dirty="0"/>
              <a:t>Trichomonas vaginalis</a:t>
            </a:r>
            <a:endParaRPr i="1" dirty="0"/>
          </a:p>
          <a:p>
            <a:pPr marL="0" lvl="0" indent="0" algn="l" rtl="0">
              <a:lnSpc>
                <a:spcPct val="90000"/>
              </a:lnSpc>
              <a:spcBef>
                <a:spcPts val="0"/>
              </a:spcBef>
              <a:spcAft>
                <a:spcPts val="0"/>
              </a:spcAft>
              <a:buClr>
                <a:schemeClr val="dk1"/>
              </a:buClr>
              <a:buSzPts val="1900"/>
              <a:buFont typeface="Calibri"/>
              <a:buNone/>
            </a:pPr>
            <a:endParaRPr sz="1900" b="1" dirty="0"/>
          </a:p>
        </p:txBody>
      </p:sp>
      <p:sp>
        <p:nvSpPr>
          <p:cNvPr id="135" name="Google Shape;135;p26"/>
          <p:cNvSpPr txBox="1">
            <a:spLocks noGrp="1"/>
          </p:cNvSpPr>
          <p:nvPr>
            <p:ph type="subTitle" idx="1"/>
          </p:nvPr>
        </p:nvSpPr>
        <p:spPr>
          <a:xfrm>
            <a:off x="670106" y="2920646"/>
            <a:ext cx="3027300" cy="12825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Clr>
                <a:schemeClr val="dk1"/>
              </a:buClr>
              <a:buSzPts val="1500"/>
              <a:buNone/>
            </a:pPr>
            <a:r>
              <a:rPr lang="en" sz="1500"/>
              <a:t>Team Trichomonas </a:t>
            </a:r>
            <a:endParaRPr/>
          </a:p>
          <a:p>
            <a:pPr marL="0" lvl="0" indent="0" algn="l" rtl="0">
              <a:lnSpc>
                <a:spcPct val="90000"/>
              </a:lnSpc>
              <a:spcBef>
                <a:spcPts val="600"/>
              </a:spcBef>
              <a:spcAft>
                <a:spcPts val="0"/>
              </a:spcAft>
              <a:buClr>
                <a:schemeClr val="dk1"/>
              </a:buClr>
              <a:buSzPts val="1500"/>
              <a:buNone/>
            </a:pPr>
            <a:r>
              <a:rPr lang="en" sz="1500"/>
              <a:t>Jose Moran </a:t>
            </a:r>
            <a:endParaRPr/>
          </a:p>
          <a:p>
            <a:pPr marL="0" lvl="0" indent="0" algn="l" rtl="0">
              <a:lnSpc>
                <a:spcPct val="90000"/>
              </a:lnSpc>
              <a:spcBef>
                <a:spcPts val="600"/>
              </a:spcBef>
              <a:spcAft>
                <a:spcPts val="600"/>
              </a:spcAft>
              <a:buClr>
                <a:schemeClr val="dk1"/>
              </a:buClr>
              <a:buSzPts val="1500"/>
              <a:buNone/>
            </a:pPr>
            <a:r>
              <a:rPr lang="en" sz="1500"/>
              <a:t>Aljona Leka </a:t>
            </a:r>
            <a:endParaRPr/>
          </a:p>
        </p:txBody>
      </p:sp>
      <p:grpSp>
        <p:nvGrpSpPr>
          <p:cNvPr id="136" name="Google Shape;136;p26"/>
          <p:cNvGrpSpPr/>
          <p:nvPr/>
        </p:nvGrpSpPr>
        <p:grpSpPr>
          <a:xfrm>
            <a:off x="-2" y="2365737"/>
            <a:ext cx="548639" cy="505095"/>
            <a:chOff x="3940602" y="308034"/>
            <a:chExt cx="2116791" cy="3428999"/>
          </a:xfrm>
        </p:grpSpPr>
        <p:sp>
          <p:nvSpPr>
            <p:cNvPr id="137" name="Google Shape;137;p26"/>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8" name="Google Shape;138;p26"/>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Google Shape;139;p26"/>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0" name="Google Shape;140;p26"/>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141;p26"/>
          <p:cNvSpPr/>
          <p:nvPr/>
        </p:nvSpPr>
        <p:spPr>
          <a:xfrm>
            <a:off x="4264357" y="293914"/>
            <a:ext cx="4507025" cy="45128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2" name="Google Shape;142;p26"/>
          <p:cNvPicPr preferRelativeResize="0"/>
          <p:nvPr/>
        </p:nvPicPr>
        <p:blipFill rotWithShape="1">
          <a:blip r:embed="rId5">
            <a:alphaModFix/>
          </a:blip>
          <a:srcRect l="24363" r="21449" b="1"/>
          <a:stretch/>
        </p:blipFill>
        <p:spPr>
          <a:xfrm>
            <a:off x="4441869" y="500046"/>
            <a:ext cx="4152000" cy="4099343"/>
          </a:xfrm>
          <a:prstGeom prst="rect">
            <a:avLst/>
          </a:prstGeom>
          <a:noFill/>
          <a:ln>
            <a:noFill/>
          </a:ln>
        </p:spPr>
      </p:pic>
      <p:sp>
        <p:nvSpPr>
          <p:cNvPr id="143" name="Google Shape;143;p26"/>
          <p:cNvSpPr txBox="1"/>
          <p:nvPr/>
        </p:nvSpPr>
        <p:spPr>
          <a:xfrm>
            <a:off x="4445500" y="4589100"/>
            <a:ext cx="4201800" cy="15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u="sng">
                <a:solidFill>
                  <a:schemeClr val="hlink"/>
                </a:solidFill>
                <a:latin typeface="Times New Roman"/>
                <a:ea typeface="Times New Roman"/>
                <a:cs typeface="Times New Roman"/>
                <a:sym typeface="Times New Roman"/>
                <a:hlinkClick r:id="rId6"/>
              </a:rPr>
              <a:t>https://www.sciencenews.org/article/obscure-sexually-transmitted-parasite-immune-system-microbes</a:t>
            </a:r>
            <a:endParaRPr sz="700">
              <a:latin typeface="Times New Roman"/>
              <a:ea typeface="Times New Roman"/>
              <a:cs typeface="Times New Roman"/>
              <a:sym typeface="Times New Roman"/>
            </a:endParaRPr>
          </a:p>
        </p:txBody>
      </p:sp>
      <p:pic>
        <p:nvPicPr>
          <p:cNvPr id="2" name="Audio 1">
            <a:hlinkClick r:id="" action="ppaction://media"/>
            <a:extLst>
              <a:ext uri="{FF2B5EF4-FFF2-40B4-BE49-F238E27FC236}">
                <a16:creationId xmlns:a16="http://schemas.microsoft.com/office/drawing/2014/main" id="{02352CEC-FA9F-4ED9-9195-EAFEB2AD1F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13"/>
    </mc:Choice>
    <mc:Fallback xmlns="">
      <p:transition spd="slow" advTm="19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References </a:t>
            </a:r>
          </a:p>
        </p:txBody>
      </p:sp>
      <p:sp>
        <p:nvSpPr>
          <p:cNvPr id="247" name="Google Shape;247;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lnSpc>
                <a:spcPct val="107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Campbell, W. (2001). “A Historic Photomicrograph of a Parasite (Trichomonas Vaginalis).” </a:t>
            </a:r>
            <a:r>
              <a:rPr lang="en-US" sz="1200" i="1">
                <a:latin typeface="Times New Roman"/>
                <a:ea typeface="Times New Roman"/>
                <a:cs typeface="Times New Roman"/>
                <a:sym typeface="Times New Roman"/>
              </a:rPr>
              <a:t>Trends in Parasitology</a:t>
            </a:r>
            <a:r>
              <a:rPr lang="en-US" sz="1200">
                <a:latin typeface="Times New Roman"/>
                <a:ea typeface="Times New Roman"/>
                <a:cs typeface="Times New Roman"/>
                <a:sym typeface="Times New Roman"/>
              </a:rPr>
              <a:t>, vol. 17, no. 10, pp. 499–500.</a:t>
            </a:r>
          </a:p>
          <a:p>
            <a:pPr marL="457200" lvl="0" indent="-304800" algn="l" rtl="0">
              <a:lnSpc>
                <a:spcPct val="107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CDC - Trichomoniasis Statistics. (2017, January 31).</a:t>
            </a:r>
          </a:p>
          <a:p>
            <a:pPr marL="457200" lvl="0" indent="-304800" algn="l" rtl="0">
              <a:lnSpc>
                <a:spcPct val="107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Kissinger, P. (2015). "Trichomonas vaginalis: a review of epidemiologic, clinical and treatment issues." </a:t>
            </a:r>
            <a:r>
              <a:rPr lang="en-US" sz="1200" u="sng">
                <a:latin typeface="Times New Roman"/>
                <a:ea typeface="Times New Roman"/>
                <a:cs typeface="Times New Roman"/>
                <a:sym typeface="Times New Roman"/>
              </a:rPr>
              <a:t>Bmc Infectious Diseases</a:t>
            </a:r>
            <a:r>
              <a:rPr lang="en-US" sz="1200">
                <a:latin typeface="Times New Roman"/>
                <a:ea typeface="Times New Roman"/>
                <a:cs typeface="Times New Roman"/>
                <a:sym typeface="Times New Roman"/>
              </a:rPr>
              <a:t> 15.</a:t>
            </a:r>
          </a:p>
          <a:p>
            <a:pPr marL="457200" lvl="0" indent="-304800" algn="l" rtl="0">
              <a:lnSpc>
                <a:spcPct val="107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Mercer, F., S. H. Ng, T. M. Brown, G. Boatman and P. J. Johnson (2018). "Neutrophils kill the parasite Trichomonas vaginalis using trogocytosis." PLoS Biol 16(2): e2003885.</a:t>
            </a:r>
          </a:p>
          <a:p>
            <a:pPr marL="457200" lvl="0" indent="-304800" algn="l" rtl="0">
              <a:lnSpc>
                <a:spcPct val="107000"/>
              </a:lnSpc>
              <a:spcBef>
                <a:spcPts val="0"/>
              </a:spcBef>
              <a:spcAft>
                <a:spcPts val="0"/>
              </a:spcAft>
              <a:buSzPts val="1200"/>
              <a:buFont typeface="Times New Roman"/>
              <a:buAutoNum type="arabicPeriod"/>
            </a:pPr>
            <a:r>
              <a:rPr lang="en-US" sz="1200">
                <a:highlight>
                  <a:srgbClr val="FFFFFF"/>
                </a:highlight>
                <a:latin typeface="Times New Roman"/>
                <a:ea typeface="Times New Roman"/>
                <a:cs typeface="Times New Roman"/>
                <a:sym typeface="Times New Roman"/>
              </a:rPr>
              <a:t>Velmurugan R, Challa DK, Ram S, Ober RJ, Ward ES. Macrophage-Mediated Trogocytosis Leads to Death of Antibody-Opsonized Tumor Cells. (2016) </a:t>
            </a:r>
            <a:r>
              <a:rPr lang="en-US" sz="1200" i="1">
                <a:highlight>
                  <a:srgbClr val="FFFFFF"/>
                </a:highlight>
                <a:latin typeface="Times New Roman"/>
                <a:ea typeface="Times New Roman"/>
                <a:cs typeface="Times New Roman"/>
                <a:sym typeface="Times New Roman"/>
              </a:rPr>
              <a:t>Mol Cancer Ther</a:t>
            </a:r>
            <a:r>
              <a:rPr lang="en-US" sz="1200">
                <a:highlight>
                  <a:srgbClr val="FFFFFF"/>
                </a:highlight>
                <a:latin typeface="Times New Roman"/>
                <a:ea typeface="Times New Roman"/>
                <a:cs typeface="Times New Roman"/>
                <a:sym typeface="Times New Roman"/>
              </a:rPr>
              <a:t>.;15(8):1879–1889. doi:10.1158/1535-7163.MCT-15-0335</a:t>
            </a:r>
            <a:endParaRPr lang="en-US"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Miller, W. C., H. Swygard, M. M. Hobbs, C. A. Ford, M. S. Handcock, M. Morris, J. L. Schmitz, M. S. Cohen, K. M. Harris and J. R. Udry (2005). "The prevalence of trichomoniasis in young adults in the United States." </a:t>
            </a:r>
            <a:r>
              <a:rPr lang="en-US" sz="1200" u="sng">
                <a:latin typeface="Times New Roman"/>
                <a:ea typeface="Times New Roman"/>
                <a:cs typeface="Times New Roman"/>
                <a:sym typeface="Times New Roman"/>
              </a:rPr>
              <a:t>Sexually Transmitted Diseases</a:t>
            </a:r>
            <a:r>
              <a:rPr lang="en-US" sz="1200">
                <a:latin typeface="Times New Roman"/>
                <a:ea typeface="Times New Roman"/>
                <a:cs typeface="Times New Roman"/>
                <a:sym typeface="Times New Roman"/>
              </a:rPr>
              <a:t> 32(10): 593-598.</a:t>
            </a:r>
          </a:p>
          <a:p>
            <a:pPr marL="457200" lvl="0" indent="-304800" algn="l" rtl="0">
              <a:lnSpc>
                <a:spcPct val="107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Xu, S. T., J. C. Wang, J. H. Wang and T. A. Springer (2017). "Distinct recognition of complement iC3b by integrins alpha X beta(2) and alpha(M)beta(2).</a:t>
            </a:r>
          </a:p>
          <a:p>
            <a:pPr marL="457200" lvl="0" indent="-304800" algn="l" rtl="0">
              <a:lnSpc>
                <a:spcPct val="115000"/>
              </a:lnSpc>
              <a:spcBef>
                <a:spcPts val="0"/>
              </a:spcBef>
              <a:spcAft>
                <a:spcPts val="0"/>
              </a:spcAft>
              <a:buSzPts val="1200"/>
              <a:buFont typeface="Times New Roman"/>
              <a:buAutoNum type="arabicPeriod"/>
            </a:pPr>
            <a:r>
              <a:rPr lang="en-US" sz="1200">
                <a:latin typeface="Times New Roman"/>
                <a:ea typeface="Times New Roman"/>
                <a:cs typeface="Times New Roman"/>
                <a:sym typeface="Times New Roman"/>
              </a:rPr>
              <a:t>Lino, C. A., J. C. Harper, J. P. Carney and J. A. Timlin (2018). "Delivering CRISPR: a review of the challenges and approaches." </a:t>
            </a:r>
            <a:r>
              <a:rPr lang="en-US" sz="1200" u="sng">
                <a:latin typeface="Times New Roman"/>
                <a:ea typeface="Times New Roman"/>
                <a:cs typeface="Times New Roman"/>
                <a:sym typeface="Times New Roman"/>
              </a:rPr>
              <a:t>Drug Delivery</a:t>
            </a:r>
            <a:r>
              <a:rPr lang="en-US" sz="1200">
                <a:latin typeface="Times New Roman"/>
                <a:ea typeface="Times New Roman"/>
                <a:cs typeface="Times New Roman"/>
                <a:sym typeface="Times New Roman"/>
              </a:rPr>
              <a:t> 25(1): 1234-1257.</a:t>
            </a:r>
          </a:p>
          <a:p>
            <a:pPr marL="0" lvl="0" indent="0" algn="l" rtl="0">
              <a:spcBef>
                <a:spcPts val="0"/>
              </a:spcBef>
              <a:spcAft>
                <a:spcPts val="0"/>
              </a:spcAft>
              <a:buNone/>
            </a:pPr>
            <a:endParaRPr lang="en-US" sz="14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27"/>
          <p:cNvSpPr/>
          <p:nvPr/>
        </p:nvSpPr>
        <p:spPr>
          <a:xfrm>
            <a:off x="0" y="0"/>
            <a:ext cx="9143999" cy="51430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27"/>
          <p:cNvSpPr txBox="1">
            <a:spLocks noGrp="1"/>
          </p:cNvSpPr>
          <p:nvPr>
            <p:ph type="title"/>
          </p:nvPr>
        </p:nvSpPr>
        <p:spPr>
          <a:xfrm>
            <a:off x="783771" y="1002246"/>
            <a:ext cx="3122013" cy="328694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 sz="4100" i="1" dirty="0">
                <a:solidFill>
                  <a:schemeClr val="dk1"/>
                </a:solidFill>
                <a:latin typeface="Calibri"/>
                <a:ea typeface="Calibri"/>
                <a:cs typeface="Calibri"/>
                <a:sym typeface="Calibri"/>
              </a:rPr>
              <a:t>Trichomonas Vaginalis </a:t>
            </a:r>
            <a:r>
              <a:rPr lang="en" sz="4100" dirty="0">
                <a:solidFill>
                  <a:schemeClr val="dk1"/>
                </a:solidFill>
                <a:latin typeface="Calibri"/>
                <a:ea typeface="Calibri"/>
                <a:cs typeface="Calibri"/>
                <a:sym typeface="Calibri"/>
              </a:rPr>
              <a:t>(T</a:t>
            </a:r>
            <a:r>
              <a:rPr lang="en-US" sz="4100" dirty="0">
                <a:solidFill>
                  <a:schemeClr val="dk1"/>
                </a:solidFill>
                <a:latin typeface="Calibri"/>
                <a:ea typeface="Calibri"/>
                <a:cs typeface="Calibri"/>
                <a:sym typeface="Calibri"/>
              </a:rPr>
              <a:t>v</a:t>
            </a:r>
            <a:r>
              <a:rPr lang="en" sz="4100" dirty="0">
                <a:solidFill>
                  <a:schemeClr val="dk1"/>
                </a:solidFill>
                <a:latin typeface="Calibri"/>
                <a:ea typeface="Calibri"/>
                <a:cs typeface="Calibri"/>
                <a:sym typeface="Calibri"/>
              </a:rPr>
              <a:t>)</a:t>
            </a:r>
            <a:endParaRPr dirty="0"/>
          </a:p>
        </p:txBody>
      </p:sp>
      <p:grpSp>
        <p:nvGrpSpPr>
          <p:cNvPr id="150" name="Google Shape;150;p27"/>
          <p:cNvGrpSpPr/>
          <p:nvPr/>
        </p:nvGrpSpPr>
        <p:grpSpPr>
          <a:xfrm>
            <a:off x="-2" y="2372595"/>
            <a:ext cx="548639" cy="505095"/>
            <a:chOff x="3940602" y="308034"/>
            <a:chExt cx="2116791" cy="3428999"/>
          </a:xfrm>
        </p:grpSpPr>
        <p:sp>
          <p:nvSpPr>
            <p:cNvPr id="151" name="Google Shape;151;p27"/>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27"/>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27"/>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54" name="Google Shape;154;p27"/>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27"/>
          <p:cNvSpPr/>
          <p:nvPr/>
        </p:nvSpPr>
        <p:spPr>
          <a:xfrm>
            <a:off x="4264357" y="737232"/>
            <a:ext cx="4507025" cy="3840476"/>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6" name="Google Shape;156;p27"/>
          <p:cNvSpPr txBox="1">
            <a:spLocks noGrp="1"/>
          </p:cNvSpPr>
          <p:nvPr>
            <p:ph type="body" idx="1"/>
          </p:nvPr>
        </p:nvSpPr>
        <p:spPr>
          <a:xfrm>
            <a:off x="4572000" y="1002246"/>
            <a:ext cx="3945636" cy="3286941"/>
          </a:xfrm>
          <a:prstGeom prst="rect">
            <a:avLst/>
          </a:prstGeom>
          <a:noFill/>
          <a:ln>
            <a:noFill/>
          </a:ln>
        </p:spPr>
        <p:txBody>
          <a:bodyPr spcFirstLastPara="1" wrap="square" lIns="91425" tIns="45700" rIns="91425" bIns="45700" anchor="ctr" anchorCtr="0">
            <a:noAutofit/>
          </a:bodyPr>
          <a:lstStyle/>
          <a:p>
            <a:pPr marL="457200" lvl="0" indent="-228600" rtl="0">
              <a:lnSpc>
                <a:spcPct val="150000"/>
              </a:lnSpc>
              <a:spcBef>
                <a:spcPts val="0"/>
              </a:spcBef>
              <a:spcAft>
                <a:spcPts val="0"/>
              </a:spcAft>
              <a:buClr>
                <a:srgbClr val="000000"/>
              </a:buClr>
              <a:buSzPts val="1400"/>
              <a:buFont typeface="Arial"/>
              <a:buChar char="•"/>
            </a:pPr>
            <a:r>
              <a:rPr lang="en" sz="1500" dirty="0"/>
              <a:t>First discovered by Alfred F. Donné in 1836. </a:t>
            </a:r>
            <a:r>
              <a:rPr lang="en" sz="1400" baseline="30000" dirty="0"/>
              <a:t>[1]</a:t>
            </a:r>
            <a:endParaRPr sz="2400" baseline="30000" dirty="0"/>
          </a:p>
          <a:p>
            <a:pPr marL="457200" lvl="0" indent="-228600" algn="l" rtl="0">
              <a:lnSpc>
                <a:spcPct val="150000"/>
              </a:lnSpc>
              <a:spcBef>
                <a:spcPts val="0"/>
              </a:spcBef>
              <a:spcAft>
                <a:spcPts val="0"/>
              </a:spcAft>
              <a:buClr>
                <a:srgbClr val="000000"/>
              </a:buClr>
              <a:buSzPts val="1400"/>
              <a:buFont typeface="Arial"/>
              <a:buChar char="•"/>
            </a:pPr>
            <a:r>
              <a:rPr lang="en" sz="1500" dirty="0"/>
              <a:t>It is a highly prevalent sexually transmitted infection, affecting  roughly 3.8 million people in the U.S per year. </a:t>
            </a:r>
            <a:r>
              <a:rPr lang="en" sz="1500" baseline="30000" dirty="0"/>
              <a:t>[2]</a:t>
            </a:r>
            <a:endParaRPr dirty="0"/>
          </a:p>
          <a:p>
            <a:pPr marL="457200" lvl="0" indent="-228600" algn="l" rtl="0">
              <a:lnSpc>
                <a:spcPct val="150000"/>
              </a:lnSpc>
              <a:spcBef>
                <a:spcPts val="0"/>
              </a:spcBef>
              <a:spcAft>
                <a:spcPts val="0"/>
              </a:spcAft>
              <a:buClr>
                <a:srgbClr val="000000"/>
              </a:buClr>
              <a:buSzPts val="1400"/>
              <a:buFont typeface="Arial"/>
              <a:buChar char="•"/>
            </a:pPr>
            <a:r>
              <a:rPr lang="en" sz="1500" dirty="0"/>
              <a:t>Increases the risk of secondary infections including HIV. </a:t>
            </a:r>
            <a:r>
              <a:rPr lang="en" sz="1500" baseline="30000" dirty="0"/>
              <a:t>[3]</a:t>
            </a:r>
            <a:endParaRPr dirty="0"/>
          </a:p>
          <a:p>
            <a:pPr marL="0" lvl="0" indent="114300" algn="l" rtl="0">
              <a:lnSpc>
                <a:spcPct val="90000"/>
              </a:lnSpc>
              <a:spcBef>
                <a:spcPts val="1600"/>
              </a:spcBef>
              <a:spcAft>
                <a:spcPts val="1600"/>
              </a:spcAft>
              <a:buClr>
                <a:schemeClr val="dk1"/>
              </a:buClr>
              <a:buSzPts val="1800"/>
              <a:buFont typeface="Arial"/>
              <a:buNone/>
            </a:pPr>
            <a:endParaRPr sz="1500" dirty="0"/>
          </a:p>
        </p:txBody>
      </p:sp>
      <p:pic>
        <p:nvPicPr>
          <p:cNvPr id="3" name="Audio 2">
            <a:hlinkClick r:id="" action="ppaction://media"/>
            <a:extLst>
              <a:ext uri="{FF2B5EF4-FFF2-40B4-BE49-F238E27FC236}">
                <a16:creationId xmlns:a16="http://schemas.microsoft.com/office/drawing/2014/main" id="{3726E8D8-82FE-4969-B73C-D579E85AD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47"/>
    </mc:Choice>
    <mc:Fallback xmlns="">
      <p:transition spd="slow" advTm="4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28"/>
          <p:cNvSpPr/>
          <p:nvPr/>
        </p:nvSpPr>
        <p:spPr>
          <a:xfrm>
            <a:off x="0" y="0"/>
            <a:ext cx="9143999" cy="51430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2" name="Google Shape;162;p28"/>
          <p:cNvSpPr txBox="1">
            <a:spLocks noGrp="1"/>
          </p:cNvSpPr>
          <p:nvPr>
            <p:ph type="title"/>
          </p:nvPr>
        </p:nvSpPr>
        <p:spPr>
          <a:xfrm>
            <a:off x="783771" y="1002246"/>
            <a:ext cx="2919549" cy="328694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 sz="3800" dirty="0">
                <a:solidFill>
                  <a:schemeClr val="dk1"/>
                </a:solidFill>
                <a:latin typeface="Calibri"/>
                <a:ea typeface="Calibri"/>
                <a:cs typeface="Calibri"/>
                <a:sym typeface="Calibri"/>
              </a:rPr>
              <a:t>Communities most affected by Tv </a:t>
            </a:r>
            <a:endParaRPr dirty="0"/>
          </a:p>
        </p:txBody>
      </p:sp>
      <p:grpSp>
        <p:nvGrpSpPr>
          <p:cNvPr id="163" name="Google Shape;163;p28"/>
          <p:cNvGrpSpPr/>
          <p:nvPr/>
        </p:nvGrpSpPr>
        <p:grpSpPr>
          <a:xfrm>
            <a:off x="-2" y="2372595"/>
            <a:ext cx="548639" cy="505095"/>
            <a:chOff x="3940602" y="308034"/>
            <a:chExt cx="2116791" cy="3428999"/>
          </a:xfrm>
        </p:grpSpPr>
        <p:sp>
          <p:nvSpPr>
            <p:cNvPr id="164" name="Google Shape;164;p28"/>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28"/>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6" name="Google Shape;166;p28"/>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7" name="Google Shape;167;p28"/>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8" name="Google Shape;168;p28"/>
          <p:cNvSpPr/>
          <p:nvPr/>
        </p:nvSpPr>
        <p:spPr>
          <a:xfrm>
            <a:off x="4264357" y="737232"/>
            <a:ext cx="4507025" cy="3840476"/>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9" name="Google Shape;169;p28"/>
          <p:cNvSpPr txBox="1">
            <a:spLocks noGrp="1"/>
          </p:cNvSpPr>
          <p:nvPr>
            <p:ph type="body" idx="1"/>
          </p:nvPr>
        </p:nvSpPr>
        <p:spPr>
          <a:xfrm>
            <a:off x="4572000" y="1002246"/>
            <a:ext cx="3945636" cy="3286941"/>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0"/>
              </a:spcBef>
              <a:spcAft>
                <a:spcPts val="0"/>
              </a:spcAft>
              <a:buClr>
                <a:srgbClr val="000000"/>
              </a:buClr>
              <a:buSzPts val="1400"/>
              <a:buFont typeface="Arial"/>
              <a:buChar char="•"/>
            </a:pPr>
            <a:r>
              <a:rPr lang="en" sz="1500" dirty="0"/>
              <a:t>Tv</a:t>
            </a:r>
            <a:r>
              <a:rPr lang="en" sz="1500" i="1" dirty="0"/>
              <a:t> </a:t>
            </a:r>
            <a:r>
              <a:rPr lang="en" sz="1500" dirty="0"/>
              <a:t>affects women at much higher rates than men, with harsher consequences such as: </a:t>
            </a:r>
            <a:endParaRPr dirty="0"/>
          </a:p>
          <a:p>
            <a:pPr marL="914400" lvl="1" indent="-317500" algn="l" rtl="0">
              <a:lnSpc>
                <a:spcPct val="90000"/>
              </a:lnSpc>
              <a:spcBef>
                <a:spcPts val="0"/>
              </a:spcBef>
              <a:spcAft>
                <a:spcPts val="0"/>
              </a:spcAft>
              <a:buClr>
                <a:srgbClr val="000000"/>
              </a:buClr>
              <a:buSzPts val="1400"/>
              <a:buFont typeface="Arial"/>
              <a:buChar char="•"/>
            </a:pPr>
            <a:r>
              <a:rPr lang="en" sz="1500" dirty="0"/>
              <a:t>Infertility, spontaneous abortion, and cervical cancers in women. </a:t>
            </a:r>
            <a:r>
              <a:rPr lang="en" sz="1500" baseline="30000" dirty="0"/>
              <a:t>[2]</a:t>
            </a:r>
            <a:endParaRPr sz="1500" dirty="0"/>
          </a:p>
          <a:p>
            <a:pPr marL="914400" lvl="0" indent="0" algn="l" rtl="0">
              <a:lnSpc>
                <a:spcPct val="90000"/>
              </a:lnSpc>
              <a:spcBef>
                <a:spcPts val="0"/>
              </a:spcBef>
              <a:spcAft>
                <a:spcPts val="0"/>
              </a:spcAft>
              <a:buNone/>
            </a:pPr>
            <a:endParaRPr sz="1500" dirty="0"/>
          </a:p>
          <a:p>
            <a:pPr marL="457200" lvl="0" indent="-228600" algn="l" rtl="0">
              <a:lnSpc>
                <a:spcPct val="90000"/>
              </a:lnSpc>
              <a:spcBef>
                <a:spcPts val="0"/>
              </a:spcBef>
              <a:spcAft>
                <a:spcPts val="0"/>
              </a:spcAft>
              <a:buClr>
                <a:srgbClr val="000000"/>
              </a:buClr>
              <a:buSzPts val="1400"/>
              <a:buFont typeface="Arial"/>
              <a:buChar char="•"/>
            </a:pPr>
            <a:r>
              <a:rPr lang="en" sz="1500" dirty="0"/>
              <a:t>Individuals from underserved communities are disproportionately affected by Tv.</a:t>
            </a:r>
            <a:r>
              <a:rPr lang="en" sz="1500" i="1" dirty="0"/>
              <a:t> </a:t>
            </a:r>
            <a:endParaRPr sz="1500" dirty="0"/>
          </a:p>
          <a:p>
            <a:pPr marL="914400" lvl="1" indent="-228600" algn="l" rtl="0">
              <a:lnSpc>
                <a:spcPct val="90000"/>
              </a:lnSpc>
              <a:spcBef>
                <a:spcPts val="0"/>
              </a:spcBef>
              <a:spcAft>
                <a:spcPts val="0"/>
              </a:spcAft>
              <a:buClr>
                <a:srgbClr val="000000"/>
              </a:buClr>
              <a:buSzPts val="1400"/>
              <a:buFont typeface="Arial"/>
              <a:buChar char="•"/>
            </a:pPr>
            <a:r>
              <a:rPr lang="en" sz="1500" dirty="0"/>
              <a:t>African American women have prevalence rates of 13.3% compared to 1.3% in white women. </a:t>
            </a:r>
            <a:r>
              <a:rPr lang="en" sz="1500" baseline="30000" dirty="0"/>
              <a:t>[3]</a:t>
            </a:r>
            <a:endParaRPr dirty="0"/>
          </a:p>
          <a:p>
            <a:pPr marL="0" lvl="0" indent="114300" algn="l" rtl="0">
              <a:lnSpc>
                <a:spcPct val="90000"/>
              </a:lnSpc>
              <a:spcBef>
                <a:spcPts val="1600"/>
              </a:spcBef>
              <a:spcAft>
                <a:spcPts val="1600"/>
              </a:spcAft>
              <a:buClr>
                <a:schemeClr val="dk1"/>
              </a:buClr>
              <a:buSzPts val="1800"/>
              <a:buFont typeface="Arial"/>
              <a:buNone/>
            </a:pPr>
            <a:endParaRPr sz="1500" dirty="0"/>
          </a:p>
        </p:txBody>
      </p:sp>
      <p:pic>
        <p:nvPicPr>
          <p:cNvPr id="3" name="Audio 2">
            <a:hlinkClick r:id="" action="ppaction://media"/>
            <a:extLst>
              <a:ext uri="{FF2B5EF4-FFF2-40B4-BE49-F238E27FC236}">
                <a16:creationId xmlns:a16="http://schemas.microsoft.com/office/drawing/2014/main" id="{7D1E8B8D-1C67-4408-B254-21338D3B3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228"/>
    </mc:Choice>
    <mc:Fallback>
      <p:transition spd="slow" advTm="4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29"/>
          <p:cNvSpPr/>
          <p:nvPr/>
        </p:nvSpPr>
        <p:spPr>
          <a:xfrm>
            <a:off x="0" y="0"/>
            <a:ext cx="9143999" cy="51430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5" name="Google Shape;175;p29"/>
          <p:cNvSpPr txBox="1">
            <a:spLocks noGrp="1"/>
          </p:cNvSpPr>
          <p:nvPr>
            <p:ph type="title"/>
          </p:nvPr>
        </p:nvSpPr>
        <p:spPr>
          <a:xfrm>
            <a:off x="442170" y="642135"/>
            <a:ext cx="3420438" cy="8460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 sz="2600" dirty="0"/>
              <a:t>Immune cells and Tv</a:t>
            </a:r>
            <a:r>
              <a:rPr lang="en" sz="2600" i="1" dirty="0"/>
              <a:t> </a:t>
            </a:r>
            <a:r>
              <a:rPr lang="en" sz="2600" dirty="0"/>
              <a:t>interactions </a:t>
            </a:r>
            <a:endParaRPr dirty="0"/>
          </a:p>
        </p:txBody>
      </p:sp>
      <p:grpSp>
        <p:nvGrpSpPr>
          <p:cNvPr id="176" name="Google Shape;176;p29"/>
          <p:cNvGrpSpPr/>
          <p:nvPr/>
        </p:nvGrpSpPr>
        <p:grpSpPr>
          <a:xfrm>
            <a:off x="0" y="812613"/>
            <a:ext cx="266396" cy="505095"/>
            <a:chOff x="0" y="823811"/>
            <a:chExt cx="355196" cy="673460"/>
          </a:xfrm>
        </p:grpSpPr>
        <p:sp>
          <p:nvSpPr>
            <p:cNvPr id="177" name="Google Shape;177;p29"/>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8" name="Google Shape;178;p29"/>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9" name="Google Shape;179;p29"/>
          <p:cNvSpPr/>
          <p:nvPr/>
        </p:nvSpPr>
        <p:spPr>
          <a:xfrm flipH="1">
            <a:off x="498813" y="1567926"/>
            <a:ext cx="3223260" cy="2057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0" name="Google Shape;180;p29"/>
          <p:cNvSpPr txBox="1">
            <a:spLocks noGrp="1"/>
          </p:cNvSpPr>
          <p:nvPr>
            <p:ph type="body" idx="1"/>
          </p:nvPr>
        </p:nvSpPr>
        <p:spPr>
          <a:xfrm>
            <a:off x="443039" y="1747878"/>
            <a:ext cx="3419569" cy="298468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0"/>
              </a:spcBef>
              <a:spcAft>
                <a:spcPts val="0"/>
              </a:spcAft>
              <a:buClr>
                <a:srgbClr val="000000"/>
              </a:buClr>
              <a:buSzPts val="1400"/>
              <a:buFont typeface="Arial"/>
              <a:buChar char="•"/>
            </a:pPr>
            <a:r>
              <a:rPr lang="en" sz="1500" dirty="0"/>
              <a:t>Neutrophils are the first responders at the site of infection.</a:t>
            </a:r>
            <a:r>
              <a:rPr lang="en" sz="1500" baseline="30000" dirty="0"/>
              <a:t>[4]</a:t>
            </a:r>
            <a:endParaRPr dirty="0"/>
          </a:p>
          <a:p>
            <a:pPr indent="-228600">
              <a:spcBef>
                <a:spcPts val="600"/>
              </a:spcBef>
              <a:buClr>
                <a:srgbClr val="000000"/>
              </a:buClr>
              <a:buSzPts val="1400"/>
              <a:buFont typeface="Arial"/>
              <a:buChar char="•"/>
            </a:pPr>
            <a:r>
              <a:rPr lang="en" sz="1500" dirty="0"/>
              <a:t>Neutrophils attack ​Tv​ through trogocytosis.</a:t>
            </a:r>
            <a:r>
              <a:rPr lang="en" sz="1500" baseline="30000" dirty="0"/>
              <a:t> [4], [5]</a:t>
            </a:r>
            <a:endParaRPr dirty="0"/>
          </a:p>
          <a:p>
            <a:pPr indent="-228600">
              <a:spcBef>
                <a:spcPts val="600"/>
              </a:spcBef>
              <a:spcAft>
                <a:spcPts val="600"/>
              </a:spcAft>
              <a:buClr>
                <a:srgbClr val="000000"/>
              </a:buClr>
              <a:buSzPts val="1400"/>
              <a:buFont typeface="Arial"/>
              <a:buChar char="•"/>
            </a:pPr>
            <a:r>
              <a:rPr lang="en" sz="1500" dirty="0"/>
              <a:t>Trogocytosis is the process in which neutrophils take “nibbles” of the parasite’s membrane until it is breached, leading to its death.</a:t>
            </a:r>
            <a:r>
              <a:rPr lang="en" sz="1500" baseline="30000" dirty="0"/>
              <a:t> [4]</a:t>
            </a:r>
            <a:endParaRPr lang="en" sz="1600" dirty="0"/>
          </a:p>
        </p:txBody>
      </p:sp>
      <p:sp>
        <p:nvSpPr>
          <p:cNvPr id="181" name="Google Shape;181;p29"/>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2" name="Google Shape;182;p29"/>
          <p:cNvSpPr/>
          <p:nvPr/>
        </p:nvSpPr>
        <p:spPr>
          <a:xfrm>
            <a:off x="4264357" y="385389"/>
            <a:ext cx="4507025" cy="4375933"/>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3" name="Google Shape;183;p29"/>
          <p:cNvPicPr preferRelativeResize="0"/>
          <p:nvPr/>
        </p:nvPicPr>
        <p:blipFill rotWithShape="1">
          <a:blip r:embed="rId5">
            <a:alphaModFix/>
          </a:blip>
          <a:srcRect t="7919" r="-1" b="3624"/>
          <a:stretch/>
        </p:blipFill>
        <p:spPr>
          <a:xfrm>
            <a:off x="4483341" y="599514"/>
            <a:ext cx="4069057" cy="3944472"/>
          </a:xfrm>
          <a:prstGeom prst="rect">
            <a:avLst/>
          </a:prstGeom>
          <a:noFill/>
          <a:ln>
            <a:noFill/>
          </a:ln>
        </p:spPr>
      </p:pic>
      <p:sp>
        <p:nvSpPr>
          <p:cNvPr id="184" name="Google Shape;184;p29"/>
          <p:cNvSpPr/>
          <p:nvPr/>
        </p:nvSpPr>
        <p:spPr>
          <a:xfrm rot="-1030151">
            <a:off x="5957643" y="3141030"/>
            <a:ext cx="266266" cy="9385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rot="10575066">
            <a:off x="7100632" y="3263526"/>
            <a:ext cx="298238" cy="9379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txBox="1"/>
          <p:nvPr/>
        </p:nvSpPr>
        <p:spPr>
          <a:xfrm>
            <a:off x="7297500" y="3103800"/>
            <a:ext cx="1353000" cy="1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Trogocytosis</a:t>
            </a:r>
            <a:endParaRPr>
              <a:solidFill>
                <a:srgbClr val="FFFFFF"/>
              </a:solidFill>
              <a:latin typeface="Calibri"/>
              <a:ea typeface="Calibri"/>
              <a:cs typeface="Calibri"/>
              <a:sym typeface="Calibri"/>
            </a:endParaRPr>
          </a:p>
        </p:txBody>
      </p:sp>
      <p:sp>
        <p:nvSpPr>
          <p:cNvPr id="187" name="Google Shape;187;p29"/>
          <p:cNvSpPr txBox="1"/>
          <p:nvPr/>
        </p:nvSpPr>
        <p:spPr>
          <a:xfrm>
            <a:off x="4693900" y="4402825"/>
            <a:ext cx="4068900" cy="2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u="sng">
                <a:solidFill>
                  <a:schemeClr val="hlink"/>
                </a:solidFill>
                <a:latin typeface="Times New Roman"/>
                <a:ea typeface="Times New Roman"/>
                <a:cs typeface="Times New Roman"/>
                <a:sym typeface="Times New Roman"/>
                <a:hlinkClick r:id="rId6"/>
              </a:rPr>
              <a:t>https://www.researchgate.net/figure/Human-Neutrophils-Kill-Trichomonas-vaginalis-Using-Trogocytosis-Primary-human_fig1_326072006</a:t>
            </a:r>
            <a:endParaRPr sz="700">
              <a:latin typeface="Times New Roman"/>
              <a:ea typeface="Times New Roman"/>
              <a:cs typeface="Times New Roman"/>
              <a:sym typeface="Times New Roman"/>
            </a:endParaRPr>
          </a:p>
        </p:txBody>
      </p:sp>
      <p:pic>
        <p:nvPicPr>
          <p:cNvPr id="4" name="Audio 3">
            <a:hlinkClick r:id="" action="ppaction://media"/>
            <a:extLst>
              <a:ext uri="{FF2B5EF4-FFF2-40B4-BE49-F238E27FC236}">
                <a16:creationId xmlns:a16="http://schemas.microsoft.com/office/drawing/2014/main" id="{1913EF0D-1961-4638-9EEE-67E47F0AC2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233"/>
    </mc:Choice>
    <mc:Fallback xmlns="">
      <p:transition spd="slow" advTm="5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30"/>
          <p:cNvSpPr/>
          <p:nvPr/>
        </p:nvSpPr>
        <p:spPr>
          <a:xfrm>
            <a:off x="0" y="0"/>
            <a:ext cx="9143999" cy="51430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3" name="Google Shape;193;p30"/>
          <p:cNvSpPr txBox="1">
            <a:spLocks noGrp="1"/>
          </p:cNvSpPr>
          <p:nvPr>
            <p:ph type="title"/>
          </p:nvPr>
        </p:nvSpPr>
        <p:spPr>
          <a:xfrm>
            <a:off x="442170" y="642135"/>
            <a:ext cx="3420438" cy="8460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 sz="3000"/>
              <a:t>Our Hypothesis</a:t>
            </a:r>
            <a:endParaRPr/>
          </a:p>
        </p:txBody>
      </p:sp>
      <p:grpSp>
        <p:nvGrpSpPr>
          <p:cNvPr id="194" name="Google Shape;194;p30"/>
          <p:cNvGrpSpPr/>
          <p:nvPr/>
        </p:nvGrpSpPr>
        <p:grpSpPr>
          <a:xfrm>
            <a:off x="0" y="812613"/>
            <a:ext cx="266396" cy="505095"/>
            <a:chOff x="0" y="823811"/>
            <a:chExt cx="355196" cy="673460"/>
          </a:xfrm>
        </p:grpSpPr>
        <p:sp>
          <p:nvSpPr>
            <p:cNvPr id="195" name="Google Shape;195;p30"/>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30"/>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97" name="Google Shape;197;p30"/>
          <p:cNvSpPr/>
          <p:nvPr/>
        </p:nvSpPr>
        <p:spPr>
          <a:xfrm flipH="1">
            <a:off x="498813" y="1567926"/>
            <a:ext cx="3223260" cy="2057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30"/>
          <p:cNvSpPr txBox="1">
            <a:spLocks noGrp="1"/>
          </p:cNvSpPr>
          <p:nvPr>
            <p:ph type="body" idx="1"/>
          </p:nvPr>
        </p:nvSpPr>
        <p:spPr>
          <a:xfrm>
            <a:off x="443039" y="1747878"/>
            <a:ext cx="3419569" cy="2984689"/>
          </a:xfrm>
          <a:prstGeom prst="rect">
            <a:avLst/>
          </a:prstGeom>
          <a:noFill/>
          <a:ln>
            <a:noFill/>
          </a:ln>
        </p:spPr>
        <p:txBody>
          <a:bodyPr spcFirstLastPara="1" wrap="square" lIns="91425" tIns="45700" rIns="91425" bIns="45700" anchor="ctr" anchorCtr="0">
            <a:noAutofit/>
          </a:bodyPr>
          <a:lstStyle/>
          <a:p>
            <a:pPr marL="457200" lvl="0" indent="0" algn="l" rtl="0">
              <a:lnSpc>
                <a:spcPct val="90000"/>
              </a:lnSpc>
              <a:spcBef>
                <a:spcPts val="0"/>
              </a:spcBef>
              <a:spcAft>
                <a:spcPts val="600"/>
              </a:spcAft>
              <a:buNone/>
            </a:pPr>
            <a:r>
              <a:rPr lang="en" sz="1500" dirty="0"/>
              <a:t>We hypothesize that interaction between surface receptors (CR3, CR4) on neutrophils and complement proteins (iC3b) opsonizing the parasite’s membrane, are responsible for triggering trogocytosis. </a:t>
            </a:r>
            <a:endParaRPr sz="1500" dirty="0"/>
          </a:p>
        </p:txBody>
      </p:sp>
      <p:sp>
        <p:nvSpPr>
          <p:cNvPr id="199" name="Google Shape;199;p30"/>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0" name="Google Shape;200;p30"/>
          <p:cNvSpPr/>
          <p:nvPr/>
        </p:nvSpPr>
        <p:spPr>
          <a:xfrm>
            <a:off x="4264357" y="385389"/>
            <a:ext cx="4507025" cy="4375933"/>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1" name="Google Shape;201;p30"/>
          <p:cNvPicPr preferRelativeResize="0"/>
          <p:nvPr/>
        </p:nvPicPr>
        <p:blipFill>
          <a:blip r:embed="rId5">
            <a:alphaModFix/>
          </a:blip>
          <a:stretch>
            <a:fillRect/>
          </a:stretch>
        </p:blipFill>
        <p:spPr>
          <a:xfrm>
            <a:off x="4393788" y="977975"/>
            <a:ext cx="4248150" cy="3352800"/>
          </a:xfrm>
          <a:prstGeom prst="rect">
            <a:avLst/>
          </a:prstGeom>
          <a:noFill/>
          <a:ln>
            <a:noFill/>
          </a:ln>
        </p:spPr>
      </p:pic>
      <p:pic>
        <p:nvPicPr>
          <p:cNvPr id="3" name="Audio 2">
            <a:hlinkClick r:id="" action="ppaction://media"/>
            <a:extLst>
              <a:ext uri="{FF2B5EF4-FFF2-40B4-BE49-F238E27FC236}">
                <a16:creationId xmlns:a16="http://schemas.microsoft.com/office/drawing/2014/main" id="{16A60D8F-27D8-429C-9D80-FE3C55FB58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580"/>
    </mc:Choice>
    <mc:Fallback xmlns="">
      <p:transition spd="slow" advTm="44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31"/>
          <p:cNvSpPr/>
          <p:nvPr/>
        </p:nvSpPr>
        <p:spPr>
          <a:xfrm>
            <a:off x="0" y="0"/>
            <a:ext cx="9143999" cy="51430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31"/>
          <p:cNvSpPr txBox="1">
            <a:spLocks noGrp="1"/>
          </p:cNvSpPr>
          <p:nvPr>
            <p:ph type="title"/>
          </p:nvPr>
        </p:nvSpPr>
        <p:spPr>
          <a:xfrm>
            <a:off x="442170" y="642135"/>
            <a:ext cx="3420438" cy="8460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 sz="3000"/>
              <a:t>Innovation </a:t>
            </a:r>
            <a:endParaRPr/>
          </a:p>
        </p:txBody>
      </p:sp>
      <p:grpSp>
        <p:nvGrpSpPr>
          <p:cNvPr id="208" name="Google Shape;208;p31"/>
          <p:cNvGrpSpPr/>
          <p:nvPr/>
        </p:nvGrpSpPr>
        <p:grpSpPr>
          <a:xfrm>
            <a:off x="0" y="812613"/>
            <a:ext cx="266396" cy="505095"/>
            <a:chOff x="0" y="823811"/>
            <a:chExt cx="355196" cy="673460"/>
          </a:xfrm>
        </p:grpSpPr>
        <p:sp>
          <p:nvSpPr>
            <p:cNvPr id="209" name="Google Shape;209;p31"/>
            <p:cNvSpPr/>
            <p:nvPr/>
          </p:nvSpPr>
          <p:spPr>
            <a:xfrm>
              <a:off x="0" y="823811"/>
              <a:ext cx="87363"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31"/>
            <p:cNvSpPr/>
            <p:nvPr/>
          </p:nvSpPr>
          <p:spPr>
            <a:xfrm>
              <a:off x="159341" y="823811"/>
              <a:ext cx="195855" cy="67346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31"/>
          <p:cNvSpPr/>
          <p:nvPr/>
        </p:nvSpPr>
        <p:spPr>
          <a:xfrm flipH="1">
            <a:off x="498813" y="1567926"/>
            <a:ext cx="3223260" cy="2057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2" name="Google Shape;212;p31"/>
          <p:cNvSpPr txBox="1">
            <a:spLocks noGrp="1"/>
          </p:cNvSpPr>
          <p:nvPr>
            <p:ph type="body" idx="1"/>
          </p:nvPr>
        </p:nvSpPr>
        <p:spPr>
          <a:xfrm>
            <a:off x="443039" y="1747878"/>
            <a:ext cx="3419569" cy="2984689"/>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Clr>
                <a:srgbClr val="404040"/>
              </a:buClr>
              <a:buSzPts val="1800"/>
              <a:buFont typeface="Arial"/>
              <a:buChar char="•"/>
            </a:pPr>
            <a:r>
              <a:rPr lang="en" sz="1300" dirty="0"/>
              <a:t>Despite the prevalence in Tv, preventative treatments do not exists, and the most common curative treatment, Metronidazole, is a non-specific antibiotic.</a:t>
            </a:r>
            <a:r>
              <a:rPr lang="en" sz="1500" baseline="30000" dirty="0"/>
              <a:t>[6]</a:t>
            </a:r>
            <a:endParaRPr dirty="0"/>
          </a:p>
          <a:p>
            <a:pPr marL="457200" lvl="0" indent="-228600" algn="l" rtl="0">
              <a:lnSpc>
                <a:spcPct val="90000"/>
              </a:lnSpc>
              <a:spcBef>
                <a:spcPts val="0"/>
              </a:spcBef>
              <a:spcAft>
                <a:spcPts val="0"/>
              </a:spcAft>
              <a:buClr>
                <a:srgbClr val="404040"/>
              </a:buClr>
              <a:buSzPts val="1800"/>
              <a:buFont typeface="Arial"/>
              <a:buChar char="•"/>
            </a:pPr>
            <a:r>
              <a:rPr lang="en" sz="1300" dirty="0"/>
              <a:t>Metronidazole does not prevent reinfection and Tv</a:t>
            </a:r>
            <a:r>
              <a:rPr lang="en" sz="1300" i="1" dirty="0"/>
              <a:t> </a:t>
            </a:r>
            <a:r>
              <a:rPr lang="en" sz="1300" dirty="0"/>
              <a:t>is growing resistant to it.</a:t>
            </a:r>
            <a:r>
              <a:rPr lang="en" sz="1500" baseline="30000" dirty="0"/>
              <a:t>[6]</a:t>
            </a:r>
            <a:endParaRPr dirty="0"/>
          </a:p>
          <a:p>
            <a:pPr marL="457200" lvl="0" indent="-228600" algn="l" rtl="0">
              <a:lnSpc>
                <a:spcPct val="90000"/>
              </a:lnSpc>
              <a:spcBef>
                <a:spcPts val="0"/>
              </a:spcBef>
              <a:spcAft>
                <a:spcPts val="0"/>
              </a:spcAft>
              <a:buClr>
                <a:srgbClr val="404040"/>
              </a:buClr>
              <a:buSzPts val="1800"/>
              <a:buFont typeface="Arial"/>
              <a:buChar char="•"/>
            </a:pPr>
            <a:r>
              <a:rPr lang="en" sz="1300" dirty="0"/>
              <a:t>We plan to use an innovative gene-editing technique, CRISPR-Cas9 to test our hypothesis.</a:t>
            </a:r>
            <a:endParaRPr dirty="0"/>
          </a:p>
          <a:p>
            <a:pPr marL="457200" lvl="0" indent="-228600" algn="l" rtl="0">
              <a:lnSpc>
                <a:spcPct val="90000"/>
              </a:lnSpc>
              <a:spcBef>
                <a:spcPts val="0"/>
              </a:spcBef>
              <a:spcAft>
                <a:spcPts val="0"/>
              </a:spcAft>
              <a:buClr>
                <a:srgbClr val="404040"/>
              </a:buClr>
              <a:buSzPts val="1800"/>
              <a:buFont typeface="Arial"/>
              <a:buChar char="•"/>
            </a:pPr>
            <a:r>
              <a:rPr lang="en" sz="1300" dirty="0"/>
              <a:t>This study would contribute to a Tv-specific preventative treatment (vaccine), which would lead to a better public health policy.</a:t>
            </a:r>
            <a:endParaRPr dirty="0"/>
          </a:p>
          <a:p>
            <a:pPr marL="457200" lvl="0" indent="-114300" algn="l" rtl="0">
              <a:lnSpc>
                <a:spcPct val="90000"/>
              </a:lnSpc>
              <a:spcBef>
                <a:spcPts val="0"/>
              </a:spcBef>
              <a:spcAft>
                <a:spcPts val="1600"/>
              </a:spcAft>
              <a:buClr>
                <a:schemeClr val="dk1"/>
              </a:buClr>
              <a:buSzPts val="1800"/>
              <a:buFont typeface="Arial"/>
              <a:buNone/>
            </a:pPr>
            <a:endParaRPr sz="1300" dirty="0"/>
          </a:p>
        </p:txBody>
      </p:sp>
      <p:sp>
        <p:nvSpPr>
          <p:cNvPr id="213" name="Google Shape;213;p31"/>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4" name="Google Shape;214;p31"/>
          <p:cNvSpPr/>
          <p:nvPr/>
        </p:nvSpPr>
        <p:spPr>
          <a:xfrm>
            <a:off x="4264357" y="385389"/>
            <a:ext cx="4507025" cy="4375933"/>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5" name="Google Shape;215;p31"/>
          <p:cNvPicPr preferRelativeResize="0"/>
          <p:nvPr/>
        </p:nvPicPr>
        <p:blipFill rotWithShape="1">
          <a:blip r:embed="rId5">
            <a:alphaModFix/>
          </a:blip>
          <a:srcRect/>
          <a:stretch/>
        </p:blipFill>
        <p:spPr>
          <a:xfrm>
            <a:off x="4530753" y="881223"/>
            <a:ext cx="4052873" cy="3380575"/>
          </a:xfrm>
          <a:prstGeom prst="rect">
            <a:avLst/>
          </a:prstGeom>
          <a:noFill/>
          <a:ln>
            <a:noFill/>
          </a:ln>
        </p:spPr>
      </p:pic>
      <p:sp>
        <p:nvSpPr>
          <p:cNvPr id="216" name="Google Shape;216;p31"/>
          <p:cNvSpPr txBox="1"/>
          <p:nvPr/>
        </p:nvSpPr>
        <p:spPr>
          <a:xfrm>
            <a:off x="4529550" y="4265600"/>
            <a:ext cx="4100400" cy="1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u="sng">
                <a:solidFill>
                  <a:schemeClr val="hlink"/>
                </a:solidFill>
                <a:latin typeface="Times New Roman"/>
                <a:ea typeface="Times New Roman"/>
                <a:cs typeface="Times New Roman"/>
                <a:sym typeface="Times New Roman"/>
                <a:hlinkClick r:id="rId6"/>
              </a:rPr>
              <a:t>https://innovativegenomics.org/multimedia-library/animated-genome-editing/</a:t>
            </a:r>
            <a:endParaRPr sz="700">
              <a:latin typeface="Times New Roman"/>
              <a:ea typeface="Times New Roman"/>
              <a:cs typeface="Times New Roman"/>
              <a:sym typeface="Times New Roman"/>
            </a:endParaRPr>
          </a:p>
        </p:txBody>
      </p:sp>
      <p:pic>
        <p:nvPicPr>
          <p:cNvPr id="6" name="Audio 5">
            <a:hlinkClick r:id="" action="ppaction://media"/>
            <a:extLst>
              <a:ext uri="{FF2B5EF4-FFF2-40B4-BE49-F238E27FC236}">
                <a16:creationId xmlns:a16="http://schemas.microsoft.com/office/drawing/2014/main" id="{139D6E06-D901-44B2-8E85-DAEF210C74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97"/>
    </mc:Choice>
    <mc:Fallback xmlns="">
      <p:transition spd="slow" advTm="4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32"/>
          <p:cNvSpPr/>
          <p:nvPr/>
        </p:nvSpPr>
        <p:spPr>
          <a:xfrm>
            <a:off x="0" y="1822225"/>
            <a:ext cx="8023200" cy="303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2" name="Google Shape;222;p32"/>
          <p:cNvSpPr txBox="1">
            <a:spLocks noGrp="1"/>
          </p:cNvSpPr>
          <p:nvPr>
            <p:ph type="title"/>
          </p:nvPr>
        </p:nvSpPr>
        <p:spPr>
          <a:xfrm>
            <a:off x="49" y="56097"/>
            <a:ext cx="2509800" cy="80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en" sz="4100" dirty="0">
                <a:solidFill>
                  <a:schemeClr val="dk1"/>
                </a:solidFill>
                <a:latin typeface="Calibri"/>
                <a:ea typeface="Calibri"/>
                <a:cs typeface="Calibri"/>
                <a:sym typeface="Calibri"/>
              </a:rPr>
              <a:t>Strategy </a:t>
            </a:r>
            <a:endParaRPr dirty="0"/>
          </a:p>
        </p:txBody>
      </p:sp>
      <p:grpSp>
        <p:nvGrpSpPr>
          <p:cNvPr id="223" name="Google Shape;223;p32"/>
          <p:cNvGrpSpPr/>
          <p:nvPr/>
        </p:nvGrpSpPr>
        <p:grpSpPr>
          <a:xfrm>
            <a:off x="-2" y="2372595"/>
            <a:ext cx="548639" cy="505095"/>
            <a:chOff x="3940602" y="308034"/>
            <a:chExt cx="2116791" cy="3428999"/>
          </a:xfrm>
        </p:grpSpPr>
        <p:sp>
          <p:nvSpPr>
            <p:cNvPr id="224" name="Google Shape;224;p32"/>
            <p:cNvSpPr/>
            <p:nvPr/>
          </p:nvSpPr>
          <p:spPr>
            <a:xfrm>
              <a:off x="3940602"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5" name="Google Shape;225;p32"/>
            <p:cNvSpPr/>
            <p:nvPr/>
          </p:nvSpPr>
          <p:spPr>
            <a:xfrm>
              <a:off x="4715626"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6" name="Google Shape;226;p32"/>
            <p:cNvSpPr/>
            <p:nvPr/>
          </p:nvSpPr>
          <p:spPr>
            <a:xfrm>
              <a:off x="5490650" y="308034"/>
              <a:ext cx="566743" cy="342899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27" name="Google Shape;227;p32"/>
          <p:cNvSpPr/>
          <p:nvPr/>
        </p:nvSpPr>
        <p:spPr>
          <a:xfrm flipH="1">
            <a:off x="8023252" y="0"/>
            <a:ext cx="1120748" cy="51435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8" name="Google Shape;228;p32"/>
          <p:cNvSpPr txBox="1">
            <a:spLocks noGrp="1"/>
          </p:cNvSpPr>
          <p:nvPr>
            <p:ph type="body" idx="1"/>
          </p:nvPr>
        </p:nvSpPr>
        <p:spPr>
          <a:xfrm>
            <a:off x="140377" y="798125"/>
            <a:ext cx="7188000" cy="1093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1600"/>
              </a:spcAft>
              <a:buNone/>
            </a:pPr>
            <a:r>
              <a:rPr lang="en" sz="1500" dirty="0"/>
              <a:t>We plan to use CRISPR-Cas 9</a:t>
            </a:r>
            <a:r>
              <a:rPr lang="en" sz="1500" baseline="30000" dirty="0"/>
              <a:t>[8]</a:t>
            </a:r>
            <a:r>
              <a:rPr lang="en" sz="1500" dirty="0"/>
              <a:t> to knock out surface receptors CR3 and CR4 on neutrophils, and study their interaction with the Tv to determine if they are involved in trogocytosis. </a:t>
            </a:r>
            <a:endParaRPr dirty="0"/>
          </a:p>
        </p:txBody>
      </p:sp>
      <p:grpSp>
        <p:nvGrpSpPr>
          <p:cNvPr id="229" name="Google Shape;229;p32"/>
          <p:cNvGrpSpPr/>
          <p:nvPr/>
        </p:nvGrpSpPr>
        <p:grpSpPr>
          <a:xfrm>
            <a:off x="57752" y="1642948"/>
            <a:ext cx="7941753" cy="3436472"/>
            <a:chOff x="563440" y="841646"/>
            <a:chExt cx="8836935" cy="3416316"/>
          </a:xfrm>
        </p:grpSpPr>
        <p:grpSp>
          <p:nvGrpSpPr>
            <p:cNvPr id="230" name="Google Shape;230;p32"/>
            <p:cNvGrpSpPr/>
            <p:nvPr/>
          </p:nvGrpSpPr>
          <p:grpSpPr>
            <a:xfrm>
              <a:off x="563440" y="841646"/>
              <a:ext cx="8836935" cy="3416316"/>
              <a:chOff x="131125" y="1903379"/>
              <a:chExt cx="7511845" cy="2860996"/>
            </a:xfrm>
          </p:grpSpPr>
          <p:sp>
            <p:nvSpPr>
              <p:cNvPr id="231" name="Google Shape;231;p32"/>
              <p:cNvSpPr txBox="1"/>
              <p:nvPr/>
            </p:nvSpPr>
            <p:spPr>
              <a:xfrm>
                <a:off x="131125" y="4007775"/>
                <a:ext cx="2297100" cy="75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900"/>
                  <a:buFont typeface="Calibri"/>
                  <a:buNone/>
                </a:pPr>
                <a:r>
                  <a:rPr lang="en" sz="900" b="1" i="0" u="none" strike="noStrike" cap="none">
                    <a:solidFill>
                      <a:schemeClr val="dk1"/>
                    </a:solidFill>
                    <a:latin typeface="Calibri"/>
                    <a:ea typeface="Calibri"/>
                    <a:cs typeface="Calibri"/>
                    <a:sym typeface="Calibri"/>
                  </a:rPr>
                  <a:t>We are will use CRISPR/Cas-9 to edit the genes responsible for CR3 and CR4, with the help of the Cas-9 nuclease and guide RNA. </a:t>
                </a:r>
                <a:endParaRPr sz="900" b="1" i="0" u="none" strike="noStrike" cap="none">
                  <a:solidFill>
                    <a:schemeClr val="dk1"/>
                  </a:solidFill>
                  <a:latin typeface="Calibri"/>
                  <a:ea typeface="Calibri"/>
                  <a:cs typeface="Calibri"/>
                  <a:sym typeface="Calibri"/>
                </a:endParaRPr>
              </a:p>
            </p:txBody>
          </p:sp>
          <p:sp>
            <p:nvSpPr>
              <p:cNvPr id="232" name="Google Shape;232;p32"/>
              <p:cNvSpPr txBox="1"/>
              <p:nvPr/>
            </p:nvSpPr>
            <p:spPr>
              <a:xfrm>
                <a:off x="2688625" y="4007775"/>
                <a:ext cx="2297100" cy="75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900"/>
                  <a:buFont typeface="Calibri"/>
                  <a:buNone/>
                </a:pPr>
                <a:r>
                  <a:rPr lang="en" sz="900" b="1" i="0" u="none" strike="noStrike" cap="none">
                    <a:solidFill>
                      <a:schemeClr val="dk1"/>
                    </a:solidFill>
                    <a:latin typeface="Calibri"/>
                    <a:ea typeface="Calibri"/>
                    <a:cs typeface="Calibri"/>
                    <a:sym typeface="Calibri"/>
                  </a:rPr>
                  <a:t>After undergoing CRISPR the cells no longer have functioning CR3 or CR4 receptors. </a:t>
                </a:r>
                <a:endParaRPr sz="900" b="1" i="0" u="none" strike="noStrike" cap="none">
                  <a:solidFill>
                    <a:schemeClr val="dk1"/>
                  </a:solidFill>
                  <a:latin typeface="Calibri"/>
                  <a:ea typeface="Calibri"/>
                  <a:cs typeface="Calibri"/>
                  <a:sym typeface="Calibri"/>
                </a:endParaRPr>
              </a:p>
            </p:txBody>
          </p:sp>
          <p:sp>
            <p:nvSpPr>
              <p:cNvPr id="233" name="Google Shape;233;p32"/>
              <p:cNvSpPr txBox="1"/>
              <p:nvPr/>
            </p:nvSpPr>
            <p:spPr>
              <a:xfrm>
                <a:off x="5282175" y="4007775"/>
                <a:ext cx="2297100" cy="756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900"/>
                  <a:buFont typeface="Calibri"/>
                  <a:buNone/>
                </a:pPr>
                <a:r>
                  <a:rPr lang="en" sz="900" b="1" i="0" u="none" strike="noStrike" cap="none" dirty="0">
                    <a:solidFill>
                      <a:schemeClr val="dk1"/>
                    </a:solidFill>
                    <a:latin typeface="Calibri"/>
                    <a:ea typeface="Calibri"/>
                    <a:cs typeface="Calibri"/>
                    <a:sym typeface="Calibri"/>
                  </a:rPr>
                  <a:t>We will incubate the mutated neutrophil cells with T</a:t>
                </a:r>
                <a:r>
                  <a:rPr lang="en" sz="900" b="1" dirty="0">
                    <a:solidFill>
                      <a:schemeClr val="dk1"/>
                    </a:solidFill>
                    <a:latin typeface="Calibri"/>
                    <a:ea typeface="Calibri"/>
                    <a:cs typeface="Calibri"/>
                    <a:sym typeface="Calibri"/>
                  </a:rPr>
                  <a:t>v</a:t>
                </a:r>
                <a:r>
                  <a:rPr lang="en" sz="900" b="1" i="1" u="none" strike="noStrike" cap="none" dirty="0">
                    <a:solidFill>
                      <a:schemeClr val="dk1"/>
                    </a:solidFill>
                    <a:latin typeface="Calibri"/>
                    <a:ea typeface="Calibri"/>
                    <a:cs typeface="Calibri"/>
                    <a:sym typeface="Calibri"/>
                  </a:rPr>
                  <a:t> </a:t>
                </a:r>
                <a:r>
                  <a:rPr lang="en" sz="900" b="1" i="0" u="none" strike="noStrike" cap="none" dirty="0">
                    <a:solidFill>
                      <a:schemeClr val="dk1"/>
                    </a:solidFill>
                    <a:latin typeface="Calibri"/>
                    <a:ea typeface="Calibri"/>
                    <a:cs typeface="Calibri"/>
                    <a:sym typeface="Calibri"/>
                  </a:rPr>
                  <a:t> and study the interaction between the two, to determine if CR3 and CR4 are involved in trogocytosis. </a:t>
                </a:r>
                <a:endParaRPr sz="900" b="1" i="0" u="none" strike="noStrike" cap="none" dirty="0">
                  <a:solidFill>
                    <a:schemeClr val="dk1"/>
                  </a:solidFill>
                  <a:latin typeface="Calibri"/>
                  <a:ea typeface="Calibri"/>
                  <a:cs typeface="Calibri"/>
                  <a:sym typeface="Calibri"/>
                </a:endParaRPr>
              </a:p>
            </p:txBody>
          </p:sp>
          <p:grpSp>
            <p:nvGrpSpPr>
              <p:cNvPr id="234" name="Google Shape;234;p32"/>
              <p:cNvGrpSpPr/>
              <p:nvPr/>
            </p:nvGrpSpPr>
            <p:grpSpPr>
              <a:xfrm>
                <a:off x="311700" y="1903379"/>
                <a:ext cx="7331270" cy="2173012"/>
                <a:chOff x="311700" y="1903379"/>
                <a:chExt cx="7331270" cy="2173012"/>
              </a:xfrm>
            </p:grpSpPr>
            <p:pic>
              <p:nvPicPr>
                <p:cNvPr id="235" name="Google Shape;235;p32"/>
                <p:cNvPicPr preferRelativeResize="0"/>
                <p:nvPr/>
              </p:nvPicPr>
              <p:blipFill rotWithShape="1">
                <a:blip r:embed="rId5">
                  <a:alphaModFix/>
                </a:blip>
                <a:srcRect/>
                <a:stretch/>
              </p:blipFill>
              <p:spPr>
                <a:xfrm>
                  <a:off x="311700" y="2107125"/>
                  <a:ext cx="3756325" cy="1765525"/>
                </a:xfrm>
                <a:prstGeom prst="rect">
                  <a:avLst/>
                </a:prstGeom>
                <a:noFill/>
                <a:ln>
                  <a:noFill/>
                </a:ln>
              </p:spPr>
            </p:pic>
            <p:sp>
              <p:nvSpPr>
                <p:cNvPr id="236" name="Google Shape;236;p32"/>
                <p:cNvSpPr/>
                <p:nvPr/>
              </p:nvSpPr>
              <p:spPr>
                <a:xfrm>
                  <a:off x="4572000" y="2757025"/>
                  <a:ext cx="666600" cy="225300"/>
                </a:xfrm>
                <a:prstGeom prst="rightArrow">
                  <a:avLst>
                    <a:gd name="adj1" fmla="val 50000"/>
                    <a:gd name="adj2" fmla="val 50000"/>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37" name="Google Shape;237;p32"/>
                <p:cNvSpPr txBox="1"/>
                <p:nvPr/>
              </p:nvSpPr>
              <p:spPr>
                <a:xfrm>
                  <a:off x="581525" y="2107125"/>
                  <a:ext cx="864600" cy="1080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900"/>
                    <a:buFont typeface="Calibri"/>
                    <a:buNone/>
                  </a:pPr>
                  <a:r>
                    <a:rPr lang="en" sz="900" b="1" i="0" u="none" strike="noStrike" cap="none">
                      <a:solidFill>
                        <a:schemeClr val="dk1"/>
                      </a:solidFill>
                      <a:latin typeface="Calibri"/>
                      <a:ea typeface="Calibri"/>
                      <a:cs typeface="Calibri"/>
                      <a:sym typeface="Calibri"/>
                    </a:rPr>
                    <a:t>Neutrophil</a:t>
                  </a:r>
                  <a:endParaRPr sz="900" b="1" i="0" u="none" strike="noStrike" cap="none">
                    <a:solidFill>
                      <a:schemeClr val="dk1"/>
                    </a:solidFill>
                    <a:latin typeface="Calibri"/>
                    <a:ea typeface="Calibri"/>
                    <a:cs typeface="Calibri"/>
                    <a:sym typeface="Calibri"/>
                  </a:endParaRPr>
                </a:p>
              </p:txBody>
            </p:sp>
            <p:sp>
              <p:nvSpPr>
                <p:cNvPr id="238" name="Google Shape;238;p32"/>
                <p:cNvSpPr txBox="1"/>
                <p:nvPr/>
              </p:nvSpPr>
              <p:spPr>
                <a:xfrm>
                  <a:off x="3224725" y="2083425"/>
                  <a:ext cx="1437300" cy="555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900"/>
                    <a:buFont typeface="Calibri"/>
                    <a:buNone/>
                  </a:pPr>
                  <a:r>
                    <a:rPr lang="en" sz="900" b="1" i="0" u="none" strike="noStrike" cap="none">
                      <a:solidFill>
                        <a:schemeClr val="dk1"/>
                      </a:solidFill>
                      <a:latin typeface="Calibri"/>
                      <a:ea typeface="Calibri"/>
                      <a:cs typeface="Calibri"/>
                      <a:sym typeface="Calibri"/>
                    </a:rPr>
                    <a:t>Mutated Neutrophil</a:t>
                  </a:r>
                  <a:endParaRPr sz="900" b="1" i="0" u="none" strike="noStrike" cap="none">
                    <a:solidFill>
                      <a:schemeClr val="dk1"/>
                    </a:solidFill>
                    <a:latin typeface="Calibri"/>
                    <a:ea typeface="Calibri"/>
                    <a:cs typeface="Calibri"/>
                    <a:sym typeface="Calibri"/>
                  </a:endParaRPr>
                </a:p>
              </p:txBody>
            </p:sp>
            <p:pic>
              <p:nvPicPr>
                <p:cNvPr id="239" name="Google Shape;239;p32"/>
                <p:cNvPicPr preferRelativeResize="0"/>
                <p:nvPr/>
              </p:nvPicPr>
              <p:blipFill rotWithShape="1">
                <a:blip r:embed="rId6">
                  <a:alphaModFix/>
                </a:blip>
                <a:srcRect r="6454"/>
                <a:stretch/>
              </p:blipFill>
              <p:spPr>
                <a:xfrm>
                  <a:off x="5282167" y="1903379"/>
                  <a:ext cx="2360803" cy="2173012"/>
                </a:xfrm>
                <a:prstGeom prst="rect">
                  <a:avLst/>
                </a:prstGeom>
                <a:noFill/>
                <a:ln>
                  <a:noFill/>
                </a:ln>
              </p:spPr>
            </p:pic>
          </p:grpSp>
        </p:grpSp>
        <p:sp>
          <p:nvSpPr>
            <p:cNvPr id="240" name="Google Shape;240;p32"/>
            <p:cNvSpPr/>
            <p:nvPr/>
          </p:nvSpPr>
          <p:spPr>
            <a:xfrm>
              <a:off x="1610825" y="1419225"/>
              <a:ext cx="289200" cy="1023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txBox="1"/>
            <p:nvPr/>
          </p:nvSpPr>
          <p:spPr>
            <a:xfrm>
              <a:off x="1539897" y="1341968"/>
              <a:ext cx="123900" cy="1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b="1" dirty="0">
                  <a:latin typeface="Calibri"/>
                  <a:ea typeface="Calibri"/>
                  <a:cs typeface="Calibri"/>
                  <a:sym typeface="Calibri"/>
                </a:rPr>
                <a:t>4</a:t>
              </a:r>
              <a:endParaRPr sz="900" b="1" dirty="0">
                <a:latin typeface="Calibri"/>
                <a:ea typeface="Calibri"/>
                <a:cs typeface="Calibri"/>
                <a:sym typeface="Calibri"/>
              </a:endParaRPr>
            </a:p>
          </p:txBody>
        </p:sp>
      </p:grpSp>
      <p:pic>
        <p:nvPicPr>
          <p:cNvPr id="7" name="Audio 6">
            <a:hlinkClick r:id="" action="ppaction://media"/>
            <a:extLst>
              <a:ext uri="{FF2B5EF4-FFF2-40B4-BE49-F238E27FC236}">
                <a16:creationId xmlns:a16="http://schemas.microsoft.com/office/drawing/2014/main" id="{10086143-0138-4D97-A5AF-0A05F985FF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379"/>
    </mc:Choice>
    <mc:Fallback xmlns="">
      <p:transition spd="slow" advTm="7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FC9AC-ABBC-4AD4-A9AD-4FB289606580}"/>
              </a:ext>
            </a:extLst>
          </p:cNvPr>
          <p:cNvSpPr>
            <a:spLocks noGrp="1"/>
          </p:cNvSpPr>
          <p:nvPr>
            <p:ph type="title"/>
          </p:nvPr>
        </p:nvSpPr>
        <p:spPr>
          <a:xfrm>
            <a:off x="783771" y="1002246"/>
            <a:ext cx="2919549" cy="3286941"/>
          </a:xfrm>
        </p:spPr>
        <p:txBody>
          <a:bodyPr vert="horz" lIns="91440" tIns="45720" rIns="91440" bIns="45720" rtlCol="0" anchor="ctr">
            <a:normAutofit/>
          </a:bodyPr>
          <a:lstStyle/>
          <a:p>
            <a:pPr>
              <a:spcBef>
                <a:spcPct val="0"/>
              </a:spcBef>
            </a:pPr>
            <a:r>
              <a:rPr lang="en-US" sz="4100" kern="1200" dirty="0">
                <a:solidFill>
                  <a:schemeClr val="tx1"/>
                </a:solidFill>
                <a:latin typeface="+mj-lt"/>
                <a:ea typeface="+mj-ea"/>
                <a:cs typeface="+mj-cs"/>
              </a:rPr>
              <a:t>Results </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372595"/>
            <a:ext cx="548639" cy="505095"/>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737232"/>
            <a:ext cx="4507025" cy="38404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FBF5F1A-204A-409A-8CD9-D75F7C4FF348}"/>
              </a:ext>
            </a:extLst>
          </p:cNvPr>
          <p:cNvSpPr>
            <a:spLocks noGrp="1"/>
          </p:cNvSpPr>
          <p:nvPr>
            <p:ph type="body" idx="1"/>
          </p:nvPr>
        </p:nvSpPr>
        <p:spPr>
          <a:xfrm>
            <a:off x="4572000" y="1002246"/>
            <a:ext cx="3945636" cy="3286941"/>
          </a:xfrm>
        </p:spPr>
        <p:txBody>
          <a:bodyPr vert="horz" lIns="91440" tIns="45720" rIns="91440" bIns="45720" rtlCol="0" anchor="ctr">
            <a:normAutofit lnSpcReduction="10000"/>
          </a:bodyPr>
          <a:lstStyle/>
          <a:p>
            <a:r>
              <a:rPr lang="en-US" dirty="0"/>
              <a:t>We optimized our cytolysis assay.</a:t>
            </a:r>
          </a:p>
          <a:p>
            <a:r>
              <a:rPr lang="en-US" dirty="0"/>
              <a:t>We optimized our transfection assay .</a:t>
            </a:r>
          </a:p>
          <a:p>
            <a:r>
              <a:rPr lang="en-US" dirty="0"/>
              <a:t>CR3 knockout cell lines were not generated.</a:t>
            </a:r>
          </a:p>
          <a:p>
            <a:r>
              <a:rPr lang="en-US" dirty="0"/>
              <a:t>CR4 knockout cells were generated. </a:t>
            </a:r>
          </a:p>
          <a:p>
            <a:pPr lvl="1"/>
            <a:r>
              <a:rPr lang="en-US" dirty="0"/>
              <a:t>A homogenous CR4 K/O cell-line was not generated, though a heterogenous cell population was.</a:t>
            </a:r>
          </a:p>
        </p:txBody>
      </p:sp>
      <p:pic>
        <p:nvPicPr>
          <p:cNvPr id="5" name="Audio 4">
            <a:hlinkClick r:id="" action="ppaction://media"/>
            <a:extLst>
              <a:ext uri="{FF2B5EF4-FFF2-40B4-BE49-F238E27FC236}">
                <a16:creationId xmlns:a16="http://schemas.microsoft.com/office/drawing/2014/main" id="{2A2AD201-3128-449D-9FE5-8F29551F4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974234669"/>
      </p:ext>
    </p:extLst>
  </p:cSld>
  <p:clrMapOvr>
    <a:masterClrMapping/>
  </p:clrMapOvr>
  <mc:AlternateContent xmlns:mc="http://schemas.openxmlformats.org/markup-compatibility/2006">
    <mc:Choice xmlns:p14="http://schemas.microsoft.com/office/powerpoint/2010/main" Requires="p14">
      <p:transition spd="slow" p14:dur="2000" advTm="43436"/>
    </mc:Choice>
    <mc:Fallback>
      <p:transition spd="slow" advTm="4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67C4-419E-446C-8109-2FF3ADB64EA7}"/>
              </a:ext>
            </a:extLst>
          </p:cNvPr>
          <p:cNvSpPr>
            <a:spLocks noGrp="1"/>
          </p:cNvSpPr>
          <p:nvPr>
            <p:ph type="title"/>
          </p:nvPr>
        </p:nvSpPr>
        <p:spPr/>
        <p:txBody>
          <a:bodyPr/>
          <a:lstStyle/>
          <a:p>
            <a:r>
              <a:rPr lang="en-US" dirty="0"/>
              <a:t>Future Directions </a:t>
            </a:r>
          </a:p>
        </p:txBody>
      </p:sp>
      <p:sp>
        <p:nvSpPr>
          <p:cNvPr id="3" name="Text Placeholder 2">
            <a:extLst>
              <a:ext uri="{FF2B5EF4-FFF2-40B4-BE49-F238E27FC236}">
                <a16:creationId xmlns:a16="http://schemas.microsoft.com/office/drawing/2014/main" id="{3DB102C7-CBE8-416B-8BDD-366574FA0D79}"/>
              </a:ext>
            </a:extLst>
          </p:cNvPr>
          <p:cNvSpPr>
            <a:spLocks noGrp="1"/>
          </p:cNvSpPr>
          <p:nvPr>
            <p:ph type="body" idx="1"/>
          </p:nvPr>
        </p:nvSpPr>
        <p:spPr/>
        <p:txBody>
          <a:bodyPr/>
          <a:lstStyle/>
          <a:p>
            <a:r>
              <a:rPr lang="en-US" dirty="0"/>
              <a:t>Using Cas9 protein with designed guide RNA instead of plasmid that translates into Cas9 protein with designed guide RNA</a:t>
            </a:r>
          </a:p>
          <a:p>
            <a:r>
              <a:rPr lang="en-US" dirty="0"/>
              <a:t>Creating CR4 homogenous cell line</a:t>
            </a:r>
          </a:p>
          <a:p>
            <a:r>
              <a:rPr lang="en-US" dirty="0"/>
              <a:t>Transfecting and generating CR3 knockout cells</a:t>
            </a:r>
          </a:p>
          <a:p>
            <a:r>
              <a:rPr lang="en-US" dirty="0"/>
              <a:t>Cytolysis assay</a:t>
            </a:r>
          </a:p>
          <a:p>
            <a:r>
              <a:rPr lang="en-US" dirty="0"/>
              <a:t>Imaging assay</a:t>
            </a:r>
          </a:p>
          <a:p>
            <a:endParaRPr lang="en-US" dirty="0"/>
          </a:p>
        </p:txBody>
      </p:sp>
      <p:pic>
        <p:nvPicPr>
          <p:cNvPr id="5" name="Audio 4">
            <a:hlinkClick r:id="" action="ppaction://media"/>
            <a:extLst>
              <a:ext uri="{FF2B5EF4-FFF2-40B4-BE49-F238E27FC236}">
                <a16:creationId xmlns:a16="http://schemas.microsoft.com/office/drawing/2014/main" id="{DCFC5708-5E62-498F-ADD4-008A3530CE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586857425"/>
      </p:ext>
    </p:extLst>
  </p:cSld>
  <p:clrMapOvr>
    <a:masterClrMapping/>
  </p:clrMapOvr>
  <mc:AlternateContent xmlns:mc="http://schemas.openxmlformats.org/markup-compatibility/2006" xmlns:p14="http://schemas.microsoft.com/office/powerpoint/2010/main">
    <mc:Choice Requires="p14">
      <p:transition spd="slow" p14:dur="2000" advTm="43671"/>
    </mc:Choice>
    <mc:Fallback xmlns="">
      <p:transition spd="slow" advTm="4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C8D67360540499324ED65111892C3" ma:contentTypeVersion="12" ma:contentTypeDescription="Create a new document." ma:contentTypeScope="" ma:versionID="327c54eaa14ed0b3991324880daeffc8">
  <xsd:schema xmlns:xsd="http://www.w3.org/2001/XMLSchema" xmlns:xs="http://www.w3.org/2001/XMLSchema" xmlns:p="http://schemas.microsoft.com/office/2006/metadata/properties" xmlns:ns2="370b6e91-d459-4805-b594-ce0eaa900a2d" xmlns:ns3="07923b64-56f7-4995-9403-b4485a2995f9" targetNamespace="http://schemas.microsoft.com/office/2006/metadata/properties" ma:root="true" ma:fieldsID="af7d44a071824ff339ae2b6c8ccf6388" ns2:_="" ns3:_="">
    <xsd:import namespace="370b6e91-d459-4805-b594-ce0eaa900a2d"/>
    <xsd:import namespace="07923b64-56f7-4995-9403-b4485a2995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b6e91-d459-4805-b594-ce0eaa900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923b64-56f7-4995-9403-b4485a2995f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456182-0105-4569-ACB8-9FB96EDBB798}"/>
</file>

<file path=customXml/itemProps2.xml><?xml version="1.0" encoding="utf-8"?>
<ds:datastoreItem xmlns:ds="http://schemas.openxmlformats.org/officeDocument/2006/customXml" ds:itemID="{4AE60C4A-A104-4FC4-B1DC-BAAA85A27E87}"/>
</file>

<file path=customXml/itemProps3.xml><?xml version="1.0" encoding="utf-8"?>
<ds:datastoreItem xmlns:ds="http://schemas.openxmlformats.org/officeDocument/2006/customXml" ds:itemID="{9AC04684-BD76-4BB0-98E5-8C471E32AF48}"/>
</file>

<file path=docProps/app.xml><?xml version="1.0" encoding="utf-8"?>
<Properties xmlns="http://schemas.openxmlformats.org/officeDocument/2006/extended-properties" xmlns:vt="http://schemas.openxmlformats.org/officeDocument/2006/docPropsVTypes">
  <TotalTime>271</TotalTime>
  <Words>1888</Words>
  <Application>Microsoft Office PowerPoint</Application>
  <PresentationFormat>On-screen Show (16:9)</PresentationFormat>
  <Paragraphs>73</Paragraphs>
  <Slides>10</Slides>
  <Notes>10</Notes>
  <HiddenSlides>0</HiddenSlides>
  <MMClips>9</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Times New Roman</vt:lpstr>
      <vt:lpstr>Calibri</vt:lpstr>
      <vt:lpstr>Roboto</vt:lpstr>
      <vt:lpstr>Simple Light</vt:lpstr>
      <vt:lpstr>Office Theme</vt:lpstr>
      <vt:lpstr>Using CRISPR gene-editing to study how immune cells kill the sexually-transmitted parasite Trichomonas vaginalis </vt:lpstr>
      <vt:lpstr>Trichomonas Vaginalis (Tv)</vt:lpstr>
      <vt:lpstr>Communities most affected by Tv </vt:lpstr>
      <vt:lpstr>Immune cells and Tv interactions </vt:lpstr>
      <vt:lpstr>Our Hypothesis</vt:lpstr>
      <vt:lpstr>Innovation </vt:lpstr>
      <vt:lpstr>Strategy </vt:lpstr>
      <vt:lpstr>Results </vt:lpstr>
      <vt:lpstr>Future Directions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CRISPR gene-editing to study how immune cells kill the sexually-transmitted parasite Trichomonas vaginalis</dc:title>
  <dc:creator>jona ali</dc:creator>
  <cp:lastModifiedBy>jona ali</cp:lastModifiedBy>
  <cp:revision>11</cp:revision>
  <dcterms:created xsi:type="dcterms:W3CDTF">2020-04-10T20:31:51Z</dcterms:created>
  <dcterms:modified xsi:type="dcterms:W3CDTF">2020-04-20T17:07:48Z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0x0101004E3C8D67360540499324ED65111892C3</vt:lpwstr>
  </property>
</Properties>
</file>