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266" r:id="rId6"/>
    <p:sldId id="398" r:id="rId7"/>
    <p:sldId id="395" r:id="rId8"/>
    <p:sldId id="394" r:id="rId9"/>
    <p:sldId id="267" r:id="rId10"/>
    <p:sldId id="396" r:id="rId11"/>
    <p:sldId id="268" r:id="rId12"/>
    <p:sldId id="269" r:id="rId13"/>
    <p:sldId id="397" r:id="rId14"/>
    <p:sldId id="272" r:id="rId15"/>
    <p:sldId id="273" r:id="rId16"/>
    <p:sldId id="274" r:id="rId17"/>
    <p:sldId id="275" r:id="rId18"/>
    <p:sldId id="391" r:id="rId19"/>
    <p:sldId id="259" r:id="rId20"/>
    <p:sldId id="276" r:id="rId21"/>
    <p:sldId id="279" r:id="rId22"/>
    <p:sldId id="281" r:id="rId23"/>
    <p:sldId id="280" r:id="rId24"/>
    <p:sldId id="282" r:id="rId25"/>
    <p:sldId id="368" r:id="rId26"/>
    <p:sldId id="319" r:id="rId27"/>
    <p:sldId id="369" r:id="rId28"/>
    <p:sldId id="312" r:id="rId29"/>
    <p:sldId id="371" r:id="rId30"/>
    <p:sldId id="323" r:id="rId31"/>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132408-7D72-276B-6DA8-25BAC758E585}" v="13" dt="2020-09-11T22:04:21.0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70" autoAdjust="0"/>
    <p:restoredTop sz="78771" autoAdjust="0"/>
  </p:normalViewPr>
  <p:slideViewPr>
    <p:cSldViewPr snapToGrid="0">
      <p:cViewPr varScale="1">
        <p:scale>
          <a:sx n="91" d="100"/>
          <a:sy n="91" d="100"/>
        </p:scale>
        <p:origin x="640" y="44"/>
      </p:cViewPr>
      <p:guideLst/>
    </p:cSldViewPr>
  </p:slideViewPr>
  <p:outlineViewPr>
    <p:cViewPr>
      <p:scale>
        <a:sx n="33" d="100"/>
        <a:sy n="33" d="100"/>
      </p:scale>
      <p:origin x="0" y="-12864"/>
    </p:cViewPr>
  </p:outlineViewPr>
  <p:notesTextViewPr>
    <p:cViewPr>
      <p:scale>
        <a:sx n="1" d="1"/>
        <a:sy n="1" d="1"/>
      </p:scale>
      <p:origin x="0" y="0"/>
    </p:cViewPr>
  </p:notesTextViewPr>
  <p:notesViewPr>
    <p:cSldViewPr snapToGrid="0">
      <p:cViewPr varScale="1">
        <p:scale>
          <a:sx n="56" d="100"/>
          <a:sy n="56" d="100"/>
        </p:scale>
        <p:origin x="2472" y="3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8E9BEA-EAA1-4102-98C7-BE8F713B440B}"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F5CED2-4905-4EC6-841B-7444A219DE68}" type="slidenum">
              <a:rPr lang="en-US" smtClean="0"/>
              <a:t>‹#›</a:t>
            </a:fld>
            <a:endParaRPr lang="en-US"/>
          </a:p>
        </p:txBody>
      </p:sp>
    </p:spTree>
    <p:extLst>
      <p:ext uri="{BB962C8B-B14F-4D97-AF65-F5344CB8AC3E}">
        <p14:creationId xmlns:p14="http://schemas.microsoft.com/office/powerpoint/2010/main" val="3807728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F5CED2-4905-4EC6-841B-7444A219DE68}" type="slidenum">
              <a:rPr lang="en-US" smtClean="0"/>
              <a:t>5</a:t>
            </a:fld>
            <a:endParaRPr lang="en-US"/>
          </a:p>
        </p:txBody>
      </p:sp>
    </p:spTree>
    <p:extLst>
      <p:ext uri="{BB962C8B-B14F-4D97-AF65-F5344CB8AC3E}">
        <p14:creationId xmlns:p14="http://schemas.microsoft.com/office/powerpoint/2010/main" val="3269402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each line on the slide after the task is completed.</a:t>
            </a:r>
          </a:p>
          <a:p>
            <a:r>
              <a:rPr lang="en-US" dirty="0"/>
              <a:t>After students write with both their dominant and nondominant hand, lead a discussion about </a:t>
            </a:r>
            <a:r>
              <a:rPr lang="en-US"/>
              <a:t>research questions that come to mind.</a:t>
            </a:r>
          </a:p>
          <a:p>
            <a:endParaRPr lang="en-US" dirty="0"/>
          </a:p>
        </p:txBody>
      </p:sp>
      <p:sp>
        <p:nvSpPr>
          <p:cNvPr id="4" name="Slide Number Placeholder 3"/>
          <p:cNvSpPr>
            <a:spLocks noGrp="1"/>
          </p:cNvSpPr>
          <p:nvPr>
            <p:ph type="sldNum" sz="quarter" idx="5"/>
          </p:nvPr>
        </p:nvSpPr>
        <p:spPr/>
        <p:txBody>
          <a:bodyPr/>
          <a:lstStyle/>
          <a:p>
            <a:fld id="{EDF5CED2-4905-4EC6-841B-7444A219DE68}" type="slidenum">
              <a:rPr lang="en-US" smtClean="0"/>
              <a:t>6</a:t>
            </a:fld>
            <a:endParaRPr lang="en-US"/>
          </a:p>
        </p:txBody>
      </p:sp>
    </p:spTree>
    <p:extLst>
      <p:ext uri="{BB962C8B-B14F-4D97-AF65-F5344CB8AC3E}">
        <p14:creationId xmlns:p14="http://schemas.microsoft.com/office/powerpoint/2010/main" val="1072047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457200" eaLnBrk="1" hangingPunct="1">
              <a:spcBef>
                <a:spcPct val="0"/>
              </a:spcBef>
            </a:pPr>
            <a:r>
              <a:rPr lang="en-US" altLang="en-US"/>
              <a:t>All the new curricula include science practices – including words like: graphs, calculations, analysis, data, statistical analysis, evidence based claims, scientific explanations</a:t>
            </a:r>
          </a:p>
        </p:txBody>
      </p:sp>
      <p:sp>
        <p:nvSpPr>
          <p:cNvPr id="655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D58DAC5-00E0-4EFC-91E3-E568277F910B}" type="slidenum">
              <a:rPr lang="en-US" altLang="en-US">
                <a:solidFill>
                  <a:srgbClr val="000000"/>
                </a:solidFill>
                <a:latin typeface="Calibri" panose="020F0502020204030204" pitchFamily="34" charset="0"/>
              </a:rPr>
              <a:pPr eaLnBrk="1" hangingPunct="1"/>
              <a:t>16</a:t>
            </a:fld>
            <a:endParaRPr lang="en-US"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927044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Shape 230"/>
          <p:cNvSpPr>
            <a:spLocks noGrp="1" noRot="1" noChangeAspect="1"/>
          </p:cNvSpPr>
          <p:nvPr>
            <p:ph type="sldImg"/>
          </p:nvPr>
        </p:nvSpPr>
        <p:spPr>
          <a:prstGeom prst="rect">
            <a:avLst/>
          </a:prstGeom>
        </p:spPr>
        <p:txBody>
          <a:bodyPr/>
          <a:lstStyle/>
          <a:p>
            <a:endParaRPr/>
          </a:p>
        </p:txBody>
      </p:sp>
      <p:sp>
        <p:nvSpPr>
          <p:cNvPr id="231" name="Shape 231"/>
          <p:cNvSpPr>
            <a:spLocks noGrp="1"/>
          </p:cNvSpPr>
          <p:nvPr>
            <p:ph type="body" sz="quarter" idx="1"/>
          </p:nvPr>
        </p:nvSpPr>
        <p:spPr>
          <a:prstGeom prst="rect">
            <a:avLst/>
          </a:prstGeom>
        </p:spPr>
        <p:txBody>
          <a:bodyPr/>
          <a:lstStyle/>
          <a:p>
            <a:r>
              <a:rPr lang="en-US" dirty="0"/>
              <a:t>Click through this slide to highlight the use of inferential statistics and hypothesis testing.</a:t>
            </a:r>
            <a:endParaRPr lang="en-US" baseline="0" dirty="0"/>
          </a:p>
          <a:p>
            <a:endParaRPr lang="en-US" baseline="0" dirty="0"/>
          </a:p>
          <a:p>
            <a:endParaRPr lang="en-US" baseline="0" dirty="0"/>
          </a:p>
          <a:p>
            <a:endParaRPr dirty="0"/>
          </a:p>
        </p:txBody>
      </p:sp>
    </p:spTree>
    <p:extLst>
      <p:ext uri="{BB962C8B-B14F-4D97-AF65-F5344CB8AC3E}">
        <p14:creationId xmlns:p14="http://schemas.microsoft.com/office/powerpoint/2010/main" val="1870389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Inferential statistics help us answer questions such as– yes, there may be a difference in means between two groups. To what extent could that difference be due to chance?</a:t>
            </a:r>
          </a:p>
          <a:p>
            <a:endParaRPr lang="en-US" dirty="0"/>
          </a:p>
          <a:p>
            <a:r>
              <a:rPr lang="en-US" dirty="0"/>
              <a:t>Numerical: can be measured and placed in ascending or descending order.</a:t>
            </a:r>
          </a:p>
          <a:p>
            <a:endParaRPr lang="en-US" dirty="0"/>
          </a:p>
          <a:p>
            <a:r>
              <a:rPr lang="en-US" dirty="0"/>
              <a:t>Discrete: Values or observations that is counted as </a:t>
            </a:r>
            <a:r>
              <a:rPr lang="en-US" b="1" dirty="0"/>
              <a:t>distinct and separate</a:t>
            </a:r>
            <a:r>
              <a:rPr lang="en-US" dirty="0"/>
              <a:t> and can only take particular </a:t>
            </a:r>
            <a:r>
              <a:rPr lang="en-US" dirty="0" err="1"/>
              <a:t>values.Only</a:t>
            </a:r>
            <a:r>
              <a:rPr lang="en-US" dirty="0"/>
              <a:t> a finite number of values is possible, and the values cannot be subdivided meaningfully. (the number of kittens in a litter; number of threads in a sheet, number of stars given for an energy rating)</a:t>
            </a:r>
          </a:p>
          <a:p>
            <a:endParaRPr lang="en-US" dirty="0"/>
          </a:p>
          <a:p>
            <a:r>
              <a:rPr lang="en-US" dirty="0"/>
              <a:t>Continuous: You can </a:t>
            </a:r>
            <a:r>
              <a:rPr lang="en-US" b="1" dirty="0"/>
              <a:t>measure</a:t>
            </a:r>
            <a:r>
              <a:rPr lang="en-US" dirty="0"/>
              <a:t> continuous data. Values or observations </a:t>
            </a:r>
            <a:r>
              <a:rPr lang="en-US" b="1" dirty="0"/>
              <a:t>may take on any value</a:t>
            </a:r>
            <a:r>
              <a:rPr lang="en-US" dirty="0"/>
              <a:t> within a finite or infinite interval</a:t>
            </a:r>
          </a:p>
          <a:p>
            <a:endParaRPr lang="en-US" dirty="0"/>
          </a:p>
          <a:p>
            <a:r>
              <a:rPr lang="en-US" dirty="0"/>
              <a:t>Categorical: Values or observations that can be sorted into groups or categories. (# of people wearing </a:t>
            </a:r>
            <a:r>
              <a:rPr lang="en-US" dirty="0" err="1"/>
              <a:t>sweatshits</a:t>
            </a:r>
            <a:r>
              <a:rPr lang="en-US" dirty="0"/>
              <a:t>, t-shirts, collared shirts, etc.) [ Nominal: You can </a:t>
            </a:r>
            <a:r>
              <a:rPr lang="en-US" b="1" dirty="0"/>
              <a:t>count but not order</a:t>
            </a:r>
            <a:r>
              <a:rPr lang="en-US" dirty="0"/>
              <a:t> or measure nominal data. Examples: Sex, and eye </a:t>
            </a:r>
            <a:r>
              <a:rPr lang="en-US" dirty="0" err="1"/>
              <a:t>colour</a:t>
            </a:r>
            <a:r>
              <a:rPr lang="en-US" dirty="0"/>
              <a:t>.; </a:t>
            </a:r>
            <a:r>
              <a:rPr lang="en-US" b="1" u="sng" dirty="0"/>
              <a:t>Ordinal </a:t>
            </a:r>
            <a:r>
              <a:rPr lang="en-US" dirty="0"/>
              <a:t>Values or observations can be ranked (put in order) or have a rating scale attached. You can </a:t>
            </a:r>
            <a:r>
              <a:rPr lang="en-US" b="1" dirty="0"/>
              <a:t>count and order</a:t>
            </a:r>
            <a:r>
              <a:rPr lang="en-US" dirty="0"/>
              <a:t>, but not measure, ordinal data. Example: house numbers and swimming level.]</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88E350BF-55A7-1745-9661-333CD2945870}" type="slidenum">
              <a:rPr lang="en-US" smtClean="0"/>
              <a:t>23</a:t>
            </a:fld>
            <a:endParaRPr lang="en-US"/>
          </a:p>
        </p:txBody>
      </p:sp>
    </p:spTree>
    <p:extLst>
      <p:ext uri="{BB962C8B-B14F-4D97-AF65-F5344CB8AC3E}">
        <p14:creationId xmlns:p14="http://schemas.microsoft.com/office/powerpoint/2010/main" val="899578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Inferential statistics help us answer questions such as– yes, there may be a difference in means between two groups. To what extent could that difference be due to chance?</a:t>
            </a:r>
          </a:p>
          <a:p>
            <a:endParaRPr lang="en-US" dirty="0"/>
          </a:p>
          <a:p>
            <a:r>
              <a:rPr lang="en-US" dirty="0"/>
              <a:t>[</a:t>
            </a:r>
          </a:p>
        </p:txBody>
      </p:sp>
      <p:sp>
        <p:nvSpPr>
          <p:cNvPr id="4" name="Slide Number Placeholder 3"/>
          <p:cNvSpPr>
            <a:spLocks noGrp="1"/>
          </p:cNvSpPr>
          <p:nvPr>
            <p:ph type="sldNum" sz="quarter" idx="10"/>
          </p:nvPr>
        </p:nvSpPr>
        <p:spPr/>
        <p:txBody>
          <a:bodyPr/>
          <a:lstStyle/>
          <a:p>
            <a:fld id="{88E350BF-55A7-1745-9661-333CD2945870}" type="slidenum">
              <a:rPr lang="en-US" smtClean="0"/>
              <a:t>24</a:t>
            </a:fld>
            <a:endParaRPr lang="en-US"/>
          </a:p>
        </p:txBody>
      </p:sp>
    </p:spTree>
    <p:extLst>
      <p:ext uri="{BB962C8B-B14F-4D97-AF65-F5344CB8AC3E}">
        <p14:creationId xmlns:p14="http://schemas.microsoft.com/office/powerpoint/2010/main" val="4061344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a:solidFill>
                  <a:schemeClr val="tx1"/>
                </a:solidFill>
                <a:effectLst/>
                <a:latin typeface="+mn-lt"/>
                <a:ea typeface="+mn-ea"/>
                <a:cs typeface="+mn-cs"/>
              </a:rPr>
              <a:t>Statistical null hypotheses (H</a:t>
            </a:r>
            <a:r>
              <a:rPr lang="en-US" sz="1200" kern="1200" baseline="-25000" dirty="0">
                <a:solidFill>
                  <a:schemeClr val="tx1"/>
                </a:solidFill>
                <a:effectLst/>
                <a:latin typeface="+mn-lt"/>
                <a:ea typeface="+mn-ea"/>
                <a:cs typeface="+mn-cs"/>
              </a:rPr>
              <a:t>o</a:t>
            </a:r>
            <a:r>
              <a:rPr lang="en-US" sz="1200" kern="1200" dirty="0">
                <a:solidFill>
                  <a:schemeClr val="tx1"/>
                </a:solidFill>
                <a:effectLst/>
                <a:latin typeface="+mn-lt"/>
                <a:ea typeface="+mn-ea"/>
                <a:cs typeface="+mn-cs"/>
              </a:rPr>
              <a:t> = H naught)= statement to test; typically that there is no difference between groups or that changes to the independent variable will not lead to any significant changed in the dependent variable</a:t>
            </a:r>
          </a:p>
          <a:p>
            <a:pPr lvl="1"/>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Alternative Hypothesis: There is a difference between populations; or the independent variable will affect the dependent variable in a significant way (H1 or Ha) </a:t>
            </a:r>
          </a:p>
          <a:p>
            <a:pPr lvl="1"/>
            <a:endParaRPr lang="en-US" sz="1200" kern="120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Alpha level= the maximum probability of a type I error (false positive) that we are willing to accept (typically 0.05, every time you cut the probability in half, you must get 4 x as much data); 10 min</a:t>
            </a:r>
          </a:p>
          <a:p>
            <a:pPr lvl="1"/>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8E350BF-55A7-1745-9661-333CD2945870}" type="slidenum">
              <a:rPr lang="en-US" smtClean="0"/>
              <a:t>25</a:t>
            </a:fld>
            <a:endParaRPr lang="en-US"/>
          </a:p>
        </p:txBody>
      </p:sp>
    </p:spTree>
    <p:extLst>
      <p:ext uri="{BB962C8B-B14F-4D97-AF65-F5344CB8AC3E}">
        <p14:creationId xmlns:p14="http://schemas.microsoft.com/office/powerpoint/2010/main" val="2941681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E350BF-55A7-1745-9661-333CD2945870}" type="slidenum">
              <a:rPr lang="en-US" smtClean="0"/>
              <a:t>26</a:t>
            </a:fld>
            <a:endParaRPr lang="en-US"/>
          </a:p>
        </p:txBody>
      </p:sp>
    </p:spTree>
    <p:extLst>
      <p:ext uri="{BB962C8B-B14F-4D97-AF65-F5344CB8AC3E}">
        <p14:creationId xmlns:p14="http://schemas.microsoft.com/office/powerpoint/2010/main" val="2233313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show how to calculate in </a:t>
            </a:r>
          </a:p>
        </p:txBody>
      </p:sp>
      <p:sp>
        <p:nvSpPr>
          <p:cNvPr id="4" name="Slide Number Placeholder 3"/>
          <p:cNvSpPr>
            <a:spLocks noGrp="1"/>
          </p:cNvSpPr>
          <p:nvPr>
            <p:ph type="sldNum" sz="quarter" idx="10"/>
          </p:nvPr>
        </p:nvSpPr>
        <p:spPr/>
        <p:txBody>
          <a:bodyPr/>
          <a:lstStyle/>
          <a:p>
            <a:fld id="{88E350BF-55A7-1745-9661-333CD2945870}" type="slidenum">
              <a:rPr lang="en-US" smtClean="0"/>
              <a:t>27</a:t>
            </a:fld>
            <a:endParaRPr lang="en-US"/>
          </a:p>
        </p:txBody>
      </p:sp>
    </p:spTree>
    <p:extLst>
      <p:ext uri="{BB962C8B-B14F-4D97-AF65-F5344CB8AC3E}">
        <p14:creationId xmlns:p14="http://schemas.microsoft.com/office/powerpoint/2010/main" val="1794676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ECD29BD-D4D1-497E-BA8C-B712B49B21FB}"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102073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CD29BD-D4D1-497E-BA8C-B712B49B21FB}"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1586689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CD29BD-D4D1-497E-BA8C-B712B49B21FB}"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289429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CD29BD-D4D1-497E-BA8C-B712B49B21FB}"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1691139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CD29BD-D4D1-497E-BA8C-B712B49B21FB}"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3200422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CD29BD-D4D1-497E-BA8C-B712B49B21FB}"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101064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CD29BD-D4D1-497E-BA8C-B712B49B21FB}"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161055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CD29BD-D4D1-497E-BA8C-B712B49B21FB}"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607097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CD29BD-D4D1-497E-BA8C-B712B49B21FB}"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1154731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CD29BD-D4D1-497E-BA8C-B712B49B21FB}"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1381881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CD29BD-D4D1-497E-BA8C-B712B49B21FB}"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DC88B-73CC-4562-A043-7F6B79A13D4F}" type="slidenum">
              <a:rPr lang="en-US" smtClean="0"/>
              <a:t>‹#›</a:t>
            </a:fld>
            <a:endParaRPr lang="en-US"/>
          </a:p>
        </p:txBody>
      </p:sp>
    </p:spTree>
    <p:extLst>
      <p:ext uri="{BB962C8B-B14F-4D97-AF65-F5344CB8AC3E}">
        <p14:creationId xmlns:p14="http://schemas.microsoft.com/office/powerpoint/2010/main" val="863140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2 Content">
    <p:spTree>
      <p:nvGrpSpPr>
        <p:cNvPr id="1" name=""/>
        <p:cNvGrpSpPr/>
        <p:nvPr/>
      </p:nvGrpSpPr>
      <p:grpSpPr>
        <a:xfrm>
          <a:off x="0" y="0"/>
          <a:ext cx="0" cy="0"/>
          <a:chOff x="0" y="0"/>
          <a:chExt cx="0" cy="0"/>
        </a:xfrm>
      </p:grpSpPr>
      <p:sp>
        <p:nvSpPr>
          <p:cNvPr id="142" name="Shape 142"/>
          <p:cNvSpPr>
            <a:spLocks noGrp="1"/>
          </p:cNvSpPr>
          <p:nvPr>
            <p:ph type="title"/>
          </p:nvPr>
        </p:nvSpPr>
        <p:spPr>
          <a:xfrm>
            <a:off x="812800" y="533400"/>
            <a:ext cx="10566400" cy="1143000"/>
          </a:xfrm>
          <a:prstGeom prst="rect">
            <a:avLst/>
          </a:prstGeom>
        </p:spPr>
        <p:txBody>
          <a:bodyPr lIns="40817" tIns="40817" rIns="40817" bIns="40817" anchor="t"/>
          <a:lstStyle>
            <a:lvl1pPr algn="ctr">
              <a:lnSpc>
                <a:spcPct val="100000"/>
              </a:lnSpc>
              <a:defRPr sz="2800" b="1" spc="56">
                <a:solidFill>
                  <a:srgbClr val="262626"/>
                </a:solidFill>
                <a:latin typeface="+mn-lt"/>
                <a:ea typeface="+mn-ea"/>
                <a:cs typeface="+mn-cs"/>
                <a:sym typeface="Helvetica"/>
              </a:defRPr>
            </a:lvl1pPr>
          </a:lstStyle>
          <a:p>
            <a:r>
              <a:t>Title Text</a:t>
            </a:r>
          </a:p>
        </p:txBody>
      </p:sp>
      <p:sp>
        <p:nvSpPr>
          <p:cNvPr id="143" name="Shape 143"/>
          <p:cNvSpPr>
            <a:spLocks noGrp="1"/>
          </p:cNvSpPr>
          <p:nvPr>
            <p:ph type="body" sz="half" idx="1"/>
          </p:nvPr>
        </p:nvSpPr>
        <p:spPr>
          <a:xfrm>
            <a:off x="812801" y="1905001"/>
            <a:ext cx="4998721" cy="4142233"/>
          </a:xfrm>
          <a:prstGeom prst="rect">
            <a:avLst/>
          </a:prstGeom>
        </p:spPr>
        <p:txBody>
          <a:bodyPr lIns="40817" tIns="40817" rIns="40817" bIns="40817"/>
          <a:lstStyle>
            <a:lvl1pPr marL="342900" indent="-342900">
              <a:lnSpc>
                <a:spcPct val="100000"/>
              </a:lnSpc>
              <a:spcBef>
                <a:spcPts val="500"/>
              </a:spcBef>
              <a:defRPr sz="2400">
                <a:solidFill>
                  <a:schemeClr val="tx1"/>
                </a:solidFill>
                <a:effectLst/>
                <a:latin typeface="+mn-lt"/>
                <a:ea typeface="+mn-ea"/>
                <a:cs typeface="+mn-cs"/>
                <a:sym typeface="Helvetica"/>
              </a:defRPr>
            </a:lvl1pPr>
            <a:lvl2pPr marL="685596" indent="-277582">
              <a:lnSpc>
                <a:spcPct val="100000"/>
              </a:lnSpc>
              <a:spcBef>
                <a:spcPts val="500"/>
              </a:spcBef>
              <a:defRPr sz="2400">
                <a:solidFill>
                  <a:schemeClr val="tx1"/>
                </a:solidFill>
                <a:effectLst/>
                <a:latin typeface="+mn-lt"/>
                <a:ea typeface="+mn-ea"/>
                <a:cs typeface="+mn-cs"/>
                <a:sym typeface="Helvetica"/>
              </a:defRPr>
            </a:lvl2pPr>
            <a:lvl3pPr marL="1060301" indent="-244273">
              <a:lnSpc>
                <a:spcPct val="100000"/>
              </a:lnSpc>
              <a:spcBef>
                <a:spcPts val="500"/>
              </a:spcBef>
              <a:buChar char="–"/>
              <a:defRPr sz="2400">
                <a:solidFill>
                  <a:schemeClr val="tx1"/>
                </a:solidFill>
                <a:effectLst/>
                <a:latin typeface="+mn-lt"/>
                <a:ea typeface="+mn-ea"/>
                <a:cs typeface="+mn-cs"/>
                <a:sym typeface="Helvetica"/>
              </a:defRPr>
            </a:lvl3pPr>
            <a:lvl4pPr marL="1496349" indent="-271414">
              <a:lnSpc>
                <a:spcPct val="100000"/>
              </a:lnSpc>
              <a:spcBef>
                <a:spcPts val="500"/>
              </a:spcBef>
              <a:buChar char="–"/>
              <a:defRPr sz="2400">
                <a:solidFill>
                  <a:schemeClr val="tx1"/>
                </a:solidFill>
                <a:effectLst/>
                <a:latin typeface="+mn-lt"/>
                <a:ea typeface="+mn-ea"/>
                <a:cs typeface="+mn-cs"/>
                <a:sym typeface="Helvetica"/>
              </a:defRPr>
            </a:lvl4pPr>
            <a:lvl5pPr marL="1904363" indent="-271414">
              <a:lnSpc>
                <a:spcPct val="100000"/>
              </a:lnSpc>
              <a:spcBef>
                <a:spcPts val="500"/>
              </a:spcBef>
              <a:buChar char="»"/>
              <a:defRPr sz="2400">
                <a:solidFill>
                  <a:schemeClr val="tx1"/>
                </a:solidFill>
                <a:effectLst/>
                <a:latin typeface="+mn-lt"/>
                <a:ea typeface="+mn-ea"/>
                <a:cs typeface="+mn-cs"/>
                <a:sym typeface="Helvetica"/>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144" name="Shape 144"/>
          <p:cNvSpPr>
            <a:spLocks noGrp="1"/>
          </p:cNvSpPr>
          <p:nvPr>
            <p:ph type="sldNum" sz="quarter" idx="2"/>
          </p:nvPr>
        </p:nvSpPr>
        <p:spPr>
          <a:xfrm>
            <a:off x="5892800" y="6172201"/>
            <a:ext cx="2844800" cy="3683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5961149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CD29BD-D4D1-497E-BA8C-B712B49B21FB}" type="datetimeFigureOut">
              <a:rPr lang="en-US" smtClean="0"/>
              <a:t>10/15/2026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DC88B-73CC-4562-A043-7F6B79A13D4F}" type="slidenum">
              <a:rPr lang="en-US" smtClean="0"/>
              <a:t>‹#›</a:t>
            </a:fld>
            <a:endParaRPr lang="en-US"/>
          </a:p>
        </p:txBody>
      </p:sp>
    </p:spTree>
    <p:extLst>
      <p:ext uri="{BB962C8B-B14F-4D97-AF65-F5344CB8AC3E}">
        <p14:creationId xmlns:p14="http://schemas.microsoft.com/office/powerpoint/2010/main" val="17550597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biointeractive.org/planning-tools/resource-playlists/teaching-statistics-and-math-using-spreadsheet-tutorials-and" TargetMode="External"/><Relationship Id="rId2" Type="http://schemas.openxmlformats.org/officeDocument/2006/relationships/hyperlink" Target="https://www.biointeractive.org/sites/default/files/media/file/2019-05/Statistics-Teacher-Guide.pdf" TargetMode="Externa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https://www.biointeractive.or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ocs.google.com/spreadsheets/d/1YMFk9RACo8CDedp6BBWbrcGmG_5L_WTcMyLq1visk-I/edit?usp=sharin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and%20data.xlsx"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591218" y="719963"/>
            <a:ext cx="5504782" cy="37856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n-lt"/>
                <a:ea typeface="+mn-ea"/>
                <a:cs typeface="+mn-cs"/>
              </a:rPr>
              <a:t>Activities based off of exercises described in </a:t>
            </a:r>
            <a:r>
              <a:rPr kumimoji="0" lang="en-US" sz="4000" b="0" i="0" u="none" strike="noStrike" kern="1200" cap="none" spc="0" normalizeH="0" baseline="0" noProof="0" dirty="0">
                <a:ln>
                  <a:noFill/>
                </a:ln>
                <a:solidFill>
                  <a:schemeClr val="tx1"/>
                </a:solidFill>
                <a:effectLst/>
                <a:uLnTx/>
                <a:uFillTx/>
                <a:latin typeface="+mn-lt"/>
                <a:ea typeface="+mn-ea"/>
                <a:cs typeface="+mn-cs"/>
                <a:hlinkClick r:id="rId2"/>
              </a:rPr>
              <a:t>Mathematics and Statistics in Biology </a:t>
            </a:r>
            <a:r>
              <a:rPr kumimoji="0" lang="en-US" sz="4000" b="0" i="0" u="none" strike="noStrike" kern="1200" cap="none" spc="0" normalizeH="0" baseline="0" noProof="0" dirty="0">
                <a:ln>
                  <a:noFill/>
                </a:ln>
                <a:solidFill>
                  <a:schemeClr val="tx1"/>
                </a:solidFill>
                <a:effectLst/>
                <a:uLnTx/>
                <a:uFillTx/>
                <a:latin typeface="+mn-lt"/>
                <a:ea typeface="+mn-ea"/>
                <a:cs typeface="+mn-cs"/>
              </a:rPr>
              <a:t>and </a:t>
            </a:r>
            <a:r>
              <a:rPr kumimoji="0" lang="en-US" sz="4000" b="0" i="0" u="none" strike="noStrike" kern="1200" cap="none" spc="0" normalizeH="0" baseline="0" noProof="0" dirty="0">
                <a:ln>
                  <a:noFill/>
                </a:ln>
                <a:solidFill>
                  <a:schemeClr val="tx1"/>
                </a:solidFill>
                <a:effectLst/>
                <a:uLnTx/>
                <a:uFillTx/>
                <a:latin typeface="+mn-lt"/>
                <a:ea typeface="+mn-ea"/>
                <a:cs typeface="+mn-cs"/>
                <a:hlinkClick r:id="rId3"/>
              </a:rPr>
              <a:t>spreadsheet tutorials</a:t>
            </a:r>
            <a:r>
              <a:rPr kumimoji="0" lang="en-US" sz="4000" b="0" i="0" u="none" strike="noStrike" kern="1200" cap="none" spc="0" normalizeH="0" baseline="0" noProof="0" dirty="0">
                <a:ln>
                  <a:noFill/>
                </a:ln>
                <a:solidFill>
                  <a:schemeClr val="tx1"/>
                </a:solidFill>
                <a:effectLst/>
                <a:uLnTx/>
                <a:uFillTx/>
                <a:latin typeface="+mn-lt"/>
                <a:ea typeface="+mn-ea"/>
                <a:cs typeface="+mn-cs"/>
              </a:rPr>
              <a:t> from </a:t>
            </a:r>
            <a:r>
              <a:rPr kumimoji="0" lang="en-US" sz="4000" b="0" i="0" u="none" strike="noStrike" kern="1200" cap="none" spc="0" normalizeH="0" baseline="0" noProof="0" dirty="0">
                <a:ln>
                  <a:noFill/>
                </a:ln>
                <a:solidFill>
                  <a:schemeClr val="tx1"/>
                </a:solidFill>
                <a:effectLst/>
                <a:uLnTx/>
                <a:uFillTx/>
                <a:latin typeface="+mn-lt"/>
                <a:ea typeface="+mn-ea"/>
                <a:cs typeface="+mn-cs"/>
                <a:hlinkClick r:id="rId4"/>
              </a:rPr>
              <a:t>HHMI </a:t>
            </a:r>
            <a:r>
              <a:rPr kumimoji="0" lang="en-US" sz="4000" b="0" i="0" u="none" strike="noStrike" kern="1200" cap="none" spc="0" normalizeH="0" baseline="0" noProof="0" dirty="0" err="1">
                <a:ln>
                  <a:noFill/>
                </a:ln>
                <a:solidFill>
                  <a:schemeClr val="tx1"/>
                </a:solidFill>
                <a:effectLst/>
                <a:uLnTx/>
                <a:uFillTx/>
                <a:latin typeface="+mn-lt"/>
                <a:ea typeface="+mn-ea"/>
                <a:cs typeface="+mn-cs"/>
                <a:hlinkClick r:id="rId4"/>
              </a:rPr>
              <a:t>BioInteractive</a:t>
            </a:r>
            <a:endParaRPr kumimoji="0" lang="en-US" sz="40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a:extLst>
              <a:ext uri="{FF2B5EF4-FFF2-40B4-BE49-F238E27FC236}">
                <a16:creationId xmlns:a16="http://schemas.microsoft.com/office/drawing/2014/main" id="{25745FE4-9BAC-4833-B747-95C60C4F0E5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612111" y="0"/>
            <a:ext cx="5325035" cy="6858000"/>
          </a:xfrm>
          <a:prstGeom prst="rect">
            <a:avLst/>
          </a:prstGeom>
        </p:spPr>
      </p:pic>
      <p:sp>
        <p:nvSpPr>
          <p:cNvPr id="5" name="Footer Placeholder 4">
            <a:extLst>
              <a:ext uri="{FF2B5EF4-FFF2-40B4-BE49-F238E27FC236}">
                <a16:creationId xmlns:a16="http://schemas.microsoft.com/office/drawing/2014/main" id="{5CD2146F-606E-4D30-AFC6-8CFBECECFA92}"/>
              </a:ext>
            </a:extLst>
          </p:cNvPr>
          <p:cNvSpPr>
            <a:spLocks noGrp="1"/>
          </p:cNvSpPr>
          <p:nvPr>
            <p:ph type="ftr" sz="quarter" idx="11"/>
          </p:nvPr>
        </p:nvSpPr>
        <p:spPr>
          <a:xfrm>
            <a:off x="1016577" y="5611668"/>
            <a:ext cx="4651663" cy="1040534"/>
          </a:xfrm>
        </p:spPr>
        <p:txBody>
          <a:bodyPr/>
          <a:lstStyle/>
          <a:p>
            <a:r>
              <a:rPr lang="en-US"/>
              <a:t>Materials based on those from HHMI BioInteractive (https://www.biointeractive.org/), adapted by Paul Beardsley Via the Achieve Scholars Program at Cal Poly Pomona</a:t>
            </a:r>
          </a:p>
        </p:txBody>
      </p:sp>
    </p:spTree>
    <p:extLst>
      <p:ext uri="{BB962C8B-B14F-4D97-AF65-F5344CB8AC3E}">
        <p14:creationId xmlns:p14="http://schemas.microsoft.com/office/powerpoint/2010/main" val="3755512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DEFB7-CACE-431C-8CA6-6D836FCBBF49}"/>
              </a:ext>
            </a:extLst>
          </p:cNvPr>
          <p:cNvSpPr>
            <a:spLocks noGrp="1"/>
          </p:cNvSpPr>
          <p:nvPr>
            <p:ph type="title"/>
          </p:nvPr>
        </p:nvSpPr>
        <p:spPr/>
        <p:txBody>
          <a:bodyPr/>
          <a:lstStyle/>
          <a:p>
            <a:r>
              <a:rPr lang="en-US" dirty="0"/>
              <a:t>Goals for today</a:t>
            </a:r>
          </a:p>
        </p:txBody>
      </p:sp>
      <p:sp>
        <p:nvSpPr>
          <p:cNvPr id="3" name="Content Placeholder 2">
            <a:extLst>
              <a:ext uri="{FF2B5EF4-FFF2-40B4-BE49-F238E27FC236}">
                <a16:creationId xmlns:a16="http://schemas.microsoft.com/office/drawing/2014/main" id="{F5BC9120-48EB-4B93-9CF2-F819BD82964D}"/>
              </a:ext>
            </a:extLst>
          </p:cNvPr>
          <p:cNvSpPr>
            <a:spLocks noGrp="1"/>
          </p:cNvSpPr>
          <p:nvPr>
            <p:ph idx="1"/>
          </p:nvPr>
        </p:nvSpPr>
        <p:spPr/>
        <p:txBody>
          <a:bodyPr>
            <a:normAutofit lnSpcReduction="10000"/>
          </a:bodyPr>
          <a:lstStyle/>
          <a:p>
            <a:r>
              <a:rPr lang="en-US" dirty="0"/>
              <a:t>Become familiar with using a spreadsheet for managing, analyzing data</a:t>
            </a:r>
          </a:p>
          <a:p>
            <a:pPr lvl="0"/>
            <a:r>
              <a:rPr lang="en-US" dirty="0"/>
              <a:t>Introduction to descriptive statistics and why they matter for designing experiments</a:t>
            </a:r>
          </a:p>
          <a:p>
            <a:pPr lvl="1"/>
            <a:r>
              <a:rPr lang="en-US" dirty="0"/>
              <a:t>Measures of central tendency</a:t>
            </a:r>
          </a:p>
          <a:p>
            <a:pPr lvl="1"/>
            <a:r>
              <a:rPr lang="en-US" dirty="0"/>
              <a:t>Measures of variation</a:t>
            </a:r>
          </a:p>
          <a:p>
            <a:pPr lvl="2"/>
            <a:r>
              <a:rPr lang="en-US" dirty="0"/>
              <a:t>Visualization using Histograms</a:t>
            </a:r>
          </a:p>
          <a:p>
            <a:pPr lvl="2"/>
            <a:r>
              <a:rPr lang="en-US" dirty="0"/>
              <a:t>Sum of Squares</a:t>
            </a:r>
          </a:p>
          <a:p>
            <a:pPr lvl="2"/>
            <a:r>
              <a:rPr lang="en-US" dirty="0"/>
              <a:t>Variance </a:t>
            </a:r>
          </a:p>
          <a:p>
            <a:pPr lvl="2"/>
            <a:r>
              <a:rPr lang="en-US" dirty="0"/>
              <a:t>Standard Deviation using Sum of Squares</a:t>
            </a:r>
          </a:p>
          <a:p>
            <a:pPr lvl="2"/>
            <a:r>
              <a:rPr lang="en-US" dirty="0"/>
              <a:t>Standard Error of the Mean</a:t>
            </a:r>
          </a:p>
          <a:p>
            <a:pPr lvl="2"/>
            <a:r>
              <a:rPr lang="en-US" dirty="0"/>
              <a:t>95% Confidence Interval</a:t>
            </a:r>
          </a:p>
          <a:p>
            <a:endParaRPr lang="en-US" dirty="0"/>
          </a:p>
        </p:txBody>
      </p:sp>
      <p:pic>
        <p:nvPicPr>
          <p:cNvPr id="7" name="Picture 6">
            <a:extLst>
              <a:ext uri="{FF2B5EF4-FFF2-40B4-BE49-F238E27FC236}">
                <a16:creationId xmlns:a16="http://schemas.microsoft.com/office/drawing/2014/main" id="{D9889CD0-337A-48E4-9252-9F1439E8339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8456" y="3103179"/>
            <a:ext cx="4154854" cy="3305416"/>
          </a:xfrm>
          <a:prstGeom prst="rect">
            <a:avLst/>
          </a:prstGeom>
        </p:spPr>
      </p:pic>
    </p:spTree>
    <p:extLst>
      <p:ext uri="{BB962C8B-B14F-4D97-AF65-F5344CB8AC3E}">
        <p14:creationId xmlns:p14="http://schemas.microsoft.com/office/powerpoint/2010/main" val="348861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DEFB7-CACE-431C-8CA6-6D836FCBBF49}"/>
              </a:ext>
            </a:extLst>
          </p:cNvPr>
          <p:cNvSpPr>
            <a:spLocks noGrp="1"/>
          </p:cNvSpPr>
          <p:nvPr>
            <p:ph type="title"/>
          </p:nvPr>
        </p:nvSpPr>
        <p:spPr/>
        <p:txBody>
          <a:bodyPr/>
          <a:lstStyle/>
          <a:p>
            <a:r>
              <a:rPr lang="en-US" dirty="0"/>
              <a:t>Goals</a:t>
            </a:r>
          </a:p>
        </p:txBody>
      </p:sp>
      <p:sp>
        <p:nvSpPr>
          <p:cNvPr id="3" name="Content Placeholder 2">
            <a:extLst>
              <a:ext uri="{FF2B5EF4-FFF2-40B4-BE49-F238E27FC236}">
                <a16:creationId xmlns:a16="http://schemas.microsoft.com/office/drawing/2014/main" id="{F5BC9120-48EB-4B93-9CF2-F819BD82964D}"/>
              </a:ext>
            </a:extLst>
          </p:cNvPr>
          <p:cNvSpPr>
            <a:spLocks noGrp="1"/>
          </p:cNvSpPr>
          <p:nvPr>
            <p:ph idx="1"/>
          </p:nvPr>
        </p:nvSpPr>
        <p:spPr/>
        <p:txBody>
          <a:bodyPr/>
          <a:lstStyle/>
          <a:p>
            <a:pPr lvl="0"/>
            <a:r>
              <a:rPr lang="en-US" dirty="0"/>
              <a:t>Introduction to descriptive statistics and why they matter for designing experiments</a:t>
            </a:r>
          </a:p>
          <a:p>
            <a:pPr lvl="1"/>
            <a:r>
              <a:rPr lang="en-US" dirty="0"/>
              <a:t>Making graphs with error bars</a:t>
            </a:r>
          </a:p>
          <a:p>
            <a:pPr lvl="0"/>
            <a:r>
              <a:rPr lang="en-US" dirty="0"/>
              <a:t>Introduction to t tests for hypothesis testing</a:t>
            </a:r>
          </a:p>
          <a:p>
            <a:endParaRPr lang="en-US" dirty="0"/>
          </a:p>
        </p:txBody>
      </p:sp>
      <p:pic>
        <p:nvPicPr>
          <p:cNvPr id="7" name="Picture 6">
            <a:extLst>
              <a:ext uri="{FF2B5EF4-FFF2-40B4-BE49-F238E27FC236}">
                <a16:creationId xmlns:a16="http://schemas.microsoft.com/office/drawing/2014/main" id="{D9889CD0-337A-48E4-9252-9F1439E8339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5696" y="3552584"/>
            <a:ext cx="4154854" cy="3305416"/>
          </a:xfrm>
          <a:prstGeom prst="rect">
            <a:avLst/>
          </a:prstGeom>
        </p:spPr>
      </p:pic>
    </p:spTree>
    <p:extLst>
      <p:ext uri="{BB962C8B-B14F-4D97-AF65-F5344CB8AC3E}">
        <p14:creationId xmlns:p14="http://schemas.microsoft.com/office/powerpoint/2010/main" val="870388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28B71-C790-4060-A89E-6B149BCECE90}"/>
              </a:ext>
            </a:extLst>
          </p:cNvPr>
          <p:cNvSpPr>
            <a:spLocks noGrp="1"/>
          </p:cNvSpPr>
          <p:nvPr>
            <p:ph type="title"/>
          </p:nvPr>
        </p:nvSpPr>
        <p:spPr/>
        <p:txBody>
          <a:bodyPr/>
          <a:lstStyle/>
          <a:p>
            <a:r>
              <a:rPr lang="en-US" dirty="0"/>
              <a:t>Why are we doing this?</a:t>
            </a:r>
          </a:p>
        </p:txBody>
      </p:sp>
      <p:sp>
        <p:nvSpPr>
          <p:cNvPr id="3" name="Content Placeholder 2">
            <a:extLst>
              <a:ext uri="{FF2B5EF4-FFF2-40B4-BE49-F238E27FC236}">
                <a16:creationId xmlns:a16="http://schemas.microsoft.com/office/drawing/2014/main" id="{C971E704-A408-42FB-9B45-E2BB0AC98CF7}"/>
              </a:ext>
            </a:extLst>
          </p:cNvPr>
          <p:cNvSpPr>
            <a:spLocks noGrp="1"/>
          </p:cNvSpPr>
          <p:nvPr>
            <p:ph idx="1"/>
          </p:nvPr>
        </p:nvSpPr>
        <p:spPr/>
        <p:txBody>
          <a:bodyPr/>
          <a:lstStyle/>
          <a:p>
            <a:r>
              <a:rPr lang="en-US" dirty="0"/>
              <a:t>Learning to manage data and information on a spreadsheet will save you a lot of time</a:t>
            </a:r>
          </a:p>
          <a:p>
            <a:r>
              <a:rPr lang="en-US" dirty="0"/>
              <a:t>Valuable workplace, research skill</a:t>
            </a:r>
          </a:p>
          <a:p>
            <a:r>
              <a:rPr lang="en-US"/>
              <a:t>Lets </a:t>
            </a:r>
            <a:r>
              <a:rPr lang="en-US" dirty="0"/>
              <a:t>you be more in control of managing your data</a:t>
            </a:r>
          </a:p>
        </p:txBody>
      </p:sp>
    </p:spTree>
    <p:extLst>
      <p:ext uri="{BB962C8B-B14F-4D97-AF65-F5344CB8AC3E}">
        <p14:creationId xmlns:p14="http://schemas.microsoft.com/office/powerpoint/2010/main" val="1353558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6E74F-5F37-43C9-AD6F-31ED5109BC8D}"/>
              </a:ext>
            </a:extLst>
          </p:cNvPr>
          <p:cNvSpPr>
            <a:spLocks noGrp="1"/>
          </p:cNvSpPr>
          <p:nvPr>
            <p:ph type="title"/>
          </p:nvPr>
        </p:nvSpPr>
        <p:spPr>
          <a:xfrm>
            <a:off x="335280" y="46196"/>
            <a:ext cx="10515600" cy="1325563"/>
          </a:xfrm>
        </p:spPr>
        <p:txBody>
          <a:bodyPr/>
          <a:lstStyle/>
          <a:p>
            <a:r>
              <a:rPr lang="en-US" dirty="0"/>
              <a:t>Pre-class homework</a:t>
            </a:r>
          </a:p>
        </p:txBody>
      </p:sp>
      <p:sp>
        <p:nvSpPr>
          <p:cNvPr id="3" name="Content Placeholder 2">
            <a:extLst>
              <a:ext uri="{FF2B5EF4-FFF2-40B4-BE49-F238E27FC236}">
                <a16:creationId xmlns:a16="http://schemas.microsoft.com/office/drawing/2014/main" id="{3BFC4AE1-FEAD-4D30-B18B-494C28CDD3F5}"/>
              </a:ext>
            </a:extLst>
          </p:cNvPr>
          <p:cNvSpPr>
            <a:spLocks noGrp="1"/>
          </p:cNvSpPr>
          <p:nvPr>
            <p:ph idx="1"/>
          </p:nvPr>
        </p:nvSpPr>
        <p:spPr>
          <a:xfrm>
            <a:off x="335280" y="1574165"/>
            <a:ext cx="10515600" cy="4719059"/>
          </a:xfrm>
        </p:spPr>
        <p:txBody>
          <a:bodyPr>
            <a:normAutofit/>
          </a:bodyPr>
          <a:lstStyle/>
          <a:p>
            <a:r>
              <a:rPr lang="en-US" sz="3000" dirty="0"/>
              <a:t>Make a copy of the file “Google Sheets tutorials,” rename and save in your own Google Drive folder. </a:t>
            </a:r>
            <a:r>
              <a:rPr lang="en-US" sz="2400" dirty="0"/>
              <a:t>(</a:t>
            </a:r>
            <a:r>
              <a:rPr lang="en-US" sz="2400" dirty="0">
                <a:hlinkClick r:id="rId3"/>
              </a:rPr>
              <a:t>Google Sheets Tutorial file link</a:t>
            </a:r>
            <a:r>
              <a:rPr lang="en-US" sz="2400" dirty="0"/>
              <a:t>)</a:t>
            </a:r>
          </a:p>
          <a:p>
            <a:r>
              <a:rPr lang="en-US" sz="3000" dirty="0"/>
              <a:t>Read and complete the following worksheets. Look for tasks highlighted in yellow</a:t>
            </a:r>
          </a:p>
          <a:p>
            <a:pPr lvl="1"/>
            <a:endParaRPr lang="en-US" sz="3000" dirty="0"/>
          </a:p>
          <a:p>
            <a:endParaRPr lang="en-US" sz="3000" dirty="0"/>
          </a:p>
          <a:p>
            <a:endParaRPr lang="en-US" sz="3000" dirty="0"/>
          </a:p>
          <a:p>
            <a:r>
              <a:rPr lang="en-US" sz="3000" dirty="0"/>
              <a:t>Review questions from homework</a:t>
            </a:r>
          </a:p>
          <a:p>
            <a:endParaRPr lang="en-US" dirty="0"/>
          </a:p>
        </p:txBody>
      </p:sp>
      <p:graphicFrame>
        <p:nvGraphicFramePr>
          <p:cNvPr id="4" name="Table 4">
            <a:extLst>
              <a:ext uri="{FF2B5EF4-FFF2-40B4-BE49-F238E27FC236}">
                <a16:creationId xmlns:a16="http://schemas.microsoft.com/office/drawing/2014/main" id="{7C5B4BA0-5D2B-4065-83E9-FA3910D41CE3}"/>
              </a:ext>
            </a:extLst>
          </p:cNvPr>
          <p:cNvGraphicFramePr>
            <a:graphicFrameLocks noGrp="1"/>
          </p:cNvGraphicFramePr>
          <p:nvPr>
            <p:extLst>
              <p:ext uri="{D42A27DB-BD31-4B8C-83A1-F6EECF244321}">
                <p14:modId xmlns:p14="http://schemas.microsoft.com/office/powerpoint/2010/main" val="4166524185"/>
              </p:ext>
            </p:extLst>
          </p:nvPr>
        </p:nvGraphicFramePr>
        <p:xfrm>
          <a:off x="7057614" y="3904830"/>
          <a:ext cx="4505960" cy="2590800"/>
        </p:xfrm>
        <a:graphic>
          <a:graphicData uri="http://schemas.openxmlformats.org/drawingml/2006/table">
            <a:tbl>
              <a:tblPr firstRow="1" bandRow="1">
                <a:tableStyleId>{5940675A-B579-460E-94D1-54222C63F5DA}</a:tableStyleId>
              </a:tblPr>
              <a:tblGrid>
                <a:gridCol w="2437130">
                  <a:extLst>
                    <a:ext uri="{9D8B030D-6E8A-4147-A177-3AD203B41FA5}">
                      <a16:colId xmlns:a16="http://schemas.microsoft.com/office/drawing/2014/main" val="203075660"/>
                    </a:ext>
                  </a:extLst>
                </a:gridCol>
                <a:gridCol w="2068830">
                  <a:extLst>
                    <a:ext uri="{9D8B030D-6E8A-4147-A177-3AD203B41FA5}">
                      <a16:colId xmlns:a16="http://schemas.microsoft.com/office/drawing/2014/main" val="689338272"/>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Basics</a:t>
                      </a:r>
                    </a:p>
                  </a:txBody>
                  <a:tcPr/>
                </a:tc>
                <a:tc>
                  <a:txBody>
                    <a:bodyPr/>
                    <a:lstStyle/>
                    <a:p>
                      <a:r>
                        <a:rPr lang="en-US" dirty="0"/>
                        <a:t>Calculating Range</a:t>
                      </a:r>
                    </a:p>
                  </a:txBody>
                  <a:tcPr/>
                </a:tc>
                <a:extLst>
                  <a:ext uri="{0D108BD9-81ED-4DB2-BD59-A6C34878D82A}">
                    <a16:rowId xmlns:a16="http://schemas.microsoft.com/office/drawing/2014/main" val="345594286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Organize</a:t>
                      </a:r>
                    </a:p>
                  </a:txBody>
                  <a:tcPr/>
                </a:tc>
                <a:tc>
                  <a:txBody>
                    <a:bodyPr/>
                    <a:lstStyle/>
                    <a:p>
                      <a:r>
                        <a:rPr lang="en-US" dirty="0"/>
                        <a:t>Filling Cells</a:t>
                      </a:r>
                    </a:p>
                  </a:txBody>
                  <a:tcPr/>
                </a:tc>
                <a:extLst>
                  <a:ext uri="{0D108BD9-81ED-4DB2-BD59-A6C34878D82A}">
                    <a16:rowId xmlns:a16="http://schemas.microsoft.com/office/drawing/2014/main" val="110128116"/>
                  </a:ext>
                </a:extLst>
              </a:tr>
              <a:tr h="370840">
                <a:tc>
                  <a:txBody>
                    <a:bodyPr/>
                    <a:lstStyle/>
                    <a:p>
                      <a:r>
                        <a:rPr lang="en-US" dirty="0"/>
                        <a:t>Format</a:t>
                      </a:r>
                    </a:p>
                  </a:txBody>
                  <a:tcPr/>
                </a:tc>
                <a:tc>
                  <a:txBody>
                    <a:bodyPr/>
                    <a:lstStyle/>
                    <a:p>
                      <a:r>
                        <a:rPr lang="en-US" dirty="0"/>
                        <a:t>Copying Formulae</a:t>
                      </a:r>
                    </a:p>
                  </a:txBody>
                  <a:tcPr/>
                </a:tc>
                <a:extLst>
                  <a:ext uri="{0D108BD9-81ED-4DB2-BD59-A6C34878D82A}">
                    <a16:rowId xmlns:a16="http://schemas.microsoft.com/office/drawing/2014/main" val="1500929293"/>
                  </a:ext>
                </a:extLst>
              </a:tr>
              <a:tr h="0">
                <a:tc>
                  <a:txBody>
                    <a:bodyPr/>
                    <a:lstStyle/>
                    <a:p>
                      <a:r>
                        <a:rPr lang="en-US" dirty="0"/>
                        <a:t>Formulae</a:t>
                      </a:r>
                    </a:p>
                  </a:txBody>
                  <a:tcPr/>
                </a:tc>
                <a:tc>
                  <a:txBody>
                    <a:bodyPr/>
                    <a:lstStyle/>
                    <a:p>
                      <a:r>
                        <a:rPr lang="en-US" dirty="0"/>
                        <a:t>Absolute Reference</a:t>
                      </a:r>
                    </a:p>
                  </a:txBody>
                  <a:tcPr/>
                </a:tc>
                <a:extLst>
                  <a:ext uri="{0D108BD9-81ED-4DB2-BD59-A6C34878D82A}">
                    <a16:rowId xmlns:a16="http://schemas.microsoft.com/office/drawing/2014/main" val="1056775861"/>
                  </a:ext>
                </a:extLst>
              </a:tr>
              <a:tr h="370840">
                <a:tc>
                  <a:txBody>
                    <a:bodyPr/>
                    <a:lstStyle/>
                    <a:p>
                      <a:r>
                        <a:rPr lang="en-US" dirty="0"/>
                        <a:t>Using Ranges of Cells</a:t>
                      </a:r>
                    </a:p>
                  </a:txBody>
                  <a:tcPr/>
                </a:tc>
                <a:tc>
                  <a:txBody>
                    <a:bodyPr/>
                    <a:lstStyle/>
                    <a:p>
                      <a:endParaRPr lang="en-US" dirty="0"/>
                    </a:p>
                  </a:txBody>
                  <a:tcPr/>
                </a:tc>
                <a:extLst>
                  <a:ext uri="{0D108BD9-81ED-4DB2-BD59-A6C34878D82A}">
                    <a16:rowId xmlns:a16="http://schemas.microsoft.com/office/drawing/2014/main" val="2294561572"/>
                  </a:ext>
                </a:extLst>
              </a:tr>
              <a:tr h="370840">
                <a:tc>
                  <a:txBody>
                    <a:bodyPr/>
                    <a:lstStyle/>
                    <a:p>
                      <a:r>
                        <a:rPr lang="en-US" dirty="0"/>
                        <a:t>Sorting</a:t>
                      </a:r>
                    </a:p>
                  </a:txBody>
                  <a:tcPr/>
                </a:tc>
                <a:tc>
                  <a:txBody>
                    <a:bodyPr/>
                    <a:lstStyle/>
                    <a:p>
                      <a:endParaRPr lang="en-US" dirty="0"/>
                    </a:p>
                  </a:txBody>
                  <a:tcPr/>
                </a:tc>
                <a:extLst>
                  <a:ext uri="{0D108BD9-81ED-4DB2-BD59-A6C34878D82A}">
                    <a16:rowId xmlns:a16="http://schemas.microsoft.com/office/drawing/2014/main" val="3711571778"/>
                  </a:ext>
                </a:extLst>
              </a:tr>
              <a:tr h="370840">
                <a:tc>
                  <a:txBody>
                    <a:bodyPr/>
                    <a:lstStyle/>
                    <a:p>
                      <a:r>
                        <a:rPr lang="en-US" dirty="0"/>
                        <a:t>Exercise 1</a:t>
                      </a:r>
                    </a:p>
                  </a:txBody>
                  <a:tcPr/>
                </a:tc>
                <a:tc>
                  <a:txBody>
                    <a:bodyPr/>
                    <a:lstStyle/>
                    <a:p>
                      <a:endParaRPr lang="en-US" dirty="0"/>
                    </a:p>
                  </a:txBody>
                  <a:tcPr/>
                </a:tc>
                <a:extLst>
                  <a:ext uri="{0D108BD9-81ED-4DB2-BD59-A6C34878D82A}">
                    <a16:rowId xmlns:a16="http://schemas.microsoft.com/office/drawing/2014/main" val="3700339525"/>
                  </a:ext>
                </a:extLst>
              </a:tr>
            </a:tbl>
          </a:graphicData>
        </a:graphic>
      </p:graphicFrame>
    </p:spTree>
    <p:extLst>
      <p:ext uri="{BB962C8B-B14F-4D97-AF65-F5344CB8AC3E}">
        <p14:creationId xmlns:p14="http://schemas.microsoft.com/office/powerpoint/2010/main" val="7017944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611F-40BB-4CF6-AE00-083844EAED9F}"/>
              </a:ext>
            </a:extLst>
          </p:cNvPr>
          <p:cNvSpPr>
            <a:spLocks noGrp="1"/>
          </p:cNvSpPr>
          <p:nvPr>
            <p:ph type="title"/>
          </p:nvPr>
        </p:nvSpPr>
        <p:spPr/>
        <p:txBody>
          <a:bodyPr/>
          <a:lstStyle/>
          <a:p>
            <a:r>
              <a:rPr lang="en-US" dirty="0"/>
              <a:t>Need 3 volunteers</a:t>
            </a:r>
          </a:p>
        </p:txBody>
      </p:sp>
      <p:sp>
        <p:nvSpPr>
          <p:cNvPr id="3" name="Content Placeholder 2">
            <a:extLst>
              <a:ext uri="{FF2B5EF4-FFF2-40B4-BE49-F238E27FC236}">
                <a16:creationId xmlns:a16="http://schemas.microsoft.com/office/drawing/2014/main" id="{2325219E-636C-43D5-8DE4-E789566FA25E}"/>
              </a:ext>
            </a:extLst>
          </p:cNvPr>
          <p:cNvSpPr>
            <a:spLocks noGrp="1"/>
          </p:cNvSpPr>
          <p:nvPr>
            <p:ph idx="1"/>
          </p:nvPr>
        </p:nvSpPr>
        <p:spPr/>
        <p:txBody>
          <a:bodyPr/>
          <a:lstStyle/>
          <a:p>
            <a:r>
              <a:rPr lang="en-US" dirty="0"/>
              <a:t>Write name on board 4 times while we time you</a:t>
            </a:r>
          </a:p>
          <a:p>
            <a:r>
              <a:rPr lang="en-US" dirty="0"/>
              <a:t>Now do the same with the non-dominant hand</a:t>
            </a:r>
          </a:p>
          <a:p>
            <a:endParaRPr lang="en-US" dirty="0"/>
          </a:p>
          <a:p>
            <a:r>
              <a:rPr lang="en-US" dirty="0"/>
              <a:t>What research questions come to mind?</a:t>
            </a:r>
          </a:p>
          <a:p>
            <a:endParaRPr lang="en-US" dirty="0"/>
          </a:p>
          <a:p>
            <a:r>
              <a:rPr lang="en-US" u="sng" dirty="0"/>
              <a:t>Is the dominant hand better at performing fine motor movements than the nondominant hand</a:t>
            </a:r>
            <a:r>
              <a:rPr lang="en-US" dirty="0"/>
              <a:t>?</a:t>
            </a:r>
          </a:p>
        </p:txBody>
      </p:sp>
    </p:spTree>
    <p:extLst>
      <p:ext uri="{BB962C8B-B14F-4D97-AF65-F5344CB8AC3E}">
        <p14:creationId xmlns:p14="http://schemas.microsoft.com/office/powerpoint/2010/main" val="229806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DAB6D-DDC5-4811-90F5-D4C69E9626C5}"/>
              </a:ext>
            </a:extLst>
          </p:cNvPr>
          <p:cNvSpPr>
            <a:spLocks noGrp="1"/>
          </p:cNvSpPr>
          <p:nvPr>
            <p:ph type="title"/>
          </p:nvPr>
        </p:nvSpPr>
        <p:spPr/>
        <p:txBody>
          <a:bodyPr/>
          <a:lstStyle/>
          <a:p>
            <a:r>
              <a:rPr lang="en-US" dirty="0"/>
              <a:t>One way to test this question:</a:t>
            </a:r>
          </a:p>
        </p:txBody>
      </p:sp>
      <p:sp>
        <p:nvSpPr>
          <p:cNvPr id="3" name="Content Placeholder 2">
            <a:extLst>
              <a:ext uri="{FF2B5EF4-FFF2-40B4-BE49-F238E27FC236}">
                <a16:creationId xmlns:a16="http://schemas.microsoft.com/office/drawing/2014/main" id="{8C206A68-D4B4-428A-B269-111D16773D09}"/>
              </a:ext>
            </a:extLst>
          </p:cNvPr>
          <p:cNvSpPr>
            <a:spLocks noGrp="1"/>
          </p:cNvSpPr>
          <p:nvPr>
            <p:ph idx="1"/>
          </p:nvPr>
        </p:nvSpPr>
        <p:spPr/>
        <p:txBody>
          <a:bodyPr/>
          <a:lstStyle/>
          <a:p>
            <a:r>
              <a:rPr lang="en-US" dirty="0"/>
              <a:t>Each willing participant flips a coin. </a:t>
            </a:r>
          </a:p>
          <a:p>
            <a:pPr lvl="1"/>
            <a:r>
              <a:rPr lang="en-US" dirty="0"/>
              <a:t>Heads = dominant hand first, </a:t>
            </a:r>
          </a:p>
          <a:p>
            <a:pPr lvl="1"/>
            <a:r>
              <a:rPr lang="en-US" dirty="0"/>
              <a:t>Tails = nondominant hand first</a:t>
            </a:r>
          </a:p>
          <a:p>
            <a:r>
              <a:rPr lang="en-US" dirty="0"/>
              <a:t>With one hand, time hold long it takes to break 10 toothpicks</a:t>
            </a:r>
          </a:p>
          <a:p>
            <a:r>
              <a:rPr lang="en-US" dirty="0"/>
              <a:t>Record data </a:t>
            </a:r>
          </a:p>
          <a:p>
            <a:r>
              <a:rPr lang="en-US" dirty="0"/>
              <a:t>Repeat with the second hand</a:t>
            </a:r>
          </a:p>
          <a:p>
            <a:r>
              <a:rPr lang="en-US" dirty="0"/>
              <a:t>Record data</a:t>
            </a:r>
          </a:p>
        </p:txBody>
      </p:sp>
    </p:spTree>
    <p:extLst>
      <p:ext uri="{BB962C8B-B14F-4D97-AF65-F5344CB8AC3E}">
        <p14:creationId xmlns:p14="http://schemas.microsoft.com/office/powerpoint/2010/main" val="426556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1204-D4A5-4D31-8621-005859D79868}"/>
              </a:ext>
            </a:extLst>
          </p:cNvPr>
          <p:cNvSpPr>
            <a:spLocks noGrp="1"/>
          </p:cNvSpPr>
          <p:nvPr>
            <p:ph type="title"/>
          </p:nvPr>
        </p:nvSpPr>
        <p:spPr/>
        <p:txBody>
          <a:bodyPr/>
          <a:lstStyle/>
          <a:p>
            <a:r>
              <a:rPr lang="en-US" dirty="0"/>
              <a:t>Collect data!</a:t>
            </a:r>
          </a:p>
        </p:txBody>
      </p:sp>
      <p:sp>
        <p:nvSpPr>
          <p:cNvPr id="3" name="Content Placeholder 2">
            <a:extLst>
              <a:ext uri="{FF2B5EF4-FFF2-40B4-BE49-F238E27FC236}">
                <a16:creationId xmlns:a16="http://schemas.microsoft.com/office/drawing/2014/main" id="{BA62AA1C-0E14-4851-BCA5-D148F7A523F9}"/>
              </a:ext>
            </a:extLst>
          </p:cNvPr>
          <p:cNvSpPr>
            <a:spLocks noGrp="1"/>
          </p:cNvSpPr>
          <p:nvPr>
            <p:ph idx="1"/>
          </p:nvPr>
        </p:nvSpPr>
        <p:spPr>
          <a:xfrm>
            <a:off x="838199" y="1825625"/>
            <a:ext cx="8860971" cy="4667250"/>
          </a:xfrm>
        </p:spPr>
        <p:txBody>
          <a:bodyPr/>
          <a:lstStyle/>
          <a:p>
            <a:pPr marL="0" indent="0">
              <a:buNone/>
            </a:pPr>
            <a:r>
              <a:rPr lang="en-US" dirty="0"/>
              <a:t>If doing the activity as a class</a:t>
            </a:r>
          </a:p>
          <a:p>
            <a:r>
              <a:rPr lang="en-US" dirty="0"/>
              <a:t>Make a new class Google Sheet that students can access with the following columns </a:t>
            </a:r>
          </a:p>
          <a:p>
            <a:pPr marL="0" indent="0">
              <a:buNone/>
            </a:pPr>
            <a:endParaRPr lang="en-US" dirty="0"/>
          </a:p>
          <a:p>
            <a:pPr marL="0" indent="0">
              <a:buNone/>
            </a:pPr>
            <a:endParaRPr lang="en-US" dirty="0"/>
          </a:p>
          <a:p>
            <a:pPr marL="0" indent="0">
              <a:buNone/>
            </a:pPr>
            <a:endParaRPr lang="en-US" dirty="0"/>
          </a:p>
          <a:p>
            <a:pPr marL="0" indent="0">
              <a:buNone/>
            </a:pPr>
            <a:r>
              <a:rPr lang="en-US" dirty="0"/>
              <a:t>If using provided data</a:t>
            </a:r>
          </a:p>
          <a:p>
            <a:r>
              <a:rPr lang="en-US" dirty="0"/>
              <a:t>See the “Toothpick Time Data” worksheet (tab) in the Google Sheets tutorial.</a:t>
            </a:r>
          </a:p>
        </p:txBody>
      </p:sp>
      <p:pic>
        <p:nvPicPr>
          <p:cNvPr id="5" name="Picture 4" descr="Excel columns: Student number Dominant (sec), and Nondominant (sec)">
            <a:extLst>
              <a:ext uri="{FF2B5EF4-FFF2-40B4-BE49-F238E27FC236}">
                <a16:creationId xmlns:a16="http://schemas.microsoft.com/office/drawing/2014/main" id="{F7D701AF-5D45-4F20-88FA-D189FF864643}"/>
              </a:ext>
            </a:extLst>
          </p:cNvPr>
          <p:cNvPicPr>
            <a:picLocks noChangeAspect="1"/>
          </p:cNvPicPr>
          <p:nvPr/>
        </p:nvPicPr>
        <p:blipFill>
          <a:blip r:embed="rId2"/>
          <a:stretch>
            <a:fillRect/>
          </a:stretch>
        </p:blipFill>
        <p:spPr>
          <a:xfrm>
            <a:off x="3044596" y="3702050"/>
            <a:ext cx="4448175" cy="914400"/>
          </a:xfrm>
          <a:prstGeom prst="rect">
            <a:avLst/>
          </a:prstGeom>
        </p:spPr>
      </p:pic>
    </p:spTree>
    <p:extLst>
      <p:ext uri="{BB962C8B-B14F-4D97-AF65-F5344CB8AC3E}">
        <p14:creationId xmlns:p14="http://schemas.microsoft.com/office/powerpoint/2010/main" val="2887107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677B6-43B7-422C-86AB-BF776B02A73F}"/>
              </a:ext>
            </a:extLst>
          </p:cNvPr>
          <p:cNvSpPr>
            <a:spLocks noGrp="1"/>
          </p:cNvSpPr>
          <p:nvPr>
            <p:ph type="title"/>
          </p:nvPr>
        </p:nvSpPr>
        <p:spPr/>
        <p:txBody>
          <a:bodyPr/>
          <a:lstStyle/>
          <a:p>
            <a:r>
              <a:rPr lang="en-US" dirty="0"/>
              <a:t>Visually exploring the data</a:t>
            </a:r>
          </a:p>
        </p:txBody>
      </p:sp>
      <p:sp>
        <p:nvSpPr>
          <p:cNvPr id="3" name="Content Placeholder 2">
            <a:extLst>
              <a:ext uri="{FF2B5EF4-FFF2-40B4-BE49-F238E27FC236}">
                <a16:creationId xmlns:a16="http://schemas.microsoft.com/office/drawing/2014/main" id="{723F2D1C-B385-42A8-A3ED-8FA00A977EC9}"/>
              </a:ext>
            </a:extLst>
          </p:cNvPr>
          <p:cNvSpPr>
            <a:spLocks noGrp="1"/>
          </p:cNvSpPr>
          <p:nvPr>
            <p:ph idx="1"/>
          </p:nvPr>
        </p:nvSpPr>
        <p:spPr>
          <a:xfrm>
            <a:off x="585952" y="1604908"/>
            <a:ext cx="10515600" cy="4351338"/>
          </a:xfrm>
        </p:spPr>
        <p:txBody>
          <a:bodyPr>
            <a:normAutofit/>
          </a:bodyPr>
          <a:lstStyle/>
          <a:p>
            <a:r>
              <a:rPr lang="en-US" dirty="0"/>
              <a:t>Create a histogram</a:t>
            </a:r>
          </a:p>
          <a:p>
            <a:pPr lvl="1"/>
            <a:r>
              <a:rPr lang="en-US" dirty="0"/>
              <a:t>Need to put all the data points into “bins”</a:t>
            </a:r>
          </a:p>
          <a:p>
            <a:pPr lvl="1"/>
            <a:r>
              <a:rPr lang="en-US" dirty="0"/>
              <a:t>Bins should be all the same size. For example, groups of ten or a hundred.</a:t>
            </a:r>
          </a:p>
          <a:p>
            <a:pPr lvl="1"/>
            <a:r>
              <a:rPr lang="en-US" dirty="0"/>
              <a:t>Bins should include </a:t>
            </a:r>
            <a:r>
              <a:rPr lang="en-US" i="1" dirty="0"/>
              <a:t>all</a:t>
            </a:r>
            <a:r>
              <a:rPr lang="en-US" dirty="0"/>
              <a:t> of the data, even outliers. If your outliers fall far outside of your other data, consider lumping them in with your first or last bin. This creates a rough histogram —make sure you note where outliers are being included.</a:t>
            </a:r>
          </a:p>
          <a:p>
            <a:pPr lvl="1"/>
            <a:r>
              <a:rPr lang="en-US" dirty="0"/>
              <a:t>Boundaries for bins should land at whole numbers whenever possible (this makes the chart easier to read).</a:t>
            </a:r>
          </a:p>
          <a:p>
            <a:pPr lvl="1"/>
            <a:endParaRPr lang="en-US" dirty="0"/>
          </a:p>
          <a:p>
            <a:pPr lvl="1"/>
            <a:endParaRPr lang="en-US" dirty="0"/>
          </a:p>
        </p:txBody>
      </p:sp>
    </p:spTree>
    <p:extLst>
      <p:ext uri="{BB962C8B-B14F-4D97-AF65-F5344CB8AC3E}">
        <p14:creationId xmlns:p14="http://schemas.microsoft.com/office/powerpoint/2010/main" val="4092121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677B6-43B7-422C-86AB-BF776B02A73F}"/>
              </a:ext>
            </a:extLst>
          </p:cNvPr>
          <p:cNvSpPr>
            <a:spLocks noGrp="1"/>
          </p:cNvSpPr>
          <p:nvPr>
            <p:ph type="title"/>
          </p:nvPr>
        </p:nvSpPr>
        <p:spPr/>
        <p:txBody>
          <a:bodyPr/>
          <a:lstStyle/>
          <a:p>
            <a:r>
              <a:rPr lang="en-US" dirty="0"/>
              <a:t>Visually exploring the data (pt 2)</a:t>
            </a:r>
          </a:p>
        </p:txBody>
      </p:sp>
      <p:sp>
        <p:nvSpPr>
          <p:cNvPr id="3" name="Content Placeholder 2">
            <a:extLst>
              <a:ext uri="{FF2B5EF4-FFF2-40B4-BE49-F238E27FC236}">
                <a16:creationId xmlns:a16="http://schemas.microsoft.com/office/drawing/2014/main" id="{723F2D1C-B385-42A8-A3ED-8FA00A977EC9}"/>
              </a:ext>
            </a:extLst>
          </p:cNvPr>
          <p:cNvSpPr>
            <a:spLocks noGrp="1"/>
          </p:cNvSpPr>
          <p:nvPr>
            <p:ph idx="1"/>
          </p:nvPr>
        </p:nvSpPr>
        <p:spPr>
          <a:xfrm>
            <a:off x="585952" y="1604908"/>
            <a:ext cx="10515600" cy="4351338"/>
          </a:xfrm>
        </p:spPr>
        <p:txBody>
          <a:bodyPr>
            <a:normAutofit/>
          </a:bodyPr>
          <a:lstStyle/>
          <a:p>
            <a:r>
              <a:rPr lang="en-US" dirty="0"/>
              <a:t>Create a histogram</a:t>
            </a:r>
          </a:p>
          <a:p>
            <a:pPr lvl="1"/>
            <a:r>
              <a:rPr lang="en-US" dirty="0"/>
              <a:t>Read and complete the tasks on the following worksheets (tabs) in the Google Sheets tutorial</a:t>
            </a:r>
          </a:p>
          <a:p>
            <a:pPr lvl="1"/>
            <a:endParaRPr lang="en-US" dirty="0"/>
          </a:p>
          <a:p>
            <a:pPr lvl="2"/>
            <a:r>
              <a:rPr lang="en-US" sz="2800" dirty="0"/>
              <a:t>“Intro to Histograms” </a:t>
            </a:r>
          </a:p>
          <a:p>
            <a:pPr lvl="2"/>
            <a:r>
              <a:rPr lang="en-US" sz="2800" dirty="0"/>
              <a:t>“Histogram chart type” and</a:t>
            </a:r>
          </a:p>
          <a:p>
            <a:pPr lvl="2"/>
            <a:r>
              <a:rPr lang="en-US" sz="2800" dirty="0"/>
              <a:t>“Example 2”</a:t>
            </a:r>
          </a:p>
          <a:p>
            <a:pPr lvl="1"/>
            <a:endParaRPr lang="en-US" dirty="0"/>
          </a:p>
          <a:p>
            <a:pPr lvl="1"/>
            <a:r>
              <a:rPr lang="en-US" dirty="0"/>
              <a:t>Note- you may want to paste in your own class data for use in Example 2.</a:t>
            </a:r>
          </a:p>
        </p:txBody>
      </p:sp>
    </p:spTree>
    <p:extLst>
      <p:ext uri="{BB962C8B-B14F-4D97-AF65-F5344CB8AC3E}">
        <p14:creationId xmlns:p14="http://schemas.microsoft.com/office/powerpoint/2010/main" val="302983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64A28-65A7-485A-AD86-D609D3F679DA}"/>
              </a:ext>
            </a:extLst>
          </p:cNvPr>
          <p:cNvSpPr>
            <a:spLocks noGrp="1"/>
          </p:cNvSpPr>
          <p:nvPr>
            <p:ph type="title"/>
          </p:nvPr>
        </p:nvSpPr>
        <p:spPr/>
        <p:txBody>
          <a:bodyPr/>
          <a:lstStyle/>
          <a:p>
            <a:r>
              <a:rPr lang="en-US" dirty="0"/>
              <a:t>Population vs. Sample</a:t>
            </a:r>
          </a:p>
        </p:txBody>
      </p:sp>
      <p:sp>
        <p:nvSpPr>
          <p:cNvPr id="3" name="Content Placeholder 2">
            <a:extLst>
              <a:ext uri="{FF2B5EF4-FFF2-40B4-BE49-F238E27FC236}">
                <a16:creationId xmlns:a16="http://schemas.microsoft.com/office/drawing/2014/main" id="{69F4EA29-4E23-44F5-8DB6-CA404AD87AAB}"/>
              </a:ext>
            </a:extLst>
          </p:cNvPr>
          <p:cNvSpPr>
            <a:spLocks noGrp="1"/>
          </p:cNvSpPr>
          <p:nvPr>
            <p:ph idx="1"/>
          </p:nvPr>
        </p:nvSpPr>
        <p:spPr/>
        <p:txBody>
          <a:bodyPr/>
          <a:lstStyle/>
          <a:p>
            <a:r>
              <a:rPr lang="en-US" dirty="0"/>
              <a:t>Sample = concrete</a:t>
            </a:r>
          </a:p>
          <a:p>
            <a:r>
              <a:rPr lang="en-US" dirty="0"/>
              <a:t>Population = theoretical</a:t>
            </a:r>
          </a:p>
          <a:p>
            <a:r>
              <a:rPr lang="en-US" dirty="0"/>
              <a:t>What is the population we studied with hand experiment?</a:t>
            </a:r>
          </a:p>
          <a:p>
            <a:pPr lvl="1"/>
            <a:r>
              <a:rPr lang="en-US" dirty="0"/>
              <a:t>All college students?</a:t>
            </a:r>
          </a:p>
          <a:p>
            <a:pPr lvl="1"/>
            <a:r>
              <a:rPr lang="en-US" dirty="0"/>
              <a:t>College STEM students?</a:t>
            </a:r>
          </a:p>
          <a:p>
            <a:pPr lvl="1"/>
            <a:r>
              <a:rPr lang="en-US" dirty="0"/>
              <a:t>Students in your age range?</a:t>
            </a:r>
          </a:p>
          <a:p>
            <a:r>
              <a:rPr lang="en-US" dirty="0"/>
              <a:t>Population; parameter = Greek (e.g. </a:t>
            </a:r>
            <a:r>
              <a:rPr lang="el-GR" dirty="0"/>
              <a:t>"μ“</a:t>
            </a:r>
            <a:r>
              <a:rPr lang="en-US" dirty="0"/>
              <a:t> for population mean)</a:t>
            </a:r>
          </a:p>
          <a:p>
            <a:r>
              <a:rPr lang="en-US" dirty="0"/>
              <a:t>Statistic = sample = English or Arabic (e.g. </a:t>
            </a:r>
            <a:r>
              <a:rPr lang="en-US" i="1" dirty="0"/>
              <a:t>x</a:t>
            </a:r>
            <a:r>
              <a:rPr lang="en-US" b="1" dirty="0"/>
              <a:t>̄</a:t>
            </a:r>
            <a:r>
              <a:rPr lang="en-US" dirty="0"/>
              <a:t> for sample mean)</a:t>
            </a:r>
          </a:p>
          <a:p>
            <a:endParaRPr lang="en-US" dirty="0"/>
          </a:p>
        </p:txBody>
      </p:sp>
      <p:pic>
        <p:nvPicPr>
          <p:cNvPr id="5" name="Picture 4">
            <a:extLst>
              <a:ext uri="{FF2B5EF4-FFF2-40B4-BE49-F238E27FC236}">
                <a16:creationId xmlns:a16="http://schemas.microsoft.com/office/drawing/2014/main" id="{CECBCCB0-F263-4A2E-B969-139259E9388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660524" y="84220"/>
            <a:ext cx="3313386" cy="2805803"/>
          </a:xfrm>
          <a:prstGeom prst="rect">
            <a:avLst/>
          </a:prstGeom>
        </p:spPr>
      </p:pic>
    </p:spTree>
    <p:extLst>
      <p:ext uri="{BB962C8B-B14F-4D97-AF65-F5344CB8AC3E}">
        <p14:creationId xmlns:p14="http://schemas.microsoft.com/office/powerpoint/2010/main" val="331865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64A28-65A7-485A-AD86-D609D3F679DA}"/>
              </a:ext>
            </a:extLst>
          </p:cNvPr>
          <p:cNvSpPr>
            <a:spLocks noGrp="1"/>
          </p:cNvSpPr>
          <p:nvPr>
            <p:ph type="title"/>
          </p:nvPr>
        </p:nvSpPr>
        <p:spPr/>
        <p:txBody>
          <a:bodyPr/>
          <a:lstStyle/>
          <a:p>
            <a:r>
              <a:rPr lang="en-US" dirty="0"/>
              <a:t>Population vs. Sample (pt 2)</a:t>
            </a:r>
          </a:p>
        </p:txBody>
      </p:sp>
      <p:sp>
        <p:nvSpPr>
          <p:cNvPr id="3" name="Content Placeholder 2">
            <a:extLst>
              <a:ext uri="{FF2B5EF4-FFF2-40B4-BE49-F238E27FC236}">
                <a16:creationId xmlns:a16="http://schemas.microsoft.com/office/drawing/2014/main" id="{69F4EA29-4E23-44F5-8DB6-CA404AD87AAB}"/>
              </a:ext>
            </a:extLst>
          </p:cNvPr>
          <p:cNvSpPr>
            <a:spLocks noGrp="1"/>
          </p:cNvSpPr>
          <p:nvPr>
            <p:ph idx="1"/>
          </p:nvPr>
        </p:nvSpPr>
        <p:spPr/>
        <p:txBody>
          <a:bodyPr/>
          <a:lstStyle/>
          <a:p>
            <a:endParaRPr lang="en-US" dirty="0"/>
          </a:p>
          <a:p>
            <a:endParaRPr lang="en-US" dirty="0"/>
          </a:p>
          <a:p>
            <a:r>
              <a:rPr lang="en-US" dirty="0"/>
              <a:t>What claims might we be able to make with our data? </a:t>
            </a:r>
          </a:p>
          <a:p>
            <a:endParaRPr lang="en-US" dirty="0"/>
          </a:p>
          <a:p>
            <a:endParaRPr lang="en-US" dirty="0"/>
          </a:p>
          <a:p>
            <a:r>
              <a:rPr lang="en-US" dirty="0"/>
              <a:t>What claims can we not make with our data?</a:t>
            </a:r>
          </a:p>
          <a:p>
            <a:endParaRPr lang="en-US" dirty="0"/>
          </a:p>
        </p:txBody>
      </p:sp>
      <p:pic>
        <p:nvPicPr>
          <p:cNvPr id="5" name="Picture 4">
            <a:extLst>
              <a:ext uri="{FF2B5EF4-FFF2-40B4-BE49-F238E27FC236}">
                <a16:creationId xmlns:a16="http://schemas.microsoft.com/office/drawing/2014/main" id="{CECBCCB0-F263-4A2E-B969-139259E9388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660524" y="84220"/>
            <a:ext cx="3313386" cy="2805803"/>
          </a:xfrm>
          <a:prstGeom prst="rect">
            <a:avLst/>
          </a:prstGeom>
        </p:spPr>
      </p:pic>
    </p:spTree>
    <p:extLst>
      <p:ext uri="{BB962C8B-B14F-4D97-AF65-F5344CB8AC3E}">
        <p14:creationId xmlns:p14="http://schemas.microsoft.com/office/powerpoint/2010/main" val="1827940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E7FC4-E327-45E0-9046-003C32D56AC7}"/>
              </a:ext>
            </a:extLst>
          </p:cNvPr>
          <p:cNvSpPr>
            <a:spLocks noGrp="1"/>
          </p:cNvSpPr>
          <p:nvPr>
            <p:ph type="title"/>
          </p:nvPr>
        </p:nvSpPr>
        <p:spPr/>
        <p:txBody>
          <a:bodyPr/>
          <a:lstStyle/>
          <a:p>
            <a:r>
              <a:rPr lang="en-US" dirty="0"/>
              <a:t>Measures of Central Tendency</a:t>
            </a:r>
          </a:p>
        </p:txBody>
      </p:sp>
      <p:sp>
        <p:nvSpPr>
          <p:cNvPr id="3" name="Content Placeholder 2">
            <a:extLst>
              <a:ext uri="{FF2B5EF4-FFF2-40B4-BE49-F238E27FC236}">
                <a16:creationId xmlns:a16="http://schemas.microsoft.com/office/drawing/2014/main" id="{3ABB2AE9-4125-4F23-860C-6A79914B8478}"/>
              </a:ext>
            </a:extLst>
          </p:cNvPr>
          <p:cNvSpPr>
            <a:spLocks noGrp="1"/>
          </p:cNvSpPr>
          <p:nvPr>
            <p:ph idx="1"/>
          </p:nvPr>
        </p:nvSpPr>
        <p:spPr/>
        <p:txBody>
          <a:bodyPr/>
          <a:lstStyle/>
          <a:p>
            <a:r>
              <a:rPr lang="en-US" dirty="0"/>
              <a:t>Summarize datasets with one number</a:t>
            </a:r>
          </a:p>
          <a:p>
            <a:r>
              <a:rPr lang="en-US" dirty="0"/>
              <a:t>Describe each of the following and when you might use them</a:t>
            </a:r>
          </a:p>
          <a:p>
            <a:pPr lvl="1"/>
            <a:r>
              <a:rPr lang="en-US" dirty="0"/>
              <a:t>Mean </a:t>
            </a:r>
          </a:p>
          <a:p>
            <a:pPr lvl="1"/>
            <a:r>
              <a:rPr lang="en-US" dirty="0"/>
              <a:t>Median</a:t>
            </a:r>
          </a:p>
          <a:p>
            <a:pPr lvl="1"/>
            <a:r>
              <a:rPr lang="en-US" dirty="0"/>
              <a:t>Mode</a:t>
            </a:r>
          </a:p>
          <a:p>
            <a:pPr lvl="1"/>
            <a:endParaRPr lang="en-US" dirty="0"/>
          </a:p>
          <a:p>
            <a:endParaRPr lang="en-US" dirty="0"/>
          </a:p>
          <a:p>
            <a:endParaRPr lang="en-US" dirty="0"/>
          </a:p>
        </p:txBody>
      </p:sp>
      <p:pic>
        <p:nvPicPr>
          <p:cNvPr id="5" name="Picture 4">
            <a:extLst>
              <a:ext uri="{FF2B5EF4-FFF2-40B4-BE49-F238E27FC236}">
                <a16:creationId xmlns:a16="http://schemas.microsoft.com/office/drawing/2014/main" id="{37CB45F3-2067-4C66-A339-7840B3170CD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3590" y="2967686"/>
            <a:ext cx="4710934" cy="3525189"/>
          </a:xfrm>
          <a:prstGeom prst="rect">
            <a:avLst/>
          </a:prstGeom>
        </p:spPr>
      </p:pic>
    </p:spTree>
    <p:extLst>
      <p:ext uri="{BB962C8B-B14F-4D97-AF65-F5344CB8AC3E}">
        <p14:creationId xmlns:p14="http://schemas.microsoft.com/office/powerpoint/2010/main" val="169903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1" presetClass="entr" presetSubtype="1"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1)">
                                      <p:cBhvr>
                                        <p:cTn id="2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6B5F3-17C2-4F10-9A09-B0E3D3303106}"/>
              </a:ext>
            </a:extLst>
          </p:cNvPr>
          <p:cNvSpPr>
            <a:spLocks noGrp="1"/>
          </p:cNvSpPr>
          <p:nvPr>
            <p:ph type="title"/>
          </p:nvPr>
        </p:nvSpPr>
        <p:spPr/>
        <p:txBody>
          <a:bodyPr/>
          <a:lstStyle/>
          <a:p>
            <a:r>
              <a:rPr lang="en-US" dirty="0"/>
              <a:t>Measures of Variability</a:t>
            </a:r>
          </a:p>
        </p:txBody>
      </p:sp>
      <p:sp>
        <p:nvSpPr>
          <p:cNvPr id="3" name="Content Placeholder 2">
            <a:extLst>
              <a:ext uri="{FF2B5EF4-FFF2-40B4-BE49-F238E27FC236}">
                <a16:creationId xmlns:a16="http://schemas.microsoft.com/office/drawing/2014/main" id="{85079D27-D76D-4B78-8BB7-8363F4E99937}"/>
              </a:ext>
            </a:extLst>
          </p:cNvPr>
          <p:cNvSpPr>
            <a:spLocks noGrp="1"/>
          </p:cNvSpPr>
          <p:nvPr>
            <p:ph idx="1"/>
          </p:nvPr>
        </p:nvSpPr>
        <p:spPr/>
        <p:txBody>
          <a:bodyPr/>
          <a:lstStyle/>
          <a:p>
            <a:r>
              <a:rPr lang="en-US" dirty="0"/>
              <a:t>Variance- lots of nice mathematical advantages and uses; units are hard to understand</a:t>
            </a:r>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77FCB4C4-4001-4628-9BEE-384C653914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248314" y="2686844"/>
            <a:ext cx="3190875" cy="1314450"/>
          </a:xfrm>
          <a:prstGeom prst="rect">
            <a:avLst/>
          </a:prstGeom>
        </p:spPr>
      </p:pic>
    </p:spTree>
    <p:extLst>
      <p:ext uri="{BB962C8B-B14F-4D97-AF65-F5344CB8AC3E}">
        <p14:creationId xmlns:p14="http://schemas.microsoft.com/office/powerpoint/2010/main" val="2213018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6B5F3-17C2-4F10-9A09-B0E3D3303106}"/>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5079D27-D76D-4B78-8BB7-8363F4E99937}"/>
              </a:ext>
            </a:extLst>
          </p:cNvPr>
          <p:cNvSpPr>
            <a:spLocks noGrp="1"/>
          </p:cNvSpPr>
          <p:nvPr>
            <p:ph idx="1"/>
          </p:nvPr>
        </p:nvSpPr>
        <p:spPr/>
        <p:txBody>
          <a:bodyPr/>
          <a:lstStyle/>
          <a:p>
            <a:r>
              <a:rPr lang="en-US" dirty="0"/>
              <a:t>Variance- lots of nice mathematical; units are hard to understand</a:t>
            </a:r>
          </a:p>
          <a:p>
            <a:endParaRPr lang="en-US" dirty="0"/>
          </a:p>
          <a:p>
            <a:endParaRPr lang="en-US" dirty="0"/>
          </a:p>
          <a:p>
            <a:endParaRPr lang="en-US" dirty="0"/>
          </a:p>
          <a:p>
            <a:endParaRPr lang="en-US" dirty="0"/>
          </a:p>
          <a:p>
            <a:r>
              <a:rPr lang="en-US" dirty="0"/>
              <a:t>Compute by hand for dominant hand times, then switch to </a:t>
            </a:r>
            <a:r>
              <a:rPr lang="en-US" dirty="0">
                <a:hlinkClick r:id="rId2" action="ppaction://hlinkfile"/>
              </a:rPr>
              <a:t>Excel</a:t>
            </a:r>
            <a:endParaRPr lang="en-US" dirty="0"/>
          </a:p>
        </p:txBody>
      </p:sp>
      <p:pic>
        <p:nvPicPr>
          <p:cNvPr id="4" name="Picture 3">
            <a:extLst>
              <a:ext uri="{FF2B5EF4-FFF2-40B4-BE49-F238E27FC236}">
                <a16:creationId xmlns:a16="http://schemas.microsoft.com/office/drawing/2014/main" id="{77FCB4C4-4001-4628-9BEE-384C653914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248314" y="2686844"/>
            <a:ext cx="3190875" cy="1314450"/>
          </a:xfrm>
          <a:prstGeom prst="rect">
            <a:avLst/>
          </a:prstGeom>
        </p:spPr>
      </p:pic>
      <p:pic>
        <p:nvPicPr>
          <p:cNvPr id="5" name="Picture 4">
            <a:extLst>
              <a:ext uri="{FF2B5EF4-FFF2-40B4-BE49-F238E27FC236}">
                <a16:creationId xmlns:a16="http://schemas.microsoft.com/office/drawing/2014/main" id="{775A8CC9-0C12-4A0D-B7B7-5E4E1190690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0759" y="365125"/>
            <a:ext cx="10515600" cy="5335007"/>
          </a:xfrm>
          <a:prstGeom prst="rect">
            <a:avLst/>
          </a:prstGeom>
        </p:spPr>
      </p:pic>
    </p:spTree>
    <p:extLst>
      <p:ext uri="{BB962C8B-B14F-4D97-AF65-F5344CB8AC3E}">
        <p14:creationId xmlns:p14="http://schemas.microsoft.com/office/powerpoint/2010/main" val="1663267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C183D7F6-B498-43B3-948B-1728B52AA6E4}">
                <adec:decorative xmlns:adec="http://schemas.microsoft.com/office/drawing/2017/decorative" val="1"/>
              </a:ext>
            </a:extLst>
          </p:cNvPr>
          <p:cNvSpPr/>
          <p:nvPr/>
        </p:nvSpPr>
        <p:spPr>
          <a:xfrm>
            <a:off x="1524000" y="6281738"/>
            <a:ext cx="9144000" cy="576262"/>
          </a:xfrm>
          <a:prstGeom prst="rect">
            <a:avLst/>
          </a:prstGeom>
          <a:gradFill>
            <a:gsLst>
              <a:gs pos="84000">
                <a:schemeClr val="tx1">
                  <a:lumMod val="75000"/>
                  <a:lumOff val="25000"/>
                </a:schemeClr>
              </a:gs>
              <a:gs pos="72000">
                <a:schemeClr val="tx1">
                  <a:lumMod val="85000"/>
                  <a:lumOff val="15000"/>
                </a:schemeClr>
              </a:gs>
              <a:gs pos="51000">
                <a:schemeClr val="tx1"/>
              </a:gs>
              <a:gs pos="98000">
                <a:schemeClr val="tx1">
                  <a:lumMod val="50000"/>
                  <a:lumOff val="50000"/>
                </a:schemeClr>
              </a:gs>
            </a:gsLs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TextBox 13"/>
          <p:cNvSpPr txBox="1"/>
          <p:nvPr/>
        </p:nvSpPr>
        <p:spPr>
          <a:xfrm>
            <a:off x="6099175" y="6365876"/>
            <a:ext cx="4421188" cy="461963"/>
          </a:xfrm>
          <a:prstGeom prst="rect">
            <a:avLst/>
          </a:prstGeom>
          <a:noFill/>
        </p:spPr>
        <p:txBody>
          <a:bodyPr>
            <a:spAutoFit/>
          </a:bodyPr>
          <a:lstStyle/>
          <a:p>
            <a:pPr algn="r">
              <a:defRPr/>
            </a:pPr>
            <a:r>
              <a:rPr lang="en-US" sz="2400" b="1" dirty="0">
                <a:solidFill>
                  <a:schemeClr val="bg1">
                    <a:lumMod val="85000"/>
                  </a:schemeClr>
                </a:solidFill>
                <a:cs typeface="Aharoni" panose="02010803020104030203" pitchFamily="2" charset="-79"/>
              </a:rPr>
              <a:t>www.BioInteractive.org</a:t>
            </a:r>
          </a:p>
        </p:txBody>
      </p:sp>
      <p:pic>
        <p:nvPicPr>
          <p:cNvPr id="7176" name="Picture 14">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0" y="1"/>
            <a:ext cx="9144000"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C183D7F6-B498-43B3-948B-1728B52AA6E4}">
                <adec:decorative xmlns:adec="http://schemas.microsoft.com/office/drawing/2017/decorative" val="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32857" y="6204959"/>
            <a:ext cx="2819400" cy="78379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creenshot of educational biology-statistics text titled “Understanding Degrees of Freedom,” explaining why sample calculations use degrees of freedom instead of sample size. Example describes five grasshopper leg measurements with known mean of 10 millimeters, yielding four degrees of freedom via \(n-1\); footer identifies BioInteractive teaching resources and page 12."/>
          <p:cNvPicPr>
            <a:picLocks noChangeAspect="1" noChangeArrowheads="1"/>
          </p:cNvPicPr>
          <p:nvPr/>
        </p:nvPicPr>
        <p:blipFill rotWithShape="1">
          <a:blip r:embed="rId5">
            <a:extLst>
              <a:ext uri="{28A0092B-C50C-407E-A947-70E740481C1C}">
                <a14:useLocalDpi xmlns:a14="http://schemas.microsoft.com/office/drawing/2010/main" val="0"/>
              </a:ext>
            </a:extLst>
          </a:blip>
          <a:srcRect b="28298"/>
          <a:stretch/>
        </p:blipFill>
        <p:spPr bwMode="auto">
          <a:xfrm>
            <a:off x="2063440" y="2064645"/>
            <a:ext cx="8065120" cy="3592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Educational textbook page explaining degrees of freedom for calculating sample standard deviation and variance. Example uses five grasshopper leg lengths with mean 10 millimeters, showing only four measurements can vary and degrees of freedom equal 4.&#10;&#10;AI-generated content may be incorrect.">
            <a:extLst>
              <a:ext uri="{C183D7F6-B498-43B3-948B-1728B52AA6E4}">
                <adec:decorative xmlns:adec="http://schemas.microsoft.com/office/drawing/2017/decorative" val="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91239"/>
          <a:stretch/>
        </p:blipFill>
        <p:spPr bwMode="auto">
          <a:xfrm>
            <a:off x="2063440" y="5657046"/>
            <a:ext cx="8065120" cy="4389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txBox="1">
            <a:spLocks noGrp="1"/>
          </p:cNvSpPr>
          <p:nvPr>
            <p:ph type="title" idx="4294967295"/>
          </p:nvPr>
        </p:nvSpPr>
        <p:spPr>
          <a:xfrm>
            <a:off x="4219300" y="990600"/>
            <a:ext cx="3753400" cy="584775"/>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tx1"/>
                </a:solidFill>
                <a:effectLst/>
                <a:uLnTx/>
                <a:uFillTx/>
                <a:latin typeface="+mn-lt"/>
                <a:ea typeface="+mn-ea"/>
                <a:cs typeface="+mn-cs"/>
              </a:rPr>
              <a:t>Degrees of Freedom?</a:t>
            </a:r>
          </a:p>
        </p:txBody>
      </p:sp>
    </p:spTree>
    <p:extLst>
      <p:ext uri="{BB962C8B-B14F-4D97-AF65-F5344CB8AC3E}">
        <p14:creationId xmlns:p14="http://schemas.microsoft.com/office/powerpoint/2010/main" val="739646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6B5F3-17C2-4F10-9A09-B0E3D3303106}"/>
              </a:ext>
            </a:extLst>
          </p:cNvPr>
          <p:cNvSpPr>
            <a:spLocks noGrp="1"/>
          </p:cNvSpPr>
          <p:nvPr>
            <p:ph type="title"/>
          </p:nvPr>
        </p:nvSpPr>
        <p:spPr>
          <a:xfrm>
            <a:off x="838200" y="63593"/>
            <a:ext cx="10515600" cy="1325563"/>
          </a:xfrm>
        </p:spPr>
        <p:txBody>
          <a:bodyPr/>
          <a:lstStyle/>
          <a:p>
            <a:r>
              <a:rPr lang="en-US" dirty="0"/>
              <a:t>Measures of Variability (pt 2)</a:t>
            </a:r>
          </a:p>
        </p:txBody>
      </p:sp>
      <p:sp>
        <p:nvSpPr>
          <p:cNvPr id="3" name="Content Placeholder 2">
            <a:extLst>
              <a:ext uri="{FF2B5EF4-FFF2-40B4-BE49-F238E27FC236}">
                <a16:creationId xmlns:a16="http://schemas.microsoft.com/office/drawing/2014/main" id="{85079D27-D76D-4B78-8BB7-8363F4E99937}"/>
              </a:ext>
            </a:extLst>
          </p:cNvPr>
          <p:cNvSpPr>
            <a:spLocks noGrp="1"/>
          </p:cNvSpPr>
          <p:nvPr>
            <p:ph idx="1"/>
          </p:nvPr>
        </p:nvSpPr>
        <p:spPr>
          <a:xfrm>
            <a:off x="662074" y="1253331"/>
            <a:ext cx="10515600" cy="4351338"/>
          </a:xfrm>
        </p:spPr>
        <p:txBody>
          <a:bodyPr/>
          <a:lstStyle/>
          <a:p>
            <a:r>
              <a:rPr lang="en-US" dirty="0">
                <a:solidFill>
                  <a:srgbClr val="FF0000"/>
                </a:solidFill>
              </a:rPr>
              <a:t>Standard deviation- </a:t>
            </a:r>
            <a:r>
              <a:rPr lang="en-US" dirty="0"/>
              <a:t>Units we can understand; can be for population or sample</a:t>
            </a:r>
          </a:p>
          <a:p>
            <a:endParaRPr lang="en-US" dirty="0"/>
          </a:p>
        </p:txBody>
      </p:sp>
      <p:pic>
        <p:nvPicPr>
          <p:cNvPr id="6" name="Picture 5" descr="Educational textbook page explaining degrees of freedom for calculating sample standard deviation and variance. Example uses five grasshopper leg lengths with mean 10 millimeters, showing only four measurements can vary and degrees of freedom equal 4.">
            <a:extLst>
              <a:ext uri="{FF2B5EF4-FFF2-40B4-BE49-F238E27FC236}">
                <a16:creationId xmlns:a16="http://schemas.microsoft.com/office/drawing/2014/main" id="{75FD2966-ACE1-425B-99FB-AAC9F4E37B6B}"/>
              </a:ext>
            </a:extLst>
          </p:cNvPr>
          <p:cNvPicPr>
            <a:picLocks noChangeAspect="1"/>
          </p:cNvPicPr>
          <p:nvPr/>
        </p:nvPicPr>
        <p:blipFill>
          <a:blip r:embed="rId2"/>
          <a:stretch>
            <a:fillRect/>
          </a:stretch>
        </p:blipFill>
        <p:spPr>
          <a:xfrm>
            <a:off x="3063161" y="1776784"/>
            <a:ext cx="3276684" cy="1674429"/>
          </a:xfrm>
          <a:prstGeom prst="rect">
            <a:avLst/>
          </a:prstGeom>
        </p:spPr>
      </p:pic>
      <p:grpSp>
        <p:nvGrpSpPr>
          <p:cNvPr id="7" name="Group 6">
            <a:extLst>
              <a:ext uri="{FF2B5EF4-FFF2-40B4-BE49-F238E27FC236}">
                <a16:creationId xmlns:a16="http://schemas.microsoft.com/office/drawing/2014/main" id="{27E2F911-7369-4399-BA29-7E6A1CDB4ABD}"/>
              </a:ext>
              <a:ext uri="{C183D7F6-B498-43B3-948B-1728B52AA6E4}">
                <adec:decorative xmlns:adec="http://schemas.microsoft.com/office/drawing/2017/decorative" val="1"/>
              </a:ext>
            </a:extLst>
          </p:cNvPr>
          <p:cNvGrpSpPr/>
          <p:nvPr/>
        </p:nvGrpSpPr>
        <p:grpSpPr>
          <a:xfrm>
            <a:off x="7603310" y="1616637"/>
            <a:ext cx="3572662" cy="3768452"/>
            <a:chOff x="5233987" y="436318"/>
            <a:chExt cx="6143625" cy="6041293"/>
          </a:xfrm>
        </p:grpSpPr>
        <p:pic>
          <p:nvPicPr>
            <p:cNvPr id="8" name="Picture 7">
              <a:extLst>
                <a:ext uri="{FF2B5EF4-FFF2-40B4-BE49-F238E27FC236}">
                  <a16:creationId xmlns:a16="http://schemas.microsoft.com/office/drawing/2014/main" id="{C509804D-2C50-4FF1-AD81-8A828C0C2644}"/>
                </a:ext>
              </a:extLst>
            </p:cNvPr>
            <p:cNvPicPr>
              <a:picLocks noChangeAspect="1"/>
            </p:cNvPicPr>
            <p:nvPr/>
          </p:nvPicPr>
          <p:blipFill>
            <a:blip r:embed="rId3"/>
            <a:stretch>
              <a:fillRect/>
            </a:stretch>
          </p:blipFill>
          <p:spPr>
            <a:xfrm>
              <a:off x="5233987" y="436318"/>
              <a:ext cx="6143625" cy="3857625"/>
            </a:xfrm>
            <a:prstGeom prst="rect">
              <a:avLst/>
            </a:prstGeom>
          </p:spPr>
        </p:pic>
        <p:pic>
          <p:nvPicPr>
            <p:cNvPr id="9" name="Picture 8">
              <a:extLst>
                <a:ext uri="{FF2B5EF4-FFF2-40B4-BE49-F238E27FC236}">
                  <a16:creationId xmlns:a16="http://schemas.microsoft.com/office/drawing/2014/main" id="{13881401-35AE-422B-868D-A9D6C62EDC31}"/>
                </a:ext>
              </a:extLst>
            </p:cNvPr>
            <p:cNvPicPr>
              <a:picLocks noChangeAspect="1"/>
            </p:cNvPicPr>
            <p:nvPr/>
          </p:nvPicPr>
          <p:blipFill>
            <a:blip r:embed="rId4"/>
            <a:stretch>
              <a:fillRect/>
            </a:stretch>
          </p:blipFill>
          <p:spPr>
            <a:xfrm>
              <a:off x="5534024" y="4467836"/>
              <a:ext cx="5543550" cy="2009775"/>
            </a:xfrm>
            <a:prstGeom prst="rect">
              <a:avLst/>
            </a:prstGeom>
          </p:spPr>
        </p:pic>
      </p:grpSp>
      <p:pic>
        <p:nvPicPr>
          <p:cNvPr id="10" name="Picture 9">
            <a:extLst>
              <a:ext uri="{FF2B5EF4-FFF2-40B4-BE49-F238E27FC236}">
                <a16:creationId xmlns:a16="http://schemas.microsoft.com/office/drawing/2014/main" id="{2F0E281A-E1B1-4C0D-BBD9-AF1BD73EEEC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26874" y="3774340"/>
            <a:ext cx="6461680" cy="1216677"/>
          </a:xfrm>
          <a:prstGeom prst="rect">
            <a:avLst/>
          </a:prstGeom>
        </p:spPr>
      </p:pic>
      <p:sp>
        <p:nvSpPr>
          <p:cNvPr id="11" name="TextBox 10">
            <a:extLst>
              <a:ext uri="{FF2B5EF4-FFF2-40B4-BE49-F238E27FC236}">
                <a16:creationId xmlns:a16="http://schemas.microsoft.com/office/drawing/2014/main" id="{4BE894CF-726A-4312-B2B4-190B1695A7AB}"/>
              </a:ext>
            </a:extLst>
          </p:cNvPr>
          <p:cNvSpPr txBox="1"/>
          <p:nvPr/>
        </p:nvSpPr>
        <p:spPr>
          <a:xfrm>
            <a:off x="345080" y="5385089"/>
            <a:ext cx="11501840" cy="1569660"/>
          </a:xfrm>
          <a:prstGeom prst="rect">
            <a:avLst/>
          </a:prstGeom>
          <a:noFill/>
        </p:spPr>
        <p:txBody>
          <a:bodyPr wrap="square" rtlCol="0">
            <a:spAutoFit/>
          </a:bodyPr>
          <a:lstStyle/>
          <a:p>
            <a:pPr marL="457200" indent="-457200">
              <a:buFont typeface="Arial" panose="020B0604020202020204" pitchFamily="34" charset="0"/>
              <a:buChar char="•"/>
            </a:pPr>
            <a:r>
              <a:rPr lang="en-US" sz="3200" dirty="0"/>
              <a:t>Compute in Google sheets (=</a:t>
            </a:r>
            <a:r>
              <a:rPr lang="en-US" sz="3200" dirty="0" err="1"/>
              <a:t>std.dev.s</a:t>
            </a:r>
            <a:r>
              <a:rPr lang="en-US" sz="3200" dirty="0"/>
              <a:t>) by completing the “Standard Deviation” and “Exercise 3” worksheets (tabs) in the Google Sheets tutorial </a:t>
            </a:r>
          </a:p>
        </p:txBody>
      </p:sp>
    </p:spTree>
    <p:extLst>
      <p:ext uri="{BB962C8B-B14F-4D97-AF65-F5344CB8AC3E}">
        <p14:creationId xmlns:p14="http://schemas.microsoft.com/office/powerpoint/2010/main" val="297407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E5D6-20C9-482F-8440-1FF3E36B5657}"/>
              </a:ext>
            </a:extLst>
          </p:cNvPr>
          <p:cNvSpPr>
            <a:spLocks noGrp="1"/>
          </p:cNvSpPr>
          <p:nvPr>
            <p:ph type="title"/>
          </p:nvPr>
        </p:nvSpPr>
        <p:spPr/>
        <p:txBody>
          <a:bodyPr/>
          <a:lstStyle/>
          <a:p>
            <a:r>
              <a:rPr lang="en-US" dirty="0"/>
              <a:t>Standard error</a:t>
            </a:r>
          </a:p>
        </p:txBody>
      </p:sp>
      <p:sp>
        <p:nvSpPr>
          <p:cNvPr id="3" name="Content Placeholder 2">
            <a:extLst>
              <a:ext uri="{FF2B5EF4-FFF2-40B4-BE49-F238E27FC236}">
                <a16:creationId xmlns:a16="http://schemas.microsoft.com/office/drawing/2014/main" id="{A1D2BDD4-B5A8-4842-B578-8954B715E538}"/>
              </a:ext>
            </a:extLst>
          </p:cNvPr>
          <p:cNvSpPr>
            <a:spLocks noGrp="1"/>
          </p:cNvSpPr>
          <p:nvPr>
            <p:ph idx="1"/>
          </p:nvPr>
        </p:nvSpPr>
        <p:spPr/>
        <p:txBody>
          <a:bodyPr/>
          <a:lstStyle/>
          <a:p>
            <a:r>
              <a:rPr lang="en-US" dirty="0"/>
              <a:t>What if you sampled many times and took the standard deviation of all the sample means? Say 500 times…</a:t>
            </a:r>
          </a:p>
          <a:p>
            <a:r>
              <a:rPr lang="en-US" dirty="0"/>
              <a:t>Helps reveal </a:t>
            </a:r>
            <a:r>
              <a:rPr lang="en-US" dirty="0">
                <a:solidFill>
                  <a:srgbClr val="FF0000"/>
                </a:solidFill>
              </a:rPr>
              <a:t>uncertainty in sample mean</a:t>
            </a:r>
          </a:p>
          <a:p>
            <a:r>
              <a:rPr lang="en-US" dirty="0"/>
              <a:t>Don’t need to resample 500 times, can use a formula</a:t>
            </a:r>
          </a:p>
          <a:p>
            <a:endParaRPr lang="en-US" dirty="0"/>
          </a:p>
        </p:txBody>
      </p:sp>
      <p:pic>
        <p:nvPicPr>
          <p:cNvPr id="4" name="Picture 3" descr="Mathematical formula displaying standard error, written as SE = s/√n. Formula uses sample standard deviation s and sample size n to calculate estimate precision.&#10;">
            <a:extLst>
              <a:ext uri="{FF2B5EF4-FFF2-40B4-BE49-F238E27FC236}">
                <a16:creationId xmlns:a16="http://schemas.microsoft.com/office/drawing/2014/main" id="{5627C16E-8C49-4952-9814-6B7D8A53FB48}"/>
              </a:ext>
            </a:extLst>
          </p:cNvPr>
          <p:cNvPicPr/>
          <p:nvPr/>
        </p:nvPicPr>
        <p:blipFill>
          <a:blip r:embed="rId2"/>
          <a:stretch>
            <a:fillRect/>
          </a:stretch>
        </p:blipFill>
        <p:spPr>
          <a:xfrm>
            <a:off x="3776661" y="4088267"/>
            <a:ext cx="3407909" cy="2088696"/>
          </a:xfrm>
          <a:prstGeom prst="rect">
            <a:avLst/>
          </a:prstGeom>
        </p:spPr>
      </p:pic>
    </p:spTree>
    <p:extLst>
      <p:ext uri="{BB962C8B-B14F-4D97-AF65-F5344CB8AC3E}">
        <p14:creationId xmlns:p14="http://schemas.microsoft.com/office/powerpoint/2010/main" val="227143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E5D6-20C9-482F-8440-1FF3E36B5657}"/>
              </a:ext>
            </a:extLst>
          </p:cNvPr>
          <p:cNvSpPr>
            <a:spLocks noGrp="1"/>
          </p:cNvSpPr>
          <p:nvPr>
            <p:ph type="title"/>
          </p:nvPr>
        </p:nvSpPr>
        <p:spPr/>
        <p:txBody>
          <a:bodyPr/>
          <a:lstStyle/>
          <a:p>
            <a:r>
              <a:rPr lang="en-US" dirty="0"/>
              <a:t>Standard error (pt 2)</a:t>
            </a:r>
          </a:p>
        </p:txBody>
      </p:sp>
      <p:sp>
        <p:nvSpPr>
          <p:cNvPr id="3" name="Content Placeholder 2">
            <a:extLst>
              <a:ext uri="{FF2B5EF4-FFF2-40B4-BE49-F238E27FC236}">
                <a16:creationId xmlns:a16="http://schemas.microsoft.com/office/drawing/2014/main" id="{A1D2BDD4-B5A8-4842-B578-8954B715E538}"/>
              </a:ext>
            </a:extLst>
          </p:cNvPr>
          <p:cNvSpPr>
            <a:spLocks noGrp="1"/>
          </p:cNvSpPr>
          <p:nvPr>
            <p:ph idx="1"/>
          </p:nvPr>
        </p:nvSpPr>
        <p:spPr/>
        <p:txBody>
          <a:bodyPr/>
          <a:lstStyle/>
          <a:p>
            <a:r>
              <a:rPr lang="en-US" b="1" dirty="0"/>
              <a:t>What the standard error of the mean tells you is that about two-thirds (68.3%) of the </a:t>
            </a:r>
            <a:r>
              <a:rPr lang="en-US" b="1" dirty="0">
                <a:solidFill>
                  <a:srgbClr val="FF0000"/>
                </a:solidFill>
              </a:rPr>
              <a:t>sample means </a:t>
            </a:r>
            <a:r>
              <a:rPr lang="en-US" b="1" dirty="0"/>
              <a:t>would be within ±1 standard error of the population mean and 95.4% would be within ±2 standard errors </a:t>
            </a:r>
            <a:endParaRPr lang="en-US" dirty="0"/>
          </a:p>
        </p:txBody>
      </p:sp>
      <p:pic>
        <p:nvPicPr>
          <p:cNvPr id="4" name="Picture 3">
            <a:extLst>
              <a:ext uri="{FF2B5EF4-FFF2-40B4-BE49-F238E27FC236}">
                <a16:creationId xmlns:a16="http://schemas.microsoft.com/office/drawing/2014/main" id="{5627C16E-8C49-4952-9814-6B7D8A53FB48}"/>
              </a:ext>
              <a:ext uri="{C183D7F6-B498-43B3-948B-1728B52AA6E4}">
                <adec:decorative xmlns:adec="http://schemas.microsoft.com/office/drawing/2017/decorative" val="1"/>
              </a:ext>
            </a:extLst>
          </p:cNvPr>
          <p:cNvPicPr/>
          <p:nvPr/>
        </p:nvPicPr>
        <p:blipFill>
          <a:blip r:embed="rId2"/>
          <a:stretch>
            <a:fillRect/>
          </a:stretch>
        </p:blipFill>
        <p:spPr>
          <a:xfrm>
            <a:off x="7026329" y="365125"/>
            <a:ext cx="2319338" cy="1304925"/>
          </a:xfrm>
          <a:prstGeom prst="rect">
            <a:avLst/>
          </a:prstGeom>
        </p:spPr>
      </p:pic>
    </p:spTree>
    <p:extLst>
      <p:ext uri="{BB962C8B-B14F-4D97-AF65-F5344CB8AC3E}">
        <p14:creationId xmlns:p14="http://schemas.microsoft.com/office/powerpoint/2010/main" val="177820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E5D6-20C9-482F-8440-1FF3E36B5657}"/>
              </a:ext>
            </a:extLst>
          </p:cNvPr>
          <p:cNvSpPr>
            <a:spLocks noGrp="1"/>
          </p:cNvSpPr>
          <p:nvPr>
            <p:ph type="title"/>
          </p:nvPr>
        </p:nvSpPr>
        <p:spPr/>
        <p:txBody>
          <a:bodyPr/>
          <a:lstStyle/>
          <a:p>
            <a:r>
              <a:rPr lang="en-US" dirty="0"/>
              <a:t>95% confidence intervals</a:t>
            </a:r>
          </a:p>
        </p:txBody>
      </p:sp>
      <p:sp>
        <p:nvSpPr>
          <p:cNvPr id="3" name="Content Placeholder 2">
            <a:extLst>
              <a:ext uri="{FF2B5EF4-FFF2-40B4-BE49-F238E27FC236}">
                <a16:creationId xmlns:a16="http://schemas.microsoft.com/office/drawing/2014/main" id="{A1D2BDD4-B5A8-4842-B578-8954B715E538}"/>
              </a:ext>
            </a:extLst>
          </p:cNvPr>
          <p:cNvSpPr>
            <a:spLocks noGrp="1"/>
          </p:cNvSpPr>
          <p:nvPr>
            <p:ph idx="1"/>
          </p:nvPr>
        </p:nvSpPr>
        <p:spPr>
          <a:xfrm>
            <a:off x="838200" y="1617890"/>
            <a:ext cx="10515600" cy="4351338"/>
          </a:xfrm>
        </p:spPr>
        <p:txBody>
          <a:bodyPr>
            <a:normAutofit lnSpcReduction="10000"/>
          </a:bodyPr>
          <a:lstStyle/>
          <a:p>
            <a:r>
              <a:rPr lang="en-US" dirty="0"/>
              <a:t>A more precise measure of the uncertainty in the mean is the 95% confidence interval (95% CI)</a:t>
            </a:r>
          </a:p>
          <a:p>
            <a:r>
              <a:rPr lang="en-US" dirty="0"/>
              <a:t>For large sample sizes, 95% CI can be calculated using this formula: 1.96 x SEM (typically rounded to 2 x SEM) for ease of calculation. </a:t>
            </a:r>
          </a:p>
          <a:p>
            <a:endParaRPr lang="en-US" dirty="0"/>
          </a:p>
          <a:p>
            <a:r>
              <a:rPr lang="en-US" dirty="0"/>
              <a:t>95% of all confidence intervals constructed using this procedure should contain the true population mean.</a:t>
            </a:r>
          </a:p>
          <a:p>
            <a:endParaRPr lang="en-US" dirty="0"/>
          </a:p>
          <a:p>
            <a:r>
              <a:rPr lang="en-US" dirty="0"/>
              <a:t>Compute SEM and 95% CI in Google sheets by completing the “Standard Error” worksheet (tab) in the Google Sheets tutorial </a:t>
            </a:r>
          </a:p>
          <a:p>
            <a:endParaRPr lang="en-US" dirty="0"/>
          </a:p>
        </p:txBody>
      </p:sp>
    </p:spTree>
    <p:extLst>
      <p:ext uri="{BB962C8B-B14F-4D97-AF65-F5344CB8AC3E}">
        <p14:creationId xmlns:p14="http://schemas.microsoft.com/office/powerpoint/2010/main" val="152097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DEE85-9EC7-4839-86CB-A8D3BEB77BBB}"/>
              </a:ext>
            </a:extLst>
          </p:cNvPr>
          <p:cNvSpPr>
            <a:spLocks noGrp="1"/>
          </p:cNvSpPr>
          <p:nvPr>
            <p:ph type="title"/>
          </p:nvPr>
        </p:nvSpPr>
        <p:spPr/>
        <p:txBody>
          <a:bodyPr/>
          <a:lstStyle/>
          <a:p>
            <a:r>
              <a:rPr lang="en-US" dirty="0"/>
              <a:t>Practice</a:t>
            </a:r>
          </a:p>
        </p:txBody>
      </p:sp>
      <p:sp>
        <p:nvSpPr>
          <p:cNvPr id="3" name="Content Placeholder 2">
            <a:extLst>
              <a:ext uri="{FF2B5EF4-FFF2-40B4-BE49-F238E27FC236}">
                <a16:creationId xmlns:a16="http://schemas.microsoft.com/office/drawing/2014/main" id="{A7E83F53-DF75-4474-8EA6-50F12DCAA227}"/>
              </a:ext>
            </a:extLst>
          </p:cNvPr>
          <p:cNvSpPr>
            <a:spLocks noGrp="1"/>
          </p:cNvSpPr>
          <p:nvPr>
            <p:ph idx="1"/>
          </p:nvPr>
        </p:nvSpPr>
        <p:spPr/>
        <p:txBody>
          <a:bodyPr/>
          <a:lstStyle/>
          <a:p>
            <a:r>
              <a:rPr lang="en-US" dirty="0"/>
              <a:t>Let’s practice graphing with error bars in Google Sheets!</a:t>
            </a:r>
          </a:p>
          <a:p>
            <a:r>
              <a:rPr lang="en-US" dirty="0"/>
              <a:t>Practice in Google sheets by completing the “Bar Graph,” “Bar Graph 2,” “Error Bars,” “Error Bars 2,” and “Exercise 4” worksheets (tabs) in the Google Sheets tutorial </a:t>
            </a:r>
          </a:p>
          <a:p>
            <a:endParaRPr lang="en-US" dirty="0"/>
          </a:p>
        </p:txBody>
      </p:sp>
    </p:spTree>
    <p:extLst>
      <p:ext uri="{BB962C8B-B14F-4D97-AF65-F5344CB8AC3E}">
        <p14:creationId xmlns:p14="http://schemas.microsoft.com/office/powerpoint/2010/main" val="950904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a:extLst>
              <a:ext uri="{C183D7F6-B498-43B3-948B-1728B52AA6E4}">
                <adec:decorative xmlns:adec="http://schemas.microsoft.com/office/drawing/2017/decorative" val="1"/>
              </a:ext>
            </a:extLst>
          </p:cNvPr>
          <p:cNvSpPr/>
          <p:nvPr/>
        </p:nvSpPr>
        <p:spPr>
          <a:xfrm>
            <a:off x="1618307" y="602949"/>
            <a:ext cx="8955387" cy="235819"/>
          </a:xfrm>
          <a:prstGeom prst="rect">
            <a:avLst/>
          </a:prstGeom>
          <a:solidFill>
            <a:srgbClr val="262626"/>
          </a:solidFill>
          <a:ln w="12700">
            <a:miter lim="400000"/>
          </a:ln>
          <a:effectLst>
            <a:outerShdw blurRad="50800" dist="76200" dir="2700000" rotWithShape="0">
              <a:srgbClr val="000000">
                <a:alpha val="40000"/>
              </a:srgbClr>
            </a:outerShdw>
          </a:effectLst>
        </p:spPr>
        <p:txBody>
          <a:bodyPr lIns="45719" rIns="45719" anchor="ctr"/>
          <a:lstStyle/>
          <a:p>
            <a:pPr algn="ctr">
              <a:defRPr>
                <a:solidFill>
                  <a:srgbClr val="FFFFFF"/>
                </a:solidFill>
              </a:defRPr>
            </a:pPr>
            <a:endParaRPr/>
          </a:p>
        </p:txBody>
      </p:sp>
      <p:pic>
        <p:nvPicPr>
          <p:cNvPr id="224" name="image5.png">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524001" y="0"/>
            <a:ext cx="9144001" cy="743624"/>
          </a:xfrm>
          <a:prstGeom prst="rect">
            <a:avLst/>
          </a:prstGeom>
          <a:ln w="12700">
            <a:miter lim="400000"/>
          </a:ln>
        </p:spPr>
      </p:pic>
      <p:sp>
        <p:nvSpPr>
          <p:cNvPr id="226" name="Shape 226">
            <a:extLst>
              <a:ext uri="{C183D7F6-B498-43B3-948B-1728B52AA6E4}">
                <adec:decorative xmlns:adec="http://schemas.microsoft.com/office/drawing/2017/decorative" val="1"/>
              </a:ext>
            </a:extLst>
          </p:cNvPr>
          <p:cNvSpPr/>
          <p:nvPr/>
        </p:nvSpPr>
        <p:spPr>
          <a:xfrm>
            <a:off x="3886140" y="228943"/>
            <a:ext cx="4434446" cy="574874"/>
          </a:xfrm>
          <a:prstGeom prst="rect">
            <a:avLst/>
          </a:prstGeom>
          <a:ln w="12700">
            <a:miter lim="400000"/>
          </a:ln>
          <a:effectLst>
            <a:outerShdw blurRad="50800" dist="50800" dir="5400000" rotWithShape="0">
              <a:srgbClr val="000000"/>
            </a:outerShdw>
          </a:effectLst>
          <a:extLst>
            <a:ext uri="{C572A759-6A51-4108-AA02-DFA0A04FC94B}">
              <ma14:wrappingTextBoxFlag xmlns="" xmlns:ma14="http://schemas.microsoft.com/office/mac/drawingml/2011/main" val="1"/>
            </a:ext>
          </a:extLst>
        </p:spPr>
        <p:txBody>
          <a:bodyPr wrap="square" lIns="40817" tIns="40817" rIns="40817" bIns="40817">
            <a:spAutoFit/>
          </a:bodyPr>
          <a:lstStyle>
            <a:lvl1pPr>
              <a:defRPr sz="3200" b="1" spc="56">
                <a:solidFill>
                  <a:srgbClr val="FFFFFF"/>
                </a:solidFill>
                <a:effectLst>
                  <a:outerShdw blurRad="50800" dist="50800" dir="5400000" rotWithShape="0">
                    <a:srgbClr val="000000"/>
                  </a:outerShdw>
                </a:effectLst>
                <a:latin typeface="Arial"/>
                <a:ea typeface="Arial"/>
                <a:cs typeface="Arial"/>
                <a:sym typeface="Arial"/>
              </a:defRPr>
            </a:lvl1pPr>
          </a:lstStyle>
          <a:p>
            <a:endParaRPr dirty="0">
              <a:effectLst/>
            </a:endParaRPr>
          </a:p>
        </p:txBody>
      </p:sp>
      <p:sp>
        <p:nvSpPr>
          <p:cNvPr id="6" name="Shape 226"/>
          <p:cNvSpPr>
            <a:spLocks noGrp="1"/>
          </p:cNvSpPr>
          <p:nvPr>
            <p:ph type="title" idx="4294967295"/>
          </p:nvPr>
        </p:nvSpPr>
        <p:spPr>
          <a:xfrm>
            <a:off x="1633034" y="84375"/>
            <a:ext cx="5584431" cy="574874"/>
          </a:xfrm>
          <a:prstGeom prst="rect">
            <a:avLst/>
          </a:prstGeom>
          <a:noFill/>
          <a:ln w="12700">
            <a:noFill/>
            <a:prstDash/>
            <a:miter lim="400000"/>
          </a:ln>
          <a:effectLst>
            <a:outerShdw blurRad="50800" dist="50800" dir="5400000" rotWithShape="0">
              <a:srgbClr val="000000"/>
            </a:outerShdw>
          </a:effectLst>
          <a:extLst>
            <a:ext uri="{C572A759-6A51-4108-AA02-DFA0A04FC94B}">
              <ma14:wrappingTextBoxFlag xmlns="" xmlns:ma14="http://schemas.microsoft.com/office/mac/drawingml/2011/main" val="1"/>
            </a:ext>
          </a:extLst>
        </p:spPr>
        <p:txBody>
          <a:bodyPr rot="0" spcFirstLastPara="0" vertOverflow="overflow" horzOverflow="overflow" vert="horz" wrap="square" lIns="40817" tIns="40817" rIns="40817" bIns="40817" numCol="1" spcCol="0" rtlCol="0" fromWordArt="0" anchor="t" anchorCtr="0" forceAA="0" compatLnSpc="1">
            <a:prstTxWarp prst="textNoShape">
              <a:avLst/>
            </a:prstTxWarp>
            <a:spAutoFit/>
          </a:bodyPr>
          <a:lstStyle>
            <a:lvl1pPr>
              <a:defRPr sz="3200" b="1" spc="56">
                <a:solidFill>
                  <a:srgbClr val="FFFFFF"/>
                </a:solidFill>
                <a:effectLst>
                  <a:outerShdw blurRad="50800" dist="50800" dir="5400000" rotWithShape="0">
                    <a:srgbClr val="000000"/>
                  </a:outerShdw>
                </a:effectLst>
                <a:latin typeface="Arial"/>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56" normalizeH="0" baseline="0" noProof="0" dirty="0">
                <a:ln>
                  <a:noFill/>
                </a:ln>
                <a:solidFill>
                  <a:srgbClr val="FFFFFF"/>
                </a:solidFill>
                <a:effectLst/>
                <a:uLnTx/>
                <a:uFillTx/>
                <a:latin typeface="Arial"/>
                <a:ea typeface="Arial"/>
                <a:cs typeface="Arial"/>
                <a:sym typeface="Arial"/>
              </a:rPr>
              <a:t>Why do we use statistics?</a:t>
            </a:r>
          </a:p>
        </p:txBody>
      </p:sp>
      <p:sp>
        <p:nvSpPr>
          <p:cNvPr id="9" name="Rectangle 8"/>
          <p:cNvSpPr/>
          <p:nvPr/>
        </p:nvSpPr>
        <p:spPr>
          <a:xfrm>
            <a:off x="1524001" y="6581002"/>
            <a:ext cx="3047629" cy="276999"/>
          </a:xfrm>
          <a:prstGeom prst="rect">
            <a:avLst/>
          </a:prstGeom>
        </p:spPr>
        <p:txBody>
          <a:bodyPr wrap="none">
            <a:spAutoFit/>
          </a:bodyPr>
          <a:lstStyle/>
          <a:p>
            <a:r>
              <a:rPr lang="en-US" sz="1200" dirty="0"/>
              <a:t>http://</a:t>
            </a:r>
            <a:r>
              <a:rPr lang="en-US" sz="1200" dirty="0" err="1"/>
              <a:t>labs.geog.uvic.ca</a:t>
            </a:r>
            <a:r>
              <a:rPr lang="en-US" sz="1200" dirty="0"/>
              <a:t>/geog226/frLab3.html</a:t>
            </a:r>
          </a:p>
        </p:txBody>
      </p:sp>
      <p:sp>
        <p:nvSpPr>
          <p:cNvPr id="10" name="Rectangle 9"/>
          <p:cNvSpPr/>
          <p:nvPr/>
        </p:nvSpPr>
        <p:spPr>
          <a:xfrm>
            <a:off x="6285187" y="910651"/>
            <a:ext cx="4382814" cy="5816977"/>
          </a:xfrm>
          <a:prstGeom prst="rect">
            <a:avLst/>
          </a:prstGeom>
        </p:spPr>
        <p:txBody>
          <a:bodyPr wrap="square">
            <a:spAutoFit/>
          </a:bodyPr>
          <a:lstStyle/>
          <a:p>
            <a:pPr>
              <a:spcBef>
                <a:spcPts val="400"/>
              </a:spcBef>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r>
              <a:rPr lang="en-US" sz="3200" b="1" dirty="0">
                <a:sym typeface="Helvetica"/>
              </a:rPr>
              <a:t>How can we describe each sample?</a:t>
            </a:r>
          </a:p>
          <a:p>
            <a:pPr marL="914400" lvl="1" indent="-457200">
              <a:spcBef>
                <a:spcPts val="400"/>
              </a:spcBef>
              <a:buFont typeface="Arial" charset="0"/>
              <a:buChar char="•"/>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r>
              <a:rPr lang="en-US" sz="3200" dirty="0">
                <a:sym typeface="Helvetica"/>
              </a:rPr>
              <a:t>Distribution</a:t>
            </a:r>
          </a:p>
          <a:p>
            <a:pPr marL="914400" lvl="1" indent="-457200">
              <a:spcBef>
                <a:spcPts val="400"/>
              </a:spcBef>
              <a:buFont typeface="Arial" charset="0"/>
              <a:buChar char="•"/>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r>
              <a:rPr lang="en-US" sz="3200" dirty="0">
                <a:sym typeface="Helvetica"/>
              </a:rPr>
              <a:t>Mean, Median, Mode</a:t>
            </a:r>
          </a:p>
          <a:p>
            <a:pPr marL="914400" lvl="1" indent="-457200">
              <a:spcBef>
                <a:spcPts val="400"/>
              </a:spcBef>
              <a:buFont typeface="Arial" charset="0"/>
              <a:buChar char="•"/>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r>
              <a:rPr lang="en-US" sz="3200" dirty="0">
                <a:sym typeface="Helvetica"/>
              </a:rPr>
              <a:t>Standard </a:t>
            </a:r>
            <a:r>
              <a:rPr lang="en-US" sz="3200" dirty="0" err="1">
                <a:sym typeface="Helvetica"/>
              </a:rPr>
              <a:t>Deviaion</a:t>
            </a:r>
            <a:endParaRPr lang="en-US" sz="3200" dirty="0">
              <a:sym typeface="Helvetica"/>
            </a:endParaRPr>
          </a:p>
          <a:p>
            <a:pPr marL="914400" lvl="1" indent="-457200">
              <a:spcBef>
                <a:spcPts val="400"/>
              </a:spcBef>
              <a:buFont typeface="Arial" charset="0"/>
              <a:buChar char="•"/>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r>
              <a:rPr lang="en-US" sz="3200" dirty="0">
                <a:sym typeface="Helvetica"/>
              </a:rPr>
              <a:t>Standard Error of the Mean</a:t>
            </a:r>
          </a:p>
          <a:p>
            <a:pPr marL="914400" lvl="1" indent="-457200">
              <a:spcBef>
                <a:spcPts val="400"/>
              </a:spcBef>
              <a:buFont typeface="Arial" charset="0"/>
              <a:buChar char="•"/>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r>
              <a:rPr lang="en-US" sz="3200" dirty="0">
                <a:sym typeface="Helvetica"/>
              </a:rPr>
              <a:t>95% Confidence Interval</a:t>
            </a:r>
          </a:p>
          <a:p>
            <a:pPr>
              <a:spcBef>
                <a:spcPts val="400"/>
              </a:spcBef>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endParaRPr lang="en-US" sz="3200" i="1" dirty="0">
              <a:sym typeface="Helvetica"/>
            </a:endParaRPr>
          </a:p>
        </p:txBody>
      </p:sp>
      <p:sp>
        <p:nvSpPr>
          <p:cNvPr id="13" name="Rectangle 12"/>
          <p:cNvSpPr/>
          <p:nvPr/>
        </p:nvSpPr>
        <p:spPr>
          <a:xfrm>
            <a:off x="1827680" y="3750646"/>
            <a:ext cx="4970359" cy="2328843"/>
          </a:xfrm>
          <a:prstGeom prst="rect">
            <a:avLst/>
          </a:prstGeom>
        </p:spPr>
        <p:txBody>
          <a:bodyPr wrap="square">
            <a:spAutoFit/>
          </a:bodyPr>
          <a:lstStyle/>
          <a:p>
            <a:pPr>
              <a:spcBef>
                <a:spcPts val="400"/>
              </a:spcBef>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r>
              <a:rPr lang="en-US" sz="3200" b="1" dirty="0">
                <a:sym typeface="Helvetica"/>
              </a:rPr>
              <a:t>Inferential Statistics </a:t>
            </a:r>
          </a:p>
          <a:p>
            <a:pPr>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r>
              <a:rPr lang="en-US" sz="3200" i="1" dirty="0">
                <a:sym typeface="Helvetica"/>
              </a:rPr>
              <a:t>Is there a difference between these two lakes?</a:t>
            </a:r>
          </a:p>
          <a:p>
            <a:pPr>
              <a:spcBef>
                <a:spcPts val="400"/>
              </a:spcBef>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endParaRPr lang="en-US" sz="1400" i="1" dirty="0">
              <a:sym typeface="Helvetica"/>
            </a:endParaRPr>
          </a:p>
          <a:p>
            <a:pPr>
              <a:defRPr sz="2000">
                <a:solidFill>
                  <a:srgbClr val="4A2E12"/>
                </a:solidFill>
                <a:effectLst>
                  <a:outerShdw blurRad="190500" dist="101600" dir="2700000" rotWithShape="0">
                    <a:srgbClr val="000000">
                      <a:alpha val="20000"/>
                    </a:srgbClr>
                  </a:outerShdw>
                </a:effectLst>
                <a:latin typeface="+mn-lt"/>
                <a:ea typeface="+mn-ea"/>
                <a:cs typeface="+mn-cs"/>
                <a:sym typeface="Helvetica"/>
              </a:defRPr>
            </a:pPr>
            <a:r>
              <a:rPr lang="en-US" sz="3200" i="1" dirty="0">
                <a:sym typeface="Helvetica"/>
              </a:rPr>
              <a:t>Is that difference significant?</a:t>
            </a:r>
          </a:p>
        </p:txBody>
      </p:sp>
    </p:spTree>
    <p:extLst>
      <p:ext uri="{BB962C8B-B14F-4D97-AF65-F5344CB8AC3E}">
        <p14:creationId xmlns:p14="http://schemas.microsoft.com/office/powerpoint/2010/main" val="10982225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dissolv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dissolv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dissolv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dissolv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dissolve">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dissolve">
                                      <p:cBhvr>
                                        <p:cTn id="32" dur="500"/>
                                        <p:tgtEl>
                                          <p:spTgt spid="10">
                                            <p:txEl>
                                              <p:pRg st="5" end="5"/>
                                            </p:txEl>
                                          </p:spTgt>
                                        </p:tgtEl>
                                      </p:cBhvr>
                                    </p:animEffect>
                                  </p:childTnLst>
                                </p:cTn>
                              </p:par>
                              <p:par>
                                <p:cTn id="33" presetID="9" presetClass="exit" presetSubtype="0" fill="hold" grpId="1" nodeType="withEffect">
                                  <p:stCondLst>
                                    <p:cond delay="0"/>
                                  </p:stCondLst>
                                  <p:childTnLst>
                                    <p:animEffect transition="out" filter="dissolve">
                                      <p:cBhvr>
                                        <p:cTn id="34" dur="500"/>
                                        <p:tgtEl>
                                          <p:spTgt spid="10">
                                            <p:txEl>
                                              <p:pRg st="0" end="0"/>
                                            </p:txEl>
                                          </p:spTgt>
                                        </p:tgtEl>
                                      </p:cBhvr>
                                    </p:animEffect>
                                    <p:set>
                                      <p:cBhvr>
                                        <p:cTn id="35" dur="1" fill="hold">
                                          <p:stCondLst>
                                            <p:cond delay="499"/>
                                          </p:stCondLst>
                                        </p:cTn>
                                        <p:tgtEl>
                                          <p:spTgt spid="10">
                                            <p:txEl>
                                              <p:pRg st="0" end="0"/>
                                            </p:txEl>
                                          </p:spTgt>
                                        </p:tgtEl>
                                        <p:attrNameLst>
                                          <p:attrName>style.visibility</p:attrName>
                                        </p:attrNameLst>
                                      </p:cBhvr>
                                      <p:to>
                                        <p:strVal val="hidden"/>
                                      </p:to>
                                    </p:set>
                                  </p:childTnLst>
                                </p:cTn>
                              </p:par>
                              <p:par>
                                <p:cTn id="36" presetID="9" presetClass="exit" presetSubtype="0" fill="hold" grpId="1" nodeType="withEffect">
                                  <p:stCondLst>
                                    <p:cond delay="0"/>
                                  </p:stCondLst>
                                  <p:childTnLst>
                                    <p:animEffect transition="out" filter="dissolve">
                                      <p:cBhvr>
                                        <p:cTn id="37" dur="500"/>
                                        <p:tgtEl>
                                          <p:spTgt spid="10">
                                            <p:txEl>
                                              <p:pRg st="1" end="1"/>
                                            </p:txEl>
                                          </p:spTgt>
                                        </p:tgtEl>
                                      </p:cBhvr>
                                    </p:animEffect>
                                    <p:set>
                                      <p:cBhvr>
                                        <p:cTn id="38" dur="1" fill="hold">
                                          <p:stCondLst>
                                            <p:cond delay="499"/>
                                          </p:stCondLst>
                                        </p:cTn>
                                        <p:tgtEl>
                                          <p:spTgt spid="10">
                                            <p:txEl>
                                              <p:pRg st="1" end="1"/>
                                            </p:txEl>
                                          </p:spTgt>
                                        </p:tgtEl>
                                        <p:attrNameLst>
                                          <p:attrName>style.visibility</p:attrName>
                                        </p:attrNameLst>
                                      </p:cBhvr>
                                      <p:to>
                                        <p:strVal val="hidden"/>
                                      </p:to>
                                    </p:set>
                                  </p:childTnLst>
                                </p:cTn>
                              </p:par>
                              <p:par>
                                <p:cTn id="39" presetID="9" presetClass="exit" presetSubtype="0" fill="hold" grpId="1" nodeType="withEffect">
                                  <p:stCondLst>
                                    <p:cond delay="0"/>
                                  </p:stCondLst>
                                  <p:childTnLst>
                                    <p:animEffect transition="out" filter="dissolve">
                                      <p:cBhvr>
                                        <p:cTn id="40" dur="500"/>
                                        <p:tgtEl>
                                          <p:spTgt spid="10">
                                            <p:txEl>
                                              <p:pRg st="2" end="2"/>
                                            </p:txEl>
                                          </p:spTgt>
                                        </p:tgtEl>
                                      </p:cBhvr>
                                    </p:animEffect>
                                    <p:set>
                                      <p:cBhvr>
                                        <p:cTn id="41" dur="1" fill="hold">
                                          <p:stCondLst>
                                            <p:cond delay="499"/>
                                          </p:stCondLst>
                                        </p:cTn>
                                        <p:tgtEl>
                                          <p:spTgt spid="10">
                                            <p:txEl>
                                              <p:pRg st="2" end="2"/>
                                            </p:txEl>
                                          </p:spTgt>
                                        </p:tgtEl>
                                        <p:attrNameLst>
                                          <p:attrName>style.visibility</p:attrName>
                                        </p:attrNameLst>
                                      </p:cBhvr>
                                      <p:to>
                                        <p:strVal val="hidden"/>
                                      </p:to>
                                    </p:set>
                                  </p:childTnLst>
                                </p:cTn>
                              </p:par>
                              <p:par>
                                <p:cTn id="42" presetID="9" presetClass="exit" presetSubtype="0" fill="hold" grpId="1" nodeType="withEffect">
                                  <p:stCondLst>
                                    <p:cond delay="0"/>
                                  </p:stCondLst>
                                  <p:childTnLst>
                                    <p:animEffect transition="out" filter="dissolve">
                                      <p:cBhvr>
                                        <p:cTn id="43" dur="500"/>
                                        <p:tgtEl>
                                          <p:spTgt spid="10">
                                            <p:txEl>
                                              <p:pRg st="3" end="3"/>
                                            </p:txEl>
                                          </p:spTgt>
                                        </p:tgtEl>
                                      </p:cBhvr>
                                    </p:animEffect>
                                    <p:set>
                                      <p:cBhvr>
                                        <p:cTn id="44" dur="1" fill="hold">
                                          <p:stCondLst>
                                            <p:cond delay="499"/>
                                          </p:stCondLst>
                                        </p:cTn>
                                        <p:tgtEl>
                                          <p:spTgt spid="10">
                                            <p:txEl>
                                              <p:pRg st="3" end="3"/>
                                            </p:txEl>
                                          </p:spTgt>
                                        </p:tgtEl>
                                        <p:attrNameLst>
                                          <p:attrName>style.visibility</p:attrName>
                                        </p:attrNameLst>
                                      </p:cBhvr>
                                      <p:to>
                                        <p:strVal val="hidden"/>
                                      </p:to>
                                    </p:set>
                                  </p:childTnLst>
                                </p:cTn>
                              </p:par>
                              <p:par>
                                <p:cTn id="45" presetID="9" presetClass="exit" presetSubtype="0" fill="hold" grpId="1" nodeType="withEffect">
                                  <p:stCondLst>
                                    <p:cond delay="0"/>
                                  </p:stCondLst>
                                  <p:childTnLst>
                                    <p:animEffect transition="out" filter="dissolve">
                                      <p:cBhvr>
                                        <p:cTn id="46" dur="500"/>
                                        <p:tgtEl>
                                          <p:spTgt spid="10">
                                            <p:txEl>
                                              <p:pRg st="4" end="4"/>
                                            </p:txEl>
                                          </p:spTgt>
                                        </p:tgtEl>
                                      </p:cBhvr>
                                    </p:animEffect>
                                    <p:set>
                                      <p:cBhvr>
                                        <p:cTn id="47" dur="1" fill="hold">
                                          <p:stCondLst>
                                            <p:cond delay="499"/>
                                          </p:stCondLst>
                                        </p:cTn>
                                        <p:tgtEl>
                                          <p:spTgt spid="10">
                                            <p:txEl>
                                              <p:pRg st="4" end="4"/>
                                            </p:txEl>
                                          </p:spTgt>
                                        </p:tgtEl>
                                        <p:attrNameLst>
                                          <p:attrName>style.visibility</p:attrName>
                                        </p:attrNameLst>
                                      </p:cBhvr>
                                      <p:to>
                                        <p:strVal val="hidden"/>
                                      </p:to>
                                    </p:set>
                                  </p:childTnLst>
                                </p:cTn>
                              </p:par>
                              <p:par>
                                <p:cTn id="48" presetID="9" presetClass="exit" presetSubtype="0" fill="hold" grpId="1" nodeType="withEffect">
                                  <p:stCondLst>
                                    <p:cond delay="0"/>
                                  </p:stCondLst>
                                  <p:childTnLst>
                                    <p:animEffect transition="out" filter="dissolve">
                                      <p:cBhvr>
                                        <p:cTn id="49" dur="500"/>
                                        <p:tgtEl>
                                          <p:spTgt spid="10">
                                            <p:txEl>
                                              <p:pRg st="5" end="5"/>
                                            </p:txEl>
                                          </p:spTgt>
                                        </p:tgtEl>
                                      </p:cBhvr>
                                    </p:animEffect>
                                    <p:set>
                                      <p:cBhvr>
                                        <p:cTn id="50" dur="1" fill="hold">
                                          <p:stCondLst>
                                            <p:cond delay="499"/>
                                          </p:stCondLst>
                                        </p:cTn>
                                        <p:tgtEl>
                                          <p:spTgt spid="10">
                                            <p:txEl>
                                              <p:pRg st="5" end="5"/>
                                            </p:txEl>
                                          </p:spTgt>
                                        </p:tgtEl>
                                        <p:attrNameLst>
                                          <p:attrName>style.visibility</p:attrName>
                                        </p:attrNameLst>
                                      </p:cBhvr>
                                      <p:to>
                                        <p:strVal val="hidden"/>
                                      </p:to>
                                    </p:set>
                                  </p:childTnLst>
                                </p:cTn>
                              </p:par>
                              <p:par>
                                <p:cTn id="51" presetID="9" presetClass="entr" presetSubtype="0" fill="hold" grpId="0" nodeType="withEffect">
                                  <p:stCondLst>
                                    <p:cond delay="0"/>
                                  </p:stCondLst>
                                  <p:childTnLst>
                                    <p:set>
                                      <p:cBhvr>
                                        <p:cTn id="52" dur="1" fill="hold">
                                          <p:stCondLst>
                                            <p:cond delay="0"/>
                                          </p:stCondLst>
                                        </p:cTn>
                                        <p:tgtEl>
                                          <p:spTgt spid="13">
                                            <p:txEl>
                                              <p:pRg st="0" end="0"/>
                                            </p:txEl>
                                          </p:spTgt>
                                        </p:tgtEl>
                                        <p:attrNameLst>
                                          <p:attrName>style.visibility</p:attrName>
                                        </p:attrNameLst>
                                      </p:cBhvr>
                                      <p:to>
                                        <p:strVal val="visible"/>
                                      </p:to>
                                    </p:set>
                                    <p:animEffect transition="in" filter="dissolve">
                                      <p:cBhvr>
                                        <p:cTn id="53" dur="500"/>
                                        <p:tgtEl>
                                          <p:spTgt spid="13">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13">
                                            <p:txEl>
                                              <p:pRg st="1" end="1"/>
                                            </p:txEl>
                                          </p:spTgt>
                                        </p:tgtEl>
                                        <p:attrNameLst>
                                          <p:attrName>style.visibility</p:attrName>
                                        </p:attrNameLst>
                                      </p:cBhvr>
                                      <p:to>
                                        <p:strVal val="visible"/>
                                      </p:to>
                                    </p:set>
                                    <p:animEffect transition="in" filter="dissolve">
                                      <p:cBhvr>
                                        <p:cTn id="58" dur="500"/>
                                        <p:tgtEl>
                                          <p:spTgt spid="13">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3">
                                            <p:txEl>
                                              <p:pRg st="3" end="3"/>
                                            </p:txEl>
                                          </p:spTgt>
                                        </p:tgtEl>
                                        <p:attrNameLst>
                                          <p:attrName>style.visibility</p:attrName>
                                        </p:attrNameLst>
                                      </p:cBhvr>
                                      <p:to>
                                        <p:strVal val="visible"/>
                                      </p:to>
                                    </p:set>
                                    <p:animEffect transition="in" filter="dissolve">
                                      <p:cBhvr>
                                        <p:cTn id="63"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bldLvl="2"/>
      <p:bldP spid="10" grpId="1" uiExpand="1" build="allAtOnce"/>
      <p:bldP spid="13" grpId="0" uiExpand="1"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59BFE-26FD-47C9-9647-1DFFE376FA75}"/>
              </a:ext>
            </a:extLst>
          </p:cNvPr>
          <p:cNvSpPr>
            <a:spLocks noGrp="1"/>
          </p:cNvSpPr>
          <p:nvPr>
            <p:ph type="title"/>
          </p:nvPr>
        </p:nvSpPr>
        <p:spPr>
          <a:xfrm>
            <a:off x="7724474" y="381919"/>
            <a:ext cx="2514600" cy="1638300"/>
          </a:xfrm>
        </p:spPr>
        <p:txBody>
          <a:bodyPr>
            <a:noAutofit/>
          </a:bodyPr>
          <a:lstStyle/>
          <a:p>
            <a:r>
              <a:rPr lang="en-US" sz="4000" dirty="0"/>
              <a:t>Inferential statistics</a:t>
            </a:r>
          </a:p>
        </p:txBody>
      </p:sp>
      <p:sp>
        <p:nvSpPr>
          <p:cNvPr id="3" name="Text Placeholder 2">
            <a:extLst>
              <a:ext uri="{FF2B5EF4-FFF2-40B4-BE49-F238E27FC236}">
                <a16:creationId xmlns:a16="http://schemas.microsoft.com/office/drawing/2014/main" id="{C2F9C206-FFB2-4E92-8F49-43062F177D2F}"/>
              </a:ext>
            </a:extLst>
          </p:cNvPr>
          <p:cNvSpPr>
            <a:spLocks noGrp="1"/>
          </p:cNvSpPr>
          <p:nvPr>
            <p:ph type="body" sz="half" idx="1"/>
          </p:nvPr>
        </p:nvSpPr>
        <p:spPr/>
        <p:txBody>
          <a:bodyPr/>
          <a:lstStyle/>
          <a:p>
            <a:endParaRPr lang="en-US"/>
          </a:p>
        </p:txBody>
      </p:sp>
      <p:pic>
        <p:nvPicPr>
          <p:cNvPr id="4" name="Picture 2" descr="Flowchart outlines statistical methods used in biology based on data type and research question. Gray boxes show chi-square, paired and unpaired t-tests, linear regression, and ANOVA, while arrows distinguish discrete or categorical versus continuous data and treatment-group counts.">
            <a:extLst>
              <a:ext uri="{FF2B5EF4-FFF2-40B4-BE49-F238E27FC236}">
                <a16:creationId xmlns:a16="http://schemas.microsoft.com/office/drawing/2014/main" id="{8C2132F5-D67A-401F-8887-0B82A814D7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90898"/>
            <a:ext cx="4993086" cy="6232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a:extLst>
              <a:ext uri="{FF2B5EF4-FFF2-40B4-BE49-F238E27FC236}">
                <a16:creationId xmlns:a16="http://schemas.microsoft.com/office/drawing/2014/main" id="{17D280E6-34C8-474E-A7CF-77BB028D7ECA}"/>
              </a:ext>
              <a:ext uri="{C183D7F6-B498-43B3-948B-1728B52AA6E4}">
                <adec:decorative xmlns:adec="http://schemas.microsoft.com/office/drawing/2017/decorative" val="1"/>
              </a:ext>
            </a:extLst>
          </p:cNvPr>
          <p:cNvSpPr/>
          <p:nvPr/>
        </p:nvSpPr>
        <p:spPr>
          <a:xfrm>
            <a:off x="2067643" y="1374524"/>
            <a:ext cx="1214238" cy="7686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EEB5CBA-A4B0-4E85-B676-6EF439AC384E}"/>
              </a:ext>
              <a:ext uri="{C183D7F6-B498-43B3-948B-1728B52AA6E4}">
                <adec:decorative xmlns:adec="http://schemas.microsoft.com/office/drawing/2017/decorative" val="1"/>
              </a:ext>
            </a:extLst>
          </p:cNvPr>
          <p:cNvSpPr/>
          <p:nvPr/>
        </p:nvSpPr>
        <p:spPr>
          <a:xfrm>
            <a:off x="3311688" y="1337933"/>
            <a:ext cx="1214238" cy="6822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Classification diagram showing types of data: qualitative data with example “It was great fun” and quantitative data divided into discrete and continuous categories. Discrete example is 5 in purple, while continuous example is 3.265 with orange arrow and green bar.">
            <a:extLst>
              <a:ext uri="{FF2B5EF4-FFF2-40B4-BE49-F238E27FC236}">
                <a16:creationId xmlns:a16="http://schemas.microsoft.com/office/drawing/2014/main" id="{A5D7D773-7F21-40DC-84DB-3A04E5C213BE}"/>
              </a:ext>
            </a:extLst>
          </p:cNvPr>
          <p:cNvPicPr>
            <a:picLocks noChangeAspect="1"/>
          </p:cNvPicPr>
          <p:nvPr/>
        </p:nvPicPr>
        <p:blipFill>
          <a:blip r:embed="rId4"/>
          <a:stretch>
            <a:fillRect/>
          </a:stretch>
        </p:blipFill>
        <p:spPr>
          <a:xfrm>
            <a:off x="7601382" y="2427410"/>
            <a:ext cx="3895725" cy="2724150"/>
          </a:xfrm>
          <a:prstGeom prst="rect">
            <a:avLst/>
          </a:prstGeom>
        </p:spPr>
      </p:pic>
    </p:spTree>
    <p:extLst>
      <p:ext uri="{BB962C8B-B14F-4D97-AF65-F5344CB8AC3E}">
        <p14:creationId xmlns:p14="http://schemas.microsoft.com/office/powerpoint/2010/main" val="14533644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59BFE-26FD-47C9-9647-1DFFE376FA75}"/>
              </a:ext>
            </a:extLst>
          </p:cNvPr>
          <p:cNvSpPr>
            <a:spLocks noGrp="1"/>
          </p:cNvSpPr>
          <p:nvPr>
            <p:ph type="title"/>
          </p:nvPr>
        </p:nvSpPr>
        <p:spPr>
          <a:xfrm>
            <a:off x="7602743" y="1477484"/>
            <a:ext cx="4217222" cy="1638300"/>
          </a:xfrm>
        </p:spPr>
        <p:txBody>
          <a:bodyPr>
            <a:noAutofit/>
          </a:bodyPr>
          <a:lstStyle/>
          <a:p>
            <a:r>
              <a:rPr lang="en-US" sz="4000" dirty="0"/>
              <a:t>Revisiting the hand data…</a:t>
            </a:r>
            <a:br>
              <a:rPr lang="en-US" sz="4000" dirty="0"/>
            </a:br>
            <a:br>
              <a:rPr lang="en-US" sz="4000" dirty="0"/>
            </a:br>
            <a:r>
              <a:rPr lang="en-US" sz="4000" dirty="0"/>
              <a:t>We will only explore this one example</a:t>
            </a:r>
          </a:p>
        </p:txBody>
      </p:sp>
      <p:sp>
        <p:nvSpPr>
          <p:cNvPr id="3" name="Text Placeholder 2">
            <a:extLst>
              <a:ext uri="{FF2B5EF4-FFF2-40B4-BE49-F238E27FC236}">
                <a16:creationId xmlns:a16="http://schemas.microsoft.com/office/drawing/2014/main" id="{C2F9C206-FFB2-4E92-8F49-43062F177D2F}"/>
              </a:ext>
            </a:extLst>
          </p:cNvPr>
          <p:cNvSpPr>
            <a:spLocks noGrp="1"/>
          </p:cNvSpPr>
          <p:nvPr>
            <p:ph type="body" sz="half" idx="1"/>
          </p:nvPr>
        </p:nvSpPr>
        <p:spPr/>
        <p:txBody>
          <a:bodyPr/>
          <a:lstStyle/>
          <a:p>
            <a:endParaRPr lang="en-US"/>
          </a:p>
        </p:txBody>
      </p:sp>
      <p:pic>
        <p:nvPicPr>
          <p:cNvPr id="4" name="Picture 2">
            <a:extLst>
              <a:ext uri="{FF2B5EF4-FFF2-40B4-BE49-F238E27FC236}">
                <a16:creationId xmlns:a16="http://schemas.microsoft.com/office/drawing/2014/main" id="{8C2132F5-D67A-401F-8887-0B82A814D7A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90898"/>
            <a:ext cx="4993086" cy="62327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a:extLst>
              <a:ext uri="{FF2B5EF4-FFF2-40B4-BE49-F238E27FC236}">
                <a16:creationId xmlns:a16="http://schemas.microsoft.com/office/drawing/2014/main" id="{D85B5218-6DD9-4EB7-8355-38B2127FCAA8}"/>
              </a:ext>
              <a:ext uri="{C183D7F6-B498-43B3-948B-1728B52AA6E4}">
                <adec:decorative xmlns:adec="http://schemas.microsoft.com/office/drawing/2017/decorative" val="1"/>
              </a:ext>
            </a:extLst>
          </p:cNvPr>
          <p:cNvSpPr/>
          <p:nvPr/>
        </p:nvSpPr>
        <p:spPr>
          <a:xfrm>
            <a:off x="3797241" y="2296634"/>
            <a:ext cx="1214238" cy="7686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C686C37-E789-4296-AC74-754216BAB705}"/>
              </a:ext>
              <a:ext uri="{C183D7F6-B498-43B3-948B-1728B52AA6E4}">
                <adec:decorative xmlns:adec="http://schemas.microsoft.com/office/drawing/2017/decorative" val="1"/>
              </a:ext>
            </a:extLst>
          </p:cNvPr>
          <p:cNvSpPr/>
          <p:nvPr/>
        </p:nvSpPr>
        <p:spPr>
          <a:xfrm>
            <a:off x="3311688" y="1337933"/>
            <a:ext cx="1214238" cy="6822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A4AA4D2-D0F8-4EEA-9079-158196777FF9}"/>
              </a:ext>
              <a:ext uri="{C183D7F6-B498-43B3-948B-1728B52AA6E4}">
                <adec:decorative xmlns:adec="http://schemas.microsoft.com/office/drawing/2017/decorative" val="1"/>
              </a:ext>
            </a:extLst>
          </p:cNvPr>
          <p:cNvSpPr/>
          <p:nvPr/>
        </p:nvSpPr>
        <p:spPr>
          <a:xfrm>
            <a:off x="2425641" y="3634973"/>
            <a:ext cx="1214238" cy="6822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3787628-7B41-4704-BB29-1221D375F3E4}"/>
              </a:ext>
              <a:ext uri="{C183D7F6-B498-43B3-948B-1728B52AA6E4}">
                <adec:decorative xmlns:adec="http://schemas.microsoft.com/office/drawing/2017/decorative" val="1"/>
              </a:ext>
            </a:extLst>
          </p:cNvPr>
          <p:cNvSpPr/>
          <p:nvPr/>
        </p:nvSpPr>
        <p:spPr>
          <a:xfrm>
            <a:off x="1970922" y="4841103"/>
            <a:ext cx="1214238" cy="6822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9255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73D97-222E-4BEF-A0DC-1DC9E2BB6B0F}"/>
              </a:ext>
            </a:extLst>
          </p:cNvPr>
          <p:cNvSpPr>
            <a:spLocks noGrp="1"/>
          </p:cNvSpPr>
          <p:nvPr>
            <p:ph type="title"/>
          </p:nvPr>
        </p:nvSpPr>
        <p:spPr>
          <a:xfrm>
            <a:off x="2133600" y="136358"/>
            <a:ext cx="7924800" cy="1143000"/>
          </a:xfrm>
        </p:spPr>
        <p:txBody>
          <a:bodyPr/>
          <a:lstStyle/>
          <a:p>
            <a:r>
              <a:rPr lang="en-US" dirty="0"/>
              <a:t>Inferential Statistics</a:t>
            </a:r>
            <a:br>
              <a:rPr lang="en-US" dirty="0"/>
            </a:br>
            <a:r>
              <a:rPr lang="en-US" dirty="0"/>
              <a:t>T-test</a:t>
            </a:r>
          </a:p>
        </p:txBody>
      </p:sp>
      <p:sp>
        <p:nvSpPr>
          <p:cNvPr id="3" name="Text Placeholder 2">
            <a:extLst>
              <a:ext uri="{FF2B5EF4-FFF2-40B4-BE49-F238E27FC236}">
                <a16:creationId xmlns:a16="http://schemas.microsoft.com/office/drawing/2014/main" id="{A3BB5D61-AEA6-4E43-8F31-B3C54D7A101D}"/>
              </a:ext>
            </a:extLst>
          </p:cNvPr>
          <p:cNvSpPr>
            <a:spLocks noGrp="1"/>
          </p:cNvSpPr>
          <p:nvPr>
            <p:ph type="body" sz="half" idx="1"/>
          </p:nvPr>
        </p:nvSpPr>
        <p:spPr>
          <a:xfrm>
            <a:off x="1008529" y="1010561"/>
            <a:ext cx="10273553" cy="4655288"/>
          </a:xfrm>
        </p:spPr>
        <p:txBody>
          <a:bodyPr>
            <a:noAutofit/>
          </a:bodyPr>
          <a:lstStyle/>
          <a:p>
            <a:r>
              <a:rPr lang="en-US" sz="2800" dirty="0"/>
              <a:t>Is the difference between two sample means significant?</a:t>
            </a:r>
          </a:p>
          <a:p>
            <a:endParaRPr lang="en-US" sz="2800" dirty="0"/>
          </a:p>
          <a:p>
            <a:r>
              <a:rPr lang="en-US" sz="2800" dirty="0"/>
              <a:t>Revisiting Hypotheses: Experimental vs. Statistical</a:t>
            </a:r>
          </a:p>
          <a:p>
            <a:endParaRPr lang="en-US" sz="2800" dirty="0"/>
          </a:p>
          <a:p>
            <a:r>
              <a:rPr lang="en-US" sz="2800" dirty="0"/>
              <a:t>H</a:t>
            </a:r>
            <a:r>
              <a:rPr lang="en-US" sz="2800" baseline="-25000" dirty="0"/>
              <a:t>o</a:t>
            </a:r>
            <a:r>
              <a:rPr lang="en-US" sz="2800" dirty="0"/>
              <a:t> = H </a:t>
            </a:r>
            <a:r>
              <a:rPr lang="en-US" sz="2800" baseline="-25000" dirty="0"/>
              <a:t>naught</a:t>
            </a:r>
            <a:r>
              <a:rPr lang="en-US" sz="2800" dirty="0"/>
              <a:t> = statement to test =  null hypothesis</a:t>
            </a:r>
          </a:p>
          <a:p>
            <a:endParaRPr lang="en-US" sz="2800" dirty="0"/>
          </a:p>
          <a:p>
            <a:r>
              <a:rPr lang="en-US" sz="2800" dirty="0"/>
              <a:t>H</a:t>
            </a:r>
            <a:r>
              <a:rPr lang="en-US" sz="2800" baseline="-25000" dirty="0"/>
              <a:t>a</a:t>
            </a:r>
            <a:r>
              <a:rPr lang="en-US" sz="2800" dirty="0"/>
              <a:t> = H </a:t>
            </a:r>
            <a:r>
              <a:rPr lang="en-US" sz="2800" baseline="-25000" dirty="0"/>
              <a:t>alternative</a:t>
            </a:r>
            <a:r>
              <a:rPr lang="en-US" sz="2800" dirty="0"/>
              <a:t> = alternative hypothesis</a:t>
            </a:r>
          </a:p>
          <a:p>
            <a:endParaRPr lang="en-US" sz="2800" dirty="0"/>
          </a:p>
          <a:p>
            <a:r>
              <a:rPr lang="en-US" sz="2800" dirty="0"/>
              <a:t>Alpha level: what probability of a “false positive” are we willing to accept?</a:t>
            </a:r>
          </a:p>
          <a:p>
            <a:pPr lvl="1"/>
            <a:r>
              <a:rPr lang="en-US" sz="2800" dirty="0"/>
              <a:t>False positive: We reject the null hypothesis of no difference, but in reality there is no difference</a:t>
            </a:r>
          </a:p>
        </p:txBody>
      </p:sp>
    </p:spTree>
    <p:extLst>
      <p:ext uri="{BB962C8B-B14F-4D97-AF65-F5344CB8AC3E}">
        <p14:creationId xmlns:p14="http://schemas.microsoft.com/office/powerpoint/2010/main" val="22027738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 calcmode="lin" valueType="num">
                                      <p:cBhvr additive="base">
                                        <p:cTn id="3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69936-3131-4ABB-97AC-542402982D52}"/>
              </a:ext>
            </a:extLst>
          </p:cNvPr>
          <p:cNvSpPr>
            <a:spLocks noGrp="1"/>
          </p:cNvSpPr>
          <p:nvPr>
            <p:ph type="title"/>
          </p:nvPr>
        </p:nvSpPr>
        <p:spPr/>
        <p:txBody>
          <a:bodyPr/>
          <a:lstStyle/>
          <a:p>
            <a:r>
              <a:rPr lang="en-US" dirty="0"/>
              <a:t>Steps in the T test</a:t>
            </a:r>
          </a:p>
        </p:txBody>
      </p:sp>
      <p:sp>
        <p:nvSpPr>
          <p:cNvPr id="3" name="Text Placeholder 2">
            <a:extLst>
              <a:ext uri="{FF2B5EF4-FFF2-40B4-BE49-F238E27FC236}">
                <a16:creationId xmlns:a16="http://schemas.microsoft.com/office/drawing/2014/main" id="{72C0D966-75FA-4D91-8DA9-ECEB502A95FD}"/>
              </a:ext>
            </a:extLst>
          </p:cNvPr>
          <p:cNvSpPr>
            <a:spLocks noGrp="1"/>
          </p:cNvSpPr>
          <p:nvPr>
            <p:ph type="body" sz="half" idx="1"/>
          </p:nvPr>
        </p:nvSpPr>
        <p:spPr>
          <a:xfrm>
            <a:off x="2133600" y="1112520"/>
            <a:ext cx="7924800" cy="5231130"/>
          </a:xfrm>
        </p:spPr>
        <p:txBody>
          <a:bodyPr>
            <a:normAutofit/>
          </a:bodyPr>
          <a:lstStyle/>
          <a:p>
            <a:pPr marL="457200" indent="-457200">
              <a:buFont typeface="+mj-lt"/>
              <a:buAutoNum type="arabicPeriod"/>
            </a:pPr>
            <a:r>
              <a:rPr lang="en-US" dirty="0"/>
              <a:t>Compute a “t” value, sometimes called t-observed (equal variances not assumed)</a:t>
            </a:r>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r>
              <a:rPr lang="en-US" dirty="0"/>
              <a:t>Compare t-observed to a critical t-value (t-</a:t>
            </a:r>
            <a:r>
              <a:rPr lang="en-US" dirty="0" err="1"/>
              <a:t>crit</a:t>
            </a:r>
            <a:r>
              <a:rPr lang="en-US" dirty="0"/>
              <a:t>).</a:t>
            </a:r>
          </a:p>
          <a:p>
            <a:pPr marL="457200" indent="-457200">
              <a:buFont typeface="+mj-lt"/>
              <a:buAutoNum type="arabicPeriod"/>
            </a:pPr>
            <a:r>
              <a:rPr lang="en-US" dirty="0"/>
              <a:t>When t-</a:t>
            </a:r>
            <a:r>
              <a:rPr lang="en-US" dirty="0" err="1"/>
              <a:t>obs</a:t>
            </a:r>
            <a:r>
              <a:rPr lang="en-US" dirty="0"/>
              <a:t>  &gt; t-</a:t>
            </a:r>
            <a:r>
              <a:rPr lang="en-US" dirty="0" err="1"/>
              <a:t>crit</a:t>
            </a:r>
            <a:r>
              <a:rPr lang="en-US" dirty="0"/>
              <a:t>, for a given alpha level,</a:t>
            </a:r>
            <a:r>
              <a:rPr lang="en-US" dirty="0">
                <a:solidFill>
                  <a:srgbClr val="FF0000"/>
                </a:solidFill>
              </a:rPr>
              <a:t> you reject the null hypothesis. </a:t>
            </a:r>
          </a:p>
          <a:p>
            <a:pPr marL="457200" indent="-457200">
              <a:buFont typeface="+mj-lt"/>
              <a:buAutoNum type="arabicPeriod"/>
            </a:pPr>
            <a:r>
              <a:rPr lang="en-US" dirty="0"/>
              <a:t>Most spreadsheet calculators just return a p-value</a:t>
            </a:r>
          </a:p>
          <a:p>
            <a:pPr marL="457200" indent="-457200">
              <a:buFont typeface="+mj-lt"/>
              <a:buAutoNum type="arabicPeriod"/>
            </a:pPr>
            <a:endParaRPr lang="en-US" dirty="0"/>
          </a:p>
          <a:p>
            <a:pPr marL="457200" indent="-457200">
              <a:buFont typeface="+mj-lt"/>
              <a:buAutoNum type="arabicPeriod"/>
            </a:pPr>
            <a:endParaRPr lang="en-US" dirty="0"/>
          </a:p>
        </p:txBody>
      </p:sp>
      <p:pic>
        <p:nvPicPr>
          <p:cNvPr id="5" name="Picture 4" descr="Mathematical formula defining observed t-statistic for comparing two sample means. Formula uses absolute mean difference, \(|\bar{x}_1-\bar{x}_2|\), divided by square root of pooled variance terms \(s_1^2/n_1+s_2^2/n_2\).">
            <a:extLst>
              <a:ext uri="{FF2B5EF4-FFF2-40B4-BE49-F238E27FC236}">
                <a16:creationId xmlns:a16="http://schemas.microsoft.com/office/drawing/2014/main" id="{0E272815-AD79-4B56-AB6C-0ADB12C688CD}"/>
              </a:ext>
            </a:extLst>
          </p:cNvPr>
          <p:cNvPicPr>
            <a:picLocks noChangeAspect="1"/>
          </p:cNvPicPr>
          <p:nvPr/>
        </p:nvPicPr>
        <p:blipFill>
          <a:blip r:embed="rId3"/>
          <a:stretch>
            <a:fillRect/>
          </a:stretch>
        </p:blipFill>
        <p:spPr>
          <a:xfrm>
            <a:off x="4186238" y="1825619"/>
            <a:ext cx="3247073" cy="2210601"/>
          </a:xfrm>
          <a:prstGeom prst="rect">
            <a:avLst/>
          </a:prstGeom>
        </p:spPr>
      </p:pic>
      <p:pic>
        <p:nvPicPr>
          <p:cNvPr id="6" name="Picture 5" descr="Formula graphic displaying a t-statistic calculation: \(t=\bar d/\sqrt{s^2/n}\). Expression uses mean difference \(\bar d\), sample variance \(s^2\), and sample size \(n\) to assess statistical significance.">
            <a:extLst>
              <a:ext uri="{FF2B5EF4-FFF2-40B4-BE49-F238E27FC236}">
                <a16:creationId xmlns:a16="http://schemas.microsoft.com/office/drawing/2014/main" id="{CA7C0BD6-87FB-441B-865E-5D17C27CC444}"/>
              </a:ext>
            </a:extLst>
          </p:cNvPr>
          <p:cNvPicPr>
            <a:picLocks noChangeAspect="1"/>
          </p:cNvPicPr>
          <p:nvPr/>
        </p:nvPicPr>
        <p:blipFill>
          <a:blip r:embed="rId4"/>
          <a:stretch>
            <a:fillRect/>
          </a:stretch>
        </p:blipFill>
        <p:spPr>
          <a:xfrm>
            <a:off x="9485949" y="2255520"/>
            <a:ext cx="1619250" cy="1238250"/>
          </a:xfrm>
          <a:prstGeom prst="rect">
            <a:avLst/>
          </a:prstGeom>
        </p:spPr>
      </p:pic>
      <p:sp>
        <p:nvSpPr>
          <p:cNvPr id="7" name="TextBox 6">
            <a:extLst>
              <a:ext uri="{FF2B5EF4-FFF2-40B4-BE49-F238E27FC236}">
                <a16:creationId xmlns:a16="http://schemas.microsoft.com/office/drawing/2014/main" id="{CC9308CE-D5A7-450B-B679-FB19A6520198}"/>
              </a:ext>
            </a:extLst>
          </p:cNvPr>
          <p:cNvSpPr txBox="1"/>
          <p:nvPr/>
        </p:nvSpPr>
        <p:spPr>
          <a:xfrm>
            <a:off x="7958801" y="2689979"/>
            <a:ext cx="1527149" cy="369332"/>
          </a:xfrm>
          <a:prstGeom prst="rect">
            <a:avLst/>
          </a:prstGeom>
          <a:solidFill>
            <a:schemeClr val="bg1"/>
          </a:solidFill>
        </p:spPr>
        <p:txBody>
          <a:bodyPr wrap="none" rtlCol="0">
            <a:spAutoFit/>
          </a:bodyPr>
          <a:lstStyle/>
          <a:p>
            <a:r>
              <a:rPr lang="en-US" dirty="0" err="1"/>
              <a:t>t</a:t>
            </a:r>
            <a:r>
              <a:rPr lang="en-US" baseline="-25000" dirty="0" err="1"/>
              <a:t>obs</a:t>
            </a:r>
            <a:r>
              <a:rPr lang="en-US" dirty="0"/>
              <a:t> for PAIRED</a:t>
            </a:r>
          </a:p>
        </p:txBody>
      </p:sp>
    </p:spTree>
    <p:extLst>
      <p:ext uri="{BB962C8B-B14F-4D97-AF65-F5344CB8AC3E}">
        <p14:creationId xmlns:p14="http://schemas.microsoft.com/office/powerpoint/2010/main" val="247401000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88112-3868-48F6-92E5-5578B48110DC}"/>
              </a:ext>
            </a:extLst>
          </p:cNvPr>
          <p:cNvSpPr>
            <a:spLocks noGrp="1"/>
          </p:cNvSpPr>
          <p:nvPr>
            <p:ph type="title"/>
          </p:nvPr>
        </p:nvSpPr>
        <p:spPr>
          <a:xfrm>
            <a:off x="2133600" y="193158"/>
            <a:ext cx="7924800" cy="1143000"/>
          </a:xfrm>
        </p:spPr>
        <p:txBody>
          <a:bodyPr>
            <a:normAutofit/>
          </a:bodyPr>
          <a:lstStyle/>
          <a:p>
            <a:r>
              <a:rPr lang="en-US" sz="4000" dirty="0"/>
              <a:t>Practice!</a:t>
            </a:r>
          </a:p>
        </p:txBody>
      </p:sp>
      <p:sp>
        <p:nvSpPr>
          <p:cNvPr id="3" name="Text Placeholder 2">
            <a:extLst>
              <a:ext uri="{FF2B5EF4-FFF2-40B4-BE49-F238E27FC236}">
                <a16:creationId xmlns:a16="http://schemas.microsoft.com/office/drawing/2014/main" id="{7A7345BE-9630-4A2F-957D-7C510A395BD6}"/>
              </a:ext>
            </a:extLst>
          </p:cNvPr>
          <p:cNvSpPr>
            <a:spLocks noGrp="1"/>
          </p:cNvSpPr>
          <p:nvPr>
            <p:ph type="body" sz="half" idx="1"/>
          </p:nvPr>
        </p:nvSpPr>
        <p:spPr>
          <a:xfrm>
            <a:off x="779929" y="1224518"/>
            <a:ext cx="10744199" cy="4142233"/>
          </a:xfrm>
        </p:spPr>
        <p:txBody>
          <a:bodyPr>
            <a:noAutofit/>
          </a:bodyPr>
          <a:lstStyle/>
          <a:p>
            <a:r>
              <a:rPr lang="en-US" sz="3200" dirty="0"/>
              <a:t>For toothpick data</a:t>
            </a:r>
          </a:p>
          <a:p>
            <a:pPr lvl="1"/>
            <a:r>
              <a:rPr lang="en-US" sz="3200" dirty="0"/>
              <a:t>What is the null statistical hypothesis?</a:t>
            </a:r>
          </a:p>
          <a:p>
            <a:pPr lvl="1"/>
            <a:r>
              <a:rPr lang="en-US" sz="3200" dirty="0"/>
              <a:t>What is the alternative hypothesis?</a:t>
            </a:r>
          </a:p>
          <a:p>
            <a:pPr lvl="1"/>
            <a:r>
              <a:rPr lang="en-US" sz="3200" dirty="0"/>
              <a:t>Practice in Google Sheets by completing the “</a:t>
            </a:r>
            <a:r>
              <a:rPr lang="en-US" sz="3200" dirty="0" err="1"/>
              <a:t>T.Test</a:t>
            </a:r>
            <a:r>
              <a:rPr lang="en-US" sz="3200" dirty="0"/>
              <a:t> Function” and “Exercise 5” worksheets (tabs) in the Google Sheets tutorial </a:t>
            </a:r>
          </a:p>
          <a:p>
            <a:pPr lvl="1"/>
            <a:r>
              <a:rPr lang="en-US" sz="3200" dirty="0"/>
              <a:t>Calculate the p-value</a:t>
            </a:r>
          </a:p>
          <a:p>
            <a:pPr lvl="2"/>
            <a:r>
              <a:rPr lang="en-US" sz="3200" dirty="0"/>
              <a:t>=</a:t>
            </a:r>
            <a:r>
              <a:rPr lang="en-US" sz="3200" dirty="0" err="1"/>
              <a:t>t.test</a:t>
            </a:r>
            <a:r>
              <a:rPr lang="en-US" sz="3200" dirty="0"/>
              <a:t>(range 1, range 2, tail #, type)</a:t>
            </a:r>
          </a:p>
          <a:p>
            <a:pPr lvl="1"/>
            <a:r>
              <a:rPr lang="en-US" sz="3200" dirty="0"/>
              <a:t>Decide if we can reject the null statistical hypothesis</a:t>
            </a:r>
          </a:p>
        </p:txBody>
      </p:sp>
    </p:spTree>
    <p:extLst>
      <p:ext uri="{BB962C8B-B14F-4D97-AF65-F5344CB8AC3E}">
        <p14:creationId xmlns:p14="http://schemas.microsoft.com/office/powerpoint/2010/main" val="9962439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9.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14&quot;&gt;&lt;property id=&quot;20148&quot; value=&quot;5&quot;/&gt;&lt;property id=&quot;20300&quot; value=&quot;Slide 5&quot;/&gt;&lt;property id=&quot;20307&quot; value=&quot;257&quot;/&gt;&lt;/object&gt;&lt;object type=&quot;3&quot; unique_id=&quot;10206&quot;&gt;&lt;property id=&quot;20148&quot; value=&quot;5&quot;/&gt;&lt;property id=&quot;20300&quot; value=&quot;Slide 2&quot;/&gt;&lt;property id=&quot;20307&quot; value=&quot;259&quot;/&gt;&lt;/object&gt;&lt;object type=&quot;3&quot; unique_id=&quot;10207&quot;&gt;&lt;property id=&quot;20148&quot; value=&quot;5&quot;/&gt;&lt;property id=&quot;20300&quot; value=&quot;Slide 9&quot;/&gt;&lt;property id=&quot;20307&quot; value=&quot;258&quot;/&gt;&lt;/object&gt;&lt;object type=&quot;3&quot; unique_id=&quot;10220&quot;&gt;&lt;property id=&quot;20148&quot; value=&quot;5&quot;/&gt;&lt;property id=&quot;20300&quot; value=&quot;Slide 8&quot;/&gt;&lt;property id=&quot;20307&quot; value=&quot;260&quot;/&gt;&lt;/object&gt;&lt;object type=&quot;3&quot; unique_id=&quot;10242&quot;&gt;&lt;property id=&quot;20148&quot; value=&quot;5&quot;/&gt;&lt;property id=&quot;20300&quot; value=&quot;Slide 3 - &amp;quot;Devise a data collection procedure&amp;quot;&quot;/&gt;&lt;property id=&quot;20307&quot; value=&quot;261&quot;/&gt;&lt;/object&gt;&lt;object type=&quot;3&quot; unique_id=&quot;10267&quot;&gt;&lt;property id=&quot;20148&quot; value=&quot;5&quot;/&gt;&lt;property id=&quot;20300&quot; value=&quot;Slide 7&quot;/&gt;&lt;property id=&quot;20307&quot; value=&quot;262&quot;/&gt;&lt;/object&gt;&lt;object type=&quot;3&quot; unique_id=&quot;10295&quot;&gt;&lt;property id=&quot;20148&quot; value=&quot;5&quot;/&gt;&lt;property id=&quot;20300&quot; value=&quot;Slide 10 - &amp;quot;Expectations for full inquiry and stats&amp;quot;&quot;/&gt;&lt;property id=&quot;20307&quot; value=&quot;263&quot;/&gt;&lt;/object&gt;&lt;object type=&quot;3&quot; unique_id=&quot;10398&quot;&gt;&lt;property id=&quot;20148&quot; value=&quot;5&quot;/&gt;&lt;property id=&quot;20300&quot; value=&quot;Slide 4&quot;/&gt;&lt;property id=&quot;20307&quot; value=&quot;264&quot;/&gt;&lt;/object&gt;&lt;object type=&quot;3&quot; unique_id=&quot;10399&quot;&gt;&lt;property id=&quot;20148&quot; value=&quot;5&quot;/&gt;&lt;property id=&quot;20300&quot; value=&quot;Slide 6&quot;/&gt;&lt;property id=&quot;20307&quot; value=&quot;265&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1072d21-8665-4f7d-911a-c60fc21f5bec">
      <Terms xmlns="http://schemas.microsoft.com/office/infopath/2007/PartnerControls"/>
    </lcf76f155ced4ddcb4097134ff3c332f>
    <TaxCatchAll xmlns="8065b2fc-0c83-4b45-9c80-7bcf920e404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EE1098530405408A124180A5ECCCF2" ma:contentTypeVersion="18" ma:contentTypeDescription="Create a new document." ma:contentTypeScope="" ma:versionID="cca9140c003db706377efa51edf9b6bd">
  <xsd:schema xmlns:xsd="http://www.w3.org/2001/XMLSchema" xmlns:xs="http://www.w3.org/2001/XMLSchema" xmlns:p="http://schemas.microsoft.com/office/2006/metadata/properties" xmlns:ns2="d1072d21-8665-4f7d-911a-c60fc21f5bec" xmlns:ns3="8065b2fc-0c83-4b45-9c80-7bcf920e4043" targetNamespace="http://schemas.microsoft.com/office/2006/metadata/properties" ma:root="true" ma:fieldsID="0bc198bff4ca16fc13d95f091f0a2818" ns2:_="" ns3:_="">
    <xsd:import namespace="d1072d21-8665-4f7d-911a-c60fc21f5bec"/>
    <xsd:import namespace="8065b2fc-0c83-4b45-9c80-7bcf920e40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072d21-8665-4f7d-911a-c60fc21f5b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a4fd07-bb52-4003-87b7-be487053746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65b2fc-0c83-4b45-9c80-7bcf920e404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67e34ca-2177-40bd-aa22-bf133689fc5f}" ma:internalName="TaxCatchAll" ma:showField="CatchAllData" ma:web="8065b2fc-0c83-4b45-9c80-7bcf920e40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E3A0EE-DEA5-4736-A20F-E400168ECD9B}">
  <ds:schemaRefs>
    <ds:schemaRef ds:uri="http://schemas.microsoft.com/office/2006/metadata/properties"/>
    <ds:schemaRef ds:uri="9090726d-8c8b-462c-abe5-36e5501cc8ab"/>
    <ds:schemaRef ds:uri="http://schemas.openxmlformats.org/package/2006/metadata/core-properties"/>
    <ds:schemaRef ds:uri="http://purl.org/dc/elements/1.1/"/>
    <ds:schemaRef ds:uri="http://schemas.microsoft.com/office/2006/documentManagement/types"/>
    <ds:schemaRef ds:uri="http://purl.org/dc/terms/"/>
    <ds:schemaRef ds:uri="ec8723a2-2a6c-4c98-b630-02fc889f772a"/>
    <ds:schemaRef ds:uri="http://schemas.microsoft.com/office/infopath/2007/PartnerControls"/>
    <ds:schemaRef ds:uri="http://www.w3.org/XML/1998/namespace"/>
    <ds:schemaRef ds:uri="http://purl.org/dc/dcmitype/"/>
    <ds:schemaRef ds:uri="d1072d21-8665-4f7d-911a-c60fc21f5bec"/>
    <ds:schemaRef ds:uri="8065b2fc-0c83-4b45-9c80-7bcf920e4043"/>
  </ds:schemaRefs>
</ds:datastoreItem>
</file>

<file path=customXml/itemProps2.xml><?xml version="1.0" encoding="utf-8"?>
<ds:datastoreItem xmlns:ds="http://schemas.openxmlformats.org/officeDocument/2006/customXml" ds:itemID="{95176AD1-46D0-435C-A941-DE5EBF3B9F60}">
  <ds:schemaRefs>
    <ds:schemaRef ds:uri="http://schemas.microsoft.com/sharepoint/v3/contenttype/forms"/>
  </ds:schemaRefs>
</ds:datastoreItem>
</file>

<file path=customXml/itemProps3.xml><?xml version="1.0" encoding="utf-8"?>
<ds:datastoreItem xmlns:ds="http://schemas.openxmlformats.org/officeDocument/2006/customXml" ds:itemID="{5F5E871C-C588-4F3C-9081-B7785E9AEA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072d21-8665-4f7d-911a-c60fc21f5bec"/>
    <ds:schemaRef ds:uri="8065b2fc-0c83-4b45-9c80-7bcf920e40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1455</TotalTime>
  <Words>1722</Words>
  <Application>Microsoft Office PowerPoint</Application>
  <PresentationFormat>Widescreen</PresentationFormat>
  <Paragraphs>208</Paragraphs>
  <Slides>27</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Aharoni</vt:lpstr>
      <vt:lpstr>Arial</vt:lpstr>
      <vt:lpstr>Calibri</vt:lpstr>
      <vt:lpstr>Calibri Light</vt:lpstr>
      <vt:lpstr>Helvetica</vt:lpstr>
      <vt:lpstr>Office Theme</vt:lpstr>
      <vt:lpstr>Activities based off of exercises described in Mathematics and Statistics in Biology and spreadsheet tutorials from HHMI BioInteractive</vt:lpstr>
      <vt:lpstr>Goals for today</vt:lpstr>
      <vt:lpstr>Goals</vt:lpstr>
      <vt:lpstr>Why are we doing this?</vt:lpstr>
      <vt:lpstr>Pre-class homework</vt:lpstr>
      <vt:lpstr>Need 3 volunteers</vt:lpstr>
      <vt:lpstr>One way to test this question:</vt:lpstr>
      <vt:lpstr>Collect data!</vt:lpstr>
      <vt:lpstr>Visually exploring the data</vt:lpstr>
      <vt:lpstr>Visually exploring the data (pt 2)</vt:lpstr>
      <vt:lpstr>Population vs. Sample</vt:lpstr>
      <vt:lpstr>Population vs. Sample (pt 2)</vt:lpstr>
      <vt:lpstr>Measures of Central Tendency</vt:lpstr>
      <vt:lpstr>Measures of Variability</vt:lpstr>
      <vt:lpstr>PowerPoint Presentation</vt:lpstr>
      <vt:lpstr>Degrees of Freedom?</vt:lpstr>
      <vt:lpstr>Measures of Variability (pt 2)</vt:lpstr>
      <vt:lpstr>Standard error</vt:lpstr>
      <vt:lpstr>Standard error (pt 2)</vt:lpstr>
      <vt:lpstr>95% confidence intervals</vt:lpstr>
      <vt:lpstr>Practice</vt:lpstr>
      <vt:lpstr>Why do we use statistics?</vt:lpstr>
      <vt:lpstr>Inferential statistics</vt:lpstr>
      <vt:lpstr>Revisiting the hand data…  We will only explore this one example</vt:lpstr>
      <vt:lpstr>Inferential Statistics T-test</vt:lpstr>
      <vt:lpstr>Steps in the T test</vt:lpstr>
      <vt:lpstr>Practice!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M Beardsley</dc:creator>
  <cp:lastModifiedBy>Alicia M Nunez</cp:lastModifiedBy>
  <cp:revision>45</cp:revision>
  <dcterms:created xsi:type="dcterms:W3CDTF">2016-01-25T21:50:44Z</dcterms:created>
  <dcterms:modified xsi:type="dcterms:W3CDTF">2026-10-15T19:40:31Z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0x010100A0EE1098530405408A124180A5ECCCF2</vt:lpwstr>
  </property>
</Properties>
</file>