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notesMasterIdLst>
    <p:notesMasterId r:id="rId15"/>
  </p:notesMasterIdLst>
  <p:sldIdLst>
    <p:sldId id="399" r:id="rId5"/>
    <p:sldId id="266" r:id="rId6"/>
    <p:sldId id="392" r:id="rId7"/>
    <p:sldId id="400" r:id="rId8"/>
    <p:sldId id="393" r:id="rId9"/>
    <p:sldId id="394" r:id="rId10"/>
    <p:sldId id="395" r:id="rId11"/>
    <p:sldId id="396" r:id="rId12"/>
    <p:sldId id="391" r:id="rId13"/>
    <p:sldId id="397" r:id="rId14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na Abramzon" initials="NA" lastIdx="10" clrIdx="0">
    <p:extLst>
      <p:ext uri="{19B8F6BF-5375-455C-9EA6-DF929625EA0E}">
        <p15:presenceInfo xmlns:p15="http://schemas.microsoft.com/office/powerpoint/2012/main" userId="S::nabramzon@cpp.edu::9611f3a1-c6d6-4284-952f-7a0bbc64ade2" providerId="AD"/>
      </p:ext>
    </p:extLst>
  </p:cmAuthor>
  <p:cmAuthor id="2" name="Paul M Beardsley" initials="PMB" lastIdx="8" clrIdx="1">
    <p:extLst>
      <p:ext uri="{19B8F6BF-5375-455C-9EA6-DF929625EA0E}">
        <p15:presenceInfo xmlns:p15="http://schemas.microsoft.com/office/powerpoint/2012/main" userId="S::pmbeardsley@cpp.edu::5a7d256d-1cc6-418f-933a-6bd6eff4f8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BDA462-A71B-4DBD-834B-BF4C8298B779}" v="7" dt="2020-06-08T16:57:14.995"/>
    <p1510:client id="{DE670F5E-F0DA-EC1B-6CD3-883297ED34B1}" v="4" dt="2020-09-11T22:06:18.7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7" autoAdjust="0"/>
    <p:restoredTop sz="86392" autoAdjust="0"/>
  </p:normalViewPr>
  <p:slideViewPr>
    <p:cSldViewPr snapToGrid="0">
      <p:cViewPr varScale="1">
        <p:scale>
          <a:sx n="66" d="100"/>
          <a:sy n="66" d="100"/>
        </p:scale>
        <p:origin x="44" y="796"/>
      </p:cViewPr>
      <p:guideLst/>
    </p:cSldViewPr>
  </p:slideViewPr>
  <p:outlineViewPr>
    <p:cViewPr>
      <p:scale>
        <a:sx n="33" d="100"/>
        <a:sy n="33" d="100"/>
      </p:scale>
      <p:origin x="0" y="-115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1892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8E9BEA-EAA1-4102-98C7-BE8F713B440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5CED2-4905-4EC6-841B-7444A219D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28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am03.safelinks.protection.outlook.com/?url=https%3A%2F%2Fwww.biointeractive.org%2Fclassroom-resources%2Fasking-scientific-questions&amp;data=02%7C01%7Cnabramzon%40cpp.edu%7Caf296f8a660e4480d7cd08d8099313f3%7C164ba61e39ec4f5d89ffaa1f00a521b4%7C0%7C0%7C637269875620566779&amp;sdata=F9zjKig%2F9ChDRL%2F3ibTpO6cBN2DFs4771oXAHEAKOK4%3D&amp;reserved=0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Introduce activity to students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5CED2-4905-4EC6-841B-7444A219DE6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22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Explain what is a data set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5CED2-4905-4EC6-841B-7444A219DE6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04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With this slide, m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odel the process on a data set of your choice. Here we chose sun spot data as an example.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For the second section,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ask students why they think scientists are measuring space weather?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5CED2-4905-4EC6-841B-7444A219DE6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635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data we chose to use are available from nasa.gov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Give the students 10 - 15 min to look at the data and ask students to come up with testable questions they can ask and use the data to answer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students need more background on developing a testable question refer to: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3" tooltip="Original URL: https://www.biointeractive.org/classroom-resources/asking-scientific-questions. Click or tap if you trust this link."/>
              </a:rPr>
              <a:t>https://www.biointeractive.org/classroom-resources/asking-scientific-questions</a:t>
            </a: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5CED2-4905-4EC6-841B-7444A219DE6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90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5CED2-4905-4EC6-841B-7444A219DE6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682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Now that students observe the process of using a data set to ask and answer a research question, turn it to them.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Share with students possible data sets in addition to giving them the freedom to look for their own data set.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5CED2-4905-4EC6-841B-7444A219DE6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94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Students will present their work in a form of a scientific poster.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5CED2-4905-4EC6-841B-7444A219DE6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8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EB8C1-82A9-43EF-BA9C-CE2A6E255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84E46-772D-416B-8A03-F73935EC34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3246B-0086-409E-AC04-58F154B59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29BD-D4D1-497E-BA8C-B712B49B21F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D5CDB-F252-4976-ADB6-0DB735F8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4BFF7-68C4-490A-B987-DB5D1BC4F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DC88B-73CC-4562-A043-7F6B79A13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28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F35E2-4FF8-4781-99AA-56A1A199E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D4F11-792C-4C56-9219-542909A5A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1B81F-C853-43DB-BC54-3C54E9A19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29BD-D4D1-497E-BA8C-B712B49B21F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76E21-F06A-4919-9DCE-4A6900C27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4F9B7-3866-43B8-A4E0-FB8DE1D1C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DC88B-73CC-4562-A043-7F6B79A13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740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436AB-3CBB-4889-883C-A782529E1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73AD8-ED7C-461F-9757-A7A6E971B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2EABE-FB99-44CF-BC61-15E3B0CDF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29BD-D4D1-497E-BA8C-B712B49B21F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8F992-63FA-4B7A-8844-FA7BA3745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8B8098-8B86-43CF-BAB8-2185B8121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DC88B-73CC-4562-A043-7F6B79A13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47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ABC05-FA5C-43A6-95C1-6B16D788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B0E49-D7E5-4949-B016-17D50734F8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CDDF59-7B5C-48A3-877D-F579F7C3E2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ECE3A3-6682-43AA-A52B-A73A1AC3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29BD-D4D1-497E-BA8C-B712B49B21F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3A9A3-8047-4E23-814F-4BA2B2975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E7E3E9-2513-4814-BC2D-236774758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DC88B-73CC-4562-A043-7F6B79A13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368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70476-A2A5-4E94-88BF-D24151892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F2D7B-B169-401B-BA38-044765724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176542-E834-4889-B82F-2CB041E868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2482CA-1E49-4F3E-B7C6-58C464A03E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BDCA83-45B1-413D-8A54-B6F8E11C48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4B511D-8E42-4659-BF78-B84490364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29BD-D4D1-497E-BA8C-B712B49B21F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D963B4-77B8-4466-BE45-BE01A764C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691B63-7344-4D0F-9A89-BD7C6888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DC88B-73CC-4562-A043-7F6B79A13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9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40498-6EA4-4B30-888B-A14F2929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6536B5-07AE-4E8F-A723-78E77749B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29BD-D4D1-497E-BA8C-B712B49B21F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93DE75-203B-4FF2-ADCD-C230E1AAE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460A90-B337-4D4C-A51F-2D7E9211B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DC88B-73CC-4562-A043-7F6B79A13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87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8E9200-ABF9-4264-A7F0-6AEFE7980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29BD-D4D1-497E-BA8C-B712B49B21F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571A03-A433-4F3F-8417-6D8DCEF2D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2BDCB5-5F45-4689-9320-322E579C3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DC88B-73CC-4562-A043-7F6B79A13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5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75C29-B8F1-4143-BE3E-FD62C3E8F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10602-0B53-4826-A977-F7482CD6B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DB2A73-4389-4484-A963-29BCDC3275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C4169B-FCCD-4FC0-9E2C-43E0C90CB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29BD-D4D1-497E-BA8C-B712B49B21F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A9E7B-A1BD-440E-83DC-FC1F3ECD6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EE3E2E-9522-4114-BE7E-64BAA5F14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DC88B-73CC-4562-A043-7F6B79A13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127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F2041-40D3-4B6F-99ED-C4194556E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43E7D5-59E3-49B0-89D5-387019446C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AD659-DB5A-4067-B393-1319C4C050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903EDC-BA13-47A4-BA04-BDCEADD0C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29BD-D4D1-497E-BA8C-B712B49B21F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11A7B2-B166-428F-9A8F-826667DD5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E62E3C-711A-4440-8899-A2CF4FF5C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DC88B-73CC-4562-A043-7F6B79A13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767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71787-4B2A-4E33-887E-7967D5247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81E610-D494-459E-BD41-BF73F17C27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4B998-0F87-4C72-9D85-D7E641151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29BD-D4D1-497E-BA8C-B712B49B21F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ABFF2-2A2A-4CFA-93B9-42EF7A575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F60B9-090A-407F-9642-AB02C0FBF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DC88B-73CC-4562-A043-7F6B79A13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348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CD4CCB-E358-4FA5-BCAB-9C415FF9AE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859802-A687-4F6D-BF23-D629543E19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072A6-AD80-424A-B818-0B48E2714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D29BD-D4D1-497E-BA8C-B712B49B21F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E8707-63A9-4CAA-BC49-B0F278DE8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CFB9E-2A56-44A6-8E89-50FF4A08F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2DC88B-73CC-4562-A043-7F6B79A13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53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9E2DEC-1F38-4C45-A309-15CDCF855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CB8FA-A778-45ED-9181-B5F4F1F1E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2E74C-5F20-48BD-A8F5-B9522D7379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D29BD-D4D1-497E-BA8C-B712B49B21F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06161-1D5A-4F4C-AD00-5B2A9A7F70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26B88-6661-4C59-BC68-C4E5D321C4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DC88B-73CC-4562-A043-7F6B79A13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86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olarscience.msfc.nasa.gov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olarscience.msfc.nasa.gov/greenwch/SN_m_tot_V2.0.tx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FBmRZx3KhGm62tMLYt_6pw3SB5jzUkNQa9KUMYxzdLk/edit?usp=shari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oogle.com/spreadsheets/d/1H6aySFciONPEyafIWr0AgXrAXdhr8Tl3tHFvjFGc_ZY/edit?usp=sharing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dc.gov/nchs/index.htm" TargetMode="External"/><Relationship Id="rId3" Type="http://schemas.openxmlformats.org/officeDocument/2006/relationships/hyperlink" Target="https://giovanni.gsfc.nasa.gov/giovanni/" TargetMode="External"/><Relationship Id="rId7" Type="http://schemas.openxmlformats.org/officeDocument/2006/relationships/hyperlink" Target="https://www.cdc.gov/brfss/data_documentation/index.ht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actfinder.census.gov/faces/nav/jsf/pages/index.xhtml" TargetMode="External"/><Relationship Id="rId5" Type="http://schemas.openxmlformats.org/officeDocument/2006/relationships/hyperlink" Target="http://www.census.gov/programs-surveys/cps/data-detail.html" TargetMode="External"/><Relationship Id="rId4" Type="http://schemas.openxmlformats.org/officeDocument/2006/relationships/hyperlink" Target="https://www.ncdc.noaa.gov/teleconnections/enso/indicators/soi/" TargetMode="External"/><Relationship Id="rId9" Type="http://schemas.openxmlformats.org/officeDocument/2006/relationships/hyperlink" Target="https://archive.ics.uci.edu/ml/datasets/Concrete+Compressive+Strength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signs.com/sciposters_templates.aspx" TargetMode="External"/><Relationship Id="rId2" Type="http://schemas.openxmlformats.org/officeDocument/2006/relationships/hyperlink" Target="https://www.cpp.edu/our-cpp/resources/presenting-research.s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B2F2A4-E1C0-451D-BCB2-A9C878E485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199" y="1093788"/>
            <a:ext cx="10506455" cy="296720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Data Set Inquiry Activity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406E329-9111-42D8-A479-18F57EB66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14305" y="5741555"/>
            <a:ext cx="4946072" cy="1153102"/>
          </a:xfrm>
        </p:spPr>
        <p:txBody>
          <a:bodyPr/>
          <a:lstStyle/>
          <a:p>
            <a:r>
              <a:rPr lang="en-US"/>
              <a:t>Module Created by Nina Abramzon and Paul Beardsley Via the Achieve Scholars Program at Cal Poly Pomona</a:t>
            </a:r>
          </a:p>
        </p:txBody>
      </p:sp>
    </p:spTree>
    <p:extLst>
      <p:ext uri="{BB962C8B-B14F-4D97-AF65-F5344CB8AC3E}">
        <p14:creationId xmlns:p14="http://schemas.microsoft.com/office/powerpoint/2010/main" val="988121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6DEFB7-CACE-431C-8CA6-6D836FCBB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Goals for Data Set Inquiry Activity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C9120-48EB-4B93-9CF2-F819BD829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49" y="2481942"/>
            <a:ext cx="11167447" cy="43760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Using an existing data set preform a full inquiry.</a:t>
            </a:r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Ask  a testable question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Suggest specific data analysis that may provide answer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Preform data analysis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You will need to subject your data to some form of error analysis and/or statistical analysis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Become familiar with using Excel for managing, analyzing data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Present your full inquiry in a form of a poster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88618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E29D1C-5172-46C8-A743-E3D2BF184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 a Data Set: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60C30B-AB21-41B8-96F3-F5F1E1FA56E8}"/>
              </a:ext>
            </a:extLst>
          </p:cNvPr>
          <p:cNvSpPr txBox="1"/>
          <p:nvPr/>
        </p:nvSpPr>
        <p:spPr>
          <a:xfrm>
            <a:off x="1115568" y="2481943"/>
            <a:ext cx="10168128" cy="3695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Collection of data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2 types of data</a:t>
            </a:r>
          </a:p>
          <a:p>
            <a:pPr marL="914400" lvl="1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3200" dirty="0"/>
              <a:t>Collection of facts</a:t>
            </a:r>
          </a:p>
          <a:p>
            <a:pPr marL="914400" lvl="1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3200" dirty="0"/>
              <a:t>Data from large experiment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9028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FE9607-B51D-4237-8E86-9BC583F5C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 dirty="0"/>
              <a:t>Examples of data sets: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DF946D-459E-4AB1-8DEC-E7A8B690D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625" y="1974603"/>
            <a:ext cx="10168128" cy="4927600"/>
          </a:xfrm>
        </p:spPr>
        <p:txBody>
          <a:bodyPr>
            <a:normAutofit fontScale="85000" lnSpcReduction="20000"/>
          </a:bodyPr>
          <a:lstStyle/>
          <a:p>
            <a:pPr marL="571500" indent="-571500"/>
            <a:r>
              <a:rPr lang="en-US" sz="3100" dirty="0"/>
              <a:t>Disease data</a:t>
            </a:r>
            <a:br>
              <a:rPr lang="en-US" sz="3100" dirty="0"/>
            </a:br>
            <a:endParaRPr lang="en-US" sz="3100" dirty="0"/>
          </a:p>
          <a:p>
            <a:pPr marL="571500" indent="-571500"/>
            <a:r>
              <a:rPr lang="en-US" sz="3100" dirty="0"/>
              <a:t>United States Census Data</a:t>
            </a:r>
            <a:br>
              <a:rPr lang="en-US" sz="3100" dirty="0"/>
            </a:br>
            <a:endParaRPr lang="en-US" sz="3100" dirty="0"/>
          </a:p>
          <a:p>
            <a:pPr marL="571500" indent="-571500"/>
            <a:r>
              <a:rPr lang="en-US" sz="3100" dirty="0"/>
              <a:t>Bureau of Labor Statistics</a:t>
            </a:r>
            <a:br>
              <a:rPr lang="en-US" sz="3100" dirty="0"/>
            </a:br>
            <a:endParaRPr lang="en-US" sz="3100" dirty="0"/>
          </a:p>
          <a:p>
            <a:pPr marL="571500" indent="-571500"/>
            <a:r>
              <a:rPr lang="en-US" sz="3100" dirty="0"/>
              <a:t>FBI Crime Data</a:t>
            </a:r>
            <a:br>
              <a:rPr lang="en-US" sz="3100" dirty="0"/>
            </a:br>
            <a:endParaRPr lang="en-US" sz="3100" dirty="0"/>
          </a:p>
          <a:p>
            <a:pPr marL="571500" indent="-571500"/>
            <a:r>
              <a:rPr lang="en-US" sz="3100" dirty="0"/>
              <a:t>U.S. Hourly Precipitation Data</a:t>
            </a:r>
            <a:br>
              <a:rPr lang="en-US" sz="3100" dirty="0"/>
            </a:br>
            <a:endParaRPr lang="en-US" sz="3100" dirty="0"/>
          </a:p>
          <a:p>
            <a:pPr marL="571500" indent="-571500"/>
            <a:r>
              <a:rPr lang="en-US" sz="3100" dirty="0"/>
              <a:t>Lottery Mega Millions Winning Numbers</a:t>
            </a:r>
            <a:br>
              <a:rPr lang="en-US" sz="3100" dirty="0"/>
            </a:br>
            <a:endParaRPr lang="en-US" sz="3100" dirty="0"/>
          </a:p>
          <a:p>
            <a:pPr marL="571500" indent="-571500"/>
            <a:r>
              <a:rPr lang="en-US" sz="3100" dirty="0"/>
              <a:t>Data sets collected by space agencies performing experiments with instruments aboard space probes.</a:t>
            </a:r>
          </a:p>
          <a:p>
            <a:pPr marL="571500" indent="-571500"/>
            <a:endParaRPr lang="en-US" sz="1500" b="1" dirty="0"/>
          </a:p>
          <a:p>
            <a:pPr marL="571500" indent="-571500"/>
            <a:endParaRPr lang="en-US" sz="1500" b="1" dirty="0"/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219438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45F95-CE31-455E-90D6-FBCE91605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28" y="-167447"/>
            <a:ext cx="11223929" cy="1325563"/>
          </a:xfrm>
        </p:spPr>
        <p:txBody>
          <a:bodyPr>
            <a:normAutofit/>
          </a:bodyPr>
          <a:lstStyle/>
          <a:p>
            <a:r>
              <a:rPr lang="en-US" dirty="0"/>
              <a:t>Example using a data set to preform a full inquiry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2738E-7414-41E9-8F4C-0F2085FFB7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728" y="85122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/>
              <a:t>We will use a data set that measures solar activity.</a:t>
            </a:r>
          </a:p>
          <a:p>
            <a:pPr marL="0" indent="0">
              <a:buNone/>
            </a:pPr>
            <a:r>
              <a:rPr lang="en-US" sz="2400" dirty="0"/>
              <a:t>Many data sets that measure solar activity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 Sun spots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X-ray emission from the sun ( EUV)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Radio emission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……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F250E7-A7E1-4F78-B830-BA5C30C5678A}"/>
              </a:ext>
            </a:extLst>
          </p:cNvPr>
          <p:cNvSpPr txBox="1"/>
          <p:nvPr/>
        </p:nvSpPr>
        <p:spPr>
          <a:xfrm>
            <a:off x="0" y="3811012"/>
            <a:ext cx="119786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Way to measure space weather?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Prediction: Solar flares ( bursts of energy released from the sun) are more common during high level of solar  activities, these can produce effects on satellites and earth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Operation: Radio communication on earth and GPS. Ex. Lost connection with an airline ( is it a solar activity or a crash?)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Modelling: To understand how the sun works and how our atmosphere responds to it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F87F6C6-4027-4D22-9DF5-A7BF06BCE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8922" y="1700858"/>
            <a:ext cx="1359877" cy="5783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6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1AFE8-C5D7-4346-82B1-8ADA5AA68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739" y="1598246"/>
            <a:ext cx="11237741" cy="3085513"/>
          </a:xfrm>
        </p:spPr>
        <p:txBody>
          <a:bodyPr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Solar activity data: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/>
              </a:rPr>
              <a:t>https://solarscience.msfc.nasa.gov/</a:t>
            </a:r>
            <a:b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6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/>
              </a:rPr>
              <a:t>https://solarscience.msfc.nasa.gov/greenwch/SN_m_tot_V2.0.txt</a:t>
            </a:r>
            <a:endParaRPr kumimoji="0" lang="en-US" sz="6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data set gives the year and the month and corresponding average sunspots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65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Save data as txt file. Open in excel as delimited , space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3DA987-D123-410B-8714-9C1C9578E2F0}"/>
              </a:ext>
            </a:extLst>
          </p:cNvPr>
          <p:cNvSpPr txBox="1"/>
          <p:nvPr/>
        </p:nvSpPr>
        <p:spPr>
          <a:xfrm>
            <a:off x="533390" y="4504360"/>
            <a:ext cx="41049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What questions can you ask?</a:t>
            </a:r>
          </a:p>
          <a:p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E390543-6605-4F43-AE10-1F4A26C61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739" y="4345354"/>
            <a:ext cx="4147281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7CF0A4-5B68-49E2-98A7-D0A7AE221476}"/>
              </a:ext>
            </a:extLst>
          </p:cNvPr>
          <p:cNvSpPr txBox="1"/>
          <p:nvPr/>
        </p:nvSpPr>
        <p:spPr>
          <a:xfrm>
            <a:off x="742462" y="5259754"/>
            <a:ext cx="801520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600" dirty="0"/>
              <a:t>Does solar activity changes randomly or is it cyclical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600" dirty="0"/>
              <a:t>Are we presently in a period of high or low solar activity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121A6C-6E45-5DE9-E982-6D7408427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</p:spTree>
    <p:extLst>
      <p:ext uri="{BB962C8B-B14F-4D97-AF65-F5344CB8AC3E}">
        <p14:creationId xmlns:p14="http://schemas.microsoft.com/office/powerpoint/2010/main" val="279358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AE4478B-F2AF-4815-B759-47FED902377C}"/>
              </a:ext>
            </a:extLst>
          </p:cNvPr>
          <p:cNvSpPr txBox="1"/>
          <p:nvPr/>
        </p:nvSpPr>
        <p:spPr>
          <a:xfrm>
            <a:off x="216267" y="2200153"/>
            <a:ext cx="1175946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Plot decimal date ( column 3) versus monthly average spots number ( column 5)</a:t>
            </a:r>
          </a:p>
          <a:p>
            <a:endParaRPr lang="en-US" sz="2800" dirty="0"/>
          </a:p>
          <a:p>
            <a:r>
              <a:rPr lang="en-US" sz="2800" dirty="0">
                <a:hlinkClick r:id="rId3"/>
              </a:rPr>
              <a:t>For data table in txt form click here</a:t>
            </a:r>
            <a:endParaRPr lang="en-US" sz="2800" dirty="0"/>
          </a:p>
          <a:p>
            <a:endParaRPr lang="en-US" sz="2800" dirty="0"/>
          </a:p>
          <a:p>
            <a:r>
              <a:rPr lang="en-US" sz="2800" dirty="0">
                <a:hlinkClick r:id="rId4"/>
              </a:rPr>
              <a:t>For Google sheets data set and plot click here</a:t>
            </a:r>
            <a:r>
              <a:rPr lang="en-US" sz="2800" dirty="0"/>
              <a:t> </a:t>
            </a:r>
            <a:endParaRPr lang="en-US" sz="2800" dirty="0">
              <a:highlight>
                <a:srgbClr val="FFFF00"/>
              </a:highligh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64AF4D-4656-08B4-384F-2B1094E50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</p:spTree>
    <p:extLst>
      <p:ext uri="{BB962C8B-B14F-4D97-AF65-F5344CB8AC3E}">
        <p14:creationId xmlns:p14="http://schemas.microsoft.com/office/powerpoint/2010/main" val="1324358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9377B4-94CD-4ED6-8504-96069D9AB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/>
              <a:t>Your Turn!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6C3F5-D01B-450A-9A6C-07B146BCE1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2143760"/>
            <a:ext cx="10989056" cy="3695020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8000" dirty="0"/>
              <a:t>NASA data:</a:t>
            </a:r>
            <a:endParaRPr lang="en-US" sz="8000" dirty="0">
              <a:hlinkClick r:id="rId3"/>
            </a:endParaRPr>
          </a:p>
          <a:p>
            <a:pPr marL="0" indent="0">
              <a:buNone/>
            </a:pPr>
            <a:r>
              <a:rPr lang="en-US" sz="8000" dirty="0">
                <a:hlinkClick r:id="rId3"/>
              </a:rPr>
              <a:t>https://giovanni.gsfc.nasa.gov/giovanni/</a:t>
            </a:r>
            <a:endParaRPr lang="en-US" sz="8000" dirty="0"/>
          </a:p>
          <a:p>
            <a:pPr marL="0" indent="0">
              <a:buNone/>
            </a:pPr>
            <a:r>
              <a:rPr lang="en-US" sz="8000" dirty="0">
                <a:hlinkClick r:id="rId4"/>
              </a:rPr>
              <a:t>https://www.ncdc.noaa.gov/teleconnections/enso/indicators/soi/</a:t>
            </a:r>
            <a:endParaRPr lang="en-US" sz="8000" dirty="0"/>
          </a:p>
          <a:p>
            <a:pPr marL="0" indent="0">
              <a:buNone/>
            </a:pPr>
            <a:endParaRPr lang="en-US" sz="8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8000" dirty="0"/>
              <a:t>Government data:</a:t>
            </a:r>
          </a:p>
          <a:p>
            <a:pPr marL="0" indent="0">
              <a:buNone/>
            </a:pPr>
            <a:r>
              <a:rPr lang="en-US" sz="8000" dirty="0"/>
              <a:t>Current population   </a:t>
            </a:r>
            <a:r>
              <a:rPr lang="en-US" sz="8000" dirty="0">
                <a:hlinkClick r:id="rId5"/>
              </a:rPr>
              <a:t>http://www.census.gov/programs-surveys/cps/data-detail.html</a:t>
            </a:r>
            <a:endParaRPr lang="en-US" sz="8000" dirty="0"/>
          </a:p>
          <a:p>
            <a:pPr marL="0" indent="0">
              <a:buNone/>
            </a:pPr>
            <a:r>
              <a:rPr lang="en-US" sz="8000" dirty="0"/>
              <a:t>American Fact Finder  </a:t>
            </a:r>
            <a:r>
              <a:rPr lang="en-US" sz="8000" dirty="0">
                <a:hlinkClick r:id="rId6"/>
              </a:rPr>
              <a:t>https://factfinder.census.gov/faces/nav/jsf/pages/index.xhtml</a:t>
            </a:r>
            <a:endParaRPr lang="en-US" sz="8000" dirty="0"/>
          </a:p>
          <a:p>
            <a:pPr marL="0" indent="0">
              <a:buNone/>
            </a:pPr>
            <a:r>
              <a:rPr lang="en-US" sz="8000" dirty="0"/>
              <a:t>CDC – BRFSS </a:t>
            </a:r>
            <a:r>
              <a:rPr lang="en-US" sz="8000" dirty="0">
                <a:hlinkClick r:id="rId7"/>
              </a:rPr>
              <a:t>https://www.cdc.gov/brfss/data_documentation/index.htm</a:t>
            </a:r>
            <a:endParaRPr lang="en-US" sz="8000" dirty="0"/>
          </a:p>
          <a:p>
            <a:pPr marL="0" indent="0">
              <a:buNone/>
            </a:pPr>
            <a:r>
              <a:rPr lang="en-US" sz="8000" dirty="0"/>
              <a:t>National Center for Health Statistics </a:t>
            </a:r>
            <a:r>
              <a:rPr lang="en-US" sz="8000" dirty="0">
                <a:hlinkClick r:id="rId8"/>
              </a:rPr>
              <a:t>https://www.cdc.gov/nchs/index.htm</a:t>
            </a:r>
            <a:endParaRPr lang="en-US" sz="8000" dirty="0"/>
          </a:p>
          <a:p>
            <a:pPr marL="0" indent="0">
              <a:buNone/>
            </a:pPr>
            <a:endParaRPr lang="en-US" sz="8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8000" dirty="0"/>
              <a:t>Civil engineering related: </a:t>
            </a:r>
          </a:p>
          <a:p>
            <a:pPr marL="0" indent="0">
              <a:buNone/>
            </a:pPr>
            <a:r>
              <a:rPr lang="en-US" sz="8000" dirty="0">
                <a:hlinkClick r:id="rId9"/>
              </a:rPr>
              <a:t>https://archive.ics.uci.edu/ml/datasets/Concrete+Compressive+Strength</a:t>
            </a:r>
            <a:r>
              <a:rPr lang="en-US" sz="8000" dirty="0"/>
              <a:t> </a:t>
            </a:r>
          </a:p>
          <a:p>
            <a:pPr marL="0" indent="0">
              <a:buNone/>
            </a:pPr>
            <a:endParaRPr lang="en-US" sz="8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8000" dirty="0"/>
              <a:t>Any other data sets you find interesting ( get your instructor’s approval)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44647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19E8A-ECEE-4A34-B993-0019F3640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099" y="-96051"/>
            <a:ext cx="10515600" cy="1325563"/>
          </a:xfrm>
        </p:spPr>
        <p:txBody>
          <a:bodyPr/>
          <a:lstStyle/>
          <a:p>
            <a:r>
              <a:rPr lang="en-US" dirty="0"/>
              <a:t>Poster Presentation of Data Set Inquiry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32D79-9039-4601-AA0E-13A3B587D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833" y="1157315"/>
            <a:ext cx="10515600" cy="454337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000" dirty="0"/>
              <a:t>A completed poster that can fit in a 50" x 40" space. You can choose to make a poster with </a:t>
            </a:r>
            <a:r>
              <a:rPr lang="en-US" sz="8000" dirty="0" err="1"/>
              <a:t>Powerpoint</a:t>
            </a:r>
            <a:r>
              <a:rPr lang="en-US" sz="8000" dirty="0"/>
              <a:t> or other software that we will project using a computer and projector or you can print out pages and tape them to the white board (but need to still fit in 50" x 40" space).</a:t>
            </a:r>
          </a:p>
          <a:p>
            <a:pPr marL="0" indent="0">
              <a:buNone/>
            </a:pPr>
            <a:r>
              <a:rPr lang="en-US" sz="8000" dirty="0"/>
              <a:t>Needs to include:</a:t>
            </a:r>
          </a:p>
          <a:p>
            <a:r>
              <a:rPr lang="en-US" sz="8000" dirty="0"/>
              <a:t>Title</a:t>
            </a:r>
          </a:p>
          <a:p>
            <a:r>
              <a:rPr lang="en-US" sz="8000" dirty="0"/>
              <a:t>Short abstract,(3-4 sentences)</a:t>
            </a:r>
          </a:p>
          <a:p>
            <a:r>
              <a:rPr lang="en-US" sz="8000" dirty="0"/>
              <a:t>Brief introduction and literature review (why this question is interesting with 2 outside sources (scientific citations) listed) (can use bulleted lists, about 2 paragraphs worth of information, need to end with specific research question addressed in the project)</a:t>
            </a:r>
            <a:br>
              <a:rPr lang="en-US" sz="8000" dirty="0"/>
            </a:br>
            <a:endParaRPr lang="en-US" sz="8000" dirty="0"/>
          </a:p>
          <a:p>
            <a:r>
              <a:rPr lang="en-US" sz="8000" dirty="0"/>
              <a:t>Brief methods, </a:t>
            </a:r>
          </a:p>
          <a:p>
            <a:r>
              <a:rPr lang="en-US" sz="8000" dirty="0"/>
              <a:t>Results,(need some sort of visual summary such as graphs)</a:t>
            </a:r>
            <a:br>
              <a:rPr lang="en-US" sz="8000" dirty="0"/>
            </a:br>
            <a:endParaRPr lang="en-US" sz="8000" dirty="0"/>
          </a:p>
          <a:p>
            <a:r>
              <a:rPr lang="en-US" sz="8000" dirty="0"/>
              <a:t>Conclusions (Can be bulleted lists, need to refer back to your scientific question)</a:t>
            </a:r>
            <a:br>
              <a:rPr lang="en-US" sz="8000" dirty="0"/>
            </a:br>
            <a:endParaRPr lang="en-US" sz="8000" dirty="0"/>
          </a:p>
          <a:p>
            <a:r>
              <a:rPr lang="en-US" sz="8000" dirty="0"/>
              <a:t>Future directions, </a:t>
            </a:r>
          </a:p>
          <a:p>
            <a:r>
              <a:rPr lang="en-US" sz="8000" dirty="0"/>
              <a:t>Sources (use one specific style of citations, e.g. Chicago, APA, etc. and use consistently)</a:t>
            </a:r>
          </a:p>
          <a:p>
            <a:r>
              <a:rPr lang="en-US" sz="8000" dirty="0"/>
              <a:t>Acknowledgments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7513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7A4FA-48B0-4A31-8337-C3724C4C0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 for making a poster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7E281-9EB1-4FE7-BF81-35F708B4A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u="sng" dirty="0">
                <a:hlinkClick r:id="rId2"/>
              </a:rPr>
              <a:t>https://www.cpp.edu/our-cpp/resources/presenting-research.shtml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 resource on the CPP OUR website</a:t>
            </a:r>
          </a:p>
          <a:p>
            <a:pPr marL="0" indent="0">
              <a:buNone/>
            </a:pPr>
            <a:endParaRPr lang="en-US" u="sng" dirty="0">
              <a:hlinkClick r:id="rId3"/>
            </a:endParaRPr>
          </a:p>
          <a:p>
            <a:pPr marL="0" indent="0">
              <a:buNone/>
            </a:pPr>
            <a:r>
              <a:rPr lang="en-US" u="sng" dirty="0">
                <a:hlinkClick r:id="rId3"/>
              </a:rPr>
              <a:t>https://www.makesigns.com/sciposters_templates.aspx</a:t>
            </a:r>
            <a:endParaRPr lang="en-US" u="sng" dirty="0"/>
          </a:p>
          <a:p>
            <a:pPr marL="0" indent="0">
              <a:buNone/>
            </a:pPr>
            <a:r>
              <a:rPr lang="en-US" dirty="0"/>
              <a:t>Free, downloadable poster templates for PowerPoint: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1679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9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0014&quot;&gt;&lt;property id=&quot;20148&quot; value=&quot;5&quot;/&gt;&lt;property id=&quot;20300&quot; value=&quot;Slide 5&quot;/&gt;&lt;property id=&quot;20307&quot; value=&quot;257&quot;/&gt;&lt;/object&gt;&lt;object type=&quot;3&quot; unique_id=&quot;10206&quot;&gt;&lt;property id=&quot;20148&quot; value=&quot;5&quot;/&gt;&lt;property id=&quot;20300&quot; value=&quot;Slide 2&quot;/&gt;&lt;property id=&quot;20307&quot; value=&quot;259&quot;/&gt;&lt;/object&gt;&lt;object type=&quot;3&quot; unique_id=&quot;10207&quot;&gt;&lt;property id=&quot;20148&quot; value=&quot;5&quot;/&gt;&lt;property id=&quot;20300&quot; value=&quot;Slide 9&quot;/&gt;&lt;property id=&quot;20307&quot; value=&quot;258&quot;/&gt;&lt;/object&gt;&lt;object type=&quot;3&quot; unique_id=&quot;10220&quot;&gt;&lt;property id=&quot;20148&quot; value=&quot;5&quot;/&gt;&lt;property id=&quot;20300&quot; value=&quot;Slide 8&quot;/&gt;&lt;property id=&quot;20307&quot; value=&quot;260&quot;/&gt;&lt;/object&gt;&lt;object type=&quot;3&quot; unique_id=&quot;10242&quot;&gt;&lt;property id=&quot;20148&quot; value=&quot;5&quot;/&gt;&lt;property id=&quot;20300&quot; value=&quot;Slide 3 - &amp;quot;Devise a data collection procedure&amp;quot;&quot;/&gt;&lt;property id=&quot;20307&quot; value=&quot;261&quot;/&gt;&lt;/object&gt;&lt;object type=&quot;3&quot; unique_id=&quot;10267&quot;&gt;&lt;property id=&quot;20148&quot; value=&quot;5&quot;/&gt;&lt;property id=&quot;20300&quot; value=&quot;Slide 7&quot;/&gt;&lt;property id=&quot;20307&quot; value=&quot;262&quot;/&gt;&lt;/object&gt;&lt;object type=&quot;3&quot; unique_id=&quot;10295&quot;&gt;&lt;property id=&quot;20148&quot; value=&quot;5&quot;/&gt;&lt;property id=&quot;20300&quot; value=&quot;Slide 10 - &amp;quot;Expectations for full inquiry and stats&amp;quot;&quot;/&gt;&lt;property id=&quot;20307&quot; value=&quot;263&quot;/&gt;&lt;/object&gt;&lt;object type=&quot;3&quot; unique_id=&quot;10398&quot;&gt;&lt;property id=&quot;20148&quot; value=&quot;5&quot;/&gt;&lt;property id=&quot;20300&quot; value=&quot;Slide 4&quot;/&gt;&lt;property id=&quot;20307&quot; value=&quot;264&quot;/&gt;&lt;/object&gt;&lt;object type=&quot;3&quot; unique_id=&quot;10399&quot;&gt;&lt;property id=&quot;20148&quot; value=&quot;5&quot;/&gt;&lt;property id=&quot;20300&quot; value=&quot;Slide 6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EE1098530405408A124180A5ECCCF2" ma:contentTypeVersion="18" ma:contentTypeDescription="Create a new document." ma:contentTypeScope="" ma:versionID="cca9140c003db706377efa51edf9b6bd">
  <xsd:schema xmlns:xsd="http://www.w3.org/2001/XMLSchema" xmlns:xs="http://www.w3.org/2001/XMLSchema" xmlns:p="http://schemas.microsoft.com/office/2006/metadata/properties" xmlns:ns2="d1072d21-8665-4f7d-911a-c60fc21f5bec" xmlns:ns3="8065b2fc-0c83-4b45-9c80-7bcf920e4043" targetNamespace="http://schemas.microsoft.com/office/2006/metadata/properties" ma:root="true" ma:fieldsID="0bc198bff4ca16fc13d95f091f0a2818" ns2:_="" ns3:_="">
    <xsd:import namespace="d1072d21-8665-4f7d-911a-c60fc21f5bec"/>
    <xsd:import namespace="8065b2fc-0c83-4b45-9c80-7bcf920e40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072d21-8665-4f7d-911a-c60fc21f5b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a4fd07-bb52-4003-87b7-be48705374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65b2fc-0c83-4b45-9c80-7bcf920e404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67e34ca-2177-40bd-aa22-bf133689fc5f}" ma:internalName="TaxCatchAll" ma:showField="CatchAllData" ma:web="8065b2fc-0c83-4b45-9c80-7bcf920e40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1072d21-8665-4f7d-911a-c60fc21f5bec">
      <Terms xmlns="http://schemas.microsoft.com/office/infopath/2007/PartnerControls"/>
    </lcf76f155ced4ddcb4097134ff3c332f>
    <TaxCatchAll xmlns="8065b2fc-0c83-4b45-9c80-7bcf920e4043" xsi:nil="true"/>
  </documentManagement>
</p:properties>
</file>

<file path=customXml/itemProps1.xml><?xml version="1.0" encoding="utf-8"?>
<ds:datastoreItem xmlns:ds="http://schemas.openxmlformats.org/officeDocument/2006/customXml" ds:itemID="{293488DF-0D53-4A52-9946-F39F3FDF594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D61DF13-8355-4610-98A2-F11CB99D9F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072d21-8665-4f7d-911a-c60fc21f5bec"/>
    <ds:schemaRef ds:uri="8065b2fc-0c83-4b45-9c80-7bcf920e40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F06B8A9-22B7-48AF-8904-54CAB51E7309}">
  <ds:schemaRefs>
    <ds:schemaRef ds:uri="http://purl.org/dc/terms/"/>
    <ds:schemaRef ds:uri="http://schemas.microsoft.com/office/2006/documentManagement/types"/>
    <ds:schemaRef ds:uri="ec8723a2-2a6c-4c98-b630-02fc889f772a"/>
    <ds:schemaRef ds:uri="http://schemas.microsoft.com/office/infopath/2007/PartnerControls"/>
    <ds:schemaRef ds:uri="http://www.w3.org/XML/1998/namespace"/>
    <ds:schemaRef ds:uri="http://purl.org/dc/elements/1.1/"/>
    <ds:schemaRef ds:uri="http://purl.org/dc/dcmitype/"/>
    <ds:schemaRef ds:uri="9090726d-8c8b-462c-abe5-36e5501cc8ab"/>
    <ds:schemaRef ds:uri="http://schemas.openxmlformats.org/package/2006/metadata/core-properties"/>
    <ds:schemaRef ds:uri="http://schemas.microsoft.com/office/2006/metadata/properties"/>
    <ds:schemaRef ds:uri="d1072d21-8665-4f7d-911a-c60fc21f5bec"/>
    <ds:schemaRef ds:uri="8065b2fc-0c83-4b45-9c80-7bcf920e404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977</Words>
  <Application>Microsoft Office PowerPoint</Application>
  <PresentationFormat>Widescreen</PresentationFormat>
  <Paragraphs>113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Data Set Inquiry Activity</vt:lpstr>
      <vt:lpstr>Goals for Data Set Inquiry Activity</vt:lpstr>
      <vt:lpstr>What is a Data Set:</vt:lpstr>
      <vt:lpstr>Examples of data sets:</vt:lpstr>
      <vt:lpstr>Example using a data set to preform a full inquiry</vt:lpstr>
      <vt:lpstr>Activity</vt:lpstr>
      <vt:lpstr>Examples</vt:lpstr>
      <vt:lpstr>Your Turn! </vt:lpstr>
      <vt:lpstr>Poster Presentation of Data Set Inquiry</vt:lpstr>
      <vt:lpstr>Resources for making a poster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Nina Abramzon</dc:creator>
  <cp:lastModifiedBy>Alicia M Nunez</cp:lastModifiedBy>
  <cp:revision>11</cp:revision>
  <dcterms:created xsi:type="dcterms:W3CDTF">2020-06-05T22:48:06Z</dcterms:created>
  <dcterms:modified xsi:type="dcterms:W3CDTF">2026-10-15T19:42:15Z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0x010100A0EE1098530405408A124180A5ECCCF2</vt:lpwstr>
  </property>
</Properties>
</file>