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38"/>
  </p:notesMasterIdLst>
  <p:handoutMasterIdLst>
    <p:handoutMasterId r:id="rId39"/>
  </p:handoutMasterIdLst>
  <p:sldIdLst>
    <p:sldId id="296" r:id="rId3"/>
    <p:sldId id="261" r:id="rId4"/>
    <p:sldId id="262" r:id="rId5"/>
    <p:sldId id="263" r:id="rId6"/>
    <p:sldId id="264" r:id="rId7"/>
    <p:sldId id="289" r:id="rId8"/>
    <p:sldId id="265" r:id="rId9"/>
    <p:sldId id="290" r:id="rId10"/>
    <p:sldId id="268" r:id="rId11"/>
    <p:sldId id="269" r:id="rId12"/>
    <p:sldId id="272" r:id="rId13"/>
    <p:sldId id="273" r:id="rId14"/>
    <p:sldId id="271" r:id="rId15"/>
    <p:sldId id="274" r:id="rId16"/>
    <p:sldId id="270" r:id="rId17"/>
    <p:sldId id="257" r:id="rId18"/>
    <p:sldId id="259" r:id="rId19"/>
    <p:sldId id="276" r:id="rId20"/>
    <p:sldId id="288" r:id="rId21"/>
    <p:sldId id="284" r:id="rId22"/>
    <p:sldId id="277" r:id="rId23"/>
    <p:sldId id="278" r:id="rId24"/>
    <p:sldId id="275" r:id="rId25"/>
    <p:sldId id="279" r:id="rId26"/>
    <p:sldId id="281" r:id="rId27"/>
    <p:sldId id="285" r:id="rId28"/>
    <p:sldId id="286" r:id="rId29"/>
    <p:sldId id="287" r:id="rId30"/>
    <p:sldId id="282" r:id="rId31"/>
    <p:sldId id="291" r:id="rId32"/>
    <p:sldId id="292" r:id="rId33"/>
    <p:sldId id="293" r:id="rId34"/>
    <p:sldId id="295" r:id="rId35"/>
    <p:sldId id="294" r:id="rId36"/>
    <p:sldId id="297" r:id="rId3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00" autoAdjust="0"/>
    <p:restoredTop sz="94483" autoAdjust="0"/>
  </p:normalViewPr>
  <p:slideViewPr>
    <p:cSldViewPr>
      <p:cViewPr varScale="1">
        <p:scale>
          <a:sx n="104" d="100"/>
          <a:sy n="104" d="100"/>
        </p:scale>
        <p:origin x="195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78FBF2E-BAA7-4408-BD7F-C13CA4A91AD5}" type="datetimeFigureOut">
              <a:rPr lang="en-US" smtClean="0"/>
              <a:t>6/27/2019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96C34DA-E361-4435-BE0B-24C489EC1B09}" type="slidenum">
              <a:rPr lang="en-US" smtClean="0"/>
              <a:t>‹#›</a:t>
            </a:fld>
            <a:endParaRPr lang="en-US" dirty="0"/>
          </a:p>
        </p:txBody>
      </p:sp>
    </p:spTree>
    <p:extLst>
      <p:ext uri="{BB962C8B-B14F-4D97-AF65-F5344CB8AC3E}">
        <p14:creationId xmlns:p14="http://schemas.microsoft.com/office/powerpoint/2010/main" val="37246563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2150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21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50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51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2151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A411446B-631A-4B77-90B1-5A42E67EC1DA}" type="slidenum">
              <a:rPr lang="en-US"/>
              <a:pPr/>
              <a:t>‹#›</a:t>
            </a:fld>
            <a:endParaRPr lang="en-US" dirty="0"/>
          </a:p>
        </p:txBody>
      </p:sp>
    </p:spTree>
    <p:extLst>
      <p:ext uri="{BB962C8B-B14F-4D97-AF65-F5344CB8AC3E}">
        <p14:creationId xmlns:p14="http://schemas.microsoft.com/office/powerpoint/2010/main" val="100958463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pPr lvl="0"/>
            <a:r>
              <a:rPr lang="en-US" noProof="0"/>
              <a:t>Click to edit Master title style</a:t>
            </a:r>
          </a:p>
        </p:txBody>
      </p:sp>
      <p:sp>
        <p:nvSpPr>
          <p:cNvPr id="40963"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pPr lvl="0"/>
            <a:r>
              <a:rPr lang="en-US" noProof="0"/>
              <a:t>Click to edit Master subtitle style</a:t>
            </a:r>
          </a:p>
        </p:txBody>
      </p:sp>
      <p:sp>
        <p:nvSpPr>
          <p:cNvPr id="40964" name="Rectangle 4"/>
          <p:cNvSpPr>
            <a:spLocks noGrp="1" noChangeArrowheads="1"/>
          </p:cNvSpPr>
          <p:nvPr>
            <p:ph type="dt" sz="half" idx="2"/>
          </p:nvPr>
        </p:nvSpPr>
        <p:spPr/>
        <p:txBody>
          <a:bodyPr/>
          <a:lstStyle>
            <a:lvl1pPr>
              <a:defRPr/>
            </a:lvl1pPr>
          </a:lstStyle>
          <a:p>
            <a:endParaRPr lang="en-US" dirty="0"/>
          </a:p>
        </p:txBody>
      </p:sp>
      <p:sp>
        <p:nvSpPr>
          <p:cNvPr id="40965" name="Rectangle 5"/>
          <p:cNvSpPr>
            <a:spLocks noGrp="1" noChangeArrowheads="1"/>
          </p:cNvSpPr>
          <p:nvPr>
            <p:ph type="ftr" sz="quarter" idx="3"/>
          </p:nvPr>
        </p:nvSpPr>
        <p:spPr/>
        <p:txBody>
          <a:bodyPr/>
          <a:lstStyle>
            <a:lvl1pPr>
              <a:defRPr/>
            </a:lvl1pPr>
          </a:lstStyle>
          <a:p>
            <a:endParaRPr lang="en-US" dirty="0"/>
          </a:p>
        </p:txBody>
      </p:sp>
      <p:sp>
        <p:nvSpPr>
          <p:cNvPr id="40966" name="Rectangle 6"/>
          <p:cNvSpPr>
            <a:spLocks noGrp="1" noChangeArrowheads="1"/>
          </p:cNvSpPr>
          <p:nvPr>
            <p:ph type="sldNum" sz="quarter" idx="4"/>
          </p:nvPr>
        </p:nvSpPr>
        <p:spPr/>
        <p:txBody>
          <a:bodyPr/>
          <a:lstStyle>
            <a:lvl1pPr>
              <a:defRPr/>
            </a:lvl1pPr>
          </a:lstStyle>
          <a:p>
            <a:fld id="{CD0FE8EF-D087-4839-9DB1-82845AC165C4}" type="slidenum">
              <a:rPr lang="en-US"/>
              <a:pPr/>
              <a:t>‹#›</a:t>
            </a:fld>
            <a:endParaRPr lang="en-US"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D6A5F698-A346-45DA-AD7B-68C6C45E0B3A}" type="slidenum">
              <a:rPr lang="en-US"/>
              <a:pPr/>
              <a:t>‹#›</a:t>
            </a:fld>
            <a:endParaRPr lang="en-US" dirty="0"/>
          </a:p>
        </p:txBody>
      </p:sp>
    </p:spTree>
    <p:extLst>
      <p:ext uri="{BB962C8B-B14F-4D97-AF65-F5344CB8AC3E}">
        <p14:creationId xmlns:p14="http://schemas.microsoft.com/office/powerpoint/2010/main" val="263814791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4801C55D-550E-4137-816B-5459C2A80731}" type="slidenum">
              <a:rPr lang="en-US"/>
              <a:pPr/>
              <a:t>‹#›</a:t>
            </a:fld>
            <a:endParaRPr lang="en-US" dirty="0"/>
          </a:p>
        </p:txBody>
      </p:sp>
    </p:spTree>
    <p:extLst>
      <p:ext uri="{BB962C8B-B14F-4D97-AF65-F5344CB8AC3E}">
        <p14:creationId xmlns:p14="http://schemas.microsoft.com/office/powerpoint/2010/main" val="3144950240"/>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136525" y="136525"/>
            <a:ext cx="8866188" cy="65817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8131"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pPr lvl="0"/>
            <a:r>
              <a:rPr lang="en-US" noProof="0"/>
              <a:t>Click to edit Master title style</a:t>
            </a:r>
          </a:p>
        </p:txBody>
      </p:sp>
      <p:sp>
        <p:nvSpPr>
          <p:cNvPr id="48132"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pPr lvl="0"/>
            <a:r>
              <a:rPr lang="en-US" noProof="0"/>
              <a:t>Click to edit Master subtitle style</a:t>
            </a:r>
          </a:p>
        </p:txBody>
      </p:sp>
      <p:sp>
        <p:nvSpPr>
          <p:cNvPr id="48133" name="Rectangle 5"/>
          <p:cNvSpPr>
            <a:spLocks noGrp="1" noChangeArrowheads="1"/>
          </p:cNvSpPr>
          <p:nvPr>
            <p:ph type="dt" sz="half" idx="2"/>
          </p:nvPr>
        </p:nvSpPr>
        <p:spPr/>
        <p:txBody>
          <a:bodyPr/>
          <a:lstStyle>
            <a:lvl1pPr>
              <a:defRPr/>
            </a:lvl1pPr>
          </a:lstStyle>
          <a:p>
            <a:endParaRPr lang="en-US" dirty="0"/>
          </a:p>
        </p:txBody>
      </p:sp>
      <p:sp>
        <p:nvSpPr>
          <p:cNvPr id="48134" name="Rectangle 6"/>
          <p:cNvSpPr>
            <a:spLocks noGrp="1" noChangeArrowheads="1"/>
          </p:cNvSpPr>
          <p:nvPr>
            <p:ph type="ftr" sz="quarter" idx="3"/>
          </p:nvPr>
        </p:nvSpPr>
        <p:spPr/>
        <p:txBody>
          <a:bodyPr/>
          <a:lstStyle>
            <a:lvl1pPr>
              <a:defRPr/>
            </a:lvl1pPr>
          </a:lstStyle>
          <a:p>
            <a:endParaRPr lang="en-US" dirty="0"/>
          </a:p>
        </p:txBody>
      </p:sp>
      <p:sp>
        <p:nvSpPr>
          <p:cNvPr id="48135" name="Rectangle 7"/>
          <p:cNvSpPr>
            <a:spLocks noGrp="1" noChangeArrowheads="1"/>
          </p:cNvSpPr>
          <p:nvPr>
            <p:ph type="sldNum" sz="quarter" idx="4"/>
          </p:nvPr>
        </p:nvSpPr>
        <p:spPr/>
        <p:txBody>
          <a:bodyPr/>
          <a:lstStyle>
            <a:lvl1pPr>
              <a:defRPr/>
            </a:lvl1pPr>
          </a:lstStyle>
          <a:p>
            <a:fld id="{31B7738E-9CD0-4468-9C31-FC8B0CC4F229}" type="slidenum">
              <a:rPr lang="en-US"/>
              <a:pPr/>
              <a:t>‹#›</a:t>
            </a:fld>
            <a:endParaRPr lang="en-US" dirty="0"/>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79258DE6-EAEC-4215-B2E0-B4B58A8A519F}" type="slidenum">
              <a:rPr lang="en-US"/>
              <a:pPr/>
              <a:t>‹#›</a:t>
            </a:fld>
            <a:endParaRPr lang="en-US" dirty="0"/>
          </a:p>
        </p:txBody>
      </p:sp>
    </p:spTree>
    <p:extLst>
      <p:ext uri="{BB962C8B-B14F-4D97-AF65-F5344CB8AC3E}">
        <p14:creationId xmlns:p14="http://schemas.microsoft.com/office/powerpoint/2010/main" val="721874731"/>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80A6F2B1-FC1E-41A9-90D4-115629473760}" type="slidenum">
              <a:rPr lang="en-US"/>
              <a:pPr/>
              <a:t>‹#›</a:t>
            </a:fld>
            <a:endParaRPr lang="en-US" dirty="0"/>
          </a:p>
        </p:txBody>
      </p:sp>
    </p:spTree>
    <p:extLst>
      <p:ext uri="{BB962C8B-B14F-4D97-AF65-F5344CB8AC3E}">
        <p14:creationId xmlns:p14="http://schemas.microsoft.com/office/powerpoint/2010/main" val="2291126226"/>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367B9E5A-B535-4E5A-9C13-0FD2D67D18F3}" type="slidenum">
              <a:rPr lang="en-US"/>
              <a:pPr/>
              <a:t>‹#›</a:t>
            </a:fld>
            <a:endParaRPr lang="en-US" dirty="0"/>
          </a:p>
        </p:txBody>
      </p:sp>
    </p:spTree>
    <p:extLst>
      <p:ext uri="{BB962C8B-B14F-4D97-AF65-F5344CB8AC3E}">
        <p14:creationId xmlns:p14="http://schemas.microsoft.com/office/powerpoint/2010/main" val="972611405"/>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DDE1A3DA-2506-4F46-A279-EAD82101EC99}" type="slidenum">
              <a:rPr lang="en-US"/>
              <a:pPr/>
              <a:t>‹#›</a:t>
            </a:fld>
            <a:endParaRPr lang="en-US" dirty="0"/>
          </a:p>
        </p:txBody>
      </p:sp>
    </p:spTree>
    <p:extLst>
      <p:ext uri="{BB962C8B-B14F-4D97-AF65-F5344CB8AC3E}">
        <p14:creationId xmlns:p14="http://schemas.microsoft.com/office/powerpoint/2010/main" val="2226324471"/>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D6CBC749-8788-44B5-B7F1-1F646B8CE85C}" type="slidenum">
              <a:rPr lang="en-US"/>
              <a:pPr/>
              <a:t>‹#›</a:t>
            </a:fld>
            <a:endParaRPr lang="en-US" dirty="0"/>
          </a:p>
        </p:txBody>
      </p:sp>
    </p:spTree>
    <p:extLst>
      <p:ext uri="{BB962C8B-B14F-4D97-AF65-F5344CB8AC3E}">
        <p14:creationId xmlns:p14="http://schemas.microsoft.com/office/powerpoint/2010/main" val="323491403"/>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702AA522-C33B-4651-86E4-90323E965C68}" type="slidenum">
              <a:rPr lang="en-US"/>
              <a:pPr/>
              <a:t>‹#›</a:t>
            </a:fld>
            <a:endParaRPr lang="en-US" dirty="0"/>
          </a:p>
        </p:txBody>
      </p:sp>
    </p:spTree>
    <p:extLst>
      <p:ext uri="{BB962C8B-B14F-4D97-AF65-F5344CB8AC3E}">
        <p14:creationId xmlns:p14="http://schemas.microsoft.com/office/powerpoint/2010/main" val="2274795275"/>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6585702E-CCCA-4219-9DB0-E18FCEC8DC88}" type="slidenum">
              <a:rPr lang="en-US"/>
              <a:pPr/>
              <a:t>‹#›</a:t>
            </a:fld>
            <a:endParaRPr lang="en-US" dirty="0"/>
          </a:p>
        </p:txBody>
      </p:sp>
    </p:spTree>
    <p:extLst>
      <p:ext uri="{BB962C8B-B14F-4D97-AF65-F5344CB8AC3E}">
        <p14:creationId xmlns:p14="http://schemas.microsoft.com/office/powerpoint/2010/main" val="142340834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BC9FD06F-358E-4887-9165-0473454905C2}" type="slidenum">
              <a:rPr lang="en-US"/>
              <a:pPr/>
              <a:t>‹#›</a:t>
            </a:fld>
            <a:endParaRPr lang="en-US" dirty="0"/>
          </a:p>
        </p:txBody>
      </p:sp>
    </p:spTree>
    <p:extLst>
      <p:ext uri="{BB962C8B-B14F-4D97-AF65-F5344CB8AC3E}">
        <p14:creationId xmlns:p14="http://schemas.microsoft.com/office/powerpoint/2010/main" val="905972250"/>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7E3B6343-3D29-4345-BD77-D6009ECB2CA3}" type="slidenum">
              <a:rPr lang="en-US"/>
              <a:pPr/>
              <a:t>‹#›</a:t>
            </a:fld>
            <a:endParaRPr lang="en-US" dirty="0"/>
          </a:p>
        </p:txBody>
      </p:sp>
    </p:spTree>
    <p:extLst>
      <p:ext uri="{BB962C8B-B14F-4D97-AF65-F5344CB8AC3E}">
        <p14:creationId xmlns:p14="http://schemas.microsoft.com/office/powerpoint/2010/main" val="386105157"/>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B0E52B24-6C9A-4770-B4C0-DBB81D647F06}" type="slidenum">
              <a:rPr lang="en-US"/>
              <a:pPr/>
              <a:t>‹#›</a:t>
            </a:fld>
            <a:endParaRPr lang="en-US" dirty="0"/>
          </a:p>
        </p:txBody>
      </p:sp>
    </p:spTree>
    <p:extLst>
      <p:ext uri="{BB962C8B-B14F-4D97-AF65-F5344CB8AC3E}">
        <p14:creationId xmlns:p14="http://schemas.microsoft.com/office/powerpoint/2010/main" val="4096375601"/>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D5543FFE-EF42-4C39-8E8F-B1148889059C}" type="slidenum">
              <a:rPr lang="en-US"/>
              <a:pPr/>
              <a:t>‹#›</a:t>
            </a:fld>
            <a:endParaRPr lang="en-US" dirty="0"/>
          </a:p>
        </p:txBody>
      </p:sp>
    </p:spTree>
    <p:extLst>
      <p:ext uri="{BB962C8B-B14F-4D97-AF65-F5344CB8AC3E}">
        <p14:creationId xmlns:p14="http://schemas.microsoft.com/office/powerpoint/2010/main" val="387559713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B146B855-ED2D-4B12-AD33-44CA64F0457C}" type="slidenum">
              <a:rPr lang="en-US"/>
              <a:pPr/>
              <a:t>‹#›</a:t>
            </a:fld>
            <a:endParaRPr lang="en-US" dirty="0"/>
          </a:p>
        </p:txBody>
      </p:sp>
    </p:spTree>
    <p:extLst>
      <p:ext uri="{BB962C8B-B14F-4D97-AF65-F5344CB8AC3E}">
        <p14:creationId xmlns:p14="http://schemas.microsoft.com/office/powerpoint/2010/main" val="160111454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47F00465-A956-48E2-A011-736AEB6096FE}" type="slidenum">
              <a:rPr lang="en-US"/>
              <a:pPr/>
              <a:t>‹#›</a:t>
            </a:fld>
            <a:endParaRPr lang="en-US" dirty="0"/>
          </a:p>
        </p:txBody>
      </p:sp>
    </p:spTree>
    <p:extLst>
      <p:ext uri="{BB962C8B-B14F-4D97-AF65-F5344CB8AC3E}">
        <p14:creationId xmlns:p14="http://schemas.microsoft.com/office/powerpoint/2010/main" val="3657450761"/>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73B7BA30-7A18-48F0-AA86-35FDE96487EF}" type="slidenum">
              <a:rPr lang="en-US"/>
              <a:pPr/>
              <a:t>‹#›</a:t>
            </a:fld>
            <a:endParaRPr lang="en-US" dirty="0"/>
          </a:p>
        </p:txBody>
      </p:sp>
    </p:spTree>
    <p:extLst>
      <p:ext uri="{BB962C8B-B14F-4D97-AF65-F5344CB8AC3E}">
        <p14:creationId xmlns:p14="http://schemas.microsoft.com/office/powerpoint/2010/main" val="250728048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D0DB6764-8330-4239-B45E-4C6A06F6E497}" type="slidenum">
              <a:rPr lang="en-US"/>
              <a:pPr/>
              <a:t>‹#›</a:t>
            </a:fld>
            <a:endParaRPr lang="en-US" dirty="0"/>
          </a:p>
        </p:txBody>
      </p:sp>
    </p:spTree>
    <p:extLst>
      <p:ext uri="{BB962C8B-B14F-4D97-AF65-F5344CB8AC3E}">
        <p14:creationId xmlns:p14="http://schemas.microsoft.com/office/powerpoint/2010/main" val="42425872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C3AFB60A-99A5-4BEA-B7F3-E877E9C01C17}" type="slidenum">
              <a:rPr lang="en-US"/>
              <a:pPr/>
              <a:t>‹#›</a:t>
            </a:fld>
            <a:endParaRPr lang="en-US" dirty="0"/>
          </a:p>
        </p:txBody>
      </p:sp>
    </p:spTree>
    <p:extLst>
      <p:ext uri="{BB962C8B-B14F-4D97-AF65-F5344CB8AC3E}">
        <p14:creationId xmlns:p14="http://schemas.microsoft.com/office/powerpoint/2010/main" val="419904411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8E576D5E-6AE5-4AD9-ACDE-3BFAE465C28A}" type="slidenum">
              <a:rPr lang="en-US"/>
              <a:pPr/>
              <a:t>‹#›</a:t>
            </a:fld>
            <a:endParaRPr lang="en-US" dirty="0"/>
          </a:p>
        </p:txBody>
      </p:sp>
    </p:spTree>
    <p:extLst>
      <p:ext uri="{BB962C8B-B14F-4D97-AF65-F5344CB8AC3E}">
        <p14:creationId xmlns:p14="http://schemas.microsoft.com/office/powerpoint/2010/main" val="2240380325"/>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953EBA31-98B2-4A99-A779-00A0174AC34E}" type="slidenum">
              <a:rPr lang="en-US"/>
              <a:pPr/>
              <a:t>‹#›</a:t>
            </a:fld>
            <a:endParaRPr lang="en-US" dirty="0"/>
          </a:p>
        </p:txBody>
      </p:sp>
    </p:spTree>
    <p:extLst>
      <p:ext uri="{BB962C8B-B14F-4D97-AF65-F5344CB8AC3E}">
        <p14:creationId xmlns:p14="http://schemas.microsoft.com/office/powerpoint/2010/main" val="307931931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C3BC660F-4E61-4981-9CC9-FFE85C14DD1D}"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cs typeface="Arial" charset="0"/>
        </a:defRPr>
      </a:lvl2pPr>
      <a:lvl3pPr algn="l" rtl="0" eaLnBrk="1" fontAlgn="base" hangingPunct="1">
        <a:spcBef>
          <a:spcPct val="0"/>
        </a:spcBef>
        <a:spcAft>
          <a:spcPct val="0"/>
        </a:spcAft>
        <a:buClr>
          <a:schemeClr val="tx1"/>
        </a:buClr>
        <a:defRPr sz="3200">
          <a:solidFill>
            <a:schemeClr val="tx1"/>
          </a:solidFill>
          <a:latin typeface="Arial" charset="0"/>
          <a:cs typeface="Arial" charset="0"/>
        </a:defRPr>
      </a:lvl3pPr>
      <a:lvl4pPr algn="l" rtl="0" eaLnBrk="1" fontAlgn="base" hangingPunct="1">
        <a:spcBef>
          <a:spcPct val="0"/>
        </a:spcBef>
        <a:spcAft>
          <a:spcPct val="0"/>
        </a:spcAft>
        <a:buClr>
          <a:schemeClr val="tx1"/>
        </a:buClr>
        <a:defRPr sz="3200">
          <a:solidFill>
            <a:schemeClr val="tx1"/>
          </a:solidFill>
          <a:latin typeface="Arial" charset="0"/>
          <a:cs typeface="Arial" charset="0"/>
        </a:defRPr>
      </a:lvl4pPr>
      <a:lvl5pPr algn="l" rtl="0" eaLnBrk="1" fontAlgn="base" hangingPunct="1">
        <a:spcBef>
          <a:spcPct val="0"/>
        </a:spcBef>
        <a:spcAft>
          <a:spcPct val="0"/>
        </a:spcAft>
        <a:buClr>
          <a:schemeClr val="tx1"/>
        </a:buClr>
        <a:defRPr sz="3200">
          <a:solidFill>
            <a:schemeClr val="tx1"/>
          </a:solidFill>
          <a:latin typeface="Arial" charset="0"/>
          <a:cs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cs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cs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cs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136525" y="136525"/>
            <a:ext cx="8866188" cy="65817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07" name="Rectangle 3"/>
          <p:cNvSpPr>
            <a:spLocks noGrp="1" noChangeArrowheads="1"/>
          </p:cNvSpPr>
          <p:nvPr>
            <p:ph type="title"/>
            <p:custDataLst>
              <p:tags r:id="rId13"/>
            </p:custDataLst>
          </p:nvPr>
        </p:nvSpPr>
        <p:spPr bwMode="auto">
          <a:xfrm>
            <a:off x="455613" y="274638"/>
            <a:ext cx="8226425"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47108" name="Rectangle 4"/>
          <p:cNvSpPr>
            <a:spLocks noGrp="1" noChangeArrowheads="1"/>
          </p:cNvSpPr>
          <p:nvPr>
            <p:ph type="body" idx="1"/>
            <p:custDataLst>
              <p:tags r:id="rId14"/>
            </p:custDataLst>
          </p:nvPr>
        </p:nvSpPr>
        <p:spPr bwMode="auto">
          <a:xfrm>
            <a:off x="455613" y="1600200"/>
            <a:ext cx="8226425"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7109"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47110"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47111"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9F5222B8-22A4-44B0-88D6-CC8D0F2E72A7}"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rtl="0" fontAlgn="base">
        <a:spcBef>
          <a:spcPct val="0"/>
        </a:spcBef>
        <a:spcAft>
          <a:spcPct val="0"/>
        </a:spcAft>
        <a:buClr>
          <a:schemeClr val="tx1"/>
        </a:buClr>
        <a:defRPr sz="3200">
          <a:solidFill>
            <a:schemeClr val="tx1"/>
          </a:solidFill>
          <a:latin typeface="+mj-lt"/>
          <a:ea typeface="+mj-ea"/>
          <a:cs typeface="+mj-cs"/>
        </a:defRPr>
      </a:lvl1pPr>
      <a:lvl2pPr algn="l" rtl="0" fontAlgn="base">
        <a:spcBef>
          <a:spcPct val="0"/>
        </a:spcBef>
        <a:spcAft>
          <a:spcPct val="0"/>
        </a:spcAft>
        <a:buClr>
          <a:schemeClr val="tx1"/>
        </a:buClr>
        <a:defRPr sz="3200">
          <a:solidFill>
            <a:schemeClr val="tx1"/>
          </a:solidFill>
          <a:latin typeface="Arial" charset="0"/>
        </a:defRPr>
      </a:lvl2pPr>
      <a:lvl3pPr algn="l" rtl="0" fontAlgn="base">
        <a:spcBef>
          <a:spcPct val="0"/>
        </a:spcBef>
        <a:spcAft>
          <a:spcPct val="0"/>
        </a:spcAft>
        <a:buClr>
          <a:schemeClr val="tx1"/>
        </a:buClr>
        <a:defRPr sz="3200">
          <a:solidFill>
            <a:schemeClr val="tx1"/>
          </a:solidFill>
          <a:latin typeface="Arial" charset="0"/>
        </a:defRPr>
      </a:lvl3pPr>
      <a:lvl4pPr algn="l" rtl="0" fontAlgn="base">
        <a:spcBef>
          <a:spcPct val="0"/>
        </a:spcBef>
        <a:spcAft>
          <a:spcPct val="0"/>
        </a:spcAft>
        <a:buClr>
          <a:schemeClr val="tx1"/>
        </a:buClr>
        <a:defRPr sz="3200">
          <a:solidFill>
            <a:schemeClr val="tx1"/>
          </a:solidFill>
          <a:latin typeface="Arial" charset="0"/>
        </a:defRPr>
      </a:lvl4pPr>
      <a:lvl5pPr algn="l" rtl="0" fontAlgn="base">
        <a:spcBef>
          <a:spcPct val="0"/>
        </a:spcBef>
        <a:spcAft>
          <a:spcPct val="0"/>
        </a:spcAft>
        <a:buClr>
          <a:schemeClr val="tx1"/>
        </a:buClr>
        <a:defRPr sz="3200">
          <a:solidFill>
            <a:schemeClr val="tx1"/>
          </a:solidFill>
          <a:latin typeface="Arial" charset="0"/>
        </a:defRPr>
      </a:lvl5pPr>
      <a:lvl6pPr marL="457200" algn="l" rtl="0" fontAlgn="base">
        <a:spcBef>
          <a:spcPct val="0"/>
        </a:spcBef>
        <a:spcAft>
          <a:spcPct val="0"/>
        </a:spcAft>
        <a:buClr>
          <a:schemeClr val="tx1"/>
        </a:buClr>
        <a:defRPr sz="3200">
          <a:solidFill>
            <a:schemeClr val="tx1"/>
          </a:solidFill>
          <a:latin typeface="Arial" charset="0"/>
        </a:defRPr>
      </a:lvl6pPr>
      <a:lvl7pPr marL="914400" algn="l" rtl="0" fontAlgn="base">
        <a:spcBef>
          <a:spcPct val="0"/>
        </a:spcBef>
        <a:spcAft>
          <a:spcPct val="0"/>
        </a:spcAft>
        <a:buClr>
          <a:schemeClr val="tx1"/>
        </a:buClr>
        <a:defRPr sz="3200">
          <a:solidFill>
            <a:schemeClr val="tx1"/>
          </a:solidFill>
          <a:latin typeface="Arial" charset="0"/>
        </a:defRPr>
      </a:lvl7pPr>
      <a:lvl8pPr marL="1371600" algn="l" rtl="0" fontAlgn="base">
        <a:spcBef>
          <a:spcPct val="0"/>
        </a:spcBef>
        <a:spcAft>
          <a:spcPct val="0"/>
        </a:spcAft>
        <a:buClr>
          <a:schemeClr val="tx1"/>
        </a:buClr>
        <a:defRPr sz="3200">
          <a:solidFill>
            <a:schemeClr val="tx1"/>
          </a:solidFill>
          <a:latin typeface="Arial" charset="0"/>
        </a:defRPr>
      </a:lvl8pPr>
      <a:lvl9pPr marL="1828800" algn="l" rtl="0" fontAlgn="base">
        <a:spcBef>
          <a:spcPct val="0"/>
        </a:spcBef>
        <a:spcAft>
          <a:spcPct val="0"/>
        </a:spcAft>
        <a:buClr>
          <a:schemeClr val="tx1"/>
        </a:buClr>
        <a:defRPr sz="3200">
          <a:solidFill>
            <a:schemeClr val="tx1"/>
          </a:solidFill>
          <a:latin typeface="Arial" charset="0"/>
        </a:defRPr>
      </a:lvl9pPr>
    </p:titleStyle>
    <p:bodyStyle>
      <a:lvl1pPr marL="342900" indent="-342900" algn="l" rtl="0" fontAlgn="base">
        <a:spcBef>
          <a:spcPct val="20000"/>
        </a:spcBef>
        <a:spcAft>
          <a:spcPct val="0"/>
        </a:spcAft>
        <a:buClr>
          <a:schemeClr val="tx1"/>
        </a:buClr>
        <a:buChar char="•"/>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a:solidFill>
            <a:schemeClr val="tx1"/>
          </a:solidFill>
          <a:latin typeface="+mn-lt"/>
        </a:defRPr>
      </a:lvl2pPr>
      <a:lvl3pPr marL="1143000" indent="-228600" algn="l" rtl="0" fontAlgn="base">
        <a:spcBef>
          <a:spcPct val="20000"/>
        </a:spcBef>
        <a:spcAft>
          <a:spcPct val="0"/>
        </a:spcAft>
        <a:buClr>
          <a:schemeClr val="tx1"/>
        </a:buClr>
        <a:buChar char="•"/>
        <a:defRPr sz="2400">
          <a:solidFill>
            <a:schemeClr val="tx1"/>
          </a:solidFill>
          <a:latin typeface="+mn-lt"/>
        </a:defRPr>
      </a:lvl3pPr>
      <a:lvl4pPr marL="1600200" indent="-228600" algn="l" rtl="0" fontAlgn="base">
        <a:spcBef>
          <a:spcPct val="20000"/>
        </a:spcBef>
        <a:spcAft>
          <a:spcPct val="0"/>
        </a:spcAft>
        <a:buClr>
          <a:schemeClr val="tx1"/>
        </a:buClr>
        <a:buChar char="•"/>
        <a:defRPr sz="2400">
          <a:solidFill>
            <a:schemeClr val="tx1"/>
          </a:solidFill>
          <a:latin typeface="+mn-lt"/>
        </a:defRPr>
      </a:lvl4pPr>
      <a:lvl5pPr marL="2057400" indent="-228600" algn="l" rtl="0" fontAlgn="base">
        <a:spcBef>
          <a:spcPct val="20000"/>
        </a:spcBef>
        <a:spcAft>
          <a:spcPct val="0"/>
        </a:spcAft>
        <a:buClr>
          <a:schemeClr val="tx1"/>
        </a:buClr>
        <a:buChar char="•"/>
        <a:defRPr sz="2400">
          <a:solidFill>
            <a:schemeClr val="tx1"/>
          </a:solidFill>
          <a:latin typeface="+mn-lt"/>
        </a:defRPr>
      </a:lvl5pPr>
      <a:lvl6pPr marL="2514600" indent="-228600" algn="l" rtl="0" fontAlgn="base">
        <a:spcBef>
          <a:spcPct val="20000"/>
        </a:spcBef>
        <a:spcAft>
          <a:spcPct val="0"/>
        </a:spcAft>
        <a:buClr>
          <a:schemeClr val="tx1"/>
        </a:buClr>
        <a:buChar char="•"/>
        <a:defRPr sz="2400">
          <a:solidFill>
            <a:schemeClr val="tx1"/>
          </a:solidFill>
          <a:latin typeface="+mn-lt"/>
        </a:defRPr>
      </a:lvl6pPr>
      <a:lvl7pPr marL="2971800" indent="-228600" algn="l" rtl="0" fontAlgn="base">
        <a:spcBef>
          <a:spcPct val="20000"/>
        </a:spcBef>
        <a:spcAft>
          <a:spcPct val="0"/>
        </a:spcAft>
        <a:buClr>
          <a:schemeClr val="tx1"/>
        </a:buClr>
        <a:buChar char="•"/>
        <a:defRPr sz="2400">
          <a:solidFill>
            <a:schemeClr val="tx1"/>
          </a:solidFill>
          <a:latin typeface="+mn-lt"/>
        </a:defRPr>
      </a:lvl7pPr>
      <a:lvl8pPr marL="3429000" indent="-228600" algn="l" rtl="0" fontAlgn="base">
        <a:spcBef>
          <a:spcPct val="20000"/>
        </a:spcBef>
        <a:spcAft>
          <a:spcPct val="0"/>
        </a:spcAft>
        <a:buClr>
          <a:schemeClr val="tx1"/>
        </a:buClr>
        <a:buChar char="•"/>
        <a:defRPr sz="2400">
          <a:solidFill>
            <a:schemeClr val="tx1"/>
          </a:solidFill>
          <a:latin typeface="+mn-lt"/>
        </a:defRPr>
      </a:lvl8pPr>
      <a:lvl9pPr marL="3886200" indent="-228600" algn="l" rtl="0" fontAlgn="base">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 Id="rId4" Type="http://schemas.openxmlformats.org/officeDocument/2006/relationships/image" Target="../media/image22.jpeg"/></Relationships>
</file>

<file path=ppt/slides/_rels/slide12.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hyperlink" Target="http://www.deadiversion.usdoj.gov/"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7.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hyperlink" Target="https://www.aahanet.org/Store/ProductDetail.aspx?type=MedicalRecords&amp;code=CNSB2" TargetMode="Externa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0.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6.gif"/><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image" Target="../media/image36.gif"/><Relationship Id="rId2" Type="http://schemas.openxmlformats.org/officeDocument/2006/relationships/image" Target="../media/image37.jpeg"/><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image" Target="../media/image39.gif"/><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image" Target="../media/image39.gif"/><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image" Target="../media/image39.gif"/><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hyperlink" Target="http://www.deadiversion.usdoj.gov/21cfr/21usc/812.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4" Type="http://schemas.openxmlformats.org/officeDocument/2006/relationships/image" Target="../media/image17.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Controlled Substances:</a:t>
            </a:r>
            <a:br>
              <a:rPr lang="en-US" dirty="0"/>
            </a:br>
            <a:r>
              <a:rPr lang="en-US" dirty="0"/>
              <a:t>Regulations and Records</a:t>
            </a:r>
          </a:p>
        </p:txBody>
      </p:sp>
      <p:sp>
        <p:nvSpPr>
          <p:cNvPr id="5" name="Subtitle 4"/>
          <p:cNvSpPr>
            <a:spLocks noGrp="1"/>
          </p:cNvSpPr>
          <p:nvPr>
            <p:ph type="subTitle" idx="1"/>
          </p:nvPr>
        </p:nvSpPr>
        <p:spPr/>
        <p:txBody>
          <a:bodyPr/>
          <a:lstStyle/>
          <a:p>
            <a:r>
              <a:rPr lang="en-US" dirty="0"/>
              <a:t>By James C. Alderson, DVM</a:t>
            </a:r>
          </a:p>
          <a:p>
            <a:r>
              <a:rPr lang="en-US" dirty="0"/>
              <a:t>University Veterinarian</a:t>
            </a:r>
          </a:p>
          <a:p>
            <a:r>
              <a:rPr lang="en-US" dirty="0"/>
              <a:t>Cal Poly Pomona</a:t>
            </a:r>
          </a:p>
          <a:p>
            <a:endParaRPr lang="en-US" dirty="0"/>
          </a:p>
          <a:p>
            <a:r>
              <a:rPr lang="en-US" sz="1600" dirty="0"/>
              <a:t>Version: 11 March 2013</a:t>
            </a:r>
          </a:p>
        </p:txBody>
      </p:sp>
      <p:graphicFrame>
        <p:nvGraphicFramePr>
          <p:cNvPr id="2" name="Object 1"/>
          <p:cNvGraphicFramePr>
            <a:graphicFrameLocks noChangeAspect="1"/>
          </p:cNvGraphicFramePr>
          <p:nvPr>
            <p:extLst>
              <p:ext uri="{D42A27DB-BD31-4B8C-83A1-F6EECF244321}">
                <p14:modId xmlns:p14="http://schemas.microsoft.com/office/powerpoint/2010/main" val="774153291"/>
              </p:ext>
            </p:extLst>
          </p:nvPr>
        </p:nvGraphicFramePr>
        <p:xfrm>
          <a:off x="6705600" y="4800600"/>
          <a:ext cx="763587" cy="1174750"/>
        </p:xfrm>
        <a:graphic>
          <a:graphicData uri="http://schemas.openxmlformats.org/presentationml/2006/ole">
            <mc:AlternateContent xmlns:mc="http://schemas.openxmlformats.org/markup-compatibility/2006">
              <mc:Choice xmlns:v="urn:schemas-microsoft-com:vml" Requires="v">
                <p:oleObj spid="_x0000_s1029" name="Picture" r:id="rId3" imgW="476280" imgH="762120" progId="Word.Picture.8">
                  <p:embed/>
                </p:oleObj>
              </mc:Choice>
              <mc:Fallback>
                <p:oleObj name="Picture" r:id="rId3" imgW="476280" imgH="762120" progId="Word.Picture.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05600" y="4800600"/>
                        <a:ext cx="763587" cy="1174750"/>
                      </a:xfrm>
                      <a:prstGeom prst="rect">
                        <a:avLst/>
                      </a:prstGeom>
                      <a:noFill/>
                      <a:ln>
                        <a:noFill/>
                      </a:ln>
                    </p:spPr>
                  </p:pic>
                </p:oleObj>
              </mc:Fallback>
            </mc:AlternateContent>
          </a:graphicData>
        </a:graphic>
      </p:graphicFrame>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74638"/>
            <a:ext cx="7115175" cy="1143000"/>
          </a:xfrm>
        </p:spPr>
        <p:txBody>
          <a:bodyPr/>
          <a:lstStyle/>
          <a:p>
            <a:r>
              <a:rPr lang="en-US" dirty="0"/>
              <a:t>DEA Schedules</a:t>
            </a:r>
          </a:p>
        </p:txBody>
      </p:sp>
      <p:sp>
        <p:nvSpPr>
          <p:cNvPr id="3" name="Content Placeholder 2"/>
          <p:cNvSpPr>
            <a:spLocks noGrp="1"/>
          </p:cNvSpPr>
          <p:nvPr>
            <p:ph idx="1"/>
          </p:nvPr>
        </p:nvSpPr>
        <p:spPr>
          <a:xfrm>
            <a:off x="1828800" y="1600200"/>
            <a:ext cx="7191375" cy="4525963"/>
          </a:xfrm>
        </p:spPr>
        <p:txBody>
          <a:bodyPr>
            <a:normAutofit lnSpcReduction="10000"/>
          </a:bodyPr>
          <a:lstStyle/>
          <a:p>
            <a:pPr>
              <a:lnSpc>
                <a:spcPct val="110000"/>
              </a:lnSpc>
              <a:spcBef>
                <a:spcPts val="0"/>
              </a:spcBef>
            </a:pPr>
            <a:r>
              <a:rPr lang="en-US" dirty="0">
                <a:solidFill>
                  <a:schemeClr val="tx1"/>
                </a:solidFill>
                <a:latin typeface="+mn-lt"/>
                <a:ea typeface="+mn-ea"/>
                <a:cs typeface="+mn-cs"/>
              </a:rPr>
              <a:t>Schedule III</a:t>
            </a:r>
          </a:p>
          <a:p>
            <a:pPr>
              <a:lnSpc>
                <a:spcPct val="110000"/>
              </a:lnSpc>
              <a:spcBef>
                <a:spcPts val="0"/>
              </a:spcBef>
            </a:pPr>
            <a:r>
              <a:rPr lang="en-US" dirty="0">
                <a:solidFill>
                  <a:schemeClr val="tx1"/>
                </a:solidFill>
                <a:latin typeface="+mn-lt"/>
                <a:ea typeface="+mn-ea"/>
                <a:cs typeface="+mn-cs"/>
              </a:rPr>
              <a:t>The drug or other substance has a potential for abuse less than the drugs or other substances in schedules I and II.</a:t>
            </a:r>
          </a:p>
          <a:p>
            <a:pPr>
              <a:lnSpc>
                <a:spcPct val="110000"/>
              </a:lnSpc>
              <a:spcBef>
                <a:spcPts val="0"/>
              </a:spcBef>
            </a:pPr>
            <a:r>
              <a:rPr lang="en-US" dirty="0">
                <a:solidFill>
                  <a:schemeClr val="tx1"/>
                </a:solidFill>
                <a:latin typeface="+mn-lt"/>
                <a:ea typeface="+mn-ea"/>
                <a:cs typeface="+mn-cs"/>
              </a:rPr>
              <a:t>The drug or other substance has a currently accepted medical use in treatment in the United States.</a:t>
            </a:r>
          </a:p>
          <a:p>
            <a:pPr>
              <a:lnSpc>
                <a:spcPct val="110000"/>
              </a:lnSpc>
              <a:spcBef>
                <a:spcPts val="0"/>
              </a:spcBef>
            </a:pPr>
            <a:r>
              <a:rPr lang="en-US" dirty="0">
                <a:solidFill>
                  <a:schemeClr val="tx1"/>
                </a:solidFill>
                <a:latin typeface="+mn-lt"/>
                <a:ea typeface="+mn-ea"/>
                <a:cs typeface="+mn-cs"/>
              </a:rPr>
              <a:t>Abuse of the drug or other substance may lead to moderate or low physical dependence or high psychological dependence.</a:t>
            </a:r>
          </a:p>
          <a:p>
            <a:pPr>
              <a:lnSpc>
                <a:spcPct val="110000"/>
              </a:lnSpc>
              <a:spcBef>
                <a:spcPts val="0"/>
              </a:spcBef>
            </a:pPr>
            <a:r>
              <a:rPr lang="en-US" dirty="0">
                <a:ea typeface="+mn-ea"/>
              </a:rPr>
              <a:t>Examples of Schedule III Drugs: barbiturates, hydrocodone, ketamine</a:t>
            </a:r>
            <a:endParaRPr lang="en-US" dirty="0"/>
          </a:p>
        </p:txBody>
      </p:sp>
      <p:pic>
        <p:nvPicPr>
          <p:cNvPr id="22530" name="Picture 2" descr="http://www.drugaddictiontreatment.com/wp-content/uploads/2013/02/ketamine1.jpg"/>
          <p:cNvPicPr>
            <a:picLocks noChangeAspect="1" noChangeArrowheads="1"/>
          </p:cNvPicPr>
          <p:nvPr/>
        </p:nvPicPr>
        <p:blipFill>
          <a:blip r:embed="rId2" cstate="print"/>
          <a:srcRect/>
          <a:stretch>
            <a:fillRect/>
          </a:stretch>
        </p:blipFill>
        <p:spPr bwMode="auto">
          <a:xfrm>
            <a:off x="0" y="2286000"/>
            <a:ext cx="1905000" cy="2857500"/>
          </a:xfrm>
          <a:prstGeom prst="rect">
            <a:avLst/>
          </a:prstGeom>
          <a:noFill/>
        </p:spPr>
      </p:pic>
      <p:pic>
        <p:nvPicPr>
          <p:cNvPr id="22532" name="Picture 4" descr="http://media.npr.org/assets/img/2013/02/20/hydrocodone_wide-6605224da19c326e1bbea1d3f96690e7b8678304-s6-c10.jpg"/>
          <p:cNvPicPr>
            <a:picLocks noChangeAspect="1" noChangeArrowheads="1"/>
          </p:cNvPicPr>
          <p:nvPr/>
        </p:nvPicPr>
        <p:blipFill>
          <a:blip r:embed="rId3" cstate="print"/>
          <a:srcRect/>
          <a:stretch>
            <a:fillRect/>
          </a:stretch>
        </p:blipFill>
        <p:spPr bwMode="auto">
          <a:xfrm>
            <a:off x="5181600" y="0"/>
            <a:ext cx="3705100" cy="2083142"/>
          </a:xfrm>
          <a:prstGeom prst="rect">
            <a:avLst/>
          </a:prstGeom>
          <a:noFill/>
        </p:spPr>
      </p:pic>
      <p:sp>
        <p:nvSpPr>
          <p:cNvPr id="6" name="TextBox 5"/>
          <p:cNvSpPr txBox="1"/>
          <p:nvPr/>
        </p:nvSpPr>
        <p:spPr>
          <a:xfrm>
            <a:off x="457200" y="152400"/>
            <a:ext cx="1828800" cy="1200329"/>
          </a:xfrm>
          <a:prstGeom prst="rect">
            <a:avLst/>
          </a:prstGeom>
          <a:noFill/>
        </p:spPr>
        <p:txBody>
          <a:bodyPr wrap="square" rtlCol="0">
            <a:spAutoFit/>
          </a:bodyPr>
          <a:lstStyle/>
          <a:p>
            <a:r>
              <a:rPr lang="en-US" sz="7200" u="sng" dirty="0"/>
              <a:t>#3</a:t>
            </a:r>
          </a:p>
        </p:txBody>
      </p:sp>
    </p:spTree>
    <p:extLst>
      <p:ext uri="{BB962C8B-B14F-4D97-AF65-F5344CB8AC3E}">
        <p14:creationId xmlns:p14="http://schemas.microsoft.com/office/powerpoint/2010/main" val="1913810861"/>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0"/>
            <a:ext cx="7115175" cy="1143000"/>
          </a:xfrm>
        </p:spPr>
        <p:txBody>
          <a:bodyPr/>
          <a:lstStyle/>
          <a:p>
            <a:r>
              <a:rPr lang="en-US" dirty="0"/>
              <a:t>DEA Schedules</a:t>
            </a:r>
          </a:p>
        </p:txBody>
      </p:sp>
      <p:sp>
        <p:nvSpPr>
          <p:cNvPr id="3" name="Content Placeholder 2"/>
          <p:cNvSpPr>
            <a:spLocks noGrp="1"/>
          </p:cNvSpPr>
          <p:nvPr>
            <p:ph idx="1"/>
          </p:nvPr>
        </p:nvSpPr>
        <p:spPr>
          <a:xfrm>
            <a:off x="1752600" y="1066800"/>
            <a:ext cx="7267575" cy="5059363"/>
          </a:xfrm>
        </p:spPr>
        <p:txBody>
          <a:bodyPr>
            <a:noAutofit/>
          </a:bodyPr>
          <a:lstStyle/>
          <a:p>
            <a:pPr>
              <a:spcBef>
                <a:spcPts val="0"/>
              </a:spcBef>
            </a:pPr>
            <a:r>
              <a:rPr lang="en-US" dirty="0">
                <a:solidFill>
                  <a:schemeClr val="tx1"/>
                </a:solidFill>
              </a:rPr>
              <a:t>Schedule IV</a:t>
            </a:r>
          </a:p>
          <a:p>
            <a:pPr>
              <a:spcBef>
                <a:spcPts val="0"/>
              </a:spcBef>
            </a:pPr>
            <a:r>
              <a:rPr lang="en-US" dirty="0">
                <a:solidFill>
                  <a:schemeClr val="tx1"/>
                </a:solidFill>
              </a:rPr>
              <a:t>The drug or other substance has a low potential for abuse relative to the drugs or other substances in schedule III.</a:t>
            </a:r>
          </a:p>
          <a:p>
            <a:pPr>
              <a:spcBef>
                <a:spcPts val="0"/>
              </a:spcBef>
            </a:pPr>
            <a:r>
              <a:rPr lang="en-US" dirty="0">
                <a:solidFill>
                  <a:schemeClr val="tx1"/>
                </a:solidFill>
              </a:rPr>
              <a:t>The drug or other substance has a currently accepted medical use in treatment in the United States.</a:t>
            </a:r>
          </a:p>
          <a:p>
            <a:pPr>
              <a:spcBef>
                <a:spcPts val="0"/>
              </a:spcBef>
            </a:pPr>
            <a:r>
              <a:rPr lang="en-US" dirty="0">
                <a:solidFill>
                  <a:schemeClr val="tx1"/>
                </a:solidFill>
              </a:rPr>
              <a:t>Abuse of the drug or other substance may lead to limited physical dependence or psychological dependence relative to the drugs or other substances in schedule III.</a:t>
            </a:r>
          </a:p>
          <a:p>
            <a:pPr lvl="1">
              <a:spcBef>
                <a:spcPts val="0"/>
              </a:spcBef>
            </a:pPr>
            <a:r>
              <a:rPr lang="en-US" dirty="0"/>
              <a:t>Examples of Schedule IV drugs: diazepam, phenobarbital, butorphanol, phenobarbital</a:t>
            </a:r>
          </a:p>
        </p:txBody>
      </p:sp>
      <p:pic>
        <p:nvPicPr>
          <p:cNvPr id="21508" name="Picture 4" descr="http://www.bsapp.com/forensics_illustrated/photos/Unit_8_Pictures_Drugs_Paraphernalia)/Depressants/Phenobarbital.JPG"/>
          <p:cNvPicPr>
            <a:picLocks noChangeAspect="1" noChangeArrowheads="1"/>
          </p:cNvPicPr>
          <p:nvPr/>
        </p:nvPicPr>
        <p:blipFill>
          <a:blip r:embed="rId2" cstate="print"/>
          <a:srcRect/>
          <a:stretch>
            <a:fillRect/>
          </a:stretch>
        </p:blipFill>
        <p:spPr bwMode="auto">
          <a:xfrm>
            <a:off x="152400" y="457200"/>
            <a:ext cx="1653363" cy="1905000"/>
          </a:xfrm>
          <a:prstGeom prst="rect">
            <a:avLst/>
          </a:prstGeom>
          <a:noFill/>
        </p:spPr>
      </p:pic>
      <p:pic>
        <p:nvPicPr>
          <p:cNvPr id="21510" name="Picture 6" descr="http://farm3.static.flickr.com/2033/2305908757_17aa666248.jpg"/>
          <p:cNvPicPr>
            <a:picLocks noChangeAspect="1" noChangeArrowheads="1"/>
          </p:cNvPicPr>
          <p:nvPr/>
        </p:nvPicPr>
        <p:blipFill>
          <a:blip r:embed="rId3" cstate="print"/>
          <a:srcRect/>
          <a:stretch>
            <a:fillRect/>
          </a:stretch>
        </p:blipFill>
        <p:spPr bwMode="auto">
          <a:xfrm>
            <a:off x="0" y="2743200"/>
            <a:ext cx="1771650" cy="2362200"/>
          </a:xfrm>
          <a:prstGeom prst="rect">
            <a:avLst/>
          </a:prstGeom>
          <a:noFill/>
        </p:spPr>
      </p:pic>
      <p:pic>
        <p:nvPicPr>
          <p:cNvPr id="21512" name="Picture 8" descr="http://www.hospira.com/Images/0409-3213-12_32-3422_1.jpg"/>
          <p:cNvPicPr>
            <a:picLocks noChangeAspect="1" noChangeArrowheads="1"/>
          </p:cNvPicPr>
          <p:nvPr/>
        </p:nvPicPr>
        <p:blipFill>
          <a:blip r:embed="rId4" cstate="print"/>
          <a:srcRect/>
          <a:stretch>
            <a:fillRect/>
          </a:stretch>
        </p:blipFill>
        <p:spPr bwMode="auto">
          <a:xfrm>
            <a:off x="228600" y="5334000"/>
            <a:ext cx="1524000" cy="1524000"/>
          </a:xfrm>
          <a:prstGeom prst="rect">
            <a:avLst/>
          </a:prstGeom>
          <a:noFill/>
        </p:spPr>
      </p:pic>
      <p:sp>
        <p:nvSpPr>
          <p:cNvPr id="7" name="TextBox 6"/>
          <p:cNvSpPr txBox="1"/>
          <p:nvPr/>
        </p:nvSpPr>
        <p:spPr>
          <a:xfrm>
            <a:off x="4953000" y="152400"/>
            <a:ext cx="1905000" cy="1200329"/>
          </a:xfrm>
          <a:prstGeom prst="rect">
            <a:avLst/>
          </a:prstGeom>
          <a:noFill/>
        </p:spPr>
        <p:txBody>
          <a:bodyPr wrap="square" rtlCol="0">
            <a:spAutoFit/>
          </a:bodyPr>
          <a:lstStyle/>
          <a:p>
            <a:r>
              <a:rPr lang="en-US" sz="7200" u="sng" dirty="0"/>
              <a:t>#4</a:t>
            </a:r>
          </a:p>
        </p:txBody>
      </p:sp>
    </p:spTree>
    <p:extLst>
      <p:ext uri="{BB962C8B-B14F-4D97-AF65-F5344CB8AC3E}">
        <p14:creationId xmlns:p14="http://schemas.microsoft.com/office/powerpoint/2010/main" val="3852334956"/>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0"/>
            <a:ext cx="7115175" cy="1143000"/>
          </a:xfrm>
        </p:spPr>
        <p:txBody>
          <a:bodyPr/>
          <a:lstStyle/>
          <a:p>
            <a:r>
              <a:rPr lang="en-US" dirty="0"/>
              <a:t>DEA Schedules</a:t>
            </a:r>
          </a:p>
        </p:txBody>
      </p:sp>
      <p:sp>
        <p:nvSpPr>
          <p:cNvPr id="3" name="Content Placeholder 2"/>
          <p:cNvSpPr>
            <a:spLocks noGrp="1"/>
          </p:cNvSpPr>
          <p:nvPr>
            <p:ph idx="1"/>
          </p:nvPr>
        </p:nvSpPr>
        <p:spPr>
          <a:xfrm>
            <a:off x="1447800" y="1112837"/>
            <a:ext cx="7572375" cy="5059363"/>
          </a:xfrm>
        </p:spPr>
        <p:txBody>
          <a:bodyPr>
            <a:noAutofit/>
          </a:bodyPr>
          <a:lstStyle/>
          <a:p>
            <a:pPr>
              <a:spcBef>
                <a:spcPts val="0"/>
              </a:spcBef>
            </a:pPr>
            <a:r>
              <a:rPr lang="en-US" dirty="0">
                <a:solidFill>
                  <a:schemeClr val="tx1"/>
                </a:solidFill>
              </a:rPr>
              <a:t>Schedule V</a:t>
            </a:r>
          </a:p>
          <a:p>
            <a:pPr lvl="1">
              <a:spcBef>
                <a:spcPts val="0"/>
              </a:spcBef>
            </a:pPr>
            <a:r>
              <a:rPr lang="en-US" dirty="0">
                <a:solidFill>
                  <a:schemeClr val="tx1"/>
                </a:solidFill>
                <a:ea typeface="+mn-ea"/>
              </a:rPr>
              <a:t>The drug or other substance has a low potential for abuse relative to the drugs or other substances in schedule IV.</a:t>
            </a:r>
          </a:p>
          <a:p>
            <a:pPr lvl="1">
              <a:spcBef>
                <a:spcPts val="0"/>
              </a:spcBef>
            </a:pPr>
            <a:r>
              <a:rPr lang="en-US" dirty="0">
                <a:solidFill>
                  <a:schemeClr val="tx1"/>
                </a:solidFill>
                <a:ea typeface="+mn-ea"/>
              </a:rPr>
              <a:t>The drug or other substance has a currently accepted medical use in treatment in the United States.</a:t>
            </a:r>
          </a:p>
          <a:p>
            <a:pPr lvl="1">
              <a:spcBef>
                <a:spcPts val="0"/>
              </a:spcBef>
            </a:pPr>
            <a:r>
              <a:rPr lang="en-US" dirty="0">
                <a:solidFill>
                  <a:schemeClr val="tx1"/>
                </a:solidFill>
                <a:ea typeface="+mn-ea"/>
              </a:rPr>
              <a:t>Abuse of the drug or other substance may lead to limited physical dependence or psychological dependence relative to the drugs or other substances in schedule IV.</a:t>
            </a:r>
          </a:p>
          <a:p>
            <a:pPr lvl="2">
              <a:spcBef>
                <a:spcPts val="0"/>
              </a:spcBef>
            </a:pPr>
            <a:r>
              <a:rPr lang="en-US" dirty="0">
                <a:ea typeface="+mn-ea"/>
              </a:rPr>
              <a:t>Examples of Schedule V drugs: buprenorphine, diphenoxylate, codeine cough syrup</a:t>
            </a:r>
            <a:endParaRPr lang="en-US" dirty="0"/>
          </a:p>
        </p:txBody>
      </p:sp>
      <p:pic>
        <p:nvPicPr>
          <p:cNvPr id="20482" name="Picture 2" descr="http://www.sunnysidevetclinic.com/images/Bupren1.jpg"/>
          <p:cNvPicPr>
            <a:picLocks noChangeAspect="1" noChangeArrowheads="1"/>
          </p:cNvPicPr>
          <p:nvPr/>
        </p:nvPicPr>
        <p:blipFill>
          <a:blip r:embed="rId2" cstate="print"/>
          <a:srcRect/>
          <a:stretch>
            <a:fillRect/>
          </a:stretch>
        </p:blipFill>
        <p:spPr bwMode="auto">
          <a:xfrm>
            <a:off x="0" y="1143000"/>
            <a:ext cx="1857375" cy="2609851"/>
          </a:xfrm>
          <a:prstGeom prst="rect">
            <a:avLst/>
          </a:prstGeom>
          <a:noFill/>
        </p:spPr>
      </p:pic>
      <p:pic>
        <p:nvPicPr>
          <p:cNvPr id="20484" name="Picture 4" descr="Diphenoxylate/Atropine; Generic for Lomotil 2.5 tabs"/>
          <p:cNvPicPr>
            <a:picLocks noChangeAspect="1" noChangeArrowheads="1"/>
          </p:cNvPicPr>
          <p:nvPr/>
        </p:nvPicPr>
        <p:blipFill>
          <a:blip r:embed="rId3" cstate="print"/>
          <a:srcRect/>
          <a:stretch>
            <a:fillRect/>
          </a:stretch>
        </p:blipFill>
        <p:spPr bwMode="auto">
          <a:xfrm>
            <a:off x="152400" y="4191000"/>
            <a:ext cx="1779320" cy="2392363"/>
          </a:xfrm>
          <a:prstGeom prst="rect">
            <a:avLst/>
          </a:prstGeom>
          <a:noFill/>
        </p:spPr>
      </p:pic>
      <p:sp>
        <p:nvSpPr>
          <p:cNvPr id="6" name="TextBox 5"/>
          <p:cNvSpPr txBox="1"/>
          <p:nvPr/>
        </p:nvSpPr>
        <p:spPr>
          <a:xfrm>
            <a:off x="5105400" y="152400"/>
            <a:ext cx="1828800" cy="1200329"/>
          </a:xfrm>
          <a:prstGeom prst="rect">
            <a:avLst/>
          </a:prstGeom>
          <a:noFill/>
        </p:spPr>
        <p:txBody>
          <a:bodyPr wrap="square" rtlCol="0">
            <a:spAutoFit/>
          </a:bodyPr>
          <a:lstStyle/>
          <a:p>
            <a:r>
              <a:rPr lang="en-US" sz="7200" u="sng" dirty="0"/>
              <a:t>#5</a:t>
            </a:r>
          </a:p>
        </p:txBody>
      </p:sp>
    </p:spTree>
    <p:extLst>
      <p:ext uri="{BB962C8B-B14F-4D97-AF65-F5344CB8AC3E}">
        <p14:creationId xmlns:p14="http://schemas.microsoft.com/office/powerpoint/2010/main" val="3048253443"/>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Getting a DEA License</a:t>
            </a:r>
          </a:p>
        </p:txBody>
      </p:sp>
      <p:sp>
        <p:nvSpPr>
          <p:cNvPr id="3" name="Content Placeholder 2"/>
          <p:cNvSpPr>
            <a:spLocks noGrp="1"/>
          </p:cNvSpPr>
          <p:nvPr>
            <p:ph idx="1"/>
          </p:nvPr>
        </p:nvSpPr>
        <p:spPr>
          <a:xfrm>
            <a:off x="4419600" y="1600200"/>
            <a:ext cx="4600575" cy="4525963"/>
          </a:xfrm>
        </p:spPr>
        <p:txBody>
          <a:bodyPr>
            <a:normAutofit lnSpcReduction="10000"/>
          </a:bodyPr>
          <a:lstStyle/>
          <a:p>
            <a:r>
              <a:rPr lang="en-US" dirty="0">
                <a:solidFill>
                  <a:schemeClr val="tx1"/>
                </a:solidFill>
                <a:latin typeface="+mn-lt"/>
                <a:ea typeface="+mn-ea"/>
                <a:cs typeface="+mn-cs"/>
              </a:rPr>
              <a:t>To obtain a DEA registration, a practitioner must apply using a DEA Form 224. Applicants may submit the form by hard copy or online. </a:t>
            </a:r>
          </a:p>
          <a:p>
            <a:r>
              <a:rPr lang="en-US" dirty="0">
                <a:solidFill>
                  <a:schemeClr val="tx1"/>
                </a:solidFill>
                <a:latin typeface="+mn-lt"/>
                <a:ea typeface="+mn-ea"/>
                <a:cs typeface="+mn-cs"/>
                <a:hlinkClick r:id="rId2"/>
              </a:rPr>
              <a:t>www.DEAdiversion.usdoj.gov</a:t>
            </a:r>
            <a:r>
              <a:rPr lang="en-US" dirty="0">
                <a:solidFill>
                  <a:schemeClr val="tx1"/>
                </a:solidFill>
                <a:latin typeface="+mn-lt"/>
                <a:ea typeface="+mn-ea"/>
                <a:cs typeface="+mn-cs"/>
              </a:rPr>
              <a:t> (DEA Diversion Internet Web Site)</a:t>
            </a:r>
          </a:p>
          <a:p>
            <a:r>
              <a:rPr lang="en-US" dirty="0">
                <a:solidFill>
                  <a:schemeClr val="tx1"/>
                </a:solidFill>
                <a:latin typeface="+mn-lt"/>
                <a:ea typeface="+mn-ea"/>
                <a:cs typeface="+mn-cs"/>
              </a:rPr>
              <a:t>DEA Headquarters’ Registration Section in Washington, D.C. at 1-800-882-9539 (Registration Call Center)</a:t>
            </a:r>
          </a:p>
        </p:txBody>
      </p:sp>
      <p:pic>
        <p:nvPicPr>
          <p:cNvPr id="19458" name="Picture 2" descr="http://www.deadiversion.usdoj.gov/pubs/manuals/pharm2/images/224_form.jpg"/>
          <p:cNvPicPr>
            <a:picLocks noChangeAspect="1" noChangeArrowheads="1"/>
          </p:cNvPicPr>
          <p:nvPr/>
        </p:nvPicPr>
        <p:blipFill>
          <a:blip r:embed="rId3" cstate="print"/>
          <a:srcRect/>
          <a:stretch>
            <a:fillRect/>
          </a:stretch>
        </p:blipFill>
        <p:spPr bwMode="auto">
          <a:xfrm>
            <a:off x="76200" y="2743200"/>
            <a:ext cx="4324350" cy="3133726"/>
          </a:xfrm>
          <a:prstGeom prst="rect">
            <a:avLst/>
          </a:prstGeom>
          <a:noFill/>
        </p:spPr>
      </p:pic>
    </p:spTree>
    <p:extLst>
      <p:ext uri="{BB962C8B-B14F-4D97-AF65-F5344CB8AC3E}">
        <p14:creationId xmlns:p14="http://schemas.microsoft.com/office/powerpoint/2010/main" val="742194739"/>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Applying for a DEA License</a:t>
            </a:r>
          </a:p>
        </p:txBody>
      </p:sp>
      <p:sp>
        <p:nvSpPr>
          <p:cNvPr id="3" name="Content Placeholder 2"/>
          <p:cNvSpPr>
            <a:spLocks noGrp="1"/>
          </p:cNvSpPr>
          <p:nvPr>
            <p:ph idx="1"/>
          </p:nvPr>
        </p:nvSpPr>
        <p:spPr>
          <a:xfrm>
            <a:off x="1600200" y="1600200"/>
            <a:ext cx="7419975" cy="5181600"/>
          </a:xfrm>
        </p:spPr>
        <p:txBody>
          <a:bodyPr/>
          <a:lstStyle/>
          <a:p>
            <a:r>
              <a:rPr lang="en-US" dirty="0">
                <a:solidFill>
                  <a:schemeClr val="tx1"/>
                </a:solidFill>
                <a:latin typeface="+mn-lt"/>
                <a:ea typeface="+mn-ea"/>
                <a:cs typeface="+mn-cs"/>
              </a:rPr>
              <a:t>The DEA Form-224 may </a:t>
            </a:r>
            <a:r>
              <a:rPr lang="en-US" i="1" u="sng" dirty="0">
                <a:solidFill>
                  <a:schemeClr val="tx1"/>
                </a:solidFill>
                <a:latin typeface="+mn-lt"/>
                <a:ea typeface="+mn-ea"/>
                <a:cs typeface="+mn-cs"/>
              </a:rPr>
              <a:t>be completed online or in hard copy and mailed to</a:t>
            </a:r>
            <a:r>
              <a:rPr lang="en-US" dirty="0">
                <a:solidFill>
                  <a:schemeClr val="tx1"/>
                </a:solidFill>
                <a:latin typeface="+mn-lt"/>
                <a:ea typeface="+mn-ea"/>
                <a:cs typeface="+mn-cs"/>
              </a:rPr>
              <a:t>:</a:t>
            </a:r>
          </a:p>
          <a:p>
            <a:pPr lvl="2"/>
            <a:r>
              <a:rPr lang="en-US" dirty="0">
                <a:solidFill>
                  <a:schemeClr val="tx1"/>
                </a:solidFill>
                <a:latin typeface="+mn-lt"/>
                <a:ea typeface="+mn-ea"/>
                <a:cs typeface="+mn-cs"/>
              </a:rPr>
              <a:t>Drug Enforcement Administration</a:t>
            </a:r>
            <a:br>
              <a:rPr lang="en-US" dirty="0">
                <a:solidFill>
                  <a:schemeClr val="tx1"/>
                </a:solidFill>
                <a:latin typeface="+mn-lt"/>
                <a:ea typeface="+mn-ea"/>
                <a:cs typeface="+mn-cs"/>
              </a:rPr>
            </a:br>
            <a:r>
              <a:rPr lang="en-US" dirty="0">
                <a:solidFill>
                  <a:schemeClr val="tx1"/>
                </a:solidFill>
                <a:latin typeface="+mn-lt"/>
                <a:ea typeface="+mn-ea"/>
                <a:cs typeface="+mn-cs"/>
              </a:rPr>
              <a:t>Registration Unit</a:t>
            </a:r>
            <a:br>
              <a:rPr lang="en-US" dirty="0">
                <a:solidFill>
                  <a:schemeClr val="tx1"/>
                </a:solidFill>
                <a:latin typeface="+mn-lt"/>
                <a:ea typeface="+mn-ea"/>
                <a:cs typeface="+mn-cs"/>
              </a:rPr>
            </a:br>
            <a:r>
              <a:rPr lang="en-US" dirty="0">
                <a:solidFill>
                  <a:schemeClr val="tx1"/>
                </a:solidFill>
                <a:latin typeface="+mn-lt"/>
                <a:ea typeface="+mn-ea"/>
                <a:cs typeface="+mn-cs"/>
              </a:rPr>
              <a:t>Central Station</a:t>
            </a:r>
            <a:br>
              <a:rPr lang="en-US" dirty="0">
                <a:solidFill>
                  <a:schemeClr val="tx1"/>
                </a:solidFill>
                <a:latin typeface="+mn-lt"/>
                <a:ea typeface="+mn-ea"/>
                <a:cs typeface="+mn-cs"/>
              </a:rPr>
            </a:br>
            <a:r>
              <a:rPr lang="en-US" dirty="0">
                <a:solidFill>
                  <a:schemeClr val="tx1"/>
                </a:solidFill>
                <a:latin typeface="+mn-lt"/>
                <a:ea typeface="+mn-ea"/>
                <a:cs typeface="+mn-cs"/>
              </a:rPr>
              <a:t>P.O. Box 28083</a:t>
            </a:r>
            <a:br>
              <a:rPr lang="en-US" dirty="0">
                <a:solidFill>
                  <a:schemeClr val="tx1"/>
                </a:solidFill>
                <a:latin typeface="+mn-lt"/>
                <a:ea typeface="+mn-ea"/>
                <a:cs typeface="+mn-cs"/>
              </a:rPr>
            </a:br>
            <a:r>
              <a:rPr lang="en-US" dirty="0">
                <a:solidFill>
                  <a:schemeClr val="tx1"/>
                </a:solidFill>
                <a:latin typeface="+mn-lt"/>
                <a:ea typeface="+mn-ea"/>
                <a:cs typeface="+mn-cs"/>
              </a:rPr>
              <a:t>Washington, D.C. 20038-8083</a:t>
            </a:r>
          </a:p>
          <a:p>
            <a:pPr lvl="1"/>
            <a:r>
              <a:rPr lang="en-US" dirty="0"/>
              <a:t>Veterinarians, doctors, dentist and pharmacists can register.</a:t>
            </a:r>
          </a:p>
          <a:p>
            <a:pPr lvl="1"/>
            <a:r>
              <a:rPr lang="en-US" dirty="0"/>
              <a:t>Persons doing research can register for specific drugs.</a:t>
            </a:r>
          </a:p>
          <a:p>
            <a:pPr lvl="1"/>
            <a:r>
              <a:rPr lang="en-US" dirty="0"/>
              <a:t>The fee is expensive, but it is waived for those working at state or federal institutions</a:t>
            </a:r>
          </a:p>
        </p:txBody>
      </p:sp>
    </p:spTree>
    <p:extLst>
      <p:ext uri="{BB962C8B-B14F-4D97-AF65-F5344CB8AC3E}">
        <p14:creationId xmlns:p14="http://schemas.microsoft.com/office/powerpoint/2010/main" val="2637072469"/>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76200"/>
            <a:ext cx="6316662" cy="1143000"/>
          </a:xfrm>
        </p:spPr>
        <p:txBody>
          <a:bodyPr>
            <a:normAutofit/>
          </a:bodyPr>
          <a:lstStyle/>
          <a:p>
            <a:r>
              <a:rPr lang="en-US" dirty="0"/>
              <a:t>Purchase of Controlled Substances</a:t>
            </a:r>
          </a:p>
        </p:txBody>
      </p:sp>
      <p:sp>
        <p:nvSpPr>
          <p:cNvPr id="3" name="Content Placeholder 2"/>
          <p:cNvSpPr>
            <a:spLocks noGrp="1"/>
          </p:cNvSpPr>
          <p:nvPr>
            <p:ph idx="1"/>
          </p:nvPr>
        </p:nvSpPr>
        <p:spPr>
          <a:xfrm>
            <a:off x="3581400" y="914401"/>
            <a:ext cx="5419461" cy="2724798"/>
          </a:xfrm>
        </p:spPr>
        <p:txBody>
          <a:bodyPr/>
          <a:lstStyle/>
          <a:p>
            <a:pPr>
              <a:spcBef>
                <a:spcPts val="0"/>
              </a:spcBef>
            </a:pPr>
            <a:r>
              <a:rPr lang="en-US" dirty="0"/>
              <a:t>The vendor must have a copy of your DEA license in order for you to order Controlled Substances.</a:t>
            </a:r>
          </a:p>
          <a:p>
            <a:pPr>
              <a:spcBef>
                <a:spcPts val="0"/>
              </a:spcBef>
            </a:pPr>
            <a:r>
              <a:rPr lang="en-US" dirty="0"/>
              <a:t>Registration categories of interest</a:t>
            </a:r>
          </a:p>
          <a:p>
            <a:pPr lvl="1">
              <a:spcBef>
                <a:spcPts val="0"/>
              </a:spcBef>
            </a:pPr>
            <a:r>
              <a:rPr lang="en-US" sz="2200" dirty="0"/>
              <a:t>Practitioner</a:t>
            </a:r>
          </a:p>
          <a:p>
            <a:pPr lvl="1">
              <a:spcBef>
                <a:spcPts val="0"/>
              </a:spcBef>
            </a:pPr>
            <a:r>
              <a:rPr lang="en-US" sz="2200" dirty="0"/>
              <a:t>Researcher (Principal Investigator)</a:t>
            </a:r>
          </a:p>
          <a:p>
            <a:pPr lvl="1">
              <a:spcBef>
                <a:spcPts val="0"/>
              </a:spcBef>
            </a:pPr>
            <a:r>
              <a:rPr lang="en-US" sz="2200" dirty="0"/>
              <a:t>Reverse Distributor</a:t>
            </a:r>
          </a:p>
        </p:txBody>
      </p:sp>
      <p:pic>
        <p:nvPicPr>
          <p:cNvPr id="6" name="Picture 5" descr="DEA license_edited-1.jpg"/>
          <p:cNvPicPr>
            <a:picLocks noChangeAspect="1"/>
          </p:cNvPicPr>
          <p:nvPr/>
        </p:nvPicPr>
        <p:blipFill>
          <a:blip r:embed="rId2" cstate="print"/>
          <a:stretch>
            <a:fillRect/>
          </a:stretch>
        </p:blipFill>
        <p:spPr>
          <a:xfrm>
            <a:off x="1219200" y="3639198"/>
            <a:ext cx="7169150" cy="3218802"/>
          </a:xfrm>
          <a:prstGeom prst="rect">
            <a:avLst/>
          </a:prstGeom>
        </p:spPr>
      </p:pic>
    </p:spTree>
    <p:extLst>
      <p:ext uri="{BB962C8B-B14F-4D97-AF65-F5344CB8AC3E}">
        <p14:creationId xmlns:p14="http://schemas.microsoft.com/office/powerpoint/2010/main" val="3372949655"/>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normAutofit/>
          </a:bodyPr>
          <a:lstStyle/>
          <a:p>
            <a:r>
              <a:rPr lang="en-US" dirty="0"/>
              <a:t>Ordering of Controlled Substances</a:t>
            </a:r>
          </a:p>
        </p:txBody>
      </p:sp>
      <p:sp>
        <p:nvSpPr>
          <p:cNvPr id="70659" name="Rectangle 3"/>
          <p:cNvSpPr>
            <a:spLocks noGrp="1" noChangeArrowheads="1"/>
          </p:cNvSpPr>
          <p:nvPr>
            <p:ph idx="1"/>
          </p:nvPr>
        </p:nvSpPr>
        <p:spPr>
          <a:xfrm>
            <a:off x="4495800" y="1600200"/>
            <a:ext cx="4524375" cy="5257800"/>
          </a:xfrm>
        </p:spPr>
        <p:txBody>
          <a:bodyPr>
            <a:normAutofit/>
          </a:bodyPr>
          <a:lstStyle/>
          <a:p>
            <a:pPr>
              <a:spcBef>
                <a:spcPts val="0"/>
              </a:spcBef>
            </a:pPr>
            <a:r>
              <a:rPr lang="en-US" dirty="0"/>
              <a:t>The vendor must have a current copy of your DEA license on file.</a:t>
            </a:r>
          </a:p>
          <a:p>
            <a:pPr>
              <a:spcBef>
                <a:spcPts val="0"/>
              </a:spcBef>
            </a:pPr>
            <a:r>
              <a:rPr lang="en-US" dirty="0"/>
              <a:t>The drug can only be shipped to the address on your license.</a:t>
            </a:r>
          </a:p>
          <a:p>
            <a:pPr>
              <a:spcBef>
                <a:spcPts val="0"/>
              </a:spcBef>
            </a:pPr>
            <a:r>
              <a:rPr lang="en-US" dirty="0"/>
              <a:t>Shipment tracking must be used.</a:t>
            </a:r>
          </a:p>
          <a:p>
            <a:pPr>
              <a:spcBef>
                <a:spcPts val="0"/>
              </a:spcBef>
            </a:pPr>
            <a:r>
              <a:rPr lang="en-US" dirty="0"/>
              <a:t>Once you take possession of the substance, you are responsible for its handling.</a:t>
            </a:r>
          </a:p>
          <a:p>
            <a:pPr>
              <a:spcBef>
                <a:spcPts val="0"/>
              </a:spcBef>
            </a:pPr>
            <a:r>
              <a:rPr lang="en-US" dirty="0"/>
              <a:t>Schedules I &amp; II require an order form</a:t>
            </a:r>
          </a:p>
        </p:txBody>
      </p:sp>
      <p:pic>
        <p:nvPicPr>
          <p:cNvPr id="16388" name="Picture 4" descr="http://www.deadiversion.usdoj.gov/pubs/manuals/pract/appendices/app_h/images/app_h_222.gif"/>
          <p:cNvPicPr>
            <a:picLocks noChangeAspect="1" noChangeArrowheads="1"/>
          </p:cNvPicPr>
          <p:nvPr/>
        </p:nvPicPr>
        <p:blipFill>
          <a:blip r:embed="rId2" cstate="print"/>
          <a:srcRect/>
          <a:stretch>
            <a:fillRect/>
          </a:stretch>
        </p:blipFill>
        <p:spPr bwMode="auto">
          <a:xfrm>
            <a:off x="0" y="1566671"/>
            <a:ext cx="4267200" cy="5291329"/>
          </a:xfrm>
          <a:prstGeom prst="rect">
            <a:avLst/>
          </a:prstGeom>
          <a:noFill/>
        </p:spPr>
      </p:pic>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dirty="0"/>
              <a:t>Storage of Controlled Substances</a:t>
            </a:r>
          </a:p>
        </p:txBody>
      </p:sp>
      <p:sp>
        <p:nvSpPr>
          <p:cNvPr id="72707" name="Rectangle 3"/>
          <p:cNvSpPr>
            <a:spLocks noGrp="1" noChangeArrowheads="1"/>
          </p:cNvSpPr>
          <p:nvPr>
            <p:ph type="body" idx="1"/>
          </p:nvPr>
        </p:nvSpPr>
        <p:spPr>
          <a:xfrm>
            <a:off x="4381500" y="1371600"/>
            <a:ext cx="4457700" cy="5257800"/>
          </a:xfrm>
        </p:spPr>
        <p:txBody>
          <a:bodyPr/>
          <a:lstStyle/>
          <a:p>
            <a:r>
              <a:rPr lang="en-US" dirty="0"/>
              <a:t>Must be stored in a double locked, secured container.</a:t>
            </a:r>
          </a:p>
          <a:p>
            <a:r>
              <a:rPr lang="en-US" dirty="0"/>
              <a:t>The storage box must be bolted or otherwise secured to an immovable object.</a:t>
            </a:r>
          </a:p>
          <a:p>
            <a:r>
              <a:rPr lang="en-US" dirty="0"/>
              <a:t>The holder of the license should have possession of the keys to the storage box.</a:t>
            </a:r>
          </a:p>
          <a:p>
            <a:r>
              <a:rPr lang="en-US" dirty="0"/>
              <a:t>Do not label the cabinet on the outside (making it easier for would be thieves to locate the dugs).</a:t>
            </a:r>
          </a:p>
        </p:txBody>
      </p:sp>
      <p:pic>
        <p:nvPicPr>
          <p:cNvPr id="15362" name="Picture 2" descr="http://www.mobile-medicalequipment.com/images/2710%20Narc%20Cab.bmp"/>
          <p:cNvPicPr>
            <a:picLocks noChangeAspect="1" noChangeArrowheads="1"/>
          </p:cNvPicPr>
          <p:nvPr/>
        </p:nvPicPr>
        <p:blipFill>
          <a:blip r:embed="rId2" cstate="print"/>
          <a:srcRect/>
          <a:stretch>
            <a:fillRect/>
          </a:stretch>
        </p:blipFill>
        <p:spPr bwMode="auto">
          <a:xfrm>
            <a:off x="762000" y="2362200"/>
            <a:ext cx="3619500" cy="3619500"/>
          </a:xfrm>
          <a:prstGeom prst="rect">
            <a:avLst/>
          </a:prstGeom>
          <a:noFill/>
        </p:spPr>
      </p:pic>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455613" y="274638"/>
            <a:ext cx="8226425" cy="792162"/>
          </a:xfrm>
        </p:spPr>
        <p:txBody>
          <a:bodyPr/>
          <a:lstStyle/>
          <a:p>
            <a:r>
              <a:rPr lang="en-US" dirty="0"/>
              <a:t>Controlled Substances Logs</a:t>
            </a:r>
          </a:p>
        </p:txBody>
      </p:sp>
      <p:sp>
        <p:nvSpPr>
          <p:cNvPr id="2" name="Content Placeholder 1"/>
          <p:cNvSpPr>
            <a:spLocks noGrp="1"/>
          </p:cNvSpPr>
          <p:nvPr>
            <p:ph sz="half" idx="1"/>
          </p:nvPr>
        </p:nvSpPr>
        <p:spPr>
          <a:xfrm>
            <a:off x="152400" y="1295400"/>
            <a:ext cx="4572000" cy="5181600"/>
          </a:xfrm>
        </p:spPr>
        <p:txBody>
          <a:bodyPr/>
          <a:lstStyle/>
          <a:p>
            <a:pPr>
              <a:spcBef>
                <a:spcPts val="0"/>
              </a:spcBef>
            </a:pPr>
            <a:r>
              <a:rPr lang="en-US" sz="2200" dirty="0"/>
              <a:t>A log book must be maintained for each drug.  Each log book contains:</a:t>
            </a:r>
          </a:p>
          <a:p>
            <a:pPr lvl="1">
              <a:spcBef>
                <a:spcPts val="0"/>
              </a:spcBef>
            </a:pPr>
            <a:r>
              <a:rPr lang="en-US" sz="2200" dirty="0"/>
              <a:t>Authorized Users Signature Log</a:t>
            </a:r>
          </a:p>
          <a:p>
            <a:pPr lvl="1">
              <a:spcBef>
                <a:spcPts val="0"/>
              </a:spcBef>
            </a:pPr>
            <a:r>
              <a:rPr lang="en-US" sz="2200" dirty="0"/>
              <a:t>Unopened container log</a:t>
            </a:r>
          </a:p>
          <a:p>
            <a:pPr lvl="1">
              <a:spcBef>
                <a:spcPts val="0"/>
              </a:spcBef>
            </a:pPr>
            <a:r>
              <a:rPr lang="en-US" sz="2200" dirty="0"/>
              <a:t>Opened container log</a:t>
            </a:r>
          </a:p>
          <a:p>
            <a:pPr>
              <a:spcBef>
                <a:spcPts val="0"/>
              </a:spcBef>
            </a:pPr>
            <a:r>
              <a:rPr lang="en-US" sz="2200" dirty="0"/>
              <a:t>One Biennial Inventory log book must be maintained for all drugs</a:t>
            </a:r>
          </a:p>
          <a:p>
            <a:pPr>
              <a:spcBef>
                <a:spcPts val="0"/>
              </a:spcBef>
            </a:pPr>
            <a:r>
              <a:rPr lang="en-US" sz="2200" dirty="0"/>
              <a:t>Ideally, the drug logs should be kept in the drug cabinet.  If this is not possible, they should be kept in a secure location near the controlled substances cabinet.</a:t>
            </a:r>
          </a:p>
        </p:txBody>
      </p:sp>
      <p:pic>
        <p:nvPicPr>
          <p:cNvPr id="2053" name="Picture 5" descr="web_CNSB2.jpg (400×400)">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4400" y="1524000"/>
            <a:ext cx="3810000" cy="381000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4724400" y="5638800"/>
            <a:ext cx="3810000" cy="646331"/>
          </a:xfrm>
          <a:prstGeom prst="rect">
            <a:avLst/>
          </a:prstGeom>
          <a:noFill/>
        </p:spPr>
        <p:txBody>
          <a:bodyPr wrap="square" rtlCol="0">
            <a:spAutoFit/>
          </a:bodyPr>
          <a:lstStyle/>
          <a:p>
            <a:r>
              <a:rPr lang="en-US" dirty="0"/>
              <a:t>(Click the picture to purchase the complete set for 6 drugs - $12.95)</a:t>
            </a:r>
          </a:p>
        </p:txBody>
      </p:sp>
    </p:spTree>
    <p:extLst>
      <p:ext uri="{BB962C8B-B14F-4D97-AF65-F5344CB8AC3E}">
        <p14:creationId xmlns:p14="http://schemas.microsoft.com/office/powerpoint/2010/main" val="860137403"/>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Authorized Users Signature log</a:t>
            </a:r>
          </a:p>
        </p:txBody>
      </p:sp>
      <p:sp>
        <p:nvSpPr>
          <p:cNvPr id="3" name="Content Placeholder 2"/>
          <p:cNvSpPr>
            <a:spLocks noGrp="1"/>
          </p:cNvSpPr>
          <p:nvPr>
            <p:ph sz="half" idx="1"/>
          </p:nvPr>
        </p:nvSpPr>
        <p:spPr>
          <a:xfrm>
            <a:off x="5029200" y="1600200"/>
            <a:ext cx="3581400" cy="4525963"/>
          </a:xfrm>
        </p:spPr>
        <p:txBody>
          <a:bodyPr/>
          <a:lstStyle/>
          <a:p>
            <a:r>
              <a:rPr lang="en-US" sz="2400" dirty="0"/>
              <a:t>The signatures and initials of the DEA license holder and all authorized personnel under the direct supervision of the license holder record their information in this section at the beginning of the log book.</a:t>
            </a:r>
          </a:p>
        </p:txBody>
      </p:sp>
      <p:pic>
        <p:nvPicPr>
          <p:cNvPr id="3074" name="Picture 2" descr="http://www.vmcli.com/images/understanding-and-maintaining-ny-controlled-substance-compliance/authorized-users-signature-log.jpg"/>
          <p:cNvPicPr>
            <a:picLocks noChangeAspect="1" noChangeArrowheads="1"/>
          </p:cNvPicPr>
          <p:nvPr/>
        </p:nvPicPr>
        <p:blipFill>
          <a:blip r:embed="rId2" cstate="print"/>
          <a:srcRect/>
          <a:stretch>
            <a:fillRect/>
          </a:stretch>
        </p:blipFill>
        <p:spPr bwMode="auto">
          <a:xfrm>
            <a:off x="304800" y="1981200"/>
            <a:ext cx="4648200" cy="3377693"/>
          </a:xfrm>
          <a:prstGeom prst="rect">
            <a:avLst/>
          </a:prstGeom>
          <a:noFill/>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5199" y="274638"/>
            <a:ext cx="5514975" cy="1143000"/>
          </a:xfrm>
        </p:spPr>
        <p:txBody>
          <a:bodyPr>
            <a:normAutofit/>
          </a:bodyPr>
          <a:lstStyle/>
          <a:p>
            <a:r>
              <a:rPr lang="en-US" dirty="0"/>
              <a:t>What are Controlled Substances?</a:t>
            </a:r>
          </a:p>
        </p:txBody>
      </p:sp>
      <p:sp>
        <p:nvSpPr>
          <p:cNvPr id="3" name="Content Placeholder 2"/>
          <p:cNvSpPr>
            <a:spLocks noGrp="1"/>
          </p:cNvSpPr>
          <p:nvPr>
            <p:ph idx="1"/>
          </p:nvPr>
        </p:nvSpPr>
        <p:spPr>
          <a:xfrm>
            <a:off x="2362200" y="1600200"/>
            <a:ext cx="6657975" cy="5029200"/>
          </a:xfrm>
        </p:spPr>
        <p:txBody>
          <a:bodyPr>
            <a:normAutofit fontScale="92500" lnSpcReduction="20000"/>
          </a:bodyPr>
          <a:lstStyle/>
          <a:p>
            <a:r>
              <a:rPr lang="en-US" sz="3000" dirty="0"/>
              <a:t>Controlled substances are drugs which are regulated by federal and state law. The production, possession, importation, and distribution of these drugs is strictly regulated or outlawed, although many may be dispensed by prescription only. </a:t>
            </a:r>
          </a:p>
          <a:p>
            <a:r>
              <a:rPr lang="en-US" sz="3000" dirty="0"/>
              <a:t>The basis for the regulation is to control the danger of addiction, abuse, physical and mental harm, the trafficking by illegal means, and the dangers from actions of those who have used these substances.</a:t>
            </a:r>
          </a:p>
        </p:txBody>
      </p:sp>
      <p:pic>
        <p:nvPicPr>
          <p:cNvPr id="28674" name="Picture 2" descr="https://encrypted-tbn1.gstatic.com/images?q=tbn:ANd9GcTAFLIvGYYFXeFLagBHVXYFj2U2tjwKR5HiU3AWS7Cvil7AaNY3"/>
          <p:cNvPicPr>
            <a:picLocks noChangeAspect="1" noChangeArrowheads="1"/>
          </p:cNvPicPr>
          <p:nvPr/>
        </p:nvPicPr>
        <p:blipFill>
          <a:blip r:embed="rId2" cstate="print"/>
          <a:srcRect/>
          <a:stretch>
            <a:fillRect/>
          </a:stretch>
        </p:blipFill>
        <p:spPr bwMode="auto">
          <a:xfrm>
            <a:off x="228600" y="2057400"/>
            <a:ext cx="2246923" cy="1905000"/>
          </a:xfrm>
          <a:prstGeom prst="rect">
            <a:avLst/>
          </a:prstGeom>
          <a:noFill/>
        </p:spPr>
      </p:pic>
      <p:pic>
        <p:nvPicPr>
          <p:cNvPr id="28676" name="Picture 4" descr="http://www.mountainside-medical.com/product_images/uploaded_images/Controlled-Substance-Pharma.jpg"/>
          <p:cNvPicPr>
            <a:picLocks noChangeAspect="1" noChangeArrowheads="1"/>
          </p:cNvPicPr>
          <p:nvPr/>
        </p:nvPicPr>
        <p:blipFill>
          <a:blip r:embed="rId3" cstate="print"/>
          <a:srcRect/>
          <a:stretch>
            <a:fillRect/>
          </a:stretch>
        </p:blipFill>
        <p:spPr bwMode="auto">
          <a:xfrm>
            <a:off x="0" y="0"/>
            <a:ext cx="3352800" cy="1192107"/>
          </a:xfrm>
          <a:prstGeom prst="rect">
            <a:avLst/>
          </a:prstGeom>
          <a:noFill/>
        </p:spPr>
      </p:pic>
      <p:pic>
        <p:nvPicPr>
          <p:cNvPr id="28678" name="Picture 6" descr="Controlled substances"/>
          <p:cNvPicPr>
            <a:picLocks noChangeAspect="1" noChangeArrowheads="1"/>
          </p:cNvPicPr>
          <p:nvPr/>
        </p:nvPicPr>
        <p:blipFill>
          <a:blip r:embed="rId4" cstate="print"/>
          <a:srcRect/>
          <a:stretch>
            <a:fillRect/>
          </a:stretch>
        </p:blipFill>
        <p:spPr bwMode="auto">
          <a:xfrm>
            <a:off x="228600" y="4724400"/>
            <a:ext cx="2257425" cy="1188118"/>
          </a:xfrm>
          <a:prstGeom prst="rect">
            <a:avLst/>
          </a:prstGeom>
          <a:noFill/>
        </p:spPr>
      </p:pic>
    </p:spTree>
    <p:extLst>
      <p:ext uri="{BB962C8B-B14F-4D97-AF65-F5344CB8AC3E}">
        <p14:creationId xmlns:p14="http://schemas.microsoft.com/office/powerpoint/2010/main" val="4061278439"/>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1219200" y="274638"/>
            <a:ext cx="7800975" cy="1143000"/>
          </a:xfrm>
        </p:spPr>
        <p:txBody>
          <a:bodyPr>
            <a:normAutofit/>
          </a:bodyPr>
          <a:lstStyle/>
          <a:p>
            <a:r>
              <a:rPr lang="en-US" dirty="0"/>
              <a:t>THE UNOPENED CONTAINER LOG</a:t>
            </a:r>
          </a:p>
        </p:txBody>
      </p:sp>
      <p:pic>
        <p:nvPicPr>
          <p:cNvPr id="3075" name="Picture 3"/>
          <p:cNvPicPr preferRelativeResize="0">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rot="5400000">
            <a:off x="2045622" y="257036"/>
            <a:ext cx="4616788" cy="7488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54683468"/>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dirty="0"/>
              <a:t>THE UNOPENED CONTAINER LOG</a:t>
            </a:r>
          </a:p>
        </p:txBody>
      </p:sp>
      <p:sp>
        <p:nvSpPr>
          <p:cNvPr id="72707" name="Rectangle 3"/>
          <p:cNvSpPr>
            <a:spLocks noGrp="1" noChangeArrowheads="1"/>
          </p:cNvSpPr>
          <p:nvPr>
            <p:ph type="body" idx="1"/>
          </p:nvPr>
        </p:nvSpPr>
        <p:spPr/>
        <p:txBody>
          <a:bodyPr/>
          <a:lstStyle/>
          <a:p>
            <a:pPr>
              <a:spcBef>
                <a:spcPts val="0"/>
              </a:spcBef>
            </a:pPr>
            <a:r>
              <a:rPr lang="en-US" dirty="0"/>
              <a:t>Schedule I and II drug logs should be maintained separately from Schedule III, IV, and V drug logs.</a:t>
            </a:r>
          </a:p>
          <a:p>
            <a:pPr>
              <a:spcBef>
                <a:spcPts val="0"/>
              </a:spcBef>
            </a:pPr>
            <a:r>
              <a:rPr lang="en-US" b="1" i="1" u="sng" dirty="0"/>
              <a:t>Each drug should have its own unopened container log.</a:t>
            </a:r>
          </a:p>
          <a:p>
            <a:pPr>
              <a:spcBef>
                <a:spcPts val="0"/>
              </a:spcBef>
            </a:pPr>
            <a:r>
              <a:rPr lang="en-US" dirty="0"/>
              <a:t>DRUG NAME: Enter the name of the drug.</a:t>
            </a:r>
          </a:p>
          <a:p>
            <a:pPr>
              <a:spcBef>
                <a:spcPts val="0"/>
              </a:spcBef>
            </a:pPr>
            <a:r>
              <a:rPr lang="en-US" dirty="0"/>
              <a:t>CONTAINER SIZE: Enter the number of pills or mls of liquid in each container.</a:t>
            </a:r>
          </a:p>
          <a:p>
            <a:pPr>
              <a:spcBef>
                <a:spcPts val="0"/>
              </a:spcBef>
            </a:pPr>
            <a:r>
              <a:rPr lang="en-US" dirty="0"/>
              <a:t>STRENGTH: Enter the strength of the drug.</a:t>
            </a:r>
          </a:p>
          <a:p>
            <a:pPr>
              <a:spcBef>
                <a:spcPts val="0"/>
              </a:spcBef>
            </a:pPr>
            <a:r>
              <a:rPr lang="en-US" dirty="0"/>
              <a:t>FORM: Enter the form of the drug (e.g., tablet, injectable, patch, liquid, etc.).</a:t>
            </a:r>
          </a:p>
          <a:p>
            <a:pPr>
              <a:spcBef>
                <a:spcPts val="0"/>
              </a:spcBef>
            </a:pPr>
            <a:r>
              <a:rPr lang="en-US" dirty="0"/>
              <a:t>DATE: Enter the date the activity took place.</a:t>
            </a:r>
          </a:p>
          <a:p>
            <a:pPr>
              <a:spcBef>
                <a:spcPts val="0"/>
              </a:spcBef>
            </a:pPr>
            <a:r>
              <a:rPr lang="en-US" dirty="0"/>
              <a:t>STARTING BALANCE (FROM PREVIOUS PAGE): Enter the balance from the previous page used in your logbook.</a:t>
            </a:r>
          </a:p>
        </p:txBody>
      </p:sp>
      <p:pic>
        <p:nvPicPr>
          <p:cNvPr id="4" name="Picture 3"/>
          <p:cNvPicPr preferRelativeResize="0">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rot="5400000">
            <a:off x="7649308" y="-257907"/>
            <a:ext cx="1074149" cy="1742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73068520"/>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dirty="0"/>
              <a:t>THE UNOPENED CONTAINER LOG</a:t>
            </a:r>
          </a:p>
        </p:txBody>
      </p:sp>
      <p:sp>
        <p:nvSpPr>
          <p:cNvPr id="72707" name="Rectangle 3"/>
          <p:cNvSpPr>
            <a:spLocks noGrp="1" noChangeArrowheads="1"/>
          </p:cNvSpPr>
          <p:nvPr>
            <p:ph type="body" idx="1"/>
          </p:nvPr>
        </p:nvSpPr>
        <p:spPr/>
        <p:txBody>
          <a:bodyPr/>
          <a:lstStyle/>
          <a:p>
            <a:r>
              <a:rPr lang="en-US" dirty="0"/>
              <a:t>EXPLANATION OF ACTIVITY: Enter what movement has taken place with the drug, for example receiving bottles into stock or moving one into the opened container log.</a:t>
            </a:r>
          </a:p>
          <a:p>
            <a:r>
              <a:rPr lang="en-US" dirty="0"/>
              <a:t>LOT#: Enter the lot number of the bottle(s) being received into stock. If there is more than one lot number, make more than one entry in the log to account for each lot.</a:t>
            </a:r>
          </a:p>
          <a:p>
            <a:r>
              <a:rPr lang="en-US" dirty="0"/>
              <a:t>UNIQUE BTL</a:t>
            </a:r>
            <a:r>
              <a:rPr lang="en-US" i="1" dirty="0"/>
              <a:t>.#: </a:t>
            </a:r>
            <a:r>
              <a:rPr lang="en-US" b="1" i="1" u="sng" dirty="0"/>
              <a:t>Each bottle is assigned a unique number moving from the Unopened Container Log to the Opened Container Log.  The bottles should be moved to the opened container log in numerical order.</a:t>
            </a:r>
          </a:p>
        </p:txBody>
      </p:sp>
      <p:pic>
        <p:nvPicPr>
          <p:cNvPr id="4" name="Picture 3"/>
          <p:cNvPicPr preferRelativeResize="0">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rot="5400000">
            <a:off x="7649308" y="-265257"/>
            <a:ext cx="1074149" cy="1742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82065509"/>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dirty="0"/>
              <a:t>THE UNOPENED CONTAINER LOG</a:t>
            </a:r>
          </a:p>
        </p:txBody>
      </p:sp>
      <p:sp>
        <p:nvSpPr>
          <p:cNvPr id="72707" name="Rectangle 3"/>
          <p:cNvSpPr>
            <a:spLocks noGrp="1" noChangeArrowheads="1"/>
          </p:cNvSpPr>
          <p:nvPr>
            <p:ph type="body" idx="1"/>
          </p:nvPr>
        </p:nvSpPr>
        <p:spPr/>
        <p:txBody>
          <a:bodyPr/>
          <a:lstStyle/>
          <a:p>
            <a:r>
              <a:rPr lang="en-US" dirty="0"/>
              <a:t>The next order should also be numbered sequentially, but starting with where you left off when numbering the previous order of the same drug. </a:t>
            </a:r>
          </a:p>
          <a:p>
            <a:r>
              <a:rPr lang="en-US" dirty="0"/>
              <a:t>EXP. DATE: Enter the expiration date of the drug.</a:t>
            </a:r>
          </a:p>
          <a:p>
            <a:r>
              <a:rPr lang="en-US" dirty="0"/>
              <a:t>AMOUNT ADDED/OPENED: In the appropriate column, enter the amount of the drug that has moved. Make entry</a:t>
            </a:r>
          </a:p>
          <a:p>
            <a:r>
              <a:rPr lang="en-US" dirty="0"/>
              <a:t>in units (e.g., ml).</a:t>
            </a:r>
          </a:p>
          <a:p>
            <a:r>
              <a:rPr lang="en-US" dirty="0"/>
              <a:t>BALANCE: Enter the new balance of this drug on the Unopened Container Log after the shipment has been checked in or a movement has taken place. Make entry in units (e.g., ml).</a:t>
            </a:r>
          </a:p>
        </p:txBody>
      </p:sp>
      <p:pic>
        <p:nvPicPr>
          <p:cNvPr id="4" name="Picture 3"/>
          <p:cNvPicPr preferRelativeResize="0">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rot="5400000">
            <a:off x="7649308" y="-265257"/>
            <a:ext cx="1074149" cy="1742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06304396"/>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dirty="0"/>
              <a:t>THE UNOPENED CONTAINER LOG</a:t>
            </a:r>
          </a:p>
        </p:txBody>
      </p:sp>
      <p:sp>
        <p:nvSpPr>
          <p:cNvPr id="72707" name="Rectangle 3"/>
          <p:cNvSpPr>
            <a:spLocks noGrp="1" noChangeArrowheads="1"/>
          </p:cNvSpPr>
          <p:nvPr>
            <p:ph type="body" idx="1"/>
          </p:nvPr>
        </p:nvSpPr>
        <p:spPr/>
        <p:txBody>
          <a:bodyPr/>
          <a:lstStyle/>
          <a:p>
            <a:r>
              <a:rPr lang="en-US" dirty="0"/>
              <a:t>INITIALS: The authorized staff member who handled the drug movement enters his or her initials.</a:t>
            </a:r>
          </a:p>
          <a:p>
            <a:r>
              <a:rPr lang="en-US" dirty="0"/>
              <a:t>INITIALS WHEN PHYSICAL COUNT TAKEN: Enter the initials of the inventory taker. Only initials approved in the Initials Entry Log are allowed.</a:t>
            </a:r>
          </a:p>
          <a:p>
            <a:r>
              <a:rPr lang="en-US" dirty="0"/>
              <a:t>Physical counts should be done periodically and it should be recorded that the physical count matches the Unopened Container Log amount.  If a discrepancy exists between the log book and the physical count, it must be explained.</a:t>
            </a:r>
          </a:p>
          <a:p>
            <a:endParaRPr lang="en-US" dirty="0"/>
          </a:p>
        </p:txBody>
      </p:sp>
      <p:pic>
        <p:nvPicPr>
          <p:cNvPr id="4" name="Picture 3"/>
          <p:cNvPicPr preferRelativeResize="0">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rot="5400000">
            <a:off x="7649308" y="-265257"/>
            <a:ext cx="1074149" cy="1742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33224802"/>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1524000" y="274638"/>
            <a:ext cx="7158038" cy="1143000"/>
          </a:xfrm>
        </p:spPr>
        <p:txBody>
          <a:bodyPr/>
          <a:lstStyle/>
          <a:p>
            <a:r>
              <a:rPr lang="en-US" dirty="0"/>
              <a:t>THE OPENED CONTAINER LOG</a:t>
            </a:r>
          </a:p>
        </p:txBody>
      </p:sp>
      <p:pic>
        <p:nvPicPr>
          <p:cNvPr id="5" name="Picture 3"/>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1520084" y="554886"/>
            <a:ext cx="5418030" cy="7238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69541089"/>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dirty="0"/>
              <a:t>THE OPENED CONTAINER LOG</a:t>
            </a:r>
          </a:p>
        </p:txBody>
      </p:sp>
      <p:sp>
        <p:nvSpPr>
          <p:cNvPr id="72707" name="Rectangle 3"/>
          <p:cNvSpPr>
            <a:spLocks noGrp="1" noChangeArrowheads="1"/>
          </p:cNvSpPr>
          <p:nvPr>
            <p:ph type="body" idx="1"/>
          </p:nvPr>
        </p:nvSpPr>
        <p:spPr/>
        <p:txBody>
          <a:bodyPr/>
          <a:lstStyle/>
          <a:p>
            <a:r>
              <a:rPr lang="x-none"/>
              <a:t>OPENED CONTAINER LOG ACCOUNTS for bottles that are in use. When a bottle is opened, it is deducted from</a:t>
            </a:r>
            <a:r>
              <a:rPr lang="en-US" dirty="0"/>
              <a:t> </a:t>
            </a:r>
            <a:r>
              <a:rPr lang="x-none"/>
              <a:t>the Unopened Container Log, and an entry is made in the Opened Container Log. Remember to empty the previous</a:t>
            </a:r>
            <a:r>
              <a:rPr lang="en-US" dirty="0"/>
              <a:t> </a:t>
            </a:r>
            <a:r>
              <a:rPr lang="x-none"/>
              <a:t>bottle in use before opening a new bottle. </a:t>
            </a:r>
            <a:endParaRPr lang="en-US" dirty="0"/>
          </a:p>
          <a:p>
            <a:r>
              <a:rPr lang="en-US" dirty="0"/>
              <a:t>A separate opened container log book must be maintained for each controlled substance.</a:t>
            </a:r>
          </a:p>
          <a:p>
            <a:r>
              <a:rPr lang="en-US" dirty="0"/>
              <a:t>Make sure date and the amount of substances transferred from the unopened container log to the opened container log are recorded in both log books.</a:t>
            </a: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7069322" y="-287521"/>
            <a:ext cx="1710958" cy="2286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33224802"/>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dirty="0"/>
              <a:t>THE OPENED CONTAINER LOG</a:t>
            </a:r>
          </a:p>
        </p:txBody>
      </p:sp>
      <p:sp>
        <p:nvSpPr>
          <p:cNvPr id="72707" name="Rectangle 3"/>
          <p:cNvSpPr>
            <a:spLocks noGrp="1" noChangeArrowheads="1"/>
          </p:cNvSpPr>
          <p:nvPr>
            <p:ph type="body" idx="1"/>
          </p:nvPr>
        </p:nvSpPr>
        <p:spPr>
          <a:xfrm>
            <a:off x="455613" y="1600200"/>
            <a:ext cx="8383587" cy="4525963"/>
          </a:xfrm>
        </p:spPr>
        <p:txBody>
          <a:bodyPr/>
          <a:lstStyle/>
          <a:p>
            <a:pPr>
              <a:spcBef>
                <a:spcPts val="0"/>
              </a:spcBef>
            </a:pPr>
            <a:r>
              <a:rPr lang="x-none"/>
              <a:t>DRUG NAME: Enter the name of the drug.</a:t>
            </a:r>
            <a:endParaRPr lang="en-US" dirty="0"/>
          </a:p>
          <a:p>
            <a:pPr>
              <a:spcBef>
                <a:spcPts val="0"/>
              </a:spcBef>
            </a:pPr>
            <a:r>
              <a:rPr lang="x-none"/>
              <a:t>CONTAINER SIZE: Enter the size of the container in which the drug is ordered and received.</a:t>
            </a:r>
            <a:endParaRPr lang="en-US" dirty="0"/>
          </a:p>
          <a:p>
            <a:pPr>
              <a:spcBef>
                <a:spcPts val="0"/>
              </a:spcBef>
            </a:pPr>
            <a:r>
              <a:rPr lang="x-none"/>
              <a:t>STRENGTH: Enter the strength of the drug.</a:t>
            </a:r>
            <a:endParaRPr lang="en-US" dirty="0"/>
          </a:p>
          <a:p>
            <a:pPr>
              <a:spcBef>
                <a:spcPts val="0"/>
              </a:spcBef>
            </a:pPr>
            <a:r>
              <a:rPr lang="x-none"/>
              <a:t>FORM: Enter the form of the drug (e.g., tablet, injectable, patch, liquid, etc.).</a:t>
            </a:r>
            <a:endParaRPr lang="en-US" dirty="0"/>
          </a:p>
          <a:p>
            <a:pPr>
              <a:spcBef>
                <a:spcPts val="0"/>
              </a:spcBef>
            </a:pPr>
            <a:r>
              <a:rPr lang="x-none"/>
              <a:t>DATE: Enter the date the activity took place.</a:t>
            </a:r>
            <a:endParaRPr lang="en-US" dirty="0"/>
          </a:p>
          <a:p>
            <a:pPr>
              <a:spcBef>
                <a:spcPts val="0"/>
              </a:spcBef>
            </a:pPr>
            <a:r>
              <a:rPr lang="x-none"/>
              <a:t>STARTING BALANCE (FROM PREVIOUS PAGE): Enter the balance from the previous page used in your logbook.</a:t>
            </a:r>
            <a:endParaRPr lang="en-US" dirty="0"/>
          </a:p>
          <a:p>
            <a:pPr>
              <a:spcBef>
                <a:spcPts val="0"/>
              </a:spcBef>
            </a:pPr>
            <a:r>
              <a:rPr lang="x-none"/>
              <a:t>Moving the current balance to the current log page allows for easier addition/subtraction and also makes it</a:t>
            </a:r>
            <a:r>
              <a:rPr lang="en-US" dirty="0"/>
              <a:t> </a:t>
            </a:r>
            <a:r>
              <a:rPr lang="x-none"/>
              <a:t>easier to track mathematical processes from one page to the next.</a:t>
            </a:r>
            <a:endParaRPr lang="en-US" dirty="0"/>
          </a:p>
          <a:p>
            <a:pPr>
              <a:spcBef>
                <a:spcPts val="0"/>
              </a:spcBef>
            </a:pPr>
            <a:endParaRPr lang="en-US" dirty="0"/>
          </a:p>
        </p:txBody>
      </p:sp>
      <p:pic>
        <p:nvPicPr>
          <p:cNvPr id="6"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7335784" y="-249185"/>
            <a:ext cx="1482831" cy="1981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33224802"/>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dirty="0"/>
              <a:t>THE OPENED CONTAINER LOG</a:t>
            </a:r>
          </a:p>
        </p:txBody>
      </p:sp>
      <p:sp>
        <p:nvSpPr>
          <p:cNvPr id="72707" name="Rectangle 3"/>
          <p:cNvSpPr>
            <a:spLocks noGrp="1" noChangeArrowheads="1"/>
          </p:cNvSpPr>
          <p:nvPr>
            <p:ph type="body" idx="1"/>
          </p:nvPr>
        </p:nvSpPr>
        <p:spPr/>
        <p:txBody>
          <a:bodyPr/>
          <a:lstStyle/>
          <a:p>
            <a:r>
              <a:rPr lang="x-none"/>
              <a:t>CLIENT, PATIENT: Enter the client name and patient name.</a:t>
            </a:r>
            <a:r>
              <a:rPr lang="en-US" dirty="0"/>
              <a:t>  In the case of research, name the species and the protocol number.</a:t>
            </a:r>
          </a:p>
          <a:p>
            <a:r>
              <a:rPr lang="x-none"/>
              <a:t>When bottles are</a:t>
            </a:r>
            <a:r>
              <a:rPr lang="en-US" dirty="0"/>
              <a:t> </a:t>
            </a:r>
            <a:r>
              <a:rPr lang="x-none"/>
              <a:t>being transferred from the Unopened Container Log in the Opened Container Log, the lot number description can also be entered here.</a:t>
            </a:r>
            <a:endParaRPr lang="en-US" dirty="0"/>
          </a:p>
          <a:p>
            <a:r>
              <a:rPr lang="x-none"/>
              <a:t>UNI</a:t>
            </a:r>
            <a:r>
              <a:rPr lang="en-US" dirty="0"/>
              <a:t>Q</a:t>
            </a:r>
            <a:r>
              <a:rPr lang="x-none"/>
              <a:t>UE BTL. </a:t>
            </a:r>
            <a:r>
              <a:rPr lang="en-US" dirty="0"/>
              <a:t>#</a:t>
            </a:r>
            <a:r>
              <a:rPr lang="x-none"/>
              <a:t>: For example,</a:t>
            </a:r>
            <a:r>
              <a:rPr lang="en-US" dirty="0"/>
              <a:t> </a:t>
            </a:r>
            <a:r>
              <a:rPr lang="x-none"/>
              <a:t>when 10 bottles of diazepam injectable are received, the bottles each receive a number from 1 to 10; they are</a:t>
            </a:r>
            <a:r>
              <a:rPr lang="en-US" dirty="0"/>
              <a:t> </a:t>
            </a:r>
            <a:r>
              <a:rPr lang="x-none"/>
              <a:t>then tracked so they are used in order, moving from the Unopened Container Log to the Opened Container</a:t>
            </a:r>
            <a:r>
              <a:rPr lang="en-US" dirty="0"/>
              <a:t>.  The bottles should be moved from the Unopened Container Log to the Opened Container Log in sequential order.</a:t>
            </a:r>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7335784" y="-249185"/>
            <a:ext cx="1482831" cy="1981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33224802"/>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dirty="0"/>
              <a:t>THE OPENED CONTAINER LOG</a:t>
            </a:r>
          </a:p>
        </p:txBody>
      </p:sp>
      <p:sp>
        <p:nvSpPr>
          <p:cNvPr id="72707" name="Rectangle 3"/>
          <p:cNvSpPr>
            <a:spLocks noGrp="1" noChangeArrowheads="1"/>
          </p:cNvSpPr>
          <p:nvPr>
            <p:ph type="body" idx="1"/>
          </p:nvPr>
        </p:nvSpPr>
        <p:spPr>
          <a:xfrm>
            <a:off x="457200" y="1371600"/>
            <a:ext cx="8226425" cy="4525963"/>
          </a:xfrm>
        </p:spPr>
        <p:txBody>
          <a:bodyPr/>
          <a:lstStyle/>
          <a:p>
            <a:pPr>
              <a:spcBef>
                <a:spcPts val="0"/>
              </a:spcBef>
            </a:pPr>
            <a:r>
              <a:rPr lang="x-none"/>
              <a:t>REASON/NOTES: Enter the reason why the drug was used or moved, for example patient use for a specific treatment or a new bottle needed.</a:t>
            </a:r>
            <a:endParaRPr lang="en-US" dirty="0"/>
          </a:p>
          <a:p>
            <a:pPr>
              <a:spcBef>
                <a:spcPts val="0"/>
              </a:spcBef>
            </a:pPr>
            <a:r>
              <a:rPr lang="x-none"/>
              <a:t>AMOUNT ADDED/USED: In the appropriate column, enter the amount of the drug that has been used/moved. Be</a:t>
            </a:r>
            <a:r>
              <a:rPr lang="en-US" dirty="0"/>
              <a:t> </a:t>
            </a:r>
            <a:r>
              <a:rPr lang="x-none"/>
              <a:t>sure to include units (e.g., ml).</a:t>
            </a:r>
            <a:endParaRPr lang="en-US" dirty="0"/>
          </a:p>
          <a:p>
            <a:pPr>
              <a:spcBef>
                <a:spcPts val="0"/>
              </a:spcBef>
            </a:pPr>
            <a:r>
              <a:rPr lang="x-none"/>
              <a:t>BALANCE: Enter the new balance in the opened container on the Opened Container Log. Be sure to include units</a:t>
            </a:r>
            <a:r>
              <a:rPr lang="en-US" dirty="0"/>
              <a:t> </a:t>
            </a:r>
            <a:r>
              <a:rPr lang="x-none"/>
              <a:t>(e.g., ml).</a:t>
            </a:r>
            <a:endParaRPr lang="en-US" dirty="0"/>
          </a:p>
          <a:p>
            <a:pPr>
              <a:spcBef>
                <a:spcPts val="0"/>
              </a:spcBef>
            </a:pPr>
            <a:r>
              <a:rPr lang="x-none"/>
              <a:t>INITIALS: The authorized staff member enters his or her initials.</a:t>
            </a:r>
            <a:endParaRPr lang="en-US" dirty="0"/>
          </a:p>
          <a:p>
            <a:pPr>
              <a:spcBef>
                <a:spcPts val="0"/>
              </a:spcBef>
            </a:pPr>
            <a:r>
              <a:rPr lang="x-none"/>
              <a:t>INITIALS WHEN PHYSICAL COUNT TAKEN: Enter the initials of the inventory taker. Only initials approved in the</a:t>
            </a:r>
            <a:r>
              <a:rPr lang="en-US" dirty="0"/>
              <a:t> </a:t>
            </a:r>
            <a:r>
              <a:rPr lang="x-none"/>
              <a:t>Initials Entry Log are allowed.</a:t>
            </a:r>
            <a:endParaRPr lang="en-US" dirty="0"/>
          </a:p>
          <a:p>
            <a:pPr>
              <a:spcBef>
                <a:spcPts val="0"/>
              </a:spcBef>
            </a:pPr>
            <a:endParaRPr lang="en-US"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7335784" y="-249185"/>
            <a:ext cx="1482831" cy="1981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0120659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agency is responsible </a:t>
            </a:r>
            <a:br>
              <a:rPr lang="en-US" dirty="0"/>
            </a:br>
            <a:r>
              <a:rPr lang="en-US" dirty="0"/>
              <a:t>for Controlled Substances?</a:t>
            </a:r>
          </a:p>
        </p:txBody>
      </p:sp>
      <p:sp>
        <p:nvSpPr>
          <p:cNvPr id="3" name="Content Placeholder 2"/>
          <p:cNvSpPr>
            <a:spLocks noGrp="1"/>
          </p:cNvSpPr>
          <p:nvPr>
            <p:ph idx="1"/>
          </p:nvPr>
        </p:nvSpPr>
        <p:spPr>
          <a:xfrm>
            <a:off x="3505200" y="1600200"/>
            <a:ext cx="5181600" cy="4525963"/>
          </a:xfrm>
        </p:spPr>
        <p:txBody>
          <a:bodyPr>
            <a:noAutofit/>
          </a:bodyPr>
          <a:lstStyle/>
          <a:p>
            <a:r>
              <a:rPr lang="en-US" sz="2800" dirty="0"/>
              <a:t>Controlled substance laws are enforced by the Department of Justice, Drug Enforcement Agency (DEA)</a:t>
            </a:r>
          </a:p>
          <a:p>
            <a:r>
              <a:rPr lang="en-US" sz="2800" dirty="0"/>
              <a:t>Violations of controlled substance laws carry heavy penalties.</a:t>
            </a:r>
          </a:p>
          <a:p>
            <a:r>
              <a:rPr lang="en-US" sz="2800" dirty="0"/>
              <a:t>DEA agents frequently carry weapons, even for routine inspections.</a:t>
            </a:r>
          </a:p>
        </p:txBody>
      </p:sp>
      <p:pic>
        <p:nvPicPr>
          <p:cNvPr id="1026" name="Picture 2" descr="DEA: DEA agents in Detroit, Michigan Spike TV"/>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1752601"/>
            <a:ext cx="2816225" cy="21121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1543705"/>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dirty="0"/>
              <a:t>BIENNIAL CONTROLLED SUBSTANCES INVENTORY LOG</a:t>
            </a:r>
          </a:p>
        </p:txBody>
      </p:sp>
      <p:sp>
        <p:nvSpPr>
          <p:cNvPr id="72707" name="Rectangle 3"/>
          <p:cNvSpPr>
            <a:spLocks noGrp="1" noChangeArrowheads="1"/>
          </p:cNvSpPr>
          <p:nvPr>
            <p:ph type="body" idx="1"/>
          </p:nvPr>
        </p:nvSpPr>
        <p:spPr>
          <a:xfrm>
            <a:off x="3962400" y="1600200"/>
            <a:ext cx="4719638" cy="4525963"/>
          </a:xfrm>
        </p:spPr>
        <p:txBody>
          <a:bodyPr/>
          <a:lstStyle/>
          <a:p>
            <a:endParaRPr lang="en-US" sz="2000" dirty="0"/>
          </a:p>
        </p:txBody>
      </p:sp>
      <p:pic>
        <p:nvPicPr>
          <p:cNvPr id="55298" name="Picture 2" descr="Biennial controlled substances inventory form, page one"/>
          <p:cNvPicPr>
            <a:picLocks noChangeAspect="1" noChangeArrowheads="1"/>
          </p:cNvPicPr>
          <p:nvPr/>
        </p:nvPicPr>
        <p:blipFill>
          <a:blip r:embed="rId2" cstate="print"/>
          <a:srcRect t="9982" r="4036" b="29412"/>
          <a:stretch>
            <a:fillRect/>
          </a:stretch>
        </p:blipFill>
        <p:spPr bwMode="auto">
          <a:xfrm>
            <a:off x="1447800" y="1439742"/>
            <a:ext cx="6629399" cy="5418258"/>
          </a:xfrm>
          <a:prstGeom prst="rect">
            <a:avLst/>
          </a:prstGeom>
          <a:noFill/>
        </p:spPr>
      </p:pic>
    </p:spTree>
    <p:extLst>
      <p:ext uri="{BB962C8B-B14F-4D97-AF65-F5344CB8AC3E}">
        <p14:creationId xmlns:p14="http://schemas.microsoft.com/office/powerpoint/2010/main" val="2601206591"/>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455613" y="274638"/>
            <a:ext cx="6783387" cy="1143000"/>
          </a:xfrm>
        </p:spPr>
        <p:txBody>
          <a:bodyPr/>
          <a:lstStyle/>
          <a:p>
            <a:r>
              <a:rPr lang="en-US" dirty="0"/>
              <a:t>BIENNIAL CONTROLLED SUBSTANCES INVENTORY LOG</a:t>
            </a:r>
          </a:p>
        </p:txBody>
      </p:sp>
      <p:sp>
        <p:nvSpPr>
          <p:cNvPr id="72707" name="Rectangle 3"/>
          <p:cNvSpPr>
            <a:spLocks noGrp="1" noChangeArrowheads="1"/>
          </p:cNvSpPr>
          <p:nvPr>
            <p:ph type="body" idx="1"/>
          </p:nvPr>
        </p:nvSpPr>
        <p:spPr/>
        <p:txBody>
          <a:bodyPr/>
          <a:lstStyle/>
          <a:p>
            <a:r>
              <a:rPr lang="en-US" sz="2800" dirty="0"/>
              <a:t>The Opened and unopened logs are required to be kept for 2 years.</a:t>
            </a:r>
          </a:p>
          <a:p>
            <a:r>
              <a:rPr lang="en-US" sz="2800" dirty="0"/>
              <a:t>New log books can be started using the Biennial Inventory logs.</a:t>
            </a:r>
          </a:p>
          <a:p>
            <a:r>
              <a:rPr lang="en-US" sz="2800" dirty="0"/>
              <a:t>By law, you only need to update these every 2 years, but most update these annually or every six months.</a:t>
            </a:r>
          </a:p>
        </p:txBody>
      </p:sp>
      <p:pic>
        <p:nvPicPr>
          <p:cNvPr id="1026" name="Picture 2" descr="http://www.morelandpresbyterian.com/images/tip366c.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10200" y="4643437"/>
            <a:ext cx="2286000" cy="219551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Biennial controlled substances inventory form, page one"/>
          <p:cNvPicPr>
            <a:picLocks noChangeAspect="1" noChangeArrowheads="1"/>
          </p:cNvPicPr>
          <p:nvPr/>
        </p:nvPicPr>
        <p:blipFill>
          <a:blip r:embed="rId3" cstate="print"/>
          <a:srcRect t="9982" r="4036" b="29412"/>
          <a:stretch>
            <a:fillRect/>
          </a:stretch>
        </p:blipFill>
        <p:spPr bwMode="auto">
          <a:xfrm>
            <a:off x="7315200" y="76200"/>
            <a:ext cx="1752599" cy="1432412"/>
          </a:xfrm>
          <a:prstGeom prst="rect">
            <a:avLst/>
          </a:prstGeom>
          <a:noFill/>
        </p:spPr>
      </p:pic>
    </p:spTree>
    <p:extLst>
      <p:ext uri="{BB962C8B-B14F-4D97-AF65-F5344CB8AC3E}">
        <p14:creationId xmlns:p14="http://schemas.microsoft.com/office/powerpoint/2010/main" val="2601206591"/>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dirty="0"/>
              <a:t>REVERSE DISTRIBUTORS</a:t>
            </a:r>
          </a:p>
        </p:txBody>
      </p:sp>
      <p:sp>
        <p:nvSpPr>
          <p:cNvPr id="72707" name="Rectangle 3"/>
          <p:cNvSpPr>
            <a:spLocks noGrp="1" noChangeArrowheads="1"/>
          </p:cNvSpPr>
          <p:nvPr>
            <p:ph type="body" idx="1"/>
          </p:nvPr>
        </p:nvSpPr>
        <p:spPr>
          <a:xfrm>
            <a:off x="455613" y="1600200"/>
            <a:ext cx="7240587" cy="4525963"/>
          </a:xfrm>
        </p:spPr>
        <p:txBody>
          <a:bodyPr/>
          <a:lstStyle/>
          <a:p>
            <a:r>
              <a:rPr lang="en-US" dirty="0"/>
              <a:t>All expired or unused controlled substances must be turned over to a Reverse Distributor licensed by the DEA.</a:t>
            </a:r>
          </a:p>
          <a:p>
            <a:r>
              <a:rPr lang="en-US" dirty="0"/>
              <a:t>If you have expired controlled substances, mark them accordingly and store them in the controlled substances cabinet until they can be relinquished to the reverse distributor.</a:t>
            </a:r>
          </a:p>
          <a:p>
            <a:r>
              <a:rPr lang="en-US" dirty="0"/>
              <a:t>You will get a receipt for your controlled substances.  Record this in your drug logs (opened or unopened container). </a:t>
            </a:r>
          </a:p>
          <a:p>
            <a:r>
              <a:rPr lang="en-US" dirty="0"/>
              <a:t>Keep the receipt in a notebook with your order packing slips/invoices.</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43800" y="1466851"/>
            <a:ext cx="1428749" cy="14287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01206591"/>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455613" y="274638"/>
            <a:ext cx="6707187" cy="1143000"/>
          </a:xfrm>
        </p:spPr>
        <p:txBody>
          <a:bodyPr/>
          <a:lstStyle/>
          <a:p>
            <a:r>
              <a:rPr lang="en-US" dirty="0"/>
              <a:t>WRAPPING UP WITH SOME IMPORTANT POINTS</a:t>
            </a:r>
          </a:p>
        </p:txBody>
      </p:sp>
      <p:sp>
        <p:nvSpPr>
          <p:cNvPr id="72707" name="Rectangle 3"/>
          <p:cNvSpPr>
            <a:spLocks noGrp="1" noChangeArrowheads="1"/>
          </p:cNvSpPr>
          <p:nvPr>
            <p:ph type="body" idx="1"/>
          </p:nvPr>
        </p:nvSpPr>
        <p:spPr/>
        <p:txBody>
          <a:bodyPr/>
          <a:lstStyle/>
          <a:p>
            <a:r>
              <a:rPr lang="en-US" dirty="0"/>
              <a:t>Many of these drugs have a high street value and the danger of theft and misuse is high.</a:t>
            </a:r>
          </a:p>
          <a:p>
            <a:pPr lvl="1"/>
            <a:r>
              <a:rPr lang="en-US" dirty="0"/>
              <a:t>Know your students, employees!!!</a:t>
            </a:r>
          </a:p>
          <a:p>
            <a:r>
              <a:rPr lang="en-US" dirty="0"/>
              <a:t>The license holder is ultimately responsible for the controlled substance purchased with his/her license.  As the license holder you will be held completely responsible for their disposition.</a:t>
            </a:r>
          </a:p>
          <a:p>
            <a:r>
              <a:rPr lang="en-US" dirty="0"/>
              <a:t>The DEA does random unannounced inspections.  Always keep your drug cabinet locked, the keys in the possession of the license holder and the log books up to date!!</a:t>
            </a:r>
          </a:p>
          <a:p>
            <a:r>
              <a:rPr lang="en-US" dirty="0">
                <a:solidFill>
                  <a:srgbClr val="FF0000"/>
                </a:solidFill>
              </a:rPr>
              <a:t>Keys should be kept ??? </a:t>
            </a:r>
          </a:p>
        </p:txBody>
      </p:sp>
      <p:pic>
        <p:nvPicPr>
          <p:cNvPr id="3074" name="Picture 2" descr="http://rosenblumtv.files.wordpress.com/2008/10/050207_punctuate.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131218"/>
            <a:ext cx="1159329" cy="1352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1206591"/>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455613" y="274638"/>
            <a:ext cx="6630987" cy="1143000"/>
          </a:xfrm>
        </p:spPr>
        <p:txBody>
          <a:bodyPr/>
          <a:lstStyle/>
          <a:p>
            <a:r>
              <a:rPr lang="en-US" dirty="0"/>
              <a:t>WRAPPING UP WITH SOME IMPORTANT POINTS</a:t>
            </a:r>
          </a:p>
        </p:txBody>
      </p:sp>
      <p:sp>
        <p:nvSpPr>
          <p:cNvPr id="72707" name="Rectangle 3"/>
          <p:cNvSpPr>
            <a:spLocks noGrp="1" noChangeArrowheads="1"/>
          </p:cNvSpPr>
          <p:nvPr>
            <p:ph type="body" idx="1"/>
          </p:nvPr>
        </p:nvSpPr>
        <p:spPr/>
        <p:txBody>
          <a:bodyPr/>
          <a:lstStyle/>
          <a:p>
            <a:r>
              <a:rPr lang="en-US" sz="2000" dirty="0"/>
              <a:t>If a controlled substance container breaks, enter it on the log sheet, initialed by the individual responsible for the accident and co-signed by the PI (license holder).</a:t>
            </a:r>
          </a:p>
          <a:p>
            <a:r>
              <a:rPr lang="en-US" sz="2000" dirty="0"/>
              <a:t>Computerized versions of log books are not acceptable to the DEA.</a:t>
            </a:r>
          </a:p>
          <a:p>
            <a:r>
              <a:rPr lang="en-US" sz="2000" dirty="0"/>
              <a:t>Maintain a notebook containing all packing slips, with delivery information for your controlled substances.  Dates of delivery, delivery amounts and any drug shortages should be noted on the packing slip.  The slip should be initialed and dated by an individual whose signature is recorded in the Authorized Signature Log. </a:t>
            </a:r>
          </a:p>
          <a:p>
            <a:r>
              <a:rPr lang="en-US" sz="2000" dirty="0"/>
              <a:t>The DEA may ask to see the records of your shipments.  You are required to keep them for two years.</a:t>
            </a:r>
          </a:p>
          <a:p>
            <a:r>
              <a:rPr lang="en-US" sz="2000" dirty="0"/>
              <a:t>Receipts from the reverse distributor should also be kept in this notebook.</a:t>
            </a:r>
          </a:p>
          <a:p>
            <a:r>
              <a:rPr lang="en-US" sz="2000" dirty="0"/>
              <a:t>Ideally this notebook should be stored in the drug cabinet with the drug logs.</a:t>
            </a:r>
          </a:p>
        </p:txBody>
      </p:sp>
      <p:pic>
        <p:nvPicPr>
          <p:cNvPr id="4" name="Picture 2" descr="http://rosenblumtv.files.wordpress.com/2008/10/050207_punctuate.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131218"/>
            <a:ext cx="1159329" cy="1352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1206591"/>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455613" y="274638"/>
            <a:ext cx="6630987" cy="1143000"/>
          </a:xfrm>
        </p:spPr>
        <p:txBody>
          <a:bodyPr/>
          <a:lstStyle/>
          <a:p>
            <a:r>
              <a:rPr lang="en-US" dirty="0"/>
              <a:t>OTHER POINTS</a:t>
            </a:r>
          </a:p>
        </p:txBody>
      </p:sp>
      <p:sp>
        <p:nvSpPr>
          <p:cNvPr id="72707" name="Rectangle 3"/>
          <p:cNvSpPr>
            <a:spLocks noGrp="1" noChangeArrowheads="1"/>
          </p:cNvSpPr>
          <p:nvPr>
            <p:ph type="body" idx="1"/>
          </p:nvPr>
        </p:nvSpPr>
        <p:spPr/>
        <p:txBody>
          <a:bodyPr/>
          <a:lstStyle/>
          <a:p>
            <a:pPr marL="0" indent="0">
              <a:buNone/>
            </a:pPr>
            <a:r>
              <a:rPr lang="en-US" dirty="0"/>
              <a:t>Contacts, should you have other questions:</a:t>
            </a:r>
          </a:p>
          <a:p>
            <a:r>
              <a:rPr lang="en-US" dirty="0" err="1"/>
              <a:t>Riskmanagment</a:t>
            </a:r>
            <a:endParaRPr lang="en-US" dirty="0"/>
          </a:p>
          <a:p>
            <a:r>
              <a:rPr lang="en-US" dirty="0"/>
              <a:t>ACUC</a:t>
            </a:r>
          </a:p>
          <a:p>
            <a:r>
              <a:rPr lang="en-US" dirty="0"/>
              <a:t>EH&amp;S</a:t>
            </a:r>
          </a:p>
        </p:txBody>
      </p:sp>
      <p:pic>
        <p:nvPicPr>
          <p:cNvPr id="4" name="Picture 2" descr="http://rosenblumtv.files.wordpress.com/2008/10/050207_punctuate.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131218"/>
            <a:ext cx="1159329" cy="1352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023532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839200" cy="1143000"/>
          </a:xfrm>
        </p:spPr>
        <p:txBody>
          <a:bodyPr>
            <a:normAutofit/>
          </a:bodyPr>
          <a:lstStyle/>
          <a:p>
            <a:r>
              <a:rPr lang="en-US" dirty="0"/>
              <a:t>Penalties for Controlled Substance Violations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46791839"/>
              </p:ext>
            </p:extLst>
          </p:nvPr>
        </p:nvGraphicFramePr>
        <p:xfrm>
          <a:off x="914400" y="1523998"/>
          <a:ext cx="7543801" cy="5202091"/>
        </p:xfrm>
        <a:graphic>
          <a:graphicData uri="http://schemas.openxmlformats.org/drawingml/2006/table">
            <a:tbl>
              <a:tblPr/>
              <a:tblGrid>
                <a:gridCol w="1983345">
                  <a:extLst>
                    <a:ext uri="{9D8B030D-6E8A-4147-A177-3AD203B41FA5}">
                      <a16:colId xmlns:a16="http://schemas.microsoft.com/office/drawing/2014/main" val="20000"/>
                    </a:ext>
                  </a:extLst>
                </a:gridCol>
                <a:gridCol w="1292718">
                  <a:extLst>
                    <a:ext uri="{9D8B030D-6E8A-4147-A177-3AD203B41FA5}">
                      <a16:colId xmlns:a16="http://schemas.microsoft.com/office/drawing/2014/main" val="20001"/>
                    </a:ext>
                  </a:extLst>
                </a:gridCol>
                <a:gridCol w="4267738">
                  <a:extLst>
                    <a:ext uri="{9D8B030D-6E8A-4147-A177-3AD203B41FA5}">
                      <a16:colId xmlns:a16="http://schemas.microsoft.com/office/drawing/2014/main" val="20002"/>
                    </a:ext>
                  </a:extLst>
                </a:gridCol>
              </a:tblGrid>
              <a:tr h="324880">
                <a:tc>
                  <a:txBody>
                    <a:bodyPr/>
                    <a:lstStyle/>
                    <a:p>
                      <a:pPr algn="ctr" fontAlgn="t"/>
                      <a:r>
                        <a:rPr lang="en-US" sz="1000" b="1" u="none" strike="noStrike" dirty="0">
                          <a:effectLst/>
                        </a:rPr>
                        <a:t>DRUG/</a:t>
                      </a:r>
                      <a:br>
                        <a:rPr lang="en-US" sz="1000" b="1" u="none" strike="noStrike" dirty="0">
                          <a:effectLst/>
                        </a:rPr>
                      </a:br>
                      <a:r>
                        <a:rPr lang="en-US" sz="1000" b="1" u="none" strike="noStrike" dirty="0">
                          <a:effectLst/>
                        </a:rPr>
                        <a:t>SCHEDULE</a:t>
                      </a:r>
                    </a:p>
                  </a:txBody>
                  <a:tcPr marL="20285" marR="20285" marT="20285" marB="20285">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D6D6D4"/>
                    </a:solidFill>
                  </a:tcPr>
                </a:tc>
                <a:tc>
                  <a:txBody>
                    <a:bodyPr/>
                    <a:lstStyle/>
                    <a:p>
                      <a:pPr algn="ctr" fontAlgn="t"/>
                      <a:r>
                        <a:rPr lang="en-US" sz="1000" b="1" u="none" strike="noStrike" dirty="0">
                          <a:effectLst/>
                        </a:rPr>
                        <a:t>QUANTITY</a:t>
                      </a:r>
                    </a:p>
                  </a:txBody>
                  <a:tcPr marL="20285" marR="20285" marT="20285" marB="20285">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D6D6D4"/>
                    </a:solidFill>
                  </a:tcPr>
                </a:tc>
                <a:tc>
                  <a:txBody>
                    <a:bodyPr/>
                    <a:lstStyle/>
                    <a:p>
                      <a:pPr algn="ctr" fontAlgn="t"/>
                      <a:r>
                        <a:rPr lang="en-US" sz="1000" b="1" u="none" strike="noStrike" dirty="0">
                          <a:effectLst/>
                        </a:rPr>
                        <a:t>PENALTIES</a:t>
                      </a:r>
                    </a:p>
                  </a:txBody>
                  <a:tcPr marL="20285" marR="20285" marT="20285" marB="20285">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D6D6D4"/>
                    </a:solidFill>
                  </a:tcPr>
                </a:tc>
                <a:extLst>
                  <a:ext uri="{0D108BD9-81ED-4DB2-BD59-A6C34878D82A}">
                    <a16:rowId xmlns:a16="http://schemas.microsoft.com/office/drawing/2014/main" val="10000"/>
                  </a:ext>
                </a:extLst>
              </a:tr>
              <a:tr h="1114079">
                <a:tc>
                  <a:txBody>
                    <a:bodyPr/>
                    <a:lstStyle/>
                    <a:p>
                      <a:pPr algn="ctr" fontAlgn="t"/>
                      <a:r>
                        <a:rPr lang="en-US" sz="1000" u="none" strike="noStrike" dirty="0">
                          <a:effectLst/>
                        </a:rPr>
                        <a:t>Other Schedule I &amp; II</a:t>
                      </a:r>
                      <a:br>
                        <a:rPr lang="en-US" sz="1000" u="none" strike="noStrike" dirty="0">
                          <a:effectLst/>
                        </a:rPr>
                      </a:br>
                      <a:r>
                        <a:rPr lang="en-US" sz="1000" u="none" strike="noStrike" dirty="0">
                          <a:effectLst/>
                        </a:rPr>
                        <a:t>Drugs (&amp; any product containing Gamma</a:t>
                      </a:r>
                      <a:br>
                        <a:rPr lang="en-US" sz="1000" u="none" strike="noStrike" dirty="0">
                          <a:effectLst/>
                        </a:rPr>
                      </a:br>
                      <a:r>
                        <a:rPr lang="en-US" sz="1000" u="none" strike="noStrike" dirty="0">
                          <a:effectLst/>
                        </a:rPr>
                        <a:t>Hydroxybutyric Acid)</a:t>
                      </a:r>
                    </a:p>
                  </a:txBody>
                  <a:tcPr marL="20285" marR="20285" marT="20285" marB="20285">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EEEEEE"/>
                    </a:solidFill>
                  </a:tcPr>
                </a:tc>
                <a:tc>
                  <a:txBody>
                    <a:bodyPr/>
                    <a:lstStyle/>
                    <a:p>
                      <a:pPr algn="ctr" fontAlgn="t"/>
                      <a:r>
                        <a:rPr lang="en-US" sz="1000" u="none" strike="noStrike" dirty="0">
                          <a:effectLst/>
                        </a:rPr>
                        <a:t>Any amount</a:t>
                      </a:r>
                    </a:p>
                  </a:txBody>
                  <a:tcPr marL="20285" marR="20285" marT="20285" marB="20285">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EEEEEE"/>
                    </a:solidFill>
                  </a:tcPr>
                </a:tc>
                <a:tc rowSpan="2">
                  <a:txBody>
                    <a:bodyPr/>
                    <a:lstStyle/>
                    <a:p>
                      <a:pPr algn="ctr" fontAlgn="t"/>
                      <a:r>
                        <a:rPr lang="en-US" sz="1000" b="1" u="none" strike="noStrike" dirty="0">
                          <a:effectLst/>
                        </a:rPr>
                        <a:t>First Offense:</a:t>
                      </a:r>
                      <a:r>
                        <a:rPr lang="en-US" sz="1000" u="none" strike="noStrike" dirty="0">
                          <a:effectLst/>
                        </a:rPr>
                        <a:t> Not more than 20 yrs.</a:t>
                      </a:r>
                      <a:br>
                        <a:rPr lang="en-US" sz="1000" u="none" strike="noStrike" dirty="0">
                          <a:effectLst/>
                        </a:rPr>
                      </a:br>
                      <a:r>
                        <a:rPr lang="en-US" sz="1000" u="none" strike="noStrike" dirty="0">
                          <a:effectLst/>
                        </a:rPr>
                        <a:t>If death or serious injury, not less than 20 yrs, or more than life. Fine $1 million if an individual, $5 million if not an individual.</a:t>
                      </a:r>
                    </a:p>
                    <a:p>
                      <a:pPr algn="ctr" fontAlgn="t"/>
                      <a:r>
                        <a:rPr lang="en-US" sz="1000" b="1" u="none" strike="noStrike" dirty="0">
                          <a:effectLst/>
                        </a:rPr>
                        <a:t>Second Offense:</a:t>
                      </a:r>
                      <a:r>
                        <a:rPr lang="en-US" sz="1000" u="none" strike="noStrike" dirty="0">
                          <a:effectLst/>
                        </a:rPr>
                        <a:t> Not more than 30 yrs. If death or serious injury, not less than life. Fine $2 million if an individual, $10 million if not an individual.</a:t>
                      </a:r>
                    </a:p>
                  </a:txBody>
                  <a:tcPr marL="20285" marR="20285" marT="20285" marB="20285">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EEEEEE"/>
                    </a:solidFill>
                  </a:tcPr>
                </a:tc>
                <a:extLst>
                  <a:ext uri="{0D108BD9-81ED-4DB2-BD59-A6C34878D82A}">
                    <a16:rowId xmlns:a16="http://schemas.microsoft.com/office/drawing/2014/main" val="10001"/>
                  </a:ext>
                </a:extLst>
              </a:tr>
              <a:tr h="400401">
                <a:tc>
                  <a:txBody>
                    <a:bodyPr/>
                    <a:lstStyle/>
                    <a:p>
                      <a:pPr algn="ctr" fontAlgn="t"/>
                      <a:r>
                        <a:rPr lang="en-US" sz="1000" u="none" strike="noStrike" dirty="0">
                          <a:effectLst/>
                        </a:rPr>
                        <a:t>Flunitrazepam</a:t>
                      </a:r>
                      <a:br>
                        <a:rPr lang="en-US" sz="1000" u="none" strike="noStrike" dirty="0">
                          <a:effectLst/>
                        </a:rPr>
                      </a:br>
                      <a:r>
                        <a:rPr lang="en-US" sz="1000" u="none" strike="noStrike" dirty="0">
                          <a:effectLst/>
                        </a:rPr>
                        <a:t>(Schedule IV)</a:t>
                      </a:r>
                    </a:p>
                  </a:txBody>
                  <a:tcPr marL="20285" marR="20285" marT="20285" marB="20285">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EEEEEE"/>
                    </a:solidFill>
                  </a:tcPr>
                </a:tc>
                <a:tc>
                  <a:txBody>
                    <a:bodyPr/>
                    <a:lstStyle/>
                    <a:p>
                      <a:pPr algn="ctr" fontAlgn="t"/>
                      <a:r>
                        <a:rPr lang="en-US" sz="1000" u="none" strike="noStrike" dirty="0">
                          <a:effectLst/>
                        </a:rPr>
                        <a:t>1 gm or more</a:t>
                      </a:r>
                    </a:p>
                  </a:txBody>
                  <a:tcPr marL="20285" marR="20285" marT="20285" marB="20285">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EEEEEE"/>
                    </a:solidFill>
                  </a:tcPr>
                </a:tc>
                <a:tc vMerge="1">
                  <a:txBody>
                    <a:bodyPr/>
                    <a:lstStyle/>
                    <a:p>
                      <a:endParaRPr lang="en-US"/>
                    </a:p>
                  </a:txBody>
                  <a:tcPr/>
                </a:tc>
                <a:extLst>
                  <a:ext uri="{0D108BD9-81ED-4DB2-BD59-A6C34878D82A}">
                    <a16:rowId xmlns:a16="http://schemas.microsoft.com/office/drawing/2014/main" val="10002"/>
                  </a:ext>
                </a:extLst>
              </a:tr>
              <a:tr h="446745">
                <a:tc>
                  <a:txBody>
                    <a:bodyPr/>
                    <a:lstStyle/>
                    <a:p>
                      <a:pPr algn="ctr" fontAlgn="t"/>
                      <a:r>
                        <a:rPr lang="en-US" sz="1000" u="none" strike="noStrike" dirty="0">
                          <a:effectLst/>
                        </a:rPr>
                        <a:t>Other Schedule III</a:t>
                      </a:r>
                      <a:br>
                        <a:rPr lang="en-US" sz="1000" u="none" strike="noStrike" dirty="0">
                          <a:effectLst/>
                        </a:rPr>
                      </a:br>
                      <a:r>
                        <a:rPr lang="en-US" sz="1000" u="none" strike="noStrike" dirty="0">
                          <a:effectLst/>
                        </a:rPr>
                        <a:t>drugs</a:t>
                      </a:r>
                    </a:p>
                  </a:txBody>
                  <a:tcPr marL="20285" marR="20285" marT="20285" marB="20285">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EEEEEE"/>
                    </a:solidFill>
                  </a:tcPr>
                </a:tc>
                <a:tc>
                  <a:txBody>
                    <a:bodyPr/>
                    <a:lstStyle/>
                    <a:p>
                      <a:pPr algn="ctr" fontAlgn="t"/>
                      <a:r>
                        <a:rPr lang="en-US" sz="1000" u="none" strike="noStrike" dirty="0">
                          <a:effectLst/>
                        </a:rPr>
                        <a:t>Any amount</a:t>
                      </a:r>
                    </a:p>
                  </a:txBody>
                  <a:tcPr marL="20285" marR="20285" marT="20285" marB="20285">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EEEEEE"/>
                    </a:solidFill>
                  </a:tcPr>
                </a:tc>
                <a:tc rowSpan="2">
                  <a:txBody>
                    <a:bodyPr/>
                    <a:lstStyle/>
                    <a:p>
                      <a:pPr algn="ctr" fontAlgn="t"/>
                      <a:r>
                        <a:rPr lang="en-US" sz="1000" b="1" u="none" strike="noStrike" dirty="0">
                          <a:effectLst/>
                        </a:rPr>
                        <a:t>First Offense:</a:t>
                      </a:r>
                      <a:r>
                        <a:rPr lang="en-US" sz="1000" u="none" strike="noStrike" dirty="0">
                          <a:effectLst/>
                        </a:rPr>
                        <a:t> Not more than 5 yrs. Fine not more than $250, 000 if an individual, $1 million if not an individual.</a:t>
                      </a:r>
                      <a:br>
                        <a:rPr lang="en-US" sz="1000" u="none" strike="noStrike" dirty="0">
                          <a:effectLst/>
                        </a:rPr>
                      </a:br>
                      <a:r>
                        <a:rPr lang="en-US" sz="1000" b="1" u="none" strike="noStrike" dirty="0">
                          <a:effectLst/>
                        </a:rPr>
                        <a:t>Second Offense:</a:t>
                      </a:r>
                      <a:r>
                        <a:rPr lang="en-US" sz="1000" u="none" strike="noStrike" dirty="0">
                          <a:effectLst/>
                        </a:rPr>
                        <a:t> Not more than 10 yrs. Fine not more than $500,000 if an individual, $2 million if not an individual.</a:t>
                      </a:r>
                    </a:p>
                  </a:txBody>
                  <a:tcPr marL="20285" marR="20285" marT="20285" marB="20285">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EEEEEE"/>
                    </a:solidFill>
                  </a:tcPr>
                </a:tc>
                <a:extLst>
                  <a:ext uri="{0D108BD9-81ED-4DB2-BD59-A6C34878D82A}">
                    <a16:rowId xmlns:a16="http://schemas.microsoft.com/office/drawing/2014/main" val="10003"/>
                  </a:ext>
                </a:extLst>
              </a:tr>
              <a:tr h="667336">
                <a:tc>
                  <a:txBody>
                    <a:bodyPr/>
                    <a:lstStyle/>
                    <a:p>
                      <a:pPr algn="ctr" fontAlgn="t"/>
                      <a:r>
                        <a:rPr lang="en-US" sz="1000" u="none" strike="noStrike" dirty="0">
                          <a:effectLst/>
                        </a:rPr>
                        <a:t>Flunitrazepam</a:t>
                      </a:r>
                      <a:br>
                        <a:rPr lang="en-US" sz="1000" u="none" strike="noStrike" dirty="0">
                          <a:effectLst/>
                        </a:rPr>
                      </a:br>
                      <a:r>
                        <a:rPr lang="en-US" sz="1000" u="none" strike="noStrike" dirty="0">
                          <a:effectLst/>
                        </a:rPr>
                        <a:t>(Schedule IV)</a:t>
                      </a:r>
                    </a:p>
                  </a:txBody>
                  <a:tcPr marL="20285" marR="20285" marT="20285" marB="20285">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EEEEEE"/>
                    </a:solidFill>
                  </a:tcPr>
                </a:tc>
                <a:tc>
                  <a:txBody>
                    <a:bodyPr/>
                    <a:lstStyle/>
                    <a:p>
                      <a:pPr algn="ctr" fontAlgn="t"/>
                      <a:r>
                        <a:rPr lang="en-US" sz="1000" u="none" strike="noStrike" dirty="0">
                          <a:effectLst/>
                        </a:rPr>
                        <a:t>30 – 999 mgs</a:t>
                      </a:r>
                    </a:p>
                  </a:txBody>
                  <a:tcPr marL="20285" marR="20285" marT="20285" marB="20285">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EEEEEE"/>
                    </a:solidFill>
                  </a:tcPr>
                </a:tc>
                <a:tc vMerge="1">
                  <a:txBody>
                    <a:bodyPr/>
                    <a:lstStyle/>
                    <a:p>
                      <a:endParaRPr lang="en-US"/>
                    </a:p>
                  </a:txBody>
                  <a:tcPr/>
                </a:tc>
                <a:extLst>
                  <a:ext uri="{0D108BD9-81ED-4DB2-BD59-A6C34878D82A}">
                    <a16:rowId xmlns:a16="http://schemas.microsoft.com/office/drawing/2014/main" val="10004"/>
                  </a:ext>
                </a:extLst>
              </a:tr>
              <a:tr h="446745">
                <a:tc>
                  <a:txBody>
                    <a:bodyPr/>
                    <a:lstStyle/>
                    <a:p>
                      <a:pPr algn="ctr" fontAlgn="t"/>
                      <a:r>
                        <a:rPr lang="en-US" sz="1000" u="none" strike="noStrike" dirty="0">
                          <a:effectLst/>
                        </a:rPr>
                        <a:t>All other Schedule IV</a:t>
                      </a:r>
                      <a:br>
                        <a:rPr lang="en-US" sz="1000" u="none" strike="noStrike" dirty="0">
                          <a:effectLst/>
                        </a:rPr>
                      </a:br>
                      <a:r>
                        <a:rPr lang="en-US" sz="1000" u="none" strike="noStrike" dirty="0">
                          <a:effectLst/>
                        </a:rPr>
                        <a:t>drugs</a:t>
                      </a:r>
                    </a:p>
                  </a:txBody>
                  <a:tcPr marL="20285" marR="20285" marT="20285" marB="20285">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EEEEEE"/>
                    </a:solidFill>
                  </a:tcPr>
                </a:tc>
                <a:tc>
                  <a:txBody>
                    <a:bodyPr/>
                    <a:lstStyle/>
                    <a:p>
                      <a:pPr algn="ctr" fontAlgn="t"/>
                      <a:r>
                        <a:rPr lang="en-US" sz="1000" u="none" strike="noStrike" dirty="0">
                          <a:effectLst/>
                        </a:rPr>
                        <a:t>Any amount</a:t>
                      </a:r>
                    </a:p>
                  </a:txBody>
                  <a:tcPr marL="20285" marR="20285" marT="20285" marB="20285">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EEEEEE"/>
                    </a:solidFill>
                  </a:tcPr>
                </a:tc>
                <a:tc rowSpan="2">
                  <a:txBody>
                    <a:bodyPr/>
                    <a:lstStyle/>
                    <a:p>
                      <a:pPr algn="ctr" fontAlgn="t"/>
                      <a:r>
                        <a:rPr lang="en-US" sz="1000" b="1" u="none" strike="noStrike" dirty="0">
                          <a:effectLst/>
                        </a:rPr>
                        <a:t>First Offense:</a:t>
                      </a:r>
                      <a:r>
                        <a:rPr lang="en-US" sz="1000" u="none" strike="noStrike" dirty="0">
                          <a:effectLst/>
                        </a:rPr>
                        <a:t> Not more than 3 yrs. Fine not more than $250,000 if an individual, $1 million if not an</a:t>
                      </a:r>
                      <a:br>
                        <a:rPr lang="en-US" sz="1000" u="none" strike="noStrike" dirty="0">
                          <a:effectLst/>
                        </a:rPr>
                      </a:br>
                      <a:r>
                        <a:rPr lang="en-US" sz="1000" u="none" strike="noStrike" dirty="0">
                          <a:effectLst/>
                        </a:rPr>
                        <a:t>individual.</a:t>
                      </a:r>
                      <a:br>
                        <a:rPr lang="en-US" sz="1000" u="none" strike="noStrike" dirty="0">
                          <a:effectLst/>
                        </a:rPr>
                      </a:br>
                      <a:r>
                        <a:rPr lang="en-US" sz="1000" b="1" u="none" strike="noStrike" dirty="0">
                          <a:effectLst/>
                        </a:rPr>
                        <a:t>Second Offense:</a:t>
                      </a:r>
                      <a:r>
                        <a:rPr lang="en-US" sz="1000" u="none" strike="noStrike" dirty="0">
                          <a:effectLst/>
                        </a:rPr>
                        <a:t> Not more than 6 yrs. Fine not more than $500,000 if an individual,</a:t>
                      </a:r>
                      <a:br>
                        <a:rPr lang="en-US" sz="1000" u="none" strike="noStrike" dirty="0">
                          <a:effectLst/>
                        </a:rPr>
                      </a:br>
                      <a:r>
                        <a:rPr lang="en-US" sz="1000" u="none" strike="noStrike" dirty="0">
                          <a:effectLst/>
                        </a:rPr>
                        <a:t>$2 million if not an individual.</a:t>
                      </a:r>
                    </a:p>
                  </a:txBody>
                  <a:tcPr marL="20285" marR="20285" marT="20285" marB="20285">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EEEEEE"/>
                    </a:solidFill>
                  </a:tcPr>
                </a:tc>
                <a:extLst>
                  <a:ext uri="{0D108BD9-81ED-4DB2-BD59-A6C34878D82A}">
                    <a16:rowId xmlns:a16="http://schemas.microsoft.com/office/drawing/2014/main" val="10005"/>
                  </a:ext>
                </a:extLst>
              </a:tr>
              <a:tr h="667336">
                <a:tc>
                  <a:txBody>
                    <a:bodyPr/>
                    <a:lstStyle/>
                    <a:p>
                      <a:pPr algn="ctr" fontAlgn="t"/>
                      <a:r>
                        <a:rPr lang="en-US" sz="1000" u="none" strike="noStrike" dirty="0">
                          <a:effectLst/>
                        </a:rPr>
                        <a:t>Flunitrazepam</a:t>
                      </a:r>
                      <a:br>
                        <a:rPr lang="en-US" sz="1000" u="none" strike="noStrike" dirty="0">
                          <a:effectLst/>
                        </a:rPr>
                      </a:br>
                      <a:r>
                        <a:rPr lang="en-US" sz="1000" u="none" strike="noStrike" dirty="0">
                          <a:effectLst/>
                        </a:rPr>
                        <a:t>(Rohypnol)</a:t>
                      </a:r>
                      <a:br>
                        <a:rPr lang="en-US" sz="1000" u="none" strike="noStrike" dirty="0">
                          <a:effectLst/>
                        </a:rPr>
                      </a:br>
                      <a:r>
                        <a:rPr lang="en-US" sz="1000" u="none" strike="noStrike" dirty="0">
                          <a:effectLst/>
                        </a:rPr>
                        <a:t>(Schedule IV)</a:t>
                      </a:r>
                    </a:p>
                  </a:txBody>
                  <a:tcPr marL="20285" marR="20285" marT="20285" marB="20285">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EEEEEE"/>
                    </a:solidFill>
                  </a:tcPr>
                </a:tc>
                <a:tc>
                  <a:txBody>
                    <a:bodyPr/>
                    <a:lstStyle/>
                    <a:p>
                      <a:pPr algn="ctr" fontAlgn="t"/>
                      <a:r>
                        <a:rPr lang="en-US" sz="1000" u="none" strike="noStrike" dirty="0">
                          <a:effectLst/>
                        </a:rPr>
                        <a:t>Less than 30 mgs</a:t>
                      </a:r>
                    </a:p>
                  </a:txBody>
                  <a:tcPr marL="20285" marR="20285" marT="20285" marB="20285">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EEEEEE"/>
                    </a:solidFill>
                  </a:tcPr>
                </a:tc>
                <a:tc vMerge="1">
                  <a:txBody>
                    <a:bodyPr/>
                    <a:lstStyle/>
                    <a:p>
                      <a:endParaRPr lang="en-US"/>
                    </a:p>
                  </a:txBody>
                  <a:tcPr/>
                </a:tc>
                <a:extLst>
                  <a:ext uri="{0D108BD9-81ED-4DB2-BD59-A6C34878D82A}">
                    <a16:rowId xmlns:a16="http://schemas.microsoft.com/office/drawing/2014/main" val="10006"/>
                  </a:ext>
                </a:extLst>
              </a:tr>
              <a:tr h="1114079">
                <a:tc>
                  <a:txBody>
                    <a:bodyPr/>
                    <a:lstStyle/>
                    <a:p>
                      <a:pPr algn="ctr" fontAlgn="t"/>
                      <a:r>
                        <a:rPr lang="en-US" sz="1000" u="none" strike="noStrike" dirty="0">
                          <a:effectLst/>
                        </a:rPr>
                        <a:t>All schedule V drugs</a:t>
                      </a:r>
                    </a:p>
                  </a:txBody>
                  <a:tcPr marL="20285" marR="20285" marT="20285" marB="20285">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EEEEEE"/>
                    </a:solidFill>
                  </a:tcPr>
                </a:tc>
                <a:tc>
                  <a:txBody>
                    <a:bodyPr/>
                    <a:lstStyle/>
                    <a:p>
                      <a:pPr algn="ctr" fontAlgn="t"/>
                      <a:r>
                        <a:rPr lang="en-US" sz="1000" u="none" strike="noStrike" dirty="0">
                          <a:effectLst/>
                        </a:rPr>
                        <a:t>Any amount</a:t>
                      </a:r>
                    </a:p>
                  </a:txBody>
                  <a:tcPr marL="20285" marR="20285" marT="20285" marB="20285">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EEEEEE"/>
                    </a:solidFill>
                  </a:tcPr>
                </a:tc>
                <a:tc>
                  <a:txBody>
                    <a:bodyPr/>
                    <a:lstStyle/>
                    <a:p>
                      <a:pPr algn="ctr" fontAlgn="t"/>
                      <a:r>
                        <a:rPr lang="en-US" sz="1000" b="1" u="none" strike="noStrike" dirty="0">
                          <a:effectLst/>
                        </a:rPr>
                        <a:t>First Offense:</a:t>
                      </a:r>
                      <a:r>
                        <a:rPr lang="en-US" sz="1000" u="none" strike="noStrike" dirty="0">
                          <a:effectLst/>
                        </a:rPr>
                        <a:t> Not more than 1 yr.</a:t>
                      </a:r>
                      <a:br>
                        <a:rPr lang="en-US" sz="1000" u="none" strike="noStrike" dirty="0">
                          <a:effectLst/>
                        </a:rPr>
                      </a:br>
                      <a:r>
                        <a:rPr lang="en-US" sz="1000" u="none" strike="noStrike" dirty="0">
                          <a:effectLst/>
                        </a:rPr>
                        <a:t>Fine not more than $100,000 if an individual, $250,000 if not an individual.</a:t>
                      </a:r>
                      <a:br>
                        <a:rPr lang="en-US" sz="1000" u="none" strike="noStrike" dirty="0">
                          <a:effectLst/>
                        </a:rPr>
                      </a:br>
                      <a:r>
                        <a:rPr lang="en-US" sz="1000" b="1" u="none" strike="noStrike" dirty="0">
                          <a:effectLst/>
                        </a:rPr>
                        <a:t>Second Offense:</a:t>
                      </a:r>
                      <a:r>
                        <a:rPr lang="en-US" sz="1000" u="none" strike="noStrike" dirty="0">
                          <a:effectLst/>
                        </a:rPr>
                        <a:t> Not more than 2 yrs. Fine not more than $200,000 if an individual,</a:t>
                      </a:r>
                      <a:br>
                        <a:rPr lang="en-US" sz="1000" u="none" strike="noStrike" dirty="0">
                          <a:effectLst/>
                        </a:rPr>
                      </a:br>
                      <a:r>
                        <a:rPr lang="en-US" sz="1000" u="none" strike="noStrike" dirty="0">
                          <a:effectLst/>
                        </a:rPr>
                        <a:t>$500,000 if not an individual.</a:t>
                      </a:r>
                    </a:p>
                  </a:txBody>
                  <a:tcPr marL="20285" marR="20285" marT="20285" marB="20285">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EEEEEE"/>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50189071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316662" cy="1143000"/>
          </a:xfrm>
        </p:spPr>
        <p:txBody>
          <a:bodyPr>
            <a:normAutofit/>
          </a:bodyPr>
          <a:lstStyle/>
          <a:p>
            <a:r>
              <a:rPr lang="en-US" dirty="0"/>
              <a:t>Controlled Substance</a:t>
            </a:r>
            <a:br>
              <a:rPr lang="en-US" dirty="0"/>
            </a:br>
            <a:r>
              <a:rPr lang="en-US" dirty="0"/>
              <a:t>Schedules</a:t>
            </a:r>
          </a:p>
        </p:txBody>
      </p:sp>
      <p:sp>
        <p:nvSpPr>
          <p:cNvPr id="3" name="Content Placeholder 2"/>
          <p:cNvSpPr>
            <a:spLocks noGrp="1"/>
          </p:cNvSpPr>
          <p:nvPr>
            <p:ph idx="1"/>
          </p:nvPr>
        </p:nvSpPr>
        <p:spPr/>
        <p:txBody>
          <a:bodyPr>
            <a:normAutofit lnSpcReduction="10000"/>
          </a:bodyPr>
          <a:lstStyle/>
          <a:p>
            <a:r>
              <a:rPr lang="en-US" sz="2800" dirty="0"/>
              <a:t>The substances are listed in five categories, or schedules, according to their characteristics, such as dangerousness, medical usage and addictive properties.</a:t>
            </a:r>
          </a:p>
          <a:p>
            <a:r>
              <a:rPr lang="en-US" sz="2800" dirty="0"/>
              <a:t>The Schedules are denoted as I – V, with Schedule I being the most dangerous and the highest potential for abuse and Schedule V being the least dangerous and lowest potential for abuse.</a:t>
            </a:r>
          </a:p>
        </p:txBody>
      </p:sp>
      <p:pic>
        <p:nvPicPr>
          <p:cNvPr id="25602" name="Picture 2" descr="https://encrypted-tbn2.gstatic.com/images?q=tbn:ANd9GcTztIVOyjLeacBGj7f6k_uHysf-XrukhebPoP_hRe5yvIjLXLAo"/>
          <p:cNvPicPr>
            <a:picLocks noChangeAspect="1" noChangeArrowheads="1"/>
          </p:cNvPicPr>
          <p:nvPr/>
        </p:nvPicPr>
        <p:blipFill>
          <a:blip r:embed="rId2" cstate="print"/>
          <a:srcRect/>
          <a:stretch>
            <a:fillRect/>
          </a:stretch>
        </p:blipFill>
        <p:spPr bwMode="auto">
          <a:xfrm>
            <a:off x="457200" y="2895600"/>
            <a:ext cx="2286000" cy="1714500"/>
          </a:xfrm>
          <a:prstGeom prst="rect">
            <a:avLst/>
          </a:prstGeom>
          <a:noFill/>
        </p:spPr>
      </p:pic>
    </p:spTree>
    <p:extLst>
      <p:ext uri="{BB962C8B-B14F-4D97-AF65-F5344CB8AC3E}">
        <p14:creationId xmlns:p14="http://schemas.microsoft.com/office/powerpoint/2010/main" val="1181827144"/>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7338" y="228600"/>
            <a:ext cx="6316662" cy="1143000"/>
          </a:xfrm>
        </p:spPr>
        <p:txBody>
          <a:bodyPr>
            <a:normAutofit/>
          </a:bodyPr>
          <a:lstStyle/>
          <a:p>
            <a:r>
              <a:rPr lang="en-US" dirty="0"/>
              <a:t>Controlled Substances</a:t>
            </a:r>
            <a:br>
              <a:rPr lang="en-US" dirty="0"/>
            </a:br>
            <a:r>
              <a:rPr lang="en-US" dirty="0"/>
              <a:t>DEA Schedules</a:t>
            </a:r>
          </a:p>
        </p:txBody>
      </p:sp>
      <p:sp>
        <p:nvSpPr>
          <p:cNvPr id="3" name="Content Placeholder 2"/>
          <p:cNvSpPr>
            <a:spLocks noGrp="1"/>
          </p:cNvSpPr>
          <p:nvPr>
            <p:ph idx="1"/>
          </p:nvPr>
        </p:nvSpPr>
        <p:spPr/>
        <p:txBody>
          <a:bodyPr/>
          <a:lstStyle/>
          <a:p>
            <a:r>
              <a:rPr lang="en-US" dirty="0"/>
              <a:t>Controlled Substances are segregated into DEA Schedules I, II, III, IV, or V based upon:</a:t>
            </a:r>
          </a:p>
          <a:p>
            <a:pPr lvl="1"/>
            <a:r>
              <a:rPr lang="en-US" dirty="0"/>
              <a:t>Abuse potential,</a:t>
            </a:r>
          </a:p>
          <a:p>
            <a:pPr lvl="1"/>
            <a:r>
              <a:rPr lang="en-US" dirty="0"/>
              <a:t>Medical value, and the</a:t>
            </a:r>
          </a:p>
          <a:p>
            <a:pPr lvl="1"/>
            <a:r>
              <a:rPr lang="en-US" dirty="0"/>
              <a:t>Danger of serious physical effects to the user.</a:t>
            </a:r>
          </a:p>
        </p:txBody>
      </p:sp>
      <p:pic>
        <p:nvPicPr>
          <p:cNvPr id="2052" name="Picture 4" descr="http://i2.cdn.turner.com/cnn/dam/assets/120522123732-dea-badge-story-top.jpg"/>
          <p:cNvPicPr>
            <a:picLocks noChangeAspect="1" noChangeArrowheads="1"/>
          </p:cNvPicPr>
          <p:nvPr/>
        </p:nvPicPr>
        <p:blipFill>
          <a:blip r:embed="rId2" cstate="print"/>
          <a:srcRect/>
          <a:stretch>
            <a:fillRect/>
          </a:stretch>
        </p:blipFill>
        <p:spPr bwMode="auto">
          <a:xfrm>
            <a:off x="304800" y="1371600"/>
            <a:ext cx="2438399" cy="1371600"/>
          </a:xfrm>
          <a:prstGeom prst="rect">
            <a:avLst/>
          </a:prstGeom>
          <a:noFill/>
        </p:spPr>
      </p:pic>
      <p:pic>
        <p:nvPicPr>
          <p:cNvPr id="2054" name="Picture 6" descr="http://gabeaceves.com/blog/wp-content/uploads/2010/03/MG_8964.jpg"/>
          <p:cNvPicPr>
            <a:picLocks noChangeAspect="1" noChangeArrowheads="1"/>
          </p:cNvPicPr>
          <p:nvPr/>
        </p:nvPicPr>
        <p:blipFill>
          <a:blip r:embed="rId3" cstate="print"/>
          <a:srcRect/>
          <a:stretch>
            <a:fillRect/>
          </a:stretch>
        </p:blipFill>
        <p:spPr bwMode="auto">
          <a:xfrm>
            <a:off x="4813282" y="4114800"/>
            <a:ext cx="4025918" cy="2677393"/>
          </a:xfrm>
          <a:prstGeom prst="rect">
            <a:avLst/>
          </a:prstGeom>
          <a:noFill/>
        </p:spPr>
      </p:pic>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6017" y="152400"/>
            <a:ext cx="6316662" cy="914400"/>
          </a:xfrm>
        </p:spPr>
        <p:txBody>
          <a:bodyPr>
            <a:normAutofit/>
          </a:bodyPr>
          <a:lstStyle/>
          <a:p>
            <a:r>
              <a:rPr lang="en-US" dirty="0"/>
              <a:t>What substances are controlled?</a:t>
            </a:r>
          </a:p>
        </p:txBody>
      </p:sp>
      <p:sp>
        <p:nvSpPr>
          <p:cNvPr id="3" name="Content Placeholder 2"/>
          <p:cNvSpPr>
            <a:spLocks noGrp="1"/>
          </p:cNvSpPr>
          <p:nvPr>
            <p:ph idx="1"/>
          </p:nvPr>
        </p:nvSpPr>
        <p:spPr>
          <a:xfrm>
            <a:off x="2133600" y="1219200"/>
            <a:ext cx="6886575" cy="5257800"/>
          </a:xfrm>
        </p:spPr>
        <p:txBody>
          <a:bodyPr>
            <a:normAutofit lnSpcReduction="10000"/>
          </a:bodyPr>
          <a:lstStyle/>
          <a:p>
            <a:r>
              <a:rPr lang="en-US" sz="2800" dirty="0"/>
              <a:t>The complete list of controlled substances and their schedules are on the DEA website.  The website contains very specific details as to how the drugs are classified.</a:t>
            </a:r>
          </a:p>
          <a:p>
            <a:pPr lvl="1"/>
            <a:r>
              <a:rPr lang="en-US" sz="2800" dirty="0">
                <a:hlinkClick r:id="rId2"/>
              </a:rPr>
              <a:t>http://www.deadiversion.usdoj.gov/21cfr/21usc/812.htm</a:t>
            </a:r>
            <a:endParaRPr lang="en-US" sz="2800" dirty="0"/>
          </a:p>
          <a:p>
            <a:pPr lvl="1"/>
            <a:r>
              <a:rPr lang="en-US" sz="2800" dirty="0"/>
              <a:t>You do not have to look them up on the list.  All controlled substances are clearly marked.  Controlled substances are labeled with a large “C” with their schedule within the “C”.</a:t>
            </a:r>
          </a:p>
        </p:txBody>
      </p:sp>
      <p:pic>
        <p:nvPicPr>
          <p:cNvPr id="2050" name="Picture 2" descr="http://www.drugenquirer.com/img/icons/controlledSubstance.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4038600"/>
            <a:ext cx="1409700" cy="1592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501775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0"/>
            <a:ext cx="6316662" cy="868362"/>
          </a:xfrm>
        </p:spPr>
        <p:txBody>
          <a:bodyPr/>
          <a:lstStyle/>
          <a:p>
            <a:r>
              <a:rPr lang="en-US" dirty="0"/>
              <a:t>DEA Schedules</a:t>
            </a:r>
          </a:p>
        </p:txBody>
      </p:sp>
      <p:sp>
        <p:nvSpPr>
          <p:cNvPr id="3" name="Content Placeholder 2"/>
          <p:cNvSpPr>
            <a:spLocks noGrp="1"/>
          </p:cNvSpPr>
          <p:nvPr>
            <p:ph idx="1"/>
          </p:nvPr>
        </p:nvSpPr>
        <p:spPr>
          <a:xfrm>
            <a:off x="2693988" y="914400"/>
            <a:ext cx="6326187" cy="4525963"/>
          </a:xfrm>
        </p:spPr>
        <p:txBody>
          <a:bodyPr/>
          <a:lstStyle/>
          <a:p>
            <a:pPr>
              <a:spcBef>
                <a:spcPts val="0"/>
              </a:spcBef>
              <a:buNone/>
            </a:pPr>
            <a:r>
              <a:rPr lang="en-US" dirty="0"/>
              <a:t>Schedule I</a:t>
            </a:r>
          </a:p>
          <a:p>
            <a:pPr>
              <a:spcBef>
                <a:spcPts val="0"/>
              </a:spcBef>
            </a:pPr>
            <a:r>
              <a:rPr lang="en-US" dirty="0"/>
              <a:t>A high potential for abuse.</a:t>
            </a:r>
          </a:p>
          <a:p>
            <a:pPr>
              <a:spcBef>
                <a:spcPts val="0"/>
              </a:spcBef>
            </a:pPr>
            <a:r>
              <a:rPr lang="en-US" dirty="0"/>
              <a:t>Have no currently accepted medical use in treatment in the U.S.</a:t>
            </a:r>
          </a:p>
          <a:p>
            <a:pPr>
              <a:spcBef>
                <a:spcPts val="0"/>
              </a:spcBef>
            </a:pPr>
            <a:r>
              <a:rPr lang="en-US" dirty="0"/>
              <a:t>Lack of accepted safety for use of the drug or other substance under medical supervision.</a:t>
            </a:r>
          </a:p>
          <a:p>
            <a:pPr>
              <a:spcBef>
                <a:spcPts val="0"/>
              </a:spcBef>
            </a:pPr>
            <a:r>
              <a:rPr lang="en-US" dirty="0"/>
              <a:t>Some examples of substances listed in schedule I are:</a:t>
            </a:r>
          </a:p>
          <a:p>
            <a:pPr lvl="1">
              <a:spcBef>
                <a:spcPts val="0"/>
              </a:spcBef>
            </a:pPr>
            <a:r>
              <a:rPr lang="en-US" dirty="0"/>
              <a:t>heroin,</a:t>
            </a:r>
          </a:p>
          <a:p>
            <a:pPr lvl="1">
              <a:spcBef>
                <a:spcPts val="0"/>
              </a:spcBef>
            </a:pPr>
            <a:r>
              <a:rPr lang="en-US" dirty="0"/>
              <a:t>lysergic acid diethylamide (LSD)</a:t>
            </a:r>
          </a:p>
          <a:p>
            <a:pPr lvl="1">
              <a:spcBef>
                <a:spcPts val="0"/>
              </a:spcBef>
            </a:pPr>
            <a:r>
              <a:rPr lang="en-US" dirty="0"/>
              <a:t>marijuana (cannabis)</a:t>
            </a:r>
          </a:p>
          <a:p>
            <a:pPr lvl="1">
              <a:spcBef>
                <a:spcPts val="0"/>
              </a:spcBef>
            </a:pPr>
            <a:r>
              <a:rPr lang="en-US" dirty="0"/>
              <a:t>peyote, methaqualone</a:t>
            </a:r>
          </a:p>
          <a:p>
            <a:pPr lvl="1">
              <a:spcBef>
                <a:spcPts val="0"/>
              </a:spcBef>
            </a:pPr>
            <a:r>
              <a:rPr lang="en-US" dirty="0"/>
              <a:t>3,4‐methylenedioxymethamphetamine (“ecstasy”)</a:t>
            </a:r>
          </a:p>
        </p:txBody>
      </p:sp>
      <p:pic>
        <p:nvPicPr>
          <p:cNvPr id="1026" name="Picture 2" descr="lsd_powder"/>
          <p:cNvPicPr>
            <a:picLocks noChangeAspect="1" noChangeArrowheads="1"/>
          </p:cNvPicPr>
          <p:nvPr/>
        </p:nvPicPr>
        <p:blipFill>
          <a:blip r:embed="rId2" cstate="print"/>
          <a:srcRect/>
          <a:stretch>
            <a:fillRect/>
          </a:stretch>
        </p:blipFill>
        <p:spPr bwMode="auto">
          <a:xfrm>
            <a:off x="0" y="1143000"/>
            <a:ext cx="2514600" cy="1676400"/>
          </a:xfrm>
          <a:prstGeom prst="rect">
            <a:avLst/>
          </a:prstGeom>
          <a:noFill/>
        </p:spPr>
      </p:pic>
      <p:pic>
        <p:nvPicPr>
          <p:cNvPr id="1028" name="Picture 4" descr="http://us.123rf.com/400wm/400/400/arskabb/arskabb1210/arskabb121000055/16101803-drug-syringe-and-cooked-heroin-on-spoon.jpg"/>
          <p:cNvPicPr>
            <a:picLocks noChangeAspect="1" noChangeArrowheads="1"/>
          </p:cNvPicPr>
          <p:nvPr/>
        </p:nvPicPr>
        <p:blipFill>
          <a:blip r:embed="rId3" cstate="print"/>
          <a:srcRect/>
          <a:stretch>
            <a:fillRect/>
          </a:stretch>
        </p:blipFill>
        <p:spPr bwMode="auto">
          <a:xfrm>
            <a:off x="304800" y="3429000"/>
            <a:ext cx="2161854" cy="1443038"/>
          </a:xfrm>
          <a:prstGeom prst="rect">
            <a:avLst/>
          </a:prstGeom>
          <a:noFill/>
        </p:spPr>
      </p:pic>
      <p:pic>
        <p:nvPicPr>
          <p:cNvPr id="1030" name="Picture 6" descr="http://static.ddmcdn.com/gif/marijuana-leaf.jpg"/>
          <p:cNvPicPr>
            <a:picLocks noChangeAspect="1" noChangeArrowheads="1"/>
          </p:cNvPicPr>
          <p:nvPr/>
        </p:nvPicPr>
        <p:blipFill>
          <a:blip r:embed="rId4" cstate="print"/>
          <a:srcRect/>
          <a:stretch>
            <a:fillRect/>
          </a:stretch>
        </p:blipFill>
        <p:spPr bwMode="auto">
          <a:xfrm>
            <a:off x="457200" y="5029201"/>
            <a:ext cx="1824238" cy="1828799"/>
          </a:xfrm>
          <a:prstGeom prst="rect">
            <a:avLst/>
          </a:prstGeom>
          <a:noFill/>
        </p:spPr>
      </p:pic>
      <p:sp>
        <p:nvSpPr>
          <p:cNvPr id="4" name="TextBox 3"/>
          <p:cNvSpPr txBox="1"/>
          <p:nvPr/>
        </p:nvSpPr>
        <p:spPr>
          <a:xfrm>
            <a:off x="5791200" y="76200"/>
            <a:ext cx="1905000" cy="1200329"/>
          </a:xfrm>
          <a:prstGeom prst="rect">
            <a:avLst/>
          </a:prstGeom>
          <a:noFill/>
        </p:spPr>
        <p:txBody>
          <a:bodyPr wrap="square" rtlCol="0">
            <a:spAutoFit/>
          </a:bodyPr>
          <a:lstStyle/>
          <a:p>
            <a:r>
              <a:rPr lang="en-US" sz="7200" u="sng" dirty="0"/>
              <a:t>#1</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304800"/>
            <a:ext cx="6316662" cy="715962"/>
          </a:xfrm>
        </p:spPr>
        <p:txBody>
          <a:bodyPr>
            <a:normAutofit/>
          </a:bodyPr>
          <a:lstStyle/>
          <a:p>
            <a:r>
              <a:rPr lang="en-US" dirty="0"/>
              <a:t>DEA Schedules</a:t>
            </a:r>
          </a:p>
        </p:txBody>
      </p:sp>
      <p:sp>
        <p:nvSpPr>
          <p:cNvPr id="3" name="Content Placeholder 2"/>
          <p:cNvSpPr>
            <a:spLocks noGrp="1"/>
          </p:cNvSpPr>
          <p:nvPr>
            <p:ph idx="1"/>
          </p:nvPr>
        </p:nvSpPr>
        <p:spPr>
          <a:xfrm>
            <a:off x="1828800" y="1219200"/>
            <a:ext cx="7239000" cy="4906963"/>
          </a:xfrm>
        </p:spPr>
        <p:txBody>
          <a:bodyPr>
            <a:noAutofit/>
          </a:bodyPr>
          <a:lstStyle/>
          <a:p>
            <a:pPr>
              <a:spcBef>
                <a:spcPts val="0"/>
              </a:spcBef>
            </a:pPr>
            <a:r>
              <a:rPr lang="en-US" dirty="0"/>
              <a:t>Schedule II</a:t>
            </a:r>
          </a:p>
          <a:p>
            <a:pPr lvl="1">
              <a:spcBef>
                <a:spcPts val="0"/>
              </a:spcBef>
            </a:pPr>
            <a:r>
              <a:rPr lang="en-US" dirty="0"/>
              <a:t>The drug or other substance has a high potential for abuse.</a:t>
            </a:r>
          </a:p>
          <a:p>
            <a:pPr lvl="1">
              <a:spcBef>
                <a:spcPts val="0"/>
              </a:spcBef>
            </a:pPr>
            <a:r>
              <a:rPr lang="en-US" dirty="0"/>
              <a:t>The drug or other substance has a currently accepted medical use in treatment in the United States or a currently accepted medical use with severe restrictions.</a:t>
            </a:r>
          </a:p>
          <a:p>
            <a:pPr lvl="1">
              <a:spcBef>
                <a:spcPts val="0"/>
              </a:spcBef>
            </a:pPr>
            <a:r>
              <a:rPr lang="en-US" dirty="0"/>
              <a:t> Abuse of the drug or other substances may lead to severe psychological or physical dependence.</a:t>
            </a:r>
          </a:p>
          <a:p>
            <a:pPr lvl="2">
              <a:spcBef>
                <a:spcPts val="0"/>
              </a:spcBef>
            </a:pPr>
            <a:r>
              <a:rPr lang="en-US" dirty="0"/>
              <a:t>Examples of Schedule II Drugs: cocaine, amphetamines, pentobarbital, etorphine, fentanyl, codeine, and many other opioids.</a:t>
            </a:r>
          </a:p>
        </p:txBody>
      </p:sp>
      <p:pic>
        <p:nvPicPr>
          <p:cNvPr id="23554" name="Picture 2" descr="http://drugline.org/img/drug/nembutal-sodium-15996_1.jpg"/>
          <p:cNvPicPr>
            <a:picLocks noChangeAspect="1" noChangeArrowheads="1"/>
          </p:cNvPicPr>
          <p:nvPr/>
        </p:nvPicPr>
        <p:blipFill>
          <a:blip r:embed="rId2" cstate="print"/>
          <a:srcRect/>
          <a:stretch>
            <a:fillRect/>
          </a:stretch>
        </p:blipFill>
        <p:spPr bwMode="auto">
          <a:xfrm>
            <a:off x="0" y="1447800"/>
            <a:ext cx="1752600" cy="1809751"/>
          </a:xfrm>
          <a:prstGeom prst="rect">
            <a:avLst/>
          </a:prstGeom>
          <a:noFill/>
        </p:spPr>
      </p:pic>
      <p:pic>
        <p:nvPicPr>
          <p:cNvPr id="23556" name="Picture 4" descr="http://3.bp.blogspot.com/-BYUSnrynMko/UR49S48GT9I/AAAAAAAABPs/bnbmMAWVAzY/s1600/fentanyl+patch1.JPG"/>
          <p:cNvPicPr>
            <a:picLocks noChangeAspect="1" noChangeArrowheads="1"/>
          </p:cNvPicPr>
          <p:nvPr/>
        </p:nvPicPr>
        <p:blipFill>
          <a:blip r:embed="rId3" cstate="print"/>
          <a:srcRect/>
          <a:stretch>
            <a:fillRect/>
          </a:stretch>
        </p:blipFill>
        <p:spPr bwMode="auto">
          <a:xfrm>
            <a:off x="0" y="3429000"/>
            <a:ext cx="2235200" cy="1676400"/>
          </a:xfrm>
          <a:prstGeom prst="rect">
            <a:avLst/>
          </a:prstGeom>
          <a:noFill/>
        </p:spPr>
      </p:pic>
      <p:pic>
        <p:nvPicPr>
          <p:cNvPr id="23558" name="Picture 6" descr="http://www.drugsimages.com/img/oxycontin-bottle-tabs.gif"/>
          <p:cNvPicPr>
            <a:picLocks noChangeAspect="1" noChangeArrowheads="1"/>
          </p:cNvPicPr>
          <p:nvPr/>
        </p:nvPicPr>
        <p:blipFill>
          <a:blip r:embed="rId4" cstate="print"/>
          <a:srcRect/>
          <a:stretch>
            <a:fillRect/>
          </a:stretch>
        </p:blipFill>
        <p:spPr bwMode="auto">
          <a:xfrm>
            <a:off x="7848600" y="76200"/>
            <a:ext cx="1063493" cy="1638522"/>
          </a:xfrm>
          <a:prstGeom prst="rect">
            <a:avLst/>
          </a:prstGeom>
          <a:noFill/>
        </p:spPr>
      </p:pic>
      <p:sp>
        <p:nvSpPr>
          <p:cNvPr id="7" name="TextBox 6"/>
          <p:cNvSpPr txBox="1"/>
          <p:nvPr/>
        </p:nvSpPr>
        <p:spPr>
          <a:xfrm>
            <a:off x="4800600" y="152400"/>
            <a:ext cx="2514600" cy="1200329"/>
          </a:xfrm>
          <a:prstGeom prst="rect">
            <a:avLst/>
          </a:prstGeom>
          <a:noFill/>
        </p:spPr>
        <p:txBody>
          <a:bodyPr wrap="square" rtlCol="0">
            <a:spAutoFit/>
          </a:bodyPr>
          <a:lstStyle/>
          <a:p>
            <a:r>
              <a:rPr lang="en-US" sz="7200" u="sng" dirty="0"/>
              <a:t>#2</a:t>
            </a:r>
          </a:p>
        </p:txBody>
      </p:sp>
    </p:spTree>
    <p:extLst>
      <p:ext uri="{BB962C8B-B14F-4D97-AF65-F5344CB8AC3E}">
        <p14:creationId xmlns:p14="http://schemas.microsoft.com/office/powerpoint/2010/main" val="3927452367"/>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theme1.xml><?xml version="1.0" encoding="utf-8"?>
<a:theme xmlns:a="http://schemas.openxmlformats.org/drawingml/2006/main" name="med_0122_slide">
  <a:themeElements>
    <a:clrScheme name="Office Theme 2">
      <a:dk1>
        <a:srgbClr val="000000"/>
      </a:dk1>
      <a:lt1>
        <a:srgbClr val="FFCC66"/>
      </a:lt1>
      <a:dk2>
        <a:srgbClr val="000000"/>
      </a:dk2>
      <a:lt2>
        <a:srgbClr val="CCCCCC"/>
      </a:lt2>
      <a:accent1>
        <a:srgbClr val="807113"/>
      </a:accent1>
      <a:accent2>
        <a:srgbClr val="994B08"/>
      </a:accent2>
      <a:accent3>
        <a:srgbClr val="FFE2B8"/>
      </a:accent3>
      <a:accent4>
        <a:srgbClr val="000000"/>
      </a:accent4>
      <a:accent5>
        <a:srgbClr val="C0BBAA"/>
      </a:accent5>
      <a:accent6>
        <a:srgbClr val="8A4306"/>
      </a:accent6>
      <a:hlink>
        <a:srgbClr val="734C00"/>
      </a:hlink>
      <a:folHlink>
        <a:srgbClr val="873529"/>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CC66"/>
        </a:lt1>
        <a:dk2>
          <a:srgbClr val="000000"/>
        </a:dk2>
        <a:lt2>
          <a:srgbClr val="CCCCCC"/>
        </a:lt2>
        <a:accent1>
          <a:srgbClr val="A16B00"/>
        </a:accent1>
        <a:accent2>
          <a:srgbClr val="8C5E00"/>
        </a:accent2>
        <a:accent3>
          <a:srgbClr val="FFE2B8"/>
        </a:accent3>
        <a:accent4>
          <a:srgbClr val="000000"/>
        </a:accent4>
        <a:accent5>
          <a:srgbClr val="CDBAAA"/>
        </a:accent5>
        <a:accent6>
          <a:srgbClr val="7E5400"/>
        </a:accent6>
        <a:hlink>
          <a:srgbClr val="7A5200"/>
        </a:hlink>
        <a:folHlink>
          <a:srgbClr val="6E49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CC66"/>
        </a:lt1>
        <a:dk2>
          <a:srgbClr val="000000"/>
        </a:dk2>
        <a:lt2>
          <a:srgbClr val="CCCCCC"/>
        </a:lt2>
        <a:accent1>
          <a:srgbClr val="807113"/>
        </a:accent1>
        <a:accent2>
          <a:srgbClr val="994B08"/>
        </a:accent2>
        <a:accent3>
          <a:srgbClr val="FFE2B8"/>
        </a:accent3>
        <a:accent4>
          <a:srgbClr val="000000"/>
        </a:accent4>
        <a:accent5>
          <a:srgbClr val="C0BBAA"/>
        </a:accent5>
        <a:accent6>
          <a:srgbClr val="8A4306"/>
        </a:accent6>
        <a:hlink>
          <a:srgbClr val="734C00"/>
        </a:hlink>
        <a:folHlink>
          <a:srgbClr val="873529"/>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CC66"/>
        </a:lt1>
        <a:dk2>
          <a:srgbClr val="000000"/>
        </a:dk2>
        <a:lt2>
          <a:srgbClr val="CCCCCC"/>
        </a:lt2>
        <a:accent1>
          <a:srgbClr val="336580"/>
        </a:accent1>
        <a:accent2>
          <a:srgbClr val="7A5200"/>
        </a:accent2>
        <a:accent3>
          <a:srgbClr val="FFE2B8"/>
        </a:accent3>
        <a:accent4>
          <a:srgbClr val="000000"/>
        </a:accent4>
        <a:accent5>
          <a:srgbClr val="ADB8C0"/>
        </a:accent5>
        <a:accent6>
          <a:srgbClr val="6E4900"/>
        </a:accent6>
        <a:hlink>
          <a:srgbClr val="503F73"/>
        </a:hlink>
        <a:folHlink>
          <a:srgbClr val="1D5231"/>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CC66"/>
        </a:lt1>
        <a:dk2>
          <a:srgbClr val="000000"/>
        </a:dk2>
        <a:lt2>
          <a:srgbClr val="CCCCCC"/>
        </a:lt2>
        <a:accent1>
          <a:srgbClr val="547A31"/>
        </a:accent1>
        <a:accent2>
          <a:srgbClr val="445187"/>
        </a:accent2>
        <a:accent3>
          <a:srgbClr val="FFE2B8"/>
        </a:accent3>
        <a:accent4>
          <a:srgbClr val="000000"/>
        </a:accent4>
        <a:accent5>
          <a:srgbClr val="B3BEAD"/>
        </a:accent5>
        <a:accent6>
          <a:srgbClr val="3D497A"/>
        </a:accent6>
        <a:hlink>
          <a:srgbClr val="80334A"/>
        </a:hlink>
        <a:folHlink>
          <a:srgbClr val="6141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CCCCCC"/>
        </a:lt2>
        <a:accent1>
          <a:srgbClr val="A16B00"/>
        </a:accent1>
        <a:accent2>
          <a:srgbClr val="8C5E00"/>
        </a:accent2>
        <a:accent3>
          <a:srgbClr val="FFFFFF"/>
        </a:accent3>
        <a:accent4>
          <a:srgbClr val="000000"/>
        </a:accent4>
        <a:accent5>
          <a:srgbClr val="CDBAAA"/>
        </a:accent5>
        <a:accent6>
          <a:srgbClr val="7E5400"/>
        </a:accent6>
        <a:hlink>
          <a:srgbClr val="7A5200"/>
        </a:hlink>
        <a:folHlink>
          <a:srgbClr val="6E490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CCCCCC"/>
        </a:lt2>
        <a:accent1>
          <a:srgbClr val="807113"/>
        </a:accent1>
        <a:accent2>
          <a:srgbClr val="994B08"/>
        </a:accent2>
        <a:accent3>
          <a:srgbClr val="FFFFFF"/>
        </a:accent3>
        <a:accent4>
          <a:srgbClr val="000000"/>
        </a:accent4>
        <a:accent5>
          <a:srgbClr val="C0BBAA"/>
        </a:accent5>
        <a:accent6>
          <a:srgbClr val="8A4306"/>
        </a:accent6>
        <a:hlink>
          <a:srgbClr val="734C00"/>
        </a:hlink>
        <a:folHlink>
          <a:srgbClr val="873529"/>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8F8F8"/>
        </a:lt1>
        <a:dk2>
          <a:srgbClr val="000000"/>
        </a:dk2>
        <a:lt2>
          <a:srgbClr val="CCCCCC"/>
        </a:lt2>
        <a:accent1>
          <a:srgbClr val="336580"/>
        </a:accent1>
        <a:accent2>
          <a:srgbClr val="7A5200"/>
        </a:accent2>
        <a:accent3>
          <a:srgbClr val="FBFBFB"/>
        </a:accent3>
        <a:accent4>
          <a:srgbClr val="000000"/>
        </a:accent4>
        <a:accent5>
          <a:srgbClr val="ADB8C0"/>
        </a:accent5>
        <a:accent6>
          <a:srgbClr val="6E4900"/>
        </a:accent6>
        <a:hlink>
          <a:srgbClr val="503F73"/>
        </a:hlink>
        <a:folHlink>
          <a:srgbClr val="1D5231"/>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CCCCCC"/>
        </a:lt2>
        <a:accent1>
          <a:srgbClr val="547A31"/>
        </a:accent1>
        <a:accent2>
          <a:srgbClr val="445187"/>
        </a:accent2>
        <a:accent3>
          <a:srgbClr val="FFFFFF"/>
        </a:accent3>
        <a:accent4>
          <a:srgbClr val="000000"/>
        </a:accent4>
        <a:accent5>
          <a:srgbClr val="B3BEAD"/>
        </a:accent5>
        <a:accent6>
          <a:srgbClr val="3D497A"/>
        </a:accent6>
        <a:hlink>
          <a:srgbClr val="80334A"/>
        </a:hlink>
        <a:folHlink>
          <a:srgbClr val="6141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2">
      <a:dk1>
        <a:srgbClr val="000000"/>
      </a:dk1>
      <a:lt1>
        <a:srgbClr val="FFCC66"/>
      </a:lt1>
      <a:dk2>
        <a:srgbClr val="000000"/>
      </a:dk2>
      <a:lt2>
        <a:srgbClr val="CCCCCC"/>
      </a:lt2>
      <a:accent1>
        <a:srgbClr val="807113"/>
      </a:accent1>
      <a:accent2>
        <a:srgbClr val="994B08"/>
      </a:accent2>
      <a:accent3>
        <a:srgbClr val="FFE2B8"/>
      </a:accent3>
      <a:accent4>
        <a:srgbClr val="000000"/>
      </a:accent4>
      <a:accent5>
        <a:srgbClr val="C0BBAA"/>
      </a:accent5>
      <a:accent6>
        <a:srgbClr val="8A4306"/>
      </a:accent6>
      <a:hlink>
        <a:srgbClr val="734C00"/>
      </a:hlink>
      <a:folHlink>
        <a:srgbClr val="873529"/>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CC66"/>
        </a:lt1>
        <a:dk2>
          <a:srgbClr val="000000"/>
        </a:dk2>
        <a:lt2>
          <a:srgbClr val="CCCCCC"/>
        </a:lt2>
        <a:accent1>
          <a:srgbClr val="A16B00"/>
        </a:accent1>
        <a:accent2>
          <a:srgbClr val="8C5E00"/>
        </a:accent2>
        <a:accent3>
          <a:srgbClr val="FFE2B8"/>
        </a:accent3>
        <a:accent4>
          <a:srgbClr val="000000"/>
        </a:accent4>
        <a:accent5>
          <a:srgbClr val="CDBAAA"/>
        </a:accent5>
        <a:accent6>
          <a:srgbClr val="7E5400"/>
        </a:accent6>
        <a:hlink>
          <a:srgbClr val="7A5200"/>
        </a:hlink>
        <a:folHlink>
          <a:srgbClr val="6E49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CC66"/>
        </a:lt1>
        <a:dk2>
          <a:srgbClr val="000000"/>
        </a:dk2>
        <a:lt2>
          <a:srgbClr val="CCCCCC"/>
        </a:lt2>
        <a:accent1>
          <a:srgbClr val="807113"/>
        </a:accent1>
        <a:accent2>
          <a:srgbClr val="994B08"/>
        </a:accent2>
        <a:accent3>
          <a:srgbClr val="FFE2B8"/>
        </a:accent3>
        <a:accent4>
          <a:srgbClr val="000000"/>
        </a:accent4>
        <a:accent5>
          <a:srgbClr val="C0BBAA"/>
        </a:accent5>
        <a:accent6>
          <a:srgbClr val="8A4306"/>
        </a:accent6>
        <a:hlink>
          <a:srgbClr val="734C00"/>
        </a:hlink>
        <a:folHlink>
          <a:srgbClr val="873529"/>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CC66"/>
        </a:lt1>
        <a:dk2>
          <a:srgbClr val="000000"/>
        </a:dk2>
        <a:lt2>
          <a:srgbClr val="CCCCCC"/>
        </a:lt2>
        <a:accent1>
          <a:srgbClr val="336580"/>
        </a:accent1>
        <a:accent2>
          <a:srgbClr val="7A5200"/>
        </a:accent2>
        <a:accent3>
          <a:srgbClr val="FFE2B8"/>
        </a:accent3>
        <a:accent4>
          <a:srgbClr val="000000"/>
        </a:accent4>
        <a:accent5>
          <a:srgbClr val="ADB8C0"/>
        </a:accent5>
        <a:accent6>
          <a:srgbClr val="6E4900"/>
        </a:accent6>
        <a:hlink>
          <a:srgbClr val="503F73"/>
        </a:hlink>
        <a:folHlink>
          <a:srgbClr val="1D5231"/>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FFCC66"/>
        </a:lt1>
        <a:dk2>
          <a:srgbClr val="000000"/>
        </a:dk2>
        <a:lt2>
          <a:srgbClr val="CCCCCC"/>
        </a:lt2>
        <a:accent1>
          <a:srgbClr val="547A31"/>
        </a:accent1>
        <a:accent2>
          <a:srgbClr val="445187"/>
        </a:accent2>
        <a:accent3>
          <a:srgbClr val="FFE2B8"/>
        </a:accent3>
        <a:accent4>
          <a:srgbClr val="000000"/>
        </a:accent4>
        <a:accent5>
          <a:srgbClr val="B3BEAD"/>
        </a:accent5>
        <a:accent6>
          <a:srgbClr val="3D497A"/>
        </a:accent6>
        <a:hlink>
          <a:srgbClr val="80334A"/>
        </a:hlink>
        <a:folHlink>
          <a:srgbClr val="6141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CCCCCC"/>
        </a:lt2>
        <a:accent1>
          <a:srgbClr val="A16B00"/>
        </a:accent1>
        <a:accent2>
          <a:srgbClr val="8C5E00"/>
        </a:accent2>
        <a:accent3>
          <a:srgbClr val="FFFFFF"/>
        </a:accent3>
        <a:accent4>
          <a:srgbClr val="000000"/>
        </a:accent4>
        <a:accent5>
          <a:srgbClr val="CDBAAA"/>
        </a:accent5>
        <a:accent6>
          <a:srgbClr val="7E5400"/>
        </a:accent6>
        <a:hlink>
          <a:srgbClr val="7A5200"/>
        </a:hlink>
        <a:folHlink>
          <a:srgbClr val="6E4900"/>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CCCCCC"/>
        </a:lt2>
        <a:accent1>
          <a:srgbClr val="807113"/>
        </a:accent1>
        <a:accent2>
          <a:srgbClr val="994B08"/>
        </a:accent2>
        <a:accent3>
          <a:srgbClr val="FFFFFF"/>
        </a:accent3>
        <a:accent4>
          <a:srgbClr val="000000"/>
        </a:accent4>
        <a:accent5>
          <a:srgbClr val="C0BBAA"/>
        </a:accent5>
        <a:accent6>
          <a:srgbClr val="8A4306"/>
        </a:accent6>
        <a:hlink>
          <a:srgbClr val="734C00"/>
        </a:hlink>
        <a:folHlink>
          <a:srgbClr val="873529"/>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8F8F8"/>
        </a:lt1>
        <a:dk2>
          <a:srgbClr val="000000"/>
        </a:dk2>
        <a:lt2>
          <a:srgbClr val="CCCCCC"/>
        </a:lt2>
        <a:accent1>
          <a:srgbClr val="336580"/>
        </a:accent1>
        <a:accent2>
          <a:srgbClr val="7A5200"/>
        </a:accent2>
        <a:accent3>
          <a:srgbClr val="FBFBFB"/>
        </a:accent3>
        <a:accent4>
          <a:srgbClr val="000000"/>
        </a:accent4>
        <a:accent5>
          <a:srgbClr val="ADB8C0"/>
        </a:accent5>
        <a:accent6>
          <a:srgbClr val="6E4900"/>
        </a:accent6>
        <a:hlink>
          <a:srgbClr val="503F73"/>
        </a:hlink>
        <a:folHlink>
          <a:srgbClr val="1D5231"/>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CCCCCC"/>
        </a:lt2>
        <a:accent1>
          <a:srgbClr val="547A31"/>
        </a:accent1>
        <a:accent2>
          <a:srgbClr val="445187"/>
        </a:accent2>
        <a:accent3>
          <a:srgbClr val="FFFFFF"/>
        </a:accent3>
        <a:accent4>
          <a:srgbClr val="000000"/>
        </a:accent4>
        <a:accent5>
          <a:srgbClr val="B3BEAD"/>
        </a:accent5>
        <a:accent6>
          <a:srgbClr val="3D497A"/>
        </a:accent6>
        <a:hlink>
          <a:srgbClr val="80334A"/>
        </a:hlink>
        <a:folHlink>
          <a:srgbClr val="6141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med_0122_slide</Template>
  <TotalTime>20307</TotalTime>
  <Words>2505</Words>
  <Application>Microsoft Office PowerPoint</Application>
  <PresentationFormat>On-screen Show (4:3)</PresentationFormat>
  <Paragraphs>200</Paragraphs>
  <Slides>35</Slides>
  <Notes>0</Notes>
  <HiddenSlides>0</HiddenSlides>
  <MMClips>0</MMClips>
  <ScaleCrop>false</ScaleCrop>
  <HeadingPairs>
    <vt:vector size="8" baseType="variant">
      <vt:variant>
        <vt:lpstr>Fonts Used</vt:lpstr>
      </vt:variant>
      <vt:variant>
        <vt:i4>1</vt:i4>
      </vt:variant>
      <vt:variant>
        <vt:lpstr>Theme</vt:lpstr>
      </vt:variant>
      <vt:variant>
        <vt:i4>2</vt:i4>
      </vt:variant>
      <vt:variant>
        <vt:lpstr>Embedded OLE Servers</vt:lpstr>
      </vt:variant>
      <vt:variant>
        <vt:i4>1</vt:i4>
      </vt:variant>
      <vt:variant>
        <vt:lpstr>Slide Titles</vt:lpstr>
      </vt:variant>
      <vt:variant>
        <vt:i4>35</vt:i4>
      </vt:variant>
    </vt:vector>
  </HeadingPairs>
  <TitlesOfParts>
    <vt:vector size="39" baseType="lpstr">
      <vt:lpstr>Arial</vt:lpstr>
      <vt:lpstr>med_0122_slide</vt:lpstr>
      <vt:lpstr>1_Default Design</vt:lpstr>
      <vt:lpstr>Picture</vt:lpstr>
      <vt:lpstr>Controlled Substances: Regulations and Records</vt:lpstr>
      <vt:lpstr>What are Controlled Substances?</vt:lpstr>
      <vt:lpstr>What agency is responsible  for Controlled Substances?</vt:lpstr>
      <vt:lpstr>Penalties for Controlled Substance Violations</vt:lpstr>
      <vt:lpstr>Controlled Substance Schedules</vt:lpstr>
      <vt:lpstr>Controlled Substances DEA Schedules</vt:lpstr>
      <vt:lpstr>What substances are controlled?</vt:lpstr>
      <vt:lpstr>DEA Schedules</vt:lpstr>
      <vt:lpstr>DEA Schedules</vt:lpstr>
      <vt:lpstr>DEA Schedules</vt:lpstr>
      <vt:lpstr>DEA Schedules</vt:lpstr>
      <vt:lpstr>DEA Schedules</vt:lpstr>
      <vt:lpstr>Getting a DEA License</vt:lpstr>
      <vt:lpstr>Applying for a DEA License</vt:lpstr>
      <vt:lpstr>Purchase of Controlled Substances</vt:lpstr>
      <vt:lpstr>Ordering of Controlled Substances</vt:lpstr>
      <vt:lpstr>Storage of Controlled Substances</vt:lpstr>
      <vt:lpstr>Controlled Substances Logs</vt:lpstr>
      <vt:lpstr>The Authorized Users Signature log</vt:lpstr>
      <vt:lpstr>THE UNOPENED CONTAINER LOG</vt:lpstr>
      <vt:lpstr>THE UNOPENED CONTAINER LOG</vt:lpstr>
      <vt:lpstr>THE UNOPENED CONTAINER LOG</vt:lpstr>
      <vt:lpstr>THE UNOPENED CONTAINER LOG</vt:lpstr>
      <vt:lpstr>THE UNOPENED CONTAINER LOG</vt:lpstr>
      <vt:lpstr>THE OPENED CONTAINER LOG</vt:lpstr>
      <vt:lpstr>THE OPENED CONTAINER LOG</vt:lpstr>
      <vt:lpstr>THE OPENED CONTAINER LOG</vt:lpstr>
      <vt:lpstr>THE OPENED CONTAINER LOG</vt:lpstr>
      <vt:lpstr>THE OPENED CONTAINER LOG</vt:lpstr>
      <vt:lpstr>BIENNIAL CONTROLLED SUBSTANCES INVENTORY LOG</vt:lpstr>
      <vt:lpstr>BIENNIAL CONTROLLED SUBSTANCES INVENTORY LOG</vt:lpstr>
      <vt:lpstr>REVERSE DISTRIBUTORS</vt:lpstr>
      <vt:lpstr>WRAPPING UP WITH SOME IMPORTANT POINTS</vt:lpstr>
      <vt:lpstr>WRAPPING UP WITH SOME IMPORTANT POINTS</vt:lpstr>
      <vt:lpstr>OTHER POINTS</vt:lpstr>
    </vt:vector>
  </TitlesOfParts>
  <Company>Cal Poly Pomona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Default</dc:creator>
  <cp:lastModifiedBy>Laura C. Illingworth</cp:lastModifiedBy>
  <cp:revision>60</cp:revision>
  <cp:lastPrinted>2013-03-11T19:37:20Z</cp:lastPrinted>
  <dcterms:created xsi:type="dcterms:W3CDTF">2012-06-26T21:33:10Z</dcterms:created>
  <dcterms:modified xsi:type="dcterms:W3CDTF">2019-06-27T15:32:10Z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803372</vt:lpwstr>
  </property>
  <property fmtid="{D5CDD505-2E9C-101B-9397-08002B2CF9AE}" pid="3" name="NXPowerLiteSettings">
    <vt:lpwstr>F7000400038000</vt:lpwstr>
  </property>
  <property fmtid="{D5CDD505-2E9C-101B-9397-08002B2CF9AE}" pid="4" name="NXPowerLiteVersion">
    <vt:lpwstr>D5.0.6</vt:lpwstr>
  </property>
</Properties>
</file>