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87" r:id="rId3"/>
    <p:sldId id="283" r:id="rId4"/>
    <p:sldId id="257" r:id="rId5"/>
    <p:sldId id="258" r:id="rId6"/>
    <p:sldId id="289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4" r:id="rId19"/>
    <p:sldId id="285" r:id="rId20"/>
    <p:sldId id="272" r:id="rId21"/>
    <p:sldId id="271" r:id="rId22"/>
    <p:sldId id="273" r:id="rId23"/>
    <p:sldId id="274" r:id="rId24"/>
    <p:sldId id="275" r:id="rId25"/>
    <p:sldId id="276" r:id="rId26"/>
    <p:sldId id="28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siree L. Vera" initials="DLV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7" y="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F98DC-EA50-458E-82F9-FF29C0466B3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92EBC-29DC-4D99-ABF9-4F8A612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90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77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13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2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71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59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08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591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686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47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559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71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184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071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702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444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237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786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40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47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25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6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82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29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82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72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4B0B55D-A714-47A9-8482-91741C931183}" type="datetime1">
              <a:rPr lang="en-US" smtClean="0"/>
              <a:t>7/5/2018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7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8AA2-0666-4822-9BF4-EF601422D002}" type="datetime1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3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A2FB-4AE7-4280-B7C1-3E66C40D2C1B}" type="datetime1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8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1A3D-7CBA-4E7F-BA25-E9E1B4AC17BA}" type="datetime1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5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6855-56C9-4085-A72E-CA8C97656A88}" type="datetime1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2A83-75C8-4197-BCEB-47B443B0FC98}" type="datetime1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9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8642-86DB-4409-8828-C2D62BFCF541}" type="datetime1">
              <a:rPr lang="en-US" smtClean="0"/>
              <a:t>7/5/2018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1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2494-E7BA-42C1-AB8F-454B3C6F23DC}" type="datetime1">
              <a:rPr lang="en-US" smtClean="0"/>
              <a:t>7/5/2018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4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672C-2334-4B0A-AB74-03DE2C1D5FBE}" type="datetime1">
              <a:rPr lang="en-US" smtClean="0"/>
              <a:t>7/5/2018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4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7DA8-F152-40A0-B94D-8F04AC33971A}" type="datetime1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23833C0-0AB0-4639-AFD3-E336DB51F9B2}" type="datetime1">
              <a:rPr lang="en-US" smtClean="0"/>
              <a:t>7/5/2018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974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E85B6DE8-7411-4623-828A-31BDFA84AF11}" type="datetime1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 smtClean="0"/>
              <a:t>Office of Research Compliance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28905E4-4BC0-428F-9E4E-5B5DFB00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8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irb@cpp.edu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p.edu/~research/irb/getting-started-with-a-protocol.s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rb-office@cpp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p.edu/~research/irb/getting-started-with-a-protocol.s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512" y="1173019"/>
            <a:ext cx="10782300" cy="1417012"/>
          </a:xfrm>
        </p:spPr>
        <p:txBody>
          <a:bodyPr/>
          <a:lstStyle/>
          <a:p>
            <a:pPr algn="ctr"/>
            <a:r>
              <a:rPr lang="en-US" dirty="0" smtClean="0"/>
              <a:t>Cayuse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112" y="3264767"/>
            <a:ext cx="9228201" cy="164592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Submitting a New IRB Protocol</a:t>
            </a:r>
            <a:endParaRPr lang="en-US" sz="4000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z="1400" dirty="0" smtClean="0"/>
              <a:t>Office of Research Compliance </a:t>
            </a:r>
            <a:r>
              <a:rPr lang="en-US" sz="1400" dirty="0" smtClean="0"/>
              <a:t>2018</a:t>
            </a:r>
            <a:endParaRPr lang="en-US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71" y="6034601"/>
            <a:ext cx="4572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76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28847" y="0"/>
            <a:ext cx="11626670" cy="6858000"/>
            <a:chOff x="328847" y="0"/>
            <a:chExt cx="1162667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328847" y="0"/>
              <a:ext cx="11626670" cy="6858000"/>
              <a:chOff x="328847" y="0"/>
              <a:chExt cx="11626670" cy="68580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328847" y="0"/>
                <a:ext cx="11626670" cy="6858000"/>
                <a:chOff x="328847" y="0"/>
                <a:chExt cx="11626670" cy="6858000"/>
              </a:xfrm>
            </p:grpSpPr>
            <p:pic>
              <p:nvPicPr>
                <p:cNvPr id="2" name="Picture 1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8847" y="0"/>
                  <a:ext cx="11626670" cy="6858000"/>
                </a:xfrm>
                <a:prstGeom prst="rect">
                  <a:avLst/>
                </a:prstGeom>
              </p:spPr>
            </p:pic>
            <p:sp>
              <p:nvSpPr>
                <p:cNvPr id="3" name="TextBox 2"/>
                <p:cNvSpPr txBox="1"/>
                <p:nvPr/>
              </p:nvSpPr>
              <p:spPr>
                <a:xfrm>
                  <a:off x="4027055" y="2170545"/>
                  <a:ext cx="3629891" cy="369332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1. Enter the protocol title here</a:t>
                  </a:r>
                  <a:endParaRPr lang="en-US" dirty="0"/>
                </a:p>
              </p:txBody>
            </p:sp>
            <p:sp>
              <p:nvSpPr>
                <p:cNvPr id="4" name="Up Arrow 3"/>
                <p:cNvSpPr/>
                <p:nvPr/>
              </p:nvSpPr>
              <p:spPr>
                <a:xfrm>
                  <a:off x="3445164" y="1708727"/>
                  <a:ext cx="489527" cy="997528"/>
                </a:xfrm>
                <a:prstGeom prst="upArrow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" name="Rectangle 8"/>
              <p:cNvSpPr/>
              <p:nvPr/>
            </p:nvSpPr>
            <p:spPr>
              <a:xfrm>
                <a:off x="395392" y="1906341"/>
                <a:ext cx="1245012" cy="1067569"/>
              </a:xfrm>
              <a:prstGeom prst="rect">
                <a:avLst/>
              </a:prstGeom>
              <a:solidFill>
                <a:srgbClr val="2F4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11071596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587345" y="1533236"/>
            <a:ext cx="2032000" cy="2105493"/>
            <a:chOff x="9587345" y="1533236"/>
            <a:chExt cx="2032000" cy="2105493"/>
          </a:xfrm>
        </p:grpSpPr>
        <p:sp>
          <p:nvSpPr>
            <p:cNvPr id="5" name="Right Arrow 4"/>
            <p:cNvSpPr/>
            <p:nvPr/>
          </p:nvSpPr>
          <p:spPr>
            <a:xfrm>
              <a:off x="9587345" y="1533236"/>
              <a:ext cx="969818" cy="498764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021455" y="2438400"/>
              <a:ext cx="1597890" cy="120032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 Click on the checkmark to move to the next step</a:t>
              </a:r>
              <a:endParaRPr lang="en-US" dirty="0"/>
            </a:p>
          </p:txBody>
        </p:sp>
      </p:grp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80662" y="184727"/>
            <a:ext cx="11652347" cy="6858000"/>
            <a:chOff x="269826" y="0"/>
            <a:chExt cx="11652347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826" y="0"/>
              <a:ext cx="11652347" cy="685800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349210" y="18563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944596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961746" y="1394690"/>
            <a:ext cx="3537528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next step will be to start the IRB protocol. Click “+ New Submission”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8811491" y="304799"/>
            <a:ext cx="1422400" cy="57265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67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93077" y="0"/>
            <a:ext cx="11605846" cy="6858000"/>
            <a:chOff x="293077" y="0"/>
            <a:chExt cx="11605846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077" y="0"/>
              <a:ext cx="11605846" cy="6858000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</p:pic>
        <p:sp>
          <p:nvSpPr>
            <p:cNvPr id="5" name="Rectangle 4"/>
            <p:cNvSpPr/>
            <p:nvPr/>
          </p:nvSpPr>
          <p:spPr>
            <a:xfrm>
              <a:off x="349210" y="18563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944596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Up Arrow 2"/>
          <p:cNvSpPr/>
          <p:nvPr/>
        </p:nvSpPr>
        <p:spPr>
          <a:xfrm>
            <a:off x="10926618" y="1228436"/>
            <a:ext cx="600364" cy="107141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682182" y="1579479"/>
            <a:ext cx="2096655" cy="3693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Click on “Initial”</a:t>
            </a:r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4674" y="0"/>
            <a:ext cx="11642651" cy="6858000"/>
            <a:chOff x="274674" y="0"/>
            <a:chExt cx="11642651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674" y="0"/>
              <a:ext cx="11642651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349210" y="18563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944596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097817" y="2697018"/>
            <a:ext cx="2456873" cy="2486308"/>
            <a:chOff x="9097817" y="2697018"/>
            <a:chExt cx="2456873" cy="2486308"/>
          </a:xfrm>
        </p:grpSpPr>
        <p:sp>
          <p:nvSpPr>
            <p:cNvPr id="4" name="Left Arrow 3"/>
            <p:cNvSpPr/>
            <p:nvPr/>
          </p:nvSpPr>
          <p:spPr>
            <a:xfrm>
              <a:off x="9227127" y="2697018"/>
              <a:ext cx="1099127" cy="591127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097817" y="3429000"/>
              <a:ext cx="2456873" cy="17543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 You can check the tasks you need to complete here and you can also click on the tasks to be redirected to that page.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773382" y="1902691"/>
            <a:ext cx="2410691" cy="2382491"/>
            <a:chOff x="1773382" y="1902691"/>
            <a:chExt cx="2410691" cy="2382491"/>
          </a:xfrm>
        </p:grpSpPr>
        <p:sp>
          <p:nvSpPr>
            <p:cNvPr id="5" name="Oval 4"/>
            <p:cNvSpPr/>
            <p:nvPr/>
          </p:nvSpPr>
          <p:spPr>
            <a:xfrm>
              <a:off x="1773382" y="1902691"/>
              <a:ext cx="1071418" cy="80356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58109" y="2807854"/>
              <a:ext cx="2225964" cy="147732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 Or you can click “Edit” to go directly into the protocol-this is the preferred method.</a:t>
              </a:r>
              <a:endParaRPr lang="en-US" dirty="0"/>
            </a:p>
          </p:txBody>
        </p:sp>
      </p:grp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7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63918" y="0"/>
            <a:ext cx="11664164" cy="6858000"/>
            <a:chOff x="263918" y="0"/>
            <a:chExt cx="11664164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3918" y="0"/>
              <a:ext cx="11664164" cy="685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</p:pic>
        <p:sp>
          <p:nvSpPr>
            <p:cNvPr id="11" name="Rectangle 10"/>
            <p:cNvSpPr/>
            <p:nvPr/>
          </p:nvSpPr>
          <p:spPr>
            <a:xfrm>
              <a:off x="349210" y="18563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944596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463309" y="695239"/>
            <a:ext cx="2983346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 Once you click “Edit” or any of your “Tasks”, you will be redirected to the protocol questions.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537527" y="757382"/>
            <a:ext cx="3417455" cy="4027054"/>
            <a:chOff x="3537527" y="757382"/>
            <a:chExt cx="3417455" cy="4027054"/>
          </a:xfrm>
        </p:grpSpPr>
        <p:sp>
          <p:nvSpPr>
            <p:cNvPr id="4" name="Right Brace 3"/>
            <p:cNvSpPr/>
            <p:nvPr/>
          </p:nvSpPr>
          <p:spPr>
            <a:xfrm>
              <a:off x="3537527" y="757382"/>
              <a:ext cx="535709" cy="4027054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341091" y="2207491"/>
              <a:ext cx="2613891" cy="17543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 These are the sections of the protocol. You can move through any section by clicking on them and your work will be automatically saved.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832436" y="5389418"/>
            <a:ext cx="4095646" cy="1468581"/>
            <a:chOff x="7832436" y="5389418"/>
            <a:chExt cx="4095646" cy="1468581"/>
          </a:xfrm>
        </p:grpSpPr>
        <p:sp>
          <p:nvSpPr>
            <p:cNvPr id="6" name="Oval 5"/>
            <p:cNvSpPr/>
            <p:nvPr/>
          </p:nvSpPr>
          <p:spPr>
            <a:xfrm>
              <a:off x="10468737" y="5772726"/>
              <a:ext cx="1459345" cy="1085273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32436" y="5389418"/>
              <a:ext cx="2068946" cy="120032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3. You can also click on this next button to move through the protocol.</a:t>
              </a:r>
              <a:endParaRPr lang="en-US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490691" y="1961032"/>
            <a:ext cx="2540000" cy="23083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4. Once a section’s required answers (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)have been answered, a checkmark will appear on the section. All sections must have a checkmark in order to complete final submission.</a:t>
            </a:r>
            <a:endParaRPr lang="en-US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0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12577" y="0"/>
            <a:ext cx="11617605" cy="6858000"/>
            <a:chOff x="112577" y="0"/>
            <a:chExt cx="11617605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577" y="0"/>
              <a:ext cx="11617605" cy="68580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142945" y="18136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846261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620000" y="1311563"/>
            <a:ext cx="2392219" cy="25853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 For the question “who is the Primary Contact (PC)”, you will enter your name by clicking </a:t>
            </a:r>
            <a:r>
              <a:rPr lang="en-US" dirty="0"/>
              <a:t>on </a:t>
            </a:r>
            <a:r>
              <a:rPr lang="en-US" dirty="0" smtClean="0"/>
              <a:t>the </a:t>
            </a:r>
            <a:r>
              <a:rPr lang="en-US" dirty="0"/>
              <a:t>“Find People” </a:t>
            </a:r>
            <a:r>
              <a:rPr lang="en-US" dirty="0" smtClean="0"/>
              <a:t>button. A small screen will pop up on the screen.</a:t>
            </a:r>
            <a:endParaRPr lang="en-US" dirty="0"/>
          </a:p>
          <a:p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364346" y="1431638"/>
            <a:ext cx="1625600" cy="134850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2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34" y="0"/>
            <a:ext cx="11689931" cy="68580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872509" y="535709"/>
            <a:ext cx="6345382" cy="1625294"/>
            <a:chOff x="2872509" y="535709"/>
            <a:chExt cx="6345382" cy="1625294"/>
          </a:xfrm>
        </p:grpSpPr>
        <p:sp>
          <p:nvSpPr>
            <p:cNvPr id="3" name="TextBox 2"/>
            <p:cNvSpPr txBox="1"/>
            <p:nvPr/>
          </p:nvSpPr>
          <p:spPr>
            <a:xfrm>
              <a:off x="3149601" y="1237673"/>
              <a:ext cx="2558472" cy="92333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Type in your name and click enter on your keyboard.</a:t>
              </a:r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872509" y="535709"/>
              <a:ext cx="6345382" cy="68349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3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33" y="0"/>
            <a:ext cx="11673933" cy="68580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001818" y="1459345"/>
            <a:ext cx="6216072" cy="2087295"/>
            <a:chOff x="3001818" y="1459345"/>
            <a:chExt cx="6216072" cy="2087295"/>
          </a:xfrm>
        </p:grpSpPr>
        <p:sp>
          <p:nvSpPr>
            <p:cNvPr id="3" name="Rectangle 2"/>
            <p:cNvSpPr/>
            <p:nvPr/>
          </p:nvSpPr>
          <p:spPr>
            <a:xfrm>
              <a:off x="3075709" y="1459345"/>
              <a:ext cx="6068291" cy="178261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01818" y="3177308"/>
              <a:ext cx="6216072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 Select your name and click “Save”.</a:t>
              </a:r>
              <a:endParaRPr lang="en-US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629890" y="4608946"/>
            <a:ext cx="4959927" cy="1754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2. The same process is needed for faculty advisors and co-PI(s). If you do not find your faculty advisor or co-PI(s) name, please contact the IRB office (irb-office@cpp.edu). They will need to be manually entered into the system which will take 24hrs to become active. 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4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82665" y="0"/>
            <a:ext cx="11701517" cy="6858000"/>
            <a:chOff x="282665" y="0"/>
            <a:chExt cx="11701517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665" y="0"/>
              <a:ext cx="11626670" cy="68580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349210" y="18563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100261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886036" y="2355272"/>
            <a:ext cx="2244436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 Throughout the application you will be asked to attach certain documents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888509" y="3828411"/>
            <a:ext cx="4387272" cy="1029610"/>
            <a:chOff x="3888509" y="3828411"/>
            <a:chExt cx="4387272" cy="1029610"/>
          </a:xfrm>
        </p:grpSpPr>
        <p:sp>
          <p:nvSpPr>
            <p:cNvPr id="4" name="TextBox 3"/>
            <p:cNvSpPr txBox="1"/>
            <p:nvPr/>
          </p:nvSpPr>
          <p:spPr>
            <a:xfrm>
              <a:off x="5985163" y="3934691"/>
              <a:ext cx="2290618" cy="92333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 Click on “Attach” and a pop up on your screen will appear. </a:t>
              </a:r>
              <a:endParaRPr lang="en-US" dirty="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3888509" y="3828411"/>
              <a:ext cx="858982" cy="58189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6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49" y="0"/>
            <a:ext cx="11631502" cy="68580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152072" y="1237673"/>
            <a:ext cx="6890328" cy="1376110"/>
            <a:chOff x="2152072" y="1237673"/>
            <a:chExt cx="6890328" cy="1376110"/>
          </a:xfrm>
        </p:grpSpPr>
        <p:sp>
          <p:nvSpPr>
            <p:cNvPr id="4" name="TextBox 3"/>
            <p:cNvSpPr txBox="1"/>
            <p:nvPr/>
          </p:nvSpPr>
          <p:spPr>
            <a:xfrm>
              <a:off x="5338618" y="1967452"/>
              <a:ext cx="3703782" cy="64633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 Click on the “+” sign to add an attachment. </a:t>
              </a:r>
              <a:endParaRPr lang="en-US" dirty="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152072" y="1237673"/>
              <a:ext cx="822037" cy="40639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438279" y="1533238"/>
            <a:ext cx="2407653" cy="2087171"/>
            <a:chOff x="2438279" y="1533238"/>
            <a:chExt cx="2407653" cy="2087171"/>
          </a:xfrm>
        </p:grpSpPr>
        <p:sp>
          <p:nvSpPr>
            <p:cNvPr id="3" name="Rounded Rectangle 2"/>
            <p:cNvSpPr/>
            <p:nvPr/>
          </p:nvSpPr>
          <p:spPr>
            <a:xfrm>
              <a:off x="2974109" y="1533238"/>
              <a:ext cx="1871823" cy="665018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8279" y="2420080"/>
              <a:ext cx="2407653" cy="120032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 You can </a:t>
              </a:r>
              <a:r>
                <a:rPr lang="en-US" dirty="0"/>
                <a:t>A</a:t>
              </a:r>
              <a:r>
                <a:rPr lang="en-US" dirty="0" smtClean="0"/>
                <a:t>dd Files (Word documents, pdfs, images, etc.) or Add </a:t>
              </a:r>
              <a:r>
                <a:rPr lang="en-US" dirty="0"/>
                <a:t>L</a:t>
              </a:r>
              <a:r>
                <a:rPr lang="en-US" dirty="0" smtClean="0"/>
                <a:t>inks</a:t>
              </a:r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374909" y="1173018"/>
            <a:ext cx="2179782" cy="1440765"/>
            <a:chOff x="9374909" y="1173018"/>
            <a:chExt cx="2179782" cy="1440765"/>
          </a:xfrm>
        </p:grpSpPr>
        <p:sp>
          <p:nvSpPr>
            <p:cNvPr id="7" name="Left Arrow 6"/>
            <p:cNvSpPr/>
            <p:nvPr/>
          </p:nvSpPr>
          <p:spPr>
            <a:xfrm>
              <a:off x="9374909" y="1173018"/>
              <a:ext cx="1025236" cy="471054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48800" y="1967452"/>
              <a:ext cx="2105891" cy="64633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3. Click “Apply” to attach</a:t>
              </a:r>
              <a:endParaRPr lang="en-US" dirty="0"/>
            </a:p>
          </p:txBody>
        </p:sp>
      </p:grp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7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/>
              <a:t>This tutorial is written in the point of view of a Primary Investigator (PI), if you are not a PI, please know that you will need to adjust a few things.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/>
              <a:t>Use your keyboard’s left/right/up/down arrow (or your mouse/trackpad scroll or the spacebar) to move through the PowerPoint. </a:t>
            </a:r>
            <a:r>
              <a:rPr lang="en-US" b="1" dirty="0" smtClean="0"/>
              <a:t>Instructions are animated. </a:t>
            </a:r>
            <a:endParaRPr lang="en-US" b="1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3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52064" y="0"/>
            <a:ext cx="11859118" cy="6858000"/>
            <a:chOff x="252064" y="0"/>
            <a:chExt cx="11859118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064" y="0"/>
              <a:ext cx="11687872" cy="685800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349210" y="18563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227261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3592945" y="3592945"/>
            <a:ext cx="8137237" cy="6650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09673" y="4359564"/>
            <a:ext cx="2817091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final section of the application requires you to “sign” after reading the “Declaration”. Please type your name in the box.</a:t>
            </a:r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1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52064" y="0"/>
            <a:ext cx="11859118" cy="6858000"/>
            <a:chOff x="252064" y="0"/>
            <a:chExt cx="11859118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064" y="0"/>
              <a:ext cx="11687872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349210" y="18563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227261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463636" y="729673"/>
            <a:ext cx="3888509" cy="3897745"/>
            <a:chOff x="3463636" y="729673"/>
            <a:chExt cx="3888509" cy="3897745"/>
          </a:xfrm>
        </p:grpSpPr>
        <p:sp>
          <p:nvSpPr>
            <p:cNvPr id="3" name="Right Brace 2"/>
            <p:cNvSpPr/>
            <p:nvPr/>
          </p:nvSpPr>
          <p:spPr>
            <a:xfrm>
              <a:off x="3463636" y="729673"/>
              <a:ext cx="905164" cy="3897745"/>
            </a:xfrm>
            <a:prstGeom prst="rightBrac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479636" y="2004291"/>
              <a:ext cx="2872509" cy="17543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 Once all of the sections have been completed (all have checkmarks), and you have </a:t>
              </a:r>
              <a:r>
                <a:rPr lang="en-US" i="1" dirty="0" smtClean="0"/>
                <a:t>reviewed</a:t>
              </a:r>
              <a:r>
                <a:rPr lang="en-US" dirty="0" smtClean="0"/>
                <a:t> your application, you can submit your application.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63636" y="4260425"/>
            <a:ext cx="3260549" cy="2031325"/>
            <a:chOff x="3463636" y="4260425"/>
            <a:chExt cx="3260549" cy="2031325"/>
          </a:xfrm>
        </p:grpSpPr>
        <p:sp>
          <p:nvSpPr>
            <p:cNvPr id="5" name="Left Arrow 4"/>
            <p:cNvSpPr/>
            <p:nvPr/>
          </p:nvSpPr>
          <p:spPr>
            <a:xfrm>
              <a:off x="3463636" y="5121563"/>
              <a:ext cx="1209964" cy="471055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39990" y="4260425"/>
              <a:ext cx="1784195" cy="20313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3. Click on “Complete Submission” when you are ready. You will be redirected to another page.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749309" y="264160"/>
            <a:ext cx="2957572" cy="2580194"/>
            <a:chOff x="7749309" y="264160"/>
            <a:chExt cx="2957572" cy="2580194"/>
          </a:xfrm>
        </p:grpSpPr>
        <p:sp>
          <p:nvSpPr>
            <p:cNvPr id="12" name="TextBox 11"/>
            <p:cNvSpPr txBox="1"/>
            <p:nvPr/>
          </p:nvSpPr>
          <p:spPr>
            <a:xfrm>
              <a:off x="8129935" y="1367026"/>
              <a:ext cx="2576946" cy="147732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 You can review your application by clicking through the sections or by creating a PDF version of the protocol.</a:t>
              </a:r>
              <a:endParaRPr lang="en-US" dirty="0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7749309" y="264160"/>
              <a:ext cx="886691" cy="465513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69826" y="0"/>
            <a:ext cx="11714356" cy="6858000"/>
            <a:chOff x="269826" y="0"/>
            <a:chExt cx="11714356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826" y="0"/>
              <a:ext cx="11652347" cy="6858000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349210" y="18563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100261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269018" y="905163"/>
            <a:ext cx="4387273" cy="2632364"/>
            <a:chOff x="7269018" y="905163"/>
            <a:chExt cx="4387273" cy="2632364"/>
          </a:xfrm>
        </p:grpSpPr>
        <p:sp>
          <p:nvSpPr>
            <p:cNvPr id="3" name="TextBox 2"/>
            <p:cNvSpPr txBox="1"/>
            <p:nvPr/>
          </p:nvSpPr>
          <p:spPr>
            <a:xfrm>
              <a:off x="7269018" y="905163"/>
              <a:ext cx="2382982" cy="17543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After clicking on the “Complete Submission” button, you will be redirected to this page where you will need to click on “Certify”. </a:t>
              </a:r>
              <a:endParaRPr lang="en-US" dirty="0"/>
            </a:p>
          </p:txBody>
        </p:sp>
        <p:sp>
          <p:nvSpPr>
            <p:cNvPr id="4" name="Up Arrow 3"/>
            <p:cNvSpPr/>
            <p:nvPr/>
          </p:nvSpPr>
          <p:spPr>
            <a:xfrm>
              <a:off x="11111345" y="2613891"/>
              <a:ext cx="544946" cy="923636"/>
            </a:xfrm>
            <a:prstGeom prst="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269018" y="2923924"/>
            <a:ext cx="2382982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You will need to “Certify” each time you submit revisions, amendments, renewals.</a:t>
            </a:r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1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78" y="18472"/>
            <a:ext cx="11666243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605818" y="2835563"/>
            <a:ext cx="1995054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 Read the Submission Certification and click on “Confirm” if you agree. 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509164" y="4276436"/>
            <a:ext cx="1911927" cy="11545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605818" y="4692318"/>
            <a:ext cx="1995054" cy="2031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2. Selecting “Confirm” will also send your application to the faculty advisor and co-PI(s) that you have listed. 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10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034" y="0"/>
            <a:ext cx="11689931" cy="6858000"/>
            <a:chOff x="251034" y="0"/>
            <a:chExt cx="11689931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034" y="0"/>
              <a:ext cx="11689931" cy="68580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349210" y="1856355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973261" y="0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2"/>
          <p:cNvSpPr/>
          <p:nvPr/>
        </p:nvSpPr>
        <p:spPr>
          <a:xfrm>
            <a:off x="1487055" y="858982"/>
            <a:ext cx="1440872" cy="10252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69026" y="886691"/>
            <a:ext cx="3339774" cy="2031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 Your protocol will remain “</a:t>
            </a:r>
            <a:r>
              <a:rPr lang="en-US" dirty="0" err="1" smtClean="0"/>
              <a:t>Unsubmitted</a:t>
            </a:r>
            <a:r>
              <a:rPr lang="en-US" dirty="0" smtClean="0"/>
              <a:t>” until your listed faculty advisor or co-PI(s) have logged in and reviewed the application and have “Certified”. They will receive a notification email to do this.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308436" y="2269324"/>
            <a:ext cx="4155688" cy="3244785"/>
            <a:chOff x="6308436" y="2269324"/>
            <a:chExt cx="4155688" cy="3244785"/>
          </a:xfrm>
        </p:grpSpPr>
        <p:sp>
          <p:nvSpPr>
            <p:cNvPr id="5" name="Rounded Rectangle 4"/>
            <p:cNvSpPr/>
            <p:nvPr/>
          </p:nvSpPr>
          <p:spPr>
            <a:xfrm>
              <a:off x="6308436" y="4054764"/>
              <a:ext cx="1588655" cy="1459345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804052" y="2269324"/>
              <a:ext cx="2660072" cy="147732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2. Once everyone has “Certified”, the application will be sent to the IRB office to begin the review process. </a:t>
              </a:r>
              <a:endParaRPr lang="en-US" dirty="0"/>
            </a:p>
          </p:txBody>
        </p:sp>
      </p:grp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4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57752" y="135774"/>
            <a:ext cx="11410978" cy="6714965"/>
            <a:chOff x="457752" y="135774"/>
            <a:chExt cx="11410978" cy="671496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752" y="150027"/>
              <a:ext cx="11410978" cy="6700712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542497" y="1939483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899370" y="135774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953768" y="886691"/>
            <a:ext cx="2396557" cy="118225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420963" y="849474"/>
            <a:ext cx="2396557" cy="118225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888158" y="849474"/>
            <a:ext cx="2396557" cy="118225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9305914" y="854093"/>
            <a:ext cx="2396557" cy="118225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225612" y="2900219"/>
            <a:ext cx="3325091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You can keep track of your studies and where they are in the review process by looking at these sections on your Dashboard.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56152" y="135774"/>
            <a:ext cx="1223266" cy="8567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2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613318"/>
            <a:ext cx="10753725" cy="5164548"/>
          </a:xfrm>
        </p:spPr>
        <p:txBody>
          <a:bodyPr anchor="ctr"/>
          <a:lstStyle/>
          <a:p>
            <a:pPr algn="ctr"/>
            <a:r>
              <a:rPr lang="en-US" sz="3200" dirty="0" smtClean="0"/>
              <a:t>If you have any issues or questions, please contact the IRB Office: </a:t>
            </a:r>
            <a:r>
              <a:rPr lang="en-US" sz="3200" dirty="0" smtClean="0">
                <a:hlinkClick r:id="rId3"/>
              </a:rPr>
              <a:t>irb-office@cpp.edu</a:t>
            </a:r>
            <a:r>
              <a:rPr lang="en-US" sz="3200" dirty="0" smtClean="0"/>
              <a:t> or (909) 869-</a:t>
            </a:r>
            <a:r>
              <a:rPr lang="en-US" sz="3200" b="1" dirty="0" smtClean="0"/>
              <a:t>4215 </a:t>
            </a:r>
            <a:r>
              <a:rPr lang="en-US" sz="3200" dirty="0" smtClean="0"/>
              <a:t>(Maya) and </a:t>
            </a:r>
            <a:r>
              <a:rPr lang="en-US" sz="3200" dirty="0" smtClean="0"/>
              <a:t>for IRB document examples and links, visit </a:t>
            </a:r>
            <a:r>
              <a:rPr lang="en-US" sz="3200" dirty="0"/>
              <a:t>our website </a:t>
            </a:r>
            <a:r>
              <a:rPr lang="en-US" sz="3200" dirty="0" smtClean="0"/>
              <a:t>at </a:t>
            </a:r>
          </a:p>
          <a:p>
            <a:pPr algn="ctr"/>
            <a:r>
              <a:rPr lang="en-US" sz="3200" dirty="0">
                <a:hlinkClick r:id="rId4"/>
              </a:rPr>
              <a:t>http://www.cpp.edu/~</a:t>
            </a:r>
            <a:r>
              <a:rPr lang="en-US" sz="3200" dirty="0" smtClean="0">
                <a:hlinkClick r:id="rId4"/>
              </a:rPr>
              <a:t>research/irb/getting-started-with-a-protocol.shtml</a:t>
            </a:r>
            <a:endParaRPr lang="en-US" sz="3200" dirty="0" smtClean="0"/>
          </a:p>
          <a:p>
            <a:pPr algn="ctr"/>
            <a:endParaRPr lang="en-US" sz="3200" dirty="0" smtClean="0"/>
          </a:p>
          <a:p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4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You Begin an IRB Protocol…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sure you have the following items ready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/>
              <a:t>Supplemental documents in individual document files (i.e. informed consent form(s), authorization(s), recruitment documents, questionnaires, etc.). Files can be in various formats (PDFs, </a:t>
            </a:r>
            <a:r>
              <a:rPr lang="en-US" dirty="0" err="1" smtClean="0"/>
              <a:t>docx</a:t>
            </a:r>
            <a:r>
              <a:rPr lang="en-US" dirty="0" smtClean="0"/>
              <a:t>) however doc. (Microsoft Word) files are preferred.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/>
              <a:t>Faculty advisor and co-PI(s) CITI training identification number and/or copy of certificate.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b="1" dirty="0" smtClean="0"/>
              <a:t>Ensure that you and your co-PI(s) have been “authenticated” with the IRB office. If you are unsure, contact the IRB office at </a:t>
            </a:r>
            <a:r>
              <a:rPr lang="en-US" b="1" dirty="0" smtClean="0">
                <a:hlinkClick r:id="rId3"/>
              </a:rPr>
              <a:t>irb-office@cpp.edu</a:t>
            </a:r>
            <a:r>
              <a:rPr lang="en-US" b="1" dirty="0" smtClean="0"/>
              <a:t> </a:t>
            </a:r>
            <a:r>
              <a:rPr lang="en-US" b="1" dirty="0" smtClean="0"/>
              <a:t>or visit </a:t>
            </a:r>
            <a:r>
              <a:rPr lang="en-US" b="1" dirty="0"/>
              <a:t>our website: </a:t>
            </a:r>
            <a:r>
              <a:rPr lang="en-US" b="1" dirty="0">
                <a:hlinkClick r:id="rId4"/>
              </a:rPr>
              <a:t>http://www.cpp.edu/~</a:t>
            </a:r>
            <a:r>
              <a:rPr lang="en-US" b="1" dirty="0" smtClean="0">
                <a:hlinkClick r:id="rId4"/>
              </a:rPr>
              <a:t>research/irb/getting-started-with-a-protocol.shtml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You do not have to finish the IRB protocol in one sitting. All information is saved.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4256" y="997527"/>
            <a:ext cx="10603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After you have been “authenticated” by the IRB office you may log-in to Cayuse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2944536"/>
            <a:ext cx="56562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Copy and paste this link to get to the sign on page: </a:t>
            </a:r>
            <a:r>
              <a:rPr lang="en-US" sz="2400" dirty="0" smtClean="0">
                <a:solidFill>
                  <a:srgbClr val="0070C0"/>
                </a:solidFill>
              </a:rPr>
              <a:t>https://cpp.cayuse424.com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2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08" y="0"/>
            <a:ext cx="11307892" cy="6731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60291" y="1921162"/>
            <a:ext cx="3398982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You will be redirected to the Bronco Sign-in page. </a:t>
            </a:r>
            <a:r>
              <a:rPr lang="en-US" b="1" dirty="0" smtClean="0"/>
              <a:t>Use your Bronco Direct credentials 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82617" y="1001990"/>
            <a:ext cx="3186546" cy="276167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3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2018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95" y="0"/>
            <a:ext cx="1165720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53965" y="1909822"/>
            <a:ext cx="4166886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Once logged in, you’re first taken to this page. Click on “Cayuse IRB (Human </a:t>
            </a:r>
            <a:r>
              <a:rPr lang="en-US" sz="2400" smtClean="0"/>
              <a:t>Studies Compliance)”</a:t>
            </a:r>
            <a:endParaRPr lang="en-US" sz="2400" dirty="0"/>
          </a:p>
        </p:txBody>
      </p:sp>
      <p:sp>
        <p:nvSpPr>
          <p:cNvPr id="5" name="Left Arrow 4"/>
          <p:cNvSpPr/>
          <p:nvPr/>
        </p:nvSpPr>
        <p:spPr>
          <a:xfrm>
            <a:off x="2442257" y="2187616"/>
            <a:ext cx="1053297" cy="474562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45216" y="1342663"/>
            <a:ext cx="775504" cy="1736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2"/>
          <p:cNvSpPr txBox="1">
            <a:spLocks/>
          </p:cNvSpPr>
          <p:nvPr/>
        </p:nvSpPr>
        <p:spPr>
          <a:xfrm>
            <a:off x="360027" y="6489683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50" kern="1200" cap="all" baseline="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Office of Research Compliance v5-2017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3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30042" y="80815"/>
            <a:ext cx="11410978" cy="6777185"/>
            <a:chOff x="430042" y="80815"/>
            <a:chExt cx="11410978" cy="6777185"/>
          </a:xfrm>
        </p:grpSpPr>
        <p:grpSp>
          <p:nvGrpSpPr>
            <p:cNvPr id="4" name="Group 3"/>
            <p:cNvGrpSpPr/>
            <p:nvPr/>
          </p:nvGrpSpPr>
          <p:grpSpPr>
            <a:xfrm>
              <a:off x="430042" y="157288"/>
              <a:ext cx="11410978" cy="6700712"/>
              <a:chOff x="430042" y="157288"/>
              <a:chExt cx="11410978" cy="6700712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0042" y="157288"/>
                <a:ext cx="11410978" cy="6700712"/>
              </a:xfrm>
              <a:prstGeom prst="rect">
                <a:avLst/>
              </a:prstGeom>
            </p:spPr>
          </p:pic>
          <p:sp>
            <p:nvSpPr>
              <p:cNvPr id="7" name="Rectangle 6"/>
              <p:cNvSpPr/>
              <p:nvPr/>
            </p:nvSpPr>
            <p:spPr>
              <a:xfrm>
                <a:off x="509896" y="1915612"/>
                <a:ext cx="1245012" cy="1067569"/>
              </a:xfrm>
              <a:prstGeom prst="rect">
                <a:avLst/>
              </a:prstGeom>
              <a:solidFill>
                <a:srgbClr val="2F4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10850878" y="80815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329382" y="2383017"/>
            <a:ext cx="2937164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After clicking “Cayuse IRB”, you will be taken to your “Dashboard” where you can see all of your affiliated studies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653309" y="1764145"/>
            <a:ext cx="1690255" cy="11268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78000" y="4093835"/>
            <a:ext cx="1690255" cy="11268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18545" y="4093835"/>
            <a:ext cx="1690255" cy="11268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0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83788" y="80815"/>
            <a:ext cx="11151011" cy="6604186"/>
            <a:chOff x="583788" y="80815"/>
            <a:chExt cx="11151011" cy="6604186"/>
          </a:xfrm>
        </p:grpSpPr>
        <p:grpSp>
          <p:nvGrpSpPr>
            <p:cNvPr id="8" name="Group 7"/>
            <p:cNvGrpSpPr/>
            <p:nvPr/>
          </p:nvGrpSpPr>
          <p:grpSpPr>
            <a:xfrm>
              <a:off x="583788" y="80815"/>
              <a:ext cx="11151011" cy="6604186"/>
              <a:chOff x="583788" y="80815"/>
              <a:chExt cx="11151011" cy="6604186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3788" y="212895"/>
                <a:ext cx="10998612" cy="6472106"/>
              </a:xfrm>
              <a:prstGeom prst="rect">
                <a:avLst/>
              </a:prstGeom>
            </p:spPr>
          </p:pic>
          <p:sp>
            <p:nvSpPr>
              <p:cNvPr id="7" name="Rectangle 6"/>
              <p:cNvSpPr/>
              <p:nvPr/>
            </p:nvSpPr>
            <p:spPr>
              <a:xfrm>
                <a:off x="10850878" y="80815"/>
                <a:ext cx="883921" cy="2641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583788" y="1978964"/>
              <a:ext cx="1245012" cy="1067569"/>
            </a:xfrm>
            <a:prstGeom prst="rect">
              <a:avLst/>
            </a:prstGeom>
            <a:solidFill>
              <a:srgbClr val="2F4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184071" y="1209963"/>
            <a:ext cx="3639128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you are </a:t>
            </a:r>
            <a:r>
              <a:rPr lang="en-US" smtClean="0"/>
              <a:t>an IRB member</a:t>
            </a:r>
            <a:r>
              <a:rPr lang="en-US" dirty="0" smtClean="0"/>
              <a:t>, make sure to switch your role to ”Researcher” to submit a new protocol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3788" y="1978965"/>
            <a:ext cx="1245012" cy="1067569"/>
          </a:xfrm>
          <a:prstGeom prst="rect">
            <a:avLst/>
          </a:prstGeom>
          <a:solidFill>
            <a:srgbClr val="2F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256146" y="212895"/>
            <a:ext cx="2623127" cy="229985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456401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51714" y="80815"/>
            <a:ext cx="11410978" cy="6777185"/>
            <a:chOff x="430042" y="80815"/>
            <a:chExt cx="11410978" cy="6777185"/>
          </a:xfrm>
        </p:grpSpPr>
        <p:grpSp>
          <p:nvGrpSpPr>
            <p:cNvPr id="2" name="Group 1"/>
            <p:cNvGrpSpPr/>
            <p:nvPr/>
          </p:nvGrpSpPr>
          <p:grpSpPr>
            <a:xfrm>
              <a:off x="430042" y="157288"/>
              <a:ext cx="11410978" cy="6700712"/>
              <a:chOff x="430042" y="157288"/>
              <a:chExt cx="11410978" cy="6700712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0042" y="157288"/>
                <a:ext cx="11410978" cy="6700712"/>
              </a:xfrm>
              <a:prstGeom prst="rect">
                <a:avLst/>
              </a:prstGeom>
            </p:spPr>
          </p:pic>
          <p:sp>
            <p:nvSpPr>
              <p:cNvPr id="6" name="Rectangle 5"/>
              <p:cNvSpPr/>
              <p:nvPr/>
            </p:nvSpPr>
            <p:spPr>
              <a:xfrm>
                <a:off x="509897" y="1988201"/>
                <a:ext cx="1245012" cy="1067569"/>
              </a:xfrm>
              <a:prstGeom prst="rect">
                <a:avLst/>
              </a:prstGeom>
              <a:solidFill>
                <a:srgbClr val="2F4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10850878" y="80815"/>
              <a:ext cx="883921" cy="264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36509" y="545253"/>
            <a:ext cx="243840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 Click on “+ New Study” to begin a new protocol application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243127" y="157289"/>
            <a:ext cx="1828801" cy="131129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47564" y="1988201"/>
            <a:ext cx="1819563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2. You will be redirected to another page</a:t>
            </a:r>
            <a:endParaRPr lang="en-US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0" y="6554697"/>
            <a:ext cx="5029200" cy="228600"/>
          </a:xfrm>
        </p:spPr>
        <p:txBody>
          <a:bodyPr/>
          <a:lstStyle/>
          <a:p>
            <a:r>
              <a:rPr lang="en-US" smtClean="0"/>
              <a:t>Office of Research Compliance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690</TotalTime>
  <Words>1173</Words>
  <Application>Microsoft Office PowerPoint</Application>
  <PresentationFormat>Widescreen</PresentationFormat>
  <Paragraphs>103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Metropolitan</vt:lpstr>
      <vt:lpstr>Cayuse</vt:lpstr>
      <vt:lpstr>How to use this tutorial</vt:lpstr>
      <vt:lpstr>Before You Begin an IRB Protocol…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Cayuse</dc:title>
  <dc:creator>Desiree L. Vera</dc:creator>
  <cp:lastModifiedBy>Desiree L. Vera</cp:lastModifiedBy>
  <cp:revision>95</cp:revision>
  <dcterms:created xsi:type="dcterms:W3CDTF">2016-01-13T18:39:52Z</dcterms:created>
  <dcterms:modified xsi:type="dcterms:W3CDTF">2018-07-05T19:38:16Z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816862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D7.0.0</vt:lpwstr>
  </property>
</Properties>
</file>