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99" r:id="rId2"/>
    <p:sldId id="388" r:id="rId3"/>
    <p:sldId id="336" r:id="rId4"/>
    <p:sldId id="337" r:id="rId5"/>
    <p:sldId id="338" r:id="rId6"/>
    <p:sldId id="396" r:id="rId7"/>
    <p:sldId id="394" r:id="rId8"/>
    <p:sldId id="397" r:id="rId9"/>
    <p:sldId id="398" r:id="rId10"/>
    <p:sldId id="372" r:id="rId11"/>
    <p:sldId id="399" r:id="rId12"/>
    <p:sldId id="400" r:id="rId13"/>
    <p:sldId id="346" r:id="rId14"/>
    <p:sldId id="395" r:id="rId15"/>
    <p:sldId id="401" r:id="rId16"/>
    <p:sldId id="349" r:id="rId17"/>
    <p:sldId id="402" r:id="rId18"/>
    <p:sldId id="351" r:id="rId19"/>
    <p:sldId id="403" r:id="rId20"/>
    <p:sldId id="404" r:id="rId21"/>
    <p:sldId id="371" r:id="rId22"/>
    <p:sldId id="370" r:id="rId23"/>
    <p:sldId id="414" r:id="rId24"/>
    <p:sldId id="405" r:id="rId25"/>
    <p:sldId id="406" r:id="rId26"/>
    <p:sldId id="407" r:id="rId27"/>
    <p:sldId id="408" r:id="rId28"/>
    <p:sldId id="380" r:id="rId29"/>
    <p:sldId id="415" r:id="rId30"/>
    <p:sldId id="409" r:id="rId31"/>
    <p:sldId id="410" r:id="rId32"/>
    <p:sldId id="412" r:id="rId33"/>
    <p:sldId id="413" r:id="rId34"/>
    <p:sldId id="393" r:id="rId35"/>
    <p:sldId id="365" r:id="rId36"/>
    <p:sldId id="363" r:id="rId37"/>
    <p:sldId id="362" r:id="rId38"/>
    <p:sldId id="364" r:id="rId39"/>
    <p:sldId id="366" r:id="rId40"/>
    <p:sldId id="36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Lonas" initials="JL" lastIdx="6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7" autoAdjust="0"/>
    <p:restoredTop sz="70430" autoAdjust="0"/>
  </p:normalViewPr>
  <p:slideViewPr>
    <p:cSldViewPr>
      <p:cViewPr varScale="1">
        <p:scale>
          <a:sx n="75" d="100"/>
          <a:sy n="75" d="100"/>
        </p:scale>
        <p:origin x="1566" y="78"/>
      </p:cViewPr>
      <p:guideLst>
        <p:guide orient="horz" pos="2160"/>
        <p:guide pos="2880"/>
      </p:guideLst>
    </p:cSldViewPr>
  </p:slideViewPr>
  <p:notesTextViewPr>
    <p:cViewPr>
      <p:scale>
        <a:sx n="1" d="1"/>
        <a:sy n="1" d="1"/>
      </p:scale>
      <p:origin x="0" y="0"/>
    </p:cViewPr>
  </p:notesTextViewPr>
  <p:sorterViewPr>
    <p:cViewPr>
      <p:scale>
        <a:sx n="100" d="100"/>
        <a:sy n="100" d="100"/>
      </p:scale>
      <p:origin x="0" y="463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9/11/2019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r>
              <a:rPr lang="en-US" altLang="en-US" sz="1200" baseline="0" dirty="0">
                <a:latin typeface="Calibri" pitchFamily="34" charset="0"/>
              </a:rPr>
              <a:t>Less than 1 min</a:t>
            </a:r>
          </a:p>
          <a:p>
            <a:pPr eaLnBrk="1" hangingPunct="1"/>
            <a:endParaRPr lang="en-US" altLang="en-US" sz="1200" baseline="0" dirty="0">
              <a:latin typeface="Calibri" pitchFamily="34" charset="0"/>
            </a:endParaRP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Insert the correct date on the slide.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Greet participants as they enter the room.</a:t>
            </a:r>
          </a:p>
        </p:txBody>
      </p:sp>
    </p:spTree>
    <p:extLst>
      <p:ext uri="{BB962C8B-B14F-4D97-AF65-F5344CB8AC3E}">
        <p14:creationId xmlns:p14="http://schemas.microsoft.com/office/powerpoint/2010/main" val="2890635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0">
              <a:defRPr/>
            </a:pPr>
            <a:r>
              <a:rPr lang="en-US" baseline="0" dirty="0"/>
              <a:t>10 min</a:t>
            </a:r>
          </a:p>
          <a:p>
            <a:pPr defTabSz="948500">
              <a:defRPr/>
            </a:pPr>
            <a:endParaRPr lang="en-US" baseline="0" dirty="0"/>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Be sure to limit this segment to 10 minutes. It could easily take up much more time, but it’s intended to </a:t>
            </a:r>
            <a:r>
              <a:rPr lang="en-US" sz="1200" b="1" kern="1200" dirty="0">
                <a:solidFill>
                  <a:schemeClr val="tx1"/>
                </a:solidFill>
                <a:latin typeface="+mn-lt"/>
                <a:ea typeface="+mn-ea"/>
                <a:cs typeface="+mn-cs"/>
              </a:rPr>
              <a:t>briefly </a:t>
            </a:r>
            <a:r>
              <a:rPr lang="en-US" sz="1200" kern="1200" dirty="0">
                <a:solidFill>
                  <a:schemeClr val="tx1"/>
                </a:solidFill>
                <a:latin typeface="+mn-lt"/>
                <a:ea typeface="+mn-ea"/>
                <a:cs typeface="+mn-cs"/>
              </a:rPr>
              <a:t>get everyone’s heads back into the science ideas in the lessons. </a:t>
            </a:r>
          </a:p>
          <a:p>
            <a:pPr defTabSz="948500">
              <a:defRPr/>
            </a:pPr>
            <a:endParaRPr lang="en-US" baseline="0" dirty="0"/>
          </a:p>
          <a:p>
            <a:r>
              <a:rPr lang="en-US" sz="1200" kern="1200" dirty="0">
                <a:solidFill>
                  <a:schemeClr val="tx1"/>
                </a:solidFill>
                <a:latin typeface="+mn-lt"/>
                <a:ea typeface="+mn-ea"/>
                <a:cs typeface="+mn-cs"/>
              </a:rPr>
              <a:t>a. Have science-lesson materials available from the lesson kit.</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Remind participants of (1) the science content and (2) the lesson activities that provide evidence supporting the ideas.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Clarify any confusion about the lessons.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Show participants the Lesson Sequence Overview Chart (1 min). (See model in leader guide.) Tell them, “To get our heads back into the content of these lessons, let’s think about the science content storyline we’re helping students develop across the sequence of lessons. Today the video clips come from lessons </a:t>
            </a:r>
            <a:r>
              <a:rPr lang="en-US" sz="1200" b="1" kern="1200" dirty="0">
                <a:solidFill>
                  <a:schemeClr val="tx1"/>
                </a:solidFill>
                <a:latin typeface="+mn-lt"/>
                <a:ea typeface="+mn-ea"/>
                <a:cs typeface="+mn-cs"/>
              </a:rPr>
              <a:t>X, Y, and Z</a:t>
            </a:r>
            <a:r>
              <a:rPr lang="en-US" sz="1200" kern="1200" dirty="0">
                <a:solidFill>
                  <a:schemeClr val="tx1"/>
                </a:solidFill>
                <a:latin typeface="+mn-lt"/>
                <a:ea typeface="+mn-ea"/>
                <a:cs typeface="+mn-cs"/>
              </a:rPr>
              <a:t>. But it’s important that we have the whole sequence in mind as we’re analyzing these lessons.”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 Assign two or three 2-part lessons to each pair of participants, as needed, to address all of the lessons. </a:t>
            </a:r>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A single lesson has two parts (e.g., lesson 1a and 1b).</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f. </a:t>
            </a:r>
            <a:r>
              <a:rPr lang="en-US" sz="1200" b="1" kern="1200" dirty="0">
                <a:solidFill>
                  <a:schemeClr val="tx1"/>
                </a:solidFill>
                <a:latin typeface="+mn-lt"/>
                <a:ea typeface="+mn-ea"/>
                <a:cs typeface="+mn-cs"/>
              </a:rPr>
              <a:t>Pairs (4 min):</a:t>
            </a:r>
            <a:r>
              <a:rPr lang="en-US" sz="1200" kern="1200" dirty="0">
                <a:solidFill>
                  <a:schemeClr val="tx1"/>
                </a:solidFill>
                <a:latin typeface="+mn-lt"/>
                <a:ea typeface="+mn-ea"/>
                <a:cs typeface="+mn-cs"/>
              </a:rPr>
              <a:t> Have participants look at the lesson-sequence chart and discuss this question in pairs: </a:t>
            </a:r>
            <a:r>
              <a:rPr lang="en-US" sz="1200" i="1" kern="1200" dirty="0">
                <a:solidFill>
                  <a:schemeClr val="tx1"/>
                </a:solidFill>
                <a:effectLst/>
                <a:latin typeface="+mn-lt"/>
                <a:ea typeface="+mn-ea"/>
                <a:cs typeface="+mn-cs"/>
              </a:rPr>
              <a:t>How can the science ideas developed in your assigned lesson(s) help students answer the unit central question?</a:t>
            </a:r>
            <a:r>
              <a:rPr lang="en-US" sz="1200" kern="1200" dirty="0">
                <a:solidFill>
                  <a:schemeClr val="tx1"/>
                </a:solidFill>
                <a:latin typeface="+mn-lt"/>
                <a:ea typeface="+mn-ea"/>
                <a:cs typeface="+mn-cs"/>
              </a:rPr>
              <a:t> (Participants can use their lesson plans binders as a resource.)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a:t>
            </a:r>
            <a:r>
              <a:rPr lang="en-US" sz="1200" u="none" kern="1200" dirty="0">
                <a:solidFill>
                  <a:schemeClr val="tx1"/>
                </a:solidFill>
                <a:latin typeface="+mn-lt"/>
                <a:ea typeface="+mn-ea"/>
                <a:cs typeface="+mn-cs"/>
              </a:rPr>
              <a:t>Listen to participants </a:t>
            </a:r>
            <a:r>
              <a:rPr lang="en-US" sz="1200" kern="1200" dirty="0">
                <a:solidFill>
                  <a:schemeClr val="tx1"/>
                </a:solidFill>
                <a:latin typeface="+mn-lt"/>
                <a:ea typeface="+mn-ea"/>
                <a:cs typeface="+mn-cs"/>
              </a:rPr>
              <a:t>during the pairs work and the whole-group discussion to identify and note any science-content confusion that will need to be addressed at some point.</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g. </a:t>
            </a:r>
            <a:r>
              <a:rPr lang="en-US" sz="1200" b="1" kern="1200" dirty="0">
                <a:solidFill>
                  <a:schemeClr val="tx1"/>
                </a:solidFill>
                <a:latin typeface="+mn-lt"/>
                <a:ea typeface="+mn-ea"/>
                <a:cs typeface="+mn-cs"/>
              </a:rPr>
              <a:t>Whole group (6 min):</a:t>
            </a:r>
            <a:r>
              <a:rPr lang="en-US" sz="1200" kern="1200" dirty="0">
                <a:solidFill>
                  <a:schemeClr val="tx1"/>
                </a:solidFill>
                <a:latin typeface="+mn-lt"/>
                <a:ea typeface="+mn-ea"/>
                <a:cs typeface="+mn-cs"/>
              </a:rPr>
              <a:t> Have pairs report </a:t>
            </a:r>
            <a:r>
              <a:rPr lang="en-US" sz="1200" b="1" kern="1200" dirty="0">
                <a:solidFill>
                  <a:schemeClr val="tx1"/>
                </a:solidFill>
                <a:latin typeface="+mn-lt"/>
                <a:ea typeface="+mn-ea"/>
                <a:cs typeface="+mn-cs"/>
              </a:rPr>
              <a:t>briefly</a:t>
            </a:r>
            <a:r>
              <a:rPr lang="en-US" sz="1200" kern="1200" dirty="0">
                <a:solidFill>
                  <a:schemeClr val="tx1"/>
                </a:solidFill>
                <a:latin typeface="+mn-lt"/>
                <a:ea typeface="+mn-ea"/>
                <a:cs typeface="+mn-cs"/>
              </a:rPr>
              <a:t> on how the science ideas in their assigned lesson(s) help students answer the unit central question(s). </a:t>
            </a:r>
          </a:p>
          <a:p>
            <a:pPr marL="0" marR="0" indent="0" algn="l" defTabSz="9485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defTabSz="948500">
              <a:defRPr/>
            </a:pPr>
            <a:r>
              <a:rPr lang="en-US" baseline="0" dirty="0"/>
              <a:t>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10</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950848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pPr lvl="0"/>
            <a:r>
              <a:rPr lang="en-US" sz="1200" kern="1200" dirty="0">
                <a:solidFill>
                  <a:schemeClr val="tx1"/>
                </a:solidFill>
                <a:effectLst/>
                <a:latin typeface="+mn-lt"/>
                <a:ea typeface="+mn-ea"/>
                <a:cs typeface="+mn-cs"/>
              </a:rPr>
              <a:t>3 min</a:t>
            </a:r>
            <a:endParaRPr lang="en-US" sz="16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lvl="1" fontAlgn="base"/>
            <a:r>
              <a:rPr lang="en-US" sz="1200" u="none" strike="noStrike" kern="1200" dirty="0">
                <a:solidFill>
                  <a:schemeClr val="tx1"/>
                </a:solidFill>
                <a:effectLst/>
                <a:latin typeface="+mn-lt"/>
                <a:ea typeface="+mn-ea"/>
                <a:cs typeface="+mn-cs"/>
              </a:rPr>
              <a:t>a. “Now we’re going to dig into the lesson analysis work! The slide shows the process we’ll use.”  </a:t>
            </a:r>
          </a:p>
          <a:p>
            <a:pPr marL="0" lvl="1" fontAlgn="base"/>
            <a:endParaRPr lang="en-US" sz="1200" u="none" strike="noStrike" kern="1200" dirty="0">
              <a:solidFill>
                <a:schemeClr val="tx1"/>
              </a:solidFill>
              <a:effectLst/>
              <a:latin typeface="+mn-lt"/>
              <a:ea typeface="+mn-ea"/>
              <a:cs typeface="+mn-cs"/>
            </a:endParaRPr>
          </a:p>
          <a:p>
            <a:pPr marL="0" lvl="1" fontAlgn="base"/>
            <a:r>
              <a:rPr lang="en-US" sz="1200" u="none" strike="noStrike" kern="1200" dirty="0">
                <a:solidFill>
                  <a:schemeClr val="tx1"/>
                </a:solidFill>
                <a:effectLst/>
                <a:latin typeface="+mn-lt"/>
                <a:ea typeface="+mn-ea"/>
                <a:cs typeface="+mn-cs"/>
              </a:rPr>
              <a:t>b. Give participants time to read through the five lesson analysis process steps.</a:t>
            </a:r>
          </a:p>
          <a:p>
            <a:pPr marL="0" lvl="1" fontAlgn="base"/>
            <a:endParaRPr lang="en-US" sz="1200" u="none" strike="noStrike" kern="1200" dirty="0">
              <a:solidFill>
                <a:schemeClr val="tx1"/>
              </a:solidFill>
              <a:effectLst/>
              <a:latin typeface="+mn-lt"/>
              <a:ea typeface="+mn-ea"/>
              <a:cs typeface="+mn-cs"/>
            </a:endParaRPr>
          </a:p>
          <a:p>
            <a:pPr marL="0" lvl="1" fontAlgn="base"/>
            <a:r>
              <a:rPr lang="en-US" sz="1200" u="none" strike="noStrike" kern="1200" dirty="0">
                <a:solidFill>
                  <a:schemeClr val="tx1"/>
                </a:solidFill>
                <a:effectLst/>
                <a:latin typeface="+mn-lt"/>
                <a:ea typeface="+mn-ea"/>
                <a:cs typeface="+mn-cs"/>
              </a:rPr>
              <a:t>c. Let them know that your goal as a group is to be both supportive and challenging in your analyses.</a:t>
            </a:r>
          </a:p>
          <a:p>
            <a:pPr marL="0" lvl="1" fontAlgn="base"/>
            <a:endParaRPr lang="en-US" sz="1200" u="sng" strike="noStrike" kern="1200" dirty="0">
              <a:solidFill>
                <a:schemeClr val="tx1"/>
              </a:solidFill>
              <a:effectLst/>
              <a:latin typeface="+mn-lt"/>
              <a:ea typeface="+mn-ea"/>
              <a:cs typeface="+mn-cs"/>
            </a:endParaRPr>
          </a:p>
          <a:p>
            <a:pPr marL="0" lvl="1" fontAlgn="base"/>
            <a:r>
              <a:rPr lang="en-US" sz="1200" u="none" strike="noStrike" kern="1200" dirty="0">
                <a:solidFill>
                  <a:schemeClr val="tx1"/>
                </a:solidFill>
                <a:effectLst/>
                <a:latin typeface="+mn-lt"/>
                <a:ea typeface="+mn-ea"/>
                <a:cs typeface="+mn-cs"/>
              </a:rPr>
              <a:t>d. Emphasize that the focus of each analysis is on student thinking and a specific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strategy.</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 Remind participants that they’re looking at only 5–7 minutes of teaching, and that students in the video clips are wrestling with difficult science ideas. </a:t>
            </a:r>
          </a:p>
          <a:p>
            <a:r>
              <a:rPr lang="en-US" sz="1200" kern="1200" dirty="0">
                <a:solidFill>
                  <a:schemeClr val="tx1"/>
                </a:solidFill>
                <a:latin typeface="+mn-lt"/>
                <a:ea typeface="+mn-ea"/>
                <a:cs typeface="+mn-cs"/>
              </a:rPr>
              <a:t>The goal is to understand how the appropriate use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will support students in learning challenging science ideas and scientific ways of thinking.</a:t>
            </a:r>
            <a:r>
              <a:rPr lang="en-US" dirty="0"/>
              <a:t> </a:t>
            </a:r>
            <a:endParaRPr lang="en-US" sz="1200" kern="1200" dirty="0">
              <a:solidFill>
                <a:schemeClr val="tx1"/>
              </a:solidFill>
              <a:latin typeface="+mn-lt"/>
              <a:ea typeface="+mn-ea"/>
              <a:cs typeface="+mn-cs"/>
            </a:endParaRPr>
          </a:p>
        </p:txBody>
      </p:sp>
      <p:sp>
        <p:nvSpPr>
          <p:cNvPr id="44036" name="Slide Number Placeholder 3"/>
          <p:cNvSpPr>
            <a:spLocks noGrp="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B59F497B-ABD1-49CE-9BDF-6FB0A384F89B}" type="slidenum">
              <a:rPr lang="en-US">
                <a:solidFill>
                  <a:srgbClr val="000000"/>
                </a:solidFill>
              </a:rPr>
              <a:pPr eaLnBrk="1" hangingPunct="1"/>
              <a:t>11</a:t>
            </a:fld>
            <a:endParaRPr lang="en-US" dirty="0">
              <a:solidFill>
                <a:srgbClr val="000000"/>
              </a:solidFill>
            </a:endParaRP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703565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5 min</a:t>
            </a:r>
          </a:p>
          <a:p>
            <a:r>
              <a:rPr lang="en-US" sz="1200" kern="1200" dirty="0">
                <a:solidFill>
                  <a:schemeClr val="tx1"/>
                </a:solidFill>
                <a:effectLst/>
                <a:latin typeface="+mn-lt"/>
                <a:ea typeface="+mn-ea"/>
                <a:cs typeface="+mn-cs"/>
              </a:rPr>
              <a:t> </a:t>
            </a: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Replace the LAP image on the slide with an image of the first LAP you will be using for this session.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Have participants locate and read</a:t>
            </a:r>
            <a:r>
              <a:rPr lang="en-US" sz="1200" u="none" strike="noStrike" kern="1200" baseline="0" dirty="0">
                <a:solidFill>
                  <a:schemeClr val="tx1"/>
                </a:solidFill>
                <a:effectLst/>
                <a:latin typeface="+mn-lt"/>
                <a:ea typeface="+mn-ea"/>
                <a:cs typeface="+mn-cs"/>
              </a:rPr>
              <a:t> through </a:t>
            </a:r>
            <a:r>
              <a:rPr lang="en-US" sz="1200" u="none" strike="noStrike" kern="1200" dirty="0">
                <a:solidFill>
                  <a:schemeClr val="tx1"/>
                </a:solidFill>
                <a:effectLst/>
                <a:latin typeface="+mn-lt"/>
                <a:ea typeface="+mn-ea"/>
                <a:cs typeface="+mn-cs"/>
              </a:rPr>
              <a:t>the first LAP they will be using for this video clip and think about what they’ll be asked to do.</a:t>
            </a:r>
          </a:p>
          <a:p>
            <a:pPr lvl="0" fontAlgn="base"/>
            <a:endParaRPr lang="en-US" sz="1200" u="sng"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Emphasize that in step 1 they’ll identify a particular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lens and strategy in</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use in the video clip. Then they’ll analyze the video in step 2.</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Describe step 2 in detail, letting participants know that they’ll be generating a claim based on evidence from the video transcript. Their reasoning should tell how the evidence supports their claim by making reference to knowledge about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science concepts, research findings, and/or their teaching experience. Make sure they understand the three alternatives.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a:t>
            </a:r>
            <a:r>
              <a:rPr lang="en-US" sz="1200" kern="1200" dirty="0">
                <a:solidFill>
                  <a:schemeClr val="tx1"/>
                </a:solidFill>
                <a:latin typeface="+mn-lt"/>
                <a:ea typeface="+mn-ea"/>
                <a:cs typeface="+mn-cs"/>
              </a:rPr>
              <a:t>The strategies and student thinking in focus depend on the video clips you select for analysis. These clips should offer participants opportunities to refine their knowledge and understandings of both the science content and the use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a:t>
            </a:r>
            <a:r>
              <a:rPr lang="en-US" dirty="0"/>
              <a:t> </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dirty="0" err="1"/>
              <a:t>STeLLA</a:t>
            </a:r>
            <a:r>
              <a:rPr lang="en-US" dirty="0"/>
              <a:t> Blue 1       Study Group 1</a:t>
            </a:r>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12</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4287974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636D2B77-29FC-43BC-815F-D1618C07BB49}" type="slidenum">
              <a:rPr lang="en-US"/>
              <a:pPr eaLnBrk="1" hangingPunct="1"/>
              <a:t>13</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dirty="0"/>
              <a:t>3 min</a:t>
            </a:r>
          </a:p>
          <a:p>
            <a:pPr eaLnBrk="1" hangingPunct="1"/>
            <a:endParaRPr lang="en-US" dirty="0"/>
          </a:p>
          <a:p>
            <a:pPr lvl="0" fontAlgn="base"/>
            <a:r>
              <a:rPr lang="en-US" sz="1200" u="none" strike="noStrike" kern="1200" dirty="0">
                <a:solidFill>
                  <a:schemeClr val="tx1"/>
                </a:solidFill>
                <a:effectLst/>
                <a:latin typeface="+mn-lt"/>
                <a:ea typeface="+mn-ea"/>
                <a:cs typeface="+mn-cs"/>
              </a:rPr>
              <a:t>a. Use this slide to visually represent the CERA framework</a:t>
            </a:r>
            <a:r>
              <a:rPr lang="en-US" sz="1200" u="none" strike="noStrike" kern="1200" baseline="0" dirty="0">
                <a:solidFill>
                  <a:schemeClr val="tx1"/>
                </a:solidFill>
                <a:effectLst/>
                <a:latin typeface="+mn-lt"/>
                <a:ea typeface="+mn-ea"/>
                <a:cs typeface="+mn-cs"/>
              </a:rPr>
              <a:t> (claim, evidence, reasoning, alternatives) </a:t>
            </a:r>
            <a:r>
              <a:rPr lang="en-US" sz="1200" u="none" strike="noStrike" kern="1200" dirty="0">
                <a:solidFill>
                  <a:schemeClr val="tx1"/>
                </a:solidFill>
                <a:effectLst/>
                <a:latin typeface="+mn-lt"/>
                <a:ea typeface="+mn-ea"/>
                <a:cs typeface="+mn-cs"/>
              </a:rPr>
              <a:t>that will guide the lesson analysis</a:t>
            </a:r>
            <a:r>
              <a:rPr lang="en-US" sz="1200" u="none" strike="noStrike" kern="1200" baseline="0" dirty="0">
                <a:solidFill>
                  <a:schemeClr val="tx1"/>
                </a:solidFill>
                <a:effectLst/>
                <a:latin typeface="+mn-lt"/>
                <a:ea typeface="+mn-ea"/>
                <a:cs typeface="+mn-cs"/>
              </a:rPr>
              <a:t> work.</a:t>
            </a:r>
            <a:endParaRPr lang="en-US" sz="1200" u="none" strike="noStrike" kern="1200" dirty="0">
              <a:solidFill>
                <a:schemeClr val="tx1"/>
              </a:solidFill>
              <a:effectLst/>
              <a:latin typeface="+mn-lt"/>
              <a:ea typeface="+mn-ea"/>
              <a:cs typeface="+mn-cs"/>
            </a:endParaRPr>
          </a:p>
          <a:p>
            <a:pPr lvl="0" fontAlgn="base"/>
            <a:endParaRPr lang="en-US" sz="1200" u="sng"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Emphasize that participants need to write a claim supported by evidence and reasoning prior to identifying alternatives (i.e., alternative claims, teaching strategies/approaches, or questions). </a:t>
            </a:r>
            <a:r>
              <a:rPr lang="en-US" sz="1200" kern="1200" dirty="0">
                <a:solidFill>
                  <a:schemeClr val="tx1"/>
                </a:solidFill>
                <a:latin typeface="+mn-lt"/>
                <a:ea typeface="+mn-ea"/>
                <a:cs typeface="+mn-cs"/>
              </a:rPr>
              <a:t>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Reasoning should address why the claim and evidence are significant—for example, what does it reveal about the importance of the strategy or about student difficulties with the content? In their first efforts to make claim, evidence, and reasoning statements, participants might use these sentence starters: </a:t>
            </a:r>
          </a:p>
          <a:p>
            <a:pPr marL="365760" indent="-182880">
              <a:buFont typeface="Arial" pitchFamily="34" charset="0"/>
              <a:buChar char="•"/>
            </a:pPr>
            <a:r>
              <a:rPr lang="en-US" sz="1200" kern="1200" dirty="0">
                <a:solidFill>
                  <a:schemeClr val="tx1"/>
                </a:solidFill>
                <a:latin typeface="+mn-lt"/>
                <a:ea typeface="+mn-ea"/>
                <a:cs typeface="+mn-cs"/>
              </a:rPr>
              <a:t>“My claim is …”  </a:t>
            </a:r>
          </a:p>
          <a:p>
            <a:pPr marL="365760" indent="-182880">
              <a:buFont typeface="Arial" pitchFamily="34" charset="0"/>
              <a:buChar char="•"/>
            </a:pPr>
            <a:r>
              <a:rPr lang="en-US" sz="1200" kern="1200" dirty="0">
                <a:solidFill>
                  <a:schemeClr val="tx1"/>
                </a:solidFill>
                <a:latin typeface="+mn-lt"/>
                <a:ea typeface="+mn-ea"/>
                <a:cs typeface="+mn-cs"/>
              </a:rPr>
              <a:t>“My evidence is … because …” </a:t>
            </a:r>
          </a:p>
          <a:p>
            <a:pPr marL="365760" indent="-182880">
              <a:buFont typeface="Arial" pitchFamily="34" charset="0"/>
              <a:buChar char="•"/>
            </a:pPr>
            <a:r>
              <a:rPr lang="en-US" sz="1200" kern="1200" dirty="0">
                <a:solidFill>
                  <a:schemeClr val="tx1"/>
                </a:solidFill>
                <a:latin typeface="+mn-lt"/>
                <a:ea typeface="+mn-ea"/>
                <a:cs typeface="+mn-cs"/>
              </a:rPr>
              <a:t>“This is important because …”</a:t>
            </a:r>
            <a:r>
              <a:rPr lang="en-US" dirty="0"/>
              <a:t>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a:t>
            </a:r>
            <a:r>
              <a:rPr lang="en-US" sz="1200" kern="1200" dirty="0">
                <a:solidFill>
                  <a:schemeClr val="tx1"/>
                </a:solidFill>
                <a:latin typeface="+mn-lt"/>
                <a:ea typeface="+mn-ea"/>
                <a:cs typeface="+mn-cs"/>
              </a:rPr>
              <a:t>Emphasize that in addition to using the CERA framework to analyze their own science teaching in these study-group sessions, they will use it in</a:t>
            </a:r>
            <a:r>
              <a:rPr lang="en-US" sz="1200" kern="1200" baseline="0" dirty="0">
                <a:solidFill>
                  <a:schemeClr val="tx1"/>
                </a:solidFill>
                <a:latin typeface="+mn-lt"/>
                <a:ea typeface="+mn-ea"/>
                <a:cs typeface="+mn-cs"/>
              </a:rPr>
              <a:t> the classroom </a:t>
            </a:r>
            <a:r>
              <a:rPr lang="en-US" sz="1200" kern="1200" dirty="0">
                <a:solidFill>
                  <a:schemeClr val="tx1"/>
                </a:solidFill>
                <a:latin typeface="+mn-lt"/>
                <a:ea typeface="+mn-ea"/>
                <a:cs typeface="+mn-cs"/>
              </a:rPr>
              <a:t>as a tool for teaching students how to develop scientific explanations and arguments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strategy 5).</a:t>
            </a:r>
            <a:endParaRPr lang="en-US" sz="1200" u="none" strike="noStrike" kern="1200" dirty="0">
              <a:solidFill>
                <a:schemeClr val="tx1"/>
              </a:solidFill>
              <a:effectLst/>
              <a:latin typeface="+mn-lt"/>
              <a:ea typeface="+mn-ea"/>
              <a:cs typeface="+mn-cs"/>
            </a:endParaRPr>
          </a:p>
        </p:txBody>
      </p:sp>
      <p:sp>
        <p:nvSpPr>
          <p:cNvPr id="2" name="Footer Placeholder 1"/>
          <p:cNvSpPr>
            <a:spLocks noGrp="1"/>
          </p:cNvSpPr>
          <p:nvPr>
            <p:ph type="ftr" sz="quarter" idx="10"/>
          </p:nvPr>
        </p:nvSpPr>
        <p:spPr/>
        <p:txBody>
          <a:bodyPr/>
          <a:lstStyle/>
          <a:p>
            <a:pPr>
              <a:defRPr/>
            </a:pPr>
            <a:r>
              <a:rPr lang="en-US"/>
              <a:t>BSCS</a:t>
            </a:r>
          </a:p>
        </p:txBody>
      </p:sp>
      <p:sp>
        <p:nvSpPr>
          <p:cNvPr id="3" name="Header Placeholder 2"/>
          <p:cNvSpPr>
            <a:spLocks noGrp="1"/>
          </p:cNvSpPr>
          <p:nvPr>
            <p:ph type="hdr" sz="quarter" idx="11"/>
          </p:nvPr>
        </p:nvSpPr>
        <p:spPr/>
        <p:txBody>
          <a:bodyPr/>
          <a:lstStyle/>
          <a:p>
            <a:pPr>
              <a:defRPr/>
            </a:pPr>
            <a:r>
              <a:rPr lang="en-US"/>
              <a:t>STeLLA Blue 1       Study Group 1</a:t>
            </a:r>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251889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Less than 1 </a:t>
            </a:r>
            <a:r>
              <a:rPr lang="en-US" baseline="0" dirty="0"/>
              <a:t>min</a:t>
            </a:r>
          </a:p>
          <a:p>
            <a:endParaRPr lang="en-US" baseline="0" dirty="0"/>
          </a:p>
          <a:p>
            <a:r>
              <a:rPr lang="en-US" baseline="0" dirty="0"/>
              <a:t>a. “Now we’ll begin the lesson analysis process for video clip 1.”</a:t>
            </a:r>
            <a:endParaRPr lang="en-US" dirty="0"/>
          </a:p>
          <a:p>
            <a:endParaRPr lang="en-US" dirty="0"/>
          </a:p>
          <a:p>
            <a:r>
              <a:rPr lang="en-US" sz="1200" b="1" kern="1200" dirty="0">
                <a:solidFill>
                  <a:schemeClr val="tx1"/>
                </a:solidFill>
                <a:latin typeface="+mn-lt"/>
                <a:ea typeface="+mn-ea"/>
                <a:cs typeface="+mn-cs"/>
              </a:rPr>
              <a:t>Timing note:</a:t>
            </a:r>
            <a:r>
              <a:rPr lang="en-US" sz="1200" kern="1200" dirty="0">
                <a:solidFill>
                  <a:schemeClr val="tx1"/>
                </a:solidFill>
                <a:latin typeface="+mn-lt"/>
                <a:ea typeface="+mn-ea"/>
                <a:cs typeface="+mn-cs"/>
              </a:rPr>
              <a:t> We’ve allotted about 60 minutes for the first lesson analysis and 55 minutes for the second and third analyses. But don’t feel rushed! If you find you are running out of time, you can do the Identify phase of the third video clip and postpone the Analyze phase until Study Group 2. Alternatively, you could postpone lesson analysis 3 entirely until Study Group 2. We’ve allowed some catch-up time in Study Group 3 to accommodate this possibility.</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14</a:t>
            </a:fld>
            <a:endParaRPr lang="en-US"/>
          </a:p>
        </p:txBody>
      </p:sp>
    </p:spTree>
    <p:extLst>
      <p:ext uri="{BB962C8B-B14F-4D97-AF65-F5344CB8AC3E}">
        <p14:creationId xmlns:p14="http://schemas.microsoft.com/office/powerpoint/2010/main" val="2266041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5 min</a:t>
            </a:r>
          </a:p>
          <a:p>
            <a:endParaRPr lang="en-US"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for this video clip. All of the information may not fit on one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Review</a:t>
            </a:r>
            <a:r>
              <a:rPr lang="en-US" sz="1200" u="none" strike="noStrike" kern="1200" dirty="0">
                <a:solidFill>
                  <a:schemeClr val="tx1"/>
                </a:solidFill>
                <a:effectLst/>
                <a:latin typeface="+mn-lt"/>
                <a:ea typeface="+mn-ea"/>
                <a:cs typeface="+mn-cs"/>
              </a:rPr>
              <a:t> the context for the video clip that will be analyzed. Some participants may need help getting their heads back into these lesson plans if they haven’t taught the lessons</a:t>
            </a:r>
            <a:r>
              <a:rPr lang="en-US" sz="1200" u="none" strike="noStrike" kern="1200" baseline="0" dirty="0">
                <a:solidFill>
                  <a:schemeClr val="tx1"/>
                </a:solidFill>
                <a:effectLst/>
                <a:latin typeface="+mn-lt"/>
                <a:ea typeface="+mn-ea"/>
                <a:cs typeface="+mn-cs"/>
              </a:rPr>
              <a:t> yet</a:t>
            </a:r>
            <a:r>
              <a:rPr lang="en-US" sz="1200" u="none" strike="noStrike" kern="1200" dirty="0">
                <a:solidFill>
                  <a:schemeClr val="tx1"/>
                </a:solidFill>
                <a:effectLst/>
                <a:latin typeface="+mn-lt"/>
                <a:ea typeface="+mn-ea"/>
                <a:cs typeface="+mn-cs"/>
              </a:rPr>
              <a:t>.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Remind participants of the main learning goal, the focus question, and the main activity in this lesson.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d. </a:t>
            </a:r>
            <a:r>
              <a:rPr lang="en-US" sz="1200" b="1" u="none" strike="noStrike" kern="1200" dirty="0">
                <a:solidFill>
                  <a:schemeClr val="tx1"/>
                </a:solidFill>
                <a:effectLst/>
                <a:latin typeface="+mn-lt"/>
                <a:ea typeface="+mn-ea"/>
                <a:cs typeface="+mn-cs"/>
              </a:rPr>
              <a:t>Optional:</a:t>
            </a:r>
            <a:r>
              <a:rPr lang="en-US" sz="1200" u="none" strike="noStrike" kern="1200" dirty="0">
                <a:solidFill>
                  <a:schemeClr val="tx1"/>
                </a:solidFill>
                <a:effectLst/>
                <a:latin typeface="+mn-lt"/>
                <a:ea typeface="+mn-ea"/>
                <a:cs typeface="+mn-cs"/>
              </a:rPr>
              <a:t> Direct participants to the overview page of the lesson plan to identify important science ideas and an ideal student response to the focus question.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Orient participants to where video clip 1 appears</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in the lesson.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 Ask the teacher whose clip you will be analyzing to add other contextual factors that may be pertinent to the upcoming analysis.</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15</a:t>
            </a:fld>
            <a:endParaRPr lang="en-US"/>
          </a:p>
        </p:txBody>
      </p:sp>
    </p:spTree>
    <p:extLst>
      <p:ext uri="{BB962C8B-B14F-4D97-AF65-F5344CB8AC3E}">
        <p14:creationId xmlns:p14="http://schemas.microsoft.com/office/powerpoint/2010/main" val="1060269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9FFB034D-B8F2-47C6-97FF-AC0A4BDFE21E}" type="slidenum">
              <a:rPr lang="en-US"/>
              <a:pPr eaLnBrk="1" hangingPunct="1"/>
              <a:t>16</a:t>
            </a:fld>
            <a:endParaRPr 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dirty="0"/>
              <a:t>1 min</a:t>
            </a:r>
          </a:p>
          <a:p>
            <a:pPr eaLnBrk="1" hangingPunct="1"/>
            <a:endParaRPr lang="en-US" dirty="0"/>
          </a:p>
          <a:p>
            <a:pPr eaLnBrk="1" hangingPunct="1"/>
            <a:r>
              <a:rPr lang="en-US" sz="1200" kern="1200" dirty="0">
                <a:solidFill>
                  <a:schemeClr val="tx1"/>
                </a:solidFill>
                <a:latin typeface="+mn-lt"/>
                <a:ea typeface="+mn-ea"/>
                <a:cs typeface="+mn-cs"/>
              </a:rPr>
              <a:t>a. To prepare for the first lesson analysis, </a:t>
            </a:r>
            <a:r>
              <a:rPr lang="en-US" sz="1200" u="none" kern="1200" dirty="0">
                <a:solidFill>
                  <a:schemeClr val="tx1"/>
                </a:solidFill>
                <a:latin typeface="+mn-lt"/>
                <a:ea typeface="+mn-ea"/>
                <a:cs typeface="+mn-cs"/>
              </a:rPr>
              <a:t>remind participants </a:t>
            </a:r>
            <a:r>
              <a:rPr lang="en-US" sz="1200" kern="1200" dirty="0">
                <a:solidFill>
                  <a:schemeClr val="tx1"/>
                </a:solidFill>
                <a:latin typeface="+mn-lt"/>
                <a:ea typeface="+mn-ea"/>
                <a:cs typeface="+mn-cs"/>
              </a:rPr>
              <a:t>of the viewing basics that will guide their work.</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958814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This slide shows all five steps of the lesson analysis process, but participants will work only on the </a:t>
            </a:r>
            <a:r>
              <a:rPr lang="en-US" sz="1200" b="1" kern="1200" dirty="0">
                <a:solidFill>
                  <a:schemeClr val="tx1"/>
                </a:solidFill>
                <a:latin typeface="+mn-lt"/>
                <a:ea typeface="+mn-ea"/>
                <a:cs typeface="+mn-cs"/>
              </a:rPr>
              <a:t>Identify</a:t>
            </a:r>
            <a:r>
              <a:rPr lang="en-US" sz="1200" kern="1200" dirty="0">
                <a:solidFill>
                  <a:schemeClr val="tx1"/>
                </a:solidFill>
                <a:latin typeface="+mn-lt"/>
                <a:ea typeface="+mn-ea"/>
                <a:cs typeface="+mn-cs"/>
              </a:rPr>
              <a:t> step (highlighted in a bold red font on the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to match your lesson analysis plan for video clip 1.</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If participants haven’t done so, have them locate the LAP for video clip 1.</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Highlight step 1 on the LAP (</a:t>
            </a:r>
            <a:r>
              <a:rPr lang="en-US" sz="1200" b="1" u="none" strike="noStrike" kern="1200" dirty="0">
                <a:solidFill>
                  <a:schemeClr val="tx1"/>
                </a:solidFill>
                <a:effectLst/>
                <a:latin typeface="+mn-lt"/>
                <a:ea typeface="+mn-ea"/>
                <a:cs typeface="+mn-cs"/>
              </a:rPr>
              <a:t>Identify</a:t>
            </a:r>
            <a:r>
              <a:rPr lang="en-US" sz="1200" u="none" strike="noStrike" kern="1200" dirty="0">
                <a:solidFill>
                  <a:schemeClr val="tx1"/>
                </a:solidFill>
                <a:effectLst/>
                <a:latin typeface="+mn-lt"/>
                <a:ea typeface="+mn-ea"/>
                <a:cs typeface="+mn-cs"/>
              </a:rPr>
              <a:t> the strategy) and emphasize the strategy participants will be focusing on during this first analysis.</a:t>
            </a:r>
          </a:p>
          <a:p>
            <a:pPr lvl="0" fontAlgn="base"/>
            <a:endParaRPr lang="en-US" sz="1200" u="none" strike="noStrike" kern="1200" dirty="0">
              <a:solidFill>
                <a:schemeClr val="tx1"/>
              </a:solidFill>
              <a:effectLst/>
              <a:latin typeface="+mn-lt"/>
              <a:ea typeface="+mn-ea"/>
              <a:cs typeface="+mn-cs"/>
            </a:endParaRPr>
          </a:p>
          <a:p>
            <a:pPr lvl="0" fontAlgn="base"/>
            <a:r>
              <a:rPr lang="en-US" sz="1200" b="1" u="none" strike="noStrike" kern="1200" dirty="0">
                <a:solidFill>
                  <a:schemeClr val="tx1"/>
                </a:solidFill>
                <a:effectLst/>
                <a:latin typeface="+mn-lt"/>
                <a:ea typeface="+mn-ea"/>
                <a:cs typeface="+mn-cs"/>
              </a:rPr>
              <a:t>Note: </a:t>
            </a:r>
            <a:r>
              <a:rPr lang="en-US" sz="1200" u="none" strike="noStrike" kern="1200" dirty="0">
                <a:solidFill>
                  <a:schemeClr val="tx1"/>
                </a:solidFill>
                <a:effectLst/>
                <a:latin typeface="+mn-lt"/>
                <a:ea typeface="+mn-ea"/>
                <a:cs typeface="+mn-cs"/>
              </a:rPr>
              <a:t>To prevent confusion, point out that step 1 on the LAP is step 2 of</a:t>
            </a:r>
            <a:r>
              <a:rPr lang="en-US" sz="1200" u="none" strike="noStrike" kern="1200" baseline="0" dirty="0">
                <a:solidFill>
                  <a:schemeClr val="tx1"/>
                </a:solidFill>
                <a:effectLst/>
                <a:latin typeface="+mn-lt"/>
                <a:ea typeface="+mn-ea"/>
                <a:cs typeface="+mn-cs"/>
              </a:rPr>
              <a:t> the lesson analysis process shown on the slide.</a:t>
            </a:r>
            <a:endParaRPr lang="en-US" sz="1200" u="none" strike="noStrike" kern="1200" dirty="0">
              <a:solidFill>
                <a:schemeClr val="tx1"/>
              </a:solidFill>
              <a:effectLst/>
              <a:latin typeface="+mn-lt"/>
              <a:ea typeface="+mn-ea"/>
              <a:cs typeface="+mn-cs"/>
            </a:endParaRP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Review the purpose(s) and key features of the selected strategy. Have participants skim the relevant content in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booklet and/or refer to their Z-fold summary charts to refresh their memories. Then have participants share the purpose(s) and key features of the selected strategy.</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Show the video clip.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Have participants study the video transcript to identify clear examples of the selected strategy.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g.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“What examples of the strategy did you find in the video clip?” Ask challenge questions to make sure participants understand the strategy:  </a:t>
            </a:r>
          </a:p>
          <a:p>
            <a:pPr marL="365760" indent="-182880">
              <a:buFont typeface="Arial" pitchFamily="34" charset="0"/>
              <a:buChar char="•"/>
            </a:pPr>
            <a:r>
              <a:rPr lang="en-US" sz="1200" kern="1200" dirty="0">
                <a:solidFill>
                  <a:schemeClr val="tx1"/>
                </a:solidFill>
                <a:latin typeface="+mn-lt"/>
                <a:ea typeface="+mn-ea"/>
                <a:cs typeface="+mn-cs"/>
              </a:rPr>
              <a:t>“What makes this an example of strategy X?” </a:t>
            </a:r>
          </a:p>
          <a:p>
            <a:pPr marL="365760" indent="-182880">
              <a:buFont typeface="Arial" pitchFamily="34" charset="0"/>
              <a:buChar char="•"/>
            </a:pPr>
            <a:r>
              <a:rPr lang="en-US" sz="1200" kern="1200" dirty="0">
                <a:solidFill>
                  <a:schemeClr val="tx1"/>
                </a:solidFill>
                <a:latin typeface="+mn-lt"/>
                <a:ea typeface="+mn-ea"/>
                <a:cs typeface="+mn-cs"/>
              </a:rPr>
              <a:t>“Can you point to text in the strategies booklet that clarifies why this is an example of strategy X?”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 </a:t>
            </a:r>
            <a:r>
              <a:rPr lang="en-US" sz="1200" kern="1200" dirty="0">
                <a:solidFill>
                  <a:schemeClr val="tx1"/>
                </a:solidFill>
                <a:latin typeface="+mn-lt"/>
                <a:ea typeface="+mn-ea"/>
                <a:cs typeface="+mn-cs"/>
              </a:rPr>
              <a:t>Encourage the teacher who is featured in the video to listen to and observe this discussion, not to participate.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In assessing participants’ understandings of the strategy, pay attention to their reasoning: Are they clear about the purpose(s) of the strategy and how it is different from other strategies?  </a:t>
            </a:r>
            <a:endParaRPr lang="en-US" baseline="0" dirty="0"/>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17</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18614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505A152D-F6DA-4BCD-AB51-AECDDEA73F86}" type="slidenum">
              <a:rPr lang="en-US"/>
              <a:pPr eaLnBrk="1" hangingPunct="1"/>
              <a:t>18</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dirty="0"/>
              <a:t>2 min</a:t>
            </a:r>
          </a:p>
          <a:p>
            <a:pPr eaLnBrk="1" hangingPunct="1"/>
            <a:endParaRPr lang="en-US" dirty="0"/>
          </a:p>
          <a:p>
            <a:pPr lvl="0" fontAlgn="base"/>
            <a:r>
              <a:rPr lang="en-US" sz="1200" u="none" strike="noStrike" kern="1200" dirty="0">
                <a:solidFill>
                  <a:schemeClr val="tx1"/>
                </a:solidFill>
                <a:effectLst/>
                <a:latin typeface="+mn-lt"/>
                <a:ea typeface="+mn-ea"/>
                <a:cs typeface="+mn-cs"/>
              </a:rPr>
              <a:t>a. “Now we’re moving on to step 2 of the LAP: </a:t>
            </a:r>
            <a:r>
              <a:rPr lang="en-US" sz="1200" b="1" u="none" strike="noStrike" kern="1200" dirty="0">
                <a:solidFill>
                  <a:schemeClr val="tx1"/>
                </a:solidFill>
                <a:effectLst/>
                <a:latin typeface="+mn-lt"/>
                <a:ea typeface="+mn-ea"/>
                <a:cs typeface="+mn-cs"/>
              </a:rPr>
              <a:t>Analyze</a:t>
            </a:r>
            <a:r>
              <a:rPr lang="en-US" sz="1200" u="none" strike="noStrike" kern="1200" dirty="0">
                <a:solidFill>
                  <a:schemeClr val="tx1"/>
                </a:solidFill>
                <a:effectLst/>
                <a:latin typeface="+mn-lt"/>
                <a:ea typeface="+mn-ea"/>
                <a:cs typeface="+mn-cs"/>
              </a:rPr>
              <a:t> the video. Remember that each of the lesson analysis basics on this slide is important in this process.”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Be sure to mention that any evidence for a claim must have an accompanying time stamp from the transcript.</a:t>
            </a:r>
          </a:p>
          <a:p>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691803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25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This slide shows all five steps of the lesson analysis process, but participants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will focus only on the </a:t>
            </a:r>
            <a:r>
              <a:rPr lang="en-US" sz="1200" b="1" kern="1200" dirty="0">
                <a:solidFill>
                  <a:schemeClr val="tx1"/>
                </a:solidFill>
                <a:latin typeface="+mn-lt"/>
                <a:ea typeface="+mn-ea"/>
                <a:cs typeface="+mn-cs"/>
              </a:rPr>
              <a:t>Analyze</a:t>
            </a:r>
            <a:r>
              <a:rPr lang="en-US" sz="1200" kern="1200" dirty="0">
                <a:solidFill>
                  <a:schemeClr val="tx1"/>
                </a:solidFill>
                <a:latin typeface="+mn-lt"/>
                <a:ea typeface="+mn-ea"/>
                <a:cs typeface="+mn-cs"/>
              </a:rPr>
              <a:t> step.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Add analysis questions to the slide.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Direct participants to step 2 of their LAPs (</a:t>
            </a:r>
            <a:r>
              <a:rPr lang="en-US" sz="1200" b="1" u="none" strike="noStrike" kern="1200" dirty="0">
                <a:solidFill>
                  <a:schemeClr val="tx1"/>
                </a:solidFill>
                <a:effectLst/>
                <a:latin typeface="+mn-lt"/>
                <a:ea typeface="+mn-ea"/>
                <a:cs typeface="+mn-cs"/>
              </a:rPr>
              <a:t>Analyze</a:t>
            </a:r>
            <a:r>
              <a:rPr lang="en-US" sz="1200" u="none" strike="noStrike" kern="1200" dirty="0">
                <a:solidFill>
                  <a:schemeClr val="tx1"/>
                </a:solidFill>
                <a:effectLst/>
                <a:latin typeface="+mn-lt"/>
                <a:ea typeface="+mn-ea"/>
                <a:cs typeface="+mn-cs"/>
              </a:rPr>
              <a:t> the video).</a:t>
            </a:r>
          </a:p>
          <a:p>
            <a:pPr lvl="0" fontAlgn="base"/>
            <a:endParaRPr lang="en-US" sz="1200" u="none" strike="noStrike" kern="1200" dirty="0">
              <a:solidFill>
                <a:schemeClr val="tx1"/>
              </a:solidFill>
              <a:effectLst/>
              <a:latin typeface="+mn-lt"/>
              <a:ea typeface="+mn-ea"/>
              <a:cs typeface="+mn-cs"/>
            </a:endParaRPr>
          </a:p>
          <a:p>
            <a:pPr lvl="0" fontAlgn="base"/>
            <a:r>
              <a:rPr lang="en-US" sz="1200" b="1" u="none" strike="noStrike" kern="1200" dirty="0">
                <a:solidFill>
                  <a:schemeClr val="tx1"/>
                </a:solidFill>
                <a:effectLst/>
                <a:latin typeface="+mn-lt"/>
                <a:ea typeface="+mn-ea"/>
                <a:cs typeface="+mn-cs"/>
              </a:rPr>
              <a:t>Note:</a:t>
            </a:r>
            <a:r>
              <a:rPr lang="en-US" sz="1200" b="1" u="none" strike="noStrike" kern="1200" baseline="0" dirty="0">
                <a:solidFill>
                  <a:schemeClr val="tx1"/>
                </a:solidFill>
                <a:effectLst/>
                <a:latin typeface="+mn-lt"/>
                <a:ea typeface="+mn-ea"/>
                <a:cs typeface="+mn-cs"/>
              </a:rPr>
              <a:t> </a:t>
            </a:r>
            <a:r>
              <a:rPr lang="en-US" sz="1200" u="none" strike="noStrike" kern="1200" baseline="0" dirty="0">
                <a:solidFill>
                  <a:schemeClr val="tx1"/>
                </a:solidFill>
                <a:effectLst/>
                <a:latin typeface="+mn-lt"/>
                <a:ea typeface="+mn-ea"/>
                <a:cs typeface="+mn-cs"/>
              </a:rPr>
              <a:t>You may want to point out that step 2 on the LAP is step 4 of the lesson analysis process shown on the slide.</a:t>
            </a:r>
            <a:endParaRPr lang="en-US" sz="1200" u="none" strike="noStrike" kern="1200" dirty="0">
              <a:solidFill>
                <a:schemeClr val="tx1"/>
              </a:solidFill>
              <a:effectLst/>
              <a:latin typeface="+mn-lt"/>
              <a:ea typeface="+mn-ea"/>
              <a:cs typeface="+mn-cs"/>
            </a:endParaRP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If relevant:</a:t>
            </a:r>
            <a:r>
              <a:rPr lang="en-US" sz="1200" u="none" strike="noStrike" kern="1200" dirty="0">
                <a:solidFill>
                  <a:schemeClr val="tx1"/>
                </a:solidFill>
                <a:effectLst/>
                <a:latin typeface="+mn-lt"/>
                <a:ea typeface="+mn-ea"/>
                <a:cs typeface="+mn-cs"/>
              </a:rPr>
              <a:t> Notice that there are two analysis questions on the slide. You may choose one you want to address.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Since the goal is content deepening, the focus is on asking more open-ended, content-related questions that guide the lesson analysis. If the goal were to teach lesson analysis or get through the video clip fast, the questions would focus on more specific subject matter.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You may want to review the process involved in step 2 of the LAP, noting that participants will be making a claim that answers the focus question; supporting the claim with evidence from the transcript (including the time stamp); connecting the claim and evidence with reasoning based on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science</a:t>
            </a:r>
            <a:r>
              <a:rPr lang="en-US" sz="1200" u="none" strike="noStrike" kern="1200" baseline="0" dirty="0">
                <a:solidFill>
                  <a:schemeClr val="tx1"/>
                </a:solidFill>
                <a:effectLst/>
                <a:latin typeface="+mn-lt"/>
                <a:ea typeface="+mn-ea"/>
                <a:cs typeface="+mn-cs"/>
              </a:rPr>
              <a:t> content, and research findings on learning;</a:t>
            </a:r>
            <a:r>
              <a:rPr lang="en-US" sz="1200" u="none" strike="noStrike" kern="1200" dirty="0">
                <a:solidFill>
                  <a:schemeClr val="tx1"/>
                </a:solidFill>
                <a:effectLst/>
                <a:latin typeface="+mn-lt"/>
                <a:ea typeface="+mn-ea"/>
                <a:cs typeface="+mn-cs"/>
              </a:rPr>
              <a:t> and then suggesting alternative interpretations, questions, or strategies.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If time allows, have participants watch the video clip a second time.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study the video transcript; generate their claim, evidence, and reasoning; and come up with alternatives (CERA) after watching the video.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g.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Have participants share their CERAs with the group, noting similarities and differences that ensure a rich and fruitful dialogue regarding student thinking, the use of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and science content.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a:t>
            </a:r>
            <a:r>
              <a:rPr lang="en-US" sz="1200" kern="1200" dirty="0">
                <a:solidFill>
                  <a:schemeClr val="tx1"/>
                </a:solidFill>
                <a:latin typeface="+mn-lt"/>
                <a:ea typeface="+mn-ea"/>
                <a:cs typeface="+mn-cs"/>
              </a:rPr>
              <a:t> Most PD leaders structure this first lesson analysis in a round-robin style, having participants share their CERA analyses one by one with no cross talk until everyone has finished. This is a safe way to start the process, but the ultimate goal is for teachers to listen and respond to one another throughout.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 </a:t>
            </a:r>
            <a:r>
              <a:rPr lang="en-US" sz="1200" kern="1200" dirty="0">
                <a:solidFill>
                  <a:schemeClr val="tx1"/>
                </a:solidFill>
                <a:latin typeface="+mn-lt"/>
                <a:ea typeface="+mn-ea"/>
                <a:cs typeface="+mn-cs"/>
              </a:rPr>
              <a:t>Encourage the teacher who was featured in the video clip to listen to and observe this analysis discussion, not to participate</a:t>
            </a:r>
            <a:r>
              <a:rPr lang="en-US" sz="1200" b="0" kern="1200" dirty="0">
                <a:solidFill>
                  <a:schemeClr val="tx1"/>
                </a:solidFill>
                <a:latin typeface="+mn-lt"/>
                <a:ea typeface="+mn-ea"/>
                <a:cs typeface="+mn-cs"/>
              </a:rPr>
              <a:t>.</a:t>
            </a:r>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Follow this pattern throughout all lesson analyses.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3:</a:t>
            </a:r>
            <a:r>
              <a:rPr lang="en-US" sz="1200" kern="1200" dirty="0">
                <a:solidFill>
                  <a:schemeClr val="tx1"/>
                </a:solidFill>
                <a:latin typeface="+mn-lt"/>
                <a:ea typeface="+mn-ea"/>
                <a:cs typeface="+mn-cs"/>
              </a:rPr>
              <a:t> Be sure to </a:t>
            </a:r>
            <a:r>
              <a:rPr lang="en-US" sz="1200" u="none" kern="1200" dirty="0">
                <a:solidFill>
                  <a:schemeClr val="tx1"/>
                </a:solidFill>
                <a:latin typeface="+mn-lt"/>
                <a:ea typeface="+mn-ea"/>
                <a:cs typeface="+mn-cs"/>
              </a:rPr>
              <a:t>listen to participants </a:t>
            </a:r>
            <a:r>
              <a:rPr lang="en-US" sz="1200" kern="1200" dirty="0">
                <a:solidFill>
                  <a:schemeClr val="tx1"/>
                </a:solidFill>
                <a:latin typeface="+mn-lt"/>
                <a:ea typeface="+mn-ea"/>
                <a:cs typeface="+mn-cs"/>
              </a:rPr>
              <a:t>as they share their understandings of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and science content. Ask probe questions that will encourage them to share their ideas more clearly and precisely. If confusion or lack of understanding becomes evident, point them back to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resources (i.e. , the video transcript, the content background document,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booklet, and the lesson plans binder).</a:t>
            </a:r>
            <a:r>
              <a:rPr lang="en-US" dirty="0"/>
              <a:t> </a:t>
            </a:r>
            <a:r>
              <a:rPr lang="en-US" sz="1200" kern="1200" dirty="0">
                <a:solidFill>
                  <a:schemeClr val="tx1"/>
                </a:solidFill>
                <a:latin typeface="+mn-lt"/>
                <a:ea typeface="+mn-ea"/>
                <a:cs typeface="+mn-cs"/>
              </a:rPr>
              <a:t>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19</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411826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 min</a:t>
            </a:r>
          </a:p>
          <a:p>
            <a:endParaRPr lang="en-US" dirty="0"/>
          </a:p>
          <a:p>
            <a:r>
              <a:rPr lang="en-US" sz="1200" kern="1200" dirty="0">
                <a:solidFill>
                  <a:schemeClr val="tx1"/>
                </a:solidFill>
                <a:latin typeface="+mn-lt"/>
                <a:ea typeface="+mn-ea"/>
                <a:cs typeface="+mn-cs"/>
              </a:rPr>
              <a:t>a. Review this slide to reconnect participants to the work they did during the Summer Institute.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“This is the conceptual framework we used in the summer and will continue to use during our study-group sessions.”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c. </a:t>
            </a:r>
            <a:r>
              <a:rPr lang="en-US" sz="1200" b="1" kern="1200" dirty="0">
                <a:solidFill>
                  <a:schemeClr val="tx1"/>
                </a:solidFill>
                <a:latin typeface="+mn-lt"/>
                <a:ea typeface="+mn-ea"/>
                <a:cs typeface="+mn-cs"/>
              </a:rPr>
              <a:t>Ask participants:</a:t>
            </a:r>
            <a:r>
              <a:rPr lang="en-US" sz="1200" kern="1200" dirty="0">
                <a:solidFill>
                  <a:schemeClr val="tx1"/>
                </a:solidFill>
                <a:latin typeface="+mn-lt"/>
                <a:ea typeface="+mn-ea"/>
                <a:cs typeface="+mn-cs"/>
              </a:rPr>
              <a:t> “What does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framework communicate?” (Participants should highlight the two lenses and the list of specific teaching strategies that support each lens.)</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a:t>
            </a:fld>
            <a:endParaRPr lang="en-US"/>
          </a:p>
        </p:txBody>
      </p:sp>
    </p:spTree>
    <p:extLst>
      <p:ext uri="{BB962C8B-B14F-4D97-AF65-F5344CB8AC3E}">
        <p14:creationId xmlns:p14="http://schemas.microsoft.com/office/powerpoint/2010/main" val="943084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5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This slide shows all five</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steps of the lesson analysis process, but participants will focus only on the </a:t>
            </a:r>
            <a:r>
              <a:rPr lang="en-US" sz="1200" b="1" kern="1200" dirty="0">
                <a:solidFill>
                  <a:schemeClr val="tx1"/>
                </a:solidFill>
                <a:latin typeface="+mn-lt"/>
                <a:ea typeface="+mn-ea"/>
                <a:cs typeface="+mn-cs"/>
              </a:rPr>
              <a:t>Reflect</a:t>
            </a:r>
            <a:r>
              <a:rPr lang="en-US" sz="1200" kern="1200" dirty="0">
                <a:solidFill>
                  <a:schemeClr val="tx1"/>
                </a:solidFill>
                <a:latin typeface="+mn-lt"/>
                <a:ea typeface="+mn-ea"/>
                <a:cs typeface="+mn-cs"/>
              </a:rPr>
              <a:t> step.</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reflect on and</a:t>
            </a:r>
            <a:r>
              <a:rPr lang="en-US" sz="1200" u="none" strike="noStrike" kern="1200" baseline="0" dirty="0">
                <a:solidFill>
                  <a:schemeClr val="tx1"/>
                </a:solidFill>
                <a:effectLst/>
                <a:latin typeface="+mn-lt"/>
                <a:ea typeface="+mn-ea"/>
                <a:cs typeface="+mn-cs"/>
              </a:rPr>
              <a:t> write about (if time allows) </a:t>
            </a:r>
            <a:r>
              <a:rPr lang="en-US" sz="1200" u="none" strike="noStrike" kern="1200" dirty="0">
                <a:solidFill>
                  <a:schemeClr val="tx1"/>
                </a:solidFill>
                <a:effectLst/>
                <a:latin typeface="+mn-lt"/>
                <a:ea typeface="+mn-ea"/>
                <a:cs typeface="+mn-cs"/>
              </a:rPr>
              <a:t>what they’ve learned through this analysis process.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Ask participants to share what they’ve learned, starting with the teacher whose video was analyzed. Keep them focused on what they learned about the target strategy, the science content, or the students’ challenges in understanding the content. Video-recorded teachers tend to focus initially on what they did wrong, but this type of reflection is less helpful for the group than focusing on what they learned. </a:t>
            </a:r>
          </a:p>
          <a:p>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If time is running short, ask only the teacher whose video was analyzed to share her or his reflection.</a:t>
            </a:r>
            <a:r>
              <a:rPr lang="en-US" dirty="0"/>
              <a:t> </a:t>
            </a:r>
          </a:p>
          <a:p>
            <a:endParaRPr lang="en-US" dirty="0"/>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20</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4001524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min</a:t>
            </a:r>
          </a:p>
          <a:p>
            <a:endParaRPr lang="en-US" dirty="0"/>
          </a:p>
          <a:p>
            <a:r>
              <a:rPr lang="en-US" dirty="0"/>
              <a:t>a. Dismiss the group for a 20-minute</a:t>
            </a:r>
            <a:r>
              <a:rPr lang="en-US" baseline="0" dirty="0"/>
              <a:t> food break.</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21</a:t>
            </a:fld>
            <a:endParaRPr lang="en-US"/>
          </a:p>
        </p:txBody>
      </p:sp>
    </p:spTree>
    <p:extLst>
      <p:ext uri="{BB962C8B-B14F-4D97-AF65-F5344CB8AC3E}">
        <p14:creationId xmlns:p14="http://schemas.microsoft.com/office/powerpoint/2010/main" val="1685384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Less than 1 min</a:t>
            </a:r>
          </a:p>
          <a:p>
            <a:endParaRPr lang="en-US" dirty="0"/>
          </a:p>
          <a:p>
            <a:r>
              <a:rPr lang="en-US" sz="1200" b="0" kern="1200" dirty="0">
                <a:solidFill>
                  <a:schemeClr val="tx1"/>
                </a:solidFill>
                <a:latin typeface="+mn-lt"/>
                <a:ea typeface="+mn-ea"/>
                <a:cs typeface="+mn-cs"/>
              </a:rPr>
              <a:t>a. </a:t>
            </a:r>
            <a:r>
              <a:rPr lang="en-US" sz="1200" b="1" kern="1200" dirty="0">
                <a:solidFill>
                  <a:schemeClr val="tx1"/>
                </a:solidFill>
                <a:latin typeface="+mn-lt"/>
                <a:ea typeface="+mn-ea"/>
                <a:cs typeface="+mn-cs"/>
              </a:rPr>
              <a:t>Transition:</a:t>
            </a:r>
            <a:r>
              <a:rPr lang="en-US" sz="1200" kern="1200" dirty="0">
                <a:solidFill>
                  <a:schemeClr val="tx1"/>
                </a:solidFill>
                <a:latin typeface="+mn-lt"/>
                <a:ea typeface="+mn-ea"/>
                <a:cs typeface="+mn-cs"/>
              </a:rPr>
              <a:t> Continue the same lesson analysis process for video clip 2.</a:t>
            </a:r>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22</a:t>
            </a:fld>
            <a:endParaRPr lang="en-US"/>
          </a:p>
        </p:txBody>
      </p:sp>
    </p:spTree>
    <p:extLst>
      <p:ext uri="{BB962C8B-B14F-4D97-AF65-F5344CB8AC3E}">
        <p14:creationId xmlns:p14="http://schemas.microsoft.com/office/powerpoint/2010/main" val="12051870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 min</a:t>
            </a:r>
          </a:p>
          <a:p>
            <a:r>
              <a:rPr lang="en-US" sz="1200" kern="1200" dirty="0">
                <a:solidFill>
                  <a:schemeClr val="tx1"/>
                </a:solidFill>
                <a:effectLst/>
                <a:latin typeface="+mn-lt"/>
                <a:ea typeface="+mn-ea"/>
                <a:cs typeface="+mn-cs"/>
              </a:rPr>
              <a:t> </a:t>
            </a: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Replace the LAP image on the slide with an image of the LAP participants will be using for this video clip.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locate the LAP.</a:t>
            </a:r>
            <a:endParaRPr lang="en-US" dirty="0">
              <a:solidFill>
                <a:srgbClr val="FF0000"/>
              </a:solidFill>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23</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6805270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5 min</a:t>
            </a:r>
          </a:p>
          <a:p>
            <a:endParaRPr lang="en-US"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for this video clip. Remember, you may need more than one slide for all this information.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Review</a:t>
            </a:r>
            <a:r>
              <a:rPr lang="en-US" sz="1200" u="none" strike="noStrike" kern="1200" dirty="0">
                <a:solidFill>
                  <a:schemeClr val="tx1"/>
                </a:solidFill>
                <a:effectLst/>
                <a:latin typeface="+mn-lt"/>
                <a:ea typeface="+mn-ea"/>
                <a:cs typeface="+mn-cs"/>
              </a:rPr>
              <a:t> the lesson context for video clip 2, the main learning goal, the focus question, and the main lesson activity.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Optional:</a:t>
            </a:r>
            <a:r>
              <a:rPr lang="en-US" sz="1200" u="none" strike="noStrike" kern="1200" dirty="0">
                <a:solidFill>
                  <a:schemeClr val="tx1"/>
                </a:solidFill>
                <a:effectLst/>
                <a:latin typeface="+mn-lt"/>
                <a:ea typeface="+mn-ea"/>
                <a:cs typeface="+mn-cs"/>
              </a:rPr>
              <a:t> Direct participants to the overview page of the lesson plan to identify important science ideas and an ideal student response to the focus question.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Orient participants to where video clip 2 appears in the lesson.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 Ask the teacher whose clip you will be analyzing to add other contextual factors that may be pertinent to the upcoming analysis.</a:t>
            </a:r>
          </a:p>
        </p:txBody>
      </p:sp>
      <p:sp>
        <p:nvSpPr>
          <p:cNvPr id="4" name="Slide Number Placeholder 3"/>
          <p:cNvSpPr>
            <a:spLocks noGrp="1"/>
          </p:cNvSpPr>
          <p:nvPr>
            <p:ph type="sldNum" sz="quarter" idx="10"/>
          </p:nvPr>
        </p:nvSpPr>
        <p:spPr/>
        <p:txBody>
          <a:bodyPr/>
          <a:lstStyle/>
          <a:p>
            <a:fld id="{458BEC4D-D1F7-4625-B0BA-2126EAFE9E6D}" type="slidenum">
              <a:rPr lang="en-US" smtClean="0"/>
              <a:pPr/>
              <a:t>24</a:t>
            </a:fld>
            <a:endParaRPr lang="en-US"/>
          </a:p>
        </p:txBody>
      </p:sp>
    </p:spTree>
    <p:extLst>
      <p:ext uri="{BB962C8B-B14F-4D97-AF65-F5344CB8AC3E}">
        <p14:creationId xmlns:p14="http://schemas.microsoft.com/office/powerpoint/2010/main" val="39549850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This slide focuses only on the </a:t>
            </a:r>
            <a:r>
              <a:rPr lang="en-US" sz="1200" b="1" kern="1200" dirty="0">
                <a:solidFill>
                  <a:schemeClr val="tx1"/>
                </a:solidFill>
                <a:latin typeface="+mn-lt"/>
                <a:ea typeface="+mn-ea"/>
                <a:cs typeface="+mn-cs"/>
              </a:rPr>
              <a:t>Identify </a:t>
            </a:r>
            <a:r>
              <a:rPr lang="en-US" sz="1200" kern="1200" dirty="0">
                <a:solidFill>
                  <a:schemeClr val="tx1"/>
                </a:solidFill>
                <a:latin typeface="+mn-lt"/>
                <a:ea typeface="+mn-ea"/>
                <a:cs typeface="+mn-cs"/>
              </a:rPr>
              <a:t>step.</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to match your lesson analysis plan for video clip 2.</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Make sure participants have the LAP for video clip 2.</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Highlight step 1 on the LAP (</a:t>
            </a:r>
            <a:r>
              <a:rPr lang="en-US" sz="1200" b="1" u="none" strike="noStrike" kern="1200" dirty="0">
                <a:solidFill>
                  <a:schemeClr val="tx1"/>
                </a:solidFill>
                <a:effectLst/>
                <a:latin typeface="+mn-lt"/>
                <a:ea typeface="+mn-ea"/>
                <a:cs typeface="+mn-cs"/>
              </a:rPr>
              <a:t>Identify</a:t>
            </a:r>
            <a:r>
              <a:rPr lang="en-US" sz="1200" u="none" strike="noStrike" kern="1200" dirty="0">
                <a:solidFill>
                  <a:schemeClr val="tx1"/>
                </a:solidFill>
                <a:effectLst/>
                <a:latin typeface="+mn-lt"/>
                <a:ea typeface="+mn-ea"/>
                <a:cs typeface="+mn-cs"/>
              </a:rPr>
              <a:t> the strategy) and emphasize the strategy participants will be focusing on while analyzing the video clip.</a:t>
            </a:r>
          </a:p>
          <a:p>
            <a:pPr lvl="0" fontAlgn="base"/>
            <a:endParaRPr lang="en-US" sz="1200" u="none" strike="noStrike" kern="1200" dirty="0">
              <a:solidFill>
                <a:schemeClr val="tx1"/>
              </a:solidFill>
              <a:effectLst/>
              <a:latin typeface="+mn-lt"/>
              <a:ea typeface="+mn-ea"/>
              <a:cs typeface="+mn-cs"/>
            </a:endParaRPr>
          </a:p>
          <a:p>
            <a:pPr lvl="0" fontAlgn="base"/>
            <a:r>
              <a:rPr lang="en-US" sz="1200" b="1" u="none" strike="noStrike" kern="1200" dirty="0">
                <a:solidFill>
                  <a:schemeClr val="tx1"/>
                </a:solidFill>
                <a:effectLst/>
                <a:latin typeface="+mn-lt"/>
                <a:ea typeface="+mn-ea"/>
                <a:cs typeface="+mn-cs"/>
              </a:rPr>
              <a:t>Note: </a:t>
            </a:r>
            <a:r>
              <a:rPr lang="en-US" sz="1200" u="none" strike="noStrike" kern="1200" dirty="0">
                <a:solidFill>
                  <a:schemeClr val="tx1"/>
                </a:solidFill>
                <a:effectLst/>
                <a:latin typeface="+mn-lt"/>
                <a:ea typeface="+mn-ea"/>
                <a:cs typeface="+mn-cs"/>
              </a:rPr>
              <a:t>Remind participants that step 1 on the LAP is step 2 of the lesson analysis process on the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If the selected strategy for video clip 2 is different from the focal strategy in video clip 1, review the purpose(s) and key features of the newly selected strategy. Have participants skim the relevant</a:t>
            </a:r>
            <a:r>
              <a:rPr lang="en-US" sz="1200" u="none" strike="noStrike" kern="1200" baseline="0" dirty="0">
                <a:solidFill>
                  <a:schemeClr val="tx1"/>
                </a:solidFill>
                <a:effectLst/>
                <a:latin typeface="+mn-lt"/>
                <a:ea typeface="+mn-ea"/>
                <a:cs typeface="+mn-cs"/>
              </a:rPr>
              <a:t> content </a:t>
            </a:r>
            <a:r>
              <a:rPr lang="en-US" sz="1200" u="none" strike="noStrike" kern="1200" dirty="0">
                <a:solidFill>
                  <a:schemeClr val="tx1"/>
                </a:solidFill>
                <a:effectLst/>
                <a:latin typeface="+mn-lt"/>
                <a:ea typeface="+mn-ea"/>
                <a:cs typeface="+mn-cs"/>
              </a:rPr>
              <a:t>in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booklet and/or refer to their Z-fold summary charts to refresh their memories. Then have them share the purpose(s) and key features of the selected strategy.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Show the video clip.</a:t>
            </a:r>
          </a:p>
          <a:p>
            <a:pPr lvl="0" fontAlgn="base"/>
            <a:endParaRPr lang="en-US" sz="1200" b="0"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Have participants study the video transcript to identify clear examples of the selected strategy.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g.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“What examples of the strategy did you find in the video clip?” Ask challenge questions to make sure participants understand the strategy:  </a:t>
            </a:r>
            <a:endParaRPr lang="en-US" sz="1200" kern="1200" dirty="0">
              <a:solidFill>
                <a:schemeClr val="tx1"/>
              </a:solidFill>
              <a:latin typeface="+mn-lt"/>
              <a:ea typeface="+mn-ea"/>
              <a:cs typeface="+mn-cs"/>
            </a:endParaRPr>
          </a:p>
          <a:p>
            <a:pPr marL="365760" indent="-182880">
              <a:buFont typeface="Arial" pitchFamily="34" charset="0"/>
              <a:buChar char="•"/>
            </a:pPr>
            <a:r>
              <a:rPr lang="en-US" sz="1200" kern="1200" dirty="0">
                <a:solidFill>
                  <a:schemeClr val="tx1"/>
                </a:solidFill>
                <a:latin typeface="+mn-lt"/>
                <a:ea typeface="+mn-ea"/>
                <a:cs typeface="+mn-cs"/>
              </a:rPr>
              <a:t>“What makes this an example of strategy X?” </a:t>
            </a:r>
          </a:p>
          <a:p>
            <a:pPr marL="365760" indent="-182880">
              <a:buFont typeface="Arial" pitchFamily="34" charset="0"/>
              <a:buChar char="•"/>
            </a:pPr>
            <a:r>
              <a:rPr lang="en-US" sz="1200" kern="1200" dirty="0">
                <a:solidFill>
                  <a:schemeClr val="tx1"/>
                </a:solidFill>
                <a:latin typeface="+mn-lt"/>
                <a:ea typeface="+mn-ea"/>
                <a:cs typeface="+mn-cs"/>
              </a:rPr>
              <a:t>“Can you point to text in the strategies booklet that clarifies why this is an example of strategy X?”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 </a:t>
            </a:r>
            <a:r>
              <a:rPr lang="en-US" sz="1200" kern="1200" dirty="0">
                <a:solidFill>
                  <a:schemeClr val="tx1"/>
                </a:solidFill>
                <a:latin typeface="+mn-lt"/>
                <a:ea typeface="+mn-ea"/>
                <a:cs typeface="+mn-cs"/>
              </a:rPr>
              <a:t>Encourage the teacher who is featured in the video to listen to and observe this discussion, not to participate.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a:t>
            </a:r>
            <a:r>
              <a:rPr lang="en-US" sz="1200" kern="1200" dirty="0">
                <a:solidFill>
                  <a:schemeClr val="tx1"/>
                </a:solidFill>
                <a:latin typeface="+mn-lt"/>
                <a:ea typeface="+mn-ea"/>
                <a:cs typeface="+mn-cs"/>
              </a:rPr>
              <a:t> In assessing participants’ understandings of the strategy, pay attention to their reasoning: Are they clear about the purpose(s) of the strategy and how it is different from other strategies?</a:t>
            </a:r>
            <a:r>
              <a:rPr lang="en-US" dirty="0"/>
              <a:t> </a:t>
            </a:r>
            <a:r>
              <a:rPr lang="en-US" sz="1200" kern="1200" dirty="0">
                <a:solidFill>
                  <a:schemeClr val="tx1"/>
                </a:solidFill>
                <a:latin typeface="+mn-lt"/>
                <a:ea typeface="+mn-ea"/>
                <a:cs typeface="+mn-cs"/>
              </a:rPr>
              <a:t>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25</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18614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25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This slide focuses only on the </a:t>
            </a:r>
            <a:r>
              <a:rPr lang="en-US" sz="1200" b="1" kern="1200" dirty="0">
                <a:solidFill>
                  <a:schemeClr val="tx1"/>
                </a:solidFill>
                <a:latin typeface="+mn-lt"/>
                <a:ea typeface="+mn-ea"/>
                <a:cs typeface="+mn-cs"/>
              </a:rPr>
              <a:t>Analyze</a:t>
            </a:r>
            <a:r>
              <a:rPr lang="en-US" sz="1200" kern="1200" dirty="0">
                <a:solidFill>
                  <a:schemeClr val="tx1"/>
                </a:solidFill>
                <a:latin typeface="+mn-lt"/>
                <a:ea typeface="+mn-ea"/>
                <a:cs typeface="+mn-cs"/>
              </a:rPr>
              <a:t> step.</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Add analysis questions to the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Direct participants to step 2 of the LAP (</a:t>
            </a:r>
            <a:r>
              <a:rPr lang="en-US" sz="1200" b="1" u="none" strike="noStrike" kern="1200" dirty="0">
                <a:solidFill>
                  <a:schemeClr val="tx1"/>
                </a:solidFill>
                <a:effectLst/>
                <a:latin typeface="+mn-lt"/>
                <a:ea typeface="+mn-ea"/>
                <a:cs typeface="+mn-cs"/>
              </a:rPr>
              <a:t>Analyze</a:t>
            </a:r>
            <a:r>
              <a:rPr lang="en-US" sz="1200" u="none" strike="noStrike" kern="1200" dirty="0">
                <a:solidFill>
                  <a:schemeClr val="tx1"/>
                </a:solidFill>
                <a:effectLst/>
                <a:latin typeface="+mn-lt"/>
                <a:ea typeface="+mn-ea"/>
                <a:cs typeface="+mn-cs"/>
              </a:rPr>
              <a:t> the video).</a:t>
            </a:r>
          </a:p>
          <a:p>
            <a:pPr lvl="0" fontAlgn="base"/>
            <a:endParaRPr lang="en-US" sz="120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u="none" strike="noStrike" kern="1200" dirty="0">
                <a:solidFill>
                  <a:schemeClr val="tx1"/>
                </a:solidFill>
                <a:effectLst/>
                <a:latin typeface="+mn-lt"/>
                <a:ea typeface="+mn-ea"/>
                <a:cs typeface="+mn-cs"/>
              </a:rPr>
              <a:t>Note: </a:t>
            </a:r>
            <a:r>
              <a:rPr lang="en-US" sz="1200" u="none" strike="noStrike" kern="1200" dirty="0">
                <a:solidFill>
                  <a:schemeClr val="tx1"/>
                </a:solidFill>
                <a:effectLst/>
                <a:latin typeface="+mn-lt"/>
                <a:ea typeface="+mn-ea"/>
                <a:cs typeface="+mn-cs"/>
              </a:rPr>
              <a:t>Remind participants that step 2 on the LAP is step 4 of the lesson analysis process on the slide.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If relevant:</a:t>
            </a:r>
            <a:r>
              <a:rPr lang="en-US" sz="1200" u="none" strike="noStrike" kern="1200" dirty="0">
                <a:solidFill>
                  <a:schemeClr val="tx1"/>
                </a:solidFill>
                <a:effectLst/>
                <a:latin typeface="+mn-lt"/>
                <a:ea typeface="+mn-ea"/>
                <a:cs typeface="+mn-cs"/>
              </a:rPr>
              <a:t> Notice that there are two analysis questions on the slide. You may choose one you want to address.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Since the goal is content deepening, the focus is on asking more open-ended, content-related questions that guide the lesson analysis. If the goal were to teach lesson analysis or get through the video clip fast, the questions would focus on more specific subject matter.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You may want to review the process involved in step 2 of the LAP. Encourage participants to ask clarification questions about what is involved in generating a claim, identifying evidence, providing reasoning, and suggesting alternatives (CERA).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If time allows, have participants watch the video clip a second time.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study the video transcript; generate their claim, evidence, and reasoning; and come up with alternatives (CERA) after watching the video.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g.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Have participants share their CERAs with the group, noting similarities and differences that ensure a rich and fruitful dialogue regarding student thinking, the use of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and science content. </a:t>
            </a:r>
            <a:r>
              <a:rPr lang="en-US" sz="1200" b="1" u="none" strike="noStrike" kern="1200" dirty="0">
                <a:solidFill>
                  <a:schemeClr val="tx1"/>
                </a:solidFill>
                <a:effectLst/>
                <a:latin typeface="+mn-lt"/>
                <a:ea typeface="+mn-ea"/>
                <a:cs typeface="+mn-cs"/>
              </a:rPr>
              <a:t>Don’t forget to take time for some science-content-deepening work!</a:t>
            </a:r>
            <a:r>
              <a:rPr lang="en-US" sz="1200" b="1" i="1" u="none" strike="noStrike" kern="1200" dirty="0">
                <a:solidFill>
                  <a:schemeClr val="tx1"/>
                </a:solidFill>
                <a:effectLst/>
                <a:latin typeface="+mn-lt"/>
                <a:ea typeface="+mn-ea"/>
                <a:cs typeface="+mn-cs"/>
              </a:rPr>
              <a:t> </a:t>
            </a:r>
            <a:endParaRPr lang="en-US" sz="1200" u="none" strike="noStrike" kern="1200" dirty="0">
              <a:solidFill>
                <a:schemeClr val="tx1"/>
              </a:solidFill>
              <a:effectLst/>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a:t>
            </a:r>
            <a:r>
              <a:rPr lang="en-US" sz="1200" kern="1200" dirty="0">
                <a:solidFill>
                  <a:schemeClr val="tx1"/>
                </a:solidFill>
                <a:latin typeface="+mn-lt"/>
                <a:ea typeface="+mn-ea"/>
                <a:cs typeface="+mn-cs"/>
              </a:rPr>
              <a:t> If you started the CERA sharing in round-robin style for video clip 1, try a more interactive approach this time. The ultimate goal is for participants to listen and respond to each other throughout the discussion.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 </a:t>
            </a:r>
            <a:r>
              <a:rPr lang="en-US" sz="1200" kern="1200" dirty="0">
                <a:solidFill>
                  <a:schemeClr val="tx1"/>
                </a:solidFill>
                <a:latin typeface="+mn-lt"/>
                <a:ea typeface="+mn-ea"/>
                <a:cs typeface="+mn-cs"/>
              </a:rPr>
              <a:t>Again, encourage the teacher who was featured in the video to listen to and observe this analysis discussion, not to participate</a:t>
            </a:r>
            <a:r>
              <a:rPr lang="en-US" sz="1200" b="0" kern="1200" dirty="0">
                <a:solidFill>
                  <a:schemeClr val="tx1"/>
                </a:solidFill>
                <a:latin typeface="+mn-lt"/>
                <a:ea typeface="+mn-ea"/>
                <a:cs typeface="+mn-cs"/>
              </a:rPr>
              <a:t>.</a:t>
            </a:r>
            <a:r>
              <a:rPr lang="en-US" sz="1200" b="1" kern="1200" dirty="0">
                <a:solidFill>
                  <a:schemeClr val="tx1"/>
                </a:solidFill>
                <a:latin typeface="+mn-lt"/>
                <a:ea typeface="+mn-ea"/>
                <a:cs typeface="+mn-cs"/>
              </a:rPr>
              <a:t> </a:t>
            </a:r>
            <a:endParaRPr lang="en-US" sz="120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3:</a:t>
            </a:r>
            <a:r>
              <a:rPr lang="en-US" sz="1200" kern="1200" dirty="0">
                <a:solidFill>
                  <a:schemeClr val="tx1"/>
                </a:solidFill>
                <a:latin typeface="+mn-lt"/>
                <a:ea typeface="+mn-ea"/>
                <a:cs typeface="+mn-cs"/>
              </a:rPr>
              <a:t> </a:t>
            </a:r>
            <a:r>
              <a:rPr lang="en-US" sz="1200" kern="1200" dirty="0">
                <a:solidFill>
                  <a:schemeClr val="tx1"/>
                </a:solidFill>
                <a:effectLst/>
                <a:latin typeface="+mn-lt"/>
                <a:ea typeface="+mn-ea"/>
                <a:cs typeface="+mn-cs"/>
              </a:rPr>
              <a:t>Listen to participants as they share their ideas and reveal strengths and weaknesses in their understandings of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strategies and the science content. Ask questions to probe and challenge participants to elaborate and articulate their ideas more clearly and precisely. If confusion emerges, point participants back to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resources (e.g., the video transcript, the content background document,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strategies booklet, and the lesson plan binder).</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26</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4118260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5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This slide focuses only on the </a:t>
            </a:r>
            <a:r>
              <a:rPr lang="en-US" sz="1200" b="1" kern="1200" dirty="0">
                <a:solidFill>
                  <a:schemeClr val="tx1"/>
                </a:solidFill>
                <a:latin typeface="+mn-lt"/>
                <a:ea typeface="+mn-ea"/>
                <a:cs typeface="+mn-cs"/>
              </a:rPr>
              <a:t>Reflect</a:t>
            </a:r>
            <a:r>
              <a:rPr lang="en-US" sz="1200" kern="1200" dirty="0">
                <a:solidFill>
                  <a:schemeClr val="tx1"/>
                </a:solidFill>
                <a:latin typeface="+mn-lt"/>
                <a:ea typeface="+mn-ea"/>
                <a:cs typeface="+mn-cs"/>
              </a:rPr>
              <a:t> step.</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reflect on and write about (if time allows) what they’ve learned through the analysis process.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Ask participants to share what they’ve learned, starting with the teacher whose video was analyzed. Keep them focused on what they learned about the target strategy, the science content, or the students’ challenges in understanding the content, not on what they did wrong. </a:t>
            </a:r>
          </a:p>
          <a:p>
            <a:endParaRPr lang="en-US" sz="1200" kern="1200" dirty="0">
              <a:solidFill>
                <a:schemeClr val="tx1"/>
              </a:solidFill>
              <a:latin typeface="+mn-lt"/>
              <a:ea typeface="+mn-ea"/>
              <a:cs typeface="+mn-cs"/>
            </a:endParaRPr>
          </a:p>
          <a:p>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If time is running short, ask only the teacher whose video was analyzed to share her or his reflection.</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27</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4001524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Less</a:t>
            </a:r>
            <a:r>
              <a:rPr lang="en-US" baseline="0" dirty="0"/>
              <a:t> than 1 min</a:t>
            </a:r>
          </a:p>
          <a:p>
            <a:endParaRPr lang="en-US" baseline="0" dirty="0"/>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Transition:</a:t>
            </a:r>
            <a:r>
              <a:rPr lang="en-US" sz="1200" u="none" strike="noStrike" kern="1200" dirty="0">
                <a:solidFill>
                  <a:schemeClr val="tx1"/>
                </a:solidFill>
                <a:effectLst/>
                <a:latin typeface="+mn-lt"/>
                <a:ea typeface="+mn-ea"/>
                <a:cs typeface="+mn-cs"/>
              </a:rPr>
              <a:t> Continue the same lesson analysis</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process for video clip 3.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Timing note:</a:t>
            </a:r>
            <a:r>
              <a:rPr lang="en-US" sz="1200" kern="1200" dirty="0">
                <a:solidFill>
                  <a:schemeClr val="tx1"/>
                </a:solidFill>
                <a:latin typeface="+mn-lt"/>
                <a:ea typeface="+mn-ea"/>
                <a:cs typeface="+mn-cs"/>
              </a:rPr>
              <a:t> If you find you’re running out of time, you can do the Identify phase of video clip 3 and postpone the Analyze phase until Study Group 2. Alternatively, you could postpone lesson analysis 3 entirely until Study Group 2. We’ve allowed some catch-up time in Study Group 3 to accommodate this possibility.</a:t>
            </a:r>
            <a:r>
              <a:rPr lang="en-US" dirty="0"/>
              <a:t> </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28</a:t>
            </a:fld>
            <a:endParaRPr lang="en-US"/>
          </a:p>
        </p:txBody>
      </p:sp>
    </p:spTree>
    <p:extLst>
      <p:ext uri="{BB962C8B-B14F-4D97-AF65-F5344CB8AC3E}">
        <p14:creationId xmlns:p14="http://schemas.microsoft.com/office/powerpoint/2010/main" val="33020049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Less than 1</a:t>
            </a:r>
            <a:r>
              <a:rPr lang="en-US" sz="1200" kern="1200" baseline="0" dirty="0">
                <a:solidFill>
                  <a:schemeClr val="tx1"/>
                </a:solidFill>
                <a:effectLst/>
                <a:latin typeface="+mn-lt"/>
                <a:ea typeface="+mn-ea"/>
                <a:cs typeface="+mn-cs"/>
              </a:rPr>
              <a:t> min</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Replace the LAP image on the slide with an image of the LAP participants will be using for this video clip.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Have participants locate the LAP.</a:t>
            </a:r>
            <a:endParaRPr lang="en-US" dirty="0">
              <a:solidFill>
                <a:srgbClr val="FF0000"/>
              </a:solidFill>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29</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793776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 min</a:t>
            </a:r>
          </a:p>
          <a:p>
            <a:endParaRPr lang="en-US" dirty="0"/>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Individuals (2 min): </a:t>
            </a:r>
            <a:r>
              <a:rPr lang="en-US" sz="1200" kern="1200" dirty="0">
                <a:solidFill>
                  <a:schemeClr val="tx1"/>
                </a:solidFill>
                <a:latin typeface="+mn-lt"/>
                <a:ea typeface="+mn-ea"/>
                <a:cs typeface="+mn-cs"/>
              </a:rPr>
              <a:t>Give participants some time to think about the questions.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a:t>
            </a:r>
            <a:r>
              <a:rPr lang="en-US" sz="1200" b="1" kern="1200" dirty="0">
                <a:solidFill>
                  <a:schemeClr val="tx1"/>
                </a:solidFill>
                <a:latin typeface="+mn-lt"/>
                <a:ea typeface="+mn-ea"/>
                <a:cs typeface="+mn-cs"/>
              </a:rPr>
              <a:t>Pairs (2 min): </a:t>
            </a:r>
            <a:r>
              <a:rPr lang="en-US" sz="1200" kern="1200" dirty="0">
                <a:solidFill>
                  <a:schemeClr val="tx1"/>
                </a:solidFill>
                <a:latin typeface="+mn-lt"/>
                <a:ea typeface="+mn-ea"/>
                <a:cs typeface="+mn-cs"/>
              </a:rPr>
              <a:t>Have participants engage in a quick Turn and Talk with an elbow partner.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a:t>
            </a:r>
            <a:r>
              <a:rPr lang="en-US" sz="1200" b="1" kern="1200" dirty="0">
                <a:solidFill>
                  <a:schemeClr val="tx1"/>
                </a:solidFill>
                <a:latin typeface="+mn-lt"/>
                <a:ea typeface="+mn-ea"/>
                <a:cs typeface="+mn-cs"/>
              </a:rPr>
              <a:t>Whole group (3 min): </a:t>
            </a:r>
            <a:r>
              <a:rPr lang="en-US" sz="1200" kern="1200" dirty="0">
                <a:solidFill>
                  <a:schemeClr val="tx1"/>
                </a:solidFill>
                <a:latin typeface="+mn-lt"/>
                <a:ea typeface="+mn-ea"/>
                <a:cs typeface="+mn-cs"/>
              </a:rPr>
              <a:t>Then have participants share as a group.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d. To reassure nervous participants, </a:t>
            </a:r>
            <a:r>
              <a:rPr lang="en-US" sz="1200" u="none" kern="1200" dirty="0">
                <a:solidFill>
                  <a:schemeClr val="tx1"/>
                </a:solidFill>
                <a:latin typeface="+mn-lt"/>
                <a:ea typeface="+mn-ea"/>
                <a:cs typeface="+mn-cs"/>
              </a:rPr>
              <a:t>emphasize</a:t>
            </a:r>
            <a:r>
              <a:rPr lang="en-US" sz="1200" kern="1200" dirty="0">
                <a:solidFill>
                  <a:schemeClr val="tx1"/>
                </a:solidFill>
                <a:latin typeface="+mn-lt"/>
                <a:ea typeface="+mn-ea"/>
                <a:cs typeface="+mn-cs"/>
              </a:rPr>
              <a:t> the following:</a:t>
            </a:r>
          </a:p>
          <a:p>
            <a:pPr marL="365760" indent="-182880">
              <a:buFont typeface="Arial" pitchFamily="34" charset="0"/>
              <a:buChar char="•"/>
            </a:pPr>
            <a:r>
              <a:rPr lang="en-US" sz="1200" kern="1200" dirty="0">
                <a:solidFill>
                  <a:schemeClr val="tx1"/>
                </a:solidFill>
                <a:latin typeface="+mn-lt"/>
                <a:ea typeface="+mn-ea"/>
                <a:cs typeface="+mn-cs"/>
              </a:rPr>
              <a:t>“We’re all learners sharing our efforts to implement new lessons in our classrooms using new strategies. By keeping this in mind, we honor each other’s courage in making our teaching practice visible to support everyone’s learning.” </a:t>
            </a:r>
          </a:p>
          <a:p>
            <a:pPr marL="365760" indent="-182880">
              <a:buFont typeface="Arial" pitchFamily="34" charset="0"/>
              <a:buChar char="•"/>
            </a:pPr>
            <a:r>
              <a:rPr lang="en-US" sz="1200" kern="1200" dirty="0">
                <a:solidFill>
                  <a:schemeClr val="tx1"/>
                </a:solidFill>
                <a:latin typeface="+mn-lt"/>
                <a:ea typeface="+mn-ea"/>
                <a:cs typeface="+mn-cs"/>
              </a:rPr>
              <a:t>The purpose of these lesson analyses is to learn about the </a:t>
            </a:r>
            <a:r>
              <a:rPr lang="en-US" sz="1200" kern="1200" dirty="0" err="1">
                <a:solidFill>
                  <a:schemeClr val="tx1"/>
                </a:solidFill>
                <a:latin typeface="+mn-lt"/>
                <a:ea typeface="+mn-ea"/>
                <a:cs typeface="+mn-cs"/>
              </a:rPr>
              <a:t>STeLLA</a:t>
            </a:r>
            <a:r>
              <a:rPr lang="en-US" sz="1200" kern="1200" dirty="0">
                <a:solidFill>
                  <a:schemeClr val="tx1"/>
                </a:solidFill>
                <a:latin typeface="+mn-lt"/>
                <a:ea typeface="+mn-ea"/>
                <a:cs typeface="+mn-cs"/>
              </a:rPr>
              <a:t> strategies, the science content, and student thinking, not to evaluate teachers! These video clips are too short to make evaluative judgments about a teacher’s overall teaching practice.   </a:t>
            </a:r>
          </a:p>
          <a:p>
            <a:endParaRPr lang="en-US" dirty="0"/>
          </a:p>
          <a:p>
            <a:endParaRPr lang="en-US" dirty="0"/>
          </a:p>
        </p:txBody>
      </p:sp>
      <p:sp>
        <p:nvSpPr>
          <p:cNvPr id="4" name="Slide Number Placeholder 3"/>
          <p:cNvSpPr>
            <a:spLocks noGrp="1"/>
          </p:cNvSpPr>
          <p:nvPr>
            <p:ph type="sldNum" sz="quarter" idx="10"/>
          </p:nvPr>
        </p:nvSpPr>
        <p:spPr/>
        <p:txBody>
          <a:bodyPr/>
          <a:lstStyle/>
          <a:p>
            <a:fld id="{458BEC4D-D1F7-4625-B0BA-2126EAFE9E6D}" type="slidenum">
              <a:rPr lang="en-US" smtClean="0"/>
              <a:pPr/>
              <a:t>3</a:t>
            </a:fld>
            <a:endParaRPr lang="en-US"/>
          </a:p>
        </p:txBody>
      </p:sp>
    </p:spTree>
    <p:extLst>
      <p:ext uri="{BB962C8B-B14F-4D97-AF65-F5344CB8AC3E}">
        <p14:creationId xmlns:p14="http://schemas.microsoft.com/office/powerpoint/2010/main" val="38648487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5 min</a:t>
            </a:r>
          </a:p>
          <a:p>
            <a:endParaRPr lang="en-US"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for this video clip. Remember, you may need more than one slide for all this information.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Review</a:t>
            </a:r>
            <a:r>
              <a:rPr lang="en-US" sz="1200" u="none" strike="noStrike" kern="1200" dirty="0">
                <a:solidFill>
                  <a:schemeClr val="tx1"/>
                </a:solidFill>
                <a:effectLst/>
                <a:latin typeface="+mn-lt"/>
                <a:ea typeface="+mn-ea"/>
                <a:cs typeface="+mn-cs"/>
              </a:rPr>
              <a:t> the lesson context for video clip 3, the main learning goal, the focus question, and the main lesson activity.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Optional:</a:t>
            </a:r>
            <a:r>
              <a:rPr lang="en-US" sz="1200" u="none" strike="noStrike" kern="1200" dirty="0">
                <a:solidFill>
                  <a:schemeClr val="tx1"/>
                </a:solidFill>
                <a:effectLst/>
                <a:latin typeface="+mn-lt"/>
                <a:ea typeface="+mn-ea"/>
                <a:cs typeface="+mn-cs"/>
              </a:rPr>
              <a:t> Direct participants to the overview page of the lesson plan to identify important science ideas and an ideal student response to the focus question.</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Orient participants to where video clip 3 appears in the lesson.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 Ask the teacher </a:t>
            </a:r>
            <a:r>
              <a:rPr lang="en-US" sz="1200" kern="1200">
                <a:solidFill>
                  <a:schemeClr val="tx1"/>
                </a:solidFill>
                <a:latin typeface="+mn-lt"/>
                <a:ea typeface="+mn-ea"/>
                <a:cs typeface="+mn-cs"/>
              </a:rPr>
              <a:t>whose </a:t>
            </a:r>
            <a:r>
              <a:rPr lang="en-US" sz="1200" kern="1200" baseline="0">
                <a:solidFill>
                  <a:schemeClr val="tx1"/>
                </a:solidFill>
                <a:latin typeface="+mn-lt"/>
                <a:ea typeface="+mn-ea"/>
                <a:cs typeface="+mn-cs"/>
              </a:rPr>
              <a:t>clip </a:t>
            </a:r>
            <a:r>
              <a:rPr lang="en-US" sz="1200" kern="1200" baseline="0" dirty="0">
                <a:solidFill>
                  <a:schemeClr val="tx1"/>
                </a:solidFill>
                <a:latin typeface="+mn-lt"/>
                <a:ea typeface="+mn-ea"/>
                <a:cs typeface="+mn-cs"/>
              </a:rPr>
              <a:t>you will be analyzing </a:t>
            </a:r>
            <a:r>
              <a:rPr lang="en-US" sz="1200" kern="1200" dirty="0">
                <a:solidFill>
                  <a:schemeClr val="tx1"/>
                </a:solidFill>
                <a:latin typeface="+mn-lt"/>
                <a:ea typeface="+mn-ea"/>
                <a:cs typeface="+mn-cs"/>
              </a:rPr>
              <a:t>to add other contextual factors that may be pertinent to the upcoming analysis.</a:t>
            </a:r>
            <a:r>
              <a:rPr lang="en-US" dirty="0"/>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30</a:t>
            </a:fld>
            <a:endParaRPr lang="en-US"/>
          </a:p>
        </p:txBody>
      </p:sp>
    </p:spTree>
    <p:extLst>
      <p:ext uri="{BB962C8B-B14F-4D97-AF65-F5344CB8AC3E}">
        <p14:creationId xmlns:p14="http://schemas.microsoft.com/office/powerpoint/2010/main" val="3655634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20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This slide focuses only on the </a:t>
            </a:r>
            <a:r>
              <a:rPr lang="en-US" sz="1200" b="1" kern="1200" dirty="0">
                <a:solidFill>
                  <a:schemeClr val="tx1"/>
                </a:solidFill>
                <a:latin typeface="+mn-lt"/>
                <a:ea typeface="+mn-ea"/>
                <a:cs typeface="+mn-cs"/>
              </a:rPr>
              <a:t>Identify </a:t>
            </a:r>
            <a:r>
              <a:rPr lang="en-US" sz="1200" kern="1200" dirty="0">
                <a:solidFill>
                  <a:schemeClr val="tx1"/>
                </a:solidFill>
                <a:latin typeface="+mn-lt"/>
                <a:ea typeface="+mn-ea"/>
                <a:cs typeface="+mn-cs"/>
              </a:rPr>
              <a:t>step.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slide to match your lesson analysis plan for video clip 3.</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Have participants locate the LAP for video clip 3.</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 Highlight step 1 on the LAP (</a:t>
            </a:r>
            <a:r>
              <a:rPr lang="en-US" sz="1200" b="1" u="none" strike="noStrike" kern="1200" dirty="0">
                <a:solidFill>
                  <a:schemeClr val="tx1"/>
                </a:solidFill>
                <a:effectLst/>
                <a:latin typeface="+mn-lt"/>
                <a:ea typeface="+mn-ea"/>
                <a:cs typeface="+mn-cs"/>
              </a:rPr>
              <a:t>Identify</a:t>
            </a:r>
            <a:r>
              <a:rPr lang="en-US" sz="1200" u="none" strike="noStrike" kern="1200" dirty="0">
                <a:solidFill>
                  <a:schemeClr val="tx1"/>
                </a:solidFill>
                <a:effectLst/>
                <a:latin typeface="+mn-lt"/>
                <a:ea typeface="+mn-ea"/>
                <a:cs typeface="+mn-cs"/>
              </a:rPr>
              <a:t> the strategy) and emphasize the strategy participants will be focusing on while analyzing the video clip.</a:t>
            </a:r>
          </a:p>
          <a:p>
            <a:pPr lvl="0" fontAlgn="base"/>
            <a:endParaRPr lang="en-US" sz="120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u="none" strike="noStrike" kern="1200" dirty="0">
                <a:solidFill>
                  <a:schemeClr val="tx1"/>
                </a:solidFill>
                <a:effectLst/>
                <a:latin typeface="+mn-lt"/>
                <a:ea typeface="+mn-ea"/>
                <a:cs typeface="+mn-cs"/>
              </a:rPr>
              <a:t>Note: </a:t>
            </a:r>
            <a:r>
              <a:rPr lang="en-US" sz="1200" u="none" strike="noStrike" kern="1200" dirty="0">
                <a:solidFill>
                  <a:schemeClr val="tx1"/>
                </a:solidFill>
                <a:effectLst/>
                <a:latin typeface="+mn-lt"/>
                <a:ea typeface="+mn-ea"/>
                <a:cs typeface="+mn-cs"/>
              </a:rPr>
              <a:t>Remind participants that step 1 on the LAP is step 2 of the lesson analysis process on the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If the selected strategy for video clip 3 is different from the ones analyzed in previous clips, review the purpose(s) and key features of the selected strategy. Direct participants to skim the relevant content in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booklet and/or refer to their Z-fold summary charts to refresh their memories. Then have participants share the purpose(s) and key features of the new strategy.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e. Show the video clip.</a:t>
            </a:r>
          </a:p>
          <a:p>
            <a:pPr lvl="0" fontAlgn="base"/>
            <a:endParaRPr lang="en-US" sz="1200" b="0"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Have participants study the video transcript to identify clear examples of the selected strategy.</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g.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“What examples of the strategy did you find in the video clip?” Ask challenge questions to make sure participants understand the strategy:  </a:t>
            </a:r>
          </a:p>
          <a:p>
            <a:pPr marL="365760" indent="-182880">
              <a:buFont typeface="Arial" pitchFamily="34" charset="0"/>
              <a:buChar char="•"/>
            </a:pPr>
            <a:r>
              <a:rPr lang="en-US" sz="1200" kern="1200" dirty="0">
                <a:solidFill>
                  <a:schemeClr val="tx1"/>
                </a:solidFill>
                <a:latin typeface="+mn-lt"/>
                <a:ea typeface="+mn-ea"/>
                <a:cs typeface="+mn-cs"/>
              </a:rPr>
              <a:t>“What makes this an example of strategy X?” </a:t>
            </a:r>
          </a:p>
          <a:p>
            <a:pPr marL="365760" indent="-182880">
              <a:buFont typeface="Arial" pitchFamily="34" charset="0"/>
              <a:buChar char="•"/>
            </a:pPr>
            <a:r>
              <a:rPr lang="en-US" sz="1200" kern="1200" dirty="0">
                <a:solidFill>
                  <a:schemeClr val="tx1"/>
                </a:solidFill>
                <a:latin typeface="+mn-lt"/>
                <a:ea typeface="+mn-ea"/>
                <a:cs typeface="+mn-cs"/>
              </a:rPr>
              <a:t>“Can you point to text in the strategies booklet that clarifies why this is an example of strategy X?”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 </a:t>
            </a:r>
            <a:r>
              <a:rPr lang="en-US" sz="1200" kern="1200" dirty="0">
                <a:solidFill>
                  <a:schemeClr val="tx1"/>
                </a:solidFill>
                <a:latin typeface="+mn-lt"/>
                <a:ea typeface="+mn-ea"/>
                <a:cs typeface="+mn-cs"/>
              </a:rPr>
              <a:t>Encourage the teacher who is featured in the video to listen to and observe this discussion, not to participate.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 </a:t>
            </a:r>
            <a:r>
              <a:rPr lang="en-US" sz="1200" kern="1200" dirty="0">
                <a:solidFill>
                  <a:schemeClr val="tx1"/>
                </a:solidFill>
                <a:latin typeface="+mn-lt"/>
                <a:ea typeface="+mn-ea"/>
                <a:cs typeface="+mn-cs"/>
              </a:rPr>
              <a:t>In assessing participants’ understandings of the strategy, pay attention to their reasoning: Are they clear about the purpose(s) of the strategy and how it is different from other strategies?</a:t>
            </a:r>
            <a:r>
              <a:rPr lang="en-US" dirty="0"/>
              <a:t> </a:t>
            </a:r>
            <a:r>
              <a:rPr lang="en-US" sz="1200" kern="1200" dirty="0">
                <a:solidFill>
                  <a:schemeClr val="tx1"/>
                </a:solidFill>
                <a:latin typeface="+mn-lt"/>
                <a:ea typeface="+mn-ea"/>
                <a:cs typeface="+mn-cs"/>
              </a:rPr>
              <a:t> </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31</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18614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25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This slide focuses only on the </a:t>
            </a:r>
            <a:r>
              <a:rPr lang="en-US" sz="1200" b="1" kern="1200" dirty="0">
                <a:solidFill>
                  <a:schemeClr val="tx1"/>
                </a:solidFill>
                <a:latin typeface="+mn-lt"/>
                <a:ea typeface="+mn-ea"/>
                <a:cs typeface="+mn-cs"/>
              </a:rPr>
              <a:t>Analyze</a:t>
            </a:r>
            <a:r>
              <a:rPr lang="en-US" sz="1200" kern="1200" dirty="0">
                <a:solidFill>
                  <a:schemeClr val="tx1"/>
                </a:solidFill>
                <a:latin typeface="+mn-lt"/>
                <a:ea typeface="+mn-ea"/>
                <a:cs typeface="+mn-cs"/>
              </a:rPr>
              <a:t> step.</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Add analysis questions to the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Direct participants to step 2 of the LAP (</a:t>
            </a:r>
            <a:r>
              <a:rPr lang="en-US" sz="1200" b="1" u="none" strike="noStrike" kern="1200" dirty="0">
                <a:solidFill>
                  <a:schemeClr val="tx1"/>
                </a:solidFill>
                <a:effectLst/>
                <a:latin typeface="+mn-lt"/>
                <a:ea typeface="+mn-ea"/>
                <a:cs typeface="+mn-cs"/>
              </a:rPr>
              <a:t>Analyze</a:t>
            </a:r>
            <a:r>
              <a:rPr lang="en-US" sz="1200" u="none" strike="noStrike" kern="1200" dirty="0">
                <a:solidFill>
                  <a:schemeClr val="tx1"/>
                </a:solidFill>
                <a:effectLst/>
                <a:latin typeface="+mn-lt"/>
                <a:ea typeface="+mn-ea"/>
                <a:cs typeface="+mn-cs"/>
              </a:rPr>
              <a:t> the video).</a:t>
            </a:r>
          </a:p>
          <a:p>
            <a:pPr lvl="0" fontAlgn="base"/>
            <a:endParaRPr lang="en-US" sz="120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1" u="none" strike="noStrike" kern="1200" dirty="0">
                <a:solidFill>
                  <a:schemeClr val="tx1"/>
                </a:solidFill>
                <a:effectLst/>
                <a:latin typeface="+mn-lt"/>
                <a:ea typeface="+mn-ea"/>
                <a:cs typeface="+mn-cs"/>
              </a:rPr>
              <a:t>Note: </a:t>
            </a:r>
            <a:r>
              <a:rPr lang="en-US" sz="1200" u="none" strike="noStrike" kern="1200" dirty="0">
                <a:solidFill>
                  <a:schemeClr val="tx1"/>
                </a:solidFill>
                <a:effectLst/>
                <a:latin typeface="+mn-lt"/>
                <a:ea typeface="+mn-ea"/>
                <a:cs typeface="+mn-cs"/>
              </a:rPr>
              <a:t>Remind participants that step 2 on the LAP is step 4 of the lesson analysis process on the slide.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If relevant:</a:t>
            </a:r>
            <a:r>
              <a:rPr lang="en-US" sz="1200" u="none" strike="noStrike" kern="1200" dirty="0">
                <a:solidFill>
                  <a:schemeClr val="tx1"/>
                </a:solidFill>
                <a:effectLst/>
                <a:latin typeface="+mn-lt"/>
                <a:ea typeface="+mn-ea"/>
                <a:cs typeface="+mn-cs"/>
              </a:rPr>
              <a:t> Notice that there are two analysis questions on the slide. You may choose one you want to address.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Since the goal is content deepening, the focus is on asking more open-ended, content-related questions that guide the lesson analysis. If the goal were to teach lesson analysis or get through the video clip fast, the questions would focus on more specific subject matter.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d. You may want to review the process involved in step 2 of the LAP. Encourage participants to ask clarifying questions about the </a:t>
            </a:r>
            <a:r>
              <a:rPr lang="en-US" sz="1200" u="none" strike="noStrike" kern="1200">
                <a:solidFill>
                  <a:schemeClr val="tx1"/>
                </a:solidFill>
                <a:effectLst/>
                <a:latin typeface="+mn-lt"/>
                <a:ea typeface="+mn-ea"/>
                <a:cs typeface="+mn-cs"/>
              </a:rPr>
              <a:t>CERA framework for </a:t>
            </a:r>
            <a:r>
              <a:rPr lang="en-US" sz="1200" u="none" strike="noStrike" kern="1200" dirty="0">
                <a:solidFill>
                  <a:schemeClr val="tx1"/>
                </a:solidFill>
                <a:effectLst/>
                <a:latin typeface="+mn-lt"/>
                <a:ea typeface="+mn-ea"/>
                <a:cs typeface="+mn-cs"/>
              </a:rPr>
              <a:t>generating a claim, identifying evidence, providing reasoning, and suggesting alternatives.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e. If time allows, have participants watch the video clip a second time.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f.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study the video transcript; generate their claim, evidence, and reasoning; and come up with alternatives (CERA) after watching the video.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g. </a:t>
            </a:r>
            <a:r>
              <a:rPr lang="en-US" sz="1200" b="1" u="none" strike="noStrike" kern="1200" dirty="0">
                <a:solidFill>
                  <a:schemeClr val="tx1"/>
                </a:solidFill>
                <a:effectLst/>
                <a:latin typeface="+mn-lt"/>
                <a:ea typeface="+mn-ea"/>
                <a:cs typeface="+mn-cs"/>
              </a:rPr>
              <a:t>Whole group:</a:t>
            </a:r>
            <a:r>
              <a:rPr lang="en-US" sz="1200" u="none" strike="noStrike" kern="1200" dirty="0">
                <a:solidFill>
                  <a:schemeClr val="tx1"/>
                </a:solidFill>
                <a:effectLst/>
                <a:latin typeface="+mn-lt"/>
                <a:ea typeface="+mn-ea"/>
                <a:cs typeface="+mn-cs"/>
              </a:rPr>
              <a:t> Have participants share their CERAs with the group, noting similarities and differences that ensure a rich and fruitful dialogue regarding student thinking, the use of the </a:t>
            </a:r>
            <a:r>
              <a:rPr lang="en-US" sz="1200" u="none" strike="noStrike" kern="1200" dirty="0" err="1">
                <a:solidFill>
                  <a:schemeClr val="tx1"/>
                </a:solidFill>
                <a:effectLst/>
                <a:latin typeface="+mn-lt"/>
                <a:ea typeface="+mn-ea"/>
                <a:cs typeface="+mn-cs"/>
              </a:rPr>
              <a:t>STeLLA</a:t>
            </a:r>
            <a:r>
              <a:rPr lang="en-US" sz="1200" u="none" strike="noStrike" kern="1200" dirty="0">
                <a:solidFill>
                  <a:schemeClr val="tx1"/>
                </a:solidFill>
                <a:effectLst/>
                <a:latin typeface="+mn-lt"/>
                <a:ea typeface="+mn-ea"/>
                <a:cs typeface="+mn-cs"/>
              </a:rPr>
              <a:t> strategies, and science content.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1: </a:t>
            </a:r>
            <a:r>
              <a:rPr lang="en-US" sz="1200" kern="1200" dirty="0">
                <a:solidFill>
                  <a:schemeClr val="tx1"/>
                </a:solidFill>
                <a:latin typeface="+mn-lt"/>
                <a:ea typeface="+mn-ea"/>
                <a:cs typeface="+mn-cs"/>
              </a:rPr>
              <a:t>Have participants share their CERAs interactively rather than in round-robin style. The ultimate goal is for teachers to listen and respond to each other throughout the discussion.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2: </a:t>
            </a:r>
            <a:r>
              <a:rPr lang="en-US" sz="1200" kern="1200" dirty="0">
                <a:solidFill>
                  <a:schemeClr val="tx1"/>
                </a:solidFill>
                <a:latin typeface="+mn-lt"/>
                <a:ea typeface="+mn-ea"/>
                <a:cs typeface="+mn-cs"/>
              </a:rPr>
              <a:t>Encourage the teacher who was featured in the video clip to listen to and observe this analysis discussion, not to participate</a:t>
            </a:r>
            <a:r>
              <a:rPr lang="en-US" sz="1200" b="0" kern="1200" dirty="0">
                <a:solidFill>
                  <a:schemeClr val="tx1"/>
                </a:solidFill>
                <a:latin typeface="+mn-lt"/>
                <a:ea typeface="+mn-ea"/>
                <a:cs typeface="+mn-cs"/>
              </a:rPr>
              <a:t>.</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 3:</a:t>
            </a:r>
            <a:r>
              <a:rPr lang="en-US" sz="1200" kern="1200" dirty="0">
                <a:solidFill>
                  <a:schemeClr val="tx1"/>
                </a:solidFill>
                <a:latin typeface="+mn-lt"/>
                <a:ea typeface="+mn-ea"/>
                <a:cs typeface="+mn-cs"/>
              </a:rPr>
              <a:t> </a:t>
            </a:r>
            <a:r>
              <a:rPr lang="en-US" sz="1200" kern="1200" dirty="0">
                <a:solidFill>
                  <a:schemeClr val="tx1"/>
                </a:solidFill>
                <a:effectLst/>
                <a:latin typeface="+mn-lt"/>
                <a:ea typeface="+mn-ea"/>
                <a:cs typeface="+mn-cs"/>
              </a:rPr>
              <a:t>Continue listening to participants as they share their understandings of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strategies and science content. Ask questions to both probe and challenge participants’ ideas. When confusion arises, point them back to the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resources (e.g., the video transcript, content background document, </a:t>
            </a:r>
            <a:r>
              <a:rPr lang="en-US" sz="1200" kern="1200" dirty="0" err="1">
                <a:solidFill>
                  <a:schemeClr val="tx1"/>
                </a:solidFill>
                <a:effectLst/>
                <a:latin typeface="+mn-lt"/>
                <a:ea typeface="+mn-ea"/>
                <a:cs typeface="+mn-cs"/>
              </a:rPr>
              <a:t>STeLLA</a:t>
            </a:r>
            <a:r>
              <a:rPr lang="en-US" sz="1200" kern="1200" dirty="0">
                <a:solidFill>
                  <a:schemeClr val="tx1"/>
                </a:solidFill>
                <a:effectLst/>
                <a:latin typeface="+mn-lt"/>
                <a:ea typeface="+mn-ea"/>
                <a:cs typeface="+mn-cs"/>
              </a:rPr>
              <a:t> strategies booklet, and the lesson plans binder).</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32</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34118260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5 min</a:t>
            </a:r>
            <a:endParaRPr lang="en-US" sz="16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This slide focuses only on the </a:t>
            </a:r>
            <a:r>
              <a:rPr lang="en-US" sz="1200" b="1" kern="1200" dirty="0">
                <a:solidFill>
                  <a:schemeClr val="tx1"/>
                </a:solidFill>
                <a:latin typeface="+mn-lt"/>
                <a:ea typeface="+mn-ea"/>
                <a:cs typeface="+mn-cs"/>
              </a:rPr>
              <a:t>Reflect</a:t>
            </a:r>
            <a:r>
              <a:rPr lang="en-US" sz="1200" kern="1200" dirty="0">
                <a:solidFill>
                  <a:schemeClr val="tx1"/>
                </a:solidFill>
                <a:latin typeface="+mn-lt"/>
                <a:ea typeface="+mn-ea"/>
                <a:cs typeface="+mn-cs"/>
              </a:rPr>
              <a:t> step.</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Give participants time to reflect on and write about (if</a:t>
            </a:r>
            <a:r>
              <a:rPr lang="en-US" sz="1200" u="none" strike="noStrike" kern="1200" baseline="0" dirty="0">
                <a:solidFill>
                  <a:schemeClr val="tx1"/>
                </a:solidFill>
                <a:effectLst/>
                <a:latin typeface="+mn-lt"/>
                <a:ea typeface="+mn-ea"/>
                <a:cs typeface="+mn-cs"/>
              </a:rPr>
              <a:t> time allows) </a:t>
            </a:r>
            <a:r>
              <a:rPr lang="en-US" sz="1200" u="none" strike="noStrike" kern="1200" dirty="0">
                <a:solidFill>
                  <a:schemeClr val="tx1"/>
                </a:solidFill>
                <a:effectLst/>
                <a:latin typeface="+mn-lt"/>
                <a:ea typeface="+mn-ea"/>
                <a:cs typeface="+mn-cs"/>
              </a:rPr>
              <a:t>what they’ve learned through the analysis process.</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Ask participants to share what they’ve learned, starting with the teacher whose video was analyzed. Keep them focused on what they learned about the target strategy, the science content, or the students’ challenges in understanding this content, not on what they did wrong. </a:t>
            </a:r>
          </a:p>
          <a:p>
            <a:endParaRPr lang="en-US" sz="1200" kern="1200" dirty="0">
              <a:solidFill>
                <a:schemeClr val="tx1"/>
              </a:solidFill>
              <a:latin typeface="+mn-lt"/>
              <a:ea typeface="+mn-ea"/>
              <a:cs typeface="+mn-cs"/>
            </a:endParaRPr>
          </a:p>
          <a:p>
            <a:r>
              <a:rPr lang="en-US" sz="1200" b="1" kern="1200" dirty="0">
                <a:solidFill>
                  <a:schemeClr val="tx1"/>
                </a:solidFill>
                <a:effectLst/>
                <a:latin typeface="+mn-lt"/>
                <a:ea typeface="+mn-ea"/>
                <a:cs typeface="+mn-cs"/>
              </a:rPr>
              <a:t>Note:</a:t>
            </a:r>
            <a:r>
              <a:rPr lang="en-US" sz="1200" kern="1200" dirty="0">
                <a:solidFill>
                  <a:schemeClr val="tx1"/>
                </a:solidFill>
                <a:effectLst/>
                <a:latin typeface="+mn-lt"/>
                <a:ea typeface="+mn-ea"/>
                <a:cs typeface="+mn-cs"/>
              </a:rPr>
              <a:t> If time is running short, ask only the teacher whose video was analyzed to share her or his reflection.</a:t>
            </a:r>
            <a:endParaRPr lang="en-US" sz="1200" kern="1200" dirty="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33</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14001524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0">
              <a:defRPr/>
            </a:pPr>
            <a:r>
              <a:rPr lang="en-US" baseline="0" dirty="0"/>
              <a:t>10 min</a:t>
            </a:r>
          </a:p>
          <a:p>
            <a:pPr defTabSz="948500">
              <a:defRPr/>
            </a:pPr>
            <a:endParaRPr lang="en-US" baseline="0" dirty="0"/>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Make sure science-lesson materials are available from the lesson kit.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Insert on the slide a new use-and-apply question, scenario, data set, or phenomenon for participants to explain.  </a:t>
            </a:r>
            <a:r>
              <a:rPr lang="en-US" sz="1200" b="1" kern="1200" dirty="0">
                <a:solidFill>
                  <a:schemeClr val="tx1"/>
                </a:solidFill>
                <a:latin typeface="+mn-lt"/>
                <a:ea typeface="+mn-ea"/>
                <a:cs typeface="+mn-cs"/>
              </a:rPr>
              <a:t>Ensure you have any materials you need if you want participants to observe a phenomenon.</a:t>
            </a:r>
            <a:endParaRPr lang="en-US" sz="1200" b="1" u="none" strike="noStrike" kern="1200" dirty="0">
              <a:solidFill>
                <a:schemeClr val="tx1"/>
              </a:solidFill>
              <a:effectLst/>
              <a:latin typeface="+mn-lt"/>
              <a:ea typeface="+mn-ea"/>
              <a:cs typeface="+mn-cs"/>
            </a:endParaRP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Present the question, scenario, data set, or phenomenon described on the slide.</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c.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Have participants work quietly on using science ideas to answer the question or explain the scenario, data, or phenomenon. </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For support, they can use available resources, such as the content background document in the resources section of the lesson plans binder.</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d. </a:t>
            </a:r>
            <a:r>
              <a:rPr lang="en-US" sz="1200" b="1" u="none" strike="noStrike" kern="1200" dirty="0">
                <a:solidFill>
                  <a:schemeClr val="tx1"/>
                </a:solidFill>
                <a:effectLst/>
                <a:latin typeface="+mn-lt"/>
                <a:ea typeface="+mn-ea"/>
                <a:cs typeface="+mn-cs"/>
              </a:rPr>
              <a:t>Whole group:</a:t>
            </a:r>
            <a:r>
              <a:rPr lang="en-US" sz="1200" b="1" u="none" strike="noStrike" kern="1200" baseline="0" dirty="0">
                <a:solidFill>
                  <a:schemeClr val="tx1"/>
                </a:solidFill>
                <a:effectLst/>
                <a:latin typeface="+mn-lt"/>
                <a:ea typeface="+mn-ea"/>
                <a:cs typeface="+mn-cs"/>
              </a:rPr>
              <a:t> </a:t>
            </a:r>
            <a:r>
              <a:rPr lang="en-US" sz="1200" b="0" u="none" strike="noStrike" kern="1200" baseline="0" dirty="0">
                <a:solidFill>
                  <a:schemeClr val="tx1"/>
                </a:solidFill>
                <a:effectLst/>
                <a:latin typeface="+mn-lt"/>
                <a:ea typeface="+mn-ea"/>
                <a:cs typeface="+mn-cs"/>
              </a:rPr>
              <a:t>Challenge participants to reach an agreement on how to answer the question or explain the scenario, data, or phenomenon without any intervention from you until they’ve either solved the problem accurately or hit a dead end and can’t agree.</a:t>
            </a:r>
          </a:p>
          <a:p>
            <a:pPr lvl="0" fontAlgn="base"/>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e. </a:t>
            </a:r>
            <a:r>
              <a:rPr lang="en-US" sz="1200" b="1" kern="1200" dirty="0">
                <a:solidFill>
                  <a:schemeClr val="tx1"/>
                </a:solidFill>
                <a:latin typeface="+mn-lt"/>
                <a:ea typeface="+mn-ea"/>
                <a:cs typeface="+mn-cs"/>
              </a:rPr>
              <a:t>Synthesize/summarize:</a:t>
            </a:r>
            <a:r>
              <a:rPr lang="en-US" sz="1200" kern="1200" dirty="0">
                <a:solidFill>
                  <a:schemeClr val="tx1"/>
                </a:solidFill>
                <a:latin typeface="+mn-lt"/>
                <a:ea typeface="+mn-ea"/>
                <a:cs typeface="+mn-cs"/>
              </a:rPr>
              <a:t> If participants come up with a strong response for the use-and-apply question or scenario, have one of them provide a summary. If they haven’t formulated a strong response, give them a complete explanation as a model.</a:t>
            </a:r>
            <a:endParaRPr lang="en-US" sz="1200" b="1"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Remind participants not only of the science content but the lesson activities that provide supporting evidence for the ideas. Address any confusion that emerges about the lesson content. </a:t>
            </a:r>
          </a:p>
          <a:p>
            <a:pPr defTabSz="948500">
              <a:defRPr/>
            </a:pPr>
            <a:endParaRPr lang="en-US" baseline="0" dirty="0"/>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Footer Placeholder 4"/>
          <p:cNvSpPr>
            <a:spLocks noGrp="1"/>
          </p:cNvSpPr>
          <p:nvPr>
            <p:ph type="ftr" sz="quarter" idx="11"/>
          </p:nvPr>
        </p:nvSpPr>
        <p:spPr/>
        <p:txBody>
          <a:bodyPr/>
          <a:lstStyle/>
          <a:p>
            <a:pPr>
              <a:defRPr/>
            </a:pPr>
            <a:r>
              <a:rPr lang="en-US"/>
              <a:t>BSCS</a:t>
            </a:r>
            <a:endParaRPr lang="en-US" dirty="0"/>
          </a:p>
        </p:txBody>
      </p:sp>
      <p:sp>
        <p:nvSpPr>
          <p:cNvPr id="6" name="Slide Number Placeholder 5"/>
          <p:cNvSpPr>
            <a:spLocks noGrp="1"/>
          </p:cNvSpPr>
          <p:nvPr>
            <p:ph type="sldNum" sz="quarter" idx="12"/>
          </p:nvPr>
        </p:nvSpPr>
        <p:spPr/>
        <p:txBody>
          <a:bodyPr/>
          <a:lstStyle/>
          <a:p>
            <a:pPr>
              <a:defRPr/>
            </a:pPr>
            <a:fld id="{7368ACAD-1301-439D-BD50-43F3B3A57782}" type="slidenum">
              <a:rPr lang="en-US" smtClean="0"/>
              <a:pPr>
                <a:defRPr/>
              </a:pPr>
              <a:t>34</a:t>
            </a:fld>
            <a:endParaRPr lang="en-US" dirty="0"/>
          </a:p>
        </p:txBody>
      </p:sp>
      <p:sp>
        <p:nvSpPr>
          <p:cNvPr id="7" name="Date Placeholder 6"/>
          <p:cNvSpPr>
            <a:spLocks noGrp="1"/>
          </p:cNvSpPr>
          <p:nvPr>
            <p:ph type="dt" idx="13"/>
          </p:nvPr>
        </p:nvSpPr>
        <p:spPr/>
        <p:txBody>
          <a:bodyPr/>
          <a:lstStyle/>
          <a:p>
            <a:pPr>
              <a:defRPr/>
            </a:pPr>
            <a:r>
              <a:rPr lang="en-US"/>
              <a:t>9/24/2012</a:t>
            </a:r>
            <a:endParaRPr lang="en-US" dirty="0"/>
          </a:p>
        </p:txBody>
      </p:sp>
    </p:spTree>
    <p:extLst>
      <p:ext uri="{BB962C8B-B14F-4D97-AF65-F5344CB8AC3E}">
        <p14:creationId xmlns:p14="http://schemas.microsoft.com/office/powerpoint/2010/main" val="24227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35</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dirty="0"/>
              <a:t>3</a:t>
            </a:r>
            <a:r>
              <a:rPr lang="en-US" baseline="0" dirty="0"/>
              <a:t> </a:t>
            </a:r>
            <a:r>
              <a:rPr lang="en-US" dirty="0"/>
              <a:t>min</a:t>
            </a:r>
          </a:p>
          <a:p>
            <a:pPr eaLnBrk="1" hangingPunct="1"/>
            <a:endParaRPr lang="en-US" dirty="0"/>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 (1 min):</a:t>
            </a:r>
            <a:r>
              <a:rPr lang="en-US" sz="1200" u="none" strike="noStrike" kern="1200" dirty="0">
                <a:solidFill>
                  <a:schemeClr val="tx1"/>
                </a:solidFill>
                <a:effectLst/>
                <a:latin typeface="+mn-lt"/>
                <a:ea typeface="+mn-ea"/>
                <a:cs typeface="+mn-cs"/>
              </a:rPr>
              <a:t> Ask participants to silently think about the focus question.</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Invite participants to share their thoughts with the group.</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186051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a:t>
            </a:r>
            <a:r>
              <a:rPr lang="en-US" baseline="0" dirty="0"/>
              <a:t> min</a:t>
            </a:r>
          </a:p>
          <a:p>
            <a:endParaRPr lang="en-US" baseline="0" dirty="0"/>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Pairs:</a:t>
            </a:r>
            <a:r>
              <a:rPr lang="en-US" sz="1200" u="none" strike="noStrike" kern="1200" dirty="0">
                <a:solidFill>
                  <a:schemeClr val="tx1"/>
                </a:solidFill>
                <a:effectLst/>
                <a:latin typeface="+mn-lt"/>
                <a:ea typeface="+mn-ea"/>
                <a:cs typeface="+mn-cs"/>
              </a:rPr>
              <a:t> Have participants pair up and discuss what they’ve learned from teaching the lessons. (Ideally, pair a round-1 teacher who has already taught the lessons with a round-2 teacher who hasn’t taught the lessons yet.)</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Whole group:</a:t>
            </a:r>
            <a:r>
              <a:rPr lang="en-US" sz="1200" kern="1200" dirty="0">
                <a:solidFill>
                  <a:schemeClr val="tx1"/>
                </a:solidFill>
                <a:latin typeface="+mn-lt"/>
                <a:ea typeface="+mn-ea"/>
                <a:cs typeface="+mn-cs"/>
              </a:rPr>
              <a:t> Have participants share with the group any key ideas that emerged during their pairs work.</a:t>
            </a:r>
          </a:p>
        </p:txBody>
      </p:sp>
      <p:sp>
        <p:nvSpPr>
          <p:cNvPr id="4" name="Header Placeholder 3"/>
          <p:cNvSpPr>
            <a:spLocks noGrp="1"/>
          </p:cNvSpPr>
          <p:nvPr>
            <p:ph type="hdr" sz="quarter" idx="10"/>
          </p:nvPr>
        </p:nvSpPr>
        <p:spPr/>
        <p:txBody>
          <a:bodyPr/>
          <a:lstStyle/>
          <a:p>
            <a:pPr>
              <a:defRPr/>
            </a:pPr>
            <a:r>
              <a:rPr lang="en-US"/>
              <a:t>STeLLA Blue 1       Study Group 1</a:t>
            </a:r>
            <a:endParaRPr lang="en-US" dirty="0"/>
          </a:p>
        </p:txBody>
      </p:sp>
      <p:sp>
        <p:nvSpPr>
          <p:cNvPr id="5" name="Date Placeholder 4"/>
          <p:cNvSpPr>
            <a:spLocks noGrp="1"/>
          </p:cNvSpPr>
          <p:nvPr>
            <p:ph type="dt" idx="11"/>
          </p:nvPr>
        </p:nvSpPr>
        <p:spPr/>
        <p:txBody>
          <a:bodyPr/>
          <a:lstStyle/>
          <a:p>
            <a:pPr>
              <a:defRPr/>
            </a:pPr>
            <a:r>
              <a:rPr lang="en-US"/>
              <a:t>9/24/2012</a:t>
            </a:r>
            <a:endParaRPr lang="en-US" dirty="0"/>
          </a:p>
        </p:txBody>
      </p:sp>
      <p:sp>
        <p:nvSpPr>
          <p:cNvPr id="6" name="Footer Placeholder 5"/>
          <p:cNvSpPr>
            <a:spLocks noGrp="1"/>
          </p:cNvSpPr>
          <p:nvPr>
            <p:ph type="ftr" sz="quarter" idx="12"/>
          </p:nvPr>
        </p:nvSpPr>
        <p:spPr/>
        <p:txBody>
          <a:bodyPr/>
          <a:lstStyle/>
          <a:p>
            <a:pPr>
              <a:defRPr/>
            </a:pPr>
            <a:r>
              <a:rPr lang="en-US"/>
              <a:t>BSCS</a:t>
            </a:r>
            <a:endParaRPr lang="en-US" dirty="0"/>
          </a:p>
        </p:txBody>
      </p:sp>
      <p:sp>
        <p:nvSpPr>
          <p:cNvPr id="7" name="Slide Number Placeholder 6"/>
          <p:cNvSpPr>
            <a:spLocks noGrp="1"/>
          </p:cNvSpPr>
          <p:nvPr>
            <p:ph type="sldNum" sz="quarter" idx="13"/>
          </p:nvPr>
        </p:nvSpPr>
        <p:spPr/>
        <p:txBody>
          <a:bodyPr/>
          <a:lstStyle/>
          <a:p>
            <a:pPr>
              <a:defRPr/>
            </a:pPr>
            <a:fld id="{7368ACAD-1301-439D-BD50-43F3B3A57782}" type="slidenum">
              <a:rPr lang="en-US" smtClean="0"/>
              <a:pPr>
                <a:defRPr/>
              </a:pPr>
              <a:t>36</a:t>
            </a:fld>
            <a:endParaRPr lang="en-US" dirty="0"/>
          </a:p>
        </p:txBody>
      </p:sp>
    </p:spTree>
    <p:extLst>
      <p:ext uri="{BB962C8B-B14F-4D97-AF65-F5344CB8AC3E}">
        <p14:creationId xmlns:p14="http://schemas.microsoft.com/office/powerpoint/2010/main" val="16174468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7DCAEF58-160A-4A11-A45D-1B7C89346756}" type="slidenum">
              <a:rPr lang="en-US"/>
              <a:pPr eaLnBrk="1" hangingPunct="1"/>
              <a:t>37</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dirty="0"/>
              <a:t>Less than 1 min</a:t>
            </a:r>
          </a:p>
          <a:p>
            <a:pPr eaLnBrk="1" hangingPunct="1"/>
            <a:endParaRPr lang="en-US" dirty="0"/>
          </a:p>
          <a:p>
            <a:pPr lvl="0" fontAlgn="base"/>
            <a:r>
              <a:rPr lang="en-US" sz="1200" u="none" strike="noStrike" kern="1200" dirty="0">
                <a:solidFill>
                  <a:schemeClr val="tx1"/>
                </a:solidFill>
                <a:effectLst/>
                <a:latin typeface="+mn-lt"/>
                <a:ea typeface="+mn-ea"/>
                <a:cs typeface="+mn-cs"/>
              </a:rPr>
              <a:t>a. Remind participants that they need to give their students the PD pre- and posttests </a:t>
            </a:r>
            <a:r>
              <a:rPr lang="en-US" sz="1200" b="1" u="none" strike="noStrike" kern="1200" dirty="0">
                <a:solidFill>
                  <a:schemeClr val="tx1"/>
                </a:solidFill>
                <a:effectLst/>
                <a:latin typeface="+mn-lt"/>
                <a:ea typeface="+mn-ea"/>
                <a:cs typeface="+mn-cs"/>
              </a:rPr>
              <a:t>before and after</a:t>
            </a:r>
            <a:r>
              <a:rPr lang="en-US" sz="1200" u="none" strike="noStrike" kern="1200" dirty="0">
                <a:solidFill>
                  <a:schemeClr val="tx1"/>
                </a:solidFill>
                <a:effectLst/>
                <a:latin typeface="+mn-lt"/>
                <a:ea typeface="+mn-ea"/>
                <a:cs typeface="+mn-cs"/>
              </a:rPr>
              <a:t> teaching the lesson sequence.</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It’s very important that participants keep these tests</a:t>
            </a:r>
            <a:r>
              <a:rPr lang="en-US" sz="1200" b="0" kern="1200" dirty="0">
                <a:solidFill>
                  <a:schemeClr val="tx1"/>
                </a:solidFill>
                <a:latin typeface="+mn-lt"/>
                <a:ea typeface="+mn-ea"/>
                <a:cs typeface="+mn-cs"/>
              </a:rPr>
              <a:t>,</a:t>
            </a:r>
            <a:r>
              <a:rPr lang="en-US" sz="1200" kern="1200" dirty="0">
                <a:solidFill>
                  <a:schemeClr val="tx1"/>
                </a:solidFill>
                <a:latin typeface="+mn-lt"/>
                <a:ea typeface="+mn-ea"/>
                <a:cs typeface="+mn-cs"/>
              </a:rPr>
              <a:t> because they’ll be analyzing changes in student understanding from pre- to posttest during Study Group 3.  </a:t>
            </a:r>
          </a:p>
        </p:txBody>
      </p:sp>
      <p:sp>
        <p:nvSpPr>
          <p:cNvPr id="2" name="Footer Placeholder 1"/>
          <p:cNvSpPr>
            <a:spLocks noGrp="1"/>
          </p:cNvSpPr>
          <p:nvPr>
            <p:ph type="ftr" sz="quarter" idx="10"/>
          </p:nvPr>
        </p:nvSpPr>
        <p:spPr/>
        <p:txBody>
          <a:bodyPr/>
          <a:lstStyle/>
          <a:p>
            <a:pPr>
              <a:defRPr/>
            </a:pPr>
            <a:r>
              <a:rPr lang="en-US"/>
              <a:t>BSCS</a:t>
            </a:r>
          </a:p>
        </p:txBody>
      </p:sp>
      <p:sp>
        <p:nvSpPr>
          <p:cNvPr id="3" name="Header Placeholder 2"/>
          <p:cNvSpPr>
            <a:spLocks noGrp="1"/>
          </p:cNvSpPr>
          <p:nvPr>
            <p:ph type="hdr" sz="quarter" idx="11"/>
          </p:nvPr>
        </p:nvSpPr>
        <p:spPr/>
        <p:txBody>
          <a:bodyPr/>
          <a:lstStyle/>
          <a:p>
            <a:pPr>
              <a:defRPr/>
            </a:pPr>
            <a:r>
              <a:rPr lang="en-US"/>
              <a:t>STeLLA Blue 1       Study Group 1</a:t>
            </a:r>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18641211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39404FB2-FD48-430B-8825-9069B1E2B95D}" type="slidenum">
              <a:rPr lang="en-US"/>
              <a:pPr eaLnBrk="1" hangingPunct="1"/>
              <a:t>38</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dirty="0"/>
              <a:t>1 min</a:t>
            </a:r>
          </a:p>
          <a:p>
            <a:pPr eaLnBrk="1" hangingPunct="1"/>
            <a:endParaRPr lang="en-US" dirty="0"/>
          </a:p>
          <a:p>
            <a:pPr lvl="0" fontAlgn="base"/>
            <a:r>
              <a:rPr lang="en-US" sz="120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Modify the details on the slide.</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b. Inform participants of the date, time, and location of the next meeting.</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Note:</a:t>
            </a:r>
            <a:r>
              <a:rPr lang="en-US" sz="1200" kern="1200" dirty="0">
                <a:solidFill>
                  <a:schemeClr val="tx1"/>
                </a:solidFill>
                <a:latin typeface="+mn-lt"/>
                <a:ea typeface="+mn-ea"/>
                <a:cs typeface="+mn-cs"/>
              </a:rPr>
              <a:t> Remind participants to give their students the pretests/posttests before and after teaching the lessons, and to </a:t>
            </a:r>
            <a:r>
              <a:rPr lang="en-US" sz="1200" b="0" kern="1200" dirty="0">
                <a:solidFill>
                  <a:schemeClr val="tx1"/>
                </a:solidFill>
                <a:latin typeface="+mn-lt"/>
                <a:ea typeface="+mn-ea"/>
                <a:cs typeface="+mn-cs"/>
              </a:rPr>
              <a:t>save them </a:t>
            </a:r>
            <a:r>
              <a:rPr lang="en-US" sz="1200" kern="1200" dirty="0">
                <a:solidFill>
                  <a:schemeClr val="tx1"/>
                </a:solidFill>
                <a:latin typeface="+mn-lt"/>
                <a:ea typeface="+mn-ea"/>
                <a:cs typeface="+mn-cs"/>
              </a:rPr>
              <a:t>for use in Study Group 3. </a:t>
            </a: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5926512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09B232C-81A4-47E7-84EE-0BC12CE0C537}" type="slidenum">
              <a:rPr lang="en-US"/>
              <a:pPr eaLnBrk="1" hangingPunct="1"/>
              <a:t>39</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dirty="0"/>
              <a:t>5 min</a:t>
            </a:r>
          </a:p>
          <a:p>
            <a:pPr eaLnBrk="1" hangingPunct="1"/>
            <a:endParaRPr lang="en-US" dirty="0"/>
          </a:p>
          <a:p>
            <a:pPr lvl="0" fontAlgn="base"/>
            <a:r>
              <a:rPr lang="en-US" sz="1200" b="0" u="none" strike="noStrike" kern="1200" dirty="0">
                <a:solidFill>
                  <a:schemeClr val="tx1"/>
                </a:solidFill>
                <a:effectLst/>
                <a:latin typeface="+mn-lt"/>
                <a:ea typeface="+mn-ea"/>
                <a:cs typeface="+mn-cs"/>
              </a:rPr>
              <a:t>a. </a:t>
            </a:r>
            <a:r>
              <a:rPr lang="en-US" sz="1200" b="1" u="none" strike="noStrike" kern="1200" dirty="0">
                <a:solidFill>
                  <a:schemeClr val="tx1"/>
                </a:solidFill>
                <a:effectLst/>
                <a:latin typeface="+mn-lt"/>
                <a:ea typeface="+mn-ea"/>
                <a:cs typeface="+mn-cs"/>
              </a:rPr>
              <a:t>Individuals:</a:t>
            </a:r>
            <a:r>
              <a:rPr lang="en-US" sz="1200" u="none" strike="noStrike" kern="1200" dirty="0">
                <a:solidFill>
                  <a:schemeClr val="tx1"/>
                </a:solidFill>
                <a:effectLst/>
                <a:latin typeface="+mn-lt"/>
                <a:ea typeface="+mn-ea"/>
                <a:cs typeface="+mn-cs"/>
              </a:rPr>
              <a:t> Direct participants to the reflection sheet and ask</a:t>
            </a:r>
            <a:r>
              <a:rPr lang="en-US" sz="1200" u="none" strike="noStrike" kern="1200" baseline="0" dirty="0">
                <a:solidFill>
                  <a:schemeClr val="tx1"/>
                </a:solidFill>
                <a:effectLst/>
                <a:latin typeface="+mn-lt"/>
                <a:ea typeface="+mn-ea"/>
                <a:cs typeface="+mn-cs"/>
              </a:rPr>
              <a:t> them to </a:t>
            </a:r>
            <a:r>
              <a:rPr lang="en-US" sz="1200" u="none" strike="noStrike" kern="1200" dirty="0">
                <a:solidFill>
                  <a:schemeClr val="tx1"/>
                </a:solidFill>
                <a:effectLst/>
                <a:latin typeface="+mn-lt"/>
                <a:ea typeface="+mn-ea"/>
                <a:cs typeface="+mn-cs"/>
              </a:rPr>
              <a:t>think about the questions. </a:t>
            </a:r>
          </a:p>
          <a:p>
            <a:pPr lvl="0" fontAlgn="base"/>
            <a:endParaRPr lang="en-US" sz="1200" b="1" u="none" strike="noStrike" kern="1200" dirty="0">
              <a:solidFill>
                <a:schemeClr val="tx1"/>
              </a:solidFill>
              <a:effectLst/>
              <a:latin typeface="+mn-lt"/>
              <a:ea typeface="+mn-ea"/>
              <a:cs typeface="+mn-cs"/>
            </a:endParaRPr>
          </a:p>
          <a:p>
            <a:pPr lvl="0" fontAlgn="base"/>
            <a:r>
              <a:rPr lang="en-US" sz="1200" b="0" u="none" strike="noStrike" kern="1200" dirty="0">
                <a:solidFill>
                  <a:schemeClr val="tx1"/>
                </a:solidFill>
                <a:effectLst/>
                <a:latin typeface="+mn-lt"/>
                <a:ea typeface="+mn-ea"/>
                <a:cs typeface="+mn-cs"/>
              </a:rPr>
              <a:t>b. </a:t>
            </a:r>
            <a:r>
              <a:rPr lang="en-US" sz="1200" b="1" u="none" strike="noStrike" kern="1200" dirty="0">
                <a:solidFill>
                  <a:schemeClr val="tx1"/>
                </a:solidFill>
                <a:effectLst/>
                <a:latin typeface="+mn-lt"/>
                <a:ea typeface="+mn-ea"/>
                <a:cs typeface="+mn-cs"/>
              </a:rPr>
              <a:t>Pairs:</a:t>
            </a:r>
            <a:r>
              <a:rPr lang="en-US" sz="1200" u="none" strike="noStrike" kern="1200" dirty="0">
                <a:solidFill>
                  <a:schemeClr val="tx1"/>
                </a:solidFill>
                <a:effectLst/>
                <a:latin typeface="+mn-lt"/>
                <a:ea typeface="+mn-ea"/>
                <a:cs typeface="+mn-cs"/>
              </a:rPr>
              <a:t> Then have participants share their responses to questions 1 and 2 with an elbow partner.  </a:t>
            </a:r>
          </a:p>
          <a:p>
            <a:pPr lvl="0" fontAlgn="base"/>
            <a:endParaRPr lang="en-US" sz="1200" u="none" strike="noStrike" kern="1200" dirty="0">
              <a:solidFill>
                <a:schemeClr val="tx1"/>
              </a:solidFill>
              <a:effectLst/>
              <a:latin typeface="+mn-lt"/>
              <a:ea typeface="+mn-ea"/>
              <a:cs typeface="+mn-cs"/>
            </a:endParaRPr>
          </a:p>
          <a:p>
            <a:pPr lvl="0" fontAlgn="base"/>
            <a:r>
              <a:rPr lang="en-US" sz="1200" u="none" strike="noStrike" kern="1200" dirty="0">
                <a:solidFill>
                  <a:schemeClr val="tx1"/>
                </a:solidFill>
                <a:effectLst/>
                <a:latin typeface="+mn-lt"/>
                <a:ea typeface="+mn-ea"/>
                <a:cs typeface="+mn-cs"/>
              </a:rPr>
              <a:t>c.</a:t>
            </a:r>
            <a:r>
              <a:rPr lang="en-US" sz="1200" u="none" strike="noStrike" kern="1200" baseline="0" dirty="0">
                <a:solidFill>
                  <a:schemeClr val="tx1"/>
                </a:solidFill>
                <a:effectLst/>
                <a:latin typeface="+mn-lt"/>
                <a:ea typeface="+mn-ea"/>
                <a:cs typeface="+mn-cs"/>
              </a:rPr>
              <a:t> </a:t>
            </a:r>
            <a:r>
              <a:rPr lang="en-US" sz="1200" b="1" u="none" strike="noStrike" kern="1200" baseline="0" dirty="0">
                <a:solidFill>
                  <a:schemeClr val="tx1"/>
                </a:solidFill>
                <a:effectLst/>
                <a:latin typeface="+mn-lt"/>
                <a:ea typeface="+mn-ea"/>
                <a:cs typeface="+mn-cs"/>
              </a:rPr>
              <a:t>Individuals:</a:t>
            </a:r>
            <a:r>
              <a:rPr lang="en-US" sz="1200" u="none" strike="noStrike" kern="1200" baseline="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rPr>
              <a:t>Ask participants to write a response to question 3 on their handouts.  </a:t>
            </a:r>
          </a:p>
          <a:p>
            <a:endParaRPr lang="en-US" dirty="0"/>
          </a:p>
        </p:txBody>
      </p:sp>
      <p:sp>
        <p:nvSpPr>
          <p:cNvPr id="2" name="Footer Placeholder 1"/>
          <p:cNvSpPr>
            <a:spLocks noGrp="1"/>
          </p:cNvSpPr>
          <p:nvPr>
            <p:ph type="ftr" sz="quarter" idx="10"/>
          </p:nvPr>
        </p:nvSpPr>
        <p:spPr/>
        <p:txBody>
          <a:bodyPr/>
          <a:lstStyle/>
          <a:p>
            <a:pPr>
              <a:defRPr/>
            </a:pPr>
            <a:r>
              <a:rPr lang="en-US"/>
              <a:t>BSCS</a:t>
            </a:r>
          </a:p>
        </p:txBody>
      </p:sp>
      <p:sp>
        <p:nvSpPr>
          <p:cNvPr id="3" name="Header Placeholder 2"/>
          <p:cNvSpPr>
            <a:spLocks noGrp="1"/>
          </p:cNvSpPr>
          <p:nvPr>
            <p:ph type="hdr" sz="quarter" idx="11"/>
          </p:nvPr>
        </p:nvSpPr>
        <p:spPr/>
        <p:txBody>
          <a:bodyPr/>
          <a:lstStyle/>
          <a:p>
            <a:pPr>
              <a:defRPr/>
            </a:pPr>
            <a:r>
              <a:rPr lang="en-US"/>
              <a:t>STeLLA Blue 1       Study Group 1</a:t>
            </a:r>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170186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13CCABC8-E71E-44DA-9CAE-00CF3CF7F235}" type="slidenum">
              <a:rPr lang="en-US">
                <a:solidFill>
                  <a:srgbClr val="000000"/>
                </a:solidFill>
              </a:rPr>
              <a:pPr eaLnBrk="1" hangingPunct="1"/>
              <a:t>4</a:t>
            </a:fld>
            <a:endParaRPr lang="en-US" dirty="0">
              <a:solidFill>
                <a:srgbClr val="000000"/>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r>
              <a:rPr lang="en-US" dirty="0"/>
              <a:t>1</a:t>
            </a:r>
            <a:r>
              <a:rPr lang="en-US" baseline="0" dirty="0"/>
              <a:t> min</a:t>
            </a:r>
          </a:p>
          <a:p>
            <a:pPr eaLnBrk="1" hangingPunct="1"/>
            <a:endParaRPr lang="en-US" baseline="0" dirty="0"/>
          </a:p>
          <a:p>
            <a:pPr marL="228600" indent="-228600">
              <a:buNone/>
            </a:pPr>
            <a:r>
              <a:rPr lang="en-US" sz="1200" kern="1200" dirty="0">
                <a:solidFill>
                  <a:schemeClr val="tx1"/>
                </a:solidFill>
                <a:latin typeface="+mn-lt"/>
                <a:ea typeface="+mn-ea"/>
                <a:cs typeface="+mn-cs"/>
              </a:rPr>
              <a:t>a. Share the agenda with the group.</a:t>
            </a:r>
          </a:p>
          <a:p>
            <a:pPr marL="228600" indent="-228600">
              <a:buNone/>
            </a:pP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Let participants know that the majority of this study-group session will be devoted to lesson analysis.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Invite participants to ask questions concerning the agenda.</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3233867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i="1">
                <a:solidFill>
                  <a:schemeClr val="tx1"/>
                </a:solidFill>
                <a:latin typeface="Arial" charset="0"/>
              </a:defRPr>
            </a:lvl1pPr>
            <a:lvl2pPr marL="785298" indent="-302037" eaLnBrk="0" hangingPunct="0">
              <a:defRPr i="1">
                <a:solidFill>
                  <a:schemeClr val="tx1"/>
                </a:solidFill>
                <a:latin typeface="Arial" charset="0"/>
              </a:defRPr>
            </a:lvl2pPr>
            <a:lvl3pPr marL="1208152" indent="-241630" eaLnBrk="0" hangingPunct="0">
              <a:defRPr i="1">
                <a:solidFill>
                  <a:schemeClr val="tx1"/>
                </a:solidFill>
                <a:latin typeface="Arial" charset="0"/>
              </a:defRPr>
            </a:lvl3pPr>
            <a:lvl4pPr marL="1691413" indent="-241630" eaLnBrk="0" hangingPunct="0">
              <a:defRPr i="1">
                <a:solidFill>
                  <a:schemeClr val="tx1"/>
                </a:solidFill>
                <a:latin typeface="Arial" charset="0"/>
              </a:defRPr>
            </a:lvl4pPr>
            <a:lvl5pPr marL="2174674" indent="-241630" eaLnBrk="0" hangingPunct="0">
              <a:defRPr i="1">
                <a:solidFill>
                  <a:schemeClr val="tx1"/>
                </a:solidFill>
                <a:latin typeface="Arial" charset="0"/>
              </a:defRPr>
            </a:lvl5pPr>
            <a:lvl6pPr marL="2657933" indent="-241630" eaLnBrk="0" fontAlgn="base" hangingPunct="0">
              <a:spcBef>
                <a:spcPct val="0"/>
              </a:spcBef>
              <a:spcAft>
                <a:spcPct val="0"/>
              </a:spcAft>
              <a:defRPr i="1">
                <a:solidFill>
                  <a:schemeClr val="tx1"/>
                </a:solidFill>
                <a:latin typeface="Arial" charset="0"/>
              </a:defRPr>
            </a:lvl6pPr>
            <a:lvl7pPr marL="3141195" indent="-241630" eaLnBrk="0" fontAlgn="base" hangingPunct="0">
              <a:spcBef>
                <a:spcPct val="0"/>
              </a:spcBef>
              <a:spcAft>
                <a:spcPct val="0"/>
              </a:spcAft>
              <a:defRPr i="1">
                <a:solidFill>
                  <a:schemeClr val="tx1"/>
                </a:solidFill>
                <a:latin typeface="Arial" charset="0"/>
              </a:defRPr>
            </a:lvl7pPr>
            <a:lvl8pPr marL="3624456" indent="-241630" eaLnBrk="0" fontAlgn="base" hangingPunct="0">
              <a:spcBef>
                <a:spcPct val="0"/>
              </a:spcBef>
              <a:spcAft>
                <a:spcPct val="0"/>
              </a:spcAft>
              <a:defRPr i="1">
                <a:solidFill>
                  <a:schemeClr val="tx1"/>
                </a:solidFill>
                <a:latin typeface="Arial" charset="0"/>
              </a:defRPr>
            </a:lvl8pPr>
            <a:lvl9pPr marL="4107717" indent="-241630" eaLnBrk="0" fontAlgn="base" hangingPunct="0">
              <a:spcBef>
                <a:spcPct val="0"/>
              </a:spcBef>
              <a:spcAft>
                <a:spcPct val="0"/>
              </a:spcAft>
              <a:defRPr i="1">
                <a:solidFill>
                  <a:schemeClr val="tx1"/>
                </a:solidFill>
                <a:latin typeface="Arial" charset="0"/>
              </a:defRPr>
            </a:lvl9pPr>
          </a:lstStyle>
          <a:p>
            <a:pPr eaLnBrk="1" hangingPunct="1"/>
            <a:fld id="{D21FABE4-2DA8-44A9-88CA-64EBCF81D77E}" type="slidenum">
              <a:rPr lang="en-US" i="0" smtClean="0"/>
              <a:pPr eaLnBrk="1" hangingPunct="1"/>
              <a:t>40</a:t>
            </a:fld>
            <a:endParaRPr lang="en-US" i="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dirty="0"/>
              <a:t>Less</a:t>
            </a:r>
            <a:r>
              <a:rPr lang="en-US" baseline="0" dirty="0"/>
              <a:t> than 1 min</a:t>
            </a:r>
          </a:p>
          <a:p>
            <a:pPr eaLnBrk="1" hangingPunct="1"/>
            <a:endParaRPr lang="en-US" baseline="0" dirty="0"/>
          </a:p>
          <a:p>
            <a:pPr eaLnBrk="1" hangingPunct="1"/>
            <a:r>
              <a:rPr lang="en-US" baseline="0" dirty="0"/>
              <a:t>a. Before dismissing participants, thank them for their participation in the study group.</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261407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F2C0390D-C7DA-4706-B737-2156E8558D83}" type="slidenum">
              <a:rPr lang="en-US">
                <a:solidFill>
                  <a:srgbClr val="000000"/>
                </a:solidFill>
              </a:rPr>
              <a:pPr eaLnBrk="1" hangingPunct="1"/>
              <a:t>5</a:t>
            </a:fld>
            <a:endParaRPr lang="en-US" dirty="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dirty="0"/>
              <a:t>Less than 1 min</a:t>
            </a:r>
          </a:p>
          <a:p>
            <a:pPr eaLnBrk="1" hangingPunct="1"/>
            <a:endParaRPr lang="en-US" dirty="0"/>
          </a:p>
          <a:p>
            <a:pPr eaLnBrk="1" hangingPunct="1"/>
            <a:r>
              <a:rPr lang="en-US" dirty="0"/>
              <a:t>a. Share today’s focus question.</a:t>
            </a:r>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988948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1 min</a:t>
            </a:r>
          </a:p>
          <a:p>
            <a:r>
              <a:rPr lang="en-US" sz="1200" kern="1200" dirty="0">
                <a:solidFill>
                  <a:schemeClr val="tx1"/>
                </a:solidFill>
                <a:effectLst/>
                <a:latin typeface="+mn-lt"/>
                <a:ea typeface="+mn-ea"/>
                <a:cs typeface="+mn-cs"/>
              </a:rPr>
              <a:t> </a:t>
            </a:r>
          </a:p>
          <a:p>
            <a:r>
              <a:rPr lang="en-US" sz="1200" kern="1200" dirty="0">
                <a:solidFill>
                  <a:schemeClr val="tx1"/>
                </a:solidFill>
                <a:latin typeface="+mn-lt"/>
                <a:ea typeface="+mn-ea"/>
                <a:cs typeface="+mn-cs"/>
              </a:rPr>
              <a:t>a. </a:t>
            </a:r>
            <a:r>
              <a:rPr lang="en-US" sz="1200" b="1" kern="1200" dirty="0">
                <a:solidFill>
                  <a:schemeClr val="tx1"/>
                </a:solidFill>
                <a:latin typeface="+mn-lt"/>
                <a:ea typeface="+mn-ea"/>
                <a:cs typeface="+mn-cs"/>
              </a:rPr>
              <a:t>Modify the slide to reflect the specific </a:t>
            </a:r>
            <a:r>
              <a:rPr lang="en-US" sz="1200" b="1" kern="1200" dirty="0" err="1">
                <a:solidFill>
                  <a:schemeClr val="tx1"/>
                </a:solidFill>
                <a:latin typeface="+mn-lt"/>
                <a:ea typeface="+mn-ea"/>
                <a:cs typeface="+mn-cs"/>
              </a:rPr>
              <a:t>STeLLA</a:t>
            </a:r>
            <a:r>
              <a:rPr lang="en-US" sz="1200" b="1" kern="1200" dirty="0">
                <a:solidFill>
                  <a:schemeClr val="tx1"/>
                </a:solidFill>
                <a:latin typeface="+mn-lt"/>
                <a:ea typeface="+mn-ea"/>
                <a:cs typeface="+mn-cs"/>
              </a:rPr>
              <a:t> strategies and science-content ideas you’ve identified for today’s work.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 Read the learning</a:t>
            </a:r>
            <a:r>
              <a:rPr lang="en-US" sz="1200" kern="1200" baseline="0" dirty="0">
                <a:solidFill>
                  <a:schemeClr val="tx1"/>
                </a:solidFill>
                <a:latin typeface="+mn-lt"/>
                <a:ea typeface="+mn-ea"/>
                <a:cs typeface="+mn-cs"/>
              </a:rPr>
              <a:t> goals on the slide</a:t>
            </a:r>
            <a:r>
              <a:rPr lang="en-US" sz="1200" kern="1200" dirty="0">
                <a:solidFill>
                  <a:schemeClr val="tx1"/>
                </a:solidFill>
                <a:latin typeface="+mn-lt"/>
                <a:ea typeface="+mn-ea"/>
                <a:cs typeface="+mn-cs"/>
              </a:rPr>
              <a:t>.</a:t>
            </a:r>
            <a:r>
              <a:rPr lang="en-US" dirty="0"/>
              <a:t> </a:t>
            </a:r>
            <a:r>
              <a:rPr lang="en-US" sz="1200" kern="1200" dirty="0">
                <a:solidFill>
                  <a:schemeClr val="tx1"/>
                </a:solidFill>
                <a:latin typeface="+mn-lt"/>
                <a:ea typeface="+mn-ea"/>
                <a:cs typeface="+mn-cs"/>
              </a:rPr>
              <a:t> </a:t>
            </a:r>
          </a:p>
          <a:p>
            <a:pPr lvl="0" fontAlgn="base"/>
            <a:endParaRPr lang="en-US" sz="120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8BEC4D-D1F7-4625-B0BA-2126EAFE9E6D}" type="slidenum">
              <a:rPr lang="en-US" smtClean="0"/>
              <a:pPr/>
              <a:t>6</a:t>
            </a:fld>
            <a:endParaRPr lang="en-US"/>
          </a:p>
        </p:txBody>
      </p:sp>
    </p:spTree>
    <p:extLst>
      <p:ext uri="{BB962C8B-B14F-4D97-AF65-F5344CB8AC3E}">
        <p14:creationId xmlns:p14="http://schemas.microsoft.com/office/powerpoint/2010/main" val="3027597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66560" eaLnBrk="0" hangingPunct="0">
              <a:defRPr>
                <a:solidFill>
                  <a:schemeClr val="tx1"/>
                </a:solidFill>
                <a:latin typeface="Arial" charset="0"/>
              </a:defRPr>
            </a:lvl1pPr>
            <a:lvl2pPr marL="770614" indent="-296390" defTabSz="966560" eaLnBrk="0" hangingPunct="0">
              <a:defRPr>
                <a:solidFill>
                  <a:schemeClr val="tx1"/>
                </a:solidFill>
                <a:latin typeface="Arial" charset="0"/>
              </a:defRPr>
            </a:lvl2pPr>
            <a:lvl3pPr marL="1185560" indent="-237112" defTabSz="966560" eaLnBrk="0" hangingPunct="0">
              <a:defRPr>
                <a:solidFill>
                  <a:schemeClr val="tx1"/>
                </a:solidFill>
                <a:latin typeface="Arial" charset="0"/>
              </a:defRPr>
            </a:lvl3pPr>
            <a:lvl4pPr marL="1659782" indent="-237112" defTabSz="966560" eaLnBrk="0" hangingPunct="0">
              <a:defRPr>
                <a:solidFill>
                  <a:schemeClr val="tx1"/>
                </a:solidFill>
                <a:latin typeface="Arial" charset="0"/>
              </a:defRPr>
            </a:lvl4pPr>
            <a:lvl5pPr marL="2134008" indent="-237112" defTabSz="966560" eaLnBrk="0" hangingPunct="0">
              <a:defRPr>
                <a:solidFill>
                  <a:schemeClr val="tx1"/>
                </a:solidFill>
                <a:latin typeface="Arial" charset="0"/>
              </a:defRPr>
            </a:lvl5pPr>
            <a:lvl6pPr marL="2608231" indent="-237112" defTabSz="966560" eaLnBrk="0" fontAlgn="base" hangingPunct="0">
              <a:spcBef>
                <a:spcPct val="0"/>
              </a:spcBef>
              <a:spcAft>
                <a:spcPct val="0"/>
              </a:spcAft>
              <a:defRPr>
                <a:solidFill>
                  <a:schemeClr val="tx1"/>
                </a:solidFill>
                <a:latin typeface="Arial" charset="0"/>
              </a:defRPr>
            </a:lvl6pPr>
            <a:lvl7pPr marL="3082454" indent="-237112" defTabSz="966560" eaLnBrk="0" fontAlgn="base" hangingPunct="0">
              <a:spcBef>
                <a:spcPct val="0"/>
              </a:spcBef>
              <a:spcAft>
                <a:spcPct val="0"/>
              </a:spcAft>
              <a:defRPr>
                <a:solidFill>
                  <a:schemeClr val="tx1"/>
                </a:solidFill>
                <a:latin typeface="Arial" charset="0"/>
              </a:defRPr>
            </a:lvl7pPr>
            <a:lvl8pPr marL="3556679" indent="-237112" defTabSz="966560" eaLnBrk="0" fontAlgn="base" hangingPunct="0">
              <a:spcBef>
                <a:spcPct val="0"/>
              </a:spcBef>
              <a:spcAft>
                <a:spcPct val="0"/>
              </a:spcAft>
              <a:defRPr>
                <a:solidFill>
                  <a:schemeClr val="tx1"/>
                </a:solidFill>
                <a:latin typeface="Arial" charset="0"/>
              </a:defRPr>
            </a:lvl8pPr>
            <a:lvl9pPr marL="4030902" indent="-237112" defTabSz="966560" eaLnBrk="0" fontAlgn="base" hangingPunct="0">
              <a:spcBef>
                <a:spcPct val="0"/>
              </a:spcBef>
              <a:spcAft>
                <a:spcPct val="0"/>
              </a:spcAft>
              <a:defRPr>
                <a:solidFill>
                  <a:schemeClr val="tx1"/>
                </a:solidFill>
                <a:latin typeface="Arial" charset="0"/>
              </a:defRPr>
            </a:lvl9pPr>
          </a:lstStyle>
          <a:p>
            <a:pPr eaLnBrk="1" hangingPunct="1"/>
            <a:fld id="{15E51039-5E62-4CD1-9195-3C12A61C1F98}" type="slidenum">
              <a:rPr lang="en-US">
                <a:solidFill>
                  <a:srgbClr val="000000"/>
                </a:solidFill>
              </a:rPr>
              <a:pPr eaLnBrk="1" hangingPunct="1"/>
              <a:t>7</a:t>
            </a:fld>
            <a:endParaRPr lang="en-US" dirty="0">
              <a:solidFill>
                <a:srgbClr val="000000"/>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dirty="0"/>
              <a:t>1 min</a:t>
            </a:r>
          </a:p>
          <a:p>
            <a:pPr eaLnBrk="1" hangingPunct="1"/>
            <a:endParaRPr lang="en-US" dirty="0"/>
          </a:p>
          <a:p>
            <a:r>
              <a:rPr lang="en-US" sz="1200" kern="1200" dirty="0">
                <a:solidFill>
                  <a:schemeClr val="tx1"/>
                </a:solidFill>
                <a:latin typeface="+mn-lt"/>
                <a:ea typeface="+mn-ea"/>
                <a:cs typeface="+mn-cs"/>
              </a:rPr>
              <a:t>a. Remind participants of the </a:t>
            </a:r>
            <a:r>
              <a:rPr lang="en-US" sz="1200" kern="1200" dirty="0" err="1">
                <a:solidFill>
                  <a:schemeClr val="tx1"/>
                </a:solidFill>
                <a:latin typeface="+mn-lt"/>
                <a:ea typeface="+mn-ea"/>
                <a:cs typeface="+mn-cs"/>
              </a:rPr>
              <a:t>RESPeCT</a:t>
            </a:r>
            <a:r>
              <a:rPr lang="en-US" sz="1200" kern="1200" dirty="0">
                <a:solidFill>
                  <a:schemeClr val="tx1"/>
                </a:solidFill>
                <a:latin typeface="+mn-lt"/>
                <a:ea typeface="+mn-ea"/>
                <a:cs typeface="+mn-cs"/>
              </a:rPr>
              <a:t> PD</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program goals. </a:t>
            </a:r>
          </a:p>
          <a:p>
            <a:endParaRPr lang="en-US" sz="1200" u="sng" kern="1200" dirty="0">
              <a:solidFill>
                <a:schemeClr val="tx1"/>
              </a:solidFill>
              <a:latin typeface="+mn-lt"/>
              <a:ea typeface="+mn-ea"/>
              <a:cs typeface="+mn-cs"/>
            </a:endParaRPr>
          </a:p>
          <a:p>
            <a:r>
              <a:rPr lang="en-US" sz="1200" u="none" kern="1200" dirty="0">
                <a:solidFill>
                  <a:schemeClr val="tx1"/>
                </a:solidFill>
                <a:latin typeface="+mn-lt"/>
                <a:ea typeface="+mn-ea"/>
                <a:cs typeface="+mn-cs"/>
              </a:rPr>
              <a:t>b. Emphasize</a:t>
            </a:r>
            <a:r>
              <a:rPr lang="en-US" sz="1200" kern="1200" dirty="0">
                <a:solidFill>
                  <a:schemeClr val="tx1"/>
                </a:solidFill>
                <a:latin typeface="+mn-lt"/>
                <a:ea typeface="+mn-ea"/>
                <a:cs typeface="+mn-cs"/>
              </a:rPr>
              <a:t> the goal of improving students’ science-content</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learning.</a:t>
            </a:r>
            <a:endParaRPr lang="en-US" dirty="0"/>
          </a:p>
        </p:txBody>
      </p:sp>
      <p:sp>
        <p:nvSpPr>
          <p:cNvPr id="2" name="Footer Placeholder 1"/>
          <p:cNvSpPr>
            <a:spLocks noGrp="1"/>
          </p:cNvSpPr>
          <p:nvPr>
            <p:ph type="ftr" sz="quarter" idx="10"/>
          </p:nvPr>
        </p:nvSpPr>
        <p:spPr/>
        <p:txBody>
          <a:bodyPr/>
          <a:lstStyle/>
          <a:p>
            <a:pPr>
              <a:defRPr/>
            </a:pPr>
            <a:r>
              <a:rPr lang="en-US" dirty="0"/>
              <a:t>BSCS</a:t>
            </a:r>
          </a:p>
        </p:txBody>
      </p:sp>
      <p:sp>
        <p:nvSpPr>
          <p:cNvPr id="3" name="Header Placeholder 2"/>
          <p:cNvSpPr>
            <a:spLocks noGrp="1"/>
          </p:cNvSpPr>
          <p:nvPr>
            <p:ph type="hdr" sz="quarter" idx="11"/>
          </p:nvPr>
        </p:nvSpPr>
        <p:spPr/>
        <p:txBody>
          <a:bodyPr/>
          <a:lstStyle/>
          <a:p>
            <a:pPr>
              <a:defRPr/>
            </a:pPr>
            <a:r>
              <a:rPr lang="en-US"/>
              <a:t>STeLLA Blue 1       Study Group 1</a:t>
            </a:r>
            <a:endParaRPr lang="en-US" dirty="0"/>
          </a:p>
        </p:txBody>
      </p:sp>
      <p:sp>
        <p:nvSpPr>
          <p:cNvPr id="4" name="Date Placeholder 3"/>
          <p:cNvSpPr>
            <a:spLocks noGrp="1"/>
          </p:cNvSpPr>
          <p:nvPr>
            <p:ph type="dt" idx="12"/>
          </p:nvPr>
        </p:nvSpPr>
        <p:spPr/>
        <p:txBody>
          <a:bodyPr/>
          <a:lstStyle/>
          <a:p>
            <a:pPr>
              <a:defRPr/>
            </a:pPr>
            <a:r>
              <a:rPr lang="en-US"/>
              <a:t>9/24/2012</a:t>
            </a:r>
            <a:endParaRPr lang="en-US" dirty="0"/>
          </a:p>
        </p:txBody>
      </p:sp>
    </p:spTree>
    <p:extLst>
      <p:ext uri="{BB962C8B-B14F-4D97-AF65-F5344CB8AC3E}">
        <p14:creationId xmlns:p14="http://schemas.microsoft.com/office/powerpoint/2010/main" val="2908741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42864" indent="-285716" eaLnBrk="0" hangingPunct="0">
              <a:spcBef>
                <a:spcPct val="30000"/>
              </a:spcBef>
              <a:defRPr sz="1300">
                <a:solidFill>
                  <a:schemeClr val="tx1"/>
                </a:solidFill>
                <a:latin typeface="Arial" charset="0"/>
              </a:defRPr>
            </a:lvl2pPr>
            <a:lvl3pPr marL="1142868" indent="-228573" eaLnBrk="0" hangingPunct="0">
              <a:spcBef>
                <a:spcPct val="30000"/>
              </a:spcBef>
              <a:defRPr sz="1300">
                <a:solidFill>
                  <a:schemeClr val="tx1"/>
                </a:solidFill>
                <a:latin typeface="Arial" charset="0"/>
              </a:defRPr>
            </a:lvl3pPr>
            <a:lvl4pPr marL="1600015" indent="-228573" eaLnBrk="0" hangingPunct="0">
              <a:spcBef>
                <a:spcPct val="30000"/>
              </a:spcBef>
              <a:defRPr sz="1300">
                <a:solidFill>
                  <a:schemeClr val="tx1"/>
                </a:solidFill>
                <a:latin typeface="Arial" charset="0"/>
              </a:defRPr>
            </a:lvl4pPr>
            <a:lvl5pPr marL="2057163" indent="-228573" eaLnBrk="0" hangingPunct="0">
              <a:spcBef>
                <a:spcPct val="30000"/>
              </a:spcBef>
              <a:defRPr sz="1300">
                <a:solidFill>
                  <a:schemeClr val="tx1"/>
                </a:solidFill>
                <a:latin typeface="Arial" charset="0"/>
              </a:defRPr>
            </a:lvl5pPr>
            <a:lvl6pPr marL="2514310" indent="-228573" eaLnBrk="0" fontAlgn="base" hangingPunct="0">
              <a:spcBef>
                <a:spcPct val="30000"/>
              </a:spcBef>
              <a:spcAft>
                <a:spcPct val="0"/>
              </a:spcAft>
              <a:defRPr sz="1300">
                <a:solidFill>
                  <a:schemeClr val="tx1"/>
                </a:solidFill>
                <a:latin typeface="Arial" charset="0"/>
              </a:defRPr>
            </a:lvl6pPr>
            <a:lvl7pPr marL="2971457" indent="-228573" eaLnBrk="0" fontAlgn="base" hangingPunct="0">
              <a:spcBef>
                <a:spcPct val="30000"/>
              </a:spcBef>
              <a:spcAft>
                <a:spcPct val="0"/>
              </a:spcAft>
              <a:defRPr sz="1300">
                <a:solidFill>
                  <a:schemeClr val="tx1"/>
                </a:solidFill>
                <a:latin typeface="Arial" charset="0"/>
              </a:defRPr>
            </a:lvl7pPr>
            <a:lvl8pPr marL="3428604" indent="-228573" eaLnBrk="0" fontAlgn="base" hangingPunct="0">
              <a:spcBef>
                <a:spcPct val="30000"/>
              </a:spcBef>
              <a:spcAft>
                <a:spcPct val="0"/>
              </a:spcAft>
              <a:defRPr sz="1300">
                <a:solidFill>
                  <a:schemeClr val="tx1"/>
                </a:solidFill>
                <a:latin typeface="Arial" charset="0"/>
              </a:defRPr>
            </a:lvl8pPr>
            <a:lvl9pPr marL="3885752" indent="-228573"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143FC5AB-5F77-4208-9469-58F3C9503767}" type="slidenum">
              <a:rPr lang="en-US" altLang="en-US">
                <a:solidFill>
                  <a:srgbClr val="000000"/>
                </a:solidFill>
              </a:rPr>
              <a:pPr eaLnBrk="1" hangingPunct="1">
                <a:spcBef>
                  <a:spcPct val="0"/>
                </a:spcBef>
              </a:pPr>
              <a:t>8</a:t>
            </a:fld>
            <a:endParaRPr lang="en-US" altLang="en-US">
              <a:solidFill>
                <a:srgbClr val="000000"/>
              </a:solidFill>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r>
              <a:rPr lang="en-US" dirty="0"/>
              <a:t>1</a:t>
            </a:r>
            <a:r>
              <a:rPr lang="en-US" baseline="0" dirty="0"/>
              <a:t> </a:t>
            </a:r>
            <a:r>
              <a:rPr lang="en-US" dirty="0"/>
              <a:t>min</a:t>
            </a:r>
          </a:p>
          <a:p>
            <a:endParaRPr lang="en-US" dirty="0"/>
          </a:p>
          <a:p>
            <a:r>
              <a:rPr lang="en-US" sz="1200" kern="1200" dirty="0">
                <a:solidFill>
                  <a:schemeClr val="tx1"/>
                </a:solidFill>
                <a:latin typeface="+mn-lt"/>
                <a:ea typeface="+mn-ea"/>
                <a:cs typeface="+mn-cs"/>
              </a:rPr>
              <a:t>a. Read through the list of basic norms. </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Ask:</a:t>
            </a:r>
            <a:r>
              <a:rPr lang="en-US" sz="1200" kern="1200" dirty="0">
                <a:solidFill>
                  <a:schemeClr val="tx1"/>
                </a:solidFill>
                <a:latin typeface="+mn-lt"/>
                <a:ea typeface="+mn-ea"/>
                <a:cs typeface="+mn-cs"/>
              </a:rPr>
              <a:t> “Are there any questions or concerns?”</a:t>
            </a:r>
            <a:endParaRPr lang="en-US" dirty="0"/>
          </a:p>
        </p:txBody>
      </p:sp>
    </p:spTree>
    <p:extLst>
      <p:ext uri="{BB962C8B-B14F-4D97-AF65-F5344CB8AC3E}">
        <p14:creationId xmlns:p14="http://schemas.microsoft.com/office/powerpoint/2010/main" val="3279290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42864" indent="-285716" eaLnBrk="0" hangingPunct="0">
              <a:spcBef>
                <a:spcPct val="30000"/>
              </a:spcBef>
              <a:defRPr sz="1300">
                <a:solidFill>
                  <a:schemeClr val="tx1"/>
                </a:solidFill>
                <a:latin typeface="Arial" charset="0"/>
              </a:defRPr>
            </a:lvl2pPr>
            <a:lvl3pPr marL="1142868" indent="-228573" eaLnBrk="0" hangingPunct="0">
              <a:spcBef>
                <a:spcPct val="30000"/>
              </a:spcBef>
              <a:defRPr sz="1300">
                <a:solidFill>
                  <a:schemeClr val="tx1"/>
                </a:solidFill>
                <a:latin typeface="Arial" charset="0"/>
              </a:defRPr>
            </a:lvl3pPr>
            <a:lvl4pPr marL="1600015" indent="-228573" eaLnBrk="0" hangingPunct="0">
              <a:spcBef>
                <a:spcPct val="30000"/>
              </a:spcBef>
              <a:defRPr sz="1300">
                <a:solidFill>
                  <a:schemeClr val="tx1"/>
                </a:solidFill>
                <a:latin typeface="Arial" charset="0"/>
              </a:defRPr>
            </a:lvl4pPr>
            <a:lvl5pPr marL="2057163" indent="-228573" eaLnBrk="0" hangingPunct="0">
              <a:spcBef>
                <a:spcPct val="30000"/>
              </a:spcBef>
              <a:defRPr sz="1300">
                <a:solidFill>
                  <a:schemeClr val="tx1"/>
                </a:solidFill>
                <a:latin typeface="Arial" charset="0"/>
              </a:defRPr>
            </a:lvl5pPr>
            <a:lvl6pPr marL="2514310" indent="-228573" eaLnBrk="0" fontAlgn="base" hangingPunct="0">
              <a:spcBef>
                <a:spcPct val="30000"/>
              </a:spcBef>
              <a:spcAft>
                <a:spcPct val="0"/>
              </a:spcAft>
              <a:defRPr sz="1300">
                <a:solidFill>
                  <a:schemeClr val="tx1"/>
                </a:solidFill>
                <a:latin typeface="Arial" charset="0"/>
              </a:defRPr>
            </a:lvl6pPr>
            <a:lvl7pPr marL="2971457" indent="-228573" eaLnBrk="0" fontAlgn="base" hangingPunct="0">
              <a:spcBef>
                <a:spcPct val="30000"/>
              </a:spcBef>
              <a:spcAft>
                <a:spcPct val="0"/>
              </a:spcAft>
              <a:defRPr sz="1300">
                <a:solidFill>
                  <a:schemeClr val="tx1"/>
                </a:solidFill>
                <a:latin typeface="Arial" charset="0"/>
              </a:defRPr>
            </a:lvl7pPr>
            <a:lvl8pPr marL="3428604" indent="-228573" eaLnBrk="0" fontAlgn="base" hangingPunct="0">
              <a:spcBef>
                <a:spcPct val="30000"/>
              </a:spcBef>
              <a:spcAft>
                <a:spcPct val="0"/>
              </a:spcAft>
              <a:defRPr sz="1300">
                <a:solidFill>
                  <a:schemeClr val="tx1"/>
                </a:solidFill>
                <a:latin typeface="Arial" charset="0"/>
              </a:defRPr>
            </a:lvl8pPr>
            <a:lvl9pPr marL="3885752" indent="-228573"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143FC5AB-5F77-4208-9469-58F3C9503767}" type="slidenum">
              <a:rPr lang="en-US" altLang="en-US">
                <a:solidFill>
                  <a:srgbClr val="000000"/>
                </a:solidFill>
              </a:rPr>
              <a:pPr eaLnBrk="1" hangingPunct="1">
                <a:spcBef>
                  <a:spcPct val="0"/>
                </a:spcBef>
              </a:pPr>
              <a:t>9</a:t>
            </a:fld>
            <a:endParaRPr lang="en-US" altLang="en-US">
              <a:solidFill>
                <a:srgbClr val="000000"/>
              </a:solidFill>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pPr eaLnBrk="1" hangingPunct="1"/>
            <a:r>
              <a:rPr lang="en-US" dirty="0"/>
              <a:t>2 min</a:t>
            </a:r>
          </a:p>
          <a:p>
            <a:pPr eaLnBrk="1" hangingPunct="1"/>
            <a:endParaRPr lang="en-US" dirty="0"/>
          </a:p>
          <a:p>
            <a:r>
              <a:rPr lang="en-US" sz="1200" kern="1200" dirty="0">
                <a:solidFill>
                  <a:schemeClr val="tx1"/>
                </a:solidFill>
                <a:latin typeface="+mn-lt"/>
                <a:ea typeface="+mn-ea"/>
                <a:cs typeface="+mn-cs"/>
              </a:rPr>
              <a:t>a. Read through the norms that reflect the heart of the </a:t>
            </a:r>
            <a:r>
              <a:rPr lang="en-US" sz="1200" kern="1200" dirty="0" err="1">
                <a:solidFill>
                  <a:schemeClr val="tx1"/>
                </a:solidFill>
                <a:latin typeface="+mn-lt"/>
                <a:ea typeface="+mn-ea"/>
                <a:cs typeface="+mn-cs"/>
              </a:rPr>
              <a:t>RESPeCT</a:t>
            </a:r>
            <a:r>
              <a:rPr lang="en-US" sz="1200" kern="1200" dirty="0">
                <a:solidFill>
                  <a:schemeClr val="tx1"/>
                </a:solidFill>
                <a:latin typeface="+mn-lt"/>
                <a:ea typeface="+mn-ea"/>
                <a:cs typeface="+mn-cs"/>
              </a:rPr>
              <a:t> PD program.</a:t>
            </a: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b. </a:t>
            </a:r>
            <a:r>
              <a:rPr lang="en-US" sz="1200" b="1" kern="1200" dirty="0">
                <a:solidFill>
                  <a:schemeClr val="tx1"/>
                </a:solidFill>
                <a:latin typeface="+mn-lt"/>
                <a:ea typeface="+mn-ea"/>
                <a:cs typeface="+mn-cs"/>
              </a:rPr>
              <a:t>Ask:</a:t>
            </a:r>
            <a:r>
              <a:rPr lang="en-US" sz="1200" kern="1200" dirty="0">
                <a:solidFill>
                  <a:schemeClr val="tx1"/>
                </a:solidFill>
                <a:latin typeface="+mn-lt"/>
                <a:ea typeface="+mn-ea"/>
                <a:cs typeface="+mn-cs"/>
              </a:rPr>
              <a:t> “Are there any questions or concerns?”</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c. </a:t>
            </a:r>
            <a:r>
              <a:rPr lang="en-US" sz="1200" b="1" kern="1200" dirty="0">
                <a:solidFill>
                  <a:schemeClr val="tx1"/>
                </a:solidFill>
                <a:latin typeface="+mn-lt"/>
                <a:ea typeface="+mn-ea"/>
                <a:cs typeface="+mn-cs"/>
              </a:rPr>
              <a:t>Ask:</a:t>
            </a:r>
            <a:r>
              <a:rPr lang="en-US" sz="1200" kern="1200" dirty="0">
                <a:solidFill>
                  <a:schemeClr val="tx1"/>
                </a:solidFill>
                <a:latin typeface="+mn-lt"/>
                <a:ea typeface="+mn-ea"/>
                <a:cs typeface="+mn-cs"/>
              </a:rPr>
              <a:t> </a:t>
            </a:r>
            <a:r>
              <a:rPr lang="en-US" sz="1200" kern="1200" dirty="0">
                <a:solidFill>
                  <a:schemeClr val="tx1"/>
                </a:solidFill>
                <a:effectLst/>
                <a:latin typeface="+mn-lt"/>
                <a:ea typeface="+mn-ea"/>
                <a:cs typeface="+mn-cs"/>
              </a:rPr>
              <a:t>”Are there any other norms that need to be adhered to for our study group to work together most effectively? Once a consensus is reached write down these additional norms.” </a:t>
            </a:r>
            <a:endParaRPr lang="en-US" sz="1200" kern="1200" dirty="0">
              <a:solidFill>
                <a:schemeClr val="tx1"/>
              </a:solidFill>
              <a:latin typeface="+mn-lt"/>
              <a:ea typeface="+mn-ea"/>
              <a:cs typeface="+mn-cs"/>
            </a:endParaRPr>
          </a:p>
        </p:txBody>
      </p:sp>
    </p:spTree>
    <p:extLst>
      <p:ext uri="{BB962C8B-B14F-4D97-AF65-F5344CB8AC3E}">
        <p14:creationId xmlns:p14="http://schemas.microsoft.com/office/powerpoint/2010/main" val="746988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p14="http://schemas.microsoft.com/office/powerpoint/2010/main"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p14="http://schemas.microsoft.com/office/powerpoint/2010/main"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p14="http://schemas.microsoft.com/office/powerpoint/2010/main"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p14="http://schemas.microsoft.com/office/powerpoint/2010/main"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p14="http://schemas.microsoft.com/office/powerpoint/2010/main"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p14="http://schemas.microsoft.com/office/powerpoint/2010/main"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p14="http://schemas.microsoft.com/office/powerpoint/2010/main"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p14="http://schemas.microsoft.com/office/powerpoint/2010/main"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p14="http://schemas.microsoft.com/office/powerpoint/2010/main"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p14="http://schemas.microsoft.com/office/powerpoint/2010/main"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p14="http://schemas.microsoft.com/office/powerpoint/2010/main"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fontAlgn="base" hangingPunct="1">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838200"/>
            <a:ext cx="7848600" cy="2514600"/>
          </a:xfrm>
        </p:spPr>
        <p:txBody>
          <a:bodyPr/>
          <a:lstStyle/>
          <a:p>
            <a:pPr fontAlgn="auto">
              <a:spcAft>
                <a:spcPts val="0"/>
              </a:spcAft>
              <a:defRPr/>
            </a:pPr>
            <a:r>
              <a:rPr lang="en-US" dirty="0" err="1"/>
              <a:t>RESP</a:t>
            </a:r>
            <a:r>
              <a:rPr lang="en-US" cap="none" dirty="0" err="1"/>
              <a:t>e</a:t>
            </a:r>
            <a:r>
              <a:rPr lang="en-US" dirty="0" err="1"/>
              <a:t>CT</a:t>
            </a:r>
            <a:br>
              <a:rPr lang="en-US" dirty="0"/>
            </a:br>
            <a:r>
              <a:rPr lang="en-US" dirty="0"/>
              <a:t>Study-Group Session 1 </a:t>
            </a:r>
            <a:br>
              <a:rPr lang="en-US" dirty="0"/>
            </a:br>
            <a:endParaRPr lang="en-US" altLang="en-US" dirty="0"/>
          </a:p>
        </p:txBody>
      </p:sp>
      <p:sp>
        <p:nvSpPr>
          <p:cNvPr id="8195" name="Rectangle 3"/>
          <p:cNvSpPr>
            <a:spLocks noGrp="1" noChangeArrowheads="1"/>
          </p:cNvSpPr>
          <p:nvPr>
            <p:ph type="subTitle" idx="1"/>
          </p:nvPr>
        </p:nvSpPr>
        <p:spPr>
          <a:xfrm>
            <a:off x="838200" y="3657600"/>
            <a:ext cx="7391400" cy="1828800"/>
          </a:xfrm>
        </p:spPr>
        <p:txBody>
          <a:bodyPr rtlCol="0">
            <a:normAutofit/>
          </a:bodyPr>
          <a:lstStyle/>
          <a:p>
            <a:pPr eaLnBrk="1" fontAlgn="auto" hangingPunct="1">
              <a:lnSpc>
                <a:spcPct val="80000"/>
              </a:lnSpc>
              <a:spcAft>
                <a:spcPts val="0"/>
              </a:spcAft>
              <a:buFont typeface="Arial" pitchFamily="34" charset="0"/>
              <a:buNone/>
              <a:defRPr/>
            </a:pPr>
            <a:endParaRPr lang="en-US" altLang="en-US" dirty="0"/>
          </a:p>
          <a:p>
            <a:pPr eaLnBrk="1" fontAlgn="auto" hangingPunct="1">
              <a:lnSpc>
                <a:spcPct val="80000"/>
              </a:lnSpc>
              <a:spcAft>
                <a:spcPts val="0"/>
              </a:spcAft>
              <a:buFont typeface="Arial" pitchFamily="34" charset="0"/>
              <a:buNone/>
              <a:defRPr/>
            </a:pPr>
            <a:endParaRPr lang="en-US" altLang="en-US" dirty="0"/>
          </a:p>
        </p:txBody>
      </p:sp>
      <p:sp>
        <p:nvSpPr>
          <p:cNvPr id="22532" name="Rectangle 1"/>
          <p:cNvSpPr>
            <a:spLocks noChangeArrowheads="1"/>
          </p:cNvSpPr>
          <p:nvPr/>
        </p:nvSpPr>
        <p:spPr bwMode="auto">
          <a:xfrm>
            <a:off x="762000" y="3505200"/>
            <a:ext cx="7162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85000"/>
              <a:buFont typeface="Arial" charset="0"/>
              <a:buChar char="•"/>
              <a:defRPr sz="2400">
                <a:solidFill>
                  <a:schemeClr val="tx1"/>
                </a:solidFill>
                <a:latin typeface="Arial" charset="0"/>
              </a:defRPr>
            </a:lvl1pPr>
            <a:lvl2pPr marL="742950" indent="-285750" eaLnBrk="0" hangingPunct="0">
              <a:spcBef>
                <a:spcPct val="20000"/>
              </a:spcBef>
              <a:buClr>
                <a:schemeClr val="accent1"/>
              </a:buClr>
              <a:buSzPct val="85000"/>
              <a:buFont typeface="Arial" charset="0"/>
              <a:buChar char="•"/>
              <a:defRPr sz="2000">
                <a:solidFill>
                  <a:schemeClr val="tx1"/>
                </a:solidFill>
                <a:latin typeface="Arial" charset="0"/>
              </a:defRPr>
            </a:lvl2pPr>
            <a:lvl3pPr marL="1143000" indent="-228600" eaLnBrk="0" hangingPunct="0">
              <a:spcBef>
                <a:spcPct val="20000"/>
              </a:spcBef>
              <a:buClr>
                <a:schemeClr val="accent1"/>
              </a:buClr>
              <a:buSzPct val="90000"/>
              <a:buFont typeface="Arial" charset="0"/>
              <a:buChar char="•"/>
              <a:defRPr>
                <a:solidFill>
                  <a:schemeClr val="tx1"/>
                </a:solidFill>
                <a:latin typeface="Arial" charset="0"/>
              </a:defRPr>
            </a:lvl3pPr>
            <a:lvl4pPr marL="1600200" indent="-228600" eaLnBrk="0" hangingPunct="0">
              <a:spcBef>
                <a:spcPct val="20000"/>
              </a:spcBef>
              <a:buClr>
                <a:schemeClr val="accent1"/>
              </a:buClr>
              <a:buFont typeface="Arial" charset="0"/>
              <a:buChar char="•"/>
              <a:defRPr sz="1600">
                <a:solidFill>
                  <a:schemeClr val="tx1"/>
                </a:solidFill>
                <a:latin typeface="Arial" charset="0"/>
              </a:defRPr>
            </a:lvl4pPr>
            <a:lvl5pPr marL="2057400" indent="-228600" eaLnBrk="0" hangingPunct="0">
              <a:spcBef>
                <a:spcPct val="20000"/>
              </a:spcBef>
              <a:buClr>
                <a:schemeClr val="accent1"/>
              </a:buClr>
              <a:buSzPct val="100000"/>
              <a:buFont typeface="Arial" charset="0"/>
              <a:buChar char="•"/>
              <a:defRPr sz="1400">
                <a:solidFill>
                  <a:schemeClr val="tx1"/>
                </a:solidFill>
                <a:latin typeface="Arial" charset="0"/>
              </a:defRPr>
            </a:lvl5pPr>
            <a:lvl6pPr marL="25146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6pPr>
            <a:lvl7pPr marL="29718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7pPr>
            <a:lvl8pPr marL="34290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8pPr>
            <a:lvl9pPr marL="3886200" indent="-228600" eaLnBrk="0" fontAlgn="base" hangingPunct="0">
              <a:spcBef>
                <a:spcPct val="20000"/>
              </a:spcBef>
              <a:spcAft>
                <a:spcPct val="0"/>
              </a:spcAft>
              <a:buClr>
                <a:schemeClr val="accent1"/>
              </a:buClr>
              <a:buSzPct val="100000"/>
              <a:buFont typeface="Arial" charset="0"/>
              <a:buChar char="•"/>
              <a:defRPr sz="1400">
                <a:solidFill>
                  <a:schemeClr val="tx1"/>
                </a:solidFill>
                <a:latin typeface="Arial" charset="0"/>
              </a:defRPr>
            </a:lvl9pPr>
          </a:lstStyle>
          <a:p>
            <a:pPr defTabSz="1474788" eaLnBrk="1" fontAlgn="base" hangingPunct="1">
              <a:lnSpc>
                <a:spcPct val="80000"/>
              </a:lnSpc>
              <a:spcBef>
                <a:spcPts val="400"/>
              </a:spcBef>
              <a:spcAft>
                <a:spcPct val="0"/>
              </a:spcAft>
              <a:buClr>
                <a:srgbClr val="4F81BD"/>
              </a:buClr>
              <a:buSzPct val="68000"/>
              <a:buFontTx/>
              <a:buNone/>
            </a:pPr>
            <a:r>
              <a:rPr lang="en-US" sz="4000" dirty="0">
                <a:solidFill>
                  <a:srgbClr val="0070C0"/>
                </a:solidFill>
                <a:latin typeface="Calibri" pitchFamily="34" charset="0"/>
              </a:rPr>
              <a:t>Date:</a:t>
            </a:r>
            <a:r>
              <a:rPr lang="en-US" sz="2000" dirty="0"/>
              <a:t>		      	</a:t>
            </a:r>
            <a:br>
              <a:rPr lang="en-US" sz="2000" dirty="0">
                <a:solidFill>
                  <a:srgbClr val="FF0000"/>
                </a:solidFill>
              </a:rPr>
            </a:br>
            <a:endParaRPr lang="en-US" altLang="en-US" sz="2000" dirty="0">
              <a:solidFill>
                <a:srgbClr val="FF0000"/>
              </a:solidFill>
              <a:latin typeface="Lucida Sans Unicode" pitchFamily="34" charset="0"/>
            </a:endParaRPr>
          </a:p>
        </p:txBody>
      </p:sp>
      <p:pic>
        <p:nvPicPr>
          <p:cNvPr id="5" name="Picture 4" descr="Noyce Logo copy.png"/>
          <p:cNvPicPr/>
          <p:nvPr/>
        </p:nvPicPr>
        <p:blipFill>
          <a:blip r:embed="rId3" cstate="print"/>
          <a:stretch>
            <a:fillRect/>
          </a:stretch>
        </p:blipFill>
        <p:spPr>
          <a:xfrm>
            <a:off x="1219200" y="48006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a14="http://schemas.microsoft.com/office/drawing/2010/main" val="0"/>
              </a:ext>
            </a:extLst>
          </a:blip>
          <a:srcRect l="13526" t="10564" r="3623" b="5182"/>
          <a:stretch/>
        </p:blipFill>
        <p:spPr bwMode="auto">
          <a:xfrm>
            <a:off x="3282950" y="4927600"/>
            <a:ext cx="679450" cy="622300"/>
          </a:xfrm>
          <a:prstGeom prst="ellipse">
            <a:avLst/>
          </a:prstGeom>
          <a:noFill/>
          <a:ln>
            <a:noFill/>
          </a:ln>
          <a:extLst>
            <a:ext uri="{53640926-AAD7-44D8-BBD7-CCE9431645EC}">
              <a14:shadowObscured xmlns:a14="http://schemas.microsoft.com/office/drawing/2010/main"/>
            </a:ext>
          </a:extLst>
        </p:spPr>
      </p:pic>
      <p:pic>
        <p:nvPicPr>
          <p:cNvPr id="7" name="Picture 6" descr="Macintosh HD:Users:ceemast:Desktop:CPP_logogreen1.gif"/>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7000" y="48768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05600" y="4900979"/>
            <a:ext cx="1428750" cy="585788"/>
          </a:xfrm>
          <a:prstGeom prst="rect">
            <a:avLst/>
          </a:prstGeom>
        </p:spPr>
      </p:pic>
    </p:spTree>
    <p:extLst>
      <p:ext uri="{BB962C8B-B14F-4D97-AF65-F5344CB8AC3E}">
        <p14:creationId xmlns:p14="http://schemas.microsoft.com/office/powerpoint/2010/main" val="413483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457200"/>
            <a:ext cx="8382000" cy="990600"/>
          </a:xfrm>
        </p:spPr>
        <p:txBody>
          <a:bodyPr>
            <a:normAutofit fontScale="90000"/>
          </a:bodyPr>
          <a:lstStyle/>
          <a:p>
            <a:pPr eaLnBrk="1" hangingPunct="1"/>
            <a:r>
              <a:rPr lang="en-US" dirty="0"/>
              <a:t>The Science Content Storyline across Lessons</a:t>
            </a:r>
          </a:p>
        </p:txBody>
      </p:sp>
      <p:sp>
        <p:nvSpPr>
          <p:cNvPr id="21507" name="Rectangle 3"/>
          <p:cNvSpPr>
            <a:spLocks noGrp="1" noChangeArrowheads="1"/>
          </p:cNvSpPr>
          <p:nvPr>
            <p:ph type="body" idx="1"/>
          </p:nvPr>
        </p:nvSpPr>
        <p:spPr>
          <a:xfrm>
            <a:off x="533400" y="1447800"/>
            <a:ext cx="8153400" cy="4876800"/>
          </a:xfrm>
        </p:spPr>
        <p:txBody>
          <a:bodyPr/>
          <a:lstStyle/>
          <a:p>
            <a:pPr marL="0" indent="0">
              <a:buNone/>
            </a:pPr>
            <a:r>
              <a:rPr lang="en-US" sz="3200" b="1" dirty="0"/>
              <a:t>Pairs: </a:t>
            </a:r>
            <a:r>
              <a:rPr lang="en-US" sz="3200" dirty="0"/>
              <a:t>How are the science ideas that are developed in your assigned lesson(s) needed to answer the unit central question? </a:t>
            </a:r>
            <a:endParaRPr lang="en-US" sz="3200" dirty="0">
              <a:solidFill>
                <a:srgbClr val="0070C0"/>
              </a:solidFill>
            </a:endParaRPr>
          </a:p>
          <a:p>
            <a:pPr marL="0" indent="0">
              <a:buNone/>
            </a:pPr>
            <a:endParaRPr lang="en-US" sz="2800" dirty="0">
              <a:solidFill>
                <a:srgbClr val="0070C0"/>
              </a:solidFill>
            </a:endParaRPr>
          </a:p>
        </p:txBody>
      </p:sp>
    </p:spTree>
    <p:extLst>
      <p:ext uri="{BB962C8B-B14F-4D97-AF65-F5344CB8AC3E}">
        <p14:creationId xmlns:p14="http://schemas.microsoft.com/office/powerpoint/2010/main" val="3305329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04800"/>
            <a:ext cx="8229600" cy="914400"/>
          </a:xfrm>
        </p:spPr>
        <p:txBody>
          <a:bodyPr/>
          <a:lstStyle/>
          <a:p>
            <a:r>
              <a:rPr lang="en-US" dirty="0"/>
              <a:t>Lesson Analysis Process</a:t>
            </a:r>
          </a:p>
        </p:txBody>
      </p:sp>
      <p:sp>
        <p:nvSpPr>
          <p:cNvPr id="17411" name="Content Placeholder 2"/>
          <p:cNvSpPr>
            <a:spLocks noGrp="1"/>
          </p:cNvSpPr>
          <p:nvPr>
            <p:ph idx="1"/>
          </p:nvPr>
        </p:nvSpPr>
        <p:spPr>
          <a:xfrm>
            <a:off x="457200" y="1143000"/>
            <a:ext cx="8229600" cy="5410200"/>
          </a:xfrm>
        </p:spPr>
        <p:txBody>
          <a:bodyPr/>
          <a:lstStyle/>
          <a:p>
            <a:pPr marL="320040" indent="-320040">
              <a:buFont typeface="Times New Roman" pitchFamily="18" charset="0"/>
              <a:buAutoNum type="arabicPeriod"/>
              <a:defRPr/>
            </a:pPr>
            <a:r>
              <a:rPr lang="en-US" sz="2800" dirty="0">
                <a:solidFill>
                  <a:srgbClr val="C00000"/>
                </a:solidFill>
              </a:rPr>
              <a:t>Review</a:t>
            </a:r>
            <a:r>
              <a:rPr lang="en-US" sz="2800" dirty="0"/>
              <a:t> the lesson context:</a:t>
            </a:r>
          </a:p>
          <a:p>
            <a:pPr marL="685800" lvl="3" indent="-222250">
              <a:buFont typeface="Arial" pitchFamily="34" charset="0"/>
              <a:buChar char="•"/>
              <a:defRPr/>
            </a:pPr>
            <a:r>
              <a:rPr lang="en-US" sz="2800" dirty="0"/>
              <a:t>What is the ideal student response to the focus question?</a:t>
            </a:r>
          </a:p>
          <a:p>
            <a:pPr marL="685800" lvl="3" indent="-222250">
              <a:buFont typeface="Arial" pitchFamily="34" charset="0"/>
              <a:buChar char="•"/>
              <a:defRPr/>
            </a:pPr>
            <a:r>
              <a:rPr lang="en-US" sz="2800" dirty="0"/>
              <a:t>How is the clip situated in the content storyline?</a:t>
            </a:r>
          </a:p>
          <a:p>
            <a:pPr marL="320040" indent="-320040">
              <a:buFont typeface="+mj-lt"/>
              <a:buAutoNum type="arabicPeriod"/>
              <a:defRPr/>
            </a:pPr>
            <a:r>
              <a:rPr lang="en-US" sz="2800" dirty="0">
                <a:solidFill>
                  <a:srgbClr val="C00000"/>
                </a:solidFill>
              </a:rPr>
              <a:t>Identify</a:t>
            </a:r>
            <a:r>
              <a:rPr lang="en-US" sz="2800" dirty="0"/>
              <a:t> and discuss the strategy that is the focus of analysis for each clip.</a:t>
            </a:r>
          </a:p>
          <a:p>
            <a:pPr marL="320040" indent="-320040">
              <a:buFont typeface="+mj-lt"/>
              <a:buAutoNum type="arabicPeriod"/>
              <a:defRPr/>
            </a:pPr>
            <a:r>
              <a:rPr lang="en-US" sz="2800" dirty="0">
                <a:solidFill>
                  <a:srgbClr val="C00000"/>
                </a:solidFill>
              </a:rPr>
              <a:t>Watch</a:t>
            </a:r>
            <a:r>
              <a:rPr lang="en-US" sz="2800" dirty="0"/>
              <a:t> video clip(s).</a:t>
            </a:r>
          </a:p>
          <a:p>
            <a:pPr marL="320040" indent="-320040">
              <a:buFont typeface="+mj-lt"/>
              <a:buAutoNum type="arabicPeriod"/>
              <a:defRPr/>
            </a:pPr>
            <a:r>
              <a:rPr lang="en-US" sz="2800" dirty="0">
                <a:solidFill>
                  <a:srgbClr val="C00000"/>
                </a:solidFill>
              </a:rPr>
              <a:t>Analyze</a:t>
            </a:r>
            <a:r>
              <a:rPr lang="en-US" sz="2800" dirty="0"/>
              <a:t> the video using the lesson analysis protocol.</a:t>
            </a:r>
          </a:p>
          <a:p>
            <a:pPr marL="320040" indent="-320040">
              <a:buFont typeface="+mj-lt"/>
              <a:buAutoNum type="arabicPeriod"/>
              <a:defRPr/>
            </a:pPr>
            <a:r>
              <a:rPr lang="en-US" sz="2800" dirty="0">
                <a:solidFill>
                  <a:srgbClr val="C00000"/>
                </a:solidFill>
              </a:rPr>
              <a:t>Reflect</a:t>
            </a:r>
            <a:r>
              <a:rPr lang="en-US" sz="2800" dirty="0"/>
              <a:t> on the lesson analysis experience: </a:t>
            </a:r>
          </a:p>
          <a:p>
            <a:pPr marL="685800" lvl="3" indent="-222250">
              <a:buFont typeface="Arial" pitchFamily="34" charset="0"/>
              <a:buChar char="•"/>
              <a:defRPr/>
            </a:pPr>
            <a:r>
              <a:rPr lang="en-US" sz="2800" dirty="0"/>
              <a:t>As a reviewer</a:t>
            </a:r>
          </a:p>
          <a:p>
            <a:pPr marL="685800" lvl="3" indent="-222250">
              <a:buFont typeface="Arial" pitchFamily="34" charset="0"/>
              <a:buChar char="•"/>
              <a:defRPr/>
            </a:pPr>
            <a:r>
              <a:rPr lang="en-US" sz="2800" dirty="0"/>
              <a:t>As a teacher in the clip</a:t>
            </a:r>
          </a:p>
        </p:txBody>
      </p:sp>
    </p:spTree>
    <p:extLst>
      <p:ext uri="{BB962C8B-B14F-4D97-AF65-F5344CB8AC3E}">
        <p14:creationId xmlns:p14="http://schemas.microsoft.com/office/powerpoint/2010/main" val="2511196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normAutofit/>
          </a:bodyPr>
          <a:lstStyle/>
          <a:p>
            <a:r>
              <a:rPr lang="en-US" dirty="0"/>
              <a:t>Lesson Analysis Protocol for </a:t>
            </a:r>
            <a:r>
              <a:rPr lang="en-US" dirty="0">
                <a:solidFill>
                  <a:srgbClr val="0070C0"/>
                </a:solidFill>
              </a:rPr>
              <a:t>Video Clip 1</a:t>
            </a:r>
          </a:p>
        </p:txBody>
      </p:sp>
      <p:sp>
        <p:nvSpPr>
          <p:cNvPr id="19459" name="Rectangle 3"/>
          <p:cNvSpPr>
            <a:spLocks noChangeArrowheads="1"/>
          </p:cNvSpPr>
          <p:nvPr/>
        </p:nvSpPr>
        <p:spPr bwMode="auto">
          <a:xfrm>
            <a:off x="457200" y="1870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graphicFrame>
        <p:nvGraphicFramePr>
          <p:cNvPr id="6" name="Content Placeholder 7"/>
          <p:cNvGraphicFramePr>
            <a:graphicFrameLocks/>
          </p:cNvGraphicFramePr>
          <p:nvPr>
            <p:extLst>
              <p:ext uri="{D42A27DB-BD31-4B8C-83A1-F6EECF244321}">
                <p14:modId xmlns:p14="http://schemas.microsoft.com/office/powerpoint/2010/main" val="2137476285"/>
              </p:ext>
            </p:extLst>
          </p:nvPr>
        </p:nvGraphicFramePr>
        <p:xfrm>
          <a:off x="762000" y="990601"/>
          <a:ext cx="7467599" cy="5540162"/>
        </p:xfrm>
        <a:graphic>
          <a:graphicData uri="http://schemas.openxmlformats.org/drawingml/2006/table">
            <a:tbl>
              <a:tblPr firstRow="1" firstCol="1" lastRow="1" lastCol="1" bandRow="1" bandCol="1"/>
              <a:tblGrid>
                <a:gridCol w="1473707">
                  <a:extLst>
                    <a:ext uri="{9D8B030D-6E8A-4147-A177-3AD203B41FA5}">
                      <a16:colId xmlns:a16="http://schemas.microsoft.com/office/drawing/2014/main" val="20000"/>
                    </a:ext>
                  </a:extLst>
                </a:gridCol>
                <a:gridCol w="2996946">
                  <a:extLst>
                    <a:ext uri="{9D8B030D-6E8A-4147-A177-3AD203B41FA5}">
                      <a16:colId xmlns:a16="http://schemas.microsoft.com/office/drawing/2014/main" val="20001"/>
                    </a:ext>
                  </a:extLst>
                </a:gridCol>
                <a:gridCol w="2996946">
                  <a:extLst>
                    <a:ext uri="{9D8B030D-6E8A-4147-A177-3AD203B41FA5}">
                      <a16:colId xmlns:a16="http://schemas.microsoft.com/office/drawing/2014/main" val="20002"/>
                    </a:ext>
                  </a:extLst>
                </a:gridCol>
              </a:tblGrid>
              <a:tr h="609599">
                <a:tc gridSpan="3">
                  <a:txBody>
                    <a:bodyPr/>
                    <a:lstStyle/>
                    <a:p>
                      <a:pPr marL="0" marR="0">
                        <a:spcBef>
                          <a:spcPts val="200"/>
                        </a:spcBef>
                        <a:spcAft>
                          <a:spcPts val="0"/>
                        </a:spcAft>
                      </a:pPr>
                      <a:r>
                        <a:rPr lang="en-US" sz="1400" b="1" dirty="0">
                          <a:effectLst/>
                          <a:latin typeface="Arial"/>
                          <a:ea typeface="Times New Roman"/>
                        </a:rPr>
                        <a:t>1. </a:t>
                      </a:r>
                      <a:r>
                        <a:rPr lang="en-US" sz="1400" b="1" dirty="0">
                          <a:solidFill>
                            <a:srgbClr val="FF0000"/>
                          </a:solidFill>
                          <a:effectLst/>
                          <a:latin typeface="Arial"/>
                          <a:ea typeface="Times New Roman"/>
                        </a:rPr>
                        <a:t>Identify</a:t>
                      </a:r>
                      <a:r>
                        <a:rPr lang="en-US" sz="1400" b="1" dirty="0">
                          <a:effectLst/>
                          <a:latin typeface="Arial"/>
                          <a:ea typeface="Times New Roman"/>
                        </a:rPr>
                        <a:t> the Lens and Strategy </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Which </a:t>
                      </a:r>
                      <a:r>
                        <a:rPr lang="en-US" sz="1100" i="1" dirty="0" err="1">
                          <a:effectLst/>
                          <a:latin typeface="Arial"/>
                          <a:ea typeface="Times New Roman"/>
                        </a:rPr>
                        <a:t>STeLLA</a:t>
                      </a:r>
                      <a:r>
                        <a:rPr lang="en-US" sz="1100" i="1" baseline="0" dirty="0">
                          <a:effectLst/>
                          <a:latin typeface="Arial"/>
                          <a:ea typeface="Times New Roman"/>
                        </a:rPr>
                        <a:t> lens (</a:t>
                      </a:r>
                      <a:r>
                        <a:rPr lang="en-US" sz="1100" i="1" dirty="0">
                          <a:effectLst/>
                          <a:latin typeface="Arial"/>
                          <a:ea typeface="Times New Roman"/>
                        </a:rPr>
                        <a:t>Student Thinking</a:t>
                      </a:r>
                      <a:r>
                        <a:rPr lang="en-US" sz="1100" i="1" baseline="0" dirty="0">
                          <a:effectLst/>
                          <a:latin typeface="Arial"/>
                          <a:ea typeface="Times New Roman"/>
                        </a:rPr>
                        <a:t> Lens </a:t>
                      </a:r>
                      <a:r>
                        <a:rPr lang="en-US" sz="1100" i="1" dirty="0">
                          <a:effectLst/>
                          <a:latin typeface="Arial"/>
                          <a:ea typeface="Times New Roman"/>
                        </a:rPr>
                        <a:t>or Science Content Storyline Lens) and strategy are highlighted in this lesson?</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1605">
                <a:tc gridSpan="3">
                  <a:txBody>
                    <a:bodyPr/>
                    <a:lstStyle/>
                    <a:p>
                      <a:pPr marL="0" marR="0">
                        <a:spcBef>
                          <a:spcPts val="200"/>
                        </a:spcBef>
                        <a:spcAft>
                          <a:spcPts val="0"/>
                        </a:spcAft>
                      </a:pPr>
                      <a:r>
                        <a:rPr lang="en-US" sz="1400" b="1" dirty="0">
                          <a:effectLst/>
                          <a:latin typeface="Arial"/>
                          <a:ea typeface="Times New Roman"/>
                        </a:rPr>
                        <a:t>2. </a:t>
                      </a:r>
                      <a:r>
                        <a:rPr lang="en-US" sz="1400" b="1" dirty="0">
                          <a:solidFill>
                            <a:srgbClr val="FF0000"/>
                          </a:solidFill>
                          <a:effectLst/>
                          <a:latin typeface="Arial"/>
                          <a:ea typeface="Times New Roman"/>
                        </a:rPr>
                        <a:t>Analyze</a:t>
                      </a:r>
                      <a:r>
                        <a:rPr lang="en-US" sz="1400" b="1" dirty="0">
                          <a:effectLst/>
                          <a:latin typeface="Arial"/>
                          <a:ea typeface="Times New Roman"/>
                        </a:rPr>
                        <a:t> the Video</a:t>
                      </a:r>
                      <a:r>
                        <a:rPr lang="en-US" sz="1400" b="1" baseline="0" dirty="0">
                          <a:effectLst/>
                          <a:latin typeface="Arial"/>
                          <a:ea typeface="Times New Roman"/>
                        </a:rPr>
                        <a:t> Using the </a:t>
                      </a:r>
                      <a:r>
                        <a:rPr lang="en-US" sz="1400" b="1" dirty="0">
                          <a:effectLst/>
                          <a:latin typeface="Arial"/>
                          <a:ea typeface="Times New Roman"/>
                        </a:rPr>
                        <a:t>Focus Question(s)  </a:t>
                      </a:r>
                      <a:endParaRPr lang="en-US" sz="1400"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What do we learn about student thinking regarding</a:t>
                      </a:r>
                      <a:r>
                        <a:rPr lang="en-US" sz="1100" i="1" baseline="0" dirty="0">
                          <a:effectLst/>
                          <a:latin typeface="Arial"/>
                          <a:ea typeface="Times New Roman"/>
                        </a:rPr>
                        <a:t> </a:t>
                      </a:r>
                      <a:r>
                        <a:rPr lang="en-US" sz="1100" i="1" dirty="0">
                          <a:solidFill>
                            <a:srgbClr val="0070C0"/>
                          </a:solidFill>
                          <a:effectLst/>
                          <a:latin typeface="Arial"/>
                          <a:ea typeface="Times New Roman"/>
                        </a:rPr>
                        <a:t>different temperatures at different</a:t>
                      </a:r>
                      <a:r>
                        <a:rPr lang="en-US" sz="1100" i="1" baseline="0" dirty="0">
                          <a:solidFill>
                            <a:srgbClr val="0070C0"/>
                          </a:solidFill>
                          <a:effectLst/>
                          <a:latin typeface="Arial"/>
                          <a:ea typeface="Times New Roman"/>
                        </a:rPr>
                        <a:t> times of the year</a:t>
                      </a:r>
                      <a:r>
                        <a:rPr lang="en-US" sz="1100" i="1" dirty="0">
                          <a:effectLst/>
                          <a:latin typeface="Arial"/>
                          <a:ea typeface="Times New Roman"/>
                        </a:rPr>
                        <a:t>?</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identified strategy contribute to making student thinking visible or to developing the science content storyline?</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revealed</a:t>
                      </a:r>
                      <a:r>
                        <a:rPr lang="en-US" sz="1100" i="1" baseline="0" dirty="0">
                          <a:effectLst/>
                          <a:latin typeface="Arial"/>
                          <a:ea typeface="Times New Roman"/>
                        </a:rPr>
                        <a:t> </a:t>
                      </a:r>
                      <a:r>
                        <a:rPr lang="en-US" sz="1100" i="1" dirty="0">
                          <a:effectLst/>
                          <a:latin typeface="Arial"/>
                          <a:ea typeface="Times New Roman"/>
                        </a:rPr>
                        <a:t>student thinking relate to the intended storyline?</a:t>
                      </a:r>
                      <a:endParaRPr lang="en-US" sz="1400" i="1"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24840">
                <a:tc>
                  <a:txBody>
                    <a:bodyPr/>
                    <a:lstStyle/>
                    <a:p>
                      <a:pPr marL="0" marR="0" algn="ctr">
                        <a:spcBef>
                          <a:spcPts val="0"/>
                        </a:spcBef>
                        <a:spcAft>
                          <a:spcPts val="0"/>
                        </a:spcAft>
                      </a:pPr>
                      <a:r>
                        <a:rPr lang="en-US" sz="1200" b="1" dirty="0">
                          <a:effectLst/>
                          <a:latin typeface="Arial"/>
                          <a:ea typeface="Times New Roman"/>
                        </a:rPr>
                        <a:t> </a:t>
                      </a:r>
                      <a:endParaRPr lang="en-US" sz="1400" dirty="0">
                        <a:effectLst/>
                        <a:latin typeface="Times New Roman"/>
                        <a:ea typeface="Times New Roman"/>
                      </a:endParaRPr>
                    </a:p>
                    <a:p>
                      <a:pPr marL="0" marR="0" algn="ctr">
                        <a:spcBef>
                          <a:spcPts val="0"/>
                        </a:spcBef>
                        <a:spcAft>
                          <a:spcPts val="0"/>
                        </a:spcAft>
                      </a:pPr>
                      <a:r>
                        <a:rPr lang="en-US" sz="1200" b="1" dirty="0">
                          <a:effectLst/>
                          <a:latin typeface="Arial"/>
                          <a:ea typeface="Times New Roman"/>
                        </a:rPr>
                        <a:t>Lesson Analysis Step</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endParaRPr lang="en-US" sz="1400" dirty="0">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mn-lt"/>
                          <a:ea typeface="Times New Roman"/>
                        </a:rPr>
                        <a:t>To Do</a:t>
                      </a:r>
                      <a:endParaRPr lang="en-US" sz="12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r>
                        <a:rPr lang="en-US" sz="1200" b="1" dirty="0">
                          <a:effectLst/>
                          <a:latin typeface="Arial"/>
                          <a:ea typeface="Times New Roman"/>
                        </a:rPr>
                        <a:t>Your Analysis</a:t>
                      </a:r>
                      <a:endParaRPr lang="en-US" sz="12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609600">
                <a:tc>
                  <a:txBody>
                    <a:bodyPr/>
                    <a:lstStyle/>
                    <a:p>
                      <a:pPr marL="0" marR="0" algn="ctr">
                        <a:spcBef>
                          <a:spcPts val="0"/>
                        </a:spcBef>
                        <a:spcAft>
                          <a:spcPts val="0"/>
                        </a:spcAft>
                      </a:pPr>
                      <a:r>
                        <a:rPr lang="en-US" sz="1200" b="1" dirty="0">
                          <a:effectLst/>
                          <a:latin typeface="Arial"/>
                          <a:ea typeface="Times New Roman"/>
                        </a:rPr>
                        <a:t>Claim</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Arial"/>
                          <a:ea typeface="Times New Roman"/>
                        </a:rPr>
                        <a:t>Turn an observation, question, or judgment into a specific claim that answers the focus question.</a:t>
                      </a:r>
                      <a:endParaRPr lang="en-US" sz="14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295400">
                <a:tc>
                  <a:txBody>
                    <a:bodyPr/>
                    <a:lstStyle/>
                    <a:p>
                      <a:pPr marL="0" marR="0" algn="ctr">
                        <a:spcBef>
                          <a:spcPts val="0"/>
                        </a:spcBef>
                        <a:spcAft>
                          <a:spcPts val="0"/>
                        </a:spcAft>
                      </a:pPr>
                      <a:r>
                        <a:rPr lang="en-US" sz="1200" b="1" dirty="0">
                          <a:effectLst/>
                          <a:latin typeface="Arial"/>
                          <a:ea typeface="Times New Roman"/>
                        </a:rPr>
                        <a:t>Evidence and Reasoning</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mn-lt"/>
                          <a:ea typeface="Times New Roman"/>
                        </a:rPr>
                        <a:t>Point to a specific place in the video transcript, lesson plan, or student work that supports your claim. Connect your claim and evidence with reasoning based on </a:t>
                      </a:r>
                      <a:r>
                        <a:rPr lang="en-US" sz="1100" dirty="0" err="1">
                          <a:effectLst/>
                          <a:latin typeface="+mn-lt"/>
                          <a:ea typeface="Times New Roman"/>
                        </a:rPr>
                        <a:t>STeLLA</a:t>
                      </a:r>
                      <a:r>
                        <a:rPr lang="en-US" sz="1100" dirty="0">
                          <a:effectLst/>
                          <a:latin typeface="+mn-lt"/>
                          <a:ea typeface="Times New Roman"/>
                        </a:rPr>
                        <a:t> strategies, research on learning, your teaching experience, or scientific principles. Also look for evidence that challenges your claim.</a:t>
                      </a:r>
                      <a:endParaRPr lang="en-US" sz="11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005840">
                <a:tc>
                  <a:txBody>
                    <a:bodyPr/>
                    <a:lstStyle/>
                    <a:p>
                      <a:pPr marL="0" marR="0" algn="ctr">
                        <a:spcBef>
                          <a:spcPts val="0"/>
                        </a:spcBef>
                        <a:spcAft>
                          <a:spcPts val="0"/>
                        </a:spcAft>
                      </a:pPr>
                      <a:r>
                        <a:rPr lang="en-US" sz="1200" b="1" dirty="0">
                          <a:effectLst/>
                          <a:latin typeface="Arial"/>
                          <a:ea typeface="Times New Roman"/>
                        </a:rPr>
                        <a:t>Alternatives</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tcPr>
                </a:tc>
                <a:tc>
                  <a:txBody>
                    <a:bodyPr/>
                    <a:lstStyle/>
                    <a:p>
                      <a:pPr marL="137160" marR="0" indent="-137160">
                        <a:spcBef>
                          <a:spcPts val="0"/>
                        </a:spcBef>
                        <a:spcAft>
                          <a:spcPts val="0"/>
                        </a:spcAft>
                        <a:buFont typeface="+mj-lt"/>
                        <a:buAutoNum type="arabicPeriod"/>
                      </a:pPr>
                      <a:r>
                        <a:rPr lang="en-US" sz="1100" dirty="0">
                          <a:effectLst/>
                          <a:latin typeface="+mn-lt"/>
                          <a:ea typeface="Times New Roman"/>
                        </a:rPr>
                        <a:t>Consider an alternative interpretation or explanation.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new questions this might raise.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alternative questions, activities, </a:t>
                      </a:r>
                      <a:br>
                        <a:rPr lang="en-US" sz="1100" dirty="0">
                          <a:effectLst/>
                          <a:latin typeface="+mn-lt"/>
                          <a:ea typeface="Times New Roman"/>
                        </a:rPr>
                      </a:br>
                      <a:r>
                        <a:rPr lang="en-US" sz="1100" dirty="0">
                          <a:effectLst/>
                          <a:latin typeface="+mn-lt"/>
                          <a:ea typeface="Times New Roman"/>
                        </a:rPr>
                        <a:t>or strategies.</a:t>
                      </a:r>
                    </a:p>
                  </a:txBody>
                  <a:tcPr marL="48723" marR="48723" marT="0" marB="0" anchor="ctr">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0963">
                <a:tc gridSpan="3">
                  <a:txBody>
                    <a:bodyPr/>
                    <a:lstStyle/>
                    <a:p>
                      <a:pPr marL="0" marR="0">
                        <a:spcBef>
                          <a:spcPts val="300"/>
                        </a:spcBef>
                        <a:spcAft>
                          <a:spcPts val="0"/>
                        </a:spcAft>
                      </a:pPr>
                      <a:r>
                        <a:rPr lang="en-US" sz="1400" b="1" dirty="0">
                          <a:effectLst/>
                          <a:latin typeface="Arial"/>
                          <a:ea typeface="Times New Roman"/>
                        </a:rPr>
                        <a:t>3. </a:t>
                      </a:r>
                      <a:r>
                        <a:rPr lang="en-US" sz="1400" b="1" dirty="0">
                          <a:solidFill>
                            <a:srgbClr val="FF0000"/>
                          </a:solidFill>
                          <a:effectLst/>
                          <a:latin typeface="Arial"/>
                          <a:ea typeface="Times New Roman"/>
                        </a:rPr>
                        <a:t>Reflect and Apply</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Participating teachers reflect on the experience and practice</a:t>
                      </a:r>
                      <a:r>
                        <a:rPr lang="en-US" sz="1100" b="1" dirty="0">
                          <a:effectLst/>
                          <a:latin typeface="Arial"/>
                          <a:ea typeface="Times New Roman"/>
                        </a:rPr>
                        <a:t>.</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69647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57200"/>
            <a:ext cx="8229600" cy="990600"/>
          </a:xfrm>
        </p:spPr>
        <p:txBody>
          <a:bodyPr/>
          <a:lstStyle/>
          <a:p>
            <a:pPr eaLnBrk="1" hangingPunct="1"/>
            <a:r>
              <a:rPr lang="en-US" dirty="0"/>
              <a:t>The CERA Framework</a:t>
            </a:r>
          </a:p>
        </p:txBody>
      </p:sp>
      <p:grpSp>
        <p:nvGrpSpPr>
          <p:cNvPr id="2" name="Group 1"/>
          <p:cNvGrpSpPr/>
          <p:nvPr/>
        </p:nvGrpSpPr>
        <p:grpSpPr>
          <a:xfrm>
            <a:off x="533400" y="1600200"/>
            <a:ext cx="8077200" cy="4495800"/>
            <a:chOff x="506432" y="2012877"/>
            <a:chExt cx="7799368" cy="4191000"/>
          </a:xfrm>
        </p:grpSpPr>
        <p:sp>
          <p:nvSpPr>
            <p:cNvPr id="20483" name="Rectangle 3"/>
            <p:cNvSpPr>
              <a:spLocks noChangeArrowheads="1"/>
            </p:cNvSpPr>
            <p:nvPr/>
          </p:nvSpPr>
          <p:spPr bwMode="auto">
            <a:xfrm>
              <a:off x="3081695" y="2012877"/>
              <a:ext cx="2453938"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Observation</a:t>
              </a:r>
            </a:p>
            <a:p>
              <a:pPr algn="ctr"/>
              <a:r>
                <a:rPr lang="en-US" sz="1600" dirty="0"/>
                <a:t>Begin with an observation,</a:t>
              </a:r>
            </a:p>
            <a:p>
              <a:pPr algn="ctr"/>
              <a:r>
                <a:rPr lang="en-US" sz="1600" dirty="0"/>
                <a:t>question, or judgment. </a:t>
              </a:r>
            </a:p>
          </p:txBody>
        </p:sp>
        <p:sp>
          <p:nvSpPr>
            <p:cNvPr id="20484" name="Rectangle 4"/>
            <p:cNvSpPr>
              <a:spLocks noChangeArrowheads="1"/>
            </p:cNvSpPr>
            <p:nvPr/>
          </p:nvSpPr>
          <p:spPr bwMode="auto">
            <a:xfrm>
              <a:off x="506432" y="3384477"/>
              <a:ext cx="25146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Alternatives</a:t>
              </a:r>
            </a:p>
            <a:p>
              <a:pPr algn="ctr"/>
              <a:r>
                <a:rPr lang="en-US" sz="1600" dirty="0"/>
                <a:t>Consider alternative </a:t>
              </a:r>
            </a:p>
            <a:p>
              <a:pPr algn="ctr"/>
              <a:r>
                <a:rPr lang="en-US" sz="1600" dirty="0"/>
                <a:t>explanations and </a:t>
              </a:r>
            </a:p>
            <a:p>
              <a:pPr algn="ctr"/>
              <a:r>
                <a:rPr lang="en-US" sz="1600" dirty="0"/>
                <a:t>teaching strategies.</a:t>
              </a:r>
            </a:p>
          </p:txBody>
        </p:sp>
        <p:sp>
          <p:nvSpPr>
            <p:cNvPr id="20485" name="Rectangle 5"/>
            <p:cNvSpPr>
              <a:spLocks noChangeArrowheads="1"/>
            </p:cNvSpPr>
            <p:nvPr/>
          </p:nvSpPr>
          <p:spPr bwMode="auto">
            <a:xfrm>
              <a:off x="5943600" y="3352800"/>
              <a:ext cx="2362200" cy="1143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Claim</a:t>
              </a:r>
              <a:r>
                <a:rPr lang="en-US" dirty="0"/>
                <a:t> </a:t>
              </a:r>
            </a:p>
            <a:p>
              <a:pPr algn="ctr"/>
              <a:r>
                <a:rPr lang="en-US" sz="1600" dirty="0"/>
                <a:t>Turn your observation,</a:t>
              </a:r>
            </a:p>
            <a:p>
              <a:pPr algn="ctr"/>
              <a:r>
                <a:rPr lang="en-US" sz="1600" dirty="0"/>
                <a:t>question, or judgment </a:t>
              </a:r>
            </a:p>
            <a:p>
              <a:pPr algn="ctr"/>
              <a:r>
                <a:rPr lang="en-US" sz="1600" dirty="0"/>
                <a:t>into a claim. </a:t>
              </a:r>
            </a:p>
          </p:txBody>
        </p:sp>
        <p:sp>
          <p:nvSpPr>
            <p:cNvPr id="20486" name="Rectangle 6"/>
            <p:cNvSpPr>
              <a:spLocks noChangeArrowheads="1"/>
            </p:cNvSpPr>
            <p:nvPr/>
          </p:nvSpPr>
          <p:spPr bwMode="auto">
            <a:xfrm>
              <a:off x="3325832" y="4697340"/>
              <a:ext cx="2438400" cy="15065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dirty="0"/>
                <a:t>Evidence and</a:t>
              </a:r>
            </a:p>
            <a:p>
              <a:pPr algn="ctr"/>
              <a:r>
                <a:rPr lang="en-US" b="1" dirty="0"/>
                <a:t> Reasoning</a:t>
              </a:r>
            </a:p>
            <a:p>
              <a:pPr algn="ctr"/>
              <a:r>
                <a:rPr lang="en-US" sz="1600" dirty="0"/>
                <a:t>Provide specific evidence</a:t>
              </a:r>
            </a:p>
            <a:p>
              <a:pPr algn="ctr"/>
              <a:r>
                <a:rPr lang="en-US" sz="1600" dirty="0"/>
                <a:t> and your reason(s) why it </a:t>
              </a:r>
            </a:p>
            <a:p>
              <a:pPr algn="ctr"/>
              <a:r>
                <a:rPr lang="en-US" sz="1600" dirty="0"/>
                <a:t>supports or develops </a:t>
              </a:r>
            </a:p>
            <a:p>
              <a:pPr algn="ctr"/>
              <a:r>
                <a:rPr lang="en-US" sz="1600" dirty="0"/>
                <a:t>the claim.</a:t>
              </a:r>
              <a:r>
                <a:rPr lang="en-US" dirty="0"/>
                <a:t> </a:t>
              </a:r>
            </a:p>
          </p:txBody>
        </p:sp>
        <p:sp>
          <p:nvSpPr>
            <p:cNvPr id="20487" name="Text Box 7"/>
            <p:cNvSpPr txBox="1">
              <a:spLocks noChangeArrowheads="1"/>
            </p:cNvSpPr>
            <p:nvPr/>
          </p:nvSpPr>
          <p:spPr bwMode="auto">
            <a:xfrm>
              <a:off x="3523169" y="3007352"/>
              <a:ext cx="1907898" cy="1635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Focus on </a:t>
              </a:r>
            </a:p>
            <a:p>
              <a:pPr algn="ctr" eaLnBrk="1" hangingPunct="1"/>
              <a:r>
                <a:rPr lang="en-US" dirty="0"/>
                <a:t>Student Thinking </a:t>
              </a:r>
            </a:p>
            <a:p>
              <a:pPr algn="ctr" eaLnBrk="1" hangingPunct="1"/>
              <a:r>
                <a:rPr lang="en-US" dirty="0"/>
                <a:t>and Learning </a:t>
              </a:r>
              <a:br>
                <a:rPr lang="en-US" dirty="0"/>
              </a:br>
              <a:r>
                <a:rPr lang="en-US" dirty="0"/>
                <a:t>and </a:t>
              </a:r>
            </a:p>
            <a:p>
              <a:pPr algn="ctr" eaLnBrk="1" hangingPunct="1"/>
              <a:r>
                <a:rPr lang="en-US" dirty="0"/>
                <a:t>Science Content </a:t>
              </a:r>
            </a:p>
            <a:p>
              <a:pPr algn="ctr" eaLnBrk="1" hangingPunct="1"/>
              <a:r>
                <a:rPr lang="en-US" dirty="0"/>
                <a:t>Storyline</a:t>
              </a:r>
            </a:p>
          </p:txBody>
        </p:sp>
        <p:sp>
          <p:nvSpPr>
            <p:cNvPr id="20488" name="AutoShape 8"/>
            <p:cNvSpPr>
              <a:spLocks noChangeArrowheads="1"/>
            </p:cNvSpPr>
            <p:nvPr/>
          </p:nvSpPr>
          <p:spPr bwMode="auto">
            <a:xfrm rot="2030252">
              <a:off x="5844425" y="2363127"/>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9" name="AutoShape 9"/>
            <p:cNvSpPr>
              <a:spLocks noChangeArrowheads="1"/>
            </p:cNvSpPr>
            <p:nvPr/>
          </p:nvSpPr>
          <p:spPr bwMode="auto">
            <a:xfrm rot="13765107">
              <a:off x="1856152" y="5031820"/>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0" name="AutoShape 10"/>
            <p:cNvSpPr>
              <a:spLocks noChangeArrowheads="1"/>
            </p:cNvSpPr>
            <p:nvPr/>
          </p:nvSpPr>
          <p:spPr bwMode="auto">
            <a:xfrm rot="8086992">
              <a:off x="6019800" y="4908478"/>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1" name="AutoShape 11"/>
            <p:cNvSpPr>
              <a:spLocks noChangeArrowheads="1"/>
            </p:cNvSpPr>
            <p:nvPr/>
          </p:nvSpPr>
          <p:spPr bwMode="auto">
            <a:xfrm rot="-2067565">
              <a:off x="1801832" y="2470077"/>
              <a:ext cx="990600" cy="685800"/>
            </a:xfrm>
            <a:prstGeom prst="rightArrow">
              <a:avLst>
                <a:gd name="adj1" fmla="val 50000"/>
                <a:gd name="adj2" fmla="val 36111"/>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034000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990600"/>
          </a:xfrm>
        </p:spPr>
        <p:txBody>
          <a:bodyPr/>
          <a:lstStyle/>
          <a:p>
            <a:r>
              <a:rPr lang="en-US" dirty="0"/>
              <a:t>Lesson Analysis, Video Clip 1</a:t>
            </a:r>
          </a:p>
        </p:txBody>
      </p:sp>
      <p:sp>
        <p:nvSpPr>
          <p:cNvPr id="3" name="Content Placeholder 2"/>
          <p:cNvSpPr>
            <a:spLocks noGrp="1"/>
          </p:cNvSpPr>
          <p:nvPr>
            <p:ph idx="1"/>
          </p:nvPr>
        </p:nvSpPr>
        <p:spPr>
          <a:xfrm>
            <a:off x="533400" y="1600200"/>
            <a:ext cx="8153400" cy="4876800"/>
          </a:xfrm>
        </p:spPr>
        <p:txBody>
          <a:bodyPr/>
          <a:lstStyle/>
          <a:p>
            <a:pPr marL="0" indent="0">
              <a:buNone/>
            </a:pPr>
            <a:r>
              <a:rPr lang="en-US" sz="3200" dirty="0"/>
              <a:t>Now we’ll begin the lesson analysis process for video clip 1.</a:t>
            </a:r>
          </a:p>
        </p:txBody>
      </p:sp>
    </p:spTree>
    <p:extLst>
      <p:ext uri="{BB962C8B-B14F-4D97-AF65-F5344CB8AC3E}">
        <p14:creationId xmlns:p14="http://schemas.microsoft.com/office/powerpoint/2010/main" val="939538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990600"/>
          </a:xfrm>
        </p:spPr>
        <p:txBody>
          <a:bodyPr>
            <a:normAutofit/>
          </a:bodyPr>
          <a:lstStyle/>
          <a:p>
            <a:r>
              <a:rPr lang="en-US" dirty="0"/>
              <a:t>Lesson Analysis 1: Review Lesson Context</a:t>
            </a:r>
          </a:p>
        </p:txBody>
      </p:sp>
      <p:sp>
        <p:nvSpPr>
          <p:cNvPr id="3" name="Content Placeholder 2"/>
          <p:cNvSpPr>
            <a:spLocks noGrp="1"/>
          </p:cNvSpPr>
          <p:nvPr>
            <p:ph idx="1"/>
          </p:nvPr>
        </p:nvSpPr>
        <p:spPr>
          <a:xfrm>
            <a:off x="457200" y="1295400"/>
            <a:ext cx="8229600" cy="5105400"/>
          </a:xfrm>
        </p:spPr>
        <p:txBody>
          <a:bodyPr/>
          <a:lstStyle/>
          <a:p>
            <a:pPr marL="0" indent="0">
              <a:spcBef>
                <a:spcPts val="2000"/>
              </a:spcBef>
              <a:buNone/>
            </a:pPr>
            <a:r>
              <a:rPr lang="en-US" sz="2800" dirty="0">
                <a:solidFill>
                  <a:srgbClr val="0070C0"/>
                </a:solidFill>
              </a:rPr>
              <a:t>Main learning goal:</a:t>
            </a:r>
          </a:p>
          <a:p>
            <a:pPr marL="0" indent="0">
              <a:spcBef>
                <a:spcPts val="2000"/>
              </a:spcBef>
              <a:buNone/>
            </a:pPr>
            <a:r>
              <a:rPr lang="en-US" sz="2800" dirty="0">
                <a:solidFill>
                  <a:srgbClr val="0070C0"/>
                </a:solidFill>
              </a:rPr>
              <a:t>Focus question: </a:t>
            </a:r>
          </a:p>
          <a:p>
            <a:pPr marL="0" indent="0">
              <a:spcBef>
                <a:spcPts val="2000"/>
              </a:spcBef>
              <a:buNone/>
            </a:pPr>
            <a:r>
              <a:rPr lang="en-US" sz="2800" dirty="0">
                <a:solidFill>
                  <a:srgbClr val="0070C0"/>
                </a:solidFill>
              </a:rPr>
              <a:t>Main lesson activity: </a:t>
            </a:r>
          </a:p>
          <a:p>
            <a:pPr marL="0" indent="0">
              <a:spcBef>
                <a:spcPts val="2000"/>
              </a:spcBef>
              <a:buNone/>
            </a:pPr>
            <a:r>
              <a:rPr lang="en-US" sz="2800" dirty="0">
                <a:solidFill>
                  <a:srgbClr val="0070C0"/>
                </a:solidFill>
              </a:rPr>
              <a:t>Review the lesson plan overview page: </a:t>
            </a:r>
          </a:p>
          <a:p>
            <a:pPr marL="457200" indent="-228600">
              <a:spcBef>
                <a:spcPts val="600"/>
              </a:spcBef>
            </a:pPr>
            <a:r>
              <a:rPr lang="en-US" sz="2800" dirty="0"/>
              <a:t>What important science ideas should students get from this lesson?  </a:t>
            </a:r>
          </a:p>
          <a:p>
            <a:pPr marL="457200" indent="-228600">
              <a:spcBef>
                <a:spcPts val="600"/>
              </a:spcBef>
            </a:pPr>
            <a:r>
              <a:rPr lang="en-US" sz="2800" dirty="0"/>
              <a:t>What are the ideal student responses to the focus question?</a:t>
            </a:r>
          </a:p>
          <a:p>
            <a:pPr marL="0" indent="0">
              <a:spcBef>
                <a:spcPts val="2000"/>
              </a:spcBef>
              <a:buNone/>
            </a:pPr>
            <a:r>
              <a:rPr lang="en-US" sz="2800" dirty="0">
                <a:solidFill>
                  <a:srgbClr val="0070C0"/>
                </a:solidFill>
              </a:rPr>
              <a:t>Context of the video clip: </a:t>
            </a:r>
          </a:p>
          <a:p>
            <a:pPr marL="0" indent="0">
              <a:buNone/>
            </a:pPr>
            <a:endParaRPr lang="en-US" sz="2400" dirty="0"/>
          </a:p>
        </p:txBody>
      </p:sp>
    </p:spTree>
    <p:extLst>
      <p:ext uri="{BB962C8B-B14F-4D97-AF65-F5344CB8AC3E}">
        <p14:creationId xmlns:p14="http://schemas.microsoft.com/office/powerpoint/2010/main" val="258275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81000"/>
            <a:ext cx="8229600" cy="990600"/>
          </a:xfrm>
        </p:spPr>
        <p:txBody>
          <a:bodyPr/>
          <a:lstStyle/>
          <a:p>
            <a:pPr eaLnBrk="1" hangingPunct="1"/>
            <a:r>
              <a:rPr lang="en-US" dirty="0"/>
              <a:t>Lesson Analysis: Viewing Basics</a:t>
            </a:r>
          </a:p>
        </p:txBody>
      </p:sp>
      <p:sp>
        <p:nvSpPr>
          <p:cNvPr id="16387" name="Rectangle 3"/>
          <p:cNvSpPr>
            <a:spLocks noGrp="1" noChangeArrowheads="1"/>
          </p:cNvSpPr>
          <p:nvPr>
            <p:ph type="body" idx="1"/>
          </p:nvPr>
        </p:nvSpPr>
        <p:spPr>
          <a:xfrm>
            <a:off x="457200" y="1371600"/>
            <a:ext cx="8229600" cy="4876800"/>
          </a:xfrm>
        </p:spPr>
        <p:txBody>
          <a:bodyPr/>
          <a:lstStyle/>
          <a:p>
            <a:pPr marL="365760" indent="-365760" eaLnBrk="1" hangingPunct="1">
              <a:spcBef>
                <a:spcPts val="0"/>
              </a:spcBef>
              <a:spcAft>
                <a:spcPts val="0"/>
              </a:spcAft>
            </a:pPr>
            <a:r>
              <a:rPr lang="en-US" sz="3000" b="1" dirty="0"/>
              <a:t>Viewing basic 1: </a:t>
            </a:r>
            <a:r>
              <a:rPr lang="en-US" sz="3000" dirty="0"/>
              <a:t>Look past the trivial, or little things, that bug you.</a:t>
            </a:r>
          </a:p>
          <a:p>
            <a:pPr marL="365760" indent="-365760" eaLnBrk="1" hangingPunct="1">
              <a:spcBef>
                <a:spcPts val="1800"/>
              </a:spcBef>
              <a:spcAft>
                <a:spcPts val="0"/>
              </a:spcAft>
            </a:pPr>
            <a:r>
              <a:rPr lang="en-US" sz="3000" b="1" dirty="0"/>
              <a:t>Viewing basic 2: </a:t>
            </a:r>
            <a:r>
              <a:rPr lang="en-US" sz="3000" dirty="0"/>
              <a:t>Avoid the “This doesn’t look like my classroom!” trap.</a:t>
            </a:r>
          </a:p>
          <a:p>
            <a:pPr marL="365760" indent="-365760" eaLnBrk="1" hangingPunct="1">
              <a:spcBef>
                <a:spcPts val="1800"/>
              </a:spcBef>
              <a:spcAft>
                <a:spcPts val="0"/>
              </a:spcAft>
            </a:pPr>
            <a:r>
              <a:rPr lang="en-US" sz="3000" b="1" dirty="0"/>
              <a:t>Viewing basic 3: </a:t>
            </a:r>
            <a:r>
              <a:rPr lang="en-US" sz="3000" dirty="0"/>
              <a:t>Avoid making snap judgments about the teaching or learning in the </a:t>
            </a:r>
            <a:r>
              <a:rPr lang="en-US" sz="3000"/>
              <a:t>classroom you’re viewing</a:t>
            </a:r>
            <a:r>
              <a:rPr lang="en-US" sz="3000" dirty="0"/>
              <a:t>.</a:t>
            </a:r>
          </a:p>
        </p:txBody>
      </p:sp>
    </p:spTree>
    <p:extLst>
      <p:ext uri="{BB962C8B-B14F-4D97-AF65-F5344CB8AC3E}">
        <p14:creationId xmlns:p14="http://schemas.microsoft.com/office/powerpoint/2010/main" val="3956364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990600"/>
          </a:xfrm>
        </p:spPr>
        <p:txBody>
          <a:bodyPr/>
          <a:lstStyle/>
          <a:p>
            <a:r>
              <a:rPr lang="en-US" dirty="0"/>
              <a:t>Lesson Analysis 1: Identify the Strategy</a:t>
            </a:r>
          </a:p>
        </p:txBody>
      </p:sp>
      <p:sp>
        <p:nvSpPr>
          <p:cNvPr id="3" name="Content Placeholder 2"/>
          <p:cNvSpPr>
            <a:spLocks noGrp="1"/>
          </p:cNvSpPr>
          <p:nvPr>
            <p:ph idx="1"/>
          </p:nvPr>
        </p:nvSpPr>
        <p:spPr>
          <a:xfrm>
            <a:off x="533400" y="1295400"/>
            <a:ext cx="8229600" cy="5257800"/>
          </a:xfrm>
        </p:spPr>
        <p:txBody>
          <a:bodyPr/>
          <a:lstStyle/>
          <a:p>
            <a:pPr marL="365760" indent="-365760">
              <a:spcBef>
                <a:spcPts val="0"/>
              </a:spcBef>
              <a:buFont typeface="+mj-lt"/>
              <a:buAutoNum type="arabicPeriod"/>
            </a:pPr>
            <a:r>
              <a:rPr lang="en-US" sz="2600" dirty="0"/>
              <a:t>Review the lesson context.</a:t>
            </a:r>
          </a:p>
          <a:p>
            <a:pPr marL="365760" indent="-365760">
              <a:spcBef>
                <a:spcPts val="800"/>
              </a:spcBef>
              <a:buFont typeface="+mj-lt"/>
              <a:buAutoNum type="arabicPeriod"/>
            </a:pPr>
            <a:r>
              <a:rPr lang="en-US" sz="2600" b="1" dirty="0">
                <a:solidFill>
                  <a:srgbClr val="FF0000"/>
                </a:solidFill>
              </a:rPr>
              <a:t>Identify</a:t>
            </a:r>
            <a:r>
              <a:rPr lang="en-US" sz="2600" b="1" dirty="0">
                <a:solidFill>
                  <a:srgbClr val="C00000"/>
                </a:solidFill>
              </a:rPr>
              <a:t> </a:t>
            </a:r>
            <a:r>
              <a:rPr lang="en-US" sz="2600" b="1" dirty="0"/>
              <a:t>the strategy:  </a:t>
            </a:r>
          </a:p>
          <a:p>
            <a:pPr marL="731520" lvl="1" indent="-365760">
              <a:spcBef>
                <a:spcPts val="600"/>
              </a:spcBef>
            </a:pPr>
            <a:r>
              <a:rPr lang="en-US" sz="2600" dirty="0">
                <a:solidFill>
                  <a:srgbClr val="0070C0"/>
                </a:solidFill>
              </a:rPr>
              <a:t>Add here the strategy that is the focus of the analysis for the video clip. Add page numbers for the strategy from the </a:t>
            </a:r>
            <a:r>
              <a:rPr lang="en-US" sz="2600" dirty="0" err="1">
                <a:solidFill>
                  <a:srgbClr val="0070C0"/>
                </a:solidFill>
              </a:rPr>
              <a:t>STeLLA</a:t>
            </a:r>
            <a:r>
              <a:rPr lang="en-US" sz="2600" dirty="0">
                <a:solidFill>
                  <a:srgbClr val="0070C0"/>
                </a:solidFill>
              </a:rPr>
              <a:t> strategies booklet.</a:t>
            </a:r>
            <a:endParaRPr lang="en-US" sz="2600" dirty="0">
              <a:solidFill>
                <a:srgbClr val="FF0000"/>
              </a:solidFill>
            </a:endParaRPr>
          </a:p>
          <a:p>
            <a:pPr marL="731520" lvl="1" indent="-365760">
              <a:spcBef>
                <a:spcPts val="300"/>
              </a:spcBef>
            </a:pPr>
            <a:r>
              <a:rPr lang="en-US" sz="2600" dirty="0">
                <a:solidFill>
                  <a:srgbClr val="0070C0"/>
                </a:solidFill>
              </a:rPr>
              <a:t>Add here the identification question you wrote on the LAP. An example of an identification question is “What clear examples of probe and challenge questions can you identify in this clip?” </a:t>
            </a:r>
          </a:p>
          <a:p>
            <a:pPr marL="365760" indent="-365760">
              <a:spcBef>
                <a:spcPts val="800"/>
              </a:spcBef>
              <a:buFont typeface="+mj-lt"/>
              <a:buAutoNum type="arabicPeriod"/>
            </a:pPr>
            <a:r>
              <a:rPr lang="en-US" sz="2600" dirty="0"/>
              <a:t>Watch the video clip(s).</a:t>
            </a:r>
          </a:p>
          <a:p>
            <a:pPr marL="365760" indent="-365760">
              <a:spcBef>
                <a:spcPts val="800"/>
              </a:spcBef>
              <a:buFont typeface="+mj-lt"/>
              <a:buAutoNum type="arabicPeriod"/>
            </a:pPr>
            <a:r>
              <a:rPr lang="en-US" sz="2600" dirty="0"/>
              <a:t>Analyze the video using the lesson analysis protocol.</a:t>
            </a:r>
          </a:p>
          <a:p>
            <a:pPr marL="365760" indent="-365760">
              <a:spcBef>
                <a:spcPts val="800"/>
              </a:spcBef>
              <a:buFont typeface="+mj-lt"/>
              <a:buAutoNum type="arabicPeriod"/>
            </a:pPr>
            <a:r>
              <a:rPr lang="en-US" sz="2600" dirty="0"/>
              <a:t>Reflect on the lesson analysis experience.</a:t>
            </a:r>
          </a:p>
          <a:p>
            <a:endParaRPr lang="en-US" dirty="0"/>
          </a:p>
        </p:txBody>
      </p:sp>
    </p:spTree>
    <p:extLst>
      <p:ext uri="{BB962C8B-B14F-4D97-AF65-F5344CB8AC3E}">
        <p14:creationId xmlns:p14="http://schemas.microsoft.com/office/powerpoint/2010/main" val="3273760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381000"/>
            <a:ext cx="8153400" cy="990600"/>
          </a:xfrm>
        </p:spPr>
        <p:txBody>
          <a:bodyPr/>
          <a:lstStyle/>
          <a:p>
            <a:pPr eaLnBrk="1" hangingPunct="1"/>
            <a:r>
              <a:rPr lang="en-US" dirty="0"/>
              <a:t>Lesson Analysis Basics</a:t>
            </a:r>
          </a:p>
        </p:txBody>
      </p:sp>
      <p:sp>
        <p:nvSpPr>
          <p:cNvPr id="17411" name="Rectangle 3"/>
          <p:cNvSpPr>
            <a:spLocks noGrp="1" noChangeArrowheads="1"/>
          </p:cNvSpPr>
          <p:nvPr>
            <p:ph type="body" idx="1"/>
          </p:nvPr>
        </p:nvSpPr>
        <p:spPr>
          <a:xfrm>
            <a:off x="533400" y="1447800"/>
            <a:ext cx="8229600" cy="4953000"/>
          </a:xfrm>
        </p:spPr>
        <p:txBody>
          <a:bodyPr/>
          <a:lstStyle/>
          <a:p>
            <a:pPr marL="365760" indent="-365760" eaLnBrk="1" hangingPunct="1">
              <a:lnSpc>
                <a:spcPct val="90000"/>
              </a:lnSpc>
              <a:spcBef>
                <a:spcPts val="0"/>
              </a:spcBef>
            </a:pPr>
            <a:r>
              <a:rPr lang="en-US" sz="3200" b="1" dirty="0"/>
              <a:t>Analysis basic 1: </a:t>
            </a:r>
            <a:r>
              <a:rPr lang="en-US" sz="3200" dirty="0"/>
              <a:t>Focus on student thinking and the science content storyline.</a:t>
            </a:r>
          </a:p>
          <a:p>
            <a:pPr marL="365760" indent="-365760" eaLnBrk="1" hangingPunct="1">
              <a:lnSpc>
                <a:spcPct val="90000"/>
              </a:lnSpc>
              <a:spcBef>
                <a:spcPts val="1200"/>
              </a:spcBef>
            </a:pPr>
            <a:r>
              <a:rPr lang="en-US" sz="3200" b="1" dirty="0"/>
              <a:t>Analysis basic 2: </a:t>
            </a:r>
            <a:r>
              <a:rPr lang="en-US" sz="3200" dirty="0"/>
              <a:t>Look for evidence to support any claims.</a:t>
            </a:r>
          </a:p>
          <a:p>
            <a:pPr marL="365760" indent="-365760" eaLnBrk="1" hangingPunct="1">
              <a:lnSpc>
                <a:spcPct val="90000"/>
              </a:lnSpc>
              <a:spcBef>
                <a:spcPts val="1200"/>
              </a:spcBef>
            </a:pPr>
            <a:r>
              <a:rPr lang="en-US" sz="3200" b="1" dirty="0"/>
              <a:t>Analysis basic 3: </a:t>
            </a:r>
            <a:r>
              <a:rPr lang="en-US" sz="3200" dirty="0"/>
              <a:t>Look more than once (in the video and transcript).</a:t>
            </a:r>
          </a:p>
          <a:p>
            <a:pPr marL="365760" indent="-365760" eaLnBrk="1" hangingPunct="1">
              <a:lnSpc>
                <a:spcPct val="90000"/>
              </a:lnSpc>
              <a:spcBef>
                <a:spcPts val="1200"/>
              </a:spcBef>
            </a:pPr>
            <a:r>
              <a:rPr lang="en-US" sz="3200" b="1" dirty="0"/>
              <a:t>Analysis basic 4: </a:t>
            </a:r>
            <a:r>
              <a:rPr lang="en-US" sz="3200" dirty="0"/>
              <a:t>Consider alternative explanations and teaching strategies.</a:t>
            </a:r>
            <a:r>
              <a:rPr lang="en-US" sz="3200" b="1" dirty="0"/>
              <a:t> </a:t>
            </a:r>
          </a:p>
          <a:p>
            <a:pPr eaLnBrk="1" hangingPunct="1">
              <a:lnSpc>
                <a:spcPct val="90000"/>
              </a:lnSpc>
              <a:buFontTx/>
              <a:buNone/>
            </a:pPr>
            <a:endParaRPr lang="en-US" sz="2800" b="1" dirty="0"/>
          </a:p>
          <a:p>
            <a:pPr eaLnBrk="1" hangingPunct="1">
              <a:lnSpc>
                <a:spcPct val="90000"/>
              </a:lnSpc>
              <a:buFontTx/>
              <a:buNone/>
            </a:pPr>
            <a:endParaRPr lang="en-US" sz="2800" b="1" dirty="0"/>
          </a:p>
          <a:p>
            <a:pPr eaLnBrk="1" hangingPunct="1">
              <a:lnSpc>
                <a:spcPct val="90000"/>
              </a:lnSpc>
            </a:pPr>
            <a:endParaRPr lang="en-US" sz="2800" b="1" dirty="0"/>
          </a:p>
          <a:p>
            <a:pPr eaLnBrk="1" hangingPunct="1">
              <a:lnSpc>
                <a:spcPct val="90000"/>
              </a:lnSpc>
            </a:pPr>
            <a:endParaRPr lang="en-US" sz="2800" dirty="0"/>
          </a:p>
        </p:txBody>
      </p:sp>
    </p:spTree>
    <p:extLst>
      <p:ext uri="{BB962C8B-B14F-4D97-AF65-F5344CB8AC3E}">
        <p14:creationId xmlns:p14="http://schemas.microsoft.com/office/powerpoint/2010/main" val="4095594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a:t>Lesson Analysis 1: Analyze the Video</a:t>
            </a:r>
          </a:p>
        </p:txBody>
      </p:sp>
      <p:sp>
        <p:nvSpPr>
          <p:cNvPr id="3" name="Content Placeholder 2"/>
          <p:cNvSpPr>
            <a:spLocks noGrp="1"/>
          </p:cNvSpPr>
          <p:nvPr>
            <p:ph idx="1"/>
          </p:nvPr>
        </p:nvSpPr>
        <p:spPr>
          <a:xfrm>
            <a:off x="457200" y="1143000"/>
            <a:ext cx="8229600" cy="5486400"/>
          </a:xfrm>
        </p:spPr>
        <p:txBody>
          <a:bodyPr/>
          <a:lstStyle/>
          <a:p>
            <a:pPr marL="365760" indent="-365760">
              <a:spcBef>
                <a:spcPts val="0"/>
              </a:spcBef>
              <a:spcAft>
                <a:spcPts val="0"/>
              </a:spcAft>
              <a:buFont typeface="+mj-lt"/>
              <a:buAutoNum type="arabicPeriod"/>
            </a:pPr>
            <a:r>
              <a:rPr lang="en-US" sz="2500" dirty="0"/>
              <a:t>Review the lesson context.</a:t>
            </a:r>
          </a:p>
          <a:p>
            <a:pPr marL="365760" indent="-365760">
              <a:spcBef>
                <a:spcPts val="600"/>
              </a:spcBef>
              <a:spcAft>
                <a:spcPts val="0"/>
              </a:spcAft>
              <a:buFont typeface="+mj-lt"/>
              <a:buAutoNum type="arabicPeriod"/>
            </a:pPr>
            <a:r>
              <a:rPr lang="en-US" sz="2500" dirty="0"/>
              <a:t>Identify</a:t>
            </a:r>
            <a:r>
              <a:rPr lang="en-US" sz="2500" dirty="0">
                <a:solidFill>
                  <a:srgbClr val="FF0000"/>
                </a:solidFill>
              </a:rPr>
              <a:t> </a:t>
            </a:r>
            <a:r>
              <a:rPr lang="en-US" sz="2500" dirty="0"/>
              <a:t>the strategy. </a:t>
            </a:r>
          </a:p>
          <a:p>
            <a:pPr marL="365760" indent="-365760">
              <a:spcBef>
                <a:spcPts val="600"/>
              </a:spcBef>
              <a:spcAft>
                <a:spcPts val="0"/>
              </a:spcAft>
              <a:buFont typeface="+mj-lt"/>
              <a:buAutoNum type="arabicPeriod"/>
            </a:pPr>
            <a:r>
              <a:rPr lang="en-US" sz="2500" dirty="0"/>
              <a:t>Watch the video clip(s).</a:t>
            </a:r>
          </a:p>
          <a:p>
            <a:pPr marL="365760" indent="-365760">
              <a:spcBef>
                <a:spcPts val="600"/>
              </a:spcBef>
              <a:buFont typeface="+mj-lt"/>
              <a:buAutoNum type="arabicPeriod"/>
            </a:pPr>
            <a:r>
              <a:rPr lang="en-US" sz="2500" b="1" dirty="0">
                <a:solidFill>
                  <a:srgbClr val="FF0000"/>
                </a:solidFill>
              </a:rPr>
              <a:t>Analyze</a:t>
            </a:r>
            <a:r>
              <a:rPr lang="en-US" sz="2500" b="1" dirty="0"/>
              <a:t> the video using the lesson analysis protocol</a:t>
            </a:r>
            <a:r>
              <a:rPr lang="en-US" sz="2500" dirty="0"/>
              <a:t>. Make a claim and support with evidence.</a:t>
            </a:r>
            <a:endParaRPr lang="en-US" sz="2500" dirty="0">
              <a:solidFill>
                <a:srgbClr val="FF0000"/>
              </a:solidFill>
            </a:endParaRPr>
          </a:p>
          <a:p>
            <a:pPr marL="731520" lvl="1" indent="-365760">
              <a:spcBef>
                <a:spcPts val="600"/>
              </a:spcBef>
            </a:pPr>
            <a:r>
              <a:rPr lang="en-US" sz="2500" dirty="0">
                <a:solidFill>
                  <a:srgbClr val="0070C0"/>
                </a:solidFill>
              </a:rPr>
              <a:t>Add analysis questions here. Examples include the following:</a:t>
            </a:r>
          </a:p>
          <a:p>
            <a:pPr marL="914400" lvl="2" indent="-274320">
              <a:spcBef>
                <a:spcPts val="600"/>
              </a:spcBef>
            </a:pPr>
            <a:r>
              <a:rPr lang="en-US" sz="2500" dirty="0">
                <a:solidFill>
                  <a:srgbClr val="0070C0"/>
                </a:solidFill>
              </a:rPr>
              <a:t>What do students seem to understand (or not) about temperature patterns on Earth and the Sun’s effect on climate and seasons?  </a:t>
            </a:r>
          </a:p>
          <a:p>
            <a:pPr marL="914400" lvl="2" indent="-274320">
              <a:spcBef>
                <a:spcPts val="600"/>
              </a:spcBef>
            </a:pPr>
            <a:r>
              <a:rPr lang="en-US" sz="2500" dirty="0">
                <a:solidFill>
                  <a:srgbClr val="0070C0"/>
                </a:solidFill>
              </a:rPr>
              <a:t>How did the use of the identified strategy make student thinking more visible? </a:t>
            </a:r>
          </a:p>
          <a:p>
            <a:pPr marL="365760" indent="-365760">
              <a:spcBef>
                <a:spcPts val="600"/>
              </a:spcBef>
              <a:buFont typeface="+mj-lt"/>
              <a:buAutoNum type="arabicPeriod"/>
            </a:pPr>
            <a:r>
              <a:rPr lang="en-US" sz="2500" dirty="0"/>
              <a:t>Reflect on the lesson analysis experience.</a:t>
            </a:r>
          </a:p>
        </p:txBody>
      </p:sp>
    </p:spTree>
    <p:extLst>
      <p:ext uri="{BB962C8B-B14F-4D97-AF65-F5344CB8AC3E}">
        <p14:creationId xmlns:p14="http://schemas.microsoft.com/office/powerpoint/2010/main" val="114013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a:t>STeLLA</a:t>
            </a:r>
            <a:r>
              <a:rPr lang="en-US" sz="2800" dirty="0"/>
              <a:t> Strategies for Effective Science Teaching:</a:t>
            </a:r>
            <a:br>
              <a:rPr lang="en-US" sz="2800" dirty="0"/>
            </a:br>
            <a:r>
              <a:rPr lang="en-US" sz="2800" b="1" dirty="0"/>
              <a:t>The Student Thinking and Science Content Storyline Lenses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4147" y="1561641"/>
            <a:ext cx="4735705" cy="5181600"/>
          </a:xfrm>
          <a:prstGeom prst="rect">
            <a:avLst/>
          </a:prstGeom>
        </p:spPr>
      </p:pic>
    </p:spTree>
    <p:extLst>
      <p:ext uri="{BB962C8B-B14F-4D97-AF65-F5344CB8AC3E}">
        <p14:creationId xmlns:p14="http://schemas.microsoft.com/office/powerpoint/2010/main" val="4116253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990600"/>
          </a:xfrm>
        </p:spPr>
        <p:txBody>
          <a:bodyPr/>
          <a:lstStyle/>
          <a:p>
            <a:r>
              <a:rPr lang="en-US" dirty="0"/>
              <a:t>Lesson Analysis 1: Reflect</a:t>
            </a:r>
          </a:p>
        </p:txBody>
      </p:sp>
      <p:sp>
        <p:nvSpPr>
          <p:cNvPr id="3" name="Content Placeholder 2"/>
          <p:cNvSpPr>
            <a:spLocks noGrp="1"/>
          </p:cNvSpPr>
          <p:nvPr>
            <p:ph idx="1"/>
          </p:nvPr>
        </p:nvSpPr>
        <p:spPr>
          <a:xfrm>
            <a:off x="533400" y="1371600"/>
            <a:ext cx="8229600" cy="4953000"/>
          </a:xfrm>
        </p:spPr>
        <p:txBody>
          <a:bodyPr/>
          <a:lstStyle/>
          <a:p>
            <a:pPr marL="365760" indent="-365760">
              <a:spcBef>
                <a:spcPts val="1800"/>
              </a:spcBef>
              <a:spcAft>
                <a:spcPts val="0"/>
              </a:spcAft>
              <a:buFont typeface="+mj-lt"/>
              <a:buAutoNum type="arabicPeriod"/>
            </a:pPr>
            <a:r>
              <a:rPr lang="en-US" sz="3200" dirty="0"/>
              <a:t>Review the lesson context.</a:t>
            </a:r>
          </a:p>
          <a:p>
            <a:pPr marL="365760" indent="-365760">
              <a:spcBef>
                <a:spcPts val="1800"/>
              </a:spcBef>
              <a:spcAft>
                <a:spcPts val="0"/>
              </a:spcAft>
              <a:buFont typeface="+mj-lt"/>
              <a:buAutoNum type="arabicPeriod"/>
            </a:pPr>
            <a:r>
              <a:rPr lang="en-US" sz="3200" dirty="0"/>
              <a:t>Identify</a:t>
            </a:r>
            <a:r>
              <a:rPr lang="en-US" sz="3200" dirty="0">
                <a:solidFill>
                  <a:srgbClr val="FF0000"/>
                </a:solidFill>
              </a:rPr>
              <a:t> </a:t>
            </a:r>
            <a:r>
              <a:rPr lang="en-US" sz="3200" dirty="0"/>
              <a:t>the strategy. </a:t>
            </a:r>
          </a:p>
          <a:p>
            <a:pPr marL="365760" indent="-365760">
              <a:spcBef>
                <a:spcPts val="1800"/>
              </a:spcBef>
              <a:spcAft>
                <a:spcPts val="0"/>
              </a:spcAft>
              <a:buFont typeface="+mj-lt"/>
              <a:buAutoNum type="arabicPeriod"/>
            </a:pPr>
            <a:r>
              <a:rPr lang="en-US" sz="3200" dirty="0"/>
              <a:t>Watch the video clip(s).</a:t>
            </a:r>
          </a:p>
          <a:p>
            <a:pPr marL="365760" indent="-365760">
              <a:spcBef>
                <a:spcPts val="1800"/>
              </a:spcBef>
              <a:spcAft>
                <a:spcPts val="0"/>
              </a:spcAft>
              <a:buFont typeface="+mj-lt"/>
              <a:buAutoNum type="arabicPeriod"/>
            </a:pPr>
            <a:r>
              <a:rPr lang="en-US" sz="3200" dirty="0"/>
              <a:t>Analyze the video using the lesson analysis protocol. Make a claim and support with evidence.</a:t>
            </a:r>
          </a:p>
          <a:p>
            <a:pPr marL="365760" indent="-365760">
              <a:spcBef>
                <a:spcPts val="1800"/>
              </a:spcBef>
              <a:spcAft>
                <a:spcPts val="0"/>
              </a:spcAft>
              <a:buFont typeface="+mj-lt"/>
              <a:buAutoNum type="arabicPeriod"/>
            </a:pPr>
            <a:r>
              <a:rPr lang="en-US" sz="3200" b="1" dirty="0">
                <a:solidFill>
                  <a:srgbClr val="FF0000"/>
                </a:solidFill>
              </a:rPr>
              <a:t>Reflect </a:t>
            </a:r>
            <a:r>
              <a:rPr lang="en-US" sz="3200" b="1" dirty="0">
                <a:solidFill>
                  <a:schemeClr val="tx1">
                    <a:lumMod val="90000"/>
                    <a:lumOff val="10000"/>
                  </a:schemeClr>
                </a:solidFill>
              </a:rPr>
              <a:t>on the lesson analysis experience:</a:t>
            </a:r>
          </a:p>
          <a:p>
            <a:pPr marL="731520" indent="-365760">
              <a:spcBef>
                <a:spcPts val="1800"/>
              </a:spcBef>
              <a:spcAft>
                <a:spcPts val="0"/>
              </a:spcAft>
            </a:pPr>
            <a:r>
              <a:rPr lang="en-US" sz="3200" dirty="0"/>
              <a:t>What did you learn from the experience?</a:t>
            </a:r>
          </a:p>
        </p:txBody>
      </p:sp>
    </p:spTree>
    <p:extLst>
      <p:ext uri="{BB962C8B-B14F-4D97-AF65-F5344CB8AC3E}">
        <p14:creationId xmlns:p14="http://schemas.microsoft.com/office/powerpoint/2010/main" val="3806825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990600"/>
          </a:xfrm>
        </p:spPr>
        <p:txBody>
          <a:bodyPr/>
          <a:lstStyle/>
          <a:p>
            <a:r>
              <a:rPr lang="en-US" dirty="0"/>
              <a:t>Food Break</a:t>
            </a:r>
          </a:p>
        </p:txBody>
      </p:sp>
      <p:sp>
        <p:nvSpPr>
          <p:cNvPr id="3" name="Content Placeholder 2"/>
          <p:cNvSpPr>
            <a:spLocks noGrp="1"/>
          </p:cNvSpPr>
          <p:nvPr>
            <p:ph idx="1"/>
          </p:nvPr>
        </p:nvSpPr>
        <p:spPr>
          <a:xfrm>
            <a:off x="533400" y="1600200"/>
            <a:ext cx="8153400" cy="4876800"/>
          </a:xfrm>
        </p:spPr>
        <p:txBody>
          <a:bodyPr/>
          <a:lstStyle/>
          <a:p>
            <a:pPr marL="0" indent="0">
              <a:buNone/>
            </a:pPr>
            <a:r>
              <a:rPr lang="en-US" sz="3200" dirty="0"/>
              <a:t>Before we move on to lesson analysis 2, we’ll take a 20-minute food break.</a:t>
            </a:r>
          </a:p>
        </p:txBody>
      </p:sp>
    </p:spTree>
    <p:extLst>
      <p:ext uri="{BB962C8B-B14F-4D97-AF65-F5344CB8AC3E}">
        <p14:creationId xmlns:p14="http://schemas.microsoft.com/office/powerpoint/2010/main" val="1254369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Analysis Continued</a:t>
            </a:r>
          </a:p>
        </p:txBody>
      </p:sp>
      <p:sp>
        <p:nvSpPr>
          <p:cNvPr id="3" name="Content Placeholder 2"/>
          <p:cNvSpPr>
            <a:spLocks noGrp="1"/>
          </p:cNvSpPr>
          <p:nvPr>
            <p:ph idx="1"/>
          </p:nvPr>
        </p:nvSpPr>
        <p:spPr/>
        <p:txBody>
          <a:bodyPr/>
          <a:lstStyle/>
          <a:p>
            <a:pPr marL="0" indent="0">
              <a:buNone/>
            </a:pPr>
            <a:r>
              <a:rPr lang="en-US" sz="3200" dirty="0"/>
              <a:t>Next we’ll analyze video clip 2 using the same process. </a:t>
            </a:r>
          </a:p>
        </p:txBody>
      </p:sp>
    </p:spTree>
    <p:extLst>
      <p:ext uri="{BB962C8B-B14F-4D97-AF65-F5344CB8AC3E}">
        <p14:creationId xmlns:p14="http://schemas.microsoft.com/office/powerpoint/2010/main" val="3853017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normAutofit/>
          </a:bodyPr>
          <a:lstStyle/>
          <a:p>
            <a:r>
              <a:rPr lang="en-US" dirty="0"/>
              <a:t>Lesson Analysis Protocol </a:t>
            </a:r>
            <a:r>
              <a:rPr lang="en-US" dirty="0">
                <a:solidFill>
                  <a:srgbClr val="0070C0"/>
                </a:solidFill>
              </a:rPr>
              <a:t>for Video Clip 2</a:t>
            </a:r>
          </a:p>
        </p:txBody>
      </p:sp>
      <p:sp>
        <p:nvSpPr>
          <p:cNvPr id="19459" name="Rectangle 3"/>
          <p:cNvSpPr>
            <a:spLocks noChangeArrowheads="1"/>
          </p:cNvSpPr>
          <p:nvPr/>
        </p:nvSpPr>
        <p:spPr bwMode="auto">
          <a:xfrm>
            <a:off x="457200" y="1870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graphicFrame>
        <p:nvGraphicFramePr>
          <p:cNvPr id="6" name="Content Placeholder 7"/>
          <p:cNvGraphicFramePr>
            <a:graphicFrameLocks/>
          </p:cNvGraphicFramePr>
          <p:nvPr>
            <p:extLst>
              <p:ext uri="{D42A27DB-BD31-4B8C-83A1-F6EECF244321}">
                <p14:modId xmlns:p14="http://schemas.microsoft.com/office/powerpoint/2010/main" val="1554071186"/>
              </p:ext>
            </p:extLst>
          </p:nvPr>
        </p:nvGraphicFramePr>
        <p:xfrm>
          <a:off x="762000" y="990601"/>
          <a:ext cx="7467599" cy="5540162"/>
        </p:xfrm>
        <a:graphic>
          <a:graphicData uri="http://schemas.openxmlformats.org/drawingml/2006/table">
            <a:tbl>
              <a:tblPr firstRow="1" firstCol="1" lastRow="1" lastCol="1" bandRow="1" bandCol="1"/>
              <a:tblGrid>
                <a:gridCol w="1473707">
                  <a:extLst>
                    <a:ext uri="{9D8B030D-6E8A-4147-A177-3AD203B41FA5}">
                      <a16:colId xmlns:a16="http://schemas.microsoft.com/office/drawing/2014/main" val="20000"/>
                    </a:ext>
                  </a:extLst>
                </a:gridCol>
                <a:gridCol w="2996946">
                  <a:extLst>
                    <a:ext uri="{9D8B030D-6E8A-4147-A177-3AD203B41FA5}">
                      <a16:colId xmlns:a16="http://schemas.microsoft.com/office/drawing/2014/main" val="20001"/>
                    </a:ext>
                  </a:extLst>
                </a:gridCol>
                <a:gridCol w="2996946">
                  <a:extLst>
                    <a:ext uri="{9D8B030D-6E8A-4147-A177-3AD203B41FA5}">
                      <a16:colId xmlns:a16="http://schemas.microsoft.com/office/drawing/2014/main" val="20002"/>
                    </a:ext>
                  </a:extLst>
                </a:gridCol>
              </a:tblGrid>
              <a:tr h="609599">
                <a:tc gridSpan="3">
                  <a:txBody>
                    <a:bodyPr/>
                    <a:lstStyle/>
                    <a:p>
                      <a:pPr marL="0" marR="0">
                        <a:spcBef>
                          <a:spcPts val="200"/>
                        </a:spcBef>
                        <a:spcAft>
                          <a:spcPts val="0"/>
                        </a:spcAft>
                      </a:pPr>
                      <a:r>
                        <a:rPr lang="en-US" sz="1400" b="1" dirty="0">
                          <a:effectLst/>
                          <a:latin typeface="Arial"/>
                          <a:ea typeface="Times New Roman"/>
                        </a:rPr>
                        <a:t>1. </a:t>
                      </a:r>
                      <a:r>
                        <a:rPr lang="en-US" sz="1400" b="1" dirty="0">
                          <a:solidFill>
                            <a:srgbClr val="FF0000"/>
                          </a:solidFill>
                          <a:effectLst/>
                          <a:latin typeface="Arial"/>
                          <a:ea typeface="Times New Roman"/>
                        </a:rPr>
                        <a:t>Identify</a:t>
                      </a:r>
                      <a:r>
                        <a:rPr lang="en-US" sz="1400" b="1" dirty="0">
                          <a:effectLst/>
                          <a:latin typeface="Arial"/>
                          <a:ea typeface="Times New Roman"/>
                        </a:rPr>
                        <a:t> the Lens and Strategy </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Which </a:t>
                      </a:r>
                      <a:r>
                        <a:rPr lang="en-US" sz="1100" i="1" dirty="0" err="1">
                          <a:effectLst/>
                          <a:latin typeface="Arial"/>
                          <a:ea typeface="Times New Roman"/>
                        </a:rPr>
                        <a:t>STeLLA</a:t>
                      </a:r>
                      <a:r>
                        <a:rPr lang="en-US" sz="1100" i="1" baseline="0" dirty="0">
                          <a:effectLst/>
                          <a:latin typeface="Arial"/>
                          <a:ea typeface="Times New Roman"/>
                        </a:rPr>
                        <a:t> lens (</a:t>
                      </a:r>
                      <a:r>
                        <a:rPr lang="en-US" sz="1100" i="1" dirty="0">
                          <a:effectLst/>
                          <a:latin typeface="Arial"/>
                          <a:ea typeface="Times New Roman"/>
                        </a:rPr>
                        <a:t>Student Thinking</a:t>
                      </a:r>
                      <a:r>
                        <a:rPr lang="en-US" sz="1100" i="1" baseline="0" dirty="0">
                          <a:effectLst/>
                          <a:latin typeface="Arial"/>
                          <a:ea typeface="Times New Roman"/>
                        </a:rPr>
                        <a:t> Lens </a:t>
                      </a:r>
                      <a:r>
                        <a:rPr lang="en-US" sz="1100" i="1" dirty="0">
                          <a:effectLst/>
                          <a:latin typeface="Arial"/>
                          <a:ea typeface="Times New Roman"/>
                        </a:rPr>
                        <a:t>or Science Content Storyline Lens) and strategy are highlighted in this lesson?</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1605">
                <a:tc gridSpan="3">
                  <a:txBody>
                    <a:bodyPr/>
                    <a:lstStyle/>
                    <a:p>
                      <a:pPr marL="0" marR="0">
                        <a:spcBef>
                          <a:spcPts val="200"/>
                        </a:spcBef>
                        <a:spcAft>
                          <a:spcPts val="0"/>
                        </a:spcAft>
                      </a:pPr>
                      <a:r>
                        <a:rPr lang="en-US" sz="1400" b="1" dirty="0">
                          <a:effectLst/>
                          <a:latin typeface="Arial"/>
                          <a:ea typeface="Times New Roman"/>
                        </a:rPr>
                        <a:t>2. </a:t>
                      </a:r>
                      <a:r>
                        <a:rPr lang="en-US" sz="1400" b="1" dirty="0">
                          <a:solidFill>
                            <a:srgbClr val="FF0000"/>
                          </a:solidFill>
                          <a:effectLst/>
                          <a:latin typeface="Arial"/>
                          <a:ea typeface="Times New Roman"/>
                        </a:rPr>
                        <a:t>Analyze</a:t>
                      </a:r>
                      <a:r>
                        <a:rPr lang="en-US" sz="1400" b="1" dirty="0">
                          <a:effectLst/>
                          <a:latin typeface="Arial"/>
                          <a:ea typeface="Times New Roman"/>
                        </a:rPr>
                        <a:t> the Video</a:t>
                      </a:r>
                      <a:r>
                        <a:rPr lang="en-US" sz="1400" b="1" baseline="0" dirty="0">
                          <a:effectLst/>
                          <a:latin typeface="Arial"/>
                          <a:ea typeface="Times New Roman"/>
                        </a:rPr>
                        <a:t> Using the </a:t>
                      </a:r>
                      <a:r>
                        <a:rPr lang="en-US" sz="1400" b="1" dirty="0">
                          <a:effectLst/>
                          <a:latin typeface="Arial"/>
                          <a:ea typeface="Times New Roman"/>
                        </a:rPr>
                        <a:t>Focus Question(s)  </a:t>
                      </a:r>
                      <a:endParaRPr lang="en-US" sz="1400"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What do we learn about student thinking regarding</a:t>
                      </a:r>
                      <a:r>
                        <a:rPr lang="en-US" sz="1100" i="1" baseline="0" dirty="0">
                          <a:effectLst/>
                          <a:latin typeface="Arial"/>
                          <a:ea typeface="Times New Roman"/>
                        </a:rPr>
                        <a:t> </a:t>
                      </a:r>
                      <a:r>
                        <a:rPr lang="en-US" sz="1100" i="1" dirty="0">
                          <a:solidFill>
                            <a:srgbClr val="0070C0"/>
                          </a:solidFill>
                          <a:effectLst/>
                          <a:latin typeface="Arial"/>
                          <a:ea typeface="Times New Roman"/>
                        </a:rPr>
                        <a:t>different temperatures at different</a:t>
                      </a:r>
                      <a:r>
                        <a:rPr lang="en-US" sz="1100" i="1" baseline="0" dirty="0">
                          <a:solidFill>
                            <a:srgbClr val="0070C0"/>
                          </a:solidFill>
                          <a:effectLst/>
                          <a:latin typeface="Arial"/>
                          <a:ea typeface="Times New Roman"/>
                        </a:rPr>
                        <a:t> times of the year</a:t>
                      </a:r>
                      <a:r>
                        <a:rPr lang="en-US" sz="1100" i="1" dirty="0">
                          <a:effectLst/>
                          <a:latin typeface="Arial"/>
                          <a:ea typeface="Times New Roman"/>
                        </a:rPr>
                        <a:t>?</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identified strategy contribute to making student thinking visible or to developing the science content storyline?</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revealed</a:t>
                      </a:r>
                      <a:r>
                        <a:rPr lang="en-US" sz="1100" i="1" baseline="0" dirty="0">
                          <a:effectLst/>
                          <a:latin typeface="Arial"/>
                          <a:ea typeface="Times New Roman"/>
                        </a:rPr>
                        <a:t> </a:t>
                      </a:r>
                      <a:r>
                        <a:rPr lang="en-US" sz="1100" i="1" dirty="0">
                          <a:effectLst/>
                          <a:latin typeface="Arial"/>
                          <a:ea typeface="Times New Roman"/>
                        </a:rPr>
                        <a:t>student thinking relate to the intended storyline?</a:t>
                      </a:r>
                      <a:endParaRPr lang="en-US" sz="1400" i="1"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24840">
                <a:tc>
                  <a:txBody>
                    <a:bodyPr/>
                    <a:lstStyle/>
                    <a:p>
                      <a:pPr marL="0" marR="0" algn="ctr">
                        <a:spcBef>
                          <a:spcPts val="0"/>
                        </a:spcBef>
                        <a:spcAft>
                          <a:spcPts val="0"/>
                        </a:spcAft>
                      </a:pPr>
                      <a:r>
                        <a:rPr lang="en-US" sz="1200" b="1" dirty="0">
                          <a:effectLst/>
                          <a:latin typeface="Arial"/>
                          <a:ea typeface="Times New Roman"/>
                        </a:rPr>
                        <a:t> </a:t>
                      </a:r>
                      <a:endParaRPr lang="en-US" sz="1400" dirty="0">
                        <a:effectLst/>
                        <a:latin typeface="Times New Roman"/>
                        <a:ea typeface="Times New Roman"/>
                      </a:endParaRPr>
                    </a:p>
                    <a:p>
                      <a:pPr marL="0" marR="0" algn="ctr">
                        <a:spcBef>
                          <a:spcPts val="0"/>
                        </a:spcBef>
                        <a:spcAft>
                          <a:spcPts val="0"/>
                        </a:spcAft>
                      </a:pPr>
                      <a:r>
                        <a:rPr lang="en-US" sz="1200" b="1" dirty="0">
                          <a:effectLst/>
                          <a:latin typeface="Arial"/>
                          <a:ea typeface="Times New Roman"/>
                        </a:rPr>
                        <a:t>Lesson Analysis Step</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endParaRPr lang="en-US" sz="1400" dirty="0">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mn-lt"/>
                          <a:ea typeface="Times New Roman"/>
                        </a:rPr>
                        <a:t>To Do</a:t>
                      </a:r>
                      <a:endParaRPr lang="en-US" sz="12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r>
                        <a:rPr lang="en-US" sz="1200" b="1" dirty="0">
                          <a:effectLst/>
                          <a:latin typeface="Arial"/>
                          <a:ea typeface="Times New Roman"/>
                        </a:rPr>
                        <a:t>Your Analysis</a:t>
                      </a:r>
                      <a:endParaRPr lang="en-US" sz="12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609600">
                <a:tc>
                  <a:txBody>
                    <a:bodyPr/>
                    <a:lstStyle/>
                    <a:p>
                      <a:pPr marL="0" marR="0" algn="ctr">
                        <a:spcBef>
                          <a:spcPts val="0"/>
                        </a:spcBef>
                        <a:spcAft>
                          <a:spcPts val="0"/>
                        </a:spcAft>
                      </a:pPr>
                      <a:r>
                        <a:rPr lang="en-US" sz="1200" b="1" dirty="0">
                          <a:effectLst/>
                          <a:latin typeface="Arial"/>
                          <a:ea typeface="Times New Roman"/>
                        </a:rPr>
                        <a:t>Claim</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Arial"/>
                          <a:ea typeface="Times New Roman"/>
                        </a:rPr>
                        <a:t>Turn an observation, question, or judgment into a specific claim that answers the focus question.</a:t>
                      </a:r>
                      <a:endParaRPr lang="en-US" sz="14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295400">
                <a:tc>
                  <a:txBody>
                    <a:bodyPr/>
                    <a:lstStyle/>
                    <a:p>
                      <a:pPr marL="0" marR="0" algn="ctr">
                        <a:spcBef>
                          <a:spcPts val="0"/>
                        </a:spcBef>
                        <a:spcAft>
                          <a:spcPts val="0"/>
                        </a:spcAft>
                      </a:pPr>
                      <a:r>
                        <a:rPr lang="en-US" sz="1200" b="1" dirty="0">
                          <a:effectLst/>
                          <a:latin typeface="Arial"/>
                          <a:ea typeface="Times New Roman"/>
                        </a:rPr>
                        <a:t>Evidence and Reasoning</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mn-lt"/>
                          <a:ea typeface="Times New Roman"/>
                        </a:rPr>
                        <a:t>Point to a specific place in the video transcript, lesson plan, or student work that supports your claim. Connect your claim and evidence with reasoning based on </a:t>
                      </a:r>
                      <a:r>
                        <a:rPr lang="en-US" sz="1100" dirty="0" err="1">
                          <a:effectLst/>
                          <a:latin typeface="+mn-lt"/>
                          <a:ea typeface="Times New Roman"/>
                        </a:rPr>
                        <a:t>STeLLA</a:t>
                      </a:r>
                      <a:r>
                        <a:rPr lang="en-US" sz="1100" dirty="0">
                          <a:effectLst/>
                          <a:latin typeface="+mn-lt"/>
                          <a:ea typeface="Times New Roman"/>
                        </a:rPr>
                        <a:t> strategies, research on learning, your teaching experience, or scientific principles. Also look for evidence that challenges your claim.</a:t>
                      </a:r>
                      <a:endParaRPr lang="en-US" sz="11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005840">
                <a:tc>
                  <a:txBody>
                    <a:bodyPr/>
                    <a:lstStyle/>
                    <a:p>
                      <a:pPr marL="0" marR="0" algn="ctr">
                        <a:spcBef>
                          <a:spcPts val="0"/>
                        </a:spcBef>
                        <a:spcAft>
                          <a:spcPts val="0"/>
                        </a:spcAft>
                      </a:pPr>
                      <a:r>
                        <a:rPr lang="en-US" sz="1200" b="1" dirty="0">
                          <a:effectLst/>
                          <a:latin typeface="Arial"/>
                          <a:ea typeface="Times New Roman"/>
                        </a:rPr>
                        <a:t>Alternatives</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tcPr>
                </a:tc>
                <a:tc>
                  <a:txBody>
                    <a:bodyPr/>
                    <a:lstStyle/>
                    <a:p>
                      <a:pPr marL="137160" marR="0" indent="-137160">
                        <a:spcBef>
                          <a:spcPts val="0"/>
                        </a:spcBef>
                        <a:spcAft>
                          <a:spcPts val="0"/>
                        </a:spcAft>
                        <a:buFont typeface="+mj-lt"/>
                        <a:buAutoNum type="arabicPeriod"/>
                      </a:pPr>
                      <a:r>
                        <a:rPr lang="en-US" sz="1100" dirty="0">
                          <a:effectLst/>
                          <a:latin typeface="+mn-lt"/>
                          <a:ea typeface="Times New Roman"/>
                        </a:rPr>
                        <a:t>Consider an alternative interpretation or explanation.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new questions this might raise.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alternative questions, activities, </a:t>
                      </a:r>
                      <a:br>
                        <a:rPr lang="en-US" sz="1100" dirty="0">
                          <a:effectLst/>
                          <a:latin typeface="+mn-lt"/>
                          <a:ea typeface="Times New Roman"/>
                        </a:rPr>
                      </a:br>
                      <a:r>
                        <a:rPr lang="en-US" sz="1100" dirty="0">
                          <a:effectLst/>
                          <a:latin typeface="+mn-lt"/>
                          <a:ea typeface="Times New Roman"/>
                        </a:rPr>
                        <a:t>or strategies.</a:t>
                      </a:r>
                    </a:p>
                  </a:txBody>
                  <a:tcPr marL="48723" marR="48723" marT="0" marB="0" anchor="ctr">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0963">
                <a:tc gridSpan="3">
                  <a:txBody>
                    <a:bodyPr/>
                    <a:lstStyle/>
                    <a:p>
                      <a:pPr marL="0" marR="0">
                        <a:spcBef>
                          <a:spcPts val="300"/>
                        </a:spcBef>
                        <a:spcAft>
                          <a:spcPts val="0"/>
                        </a:spcAft>
                      </a:pPr>
                      <a:r>
                        <a:rPr lang="en-US" sz="1400" b="1" dirty="0">
                          <a:effectLst/>
                          <a:latin typeface="Arial"/>
                          <a:ea typeface="Times New Roman"/>
                        </a:rPr>
                        <a:t>3. </a:t>
                      </a:r>
                      <a:r>
                        <a:rPr lang="en-US" sz="1400" b="1" dirty="0">
                          <a:solidFill>
                            <a:srgbClr val="FF0000"/>
                          </a:solidFill>
                          <a:effectLst/>
                          <a:latin typeface="Arial"/>
                          <a:ea typeface="Times New Roman"/>
                        </a:rPr>
                        <a:t>Reflect and Apply</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Participating teachers reflect on the experience and practice</a:t>
                      </a:r>
                      <a:r>
                        <a:rPr lang="en-US" sz="1100" b="1" dirty="0">
                          <a:effectLst/>
                          <a:latin typeface="Arial"/>
                          <a:ea typeface="Times New Roman"/>
                        </a:rPr>
                        <a:t>.</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64407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a:t>Lesson Analysis 2: Review Lesson Context</a:t>
            </a:r>
          </a:p>
        </p:txBody>
      </p:sp>
      <p:sp>
        <p:nvSpPr>
          <p:cNvPr id="3" name="Content Placeholder 2"/>
          <p:cNvSpPr>
            <a:spLocks noGrp="1"/>
          </p:cNvSpPr>
          <p:nvPr>
            <p:ph idx="1"/>
          </p:nvPr>
        </p:nvSpPr>
        <p:spPr>
          <a:xfrm>
            <a:off x="457200" y="1295400"/>
            <a:ext cx="8229600" cy="5181600"/>
          </a:xfrm>
        </p:spPr>
        <p:txBody>
          <a:bodyPr/>
          <a:lstStyle/>
          <a:p>
            <a:pPr marL="0" indent="0">
              <a:spcBef>
                <a:spcPts val="2000"/>
              </a:spcBef>
              <a:buNone/>
            </a:pPr>
            <a:r>
              <a:rPr lang="en-US" sz="2800" dirty="0">
                <a:solidFill>
                  <a:srgbClr val="0070C0"/>
                </a:solidFill>
              </a:rPr>
              <a:t>Main learning goal:</a:t>
            </a:r>
          </a:p>
          <a:p>
            <a:pPr marL="0" indent="0">
              <a:spcBef>
                <a:spcPts val="2000"/>
              </a:spcBef>
              <a:buNone/>
            </a:pPr>
            <a:r>
              <a:rPr lang="en-US" sz="2800" dirty="0">
                <a:solidFill>
                  <a:srgbClr val="0070C0"/>
                </a:solidFill>
              </a:rPr>
              <a:t>Focus question: </a:t>
            </a:r>
          </a:p>
          <a:p>
            <a:pPr marL="0" indent="0">
              <a:spcBef>
                <a:spcPts val="2000"/>
              </a:spcBef>
              <a:buNone/>
            </a:pPr>
            <a:r>
              <a:rPr lang="en-US" sz="2800" dirty="0">
                <a:solidFill>
                  <a:srgbClr val="0070C0"/>
                </a:solidFill>
              </a:rPr>
              <a:t>Main lesson activity: </a:t>
            </a:r>
          </a:p>
          <a:p>
            <a:pPr marL="0" indent="0">
              <a:spcBef>
                <a:spcPts val="2000"/>
              </a:spcBef>
              <a:buNone/>
            </a:pPr>
            <a:r>
              <a:rPr lang="en-US" sz="2800" dirty="0">
                <a:solidFill>
                  <a:srgbClr val="0070C0"/>
                </a:solidFill>
              </a:rPr>
              <a:t>Review the lesson plan overview page: </a:t>
            </a:r>
          </a:p>
          <a:p>
            <a:pPr marL="457200" indent="-228600">
              <a:spcBef>
                <a:spcPts val="600"/>
              </a:spcBef>
            </a:pPr>
            <a:r>
              <a:rPr lang="en-US" sz="2800" dirty="0"/>
              <a:t>What important science ideas should students get from this lesson?  </a:t>
            </a:r>
          </a:p>
          <a:p>
            <a:pPr marL="457200" indent="-228600">
              <a:spcBef>
                <a:spcPts val="600"/>
              </a:spcBef>
            </a:pPr>
            <a:r>
              <a:rPr lang="en-US" sz="2800" dirty="0"/>
              <a:t>What are the ideal student responses to the focus question?</a:t>
            </a:r>
          </a:p>
          <a:p>
            <a:pPr marL="0" indent="0">
              <a:spcBef>
                <a:spcPts val="2000"/>
              </a:spcBef>
              <a:buNone/>
            </a:pPr>
            <a:r>
              <a:rPr lang="en-US" sz="2800" dirty="0">
                <a:solidFill>
                  <a:srgbClr val="0070C0"/>
                </a:solidFill>
              </a:rPr>
              <a:t>Context of the video clip: </a:t>
            </a:r>
          </a:p>
          <a:p>
            <a:pPr marL="0" indent="0">
              <a:buNone/>
            </a:pPr>
            <a:endParaRPr lang="en-US" sz="2400" dirty="0"/>
          </a:p>
        </p:txBody>
      </p:sp>
    </p:spTree>
    <p:extLst>
      <p:ext uri="{BB962C8B-B14F-4D97-AF65-F5344CB8AC3E}">
        <p14:creationId xmlns:p14="http://schemas.microsoft.com/office/powerpoint/2010/main" val="258275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Lesson Analysis 2: Identify the Strategy</a:t>
            </a:r>
          </a:p>
        </p:txBody>
      </p:sp>
      <p:sp>
        <p:nvSpPr>
          <p:cNvPr id="3" name="Content Placeholder 2"/>
          <p:cNvSpPr>
            <a:spLocks noGrp="1"/>
          </p:cNvSpPr>
          <p:nvPr>
            <p:ph idx="1"/>
          </p:nvPr>
        </p:nvSpPr>
        <p:spPr>
          <a:xfrm>
            <a:off x="457200" y="1295400"/>
            <a:ext cx="8229600" cy="5257800"/>
          </a:xfrm>
        </p:spPr>
        <p:txBody>
          <a:bodyPr/>
          <a:lstStyle/>
          <a:p>
            <a:pPr marL="365760" indent="-365760">
              <a:spcBef>
                <a:spcPts val="0"/>
              </a:spcBef>
              <a:buFont typeface="+mj-lt"/>
              <a:buAutoNum type="arabicPeriod"/>
            </a:pPr>
            <a:r>
              <a:rPr lang="en-US" sz="2600" dirty="0"/>
              <a:t>Review the lesson context.</a:t>
            </a:r>
          </a:p>
          <a:p>
            <a:pPr marL="365760" indent="-365760">
              <a:spcBef>
                <a:spcPts val="800"/>
              </a:spcBef>
              <a:buFont typeface="+mj-lt"/>
              <a:buAutoNum type="arabicPeriod"/>
            </a:pPr>
            <a:r>
              <a:rPr lang="en-US" sz="2600" b="1" dirty="0">
                <a:solidFill>
                  <a:srgbClr val="FF0000"/>
                </a:solidFill>
              </a:rPr>
              <a:t>Identify</a:t>
            </a:r>
            <a:r>
              <a:rPr lang="en-US" sz="2600" b="1" dirty="0">
                <a:solidFill>
                  <a:srgbClr val="C00000"/>
                </a:solidFill>
              </a:rPr>
              <a:t> </a:t>
            </a:r>
            <a:r>
              <a:rPr lang="en-US" sz="2600" b="1" dirty="0"/>
              <a:t>the strategy:  </a:t>
            </a:r>
          </a:p>
          <a:p>
            <a:pPr marL="731520" lvl="1" indent="-365760">
              <a:spcBef>
                <a:spcPts val="600"/>
              </a:spcBef>
            </a:pPr>
            <a:r>
              <a:rPr lang="en-US" sz="2600" dirty="0">
                <a:solidFill>
                  <a:srgbClr val="0070C0"/>
                </a:solidFill>
              </a:rPr>
              <a:t>Add here the strategy that is the focus of the analysis for the video clip. Add page numbers for the strategy from the </a:t>
            </a:r>
            <a:r>
              <a:rPr lang="en-US" sz="2600" dirty="0" err="1">
                <a:solidFill>
                  <a:srgbClr val="0070C0"/>
                </a:solidFill>
              </a:rPr>
              <a:t>STeLLA</a:t>
            </a:r>
            <a:r>
              <a:rPr lang="en-US" sz="2600" dirty="0">
                <a:solidFill>
                  <a:srgbClr val="0070C0"/>
                </a:solidFill>
              </a:rPr>
              <a:t> strategies booklet.</a:t>
            </a:r>
            <a:endParaRPr lang="en-US" sz="2600" dirty="0">
              <a:solidFill>
                <a:srgbClr val="FF0000"/>
              </a:solidFill>
            </a:endParaRPr>
          </a:p>
          <a:p>
            <a:pPr marL="731520" lvl="1" indent="-365760">
              <a:spcBef>
                <a:spcPts val="300"/>
              </a:spcBef>
            </a:pPr>
            <a:r>
              <a:rPr lang="en-US" sz="2600" dirty="0">
                <a:solidFill>
                  <a:srgbClr val="0070C0"/>
                </a:solidFill>
              </a:rPr>
              <a:t>Add here the identification question you wrote on the LAP. An example of an identification question is “What clear examples of probe and challenge questions can you identify in this clip?” </a:t>
            </a:r>
          </a:p>
          <a:p>
            <a:pPr marL="365760" indent="-365760">
              <a:spcBef>
                <a:spcPts val="800"/>
              </a:spcBef>
              <a:buFont typeface="+mj-lt"/>
              <a:buAutoNum type="arabicPeriod"/>
            </a:pPr>
            <a:r>
              <a:rPr lang="en-US" sz="2600" dirty="0"/>
              <a:t>Watch the video clip(s).</a:t>
            </a:r>
          </a:p>
          <a:p>
            <a:pPr marL="365760" indent="-365760">
              <a:spcBef>
                <a:spcPts val="800"/>
              </a:spcBef>
              <a:buFont typeface="+mj-lt"/>
              <a:buAutoNum type="arabicPeriod"/>
            </a:pPr>
            <a:r>
              <a:rPr lang="en-US" sz="2600" dirty="0"/>
              <a:t>Analyze the video using the lesson analysis protocol.</a:t>
            </a:r>
          </a:p>
          <a:p>
            <a:pPr marL="365760" indent="-365760">
              <a:spcBef>
                <a:spcPts val="800"/>
              </a:spcBef>
              <a:buFont typeface="+mj-lt"/>
              <a:buAutoNum type="arabicPeriod"/>
            </a:pPr>
            <a:r>
              <a:rPr lang="en-US" sz="2600" dirty="0"/>
              <a:t>Reflect on the lesson analysis experience.</a:t>
            </a:r>
          </a:p>
          <a:p>
            <a:endParaRPr lang="en-US" dirty="0"/>
          </a:p>
        </p:txBody>
      </p:sp>
    </p:spTree>
    <p:extLst>
      <p:ext uri="{BB962C8B-B14F-4D97-AF65-F5344CB8AC3E}">
        <p14:creationId xmlns:p14="http://schemas.microsoft.com/office/powerpoint/2010/main" val="3273760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a:t>Lesson Analysis 2: Analyze the Video</a:t>
            </a:r>
          </a:p>
        </p:txBody>
      </p:sp>
      <p:sp>
        <p:nvSpPr>
          <p:cNvPr id="3" name="Content Placeholder 2"/>
          <p:cNvSpPr>
            <a:spLocks noGrp="1"/>
          </p:cNvSpPr>
          <p:nvPr>
            <p:ph idx="1"/>
          </p:nvPr>
        </p:nvSpPr>
        <p:spPr>
          <a:xfrm>
            <a:off x="457200" y="1143000"/>
            <a:ext cx="8229600" cy="5486400"/>
          </a:xfrm>
        </p:spPr>
        <p:txBody>
          <a:bodyPr/>
          <a:lstStyle/>
          <a:p>
            <a:pPr marL="365760" indent="-365760">
              <a:spcBef>
                <a:spcPts val="0"/>
              </a:spcBef>
              <a:spcAft>
                <a:spcPts val="0"/>
              </a:spcAft>
              <a:buFont typeface="+mj-lt"/>
              <a:buAutoNum type="arabicPeriod"/>
            </a:pPr>
            <a:r>
              <a:rPr lang="en-US" sz="2500" dirty="0"/>
              <a:t>Review the lesson context.</a:t>
            </a:r>
          </a:p>
          <a:p>
            <a:pPr marL="365760" indent="-365760">
              <a:spcBef>
                <a:spcPts val="600"/>
              </a:spcBef>
              <a:spcAft>
                <a:spcPts val="0"/>
              </a:spcAft>
              <a:buFont typeface="+mj-lt"/>
              <a:buAutoNum type="arabicPeriod"/>
            </a:pPr>
            <a:r>
              <a:rPr lang="en-US" sz="2500" dirty="0"/>
              <a:t>Identify</a:t>
            </a:r>
            <a:r>
              <a:rPr lang="en-US" sz="2500" dirty="0">
                <a:solidFill>
                  <a:srgbClr val="FF0000"/>
                </a:solidFill>
              </a:rPr>
              <a:t> </a:t>
            </a:r>
            <a:r>
              <a:rPr lang="en-US" sz="2500" dirty="0"/>
              <a:t>the strategy.</a:t>
            </a:r>
          </a:p>
          <a:p>
            <a:pPr marL="365760" indent="-365760">
              <a:spcBef>
                <a:spcPts val="600"/>
              </a:spcBef>
              <a:spcAft>
                <a:spcPts val="0"/>
              </a:spcAft>
              <a:buFont typeface="+mj-lt"/>
              <a:buAutoNum type="arabicPeriod"/>
            </a:pPr>
            <a:r>
              <a:rPr lang="en-US" sz="2500" dirty="0"/>
              <a:t>Watch the video clip(s). </a:t>
            </a:r>
          </a:p>
          <a:p>
            <a:pPr marL="365760" indent="-365760">
              <a:spcBef>
                <a:spcPts val="600"/>
              </a:spcBef>
              <a:buFont typeface="+mj-lt"/>
              <a:buAutoNum type="arabicPeriod"/>
            </a:pPr>
            <a:r>
              <a:rPr lang="en-US" sz="2500" b="1" dirty="0">
                <a:solidFill>
                  <a:srgbClr val="FF0000"/>
                </a:solidFill>
              </a:rPr>
              <a:t>Analyze</a:t>
            </a:r>
            <a:r>
              <a:rPr lang="en-US" sz="2500" b="1" dirty="0"/>
              <a:t> the video using the lesson analysis protocol</a:t>
            </a:r>
            <a:r>
              <a:rPr lang="en-US" sz="2500" dirty="0"/>
              <a:t>. Make a claim and support with evidence.</a:t>
            </a:r>
            <a:endParaRPr lang="en-US" sz="2500" dirty="0">
              <a:solidFill>
                <a:srgbClr val="FF0000"/>
              </a:solidFill>
            </a:endParaRPr>
          </a:p>
          <a:p>
            <a:pPr marL="731520" lvl="1" indent="-365760">
              <a:spcBef>
                <a:spcPts val="600"/>
              </a:spcBef>
            </a:pPr>
            <a:r>
              <a:rPr lang="en-US" sz="2500" dirty="0">
                <a:solidFill>
                  <a:srgbClr val="0070C0"/>
                </a:solidFill>
              </a:rPr>
              <a:t>Add analysis questions here. Examples include the following:</a:t>
            </a:r>
          </a:p>
          <a:p>
            <a:pPr marL="914400" lvl="2" indent="-274320">
              <a:spcBef>
                <a:spcPts val="600"/>
              </a:spcBef>
            </a:pPr>
            <a:r>
              <a:rPr lang="en-US" sz="2500" dirty="0">
                <a:solidFill>
                  <a:srgbClr val="0070C0"/>
                </a:solidFill>
              </a:rPr>
              <a:t>What do students seem to understand (or not) about temperature patterns on Earth and the Sun’s effect on climate and seasons?  </a:t>
            </a:r>
          </a:p>
          <a:p>
            <a:pPr marL="914400" lvl="2" indent="-274320">
              <a:spcBef>
                <a:spcPts val="600"/>
              </a:spcBef>
            </a:pPr>
            <a:r>
              <a:rPr lang="en-US" sz="2500" dirty="0">
                <a:solidFill>
                  <a:srgbClr val="0070C0"/>
                </a:solidFill>
              </a:rPr>
              <a:t>How did the use of the identified strategy make student thinking more visible? </a:t>
            </a:r>
          </a:p>
          <a:p>
            <a:pPr marL="365760" indent="-365760">
              <a:spcBef>
                <a:spcPts val="600"/>
              </a:spcBef>
              <a:buFont typeface="+mj-lt"/>
              <a:buAutoNum type="arabicPeriod"/>
            </a:pPr>
            <a:r>
              <a:rPr lang="en-US" sz="2500" dirty="0"/>
              <a:t>Reflect on the lesson analysis experience.</a:t>
            </a:r>
          </a:p>
        </p:txBody>
      </p:sp>
    </p:spTree>
    <p:extLst>
      <p:ext uri="{BB962C8B-B14F-4D97-AF65-F5344CB8AC3E}">
        <p14:creationId xmlns:p14="http://schemas.microsoft.com/office/powerpoint/2010/main" val="1140136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lstStyle/>
          <a:p>
            <a:r>
              <a:rPr lang="en-US" dirty="0"/>
              <a:t>Lesson Analysis 2: Reflect</a:t>
            </a:r>
          </a:p>
        </p:txBody>
      </p:sp>
      <p:sp>
        <p:nvSpPr>
          <p:cNvPr id="3" name="Content Placeholder 2"/>
          <p:cNvSpPr>
            <a:spLocks noGrp="1"/>
          </p:cNvSpPr>
          <p:nvPr>
            <p:ph idx="1"/>
          </p:nvPr>
        </p:nvSpPr>
        <p:spPr>
          <a:xfrm>
            <a:off x="609600" y="1295400"/>
            <a:ext cx="8077200" cy="5029200"/>
          </a:xfrm>
        </p:spPr>
        <p:txBody>
          <a:bodyPr/>
          <a:lstStyle/>
          <a:p>
            <a:pPr marL="365760" indent="-365760">
              <a:spcBef>
                <a:spcPts val="1800"/>
              </a:spcBef>
              <a:spcAft>
                <a:spcPts val="0"/>
              </a:spcAft>
              <a:buFont typeface="+mj-lt"/>
              <a:buAutoNum type="arabicPeriod"/>
            </a:pPr>
            <a:r>
              <a:rPr lang="en-US" sz="3200" dirty="0"/>
              <a:t>Review the lesson context.</a:t>
            </a:r>
          </a:p>
          <a:p>
            <a:pPr marL="365760" indent="-365760">
              <a:spcBef>
                <a:spcPts val="1800"/>
              </a:spcBef>
              <a:spcAft>
                <a:spcPts val="0"/>
              </a:spcAft>
              <a:buFont typeface="+mj-lt"/>
              <a:buAutoNum type="arabicPeriod"/>
            </a:pPr>
            <a:r>
              <a:rPr lang="en-US" sz="3200" dirty="0"/>
              <a:t>Identify</a:t>
            </a:r>
            <a:r>
              <a:rPr lang="en-US" sz="3200" dirty="0">
                <a:solidFill>
                  <a:srgbClr val="FF0000"/>
                </a:solidFill>
              </a:rPr>
              <a:t> </a:t>
            </a:r>
            <a:r>
              <a:rPr lang="en-US" sz="3200" dirty="0"/>
              <a:t>the strategy.</a:t>
            </a:r>
          </a:p>
          <a:p>
            <a:pPr marL="365760" indent="-365760">
              <a:spcBef>
                <a:spcPts val="1800"/>
              </a:spcBef>
              <a:spcAft>
                <a:spcPts val="0"/>
              </a:spcAft>
              <a:buFont typeface="+mj-lt"/>
              <a:buAutoNum type="arabicPeriod"/>
            </a:pPr>
            <a:r>
              <a:rPr lang="en-US" sz="3200" dirty="0"/>
              <a:t>Watch the video clip(s). </a:t>
            </a:r>
          </a:p>
          <a:p>
            <a:pPr marL="365760" indent="-365760">
              <a:spcBef>
                <a:spcPts val="1800"/>
              </a:spcBef>
              <a:spcAft>
                <a:spcPts val="0"/>
              </a:spcAft>
              <a:buFont typeface="+mj-lt"/>
              <a:buAutoNum type="arabicPeriod"/>
            </a:pPr>
            <a:r>
              <a:rPr lang="en-US" sz="3200" dirty="0"/>
              <a:t>Analyze the video using the lesson analysis protocol. Make a claim and support with evidence.</a:t>
            </a:r>
          </a:p>
          <a:p>
            <a:pPr marL="365760" indent="-365760">
              <a:spcBef>
                <a:spcPts val="1800"/>
              </a:spcBef>
              <a:spcAft>
                <a:spcPts val="0"/>
              </a:spcAft>
              <a:buFont typeface="+mj-lt"/>
              <a:buAutoNum type="arabicPeriod"/>
            </a:pPr>
            <a:r>
              <a:rPr lang="en-US" sz="3200" b="1" dirty="0">
                <a:solidFill>
                  <a:srgbClr val="FF0000"/>
                </a:solidFill>
              </a:rPr>
              <a:t>Reflect </a:t>
            </a:r>
            <a:r>
              <a:rPr lang="en-US" sz="3200" b="1" dirty="0">
                <a:solidFill>
                  <a:schemeClr val="tx1">
                    <a:lumMod val="90000"/>
                    <a:lumOff val="10000"/>
                  </a:schemeClr>
                </a:solidFill>
              </a:rPr>
              <a:t>on the lesson analysis experience:</a:t>
            </a:r>
          </a:p>
          <a:p>
            <a:pPr marL="731520" indent="-365760">
              <a:spcBef>
                <a:spcPts val="1800"/>
              </a:spcBef>
              <a:spcAft>
                <a:spcPts val="0"/>
              </a:spcAft>
            </a:pPr>
            <a:r>
              <a:rPr lang="en-US" sz="3200" dirty="0"/>
              <a:t>What did you learn from the experience?</a:t>
            </a:r>
          </a:p>
        </p:txBody>
      </p:sp>
    </p:spTree>
    <p:extLst>
      <p:ext uri="{BB962C8B-B14F-4D97-AF65-F5344CB8AC3E}">
        <p14:creationId xmlns:p14="http://schemas.microsoft.com/office/powerpoint/2010/main" val="38068251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Lesson Analysis Continued</a:t>
            </a:r>
          </a:p>
        </p:txBody>
      </p:sp>
      <p:sp>
        <p:nvSpPr>
          <p:cNvPr id="3" name="Content Placeholder 2"/>
          <p:cNvSpPr>
            <a:spLocks noGrp="1"/>
          </p:cNvSpPr>
          <p:nvPr>
            <p:ph idx="1"/>
          </p:nvPr>
        </p:nvSpPr>
        <p:spPr>
          <a:xfrm>
            <a:off x="609600" y="1600200"/>
            <a:ext cx="8077200" cy="4876800"/>
          </a:xfrm>
        </p:spPr>
        <p:txBody>
          <a:bodyPr/>
          <a:lstStyle/>
          <a:p>
            <a:pPr marL="0" indent="0">
              <a:buNone/>
            </a:pPr>
            <a:r>
              <a:rPr lang="en-US" sz="3200" dirty="0"/>
              <a:t>Next we’ll analyze video clip 3. </a:t>
            </a:r>
          </a:p>
        </p:txBody>
      </p:sp>
    </p:spTree>
    <p:extLst>
      <p:ext uri="{BB962C8B-B14F-4D97-AF65-F5344CB8AC3E}">
        <p14:creationId xmlns:p14="http://schemas.microsoft.com/office/powerpoint/2010/main" val="624738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1143000"/>
          </a:xfrm>
        </p:spPr>
        <p:txBody>
          <a:bodyPr>
            <a:normAutofit/>
          </a:bodyPr>
          <a:lstStyle/>
          <a:p>
            <a:r>
              <a:rPr lang="en-US" dirty="0"/>
              <a:t>Lesson Analysis Protocol </a:t>
            </a:r>
            <a:r>
              <a:rPr lang="en-US" dirty="0">
                <a:solidFill>
                  <a:srgbClr val="0070C0"/>
                </a:solidFill>
              </a:rPr>
              <a:t>for Video Clip 3</a:t>
            </a:r>
          </a:p>
        </p:txBody>
      </p:sp>
      <p:sp>
        <p:nvSpPr>
          <p:cNvPr id="19459" name="Rectangle 3"/>
          <p:cNvSpPr>
            <a:spLocks noChangeArrowheads="1"/>
          </p:cNvSpPr>
          <p:nvPr/>
        </p:nvSpPr>
        <p:spPr bwMode="auto">
          <a:xfrm>
            <a:off x="457200" y="1870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graphicFrame>
        <p:nvGraphicFramePr>
          <p:cNvPr id="6" name="Content Placeholder 7"/>
          <p:cNvGraphicFramePr>
            <a:graphicFrameLocks/>
          </p:cNvGraphicFramePr>
          <p:nvPr>
            <p:extLst>
              <p:ext uri="{D42A27DB-BD31-4B8C-83A1-F6EECF244321}">
                <p14:modId xmlns:p14="http://schemas.microsoft.com/office/powerpoint/2010/main" val="2330085227"/>
              </p:ext>
            </p:extLst>
          </p:nvPr>
        </p:nvGraphicFramePr>
        <p:xfrm>
          <a:off x="762000" y="990601"/>
          <a:ext cx="7467599" cy="5540162"/>
        </p:xfrm>
        <a:graphic>
          <a:graphicData uri="http://schemas.openxmlformats.org/drawingml/2006/table">
            <a:tbl>
              <a:tblPr firstRow="1" firstCol="1" lastRow="1" lastCol="1" bandRow="1" bandCol="1"/>
              <a:tblGrid>
                <a:gridCol w="1473707">
                  <a:extLst>
                    <a:ext uri="{9D8B030D-6E8A-4147-A177-3AD203B41FA5}">
                      <a16:colId xmlns:a16="http://schemas.microsoft.com/office/drawing/2014/main" val="20000"/>
                    </a:ext>
                  </a:extLst>
                </a:gridCol>
                <a:gridCol w="2996946">
                  <a:extLst>
                    <a:ext uri="{9D8B030D-6E8A-4147-A177-3AD203B41FA5}">
                      <a16:colId xmlns:a16="http://schemas.microsoft.com/office/drawing/2014/main" val="20001"/>
                    </a:ext>
                  </a:extLst>
                </a:gridCol>
                <a:gridCol w="2996946">
                  <a:extLst>
                    <a:ext uri="{9D8B030D-6E8A-4147-A177-3AD203B41FA5}">
                      <a16:colId xmlns:a16="http://schemas.microsoft.com/office/drawing/2014/main" val="20002"/>
                    </a:ext>
                  </a:extLst>
                </a:gridCol>
              </a:tblGrid>
              <a:tr h="609599">
                <a:tc gridSpan="3">
                  <a:txBody>
                    <a:bodyPr/>
                    <a:lstStyle/>
                    <a:p>
                      <a:pPr marL="0" marR="0">
                        <a:spcBef>
                          <a:spcPts val="200"/>
                        </a:spcBef>
                        <a:spcAft>
                          <a:spcPts val="0"/>
                        </a:spcAft>
                      </a:pPr>
                      <a:r>
                        <a:rPr lang="en-US" sz="1400" b="1" dirty="0">
                          <a:effectLst/>
                          <a:latin typeface="Arial"/>
                          <a:ea typeface="Times New Roman"/>
                        </a:rPr>
                        <a:t>1. </a:t>
                      </a:r>
                      <a:r>
                        <a:rPr lang="en-US" sz="1400" b="1" dirty="0">
                          <a:solidFill>
                            <a:srgbClr val="FF0000"/>
                          </a:solidFill>
                          <a:effectLst/>
                          <a:latin typeface="Arial"/>
                          <a:ea typeface="Times New Roman"/>
                        </a:rPr>
                        <a:t>Identify</a:t>
                      </a:r>
                      <a:r>
                        <a:rPr lang="en-US" sz="1400" b="1" dirty="0">
                          <a:effectLst/>
                          <a:latin typeface="Arial"/>
                          <a:ea typeface="Times New Roman"/>
                        </a:rPr>
                        <a:t> the Lens and Strategy </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Which </a:t>
                      </a:r>
                      <a:r>
                        <a:rPr lang="en-US" sz="1100" i="1" dirty="0" err="1">
                          <a:effectLst/>
                          <a:latin typeface="Arial"/>
                          <a:ea typeface="Times New Roman"/>
                        </a:rPr>
                        <a:t>STeLLA</a:t>
                      </a:r>
                      <a:r>
                        <a:rPr lang="en-US" sz="1100" i="1" baseline="0" dirty="0">
                          <a:effectLst/>
                          <a:latin typeface="Arial"/>
                          <a:ea typeface="Times New Roman"/>
                        </a:rPr>
                        <a:t> lens (</a:t>
                      </a:r>
                      <a:r>
                        <a:rPr lang="en-US" sz="1100" i="1" dirty="0">
                          <a:effectLst/>
                          <a:latin typeface="Arial"/>
                          <a:ea typeface="Times New Roman"/>
                        </a:rPr>
                        <a:t>Student Thinking</a:t>
                      </a:r>
                      <a:r>
                        <a:rPr lang="en-US" sz="1100" i="1" baseline="0" dirty="0">
                          <a:effectLst/>
                          <a:latin typeface="Arial"/>
                          <a:ea typeface="Times New Roman"/>
                        </a:rPr>
                        <a:t> Lens </a:t>
                      </a:r>
                      <a:r>
                        <a:rPr lang="en-US" sz="1100" i="1" dirty="0">
                          <a:effectLst/>
                          <a:latin typeface="Arial"/>
                          <a:ea typeface="Times New Roman"/>
                        </a:rPr>
                        <a:t>or Science Content Storyline Lens) and strategy are highlighted in this lesson?</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1605">
                <a:tc gridSpan="3">
                  <a:txBody>
                    <a:bodyPr/>
                    <a:lstStyle/>
                    <a:p>
                      <a:pPr marL="0" marR="0">
                        <a:spcBef>
                          <a:spcPts val="200"/>
                        </a:spcBef>
                        <a:spcAft>
                          <a:spcPts val="0"/>
                        </a:spcAft>
                      </a:pPr>
                      <a:r>
                        <a:rPr lang="en-US" sz="1400" b="1" dirty="0">
                          <a:effectLst/>
                          <a:latin typeface="Arial"/>
                          <a:ea typeface="Times New Roman"/>
                        </a:rPr>
                        <a:t>2. </a:t>
                      </a:r>
                      <a:r>
                        <a:rPr lang="en-US" sz="1400" b="1" dirty="0">
                          <a:solidFill>
                            <a:srgbClr val="FF0000"/>
                          </a:solidFill>
                          <a:effectLst/>
                          <a:latin typeface="Arial"/>
                          <a:ea typeface="Times New Roman"/>
                        </a:rPr>
                        <a:t>Analyze</a:t>
                      </a:r>
                      <a:r>
                        <a:rPr lang="en-US" sz="1400" b="1" dirty="0">
                          <a:effectLst/>
                          <a:latin typeface="Arial"/>
                          <a:ea typeface="Times New Roman"/>
                        </a:rPr>
                        <a:t> the Video</a:t>
                      </a:r>
                      <a:r>
                        <a:rPr lang="en-US" sz="1400" b="1" baseline="0" dirty="0">
                          <a:effectLst/>
                          <a:latin typeface="Arial"/>
                          <a:ea typeface="Times New Roman"/>
                        </a:rPr>
                        <a:t> Using the </a:t>
                      </a:r>
                      <a:r>
                        <a:rPr lang="en-US" sz="1400" b="1" dirty="0">
                          <a:effectLst/>
                          <a:latin typeface="Arial"/>
                          <a:ea typeface="Times New Roman"/>
                        </a:rPr>
                        <a:t>Focus Question(s)  </a:t>
                      </a:r>
                      <a:endParaRPr lang="en-US" sz="1400"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What do we learn about student thinking regarding</a:t>
                      </a:r>
                      <a:r>
                        <a:rPr lang="en-US" sz="1100" i="1" baseline="0" dirty="0">
                          <a:effectLst/>
                          <a:latin typeface="Arial"/>
                          <a:ea typeface="Times New Roman"/>
                        </a:rPr>
                        <a:t> </a:t>
                      </a:r>
                      <a:r>
                        <a:rPr lang="en-US" sz="1100" i="1" dirty="0">
                          <a:solidFill>
                            <a:srgbClr val="0070C0"/>
                          </a:solidFill>
                          <a:effectLst/>
                          <a:latin typeface="Arial"/>
                          <a:ea typeface="Times New Roman"/>
                        </a:rPr>
                        <a:t>different temperatures at different</a:t>
                      </a:r>
                      <a:r>
                        <a:rPr lang="en-US" sz="1100" i="1" baseline="0" dirty="0">
                          <a:solidFill>
                            <a:srgbClr val="0070C0"/>
                          </a:solidFill>
                          <a:effectLst/>
                          <a:latin typeface="Arial"/>
                          <a:ea typeface="Times New Roman"/>
                        </a:rPr>
                        <a:t> times of the year</a:t>
                      </a:r>
                      <a:r>
                        <a:rPr lang="en-US" sz="1100" i="1" dirty="0">
                          <a:effectLst/>
                          <a:latin typeface="Arial"/>
                          <a:ea typeface="Times New Roman"/>
                        </a:rPr>
                        <a:t>?</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identified strategy contribute to making student thinking visible or to developing the science content storyline?</a:t>
                      </a:r>
                      <a:endParaRPr lang="en-US" sz="1400" i="1" dirty="0">
                        <a:effectLst/>
                        <a:latin typeface="Times New Roman"/>
                        <a:ea typeface="Times New Roman"/>
                      </a:endParaRPr>
                    </a:p>
                    <a:p>
                      <a:pPr marL="236538" marR="0" lvl="0" indent="-125413">
                        <a:spcBef>
                          <a:spcPts val="0"/>
                        </a:spcBef>
                        <a:spcAft>
                          <a:spcPts val="0"/>
                        </a:spcAft>
                        <a:buFont typeface="Symbol"/>
                        <a:buChar char=""/>
                      </a:pPr>
                      <a:r>
                        <a:rPr lang="en-US" sz="1100" i="1" dirty="0">
                          <a:effectLst/>
                          <a:latin typeface="Arial"/>
                          <a:ea typeface="Times New Roman"/>
                        </a:rPr>
                        <a:t>How does the revealed</a:t>
                      </a:r>
                      <a:r>
                        <a:rPr lang="en-US" sz="1100" i="1" baseline="0" dirty="0">
                          <a:effectLst/>
                          <a:latin typeface="Arial"/>
                          <a:ea typeface="Times New Roman"/>
                        </a:rPr>
                        <a:t> </a:t>
                      </a:r>
                      <a:r>
                        <a:rPr lang="en-US" sz="1100" i="1" dirty="0">
                          <a:effectLst/>
                          <a:latin typeface="Arial"/>
                          <a:ea typeface="Times New Roman"/>
                        </a:rPr>
                        <a:t>student thinking relate to the intended storyline?</a:t>
                      </a:r>
                      <a:endParaRPr lang="en-US" sz="1400" i="1"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24840">
                <a:tc>
                  <a:txBody>
                    <a:bodyPr/>
                    <a:lstStyle/>
                    <a:p>
                      <a:pPr marL="0" marR="0" algn="ctr">
                        <a:spcBef>
                          <a:spcPts val="0"/>
                        </a:spcBef>
                        <a:spcAft>
                          <a:spcPts val="0"/>
                        </a:spcAft>
                      </a:pPr>
                      <a:r>
                        <a:rPr lang="en-US" sz="1200" b="1" dirty="0">
                          <a:effectLst/>
                          <a:latin typeface="Arial"/>
                          <a:ea typeface="Times New Roman"/>
                        </a:rPr>
                        <a:t> </a:t>
                      </a:r>
                      <a:endParaRPr lang="en-US" sz="1400" dirty="0">
                        <a:effectLst/>
                        <a:latin typeface="Times New Roman"/>
                        <a:ea typeface="Times New Roman"/>
                      </a:endParaRPr>
                    </a:p>
                    <a:p>
                      <a:pPr marL="0" marR="0" algn="ctr">
                        <a:spcBef>
                          <a:spcPts val="0"/>
                        </a:spcBef>
                        <a:spcAft>
                          <a:spcPts val="0"/>
                        </a:spcAft>
                      </a:pPr>
                      <a:r>
                        <a:rPr lang="en-US" sz="1200" b="1" dirty="0">
                          <a:effectLst/>
                          <a:latin typeface="Arial"/>
                          <a:ea typeface="Times New Roman"/>
                        </a:rPr>
                        <a:t>Lesson Analysis Step</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spcBef>
                          <a:spcPts val="0"/>
                        </a:spcBef>
                        <a:spcAft>
                          <a:spcPts val="0"/>
                        </a:spcAft>
                      </a:pPr>
                      <a:endParaRPr lang="en-US" sz="1400" dirty="0">
                        <a:effectLst/>
                        <a:latin typeface="Times New Roman"/>
                        <a:ea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effectLst/>
                          <a:latin typeface="+mn-lt"/>
                          <a:ea typeface="Times New Roman"/>
                        </a:rPr>
                        <a:t>To Do</a:t>
                      </a:r>
                      <a:endParaRPr lang="en-US" sz="12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endParaRPr lang="en-US" sz="800" b="1" dirty="0">
                        <a:effectLst/>
                        <a:latin typeface="Arial"/>
                        <a:ea typeface="Times New Roman"/>
                      </a:endParaRPr>
                    </a:p>
                    <a:p>
                      <a:pPr marL="0" marR="0" algn="ctr">
                        <a:spcBef>
                          <a:spcPts val="0"/>
                        </a:spcBef>
                        <a:spcAft>
                          <a:spcPts val="0"/>
                        </a:spcAft>
                      </a:pPr>
                      <a:r>
                        <a:rPr lang="en-US" sz="1200" b="1" dirty="0">
                          <a:effectLst/>
                          <a:latin typeface="Arial"/>
                          <a:ea typeface="Times New Roman"/>
                        </a:rPr>
                        <a:t>Your Analysis</a:t>
                      </a:r>
                      <a:endParaRPr lang="en-US" sz="12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609600">
                <a:tc>
                  <a:txBody>
                    <a:bodyPr/>
                    <a:lstStyle/>
                    <a:p>
                      <a:pPr marL="0" marR="0" algn="ctr">
                        <a:spcBef>
                          <a:spcPts val="0"/>
                        </a:spcBef>
                        <a:spcAft>
                          <a:spcPts val="0"/>
                        </a:spcAft>
                      </a:pPr>
                      <a:r>
                        <a:rPr lang="en-US" sz="1200" b="1" dirty="0">
                          <a:effectLst/>
                          <a:latin typeface="Arial"/>
                          <a:ea typeface="Times New Roman"/>
                        </a:rPr>
                        <a:t>Claim</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Arial"/>
                          <a:ea typeface="Times New Roman"/>
                        </a:rPr>
                        <a:t>Turn an observation, question, or judgment into a specific claim that answers the focus question.</a:t>
                      </a:r>
                      <a:endParaRPr lang="en-US" sz="14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295400">
                <a:tc>
                  <a:txBody>
                    <a:bodyPr/>
                    <a:lstStyle/>
                    <a:p>
                      <a:pPr marL="0" marR="0" algn="ctr">
                        <a:spcBef>
                          <a:spcPts val="0"/>
                        </a:spcBef>
                        <a:spcAft>
                          <a:spcPts val="0"/>
                        </a:spcAft>
                      </a:pPr>
                      <a:r>
                        <a:rPr lang="en-US" sz="1200" b="1" dirty="0">
                          <a:effectLst/>
                          <a:latin typeface="Arial"/>
                          <a:ea typeface="Times New Roman"/>
                        </a:rPr>
                        <a:t>Evidence and Reasoning</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spcBef>
                          <a:spcPts val="0"/>
                        </a:spcBef>
                        <a:spcAft>
                          <a:spcPts val="0"/>
                        </a:spcAft>
                      </a:pPr>
                      <a:r>
                        <a:rPr lang="en-US" sz="1100" dirty="0">
                          <a:effectLst/>
                          <a:latin typeface="+mn-lt"/>
                          <a:ea typeface="Times New Roman"/>
                        </a:rPr>
                        <a:t>Point to a specific place in the video transcript, lesson plan, or student work that supports your claim. Connect your claim and evidence with reasoning based on </a:t>
                      </a:r>
                      <a:r>
                        <a:rPr lang="en-US" sz="1100" dirty="0" err="1">
                          <a:effectLst/>
                          <a:latin typeface="+mn-lt"/>
                          <a:ea typeface="Times New Roman"/>
                        </a:rPr>
                        <a:t>STeLLA</a:t>
                      </a:r>
                      <a:r>
                        <a:rPr lang="en-US" sz="1100" dirty="0">
                          <a:effectLst/>
                          <a:latin typeface="+mn-lt"/>
                          <a:ea typeface="Times New Roman"/>
                        </a:rPr>
                        <a:t> strategies, research on learning, your teaching experience, or scientific principles. Also look for evidence that challenges your claim.</a:t>
                      </a:r>
                      <a:endParaRPr lang="en-US" sz="1100" dirty="0">
                        <a:effectLst/>
                        <a:latin typeface="Times New Roman"/>
                        <a:ea typeface="Times New Roman"/>
                      </a:endParaRPr>
                    </a:p>
                  </a:txBody>
                  <a:tcPr marL="48723" marR="48723" marT="0" marB="0" anchor="ctr">
                    <a:lnL>
                      <a:noFill/>
                    </a:lnL>
                    <a:lnR>
                      <a:noFill/>
                    </a:lnR>
                    <a:lnT>
                      <a:noFill/>
                    </a:lnT>
                    <a:lnB>
                      <a:noFill/>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005840">
                <a:tc>
                  <a:txBody>
                    <a:bodyPr/>
                    <a:lstStyle/>
                    <a:p>
                      <a:pPr marL="0" marR="0" algn="ctr">
                        <a:spcBef>
                          <a:spcPts val="0"/>
                        </a:spcBef>
                        <a:spcAft>
                          <a:spcPts val="0"/>
                        </a:spcAft>
                      </a:pPr>
                      <a:r>
                        <a:rPr lang="en-US" sz="1200" b="1" dirty="0">
                          <a:effectLst/>
                          <a:latin typeface="Arial"/>
                          <a:ea typeface="Times New Roman"/>
                        </a:rPr>
                        <a:t>Alternatives</a:t>
                      </a:r>
                      <a:endParaRPr lang="en-US" sz="12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tcPr>
                </a:tc>
                <a:tc>
                  <a:txBody>
                    <a:bodyPr/>
                    <a:lstStyle/>
                    <a:p>
                      <a:pPr marL="137160" marR="0" indent="-137160">
                        <a:spcBef>
                          <a:spcPts val="0"/>
                        </a:spcBef>
                        <a:spcAft>
                          <a:spcPts val="0"/>
                        </a:spcAft>
                        <a:buFont typeface="+mj-lt"/>
                        <a:buAutoNum type="arabicPeriod"/>
                      </a:pPr>
                      <a:r>
                        <a:rPr lang="en-US" sz="1100" dirty="0">
                          <a:effectLst/>
                          <a:latin typeface="+mn-lt"/>
                          <a:ea typeface="Times New Roman"/>
                        </a:rPr>
                        <a:t>Consider an alternative interpretation or explanation.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new questions this might raise. </a:t>
                      </a:r>
                    </a:p>
                    <a:p>
                      <a:pPr marL="137160" marR="0" indent="-137160" algn="l" defTabSz="914400" rtl="0" eaLnBrk="1" fontAlgn="auto" latinLnBrk="0" hangingPunct="1">
                        <a:lnSpc>
                          <a:spcPct val="100000"/>
                        </a:lnSpc>
                        <a:spcBef>
                          <a:spcPts val="0"/>
                        </a:spcBef>
                        <a:spcAft>
                          <a:spcPts val="0"/>
                        </a:spcAft>
                        <a:buClrTx/>
                        <a:buSzTx/>
                        <a:buFont typeface="+mj-lt"/>
                        <a:buAutoNum type="arabicPeriod"/>
                        <a:tabLst/>
                        <a:defRPr/>
                      </a:pPr>
                      <a:r>
                        <a:rPr lang="en-US" sz="1100" dirty="0">
                          <a:effectLst/>
                          <a:latin typeface="+mn-lt"/>
                          <a:ea typeface="Times New Roman"/>
                        </a:rPr>
                        <a:t>Consider alternative questions, activities, </a:t>
                      </a:r>
                      <a:br>
                        <a:rPr lang="en-US" sz="1100" dirty="0">
                          <a:effectLst/>
                          <a:latin typeface="+mn-lt"/>
                          <a:ea typeface="Times New Roman"/>
                        </a:rPr>
                      </a:br>
                      <a:r>
                        <a:rPr lang="en-US" sz="1100" dirty="0">
                          <a:effectLst/>
                          <a:latin typeface="+mn-lt"/>
                          <a:ea typeface="Times New Roman"/>
                        </a:rPr>
                        <a:t>or strategies.</a:t>
                      </a:r>
                    </a:p>
                  </a:txBody>
                  <a:tcPr marL="48723" marR="48723" marT="0" marB="0" anchor="ctr">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p>
                      <a:pPr marL="0" marR="0">
                        <a:spcBef>
                          <a:spcPts val="0"/>
                        </a:spcBef>
                        <a:spcAft>
                          <a:spcPts val="0"/>
                        </a:spcAft>
                      </a:pPr>
                      <a:r>
                        <a:rPr lang="en-US" sz="700" dirty="0">
                          <a:effectLst/>
                          <a:latin typeface="Arial"/>
                          <a:ea typeface="Times New Roman"/>
                        </a:rPr>
                        <a:t> </a:t>
                      </a:r>
                      <a:endParaRPr lang="en-US" sz="900" dirty="0">
                        <a:effectLst/>
                        <a:latin typeface="Times New Roman"/>
                        <a:ea typeface="Times New Roman"/>
                      </a:endParaRPr>
                    </a:p>
                  </a:txBody>
                  <a:tcPr marL="48723" marR="48723" marT="0" marB="0" anchor="ctr">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0963">
                <a:tc gridSpan="3">
                  <a:txBody>
                    <a:bodyPr/>
                    <a:lstStyle/>
                    <a:p>
                      <a:pPr marL="0" marR="0">
                        <a:spcBef>
                          <a:spcPts val="300"/>
                        </a:spcBef>
                        <a:spcAft>
                          <a:spcPts val="0"/>
                        </a:spcAft>
                      </a:pPr>
                      <a:r>
                        <a:rPr lang="en-US" sz="1400" b="1" dirty="0">
                          <a:effectLst/>
                          <a:latin typeface="Arial"/>
                          <a:ea typeface="Times New Roman"/>
                        </a:rPr>
                        <a:t>3. </a:t>
                      </a:r>
                      <a:r>
                        <a:rPr lang="en-US" sz="1400" b="1" dirty="0">
                          <a:solidFill>
                            <a:srgbClr val="FF0000"/>
                          </a:solidFill>
                          <a:effectLst/>
                          <a:latin typeface="Arial"/>
                          <a:ea typeface="Times New Roman"/>
                        </a:rPr>
                        <a:t>Reflect and Apply</a:t>
                      </a:r>
                      <a:endParaRPr lang="en-US" sz="1400" dirty="0">
                        <a:effectLst/>
                        <a:latin typeface="Times New Roman"/>
                        <a:ea typeface="Times New Roman"/>
                      </a:endParaRPr>
                    </a:p>
                    <a:p>
                      <a:pPr marL="0" marR="0">
                        <a:spcBef>
                          <a:spcPts val="0"/>
                        </a:spcBef>
                        <a:spcAft>
                          <a:spcPts val="0"/>
                        </a:spcAft>
                      </a:pPr>
                      <a:r>
                        <a:rPr lang="en-US" sz="1100" i="1" dirty="0">
                          <a:effectLst/>
                          <a:latin typeface="Arial"/>
                          <a:ea typeface="Times New Roman"/>
                        </a:rPr>
                        <a:t>Participating teachers reflect on the experience and practice</a:t>
                      </a:r>
                      <a:r>
                        <a:rPr lang="en-US" sz="1100" b="1" dirty="0">
                          <a:effectLst/>
                          <a:latin typeface="Arial"/>
                          <a:ea typeface="Times New Roman"/>
                        </a:rPr>
                        <a:t>.</a:t>
                      </a:r>
                      <a:endParaRPr lang="en-US" sz="1400" dirty="0">
                        <a:effectLst/>
                        <a:latin typeface="Times New Roman"/>
                        <a:ea typeface="Times New Roman"/>
                      </a:endParaRPr>
                    </a:p>
                  </a:txBody>
                  <a:tcPr marL="48723" marR="48723"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789879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381000"/>
            <a:ext cx="8153400" cy="990600"/>
          </a:xfrm>
        </p:spPr>
        <p:txBody>
          <a:bodyPr/>
          <a:lstStyle/>
          <a:p>
            <a:pPr eaLnBrk="1" hangingPunct="1"/>
            <a:r>
              <a:rPr lang="en-US" dirty="0"/>
              <a:t>Reconnecting</a:t>
            </a:r>
          </a:p>
        </p:txBody>
      </p:sp>
      <p:sp>
        <p:nvSpPr>
          <p:cNvPr id="9219" name="Content Placeholder 2"/>
          <p:cNvSpPr>
            <a:spLocks noGrp="1"/>
          </p:cNvSpPr>
          <p:nvPr>
            <p:ph idx="1"/>
          </p:nvPr>
        </p:nvSpPr>
        <p:spPr>
          <a:xfrm>
            <a:off x="609600" y="1371600"/>
            <a:ext cx="8153400" cy="4953000"/>
          </a:xfrm>
        </p:spPr>
        <p:txBody>
          <a:bodyPr/>
          <a:lstStyle/>
          <a:p>
            <a:pPr marL="365760" indent="-365760" eaLnBrk="1" hangingPunct="1">
              <a:spcBef>
                <a:spcPts val="0"/>
              </a:spcBef>
              <a:spcAft>
                <a:spcPts val="1800"/>
              </a:spcAft>
            </a:pPr>
            <a:r>
              <a:rPr lang="en-US" sz="3200" dirty="0">
                <a:solidFill>
                  <a:srgbClr val="000000"/>
                </a:solidFill>
              </a:rPr>
              <a:t>Have you thought about and/or used the two </a:t>
            </a:r>
            <a:r>
              <a:rPr lang="en-US" sz="3200" dirty="0" err="1">
                <a:solidFill>
                  <a:srgbClr val="000000"/>
                </a:solidFill>
              </a:rPr>
              <a:t>STeLLA</a:t>
            </a:r>
            <a:r>
              <a:rPr lang="en-US" sz="3200" dirty="0">
                <a:solidFill>
                  <a:srgbClr val="000000"/>
                </a:solidFill>
              </a:rPr>
              <a:t> lenses since we last met? If so, in what ways?</a:t>
            </a:r>
          </a:p>
          <a:p>
            <a:pPr marL="365760" indent="-365760" eaLnBrk="1" hangingPunct="1">
              <a:spcBef>
                <a:spcPts val="0"/>
              </a:spcBef>
              <a:spcAft>
                <a:spcPts val="1800"/>
              </a:spcAft>
            </a:pPr>
            <a:r>
              <a:rPr lang="en-US" sz="3200" dirty="0">
                <a:solidFill>
                  <a:srgbClr val="000000"/>
                </a:solidFill>
              </a:rPr>
              <a:t>Did you find yourself doing anything differently than you normally do in science lessons?</a:t>
            </a:r>
          </a:p>
          <a:p>
            <a:pPr marL="365760" indent="-365760" eaLnBrk="1" hangingPunct="1">
              <a:spcBef>
                <a:spcPts val="0"/>
              </a:spcBef>
              <a:spcAft>
                <a:spcPts val="1800"/>
              </a:spcAft>
            </a:pPr>
            <a:r>
              <a:rPr lang="en-US" sz="3200" dirty="0">
                <a:solidFill>
                  <a:srgbClr val="000000"/>
                </a:solidFill>
              </a:rPr>
              <a:t>How are you feeling about being video recorded? Watching your own video clip? Having others watch your video clip?</a:t>
            </a:r>
          </a:p>
          <a:p>
            <a:pPr eaLnBrk="1" hangingPunct="1">
              <a:spcBef>
                <a:spcPts val="0"/>
              </a:spcBef>
            </a:pPr>
            <a:endParaRPr lang="en-US" dirty="0">
              <a:solidFill>
                <a:srgbClr val="000000"/>
              </a:solidFill>
            </a:endParaRPr>
          </a:p>
          <a:p>
            <a:pPr marL="1371600" lvl="3" indent="0" eaLnBrk="1" hangingPunct="1">
              <a:spcBef>
                <a:spcPts val="0"/>
              </a:spcBef>
              <a:buNone/>
            </a:pPr>
            <a:endParaRPr lang="en-US" dirty="0">
              <a:solidFill>
                <a:srgbClr val="000000"/>
              </a:solidFill>
            </a:endParaRPr>
          </a:p>
          <a:p>
            <a:pPr marL="0" indent="0" eaLnBrk="1" hangingPunct="1">
              <a:buNone/>
            </a:pPr>
            <a:endParaRPr lang="en-US" dirty="0">
              <a:solidFill>
                <a:srgbClr val="000000"/>
              </a:solidFill>
            </a:endParaRPr>
          </a:p>
          <a:p>
            <a:pPr eaLnBrk="1" hangingPunct="1"/>
            <a:endParaRPr lang="en-US" dirty="0"/>
          </a:p>
        </p:txBody>
      </p:sp>
    </p:spTree>
    <p:extLst>
      <p:ext uri="{BB962C8B-B14F-4D97-AF65-F5344CB8AC3E}">
        <p14:creationId xmlns:p14="http://schemas.microsoft.com/office/powerpoint/2010/main" val="41329284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dirty="0"/>
              <a:t>Lesson Analysis 3: Review Lesson Context</a:t>
            </a:r>
          </a:p>
        </p:txBody>
      </p:sp>
      <p:sp>
        <p:nvSpPr>
          <p:cNvPr id="3" name="Content Placeholder 2"/>
          <p:cNvSpPr>
            <a:spLocks noGrp="1"/>
          </p:cNvSpPr>
          <p:nvPr>
            <p:ph idx="1"/>
          </p:nvPr>
        </p:nvSpPr>
        <p:spPr>
          <a:xfrm>
            <a:off x="457200" y="1295400"/>
            <a:ext cx="8229600" cy="5181600"/>
          </a:xfrm>
        </p:spPr>
        <p:txBody>
          <a:bodyPr/>
          <a:lstStyle/>
          <a:p>
            <a:pPr marL="0" indent="0">
              <a:spcBef>
                <a:spcPts val="2000"/>
              </a:spcBef>
              <a:buNone/>
            </a:pPr>
            <a:r>
              <a:rPr lang="en-US" sz="2800" dirty="0">
                <a:solidFill>
                  <a:srgbClr val="0070C0"/>
                </a:solidFill>
              </a:rPr>
              <a:t>Main learning goal:</a:t>
            </a:r>
          </a:p>
          <a:p>
            <a:pPr marL="0" indent="0">
              <a:spcBef>
                <a:spcPts val="2000"/>
              </a:spcBef>
              <a:buNone/>
            </a:pPr>
            <a:r>
              <a:rPr lang="en-US" sz="2800" dirty="0">
                <a:solidFill>
                  <a:srgbClr val="0070C0"/>
                </a:solidFill>
              </a:rPr>
              <a:t>Focus question: </a:t>
            </a:r>
          </a:p>
          <a:p>
            <a:pPr marL="0" indent="0">
              <a:spcBef>
                <a:spcPts val="2000"/>
              </a:spcBef>
              <a:buNone/>
            </a:pPr>
            <a:r>
              <a:rPr lang="en-US" sz="2800" dirty="0">
                <a:solidFill>
                  <a:srgbClr val="0070C0"/>
                </a:solidFill>
              </a:rPr>
              <a:t>Main lesson activity: </a:t>
            </a:r>
          </a:p>
          <a:p>
            <a:pPr marL="0" indent="0">
              <a:spcBef>
                <a:spcPts val="2000"/>
              </a:spcBef>
              <a:buNone/>
            </a:pPr>
            <a:r>
              <a:rPr lang="en-US" sz="2800" dirty="0">
                <a:solidFill>
                  <a:srgbClr val="0070C0"/>
                </a:solidFill>
              </a:rPr>
              <a:t>Review the lesson plan overview page: </a:t>
            </a:r>
          </a:p>
          <a:p>
            <a:pPr marL="457200" indent="-228600">
              <a:spcBef>
                <a:spcPts val="600"/>
              </a:spcBef>
            </a:pPr>
            <a:r>
              <a:rPr lang="en-US" sz="2800" dirty="0"/>
              <a:t>What important science ideas should students get from this lesson?  </a:t>
            </a:r>
          </a:p>
          <a:p>
            <a:pPr marL="457200" indent="-228600">
              <a:spcBef>
                <a:spcPts val="600"/>
              </a:spcBef>
            </a:pPr>
            <a:r>
              <a:rPr lang="en-US" sz="2800" dirty="0"/>
              <a:t>What are the ideal student responses to the focus question?</a:t>
            </a:r>
          </a:p>
          <a:p>
            <a:pPr marL="0" indent="0">
              <a:spcBef>
                <a:spcPts val="2000"/>
              </a:spcBef>
              <a:buNone/>
            </a:pPr>
            <a:r>
              <a:rPr lang="en-US" sz="2800" dirty="0">
                <a:solidFill>
                  <a:srgbClr val="0070C0"/>
                </a:solidFill>
              </a:rPr>
              <a:t>Context of the video clip: </a:t>
            </a:r>
          </a:p>
          <a:p>
            <a:pPr marL="0" indent="0">
              <a:buNone/>
            </a:pPr>
            <a:endParaRPr lang="en-US" sz="2400" dirty="0"/>
          </a:p>
        </p:txBody>
      </p:sp>
    </p:spTree>
    <p:extLst>
      <p:ext uri="{BB962C8B-B14F-4D97-AF65-F5344CB8AC3E}">
        <p14:creationId xmlns:p14="http://schemas.microsoft.com/office/powerpoint/2010/main" val="258275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a:t>Lesson Analysis 3: Identify the Strategy</a:t>
            </a:r>
          </a:p>
        </p:txBody>
      </p:sp>
      <p:sp>
        <p:nvSpPr>
          <p:cNvPr id="3" name="Content Placeholder 2"/>
          <p:cNvSpPr>
            <a:spLocks noGrp="1"/>
          </p:cNvSpPr>
          <p:nvPr>
            <p:ph idx="1"/>
          </p:nvPr>
        </p:nvSpPr>
        <p:spPr>
          <a:xfrm>
            <a:off x="457200" y="1371600"/>
            <a:ext cx="8229600" cy="5105400"/>
          </a:xfrm>
        </p:spPr>
        <p:txBody>
          <a:bodyPr/>
          <a:lstStyle/>
          <a:p>
            <a:pPr marL="365760" indent="-365760">
              <a:spcBef>
                <a:spcPts val="0"/>
              </a:spcBef>
              <a:buFont typeface="+mj-lt"/>
              <a:buAutoNum type="arabicPeriod"/>
            </a:pPr>
            <a:r>
              <a:rPr lang="en-US" sz="2500" dirty="0"/>
              <a:t>Review the lesson context.</a:t>
            </a:r>
          </a:p>
          <a:p>
            <a:pPr marL="365760" indent="-365760">
              <a:spcBef>
                <a:spcPts val="800"/>
              </a:spcBef>
              <a:buFont typeface="+mj-lt"/>
              <a:buAutoNum type="arabicPeriod"/>
            </a:pPr>
            <a:r>
              <a:rPr lang="en-US" sz="2500" b="1" dirty="0">
                <a:solidFill>
                  <a:srgbClr val="FF0000"/>
                </a:solidFill>
              </a:rPr>
              <a:t>Identify</a:t>
            </a:r>
            <a:r>
              <a:rPr lang="en-US" sz="2500" b="1" dirty="0">
                <a:solidFill>
                  <a:srgbClr val="C00000"/>
                </a:solidFill>
              </a:rPr>
              <a:t> </a:t>
            </a:r>
            <a:r>
              <a:rPr lang="en-US" sz="2500" b="1" dirty="0"/>
              <a:t>the strategy:  </a:t>
            </a:r>
          </a:p>
          <a:p>
            <a:pPr marL="731520" lvl="1" indent="-365760">
              <a:spcBef>
                <a:spcPts val="600"/>
              </a:spcBef>
            </a:pPr>
            <a:r>
              <a:rPr lang="en-US" sz="2500" dirty="0">
                <a:solidFill>
                  <a:srgbClr val="0070C0"/>
                </a:solidFill>
              </a:rPr>
              <a:t>Add here the strategy that is the focus of the analysis for the video clip. Add page numbers for the strategy from the </a:t>
            </a:r>
            <a:r>
              <a:rPr lang="en-US" sz="2500" dirty="0" err="1">
                <a:solidFill>
                  <a:srgbClr val="0070C0"/>
                </a:solidFill>
              </a:rPr>
              <a:t>STeLLA</a:t>
            </a:r>
            <a:r>
              <a:rPr lang="en-US" sz="2500" dirty="0">
                <a:solidFill>
                  <a:srgbClr val="0070C0"/>
                </a:solidFill>
              </a:rPr>
              <a:t> strategies booklet.</a:t>
            </a:r>
            <a:endParaRPr lang="en-US" sz="2500" dirty="0">
              <a:solidFill>
                <a:srgbClr val="FF0000"/>
              </a:solidFill>
            </a:endParaRPr>
          </a:p>
          <a:p>
            <a:pPr marL="731520" lvl="1" indent="-365760">
              <a:spcBef>
                <a:spcPts val="300"/>
              </a:spcBef>
            </a:pPr>
            <a:r>
              <a:rPr lang="en-US" sz="2500" dirty="0">
                <a:solidFill>
                  <a:srgbClr val="0070C0"/>
                </a:solidFill>
              </a:rPr>
              <a:t>Add here the identification question you wrote on the LAP. An example of an identification question is “What clear examples of probe and challenge questions can you identify in this clip?” </a:t>
            </a:r>
          </a:p>
          <a:p>
            <a:pPr marL="365760" indent="-365760">
              <a:spcBef>
                <a:spcPts val="800"/>
              </a:spcBef>
              <a:buFont typeface="+mj-lt"/>
              <a:buAutoNum type="arabicPeriod"/>
            </a:pPr>
            <a:r>
              <a:rPr lang="en-US" sz="2500" dirty="0"/>
              <a:t>Watch the video clip(s).</a:t>
            </a:r>
          </a:p>
          <a:p>
            <a:pPr marL="365760" indent="-365760">
              <a:spcBef>
                <a:spcPts val="800"/>
              </a:spcBef>
              <a:buFont typeface="+mj-lt"/>
              <a:buAutoNum type="arabicPeriod"/>
            </a:pPr>
            <a:r>
              <a:rPr lang="en-US" sz="2500" dirty="0"/>
              <a:t>Analyze the video using the lesson analysis protocol.</a:t>
            </a:r>
          </a:p>
          <a:p>
            <a:pPr marL="365760" indent="-365760">
              <a:spcBef>
                <a:spcPts val="800"/>
              </a:spcBef>
              <a:buFont typeface="+mj-lt"/>
              <a:buAutoNum type="arabicPeriod"/>
            </a:pPr>
            <a:r>
              <a:rPr lang="en-US" sz="2500" dirty="0"/>
              <a:t>Reflect on the lesson analysis experience.</a:t>
            </a:r>
          </a:p>
          <a:p>
            <a:endParaRPr lang="en-US" dirty="0"/>
          </a:p>
        </p:txBody>
      </p:sp>
    </p:spTree>
    <p:extLst>
      <p:ext uri="{BB962C8B-B14F-4D97-AF65-F5344CB8AC3E}">
        <p14:creationId xmlns:p14="http://schemas.microsoft.com/office/powerpoint/2010/main" val="3273760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a:t>Lesson Analysis 3: Analyze the Video</a:t>
            </a:r>
          </a:p>
        </p:txBody>
      </p:sp>
      <p:sp>
        <p:nvSpPr>
          <p:cNvPr id="3" name="Content Placeholder 2"/>
          <p:cNvSpPr>
            <a:spLocks noGrp="1"/>
          </p:cNvSpPr>
          <p:nvPr>
            <p:ph idx="1"/>
          </p:nvPr>
        </p:nvSpPr>
        <p:spPr>
          <a:xfrm>
            <a:off x="457200" y="1143000"/>
            <a:ext cx="8229600" cy="5410200"/>
          </a:xfrm>
        </p:spPr>
        <p:txBody>
          <a:bodyPr/>
          <a:lstStyle/>
          <a:p>
            <a:pPr marL="365760" indent="-365760">
              <a:spcBef>
                <a:spcPts val="0"/>
              </a:spcBef>
              <a:spcAft>
                <a:spcPts val="0"/>
              </a:spcAft>
              <a:buFont typeface="+mj-lt"/>
              <a:buAutoNum type="arabicPeriod"/>
            </a:pPr>
            <a:r>
              <a:rPr lang="en-US" sz="2500" dirty="0"/>
              <a:t>Review the lesson context.</a:t>
            </a:r>
          </a:p>
          <a:p>
            <a:pPr marL="365760" indent="-365760">
              <a:spcBef>
                <a:spcPts val="600"/>
              </a:spcBef>
              <a:spcAft>
                <a:spcPts val="0"/>
              </a:spcAft>
              <a:buFont typeface="+mj-lt"/>
              <a:buAutoNum type="arabicPeriod"/>
            </a:pPr>
            <a:r>
              <a:rPr lang="en-US" sz="2500" dirty="0"/>
              <a:t>Identify</a:t>
            </a:r>
            <a:r>
              <a:rPr lang="en-US" sz="2500" dirty="0">
                <a:solidFill>
                  <a:srgbClr val="FF0000"/>
                </a:solidFill>
              </a:rPr>
              <a:t> </a:t>
            </a:r>
            <a:r>
              <a:rPr lang="en-US" sz="2500" dirty="0"/>
              <a:t>the strategy. </a:t>
            </a:r>
          </a:p>
          <a:p>
            <a:pPr marL="365760" indent="-365760">
              <a:spcBef>
                <a:spcPts val="600"/>
              </a:spcBef>
              <a:spcAft>
                <a:spcPts val="0"/>
              </a:spcAft>
              <a:buFont typeface="+mj-lt"/>
              <a:buAutoNum type="arabicPeriod"/>
            </a:pPr>
            <a:r>
              <a:rPr lang="en-US" sz="2500" dirty="0"/>
              <a:t>Watch the video clip(s).</a:t>
            </a:r>
          </a:p>
          <a:p>
            <a:pPr marL="365760" indent="-365760">
              <a:spcBef>
                <a:spcPts val="600"/>
              </a:spcBef>
              <a:buFont typeface="+mj-lt"/>
              <a:buAutoNum type="arabicPeriod"/>
            </a:pPr>
            <a:r>
              <a:rPr lang="en-US" sz="2500" b="1" dirty="0">
                <a:solidFill>
                  <a:srgbClr val="FF0000"/>
                </a:solidFill>
              </a:rPr>
              <a:t>Analyze</a:t>
            </a:r>
            <a:r>
              <a:rPr lang="en-US" sz="2500" b="1" dirty="0"/>
              <a:t> the video using the lesson analysis protocol</a:t>
            </a:r>
            <a:r>
              <a:rPr lang="en-US" sz="2500" dirty="0"/>
              <a:t>. Make a claim and support with evidence.</a:t>
            </a:r>
            <a:endParaRPr lang="en-US" sz="2500" dirty="0">
              <a:solidFill>
                <a:srgbClr val="FF0000"/>
              </a:solidFill>
            </a:endParaRPr>
          </a:p>
          <a:p>
            <a:pPr marL="731520" lvl="1" indent="-365760">
              <a:spcBef>
                <a:spcPts val="600"/>
              </a:spcBef>
            </a:pPr>
            <a:r>
              <a:rPr lang="en-US" sz="2500" dirty="0">
                <a:solidFill>
                  <a:srgbClr val="0070C0"/>
                </a:solidFill>
              </a:rPr>
              <a:t>Add analysis questions here. Examples include the following:</a:t>
            </a:r>
          </a:p>
          <a:p>
            <a:pPr marL="914400" lvl="2" indent="-274320">
              <a:spcBef>
                <a:spcPts val="600"/>
              </a:spcBef>
            </a:pPr>
            <a:r>
              <a:rPr lang="en-US" sz="2500" dirty="0">
                <a:solidFill>
                  <a:srgbClr val="0070C0"/>
                </a:solidFill>
              </a:rPr>
              <a:t>What do students seem to understand (or not) about temperature patterns on Earth and the Sun’s effect on climate and seasons?  </a:t>
            </a:r>
          </a:p>
          <a:p>
            <a:pPr marL="914400" lvl="2" indent="-274320">
              <a:spcBef>
                <a:spcPts val="600"/>
              </a:spcBef>
            </a:pPr>
            <a:r>
              <a:rPr lang="en-US" sz="2500" dirty="0">
                <a:solidFill>
                  <a:srgbClr val="0070C0"/>
                </a:solidFill>
              </a:rPr>
              <a:t>How did the use of the identified strategy make student thinking more visible? </a:t>
            </a:r>
          </a:p>
          <a:p>
            <a:pPr marL="365760" indent="-365760">
              <a:spcBef>
                <a:spcPts val="600"/>
              </a:spcBef>
              <a:buFont typeface="+mj-lt"/>
              <a:buAutoNum type="arabicPeriod"/>
            </a:pPr>
            <a:r>
              <a:rPr lang="en-US" sz="2500" dirty="0"/>
              <a:t>Reflect on the lesson analysis experience.</a:t>
            </a:r>
          </a:p>
        </p:txBody>
      </p:sp>
    </p:spTree>
    <p:extLst>
      <p:ext uri="{BB962C8B-B14F-4D97-AF65-F5344CB8AC3E}">
        <p14:creationId xmlns:p14="http://schemas.microsoft.com/office/powerpoint/2010/main" val="1140136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990600"/>
          </a:xfrm>
        </p:spPr>
        <p:txBody>
          <a:bodyPr/>
          <a:lstStyle/>
          <a:p>
            <a:r>
              <a:rPr lang="en-US" dirty="0"/>
              <a:t>Lesson Analysis 3: Reflect</a:t>
            </a:r>
          </a:p>
        </p:txBody>
      </p:sp>
      <p:sp>
        <p:nvSpPr>
          <p:cNvPr id="3" name="Content Placeholder 2"/>
          <p:cNvSpPr>
            <a:spLocks noGrp="1"/>
          </p:cNvSpPr>
          <p:nvPr>
            <p:ph idx="1"/>
          </p:nvPr>
        </p:nvSpPr>
        <p:spPr>
          <a:xfrm>
            <a:off x="609600" y="1371600"/>
            <a:ext cx="8077200" cy="4572000"/>
          </a:xfrm>
        </p:spPr>
        <p:txBody>
          <a:bodyPr/>
          <a:lstStyle/>
          <a:p>
            <a:pPr marL="365760" indent="-365760">
              <a:spcBef>
                <a:spcPts val="1800"/>
              </a:spcBef>
              <a:spcAft>
                <a:spcPts val="0"/>
              </a:spcAft>
              <a:buFont typeface="+mj-lt"/>
              <a:buAutoNum type="arabicPeriod"/>
            </a:pPr>
            <a:r>
              <a:rPr lang="en-US" sz="3200" dirty="0"/>
              <a:t>Review the lesson context.</a:t>
            </a:r>
          </a:p>
          <a:p>
            <a:pPr marL="365760" indent="-365760">
              <a:spcBef>
                <a:spcPts val="1800"/>
              </a:spcBef>
              <a:spcAft>
                <a:spcPts val="0"/>
              </a:spcAft>
              <a:buFont typeface="+mj-lt"/>
              <a:buAutoNum type="arabicPeriod"/>
            </a:pPr>
            <a:r>
              <a:rPr lang="en-US" sz="3200" dirty="0"/>
              <a:t>Identify</a:t>
            </a:r>
            <a:r>
              <a:rPr lang="en-US" sz="3200" dirty="0">
                <a:solidFill>
                  <a:srgbClr val="FF0000"/>
                </a:solidFill>
              </a:rPr>
              <a:t> </a:t>
            </a:r>
            <a:r>
              <a:rPr lang="en-US" sz="3200" dirty="0"/>
              <a:t>the strategy. </a:t>
            </a:r>
          </a:p>
          <a:p>
            <a:pPr marL="365760" indent="-365760">
              <a:spcBef>
                <a:spcPts val="1800"/>
              </a:spcBef>
              <a:spcAft>
                <a:spcPts val="0"/>
              </a:spcAft>
              <a:buFont typeface="+mj-lt"/>
              <a:buAutoNum type="arabicPeriod"/>
            </a:pPr>
            <a:r>
              <a:rPr lang="en-US" sz="3200" dirty="0"/>
              <a:t>Watch the video clip(s).</a:t>
            </a:r>
          </a:p>
          <a:p>
            <a:pPr marL="365760" indent="-365760">
              <a:spcBef>
                <a:spcPts val="1800"/>
              </a:spcBef>
              <a:spcAft>
                <a:spcPts val="0"/>
              </a:spcAft>
              <a:buFont typeface="+mj-lt"/>
              <a:buAutoNum type="arabicPeriod"/>
            </a:pPr>
            <a:r>
              <a:rPr lang="en-US" sz="3200" dirty="0"/>
              <a:t>Analyze the video using the lesson analysis protocol. Make a claim and support with evidence.</a:t>
            </a:r>
          </a:p>
          <a:p>
            <a:pPr marL="365760" indent="-365760">
              <a:spcBef>
                <a:spcPts val="1800"/>
              </a:spcBef>
              <a:spcAft>
                <a:spcPts val="0"/>
              </a:spcAft>
              <a:buFont typeface="+mj-lt"/>
              <a:buAutoNum type="arabicPeriod"/>
            </a:pPr>
            <a:r>
              <a:rPr lang="en-US" sz="3200" b="1" dirty="0">
                <a:solidFill>
                  <a:srgbClr val="FF0000"/>
                </a:solidFill>
              </a:rPr>
              <a:t>Reflect </a:t>
            </a:r>
            <a:r>
              <a:rPr lang="en-US" sz="3200" b="1" dirty="0">
                <a:solidFill>
                  <a:schemeClr val="tx1">
                    <a:lumMod val="90000"/>
                    <a:lumOff val="10000"/>
                  </a:schemeClr>
                </a:solidFill>
              </a:rPr>
              <a:t>on the lesson analysis experience:</a:t>
            </a:r>
          </a:p>
          <a:p>
            <a:pPr marL="731520" indent="-365760">
              <a:spcBef>
                <a:spcPts val="1800"/>
              </a:spcBef>
              <a:spcAft>
                <a:spcPts val="0"/>
              </a:spcAft>
            </a:pPr>
            <a:r>
              <a:rPr lang="en-US" sz="3200" dirty="0"/>
              <a:t>What did you learn from the experience?</a:t>
            </a:r>
          </a:p>
        </p:txBody>
      </p:sp>
    </p:spTree>
    <p:extLst>
      <p:ext uri="{BB962C8B-B14F-4D97-AF65-F5344CB8AC3E}">
        <p14:creationId xmlns:p14="http://schemas.microsoft.com/office/powerpoint/2010/main" val="38068251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533400"/>
            <a:ext cx="8458200" cy="990600"/>
          </a:xfrm>
        </p:spPr>
        <p:txBody>
          <a:bodyPr>
            <a:normAutofit/>
          </a:bodyPr>
          <a:lstStyle/>
          <a:p>
            <a:pPr eaLnBrk="1" hangingPunct="1"/>
            <a:r>
              <a:rPr lang="en-US" sz="3800" dirty="0"/>
              <a:t>Science Content Deepening: Use and Apply</a:t>
            </a:r>
          </a:p>
        </p:txBody>
      </p:sp>
      <p:sp>
        <p:nvSpPr>
          <p:cNvPr id="21507" name="Rectangle 3"/>
          <p:cNvSpPr>
            <a:spLocks noGrp="1" noChangeArrowheads="1"/>
          </p:cNvSpPr>
          <p:nvPr>
            <p:ph type="body" idx="1"/>
          </p:nvPr>
        </p:nvSpPr>
        <p:spPr/>
        <p:txBody>
          <a:bodyPr/>
          <a:lstStyle/>
          <a:p>
            <a:pPr marL="0" indent="0">
              <a:buNone/>
            </a:pPr>
            <a:r>
              <a:rPr lang="en-US" sz="3200" dirty="0">
                <a:solidFill>
                  <a:srgbClr val="0070C0"/>
                </a:solidFill>
              </a:rPr>
              <a:t>Write here a new use-and-apply question, scenario, data set, or phenomenon for participants to explain: </a:t>
            </a:r>
          </a:p>
          <a:p>
            <a:pPr marL="0" indent="0">
              <a:spcBef>
                <a:spcPts val="9000"/>
              </a:spcBef>
              <a:buNone/>
            </a:pPr>
            <a:r>
              <a:rPr lang="en-US" sz="3200" dirty="0"/>
              <a:t>Refer to the content background document in your lesson plans binder as needed (resources section).</a:t>
            </a:r>
          </a:p>
          <a:p>
            <a:pPr marL="0" indent="0">
              <a:buNone/>
            </a:pPr>
            <a:endParaRPr lang="en-US" sz="2800" dirty="0">
              <a:solidFill>
                <a:srgbClr val="FF0000"/>
              </a:solidFill>
            </a:endParaRPr>
          </a:p>
        </p:txBody>
      </p:sp>
    </p:spTree>
    <p:extLst>
      <p:ext uri="{BB962C8B-B14F-4D97-AF65-F5344CB8AC3E}">
        <p14:creationId xmlns:p14="http://schemas.microsoft.com/office/powerpoint/2010/main" val="41277805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Today’s Focus Question</a:t>
            </a:r>
          </a:p>
        </p:txBody>
      </p:sp>
      <p:sp>
        <p:nvSpPr>
          <p:cNvPr id="11267" name="Rectangle 3"/>
          <p:cNvSpPr>
            <a:spLocks noGrp="1" noChangeArrowheads="1"/>
          </p:cNvSpPr>
          <p:nvPr>
            <p:ph type="body" idx="1"/>
          </p:nvPr>
        </p:nvSpPr>
        <p:spPr>
          <a:xfrm>
            <a:off x="457200" y="1600200"/>
            <a:ext cx="8229600" cy="4953000"/>
          </a:xfrm>
        </p:spPr>
        <p:txBody>
          <a:bodyPr/>
          <a:lstStyle/>
          <a:p>
            <a:pPr marL="0" indent="0" eaLnBrk="1" hangingPunct="1">
              <a:spcBef>
                <a:spcPts val="0"/>
              </a:spcBef>
              <a:buNone/>
            </a:pPr>
            <a:r>
              <a:rPr lang="en-US" sz="3200" dirty="0"/>
              <a:t>What can we learn about the </a:t>
            </a:r>
            <a:r>
              <a:rPr lang="en-US" sz="3200" dirty="0" err="1"/>
              <a:t>STeLLA</a:t>
            </a:r>
            <a:r>
              <a:rPr lang="en-US" sz="3200" dirty="0"/>
              <a:t> strategies, science content, and student thinking by analyzing our own classroom videos?  </a:t>
            </a:r>
          </a:p>
        </p:txBody>
      </p:sp>
    </p:spTree>
    <p:extLst>
      <p:ext uri="{BB962C8B-B14F-4D97-AF65-F5344CB8AC3E}">
        <p14:creationId xmlns:p14="http://schemas.microsoft.com/office/powerpoint/2010/main" val="24785837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77200" cy="990600"/>
          </a:xfrm>
        </p:spPr>
        <p:txBody>
          <a:bodyPr/>
          <a:lstStyle/>
          <a:p>
            <a:r>
              <a:rPr lang="en-US" dirty="0"/>
              <a:t>Learning from One Another</a:t>
            </a:r>
          </a:p>
        </p:txBody>
      </p:sp>
      <p:sp>
        <p:nvSpPr>
          <p:cNvPr id="3" name="Content Placeholder 2"/>
          <p:cNvSpPr>
            <a:spLocks noGrp="1"/>
          </p:cNvSpPr>
          <p:nvPr>
            <p:ph idx="1"/>
          </p:nvPr>
        </p:nvSpPr>
        <p:spPr>
          <a:xfrm>
            <a:off x="533400" y="1295400"/>
            <a:ext cx="8382000" cy="5410200"/>
          </a:xfrm>
        </p:spPr>
        <p:txBody>
          <a:bodyPr/>
          <a:lstStyle/>
          <a:p>
            <a:pPr marL="365760" indent="-365760">
              <a:spcBef>
                <a:spcPts val="0"/>
              </a:spcBef>
              <a:buNone/>
            </a:pPr>
            <a:r>
              <a:rPr lang="en-US" sz="2800" b="1" dirty="0"/>
              <a:t>Questions for teachers who have taught the lessons:</a:t>
            </a:r>
          </a:p>
          <a:p>
            <a:pPr marL="548640" indent="-274320">
              <a:spcBef>
                <a:spcPts val="1200"/>
              </a:spcBef>
              <a:spcAft>
                <a:spcPts val="0"/>
              </a:spcAft>
            </a:pPr>
            <a:r>
              <a:rPr lang="en-US" sz="2800" dirty="0"/>
              <a:t>While teaching the lessons, what aha moments did you have about the content? About the strategies?</a:t>
            </a:r>
          </a:p>
          <a:p>
            <a:pPr marL="548640" indent="-274320">
              <a:spcBef>
                <a:spcPts val="600"/>
              </a:spcBef>
              <a:spcAft>
                <a:spcPts val="0"/>
              </a:spcAft>
            </a:pPr>
            <a:r>
              <a:rPr lang="en-US" sz="2800" dirty="0"/>
              <a:t>What would you do differently the next time you teach the lessons? </a:t>
            </a:r>
          </a:p>
          <a:p>
            <a:pPr marL="548640" indent="-274320">
              <a:spcBef>
                <a:spcPts val="600"/>
              </a:spcBef>
              <a:spcAft>
                <a:spcPts val="0"/>
              </a:spcAft>
            </a:pPr>
            <a:r>
              <a:rPr lang="en-US" sz="2800" dirty="0"/>
              <a:t>What specific suggestions would you give round-2 teachers?  </a:t>
            </a:r>
          </a:p>
          <a:p>
            <a:pPr marL="0" indent="0">
              <a:spcBef>
                <a:spcPts val="1200"/>
              </a:spcBef>
              <a:spcAft>
                <a:spcPts val="0"/>
              </a:spcAft>
              <a:buNone/>
            </a:pPr>
            <a:r>
              <a:rPr lang="en-US" sz="2800" b="1" dirty="0"/>
              <a:t>Questions for teachers who haven’t taught the lessons yet: </a:t>
            </a:r>
          </a:p>
          <a:p>
            <a:pPr marL="548640" indent="-274320">
              <a:spcBef>
                <a:spcPts val="600"/>
              </a:spcBef>
              <a:spcAft>
                <a:spcPts val="0"/>
              </a:spcAft>
            </a:pPr>
            <a:r>
              <a:rPr lang="en-US" sz="2800" dirty="0"/>
              <a:t>What questions about teaching the lessons would you like to have answered? </a:t>
            </a:r>
          </a:p>
        </p:txBody>
      </p:sp>
    </p:spTree>
    <p:extLst>
      <p:ext uri="{BB962C8B-B14F-4D97-AF65-F5344CB8AC3E}">
        <p14:creationId xmlns:p14="http://schemas.microsoft.com/office/powerpoint/2010/main" val="2679559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533400"/>
            <a:ext cx="8153400" cy="990600"/>
          </a:xfrm>
        </p:spPr>
        <p:txBody>
          <a:bodyPr/>
          <a:lstStyle/>
          <a:p>
            <a:pPr eaLnBrk="1" hangingPunct="1"/>
            <a:r>
              <a:rPr lang="en-US" dirty="0"/>
              <a:t>Reminder: Student Pretest and Posttest</a:t>
            </a:r>
          </a:p>
        </p:txBody>
      </p:sp>
      <p:sp>
        <p:nvSpPr>
          <p:cNvPr id="234499" name="Rectangle 3"/>
          <p:cNvSpPr>
            <a:spLocks noGrp="1" noChangeArrowheads="1"/>
          </p:cNvSpPr>
          <p:nvPr>
            <p:ph type="body" idx="1"/>
          </p:nvPr>
        </p:nvSpPr>
        <p:spPr>
          <a:xfrm>
            <a:off x="533400" y="1600200"/>
            <a:ext cx="8305800" cy="4525963"/>
          </a:xfrm>
        </p:spPr>
        <p:txBody>
          <a:bodyPr/>
          <a:lstStyle/>
          <a:p>
            <a:pPr marL="365760" indent="-365760" eaLnBrk="1" hangingPunct="1">
              <a:spcBef>
                <a:spcPts val="0"/>
              </a:spcBef>
              <a:buFont typeface="Arial" pitchFamily="34" charset="0"/>
              <a:buChar char="•"/>
              <a:defRPr/>
            </a:pPr>
            <a:r>
              <a:rPr lang="en-US" sz="3200" dirty="0"/>
              <a:t>Make sure to give your students the PD pretest </a:t>
            </a:r>
            <a:r>
              <a:rPr lang="en-US" sz="3200" b="1" dirty="0"/>
              <a:t>before</a:t>
            </a:r>
            <a:r>
              <a:rPr lang="en-US" sz="3200" dirty="0"/>
              <a:t> you start teaching the lessons. </a:t>
            </a:r>
          </a:p>
          <a:p>
            <a:pPr marL="365760" indent="-365760" eaLnBrk="1" hangingPunct="1">
              <a:spcBef>
                <a:spcPts val="1200"/>
              </a:spcBef>
              <a:buFont typeface="Arial" pitchFamily="34" charset="0"/>
              <a:buChar char="•"/>
              <a:defRPr/>
            </a:pPr>
            <a:r>
              <a:rPr lang="en-US" sz="3200" dirty="0"/>
              <a:t>Give them the same test again </a:t>
            </a:r>
            <a:r>
              <a:rPr lang="en-US" sz="3200" b="1" dirty="0"/>
              <a:t>after</a:t>
            </a:r>
            <a:r>
              <a:rPr lang="en-US" sz="3200" dirty="0"/>
              <a:t> teaching the lesson sequence.</a:t>
            </a:r>
          </a:p>
          <a:p>
            <a:pPr marL="365760" indent="-365760" eaLnBrk="1" hangingPunct="1">
              <a:spcBef>
                <a:spcPts val="1200"/>
              </a:spcBef>
              <a:buFont typeface="Arial" pitchFamily="34" charset="0"/>
              <a:buChar char="•"/>
              <a:defRPr/>
            </a:pPr>
            <a:r>
              <a:rPr lang="en-US" sz="3200" b="1" dirty="0"/>
              <a:t>Save all of these tests! </a:t>
            </a:r>
            <a:r>
              <a:rPr lang="en-US" sz="3200" dirty="0"/>
              <a:t>We’ll examine them to identify changes in students thinking from pre- to posttest. This will be the focus of Study Group 3. </a:t>
            </a:r>
          </a:p>
        </p:txBody>
      </p:sp>
    </p:spTree>
    <p:extLst>
      <p:ext uri="{BB962C8B-B14F-4D97-AF65-F5344CB8AC3E}">
        <p14:creationId xmlns:p14="http://schemas.microsoft.com/office/powerpoint/2010/main" val="187225854"/>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381000"/>
            <a:ext cx="8153400" cy="990600"/>
          </a:xfrm>
        </p:spPr>
        <p:txBody>
          <a:bodyPr/>
          <a:lstStyle/>
          <a:p>
            <a:pPr eaLnBrk="1" hangingPunct="1"/>
            <a:r>
              <a:rPr lang="en-US" dirty="0"/>
              <a:t>Next Study-Group Meeting</a:t>
            </a:r>
          </a:p>
        </p:txBody>
      </p:sp>
      <p:sp>
        <p:nvSpPr>
          <p:cNvPr id="28675" name="Rectangle 3"/>
          <p:cNvSpPr>
            <a:spLocks noGrp="1" noChangeArrowheads="1"/>
          </p:cNvSpPr>
          <p:nvPr>
            <p:ph type="body" idx="1"/>
          </p:nvPr>
        </p:nvSpPr>
        <p:spPr>
          <a:xfrm>
            <a:off x="533400" y="1371600"/>
            <a:ext cx="8305800" cy="4876800"/>
          </a:xfrm>
        </p:spPr>
        <p:txBody>
          <a:bodyPr/>
          <a:lstStyle/>
          <a:p>
            <a:pPr marL="0" indent="0">
              <a:lnSpc>
                <a:spcPct val="90000"/>
              </a:lnSpc>
              <a:buNone/>
            </a:pPr>
            <a:r>
              <a:rPr lang="en-US" sz="3200" dirty="0">
                <a:solidFill>
                  <a:srgbClr val="0070C0"/>
                </a:solidFill>
              </a:rPr>
              <a:t>Date:</a:t>
            </a:r>
          </a:p>
          <a:p>
            <a:pPr marL="0" indent="0">
              <a:lnSpc>
                <a:spcPct val="90000"/>
              </a:lnSpc>
              <a:buNone/>
            </a:pPr>
            <a:r>
              <a:rPr lang="en-US" sz="3200" dirty="0">
                <a:solidFill>
                  <a:srgbClr val="0070C0"/>
                </a:solidFill>
              </a:rPr>
              <a:t>Time:</a:t>
            </a:r>
          </a:p>
          <a:p>
            <a:pPr marL="0" indent="0">
              <a:lnSpc>
                <a:spcPct val="90000"/>
              </a:lnSpc>
              <a:buNone/>
            </a:pPr>
            <a:r>
              <a:rPr lang="en-US" sz="3200" dirty="0">
                <a:solidFill>
                  <a:srgbClr val="0070C0"/>
                </a:solidFill>
              </a:rPr>
              <a:t>Location:</a:t>
            </a:r>
          </a:p>
          <a:p>
            <a:pPr marL="0" indent="0">
              <a:spcBef>
                <a:spcPts val="1200"/>
              </a:spcBef>
              <a:buNone/>
            </a:pPr>
            <a:r>
              <a:rPr lang="en-US" sz="3200" dirty="0"/>
              <a:t>Bring your </a:t>
            </a:r>
            <a:r>
              <a:rPr lang="en-US" sz="3200" dirty="0" err="1"/>
              <a:t>STeLLA</a:t>
            </a:r>
            <a:r>
              <a:rPr lang="en-US" sz="3200" dirty="0"/>
              <a:t> strategies booklet, Summer Institute binder, and lesson plans binder.</a:t>
            </a:r>
          </a:p>
          <a:p>
            <a:pPr marL="0" indent="0">
              <a:spcBef>
                <a:spcPts val="1200"/>
              </a:spcBef>
              <a:buNone/>
            </a:pPr>
            <a:r>
              <a:rPr lang="en-US" sz="3200" b="1" dirty="0"/>
              <a:t>Don’t forget </a:t>
            </a:r>
            <a:r>
              <a:rPr lang="en-US" sz="3200" dirty="0"/>
              <a:t>to give the PD pre/posttests to your students before and after teaching the lessons! And make sure to </a:t>
            </a:r>
            <a:r>
              <a:rPr lang="en-US" sz="3200" b="1" dirty="0"/>
              <a:t>save the tests </a:t>
            </a:r>
            <a:r>
              <a:rPr lang="en-US" sz="3200" dirty="0"/>
              <a:t>for use in Study Group 3. </a:t>
            </a:r>
          </a:p>
          <a:p>
            <a:pPr marL="0" indent="0">
              <a:lnSpc>
                <a:spcPct val="90000"/>
              </a:lnSpc>
              <a:buNone/>
            </a:pPr>
            <a:endParaRPr lang="en-US" sz="2800" dirty="0"/>
          </a:p>
          <a:p>
            <a:pPr lvl="1" eaLnBrk="1" hangingPunct="1">
              <a:lnSpc>
                <a:spcPct val="90000"/>
              </a:lnSpc>
              <a:buFontTx/>
              <a:buNone/>
            </a:pPr>
            <a:endParaRPr lang="en-US" sz="2800" dirty="0"/>
          </a:p>
          <a:p>
            <a:pPr marL="0" indent="0" eaLnBrk="1" hangingPunct="1">
              <a:lnSpc>
                <a:spcPct val="90000"/>
              </a:lnSpc>
              <a:buNone/>
            </a:pPr>
            <a:endParaRPr lang="en-US" sz="3000" dirty="0"/>
          </a:p>
        </p:txBody>
      </p:sp>
    </p:spTree>
    <p:extLst>
      <p:ext uri="{BB962C8B-B14F-4D97-AF65-F5344CB8AC3E}">
        <p14:creationId xmlns:p14="http://schemas.microsoft.com/office/powerpoint/2010/main" val="226716179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a:t>Reflection Questions</a:t>
            </a:r>
          </a:p>
        </p:txBody>
      </p:sp>
      <p:sp>
        <p:nvSpPr>
          <p:cNvPr id="244739" name="Rectangle 3"/>
          <p:cNvSpPr>
            <a:spLocks noGrp="1" noChangeArrowheads="1"/>
          </p:cNvSpPr>
          <p:nvPr>
            <p:ph type="body" idx="1"/>
          </p:nvPr>
        </p:nvSpPr>
        <p:spPr>
          <a:xfrm>
            <a:off x="609600" y="1600200"/>
            <a:ext cx="8077200" cy="4876800"/>
          </a:xfrm>
        </p:spPr>
        <p:txBody>
          <a:bodyPr/>
          <a:lstStyle/>
          <a:p>
            <a:pPr marL="365760" indent="-365760" eaLnBrk="1" hangingPunct="1">
              <a:spcBef>
                <a:spcPts val="0"/>
              </a:spcBef>
              <a:buFont typeface="Wingdings" pitchFamily="2" charset="2"/>
              <a:buAutoNum type="arabicPeriod"/>
              <a:defRPr/>
            </a:pPr>
            <a:r>
              <a:rPr lang="en-US" sz="3200" dirty="0"/>
              <a:t>What are you thinking now about sharing your classroom videos and student work with colleagues?</a:t>
            </a:r>
          </a:p>
          <a:p>
            <a:pPr marL="365760" indent="-365760" eaLnBrk="1" hangingPunct="1">
              <a:spcBef>
                <a:spcPts val="600"/>
              </a:spcBef>
              <a:buFont typeface="Wingdings" pitchFamily="2" charset="2"/>
              <a:buAutoNum type="arabicPeriod"/>
              <a:defRPr/>
            </a:pPr>
            <a:r>
              <a:rPr lang="en-US" sz="3200" dirty="0"/>
              <a:t>Where do you think you might use some of the STeLLA strategies beyond this set of lessons? </a:t>
            </a:r>
          </a:p>
          <a:p>
            <a:pPr marL="365760" indent="-365760" eaLnBrk="1" hangingPunct="1">
              <a:spcBef>
                <a:spcPts val="600"/>
              </a:spcBef>
              <a:buFont typeface="Wingdings" pitchFamily="2" charset="2"/>
              <a:buAutoNum type="arabicPeriod"/>
              <a:defRPr/>
            </a:pPr>
            <a:r>
              <a:rPr lang="en-US" sz="3200" dirty="0"/>
              <a:t>What did you learn today, and how do you think it will influence your teaching of future lessons? Please be specific. </a:t>
            </a:r>
            <a:endParaRPr lang="en-US" sz="3200" i="1" dirty="0">
              <a:solidFill>
                <a:schemeClr val="accent6">
                  <a:lumMod val="60000"/>
                  <a:lumOff val="40000"/>
                </a:schemeClr>
              </a:solidFill>
            </a:endParaRPr>
          </a:p>
        </p:txBody>
      </p:sp>
    </p:spTree>
    <p:extLst>
      <p:ext uri="{BB962C8B-B14F-4D97-AF65-F5344CB8AC3E}">
        <p14:creationId xmlns:p14="http://schemas.microsoft.com/office/powerpoint/2010/main" val="337348219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381000"/>
            <a:ext cx="8077200" cy="990600"/>
          </a:xfrm>
        </p:spPr>
        <p:txBody>
          <a:bodyPr/>
          <a:lstStyle/>
          <a:p>
            <a:pPr eaLnBrk="1" hangingPunct="1"/>
            <a:r>
              <a:rPr lang="en-US" dirty="0"/>
              <a:t>Agenda</a:t>
            </a:r>
          </a:p>
        </p:txBody>
      </p:sp>
      <p:sp>
        <p:nvSpPr>
          <p:cNvPr id="10243" name="Rectangle 3"/>
          <p:cNvSpPr>
            <a:spLocks noGrp="1" noChangeArrowheads="1"/>
          </p:cNvSpPr>
          <p:nvPr>
            <p:ph type="body" idx="1"/>
          </p:nvPr>
        </p:nvSpPr>
        <p:spPr>
          <a:xfrm>
            <a:off x="609600" y="1295400"/>
            <a:ext cx="8305800" cy="5181600"/>
          </a:xfrm>
        </p:spPr>
        <p:txBody>
          <a:bodyPr/>
          <a:lstStyle/>
          <a:p>
            <a:pPr marL="342900" lvl="1" indent="-342900">
              <a:buFont typeface="Arial" pitchFamily="34" charset="0"/>
              <a:buChar char="•"/>
            </a:pPr>
            <a:r>
              <a:rPr lang="en-US" sz="2900" dirty="0"/>
              <a:t>Opening: setting the stage </a:t>
            </a:r>
            <a:r>
              <a:rPr lang="en-US" sz="2900" dirty="0">
                <a:solidFill>
                  <a:srgbClr val="FF0000"/>
                </a:solidFill>
              </a:rPr>
              <a:t>(15 min)</a:t>
            </a:r>
          </a:p>
          <a:p>
            <a:pPr marL="342900" lvl="1" indent="-342900">
              <a:buFont typeface="Arial" pitchFamily="34" charset="0"/>
              <a:buChar char="•"/>
            </a:pPr>
            <a:r>
              <a:rPr lang="en-US" sz="2900" dirty="0"/>
              <a:t>Review of science content storyline across lessons </a:t>
            </a:r>
            <a:br>
              <a:rPr lang="en-US" sz="2900" dirty="0"/>
            </a:br>
            <a:r>
              <a:rPr lang="en-US" sz="2900" dirty="0">
                <a:solidFill>
                  <a:srgbClr val="FF0000"/>
                </a:solidFill>
              </a:rPr>
              <a:t>(10 min)</a:t>
            </a:r>
          </a:p>
          <a:p>
            <a:pPr marL="342900" lvl="1" indent="-342900">
              <a:buFont typeface="Arial" pitchFamily="34" charset="0"/>
              <a:buChar char="•"/>
            </a:pPr>
            <a:r>
              <a:rPr lang="en-US" sz="2900" dirty="0"/>
              <a:t>Lesson analysis </a:t>
            </a:r>
            <a:r>
              <a:rPr lang="en-US" sz="2900" dirty="0">
                <a:solidFill>
                  <a:srgbClr val="FF0000"/>
                </a:solidFill>
              </a:rPr>
              <a:t>(3 hours)</a:t>
            </a:r>
            <a:endParaRPr lang="en-US" sz="2900" dirty="0"/>
          </a:p>
          <a:p>
            <a:pPr lvl="2" indent="-365760">
              <a:spcAft>
                <a:spcPts val="0"/>
              </a:spcAft>
              <a:buFont typeface="Arial" pitchFamily="34" charset="0"/>
              <a:buChar char="•"/>
            </a:pPr>
            <a:r>
              <a:rPr lang="en-US" sz="2900" dirty="0"/>
              <a:t>Introduce the process and protocol for lesson analysis.</a:t>
            </a:r>
          </a:p>
          <a:p>
            <a:pPr lvl="2" indent="-365760">
              <a:spcAft>
                <a:spcPts val="1200"/>
              </a:spcAft>
              <a:buFont typeface="Arial" pitchFamily="34" charset="0"/>
              <a:buChar char="•"/>
            </a:pPr>
            <a:r>
              <a:rPr lang="en-US" sz="2900" dirty="0"/>
              <a:t>Analyze video clips.</a:t>
            </a:r>
          </a:p>
          <a:p>
            <a:pPr marL="342900" lvl="1" indent="-342900">
              <a:spcBef>
                <a:spcPts val="0"/>
              </a:spcBef>
              <a:buFont typeface="Arial" pitchFamily="34" charset="0"/>
              <a:buChar char="•"/>
            </a:pPr>
            <a:r>
              <a:rPr lang="en-US" sz="2900" dirty="0"/>
              <a:t>Food break</a:t>
            </a:r>
            <a:r>
              <a:rPr lang="en-US" sz="2900" dirty="0">
                <a:solidFill>
                  <a:srgbClr val="0070C0"/>
                </a:solidFill>
              </a:rPr>
              <a:t> </a:t>
            </a:r>
            <a:r>
              <a:rPr lang="en-US" sz="2900" dirty="0">
                <a:solidFill>
                  <a:srgbClr val="FF0000"/>
                </a:solidFill>
              </a:rPr>
              <a:t>(20 min)</a:t>
            </a:r>
          </a:p>
          <a:p>
            <a:pPr marL="342900" lvl="1" indent="-342900"/>
            <a:r>
              <a:rPr lang="en-US" sz="2900" dirty="0"/>
              <a:t>Science content deepening: use and apply </a:t>
            </a:r>
            <a:r>
              <a:rPr lang="en-US" sz="2900" dirty="0">
                <a:solidFill>
                  <a:srgbClr val="FF0000"/>
                </a:solidFill>
              </a:rPr>
              <a:t>(10 min)</a:t>
            </a:r>
          </a:p>
          <a:p>
            <a:pPr marL="342900" lvl="1" indent="-342900"/>
            <a:r>
              <a:rPr lang="en-US" sz="2900" dirty="0"/>
              <a:t>Closing and r</a:t>
            </a:r>
            <a:r>
              <a:rPr lang="en-US" sz="2900" dirty="0">
                <a:ea typeface="+mn-ea"/>
                <a:cs typeface="+mn-cs"/>
              </a:rPr>
              <a:t>eflections </a:t>
            </a:r>
            <a:r>
              <a:rPr lang="en-US" sz="2900" dirty="0">
                <a:solidFill>
                  <a:srgbClr val="FF0000"/>
                </a:solidFill>
                <a:ea typeface="+mn-ea"/>
                <a:cs typeface="+mn-cs"/>
              </a:rPr>
              <a:t>(15 min)</a:t>
            </a:r>
          </a:p>
        </p:txBody>
      </p:sp>
    </p:spTree>
    <p:extLst>
      <p:ext uri="{BB962C8B-B14F-4D97-AF65-F5344CB8AC3E}">
        <p14:creationId xmlns:p14="http://schemas.microsoft.com/office/powerpoint/2010/main" val="3481585545"/>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533400"/>
            <a:ext cx="8077200" cy="990600"/>
          </a:xfrm>
        </p:spPr>
        <p:txBody>
          <a:bodyPr/>
          <a:lstStyle/>
          <a:p>
            <a:pPr eaLnBrk="1" hangingPunct="1"/>
            <a:r>
              <a:rPr lang="en-US" dirty="0"/>
              <a:t>Thank You!</a:t>
            </a:r>
          </a:p>
        </p:txBody>
      </p:sp>
      <p:sp>
        <p:nvSpPr>
          <p:cNvPr id="22531" name="Rectangle 3"/>
          <p:cNvSpPr>
            <a:spLocks noGrp="1" noChangeArrowheads="1"/>
          </p:cNvSpPr>
          <p:nvPr>
            <p:ph type="body" idx="1"/>
          </p:nvPr>
        </p:nvSpPr>
        <p:spPr>
          <a:xfrm>
            <a:off x="609600" y="1600200"/>
            <a:ext cx="8077200" cy="4876800"/>
          </a:xfrm>
        </p:spPr>
        <p:txBody>
          <a:bodyPr/>
          <a:lstStyle/>
          <a:p>
            <a:pPr marL="0" indent="0" eaLnBrk="1" hangingPunct="1">
              <a:spcBef>
                <a:spcPts val="0"/>
              </a:spcBef>
              <a:buNone/>
            </a:pPr>
            <a:r>
              <a:rPr lang="en-US" sz="3200" dirty="0"/>
              <a:t>Thank you for your participation in this study group!</a:t>
            </a:r>
          </a:p>
        </p:txBody>
      </p:sp>
    </p:spTree>
    <p:extLst>
      <p:ext uri="{BB962C8B-B14F-4D97-AF65-F5344CB8AC3E}">
        <p14:creationId xmlns:p14="http://schemas.microsoft.com/office/powerpoint/2010/main" val="2625370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533400"/>
            <a:ext cx="8153400" cy="990600"/>
          </a:xfrm>
        </p:spPr>
        <p:txBody>
          <a:bodyPr/>
          <a:lstStyle/>
          <a:p>
            <a:pPr eaLnBrk="1" hangingPunct="1"/>
            <a:r>
              <a:rPr lang="en-US" dirty="0"/>
              <a:t>Today’s Focus Question</a:t>
            </a:r>
          </a:p>
        </p:txBody>
      </p:sp>
      <p:sp>
        <p:nvSpPr>
          <p:cNvPr id="11267" name="Rectangle 3"/>
          <p:cNvSpPr>
            <a:spLocks noGrp="1" noChangeArrowheads="1"/>
          </p:cNvSpPr>
          <p:nvPr>
            <p:ph type="body" idx="1"/>
          </p:nvPr>
        </p:nvSpPr>
        <p:spPr>
          <a:xfrm>
            <a:off x="533400" y="1600200"/>
            <a:ext cx="8153400" cy="4953000"/>
          </a:xfrm>
        </p:spPr>
        <p:txBody>
          <a:bodyPr/>
          <a:lstStyle/>
          <a:p>
            <a:pPr marL="0" indent="0" eaLnBrk="1" hangingPunct="1">
              <a:lnSpc>
                <a:spcPct val="90000"/>
              </a:lnSpc>
              <a:buNone/>
            </a:pPr>
            <a:r>
              <a:rPr lang="en-US" sz="3200" dirty="0"/>
              <a:t>What can we learn about the </a:t>
            </a:r>
            <a:r>
              <a:rPr lang="en-US" sz="3200" dirty="0" err="1"/>
              <a:t>STeLLA</a:t>
            </a:r>
            <a:r>
              <a:rPr lang="en-US" sz="3200" dirty="0"/>
              <a:t> strategies, science content, and student thinking by analyzing our own classroom videos?  </a:t>
            </a:r>
          </a:p>
        </p:txBody>
      </p:sp>
    </p:spTree>
    <p:extLst>
      <p:ext uri="{BB962C8B-B14F-4D97-AF65-F5344CB8AC3E}">
        <p14:creationId xmlns:p14="http://schemas.microsoft.com/office/powerpoint/2010/main" val="121724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990600"/>
          </a:xfrm>
        </p:spPr>
        <p:txBody>
          <a:bodyPr/>
          <a:lstStyle/>
          <a:p>
            <a:r>
              <a:rPr lang="en-US" dirty="0"/>
              <a:t>Learning Goals for Today</a:t>
            </a:r>
          </a:p>
        </p:txBody>
      </p:sp>
      <p:sp>
        <p:nvSpPr>
          <p:cNvPr id="3" name="Content Placeholder 2"/>
          <p:cNvSpPr>
            <a:spLocks noGrp="1"/>
          </p:cNvSpPr>
          <p:nvPr>
            <p:ph idx="1"/>
          </p:nvPr>
        </p:nvSpPr>
        <p:spPr>
          <a:xfrm>
            <a:off x="533400" y="1143000"/>
            <a:ext cx="8382000" cy="5410200"/>
          </a:xfrm>
        </p:spPr>
        <p:txBody>
          <a:bodyPr/>
          <a:lstStyle/>
          <a:p>
            <a:pPr marL="0" indent="0">
              <a:buNone/>
            </a:pPr>
            <a:r>
              <a:rPr lang="en-US" sz="2600" dirty="0"/>
              <a:t>Today’s work will deepen your understandings of the following:</a:t>
            </a:r>
          </a:p>
          <a:p>
            <a:pPr marL="731520" lvl="2" indent="-365760">
              <a:spcBef>
                <a:spcPts val="600"/>
              </a:spcBef>
            </a:pPr>
            <a:r>
              <a:rPr lang="en-US" sz="2600" dirty="0" err="1"/>
              <a:t>STeLLA</a:t>
            </a:r>
            <a:r>
              <a:rPr lang="en-US" sz="2600" dirty="0"/>
              <a:t> strategies and how they can be used in science teaching</a:t>
            </a:r>
          </a:p>
          <a:p>
            <a:pPr marL="749808" lvl="1" indent="0">
              <a:spcBef>
                <a:spcPts val="0"/>
              </a:spcBef>
              <a:buNone/>
            </a:pPr>
            <a:r>
              <a:rPr lang="en-US" sz="2600" dirty="0">
                <a:solidFill>
                  <a:srgbClr val="0070C0"/>
                </a:solidFill>
              </a:rPr>
              <a:t>List here the </a:t>
            </a:r>
            <a:r>
              <a:rPr lang="en-US" sz="2600" dirty="0" err="1">
                <a:solidFill>
                  <a:srgbClr val="0070C0"/>
                </a:solidFill>
              </a:rPr>
              <a:t>STeLLA</a:t>
            </a:r>
            <a:r>
              <a:rPr lang="en-US" sz="2600" dirty="0">
                <a:solidFill>
                  <a:srgbClr val="0070C0"/>
                </a:solidFill>
              </a:rPr>
              <a:t> strategies that will be examined in the lesson analysis work.</a:t>
            </a:r>
            <a:endParaRPr lang="en-US" sz="2600" dirty="0"/>
          </a:p>
          <a:p>
            <a:pPr marL="731520" lvl="2" indent="-365760"/>
            <a:r>
              <a:rPr lang="en-US" sz="2600" dirty="0"/>
              <a:t>Science-content ideas</a:t>
            </a:r>
          </a:p>
          <a:p>
            <a:pPr marL="746125" lvl="1" indent="0">
              <a:spcBef>
                <a:spcPts val="0"/>
              </a:spcBef>
              <a:buNone/>
            </a:pPr>
            <a:r>
              <a:rPr lang="en-US" sz="2600" dirty="0">
                <a:solidFill>
                  <a:srgbClr val="0070C0"/>
                </a:solidFill>
              </a:rPr>
              <a:t>List here 1–3 science-content ideas that will be addressed during the video-clip analyses and/or during the use-and-apply activity at the end of the session.</a:t>
            </a:r>
          </a:p>
          <a:p>
            <a:pPr marL="0" indent="0">
              <a:spcBef>
                <a:spcPts val="600"/>
              </a:spcBef>
              <a:buNone/>
            </a:pPr>
            <a:r>
              <a:rPr lang="en-US" sz="2600" dirty="0"/>
              <a:t>It will also strengthen your ability to analyze student thinking, the </a:t>
            </a:r>
            <a:r>
              <a:rPr lang="en-US" sz="2600" dirty="0" err="1"/>
              <a:t>STeLLA</a:t>
            </a:r>
            <a:r>
              <a:rPr lang="en-US" sz="2600" dirty="0"/>
              <a:t> strategies, and science content in science teaching.</a:t>
            </a:r>
          </a:p>
          <a:p>
            <a:endParaRPr lang="en-US" dirty="0"/>
          </a:p>
          <a:p>
            <a:endParaRPr lang="en-US" dirty="0"/>
          </a:p>
        </p:txBody>
      </p:sp>
    </p:spTree>
    <p:extLst>
      <p:ext uri="{BB962C8B-B14F-4D97-AF65-F5344CB8AC3E}">
        <p14:creationId xmlns:p14="http://schemas.microsoft.com/office/powerpoint/2010/main" val="285942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81000"/>
            <a:ext cx="8229600" cy="990600"/>
          </a:xfrm>
        </p:spPr>
        <p:txBody>
          <a:bodyPr/>
          <a:lstStyle/>
          <a:p>
            <a:pPr eaLnBrk="1" hangingPunct="1"/>
            <a:r>
              <a:rPr lang="en-US" dirty="0"/>
              <a:t>Overall Goals of the </a:t>
            </a:r>
            <a:r>
              <a:rPr lang="en-US" dirty="0" err="1"/>
              <a:t>RESPeCT</a:t>
            </a:r>
            <a:r>
              <a:rPr lang="en-US" dirty="0"/>
              <a:t> PD Program </a:t>
            </a:r>
          </a:p>
        </p:txBody>
      </p:sp>
      <p:sp>
        <p:nvSpPr>
          <p:cNvPr id="12291" name="Rectangle 3"/>
          <p:cNvSpPr>
            <a:spLocks noGrp="1" noChangeArrowheads="1"/>
          </p:cNvSpPr>
          <p:nvPr>
            <p:ph type="body" idx="1"/>
          </p:nvPr>
        </p:nvSpPr>
        <p:spPr>
          <a:xfrm>
            <a:off x="533400" y="1219200"/>
            <a:ext cx="8382000" cy="5334000"/>
          </a:xfrm>
        </p:spPr>
        <p:txBody>
          <a:bodyPr/>
          <a:lstStyle/>
          <a:p>
            <a:pPr marL="365760" indent="-365760" eaLnBrk="1" hangingPunct="1">
              <a:spcBef>
                <a:spcPts val="600"/>
              </a:spcBef>
              <a:spcAft>
                <a:spcPts val="0"/>
              </a:spcAft>
            </a:pPr>
            <a:r>
              <a:rPr lang="en-US" altLang="en-US" sz="3000" dirty="0"/>
              <a:t>Deepen teachers’ science-content knowledge and knowledge of effective science teaching. </a:t>
            </a:r>
          </a:p>
          <a:p>
            <a:pPr marL="365760" indent="-365760" eaLnBrk="1" hangingPunct="1">
              <a:spcBef>
                <a:spcPts val="600"/>
              </a:spcBef>
              <a:spcAft>
                <a:spcPts val="0"/>
              </a:spcAft>
            </a:pPr>
            <a:r>
              <a:rPr lang="en-US" altLang="en-US" sz="3000" dirty="0"/>
              <a:t>Develop teachers’ analytical skills to improve lesson-plan development and the teaching of science.</a:t>
            </a:r>
          </a:p>
          <a:p>
            <a:pPr marL="365760" indent="-365760" eaLnBrk="1" hangingPunct="1">
              <a:spcBef>
                <a:spcPts val="600"/>
              </a:spcBef>
              <a:spcAft>
                <a:spcPts val="0"/>
              </a:spcAft>
            </a:pPr>
            <a:r>
              <a:rPr lang="en-US" altLang="en-US" sz="3000" dirty="0"/>
              <a:t>Support teachers in the practical use of new knowledge and analytical skills in their own classrooms.</a:t>
            </a:r>
          </a:p>
          <a:p>
            <a:pPr marL="365760" indent="-365760" eaLnBrk="1" hangingPunct="1">
              <a:spcBef>
                <a:spcPts val="600"/>
              </a:spcBef>
              <a:spcAft>
                <a:spcPts val="0"/>
              </a:spcAft>
            </a:pPr>
            <a:r>
              <a:rPr lang="en-US" altLang="en-US" sz="3000" dirty="0"/>
              <a:t>Improve students’ science learning.</a:t>
            </a:r>
          </a:p>
          <a:p>
            <a:pPr marL="365760" indent="-365760">
              <a:spcBef>
                <a:spcPts val="600"/>
              </a:spcBef>
              <a:spcAft>
                <a:spcPts val="0"/>
              </a:spcAft>
            </a:pPr>
            <a:r>
              <a:rPr lang="en-US" altLang="en-US" sz="3000" dirty="0"/>
              <a:t>Achieve sustainability by eventually reaching all </a:t>
            </a:r>
            <a:br>
              <a:rPr lang="en-US" altLang="en-US" sz="3000" dirty="0"/>
            </a:br>
            <a:r>
              <a:rPr lang="en-US" altLang="en-US" sz="3000" dirty="0"/>
              <a:t>K</a:t>
            </a:r>
            <a:r>
              <a:rPr lang="en-US" sz="3000" dirty="0"/>
              <a:t>–6 teachers. </a:t>
            </a:r>
            <a:endParaRPr lang="en-US" altLang="en-US" sz="3000" dirty="0"/>
          </a:p>
        </p:txBody>
      </p:sp>
    </p:spTree>
    <p:extLst>
      <p:ext uri="{BB962C8B-B14F-4D97-AF65-F5344CB8AC3E}">
        <p14:creationId xmlns:p14="http://schemas.microsoft.com/office/powerpoint/2010/main" val="404682800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381000"/>
            <a:ext cx="8229600" cy="990600"/>
          </a:xfrm>
        </p:spPr>
        <p:txBody>
          <a:bodyPr>
            <a:normAutofit fontScale="90000"/>
          </a:bodyPr>
          <a:lstStyle/>
          <a:p>
            <a:pPr eaLnBrk="1" fontAlgn="auto" hangingPunct="1">
              <a:spcAft>
                <a:spcPts val="0"/>
              </a:spcAft>
              <a:defRPr/>
            </a:pPr>
            <a:br>
              <a:rPr lang="en-US" dirty="0"/>
            </a:br>
            <a:r>
              <a:rPr lang="en-US" sz="4400" dirty="0"/>
              <a:t>Norms for Working Together: The Basics</a:t>
            </a:r>
            <a:br>
              <a:rPr lang="en-US" sz="4400" dirty="0"/>
            </a:br>
            <a:endParaRPr lang="en-US" sz="4400" dirty="0"/>
          </a:p>
        </p:txBody>
      </p:sp>
      <p:sp>
        <p:nvSpPr>
          <p:cNvPr id="115715" name="Rectangle 3"/>
          <p:cNvSpPr>
            <a:spLocks noGrp="1" noChangeArrowheads="1"/>
          </p:cNvSpPr>
          <p:nvPr>
            <p:ph idx="1"/>
          </p:nvPr>
        </p:nvSpPr>
        <p:spPr>
          <a:xfrm>
            <a:off x="533400" y="2323073"/>
            <a:ext cx="8229600" cy="4306327"/>
          </a:xfrm>
        </p:spPr>
        <p:txBody>
          <a:bodyPr rtlCol="0">
            <a:normAutofit lnSpcReduction="10000"/>
          </a:bodyPr>
          <a:lstStyle/>
          <a:p>
            <a:pPr marL="0" indent="0" eaLnBrk="1" fontAlgn="auto" hangingPunct="1">
              <a:spcAft>
                <a:spcPts val="0"/>
              </a:spcAft>
              <a:buFont typeface="Arial" pitchFamily="34" charset="0"/>
              <a:buNone/>
              <a:defRPr/>
            </a:pPr>
            <a:r>
              <a:rPr lang="en-US" sz="2800" b="1" dirty="0"/>
              <a:t>The Basics</a:t>
            </a:r>
          </a:p>
          <a:p>
            <a:pPr marL="342900" marR="0" lvl="0" indent="-342900">
              <a:spcBef>
                <a:spcPts val="600"/>
              </a:spcBef>
              <a:spcAft>
                <a:spcPts val="0"/>
              </a:spcAft>
              <a:buFont typeface="Arial" pitchFamily="34" charset="0"/>
              <a:buChar char="•"/>
            </a:pPr>
            <a:r>
              <a:rPr lang="en-US" sz="2800" dirty="0">
                <a:solidFill>
                  <a:srgbClr val="292934"/>
                </a:solidFill>
              </a:rPr>
              <a:t>Arrive prepared and on time; stay for the duration; return from breaks on time.</a:t>
            </a:r>
            <a:endParaRPr lang="en-US" sz="2800" dirty="0"/>
          </a:p>
          <a:p>
            <a:pPr marL="342900" marR="0" lvl="0" indent="-342900">
              <a:spcBef>
                <a:spcPts val="600"/>
              </a:spcBef>
              <a:spcAft>
                <a:spcPts val="0"/>
              </a:spcAft>
              <a:buFont typeface="Arial" pitchFamily="34" charset="0"/>
              <a:buChar char="•"/>
            </a:pPr>
            <a:r>
              <a:rPr lang="en-US" sz="2800" dirty="0">
                <a:solidFill>
                  <a:srgbClr val="292934"/>
                </a:solidFill>
              </a:rPr>
              <a:t>Remain attentive, thoughtful, and respectful; engage and be present.</a:t>
            </a:r>
            <a:endParaRPr lang="en-US" sz="2800" dirty="0"/>
          </a:p>
          <a:p>
            <a:pPr marL="342900" marR="0" lvl="0" indent="-342900">
              <a:spcBef>
                <a:spcPts val="600"/>
              </a:spcBef>
              <a:spcAft>
                <a:spcPts val="0"/>
              </a:spcAft>
              <a:buFont typeface="Arial" pitchFamily="34" charset="0"/>
              <a:buChar char="•"/>
            </a:pPr>
            <a:r>
              <a:rPr lang="en-US" sz="2800" dirty="0">
                <a:solidFill>
                  <a:srgbClr val="292934"/>
                </a:solidFill>
              </a:rPr>
              <a:t>Eliminate interruptions (turn off cell phones, email, and other electronic devices; avoid sidebar conversations).</a:t>
            </a:r>
            <a:endParaRPr lang="en-US" sz="2800" dirty="0"/>
          </a:p>
          <a:p>
            <a:pPr marL="342900" marR="0" lvl="0" indent="-342900">
              <a:spcBef>
                <a:spcPts val="600"/>
              </a:spcBef>
              <a:spcAft>
                <a:spcPts val="0"/>
              </a:spcAft>
              <a:buFont typeface="Arial" pitchFamily="34" charset="0"/>
              <a:buChar char="•"/>
            </a:pPr>
            <a:r>
              <a:rPr lang="en-US" sz="2800" dirty="0">
                <a:solidFill>
                  <a:srgbClr val="292934"/>
                </a:solidFill>
              </a:rPr>
              <a:t>Make room for everyone to participate (monitor your floor time).</a:t>
            </a:r>
            <a:endParaRPr lang="en-US" sz="2800" dirty="0"/>
          </a:p>
          <a:p>
            <a:pPr marL="182880" indent="-182880" eaLnBrk="1" fontAlgn="auto" hangingPunct="1">
              <a:spcAft>
                <a:spcPts val="0"/>
              </a:spcAft>
              <a:buFont typeface="Arial" pitchFamily="34" charset="0"/>
              <a:buChar char="•"/>
              <a:defRPr/>
            </a:pPr>
            <a:endParaRPr lang="en-US" dirty="0"/>
          </a:p>
        </p:txBody>
      </p:sp>
      <p:sp>
        <p:nvSpPr>
          <p:cNvPr id="48133" name="TextBox 1"/>
          <p:cNvSpPr txBox="1">
            <a:spLocks noChangeArrowheads="1"/>
          </p:cNvSpPr>
          <p:nvPr/>
        </p:nvSpPr>
        <p:spPr bwMode="auto">
          <a:xfrm>
            <a:off x="533400" y="1295399"/>
            <a:ext cx="8229600"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sz="2800" b="1" dirty="0">
                <a:solidFill>
                  <a:srgbClr val="000000"/>
                </a:solidFill>
                <a:latin typeface="Calibri" panose="020F0502020204030204" pitchFamily="34" charset="0"/>
              </a:rPr>
              <a:t>Purpose: </a:t>
            </a:r>
            <a:r>
              <a:rPr lang="en-US" altLang="en-US" sz="2800" dirty="0">
                <a:solidFill>
                  <a:srgbClr val="000000"/>
                </a:solidFill>
                <a:latin typeface="Calibri" panose="020F0502020204030204" pitchFamily="34" charset="0"/>
              </a:rPr>
              <a:t>Build trust and develop a productive study group for all participants.</a:t>
            </a:r>
          </a:p>
        </p:txBody>
      </p:sp>
    </p:spTree>
    <p:extLst>
      <p:ext uri="{BB962C8B-B14F-4D97-AF65-F5344CB8AC3E}">
        <p14:creationId xmlns:p14="http://schemas.microsoft.com/office/powerpoint/2010/main" val="278641397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533400" y="457200"/>
            <a:ext cx="8210551" cy="990600"/>
          </a:xfrm>
        </p:spPr>
        <p:txBody>
          <a:bodyPr>
            <a:normAutofit fontScale="90000"/>
          </a:bodyPr>
          <a:lstStyle/>
          <a:p>
            <a:pPr eaLnBrk="1" fontAlgn="auto" hangingPunct="1">
              <a:spcAft>
                <a:spcPts val="0"/>
              </a:spcAft>
              <a:defRPr/>
            </a:pPr>
            <a:br>
              <a:rPr lang="en-US" dirty="0"/>
            </a:br>
            <a:r>
              <a:rPr lang="en-US" sz="4400" dirty="0"/>
              <a:t>Norms for Working Together: The Heart </a:t>
            </a:r>
            <a:br>
              <a:rPr lang="en-US" sz="4400" dirty="0"/>
            </a:br>
            <a:endParaRPr lang="en-US" sz="4400" dirty="0"/>
          </a:p>
        </p:txBody>
      </p:sp>
      <p:sp>
        <p:nvSpPr>
          <p:cNvPr id="115715" name="Rectangle 3"/>
          <p:cNvSpPr>
            <a:spLocks noGrp="1" noChangeArrowheads="1"/>
          </p:cNvSpPr>
          <p:nvPr>
            <p:ph idx="1"/>
          </p:nvPr>
        </p:nvSpPr>
        <p:spPr>
          <a:xfrm>
            <a:off x="533400" y="2362200"/>
            <a:ext cx="8229600" cy="4297362"/>
          </a:xfrm>
        </p:spPr>
        <p:txBody>
          <a:bodyPr rtlCol="0">
            <a:normAutofit fontScale="85000" lnSpcReduction="20000"/>
          </a:bodyPr>
          <a:lstStyle/>
          <a:p>
            <a:pPr marL="0" indent="0" eaLnBrk="1" fontAlgn="auto" hangingPunct="1">
              <a:spcAft>
                <a:spcPts val="0"/>
              </a:spcAft>
              <a:buFont typeface="Arial" pitchFamily="34" charset="0"/>
              <a:buNone/>
              <a:defRPr/>
            </a:pPr>
            <a:r>
              <a:rPr lang="en-US" sz="3000" b="1" dirty="0"/>
              <a:t>The Heart of </a:t>
            </a:r>
            <a:r>
              <a:rPr lang="en-US" sz="3000" b="1" dirty="0" err="1"/>
              <a:t>RESPeCT</a:t>
            </a:r>
            <a:r>
              <a:rPr lang="en-US" sz="3000" b="1" dirty="0"/>
              <a:t> Lesson Analysis and Content </a:t>
            </a:r>
            <a:br>
              <a:rPr lang="en-US" sz="3000" b="1" dirty="0"/>
            </a:br>
            <a:r>
              <a:rPr lang="en-US" sz="3000" b="1" dirty="0"/>
              <a:t>Deepening</a:t>
            </a:r>
          </a:p>
          <a:p>
            <a:pPr marL="342900" marR="0" lvl="0" indent="-342900">
              <a:lnSpc>
                <a:spcPct val="110000"/>
              </a:lnSpc>
              <a:spcBef>
                <a:spcPts val="600"/>
              </a:spcBef>
              <a:spcAft>
                <a:spcPts val="0"/>
              </a:spcAft>
              <a:buFont typeface="Arial" pitchFamily="34" charset="0"/>
              <a:buChar char="•"/>
            </a:pPr>
            <a:r>
              <a:rPr lang="en-US" sz="3000" dirty="0">
                <a:solidFill>
                  <a:srgbClr val="292934"/>
                </a:solidFill>
              </a:rPr>
              <a:t>Keep the goal in mind: analysis of teaching to improve student learning.  </a:t>
            </a:r>
            <a:endParaRPr lang="en-US" sz="3000" dirty="0"/>
          </a:p>
          <a:p>
            <a:pPr marL="342900" marR="0" lvl="0" indent="-342900">
              <a:lnSpc>
                <a:spcPct val="110000"/>
              </a:lnSpc>
              <a:spcBef>
                <a:spcPts val="600"/>
              </a:spcBef>
              <a:spcAft>
                <a:spcPts val="0"/>
              </a:spcAft>
              <a:buFont typeface="Arial" pitchFamily="34" charset="0"/>
              <a:buChar char="•"/>
            </a:pPr>
            <a:r>
              <a:rPr lang="en-US" sz="3000" dirty="0">
                <a:solidFill>
                  <a:srgbClr val="292934"/>
                </a:solidFill>
              </a:rPr>
              <a:t>Share your ideas, uncertainties, confusion, disagreements, questions, and good humor. All points of view are welcome.</a:t>
            </a:r>
            <a:endParaRPr lang="en-US" sz="3000" dirty="0"/>
          </a:p>
          <a:p>
            <a:pPr marL="342900" marR="0" lvl="0" indent="-342900">
              <a:lnSpc>
                <a:spcPct val="110000"/>
              </a:lnSpc>
              <a:spcBef>
                <a:spcPts val="600"/>
              </a:spcBef>
              <a:spcAft>
                <a:spcPts val="0"/>
              </a:spcAft>
              <a:buFont typeface="Arial" pitchFamily="34" charset="0"/>
              <a:buChar char="•"/>
            </a:pPr>
            <a:r>
              <a:rPr lang="en-US" sz="3000" dirty="0">
                <a:solidFill>
                  <a:srgbClr val="292934"/>
                </a:solidFill>
              </a:rPr>
              <a:t>Expect and ask questions to deepen everyone’s learning; be constructively challenging.</a:t>
            </a:r>
            <a:endParaRPr lang="en-US" sz="3000" dirty="0"/>
          </a:p>
          <a:p>
            <a:pPr marL="342900" marR="0" lvl="0" indent="-342900">
              <a:lnSpc>
                <a:spcPct val="110000"/>
              </a:lnSpc>
              <a:spcBef>
                <a:spcPts val="600"/>
              </a:spcBef>
              <a:spcAft>
                <a:spcPts val="0"/>
              </a:spcAft>
              <a:buFont typeface="Arial" pitchFamily="34" charset="0"/>
              <a:buChar char="•"/>
            </a:pPr>
            <a:r>
              <a:rPr lang="en-US" sz="3000" dirty="0">
                <a:solidFill>
                  <a:srgbClr val="292934"/>
                </a:solidFill>
              </a:rPr>
              <a:t>Listen carefully; seek to understand other participants’ points of view.</a:t>
            </a:r>
            <a:endParaRPr lang="en-US" sz="3000" dirty="0"/>
          </a:p>
          <a:p>
            <a:pPr marL="182880" indent="-182880" eaLnBrk="1" fontAlgn="auto" hangingPunct="1">
              <a:spcAft>
                <a:spcPts val="0"/>
              </a:spcAft>
              <a:buFont typeface="Arial" pitchFamily="34" charset="0"/>
              <a:buChar char="•"/>
              <a:defRPr/>
            </a:pPr>
            <a:endParaRPr lang="en-US" dirty="0"/>
          </a:p>
        </p:txBody>
      </p:sp>
      <p:sp>
        <p:nvSpPr>
          <p:cNvPr id="48133" name="TextBox 1"/>
          <p:cNvSpPr txBox="1">
            <a:spLocks noChangeArrowheads="1"/>
          </p:cNvSpPr>
          <p:nvPr/>
        </p:nvSpPr>
        <p:spPr bwMode="auto">
          <a:xfrm>
            <a:off x="609600" y="1371600"/>
            <a:ext cx="8162365" cy="8925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altLang="en-US" sz="2600" b="1" dirty="0">
                <a:solidFill>
                  <a:srgbClr val="000000"/>
                </a:solidFill>
                <a:latin typeface="Calibri" panose="020F0502020204030204" pitchFamily="34" charset="0"/>
              </a:rPr>
              <a:t>Purpose: </a:t>
            </a:r>
            <a:r>
              <a:rPr lang="en-US" altLang="en-US" sz="2600" dirty="0">
                <a:solidFill>
                  <a:srgbClr val="000000"/>
                </a:solidFill>
                <a:latin typeface="Calibri" panose="020F0502020204030204" pitchFamily="34" charset="0"/>
              </a:rPr>
              <a:t>Build trust and develop a productive study group for all participants.</a:t>
            </a:r>
          </a:p>
        </p:txBody>
      </p:sp>
    </p:spTree>
    <p:extLst>
      <p:ext uri="{BB962C8B-B14F-4D97-AF65-F5344CB8AC3E}">
        <p14:creationId xmlns:p14="http://schemas.microsoft.com/office/powerpoint/2010/main" val="834303928"/>
      </p:ext>
    </p:extLst>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ESPeCT Templat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RESPeCT Template</Template>
  <TotalTime>9597</TotalTime>
  <Words>5705</Words>
  <Application>Microsoft Office PowerPoint</Application>
  <PresentationFormat>On-screen Show (4:3)</PresentationFormat>
  <Paragraphs>873</Paragraphs>
  <Slides>40</Slides>
  <Notes>40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Lucida Sans Unicode</vt:lpstr>
      <vt:lpstr>Symbol</vt:lpstr>
      <vt:lpstr>Times New Roman</vt:lpstr>
      <vt:lpstr>Wingdings</vt:lpstr>
      <vt:lpstr>RESPeCT Template</vt:lpstr>
      <vt:lpstr>RESPeCT Study-Group Session 1  </vt:lpstr>
      <vt:lpstr>STeLLA Strategies for Effective Science Teaching: The Student Thinking and Science Content Storyline Lenses</vt:lpstr>
      <vt:lpstr>Reconnecting</vt:lpstr>
      <vt:lpstr>Agenda</vt:lpstr>
      <vt:lpstr>Today’s Focus Question</vt:lpstr>
      <vt:lpstr>Learning Goals for Today</vt:lpstr>
      <vt:lpstr>Overall Goals of the RESPeCT PD Program </vt:lpstr>
      <vt:lpstr> Norms for Working Together: The Basics </vt:lpstr>
      <vt:lpstr> Norms for Working Together: The Heart  </vt:lpstr>
      <vt:lpstr>The Science Content Storyline across Lessons</vt:lpstr>
      <vt:lpstr>Lesson Analysis Process</vt:lpstr>
      <vt:lpstr>Lesson Analysis Protocol for Video Clip 1</vt:lpstr>
      <vt:lpstr>The CERA Framework</vt:lpstr>
      <vt:lpstr>Lesson Analysis, Video Clip 1</vt:lpstr>
      <vt:lpstr>Lesson Analysis 1: Review Lesson Context</vt:lpstr>
      <vt:lpstr>Lesson Analysis: Viewing Basics</vt:lpstr>
      <vt:lpstr>Lesson Analysis 1: Identify the Strategy</vt:lpstr>
      <vt:lpstr>Lesson Analysis Basics</vt:lpstr>
      <vt:lpstr>Lesson Analysis 1: Analyze the Video</vt:lpstr>
      <vt:lpstr>Lesson Analysis 1: Reflect</vt:lpstr>
      <vt:lpstr>Food Break</vt:lpstr>
      <vt:lpstr>Lesson Analysis Continued</vt:lpstr>
      <vt:lpstr>Lesson Analysis Protocol for Video Clip 2</vt:lpstr>
      <vt:lpstr>Lesson Analysis 2: Review Lesson Context</vt:lpstr>
      <vt:lpstr>Lesson Analysis 2: Identify the Strategy</vt:lpstr>
      <vt:lpstr>Lesson Analysis 2: Analyze the Video</vt:lpstr>
      <vt:lpstr>Lesson Analysis 2: Reflect</vt:lpstr>
      <vt:lpstr>Lesson Analysis Continued</vt:lpstr>
      <vt:lpstr>Lesson Analysis Protocol for Video Clip 3</vt:lpstr>
      <vt:lpstr>Lesson Analysis 3: Review Lesson Context</vt:lpstr>
      <vt:lpstr>Lesson Analysis 3: Identify the Strategy</vt:lpstr>
      <vt:lpstr>Lesson Analysis 3: Analyze the Video</vt:lpstr>
      <vt:lpstr>Lesson Analysis 3: Reflect</vt:lpstr>
      <vt:lpstr>Science Content Deepening: Use and Apply</vt:lpstr>
      <vt:lpstr>Today’s Focus Question</vt:lpstr>
      <vt:lpstr>Learning from One Another</vt:lpstr>
      <vt:lpstr>Reminder: Student Pretest and Posttest</vt:lpstr>
      <vt:lpstr>Next Study-Group Meeting</vt:lpstr>
      <vt:lpstr>Reflection Questions</vt:lpstr>
      <vt:lpstr>Thank You!</vt:lpstr>
    </vt:vector>
  </TitlesOfParts>
  <Company>BSCS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 Study Group Session 1 Welcome back!</dc:title>
  <dc:creator>Justine Newell</dc:creator>
  <cp:lastModifiedBy>Mai Ngoc Tran</cp:lastModifiedBy>
  <cp:revision>760</cp:revision>
  <dcterms:created xsi:type="dcterms:W3CDTF">2014-09-24T15:03:50Z</dcterms:created>
  <dcterms:modified xsi:type="dcterms:W3CDTF">2019-09-11T18:36:11Z</dcterms:modified>
</cp:coreProperties>
</file>