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9" r:id="rId2"/>
    <p:sldId id="337" r:id="rId3"/>
    <p:sldId id="338" r:id="rId4"/>
    <p:sldId id="405" r:id="rId5"/>
    <p:sldId id="422" r:id="rId6"/>
    <p:sldId id="423" r:id="rId7"/>
    <p:sldId id="424" r:id="rId8"/>
    <p:sldId id="425" r:id="rId9"/>
    <p:sldId id="344" r:id="rId10"/>
    <p:sldId id="346" r:id="rId11"/>
    <p:sldId id="406" r:id="rId12"/>
    <p:sldId id="418" r:id="rId13"/>
    <p:sldId id="407" r:id="rId14"/>
    <p:sldId id="408" r:id="rId15"/>
    <p:sldId id="409" r:id="rId16"/>
    <p:sldId id="371" r:id="rId17"/>
    <p:sldId id="370" r:id="rId18"/>
    <p:sldId id="416" r:id="rId19"/>
    <p:sldId id="419" r:id="rId20"/>
    <p:sldId id="410" r:id="rId21"/>
    <p:sldId id="411" r:id="rId22"/>
    <p:sldId id="412" r:id="rId23"/>
    <p:sldId id="380" r:id="rId24"/>
    <p:sldId id="417" r:id="rId25"/>
    <p:sldId id="420" r:id="rId26"/>
    <p:sldId id="413" r:id="rId27"/>
    <p:sldId id="414" r:id="rId28"/>
    <p:sldId id="415" r:id="rId29"/>
    <p:sldId id="394" r:id="rId30"/>
    <p:sldId id="395" r:id="rId31"/>
    <p:sldId id="396" r:id="rId32"/>
    <p:sldId id="397" r:id="rId33"/>
    <p:sldId id="400" r:id="rId34"/>
    <p:sldId id="401" r:id="rId35"/>
    <p:sldId id="421" r:id="rId36"/>
    <p:sldId id="364" r:id="rId37"/>
    <p:sldId id="365" r:id="rId38"/>
    <p:sldId id="36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4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79" autoAdjust="0"/>
    <p:restoredTop sz="73740" autoAdjust="0"/>
  </p:normalViewPr>
  <p:slideViewPr>
    <p:cSldViewPr>
      <p:cViewPr varScale="1">
        <p:scale>
          <a:sx n="79" d="100"/>
          <a:sy n="79" d="100"/>
        </p:scale>
        <p:origin x="1452" y="90"/>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Less than 1 min</a:t>
            </a:r>
          </a:p>
          <a:p>
            <a:pPr eaLnBrk="1" hangingPunct="1"/>
            <a:endParaRPr lang="en-US" altLang="en-US" dirty="0"/>
          </a:p>
          <a:p>
            <a:r>
              <a:rPr lang="en-US" sz="1200" kern="1200" dirty="0">
                <a:solidFill>
                  <a:schemeClr val="tx1"/>
                </a:solidFill>
                <a:latin typeface="+mn-lt"/>
                <a:ea typeface="+mn-ea"/>
                <a:cs typeface="+mn-cs"/>
              </a:rPr>
              <a:t>a.</a:t>
            </a:r>
            <a:r>
              <a:rPr lang="en-US" sz="1200" b="1" kern="1200" dirty="0">
                <a:solidFill>
                  <a:schemeClr val="tx1"/>
                </a:solidFill>
                <a:latin typeface="+mn-lt"/>
                <a:ea typeface="+mn-ea"/>
                <a:cs typeface="+mn-cs"/>
              </a:rPr>
              <a:t> Insert the correct date on the slide.</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b. Greet participants as they enter the room.</a:t>
            </a:r>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10</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r>
              <a:rPr lang="en-US" sz="1200" kern="1200" dirty="0">
                <a:solidFill>
                  <a:schemeClr val="tx1"/>
                </a:solidFill>
                <a:latin typeface="+mn-lt"/>
                <a:ea typeface="+mn-ea"/>
                <a:cs typeface="+mn-cs"/>
              </a:rPr>
              <a:t>a. “To guide our video-analysis work, we’ll use the CERA framework </a:t>
            </a:r>
            <a:r>
              <a:rPr lang="en-US" sz="1200" kern="1200" baseline="0" dirty="0">
                <a:solidFill>
                  <a:schemeClr val="tx1"/>
                </a:solidFill>
                <a:latin typeface="+mn-lt"/>
                <a:ea typeface="+mn-ea"/>
                <a:cs typeface="+mn-cs"/>
              </a:rPr>
              <a:t>(claim, evidence, reasoning, alternatives) </a:t>
            </a:r>
            <a:r>
              <a:rPr lang="en-US" sz="1200" kern="1200" dirty="0">
                <a:solidFill>
                  <a:schemeClr val="tx1"/>
                </a:solidFill>
                <a:latin typeface="+mn-lt"/>
                <a:ea typeface="+mn-ea"/>
                <a:cs typeface="+mn-cs"/>
              </a:rPr>
              <a:t>represented on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“Many of you may be nervous about sharing videos of your classroom teaching and may feel as if the focus of the lesson analysis work will be on </a:t>
            </a:r>
            <a:r>
              <a:rPr lang="en-US" sz="1200" b="0" i="0" u="none" strike="noStrike" kern="1200" dirty="0">
                <a:solidFill>
                  <a:schemeClr val="tx1"/>
                </a:solidFill>
                <a:effectLst/>
                <a:latin typeface="+mn-lt"/>
                <a:ea typeface="+mn-ea"/>
                <a:cs typeface="+mn-cs"/>
              </a:rPr>
              <a:t>you.”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u="none" strike="noStrike" kern="1200" dirty="0">
                <a:solidFill>
                  <a:schemeClr val="tx1"/>
                </a:solidFill>
                <a:effectLst/>
                <a:latin typeface="+mn-lt"/>
                <a:ea typeface="+mn-ea"/>
                <a:cs typeface="+mn-cs"/>
              </a:rPr>
              <a:t>“But according to this visual, what is the focus of our lesson analyses?” [</a:t>
            </a:r>
            <a:r>
              <a:rPr lang="en-US" sz="1200" b="1" u="none" strike="noStrike" kern="1200" dirty="0">
                <a:solidFill>
                  <a:schemeClr val="tx1"/>
                </a:solidFill>
                <a:effectLst/>
                <a:latin typeface="+mn-lt"/>
                <a:ea typeface="+mn-ea"/>
                <a:cs typeface="+mn-cs"/>
              </a:rPr>
              <a:t>Answer: </a:t>
            </a:r>
            <a:r>
              <a:rPr lang="en-US" sz="1200" b="0" u="none" strike="noStrike" kern="1200" dirty="0">
                <a:solidFill>
                  <a:schemeClr val="tx1"/>
                </a:solidFill>
                <a:effectLst/>
                <a:latin typeface="+mn-lt"/>
                <a:ea typeface="+mn-ea"/>
                <a:cs typeface="+mn-cs"/>
              </a:rPr>
              <a:t>T</a:t>
            </a:r>
            <a:r>
              <a:rPr lang="en-US" sz="1200" u="none" strike="noStrike" kern="1200" dirty="0">
                <a:solidFill>
                  <a:schemeClr val="tx1"/>
                </a:solidFill>
                <a:effectLst/>
                <a:latin typeface="+mn-lt"/>
                <a:ea typeface="+mn-ea"/>
                <a:cs typeface="+mn-cs"/>
              </a:rPr>
              <a:t>he two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lenses</a:t>
            </a:r>
            <a:r>
              <a:rPr lang="en-US" sz="1200" kern="1200" dirty="0">
                <a:solidFill>
                  <a:schemeClr val="tx1"/>
                </a:solidFill>
                <a:latin typeface="+mn-lt"/>
                <a:ea typeface="+mn-ea"/>
                <a:cs typeface="+mn-cs"/>
              </a:rPr>
              <a:t>—the Student Thinking Lens and the Science Content Storyline Lens.</a:t>
            </a:r>
            <a:r>
              <a:rPr lang="en-US" sz="1200" u="none" strike="noStrike" kern="1200" dirty="0">
                <a:solidFill>
                  <a:schemeClr val="tx1"/>
                </a:solidFill>
                <a:effectLst/>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a:t>
            </a:r>
            <a:r>
              <a:rPr lang="en-US" sz="1200" u="none" strike="noStrike" kern="1200" baseline="0" dirty="0">
                <a:solidFill>
                  <a:schemeClr val="tx1"/>
                </a:solidFill>
                <a:effectLst/>
                <a:latin typeface="+mn-lt"/>
                <a:ea typeface="+mn-ea"/>
                <a:cs typeface="+mn-cs"/>
              </a:rPr>
              <a:t>. </a:t>
            </a:r>
            <a:r>
              <a:rPr lang="en-US" sz="1200" kern="1200" dirty="0">
                <a:solidFill>
                  <a:schemeClr val="tx1"/>
                </a:solidFill>
                <a:latin typeface="+mn-lt"/>
                <a:ea typeface="+mn-ea"/>
                <a:cs typeface="+mn-cs"/>
              </a:rPr>
              <a:t>Emphasize that in addition to using the CERA framework to analyze their own science teaching in these study-group sessions, they will use it in</a:t>
            </a:r>
            <a:r>
              <a:rPr lang="en-US" sz="1200" kern="1200" baseline="0" dirty="0">
                <a:solidFill>
                  <a:schemeClr val="tx1"/>
                </a:solidFill>
                <a:latin typeface="+mn-lt"/>
                <a:ea typeface="+mn-ea"/>
                <a:cs typeface="+mn-cs"/>
              </a:rPr>
              <a:t> the classroom </a:t>
            </a:r>
            <a:r>
              <a:rPr lang="en-US" sz="1200" kern="1200" dirty="0">
                <a:solidFill>
                  <a:schemeClr val="tx1"/>
                </a:solidFill>
                <a:latin typeface="+mn-lt"/>
                <a:ea typeface="+mn-ea"/>
                <a:cs typeface="+mn-cs"/>
              </a:rPr>
              <a:t>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5).</a:t>
            </a:r>
            <a:endParaRPr lang="en-US" sz="1200" u="none" strike="noStrike" kern="1200" dirty="0">
              <a:solidFill>
                <a:schemeClr val="tx1"/>
              </a:solidFill>
              <a:effectLst/>
              <a:latin typeface="+mn-lt"/>
              <a:ea typeface="+mn-ea"/>
              <a:cs typeface="+mn-cs"/>
            </a:endParaRPr>
          </a:p>
          <a:p>
            <a:pPr eaLnBrk="1" hangingPunct="1"/>
            <a:endParaRPr lang="en-US" dirty="0"/>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51889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first LAP you will be using for this session.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Have participants locate the first LAP they will be using for this video clip.</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Ask:</a:t>
            </a:r>
            <a:r>
              <a:rPr lang="en-US" sz="1200" u="none" strike="noStrike" kern="1200" dirty="0">
                <a:solidFill>
                  <a:schemeClr val="tx1"/>
                </a:solidFill>
                <a:effectLst/>
                <a:latin typeface="+mn-lt"/>
                <a:ea typeface="+mn-ea"/>
                <a:cs typeface="+mn-cs"/>
              </a:rPr>
              <a:t> “What questions do you have about this protocol and the lesson analysis process?”</a:t>
            </a:r>
          </a:p>
          <a:p>
            <a:pPr lvl="0" fontAlgn="base"/>
            <a:endParaRPr lang="en-US" sz="1200" u="sng" strike="noStrike"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“Reasoning is often the most difficult step of the analysis. Your reasoning should address why the claim and evidence are tied together, and why the claim is significant. For example, what does this claim reveal about the importance of the strategy or about student difficulties with this science content? Why is it important to notice this in the video clip? What does it tell us about science teaching or science learning?”</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In their first efforts to make claim, evidence, and reasoning statements, participants might use these sentence starters: </a:t>
            </a:r>
          </a:p>
          <a:p>
            <a:pPr marL="228600" lvl="0" indent="-137160">
              <a:buFont typeface="Arial" pitchFamily="34" charset="0"/>
              <a:buChar char="•"/>
            </a:pPr>
            <a:r>
              <a:rPr lang="en-US" sz="1200" kern="1200" dirty="0">
                <a:solidFill>
                  <a:schemeClr val="tx1"/>
                </a:solidFill>
                <a:latin typeface="+mn-lt"/>
                <a:ea typeface="+mn-ea"/>
                <a:cs typeface="+mn-cs"/>
              </a:rPr>
              <a:t>“My claim is …”  </a:t>
            </a:r>
          </a:p>
          <a:p>
            <a:pPr marL="228600" lvl="0" indent="-137160">
              <a:buFont typeface="Arial" pitchFamily="34" charset="0"/>
              <a:buChar char="•"/>
            </a:pPr>
            <a:r>
              <a:rPr lang="en-US" sz="1200" kern="1200" dirty="0">
                <a:solidFill>
                  <a:schemeClr val="tx1"/>
                </a:solidFill>
                <a:latin typeface="+mn-lt"/>
                <a:ea typeface="+mn-ea"/>
                <a:cs typeface="+mn-cs"/>
              </a:rPr>
              <a:t>“My evidence is … because …” </a:t>
            </a:r>
          </a:p>
          <a:p>
            <a:pPr marL="228600" lvl="0" indent="-137160">
              <a:buFont typeface="Arial" pitchFamily="34" charset="0"/>
              <a:buChar char="•"/>
            </a:pPr>
            <a:r>
              <a:rPr lang="en-US" sz="1200" kern="1200" dirty="0">
                <a:solidFill>
                  <a:schemeClr val="tx1"/>
                </a:solidFill>
                <a:latin typeface="+mn-lt"/>
                <a:ea typeface="+mn-ea"/>
                <a:cs typeface="+mn-cs"/>
              </a:rPr>
              <a:t>“This is important because …”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“What different types of alternatives can you offer?” </a:t>
            </a:r>
          </a:p>
        </p:txBody>
      </p:sp>
      <p:sp>
        <p:nvSpPr>
          <p:cNvPr id="4" name="Header Placeholder 3"/>
          <p:cNvSpPr>
            <a:spLocks noGrp="1"/>
          </p:cNvSpPr>
          <p:nvPr>
            <p:ph type="hdr" sz="quarter" idx="10"/>
          </p:nvPr>
        </p:nvSpPr>
        <p:spPr/>
        <p:txBody>
          <a:bodyPr/>
          <a:lstStyle/>
          <a:p>
            <a:pPr>
              <a:defRPr/>
            </a:pPr>
            <a:r>
              <a:rPr lang="en-US" dirty="0" err="1"/>
              <a:t>STeLLA</a:t>
            </a:r>
            <a:r>
              <a:rPr lang="en-US" dirty="0"/>
              <a:t> Blue 1       Study Group 1</a:t>
            </a:r>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287974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Some participants may need help getting their heads back into these lesson plans if they haven’t taught the lessons</a:t>
            </a:r>
            <a:r>
              <a:rPr lang="en-US" sz="1200" u="none" strike="noStrike" kern="1200" baseline="0" dirty="0">
                <a:solidFill>
                  <a:schemeClr val="tx1"/>
                </a:solidFill>
                <a:effectLst/>
                <a:latin typeface="+mn-lt"/>
                <a:ea typeface="+mn-ea"/>
                <a:cs typeface="+mn-cs"/>
              </a:rPr>
              <a:t> yet</a:t>
            </a:r>
            <a:r>
              <a:rPr lang="en-US" sz="1200" u="none" strike="noStrike" kern="1200" dirty="0">
                <a:solidFill>
                  <a:schemeClr val="tx1"/>
                </a:solidFill>
                <a:effectLst/>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1.</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If participants haven’t done so, have them locate the LAP for video clip 1.</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on the LAP and emphasize the strategy they will be focusing on during this first analysis.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You may want to remind participants that step 1 on the LAP is step 2 of the lesson analysis process on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Review the purpose(s) and key features of the selected strategy. Have participants skim the relevant content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Then have participants share the purpose(s) and key features of the selected strategy.</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p>
          <a:p>
            <a:pPr marL="228600" lvl="0" indent="-137160">
              <a:buFont typeface="Arial" pitchFamily="34" charset="0"/>
              <a:buChar char="•"/>
            </a:pPr>
            <a:r>
              <a:rPr lang="en-US" sz="1200" kern="1200" dirty="0">
                <a:solidFill>
                  <a:schemeClr val="tx1"/>
                </a:solidFill>
                <a:latin typeface="+mn-lt"/>
                <a:ea typeface="+mn-ea"/>
                <a:cs typeface="+mn-cs"/>
              </a:rPr>
              <a:t>“What makes this an example of strategy X?” </a:t>
            </a:r>
          </a:p>
          <a:p>
            <a:pPr marL="228600" lvl="0" indent="-13716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13</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a:t>
            </a:r>
            <a:r>
              <a:rPr lang="en-US" sz="1200" b="1" u="none" strike="noStrike" kern="1200" baseline="0" dirty="0">
                <a:solidFill>
                  <a:schemeClr val="tx1"/>
                </a:solidFill>
                <a:effectLst/>
                <a:latin typeface="+mn-lt"/>
                <a:ea typeface="+mn-ea"/>
                <a:cs typeface="+mn-cs"/>
              </a:rPr>
              <a:t> </a:t>
            </a:r>
            <a:r>
              <a:rPr lang="en-US" sz="1200" u="none" strike="noStrike" kern="1200" baseline="0" dirty="0">
                <a:solidFill>
                  <a:schemeClr val="tx1"/>
                </a:solidFill>
                <a:effectLst/>
                <a:latin typeface="+mn-lt"/>
                <a:ea typeface="+mn-ea"/>
                <a:cs typeface="+mn-cs"/>
              </a:rPr>
              <a:t>You may want to remind participants that step 2 on the LAP is step 4 of the lesson analysis process shown on the slide.</a:t>
            </a:r>
            <a:endParaRPr lang="en-US" sz="1200" u="none" strike="noStrike" kern="1200" dirty="0">
              <a:solidFill>
                <a:schemeClr val="tx1"/>
              </a:solidFill>
              <a:effectLst/>
              <a:latin typeface="+mn-lt"/>
              <a:ea typeface="+mn-ea"/>
              <a:cs typeface="+mn-cs"/>
            </a:endParaRP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pPr lvl="0" fontAlgn="base"/>
            <a:endParaRPr lang="en-US" sz="1200" b="1" u="none" strike="noStrike" kern="1200" dirty="0">
              <a:solidFill>
                <a:schemeClr val="tx1"/>
              </a:solidFill>
              <a:effectLst/>
              <a:latin typeface="+mn-lt"/>
              <a:ea typeface="+mn-ea"/>
              <a:cs typeface="+mn-cs"/>
            </a:endParaRPr>
          </a:p>
          <a:p>
            <a:pPr lvl="0" fontAlgn="base"/>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u="none" strike="noStrike" kern="1200" dirty="0">
                <a:solidFill>
                  <a:schemeClr val="tx1"/>
                </a:solidFill>
                <a:effectLst/>
                <a:latin typeface="+mn-lt"/>
                <a:ea typeface="+mn-ea"/>
                <a:cs typeface="+mn-cs"/>
              </a:rPr>
              <a:t>d. You may want to review the process involved in step 2 of the LAP, noting that participants will be making a claim that answers the focus question; supporting the claim with evidence from the transcript (including the time stamp); connecting the claim and evidence with reasoning based on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science content, and research findings on learning; and then suggesting alternative interpretations, questions, or strategies.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Follow this pattern throughout all lesson analyses.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Be sure </a:t>
            </a:r>
            <a:r>
              <a:rPr lang="en-US" sz="1200" u="none" kern="1200" dirty="0">
                <a:solidFill>
                  <a:schemeClr val="tx1"/>
                </a:solidFill>
                <a:latin typeface="+mn-lt"/>
                <a:ea typeface="+mn-ea"/>
                <a:cs typeface="+mn-cs"/>
              </a:rPr>
              <a:t>to listen to participants </a:t>
            </a:r>
            <a:r>
              <a:rPr lang="en-US" sz="1200" kern="1200" dirty="0">
                <a:solidFill>
                  <a:schemeClr val="tx1"/>
                </a:solidFill>
                <a:latin typeface="+mn-lt"/>
                <a:ea typeface="+mn-ea"/>
                <a:cs typeface="+mn-cs"/>
              </a:rPr>
              <a:t>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probe questions that will encourage participants to share their ideas more clearly and precisely. If confusion or lack of understanding emerges, point them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(i.e. ,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Video-recorded teachers tend to focus initially on what they did wrong, but this type of reflection is less helpful for the group than focusing on what they learned. </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a:t>
            </a:r>
          </a:p>
          <a:p>
            <a:endParaRPr lang="en-US" dirty="0"/>
          </a:p>
          <a:p>
            <a:pPr marL="228600" marR="0" lvl="0" indent="-228600" algn="l" defTabSz="914400" rtl="0" eaLnBrk="1" fontAlgn="base" latinLnBrk="0" hangingPunct="1">
              <a:lnSpc>
                <a:spcPct val="100000"/>
              </a:lnSpc>
              <a:spcBef>
                <a:spcPts val="0"/>
              </a:spcBef>
              <a:spcAft>
                <a:spcPts val="0"/>
              </a:spcAft>
              <a:buClrTx/>
              <a:buSzTx/>
              <a:buFontTx/>
              <a:buNone/>
              <a:tabLst/>
              <a:defRPr/>
            </a:pPr>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Decide whether you want a food break here or after the analysis of video clip 2.</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val="1685384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a:t>
            </a:r>
            <a:r>
              <a:rPr lang="en-US" baseline="0" dirty="0"/>
              <a:t> than 1 min</a:t>
            </a:r>
            <a:br>
              <a:rPr lang="en-US" baseline="0" dirty="0"/>
            </a:b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Transition:</a:t>
            </a:r>
            <a:r>
              <a:rPr lang="en-US" sz="1200" u="none" strike="noStrike" kern="1200" dirty="0">
                <a:solidFill>
                  <a:schemeClr val="tx1"/>
                </a:solidFill>
                <a:effectLst/>
                <a:latin typeface="+mn-lt"/>
                <a:ea typeface="+mn-ea"/>
                <a:cs typeface="+mn-cs"/>
              </a:rPr>
              <a:t> “Next we’ll continue the same lesson analysis process for video clip 2.”</a:t>
            </a:r>
          </a:p>
          <a:p>
            <a:endParaRPr lang="en-US" baseline="0"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17</a:t>
            </a:fld>
            <a:endParaRPr lang="en-US"/>
          </a:p>
        </p:txBody>
      </p:sp>
    </p:spTree>
    <p:extLst>
      <p:ext uri="{BB962C8B-B14F-4D97-AF65-F5344CB8AC3E}">
        <p14:creationId xmlns:p14="http://schemas.microsoft.com/office/powerpoint/2010/main" val="188971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1744884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latin typeface="+mn-lt"/>
                <a:ea typeface="+mn-ea"/>
                <a:cs typeface="+mn-cs"/>
              </a:rPr>
              <a:t>a. </a:t>
            </a:r>
            <a:r>
              <a:rPr lang="en-US" sz="1200" b="1" u="none" strike="noStrike" kern="1200" dirty="0">
                <a:solidFill>
                  <a:schemeClr val="tx1"/>
                </a:solidFill>
                <a:latin typeface="+mn-lt"/>
                <a:ea typeface="+mn-ea"/>
                <a:cs typeface="+mn-cs"/>
              </a:rPr>
              <a:t>Modify the slide for this video clip. Remember, you may need more than one slide for all this information.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lesson context for video clip 2, the main learning goal, the focus question, and the main lesson activity.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Optional:</a:t>
            </a:r>
            <a:r>
              <a:rPr lang="en-US" sz="1200" kern="1200" dirty="0">
                <a:solidFill>
                  <a:schemeClr val="tx1"/>
                </a:solidFill>
                <a:latin typeface="+mn-lt"/>
                <a:ea typeface="+mn-ea"/>
                <a:cs typeface="+mn-cs"/>
              </a:rPr>
              <a:t> Direct participants to the overview page of the lesson plan to identify important science ideas and an ideal student response to the focus question.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Orient participants to where video clip 2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Ask the teacher whose clip you will be analyzing to add other contextual factors that may be pertinent to the upcoming analysis.</a:t>
            </a:r>
          </a:p>
        </p:txBody>
      </p:sp>
      <p:sp>
        <p:nvSpPr>
          <p:cNvPr id="4" name="Slide Number Placeholder 3"/>
          <p:cNvSpPr>
            <a:spLocks noGrp="1"/>
          </p:cNvSpPr>
          <p:nvPr>
            <p:ph type="sldNum" sz="quarter" idx="10"/>
          </p:nvPr>
        </p:nvSpPr>
        <p:spPr/>
        <p:txBody>
          <a:bodyPr/>
          <a:lstStyle/>
          <a:p>
            <a:fld id="{458BEC4D-D1F7-4625-B0BA-2126EAFE9E6D}" type="slidenum">
              <a:rPr lang="en-US" smtClean="0"/>
              <a:pPr/>
              <a:t>19</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2</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r>
              <a:rPr lang="en-US" sz="1200" kern="1200" dirty="0">
                <a:solidFill>
                  <a:schemeClr val="tx1"/>
                </a:solidFill>
                <a:latin typeface="+mn-lt"/>
                <a:ea typeface="+mn-ea"/>
                <a:cs typeface="+mn-cs"/>
              </a:rPr>
              <a:t>a. Share the agenda with the group.</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b. Remind participants that the majority of this study-group session will be devoted to lesson analysis.</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c. Indicate that the process for analyzing student learning will focus on preparing participants to analyze the student pre- and posttests in Study Group 3. This will involve some homework.</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Encourage participants to ask questions concerning the agenda.</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video clip 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Make sure participants have the LAP for video clip 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while analyzing the video clip.</a:t>
            </a:r>
          </a:p>
          <a:p>
            <a:pPr lvl="0" fontAlgn="base"/>
            <a:endParaRPr lang="en-US" sz="1200"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 </a:t>
            </a:r>
            <a:r>
              <a:rPr lang="en-US" sz="1200" b="0" u="none" strike="noStrike" kern="1200" dirty="0">
                <a:solidFill>
                  <a:schemeClr val="tx1"/>
                </a:solidFill>
                <a:effectLst/>
                <a:latin typeface="+mn-lt"/>
                <a:ea typeface="+mn-ea"/>
                <a:cs typeface="+mn-cs"/>
              </a:rPr>
              <a:t>You may want to r</a:t>
            </a:r>
            <a:r>
              <a:rPr lang="en-US" sz="1200" u="none" strike="noStrike" kern="1200" dirty="0">
                <a:solidFill>
                  <a:schemeClr val="tx1"/>
                </a:solidFill>
                <a:effectLst/>
                <a:latin typeface="+mn-lt"/>
                <a:ea typeface="+mn-ea"/>
                <a:cs typeface="+mn-cs"/>
              </a:rPr>
              <a:t>emind participants that step 1 on the LAP is step 2 of the lesson analysis process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If the selected strategy for video clip 2 is different from the focal strategy in video clip 1, review the purpose(s) and key features of the newly selected strategy. Have participants skim the relevant</a:t>
            </a:r>
            <a:r>
              <a:rPr lang="en-US" sz="1200" u="none" strike="noStrike" kern="1200" baseline="0" dirty="0">
                <a:solidFill>
                  <a:schemeClr val="tx1"/>
                </a:solidFill>
                <a:effectLst/>
                <a:latin typeface="+mn-lt"/>
                <a:ea typeface="+mn-ea"/>
                <a:cs typeface="+mn-cs"/>
              </a:rPr>
              <a:t> content </a:t>
            </a:r>
            <a:r>
              <a:rPr lang="en-US" sz="1200" u="none" strike="noStrike" kern="1200" dirty="0">
                <a:solidFill>
                  <a:schemeClr val="tx1"/>
                </a:solidFill>
                <a:effectLst/>
                <a:latin typeface="+mn-lt"/>
                <a:ea typeface="+mn-ea"/>
                <a:cs typeface="+mn-cs"/>
              </a:rPr>
              <a:t>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Then have them share the purpose(s) and key features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Show the video clip.</a:t>
            </a:r>
          </a:p>
          <a:p>
            <a:pPr lvl="0" fontAlgn="base"/>
            <a:endParaRPr lang="en-US" sz="1200" b="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You may want to remind participants that step 2 on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 </a:t>
            </a:r>
            <a:r>
              <a:rPr lang="en-US" sz="1200" b="1" u="none" strike="noStrike" kern="1200" dirty="0">
                <a:solidFill>
                  <a:schemeClr val="tx1"/>
                </a:solidFill>
                <a:effectLst/>
                <a:latin typeface="+mn-lt"/>
                <a:ea typeface="+mn-ea"/>
                <a:cs typeface="+mn-cs"/>
              </a:rPr>
              <a:t>Don’t forget to take time for some science-content-deepening work!</a:t>
            </a:r>
            <a:r>
              <a:rPr lang="en-US" sz="1200" b="1" i="1" u="none" strike="noStrike" kern="1200" dirty="0">
                <a:solidFill>
                  <a:schemeClr val="tx1"/>
                </a:solidFill>
                <a:effectLst/>
                <a:latin typeface="+mn-lt"/>
                <a:ea typeface="+mn-ea"/>
                <a:cs typeface="+mn-cs"/>
              </a:rPr>
              <a:t> </a:t>
            </a:r>
            <a:endParaRPr lang="en-US" sz="1200" u="none" strike="noStrike" kern="1200" dirty="0">
              <a:solidFill>
                <a:schemeClr val="tx1"/>
              </a:solidFill>
              <a:effectLst/>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By this time, you should no longer</a:t>
            </a:r>
            <a:r>
              <a:rPr lang="en-US" sz="1200" kern="1200" baseline="0" dirty="0">
                <a:solidFill>
                  <a:schemeClr val="tx1"/>
                </a:solidFill>
                <a:latin typeface="+mn-lt"/>
                <a:ea typeface="+mn-ea"/>
                <a:cs typeface="+mn-cs"/>
              </a:rPr>
              <a:t> be </a:t>
            </a:r>
            <a:r>
              <a:rPr lang="en-US" sz="1200" kern="1200" dirty="0">
                <a:solidFill>
                  <a:schemeClr val="tx1"/>
                </a:solidFill>
                <a:latin typeface="+mn-lt"/>
                <a:ea typeface="+mn-ea"/>
                <a:cs typeface="+mn-cs"/>
              </a:rPr>
              <a:t>using the round-robin group-discussion format. Instead, have one participant start the discussion by sharing her or his CERA. Then let participants respond with questions or connections. You can join in to ask probe and challenge questions as well. If discussion wanes, encourage others to share claims that are similar. Then ask for claims that are different.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Again, encourage the teacher who was featured in the video to listen to and observe this analysis discussion, not to participate</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3:</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questions to both probe and challenge participants’ ideas. If confusion emerges, point them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(e.g.,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the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not on what they did wrong. </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“Next we’ll continue the same lesson analysis process for video clip 3.”</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If you find you’re running out of time, and you completed three video analyses in Study Group 1, you can do the Identify phase of video clip 3 and postpone the Analyze phase until Study Group 3. Alternatively, you could postpone lesson analysis 3 entirely until Study Group 3. We’ve allowed some catch-up time in Study Group 3 to accommodate this possibility.</a:t>
            </a: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23</a:t>
            </a:fld>
            <a:endParaRPr lang="en-US"/>
          </a:p>
        </p:txBody>
      </p:sp>
    </p:spTree>
    <p:extLst>
      <p:ext uri="{BB962C8B-B14F-4D97-AF65-F5344CB8AC3E}">
        <p14:creationId xmlns:p14="http://schemas.microsoft.com/office/powerpoint/2010/main" val="19560319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a:t>
            </a:r>
            <a:r>
              <a:rPr lang="en-US" sz="1200" kern="1200" baseline="0" dirty="0">
                <a:solidFill>
                  <a:schemeClr val="tx1"/>
                </a:solidFill>
                <a:effectLst/>
                <a:latin typeface="+mn-lt"/>
                <a:ea typeface="+mn-ea"/>
                <a:cs typeface="+mn-cs"/>
              </a:rPr>
              <a:t> min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9491533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Remember, you may need more than one slide for all this information.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lesson context for video clip 3, the main learning goal, the focus question, and the main lesson activity.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Orient participants to where video clip 3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25</a:t>
            </a:fld>
            <a:endParaRPr lang="en-US"/>
          </a:p>
        </p:txBody>
      </p:sp>
    </p:spTree>
    <p:extLst>
      <p:ext uri="{BB962C8B-B14F-4D97-AF65-F5344CB8AC3E}">
        <p14:creationId xmlns:p14="http://schemas.microsoft.com/office/powerpoint/2010/main" val="365563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video clip 3.</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Have participants locate the LAP for video clip 3.</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while analyzing the video clip.</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You may want to remind participants that step 1 on the LAP is step 2 of the lesson analysis process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the selected strategy for video clip 3 is different from the ones analyzed in previous clips, review the purpose(s) and key features of the selected strategy. Direct participants to skim the relevant content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to refresh their memories. Then have participants share the purpose(s) and key features of the selected</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Show the video clip.</a:t>
            </a:r>
          </a:p>
          <a:p>
            <a:pPr lvl="0" fontAlgn="base"/>
            <a:endParaRPr lang="en-US" sz="1200" b="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26</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You may want to remind participants that step 2 on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Continue listening to participants </a:t>
            </a:r>
            <a:r>
              <a:rPr lang="en-US" sz="1200" kern="1200" dirty="0">
                <a:solidFill>
                  <a:schemeClr val="tx1"/>
                </a:solidFill>
                <a:latin typeface="+mn-lt"/>
                <a:ea typeface="+mn-ea"/>
                <a:cs typeface="+mn-cs"/>
              </a:rPr>
              <a:t>as they share their ideas and reveal strengths and weaknesses in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the science content. Ask questions to probe and challenge participants to elaborate and articulate their ideas more clearly and precisely. When confusion arises, point them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(e.g., the video transcript, content background document,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the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this content, not on what they did wrong. </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2 min</a:t>
            </a:r>
          </a:p>
          <a:p>
            <a:endParaRPr lang="en-US" baseline="0" dirty="0"/>
          </a:p>
          <a:p>
            <a:r>
              <a:rPr lang="en-US" sz="1200" kern="1200" dirty="0">
                <a:solidFill>
                  <a:schemeClr val="tx1"/>
                </a:solidFill>
                <a:latin typeface="+mn-lt"/>
                <a:ea typeface="+mn-ea"/>
                <a:cs typeface="+mn-cs"/>
              </a:rPr>
              <a:t>a. Have participants locate the pre- and posttest assessments in their lesson plans binders (in the resources section).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“As part of our work in Study Group 3, we’ll analyze these tests to understand the impact of the lessons on student learning. What did students get? What did they miss?”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“This pre-post test is designed to elicit open-ended responses from students that will help us understand their thinking.” (Read the four bullet points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“Today we’ll examine a tool that will help us analyze student responses to </a:t>
            </a:r>
            <a:r>
              <a:rPr lang="en-US" sz="1200" b="1" kern="1200" dirty="0">
                <a:solidFill>
                  <a:schemeClr val="tx1"/>
                </a:solidFill>
                <a:latin typeface="+mn-lt"/>
                <a:ea typeface="+mn-ea"/>
                <a:cs typeface="+mn-cs"/>
              </a:rPr>
              <a:t>question X</a:t>
            </a:r>
            <a:r>
              <a:rPr lang="en-US" sz="1200" kern="1200" dirty="0">
                <a:solidFill>
                  <a:schemeClr val="tx1"/>
                </a:solidFill>
                <a:latin typeface="+mn-lt"/>
                <a:ea typeface="+mn-ea"/>
                <a:cs typeface="+mn-cs"/>
              </a:rPr>
              <a:t> on the test.”</a:t>
            </a:r>
            <a:r>
              <a:rPr lang="en-US" dirty="0"/>
              <a:t> </a:t>
            </a:r>
            <a:r>
              <a:rPr lang="en-US" sz="1200" kern="120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29</a:t>
            </a:fld>
            <a:endParaRPr lang="en-US"/>
          </a:p>
        </p:txBody>
      </p:sp>
    </p:spTree>
    <p:extLst>
      <p:ext uri="{BB962C8B-B14F-4D97-AF65-F5344CB8AC3E}">
        <p14:creationId xmlns:p14="http://schemas.microsoft.com/office/powerpoint/2010/main" val="165118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eaLnBrk="1" hangingPunct="1"/>
            <a:r>
              <a:rPr lang="en-US" sz="1200" kern="1200" dirty="0">
                <a:solidFill>
                  <a:schemeClr val="tx1"/>
                </a:solidFill>
                <a:latin typeface="+mn-lt"/>
                <a:ea typeface="+mn-ea"/>
                <a:cs typeface="+mn-cs"/>
              </a:rPr>
              <a:t>a. Share today’s focus question. </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8894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the item number to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features analysis chart (FAC) they will use to analyze their students’ responses to the selected question.</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“Study the FAC, following the directions on the slide.”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“What questions do you have so far about this tool? Were you able to answer the question on the slide?”</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30</a:t>
            </a:fld>
            <a:endParaRPr lang="en-US"/>
          </a:p>
        </p:txBody>
      </p:sp>
    </p:spTree>
    <p:extLst>
      <p:ext uri="{BB962C8B-B14F-4D97-AF65-F5344CB8AC3E}">
        <p14:creationId xmlns:p14="http://schemas.microsoft.com/office/powerpoint/2010/main" val="12058676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5 min</a:t>
            </a:r>
          </a:p>
          <a:p>
            <a:endParaRPr lang="en-US" dirty="0"/>
          </a:p>
          <a:p>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Have participants find the completed sample FAC for a test question about the Sun’s effect on climate, used in 5th- and 6th-grade classrooms.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Make sure participants see both the pre- and posttest results for a class of 25 students.</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respond to the questions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Discuss participants’ responses to each question.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Anticipated responses: </a:t>
            </a:r>
          </a:p>
          <a:p>
            <a:pPr marL="228600" indent="-228600">
              <a:buFont typeface="+mj-lt"/>
              <a:buNone/>
            </a:pPr>
            <a:r>
              <a:rPr lang="en-US" sz="1200" b="0" kern="1200" dirty="0">
                <a:solidFill>
                  <a:schemeClr val="tx1"/>
                </a:solidFill>
                <a:latin typeface="+mn-lt"/>
                <a:ea typeface="+mn-ea"/>
                <a:cs typeface="+mn-cs"/>
              </a:rPr>
              <a:t>1. </a:t>
            </a:r>
            <a:r>
              <a:rPr lang="en-US" sz="1200" b="1" kern="1200" dirty="0">
                <a:solidFill>
                  <a:schemeClr val="tx1"/>
                </a:solidFill>
                <a:latin typeface="+mn-lt"/>
                <a:ea typeface="+mn-ea"/>
                <a:cs typeface="+mn-cs"/>
              </a:rPr>
              <a:t>Student 6</a:t>
            </a:r>
            <a:r>
              <a:rPr lang="en-US" sz="1200" kern="1200" dirty="0">
                <a:solidFill>
                  <a:schemeClr val="tx1"/>
                </a:solidFill>
                <a:latin typeface="+mn-lt"/>
                <a:ea typeface="+mn-ea"/>
                <a:cs typeface="+mn-cs"/>
              </a:rPr>
              <a:t> didn’t use any of the intended science ideas in answering this question on the pretest; instead, the student indicated incorrectly that the equator is always the warmest place on Earth, so South America is always hot. The student’s thinking changed quite a bit on the posttest, where she/he used three of the goal science ideas and no longer used the explanation that the equator is always the hottest place on Earth.</a:t>
            </a:r>
          </a:p>
          <a:p>
            <a:endParaRPr lang="en-US" sz="1200" b="1" kern="1200" dirty="0">
              <a:solidFill>
                <a:schemeClr val="tx1"/>
              </a:solidFill>
              <a:latin typeface="+mn-lt"/>
              <a:ea typeface="+mn-ea"/>
              <a:cs typeface="+mn-cs"/>
            </a:endParaRPr>
          </a:p>
          <a:p>
            <a:pPr marL="228600" indent="-228600">
              <a:buFont typeface="+mj-lt"/>
              <a:buNone/>
            </a:pPr>
            <a:r>
              <a:rPr lang="en-US" sz="1200" b="0" kern="1200" dirty="0">
                <a:solidFill>
                  <a:schemeClr val="tx1"/>
                </a:solidFill>
                <a:latin typeface="+mn-lt"/>
                <a:ea typeface="+mn-ea"/>
                <a:cs typeface="+mn-cs"/>
              </a:rPr>
              <a:t>2. </a:t>
            </a:r>
            <a:r>
              <a:rPr lang="en-US" sz="1200" b="1" kern="1200" dirty="0">
                <a:solidFill>
                  <a:schemeClr val="tx1"/>
                </a:solidFill>
                <a:latin typeface="+mn-lt"/>
                <a:ea typeface="+mn-ea"/>
                <a:cs typeface="+mn-cs"/>
              </a:rPr>
              <a:t>Student 11</a:t>
            </a:r>
            <a:r>
              <a:rPr lang="en-US" sz="1200" kern="1200" dirty="0">
                <a:solidFill>
                  <a:schemeClr val="tx1"/>
                </a:solidFill>
                <a:latin typeface="+mn-lt"/>
                <a:ea typeface="+mn-ea"/>
                <a:cs typeface="+mn-cs"/>
              </a:rPr>
              <a:t> also initially thought that it’s hot in January in South America because the equator is there, and it’s always hot at the equator. On the posttest, the student still held on to this idea but also picked up a new idea that the Earth is tilted. The student has not yet figured out how to use the new idea of the tilted Earth to change her/his idea that the equator is always the hottest place.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3. Results for the class overall:</a:t>
            </a:r>
          </a:p>
          <a:p>
            <a:pPr marL="457200" indent="-137160">
              <a:spcBef>
                <a:spcPts val="600"/>
              </a:spcBef>
              <a:buFont typeface="Arial" pitchFamily="34" charset="0"/>
              <a:buChar char="•"/>
            </a:pPr>
            <a:r>
              <a:rPr lang="en-US" sz="1200" b="1" kern="1200" dirty="0">
                <a:solidFill>
                  <a:schemeClr val="tx1"/>
                </a:solidFill>
                <a:latin typeface="+mn-lt"/>
                <a:ea typeface="+mn-ea"/>
                <a:cs typeface="+mn-cs"/>
              </a:rPr>
              <a:t>Strengths: </a:t>
            </a:r>
            <a:r>
              <a:rPr lang="en-US" sz="1200" kern="1200" dirty="0">
                <a:solidFill>
                  <a:schemeClr val="tx1"/>
                </a:solidFill>
                <a:latin typeface="+mn-lt"/>
                <a:ea typeface="+mn-ea"/>
                <a:cs typeface="+mn-cs"/>
              </a:rPr>
              <a:t>On the posttest, most students are now using ideas about the Earth’s tilt and the importance of direct Sun rays to explain why it is hot in January in South America. In addition, six out of 13  students dropped the misconception that the reason is that the equator is always the warmest place on Earth. </a:t>
            </a:r>
          </a:p>
          <a:p>
            <a:pPr marL="228600" indent="-137160">
              <a:spcBef>
                <a:spcPts val="600"/>
              </a:spcBef>
              <a:buFont typeface="Arial" pitchFamily="34" charset="0"/>
              <a:buNone/>
            </a:pPr>
            <a:endParaRPr lang="en-US" sz="1200" kern="1200" dirty="0">
              <a:solidFill>
                <a:schemeClr val="tx1"/>
              </a:solidFill>
              <a:latin typeface="+mn-lt"/>
              <a:ea typeface="+mn-ea"/>
              <a:cs typeface="+mn-cs"/>
            </a:endParaRPr>
          </a:p>
          <a:p>
            <a:pPr marL="457200" indent="-137160">
              <a:spcBef>
                <a:spcPts val="0"/>
              </a:spcBef>
              <a:buFont typeface="Arial" pitchFamily="34" charset="0"/>
              <a:buChar char="•"/>
            </a:pPr>
            <a:r>
              <a:rPr lang="en-US" sz="1200" b="1" kern="1200" dirty="0">
                <a:solidFill>
                  <a:schemeClr val="tx1"/>
                </a:solidFill>
                <a:latin typeface="+mn-lt"/>
                <a:ea typeface="+mn-ea"/>
                <a:cs typeface="+mn-cs"/>
              </a:rPr>
              <a:t>Weaknesses</a:t>
            </a:r>
            <a:r>
              <a:rPr lang="en-US" sz="1200" kern="1200" dirty="0">
                <a:solidFill>
                  <a:schemeClr val="tx1"/>
                </a:solidFill>
                <a:latin typeface="+mn-lt"/>
                <a:ea typeface="+mn-ea"/>
                <a:cs typeface="+mn-cs"/>
              </a:rPr>
              <a:t>: Seven out of 13 students are still using the idea that the equator is always the hottest place on Earth, and that’s why it’s hot in South America. Only a few students are using ideas about hours of daylight (the last two goal features) in their explanations.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31</a:t>
            </a:fld>
            <a:endParaRPr lang="en-US"/>
          </a:p>
        </p:txBody>
      </p:sp>
    </p:spTree>
    <p:extLst>
      <p:ext uri="{BB962C8B-B14F-4D97-AF65-F5344CB8AC3E}">
        <p14:creationId xmlns:p14="http://schemas.microsoft.com/office/powerpoint/2010/main" val="8639968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r>
              <a:rPr lang="en-US" sz="1200" kern="1200" dirty="0">
                <a:solidFill>
                  <a:schemeClr val="tx1"/>
                </a:solidFill>
                <a:latin typeface="+mn-lt"/>
                <a:ea typeface="+mn-ea"/>
                <a:cs typeface="+mn-cs"/>
              </a:rPr>
              <a:t>a. Direct participants’ attention back to the FAC they will be using.</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“Discuss the questions on the slide with your elbow partner.”</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Discuss the questions on the slide as a group.</a:t>
            </a:r>
            <a:r>
              <a:rPr lang="en-US" sz="1200"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32</a:t>
            </a:fld>
            <a:endParaRPr lang="en-US"/>
          </a:p>
        </p:txBody>
      </p:sp>
    </p:spTree>
    <p:extLst>
      <p:ext uri="{BB962C8B-B14F-4D97-AF65-F5344CB8AC3E}">
        <p14:creationId xmlns:p14="http://schemas.microsoft.com/office/powerpoint/2010/main" val="34904077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3 min</a:t>
            </a:r>
          </a:p>
          <a:p>
            <a:pPr marL="228600" indent="-228600">
              <a:buNone/>
            </a:pPr>
            <a:endParaRPr lang="en-US" sz="1200" kern="1200" dirty="0">
              <a:solidFill>
                <a:schemeClr val="tx1"/>
              </a:solidFill>
              <a:latin typeface="+mn-lt"/>
              <a:ea typeface="+mn-ea"/>
              <a:cs typeface="+mn-cs"/>
            </a:endParaRPr>
          </a:p>
          <a:p>
            <a:pPr marL="228600" indent="-228600">
              <a:buNone/>
            </a:pPr>
            <a:r>
              <a:rPr lang="en-US" sz="1200" kern="1200" dirty="0">
                <a:solidFill>
                  <a:schemeClr val="tx1"/>
                </a:solidFill>
                <a:latin typeface="+mn-lt"/>
                <a:ea typeface="+mn-ea"/>
                <a:cs typeface="+mn-cs"/>
              </a:rPr>
              <a:t>a. “You’ll need to do the following to prepare for Study Group 3:</a:t>
            </a:r>
          </a:p>
          <a:p>
            <a:pPr lvl="0"/>
            <a:endParaRPr lang="en-US" sz="1200" kern="1200" dirty="0">
              <a:solidFill>
                <a:schemeClr val="tx1"/>
              </a:solidFill>
              <a:latin typeface="+mn-lt"/>
              <a:ea typeface="+mn-ea"/>
              <a:cs typeface="+mn-cs"/>
            </a:endParaRPr>
          </a:p>
          <a:p>
            <a:pPr marL="457200" lvl="0" indent="-228600"/>
            <a:r>
              <a:rPr lang="en-US" sz="1200" kern="1200" dirty="0">
                <a:solidFill>
                  <a:schemeClr val="tx1"/>
                </a:solidFill>
                <a:latin typeface="+mn-lt"/>
                <a:ea typeface="+mn-ea"/>
                <a:cs typeface="+mn-cs"/>
              </a:rPr>
              <a:t>1. “Read through all your student pre- and posttests.</a:t>
            </a:r>
          </a:p>
          <a:p>
            <a:pPr marL="457200" indent="-228600"/>
            <a:endParaRPr lang="en-US" sz="1200" kern="1200" dirty="0">
              <a:solidFill>
                <a:schemeClr val="tx1"/>
              </a:solidFill>
              <a:latin typeface="+mn-lt"/>
              <a:ea typeface="+mn-ea"/>
              <a:cs typeface="+mn-cs"/>
            </a:endParaRPr>
          </a:p>
          <a:p>
            <a:pPr marL="457200" indent="-228600"/>
            <a:r>
              <a:rPr lang="en-US" sz="1200" kern="1200" dirty="0">
                <a:solidFill>
                  <a:schemeClr val="tx1"/>
                </a:solidFill>
                <a:latin typeface="+mn-lt"/>
                <a:ea typeface="+mn-ea"/>
                <a:cs typeface="+mn-cs"/>
              </a:rPr>
              <a:t>2. “For </a:t>
            </a:r>
            <a:r>
              <a:rPr lang="en-US" sz="1200" b="1" kern="1200" dirty="0">
                <a:solidFill>
                  <a:schemeClr val="tx1"/>
                </a:solidFill>
                <a:latin typeface="+mn-lt"/>
                <a:ea typeface="+mn-ea"/>
                <a:cs typeface="+mn-cs"/>
              </a:rPr>
              <a:t>question X</a:t>
            </a:r>
            <a:r>
              <a:rPr lang="en-US" sz="1200" kern="1200" dirty="0">
                <a:solidFill>
                  <a:schemeClr val="tx1"/>
                </a:solidFill>
                <a:latin typeface="+mn-lt"/>
                <a:ea typeface="+mn-ea"/>
                <a:cs typeface="+mn-cs"/>
              </a:rPr>
              <a:t>, fill out two</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FAC sheets—one FAC for the pretest, and one FAC for the posttest.</a:t>
            </a:r>
          </a:p>
          <a:p>
            <a:pPr marL="457200" indent="-228600"/>
            <a:endParaRPr lang="en-US" sz="1200" kern="1200" dirty="0">
              <a:solidFill>
                <a:schemeClr val="tx1"/>
              </a:solidFill>
              <a:latin typeface="+mn-lt"/>
              <a:ea typeface="+mn-ea"/>
              <a:cs typeface="+mn-cs"/>
            </a:endParaRPr>
          </a:p>
          <a:p>
            <a:pPr marL="457200" indent="-228600"/>
            <a:r>
              <a:rPr lang="en-US" sz="1200" kern="1200" dirty="0">
                <a:solidFill>
                  <a:schemeClr val="tx1"/>
                </a:solidFill>
                <a:latin typeface="+mn-lt"/>
                <a:ea typeface="+mn-ea"/>
                <a:cs typeface="+mn-cs"/>
              </a:rPr>
              <a:t>3. “Select three student </a:t>
            </a:r>
            <a:r>
              <a:rPr lang="en-US" sz="1200" b="1" kern="1200" dirty="0">
                <a:solidFill>
                  <a:schemeClr val="tx1"/>
                </a:solidFill>
                <a:latin typeface="+mn-lt"/>
                <a:ea typeface="+mn-ea"/>
                <a:cs typeface="+mn-cs"/>
              </a:rPr>
              <a:t>pretests</a:t>
            </a:r>
            <a:r>
              <a:rPr lang="en-US" sz="1200" kern="1200" dirty="0">
                <a:solidFill>
                  <a:schemeClr val="tx1"/>
                </a:solidFill>
                <a:latin typeface="+mn-lt"/>
                <a:ea typeface="+mn-ea"/>
                <a:cs typeface="+mn-cs"/>
              </a:rPr>
              <a:t> to share with the study group—one with strong responses, and two with average responses. Select </a:t>
            </a:r>
            <a:r>
              <a:rPr lang="en-US" sz="1200" b="1" kern="1200" dirty="0">
                <a:solidFill>
                  <a:schemeClr val="tx1"/>
                </a:solidFill>
                <a:latin typeface="+mn-lt"/>
                <a:ea typeface="+mn-ea"/>
                <a:cs typeface="+mn-cs"/>
              </a:rPr>
              <a:t>posttests</a:t>
            </a:r>
            <a:r>
              <a:rPr lang="en-US" sz="1200" kern="1200" dirty="0">
                <a:solidFill>
                  <a:schemeClr val="tx1"/>
                </a:solidFill>
                <a:latin typeface="+mn-lt"/>
                <a:ea typeface="+mn-ea"/>
                <a:cs typeface="+mn-cs"/>
              </a:rPr>
              <a:t> for the same three students. </a:t>
            </a:r>
          </a:p>
          <a:p>
            <a:pPr marL="457200" indent="-228600"/>
            <a:endParaRPr lang="en-US" sz="1200" kern="1200" dirty="0">
              <a:solidFill>
                <a:schemeClr val="tx1"/>
              </a:solidFill>
              <a:latin typeface="+mn-lt"/>
              <a:ea typeface="+mn-ea"/>
              <a:cs typeface="+mn-cs"/>
            </a:endParaRPr>
          </a:p>
          <a:p>
            <a:pPr marL="457200" indent="-228600"/>
            <a:r>
              <a:rPr lang="en-US" sz="1200" kern="1200" dirty="0">
                <a:solidFill>
                  <a:schemeClr val="tx1"/>
                </a:solidFill>
                <a:latin typeface="+mn-lt"/>
                <a:ea typeface="+mn-ea"/>
                <a:cs typeface="+mn-cs"/>
              </a:rPr>
              <a:t>4. “Make copies as indicated on the slide. </a:t>
            </a:r>
          </a:p>
          <a:p>
            <a:pPr marL="457200" indent="-228600"/>
            <a:endParaRPr lang="en-US" sz="1200" kern="1200" dirty="0">
              <a:solidFill>
                <a:schemeClr val="tx1"/>
              </a:solidFill>
              <a:latin typeface="+mn-lt"/>
              <a:ea typeface="+mn-ea"/>
              <a:cs typeface="+mn-cs"/>
            </a:endParaRPr>
          </a:p>
          <a:p>
            <a:pPr marL="457200" indent="-228600"/>
            <a:r>
              <a:rPr lang="en-US" sz="1200" kern="1200" dirty="0">
                <a:solidFill>
                  <a:schemeClr val="tx1"/>
                </a:solidFill>
                <a:latin typeface="+mn-lt"/>
                <a:ea typeface="+mn-ea"/>
                <a:cs typeface="+mn-cs"/>
              </a:rPr>
              <a:t>5.</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Be sure to bring three copies of the </a:t>
            </a:r>
            <a:r>
              <a:rPr lang="en-US" sz="1200" b="1" kern="1200" dirty="0">
                <a:solidFill>
                  <a:schemeClr val="tx1"/>
                </a:solidFill>
                <a:latin typeface="+mn-lt"/>
                <a:ea typeface="+mn-ea"/>
                <a:cs typeface="+mn-cs"/>
              </a:rPr>
              <a:t>entire</a:t>
            </a:r>
            <a:r>
              <a:rPr lang="en-US" sz="1200" kern="1200" dirty="0">
                <a:solidFill>
                  <a:schemeClr val="tx1"/>
                </a:solidFill>
                <a:latin typeface="+mn-lt"/>
                <a:ea typeface="+mn-ea"/>
                <a:cs typeface="+mn-cs"/>
              </a:rPr>
              <a:t> pretest and posttest for the three selected students.”</a:t>
            </a:r>
          </a:p>
        </p:txBody>
      </p:sp>
      <p:sp>
        <p:nvSpPr>
          <p:cNvPr id="4" name="Slide Number Placeholder 3"/>
          <p:cNvSpPr>
            <a:spLocks noGrp="1"/>
          </p:cNvSpPr>
          <p:nvPr>
            <p:ph type="sldNum" sz="quarter" idx="10"/>
          </p:nvPr>
        </p:nvSpPr>
        <p:spPr/>
        <p:txBody>
          <a:bodyPr/>
          <a:lstStyle/>
          <a:p>
            <a:fld id="{458BEC4D-D1F7-4625-B0BA-2126EAFE9E6D}" type="slidenum">
              <a:rPr lang="en-US" smtClean="0"/>
              <a:pPr/>
              <a:t>33</a:t>
            </a:fld>
            <a:endParaRPr lang="en-US"/>
          </a:p>
        </p:txBody>
      </p:sp>
    </p:spTree>
    <p:extLst>
      <p:ext uri="{BB962C8B-B14F-4D97-AF65-F5344CB8AC3E}">
        <p14:creationId xmlns:p14="http://schemas.microsoft.com/office/powerpoint/2010/main" val="36998542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0">
              <a:defRPr/>
            </a:pPr>
            <a:r>
              <a:rPr lang="en-US" baseline="0" dirty="0"/>
              <a:t>10 min</a:t>
            </a:r>
          </a:p>
          <a:p>
            <a:pPr defTabSz="948500">
              <a:defRPr/>
            </a:pPr>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a:t>
            </a:r>
            <a:r>
              <a:rPr lang="en-US" sz="1200" kern="1200" baseline="0" dirty="0">
                <a:solidFill>
                  <a:schemeClr val="tx1"/>
                </a:solidFill>
                <a:latin typeface="+mn-lt"/>
                <a:ea typeface="+mn-ea"/>
                <a:cs typeface="+mn-cs"/>
              </a:rPr>
              <a:t> materials </a:t>
            </a:r>
            <a:r>
              <a:rPr lang="en-US" sz="1200" kern="1200" dirty="0">
                <a:solidFill>
                  <a:schemeClr val="tx1"/>
                </a:solidFill>
                <a:latin typeface="+mn-lt"/>
                <a:ea typeface="+mn-ea"/>
                <a:cs typeface="+mn-cs"/>
              </a:rPr>
              <a:t>are available from the lesson kit. </a:t>
            </a:r>
          </a:p>
          <a:p>
            <a:pPr lvl="0" fontAlgn="base"/>
            <a:endParaRPr lang="en-US" sz="120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Insert</a:t>
            </a:r>
            <a:r>
              <a:rPr lang="en-US" sz="1200" b="1"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on the slide a new use-and-apply question, scenario, data</a:t>
            </a:r>
            <a:r>
              <a:rPr lang="en-US" sz="1200" b="1" u="none" strike="noStrike" kern="1200" baseline="0" dirty="0">
                <a:solidFill>
                  <a:schemeClr val="tx1"/>
                </a:solidFill>
                <a:effectLst/>
                <a:latin typeface="+mn-lt"/>
                <a:ea typeface="+mn-ea"/>
                <a:cs typeface="+mn-cs"/>
              </a:rPr>
              <a:t> set, </a:t>
            </a:r>
            <a:r>
              <a:rPr lang="en-US" sz="1200" b="1" u="none" strike="noStrike" kern="1200" dirty="0">
                <a:solidFill>
                  <a:schemeClr val="tx1"/>
                </a:solidFill>
                <a:effectLst/>
                <a:latin typeface="+mn-lt"/>
                <a:ea typeface="+mn-ea"/>
                <a:cs typeface="+mn-cs"/>
              </a:rPr>
              <a:t>or phenomenon for participants to explain.  </a:t>
            </a:r>
            <a:r>
              <a:rPr lang="en-US" sz="1200" b="1" kern="1200" dirty="0">
                <a:solidFill>
                  <a:schemeClr val="tx1"/>
                </a:solidFill>
                <a:latin typeface="+mn-lt"/>
                <a:ea typeface="+mn-ea"/>
                <a:cs typeface="+mn-cs"/>
              </a:rPr>
              <a:t>Ensure you have any materials you need if you want participants to observe a phenomenon.</a:t>
            </a:r>
            <a:r>
              <a:rPr lang="en-US" sz="1200" b="1" u="none" strike="noStrike" kern="1200" dirty="0">
                <a:solidFill>
                  <a:schemeClr val="tx1"/>
                </a:solidFill>
                <a:effectLst/>
                <a:latin typeface="+mn-lt"/>
                <a:ea typeface="+mn-ea"/>
                <a:cs typeface="+mn-cs"/>
              </a:rPr>
              <a:t> </a:t>
            </a:r>
          </a:p>
          <a:p>
            <a:pPr lvl="0" fontAlgn="base"/>
            <a:endParaRPr lang="en-US" sz="1200" b="1"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This activity can be delayed until Study Group 3 if time is running short.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Present </a:t>
            </a:r>
            <a:r>
              <a:rPr lang="en-US" sz="1200" kern="1200" dirty="0">
                <a:solidFill>
                  <a:schemeClr val="tx1"/>
                </a:solidFill>
                <a:latin typeface="+mn-lt"/>
                <a:ea typeface="+mn-ea"/>
                <a:cs typeface="+mn-cs"/>
              </a:rPr>
              <a:t>the question, scenario, data set, or phenomenon on the slide.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Have participants work quietly using science ideas to answer the question or explain the scenario, data, or phenomenon. For support, they can use available resources, such as the content background document in the resources section of the lesson plans binder.</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d.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Challenge participants to reach an agreement on how to answer the question or explain the scenario, data, or phenomenon without any intervention from you until they’ve either solved the problem accurately or hit a dead end and can’t agree.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participants come up with a strong response for the use-and-apply question or scenario, have one of them provide a summary. If they haven’t formulated a strong response, give them a complete explanation as a model.</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Remind participants </a:t>
            </a:r>
            <a:r>
              <a:rPr lang="en-US" sz="1200" kern="1200" dirty="0">
                <a:solidFill>
                  <a:schemeClr val="tx1"/>
                </a:solidFill>
                <a:latin typeface="+mn-lt"/>
                <a:ea typeface="+mn-ea"/>
                <a:cs typeface="+mn-cs"/>
              </a:rPr>
              <a:t>not only of the science content but the lesson activities that provide supporting evidence for the ideas. Address any confusion that emerges about the lesson content. </a:t>
            </a:r>
            <a:r>
              <a:rPr lang="en-US" dirty="0"/>
              <a:t> </a:t>
            </a:r>
            <a:r>
              <a:rPr lang="en-US" sz="1200" kern="1200" dirty="0">
                <a:solidFill>
                  <a:schemeClr val="tx1"/>
                </a:solidFill>
                <a:latin typeface="+mn-lt"/>
                <a:ea typeface="+mn-ea"/>
                <a:cs typeface="+mn-cs"/>
              </a:rPr>
              <a:t> </a:t>
            </a: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328807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35</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5</a:t>
            </a:r>
            <a:r>
              <a:rPr lang="en-US" baseline="0" dirty="0"/>
              <a:t> </a:t>
            </a:r>
            <a:r>
              <a:rPr lang="en-US" dirty="0"/>
              <a:t>min</a:t>
            </a:r>
          </a:p>
          <a:p>
            <a:pPr eaLnBrk="1" hangingPunct="1"/>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(1 min):</a:t>
            </a:r>
            <a:r>
              <a:rPr lang="en-US" sz="1200" u="none" strike="noStrike" kern="1200" dirty="0">
                <a:solidFill>
                  <a:schemeClr val="tx1"/>
                </a:solidFill>
                <a:effectLst/>
                <a:latin typeface="+mn-lt"/>
                <a:ea typeface="+mn-ea"/>
                <a:cs typeface="+mn-cs"/>
              </a:rPr>
              <a:t> Ask participants to silently think about the focus question.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Invite participants to share their thoughts with the group.</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186051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39404FB2-FD48-430B-8825-9069B1E2B95D}" type="slidenum">
              <a:rPr lang="en-US"/>
              <a:pPr eaLnBrk="1" hangingPunct="1"/>
              <a:t>36</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lvl="0" fontAlgn="base"/>
            <a:r>
              <a:rPr lang="en-US" sz="1200" u="none" strike="noStrike" kern="1200" dirty="0">
                <a:solidFill>
                  <a:schemeClr val="tx1"/>
                </a:solidFill>
                <a:effectLst/>
                <a:latin typeface="+mn-lt"/>
                <a:ea typeface="+mn-ea"/>
                <a:cs typeface="+mn-cs"/>
              </a:rPr>
              <a:t>a.</a:t>
            </a:r>
            <a:r>
              <a:rPr lang="en-US" sz="120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Modify the details on the slide.</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Inform participants </a:t>
            </a:r>
            <a:r>
              <a:rPr lang="en-US" sz="1200" kern="1200" dirty="0">
                <a:solidFill>
                  <a:schemeClr val="tx1"/>
                </a:solidFill>
                <a:latin typeface="+mn-lt"/>
                <a:ea typeface="+mn-ea"/>
                <a:cs typeface="+mn-cs"/>
              </a:rPr>
              <a:t>of the date, time, and location of the next meeting.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926512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37</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9 min</a:t>
            </a:r>
          </a:p>
          <a:p>
            <a:pPr eaLnBrk="1" hangingPunct="1"/>
            <a:endParaRPr lang="en-US" dirty="0"/>
          </a:p>
          <a:p>
            <a:r>
              <a:rPr lang="en-US" sz="1200" u="none" kern="1200" dirty="0">
                <a:solidFill>
                  <a:schemeClr val="tx1"/>
                </a:solidFill>
                <a:latin typeface="+mn-lt"/>
                <a:ea typeface="+mn-ea"/>
                <a:cs typeface="+mn-cs"/>
              </a:rPr>
              <a:t>a. Direct participants </a:t>
            </a:r>
            <a:r>
              <a:rPr lang="en-US" sz="1200" kern="1200" dirty="0">
                <a:solidFill>
                  <a:schemeClr val="tx1"/>
                </a:solidFill>
                <a:latin typeface="+mn-lt"/>
                <a:ea typeface="+mn-ea"/>
                <a:cs typeface="+mn-cs"/>
              </a:rPr>
              <a:t>to the reflection sheet in their PD program binders and ask them to think about the question.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u="none" kern="1200" dirty="0">
                <a:solidFill>
                  <a:schemeClr val="tx1"/>
                </a:solidFill>
                <a:latin typeface="+mn-lt"/>
                <a:ea typeface="+mn-ea"/>
                <a:cs typeface="+mn-cs"/>
              </a:rPr>
              <a:t>Have participants</a:t>
            </a:r>
            <a:r>
              <a:rPr lang="en-US" sz="1200" u="none" kern="1200" baseline="0" dirty="0">
                <a:solidFill>
                  <a:schemeClr val="tx1"/>
                </a:solidFill>
                <a:latin typeface="+mn-lt"/>
                <a:ea typeface="+mn-ea"/>
                <a:cs typeface="+mn-cs"/>
              </a:rPr>
              <a:t> </a:t>
            </a:r>
            <a:r>
              <a:rPr lang="en-US" sz="1200" kern="1200" dirty="0">
                <a:solidFill>
                  <a:schemeClr val="tx1"/>
                </a:solidFill>
                <a:latin typeface="+mn-lt"/>
                <a:ea typeface="+mn-ea"/>
                <a:cs typeface="+mn-cs"/>
              </a:rPr>
              <a:t>write a response to the question on their reflection sheets.  </a:t>
            </a: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186051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38</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 than 1 minute</a:t>
            </a:r>
          </a:p>
          <a:p>
            <a:pPr eaLnBrk="1" hangingPunct="1"/>
            <a:endParaRPr lang="en-US" dirty="0"/>
          </a:p>
          <a:p>
            <a:pPr lvl="0" fontAlgn="base"/>
            <a:r>
              <a:rPr lang="en-US" sz="1200" u="none" strike="noStrike" kern="1200" dirty="0">
                <a:solidFill>
                  <a:schemeClr val="tx1"/>
                </a:solidFill>
                <a:effectLst/>
                <a:latin typeface="+mn-lt"/>
                <a:ea typeface="+mn-ea"/>
                <a:cs typeface="+mn-cs"/>
              </a:rPr>
              <a:t>a. Before dismissing participants, thank them for their participation in the study group today. </a:t>
            </a:r>
            <a:endParaRPr lang="en-US" sz="1200" kern="1200" dirty="0">
              <a:solidFill>
                <a:schemeClr val="tx1"/>
              </a:solidFill>
              <a:latin typeface="+mn-lt"/>
              <a:ea typeface="+mn-ea"/>
              <a:cs typeface="+mn-cs"/>
            </a:endParaRP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 than 1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specific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 and science-content ideas you’ve identified for today’s work.</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learning goals with the group.</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p14="http://schemas.microsoft.com/office/powerpoint/2010/main" val="302759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r>
              <a:rPr lang="en-US" sz="1200" kern="1200" dirty="0">
                <a:solidFill>
                  <a:schemeClr val="tx1"/>
                </a:solidFill>
                <a:latin typeface="+mn-lt"/>
                <a:ea typeface="+mn-ea"/>
                <a:cs typeface="+mn-cs"/>
              </a:rPr>
              <a:t>a. “The focus of our lesson analysis work is on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conceptual framework, including the two lenses—the Student Thinking Lens and the Science Content Storyline Lens—and the teaching strategies that support each of those lenses.”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3837642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9FFB034D-B8F2-47C6-97FF-AC0A4BDFE21E}" type="slidenum">
              <a:rPr lang="en-US"/>
              <a:pPr eaLnBrk="1" hangingPunct="1"/>
              <a:t>6</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sz="1200" kern="1200" dirty="0">
              <a:solidFill>
                <a:schemeClr val="tx1"/>
              </a:solidFill>
              <a:latin typeface="+mn-lt"/>
              <a:ea typeface="+mn-ea"/>
              <a:cs typeface="+mn-cs"/>
            </a:endParaRPr>
          </a:p>
          <a:p>
            <a:pPr eaLnBrk="1" hangingPunct="1"/>
            <a:r>
              <a:rPr lang="en-US" sz="1200" kern="1200" dirty="0">
                <a:solidFill>
                  <a:schemeClr val="tx1"/>
                </a:solidFill>
                <a:latin typeface="+mn-lt"/>
                <a:ea typeface="+mn-ea"/>
                <a:cs typeface="+mn-cs"/>
              </a:rPr>
              <a:t>a. “To prepare for the first video analysis, let’s review the viewing basics that will guide our work.”</a:t>
            </a:r>
            <a:endParaRPr lang="en-US" dirty="0"/>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5881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505A152D-F6DA-4BCD-AB51-AECDDEA73F86}" type="slidenum">
              <a:rPr lang="en-US"/>
              <a:pPr eaLnBrk="1" hangingPunct="1"/>
              <a:t>7</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eaLnBrk="1" hangingPunct="1"/>
            <a:r>
              <a:rPr lang="en-US" sz="1200" kern="1200" dirty="0">
                <a:solidFill>
                  <a:schemeClr val="tx1"/>
                </a:solidFill>
                <a:latin typeface="+mn-lt"/>
                <a:ea typeface="+mn-ea"/>
                <a:cs typeface="+mn-cs"/>
              </a:rPr>
              <a:t>a. Remind participants that these analysis basics will also guide their work as they construct claims, evidence, reasoning, and alternatives.</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69180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r>
              <a:rPr lang="en-US" sz="1200" kern="1200" dirty="0">
                <a:solidFill>
                  <a:schemeClr val="tx1"/>
                </a:solidFill>
                <a:latin typeface="+mn-lt"/>
                <a:ea typeface="+mn-ea"/>
                <a:cs typeface="+mn-cs"/>
              </a:rPr>
              <a:t>a.</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“Now we’ll begin the lesson analysis process for video clip 1.” </a:t>
            </a:r>
          </a:p>
          <a:p>
            <a:r>
              <a:rPr lang="en-US"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Note about timing:</a:t>
            </a:r>
            <a:r>
              <a:rPr lang="en-US" sz="1200" kern="1200" dirty="0">
                <a:solidFill>
                  <a:schemeClr val="tx1"/>
                </a:solidFill>
                <a:latin typeface="+mn-lt"/>
                <a:ea typeface="+mn-ea"/>
                <a:cs typeface="+mn-cs"/>
              </a:rPr>
              <a:t> We’ve allotted approximately 60 minutes for each video-based lesson analysis. If you finished three video clips in Study Group 1, you can carry over part or all of one analysis to Study Group 3. If you’re carrying over one analysis from Study Group 1, or if you have seven participants in your group, it’s </a:t>
            </a:r>
            <a:r>
              <a:rPr lang="en-US" sz="1200" b="1" kern="1200" dirty="0">
                <a:solidFill>
                  <a:schemeClr val="tx1"/>
                </a:solidFill>
                <a:latin typeface="+mn-lt"/>
                <a:ea typeface="+mn-ea"/>
                <a:cs typeface="+mn-cs"/>
              </a:rPr>
              <a:t>essential</a:t>
            </a:r>
            <a:r>
              <a:rPr lang="en-US" sz="1200" kern="1200" dirty="0">
                <a:solidFill>
                  <a:schemeClr val="tx1"/>
                </a:solidFill>
                <a:latin typeface="+mn-lt"/>
                <a:ea typeface="+mn-ea"/>
                <a:cs typeface="+mn-cs"/>
              </a:rPr>
              <a:t> that you finish three video analyses today. Watch your timing!</a:t>
            </a:r>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val="3146351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eaLnBrk="1" hangingPunct="1"/>
            <a:r>
              <a:rPr lang="en-US" dirty="0">
                <a:solidFill>
                  <a:srgbClr val="000000"/>
                </a:solidFill>
              </a:rPr>
              <a:t>Less than 1 min</a:t>
            </a:r>
          </a:p>
          <a:p>
            <a:pPr eaLnBrk="1" hangingPunct="1"/>
            <a:endParaRPr lang="en-US" dirty="0">
              <a:solidFill>
                <a:srgbClr val="000000"/>
              </a:solidFill>
            </a:endParaRPr>
          </a:p>
          <a:p>
            <a:r>
              <a:rPr lang="en-US" sz="1200" kern="1200" dirty="0">
                <a:solidFill>
                  <a:schemeClr val="tx1"/>
                </a:solidFill>
                <a:latin typeface="+mn-lt"/>
                <a:ea typeface="+mn-ea"/>
                <a:cs typeface="+mn-cs"/>
              </a:rPr>
              <a:t>a. </a:t>
            </a:r>
            <a:r>
              <a:rPr lang="en-US" sz="1200" u="none" kern="1200" dirty="0">
                <a:solidFill>
                  <a:schemeClr val="tx1"/>
                </a:solidFill>
                <a:latin typeface="+mn-lt"/>
                <a:ea typeface="+mn-ea"/>
                <a:cs typeface="+mn-cs"/>
              </a:rPr>
              <a:t>Remind participants </a:t>
            </a:r>
            <a:r>
              <a:rPr lang="en-US" sz="1200" kern="1200" dirty="0">
                <a:solidFill>
                  <a:schemeClr val="tx1"/>
                </a:solidFill>
                <a:latin typeface="+mn-lt"/>
                <a:ea typeface="+mn-ea"/>
                <a:cs typeface="+mn-cs"/>
              </a:rPr>
              <a:t>of the lesson analysis process they’ll be using when</a:t>
            </a:r>
            <a:r>
              <a:rPr lang="en-US" sz="1200" kern="1200" baseline="0" dirty="0">
                <a:solidFill>
                  <a:schemeClr val="tx1"/>
                </a:solidFill>
                <a:latin typeface="+mn-lt"/>
                <a:ea typeface="+mn-ea"/>
                <a:cs typeface="+mn-cs"/>
              </a:rPr>
              <a:t> they view the video clips</a:t>
            </a:r>
            <a:r>
              <a:rPr lang="en-US" sz="1200" kern="1200" dirty="0">
                <a:solidFill>
                  <a:schemeClr val="tx1"/>
                </a:solidFill>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Let participants know that your</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main goal as a group</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is to be both supportive and challenging during the analysis work. (Point to the poster of norms at the heart of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a:t>
            </a:r>
          </a:p>
          <a:p>
            <a:pPr lvl="0" fontAlgn="base"/>
            <a:endParaRPr lang="en-US" sz="1200" u="none" strike="noStrike" kern="1200" dirty="0">
              <a:solidFill>
                <a:schemeClr val="tx1"/>
              </a:solidFill>
              <a:effectLst/>
              <a:latin typeface="+mn-lt"/>
              <a:ea typeface="+mn-ea"/>
              <a:cs typeface="+mn-cs"/>
            </a:endParaRPr>
          </a:p>
          <a:p>
            <a:r>
              <a:rPr lang="en-US" sz="1200" u="none" kern="1200" dirty="0">
                <a:solidFill>
                  <a:schemeClr val="tx1"/>
                </a:solidFill>
                <a:latin typeface="+mn-lt"/>
                <a:ea typeface="+mn-ea"/>
                <a:cs typeface="+mn-cs"/>
              </a:rPr>
              <a:t>c. Emphasize</a:t>
            </a:r>
            <a:r>
              <a:rPr lang="en-US" sz="1200" kern="1200" dirty="0">
                <a:solidFill>
                  <a:schemeClr val="tx1"/>
                </a:solidFill>
                <a:latin typeface="+mn-lt"/>
                <a:ea typeface="+mn-ea"/>
                <a:cs typeface="+mn-cs"/>
              </a:rPr>
              <a:t> that the focus of each analysis is on student thinking</a:t>
            </a:r>
            <a:r>
              <a:rPr lang="en-US" sz="1200" kern="1200" baseline="0" dirty="0">
                <a:solidFill>
                  <a:schemeClr val="tx1"/>
                </a:solidFill>
                <a:latin typeface="+mn-lt"/>
                <a:ea typeface="+mn-ea"/>
                <a:cs typeface="+mn-cs"/>
              </a:rPr>
              <a:t> and a </a:t>
            </a:r>
            <a:r>
              <a:rPr lang="en-US" sz="1200" kern="1200" dirty="0">
                <a:solidFill>
                  <a:schemeClr val="tx1"/>
                </a:solidFill>
                <a:latin typeface="+mn-lt"/>
                <a:ea typeface="+mn-ea"/>
                <a:cs typeface="+mn-cs"/>
              </a:rPr>
              <a:t>specific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a:t>
            </a:r>
          </a:p>
          <a:p>
            <a:endParaRPr lang="en-US" sz="1200" kern="1200" dirty="0">
              <a:solidFill>
                <a:schemeClr val="tx1"/>
              </a:solidFill>
              <a:latin typeface="+mn-lt"/>
              <a:ea typeface="+mn-ea"/>
              <a:cs typeface="+mn-cs"/>
            </a:endParaRPr>
          </a:p>
          <a:p>
            <a:r>
              <a:rPr lang="en-US" sz="1200" u="none" kern="1200" dirty="0">
                <a:solidFill>
                  <a:schemeClr val="tx1"/>
                </a:solidFill>
                <a:latin typeface="+mn-lt"/>
                <a:ea typeface="+mn-ea"/>
                <a:cs typeface="+mn-cs"/>
              </a:rPr>
              <a:t>d. Remind participants </a:t>
            </a:r>
            <a:r>
              <a:rPr lang="en-US" sz="1200" kern="1200" dirty="0">
                <a:solidFill>
                  <a:schemeClr val="tx1"/>
                </a:solidFill>
                <a:latin typeface="+mn-lt"/>
                <a:ea typeface="+mn-ea"/>
                <a:cs typeface="+mn-cs"/>
              </a:rPr>
              <a:t>that they’ll be looking at only 5–7 minutes of teaching,</a:t>
            </a:r>
            <a:r>
              <a:rPr lang="en-US" sz="1200" kern="1200" baseline="0" dirty="0">
                <a:solidFill>
                  <a:schemeClr val="tx1"/>
                </a:solidFill>
                <a:latin typeface="+mn-lt"/>
                <a:ea typeface="+mn-ea"/>
                <a:cs typeface="+mn-cs"/>
              </a:rPr>
              <a:t> and that </a:t>
            </a:r>
            <a:r>
              <a:rPr lang="en-US" sz="1200" kern="1200" dirty="0">
                <a:solidFill>
                  <a:schemeClr val="tx1"/>
                </a:solidFill>
                <a:latin typeface="+mn-lt"/>
                <a:ea typeface="+mn-ea"/>
                <a:cs typeface="+mn-cs"/>
              </a:rPr>
              <a:t>students in the video clips are wrestling with difficult science ideas. 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endParaRPr lang="en-US" dirty="0"/>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9</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136763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990600"/>
            <a:ext cx="7848600" cy="23622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2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685800" y="35052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FF0000"/>
                </a:solidFill>
              </a:rPr>
            </a:br>
            <a:endParaRPr lang="en-US" altLang="en-US" sz="2000" dirty="0">
              <a:solidFill>
                <a:srgbClr val="FF000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457200" y="1676400"/>
            <a:ext cx="8077200" cy="4495800"/>
            <a:chOff x="506432" y="2012877"/>
            <a:chExt cx="7799368" cy="4191000"/>
          </a:xfrm>
        </p:grpSpPr>
        <p:sp>
          <p:nvSpPr>
            <p:cNvPr id="20483" name="Rectangle 3"/>
            <p:cNvSpPr>
              <a:spLocks noChangeArrowheads="1"/>
            </p:cNvSpPr>
            <p:nvPr/>
          </p:nvSpPr>
          <p:spPr bwMode="auto">
            <a:xfrm>
              <a:off x="3081696" y="2012877"/>
              <a:ext cx="245393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97340"/>
              <a:ext cx="2438400" cy="15065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7" name="Text Box 7"/>
            <p:cNvSpPr txBox="1">
              <a:spLocks noChangeArrowheads="1"/>
            </p:cNvSpPr>
            <p:nvPr/>
          </p:nvSpPr>
          <p:spPr bwMode="auto">
            <a:xfrm>
              <a:off x="3523169" y="3007352"/>
              <a:ext cx="1907898" cy="163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 </a:t>
              </a:r>
            </a:p>
            <a:p>
              <a:pPr algn="ctr" eaLnBrk="1" hangingPunct="1"/>
              <a:r>
                <a:rPr lang="en-US" dirty="0"/>
                <a:t>Science Content </a:t>
              </a:r>
            </a:p>
            <a:p>
              <a:pPr algn="ctr" eaLnBrk="1" hangingPunct="1"/>
              <a:r>
                <a:rPr lang="en-US" dirty="0"/>
                <a:t>Storyline</a:t>
              </a:r>
            </a:p>
          </p:txBody>
        </p:sp>
        <p:sp>
          <p:nvSpPr>
            <p:cNvPr id="20488" name="AutoShape 8"/>
            <p:cNvSpPr>
              <a:spLocks noChangeArrowheads="1"/>
            </p:cNvSpPr>
            <p:nvPr/>
          </p:nvSpPr>
          <p:spPr bwMode="auto">
            <a:xfrm rot="2030252">
              <a:off x="5844424" y="2434160"/>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2003309" y="4889752"/>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034000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for </a:t>
            </a:r>
            <a:r>
              <a:rPr lang="en-US" dirty="0">
                <a:solidFill>
                  <a:srgbClr val="0070C0"/>
                </a:solidFill>
              </a:rPr>
              <a:t>Video Clip 1</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1465418393"/>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69647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1: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1: Identify the Strategy</a:t>
            </a:r>
          </a:p>
        </p:txBody>
      </p:sp>
      <p:sp>
        <p:nvSpPr>
          <p:cNvPr id="3" name="Content Placeholder 2"/>
          <p:cNvSpPr>
            <a:spLocks noGrp="1"/>
          </p:cNvSpPr>
          <p:nvPr>
            <p:ph idx="1"/>
          </p:nvPr>
        </p:nvSpPr>
        <p:spPr>
          <a:xfrm>
            <a:off x="457200" y="12192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1: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Lesson Analysis 1: Reflect</a:t>
            </a:r>
          </a:p>
        </p:txBody>
      </p:sp>
      <p:sp>
        <p:nvSpPr>
          <p:cNvPr id="3" name="Content Placeholder 2"/>
          <p:cNvSpPr>
            <a:spLocks noGrp="1"/>
          </p:cNvSpPr>
          <p:nvPr>
            <p:ph idx="1"/>
          </p:nvPr>
        </p:nvSpPr>
        <p:spPr>
          <a:xfrm>
            <a:off x="533400" y="1371600"/>
            <a:ext cx="8229600" cy="49530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Break</a:t>
            </a:r>
          </a:p>
        </p:txBody>
      </p:sp>
      <p:sp>
        <p:nvSpPr>
          <p:cNvPr id="3" name="Content Placeholder 2"/>
          <p:cNvSpPr>
            <a:spLocks noGrp="1"/>
          </p:cNvSpPr>
          <p:nvPr>
            <p:ph idx="1"/>
          </p:nvPr>
        </p:nvSpPr>
        <p:spPr/>
        <p:txBody>
          <a:bodyPr/>
          <a:lstStyle/>
          <a:p>
            <a:pPr marL="0" indent="0">
              <a:buNone/>
            </a:pPr>
            <a:r>
              <a:rPr lang="en-US" sz="3200" dirty="0"/>
              <a:t>Now we’ll take a 20-minute food break.</a:t>
            </a:r>
          </a:p>
        </p:txBody>
      </p:sp>
    </p:spTree>
    <p:extLst>
      <p:ext uri="{BB962C8B-B14F-4D97-AF65-F5344CB8AC3E}">
        <p14:creationId xmlns:p14="http://schemas.microsoft.com/office/powerpoint/2010/main" val="1254369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2 using the same process. </a:t>
            </a:r>
          </a:p>
        </p:txBody>
      </p:sp>
    </p:spTree>
    <p:extLst>
      <p:ext uri="{BB962C8B-B14F-4D97-AF65-F5344CB8AC3E}">
        <p14:creationId xmlns:p14="http://schemas.microsoft.com/office/powerpoint/2010/main" val="3853017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2</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87542117"/>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6440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2: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Agenda</a:t>
            </a:r>
          </a:p>
        </p:txBody>
      </p:sp>
      <p:sp>
        <p:nvSpPr>
          <p:cNvPr id="10243" name="Rectangle 3"/>
          <p:cNvSpPr>
            <a:spLocks noGrp="1" noChangeArrowheads="1"/>
          </p:cNvSpPr>
          <p:nvPr>
            <p:ph type="body" idx="1"/>
          </p:nvPr>
        </p:nvSpPr>
        <p:spPr>
          <a:xfrm>
            <a:off x="533400" y="1447800"/>
            <a:ext cx="8458200" cy="5105400"/>
          </a:xfrm>
        </p:spPr>
        <p:txBody>
          <a:bodyPr/>
          <a:lstStyle/>
          <a:p>
            <a:pPr marL="365760" lvl="1" indent="-365760" eaLnBrk="1" hangingPunct="1">
              <a:spcAft>
                <a:spcPts val="1200"/>
              </a:spcAft>
              <a:buFontTx/>
              <a:buChar char="•"/>
            </a:pPr>
            <a:r>
              <a:rPr lang="en-US" sz="3200" dirty="0">
                <a:ea typeface="+mn-ea"/>
                <a:cs typeface="+mn-cs"/>
              </a:rPr>
              <a:t>Opening: setting the stage </a:t>
            </a:r>
            <a:r>
              <a:rPr lang="en-US" sz="3200" dirty="0">
                <a:solidFill>
                  <a:srgbClr val="FF0000"/>
                </a:solidFill>
              </a:rPr>
              <a:t>(7 min)</a:t>
            </a:r>
          </a:p>
          <a:p>
            <a:pPr marL="365760" lvl="1" indent="-365760" eaLnBrk="1" hangingPunct="1">
              <a:spcBef>
                <a:spcPts val="0"/>
              </a:spcBef>
              <a:spcAft>
                <a:spcPts val="1200"/>
              </a:spcAft>
              <a:buFontTx/>
              <a:buChar char="•"/>
            </a:pPr>
            <a:r>
              <a:rPr lang="en-US" sz="3200" dirty="0">
                <a:ea typeface="+mn-ea"/>
                <a:cs typeface="+mn-cs"/>
              </a:rPr>
              <a:t>Lesson analysis </a:t>
            </a:r>
            <a:r>
              <a:rPr lang="en-US" sz="3200" dirty="0">
                <a:solidFill>
                  <a:srgbClr val="FF0000"/>
                </a:solidFill>
                <a:ea typeface="+mn-ea"/>
                <a:cs typeface="+mn-cs"/>
              </a:rPr>
              <a:t>(3 hours)</a:t>
            </a:r>
            <a:endParaRPr lang="en-US" sz="3200" dirty="0"/>
          </a:p>
          <a:p>
            <a:pPr marL="365760" lvl="1" indent="-365760">
              <a:spcBef>
                <a:spcPts val="0"/>
              </a:spcBef>
              <a:spcAft>
                <a:spcPts val="1200"/>
              </a:spcAft>
              <a:buFontTx/>
              <a:buChar char="•"/>
            </a:pPr>
            <a:r>
              <a:rPr lang="en-US" sz="3200" dirty="0"/>
              <a:t>Food break</a:t>
            </a:r>
            <a:r>
              <a:rPr lang="en-US" sz="3200" dirty="0">
                <a:solidFill>
                  <a:srgbClr val="0070C0"/>
                </a:solidFill>
              </a:rPr>
              <a:t> </a:t>
            </a:r>
            <a:r>
              <a:rPr lang="en-US" sz="3200" dirty="0">
                <a:solidFill>
                  <a:srgbClr val="FF0000"/>
                </a:solidFill>
              </a:rPr>
              <a:t>(20 min)</a:t>
            </a:r>
            <a:endParaRPr lang="en-US" sz="3200" dirty="0">
              <a:ea typeface="+mn-ea"/>
              <a:cs typeface="+mn-cs"/>
            </a:endParaRPr>
          </a:p>
          <a:p>
            <a:pPr marL="365760" lvl="1" indent="-365760" eaLnBrk="1" hangingPunct="1">
              <a:spcBef>
                <a:spcPts val="0"/>
              </a:spcBef>
              <a:spcAft>
                <a:spcPts val="1200"/>
              </a:spcAft>
              <a:buFontTx/>
              <a:buChar char="•"/>
            </a:pPr>
            <a:r>
              <a:rPr lang="en-US" sz="3200" dirty="0"/>
              <a:t>Process for analyzing student learning </a:t>
            </a:r>
            <a:r>
              <a:rPr lang="en-US" sz="3200" dirty="0">
                <a:solidFill>
                  <a:srgbClr val="FF0000"/>
                </a:solidFill>
              </a:rPr>
              <a:t>(20 min)</a:t>
            </a:r>
          </a:p>
          <a:p>
            <a:pPr marL="365760" lvl="1" indent="-365760">
              <a:spcBef>
                <a:spcPts val="0"/>
              </a:spcBef>
              <a:spcAft>
                <a:spcPts val="1200"/>
              </a:spcAft>
              <a:buFontTx/>
              <a:buChar char="•"/>
            </a:pPr>
            <a:r>
              <a:rPr lang="en-US" sz="3200" dirty="0"/>
              <a:t>Science content deepening: use and apply </a:t>
            </a:r>
            <a:br>
              <a:rPr lang="en-US" sz="3200" dirty="0"/>
            </a:br>
            <a:r>
              <a:rPr lang="en-US" sz="3200" dirty="0">
                <a:solidFill>
                  <a:srgbClr val="FF0000"/>
                </a:solidFill>
              </a:rPr>
              <a:t>(10 min)</a:t>
            </a:r>
          </a:p>
          <a:p>
            <a:pPr marL="365760" lvl="1" indent="-365760" eaLnBrk="1" hangingPunct="1">
              <a:spcBef>
                <a:spcPts val="0"/>
              </a:spcBef>
              <a:spcAft>
                <a:spcPts val="1200"/>
              </a:spcAft>
              <a:buFontTx/>
              <a:buChar char="•"/>
            </a:pPr>
            <a:r>
              <a:rPr lang="en-US" sz="3200" dirty="0"/>
              <a:t>Closing and r</a:t>
            </a:r>
            <a:r>
              <a:rPr lang="en-US" sz="3200" dirty="0">
                <a:ea typeface="+mn-ea"/>
                <a:cs typeface="+mn-cs"/>
              </a:rPr>
              <a:t>eflections </a:t>
            </a:r>
            <a:r>
              <a:rPr lang="en-US" sz="3200" dirty="0">
                <a:solidFill>
                  <a:srgbClr val="FF0000"/>
                </a:solidFill>
                <a:ea typeface="+mn-ea"/>
                <a:cs typeface="+mn-cs"/>
              </a:rPr>
              <a:t>(15 min)</a:t>
            </a:r>
          </a:p>
        </p:txBody>
      </p:sp>
    </p:spTree>
    <p:extLst>
      <p:ext uri="{BB962C8B-B14F-4D97-AF65-F5344CB8AC3E}">
        <p14:creationId xmlns:p14="http://schemas.microsoft.com/office/powerpoint/2010/main" val="34815855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2: Identify the Strategy</a:t>
            </a:r>
          </a:p>
        </p:txBody>
      </p:sp>
      <p:sp>
        <p:nvSpPr>
          <p:cNvPr id="3" name="Content Placeholder 2"/>
          <p:cNvSpPr>
            <a:spLocks noGrp="1"/>
          </p:cNvSpPr>
          <p:nvPr>
            <p:ph idx="1"/>
          </p:nvPr>
        </p:nvSpPr>
        <p:spPr>
          <a:xfrm>
            <a:off x="457200" y="12192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2: Analyze the Video</a:t>
            </a:r>
          </a:p>
        </p:txBody>
      </p:sp>
      <p:sp>
        <p:nvSpPr>
          <p:cNvPr id="3" name="Content Placeholder 2"/>
          <p:cNvSpPr>
            <a:spLocks noGrp="1"/>
          </p:cNvSpPr>
          <p:nvPr>
            <p:ph idx="1"/>
          </p:nvPr>
        </p:nvSpPr>
        <p:spPr>
          <a:xfrm>
            <a:off x="457200" y="1066800"/>
            <a:ext cx="8229600" cy="54864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a:t>
            </a:r>
          </a:p>
          <a:p>
            <a:pPr marL="365760" indent="-365760">
              <a:spcBef>
                <a:spcPts val="600"/>
              </a:spcBef>
              <a:spcAft>
                <a:spcPts val="0"/>
              </a:spcAft>
              <a:buFont typeface="+mj-lt"/>
              <a:buAutoNum type="arabicPeriod"/>
            </a:pPr>
            <a:r>
              <a:rPr lang="en-US" sz="2500" dirty="0"/>
              <a:t>Watch the video clip(s). </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Lesson Analysis 2: Reflect</a:t>
            </a:r>
          </a:p>
        </p:txBody>
      </p:sp>
      <p:sp>
        <p:nvSpPr>
          <p:cNvPr id="3" name="Content Placeholder 2"/>
          <p:cNvSpPr>
            <a:spLocks noGrp="1"/>
          </p:cNvSpPr>
          <p:nvPr>
            <p:ph idx="1"/>
          </p:nvPr>
        </p:nvSpPr>
        <p:spPr>
          <a:xfrm>
            <a:off x="609600" y="1295400"/>
            <a:ext cx="80772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a:t>
            </a:r>
          </a:p>
          <a:p>
            <a:pPr marL="365760" indent="-365760">
              <a:spcBef>
                <a:spcPts val="1800"/>
              </a:spcBef>
              <a:spcAft>
                <a:spcPts val="0"/>
              </a:spcAft>
              <a:buFont typeface="+mj-lt"/>
              <a:buAutoNum type="arabicPeriod"/>
            </a:pPr>
            <a:r>
              <a:rPr lang="en-US" sz="3200" dirty="0"/>
              <a:t>Watch the video clip(s). </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Lesson Analysis Continued</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Next we’ll analyze video clip 3.</a:t>
            </a:r>
          </a:p>
        </p:txBody>
      </p:sp>
    </p:spTree>
    <p:extLst>
      <p:ext uri="{BB962C8B-B14F-4D97-AF65-F5344CB8AC3E}">
        <p14:creationId xmlns:p14="http://schemas.microsoft.com/office/powerpoint/2010/main" val="62473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3</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3402124661"/>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89879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3: Review Lesson Context</a:t>
            </a:r>
          </a:p>
        </p:txBody>
      </p:sp>
      <p:sp>
        <p:nvSpPr>
          <p:cNvPr id="3" name="Content Placeholder 2"/>
          <p:cNvSpPr>
            <a:spLocks noGrp="1"/>
          </p:cNvSpPr>
          <p:nvPr>
            <p:ph idx="1"/>
          </p:nvPr>
        </p:nvSpPr>
        <p:spPr>
          <a:xfrm>
            <a:off x="457200" y="1295400"/>
            <a:ext cx="8229600" cy="51816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3: Identify the Strategy</a:t>
            </a:r>
          </a:p>
        </p:txBody>
      </p:sp>
      <p:sp>
        <p:nvSpPr>
          <p:cNvPr id="3" name="Content Placeholder 2"/>
          <p:cNvSpPr>
            <a:spLocks noGrp="1"/>
          </p:cNvSpPr>
          <p:nvPr>
            <p:ph idx="1"/>
          </p:nvPr>
        </p:nvSpPr>
        <p:spPr>
          <a:xfrm>
            <a:off x="457200" y="1295400"/>
            <a:ext cx="8229600" cy="5105400"/>
          </a:xfrm>
        </p:spPr>
        <p:txBody>
          <a:bodyPr/>
          <a:lstStyle/>
          <a:p>
            <a:pPr marL="365760" indent="-365760">
              <a:spcBef>
                <a:spcPts val="0"/>
              </a:spcBef>
              <a:buFont typeface="+mj-lt"/>
              <a:buAutoNum type="arabicPeriod"/>
            </a:pPr>
            <a:r>
              <a:rPr lang="en-US" sz="2500" dirty="0"/>
              <a:t>Review the lesson context.</a:t>
            </a:r>
          </a:p>
          <a:p>
            <a:pPr marL="365760" indent="-365760">
              <a:spcBef>
                <a:spcPts val="800"/>
              </a:spcBef>
              <a:buFont typeface="+mj-lt"/>
              <a:buAutoNum type="arabicPeriod"/>
            </a:pPr>
            <a:r>
              <a:rPr lang="en-US" sz="2500" b="1" dirty="0">
                <a:solidFill>
                  <a:srgbClr val="FF0000"/>
                </a:solidFill>
              </a:rPr>
              <a:t>Identify</a:t>
            </a:r>
            <a:r>
              <a:rPr lang="en-US" sz="2500" b="1" dirty="0">
                <a:solidFill>
                  <a:srgbClr val="C00000"/>
                </a:solidFill>
              </a:rPr>
              <a:t> </a:t>
            </a:r>
            <a:r>
              <a:rPr lang="en-US" sz="2500" b="1" dirty="0"/>
              <a:t>the strategy:  </a:t>
            </a:r>
          </a:p>
          <a:p>
            <a:pPr marL="731520" lvl="1" indent="-365760">
              <a:spcBef>
                <a:spcPts val="600"/>
              </a:spcBef>
            </a:pPr>
            <a:r>
              <a:rPr lang="en-US" sz="2500" dirty="0">
                <a:solidFill>
                  <a:srgbClr val="0070C0"/>
                </a:solidFill>
              </a:rPr>
              <a:t>Add here the strategy that is the focus of the analysis for the video clip. Add page numbers for the strategy from the </a:t>
            </a:r>
            <a:r>
              <a:rPr lang="en-US" sz="2500" dirty="0" err="1">
                <a:solidFill>
                  <a:srgbClr val="0070C0"/>
                </a:solidFill>
              </a:rPr>
              <a:t>STeLLA</a:t>
            </a:r>
            <a:r>
              <a:rPr lang="en-US" sz="2500" dirty="0">
                <a:solidFill>
                  <a:srgbClr val="0070C0"/>
                </a:solidFill>
              </a:rPr>
              <a:t> strategies booklet.</a:t>
            </a:r>
            <a:endParaRPr lang="en-US" sz="2500" dirty="0">
              <a:solidFill>
                <a:srgbClr val="FF0000"/>
              </a:solidFill>
            </a:endParaRPr>
          </a:p>
          <a:p>
            <a:pPr marL="731520" lvl="1" indent="-365760">
              <a:spcBef>
                <a:spcPts val="300"/>
              </a:spcBef>
            </a:pPr>
            <a:r>
              <a:rPr lang="en-US" sz="25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500" dirty="0"/>
              <a:t>Watch the video clip(s).</a:t>
            </a:r>
          </a:p>
          <a:p>
            <a:pPr marL="365760" indent="-365760">
              <a:spcBef>
                <a:spcPts val="800"/>
              </a:spcBef>
              <a:buFont typeface="+mj-lt"/>
              <a:buAutoNum type="arabicPeriod"/>
            </a:pPr>
            <a:r>
              <a:rPr lang="en-US" sz="2500" dirty="0"/>
              <a:t>Analyze the video using the lesson analysis protocol.</a:t>
            </a:r>
          </a:p>
          <a:p>
            <a:pPr marL="365760" indent="-365760">
              <a:spcBef>
                <a:spcPts val="800"/>
              </a:spcBef>
              <a:buFont typeface="+mj-lt"/>
              <a:buAutoNum type="arabicPeriod"/>
            </a:pPr>
            <a:r>
              <a:rPr lang="en-US" sz="25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3: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Lesson Analysis 3: Reflect</a:t>
            </a:r>
          </a:p>
        </p:txBody>
      </p:sp>
      <p:sp>
        <p:nvSpPr>
          <p:cNvPr id="3" name="Content Placeholder 2"/>
          <p:cNvSpPr>
            <a:spLocks noGrp="1"/>
          </p:cNvSpPr>
          <p:nvPr>
            <p:ph idx="1"/>
          </p:nvPr>
        </p:nvSpPr>
        <p:spPr>
          <a:xfrm>
            <a:off x="609600" y="1295400"/>
            <a:ext cx="80772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We Know They “Got It”?</a:t>
            </a:r>
          </a:p>
        </p:txBody>
      </p:sp>
      <p:sp>
        <p:nvSpPr>
          <p:cNvPr id="3" name="Content Placeholder 2"/>
          <p:cNvSpPr>
            <a:spLocks noGrp="1"/>
          </p:cNvSpPr>
          <p:nvPr>
            <p:ph idx="1"/>
          </p:nvPr>
        </p:nvSpPr>
        <p:spPr>
          <a:xfrm>
            <a:off x="457200" y="1524000"/>
            <a:ext cx="8229600" cy="4876800"/>
          </a:xfrm>
        </p:spPr>
        <p:txBody>
          <a:bodyPr/>
          <a:lstStyle/>
          <a:p>
            <a:pPr marL="365760" indent="-365760" eaLnBrk="1" hangingPunct="1">
              <a:defRPr/>
            </a:pPr>
            <a:r>
              <a:rPr lang="en-US" sz="2900" dirty="0"/>
              <a:t>Pre- and posttests are designed to reveal</a:t>
            </a:r>
          </a:p>
          <a:p>
            <a:pPr marL="731520" lvl="1" indent="-365760">
              <a:spcBef>
                <a:spcPts val="800"/>
              </a:spcBef>
              <a:defRPr/>
            </a:pPr>
            <a:r>
              <a:rPr lang="en-US" sz="2900" dirty="0"/>
              <a:t>how student thinking changes from pre to post;</a:t>
            </a:r>
          </a:p>
          <a:p>
            <a:pPr marL="731520" lvl="1" indent="-365760">
              <a:spcBef>
                <a:spcPts val="800"/>
              </a:spcBef>
              <a:defRPr/>
            </a:pPr>
            <a:r>
              <a:rPr lang="en-US" sz="2900" dirty="0"/>
              <a:t>what students understand, not just what they can memorize;</a:t>
            </a:r>
          </a:p>
          <a:p>
            <a:pPr marL="731520" lvl="1" indent="-365760">
              <a:spcBef>
                <a:spcPts val="800"/>
              </a:spcBef>
              <a:defRPr/>
            </a:pPr>
            <a:r>
              <a:rPr lang="en-US" sz="2900" dirty="0"/>
              <a:t>how students are using their new knowledge to explain new situations; and</a:t>
            </a:r>
          </a:p>
          <a:p>
            <a:pPr marL="731520" lvl="1" indent="-365760">
              <a:spcBef>
                <a:spcPts val="800"/>
              </a:spcBef>
              <a:defRPr/>
            </a:pPr>
            <a:r>
              <a:rPr lang="en-US" sz="2900" dirty="0"/>
              <a:t>misconceptions that students have both before and after the lessons.</a:t>
            </a:r>
          </a:p>
          <a:p>
            <a:pPr marL="365760" indent="-365760" eaLnBrk="1" hangingPunct="1">
              <a:spcBef>
                <a:spcPts val="1200"/>
              </a:spcBef>
              <a:defRPr/>
            </a:pPr>
            <a:r>
              <a:rPr lang="en-US" sz="2900" dirty="0"/>
              <a:t>Analytical tool: features analysis chart (FAC) </a:t>
            </a:r>
          </a:p>
          <a:p>
            <a:endParaRPr lang="en-US" dirty="0"/>
          </a:p>
        </p:txBody>
      </p:sp>
    </p:spTree>
    <p:extLst>
      <p:ext uri="{BB962C8B-B14F-4D97-AF65-F5344CB8AC3E}">
        <p14:creationId xmlns:p14="http://schemas.microsoft.com/office/powerpoint/2010/main" val="145477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121724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3600" dirty="0"/>
              <a:t>Overview of the Features Analysis Chart (FAC)</a:t>
            </a:r>
          </a:p>
        </p:txBody>
      </p:sp>
      <p:sp>
        <p:nvSpPr>
          <p:cNvPr id="3" name="Content Placeholder 2"/>
          <p:cNvSpPr>
            <a:spLocks noGrp="1"/>
          </p:cNvSpPr>
          <p:nvPr>
            <p:ph idx="1"/>
          </p:nvPr>
        </p:nvSpPr>
        <p:spPr>
          <a:xfrm>
            <a:off x="457200" y="1371600"/>
            <a:ext cx="8229600" cy="4876800"/>
          </a:xfrm>
        </p:spPr>
        <p:txBody>
          <a:bodyPr/>
          <a:lstStyle/>
          <a:p>
            <a:pPr marL="365760" indent="-365760" eaLnBrk="1" hangingPunct="1">
              <a:spcBef>
                <a:spcPts val="0"/>
              </a:spcBef>
              <a:buFont typeface="+mj-lt"/>
              <a:buAutoNum type="arabicPeriod"/>
            </a:pPr>
            <a:r>
              <a:rPr lang="en-US" sz="3000" dirty="0"/>
              <a:t>Read assessment </a:t>
            </a:r>
            <a:r>
              <a:rPr lang="en-US" sz="3000" dirty="0">
                <a:solidFill>
                  <a:srgbClr val="0070C0"/>
                </a:solidFill>
              </a:rPr>
              <a:t>item X </a:t>
            </a:r>
            <a:r>
              <a:rPr lang="en-US" sz="3000" dirty="0"/>
              <a:t>from our pre- and posttests.</a:t>
            </a:r>
          </a:p>
          <a:p>
            <a:pPr marL="365760" indent="-365760" eaLnBrk="1" hangingPunct="1">
              <a:spcBef>
                <a:spcPts val="800"/>
              </a:spcBef>
              <a:buFont typeface="+mj-lt"/>
              <a:buAutoNum type="arabicPeriod"/>
            </a:pPr>
            <a:r>
              <a:rPr lang="en-US" sz="3000" dirty="0"/>
              <a:t>Review the FAC for this item and complete these tasks:</a:t>
            </a:r>
          </a:p>
          <a:p>
            <a:pPr marL="731520" lvl="1" indent="-365760">
              <a:spcBef>
                <a:spcPts val="800"/>
              </a:spcBef>
            </a:pPr>
            <a:r>
              <a:rPr lang="en-US" sz="3000" dirty="0"/>
              <a:t>Find the ideal student response.</a:t>
            </a:r>
          </a:p>
          <a:p>
            <a:pPr marL="731520" lvl="1" indent="-365760">
              <a:spcBef>
                <a:spcPts val="800"/>
              </a:spcBef>
            </a:pPr>
            <a:r>
              <a:rPr lang="en-US" sz="3000" dirty="0"/>
              <a:t>Find the features of an accurate response.</a:t>
            </a:r>
          </a:p>
          <a:p>
            <a:pPr marL="731520" lvl="1" indent="-365760">
              <a:spcBef>
                <a:spcPts val="800"/>
              </a:spcBef>
            </a:pPr>
            <a:r>
              <a:rPr lang="en-US" sz="3000" dirty="0"/>
              <a:t>Find the features consistent with common misconceptions.</a:t>
            </a:r>
          </a:p>
          <a:p>
            <a:pPr marL="731520" lvl="1" indent="-365760">
              <a:spcBef>
                <a:spcPts val="800"/>
              </a:spcBef>
            </a:pPr>
            <a:r>
              <a:rPr lang="en-US" sz="3000" dirty="0"/>
              <a:t>What do you think the numbers 1–30 represent?</a:t>
            </a:r>
          </a:p>
          <a:p>
            <a:endParaRPr lang="en-US" dirty="0"/>
          </a:p>
        </p:txBody>
      </p:sp>
    </p:spTree>
    <p:extLst>
      <p:ext uri="{BB962C8B-B14F-4D97-AF65-F5344CB8AC3E}">
        <p14:creationId xmlns:p14="http://schemas.microsoft.com/office/powerpoint/2010/main" val="162530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Practice Using a Sample Features Analysis Chart to Analyze Student Learning</a:t>
            </a:r>
          </a:p>
        </p:txBody>
      </p:sp>
      <p:sp>
        <p:nvSpPr>
          <p:cNvPr id="3" name="Content Placeholder 2"/>
          <p:cNvSpPr>
            <a:spLocks noGrp="1"/>
          </p:cNvSpPr>
          <p:nvPr>
            <p:ph idx="1"/>
          </p:nvPr>
        </p:nvSpPr>
        <p:spPr>
          <a:xfrm>
            <a:off x="381000" y="1676400"/>
            <a:ext cx="8534400" cy="4756052"/>
          </a:xfrm>
        </p:spPr>
        <p:txBody>
          <a:bodyPr/>
          <a:lstStyle/>
          <a:p>
            <a:pPr marL="0" indent="0">
              <a:spcAft>
                <a:spcPts val="0"/>
              </a:spcAft>
              <a:buNone/>
            </a:pPr>
            <a:r>
              <a:rPr lang="en-US" sz="2700" dirty="0"/>
              <a:t>Look at the completed sample features analysis chart (pre- and posttest) for a test question about the Sun’s effect on climate (5th or 6th grade): </a:t>
            </a:r>
          </a:p>
          <a:p>
            <a:pPr marL="731520" indent="-365760">
              <a:spcBef>
                <a:spcPts val="600"/>
              </a:spcBef>
              <a:spcAft>
                <a:spcPts val="0"/>
              </a:spcAft>
              <a:buAutoNum type="arabicPeriod"/>
            </a:pPr>
            <a:r>
              <a:rPr lang="en-US" sz="2700" dirty="0"/>
              <a:t>What can you say about what student 6 learned?</a:t>
            </a:r>
          </a:p>
          <a:p>
            <a:pPr marL="731520" indent="-365760">
              <a:spcBef>
                <a:spcPts val="600"/>
              </a:spcBef>
              <a:spcAft>
                <a:spcPts val="0"/>
              </a:spcAft>
              <a:buAutoNum type="arabicPeriod"/>
            </a:pPr>
            <a:r>
              <a:rPr lang="en-US" sz="2700" dirty="0"/>
              <a:t>What can you say about what student 11 learned?</a:t>
            </a:r>
          </a:p>
          <a:p>
            <a:pPr marL="731520" indent="-365760">
              <a:spcBef>
                <a:spcPts val="600"/>
              </a:spcBef>
              <a:spcAft>
                <a:spcPts val="0"/>
              </a:spcAft>
              <a:buAutoNum type="arabicPeriod"/>
            </a:pPr>
            <a:r>
              <a:rPr lang="en-US" sz="2700" dirty="0"/>
              <a:t>Look at the results for the class as a whole:</a:t>
            </a:r>
          </a:p>
          <a:p>
            <a:pPr marL="914400" lvl="2" indent="-228600">
              <a:spcBef>
                <a:spcPts val="600"/>
              </a:spcBef>
              <a:spcAft>
                <a:spcPts val="0"/>
              </a:spcAft>
            </a:pPr>
            <a:r>
              <a:rPr lang="en-US" sz="2700" dirty="0"/>
              <a:t>What can you say about the strengths in students’ learning about why South America experiences summer in January?</a:t>
            </a:r>
          </a:p>
          <a:p>
            <a:pPr marL="914400" lvl="2" indent="-228600">
              <a:spcBef>
                <a:spcPts val="600"/>
              </a:spcBef>
              <a:spcAft>
                <a:spcPts val="0"/>
              </a:spcAft>
            </a:pPr>
            <a:r>
              <a:rPr lang="en-US" sz="2700" dirty="0"/>
              <a:t>What can you say about any weaknesses in students’ learning? </a:t>
            </a:r>
          </a:p>
          <a:p>
            <a:endParaRPr lang="en-US" dirty="0"/>
          </a:p>
        </p:txBody>
      </p:sp>
    </p:spTree>
    <p:extLst>
      <p:ext uri="{BB962C8B-B14F-4D97-AF65-F5344CB8AC3E}">
        <p14:creationId xmlns:p14="http://schemas.microsoft.com/office/powerpoint/2010/main" val="3259820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Making Predictions about Our Students</a:t>
            </a:r>
          </a:p>
        </p:txBody>
      </p:sp>
      <p:sp>
        <p:nvSpPr>
          <p:cNvPr id="3" name="Content Placeholder 2"/>
          <p:cNvSpPr>
            <a:spLocks noGrp="1"/>
          </p:cNvSpPr>
          <p:nvPr>
            <p:ph idx="1"/>
          </p:nvPr>
        </p:nvSpPr>
        <p:spPr>
          <a:xfrm>
            <a:off x="609600" y="1600200"/>
            <a:ext cx="8077200" cy="4876800"/>
          </a:xfrm>
        </p:spPr>
        <p:txBody>
          <a:bodyPr/>
          <a:lstStyle/>
          <a:p>
            <a:pPr marL="0" lvl="1" indent="0">
              <a:spcBef>
                <a:spcPts val="0"/>
              </a:spcBef>
              <a:spcAft>
                <a:spcPts val="1200"/>
              </a:spcAft>
              <a:buNone/>
            </a:pPr>
            <a:r>
              <a:rPr lang="en-US" sz="3200" dirty="0"/>
              <a:t>Now look back at the FAC we’ll use with our students:</a:t>
            </a:r>
          </a:p>
          <a:p>
            <a:pPr marL="365760" lvl="1" indent="-365760">
              <a:spcBef>
                <a:spcPts val="0"/>
              </a:spcBef>
              <a:spcAft>
                <a:spcPts val="1200"/>
              </a:spcAft>
              <a:buFont typeface="+mj-lt"/>
              <a:buAutoNum type="arabicPeriod"/>
            </a:pPr>
            <a:r>
              <a:rPr lang="en-US" sz="3200" dirty="0"/>
              <a:t>What patterns do you predict you’ll see on the pretest? Why do you think so?</a:t>
            </a:r>
          </a:p>
          <a:p>
            <a:pPr marL="365760" lvl="1" indent="-365760">
              <a:spcBef>
                <a:spcPts val="0"/>
              </a:spcBef>
              <a:spcAft>
                <a:spcPts val="0"/>
              </a:spcAft>
              <a:buFont typeface="+mj-lt"/>
              <a:buAutoNum type="arabicPeriod"/>
            </a:pPr>
            <a:r>
              <a:rPr lang="en-US" sz="3200" dirty="0"/>
              <a:t>Realistically, what patterns do you predict you’ll see on the posttest? Why do you think so? </a:t>
            </a:r>
          </a:p>
          <a:p>
            <a:pPr marL="514350" lvl="1" indent="-514350">
              <a:spcAft>
                <a:spcPts val="0"/>
              </a:spcAft>
              <a:buAutoNum type="arabicPeriod" startAt="2"/>
            </a:pPr>
            <a:endParaRPr lang="en-US" sz="2600" dirty="0"/>
          </a:p>
          <a:p>
            <a:endParaRPr lang="en-US" dirty="0"/>
          </a:p>
        </p:txBody>
      </p:sp>
    </p:spTree>
    <p:extLst>
      <p:ext uri="{BB962C8B-B14F-4D97-AF65-F5344CB8AC3E}">
        <p14:creationId xmlns:p14="http://schemas.microsoft.com/office/powerpoint/2010/main" val="3700482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Study Group 3 Preparation: Analysis of Student Pre- and Posttests</a:t>
            </a:r>
          </a:p>
        </p:txBody>
      </p:sp>
      <p:sp>
        <p:nvSpPr>
          <p:cNvPr id="3" name="Content Placeholder 2"/>
          <p:cNvSpPr>
            <a:spLocks noGrp="1"/>
          </p:cNvSpPr>
          <p:nvPr>
            <p:ph idx="1"/>
          </p:nvPr>
        </p:nvSpPr>
        <p:spPr>
          <a:xfrm>
            <a:off x="457200" y="1752601"/>
            <a:ext cx="8458200" cy="4648200"/>
          </a:xfrm>
        </p:spPr>
        <p:txBody>
          <a:bodyPr/>
          <a:lstStyle/>
          <a:p>
            <a:pPr marL="0" indent="0">
              <a:spcBef>
                <a:spcPts val="800"/>
              </a:spcBef>
              <a:buNone/>
              <a:defRPr/>
            </a:pPr>
            <a:r>
              <a:rPr lang="en-US" sz="2900" dirty="0"/>
              <a:t>Bring the following to Study Group 3:</a:t>
            </a:r>
          </a:p>
          <a:p>
            <a:pPr marL="731520" lvl="1" indent="-365760">
              <a:spcBef>
                <a:spcPts val="600"/>
              </a:spcBef>
              <a:defRPr/>
            </a:pPr>
            <a:r>
              <a:rPr lang="en-US" sz="2900" dirty="0"/>
              <a:t>Three copies of your </a:t>
            </a:r>
            <a:r>
              <a:rPr lang="en-US" sz="2900" b="1" dirty="0"/>
              <a:t>completed</a:t>
            </a:r>
            <a:r>
              <a:rPr lang="en-US" sz="2900" dirty="0"/>
              <a:t> pre- and posttest features analysis charts </a:t>
            </a:r>
          </a:p>
          <a:p>
            <a:pPr marL="731520" lvl="1" indent="-365760">
              <a:spcBef>
                <a:spcPts val="600"/>
              </a:spcBef>
              <a:defRPr/>
            </a:pPr>
            <a:r>
              <a:rPr lang="en-US" sz="2900" dirty="0"/>
              <a:t>Three copies of three student </a:t>
            </a:r>
            <a:r>
              <a:rPr lang="en-US" sz="2900" b="1" dirty="0"/>
              <a:t>pretests</a:t>
            </a:r>
            <a:r>
              <a:rPr lang="en-US" sz="2900" dirty="0"/>
              <a:t>—one with strong responses, and two with average responses</a:t>
            </a:r>
          </a:p>
          <a:p>
            <a:pPr marL="731520" lvl="1" indent="-365760">
              <a:spcBef>
                <a:spcPts val="600"/>
              </a:spcBef>
              <a:defRPr/>
            </a:pPr>
            <a:r>
              <a:rPr lang="en-US" sz="2900" dirty="0"/>
              <a:t>Three copies of three student </a:t>
            </a:r>
            <a:r>
              <a:rPr lang="en-US" sz="2900" b="1" dirty="0"/>
              <a:t>posttests</a:t>
            </a:r>
            <a:r>
              <a:rPr lang="en-US" sz="2900" dirty="0"/>
              <a:t>—for the </a:t>
            </a:r>
            <a:r>
              <a:rPr lang="en-US" sz="2900" b="1" dirty="0"/>
              <a:t>same three students </a:t>
            </a:r>
            <a:r>
              <a:rPr lang="en-US" sz="2900" dirty="0"/>
              <a:t>whose pretests you selected</a:t>
            </a:r>
          </a:p>
          <a:p>
            <a:pPr marL="731520" lvl="1" indent="-365760">
              <a:spcBef>
                <a:spcPts val="600"/>
              </a:spcBef>
              <a:defRPr/>
            </a:pPr>
            <a:r>
              <a:rPr lang="en-US" sz="2900" dirty="0" err="1"/>
              <a:t>STeLLA</a:t>
            </a:r>
            <a:r>
              <a:rPr lang="en-US" sz="2900" dirty="0"/>
              <a:t> strategies booklet</a:t>
            </a:r>
          </a:p>
          <a:p>
            <a:pPr marL="731520" lvl="1" indent="-365760">
              <a:spcBef>
                <a:spcPts val="600"/>
              </a:spcBef>
              <a:defRPr/>
            </a:pPr>
            <a:r>
              <a:rPr lang="en-US" sz="2900" dirty="0"/>
              <a:t>Lesson plans binder</a:t>
            </a:r>
          </a:p>
          <a:p>
            <a:pPr lvl="1">
              <a:defRPr/>
            </a:pPr>
            <a:endParaRPr lang="en-US" sz="2600" dirty="0"/>
          </a:p>
          <a:p>
            <a:endParaRPr lang="en-US" dirty="0"/>
          </a:p>
        </p:txBody>
      </p:sp>
    </p:spTree>
    <p:extLst>
      <p:ext uri="{BB962C8B-B14F-4D97-AF65-F5344CB8AC3E}">
        <p14:creationId xmlns:p14="http://schemas.microsoft.com/office/powerpoint/2010/main" val="15403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04800"/>
            <a:ext cx="8229600" cy="990600"/>
          </a:xfrm>
        </p:spPr>
        <p:txBody>
          <a:bodyPr>
            <a:norm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a:xfrm>
            <a:off x="457200" y="1295400"/>
            <a:ext cx="8229600" cy="4876800"/>
          </a:xfrm>
        </p:spPr>
        <p:txBody>
          <a:bodyPr/>
          <a:lstStyle/>
          <a:p>
            <a:pPr marL="0" indent="0">
              <a:buNone/>
            </a:pPr>
            <a:r>
              <a:rPr lang="en-US" sz="3200" dirty="0">
                <a:solidFill>
                  <a:srgbClr val="0070C0"/>
                </a:solidFill>
              </a:rPr>
              <a:t>Write here a new use-and-apply question, scenario, data set, or phenomenon for participants to explain: </a:t>
            </a:r>
          </a:p>
          <a:p>
            <a:pPr marL="0" indent="0">
              <a:buNone/>
            </a:pPr>
            <a:endParaRPr lang="en-US" sz="3200" dirty="0">
              <a:solidFill>
                <a:srgbClr val="FF0000"/>
              </a:solidFill>
            </a:endParaRPr>
          </a:p>
          <a:p>
            <a:pPr marL="0" indent="0">
              <a:buNone/>
            </a:pPr>
            <a:r>
              <a:rPr lang="en-US" sz="3200" dirty="0"/>
              <a:t>Refer to the content background document in your lesson plans binder as needed (resources section).</a:t>
            </a:r>
          </a:p>
          <a:p>
            <a:pPr marL="0" indent="0">
              <a:buNone/>
            </a:pPr>
            <a:endParaRPr lang="en-US" sz="2800" dirty="0">
              <a:solidFill>
                <a:srgbClr val="FF0000"/>
              </a:solidFill>
            </a:endParaRPr>
          </a:p>
        </p:txBody>
      </p:sp>
    </p:spTree>
    <p:extLst>
      <p:ext uri="{BB962C8B-B14F-4D97-AF65-F5344CB8AC3E}">
        <p14:creationId xmlns:p14="http://schemas.microsoft.com/office/powerpoint/2010/main" val="4292408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spcBef>
                <a:spcPts val="0"/>
              </a:spcBef>
              <a:buNone/>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2478583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990600"/>
          </a:xfrm>
        </p:spPr>
        <p:txBody>
          <a:bodyPr/>
          <a:lstStyle/>
          <a:p>
            <a:pPr eaLnBrk="1" hangingPunct="1"/>
            <a:r>
              <a:rPr lang="en-US" dirty="0"/>
              <a:t>Next Study-Group Meeting</a:t>
            </a:r>
          </a:p>
        </p:txBody>
      </p:sp>
      <p:sp>
        <p:nvSpPr>
          <p:cNvPr id="28675" name="Rectangle 3"/>
          <p:cNvSpPr>
            <a:spLocks noGrp="1" noChangeArrowheads="1"/>
          </p:cNvSpPr>
          <p:nvPr>
            <p:ph type="body" idx="1"/>
          </p:nvPr>
        </p:nvSpPr>
        <p:spPr>
          <a:xfrm>
            <a:off x="457200" y="1447800"/>
            <a:ext cx="8153400" cy="3124200"/>
          </a:xfrm>
        </p:spPr>
        <p:txBody>
          <a:bodyPr/>
          <a:lstStyle/>
          <a:p>
            <a:pPr marL="0" indent="0">
              <a:lnSpc>
                <a:spcPct val="90000"/>
              </a:lnSpc>
              <a:buNone/>
            </a:pPr>
            <a:r>
              <a:rPr lang="en-US" sz="3200" dirty="0">
                <a:solidFill>
                  <a:srgbClr val="0070C0"/>
                </a:solidFill>
              </a:rPr>
              <a:t>Date: </a:t>
            </a:r>
          </a:p>
          <a:p>
            <a:pPr marL="0" indent="0">
              <a:lnSpc>
                <a:spcPct val="90000"/>
              </a:lnSpc>
              <a:buNone/>
            </a:pPr>
            <a:r>
              <a:rPr lang="en-US" sz="3200" dirty="0">
                <a:solidFill>
                  <a:srgbClr val="0070C0"/>
                </a:solidFill>
              </a:rPr>
              <a:t>Time:</a:t>
            </a:r>
          </a:p>
          <a:p>
            <a:pPr marL="0" indent="0">
              <a:lnSpc>
                <a:spcPct val="90000"/>
              </a:lnSpc>
              <a:buNone/>
            </a:pPr>
            <a:r>
              <a:rPr lang="en-US" sz="3200" dirty="0">
                <a:solidFill>
                  <a:srgbClr val="0070C0"/>
                </a:solidFill>
              </a:rPr>
              <a:t>Location:</a:t>
            </a:r>
          </a:p>
          <a:p>
            <a:pPr marL="0" indent="0">
              <a:lnSpc>
                <a:spcPct val="90000"/>
              </a:lnSpc>
              <a:buNone/>
            </a:pPr>
            <a:endParaRPr lang="en-US" sz="3200" dirty="0"/>
          </a:p>
          <a:p>
            <a:pPr marL="0" indent="0">
              <a:lnSpc>
                <a:spcPct val="90000"/>
              </a:lnSpc>
              <a:buNone/>
            </a:pPr>
            <a:r>
              <a:rPr lang="en-US" sz="3200" dirty="0"/>
              <a:t>Bring your </a:t>
            </a:r>
            <a:r>
              <a:rPr lang="en-US" sz="3200" dirty="0" err="1"/>
              <a:t>STeLLA</a:t>
            </a:r>
            <a:r>
              <a:rPr lang="en-US" sz="3200" dirty="0"/>
              <a:t> strategies booklet, Summer Institute binder, and lesson plans binder.</a:t>
            </a:r>
          </a:p>
          <a:p>
            <a:pPr marL="0" indent="0">
              <a:lnSpc>
                <a:spcPct val="90000"/>
              </a:lnSpc>
              <a:buNone/>
            </a:pPr>
            <a:endParaRPr lang="en-US" sz="3200" dirty="0">
              <a:solidFill>
                <a:srgbClr val="0070C0"/>
              </a:solidFill>
            </a:endParaRPr>
          </a:p>
          <a:p>
            <a:pPr marL="0" indent="0">
              <a:lnSpc>
                <a:spcPct val="90000"/>
              </a:lnSpc>
              <a:buNone/>
            </a:pPr>
            <a:endParaRPr lang="en-US" sz="3200" dirty="0">
              <a:solidFill>
                <a:srgbClr val="0070C0"/>
              </a:solidFill>
            </a:endParaRPr>
          </a:p>
          <a:p>
            <a:pPr marL="0" indent="0">
              <a:lnSpc>
                <a:spcPct val="90000"/>
              </a:lnSpc>
              <a:buNone/>
            </a:pPr>
            <a:endParaRPr lang="en-US" sz="2800" dirty="0"/>
          </a:p>
          <a:p>
            <a:pPr lvl="1" eaLnBrk="1" hangingPunct="1">
              <a:lnSpc>
                <a:spcPct val="90000"/>
              </a:lnSpc>
              <a:buFontTx/>
              <a:buNone/>
            </a:pPr>
            <a:endParaRPr lang="en-US" sz="2800" dirty="0"/>
          </a:p>
          <a:p>
            <a:pPr marL="0" indent="0" eaLnBrk="1" hangingPunct="1">
              <a:lnSpc>
                <a:spcPct val="90000"/>
              </a:lnSpc>
              <a:buNone/>
            </a:pPr>
            <a:endParaRPr lang="en-US" sz="3000" dirty="0"/>
          </a:p>
        </p:txBody>
      </p:sp>
    </p:spTree>
    <p:extLst>
      <p:ext uri="{BB962C8B-B14F-4D97-AF65-F5344CB8AC3E}">
        <p14:creationId xmlns:p14="http://schemas.microsoft.com/office/powerpoint/2010/main" val="226716179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Reflection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have you learned about the </a:t>
            </a:r>
            <a:r>
              <a:rPr lang="en-US" sz="3200" dirty="0" err="1"/>
              <a:t>STeLLA</a:t>
            </a:r>
            <a:r>
              <a:rPr lang="en-US" sz="3200" dirty="0"/>
              <a:t> strategies, science content, and/or student thinking by analyzing our own classroom videos (in Study Group 1 and today)?  </a:t>
            </a:r>
          </a:p>
        </p:txBody>
      </p:sp>
    </p:spTree>
    <p:extLst>
      <p:ext uri="{BB962C8B-B14F-4D97-AF65-F5344CB8AC3E}">
        <p14:creationId xmlns:p14="http://schemas.microsoft.com/office/powerpoint/2010/main" val="2478583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Thank You!</a:t>
            </a:r>
          </a:p>
        </p:txBody>
      </p:sp>
      <p:sp>
        <p:nvSpPr>
          <p:cNvPr id="22531" name="Rectangle 3"/>
          <p:cNvSpPr>
            <a:spLocks noGrp="1" noChangeArrowheads="1"/>
          </p:cNvSpPr>
          <p:nvPr>
            <p:ph type="body" idx="1"/>
          </p:nvPr>
        </p:nvSpPr>
        <p:spPr/>
        <p:txBody>
          <a:bodyPr/>
          <a:lstStyle/>
          <a:p>
            <a:pPr>
              <a:buNone/>
            </a:pPr>
            <a:r>
              <a:rPr lang="en-US" sz="3200" dirty="0"/>
              <a:t>Thank you for your participation today!</a:t>
            </a:r>
          </a:p>
        </p:txBody>
      </p:sp>
    </p:spTree>
    <p:extLst>
      <p:ext uri="{BB962C8B-B14F-4D97-AF65-F5344CB8AC3E}">
        <p14:creationId xmlns:p14="http://schemas.microsoft.com/office/powerpoint/2010/main" val="26253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Learning Goals for Today</a:t>
            </a:r>
          </a:p>
        </p:txBody>
      </p:sp>
      <p:sp>
        <p:nvSpPr>
          <p:cNvPr id="3" name="Content Placeholder 2"/>
          <p:cNvSpPr>
            <a:spLocks noGrp="1"/>
          </p:cNvSpPr>
          <p:nvPr>
            <p:ph idx="1"/>
          </p:nvPr>
        </p:nvSpPr>
        <p:spPr>
          <a:xfrm>
            <a:off x="533400" y="1219200"/>
            <a:ext cx="8382000" cy="5410200"/>
          </a:xfrm>
        </p:spPr>
        <p:txBody>
          <a:bodyPr/>
          <a:lstStyle/>
          <a:p>
            <a:pPr marL="0" indent="0">
              <a:buNone/>
            </a:pPr>
            <a:r>
              <a:rPr lang="en-US" sz="2600" dirty="0"/>
              <a:t>Today’s work will deepen your understandings of the following:</a:t>
            </a:r>
          </a:p>
          <a:p>
            <a:pPr marL="731520" lvl="2" indent="-365760">
              <a:spcBef>
                <a:spcPts val="600"/>
              </a:spcBef>
            </a:pPr>
            <a:r>
              <a:rPr lang="en-US" sz="2600" dirty="0" err="1"/>
              <a:t>STeLLA</a:t>
            </a:r>
            <a:r>
              <a:rPr lang="en-US" sz="2600" dirty="0"/>
              <a:t> strategies and how they can be used in science teaching</a:t>
            </a:r>
          </a:p>
          <a:p>
            <a:pPr marL="749808" lvl="1" indent="0">
              <a:spcBef>
                <a:spcPts val="0"/>
              </a:spcBef>
              <a:buNone/>
            </a:pPr>
            <a:r>
              <a:rPr lang="en-US" sz="2600" dirty="0">
                <a:solidFill>
                  <a:srgbClr val="0070C0"/>
                </a:solidFill>
              </a:rPr>
              <a:t>List here the </a:t>
            </a:r>
            <a:r>
              <a:rPr lang="en-US" sz="2600" dirty="0" err="1">
                <a:solidFill>
                  <a:srgbClr val="0070C0"/>
                </a:solidFill>
              </a:rPr>
              <a:t>STeLLA</a:t>
            </a:r>
            <a:r>
              <a:rPr lang="en-US" sz="2600" dirty="0">
                <a:solidFill>
                  <a:srgbClr val="0070C0"/>
                </a:solidFill>
              </a:rPr>
              <a:t> strategies that will be examined in the lesson analysis work.</a:t>
            </a:r>
            <a:endParaRPr lang="en-US" sz="2600" dirty="0"/>
          </a:p>
          <a:p>
            <a:pPr marL="731520" lvl="2" indent="-365760"/>
            <a:r>
              <a:rPr lang="en-US" sz="2600" dirty="0"/>
              <a:t>Science-content ideas</a:t>
            </a:r>
          </a:p>
          <a:p>
            <a:pPr marL="746125" lvl="1" indent="0">
              <a:spcBef>
                <a:spcPts val="0"/>
              </a:spcBef>
              <a:buNone/>
            </a:pPr>
            <a:r>
              <a:rPr lang="en-US" sz="2600" dirty="0">
                <a:solidFill>
                  <a:srgbClr val="0070C0"/>
                </a:solidFill>
              </a:rPr>
              <a:t>List here 1–3 science-content ideas that will be addressed during the video-clip analyses and/or during the use-and-apply activity at the end of the session.</a:t>
            </a:r>
          </a:p>
          <a:p>
            <a:pPr marL="0" indent="0">
              <a:spcBef>
                <a:spcPts val="600"/>
              </a:spcBef>
              <a:buNone/>
            </a:pPr>
            <a:r>
              <a:rPr lang="en-US" sz="2600" dirty="0"/>
              <a:t>It will also strengthen your ability to analyze student thinking, the </a:t>
            </a:r>
            <a:r>
              <a:rPr lang="en-US" sz="2600" dirty="0" err="1"/>
              <a:t>STeLLA</a:t>
            </a:r>
            <a:r>
              <a:rPr lang="en-US" sz="2600" dirty="0"/>
              <a:t> strategies, and science content in science teaching.</a:t>
            </a:r>
          </a:p>
          <a:p>
            <a:endParaRPr lang="en-US" dirty="0"/>
          </a:p>
          <a:p>
            <a:endParaRPr lang="en-US" dirty="0"/>
          </a:p>
        </p:txBody>
      </p:sp>
    </p:spTree>
    <p:extLst>
      <p:ext uri="{BB962C8B-B14F-4D97-AF65-F5344CB8AC3E}">
        <p14:creationId xmlns:p14="http://schemas.microsoft.com/office/powerpoint/2010/main" val="285942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STeLLA</a:t>
            </a:r>
            <a:r>
              <a:rPr lang="en-US" sz="2800" dirty="0"/>
              <a:t> Strategies for Effective Science Teaching:</a:t>
            </a:r>
            <a:br>
              <a:rPr lang="en-US" sz="2800" dirty="0"/>
            </a:br>
            <a:r>
              <a:rPr lang="en-US" sz="2800" b="1" dirty="0"/>
              <a:t>The Student Thinking and Science Content Storyline Lenses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343433" y="1600200"/>
            <a:ext cx="4457134" cy="4876799"/>
          </a:xfrm>
        </p:spPr>
      </p:pic>
    </p:spTree>
    <p:extLst>
      <p:ext uri="{BB962C8B-B14F-4D97-AF65-F5344CB8AC3E}">
        <p14:creationId xmlns:p14="http://schemas.microsoft.com/office/powerpoint/2010/main" val="52689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990600"/>
          </a:xfrm>
        </p:spPr>
        <p:txBody>
          <a:bodyPr/>
          <a:lstStyle/>
          <a:p>
            <a:pPr eaLnBrk="1" hangingPunct="1"/>
            <a:r>
              <a:rPr lang="en-US" dirty="0"/>
              <a:t>Lesson Analysis: Viewing Basics</a:t>
            </a:r>
          </a:p>
        </p:txBody>
      </p:sp>
      <p:sp>
        <p:nvSpPr>
          <p:cNvPr id="16387" name="Rectangle 3"/>
          <p:cNvSpPr>
            <a:spLocks noGrp="1" noChangeArrowheads="1"/>
          </p:cNvSpPr>
          <p:nvPr>
            <p:ph type="body" idx="1"/>
          </p:nvPr>
        </p:nvSpPr>
        <p:spPr>
          <a:xfrm>
            <a:off x="457200" y="1447800"/>
            <a:ext cx="8382000" cy="4876800"/>
          </a:xfrm>
        </p:spPr>
        <p:txBody>
          <a:bodyPr/>
          <a:lstStyle/>
          <a:p>
            <a:pPr marL="365760" indent="-365760" eaLnBrk="1" hangingPunct="1">
              <a:spcBef>
                <a:spcPts val="1800"/>
              </a:spcBef>
            </a:pPr>
            <a:r>
              <a:rPr lang="en-US" sz="3200" b="1" dirty="0"/>
              <a:t>Viewing basic 1: </a:t>
            </a:r>
            <a:r>
              <a:rPr lang="en-US" sz="3200" dirty="0"/>
              <a:t>Look past the trivial, or little things, that bug you.</a:t>
            </a:r>
          </a:p>
          <a:p>
            <a:pPr marL="365760" indent="-365760" eaLnBrk="1" hangingPunct="1">
              <a:spcBef>
                <a:spcPts val="1800"/>
              </a:spcBef>
            </a:pPr>
            <a:r>
              <a:rPr lang="en-US" sz="3200" b="1" dirty="0"/>
              <a:t>Viewing basic 2: </a:t>
            </a:r>
            <a:r>
              <a:rPr lang="en-US" sz="3200" dirty="0"/>
              <a:t>Avoid the “This doesn’t look like my classroom!” trap.</a:t>
            </a:r>
          </a:p>
          <a:p>
            <a:pPr marL="365760" indent="-365760" eaLnBrk="1" hangingPunct="1">
              <a:spcBef>
                <a:spcPts val="1800"/>
              </a:spcBef>
            </a:pPr>
            <a:r>
              <a:rPr lang="en-US" sz="3200" b="1" dirty="0"/>
              <a:t>Viewing basic 3: </a:t>
            </a:r>
            <a:r>
              <a:rPr lang="en-US" sz="3200" dirty="0"/>
              <a:t>Avoid making snap judgments about the teaching or learning in the classroom you’re viewing.</a:t>
            </a:r>
          </a:p>
        </p:txBody>
      </p:sp>
    </p:spTree>
    <p:extLst>
      <p:ext uri="{BB962C8B-B14F-4D97-AF65-F5344CB8AC3E}">
        <p14:creationId xmlns:p14="http://schemas.microsoft.com/office/powerpoint/2010/main" val="395636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81000"/>
            <a:ext cx="8229600" cy="990600"/>
          </a:xfrm>
        </p:spPr>
        <p:txBody>
          <a:bodyPr/>
          <a:lstStyle/>
          <a:p>
            <a:pPr eaLnBrk="1" hangingPunct="1"/>
            <a:r>
              <a:rPr lang="en-US" dirty="0"/>
              <a:t>Lesson Analysis Basics</a:t>
            </a:r>
          </a:p>
        </p:txBody>
      </p:sp>
      <p:sp>
        <p:nvSpPr>
          <p:cNvPr id="17411" name="Rectangle 3"/>
          <p:cNvSpPr>
            <a:spLocks noGrp="1" noChangeArrowheads="1"/>
          </p:cNvSpPr>
          <p:nvPr>
            <p:ph type="body" idx="1"/>
          </p:nvPr>
        </p:nvSpPr>
        <p:spPr>
          <a:xfrm>
            <a:off x="457200" y="1447800"/>
            <a:ext cx="8229600" cy="4953000"/>
          </a:xfrm>
        </p:spPr>
        <p:txBody>
          <a:bodyPr/>
          <a:lstStyle/>
          <a:p>
            <a:pPr marL="365760" indent="-365760" eaLnBrk="1" hangingPunct="1">
              <a:lnSpc>
                <a:spcPct val="90000"/>
              </a:lnSpc>
              <a:spcBef>
                <a:spcPts val="1800"/>
              </a:spcBef>
            </a:pPr>
            <a:r>
              <a:rPr lang="en-US" sz="3200" b="1" dirty="0"/>
              <a:t>Analysis basic 1: </a:t>
            </a:r>
            <a:r>
              <a:rPr lang="en-US" sz="3200" dirty="0"/>
              <a:t>Focus on student thinking and the science content storyline.</a:t>
            </a:r>
          </a:p>
          <a:p>
            <a:pPr marL="365760" indent="-365760" eaLnBrk="1" hangingPunct="1">
              <a:lnSpc>
                <a:spcPct val="90000"/>
              </a:lnSpc>
              <a:spcBef>
                <a:spcPts val="1200"/>
              </a:spcBef>
            </a:pPr>
            <a:r>
              <a:rPr lang="en-US" sz="3200" b="1" dirty="0"/>
              <a:t>Analysis basic 2: </a:t>
            </a:r>
            <a:r>
              <a:rPr lang="en-US" sz="3200" dirty="0"/>
              <a:t>Look for evidence to support any claims.</a:t>
            </a:r>
          </a:p>
          <a:p>
            <a:pPr marL="365760" indent="-365760" eaLnBrk="1" hangingPunct="1">
              <a:lnSpc>
                <a:spcPct val="90000"/>
              </a:lnSpc>
              <a:spcBef>
                <a:spcPts val="1200"/>
              </a:spcBef>
            </a:pPr>
            <a:r>
              <a:rPr lang="en-US" sz="3200" b="1" dirty="0"/>
              <a:t>Analysis basic 3: </a:t>
            </a:r>
            <a:r>
              <a:rPr lang="en-US" sz="3200" dirty="0"/>
              <a:t>Look more than once (video and transcript).</a:t>
            </a:r>
          </a:p>
          <a:p>
            <a:pPr marL="365760" indent="-365760" eaLnBrk="1" hangingPunct="1">
              <a:lnSpc>
                <a:spcPct val="90000"/>
              </a:lnSpc>
              <a:spcBef>
                <a:spcPts val="1200"/>
              </a:spcBef>
            </a:pPr>
            <a:r>
              <a:rPr lang="en-US" sz="3200" b="1" dirty="0"/>
              <a:t>Analysis basic 4: </a:t>
            </a:r>
            <a:r>
              <a:rPr lang="en-US" sz="3200" dirty="0"/>
              <a:t>Consider alternative explanations and teaching strategies.</a:t>
            </a:r>
            <a:r>
              <a:rPr lang="en-US" sz="3200" b="1" dirty="0"/>
              <a:t> </a:t>
            </a:r>
          </a:p>
          <a:p>
            <a:pPr eaLnBrk="1" hangingPunct="1">
              <a:lnSpc>
                <a:spcPct val="90000"/>
              </a:lnSpc>
              <a:buFontTx/>
              <a:buNone/>
            </a:pPr>
            <a:endParaRPr lang="en-US" sz="2800" b="1" dirty="0"/>
          </a:p>
          <a:p>
            <a:pPr eaLnBrk="1" hangingPunct="1">
              <a:lnSpc>
                <a:spcPct val="90000"/>
              </a:lnSpc>
              <a:buFontTx/>
              <a:buNone/>
            </a:pPr>
            <a:endParaRPr lang="en-US" sz="2800" b="1" dirty="0"/>
          </a:p>
          <a:p>
            <a:pPr eaLnBrk="1" hangingPunct="1">
              <a:lnSpc>
                <a:spcPct val="90000"/>
              </a:lnSpc>
            </a:pPr>
            <a:endParaRPr lang="en-US" sz="2800" b="1" dirty="0"/>
          </a:p>
          <a:p>
            <a:pPr eaLnBrk="1" hangingPunct="1">
              <a:lnSpc>
                <a:spcPct val="90000"/>
              </a:lnSpc>
            </a:pPr>
            <a:endParaRPr lang="en-US" sz="2800" dirty="0"/>
          </a:p>
        </p:txBody>
      </p:sp>
    </p:spTree>
    <p:extLst>
      <p:ext uri="{BB962C8B-B14F-4D97-AF65-F5344CB8AC3E}">
        <p14:creationId xmlns:p14="http://schemas.microsoft.com/office/powerpoint/2010/main" val="409559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Video Clip 1</a:t>
            </a:r>
          </a:p>
        </p:txBody>
      </p:sp>
      <p:sp>
        <p:nvSpPr>
          <p:cNvPr id="3" name="Content Placeholder 2"/>
          <p:cNvSpPr>
            <a:spLocks noGrp="1"/>
          </p:cNvSpPr>
          <p:nvPr>
            <p:ph idx="1"/>
          </p:nvPr>
        </p:nvSpPr>
        <p:spPr/>
        <p:txBody>
          <a:bodyPr/>
          <a:lstStyle/>
          <a:p>
            <a:pPr marL="0" indent="0">
              <a:buNone/>
            </a:pPr>
            <a:r>
              <a:rPr lang="en-US" sz="3200" dirty="0"/>
              <a:t>Now we’ll begin the lesson analysis process for video clip 1.</a:t>
            </a:r>
          </a:p>
        </p:txBody>
      </p:sp>
    </p:spTree>
    <p:extLst>
      <p:ext uri="{BB962C8B-B14F-4D97-AF65-F5344CB8AC3E}">
        <p14:creationId xmlns:p14="http://schemas.microsoft.com/office/powerpoint/2010/main" val="2544263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1000"/>
            <a:ext cx="8229600" cy="914400"/>
          </a:xfrm>
        </p:spPr>
        <p:txBody>
          <a:bodyPr>
            <a:normAutofit/>
          </a:bodyPr>
          <a:lstStyle/>
          <a:p>
            <a:r>
              <a:rPr lang="en-US" dirty="0"/>
              <a:t>Lesson Analysis Process</a:t>
            </a:r>
          </a:p>
        </p:txBody>
      </p:sp>
      <p:sp>
        <p:nvSpPr>
          <p:cNvPr id="17411" name="Content Placeholder 2"/>
          <p:cNvSpPr>
            <a:spLocks noGrp="1"/>
          </p:cNvSpPr>
          <p:nvPr>
            <p:ph idx="1"/>
          </p:nvPr>
        </p:nvSpPr>
        <p:spPr>
          <a:xfrm>
            <a:off x="457200" y="1219200"/>
            <a:ext cx="8229600" cy="5410200"/>
          </a:xfrm>
        </p:spPr>
        <p:txBody>
          <a:bodyPr/>
          <a:lstStyle/>
          <a:p>
            <a:pPr marL="457200" indent="-457200">
              <a:spcBef>
                <a:spcPts val="600"/>
              </a:spcBef>
              <a:buFont typeface="Times New Roman" pitchFamily="18" charset="0"/>
              <a:buAutoNum type="arabicPeriod"/>
              <a:defRPr/>
            </a:pPr>
            <a:r>
              <a:rPr lang="en-US" sz="2800" dirty="0">
                <a:solidFill>
                  <a:srgbClr val="C00000"/>
                </a:solidFill>
              </a:rPr>
              <a:t>Review</a:t>
            </a:r>
            <a:r>
              <a:rPr lang="en-US" sz="2800" dirty="0"/>
              <a:t> the lesson context:</a:t>
            </a:r>
          </a:p>
          <a:p>
            <a:pPr marL="731520" lvl="3" indent="-274320">
              <a:spcBef>
                <a:spcPts val="600"/>
              </a:spcBef>
              <a:buFont typeface="Arial" pitchFamily="34" charset="0"/>
              <a:buChar char="•"/>
              <a:defRPr/>
            </a:pPr>
            <a:r>
              <a:rPr lang="en-US" sz="2800" dirty="0"/>
              <a:t>What is the ideal student response to the focus question?</a:t>
            </a:r>
          </a:p>
          <a:p>
            <a:pPr marL="731520" lvl="3" indent="-274320">
              <a:spcBef>
                <a:spcPts val="600"/>
              </a:spcBef>
              <a:buFont typeface="Arial" pitchFamily="34" charset="0"/>
              <a:buChar char="•"/>
              <a:defRPr/>
            </a:pPr>
            <a:r>
              <a:rPr lang="en-US" sz="2800" dirty="0"/>
              <a:t>How is the clip situated in the content storyline?</a:t>
            </a:r>
          </a:p>
          <a:p>
            <a:pPr marL="457200" indent="-457200">
              <a:spcBef>
                <a:spcPts val="600"/>
              </a:spcBef>
              <a:buFont typeface="+mj-lt"/>
              <a:buAutoNum type="arabicPeriod"/>
              <a:defRPr/>
            </a:pPr>
            <a:r>
              <a:rPr lang="en-US" sz="2800" dirty="0">
                <a:solidFill>
                  <a:srgbClr val="C00000"/>
                </a:solidFill>
              </a:rPr>
              <a:t>Identify</a:t>
            </a:r>
            <a:r>
              <a:rPr lang="en-US" sz="2800" dirty="0">
                <a:solidFill>
                  <a:srgbClr val="FF0000"/>
                </a:solidFill>
              </a:rPr>
              <a:t> </a:t>
            </a:r>
            <a:r>
              <a:rPr lang="en-US" sz="2800" dirty="0"/>
              <a:t>and discuss the strategy that is the focus of analysis for each clip.</a:t>
            </a:r>
          </a:p>
          <a:p>
            <a:pPr marL="457200" indent="-457200">
              <a:spcBef>
                <a:spcPts val="600"/>
              </a:spcBef>
              <a:buFont typeface="+mj-lt"/>
              <a:buAutoNum type="arabicPeriod"/>
              <a:defRPr/>
            </a:pPr>
            <a:r>
              <a:rPr lang="en-US" sz="2800" dirty="0">
                <a:solidFill>
                  <a:srgbClr val="C00000"/>
                </a:solidFill>
              </a:rPr>
              <a:t>Watch</a:t>
            </a:r>
            <a:r>
              <a:rPr lang="en-US" sz="2800" dirty="0">
                <a:solidFill>
                  <a:srgbClr val="FF0000"/>
                </a:solidFill>
              </a:rPr>
              <a:t> </a:t>
            </a:r>
            <a:r>
              <a:rPr lang="en-US" sz="2800" dirty="0"/>
              <a:t>video clip(s).</a:t>
            </a:r>
          </a:p>
          <a:p>
            <a:pPr marL="457200" indent="-457200">
              <a:spcBef>
                <a:spcPts val="600"/>
              </a:spcBef>
              <a:buFont typeface="+mj-lt"/>
              <a:buAutoNum type="arabicPeriod"/>
              <a:defRPr/>
            </a:pPr>
            <a:r>
              <a:rPr lang="en-US" sz="2800" dirty="0">
                <a:solidFill>
                  <a:srgbClr val="C00000"/>
                </a:solidFill>
              </a:rPr>
              <a:t>Analyze</a:t>
            </a:r>
            <a:r>
              <a:rPr lang="en-US" sz="2800" dirty="0"/>
              <a:t> the video using the lesson analysis protocol.</a:t>
            </a:r>
          </a:p>
          <a:p>
            <a:pPr marL="457200" indent="-457200">
              <a:spcBef>
                <a:spcPts val="600"/>
              </a:spcBef>
              <a:buFont typeface="+mj-lt"/>
              <a:buAutoNum type="arabicPeriod"/>
              <a:defRPr/>
            </a:pPr>
            <a:r>
              <a:rPr lang="en-US" sz="2800" dirty="0">
                <a:solidFill>
                  <a:srgbClr val="C00000"/>
                </a:solidFill>
              </a:rPr>
              <a:t>Reflect</a:t>
            </a:r>
            <a:r>
              <a:rPr lang="en-US" sz="2800" dirty="0"/>
              <a:t> on the lesson analysis experience: </a:t>
            </a:r>
          </a:p>
          <a:p>
            <a:pPr marL="731520" lvl="3" indent="-274320">
              <a:spcBef>
                <a:spcPts val="600"/>
              </a:spcBef>
              <a:buFont typeface="Arial" pitchFamily="34" charset="0"/>
              <a:buChar char="•"/>
              <a:defRPr/>
            </a:pPr>
            <a:r>
              <a:rPr lang="en-US" sz="2800" dirty="0"/>
              <a:t>As a reviewer</a:t>
            </a:r>
          </a:p>
          <a:p>
            <a:pPr marL="731520" lvl="3" indent="-274320">
              <a:spcBef>
                <a:spcPts val="600"/>
              </a:spcBef>
              <a:buFont typeface="Arial" pitchFamily="34" charset="0"/>
              <a:buChar char="•"/>
              <a:defRPr/>
            </a:pPr>
            <a:r>
              <a:rPr lang="en-US" sz="2800" dirty="0"/>
              <a:t>As a teacher in the clip</a:t>
            </a:r>
          </a:p>
        </p:txBody>
      </p:sp>
    </p:spTree>
    <p:extLst>
      <p:ext uri="{BB962C8B-B14F-4D97-AF65-F5344CB8AC3E}">
        <p14:creationId xmlns:p14="http://schemas.microsoft.com/office/powerpoint/2010/main" val="2323673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10128</TotalTime>
  <Words>5733</Words>
  <Application>Microsoft Office PowerPoint</Application>
  <PresentationFormat>On-screen Show (4:3)</PresentationFormat>
  <Paragraphs>811</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Lucida Sans Unicode</vt:lpstr>
      <vt:lpstr>Symbol</vt:lpstr>
      <vt:lpstr>Times New Roman</vt:lpstr>
      <vt:lpstr>RESPeCT Template</vt:lpstr>
      <vt:lpstr>RESPeCT Study-Group Session 2  </vt:lpstr>
      <vt:lpstr>Agenda</vt:lpstr>
      <vt:lpstr>Today’s Focus Question</vt:lpstr>
      <vt:lpstr>Learning Goals for Today</vt:lpstr>
      <vt:lpstr>STeLLA Strategies for Effective Science Teaching: The Student Thinking and Science Content Storyline Lenses</vt:lpstr>
      <vt:lpstr>Lesson Analysis: Viewing Basics</vt:lpstr>
      <vt:lpstr>Lesson Analysis Basics</vt:lpstr>
      <vt:lpstr>Lesson Analysis, Video Clip 1</vt:lpstr>
      <vt:lpstr>Lesson Analysis Process</vt:lpstr>
      <vt:lpstr>The CERA Framework</vt:lpstr>
      <vt:lpstr>Lesson Analysis Protocol for Video Clip 1</vt:lpstr>
      <vt:lpstr>Lesson Analysis 1: Review Lesson Context</vt:lpstr>
      <vt:lpstr>Lesson Analysis 1: Identify the Strategy</vt:lpstr>
      <vt:lpstr>Lesson Analysis 1: Analyze the Video</vt:lpstr>
      <vt:lpstr>Lesson Analysis 1: Reflect</vt:lpstr>
      <vt:lpstr>Food Break</vt:lpstr>
      <vt:lpstr>Lesson Analysis Continued</vt:lpstr>
      <vt:lpstr>Lesson Analysis Protocol for Video Clip 2</vt:lpstr>
      <vt:lpstr>Lesson Analysis 2: Review Lesson Context</vt:lpstr>
      <vt:lpstr>Lesson Analysis 2: Identify the Strategy</vt:lpstr>
      <vt:lpstr>Lesson Analysis 2: Analyze the Video</vt:lpstr>
      <vt:lpstr>Lesson Analysis 2: Reflect</vt:lpstr>
      <vt:lpstr>Lesson Analysis Continued</vt:lpstr>
      <vt:lpstr>Lesson Analysis Protocol for Video Clip 3</vt:lpstr>
      <vt:lpstr>Lesson Analysis 3: Review Lesson Context</vt:lpstr>
      <vt:lpstr>Lesson Analysis 3: Identify the Strategy</vt:lpstr>
      <vt:lpstr>Lesson Analysis 3: Analyze the Video</vt:lpstr>
      <vt:lpstr>Lesson Analysis 3: Reflect</vt:lpstr>
      <vt:lpstr>How Will We Know They “Got It”?</vt:lpstr>
      <vt:lpstr>Overview of the Features Analysis Chart (FAC)</vt:lpstr>
      <vt:lpstr>Practice Using a Sample Features Analysis Chart to Analyze Student Learning</vt:lpstr>
      <vt:lpstr>Making Predictions about Our Students</vt:lpstr>
      <vt:lpstr>Study Group 3 Preparation: Analysis of Student Pre- and Posttests</vt:lpstr>
      <vt:lpstr>Science Content Deepening: Use and Apply</vt:lpstr>
      <vt:lpstr>Today’s Focus Question</vt:lpstr>
      <vt:lpstr>Next Study-Group Meeting</vt:lpstr>
      <vt:lpstr>Reflection Question</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598</cp:revision>
  <dcterms:created xsi:type="dcterms:W3CDTF">2014-09-24T15:03:50Z</dcterms:created>
  <dcterms:modified xsi:type="dcterms:W3CDTF">2019-09-11T18:39:09Z</dcterms:modified>
</cp:coreProperties>
</file>