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99" r:id="rId2"/>
    <p:sldId id="337" r:id="rId3"/>
    <p:sldId id="410" r:id="rId4"/>
    <p:sldId id="404" r:id="rId5"/>
    <p:sldId id="392" r:id="rId6"/>
    <p:sldId id="428" r:id="rId7"/>
    <p:sldId id="429" r:id="rId8"/>
    <p:sldId id="345" r:id="rId9"/>
    <p:sldId id="426" r:id="rId10"/>
    <p:sldId id="350" r:id="rId11"/>
    <p:sldId id="352" r:id="rId12"/>
    <p:sldId id="353" r:id="rId13"/>
    <p:sldId id="371" r:id="rId14"/>
    <p:sldId id="422" r:id="rId15"/>
    <p:sldId id="425" r:id="rId16"/>
    <p:sldId id="411" r:id="rId17"/>
    <p:sldId id="416" r:id="rId18"/>
    <p:sldId id="420" r:id="rId19"/>
    <p:sldId id="417" r:id="rId20"/>
    <p:sldId id="418" r:id="rId21"/>
    <p:sldId id="414" r:id="rId22"/>
    <p:sldId id="423" r:id="rId23"/>
    <p:sldId id="405" r:id="rId24"/>
    <p:sldId id="424" r:id="rId25"/>
    <p:sldId id="406" r:id="rId26"/>
    <p:sldId id="421" r:id="rId27"/>
    <p:sldId id="407" r:id="rId28"/>
    <p:sldId id="401" r:id="rId29"/>
    <p:sldId id="427" r:id="rId30"/>
    <p:sldId id="364" r:id="rId31"/>
    <p:sldId id="415" r:id="rId32"/>
    <p:sldId id="36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onas" initials="JL" lastIdx="2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646" autoAdjust="0"/>
    <p:restoredTop sz="70430" autoAdjust="0"/>
  </p:normalViewPr>
  <p:slideViewPr>
    <p:cSldViewPr>
      <p:cViewPr varScale="1">
        <p:scale>
          <a:sx n="77" d="100"/>
          <a:sy n="77" d="100"/>
        </p:scale>
        <p:origin x="216" y="78"/>
      </p:cViewPr>
      <p:guideLst>
        <p:guide orient="horz" pos="2160"/>
        <p:guide pos="2880"/>
      </p:guideLst>
    </p:cSldViewPr>
  </p:slideViewPr>
  <p:notesTextViewPr>
    <p:cViewPr>
      <p:scale>
        <a:sx n="1" d="1"/>
        <a:sy n="1" d="1"/>
      </p:scale>
      <p:origin x="0" y="0"/>
    </p:cViewPr>
  </p:notesTextViewPr>
  <p:sorterViewPr>
    <p:cViewPr>
      <p:scale>
        <a:sx n="100" d="100"/>
        <a:sy n="100" d="100"/>
      </p:scale>
      <p:origin x="0" y="46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altLang="en-US" dirty="0"/>
              <a:t>1 min</a:t>
            </a:r>
          </a:p>
          <a:p>
            <a:pPr eaLnBrk="1" hangingPunct="1"/>
            <a:endParaRPr lang="en-US" altLang="en-US" dirty="0"/>
          </a:p>
          <a:p>
            <a:r>
              <a:rPr lang="en-US" sz="1200" kern="1200" dirty="0">
                <a:solidFill>
                  <a:schemeClr val="tx1"/>
                </a:solidFill>
                <a:latin typeface="+mn-lt"/>
                <a:ea typeface="+mn-ea"/>
                <a:cs typeface="+mn-cs"/>
              </a:rPr>
              <a:t>a. </a:t>
            </a:r>
            <a:r>
              <a:rPr lang="en-US" sz="1200" b="1" kern="1200" dirty="0">
                <a:solidFill>
                  <a:srgbClr val="0070C0"/>
                </a:solidFill>
                <a:latin typeface="+mn-lt"/>
                <a:ea typeface="+mn-ea"/>
                <a:cs typeface="+mn-cs"/>
              </a:rPr>
              <a:t>Insert the correct date on the slide.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Greet participants as they enter the room.</a:t>
            </a:r>
          </a:p>
        </p:txBody>
      </p:sp>
    </p:spTree>
    <p:extLst>
      <p:ext uri="{BB962C8B-B14F-4D97-AF65-F5344CB8AC3E}">
        <p14:creationId xmlns:p14="http://schemas.microsoft.com/office/powerpoint/2010/main" val="289063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u="none" strike="noStrike" kern="1200" dirty="0">
                <a:solidFill>
                  <a:schemeClr val="tx1"/>
                </a:solidFill>
                <a:effectLst/>
                <a:latin typeface="+mn-lt"/>
                <a:ea typeface="+mn-ea"/>
                <a:cs typeface="+mn-cs"/>
              </a:rPr>
              <a:t>15 min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to match your lesson analysis plan for the video clip.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Highlight step 1 on the LAP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the strategy) and </a:t>
            </a:r>
            <a:r>
              <a:rPr lang="en-US" sz="1200" u="none" kern="1200" dirty="0">
                <a:solidFill>
                  <a:schemeClr val="tx1"/>
                </a:solidFill>
                <a:latin typeface="+mn-lt"/>
                <a:ea typeface="+mn-ea"/>
                <a:cs typeface="+mn-cs"/>
              </a:rPr>
              <a:t>emphasize</a:t>
            </a:r>
            <a:r>
              <a:rPr lang="en-US" sz="1200" kern="1200" dirty="0">
                <a:solidFill>
                  <a:schemeClr val="tx1"/>
                </a:solidFill>
                <a:latin typeface="+mn-lt"/>
                <a:ea typeface="+mn-ea"/>
                <a:cs typeface="+mn-cs"/>
              </a:rPr>
              <a:t> the strategy participants will be focusing on during this analysis.</a:t>
            </a:r>
          </a:p>
          <a:p>
            <a:endParaRPr lang="en-US" sz="1200" u="sng"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Remind participants that step 1 on the LAP is step 2 of the lesson analysis process shown on the slide. </a:t>
            </a:r>
            <a:endParaRPr lang="en-US" sz="1200" u="none" kern="1200" dirty="0">
              <a:solidFill>
                <a:schemeClr val="tx1"/>
              </a:solidFill>
              <a:latin typeface="+mn-lt"/>
              <a:ea typeface="+mn-ea"/>
              <a:cs typeface="+mn-cs"/>
            </a:endParaRPr>
          </a:p>
          <a:p>
            <a:endParaRPr lang="en-US" sz="1200" u="none" kern="1200" dirty="0">
              <a:solidFill>
                <a:schemeClr val="tx1"/>
              </a:solidFill>
              <a:latin typeface="+mn-lt"/>
              <a:ea typeface="+mn-ea"/>
              <a:cs typeface="+mn-cs"/>
            </a:endParaRPr>
          </a:p>
          <a:p>
            <a:r>
              <a:rPr lang="en-US" sz="1200" u="none" kern="1200" dirty="0">
                <a:solidFill>
                  <a:schemeClr val="tx1"/>
                </a:solidFill>
                <a:latin typeface="+mn-lt"/>
                <a:ea typeface="+mn-ea"/>
                <a:cs typeface="+mn-cs"/>
              </a:rPr>
              <a:t>c.</a:t>
            </a:r>
            <a:r>
              <a:rPr lang="en-US" sz="1200" u="none" kern="1200" baseline="0" dirty="0">
                <a:solidFill>
                  <a:schemeClr val="tx1"/>
                </a:solidFill>
                <a:latin typeface="+mn-lt"/>
                <a:ea typeface="+mn-ea"/>
                <a:cs typeface="+mn-cs"/>
              </a:rPr>
              <a:t> </a:t>
            </a:r>
            <a:r>
              <a:rPr lang="en-US" sz="1200" u="none" kern="1200" dirty="0">
                <a:solidFill>
                  <a:schemeClr val="tx1"/>
                </a:solidFill>
                <a:latin typeface="+mn-lt"/>
                <a:ea typeface="+mn-ea"/>
                <a:cs typeface="+mn-cs"/>
              </a:rPr>
              <a:t>Review</a:t>
            </a:r>
            <a:r>
              <a:rPr lang="en-US" sz="1200" kern="1200" dirty="0">
                <a:solidFill>
                  <a:schemeClr val="tx1"/>
                </a:solidFill>
                <a:latin typeface="+mn-lt"/>
                <a:ea typeface="+mn-ea"/>
                <a:cs typeface="+mn-cs"/>
              </a:rPr>
              <a:t> the purpose(s) and key features of the selected strategy. Have participants skim the relevant content in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and/or refer to their Z-fold summary charts. Then have participants share the purpose(s) and key features of the selected strategy.</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Show the video clip.</a:t>
            </a:r>
          </a:p>
          <a:p>
            <a:endParaRPr lang="en-US" sz="1200" b="0"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Have participants study the video transcript to identify clear examples of the selected strategy.</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f.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“What examples of the strategy did you find in the video clip?” Ask challenge questions to make sure participants understand the strategy:</a:t>
            </a:r>
          </a:p>
          <a:p>
            <a:pPr marL="228600" indent="0">
              <a:buFont typeface="Arial" pitchFamily="34" charset="0"/>
              <a:buChar char="•"/>
            </a:pPr>
            <a:r>
              <a:rPr lang="en-US" sz="1200" kern="1200" dirty="0">
                <a:solidFill>
                  <a:schemeClr val="tx1"/>
                </a:solidFill>
                <a:latin typeface="+mn-lt"/>
                <a:ea typeface="+mn-ea"/>
                <a:cs typeface="+mn-cs"/>
              </a:rPr>
              <a:t> “What makes this an example of strategy X?” </a:t>
            </a:r>
          </a:p>
          <a:p>
            <a:pPr marL="228600" indent="0">
              <a:buFont typeface="Arial" pitchFamily="34" charset="0"/>
              <a:buChar char="•"/>
            </a:pPr>
            <a:r>
              <a:rPr lang="en-US" sz="1200" kern="1200" dirty="0">
                <a:solidFill>
                  <a:schemeClr val="tx1"/>
                </a:solidFill>
                <a:latin typeface="+mn-lt"/>
                <a:ea typeface="+mn-ea"/>
                <a:cs typeface="+mn-cs"/>
              </a:rPr>
              <a:t> “Can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a:t>
            </a:r>
            <a:r>
              <a:rPr lang="en-US" sz="1200" kern="1200" dirty="0">
                <a:solidFill>
                  <a:schemeClr val="tx1"/>
                </a:solidFill>
                <a:latin typeface="+mn-lt"/>
                <a:ea typeface="+mn-ea"/>
                <a:cs typeface="+mn-cs"/>
              </a:rPr>
              <a:t> Encourage the teacher who is featured in the video to listen to and observe this discussion, not to participate.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In assessing participants’ understandings of the strategy, pay attention to their reasoning. Are they clear about the purpose(s) of the strategy and how it is different from other strategies?</a:t>
            </a:r>
            <a:r>
              <a:rPr lang="en-US" dirty="0"/>
              <a:t> </a:t>
            </a:r>
            <a:endParaRPr lang="en-US" baseline="0" dirty="0"/>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10</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84029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u="none" strike="noStrike" kern="1200" dirty="0">
                <a:solidFill>
                  <a:schemeClr val="tx1"/>
                </a:solidFill>
                <a:effectLst/>
                <a:latin typeface="+mn-lt"/>
                <a:ea typeface="+mn-ea"/>
                <a:cs typeface="+mn-cs"/>
              </a:rPr>
              <a:t>15 min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Add analysis questions to the slide.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Direct participants to step 2 of the LAP (</a:t>
            </a:r>
            <a:r>
              <a:rPr lang="en-US" sz="1200" b="1" kern="1200" dirty="0">
                <a:solidFill>
                  <a:schemeClr val="tx1"/>
                </a:solidFill>
                <a:latin typeface="+mn-lt"/>
                <a:ea typeface="+mn-ea"/>
                <a:cs typeface="+mn-cs"/>
              </a:rPr>
              <a:t>Analyze</a:t>
            </a:r>
            <a:r>
              <a:rPr lang="en-US" sz="1200" kern="1200" dirty="0">
                <a:solidFill>
                  <a:schemeClr val="tx1"/>
                </a:solidFill>
                <a:latin typeface="+mn-lt"/>
                <a:ea typeface="+mn-ea"/>
                <a:cs typeface="+mn-cs"/>
              </a:rPr>
              <a:t> the video).</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Remind participants that step 2 on the LAP is step 4 of the lesson analysis process shown on the slide.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If relevant:</a:t>
            </a:r>
            <a:r>
              <a:rPr lang="en-US" sz="1200" kern="1200" dirty="0">
                <a:solidFill>
                  <a:schemeClr val="tx1"/>
                </a:solidFill>
                <a:latin typeface="+mn-lt"/>
                <a:ea typeface="+mn-ea"/>
                <a:cs typeface="+mn-cs"/>
              </a:rPr>
              <a:t> Notice that there are two analysis questions on the slide. You may choose which one you want to address.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If time allows, have participants watch the video clip a second time.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Give participants time to study the video transcript; generate their claim, evidence, and reasoning; and come up with alternatives (CERA) once they watch the video.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f.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Have participants share their CERAs with the group, noting similarities and differences that ensure a rich and fruitful dialogue regarding student thinking, the use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and the science content.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1: </a:t>
            </a:r>
            <a:r>
              <a:rPr lang="en-US" sz="1200" kern="1200" dirty="0">
                <a:solidFill>
                  <a:schemeClr val="tx1"/>
                </a:solidFill>
                <a:latin typeface="+mn-lt"/>
                <a:ea typeface="+mn-ea"/>
                <a:cs typeface="+mn-cs"/>
              </a:rPr>
              <a:t>Encourage the teacher who was featured in the video clip to listen to and observe this analysis discussion, not to participate</a:t>
            </a:r>
            <a:r>
              <a:rPr lang="en-US" sz="1200" b="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 </a:t>
            </a:r>
            <a:r>
              <a:rPr lang="en-US" sz="1200" kern="1200" dirty="0">
                <a:solidFill>
                  <a:schemeClr val="tx1"/>
                </a:solidFill>
                <a:latin typeface="+mn-lt"/>
                <a:ea typeface="+mn-ea"/>
                <a:cs typeface="+mn-cs"/>
              </a:rPr>
              <a:t>Be sure to </a:t>
            </a:r>
            <a:r>
              <a:rPr lang="en-US" sz="1200" u="none" kern="1200" dirty="0">
                <a:solidFill>
                  <a:schemeClr val="tx1"/>
                </a:solidFill>
                <a:latin typeface="+mn-lt"/>
                <a:ea typeface="+mn-ea"/>
                <a:cs typeface="+mn-cs"/>
              </a:rPr>
              <a:t>listen to participants </a:t>
            </a:r>
            <a:r>
              <a:rPr lang="en-US" sz="1200" kern="1200" dirty="0">
                <a:solidFill>
                  <a:schemeClr val="tx1"/>
                </a:solidFill>
                <a:latin typeface="+mn-lt"/>
                <a:ea typeface="+mn-ea"/>
                <a:cs typeface="+mn-cs"/>
              </a:rPr>
              <a:t>as they share their understandings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and science content. Ask probe questions that will encourage participants to share their ideas more clearly and precisely. If confusion or lack of understanding emerges, point participants back to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resources (e.g., the video transcript, the content background document,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the lesson plans binder).</a:t>
            </a:r>
            <a:r>
              <a:rPr lang="en-US" dirty="0"/>
              <a:t> </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11</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84029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r>
              <a:rPr lang="en-US" baseline="0" dirty="0"/>
              <a:t> min</a:t>
            </a:r>
          </a:p>
          <a:p>
            <a:endParaRPr lang="en-US" baseline="0" dirty="0"/>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reflect on and write about (if time allows) what they’ve learned through this analysis process.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t>
            </a:r>
            <a:r>
              <a:rPr lang="en-US" sz="1200" u="none" kern="1200" dirty="0">
                <a:solidFill>
                  <a:schemeClr val="tx1"/>
                </a:solidFill>
                <a:latin typeface="+mn-lt"/>
                <a:ea typeface="+mn-ea"/>
                <a:cs typeface="+mn-cs"/>
              </a:rPr>
              <a:t>Ask participants </a:t>
            </a:r>
            <a:r>
              <a:rPr lang="en-US" sz="1200" kern="1200" dirty="0">
                <a:solidFill>
                  <a:schemeClr val="tx1"/>
                </a:solidFill>
                <a:latin typeface="+mn-lt"/>
                <a:ea typeface="+mn-ea"/>
                <a:cs typeface="+mn-cs"/>
              </a:rPr>
              <a:t>to share what they’ve learned, starting with the teacher whose video was analyzed. Keep them focused on what they learned about the target strategy, the science content, or the students’ challenges in understanding the content, not on what they did wrong.</a:t>
            </a:r>
          </a:p>
          <a:p>
            <a:endParaRPr lang="en-US" sz="1200" kern="1200" dirty="0">
              <a:solidFill>
                <a:schemeClr val="tx1"/>
              </a:solidFill>
              <a:latin typeface="+mn-lt"/>
              <a:ea typeface="+mn-ea"/>
              <a:cs typeface="+mn-cs"/>
            </a:endParaRPr>
          </a:p>
          <a:p>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If time is running short, ask only the teacher whose video was analyzed to share her or his reflection.</a:t>
            </a:r>
            <a:endParaRPr lang="en-US" dirty="0"/>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12</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84029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20 min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Decide when to schedule the food break and rearrange the slides accordingly. The break should occur approximately halfway through the session. </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endParaRPr lang="en-US" sz="1200" b="0" kern="1200" dirty="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Note: </a:t>
            </a:r>
            <a:r>
              <a:rPr lang="en-US" sz="1200" b="0" kern="1200" dirty="0">
                <a:solidFill>
                  <a:schemeClr val="tx1"/>
                </a:solidFill>
                <a:latin typeface="+mn-lt"/>
                <a:ea typeface="+mn-ea"/>
                <a:cs typeface="+mn-cs"/>
              </a:rPr>
              <a:t>This</a:t>
            </a:r>
            <a:r>
              <a:rPr lang="en-US" sz="1200" b="0" kern="1200" baseline="0" dirty="0">
                <a:solidFill>
                  <a:schemeClr val="tx1"/>
                </a:solidFill>
                <a:latin typeface="+mn-lt"/>
                <a:ea typeface="+mn-ea"/>
                <a:cs typeface="+mn-cs"/>
              </a:rPr>
              <a:t> will be too early for a break unless you’re analyzing two video clips.</a:t>
            </a:r>
            <a:endParaRPr lang="en-US" sz="1200" b="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13</a:t>
            </a:fld>
            <a:endParaRPr lang="en-US"/>
          </a:p>
        </p:txBody>
      </p:sp>
    </p:spTree>
    <p:extLst>
      <p:ext uri="{BB962C8B-B14F-4D97-AF65-F5344CB8AC3E}">
        <p14:creationId xmlns:p14="http://schemas.microsoft.com/office/powerpoint/2010/main" val="1685384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14</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dirty="0"/>
              <a:t>Less than 1 min</a:t>
            </a:r>
          </a:p>
          <a:p>
            <a:pPr marL="228600" indent="-228600" eaLnBrk="1" hangingPunct="1">
              <a:buNone/>
            </a:pPr>
            <a:endParaRPr lang="en-US" sz="1200" u="none" kern="1200" dirty="0">
              <a:solidFill>
                <a:schemeClr val="tx1"/>
              </a:solidFill>
              <a:latin typeface="+mn-lt"/>
              <a:ea typeface="+mn-ea"/>
              <a:cs typeface="+mn-cs"/>
            </a:endParaRPr>
          </a:p>
          <a:p>
            <a:pPr marL="228600" indent="-228600" eaLnBrk="1" hangingPunct="1">
              <a:buNone/>
            </a:pPr>
            <a:r>
              <a:rPr lang="en-US" sz="1200" u="none" kern="1200" dirty="0">
                <a:solidFill>
                  <a:schemeClr val="tx1"/>
                </a:solidFill>
                <a:latin typeface="+mn-lt"/>
                <a:ea typeface="+mn-ea"/>
                <a:cs typeface="+mn-cs"/>
              </a:rPr>
              <a:t>a. </a:t>
            </a:r>
            <a:r>
              <a:rPr lang="en-US" sz="1200" b="1" u="none" kern="1200" dirty="0">
                <a:solidFill>
                  <a:schemeClr val="tx1"/>
                </a:solidFill>
                <a:latin typeface="+mn-lt"/>
                <a:ea typeface="+mn-ea"/>
                <a:cs typeface="+mn-cs"/>
              </a:rPr>
              <a:t>Transition: </a:t>
            </a:r>
            <a:r>
              <a:rPr lang="en-US" sz="1200" u="none" kern="1200" dirty="0">
                <a:solidFill>
                  <a:schemeClr val="tx1"/>
                </a:solidFill>
                <a:latin typeface="+mn-lt"/>
                <a:ea typeface="+mn-ea"/>
                <a:cs typeface="+mn-cs"/>
              </a:rPr>
              <a:t>This slide marks </a:t>
            </a:r>
            <a:r>
              <a:rPr lang="en-US" sz="1200" kern="1200" dirty="0">
                <a:solidFill>
                  <a:schemeClr val="tx1"/>
                </a:solidFill>
                <a:latin typeface="+mn-lt"/>
                <a:ea typeface="+mn-ea"/>
                <a:cs typeface="+mn-cs"/>
              </a:rPr>
              <a:t>the transition to the student pre- and posttest analysis.</a:t>
            </a:r>
          </a:p>
          <a:p>
            <a:pPr marL="228600" indent="-228600" eaLnBrk="1" hangingPunct="1">
              <a:buNone/>
            </a:pPr>
            <a:endParaRPr lang="en-US" sz="1200" kern="1200" dirty="0">
              <a:solidFill>
                <a:schemeClr val="tx1"/>
              </a:solidFill>
              <a:latin typeface="+mn-lt"/>
              <a:ea typeface="+mn-ea"/>
              <a:cs typeface="+mn-cs"/>
            </a:endParaRPr>
          </a:p>
          <a:p>
            <a:pPr marL="228600" indent="-228600" eaLnBrk="1" hangingPunct="1">
              <a:buNone/>
            </a:pPr>
            <a:r>
              <a:rPr lang="en-US" sz="1200" u="none" kern="1200" dirty="0">
                <a:solidFill>
                  <a:schemeClr val="tx1"/>
                </a:solidFill>
                <a:latin typeface="+mn-lt"/>
                <a:ea typeface="+mn-ea"/>
                <a:cs typeface="+mn-cs"/>
              </a:rPr>
              <a:t>b. Read</a:t>
            </a:r>
            <a:r>
              <a:rPr lang="en-US" sz="1200" kern="1200" dirty="0">
                <a:solidFill>
                  <a:schemeClr val="tx1"/>
                </a:solidFill>
                <a:latin typeface="+mn-lt"/>
                <a:ea typeface="+mn-ea"/>
                <a:cs typeface="+mn-cs"/>
              </a:rPr>
              <a:t> the focus question on the slide.</a:t>
            </a: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1415310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10 min</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a:t>
            </a:r>
            <a:r>
              <a:rPr lang="en-US" sz="1200" b="0" kern="1200" dirty="0">
                <a:solidFill>
                  <a:schemeClr val="tx1"/>
                </a:solidFill>
                <a:latin typeface="+mn-lt"/>
                <a:ea typeface="+mn-ea"/>
                <a:cs typeface="+mn-cs"/>
              </a:rPr>
              <a:t>Skip this slide if you used it in Study Group 2.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“Before we look at our own features analysis charts to analyze our students’ learning, let’s practice using a sample FAC to see how it can be used to identify patterns in student learning.”</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sample FAC for a test question about the Sun’s effect on climate used in 5th- and 6th-grade classrooms.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Make sure participants see both the pre- and posttest results for a class of 25 students.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Have participants answer the questions on the slide.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Discuss participants’ responses to each question.</a:t>
            </a:r>
          </a:p>
          <a:p>
            <a:endParaRPr lang="en-US" sz="1200" b="1" kern="1200" dirty="0">
              <a:solidFill>
                <a:schemeClr val="tx1"/>
              </a:solidFill>
              <a:latin typeface="+mn-lt"/>
              <a:ea typeface="+mn-ea"/>
              <a:cs typeface="+mn-cs"/>
            </a:endParaRPr>
          </a:p>
          <a:p>
            <a:pPr marL="0"/>
            <a:r>
              <a:rPr lang="en-US" sz="1200" b="1" kern="1200" dirty="0">
                <a:solidFill>
                  <a:schemeClr val="tx1"/>
                </a:solidFill>
                <a:latin typeface="+mn-lt"/>
                <a:ea typeface="+mn-ea"/>
                <a:cs typeface="+mn-cs"/>
              </a:rPr>
              <a:t>Anticipated responses: </a:t>
            </a:r>
            <a:endParaRPr lang="en-US" sz="1200" b="0" kern="1200" dirty="0">
              <a:solidFill>
                <a:schemeClr val="tx1"/>
              </a:solidFill>
              <a:latin typeface="+mn-lt"/>
              <a:ea typeface="+mn-ea"/>
              <a:cs typeface="+mn-cs"/>
            </a:endParaRPr>
          </a:p>
          <a:p>
            <a:pPr marL="228600" indent="-228600">
              <a:buNone/>
            </a:pPr>
            <a:r>
              <a:rPr lang="en-US" sz="1200" b="0" kern="1200" dirty="0">
                <a:solidFill>
                  <a:schemeClr val="tx1"/>
                </a:solidFill>
                <a:latin typeface="+mn-lt"/>
                <a:ea typeface="+mn-ea"/>
                <a:cs typeface="+mn-cs"/>
              </a:rPr>
              <a:t>1. </a:t>
            </a:r>
            <a:r>
              <a:rPr lang="en-US" sz="1200" b="1" kern="1200" dirty="0">
                <a:solidFill>
                  <a:schemeClr val="tx1"/>
                </a:solidFill>
                <a:latin typeface="+mn-lt"/>
                <a:ea typeface="+mn-ea"/>
                <a:cs typeface="+mn-cs"/>
              </a:rPr>
              <a:t>Student 6</a:t>
            </a:r>
            <a:r>
              <a:rPr lang="en-US" sz="1200" kern="1200" dirty="0">
                <a:solidFill>
                  <a:schemeClr val="tx1"/>
                </a:solidFill>
                <a:latin typeface="+mn-lt"/>
                <a:ea typeface="+mn-ea"/>
                <a:cs typeface="+mn-cs"/>
              </a:rPr>
              <a:t> didn’t use any of the intended science ideas in answering this question on the pretest; instead, the student indicated incorrectly that the equator is always the warmest place on Earth, so South America is always hot. The student’s thinking changed quite a bit on the posttest, where she/he used three of the goal science ideas and no longer used the explanation that the equator is always the hottest place on Earth.</a:t>
            </a:r>
          </a:p>
          <a:p>
            <a:pPr marL="228600" indent="-228600">
              <a:buAutoNum type="arabicPeriod"/>
            </a:pPr>
            <a:endParaRPr lang="en-US" sz="1200" b="1" kern="1200" dirty="0">
              <a:solidFill>
                <a:schemeClr val="tx1"/>
              </a:solidFill>
              <a:latin typeface="+mn-lt"/>
              <a:ea typeface="+mn-ea"/>
              <a:cs typeface="+mn-cs"/>
            </a:endParaRPr>
          </a:p>
          <a:p>
            <a:pPr marL="228600" indent="-228600">
              <a:buNone/>
            </a:pPr>
            <a:r>
              <a:rPr lang="en-US" sz="1200" b="0" kern="1200" dirty="0">
                <a:solidFill>
                  <a:schemeClr val="tx1"/>
                </a:solidFill>
                <a:latin typeface="+mn-lt"/>
                <a:ea typeface="+mn-ea"/>
                <a:cs typeface="+mn-cs"/>
              </a:rPr>
              <a:t>2. </a:t>
            </a:r>
            <a:r>
              <a:rPr lang="en-US" sz="1200" b="1" kern="1200" dirty="0">
                <a:solidFill>
                  <a:schemeClr val="tx1"/>
                </a:solidFill>
                <a:latin typeface="+mn-lt"/>
                <a:ea typeface="+mn-ea"/>
                <a:cs typeface="+mn-cs"/>
              </a:rPr>
              <a:t>Student 11</a:t>
            </a:r>
            <a:r>
              <a:rPr lang="en-US" sz="1200" kern="1200" dirty="0">
                <a:solidFill>
                  <a:schemeClr val="tx1"/>
                </a:solidFill>
                <a:latin typeface="+mn-lt"/>
                <a:ea typeface="+mn-ea"/>
                <a:cs typeface="+mn-cs"/>
              </a:rPr>
              <a:t> also initially thought that it’s hot in January in South America because the equator is there, and that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it’s always hot at the equator. On the posttest, the student still held on to this idea but also picked up a new idea that the Earth is tilted. The student has not yet figured out how to use the new idea of the tilted Earth to change her/his idea that the equator is always the hottest place.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3. Results for the class overall</a:t>
            </a:r>
            <a:r>
              <a:rPr lang="en-US" sz="1200" b="0" kern="1200" dirty="0">
                <a:solidFill>
                  <a:schemeClr val="tx1"/>
                </a:solidFill>
                <a:latin typeface="+mn-lt"/>
                <a:ea typeface="+mn-ea"/>
                <a:cs typeface="+mn-cs"/>
              </a:rPr>
              <a:t>:</a:t>
            </a:r>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marL="457200" indent="-137160">
              <a:buFont typeface="Arial" pitchFamily="34" charset="0"/>
              <a:buChar char="•"/>
            </a:pPr>
            <a:r>
              <a:rPr lang="en-US" sz="1200" b="1" kern="1200" dirty="0">
                <a:solidFill>
                  <a:schemeClr val="tx1"/>
                </a:solidFill>
                <a:latin typeface="+mn-lt"/>
                <a:ea typeface="+mn-ea"/>
                <a:cs typeface="+mn-cs"/>
              </a:rPr>
              <a:t> Strengths:</a:t>
            </a:r>
            <a:r>
              <a:rPr lang="en-US" sz="1200" kern="1200" dirty="0">
                <a:solidFill>
                  <a:schemeClr val="tx1"/>
                </a:solidFill>
                <a:latin typeface="+mn-lt"/>
                <a:ea typeface="+mn-ea"/>
                <a:cs typeface="+mn-cs"/>
              </a:rPr>
              <a:t> On the posttest, most students are now using ideas about the Earth’s tilt and the importance of direct Sun rays to explain why it is hot in January in South America. In addition, six out of 13 students dropped the misconception that the reason is that the equator is always the warmest place on Earth. </a:t>
            </a:r>
            <a:endParaRPr lang="en-US" sz="1200" b="1" kern="1200" dirty="0">
              <a:solidFill>
                <a:schemeClr val="tx1"/>
              </a:solidFill>
              <a:latin typeface="+mn-lt"/>
              <a:ea typeface="+mn-ea"/>
              <a:cs typeface="+mn-cs"/>
            </a:endParaRPr>
          </a:p>
          <a:p>
            <a:pPr marL="457200" indent="-137160">
              <a:buFont typeface="Arial" pitchFamily="34" charset="0"/>
              <a:buChar char="•"/>
            </a:pPr>
            <a:r>
              <a:rPr lang="en-US" sz="1200" b="1" kern="1200" dirty="0">
                <a:solidFill>
                  <a:schemeClr val="tx1"/>
                </a:solidFill>
                <a:latin typeface="+mn-lt"/>
                <a:ea typeface="+mn-ea"/>
                <a:cs typeface="+mn-cs"/>
              </a:rPr>
              <a:t> Weaknesses:</a:t>
            </a:r>
            <a:r>
              <a:rPr lang="en-US" sz="1200" kern="1200" dirty="0">
                <a:solidFill>
                  <a:schemeClr val="tx1"/>
                </a:solidFill>
                <a:latin typeface="+mn-lt"/>
                <a:ea typeface="+mn-ea"/>
                <a:cs typeface="+mn-cs"/>
              </a:rPr>
              <a:t> Seven out of 13 students are still using the idea that the equator is always the hottest place on Earth, and that’s why it’s hot in South America. Only a few students are using ideas about hours of daylight (the last two goal features) in their explanations.</a:t>
            </a: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a:p>
        </p:txBody>
      </p:sp>
    </p:spTree>
    <p:extLst>
      <p:ext uri="{BB962C8B-B14F-4D97-AF65-F5344CB8AC3E}">
        <p14:creationId xmlns:p14="http://schemas.microsoft.com/office/powerpoint/2010/main" val="1693787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84859" eaLnBrk="0" hangingPunct="0">
              <a:defRPr>
                <a:solidFill>
                  <a:schemeClr val="tx1"/>
                </a:solidFill>
                <a:latin typeface="Arial" charset="0"/>
              </a:defRPr>
            </a:lvl1pPr>
            <a:lvl2pPr marL="785204" indent="-302000" defTabSz="984859" eaLnBrk="0" hangingPunct="0">
              <a:defRPr>
                <a:solidFill>
                  <a:schemeClr val="tx1"/>
                </a:solidFill>
                <a:latin typeface="Arial" charset="0"/>
              </a:defRPr>
            </a:lvl2pPr>
            <a:lvl3pPr marL="1208004" indent="-241601" defTabSz="984859" eaLnBrk="0" hangingPunct="0">
              <a:defRPr>
                <a:solidFill>
                  <a:schemeClr val="tx1"/>
                </a:solidFill>
                <a:latin typeface="Arial" charset="0"/>
              </a:defRPr>
            </a:lvl3pPr>
            <a:lvl4pPr marL="1691206" indent="-241601" defTabSz="984859" eaLnBrk="0" hangingPunct="0">
              <a:defRPr>
                <a:solidFill>
                  <a:schemeClr val="tx1"/>
                </a:solidFill>
                <a:latin typeface="Arial" charset="0"/>
              </a:defRPr>
            </a:lvl4pPr>
            <a:lvl5pPr marL="2174408" indent="-241601" defTabSz="984859" eaLnBrk="0" hangingPunct="0">
              <a:defRPr>
                <a:solidFill>
                  <a:schemeClr val="tx1"/>
                </a:solidFill>
                <a:latin typeface="Arial" charset="0"/>
              </a:defRPr>
            </a:lvl5pPr>
            <a:lvl6pPr marL="2657610" indent="-241601" defTabSz="984859" eaLnBrk="0" fontAlgn="base" hangingPunct="0">
              <a:spcBef>
                <a:spcPct val="0"/>
              </a:spcBef>
              <a:spcAft>
                <a:spcPct val="0"/>
              </a:spcAft>
              <a:defRPr>
                <a:solidFill>
                  <a:schemeClr val="tx1"/>
                </a:solidFill>
                <a:latin typeface="Arial" charset="0"/>
              </a:defRPr>
            </a:lvl6pPr>
            <a:lvl7pPr marL="3140810" indent="-241601" defTabSz="984859" eaLnBrk="0" fontAlgn="base" hangingPunct="0">
              <a:spcBef>
                <a:spcPct val="0"/>
              </a:spcBef>
              <a:spcAft>
                <a:spcPct val="0"/>
              </a:spcAft>
              <a:defRPr>
                <a:solidFill>
                  <a:schemeClr val="tx1"/>
                </a:solidFill>
                <a:latin typeface="Arial" charset="0"/>
              </a:defRPr>
            </a:lvl7pPr>
            <a:lvl8pPr marL="3624013" indent="-241601" defTabSz="984859" eaLnBrk="0" fontAlgn="base" hangingPunct="0">
              <a:spcBef>
                <a:spcPct val="0"/>
              </a:spcBef>
              <a:spcAft>
                <a:spcPct val="0"/>
              </a:spcAft>
              <a:defRPr>
                <a:solidFill>
                  <a:schemeClr val="tx1"/>
                </a:solidFill>
                <a:latin typeface="Arial" charset="0"/>
              </a:defRPr>
            </a:lvl8pPr>
            <a:lvl9pPr marL="4107214" indent="-241601" defTabSz="984859" eaLnBrk="0" fontAlgn="base" hangingPunct="0">
              <a:spcBef>
                <a:spcPct val="0"/>
              </a:spcBef>
              <a:spcAft>
                <a:spcPct val="0"/>
              </a:spcAft>
              <a:defRPr>
                <a:solidFill>
                  <a:schemeClr val="tx1"/>
                </a:solidFill>
                <a:latin typeface="Arial" charset="0"/>
              </a:defRPr>
            </a:lvl9pPr>
          </a:lstStyle>
          <a:p>
            <a:pPr eaLnBrk="1" hangingPunct="1"/>
            <a:fld id="{7DCAEF58-160A-4A11-A45D-1B7C89346756}" type="slidenum">
              <a:rPr lang="en-US"/>
              <a:pPr eaLnBrk="1" hangingPunct="1"/>
              <a:t>16</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dirty="0"/>
              <a:t>20 min</a:t>
            </a:r>
          </a:p>
          <a:p>
            <a:pPr eaLnBrk="1" hangingPunct="1"/>
            <a:endParaRPr lang="en-US" dirty="0"/>
          </a:p>
          <a:p>
            <a:pPr lvl="0" fontAlgn="base"/>
            <a:r>
              <a:rPr lang="en-US" sz="1200" u="none" strike="noStrike" kern="1200" dirty="0">
                <a:solidFill>
                  <a:schemeClr val="tx1"/>
                </a:solidFill>
                <a:effectLst/>
                <a:latin typeface="+mn-lt"/>
                <a:ea typeface="+mn-ea"/>
                <a:cs typeface="+mn-cs"/>
              </a:rPr>
              <a:t>a.</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Have participants break up into groups of three. (2 min)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Go over the directions on the slide. </a:t>
            </a:r>
            <a:r>
              <a:rPr lang="en-US" sz="1200" u="none" kern="1200" dirty="0">
                <a:solidFill>
                  <a:schemeClr val="tx1"/>
                </a:solidFill>
                <a:latin typeface="+mn-lt"/>
                <a:ea typeface="+mn-ea"/>
                <a:cs typeface="+mn-cs"/>
              </a:rPr>
              <a:t>Emphasize</a:t>
            </a:r>
            <a:r>
              <a:rPr lang="en-US" sz="1200" kern="1200" dirty="0">
                <a:solidFill>
                  <a:schemeClr val="tx1"/>
                </a:solidFill>
                <a:latin typeface="+mn-lt"/>
                <a:ea typeface="+mn-ea"/>
                <a:cs typeface="+mn-cs"/>
              </a:rPr>
              <a:t> the importance of evidence-based reasoning. Participants should challenge one another to give evidence for their claims.</a:t>
            </a:r>
            <a:r>
              <a:rPr lang="en-US" sz="1200" kern="1200" baseline="0" dirty="0">
                <a:solidFill>
                  <a:schemeClr val="tx1"/>
                </a:solidFill>
                <a:latin typeface="+mn-lt"/>
                <a:ea typeface="+mn-ea"/>
                <a:cs typeface="+mn-cs"/>
              </a:rPr>
              <a:t> (2 min)</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“Within your group, distribute copies of the pre- and posttest  FACs.” (2 min)</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Individuals (7 min):</a:t>
            </a:r>
            <a:r>
              <a:rPr lang="en-US" sz="1200" kern="1200" dirty="0">
                <a:solidFill>
                  <a:schemeClr val="tx1"/>
                </a:solidFill>
                <a:latin typeface="+mn-lt"/>
                <a:ea typeface="+mn-ea"/>
                <a:cs typeface="+mn-cs"/>
              </a:rPr>
              <a:t> “Study each teacher’s pre- and posttest FACs, looking for patterns in the student-learning data.”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Small groups (7 min):</a:t>
            </a:r>
            <a:endParaRPr lang="en-US" sz="1200" kern="1200" dirty="0">
              <a:solidFill>
                <a:schemeClr val="tx1"/>
              </a:solidFill>
              <a:latin typeface="+mn-lt"/>
              <a:ea typeface="+mn-ea"/>
              <a:cs typeface="+mn-cs"/>
            </a:endParaRPr>
          </a:p>
          <a:p>
            <a:pPr marL="228600">
              <a:buFont typeface="Arial" pitchFamily="34" charset="0"/>
              <a:buChar char="•"/>
            </a:pPr>
            <a:r>
              <a:rPr lang="en-US" sz="1200" kern="1200" dirty="0">
                <a:solidFill>
                  <a:schemeClr val="tx1"/>
                </a:solidFill>
                <a:latin typeface="+mn-lt"/>
                <a:ea typeface="+mn-ea"/>
                <a:cs typeface="+mn-cs"/>
              </a:rPr>
              <a:t> “Identify a note taker for the group.”</a:t>
            </a:r>
          </a:p>
          <a:p>
            <a:pPr marL="228600">
              <a:buFont typeface="Arial" pitchFamily="34" charset="0"/>
              <a:buChar char="•"/>
            </a:pPr>
            <a:r>
              <a:rPr lang="en-US" sz="1200" kern="1200" dirty="0">
                <a:solidFill>
                  <a:schemeClr val="tx1"/>
                </a:solidFill>
                <a:latin typeface="+mn-lt"/>
                <a:ea typeface="+mn-ea"/>
                <a:cs typeface="+mn-cs"/>
              </a:rPr>
              <a:t> “Discuss and take notes about things that were similar and different across classes.”</a:t>
            </a:r>
          </a:p>
          <a:p>
            <a:pPr marL="228600">
              <a:buFont typeface="Arial" pitchFamily="34" charset="0"/>
              <a:buChar char="•"/>
            </a:pPr>
            <a:r>
              <a:rPr lang="en-US" sz="1200" kern="1200" dirty="0">
                <a:solidFill>
                  <a:schemeClr val="tx1"/>
                </a:solidFill>
                <a:latin typeface="+mn-lt"/>
                <a:ea typeface="+mn-ea"/>
                <a:cs typeface="+mn-cs"/>
              </a:rPr>
              <a:t> “Be sure to cite evidence for your claims!”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needed to balance out group sizes, join one group as a participant. Otherwise, join a group of three, mainly as an observer, but feel free to ask questions that challenge participants to dig deeper and more specifically into the data and cite evidence for claims. </a:t>
            </a:r>
            <a:endParaRPr lang="en-US" dirty="0"/>
          </a:p>
        </p:txBody>
      </p:sp>
      <p:sp>
        <p:nvSpPr>
          <p:cNvPr id="2" name="Footer Placeholder 1"/>
          <p:cNvSpPr>
            <a:spLocks noGrp="1"/>
          </p:cNvSpPr>
          <p:nvPr>
            <p:ph type="ftr" sz="quarter" idx="10"/>
          </p:nvPr>
        </p:nvSpPr>
        <p:spPr/>
        <p:txBody>
          <a:bodyPr/>
          <a:lstStyle/>
          <a:p>
            <a:pPr>
              <a:defRPr/>
            </a:pPr>
            <a:r>
              <a:rPr lang="en-US"/>
              <a:t>STeLLA SG3: Purple Team A</a:t>
            </a:r>
          </a:p>
        </p:txBody>
      </p:sp>
      <p:sp>
        <p:nvSpPr>
          <p:cNvPr id="3" name="Header Placeholder 2"/>
          <p:cNvSpPr>
            <a:spLocks noGrp="1"/>
          </p:cNvSpPr>
          <p:nvPr>
            <p:ph type="hdr" sz="quarter" idx="11"/>
          </p:nvPr>
        </p:nvSpPr>
        <p:spPr/>
        <p:txBody>
          <a:bodyPr/>
          <a:lstStyle/>
          <a:p>
            <a:pPr>
              <a:defRPr/>
            </a:pPr>
            <a:r>
              <a:rPr lang="en-US"/>
              <a:t>BSCS</a:t>
            </a:r>
          </a:p>
        </p:txBody>
      </p:sp>
    </p:spTree>
    <p:extLst>
      <p:ext uri="{BB962C8B-B14F-4D97-AF65-F5344CB8AC3E}">
        <p14:creationId xmlns:p14="http://schemas.microsoft.com/office/powerpoint/2010/main" val="1783859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15 min</a:t>
            </a:r>
          </a:p>
          <a:p>
            <a:endParaRPr lang="en-US"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a:t>
            </a:r>
            <a:r>
              <a:rPr lang="en-US" sz="1200" b="0" kern="1200" dirty="0">
                <a:solidFill>
                  <a:schemeClr val="tx1"/>
                </a:solidFill>
                <a:latin typeface="+mn-lt"/>
                <a:ea typeface="+mn-ea"/>
                <a:cs typeface="+mn-cs"/>
              </a:rPr>
              <a:t>If time is short, have participants analyze only the posttests.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In the same small groups, have participants distribute copies of the sample student pre- and posttests. (1 min)</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Individuals (7 min):</a:t>
            </a:r>
            <a:r>
              <a:rPr lang="en-US" sz="1200" kern="1200" dirty="0">
                <a:solidFill>
                  <a:schemeClr val="tx1"/>
                </a:solidFill>
                <a:latin typeface="+mn-lt"/>
                <a:ea typeface="+mn-ea"/>
                <a:cs typeface="+mn-cs"/>
              </a:rPr>
              <a:t> Have participants review the tests from other teachers, studying how each student did on the pretest and posttest.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Small group (7 min):</a:t>
            </a:r>
            <a:r>
              <a:rPr lang="en-US" sz="1200" kern="1200" dirty="0">
                <a:solidFill>
                  <a:schemeClr val="tx1"/>
                </a:solidFill>
                <a:latin typeface="+mn-lt"/>
                <a:ea typeface="+mn-ea"/>
                <a:cs typeface="+mn-cs"/>
              </a:rPr>
              <a:t> </a:t>
            </a:r>
          </a:p>
          <a:p>
            <a:pPr marL="228600" indent="-137160">
              <a:buFont typeface="Arial" pitchFamily="34" charset="0"/>
              <a:buChar char="•"/>
            </a:pPr>
            <a:r>
              <a:rPr lang="en-US" sz="1200" kern="1200" dirty="0">
                <a:solidFill>
                  <a:schemeClr val="tx1"/>
                </a:solidFill>
                <a:latin typeface="+mn-lt"/>
                <a:ea typeface="+mn-ea"/>
                <a:cs typeface="+mn-cs"/>
              </a:rPr>
              <a:t>“Identify a note taker.”</a:t>
            </a:r>
          </a:p>
          <a:p>
            <a:pPr marL="228600" indent="-137160">
              <a:buFont typeface="Arial" pitchFamily="34" charset="0"/>
              <a:buChar char="•"/>
            </a:pPr>
            <a:r>
              <a:rPr lang="en-US" sz="1200" kern="1200" dirty="0">
                <a:solidFill>
                  <a:schemeClr val="tx1"/>
                </a:solidFill>
                <a:latin typeface="+mn-lt"/>
                <a:ea typeface="+mn-ea"/>
                <a:cs typeface="+mn-cs"/>
              </a:rPr>
              <a:t>“Discuss and take notes about interesting student thinking found in the individual tests, looking for anything that reinforces or differs from patterns identified in the FAC.”</a:t>
            </a:r>
          </a:p>
          <a:p>
            <a:pPr marL="228600" indent="-137160">
              <a:buFont typeface="Arial" pitchFamily="34" charset="0"/>
              <a:buChar char="•"/>
            </a:pPr>
            <a:r>
              <a:rPr lang="en-US" sz="1200" kern="1200" dirty="0">
                <a:solidFill>
                  <a:schemeClr val="tx1"/>
                </a:solidFill>
                <a:latin typeface="+mn-lt"/>
                <a:ea typeface="+mn-ea"/>
                <a:cs typeface="+mn-cs"/>
              </a:rPr>
              <a:t>“Remember to cite evidence for your claims!”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needed to balance out group sizes, join one group as a participant. Otherwise, join a new group, mainly as an observer, but feel free to ask questions that challenge participants to dig deeper and more specifically into the data and cite evidence for claims.</a:t>
            </a:r>
            <a:r>
              <a:rPr lang="en-US" dirty="0"/>
              <a:t>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17</a:t>
            </a:fld>
            <a:endParaRPr lang="en-US"/>
          </a:p>
        </p:txBody>
      </p:sp>
    </p:spTree>
    <p:extLst>
      <p:ext uri="{BB962C8B-B14F-4D97-AF65-F5344CB8AC3E}">
        <p14:creationId xmlns:p14="http://schemas.microsoft.com/office/powerpoint/2010/main" val="1386289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15 min</a:t>
            </a:r>
          </a:p>
          <a:p>
            <a:endParaRPr lang="en-US" dirty="0"/>
          </a:p>
          <a:p>
            <a:pPr lvl="0" fontAlgn="base"/>
            <a:r>
              <a:rPr lang="en-US" sz="1200" u="none" strike="noStrike" kern="1200" dirty="0">
                <a:solidFill>
                  <a:schemeClr val="tx1"/>
                </a:solidFill>
                <a:effectLst/>
                <a:latin typeface="+mn-lt"/>
                <a:ea typeface="+mn-ea"/>
                <a:cs typeface="+mn-cs"/>
              </a:rPr>
              <a:t>a. Direct each of the small groups to use what they’ve learned from their analyses of the FACs and the sample student work to construct a chart showing strengths, weaknesses, and changes in student learning.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The next slide shows the chart structure they should use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Wander around the room and observe the groups working on their charts.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Encourage participants to be specific about the ideas students seemed to understand or didn’t seem to understand.</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Time this analysis work and give small groups a 5-minute warning before the end of the activity.  </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18</a:t>
            </a:fld>
            <a:endParaRPr lang="en-US"/>
          </a:p>
        </p:txBody>
      </p:sp>
    </p:spTree>
    <p:extLst>
      <p:ext uri="{BB962C8B-B14F-4D97-AF65-F5344CB8AC3E}">
        <p14:creationId xmlns:p14="http://schemas.microsoft.com/office/powerpoint/2010/main" val="281126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Time combined with slide</a:t>
            </a:r>
            <a:r>
              <a:rPr lang="en-US" baseline="0" dirty="0"/>
              <a:t> 16</a:t>
            </a:r>
            <a:endParaRPr lang="en-US" dirty="0"/>
          </a:p>
          <a:p>
            <a:endParaRPr lang="en-US" dirty="0"/>
          </a:p>
          <a:p>
            <a:pPr lvl="0" fontAlgn="base"/>
            <a:r>
              <a:rPr lang="en-US" sz="1200" u="none" strike="noStrike" kern="1200" dirty="0">
                <a:solidFill>
                  <a:schemeClr val="tx1"/>
                </a:solidFill>
                <a:effectLst/>
                <a:latin typeface="+mn-lt"/>
                <a:ea typeface="+mn-ea"/>
                <a:cs typeface="+mn-cs"/>
              </a:rPr>
              <a:t>a. Point out the chart structure on the slide that participants will use to create their charts. </a:t>
            </a:r>
          </a:p>
          <a:p>
            <a:endParaRPr lang="en-US" sz="1200" b="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19</a:t>
            </a:fld>
            <a:endParaRPr lang="en-US"/>
          </a:p>
        </p:txBody>
      </p:sp>
    </p:spTree>
    <p:extLst>
      <p:ext uri="{BB962C8B-B14F-4D97-AF65-F5344CB8AC3E}">
        <p14:creationId xmlns:p14="http://schemas.microsoft.com/office/powerpoint/2010/main" val="1494146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13CCABC8-E71E-44DA-9CAE-00CF3CF7F235}" type="slidenum">
              <a:rPr lang="en-US">
                <a:solidFill>
                  <a:srgbClr val="000000"/>
                </a:solidFill>
              </a:rPr>
              <a:pPr eaLnBrk="1" hangingPunct="1"/>
              <a:t>2</a:t>
            </a:fld>
            <a:endParaRPr lang="en-US" dirty="0">
              <a:solidFill>
                <a:srgbClr val="000000"/>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dirty="0"/>
              <a:t>2 min</a:t>
            </a:r>
          </a:p>
          <a:p>
            <a:pPr eaLnBrk="1" hangingPunct="1"/>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a:t>
            </a:r>
            <a:r>
              <a:rPr lang="en-US" sz="1200" b="1" u="none" strike="noStrike" kern="1200" baseline="0" dirty="0">
                <a:solidFill>
                  <a:schemeClr val="tx1"/>
                </a:solidFill>
                <a:effectLst/>
                <a:latin typeface="+mn-lt"/>
                <a:ea typeface="+mn-ea"/>
                <a:cs typeface="+mn-cs"/>
              </a:rPr>
              <a:t> </a:t>
            </a:r>
            <a:r>
              <a:rPr lang="en-US" sz="1200" b="1" u="none" strike="noStrike" kern="1200" dirty="0">
                <a:solidFill>
                  <a:schemeClr val="tx1"/>
                </a:solidFill>
                <a:effectLst/>
                <a:latin typeface="+mn-lt"/>
                <a:ea typeface="+mn-ea"/>
                <a:cs typeface="+mn-cs"/>
              </a:rPr>
              <a:t>the slide to match the needs of your group.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Although the agenda assumes you have one remaining participant video clip to analyze during the session, you should have either finished all the analysis or have two teacher video clips left to analyze. This affects the timing for all other activities in this session. See the Planning and Leading Overview guide for tips on how to adjust the agenda and timing.</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Share the agenda with the group.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Remind participants</a:t>
            </a:r>
            <a:r>
              <a:rPr lang="en-US" sz="1200" kern="1200" baseline="0" dirty="0">
                <a:solidFill>
                  <a:schemeClr val="tx1"/>
                </a:solidFill>
                <a:latin typeface="+mn-lt"/>
                <a:ea typeface="+mn-ea"/>
                <a:cs typeface="+mn-cs"/>
              </a:rPr>
              <a:t> that the majority of this study-group session will be devoted to lesson analysis.</a:t>
            </a:r>
            <a:endParaRPr lang="en-US" sz="1200" kern="1200" dirty="0">
              <a:solidFill>
                <a:schemeClr val="tx1"/>
              </a:solidFill>
              <a:latin typeface="+mn-lt"/>
              <a:ea typeface="+mn-ea"/>
              <a:cs typeface="+mn-cs"/>
            </a:endParaRPr>
          </a:p>
          <a:p>
            <a:pPr eaLnBrk="1" hangingPunct="1"/>
            <a:endParaRPr lang="en-US" dirty="0"/>
          </a:p>
          <a:p>
            <a:pPr eaLnBrk="1" hangingPunct="1"/>
            <a:r>
              <a:rPr lang="en-US" dirty="0"/>
              <a:t>d. </a:t>
            </a:r>
            <a:r>
              <a:rPr lang="en-US" sz="1200" kern="1200" dirty="0">
                <a:solidFill>
                  <a:schemeClr val="tx1"/>
                </a:solidFill>
                <a:latin typeface="+mn-lt"/>
                <a:ea typeface="+mn-ea"/>
                <a:cs typeface="+mn-cs"/>
              </a:rPr>
              <a:t>Ask participants if they have any questions about the agenda.</a:t>
            </a:r>
            <a:r>
              <a:rPr lang="en-US" dirty="0"/>
              <a:t> </a:t>
            </a: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323386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a:t>
            </a:r>
          </a:p>
          <a:p>
            <a:endParaRPr lang="en-US" dirty="0"/>
          </a:p>
          <a:p>
            <a:pPr lvl="0" fontAlgn="base"/>
            <a:r>
              <a:rPr lang="en-US" sz="1200" u="none" strike="noStrike" kern="1200" dirty="0">
                <a:solidFill>
                  <a:schemeClr val="tx1"/>
                </a:solidFill>
                <a:effectLst/>
                <a:latin typeface="+mn-lt"/>
                <a:ea typeface="+mn-ea"/>
                <a:cs typeface="+mn-cs"/>
              </a:rPr>
              <a:t>a. Have participants walk around the room and look at one another’s charts, noting the similarities in what students seem to understand and what they’re struggling with. Coordinate the gallery walk so that participants don’t gather around the same chart at the same time.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kern="1200" dirty="0">
                <a:solidFill>
                  <a:schemeClr val="tx1"/>
                </a:solidFill>
                <a:latin typeface="+mn-lt"/>
                <a:ea typeface="+mn-ea"/>
                <a:cs typeface="+mn-cs"/>
              </a:rPr>
              <a:t>Review all the charts and identify clarification questions you want to ask during the whole-group discussion. If participants start discussing the charts while they’re walking around, decide whether you’ll join in or ask them to wait until the group discussion. (If you decide to join in the discussion, you may want to switch quickly to the next slide to provide focus.)</a:t>
            </a:r>
            <a:r>
              <a:rPr lang="en-US" dirty="0"/>
              <a:t> </a:t>
            </a:r>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20</a:t>
            </a:fld>
            <a:endParaRPr lang="en-US"/>
          </a:p>
        </p:txBody>
      </p:sp>
    </p:spTree>
    <p:extLst>
      <p:ext uri="{BB962C8B-B14F-4D97-AF65-F5344CB8AC3E}">
        <p14:creationId xmlns:p14="http://schemas.microsoft.com/office/powerpoint/2010/main" val="25144113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84859" eaLnBrk="0" hangingPunct="0">
              <a:defRPr>
                <a:solidFill>
                  <a:schemeClr val="tx1"/>
                </a:solidFill>
                <a:latin typeface="Arial" charset="0"/>
              </a:defRPr>
            </a:lvl1pPr>
            <a:lvl2pPr marL="785204" indent="-302000" defTabSz="984859" eaLnBrk="0" hangingPunct="0">
              <a:defRPr>
                <a:solidFill>
                  <a:schemeClr val="tx1"/>
                </a:solidFill>
                <a:latin typeface="Arial" charset="0"/>
              </a:defRPr>
            </a:lvl2pPr>
            <a:lvl3pPr marL="1208004" indent="-241601" defTabSz="984859" eaLnBrk="0" hangingPunct="0">
              <a:defRPr>
                <a:solidFill>
                  <a:schemeClr val="tx1"/>
                </a:solidFill>
                <a:latin typeface="Arial" charset="0"/>
              </a:defRPr>
            </a:lvl3pPr>
            <a:lvl4pPr marL="1691206" indent="-241601" defTabSz="984859" eaLnBrk="0" hangingPunct="0">
              <a:defRPr>
                <a:solidFill>
                  <a:schemeClr val="tx1"/>
                </a:solidFill>
                <a:latin typeface="Arial" charset="0"/>
              </a:defRPr>
            </a:lvl4pPr>
            <a:lvl5pPr marL="2174408" indent="-241601" defTabSz="984859" eaLnBrk="0" hangingPunct="0">
              <a:defRPr>
                <a:solidFill>
                  <a:schemeClr val="tx1"/>
                </a:solidFill>
                <a:latin typeface="Arial" charset="0"/>
              </a:defRPr>
            </a:lvl5pPr>
            <a:lvl6pPr marL="2657610" indent="-241601" defTabSz="984859" eaLnBrk="0" fontAlgn="base" hangingPunct="0">
              <a:spcBef>
                <a:spcPct val="0"/>
              </a:spcBef>
              <a:spcAft>
                <a:spcPct val="0"/>
              </a:spcAft>
              <a:defRPr>
                <a:solidFill>
                  <a:schemeClr val="tx1"/>
                </a:solidFill>
                <a:latin typeface="Arial" charset="0"/>
              </a:defRPr>
            </a:lvl6pPr>
            <a:lvl7pPr marL="3140810" indent="-241601" defTabSz="984859" eaLnBrk="0" fontAlgn="base" hangingPunct="0">
              <a:spcBef>
                <a:spcPct val="0"/>
              </a:spcBef>
              <a:spcAft>
                <a:spcPct val="0"/>
              </a:spcAft>
              <a:defRPr>
                <a:solidFill>
                  <a:schemeClr val="tx1"/>
                </a:solidFill>
                <a:latin typeface="Arial" charset="0"/>
              </a:defRPr>
            </a:lvl7pPr>
            <a:lvl8pPr marL="3624013" indent="-241601" defTabSz="984859" eaLnBrk="0" fontAlgn="base" hangingPunct="0">
              <a:spcBef>
                <a:spcPct val="0"/>
              </a:spcBef>
              <a:spcAft>
                <a:spcPct val="0"/>
              </a:spcAft>
              <a:defRPr>
                <a:solidFill>
                  <a:schemeClr val="tx1"/>
                </a:solidFill>
                <a:latin typeface="Arial" charset="0"/>
              </a:defRPr>
            </a:lvl8pPr>
            <a:lvl9pPr marL="4107214" indent="-241601" defTabSz="984859" eaLnBrk="0" fontAlgn="base" hangingPunct="0">
              <a:spcBef>
                <a:spcPct val="0"/>
              </a:spcBef>
              <a:spcAft>
                <a:spcPct val="0"/>
              </a:spcAft>
              <a:defRPr>
                <a:solidFill>
                  <a:schemeClr val="tx1"/>
                </a:solidFill>
                <a:latin typeface="Arial" charset="0"/>
              </a:defRPr>
            </a:lvl9pPr>
          </a:lstStyle>
          <a:p>
            <a:pPr eaLnBrk="1" hangingPunct="1"/>
            <a:fld id="{58010068-6D8D-461B-924D-F4DEBC1D0940}" type="slidenum">
              <a:rPr lang="en-US"/>
              <a:pPr eaLnBrk="1" hangingPunct="1"/>
              <a:t>21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dirty="0"/>
              <a:t>15 min</a:t>
            </a:r>
          </a:p>
          <a:p>
            <a:pPr eaLnBrk="1" hangingPunct="1"/>
            <a:endParaRPr lang="en-US" dirty="0"/>
          </a:p>
          <a:p>
            <a:pPr lvl="0" fontAlgn="base"/>
            <a:r>
              <a:rPr lang="en-US" sz="1200" u="none" strike="noStrike" kern="1200" dirty="0">
                <a:solidFill>
                  <a:schemeClr val="tx1"/>
                </a:solidFill>
                <a:effectLst/>
                <a:latin typeface="+mn-lt"/>
                <a:ea typeface="+mn-ea"/>
                <a:cs typeface="+mn-cs"/>
              </a:rPr>
              <a:t>a. Reveal only the first question on the slide and follow this pattern as you lead the discussion:</a:t>
            </a:r>
            <a:endParaRPr lang="en-US" sz="1200" b="1" kern="1200" dirty="0">
              <a:solidFill>
                <a:schemeClr val="tx1"/>
              </a:solidFill>
              <a:latin typeface="+mn-lt"/>
              <a:ea typeface="+mn-ea"/>
              <a:cs typeface="+mn-cs"/>
            </a:endParaRPr>
          </a:p>
          <a:p>
            <a:pPr marL="457200" indent="-137160">
              <a:buFont typeface="Arial" pitchFamily="34" charset="0"/>
              <a:buChar char="•"/>
            </a:pPr>
            <a:r>
              <a:rPr lang="en-US" sz="1200" b="1" kern="1200" dirty="0">
                <a:solidFill>
                  <a:schemeClr val="tx1"/>
                </a:solidFill>
                <a:latin typeface="+mn-lt"/>
                <a:ea typeface="+mn-ea"/>
                <a:cs typeface="+mn-cs"/>
              </a:rPr>
              <a:t>Clarification questions:</a:t>
            </a:r>
            <a:r>
              <a:rPr lang="en-US" sz="1200" kern="1200" dirty="0">
                <a:solidFill>
                  <a:schemeClr val="tx1"/>
                </a:solidFill>
                <a:latin typeface="+mn-lt"/>
                <a:ea typeface="+mn-ea"/>
                <a:cs typeface="+mn-cs"/>
              </a:rPr>
              <a:t> Model asking clarification questions and encourage participants to ask about anything they saw on the charts that wasn’t clear.</a:t>
            </a:r>
          </a:p>
          <a:p>
            <a:pPr marL="457200" indent="-137160">
              <a:buFont typeface="Arial" pitchFamily="34" charset="0"/>
              <a:buChar char="•"/>
            </a:pPr>
            <a:r>
              <a:rPr lang="en-US" sz="1200" b="1" kern="1200" dirty="0">
                <a:solidFill>
                  <a:schemeClr val="tx1"/>
                </a:solidFill>
                <a:latin typeface="+mn-lt"/>
                <a:ea typeface="+mn-ea"/>
                <a:cs typeface="+mn-cs"/>
              </a:rPr>
              <a:t>Individual think time:</a:t>
            </a:r>
            <a:r>
              <a:rPr lang="en-US" sz="1200" kern="1200" dirty="0">
                <a:solidFill>
                  <a:schemeClr val="tx1"/>
                </a:solidFill>
                <a:latin typeface="+mn-lt"/>
                <a:ea typeface="+mn-ea"/>
                <a:cs typeface="+mn-cs"/>
              </a:rPr>
              <a:t> “What do you think students generally understood?”</a:t>
            </a:r>
          </a:p>
          <a:p>
            <a:pPr marL="457200" indent="-137160">
              <a:buFont typeface="Arial" pitchFamily="34" charset="0"/>
              <a:buChar char="•"/>
            </a:pPr>
            <a:r>
              <a:rPr lang="en-US" sz="1200" b="1" kern="1200" dirty="0">
                <a:solidFill>
                  <a:schemeClr val="tx1"/>
                </a:solidFill>
                <a:latin typeface="+mn-lt"/>
                <a:ea typeface="+mn-ea"/>
                <a:cs typeface="+mn-cs"/>
              </a:rPr>
              <a:t>Whole-group share-out.</a:t>
            </a:r>
            <a:endParaRPr lang="en-US" sz="1200" kern="1200" dirty="0">
              <a:solidFill>
                <a:schemeClr val="tx1"/>
              </a:solidFill>
              <a:latin typeface="+mn-lt"/>
              <a:ea typeface="+mn-ea"/>
              <a:cs typeface="+mn-cs"/>
            </a:endParaRPr>
          </a:p>
          <a:p>
            <a:pPr marL="457200" indent="-137160">
              <a:buFont typeface="Arial" pitchFamily="34" charset="0"/>
              <a:buChar char="•"/>
            </a:pPr>
            <a:r>
              <a:rPr lang="en-US" sz="1200" b="1" kern="1200" dirty="0">
                <a:solidFill>
                  <a:schemeClr val="tx1"/>
                </a:solidFill>
                <a:latin typeface="+mn-lt"/>
                <a:ea typeface="+mn-ea"/>
                <a:cs typeface="+mn-cs"/>
              </a:rPr>
              <a:t>Individual think time:</a:t>
            </a:r>
            <a:r>
              <a:rPr lang="en-US" sz="1200" kern="1200" dirty="0">
                <a:solidFill>
                  <a:schemeClr val="tx1"/>
                </a:solidFill>
                <a:latin typeface="+mn-lt"/>
                <a:ea typeface="+mn-ea"/>
                <a:cs typeface="+mn-cs"/>
              </a:rPr>
              <a:t> “What do you think students generally struggled with?” </a:t>
            </a:r>
          </a:p>
          <a:p>
            <a:pPr marL="457200" indent="-137160">
              <a:buFont typeface="Arial" pitchFamily="34" charset="0"/>
              <a:buChar char="•"/>
            </a:pPr>
            <a:r>
              <a:rPr lang="en-US" sz="1200" b="1" kern="1200" dirty="0">
                <a:solidFill>
                  <a:schemeClr val="tx1"/>
                </a:solidFill>
                <a:latin typeface="+mn-lt"/>
                <a:ea typeface="+mn-ea"/>
                <a:cs typeface="+mn-cs"/>
              </a:rPr>
              <a:t>Whole-group share-out.</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a:t>
            </a:r>
            <a:r>
              <a:rPr lang="en-US" sz="1200" kern="1200" dirty="0">
                <a:solidFill>
                  <a:schemeClr val="tx1"/>
                </a:solidFill>
                <a:effectLst/>
                <a:latin typeface="+mn-lt"/>
                <a:ea typeface="+mn-ea"/>
                <a:cs typeface="+mn-cs"/>
              </a:rPr>
              <a:t>Reveal the second set of questions on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“Now let’s think about how we can address the weaknesses and gaps in student learning that we’ve identified.”</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“Read and think about these four next-steps questions. Taking notes will help you remember the ideas you generate.”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Whole-group share-out:</a:t>
            </a:r>
            <a:r>
              <a:rPr lang="en-US" sz="1200" kern="1200" dirty="0">
                <a:solidFill>
                  <a:schemeClr val="tx1"/>
                </a:solidFill>
                <a:latin typeface="+mn-lt"/>
                <a:ea typeface="+mn-ea"/>
                <a:cs typeface="+mn-cs"/>
              </a:rPr>
              <a:t>  Discuss the ideas participants have generated.</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Create a chart titled Next Steps for Student Learning and take notes as participants share their ideas.</a:t>
            </a:r>
            <a:r>
              <a:rPr lang="en-US" dirty="0"/>
              <a:t> </a:t>
            </a:r>
            <a:r>
              <a:rPr lang="en-US" sz="1200" kern="1200" dirty="0">
                <a:solidFill>
                  <a:schemeClr val="tx1"/>
                </a:solidFill>
                <a:latin typeface="+mn-lt"/>
                <a:ea typeface="+mn-ea"/>
                <a:cs typeface="+mn-cs"/>
              </a:rPr>
              <a:t> </a:t>
            </a:r>
            <a:endParaRPr lang="en-US" dirty="0"/>
          </a:p>
        </p:txBody>
      </p:sp>
      <p:sp>
        <p:nvSpPr>
          <p:cNvPr id="2" name="Footer Placeholder 1"/>
          <p:cNvSpPr>
            <a:spLocks noGrp="1"/>
          </p:cNvSpPr>
          <p:nvPr>
            <p:ph type="ftr" sz="quarter" idx="10"/>
          </p:nvPr>
        </p:nvSpPr>
        <p:spPr/>
        <p:txBody>
          <a:bodyPr/>
          <a:lstStyle/>
          <a:p>
            <a:pPr>
              <a:defRPr/>
            </a:pPr>
            <a:r>
              <a:rPr lang="en-US"/>
              <a:t>STeLLA SG3: Purple Team A</a:t>
            </a:r>
          </a:p>
        </p:txBody>
      </p:sp>
      <p:sp>
        <p:nvSpPr>
          <p:cNvPr id="3" name="Header Placeholder 2"/>
          <p:cNvSpPr>
            <a:spLocks noGrp="1"/>
          </p:cNvSpPr>
          <p:nvPr>
            <p:ph type="hdr" sz="quarter" idx="11"/>
          </p:nvPr>
        </p:nvSpPr>
        <p:spPr/>
        <p:txBody>
          <a:bodyPr/>
          <a:lstStyle/>
          <a:p>
            <a:pPr>
              <a:defRPr/>
            </a:pPr>
            <a:r>
              <a:rPr lang="en-US"/>
              <a:t>BSCS</a:t>
            </a:r>
          </a:p>
        </p:txBody>
      </p:sp>
    </p:spTree>
    <p:extLst>
      <p:ext uri="{BB962C8B-B14F-4D97-AF65-F5344CB8AC3E}">
        <p14:creationId xmlns:p14="http://schemas.microsoft.com/office/powerpoint/2010/main" val="9848839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 than 1 min</a:t>
            </a:r>
          </a:p>
          <a:p>
            <a:endParaRPr lang="en-US" dirty="0"/>
          </a:p>
          <a:p>
            <a:pPr lvl="0" fontAlgn="base"/>
            <a:r>
              <a:rPr lang="en-US" sz="1200" u="none" strike="noStrike" kern="1200" dirty="0">
                <a:solidFill>
                  <a:schemeClr val="tx1"/>
                </a:solidFill>
                <a:effectLst/>
                <a:latin typeface="+mn-lt"/>
                <a:ea typeface="+mn-ea"/>
                <a:cs typeface="+mn-cs"/>
              </a:rPr>
              <a:t>a. This slide marks the transition to STL strategy 8.</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Read the focus question. </a:t>
            </a:r>
          </a:p>
          <a:p>
            <a:r>
              <a:rPr lang="en-US" sz="1200" kern="1200" dirty="0">
                <a:solidFill>
                  <a:schemeClr val="tx1"/>
                </a:solidFill>
                <a:latin typeface="+mn-lt"/>
                <a:ea typeface="+mn-ea"/>
                <a:cs typeface="+mn-cs"/>
              </a:rPr>
              <a:t> </a:t>
            </a: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a:t>
            </a:r>
            <a:r>
              <a:rPr lang="en-US" sz="1200" b="0" kern="1200" dirty="0">
                <a:solidFill>
                  <a:schemeClr val="tx1"/>
                </a:solidFill>
                <a:latin typeface="+mn-lt"/>
                <a:ea typeface="+mn-ea"/>
                <a:cs typeface="+mn-cs"/>
              </a:rPr>
              <a:t>In this segment (and the lesson plan that participants will use to introduce their students to communicating in scientific ways), you have the option of using either an actual boiling-water demonstration or a video of this setup. </a:t>
            </a:r>
            <a:r>
              <a:rPr lang="en-US" sz="1200" b="1" kern="1200" dirty="0">
                <a:solidFill>
                  <a:schemeClr val="tx1"/>
                </a:solidFill>
                <a:latin typeface="+mn-lt"/>
                <a:ea typeface="+mn-ea"/>
                <a:cs typeface="+mn-cs"/>
              </a:rPr>
              <a:t>If you’re using the actual demonstration, turn on the hot plate at this point.</a:t>
            </a:r>
            <a:endParaRPr lang="en-US" b="1"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22</a:t>
            </a:fld>
            <a:endParaRPr lang="en-US"/>
          </a:p>
        </p:txBody>
      </p:sp>
    </p:spTree>
    <p:extLst>
      <p:ext uri="{BB962C8B-B14F-4D97-AF65-F5344CB8AC3E}">
        <p14:creationId xmlns:p14="http://schemas.microsoft.com/office/powerpoint/2010/main" val="816829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15 min</a:t>
            </a:r>
          </a:p>
          <a:p>
            <a:endParaRPr lang="en-US" dirty="0"/>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read strategy 8 in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 and complete their Z-fold summary charts (summer binder, week 1). (Participants who don’t have their Z-fold charts can take notes on a piece of paper.)</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Have one person (you or a participant) take notes on chart paper as the group discusses the purpose and key features of strategy 8.</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t>
            </a:r>
            <a:r>
              <a:rPr lang="en-US" sz="1200" u="none" kern="1200" dirty="0">
                <a:solidFill>
                  <a:schemeClr val="tx1"/>
                </a:solidFill>
                <a:latin typeface="+mn-lt"/>
                <a:ea typeface="+mn-ea"/>
                <a:cs typeface="+mn-cs"/>
              </a:rPr>
              <a:t>Distribute</a:t>
            </a:r>
            <a:r>
              <a:rPr lang="en-US" sz="1200" kern="1200" dirty="0">
                <a:solidFill>
                  <a:schemeClr val="tx1"/>
                </a:solidFill>
                <a:latin typeface="+mn-lt"/>
                <a:ea typeface="+mn-ea"/>
                <a:cs typeface="+mn-cs"/>
              </a:rPr>
              <a:t> Communicating in Scientific Ways (CSW) posters for participants to use in their classrooms. </a:t>
            </a: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23</a:t>
            </a:fld>
            <a:endParaRPr lang="en-US"/>
          </a:p>
        </p:txBody>
      </p:sp>
    </p:spTree>
    <p:extLst>
      <p:ext uri="{BB962C8B-B14F-4D97-AF65-F5344CB8AC3E}">
        <p14:creationId xmlns:p14="http://schemas.microsoft.com/office/powerpoint/2010/main" val="1989976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10 min</a:t>
            </a:r>
          </a:p>
          <a:p>
            <a:endParaRPr lang="en-US" dirty="0"/>
          </a:p>
          <a:p>
            <a:pPr lvl="0" fontAlgn="base"/>
            <a:r>
              <a:rPr lang="en-US" sz="1200" u="none" strike="noStrike" kern="1200" dirty="0">
                <a:solidFill>
                  <a:schemeClr val="tx1"/>
                </a:solidFill>
                <a:effectLst/>
                <a:latin typeface="+mn-lt"/>
                <a:ea typeface="+mn-ea"/>
                <a:cs typeface="+mn-cs"/>
              </a:rPr>
              <a:t>a. Have participants observe water boiling in a beaker on a hot plate (either the actual setup or a video of the setup).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practice using the sentence starters on the Communicating in Scientific Ways poster.</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Encourage participants to use sentence starters from each category on the poster. Check off sentence</a:t>
            </a:r>
            <a:r>
              <a:rPr lang="en-US" sz="1200" kern="1200" baseline="0" dirty="0">
                <a:solidFill>
                  <a:schemeClr val="tx1"/>
                </a:solidFill>
                <a:latin typeface="+mn-lt"/>
                <a:ea typeface="+mn-ea"/>
                <a:cs typeface="+mn-cs"/>
              </a:rPr>
              <a:t> starters </a:t>
            </a:r>
            <a:r>
              <a:rPr lang="en-US" sz="1200" kern="1200" dirty="0">
                <a:solidFill>
                  <a:schemeClr val="tx1"/>
                </a:solidFill>
                <a:latin typeface="+mn-lt"/>
                <a:ea typeface="+mn-ea"/>
                <a:cs typeface="+mn-cs"/>
              </a:rPr>
              <a:t>as you hear them being used, and encourage participants to use new categories by asking questions like “Can anyone use a sentence starter from category 7, ‘Listen to others’ ideas and ask clarifying questions’?”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At the end of this experience, ask participants how well they think they did with using the sentence starters. How do they think this approach would help reveal student thinking?</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Transition to the next slide by saying, “Now we’ll watch a couple of video clips of another teacher using this strategy with his students.”</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24</a:t>
            </a:fld>
            <a:endParaRPr lang="en-US"/>
          </a:p>
        </p:txBody>
      </p:sp>
    </p:spTree>
    <p:extLst>
      <p:ext uri="{BB962C8B-B14F-4D97-AF65-F5344CB8AC3E}">
        <p14:creationId xmlns:p14="http://schemas.microsoft.com/office/powerpoint/2010/main" val="35245734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15 min</a:t>
            </a:r>
          </a:p>
          <a:p>
            <a:endParaRPr lang="en-US" dirty="0"/>
          </a:p>
          <a:p>
            <a:pPr lvl="0" fontAlgn="base"/>
            <a:r>
              <a:rPr lang="en-US" sz="1200" u="none" strike="noStrike" kern="1200" dirty="0">
                <a:solidFill>
                  <a:schemeClr val="tx1"/>
                </a:solidFill>
                <a:effectLst/>
                <a:latin typeface="+mn-lt"/>
                <a:ea typeface="+mn-ea"/>
                <a:cs typeface="+mn-cs"/>
              </a:rPr>
              <a:t>a. Have participants locate the transcripts for Tharp video clips 1 and 2.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Emphasize:</a:t>
            </a:r>
            <a:r>
              <a:rPr lang="en-US" sz="1200" kern="1200" dirty="0">
                <a:solidFill>
                  <a:schemeClr val="tx1"/>
                </a:solidFill>
                <a:latin typeface="+mn-lt"/>
                <a:ea typeface="+mn-ea"/>
                <a:cs typeface="+mn-cs"/>
              </a:rPr>
              <a:t> “We won’t be using a written lesson analysis protocol in this instance, but we will be using the same general process, guided by the questions on the slide.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Whole-group discussion: </a:t>
            </a:r>
            <a:endParaRPr lang="en-US" sz="1200" kern="1200" dirty="0">
              <a:solidFill>
                <a:schemeClr val="tx1"/>
              </a:solidFill>
              <a:latin typeface="+mn-lt"/>
              <a:ea typeface="+mn-ea"/>
              <a:cs typeface="+mn-cs"/>
            </a:endParaRPr>
          </a:p>
          <a:p>
            <a:pPr marL="457200" indent="-137160">
              <a:buFont typeface="Arial" pitchFamily="34" charset="0"/>
              <a:buChar char="•"/>
            </a:pPr>
            <a:r>
              <a:rPr lang="en-US" sz="1200" kern="1200" dirty="0">
                <a:solidFill>
                  <a:schemeClr val="tx1"/>
                </a:solidFill>
                <a:latin typeface="+mn-lt"/>
                <a:ea typeface="+mn-ea"/>
                <a:cs typeface="+mn-cs"/>
              </a:rPr>
              <a:t>Start with the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question. (Hide the other questions on the slide.)</a:t>
            </a:r>
          </a:p>
          <a:p>
            <a:pPr marL="457200" indent="-137160">
              <a:buFont typeface="Arial" pitchFamily="34" charset="0"/>
              <a:buChar char="•"/>
            </a:pPr>
            <a:r>
              <a:rPr lang="en-US" sz="1200" kern="1200" dirty="0">
                <a:solidFill>
                  <a:schemeClr val="tx1"/>
                </a:solidFill>
                <a:latin typeface="+mn-lt"/>
                <a:ea typeface="+mn-ea"/>
                <a:cs typeface="+mn-cs"/>
              </a:rPr>
              <a:t>Then reveal the </a:t>
            </a:r>
            <a:r>
              <a:rPr lang="en-US" sz="1200" b="1" kern="1200" dirty="0">
                <a:solidFill>
                  <a:schemeClr val="tx1"/>
                </a:solidFill>
                <a:latin typeface="+mn-lt"/>
                <a:ea typeface="+mn-ea"/>
                <a:cs typeface="+mn-cs"/>
              </a:rPr>
              <a:t>Analyze</a:t>
            </a:r>
            <a:r>
              <a:rPr lang="en-US" sz="1200" kern="1200" dirty="0">
                <a:solidFill>
                  <a:schemeClr val="tx1"/>
                </a:solidFill>
                <a:latin typeface="+mn-lt"/>
                <a:ea typeface="+mn-ea"/>
                <a:cs typeface="+mn-cs"/>
              </a:rPr>
              <a:t> questions and discuss them.</a:t>
            </a:r>
          </a:p>
          <a:p>
            <a:pPr marL="457200" indent="-137160">
              <a:buFont typeface="Arial" pitchFamily="34" charset="0"/>
              <a:buChar char="•"/>
            </a:pPr>
            <a:r>
              <a:rPr lang="en-US" sz="1200" kern="1200" dirty="0">
                <a:solidFill>
                  <a:schemeClr val="tx1"/>
                </a:solidFill>
                <a:latin typeface="+mn-lt"/>
                <a:ea typeface="+mn-ea"/>
                <a:cs typeface="+mn-cs"/>
              </a:rPr>
              <a:t>Finally,</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reveal the </a:t>
            </a:r>
            <a:r>
              <a:rPr lang="en-US" sz="1200" b="1" kern="1200" dirty="0">
                <a:solidFill>
                  <a:schemeClr val="tx1"/>
                </a:solidFill>
                <a:latin typeface="+mn-lt"/>
                <a:ea typeface="+mn-ea"/>
                <a:cs typeface="+mn-cs"/>
              </a:rPr>
              <a:t>Reflect</a:t>
            </a:r>
            <a:r>
              <a:rPr lang="en-US" sz="1200" kern="1200" dirty="0">
                <a:solidFill>
                  <a:schemeClr val="tx1"/>
                </a:solidFill>
                <a:latin typeface="+mn-lt"/>
                <a:ea typeface="+mn-ea"/>
                <a:cs typeface="+mn-cs"/>
              </a:rPr>
              <a:t> questions and discuss them.</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25</a:t>
            </a:fld>
            <a:endParaRPr lang="en-US"/>
          </a:p>
        </p:txBody>
      </p:sp>
    </p:spTree>
    <p:extLst>
      <p:ext uri="{BB962C8B-B14F-4D97-AF65-F5344CB8AC3E}">
        <p14:creationId xmlns:p14="http://schemas.microsoft.com/office/powerpoint/2010/main" val="4910152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a:t>
            </a:r>
          </a:p>
          <a:p>
            <a:endParaRPr lang="en-US" dirty="0"/>
          </a:p>
          <a:p>
            <a:pPr lvl="0" fontAlgn="base"/>
            <a:r>
              <a:rPr lang="en-US" sz="1200" u="none" strike="noStrike" kern="1200" dirty="0">
                <a:solidFill>
                  <a:schemeClr val="tx1"/>
                </a:solidFill>
                <a:effectLst/>
                <a:latin typeface="+mn-lt"/>
                <a:ea typeface="+mn-ea"/>
                <a:cs typeface="+mn-cs"/>
              </a:rPr>
              <a:t>a. “Now let’s look at another clip from  Mr. Tharp’s class. His students are responding to the following reflection questions at the end of the lesson: </a:t>
            </a:r>
          </a:p>
          <a:p>
            <a:pPr marL="457200" indent="-137160">
              <a:buFont typeface="Arial" pitchFamily="34" charset="0"/>
              <a:buChar char="•"/>
            </a:pPr>
            <a:r>
              <a:rPr lang="en-US" sz="1200" kern="1200" dirty="0">
                <a:solidFill>
                  <a:schemeClr val="tx1"/>
                </a:solidFill>
                <a:latin typeface="+mn-lt"/>
                <a:ea typeface="+mn-ea"/>
                <a:cs typeface="+mn-cs"/>
              </a:rPr>
              <a:t>What did you learn today about how to think and talk like a scientist? </a:t>
            </a:r>
          </a:p>
          <a:p>
            <a:pPr marL="457200" indent="-137160">
              <a:buFont typeface="Arial" pitchFamily="34" charset="0"/>
              <a:buChar char="•"/>
            </a:pPr>
            <a:r>
              <a:rPr lang="en-US" sz="1200" kern="1200" dirty="0">
                <a:solidFill>
                  <a:schemeClr val="tx1"/>
                </a:solidFill>
                <a:latin typeface="+mn-lt"/>
                <a:ea typeface="+mn-ea"/>
                <a:cs typeface="+mn-cs"/>
              </a:rPr>
              <a:t>What was an idea that was new for you?</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“Next, think about your own students. What do you think or hope they will say in response to these questions?”</a:t>
            </a:r>
            <a:r>
              <a:rPr lang="en-US" dirty="0"/>
              <a:t> </a:t>
            </a:r>
            <a:r>
              <a:rPr lang="en-US" sz="1200" kern="120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26</a:t>
            </a:fld>
            <a:endParaRPr lang="en-US"/>
          </a:p>
        </p:txBody>
      </p:sp>
    </p:spTree>
    <p:extLst>
      <p:ext uri="{BB962C8B-B14F-4D97-AF65-F5344CB8AC3E}">
        <p14:creationId xmlns:p14="http://schemas.microsoft.com/office/powerpoint/2010/main" val="32058473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15 min</a:t>
            </a:r>
          </a:p>
          <a:p>
            <a:endParaRPr lang="en-US" dirty="0"/>
          </a:p>
          <a:p>
            <a:pPr lvl="0" fontAlgn="base"/>
            <a:r>
              <a:rPr lang="en-US" sz="1200" u="none" strike="noStrike" kern="1200" dirty="0">
                <a:solidFill>
                  <a:schemeClr val="tx1"/>
                </a:solidFill>
                <a:effectLst/>
                <a:latin typeface="+mn-lt"/>
                <a:ea typeface="+mn-ea"/>
                <a:cs typeface="+mn-cs"/>
              </a:rPr>
              <a:t>a. Let participants know that before teaching the lessons in </a:t>
            </a:r>
            <a:r>
              <a:rPr lang="en-US" sz="1200" b="1" u="none" strike="noStrike" kern="1200" dirty="0">
                <a:solidFill>
                  <a:schemeClr val="tx1"/>
                </a:solidFill>
                <a:effectLst/>
                <a:latin typeface="+mn-lt"/>
                <a:ea typeface="+mn-ea"/>
                <a:cs typeface="+mn-cs"/>
              </a:rPr>
              <a:t>content area 2 </a:t>
            </a:r>
            <a:r>
              <a:rPr lang="en-US" sz="1200" u="none" strike="noStrike" kern="1200" dirty="0">
                <a:solidFill>
                  <a:schemeClr val="tx1"/>
                </a:solidFill>
                <a:effectLst/>
                <a:latin typeface="+mn-lt"/>
                <a:ea typeface="+mn-ea"/>
                <a:cs typeface="+mn-cs"/>
              </a:rPr>
              <a:t>, you’d like them to teach the CSW lesson, introducing their students to strategy 8. Then students can practice using the strategy throughout the new lesson sequence.</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b="1" kern="1200" baseline="0" dirty="0">
                <a:solidFill>
                  <a:schemeClr val="tx1"/>
                </a:solidFill>
                <a:latin typeface="+mn-lt"/>
                <a:ea typeface="+mn-ea"/>
                <a:cs typeface="+mn-cs"/>
              </a:rPr>
              <a:t> </a:t>
            </a:r>
            <a:r>
              <a:rPr lang="en-US" sz="1200" kern="1200" dirty="0">
                <a:solidFill>
                  <a:schemeClr val="tx1"/>
                </a:solidFill>
                <a:latin typeface="+mn-lt"/>
                <a:ea typeface="+mn-ea"/>
                <a:cs typeface="+mn-cs"/>
              </a:rPr>
              <a:t>Participants may want to give a copy of the CSW sentence starters to each of their students in addition to hanging the poster in their classrooms.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Have participants review the lesson plan, focusing on the overview page and lesson outline.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Discuss the questions on the slide.</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27</a:t>
            </a:fld>
            <a:endParaRPr lang="en-US"/>
          </a:p>
        </p:txBody>
      </p:sp>
    </p:spTree>
    <p:extLst>
      <p:ext uri="{BB962C8B-B14F-4D97-AF65-F5344CB8AC3E}">
        <p14:creationId xmlns:p14="http://schemas.microsoft.com/office/powerpoint/2010/main" val="31979978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0">
              <a:defRPr/>
            </a:pPr>
            <a:r>
              <a:rPr lang="en-US" baseline="0" dirty="0"/>
              <a:t>15 min</a:t>
            </a:r>
          </a:p>
          <a:p>
            <a:pPr defTabSz="948500">
              <a:defRPr/>
            </a:pPr>
            <a:endParaRPr lang="en-US" baseline="0" dirty="0"/>
          </a:p>
          <a:p>
            <a:pPr marL="0" marR="0" indent="0" algn="l" defTabSz="9485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Make sure science-lesson</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materials are available from the lesson kit.</a:t>
            </a:r>
          </a:p>
          <a:p>
            <a:pPr defTabSz="948500">
              <a:defRPr/>
            </a:pPr>
            <a:endParaRPr lang="en-US" baseline="0" dirty="0"/>
          </a:p>
          <a:p>
            <a:pPr marL="228600" marR="0" lvl="0" indent="-228600" algn="l" defTabSz="914400" rtl="0" eaLnBrk="1" fontAlgn="base" latinLnBrk="0" hangingPunct="1">
              <a:lnSpc>
                <a:spcPct val="100000"/>
              </a:lnSpc>
              <a:spcBef>
                <a:spcPts val="0"/>
              </a:spcBef>
              <a:spcAft>
                <a:spcPts val="0"/>
              </a:spcAft>
              <a:buClrTx/>
              <a:buSzTx/>
              <a:buFontTx/>
              <a:buNone/>
              <a:tabLst/>
              <a:defRPr/>
            </a:pPr>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Insert on the slide a new use-and-apply question, scenario, data set, or phenomenon for participants to explain. Ensure you have any materials you need if you want participants to observe a phenomenon.</a:t>
            </a:r>
          </a:p>
          <a:p>
            <a:pPr marL="228600" lvl="0" indent="-228600" fontAlgn="base">
              <a:buNone/>
            </a:pPr>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Present the question, scenario, data set, or phenomenon described</a:t>
            </a:r>
            <a:r>
              <a:rPr lang="en-US" sz="1200" u="none" strike="noStrike" kern="1200" baseline="0" dirty="0">
                <a:solidFill>
                  <a:schemeClr val="tx1"/>
                </a:solidFill>
                <a:effectLst/>
                <a:latin typeface="+mn-lt"/>
                <a:ea typeface="+mn-ea"/>
                <a:cs typeface="+mn-cs"/>
              </a:rPr>
              <a:t> on the slide</a:t>
            </a:r>
            <a:r>
              <a:rPr lang="en-US" sz="1200" u="none" strike="noStrike" kern="1200" dirty="0">
                <a:solidFill>
                  <a:schemeClr val="tx1"/>
                </a:solidFill>
                <a:effectLst/>
                <a:latin typeface="+mn-lt"/>
                <a:ea typeface="+mn-ea"/>
                <a:cs typeface="+mn-cs"/>
              </a:rPr>
              <a:t>.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a:t>
            </a:r>
            <a:r>
              <a:rPr lang="en-US" sz="1200" b="0" kern="1200" baseline="0" dirty="0">
                <a:solidFill>
                  <a:schemeClr val="tx1"/>
                </a:solidFill>
                <a:latin typeface="+mn-lt"/>
                <a:ea typeface="+mn-ea"/>
                <a:cs typeface="+mn-cs"/>
              </a:rPr>
              <a:t>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Have participants work quietly on using science ideas to answer the question or explain the scenario, data,</a:t>
            </a:r>
            <a:r>
              <a:rPr lang="en-US" sz="1200" kern="1200" baseline="0" dirty="0">
                <a:solidFill>
                  <a:schemeClr val="tx1"/>
                </a:solidFill>
                <a:latin typeface="+mn-lt"/>
                <a:ea typeface="+mn-ea"/>
                <a:cs typeface="+mn-cs"/>
              </a:rPr>
              <a:t> or </a:t>
            </a:r>
            <a:r>
              <a:rPr lang="en-US" sz="1200" kern="1200" dirty="0">
                <a:solidFill>
                  <a:schemeClr val="tx1"/>
                </a:solidFill>
                <a:latin typeface="+mn-lt"/>
                <a:ea typeface="+mn-ea"/>
                <a:cs typeface="+mn-cs"/>
              </a:rPr>
              <a:t>phenomenon. They can use available resources, such as the content background document in the resources section of the lesson plans binder.</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Challenge participants to reach an agreement on how to answer the question or explain the scenario, data, or phenomenon without any intervention from you until they’ve either solved the problem accurately or hit a dead end and can’t agree. </a:t>
            </a:r>
          </a:p>
          <a:p>
            <a:endParaRPr lang="en-US" sz="1200"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Synthesize/summarize:</a:t>
            </a:r>
            <a:r>
              <a:rPr lang="en-US" sz="1200" kern="1200" dirty="0">
                <a:solidFill>
                  <a:schemeClr val="tx1"/>
                </a:solidFill>
                <a:latin typeface="+mn-lt"/>
                <a:ea typeface="+mn-ea"/>
                <a:cs typeface="+mn-cs"/>
              </a:rPr>
              <a:t> If participants come up with a strong response for the use-and-apply question or scenario, have one of them provide a summary. If they haven’t formulated a strong response, give them a complete explanation as a model.</a:t>
            </a:r>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Remind participants not only of the science content but the lesson activities that provide supporting evidence for the ideas. Address any confusion that emerges about the lesson content.</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28</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3288071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29</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dirty="0"/>
              <a:t>5 min</a:t>
            </a:r>
          </a:p>
          <a:p>
            <a:pPr eaLnBrk="1" hangingPunct="1"/>
            <a:endParaRPr lang="en-US" dirty="0"/>
          </a:p>
          <a:p>
            <a:pPr lvl="0" fontAlgn="base"/>
            <a:r>
              <a:rPr lang="en-US" sz="1200" b="0" u="none" strike="noStrike" kern="1200" dirty="0">
                <a:solidFill>
                  <a:schemeClr val="tx1"/>
                </a:solidFill>
                <a:latin typeface="+mn-lt"/>
                <a:ea typeface="+mn-ea"/>
                <a:cs typeface="+mn-cs"/>
              </a:rPr>
              <a:t>a. </a:t>
            </a:r>
            <a:r>
              <a:rPr lang="en-US" sz="1200" b="1" u="none" strike="noStrike" kern="1200" dirty="0">
                <a:solidFill>
                  <a:schemeClr val="tx1"/>
                </a:solidFill>
                <a:latin typeface="+mn-lt"/>
                <a:ea typeface="+mn-ea"/>
                <a:cs typeface="+mn-cs"/>
              </a:rPr>
              <a:t>Individuals:</a:t>
            </a:r>
            <a:r>
              <a:rPr lang="en-US" sz="1200" u="none" strike="noStrike" kern="1200" dirty="0">
                <a:solidFill>
                  <a:schemeClr val="tx1"/>
                </a:solidFill>
                <a:latin typeface="+mn-lt"/>
                <a:ea typeface="+mn-ea"/>
                <a:cs typeface="+mn-cs"/>
              </a:rPr>
              <a:t> Ask participants to silently think about the focus questions for today’s session.</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Invite participants to share their thoughts with the group. </a:t>
            </a: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3629235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3</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dirty="0"/>
              <a:t>2 min</a:t>
            </a:r>
          </a:p>
          <a:p>
            <a:pPr eaLnBrk="1" hangingPunct="1"/>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 Share the focus questions and highlight how they relate</a:t>
            </a:r>
            <a:r>
              <a:rPr lang="en-US" sz="1200" kern="1200" baseline="0" dirty="0">
                <a:solidFill>
                  <a:schemeClr val="tx1"/>
                </a:solidFill>
                <a:latin typeface="+mn-lt"/>
                <a:ea typeface="+mn-ea"/>
                <a:cs typeface="+mn-cs"/>
              </a:rPr>
              <a:t> to </a:t>
            </a:r>
            <a:r>
              <a:rPr lang="en-US" sz="1200" kern="1200" dirty="0">
                <a:solidFill>
                  <a:schemeClr val="tx1"/>
                </a:solidFill>
                <a:latin typeface="+mn-lt"/>
                <a:ea typeface="+mn-ea"/>
                <a:cs typeface="+mn-cs"/>
              </a:rPr>
              <a:t>today’s agenda.</a:t>
            </a:r>
            <a:r>
              <a:rPr lang="en-US" dirty="0"/>
              <a:t> </a:t>
            </a:r>
            <a:endParaRPr lang="en-US" sz="1200" kern="1200" dirty="0">
              <a:solidFill>
                <a:schemeClr val="tx1"/>
              </a:solidFill>
              <a:latin typeface="+mn-lt"/>
              <a:ea typeface="+mn-ea"/>
              <a:cs typeface="+mn-cs"/>
            </a:endParaRP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36292353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39404FB2-FD48-430B-8825-9069B1E2B95D}" type="slidenum">
              <a:rPr lang="en-US"/>
              <a:pPr eaLnBrk="1" hangingPunct="1"/>
              <a:t>30</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dirty="0"/>
              <a:t>Less than 1 min</a:t>
            </a:r>
          </a:p>
          <a:p>
            <a:pPr eaLnBrk="1" hangingPunct="1"/>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details on the slide.</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b. Inform participants </a:t>
            </a:r>
            <a:r>
              <a:rPr lang="en-US" sz="1200" kern="1200" dirty="0">
                <a:solidFill>
                  <a:schemeClr val="tx1"/>
                </a:solidFill>
                <a:latin typeface="+mn-lt"/>
                <a:ea typeface="+mn-ea"/>
                <a:cs typeface="+mn-cs"/>
              </a:rPr>
              <a:t>of the date, time, and location of the next meeting.</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5926512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31</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dirty="0"/>
              <a:t>9 min</a:t>
            </a:r>
          </a:p>
          <a:p>
            <a:pPr eaLnBrk="1" hangingPunct="1"/>
            <a:endParaRPr lang="en-US" dirty="0"/>
          </a:p>
          <a:p>
            <a:pPr lvl="0" fontAlgn="base"/>
            <a:r>
              <a:rPr lang="en-US" sz="1200" u="none" strike="noStrike" kern="1200" dirty="0">
                <a:solidFill>
                  <a:schemeClr val="tx1"/>
                </a:solidFill>
                <a:effectLst/>
                <a:latin typeface="+mn-lt"/>
                <a:ea typeface="+mn-ea"/>
                <a:cs typeface="+mn-cs"/>
              </a:rPr>
              <a:t>a. Direct participants to the reflection sheet and ask them to think about the questions.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Then</a:t>
            </a:r>
            <a:r>
              <a:rPr lang="en-US" sz="1200" kern="1200" baseline="0" dirty="0">
                <a:solidFill>
                  <a:schemeClr val="tx1"/>
                </a:solidFill>
                <a:latin typeface="+mn-lt"/>
                <a:ea typeface="+mn-ea"/>
                <a:cs typeface="+mn-cs"/>
              </a:rPr>
              <a:t> have participants </a:t>
            </a:r>
            <a:r>
              <a:rPr lang="en-US" sz="1200" kern="1200" dirty="0">
                <a:solidFill>
                  <a:schemeClr val="tx1"/>
                </a:solidFill>
                <a:latin typeface="+mn-lt"/>
                <a:ea typeface="+mn-ea"/>
                <a:cs typeface="+mn-cs"/>
              </a:rPr>
              <a:t>write their answers on the reflection sheet.</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16239360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i="1">
                <a:solidFill>
                  <a:schemeClr val="tx1"/>
                </a:solidFill>
                <a:latin typeface="Arial" charset="0"/>
              </a:defRPr>
            </a:lvl1pPr>
            <a:lvl2pPr marL="785298" indent="-302037" eaLnBrk="0" hangingPunct="0">
              <a:defRPr i="1">
                <a:solidFill>
                  <a:schemeClr val="tx1"/>
                </a:solidFill>
                <a:latin typeface="Arial" charset="0"/>
              </a:defRPr>
            </a:lvl2pPr>
            <a:lvl3pPr marL="1208152" indent="-241630" eaLnBrk="0" hangingPunct="0">
              <a:defRPr i="1">
                <a:solidFill>
                  <a:schemeClr val="tx1"/>
                </a:solidFill>
                <a:latin typeface="Arial" charset="0"/>
              </a:defRPr>
            </a:lvl3pPr>
            <a:lvl4pPr marL="1691413" indent="-241630" eaLnBrk="0" hangingPunct="0">
              <a:defRPr i="1">
                <a:solidFill>
                  <a:schemeClr val="tx1"/>
                </a:solidFill>
                <a:latin typeface="Arial" charset="0"/>
              </a:defRPr>
            </a:lvl4pPr>
            <a:lvl5pPr marL="2174674" indent="-241630" eaLnBrk="0" hangingPunct="0">
              <a:defRPr i="1">
                <a:solidFill>
                  <a:schemeClr val="tx1"/>
                </a:solidFill>
                <a:latin typeface="Arial" charset="0"/>
              </a:defRPr>
            </a:lvl5pPr>
            <a:lvl6pPr marL="2657933" indent="-241630" eaLnBrk="0" fontAlgn="base" hangingPunct="0">
              <a:spcBef>
                <a:spcPct val="0"/>
              </a:spcBef>
              <a:spcAft>
                <a:spcPct val="0"/>
              </a:spcAft>
              <a:defRPr i="1">
                <a:solidFill>
                  <a:schemeClr val="tx1"/>
                </a:solidFill>
                <a:latin typeface="Arial" charset="0"/>
              </a:defRPr>
            </a:lvl6pPr>
            <a:lvl7pPr marL="3141195" indent="-241630" eaLnBrk="0" fontAlgn="base" hangingPunct="0">
              <a:spcBef>
                <a:spcPct val="0"/>
              </a:spcBef>
              <a:spcAft>
                <a:spcPct val="0"/>
              </a:spcAft>
              <a:defRPr i="1">
                <a:solidFill>
                  <a:schemeClr val="tx1"/>
                </a:solidFill>
                <a:latin typeface="Arial" charset="0"/>
              </a:defRPr>
            </a:lvl7pPr>
            <a:lvl8pPr marL="3624456" indent="-241630" eaLnBrk="0" fontAlgn="base" hangingPunct="0">
              <a:spcBef>
                <a:spcPct val="0"/>
              </a:spcBef>
              <a:spcAft>
                <a:spcPct val="0"/>
              </a:spcAft>
              <a:defRPr i="1">
                <a:solidFill>
                  <a:schemeClr val="tx1"/>
                </a:solidFill>
                <a:latin typeface="Arial" charset="0"/>
              </a:defRPr>
            </a:lvl8pPr>
            <a:lvl9pPr marL="4107717" indent="-241630" eaLnBrk="0" fontAlgn="base" hangingPunct="0">
              <a:spcBef>
                <a:spcPct val="0"/>
              </a:spcBef>
              <a:spcAft>
                <a:spcPct val="0"/>
              </a:spcAft>
              <a:defRPr i="1">
                <a:solidFill>
                  <a:schemeClr val="tx1"/>
                </a:solidFill>
                <a:latin typeface="Arial" charset="0"/>
              </a:defRPr>
            </a:lvl9pPr>
          </a:lstStyle>
          <a:p>
            <a:pPr eaLnBrk="1" hangingPunct="1"/>
            <a:fld id="{D21FABE4-2DA8-44A9-88CA-64EBCF81D77E}" type="slidenum">
              <a:rPr lang="en-US" i="0" smtClean="0"/>
              <a:pPr eaLnBrk="1" hangingPunct="1"/>
              <a:t>32</a:t>
            </a:fld>
            <a:endParaRPr lang="en-US" i="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dirty="0"/>
              <a:t>Less than 1 min</a:t>
            </a:r>
          </a:p>
          <a:p>
            <a:pPr eaLnBrk="1" hangingPunct="1"/>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 Before dismissing participants, thank them for their participation in the study group today. </a:t>
            </a:r>
          </a:p>
          <a:p>
            <a:pPr eaLnBrk="1" hangingPunct="1"/>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261407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 min</a:t>
            </a:r>
          </a:p>
          <a:p>
            <a:endParaRPr lang="en-US" baseline="0"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to reflect the specific </a:t>
            </a:r>
            <a:r>
              <a:rPr lang="en-US" sz="1200" b="1" u="none" strike="noStrike" kern="1200" dirty="0" err="1">
                <a:solidFill>
                  <a:schemeClr val="tx1"/>
                </a:solidFill>
                <a:effectLst/>
                <a:latin typeface="+mn-lt"/>
                <a:ea typeface="+mn-ea"/>
                <a:cs typeface="+mn-cs"/>
              </a:rPr>
              <a:t>STeLLA</a:t>
            </a:r>
            <a:r>
              <a:rPr lang="en-US" sz="1200" b="1" u="none" strike="noStrike" kern="1200" dirty="0">
                <a:solidFill>
                  <a:schemeClr val="tx1"/>
                </a:solidFill>
                <a:effectLst/>
                <a:latin typeface="+mn-lt"/>
                <a:ea typeface="+mn-ea"/>
                <a:cs typeface="+mn-cs"/>
              </a:rPr>
              <a:t> strategies and science-content ideas you’ve identified for today’s work.</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Share the learning goals with the group.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4</a:t>
            </a:fld>
            <a:endParaRPr lang="en-US"/>
          </a:p>
        </p:txBody>
      </p:sp>
    </p:spTree>
    <p:extLst>
      <p:ext uri="{BB962C8B-B14F-4D97-AF65-F5344CB8AC3E}">
        <p14:creationId xmlns:p14="http://schemas.microsoft.com/office/powerpoint/2010/main" val="3603597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 than 1 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If you aren’t analyzing any teacher video clips today, delete slides 5–12 and adjust the timing for each of the remaining activities.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a:t>
            </a:r>
            <a:r>
              <a:rPr lang="en-US" sz="1200" b="1" kern="1200" dirty="0">
                <a:solidFill>
                  <a:schemeClr val="tx1"/>
                </a:solidFill>
                <a:latin typeface="+mn-lt"/>
                <a:ea typeface="+mn-ea"/>
                <a:cs typeface="+mn-cs"/>
              </a:rPr>
              <a:t>If you’re analyzing two teacher video clips, duplicate slides 5</a:t>
            </a:r>
            <a:r>
              <a:rPr lang="en-US" sz="1200" b="1" u="none" strike="noStrike" kern="1200" dirty="0">
                <a:solidFill>
                  <a:schemeClr val="tx1"/>
                </a:solidFill>
                <a:effectLst/>
                <a:latin typeface="+mn-lt"/>
                <a:ea typeface="+mn-ea"/>
                <a:cs typeface="+mn-cs"/>
              </a:rPr>
              <a:t>–</a:t>
            </a:r>
            <a:r>
              <a:rPr lang="en-US" sz="1200" b="1" kern="1200" dirty="0">
                <a:solidFill>
                  <a:schemeClr val="tx1"/>
                </a:solidFill>
                <a:latin typeface="+mn-lt"/>
                <a:ea typeface="+mn-ea"/>
                <a:cs typeface="+mn-cs"/>
              </a:rPr>
              <a:t>12 and shorten the time for each video-clip analysis and the remaining activities.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“Now we’ll begin the lesson analysis process for the video clip.”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p14="http://schemas.microsoft.com/office/powerpoint/2010/main" val="1520557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pPr lvl="0"/>
            <a:r>
              <a:rPr lang="en-US" sz="1200" kern="1200" dirty="0">
                <a:solidFill>
                  <a:schemeClr val="tx1"/>
                </a:solidFill>
                <a:effectLst/>
                <a:latin typeface="+mn-lt"/>
                <a:ea typeface="+mn-ea"/>
                <a:cs typeface="+mn-cs"/>
              </a:rPr>
              <a:t>Less than 1 min</a:t>
            </a:r>
            <a:endParaRPr lang="en-US" sz="1600" kern="1200" dirty="0">
              <a:solidFill>
                <a:schemeClr val="tx1"/>
              </a:solidFill>
              <a:effectLst/>
              <a:latin typeface="+mn-lt"/>
              <a:ea typeface="+mn-ea"/>
              <a:cs typeface="+mn-cs"/>
            </a:endParaRPr>
          </a:p>
          <a:p>
            <a:pPr lvl="0"/>
            <a:endParaRPr lang="en-US" sz="1600"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Remind participants of the process they’ll be using when they view the video clip.  </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b. “The </a:t>
            </a:r>
            <a:r>
              <a:rPr lang="en-US" sz="1200" kern="1200" dirty="0">
                <a:solidFill>
                  <a:schemeClr val="tx1"/>
                </a:solidFill>
                <a:latin typeface="+mn-lt"/>
                <a:ea typeface="+mn-ea"/>
                <a:cs typeface="+mn-cs"/>
              </a:rPr>
              <a:t>focus of this analysis is on student thinking, science ideas, and a specific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strategy.”</a:t>
            </a:r>
          </a:p>
          <a:p>
            <a:endParaRPr lang="en-US" sz="1200" u="sng"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u="none" kern="1200" dirty="0">
                <a:solidFill>
                  <a:schemeClr val="tx1"/>
                </a:solidFill>
                <a:latin typeface="+mn-lt"/>
                <a:ea typeface="+mn-ea"/>
                <a:cs typeface="+mn-cs"/>
              </a:rPr>
              <a:t>c. </a:t>
            </a:r>
            <a:r>
              <a:rPr lang="en-US" sz="1200" kern="1200" dirty="0">
                <a:solidFill>
                  <a:schemeClr val="tx1"/>
                </a:solidFill>
                <a:latin typeface="+mn-lt"/>
                <a:ea typeface="+mn-ea"/>
                <a:cs typeface="+mn-cs"/>
              </a:rPr>
              <a:t>Emphasize that the goal is to understand how the appropriate use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will support students in learning challenging science ideas and scientific ways of thinking.</a:t>
            </a:r>
          </a:p>
          <a:p>
            <a:r>
              <a:rPr lang="en-US" sz="1200" kern="1200" dirty="0">
                <a:solidFill>
                  <a:schemeClr val="tx1"/>
                </a:solidFill>
                <a:latin typeface="+mn-lt"/>
                <a:ea typeface="+mn-ea"/>
                <a:cs typeface="+mn-cs"/>
              </a:rPr>
              <a:t>  </a:t>
            </a:r>
          </a:p>
        </p:txBody>
      </p:sp>
      <p:sp>
        <p:nvSpPr>
          <p:cNvPr id="44036" name="Slide Number Placeholder 3"/>
          <p:cNvSpPr>
            <a:spLocks noGrp="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B59F497B-ABD1-49CE-9BDF-6FB0A384F89B}" type="slidenum">
              <a:rPr lang="en-US">
                <a:solidFill>
                  <a:srgbClr val="000000"/>
                </a:solidFill>
              </a:rPr>
              <a:pPr eaLnBrk="1" hangingPunct="1"/>
              <a:t>6</a:t>
            </a:fld>
            <a:endParaRPr lang="en-US" dirty="0">
              <a:solidFill>
                <a:srgbClr val="000000"/>
              </a:solidFill>
            </a:endParaRP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3136763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636D2B77-29FC-43BC-815F-D1618C07BB49}" type="slidenum">
              <a:rPr lang="en-US"/>
              <a:pPr eaLnBrk="1" hangingPunct="1"/>
              <a:t>7</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Less than 1 min</a:t>
            </a:r>
            <a:endParaRPr lang="en-US" sz="16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“We’ll be using the CERA framework again during lesson analysis. CERA involves (1) making a claim based on an observation, (2) providing evidence and reasoning to support the claim, and (3) considering alternative interpretations or teaching strategies to</a:t>
            </a:r>
            <a:r>
              <a:rPr lang="en-US" sz="1200" u="none" strike="noStrike" kern="1200" baseline="0" dirty="0">
                <a:solidFill>
                  <a:schemeClr val="tx1"/>
                </a:solidFill>
                <a:effectLst/>
                <a:latin typeface="+mn-lt"/>
                <a:ea typeface="+mn-ea"/>
                <a:cs typeface="+mn-cs"/>
              </a:rPr>
              <a:t> address missed opportunities</a:t>
            </a:r>
            <a:r>
              <a:rPr lang="en-US" sz="1200" u="none" strike="noStrike" kern="1200" dirty="0">
                <a:solidFill>
                  <a:schemeClr val="tx1"/>
                </a:solidFill>
                <a:effectLst/>
                <a:latin typeface="+mn-lt"/>
                <a:ea typeface="+mn-ea"/>
                <a:cs typeface="+mn-cs"/>
              </a:rPr>
              <a: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Reasoning should address why the claim and evidence are significant. For example, what does the claim reveal about student difficulties with the science content or the importance of the strategy being implemented? Participants might use these sentence starters when formulating claim, evidence, and reasoning statements: </a:t>
            </a:r>
          </a:p>
          <a:p>
            <a:pPr marL="228600" indent="-137160">
              <a:buFont typeface="Arial" pitchFamily="34" charset="0"/>
              <a:buChar char="•"/>
            </a:pPr>
            <a:r>
              <a:rPr lang="en-US" sz="1200" kern="1200" dirty="0">
                <a:solidFill>
                  <a:schemeClr val="tx1"/>
                </a:solidFill>
                <a:latin typeface="+mn-lt"/>
                <a:ea typeface="+mn-ea"/>
                <a:cs typeface="+mn-cs"/>
              </a:rPr>
              <a:t>“My claim is …”  </a:t>
            </a:r>
          </a:p>
          <a:p>
            <a:pPr marL="228600" indent="-137160">
              <a:buFont typeface="Arial" pitchFamily="34" charset="0"/>
              <a:buChar char="•"/>
            </a:pPr>
            <a:r>
              <a:rPr lang="en-US" sz="1200" kern="1200" dirty="0">
                <a:solidFill>
                  <a:schemeClr val="tx1"/>
                </a:solidFill>
                <a:latin typeface="+mn-lt"/>
                <a:ea typeface="+mn-ea"/>
                <a:cs typeface="+mn-cs"/>
              </a:rPr>
              <a:t>“My evidence is … because …”</a:t>
            </a:r>
          </a:p>
          <a:p>
            <a:pPr marL="228600" indent="-137160">
              <a:buFont typeface="Arial" pitchFamily="34" charset="0"/>
              <a:buChar char="•"/>
            </a:pPr>
            <a:r>
              <a:rPr lang="en-US" sz="1200" kern="1200" dirty="0">
                <a:solidFill>
                  <a:schemeClr val="tx1"/>
                </a:solidFill>
                <a:latin typeface="+mn-lt"/>
                <a:ea typeface="+mn-ea"/>
                <a:cs typeface="+mn-cs"/>
              </a:rPr>
              <a:t>“This is important because …”</a:t>
            </a:r>
          </a:p>
          <a:p>
            <a:pPr marL="0" indent="0">
              <a:buFont typeface="Arial" pitchFamily="34" charset="0"/>
              <a:buNone/>
            </a:pPr>
            <a:endParaRPr lang="en-US" sz="1200" kern="1200" dirty="0">
              <a:solidFill>
                <a:schemeClr val="tx1"/>
              </a:solidFill>
              <a:latin typeface="+mn-lt"/>
              <a:ea typeface="+mn-ea"/>
              <a:cs typeface="+mn-cs"/>
            </a:endParaRPr>
          </a:p>
          <a:p>
            <a:pPr marL="0" indent="0">
              <a:buFont typeface="Arial" pitchFamily="34" charset="0"/>
              <a:buNone/>
            </a:pPr>
            <a:r>
              <a:rPr lang="en-US" sz="1200" kern="1200" dirty="0">
                <a:solidFill>
                  <a:schemeClr val="tx1"/>
                </a:solidFill>
                <a:latin typeface="+mn-lt"/>
                <a:ea typeface="+mn-ea"/>
                <a:cs typeface="+mn-cs"/>
              </a:rPr>
              <a:t>c.</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Remind participants that in addition to using the CERA framework to analyze their own science teaching in these study-group sessions, they will use it in</a:t>
            </a:r>
            <a:r>
              <a:rPr lang="en-US" sz="1200" kern="1200" baseline="0" dirty="0">
                <a:solidFill>
                  <a:schemeClr val="tx1"/>
                </a:solidFill>
                <a:latin typeface="+mn-lt"/>
                <a:ea typeface="+mn-ea"/>
                <a:cs typeface="+mn-cs"/>
              </a:rPr>
              <a:t> the classroom </a:t>
            </a:r>
            <a:r>
              <a:rPr lang="en-US" sz="1200" kern="1200" dirty="0">
                <a:solidFill>
                  <a:schemeClr val="tx1"/>
                </a:solidFill>
                <a:latin typeface="+mn-lt"/>
                <a:ea typeface="+mn-ea"/>
                <a:cs typeface="+mn-cs"/>
              </a:rPr>
              <a:t>as a tool for teaching students how to develop scientific explanations and arguments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strategy 5).</a:t>
            </a:r>
          </a:p>
        </p:txBody>
      </p:sp>
      <p:sp>
        <p:nvSpPr>
          <p:cNvPr id="2" name="Footer Placeholder 1"/>
          <p:cNvSpPr>
            <a:spLocks noGrp="1"/>
          </p:cNvSpPr>
          <p:nvPr>
            <p:ph type="ftr" sz="quarter" idx="10"/>
          </p:nvPr>
        </p:nvSpPr>
        <p:spPr/>
        <p:txBody>
          <a:bodyPr/>
          <a:lstStyle/>
          <a:p>
            <a:pPr>
              <a:defRPr/>
            </a:pPr>
            <a:r>
              <a:rPr lang="en-US"/>
              <a:t>BSCS</a:t>
            </a:r>
          </a:p>
        </p:txBody>
      </p:sp>
      <p:sp>
        <p:nvSpPr>
          <p:cNvPr id="3" name="Header Placeholder 2"/>
          <p:cNvSpPr>
            <a:spLocks noGrp="1"/>
          </p:cNvSpPr>
          <p:nvPr>
            <p:ph type="hdr" sz="quarter" idx="11"/>
          </p:nvPr>
        </p:nvSpPr>
        <p:spPr/>
        <p:txBody>
          <a:bodyPr/>
          <a:lstStyle/>
          <a:p>
            <a:pPr>
              <a:defRPr/>
            </a:pPr>
            <a:r>
              <a:rPr lang="en-US"/>
              <a:t>STeLLA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251889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Less than 1 min</a:t>
            </a:r>
          </a:p>
          <a:p>
            <a:endParaRPr lang="en-US" dirty="0">
              <a:solidFill>
                <a:srgbClr val="FF0000"/>
              </a:solidFill>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Replace the LAP image on</a:t>
            </a:r>
            <a:r>
              <a:rPr lang="en-US" sz="1200" b="1" u="none" strike="noStrike" kern="1200" baseline="0" dirty="0">
                <a:solidFill>
                  <a:schemeClr val="tx1"/>
                </a:solidFill>
                <a:effectLst/>
                <a:latin typeface="+mn-lt"/>
                <a:ea typeface="+mn-ea"/>
                <a:cs typeface="+mn-cs"/>
              </a:rPr>
              <a:t> the slide with an image of </a:t>
            </a:r>
            <a:r>
              <a:rPr lang="en-US" sz="1200" b="1" u="none" strike="noStrike" kern="1200" dirty="0">
                <a:solidFill>
                  <a:schemeClr val="tx1"/>
                </a:solidFill>
                <a:effectLst/>
                <a:latin typeface="+mn-lt"/>
                <a:ea typeface="+mn-ea"/>
                <a:cs typeface="+mn-cs"/>
              </a:rPr>
              <a:t>the LAP you will be using for this session.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LAP they will be using for the video clip.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Draw participants’ attention to the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and </a:t>
            </a:r>
            <a:r>
              <a:rPr lang="en-US" sz="1200" b="1" kern="1200" dirty="0">
                <a:solidFill>
                  <a:schemeClr val="tx1"/>
                </a:solidFill>
                <a:latin typeface="+mn-lt"/>
                <a:ea typeface="+mn-ea"/>
                <a:cs typeface="+mn-cs"/>
              </a:rPr>
              <a:t>Analyze</a:t>
            </a:r>
            <a:r>
              <a:rPr lang="en-US" sz="1200" kern="1200" dirty="0">
                <a:solidFill>
                  <a:schemeClr val="tx1"/>
                </a:solidFill>
                <a:latin typeface="+mn-lt"/>
                <a:ea typeface="+mn-ea"/>
                <a:cs typeface="+mn-cs"/>
              </a:rPr>
              <a:t> questions for this analysis. </a:t>
            </a:r>
            <a:endParaRPr lang="en-US" dirty="0">
              <a:solidFill>
                <a:srgbClr val="FF0000"/>
              </a:solidFill>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8</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4287974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4 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for this video clip. All of the information may not fit on one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Review</a:t>
            </a:r>
            <a:r>
              <a:rPr lang="en-US" sz="1200" u="none" strike="noStrike" kern="1200" dirty="0">
                <a:solidFill>
                  <a:schemeClr val="tx1"/>
                </a:solidFill>
                <a:effectLst/>
                <a:latin typeface="+mn-lt"/>
                <a:ea typeface="+mn-ea"/>
                <a:cs typeface="+mn-cs"/>
              </a:rPr>
              <a:t> the context for the video clip that will be analyzed. Some participants may need help getting their heads back into these lesson plans if they haven’t taught the lessons</a:t>
            </a:r>
            <a:r>
              <a:rPr lang="en-US" sz="1200" u="none" strike="noStrike" kern="1200" baseline="0" dirty="0">
                <a:solidFill>
                  <a:schemeClr val="tx1"/>
                </a:solidFill>
                <a:effectLst/>
                <a:latin typeface="+mn-lt"/>
                <a:ea typeface="+mn-ea"/>
                <a:cs typeface="+mn-cs"/>
              </a:rPr>
              <a:t> yet</a:t>
            </a:r>
            <a:r>
              <a:rPr lang="en-US" sz="1200" u="none" strike="noStrike" kern="1200" dirty="0">
                <a:solidFill>
                  <a:schemeClr val="tx1"/>
                </a:solidFill>
                <a:effectLst/>
                <a:latin typeface="+mn-lt"/>
                <a:ea typeface="+mn-ea"/>
                <a:cs typeface="+mn-cs"/>
              </a:rPr>
              <a:t>.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Remind participants of the main learning goal, the focus question, and the main activity in this lesson.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Optional:</a:t>
            </a:r>
            <a:r>
              <a:rPr lang="en-US" sz="1200" u="none" strike="noStrike" kern="1200" dirty="0">
                <a:solidFill>
                  <a:schemeClr val="tx1"/>
                </a:solidFill>
                <a:effectLst/>
                <a:latin typeface="+mn-lt"/>
                <a:ea typeface="+mn-ea"/>
                <a:cs typeface="+mn-cs"/>
              </a:rPr>
              <a:t> Direct participants to the overview page of the lesson plan to identify important science ideas and an ideal student response to the focus question.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Orient participants to where the video clip appears</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 Ask the teacher whose clip you will be analyzing to add other contextual factors that may be pertinent to the upcoming analysis.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9</a:t>
            </a:fld>
            <a:endParaRPr lang="en-US"/>
          </a:p>
        </p:txBody>
      </p:sp>
    </p:spTree>
    <p:extLst>
      <p:ext uri="{BB962C8B-B14F-4D97-AF65-F5344CB8AC3E}">
        <p14:creationId xmlns:p14="http://schemas.microsoft.com/office/powerpoint/2010/main" val="1060269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embed/85ppfxEWyiI"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embed/iZAaqnKMVC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762000"/>
            <a:ext cx="7848600" cy="2590800"/>
          </a:xfrm>
        </p:spPr>
        <p:txBody>
          <a:bodyPr/>
          <a:lstStyle/>
          <a:p>
            <a:pPr fontAlgn="auto">
              <a:spcAft>
                <a:spcPts val="0"/>
              </a:spcAft>
              <a:defRPr/>
            </a:pPr>
            <a:r>
              <a:rPr lang="en-US" dirty="0" err="1"/>
              <a:t>RESP</a:t>
            </a:r>
            <a:r>
              <a:rPr lang="en-US" cap="none" dirty="0" err="1"/>
              <a:t>e</a:t>
            </a:r>
            <a:r>
              <a:rPr lang="en-US" dirty="0" err="1"/>
              <a:t>CT</a:t>
            </a:r>
            <a:br>
              <a:rPr lang="en-US" dirty="0"/>
            </a:br>
            <a:r>
              <a:rPr lang="en-US" dirty="0"/>
              <a:t>Study-Group Session 3 </a:t>
            </a:r>
            <a:br>
              <a:rPr lang="en-US" dirty="0"/>
            </a:br>
            <a:endParaRPr lang="en-US" altLang="en-US" dirty="0"/>
          </a:p>
        </p:txBody>
      </p:sp>
      <p:sp>
        <p:nvSpPr>
          <p:cNvPr id="8195" name="Rectangle 3"/>
          <p:cNvSpPr>
            <a:spLocks noGrp="1" noChangeArrowheads="1"/>
          </p:cNvSpPr>
          <p:nvPr>
            <p:ph type="subTitle" idx="1"/>
          </p:nvPr>
        </p:nvSpPr>
        <p:spPr>
          <a:xfrm>
            <a:off x="838200" y="3657600"/>
            <a:ext cx="7391400" cy="1828800"/>
          </a:xfrm>
        </p:spPr>
        <p:txBody>
          <a:bodyPr rtlCol="0">
            <a:normAutofit/>
          </a:bodyPr>
          <a:lstStyle/>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sp>
        <p:nvSpPr>
          <p:cNvPr id="22532" name="Rectangle 1"/>
          <p:cNvSpPr>
            <a:spLocks noChangeArrowheads="1"/>
          </p:cNvSpPr>
          <p:nvPr/>
        </p:nvSpPr>
        <p:spPr bwMode="auto">
          <a:xfrm>
            <a:off x="762000" y="3505200"/>
            <a:ext cx="7162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defTabSz="1474788" eaLnBrk="1" fontAlgn="base" hangingPunct="1">
              <a:lnSpc>
                <a:spcPct val="80000"/>
              </a:lnSpc>
              <a:spcBef>
                <a:spcPts val="400"/>
              </a:spcBef>
              <a:spcAft>
                <a:spcPct val="0"/>
              </a:spcAft>
              <a:buClr>
                <a:srgbClr val="4F81BD"/>
              </a:buClr>
              <a:buSzPct val="68000"/>
              <a:buFontTx/>
              <a:buNone/>
            </a:pPr>
            <a:r>
              <a:rPr lang="en-US" sz="4000" dirty="0">
                <a:solidFill>
                  <a:srgbClr val="0070C0"/>
                </a:solidFill>
                <a:latin typeface="Calibri" pitchFamily="34" charset="0"/>
              </a:rPr>
              <a:t>Date:</a:t>
            </a:r>
            <a:r>
              <a:rPr lang="en-US" sz="2000" dirty="0"/>
              <a:t>		      	</a:t>
            </a:r>
            <a:br>
              <a:rPr lang="en-US" sz="2000" dirty="0">
                <a:solidFill>
                  <a:srgbClr val="FF0000"/>
                </a:solidFill>
              </a:rPr>
            </a:br>
            <a:endParaRPr lang="en-US" altLang="en-US" sz="2000" dirty="0">
              <a:solidFill>
                <a:srgbClr val="FF0000"/>
              </a:solidFill>
              <a:latin typeface="Lucida Sans Unicode" pitchFamily="34" charset="0"/>
            </a:endParaRPr>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val="0"/>
              </a:ext>
            </a:extLst>
          </a:blip>
          <a:srcRect l="13526" t="10564" r="3623" b="5182"/>
          <a:stretch/>
        </p:blipFill>
        <p:spPr bwMode="auto">
          <a:xfrm>
            <a:off x="3282950" y="4927600"/>
            <a:ext cx="679450" cy="622300"/>
          </a:xfrm>
          <a:prstGeom prst="ellipse">
            <a:avLst/>
          </a:prstGeom>
          <a:noFill/>
          <a:ln>
            <a:noFill/>
          </a:ln>
          <a:extLst>
            <a:ext uri="{53640926-AAD7-44D8-BBD7-CCE9431645EC}">
              <a14:shadowObscured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7000" y="4876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5600" y="4900979"/>
            <a:ext cx="1428750" cy="585788"/>
          </a:xfrm>
          <a:prstGeom prst="rect">
            <a:avLst/>
          </a:prstGeom>
        </p:spPr>
      </p:pic>
    </p:spTree>
    <p:extLst>
      <p:ext uri="{BB962C8B-B14F-4D97-AF65-F5344CB8AC3E}">
        <p14:creationId xmlns:p14="http://schemas.microsoft.com/office/powerpoint/2010/main"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a:t>Lesson Analysis: Identify the Strategy</a:t>
            </a:r>
          </a:p>
        </p:txBody>
      </p:sp>
      <p:sp>
        <p:nvSpPr>
          <p:cNvPr id="3" name="Content Placeholder 2"/>
          <p:cNvSpPr>
            <a:spLocks noGrp="1"/>
          </p:cNvSpPr>
          <p:nvPr>
            <p:ph idx="1"/>
          </p:nvPr>
        </p:nvSpPr>
        <p:spPr>
          <a:xfrm>
            <a:off x="533400" y="1219200"/>
            <a:ext cx="8229600" cy="5334000"/>
          </a:xfrm>
        </p:spPr>
        <p:txBody>
          <a:bodyPr/>
          <a:lstStyle/>
          <a:p>
            <a:pPr marL="365760" indent="-365760">
              <a:buFont typeface="+mj-lt"/>
              <a:buAutoNum type="arabicPeriod"/>
            </a:pPr>
            <a:r>
              <a:rPr lang="en-US" sz="2600" dirty="0"/>
              <a:t>Review the lesson context.</a:t>
            </a:r>
          </a:p>
          <a:p>
            <a:pPr marL="365760" indent="-365760">
              <a:spcBef>
                <a:spcPts val="600"/>
              </a:spcBef>
              <a:buFont typeface="+mj-lt"/>
              <a:buAutoNum type="arabicPeriod"/>
            </a:pPr>
            <a:r>
              <a:rPr lang="en-US" sz="2600" b="1" dirty="0">
                <a:solidFill>
                  <a:srgbClr val="FF0000"/>
                </a:solidFill>
              </a:rPr>
              <a:t>Identify </a:t>
            </a:r>
            <a:r>
              <a:rPr lang="en-US" sz="2600" b="1" dirty="0"/>
              <a:t>the strategy:  </a:t>
            </a:r>
          </a:p>
          <a:p>
            <a:pPr marL="731520" lvl="1" indent="-274320">
              <a:spcBef>
                <a:spcPts val="600"/>
              </a:spcBef>
            </a:pPr>
            <a:r>
              <a:rPr lang="en-US" sz="2600" dirty="0">
                <a:solidFill>
                  <a:srgbClr val="0070C0"/>
                </a:solidFill>
              </a:rPr>
              <a:t>Add here the strategy that is the focus of the analysis for the video clip. Add page numbers for the strategy from the </a:t>
            </a:r>
            <a:r>
              <a:rPr lang="en-US" sz="2600" dirty="0" err="1">
                <a:solidFill>
                  <a:srgbClr val="0070C0"/>
                </a:solidFill>
              </a:rPr>
              <a:t>STeLLA</a:t>
            </a:r>
            <a:r>
              <a:rPr lang="en-US" sz="2600" dirty="0">
                <a:solidFill>
                  <a:srgbClr val="0070C0"/>
                </a:solidFill>
              </a:rPr>
              <a:t> strategies booklet.</a:t>
            </a:r>
          </a:p>
          <a:p>
            <a:pPr marL="731520" lvl="1" indent="-274320">
              <a:spcBef>
                <a:spcPts val="300"/>
              </a:spcBef>
            </a:pPr>
            <a:r>
              <a:rPr lang="en-US" sz="26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600"/>
              </a:spcBef>
              <a:buFont typeface="+mj-lt"/>
              <a:buAutoNum type="arabicPeriod"/>
            </a:pPr>
            <a:r>
              <a:rPr lang="en-US" sz="2600" dirty="0"/>
              <a:t>Watch the video clip(s).</a:t>
            </a:r>
          </a:p>
          <a:p>
            <a:pPr marL="365760" indent="-365760">
              <a:spcBef>
                <a:spcPts val="600"/>
              </a:spcBef>
              <a:buFont typeface="+mj-lt"/>
              <a:buAutoNum type="arabicPeriod"/>
            </a:pPr>
            <a:r>
              <a:rPr lang="en-US" sz="2600" dirty="0"/>
              <a:t>Analyze the video using the lesson analysis protocol.</a:t>
            </a:r>
          </a:p>
          <a:p>
            <a:pPr marL="365760" indent="-365760">
              <a:spcBef>
                <a:spcPts val="600"/>
              </a:spcBef>
              <a:buFont typeface="+mj-lt"/>
              <a:buAutoNum type="arabicPeriod"/>
            </a:pPr>
            <a:r>
              <a:rPr lang="en-US" sz="2600" dirty="0"/>
              <a:t>Reflect on the lesson analysis experience.</a:t>
            </a:r>
          </a:p>
          <a:p>
            <a:endParaRPr lang="en-US" dirty="0"/>
          </a:p>
        </p:txBody>
      </p:sp>
    </p:spTree>
    <p:extLst>
      <p:ext uri="{BB962C8B-B14F-4D97-AF65-F5344CB8AC3E}">
        <p14:creationId xmlns:p14="http://schemas.microsoft.com/office/powerpoint/2010/main" val="350176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r>
              <a:rPr lang="en-US" dirty="0"/>
              <a:t>Lesson Analysis: Analyze the Video</a:t>
            </a:r>
          </a:p>
        </p:txBody>
      </p:sp>
      <p:sp>
        <p:nvSpPr>
          <p:cNvPr id="3" name="Content Placeholder 2"/>
          <p:cNvSpPr>
            <a:spLocks noGrp="1"/>
          </p:cNvSpPr>
          <p:nvPr>
            <p:ph idx="1"/>
          </p:nvPr>
        </p:nvSpPr>
        <p:spPr>
          <a:xfrm>
            <a:off x="457200" y="1066800"/>
            <a:ext cx="8229600" cy="5486400"/>
          </a:xfrm>
        </p:spPr>
        <p:txBody>
          <a:bodyPr/>
          <a:lstStyle/>
          <a:p>
            <a:pPr marL="365760" indent="-365760">
              <a:spcBef>
                <a:spcPts val="300"/>
              </a:spcBef>
              <a:spcAft>
                <a:spcPts val="600"/>
              </a:spcAft>
              <a:buFont typeface="+mj-lt"/>
              <a:buAutoNum type="arabicPeriod"/>
            </a:pPr>
            <a:r>
              <a:rPr lang="en-US" sz="2500" dirty="0"/>
              <a:t>Review the lesson context.</a:t>
            </a:r>
          </a:p>
          <a:p>
            <a:pPr marL="365760" indent="-365760">
              <a:spcBef>
                <a:spcPts val="300"/>
              </a:spcBef>
              <a:spcAft>
                <a:spcPts val="600"/>
              </a:spcAft>
              <a:buFont typeface="+mj-lt"/>
              <a:buAutoNum type="arabicPeriod"/>
            </a:pPr>
            <a:r>
              <a:rPr lang="en-US" sz="2500" dirty="0"/>
              <a:t>Identify</a:t>
            </a:r>
            <a:r>
              <a:rPr lang="en-US" sz="2500" dirty="0">
                <a:solidFill>
                  <a:srgbClr val="FF0000"/>
                </a:solidFill>
              </a:rPr>
              <a:t> </a:t>
            </a:r>
            <a:r>
              <a:rPr lang="en-US" sz="2500" dirty="0"/>
              <a:t>the strategy.</a:t>
            </a:r>
          </a:p>
          <a:p>
            <a:pPr marL="365760" indent="-365760">
              <a:spcBef>
                <a:spcPts val="300"/>
              </a:spcBef>
              <a:spcAft>
                <a:spcPts val="600"/>
              </a:spcAft>
              <a:buFont typeface="+mj-lt"/>
              <a:buAutoNum type="arabicPeriod"/>
            </a:pPr>
            <a:r>
              <a:rPr lang="en-US" sz="2500" dirty="0"/>
              <a:t>Watch the video clip(s). </a:t>
            </a:r>
          </a:p>
          <a:p>
            <a:pPr marL="365760" indent="-365760">
              <a:spcBef>
                <a:spcPts val="3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182880">
              <a:spcBef>
                <a:spcPts val="300"/>
              </a:spcBef>
            </a:pPr>
            <a:r>
              <a:rPr lang="en-US" sz="2500" dirty="0">
                <a:solidFill>
                  <a:srgbClr val="0070C0"/>
                </a:solidFill>
              </a:rPr>
              <a:t> Add analysis questions here. Examples include the following:</a:t>
            </a:r>
          </a:p>
          <a:p>
            <a:pPr marL="1097280" lvl="2" indent="-274320">
              <a:spcBef>
                <a:spcPts val="300"/>
              </a:spcBef>
            </a:pPr>
            <a:r>
              <a:rPr lang="en-US" sz="2500" dirty="0">
                <a:solidFill>
                  <a:srgbClr val="0070C0"/>
                </a:solidFill>
              </a:rPr>
              <a:t>What do students seem to understand (or not) about temperature patterns on Earth and the Sun’s effect on climate and seasons?  </a:t>
            </a:r>
          </a:p>
          <a:p>
            <a:pPr marL="1097280" lvl="2" indent="-274320">
              <a:spcBef>
                <a:spcPts val="300"/>
              </a:spcBef>
            </a:pPr>
            <a:r>
              <a:rPr lang="en-US" sz="2500" dirty="0">
                <a:solidFill>
                  <a:srgbClr val="0070C0"/>
                </a:solidFill>
              </a:rPr>
              <a:t>How did the use of the identified strategy make student thinking more visible? </a:t>
            </a:r>
          </a:p>
          <a:p>
            <a:pPr marL="365760" indent="-365760">
              <a:spcBef>
                <a:spcPts val="3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2735159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Lesson Analysis: Reflect</a:t>
            </a:r>
          </a:p>
        </p:txBody>
      </p:sp>
      <p:sp>
        <p:nvSpPr>
          <p:cNvPr id="3" name="Content Placeholder 2"/>
          <p:cNvSpPr>
            <a:spLocks noGrp="1"/>
          </p:cNvSpPr>
          <p:nvPr>
            <p:ph idx="1"/>
          </p:nvPr>
        </p:nvSpPr>
        <p:spPr>
          <a:xfrm>
            <a:off x="457200" y="1295400"/>
            <a:ext cx="8229600" cy="5105400"/>
          </a:xfrm>
        </p:spPr>
        <p:txBody>
          <a:bodyPr/>
          <a:lstStyle/>
          <a:p>
            <a:pPr marL="457200" indent="-457200">
              <a:spcBef>
                <a:spcPts val="1800"/>
              </a:spcBef>
              <a:spcAft>
                <a:spcPts val="0"/>
              </a:spcAft>
              <a:buFont typeface="+mj-lt"/>
              <a:buAutoNum type="arabicPeriod"/>
            </a:pPr>
            <a:r>
              <a:rPr lang="en-US" sz="3200" dirty="0"/>
              <a:t>Review the lesson context.</a:t>
            </a:r>
          </a:p>
          <a:p>
            <a:pPr marL="457200" indent="-45720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 </a:t>
            </a:r>
          </a:p>
          <a:p>
            <a:pPr marL="457200" indent="-457200">
              <a:spcBef>
                <a:spcPts val="1800"/>
              </a:spcBef>
              <a:spcAft>
                <a:spcPts val="0"/>
              </a:spcAft>
              <a:buFont typeface="+mj-lt"/>
              <a:buAutoNum type="arabicPeriod"/>
            </a:pPr>
            <a:r>
              <a:rPr lang="en-US" sz="3200" dirty="0"/>
              <a:t>Watch the video clip(s).</a:t>
            </a:r>
          </a:p>
          <a:p>
            <a:pPr marL="457200" indent="-457200">
              <a:spcBef>
                <a:spcPts val="1800"/>
              </a:spcBef>
              <a:spcAft>
                <a:spcPts val="0"/>
              </a:spcAft>
              <a:buFont typeface="+mj-lt"/>
              <a:buAutoNum type="arabicPeriod"/>
            </a:pPr>
            <a:r>
              <a:rPr lang="en-US" sz="3200" dirty="0"/>
              <a:t>Analyze the video using the lesson analysis protocol. Make a claim and support with evidence.</a:t>
            </a:r>
          </a:p>
          <a:p>
            <a:pPr marL="457200" indent="-45720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27432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4041327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Break</a:t>
            </a:r>
          </a:p>
        </p:txBody>
      </p:sp>
      <p:sp>
        <p:nvSpPr>
          <p:cNvPr id="3" name="Content Placeholder 2"/>
          <p:cNvSpPr>
            <a:spLocks noGrp="1"/>
          </p:cNvSpPr>
          <p:nvPr>
            <p:ph idx="1"/>
          </p:nvPr>
        </p:nvSpPr>
        <p:spPr/>
        <p:txBody>
          <a:bodyPr/>
          <a:lstStyle/>
          <a:p>
            <a:pPr marL="0" indent="0">
              <a:buNone/>
            </a:pPr>
            <a:r>
              <a:rPr lang="en-US" sz="3200" dirty="0"/>
              <a:t>Now we’ll take a 20-minute food break.</a:t>
            </a:r>
          </a:p>
        </p:txBody>
      </p:sp>
    </p:spTree>
    <p:extLst>
      <p:ext uri="{BB962C8B-B14F-4D97-AF65-F5344CB8AC3E}">
        <p14:creationId xmlns:p14="http://schemas.microsoft.com/office/powerpoint/2010/main" val="1254369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Focus Question 2</a:t>
            </a:r>
          </a:p>
        </p:txBody>
      </p:sp>
      <p:sp>
        <p:nvSpPr>
          <p:cNvPr id="11267" name="Rectangle 3"/>
          <p:cNvSpPr>
            <a:spLocks noGrp="1" noChangeArrowheads="1"/>
          </p:cNvSpPr>
          <p:nvPr>
            <p:ph type="body" idx="1"/>
          </p:nvPr>
        </p:nvSpPr>
        <p:spPr>
          <a:xfrm>
            <a:off x="457200" y="1524000"/>
            <a:ext cx="8229600" cy="4953000"/>
          </a:xfrm>
        </p:spPr>
        <p:txBody>
          <a:bodyPr/>
          <a:lstStyle/>
          <a:p>
            <a:pPr marL="0" indent="0" eaLnBrk="0" hangingPunct="0">
              <a:spcBef>
                <a:spcPts val="0"/>
              </a:spcBef>
              <a:spcAft>
                <a:spcPts val="1200"/>
              </a:spcAft>
              <a:buNone/>
              <a:tabLst>
                <a:tab pos="228600" algn="l"/>
              </a:tabLst>
            </a:pPr>
            <a:r>
              <a:rPr lang="en-US" sz="3200" dirty="0"/>
              <a:t>How can analysis of students’ pre- and posttests help us identify strengths and weaknesses in student learning and improve our teaching of the lessons?</a:t>
            </a:r>
          </a:p>
          <a:p>
            <a:pPr marL="342900" indent="-342900" eaLnBrk="0" hangingPunct="0">
              <a:spcBef>
                <a:spcPts val="0"/>
              </a:spcBef>
              <a:spcAft>
                <a:spcPts val="1200"/>
              </a:spcAft>
              <a:buFont typeface="Symbol"/>
              <a:buChar char=""/>
              <a:tabLst>
                <a:tab pos="228600" algn="l"/>
              </a:tabLst>
            </a:pPr>
            <a:endParaRPr lang="en-US" sz="2800" dirty="0"/>
          </a:p>
          <a:p>
            <a:pPr>
              <a:lnSpc>
                <a:spcPct val="90000"/>
              </a:lnSpc>
            </a:pPr>
            <a:endParaRPr lang="en-US" sz="2800" dirty="0">
              <a:solidFill>
                <a:srgbClr val="FF0000"/>
              </a:solidFill>
            </a:endParaRPr>
          </a:p>
          <a:p>
            <a:pPr marL="0" indent="0" eaLnBrk="1" hangingPunct="1">
              <a:lnSpc>
                <a:spcPct val="90000"/>
              </a:lnSpc>
              <a:buNone/>
            </a:pPr>
            <a:endParaRPr lang="en-US" sz="2800" dirty="0"/>
          </a:p>
        </p:txBody>
      </p:sp>
    </p:spTree>
    <p:extLst>
      <p:ext uri="{BB962C8B-B14F-4D97-AF65-F5344CB8AC3E}">
        <p14:creationId xmlns:p14="http://schemas.microsoft.com/office/powerpoint/2010/main" val="1139855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Practice Using a Sample Features Analysis Chart to Analyze Student Learning</a:t>
            </a:r>
          </a:p>
        </p:txBody>
      </p:sp>
      <p:sp>
        <p:nvSpPr>
          <p:cNvPr id="3" name="Content Placeholder 2"/>
          <p:cNvSpPr>
            <a:spLocks noGrp="1"/>
          </p:cNvSpPr>
          <p:nvPr>
            <p:ph idx="1"/>
          </p:nvPr>
        </p:nvSpPr>
        <p:spPr>
          <a:xfrm>
            <a:off x="457200" y="1676400"/>
            <a:ext cx="8305800" cy="5060852"/>
          </a:xfrm>
        </p:spPr>
        <p:txBody>
          <a:bodyPr/>
          <a:lstStyle/>
          <a:p>
            <a:pPr marL="0" indent="0">
              <a:spcAft>
                <a:spcPts val="0"/>
              </a:spcAft>
              <a:buNone/>
            </a:pPr>
            <a:r>
              <a:rPr lang="en-US" sz="2600" dirty="0"/>
              <a:t>Look at the completed sample features analysis charts </a:t>
            </a:r>
            <a:br>
              <a:rPr lang="en-US" sz="2600" dirty="0"/>
            </a:br>
            <a:r>
              <a:rPr lang="en-US" sz="2600" dirty="0"/>
              <a:t>(pre and post) for a test question about the Sun’s effect </a:t>
            </a:r>
            <a:br>
              <a:rPr lang="en-US" sz="2600" dirty="0"/>
            </a:br>
            <a:r>
              <a:rPr lang="en-US" sz="2600" dirty="0"/>
              <a:t>on climate (5th or 6th grade): </a:t>
            </a:r>
          </a:p>
          <a:p>
            <a:pPr marL="365760" indent="-365760">
              <a:spcAft>
                <a:spcPts val="0"/>
              </a:spcAft>
              <a:buAutoNum type="arabicPeriod"/>
            </a:pPr>
            <a:r>
              <a:rPr lang="en-US" sz="2600" dirty="0"/>
              <a:t>What can you say about what student 6 learned?</a:t>
            </a:r>
          </a:p>
          <a:p>
            <a:pPr marL="365760" indent="-365760">
              <a:spcAft>
                <a:spcPts val="0"/>
              </a:spcAft>
              <a:buAutoNum type="arabicPeriod"/>
            </a:pPr>
            <a:r>
              <a:rPr lang="en-US" sz="2600" dirty="0"/>
              <a:t>What can you say about what student 11 learned?</a:t>
            </a:r>
          </a:p>
          <a:p>
            <a:pPr marL="365760" indent="-365760">
              <a:spcAft>
                <a:spcPts val="0"/>
              </a:spcAft>
              <a:buAutoNum type="arabicPeriod"/>
            </a:pPr>
            <a:r>
              <a:rPr lang="en-US" sz="2600" dirty="0"/>
              <a:t>Look at the results for the class as a whole:</a:t>
            </a:r>
          </a:p>
          <a:p>
            <a:pPr lvl="2" indent="-365760">
              <a:spcAft>
                <a:spcPts val="0"/>
              </a:spcAft>
            </a:pPr>
            <a:r>
              <a:rPr lang="en-US" sz="2600" dirty="0"/>
              <a:t>What can you say about the strengths in students’ learning about why South America experiences summer in January?</a:t>
            </a:r>
          </a:p>
          <a:p>
            <a:pPr lvl="2" indent="-365760">
              <a:spcAft>
                <a:spcPts val="0"/>
              </a:spcAft>
            </a:pPr>
            <a:r>
              <a:rPr lang="en-US" sz="2600" dirty="0"/>
              <a:t>What can you say about any weaknesses in students’ learning?</a:t>
            </a:r>
            <a:endParaRPr lang="en-US" dirty="0"/>
          </a:p>
        </p:txBody>
      </p:sp>
    </p:spTree>
    <p:extLst>
      <p:ext uri="{BB962C8B-B14F-4D97-AF65-F5344CB8AC3E}">
        <p14:creationId xmlns:p14="http://schemas.microsoft.com/office/powerpoint/2010/main" val="4109356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33400"/>
            <a:ext cx="8382000" cy="990600"/>
          </a:xfrm>
        </p:spPr>
        <p:txBody>
          <a:bodyPr>
            <a:normAutofit fontScale="90000"/>
          </a:bodyPr>
          <a:lstStyle/>
          <a:p>
            <a:pPr eaLnBrk="1" hangingPunct="1"/>
            <a:r>
              <a:rPr lang="en-US" dirty="0"/>
              <a:t>Analysis of Student Learning: Features Analysis Charts</a:t>
            </a:r>
          </a:p>
        </p:txBody>
      </p:sp>
      <p:sp>
        <p:nvSpPr>
          <p:cNvPr id="234499" name="Rectangle 3"/>
          <p:cNvSpPr>
            <a:spLocks noGrp="1" noChangeArrowheads="1"/>
          </p:cNvSpPr>
          <p:nvPr>
            <p:ph type="body" idx="1"/>
          </p:nvPr>
        </p:nvSpPr>
        <p:spPr>
          <a:xfrm>
            <a:off x="457200" y="1676400"/>
            <a:ext cx="8382000" cy="5029200"/>
          </a:xfrm>
        </p:spPr>
        <p:txBody>
          <a:bodyPr>
            <a:normAutofit fontScale="32500" lnSpcReduction="20000"/>
          </a:bodyPr>
          <a:lstStyle/>
          <a:p>
            <a:pPr marL="365760" indent="-365760" eaLnBrk="1" hangingPunct="1">
              <a:lnSpc>
                <a:spcPct val="120000"/>
              </a:lnSpc>
              <a:spcBef>
                <a:spcPts val="600"/>
              </a:spcBef>
              <a:buAutoNum type="arabicPeriod"/>
              <a:defRPr/>
            </a:pPr>
            <a:r>
              <a:rPr lang="en-US" sz="7200" dirty="0"/>
              <a:t>Break up into groups of three and distribute FACs to each group member.</a:t>
            </a:r>
          </a:p>
          <a:p>
            <a:pPr marL="365760" indent="-365760" eaLnBrk="1" hangingPunct="1">
              <a:lnSpc>
                <a:spcPct val="120000"/>
              </a:lnSpc>
              <a:spcBef>
                <a:spcPts val="600"/>
              </a:spcBef>
              <a:buAutoNum type="arabicPeriod"/>
              <a:defRPr/>
            </a:pPr>
            <a:r>
              <a:rPr lang="en-US" sz="7200" b="1" dirty="0"/>
              <a:t>Individuals: </a:t>
            </a:r>
            <a:r>
              <a:rPr lang="en-US" sz="7200" dirty="0"/>
              <a:t>Study each teacher’s pre- and posttest FACs, looking for patterns in the student-learning data. Note the following:</a:t>
            </a:r>
          </a:p>
          <a:p>
            <a:pPr lvl="2" indent="-274320">
              <a:lnSpc>
                <a:spcPct val="120000"/>
              </a:lnSpc>
              <a:spcBef>
                <a:spcPts val="600"/>
              </a:spcBef>
            </a:pPr>
            <a:r>
              <a:rPr lang="en-US" sz="7200" dirty="0"/>
              <a:t>What ideas did students seem to get (pre and post)?</a:t>
            </a:r>
          </a:p>
          <a:p>
            <a:pPr lvl="2" indent="-274320">
              <a:lnSpc>
                <a:spcPct val="120000"/>
              </a:lnSpc>
              <a:spcBef>
                <a:spcPts val="600"/>
              </a:spcBef>
            </a:pPr>
            <a:r>
              <a:rPr lang="en-US" sz="7200" dirty="0"/>
              <a:t>What ideas did students </a:t>
            </a:r>
            <a:r>
              <a:rPr lang="en-US" sz="7200" b="1" dirty="0"/>
              <a:t>not</a:t>
            </a:r>
            <a:r>
              <a:rPr lang="en-US" sz="7200" dirty="0"/>
              <a:t> seem to get (pre and post)?</a:t>
            </a:r>
          </a:p>
          <a:p>
            <a:pPr lvl="2" indent="-274320">
              <a:lnSpc>
                <a:spcPct val="120000"/>
              </a:lnSpc>
              <a:spcBef>
                <a:spcPts val="600"/>
              </a:spcBef>
            </a:pPr>
            <a:r>
              <a:rPr lang="en-US" sz="7200" dirty="0"/>
              <a:t>How did student learning change from pre- to posttest?</a:t>
            </a:r>
          </a:p>
          <a:p>
            <a:pPr marL="365760" indent="-365760" eaLnBrk="1" hangingPunct="1">
              <a:lnSpc>
                <a:spcPct val="120000"/>
              </a:lnSpc>
              <a:spcBef>
                <a:spcPts val="600"/>
              </a:spcBef>
              <a:buAutoNum type="arabicPeriod"/>
              <a:defRPr/>
            </a:pPr>
            <a:r>
              <a:rPr lang="en-US" sz="7200" b="1" dirty="0"/>
              <a:t>Small group: </a:t>
            </a:r>
          </a:p>
          <a:p>
            <a:pPr lvl="2" indent="-274320">
              <a:lnSpc>
                <a:spcPct val="120000"/>
              </a:lnSpc>
              <a:spcBef>
                <a:spcPts val="600"/>
              </a:spcBef>
            </a:pPr>
            <a:r>
              <a:rPr lang="en-US" sz="7200" dirty="0"/>
              <a:t>Identify a note taker for the group. </a:t>
            </a:r>
          </a:p>
          <a:p>
            <a:pPr lvl="2" indent="-274320">
              <a:lnSpc>
                <a:spcPct val="120000"/>
              </a:lnSpc>
              <a:spcBef>
                <a:spcPts val="600"/>
              </a:spcBef>
            </a:pPr>
            <a:r>
              <a:rPr lang="en-US" sz="7200" dirty="0"/>
              <a:t>Discuss and take notes about things that were similar and different across classes.</a:t>
            </a:r>
          </a:p>
          <a:p>
            <a:pPr lvl="2">
              <a:lnSpc>
                <a:spcPct val="120000"/>
              </a:lnSpc>
              <a:spcBef>
                <a:spcPts val="600"/>
              </a:spcBef>
            </a:pPr>
            <a:r>
              <a:rPr lang="en-US" sz="7200" dirty="0"/>
              <a:t>Be sure to cite evidence for your claims!</a:t>
            </a:r>
          </a:p>
          <a:p>
            <a:pPr marL="457200" indent="-457200" eaLnBrk="1" hangingPunct="1">
              <a:buAutoNum type="arabicPeriod"/>
              <a:defRPr/>
            </a:pPr>
            <a:endParaRPr lang="en-US" sz="2600" dirty="0"/>
          </a:p>
          <a:p>
            <a:pPr lvl="2"/>
            <a:endParaRPr lang="en-US" sz="2600" dirty="0"/>
          </a:p>
          <a:p>
            <a:pPr marL="274637" lvl="1" indent="0">
              <a:buNone/>
            </a:pPr>
            <a:endParaRPr lang="en-US" sz="2600" dirty="0"/>
          </a:p>
          <a:p>
            <a:pPr marL="457200" indent="-457200" eaLnBrk="1" hangingPunct="1">
              <a:buAutoNum type="arabicPeriod"/>
              <a:defRPr/>
            </a:pPr>
            <a:endParaRPr lang="en-US" sz="2400" dirty="0"/>
          </a:p>
          <a:p>
            <a:pPr eaLnBrk="1" hangingPunct="1">
              <a:buFontTx/>
              <a:buNone/>
              <a:defRPr/>
            </a:pPr>
            <a:endParaRPr lang="en-US" dirty="0"/>
          </a:p>
          <a:p>
            <a:pPr eaLnBrk="1" hangingPunct="1">
              <a:buFontTx/>
              <a:buNone/>
              <a:defRPr/>
            </a:pPr>
            <a:endParaRPr lang="en-US" dirty="0"/>
          </a:p>
        </p:txBody>
      </p:sp>
    </p:spTree>
    <p:extLst>
      <p:ext uri="{BB962C8B-B14F-4D97-AF65-F5344CB8AC3E}">
        <p14:creationId xmlns:p14="http://schemas.microsoft.com/office/powerpoint/2010/main" val="273887334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Analysis of Student Learning: Sample Pre- and Posttests</a:t>
            </a:r>
          </a:p>
        </p:txBody>
      </p:sp>
      <p:sp>
        <p:nvSpPr>
          <p:cNvPr id="3" name="Content Placeholder 2"/>
          <p:cNvSpPr>
            <a:spLocks noGrp="1"/>
          </p:cNvSpPr>
          <p:nvPr>
            <p:ph idx="1"/>
          </p:nvPr>
        </p:nvSpPr>
        <p:spPr>
          <a:xfrm>
            <a:off x="457200" y="1600200"/>
            <a:ext cx="8229600" cy="5105400"/>
          </a:xfrm>
        </p:spPr>
        <p:txBody>
          <a:bodyPr/>
          <a:lstStyle/>
          <a:p>
            <a:pPr marL="365760" indent="-365760">
              <a:spcBef>
                <a:spcPts val="600"/>
              </a:spcBef>
              <a:spcAft>
                <a:spcPts val="600"/>
              </a:spcAft>
              <a:buAutoNum type="arabicPeriod"/>
              <a:defRPr/>
            </a:pPr>
            <a:r>
              <a:rPr lang="en-US" sz="2300" dirty="0"/>
              <a:t>Distribute copies of sample student pre- and posttests in your small group.</a:t>
            </a:r>
          </a:p>
          <a:p>
            <a:pPr marL="365760" indent="-365760">
              <a:spcBef>
                <a:spcPts val="600"/>
              </a:spcBef>
              <a:spcAft>
                <a:spcPts val="600"/>
              </a:spcAft>
              <a:buAutoNum type="arabicPeriod"/>
              <a:defRPr/>
            </a:pPr>
            <a:r>
              <a:rPr lang="en-US" sz="2300" b="1" dirty="0"/>
              <a:t>Individuals: </a:t>
            </a:r>
            <a:r>
              <a:rPr lang="en-US" sz="2300" dirty="0"/>
              <a:t>Study each student’s pre- and posttests. Note the following:</a:t>
            </a:r>
          </a:p>
          <a:p>
            <a:pPr lvl="2" indent="-274320">
              <a:spcBef>
                <a:spcPts val="0"/>
              </a:spcBef>
              <a:spcAft>
                <a:spcPts val="0"/>
              </a:spcAft>
            </a:pPr>
            <a:r>
              <a:rPr lang="en-US" sz="2300" dirty="0"/>
              <a:t>What ideas did students seem to get (pre and post)?</a:t>
            </a:r>
          </a:p>
          <a:p>
            <a:pPr lvl="2" indent="-274320">
              <a:spcBef>
                <a:spcPts val="0"/>
              </a:spcBef>
              <a:spcAft>
                <a:spcPts val="0"/>
              </a:spcAft>
            </a:pPr>
            <a:r>
              <a:rPr lang="en-US" sz="2300" dirty="0"/>
              <a:t>What ideas did students </a:t>
            </a:r>
            <a:r>
              <a:rPr lang="en-US" sz="2300" b="1" dirty="0"/>
              <a:t>not</a:t>
            </a:r>
            <a:r>
              <a:rPr lang="en-US" sz="2300" dirty="0"/>
              <a:t> seem to get (pre and post)?</a:t>
            </a:r>
          </a:p>
          <a:p>
            <a:pPr lvl="2" indent="-274320">
              <a:spcBef>
                <a:spcPts val="0"/>
              </a:spcBef>
              <a:spcAft>
                <a:spcPts val="0"/>
              </a:spcAft>
            </a:pPr>
            <a:r>
              <a:rPr lang="en-US" sz="2300" dirty="0"/>
              <a:t>How did student learning change from pre- to posttest?</a:t>
            </a:r>
          </a:p>
          <a:p>
            <a:pPr marL="365760" indent="-365760">
              <a:spcBef>
                <a:spcPts val="600"/>
              </a:spcBef>
              <a:spcAft>
                <a:spcPts val="600"/>
              </a:spcAft>
              <a:buAutoNum type="arabicPeriod"/>
              <a:defRPr/>
            </a:pPr>
            <a:r>
              <a:rPr lang="en-US" sz="2300" b="1" dirty="0"/>
              <a:t>Small group: </a:t>
            </a:r>
          </a:p>
          <a:p>
            <a:pPr lvl="2" indent="-274320">
              <a:spcBef>
                <a:spcPts val="0"/>
              </a:spcBef>
              <a:spcAft>
                <a:spcPts val="0"/>
              </a:spcAft>
            </a:pPr>
            <a:r>
              <a:rPr lang="en-US" sz="2300" dirty="0"/>
              <a:t>Identify a note taker for the group. </a:t>
            </a:r>
          </a:p>
          <a:p>
            <a:pPr lvl="2" indent="-274320">
              <a:spcBef>
                <a:spcPts val="0"/>
              </a:spcBef>
              <a:spcAft>
                <a:spcPts val="0"/>
              </a:spcAft>
            </a:pPr>
            <a:r>
              <a:rPr lang="en-US" sz="2300" dirty="0"/>
              <a:t>Discuss and take notes about interesting student thinking found in the individual tests, looking for anything that reinforces or differs from the patterns identified in the FAC.</a:t>
            </a:r>
          </a:p>
          <a:p>
            <a:pPr lvl="2" indent="-274320">
              <a:spcBef>
                <a:spcPts val="0"/>
              </a:spcBef>
              <a:spcAft>
                <a:spcPts val="0"/>
              </a:spcAft>
            </a:pPr>
            <a:r>
              <a:rPr lang="en-US" sz="2300" dirty="0"/>
              <a:t>Remember to cite evidence for your claims!</a:t>
            </a:r>
          </a:p>
          <a:p>
            <a:pPr lvl="2">
              <a:defRPr/>
            </a:pPr>
            <a:endParaRPr lang="en-US" sz="2800" dirty="0"/>
          </a:p>
        </p:txBody>
      </p:sp>
    </p:spTree>
    <p:extLst>
      <p:ext uri="{BB962C8B-B14F-4D97-AF65-F5344CB8AC3E}">
        <p14:creationId xmlns:p14="http://schemas.microsoft.com/office/powerpoint/2010/main" val="1917362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90600"/>
          </a:xfrm>
        </p:spPr>
        <p:txBody>
          <a:bodyPr/>
          <a:lstStyle/>
          <a:p>
            <a:r>
              <a:rPr lang="en-US" dirty="0"/>
              <a:t>Analysis of Student Learning: Charts</a:t>
            </a:r>
          </a:p>
        </p:txBody>
      </p:sp>
      <p:sp>
        <p:nvSpPr>
          <p:cNvPr id="3" name="Content Placeholder 2"/>
          <p:cNvSpPr>
            <a:spLocks noGrp="1"/>
          </p:cNvSpPr>
          <p:nvPr>
            <p:ph idx="1"/>
          </p:nvPr>
        </p:nvSpPr>
        <p:spPr>
          <a:xfrm>
            <a:off x="533400" y="1600200"/>
            <a:ext cx="8153400" cy="4876800"/>
          </a:xfrm>
        </p:spPr>
        <p:txBody>
          <a:bodyPr/>
          <a:lstStyle/>
          <a:p>
            <a:pPr marL="0" indent="0">
              <a:buNone/>
            </a:pPr>
            <a:r>
              <a:rPr lang="en-US" sz="3200" dirty="0"/>
              <a:t>Make a chart that shows the following:</a:t>
            </a:r>
          </a:p>
          <a:p>
            <a:pPr marL="731520" indent="-365760"/>
            <a:r>
              <a:rPr lang="en-US" sz="3200" dirty="0"/>
              <a:t>Ideas most students seemed to understand</a:t>
            </a:r>
          </a:p>
          <a:p>
            <a:pPr marL="731520" indent="-365760"/>
            <a:r>
              <a:rPr lang="en-US" sz="3200" dirty="0"/>
              <a:t>Ideas most students seemed to </a:t>
            </a:r>
            <a:r>
              <a:rPr lang="en-US" sz="3200" b="1" dirty="0"/>
              <a:t>not</a:t>
            </a:r>
            <a:r>
              <a:rPr lang="en-US" sz="3200" dirty="0"/>
              <a:t> understand</a:t>
            </a:r>
          </a:p>
          <a:p>
            <a:pPr marL="731520" indent="-365760"/>
            <a:r>
              <a:rPr lang="en-US" sz="3200" dirty="0"/>
              <a:t>General changes in student understanding you observed</a:t>
            </a:r>
          </a:p>
        </p:txBody>
      </p:sp>
    </p:spTree>
    <p:extLst>
      <p:ext uri="{BB962C8B-B14F-4D97-AF65-F5344CB8AC3E}">
        <p14:creationId xmlns:p14="http://schemas.microsoft.com/office/powerpoint/2010/main" val="3348393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Student Learning: T charts</a:t>
            </a:r>
          </a:p>
        </p:txBody>
      </p:sp>
      <p:sp>
        <p:nvSpPr>
          <p:cNvPr id="3" name="Content Placeholder 2"/>
          <p:cNvSpPr>
            <a:spLocks noGrp="1"/>
          </p:cNvSpPr>
          <p:nvPr>
            <p:ph idx="1"/>
          </p:nvPr>
        </p:nvSpPr>
        <p:spPr/>
        <p:txBody>
          <a:bodyPr/>
          <a:lstStyle/>
          <a:p>
            <a:pPr marL="0" indent="0" algn="ctr" fontAlgn="t">
              <a:spcBef>
                <a:spcPts val="0"/>
              </a:spcBef>
              <a:spcAft>
                <a:spcPts val="0"/>
              </a:spcAft>
              <a:buNone/>
            </a:pPr>
            <a:r>
              <a:rPr lang="en-US" b="1" dirty="0">
                <a:solidFill>
                  <a:srgbClr val="FFFFFF"/>
                </a:solidFill>
                <a:latin typeface="Arial" panose="020B0604020202020204" pitchFamily="34" charset="0"/>
              </a:rPr>
              <a:t>med to Get (Pre)</a:t>
            </a:r>
            <a:endParaRPr lang="en-US" sz="1600" dirty="0">
              <a:latin typeface="Arial" panose="020B0604020202020204" pitchFamily="34" charset="0"/>
            </a:endParaRPr>
          </a:p>
        </p:txBody>
      </p:sp>
      <p:graphicFrame>
        <p:nvGraphicFramePr>
          <p:cNvPr id="4" name="Content Placeholder 4"/>
          <p:cNvGraphicFramePr>
            <a:graphicFrameLocks/>
          </p:cNvGraphicFramePr>
          <p:nvPr>
            <p:extLst/>
          </p:nvPr>
        </p:nvGraphicFramePr>
        <p:xfrm>
          <a:off x="0" y="-11727"/>
          <a:ext cx="9144000" cy="6869726"/>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839099">
                <a:tc>
                  <a:txBody>
                    <a:bodyPr/>
                    <a:lstStyle/>
                    <a:p>
                      <a:pPr algn="ctr"/>
                      <a:r>
                        <a:rPr lang="en-US" sz="2800" dirty="0"/>
                        <a:t>Seemed to Get (Pre)</a:t>
                      </a:r>
                    </a:p>
                  </a:txBody>
                  <a:tcPr>
                    <a:solidFill>
                      <a:srgbClr val="003D71"/>
                    </a:solidFill>
                  </a:tcPr>
                </a:tc>
                <a:tc>
                  <a:txBody>
                    <a:bodyPr/>
                    <a:lstStyle/>
                    <a:p>
                      <a:pPr marL="0" algn="ctr" defTabSz="457200" rtl="0" eaLnBrk="1" latinLnBrk="0" hangingPunct="1"/>
                      <a:r>
                        <a:rPr lang="en-US" sz="2800" b="1" kern="1200" dirty="0">
                          <a:solidFill>
                            <a:schemeClr val="lt1"/>
                          </a:solidFill>
                          <a:latin typeface="+mn-lt"/>
                          <a:ea typeface="+mn-ea"/>
                          <a:cs typeface="+mn-cs"/>
                        </a:rPr>
                        <a:t>Didn’t Get (Pre)</a:t>
                      </a:r>
                    </a:p>
                  </a:txBody>
                  <a:tcPr/>
                </a:tc>
                <a:extLst>
                  <a:ext uri="{0D108BD9-81ED-4DB2-BD59-A6C34878D82A}">
                    <a16:rowId xmlns:a16="http://schemas.microsoft.com/office/drawing/2014/main" val="10000"/>
                  </a:ext>
                </a:extLst>
              </a:tr>
              <a:tr h="5468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5468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5468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554529">
                <a:tc>
                  <a:txBody>
                    <a:bodyPr/>
                    <a:lstStyle/>
                    <a:p>
                      <a:pPr marL="0" algn="ctr" defTabSz="914400" rtl="0" eaLnBrk="1" latinLnBrk="0" hangingPunct="1"/>
                      <a:r>
                        <a:rPr lang="en-US" sz="2800" b="1" kern="1200" dirty="0">
                          <a:solidFill>
                            <a:schemeClr val="lt1"/>
                          </a:solidFill>
                          <a:latin typeface="+mn-lt"/>
                          <a:ea typeface="+mn-ea"/>
                          <a:cs typeface="+mn-cs"/>
                        </a:rPr>
                        <a:t>Seemed to Get (Post)</a:t>
                      </a:r>
                    </a:p>
                  </a:txBody>
                  <a:tcPr>
                    <a:solidFill>
                      <a:srgbClr val="002060"/>
                    </a:solidFill>
                  </a:tcPr>
                </a:tc>
                <a:tc>
                  <a:txBody>
                    <a:bodyPr/>
                    <a:lstStyle/>
                    <a:p>
                      <a:pPr marL="0" algn="ctr" defTabSz="457200" rtl="0" eaLnBrk="1" latinLnBrk="0" hangingPunct="1"/>
                      <a:r>
                        <a:rPr lang="en-US" sz="2800" b="1" kern="1200" dirty="0">
                          <a:solidFill>
                            <a:schemeClr val="lt1"/>
                          </a:solidFill>
                          <a:latin typeface="+mn-lt"/>
                          <a:ea typeface="+mn-ea"/>
                          <a:cs typeface="+mn-cs"/>
                        </a:rPr>
                        <a:t>Didn’t Get (Post)</a:t>
                      </a:r>
                    </a:p>
                  </a:txBody>
                  <a:tcPr>
                    <a:solidFill>
                      <a:schemeClr val="accent1"/>
                    </a:solidFill>
                  </a:tcPr>
                </a:tc>
                <a:extLst>
                  <a:ext uri="{0D108BD9-81ED-4DB2-BD59-A6C34878D82A}">
                    <a16:rowId xmlns:a16="http://schemas.microsoft.com/office/drawing/2014/main" val="10004"/>
                  </a:ext>
                </a:extLst>
              </a:tr>
              <a:tr h="5468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5468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r h="5468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7"/>
                  </a:ext>
                </a:extLst>
              </a:tr>
              <a:tr h="554529">
                <a:tc gridSpan="2">
                  <a:txBody>
                    <a:bodyPr/>
                    <a:lstStyle/>
                    <a:p>
                      <a:pPr marL="0" algn="ctr" defTabSz="457200" rtl="0" eaLnBrk="1" latinLnBrk="0" hangingPunct="1"/>
                      <a:r>
                        <a:rPr lang="en-US" sz="2800" b="1" kern="1200" dirty="0">
                          <a:solidFill>
                            <a:schemeClr val="lt1"/>
                          </a:solidFill>
                          <a:latin typeface="+mn-lt"/>
                          <a:ea typeface="+mn-ea"/>
                          <a:cs typeface="+mn-cs"/>
                        </a:rPr>
                        <a:t>Changes in Understanding</a:t>
                      </a:r>
                    </a:p>
                  </a:txBody>
                  <a:tcPr>
                    <a:solidFill>
                      <a:srgbClr val="003D71"/>
                    </a:solidFill>
                  </a:tcPr>
                </a:tc>
                <a:tc hMerge="1">
                  <a:txBody>
                    <a:bodyPr/>
                    <a:lstStyle/>
                    <a:p>
                      <a:endParaRPr lang="en-US" dirty="0"/>
                    </a:p>
                  </a:txBody>
                  <a:tcPr/>
                </a:tc>
                <a:extLst>
                  <a:ext uri="{0D108BD9-81ED-4DB2-BD59-A6C34878D82A}">
                    <a16:rowId xmlns:a16="http://schemas.microsoft.com/office/drawing/2014/main" val="10008"/>
                  </a:ext>
                </a:extLst>
              </a:tr>
              <a:tr h="546841">
                <a:tc gridSpan="2">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9"/>
                  </a:ext>
                </a:extLst>
              </a:tr>
              <a:tr h="546841">
                <a:tc gridSpan="2">
                  <a:txBody>
                    <a:bodyPr/>
                    <a:lstStyle/>
                    <a:p>
                      <a:endParaRPr lang="en-US" dirty="0"/>
                    </a:p>
                  </a:txBody>
                  <a:tcPr/>
                </a:tc>
                <a:tc hMerge="1">
                  <a:txBody>
                    <a:bodyPr/>
                    <a:lstStyle/>
                    <a:p>
                      <a:endParaRPr lang="en-US"/>
                    </a:p>
                  </a:txBody>
                  <a:tcPr/>
                </a:tc>
                <a:extLst>
                  <a:ext uri="{0D108BD9-81ED-4DB2-BD59-A6C34878D82A}">
                    <a16:rowId xmlns:a16="http://schemas.microsoft.com/office/drawing/2014/main" val="10010"/>
                  </a:ext>
                </a:extLst>
              </a:tr>
              <a:tr h="546841">
                <a:tc gridSpan="2">
                  <a:txBody>
                    <a:bodyPr/>
                    <a:lstStyle/>
                    <a:p>
                      <a:endParaRPr lang="en-US" dirty="0"/>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1016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381000"/>
            <a:ext cx="8153400" cy="990600"/>
          </a:xfrm>
        </p:spPr>
        <p:txBody>
          <a:bodyPr/>
          <a:lstStyle/>
          <a:p>
            <a:pPr eaLnBrk="1" hangingPunct="1"/>
            <a:r>
              <a:rPr lang="en-US" dirty="0"/>
              <a:t>Agenda</a:t>
            </a:r>
          </a:p>
        </p:txBody>
      </p:sp>
      <p:sp>
        <p:nvSpPr>
          <p:cNvPr id="10243" name="Rectangle 3"/>
          <p:cNvSpPr>
            <a:spLocks noGrp="1" noChangeArrowheads="1"/>
          </p:cNvSpPr>
          <p:nvPr>
            <p:ph type="body" idx="1"/>
          </p:nvPr>
        </p:nvSpPr>
        <p:spPr>
          <a:xfrm>
            <a:off x="533400" y="1295400"/>
            <a:ext cx="8458200" cy="5105400"/>
          </a:xfrm>
        </p:spPr>
        <p:txBody>
          <a:bodyPr/>
          <a:lstStyle/>
          <a:p>
            <a:pPr marL="342900" lvl="1" indent="-342900" eaLnBrk="1" hangingPunct="1">
              <a:spcBef>
                <a:spcPts val="0"/>
              </a:spcBef>
              <a:spcAft>
                <a:spcPts val="600"/>
              </a:spcAft>
              <a:buFont typeface="Arial" pitchFamily="34" charset="0"/>
              <a:buChar char="•"/>
            </a:pPr>
            <a:r>
              <a:rPr lang="en-US" sz="3200" dirty="0">
                <a:ea typeface="+mn-ea"/>
                <a:cs typeface="+mn-cs"/>
              </a:rPr>
              <a:t>Opening: setting the stage </a:t>
            </a:r>
            <a:r>
              <a:rPr lang="en-US" sz="3200" dirty="0">
                <a:solidFill>
                  <a:srgbClr val="FF0000"/>
                </a:solidFill>
              </a:rPr>
              <a:t>(6 min)</a:t>
            </a:r>
          </a:p>
          <a:p>
            <a:pPr marL="342900" lvl="1" indent="-342900" eaLnBrk="1" hangingPunct="1">
              <a:spcBef>
                <a:spcPts val="300"/>
              </a:spcBef>
              <a:spcAft>
                <a:spcPts val="600"/>
              </a:spcAft>
              <a:buFont typeface="Arial" pitchFamily="34" charset="0"/>
              <a:buChar char="•"/>
            </a:pPr>
            <a:r>
              <a:rPr lang="en-US" sz="3200" dirty="0">
                <a:solidFill>
                  <a:srgbClr val="0070C0"/>
                </a:solidFill>
                <a:ea typeface="+mn-ea"/>
                <a:cs typeface="+mn-cs"/>
              </a:rPr>
              <a:t>Lesson analysis </a:t>
            </a:r>
            <a:r>
              <a:rPr lang="en-US" sz="3200" dirty="0">
                <a:solidFill>
                  <a:srgbClr val="0070C0"/>
                </a:solidFill>
              </a:rPr>
              <a:t>(60 min)</a:t>
            </a:r>
          </a:p>
          <a:p>
            <a:pPr marL="342900" lvl="1" indent="-342900">
              <a:spcBef>
                <a:spcPts val="300"/>
              </a:spcBef>
              <a:spcAft>
                <a:spcPts val="600"/>
              </a:spcAft>
              <a:buFont typeface="Arial" pitchFamily="34" charset="0"/>
              <a:buChar char="•"/>
            </a:pPr>
            <a:r>
              <a:rPr lang="en-US" sz="3200" dirty="0"/>
              <a:t>Food break</a:t>
            </a:r>
            <a:r>
              <a:rPr lang="en-US" sz="3200" dirty="0">
                <a:solidFill>
                  <a:srgbClr val="0070C0"/>
                </a:solidFill>
              </a:rPr>
              <a:t> </a:t>
            </a:r>
            <a:r>
              <a:rPr lang="en-US" sz="3200" dirty="0">
                <a:solidFill>
                  <a:srgbClr val="FF0000"/>
                </a:solidFill>
              </a:rPr>
              <a:t>(20 min)</a:t>
            </a:r>
            <a:endParaRPr lang="en-US" sz="3200" dirty="0"/>
          </a:p>
          <a:p>
            <a:pPr marL="342900" lvl="1" indent="-342900">
              <a:spcBef>
                <a:spcPts val="300"/>
              </a:spcBef>
              <a:spcAft>
                <a:spcPts val="600"/>
              </a:spcAft>
              <a:buFont typeface="Arial" pitchFamily="34" charset="0"/>
              <a:buChar char="•"/>
            </a:pPr>
            <a:r>
              <a:rPr lang="en-US" sz="3200" dirty="0">
                <a:solidFill>
                  <a:srgbClr val="FF0000"/>
                </a:solidFill>
              </a:rPr>
              <a:t>Analyzing student learning </a:t>
            </a:r>
            <a:r>
              <a:rPr lang="en-US" sz="3200" dirty="0">
                <a:solidFill>
                  <a:srgbClr val="0070C0"/>
                </a:solidFill>
              </a:rPr>
              <a:t>(80 min)</a:t>
            </a:r>
          </a:p>
          <a:p>
            <a:pPr marL="342900" lvl="1" indent="-342900">
              <a:spcBef>
                <a:spcPts val="300"/>
              </a:spcBef>
              <a:spcAft>
                <a:spcPts val="600"/>
              </a:spcAft>
              <a:buFont typeface="Arial" pitchFamily="34" charset="0"/>
              <a:buChar char="•"/>
            </a:pPr>
            <a:r>
              <a:rPr lang="en-US" sz="3200" dirty="0"/>
              <a:t>STL strategy 8: Engage students in communicating in scientific ways </a:t>
            </a:r>
            <a:r>
              <a:rPr lang="en-US" sz="3200" dirty="0">
                <a:solidFill>
                  <a:srgbClr val="0070C0"/>
                </a:solidFill>
              </a:rPr>
              <a:t>(60 min)</a:t>
            </a:r>
          </a:p>
          <a:p>
            <a:pPr marL="342900" lvl="1" indent="-342900">
              <a:spcBef>
                <a:spcPts val="300"/>
              </a:spcBef>
              <a:spcAft>
                <a:spcPts val="600"/>
              </a:spcAft>
              <a:buFont typeface="Arial" pitchFamily="34" charset="0"/>
              <a:buChar char="•"/>
            </a:pPr>
            <a:r>
              <a:rPr lang="en-US" sz="3200" dirty="0"/>
              <a:t>Science content deepening: use and apply </a:t>
            </a:r>
            <a:br>
              <a:rPr lang="en-US" sz="3200" dirty="0"/>
            </a:br>
            <a:r>
              <a:rPr lang="en-US" sz="3200" dirty="0">
                <a:solidFill>
                  <a:srgbClr val="FF0000"/>
                </a:solidFill>
              </a:rPr>
              <a:t>(15 min)</a:t>
            </a:r>
          </a:p>
          <a:p>
            <a:pPr marL="342900" lvl="1" indent="-342900" eaLnBrk="1" hangingPunct="1">
              <a:spcBef>
                <a:spcPts val="300"/>
              </a:spcBef>
              <a:spcAft>
                <a:spcPts val="600"/>
              </a:spcAft>
              <a:buFont typeface="Arial" pitchFamily="34" charset="0"/>
              <a:buChar char="•"/>
            </a:pPr>
            <a:r>
              <a:rPr lang="en-US" sz="3200" dirty="0"/>
              <a:t>Closing and r</a:t>
            </a:r>
            <a:r>
              <a:rPr lang="en-US" sz="3200" dirty="0">
                <a:ea typeface="+mn-ea"/>
                <a:cs typeface="+mn-cs"/>
              </a:rPr>
              <a:t>eflections </a:t>
            </a:r>
            <a:r>
              <a:rPr lang="en-US" sz="3200" dirty="0">
                <a:solidFill>
                  <a:srgbClr val="FF0000"/>
                </a:solidFill>
                <a:ea typeface="+mn-ea"/>
                <a:cs typeface="+mn-cs"/>
              </a:rPr>
              <a:t>(15 min)</a:t>
            </a:r>
          </a:p>
        </p:txBody>
      </p:sp>
    </p:spTree>
    <p:extLst>
      <p:ext uri="{BB962C8B-B14F-4D97-AF65-F5344CB8AC3E}">
        <p14:creationId xmlns:p14="http://schemas.microsoft.com/office/powerpoint/2010/main" val="348158554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a:t>Gallery Walk</a:t>
            </a:r>
          </a:p>
        </p:txBody>
      </p:sp>
      <p:sp>
        <p:nvSpPr>
          <p:cNvPr id="26627" name="Rectangle 3"/>
          <p:cNvSpPr>
            <a:spLocks noGrp="1" noChangeArrowheads="1"/>
          </p:cNvSpPr>
          <p:nvPr>
            <p:ph type="body" idx="1"/>
          </p:nvPr>
        </p:nvSpPr>
        <p:spPr>
          <a:xfrm>
            <a:off x="533400" y="1524000"/>
            <a:ext cx="8229600" cy="4876800"/>
          </a:xfrm>
        </p:spPr>
        <p:txBody>
          <a:bodyPr/>
          <a:lstStyle/>
          <a:p>
            <a:pPr marL="365760" indent="-365760">
              <a:buFont typeface="+mj-lt"/>
              <a:buAutoNum type="arabicPeriod"/>
            </a:pPr>
            <a:r>
              <a:rPr lang="en-US" sz="3200" dirty="0"/>
              <a:t>Walk around the room and look at all the charts.</a:t>
            </a:r>
          </a:p>
          <a:p>
            <a:pPr marL="365760" indent="-365760">
              <a:buFont typeface="+mj-lt"/>
              <a:buAutoNum type="arabicPeriod"/>
            </a:pPr>
            <a:r>
              <a:rPr lang="en-US" sz="3200" dirty="0"/>
              <a:t>Note the following:</a:t>
            </a:r>
          </a:p>
          <a:p>
            <a:pPr marL="731520" lvl="1" indent="-365760"/>
            <a:r>
              <a:rPr lang="en-US" sz="3200" dirty="0"/>
              <a:t>Similar things students seemed to understand</a:t>
            </a:r>
          </a:p>
          <a:p>
            <a:pPr marL="731520" lvl="1" indent="-365760"/>
            <a:r>
              <a:rPr lang="en-US" sz="3200" dirty="0"/>
              <a:t>Similar things students seemed to be struggling with</a:t>
            </a:r>
          </a:p>
        </p:txBody>
      </p:sp>
    </p:spTree>
    <p:extLst>
      <p:ext uri="{BB962C8B-B14F-4D97-AF65-F5344CB8AC3E}">
        <p14:creationId xmlns:p14="http://schemas.microsoft.com/office/powerpoint/2010/main" val="1074543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04800"/>
            <a:ext cx="8229600" cy="990600"/>
          </a:xfrm>
        </p:spPr>
        <p:txBody>
          <a:bodyPr/>
          <a:lstStyle/>
          <a:p>
            <a:pPr eaLnBrk="1" hangingPunct="1"/>
            <a:r>
              <a:rPr lang="en-US" dirty="0"/>
              <a:t>Discussion</a:t>
            </a:r>
          </a:p>
        </p:txBody>
      </p:sp>
      <p:sp>
        <p:nvSpPr>
          <p:cNvPr id="27651" name="Rectangle 3"/>
          <p:cNvSpPr>
            <a:spLocks noGrp="1" noChangeArrowheads="1"/>
          </p:cNvSpPr>
          <p:nvPr>
            <p:ph type="body" idx="1"/>
          </p:nvPr>
        </p:nvSpPr>
        <p:spPr>
          <a:xfrm>
            <a:off x="457200" y="1219200"/>
            <a:ext cx="8229600" cy="5334000"/>
          </a:xfrm>
        </p:spPr>
        <p:txBody>
          <a:bodyPr>
            <a:normAutofit fontScale="62500" lnSpcReduction="20000"/>
          </a:bodyPr>
          <a:lstStyle/>
          <a:p>
            <a:pPr marL="365760" indent="-365760" eaLnBrk="1" hangingPunct="1">
              <a:lnSpc>
                <a:spcPct val="120000"/>
              </a:lnSpc>
              <a:buFont typeface="+mj-lt"/>
              <a:buAutoNum type="arabicPeriod"/>
            </a:pPr>
            <a:r>
              <a:rPr lang="en-US" sz="4600" kern="0" dirty="0"/>
              <a:t>What did our gallery walk tell you about what students learned and understood? </a:t>
            </a:r>
          </a:p>
          <a:p>
            <a:pPr marL="365760" indent="-365760" eaLnBrk="1" hangingPunct="1">
              <a:lnSpc>
                <a:spcPct val="120000"/>
              </a:lnSpc>
              <a:spcBef>
                <a:spcPts val="600"/>
              </a:spcBef>
              <a:spcAft>
                <a:spcPts val="600"/>
              </a:spcAft>
              <a:buFont typeface="+mj-lt"/>
              <a:buAutoNum type="arabicPeriod"/>
            </a:pPr>
            <a:r>
              <a:rPr lang="en-US" sz="4600" kern="0" dirty="0"/>
              <a:t>What does our analysis suggest about next steps?</a:t>
            </a:r>
          </a:p>
          <a:p>
            <a:pPr marL="731520" lvl="1" indent="-365760">
              <a:lnSpc>
                <a:spcPct val="120000"/>
              </a:lnSpc>
              <a:spcBef>
                <a:spcPts val="0"/>
              </a:spcBef>
              <a:spcAft>
                <a:spcPts val="300"/>
              </a:spcAft>
            </a:pPr>
            <a:r>
              <a:rPr lang="en-US" sz="4600" kern="0" dirty="0"/>
              <a:t>What additional experiences/lessons do students need?</a:t>
            </a:r>
          </a:p>
          <a:p>
            <a:pPr marL="731520" lvl="1" indent="-365760">
              <a:lnSpc>
                <a:spcPct val="120000"/>
              </a:lnSpc>
              <a:spcBef>
                <a:spcPts val="0"/>
              </a:spcBef>
              <a:spcAft>
                <a:spcPts val="300"/>
              </a:spcAft>
            </a:pPr>
            <a:r>
              <a:rPr lang="en-US" sz="4600" kern="0" dirty="0"/>
              <a:t>How could the lessons be improved to better support student learning? </a:t>
            </a:r>
          </a:p>
          <a:p>
            <a:pPr marL="731520" lvl="1" indent="-365760">
              <a:lnSpc>
                <a:spcPct val="120000"/>
              </a:lnSpc>
              <a:spcBef>
                <a:spcPts val="0"/>
              </a:spcBef>
              <a:spcAft>
                <a:spcPts val="300"/>
              </a:spcAft>
            </a:pPr>
            <a:r>
              <a:rPr lang="en-US" sz="4600" kern="0" dirty="0"/>
              <a:t>What STeLLA strategies do teachers/students need more work with? </a:t>
            </a:r>
          </a:p>
          <a:p>
            <a:pPr marL="731520" lvl="1" indent="-365760">
              <a:lnSpc>
                <a:spcPct val="120000"/>
              </a:lnSpc>
              <a:spcBef>
                <a:spcPts val="0"/>
              </a:spcBef>
              <a:spcAft>
                <a:spcPts val="300"/>
              </a:spcAft>
            </a:pPr>
            <a:r>
              <a:rPr lang="en-US" sz="4600" kern="0" dirty="0"/>
              <a:t>What will you do differently next time you teach these lessons?</a:t>
            </a:r>
          </a:p>
          <a:p>
            <a:pPr lvl="1" eaLnBrk="1" hangingPunct="1"/>
            <a:endParaRPr lang="en-US" dirty="0"/>
          </a:p>
        </p:txBody>
      </p:sp>
    </p:spTree>
    <p:extLst>
      <p:ext uri="{BB962C8B-B14F-4D97-AF65-F5344CB8AC3E}">
        <p14:creationId xmlns:p14="http://schemas.microsoft.com/office/powerpoint/2010/main" val="33043926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Focus Question 3: A New STL Strategy</a:t>
            </a:r>
          </a:p>
        </p:txBody>
      </p:sp>
      <p:sp>
        <p:nvSpPr>
          <p:cNvPr id="3" name="Content Placeholder 2"/>
          <p:cNvSpPr>
            <a:spLocks noGrp="1"/>
          </p:cNvSpPr>
          <p:nvPr>
            <p:ph idx="1"/>
          </p:nvPr>
        </p:nvSpPr>
        <p:spPr>
          <a:xfrm>
            <a:off x="609600" y="1600200"/>
            <a:ext cx="8077200" cy="4876800"/>
          </a:xfrm>
        </p:spPr>
        <p:txBody>
          <a:bodyPr/>
          <a:lstStyle/>
          <a:p>
            <a:pPr marL="0" indent="0">
              <a:buNone/>
            </a:pPr>
            <a:r>
              <a:rPr lang="en-US" sz="3200" dirty="0"/>
              <a:t>How can we support and challenge students </a:t>
            </a:r>
            <a:br>
              <a:rPr lang="en-US" sz="3200" dirty="0"/>
            </a:br>
            <a:r>
              <a:rPr lang="en-US" sz="3200" dirty="0"/>
              <a:t>to communicate in scientific ways (</a:t>
            </a:r>
            <a:r>
              <a:rPr lang="en-US" sz="3200" dirty="0" err="1"/>
              <a:t>STeLLA</a:t>
            </a:r>
            <a:r>
              <a:rPr lang="en-US" sz="3200" dirty="0"/>
              <a:t> strategy 8</a:t>
            </a:r>
            <a:r>
              <a:rPr lang="en-US" sz="3000" dirty="0"/>
              <a:t>)?</a:t>
            </a:r>
          </a:p>
          <a:p>
            <a:endParaRPr lang="en-US" dirty="0"/>
          </a:p>
        </p:txBody>
      </p:sp>
    </p:spTree>
    <p:extLst>
      <p:ext uri="{BB962C8B-B14F-4D97-AF65-F5344CB8AC3E}">
        <p14:creationId xmlns:p14="http://schemas.microsoft.com/office/powerpoint/2010/main" val="3038588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990600"/>
          </a:xfrm>
        </p:spPr>
        <p:txBody>
          <a:bodyPr>
            <a:noAutofit/>
          </a:bodyPr>
          <a:lstStyle/>
          <a:p>
            <a:r>
              <a:rPr lang="en-US" sz="3800" dirty="0"/>
              <a:t>STL Strategy 8: Communicating in Scientific Ways</a:t>
            </a:r>
          </a:p>
        </p:txBody>
      </p:sp>
      <p:sp>
        <p:nvSpPr>
          <p:cNvPr id="3" name="Content Placeholder 2"/>
          <p:cNvSpPr>
            <a:spLocks noGrp="1"/>
          </p:cNvSpPr>
          <p:nvPr>
            <p:ph idx="1"/>
          </p:nvPr>
        </p:nvSpPr>
        <p:spPr/>
        <p:txBody>
          <a:bodyPr/>
          <a:lstStyle/>
          <a:p>
            <a:pPr marL="365760" indent="-365760">
              <a:buFont typeface="+mj-lt"/>
              <a:buAutoNum type="arabicPeriod"/>
            </a:pPr>
            <a:r>
              <a:rPr lang="en-US" sz="3200" dirty="0"/>
              <a:t>Read about strategy 8 in the </a:t>
            </a:r>
            <a:r>
              <a:rPr lang="en-US" sz="3200" dirty="0" err="1"/>
              <a:t>STeLLA</a:t>
            </a:r>
            <a:r>
              <a:rPr lang="en-US" sz="3200" dirty="0"/>
              <a:t> strategies booklet: Engage students in communicating in scientific ways. </a:t>
            </a:r>
          </a:p>
          <a:p>
            <a:pPr marL="731520" lvl="1" indent="-365760"/>
            <a:r>
              <a:rPr lang="en-US" sz="3200" dirty="0"/>
              <a:t>What is the purpose of this strategy?</a:t>
            </a:r>
          </a:p>
          <a:p>
            <a:pPr marL="731520" lvl="1" indent="-365760"/>
            <a:r>
              <a:rPr lang="en-US" sz="3200" dirty="0"/>
              <a:t>What are the key features of this strategy?</a:t>
            </a:r>
          </a:p>
          <a:p>
            <a:pPr marL="365760" indent="-365760">
              <a:buFont typeface="+mj-lt"/>
              <a:buAutoNum type="arabicPeriod"/>
            </a:pPr>
            <a:r>
              <a:rPr lang="en-US" sz="3200" dirty="0"/>
              <a:t>Be prepared to share with the group.</a:t>
            </a:r>
          </a:p>
        </p:txBody>
      </p:sp>
    </p:spTree>
    <p:extLst>
      <p:ext uri="{BB962C8B-B14F-4D97-AF65-F5344CB8AC3E}">
        <p14:creationId xmlns:p14="http://schemas.microsoft.com/office/powerpoint/2010/main" val="743468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90600"/>
          </a:xfrm>
        </p:spPr>
        <p:txBody>
          <a:bodyPr/>
          <a:lstStyle/>
          <a:p>
            <a:r>
              <a:rPr lang="en-US" dirty="0"/>
              <a:t>A Common Experience</a:t>
            </a:r>
          </a:p>
        </p:txBody>
      </p:sp>
      <p:sp>
        <p:nvSpPr>
          <p:cNvPr id="3" name="Content Placeholder 2"/>
          <p:cNvSpPr>
            <a:spLocks noGrp="1"/>
          </p:cNvSpPr>
          <p:nvPr>
            <p:ph idx="1"/>
          </p:nvPr>
        </p:nvSpPr>
        <p:spPr>
          <a:xfrm>
            <a:off x="533400" y="1600200"/>
            <a:ext cx="8229600" cy="4876800"/>
          </a:xfrm>
        </p:spPr>
        <p:txBody>
          <a:bodyPr/>
          <a:lstStyle/>
          <a:p>
            <a:pPr marL="0" indent="0">
              <a:buNone/>
            </a:pPr>
            <a:r>
              <a:rPr lang="en-US" sz="3200" dirty="0"/>
              <a:t>What do you think is happening with the water in the beaker? Why? </a:t>
            </a:r>
          </a:p>
        </p:txBody>
      </p:sp>
    </p:spTree>
    <p:extLst>
      <p:ext uri="{BB962C8B-B14F-4D97-AF65-F5344CB8AC3E}">
        <p14:creationId xmlns:p14="http://schemas.microsoft.com/office/powerpoint/2010/main" val="922461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990600"/>
          </a:xfrm>
        </p:spPr>
        <p:txBody>
          <a:bodyPr>
            <a:noAutofit/>
          </a:bodyPr>
          <a:lstStyle/>
          <a:p>
            <a:r>
              <a:rPr lang="en-US" sz="3600" dirty="0"/>
              <a:t>Lesson Analysis: Tharp CSW Video Clips 1 and 2</a:t>
            </a:r>
          </a:p>
        </p:txBody>
      </p:sp>
      <p:sp>
        <p:nvSpPr>
          <p:cNvPr id="3" name="Content Placeholder 2"/>
          <p:cNvSpPr>
            <a:spLocks noGrp="1"/>
          </p:cNvSpPr>
          <p:nvPr>
            <p:ph idx="1"/>
          </p:nvPr>
        </p:nvSpPr>
        <p:spPr>
          <a:xfrm>
            <a:off x="457200" y="1295400"/>
            <a:ext cx="8229600" cy="5029200"/>
          </a:xfrm>
        </p:spPr>
        <p:txBody>
          <a:bodyPr>
            <a:normAutofit lnSpcReduction="10000"/>
          </a:bodyPr>
          <a:lstStyle/>
          <a:p>
            <a:pPr marL="365760" indent="-365760">
              <a:buFont typeface="+mj-lt"/>
              <a:buAutoNum type="arabicPeriod"/>
            </a:pPr>
            <a:r>
              <a:rPr lang="en-US" sz="2600" dirty="0">
                <a:solidFill>
                  <a:srgbClr val="FF0000"/>
                </a:solidFill>
              </a:rPr>
              <a:t>Identify</a:t>
            </a:r>
          </a:p>
          <a:p>
            <a:pPr marL="731520" lvl="1" indent="-274320"/>
            <a:r>
              <a:rPr lang="en-US" sz="2400" dirty="0"/>
              <a:t>Identify instances in the video clips where students are communicating in scientific ways.</a:t>
            </a:r>
          </a:p>
          <a:p>
            <a:pPr marL="365760" indent="-365760">
              <a:buFont typeface="+mj-lt"/>
              <a:buAutoNum type="arabicPeriod"/>
            </a:pPr>
            <a:r>
              <a:rPr lang="en-US" sz="2600" dirty="0">
                <a:solidFill>
                  <a:srgbClr val="FF0000"/>
                </a:solidFill>
              </a:rPr>
              <a:t>Analyze</a:t>
            </a:r>
          </a:p>
          <a:p>
            <a:pPr marL="731520" lvl="1" indent="-274320"/>
            <a:r>
              <a:rPr lang="en-US" sz="2400" dirty="0"/>
              <a:t>What student thinking is made visible through communicating in scientific ways?  </a:t>
            </a:r>
          </a:p>
          <a:p>
            <a:pPr marL="731520" lvl="1" indent="-274320"/>
            <a:r>
              <a:rPr lang="en-US" sz="2400" dirty="0"/>
              <a:t>What did the teacher do to scaffold or support students in communicating in scientific ways?</a:t>
            </a:r>
          </a:p>
          <a:p>
            <a:pPr marL="365760" indent="-365760">
              <a:buFont typeface="+mj-lt"/>
              <a:buAutoNum type="arabicPeriod"/>
            </a:pPr>
            <a:r>
              <a:rPr lang="en-US" sz="2600" dirty="0">
                <a:solidFill>
                  <a:srgbClr val="FF0000"/>
                </a:solidFill>
              </a:rPr>
              <a:t>Reflect</a:t>
            </a:r>
          </a:p>
          <a:p>
            <a:pPr marL="731520" lvl="1" indent="-274320"/>
            <a:r>
              <a:rPr lang="en-US" sz="2400" dirty="0"/>
              <a:t>What aspects of scientific communication do you think will be new for your students?</a:t>
            </a:r>
          </a:p>
          <a:p>
            <a:pPr marL="731520" lvl="1" indent="-274320"/>
            <a:r>
              <a:rPr lang="en-US" sz="2400" dirty="0"/>
              <a:t>Which aspects of scientific communication do you think will be difficult for them? </a:t>
            </a:r>
          </a:p>
          <a:p>
            <a:pPr>
              <a:buNone/>
            </a:pPr>
            <a:endParaRPr lang="en-US" sz="4400" dirty="0"/>
          </a:p>
          <a:p>
            <a:pPr lvl="2"/>
            <a:endParaRPr lang="en-US" dirty="0"/>
          </a:p>
        </p:txBody>
      </p:sp>
      <p:sp>
        <p:nvSpPr>
          <p:cNvPr id="5" name="TextBox 4"/>
          <p:cNvSpPr txBox="1"/>
          <p:nvPr/>
        </p:nvSpPr>
        <p:spPr>
          <a:xfrm>
            <a:off x="3733800" y="6248400"/>
            <a:ext cx="5181600" cy="369332"/>
          </a:xfrm>
          <a:prstGeom prst="rect">
            <a:avLst/>
          </a:prstGeom>
          <a:noFill/>
        </p:spPr>
        <p:txBody>
          <a:bodyPr wrap="square" rtlCol="0">
            <a:spAutoFit/>
          </a:bodyPr>
          <a:lstStyle/>
          <a:p>
            <a:r>
              <a:rPr lang="en-US" dirty="0">
                <a:solidFill>
                  <a:srgbClr val="0070C0"/>
                </a:solidFill>
                <a:latin typeface="Calibri" pitchFamily="34" charset="0"/>
              </a:rPr>
              <a:t>Link to Tharp video clips 1 and 2: </a:t>
            </a:r>
            <a:r>
              <a:rPr lang="en-US" dirty="0">
                <a:solidFill>
                  <a:srgbClr val="0070C0"/>
                </a:solidFill>
                <a:latin typeface="Calibri" pitchFamily="34" charset="0"/>
                <a:hlinkClick r:id="rId3"/>
              </a:rPr>
              <a:t>stella2-05-224 C1-2</a:t>
            </a:r>
            <a:endParaRPr lang="en-US" dirty="0">
              <a:solidFill>
                <a:srgbClr val="0070C0"/>
              </a:solidFill>
              <a:latin typeface="Calibri" pitchFamily="34" charset="0"/>
            </a:endParaRPr>
          </a:p>
        </p:txBody>
      </p:sp>
    </p:spTree>
    <p:extLst>
      <p:ext uri="{BB962C8B-B14F-4D97-AF65-F5344CB8AC3E}">
        <p14:creationId xmlns:p14="http://schemas.microsoft.com/office/powerpoint/2010/main" val="269849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 Analysis: Tharp CSW Video Clip 3</a:t>
            </a:r>
          </a:p>
        </p:txBody>
      </p:sp>
      <p:sp>
        <p:nvSpPr>
          <p:cNvPr id="3" name="Content Placeholder 2"/>
          <p:cNvSpPr>
            <a:spLocks noGrp="1"/>
          </p:cNvSpPr>
          <p:nvPr>
            <p:ph idx="1"/>
          </p:nvPr>
        </p:nvSpPr>
        <p:spPr/>
        <p:txBody>
          <a:bodyPr>
            <a:normAutofit/>
          </a:bodyPr>
          <a:lstStyle/>
          <a:p>
            <a:pPr marL="365760" lvl="1" indent="-365760">
              <a:buFont typeface="+mj-lt"/>
              <a:buAutoNum type="arabicPeriod"/>
            </a:pPr>
            <a:r>
              <a:rPr lang="en-US" sz="2800" dirty="0"/>
              <a:t>Tharp’s students were asked to reflect on these questions:</a:t>
            </a:r>
          </a:p>
          <a:p>
            <a:pPr marL="731520" lvl="1" indent="-365760"/>
            <a:r>
              <a:rPr lang="en-US" sz="2800" dirty="0"/>
              <a:t>What did you learn today about how to think and talk like a scientist? </a:t>
            </a:r>
          </a:p>
          <a:p>
            <a:pPr marL="731520" lvl="1" indent="-365760"/>
            <a:r>
              <a:rPr lang="en-US" sz="2800" dirty="0"/>
              <a:t>What was an idea that was new for you?</a:t>
            </a:r>
          </a:p>
          <a:p>
            <a:pPr marL="365760" lvl="1" indent="-365760">
              <a:buFont typeface="+mj-lt"/>
              <a:buAutoNum type="arabicPeriod" startAt="2"/>
            </a:pPr>
            <a:r>
              <a:rPr lang="en-US" sz="2800" dirty="0"/>
              <a:t>Now think about </a:t>
            </a:r>
            <a:r>
              <a:rPr lang="en-US" sz="2800" b="1" dirty="0"/>
              <a:t>your</a:t>
            </a:r>
            <a:r>
              <a:rPr lang="en-US" sz="2800" dirty="0"/>
              <a:t> students and answer this reflection question:</a:t>
            </a:r>
          </a:p>
          <a:p>
            <a:pPr marL="731520" lvl="1" indent="-365760"/>
            <a:r>
              <a:rPr lang="en-US" sz="2800" dirty="0"/>
              <a:t>What do you think or hope they will be able to say in response to these questions?</a:t>
            </a:r>
          </a:p>
          <a:p>
            <a:pPr marL="274637" lvl="1" indent="0">
              <a:buNone/>
            </a:pPr>
            <a:endParaRPr lang="en-US" sz="2400" dirty="0"/>
          </a:p>
          <a:p>
            <a:endParaRPr lang="en-US" sz="4400" dirty="0"/>
          </a:p>
          <a:p>
            <a:pPr lvl="2"/>
            <a:endParaRPr lang="en-US" dirty="0"/>
          </a:p>
        </p:txBody>
      </p:sp>
      <p:sp>
        <p:nvSpPr>
          <p:cNvPr id="5" name="TextBox 4"/>
          <p:cNvSpPr txBox="1"/>
          <p:nvPr/>
        </p:nvSpPr>
        <p:spPr>
          <a:xfrm>
            <a:off x="4648200" y="6096000"/>
            <a:ext cx="4267200" cy="369332"/>
          </a:xfrm>
          <a:prstGeom prst="rect">
            <a:avLst/>
          </a:prstGeom>
          <a:noFill/>
        </p:spPr>
        <p:txBody>
          <a:bodyPr wrap="square" rtlCol="0">
            <a:spAutoFit/>
          </a:bodyPr>
          <a:lstStyle/>
          <a:p>
            <a:r>
              <a:rPr lang="en-US" dirty="0">
                <a:solidFill>
                  <a:srgbClr val="0070C0"/>
                </a:solidFill>
                <a:latin typeface="Calibri" pitchFamily="34" charset="0"/>
              </a:rPr>
              <a:t>Link to Tharp video clip 3: </a:t>
            </a:r>
            <a:r>
              <a:rPr lang="en-US" dirty="0">
                <a:solidFill>
                  <a:srgbClr val="0070C0"/>
                </a:solidFill>
                <a:latin typeface="Calibri" pitchFamily="34" charset="0"/>
                <a:hlinkClick r:id="rId3"/>
              </a:rPr>
              <a:t>stella2-05-224 C3</a:t>
            </a:r>
            <a:endParaRPr lang="en-US" dirty="0">
              <a:solidFill>
                <a:srgbClr val="0070C0"/>
              </a:solidFill>
              <a:latin typeface="Calibri" pitchFamily="34" charset="0"/>
            </a:endParaRPr>
          </a:p>
        </p:txBody>
      </p:sp>
    </p:spTree>
    <p:extLst>
      <p:ext uri="{BB962C8B-B14F-4D97-AF65-F5344CB8AC3E}">
        <p14:creationId xmlns:p14="http://schemas.microsoft.com/office/powerpoint/2010/main" val="7548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82000" cy="990600"/>
          </a:xfrm>
        </p:spPr>
        <p:txBody>
          <a:bodyPr>
            <a:normAutofit fontScale="90000"/>
          </a:bodyPr>
          <a:lstStyle/>
          <a:p>
            <a:r>
              <a:rPr lang="en-US" dirty="0"/>
              <a:t>Introducing CSW to Your Students: Review the Lesson Plan</a:t>
            </a:r>
          </a:p>
        </p:txBody>
      </p:sp>
      <p:sp>
        <p:nvSpPr>
          <p:cNvPr id="3" name="Content Placeholder 2"/>
          <p:cNvSpPr>
            <a:spLocks noGrp="1"/>
          </p:cNvSpPr>
          <p:nvPr>
            <p:ph idx="1"/>
          </p:nvPr>
        </p:nvSpPr>
        <p:spPr>
          <a:xfrm>
            <a:off x="533400" y="1765278"/>
            <a:ext cx="8229600" cy="5092722"/>
          </a:xfrm>
        </p:spPr>
        <p:txBody>
          <a:bodyPr>
            <a:normAutofit/>
          </a:bodyPr>
          <a:lstStyle/>
          <a:p>
            <a:pPr marL="365760" indent="-365760">
              <a:buFont typeface="+mj-lt"/>
              <a:buAutoNum type="arabicPeriod"/>
            </a:pPr>
            <a:r>
              <a:rPr lang="en-US" sz="2800" dirty="0"/>
              <a:t>What is the main learning goal?</a:t>
            </a:r>
          </a:p>
          <a:p>
            <a:pPr marL="365760" indent="-365760">
              <a:buFont typeface="+mj-lt"/>
              <a:buAutoNum type="arabicPeriod"/>
            </a:pPr>
            <a:r>
              <a:rPr lang="en-US" sz="2800" dirty="0"/>
              <a:t>What activities address this main learning goal?</a:t>
            </a:r>
          </a:p>
          <a:p>
            <a:pPr marL="365760" indent="-365760">
              <a:buFont typeface="+mj-lt"/>
              <a:buAutoNum type="arabicPeriod"/>
            </a:pPr>
            <a:r>
              <a:rPr lang="en-US" sz="2800" dirty="0"/>
              <a:t>What do you hope/expect to see students write in response to these final reflection questions?</a:t>
            </a:r>
          </a:p>
          <a:p>
            <a:pPr marL="731520" lvl="2" indent="-365760"/>
            <a:r>
              <a:rPr lang="en-US" sz="2800" i="1" dirty="0"/>
              <a:t>What did you learn today about how to think and talk like a scientist? </a:t>
            </a:r>
          </a:p>
          <a:p>
            <a:pPr marL="731520" lvl="2" indent="-365760"/>
            <a:r>
              <a:rPr lang="en-US" sz="2800" i="1" dirty="0"/>
              <a:t>What was an idea that was new for you?</a:t>
            </a:r>
          </a:p>
          <a:p>
            <a:pPr marL="365760" indent="-365760">
              <a:buFont typeface="+mj-lt"/>
              <a:buAutoNum type="arabicPeriod"/>
            </a:pPr>
            <a:r>
              <a:rPr lang="en-US" sz="2800" dirty="0"/>
              <a:t>Teach this lesson before teaching the </a:t>
            </a:r>
            <a:r>
              <a:rPr lang="en-US" sz="2800" dirty="0" err="1"/>
              <a:t>RESPeCT</a:t>
            </a:r>
            <a:r>
              <a:rPr lang="en-US" sz="2800" dirty="0"/>
              <a:t> lessons that are scheduled in the spring (</a:t>
            </a:r>
            <a:r>
              <a:rPr lang="en-US" sz="2800" dirty="0">
                <a:solidFill>
                  <a:srgbClr val="0070C0"/>
                </a:solidFill>
              </a:rPr>
              <a:t>add the name of content area 2 here).</a:t>
            </a:r>
          </a:p>
          <a:p>
            <a:pPr marL="274637" lvl="1" indent="0">
              <a:buNone/>
            </a:pPr>
            <a:endParaRPr lang="en-US" dirty="0"/>
          </a:p>
        </p:txBody>
      </p:sp>
    </p:spTree>
    <p:extLst>
      <p:ext uri="{BB962C8B-B14F-4D97-AF65-F5344CB8AC3E}">
        <p14:creationId xmlns:p14="http://schemas.microsoft.com/office/powerpoint/2010/main" val="3115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304800"/>
            <a:ext cx="8229600" cy="990600"/>
          </a:xfrm>
        </p:spPr>
        <p:txBody>
          <a:bodyPr>
            <a:noAutofit/>
          </a:bodyPr>
          <a:lstStyle/>
          <a:p>
            <a:pPr eaLnBrk="1" hangingPunct="1"/>
            <a:r>
              <a:rPr lang="en-US" sz="3800" dirty="0"/>
              <a:t>Science Content Deepening: Use and Apply</a:t>
            </a:r>
          </a:p>
        </p:txBody>
      </p:sp>
      <p:sp>
        <p:nvSpPr>
          <p:cNvPr id="21507" name="Rectangle 3"/>
          <p:cNvSpPr>
            <a:spLocks noGrp="1" noChangeArrowheads="1"/>
          </p:cNvSpPr>
          <p:nvPr>
            <p:ph type="body" idx="1"/>
          </p:nvPr>
        </p:nvSpPr>
        <p:spPr>
          <a:xfrm>
            <a:off x="533400" y="1219200"/>
            <a:ext cx="8229600" cy="4876800"/>
          </a:xfrm>
        </p:spPr>
        <p:txBody>
          <a:bodyPr/>
          <a:lstStyle/>
          <a:p>
            <a:pPr marL="0" indent="0">
              <a:spcBef>
                <a:spcPts val="0"/>
              </a:spcBef>
              <a:spcAft>
                <a:spcPts val="1200"/>
              </a:spcAft>
              <a:buNone/>
            </a:pPr>
            <a:r>
              <a:rPr lang="en-US" sz="3200" dirty="0">
                <a:solidFill>
                  <a:srgbClr val="0070C0"/>
                </a:solidFill>
              </a:rPr>
              <a:t>Insert a use-and-apply question for participants to answer, or a scenario, data set, or phenomenon for them to explain. </a:t>
            </a:r>
          </a:p>
          <a:p>
            <a:pPr marL="0" indent="0">
              <a:spcBef>
                <a:spcPts val="2400"/>
              </a:spcBef>
              <a:buNone/>
            </a:pPr>
            <a:r>
              <a:rPr lang="en-US" sz="3200" dirty="0"/>
              <a:t>Use your content background document as needed  (resources section of your lesson plans binder).</a:t>
            </a:r>
          </a:p>
          <a:p>
            <a:pPr marL="0" indent="0">
              <a:buNone/>
            </a:pPr>
            <a:endParaRPr lang="en-US" sz="2800" dirty="0">
              <a:solidFill>
                <a:srgbClr val="FF0000"/>
              </a:solidFill>
            </a:endParaRPr>
          </a:p>
        </p:txBody>
      </p:sp>
    </p:spTree>
    <p:extLst>
      <p:ext uri="{BB962C8B-B14F-4D97-AF65-F5344CB8AC3E}">
        <p14:creationId xmlns:p14="http://schemas.microsoft.com/office/powerpoint/2010/main" val="4292408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Today’s Focus Questions</a:t>
            </a:r>
          </a:p>
        </p:txBody>
      </p:sp>
      <p:sp>
        <p:nvSpPr>
          <p:cNvPr id="11267" name="Rectangle 3"/>
          <p:cNvSpPr>
            <a:spLocks noGrp="1" noChangeArrowheads="1"/>
          </p:cNvSpPr>
          <p:nvPr>
            <p:ph type="body" idx="1"/>
          </p:nvPr>
        </p:nvSpPr>
        <p:spPr>
          <a:xfrm>
            <a:off x="457200" y="1447800"/>
            <a:ext cx="8458200" cy="4953000"/>
          </a:xfrm>
        </p:spPr>
        <p:txBody>
          <a:bodyPr/>
          <a:lstStyle/>
          <a:p>
            <a:pPr marL="342900" indent="-342900" eaLnBrk="0" hangingPunct="0">
              <a:spcBef>
                <a:spcPts val="0"/>
              </a:spcBef>
              <a:spcAft>
                <a:spcPts val="1200"/>
              </a:spcAft>
              <a:buFont typeface="Arial" pitchFamily="34" charset="0"/>
              <a:buChar char="•"/>
              <a:tabLst>
                <a:tab pos="228600" algn="l"/>
              </a:tabLst>
            </a:pPr>
            <a:r>
              <a:rPr lang="en-US" sz="3000" dirty="0"/>
              <a:t>What can we learn about the </a:t>
            </a:r>
            <a:r>
              <a:rPr lang="en-US" sz="3000" dirty="0" err="1"/>
              <a:t>STeLLA</a:t>
            </a:r>
            <a:r>
              <a:rPr lang="en-US" sz="3000" dirty="0"/>
              <a:t> strategies, science content, and student thinking by analyzing our own classroom videos?  </a:t>
            </a:r>
          </a:p>
          <a:p>
            <a:pPr marL="342900" indent="-342900" eaLnBrk="0" hangingPunct="0">
              <a:spcBef>
                <a:spcPts val="0"/>
              </a:spcBef>
              <a:spcAft>
                <a:spcPts val="1200"/>
              </a:spcAft>
              <a:buFont typeface="Arial" pitchFamily="34" charset="0"/>
              <a:buChar char="•"/>
              <a:tabLst>
                <a:tab pos="228600" algn="l"/>
              </a:tabLst>
            </a:pPr>
            <a:r>
              <a:rPr lang="en-US" sz="3000" dirty="0"/>
              <a:t>How can analysis of students’ pre- and posttests help us identify strengths and weaknesses in student learning and improve our teaching of the lessons?</a:t>
            </a:r>
          </a:p>
          <a:p>
            <a:pPr marL="342900" indent="-342900" eaLnBrk="0" hangingPunct="0">
              <a:spcBef>
                <a:spcPts val="0"/>
              </a:spcBef>
              <a:spcAft>
                <a:spcPts val="1200"/>
              </a:spcAft>
              <a:buFont typeface="Arial" pitchFamily="34" charset="0"/>
              <a:buChar char="•"/>
              <a:tabLst>
                <a:tab pos="228600" algn="l"/>
              </a:tabLst>
            </a:pPr>
            <a:r>
              <a:rPr lang="en-US" sz="3000" dirty="0"/>
              <a:t>How can we support and challenge students to communicate in scientific ways (</a:t>
            </a:r>
            <a:r>
              <a:rPr lang="en-US" sz="3000" dirty="0" err="1"/>
              <a:t>STeLLA</a:t>
            </a:r>
            <a:r>
              <a:rPr lang="en-US" sz="3000" dirty="0"/>
              <a:t> strategy 8)?</a:t>
            </a:r>
          </a:p>
          <a:p>
            <a:pPr>
              <a:lnSpc>
                <a:spcPct val="90000"/>
              </a:lnSpc>
            </a:pPr>
            <a:endParaRPr lang="en-US" sz="2800" dirty="0">
              <a:solidFill>
                <a:srgbClr val="FF0000"/>
              </a:solidFill>
            </a:endParaRPr>
          </a:p>
          <a:p>
            <a:pPr marL="0" indent="0" eaLnBrk="1" hangingPunct="1">
              <a:lnSpc>
                <a:spcPct val="90000"/>
              </a:lnSpc>
              <a:buNone/>
            </a:pPr>
            <a:endParaRPr lang="en-US" sz="2800" dirty="0"/>
          </a:p>
        </p:txBody>
      </p:sp>
    </p:spTree>
    <p:extLst>
      <p:ext uri="{BB962C8B-B14F-4D97-AF65-F5344CB8AC3E}">
        <p14:creationId xmlns:p14="http://schemas.microsoft.com/office/powerpoint/2010/main" val="1545115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Today’s Focus Questions</a:t>
            </a:r>
          </a:p>
        </p:txBody>
      </p:sp>
      <p:sp>
        <p:nvSpPr>
          <p:cNvPr id="11267" name="Rectangle 3"/>
          <p:cNvSpPr>
            <a:spLocks noGrp="1" noChangeArrowheads="1"/>
          </p:cNvSpPr>
          <p:nvPr>
            <p:ph type="body" idx="1"/>
          </p:nvPr>
        </p:nvSpPr>
        <p:spPr>
          <a:xfrm>
            <a:off x="457200" y="1447800"/>
            <a:ext cx="8458200" cy="4953000"/>
          </a:xfrm>
        </p:spPr>
        <p:txBody>
          <a:bodyPr/>
          <a:lstStyle/>
          <a:p>
            <a:pPr marL="342900" indent="-342900" eaLnBrk="0" hangingPunct="0">
              <a:spcBef>
                <a:spcPts val="0"/>
              </a:spcBef>
              <a:spcAft>
                <a:spcPts val="1200"/>
              </a:spcAft>
              <a:buFont typeface="Arial" pitchFamily="34" charset="0"/>
              <a:buChar char="•"/>
              <a:tabLst>
                <a:tab pos="228600" algn="l"/>
              </a:tabLst>
            </a:pPr>
            <a:r>
              <a:rPr lang="en-US" sz="3000" dirty="0"/>
              <a:t>What can we learn about the </a:t>
            </a:r>
            <a:r>
              <a:rPr lang="en-US" sz="3000" dirty="0" err="1"/>
              <a:t>STeLLA</a:t>
            </a:r>
            <a:r>
              <a:rPr lang="en-US" sz="3000" dirty="0"/>
              <a:t> strategies, science content, and student thinking by analyzing our own classroom videos?  </a:t>
            </a:r>
          </a:p>
          <a:p>
            <a:pPr marL="342900" indent="-342900" eaLnBrk="0" hangingPunct="0">
              <a:spcBef>
                <a:spcPts val="0"/>
              </a:spcBef>
              <a:spcAft>
                <a:spcPts val="1200"/>
              </a:spcAft>
              <a:buFont typeface="Arial" pitchFamily="34" charset="0"/>
              <a:buChar char="•"/>
              <a:tabLst>
                <a:tab pos="228600" algn="l"/>
              </a:tabLst>
            </a:pPr>
            <a:r>
              <a:rPr lang="en-US" sz="3000" dirty="0"/>
              <a:t>How can analysis of students’ pre- and posttests help us identify strengths and weaknesses in student learning and improve our teaching of the lessons?</a:t>
            </a:r>
          </a:p>
          <a:p>
            <a:pPr marL="342900" indent="-342900" eaLnBrk="0" hangingPunct="0">
              <a:spcBef>
                <a:spcPts val="0"/>
              </a:spcBef>
              <a:spcAft>
                <a:spcPts val="1200"/>
              </a:spcAft>
              <a:buFont typeface="Arial" pitchFamily="34" charset="0"/>
              <a:buChar char="•"/>
              <a:tabLst>
                <a:tab pos="228600" algn="l"/>
              </a:tabLst>
            </a:pPr>
            <a:r>
              <a:rPr lang="en-US" sz="3000" dirty="0"/>
              <a:t>How can we support and challenge students to communicate in scientific ways (</a:t>
            </a:r>
            <a:r>
              <a:rPr lang="en-US" sz="3000" dirty="0" err="1"/>
              <a:t>STeLLA</a:t>
            </a:r>
            <a:r>
              <a:rPr lang="en-US" sz="3000" dirty="0"/>
              <a:t> strategy 8)?</a:t>
            </a:r>
          </a:p>
          <a:p>
            <a:pPr>
              <a:lnSpc>
                <a:spcPct val="90000"/>
              </a:lnSpc>
            </a:pPr>
            <a:endParaRPr lang="en-US" sz="2800" dirty="0">
              <a:solidFill>
                <a:srgbClr val="FF0000"/>
              </a:solidFill>
            </a:endParaRPr>
          </a:p>
          <a:p>
            <a:pPr marL="0" indent="0" eaLnBrk="1" hangingPunct="1">
              <a:lnSpc>
                <a:spcPct val="90000"/>
              </a:lnSpc>
              <a:buNone/>
            </a:pPr>
            <a:endParaRPr lang="en-US" sz="2800" dirty="0"/>
          </a:p>
        </p:txBody>
      </p:sp>
    </p:spTree>
    <p:extLst>
      <p:ext uri="{BB962C8B-B14F-4D97-AF65-F5344CB8AC3E}">
        <p14:creationId xmlns:p14="http://schemas.microsoft.com/office/powerpoint/2010/main" val="1545115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81000"/>
            <a:ext cx="8229600" cy="990600"/>
          </a:xfrm>
        </p:spPr>
        <p:txBody>
          <a:bodyPr/>
          <a:lstStyle/>
          <a:p>
            <a:pPr eaLnBrk="1" hangingPunct="1"/>
            <a:r>
              <a:rPr lang="en-US" dirty="0"/>
              <a:t>Next Study-Group Meeting</a:t>
            </a:r>
          </a:p>
        </p:txBody>
      </p:sp>
      <p:sp>
        <p:nvSpPr>
          <p:cNvPr id="28675" name="Rectangle 3"/>
          <p:cNvSpPr>
            <a:spLocks noGrp="1" noChangeArrowheads="1"/>
          </p:cNvSpPr>
          <p:nvPr>
            <p:ph type="body" idx="1"/>
          </p:nvPr>
        </p:nvSpPr>
        <p:spPr>
          <a:xfrm>
            <a:off x="457200" y="1371600"/>
            <a:ext cx="8153400" cy="3429000"/>
          </a:xfrm>
        </p:spPr>
        <p:txBody>
          <a:bodyPr/>
          <a:lstStyle/>
          <a:p>
            <a:pPr marL="0" indent="0">
              <a:lnSpc>
                <a:spcPct val="90000"/>
              </a:lnSpc>
              <a:buNone/>
            </a:pPr>
            <a:r>
              <a:rPr lang="en-US" sz="3200" dirty="0">
                <a:solidFill>
                  <a:srgbClr val="0070C0"/>
                </a:solidFill>
              </a:rPr>
              <a:t>Date: </a:t>
            </a:r>
          </a:p>
          <a:p>
            <a:pPr marL="0" indent="0">
              <a:lnSpc>
                <a:spcPct val="90000"/>
              </a:lnSpc>
              <a:buNone/>
            </a:pPr>
            <a:r>
              <a:rPr lang="en-US" sz="3200" dirty="0">
                <a:solidFill>
                  <a:srgbClr val="0070C0"/>
                </a:solidFill>
              </a:rPr>
              <a:t>Time:</a:t>
            </a:r>
          </a:p>
          <a:p>
            <a:pPr marL="0" indent="0">
              <a:lnSpc>
                <a:spcPct val="90000"/>
              </a:lnSpc>
              <a:buNone/>
            </a:pPr>
            <a:r>
              <a:rPr lang="en-US" sz="3200" dirty="0">
                <a:solidFill>
                  <a:srgbClr val="0070C0"/>
                </a:solidFill>
              </a:rPr>
              <a:t>Location:</a:t>
            </a:r>
          </a:p>
          <a:p>
            <a:pPr marL="0" indent="0">
              <a:lnSpc>
                <a:spcPct val="90000"/>
              </a:lnSpc>
              <a:buNone/>
            </a:pPr>
            <a:endParaRPr lang="en-US" sz="3200" dirty="0">
              <a:solidFill>
                <a:srgbClr val="0070C0"/>
              </a:solidFill>
            </a:endParaRPr>
          </a:p>
          <a:p>
            <a:pPr marL="0" indent="0">
              <a:lnSpc>
                <a:spcPct val="90000"/>
              </a:lnSpc>
              <a:buNone/>
            </a:pPr>
            <a:r>
              <a:rPr lang="en-US" sz="3200" dirty="0"/>
              <a:t>Bring your </a:t>
            </a:r>
            <a:r>
              <a:rPr lang="en-US" sz="3200" dirty="0" err="1"/>
              <a:t>STeLLA</a:t>
            </a:r>
            <a:r>
              <a:rPr lang="en-US" sz="3200" dirty="0"/>
              <a:t> strategies booklet, Summer Institute binder, and lesson plans binder.</a:t>
            </a:r>
          </a:p>
          <a:p>
            <a:pPr marL="0" indent="0">
              <a:lnSpc>
                <a:spcPct val="90000"/>
              </a:lnSpc>
              <a:buNone/>
            </a:pPr>
            <a:endParaRPr lang="en-US" sz="2800" dirty="0"/>
          </a:p>
          <a:p>
            <a:pPr lvl="1" eaLnBrk="1" hangingPunct="1">
              <a:lnSpc>
                <a:spcPct val="90000"/>
              </a:lnSpc>
              <a:buFontTx/>
              <a:buNone/>
            </a:pPr>
            <a:endParaRPr lang="en-US" sz="2800" dirty="0"/>
          </a:p>
          <a:p>
            <a:pPr marL="0" indent="0" eaLnBrk="1" hangingPunct="1">
              <a:lnSpc>
                <a:spcPct val="90000"/>
              </a:lnSpc>
              <a:buNone/>
            </a:pPr>
            <a:endParaRPr lang="en-US" sz="3000" dirty="0"/>
          </a:p>
        </p:txBody>
      </p:sp>
    </p:spTree>
    <p:extLst>
      <p:ext uri="{BB962C8B-B14F-4D97-AF65-F5344CB8AC3E}">
        <p14:creationId xmlns:p14="http://schemas.microsoft.com/office/powerpoint/2010/main" val="226716179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81000"/>
            <a:ext cx="8229600" cy="990600"/>
          </a:xfrm>
        </p:spPr>
        <p:txBody>
          <a:bodyPr/>
          <a:lstStyle/>
          <a:p>
            <a:r>
              <a:rPr lang="en-US" dirty="0"/>
              <a:t>Reflection Questions</a:t>
            </a:r>
          </a:p>
        </p:txBody>
      </p:sp>
      <p:sp>
        <p:nvSpPr>
          <p:cNvPr id="11267" name="Rectangle 3"/>
          <p:cNvSpPr>
            <a:spLocks noGrp="1" noChangeArrowheads="1"/>
          </p:cNvSpPr>
          <p:nvPr>
            <p:ph type="body" idx="1"/>
          </p:nvPr>
        </p:nvSpPr>
        <p:spPr>
          <a:xfrm>
            <a:off x="457200" y="1295400"/>
            <a:ext cx="8458200" cy="5410200"/>
          </a:xfrm>
        </p:spPr>
        <p:txBody>
          <a:bodyPr/>
          <a:lstStyle/>
          <a:p>
            <a:pPr marL="365760" indent="-365760" eaLnBrk="0" hangingPunct="0">
              <a:spcBef>
                <a:spcPts val="0"/>
              </a:spcBef>
              <a:spcAft>
                <a:spcPts val="300"/>
              </a:spcAft>
              <a:buFont typeface="+mj-lt"/>
              <a:buAutoNum type="arabicPeriod"/>
              <a:tabLst>
                <a:tab pos="228600" algn="l"/>
              </a:tabLst>
            </a:pPr>
            <a:r>
              <a:rPr lang="en-US" sz="2750" dirty="0"/>
              <a:t>Give a specific example of how your participation in the </a:t>
            </a:r>
            <a:r>
              <a:rPr lang="en-US" sz="2750" dirty="0" err="1"/>
              <a:t>RESPeCT</a:t>
            </a:r>
            <a:r>
              <a:rPr lang="en-US" sz="2750" dirty="0"/>
              <a:t> PD program so far has influenced how you think about and teach science?</a:t>
            </a:r>
          </a:p>
          <a:p>
            <a:pPr marL="365760" indent="-365760" eaLnBrk="0" hangingPunct="0">
              <a:spcBef>
                <a:spcPts val="0"/>
              </a:spcBef>
              <a:spcAft>
                <a:spcPts val="300"/>
              </a:spcAft>
              <a:buFont typeface="+mj-lt"/>
              <a:buAutoNum type="arabicPeriod"/>
              <a:tabLst>
                <a:tab pos="228600" algn="l"/>
              </a:tabLst>
            </a:pPr>
            <a:r>
              <a:rPr lang="en-US" sz="2750" dirty="0"/>
              <a:t>What was useful and not so useful about using the features analysis chart in assessing student learning on the pre- and posttests? </a:t>
            </a:r>
          </a:p>
          <a:p>
            <a:pPr marL="365760" indent="-365760" eaLnBrk="0" hangingPunct="0">
              <a:spcBef>
                <a:spcPts val="0"/>
              </a:spcBef>
              <a:spcAft>
                <a:spcPts val="300"/>
              </a:spcAft>
              <a:buFont typeface="+mj-lt"/>
              <a:buAutoNum type="arabicPeriod"/>
              <a:tabLst>
                <a:tab pos="228600" algn="l"/>
              </a:tabLst>
            </a:pPr>
            <a:r>
              <a:rPr lang="en-US" sz="2750" dirty="0"/>
              <a:t>How can communicating in scientific ways support student learning? What challenges might you anticipate when you implement this strategy in your classroom?</a:t>
            </a:r>
          </a:p>
          <a:p>
            <a:pPr marL="365760" lvl="0" indent="-365760" eaLnBrk="0" hangingPunct="0">
              <a:spcBef>
                <a:spcPts val="0"/>
              </a:spcBef>
              <a:spcAft>
                <a:spcPts val="300"/>
              </a:spcAft>
              <a:buFont typeface="+mj-lt"/>
              <a:buAutoNum type="arabicPeriod"/>
              <a:tabLst>
                <a:tab pos="228600" algn="l"/>
              </a:tabLst>
            </a:pPr>
            <a:r>
              <a:rPr lang="en-US" sz="2750" dirty="0"/>
              <a:t>As we move into the second round of study-group sessions focused on content area 2, what are you most looking forward to? What would you like help with? </a:t>
            </a:r>
          </a:p>
          <a:p>
            <a:pPr marL="342900" indent="-342900" eaLnBrk="0" hangingPunct="0">
              <a:spcBef>
                <a:spcPts val="0"/>
              </a:spcBef>
              <a:spcAft>
                <a:spcPts val="1200"/>
              </a:spcAft>
              <a:buFont typeface="Symbol"/>
              <a:buChar char=""/>
              <a:tabLst>
                <a:tab pos="228600" algn="l"/>
              </a:tabLst>
            </a:pPr>
            <a:endParaRPr lang="en-US" sz="2800" dirty="0"/>
          </a:p>
        </p:txBody>
      </p:sp>
    </p:spTree>
    <p:extLst>
      <p:ext uri="{BB962C8B-B14F-4D97-AF65-F5344CB8AC3E}">
        <p14:creationId xmlns:p14="http://schemas.microsoft.com/office/powerpoint/2010/main" val="24295798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a:t>Thank You!</a:t>
            </a:r>
          </a:p>
        </p:txBody>
      </p:sp>
      <p:sp>
        <p:nvSpPr>
          <p:cNvPr id="22531" name="Rectangle 3"/>
          <p:cNvSpPr>
            <a:spLocks noGrp="1" noChangeArrowheads="1"/>
          </p:cNvSpPr>
          <p:nvPr>
            <p:ph type="body" idx="1"/>
          </p:nvPr>
        </p:nvSpPr>
        <p:spPr/>
        <p:txBody>
          <a:bodyPr/>
          <a:lstStyle/>
          <a:p>
            <a:pPr>
              <a:buNone/>
            </a:pPr>
            <a:r>
              <a:rPr lang="en-US" sz="3200" dirty="0"/>
              <a:t>Thank you for your participation today!</a:t>
            </a:r>
          </a:p>
        </p:txBody>
      </p:sp>
    </p:spTree>
    <p:extLst>
      <p:ext uri="{BB962C8B-B14F-4D97-AF65-F5344CB8AC3E}">
        <p14:creationId xmlns:p14="http://schemas.microsoft.com/office/powerpoint/2010/main" val="262537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05800" cy="990600"/>
          </a:xfrm>
        </p:spPr>
        <p:txBody>
          <a:bodyPr/>
          <a:lstStyle/>
          <a:p>
            <a:r>
              <a:rPr lang="en-US" dirty="0"/>
              <a:t>Learning Goals for Today</a:t>
            </a:r>
          </a:p>
        </p:txBody>
      </p:sp>
      <p:sp>
        <p:nvSpPr>
          <p:cNvPr id="3" name="Content Placeholder 2"/>
          <p:cNvSpPr>
            <a:spLocks noGrp="1"/>
          </p:cNvSpPr>
          <p:nvPr>
            <p:ph idx="1"/>
          </p:nvPr>
        </p:nvSpPr>
        <p:spPr>
          <a:xfrm>
            <a:off x="304800" y="1295400"/>
            <a:ext cx="8458200" cy="5181600"/>
          </a:xfrm>
        </p:spPr>
        <p:txBody>
          <a:bodyPr/>
          <a:lstStyle/>
          <a:p>
            <a:pPr marL="0" indent="0">
              <a:buNone/>
            </a:pPr>
            <a:r>
              <a:rPr lang="en-US" dirty="0"/>
              <a:t>Today’s work will deepen your understandings of the following:</a:t>
            </a:r>
          </a:p>
          <a:p>
            <a:pPr marL="365760" lvl="1" indent="-365760">
              <a:spcBef>
                <a:spcPts val="1200"/>
              </a:spcBef>
            </a:pPr>
            <a:r>
              <a:rPr lang="en-US" sz="2400" dirty="0" err="1"/>
              <a:t>STeLLA</a:t>
            </a:r>
            <a:r>
              <a:rPr lang="en-US" sz="2400" dirty="0"/>
              <a:t> strategies and how they can be used in science teaching</a:t>
            </a:r>
          </a:p>
          <a:p>
            <a:pPr marL="731520" lvl="1" indent="-274320"/>
            <a:r>
              <a:rPr lang="en-US" sz="2400" dirty="0"/>
              <a:t> Strategy 8: Communicating in scientific ways</a:t>
            </a:r>
          </a:p>
          <a:p>
            <a:pPr marL="777240" lvl="1" indent="0">
              <a:spcBef>
                <a:spcPts val="300"/>
              </a:spcBef>
              <a:buNone/>
            </a:pPr>
            <a:r>
              <a:rPr lang="en-US" sz="2400" dirty="0">
                <a:solidFill>
                  <a:srgbClr val="0070C0"/>
                </a:solidFill>
              </a:rPr>
              <a:t>List here any other </a:t>
            </a:r>
            <a:r>
              <a:rPr lang="en-US" sz="2400" dirty="0" err="1">
                <a:solidFill>
                  <a:srgbClr val="0070C0"/>
                </a:solidFill>
              </a:rPr>
              <a:t>STeLLA</a:t>
            </a:r>
            <a:r>
              <a:rPr lang="en-US" sz="2400" dirty="0">
                <a:solidFill>
                  <a:srgbClr val="0070C0"/>
                </a:solidFill>
              </a:rPr>
              <a:t> strategies that will be examined in the analysis of participant video clips (if you’re including this in the session).</a:t>
            </a:r>
          </a:p>
          <a:p>
            <a:pPr marL="365760" lvl="1" indent="-365760">
              <a:spcBef>
                <a:spcPts val="1200"/>
              </a:spcBef>
            </a:pPr>
            <a:r>
              <a:rPr lang="en-US" sz="2400" dirty="0"/>
              <a:t>Science-content ideas</a:t>
            </a:r>
          </a:p>
          <a:p>
            <a:pPr marL="365760" lvl="1" indent="0">
              <a:buNone/>
            </a:pPr>
            <a:r>
              <a:rPr lang="en-US" sz="2400" dirty="0">
                <a:solidFill>
                  <a:srgbClr val="0070C0"/>
                </a:solidFill>
              </a:rPr>
              <a:t>List here 1–3 science-content ideas that will be addressed during the video-clip analyses and/or during the use-and-apply activity at the end of the session. </a:t>
            </a:r>
          </a:p>
          <a:p>
            <a:pPr marL="0" lvl="1" indent="0">
              <a:spcBef>
                <a:spcPts val="1200"/>
              </a:spcBef>
              <a:buNone/>
            </a:pPr>
            <a:r>
              <a:rPr lang="en-US" sz="2400" dirty="0"/>
              <a:t>It will also strengthen your ability to analyze students’ science learning.</a:t>
            </a:r>
          </a:p>
          <a:p>
            <a:pPr marL="274637" lvl="1" indent="0">
              <a:buNone/>
            </a:pPr>
            <a:endParaRPr lang="en-US" sz="2400" dirty="0">
              <a:solidFill>
                <a:srgbClr val="0070C0"/>
              </a:solidFill>
            </a:endParaRPr>
          </a:p>
        </p:txBody>
      </p:sp>
    </p:spTree>
    <p:extLst>
      <p:ext uri="{BB962C8B-B14F-4D97-AF65-F5344CB8AC3E}">
        <p14:creationId xmlns:p14="http://schemas.microsoft.com/office/powerpoint/2010/main" val="285942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Analysis</a:t>
            </a:r>
          </a:p>
        </p:txBody>
      </p:sp>
      <p:sp>
        <p:nvSpPr>
          <p:cNvPr id="3" name="Content Placeholder 2"/>
          <p:cNvSpPr>
            <a:spLocks noGrp="1"/>
          </p:cNvSpPr>
          <p:nvPr>
            <p:ph idx="1"/>
          </p:nvPr>
        </p:nvSpPr>
        <p:spPr/>
        <p:txBody>
          <a:bodyPr/>
          <a:lstStyle/>
          <a:p>
            <a:pPr marL="0" indent="0">
              <a:buNone/>
            </a:pPr>
            <a:r>
              <a:rPr lang="en-US" sz="3200" dirty="0"/>
              <a:t>Now we’ll begin the lesson analysis process for the video clip.</a:t>
            </a:r>
          </a:p>
        </p:txBody>
      </p:sp>
    </p:spTree>
    <p:extLst>
      <p:ext uri="{BB962C8B-B14F-4D97-AF65-F5344CB8AC3E}">
        <p14:creationId xmlns:p14="http://schemas.microsoft.com/office/powerpoint/2010/main" val="2544263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28600"/>
            <a:ext cx="8229600" cy="1143000"/>
          </a:xfrm>
        </p:spPr>
        <p:txBody>
          <a:bodyPr/>
          <a:lstStyle/>
          <a:p>
            <a:r>
              <a:rPr lang="en-US" dirty="0"/>
              <a:t>Lesson Analysis Process</a:t>
            </a:r>
          </a:p>
        </p:txBody>
      </p:sp>
      <p:sp>
        <p:nvSpPr>
          <p:cNvPr id="17411" name="Content Placeholder 2"/>
          <p:cNvSpPr>
            <a:spLocks noGrp="1"/>
          </p:cNvSpPr>
          <p:nvPr>
            <p:ph idx="1"/>
          </p:nvPr>
        </p:nvSpPr>
        <p:spPr>
          <a:xfrm>
            <a:off x="457200" y="1219200"/>
            <a:ext cx="8229600" cy="5410200"/>
          </a:xfrm>
        </p:spPr>
        <p:txBody>
          <a:bodyPr/>
          <a:lstStyle/>
          <a:p>
            <a:pPr marL="320040" indent="-320040">
              <a:buFont typeface="Times New Roman" pitchFamily="18" charset="0"/>
              <a:buAutoNum type="arabicPeriod"/>
              <a:defRPr/>
            </a:pPr>
            <a:r>
              <a:rPr lang="en-US" sz="2600" dirty="0">
                <a:solidFill>
                  <a:srgbClr val="C00000"/>
                </a:solidFill>
              </a:rPr>
              <a:t>Review</a:t>
            </a:r>
            <a:r>
              <a:rPr lang="en-US" sz="2600" dirty="0"/>
              <a:t> the lesson context:</a:t>
            </a:r>
          </a:p>
          <a:p>
            <a:pPr marL="685800" lvl="3" indent="-222250">
              <a:buFont typeface="Arial" pitchFamily="34" charset="0"/>
              <a:buChar char="•"/>
              <a:defRPr/>
            </a:pPr>
            <a:r>
              <a:rPr lang="en-US" sz="2600" dirty="0"/>
              <a:t>What is the ideal student response to the focus question?</a:t>
            </a:r>
          </a:p>
          <a:p>
            <a:pPr marL="685800" lvl="3" indent="-222250">
              <a:buFont typeface="Arial" pitchFamily="34" charset="0"/>
              <a:buChar char="•"/>
              <a:defRPr/>
            </a:pPr>
            <a:r>
              <a:rPr lang="en-US" sz="2600" dirty="0"/>
              <a:t>How is the clip situated in the content storyline?</a:t>
            </a:r>
          </a:p>
          <a:p>
            <a:pPr marL="320040" indent="-320040">
              <a:buFont typeface="+mj-lt"/>
              <a:buAutoNum type="arabicPeriod"/>
              <a:defRPr/>
            </a:pPr>
            <a:r>
              <a:rPr lang="en-US" sz="2600" dirty="0">
                <a:solidFill>
                  <a:srgbClr val="C00000"/>
                </a:solidFill>
              </a:rPr>
              <a:t>Identify</a:t>
            </a:r>
            <a:r>
              <a:rPr lang="en-US" sz="2600" dirty="0"/>
              <a:t> and discuss the strategy that is the focus of analysis for each clip.</a:t>
            </a:r>
          </a:p>
          <a:p>
            <a:pPr marL="320040" indent="-320040">
              <a:buFont typeface="+mj-lt"/>
              <a:buAutoNum type="arabicPeriod"/>
              <a:defRPr/>
            </a:pPr>
            <a:r>
              <a:rPr lang="en-US" sz="2600" dirty="0">
                <a:solidFill>
                  <a:srgbClr val="C00000"/>
                </a:solidFill>
              </a:rPr>
              <a:t>Watch</a:t>
            </a:r>
            <a:r>
              <a:rPr lang="en-US" sz="2600" dirty="0"/>
              <a:t> video clip(s).</a:t>
            </a:r>
          </a:p>
          <a:p>
            <a:pPr marL="320040" indent="-320040">
              <a:buFont typeface="+mj-lt"/>
              <a:buAutoNum type="arabicPeriod"/>
              <a:defRPr/>
            </a:pPr>
            <a:r>
              <a:rPr lang="en-US" sz="2600" dirty="0">
                <a:solidFill>
                  <a:srgbClr val="C00000"/>
                </a:solidFill>
              </a:rPr>
              <a:t>Analyze</a:t>
            </a:r>
            <a:r>
              <a:rPr lang="en-US" sz="2600" dirty="0"/>
              <a:t> the lesson using the lesson analysis protocol.</a:t>
            </a:r>
          </a:p>
          <a:p>
            <a:pPr marL="320040" indent="-320040">
              <a:buFont typeface="+mj-lt"/>
              <a:buAutoNum type="arabicPeriod"/>
              <a:defRPr/>
            </a:pPr>
            <a:r>
              <a:rPr lang="en-US" sz="2600" dirty="0">
                <a:solidFill>
                  <a:srgbClr val="C00000"/>
                </a:solidFill>
              </a:rPr>
              <a:t>Reflect</a:t>
            </a:r>
            <a:r>
              <a:rPr lang="en-US" sz="2600" dirty="0"/>
              <a:t> on the lesson analysis experience: </a:t>
            </a:r>
          </a:p>
          <a:p>
            <a:pPr marL="685800" lvl="3" indent="-222250">
              <a:buFont typeface="Arial" pitchFamily="34" charset="0"/>
              <a:buChar char="•"/>
              <a:defRPr/>
            </a:pPr>
            <a:r>
              <a:rPr lang="en-US" sz="2600" dirty="0"/>
              <a:t>As a reviewer</a:t>
            </a:r>
          </a:p>
          <a:p>
            <a:pPr marL="685800" lvl="3" indent="-222250">
              <a:buFont typeface="Arial" pitchFamily="34" charset="0"/>
              <a:buChar char="•"/>
              <a:defRPr/>
            </a:pPr>
            <a:r>
              <a:rPr lang="en-US" sz="2600" dirty="0"/>
              <a:t>As a teacher in the clip</a:t>
            </a:r>
          </a:p>
        </p:txBody>
      </p:sp>
    </p:spTree>
    <p:extLst>
      <p:ext uri="{BB962C8B-B14F-4D97-AF65-F5344CB8AC3E}">
        <p14:creationId xmlns:p14="http://schemas.microsoft.com/office/powerpoint/2010/main" val="2323673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57200"/>
            <a:ext cx="8229600" cy="990600"/>
          </a:xfrm>
        </p:spPr>
        <p:txBody>
          <a:bodyPr/>
          <a:lstStyle/>
          <a:p>
            <a:pPr eaLnBrk="1" hangingPunct="1"/>
            <a:r>
              <a:rPr lang="en-US" dirty="0"/>
              <a:t>The CERA Framework</a:t>
            </a:r>
          </a:p>
        </p:txBody>
      </p:sp>
      <p:grpSp>
        <p:nvGrpSpPr>
          <p:cNvPr id="2" name="Group 1"/>
          <p:cNvGrpSpPr/>
          <p:nvPr/>
        </p:nvGrpSpPr>
        <p:grpSpPr>
          <a:xfrm>
            <a:off x="457200" y="1676400"/>
            <a:ext cx="8077200" cy="4495801"/>
            <a:chOff x="506432" y="2012877"/>
            <a:chExt cx="7799368" cy="4191001"/>
          </a:xfrm>
        </p:grpSpPr>
        <p:sp>
          <p:nvSpPr>
            <p:cNvPr id="20483" name="Rectangle 3"/>
            <p:cNvSpPr>
              <a:spLocks noChangeArrowheads="1"/>
            </p:cNvSpPr>
            <p:nvPr/>
          </p:nvSpPr>
          <p:spPr bwMode="auto">
            <a:xfrm>
              <a:off x="3081696" y="2012877"/>
              <a:ext cx="2453937"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Observation</a:t>
              </a:r>
            </a:p>
            <a:p>
              <a:pPr algn="ctr"/>
              <a:r>
                <a:rPr lang="en-US" sz="1600" dirty="0"/>
                <a:t>Begin with an observation,</a:t>
              </a:r>
            </a:p>
            <a:p>
              <a:pPr algn="ctr"/>
              <a:r>
                <a:rPr lang="en-US" sz="1600" dirty="0"/>
                <a:t>question, or judgment .</a:t>
              </a:r>
            </a:p>
          </p:txBody>
        </p:sp>
        <p:sp>
          <p:nvSpPr>
            <p:cNvPr id="20484" name="Rectangle 4"/>
            <p:cNvSpPr>
              <a:spLocks noChangeArrowheads="1"/>
            </p:cNvSpPr>
            <p:nvPr/>
          </p:nvSpPr>
          <p:spPr bwMode="auto">
            <a:xfrm>
              <a:off x="506432" y="3384477"/>
              <a:ext cx="25146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Alternatives</a:t>
              </a:r>
            </a:p>
            <a:p>
              <a:pPr algn="ctr"/>
              <a:r>
                <a:rPr lang="en-US" sz="1600" dirty="0"/>
                <a:t>Consider alternative </a:t>
              </a:r>
            </a:p>
            <a:p>
              <a:pPr algn="ctr"/>
              <a:r>
                <a:rPr lang="en-US" sz="1600" dirty="0"/>
                <a:t>explanations and </a:t>
              </a:r>
            </a:p>
            <a:p>
              <a:pPr algn="ctr"/>
              <a:r>
                <a:rPr lang="en-US" sz="1600" dirty="0"/>
                <a:t>teaching strategies.</a:t>
              </a:r>
            </a:p>
          </p:txBody>
        </p:sp>
        <p:sp>
          <p:nvSpPr>
            <p:cNvPr id="20485" name="Rectangle 5"/>
            <p:cNvSpPr>
              <a:spLocks noChangeArrowheads="1"/>
            </p:cNvSpPr>
            <p:nvPr/>
          </p:nvSpPr>
          <p:spPr bwMode="auto">
            <a:xfrm>
              <a:off x="5943600" y="3352800"/>
              <a:ext cx="23622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Claim</a:t>
              </a:r>
              <a:r>
                <a:rPr lang="en-US" dirty="0"/>
                <a:t> </a:t>
              </a:r>
            </a:p>
            <a:p>
              <a:pPr algn="ctr"/>
              <a:r>
                <a:rPr lang="en-US" sz="1600" dirty="0"/>
                <a:t>Turn your observation,</a:t>
              </a:r>
            </a:p>
            <a:p>
              <a:pPr algn="ctr"/>
              <a:r>
                <a:rPr lang="en-US" sz="1600" dirty="0"/>
                <a:t>question, or judgment </a:t>
              </a:r>
            </a:p>
            <a:p>
              <a:pPr algn="ctr"/>
              <a:r>
                <a:rPr lang="en-US" sz="1600" dirty="0"/>
                <a:t>into a claim. </a:t>
              </a:r>
            </a:p>
          </p:txBody>
        </p:sp>
        <p:sp>
          <p:nvSpPr>
            <p:cNvPr id="20486" name="Rectangle 6"/>
            <p:cNvSpPr>
              <a:spLocks noChangeArrowheads="1"/>
            </p:cNvSpPr>
            <p:nvPr/>
          </p:nvSpPr>
          <p:spPr bwMode="auto">
            <a:xfrm>
              <a:off x="3325832" y="4641132"/>
              <a:ext cx="2438400" cy="156274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Evidence and</a:t>
              </a:r>
            </a:p>
            <a:p>
              <a:pPr algn="ctr"/>
              <a:r>
                <a:rPr lang="en-US" b="1" dirty="0"/>
                <a:t> Reasoning</a:t>
              </a:r>
            </a:p>
            <a:p>
              <a:pPr algn="ctr"/>
              <a:r>
                <a:rPr lang="en-US" sz="1600" dirty="0"/>
                <a:t>Provide specific evidence</a:t>
              </a:r>
            </a:p>
            <a:p>
              <a:pPr algn="ctr"/>
              <a:r>
                <a:rPr lang="en-US" sz="1600" dirty="0"/>
                <a:t> and your reason(s) why it </a:t>
              </a:r>
            </a:p>
            <a:p>
              <a:pPr algn="ctr"/>
              <a:r>
                <a:rPr lang="en-US" sz="1600" dirty="0"/>
                <a:t>supports or develops </a:t>
              </a:r>
            </a:p>
            <a:p>
              <a:pPr algn="ctr"/>
              <a:r>
                <a:rPr lang="en-US" sz="1600" dirty="0"/>
                <a:t>the claim.</a:t>
              </a:r>
              <a:r>
                <a:rPr lang="en-US" dirty="0"/>
                <a:t> </a:t>
              </a:r>
            </a:p>
          </p:txBody>
        </p:sp>
        <p:sp>
          <p:nvSpPr>
            <p:cNvPr id="20488" name="AutoShape 8"/>
            <p:cNvSpPr>
              <a:spLocks noChangeArrowheads="1"/>
            </p:cNvSpPr>
            <p:nvPr/>
          </p:nvSpPr>
          <p:spPr bwMode="auto">
            <a:xfrm rot="2030252">
              <a:off x="5844424" y="2434160"/>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AutoShape 9"/>
            <p:cNvSpPr>
              <a:spLocks noChangeArrowheads="1"/>
            </p:cNvSpPr>
            <p:nvPr/>
          </p:nvSpPr>
          <p:spPr bwMode="auto">
            <a:xfrm rot="13765107">
              <a:off x="2003310" y="4889752"/>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AutoShape 10"/>
            <p:cNvSpPr>
              <a:spLocks noChangeArrowheads="1"/>
            </p:cNvSpPr>
            <p:nvPr/>
          </p:nvSpPr>
          <p:spPr bwMode="auto">
            <a:xfrm rot="8086992">
              <a:off x="6019800" y="4908478"/>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1" name="AutoShape 11"/>
            <p:cNvSpPr>
              <a:spLocks noChangeArrowheads="1"/>
            </p:cNvSpPr>
            <p:nvPr/>
          </p:nvSpPr>
          <p:spPr bwMode="auto">
            <a:xfrm rot="-2067565">
              <a:off x="1801832" y="2470077"/>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 name="Text Box 7"/>
          <p:cNvSpPr txBox="1">
            <a:spLocks noChangeArrowheads="1"/>
          </p:cNvSpPr>
          <p:nvPr/>
        </p:nvSpPr>
        <p:spPr bwMode="auto">
          <a:xfrm>
            <a:off x="3581400" y="2743200"/>
            <a:ext cx="197586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Focus on </a:t>
            </a:r>
          </a:p>
          <a:p>
            <a:pPr algn="ctr" eaLnBrk="1" hangingPunct="1"/>
            <a:r>
              <a:rPr lang="en-US" dirty="0"/>
              <a:t>Student Thinking </a:t>
            </a:r>
          </a:p>
          <a:p>
            <a:pPr algn="ctr" eaLnBrk="1" hangingPunct="1"/>
            <a:r>
              <a:rPr lang="en-US" dirty="0"/>
              <a:t>and Learning </a:t>
            </a:r>
            <a:br>
              <a:rPr lang="en-US" dirty="0"/>
            </a:br>
            <a:r>
              <a:rPr lang="en-US" dirty="0"/>
              <a:t>and </a:t>
            </a:r>
          </a:p>
          <a:p>
            <a:pPr algn="ctr" eaLnBrk="1" hangingPunct="1"/>
            <a:r>
              <a:rPr lang="en-US" dirty="0"/>
              <a:t>Science Content </a:t>
            </a:r>
          </a:p>
          <a:p>
            <a:pPr algn="ctr" eaLnBrk="1" hangingPunct="1"/>
            <a:r>
              <a:rPr lang="en-US" dirty="0"/>
              <a:t>Storyline</a:t>
            </a:r>
          </a:p>
        </p:txBody>
      </p:sp>
    </p:spTree>
    <p:extLst>
      <p:ext uri="{BB962C8B-B14F-4D97-AF65-F5344CB8AC3E}">
        <p14:creationId xmlns:p14="http://schemas.microsoft.com/office/powerpoint/2010/main" val="3034000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458200" cy="1143000"/>
          </a:xfrm>
        </p:spPr>
        <p:txBody>
          <a:bodyPr>
            <a:noAutofit/>
          </a:bodyPr>
          <a:lstStyle/>
          <a:p>
            <a:r>
              <a:rPr lang="en-US" sz="3800" dirty="0"/>
              <a:t>Lesson Analysis Protocol </a:t>
            </a:r>
            <a:r>
              <a:rPr lang="en-US" sz="3800" dirty="0">
                <a:solidFill>
                  <a:srgbClr val="0070C0"/>
                </a:solidFill>
              </a:rPr>
              <a:t>for the Video Clip</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30517128"/>
              </p:ext>
            </p:extLst>
          </p:nvPr>
        </p:nvGraphicFramePr>
        <p:xfrm>
          <a:off x="609600" y="990600"/>
          <a:ext cx="7467599" cy="5456899"/>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411480">
                <a:tc gridSpan="3">
                  <a:txBody>
                    <a:bodyPr/>
                    <a:lstStyle/>
                    <a:p>
                      <a:pPr marL="0" marR="0">
                        <a:spcBef>
                          <a:spcPts val="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20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976339">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p>
                      <a:pPr marL="0" marR="0">
                        <a:spcBef>
                          <a:spcPts val="0"/>
                        </a:spcBef>
                        <a:spcAft>
                          <a:spcPts val="0"/>
                        </a:spcAft>
                      </a:pPr>
                      <a:r>
                        <a:rPr lang="en-US" sz="900" b="1" dirty="0">
                          <a:effectLst/>
                          <a:latin typeface="Arial"/>
                          <a:ea typeface="Times New Roman"/>
                        </a:rPr>
                        <a:t> </a:t>
                      </a:r>
                      <a:endParaRPr lang="en-US" sz="1400" dirty="0">
                        <a:effectLst/>
                        <a:latin typeface="Times New Roman"/>
                        <a:ea typeface="Times New Roman"/>
                      </a:endParaRPr>
                    </a:p>
                  </a:txBody>
                  <a:tcPr marL="48723" marR="48723"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69647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Lesson Analysis: Review Lesson Context</a:t>
            </a:r>
          </a:p>
        </p:txBody>
      </p:sp>
      <p:sp>
        <p:nvSpPr>
          <p:cNvPr id="3" name="Content Placeholder 2"/>
          <p:cNvSpPr>
            <a:spLocks noGrp="1"/>
          </p:cNvSpPr>
          <p:nvPr>
            <p:ph idx="1"/>
          </p:nvPr>
        </p:nvSpPr>
        <p:spPr>
          <a:xfrm>
            <a:off x="457200" y="1295400"/>
            <a:ext cx="8229600" cy="51054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SPeCT Templat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RESPeCT Template</Template>
  <TotalTime>12173</TotalTime>
  <Words>4274</Words>
  <Application>Microsoft Office PowerPoint</Application>
  <PresentationFormat>On-screen Show (4:3)</PresentationFormat>
  <Paragraphs>620</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Lucida Sans Unicode</vt:lpstr>
      <vt:lpstr>Symbol</vt:lpstr>
      <vt:lpstr>Times New Roman</vt:lpstr>
      <vt:lpstr>RESPeCT Template</vt:lpstr>
      <vt:lpstr>RESPeCT Study-Group Session 3  </vt:lpstr>
      <vt:lpstr>Agenda</vt:lpstr>
      <vt:lpstr>Today’s Focus Questions</vt:lpstr>
      <vt:lpstr>Learning Goals for Today</vt:lpstr>
      <vt:lpstr>Lesson Analysis</vt:lpstr>
      <vt:lpstr>Lesson Analysis Process</vt:lpstr>
      <vt:lpstr>The CERA Framework</vt:lpstr>
      <vt:lpstr>Lesson Analysis Protocol for the Video Clip</vt:lpstr>
      <vt:lpstr>Lesson Analysis: Review Lesson Context</vt:lpstr>
      <vt:lpstr>Lesson Analysis: Identify the Strategy</vt:lpstr>
      <vt:lpstr>Lesson Analysis: Analyze the Video</vt:lpstr>
      <vt:lpstr>Lesson Analysis: Reflect</vt:lpstr>
      <vt:lpstr>Food Break</vt:lpstr>
      <vt:lpstr>Focus Question 2</vt:lpstr>
      <vt:lpstr>Practice Using a Sample Features Analysis Chart to Analyze Student Learning</vt:lpstr>
      <vt:lpstr>Analysis of Student Learning: Features Analysis Charts</vt:lpstr>
      <vt:lpstr>Analysis of Student Learning: Sample Pre- and Posttests</vt:lpstr>
      <vt:lpstr>Analysis of Student Learning: Charts</vt:lpstr>
      <vt:lpstr>Analysis of Student Learning: T charts</vt:lpstr>
      <vt:lpstr>Gallery Walk</vt:lpstr>
      <vt:lpstr>Discussion</vt:lpstr>
      <vt:lpstr>Focus Question 3: A New STL Strategy</vt:lpstr>
      <vt:lpstr>STL Strategy 8: Communicating in Scientific Ways</vt:lpstr>
      <vt:lpstr>A Common Experience</vt:lpstr>
      <vt:lpstr>Lesson Analysis: Tharp CSW Video Clips 1 and 2</vt:lpstr>
      <vt:lpstr>Lesson Analysis: Tharp CSW Video Clip 3</vt:lpstr>
      <vt:lpstr>Introducing CSW to Your Students: Review the Lesson Plan</vt:lpstr>
      <vt:lpstr>Science Content Deepening: Use and Apply</vt:lpstr>
      <vt:lpstr>Today’s Focus Questions</vt:lpstr>
      <vt:lpstr>Next Study-Group Meeting</vt:lpstr>
      <vt:lpstr>Reflection Questions</vt:lpstr>
      <vt:lpstr>Thank You!</vt:lpstr>
    </vt:vector>
  </TitlesOfParts>
  <Company>BSCS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 Study Group Session 1 Welcome back!</dc:title>
  <dc:creator>Justine Newell</dc:creator>
  <cp:lastModifiedBy>Mai Ngoc Tran</cp:lastModifiedBy>
  <cp:revision>483</cp:revision>
  <dcterms:created xsi:type="dcterms:W3CDTF">2014-09-24T15:03:50Z</dcterms:created>
  <dcterms:modified xsi:type="dcterms:W3CDTF">2020-02-05T16:44:40Z</dcterms:modified>
</cp:coreProperties>
</file>