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99" r:id="rId2"/>
    <p:sldId id="337" r:id="rId3"/>
    <p:sldId id="338" r:id="rId4"/>
    <p:sldId id="339" r:id="rId5"/>
    <p:sldId id="391" r:id="rId6"/>
    <p:sldId id="396" r:id="rId7"/>
    <p:sldId id="407" r:id="rId8"/>
    <p:sldId id="393" r:id="rId9"/>
    <p:sldId id="372" r:id="rId10"/>
    <p:sldId id="392" r:id="rId11"/>
    <p:sldId id="394" r:id="rId12"/>
    <p:sldId id="420" r:id="rId13"/>
    <p:sldId id="344" r:id="rId14"/>
    <p:sldId id="346" r:id="rId15"/>
    <p:sldId id="345" r:id="rId16"/>
    <p:sldId id="417" r:id="rId17"/>
    <p:sldId id="408" r:id="rId18"/>
    <p:sldId id="409" r:id="rId19"/>
    <p:sldId id="410" r:id="rId20"/>
    <p:sldId id="371" r:id="rId21"/>
    <p:sldId id="370" r:id="rId22"/>
    <p:sldId id="397" r:id="rId23"/>
    <p:sldId id="418" r:id="rId24"/>
    <p:sldId id="411" r:id="rId25"/>
    <p:sldId id="412" r:id="rId26"/>
    <p:sldId id="413" r:id="rId27"/>
    <p:sldId id="380" r:id="rId28"/>
    <p:sldId id="402" r:id="rId29"/>
    <p:sldId id="419" r:id="rId30"/>
    <p:sldId id="414" r:id="rId31"/>
    <p:sldId id="415" r:id="rId32"/>
    <p:sldId id="416" r:id="rId33"/>
    <p:sldId id="363" r:id="rId34"/>
    <p:sldId id="395" r:id="rId35"/>
    <p:sldId id="362" r:id="rId36"/>
    <p:sldId id="364" r:id="rId37"/>
    <p:sldId id="366" r:id="rId38"/>
    <p:sldId id="36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onas" initials="JL" lastIdx="4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60" autoAdjust="0"/>
    <p:restoredTop sz="77608" autoAdjust="0"/>
  </p:normalViewPr>
  <p:slideViewPr>
    <p:cSldViewPr>
      <p:cViewPr varScale="1">
        <p:scale>
          <a:sx n="84" d="100"/>
          <a:sy n="84" d="100"/>
        </p:scale>
        <p:origin x="804" y="78"/>
      </p:cViewPr>
      <p:guideLst>
        <p:guide orient="horz" pos="2160"/>
        <p:guide pos="2880"/>
      </p:guideLst>
    </p:cSldViewPr>
  </p:slideViewPr>
  <p:notesTextViewPr>
    <p:cViewPr>
      <p:scale>
        <a:sx n="1" d="1"/>
        <a:sy n="1" d="1"/>
      </p:scale>
      <p:origin x="0" y="0"/>
    </p:cViewPr>
  </p:notesTextViewPr>
  <p:sorterViewPr>
    <p:cViewPr>
      <p:scale>
        <a:sx n="100" d="100"/>
        <a:sy n="100"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Less than 1 min</a:t>
            </a:r>
          </a:p>
          <a:p>
            <a:pPr eaLnBrk="1" hangingPunct="1"/>
            <a:endParaRPr lang="en-US" altLang="en-US" dirty="0"/>
          </a:p>
          <a:p>
            <a:r>
              <a:rPr lang="en-US" sz="1200" kern="1200" dirty="0">
                <a:solidFill>
                  <a:schemeClr val="tx1"/>
                </a:solidFill>
                <a:latin typeface="+mn-lt"/>
                <a:ea typeface="+mn-ea"/>
                <a:cs typeface="+mn-cs"/>
              </a:rPr>
              <a:t>a. </a:t>
            </a:r>
            <a:r>
              <a:rPr lang="en-US" sz="1200" b="1" kern="1200" dirty="0">
                <a:solidFill>
                  <a:srgbClr val="0070C0"/>
                </a:solidFill>
                <a:latin typeface="+mn-lt"/>
                <a:ea typeface="+mn-ea"/>
                <a:cs typeface="+mn-cs"/>
              </a:rPr>
              <a:t>Insert the correct date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Greet participants as they enter the room.</a:t>
            </a:r>
          </a:p>
        </p:txBody>
      </p:sp>
    </p:spTree>
    <p:extLst>
      <p:ext uri="{BB962C8B-B14F-4D97-AF65-F5344CB8AC3E}">
        <p14:creationId xmlns:p14="http://schemas.microsoft.com/office/powerpoint/2010/main" val="289063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science-lesson materials are available from the lesson kit.</a:t>
            </a:r>
          </a:p>
          <a:p>
            <a:pPr marL="228600" marR="0" lvl="0" indent="-228600" algn="l" defTabSz="914400" rtl="0" eaLnBrk="1" fontAlgn="base"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a.</a:t>
            </a:r>
            <a:r>
              <a:rPr lang="en-US" sz="1600" kern="1200" baseline="0" dirty="0">
                <a:solidFill>
                  <a:schemeClr val="tx1"/>
                </a:solidFill>
                <a:effectLst/>
                <a:latin typeface="+mn-lt"/>
                <a:ea typeface="+mn-ea"/>
                <a:cs typeface="+mn-cs"/>
              </a:rPr>
              <a:t> </a:t>
            </a:r>
            <a:r>
              <a:rPr lang="en-US" sz="1200" b="1" kern="1200" dirty="0">
                <a:solidFill>
                  <a:schemeClr val="tx1"/>
                </a:solidFill>
                <a:latin typeface="+mn-lt"/>
                <a:ea typeface="+mn-ea"/>
                <a:cs typeface="+mn-cs"/>
              </a:rPr>
              <a:t>Insert on the slide a new use-and-apply question, scenario, data set, or phenomenon from </a:t>
            </a:r>
            <a:r>
              <a:rPr lang="en-US" sz="1200" b="1" kern="1200" dirty="0">
                <a:solidFill>
                  <a:srgbClr val="0070C0"/>
                </a:solidFill>
                <a:latin typeface="+mn-lt"/>
                <a:ea typeface="+mn-ea"/>
                <a:cs typeface="+mn-cs"/>
              </a:rPr>
              <a:t>content area 2 </a:t>
            </a:r>
            <a:r>
              <a:rPr lang="en-US" sz="1200" b="1" kern="1200" dirty="0">
                <a:solidFill>
                  <a:schemeClr val="tx1"/>
                </a:solidFill>
                <a:latin typeface="+mn-lt"/>
                <a:ea typeface="+mn-ea"/>
                <a:cs typeface="+mn-cs"/>
              </a:rPr>
              <a:t>for participants to explain. Ensure you have any materials you need if you want participants to observe a phenomenon.</a:t>
            </a:r>
          </a:p>
          <a:p>
            <a:pPr marL="228600" indent="-228600">
              <a:buNone/>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b. Present the question, scenario, data set, or phenomenon described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a:r>
            <a:r>
              <a:rPr lang="en-US" sz="1200" b="1" kern="1200" dirty="0">
                <a:solidFill>
                  <a:schemeClr val="tx1"/>
                </a:solidFill>
                <a:latin typeface="+mn-lt"/>
                <a:ea typeface="+mn-ea"/>
                <a:cs typeface="+mn-cs"/>
              </a:rPr>
              <a:t>Individuals or pairs: </a:t>
            </a:r>
            <a:r>
              <a:rPr lang="en-US" sz="1200" kern="1200" dirty="0">
                <a:solidFill>
                  <a:schemeClr val="tx1"/>
                </a:solidFill>
                <a:latin typeface="+mn-lt"/>
                <a:ea typeface="+mn-ea"/>
                <a:cs typeface="+mn-cs"/>
              </a:rPr>
              <a:t>Have participants work individually or in pairs using science ideas from </a:t>
            </a:r>
            <a:r>
              <a:rPr lang="en-US" sz="1200" b="1" kern="1200" dirty="0">
                <a:solidFill>
                  <a:schemeClr val="tx1"/>
                </a:solidFill>
                <a:latin typeface="+mn-lt"/>
                <a:ea typeface="+mn-ea"/>
                <a:cs typeface="+mn-cs"/>
              </a:rPr>
              <a:t>content area 2 </a:t>
            </a:r>
            <a:r>
              <a:rPr lang="en-US" sz="1200" kern="1200" dirty="0">
                <a:solidFill>
                  <a:schemeClr val="tx1"/>
                </a:solidFill>
                <a:latin typeface="+mn-lt"/>
                <a:ea typeface="+mn-ea"/>
                <a:cs typeface="+mn-cs"/>
              </a:rPr>
              <a:t>to answer the question or explain the scenario, data set, or phenomenon. They can refer to available resources as needed, such as the content background document.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a:t>
            </a:r>
            <a:r>
              <a:rPr lang="en-US" sz="1200" b="1" kern="1200" baseline="0" dirty="0">
                <a:solidFill>
                  <a:schemeClr val="tx1"/>
                </a:solidFill>
                <a:latin typeface="+mn-lt"/>
                <a:ea typeface="+mn-ea"/>
                <a:cs typeface="+mn-cs"/>
              </a:rPr>
              <a:t> </a:t>
            </a:r>
            <a:r>
              <a:rPr lang="en-US" sz="1200" b="1" kern="1200" dirty="0">
                <a:solidFill>
                  <a:schemeClr val="tx1"/>
                </a:solidFill>
                <a:latin typeface="+mn-lt"/>
                <a:ea typeface="+mn-ea"/>
                <a:cs typeface="+mn-cs"/>
              </a:rPr>
              <a:t>group:</a:t>
            </a:r>
            <a:r>
              <a:rPr lang="en-US" sz="1200" kern="1200" dirty="0">
                <a:solidFill>
                  <a:schemeClr val="tx1"/>
                </a:solidFill>
                <a:latin typeface="+mn-lt"/>
                <a:ea typeface="+mn-ea"/>
                <a:cs typeface="+mn-cs"/>
              </a:rPr>
              <a:t> Challenge participants to reach an agreement on how to answer the question or explain the scenario, data, or phenomenon without any intervention from you until they’ve either solved the problem accurately or hit a dead end and can’t agree.</a:t>
            </a:r>
          </a:p>
          <a:p>
            <a:endParaRPr lang="en-US" sz="1200"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Synthesize/summarize:</a:t>
            </a:r>
            <a:r>
              <a:rPr lang="en-US" sz="1200" kern="1200" dirty="0">
                <a:solidFill>
                  <a:schemeClr val="tx1"/>
                </a:solidFill>
                <a:latin typeface="+mn-lt"/>
                <a:ea typeface="+mn-ea"/>
                <a:cs typeface="+mn-cs"/>
              </a:rPr>
              <a:t> If participants come up with a strong response for the use-and-apply question or scenario, have one of them provide a summary. If they haven’t formulated a strong response, give them a complete explanation as a model.</a:t>
            </a: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not only of the science content but the lesson activities that provide supporting evidence for the ideas. Address any confusion that emerges about the lesson content. </a:t>
            </a:r>
          </a:p>
          <a:p>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10</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128720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11</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Transition: </a:t>
            </a:r>
            <a:r>
              <a:rPr lang="en-US" sz="1200" b="0" u="none" strike="noStrike" kern="1200" dirty="0">
                <a:solidFill>
                  <a:schemeClr val="tx1"/>
                </a:solidFill>
                <a:effectLst/>
                <a:latin typeface="+mn-lt"/>
                <a:ea typeface="+mn-ea"/>
                <a:cs typeface="+mn-cs"/>
              </a:rPr>
              <a:t>This slide marks the transition </a:t>
            </a:r>
            <a:r>
              <a:rPr lang="en-US" sz="1200" u="none" strike="noStrike" kern="1200" dirty="0">
                <a:solidFill>
                  <a:schemeClr val="tx1"/>
                </a:solidFill>
                <a:effectLst/>
                <a:latin typeface="+mn-lt"/>
                <a:ea typeface="+mn-ea"/>
                <a:cs typeface="+mn-cs"/>
              </a:rPr>
              <a:t>to video-based lesson analysis.</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Read</a:t>
            </a:r>
            <a:r>
              <a:rPr lang="en-US" sz="1200" kern="1200" dirty="0">
                <a:solidFill>
                  <a:schemeClr val="tx1"/>
                </a:solidFill>
                <a:latin typeface="+mn-lt"/>
                <a:ea typeface="+mn-ea"/>
                <a:cs typeface="+mn-cs"/>
              </a:rPr>
              <a:t> the focus question.</a:t>
            </a:r>
            <a:r>
              <a:rPr lang="en-US" dirty="0"/>
              <a:t> </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671266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“Now we’ll begin the lesson analysis process for video clip 1.”</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We’ve allotted approximately 60</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minutes for the first and second lesson analyses, and 55 minutes for the third. But don’t feel rushed. If you find you are running out of time, you can do the Identify phase of the third video clip and postpone the Analyze phase until Study Group 5. Alternatively, you could postpone lesson analysis 3 entirely until Study Group 5. We’ve allowed some catch-up time in Study Group 6 to accommodate this possibility.</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p14="http://schemas.microsoft.com/office/powerpoint/2010/main" val="2103052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pPr lvl="0"/>
            <a:r>
              <a:rPr lang="en-US" sz="1200" kern="1200" dirty="0">
                <a:solidFill>
                  <a:schemeClr val="tx1"/>
                </a:solidFill>
                <a:effectLst/>
                <a:latin typeface="+mn-lt"/>
                <a:ea typeface="+mn-ea"/>
                <a:cs typeface="+mn-cs"/>
              </a:rPr>
              <a:t>2 min</a:t>
            </a:r>
            <a:endParaRPr lang="en-US" sz="1600" kern="1200" dirty="0">
              <a:solidFill>
                <a:schemeClr val="tx1"/>
              </a:solidFill>
              <a:effectLst/>
              <a:latin typeface="+mn-lt"/>
              <a:ea typeface="+mn-ea"/>
              <a:cs typeface="+mn-cs"/>
            </a:endParaRPr>
          </a:p>
          <a:p>
            <a:pPr lvl="0"/>
            <a:endParaRPr lang="en-US" sz="16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Remind participants of the lesson analysis process they’ll be using when they view the video clips.  </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Emphasize</a:t>
            </a:r>
            <a:r>
              <a:rPr lang="en-US" sz="1200" kern="1200" dirty="0">
                <a:solidFill>
                  <a:schemeClr val="tx1"/>
                </a:solidFill>
                <a:latin typeface="+mn-lt"/>
                <a:ea typeface="+mn-ea"/>
                <a:cs typeface="+mn-cs"/>
              </a:rPr>
              <a:t> that the focus of each analysis is on student thinking, science ideas, and a specific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a:t>
            </a:r>
          </a:p>
          <a:p>
            <a:endParaRPr lang="en-US" sz="1200" u="sng"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latin typeface="+mn-lt"/>
                <a:ea typeface="+mn-ea"/>
                <a:cs typeface="+mn-cs"/>
              </a:rPr>
              <a:t>c. </a:t>
            </a:r>
            <a:r>
              <a:rPr lang="en-US" sz="1200" kern="1200" dirty="0">
                <a:solidFill>
                  <a:schemeClr val="tx1"/>
                </a:solidFill>
                <a:latin typeface="+mn-lt"/>
                <a:ea typeface="+mn-ea"/>
                <a:cs typeface="+mn-cs"/>
              </a:rPr>
              <a:t>Remind participants that they’ll be looking at only 5–7 minutes of teaching, and that students in the video clips are wrestling with difficult science ideas. The goal is to understand how the appropriate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will support students in learning challenging science ideas and scientific ways of thinking.</a:t>
            </a:r>
          </a:p>
          <a:p>
            <a:r>
              <a:rPr lang="en-US" sz="1200" kern="1200" dirty="0">
                <a:solidFill>
                  <a:schemeClr val="tx1"/>
                </a:solidFill>
                <a:latin typeface="+mn-lt"/>
                <a:ea typeface="+mn-ea"/>
                <a:cs typeface="+mn-cs"/>
              </a:rPr>
              <a:t>  </a:t>
            </a:r>
          </a:p>
        </p:txBody>
      </p:sp>
      <p:sp>
        <p:nvSpPr>
          <p:cNvPr id="44036" name="Slide Number Placeholder 3"/>
          <p:cNvSpPr>
            <a:spLocks noGrp="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B59F497B-ABD1-49CE-9BDF-6FB0A384F89B}" type="slidenum">
              <a:rPr lang="en-US">
                <a:solidFill>
                  <a:srgbClr val="000000"/>
                </a:solidFill>
              </a:rPr>
              <a:pPr eaLnBrk="1" hangingPunct="1"/>
              <a:t>13</a:t>
            </a:fld>
            <a:endParaRPr lang="en-US" dirty="0">
              <a:solidFill>
                <a:srgbClr val="000000"/>
              </a:solidFill>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136763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636D2B77-29FC-43BC-815F-D1618C07BB49}" type="slidenum">
              <a:rPr lang="en-US"/>
              <a:pPr eaLnBrk="1" hangingPunct="1"/>
              <a:t>14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2 min</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Remind participants that they will be using the CERA framework during lesson analysis, which involves (1) making a claim based on an observation, (2) providing evidence and reasoning to support the claim, and (3) considering alternative interpretations or teaching strategies to</a:t>
            </a:r>
            <a:r>
              <a:rPr lang="en-US" sz="1200" u="none" strike="noStrike" kern="1200" baseline="0" dirty="0">
                <a:solidFill>
                  <a:schemeClr val="tx1"/>
                </a:solidFill>
                <a:effectLst/>
                <a:latin typeface="+mn-lt"/>
                <a:ea typeface="+mn-ea"/>
                <a:cs typeface="+mn-cs"/>
              </a:rPr>
              <a:t> address missed opportunities</a:t>
            </a:r>
            <a:r>
              <a:rPr lang="en-US" sz="1200" u="none" strike="noStrike" kern="1200" dirty="0">
                <a:solidFill>
                  <a:schemeClr val="tx1"/>
                </a:solidFill>
                <a:effectLst/>
                <a:latin typeface="+mn-lt"/>
                <a:ea typeface="+mn-ea"/>
                <a:cs typeface="+mn-cs"/>
              </a:rPr>
              <a: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Reasoning should address why the claim and evidence are significant. For example, what does the claim reveal about student difficulties with the science content or the importance of the strategy being implemented? Participants might use these sentence starters when formulating claim, evidence, and reasoning statements: </a:t>
            </a:r>
          </a:p>
          <a:p>
            <a:pPr marL="228600" indent="-137160">
              <a:buFont typeface="Arial" pitchFamily="34" charset="0"/>
              <a:buChar char="•"/>
            </a:pPr>
            <a:r>
              <a:rPr lang="en-US" sz="1200" kern="1200" dirty="0">
                <a:solidFill>
                  <a:schemeClr val="tx1"/>
                </a:solidFill>
                <a:latin typeface="+mn-lt"/>
                <a:ea typeface="+mn-ea"/>
                <a:cs typeface="+mn-cs"/>
              </a:rPr>
              <a:t>“My claim is …”  </a:t>
            </a:r>
          </a:p>
          <a:p>
            <a:pPr marL="228600" indent="-137160">
              <a:buFont typeface="Arial" pitchFamily="34" charset="0"/>
              <a:buChar char="•"/>
            </a:pPr>
            <a:r>
              <a:rPr lang="en-US" sz="1200" kern="1200" dirty="0">
                <a:solidFill>
                  <a:schemeClr val="tx1"/>
                </a:solidFill>
                <a:latin typeface="+mn-lt"/>
                <a:ea typeface="+mn-ea"/>
                <a:cs typeface="+mn-cs"/>
              </a:rPr>
              <a:t>“My evidence is … because …”</a:t>
            </a:r>
          </a:p>
          <a:p>
            <a:pPr marL="228600" indent="-137160">
              <a:buFont typeface="Arial" pitchFamily="34" charset="0"/>
              <a:buChar char="•"/>
            </a:pPr>
            <a:r>
              <a:rPr lang="en-US" sz="1200" kern="1200" dirty="0">
                <a:solidFill>
                  <a:schemeClr val="tx1"/>
                </a:solidFill>
                <a:latin typeface="+mn-lt"/>
                <a:ea typeface="+mn-ea"/>
                <a:cs typeface="+mn-cs"/>
              </a:rPr>
              <a:t>“This is important because …”</a:t>
            </a:r>
          </a:p>
          <a:p>
            <a:pPr marL="0" indent="0">
              <a:buFont typeface="Arial" pitchFamily="34" charset="0"/>
              <a:buNone/>
            </a:pPr>
            <a:endParaRPr lang="en-US" sz="1200" kern="1200" dirty="0">
              <a:solidFill>
                <a:schemeClr val="tx1"/>
              </a:solidFill>
              <a:latin typeface="+mn-lt"/>
              <a:ea typeface="+mn-ea"/>
              <a:cs typeface="+mn-cs"/>
            </a:endParaRPr>
          </a:p>
          <a:p>
            <a:pPr marL="0" indent="0">
              <a:buFont typeface="Arial" pitchFamily="34" charset="0"/>
              <a:buNone/>
            </a:pPr>
            <a:r>
              <a:rPr lang="en-US" sz="1200" kern="1200" dirty="0">
                <a:solidFill>
                  <a:schemeClr val="tx1"/>
                </a:solidFill>
                <a:latin typeface="+mn-lt"/>
                <a:ea typeface="+mn-ea"/>
                <a:cs typeface="+mn-cs"/>
              </a:rPr>
              <a:t>c.</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Emphasize that in addition to using the CERA framework to analyze their own science teaching in these study-group sessions, they will use it in</a:t>
            </a:r>
            <a:r>
              <a:rPr lang="en-US" sz="1200" kern="1200" baseline="0" dirty="0">
                <a:solidFill>
                  <a:schemeClr val="tx1"/>
                </a:solidFill>
                <a:latin typeface="+mn-lt"/>
                <a:ea typeface="+mn-ea"/>
                <a:cs typeface="+mn-cs"/>
              </a:rPr>
              <a:t> the classroom </a:t>
            </a:r>
            <a:r>
              <a:rPr lang="en-US" sz="1200" kern="1200" dirty="0">
                <a:solidFill>
                  <a:schemeClr val="tx1"/>
                </a:solidFill>
                <a:latin typeface="+mn-lt"/>
                <a:ea typeface="+mn-ea"/>
                <a:cs typeface="+mn-cs"/>
              </a:rPr>
              <a:t>as a tool for teaching students how to develop scientific explanations and arguments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 5).</a:t>
            </a:r>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51889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first LAP you will be using for this session.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 they will be using for the video clip.</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15</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4287974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Some participants may need help getting their heads back into these lesson plans if they haven’t taught the lessons</a:t>
            </a:r>
            <a:r>
              <a:rPr lang="en-US" sz="1200" u="none" strike="noStrike" kern="1200" baseline="0" dirty="0">
                <a:solidFill>
                  <a:schemeClr val="tx1"/>
                </a:solidFill>
                <a:effectLst/>
                <a:latin typeface="+mn-lt"/>
                <a:ea typeface="+mn-ea"/>
                <a:cs typeface="+mn-cs"/>
              </a:rPr>
              <a:t> yet</a:t>
            </a:r>
            <a:r>
              <a:rPr lang="en-US" sz="1200" u="none" strike="noStrike" kern="1200" dirty="0">
                <a:solidFill>
                  <a:schemeClr val="tx1"/>
                </a:solidFill>
                <a:effectLst/>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1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step at this point (highlighted in red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match your lesson analysis plan for video clip 1.</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Highlight step 1 on the LAP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the strategy) and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strategy participants will be focusing on during the first analysis.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1 on the LAP is step 2 of the lesson analysis process shown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Review the purpose(s) and key features of the selected strategy. Have participants skim the relevant content in their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booklets and/or refer to their Z-fold summary charts.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Show the video clip.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Ask challenge questions to make sure participants understand the strategy:  </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Encourage the teacher who was featured in the video clip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  </a:t>
            </a:r>
          </a:p>
          <a:p>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17</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step here.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Add analysis questions to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2 of the LAP is step 4 of the lesson analysis process shown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which one you want to address. </a:t>
            </a:r>
          </a:p>
          <a:p>
            <a:pPr lvl="0" fontAlgn="base"/>
            <a:endParaRPr lang="en-US" sz="1200" u="none" strike="noStrike" kern="1200" dirty="0">
              <a:solidFill>
                <a:schemeClr val="tx1"/>
              </a:solidFill>
              <a:effectLst/>
              <a:latin typeface="+mn-lt"/>
              <a:ea typeface="+mn-ea"/>
              <a:cs typeface="+mn-cs"/>
            </a:endParaRPr>
          </a:p>
          <a:p>
            <a:pPr lvl="0" fontAlgn="base"/>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Since the goal is content deepening, the focus is on asking more open-ended, content-related questions that guide the lesson analysis. If the goal was to teach lesson analysis or get through the video clip fast, the questions would focus on more specific subject matter. </a:t>
            </a:r>
            <a:endParaRPr lang="en-US" sz="1200" u="none" strike="noStrike" kern="1200" dirty="0">
              <a:solidFill>
                <a:schemeClr val="tx1"/>
              </a:solidFill>
              <a:effectLst/>
              <a:latin typeface="+mn-lt"/>
              <a:ea typeface="+mn-ea"/>
              <a:cs typeface="+mn-cs"/>
            </a:endParaRP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 Encourage the teacher who was featured in the video clip to listen to and observe this analysis discussion, not to participate. Follow this pattern throughout the lesson analyses.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Be sure to listen to participants as they share their ideas and reveal strengths and weaknesses in their understandings of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and science content. Ask questions to probe and challenge participants to elaborate and articulate their ideas more clearly and precisely. If confusion or lack of understanding emerges, point participants back to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resources (e.g., the video transcript, the content background document,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booklet, and the lesson plans binder).</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18</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step here.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reflect on and write about (if time allows) what they’ve learned through this analysis process.</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the content. Teachers tend to focus initially on what they did wrong, but this type of reflection is less helpful for the group than focusing on what they learned.</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ask only the teacher whose video was analyzed to share her or his reflection.</a:t>
            </a:r>
            <a:r>
              <a:rPr lang="en-US" dirty="0"/>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19</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3CCABC8-E71E-44DA-9CAE-00CF3CF7F235}" type="slidenum">
              <a:rPr lang="en-US">
                <a:solidFill>
                  <a:srgbClr val="000000"/>
                </a:solidFill>
              </a:rPr>
              <a:pPr eaLnBrk="1" hangingPunct="1"/>
              <a:t>2</a:t>
            </a:fld>
            <a:endParaRPr lang="en-US" dirty="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r>
              <a:rPr lang="en-US" sz="1200" b="0" kern="1200" dirty="0">
                <a:solidFill>
                  <a:schemeClr val="tx1"/>
                </a:solidFill>
                <a:latin typeface="+mn-lt"/>
                <a:ea typeface="+mn-ea"/>
                <a:cs typeface="+mn-cs"/>
              </a:rPr>
              <a:t>Less than 1 min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the science-content area in focus.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Share the agenda with the group.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Remind participants that the majority of this study-group session will be devoted to lesson analysis.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Ask participants if they have any questions about the agenda.</a:t>
            </a:r>
            <a:r>
              <a:rPr lang="en-US" dirty="0"/>
              <a:t> </a:t>
            </a:r>
            <a:endParaRPr lang="en-US" sz="1200" kern="1200" dirty="0">
              <a:solidFill>
                <a:schemeClr val="tx1"/>
              </a:solidFill>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32338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a:t>
            </a:r>
          </a:p>
          <a:p>
            <a:endParaRPr lang="en-US" dirty="0"/>
          </a:p>
          <a:p>
            <a:pPr marL="228600" lvl="0" indent="-228600" fontAlgn="base">
              <a:buNone/>
            </a:pPr>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Decide when you want to schedule</a:t>
            </a:r>
            <a:r>
              <a:rPr lang="en-US" sz="1200" b="1"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the food break and rearrange</a:t>
            </a:r>
            <a:r>
              <a:rPr lang="en-US" sz="1200" b="1" u="none" strike="noStrike" kern="1200" baseline="0" dirty="0">
                <a:solidFill>
                  <a:schemeClr val="tx1"/>
                </a:solidFill>
                <a:effectLst/>
                <a:latin typeface="+mn-lt"/>
                <a:ea typeface="+mn-ea"/>
                <a:cs typeface="+mn-cs"/>
              </a:rPr>
              <a:t> the slides accordingly</a:t>
            </a:r>
            <a:r>
              <a:rPr lang="en-US" sz="1200" b="1" u="none" strike="noStrike" kern="1200" dirty="0">
                <a:solidFill>
                  <a:schemeClr val="tx1"/>
                </a:solidFill>
                <a:effectLst/>
                <a:latin typeface="+mn-lt"/>
                <a:ea typeface="+mn-ea"/>
                <a:cs typeface="+mn-cs"/>
              </a:rPr>
              <a:t>. </a:t>
            </a:r>
          </a:p>
          <a:p>
            <a:pPr marL="228600" indent="-228600">
              <a:buNone/>
            </a:pPr>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Keep the break to 20 minutes. If necessary, participants can continue eating as you dig into the next lesson analysis.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20</a:t>
            </a:fld>
            <a:endParaRPr lang="en-US"/>
          </a:p>
        </p:txBody>
      </p:sp>
    </p:spTree>
    <p:extLst>
      <p:ext uri="{BB962C8B-B14F-4D97-AF65-F5344CB8AC3E}">
        <p14:creationId xmlns:p14="http://schemas.microsoft.com/office/powerpoint/2010/main" val="1685384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a:t>
            </a:r>
            <a:r>
              <a:rPr lang="en-US" sz="1200" kern="1200" dirty="0">
                <a:solidFill>
                  <a:schemeClr val="tx1"/>
                </a:solidFill>
                <a:latin typeface="+mn-lt"/>
                <a:ea typeface="+mn-ea"/>
                <a:cs typeface="+mn-cs"/>
              </a:rPr>
              <a:t> “Next we’ll continue the same lesson analysis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process for video clip</a:t>
            </a:r>
            <a:r>
              <a:rPr lang="en-US" sz="1200" kern="1200" baseline="0" dirty="0">
                <a:solidFill>
                  <a:schemeClr val="tx1"/>
                </a:solidFill>
                <a:latin typeface="+mn-lt"/>
                <a:ea typeface="+mn-ea"/>
                <a:cs typeface="+mn-cs"/>
              </a:rPr>
              <a:t> 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21</a:t>
            </a:fld>
            <a:endParaRPr lang="en-US"/>
          </a:p>
        </p:txBody>
      </p:sp>
    </p:spTree>
    <p:extLst>
      <p:ext uri="{BB962C8B-B14F-4D97-AF65-F5344CB8AC3E}">
        <p14:creationId xmlns:p14="http://schemas.microsoft.com/office/powerpoint/2010/main" val="3196158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LAP participants will be using for this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22</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238143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latin typeface="+mn-lt"/>
                <a:ea typeface="+mn-ea"/>
                <a:cs typeface="+mn-cs"/>
              </a:rPr>
              <a:t>a. </a:t>
            </a:r>
            <a:r>
              <a:rPr lang="en-US" sz="1200" b="1" u="none" strike="noStrike" kern="1200" dirty="0">
                <a:solidFill>
                  <a:schemeClr val="tx1"/>
                </a:solidFill>
                <a:latin typeface="+mn-lt"/>
                <a:ea typeface="+mn-ea"/>
                <a:cs typeface="+mn-cs"/>
              </a:rPr>
              <a:t>Modify the slide for this video clip. Remember, you may need more than one slide for all this information.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Review the context for the video clip that will be analyzed.</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Remind participants of the main learning goal, the focus question, and the main activity in this lesson.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Optional:</a:t>
            </a:r>
            <a:r>
              <a:rPr lang="en-US" sz="1200" kern="1200" dirty="0">
                <a:solidFill>
                  <a:schemeClr val="tx1"/>
                </a:solidFill>
                <a:latin typeface="+mn-lt"/>
                <a:ea typeface="+mn-ea"/>
                <a:cs typeface="+mn-cs"/>
              </a:rPr>
              <a:t> Direct participants to look</a:t>
            </a:r>
            <a:r>
              <a:rPr lang="en-US" sz="1200" kern="1200" baseline="0" dirty="0">
                <a:solidFill>
                  <a:schemeClr val="tx1"/>
                </a:solidFill>
                <a:latin typeface="+mn-lt"/>
                <a:ea typeface="+mn-ea"/>
                <a:cs typeface="+mn-cs"/>
              </a:rPr>
              <a:t> at </a:t>
            </a:r>
            <a:r>
              <a:rPr lang="en-US" sz="1200" kern="1200" dirty="0">
                <a:solidFill>
                  <a:schemeClr val="tx1"/>
                </a:solidFill>
                <a:latin typeface="+mn-lt"/>
                <a:ea typeface="+mn-ea"/>
                <a:cs typeface="+mn-cs"/>
              </a:rPr>
              <a:t>the overview page of the lesson plan to identify important science ideas and an ideal student response to the focus question.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Orient participants to where video clip 2 appears 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Ask the teacher whose clip you will be analyzing to add other contextual factors that may be pertinent to the upcoming analysis.</a:t>
            </a:r>
          </a:p>
        </p:txBody>
      </p:sp>
      <p:sp>
        <p:nvSpPr>
          <p:cNvPr id="4" name="Slide Number Placeholder 3"/>
          <p:cNvSpPr>
            <a:spLocks noGrp="1"/>
          </p:cNvSpPr>
          <p:nvPr>
            <p:ph type="sldNum" sz="quarter" idx="10"/>
          </p:nvPr>
        </p:nvSpPr>
        <p:spPr/>
        <p:txBody>
          <a:bodyPr/>
          <a:lstStyle/>
          <a:p>
            <a:fld id="{458BEC4D-D1F7-4625-B0BA-2126EAFE9E6D}" type="slidenum">
              <a:rPr lang="en-US" smtClean="0"/>
              <a:pPr/>
              <a:t>23</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match your lesson analysis plan for video clip 2.</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Highlight step 1 on the LAP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the strategy) and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strategy participants will be focusing on while analyzing the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If the selected strategy for video clip 2 is different from the focal strategy in video clip 1, review the purpose(s) and key features of the new selected strategy. Have participants skim the relevant content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and/or refer to their Z-fold summary charts. Then have participants share the purpose(s) and key features of the selected strategy.</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Show the video clip.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Ask challenge questions to make sure participants understand the strategy:  </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Encourage the teacher who was featured in the video clip</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to listen to and observe this discussion, not to participate.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In assessing participants’ understandings of the strategy, pay attention to their reasoning. Are they clear about the purpose(s) of the strategy and how it is different from other strategies?</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24</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Add analysis questions to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Direct participants to step 2 of the LAP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the video).</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which one you want to address.</a:t>
            </a:r>
          </a:p>
          <a:p>
            <a:pPr lvl="0" fontAlgn="base"/>
            <a:endParaRPr lang="en-US" sz="1200" u="none" strike="noStrike" kern="1200" dirty="0">
              <a:solidFill>
                <a:schemeClr val="tx1"/>
              </a:solidFill>
              <a:effectLst/>
              <a:latin typeface="+mn-lt"/>
              <a:ea typeface="+mn-ea"/>
              <a:cs typeface="+mn-cs"/>
            </a:endParaRPr>
          </a:p>
          <a:p>
            <a:pPr lvl="0" fontAlgn="base"/>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Since the goal is content deepening, the focus is on asking more open-ended, content-related questions that guide the lesson analysis. If the goal was to teach lesson analysis or get through the video clip fast, the questions would focus on more specific subject matter. </a:t>
            </a:r>
            <a:endParaRPr lang="en-US" sz="1200" u="none" strike="noStrike" kern="1200" dirty="0">
              <a:solidFill>
                <a:schemeClr val="tx1"/>
              </a:solidFill>
              <a:effectLst/>
              <a:latin typeface="+mn-lt"/>
              <a:ea typeface="+mn-ea"/>
              <a:cs typeface="+mn-cs"/>
            </a:endParaRP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You may want to review the process involved in step 2 of the LAP. Encourage participants to ask clarification questions about what is involved in generating a claim, identifying evidence, providing reasoning, and suggesting alternatives (CERA).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 </a:t>
            </a:r>
            <a:r>
              <a:rPr lang="en-US" sz="1200" b="1" u="none" strike="noStrike" kern="1200" dirty="0">
                <a:solidFill>
                  <a:schemeClr val="tx1"/>
                </a:solidFill>
                <a:effectLst/>
                <a:latin typeface="+mn-lt"/>
                <a:ea typeface="+mn-ea"/>
                <a:cs typeface="+mn-cs"/>
              </a:rPr>
              <a:t>Don’t forget to allow time for some science-content-deepening work!</a:t>
            </a:r>
            <a:r>
              <a:rPr lang="en-US" sz="1200" b="1" i="1" u="none" strike="noStrike" kern="1200" dirty="0">
                <a:solidFill>
                  <a:schemeClr val="tx1"/>
                </a:solidFill>
                <a:effectLst/>
                <a:latin typeface="+mn-lt"/>
                <a:ea typeface="+mn-ea"/>
                <a:cs typeface="+mn-cs"/>
              </a:rPr>
              <a:t> </a:t>
            </a:r>
            <a:endParaRPr lang="en-US" sz="1200" u="none" strike="noStrike" kern="1200" dirty="0">
              <a:solidFill>
                <a:schemeClr val="tx1"/>
              </a:solidFill>
              <a:effectLst/>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Listen to participants as they share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 Ask questions that will probe and challenge participants’ ideas. If confusion emerges, point participants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(i.e., the video transcript, the content background document,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25</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reflect on and write about</a:t>
            </a:r>
            <a:r>
              <a:rPr lang="en-US" sz="1200" kern="1200" baseline="0" dirty="0">
                <a:solidFill>
                  <a:schemeClr val="tx1"/>
                </a:solidFill>
                <a:latin typeface="+mn-lt"/>
                <a:ea typeface="+mn-ea"/>
                <a:cs typeface="+mn-cs"/>
              </a:rPr>
              <a:t> (if time allows) </a:t>
            </a:r>
            <a:r>
              <a:rPr lang="en-US" sz="1200" kern="1200" dirty="0">
                <a:solidFill>
                  <a:schemeClr val="tx1"/>
                </a:solidFill>
                <a:latin typeface="+mn-lt"/>
                <a:ea typeface="+mn-ea"/>
                <a:cs typeface="+mn-cs"/>
              </a:rPr>
              <a:t>what they’ve learned through this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the content, not on what they did wrong.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ask only the teacher whose video was analyzed to share the reflection.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26</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a:t>
            </a:r>
            <a:r>
              <a:rPr lang="en-US" sz="1200" kern="1200" baseline="0" dirty="0">
                <a:solidFill>
                  <a:schemeClr val="tx1"/>
                </a:solidFill>
                <a:effectLst/>
                <a:latin typeface="+mn-lt"/>
                <a:ea typeface="+mn-ea"/>
                <a:cs typeface="+mn-cs"/>
              </a:rPr>
              <a:t> than 1 min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Transition: </a:t>
            </a:r>
            <a:r>
              <a:rPr lang="en-US" sz="1200" u="none" strike="noStrike" kern="1200" dirty="0">
                <a:solidFill>
                  <a:schemeClr val="tx1"/>
                </a:solidFill>
                <a:effectLst/>
                <a:latin typeface="+mn-lt"/>
                <a:ea typeface="+mn-ea"/>
                <a:cs typeface="+mn-cs"/>
              </a:rPr>
              <a:t>Continue the same analysis process with video clip 3.</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If you find you’re running out of time, you can do the Identify phase of the third video clip and postpone the Analyze phase until Study Group 5. Alternatively, you could postpone lesson analysis 3 until Study Group 5. We’ve allowed some catch-up time in Study Group 6 to accommodate this possibility.</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27</a:t>
            </a:fld>
            <a:endParaRPr lang="en-US"/>
          </a:p>
        </p:txBody>
      </p:sp>
    </p:spTree>
    <p:extLst>
      <p:ext uri="{BB962C8B-B14F-4D97-AF65-F5344CB8AC3E}">
        <p14:creationId xmlns:p14="http://schemas.microsoft.com/office/powerpoint/2010/main" val="40231297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a:t>
            </a:r>
            <a:r>
              <a:rPr lang="en-US" sz="1200" kern="1200" baseline="0" dirty="0">
                <a:solidFill>
                  <a:schemeClr val="tx1"/>
                </a:solidFill>
                <a:effectLst/>
                <a:latin typeface="+mn-lt"/>
                <a:ea typeface="+mn-ea"/>
                <a:cs typeface="+mn-cs"/>
              </a:rPr>
              <a:t> min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LAP participants will be using for this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28</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256009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Remember, you may need more than one slide for all this information.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a:t>
            </a:r>
            <a:r>
              <a:rPr lang="en-US" sz="1200" u="none" strike="noStrike" kern="1200" baseline="0" dirty="0">
                <a:solidFill>
                  <a:schemeClr val="tx1"/>
                </a:solidFill>
                <a:effectLst/>
                <a:latin typeface="+mn-lt"/>
                <a:ea typeface="+mn-ea"/>
                <a:cs typeface="+mn-cs"/>
              </a:rPr>
              <a:t> Remind participants of</a:t>
            </a:r>
            <a:r>
              <a:rPr lang="en-US" sz="1200" u="none" strike="noStrike" kern="1200" dirty="0">
                <a:solidFill>
                  <a:schemeClr val="tx1"/>
                </a:solidFill>
                <a:effectLst/>
                <a:latin typeface="+mn-lt"/>
                <a:ea typeface="+mn-ea"/>
                <a:cs typeface="+mn-cs"/>
              </a:rPr>
              <a:t> the main learning goal, the focus question, and the main activity</a:t>
            </a:r>
            <a:r>
              <a:rPr lang="en-US" sz="1200" u="none" strike="noStrike" kern="1200" baseline="0" dirty="0">
                <a:solidFill>
                  <a:schemeClr val="tx1"/>
                </a:solidFill>
                <a:effectLst/>
                <a:latin typeface="+mn-lt"/>
                <a:ea typeface="+mn-ea"/>
                <a:cs typeface="+mn-cs"/>
              </a:rPr>
              <a:t> in this lesson.</a:t>
            </a:r>
            <a:endParaRPr lang="en-US" sz="1200" u="none" strike="noStrike" kern="1200" dirty="0">
              <a:solidFill>
                <a:schemeClr val="tx1"/>
              </a:solidFill>
              <a:effectLst/>
              <a:latin typeface="+mn-lt"/>
              <a:ea typeface="+mn-ea"/>
              <a:cs typeface="+mn-cs"/>
            </a:endParaRP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look at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3 appears 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video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29</a:t>
            </a:fld>
            <a:endParaRPr lang="en-US"/>
          </a:p>
        </p:txBody>
      </p:sp>
    </p:spTree>
    <p:extLst>
      <p:ext uri="{BB962C8B-B14F-4D97-AF65-F5344CB8AC3E}">
        <p14:creationId xmlns:p14="http://schemas.microsoft.com/office/powerpoint/2010/main" val="36556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Share the focus questions, noting that focus question 1 will be addressed in both an introductory review of </a:t>
            </a:r>
            <a:r>
              <a:rPr lang="en-US" sz="1200" b="1" kern="1200" dirty="0">
                <a:solidFill>
                  <a:schemeClr val="tx1"/>
                </a:solidFill>
                <a:latin typeface="+mn-lt"/>
                <a:ea typeface="+mn-ea"/>
                <a:cs typeface="+mn-cs"/>
              </a:rPr>
              <a:t>science content area 2</a:t>
            </a:r>
            <a:r>
              <a:rPr lang="en-US" sz="1200" kern="1200" dirty="0">
                <a:solidFill>
                  <a:schemeClr val="tx1"/>
                </a:solidFill>
                <a:latin typeface="+mn-lt"/>
                <a:ea typeface="+mn-ea"/>
                <a:cs typeface="+mn-cs"/>
              </a:rPr>
              <a:t> and throughout the video-based lesson analysis. </a:t>
            </a:r>
          </a:p>
          <a:p>
            <a:endParaRPr lang="en-US" sz="1200" kern="1200" dirty="0">
              <a:solidFill>
                <a:schemeClr val="tx1"/>
              </a:solidFill>
              <a:latin typeface="+mn-lt"/>
              <a:ea typeface="+mn-ea"/>
              <a:cs typeface="+mn-cs"/>
            </a:endParaRPr>
          </a:p>
          <a:p>
            <a:r>
              <a:rPr lang="en-US" sz="1200" b="0" kern="1200" dirty="0">
                <a:solidFill>
                  <a:schemeClr val="tx1"/>
                </a:solidFill>
                <a:latin typeface="+mn-lt"/>
                <a:ea typeface="+mn-ea"/>
                <a:cs typeface="+mn-cs"/>
              </a:rPr>
              <a:t>b.</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Emphasize:</a:t>
            </a:r>
            <a:r>
              <a:rPr lang="en-US" sz="1200" kern="1200" dirty="0">
                <a:solidFill>
                  <a:schemeClr val="tx1"/>
                </a:solidFill>
                <a:latin typeface="+mn-lt"/>
                <a:ea typeface="+mn-ea"/>
                <a:cs typeface="+mn-cs"/>
              </a:rPr>
              <a:t> Science content deepening should occur throughout the lesson analysis. </a:t>
            </a:r>
          </a:p>
          <a:p>
            <a:pPr eaLnBrk="1" hangingPunct="1"/>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88948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a:t>
            </a:r>
            <a:r>
              <a:rPr lang="en-US" sz="1200"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Modify the slide to match your lesson analysis plan for video clip 3.</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Highlight step 1 on the LAP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and emphasize the strategy participants will be focusing on during this analysis.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If the selected strategy is different from the ones analyzed in previous clips, have participants skim the relevant</a:t>
            </a:r>
            <a:r>
              <a:rPr lang="en-US" sz="1200" kern="1200" baseline="0" dirty="0">
                <a:solidFill>
                  <a:schemeClr val="tx1"/>
                </a:solidFill>
                <a:latin typeface="+mn-lt"/>
                <a:ea typeface="+mn-ea"/>
                <a:cs typeface="+mn-cs"/>
              </a:rPr>
              <a:t> content</a:t>
            </a:r>
            <a:r>
              <a:rPr lang="en-US" sz="1200" kern="1200" dirty="0">
                <a:solidFill>
                  <a:schemeClr val="tx1"/>
                </a:solidFill>
                <a:latin typeface="+mn-lt"/>
                <a:ea typeface="+mn-ea"/>
                <a:cs typeface="+mn-cs"/>
              </a:rPr>
              <a:t>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and/or refer to their Z-fold summary charts to refresh their thinking about the target strategy. Then have participants share the purpose(s) and key features of the new strategy.</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Show the video clip.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Individuals: </a:t>
            </a:r>
            <a:r>
              <a:rPr lang="en-US" sz="1200" kern="1200" dirty="0">
                <a:solidFill>
                  <a:schemeClr val="tx1"/>
                </a:solidFill>
                <a:latin typeface="+mn-lt"/>
                <a:ea typeface="+mn-ea"/>
                <a:cs typeface="+mn-cs"/>
              </a:rPr>
              <a:t>Have participants study the video transcript to identify clear examples of the selected strategy.</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f.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“What examples of the strategy did you find?” Ask challenge questions to make sure participants understand the strategy:  </a:t>
            </a: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Encourage the teacher who was featured in the video to listen to and observe this discussion, not to participate.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In assessing participants’ understandings of the strategy, pay attention to their reasoning. Are they clear about the purpose(s) of the strategy and how it is different from other strategies?</a:t>
            </a:r>
            <a:r>
              <a:rPr lang="en-US" dirty="0"/>
              <a:t> </a:t>
            </a:r>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30</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If relevant:</a:t>
            </a:r>
            <a:r>
              <a:rPr lang="en-US" sz="1200" kern="1200" dirty="0">
                <a:solidFill>
                  <a:schemeClr val="tx1"/>
                </a:solidFill>
                <a:latin typeface="+mn-lt"/>
                <a:ea typeface="+mn-ea"/>
                <a:cs typeface="+mn-cs"/>
              </a:rPr>
              <a:t> Notice that there are two analysis questions on the slide. You may choose which one you want to address.</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Since the goal is content deepening, the focus is on asking more open-ended, content-related questions that guide the lesson analysis. If the goal was to teach lesson analysis or get through the video clip fast, the questions would focus on more specific subject matter.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If time allows, have participants watch the video clip again.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study the video transcript; generate their claim, evidence, and reasoning; and come up with alternatives (CERA) after watching the video.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f.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Have participants share their CERAs, noting similarities and differences that ensure a rich and fruitful dialogue regarding student thinking, the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Continue listening to participants as they share their understandings of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and science content. Ask probe questions that will encourage participants to share their ideas more clearly and precisely. When confusion arises, point them back to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resources (e.g., the video transcript, the content background document,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booklet, and the lesson plans binder).</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 write about (if time allows) what they’ve learned through this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the content, not on what they did wrong.</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ask only the teacher whose video was analyzed to share the reflection.</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32</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u="non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think about the questions on the slide and write down their responses.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 </a:t>
            </a:r>
            <a:endParaRPr lang="en-US" sz="1200" kern="1200" dirty="0">
              <a:solidFill>
                <a:schemeClr val="tx1"/>
              </a:solidFill>
              <a:latin typeface="+mn-lt"/>
              <a:ea typeface="+mn-ea"/>
              <a:cs typeface="+mn-cs"/>
            </a:endParaRPr>
          </a:p>
          <a:p>
            <a:pPr marL="457200" lvl="0" indent="-228600">
              <a:buFont typeface="+mj-lt"/>
              <a:buAutoNum type="arabicPeriod"/>
            </a:pPr>
            <a:r>
              <a:rPr lang="en-US" sz="1200" kern="1200" dirty="0">
                <a:solidFill>
                  <a:schemeClr val="tx1"/>
                </a:solidFill>
                <a:latin typeface="+mn-lt"/>
                <a:ea typeface="+mn-ea"/>
                <a:cs typeface="+mn-cs"/>
              </a:rPr>
              <a:t>Ask participants who have taught the lessons to share key ideas.</a:t>
            </a:r>
          </a:p>
          <a:p>
            <a:pPr marL="457200" indent="-228600">
              <a:buFont typeface="+mj-lt"/>
              <a:buAutoNum type="arabicPeriod"/>
            </a:pPr>
            <a:r>
              <a:rPr lang="en-US" sz="1200" kern="1200" dirty="0">
                <a:solidFill>
                  <a:schemeClr val="tx1"/>
                </a:solidFill>
                <a:latin typeface="+mn-lt"/>
                <a:ea typeface="+mn-ea"/>
                <a:cs typeface="+mn-cs"/>
              </a:rPr>
              <a:t>Ask participants who have not yet taught the lessons to share their thoughts and any questions they may have. </a:t>
            </a:r>
          </a:p>
          <a:p>
            <a:endParaRPr lang="en-US"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Date Placeholder 4"/>
          <p:cNvSpPr>
            <a:spLocks noGrp="1"/>
          </p:cNvSpPr>
          <p:nvPr>
            <p:ph type="dt" idx="11"/>
          </p:nvPr>
        </p:nvSpPr>
        <p:spPr/>
        <p:txBody>
          <a:bodyPr/>
          <a:lstStyle/>
          <a:p>
            <a:pPr>
              <a:defRPr/>
            </a:pPr>
            <a:r>
              <a:rPr lang="en-US"/>
              <a:t>9/24/2012</a:t>
            </a:r>
            <a:endParaRPr lang="en-US" dirty="0"/>
          </a:p>
        </p:txBody>
      </p:sp>
      <p:sp>
        <p:nvSpPr>
          <p:cNvPr id="6" name="Footer Placeholder 5"/>
          <p:cNvSpPr>
            <a:spLocks noGrp="1"/>
          </p:cNvSpPr>
          <p:nvPr>
            <p:ph type="ftr" sz="quarter" idx="12"/>
          </p:nvPr>
        </p:nvSpPr>
        <p:spPr/>
        <p:txBody>
          <a:bodyPr/>
          <a:lstStyle/>
          <a:p>
            <a:pPr>
              <a:defRPr/>
            </a:pPr>
            <a:r>
              <a:rPr lang="en-US"/>
              <a:t>BSCS</a:t>
            </a:r>
            <a:endParaRPr lang="en-US" dirty="0"/>
          </a:p>
        </p:txBody>
      </p:sp>
      <p:sp>
        <p:nvSpPr>
          <p:cNvPr id="7" name="Slide Number Placeholder 6"/>
          <p:cNvSpPr>
            <a:spLocks noGrp="1"/>
          </p:cNvSpPr>
          <p:nvPr>
            <p:ph type="sldNum" sz="quarter" idx="13"/>
          </p:nvPr>
        </p:nvSpPr>
        <p:spPr/>
        <p:txBody>
          <a:bodyPr/>
          <a:lstStyle/>
          <a:p>
            <a:pPr>
              <a:defRPr/>
            </a:pPr>
            <a:fld id="{7368ACAD-1301-439D-BD50-43F3B3A57782}" type="slidenum">
              <a:rPr lang="en-US" smtClean="0"/>
              <a:pPr>
                <a:defRPr/>
              </a:pPr>
              <a:t>33</a:t>
            </a:fld>
            <a:endParaRPr lang="en-US" dirty="0"/>
          </a:p>
        </p:txBody>
      </p:sp>
    </p:spTree>
    <p:extLst>
      <p:ext uri="{BB962C8B-B14F-4D97-AF65-F5344CB8AC3E}">
        <p14:creationId xmlns:p14="http://schemas.microsoft.com/office/powerpoint/2010/main" val="16174468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34</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3 min</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 (1 min):</a:t>
            </a:r>
            <a:r>
              <a:rPr lang="en-US" sz="1200" u="none" strike="noStrike" kern="1200" dirty="0">
                <a:solidFill>
                  <a:schemeClr val="tx1"/>
                </a:solidFill>
                <a:effectLst/>
                <a:latin typeface="+mn-lt"/>
                <a:ea typeface="+mn-ea"/>
                <a:cs typeface="+mn-cs"/>
              </a:rPr>
              <a:t> Ask participants to silently think about the focus questions and be ready to share their ideas.</a:t>
            </a:r>
          </a:p>
          <a:p>
            <a:br>
              <a:rPr lang="en-US" sz="1200" b="1" kern="1200" dirty="0">
                <a:solidFill>
                  <a:schemeClr val="tx1"/>
                </a:solidFill>
                <a:latin typeface="+mn-lt"/>
                <a:ea typeface="+mn-ea"/>
                <a:cs typeface="+mn-cs"/>
              </a:rPr>
            </a:br>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Invite participants to share their thoughts with the group (round-robin style).</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6912196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7DCAEF58-160A-4A11-A45D-1B7C89346756}" type="slidenum">
              <a:rPr lang="en-US"/>
              <a:pPr eaLnBrk="1" hangingPunct="1"/>
              <a:t>35</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1 min</a:t>
            </a:r>
          </a:p>
          <a:p>
            <a:r>
              <a:rPr lang="en-US" sz="1200" kern="1200" dirty="0">
                <a:solidFill>
                  <a:schemeClr val="tx1"/>
                </a:solidFill>
                <a:effectLst/>
                <a:latin typeface="+mn-lt"/>
                <a:ea typeface="+mn-ea"/>
                <a:cs typeface="+mn-cs"/>
              </a:rPr>
              <a:t> </a:t>
            </a:r>
          </a:p>
          <a:p>
            <a:r>
              <a:rPr lang="en-US" sz="1200" b="0" u="none" kern="1200" dirty="0">
                <a:solidFill>
                  <a:schemeClr val="tx1"/>
                </a:solidFill>
                <a:latin typeface="+mn-lt"/>
                <a:ea typeface="+mn-ea"/>
                <a:cs typeface="+mn-cs"/>
              </a:rPr>
              <a:t>a. Remind participants</a:t>
            </a:r>
            <a:r>
              <a:rPr lang="en-US" sz="1200" kern="1200" dirty="0">
                <a:solidFill>
                  <a:schemeClr val="tx1"/>
                </a:solidFill>
                <a:latin typeface="+mn-lt"/>
                <a:ea typeface="+mn-ea"/>
                <a:cs typeface="+mn-cs"/>
              </a:rPr>
              <a:t> that</a:t>
            </a:r>
            <a:r>
              <a:rPr lang="en-US" sz="1200" kern="1200" baseline="0" dirty="0">
                <a:solidFill>
                  <a:schemeClr val="tx1"/>
                </a:solidFill>
                <a:latin typeface="+mn-lt"/>
                <a:ea typeface="+mn-ea"/>
                <a:cs typeface="+mn-cs"/>
              </a:rPr>
              <a:t> they need </a:t>
            </a:r>
            <a:r>
              <a:rPr lang="en-US" sz="1200" kern="1200" dirty="0">
                <a:solidFill>
                  <a:schemeClr val="tx1"/>
                </a:solidFill>
                <a:latin typeface="+mn-lt"/>
                <a:ea typeface="+mn-ea"/>
                <a:cs typeface="+mn-cs"/>
              </a:rPr>
              <a:t>to give their students the pre- and posttests </a:t>
            </a:r>
            <a:r>
              <a:rPr lang="en-US" sz="1200" b="1" kern="1200" dirty="0">
                <a:solidFill>
                  <a:schemeClr val="tx1"/>
                </a:solidFill>
                <a:latin typeface="+mn-lt"/>
                <a:ea typeface="+mn-ea"/>
                <a:cs typeface="+mn-cs"/>
              </a:rPr>
              <a:t>before</a:t>
            </a:r>
            <a:r>
              <a:rPr lang="en-US" sz="1200" kern="1200" dirty="0">
                <a:solidFill>
                  <a:schemeClr val="tx1"/>
                </a:solidFill>
                <a:latin typeface="+mn-lt"/>
                <a:ea typeface="+mn-ea"/>
                <a:cs typeface="+mn-cs"/>
              </a:rPr>
              <a:t> and </a:t>
            </a:r>
            <a:r>
              <a:rPr lang="en-US" sz="1200" b="1" kern="1200" dirty="0">
                <a:solidFill>
                  <a:schemeClr val="tx1"/>
                </a:solidFill>
                <a:latin typeface="+mn-lt"/>
                <a:ea typeface="+mn-ea"/>
                <a:cs typeface="+mn-cs"/>
              </a:rPr>
              <a:t>after</a:t>
            </a:r>
            <a:r>
              <a:rPr lang="en-US" sz="1200" kern="1200" dirty="0">
                <a:solidFill>
                  <a:schemeClr val="tx1"/>
                </a:solidFill>
                <a:latin typeface="+mn-lt"/>
                <a:ea typeface="+mn-ea"/>
                <a:cs typeface="+mn-cs"/>
              </a:rPr>
              <a:t> teaching the lesson sequence. </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 It’s very important that participants keep these tests</a:t>
            </a:r>
            <a:r>
              <a:rPr lang="en-US" sz="1200" kern="1200" dirty="0">
                <a:solidFill>
                  <a:schemeClr val="tx1"/>
                </a:solidFill>
                <a:latin typeface="+mn-lt"/>
                <a:ea typeface="+mn-ea"/>
                <a:cs typeface="+mn-cs"/>
              </a:rPr>
              <a:t>, because they’ll be analyzing changes in student understanding from pre- to posttest during Study Group 6.  </a:t>
            </a:r>
          </a:p>
          <a:p>
            <a:endParaRPr lang="en-US" dirty="0"/>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8641211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39404FB2-FD48-430B-8825-9069B1E2B95D}" type="slidenum">
              <a:rPr lang="en-US"/>
              <a:pPr eaLnBrk="1" hangingPunct="1"/>
              <a:t>36</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1 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details on the slide.</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Inform participants </a:t>
            </a:r>
            <a:r>
              <a:rPr lang="en-US" sz="1200" kern="1200" dirty="0">
                <a:solidFill>
                  <a:schemeClr val="tx1"/>
                </a:solidFill>
                <a:latin typeface="+mn-lt"/>
                <a:ea typeface="+mn-ea"/>
                <a:cs typeface="+mn-cs"/>
              </a:rPr>
              <a:t>of the date, time, and location of the next meeting.</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Remind participants to give their students the pretests/posttests before and after teaching the lessons, and to save them for use in Study Group 6.</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5926512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09B232C-81A4-47E7-84EE-0BC12CE0C537}" type="slidenum">
              <a:rPr lang="en-US"/>
              <a:pPr eaLnBrk="1" hangingPunct="1"/>
              <a:t>37</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 </a:t>
            </a:r>
            <a:r>
              <a:rPr lang="en-US" sz="1200" u="none" strike="noStrike" kern="1200" dirty="0">
                <a:solidFill>
                  <a:schemeClr val="tx1"/>
                </a:solidFill>
                <a:effectLst/>
                <a:latin typeface="+mn-lt"/>
                <a:ea typeface="+mn-ea"/>
                <a:cs typeface="+mn-cs"/>
              </a:rPr>
              <a:t>Direct participants to the reflection sheet and ask them to think about the questions.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b="1" kern="1200" dirty="0">
                <a:solidFill>
                  <a:schemeClr val="tx1"/>
                </a:solidFill>
                <a:latin typeface="+mn-lt"/>
                <a:ea typeface="+mn-ea"/>
                <a:cs typeface="+mn-cs"/>
              </a:rPr>
              <a:t>Pairs: </a:t>
            </a:r>
            <a:r>
              <a:rPr lang="en-US" sz="1200" kern="1200" dirty="0">
                <a:solidFill>
                  <a:schemeClr val="tx1"/>
                </a:solidFill>
                <a:latin typeface="+mn-lt"/>
                <a:ea typeface="+mn-ea"/>
                <a:cs typeface="+mn-cs"/>
              </a:rPr>
              <a:t>Have participants share their responses with a partner</a:t>
            </a:r>
            <a:r>
              <a:rPr lang="en-US" sz="1200" kern="1200" baseline="0" dirty="0">
                <a:solidFill>
                  <a:schemeClr val="tx1"/>
                </a:solidFill>
                <a:latin typeface="+mn-lt"/>
                <a:ea typeface="+mn-ea"/>
                <a:cs typeface="+mn-cs"/>
              </a:rPr>
              <a:t> before writing them on the handout.</a:t>
            </a:r>
            <a:endParaRPr lang="en-US" sz="1200" kern="1200" dirty="0">
              <a:solidFill>
                <a:schemeClr val="tx1"/>
              </a:solidFill>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701866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85298" indent="-302037" eaLnBrk="0" hangingPunct="0">
              <a:defRPr i="1">
                <a:solidFill>
                  <a:schemeClr val="tx1"/>
                </a:solidFill>
                <a:latin typeface="Arial" charset="0"/>
              </a:defRPr>
            </a:lvl2pPr>
            <a:lvl3pPr marL="1208152" indent="-241630" eaLnBrk="0" hangingPunct="0">
              <a:defRPr i="1">
                <a:solidFill>
                  <a:schemeClr val="tx1"/>
                </a:solidFill>
                <a:latin typeface="Arial" charset="0"/>
              </a:defRPr>
            </a:lvl3pPr>
            <a:lvl4pPr marL="1691413" indent="-241630" eaLnBrk="0" hangingPunct="0">
              <a:defRPr i="1">
                <a:solidFill>
                  <a:schemeClr val="tx1"/>
                </a:solidFill>
                <a:latin typeface="Arial" charset="0"/>
              </a:defRPr>
            </a:lvl4pPr>
            <a:lvl5pPr marL="2174674" indent="-241630" eaLnBrk="0" hangingPunct="0">
              <a:defRPr i="1">
                <a:solidFill>
                  <a:schemeClr val="tx1"/>
                </a:solidFill>
                <a:latin typeface="Arial" charset="0"/>
              </a:defRPr>
            </a:lvl5pPr>
            <a:lvl6pPr marL="2657933" indent="-241630" eaLnBrk="0" fontAlgn="base" hangingPunct="0">
              <a:spcBef>
                <a:spcPct val="0"/>
              </a:spcBef>
              <a:spcAft>
                <a:spcPct val="0"/>
              </a:spcAft>
              <a:defRPr i="1">
                <a:solidFill>
                  <a:schemeClr val="tx1"/>
                </a:solidFill>
                <a:latin typeface="Arial" charset="0"/>
              </a:defRPr>
            </a:lvl6pPr>
            <a:lvl7pPr marL="3141195" indent="-241630" eaLnBrk="0" fontAlgn="base" hangingPunct="0">
              <a:spcBef>
                <a:spcPct val="0"/>
              </a:spcBef>
              <a:spcAft>
                <a:spcPct val="0"/>
              </a:spcAft>
              <a:defRPr i="1">
                <a:solidFill>
                  <a:schemeClr val="tx1"/>
                </a:solidFill>
                <a:latin typeface="Arial" charset="0"/>
              </a:defRPr>
            </a:lvl7pPr>
            <a:lvl8pPr marL="3624456" indent="-241630" eaLnBrk="0" fontAlgn="base" hangingPunct="0">
              <a:spcBef>
                <a:spcPct val="0"/>
              </a:spcBef>
              <a:spcAft>
                <a:spcPct val="0"/>
              </a:spcAft>
              <a:defRPr i="1">
                <a:solidFill>
                  <a:schemeClr val="tx1"/>
                </a:solidFill>
                <a:latin typeface="Arial" charset="0"/>
              </a:defRPr>
            </a:lvl8pPr>
            <a:lvl9pPr marL="4107717" indent="-241630" eaLnBrk="0" fontAlgn="base" hangingPunct="0">
              <a:spcBef>
                <a:spcPct val="0"/>
              </a:spcBef>
              <a:spcAft>
                <a:spcPct val="0"/>
              </a:spcAft>
              <a:defRPr i="1">
                <a:solidFill>
                  <a:schemeClr val="tx1"/>
                </a:solidFill>
                <a:latin typeface="Arial" charset="0"/>
              </a:defRPr>
            </a:lvl9pPr>
          </a:lstStyle>
          <a:p>
            <a:pPr eaLnBrk="1" hangingPunct="1"/>
            <a:fld id="{D21FABE4-2DA8-44A9-88CA-64EBCF81D77E}" type="slidenum">
              <a:rPr lang="en-US" i="0" smtClean="0"/>
              <a:pPr eaLnBrk="1" hangingPunct="1"/>
              <a:t>38</a:t>
            </a:fld>
            <a:endParaRPr lang="en-US" i="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Before dismissing participants, thank them for their participation in the study group today.</a:t>
            </a:r>
            <a:r>
              <a:rPr lang="en-US" dirty="0"/>
              <a:t> </a:t>
            </a:r>
            <a:endParaRPr lang="en-US" sz="1200" kern="1200" dirty="0">
              <a:solidFill>
                <a:schemeClr val="tx1"/>
              </a:solidFill>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6140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5E51039-5E62-4CD1-9195-3C12A61C1F98}" type="slidenum">
              <a:rPr lang="en-US">
                <a:solidFill>
                  <a:srgbClr val="000000"/>
                </a:solidFill>
              </a:rPr>
              <a:pPr eaLnBrk="1" hangingPunct="1"/>
              <a:t>4</a:t>
            </a:fld>
            <a:endParaRPr lang="en-US" dirty="0">
              <a:solidFill>
                <a:srgbClr val="000000"/>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Remind participants of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 goals. </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Emphasize</a:t>
            </a:r>
            <a:r>
              <a:rPr lang="en-US" sz="1200" kern="1200" dirty="0">
                <a:solidFill>
                  <a:schemeClr val="tx1"/>
                </a:solidFill>
                <a:latin typeface="+mn-lt"/>
                <a:ea typeface="+mn-ea"/>
                <a:cs typeface="+mn-cs"/>
              </a:rPr>
              <a:t> the goal of improving</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students’ science-content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learning.</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08741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p>
          <a:p>
            <a:r>
              <a:rPr lang="en-US" sz="1200" kern="1200" dirty="0">
                <a:solidFill>
                  <a:schemeClr val="tx1"/>
                </a:solidFill>
                <a:effectLst/>
                <a:latin typeface="+mn-lt"/>
                <a:ea typeface="+mn-ea"/>
                <a:cs typeface="+mn-cs"/>
              </a:rPr>
              <a:t> </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the specific </a:t>
            </a:r>
            <a:r>
              <a:rPr lang="en-US" sz="1200" b="1" kern="1200" dirty="0" err="1">
                <a:solidFill>
                  <a:schemeClr val="tx1"/>
                </a:solidFill>
                <a:latin typeface="+mn-lt"/>
                <a:ea typeface="+mn-ea"/>
                <a:cs typeface="+mn-cs"/>
              </a:rPr>
              <a:t>STeLLA</a:t>
            </a:r>
            <a:r>
              <a:rPr lang="en-US" sz="1200" b="1" kern="1200" dirty="0">
                <a:solidFill>
                  <a:schemeClr val="tx1"/>
                </a:solidFill>
                <a:latin typeface="+mn-lt"/>
                <a:ea typeface="+mn-ea"/>
                <a:cs typeface="+mn-cs"/>
              </a:rPr>
              <a:t> strategies and science-content ideas you’ve identified for today’s work.</a:t>
            </a:r>
          </a:p>
          <a:p>
            <a:pPr marL="228600" indent="-228600">
              <a:buNone/>
            </a:pP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learning goals with the group.</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val="159954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 min </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u="none" kern="1200" dirty="0">
                <a:solidFill>
                  <a:schemeClr val="tx1"/>
                </a:solidFill>
                <a:latin typeface="+mn-lt"/>
                <a:ea typeface="+mn-ea"/>
                <a:cs typeface="+mn-cs"/>
              </a:rPr>
              <a:t>Highlight</a:t>
            </a:r>
            <a:r>
              <a:rPr lang="en-US" sz="1200" kern="1200" dirty="0">
                <a:solidFill>
                  <a:schemeClr val="tx1"/>
                </a:solidFill>
                <a:latin typeface="+mn-lt"/>
                <a:ea typeface="+mn-ea"/>
                <a:cs typeface="+mn-cs"/>
              </a:rPr>
              <a:t> the </a:t>
            </a:r>
            <a:r>
              <a:rPr lang="en-US" sz="1200" kern="1200" dirty="0" err="1">
                <a:solidFill>
                  <a:schemeClr val="tx1"/>
                </a:solidFill>
                <a:latin typeface="+mn-lt"/>
                <a:ea typeface="+mn-ea"/>
                <a:cs typeface="+mn-cs"/>
              </a:rPr>
              <a:t>STeLLA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strategies that will be the focus of today’s analysis.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Encourage participants to think about how other strategies might be relevant to the video clips.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to refer to their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during the video analysis to </a:t>
            </a:r>
          </a:p>
          <a:p>
            <a:pPr marL="457200" indent="-228600">
              <a:buFont typeface="+mj-lt"/>
              <a:buAutoNum type="arabicPeriod"/>
            </a:pPr>
            <a:r>
              <a:rPr lang="en-US" sz="1200" kern="1200" dirty="0">
                <a:solidFill>
                  <a:schemeClr val="tx1"/>
                </a:solidFill>
                <a:latin typeface="+mn-lt"/>
                <a:ea typeface="+mn-ea"/>
                <a:cs typeface="+mn-cs"/>
              </a:rPr>
              <a:t>help them remember the purpose(s) and key features of the strategies, and</a:t>
            </a:r>
          </a:p>
          <a:p>
            <a:pPr marL="457200" indent="-228600">
              <a:buFont typeface="+mj-lt"/>
              <a:buAutoNum type="arabicPeriod"/>
            </a:pPr>
            <a:r>
              <a:rPr lang="en-US" sz="1200" kern="1200" dirty="0">
                <a:solidFill>
                  <a:schemeClr val="tx1"/>
                </a:solidFill>
                <a:latin typeface="+mn-lt"/>
                <a:ea typeface="+mn-ea"/>
                <a:cs typeface="+mn-cs"/>
              </a:rPr>
              <a:t>double-check their understandings of the target strategy for</a:t>
            </a:r>
            <a:r>
              <a:rPr lang="en-US" sz="1200" kern="1200" baseline="0" dirty="0">
                <a:solidFill>
                  <a:schemeClr val="tx1"/>
                </a:solidFill>
                <a:latin typeface="+mn-lt"/>
                <a:ea typeface="+mn-ea"/>
                <a:cs typeface="+mn-cs"/>
              </a:rPr>
              <a:t> each video clip</a:t>
            </a:r>
            <a:r>
              <a:rPr lang="en-US" sz="1200" kern="120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val="161290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42864" indent="-285716" eaLnBrk="0" hangingPunct="0">
              <a:spcBef>
                <a:spcPct val="30000"/>
              </a:spcBef>
              <a:defRPr sz="1300">
                <a:solidFill>
                  <a:schemeClr val="tx1"/>
                </a:solidFill>
                <a:latin typeface="Arial" charset="0"/>
              </a:defRPr>
            </a:lvl2pPr>
            <a:lvl3pPr marL="1142868" indent="-228573" eaLnBrk="0" hangingPunct="0">
              <a:spcBef>
                <a:spcPct val="30000"/>
              </a:spcBef>
              <a:defRPr sz="1300">
                <a:solidFill>
                  <a:schemeClr val="tx1"/>
                </a:solidFill>
                <a:latin typeface="Arial" charset="0"/>
              </a:defRPr>
            </a:lvl3pPr>
            <a:lvl4pPr marL="1600015" indent="-228573" eaLnBrk="0" hangingPunct="0">
              <a:spcBef>
                <a:spcPct val="30000"/>
              </a:spcBef>
              <a:defRPr sz="1300">
                <a:solidFill>
                  <a:schemeClr val="tx1"/>
                </a:solidFill>
                <a:latin typeface="Arial" charset="0"/>
              </a:defRPr>
            </a:lvl4pPr>
            <a:lvl5pPr marL="2057163" indent="-228573" eaLnBrk="0" hangingPunct="0">
              <a:spcBef>
                <a:spcPct val="30000"/>
              </a:spcBef>
              <a:defRPr sz="1300">
                <a:solidFill>
                  <a:schemeClr val="tx1"/>
                </a:solidFill>
                <a:latin typeface="Arial" charset="0"/>
              </a:defRPr>
            </a:lvl5pPr>
            <a:lvl6pPr marL="2514310" indent="-228573" eaLnBrk="0" fontAlgn="base" hangingPunct="0">
              <a:spcBef>
                <a:spcPct val="30000"/>
              </a:spcBef>
              <a:spcAft>
                <a:spcPct val="0"/>
              </a:spcAft>
              <a:defRPr sz="1300">
                <a:solidFill>
                  <a:schemeClr val="tx1"/>
                </a:solidFill>
                <a:latin typeface="Arial" charset="0"/>
              </a:defRPr>
            </a:lvl6pPr>
            <a:lvl7pPr marL="2971457" indent="-228573" eaLnBrk="0" fontAlgn="base" hangingPunct="0">
              <a:spcBef>
                <a:spcPct val="30000"/>
              </a:spcBef>
              <a:spcAft>
                <a:spcPct val="0"/>
              </a:spcAft>
              <a:defRPr sz="1300">
                <a:solidFill>
                  <a:schemeClr val="tx1"/>
                </a:solidFill>
                <a:latin typeface="Arial" charset="0"/>
              </a:defRPr>
            </a:lvl7pPr>
            <a:lvl8pPr marL="3428604" indent="-228573" eaLnBrk="0" fontAlgn="base" hangingPunct="0">
              <a:spcBef>
                <a:spcPct val="30000"/>
              </a:spcBef>
              <a:spcAft>
                <a:spcPct val="0"/>
              </a:spcAft>
              <a:defRPr sz="1300">
                <a:solidFill>
                  <a:schemeClr val="tx1"/>
                </a:solidFill>
                <a:latin typeface="Arial" charset="0"/>
              </a:defRPr>
            </a:lvl8pPr>
            <a:lvl9pPr marL="3885752" indent="-228573"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7</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r>
              <a:rPr lang="en-US" dirty="0"/>
              <a:t>2 min</a:t>
            </a:r>
          </a:p>
          <a:p>
            <a:pPr eaLnBrk="1" hangingPunct="1"/>
            <a:endParaRPr lang="en-US" dirty="0"/>
          </a:p>
          <a:p>
            <a:r>
              <a:rPr lang="en-US" sz="1200" kern="1200" dirty="0">
                <a:solidFill>
                  <a:schemeClr val="tx1"/>
                </a:solidFill>
                <a:latin typeface="+mn-lt"/>
                <a:ea typeface="+mn-ea"/>
                <a:cs typeface="+mn-cs"/>
              </a:rPr>
              <a:t>a. Read through the norms at the heart of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a:t>
            </a:r>
          </a:p>
          <a:p>
            <a:endParaRPr lang="en-US" sz="1200" b="1" kern="1200" dirty="0">
              <a:solidFill>
                <a:schemeClr val="tx1"/>
              </a:solidFill>
              <a:latin typeface="+mn-lt"/>
              <a:ea typeface="+mn-ea"/>
              <a:cs typeface="+mn-cs"/>
            </a:endParaRPr>
          </a:p>
          <a:p>
            <a:r>
              <a:rPr lang="en-US" sz="1200" kern="1200" dirty="0">
                <a:solidFill>
                  <a:schemeClr val="tx1"/>
                </a:solidFill>
                <a:latin typeface="+mn-lt"/>
                <a:ea typeface="+mn-ea"/>
                <a:cs typeface="+mn-cs"/>
              </a:rPr>
              <a:t>b. Point out that everyone will have some science-content uncertainties, confusion, disagreements, or questions, which is why it’s crucial that everyone be willing to share!</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c. Emphasize</a:t>
            </a:r>
            <a:r>
              <a:rPr lang="en-US" sz="1200" kern="1200" dirty="0">
                <a:solidFill>
                  <a:schemeClr val="tx1"/>
                </a:solidFill>
                <a:latin typeface="+mn-lt"/>
                <a:ea typeface="+mn-ea"/>
                <a:cs typeface="+mn-cs"/>
              </a:rPr>
              <a:t> the importance of directing questions to peers that challenge them to elaborate, reconsider, or support their claims with evidence. This may be uncomfortable, but they should be getting better at it now that they have three study-group sessions under their belts.</a:t>
            </a:r>
          </a:p>
        </p:txBody>
      </p:sp>
    </p:spTree>
    <p:extLst>
      <p:ext uri="{BB962C8B-B14F-4D97-AF65-F5344CB8AC3E}">
        <p14:creationId xmlns:p14="http://schemas.microsoft.com/office/powerpoint/2010/main" val="74698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8</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baseline="0" dirty="0"/>
              <a:t>Less than 1 min</a:t>
            </a:r>
          </a:p>
          <a:p>
            <a:pPr eaLnBrk="1" hangingPunct="1"/>
            <a:endParaRPr lang="en-US" baseline="0"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 slide:</a:t>
            </a:r>
            <a:r>
              <a:rPr lang="en-US" sz="1200" kern="1200" dirty="0">
                <a:solidFill>
                  <a:schemeClr val="tx1"/>
                </a:solidFill>
                <a:latin typeface="+mn-lt"/>
                <a:ea typeface="+mn-ea"/>
                <a:cs typeface="+mn-cs"/>
              </a:rPr>
              <a:t> Focus participants’ attention on the science content in </a:t>
            </a:r>
            <a:r>
              <a:rPr lang="en-US" sz="1200" b="1" kern="1200" dirty="0">
                <a:solidFill>
                  <a:schemeClr val="tx1"/>
                </a:solidFill>
                <a:latin typeface="+mn-lt"/>
                <a:ea typeface="+mn-ea"/>
                <a:cs typeface="+mn-cs"/>
              </a:rPr>
              <a:t>content area 2</a:t>
            </a:r>
            <a:r>
              <a:rPr lang="en-US" sz="1200" kern="1200" dirty="0">
                <a:solidFill>
                  <a:schemeClr val="tx1"/>
                </a:solidFill>
                <a:latin typeface="+mn-lt"/>
                <a:ea typeface="+mn-ea"/>
                <a:cs typeface="+mn-cs"/>
              </a:rPr>
              <a:t> lessons. </a:t>
            </a: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761417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15 min</a:t>
            </a:r>
          </a:p>
          <a:p>
            <a:pPr lvl="0"/>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Insert the unit central question(s) on the slide.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not to exceed 15 minutes for this segment. It could easily take up much more time, but it’s intended to </a:t>
            </a:r>
            <a:r>
              <a:rPr lang="en-US" sz="1200" b="1" kern="1200" dirty="0">
                <a:solidFill>
                  <a:schemeClr val="tx1"/>
                </a:solidFill>
                <a:latin typeface="+mn-lt"/>
                <a:ea typeface="+mn-ea"/>
                <a:cs typeface="+mn-cs"/>
              </a:rPr>
              <a:t>briefly</a:t>
            </a:r>
            <a:r>
              <a:rPr lang="en-US" sz="1200" kern="1200" dirty="0">
                <a:solidFill>
                  <a:schemeClr val="tx1"/>
                </a:solidFill>
                <a:latin typeface="+mn-lt"/>
                <a:ea typeface="+mn-ea"/>
                <a:cs typeface="+mn-cs"/>
              </a:rPr>
              <a:t> get everyone’s heads back into the science ideas in the lessons.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Note any science-content confusion that will need to be addressed during video analysis or future study-group sessions.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Draw participants’ attention to the large Lesson Sequence Overview Chart and say, “To get our heads back into the science content of these </a:t>
            </a:r>
            <a:r>
              <a:rPr lang="en-US" sz="1200" b="1" kern="1200" dirty="0">
                <a:solidFill>
                  <a:schemeClr val="tx1"/>
                </a:solidFill>
                <a:latin typeface="+mn-lt"/>
                <a:ea typeface="+mn-ea"/>
                <a:cs typeface="+mn-cs"/>
              </a:rPr>
              <a:t>content area 2 </a:t>
            </a:r>
            <a:r>
              <a:rPr lang="en-US" sz="1200" kern="1200" dirty="0">
                <a:solidFill>
                  <a:schemeClr val="tx1"/>
                </a:solidFill>
                <a:latin typeface="+mn-lt"/>
                <a:ea typeface="+mn-ea"/>
                <a:cs typeface="+mn-cs"/>
              </a:rPr>
              <a:t>lessons, let’s think about the science content storyline and the science ideas we’re helping students develop across the sequence of lessons.” (1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Assign two or three 2-part lessons to each pair of participants to make sure all of the lessons are addressed. </a:t>
            </a: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 single lesson has two parts (e.g., lesson 1a and 1b).</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(4 min):</a:t>
            </a:r>
            <a:r>
              <a:rPr lang="en-US" sz="1200" kern="1200" dirty="0">
                <a:solidFill>
                  <a:schemeClr val="tx1"/>
                </a:solidFill>
                <a:latin typeface="+mn-lt"/>
                <a:ea typeface="+mn-ea"/>
                <a:cs typeface="+mn-cs"/>
              </a:rPr>
              <a:t> Have participants review the lesson-sequence chart and discuss this question in pairs:</a:t>
            </a:r>
            <a:r>
              <a:rPr lang="en-US" sz="1200" b="0" i="1" kern="1200" baseline="0" dirty="0">
                <a:solidFill>
                  <a:schemeClr val="tx1"/>
                </a:solidFill>
                <a:latin typeface="+mn-lt"/>
                <a:ea typeface="+mn-ea"/>
                <a:cs typeface="+mn-cs"/>
              </a:rPr>
              <a:t> How can the science ideas developed in your assigned lesson(s) help students answer their unit central question</a:t>
            </a:r>
            <a:r>
              <a:rPr lang="en-US" sz="1200" i="1" kern="1200" dirty="0">
                <a:solidFill>
                  <a:schemeClr val="tx1"/>
                </a:solidFill>
                <a:latin typeface="+mn-lt"/>
                <a:ea typeface="+mn-ea"/>
                <a:cs typeface="+mn-cs"/>
              </a:rPr>
              <a:t>?</a:t>
            </a:r>
            <a:r>
              <a:rPr lang="en-US" sz="1200" kern="1200" dirty="0">
                <a:solidFill>
                  <a:schemeClr val="tx1"/>
                </a:solidFill>
                <a:latin typeface="+mn-lt"/>
                <a:ea typeface="+mn-ea"/>
                <a:cs typeface="+mn-cs"/>
              </a:rPr>
              <a:t> Participants should refer to their lesson plans binders as needed.</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Listen to participants </a:t>
            </a:r>
            <a:r>
              <a:rPr lang="en-US" sz="1200" kern="1200" dirty="0">
                <a:solidFill>
                  <a:schemeClr val="tx1"/>
                </a:solidFill>
                <a:latin typeface="+mn-lt"/>
                <a:ea typeface="+mn-ea"/>
                <a:cs typeface="+mn-cs"/>
              </a:rPr>
              <a:t>during the pairs work and whole-group discussion to</a:t>
            </a:r>
            <a:r>
              <a:rPr lang="en-US" sz="1200" b="1" kern="1200" dirty="0">
                <a:solidFill>
                  <a:schemeClr val="tx1"/>
                </a:solidFill>
                <a:latin typeface="+mn-lt"/>
                <a:ea typeface="+mn-ea"/>
                <a:cs typeface="+mn-cs"/>
              </a:rPr>
              <a:t> </a:t>
            </a:r>
            <a:r>
              <a:rPr lang="en-US" sz="1200" u="none" kern="1200" dirty="0">
                <a:solidFill>
                  <a:schemeClr val="tx1"/>
                </a:solidFill>
                <a:latin typeface="+mn-lt"/>
                <a:ea typeface="+mn-ea"/>
                <a:cs typeface="+mn-cs"/>
              </a:rPr>
              <a:t>identify and note any science-content confusion that will need to be addressed</a:t>
            </a:r>
            <a:r>
              <a:rPr lang="en-US" sz="1200" kern="1200" dirty="0">
                <a:solidFill>
                  <a:schemeClr val="tx1"/>
                </a:solidFill>
                <a:latin typeface="+mn-lt"/>
                <a:ea typeface="+mn-ea"/>
                <a:cs typeface="+mn-cs"/>
              </a:rPr>
              <a:t> at some point.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f.</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Whole group (10 min):</a:t>
            </a:r>
            <a:r>
              <a:rPr lang="en-US" sz="1200" kern="1200" dirty="0">
                <a:solidFill>
                  <a:schemeClr val="tx1"/>
                </a:solidFill>
                <a:latin typeface="+mn-lt"/>
                <a:ea typeface="+mn-ea"/>
                <a:cs typeface="+mn-cs"/>
              </a:rPr>
              <a:t> Have pairs report </a:t>
            </a:r>
            <a:r>
              <a:rPr lang="en-US" sz="1200" b="1" kern="1200" dirty="0">
                <a:solidFill>
                  <a:schemeClr val="tx1"/>
                </a:solidFill>
                <a:latin typeface="+mn-lt"/>
                <a:ea typeface="+mn-ea"/>
                <a:cs typeface="+mn-cs"/>
              </a:rPr>
              <a:t>briefly</a:t>
            </a:r>
            <a:r>
              <a:rPr lang="en-US" sz="1200" kern="1200" dirty="0">
                <a:solidFill>
                  <a:schemeClr val="tx1"/>
                </a:solidFill>
                <a:latin typeface="+mn-lt"/>
                <a:ea typeface="+mn-ea"/>
                <a:cs typeface="+mn-cs"/>
              </a:rPr>
              <a:t> on how the science ideas in their assigned lesson(s) help students answer the unit central question(s).  </a:t>
            </a:r>
            <a:endParaRPr lang="en-US" sz="16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9</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95084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838200"/>
            <a:ext cx="7848600" cy="2514600"/>
          </a:xfrm>
        </p:spPr>
        <p:txBody>
          <a:bodyPr/>
          <a:lstStyle/>
          <a:p>
            <a:pPr fontAlgn="auto">
              <a:spcAft>
                <a:spcPts val="0"/>
              </a:spcAft>
              <a:defRPr/>
            </a:pPr>
            <a:r>
              <a:rPr lang="en-US" dirty="0" err="1"/>
              <a:t>RESP</a:t>
            </a:r>
            <a:r>
              <a:rPr lang="en-US" cap="none" dirty="0" err="1"/>
              <a:t>e</a:t>
            </a:r>
            <a:r>
              <a:rPr lang="en-US" dirty="0" err="1"/>
              <a:t>CT</a:t>
            </a:r>
            <a:br>
              <a:rPr lang="en-US" dirty="0"/>
            </a:br>
            <a:r>
              <a:rPr lang="en-US" dirty="0"/>
              <a:t>Study-Group Session 4 </a:t>
            </a:r>
            <a:br>
              <a:rPr lang="en-US" dirty="0"/>
            </a:b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762000" y="3581400"/>
            <a:ext cx="716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4000" dirty="0">
                <a:solidFill>
                  <a:srgbClr val="0070C0"/>
                </a:solidFill>
                <a:latin typeface="Calibri" pitchFamily="34" charset="0"/>
              </a:rPr>
              <a:t>Date:</a:t>
            </a:r>
            <a:r>
              <a:rPr lang="en-US" sz="2000" dirty="0"/>
              <a:t>		      	</a:t>
            </a:r>
            <a:br>
              <a:rPr lang="en-US" sz="2000" dirty="0">
                <a:solidFill>
                  <a:srgbClr val="FF0000"/>
                </a:solidFill>
              </a:rPr>
            </a:br>
            <a:endParaRPr lang="en-US" altLang="en-US" sz="2000" dirty="0">
              <a:solidFill>
                <a:srgbClr val="FF0000"/>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04800"/>
            <a:ext cx="8229600" cy="990600"/>
          </a:xfrm>
        </p:spPr>
        <p:txBody>
          <a:bodyPr>
            <a:noAutofit/>
          </a:bodyPr>
          <a:lstStyle/>
          <a:p>
            <a:pPr eaLnBrk="1" hangingPunct="1"/>
            <a:r>
              <a:rPr lang="en-US" sz="3800" dirty="0"/>
              <a:t>Science Content Deepening: Use and Apply</a:t>
            </a:r>
          </a:p>
        </p:txBody>
      </p:sp>
      <p:sp>
        <p:nvSpPr>
          <p:cNvPr id="21507" name="Rectangle 3"/>
          <p:cNvSpPr>
            <a:spLocks noGrp="1" noChangeArrowheads="1"/>
          </p:cNvSpPr>
          <p:nvPr>
            <p:ph type="body" idx="1"/>
          </p:nvPr>
        </p:nvSpPr>
        <p:spPr>
          <a:xfrm>
            <a:off x="457200" y="1371600"/>
            <a:ext cx="8229600" cy="4876800"/>
          </a:xfrm>
        </p:spPr>
        <p:txBody>
          <a:bodyPr/>
          <a:lstStyle/>
          <a:p>
            <a:pPr marL="0" indent="0">
              <a:buNone/>
            </a:pPr>
            <a:r>
              <a:rPr lang="en-US" sz="3000" dirty="0">
                <a:solidFill>
                  <a:srgbClr val="0070C0"/>
                </a:solidFill>
              </a:rPr>
              <a:t>Insert here a use-and-apply question for participants to answer, or a scenario, data set (graphs, data charts), or phenomenon for them to explain.</a:t>
            </a:r>
          </a:p>
          <a:p>
            <a:pPr marL="0" indent="0">
              <a:spcBef>
                <a:spcPts val="3600"/>
              </a:spcBef>
              <a:spcAft>
                <a:spcPts val="0"/>
              </a:spcAft>
              <a:buNone/>
            </a:pPr>
            <a:r>
              <a:rPr lang="en-US" sz="3000" dirty="0"/>
              <a:t>Use your content background document as needed  (resources section of your lesson plans binder).</a:t>
            </a:r>
          </a:p>
          <a:p>
            <a:pPr marL="0" indent="0">
              <a:buNone/>
            </a:pPr>
            <a:endParaRPr lang="en-US" sz="2800" dirty="0">
              <a:solidFill>
                <a:srgbClr val="FF0000"/>
              </a:solidFill>
            </a:endParaRPr>
          </a:p>
        </p:txBody>
      </p:sp>
    </p:spTree>
    <p:extLst>
      <p:ext uri="{BB962C8B-B14F-4D97-AF65-F5344CB8AC3E}">
        <p14:creationId xmlns:p14="http://schemas.microsoft.com/office/powerpoint/2010/main" val="3652609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Focus Question 2</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lnSpc>
                <a:spcPct val="90000"/>
              </a:lnSpc>
              <a:buNone/>
            </a:pPr>
            <a:r>
              <a:rPr lang="en-US" sz="3200" dirty="0"/>
              <a:t>What can we learn about the </a:t>
            </a:r>
            <a:r>
              <a:rPr lang="en-US" sz="3200" dirty="0" err="1"/>
              <a:t>STeLLA</a:t>
            </a:r>
            <a:r>
              <a:rPr lang="en-US" sz="3200" dirty="0"/>
              <a:t> strategies, science content, and student thinking by analyzing our own classroom videos?  </a:t>
            </a:r>
          </a:p>
        </p:txBody>
      </p:sp>
    </p:spTree>
    <p:extLst>
      <p:ext uri="{BB962C8B-B14F-4D97-AF65-F5344CB8AC3E}">
        <p14:creationId xmlns:p14="http://schemas.microsoft.com/office/powerpoint/2010/main" val="2146167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Analysis, Video Clip 1</a:t>
            </a:r>
          </a:p>
        </p:txBody>
      </p:sp>
      <p:sp>
        <p:nvSpPr>
          <p:cNvPr id="3" name="Content Placeholder 2"/>
          <p:cNvSpPr>
            <a:spLocks noGrp="1"/>
          </p:cNvSpPr>
          <p:nvPr>
            <p:ph idx="1"/>
          </p:nvPr>
        </p:nvSpPr>
        <p:spPr/>
        <p:txBody>
          <a:bodyPr/>
          <a:lstStyle/>
          <a:p>
            <a:pPr marL="0" indent="0">
              <a:buNone/>
            </a:pPr>
            <a:r>
              <a:rPr lang="en-US" sz="3200" dirty="0"/>
              <a:t>Now we’ll begin the lesson analysis process for video clip 1.</a:t>
            </a:r>
          </a:p>
        </p:txBody>
      </p:sp>
    </p:spTree>
    <p:extLst>
      <p:ext uri="{BB962C8B-B14F-4D97-AF65-F5344CB8AC3E}">
        <p14:creationId xmlns:p14="http://schemas.microsoft.com/office/powerpoint/2010/main" val="939538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28600"/>
            <a:ext cx="8229600" cy="1143000"/>
          </a:xfrm>
        </p:spPr>
        <p:txBody>
          <a:bodyPr/>
          <a:lstStyle/>
          <a:p>
            <a:r>
              <a:rPr lang="en-US" dirty="0"/>
              <a:t>Lesson Analysis Process</a:t>
            </a:r>
          </a:p>
        </p:txBody>
      </p:sp>
      <p:sp>
        <p:nvSpPr>
          <p:cNvPr id="17411" name="Content Placeholder 2"/>
          <p:cNvSpPr>
            <a:spLocks noGrp="1"/>
          </p:cNvSpPr>
          <p:nvPr>
            <p:ph idx="1"/>
          </p:nvPr>
        </p:nvSpPr>
        <p:spPr>
          <a:xfrm>
            <a:off x="457200" y="1219200"/>
            <a:ext cx="8229600" cy="5410200"/>
          </a:xfrm>
        </p:spPr>
        <p:txBody>
          <a:bodyPr/>
          <a:lstStyle/>
          <a:p>
            <a:pPr marL="320040" indent="-320040">
              <a:buFont typeface="Times New Roman" pitchFamily="18" charset="0"/>
              <a:buAutoNum type="arabicPeriod"/>
              <a:defRPr/>
            </a:pPr>
            <a:r>
              <a:rPr lang="en-US" sz="2600" dirty="0">
                <a:solidFill>
                  <a:srgbClr val="C00000"/>
                </a:solidFill>
              </a:rPr>
              <a:t>Review</a:t>
            </a:r>
            <a:r>
              <a:rPr lang="en-US" sz="2600" dirty="0"/>
              <a:t> the lesson context:</a:t>
            </a:r>
          </a:p>
          <a:p>
            <a:pPr marL="685800" lvl="3" indent="-222250">
              <a:buFont typeface="Arial" pitchFamily="34" charset="0"/>
              <a:buChar char="•"/>
              <a:defRPr/>
            </a:pPr>
            <a:r>
              <a:rPr lang="en-US" sz="2600" dirty="0"/>
              <a:t>What is the ideal student response to the focus question?</a:t>
            </a:r>
          </a:p>
          <a:p>
            <a:pPr marL="685800" lvl="3" indent="-222250">
              <a:buFont typeface="Arial" pitchFamily="34" charset="0"/>
              <a:buChar char="•"/>
              <a:defRPr/>
            </a:pPr>
            <a:r>
              <a:rPr lang="en-US" sz="2600" dirty="0"/>
              <a:t>How is the clip situated in the content storyline?</a:t>
            </a:r>
          </a:p>
          <a:p>
            <a:pPr marL="320040" indent="-320040">
              <a:buFont typeface="+mj-lt"/>
              <a:buAutoNum type="arabicPeriod"/>
              <a:defRPr/>
            </a:pPr>
            <a:r>
              <a:rPr lang="en-US" sz="2600" dirty="0">
                <a:solidFill>
                  <a:srgbClr val="C00000"/>
                </a:solidFill>
              </a:rPr>
              <a:t>Identify</a:t>
            </a:r>
            <a:r>
              <a:rPr lang="en-US" sz="2600" dirty="0"/>
              <a:t> and discuss the strategy that is the focus of analysis for each clip.</a:t>
            </a:r>
          </a:p>
          <a:p>
            <a:pPr marL="320040" indent="-320040">
              <a:buFont typeface="+mj-lt"/>
              <a:buAutoNum type="arabicPeriod"/>
              <a:defRPr/>
            </a:pPr>
            <a:r>
              <a:rPr lang="en-US" sz="2600" dirty="0">
                <a:solidFill>
                  <a:srgbClr val="C00000"/>
                </a:solidFill>
              </a:rPr>
              <a:t>Watch</a:t>
            </a:r>
            <a:r>
              <a:rPr lang="en-US" sz="2600" dirty="0"/>
              <a:t> video clip(s).</a:t>
            </a:r>
          </a:p>
          <a:p>
            <a:pPr marL="320040" indent="-320040">
              <a:buFont typeface="+mj-lt"/>
              <a:buAutoNum type="arabicPeriod"/>
              <a:defRPr/>
            </a:pPr>
            <a:r>
              <a:rPr lang="en-US" sz="2600" dirty="0">
                <a:solidFill>
                  <a:srgbClr val="C00000"/>
                </a:solidFill>
              </a:rPr>
              <a:t>Analyze</a:t>
            </a:r>
            <a:r>
              <a:rPr lang="en-US" sz="2600" dirty="0"/>
              <a:t> the lesson using the lesson analysis protocol.</a:t>
            </a:r>
          </a:p>
          <a:p>
            <a:pPr marL="320040" indent="-320040">
              <a:buFont typeface="+mj-lt"/>
              <a:buAutoNum type="arabicPeriod"/>
              <a:defRPr/>
            </a:pPr>
            <a:r>
              <a:rPr lang="en-US" sz="2600" dirty="0">
                <a:solidFill>
                  <a:srgbClr val="C00000"/>
                </a:solidFill>
              </a:rPr>
              <a:t>Reflect</a:t>
            </a:r>
            <a:r>
              <a:rPr lang="en-US" sz="2600" dirty="0"/>
              <a:t> on the lesson analysis experience: </a:t>
            </a:r>
          </a:p>
          <a:p>
            <a:pPr marL="685800" lvl="3" indent="-222250">
              <a:buFont typeface="Arial" pitchFamily="34" charset="0"/>
              <a:buChar char="•"/>
              <a:defRPr/>
            </a:pPr>
            <a:r>
              <a:rPr lang="en-US" sz="2600" dirty="0"/>
              <a:t>As a reviewer</a:t>
            </a:r>
          </a:p>
          <a:p>
            <a:pPr marL="685800" lvl="3" indent="-222250">
              <a:buFont typeface="Arial" pitchFamily="34" charset="0"/>
              <a:buChar char="•"/>
              <a:defRPr/>
            </a:pPr>
            <a:r>
              <a:rPr lang="en-US" sz="2600" dirty="0"/>
              <a:t>As a teacher in the clip</a:t>
            </a:r>
          </a:p>
        </p:txBody>
      </p:sp>
    </p:spTree>
    <p:extLst>
      <p:ext uri="{BB962C8B-B14F-4D97-AF65-F5344CB8AC3E}">
        <p14:creationId xmlns:p14="http://schemas.microsoft.com/office/powerpoint/2010/main" val="2323673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990600"/>
          </a:xfrm>
        </p:spPr>
        <p:txBody>
          <a:bodyPr/>
          <a:lstStyle/>
          <a:p>
            <a:pPr eaLnBrk="1" hangingPunct="1"/>
            <a:r>
              <a:rPr lang="en-US" dirty="0"/>
              <a:t>The CERA Framework</a:t>
            </a:r>
          </a:p>
        </p:txBody>
      </p:sp>
      <p:grpSp>
        <p:nvGrpSpPr>
          <p:cNvPr id="2" name="Group 1"/>
          <p:cNvGrpSpPr/>
          <p:nvPr/>
        </p:nvGrpSpPr>
        <p:grpSpPr>
          <a:xfrm>
            <a:off x="457200" y="1676400"/>
            <a:ext cx="8077200" cy="4495801"/>
            <a:chOff x="506432" y="2012877"/>
            <a:chExt cx="7799368" cy="4191001"/>
          </a:xfrm>
        </p:grpSpPr>
        <p:sp>
          <p:nvSpPr>
            <p:cNvPr id="20483" name="Rectangle 3"/>
            <p:cNvSpPr>
              <a:spLocks noChangeArrowheads="1"/>
            </p:cNvSpPr>
            <p:nvPr/>
          </p:nvSpPr>
          <p:spPr bwMode="auto">
            <a:xfrm>
              <a:off x="3081696" y="2012877"/>
              <a:ext cx="2453937"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Observation</a:t>
              </a:r>
            </a:p>
            <a:p>
              <a:pPr algn="ctr"/>
              <a:r>
                <a:rPr lang="en-US" sz="1600" dirty="0"/>
                <a:t>Begin with an observation,</a:t>
              </a:r>
            </a:p>
            <a:p>
              <a:pPr algn="ctr"/>
              <a:r>
                <a:rPr lang="en-US" sz="1600" dirty="0"/>
                <a:t>question, or judgment .</a:t>
              </a:r>
            </a:p>
          </p:txBody>
        </p:sp>
        <p:sp>
          <p:nvSpPr>
            <p:cNvPr id="20484" name="Rectangle 4"/>
            <p:cNvSpPr>
              <a:spLocks noChangeArrowheads="1"/>
            </p:cNvSpPr>
            <p:nvPr/>
          </p:nvSpPr>
          <p:spPr bwMode="auto">
            <a:xfrm>
              <a:off x="506432" y="3384477"/>
              <a:ext cx="2514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Alternatives</a:t>
              </a:r>
            </a:p>
            <a:p>
              <a:pPr algn="ctr"/>
              <a:r>
                <a:rPr lang="en-US" sz="1600" dirty="0"/>
                <a:t>Consider alternative </a:t>
              </a:r>
            </a:p>
            <a:p>
              <a:pPr algn="ctr"/>
              <a:r>
                <a:rPr lang="en-US" sz="1600" dirty="0"/>
                <a:t>explanations and </a:t>
              </a:r>
            </a:p>
            <a:p>
              <a:pPr algn="ctr"/>
              <a:r>
                <a:rPr lang="en-US" sz="1600" dirty="0"/>
                <a:t>teaching strategies.</a:t>
              </a:r>
            </a:p>
          </p:txBody>
        </p:sp>
        <p:sp>
          <p:nvSpPr>
            <p:cNvPr id="20485" name="Rectangle 5"/>
            <p:cNvSpPr>
              <a:spLocks noChangeArrowheads="1"/>
            </p:cNvSpPr>
            <p:nvPr/>
          </p:nvSpPr>
          <p:spPr bwMode="auto">
            <a:xfrm>
              <a:off x="5943600" y="3352800"/>
              <a:ext cx="23622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Claim</a:t>
              </a:r>
              <a:r>
                <a:rPr lang="en-US" dirty="0"/>
                <a:t> </a:t>
              </a:r>
            </a:p>
            <a:p>
              <a:pPr algn="ctr"/>
              <a:r>
                <a:rPr lang="en-US" sz="1600" dirty="0"/>
                <a:t>Turn your observation,</a:t>
              </a:r>
            </a:p>
            <a:p>
              <a:pPr algn="ctr"/>
              <a:r>
                <a:rPr lang="en-US" sz="1600" dirty="0"/>
                <a:t>question, or judgment </a:t>
              </a:r>
            </a:p>
            <a:p>
              <a:pPr algn="ctr"/>
              <a:r>
                <a:rPr lang="en-US" sz="1600" dirty="0"/>
                <a:t>into a claim. </a:t>
              </a:r>
            </a:p>
          </p:txBody>
        </p:sp>
        <p:sp>
          <p:nvSpPr>
            <p:cNvPr id="20486" name="Rectangle 6"/>
            <p:cNvSpPr>
              <a:spLocks noChangeArrowheads="1"/>
            </p:cNvSpPr>
            <p:nvPr/>
          </p:nvSpPr>
          <p:spPr bwMode="auto">
            <a:xfrm>
              <a:off x="3325832" y="4641132"/>
              <a:ext cx="2438400" cy="156274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Evidence and</a:t>
              </a:r>
            </a:p>
            <a:p>
              <a:pPr algn="ctr"/>
              <a:r>
                <a:rPr lang="en-US" b="1" dirty="0"/>
                <a:t> Reasoning</a:t>
              </a:r>
            </a:p>
            <a:p>
              <a:pPr algn="ctr"/>
              <a:r>
                <a:rPr lang="en-US" sz="1600" dirty="0"/>
                <a:t>Provide specific evidence</a:t>
              </a:r>
            </a:p>
            <a:p>
              <a:pPr algn="ctr"/>
              <a:r>
                <a:rPr lang="en-US" sz="1600" dirty="0"/>
                <a:t> and your reason(s) why it </a:t>
              </a:r>
            </a:p>
            <a:p>
              <a:pPr algn="ctr"/>
              <a:r>
                <a:rPr lang="en-US" sz="1600" dirty="0"/>
                <a:t>supports or develops </a:t>
              </a:r>
            </a:p>
            <a:p>
              <a:pPr algn="ctr"/>
              <a:r>
                <a:rPr lang="en-US" sz="1600" dirty="0"/>
                <a:t>the claim.</a:t>
              </a:r>
              <a:r>
                <a:rPr lang="en-US" dirty="0"/>
                <a:t> </a:t>
              </a:r>
            </a:p>
          </p:txBody>
        </p:sp>
        <p:sp>
          <p:nvSpPr>
            <p:cNvPr id="20488" name="AutoShape 8"/>
            <p:cNvSpPr>
              <a:spLocks noChangeArrowheads="1"/>
            </p:cNvSpPr>
            <p:nvPr/>
          </p:nvSpPr>
          <p:spPr bwMode="auto">
            <a:xfrm rot="2030252">
              <a:off x="5844424" y="2434160"/>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AutoShape 9"/>
            <p:cNvSpPr>
              <a:spLocks noChangeArrowheads="1"/>
            </p:cNvSpPr>
            <p:nvPr/>
          </p:nvSpPr>
          <p:spPr bwMode="auto">
            <a:xfrm rot="13765107">
              <a:off x="2003310" y="4889752"/>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AutoShape 10"/>
            <p:cNvSpPr>
              <a:spLocks noChangeArrowheads="1"/>
            </p:cNvSpPr>
            <p:nvPr/>
          </p:nvSpPr>
          <p:spPr bwMode="auto">
            <a:xfrm rot="8086992">
              <a:off x="6019800" y="4908478"/>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AutoShape 11"/>
            <p:cNvSpPr>
              <a:spLocks noChangeArrowheads="1"/>
            </p:cNvSpPr>
            <p:nvPr/>
          </p:nvSpPr>
          <p:spPr bwMode="auto">
            <a:xfrm rot="-2067565">
              <a:off x="1801832" y="2470077"/>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 name="Text Box 7"/>
          <p:cNvSpPr txBox="1">
            <a:spLocks noChangeArrowheads="1"/>
          </p:cNvSpPr>
          <p:nvPr/>
        </p:nvSpPr>
        <p:spPr bwMode="auto">
          <a:xfrm>
            <a:off x="3581400" y="2743200"/>
            <a:ext cx="197586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Focus on </a:t>
            </a:r>
          </a:p>
          <a:p>
            <a:pPr algn="ctr" eaLnBrk="1" hangingPunct="1"/>
            <a:r>
              <a:rPr lang="en-US" dirty="0"/>
              <a:t>Student Thinking </a:t>
            </a:r>
          </a:p>
          <a:p>
            <a:pPr algn="ctr" eaLnBrk="1" hangingPunct="1"/>
            <a:r>
              <a:rPr lang="en-US" dirty="0"/>
              <a:t>and Learning </a:t>
            </a:r>
            <a:br>
              <a:rPr lang="en-US" dirty="0"/>
            </a:br>
            <a:r>
              <a:rPr lang="en-US" dirty="0"/>
              <a:t>and </a:t>
            </a:r>
          </a:p>
          <a:p>
            <a:pPr algn="ctr" eaLnBrk="1" hangingPunct="1"/>
            <a:r>
              <a:rPr lang="en-US" dirty="0"/>
              <a:t>Science Content </a:t>
            </a:r>
          </a:p>
          <a:p>
            <a:pPr algn="ctr" eaLnBrk="1" hangingPunct="1"/>
            <a:r>
              <a:rPr lang="en-US" dirty="0"/>
              <a:t>Storyline</a:t>
            </a:r>
          </a:p>
        </p:txBody>
      </p:sp>
    </p:spTree>
    <p:extLst>
      <p:ext uri="{BB962C8B-B14F-4D97-AF65-F5344CB8AC3E}">
        <p14:creationId xmlns:p14="http://schemas.microsoft.com/office/powerpoint/2010/main" val="303400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1</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5" name="Content Placeholder 7"/>
          <p:cNvGraphicFramePr>
            <a:graphicFrameLocks/>
          </p:cNvGraphicFramePr>
          <p:nvPr>
            <p:extLst>
              <p:ext uri="{D42A27DB-BD31-4B8C-83A1-F6EECF244321}">
                <p14:modId xmlns:p14="http://schemas.microsoft.com/office/powerpoint/2010/main" val="3390891831"/>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69647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1: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990600"/>
          </a:xfrm>
        </p:spPr>
        <p:txBody>
          <a:bodyPr/>
          <a:lstStyle/>
          <a:p>
            <a:r>
              <a:rPr lang="en-US" dirty="0"/>
              <a:t>Lesson Analysis 1: Identify the Strategy</a:t>
            </a:r>
          </a:p>
        </p:txBody>
      </p:sp>
      <p:sp>
        <p:nvSpPr>
          <p:cNvPr id="3" name="Content Placeholder 2"/>
          <p:cNvSpPr>
            <a:spLocks noGrp="1"/>
          </p:cNvSpPr>
          <p:nvPr>
            <p:ph idx="1"/>
          </p:nvPr>
        </p:nvSpPr>
        <p:spPr>
          <a:xfrm>
            <a:off x="533400" y="12192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1: Analyze the Video</a:t>
            </a:r>
          </a:p>
        </p:txBody>
      </p:sp>
      <p:sp>
        <p:nvSpPr>
          <p:cNvPr id="3" name="Content Placeholder 2"/>
          <p:cNvSpPr>
            <a:spLocks noGrp="1"/>
          </p:cNvSpPr>
          <p:nvPr>
            <p:ph idx="1"/>
          </p:nvPr>
        </p:nvSpPr>
        <p:spPr>
          <a:xfrm>
            <a:off x="457200" y="10668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r>
              <a:rPr lang="en-US" dirty="0"/>
              <a:t>Lesson Analysis 1: Reflect</a:t>
            </a:r>
          </a:p>
        </p:txBody>
      </p:sp>
      <p:sp>
        <p:nvSpPr>
          <p:cNvPr id="3" name="Content Placeholder 2"/>
          <p:cNvSpPr>
            <a:spLocks noGrp="1"/>
          </p:cNvSpPr>
          <p:nvPr>
            <p:ph idx="1"/>
          </p:nvPr>
        </p:nvSpPr>
        <p:spPr>
          <a:xfrm>
            <a:off x="533400" y="1371600"/>
            <a:ext cx="8229600" cy="50292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Agenda</a:t>
            </a:r>
          </a:p>
        </p:txBody>
      </p:sp>
      <p:sp>
        <p:nvSpPr>
          <p:cNvPr id="10243" name="Rectangle 3"/>
          <p:cNvSpPr>
            <a:spLocks noGrp="1" noChangeArrowheads="1"/>
          </p:cNvSpPr>
          <p:nvPr>
            <p:ph type="body" idx="1"/>
          </p:nvPr>
        </p:nvSpPr>
        <p:spPr>
          <a:xfrm>
            <a:off x="533400" y="1447800"/>
            <a:ext cx="8458200" cy="5105400"/>
          </a:xfrm>
        </p:spPr>
        <p:txBody>
          <a:bodyPr/>
          <a:lstStyle/>
          <a:p>
            <a:pPr marL="365760" lvl="1" indent="-365760" eaLnBrk="1" hangingPunct="1">
              <a:spcBef>
                <a:spcPts val="1200"/>
              </a:spcBef>
              <a:spcAft>
                <a:spcPts val="600"/>
              </a:spcAft>
              <a:buFont typeface="Arial" pitchFamily="34" charset="0"/>
              <a:buChar char="•"/>
            </a:pPr>
            <a:r>
              <a:rPr lang="en-US" sz="3200" dirty="0">
                <a:ea typeface="+mn-ea"/>
                <a:cs typeface="+mn-cs"/>
              </a:rPr>
              <a:t>Opening: setting the stage </a:t>
            </a:r>
            <a:r>
              <a:rPr lang="en-US" sz="3200" dirty="0">
                <a:solidFill>
                  <a:srgbClr val="FF0000"/>
                </a:solidFill>
              </a:rPr>
              <a:t>(6 min)</a:t>
            </a:r>
          </a:p>
          <a:p>
            <a:pPr marL="365760" lvl="1" indent="-365760" eaLnBrk="1" hangingPunct="1">
              <a:spcBef>
                <a:spcPts val="1200"/>
              </a:spcBef>
              <a:spcAft>
                <a:spcPts val="600"/>
              </a:spcAft>
              <a:buFont typeface="Arial" pitchFamily="34" charset="0"/>
              <a:buChar char="•"/>
            </a:pPr>
            <a:r>
              <a:rPr lang="en-US" sz="3200" dirty="0"/>
              <a:t>Review of </a:t>
            </a:r>
            <a:r>
              <a:rPr lang="en-US" sz="3200" dirty="0">
                <a:solidFill>
                  <a:srgbClr val="0070C0"/>
                </a:solidFill>
              </a:rPr>
              <a:t>science content area 2</a:t>
            </a:r>
            <a:r>
              <a:rPr lang="en-US" sz="3200" dirty="0">
                <a:solidFill>
                  <a:srgbClr val="0070C0"/>
                </a:solidFill>
                <a:ea typeface="+mn-ea"/>
                <a:cs typeface="+mn-cs"/>
              </a:rPr>
              <a:t> </a:t>
            </a:r>
            <a:r>
              <a:rPr lang="en-US" sz="3200" dirty="0">
                <a:solidFill>
                  <a:srgbClr val="FF0000"/>
                </a:solidFill>
                <a:ea typeface="+mn-ea"/>
                <a:cs typeface="+mn-cs"/>
              </a:rPr>
              <a:t>(</a:t>
            </a:r>
            <a:r>
              <a:rPr lang="en-US" sz="3200" dirty="0">
                <a:solidFill>
                  <a:srgbClr val="FF0000"/>
                </a:solidFill>
              </a:rPr>
              <a:t>15</a:t>
            </a:r>
            <a:r>
              <a:rPr lang="en-US" sz="3200" dirty="0">
                <a:solidFill>
                  <a:srgbClr val="FF0000"/>
                </a:solidFill>
                <a:ea typeface="+mn-ea"/>
                <a:cs typeface="+mn-cs"/>
              </a:rPr>
              <a:t> min)</a:t>
            </a:r>
          </a:p>
          <a:p>
            <a:pPr marL="365760" lvl="1" indent="-365760" eaLnBrk="1" hangingPunct="1">
              <a:spcBef>
                <a:spcPts val="1200"/>
              </a:spcBef>
              <a:spcAft>
                <a:spcPts val="600"/>
              </a:spcAft>
              <a:buFont typeface="Arial" pitchFamily="34" charset="0"/>
              <a:buChar char="•"/>
            </a:pPr>
            <a:r>
              <a:rPr lang="en-US" sz="3200" dirty="0">
                <a:ea typeface="+mn-ea"/>
                <a:cs typeface="+mn-cs"/>
              </a:rPr>
              <a:t>Science content deepening: use and apply </a:t>
            </a:r>
            <a:br>
              <a:rPr lang="en-US" sz="3200" dirty="0">
                <a:ea typeface="+mn-ea"/>
                <a:cs typeface="+mn-cs"/>
              </a:rPr>
            </a:br>
            <a:r>
              <a:rPr lang="en-US" sz="3200" dirty="0">
                <a:solidFill>
                  <a:srgbClr val="FF0000"/>
                </a:solidFill>
                <a:ea typeface="+mn-ea"/>
                <a:cs typeface="+mn-cs"/>
              </a:rPr>
              <a:t>(15 min)</a:t>
            </a:r>
          </a:p>
          <a:p>
            <a:pPr marL="365760" lvl="1" indent="-365760" eaLnBrk="1" hangingPunct="1">
              <a:spcBef>
                <a:spcPts val="1200"/>
              </a:spcBef>
              <a:spcAft>
                <a:spcPts val="600"/>
              </a:spcAft>
              <a:buFont typeface="Arial" pitchFamily="34" charset="0"/>
              <a:buChar char="•"/>
            </a:pPr>
            <a:r>
              <a:rPr lang="en-US" sz="3200" dirty="0">
                <a:ea typeface="+mn-ea"/>
                <a:cs typeface="+mn-cs"/>
              </a:rPr>
              <a:t>Lesson analysis </a:t>
            </a:r>
            <a:r>
              <a:rPr lang="en-US" sz="3200" dirty="0">
                <a:solidFill>
                  <a:srgbClr val="FF0000"/>
                </a:solidFill>
                <a:ea typeface="+mn-ea"/>
                <a:cs typeface="+mn-cs"/>
              </a:rPr>
              <a:t>(3 hours)</a:t>
            </a:r>
          </a:p>
          <a:p>
            <a:pPr marL="365760" lvl="1" indent="-365760">
              <a:spcBef>
                <a:spcPts val="1200"/>
              </a:spcBef>
              <a:spcAft>
                <a:spcPts val="600"/>
              </a:spcAft>
              <a:buFont typeface="Arial" pitchFamily="34" charset="0"/>
              <a:buChar char="•"/>
            </a:pPr>
            <a:r>
              <a:rPr lang="en-US" sz="3200" dirty="0"/>
              <a:t>Food break</a:t>
            </a:r>
            <a:r>
              <a:rPr lang="en-US" sz="3200" dirty="0">
                <a:solidFill>
                  <a:srgbClr val="0070C0"/>
                </a:solidFill>
              </a:rPr>
              <a:t> </a:t>
            </a:r>
            <a:r>
              <a:rPr lang="en-US" sz="3200" dirty="0">
                <a:solidFill>
                  <a:srgbClr val="FF0000"/>
                </a:solidFill>
              </a:rPr>
              <a:t>(20 min)</a:t>
            </a:r>
            <a:endParaRPr lang="en-US" sz="3200" dirty="0">
              <a:ea typeface="+mn-ea"/>
              <a:cs typeface="+mn-cs"/>
            </a:endParaRPr>
          </a:p>
          <a:p>
            <a:pPr marL="365760" lvl="1" indent="-365760" eaLnBrk="1" hangingPunct="1">
              <a:spcBef>
                <a:spcPts val="1200"/>
              </a:spcBef>
              <a:spcAft>
                <a:spcPts val="600"/>
              </a:spcAft>
              <a:buFont typeface="Arial" pitchFamily="34" charset="0"/>
              <a:buChar char="•"/>
            </a:pPr>
            <a:r>
              <a:rPr lang="en-US" sz="3200" dirty="0"/>
              <a:t>Closing and r</a:t>
            </a:r>
            <a:r>
              <a:rPr lang="en-US" sz="3200" dirty="0">
                <a:ea typeface="+mn-ea"/>
                <a:cs typeface="+mn-cs"/>
              </a:rPr>
              <a:t>eflections </a:t>
            </a:r>
            <a:r>
              <a:rPr lang="en-US" sz="3200" dirty="0">
                <a:solidFill>
                  <a:srgbClr val="FF0000"/>
                </a:solidFill>
                <a:ea typeface="+mn-ea"/>
                <a:cs typeface="+mn-cs"/>
              </a:rPr>
              <a:t>(15 min)</a:t>
            </a:r>
          </a:p>
        </p:txBody>
      </p:sp>
    </p:spTree>
    <p:extLst>
      <p:ext uri="{BB962C8B-B14F-4D97-AF65-F5344CB8AC3E}">
        <p14:creationId xmlns:p14="http://schemas.microsoft.com/office/powerpoint/2010/main" val="348158554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Break</a:t>
            </a:r>
          </a:p>
        </p:txBody>
      </p:sp>
      <p:sp>
        <p:nvSpPr>
          <p:cNvPr id="3" name="Content Placeholder 2"/>
          <p:cNvSpPr>
            <a:spLocks noGrp="1"/>
          </p:cNvSpPr>
          <p:nvPr>
            <p:ph idx="1"/>
          </p:nvPr>
        </p:nvSpPr>
        <p:spPr/>
        <p:txBody>
          <a:bodyPr/>
          <a:lstStyle/>
          <a:p>
            <a:pPr marL="0" indent="0">
              <a:buNone/>
            </a:pPr>
            <a:r>
              <a:rPr lang="en-US" sz="3200" dirty="0"/>
              <a:t>Now we’ll take a 20-minute food break.</a:t>
            </a:r>
          </a:p>
          <a:p>
            <a:pPr marL="0" indent="0">
              <a:buNone/>
            </a:pPr>
            <a:endParaRPr lang="en-US" dirty="0">
              <a:solidFill>
                <a:srgbClr val="0070C0"/>
              </a:solidFill>
            </a:endParaRPr>
          </a:p>
        </p:txBody>
      </p:sp>
    </p:spTree>
    <p:extLst>
      <p:ext uri="{BB962C8B-B14F-4D97-AF65-F5344CB8AC3E}">
        <p14:creationId xmlns:p14="http://schemas.microsoft.com/office/powerpoint/2010/main" val="1254369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Continued</a:t>
            </a:r>
          </a:p>
        </p:txBody>
      </p:sp>
      <p:sp>
        <p:nvSpPr>
          <p:cNvPr id="3" name="Content Placeholder 2"/>
          <p:cNvSpPr>
            <a:spLocks noGrp="1"/>
          </p:cNvSpPr>
          <p:nvPr>
            <p:ph idx="1"/>
          </p:nvPr>
        </p:nvSpPr>
        <p:spPr/>
        <p:txBody>
          <a:bodyPr/>
          <a:lstStyle/>
          <a:p>
            <a:pPr marL="0" indent="0">
              <a:buNone/>
            </a:pPr>
            <a:r>
              <a:rPr lang="en-US" sz="3200" dirty="0"/>
              <a:t>Next we’ll analyze video clip 2 using the same process. </a:t>
            </a:r>
          </a:p>
        </p:txBody>
      </p:sp>
    </p:spTree>
    <p:extLst>
      <p:ext uri="{BB962C8B-B14F-4D97-AF65-F5344CB8AC3E}">
        <p14:creationId xmlns:p14="http://schemas.microsoft.com/office/powerpoint/2010/main" val="3853017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2</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2580132506"/>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6440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2: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2: Identify the Strategy</a:t>
            </a:r>
          </a:p>
        </p:txBody>
      </p:sp>
      <p:sp>
        <p:nvSpPr>
          <p:cNvPr id="3" name="Content Placeholder 2"/>
          <p:cNvSpPr>
            <a:spLocks noGrp="1"/>
          </p:cNvSpPr>
          <p:nvPr>
            <p:ph idx="1"/>
          </p:nvPr>
        </p:nvSpPr>
        <p:spPr>
          <a:xfrm>
            <a:off x="457200" y="12954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2: Analyze the Video</a:t>
            </a:r>
          </a:p>
        </p:txBody>
      </p:sp>
      <p:sp>
        <p:nvSpPr>
          <p:cNvPr id="3" name="Content Placeholder 2"/>
          <p:cNvSpPr>
            <a:spLocks noGrp="1"/>
          </p:cNvSpPr>
          <p:nvPr>
            <p:ph idx="1"/>
          </p:nvPr>
        </p:nvSpPr>
        <p:spPr>
          <a:xfrm>
            <a:off x="457200" y="1066800"/>
            <a:ext cx="8229600" cy="54864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a:t>
            </a:r>
          </a:p>
          <a:p>
            <a:pPr marL="365760" indent="-365760">
              <a:spcBef>
                <a:spcPts val="600"/>
              </a:spcBef>
              <a:spcAft>
                <a:spcPts val="0"/>
              </a:spcAft>
              <a:buFont typeface="+mj-lt"/>
              <a:buAutoNum type="arabicPeriod"/>
            </a:pPr>
            <a:r>
              <a:rPr lang="en-US" sz="2500" dirty="0"/>
              <a:t>Watch the video clip(s). </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Lesson Analysis 2: Reflect</a:t>
            </a:r>
          </a:p>
        </p:txBody>
      </p:sp>
      <p:sp>
        <p:nvSpPr>
          <p:cNvPr id="3" name="Content Placeholder 2"/>
          <p:cNvSpPr>
            <a:spLocks noGrp="1"/>
          </p:cNvSpPr>
          <p:nvPr>
            <p:ph idx="1"/>
          </p:nvPr>
        </p:nvSpPr>
        <p:spPr>
          <a:xfrm>
            <a:off x="609600" y="1295400"/>
            <a:ext cx="8077200" cy="50292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a:t>
            </a:r>
          </a:p>
          <a:p>
            <a:pPr marL="365760" indent="-365760">
              <a:spcBef>
                <a:spcPts val="1800"/>
              </a:spcBef>
              <a:spcAft>
                <a:spcPts val="0"/>
              </a:spcAft>
              <a:buFont typeface="+mj-lt"/>
              <a:buAutoNum type="arabicPeriod"/>
            </a:pPr>
            <a:r>
              <a:rPr lang="en-US" sz="3200" dirty="0"/>
              <a:t>Watch the video clip(s). </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Continued</a:t>
            </a:r>
          </a:p>
        </p:txBody>
      </p:sp>
      <p:sp>
        <p:nvSpPr>
          <p:cNvPr id="3" name="Content Placeholder 2"/>
          <p:cNvSpPr>
            <a:spLocks noGrp="1"/>
          </p:cNvSpPr>
          <p:nvPr>
            <p:ph idx="1"/>
          </p:nvPr>
        </p:nvSpPr>
        <p:spPr/>
        <p:txBody>
          <a:bodyPr/>
          <a:lstStyle/>
          <a:p>
            <a:pPr marL="0" indent="0">
              <a:buNone/>
            </a:pPr>
            <a:r>
              <a:rPr lang="en-US" sz="3200" dirty="0"/>
              <a:t>Next we’ll analyze video clip 3. </a:t>
            </a:r>
          </a:p>
        </p:txBody>
      </p:sp>
    </p:spTree>
    <p:extLst>
      <p:ext uri="{BB962C8B-B14F-4D97-AF65-F5344CB8AC3E}">
        <p14:creationId xmlns:p14="http://schemas.microsoft.com/office/powerpoint/2010/main" val="624738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3</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2040499042"/>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89879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3: Review Lesson Context</a:t>
            </a:r>
          </a:p>
        </p:txBody>
      </p:sp>
      <p:sp>
        <p:nvSpPr>
          <p:cNvPr id="3" name="Content Placeholder 2"/>
          <p:cNvSpPr>
            <a:spLocks noGrp="1"/>
          </p:cNvSpPr>
          <p:nvPr>
            <p:ph idx="1"/>
          </p:nvPr>
        </p:nvSpPr>
        <p:spPr>
          <a:xfrm>
            <a:off x="457200" y="1295400"/>
            <a:ext cx="8229600" cy="51816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Questions</a:t>
            </a:r>
          </a:p>
        </p:txBody>
      </p:sp>
      <p:sp>
        <p:nvSpPr>
          <p:cNvPr id="11267" name="Rectangle 3"/>
          <p:cNvSpPr>
            <a:spLocks noGrp="1" noChangeArrowheads="1"/>
          </p:cNvSpPr>
          <p:nvPr>
            <p:ph type="body" idx="1"/>
          </p:nvPr>
        </p:nvSpPr>
        <p:spPr>
          <a:xfrm>
            <a:off x="457200" y="1600200"/>
            <a:ext cx="8229600" cy="4953000"/>
          </a:xfrm>
        </p:spPr>
        <p:txBody>
          <a:bodyPr/>
          <a:lstStyle/>
          <a:p>
            <a:pPr marL="365760" indent="-365760">
              <a:lnSpc>
                <a:spcPct val="90000"/>
              </a:lnSpc>
              <a:spcBef>
                <a:spcPts val="1200"/>
              </a:spcBef>
            </a:pPr>
            <a:r>
              <a:rPr lang="en-US" sz="3200" dirty="0"/>
              <a:t>What are the key science ideas we as teachers need to understand in order to teach </a:t>
            </a:r>
            <a:r>
              <a:rPr lang="en-US" sz="3200" dirty="0">
                <a:solidFill>
                  <a:srgbClr val="0070C0"/>
                </a:solidFill>
              </a:rPr>
              <a:t>content area 2 </a:t>
            </a:r>
            <a:r>
              <a:rPr lang="en-US" sz="3200" dirty="0"/>
              <a:t>well?</a:t>
            </a:r>
          </a:p>
          <a:p>
            <a:pPr marL="365760" indent="-365760">
              <a:lnSpc>
                <a:spcPct val="90000"/>
              </a:lnSpc>
              <a:spcBef>
                <a:spcPts val="1200"/>
              </a:spcBef>
            </a:pPr>
            <a:r>
              <a:rPr lang="en-US" sz="3200" dirty="0"/>
              <a:t>What can we learn about the </a:t>
            </a:r>
            <a:r>
              <a:rPr lang="en-US" sz="3200" dirty="0" err="1"/>
              <a:t>STeLLA</a:t>
            </a:r>
            <a:r>
              <a:rPr lang="en-US" sz="3200" dirty="0"/>
              <a:t> strategies, science content, and student thinking by analyzing our own classroom videos?  </a:t>
            </a:r>
          </a:p>
        </p:txBody>
      </p:sp>
    </p:spTree>
    <p:extLst>
      <p:ext uri="{BB962C8B-B14F-4D97-AF65-F5344CB8AC3E}">
        <p14:creationId xmlns:p14="http://schemas.microsoft.com/office/powerpoint/2010/main" val="121724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3: Identify the Strategy</a:t>
            </a:r>
          </a:p>
        </p:txBody>
      </p:sp>
      <p:sp>
        <p:nvSpPr>
          <p:cNvPr id="3" name="Content Placeholder 2"/>
          <p:cNvSpPr>
            <a:spLocks noGrp="1"/>
          </p:cNvSpPr>
          <p:nvPr>
            <p:ph idx="1"/>
          </p:nvPr>
        </p:nvSpPr>
        <p:spPr>
          <a:xfrm>
            <a:off x="457200" y="1371600"/>
            <a:ext cx="8229600" cy="5105400"/>
          </a:xfrm>
        </p:spPr>
        <p:txBody>
          <a:bodyPr/>
          <a:lstStyle/>
          <a:p>
            <a:pPr marL="365760" indent="-365760">
              <a:spcBef>
                <a:spcPts val="0"/>
              </a:spcBef>
              <a:buFont typeface="+mj-lt"/>
              <a:buAutoNum type="arabicPeriod"/>
            </a:pPr>
            <a:r>
              <a:rPr lang="en-US" sz="2500" dirty="0"/>
              <a:t>Review the lesson context.</a:t>
            </a:r>
          </a:p>
          <a:p>
            <a:pPr marL="365760" indent="-365760">
              <a:spcBef>
                <a:spcPts val="800"/>
              </a:spcBef>
              <a:buFont typeface="+mj-lt"/>
              <a:buAutoNum type="arabicPeriod"/>
            </a:pPr>
            <a:r>
              <a:rPr lang="en-US" sz="2500" b="1" dirty="0">
                <a:solidFill>
                  <a:srgbClr val="FF0000"/>
                </a:solidFill>
              </a:rPr>
              <a:t>Identify</a:t>
            </a:r>
            <a:r>
              <a:rPr lang="en-US" sz="2500" b="1" dirty="0">
                <a:solidFill>
                  <a:srgbClr val="C00000"/>
                </a:solidFill>
              </a:rPr>
              <a:t> </a:t>
            </a:r>
            <a:r>
              <a:rPr lang="en-US" sz="2500" b="1" dirty="0"/>
              <a:t>the strategy:  </a:t>
            </a:r>
          </a:p>
          <a:p>
            <a:pPr marL="731520" lvl="1" indent="-365760">
              <a:spcBef>
                <a:spcPts val="600"/>
              </a:spcBef>
            </a:pPr>
            <a:r>
              <a:rPr lang="en-US" sz="2500" dirty="0">
                <a:solidFill>
                  <a:srgbClr val="0070C0"/>
                </a:solidFill>
              </a:rPr>
              <a:t>Add here the strategy that is the focus of the analysis for the video clip. Add page numbers for the strategy from the </a:t>
            </a:r>
            <a:r>
              <a:rPr lang="en-US" sz="2500" dirty="0" err="1">
                <a:solidFill>
                  <a:srgbClr val="0070C0"/>
                </a:solidFill>
              </a:rPr>
              <a:t>STeLLA</a:t>
            </a:r>
            <a:r>
              <a:rPr lang="en-US" sz="2500" dirty="0">
                <a:solidFill>
                  <a:srgbClr val="0070C0"/>
                </a:solidFill>
              </a:rPr>
              <a:t> strategies booklet.</a:t>
            </a:r>
            <a:endParaRPr lang="en-US" sz="2500" dirty="0">
              <a:solidFill>
                <a:srgbClr val="FF0000"/>
              </a:solidFill>
            </a:endParaRPr>
          </a:p>
          <a:p>
            <a:pPr marL="731520" lvl="1" indent="-365760">
              <a:spcBef>
                <a:spcPts val="300"/>
              </a:spcBef>
            </a:pPr>
            <a:r>
              <a:rPr lang="en-US" sz="25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500" dirty="0"/>
              <a:t>Watch the video clip(s).</a:t>
            </a:r>
          </a:p>
          <a:p>
            <a:pPr marL="365760" indent="-365760">
              <a:spcBef>
                <a:spcPts val="800"/>
              </a:spcBef>
              <a:buFont typeface="+mj-lt"/>
              <a:buAutoNum type="arabicPeriod"/>
            </a:pPr>
            <a:r>
              <a:rPr lang="en-US" sz="2500" dirty="0"/>
              <a:t>Analyze the video using the lesson analysis protocol.</a:t>
            </a:r>
          </a:p>
          <a:p>
            <a:pPr marL="365760" indent="-365760">
              <a:spcBef>
                <a:spcPts val="800"/>
              </a:spcBef>
              <a:buFont typeface="+mj-lt"/>
              <a:buAutoNum type="arabicPeriod"/>
            </a:pPr>
            <a:r>
              <a:rPr lang="en-US" sz="25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3: Analyze the Video</a:t>
            </a:r>
          </a:p>
        </p:txBody>
      </p:sp>
      <p:sp>
        <p:nvSpPr>
          <p:cNvPr id="3" name="Content Placeholder 2"/>
          <p:cNvSpPr>
            <a:spLocks noGrp="1"/>
          </p:cNvSpPr>
          <p:nvPr>
            <p:ph idx="1"/>
          </p:nvPr>
        </p:nvSpPr>
        <p:spPr>
          <a:xfrm>
            <a:off x="457200" y="10668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90600"/>
          </a:xfrm>
        </p:spPr>
        <p:txBody>
          <a:bodyPr/>
          <a:lstStyle/>
          <a:p>
            <a:r>
              <a:rPr lang="en-US" dirty="0"/>
              <a:t>Lesson Analysis 3: Reflect</a:t>
            </a:r>
          </a:p>
        </p:txBody>
      </p:sp>
      <p:sp>
        <p:nvSpPr>
          <p:cNvPr id="3" name="Content Placeholder 2"/>
          <p:cNvSpPr>
            <a:spLocks noGrp="1"/>
          </p:cNvSpPr>
          <p:nvPr>
            <p:ph idx="1"/>
          </p:nvPr>
        </p:nvSpPr>
        <p:spPr>
          <a:xfrm>
            <a:off x="609600" y="1219200"/>
            <a:ext cx="8077200" cy="51054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a:t>Learning from One Another</a:t>
            </a:r>
          </a:p>
        </p:txBody>
      </p:sp>
      <p:sp>
        <p:nvSpPr>
          <p:cNvPr id="3" name="Content Placeholder 2"/>
          <p:cNvSpPr>
            <a:spLocks noGrp="1"/>
          </p:cNvSpPr>
          <p:nvPr>
            <p:ph idx="1"/>
          </p:nvPr>
        </p:nvSpPr>
        <p:spPr>
          <a:xfrm>
            <a:off x="457200" y="1219200"/>
            <a:ext cx="8229600" cy="5257800"/>
          </a:xfrm>
        </p:spPr>
        <p:txBody>
          <a:bodyPr/>
          <a:lstStyle/>
          <a:p>
            <a:pPr marL="365760" indent="-365760">
              <a:spcBef>
                <a:spcPts val="800"/>
              </a:spcBef>
              <a:buNone/>
            </a:pPr>
            <a:r>
              <a:rPr lang="en-US" sz="2600" b="1" dirty="0"/>
              <a:t>Questions for teachers who have taught the lessons:</a:t>
            </a:r>
          </a:p>
          <a:p>
            <a:pPr marL="731520" indent="-365760">
              <a:spcBef>
                <a:spcPts val="800"/>
              </a:spcBef>
              <a:spcAft>
                <a:spcPts val="600"/>
              </a:spcAft>
            </a:pPr>
            <a:r>
              <a:rPr lang="en-US" sz="2600" dirty="0"/>
              <a:t>While teaching the lessons, what aha moments did you have about the content? About the strategies?</a:t>
            </a:r>
          </a:p>
          <a:p>
            <a:pPr marL="731520" indent="-365760">
              <a:spcBef>
                <a:spcPts val="800"/>
              </a:spcBef>
              <a:spcAft>
                <a:spcPts val="600"/>
              </a:spcAft>
            </a:pPr>
            <a:r>
              <a:rPr lang="en-US" sz="2600" dirty="0"/>
              <a:t>What would you do differently the next time you teach the lessons? </a:t>
            </a:r>
          </a:p>
          <a:p>
            <a:pPr marL="731520" indent="-365760">
              <a:spcBef>
                <a:spcPts val="800"/>
              </a:spcBef>
              <a:spcAft>
                <a:spcPts val="600"/>
              </a:spcAft>
            </a:pPr>
            <a:r>
              <a:rPr lang="en-US" sz="2600" dirty="0"/>
              <a:t>What specific suggestions would you give round-2 teachers?  </a:t>
            </a:r>
          </a:p>
          <a:p>
            <a:pPr marL="0" indent="0">
              <a:spcBef>
                <a:spcPts val="800"/>
              </a:spcBef>
              <a:spcAft>
                <a:spcPts val="600"/>
              </a:spcAft>
              <a:buNone/>
            </a:pPr>
            <a:r>
              <a:rPr lang="en-US" sz="2600" b="1" dirty="0"/>
              <a:t>Questions for teachers who haven’t taught the lessons yet: </a:t>
            </a:r>
          </a:p>
          <a:p>
            <a:pPr marL="731520" indent="-365760">
              <a:spcBef>
                <a:spcPts val="800"/>
              </a:spcBef>
              <a:spcAft>
                <a:spcPts val="600"/>
              </a:spcAft>
            </a:pPr>
            <a:r>
              <a:rPr lang="en-US" sz="2600" dirty="0"/>
              <a:t>What questions about teaching the lessons would you like to have answered? </a:t>
            </a:r>
          </a:p>
        </p:txBody>
      </p:sp>
    </p:spTree>
    <p:extLst>
      <p:ext uri="{BB962C8B-B14F-4D97-AF65-F5344CB8AC3E}">
        <p14:creationId xmlns:p14="http://schemas.microsoft.com/office/powerpoint/2010/main" val="2679559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Questions</a:t>
            </a:r>
          </a:p>
        </p:txBody>
      </p:sp>
      <p:sp>
        <p:nvSpPr>
          <p:cNvPr id="11267" name="Rectangle 3"/>
          <p:cNvSpPr>
            <a:spLocks noGrp="1" noChangeArrowheads="1"/>
          </p:cNvSpPr>
          <p:nvPr>
            <p:ph type="body" idx="1"/>
          </p:nvPr>
        </p:nvSpPr>
        <p:spPr>
          <a:xfrm>
            <a:off x="457200" y="1600200"/>
            <a:ext cx="8229600" cy="4953000"/>
          </a:xfrm>
        </p:spPr>
        <p:txBody>
          <a:bodyPr/>
          <a:lstStyle/>
          <a:p>
            <a:pPr marL="365760" indent="-365760">
              <a:lnSpc>
                <a:spcPct val="90000"/>
              </a:lnSpc>
              <a:spcBef>
                <a:spcPts val="1200"/>
              </a:spcBef>
            </a:pPr>
            <a:r>
              <a:rPr lang="en-US" sz="3200" dirty="0"/>
              <a:t>What are the key science ideas we as teachers need to understand in order to teach </a:t>
            </a:r>
            <a:r>
              <a:rPr lang="en-US" sz="3200" dirty="0">
                <a:solidFill>
                  <a:srgbClr val="0070C0"/>
                </a:solidFill>
              </a:rPr>
              <a:t>content area 2 </a:t>
            </a:r>
            <a:r>
              <a:rPr lang="en-US" sz="3200" dirty="0"/>
              <a:t>well?</a:t>
            </a:r>
          </a:p>
          <a:p>
            <a:pPr marL="365760" indent="-365760">
              <a:lnSpc>
                <a:spcPct val="90000"/>
              </a:lnSpc>
              <a:spcBef>
                <a:spcPts val="1200"/>
              </a:spcBef>
            </a:pPr>
            <a:r>
              <a:rPr lang="en-US" sz="3200" dirty="0"/>
              <a:t>What can we learn about the </a:t>
            </a:r>
            <a:r>
              <a:rPr lang="en-US" sz="3200" dirty="0" err="1"/>
              <a:t>STeLLA</a:t>
            </a:r>
            <a:r>
              <a:rPr lang="en-US" sz="3200" dirty="0"/>
              <a:t> strategies, science content, and student thinking by analyzing our own classroom videos?  </a:t>
            </a:r>
          </a:p>
        </p:txBody>
      </p:sp>
    </p:spTree>
    <p:extLst>
      <p:ext uri="{BB962C8B-B14F-4D97-AF65-F5344CB8AC3E}">
        <p14:creationId xmlns:p14="http://schemas.microsoft.com/office/powerpoint/2010/main" val="2981668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a:t>Reminder: Student Pre- and Posttests</a:t>
            </a:r>
          </a:p>
        </p:txBody>
      </p:sp>
      <p:sp>
        <p:nvSpPr>
          <p:cNvPr id="234499" name="Rectangle 3"/>
          <p:cNvSpPr>
            <a:spLocks noGrp="1" noChangeArrowheads="1"/>
          </p:cNvSpPr>
          <p:nvPr>
            <p:ph type="body" idx="1"/>
          </p:nvPr>
        </p:nvSpPr>
        <p:spPr>
          <a:xfrm>
            <a:off x="457200" y="1600200"/>
            <a:ext cx="8382000" cy="4525963"/>
          </a:xfrm>
        </p:spPr>
        <p:txBody>
          <a:bodyPr/>
          <a:lstStyle/>
          <a:p>
            <a:pPr marL="228600" indent="-228600" eaLnBrk="1" hangingPunct="1">
              <a:spcBef>
                <a:spcPts val="0"/>
              </a:spcBef>
              <a:spcAft>
                <a:spcPts val="1800"/>
              </a:spcAft>
              <a:buFont typeface="Arial" pitchFamily="34" charset="0"/>
              <a:buChar char="•"/>
              <a:defRPr/>
            </a:pPr>
            <a:r>
              <a:rPr lang="en-US" sz="3200" dirty="0"/>
              <a:t>Make sure to give students the pretest </a:t>
            </a:r>
            <a:r>
              <a:rPr lang="en-US" sz="3200" b="1" dirty="0"/>
              <a:t>before</a:t>
            </a:r>
            <a:r>
              <a:rPr lang="en-US" sz="3200" dirty="0"/>
              <a:t> you start teaching the lessons. </a:t>
            </a:r>
          </a:p>
          <a:p>
            <a:pPr marL="228600" indent="-228600" eaLnBrk="1" hangingPunct="1">
              <a:spcBef>
                <a:spcPts val="0"/>
              </a:spcBef>
              <a:spcAft>
                <a:spcPts val="1800"/>
              </a:spcAft>
              <a:buFont typeface="Arial" pitchFamily="34" charset="0"/>
              <a:buChar char="•"/>
              <a:defRPr/>
            </a:pPr>
            <a:r>
              <a:rPr lang="en-US" sz="3200" dirty="0"/>
              <a:t>Give students the posttest </a:t>
            </a:r>
            <a:r>
              <a:rPr lang="en-US" sz="3200" b="1" dirty="0"/>
              <a:t>after</a:t>
            </a:r>
            <a:r>
              <a:rPr lang="en-US" sz="3200" dirty="0"/>
              <a:t> teaching the lesson sequence.</a:t>
            </a:r>
          </a:p>
          <a:p>
            <a:pPr marL="228600" indent="-228600" eaLnBrk="1" hangingPunct="1">
              <a:spcBef>
                <a:spcPts val="0"/>
              </a:spcBef>
              <a:spcAft>
                <a:spcPts val="1800"/>
              </a:spcAft>
              <a:buFont typeface="Arial" pitchFamily="34" charset="0"/>
              <a:buChar char="•"/>
              <a:defRPr/>
            </a:pPr>
            <a:r>
              <a:rPr lang="en-US" sz="3200" b="1" dirty="0">
                <a:solidFill>
                  <a:srgbClr val="FF0000"/>
                </a:solidFill>
              </a:rPr>
              <a:t>Save all of these tests! </a:t>
            </a:r>
            <a:r>
              <a:rPr lang="en-US" sz="3200" dirty="0"/>
              <a:t>We’ll examine them to analyze changes in student understanding from pre to post. This will be the focus of Study Group 6. </a:t>
            </a:r>
          </a:p>
        </p:txBody>
      </p:sp>
    </p:spTree>
    <p:extLst>
      <p:ext uri="{BB962C8B-B14F-4D97-AF65-F5344CB8AC3E}">
        <p14:creationId xmlns:p14="http://schemas.microsoft.com/office/powerpoint/2010/main" val="18722585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990600"/>
          </a:xfrm>
        </p:spPr>
        <p:txBody>
          <a:bodyPr/>
          <a:lstStyle/>
          <a:p>
            <a:pPr eaLnBrk="1" hangingPunct="1"/>
            <a:r>
              <a:rPr lang="en-US" dirty="0"/>
              <a:t>Next Study-Group Meeting</a:t>
            </a:r>
          </a:p>
        </p:txBody>
      </p:sp>
      <p:sp>
        <p:nvSpPr>
          <p:cNvPr id="28675" name="Rectangle 3"/>
          <p:cNvSpPr>
            <a:spLocks noGrp="1" noChangeArrowheads="1"/>
          </p:cNvSpPr>
          <p:nvPr>
            <p:ph type="body" idx="1"/>
          </p:nvPr>
        </p:nvSpPr>
        <p:spPr>
          <a:xfrm>
            <a:off x="457200" y="1447800"/>
            <a:ext cx="8077200" cy="2971800"/>
          </a:xfrm>
        </p:spPr>
        <p:txBody>
          <a:bodyPr/>
          <a:lstStyle/>
          <a:p>
            <a:pPr marL="0" indent="0">
              <a:lnSpc>
                <a:spcPct val="90000"/>
              </a:lnSpc>
              <a:buNone/>
            </a:pPr>
            <a:r>
              <a:rPr lang="en-US" sz="3200" dirty="0">
                <a:solidFill>
                  <a:srgbClr val="0070C0"/>
                </a:solidFill>
              </a:rPr>
              <a:t>Date:</a:t>
            </a:r>
          </a:p>
          <a:p>
            <a:pPr marL="0" indent="0">
              <a:lnSpc>
                <a:spcPct val="90000"/>
              </a:lnSpc>
              <a:buNone/>
            </a:pPr>
            <a:r>
              <a:rPr lang="en-US" sz="3200" dirty="0">
                <a:solidFill>
                  <a:srgbClr val="0070C0"/>
                </a:solidFill>
              </a:rPr>
              <a:t>Time:</a:t>
            </a:r>
          </a:p>
          <a:p>
            <a:pPr marL="0" indent="0">
              <a:lnSpc>
                <a:spcPct val="90000"/>
              </a:lnSpc>
              <a:buNone/>
            </a:pPr>
            <a:r>
              <a:rPr lang="en-US" sz="3200" dirty="0">
                <a:solidFill>
                  <a:srgbClr val="0070C0"/>
                </a:solidFill>
              </a:rPr>
              <a:t>Location:</a:t>
            </a:r>
          </a:p>
          <a:p>
            <a:pPr marL="0" indent="0">
              <a:spcBef>
                <a:spcPts val="1200"/>
              </a:spcBef>
              <a:buNone/>
            </a:pPr>
            <a:r>
              <a:rPr lang="en-US" sz="3200" dirty="0"/>
              <a:t>Bring your </a:t>
            </a:r>
            <a:r>
              <a:rPr lang="en-US" sz="3200" dirty="0" err="1"/>
              <a:t>STeLLA</a:t>
            </a:r>
            <a:r>
              <a:rPr lang="en-US" sz="3200" dirty="0"/>
              <a:t> strategies booklet, Summer Institute binder, and lesson plans binder.</a:t>
            </a:r>
          </a:p>
          <a:p>
            <a:pPr marL="0" indent="0">
              <a:spcBef>
                <a:spcPts val="1200"/>
              </a:spcBef>
              <a:buNone/>
            </a:pPr>
            <a:r>
              <a:rPr lang="en-US" sz="3200" b="1" dirty="0"/>
              <a:t>Don’t forget </a:t>
            </a:r>
            <a:r>
              <a:rPr lang="en-US" sz="3200" dirty="0"/>
              <a:t>to give the PD pre/posttests to your students before and after teaching the lessons! And make sure to </a:t>
            </a:r>
            <a:r>
              <a:rPr lang="en-US" sz="3200" b="1" dirty="0"/>
              <a:t>save the tests </a:t>
            </a:r>
            <a:r>
              <a:rPr lang="en-US" sz="3200" dirty="0"/>
              <a:t>for use in Study Group 6. </a:t>
            </a:r>
          </a:p>
          <a:p>
            <a:pPr marL="0" indent="0">
              <a:lnSpc>
                <a:spcPct val="90000"/>
              </a:lnSpc>
              <a:buNone/>
            </a:pPr>
            <a:endParaRPr lang="en-US" sz="2800" dirty="0"/>
          </a:p>
          <a:p>
            <a:pPr lvl="1">
              <a:lnSpc>
                <a:spcPct val="90000"/>
              </a:lnSpc>
              <a:buNone/>
            </a:pPr>
            <a:endParaRPr lang="en-US" sz="2800" dirty="0"/>
          </a:p>
          <a:p>
            <a:pPr marL="0" indent="0">
              <a:lnSpc>
                <a:spcPct val="90000"/>
              </a:lnSpc>
              <a:buNone/>
            </a:pPr>
            <a:endParaRPr lang="en-US" sz="3000" dirty="0"/>
          </a:p>
        </p:txBody>
      </p:sp>
    </p:spTree>
    <p:extLst>
      <p:ext uri="{BB962C8B-B14F-4D97-AF65-F5344CB8AC3E}">
        <p14:creationId xmlns:p14="http://schemas.microsoft.com/office/powerpoint/2010/main" val="226716179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a:t>Reflection Questions</a:t>
            </a:r>
          </a:p>
        </p:txBody>
      </p:sp>
      <p:sp>
        <p:nvSpPr>
          <p:cNvPr id="244739" name="Rectangle 3"/>
          <p:cNvSpPr>
            <a:spLocks noGrp="1" noChangeArrowheads="1"/>
          </p:cNvSpPr>
          <p:nvPr>
            <p:ph type="body" idx="1"/>
          </p:nvPr>
        </p:nvSpPr>
        <p:spPr>
          <a:xfrm>
            <a:off x="457200" y="1524000"/>
            <a:ext cx="8229600" cy="4876800"/>
          </a:xfrm>
        </p:spPr>
        <p:txBody>
          <a:bodyPr/>
          <a:lstStyle/>
          <a:p>
            <a:pPr marL="365760" indent="-365760">
              <a:spcBef>
                <a:spcPts val="1800"/>
              </a:spcBef>
              <a:defRPr/>
            </a:pPr>
            <a:r>
              <a:rPr lang="en-US" sz="3200" dirty="0"/>
              <a:t>What did you learn today, and how do you think it will influence your teaching of future lessons? Please be specific.</a:t>
            </a:r>
          </a:p>
          <a:p>
            <a:pPr marL="365760" indent="-365760">
              <a:spcBef>
                <a:spcPts val="1800"/>
              </a:spcBef>
              <a:defRPr/>
            </a:pPr>
            <a:r>
              <a:rPr lang="en-US" sz="3200" dirty="0"/>
              <a:t>What are you thinking now about sharing your own classroom videos with your study-group colleagues?  </a:t>
            </a:r>
            <a:endParaRPr lang="en-US" sz="3200" i="1" dirty="0">
              <a:solidFill>
                <a:schemeClr val="accent6">
                  <a:lumMod val="60000"/>
                  <a:lumOff val="40000"/>
                </a:schemeClr>
              </a:solidFill>
            </a:endParaRPr>
          </a:p>
        </p:txBody>
      </p:sp>
    </p:spTree>
    <p:extLst>
      <p:ext uri="{BB962C8B-B14F-4D97-AF65-F5344CB8AC3E}">
        <p14:creationId xmlns:p14="http://schemas.microsoft.com/office/powerpoint/2010/main" val="337348219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Thank You!</a:t>
            </a:r>
          </a:p>
        </p:txBody>
      </p:sp>
      <p:sp>
        <p:nvSpPr>
          <p:cNvPr id="22531" name="Rectangle 3"/>
          <p:cNvSpPr>
            <a:spLocks noGrp="1" noChangeArrowheads="1"/>
          </p:cNvSpPr>
          <p:nvPr>
            <p:ph type="body" idx="1"/>
          </p:nvPr>
        </p:nvSpPr>
        <p:spPr/>
        <p:txBody>
          <a:bodyPr/>
          <a:lstStyle/>
          <a:p>
            <a:pPr>
              <a:buNone/>
            </a:pPr>
            <a:r>
              <a:rPr lang="en-US" sz="3200" dirty="0"/>
              <a:t>Thank you for your participation today!</a:t>
            </a:r>
          </a:p>
          <a:p>
            <a:pPr eaLnBrk="1" hangingPunct="1">
              <a:buNone/>
            </a:pPr>
            <a:endParaRPr lang="en-US" dirty="0"/>
          </a:p>
        </p:txBody>
      </p:sp>
    </p:spTree>
    <p:extLst>
      <p:ext uri="{BB962C8B-B14F-4D97-AF65-F5344CB8AC3E}">
        <p14:creationId xmlns:p14="http://schemas.microsoft.com/office/powerpoint/2010/main" val="262537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229600" cy="990600"/>
          </a:xfrm>
        </p:spPr>
        <p:txBody>
          <a:bodyPr/>
          <a:lstStyle/>
          <a:p>
            <a:pPr eaLnBrk="1" hangingPunct="1"/>
            <a:r>
              <a:rPr lang="en-US" dirty="0"/>
              <a:t>Overall Goals of the </a:t>
            </a:r>
            <a:r>
              <a:rPr lang="en-US" dirty="0" err="1"/>
              <a:t>RESPeCT</a:t>
            </a:r>
            <a:r>
              <a:rPr lang="en-US" dirty="0"/>
              <a:t> PD Program </a:t>
            </a:r>
          </a:p>
        </p:txBody>
      </p:sp>
      <p:sp>
        <p:nvSpPr>
          <p:cNvPr id="12291" name="Rectangle 3"/>
          <p:cNvSpPr>
            <a:spLocks noGrp="1" noChangeArrowheads="1"/>
          </p:cNvSpPr>
          <p:nvPr>
            <p:ph type="body" idx="1"/>
          </p:nvPr>
        </p:nvSpPr>
        <p:spPr>
          <a:xfrm>
            <a:off x="457200" y="1219200"/>
            <a:ext cx="8382000" cy="5334000"/>
          </a:xfrm>
        </p:spPr>
        <p:txBody>
          <a:bodyPr/>
          <a:lstStyle/>
          <a:p>
            <a:pPr marL="365760" indent="-365760" eaLnBrk="1" hangingPunct="1">
              <a:spcBef>
                <a:spcPts val="0"/>
              </a:spcBef>
              <a:spcAft>
                <a:spcPts val="600"/>
              </a:spcAft>
            </a:pPr>
            <a:r>
              <a:rPr lang="en-US" altLang="en-US" sz="3000" dirty="0"/>
              <a:t>Deepen teachers’ science-content knowledge and knowledge of effective science teaching. </a:t>
            </a:r>
          </a:p>
          <a:p>
            <a:pPr marL="365760" indent="-365760" eaLnBrk="1" hangingPunct="1">
              <a:spcBef>
                <a:spcPts val="0"/>
              </a:spcBef>
              <a:spcAft>
                <a:spcPts val="600"/>
              </a:spcAft>
            </a:pPr>
            <a:r>
              <a:rPr lang="en-US" altLang="en-US" sz="3000" dirty="0"/>
              <a:t>Develop teachers’ analytical skills to improve lesson-plan development and the teaching of science.</a:t>
            </a:r>
          </a:p>
          <a:p>
            <a:pPr marL="365760" indent="-365760" eaLnBrk="1" hangingPunct="1">
              <a:spcBef>
                <a:spcPts val="0"/>
              </a:spcBef>
              <a:spcAft>
                <a:spcPts val="600"/>
              </a:spcAft>
            </a:pPr>
            <a:r>
              <a:rPr lang="en-US" altLang="en-US" sz="3000" dirty="0"/>
              <a:t>Support teachers in the practical use of new knowledge and analytical skills in their own classrooms.</a:t>
            </a:r>
          </a:p>
          <a:p>
            <a:pPr marL="365760" indent="-365760" eaLnBrk="1" hangingPunct="1">
              <a:spcBef>
                <a:spcPts val="0"/>
              </a:spcBef>
              <a:spcAft>
                <a:spcPts val="600"/>
              </a:spcAft>
            </a:pPr>
            <a:r>
              <a:rPr lang="en-US" altLang="en-US" sz="3000" dirty="0"/>
              <a:t>Improve students’ science learning.</a:t>
            </a:r>
          </a:p>
          <a:p>
            <a:pPr marL="365760" indent="-365760">
              <a:spcBef>
                <a:spcPts val="0"/>
              </a:spcBef>
              <a:spcAft>
                <a:spcPts val="600"/>
              </a:spcAft>
            </a:pPr>
            <a:r>
              <a:rPr lang="en-US" altLang="en-US" sz="3000" dirty="0"/>
              <a:t>Achieve sustainability by eventually reaching all </a:t>
            </a:r>
            <a:br>
              <a:rPr lang="en-US" altLang="en-US" sz="3000" dirty="0"/>
            </a:br>
            <a:r>
              <a:rPr lang="en-US" altLang="en-US" sz="3000" dirty="0"/>
              <a:t>K</a:t>
            </a:r>
            <a:r>
              <a:rPr lang="en-US" sz="3000" dirty="0"/>
              <a:t>–6 teachers.</a:t>
            </a:r>
            <a:endParaRPr lang="en-US" altLang="en-US" sz="3000" dirty="0"/>
          </a:p>
        </p:txBody>
      </p:sp>
    </p:spTree>
    <p:extLst>
      <p:ext uri="{BB962C8B-B14F-4D97-AF65-F5344CB8AC3E}">
        <p14:creationId xmlns:p14="http://schemas.microsoft.com/office/powerpoint/2010/main" val="404682800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Learning Goals for Today</a:t>
            </a:r>
          </a:p>
        </p:txBody>
      </p:sp>
      <p:sp>
        <p:nvSpPr>
          <p:cNvPr id="3" name="Content Placeholder 2"/>
          <p:cNvSpPr>
            <a:spLocks noGrp="1"/>
          </p:cNvSpPr>
          <p:nvPr>
            <p:ph idx="1"/>
          </p:nvPr>
        </p:nvSpPr>
        <p:spPr>
          <a:xfrm>
            <a:off x="457200" y="1371600"/>
            <a:ext cx="8458200" cy="5105400"/>
          </a:xfrm>
        </p:spPr>
        <p:txBody>
          <a:bodyPr/>
          <a:lstStyle/>
          <a:p>
            <a:pPr marL="0" indent="0">
              <a:buNone/>
            </a:pPr>
            <a:r>
              <a:rPr lang="en-US" sz="2550" dirty="0"/>
              <a:t>Today’s work will deepen your understanding of the following:</a:t>
            </a:r>
          </a:p>
          <a:p>
            <a:pPr marL="365760" lvl="2" indent="-365760">
              <a:spcBef>
                <a:spcPts val="1200"/>
              </a:spcBef>
            </a:pPr>
            <a:r>
              <a:rPr lang="en-US" sz="2550" dirty="0" err="1"/>
              <a:t>STeLLA</a:t>
            </a:r>
            <a:r>
              <a:rPr lang="en-US" sz="2550" dirty="0"/>
              <a:t> strategies and how they can be used in science teaching</a:t>
            </a:r>
          </a:p>
          <a:p>
            <a:pPr marL="365760" lvl="1" indent="0">
              <a:spcBef>
                <a:spcPts val="300"/>
              </a:spcBef>
              <a:buNone/>
            </a:pPr>
            <a:r>
              <a:rPr lang="en-US" sz="2550" dirty="0">
                <a:solidFill>
                  <a:srgbClr val="0070C0"/>
                </a:solidFill>
              </a:rPr>
              <a:t>List here the </a:t>
            </a:r>
            <a:r>
              <a:rPr lang="en-US" sz="2550" dirty="0" err="1">
                <a:solidFill>
                  <a:srgbClr val="0070C0"/>
                </a:solidFill>
              </a:rPr>
              <a:t>STeLLA</a:t>
            </a:r>
            <a:r>
              <a:rPr lang="en-US" sz="2550" dirty="0">
                <a:solidFill>
                  <a:srgbClr val="0070C0"/>
                </a:solidFill>
              </a:rPr>
              <a:t> strategies that will be examined in the lesson analysis work.</a:t>
            </a:r>
            <a:endParaRPr lang="en-US" sz="2550" dirty="0"/>
          </a:p>
          <a:p>
            <a:pPr marL="365760" lvl="2" indent="-365760">
              <a:spcBef>
                <a:spcPts val="1200"/>
              </a:spcBef>
            </a:pPr>
            <a:r>
              <a:rPr lang="en-US" sz="2550" dirty="0"/>
              <a:t>Science-content ideas</a:t>
            </a:r>
          </a:p>
          <a:p>
            <a:pPr marL="365760" lvl="1" indent="0">
              <a:spcBef>
                <a:spcPts val="600"/>
              </a:spcBef>
              <a:buNone/>
            </a:pPr>
            <a:r>
              <a:rPr lang="en-US" sz="2550" dirty="0">
                <a:solidFill>
                  <a:srgbClr val="0070C0"/>
                </a:solidFill>
              </a:rPr>
              <a:t>List here 1–3 science-content ideas that will be addressed during the video-clip analyses and/or during the use-and-apply activity at the end of the session.</a:t>
            </a:r>
          </a:p>
          <a:p>
            <a:pPr marL="0" indent="0">
              <a:spcBef>
                <a:spcPts val="1200"/>
              </a:spcBef>
              <a:buNone/>
            </a:pPr>
            <a:r>
              <a:rPr lang="en-US" sz="2550" dirty="0"/>
              <a:t>It will also strengthen your ability to analyze student thinking, the </a:t>
            </a:r>
            <a:r>
              <a:rPr lang="en-US" sz="2550" dirty="0" err="1"/>
              <a:t>STeLLA</a:t>
            </a:r>
            <a:r>
              <a:rPr lang="en-US" sz="2550" dirty="0"/>
              <a:t> strategies, and science content in science teaching.</a:t>
            </a:r>
          </a:p>
        </p:txBody>
      </p:sp>
    </p:spTree>
    <p:extLst>
      <p:ext uri="{BB962C8B-B14F-4D97-AF65-F5344CB8AC3E}">
        <p14:creationId xmlns:p14="http://schemas.microsoft.com/office/powerpoint/2010/main" val="3714438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STeLLA</a:t>
            </a:r>
            <a:r>
              <a:rPr lang="en-US" sz="2800" dirty="0"/>
              <a:t> Strategies for Effective Science Teaching:</a:t>
            </a:r>
            <a:br>
              <a:rPr lang="en-US" sz="2800" dirty="0"/>
            </a:br>
            <a:r>
              <a:rPr lang="en-US" sz="2800" b="1" dirty="0"/>
              <a:t>The Student Thinking and Science Content Storyline Lenses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343433" y="1600200"/>
            <a:ext cx="4457133" cy="4876798"/>
          </a:xfrm>
        </p:spPr>
      </p:pic>
    </p:spTree>
    <p:extLst>
      <p:ext uri="{BB962C8B-B14F-4D97-AF65-F5344CB8AC3E}">
        <p14:creationId xmlns:p14="http://schemas.microsoft.com/office/powerpoint/2010/main" val="284437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457200"/>
            <a:ext cx="8210551" cy="990600"/>
          </a:xfrm>
        </p:spPr>
        <p:txBody>
          <a:bodyPr>
            <a:normAutofit fontScale="90000"/>
          </a:bodyPr>
          <a:lstStyle/>
          <a:p>
            <a:pPr eaLnBrk="1" fontAlgn="auto" hangingPunct="1">
              <a:spcAft>
                <a:spcPts val="0"/>
              </a:spcAft>
              <a:defRPr/>
            </a:pPr>
            <a:br>
              <a:rPr lang="en-US" dirty="0"/>
            </a:br>
            <a:r>
              <a:rPr lang="en-US" sz="4400" dirty="0"/>
              <a:t>Norms for Working Together: The Heart </a:t>
            </a:r>
            <a:br>
              <a:rPr lang="en-US" sz="4400" dirty="0"/>
            </a:br>
            <a:endParaRPr lang="en-US" sz="4400" dirty="0"/>
          </a:p>
        </p:txBody>
      </p:sp>
      <p:sp>
        <p:nvSpPr>
          <p:cNvPr id="115715" name="Rectangle 3"/>
          <p:cNvSpPr>
            <a:spLocks noGrp="1" noChangeArrowheads="1"/>
          </p:cNvSpPr>
          <p:nvPr>
            <p:ph idx="1"/>
          </p:nvPr>
        </p:nvSpPr>
        <p:spPr>
          <a:xfrm>
            <a:off x="533400" y="2362200"/>
            <a:ext cx="8229600" cy="4297362"/>
          </a:xfrm>
        </p:spPr>
        <p:txBody>
          <a:bodyPr rtlCol="0">
            <a:normAutofit fontScale="85000" lnSpcReduction="20000"/>
          </a:bodyPr>
          <a:lstStyle/>
          <a:p>
            <a:pPr marL="0" indent="0" eaLnBrk="1" fontAlgn="auto" hangingPunct="1">
              <a:spcAft>
                <a:spcPts val="0"/>
              </a:spcAft>
              <a:buFont typeface="Arial" pitchFamily="34" charset="0"/>
              <a:buNone/>
              <a:defRPr/>
            </a:pPr>
            <a:r>
              <a:rPr lang="en-US" sz="3000" b="1" dirty="0"/>
              <a:t>The Heart of </a:t>
            </a:r>
            <a:r>
              <a:rPr lang="en-US" sz="3000" b="1" dirty="0" err="1"/>
              <a:t>RESPeCT</a:t>
            </a:r>
            <a:r>
              <a:rPr lang="en-US" sz="3000" b="1" dirty="0"/>
              <a:t> Lesson Analysis and Content </a:t>
            </a:r>
            <a:br>
              <a:rPr lang="en-US" sz="3000" b="1" dirty="0"/>
            </a:br>
            <a:r>
              <a:rPr lang="en-US" sz="3000" b="1" dirty="0"/>
              <a:t>Deepening</a:t>
            </a:r>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Keep the goal in mind: analysis of teaching to improve student learning.  </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Share your ideas, uncertainties, confusion, disagreements, questions, and good humor. All points of view are welcome.</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Expect and ask questions to deepen everyone’s learning; be constructively challenging.</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Listen carefully; seek to understand other participants’ points of view.</a:t>
            </a:r>
            <a:endParaRPr lang="en-US" sz="30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609600" y="1371600"/>
            <a:ext cx="8162365" cy="892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600" b="1" dirty="0">
                <a:solidFill>
                  <a:srgbClr val="000000"/>
                </a:solidFill>
                <a:latin typeface="Calibri" panose="020F0502020204030204" pitchFamily="34" charset="0"/>
              </a:rPr>
              <a:t>Purpose: </a:t>
            </a:r>
            <a:r>
              <a:rPr lang="en-US" altLang="en-US" sz="26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83430392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Focus Question 1</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lnSpc>
                <a:spcPct val="90000"/>
              </a:lnSpc>
              <a:buNone/>
            </a:pPr>
            <a:r>
              <a:rPr lang="en-US" sz="3200" dirty="0"/>
              <a:t>What are the key science ideas we as teachers need to understand in order to teach </a:t>
            </a:r>
            <a:r>
              <a:rPr lang="en-US" sz="3200" dirty="0">
                <a:solidFill>
                  <a:srgbClr val="0070C0"/>
                </a:solidFill>
              </a:rPr>
              <a:t>content area 2 </a:t>
            </a:r>
            <a:r>
              <a:rPr lang="en-US" sz="3200" dirty="0"/>
              <a:t>well?</a:t>
            </a:r>
          </a:p>
          <a:p>
            <a:pPr marL="0" indent="0" eaLnBrk="1" hangingPunct="1">
              <a:lnSpc>
                <a:spcPct val="90000"/>
              </a:lnSpc>
              <a:buNone/>
            </a:pPr>
            <a:endParaRPr lang="en-US" sz="2800" dirty="0"/>
          </a:p>
        </p:txBody>
      </p:sp>
    </p:spTree>
    <p:extLst>
      <p:ext uri="{BB962C8B-B14F-4D97-AF65-F5344CB8AC3E}">
        <p14:creationId xmlns:p14="http://schemas.microsoft.com/office/powerpoint/2010/main" val="345221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85800"/>
            <a:ext cx="8229600" cy="990600"/>
          </a:xfrm>
        </p:spPr>
        <p:txBody>
          <a:bodyPr>
            <a:noAutofit/>
          </a:bodyPr>
          <a:lstStyle/>
          <a:p>
            <a:pPr eaLnBrk="1" hangingPunct="1"/>
            <a:r>
              <a:rPr lang="en-US" sz="3600" dirty="0">
                <a:solidFill>
                  <a:srgbClr val="0070C0"/>
                </a:solidFill>
              </a:rPr>
              <a:t>Content Area 2: </a:t>
            </a:r>
            <a:r>
              <a:rPr lang="en-US" sz="3600" dirty="0"/>
              <a:t>The Science Content Storyline across Lessons</a:t>
            </a:r>
          </a:p>
        </p:txBody>
      </p:sp>
      <p:sp>
        <p:nvSpPr>
          <p:cNvPr id="21507" name="Rectangle 3"/>
          <p:cNvSpPr>
            <a:spLocks noGrp="1" noChangeArrowheads="1"/>
          </p:cNvSpPr>
          <p:nvPr>
            <p:ph type="body" idx="1"/>
          </p:nvPr>
        </p:nvSpPr>
        <p:spPr>
          <a:xfrm>
            <a:off x="457200" y="1828800"/>
            <a:ext cx="8305800" cy="4876800"/>
          </a:xfrm>
        </p:spPr>
        <p:txBody>
          <a:bodyPr/>
          <a:lstStyle/>
          <a:p>
            <a:pPr marL="0" indent="0">
              <a:buNone/>
            </a:pPr>
            <a:r>
              <a:rPr lang="en-US" sz="3000" b="1" dirty="0"/>
              <a:t>Unit central question(s): </a:t>
            </a:r>
            <a:r>
              <a:rPr lang="en-US" sz="3000" dirty="0">
                <a:solidFill>
                  <a:srgbClr val="0070C0"/>
                </a:solidFill>
              </a:rPr>
              <a:t>INSERT QUESTION(S) HERE</a:t>
            </a:r>
          </a:p>
          <a:p>
            <a:pPr marL="0" indent="0">
              <a:buNone/>
            </a:pPr>
            <a:endParaRPr lang="en-US" sz="3000" dirty="0">
              <a:solidFill>
                <a:srgbClr val="0070C0"/>
              </a:solidFill>
            </a:endParaRPr>
          </a:p>
          <a:p>
            <a:pPr marL="0" indent="0">
              <a:buNone/>
            </a:pPr>
            <a:endParaRPr lang="en-US" sz="3000" dirty="0">
              <a:solidFill>
                <a:srgbClr val="0070C0"/>
              </a:solidFill>
            </a:endParaRPr>
          </a:p>
          <a:p>
            <a:pPr marL="0" indent="0">
              <a:buNone/>
            </a:pPr>
            <a:endParaRPr lang="en-US" sz="3000" dirty="0">
              <a:solidFill>
                <a:srgbClr val="0070C0"/>
              </a:solidFill>
            </a:endParaRPr>
          </a:p>
          <a:p>
            <a:pPr marL="0" indent="0">
              <a:buNone/>
            </a:pPr>
            <a:r>
              <a:rPr lang="en-US" sz="3000" b="1" dirty="0"/>
              <a:t>Pairs work: </a:t>
            </a:r>
            <a:r>
              <a:rPr lang="en-US" sz="3000" dirty="0"/>
              <a:t>How do the science ideas developed in your assigned lessons help answer the unit central question(s)? </a:t>
            </a:r>
            <a:endParaRPr lang="en-US" sz="3000" dirty="0">
              <a:solidFill>
                <a:srgbClr val="0070C0"/>
              </a:solidFill>
            </a:endParaRPr>
          </a:p>
          <a:p>
            <a:pPr marL="0" indent="0">
              <a:buNone/>
            </a:pPr>
            <a:endParaRPr lang="en-US" sz="2800" dirty="0">
              <a:solidFill>
                <a:srgbClr val="0070C0"/>
              </a:solidFill>
            </a:endParaRPr>
          </a:p>
        </p:txBody>
      </p:sp>
    </p:spTree>
    <p:extLst>
      <p:ext uri="{BB962C8B-B14F-4D97-AF65-F5344CB8AC3E}">
        <p14:creationId xmlns:p14="http://schemas.microsoft.com/office/powerpoint/2010/main" val="3305329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SPeC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RESPeCT Template</Template>
  <TotalTime>12975</TotalTime>
  <Words>4356</Words>
  <Application>Microsoft Office PowerPoint</Application>
  <PresentationFormat>On-screen Show (4:3)</PresentationFormat>
  <Paragraphs>797</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Lucida Sans Unicode</vt:lpstr>
      <vt:lpstr>Symbol</vt:lpstr>
      <vt:lpstr>Times New Roman</vt:lpstr>
      <vt:lpstr>RESPeCT Template</vt:lpstr>
      <vt:lpstr>RESPeCT Study-Group Session 4  </vt:lpstr>
      <vt:lpstr>Agenda</vt:lpstr>
      <vt:lpstr>Today’s Focus Questions</vt:lpstr>
      <vt:lpstr>Overall Goals of the RESPeCT PD Program </vt:lpstr>
      <vt:lpstr>Learning Goals for Today</vt:lpstr>
      <vt:lpstr>STeLLA Strategies for Effective Science Teaching: The Student Thinking and Science Content Storyline Lenses</vt:lpstr>
      <vt:lpstr> Norms for Working Together: The Heart  </vt:lpstr>
      <vt:lpstr>Focus Question 1</vt:lpstr>
      <vt:lpstr>Content Area 2: The Science Content Storyline across Lessons</vt:lpstr>
      <vt:lpstr>Science Content Deepening: Use and Apply</vt:lpstr>
      <vt:lpstr>Focus Question 2</vt:lpstr>
      <vt:lpstr>Lesson Analysis, Video Clip 1</vt:lpstr>
      <vt:lpstr>Lesson Analysis Process</vt:lpstr>
      <vt:lpstr>The CERA Framework</vt:lpstr>
      <vt:lpstr>Lesson Analysis Protocol for Video Clip 1</vt:lpstr>
      <vt:lpstr>Lesson Analysis 1: Review Lesson Context</vt:lpstr>
      <vt:lpstr>Lesson Analysis 1: Identify the Strategy</vt:lpstr>
      <vt:lpstr>Lesson Analysis 1: Analyze the Video</vt:lpstr>
      <vt:lpstr>Lesson Analysis 1: Reflect</vt:lpstr>
      <vt:lpstr>Food Break</vt:lpstr>
      <vt:lpstr>Lesson Analysis Continued</vt:lpstr>
      <vt:lpstr>Lesson Analysis Protocol for Video Clip 2</vt:lpstr>
      <vt:lpstr>Lesson Analysis 2: Review Lesson Context</vt:lpstr>
      <vt:lpstr>Lesson Analysis 2: Identify the Strategy</vt:lpstr>
      <vt:lpstr>Lesson Analysis 2: Analyze the Video</vt:lpstr>
      <vt:lpstr>Lesson Analysis 2: Reflect</vt:lpstr>
      <vt:lpstr>Lesson Analysis Continued</vt:lpstr>
      <vt:lpstr>Lesson Analysis Protocol for Video Clip 3</vt:lpstr>
      <vt:lpstr>Lesson Analysis 3: Review Lesson Context</vt:lpstr>
      <vt:lpstr>Lesson Analysis 3: Identify the Strategy</vt:lpstr>
      <vt:lpstr>Lesson Analysis 3: Analyze the Video</vt:lpstr>
      <vt:lpstr>Lesson Analysis 3: Reflect</vt:lpstr>
      <vt:lpstr>Learning from One Another</vt:lpstr>
      <vt:lpstr>Today’s Focus Questions</vt:lpstr>
      <vt:lpstr>Reminder: Student Pre- and Posttests</vt:lpstr>
      <vt:lpstr>Next Study-Group Meeting</vt:lpstr>
      <vt:lpstr>Reflection Questions</vt:lpstr>
      <vt:lpstr>Thank You!</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Study Group Session 1 Welcome back!</dc:title>
  <dc:creator>Justine Newell</dc:creator>
  <cp:lastModifiedBy>Mai Ngoc Tran</cp:lastModifiedBy>
  <cp:revision>428</cp:revision>
  <dcterms:created xsi:type="dcterms:W3CDTF">2014-09-24T15:03:50Z</dcterms:created>
  <dcterms:modified xsi:type="dcterms:W3CDTF">2019-09-11T18:40:57Z</dcterms:modified>
</cp:coreProperties>
</file>