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99" r:id="rId2"/>
    <p:sldId id="337" r:id="rId3"/>
    <p:sldId id="338" r:id="rId4"/>
    <p:sldId id="426" r:id="rId5"/>
    <p:sldId id="404" r:id="rId6"/>
    <p:sldId id="391" r:id="rId7"/>
    <p:sldId id="436" r:id="rId8"/>
    <p:sldId id="431" r:id="rId9"/>
    <p:sldId id="434" r:id="rId10"/>
    <p:sldId id="433" r:id="rId11"/>
    <p:sldId id="453" r:id="rId12"/>
    <p:sldId id="427" r:id="rId13"/>
    <p:sldId id="428" r:id="rId14"/>
    <p:sldId id="407" r:id="rId15"/>
    <p:sldId id="450" r:id="rId16"/>
    <p:sldId id="437" r:id="rId17"/>
    <p:sldId id="438" r:id="rId18"/>
    <p:sldId id="439" r:id="rId19"/>
    <p:sldId id="412" r:id="rId20"/>
    <p:sldId id="413" r:id="rId21"/>
    <p:sldId id="414" r:id="rId22"/>
    <p:sldId id="451" r:id="rId23"/>
    <p:sldId id="440" r:id="rId24"/>
    <p:sldId id="441" r:id="rId25"/>
    <p:sldId id="442" r:id="rId26"/>
    <p:sldId id="419" r:id="rId27"/>
    <p:sldId id="420" r:id="rId28"/>
    <p:sldId id="452" r:id="rId29"/>
    <p:sldId id="443" r:id="rId30"/>
    <p:sldId id="444" r:id="rId31"/>
    <p:sldId id="445" r:id="rId32"/>
    <p:sldId id="448" r:id="rId33"/>
    <p:sldId id="435" r:id="rId34"/>
    <p:sldId id="400" r:id="rId35"/>
    <p:sldId id="364" r:id="rId36"/>
    <p:sldId id="449" r:id="rId37"/>
    <p:sldId id="36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onas" initials="JL" lastIdx="4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97" autoAdjust="0"/>
  </p:normalViewPr>
  <p:slideViewPr>
    <p:cSldViewPr>
      <p:cViewPr varScale="1">
        <p:scale>
          <a:sx n="79" d="100"/>
          <a:sy n="79" d="100"/>
        </p:scale>
        <p:origin x="1530" y="78"/>
      </p:cViewPr>
      <p:guideLst>
        <p:guide orient="horz" pos="2160"/>
        <p:guide pos="2880"/>
      </p:guideLst>
    </p:cSldViewPr>
  </p:slideViewPr>
  <p:notesTextViewPr>
    <p:cViewPr>
      <p:scale>
        <a:sx n="1" d="1"/>
        <a:sy n="1" d="1"/>
      </p:scale>
      <p:origin x="0" y="0"/>
    </p:cViewPr>
  </p:notesTextViewPr>
  <p:sorterViewPr>
    <p:cViewPr>
      <p:scale>
        <a:sx n="100" d="100"/>
        <a:sy n="100"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dirty="0"/>
              <a:t>Less than 1 min</a:t>
            </a:r>
          </a:p>
          <a:p>
            <a:pPr eaLnBrk="1" hangingPunct="1"/>
            <a:endParaRPr lang="en-US" altLang="en-US" dirty="0"/>
          </a:p>
          <a:p>
            <a:r>
              <a:rPr lang="en-US" sz="1200" kern="1200" dirty="0">
                <a:solidFill>
                  <a:schemeClr val="tx1"/>
                </a:solidFill>
                <a:latin typeface="+mn-lt"/>
                <a:ea typeface="+mn-ea"/>
                <a:cs typeface="+mn-cs"/>
              </a:rPr>
              <a:t>a. </a:t>
            </a:r>
            <a:r>
              <a:rPr lang="en-US" sz="1200" b="1" kern="1200" dirty="0">
                <a:solidFill>
                  <a:srgbClr val="0070C0"/>
                </a:solidFill>
                <a:latin typeface="+mn-lt"/>
                <a:ea typeface="+mn-ea"/>
                <a:cs typeface="+mn-cs"/>
              </a:rPr>
              <a:t>Insert the correct date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Greet participants as they enter the room.</a:t>
            </a:r>
            <a:endParaRPr lang="en-US" sz="1200" kern="1200" dirty="0">
              <a:solidFill>
                <a:schemeClr val="tx1"/>
              </a:solidFill>
              <a:effectLst/>
              <a:latin typeface="+mn-lt"/>
              <a:ea typeface="+mn-ea"/>
              <a:cs typeface="+mn-cs"/>
            </a:endParaRPr>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289063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 </a:t>
            </a:r>
            <a:r>
              <a:rPr lang="en-US" sz="1200" kern="1200" dirty="0">
                <a:solidFill>
                  <a:schemeClr val="tx1"/>
                </a:solidFill>
                <a:latin typeface="+mn-lt"/>
                <a:ea typeface="+mn-ea"/>
                <a:cs typeface="+mn-cs"/>
              </a:rPr>
              <a:t>This slide marks the transition to video-based lesson analysis.</a:t>
            </a:r>
          </a:p>
          <a:p>
            <a:pPr lvl="0" fontAlgn="base"/>
            <a:endParaRPr lang="en-US" sz="1200" u="sng"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u="none" strike="noStrike" kern="1200" dirty="0">
                <a:solidFill>
                  <a:schemeClr val="tx1"/>
                </a:solidFill>
                <a:effectLst/>
                <a:latin typeface="+mn-lt"/>
                <a:ea typeface="+mn-ea"/>
                <a:cs typeface="+mn-cs"/>
              </a:rPr>
              <a:t>Read the focus question.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Remind</a:t>
            </a:r>
            <a:r>
              <a:rPr lang="en-US" sz="1200" kern="1200" baseline="0" dirty="0">
                <a:solidFill>
                  <a:schemeClr val="tx1"/>
                </a:solidFill>
                <a:latin typeface="+mn-lt"/>
                <a:ea typeface="+mn-ea"/>
                <a:cs typeface="+mn-cs"/>
              </a:rPr>
              <a:t> participants </a:t>
            </a:r>
            <a:r>
              <a:rPr lang="en-US" sz="1200" kern="1200" dirty="0">
                <a:solidFill>
                  <a:schemeClr val="tx1"/>
                </a:solidFill>
                <a:latin typeface="+mn-lt"/>
                <a:ea typeface="+mn-ea"/>
                <a:cs typeface="+mn-cs"/>
              </a:rPr>
              <a:t>that the goal of lesson analysis is to deepen participants’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the science content, and student thinking.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p14="http://schemas.microsoft.com/office/powerpoint/2010/main" val="227657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a:t>
            </a:r>
            <a:r>
              <a:rPr lang="en-US" sz="1200" kern="1200" baseline="0" dirty="0">
                <a:solidFill>
                  <a:schemeClr val="tx1"/>
                </a:solidFill>
                <a:effectLst/>
                <a:latin typeface="+mn-lt"/>
                <a:ea typeface="+mn-ea"/>
                <a:cs typeface="+mn-cs"/>
              </a:rPr>
              <a:t> than 1</a:t>
            </a:r>
            <a:r>
              <a:rPr lang="en-US" sz="1200" kern="1200" dirty="0">
                <a:solidFill>
                  <a:schemeClr val="tx1"/>
                </a:solidFill>
                <a:effectLst/>
                <a:latin typeface="+mn-lt"/>
                <a:ea typeface="+mn-ea"/>
                <a:cs typeface="+mn-cs"/>
              </a:rPr>
              <a:t> min</a:t>
            </a: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“Now we’ll begin the lesson analysis process for video clip 1.”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We’ve approximately allotted 60 minutes for each video analysis: 4 minutes for setting the context and reviewing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 involved, 20 minutes for watching the video and identifying the strategy being used, 30 minutes for the analysis phase, and 5 minutes for reflection. But don’t feel rushed. If you find you are running out of time, you can do the Identify phase of the third video clip and postpone the Analysis phase until Study Group 6. Alternatively, you could postpone lesson analysis 3 entirely until Study Group 6. We’ve allowed some catch-up time in Study Group 6 to accommodate 1 hour of video analysis.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p14="http://schemas.microsoft.com/office/powerpoint/2010/main" val="2670221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Review</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 lesson analysis process participants be using when they view the video clips.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Emphasize that each video analysis will focus on student thinking and a specific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strategy.</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Remind participants that they’ll be looking at only 5–7 minutes of teaching, and that students in the video clips are wrestling with difficult science ideas. The goal is to understand how the appropriate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will support students in learning challenging science ideas and scientific ways of thinking.</a:t>
            </a:r>
          </a:p>
          <a:p>
            <a:r>
              <a:rPr lang="en-US" sz="1200" kern="1200" dirty="0">
                <a:solidFill>
                  <a:schemeClr val="tx1"/>
                </a:solidFill>
                <a:latin typeface="+mn-lt"/>
                <a:ea typeface="+mn-ea"/>
                <a:cs typeface="+mn-cs"/>
              </a:rPr>
              <a:t> </a:t>
            </a:r>
          </a:p>
        </p:txBody>
      </p:sp>
      <p:sp>
        <p:nvSpPr>
          <p:cNvPr id="44036" name="Slide Number Placeholder 3"/>
          <p:cNvSpPr>
            <a:spLocks noGrp="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B59F497B-ABD1-49CE-9BDF-6FB0A384F89B}" type="slidenum">
              <a:rPr lang="en-US">
                <a:solidFill>
                  <a:srgbClr val="000000"/>
                </a:solidFill>
              </a:rPr>
              <a:pPr eaLnBrk="1" hangingPunct="1"/>
              <a:t>12</a:t>
            </a:fld>
            <a:endParaRPr lang="en-US" dirty="0">
              <a:solidFill>
                <a:srgbClr val="000000"/>
              </a:solidFill>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703565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636D2B77-29FC-43BC-815F-D1618C07BB49}" type="slidenum">
              <a:rPr lang="en-US"/>
              <a:pPr eaLnBrk="1" hangingPunct="1"/>
              <a:t>13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1 min</a:t>
            </a:r>
            <a:endParaRPr lang="en-US" sz="16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6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Remind participants that they will be using the CERA framework</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during lesson analysis, which involves (1) making a claim based on an observation, (2) providing evidence and reasoning to support the claim, and (3) considering alternative interpretations or teaching strategies (missed opportunities).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Reasoning should address why the claim and evidence are significant. For example, what does the claim reveal about student difficulties with the science content or the importance of the strategy being implemented? Participants might use these sentence starters when formulating claim, evidence, and reasoning statements: </a:t>
            </a:r>
          </a:p>
          <a:p>
            <a:pPr marL="228600" indent="-137160">
              <a:buFont typeface="Arial" pitchFamily="34" charset="0"/>
              <a:buChar char="•"/>
            </a:pPr>
            <a:r>
              <a:rPr lang="en-US" sz="1200" kern="1200" dirty="0">
                <a:solidFill>
                  <a:schemeClr val="tx1"/>
                </a:solidFill>
                <a:latin typeface="+mn-lt"/>
                <a:ea typeface="+mn-ea"/>
                <a:cs typeface="+mn-cs"/>
              </a:rPr>
              <a:t>“My claim is …”  </a:t>
            </a:r>
          </a:p>
          <a:p>
            <a:pPr marL="228600" indent="-137160">
              <a:buFont typeface="Arial" pitchFamily="34" charset="0"/>
              <a:buChar char="•"/>
            </a:pPr>
            <a:r>
              <a:rPr lang="en-US" sz="1200" kern="1200" dirty="0">
                <a:solidFill>
                  <a:schemeClr val="tx1"/>
                </a:solidFill>
                <a:latin typeface="+mn-lt"/>
                <a:ea typeface="+mn-ea"/>
                <a:cs typeface="+mn-cs"/>
              </a:rPr>
              <a:t>“My evidence is … because …”</a:t>
            </a:r>
          </a:p>
          <a:p>
            <a:pPr marL="228600" indent="-137160">
              <a:buFont typeface="Arial" pitchFamily="34" charset="0"/>
              <a:buChar char="•"/>
            </a:pPr>
            <a:r>
              <a:rPr lang="en-US" sz="1200" kern="1200" dirty="0">
                <a:solidFill>
                  <a:schemeClr val="tx1"/>
                </a:solidFill>
                <a:latin typeface="+mn-lt"/>
                <a:ea typeface="+mn-ea"/>
                <a:cs typeface="+mn-cs"/>
              </a:rPr>
              <a:t>“This is important because …”</a:t>
            </a:r>
            <a:r>
              <a:rPr lang="en-US" dirty="0"/>
              <a:t> </a:t>
            </a:r>
          </a:p>
          <a:p>
            <a:pPr marL="0" indent="0">
              <a:buFont typeface="Arial" pitchFamily="34" charset="0"/>
              <a:buNone/>
            </a:pPr>
            <a:endParaRPr lang="en-US" sz="1200" kern="1200" dirty="0">
              <a:solidFill>
                <a:schemeClr val="tx1"/>
              </a:solidFill>
              <a:latin typeface="+mn-lt"/>
              <a:ea typeface="+mn-ea"/>
              <a:cs typeface="+mn-cs"/>
            </a:endParaRPr>
          </a:p>
          <a:p>
            <a:pPr marL="0" indent="0">
              <a:buFont typeface="Arial" pitchFamily="34" charset="0"/>
              <a:buNone/>
            </a:pPr>
            <a:r>
              <a:rPr lang="en-US" sz="1200" kern="1200" dirty="0">
                <a:solidFill>
                  <a:schemeClr val="tx1"/>
                </a:solidFill>
                <a:latin typeface="+mn-lt"/>
                <a:ea typeface="+mn-ea"/>
                <a:cs typeface="+mn-cs"/>
              </a:rPr>
              <a:t>c. Emphasize that in addition to using the CERA framework to analyze their own science teaching in these study-group sessions, they will use it in</a:t>
            </a:r>
            <a:r>
              <a:rPr lang="en-US" sz="1200" kern="1200" baseline="0" dirty="0">
                <a:solidFill>
                  <a:schemeClr val="tx1"/>
                </a:solidFill>
                <a:latin typeface="+mn-lt"/>
                <a:ea typeface="+mn-ea"/>
                <a:cs typeface="+mn-cs"/>
              </a:rPr>
              <a:t> the classroom </a:t>
            </a:r>
            <a:r>
              <a:rPr lang="en-US" sz="1200" kern="1200" dirty="0">
                <a:solidFill>
                  <a:schemeClr val="tx1"/>
                </a:solidFill>
                <a:latin typeface="+mn-lt"/>
                <a:ea typeface="+mn-ea"/>
                <a:cs typeface="+mn-cs"/>
              </a:rPr>
              <a:t>as a tool for teaching students how to develop scientific explanations and arguments (</a:t>
            </a:r>
            <a:r>
              <a:rPr lang="en-US" sz="1200" kern="1200" dirty="0" err="1">
                <a:solidFill>
                  <a:schemeClr val="tx1"/>
                </a:solidFill>
                <a:latin typeface="+mn-lt"/>
                <a:ea typeface="+mn-ea"/>
                <a:cs typeface="+mn-cs"/>
              </a:rPr>
              <a:t>STeLLA</a:t>
            </a:r>
            <a:r>
              <a:rPr lang="en-US" sz="1200" kern="1200">
                <a:solidFill>
                  <a:schemeClr val="tx1"/>
                </a:solidFill>
                <a:latin typeface="+mn-lt"/>
                <a:ea typeface="+mn-ea"/>
                <a:cs typeface="+mn-cs"/>
              </a:rPr>
              <a:t> strategy 5).</a:t>
            </a:r>
            <a:endParaRPr lang="en-US" sz="1200" kern="1200" dirty="0">
              <a:solidFill>
                <a:schemeClr val="tx1"/>
              </a:solidFill>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4076535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Replace the LAP</a:t>
            </a:r>
            <a:r>
              <a:rPr lang="en-US" sz="1200" b="1" kern="1200" baseline="0" dirty="0">
                <a:solidFill>
                  <a:schemeClr val="tx1"/>
                </a:solidFill>
                <a:latin typeface="+mn-lt"/>
                <a:ea typeface="+mn-ea"/>
                <a:cs typeface="+mn-cs"/>
              </a:rPr>
              <a:t> image on the slide with </a:t>
            </a:r>
            <a:r>
              <a:rPr lang="en-US" sz="1200" b="1" kern="1200" dirty="0">
                <a:solidFill>
                  <a:schemeClr val="tx1"/>
                </a:solidFill>
                <a:latin typeface="+mn-lt"/>
                <a:ea typeface="+mn-ea"/>
                <a:cs typeface="+mn-cs"/>
              </a:rPr>
              <a:t>an image of the first LAP you will be using for this session.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 they will be using for the video</a:t>
            </a:r>
            <a:r>
              <a:rPr lang="en-US" sz="1200" kern="1200" baseline="0" dirty="0">
                <a:solidFill>
                  <a:schemeClr val="tx1"/>
                </a:solidFill>
                <a:latin typeface="+mn-lt"/>
                <a:ea typeface="+mn-ea"/>
                <a:cs typeface="+mn-cs"/>
              </a:rPr>
              <a:t> clip</a:t>
            </a:r>
            <a:r>
              <a:rPr lang="en-US" sz="1200" kern="1200" dirty="0">
                <a:solidFill>
                  <a:schemeClr val="tx1"/>
                </a:solidFill>
                <a:latin typeface="+mn-lt"/>
                <a:ea typeface="+mn-ea"/>
                <a:cs typeface="+mn-cs"/>
              </a:rPr>
              <a:t>.</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14</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743918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look at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1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step at this point (highlighted in red on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match your lesson analysis plan for video clip 1.</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Highlight step 1 on the LAP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and emphasize the strategy participants will be focusing on during the first analysis.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1 of the LAP is step 2 of the lesson analysis process on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Review the purpose(s) and key features of the selected strategy. Have participants skim the relevant content in their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Show the video clip.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Ask challenge questions to make sure participants understand the strategy:  </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Encourage the teacher who was featured in the video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 </a:t>
            </a:r>
          </a:p>
          <a:p>
            <a:r>
              <a:rPr lang="en-US" sz="1200" kern="1200" dirty="0">
                <a:solidFill>
                  <a:schemeClr val="tx1"/>
                </a:solidFill>
                <a:latin typeface="+mn-lt"/>
                <a:ea typeface="+mn-ea"/>
                <a:cs typeface="+mn-cs"/>
              </a:rPr>
              <a:t>  </a:t>
            </a:r>
            <a:endParaRPr lang="en-US" baseline="0"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16</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step here.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Add analysis questions to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that step 2 of the LAP is step 4 of the lesson analysis process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a:t>
            </a:r>
            <a:r>
              <a:rPr lang="en-US" sz="1200" b="0"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which one you want to address.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Be sure to listen to participants as they share their ideas and reveal strengths and weaknesses in their understandings of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and science content. Ask questions that will probe and challenge participants to elaborate and articulate their ideas more clearly and precisely.  When confusion arises, point them back to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resources (e.g., the video transcript, the content background document,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booklet, and the lesson plans binder).</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17</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Focus only on the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step here.</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reflect on and write about (if time allows) what they’ve learned through this analysis process.</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Ask participants to share what they’ve learned, starting with the teacher whose video was analyzed. Keep them focused on what they learned about the target strategy, the science content, or students’ challenges in understanding the content, not on what they did wrong.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ask only the teacher whose video was analyzed to share her or his reflection.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18</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a:t>
            </a:r>
          </a:p>
          <a:p>
            <a:endParaRPr lang="en-US" dirty="0"/>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Decide when you want to schedule the food break and rearrange the slides accordingly.</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Keep the break to 20 minutes. If necessary, participants can continue eating as you dig into the next lesson analysis. </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19</a:t>
            </a:fld>
            <a:endParaRPr lang="en-US"/>
          </a:p>
        </p:txBody>
      </p:sp>
    </p:spTree>
    <p:extLst>
      <p:ext uri="{BB962C8B-B14F-4D97-AF65-F5344CB8AC3E}">
        <p14:creationId xmlns:p14="http://schemas.microsoft.com/office/powerpoint/2010/main" val="1592391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3CCABC8-E71E-44DA-9CAE-00CF3CF7F235}" type="slidenum">
              <a:rPr lang="en-US">
                <a:solidFill>
                  <a:srgbClr val="000000"/>
                </a:solidFill>
              </a:rPr>
              <a:pPr eaLnBrk="1" hangingPunct="1"/>
              <a:t>2</a:t>
            </a:fld>
            <a:endParaRPr lang="en-US" dirty="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1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reflect the science-content area in focus.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Share the agenda with the group.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Remind participants that the majority of this study-group session will be devoted to lesson analysis.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Ask participants if they have any questions about the agenda.</a:t>
            </a:r>
            <a:endParaRPr lang="en-US" sz="1200" kern="1200" dirty="0">
              <a:solidFill>
                <a:schemeClr val="tx1"/>
              </a:solidFill>
              <a:effectLst/>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3233867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a:t>
            </a:r>
            <a:r>
              <a:rPr lang="en-US" sz="1200" kern="1200" baseline="0" dirty="0">
                <a:solidFill>
                  <a:schemeClr val="tx1"/>
                </a:solidFill>
                <a:effectLst/>
                <a:latin typeface="+mn-lt"/>
                <a:ea typeface="+mn-ea"/>
                <a:cs typeface="+mn-cs"/>
              </a:rPr>
              <a:t> 1 min</a:t>
            </a:r>
            <a:endParaRPr lang="en-US" sz="1200" kern="1200" dirty="0">
              <a:solidFill>
                <a:schemeClr val="tx1"/>
              </a:solidFill>
              <a:effectLst/>
              <a:latin typeface="+mn-lt"/>
              <a:ea typeface="+mn-ea"/>
              <a:cs typeface="+mn-cs"/>
            </a:endParaRP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a:t>
            </a:r>
            <a:r>
              <a:rPr lang="en-US" sz="1200" kern="1200" dirty="0">
                <a:solidFill>
                  <a:schemeClr val="tx1"/>
                </a:solidFill>
                <a:latin typeface="+mn-lt"/>
                <a:ea typeface="+mn-ea"/>
                <a:cs typeface="+mn-cs"/>
              </a:rPr>
              <a:t> “Next we’ll continue the same lesson analysis process for video clip 2.”</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20</a:t>
            </a:fld>
            <a:endParaRPr lang="en-US"/>
          </a:p>
        </p:txBody>
      </p:sp>
    </p:spTree>
    <p:extLst>
      <p:ext uri="{BB962C8B-B14F-4D97-AF65-F5344CB8AC3E}">
        <p14:creationId xmlns:p14="http://schemas.microsoft.com/office/powerpoint/2010/main" val="1696242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Replace the LAP image on the slide</a:t>
            </a:r>
            <a:r>
              <a:rPr lang="en-US" sz="1200" b="1" kern="1200" baseline="0" dirty="0">
                <a:solidFill>
                  <a:schemeClr val="tx1"/>
                </a:solidFill>
                <a:latin typeface="+mn-lt"/>
                <a:ea typeface="+mn-ea"/>
                <a:cs typeface="+mn-cs"/>
              </a:rPr>
              <a:t> with </a:t>
            </a:r>
            <a:r>
              <a:rPr lang="en-US" sz="1200" b="1" kern="1200" dirty="0">
                <a:solidFill>
                  <a:schemeClr val="tx1"/>
                </a:solidFill>
                <a:latin typeface="+mn-lt"/>
                <a:ea typeface="+mn-ea"/>
                <a:cs typeface="+mn-cs"/>
              </a:rPr>
              <a:t>an image of the LAP participants will be using for this session.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4968193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4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look at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1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22</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match your lesson analysis plan for video clip 2.</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Highlight step 1 on the LAP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the strategy)</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and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strategy participants will be focusing on while analyzing the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If the selected strategy for video clip 2 is different from the focal strategy in video clip 1, review the purpose(s) and key features of the new selected strategy. Have participants skim the relevant content in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and/or refer to their Z-fold summary charts. Then have participants share the purpose(s) and key features of the selected strategy.</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Show the video clip.</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Ask challenge questions to make sure participants understand the strategy:  </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a:t>
            </a:r>
            <a:r>
              <a:rPr lang="en-US" dirty="0"/>
              <a:t> </a:t>
            </a:r>
            <a:endParaRPr lang="en-US" sz="1200" kern="1200" dirty="0">
              <a:solidFill>
                <a:schemeClr val="tx1"/>
              </a:solidFill>
              <a:latin typeface="+mn-lt"/>
              <a:ea typeface="+mn-ea"/>
              <a:cs typeface="+mn-cs"/>
            </a:endParaRPr>
          </a:p>
          <a:p>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23</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Add analysis questions to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Direct participants to step 2 of the LAP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the video).</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which one you want to address.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You may want to review the process involved in step 2 of the LAP. Encourage participants to ask clarification questions about what is involved in generating a claim, identifying evidence, providing reasoning, and suggesting alternatives (CERA).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 </a:t>
            </a:r>
            <a:r>
              <a:rPr lang="en-US" sz="1200" b="1" u="none" strike="noStrike" kern="1200" dirty="0">
                <a:solidFill>
                  <a:schemeClr val="tx1"/>
                </a:solidFill>
                <a:effectLst/>
                <a:latin typeface="+mn-lt"/>
                <a:ea typeface="+mn-ea"/>
                <a:cs typeface="+mn-cs"/>
              </a:rPr>
              <a:t>Don’t forget to allow time for some science-content-deepening work!</a:t>
            </a:r>
            <a:r>
              <a:rPr lang="en-US" sz="1200" b="1" i="1" u="none" strike="noStrike" kern="1200" dirty="0">
                <a:solidFill>
                  <a:schemeClr val="tx1"/>
                </a:solidFill>
                <a:effectLst/>
                <a:latin typeface="+mn-lt"/>
                <a:ea typeface="+mn-ea"/>
                <a:cs typeface="+mn-cs"/>
              </a:rPr>
              <a:t> </a:t>
            </a:r>
            <a:endParaRPr lang="en-US" sz="1200" u="none" strike="noStrike" kern="1200" dirty="0">
              <a:solidFill>
                <a:schemeClr val="tx1"/>
              </a:solidFill>
              <a:effectLst/>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Listen to participants as they share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 Ask questions that will probe and challenge participants’ ideas. If confusion emerges, point participants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(e.g., the video transcript, the content background document,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24</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reflect on and write about (if time allows) what they’ve learned through this analysis process.</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Ask participants to share what they’ve learned, starting with the teacher whose video was analyzed. Keep them focused on what they learned about the target</a:t>
            </a:r>
            <a:r>
              <a:rPr lang="en-US" sz="1200" u="none" strike="noStrike" kern="1200" baseline="0" dirty="0">
                <a:solidFill>
                  <a:schemeClr val="tx1"/>
                </a:solidFill>
                <a:effectLst/>
                <a:latin typeface="+mn-lt"/>
                <a:ea typeface="+mn-ea"/>
                <a:cs typeface="+mn-cs"/>
              </a:rPr>
              <a:t> strategy</a:t>
            </a:r>
            <a:r>
              <a:rPr lang="en-US" sz="1200" u="none" strike="noStrike" kern="1200" dirty="0">
                <a:solidFill>
                  <a:schemeClr val="tx1"/>
                </a:solidFill>
                <a:effectLst/>
                <a:latin typeface="+mn-lt"/>
                <a:ea typeface="+mn-ea"/>
                <a:cs typeface="+mn-cs"/>
              </a:rPr>
              <a:t>, the science content, or students’ challenges in understanding the content, not on what they did wrong.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ask only the teacher whose video was analyzed to share her or his reflection.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25</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endParaRPr lang="en-US" sz="1200"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 </a:t>
            </a:r>
            <a:r>
              <a:rPr lang="en-US" sz="1200" kern="1200" dirty="0">
                <a:solidFill>
                  <a:schemeClr val="tx1"/>
                </a:solidFill>
                <a:latin typeface="+mn-lt"/>
                <a:ea typeface="+mn-ea"/>
                <a:cs typeface="+mn-cs"/>
              </a:rPr>
              <a:t>Continue the same analysis process with video clip 3.</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If you find you are running out of time, you can do the Identify phase of the third video clip and postpone the Analyze phase until Study Group 6. Alternatively, you could postpone lesson analysis 3 until Study Group 6. We’ve allowed some catch-up time in Study Group 6 to accommodate this possibility. </a:t>
            </a:r>
            <a:r>
              <a:rPr lang="en-US" dirty="0"/>
              <a:t> </a:t>
            </a:r>
            <a:r>
              <a:rPr lang="en-US" sz="12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26</a:t>
            </a:fld>
            <a:endParaRPr lang="en-US"/>
          </a:p>
        </p:txBody>
      </p:sp>
    </p:spTree>
    <p:extLst>
      <p:ext uri="{BB962C8B-B14F-4D97-AF65-F5344CB8AC3E}">
        <p14:creationId xmlns:p14="http://schemas.microsoft.com/office/powerpoint/2010/main" val="2909862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Replace the LAP image on the slide</a:t>
            </a:r>
            <a:r>
              <a:rPr lang="en-US" sz="1200" b="1" kern="1200" baseline="0" dirty="0">
                <a:solidFill>
                  <a:schemeClr val="tx1"/>
                </a:solidFill>
                <a:latin typeface="+mn-lt"/>
                <a:ea typeface="+mn-ea"/>
                <a:cs typeface="+mn-cs"/>
              </a:rPr>
              <a:t> with </a:t>
            </a:r>
            <a:r>
              <a:rPr lang="en-US" sz="1200" b="1" kern="1200" dirty="0">
                <a:solidFill>
                  <a:schemeClr val="tx1"/>
                </a:solidFill>
                <a:latin typeface="+mn-lt"/>
                <a:ea typeface="+mn-ea"/>
                <a:cs typeface="+mn-cs"/>
              </a:rPr>
              <a:t>an image of the LAP participants will be using for this session.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27</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5848389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4 </a:t>
            </a:r>
            <a:r>
              <a:rPr lang="en-US" dirty="0"/>
              <a:t>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look at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1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28</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match your lesson analysis plan for video clip 3.</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Highlight step 1 on the LAP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the strategy) and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strategy participants will be focusing on during this analysis.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If the selected strategy is different from the ones analyzed in previous clips, have participants skim the relevant content 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 to refresh their thinking about the target strategy. Then have participants share the purpose(s) and key features of the new strategy.</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Show the video clip.</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Ask challenge questions to make sure participants understand the strategy:  </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In assessing participants’ understandings of the strategy, pay attention to their reasoning. Are they clear about the purpose(s) of the strategy and how it is different from other strategies?</a:t>
            </a:r>
            <a:r>
              <a:rPr lang="en-US" dirty="0"/>
              <a:t> </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29</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r>
              <a:rPr lang="en-US" sz="1200" kern="1200" dirty="0">
                <a:solidFill>
                  <a:schemeClr val="tx1"/>
                </a:solidFill>
                <a:latin typeface="+mn-lt"/>
                <a:ea typeface="+mn-ea"/>
                <a:cs typeface="+mn-cs"/>
              </a:rPr>
              <a:t>a. Share the focus question on the slide.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Emphasize:</a:t>
            </a:r>
            <a:r>
              <a:rPr lang="en-US" sz="1200" kern="1200" dirty="0">
                <a:solidFill>
                  <a:schemeClr val="tx1"/>
                </a:solidFill>
                <a:latin typeface="+mn-lt"/>
                <a:ea typeface="+mn-ea"/>
                <a:cs typeface="+mn-cs"/>
              </a:rPr>
              <a:t> “Video-based lesson analysis is a context in which we can deepen our science-content understandings, learn more about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how to use them effectively in our teaching, and develop our ability to analyze our students’ thinking and learning.”</a:t>
            </a:r>
            <a:endParaRPr lang="en-US" sz="1200" kern="1200" baseline="0" dirty="0">
              <a:solidFill>
                <a:schemeClr val="tx1"/>
              </a:solidFill>
              <a:effectLst/>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88948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30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Add analysis questions to the slide.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Direct participants to step 2 of the LAP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the video).</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which one you want to address.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time allows, have</a:t>
            </a:r>
            <a:r>
              <a:rPr lang="en-US" sz="1200" u="none" strike="noStrike" kern="1200" baseline="0" dirty="0">
                <a:solidFill>
                  <a:schemeClr val="tx1"/>
                </a:solidFill>
                <a:effectLst/>
                <a:latin typeface="+mn-lt"/>
                <a:ea typeface="+mn-ea"/>
                <a:cs typeface="+mn-cs"/>
              </a:rPr>
              <a:t> participants watch</a:t>
            </a:r>
            <a:r>
              <a:rPr lang="en-US" sz="1200" u="none" strike="noStrike" kern="1200" dirty="0">
                <a:solidFill>
                  <a:schemeClr val="tx1"/>
                </a:solidFill>
                <a:effectLst/>
                <a:latin typeface="+mn-lt"/>
                <a:ea typeface="+mn-ea"/>
                <a:cs typeface="+mn-cs"/>
              </a:rPr>
              <a:t> the video clip again.</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1: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Continue listening to participants as they share their understandings of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and science content. Ask probe questions that will encourage them to share their ideas more clearly and precisely. If confusion or lack of understanding emerges, point participants back to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resources (e.g., the video transcript, the content background document,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booklet, and the lesson plans binder).</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30</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Give participants time to reflect on and write about (if time allows) what they’ve learned through this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 focus on what they learned about the target strategy, the science content, or students’ challenges in understanding the content, not on what they did wrong.</a:t>
            </a: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ask only the teacher whose video was analyzed to share her or his reflection.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32</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5 min</a:t>
            </a:r>
          </a:p>
          <a:p>
            <a:r>
              <a:rPr lang="en-US" sz="1200" kern="1200" dirty="0">
                <a:solidFill>
                  <a:schemeClr val="tx1"/>
                </a:solidFill>
                <a:effectLst/>
                <a:latin typeface="+mn-lt"/>
                <a:ea typeface="+mn-ea"/>
                <a:cs typeface="+mn-cs"/>
              </a:rPr>
              <a:t> </a:t>
            </a: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 (2 min):</a:t>
            </a:r>
            <a:r>
              <a:rPr lang="en-US" sz="1200" kern="1200" dirty="0">
                <a:solidFill>
                  <a:schemeClr val="tx1"/>
                </a:solidFill>
                <a:latin typeface="+mn-lt"/>
                <a:ea typeface="+mn-ea"/>
                <a:cs typeface="+mn-cs"/>
              </a:rPr>
              <a:t> Ask participants to reflect on today’s focus question and their contributions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norms and be ready to share their ideas.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Whole group (3 min):</a:t>
            </a:r>
            <a:r>
              <a:rPr lang="en-US" sz="1200" u="none" strike="noStrike" kern="1200" dirty="0">
                <a:solidFill>
                  <a:schemeClr val="tx1"/>
                </a:solidFill>
                <a:effectLst/>
                <a:latin typeface="+mn-lt"/>
                <a:ea typeface="+mn-ea"/>
                <a:cs typeface="+mn-cs"/>
              </a:rPr>
              <a:t> Invite participants to share their thoughts about the focus question with the group (round-robin style).</a:t>
            </a: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889481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Remind participants to give their students the pre- and posttest </a:t>
            </a:r>
            <a:r>
              <a:rPr lang="en-US" sz="1200" b="1" kern="1200" dirty="0">
                <a:solidFill>
                  <a:schemeClr val="tx1"/>
                </a:solidFill>
                <a:latin typeface="+mn-lt"/>
                <a:ea typeface="+mn-ea"/>
                <a:cs typeface="+mn-cs"/>
              </a:rPr>
              <a:t>before</a:t>
            </a:r>
            <a:r>
              <a:rPr lang="en-US" sz="1200" kern="1200" dirty="0">
                <a:solidFill>
                  <a:schemeClr val="tx1"/>
                </a:solidFill>
                <a:latin typeface="+mn-lt"/>
                <a:ea typeface="+mn-ea"/>
                <a:cs typeface="+mn-cs"/>
              </a:rPr>
              <a:t> and </a:t>
            </a:r>
            <a:r>
              <a:rPr lang="en-US" sz="1200" b="1" kern="1200" dirty="0">
                <a:solidFill>
                  <a:schemeClr val="tx1"/>
                </a:solidFill>
                <a:latin typeface="+mn-lt"/>
                <a:ea typeface="+mn-ea"/>
                <a:cs typeface="+mn-cs"/>
              </a:rPr>
              <a:t>after</a:t>
            </a:r>
            <a:r>
              <a:rPr lang="en-US" sz="1200" kern="1200" dirty="0">
                <a:solidFill>
                  <a:schemeClr val="tx1"/>
                </a:solidFill>
                <a:latin typeface="+mn-lt"/>
                <a:ea typeface="+mn-ea"/>
                <a:cs typeface="+mn-cs"/>
              </a:rPr>
              <a:t> teaching the lesson sequence.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Emphasize that it’s very important for participants to keep these tests, because they’ll be analyzing changes in student understanding from pre- to posttest during Study Group 6. </a:t>
            </a:r>
            <a:r>
              <a:rPr lang="en-US" dirty="0"/>
              <a:t> </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33</a:t>
            </a:fld>
            <a:endParaRPr lang="en-US"/>
          </a:p>
        </p:txBody>
      </p:sp>
    </p:spTree>
    <p:extLst>
      <p:ext uri="{BB962C8B-B14F-4D97-AF65-F5344CB8AC3E}">
        <p14:creationId xmlns:p14="http://schemas.microsoft.com/office/powerpoint/2010/main" val="31791736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 min</a:t>
            </a:r>
          </a:p>
          <a:p>
            <a:pPr lvl="0"/>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Make sure participants are clear that before Study Group 6, they need to analyze their students’ tests, fill out the pre- and posttest features analysis charts (FACs), and select three student pre- and posttests (one strong and two average) to share with the group.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Review the list of items on the slide that participants need to bring to Study Group 6.  </a:t>
            </a:r>
          </a:p>
          <a:p>
            <a:pPr lvl="0"/>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34</a:t>
            </a:fld>
            <a:endParaRPr lang="en-US"/>
          </a:p>
        </p:txBody>
      </p:sp>
    </p:spTree>
    <p:extLst>
      <p:ext uri="{BB962C8B-B14F-4D97-AF65-F5344CB8AC3E}">
        <p14:creationId xmlns:p14="http://schemas.microsoft.com/office/powerpoint/2010/main" val="29282939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39404FB2-FD48-430B-8825-9069B1E2B95D}" type="slidenum">
              <a:rPr lang="en-US"/>
              <a:pPr eaLnBrk="1" hangingPunct="1"/>
              <a:t>35</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r>
              <a:rPr lang="en-US" sz="1200" kern="1200" dirty="0">
                <a:solidFill>
                  <a:schemeClr val="tx1"/>
                </a:solidFill>
                <a:effectLst/>
                <a:latin typeface="+mn-lt"/>
                <a:ea typeface="+mn-ea"/>
                <a:cs typeface="+mn-cs"/>
              </a:rPr>
              <a:t>Less than 1 min</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details on the slide.</a:t>
            </a:r>
          </a:p>
          <a:p>
            <a:endParaRPr lang="en-US" sz="1200" u="sng" kern="1200" dirty="0">
              <a:solidFill>
                <a:schemeClr val="tx1"/>
              </a:solidFill>
              <a:latin typeface="+mn-lt"/>
              <a:ea typeface="+mn-ea"/>
              <a:cs typeface="+mn-cs"/>
            </a:endParaRPr>
          </a:p>
          <a:p>
            <a:r>
              <a:rPr lang="en-US" sz="1200" b="0" u="none" kern="1200" dirty="0">
                <a:solidFill>
                  <a:schemeClr val="tx1"/>
                </a:solidFill>
                <a:latin typeface="+mn-lt"/>
                <a:ea typeface="+mn-ea"/>
                <a:cs typeface="+mn-cs"/>
              </a:rPr>
              <a:t>b. </a:t>
            </a:r>
            <a:r>
              <a:rPr lang="en-US" sz="1200" i="0" u="none" kern="1200" dirty="0">
                <a:solidFill>
                  <a:schemeClr val="tx1"/>
                </a:solidFill>
                <a:latin typeface="+mn-lt"/>
                <a:ea typeface="+mn-ea"/>
                <a:cs typeface="+mn-cs"/>
              </a:rPr>
              <a:t>Inform participants </a:t>
            </a:r>
            <a:r>
              <a:rPr lang="en-US" sz="1200" kern="1200" dirty="0">
                <a:solidFill>
                  <a:schemeClr val="tx1"/>
                </a:solidFill>
                <a:latin typeface="+mn-lt"/>
                <a:ea typeface="+mn-ea"/>
                <a:cs typeface="+mn-cs"/>
              </a:rPr>
              <a:t>of the date, time, and location of the next meeting.</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5926512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36</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7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a:t>
            </a:r>
            <a:r>
              <a:rPr lang="en-US" sz="1200" kern="1200" dirty="0">
                <a:solidFill>
                  <a:schemeClr val="tx1"/>
                </a:solidFill>
                <a:latin typeface="+mn-lt"/>
                <a:ea typeface="+mn-ea"/>
                <a:cs typeface="+mn-cs"/>
              </a:rPr>
              <a:t> Direct participants to the reflection sheet and ask them to think about the questions.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Pairs:</a:t>
            </a:r>
            <a:r>
              <a:rPr lang="en-US" sz="1200" kern="1200" dirty="0">
                <a:solidFill>
                  <a:schemeClr val="tx1"/>
                </a:solidFill>
                <a:latin typeface="+mn-lt"/>
                <a:ea typeface="+mn-ea"/>
                <a:cs typeface="+mn-cs"/>
              </a:rPr>
              <a:t> Have participants share their responses with a partner before writing them on the handout. </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8181623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85298" indent="-302037" eaLnBrk="0" hangingPunct="0">
              <a:defRPr i="1">
                <a:solidFill>
                  <a:schemeClr val="tx1"/>
                </a:solidFill>
                <a:latin typeface="Arial" charset="0"/>
              </a:defRPr>
            </a:lvl2pPr>
            <a:lvl3pPr marL="1208152" indent="-241630" eaLnBrk="0" hangingPunct="0">
              <a:defRPr i="1">
                <a:solidFill>
                  <a:schemeClr val="tx1"/>
                </a:solidFill>
                <a:latin typeface="Arial" charset="0"/>
              </a:defRPr>
            </a:lvl3pPr>
            <a:lvl4pPr marL="1691413" indent="-241630" eaLnBrk="0" hangingPunct="0">
              <a:defRPr i="1">
                <a:solidFill>
                  <a:schemeClr val="tx1"/>
                </a:solidFill>
                <a:latin typeface="Arial" charset="0"/>
              </a:defRPr>
            </a:lvl4pPr>
            <a:lvl5pPr marL="2174674" indent="-241630" eaLnBrk="0" hangingPunct="0">
              <a:defRPr i="1">
                <a:solidFill>
                  <a:schemeClr val="tx1"/>
                </a:solidFill>
                <a:latin typeface="Arial" charset="0"/>
              </a:defRPr>
            </a:lvl5pPr>
            <a:lvl6pPr marL="2657933" indent="-241630" eaLnBrk="0" fontAlgn="base" hangingPunct="0">
              <a:spcBef>
                <a:spcPct val="0"/>
              </a:spcBef>
              <a:spcAft>
                <a:spcPct val="0"/>
              </a:spcAft>
              <a:defRPr i="1">
                <a:solidFill>
                  <a:schemeClr val="tx1"/>
                </a:solidFill>
                <a:latin typeface="Arial" charset="0"/>
              </a:defRPr>
            </a:lvl6pPr>
            <a:lvl7pPr marL="3141195" indent="-241630" eaLnBrk="0" fontAlgn="base" hangingPunct="0">
              <a:spcBef>
                <a:spcPct val="0"/>
              </a:spcBef>
              <a:spcAft>
                <a:spcPct val="0"/>
              </a:spcAft>
              <a:defRPr i="1">
                <a:solidFill>
                  <a:schemeClr val="tx1"/>
                </a:solidFill>
                <a:latin typeface="Arial" charset="0"/>
              </a:defRPr>
            </a:lvl7pPr>
            <a:lvl8pPr marL="3624456" indent="-241630" eaLnBrk="0" fontAlgn="base" hangingPunct="0">
              <a:spcBef>
                <a:spcPct val="0"/>
              </a:spcBef>
              <a:spcAft>
                <a:spcPct val="0"/>
              </a:spcAft>
              <a:defRPr i="1">
                <a:solidFill>
                  <a:schemeClr val="tx1"/>
                </a:solidFill>
                <a:latin typeface="Arial" charset="0"/>
              </a:defRPr>
            </a:lvl8pPr>
            <a:lvl9pPr marL="4107717" indent="-241630" eaLnBrk="0" fontAlgn="base" hangingPunct="0">
              <a:spcBef>
                <a:spcPct val="0"/>
              </a:spcBef>
              <a:spcAft>
                <a:spcPct val="0"/>
              </a:spcAft>
              <a:defRPr i="1">
                <a:solidFill>
                  <a:schemeClr val="tx1"/>
                </a:solidFill>
                <a:latin typeface="Arial" charset="0"/>
              </a:defRPr>
            </a:lvl9pPr>
          </a:lstStyle>
          <a:p>
            <a:pPr eaLnBrk="1" hangingPunct="1"/>
            <a:fld id="{D21FABE4-2DA8-44A9-88CA-64EBCF81D77E}" type="slidenum">
              <a:rPr lang="en-US" i="0" smtClean="0"/>
              <a:pPr eaLnBrk="1" hangingPunct="1"/>
              <a:t>37</a:t>
            </a:fld>
            <a:endParaRPr lang="en-US" i="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 Before dismissing participants, thank them for their participation in the study group today.</a:t>
            </a:r>
            <a:r>
              <a:rPr lang="en-US" dirty="0"/>
              <a:t> </a:t>
            </a:r>
            <a:endParaRPr lang="en-US" sz="1200" kern="1200" dirty="0">
              <a:solidFill>
                <a:schemeClr val="tx1"/>
              </a:solidFill>
              <a:latin typeface="+mn-lt"/>
              <a:ea typeface="+mn-ea"/>
              <a:cs typeface="+mn-cs"/>
            </a:endParaRPr>
          </a:p>
          <a:p>
            <a:pPr eaLnBrk="1" hangingPunct="1"/>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6140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5E51039-5E62-4CD1-9195-3C12A61C1F98}" type="slidenum">
              <a:rPr lang="en-US">
                <a:solidFill>
                  <a:srgbClr val="000000"/>
                </a:solidFill>
              </a:rPr>
              <a:pPr eaLnBrk="1" hangingPunct="1"/>
              <a:t>4</a:t>
            </a:fld>
            <a:endParaRPr lang="en-US" dirty="0">
              <a:solidFill>
                <a:srgbClr val="000000"/>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1 min</a:t>
            </a:r>
            <a:endParaRPr lang="en-US" sz="1600" kern="1200" dirty="0">
              <a:solidFill>
                <a:schemeClr val="tx1"/>
              </a:solidFill>
              <a:effectLst/>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Remind participants of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 goals.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Emphasize the goal of improving students’ science-content learning.</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4278831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 min</a:t>
            </a:r>
          </a:p>
          <a:p>
            <a:r>
              <a:rPr lang="en-US" sz="1200" kern="1200" dirty="0">
                <a:solidFill>
                  <a:schemeClr val="tx1"/>
                </a:solidFill>
                <a:effectLst/>
                <a:latin typeface="+mn-lt"/>
                <a:ea typeface="+mn-ea"/>
                <a:cs typeface="+mn-cs"/>
              </a:rPr>
              <a:t> </a:t>
            </a: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the specific </a:t>
            </a:r>
            <a:r>
              <a:rPr lang="en-US" sz="1200" b="1" kern="1200" dirty="0" err="1">
                <a:solidFill>
                  <a:schemeClr val="tx1"/>
                </a:solidFill>
                <a:latin typeface="+mn-lt"/>
                <a:ea typeface="+mn-ea"/>
                <a:cs typeface="+mn-cs"/>
              </a:rPr>
              <a:t>STeLLA</a:t>
            </a:r>
            <a:r>
              <a:rPr lang="en-US" sz="1200" b="1" kern="1200" dirty="0">
                <a:solidFill>
                  <a:schemeClr val="tx1"/>
                </a:solidFill>
                <a:latin typeface="+mn-lt"/>
                <a:ea typeface="+mn-ea"/>
                <a:cs typeface="+mn-cs"/>
              </a:rPr>
              <a:t> strategies and science-content ideas you’ve identified</a:t>
            </a:r>
            <a:r>
              <a:rPr lang="en-US" sz="1200" b="1" kern="1200" baseline="0" dirty="0">
                <a:solidFill>
                  <a:schemeClr val="tx1"/>
                </a:solidFill>
                <a:latin typeface="+mn-lt"/>
                <a:ea typeface="+mn-ea"/>
                <a:cs typeface="+mn-cs"/>
              </a:rPr>
              <a:t> for today’s work</a:t>
            </a:r>
            <a:r>
              <a:rPr lang="en-US" sz="1200" b="1" kern="1200" dirty="0">
                <a:solidFill>
                  <a:schemeClr val="tx1"/>
                </a:solidFill>
                <a:latin typeface="+mn-lt"/>
                <a:ea typeface="+mn-ea"/>
                <a:cs typeface="+mn-cs"/>
              </a:rPr>
              <a:t>.</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Share the learning goals with the group.</a:t>
            </a:r>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val="302759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 min</a:t>
            </a:r>
            <a:endParaRPr lang="en-US" sz="1600" kern="1200" dirty="0">
              <a:solidFill>
                <a:schemeClr val="tx1"/>
              </a:solidFill>
              <a:effectLst/>
              <a:latin typeface="+mn-lt"/>
              <a:ea typeface="+mn-ea"/>
              <a:cs typeface="+mn-cs"/>
            </a:endParaRPr>
          </a:p>
          <a:p>
            <a:pPr lvl="0"/>
            <a:endParaRPr lang="en-US" sz="1600" kern="1200" dirty="0">
              <a:solidFill>
                <a:schemeClr val="tx1"/>
              </a:solidFill>
              <a:effectLst/>
              <a:latin typeface="+mn-lt"/>
              <a:ea typeface="+mn-ea"/>
              <a:cs typeface="+mn-cs"/>
            </a:endParaRPr>
          </a:p>
          <a:p>
            <a:r>
              <a:rPr lang="en-US" sz="1200" u="none" kern="1200" dirty="0">
                <a:solidFill>
                  <a:schemeClr val="tx1"/>
                </a:solidFill>
                <a:latin typeface="+mn-lt"/>
                <a:ea typeface="+mn-ea"/>
                <a:cs typeface="+mn-cs"/>
              </a:rPr>
              <a:t>a. Highlight</a:t>
            </a:r>
            <a:r>
              <a:rPr lang="en-US" sz="1200" kern="1200" dirty="0">
                <a:solidFill>
                  <a:schemeClr val="tx1"/>
                </a:solidFill>
                <a:latin typeface="+mn-lt"/>
                <a:ea typeface="+mn-ea"/>
                <a:cs typeface="+mn-cs"/>
              </a:rPr>
              <a: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that will be the focus of today’s analysis.</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Also encourage participants to think about how other strategies might be relevant to the video clips.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to refer to their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during the video analysis to</a:t>
            </a:r>
            <a:endParaRPr lang="en-US" sz="1200" kern="1200" dirty="0">
              <a:solidFill>
                <a:schemeClr val="tx1"/>
              </a:solidFill>
              <a:latin typeface="+mn-lt"/>
              <a:ea typeface="+mn-ea"/>
              <a:cs typeface="+mn-cs"/>
            </a:endParaRPr>
          </a:p>
          <a:p>
            <a:pPr marL="457200" indent="-228600">
              <a:buFont typeface="+mj-lt"/>
              <a:buAutoNum type="arabicPeriod"/>
            </a:pPr>
            <a:r>
              <a:rPr lang="en-US" sz="1200" kern="1200" dirty="0">
                <a:solidFill>
                  <a:schemeClr val="tx1"/>
                </a:solidFill>
                <a:latin typeface="+mn-lt"/>
                <a:ea typeface="+mn-ea"/>
                <a:cs typeface="+mn-cs"/>
              </a:rPr>
              <a:t>help them remember the purpose(s) and key features of the strategies, and</a:t>
            </a:r>
          </a:p>
          <a:p>
            <a:pPr marL="457200" indent="-228600">
              <a:buFont typeface="+mj-lt"/>
              <a:buAutoNum type="arabicPeriod"/>
            </a:pPr>
            <a:r>
              <a:rPr lang="en-US" sz="1200" kern="1200" dirty="0">
                <a:solidFill>
                  <a:schemeClr val="tx1"/>
                </a:solidFill>
                <a:latin typeface="+mn-lt"/>
                <a:ea typeface="+mn-ea"/>
                <a:cs typeface="+mn-cs"/>
              </a:rPr>
              <a:t>double-check their understandings of the target strategy for</a:t>
            </a:r>
            <a:r>
              <a:rPr lang="en-US" sz="1200" kern="1200" baseline="0" dirty="0">
                <a:solidFill>
                  <a:schemeClr val="tx1"/>
                </a:solidFill>
                <a:latin typeface="+mn-lt"/>
                <a:ea typeface="+mn-ea"/>
                <a:cs typeface="+mn-cs"/>
              </a:rPr>
              <a:t> each video clip</a:t>
            </a:r>
            <a:r>
              <a:rPr lang="en-US" sz="1200" kern="1200" dirty="0">
                <a:solidFill>
                  <a:schemeClr val="tx1"/>
                </a:solidFill>
                <a:latin typeface="+mn-lt"/>
                <a:ea typeface="+mn-ea"/>
                <a:cs typeface="+mn-cs"/>
              </a:rPr>
              <a:t>.</a:t>
            </a:r>
            <a:r>
              <a:rPr lang="en-US" dirty="0"/>
              <a:t> </a:t>
            </a:r>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val="2919519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42864" indent="-285716" eaLnBrk="0" hangingPunct="0">
              <a:spcBef>
                <a:spcPct val="30000"/>
              </a:spcBef>
              <a:defRPr sz="1300">
                <a:solidFill>
                  <a:schemeClr val="tx1"/>
                </a:solidFill>
                <a:latin typeface="Arial" charset="0"/>
              </a:defRPr>
            </a:lvl2pPr>
            <a:lvl3pPr marL="1142868" indent="-228573" eaLnBrk="0" hangingPunct="0">
              <a:spcBef>
                <a:spcPct val="30000"/>
              </a:spcBef>
              <a:defRPr sz="1300">
                <a:solidFill>
                  <a:schemeClr val="tx1"/>
                </a:solidFill>
                <a:latin typeface="Arial" charset="0"/>
              </a:defRPr>
            </a:lvl3pPr>
            <a:lvl4pPr marL="1600015" indent="-228573" eaLnBrk="0" hangingPunct="0">
              <a:spcBef>
                <a:spcPct val="30000"/>
              </a:spcBef>
              <a:defRPr sz="1300">
                <a:solidFill>
                  <a:schemeClr val="tx1"/>
                </a:solidFill>
                <a:latin typeface="Arial" charset="0"/>
              </a:defRPr>
            </a:lvl4pPr>
            <a:lvl5pPr marL="2057163" indent="-228573" eaLnBrk="0" hangingPunct="0">
              <a:spcBef>
                <a:spcPct val="30000"/>
              </a:spcBef>
              <a:defRPr sz="1300">
                <a:solidFill>
                  <a:schemeClr val="tx1"/>
                </a:solidFill>
                <a:latin typeface="Arial" charset="0"/>
              </a:defRPr>
            </a:lvl5pPr>
            <a:lvl6pPr marL="2514310" indent="-228573" eaLnBrk="0" fontAlgn="base" hangingPunct="0">
              <a:spcBef>
                <a:spcPct val="30000"/>
              </a:spcBef>
              <a:spcAft>
                <a:spcPct val="0"/>
              </a:spcAft>
              <a:defRPr sz="1300">
                <a:solidFill>
                  <a:schemeClr val="tx1"/>
                </a:solidFill>
                <a:latin typeface="Arial" charset="0"/>
              </a:defRPr>
            </a:lvl6pPr>
            <a:lvl7pPr marL="2971457" indent="-228573" eaLnBrk="0" fontAlgn="base" hangingPunct="0">
              <a:spcBef>
                <a:spcPct val="30000"/>
              </a:spcBef>
              <a:spcAft>
                <a:spcPct val="0"/>
              </a:spcAft>
              <a:defRPr sz="1300">
                <a:solidFill>
                  <a:schemeClr val="tx1"/>
                </a:solidFill>
                <a:latin typeface="Arial" charset="0"/>
              </a:defRPr>
            </a:lvl7pPr>
            <a:lvl8pPr marL="3428604" indent="-228573" eaLnBrk="0" fontAlgn="base" hangingPunct="0">
              <a:spcBef>
                <a:spcPct val="30000"/>
              </a:spcBef>
              <a:spcAft>
                <a:spcPct val="0"/>
              </a:spcAft>
              <a:defRPr sz="1300">
                <a:solidFill>
                  <a:schemeClr val="tx1"/>
                </a:solidFill>
                <a:latin typeface="Arial" charset="0"/>
              </a:defRPr>
            </a:lvl8pPr>
            <a:lvl9pPr marL="3885752" indent="-228573"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7</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r>
              <a:rPr lang="en-US" dirty="0"/>
              <a:t>4 min</a:t>
            </a:r>
          </a:p>
          <a:p>
            <a:pPr eaLnBrk="1" hangingPunct="1"/>
            <a:endParaRPr lang="en-US" dirty="0"/>
          </a:p>
          <a:p>
            <a:r>
              <a:rPr lang="en-US" sz="1200" kern="1200" dirty="0">
                <a:solidFill>
                  <a:schemeClr val="tx1"/>
                </a:solidFill>
                <a:latin typeface="+mn-lt"/>
                <a:ea typeface="+mn-ea"/>
                <a:cs typeface="+mn-cs"/>
              </a:rPr>
              <a:t>a. Read through the norms at the heart of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 highlighting bullet points 3 and 4.</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“What can you do today to apply the two norms highlighted in red on the slide? Jot down some specific ideas.” </a:t>
            </a:r>
          </a:p>
        </p:txBody>
      </p:sp>
    </p:spTree>
    <p:extLst>
      <p:ext uri="{BB962C8B-B14F-4D97-AF65-F5344CB8AC3E}">
        <p14:creationId xmlns:p14="http://schemas.microsoft.com/office/powerpoint/2010/main" val="74698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8</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lvl="0"/>
            <a:r>
              <a:rPr lang="en-US" sz="1200" kern="1200" dirty="0">
                <a:solidFill>
                  <a:schemeClr val="tx1"/>
                </a:solidFill>
                <a:effectLst/>
                <a:latin typeface="+mn-lt"/>
                <a:ea typeface="+mn-ea"/>
                <a:cs typeface="+mn-cs"/>
              </a:rPr>
              <a:t>1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latin typeface="+mn-lt"/>
                <a:ea typeface="+mn-ea"/>
                <a:cs typeface="+mn-cs"/>
              </a:rPr>
              <a:t>a. “These are the questions we’ll reflect on at the end of today’s session.”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Emphasize that participants will be asked to reflect on how they did with applying the norms they just wrote about.</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3818162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15</a:t>
            </a:r>
            <a:r>
              <a:rPr lang="en-US" sz="1200" kern="1200" baseline="0" dirty="0">
                <a:solidFill>
                  <a:schemeClr val="tx1"/>
                </a:solidFill>
                <a:effectLst/>
                <a:latin typeface="+mn-lt"/>
                <a:ea typeface="+mn-ea"/>
                <a:cs typeface="+mn-cs"/>
              </a:rPr>
              <a:t> min</a:t>
            </a:r>
          </a:p>
          <a:p>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science-lesson materials are available from the lesson kit.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Insert on the slide the use-and-apply question, scenario, data set, or phenomenon for participants to explain. Ensure you have any materials you need if you want participants to observe a phenomenon.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“In video-based lesson analysis, it’s important to pay careful attention to the science-content ideas. To prepare for this, we’ll work first on clarifying and deepening our own understandings of the science content by wrestling with a use-and-apply question or scenario.”</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Present the question, scenario, data set, or phenomenon described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a:t>
            </a:r>
            <a:r>
              <a:rPr lang="en-US" sz="1200" b="0" u="none" strike="noStrike" kern="1200" baseline="0" dirty="0">
                <a:solidFill>
                  <a:schemeClr val="tx1"/>
                </a:solidFill>
                <a:effectLst/>
                <a:latin typeface="+mn-lt"/>
                <a:ea typeface="+mn-ea"/>
                <a:cs typeface="+mn-cs"/>
              </a:rPr>
              <a:t>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“Using your resources (such as the content background document and lesson plans), tackle the question or scenario on the slide. Spend a moment thinking about the question or scenario and then write down your explanation.”</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a:t>
            </a:r>
            <a:r>
              <a:rPr lang="en-US" sz="1200" b="1" u="none" strike="noStrike" kern="1200" dirty="0">
                <a:solidFill>
                  <a:schemeClr val="tx1"/>
                </a:solidFill>
                <a:effectLst/>
                <a:latin typeface="+mn-lt"/>
                <a:ea typeface="+mn-ea"/>
                <a:cs typeface="+mn-cs"/>
              </a:rPr>
              <a:t>Pairs:</a:t>
            </a:r>
            <a:r>
              <a:rPr lang="en-US" sz="1200" u="none" strike="noStrike" kern="1200" dirty="0">
                <a:solidFill>
                  <a:schemeClr val="tx1"/>
                </a:solidFill>
                <a:effectLst/>
                <a:latin typeface="+mn-lt"/>
                <a:ea typeface="+mn-ea"/>
                <a:cs typeface="+mn-cs"/>
              </a:rPr>
              <a:t> “Share your ideas with a partner.”</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Let participants drive the discussion. Encourage them to ask one another probe and challenge questions. Limit your role to listening and asking probe and challenge questions.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g. </a:t>
            </a:r>
            <a:r>
              <a:rPr lang="en-US" sz="1200" b="1" kern="1200" dirty="0">
                <a:solidFill>
                  <a:schemeClr val="tx1"/>
                </a:solidFill>
                <a:latin typeface="+mn-lt"/>
                <a:ea typeface="+mn-ea"/>
                <a:cs typeface="+mn-cs"/>
              </a:rPr>
              <a:t>Synthesize/summarize:</a:t>
            </a:r>
            <a:r>
              <a:rPr lang="en-US" sz="1200" kern="1200" dirty="0">
                <a:solidFill>
                  <a:schemeClr val="tx1"/>
                </a:solidFill>
                <a:latin typeface="+mn-lt"/>
                <a:ea typeface="+mn-ea"/>
                <a:cs typeface="+mn-cs"/>
              </a:rPr>
              <a:t> If </a:t>
            </a:r>
            <a:r>
              <a:rPr lang="en-US" sz="1200" kern="1200">
                <a:solidFill>
                  <a:schemeClr val="tx1"/>
                </a:solidFill>
                <a:latin typeface="+mn-lt"/>
                <a:ea typeface="+mn-ea"/>
                <a:cs typeface="+mn-cs"/>
              </a:rPr>
              <a:t>participants come </a:t>
            </a:r>
            <a:r>
              <a:rPr lang="en-US" sz="1200" kern="1200" dirty="0">
                <a:solidFill>
                  <a:schemeClr val="tx1"/>
                </a:solidFill>
                <a:latin typeface="+mn-lt"/>
                <a:ea typeface="+mn-ea"/>
                <a:cs typeface="+mn-cs"/>
              </a:rPr>
              <a:t>up with a strong response for the use-and-apply question or scenario, have one of them provide a summary. If they haven’t formulated a strong response, give them a complete explanation as a model.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9</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3101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457200"/>
            <a:ext cx="7848600" cy="2895600"/>
          </a:xfrm>
        </p:spPr>
        <p:txBody>
          <a:bodyPr/>
          <a:lstStyle/>
          <a:p>
            <a:pPr fontAlgn="auto">
              <a:spcAft>
                <a:spcPts val="0"/>
              </a:spcAft>
              <a:defRPr/>
            </a:pPr>
            <a:r>
              <a:rPr lang="en-US" dirty="0" err="1"/>
              <a:t>RESP</a:t>
            </a:r>
            <a:r>
              <a:rPr lang="en-US" cap="none" dirty="0" err="1"/>
              <a:t>e</a:t>
            </a:r>
            <a:r>
              <a:rPr lang="en-US" dirty="0" err="1"/>
              <a:t>CT</a:t>
            </a:r>
            <a:br>
              <a:rPr lang="en-US" dirty="0"/>
            </a:br>
            <a:r>
              <a:rPr lang="en-US" dirty="0"/>
              <a:t>Study-Group Session 5 </a:t>
            </a:r>
            <a:br>
              <a:rPr lang="en-US" dirty="0"/>
            </a:b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685800" y="3505200"/>
            <a:ext cx="716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4000" dirty="0">
                <a:solidFill>
                  <a:srgbClr val="0070C0"/>
                </a:solidFill>
                <a:latin typeface="Calibri" pitchFamily="34" charset="0"/>
              </a:rPr>
              <a:t>Date:</a:t>
            </a:r>
            <a:r>
              <a:rPr lang="en-US" sz="2000" dirty="0"/>
              <a:t>		      	</a:t>
            </a:r>
            <a:br>
              <a:rPr lang="en-US" sz="2000" dirty="0">
                <a:solidFill>
                  <a:srgbClr val="0070C0"/>
                </a:solidFill>
              </a:rPr>
            </a:br>
            <a:endParaRPr lang="en-US" altLang="en-US" sz="2000" dirty="0">
              <a:solidFill>
                <a:srgbClr val="0070C0"/>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Focus Question</a:t>
            </a:r>
          </a:p>
        </p:txBody>
      </p:sp>
      <p:sp>
        <p:nvSpPr>
          <p:cNvPr id="3" name="Content Placeholder 2"/>
          <p:cNvSpPr>
            <a:spLocks noGrp="1"/>
          </p:cNvSpPr>
          <p:nvPr>
            <p:ph idx="1"/>
          </p:nvPr>
        </p:nvSpPr>
        <p:spPr/>
        <p:txBody>
          <a:bodyPr/>
          <a:lstStyle/>
          <a:p>
            <a:pPr marL="0" indent="0">
              <a:lnSpc>
                <a:spcPct val="90000"/>
              </a:lnSpc>
              <a:buNone/>
            </a:pPr>
            <a:r>
              <a:rPr lang="en-US" sz="3200" dirty="0"/>
              <a:t>What can we learn about the </a:t>
            </a:r>
            <a:r>
              <a:rPr lang="en-US" sz="3200" dirty="0" err="1"/>
              <a:t>STeLLA</a:t>
            </a:r>
            <a:r>
              <a:rPr lang="en-US" sz="3200" dirty="0"/>
              <a:t> strategies, science content, and student thinking by analyzing our own classroom videos?</a:t>
            </a:r>
          </a:p>
          <a:p>
            <a:pPr marL="0" indent="0">
              <a:lnSpc>
                <a:spcPct val="90000"/>
              </a:lnSpc>
              <a:buNone/>
            </a:pPr>
            <a:endParaRPr lang="en-US" dirty="0"/>
          </a:p>
          <a:p>
            <a:endParaRPr lang="en-US" dirty="0"/>
          </a:p>
        </p:txBody>
      </p:sp>
    </p:spTree>
    <p:extLst>
      <p:ext uri="{BB962C8B-B14F-4D97-AF65-F5344CB8AC3E}">
        <p14:creationId xmlns:p14="http://schemas.microsoft.com/office/powerpoint/2010/main" val="418999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Video Clip 1</a:t>
            </a:r>
          </a:p>
        </p:txBody>
      </p:sp>
      <p:sp>
        <p:nvSpPr>
          <p:cNvPr id="3" name="Content Placeholder 2"/>
          <p:cNvSpPr>
            <a:spLocks noGrp="1"/>
          </p:cNvSpPr>
          <p:nvPr>
            <p:ph idx="1"/>
          </p:nvPr>
        </p:nvSpPr>
        <p:spPr/>
        <p:txBody>
          <a:bodyPr/>
          <a:lstStyle/>
          <a:p>
            <a:pPr marL="0" indent="0">
              <a:buNone/>
            </a:pPr>
            <a:r>
              <a:rPr lang="en-US" sz="3000" dirty="0"/>
              <a:t>Now we’ll begin the lesson analysis process for video clip 1.</a:t>
            </a:r>
          </a:p>
        </p:txBody>
      </p:sp>
    </p:spTree>
    <p:extLst>
      <p:ext uri="{BB962C8B-B14F-4D97-AF65-F5344CB8AC3E}">
        <p14:creationId xmlns:p14="http://schemas.microsoft.com/office/powerpoint/2010/main" val="254426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81000"/>
            <a:ext cx="8229600" cy="914400"/>
          </a:xfrm>
        </p:spPr>
        <p:txBody>
          <a:bodyPr/>
          <a:lstStyle/>
          <a:p>
            <a:r>
              <a:rPr lang="en-US" dirty="0"/>
              <a:t>Lesson Analysis Process</a:t>
            </a:r>
          </a:p>
        </p:txBody>
      </p:sp>
      <p:sp>
        <p:nvSpPr>
          <p:cNvPr id="17411" name="Content Placeholder 2"/>
          <p:cNvSpPr>
            <a:spLocks noGrp="1"/>
          </p:cNvSpPr>
          <p:nvPr>
            <p:ph idx="1"/>
          </p:nvPr>
        </p:nvSpPr>
        <p:spPr>
          <a:xfrm>
            <a:off x="457200" y="1219200"/>
            <a:ext cx="8229600" cy="5410200"/>
          </a:xfrm>
        </p:spPr>
        <p:txBody>
          <a:bodyPr/>
          <a:lstStyle/>
          <a:p>
            <a:pPr marL="320040" indent="-320040">
              <a:buFont typeface="Times New Roman" pitchFamily="18" charset="0"/>
              <a:buAutoNum type="arabicPeriod"/>
              <a:defRPr/>
            </a:pPr>
            <a:r>
              <a:rPr lang="en-US" sz="2600" dirty="0">
                <a:solidFill>
                  <a:srgbClr val="C00000"/>
                </a:solidFill>
              </a:rPr>
              <a:t>Review</a:t>
            </a:r>
            <a:r>
              <a:rPr lang="en-US" sz="2600" dirty="0"/>
              <a:t> the lesson context:</a:t>
            </a:r>
          </a:p>
          <a:p>
            <a:pPr marL="685800" lvl="3" indent="-222250">
              <a:buFont typeface="Arial" pitchFamily="34" charset="0"/>
              <a:buChar char="•"/>
              <a:defRPr/>
            </a:pPr>
            <a:r>
              <a:rPr lang="en-US" sz="2600" dirty="0"/>
              <a:t>What is the ideal student response to the focus question?</a:t>
            </a:r>
          </a:p>
          <a:p>
            <a:pPr marL="685800" lvl="3" indent="-222250">
              <a:buFont typeface="Arial" pitchFamily="34" charset="0"/>
              <a:buChar char="•"/>
              <a:defRPr/>
            </a:pPr>
            <a:r>
              <a:rPr lang="en-US" sz="2600" dirty="0"/>
              <a:t>How is the clip situated in the content storyline?</a:t>
            </a:r>
          </a:p>
          <a:p>
            <a:pPr marL="320040" indent="-320040">
              <a:buFont typeface="+mj-lt"/>
              <a:buAutoNum type="arabicPeriod"/>
              <a:defRPr/>
            </a:pPr>
            <a:r>
              <a:rPr lang="en-US" sz="2600" dirty="0">
                <a:solidFill>
                  <a:srgbClr val="C00000"/>
                </a:solidFill>
              </a:rPr>
              <a:t>Identify</a:t>
            </a:r>
            <a:r>
              <a:rPr lang="en-US" sz="2600" dirty="0"/>
              <a:t> and discuss the strategy that is the focus of analysis for each clip.</a:t>
            </a:r>
          </a:p>
          <a:p>
            <a:pPr marL="320040" indent="-320040">
              <a:buFont typeface="+mj-lt"/>
              <a:buAutoNum type="arabicPeriod"/>
              <a:defRPr/>
            </a:pPr>
            <a:r>
              <a:rPr lang="en-US" sz="2600" dirty="0">
                <a:solidFill>
                  <a:srgbClr val="C00000"/>
                </a:solidFill>
              </a:rPr>
              <a:t>Watch</a:t>
            </a:r>
            <a:r>
              <a:rPr lang="en-US" sz="2600" dirty="0"/>
              <a:t> video clip(s).</a:t>
            </a:r>
          </a:p>
          <a:p>
            <a:pPr marL="320040" indent="-320040">
              <a:buFont typeface="+mj-lt"/>
              <a:buAutoNum type="arabicPeriod"/>
              <a:defRPr/>
            </a:pPr>
            <a:r>
              <a:rPr lang="en-US" sz="2600" dirty="0">
                <a:solidFill>
                  <a:srgbClr val="C00000"/>
                </a:solidFill>
              </a:rPr>
              <a:t>Analyze</a:t>
            </a:r>
            <a:r>
              <a:rPr lang="en-US" sz="2600" dirty="0"/>
              <a:t> the lesson using the lesson analysis protocol.</a:t>
            </a:r>
          </a:p>
          <a:p>
            <a:pPr marL="320040" indent="-320040">
              <a:buFont typeface="+mj-lt"/>
              <a:buAutoNum type="arabicPeriod"/>
              <a:defRPr/>
            </a:pPr>
            <a:r>
              <a:rPr lang="en-US" sz="2600" dirty="0">
                <a:solidFill>
                  <a:srgbClr val="C00000"/>
                </a:solidFill>
              </a:rPr>
              <a:t>Reflect</a:t>
            </a:r>
            <a:r>
              <a:rPr lang="en-US" sz="2600" dirty="0"/>
              <a:t> on the lesson analysis experience: </a:t>
            </a:r>
          </a:p>
          <a:p>
            <a:pPr marL="685800" lvl="3" indent="-222250">
              <a:buFont typeface="Arial" pitchFamily="34" charset="0"/>
              <a:buChar char="•"/>
              <a:defRPr/>
            </a:pPr>
            <a:r>
              <a:rPr lang="en-US" sz="2600" dirty="0"/>
              <a:t>As a reviewer</a:t>
            </a:r>
          </a:p>
          <a:p>
            <a:pPr marL="685800" lvl="3" indent="-222250">
              <a:buFont typeface="Arial" pitchFamily="34" charset="0"/>
              <a:buChar char="•"/>
              <a:defRPr/>
            </a:pPr>
            <a:r>
              <a:rPr lang="en-US" sz="2600" dirty="0"/>
              <a:t>As a teacher in the clip</a:t>
            </a:r>
          </a:p>
        </p:txBody>
      </p:sp>
    </p:spTree>
    <p:extLst>
      <p:ext uri="{BB962C8B-B14F-4D97-AF65-F5344CB8AC3E}">
        <p14:creationId xmlns:p14="http://schemas.microsoft.com/office/powerpoint/2010/main" val="251119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990600"/>
          </a:xfrm>
        </p:spPr>
        <p:txBody>
          <a:bodyPr/>
          <a:lstStyle/>
          <a:p>
            <a:pPr eaLnBrk="1" hangingPunct="1"/>
            <a:r>
              <a:rPr lang="en-US" dirty="0"/>
              <a:t>The CERA Framework</a:t>
            </a:r>
          </a:p>
        </p:txBody>
      </p:sp>
      <p:grpSp>
        <p:nvGrpSpPr>
          <p:cNvPr id="2" name="Group 1"/>
          <p:cNvGrpSpPr/>
          <p:nvPr/>
        </p:nvGrpSpPr>
        <p:grpSpPr>
          <a:xfrm>
            <a:off x="457200" y="1676400"/>
            <a:ext cx="8077200" cy="4495800"/>
            <a:chOff x="506432" y="2012877"/>
            <a:chExt cx="7799368" cy="4191000"/>
          </a:xfrm>
        </p:grpSpPr>
        <p:sp>
          <p:nvSpPr>
            <p:cNvPr id="20483" name="Rectangle 3"/>
            <p:cNvSpPr>
              <a:spLocks noChangeArrowheads="1"/>
            </p:cNvSpPr>
            <p:nvPr/>
          </p:nvSpPr>
          <p:spPr bwMode="auto">
            <a:xfrm>
              <a:off x="3081696" y="2012877"/>
              <a:ext cx="2453937"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Observation</a:t>
              </a:r>
            </a:p>
            <a:p>
              <a:pPr algn="ctr"/>
              <a:r>
                <a:rPr lang="en-US" sz="1600" dirty="0"/>
                <a:t>Begin with an observation,</a:t>
              </a:r>
            </a:p>
            <a:p>
              <a:pPr algn="ctr"/>
              <a:r>
                <a:rPr lang="en-US" sz="1600" dirty="0"/>
                <a:t>question, or judgment. </a:t>
              </a:r>
            </a:p>
          </p:txBody>
        </p:sp>
        <p:sp>
          <p:nvSpPr>
            <p:cNvPr id="20484" name="Rectangle 4"/>
            <p:cNvSpPr>
              <a:spLocks noChangeArrowheads="1"/>
            </p:cNvSpPr>
            <p:nvPr/>
          </p:nvSpPr>
          <p:spPr bwMode="auto">
            <a:xfrm>
              <a:off x="506432" y="3384477"/>
              <a:ext cx="2514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Alternatives</a:t>
              </a:r>
            </a:p>
            <a:p>
              <a:pPr algn="ctr"/>
              <a:r>
                <a:rPr lang="en-US" sz="1600" dirty="0"/>
                <a:t>Consider alternative </a:t>
              </a:r>
            </a:p>
            <a:p>
              <a:pPr algn="ctr"/>
              <a:r>
                <a:rPr lang="en-US" sz="1600" dirty="0"/>
                <a:t>explanations and </a:t>
              </a:r>
            </a:p>
            <a:p>
              <a:pPr algn="ctr"/>
              <a:r>
                <a:rPr lang="en-US" sz="1600" dirty="0"/>
                <a:t>teaching strategies.</a:t>
              </a:r>
            </a:p>
          </p:txBody>
        </p:sp>
        <p:sp>
          <p:nvSpPr>
            <p:cNvPr id="20485" name="Rectangle 5"/>
            <p:cNvSpPr>
              <a:spLocks noChangeArrowheads="1"/>
            </p:cNvSpPr>
            <p:nvPr/>
          </p:nvSpPr>
          <p:spPr bwMode="auto">
            <a:xfrm>
              <a:off x="5943600" y="3352800"/>
              <a:ext cx="23622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Claim</a:t>
              </a:r>
              <a:r>
                <a:rPr lang="en-US" dirty="0"/>
                <a:t> </a:t>
              </a:r>
            </a:p>
            <a:p>
              <a:pPr algn="ctr"/>
              <a:r>
                <a:rPr lang="en-US" sz="1600" dirty="0"/>
                <a:t>Turn your observation,</a:t>
              </a:r>
            </a:p>
            <a:p>
              <a:pPr algn="ctr"/>
              <a:r>
                <a:rPr lang="en-US" sz="1600" dirty="0"/>
                <a:t>question, or judgment </a:t>
              </a:r>
            </a:p>
            <a:p>
              <a:pPr algn="ctr"/>
              <a:r>
                <a:rPr lang="en-US" sz="1600" dirty="0"/>
                <a:t>into a claim. </a:t>
              </a:r>
            </a:p>
          </p:txBody>
        </p:sp>
        <p:sp>
          <p:nvSpPr>
            <p:cNvPr id="20486" name="Rectangle 6"/>
            <p:cNvSpPr>
              <a:spLocks noChangeArrowheads="1"/>
            </p:cNvSpPr>
            <p:nvPr/>
          </p:nvSpPr>
          <p:spPr bwMode="auto">
            <a:xfrm>
              <a:off x="3325832" y="4697340"/>
              <a:ext cx="2438400" cy="15065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Evidence and</a:t>
              </a:r>
            </a:p>
            <a:p>
              <a:pPr algn="ctr"/>
              <a:r>
                <a:rPr lang="en-US" b="1" dirty="0"/>
                <a:t> Reasoning</a:t>
              </a:r>
            </a:p>
            <a:p>
              <a:pPr algn="ctr"/>
              <a:r>
                <a:rPr lang="en-US" sz="1600" dirty="0"/>
                <a:t>Provide specific evidence</a:t>
              </a:r>
            </a:p>
            <a:p>
              <a:pPr algn="ctr"/>
              <a:r>
                <a:rPr lang="en-US" sz="1600" dirty="0"/>
                <a:t> and your reason(s) why it </a:t>
              </a:r>
            </a:p>
            <a:p>
              <a:pPr algn="ctr"/>
              <a:r>
                <a:rPr lang="en-US" sz="1600" dirty="0"/>
                <a:t>supports or develops </a:t>
              </a:r>
            </a:p>
            <a:p>
              <a:pPr algn="ctr"/>
              <a:r>
                <a:rPr lang="en-US" sz="1600" dirty="0"/>
                <a:t>the claim.</a:t>
              </a:r>
              <a:r>
                <a:rPr lang="en-US" dirty="0"/>
                <a:t> </a:t>
              </a:r>
            </a:p>
          </p:txBody>
        </p:sp>
        <p:sp>
          <p:nvSpPr>
            <p:cNvPr id="20487" name="Text Box 7"/>
            <p:cNvSpPr txBox="1">
              <a:spLocks noChangeArrowheads="1"/>
            </p:cNvSpPr>
            <p:nvPr/>
          </p:nvSpPr>
          <p:spPr bwMode="auto">
            <a:xfrm>
              <a:off x="3523169" y="3007352"/>
              <a:ext cx="1907897" cy="163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Focus on </a:t>
              </a:r>
            </a:p>
            <a:p>
              <a:pPr algn="ctr" eaLnBrk="1" hangingPunct="1"/>
              <a:r>
                <a:rPr lang="en-US" dirty="0"/>
                <a:t>Student Thinking </a:t>
              </a:r>
            </a:p>
            <a:p>
              <a:pPr algn="ctr" eaLnBrk="1" hangingPunct="1"/>
              <a:r>
                <a:rPr lang="en-US" dirty="0"/>
                <a:t>and Learning </a:t>
              </a:r>
              <a:br>
                <a:rPr lang="en-US" dirty="0"/>
              </a:br>
              <a:r>
                <a:rPr lang="en-US" dirty="0"/>
                <a:t>and</a:t>
              </a:r>
            </a:p>
            <a:p>
              <a:pPr algn="ctr" eaLnBrk="1" hangingPunct="1"/>
              <a:r>
                <a:rPr lang="en-US" dirty="0"/>
                <a:t>Science Content </a:t>
              </a:r>
            </a:p>
            <a:p>
              <a:pPr algn="ctr" eaLnBrk="1" hangingPunct="1"/>
              <a:r>
                <a:rPr lang="en-US" dirty="0"/>
                <a:t>Storyline</a:t>
              </a:r>
            </a:p>
          </p:txBody>
        </p:sp>
        <p:sp>
          <p:nvSpPr>
            <p:cNvPr id="20488" name="AutoShape 8"/>
            <p:cNvSpPr>
              <a:spLocks noChangeArrowheads="1"/>
            </p:cNvSpPr>
            <p:nvPr/>
          </p:nvSpPr>
          <p:spPr bwMode="auto">
            <a:xfrm rot="2030252">
              <a:off x="5770845" y="2434161"/>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AutoShape 9"/>
            <p:cNvSpPr>
              <a:spLocks noChangeArrowheads="1"/>
            </p:cNvSpPr>
            <p:nvPr/>
          </p:nvSpPr>
          <p:spPr bwMode="auto">
            <a:xfrm rot="13765107">
              <a:off x="2003310" y="4818719"/>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AutoShape 10"/>
            <p:cNvSpPr>
              <a:spLocks noChangeArrowheads="1"/>
            </p:cNvSpPr>
            <p:nvPr/>
          </p:nvSpPr>
          <p:spPr bwMode="auto">
            <a:xfrm rot="8086992">
              <a:off x="6019800" y="4908478"/>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AutoShape 11"/>
            <p:cNvSpPr>
              <a:spLocks noChangeArrowheads="1"/>
            </p:cNvSpPr>
            <p:nvPr/>
          </p:nvSpPr>
          <p:spPr bwMode="auto">
            <a:xfrm rot="-2067565">
              <a:off x="1801832" y="2470077"/>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46229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1</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5" name="Content Placeholder 7"/>
          <p:cNvGraphicFramePr>
            <a:graphicFrameLocks/>
          </p:cNvGraphicFramePr>
          <p:nvPr>
            <p:extLst>
              <p:ext uri="{D42A27DB-BD31-4B8C-83A1-F6EECF244321}">
                <p14:modId xmlns:p14="http://schemas.microsoft.com/office/powerpoint/2010/main" val="1765428525"/>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a:t>
                      </a:r>
                      <a:r>
                        <a:rPr lang="en-US" sz="1100" i="1" baseline="0" dirty="0">
                          <a:effectLst/>
                          <a:latin typeface="Arial"/>
                          <a:ea typeface="Times New Roman"/>
                        </a:rPr>
                        <a:t> </a:t>
                      </a:r>
                      <a:r>
                        <a:rPr lang="en-US" sz="1100" i="1" dirty="0">
                          <a:effectLst/>
                          <a:latin typeface="Arial"/>
                          <a:ea typeface="Times New Roman"/>
                        </a:rPr>
                        <a:t>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88011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rmAutofit/>
          </a:bodyPr>
          <a:lstStyle/>
          <a:p>
            <a:r>
              <a:rPr lang="en-US" dirty="0"/>
              <a:t>Lesson Analysis 1: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lstStyle/>
          <a:p>
            <a:r>
              <a:rPr lang="en-US" dirty="0"/>
              <a:t>Lesson Analysis 1: Identify the Strategy</a:t>
            </a:r>
          </a:p>
        </p:txBody>
      </p:sp>
      <p:sp>
        <p:nvSpPr>
          <p:cNvPr id="3" name="Content Placeholder 2"/>
          <p:cNvSpPr>
            <a:spLocks noGrp="1"/>
          </p:cNvSpPr>
          <p:nvPr>
            <p:ph idx="1"/>
          </p:nvPr>
        </p:nvSpPr>
        <p:spPr>
          <a:xfrm>
            <a:off x="533400" y="11430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1: Analyze the Video</a:t>
            </a:r>
          </a:p>
        </p:txBody>
      </p:sp>
      <p:sp>
        <p:nvSpPr>
          <p:cNvPr id="3" name="Content Placeholder 2"/>
          <p:cNvSpPr>
            <a:spLocks noGrp="1"/>
          </p:cNvSpPr>
          <p:nvPr>
            <p:ph idx="1"/>
          </p:nvPr>
        </p:nvSpPr>
        <p:spPr>
          <a:xfrm>
            <a:off x="457200" y="10668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r>
              <a:rPr lang="en-US" dirty="0"/>
              <a:t>Lesson Analysis 1: Reflect</a:t>
            </a:r>
          </a:p>
        </p:txBody>
      </p:sp>
      <p:sp>
        <p:nvSpPr>
          <p:cNvPr id="3" name="Content Placeholder 2"/>
          <p:cNvSpPr>
            <a:spLocks noGrp="1"/>
          </p:cNvSpPr>
          <p:nvPr>
            <p:ph idx="1"/>
          </p:nvPr>
        </p:nvSpPr>
        <p:spPr>
          <a:xfrm>
            <a:off x="533400" y="1371600"/>
            <a:ext cx="8229600" cy="49530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Break</a:t>
            </a:r>
          </a:p>
        </p:txBody>
      </p:sp>
      <p:sp>
        <p:nvSpPr>
          <p:cNvPr id="3" name="Content Placeholder 2"/>
          <p:cNvSpPr>
            <a:spLocks noGrp="1"/>
          </p:cNvSpPr>
          <p:nvPr>
            <p:ph idx="1"/>
          </p:nvPr>
        </p:nvSpPr>
        <p:spPr/>
        <p:txBody>
          <a:bodyPr/>
          <a:lstStyle/>
          <a:p>
            <a:pPr marL="0" indent="0">
              <a:buNone/>
            </a:pPr>
            <a:r>
              <a:rPr lang="en-US" sz="3200" dirty="0"/>
              <a:t>Now we’ll take a 20-minute food break.</a:t>
            </a:r>
          </a:p>
        </p:txBody>
      </p:sp>
    </p:spTree>
    <p:extLst>
      <p:ext uri="{BB962C8B-B14F-4D97-AF65-F5344CB8AC3E}">
        <p14:creationId xmlns:p14="http://schemas.microsoft.com/office/powerpoint/2010/main" val="549021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Agenda</a:t>
            </a:r>
          </a:p>
        </p:txBody>
      </p:sp>
      <p:sp>
        <p:nvSpPr>
          <p:cNvPr id="10243" name="Rectangle 3"/>
          <p:cNvSpPr>
            <a:spLocks noGrp="1" noChangeArrowheads="1"/>
          </p:cNvSpPr>
          <p:nvPr>
            <p:ph type="body" idx="1"/>
          </p:nvPr>
        </p:nvSpPr>
        <p:spPr>
          <a:xfrm>
            <a:off x="533400" y="1447800"/>
            <a:ext cx="8458200" cy="5105400"/>
          </a:xfrm>
        </p:spPr>
        <p:txBody>
          <a:bodyPr/>
          <a:lstStyle/>
          <a:p>
            <a:pPr marL="365760" lvl="1" indent="-365760" eaLnBrk="1" hangingPunct="1">
              <a:spcBef>
                <a:spcPts val="1200"/>
              </a:spcBef>
              <a:spcAft>
                <a:spcPts val="0"/>
              </a:spcAft>
              <a:buFontTx/>
              <a:buChar char="•"/>
            </a:pPr>
            <a:r>
              <a:rPr lang="en-US" sz="3200" dirty="0">
                <a:ea typeface="+mn-ea"/>
                <a:cs typeface="+mn-cs"/>
              </a:rPr>
              <a:t>Opening </a:t>
            </a:r>
            <a:r>
              <a:rPr lang="en-US" sz="3200" dirty="0">
                <a:solidFill>
                  <a:srgbClr val="FF0000"/>
                </a:solidFill>
              </a:rPr>
              <a:t>(10 min)</a:t>
            </a:r>
          </a:p>
          <a:p>
            <a:pPr marL="365760" lvl="1" indent="-365760">
              <a:spcBef>
                <a:spcPts val="1200"/>
              </a:spcBef>
              <a:spcAft>
                <a:spcPts val="0"/>
              </a:spcAft>
              <a:buFontTx/>
              <a:buChar char="•"/>
            </a:pPr>
            <a:r>
              <a:rPr lang="en-US" sz="3200" dirty="0"/>
              <a:t>Science content deepening: use and apply  </a:t>
            </a:r>
            <a:br>
              <a:rPr lang="en-US" sz="3200" dirty="0"/>
            </a:br>
            <a:r>
              <a:rPr lang="en-US" sz="3200" dirty="0">
                <a:solidFill>
                  <a:srgbClr val="FF0000"/>
                </a:solidFill>
              </a:rPr>
              <a:t>(15 min)</a:t>
            </a:r>
          </a:p>
          <a:p>
            <a:pPr marL="365760" lvl="1" indent="-365760" eaLnBrk="1" hangingPunct="1">
              <a:spcBef>
                <a:spcPts val="1200"/>
              </a:spcBef>
              <a:spcAft>
                <a:spcPts val="0"/>
              </a:spcAft>
              <a:buFontTx/>
              <a:buChar char="•"/>
            </a:pPr>
            <a:r>
              <a:rPr lang="en-US" sz="3200" dirty="0">
                <a:ea typeface="+mn-ea"/>
                <a:cs typeface="+mn-cs"/>
              </a:rPr>
              <a:t>Lesson analysis </a:t>
            </a:r>
            <a:r>
              <a:rPr lang="en-US" sz="3200" dirty="0">
                <a:solidFill>
                  <a:srgbClr val="FF0000"/>
                </a:solidFill>
                <a:ea typeface="+mn-ea"/>
                <a:cs typeface="+mn-cs"/>
              </a:rPr>
              <a:t>(3 hours)</a:t>
            </a:r>
            <a:endParaRPr lang="en-US" sz="3200" dirty="0"/>
          </a:p>
          <a:p>
            <a:pPr marL="365760" lvl="1" indent="-365760">
              <a:spcBef>
                <a:spcPts val="1200"/>
              </a:spcBef>
              <a:spcAft>
                <a:spcPts val="0"/>
              </a:spcAft>
              <a:buFontTx/>
              <a:buChar char="•"/>
            </a:pPr>
            <a:r>
              <a:rPr lang="en-US" sz="3200" dirty="0"/>
              <a:t>Food break</a:t>
            </a:r>
            <a:r>
              <a:rPr lang="en-US" sz="3200" dirty="0">
                <a:solidFill>
                  <a:srgbClr val="0070C0"/>
                </a:solidFill>
              </a:rPr>
              <a:t> </a:t>
            </a:r>
            <a:r>
              <a:rPr lang="en-US" sz="3200" dirty="0">
                <a:solidFill>
                  <a:srgbClr val="FF0000"/>
                </a:solidFill>
              </a:rPr>
              <a:t>(20 min)</a:t>
            </a:r>
          </a:p>
          <a:p>
            <a:pPr marL="365760" lvl="1" indent="-365760" eaLnBrk="1" hangingPunct="1">
              <a:spcBef>
                <a:spcPts val="1200"/>
              </a:spcBef>
              <a:spcAft>
                <a:spcPts val="0"/>
              </a:spcAft>
              <a:buFontTx/>
              <a:buChar char="•"/>
            </a:pPr>
            <a:r>
              <a:rPr lang="en-US" sz="3200" dirty="0"/>
              <a:t>Closing and r</a:t>
            </a:r>
            <a:r>
              <a:rPr lang="en-US" sz="3200" dirty="0">
                <a:ea typeface="+mn-ea"/>
                <a:cs typeface="+mn-cs"/>
              </a:rPr>
              <a:t>eflections </a:t>
            </a:r>
            <a:r>
              <a:rPr lang="en-US" sz="3200" dirty="0">
                <a:solidFill>
                  <a:srgbClr val="FF0000"/>
                </a:solidFill>
                <a:ea typeface="+mn-ea"/>
                <a:cs typeface="+mn-cs"/>
              </a:rPr>
              <a:t>(</a:t>
            </a:r>
            <a:r>
              <a:rPr lang="en-US" sz="3200" dirty="0">
                <a:solidFill>
                  <a:srgbClr val="FF0000"/>
                </a:solidFill>
              </a:rPr>
              <a:t>15</a:t>
            </a:r>
            <a:r>
              <a:rPr lang="en-US" sz="3200" dirty="0">
                <a:solidFill>
                  <a:srgbClr val="FF0000"/>
                </a:solidFill>
                <a:ea typeface="+mn-ea"/>
                <a:cs typeface="+mn-cs"/>
              </a:rPr>
              <a:t> min)</a:t>
            </a:r>
          </a:p>
        </p:txBody>
      </p:sp>
    </p:spTree>
    <p:extLst>
      <p:ext uri="{BB962C8B-B14F-4D97-AF65-F5344CB8AC3E}">
        <p14:creationId xmlns:p14="http://schemas.microsoft.com/office/powerpoint/2010/main" val="348158554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Continued</a:t>
            </a:r>
          </a:p>
        </p:txBody>
      </p:sp>
      <p:sp>
        <p:nvSpPr>
          <p:cNvPr id="3" name="Content Placeholder 2"/>
          <p:cNvSpPr>
            <a:spLocks noGrp="1"/>
          </p:cNvSpPr>
          <p:nvPr>
            <p:ph idx="1"/>
          </p:nvPr>
        </p:nvSpPr>
        <p:spPr/>
        <p:txBody>
          <a:bodyPr/>
          <a:lstStyle/>
          <a:p>
            <a:pPr marL="0" indent="0">
              <a:buNone/>
            </a:pPr>
            <a:r>
              <a:rPr lang="en-US" sz="3200" dirty="0"/>
              <a:t>Next we’ll analyze video clip 2 using the same process. </a:t>
            </a:r>
          </a:p>
        </p:txBody>
      </p:sp>
    </p:spTree>
    <p:extLst>
      <p:ext uri="{BB962C8B-B14F-4D97-AF65-F5344CB8AC3E}">
        <p14:creationId xmlns:p14="http://schemas.microsoft.com/office/powerpoint/2010/main" val="3446235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2</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2928451331"/>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04544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rmAutofit/>
          </a:bodyPr>
          <a:lstStyle/>
          <a:p>
            <a:r>
              <a:rPr lang="en-US" dirty="0"/>
              <a:t>Lesson Analysis 2: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2: Identify the Strategy</a:t>
            </a:r>
          </a:p>
        </p:txBody>
      </p:sp>
      <p:sp>
        <p:nvSpPr>
          <p:cNvPr id="3" name="Content Placeholder 2"/>
          <p:cNvSpPr>
            <a:spLocks noGrp="1"/>
          </p:cNvSpPr>
          <p:nvPr>
            <p:ph idx="1"/>
          </p:nvPr>
        </p:nvSpPr>
        <p:spPr>
          <a:xfrm>
            <a:off x="457200" y="11430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2: Analyze the Video</a:t>
            </a:r>
          </a:p>
        </p:txBody>
      </p:sp>
      <p:sp>
        <p:nvSpPr>
          <p:cNvPr id="3" name="Content Placeholder 2"/>
          <p:cNvSpPr>
            <a:spLocks noGrp="1"/>
          </p:cNvSpPr>
          <p:nvPr>
            <p:ph idx="1"/>
          </p:nvPr>
        </p:nvSpPr>
        <p:spPr>
          <a:xfrm>
            <a:off x="457200" y="1143000"/>
            <a:ext cx="8229600" cy="54864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a:t>
            </a:r>
          </a:p>
          <a:p>
            <a:pPr marL="365760" indent="-365760">
              <a:spcBef>
                <a:spcPts val="600"/>
              </a:spcBef>
              <a:spcAft>
                <a:spcPts val="0"/>
              </a:spcAft>
              <a:buFont typeface="+mj-lt"/>
              <a:buAutoNum type="arabicPeriod"/>
            </a:pPr>
            <a:r>
              <a:rPr lang="en-US" sz="2500" dirty="0"/>
              <a:t>Watch the video clip(s). </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Lesson Analysis 2: Reflect</a:t>
            </a:r>
          </a:p>
        </p:txBody>
      </p:sp>
      <p:sp>
        <p:nvSpPr>
          <p:cNvPr id="3" name="Content Placeholder 2"/>
          <p:cNvSpPr>
            <a:spLocks noGrp="1"/>
          </p:cNvSpPr>
          <p:nvPr>
            <p:ph idx="1"/>
          </p:nvPr>
        </p:nvSpPr>
        <p:spPr>
          <a:xfrm>
            <a:off x="609600" y="1295400"/>
            <a:ext cx="8077200" cy="50292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a:t>
            </a:r>
          </a:p>
          <a:p>
            <a:pPr marL="365760" indent="-365760">
              <a:spcBef>
                <a:spcPts val="1800"/>
              </a:spcBef>
              <a:spcAft>
                <a:spcPts val="0"/>
              </a:spcAft>
              <a:buFont typeface="+mj-lt"/>
              <a:buAutoNum type="arabicPeriod"/>
            </a:pPr>
            <a:r>
              <a:rPr lang="en-US" sz="3200" dirty="0"/>
              <a:t>Watch the video clip(s). </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Continued</a:t>
            </a:r>
          </a:p>
        </p:txBody>
      </p:sp>
      <p:sp>
        <p:nvSpPr>
          <p:cNvPr id="3" name="Content Placeholder 2"/>
          <p:cNvSpPr>
            <a:spLocks noGrp="1"/>
          </p:cNvSpPr>
          <p:nvPr>
            <p:ph idx="1"/>
          </p:nvPr>
        </p:nvSpPr>
        <p:spPr/>
        <p:txBody>
          <a:bodyPr/>
          <a:lstStyle/>
          <a:p>
            <a:pPr marL="0" indent="0">
              <a:buNone/>
            </a:pPr>
            <a:r>
              <a:rPr lang="en-US" sz="3200" dirty="0"/>
              <a:t>Next we’ll analyze video clip 3. </a:t>
            </a:r>
          </a:p>
        </p:txBody>
      </p:sp>
    </p:spTree>
    <p:extLst>
      <p:ext uri="{BB962C8B-B14F-4D97-AF65-F5344CB8AC3E}">
        <p14:creationId xmlns:p14="http://schemas.microsoft.com/office/powerpoint/2010/main" val="1446148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3</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874463284"/>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87776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rmAutofit/>
          </a:bodyPr>
          <a:lstStyle/>
          <a:p>
            <a:r>
              <a:rPr lang="en-US" dirty="0"/>
              <a:t>Lesson Analysis 3: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3: Identify the Strategy</a:t>
            </a:r>
          </a:p>
        </p:txBody>
      </p:sp>
      <p:sp>
        <p:nvSpPr>
          <p:cNvPr id="3" name="Content Placeholder 2"/>
          <p:cNvSpPr>
            <a:spLocks noGrp="1"/>
          </p:cNvSpPr>
          <p:nvPr>
            <p:ph idx="1"/>
          </p:nvPr>
        </p:nvSpPr>
        <p:spPr>
          <a:xfrm>
            <a:off x="457200" y="1371600"/>
            <a:ext cx="8229600" cy="5105400"/>
          </a:xfrm>
        </p:spPr>
        <p:txBody>
          <a:bodyPr/>
          <a:lstStyle/>
          <a:p>
            <a:pPr marL="365760" indent="-365760">
              <a:spcBef>
                <a:spcPts val="0"/>
              </a:spcBef>
              <a:buFont typeface="+mj-lt"/>
              <a:buAutoNum type="arabicPeriod"/>
            </a:pPr>
            <a:r>
              <a:rPr lang="en-US" sz="2500" dirty="0"/>
              <a:t>Review the lesson context.</a:t>
            </a:r>
          </a:p>
          <a:p>
            <a:pPr marL="365760" indent="-365760">
              <a:spcBef>
                <a:spcPts val="800"/>
              </a:spcBef>
              <a:buFont typeface="+mj-lt"/>
              <a:buAutoNum type="arabicPeriod"/>
            </a:pPr>
            <a:r>
              <a:rPr lang="en-US" sz="2500" b="1" dirty="0">
                <a:solidFill>
                  <a:srgbClr val="FF0000"/>
                </a:solidFill>
              </a:rPr>
              <a:t>Identify</a:t>
            </a:r>
            <a:r>
              <a:rPr lang="en-US" sz="2500" b="1" dirty="0">
                <a:solidFill>
                  <a:srgbClr val="C00000"/>
                </a:solidFill>
              </a:rPr>
              <a:t> </a:t>
            </a:r>
            <a:r>
              <a:rPr lang="en-US" sz="2500" b="1" dirty="0"/>
              <a:t>the strategy:  </a:t>
            </a:r>
          </a:p>
          <a:p>
            <a:pPr marL="731520" lvl="1" indent="-365760">
              <a:spcBef>
                <a:spcPts val="600"/>
              </a:spcBef>
            </a:pPr>
            <a:r>
              <a:rPr lang="en-US" sz="2500" dirty="0">
                <a:solidFill>
                  <a:srgbClr val="0070C0"/>
                </a:solidFill>
              </a:rPr>
              <a:t>Add here the strategy that is the focus of the analysis for the video clip. Add page numbers for the strategy from the </a:t>
            </a:r>
            <a:r>
              <a:rPr lang="en-US" sz="2500" dirty="0" err="1">
                <a:solidFill>
                  <a:srgbClr val="0070C0"/>
                </a:solidFill>
              </a:rPr>
              <a:t>STeLLA</a:t>
            </a:r>
            <a:r>
              <a:rPr lang="en-US" sz="2500" dirty="0">
                <a:solidFill>
                  <a:srgbClr val="0070C0"/>
                </a:solidFill>
              </a:rPr>
              <a:t> strategies booklet.</a:t>
            </a:r>
            <a:endParaRPr lang="en-US" sz="2500" dirty="0">
              <a:solidFill>
                <a:srgbClr val="FF0000"/>
              </a:solidFill>
            </a:endParaRPr>
          </a:p>
          <a:p>
            <a:pPr marL="731520" lvl="1" indent="-365760">
              <a:spcBef>
                <a:spcPts val="300"/>
              </a:spcBef>
            </a:pPr>
            <a:r>
              <a:rPr lang="en-US" sz="25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500" dirty="0"/>
              <a:t>Watch the video clip(s).</a:t>
            </a:r>
          </a:p>
          <a:p>
            <a:pPr marL="365760" indent="-365760">
              <a:spcBef>
                <a:spcPts val="800"/>
              </a:spcBef>
              <a:buFont typeface="+mj-lt"/>
              <a:buAutoNum type="arabicPeriod"/>
            </a:pPr>
            <a:r>
              <a:rPr lang="en-US" sz="2500" dirty="0"/>
              <a:t>Analyze the video using the lesson analysis protocol.</a:t>
            </a:r>
          </a:p>
          <a:p>
            <a:pPr marL="365760" indent="-365760">
              <a:spcBef>
                <a:spcPts val="800"/>
              </a:spcBef>
              <a:buFont typeface="+mj-lt"/>
              <a:buAutoNum type="arabicPeriod"/>
            </a:pPr>
            <a:r>
              <a:rPr lang="en-US" sz="25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lnSpc>
                <a:spcPct val="90000"/>
              </a:lnSpc>
              <a:buNone/>
            </a:pPr>
            <a:r>
              <a:rPr lang="en-US" sz="3200" dirty="0"/>
              <a:t>What can we learn about the </a:t>
            </a:r>
            <a:r>
              <a:rPr lang="en-US" sz="3200" dirty="0" err="1"/>
              <a:t>STeLLA</a:t>
            </a:r>
            <a:r>
              <a:rPr lang="en-US" sz="3200" dirty="0"/>
              <a:t> strategies, science content, and student thinking by analyzing our own classroom videos?</a:t>
            </a:r>
          </a:p>
          <a:p>
            <a:pPr marL="0" indent="0" eaLnBrk="1" hangingPunct="1">
              <a:lnSpc>
                <a:spcPct val="90000"/>
              </a:lnSpc>
              <a:buNone/>
            </a:pPr>
            <a:endParaRPr lang="en-US" sz="2800" dirty="0"/>
          </a:p>
        </p:txBody>
      </p:sp>
    </p:spTree>
    <p:extLst>
      <p:ext uri="{BB962C8B-B14F-4D97-AF65-F5344CB8AC3E}">
        <p14:creationId xmlns:p14="http://schemas.microsoft.com/office/powerpoint/2010/main" val="121724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3: Analyze the Video</a:t>
            </a:r>
          </a:p>
        </p:txBody>
      </p:sp>
      <p:sp>
        <p:nvSpPr>
          <p:cNvPr id="3" name="Content Placeholder 2"/>
          <p:cNvSpPr>
            <a:spLocks noGrp="1"/>
          </p:cNvSpPr>
          <p:nvPr>
            <p:ph idx="1"/>
          </p:nvPr>
        </p:nvSpPr>
        <p:spPr>
          <a:xfrm>
            <a:off x="457200" y="10668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90600"/>
          </a:xfrm>
        </p:spPr>
        <p:txBody>
          <a:bodyPr/>
          <a:lstStyle/>
          <a:p>
            <a:r>
              <a:rPr lang="en-US" dirty="0"/>
              <a:t>Lesson Analysis 3: Reflect</a:t>
            </a:r>
          </a:p>
        </p:txBody>
      </p:sp>
      <p:sp>
        <p:nvSpPr>
          <p:cNvPr id="3" name="Content Placeholder 2"/>
          <p:cNvSpPr>
            <a:spLocks noGrp="1"/>
          </p:cNvSpPr>
          <p:nvPr>
            <p:ph idx="1"/>
          </p:nvPr>
        </p:nvSpPr>
        <p:spPr>
          <a:xfrm>
            <a:off x="609600" y="1295400"/>
            <a:ext cx="8077200" cy="51054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lnSpc>
                <a:spcPct val="90000"/>
              </a:lnSpc>
              <a:buNone/>
            </a:pPr>
            <a:r>
              <a:rPr lang="en-US" sz="3200" dirty="0"/>
              <a:t>What can we learn about the </a:t>
            </a:r>
            <a:r>
              <a:rPr lang="en-US" sz="3200" dirty="0" err="1"/>
              <a:t>STeLLA</a:t>
            </a:r>
            <a:r>
              <a:rPr lang="en-US" sz="3200" dirty="0"/>
              <a:t> strategies, science content, and student thinking by analyzing our own classroom videos?</a:t>
            </a:r>
          </a:p>
          <a:p>
            <a:pPr marL="0" indent="0" eaLnBrk="1" hangingPunct="1">
              <a:lnSpc>
                <a:spcPct val="90000"/>
              </a:lnSpc>
              <a:buNone/>
            </a:pPr>
            <a:endParaRPr lang="en-US" sz="2800" dirty="0"/>
          </a:p>
        </p:txBody>
      </p:sp>
    </p:spTree>
    <p:extLst>
      <p:ext uri="{BB962C8B-B14F-4D97-AF65-F5344CB8AC3E}">
        <p14:creationId xmlns:p14="http://schemas.microsoft.com/office/powerpoint/2010/main" val="121724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Student Pre- and Posttests</a:t>
            </a:r>
          </a:p>
        </p:txBody>
      </p:sp>
      <p:sp>
        <p:nvSpPr>
          <p:cNvPr id="3" name="Content Placeholder 2"/>
          <p:cNvSpPr>
            <a:spLocks noGrp="1"/>
          </p:cNvSpPr>
          <p:nvPr>
            <p:ph idx="1"/>
          </p:nvPr>
        </p:nvSpPr>
        <p:spPr>
          <a:xfrm>
            <a:off x="457200" y="1470660"/>
            <a:ext cx="8229600" cy="4876800"/>
          </a:xfrm>
        </p:spPr>
        <p:txBody>
          <a:bodyPr/>
          <a:lstStyle/>
          <a:p>
            <a:pPr marL="365760" indent="-365760">
              <a:spcBef>
                <a:spcPts val="0"/>
              </a:spcBef>
              <a:spcAft>
                <a:spcPts val="1200"/>
              </a:spcAft>
              <a:buFont typeface="Arial" pitchFamily="34" charset="0"/>
              <a:buChar char="•"/>
            </a:pPr>
            <a:r>
              <a:rPr lang="en-US" sz="3200" dirty="0"/>
              <a:t>Make sure to give your students pre and posttest </a:t>
            </a:r>
            <a:r>
              <a:rPr lang="en-US" sz="3200" b="1" dirty="0"/>
              <a:t>before</a:t>
            </a:r>
            <a:r>
              <a:rPr lang="en-US" sz="3200" dirty="0"/>
              <a:t> and </a:t>
            </a:r>
            <a:r>
              <a:rPr lang="en-US" sz="3200" b="1" dirty="0"/>
              <a:t>after</a:t>
            </a:r>
            <a:r>
              <a:rPr lang="en-US" sz="3200" dirty="0"/>
              <a:t> teaching the lesson sequence.</a:t>
            </a:r>
          </a:p>
          <a:p>
            <a:pPr marL="365760" indent="-365760">
              <a:spcBef>
                <a:spcPts val="0"/>
              </a:spcBef>
              <a:spcAft>
                <a:spcPts val="1800"/>
              </a:spcAft>
              <a:buFont typeface="Arial" pitchFamily="34" charset="0"/>
              <a:buChar char="•"/>
              <a:defRPr/>
            </a:pPr>
            <a:r>
              <a:rPr lang="en-US" sz="3200" b="1" dirty="0"/>
              <a:t>Save all of the pre- and posttests! </a:t>
            </a:r>
            <a:r>
              <a:rPr lang="en-US" sz="3200" dirty="0"/>
              <a:t>We’ll use them to analyze changes in student understanding from pre to post during Study Group 6. </a:t>
            </a:r>
            <a:endParaRPr lang="en-US" sz="2800" dirty="0"/>
          </a:p>
        </p:txBody>
      </p:sp>
    </p:spTree>
    <p:extLst>
      <p:ext uri="{BB962C8B-B14F-4D97-AF65-F5344CB8AC3E}">
        <p14:creationId xmlns:p14="http://schemas.microsoft.com/office/powerpoint/2010/main" val="1123054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dirty="0"/>
              <a:t>Preparation for Study Group 6</a:t>
            </a:r>
          </a:p>
        </p:txBody>
      </p:sp>
      <p:sp>
        <p:nvSpPr>
          <p:cNvPr id="3" name="Content Placeholder 2"/>
          <p:cNvSpPr>
            <a:spLocks noGrp="1"/>
          </p:cNvSpPr>
          <p:nvPr>
            <p:ph idx="1"/>
          </p:nvPr>
        </p:nvSpPr>
        <p:spPr>
          <a:xfrm>
            <a:off x="457200" y="1143000"/>
            <a:ext cx="8458200" cy="5410200"/>
          </a:xfrm>
        </p:spPr>
        <p:txBody>
          <a:bodyPr/>
          <a:lstStyle/>
          <a:p>
            <a:pPr marL="182880" indent="-182880">
              <a:buNone/>
            </a:pPr>
            <a:r>
              <a:rPr lang="en-US" sz="2800" b="1" dirty="0"/>
              <a:t>Preparation: </a:t>
            </a:r>
          </a:p>
          <a:p>
            <a:pPr marL="365760" indent="-365760">
              <a:spcBef>
                <a:spcPts val="0"/>
              </a:spcBef>
              <a:buFont typeface="Arial" pitchFamily="34" charset="0"/>
              <a:buChar char="•"/>
            </a:pPr>
            <a:r>
              <a:rPr lang="en-US" sz="2800" dirty="0"/>
              <a:t>Fill out separate features analysis charts (FACs) for student pretests and posttests.</a:t>
            </a:r>
          </a:p>
          <a:p>
            <a:pPr marL="365760" indent="-365760">
              <a:spcBef>
                <a:spcPts val="0"/>
              </a:spcBef>
              <a:buFont typeface="Arial" pitchFamily="34" charset="0"/>
              <a:buChar char="•"/>
            </a:pPr>
            <a:r>
              <a:rPr lang="en-US" sz="2800" dirty="0"/>
              <a:t>Select three student pre- and posttests (one strong and two average) to share at our next meeting. (Select the same students for both pre- and posttests.)</a:t>
            </a:r>
          </a:p>
          <a:p>
            <a:pPr marL="0" indent="0">
              <a:spcBef>
                <a:spcPts val="800"/>
              </a:spcBef>
              <a:buNone/>
              <a:defRPr/>
            </a:pPr>
            <a:r>
              <a:rPr lang="en-US" sz="2800" b="1" dirty="0"/>
              <a:t>Bring to Study Group 6:</a:t>
            </a:r>
          </a:p>
          <a:p>
            <a:pPr marL="365760" lvl="1" indent="-365760">
              <a:spcBef>
                <a:spcPts val="0"/>
              </a:spcBef>
              <a:defRPr/>
            </a:pPr>
            <a:r>
              <a:rPr lang="en-US" sz="2800" dirty="0"/>
              <a:t>Three copies of your </a:t>
            </a:r>
            <a:r>
              <a:rPr lang="en-US" sz="2800" b="1" dirty="0"/>
              <a:t>completed</a:t>
            </a:r>
            <a:r>
              <a:rPr lang="en-US" sz="2800" dirty="0"/>
              <a:t> pre and post features analysis charts (FACs)</a:t>
            </a:r>
          </a:p>
          <a:p>
            <a:pPr marL="365760" lvl="1" indent="-365760">
              <a:spcBef>
                <a:spcPts val="0"/>
              </a:spcBef>
              <a:defRPr/>
            </a:pPr>
            <a:r>
              <a:rPr lang="en-US" sz="2800" dirty="0"/>
              <a:t>Three copies of three student pre- and posttests</a:t>
            </a:r>
          </a:p>
          <a:p>
            <a:pPr marL="365760" lvl="1" indent="-365760">
              <a:spcBef>
                <a:spcPts val="0"/>
              </a:spcBef>
              <a:defRPr/>
            </a:pPr>
            <a:r>
              <a:rPr lang="en-US" sz="2800" dirty="0" err="1"/>
              <a:t>STeLLA</a:t>
            </a:r>
            <a:r>
              <a:rPr lang="en-US" sz="2800" dirty="0"/>
              <a:t> strategies booklet</a:t>
            </a:r>
          </a:p>
          <a:p>
            <a:pPr marL="365760" lvl="1" indent="-365760">
              <a:spcBef>
                <a:spcPts val="0"/>
              </a:spcBef>
              <a:defRPr/>
            </a:pPr>
            <a:r>
              <a:rPr lang="en-US" sz="2800" dirty="0"/>
              <a:t>Lesson plans binder</a:t>
            </a:r>
          </a:p>
          <a:p>
            <a:pPr lvl="1">
              <a:defRPr/>
            </a:pPr>
            <a:endParaRPr lang="en-US" sz="2600" dirty="0"/>
          </a:p>
          <a:p>
            <a:endParaRPr lang="en-US" dirty="0"/>
          </a:p>
        </p:txBody>
      </p:sp>
    </p:spTree>
    <p:extLst>
      <p:ext uri="{BB962C8B-B14F-4D97-AF65-F5344CB8AC3E}">
        <p14:creationId xmlns:p14="http://schemas.microsoft.com/office/powerpoint/2010/main" val="15403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990600"/>
          </a:xfrm>
        </p:spPr>
        <p:txBody>
          <a:bodyPr/>
          <a:lstStyle/>
          <a:p>
            <a:pPr eaLnBrk="1" hangingPunct="1"/>
            <a:r>
              <a:rPr lang="en-US" dirty="0"/>
              <a:t>Next Study-Group Meeting</a:t>
            </a:r>
          </a:p>
        </p:txBody>
      </p:sp>
      <p:sp>
        <p:nvSpPr>
          <p:cNvPr id="28675" name="Rectangle 3"/>
          <p:cNvSpPr>
            <a:spLocks noGrp="1" noChangeArrowheads="1"/>
          </p:cNvSpPr>
          <p:nvPr>
            <p:ph type="body" idx="1"/>
          </p:nvPr>
        </p:nvSpPr>
        <p:spPr>
          <a:xfrm>
            <a:off x="457200" y="1447800"/>
            <a:ext cx="7239000" cy="2971800"/>
          </a:xfrm>
        </p:spPr>
        <p:txBody>
          <a:bodyPr/>
          <a:lstStyle/>
          <a:p>
            <a:pPr marL="0" indent="0">
              <a:lnSpc>
                <a:spcPct val="90000"/>
              </a:lnSpc>
              <a:buNone/>
            </a:pPr>
            <a:r>
              <a:rPr lang="en-US" sz="3200" dirty="0">
                <a:solidFill>
                  <a:srgbClr val="0070C0"/>
                </a:solidFill>
              </a:rPr>
              <a:t>Date: </a:t>
            </a:r>
          </a:p>
          <a:p>
            <a:pPr marL="0" indent="0">
              <a:lnSpc>
                <a:spcPct val="90000"/>
              </a:lnSpc>
              <a:buNone/>
            </a:pPr>
            <a:r>
              <a:rPr lang="en-US" sz="3200" dirty="0">
                <a:solidFill>
                  <a:srgbClr val="0070C0"/>
                </a:solidFill>
              </a:rPr>
              <a:t>Time:</a:t>
            </a:r>
          </a:p>
          <a:p>
            <a:pPr marL="0" indent="0">
              <a:lnSpc>
                <a:spcPct val="90000"/>
              </a:lnSpc>
              <a:buNone/>
            </a:pPr>
            <a:r>
              <a:rPr lang="en-US" sz="3200" dirty="0">
                <a:solidFill>
                  <a:srgbClr val="0070C0"/>
                </a:solidFill>
              </a:rPr>
              <a:t>Location:</a:t>
            </a:r>
          </a:p>
          <a:p>
            <a:pPr marL="0" indent="0">
              <a:lnSpc>
                <a:spcPct val="90000"/>
              </a:lnSpc>
              <a:buNone/>
            </a:pPr>
            <a:endParaRPr lang="en-US" sz="3200" dirty="0"/>
          </a:p>
          <a:p>
            <a:pPr marL="0" indent="0">
              <a:lnSpc>
                <a:spcPct val="90000"/>
              </a:lnSpc>
              <a:buNone/>
            </a:pPr>
            <a:r>
              <a:rPr lang="en-US" sz="3200" dirty="0"/>
              <a:t>Bring your </a:t>
            </a:r>
            <a:r>
              <a:rPr lang="en-US" sz="3200" dirty="0" err="1"/>
              <a:t>STeLLA</a:t>
            </a:r>
            <a:r>
              <a:rPr lang="en-US" sz="3200" dirty="0"/>
              <a:t> strategies booklet, Summer Institute binder, and lesson plans binder.</a:t>
            </a:r>
          </a:p>
          <a:p>
            <a:pPr marL="0" indent="0">
              <a:lnSpc>
                <a:spcPct val="90000"/>
              </a:lnSpc>
              <a:buNone/>
            </a:pPr>
            <a:endParaRPr lang="en-US" sz="3200" dirty="0">
              <a:solidFill>
                <a:srgbClr val="0070C0"/>
              </a:solidFill>
            </a:endParaRPr>
          </a:p>
          <a:p>
            <a:pPr marL="0" indent="0">
              <a:lnSpc>
                <a:spcPct val="90000"/>
              </a:lnSpc>
              <a:buNone/>
            </a:pPr>
            <a:endParaRPr lang="en-US" sz="3200" dirty="0">
              <a:solidFill>
                <a:srgbClr val="0070C0"/>
              </a:solidFill>
            </a:endParaRPr>
          </a:p>
          <a:p>
            <a:pPr marL="0" indent="0">
              <a:lnSpc>
                <a:spcPct val="90000"/>
              </a:lnSpc>
              <a:buNone/>
            </a:pPr>
            <a:endParaRPr lang="en-US" sz="2800" dirty="0"/>
          </a:p>
          <a:p>
            <a:pPr lvl="1">
              <a:lnSpc>
                <a:spcPct val="90000"/>
              </a:lnSpc>
              <a:buNone/>
            </a:pPr>
            <a:endParaRPr lang="en-US" sz="2800" dirty="0"/>
          </a:p>
          <a:p>
            <a:pPr marL="0" indent="0">
              <a:lnSpc>
                <a:spcPct val="90000"/>
              </a:lnSpc>
              <a:buNone/>
            </a:pPr>
            <a:endParaRPr lang="en-US" sz="3000" dirty="0"/>
          </a:p>
        </p:txBody>
      </p:sp>
    </p:spTree>
    <p:extLst>
      <p:ext uri="{BB962C8B-B14F-4D97-AF65-F5344CB8AC3E}">
        <p14:creationId xmlns:p14="http://schemas.microsoft.com/office/powerpoint/2010/main" val="226716179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990600"/>
          </a:xfrm>
        </p:spPr>
        <p:txBody>
          <a:bodyPr/>
          <a:lstStyle/>
          <a:p>
            <a:pPr eaLnBrk="1" hangingPunct="1"/>
            <a:r>
              <a:rPr lang="en-US" dirty="0"/>
              <a:t>Reflection Questions</a:t>
            </a:r>
          </a:p>
        </p:txBody>
      </p:sp>
      <p:sp>
        <p:nvSpPr>
          <p:cNvPr id="11267" name="Rectangle 3"/>
          <p:cNvSpPr>
            <a:spLocks noGrp="1" noChangeArrowheads="1"/>
          </p:cNvSpPr>
          <p:nvPr>
            <p:ph type="body" idx="1"/>
          </p:nvPr>
        </p:nvSpPr>
        <p:spPr>
          <a:xfrm>
            <a:off x="457200" y="1371600"/>
            <a:ext cx="8305800" cy="5334000"/>
          </a:xfrm>
        </p:spPr>
        <p:txBody>
          <a:bodyPr/>
          <a:lstStyle/>
          <a:p>
            <a:pPr marL="548640" indent="-548640" eaLnBrk="1" hangingPunct="1">
              <a:lnSpc>
                <a:spcPct val="90000"/>
              </a:lnSpc>
              <a:spcBef>
                <a:spcPts val="0"/>
              </a:spcBef>
              <a:spcAft>
                <a:spcPts val="800"/>
              </a:spcAft>
              <a:buFont typeface="+mj-lt"/>
              <a:buAutoNum type="arabicPeriod"/>
            </a:pPr>
            <a:r>
              <a:rPr lang="en-US" sz="3000" dirty="0"/>
              <a:t>What have you learned about the </a:t>
            </a:r>
            <a:r>
              <a:rPr lang="en-US" sz="3000" dirty="0" err="1"/>
              <a:t>STeLLA</a:t>
            </a:r>
            <a:r>
              <a:rPr lang="en-US" sz="3000" dirty="0"/>
              <a:t> strategies, science content, and/or student thinking by analyzing our own classroom videos?  </a:t>
            </a:r>
          </a:p>
          <a:p>
            <a:pPr marL="548640" indent="-548640" eaLnBrk="1" hangingPunct="1">
              <a:lnSpc>
                <a:spcPct val="90000"/>
              </a:lnSpc>
              <a:buFont typeface="+mj-lt"/>
              <a:buAutoNum type="arabicPeriod"/>
            </a:pPr>
            <a:r>
              <a:rPr lang="en-US" sz="3000" dirty="0"/>
              <a:t>How did you contribute today to applying the following </a:t>
            </a:r>
            <a:r>
              <a:rPr lang="en-US" sz="3000" dirty="0" err="1"/>
              <a:t>STeLLA</a:t>
            </a:r>
            <a:r>
              <a:rPr lang="en-US" sz="3000" dirty="0"/>
              <a:t> norms?</a:t>
            </a:r>
          </a:p>
          <a:p>
            <a:pPr marL="822960" lvl="2" indent="-365760">
              <a:spcBef>
                <a:spcPts val="800"/>
              </a:spcBef>
              <a:spcAft>
                <a:spcPts val="600"/>
              </a:spcAft>
              <a:buFont typeface="Arial" pitchFamily="34" charset="0"/>
              <a:buChar char="•"/>
            </a:pPr>
            <a:r>
              <a:rPr lang="en-US" sz="3000" dirty="0">
                <a:solidFill>
                  <a:srgbClr val="C00000"/>
                </a:solidFill>
              </a:rPr>
              <a:t>Share your ideas, uncertainties, confusion, disagreements, questions, and good humor. </a:t>
            </a:r>
            <a:br>
              <a:rPr lang="en-US" sz="3000" dirty="0">
                <a:solidFill>
                  <a:srgbClr val="C00000"/>
                </a:solidFill>
              </a:rPr>
            </a:br>
            <a:r>
              <a:rPr lang="en-US" sz="3000" dirty="0">
                <a:solidFill>
                  <a:srgbClr val="C00000"/>
                </a:solidFill>
              </a:rPr>
              <a:t>All points of view are welcome.</a:t>
            </a:r>
          </a:p>
          <a:p>
            <a:pPr marL="822960" lvl="2" indent="-365760">
              <a:spcBef>
                <a:spcPts val="0"/>
              </a:spcBef>
              <a:spcAft>
                <a:spcPts val="1200"/>
              </a:spcAft>
              <a:buFont typeface="Arial" pitchFamily="34" charset="0"/>
              <a:buChar char="•"/>
            </a:pPr>
            <a:r>
              <a:rPr lang="en-US" sz="3000" dirty="0">
                <a:solidFill>
                  <a:srgbClr val="C00000"/>
                </a:solidFill>
              </a:rPr>
              <a:t>Expect and ask questions to deepen everyone’s learning; be constructively challenging.</a:t>
            </a:r>
          </a:p>
          <a:p>
            <a:pPr marL="788987" lvl="1" indent="-514350">
              <a:lnSpc>
                <a:spcPct val="90000"/>
              </a:lnSpc>
              <a:buFont typeface="+mj-lt"/>
              <a:buAutoNum type="arabicPeriod"/>
            </a:pPr>
            <a:endParaRPr lang="en-US" sz="2800" dirty="0"/>
          </a:p>
        </p:txBody>
      </p:sp>
    </p:spTree>
    <p:extLst>
      <p:ext uri="{BB962C8B-B14F-4D97-AF65-F5344CB8AC3E}">
        <p14:creationId xmlns:p14="http://schemas.microsoft.com/office/powerpoint/2010/main" val="40778250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Thank You!</a:t>
            </a:r>
          </a:p>
        </p:txBody>
      </p:sp>
      <p:sp>
        <p:nvSpPr>
          <p:cNvPr id="22531" name="Rectangle 3"/>
          <p:cNvSpPr>
            <a:spLocks noGrp="1" noChangeArrowheads="1"/>
          </p:cNvSpPr>
          <p:nvPr>
            <p:ph type="body" idx="1"/>
          </p:nvPr>
        </p:nvSpPr>
        <p:spPr/>
        <p:txBody>
          <a:bodyPr/>
          <a:lstStyle/>
          <a:p>
            <a:pPr>
              <a:buNone/>
            </a:pPr>
            <a:r>
              <a:rPr lang="en-US" sz="3200" dirty="0"/>
              <a:t>Thank you for your participation today!</a:t>
            </a:r>
          </a:p>
          <a:p>
            <a:pPr eaLnBrk="1" hangingPunct="1"/>
            <a:endParaRPr lang="en-US" dirty="0"/>
          </a:p>
        </p:txBody>
      </p:sp>
    </p:spTree>
    <p:extLst>
      <p:ext uri="{BB962C8B-B14F-4D97-AF65-F5344CB8AC3E}">
        <p14:creationId xmlns:p14="http://schemas.microsoft.com/office/powerpoint/2010/main" val="262537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229600" cy="990600"/>
          </a:xfrm>
        </p:spPr>
        <p:txBody>
          <a:bodyPr/>
          <a:lstStyle/>
          <a:p>
            <a:pPr eaLnBrk="1" hangingPunct="1"/>
            <a:r>
              <a:rPr lang="en-US" dirty="0"/>
              <a:t>Overall Goals of the </a:t>
            </a:r>
            <a:r>
              <a:rPr lang="en-US" dirty="0" err="1"/>
              <a:t>RESPeCT</a:t>
            </a:r>
            <a:r>
              <a:rPr lang="en-US" dirty="0"/>
              <a:t> PD Program </a:t>
            </a:r>
          </a:p>
        </p:txBody>
      </p:sp>
      <p:sp>
        <p:nvSpPr>
          <p:cNvPr id="12291" name="Rectangle 3"/>
          <p:cNvSpPr>
            <a:spLocks noGrp="1" noChangeArrowheads="1"/>
          </p:cNvSpPr>
          <p:nvPr>
            <p:ph type="body" idx="1"/>
          </p:nvPr>
        </p:nvSpPr>
        <p:spPr>
          <a:xfrm>
            <a:off x="533400" y="1219200"/>
            <a:ext cx="8382000" cy="5334000"/>
          </a:xfrm>
        </p:spPr>
        <p:txBody>
          <a:bodyPr/>
          <a:lstStyle/>
          <a:p>
            <a:pPr marL="365760" indent="-365760">
              <a:spcBef>
                <a:spcPts val="0"/>
              </a:spcBef>
              <a:spcAft>
                <a:spcPts val="600"/>
              </a:spcAft>
            </a:pPr>
            <a:r>
              <a:rPr lang="en-US" altLang="en-US" sz="3000" dirty="0"/>
              <a:t>Deepen teachers’ science-content knowledge and knowledge of effective science teaching. </a:t>
            </a:r>
          </a:p>
          <a:p>
            <a:pPr marL="365760" indent="-365760">
              <a:spcBef>
                <a:spcPts val="0"/>
              </a:spcBef>
              <a:spcAft>
                <a:spcPts val="600"/>
              </a:spcAft>
            </a:pPr>
            <a:r>
              <a:rPr lang="en-US" altLang="en-US" sz="3000" dirty="0"/>
              <a:t>Develop teachers’ analytical skills to improve lesson-plan development and the teaching of science.</a:t>
            </a:r>
          </a:p>
          <a:p>
            <a:pPr marL="365760" indent="-365760">
              <a:spcBef>
                <a:spcPts val="0"/>
              </a:spcBef>
              <a:spcAft>
                <a:spcPts val="600"/>
              </a:spcAft>
            </a:pPr>
            <a:r>
              <a:rPr lang="en-US" altLang="en-US" sz="3000" dirty="0"/>
              <a:t>Support teachers in the practical use of new knowledge and analytical skills in their own classrooms.</a:t>
            </a:r>
          </a:p>
          <a:p>
            <a:pPr marL="365760" indent="-365760">
              <a:spcBef>
                <a:spcPts val="0"/>
              </a:spcBef>
              <a:spcAft>
                <a:spcPts val="600"/>
              </a:spcAft>
            </a:pPr>
            <a:r>
              <a:rPr lang="en-US" altLang="en-US" sz="3000" dirty="0"/>
              <a:t>Improve students’ science learning.</a:t>
            </a:r>
          </a:p>
          <a:p>
            <a:pPr marL="365760" indent="-365760">
              <a:spcBef>
                <a:spcPts val="0"/>
              </a:spcBef>
              <a:spcAft>
                <a:spcPts val="600"/>
              </a:spcAft>
            </a:pPr>
            <a:r>
              <a:rPr lang="en-US" altLang="en-US" sz="3000" dirty="0"/>
              <a:t>Achieve sustainability by eventually reaching all </a:t>
            </a:r>
            <a:br>
              <a:rPr lang="en-US" altLang="en-US" sz="3000" dirty="0"/>
            </a:br>
            <a:r>
              <a:rPr lang="en-US" altLang="en-US" sz="3000" dirty="0"/>
              <a:t>K</a:t>
            </a:r>
            <a:r>
              <a:rPr lang="en-US" sz="3000" dirty="0"/>
              <a:t>–6 teachers.</a:t>
            </a:r>
            <a:endParaRPr lang="en-US" altLang="en-US" sz="3000" dirty="0"/>
          </a:p>
        </p:txBody>
      </p:sp>
    </p:spTree>
    <p:extLst>
      <p:ext uri="{BB962C8B-B14F-4D97-AF65-F5344CB8AC3E}">
        <p14:creationId xmlns:p14="http://schemas.microsoft.com/office/powerpoint/2010/main" val="403931737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Learning Goals for Today</a:t>
            </a:r>
          </a:p>
        </p:txBody>
      </p:sp>
      <p:sp>
        <p:nvSpPr>
          <p:cNvPr id="5" name="Content Placeholder 2"/>
          <p:cNvSpPr>
            <a:spLocks noGrp="1"/>
          </p:cNvSpPr>
          <p:nvPr>
            <p:ph idx="1"/>
          </p:nvPr>
        </p:nvSpPr>
        <p:spPr>
          <a:xfrm>
            <a:off x="457200" y="1371600"/>
            <a:ext cx="8458200" cy="5105400"/>
          </a:xfrm>
        </p:spPr>
        <p:txBody>
          <a:bodyPr/>
          <a:lstStyle/>
          <a:p>
            <a:pPr marL="0" indent="0">
              <a:buNone/>
            </a:pPr>
            <a:r>
              <a:rPr lang="en-US" sz="2550" dirty="0"/>
              <a:t>Today’s work will deepen your understanding of the following:</a:t>
            </a:r>
          </a:p>
          <a:p>
            <a:pPr marL="365760" lvl="2" indent="-365760">
              <a:spcBef>
                <a:spcPts val="1200"/>
              </a:spcBef>
            </a:pPr>
            <a:r>
              <a:rPr lang="en-US" sz="2550" dirty="0" err="1"/>
              <a:t>STeLLA</a:t>
            </a:r>
            <a:r>
              <a:rPr lang="en-US" sz="2550" dirty="0"/>
              <a:t> strategies and how they can be used in science teaching</a:t>
            </a:r>
          </a:p>
          <a:p>
            <a:pPr marL="365760" lvl="1" indent="0">
              <a:spcBef>
                <a:spcPts val="300"/>
              </a:spcBef>
              <a:buNone/>
            </a:pPr>
            <a:r>
              <a:rPr lang="en-US" sz="2550" dirty="0">
                <a:solidFill>
                  <a:srgbClr val="0070C0"/>
                </a:solidFill>
              </a:rPr>
              <a:t>List here the </a:t>
            </a:r>
            <a:r>
              <a:rPr lang="en-US" sz="2550" dirty="0" err="1">
                <a:solidFill>
                  <a:srgbClr val="0070C0"/>
                </a:solidFill>
              </a:rPr>
              <a:t>STeLLA</a:t>
            </a:r>
            <a:r>
              <a:rPr lang="en-US" sz="2550" dirty="0">
                <a:solidFill>
                  <a:srgbClr val="0070C0"/>
                </a:solidFill>
              </a:rPr>
              <a:t> strategies that will be examined in the lesson analysis work.</a:t>
            </a:r>
            <a:endParaRPr lang="en-US" sz="2550" dirty="0"/>
          </a:p>
          <a:p>
            <a:pPr marL="365760" lvl="2" indent="-365760">
              <a:spcBef>
                <a:spcPts val="1200"/>
              </a:spcBef>
            </a:pPr>
            <a:r>
              <a:rPr lang="en-US" sz="2550" dirty="0"/>
              <a:t>Science-content ideas</a:t>
            </a:r>
          </a:p>
          <a:p>
            <a:pPr marL="365760" lvl="1" indent="0">
              <a:spcBef>
                <a:spcPts val="600"/>
              </a:spcBef>
              <a:buNone/>
            </a:pPr>
            <a:r>
              <a:rPr lang="en-US" sz="2550" dirty="0">
                <a:solidFill>
                  <a:srgbClr val="0070C0"/>
                </a:solidFill>
              </a:rPr>
              <a:t>List here 1–3 science-content ideas that will be addressed during the video-clip analyses and/or during the use-and-apply activity at the end of the session.</a:t>
            </a:r>
          </a:p>
          <a:p>
            <a:pPr marL="0" indent="0">
              <a:spcBef>
                <a:spcPts val="1200"/>
              </a:spcBef>
              <a:buNone/>
            </a:pPr>
            <a:r>
              <a:rPr lang="en-US" sz="2550" dirty="0"/>
              <a:t>It will also strengthen your ability to analyze student thinking, the </a:t>
            </a:r>
            <a:r>
              <a:rPr lang="en-US" sz="2550" dirty="0" err="1"/>
              <a:t>STeLLA</a:t>
            </a:r>
            <a:r>
              <a:rPr lang="en-US" sz="2550" dirty="0"/>
              <a:t> strategies, and science content in science teaching.</a:t>
            </a:r>
          </a:p>
        </p:txBody>
      </p:sp>
    </p:spTree>
    <p:extLst>
      <p:ext uri="{BB962C8B-B14F-4D97-AF65-F5344CB8AC3E}">
        <p14:creationId xmlns:p14="http://schemas.microsoft.com/office/powerpoint/2010/main" val="285942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STeLLA</a:t>
            </a:r>
            <a:r>
              <a:rPr lang="en-US" sz="2800" dirty="0"/>
              <a:t> Strategies for Effective Science Teaching:</a:t>
            </a:r>
            <a:br>
              <a:rPr lang="en-US" sz="2800" dirty="0"/>
            </a:br>
            <a:r>
              <a:rPr lang="en-US" sz="2800" b="1" dirty="0"/>
              <a:t>The Student Thinking and Science Content Storyline Lenses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343433" y="1600200"/>
            <a:ext cx="4457134" cy="4876799"/>
          </a:xfrm>
        </p:spPr>
      </p:pic>
    </p:spTree>
    <p:extLst>
      <p:ext uri="{BB962C8B-B14F-4D97-AF65-F5344CB8AC3E}">
        <p14:creationId xmlns:p14="http://schemas.microsoft.com/office/powerpoint/2010/main" val="52689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457200"/>
            <a:ext cx="8210551" cy="990600"/>
          </a:xfrm>
        </p:spPr>
        <p:txBody>
          <a:bodyPr>
            <a:normAutofit fontScale="90000"/>
          </a:bodyPr>
          <a:lstStyle/>
          <a:p>
            <a:pPr eaLnBrk="1" fontAlgn="auto" hangingPunct="1">
              <a:spcAft>
                <a:spcPts val="0"/>
              </a:spcAft>
              <a:defRPr/>
            </a:pPr>
            <a:br>
              <a:rPr lang="en-US" dirty="0"/>
            </a:br>
            <a:r>
              <a:rPr lang="en-US" sz="4400" dirty="0"/>
              <a:t>Norms for Working Together: The Heart </a:t>
            </a:r>
            <a:br>
              <a:rPr lang="en-US" sz="4400" dirty="0"/>
            </a:br>
            <a:endParaRPr lang="en-US" sz="4400" dirty="0"/>
          </a:p>
        </p:txBody>
      </p:sp>
      <p:sp>
        <p:nvSpPr>
          <p:cNvPr id="115715" name="Rectangle 3"/>
          <p:cNvSpPr>
            <a:spLocks noGrp="1" noChangeArrowheads="1"/>
          </p:cNvSpPr>
          <p:nvPr>
            <p:ph idx="1"/>
          </p:nvPr>
        </p:nvSpPr>
        <p:spPr>
          <a:xfrm>
            <a:off x="533400" y="2362200"/>
            <a:ext cx="8229600" cy="4297362"/>
          </a:xfrm>
        </p:spPr>
        <p:txBody>
          <a:bodyPr rtlCol="0">
            <a:normAutofit fontScale="85000" lnSpcReduction="20000"/>
          </a:bodyPr>
          <a:lstStyle/>
          <a:p>
            <a:pPr marL="0" indent="0" eaLnBrk="1" fontAlgn="auto" hangingPunct="1">
              <a:spcAft>
                <a:spcPts val="0"/>
              </a:spcAft>
              <a:buFont typeface="Arial" pitchFamily="34" charset="0"/>
              <a:buNone/>
              <a:defRPr/>
            </a:pPr>
            <a:r>
              <a:rPr lang="en-US" sz="3000" b="1" dirty="0"/>
              <a:t>The Heart of </a:t>
            </a:r>
            <a:r>
              <a:rPr lang="en-US" sz="3000" b="1" dirty="0" err="1"/>
              <a:t>RESPeCT</a:t>
            </a:r>
            <a:r>
              <a:rPr lang="en-US" sz="3000" b="1" dirty="0"/>
              <a:t> Lesson Analysis and Content </a:t>
            </a:r>
            <a:br>
              <a:rPr lang="en-US" sz="3000" b="1" dirty="0"/>
            </a:br>
            <a:r>
              <a:rPr lang="en-US" sz="3000" b="1" dirty="0"/>
              <a:t>Deepening</a:t>
            </a:r>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Keep the goal in mind: analysis of teaching to improve student learning.  </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Share your ideas, uncertainties, confusion, disagreements, questions, and good humor. All points of view are welcome.</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Expect and ask questions to deepen everyone’s learning; be constructively challenging.</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Listen carefully; seek to understand other participants’ points of view.</a:t>
            </a:r>
            <a:endParaRPr lang="en-US" sz="30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609600" y="1371600"/>
            <a:ext cx="8162365" cy="892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600" b="1" dirty="0">
                <a:solidFill>
                  <a:srgbClr val="000000"/>
                </a:solidFill>
                <a:latin typeface="Calibri" panose="020F0502020204030204" pitchFamily="34" charset="0"/>
              </a:rPr>
              <a:t>Purpose: </a:t>
            </a:r>
            <a:r>
              <a:rPr lang="en-US" altLang="en-US" sz="26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83430392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8229600" cy="990600"/>
          </a:xfrm>
        </p:spPr>
        <p:txBody>
          <a:bodyPr/>
          <a:lstStyle/>
          <a:p>
            <a:pPr eaLnBrk="1" hangingPunct="1"/>
            <a:r>
              <a:rPr lang="en-US" dirty="0"/>
              <a:t>Reflection Questions</a:t>
            </a:r>
          </a:p>
        </p:txBody>
      </p:sp>
      <p:sp>
        <p:nvSpPr>
          <p:cNvPr id="11267" name="Rectangle 3"/>
          <p:cNvSpPr>
            <a:spLocks noGrp="1" noChangeArrowheads="1"/>
          </p:cNvSpPr>
          <p:nvPr>
            <p:ph type="body" idx="1"/>
          </p:nvPr>
        </p:nvSpPr>
        <p:spPr>
          <a:xfrm>
            <a:off x="457200" y="1371600"/>
            <a:ext cx="8305800" cy="5334000"/>
          </a:xfrm>
        </p:spPr>
        <p:txBody>
          <a:bodyPr/>
          <a:lstStyle/>
          <a:p>
            <a:pPr marL="548640" indent="-548640" eaLnBrk="1" hangingPunct="1">
              <a:lnSpc>
                <a:spcPct val="90000"/>
              </a:lnSpc>
              <a:spcBef>
                <a:spcPts val="0"/>
              </a:spcBef>
              <a:spcAft>
                <a:spcPts val="800"/>
              </a:spcAft>
              <a:buFont typeface="+mj-lt"/>
              <a:buAutoNum type="arabicPeriod"/>
            </a:pPr>
            <a:r>
              <a:rPr lang="en-US" sz="3000" dirty="0"/>
              <a:t>What have you learned about the </a:t>
            </a:r>
            <a:r>
              <a:rPr lang="en-US" sz="3000" dirty="0" err="1"/>
              <a:t>STeLLA</a:t>
            </a:r>
            <a:r>
              <a:rPr lang="en-US" sz="3000" dirty="0"/>
              <a:t> strategies, science content, and/or student thinking by analyzing our own classroom videos?  </a:t>
            </a:r>
          </a:p>
          <a:p>
            <a:pPr marL="548640" indent="-548640" eaLnBrk="1" hangingPunct="1">
              <a:lnSpc>
                <a:spcPct val="90000"/>
              </a:lnSpc>
              <a:buFont typeface="+mj-lt"/>
              <a:buAutoNum type="arabicPeriod"/>
            </a:pPr>
            <a:r>
              <a:rPr lang="en-US" sz="3000" dirty="0"/>
              <a:t>How did you contribute today to applying the following </a:t>
            </a:r>
            <a:r>
              <a:rPr lang="en-US" sz="3000" dirty="0" err="1"/>
              <a:t>STeLLA</a:t>
            </a:r>
            <a:r>
              <a:rPr lang="en-US" sz="3000" dirty="0"/>
              <a:t> norms?</a:t>
            </a:r>
          </a:p>
          <a:p>
            <a:pPr marL="822960" lvl="2" indent="-365760">
              <a:spcBef>
                <a:spcPts val="800"/>
              </a:spcBef>
              <a:spcAft>
                <a:spcPts val="600"/>
              </a:spcAft>
              <a:buFont typeface="Arial" pitchFamily="34" charset="0"/>
              <a:buChar char="•"/>
            </a:pPr>
            <a:r>
              <a:rPr lang="en-US" sz="3000" dirty="0">
                <a:solidFill>
                  <a:srgbClr val="C00000"/>
                </a:solidFill>
              </a:rPr>
              <a:t>Share your ideas, uncertainties, confusion, disagreements, questions, and good humor. </a:t>
            </a:r>
            <a:br>
              <a:rPr lang="en-US" sz="3000" dirty="0">
                <a:solidFill>
                  <a:srgbClr val="C00000"/>
                </a:solidFill>
              </a:rPr>
            </a:br>
            <a:r>
              <a:rPr lang="en-US" sz="3000" dirty="0">
                <a:solidFill>
                  <a:srgbClr val="C00000"/>
                </a:solidFill>
              </a:rPr>
              <a:t>All points of view are welcome.</a:t>
            </a:r>
          </a:p>
          <a:p>
            <a:pPr marL="822960" lvl="2" indent="-365760">
              <a:spcBef>
                <a:spcPts val="0"/>
              </a:spcBef>
              <a:spcAft>
                <a:spcPts val="1200"/>
              </a:spcAft>
              <a:buFont typeface="Arial" pitchFamily="34" charset="0"/>
              <a:buChar char="•"/>
            </a:pPr>
            <a:r>
              <a:rPr lang="en-US" sz="3000" dirty="0">
                <a:solidFill>
                  <a:srgbClr val="C00000"/>
                </a:solidFill>
              </a:rPr>
              <a:t>Expect and ask questions to deepen everyone’s learning; be constructively challenging.</a:t>
            </a:r>
          </a:p>
          <a:p>
            <a:pPr marL="788987" lvl="1" indent="-514350">
              <a:lnSpc>
                <a:spcPct val="90000"/>
              </a:lnSpc>
              <a:buFont typeface="+mj-lt"/>
              <a:buAutoNum type="arabicPeriod"/>
            </a:pPr>
            <a:endParaRPr lang="en-US" sz="2800" dirty="0"/>
          </a:p>
        </p:txBody>
      </p:sp>
    </p:spTree>
    <p:extLst>
      <p:ext uri="{BB962C8B-B14F-4D97-AF65-F5344CB8AC3E}">
        <p14:creationId xmlns:p14="http://schemas.microsoft.com/office/powerpoint/2010/main" val="407782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8229600" cy="990600"/>
          </a:xfrm>
        </p:spPr>
        <p:txBody>
          <a:bodyPr>
            <a:normAutofit/>
          </a:bodyPr>
          <a:lstStyle/>
          <a:p>
            <a:pPr eaLnBrk="1" hangingPunct="1"/>
            <a:r>
              <a:rPr lang="en-US" sz="3800" dirty="0"/>
              <a:t>Science Content Deepening: Use and Apply</a:t>
            </a:r>
          </a:p>
        </p:txBody>
      </p:sp>
      <p:sp>
        <p:nvSpPr>
          <p:cNvPr id="21507" name="Rectangle 3"/>
          <p:cNvSpPr>
            <a:spLocks noGrp="1" noChangeArrowheads="1"/>
          </p:cNvSpPr>
          <p:nvPr>
            <p:ph type="body" idx="1"/>
          </p:nvPr>
        </p:nvSpPr>
        <p:spPr>
          <a:xfrm>
            <a:off x="533400" y="1447800"/>
            <a:ext cx="8229600" cy="4876800"/>
          </a:xfrm>
        </p:spPr>
        <p:txBody>
          <a:bodyPr/>
          <a:lstStyle/>
          <a:p>
            <a:pPr marL="0" indent="0">
              <a:buNone/>
            </a:pPr>
            <a:r>
              <a:rPr lang="en-US" sz="3200" dirty="0">
                <a:solidFill>
                  <a:srgbClr val="0070C0"/>
                </a:solidFill>
              </a:rPr>
              <a:t>Insert here a use-and-apply question for participants to answer, or a scenario, data set, </a:t>
            </a:r>
            <a:br>
              <a:rPr lang="en-US" sz="3200" dirty="0">
                <a:solidFill>
                  <a:srgbClr val="0070C0"/>
                </a:solidFill>
              </a:rPr>
            </a:br>
            <a:r>
              <a:rPr lang="en-US" sz="3200" dirty="0">
                <a:solidFill>
                  <a:srgbClr val="0070C0"/>
                </a:solidFill>
              </a:rPr>
              <a:t>or phenomenon for them to explain.</a:t>
            </a:r>
          </a:p>
          <a:p>
            <a:pPr marL="0" indent="0">
              <a:spcBef>
                <a:spcPts val="3200"/>
              </a:spcBef>
              <a:spcAft>
                <a:spcPts val="0"/>
              </a:spcAft>
              <a:buNone/>
            </a:pPr>
            <a:r>
              <a:rPr lang="en-US" sz="3200" dirty="0"/>
              <a:t>Use your content background document as needed  (resources section of your lesson plans binder).</a:t>
            </a:r>
            <a:endParaRPr lang="en-US" sz="3200" dirty="0">
              <a:solidFill>
                <a:srgbClr val="FF0000"/>
              </a:solidFill>
            </a:endParaRPr>
          </a:p>
        </p:txBody>
      </p:sp>
    </p:spTree>
    <p:extLst>
      <p:ext uri="{BB962C8B-B14F-4D97-AF65-F5344CB8AC3E}">
        <p14:creationId xmlns:p14="http://schemas.microsoft.com/office/powerpoint/2010/main" val="1096484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SPeC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RESPeCT Template</Template>
  <TotalTime>11549</TotalTime>
  <Words>5613</Words>
  <Application>Microsoft Office PowerPoint</Application>
  <PresentationFormat>On-screen Show (4:3)</PresentationFormat>
  <Paragraphs>763</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Lucida Sans Unicode</vt:lpstr>
      <vt:lpstr>Symbol</vt:lpstr>
      <vt:lpstr>Times New Roman</vt:lpstr>
      <vt:lpstr>RESPeCT Template</vt:lpstr>
      <vt:lpstr>RESPeCT Study-Group Session 5  </vt:lpstr>
      <vt:lpstr>Agenda</vt:lpstr>
      <vt:lpstr>Today’s Focus Question</vt:lpstr>
      <vt:lpstr>Overall Goals of the RESPeCT PD Program </vt:lpstr>
      <vt:lpstr>Learning Goals for Today</vt:lpstr>
      <vt:lpstr>STeLLA Strategies for Effective Science Teaching: The Student Thinking and Science Content Storyline Lenses</vt:lpstr>
      <vt:lpstr> Norms for Working Together: The Heart  </vt:lpstr>
      <vt:lpstr>Reflection Questions</vt:lpstr>
      <vt:lpstr>Science Content Deepening: Use and Apply</vt:lpstr>
      <vt:lpstr>Today’s Focus Question</vt:lpstr>
      <vt:lpstr>Lesson Analysis, Video Clip 1</vt:lpstr>
      <vt:lpstr>Lesson Analysis Process</vt:lpstr>
      <vt:lpstr>The CERA Framework</vt:lpstr>
      <vt:lpstr>Lesson Analysis Protocol for Video Clip 1</vt:lpstr>
      <vt:lpstr>Lesson Analysis 1: Review Lesson Context</vt:lpstr>
      <vt:lpstr>Lesson Analysis 1: Identify the Strategy</vt:lpstr>
      <vt:lpstr>Lesson Analysis 1: Analyze the Video</vt:lpstr>
      <vt:lpstr>Lesson Analysis 1: Reflect</vt:lpstr>
      <vt:lpstr>Food Break</vt:lpstr>
      <vt:lpstr>Lesson Analysis Continued</vt:lpstr>
      <vt:lpstr>Lesson Analysis Protocol for Video Clip 2</vt:lpstr>
      <vt:lpstr>Lesson Analysis 2: Review Lesson Context</vt:lpstr>
      <vt:lpstr>Lesson Analysis 2: Identify the Strategy</vt:lpstr>
      <vt:lpstr>Lesson Analysis 2: Analyze the Video</vt:lpstr>
      <vt:lpstr>Lesson Analysis 2: Reflect</vt:lpstr>
      <vt:lpstr>Lesson Analysis Continued</vt:lpstr>
      <vt:lpstr>Lesson Analysis Protocol for Video Clip 3</vt:lpstr>
      <vt:lpstr>Lesson Analysis 3: Review Lesson Context</vt:lpstr>
      <vt:lpstr>Lesson Analysis 3: Identify the Strategy</vt:lpstr>
      <vt:lpstr>Lesson Analysis 3: Analyze the Video</vt:lpstr>
      <vt:lpstr>Lesson Analysis 3: Reflect</vt:lpstr>
      <vt:lpstr>Today’s Focus Question</vt:lpstr>
      <vt:lpstr>Reminder: Student Pre- and Posttests</vt:lpstr>
      <vt:lpstr>Preparation for Study Group 6</vt:lpstr>
      <vt:lpstr>Next Study-Group Meeting</vt:lpstr>
      <vt:lpstr>Reflection Questions</vt:lpstr>
      <vt:lpstr>Thank You!</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Study Group Session 1 Welcome back!</dc:title>
  <dc:creator>Justine Newell</dc:creator>
  <cp:lastModifiedBy>Mai Ngoc Tran</cp:lastModifiedBy>
  <cp:revision>444</cp:revision>
  <dcterms:created xsi:type="dcterms:W3CDTF">2014-09-24T15:03:50Z</dcterms:created>
  <dcterms:modified xsi:type="dcterms:W3CDTF">2019-09-11T18:41:39Z</dcterms:modified>
</cp:coreProperties>
</file>