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99" r:id="rId2"/>
    <p:sldId id="337" r:id="rId3"/>
    <p:sldId id="410" r:id="rId4"/>
    <p:sldId id="404" r:id="rId5"/>
    <p:sldId id="430" r:id="rId6"/>
    <p:sldId id="392" r:id="rId7"/>
    <p:sldId id="461" r:id="rId8"/>
    <p:sldId id="460" r:id="rId9"/>
    <p:sldId id="451" r:id="rId10"/>
    <p:sldId id="462" r:id="rId11"/>
    <p:sldId id="452" r:id="rId12"/>
    <p:sldId id="453" r:id="rId13"/>
    <p:sldId id="454" r:id="rId14"/>
    <p:sldId id="371" r:id="rId15"/>
    <p:sldId id="422" r:id="rId16"/>
    <p:sldId id="455" r:id="rId17"/>
    <p:sldId id="456" r:id="rId18"/>
    <p:sldId id="457" r:id="rId19"/>
    <p:sldId id="417" r:id="rId20"/>
    <p:sldId id="458" r:id="rId21"/>
    <p:sldId id="459" r:id="rId22"/>
    <p:sldId id="438" r:id="rId23"/>
    <p:sldId id="436" r:id="rId24"/>
    <p:sldId id="431" r:id="rId25"/>
    <p:sldId id="432" r:id="rId26"/>
    <p:sldId id="446" r:id="rId27"/>
    <p:sldId id="449" r:id="rId28"/>
    <p:sldId id="433" r:id="rId29"/>
    <p:sldId id="415" r:id="rId30"/>
    <p:sldId id="435" r:id="rId31"/>
    <p:sldId id="36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3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73" autoAdjust="0"/>
    <p:restoredTop sz="83333" autoAdjust="0"/>
  </p:normalViewPr>
  <p:slideViewPr>
    <p:cSldViewPr>
      <p:cViewPr varScale="1">
        <p:scale>
          <a:sx n="90" d="100"/>
          <a:sy n="90" d="100"/>
        </p:scale>
        <p:origin x="624" y="90"/>
      </p:cViewPr>
      <p:guideLst>
        <p:guide orient="horz" pos="1776"/>
        <p:guide pos="2880"/>
      </p:guideLst>
    </p:cSldViewPr>
  </p:slideViewPr>
  <p:notesTextViewPr>
    <p:cViewPr>
      <p:scale>
        <a:sx n="1" d="1"/>
        <a:sy n="1" d="1"/>
      </p:scale>
      <p:origin x="0" y="0"/>
    </p:cViewPr>
  </p:notesTextViewPr>
  <p:sorterViewPr>
    <p:cViewPr>
      <p:scale>
        <a:sx n="100" d="100"/>
        <a:sy n="100" d="100"/>
      </p:scale>
      <p:origin x="0" y="4638"/>
    </p:cViewPr>
  </p:sorterViewPr>
  <p:notesViewPr>
    <p:cSldViewPr>
      <p:cViewPr varScale="1">
        <p:scale>
          <a:sx n="86" d="100"/>
          <a:sy n="86" d="100"/>
        </p:scale>
        <p:origin x="-19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a:t>
            </a:r>
            <a:r>
              <a:rPr lang="en-US" sz="1200" kern="1200" baseline="0" dirty="0">
                <a:solidFill>
                  <a:schemeClr val="tx1"/>
                </a:solidFill>
                <a:effectLst/>
                <a:latin typeface="+mn-lt"/>
                <a:ea typeface="+mn-ea"/>
                <a:cs typeface="+mn-cs"/>
              </a:rPr>
              <a:t> than </a:t>
            </a:r>
            <a:r>
              <a:rPr lang="en-US" sz="1200" kern="1200" dirty="0">
                <a:solidFill>
                  <a:schemeClr val="tx1"/>
                </a:solidFill>
                <a:effectLst/>
                <a:latin typeface="+mn-lt"/>
                <a:ea typeface="+mn-ea"/>
                <a:cs typeface="+mn-cs"/>
              </a:rPr>
              <a:t>1 min</a:t>
            </a: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Insert the correct date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Greet participants as they enter the room.</a:t>
            </a:r>
          </a:p>
          <a:p>
            <a:pPr eaLnBrk="1" hangingPunct="1"/>
            <a:endParaRPr lang="en-US" altLang="en-US" dirty="0"/>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3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look at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15 min</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Focus only</a:t>
            </a:r>
            <a:r>
              <a:rPr lang="en-US" sz="1200" kern="1200" baseline="0" dirty="0">
                <a:solidFill>
                  <a:schemeClr val="tx1"/>
                </a:solidFill>
                <a:effectLst/>
                <a:latin typeface="+mn-lt"/>
                <a:ea typeface="+mn-ea"/>
                <a:cs typeface="+mn-cs"/>
              </a:rPr>
              <a:t> on the </a:t>
            </a:r>
            <a:r>
              <a:rPr lang="en-US" sz="1200" b="1" kern="1200" baseline="0" dirty="0">
                <a:solidFill>
                  <a:schemeClr val="tx1"/>
                </a:solidFill>
                <a:effectLst/>
                <a:latin typeface="+mn-lt"/>
                <a:ea typeface="+mn-ea"/>
                <a:cs typeface="+mn-cs"/>
              </a:rPr>
              <a:t>Identify</a:t>
            </a:r>
            <a:r>
              <a:rPr lang="en-US" sz="1200" kern="1200" baseline="0" dirty="0">
                <a:solidFill>
                  <a:schemeClr val="tx1"/>
                </a:solidFill>
                <a:effectLst/>
                <a:latin typeface="+mn-lt"/>
                <a:ea typeface="+mn-ea"/>
                <a:cs typeface="+mn-cs"/>
              </a:rPr>
              <a:t> step (highlighted in red on the slide).</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plans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 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during this analysis.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1 of the LAP is step 2 of the lesson analysis process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Review the purpose(s) and key features of the selected strategy. Have participants skim the relevant content in their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 </a:t>
            </a: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15 min</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a:t>
            </a: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2 of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Be sure to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probe questions that will encourage them to express their ideas more clearly and precisely. If confusion or lack of understanding emerges, point participants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(e.g.,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4 min</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a:t>
            </a:r>
          </a:p>
          <a:p>
            <a:endParaRPr lang="en-US" sz="1200" b="1"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 (if time allows) 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students’ challenges in understanding the content, not on what they did wrong.</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a:t>
            </a:r>
            <a:r>
              <a:rPr lang="en-US" sz="1200" kern="1200" dirty="0">
                <a:solidFill>
                  <a:schemeClr val="tx1"/>
                </a:solidFill>
                <a:latin typeface="+mn-lt"/>
                <a:ea typeface="+mn-ea"/>
                <a:cs typeface="+mn-cs"/>
              </a:rPr>
              <a:t> If time is running short, ask only the teacher whose video was analyzed to share her or his reflection.</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13</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Decide when you want to schedule the food break and rearrange the slides accordingly.</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Keep the break to 20 minutes. If necessary, participants can continue eating as you dig into the next segment of the session. </a:t>
            </a:r>
          </a:p>
          <a:p>
            <a:r>
              <a:rPr lang="en-US"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val="1685384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15</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Modify the slide title if this is your first focus question of the day.</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Use this slide to mark the transition to the analysis of student pre- and posttests.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Read the focus question.</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415310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84859" eaLnBrk="0" hangingPunct="0">
              <a:defRPr>
                <a:solidFill>
                  <a:schemeClr val="tx1"/>
                </a:solidFill>
                <a:latin typeface="Arial" charset="0"/>
              </a:defRPr>
            </a:lvl1pPr>
            <a:lvl2pPr marL="785204" indent="-302000" defTabSz="984859" eaLnBrk="0" hangingPunct="0">
              <a:defRPr>
                <a:solidFill>
                  <a:schemeClr val="tx1"/>
                </a:solidFill>
                <a:latin typeface="Arial" charset="0"/>
              </a:defRPr>
            </a:lvl2pPr>
            <a:lvl3pPr marL="1208004" indent="-241601" defTabSz="984859" eaLnBrk="0" hangingPunct="0">
              <a:defRPr>
                <a:solidFill>
                  <a:schemeClr val="tx1"/>
                </a:solidFill>
                <a:latin typeface="Arial" charset="0"/>
              </a:defRPr>
            </a:lvl3pPr>
            <a:lvl4pPr marL="1691206" indent="-241601" defTabSz="984859" eaLnBrk="0" hangingPunct="0">
              <a:defRPr>
                <a:solidFill>
                  <a:schemeClr val="tx1"/>
                </a:solidFill>
                <a:latin typeface="Arial" charset="0"/>
              </a:defRPr>
            </a:lvl4pPr>
            <a:lvl5pPr marL="2174408" indent="-241601" defTabSz="984859" eaLnBrk="0" hangingPunct="0">
              <a:defRPr>
                <a:solidFill>
                  <a:schemeClr val="tx1"/>
                </a:solidFill>
                <a:latin typeface="Arial" charset="0"/>
              </a:defRPr>
            </a:lvl5pPr>
            <a:lvl6pPr marL="2657610" indent="-241601" defTabSz="984859" eaLnBrk="0" fontAlgn="base" hangingPunct="0">
              <a:spcBef>
                <a:spcPct val="0"/>
              </a:spcBef>
              <a:spcAft>
                <a:spcPct val="0"/>
              </a:spcAft>
              <a:defRPr>
                <a:solidFill>
                  <a:schemeClr val="tx1"/>
                </a:solidFill>
                <a:latin typeface="Arial" charset="0"/>
              </a:defRPr>
            </a:lvl6pPr>
            <a:lvl7pPr marL="3140810" indent="-241601" defTabSz="984859" eaLnBrk="0" fontAlgn="base" hangingPunct="0">
              <a:spcBef>
                <a:spcPct val="0"/>
              </a:spcBef>
              <a:spcAft>
                <a:spcPct val="0"/>
              </a:spcAft>
              <a:defRPr>
                <a:solidFill>
                  <a:schemeClr val="tx1"/>
                </a:solidFill>
                <a:latin typeface="Arial" charset="0"/>
              </a:defRPr>
            </a:lvl7pPr>
            <a:lvl8pPr marL="3624013" indent="-241601" defTabSz="984859" eaLnBrk="0" fontAlgn="base" hangingPunct="0">
              <a:spcBef>
                <a:spcPct val="0"/>
              </a:spcBef>
              <a:spcAft>
                <a:spcPct val="0"/>
              </a:spcAft>
              <a:defRPr>
                <a:solidFill>
                  <a:schemeClr val="tx1"/>
                </a:solidFill>
                <a:latin typeface="Arial" charset="0"/>
              </a:defRPr>
            </a:lvl8pPr>
            <a:lvl9pPr marL="4107214" indent="-241601" defTabSz="984859" eaLnBrk="0" fontAlgn="base" hangingPunct="0">
              <a:spcBef>
                <a:spcPct val="0"/>
              </a:spcBef>
              <a:spcAft>
                <a:spcPct val="0"/>
              </a:spcAft>
              <a:defRPr>
                <a:solidFill>
                  <a:schemeClr val="tx1"/>
                </a:solidFill>
                <a:latin typeface="Arial" charset="0"/>
              </a:defRPr>
            </a:lvl9pPr>
          </a:lstStyle>
          <a:p>
            <a:pPr eaLnBrk="1" hangingPunct="1"/>
            <a:fld id="{7DCAEF58-160A-4A11-A45D-1B7C89346756}" type="slidenum">
              <a:rPr lang="en-US"/>
              <a:pPr eaLnBrk="1" hangingPunct="1"/>
              <a:t>16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dirty="0"/>
              <a:t>15 min</a:t>
            </a:r>
          </a:p>
          <a:p>
            <a:pPr eaLnBrk="1" hangingPunct="1"/>
            <a:endParaRPr lang="en-US" dirty="0"/>
          </a:p>
          <a:p>
            <a:r>
              <a:rPr lang="en-US" sz="1200" kern="1200" dirty="0">
                <a:solidFill>
                  <a:schemeClr val="tx1"/>
                </a:solidFill>
                <a:latin typeface="+mn-lt"/>
                <a:ea typeface="+mn-ea"/>
                <a:cs typeface="+mn-cs"/>
              </a:rPr>
              <a:t>a. Have participants break up into groups of three. (1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Go over the directions on the slide. Emphasize the importance of evidence-based reasoning. Participants should challenge one another to give evidence for their claims. (2 min)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“Within your group, distribute copies of the pre- and posttest FAQs.” (2 min)</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Individuals (5 min):</a:t>
            </a:r>
            <a:r>
              <a:rPr lang="en-US" sz="1200" u="none" strike="noStrike" kern="1200" dirty="0">
                <a:solidFill>
                  <a:schemeClr val="tx1"/>
                </a:solidFill>
                <a:effectLst/>
                <a:latin typeface="+mn-lt"/>
                <a:ea typeface="+mn-ea"/>
                <a:cs typeface="+mn-cs"/>
              </a:rPr>
              <a:t> “Study each teacher’s pre- and posttest FACs, looking for patterns in the student-learning data.”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Small groups (5 min):</a:t>
            </a:r>
            <a:endParaRPr lang="en-US" sz="1200" u="none" strike="noStrike" kern="1200" dirty="0">
              <a:solidFill>
                <a:schemeClr val="tx1"/>
              </a:solidFill>
              <a:effectLst/>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“Identify a note taker for the group.”</a:t>
            </a:r>
          </a:p>
          <a:p>
            <a:pPr marL="365760" indent="-182880">
              <a:buFont typeface="Arial" pitchFamily="34" charset="0"/>
              <a:buChar char="•"/>
            </a:pPr>
            <a:r>
              <a:rPr lang="en-US" sz="1200" kern="1200" dirty="0">
                <a:solidFill>
                  <a:schemeClr val="tx1"/>
                </a:solidFill>
                <a:latin typeface="+mn-lt"/>
                <a:ea typeface="+mn-ea"/>
                <a:cs typeface="+mn-cs"/>
              </a:rPr>
              <a:t>“Discuss and take notes about things that were similar and different across classes.”</a:t>
            </a:r>
          </a:p>
          <a:p>
            <a:pPr marL="365760" indent="-182880">
              <a:buFont typeface="Arial" pitchFamily="34" charset="0"/>
              <a:buChar char="•"/>
            </a:pPr>
            <a:r>
              <a:rPr lang="en-US" sz="1200" kern="1200" dirty="0">
                <a:solidFill>
                  <a:schemeClr val="tx1"/>
                </a:solidFill>
                <a:latin typeface="+mn-lt"/>
                <a:ea typeface="+mn-ea"/>
                <a:cs typeface="+mn-cs"/>
              </a:rPr>
              <a:t>“Be sure to cite evidence for your claims!”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needed to balance out group sizes, join one group as a participant. Otherwise, join a group of three mainly as an observer, but feel free to ask questions that challenge participants to dig deeper and more specifically into the data and cite evidence for claims. </a:t>
            </a:r>
            <a:endParaRPr lang="en-US" dirty="0"/>
          </a:p>
        </p:txBody>
      </p:sp>
      <p:sp>
        <p:nvSpPr>
          <p:cNvPr id="2" name="Footer Placeholder 1"/>
          <p:cNvSpPr>
            <a:spLocks noGrp="1"/>
          </p:cNvSpPr>
          <p:nvPr>
            <p:ph type="ftr" sz="quarter" idx="10"/>
          </p:nvPr>
        </p:nvSpPr>
        <p:spPr/>
        <p:txBody>
          <a:bodyPr/>
          <a:lstStyle/>
          <a:p>
            <a:pPr>
              <a:defRPr/>
            </a:pPr>
            <a:r>
              <a:rPr lang="en-US"/>
              <a:t>STeLLA SG3: Purple Team A</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1783859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25 min</a:t>
            </a:r>
          </a:p>
          <a:p>
            <a:endParaRPr lang="en-US"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b="0" kern="1200" dirty="0">
                <a:solidFill>
                  <a:schemeClr val="tx1"/>
                </a:solidFill>
                <a:latin typeface="+mn-lt"/>
                <a:ea typeface="+mn-ea"/>
                <a:cs typeface="+mn-cs"/>
              </a:rPr>
              <a:t>If time is short, have participants analyze only the posttests.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In the same small groups, have participants distribute copies of the sample student pre- and posttests. (3 min)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 (10 min):</a:t>
            </a:r>
            <a:r>
              <a:rPr lang="en-US" sz="1200" kern="1200" dirty="0">
                <a:solidFill>
                  <a:schemeClr val="tx1"/>
                </a:solidFill>
                <a:latin typeface="+mn-lt"/>
                <a:ea typeface="+mn-ea"/>
                <a:cs typeface="+mn-cs"/>
              </a:rPr>
              <a:t> Have participants review the tests from other teachers, studying how each student did on the pretest and posttest.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Small group (12 min):</a:t>
            </a:r>
            <a:r>
              <a:rPr lang="en-US" sz="1200" kern="1200" dirty="0">
                <a:solidFill>
                  <a:schemeClr val="tx1"/>
                </a:solidFill>
                <a:latin typeface="+mn-lt"/>
                <a:ea typeface="+mn-ea"/>
                <a:cs typeface="+mn-cs"/>
              </a:rPr>
              <a:t> </a:t>
            </a:r>
          </a:p>
          <a:p>
            <a:pPr marL="228600" indent="-137160">
              <a:buFont typeface="Arial" pitchFamily="34" charset="0"/>
              <a:buChar char="•"/>
            </a:pPr>
            <a:r>
              <a:rPr lang="en-US" sz="1200" kern="1200" dirty="0">
                <a:solidFill>
                  <a:schemeClr val="tx1"/>
                </a:solidFill>
                <a:latin typeface="+mn-lt"/>
                <a:ea typeface="+mn-ea"/>
                <a:cs typeface="+mn-cs"/>
              </a:rPr>
              <a:t>“Identify a note taker.”</a:t>
            </a:r>
          </a:p>
          <a:p>
            <a:pPr marL="228600" indent="-137160">
              <a:buFont typeface="Arial" pitchFamily="34" charset="0"/>
              <a:buChar char="•"/>
            </a:pPr>
            <a:r>
              <a:rPr lang="en-US" sz="1200" kern="1200" dirty="0">
                <a:solidFill>
                  <a:schemeClr val="tx1"/>
                </a:solidFill>
                <a:latin typeface="+mn-lt"/>
                <a:ea typeface="+mn-ea"/>
                <a:cs typeface="+mn-cs"/>
              </a:rPr>
              <a:t>“Discuss and take notes about interesting student thinking found in the individual tests, looking for anything that reinforces or differs from patterns identified in the FAC.”</a:t>
            </a:r>
          </a:p>
          <a:p>
            <a:pPr marL="228600" indent="-137160">
              <a:buFont typeface="Arial" pitchFamily="34" charset="0"/>
              <a:buChar char="•"/>
            </a:pPr>
            <a:r>
              <a:rPr lang="en-US" sz="1200" kern="1200" dirty="0">
                <a:solidFill>
                  <a:schemeClr val="tx1"/>
                </a:solidFill>
                <a:latin typeface="+mn-lt"/>
                <a:ea typeface="+mn-ea"/>
                <a:cs typeface="+mn-cs"/>
              </a:rPr>
              <a:t>“Remember to cite evidence for your claims!”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needed to balance out group sizes, join one group as a participant. Otherwise, join a new group, mainly as an observer, but feel free to ask questions that challenge participants to dig deeper and more specifically into the data and cite evidence for claims.</a:t>
            </a:r>
            <a:r>
              <a:rPr lang="en-US" dirty="0"/>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15 min</a:t>
            </a:r>
          </a:p>
          <a:p>
            <a:endParaRPr lang="en-US" dirty="0"/>
          </a:p>
          <a:p>
            <a:pPr lvl="0" fontAlgn="base"/>
            <a:r>
              <a:rPr lang="en-US" sz="1200" u="none" strike="noStrike" kern="1200" dirty="0">
                <a:solidFill>
                  <a:schemeClr val="tx1"/>
                </a:solidFill>
                <a:effectLst/>
                <a:latin typeface="+mn-lt"/>
                <a:ea typeface="+mn-ea"/>
                <a:cs typeface="+mn-cs"/>
              </a:rPr>
              <a:t>a. Direct each of the small groups to use what they’ve learned from their analyses of the FACs and the sample student work to construct a chart showing strengths, weaknesses, and changes in student learning.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The next slide shows the chart structure they should use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Wander around the room and observe the groups working on their charts.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Encourage participants to be specific about the ideas students seemed to understand or didn’t seem to understand.</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Time this analysis work and give small groups a 5-minute warning before the end of the activity.  </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Time combined</a:t>
            </a:r>
            <a:r>
              <a:rPr lang="en-US" sz="1200" kern="1200" baseline="0" dirty="0">
                <a:solidFill>
                  <a:schemeClr val="tx1"/>
                </a:solidFill>
                <a:latin typeface="+mn-lt"/>
                <a:ea typeface="+mn-ea"/>
                <a:cs typeface="+mn-cs"/>
              </a:rPr>
              <a:t> with slide 16</a:t>
            </a:r>
          </a:p>
          <a:p>
            <a:endParaRPr lang="en-US" sz="1200" kern="1200" dirty="0">
              <a:solidFill>
                <a:schemeClr val="tx1"/>
              </a:solidFill>
              <a:latin typeface="+mn-lt"/>
              <a:ea typeface="+mn-ea"/>
              <a:cs typeface="+mn-cs"/>
            </a:endParaRPr>
          </a:p>
          <a:p>
            <a:pPr marL="228600" indent="-228600">
              <a:buNone/>
            </a:pPr>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Highlight the chart structure on the slide that participants will use to create their charts. </a:t>
            </a:r>
          </a:p>
          <a:p>
            <a:pPr marL="228600" indent="-228600">
              <a:buNone/>
            </a:pPr>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19</a:t>
            </a:fld>
            <a:endParaRPr lang="en-US"/>
          </a:p>
        </p:txBody>
      </p:sp>
    </p:spTree>
    <p:extLst>
      <p:ext uri="{BB962C8B-B14F-4D97-AF65-F5344CB8AC3E}">
        <p14:creationId xmlns:p14="http://schemas.microsoft.com/office/powerpoint/2010/main" val="324221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2</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dirty="0"/>
              <a:t>2 min</a:t>
            </a:r>
            <a:endParaRPr lang="en-US" baseline="0" dirty="0"/>
          </a:p>
          <a:p>
            <a:pPr eaLnBrk="1" hangingPunct="1"/>
            <a:endParaRPr lang="en-US" baseline="0" dirty="0"/>
          </a:p>
          <a:p>
            <a:pPr lvl="0"/>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your plans for the session. (Some groups will have one or more video clips from Study Group 5 that still need to be analyzed; others will have no lesson analysis work.)</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agenda with the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Ask participants if they have any questions.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Notes on lesson analysis: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The time estimates for this session are based on the assumption that </a:t>
            </a:r>
            <a:r>
              <a:rPr lang="en-US" sz="1200" b="1" kern="1200" dirty="0">
                <a:solidFill>
                  <a:schemeClr val="tx1"/>
                </a:solidFill>
                <a:latin typeface="+mn-lt"/>
                <a:ea typeface="+mn-ea"/>
                <a:cs typeface="+mn-cs"/>
              </a:rPr>
              <a:t>one</a:t>
            </a:r>
            <a:r>
              <a:rPr lang="en-US" sz="1200" kern="1200" dirty="0">
                <a:solidFill>
                  <a:schemeClr val="tx1"/>
                </a:solidFill>
                <a:latin typeface="+mn-lt"/>
                <a:ea typeface="+mn-ea"/>
                <a:cs typeface="+mn-cs"/>
              </a:rPr>
              <a:t> video clip will be carried over from Study Group 5 for analysis. If you follow the low time estimates on the agenda slide, you’ll come in 10 minutes under the allotted 240 minutes. If you follow the high time estimates, you’ll come in 10 minutes over the allotted time. </a:t>
            </a:r>
            <a:r>
              <a:rPr lang="en-US" sz="1200" b="1" kern="1200" dirty="0">
                <a:solidFill>
                  <a:schemeClr val="tx1"/>
                </a:solidFill>
                <a:latin typeface="+mn-lt"/>
                <a:ea typeface="+mn-ea"/>
                <a:cs typeface="+mn-cs"/>
              </a:rPr>
              <a:t>Keep this in mind as you’re planning the session.</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If you have </a:t>
            </a:r>
            <a:r>
              <a:rPr lang="en-US" sz="1200" b="1" kern="1200" dirty="0">
                <a:solidFill>
                  <a:schemeClr val="tx1"/>
                </a:solidFill>
                <a:latin typeface="+mn-lt"/>
                <a:ea typeface="+mn-ea"/>
                <a:cs typeface="+mn-cs"/>
              </a:rPr>
              <a:t>no</a:t>
            </a:r>
            <a:r>
              <a:rPr lang="en-US" sz="1200" kern="1200" dirty="0">
                <a:solidFill>
                  <a:schemeClr val="tx1"/>
                </a:solidFill>
                <a:latin typeface="+mn-lt"/>
                <a:ea typeface="+mn-ea"/>
                <a:cs typeface="+mn-cs"/>
              </a:rPr>
              <a:t> lesson analysis catch-up work, you can allow more time for other activities—and will feel less rushed! You can also add an activity you think would be beneficial for the group.</a:t>
            </a:r>
          </a:p>
          <a:p>
            <a:pPr marL="365760" indent="-182880">
              <a:buFont typeface="Arial" pitchFamily="34" charset="0"/>
              <a:buChar char="•"/>
            </a:pPr>
            <a:r>
              <a:rPr lang="en-US" sz="1200" kern="1200" dirty="0">
                <a:solidFill>
                  <a:schemeClr val="tx1"/>
                </a:solidFill>
                <a:latin typeface="+mn-lt"/>
                <a:ea typeface="+mn-ea"/>
                <a:cs typeface="+mn-cs"/>
              </a:rPr>
              <a:t>If you have </a:t>
            </a:r>
            <a:r>
              <a:rPr lang="en-US" sz="1200" b="1" kern="1200" dirty="0">
                <a:solidFill>
                  <a:schemeClr val="tx1"/>
                </a:solidFill>
                <a:latin typeface="+mn-lt"/>
                <a:ea typeface="+mn-ea"/>
                <a:cs typeface="+mn-cs"/>
              </a:rPr>
              <a:t>two</a:t>
            </a:r>
            <a:r>
              <a:rPr lang="en-US" sz="1200" kern="1200" dirty="0">
                <a:solidFill>
                  <a:schemeClr val="tx1"/>
                </a:solidFill>
                <a:latin typeface="+mn-lt"/>
                <a:ea typeface="+mn-ea"/>
                <a:cs typeface="+mn-cs"/>
              </a:rPr>
              <a:t> video clips to analyze, you’ll have to drop the Looking Back/Looking Forward synthesis activity and watch your time very carefully. </a:t>
            </a: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Have participants walk around the room and look at one another’s charts, noting the similarities in what students seem to understand and what they’re struggling with. Coordinate the gallery walk so that participants don’t gather around the same chart at the same time.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kern="1200" dirty="0">
                <a:solidFill>
                  <a:schemeClr val="tx1"/>
                </a:solidFill>
                <a:latin typeface="+mn-lt"/>
                <a:ea typeface="+mn-ea"/>
                <a:cs typeface="+mn-cs"/>
              </a:rPr>
              <a:t>Review all the charts and identify clarification questions you want to ask during the whole-group discussion. If participants start discussing the charts while they’re walking around, decide whether you’ll join in or ask them to wait until the group discussion. (If you decide to join in the discussion, you may want to switch quickly to the next slide to provide focus.)</a:t>
            </a:r>
            <a:r>
              <a:rPr lang="en-US" dirty="0"/>
              <a:t> </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84859" eaLnBrk="0" hangingPunct="0">
              <a:defRPr>
                <a:solidFill>
                  <a:schemeClr val="tx1"/>
                </a:solidFill>
                <a:latin typeface="Arial" charset="0"/>
              </a:defRPr>
            </a:lvl1pPr>
            <a:lvl2pPr marL="785204" indent="-302000" defTabSz="984859" eaLnBrk="0" hangingPunct="0">
              <a:defRPr>
                <a:solidFill>
                  <a:schemeClr val="tx1"/>
                </a:solidFill>
                <a:latin typeface="Arial" charset="0"/>
              </a:defRPr>
            </a:lvl2pPr>
            <a:lvl3pPr marL="1208004" indent="-241601" defTabSz="984859" eaLnBrk="0" hangingPunct="0">
              <a:defRPr>
                <a:solidFill>
                  <a:schemeClr val="tx1"/>
                </a:solidFill>
                <a:latin typeface="Arial" charset="0"/>
              </a:defRPr>
            </a:lvl3pPr>
            <a:lvl4pPr marL="1691206" indent="-241601" defTabSz="984859" eaLnBrk="0" hangingPunct="0">
              <a:defRPr>
                <a:solidFill>
                  <a:schemeClr val="tx1"/>
                </a:solidFill>
                <a:latin typeface="Arial" charset="0"/>
              </a:defRPr>
            </a:lvl4pPr>
            <a:lvl5pPr marL="2174408" indent="-241601" defTabSz="984859" eaLnBrk="0" hangingPunct="0">
              <a:defRPr>
                <a:solidFill>
                  <a:schemeClr val="tx1"/>
                </a:solidFill>
                <a:latin typeface="Arial" charset="0"/>
              </a:defRPr>
            </a:lvl5pPr>
            <a:lvl6pPr marL="2657610" indent="-241601" defTabSz="984859" eaLnBrk="0" fontAlgn="base" hangingPunct="0">
              <a:spcBef>
                <a:spcPct val="0"/>
              </a:spcBef>
              <a:spcAft>
                <a:spcPct val="0"/>
              </a:spcAft>
              <a:defRPr>
                <a:solidFill>
                  <a:schemeClr val="tx1"/>
                </a:solidFill>
                <a:latin typeface="Arial" charset="0"/>
              </a:defRPr>
            </a:lvl6pPr>
            <a:lvl7pPr marL="3140810" indent="-241601" defTabSz="984859" eaLnBrk="0" fontAlgn="base" hangingPunct="0">
              <a:spcBef>
                <a:spcPct val="0"/>
              </a:spcBef>
              <a:spcAft>
                <a:spcPct val="0"/>
              </a:spcAft>
              <a:defRPr>
                <a:solidFill>
                  <a:schemeClr val="tx1"/>
                </a:solidFill>
                <a:latin typeface="Arial" charset="0"/>
              </a:defRPr>
            </a:lvl7pPr>
            <a:lvl8pPr marL="3624013" indent="-241601" defTabSz="984859" eaLnBrk="0" fontAlgn="base" hangingPunct="0">
              <a:spcBef>
                <a:spcPct val="0"/>
              </a:spcBef>
              <a:spcAft>
                <a:spcPct val="0"/>
              </a:spcAft>
              <a:defRPr>
                <a:solidFill>
                  <a:schemeClr val="tx1"/>
                </a:solidFill>
                <a:latin typeface="Arial" charset="0"/>
              </a:defRPr>
            </a:lvl8pPr>
            <a:lvl9pPr marL="4107214" indent="-241601" defTabSz="984859" eaLnBrk="0" fontAlgn="base" hangingPunct="0">
              <a:spcBef>
                <a:spcPct val="0"/>
              </a:spcBef>
              <a:spcAft>
                <a:spcPct val="0"/>
              </a:spcAft>
              <a:defRPr>
                <a:solidFill>
                  <a:schemeClr val="tx1"/>
                </a:solidFill>
                <a:latin typeface="Arial" charset="0"/>
              </a:defRPr>
            </a:lvl9pPr>
          </a:lstStyle>
          <a:p>
            <a:pPr eaLnBrk="1" hangingPunct="1"/>
            <a:fld id="{58010068-6D8D-461B-924D-F4DEBC1D0940}" type="slidenum">
              <a:rPr lang="en-US"/>
              <a:pPr eaLnBrk="1" hangingPunct="1"/>
              <a:t>21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dirty="0"/>
              <a:t>15 min</a:t>
            </a:r>
          </a:p>
          <a:p>
            <a:pPr eaLnBrk="1" hangingPunct="1"/>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u="none" strike="noStrike" kern="1200" dirty="0">
                <a:solidFill>
                  <a:schemeClr val="tx1"/>
                </a:solidFill>
                <a:effectLst/>
                <a:latin typeface="+mn-lt"/>
                <a:ea typeface="+mn-ea"/>
                <a:cs typeface="+mn-cs"/>
              </a:rPr>
              <a:t>a. Reveal only the first question on the slide and follow this pattern as you lead the discussion:</a:t>
            </a:r>
            <a:endParaRPr lang="en-US" sz="1200" b="1"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Clarification questions:</a:t>
            </a:r>
            <a:r>
              <a:rPr lang="en-US" sz="1200" kern="1200" dirty="0">
                <a:solidFill>
                  <a:schemeClr val="tx1"/>
                </a:solidFill>
                <a:latin typeface="+mn-lt"/>
                <a:ea typeface="+mn-ea"/>
                <a:cs typeface="+mn-cs"/>
              </a:rPr>
              <a:t> Model asking clarification questions and encourage participants to ask about anything they saw on the charts that wasn’t clear.</a:t>
            </a:r>
          </a:p>
          <a:p>
            <a:pPr marL="457200" indent="-137160">
              <a:buFont typeface="Arial" pitchFamily="34" charset="0"/>
              <a:buChar char="•"/>
            </a:pPr>
            <a:r>
              <a:rPr lang="en-US" sz="1200" b="1" kern="1200" dirty="0">
                <a:solidFill>
                  <a:schemeClr val="tx1"/>
                </a:solidFill>
                <a:latin typeface="+mn-lt"/>
                <a:ea typeface="+mn-ea"/>
                <a:cs typeface="+mn-cs"/>
              </a:rPr>
              <a:t>Individual think time:</a:t>
            </a:r>
            <a:r>
              <a:rPr lang="en-US" sz="1200" kern="1200" dirty="0">
                <a:solidFill>
                  <a:schemeClr val="tx1"/>
                </a:solidFill>
                <a:latin typeface="+mn-lt"/>
                <a:ea typeface="+mn-ea"/>
                <a:cs typeface="+mn-cs"/>
              </a:rPr>
              <a:t> “What do you think students generally understood?”</a:t>
            </a:r>
          </a:p>
          <a:p>
            <a:pPr marL="457200" indent="-137160">
              <a:buFont typeface="Arial" pitchFamily="34" charset="0"/>
              <a:buChar char="•"/>
            </a:pPr>
            <a:r>
              <a:rPr lang="en-US" sz="1200" b="1" kern="1200" dirty="0">
                <a:solidFill>
                  <a:schemeClr val="tx1"/>
                </a:solidFill>
                <a:latin typeface="+mn-lt"/>
                <a:ea typeface="+mn-ea"/>
                <a:cs typeface="+mn-cs"/>
              </a:rPr>
              <a:t>Whole-group share-out.</a:t>
            </a:r>
            <a:endParaRPr lang="en-US" sz="1200" kern="1200" dirty="0">
              <a:solidFill>
                <a:schemeClr val="tx1"/>
              </a:solidFill>
              <a:latin typeface="+mn-lt"/>
              <a:ea typeface="+mn-ea"/>
              <a:cs typeface="+mn-cs"/>
            </a:endParaRPr>
          </a:p>
          <a:p>
            <a:pPr marL="457200" indent="-137160">
              <a:buFont typeface="Arial" pitchFamily="34" charset="0"/>
              <a:buChar char="•"/>
            </a:pPr>
            <a:r>
              <a:rPr lang="en-US" sz="1200" b="1" kern="1200" dirty="0">
                <a:solidFill>
                  <a:schemeClr val="tx1"/>
                </a:solidFill>
                <a:latin typeface="+mn-lt"/>
                <a:ea typeface="+mn-ea"/>
                <a:cs typeface="+mn-cs"/>
              </a:rPr>
              <a:t>Individual think time:</a:t>
            </a:r>
            <a:r>
              <a:rPr lang="en-US" sz="1200" kern="1200" dirty="0">
                <a:solidFill>
                  <a:schemeClr val="tx1"/>
                </a:solidFill>
                <a:latin typeface="+mn-lt"/>
                <a:ea typeface="+mn-ea"/>
                <a:cs typeface="+mn-cs"/>
              </a:rPr>
              <a:t> “What do you think students generally struggled with?” </a:t>
            </a:r>
          </a:p>
          <a:p>
            <a:pPr marL="457200" indent="-137160">
              <a:buFont typeface="Arial" pitchFamily="34" charset="0"/>
              <a:buChar char="•"/>
            </a:pPr>
            <a:r>
              <a:rPr lang="en-US" sz="1200" b="1" kern="1200" dirty="0">
                <a:solidFill>
                  <a:schemeClr val="tx1"/>
                </a:solidFill>
                <a:latin typeface="+mn-lt"/>
                <a:ea typeface="+mn-ea"/>
                <a:cs typeface="+mn-cs"/>
              </a:rPr>
              <a:t>Whole-group share-out.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kern="1200" dirty="0">
                <a:solidFill>
                  <a:schemeClr val="tx1"/>
                </a:solidFill>
                <a:effectLst/>
                <a:latin typeface="+mn-lt"/>
                <a:ea typeface="+mn-ea"/>
                <a:cs typeface="+mn-cs"/>
              </a:rPr>
              <a:t>Reveal the second set of questions on the slide</a:t>
            </a:r>
            <a:r>
              <a:rPr lang="en-US" sz="1200" kern="1200" dirty="0">
                <a:solidFill>
                  <a:schemeClr val="tx1"/>
                </a:solidFill>
                <a:latin typeface="+mn-lt"/>
                <a:ea typeface="+mn-ea"/>
                <a:cs typeface="+mn-cs"/>
              </a:rPr>
              <a: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“Now let’s think about how we can address the weaknesses and gaps in student learning that we’ve identified.”</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“Read and think about these four next-steps questions. Taking notes will help you remember the ideas you generate.”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Whole-group share-out:</a:t>
            </a:r>
            <a:r>
              <a:rPr lang="en-US" sz="1200" kern="1200" dirty="0">
                <a:solidFill>
                  <a:schemeClr val="tx1"/>
                </a:solidFill>
                <a:latin typeface="+mn-lt"/>
                <a:ea typeface="+mn-ea"/>
                <a:cs typeface="+mn-cs"/>
              </a:rPr>
              <a:t>  Discuss the ideas participants have generated.</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Create a chart titled Next Steps for Student Learning and take notes as participants share their ideas.</a:t>
            </a:r>
            <a:r>
              <a:rPr lang="en-US" dirty="0"/>
              <a:t> </a:t>
            </a:r>
            <a:r>
              <a:rPr lang="en-US" sz="1200" kern="1200" dirty="0">
                <a:solidFill>
                  <a:schemeClr val="tx1"/>
                </a:solidFill>
                <a:latin typeface="+mn-lt"/>
                <a:ea typeface="+mn-ea"/>
                <a:cs typeface="+mn-cs"/>
              </a:rPr>
              <a:t> </a:t>
            </a:r>
            <a:endParaRPr lang="en-US" dirty="0"/>
          </a:p>
        </p:txBody>
      </p:sp>
      <p:sp>
        <p:nvSpPr>
          <p:cNvPr id="2" name="Footer Placeholder 1"/>
          <p:cNvSpPr>
            <a:spLocks noGrp="1"/>
          </p:cNvSpPr>
          <p:nvPr>
            <p:ph type="ftr" sz="quarter" idx="10"/>
          </p:nvPr>
        </p:nvSpPr>
        <p:spPr/>
        <p:txBody>
          <a:bodyPr/>
          <a:lstStyle/>
          <a:p>
            <a:pPr>
              <a:defRPr/>
            </a:pPr>
            <a:r>
              <a:rPr lang="en-US"/>
              <a:t>STeLLA SG3: Purple Team A</a:t>
            </a:r>
          </a:p>
        </p:txBody>
      </p:sp>
      <p:sp>
        <p:nvSpPr>
          <p:cNvPr id="3" name="Header Placeholder 2"/>
          <p:cNvSpPr>
            <a:spLocks noGrp="1"/>
          </p:cNvSpPr>
          <p:nvPr>
            <p:ph type="hdr" sz="quarter" idx="11"/>
          </p:nvPr>
        </p:nvSpPr>
        <p:spPr/>
        <p:txBody>
          <a:bodyPr/>
          <a:lstStyle/>
          <a:p>
            <a:pPr>
              <a:defRPr/>
            </a:pPr>
            <a:r>
              <a:rPr lang="en-US"/>
              <a:t>BSCS</a:t>
            </a:r>
          </a:p>
        </p:txBody>
      </p:sp>
    </p:spTree>
    <p:extLst>
      <p:ext uri="{BB962C8B-B14F-4D97-AF65-F5344CB8AC3E}">
        <p14:creationId xmlns:p14="http://schemas.microsoft.com/office/powerpoint/2010/main" val="984883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22</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5 min</a:t>
            </a:r>
            <a:endParaRPr lang="en-US" baseline="0" dirty="0"/>
          </a:p>
          <a:p>
            <a:pPr eaLnBrk="1" hangingPunct="1"/>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short, skip this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session agenda. If you didn’t analyze any video clips today, delete the first focus question on the slide, adjust the slide title, and reflect on the second question.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jot down one or two lessons they’ve learned related to one of the focus questions </a:t>
            </a:r>
            <a:r>
              <a:rPr lang="en-US" sz="1200" b="0" kern="1200" dirty="0">
                <a:solidFill>
                  <a:schemeClr val="tx1"/>
                </a:solidFill>
                <a:latin typeface="+mn-lt"/>
                <a:ea typeface="+mn-ea"/>
                <a:cs typeface="+mn-cs"/>
              </a:rPr>
              <a:t>(or </a:t>
            </a:r>
            <a:r>
              <a:rPr lang="en-US" sz="1200" b="1" kern="1200" dirty="0">
                <a:solidFill>
                  <a:schemeClr val="tx1"/>
                </a:solidFill>
                <a:latin typeface="+mn-lt"/>
                <a:ea typeface="+mn-ea"/>
                <a:cs typeface="+mn-cs"/>
              </a:rPr>
              <a:t>the focus question </a:t>
            </a:r>
            <a:r>
              <a:rPr lang="en-US" sz="1200" b="0" kern="1200" dirty="0">
                <a:solidFill>
                  <a:schemeClr val="tx1"/>
                </a:solidFill>
                <a:latin typeface="+mn-lt"/>
                <a:ea typeface="+mn-ea"/>
                <a:cs typeface="+mn-cs"/>
              </a:rPr>
              <a:t>if the first has been omitted)</a:t>
            </a:r>
            <a:r>
              <a:rPr lang="en-US" sz="120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their thoughts in a round-robin. </a:t>
            </a:r>
          </a:p>
          <a:p>
            <a:pPr marL="0" indent="0" eaLnBrk="1" hangingPunct="1">
              <a:buNone/>
            </a:pP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77921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 min</a:t>
            </a:r>
            <a:endParaRPr lang="en-US" baseline="0" dirty="0"/>
          </a:p>
          <a:p>
            <a:endParaRPr lang="en-US" baseline="0"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Change the slide title to “Focus Question 2” if you didn’t analyze any video clips during today’s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“To address this focus question, we’ll first look back and reflect on what we’ve learned about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lenses and strategies during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“Then we’ll look forward and consider how we can use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to plan lessons in new science-content areas not addressed in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23</a:t>
            </a:fld>
            <a:endParaRPr lang="en-US"/>
          </a:p>
        </p:txBody>
      </p:sp>
    </p:spTree>
    <p:extLst>
      <p:ext uri="{BB962C8B-B14F-4D97-AF65-F5344CB8AC3E}">
        <p14:creationId xmlns:p14="http://schemas.microsoft.com/office/powerpoint/2010/main" val="2548045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a:t>
            </a:r>
            <a:r>
              <a:rPr lang="en-US" sz="1200" kern="1200" dirty="0">
                <a:solidFill>
                  <a:schemeClr val="tx1"/>
                </a:solidFill>
                <a:latin typeface="+mn-lt"/>
                <a:ea typeface="+mn-ea"/>
                <a:cs typeface="+mn-cs"/>
              </a:rPr>
              <a:t>–17 </a:t>
            </a:r>
            <a:r>
              <a:rPr lang="en-US" dirty="0"/>
              <a:t>min</a:t>
            </a:r>
            <a:endParaRPr lang="en-US" baseline="0" dirty="0"/>
          </a:p>
          <a:p>
            <a:endParaRPr lang="en-US" baseline="0" dirty="0"/>
          </a:p>
          <a:p>
            <a:r>
              <a:rPr lang="en-US" sz="1200" kern="1200" dirty="0">
                <a:solidFill>
                  <a:schemeClr val="tx1"/>
                </a:solidFill>
                <a:latin typeface="+mn-lt"/>
                <a:ea typeface="+mn-ea"/>
                <a:cs typeface="+mn-cs"/>
              </a:rPr>
              <a:t>a. Have participants locate the Looking Back/Looking Forward handout in their binders</a:t>
            </a:r>
            <a:r>
              <a:rPr lang="en-US" sz="1200" i="1" kern="1200" dirty="0">
                <a:solidFill>
                  <a:schemeClr val="tx1"/>
                </a:solidFill>
                <a:latin typeface="+mn-lt"/>
                <a:ea typeface="+mn-ea"/>
                <a:cs typeface="+mn-cs"/>
              </a:rPr>
              <a: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instructions on the slide and remind participants to be ready to give reasons for their responses. </a:t>
            </a:r>
          </a:p>
          <a:p>
            <a:pPr lvl="0"/>
            <a:endParaRPr lang="en-US" sz="1200" u="sng" kern="1200" dirty="0">
              <a:solidFill>
                <a:schemeClr val="tx1"/>
              </a:solidFill>
              <a:latin typeface="+mn-lt"/>
              <a:ea typeface="+mn-ea"/>
              <a:cs typeface="+mn-cs"/>
            </a:endParaRPr>
          </a:p>
          <a:p>
            <a:pPr lvl="0"/>
            <a:r>
              <a:rPr lang="en-US" sz="1200" u="none" kern="1200" dirty="0">
                <a:solidFill>
                  <a:schemeClr val="tx1"/>
                </a:solidFill>
                <a:latin typeface="+mn-lt"/>
                <a:ea typeface="+mn-ea"/>
                <a:cs typeface="+mn-cs"/>
              </a:rPr>
              <a:t>c. Emphasize</a:t>
            </a:r>
            <a:r>
              <a:rPr lang="en-US" sz="1200" kern="1200" dirty="0">
                <a:solidFill>
                  <a:schemeClr val="tx1"/>
                </a:solidFill>
                <a:latin typeface="+mn-lt"/>
                <a:ea typeface="+mn-ea"/>
                <a:cs typeface="+mn-cs"/>
              </a:rPr>
              <a:t> that participants should </a:t>
            </a:r>
            <a:r>
              <a:rPr lang="en-US" sz="1200" b="1" kern="1200" dirty="0">
                <a:solidFill>
                  <a:schemeClr val="tx1"/>
                </a:solidFill>
                <a:latin typeface="+mn-lt"/>
                <a:ea typeface="+mn-ea"/>
                <a:cs typeface="+mn-cs"/>
              </a:rPr>
              <a:t>not</a:t>
            </a:r>
            <a:r>
              <a:rPr lang="en-US" sz="1200" kern="1200" dirty="0">
                <a:solidFill>
                  <a:schemeClr val="tx1"/>
                </a:solidFill>
                <a:latin typeface="+mn-lt"/>
                <a:ea typeface="+mn-ea"/>
                <a:cs typeface="+mn-cs"/>
              </a:rPr>
              <a:t> use all the strategies in every lesson.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d.</a:t>
            </a:r>
            <a:r>
              <a:rPr lang="en-US" sz="1200" b="0" kern="1200" baseline="0" dirty="0">
                <a:solidFill>
                  <a:schemeClr val="tx1"/>
                </a:solidFill>
                <a:latin typeface="+mn-lt"/>
                <a:ea typeface="+mn-ea"/>
                <a:cs typeface="+mn-cs"/>
              </a:rPr>
              <a:t>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complete the </a:t>
            </a:r>
            <a:r>
              <a:rPr lang="en-US" sz="1200" b="1" kern="1200" dirty="0">
                <a:solidFill>
                  <a:schemeClr val="tx1"/>
                </a:solidFill>
                <a:latin typeface="+mn-lt"/>
                <a:ea typeface="+mn-ea"/>
                <a:cs typeface="+mn-cs"/>
              </a:rPr>
              <a:t>Looking Back </a:t>
            </a:r>
            <a:r>
              <a:rPr lang="en-US" sz="1200" kern="1200" dirty="0">
                <a:solidFill>
                  <a:schemeClr val="tx1"/>
                </a:solidFill>
                <a:latin typeface="+mn-lt"/>
                <a:ea typeface="+mn-ea"/>
                <a:cs typeface="+mn-cs"/>
              </a:rPr>
              <a:t>section on the handout (chart on page 1).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participants’ responses. Probe their reasoning and challenge them to use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to support their responses.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Notes: </a:t>
            </a:r>
            <a:endParaRPr lang="en-US" sz="1200" kern="1200" dirty="0">
              <a:solidFill>
                <a:schemeClr val="tx1"/>
              </a:solidFill>
              <a:latin typeface="+mn-lt"/>
              <a:ea typeface="+mn-ea"/>
              <a:cs typeface="+mn-cs"/>
            </a:endParaRPr>
          </a:p>
          <a:p>
            <a:pPr marL="182880" indent="-182880">
              <a:buFont typeface="Arial" pitchFamily="34" charset="0"/>
              <a:buChar char="•"/>
            </a:pPr>
            <a:r>
              <a:rPr lang="en-US" sz="1200" kern="1200" dirty="0">
                <a:solidFill>
                  <a:schemeClr val="tx1"/>
                </a:solidFill>
                <a:latin typeface="+mn-lt"/>
                <a:ea typeface="+mn-ea"/>
                <a:cs typeface="+mn-cs"/>
              </a:rPr>
              <a:t>The goal of this synthesis activity is encouraging participants to reflect on and synthesize what they’ve learned about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“Right” answers are less important than participants’ reasoning.</a:t>
            </a:r>
          </a:p>
          <a:p>
            <a:pPr marL="182880" indent="-182880">
              <a:buFont typeface="Arial" pitchFamily="34" charset="0"/>
              <a:buChar char="•"/>
            </a:pPr>
            <a:r>
              <a:rPr lang="en-US" sz="1200" b="1" kern="1200" dirty="0">
                <a:solidFill>
                  <a:schemeClr val="tx1"/>
                </a:solidFill>
                <a:latin typeface="+mn-lt"/>
                <a:ea typeface="+mn-ea"/>
                <a:cs typeface="+mn-cs"/>
              </a:rPr>
              <a:t>Do not distribute the handout answer key to participants.</a:t>
            </a:r>
            <a:r>
              <a:rPr lang="en-US" sz="1200" kern="1200" dirty="0">
                <a:solidFill>
                  <a:schemeClr val="tx1"/>
                </a:solidFill>
                <a:latin typeface="+mn-lt"/>
                <a:ea typeface="+mn-ea"/>
                <a:cs typeface="+mn-cs"/>
              </a:rPr>
              <a:t> It’s for your reference only. </a:t>
            </a:r>
          </a:p>
          <a:p>
            <a:pPr marL="182880" indent="-182880">
              <a:buFont typeface="Arial" pitchFamily="34" charset="0"/>
              <a:buChar char="•"/>
            </a:pPr>
            <a:r>
              <a:rPr lang="en-US" sz="1200" kern="1200" dirty="0">
                <a:solidFill>
                  <a:schemeClr val="tx1"/>
                </a:solidFill>
                <a:latin typeface="+mn-lt"/>
                <a:ea typeface="+mn-ea"/>
                <a:cs typeface="+mn-cs"/>
              </a:rPr>
              <a:t>The answer key provides appropriate responses to the activity; however, some disagreement is OK as long as participants’ reasoning is solid. </a:t>
            </a:r>
          </a:p>
          <a:p>
            <a:pPr marL="182880" indent="-182880">
              <a:buFont typeface="Arial" pitchFamily="34" charset="0"/>
              <a:buChar char="•"/>
            </a:pPr>
            <a:r>
              <a:rPr lang="en-US" sz="1200" kern="1200" dirty="0">
                <a:solidFill>
                  <a:schemeClr val="tx1"/>
                </a:solidFill>
                <a:latin typeface="+mn-lt"/>
                <a:ea typeface="+mn-ea"/>
                <a:cs typeface="+mn-cs"/>
              </a:rPr>
              <a:t>Make sure participants understand the following: </a:t>
            </a:r>
          </a:p>
          <a:p>
            <a:pPr marL="365760" indent="-182880">
              <a:buFont typeface="Arial" pitchFamily="34" charset="0"/>
              <a:buChar char="•"/>
            </a:pPr>
            <a:r>
              <a:rPr lang="en-US" sz="1200" kern="1200" dirty="0">
                <a:solidFill>
                  <a:schemeClr val="tx1"/>
                </a:solidFill>
                <a:latin typeface="+mn-lt"/>
                <a:ea typeface="+mn-ea"/>
                <a:cs typeface="+mn-cs"/>
              </a:rPr>
              <a:t>Elicit and probe questions (strategies 1 and 2) should be the focus at the beginning of a lesson sequence (initial lessons).</a:t>
            </a:r>
          </a:p>
          <a:p>
            <a:pPr marL="365760" indent="-182880">
              <a:buFont typeface="Arial" pitchFamily="34" charset="0"/>
              <a:buChar char="•"/>
            </a:pPr>
            <a:r>
              <a:rPr lang="en-US" sz="1200" kern="1200" dirty="0">
                <a:solidFill>
                  <a:schemeClr val="tx1"/>
                </a:solidFill>
                <a:latin typeface="+mn-lt"/>
                <a:ea typeface="+mn-ea"/>
                <a:cs typeface="+mn-cs"/>
              </a:rPr>
              <a:t>Later lessons should focus on use-and-apply questions or scenarios (strategy 6). </a:t>
            </a:r>
          </a:p>
          <a:p>
            <a:pPr marL="365760" indent="-182880">
              <a:buFont typeface="Arial" pitchFamily="34" charset="0"/>
              <a:buChar char="•"/>
            </a:pPr>
            <a:r>
              <a:rPr lang="en-US" sz="1200" kern="1200" dirty="0">
                <a:solidFill>
                  <a:schemeClr val="tx1"/>
                </a:solidFill>
                <a:latin typeface="+mn-lt"/>
                <a:ea typeface="+mn-ea"/>
                <a:cs typeface="+mn-cs"/>
              </a:rPr>
              <a:t>Intermediate lessons should engage students in analyzing and interpreting data and observations (strategy 4), as well as constructing explanations and arguments (strategy 5). It’s OK if one lesson focuses on analysis and interpretation, and a separate lesson focuses on constructing explanations and arguments. </a:t>
            </a:r>
          </a:p>
          <a:p>
            <a:pPr marL="182880" indent="-182880">
              <a:buFont typeface="Arial" pitchFamily="34" charset="0"/>
              <a:buChar char="•"/>
            </a:pPr>
            <a:r>
              <a:rPr lang="en-US" sz="1200" kern="1200" dirty="0">
                <a:solidFill>
                  <a:schemeClr val="tx1"/>
                </a:solidFill>
                <a:latin typeface="+mn-lt"/>
                <a:ea typeface="+mn-ea"/>
                <a:cs typeface="+mn-cs"/>
              </a:rPr>
              <a:t>Participants should reach an agreement that probe questions and most of the Science Content Storyline Lens (SCSL) strategies should be included in </a:t>
            </a:r>
            <a:r>
              <a:rPr lang="en-US" sz="1200" b="1" kern="1200" dirty="0">
                <a:solidFill>
                  <a:schemeClr val="tx1"/>
                </a:solidFill>
                <a:latin typeface="+mn-lt"/>
                <a:ea typeface="+mn-ea"/>
                <a:cs typeface="+mn-cs"/>
              </a:rPr>
              <a:t>all</a:t>
            </a:r>
            <a:r>
              <a:rPr lang="en-US" sz="1200" kern="1200" dirty="0">
                <a:solidFill>
                  <a:schemeClr val="tx1"/>
                </a:solidFill>
                <a:latin typeface="+mn-lt"/>
                <a:ea typeface="+mn-ea"/>
                <a:cs typeface="+mn-cs"/>
              </a:rPr>
              <a:t> lessons. Every lesson should also include either an activity or a content representation, but they don’t need to include both. Strategy F (linking science ideas to other science ideas) should only occur later in a lesson sequence. </a:t>
            </a:r>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24</a:t>
            </a:fld>
            <a:endParaRPr lang="en-US"/>
          </a:p>
        </p:txBody>
      </p:sp>
    </p:spTree>
    <p:extLst>
      <p:ext uri="{BB962C8B-B14F-4D97-AF65-F5344CB8AC3E}">
        <p14:creationId xmlns:p14="http://schemas.microsoft.com/office/powerpoint/2010/main" val="3251258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15–17 min</a:t>
            </a:r>
          </a:p>
          <a:p>
            <a:endParaRPr lang="en-US" dirty="0"/>
          </a:p>
          <a:p>
            <a:r>
              <a:rPr lang="en-US" sz="1200" kern="1200" dirty="0">
                <a:solidFill>
                  <a:schemeClr val="tx1"/>
                </a:solidFill>
                <a:latin typeface="+mn-lt"/>
                <a:ea typeface="+mn-ea"/>
                <a:cs typeface="+mn-cs"/>
              </a:rPr>
              <a:t>a. Have participants review the </a:t>
            </a:r>
            <a:r>
              <a:rPr lang="en-US" sz="1200" b="0" kern="1200" dirty="0">
                <a:solidFill>
                  <a:schemeClr val="tx1"/>
                </a:solidFill>
                <a:latin typeface="+mn-lt"/>
                <a:ea typeface="+mn-ea"/>
                <a:cs typeface="+mn-cs"/>
              </a:rPr>
              <a:t>Looking Forward </a:t>
            </a:r>
            <a:r>
              <a:rPr lang="en-US" sz="1200" kern="1200" dirty="0">
                <a:solidFill>
                  <a:schemeClr val="tx1"/>
                </a:solidFill>
                <a:latin typeface="+mn-lt"/>
                <a:ea typeface="+mn-ea"/>
                <a:cs typeface="+mn-cs"/>
              </a:rPr>
              <a:t>section in the handout (page 2).</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Go over the instructions on the slide and remind participants to be ready to give reasons for their responses.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“You can check more than one box for each strategy, but don’t go overboard!”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complete the </a:t>
            </a:r>
            <a:r>
              <a:rPr lang="en-US" sz="1200" b="0" kern="1200" dirty="0">
                <a:solidFill>
                  <a:schemeClr val="tx1"/>
                </a:solidFill>
                <a:latin typeface="+mn-lt"/>
                <a:ea typeface="+mn-ea"/>
                <a:cs typeface="+mn-cs"/>
              </a:rPr>
              <a:t>Looking Forward </a:t>
            </a:r>
            <a:r>
              <a:rPr lang="en-US" sz="1200" kern="1200" dirty="0">
                <a:solidFill>
                  <a:schemeClr val="tx1"/>
                </a:solidFill>
                <a:latin typeface="+mn-lt"/>
                <a:ea typeface="+mn-ea"/>
                <a:cs typeface="+mn-cs"/>
              </a:rPr>
              <a:t>section on the handout (chart on page 2). </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“Compare your responses with a partner’s and identify questions you want to raise in the group discussion.”</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participants’ responses and questions from the handout. Probe their reasoning and challenge participants to use the strategies booklet to support their responses.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Notes: </a:t>
            </a:r>
            <a:endParaRPr lang="en-US" sz="1200" kern="1200" dirty="0">
              <a:solidFill>
                <a:schemeClr val="tx1"/>
              </a:solidFill>
              <a:latin typeface="+mn-lt"/>
              <a:ea typeface="+mn-ea"/>
              <a:cs typeface="+mn-cs"/>
            </a:endParaRPr>
          </a:p>
          <a:p>
            <a:pPr marL="182880" indent="-182880">
              <a:buFont typeface="Arial" pitchFamily="34" charset="0"/>
              <a:buChar char="•"/>
            </a:pPr>
            <a:r>
              <a:rPr lang="en-US" sz="1200" kern="1200" dirty="0">
                <a:solidFill>
                  <a:schemeClr val="tx1"/>
                </a:solidFill>
                <a:latin typeface="+mn-lt"/>
                <a:ea typeface="+mn-ea"/>
                <a:cs typeface="+mn-cs"/>
              </a:rPr>
              <a:t>The goal of this planning activity is to get participants thinking about how to use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in their lesson planning. “Right” answers are less important than participants’ ideas!</a:t>
            </a:r>
          </a:p>
          <a:p>
            <a:pPr marL="182880" indent="-182880">
              <a:buFont typeface="Arial" pitchFamily="34" charset="0"/>
              <a:buChar char="•"/>
            </a:pPr>
            <a:r>
              <a:rPr lang="en-US" sz="1200" b="1" kern="1200" dirty="0">
                <a:solidFill>
                  <a:schemeClr val="tx1"/>
                </a:solidFill>
                <a:latin typeface="+mn-lt"/>
                <a:ea typeface="+mn-ea"/>
                <a:cs typeface="+mn-cs"/>
              </a:rPr>
              <a:t>Do not distribute the handout answer key to participants.</a:t>
            </a:r>
            <a:r>
              <a:rPr lang="en-US" sz="1200" kern="1200" dirty="0">
                <a:solidFill>
                  <a:schemeClr val="tx1"/>
                </a:solidFill>
                <a:latin typeface="+mn-lt"/>
                <a:ea typeface="+mn-ea"/>
                <a:cs typeface="+mn-cs"/>
              </a:rPr>
              <a:t> It’s for your reference only. </a:t>
            </a:r>
          </a:p>
          <a:p>
            <a:pPr marL="182880" indent="-182880">
              <a:buFont typeface="Arial" pitchFamily="34" charset="0"/>
              <a:buChar char="•"/>
            </a:pPr>
            <a:r>
              <a:rPr lang="en-US" sz="1200" kern="1200" dirty="0">
                <a:solidFill>
                  <a:schemeClr val="tx1"/>
                </a:solidFill>
                <a:latin typeface="+mn-lt"/>
                <a:ea typeface="+mn-ea"/>
                <a:cs typeface="+mn-cs"/>
              </a:rPr>
              <a:t>The answer key provides appropriate responses to the handout activity; however, some disagreement is OK as long as the reasoning is solid.  </a:t>
            </a:r>
          </a:p>
          <a:p>
            <a:pPr marL="182880" indent="-182880">
              <a:buFont typeface="Arial" pitchFamily="34" charset="0"/>
              <a:buChar char="•"/>
            </a:pPr>
            <a:r>
              <a:rPr lang="en-US" sz="1200" kern="1200" dirty="0">
                <a:solidFill>
                  <a:schemeClr val="tx1"/>
                </a:solidFill>
                <a:latin typeface="+mn-lt"/>
                <a:ea typeface="+mn-ea"/>
                <a:cs typeface="+mn-cs"/>
              </a:rPr>
              <a:t>The answer key indicates that Student Thinking Lens strategies 4, 5, 6, and 7 must be planned in advance. However, teachers may need to modify these tasks based on student engagement in these activities during the lesson. The answer key suggests the same pattern for Science Content Storyline Lens strategies D, F, G, and H.  </a:t>
            </a:r>
          </a:p>
          <a:p>
            <a:endParaRPr lang="en-US" sz="1200" kern="1200" dirty="0">
              <a:solidFill>
                <a:schemeClr val="tx1"/>
              </a:solidFill>
              <a:effectLst/>
              <a:latin typeface="+mn-lt"/>
              <a:ea typeface="+mn-ea"/>
              <a:cs typeface="+mn-cs"/>
            </a:endParaRPr>
          </a:p>
          <a:p>
            <a:pPr marL="0" indent="0">
              <a:buNone/>
            </a:pPr>
            <a:endParaRPr lang="en-US" b="1"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25</a:t>
            </a:fld>
            <a:endParaRPr lang="en-US"/>
          </a:p>
        </p:txBody>
      </p:sp>
    </p:spTree>
    <p:extLst>
      <p:ext uri="{BB962C8B-B14F-4D97-AF65-F5344CB8AC3E}">
        <p14:creationId xmlns:p14="http://schemas.microsoft.com/office/powerpoint/2010/main" val="320889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endParaRPr lang="en-US" baseline="0" dirty="0"/>
          </a:p>
          <a:p>
            <a:endParaRPr lang="en-US" baseline="0" dirty="0"/>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If time is short, skip this slide.</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“Work with a partner to examine the strategies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identify good starting points for lesson planning. Make sure to provide reasoning to support your decisions.”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Optional whole-group share-out:</a:t>
            </a:r>
            <a:r>
              <a:rPr lang="en-US" sz="1200" kern="1200" dirty="0">
                <a:solidFill>
                  <a:schemeClr val="tx1"/>
                </a:solidFill>
                <a:latin typeface="+mn-lt"/>
                <a:ea typeface="+mn-ea"/>
                <a:cs typeface="+mn-cs"/>
              </a:rPr>
              <a:t> Invite each pair of participants to share their ideas with the group. </a:t>
            </a:r>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26</a:t>
            </a:fld>
            <a:endParaRPr lang="en-US"/>
          </a:p>
        </p:txBody>
      </p:sp>
    </p:spTree>
    <p:extLst>
      <p:ext uri="{BB962C8B-B14F-4D97-AF65-F5344CB8AC3E}">
        <p14:creationId xmlns:p14="http://schemas.microsoft.com/office/powerpoint/2010/main" val="2745764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4–5 </a:t>
            </a:r>
            <a:r>
              <a:rPr lang="en-US" dirty="0"/>
              <a:t>min</a:t>
            </a:r>
          </a:p>
          <a:p>
            <a:endParaRPr lang="en-US" dirty="0"/>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If time is short, skip this slide.</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“Now let’s compare our ideas with the process used to develop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lesson plans. This activity is designed to give you some </a:t>
            </a:r>
            <a:r>
              <a:rPr lang="en-US" sz="1200" i="1" kern="1200" dirty="0">
                <a:solidFill>
                  <a:schemeClr val="tx1"/>
                </a:solidFill>
                <a:latin typeface="+mn-lt"/>
                <a:ea typeface="+mn-ea"/>
                <a:cs typeface="+mn-cs"/>
              </a:rPr>
              <a:t>general</a:t>
            </a:r>
            <a:r>
              <a:rPr lang="en-US" sz="1200" kern="1200" dirty="0">
                <a:solidFill>
                  <a:schemeClr val="tx1"/>
                </a:solidFill>
                <a:latin typeface="+mn-lt"/>
                <a:ea typeface="+mn-ea"/>
                <a:cs typeface="+mn-cs"/>
              </a:rPr>
              <a:t> ideas about how you might use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process to guide your lesson planning in new science-content areas.”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Talk through the slide as you reveal the arrows one by one:</a:t>
            </a:r>
          </a:p>
          <a:p>
            <a:pPr marL="457200" lvl="0" indent="-228600">
              <a:buFont typeface="+mj-lt"/>
              <a:buAutoNum type="arabicPeriod"/>
            </a:pPr>
            <a:r>
              <a:rPr lang="en-US" sz="1200" kern="1200" dirty="0">
                <a:solidFill>
                  <a:schemeClr val="tx1"/>
                </a:solidFill>
                <a:latin typeface="+mn-lt"/>
                <a:ea typeface="+mn-ea"/>
                <a:cs typeface="+mn-cs"/>
              </a:rPr>
              <a:t>We start lesson planning with the end goal in mind: What is the specific idea we want students to understand at the end of the lesson or unit?</a:t>
            </a:r>
          </a:p>
          <a:p>
            <a:pPr marL="457200" lvl="0" indent="-228600">
              <a:buFont typeface="+mj-lt"/>
              <a:buAutoNum type="arabicPeriod"/>
            </a:pPr>
            <a:r>
              <a:rPr lang="en-US" sz="1200" kern="1200" dirty="0">
                <a:solidFill>
                  <a:schemeClr val="tx1"/>
                </a:solidFill>
                <a:latin typeface="+mn-lt"/>
                <a:ea typeface="+mn-ea"/>
                <a:cs typeface="+mn-cs"/>
              </a:rPr>
              <a:t>What are the key science ideas that support this main learning goal?</a:t>
            </a:r>
          </a:p>
          <a:p>
            <a:pPr marL="457200" indent="-228600">
              <a:buFont typeface="+mj-lt"/>
              <a:buAutoNum type="arabicPeriod"/>
            </a:pPr>
            <a:r>
              <a:rPr lang="en-US" sz="1200" kern="1200" dirty="0">
                <a:solidFill>
                  <a:schemeClr val="tx1"/>
                </a:solidFill>
                <a:latin typeface="+mn-lt"/>
                <a:ea typeface="+mn-ea"/>
                <a:cs typeface="+mn-cs"/>
              </a:rPr>
              <a:t>What pre-post assessment use-and-apply task can we employ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to reveal what students do and do not understand about the science content? </a:t>
            </a:r>
          </a:p>
          <a:p>
            <a:pPr marL="457200" indent="-228600">
              <a:buFont typeface="+mj-lt"/>
              <a:buAutoNum type="arabicPeriod"/>
            </a:pPr>
            <a:r>
              <a:rPr lang="en-US" sz="1200" kern="1200" dirty="0">
                <a:solidFill>
                  <a:schemeClr val="tx1"/>
                </a:solidFill>
                <a:latin typeface="+mn-lt"/>
                <a:ea typeface="+mn-ea"/>
                <a:cs typeface="+mn-cs"/>
              </a:rPr>
              <a:t>How can we analyze the student pre-post assessments and other </a:t>
            </a:r>
            <a:r>
              <a:rPr lang="en-US" sz="1200" kern="1200">
                <a:solidFill>
                  <a:schemeClr val="tx1"/>
                </a:solidFill>
                <a:latin typeface="+mn-lt"/>
                <a:ea typeface="+mn-ea"/>
                <a:cs typeface="+mn-cs"/>
              </a:rPr>
              <a:t>sources (e.g., Common Student Ideas document, research articles, books summarizing common student ideas) to </a:t>
            </a:r>
            <a:r>
              <a:rPr lang="en-US" sz="1200" kern="1200" dirty="0">
                <a:solidFill>
                  <a:schemeClr val="tx1"/>
                </a:solidFill>
                <a:latin typeface="+mn-lt"/>
                <a:ea typeface="+mn-ea"/>
                <a:cs typeface="+mn-cs"/>
              </a:rPr>
              <a:t>identify common student ideas and difficulties with this specific content?</a:t>
            </a:r>
          </a:p>
          <a:p>
            <a:pPr marL="457200" indent="-228600">
              <a:buFont typeface="+mj-lt"/>
              <a:buAutoNum type="arabicPeriod"/>
            </a:pPr>
            <a:r>
              <a:rPr lang="en-US" sz="1200" kern="1200" dirty="0">
                <a:solidFill>
                  <a:schemeClr val="tx1"/>
                </a:solidFill>
                <a:latin typeface="+mn-lt"/>
                <a:ea typeface="+mn-ea"/>
                <a:cs typeface="+mn-cs"/>
              </a:rPr>
              <a:t>What focus question can we design based on the knowledge of the science content and the common student ideas?</a:t>
            </a:r>
          </a:p>
          <a:p>
            <a:pPr marL="457200" indent="-228600">
              <a:buFont typeface="+mj-lt"/>
              <a:buAutoNum type="arabicPeriod"/>
            </a:pPr>
            <a:r>
              <a:rPr lang="en-US" sz="1200" kern="1200" dirty="0">
                <a:solidFill>
                  <a:schemeClr val="tx1"/>
                </a:solidFill>
                <a:latin typeface="+mn-lt"/>
                <a:ea typeface="+mn-ea"/>
                <a:cs typeface="+mn-cs"/>
              </a:rPr>
              <a:t>What summary statement can we come up with that answers the focus question?</a:t>
            </a:r>
          </a:p>
          <a:p>
            <a:pPr marL="457200" indent="-228600">
              <a:buFont typeface="+mj-lt"/>
              <a:buAutoNum type="arabicPeriod"/>
            </a:pPr>
            <a:r>
              <a:rPr lang="en-US" sz="1200" b="1" kern="1200" dirty="0">
                <a:solidFill>
                  <a:schemeClr val="tx1"/>
                </a:solidFill>
                <a:latin typeface="Blackadder ITC" pitchFamily="82" charset="0"/>
                <a:ea typeface="+mn-ea"/>
                <a:cs typeface="+mn-cs"/>
              </a:rPr>
              <a:t>Wait until now to present this step:</a:t>
            </a:r>
            <a:r>
              <a:rPr lang="en-US" sz="1200" kern="1200" dirty="0">
                <a:solidFill>
                  <a:schemeClr val="tx1"/>
                </a:solidFill>
                <a:latin typeface="Blackadder ITC" pitchFamily="82" charset="0"/>
                <a:ea typeface="+mn-ea"/>
                <a:cs typeface="+mn-cs"/>
              </a:rPr>
              <a:t> What activity and/or content representation is matched to this learning goal and can help students construct an answer to the focus question?</a:t>
            </a:r>
          </a:p>
          <a:p>
            <a:pPr marL="457200" indent="-228600">
              <a:buFont typeface="+mj-lt"/>
              <a:buAutoNum type="arabicPeriod"/>
            </a:pPr>
            <a:r>
              <a:rPr lang="en-US" sz="1200" kern="1200" dirty="0">
                <a:solidFill>
                  <a:schemeClr val="tx1"/>
                </a:solidFill>
                <a:latin typeface="+mn-lt"/>
                <a:ea typeface="+mn-ea"/>
                <a:cs typeface="+mn-cs"/>
              </a:rPr>
              <a:t>After all this planning, it’s time to sequence the lesson and plug in all the other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a:t>
            </a:r>
            <a:r>
              <a:rPr lang="en-US" dirty="0"/>
              <a:t> </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27</a:t>
            </a:fld>
            <a:endParaRPr lang="en-US"/>
          </a:p>
        </p:txBody>
      </p:sp>
    </p:spTree>
    <p:extLst>
      <p:ext uri="{BB962C8B-B14F-4D97-AF65-F5344CB8AC3E}">
        <p14:creationId xmlns:p14="http://schemas.microsoft.com/office/powerpoint/2010/main" val="3418492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endParaRPr lang="en-US" baseline="0" dirty="0"/>
          </a:p>
          <a:p>
            <a:endParaRPr lang="en-US" baseline="0"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“Review the </a:t>
            </a:r>
            <a:r>
              <a:rPr lang="en-US" sz="1200" b="1" kern="1200" dirty="0">
                <a:solidFill>
                  <a:schemeClr val="tx1"/>
                </a:solidFill>
                <a:latin typeface="+mn-lt"/>
                <a:ea typeface="+mn-ea"/>
                <a:cs typeface="+mn-cs"/>
              </a:rPr>
              <a:t>Looking Back</a:t>
            </a:r>
            <a:r>
              <a:rPr lang="en-US" sz="1200" kern="1200" dirty="0">
                <a:solidFill>
                  <a:schemeClr val="tx1"/>
                </a:solidFill>
                <a:latin typeface="+mn-lt"/>
                <a:ea typeface="+mn-ea"/>
                <a:cs typeface="+mn-cs"/>
              </a:rPr>
              <a:t> checklist in the handout and identify key ideas that emerged from our analysis.”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these key ideas as a group.</a:t>
            </a:r>
          </a:p>
          <a:p>
            <a:pPr lvl="0"/>
            <a:endParaRPr lang="en-US" sz="1200" b="1" kern="1200" dirty="0">
              <a:solidFill>
                <a:schemeClr val="tx1"/>
              </a:solidFill>
              <a:latin typeface="+mn-lt"/>
              <a:ea typeface="+mn-ea"/>
              <a:cs typeface="+mn-cs"/>
            </a:endParaRPr>
          </a:p>
          <a:p>
            <a:pPr marL="182880" lvl="0"/>
            <a:r>
              <a:rPr lang="en-US" sz="1200" b="1" kern="1200" dirty="0">
                <a:solidFill>
                  <a:schemeClr val="tx1"/>
                </a:solidFill>
                <a:latin typeface="+mn-lt"/>
                <a:ea typeface="+mn-ea"/>
                <a:cs typeface="+mn-cs"/>
              </a:rPr>
              <a:t>Key ideas to emphasize about the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It isn’t appropriate to attempt to use all of</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strategies in a single lesson.</a:t>
            </a:r>
          </a:p>
          <a:p>
            <a:pPr marL="365760" indent="-182880">
              <a:buFont typeface="Arial" pitchFamily="34" charset="0"/>
              <a:buChar char="•"/>
            </a:pPr>
            <a:r>
              <a:rPr lang="en-US" sz="1200" kern="1200" dirty="0">
                <a:solidFill>
                  <a:schemeClr val="tx1"/>
                </a:solidFill>
                <a:latin typeface="+mn-lt"/>
                <a:ea typeface="+mn-ea"/>
                <a:cs typeface="+mn-cs"/>
              </a:rPr>
              <a:t>Some strategies are designed for use at the beginning of a lesson sequence (e.g., eliciting ideas and predictions); some are used to develop new science ideas through investigation (e.g., analyzing and interpreting data; constructing explanations and arguments); and others are designed for use after new ideas have been developed (e.g., use-and-apply tasks).</a:t>
            </a:r>
          </a:p>
          <a:p>
            <a:pPr marL="365760" indent="-182880">
              <a:buFont typeface="Arial" pitchFamily="34" charset="0"/>
              <a:buChar char="•"/>
            </a:pPr>
            <a:r>
              <a:rPr lang="en-US" sz="1200" kern="1200" dirty="0">
                <a:solidFill>
                  <a:schemeClr val="tx1"/>
                </a:solidFill>
                <a:latin typeface="+mn-lt"/>
                <a:ea typeface="+mn-ea"/>
                <a:cs typeface="+mn-cs"/>
              </a:rPr>
              <a:t>Despite the previous points, many of these strategies should appear in all of the lessons.</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“Review the </a:t>
            </a:r>
            <a:r>
              <a:rPr lang="en-US" sz="1200" b="1" kern="1200" dirty="0">
                <a:solidFill>
                  <a:schemeClr val="tx1"/>
                </a:solidFill>
                <a:latin typeface="+mn-lt"/>
                <a:ea typeface="+mn-ea"/>
                <a:cs typeface="+mn-cs"/>
              </a:rPr>
              <a:t>Looking Forward</a:t>
            </a:r>
            <a:r>
              <a:rPr lang="en-US" sz="1200" kern="1200" dirty="0">
                <a:solidFill>
                  <a:schemeClr val="tx1"/>
                </a:solidFill>
                <a:latin typeface="+mn-lt"/>
                <a:ea typeface="+mn-ea"/>
                <a:cs typeface="+mn-cs"/>
              </a:rPr>
              <a:t> checklist in the handout and identify key ideas that emerged from our analysis.”</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these key ideas as a group.</a:t>
            </a:r>
          </a:p>
          <a:p>
            <a:pPr lvl="0"/>
            <a:endParaRPr lang="en-US" sz="1200" b="1" kern="1200" dirty="0">
              <a:solidFill>
                <a:schemeClr val="tx1"/>
              </a:solidFill>
              <a:latin typeface="+mn-lt"/>
              <a:ea typeface="+mn-ea"/>
              <a:cs typeface="+mn-cs"/>
            </a:endParaRPr>
          </a:p>
          <a:p>
            <a:pPr marL="182880" lvl="0"/>
            <a:r>
              <a:rPr lang="en-US" sz="1200" b="1" kern="1200" dirty="0">
                <a:solidFill>
                  <a:schemeClr val="tx1"/>
                </a:solidFill>
                <a:latin typeface="+mn-lt"/>
                <a:ea typeface="+mn-ea"/>
                <a:cs typeface="+mn-cs"/>
              </a:rPr>
              <a:t>Key ideas to emphasize about lesson planning:</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Planning ahead is critical for using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a:t>
            </a:r>
          </a:p>
          <a:p>
            <a:pPr marL="365760" indent="-182880">
              <a:buFont typeface="Arial" pitchFamily="34" charset="0"/>
              <a:buChar char="•"/>
            </a:pPr>
            <a:r>
              <a:rPr lang="en-US" sz="1200" kern="1200" dirty="0">
                <a:solidFill>
                  <a:schemeClr val="tx1"/>
                </a:solidFill>
                <a:latin typeface="+mn-lt"/>
                <a:ea typeface="+mn-ea"/>
                <a:cs typeface="+mn-cs"/>
              </a:rPr>
              <a:t>Two steps are involved in planning lessons ahead of time: </a:t>
            </a:r>
          </a:p>
          <a:p>
            <a:pPr marL="685800" lvl="0" indent="-228600">
              <a:buFont typeface="+mj-lt"/>
              <a:buAutoNum type="arabicPeriod"/>
            </a:pPr>
            <a:r>
              <a:rPr lang="en-US" sz="1200" kern="1200" dirty="0">
                <a:solidFill>
                  <a:schemeClr val="tx1"/>
                </a:solidFill>
                <a:latin typeface="+mn-lt"/>
                <a:ea typeface="+mn-ea"/>
                <a:cs typeface="+mn-cs"/>
              </a:rPr>
              <a:t>Identifying specific uses of the strategies (e.g., identify the specific learning goal). </a:t>
            </a:r>
          </a:p>
          <a:p>
            <a:pPr marL="685800" indent="-228600">
              <a:buFont typeface="+mj-lt"/>
              <a:buAutoNum type="arabicPeriod"/>
            </a:pPr>
            <a:r>
              <a:rPr lang="en-US" sz="1200" kern="1200" dirty="0">
                <a:solidFill>
                  <a:schemeClr val="tx1"/>
                </a:solidFill>
                <a:latin typeface="+mn-lt"/>
                <a:ea typeface="+mn-ea"/>
                <a:cs typeface="+mn-cs"/>
              </a:rPr>
              <a:t>Anticipating when specific strategies might be beneficial to use (e.g., anticipating common student ideas and appropriate challenge questions to address them).</a:t>
            </a:r>
          </a:p>
          <a:p>
            <a:pPr marL="365760" indent="-182880">
              <a:buFont typeface="Arial" pitchFamily="34" charset="0"/>
              <a:buChar char="•"/>
            </a:pPr>
            <a:r>
              <a:rPr lang="en-US" sz="1200" kern="1200" dirty="0">
                <a:solidFill>
                  <a:schemeClr val="tx1"/>
                </a:solidFill>
                <a:latin typeface="+mn-lt"/>
                <a:ea typeface="+mn-ea"/>
                <a:cs typeface="+mn-cs"/>
              </a:rPr>
              <a:t>Teachers also need to be prepared to responsively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use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during a lesson based on students’ replies to questions and their engagement in lesson activities. </a:t>
            </a:r>
            <a:endParaRPr lang="en-US" baseline="0" dirty="0"/>
          </a:p>
          <a:p>
            <a:pPr marL="228600" indent="-228600">
              <a:buAutoNum type="alphaLcPeriod"/>
            </a:pP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28</a:t>
            </a:fld>
            <a:endParaRPr lang="en-US"/>
          </a:p>
        </p:txBody>
      </p:sp>
    </p:spTree>
    <p:extLst>
      <p:ext uri="{BB962C8B-B14F-4D97-AF65-F5344CB8AC3E}">
        <p14:creationId xmlns:p14="http://schemas.microsoft.com/office/powerpoint/2010/main" val="27109117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29</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5 min</a:t>
            </a:r>
            <a:endParaRPr lang="en-US" baseline="0" dirty="0"/>
          </a:p>
          <a:p>
            <a:pPr eaLnBrk="1" hangingPunct="1"/>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to save enough time for participants to celebrate completing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If necessary, the reflection questions can be skipped.</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Have participants locate the reflection sheet in their binders.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Ask participants</a:t>
            </a:r>
            <a:r>
              <a:rPr lang="en-US" sz="1200" kern="1200" baseline="0" dirty="0">
                <a:solidFill>
                  <a:schemeClr val="tx1"/>
                </a:solidFill>
                <a:latin typeface="+mn-lt"/>
                <a:ea typeface="+mn-ea"/>
                <a:cs typeface="+mn-cs"/>
              </a:rPr>
              <a:t> to</a:t>
            </a:r>
            <a:r>
              <a:rPr lang="en-US" sz="1200" kern="1200" dirty="0">
                <a:solidFill>
                  <a:schemeClr val="tx1"/>
                </a:solidFill>
                <a:latin typeface="+mn-lt"/>
                <a:ea typeface="+mn-ea"/>
                <a:cs typeface="+mn-cs"/>
              </a:rPr>
              <a:t> reflect on the questions and write their responses on the handout.</a:t>
            </a:r>
            <a:endParaRPr lang="en-US" baseline="0"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62393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r>
              <a:rPr lang="en-US" sz="1200" kern="1200" dirty="0">
                <a:solidFill>
                  <a:schemeClr val="tx1"/>
                </a:solidFill>
                <a:effectLst/>
                <a:latin typeface="+mn-lt"/>
                <a:ea typeface="+mn-ea"/>
                <a:cs typeface="+mn-cs"/>
              </a:rPr>
              <a:t>2 min</a:t>
            </a: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Remove the first focus question from the slide if you aren’t analyzing lesson video clips during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focus questions with the group and discuss how they match up with the day’s agenda.</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6292353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5</a:t>
            </a:r>
            <a:r>
              <a:rPr lang="en-US" sz="1200" kern="1200" dirty="0">
                <a:solidFill>
                  <a:schemeClr val="tx1"/>
                </a:solidFill>
                <a:latin typeface="+mn-lt"/>
                <a:ea typeface="+mn-ea"/>
                <a:cs typeface="+mn-cs"/>
              </a:rPr>
              <a:t>–10 min</a:t>
            </a:r>
            <a:endParaRPr lang="en-US" baseline="0" dirty="0"/>
          </a:p>
          <a:p>
            <a:endParaRPr lang="en-US" baseline="0" dirty="0"/>
          </a:p>
          <a:p>
            <a:r>
              <a:rPr lang="en-US" sz="1200" kern="1200" dirty="0">
                <a:solidFill>
                  <a:schemeClr val="tx1"/>
                </a:solidFill>
                <a:latin typeface="+mn-lt"/>
                <a:ea typeface="+mn-ea"/>
                <a:cs typeface="+mn-cs"/>
              </a:rPr>
              <a:t>a. Celebrate the end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any way you wish.</a:t>
            </a:r>
          </a:p>
          <a:p>
            <a:pPr marL="228600" indent="-228600">
              <a:buFont typeface="+mj-lt"/>
              <a:buNone/>
            </a:pPr>
            <a:endParaRPr lang="en-US" sz="1200" kern="1200" dirty="0">
              <a:solidFill>
                <a:schemeClr val="tx1"/>
              </a:solidFill>
              <a:latin typeface="+mn-lt"/>
              <a:ea typeface="+mn-ea"/>
              <a:cs typeface="+mn-cs"/>
            </a:endParaRPr>
          </a:p>
          <a:p>
            <a:pPr marL="228600" indent="-228600">
              <a:buFont typeface="+mj-lt"/>
              <a:buNone/>
            </a:pPr>
            <a:r>
              <a:rPr lang="en-US" sz="1200" kern="1200" dirty="0">
                <a:solidFill>
                  <a:schemeClr val="tx1"/>
                </a:solidFill>
                <a:latin typeface="+mn-lt"/>
                <a:ea typeface="+mn-ea"/>
                <a:cs typeface="+mn-cs"/>
              </a:rPr>
              <a:t>b.</a:t>
            </a:r>
            <a:r>
              <a:rPr lang="en-US" sz="1200" kern="1200" baseline="0" dirty="0">
                <a:solidFill>
                  <a:schemeClr val="tx1"/>
                </a:solidFill>
                <a:latin typeface="+mn-lt"/>
                <a:ea typeface="+mn-ea"/>
                <a:cs typeface="+mn-cs"/>
              </a:rPr>
              <a:t> </a:t>
            </a:r>
            <a:r>
              <a:rPr lang="en-US" sz="1200" b="1" kern="1200" baseline="0" dirty="0">
                <a:solidFill>
                  <a:schemeClr val="tx1"/>
                </a:solidFill>
                <a:latin typeface="+mn-lt"/>
                <a:ea typeface="+mn-ea"/>
                <a:cs typeface="+mn-cs"/>
              </a:rPr>
              <a:t>Optional: </a:t>
            </a:r>
            <a:r>
              <a:rPr lang="en-US" sz="1200" kern="1200" dirty="0">
                <a:solidFill>
                  <a:schemeClr val="tx1"/>
                </a:solidFill>
                <a:latin typeface="+mn-lt"/>
                <a:ea typeface="+mn-ea"/>
                <a:cs typeface="+mn-cs"/>
              </a:rPr>
              <a:t>Instructions for the Golden Nuggets celebration:</a:t>
            </a:r>
          </a:p>
          <a:p>
            <a:pPr marL="457200" lvl="0" indent="-228600">
              <a:buFont typeface="+mj-lt"/>
              <a:buAutoNum type="arabicPeriod"/>
            </a:pPr>
            <a:r>
              <a:rPr lang="en-US" sz="1200" kern="1200" dirty="0">
                <a:solidFill>
                  <a:schemeClr val="tx1"/>
                </a:solidFill>
                <a:latin typeface="+mn-lt"/>
                <a:ea typeface="+mn-ea"/>
                <a:cs typeface="+mn-cs"/>
              </a:rPr>
              <a:t>Have participants write on an index card one “golden nugget” about their experiences in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a:t>
            </a:r>
          </a:p>
          <a:p>
            <a:pPr marL="457200" lvl="0" indent="-228600">
              <a:buFont typeface="+mj-lt"/>
              <a:buAutoNum type="arabicPeriod"/>
            </a:pPr>
            <a:r>
              <a:rPr lang="en-US" sz="1200" kern="1200" dirty="0">
                <a:solidFill>
                  <a:schemeClr val="tx1"/>
                </a:solidFill>
                <a:latin typeface="+mn-lt"/>
                <a:ea typeface="+mn-ea"/>
                <a:cs typeface="+mn-cs"/>
              </a:rPr>
              <a:t>Gather everyone in a circle with their index cards.</a:t>
            </a:r>
          </a:p>
          <a:p>
            <a:pPr marL="457200" indent="-228600">
              <a:buFont typeface="+mj-lt"/>
              <a:buAutoNum type="arabicPeriod"/>
            </a:pPr>
            <a:r>
              <a:rPr lang="en-US" sz="1200" kern="1200" dirty="0">
                <a:solidFill>
                  <a:schemeClr val="tx1"/>
                </a:solidFill>
                <a:latin typeface="+mn-lt"/>
                <a:ea typeface="+mn-ea"/>
                <a:cs typeface="+mn-cs"/>
              </a:rPr>
              <a:t>Pass around a bowl filled with chocolates wrapped in gold paper. </a:t>
            </a:r>
          </a:p>
          <a:p>
            <a:pPr marL="457200" indent="-228600">
              <a:buFont typeface="+mj-lt"/>
              <a:buAutoNum type="arabicPeriod"/>
            </a:pPr>
            <a:r>
              <a:rPr lang="en-US" sz="1200" kern="1200" dirty="0">
                <a:solidFill>
                  <a:schemeClr val="tx1"/>
                </a:solidFill>
                <a:latin typeface="+mn-lt"/>
                <a:ea typeface="+mn-ea"/>
                <a:cs typeface="+mn-cs"/>
              </a:rPr>
              <a:t>Have participants take a piece of chocolate and deposit their index cards as the bowl is passed around. Give them the option of sharing their nuggets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with the group before placing</a:t>
            </a:r>
            <a:r>
              <a:rPr lang="en-US" sz="1200" kern="1200" baseline="0" dirty="0">
                <a:solidFill>
                  <a:schemeClr val="tx1"/>
                </a:solidFill>
                <a:latin typeface="+mn-lt"/>
                <a:ea typeface="+mn-ea"/>
                <a:cs typeface="+mn-cs"/>
              </a:rPr>
              <a:t> their cards </a:t>
            </a:r>
            <a:r>
              <a:rPr lang="en-US" sz="1200" kern="1200" dirty="0">
                <a:solidFill>
                  <a:schemeClr val="tx1"/>
                </a:solidFill>
                <a:latin typeface="+mn-lt"/>
                <a:ea typeface="+mn-ea"/>
                <a:cs typeface="+mn-cs"/>
              </a:rPr>
              <a:t>in the bowl.</a:t>
            </a:r>
          </a:p>
          <a:p>
            <a:pPr marL="457200" indent="-228600">
              <a:buFont typeface="+mj-lt"/>
              <a:buAutoNum type="arabicPeriod"/>
            </a:pPr>
            <a:r>
              <a:rPr lang="en-US" sz="1200" kern="1200" dirty="0">
                <a:solidFill>
                  <a:schemeClr val="tx1"/>
                </a:solidFill>
                <a:latin typeface="+mn-lt"/>
                <a:ea typeface="+mn-ea"/>
                <a:cs typeface="+mn-cs"/>
              </a:rPr>
              <a:t>After the bowl has been passed around, share the golden nuggets with the group. </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30</a:t>
            </a:fld>
            <a:endParaRPr lang="en-US"/>
          </a:p>
        </p:txBody>
      </p:sp>
    </p:spTree>
    <p:extLst>
      <p:ext uri="{BB962C8B-B14F-4D97-AF65-F5344CB8AC3E}">
        <p14:creationId xmlns:p14="http://schemas.microsoft.com/office/powerpoint/2010/main" val="570368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31</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r>
              <a:rPr lang="en-US" sz="1200" kern="1200" dirty="0">
                <a:solidFill>
                  <a:schemeClr val="tx1"/>
                </a:solidFill>
                <a:latin typeface="+mn-lt"/>
                <a:ea typeface="+mn-ea"/>
                <a:cs typeface="+mn-cs"/>
              </a:rPr>
              <a:t>Less than 1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kern="1200" dirty="0">
                <a:solidFill>
                  <a:schemeClr val="tx1"/>
                </a:solidFill>
                <a:effectLst/>
                <a:latin typeface="+mn-lt"/>
                <a:ea typeface="+mn-ea"/>
                <a:cs typeface="+mn-cs"/>
              </a:rPr>
              <a:t>Before dismissing participants, thank them for their involvement in the </a:t>
            </a:r>
            <a:r>
              <a:rPr lang="en-US" sz="1200" kern="1200" dirty="0" err="1">
                <a:solidFill>
                  <a:schemeClr val="tx1"/>
                </a:solidFill>
                <a:effectLst/>
                <a:latin typeface="+mn-lt"/>
                <a:ea typeface="+mn-ea"/>
                <a:cs typeface="+mn-cs"/>
              </a:rPr>
              <a:t>RESPeCT</a:t>
            </a:r>
            <a:r>
              <a:rPr lang="en-US" sz="1200" kern="1200" dirty="0">
                <a:solidFill>
                  <a:schemeClr val="tx1"/>
                </a:solidFill>
                <a:effectLst/>
                <a:latin typeface="+mn-lt"/>
                <a:ea typeface="+mn-ea"/>
                <a:cs typeface="+mn-cs"/>
              </a:rPr>
              <a:t> program and for making it a success. </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dirty="0" err="1"/>
              <a:t>STeLLA</a:t>
            </a:r>
            <a:r>
              <a:rPr lang="en-US" dirty="0"/>
              <a:t>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a:t>
            </a:r>
            <a:r>
              <a:rPr lang="en-US" sz="1200" b="1" kern="1200" baseline="0" dirty="0">
                <a:solidFill>
                  <a:schemeClr val="tx1"/>
                </a:solidFill>
                <a:latin typeface="+mn-lt"/>
                <a:ea typeface="+mn-ea"/>
                <a:cs typeface="+mn-cs"/>
              </a:rPr>
              <a:t> </a:t>
            </a:r>
            <a:r>
              <a:rPr lang="en-US" sz="1200" b="1" kern="1200" dirty="0">
                <a:solidFill>
                  <a:schemeClr val="tx1"/>
                </a:solidFill>
                <a:latin typeface="+mn-lt"/>
                <a:ea typeface="+mn-ea"/>
                <a:cs typeface="+mn-cs"/>
              </a:rPr>
              <a:t>and science-content ideas  from content area 2 that you’ve identified</a:t>
            </a:r>
            <a:r>
              <a:rPr lang="en-US" sz="1200" b="1" kern="1200" baseline="0" dirty="0">
                <a:solidFill>
                  <a:schemeClr val="tx1"/>
                </a:solidFill>
                <a:latin typeface="+mn-lt"/>
                <a:ea typeface="+mn-ea"/>
                <a:cs typeface="+mn-cs"/>
              </a:rPr>
              <a:t> for today’s work</a:t>
            </a:r>
            <a:r>
              <a:rPr lang="en-US" sz="1200" b="1"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learning goals with the group.</a:t>
            </a:r>
            <a:r>
              <a:rPr lang="en-US" dirty="0"/>
              <a:t> </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10</a:t>
            </a:r>
            <a:r>
              <a:rPr lang="en-US" sz="1200" kern="1200" dirty="0">
                <a:solidFill>
                  <a:schemeClr val="tx1"/>
                </a:solidFill>
                <a:latin typeface="+mn-lt"/>
                <a:ea typeface="+mn-ea"/>
                <a:cs typeface="+mn-cs"/>
              </a:rPr>
              <a:t>–15 min</a:t>
            </a: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 materials are available from the lesson kit.</a:t>
            </a: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Insert on the slide the use-and-apply question, scenario, data set, or phenomenon for participants</a:t>
            </a:r>
            <a:r>
              <a:rPr lang="en-US" sz="1200" b="1" kern="1200" baseline="0" dirty="0">
                <a:solidFill>
                  <a:schemeClr val="tx1"/>
                </a:solidFill>
                <a:latin typeface="+mn-lt"/>
                <a:ea typeface="+mn-ea"/>
                <a:cs typeface="+mn-cs"/>
              </a:rPr>
              <a:t> to explain</a:t>
            </a:r>
            <a:r>
              <a:rPr lang="en-US" sz="1200" b="1" kern="1200" dirty="0">
                <a:solidFill>
                  <a:schemeClr val="tx1"/>
                </a:solidFill>
                <a:latin typeface="+mn-lt"/>
                <a:ea typeface="+mn-ea"/>
                <a:cs typeface="+mn-cs"/>
              </a:rPr>
              <a:t>. Ensure</a:t>
            </a:r>
            <a:r>
              <a:rPr lang="en-US" sz="1200" b="1" kern="1200" baseline="0" dirty="0">
                <a:solidFill>
                  <a:schemeClr val="tx1"/>
                </a:solidFill>
                <a:latin typeface="+mn-lt"/>
                <a:ea typeface="+mn-ea"/>
                <a:cs typeface="+mn-cs"/>
              </a:rPr>
              <a:t> you have </a:t>
            </a:r>
            <a:r>
              <a:rPr lang="en-US" sz="1200" b="1" kern="1200" dirty="0">
                <a:solidFill>
                  <a:schemeClr val="tx1"/>
                </a:solidFill>
                <a:latin typeface="+mn-lt"/>
                <a:ea typeface="+mn-ea"/>
                <a:cs typeface="+mn-cs"/>
              </a:rPr>
              <a:t>any materials you need if you want participants to observe a phenomenon.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“When analyzing lesson videos and students’ written work, it’s important to pay careful attention to the science-content ideas. To prepare for this, we’ll work first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on clarifying and deepening our own understandings of the science content by wrestling with a use-and-apply question or scenario.”</a:t>
            </a:r>
          </a:p>
          <a:p>
            <a:pPr lvl="0"/>
            <a:endParaRPr lang="en-US"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 Present the question, scenario, data set, or phenomenon described on the slide.</a:t>
            </a:r>
          </a:p>
          <a:p>
            <a:pPr lvl="0"/>
            <a:endParaRPr lang="en-US" sz="1200" b="0"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“Using your resources (such as the content background document and lesson plans), tackle the question or scenario on the slide. Think about it for a moment and then write your explanation in your notebooks.”</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“Share your ideas with a partner.”</a:t>
            </a:r>
          </a:p>
          <a:p>
            <a:pPr lvl="0"/>
            <a:endParaRPr lang="en-US" sz="1200" b="1" kern="1200" dirty="0">
              <a:solidFill>
                <a:schemeClr val="tx1"/>
              </a:solidFill>
              <a:latin typeface="+mn-lt"/>
              <a:ea typeface="+mn-ea"/>
              <a:cs typeface="+mn-cs"/>
            </a:endParaRPr>
          </a:p>
          <a:p>
            <a:pPr lvl="0"/>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Let participants drive this discussion. Encourage them to ask one another probe and challenge questions. Limit your role to listening and asking probe and challenge questions.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g.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participants come up with a strong response for the use-and-apply question or scenario, have one of them summarize it. If they haven’t formulated a strong response, provide a complete explanation as a model.</a:t>
            </a:r>
            <a:r>
              <a:rPr lang="en-US" dirty="0"/>
              <a:t> </a:t>
            </a:r>
            <a:r>
              <a:rPr lang="en-US" sz="1200" kern="1200" dirty="0">
                <a:solidFill>
                  <a:schemeClr val="tx1"/>
                </a:solidFill>
                <a:latin typeface="+mn-lt"/>
                <a:ea typeface="+mn-ea"/>
                <a:cs typeface="+mn-cs"/>
              </a:rPr>
              <a:t> </a:t>
            </a:r>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dirty="0" err="1"/>
              <a:t>STeLLA</a:t>
            </a:r>
            <a:r>
              <a:rPr lang="en-US" dirty="0"/>
              <a:t> Blue 1       Study Group 1</a:t>
            </a:r>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021155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 slide:</a:t>
            </a:r>
            <a:r>
              <a:rPr lang="en-US" sz="1200" kern="1200" dirty="0">
                <a:solidFill>
                  <a:schemeClr val="tx1"/>
                </a:solidFill>
                <a:latin typeface="+mn-lt"/>
                <a:ea typeface="+mn-ea"/>
                <a:cs typeface="+mn-cs"/>
              </a:rPr>
              <a:t> “Now we’ll begin analyzing</a:t>
            </a:r>
            <a:r>
              <a:rPr lang="en-US" sz="1200" kern="1200" baseline="0" dirty="0">
                <a:solidFill>
                  <a:schemeClr val="tx1"/>
                </a:solidFill>
                <a:latin typeface="+mn-lt"/>
                <a:ea typeface="+mn-ea"/>
                <a:cs typeface="+mn-cs"/>
              </a:rPr>
              <a:t> the video clip(s) carried over from the previous session.</a:t>
            </a:r>
            <a:r>
              <a:rPr lang="en-US" sz="1200" kern="1200" dirty="0">
                <a:solidFill>
                  <a:schemeClr val="tx1"/>
                </a:solidFill>
                <a:latin typeface="+mn-lt"/>
                <a:ea typeface="+mn-ea"/>
                <a:cs typeface="+mn-cs"/>
              </a:rPr>
              <a: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Notes:</a:t>
            </a:r>
            <a:r>
              <a:rPr lang="en-US" sz="1200" kern="1200" dirty="0">
                <a:solidFill>
                  <a:schemeClr val="tx1"/>
                </a:solidFill>
                <a:latin typeface="+mn-lt"/>
                <a:ea typeface="+mn-ea"/>
                <a:cs typeface="+mn-cs"/>
              </a:rPr>
              <a:t> </a:t>
            </a:r>
          </a:p>
          <a:p>
            <a:pPr marL="365760" indent="-182880">
              <a:buFont typeface="Arial" pitchFamily="34" charset="0"/>
              <a:buChar char="•"/>
            </a:pPr>
            <a:r>
              <a:rPr lang="en-US" sz="1200" kern="1200" dirty="0">
                <a:solidFill>
                  <a:schemeClr val="tx1"/>
                </a:solidFill>
                <a:latin typeface="+mn-lt"/>
                <a:ea typeface="+mn-ea"/>
                <a:cs typeface="+mn-cs"/>
              </a:rPr>
              <a:t>Approximately 60 minutes have been allotted for analyzing one video clip: 5 minutes for setting the context and reviewing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involved, 20 minutes for watching the video and identifying the strategies in use, 30 minutes for the analysis phase, and 5 minutes for reflection.</a:t>
            </a:r>
          </a:p>
          <a:p>
            <a:pPr marL="365760" indent="-182880">
              <a:buFont typeface="Arial" pitchFamily="34" charset="0"/>
              <a:buChar char="•"/>
            </a:pPr>
            <a:r>
              <a:rPr lang="en-US" sz="1200" b="1" kern="1200" dirty="0">
                <a:solidFill>
                  <a:schemeClr val="tx1"/>
                </a:solidFill>
                <a:effectLst/>
                <a:latin typeface="+mn-lt"/>
                <a:ea typeface="+mn-ea"/>
                <a:cs typeface="+mn-cs"/>
              </a:rPr>
              <a:t>If you have no video clips to analyze today, delete slides 6–11. If you’re analyzing two video clips, duplicate slides 6–11 for the second lesson analysis. Adjust timing accordingly.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2590645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228600" indent="-228600">
              <a:buNone/>
            </a:pPr>
            <a:r>
              <a:rPr lang="en-US" sz="1200" kern="1200" dirty="0">
                <a:solidFill>
                  <a:schemeClr val="tx1"/>
                </a:solidFill>
                <a:latin typeface="+mn-lt"/>
                <a:ea typeface="+mn-ea"/>
                <a:cs typeface="+mn-cs"/>
              </a:rPr>
              <a:t>a. Review</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lesson analysis process participants be using when they view the video clip(s).</a:t>
            </a:r>
          </a:p>
          <a:p>
            <a:pPr marL="228600" indent="-228600">
              <a:buNone/>
            </a:pPr>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Emphasize that the video analysis will focus on student thinking and a specific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 that they’ll be looking at only 5–7 minutes of teaching, and that students in the video clip(s) are wrestling with difficult science ideas. 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p>
          <a:p>
            <a:r>
              <a:rPr lang="en-US" sz="1200" kern="1200" dirty="0">
                <a:solidFill>
                  <a:schemeClr val="tx1"/>
                </a:solidFill>
                <a:latin typeface="+mn-lt"/>
                <a:ea typeface="+mn-ea"/>
                <a:cs typeface="+mn-cs"/>
              </a:rPr>
              <a:t> </a:t>
            </a:r>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7</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703565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8</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Remind participants that they will be using the CERA framework during lesson analysis, which involves (1) making a claim based on an observation, (2) providing evidence and reasoning to support the claim, and (3) considering alternative interpretations or teaching strategies (missed opportunities).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Reasoning should address why the claim and evidence are significant. For example, what does the claim reveal about student difficulties with the science content or the importance of the strategy being implemented? Participants might use these sentence starters when formulating claim, evidence, and reasoning statements: </a:t>
            </a:r>
          </a:p>
          <a:p>
            <a:pPr marL="228600" indent="-137160">
              <a:buFont typeface="Arial" pitchFamily="34" charset="0"/>
              <a:buChar char="•"/>
            </a:pPr>
            <a:r>
              <a:rPr lang="en-US" sz="1200" kern="1200" dirty="0">
                <a:solidFill>
                  <a:schemeClr val="tx1"/>
                </a:solidFill>
                <a:latin typeface="+mn-lt"/>
                <a:ea typeface="+mn-ea"/>
                <a:cs typeface="+mn-cs"/>
              </a:rPr>
              <a:t>“My claim is …”  </a:t>
            </a:r>
          </a:p>
          <a:p>
            <a:pPr marL="228600" indent="-137160">
              <a:buFont typeface="Arial" pitchFamily="34" charset="0"/>
              <a:buChar char="•"/>
            </a:pPr>
            <a:r>
              <a:rPr lang="en-US" sz="1200" kern="1200" dirty="0">
                <a:solidFill>
                  <a:schemeClr val="tx1"/>
                </a:solidFill>
                <a:latin typeface="+mn-lt"/>
                <a:ea typeface="+mn-ea"/>
                <a:cs typeface="+mn-cs"/>
              </a:rPr>
              <a:t>“My evidence is … because …”</a:t>
            </a:r>
          </a:p>
          <a:p>
            <a:pPr marL="228600" indent="-137160">
              <a:buFont typeface="Arial" pitchFamily="34" charset="0"/>
              <a:buChar char="•"/>
            </a:pPr>
            <a:r>
              <a:rPr lang="en-US" sz="1200" kern="1200" dirty="0">
                <a:solidFill>
                  <a:schemeClr val="tx1"/>
                </a:solidFill>
                <a:latin typeface="+mn-lt"/>
                <a:ea typeface="+mn-ea"/>
                <a:cs typeface="+mn-cs"/>
              </a:rPr>
              <a:t>“This is important because …”</a:t>
            </a:r>
            <a:r>
              <a:rPr lang="en-US" dirty="0"/>
              <a:t> </a:t>
            </a:r>
          </a:p>
          <a:p>
            <a:pPr marL="0" indent="0">
              <a:buFont typeface="Arial" pitchFamily="34" charset="0"/>
              <a:buNone/>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u="none" strike="noStrike" kern="1200" dirty="0">
                <a:solidFill>
                  <a:schemeClr val="tx1"/>
                </a:solidFill>
                <a:latin typeface="+mn-lt"/>
                <a:ea typeface="+mn-ea"/>
                <a:cs typeface="+mn-cs"/>
              </a:rPr>
              <a:t>c. </a:t>
            </a:r>
            <a:r>
              <a:rPr lang="en-US" sz="1200" u="none" strike="noStrike" kern="1200">
                <a:solidFill>
                  <a:schemeClr val="tx1"/>
                </a:solidFill>
                <a:latin typeface="+mn-lt"/>
                <a:ea typeface="+mn-ea"/>
                <a:cs typeface="+mn-cs"/>
              </a:rPr>
              <a:t>Emphasize </a:t>
            </a:r>
            <a:r>
              <a:rPr lang="en-US" sz="1200" u="none" strike="noStrike" kern="1200" dirty="0">
                <a:solidFill>
                  <a:schemeClr val="tx1"/>
                </a:solidFill>
                <a:latin typeface="+mn-lt"/>
                <a:ea typeface="+mn-ea"/>
                <a:cs typeface="+mn-cs"/>
              </a:rPr>
              <a:t>that in addition to using the CERA framework to analyze their own science teaching in these study-group sessions, they will use it in the classroom as a tool for teaching students how to develop scientific explanations and arguments (</a:t>
            </a:r>
            <a:r>
              <a:rPr lang="en-US" sz="1200" u="none" strike="noStrike" kern="1200" dirty="0" err="1">
                <a:solidFill>
                  <a:schemeClr val="tx1"/>
                </a:solidFill>
                <a:latin typeface="+mn-lt"/>
                <a:ea typeface="+mn-ea"/>
                <a:cs typeface="+mn-cs"/>
              </a:rPr>
              <a:t>STeLLA</a:t>
            </a:r>
            <a:r>
              <a:rPr lang="en-US" sz="1200" u="none" strike="noStrike" kern="1200" dirty="0">
                <a:solidFill>
                  <a:schemeClr val="tx1"/>
                </a:solidFill>
                <a:latin typeface="+mn-lt"/>
                <a:ea typeface="+mn-ea"/>
                <a:cs typeface="+mn-cs"/>
              </a:rPr>
              <a:t> strategy 5).</a:t>
            </a:r>
          </a:p>
          <a:p>
            <a:pPr marL="0" indent="0">
              <a:buFont typeface="Arial" pitchFamily="34" charset="0"/>
              <a:buNone/>
            </a:pP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407653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Replace the LAP</a:t>
            </a:r>
            <a:r>
              <a:rPr lang="en-US" sz="1200" b="1" kern="1200" baseline="0" dirty="0">
                <a:solidFill>
                  <a:schemeClr val="tx1"/>
                </a:solidFill>
                <a:latin typeface="+mn-lt"/>
                <a:ea typeface="+mn-ea"/>
                <a:cs typeface="+mn-cs"/>
              </a:rPr>
              <a:t> image on the slide with an </a:t>
            </a:r>
            <a:r>
              <a:rPr lang="en-US" sz="1200" b="1" kern="1200" dirty="0">
                <a:solidFill>
                  <a:schemeClr val="tx1"/>
                </a:solidFill>
                <a:latin typeface="+mn-lt"/>
                <a:ea typeface="+mn-ea"/>
                <a:cs typeface="+mn-cs"/>
              </a:rPr>
              <a:t>image of the LAP you will be using for this session. If more than one video clip will be analyzed, modify the slide title accordingly (“for Video Clip 1”).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 they will be using for this video clip.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dirty="0" err="1"/>
              <a:t>STeLLA</a:t>
            </a:r>
            <a:r>
              <a:rPr lang="en-US" dirty="0"/>
              <a:t> Blue 1       Study Group 1</a:t>
            </a:r>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28797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990600"/>
            <a:ext cx="7848600" cy="23622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6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685800" y="35052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0070C0"/>
                </a:solidFill>
              </a:rPr>
            </a:br>
            <a:endParaRPr lang="en-US" altLang="en-US" sz="2000" dirty="0">
              <a:solidFill>
                <a:srgbClr val="0070C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a:bodyPr>
          <a:lstStyle/>
          <a:p>
            <a:r>
              <a:rPr lang="en-US" dirty="0"/>
              <a:t>Lesson Analysis: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lstStyle/>
          <a:p>
            <a:r>
              <a:rPr lang="en-US" dirty="0"/>
              <a:t>Lesson Analysis: Identify the Strategy</a:t>
            </a:r>
          </a:p>
        </p:txBody>
      </p:sp>
      <p:sp>
        <p:nvSpPr>
          <p:cNvPr id="3" name="Content Placeholder 2"/>
          <p:cNvSpPr>
            <a:spLocks noGrp="1"/>
          </p:cNvSpPr>
          <p:nvPr>
            <p:ph idx="1"/>
          </p:nvPr>
        </p:nvSpPr>
        <p:spPr>
          <a:xfrm>
            <a:off x="533400" y="12954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Analyze the Video</a:t>
            </a:r>
          </a:p>
        </p:txBody>
      </p:sp>
      <p:sp>
        <p:nvSpPr>
          <p:cNvPr id="3" name="Content Placeholder 2"/>
          <p:cNvSpPr>
            <a:spLocks noGrp="1"/>
          </p:cNvSpPr>
          <p:nvPr>
            <p:ph idx="1"/>
          </p:nvPr>
        </p:nvSpPr>
        <p:spPr>
          <a:xfrm>
            <a:off x="457200" y="11430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Lesson Analysis: Reflect</a:t>
            </a:r>
          </a:p>
        </p:txBody>
      </p:sp>
      <p:sp>
        <p:nvSpPr>
          <p:cNvPr id="3" name="Content Placeholder 2"/>
          <p:cNvSpPr>
            <a:spLocks noGrp="1"/>
          </p:cNvSpPr>
          <p:nvPr>
            <p:ph idx="1"/>
          </p:nvPr>
        </p:nvSpPr>
        <p:spPr>
          <a:xfrm>
            <a:off x="533400" y="1371600"/>
            <a:ext cx="8229600" cy="49530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Break</a:t>
            </a:r>
          </a:p>
        </p:txBody>
      </p:sp>
      <p:sp>
        <p:nvSpPr>
          <p:cNvPr id="3" name="Content Placeholder 2"/>
          <p:cNvSpPr>
            <a:spLocks noGrp="1"/>
          </p:cNvSpPr>
          <p:nvPr>
            <p:ph idx="1"/>
          </p:nvPr>
        </p:nvSpPr>
        <p:spPr/>
        <p:txBody>
          <a:bodyPr/>
          <a:lstStyle/>
          <a:p>
            <a:pPr marL="0" indent="0">
              <a:buNone/>
            </a:pPr>
            <a:r>
              <a:rPr lang="en-US" sz="3200" dirty="0"/>
              <a:t>Now we’ll take a 20-minute food break.</a:t>
            </a:r>
          </a:p>
        </p:txBody>
      </p:sp>
    </p:spTree>
    <p:extLst>
      <p:ext uri="{BB962C8B-B14F-4D97-AF65-F5344CB8AC3E}">
        <p14:creationId xmlns:p14="http://schemas.microsoft.com/office/powerpoint/2010/main" val="1254369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533400"/>
            <a:ext cx="8153400" cy="990600"/>
          </a:xfrm>
        </p:spPr>
        <p:txBody>
          <a:bodyPr/>
          <a:lstStyle/>
          <a:p>
            <a:pPr eaLnBrk="1" hangingPunct="1"/>
            <a:r>
              <a:rPr lang="en-US" dirty="0"/>
              <a:t>Focus Question </a:t>
            </a:r>
            <a:r>
              <a:rPr lang="en-US" dirty="0">
                <a:solidFill>
                  <a:srgbClr val="0070C0"/>
                </a:solidFill>
              </a:rPr>
              <a:t>2</a:t>
            </a:r>
          </a:p>
        </p:txBody>
      </p:sp>
      <p:sp>
        <p:nvSpPr>
          <p:cNvPr id="11267" name="Rectangle 3"/>
          <p:cNvSpPr>
            <a:spLocks noGrp="1" noChangeArrowheads="1"/>
          </p:cNvSpPr>
          <p:nvPr>
            <p:ph type="body" idx="1"/>
          </p:nvPr>
        </p:nvSpPr>
        <p:spPr>
          <a:xfrm>
            <a:off x="533400" y="1600200"/>
            <a:ext cx="8153400" cy="4953000"/>
          </a:xfrm>
        </p:spPr>
        <p:txBody>
          <a:bodyPr/>
          <a:lstStyle/>
          <a:p>
            <a:pPr marL="0" indent="0" eaLnBrk="0" hangingPunct="0">
              <a:spcBef>
                <a:spcPts val="0"/>
              </a:spcBef>
              <a:spcAft>
                <a:spcPts val="1200"/>
              </a:spcAft>
              <a:buNone/>
              <a:tabLst>
                <a:tab pos="228600" algn="l"/>
              </a:tabLst>
            </a:pPr>
            <a:r>
              <a:rPr lang="en-US" sz="3200" dirty="0"/>
              <a:t>How can analyzing student pre- and posttests help us identify strengths and weaknesses in student learning and improve our science teaching?</a:t>
            </a:r>
          </a:p>
          <a:p>
            <a:pPr marL="342900" indent="-342900" eaLnBrk="0" hangingPunct="0">
              <a:spcBef>
                <a:spcPts val="0"/>
              </a:spcBef>
              <a:spcAft>
                <a:spcPts val="1200"/>
              </a:spcAft>
              <a:buFont typeface="Symbol"/>
              <a:buChar char=""/>
              <a:tabLst>
                <a:tab pos="228600" algn="l"/>
              </a:tabLst>
            </a:pPr>
            <a:endParaRPr lang="en-US" sz="2800" dirty="0"/>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113985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382000" cy="990600"/>
          </a:xfrm>
        </p:spPr>
        <p:txBody>
          <a:bodyPr>
            <a:normAutofit fontScale="90000"/>
          </a:bodyPr>
          <a:lstStyle/>
          <a:p>
            <a:pPr eaLnBrk="1" hangingPunct="1"/>
            <a:r>
              <a:rPr lang="en-US" dirty="0"/>
              <a:t>Analysis of Student Learning: Features Analysis Charts</a:t>
            </a:r>
          </a:p>
        </p:txBody>
      </p:sp>
      <p:sp>
        <p:nvSpPr>
          <p:cNvPr id="234499" name="Rectangle 3"/>
          <p:cNvSpPr>
            <a:spLocks noGrp="1" noChangeArrowheads="1"/>
          </p:cNvSpPr>
          <p:nvPr>
            <p:ph type="body" idx="1"/>
          </p:nvPr>
        </p:nvSpPr>
        <p:spPr>
          <a:xfrm>
            <a:off x="457200" y="1676400"/>
            <a:ext cx="8382000" cy="5029200"/>
          </a:xfrm>
        </p:spPr>
        <p:txBody>
          <a:bodyPr>
            <a:normAutofit fontScale="40000" lnSpcReduction="20000"/>
          </a:bodyPr>
          <a:lstStyle/>
          <a:p>
            <a:pPr marL="365760" indent="-365760" eaLnBrk="1" hangingPunct="1">
              <a:lnSpc>
                <a:spcPct val="120000"/>
              </a:lnSpc>
              <a:spcBef>
                <a:spcPts val="600"/>
              </a:spcBef>
              <a:buAutoNum type="arabicPeriod"/>
              <a:defRPr/>
            </a:pPr>
            <a:r>
              <a:rPr lang="en-US" sz="5800" dirty="0"/>
              <a:t>Break up into groups of three and distribute FACs to each group member.</a:t>
            </a:r>
          </a:p>
          <a:p>
            <a:pPr marL="365760" indent="-365760" eaLnBrk="1" hangingPunct="1">
              <a:lnSpc>
                <a:spcPct val="120000"/>
              </a:lnSpc>
              <a:spcBef>
                <a:spcPts val="600"/>
              </a:spcBef>
              <a:buAutoNum type="arabicPeriod"/>
              <a:defRPr/>
            </a:pPr>
            <a:r>
              <a:rPr lang="en-US" sz="5800" b="1" dirty="0"/>
              <a:t>Individuals: </a:t>
            </a:r>
            <a:r>
              <a:rPr lang="en-US" sz="5800" dirty="0"/>
              <a:t>Study each teacher’s pre- and posttest FACs, looking for patterns in the student-learning data. Note the following:</a:t>
            </a:r>
          </a:p>
          <a:p>
            <a:pPr lvl="2" indent="-274320">
              <a:lnSpc>
                <a:spcPct val="120000"/>
              </a:lnSpc>
              <a:spcBef>
                <a:spcPts val="600"/>
              </a:spcBef>
            </a:pPr>
            <a:r>
              <a:rPr lang="en-US" sz="5800" dirty="0"/>
              <a:t>What ideas did students seem to get (pre and post)?</a:t>
            </a:r>
          </a:p>
          <a:p>
            <a:pPr lvl="2" indent="-274320">
              <a:lnSpc>
                <a:spcPct val="120000"/>
              </a:lnSpc>
              <a:spcBef>
                <a:spcPts val="600"/>
              </a:spcBef>
            </a:pPr>
            <a:r>
              <a:rPr lang="en-US" sz="5800" dirty="0"/>
              <a:t>What ideas did students </a:t>
            </a:r>
            <a:r>
              <a:rPr lang="en-US" sz="5800" b="1" dirty="0"/>
              <a:t>not</a:t>
            </a:r>
            <a:r>
              <a:rPr lang="en-US" sz="5800" dirty="0"/>
              <a:t> seem to get (pre and post)?</a:t>
            </a:r>
          </a:p>
          <a:p>
            <a:pPr lvl="2" indent="-274320">
              <a:lnSpc>
                <a:spcPct val="120000"/>
              </a:lnSpc>
              <a:spcBef>
                <a:spcPts val="600"/>
              </a:spcBef>
            </a:pPr>
            <a:r>
              <a:rPr lang="en-US" sz="5800" dirty="0"/>
              <a:t>How did student learning change from pre- to posttest?</a:t>
            </a:r>
          </a:p>
          <a:p>
            <a:pPr marL="365760" indent="-365760" eaLnBrk="1" hangingPunct="1">
              <a:lnSpc>
                <a:spcPct val="120000"/>
              </a:lnSpc>
              <a:spcBef>
                <a:spcPts val="600"/>
              </a:spcBef>
              <a:buAutoNum type="arabicPeriod"/>
              <a:defRPr/>
            </a:pPr>
            <a:r>
              <a:rPr lang="en-US" sz="5800" b="1" dirty="0"/>
              <a:t>Small group: </a:t>
            </a:r>
          </a:p>
          <a:p>
            <a:pPr lvl="2" indent="-274320">
              <a:lnSpc>
                <a:spcPct val="120000"/>
              </a:lnSpc>
              <a:spcBef>
                <a:spcPts val="600"/>
              </a:spcBef>
            </a:pPr>
            <a:r>
              <a:rPr lang="en-US" sz="5800" dirty="0"/>
              <a:t>Identify a note taker for the group. </a:t>
            </a:r>
          </a:p>
          <a:p>
            <a:pPr lvl="2" indent="-274320">
              <a:lnSpc>
                <a:spcPct val="120000"/>
              </a:lnSpc>
              <a:spcBef>
                <a:spcPts val="600"/>
              </a:spcBef>
            </a:pPr>
            <a:r>
              <a:rPr lang="en-US" sz="5800" dirty="0"/>
              <a:t>Discuss and take notes about things that were similar and different across classes.</a:t>
            </a:r>
          </a:p>
          <a:p>
            <a:pPr lvl="2" indent="-274320">
              <a:lnSpc>
                <a:spcPct val="120000"/>
              </a:lnSpc>
              <a:spcBef>
                <a:spcPts val="600"/>
              </a:spcBef>
            </a:pPr>
            <a:r>
              <a:rPr lang="en-US" sz="5800" dirty="0"/>
              <a:t>Be sure to cite evidence for your claims!</a:t>
            </a:r>
          </a:p>
          <a:p>
            <a:pPr marL="457200" indent="-457200" eaLnBrk="1" hangingPunct="1">
              <a:buAutoNum type="arabicPeriod"/>
              <a:defRPr/>
            </a:pPr>
            <a:endParaRPr lang="en-US" sz="2600" dirty="0"/>
          </a:p>
          <a:p>
            <a:pPr lvl="2"/>
            <a:endParaRPr lang="en-US" sz="2600" dirty="0"/>
          </a:p>
          <a:p>
            <a:pPr marL="274637" lvl="1" indent="0">
              <a:buNone/>
            </a:pPr>
            <a:endParaRPr lang="en-US" sz="2600" dirty="0"/>
          </a:p>
          <a:p>
            <a:pPr marL="457200" indent="-457200" eaLnBrk="1" hangingPunct="1">
              <a:buAutoNum type="arabicPeriod"/>
              <a:defRPr/>
            </a:pPr>
            <a:endParaRPr lang="en-US" sz="2400" dirty="0"/>
          </a:p>
          <a:p>
            <a:pPr eaLnBrk="1" hangingPunct="1">
              <a:buFontTx/>
              <a:buNone/>
              <a:defRPr/>
            </a:pPr>
            <a:endParaRPr lang="en-US" dirty="0"/>
          </a:p>
          <a:p>
            <a:pPr eaLnBrk="1" hangingPunct="1">
              <a:buFontTx/>
              <a:buNone/>
              <a:defRPr/>
            </a:pPr>
            <a:endParaRPr lang="en-US" dirty="0"/>
          </a:p>
        </p:txBody>
      </p:sp>
    </p:spTree>
    <p:extLst>
      <p:ext uri="{BB962C8B-B14F-4D97-AF65-F5344CB8AC3E}">
        <p14:creationId xmlns:p14="http://schemas.microsoft.com/office/powerpoint/2010/main" val="273887334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Analysis of Student Learning: Sample Pre- and Posttests</a:t>
            </a:r>
          </a:p>
        </p:txBody>
      </p:sp>
      <p:sp>
        <p:nvSpPr>
          <p:cNvPr id="3" name="Content Placeholder 2"/>
          <p:cNvSpPr>
            <a:spLocks noGrp="1"/>
          </p:cNvSpPr>
          <p:nvPr>
            <p:ph idx="1"/>
          </p:nvPr>
        </p:nvSpPr>
        <p:spPr>
          <a:xfrm>
            <a:off x="457200" y="1600200"/>
            <a:ext cx="8229600" cy="5105400"/>
          </a:xfrm>
        </p:spPr>
        <p:txBody>
          <a:bodyPr/>
          <a:lstStyle/>
          <a:p>
            <a:pPr marL="365760" indent="-365760">
              <a:spcBef>
                <a:spcPts val="600"/>
              </a:spcBef>
              <a:spcAft>
                <a:spcPts val="600"/>
              </a:spcAft>
              <a:buAutoNum type="arabicPeriod"/>
              <a:defRPr/>
            </a:pPr>
            <a:r>
              <a:rPr lang="en-US" sz="2300" dirty="0"/>
              <a:t>Distribute copies of sample student pre- and posttests in your small group.</a:t>
            </a:r>
          </a:p>
          <a:p>
            <a:pPr marL="365760" indent="-365760">
              <a:spcBef>
                <a:spcPts val="600"/>
              </a:spcBef>
              <a:spcAft>
                <a:spcPts val="600"/>
              </a:spcAft>
              <a:buAutoNum type="arabicPeriod"/>
              <a:defRPr/>
            </a:pPr>
            <a:r>
              <a:rPr lang="en-US" sz="2300" b="1" dirty="0"/>
              <a:t>Individuals: </a:t>
            </a:r>
            <a:r>
              <a:rPr lang="en-US" sz="2300" dirty="0"/>
              <a:t>Study each student’s pre- and posttests. Note the following:</a:t>
            </a:r>
          </a:p>
          <a:p>
            <a:pPr lvl="2" indent="-274320">
              <a:spcBef>
                <a:spcPts val="0"/>
              </a:spcBef>
              <a:spcAft>
                <a:spcPts val="0"/>
              </a:spcAft>
            </a:pPr>
            <a:r>
              <a:rPr lang="en-US" sz="2300" dirty="0"/>
              <a:t>What ideas did students seem to get (pre and post)?</a:t>
            </a:r>
          </a:p>
          <a:p>
            <a:pPr lvl="2" indent="-274320">
              <a:spcBef>
                <a:spcPts val="0"/>
              </a:spcBef>
              <a:spcAft>
                <a:spcPts val="0"/>
              </a:spcAft>
            </a:pPr>
            <a:r>
              <a:rPr lang="en-US" sz="2300" dirty="0"/>
              <a:t>What ideas did students </a:t>
            </a:r>
            <a:r>
              <a:rPr lang="en-US" sz="2300" b="1" dirty="0"/>
              <a:t>not</a:t>
            </a:r>
            <a:r>
              <a:rPr lang="en-US" sz="2300" dirty="0"/>
              <a:t> seem to get (pre and post)?</a:t>
            </a:r>
          </a:p>
          <a:p>
            <a:pPr lvl="2" indent="-274320">
              <a:spcBef>
                <a:spcPts val="0"/>
              </a:spcBef>
              <a:spcAft>
                <a:spcPts val="0"/>
              </a:spcAft>
            </a:pPr>
            <a:r>
              <a:rPr lang="en-US" sz="2300" dirty="0"/>
              <a:t>How did student learning change from pre- to posttest?</a:t>
            </a:r>
          </a:p>
          <a:p>
            <a:pPr marL="365760" indent="-365760">
              <a:spcBef>
                <a:spcPts val="600"/>
              </a:spcBef>
              <a:spcAft>
                <a:spcPts val="600"/>
              </a:spcAft>
              <a:buAutoNum type="arabicPeriod"/>
              <a:defRPr/>
            </a:pPr>
            <a:r>
              <a:rPr lang="en-US" sz="2300" b="1" dirty="0"/>
              <a:t>Small group: </a:t>
            </a:r>
          </a:p>
          <a:p>
            <a:pPr lvl="2" indent="-274320">
              <a:spcBef>
                <a:spcPts val="0"/>
              </a:spcBef>
              <a:spcAft>
                <a:spcPts val="0"/>
              </a:spcAft>
            </a:pPr>
            <a:r>
              <a:rPr lang="en-US" sz="2300" dirty="0"/>
              <a:t>Identify a note taker for the group. </a:t>
            </a:r>
          </a:p>
          <a:p>
            <a:pPr lvl="2" indent="-274320">
              <a:spcBef>
                <a:spcPts val="0"/>
              </a:spcBef>
              <a:spcAft>
                <a:spcPts val="0"/>
              </a:spcAft>
            </a:pPr>
            <a:r>
              <a:rPr lang="en-US" sz="2300" dirty="0"/>
              <a:t>Discuss and take notes about interesting student thinking found in the individual tests, looking for anything that reinforces or differs from the patterns identified in the FAC.</a:t>
            </a:r>
          </a:p>
          <a:p>
            <a:pPr lvl="2" indent="-274320">
              <a:spcBef>
                <a:spcPts val="0"/>
              </a:spcBef>
              <a:spcAft>
                <a:spcPts val="0"/>
              </a:spcAft>
            </a:pPr>
            <a:r>
              <a:rPr lang="en-US" sz="2300" dirty="0"/>
              <a:t>Remember to cite evidence for your claims!</a:t>
            </a:r>
          </a:p>
          <a:p>
            <a:pPr lvl="2">
              <a:defRPr/>
            </a:pPr>
            <a:endParaRPr lang="en-US" sz="2800" dirty="0"/>
          </a:p>
        </p:txBody>
      </p:sp>
    </p:spTree>
    <p:extLst>
      <p:ext uri="{BB962C8B-B14F-4D97-AF65-F5344CB8AC3E}">
        <p14:creationId xmlns:p14="http://schemas.microsoft.com/office/powerpoint/2010/main" val="1917362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Analysis of Student Learning: Charts</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Make a chart that shows the following:</a:t>
            </a:r>
          </a:p>
          <a:p>
            <a:pPr marL="731520" indent="-365760"/>
            <a:r>
              <a:rPr lang="en-US" sz="3200" dirty="0"/>
              <a:t>Ideas most students seemed to understand</a:t>
            </a:r>
          </a:p>
          <a:p>
            <a:pPr marL="731520" indent="-365760"/>
            <a:r>
              <a:rPr lang="en-US" sz="3200" dirty="0"/>
              <a:t>Ideas most students did </a:t>
            </a:r>
            <a:r>
              <a:rPr lang="en-US" sz="3200" b="1" dirty="0"/>
              <a:t>not</a:t>
            </a:r>
            <a:r>
              <a:rPr lang="en-US" sz="3200" dirty="0"/>
              <a:t> seem to understand</a:t>
            </a:r>
          </a:p>
          <a:p>
            <a:pPr marL="731520" indent="-365760"/>
            <a:r>
              <a:rPr lang="en-US" sz="3200" dirty="0"/>
              <a:t>General changes in student understanding you observed</a:t>
            </a:r>
          </a:p>
        </p:txBody>
      </p:sp>
    </p:spTree>
    <p:extLst>
      <p:ext uri="{BB962C8B-B14F-4D97-AF65-F5344CB8AC3E}">
        <p14:creationId xmlns:p14="http://schemas.microsoft.com/office/powerpoint/2010/main" val="334839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fontAlgn="t">
              <a:spcBef>
                <a:spcPts val="0"/>
              </a:spcBef>
              <a:spcAft>
                <a:spcPts val="0"/>
              </a:spcAft>
              <a:buNone/>
            </a:pPr>
            <a:r>
              <a:rPr lang="en-US" b="1" dirty="0">
                <a:solidFill>
                  <a:srgbClr val="FFFFFF"/>
                </a:solidFill>
                <a:latin typeface="Arial" panose="020B0604020202020204" pitchFamily="34" charset="0"/>
              </a:rPr>
              <a:t>med to Get (Pre)</a:t>
            </a:r>
            <a:endParaRPr lang="en-US" sz="1600" dirty="0">
              <a:latin typeface="Arial" panose="020B0604020202020204" pitchFamily="34" charset="0"/>
            </a:endParaRPr>
          </a:p>
        </p:txBody>
      </p:sp>
      <p:graphicFrame>
        <p:nvGraphicFramePr>
          <p:cNvPr id="6" name="Content Placeholder 4"/>
          <p:cNvGraphicFramePr>
            <a:graphicFrameLocks/>
          </p:cNvGraphicFramePr>
          <p:nvPr>
            <p:extLst/>
          </p:nvPr>
        </p:nvGraphicFramePr>
        <p:xfrm>
          <a:off x="0" y="-11727"/>
          <a:ext cx="9144000" cy="6869726"/>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839099">
                <a:tc>
                  <a:txBody>
                    <a:bodyPr/>
                    <a:lstStyle/>
                    <a:p>
                      <a:pPr algn="ctr"/>
                      <a:r>
                        <a:rPr lang="en-US" sz="2800" dirty="0"/>
                        <a:t>Seemed to Get (Pre)</a:t>
                      </a:r>
                    </a:p>
                  </a:txBody>
                  <a:tcPr>
                    <a:solidFill>
                      <a:srgbClr val="003D71"/>
                    </a:solidFill>
                  </a:tcPr>
                </a:tc>
                <a:tc>
                  <a:txBody>
                    <a:bodyPr/>
                    <a:lstStyle/>
                    <a:p>
                      <a:pPr marL="0" algn="ctr" defTabSz="457200" rtl="0" eaLnBrk="1" latinLnBrk="0" hangingPunct="1"/>
                      <a:r>
                        <a:rPr lang="en-US" sz="2800" b="1" kern="1200" dirty="0">
                          <a:solidFill>
                            <a:schemeClr val="lt1"/>
                          </a:solidFill>
                          <a:latin typeface="+mn-lt"/>
                          <a:ea typeface="+mn-ea"/>
                          <a:cs typeface="+mn-cs"/>
                        </a:rPr>
                        <a:t>Didn’t Get (Pre)</a:t>
                      </a:r>
                    </a:p>
                  </a:txBody>
                  <a:tcPr/>
                </a:tc>
                <a:extLst>
                  <a:ext uri="{0D108BD9-81ED-4DB2-BD59-A6C34878D82A}">
                    <a16:rowId xmlns:a16="http://schemas.microsoft.com/office/drawing/2014/main" val="10000"/>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554529">
                <a:tc>
                  <a:txBody>
                    <a:bodyPr/>
                    <a:lstStyle/>
                    <a:p>
                      <a:pPr marL="0" algn="ctr" defTabSz="914400" rtl="0" eaLnBrk="1" latinLnBrk="0" hangingPunct="1"/>
                      <a:r>
                        <a:rPr lang="en-US" sz="2800" b="1" kern="1200" dirty="0">
                          <a:solidFill>
                            <a:schemeClr val="lt1"/>
                          </a:solidFill>
                          <a:latin typeface="+mn-lt"/>
                          <a:ea typeface="+mn-ea"/>
                          <a:cs typeface="+mn-cs"/>
                        </a:rPr>
                        <a:t>Seemed to Get (Post)</a:t>
                      </a:r>
                    </a:p>
                  </a:txBody>
                  <a:tcPr>
                    <a:solidFill>
                      <a:srgbClr val="002060"/>
                    </a:solidFill>
                  </a:tcPr>
                </a:tc>
                <a:tc>
                  <a:txBody>
                    <a:bodyPr/>
                    <a:lstStyle/>
                    <a:p>
                      <a:pPr marL="0" algn="ctr" defTabSz="457200" rtl="0" eaLnBrk="1" latinLnBrk="0" hangingPunct="1"/>
                      <a:r>
                        <a:rPr lang="en-US" sz="2800" b="1" kern="1200" dirty="0">
                          <a:solidFill>
                            <a:schemeClr val="lt1"/>
                          </a:solidFill>
                          <a:latin typeface="+mn-lt"/>
                          <a:ea typeface="+mn-ea"/>
                          <a:cs typeface="+mn-cs"/>
                        </a:rPr>
                        <a:t>Didn’t Get (Post)</a:t>
                      </a:r>
                    </a:p>
                  </a:txBody>
                  <a:tcPr>
                    <a:solidFill>
                      <a:schemeClr val="accent1"/>
                    </a:solidFill>
                  </a:tcPr>
                </a:tc>
                <a:extLst>
                  <a:ext uri="{0D108BD9-81ED-4DB2-BD59-A6C34878D82A}">
                    <a16:rowId xmlns:a16="http://schemas.microsoft.com/office/drawing/2014/main" val="10004"/>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54684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554529">
                <a:tc gridSpan="2">
                  <a:txBody>
                    <a:bodyPr/>
                    <a:lstStyle/>
                    <a:p>
                      <a:pPr marL="0" algn="ctr" defTabSz="457200" rtl="0" eaLnBrk="1" latinLnBrk="0" hangingPunct="1"/>
                      <a:r>
                        <a:rPr lang="en-US" sz="2800" b="1" kern="1200" dirty="0">
                          <a:solidFill>
                            <a:schemeClr val="lt1"/>
                          </a:solidFill>
                          <a:latin typeface="+mn-lt"/>
                          <a:ea typeface="+mn-ea"/>
                          <a:cs typeface="+mn-cs"/>
                        </a:rPr>
                        <a:t>Changes in Understanding</a:t>
                      </a:r>
                    </a:p>
                  </a:txBody>
                  <a:tcPr>
                    <a:solidFill>
                      <a:srgbClr val="003D71"/>
                    </a:solidFill>
                  </a:tcPr>
                </a:tc>
                <a:tc hMerge="1">
                  <a:txBody>
                    <a:bodyPr/>
                    <a:lstStyle/>
                    <a:p>
                      <a:endParaRPr lang="en-US" dirty="0"/>
                    </a:p>
                  </a:txBody>
                  <a:tcPr/>
                </a:tc>
                <a:extLst>
                  <a:ext uri="{0D108BD9-81ED-4DB2-BD59-A6C34878D82A}">
                    <a16:rowId xmlns:a16="http://schemas.microsoft.com/office/drawing/2014/main" val="10008"/>
                  </a:ext>
                </a:extLst>
              </a:tr>
              <a:tr h="546841">
                <a:tc gridSpan="2">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9"/>
                  </a:ext>
                </a:extLst>
              </a:tr>
              <a:tr h="546841">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10010"/>
                  </a:ext>
                </a:extLst>
              </a:tr>
              <a:tr h="546841">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101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229600" cy="990600"/>
          </a:xfrm>
        </p:spPr>
        <p:txBody>
          <a:bodyPr/>
          <a:lstStyle/>
          <a:p>
            <a:pPr eaLnBrk="1" hangingPunct="1"/>
            <a:r>
              <a:rPr lang="en-US" dirty="0"/>
              <a:t>Agenda</a:t>
            </a:r>
          </a:p>
        </p:txBody>
      </p:sp>
      <p:sp>
        <p:nvSpPr>
          <p:cNvPr id="10243" name="Rectangle 3"/>
          <p:cNvSpPr>
            <a:spLocks noGrp="1" noChangeArrowheads="1"/>
          </p:cNvSpPr>
          <p:nvPr>
            <p:ph type="body" idx="1"/>
          </p:nvPr>
        </p:nvSpPr>
        <p:spPr>
          <a:xfrm>
            <a:off x="457200" y="1295400"/>
            <a:ext cx="8534400" cy="5105400"/>
          </a:xfrm>
        </p:spPr>
        <p:txBody>
          <a:bodyPr/>
          <a:lstStyle/>
          <a:p>
            <a:pPr marL="342900" lvl="1" indent="-342900" eaLnBrk="1" hangingPunct="1">
              <a:spcBef>
                <a:spcPts val="0"/>
              </a:spcBef>
              <a:spcAft>
                <a:spcPts val="600"/>
              </a:spcAft>
              <a:buFontTx/>
              <a:buChar char="•"/>
            </a:pPr>
            <a:r>
              <a:rPr lang="en-US" sz="3150" dirty="0">
                <a:ea typeface="+mn-ea"/>
                <a:cs typeface="+mn-cs"/>
              </a:rPr>
              <a:t>Opening </a:t>
            </a:r>
            <a:r>
              <a:rPr lang="en-US" sz="3150" dirty="0">
                <a:solidFill>
                  <a:srgbClr val="FF0000"/>
                </a:solidFill>
              </a:rPr>
              <a:t>(5 min)</a:t>
            </a:r>
          </a:p>
          <a:p>
            <a:pPr marL="342900" lvl="1" indent="-342900">
              <a:spcBef>
                <a:spcPts val="0"/>
              </a:spcBef>
              <a:spcAft>
                <a:spcPts val="600"/>
              </a:spcAft>
              <a:buFontTx/>
              <a:buChar char="•"/>
            </a:pPr>
            <a:r>
              <a:rPr lang="en-US" sz="3150" dirty="0"/>
              <a:t>Science content deepening: use and apply </a:t>
            </a:r>
            <a:br>
              <a:rPr lang="en-US" sz="3150" dirty="0"/>
            </a:br>
            <a:r>
              <a:rPr lang="en-US" sz="3150" dirty="0">
                <a:solidFill>
                  <a:srgbClr val="FF0000"/>
                </a:solidFill>
              </a:rPr>
              <a:t>(10–15 min)</a:t>
            </a:r>
          </a:p>
          <a:p>
            <a:pPr marL="342900" lvl="1" indent="-342900" eaLnBrk="1" hangingPunct="1">
              <a:spcBef>
                <a:spcPts val="0"/>
              </a:spcBef>
              <a:spcAft>
                <a:spcPts val="600"/>
              </a:spcAft>
              <a:buFontTx/>
              <a:buChar char="•"/>
            </a:pPr>
            <a:r>
              <a:rPr lang="en-US" sz="3150" dirty="0">
                <a:solidFill>
                  <a:srgbClr val="0070C0"/>
                </a:solidFill>
                <a:ea typeface="+mn-ea"/>
                <a:cs typeface="+mn-cs"/>
              </a:rPr>
              <a:t>Lesson analysis </a:t>
            </a:r>
            <a:r>
              <a:rPr lang="en-US" sz="3150" dirty="0">
                <a:solidFill>
                  <a:srgbClr val="0070C0"/>
                </a:solidFill>
              </a:rPr>
              <a:t>(60 min)</a:t>
            </a:r>
          </a:p>
          <a:p>
            <a:pPr marL="342900" lvl="1" indent="-342900">
              <a:spcBef>
                <a:spcPts val="0"/>
              </a:spcBef>
              <a:spcAft>
                <a:spcPts val="600"/>
              </a:spcAft>
              <a:buFontTx/>
              <a:buChar char="•"/>
            </a:pPr>
            <a:r>
              <a:rPr lang="en-US" sz="3150" dirty="0">
                <a:solidFill>
                  <a:srgbClr val="0070C0"/>
                </a:solidFill>
              </a:rPr>
              <a:t>Food break (20 min)</a:t>
            </a:r>
          </a:p>
          <a:p>
            <a:pPr marL="342900" lvl="1" indent="-342900" eaLnBrk="1" hangingPunct="1">
              <a:spcBef>
                <a:spcPts val="0"/>
              </a:spcBef>
              <a:spcAft>
                <a:spcPts val="600"/>
              </a:spcAft>
              <a:buFontTx/>
              <a:buChar char="•"/>
            </a:pPr>
            <a:r>
              <a:rPr lang="en-US" sz="3150" dirty="0"/>
              <a:t>Analyzing student learning </a:t>
            </a:r>
            <a:r>
              <a:rPr lang="en-US" sz="3150" dirty="0">
                <a:solidFill>
                  <a:srgbClr val="0070C0"/>
                </a:solidFill>
              </a:rPr>
              <a:t>(80 min)</a:t>
            </a:r>
          </a:p>
          <a:p>
            <a:pPr marL="342900" lvl="1" indent="-342900">
              <a:spcBef>
                <a:spcPts val="0"/>
              </a:spcBef>
              <a:spcAft>
                <a:spcPts val="600"/>
              </a:spcAft>
              <a:buFontTx/>
              <a:buChar char="•"/>
            </a:pPr>
            <a:r>
              <a:rPr lang="en-US" sz="3150" dirty="0">
                <a:solidFill>
                  <a:srgbClr val="0070C0"/>
                </a:solidFill>
              </a:rPr>
              <a:t>Looking back and looking forward: synthesis and planning (45–50 min)</a:t>
            </a:r>
          </a:p>
          <a:p>
            <a:pPr marL="342900" lvl="1" indent="-342900">
              <a:spcBef>
                <a:spcPts val="0"/>
              </a:spcBef>
              <a:spcAft>
                <a:spcPts val="600"/>
              </a:spcAft>
              <a:buFontTx/>
              <a:buChar char="•"/>
            </a:pPr>
            <a:r>
              <a:rPr lang="en-US" sz="3150" dirty="0"/>
              <a:t>Closing, r</a:t>
            </a:r>
            <a:r>
              <a:rPr lang="en-US" sz="3150" dirty="0">
                <a:ea typeface="+mn-ea"/>
                <a:cs typeface="+mn-cs"/>
              </a:rPr>
              <a:t>eflections, and celebration </a:t>
            </a:r>
            <a:r>
              <a:rPr lang="en-US" sz="3150" dirty="0">
                <a:solidFill>
                  <a:srgbClr val="FF0000"/>
                </a:solidFill>
                <a:ea typeface="+mn-ea"/>
                <a:cs typeface="+mn-cs"/>
              </a:rPr>
              <a:t>(10</a:t>
            </a:r>
            <a:r>
              <a:rPr lang="en-US" sz="3150" dirty="0">
                <a:solidFill>
                  <a:srgbClr val="FF0000"/>
                </a:solidFill>
              </a:rPr>
              <a:t>–</a:t>
            </a:r>
            <a:r>
              <a:rPr lang="en-US" sz="3150" dirty="0">
                <a:solidFill>
                  <a:srgbClr val="FF0000"/>
                </a:solidFill>
                <a:ea typeface="+mn-ea"/>
                <a:cs typeface="+mn-cs"/>
              </a:rPr>
              <a:t>15 min)</a:t>
            </a:r>
          </a:p>
        </p:txBody>
      </p:sp>
    </p:spTree>
    <p:extLst>
      <p:ext uri="{BB962C8B-B14F-4D97-AF65-F5344CB8AC3E}">
        <p14:creationId xmlns:p14="http://schemas.microsoft.com/office/powerpoint/2010/main" val="34815855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t>Gallery Walk</a:t>
            </a:r>
          </a:p>
        </p:txBody>
      </p:sp>
      <p:sp>
        <p:nvSpPr>
          <p:cNvPr id="26627" name="Rectangle 3"/>
          <p:cNvSpPr>
            <a:spLocks noGrp="1" noChangeArrowheads="1"/>
          </p:cNvSpPr>
          <p:nvPr>
            <p:ph type="body" idx="1"/>
          </p:nvPr>
        </p:nvSpPr>
        <p:spPr>
          <a:xfrm>
            <a:off x="533400" y="1524000"/>
            <a:ext cx="8229600" cy="4876800"/>
          </a:xfrm>
        </p:spPr>
        <p:txBody>
          <a:bodyPr/>
          <a:lstStyle/>
          <a:p>
            <a:pPr marL="365760" indent="-365760">
              <a:buFont typeface="+mj-lt"/>
              <a:buAutoNum type="arabicPeriod"/>
            </a:pPr>
            <a:r>
              <a:rPr lang="en-US" sz="3200" dirty="0"/>
              <a:t>Walk around the room and look at all the charts.</a:t>
            </a:r>
          </a:p>
          <a:p>
            <a:pPr marL="365760" indent="-365760">
              <a:buFont typeface="+mj-lt"/>
              <a:buAutoNum type="arabicPeriod"/>
            </a:pPr>
            <a:r>
              <a:rPr lang="en-US" sz="3200" dirty="0"/>
              <a:t>Note the following:</a:t>
            </a:r>
          </a:p>
          <a:p>
            <a:pPr marL="731520" lvl="1" indent="-365760"/>
            <a:r>
              <a:rPr lang="en-US" sz="3200" dirty="0"/>
              <a:t>Similar things students seemed to understand</a:t>
            </a:r>
          </a:p>
          <a:p>
            <a:pPr marL="731520" lvl="1" indent="-365760"/>
            <a:r>
              <a:rPr lang="en-US" sz="3200" dirty="0"/>
              <a:t>Similar things students seemed to be struggling with</a:t>
            </a:r>
          </a:p>
        </p:txBody>
      </p:sp>
    </p:spTree>
    <p:extLst>
      <p:ext uri="{BB962C8B-B14F-4D97-AF65-F5344CB8AC3E}">
        <p14:creationId xmlns:p14="http://schemas.microsoft.com/office/powerpoint/2010/main" val="1074543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04800"/>
            <a:ext cx="8229600" cy="990600"/>
          </a:xfrm>
        </p:spPr>
        <p:txBody>
          <a:bodyPr/>
          <a:lstStyle/>
          <a:p>
            <a:pPr eaLnBrk="1" hangingPunct="1"/>
            <a:r>
              <a:rPr lang="en-US" dirty="0"/>
              <a:t>Discussion</a:t>
            </a:r>
          </a:p>
        </p:txBody>
      </p:sp>
      <p:sp>
        <p:nvSpPr>
          <p:cNvPr id="27651" name="Rectangle 3"/>
          <p:cNvSpPr>
            <a:spLocks noGrp="1" noChangeArrowheads="1"/>
          </p:cNvSpPr>
          <p:nvPr>
            <p:ph type="body" idx="1"/>
          </p:nvPr>
        </p:nvSpPr>
        <p:spPr>
          <a:xfrm>
            <a:off x="457200" y="1219200"/>
            <a:ext cx="8229600" cy="5334000"/>
          </a:xfrm>
        </p:spPr>
        <p:txBody>
          <a:bodyPr>
            <a:normAutofit fontScale="62500" lnSpcReduction="20000"/>
          </a:bodyPr>
          <a:lstStyle/>
          <a:p>
            <a:pPr marL="365760" indent="-365760" eaLnBrk="1" hangingPunct="1">
              <a:lnSpc>
                <a:spcPct val="120000"/>
              </a:lnSpc>
              <a:buFont typeface="+mj-lt"/>
              <a:buAutoNum type="arabicPeriod"/>
            </a:pPr>
            <a:r>
              <a:rPr lang="en-US" sz="4600" kern="0" dirty="0"/>
              <a:t>What did our gallery walk tell you about what students learned and understood? </a:t>
            </a:r>
          </a:p>
          <a:p>
            <a:pPr marL="365760" indent="-365760" eaLnBrk="1" hangingPunct="1">
              <a:lnSpc>
                <a:spcPct val="120000"/>
              </a:lnSpc>
              <a:spcBef>
                <a:spcPts val="600"/>
              </a:spcBef>
              <a:spcAft>
                <a:spcPts val="600"/>
              </a:spcAft>
              <a:buFont typeface="+mj-lt"/>
              <a:buAutoNum type="arabicPeriod"/>
            </a:pPr>
            <a:r>
              <a:rPr lang="en-US" sz="4600" kern="0" dirty="0"/>
              <a:t>What does our analysis suggest about next steps?</a:t>
            </a:r>
          </a:p>
          <a:p>
            <a:pPr marL="731520" lvl="1" indent="-365760">
              <a:lnSpc>
                <a:spcPct val="120000"/>
              </a:lnSpc>
              <a:spcBef>
                <a:spcPts val="0"/>
              </a:spcBef>
              <a:spcAft>
                <a:spcPts val="300"/>
              </a:spcAft>
            </a:pPr>
            <a:r>
              <a:rPr lang="en-US" sz="4600" kern="0" dirty="0"/>
              <a:t>What additional experiences/lessons do students need?</a:t>
            </a:r>
          </a:p>
          <a:p>
            <a:pPr marL="731520" lvl="1" indent="-365760">
              <a:lnSpc>
                <a:spcPct val="120000"/>
              </a:lnSpc>
              <a:spcBef>
                <a:spcPts val="0"/>
              </a:spcBef>
              <a:spcAft>
                <a:spcPts val="300"/>
              </a:spcAft>
            </a:pPr>
            <a:r>
              <a:rPr lang="en-US" sz="4600" kern="0" dirty="0"/>
              <a:t>How could the lessons be improved to better support student learning? </a:t>
            </a:r>
          </a:p>
          <a:p>
            <a:pPr marL="731520" lvl="1" indent="-365760">
              <a:lnSpc>
                <a:spcPct val="120000"/>
              </a:lnSpc>
              <a:spcBef>
                <a:spcPts val="0"/>
              </a:spcBef>
              <a:spcAft>
                <a:spcPts val="300"/>
              </a:spcAft>
            </a:pPr>
            <a:r>
              <a:rPr lang="en-US" sz="4600" kern="0" dirty="0"/>
              <a:t>What STeLLA strategies do teachers/students need more work with? </a:t>
            </a:r>
          </a:p>
          <a:p>
            <a:pPr marL="731520" lvl="1" indent="-365760">
              <a:lnSpc>
                <a:spcPct val="120000"/>
              </a:lnSpc>
              <a:spcBef>
                <a:spcPts val="0"/>
              </a:spcBef>
              <a:spcAft>
                <a:spcPts val="300"/>
              </a:spcAft>
            </a:pPr>
            <a:r>
              <a:rPr lang="en-US" sz="4600" kern="0" dirty="0"/>
              <a:t>What will you do differently next time you teach these lessons?</a:t>
            </a:r>
          </a:p>
          <a:p>
            <a:pPr lvl="1" eaLnBrk="1" hangingPunct="1"/>
            <a:endParaRPr lang="en-US" dirty="0"/>
          </a:p>
        </p:txBody>
      </p:sp>
    </p:spTree>
    <p:extLst>
      <p:ext uri="{BB962C8B-B14F-4D97-AF65-F5344CB8AC3E}">
        <p14:creationId xmlns:p14="http://schemas.microsoft.com/office/powerpoint/2010/main" val="3304392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Reflect on Focus Questions 1 and 2</a:t>
            </a:r>
          </a:p>
        </p:txBody>
      </p:sp>
      <p:sp>
        <p:nvSpPr>
          <p:cNvPr id="11267" name="Rectangle 3"/>
          <p:cNvSpPr>
            <a:spLocks noGrp="1" noChangeArrowheads="1"/>
          </p:cNvSpPr>
          <p:nvPr>
            <p:ph type="body" idx="1"/>
          </p:nvPr>
        </p:nvSpPr>
        <p:spPr>
          <a:xfrm>
            <a:off x="457200" y="1600200"/>
            <a:ext cx="8229600" cy="4953000"/>
          </a:xfrm>
        </p:spPr>
        <p:txBody>
          <a:bodyPr/>
          <a:lstStyle/>
          <a:p>
            <a:pPr marL="365760" indent="-365760" eaLnBrk="0" hangingPunct="0">
              <a:spcBef>
                <a:spcPts val="0"/>
              </a:spcBef>
              <a:spcAft>
                <a:spcPts val="1200"/>
              </a:spcAft>
              <a:buFont typeface="+mj-lt"/>
              <a:buAutoNum type="arabicPeriod"/>
              <a:tabLst>
                <a:tab pos="228600" algn="l"/>
              </a:tabLst>
            </a:pPr>
            <a:r>
              <a:rPr lang="en-US" sz="3200" dirty="0">
                <a:solidFill>
                  <a:srgbClr val="0070C0"/>
                </a:solidFill>
              </a:rPr>
              <a:t>What can we learn about the </a:t>
            </a:r>
            <a:r>
              <a:rPr lang="en-US" sz="3200" dirty="0" err="1">
                <a:solidFill>
                  <a:srgbClr val="0070C0"/>
                </a:solidFill>
              </a:rPr>
              <a:t>STeLLA</a:t>
            </a:r>
            <a:r>
              <a:rPr lang="en-US" sz="3200" dirty="0">
                <a:solidFill>
                  <a:srgbClr val="0070C0"/>
                </a:solidFill>
              </a:rPr>
              <a:t> strategies, science content, and student thinking by analyzing our own classroom videos?  </a:t>
            </a:r>
          </a:p>
          <a:p>
            <a:pPr marL="365760" indent="-365760" eaLnBrk="0" hangingPunct="0">
              <a:spcBef>
                <a:spcPts val="0"/>
              </a:spcBef>
              <a:spcAft>
                <a:spcPts val="1200"/>
              </a:spcAft>
              <a:buFont typeface="+mj-lt"/>
              <a:buAutoNum type="arabicPeriod"/>
              <a:tabLst>
                <a:tab pos="228600" algn="l"/>
              </a:tabLst>
            </a:pPr>
            <a:r>
              <a:rPr lang="en-US" sz="3200" dirty="0"/>
              <a:t>How can analyzing student pre- and posttests help us identify strengths and weaknesses in student learning and improve our science teaching?</a:t>
            </a:r>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678917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Focus Question</a:t>
            </a:r>
            <a:r>
              <a:rPr lang="en-US" dirty="0">
                <a:solidFill>
                  <a:srgbClr val="0070C0"/>
                </a:solidFill>
              </a:rPr>
              <a:t> 3</a:t>
            </a:r>
            <a:r>
              <a:rPr lang="en-US" dirty="0"/>
              <a:t>: Looking Back and Looking Forward</a:t>
            </a:r>
          </a:p>
        </p:txBody>
      </p:sp>
      <p:sp>
        <p:nvSpPr>
          <p:cNvPr id="3" name="Content Placeholder 2"/>
          <p:cNvSpPr>
            <a:spLocks noGrp="1"/>
          </p:cNvSpPr>
          <p:nvPr>
            <p:ph idx="1"/>
          </p:nvPr>
        </p:nvSpPr>
        <p:spPr>
          <a:xfrm>
            <a:off x="457200" y="1752600"/>
            <a:ext cx="8229600" cy="4876800"/>
          </a:xfrm>
        </p:spPr>
        <p:txBody>
          <a:bodyPr/>
          <a:lstStyle/>
          <a:p>
            <a:pPr marL="0" indent="0">
              <a:buNone/>
            </a:pPr>
            <a:r>
              <a:rPr lang="en-US" sz="3200" dirty="0"/>
              <a:t>What have we learned about the </a:t>
            </a:r>
            <a:r>
              <a:rPr lang="en-US" sz="3200" dirty="0" err="1"/>
              <a:t>STeLLA</a:t>
            </a:r>
            <a:r>
              <a:rPr lang="en-US" sz="3200" dirty="0"/>
              <a:t> strategies, and how can we use this knowledge in lesson planning for new science-content areas? </a:t>
            </a:r>
          </a:p>
          <a:p>
            <a:pPr marL="731520" lvl="1" indent="-365760"/>
            <a:r>
              <a:rPr lang="en-US" sz="3200" dirty="0"/>
              <a:t>Looking back: A synthesis activity</a:t>
            </a:r>
          </a:p>
          <a:p>
            <a:pPr marL="731520" lvl="1" indent="-365760"/>
            <a:r>
              <a:rPr lang="en-US" sz="3200" dirty="0"/>
              <a:t>Looking forward: A planning activity for new content areas</a:t>
            </a:r>
          </a:p>
        </p:txBody>
      </p:sp>
    </p:spTree>
    <p:extLst>
      <p:ext uri="{BB962C8B-B14F-4D97-AF65-F5344CB8AC3E}">
        <p14:creationId xmlns:p14="http://schemas.microsoft.com/office/powerpoint/2010/main" val="794184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Looking Back: A Synthesis Activity</a:t>
            </a:r>
          </a:p>
        </p:txBody>
      </p:sp>
      <p:sp>
        <p:nvSpPr>
          <p:cNvPr id="3" name="Content Placeholder 2"/>
          <p:cNvSpPr>
            <a:spLocks noGrp="1"/>
          </p:cNvSpPr>
          <p:nvPr>
            <p:ph idx="1"/>
          </p:nvPr>
        </p:nvSpPr>
        <p:spPr>
          <a:xfrm>
            <a:off x="457200" y="1371600"/>
            <a:ext cx="8229600" cy="4876800"/>
          </a:xfrm>
        </p:spPr>
        <p:txBody>
          <a:bodyPr/>
          <a:lstStyle/>
          <a:p>
            <a:pPr marL="0" indent="0">
              <a:buNone/>
            </a:pPr>
            <a:r>
              <a:rPr lang="en-US" sz="3000" dirty="0"/>
              <a:t>Review all of the </a:t>
            </a:r>
            <a:r>
              <a:rPr lang="en-US" sz="3000" dirty="0" err="1"/>
              <a:t>STeLLA</a:t>
            </a:r>
            <a:r>
              <a:rPr lang="en-US" sz="3000" dirty="0"/>
              <a:t> strategies using your Z-fold summary-chart notes and the strategies booklet (especially the STL and SCSL summary charts).</a:t>
            </a:r>
          </a:p>
          <a:p>
            <a:pPr>
              <a:spcBef>
                <a:spcPts val="1200"/>
              </a:spcBef>
              <a:buNone/>
            </a:pPr>
            <a:r>
              <a:rPr lang="en-US" sz="3000" dirty="0"/>
              <a:t>Based on your experiences so far:</a:t>
            </a:r>
          </a:p>
          <a:p>
            <a:pPr marL="731520" lvl="0" indent="-365760">
              <a:spcBef>
                <a:spcPts val="600"/>
              </a:spcBef>
            </a:pPr>
            <a:r>
              <a:rPr lang="en-US" sz="3000" dirty="0"/>
              <a:t>Which </a:t>
            </a:r>
            <a:r>
              <a:rPr lang="en-US" sz="3000" dirty="0" err="1"/>
              <a:t>STeLLA</a:t>
            </a:r>
            <a:r>
              <a:rPr lang="en-US" sz="3000" dirty="0"/>
              <a:t> strategies do you think should be used in </a:t>
            </a:r>
            <a:r>
              <a:rPr lang="en-US" sz="3000" b="1" dirty="0"/>
              <a:t>every</a:t>
            </a:r>
            <a:r>
              <a:rPr lang="en-US" sz="3000" dirty="0"/>
              <a:t> science lesson?</a:t>
            </a:r>
          </a:p>
          <a:p>
            <a:pPr marL="731520" lvl="0" indent="-365760">
              <a:spcBef>
                <a:spcPts val="600"/>
              </a:spcBef>
            </a:pPr>
            <a:r>
              <a:rPr lang="en-US" sz="3000" dirty="0"/>
              <a:t>Which </a:t>
            </a:r>
            <a:r>
              <a:rPr lang="en-US" sz="3000" dirty="0" err="1"/>
              <a:t>STeLLA</a:t>
            </a:r>
            <a:r>
              <a:rPr lang="en-US" sz="3000" dirty="0"/>
              <a:t> strategies do you think are appropriately used in </a:t>
            </a:r>
            <a:r>
              <a:rPr lang="en-US" sz="3000" b="1" dirty="0"/>
              <a:t>some</a:t>
            </a:r>
            <a:r>
              <a:rPr lang="en-US" sz="3000" dirty="0"/>
              <a:t> science lessons, </a:t>
            </a:r>
            <a:r>
              <a:rPr lang="en-US" sz="3000" b="1" dirty="0"/>
              <a:t>but not in all lessons</a:t>
            </a:r>
            <a:r>
              <a:rPr lang="en-US" sz="3000" dirty="0"/>
              <a:t>?</a:t>
            </a:r>
          </a:p>
          <a:p>
            <a:endParaRPr lang="en-US" dirty="0"/>
          </a:p>
          <a:p>
            <a:endParaRPr lang="en-US" dirty="0"/>
          </a:p>
        </p:txBody>
      </p:sp>
    </p:spTree>
    <p:extLst>
      <p:ext uri="{BB962C8B-B14F-4D97-AF65-F5344CB8AC3E}">
        <p14:creationId xmlns:p14="http://schemas.microsoft.com/office/powerpoint/2010/main" val="661230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990600"/>
          </a:xfrm>
        </p:spPr>
        <p:txBody>
          <a:bodyPr/>
          <a:lstStyle/>
          <a:p>
            <a:r>
              <a:rPr lang="en-US" dirty="0"/>
              <a:t>Looking Forward: A Planning Activity</a:t>
            </a:r>
          </a:p>
        </p:txBody>
      </p:sp>
      <p:sp>
        <p:nvSpPr>
          <p:cNvPr id="3" name="Content Placeholder 2"/>
          <p:cNvSpPr>
            <a:spLocks noGrp="1"/>
          </p:cNvSpPr>
          <p:nvPr>
            <p:ph idx="1"/>
          </p:nvPr>
        </p:nvSpPr>
        <p:spPr>
          <a:xfrm>
            <a:off x="533400" y="1295400"/>
            <a:ext cx="8382000" cy="5334000"/>
          </a:xfrm>
        </p:spPr>
        <p:txBody>
          <a:bodyPr/>
          <a:lstStyle/>
          <a:p>
            <a:pPr marL="0" indent="0">
              <a:buNone/>
            </a:pPr>
            <a:r>
              <a:rPr lang="en-US" sz="2800" dirty="0"/>
              <a:t>Imagine you’re going to teach science lessons in a new content area. As you plan these science lessons using what you’ve learned about the </a:t>
            </a:r>
            <a:r>
              <a:rPr lang="en-US" sz="2800" dirty="0" err="1"/>
              <a:t>STeLLA</a:t>
            </a:r>
            <a:r>
              <a:rPr lang="en-US" sz="2800" dirty="0"/>
              <a:t> strategies, keep the following questions in mind:  </a:t>
            </a:r>
          </a:p>
          <a:p>
            <a:pPr marL="731520" lvl="0" indent="-274320">
              <a:spcBef>
                <a:spcPts val="300"/>
              </a:spcBef>
            </a:pPr>
            <a:r>
              <a:rPr lang="en-US" sz="2800" dirty="0"/>
              <a:t>Which </a:t>
            </a:r>
            <a:r>
              <a:rPr lang="en-US" sz="2800" dirty="0" err="1"/>
              <a:t>STeLLA</a:t>
            </a:r>
            <a:r>
              <a:rPr lang="en-US" sz="2800" dirty="0"/>
              <a:t> strategies must be clearly and specifically </a:t>
            </a:r>
            <a:r>
              <a:rPr lang="en-US" sz="2800" dirty="0">
                <a:solidFill>
                  <a:srgbClr val="C00000"/>
                </a:solidFill>
              </a:rPr>
              <a:t>identified ahead of time</a:t>
            </a:r>
            <a:r>
              <a:rPr lang="en-US" sz="2800" dirty="0"/>
              <a:t>?</a:t>
            </a:r>
          </a:p>
          <a:p>
            <a:pPr marL="731520" lvl="0" indent="-274320">
              <a:spcBef>
                <a:spcPts val="300"/>
              </a:spcBef>
            </a:pPr>
            <a:r>
              <a:rPr lang="en-US" sz="2800" dirty="0"/>
              <a:t>Which </a:t>
            </a:r>
            <a:r>
              <a:rPr lang="en-US" sz="2800" dirty="0" err="1"/>
              <a:t>STeLLA</a:t>
            </a:r>
            <a:r>
              <a:rPr lang="en-US" sz="2800" dirty="0"/>
              <a:t> strategies can be </a:t>
            </a:r>
            <a:r>
              <a:rPr lang="en-US" sz="2800" dirty="0">
                <a:solidFill>
                  <a:srgbClr val="C00000"/>
                </a:solidFill>
              </a:rPr>
              <a:t>anticipated ahead of time </a:t>
            </a:r>
            <a:r>
              <a:rPr lang="en-US" sz="2800" dirty="0"/>
              <a:t>(e.g., anticipating possible ways to use the strategy)?</a:t>
            </a:r>
          </a:p>
          <a:p>
            <a:pPr marL="731520" lvl="0" indent="-274320">
              <a:spcBef>
                <a:spcPts val="300"/>
              </a:spcBef>
            </a:pPr>
            <a:r>
              <a:rPr lang="en-US" sz="2800" dirty="0"/>
              <a:t>Which </a:t>
            </a:r>
            <a:r>
              <a:rPr lang="en-US" sz="2800" dirty="0" err="1"/>
              <a:t>STeLLA</a:t>
            </a:r>
            <a:r>
              <a:rPr lang="en-US" sz="2800" dirty="0"/>
              <a:t> strategies may spontaneously </a:t>
            </a:r>
            <a:r>
              <a:rPr lang="en-US" sz="2800" dirty="0">
                <a:solidFill>
                  <a:srgbClr val="C00000"/>
                </a:solidFill>
              </a:rPr>
              <a:t>develop in response to what is going on during the lesson</a:t>
            </a:r>
            <a:r>
              <a:rPr lang="en-US" sz="2800" dirty="0"/>
              <a:t>?</a:t>
            </a:r>
          </a:p>
          <a:p>
            <a:pPr marL="0" indent="0">
              <a:buNone/>
            </a:pPr>
            <a:endParaRPr lang="en-US" dirty="0"/>
          </a:p>
        </p:txBody>
      </p:sp>
    </p:spTree>
    <p:extLst>
      <p:ext uri="{BB962C8B-B14F-4D97-AF65-F5344CB8AC3E}">
        <p14:creationId xmlns:p14="http://schemas.microsoft.com/office/powerpoint/2010/main" val="2311033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t>
            </a:r>
            <a:r>
              <a:rPr lang="en-US" dirty="0" err="1"/>
              <a:t>STeLLA</a:t>
            </a:r>
            <a:r>
              <a:rPr lang="en-US" dirty="0"/>
              <a:t> Strategies in Lesson Planning</a:t>
            </a:r>
          </a:p>
        </p:txBody>
      </p:sp>
      <p:sp>
        <p:nvSpPr>
          <p:cNvPr id="3" name="Content Placeholder 2"/>
          <p:cNvSpPr>
            <a:spLocks noGrp="1"/>
          </p:cNvSpPr>
          <p:nvPr>
            <p:ph idx="1"/>
          </p:nvPr>
        </p:nvSpPr>
        <p:spPr>
          <a:xfrm>
            <a:off x="564204" y="1524000"/>
            <a:ext cx="8229600" cy="4876800"/>
          </a:xfrm>
        </p:spPr>
        <p:txBody>
          <a:bodyPr/>
          <a:lstStyle/>
          <a:p>
            <a:pPr marL="365760" indent="-365760">
              <a:buFont typeface="Arial" pitchFamily="34" charset="0"/>
              <a:buChar char="•"/>
            </a:pPr>
            <a:r>
              <a:rPr lang="en-US" sz="3200" dirty="0"/>
              <a:t>Image you’re planning to teach a sequence of lessons in a new science-content area. </a:t>
            </a:r>
          </a:p>
          <a:p>
            <a:pPr marL="365760" indent="-365760">
              <a:spcBef>
                <a:spcPts val="1200"/>
              </a:spcBef>
              <a:buFont typeface="Arial" pitchFamily="34" charset="0"/>
              <a:buChar char="•"/>
            </a:pPr>
            <a:r>
              <a:rPr lang="en-US" sz="3200" dirty="0"/>
              <a:t>Work with a partner to examine the strategies in the </a:t>
            </a:r>
            <a:r>
              <a:rPr lang="en-US" sz="3200" dirty="0" err="1"/>
              <a:t>STeLLA</a:t>
            </a:r>
            <a:r>
              <a:rPr lang="en-US" sz="3200" dirty="0"/>
              <a:t> strategies booklet and answer this question:</a:t>
            </a:r>
          </a:p>
          <a:p>
            <a:pPr marL="457200" indent="0">
              <a:spcBef>
                <a:spcPts val="1200"/>
              </a:spcBef>
              <a:buNone/>
            </a:pPr>
            <a:r>
              <a:rPr lang="en-US" sz="3200" i="1" dirty="0"/>
              <a:t>Where do you think would be a good place to </a:t>
            </a:r>
            <a:r>
              <a:rPr lang="en-US" sz="3200" b="1" i="1" dirty="0"/>
              <a:t>start</a:t>
            </a:r>
            <a:r>
              <a:rPr lang="en-US" sz="3200" i="1" dirty="0"/>
              <a:t> the planning process? Why?</a:t>
            </a:r>
          </a:p>
        </p:txBody>
      </p:sp>
    </p:spTree>
    <p:extLst>
      <p:ext uri="{BB962C8B-B14F-4D97-AF65-F5344CB8AC3E}">
        <p14:creationId xmlns:p14="http://schemas.microsoft.com/office/powerpoint/2010/main" val="111007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lstStyle/>
          <a:p>
            <a:r>
              <a:rPr lang="en-US" dirty="0" err="1"/>
              <a:t>STeLLA</a:t>
            </a:r>
            <a:r>
              <a:rPr lang="en-US" dirty="0"/>
              <a:t> Planning: Backward Design</a:t>
            </a:r>
          </a:p>
        </p:txBody>
      </p:sp>
      <p:grpSp>
        <p:nvGrpSpPr>
          <p:cNvPr id="19" name="Group 18"/>
          <p:cNvGrpSpPr/>
          <p:nvPr/>
        </p:nvGrpSpPr>
        <p:grpSpPr>
          <a:xfrm>
            <a:off x="1752600" y="1219200"/>
            <a:ext cx="2543175" cy="1409700"/>
            <a:chOff x="0" y="0"/>
            <a:chExt cx="2543175" cy="1409700"/>
          </a:xfrm>
        </p:grpSpPr>
        <p:sp>
          <p:nvSpPr>
            <p:cNvPr id="38" name="Right Arrow 37"/>
            <p:cNvSpPr/>
            <p:nvPr/>
          </p:nvSpPr>
          <p:spPr>
            <a:xfrm>
              <a:off x="0" y="0"/>
              <a:ext cx="2543175" cy="1409700"/>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Text Box 2"/>
            <p:cNvSpPr txBox="1">
              <a:spLocks noChangeArrowheads="1"/>
            </p:cNvSpPr>
            <p:nvPr/>
          </p:nvSpPr>
          <p:spPr bwMode="auto">
            <a:xfrm>
              <a:off x="95250" y="542925"/>
              <a:ext cx="2009775" cy="4362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fr-CA" sz="1400" b="1" dirty="0">
                  <a:effectLst/>
                  <a:latin typeface="Calibri" panose="020F0502020204030204" pitchFamily="34" charset="0"/>
                  <a:ea typeface="Calibri" panose="020F0502020204030204" pitchFamily="34" charset="0"/>
                  <a:cs typeface="Times New Roman" panose="02020603050405020304" pitchFamily="18" charset="0"/>
                </a:rPr>
                <a:t>One Main Learning Goal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0" name="Group 19"/>
          <p:cNvGrpSpPr/>
          <p:nvPr/>
        </p:nvGrpSpPr>
        <p:grpSpPr>
          <a:xfrm>
            <a:off x="1828800" y="2819400"/>
            <a:ext cx="2543175" cy="1409700"/>
            <a:chOff x="0" y="678000"/>
            <a:chExt cx="2543175" cy="1409700"/>
          </a:xfrm>
        </p:grpSpPr>
        <p:sp>
          <p:nvSpPr>
            <p:cNvPr id="36" name="Right Arrow 35"/>
            <p:cNvSpPr/>
            <p:nvPr/>
          </p:nvSpPr>
          <p:spPr>
            <a:xfrm>
              <a:off x="0" y="678000"/>
              <a:ext cx="2543175" cy="1409700"/>
            </a:xfrm>
            <a:prstGeom prst="rightArrow">
              <a:avLst/>
            </a:prstGeom>
            <a:no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ext Box 2"/>
            <p:cNvSpPr txBox="1">
              <a:spLocks noChangeArrowheads="1"/>
            </p:cNvSpPr>
            <p:nvPr/>
          </p:nvSpPr>
          <p:spPr bwMode="auto">
            <a:xfrm>
              <a:off x="57150" y="1106625"/>
              <a:ext cx="2181225" cy="5619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Pre-post Assessment Task: Use and Apply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1" name="Group 20"/>
          <p:cNvGrpSpPr/>
          <p:nvPr/>
        </p:nvGrpSpPr>
        <p:grpSpPr>
          <a:xfrm>
            <a:off x="4876800" y="2743200"/>
            <a:ext cx="2533650" cy="1466850"/>
            <a:chOff x="0" y="427512"/>
            <a:chExt cx="2533650" cy="1466850"/>
          </a:xfrm>
        </p:grpSpPr>
        <p:sp>
          <p:nvSpPr>
            <p:cNvPr id="34" name="Right Arrow 33"/>
            <p:cNvSpPr/>
            <p:nvPr/>
          </p:nvSpPr>
          <p:spPr>
            <a:xfrm>
              <a:off x="0" y="427512"/>
              <a:ext cx="2533650" cy="1466850"/>
            </a:xfrm>
            <a:prstGeom prst="rightArrow">
              <a:avLst/>
            </a:prstGeom>
            <a:no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Text Box 2"/>
            <p:cNvSpPr txBox="1">
              <a:spLocks noChangeArrowheads="1"/>
            </p:cNvSpPr>
            <p:nvPr/>
          </p:nvSpPr>
          <p:spPr bwMode="auto">
            <a:xfrm>
              <a:off x="76200" y="1037112"/>
              <a:ext cx="2009775" cy="4286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Common Student Ideas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2" name="Group 21"/>
          <p:cNvGrpSpPr/>
          <p:nvPr/>
        </p:nvGrpSpPr>
        <p:grpSpPr>
          <a:xfrm>
            <a:off x="4953000" y="1219200"/>
            <a:ext cx="2495550" cy="1381125"/>
            <a:chOff x="43317" y="578301"/>
            <a:chExt cx="2495550" cy="1381125"/>
          </a:xfrm>
        </p:grpSpPr>
        <p:sp>
          <p:nvSpPr>
            <p:cNvPr id="32" name="Right Arrow 31"/>
            <p:cNvSpPr/>
            <p:nvPr/>
          </p:nvSpPr>
          <p:spPr>
            <a:xfrm>
              <a:off x="43317" y="578301"/>
              <a:ext cx="2495550" cy="1381125"/>
            </a:xfrm>
            <a:prstGeom prst="rightArrow">
              <a:avLst/>
            </a:prstGeom>
            <a:no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Text Box 2"/>
            <p:cNvSpPr txBox="1">
              <a:spLocks noChangeArrowheads="1"/>
            </p:cNvSpPr>
            <p:nvPr/>
          </p:nvSpPr>
          <p:spPr bwMode="auto">
            <a:xfrm>
              <a:off x="129042" y="1121226"/>
              <a:ext cx="2057400" cy="4362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fr-CA" sz="1400" b="1" dirty="0" err="1">
                  <a:effectLst/>
                  <a:latin typeface="Calibri" panose="020F0502020204030204" pitchFamily="34" charset="0"/>
                  <a:ea typeface="Calibri" panose="020F0502020204030204" pitchFamily="34" charset="0"/>
                  <a:cs typeface="Times New Roman" panose="02020603050405020304" pitchFamily="18" charset="0"/>
                </a:rPr>
                <a:t>Supporting</a:t>
              </a:r>
              <a:r>
                <a:rPr lang="fr-CA" sz="1400" b="1" dirty="0">
                  <a:effectLst/>
                  <a:latin typeface="Calibri" panose="020F0502020204030204" pitchFamily="34" charset="0"/>
                  <a:ea typeface="Calibri" panose="020F0502020204030204" pitchFamily="34" charset="0"/>
                  <a:cs typeface="Times New Roman" panose="02020603050405020304" pitchFamily="18" charset="0"/>
                </a:rPr>
                <a:t> Science </a:t>
              </a:r>
              <a:r>
                <a:rPr lang="fr-CA" sz="1400" b="1" dirty="0" err="1">
                  <a:effectLst/>
                  <a:latin typeface="Calibri" panose="020F0502020204030204" pitchFamily="34" charset="0"/>
                  <a:ea typeface="Calibri" panose="020F0502020204030204" pitchFamily="34" charset="0"/>
                  <a:cs typeface="Times New Roman" panose="02020603050405020304" pitchFamily="18" charset="0"/>
                </a:rPr>
                <a:t>Ideas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3" name="Group 22"/>
          <p:cNvGrpSpPr/>
          <p:nvPr/>
        </p:nvGrpSpPr>
        <p:grpSpPr>
          <a:xfrm>
            <a:off x="1828800" y="4495800"/>
            <a:ext cx="2457450" cy="1323975"/>
            <a:chOff x="-14288" y="718227"/>
            <a:chExt cx="2457450" cy="1323975"/>
          </a:xfrm>
        </p:grpSpPr>
        <p:sp>
          <p:nvSpPr>
            <p:cNvPr id="30" name="Right Arrow 29"/>
            <p:cNvSpPr/>
            <p:nvPr/>
          </p:nvSpPr>
          <p:spPr>
            <a:xfrm>
              <a:off x="-14288" y="718227"/>
              <a:ext cx="2457450" cy="1323975"/>
            </a:xfrm>
            <a:prstGeom prst="rightArrow">
              <a:avLst/>
            </a:prstGeom>
            <a:no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Text Box 2"/>
            <p:cNvSpPr txBox="1">
              <a:spLocks noChangeArrowheads="1"/>
            </p:cNvSpPr>
            <p:nvPr/>
          </p:nvSpPr>
          <p:spPr bwMode="auto">
            <a:xfrm>
              <a:off x="214312" y="1175427"/>
              <a:ext cx="2009775" cy="4362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fr-CA" sz="1400" b="1" dirty="0">
                  <a:effectLst/>
                  <a:latin typeface="Calibri" panose="020F0502020204030204" pitchFamily="34" charset="0"/>
                  <a:ea typeface="Calibri" panose="020F0502020204030204" pitchFamily="34" charset="0"/>
                  <a:cs typeface="Times New Roman" panose="02020603050405020304" pitchFamily="18" charset="0"/>
                </a:rPr>
                <a:t>Focus 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4" name="Group 23"/>
          <p:cNvGrpSpPr/>
          <p:nvPr/>
        </p:nvGrpSpPr>
        <p:grpSpPr>
          <a:xfrm>
            <a:off x="4876800" y="4419600"/>
            <a:ext cx="2562225" cy="1457325"/>
            <a:chOff x="-71437" y="509587"/>
            <a:chExt cx="2562225" cy="1457325"/>
          </a:xfrm>
        </p:grpSpPr>
        <p:sp>
          <p:nvSpPr>
            <p:cNvPr id="28" name="Right Arrow 27"/>
            <p:cNvSpPr/>
            <p:nvPr/>
          </p:nvSpPr>
          <p:spPr>
            <a:xfrm>
              <a:off x="-71437" y="509587"/>
              <a:ext cx="2562225" cy="1457325"/>
            </a:xfrm>
            <a:prstGeom prst="rightArrow">
              <a:avLst/>
            </a:prstGeom>
            <a:no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Text Box 2"/>
            <p:cNvSpPr txBox="1">
              <a:spLocks noChangeArrowheads="1"/>
            </p:cNvSpPr>
            <p:nvPr/>
          </p:nvSpPr>
          <p:spPr bwMode="auto">
            <a:xfrm>
              <a:off x="157163" y="1042987"/>
              <a:ext cx="2009775" cy="3228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fr-CA" sz="1400" b="1" dirty="0" err="1">
                  <a:effectLst/>
                  <a:latin typeface="Calibri" panose="020F0502020204030204" pitchFamily="34" charset="0"/>
                  <a:ea typeface="Calibri" panose="020F0502020204030204" pitchFamily="34" charset="0"/>
                  <a:cs typeface="Times New Roman" panose="02020603050405020304" pitchFamily="18" charset="0"/>
                </a:rPr>
                <a:t>Summary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5" name="Group 24"/>
          <p:cNvGrpSpPr/>
          <p:nvPr/>
        </p:nvGrpSpPr>
        <p:grpSpPr>
          <a:xfrm>
            <a:off x="1752600" y="6096001"/>
            <a:ext cx="5743575" cy="457200"/>
            <a:chOff x="0" y="0"/>
            <a:chExt cx="5743575" cy="561975"/>
          </a:xfrm>
        </p:grpSpPr>
        <p:sp>
          <p:nvSpPr>
            <p:cNvPr id="26" name="Rectangle 25"/>
            <p:cNvSpPr/>
            <p:nvPr/>
          </p:nvSpPr>
          <p:spPr>
            <a:xfrm>
              <a:off x="0" y="0"/>
              <a:ext cx="5743575" cy="5619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Text Box 2"/>
            <p:cNvSpPr txBox="1">
              <a:spLocks noChangeArrowheads="1"/>
            </p:cNvSpPr>
            <p:nvPr/>
          </p:nvSpPr>
          <p:spPr bwMode="auto">
            <a:xfrm>
              <a:off x="57150" y="85725"/>
              <a:ext cx="5553075" cy="4572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Select Activities and Content Representations Matched to Learning Goal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76754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Autofit/>
          </a:bodyPr>
          <a:lstStyle/>
          <a:p>
            <a:r>
              <a:rPr lang="en-US" dirty="0"/>
              <a:t>Lessons Learned from Looking Back and Looking Forward</a:t>
            </a:r>
          </a:p>
        </p:txBody>
      </p:sp>
      <p:sp>
        <p:nvSpPr>
          <p:cNvPr id="3" name="Content Placeholder 2"/>
          <p:cNvSpPr>
            <a:spLocks noGrp="1"/>
          </p:cNvSpPr>
          <p:nvPr>
            <p:ph idx="1"/>
          </p:nvPr>
        </p:nvSpPr>
        <p:spPr>
          <a:xfrm>
            <a:off x="457200" y="1981200"/>
            <a:ext cx="8229600" cy="4876800"/>
          </a:xfrm>
        </p:spPr>
        <p:txBody>
          <a:bodyPr/>
          <a:lstStyle/>
          <a:p>
            <a:pPr marL="365760" indent="-365760">
              <a:buClr>
                <a:schemeClr val="bg1">
                  <a:lumMod val="65000"/>
                </a:schemeClr>
              </a:buClr>
              <a:buAutoNum type="arabicPeriod"/>
            </a:pPr>
            <a:r>
              <a:rPr lang="en-US" sz="3200" b="1" dirty="0"/>
              <a:t>Looking-back checklist: </a:t>
            </a:r>
            <a:r>
              <a:rPr lang="en-US" sz="3200" dirty="0"/>
              <a:t>What key ideas about the </a:t>
            </a:r>
            <a:r>
              <a:rPr lang="en-US" sz="3200" dirty="0" err="1"/>
              <a:t>STeLLA</a:t>
            </a:r>
            <a:r>
              <a:rPr lang="en-US" sz="3200" dirty="0"/>
              <a:t> strategies emerge from this analysis?</a:t>
            </a:r>
          </a:p>
          <a:p>
            <a:pPr marL="365760" indent="-365760">
              <a:spcBef>
                <a:spcPts val="1200"/>
              </a:spcBef>
              <a:buAutoNum type="arabicPeriod"/>
            </a:pPr>
            <a:r>
              <a:rPr lang="en-US" sz="3200" b="1" dirty="0"/>
              <a:t>Looking-forward checklist: </a:t>
            </a:r>
            <a:r>
              <a:rPr lang="en-US" sz="3200" dirty="0"/>
              <a:t>What key ideas about </a:t>
            </a:r>
            <a:r>
              <a:rPr lang="en-US" sz="3200" dirty="0" err="1"/>
              <a:t>STeLLA</a:t>
            </a:r>
            <a:r>
              <a:rPr lang="en-US" sz="3200" dirty="0"/>
              <a:t> strategies emerge from this analysis?</a:t>
            </a:r>
          </a:p>
          <a:p>
            <a:pPr marL="0" indent="0">
              <a:buNone/>
            </a:pPr>
            <a:endParaRPr lang="en-US" dirty="0"/>
          </a:p>
        </p:txBody>
      </p:sp>
    </p:spTree>
    <p:extLst>
      <p:ext uri="{BB962C8B-B14F-4D97-AF65-F5344CB8AC3E}">
        <p14:creationId xmlns:p14="http://schemas.microsoft.com/office/powerpoint/2010/main" val="3706707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990600"/>
          </a:xfrm>
        </p:spPr>
        <p:txBody>
          <a:bodyPr>
            <a:normAutofit/>
          </a:bodyPr>
          <a:lstStyle/>
          <a:p>
            <a:r>
              <a:rPr lang="en-US" dirty="0"/>
              <a:t>Reflections on the </a:t>
            </a:r>
            <a:r>
              <a:rPr lang="en-US" dirty="0" err="1"/>
              <a:t>RESPeCT</a:t>
            </a:r>
            <a:r>
              <a:rPr lang="en-US" dirty="0"/>
              <a:t> PD Program</a:t>
            </a:r>
          </a:p>
        </p:txBody>
      </p:sp>
      <p:sp>
        <p:nvSpPr>
          <p:cNvPr id="11267" name="Rectangle 3"/>
          <p:cNvSpPr>
            <a:spLocks noGrp="1" noChangeArrowheads="1"/>
          </p:cNvSpPr>
          <p:nvPr>
            <p:ph type="body" idx="1"/>
          </p:nvPr>
        </p:nvSpPr>
        <p:spPr>
          <a:xfrm>
            <a:off x="457200" y="1359408"/>
            <a:ext cx="8229600" cy="4953000"/>
          </a:xfrm>
        </p:spPr>
        <p:txBody>
          <a:bodyPr/>
          <a:lstStyle/>
          <a:p>
            <a:pPr marL="365760" indent="-365760" eaLnBrk="0" hangingPunct="0">
              <a:spcBef>
                <a:spcPts val="0"/>
              </a:spcBef>
              <a:spcAft>
                <a:spcPts val="1200"/>
              </a:spcAft>
              <a:buFont typeface="Arial" pitchFamily="34" charset="0"/>
              <a:buChar char="•"/>
              <a:tabLst>
                <a:tab pos="228600" algn="l"/>
              </a:tabLst>
            </a:pPr>
            <a:r>
              <a:rPr lang="en-US" sz="3200" dirty="0"/>
              <a:t>How has your participation in the </a:t>
            </a:r>
            <a:r>
              <a:rPr lang="en-US" sz="3200" dirty="0" err="1"/>
              <a:t>RESPeCT</a:t>
            </a:r>
            <a:r>
              <a:rPr lang="en-US" sz="3200" dirty="0"/>
              <a:t> PD program influenced how you think about and teach science?</a:t>
            </a:r>
          </a:p>
          <a:p>
            <a:pPr marL="365760" indent="-365760" eaLnBrk="0" hangingPunct="0">
              <a:spcBef>
                <a:spcPts val="0"/>
              </a:spcBef>
              <a:spcAft>
                <a:spcPts val="1200"/>
              </a:spcAft>
              <a:buFont typeface="Arial" pitchFamily="34" charset="0"/>
              <a:buChar char="•"/>
              <a:tabLst>
                <a:tab pos="228600" algn="l"/>
              </a:tabLst>
            </a:pPr>
            <a:r>
              <a:rPr lang="en-US" sz="3200" dirty="0"/>
              <a:t>What are two important ideas or goals you want to keep in mind as you teach science next year?</a:t>
            </a:r>
          </a:p>
        </p:txBody>
      </p:sp>
    </p:spTree>
    <p:extLst>
      <p:ext uri="{BB962C8B-B14F-4D97-AF65-F5344CB8AC3E}">
        <p14:creationId xmlns:p14="http://schemas.microsoft.com/office/powerpoint/2010/main" val="242957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990600"/>
          </a:xfrm>
        </p:spPr>
        <p:txBody>
          <a:bodyPr/>
          <a:lstStyle/>
          <a:p>
            <a:pPr eaLnBrk="1" hangingPunct="1"/>
            <a:r>
              <a:rPr lang="en-US" dirty="0"/>
              <a:t>Today’s Focus Questions</a:t>
            </a:r>
          </a:p>
        </p:txBody>
      </p:sp>
      <p:sp>
        <p:nvSpPr>
          <p:cNvPr id="11267" name="Rectangle 3"/>
          <p:cNvSpPr>
            <a:spLocks noGrp="1" noChangeArrowheads="1"/>
          </p:cNvSpPr>
          <p:nvPr>
            <p:ph type="body" idx="1"/>
          </p:nvPr>
        </p:nvSpPr>
        <p:spPr>
          <a:xfrm>
            <a:off x="457200" y="1447800"/>
            <a:ext cx="8229600" cy="4953000"/>
          </a:xfrm>
        </p:spPr>
        <p:txBody>
          <a:bodyPr/>
          <a:lstStyle/>
          <a:p>
            <a:pPr marL="365760" indent="-365760" eaLnBrk="0" hangingPunct="0">
              <a:spcBef>
                <a:spcPts val="0"/>
              </a:spcBef>
              <a:spcAft>
                <a:spcPts val="1200"/>
              </a:spcAft>
              <a:buFont typeface="Arial" pitchFamily="34" charset="0"/>
              <a:buChar char="•"/>
              <a:tabLst>
                <a:tab pos="228600" algn="l"/>
              </a:tabLst>
            </a:pPr>
            <a:r>
              <a:rPr lang="en-US" sz="2800" dirty="0">
                <a:solidFill>
                  <a:srgbClr val="0070C0"/>
                </a:solidFill>
              </a:rPr>
              <a:t>What can we learn about the </a:t>
            </a:r>
            <a:r>
              <a:rPr lang="en-US" sz="2800" dirty="0" err="1">
                <a:solidFill>
                  <a:srgbClr val="0070C0"/>
                </a:solidFill>
              </a:rPr>
              <a:t>STeLLA</a:t>
            </a:r>
            <a:r>
              <a:rPr lang="en-US" sz="2800" dirty="0">
                <a:solidFill>
                  <a:srgbClr val="0070C0"/>
                </a:solidFill>
              </a:rPr>
              <a:t> strategies, science content, and student thinking by analyzing our own classroom videos?  </a:t>
            </a:r>
          </a:p>
          <a:p>
            <a:pPr marL="365760" indent="-365760" eaLnBrk="0" hangingPunct="0">
              <a:spcBef>
                <a:spcPts val="0"/>
              </a:spcBef>
              <a:spcAft>
                <a:spcPts val="1200"/>
              </a:spcAft>
              <a:buFont typeface="Arial" pitchFamily="34" charset="0"/>
              <a:buChar char="•"/>
              <a:tabLst>
                <a:tab pos="228600" algn="l"/>
              </a:tabLst>
            </a:pPr>
            <a:r>
              <a:rPr lang="en-US" sz="2800" dirty="0"/>
              <a:t>How can analyzing student pre- and posttests help us identify strengths and weaknesses in student learning and improve our science teaching?</a:t>
            </a:r>
          </a:p>
          <a:p>
            <a:pPr marL="365760" indent="-365760" eaLnBrk="0" hangingPunct="0">
              <a:spcBef>
                <a:spcPts val="0"/>
              </a:spcBef>
              <a:spcAft>
                <a:spcPts val="1200"/>
              </a:spcAft>
              <a:buFont typeface="Arial" pitchFamily="34" charset="0"/>
              <a:buChar char="•"/>
              <a:tabLst>
                <a:tab pos="228600" algn="l"/>
              </a:tabLst>
            </a:pPr>
            <a:r>
              <a:rPr lang="en-US" sz="2800" dirty="0"/>
              <a:t>What have we learned about the </a:t>
            </a:r>
            <a:r>
              <a:rPr lang="en-US" sz="2800" dirty="0" err="1"/>
              <a:t>STeLLA</a:t>
            </a:r>
            <a:r>
              <a:rPr lang="en-US" sz="2800" dirty="0"/>
              <a:t> strategies, and how can we use this knowledge in lesson planning for new science-content areas? </a:t>
            </a:r>
          </a:p>
          <a:p>
            <a:pPr>
              <a:lnSpc>
                <a:spcPct val="90000"/>
              </a:lnSpc>
            </a:pPr>
            <a:endParaRPr lang="en-US" sz="2800" dirty="0">
              <a:solidFill>
                <a:srgbClr val="FF0000"/>
              </a:solidFill>
            </a:endParaRPr>
          </a:p>
          <a:p>
            <a:pPr marL="0" indent="0" eaLnBrk="1" hangingPunct="1">
              <a:lnSpc>
                <a:spcPct val="90000"/>
              </a:lnSpc>
              <a:buNone/>
            </a:pPr>
            <a:endParaRPr lang="en-US" sz="2800" dirty="0"/>
          </a:p>
        </p:txBody>
      </p:sp>
    </p:spTree>
    <p:extLst>
      <p:ext uri="{BB962C8B-B14F-4D97-AF65-F5344CB8AC3E}">
        <p14:creationId xmlns:p14="http://schemas.microsoft.com/office/powerpoint/2010/main" val="1545115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Let’s Celebrate!</a:t>
            </a:r>
          </a:p>
        </p:txBody>
      </p:sp>
      <p:sp>
        <p:nvSpPr>
          <p:cNvPr id="3" name="Content Placeholder 2"/>
          <p:cNvSpPr>
            <a:spLocks noGrp="1"/>
          </p:cNvSpPr>
          <p:nvPr>
            <p:ph idx="1"/>
          </p:nvPr>
        </p:nvSpPr>
        <p:spPr>
          <a:xfrm>
            <a:off x="609600" y="1600200"/>
            <a:ext cx="8229600" cy="4876800"/>
          </a:xfrm>
        </p:spPr>
        <p:txBody>
          <a:bodyPr/>
          <a:lstStyle/>
          <a:p>
            <a:pPr marL="0" indent="0">
              <a:buNone/>
            </a:pPr>
            <a:r>
              <a:rPr lang="en-US" sz="3200" dirty="0">
                <a:solidFill>
                  <a:srgbClr val="0070C0"/>
                </a:solidFill>
              </a:rPr>
              <a:t>Design your own end-of-program celebration and insert any comments or instructions here. </a:t>
            </a:r>
          </a:p>
        </p:txBody>
      </p:sp>
    </p:spTree>
    <p:extLst>
      <p:ext uri="{BB962C8B-B14F-4D97-AF65-F5344CB8AC3E}">
        <p14:creationId xmlns:p14="http://schemas.microsoft.com/office/powerpoint/2010/main" val="1831903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Thank You!</a:t>
            </a:r>
          </a:p>
        </p:txBody>
      </p:sp>
      <p:sp>
        <p:nvSpPr>
          <p:cNvPr id="22531" name="Rectangle 3"/>
          <p:cNvSpPr>
            <a:spLocks noGrp="1" noChangeArrowheads="1"/>
          </p:cNvSpPr>
          <p:nvPr>
            <p:ph type="body" idx="1"/>
          </p:nvPr>
        </p:nvSpPr>
        <p:spPr/>
        <p:txBody>
          <a:bodyPr/>
          <a:lstStyle/>
          <a:p>
            <a:pPr marL="0" indent="0" eaLnBrk="1" hangingPunct="1">
              <a:buNone/>
            </a:pPr>
            <a:r>
              <a:rPr lang="en-US" sz="3200" dirty="0"/>
              <a:t>Thank you for participating in the </a:t>
            </a:r>
            <a:r>
              <a:rPr lang="en-US" sz="3200" dirty="0" err="1"/>
              <a:t>RESPeCT</a:t>
            </a:r>
            <a:r>
              <a:rPr lang="en-US" sz="3200" dirty="0"/>
              <a:t> PD program!</a:t>
            </a:r>
          </a:p>
        </p:txBody>
      </p:sp>
    </p:spTree>
    <p:extLst>
      <p:ext uri="{BB962C8B-B14F-4D97-AF65-F5344CB8AC3E}">
        <p14:creationId xmlns:p14="http://schemas.microsoft.com/office/powerpoint/2010/main" val="26253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98536" cy="990600"/>
          </a:xfrm>
        </p:spPr>
        <p:txBody>
          <a:bodyPr/>
          <a:lstStyle/>
          <a:p>
            <a:r>
              <a:rPr lang="en-US" dirty="0"/>
              <a:t>Learning Goals for Today</a:t>
            </a:r>
          </a:p>
        </p:txBody>
      </p:sp>
      <p:sp>
        <p:nvSpPr>
          <p:cNvPr id="3" name="Content Placeholder 2"/>
          <p:cNvSpPr>
            <a:spLocks noGrp="1"/>
          </p:cNvSpPr>
          <p:nvPr>
            <p:ph idx="1"/>
          </p:nvPr>
        </p:nvSpPr>
        <p:spPr>
          <a:xfrm>
            <a:off x="457200" y="1524000"/>
            <a:ext cx="8098536" cy="4876800"/>
          </a:xfrm>
        </p:spPr>
        <p:txBody>
          <a:bodyPr/>
          <a:lstStyle/>
          <a:p>
            <a:pPr marL="0" indent="0">
              <a:buNone/>
            </a:pPr>
            <a:r>
              <a:rPr lang="en-US" sz="3200" dirty="0"/>
              <a:t>Today’s work will deepen our understandings of the following:</a:t>
            </a:r>
          </a:p>
          <a:p>
            <a:pPr marL="548640" lvl="1" indent="-274320">
              <a:spcBef>
                <a:spcPts val="1200"/>
              </a:spcBef>
            </a:pPr>
            <a:r>
              <a:rPr lang="en-US" sz="3200" dirty="0"/>
              <a:t>The </a:t>
            </a:r>
            <a:r>
              <a:rPr lang="en-US" sz="3200" dirty="0" err="1"/>
              <a:t>STeLLA</a:t>
            </a:r>
            <a:r>
              <a:rPr lang="en-US" sz="3200" dirty="0"/>
              <a:t> strategies and how they can be used in science teaching and planning science in new content areas</a:t>
            </a:r>
          </a:p>
          <a:p>
            <a:pPr marL="548640" lvl="1" indent="-274320"/>
            <a:r>
              <a:rPr lang="en-US" sz="3200" dirty="0"/>
              <a:t>Science-content ideas related to </a:t>
            </a:r>
            <a:r>
              <a:rPr lang="en-US" sz="3200" dirty="0">
                <a:solidFill>
                  <a:srgbClr val="0070C0"/>
                </a:solidFill>
              </a:rPr>
              <a:t>content area 2</a:t>
            </a:r>
          </a:p>
          <a:p>
            <a:pPr marL="548640" lvl="1" indent="-274320"/>
            <a:r>
              <a:rPr lang="en-US" sz="3200" dirty="0"/>
              <a:t>The ability to analyze students’ science thinking and learning</a:t>
            </a:r>
          </a:p>
        </p:txBody>
      </p:sp>
    </p:spTree>
    <p:extLst>
      <p:ext uri="{BB962C8B-B14F-4D97-AF65-F5344CB8AC3E}">
        <p14:creationId xmlns:p14="http://schemas.microsoft.com/office/powerpoint/2010/main" val="285942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09600"/>
            <a:ext cx="8229600" cy="990600"/>
          </a:xfrm>
        </p:spPr>
        <p:txBody>
          <a:bodyPr>
            <a:norm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a:xfrm>
            <a:off x="457200" y="1905000"/>
            <a:ext cx="8229600" cy="3962400"/>
          </a:xfrm>
        </p:spPr>
        <p:txBody>
          <a:bodyPr/>
          <a:lstStyle/>
          <a:p>
            <a:pPr marL="0" indent="0">
              <a:buNone/>
            </a:pPr>
            <a:r>
              <a:rPr lang="en-US" sz="3200" dirty="0">
                <a:solidFill>
                  <a:srgbClr val="0070C0"/>
                </a:solidFill>
              </a:rPr>
              <a:t>Insert here a use-and-apply question for participants to answer, or a scenario, data set, or phenomenon for them to explain.</a:t>
            </a:r>
          </a:p>
          <a:p>
            <a:pPr marL="0" indent="0">
              <a:spcBef>
                <a:spcPts val="3200"/>
              </a:spcBef>
              <a:spcAft>
                <a:spcPts val="0"/>
              </a:spcAft>
              <a:buNone/>
            </a:pPr>
            <a:r>
              <a:rPr lang="en-US" sz="3200" dirty="0"/>
              <a:t>Use your content background document as needed (resources section of your lesson plans binder).</a:t>
            </a:r>
            <a:endParaRPr lang="en-US" sz="3200" dirty="0">
              <a:solidFill>
                <a:srgbClr val="FF0000"/>
              </a:solidFill>
            </a:endParaRPr>
          </a:p>
          <a:p>
            <a:pPr marL="0" indent="0">
              <a:buNone/>
            </a:pPr>
            <a:endParaRPr lang="en-US" sz="2800" dirty="0">
              <a:solidFill>
                <a:srgbClr val="FF0000"/>
              </a:solidFill>
            </a:endParaRPr>
          </a:p>
        </p:txBody>
      </p:sp>
    </p:spTree>
    <p:extLst>
      <p:ext uri="{BB962C8B-B14F-4D97-AF65-F5344CB8AC3E}">
        <p14:creationId xmlns:p14="http://schemas.microsoft.com/office/powerpoint/2010/main" val="132167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Video-based Lesson Analysis</a:t>
            </a:r>
          </a:p>
        </p:txBody>
      </p:sp>
      <p:sp>
        <p:nvSpPr>
          <p:cNvPr id="3" name="Content Placeholder 2"/>
          <p:cNvSpPr>
            <a:spLocks noGrp="1"/>
          </p:cNvSpPr>
          <p:nvPr>
            <p:ph idx="1"/>
          </p:nvPr>
        </p:nvSpPr>
        <p:spPr>
          <a:xfrm>
            <a:off x="457200" y="1600200"/>
            <a:ext cx="8229600" cy="4876800"/>
          </a:xfrm>
        </p:spPr>
        <p:txBody>
          <a:bodyPr/>
          <a:lstStyle/>
          <a:p>
            <a:pPr marL="0" indent="0">
              <a:buNone/>
            </a:pPr>
            <a:r>
              <a:rPr lang="en-US" sz="3200" dirty="0"/>
              <a:t>Now we’ll begin the lesson analysis process!</a:t>
            </a:r>
          </a:p>
        </p:txBody>
      </p:sp>
    </p:spTree>
    <p:extLst>
      <p:ext uri="{BB962C8B-B14F-4D97-AF65-F5344CB8AC3E}">
        <p14:creationId xmlns:p14="http://schemas.microsoft.com/office/powerpoint/2010/main" val="254426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1000"/>
            <a:ext cx="8229600" cy="914400"/>
          </a:xfrm>
        </p:spPr>
        <p:txBody>
          <a:bodyPr/>
          <a:lstStyle/>
          <a:p>
            <a:r>
              <a:rPr lang="en-US" dirty="0"/>
              <a:t>Lesson Analysis Process</a:t>
            </a:r>
          </a:p>
        </p:txBody>
      </p:sp>
      <p:sp>
        <p:nvSpPr>
          <p:cNvPr id="17411" name="Content Placeholder 2"/>
          <p:cNvSpPr>
            <a:spLocks noGrp="1"/>
          </p:cNvSpPr>
          <p:nvPr>
            <p:ph idx="1"/>
          </p:nvPr>
        </p:nvSpPr>
        <p:spPr>
          <a:xfrm>
            <a:off x="457200" y="1219200"/>
            <a:ext cx="8229600" cy="5410200"/>
          </a:xfrm>
        </p:spPr>
        <p:txBody>
          <a:bodyPr/>
          <a:lstStyle/>
          <a:p>
            <a:pPr marL="320040" indent="-320040">
              <a:buFont typeface="Times New Roman" pitchFamily="18" charset="0"/>
              <a:buAutoNum type="arabicPeriod"/>
              <a:defRPr/>
            </a:pPr>
            <a:r>
              <a:rPr lang="en-US" sz="2600" dirty="0">
                <a:solidFill>
                  <a:srgbClr val="C00000"/>
                </a:solidFill>
              </a:rPr>
              <a:t>Review</a:t>
            </a:r>
            <a:r>
              <a:rPr lang="en-US" sz="2600" dirty="0"/>
              <a:t> the lesson context:</a:t>
            </a:r>
          </a:p>
          <a:p>
            <a:pPr marL="685800" lvl="3" indent="-222250">
              <a:buFont typeface="Arial" pitchFamily="34" charset="0"/>
              <a:buChar char="•"/>
              <a:defRPr/>
            </a:pPr>
            <a:r>
              <a:rPr lang="en-US" sz="2600" dirty="0"/>
              <a:t>What is the ideal student response to the focus question?</a:t>
            </a:r>
          </a:p>
          <a:p>
            <a:pPr marL="685800" lvl="3" indent="-222250">
              <a:buFont typeface="Arial" pitchFamily="34" charset="0"/>
              <a:buChar char="•"/>
              <a:defRPr/>
            </a:pPr>
            <a:r>
              <a:rPr lang="en-US" sz="2600" dirty="0"/>
              <a:t>How is the clip situated in the content storyline?</a:t>
            </a:r>
          </a:p>
          <a:p>
            <a:pPr marL="320040" indent="-320040">
              <a:buFont typeface="+mj-lt"/>
              <a:buAutoNum type="arabicPeriod"/>
              <a:defRPr/>
            </a:pPr>
            <a:r>
              <a:rPr lang="en-US" sz="2600" dirty="0">
                <a:solidFill>
                  <a:srgbClr val="C00000"/>
                </a:solidFill>
              </a:rPr>
              <a:t>Identify</a:t>
            </a:r>
            <a:r>
              <a:rPr lang="en-US" sz="2600" dirty="0"/>
              <a:t> and discuss the strategy that is the focus of analysis for each clip.</a:t>
            </a:r>
          </a:p>
          <a:p>
            <a:pPr marL="320040" indent="-320040">
              <a:buFont typeface="+mj-lt"/>
              <a:buAutoNum type="arabicPeriod"/>
              <a:defRPr/>
            </a:pPr>
            <a:r>
              <a:rPr lang="en-US" sz="2600" dirty="0">
                <a:solidFill>
                  <a:srgbClr val="C00000"/>
                </a:solidFill>
              </a:rPr>
              <a:t>Watch</a:t>
            </a:r>
            <a:r>
              <a:rPr lang="en-US" sz="2600" dirty="0"/>
              <a:t> video clip(s).</a:t>
            </a:r>
          </a:p>
          <a:p>
            <a:pPr marL="320040" indent="-320040">
              <a:buFont typeface="+mj-lt"/>
              <a:buAutoNum type="arabicPeriod"/>
              <a:defRPr/>
            </a:pPr>
            <a:r>
              <a:rPr lang="en-US" sz="2600" dirty="0">
                <a:solidFill>
                  <a:srgbClr val="C00000"/>
                </a:solidFill>
              </a:rPr>
              <a:t>Analyze</a:t>
            </a:r>
            <a:r>
              <a:rPr lang="en-US" sz="2600" dirty="0"/>
              <a:t> the lesson using the lesson analysis protocol.</a:t>
            </a:r>
          </a:p>
          <a:p>
            <a:pPr marL="320040" indent="-320040">
              <a:buFont typeface="+mj-lt"/>
              <a:buAutoNum type="arabicPeriod"/>
              <a:defRPr/>
            </a:pPr>
            <a:r>
              <a:rPr lang="en-US" sz="2600" dirty="0">
                <a:solidFill>
                  <a:srgbClr val="C00000"/>
                </a:solidFill>
              </a:rPr>
              <a:t>Reflect</a:t>
            </a:r>
            <a:r>
              <a:rPr lang="en-US" sz="2600" dirty="0"/>
              <a:t> on the lesson analysis experience: </a:t>
            </a:r>
          </a:p>
          <a:p>
            <a:pPr marL="685800" lvl="3" indent="-222250">
              <a:buFont typeface="Arial" pitchFamily="34" charset="0"/>
              <a:buChar char="•"/>
              <a:defRPr/>
            </a:pPr>
            <a:r>
              <a:rPr lang="en-US" sz="2600" dirty="0"/>
              <a:t>As a reviewer</a:t>
            </a:r>
          </a:p>
          <a:p>
            <a:pPr marL="685800" lvl="3" indent="-222250">
              <a:buFont typeface="Arial" pitchFamily="34" charset="0"/>
              <a:buChar char="•"/>
              <a:defRPr/>
            </a:pPr>
            <a:r>
              <a:rPr lang="en-US" sz="2600" dirty="0"/>
              <a:t>As a teacher in the clip</a:t>
            </a:r>
          </a:p>
        </p:txBody>
      </p:sp>
    </p:spTree>
    <p:extLst>
      <p:ext uri="{BB962C8B-B14F-4D97-AF65-F5344CB8AC3E}">
        <p14:creationId xmlns:p14="http://schemas.microsoft.com/office/powerpoint/2010/main" val="251119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457200" y="1676400"/>
            <a:ext cx="8077200" cy="4495800"/>
            <a:chOff x="506432" y="2012877"/>
            <a:chExt cx="7799368" cy="4191000"/>
          </a:xfrm>
        </p:grpSpPr>
        <p:sp>
          <p:nvSpPr>
            <p:cNvPr id="20483" name="Rectangle 3"/>
            <p:cNvSpPr>
              <a:spLocks noChangeArrowheads="1"/>
            </p:cNvSpPr>
            <p:nvPr/>
          </p:nvSpPr>
          <p:spPr bwMode="auto">
            <a:xfrm>
              <a:off x="3081696" y="2012877"/>
              <a:ext cx="245393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97340"/>
              <a:ext cx="2438400" cy="15065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7" name="Text Box 7"/>
            <p:cNvSpPr txBox="1">
              <a:spLocks noChangeArrowheads="1"/>
            </p:cNvSpPr>
            <p:nvPr/>
          </p:nvSpPr>
          <p:spPr bwMode="auto">
            <a:xfrm>
              <a:off x="3523169" y="3007352"/>
              <a:ext cx="1907897" cy="163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a:t>
              </a:r>
            </a:p>
            <a:p>
              <a:pPr algn="ctr" eaLnBrk="1" hangingPunct="1"/>
              <a:r>
                <a:rPr lang="en-US" dirty="0"/>
                <a:t>Science Content </a:t>
              </a:r>
            </a:p>
            <a:p>
              <a:pPr algn="ctr" eaLnBrk="1" hangingPunct="1"/>
              <a:r>
                <a:rPr lang="en-US" dirty="0"/>
                <a:t>Storyline</a:t>
              </a:r>
            </a:p>
          </p:txBody>
        </p:sp>
        <p:sp>
          <p:nvSpPr>
            <p:cNvPr id="20488" name="AutoShape 8"/>
            <p:cNvSpPr>
              <a:spLocks noChangeArrowheads="1"/>
            </p:cNvSpPr>
            <p:nvPr/>
          </p:nvSpPr>
          <p:spPr bwMode="auto">
            <a:xfrm rot="2030252">
              <a:off x="5770845" y="2434161"/>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2003310" y="4818719"/>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46229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fontScale="90000"/>
          </a:bodyPr>
          <a:lstStyle/>
          <a:p>
            <a:r>
              <a:rPr lang="en-US" dirty="0"/>
              <a:t>Lesson Analysis Protocol for the</a:t>
            </a:r>
            <a:r>
              <a:rPr lang="en-US" dirty="0">
                <a:solidFill>
                  <a:srgbClr val="0070C0"/>
                </a:solidFill>
              </a:rPr>
              <a:t> Video Clip</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4159734552"/>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69647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14937</TotalTime>
  <Words>5502</Words>
  <Application>Microsoft Office PowerPoint</Application>
  <PresentationFormat>On-screen Show (4:3)</PresentationFormat>
  <Paragraphs>632</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Blackadder ITC</vt:lpstr>
      <vt:lpstr>Calibri</vt:lpstr>
      <vt:lpstr>Lucida Sans Unicode</vt:lpstr>
      <vt:lpstr>Symbol</vt:lpstr>
      <vt:lpstr>Times New Roman</vt:lpstr>
      <vt:lpstr>RESPeCT Template</vt:lpstr>
      <vt:lpstr>RESPeCT Study-Group Session 6  </vt:lpstr>
      <vt:lpstr>Agenda</vt:lpstr>
      <vt:lpstr>Today’s Focus Questions</vt:lpstr>
      <vt:lpstr>Learning Goals for Today</vt:lpstr>
      <vt:lpstr>Science Content Deepening: Use and Apply</vt:lpstr>
      <vt:lpstr>Video-based Lesson Analysis</vt:lpstr>
      <vt:lpstr>Lesson Analysis Process</vt:lpstr>
      <vt:lpstr>The CERA Framework</vt:lpstr>
      <vt:lpstr>Lesson Analysis Protocol for the Video Clip</vt:lpstr>
      <vt:lpstr>Lesson Analysis: Review Lesson Context</vt:lpstr>
      <vt:lpstr>Lesson Analysis: Identify the Strategy</vt:lpstr>
      <vt:lpstr>Lesson Analysis: Analyze the Video</vt:lpstr>
      <vt:lpstr>Lesson Analysis: Reflect</vt:lpstr>
      <vt:lpstr>Food Break</vt:lpstr>
      <vt:lpstr>Focus Question 2</vt:lpstr>
      <vt:lpstr>Analysis of Student Learning: Features Analysis Charts</vt:lpstr>
      <vt:lpstr>Analysis of Student Learning: Sample Pre- and Posttests</vt:lpstr>
      <vt:lpstr>Analysis of Student Learning: Charts</vt:lpstr>
      <vt:lpstr>PowerPoint Presentation</vt:lpstr>
      <vt:lpstr>Gallery Walk</vt:lpstr>
      <vt:lpstr>Discussion</vt:lpstr>
      <vt:lpstr>Reflect on Focus Questions 1 and 2</vt:lpstr>
      <vt:lpstr>Focus Question 3: Looking Back and Looking Forward</vt:lpstr>
      <vt:lpstr>Looking Back: A Synthesis Activity</vt:lpstr>
      <vt:lpstr>Looking Forward: A Planning Activity</vt:lpstr>
      <vt:lpstr>Using STeLLA Strategies in Lesson Planning</vt:lpstr>
      <vt:lpstr>STeLLA Planning: Backward Design</vt:lpstr>
      <vt:lpstr>Lessons Learned from Looking Back and Looking Forward</vt:lpstr>
      <vt:lpstr>Reflections on the RESPeCT PD Program</vt:lpstr>
      <vt:lpstr>Let’s Celebrate!</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517</cp:revision>
  <dcterms:created xsi:type="dcterms:W3CDTF">2014-09-24T15:03:50Z</dcterms:created>
  <dcterms:modified xsi:type="dcterms:W3CDTF">2019-09-11T18:42:00Z</dcterms:modified>
</cp:coreProperties>
</file>