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6"/>
  </p:notesMasterIdLst>
  <p:sldIdLst>
    <p:sldId id="299"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434" r:id="rId20"/>
    <p:sldId id="395" r:id="rId21"/>
    <p:sldId id="396" r:id="rId22"/>
    <p:sldId id="397" r:id="rId23"/>
    <p:sldId id="435"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459" r:id="rId39"/>
    <p:sldId id="413" r:id="rId40"/>
    <p:sldId id="414" r:id="rId41"/>
    <p:sldId id="341" r:id="rId42"/>
    <p:sldId id="436" r:id="rId43"/>
    <p:sldId id="447" r:id="rId44"/>
    <p:sldId id="437" r:id="rId45"/>
    <p:sldId id="438" r:id="rId46"/>
    <p:sldId id="448" r:id="rId47"/>
    <p:sldId id="449" r:id="rId48"/>
    <p:sldId id="450" r:id="rId49"/>
    <p:sldId id="439" r:id="rId50"/>
    <p:sldId id="451" r:id="rId51"/>
    <p:sldId id="452" r:id="rId52"/>
    <p:sldId id="453" r:id="rId53"/>
    <p:sldId id="440" r:id="rId54"/>
    <p:sldId id="441" r:id="rId55"/>
    <p:sldId id="442" r:id="rId56"/>
    <p:sldId id="454" r:id="rId57"/>
    <p:sldId id="443" r:id="rId58"/>
    <p:sldId id="455" r:id="rId59"/>
    <p:sldId id="444" r:id="rId60"/>
    <p:sldId id="456" r:id="rId61"/>
    <p:sldId id="457" r:id="rId62"/>
    <p:sldId id="458" r:id="rId63"/>
    <p:sldId id="420" r:id="rId64"/>
    <p:sldId id="421" r:id="rId65"/>
    <p:sldId id="422" r:id="rId66"/>
    <p:sldId id="423" r:id="rId67"/>
    <p:sldId id="424" r:id="rId68"/>
    <p:sldId id="425" r:id="rId69"/>
    <p:sldId id="426" r:id="rId70"/>
    <p:sldId id="427" r:id="rId71"/>
    <p:sldId id="428" r:id="rId72"/>
    <p:sldId id="429" r:id="rId73"/>
    <p:sldId id="432" r:id="rId74"/>
    <p:sldId id="431"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Hvidsten" initials="CH" lastIdx="1" clrIdx="0"/>
  <p:cmAuthor id="1" name="Cemast" initials="C" lastIdx="1" clrIdx="1">
    <p:extLst>
      <p:ext uri="{19B8F6BF-5375-455C-9EA6-DF929625EA0E}">
        <p15:presenceInfo xmlns:p15="http://schemas.microsoft.com/office/powerpoint/2012/main" userId="Cema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89" autoAdjust="0"/>
  </p:normalViewPr>
  <p:slideViewPr>
    <p:cSldViewPr>
      <p:cViewPr varScale="1">
        <p:scale>
          <a:sx n="77" d="100"/>
          <a:sy n="77" d="100"/>
        </p:scale>
        <p:origin x="9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E99A0-5A01-41BA-AC39-BB8F130969B5}" type="datetimeFigureOut">
              <a:rPr lang="en-US" smtClean="0"/>
              <a:pPr/>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Greet participants as they enter the room.</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Help them find their notebooks and table tents.</a:t>
            </a:r>
          </a:p>
          <a:p>
            <a:pPr eaLnBrk="1" hangingPunct="1"/>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6969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This is a transition slide.</a:t>
            </a:r>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36294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A0B1DC-457F-44C9-BB27-482AE5A70E8D}" type="slidenum">
              <a:rPr lang="en-US" altLang="en-US">
                <a:solidFill>
                  <a:srgbClr val="000000"/>
                </a:solidFill>
              </a:rPr>
              <a:pPr eaLnBrk="1" hangingPunct="1">
                <a:spcBef>
                  <a:spcPct val="0"/>
                </a:spcBef>
              </a:pPr>
              <a:t>11</a:t>
            </a:fld>
            <a:endParaRPr lang="en-US" alt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dirty="0"/>
              <a:t>a. A typical daily schedule includes the following: </a:t>
            </a:r>
          </a:p>
          <a:p>
            <a:pPr marL="358920" indent="-179460">
              <a:buFont typeface="Arial" pitchFamily="34" charset="0"/>
              <a:buChar char="•"/>
            </a:pPr>
            <a:r>
              <a:rPr lang="en-US" dirty="0"/>
              <a:t>Time spent on </a:t>
            </a:r>
            <a:r>
              <a:rPr lang="en-US" dirty="0" err="1"/>
              <a:t>videocase</a:t>
            </a:r>
            <a:r>
              <a:rPr lang="en-US" dirty="0"/>
              <a:t> lesson analysis</a:t>
            </a:r>
          </a:p>
          <a:p>
            <a:pPr marL="358920" indent="-179460">
              <a:buFont typeface="Arial" pitchFamily="34" charset="0"/>
              <a:buChar char="•"/>
            </a:pPr>
            <a:r>
              <a:rPr lang="en-US" dirty="0"/>
              <a:t>Time focused on content deepening</a:t>
            </a:r>
          </a:p>
          <a:p>
            <a:pPr marL="358920" indent="-179460">
              <a:buFont typeface="Arial" pitchFamily="34" charset="0"/>
              <a:buChar char="•"/>
            </a:pPr>
            <a:r>
              <a:rPr lang="en-US" dirty="0"/>
              <a:t>Short homework assignments</a:t>
            </a:r>
          </a:p>
          <a:p>
            <a:pPr marL="358920" indent="-179460">
              <a:buFont typeface="Arial" pitchFamily="34" charset="0"/>
              <a:buChar char="•"/>
            </a:pPr>
            <a:r>
              <a:rPr lang="en-US" dirty="0"/>
              <a:t>A morning and an afternoon break, with a 45-minute lunch break</a:t>
            </a:r>
            <a:endParaRPr lang="en-US" altLang="en-US" dirty="0"/>
          </a:p>
        </p:txBody>
      </p:sp>
    </p:spTree>
    <p:extLst>
      <p:ext uri="{BB962C8B-B14F-4D97-AF65-F5344CB8AC3E}">
        <p14:creationId xmlns:p14="http://schemas.microsoft.com/office/powerpoint/2010/main" val="17680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During the Summer Institute, each grade level will focus on two content areas, with one week devoted to each area. Participants will deepen their science-content knowledge, study lesson plans in each content area, and analyze </a:t>
            </a:r>
            <a:r>
              <a:rPr lang="en-US" dirty="0" err="1"/>
              <a:t>videocases</a:t>
            </a:r>
            <a:r>
              <a:rPr lang="en-US" dirty="0"/>
              <a:t> of teachers presenting this content. </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249606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1C078F-F93A-410B-B040-28EC82A99399}" type="slidenum">
              <a:rPr lang="en-US" altLang="en-US">
                <a:solidFill>
                  <a:prstClr val="black"/>
                </a:solidFill>
              </a:rPr>
              <a:pPr eaLnBrk="1" hangingPunct="1">
                <a:spcBef>
                  <a:spcPct val="0"/>
                </a:spcBef>
              </a:pPr>
              <a:t>13</a:t>
            </a:fld>
            <a:endParaRPr lang="en-US" altLang="en-US">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eaLnBrk="1" hangingPunct="1"/>
            <a:r>
              <a:rPr lang="en-US" dirty="0"/>
              <a:t>a. “The Summer Institute is just the beginning! During the school year, you’ll continue meeting with your grade-level study group.”</a:t>
            </a:r>
            <a:endParaRPr lang="en-US" altLang="en-US" dirty="0"/>
          </a:p>
        </p:txBody>
      </p:sp>
    </p:spTree>
    <p:extLst>
      <p:ext uri="{BB962C8B-B14F-4D97-AF65-F5344CB8AC3E}">
        <p14:creationId xmlns:p14="http://schemas.microsoft.com/office/powerpoint/2010/main" val="232550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a:t>Approximately 1 min</a:t>
            </a:r>
          </a:p>
          <a:p>
            <a:endParaRPr lang="en-US" altLang="en-US" dirty="0"/>
          </a:p>
          <a:p>
            <a:r>
              <a:rPr lang="en-US" altLang="en-US" dirty="0"/>
              <a:t>a. </a:t>
            </a:r>
            <a:r>
              <a:rPr lang="en-US" altLang="en-US" b="1" dirty="0"/>
              <a:t>Transition slide:</a:t>
            </a:r>
            <a:r>
              <a:rPr lang="en-US" b="1" dirty="0"/>
              <a:t> </a:t>
            </a:r>
            <a:r>
              <a:rPr lang="en-US" dirty="0"/>
              <a:t>“In a moment</a:t>
            </a:r>
            <a:r>
              <a:rPr lang="en-US" baseline="0" dirty="0"/>
              <a:t> we’ll break up into grade-level study groups and </a:t>
            </a:r>
            <a:r>
              <a:rPr lang="en-US" dirty="0"/>
              <a:t>dig into the </a:t>
            </a:r>
            <a:r>
              <a:rPr lang="en-US" dirty="0" err="1"/>
              <a:t>RESPeCT</a:t>
            </a:r>
            <a:r>
              <a:rPr lang="en-US" dirty="0"/>
              <a:t> PD program! But first let’s review this</a:t>
            </a:r>
            <a:r>
              <a:rPr lang="en-US" baseline="0" dirty="0"/>
              <a:t> list of materials you’ll receive in your designated meeting rooms.”</a:t>
            </a:r>
            <a:endParaRPr lang="en-US" dirty="0"/>
          </a:p>
          <a:p>
            <a:endParaRPr lang="en-US" altLang="en-US" dirty="0"/>
          </a:p>
        </p:txBody>
      </p:sp>
      <p:sp>
        <p:nvSpPr>
          <p:cNvPr id="1003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26B4DC-A393-4CBC-85E9-86CD4313EBE6}" type="slidenum">
              <a:rPr lang="en-US" altLang="en-US">
                <a:solidFill>
                  <a:prstClr val="black"/>
                </a:solidFill>
              </a:rPr>
              <a:pPr eaLnBrk="1" hangingPunct="1">
                <a:spcBef>
                  <a:spcPct val="0"/>
                </a:spcBef>
              </a:pPr>
              <a:t>14</a:t>
            </a:fld>
            <a:endParaRPr lang="en-US" altLang="en-US">
              <a:solidFill>
                <a:prstClr val="black"/>
              </a:solidFill>
            </a:endParaRPr>
          </a:p>
        </p:txBody>
      </p:sp>
    </p:spTree>
    <p:extLst>
      <p:ext uri="{BB962C8B-B14F-4D97-AF65-F5344CB8AC3E}">
        <p14:creationId xmlns:p14="http://schemas.microsoft.com/office/powerpoint/2010/main" val="173269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r>
              <a:rPr lang="en-US" dirty="0"/>
              <a:t>a. “Any questions before we head to our grade-level study groups?”</a:t>
            </a:r>
          </a:p>
          <a:p>
            <a:endParaRPr lang="en-US" b="1" dirty="0"/>
          </a:p>
          <a:p>
            <a:r>
              <a:rPr lang="en-US" dirty="0"/>
              <a:t>b. </a:t>
            </a:r>
            <a:r>
              <a:rPr lang="en-US" b="1" dirty="0"/>
              <a:t>Send-off:</a:t>
            </a:r>
            <a:r>
              <a:rPr lang="en-US" dirty="0"/>
              <a:t> “Have a great day and be sure to let us know if there is anything we can do to support you in getting the most out of this experience!”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396403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 </a:t>
            </a:r>
          </a:p>
          <a:p>
            <a:endParaRPr lang="en-US" dirty="0"/>
          </a:p>
          <a:p>
            <a:r>
              <a:rPr lang="en-US" dirty="0"/>
              <a:t>a. Welcome participants to the study group and introduce yourself as they arrive.</a:t>
            </a:r>
          </a:p>
          <a:p>
            <a:endParaRPr lang="en-US" dirty="0"/>
          </a:p>
          <a:p>
            <a:r>
              <a:rPr lang="en-US" dirty="0"/>
              <a:t>b. Help participants find their table tents and materials so they can get settled.</a:t>
            </a:r>
          </a:p>
          <a:p>
            <a:endParaRPr lang="en-US" dirty="0"/>
          </a:p>
          <a:p>
            <a:r>
              <a:rPr lang="en-US" dirty="0"/>
              <a:t>c. </a:t>
            </a:r>
            <a:r>
              <a:rPr lang="en-US" sz="1200" kern="1200" dirty="0">
                <a:solidFill>
                  <a:schemeClr val="tx1"/>
                </a:solidFill>
                <a:latin typeface="+mn-lt"/>
                <a:ea typeface="+mn-ea"/>
                <a:cs typeface="+mn-cs"/>
              </a:rPr>
              <a:t>Direct them to the instructions for setting up their notebooks (Setting Up Your Summer Institute Notebook </a:t>
            </a:r>
            <a:r>
              <a:rPr lang="en-US" sz="1200" kern="1200">
                <a:solidFill>
                  <a:schemeClr val="tx1"/>
                </a:solidFill>
                <a:latin typeface="+mn-lt"/>
                <a:ea typeface="+mn-ea"/>
                <a:cs typeface="+mn-cs"/>
              </a:rPr>
              <a:t>in the pretabs</a:t>
            </a:r>
            <a:r>
              <a:rPr lang="en-US" sz="1200" kern="1200" dirty="0">
                <a:solidFill>
                  <a:schemeClr val="tx1"/>
                </a:solidFill>
                <a:latin typeface="+mn-lt"/>
                <a:ea typeface="+mn-ea"/>
                <a:cs typeface="+mn-cs"/>
              </a:rPr>
              <a:t> section of their PD program binders) </a:t>
            </a:r>
            <a:r>
              <a:rPr lang="en-US" dirty="0"/>
              <a:t>and get them started working on this task. Interact informally with them and allow them to chitchat as they work.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65197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15 min</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Have participants write their responses to the questions on the slide in their notebooks. Emphasize that this is an independent writing exercise.</a:t>
            </a:r>
          </a:p>
          <a:p>
            <a:pPr marL="228600" indent="-228600">
              <a:buNone/>
            </a:pPr>
            <a:endParaRPr lang="en-US" b="1" dirty="0"/>
          </a:p>
          <a:p>
            <a:r>
              <a:rPr lang="en-US" dirty="0"/>
              <a:t>b. </a:t>
            </a:r>
            <a:r>
              <a:rPr lang="en-US" sz="1200" b="1" kern="1200" dirty="0">
                <a:solidFill>
                  <a:schemeClr val="tx1"/>
                </a:solidFill>
                <a:latin typeface="+mn-lt"/>
                <a:ea typeface="+mn-ea"/>
                <a:cs typeface="+mn-cs"/>
              </a:rPr>
              <a:t>Pairs (3 min):</a:t>
            </a:r>
            <a:r>
              <a:rPr lang="en-US" sz="1200" kern="1200" dirty="0">
                <a:solidFill>
                  <a:schemeClr val="tx1"/>
                </a:solidFill>
                <a:latin typeface="+mn-lt"/>
                <a:ea typeface="+mn-ea"/>
                <a:cs typeface="+mn-cs"/>
              </a:rPr>
              <a:t> Have participants pair up and share their responses to the questions. Encourage them to learn other things about their partners as well (e.g., school, years of teaching, favorite subjects to teach</a:t>
            </a:r>
            <a:r>
              <a:rPr lang="en-US" sz="1200" kern="1200">
                <a:solidFill>
                  <a:schemeClr val="tx1"/>
                </a:solidFill>
                <a:latin typeface="+mn-lt"/>
                <a:ea typeface="+mn-ea"/>
                <a:cs typeface="+mn-cs"/>
              </a:rPr>
              <a:t>, hobbies).</a:t>
            </a:r>
            <a:endParaRPr lang="en-US" dirty="0"/>
          </a:p>
          <a:p>
            <a:endParaRPr lang="en-US" b="1" dirty="0"/>
          </a:p>
          <a:p>
            <a:r>
              <a:rPr lang="en-US" b="1" dirty="0"/>
              <a:t>Note: </a:t>
            </a:r>
            <a:r>
              <a:rPr lang="en-US" dirty="0"/>
              <a:t>If the group has an odd number of participants, pair up with one of them.</a:t>
            </a:r>
          </a:p>
          <a:p>
            <a:endParaRPr lang="en-US" b="1" dirty="0"/>
          </a:p>
          <a:p>
            <a:r>
              <a:rPr lang="en-US" dirty="0"/>
              <a:t>c. </a:t>
            </a:r>
            <a:r>
              <a:rPr lang="en-US" b="1" dirty="0"/>
              <a:t>Whole group (9 min):</a:t>
            </a:r>
            <a:r>
              <a:rPr lang="en-US" dirty="0"/>
              <a:t> Have each participant introduce her or his partner, highlighting what that partner hopes to learn from the </a:t>
            </a:r>
            <a:r>
              <a:rPr lang="en-US" dirty="0" err="1"/>
              <a:t>RESPeCT</a:t>
            </a:r>
            <a:r>
              <a:rPr lang="en-US" dirty="0"/>
              <a:t> PD program. Model the first pair of introductions to demonstrate that they should be brief. </a:t>
            </a:r>
          </a:p>
          <a:p>
            <a:endParaRPr lang="en-US" b="1" dirty="0"/>
          </a:p>
          <a:p>
            <a:r>
              <a:rPr lang="en-US" b="1" dirty="0"/>
              <a:t>Note:</a:t>
            </a:r>
            <a:r>
              <a:rPr lang="en-US" dirty="0"/>
              <a:t> If you weren’t able to pair up with someone, simply introduce yourself.</a:t>
            </a:r>
          </a:p>
          <a:p>
            <a:endParaRPr lang="en-US" dirty="0"/>
          </a:p>
          <a:p>
            <a:r>
              <a:rPr lang="en-US" b="1" dirty="0"/>
              <a:t>Monitor the time: </a:t>
            </a:r>
            <a:r>
              <a:rPr lang="en-US" dirty="0"/>
              <a:t>Introductions should be longer than a sentence, but not the length of a full essay!</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54518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00" indent="-285692" eaLnBrk="0" hangingPunct="0">
              <a:spcBef>
                <a:spcPct val="30000"/>
              </a:spcBef>
              <a:defRPr sz="1200">
                <a:solidFill>
                  <a:schemeClr val="tx1"/>
                </a:solidFill>
                <a:latin typeface="Arial" charset="0"/>
              </a:defRPr>
            </a:lvl2pPr>
            <a:lvl3pPr marL="1142769" indent="-228554" eaLnBrk="0" hangingPunct="0">
              <a:spcBef>
                <a:spcPct val="30000"/>
              </a:spcBef>
              <a:defRPr sz="1200">
                <a:solidFill>
                  <a:schemeClr val="tx1"/>
                </a:solidFill>
                <a:latin typeface="Arial" charset="0"/>
              </a:defRPr>
            </a:lvl3pPr>
            <a:lvl4pPr marL="1599878" indent="-228554" eaLnBrk="0" hangingPunct="0">
              <a:spcBef>
                <a:spcPct val="30000"/>
              </a:spcBef>
              <a:defRPr sz="1200">
                <a:solidFill>
                  <a:schemeClr val="tx1"/>
                </a:solidFill>
                <a:latin typeface="Arial" charset="0"/>
              </a:defRPr>
            </a:lvl4pPr>
            <a:lvl5pPr marL="2056985" indent="-228554" eaLnBrk="0" hangingPunct="0">
              <a:spcBef>
                <a:spcPct val="30000"/>
              </a:spcBef>
              <a:defRPr sz="1200">
                <a:solidFill>
                  <a:schemeClr val="tx1"/>
                </a:solidFill>
                <a:latin typeface="Arial" charset="0"/>
              </a:defRPr>
            </a:lvl5pPr>
            <a:lvl6pPr marL="2514093" indent="-228554" eaLnBrk="0" fontAlgn="base" hangingPunct="0">
              <a:spcBef>
                <a:spcPct val="30000"/>
              </a:spcBef>
              <a:spcAft>
                <a:spcPct val="0"/>
              </a:spcAft>
              <a:defRPr sz="1200">
                <a:solidFill>
                  <a:schemeClr val="tx1"/>
                </a:solidFill>
                <a:latin typeface="Arial" charset="0"/>
              </a:defRPr>
            </a:lvl6pPr>
            <a:lvl7pPr marL="2971200" indent="-228554" eaLnBrk="0" fontAlgn="base" hangingPunct="0">
              <a:spcBef>
                <a:spcPct val="30000"/>
              </a:spcBef>
              <a:spcAft>
                <a:spcPct val="0"/>
              </a:spcAft>
              <a:defRPr sz="1200">
                <a:solidFill>
                  <a:schemeClr val="tx1"/>
                </a:solidFill>
                <a:latin typeface="Arial" charset="0"/>
              </a:defRPr>
            </a:lvl7pPr>
            <a:lvl8pPr marL="3428308" indent="-228554" eaLnBrk="0" fontAlgn="base" hangingPunct="0">
              <a:spcBef>
                <a:spcPct val="30000"/>
              </a:spcBef>
              <a:spcAft>
                <a:spcPct val="0"/>
              </a:spcAft>
              <a:defRPr sz="1200">
                <a:solidFill>
                  <a:schemeClr val="tx1"/>
                </a:solidFill>
                <a:latin typeface="Arial" charset="0"/>
              </a:defRPr>
            </a:lvl8pPr>
            <a:lvl9pPr marL="3885415" indent="-22855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3D72CB-C65D-4652-B626-9E20AB45B718}" type="slidenum">
              <a:rPr lang="en-US" altLang="en-US">
                <a:solidFill>
                  <a:srgbClr val="000000"/>
                </a:solidFill>
              </a:rPr>
              <a:pPr eaLnBrk="1" hangingPunct="1">
                <a:spcBef>
                  <a:spcPct val="0"/>
                </a:spcBef>
              </a:pPr>
              <a:t>18</a:t>
            </a:fld>
            <a:endParaRPr lang="en-US" altLang="en-US">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dirty="0"/>
              <a:t>2 min</a:t>
            </a:r>
          </a:p>
          <a:p>
            <a:pPr eaLnBrk="1" hangingPunct="1"/>
            <a:endParaRPr lang="en-US" altLang="en-US" dirty="0"/>
          </a:p>
          <a:p>
            <a:r>
              <a:rPr lang="en-US" dirty="0"/>
              <a:t>a. Talk through this slide,</a:t>
            </a:r>
            <a:r>
              <a:rPr lang="en-US" baseline="0" dirty="0"/>
              <a:t> emphasizing</a:t>
            </a:r>
            <a:r>
              <a:rPr lang="en-US" dirty="0"/>
              <a:t> how </a:t>
            </a:r>
            <a:r>
              <a:rPr lang="en-US" dirty="0" err="1"/>
              <a:t>RESPeCT</a:t>
            </a:r>
            <a:r>
              <a:rPr lang="en-US" dirty="0"/>
              <a:t> PD is different from many other professional development opportunities. </a:t>
            </a:r>
          </a:p>
        </p:txBody>
      </p:sp>
    </p:spTree>
    <p:extLst>
      <p:ext uri="{BB962C8B-B14F-4D97-AF65-F5344CB8AC3E}">
        <p14:creationId xmlns:p14="http://schemas.microsoft.com/office/powerpoint/2010/main" val="341553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800" indent="-285692" eaLnBrk="0" hangingPunct="0">
              <a:spcBef>
                <a:spcPct val="30000"/>
              </a:spcBef>
              <a:defRPr sz="1200">
                <a:solidFill>
                  <a:schemeClr val="tx1"/>
                </a:solidFill>
                <a:latin typeface="Arial" charset="0"/>
              </a:defRPr>
            </a:lvl2pPr>
            <a:lvl3pPr marL="1142769" indent="-228554" eaLnBrk="0" hangingPunct="0">
              <a:spcBef>
                <a:spcPct val="30000"/>
              </a:spcBef>
              <a:defRPr sz="1200">
                <a:solidFill>
                  <a:schemeClr val="tx1"/>
                </a:solidFill>
                <a:latin typeface="Arial" charset="0"/>
              </a:defRPr>
            </a:lvl3pPr>
            <a:lvl4pPr marL="1599878" indent="-228554" eaLnBrk="0" hangingPunct="0">
              <a:spcBef>
                <a:spcPct val="30000"/>
              </a:spcBef>
              <a:defRPr sz="1200">
                <a:solidFill>
                  <a:schemeClr val="tx1"/>
                </a:solidFill>
                <a:latin typeface="Arial" charset="0"/>
              </a:defRPr>
            </a:lvl4pPr>
            <a:lvl5pPr marL="2056985" indent="-228554" eaLnBrk="0" hangingPunct="0">
              <a:spcBef>
                <a:spcPct val="30000"/>
              </a:spcBef>
              <a:defRPr sz="1200">
                <a:solidFill>
                  <a:schemeClr val="tx1"/>
                </a:solidFill>
                <a:latin typeface="Arial" charset="0"/>
              </a:defRPr>
            </a:lvl5pPr>
            <a:lvl6pPr marL="2514093" indent="-228554" eaLnBrk="0" fontAlgn="base" hangingPunct="0">
              <a:spcBef>
                <a:spcPct val="30000"/>
              </a:spcBef>
              <a:spcAft>
                <a:spcPct val="0"/>
              </a:spcAft>
              <a:defRPr sz="1200">
                <a:solidFill>
                  <a:schemeClr val="tx1"/>
                </a:solidFill>
                <a:latin typeface="Arial" charset="0"/>
              </a:defRPr>
            </a:lvl6pPr>
            <a:lvl7pPr marL="2971200" indent="-228554" eaLnBrk="0" fontAlgn="base" hangingPunct="0">
              <a:spcBef>
                <a:spcPct val="30000"/>
              </a:spcBef>
              <a:spcAft>
                <a:spcPct val="0"/>
              </a:spcAft>
              <a:defRPr sz="1200">
                <a:solidFill>
                  <a:schemeClr val="tx1"/>
                </a:solidFill>
                <a:latin typeface="Arial" charset="0"/>
              </a:defRPr>
            </a:lvl7pPr>
            <a:lvl8pPr marL="3428308" indent="-228554" eaLnBrk="0" fontAlgn="base" hangingPunct="0">
              <a:spcBef>
                <a:spcPct val="30000"/>
              </a:spcBef>
              <a:spcAft>
                <a:spcPct val="0"/>
              </a:spcAft>
              <a:defRPr sz="1200">
                <a:solidFill>
                  <a:schemeClr val="tx1"/>
                </a:solidFill>
                <a:latin typeface="Arial" charset="0"/>
              </a:defRPr>
            </a:lvl8pPr>
            <a:lvl9pPr marL="3885415" indent="-22855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5B6664-8052-48A5-A152-0727A26D29C6}" type="slidenum">
              <a:rPr lang="en-US" altLang="en-US">
                <a:solidFill>
                  <a:srgbClr val="000000"/>
                </a:solidFill>
              </a:rPr>
              <a:pPr eaLnBrk="1" hangingPunct="1">
                <a:spcBef>
                  <a:spcPct val="0"/>
                </a:spcBef>
              </a:pPr>
              <a:t>19</a:t>
            </a:fld>
            <a:endParaRPr lang="en-US" altLang="en-US">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altLang="en-US" dirty="0"/>
              <a:t>1 min</a:t>
            </a:r>
          </a:p>
          <a:p>
            <a:pPr eaLnBrk="1" hangingPunct="1"/>
            <a:endParaRPr lang="en-US" altLang="en-US" dirty="0"/>
          </a:p>
          <a:p>
            <a:r>
              <a:rPr lang="en-US" dirty="0"/>
              <a:t>a. Highlight the goals of </a:t>
            </a:r>
            <a:r>
              <a:rPr lang="en-US" dirty="0" err="1"/>
              <a:t>RESPeCT</a:t>
            </a:r>
            <a:r>
              <a:rPr lang="en-US" dirty="0"/>
              <a:t> lesson analysis PD and how it differs from other professional development opportunities. </a:t>
            </a:r>
          </a:p>
        </p:txBody>
      </p:sp>
    </p:spTree>
    <p:extLst>
      <p:ext uri="{BB962C8B-B14F-4D97-AF65-F5344CB8AC3E}">
        <p14:creationId xmlns:p14="http://schemas.microsoft.com/office/powerpoint/2010/main" val="263291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7C2B53-4E59-4749-98B7-C020826473A0}" type="slidenum">
              <a:rPr lang="en-US" altLang="en-US">
                <a:solidFill>
                  <a:prstClr val="black"/>
                </a:solidFill>
              </a:rPr>
              <a:pPr eaLnBrk="1" hangingPunct="1">
                <a:spcBef>
                  <a:spcPct val="0"/>
                </a:spcBef>
              </a:pPr>
              <a:t>2</a:t>
            </a:fld>
            <a:endParaRPr lang="en-US" altLang="en-US">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dirty="0"/>
              <a:t>20 min for slides 2–14 presentation (averaging approximately 1 min per slide)</a:t>
            </a:r>
          </a:p>
          <a:p>
            <a:pPr eaLnBrk="1" hangingPunct="1"/>
            <a:endParaRPr lang="en-US" altLang="en-US" dirty="0"/>
          </a:p>
          <a:p>
            <a:pPr lvl="0"/>
            <a:r>
              <a:rPr lang="en-US" dirty="0"/>
              <a:t>a. Give everyone a big welcome to the </a:t>
            </a:r>
            <a:r>
              <a:rPr lang="en-US" dirty="0" err="1"/>
              <a:t>RESPeCT</a:t>
            </a:r>
            <a:r>
              <a:rPr lang="en-US" dirty="0"/>
              <a:t> PD program!</a:t>
            </a:r>
          </a:p>
          <a:p>
            <a:r>
              <a:rPr lang="en-US" dirty="0"/>
              <a:t> </a:t>
            </a:r>
          </a:p>
          <a:p>
            <a:r>
              <a:rPr lang="en-US" dirty="0"/>
              <a:t>b. Fill participants in on the essential details listed on the slide. </a:t>
            </a:r>
            <a:endParaRPr lang="en-US" altLang="en-US" dirty="0"/>
          </a:p>
        </p:txBody>
      </p:sp>
    </p:spTree>
    <p:extLst>
      <p:ext uri="{BB962C8B-B14F-4D97-AF65-F5344CB8AC3E}">
        <p14:creationId xmlns:p14="http://schemas.microsoft.com/office/powerpoint/2010/main" val="129009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64" indent="-285716" eaLnBrk="0" hangingPunct="0">
              <a:spcBef>
                <a:spcPct val="30000"/>
              </a:spcBef>
              <a:defRPr sz="1300">
                <a:solidFill>
                  <a:schemeClr val="tx1"/>
                </a:solidFill>
                <a:latin typeface="Arial" charset="0"/>
              </a:defRPr>
            </a:lvl2pPr>
            <a:lvl3pPr marL="1142868" indent="-228573" eaLnBrk="0" hangingPunct="0">
              <a:spcBef>
                <a:spcPct val="30000"/>
              </a:spcBef>
              <a:defRPr sz="1300">
                <a:solidFill>
                  <a:schemeClr val="tx1"/>
                </a:solidFill>
                <a:latin typeface="Arial" charset="0"/>
              </a:defRPr>
            </a:lvl3pPr>
            <a:lvl4pPr marL="1600015" indent="-228573" eaLnBrk="0" hangingPunct="0">
              <a:spcBef>
                <a:spcPct val="30000"/>
              </a:spcBef>
              <a:defRPr sz="1300">
                <a:solidFill>
                  <a:schemeClr val="tx1"/>
                </a:solidFill>
                <a:latin typeface="Arial" charset="0"/>
              </a:defRPr>
            </a:lvl4pPr>
            <a:lvl5pPr marL="2057163" indent="-228573" eaLnBrk="0" hangingPunct="0">
              <a:spcBef>
                <a:spcPct val="30000"/>
              </a:spcBef>
              <a:defRPr sz="1300">
                <a:solidFill>
                  <a:schemeClr val="tx1"/>
                </a:solidFill>
                <a:latin typeface="Arial" charset="0"/>
              </a:defRPr>
            </a:lvl5pPr>
            <a:lvl6pPr marL="2514310" indent="-228573" eaLnBrk="0" fontAlgn="base" hangingPunct="0">
              <a:spcBef>
                <a:spcPct val="30000"/>
              </a:spcBef>
              <a:spcAft>
                <a:spcPct val="0"/>
              </a:spcAft>
              <a:defRPr sz="1300">
                <a:solidFill>
                  <a:schemeClr val="tx1"/>
                </a:solidFill>
                <a:latin typeface="Arial" charset="0"/>
              </a:defRPr>
            </a:lvl6pPr>
            <a:lvl7pPr marL="2971457" indent="-228573" eaLnBrk="0" fontAlgn="base" hangingPunct="0">
              <a:spcBef>
                <a:spcPct val="30000"/>
              </a:spcBef>
              <a:spcAft>
                <a:spcPct val="0"/>
              </a:spcAft>
              <a:defRPr sz="1300">
                <a:solidFill>
                  <a:schemeClr val="tx1"/>
                </a:solidFill>
                <a:latin typeface="Arial" charset="0"/>
              </a:defRPr>
            </a:lvl7pPr>
            <a:lvl8pPr marL="3428604" indent="-228573" eaLnBrk="0" fontAlgn="base" hangingPunct="0">
              <a:spcBef>
                <a:spcPct val="30000"/>
              </a:spcBef>
              <a:spcAft>
                <a:spcPct val="0"/>
              </a:spcAft>
              <a:defRPr sz="1300">
                <a:solidFill>
                  <a:schemeClr val="tx1"/>
                </a:solidFill>
                <a:latin typeface="Arial" charset="0"/>
              </a:defRPr>
            </a:lvl8pPr>
            <a:lvl9pPr marL="3885752" indent="-22857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20</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dirty="0"/>
              <a:t>3 min</a:t>
            </a:r>
          </a:p>
          <a:p>
            <a:endParaRPr lang="en-US" dirty="0"/>
          </a:p>
          <a:p>
            <a:r>
              <a:rPr lang="en-US" dirty="0"/>
              <a:t>a. “To do this kind of work together, we need to develop a strong study group where everyone feels safe sharing their ideas, questions, confusion, successes, and stumbles. Having a set of agreed-upon norms will help us build such a learning community.”</a:t>
            </a:r>
          </a:p>
          <a:p>
            <a:endParaRPr lang="en-US" dirty="0"/>
          </a:p>
          <a:p>
            <a:r>
              <a:rPr lang="en-US" dirty="0"/>
              <a:t>b. Read over these basic norms.</a:t>
            </a:r>
          </a:p>
          <a:p>
            <a:endParaRPr lang="en-US" dirty="0"/>
          </a:p>
          <a:p>
            <a:r>
              <a:rPr lang="en-US" dirty="0"/>
              <a:t>c. “What do you think? Are there any changes or additions you’d like to suggest?”</a:t>
            </a:r>
          </a:p>
        </p:txBody>
      </p:sp>
    </p:spTree>
    <p:extLst>
      <p:ext uri="{BB962C8B-B14F-4D97-AF65-F5344CB8AC3E}">
        <p14:creationId xmlns:p14="http://schemas.microsoft.com/office/powerpoint/2010/main" val="327929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64" indent="-285716" eaLnBrk="0" hangingPunct="0">
              <a:spcBef>
                <a:spcPct val="30000"/>
              </a:spcBef>
              <a:defRPr sz="1300">
                <a:solidFill>
                  <a:schemeClr val="tx1"/>
                </a:solidFill>
                <a:latin typeface="Arial" charset="0"/>
              </a:defRPr>
            </a:lvl2pPr>
            <a:lvl3pPr marL="1142868" indent="-228573" eaLnBrk="0" hangingPunct="0">
              <a:spcBef>
                <a:spcPct val="30000"/>
              </a:spcBef>
              <a:defRPr sz="1300">
                <a:solidFill>
                  <a:schemeClr val="tx1"/>
                </a:solidFill>
                <a:latin typeface="Arial" charset="0"/>
              </a:defRPr>
            </a:lvl3pPr>
            <a:lvl4pPr marL="1600015" indent="-228573" eaLnBrk="0" hangingPunct="0">
              <a:spcBef>
                <a:spcPct val="30000"/>
              </a:spcBef>
              <a:defRPr sz="1300">
                <a:solidFill>
                  <a:schemeClr val="tx1"/>
                </a:solidFill>
                <a:latin typeface="Arial" charset="0"/>
              </a:defRPr>
            </a:lvl4pPr>
            <a:lvl5pPr marL="2057163" indent="-228573" eaLnBrk="0" hangingPunct="0">
              <a:spcBef>
                <a:spcPct val="30000"/>
              </a:spcBef>
              <a:defRPr sz="1300">
                <a:solidFill>
                  <a:schemeClr val="tx1"/>
                </a:solidFill>
                <a:latin typeface="Arial" charset="0"/>
              </a:defRPr>
            </a:lvl5pPr>
            <a:lvl6pPr marL="2514310" indent="-228573" eaLnBrk="0" fontAlgn="base" hangingPunct="0">
              <a:spcBef>
                <a:spcPct val="30000"/>
              </a:spcBef>
              <a:spcAft>
                <a:spcPct val="0"/>
              </a:spcAft>
              <a:defRPr sz="1300">
                <a:solidFill>
                  <a:schemeClr val="tx1"/>
                </a:solidFill>
                <a:latin typeface="Arial" charset="0"/>
              </a:defRPr>
            </a:lvl6pPr>
            <a:lvl7pPr marL="2971457" indent="-228573" eaLnBrk="0" fontAlgn="base" hangingPunct="0">
              <a:spcBef>
                <a:spcPct val="30000"/>
              </a:spcBef>
              <a:spcAft>
                <a:spcPct val="0"/>
              </a:spcAft>
              <a:defRPr sz="1300">
                <a:solidFill>
                  <a:schemeClr val="tx1"/>
                </a:solidFill>
                <a:latin typeface="Arial" charset="0"/>
              </a:defRPr>
            </a:lvl7pPr>
            <a:lvl8pPr marL="3428604" indent="-228573" eaLnBrk="0" fontAlgn="base" hangingPunct="0">
              <a:spcBef>
                <a:spcPct val="30000"/>
              </a:spcBef>
              <a:spcAft>
                <a:spcPct val="0"/>
              </a:spcAft>
              <a:defRPr sz="1300">
                <a:solidFill>
                  <a:schemeClr val="tx1"/>
                </a:solidFill>
                <a:latin typeface="Arial" charset="0"/>
              </a:defRPr>
            </a:lvl8pPr>
            <a:lvl9pPr marL="3885752" indent="-22857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21</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t>5 min</a:t>
            </a:r>
          </a:p>
          <a:p>
            <a:pPr eaLnBrk="1" hangingPunct="1"/>
            <a:endParaRPr lang="en-US" dirty="0"/>
          </a:p>
          <a:p>
            <a:r>
              <a:rPr lang="en-US" dirty="0"/>
              <a:t>a. “This set of norms moves beyond the basics and targets the heart of </a:t>
            </a:r>
            <a:r>
              <a:rPr lang="en-US" dirty="0" err="1"/>
              <a:t>RESPeCT</a:t>
            </a:r>
            <a:r>
              <a:rPr lang="en-US" dirty="0"/>
              <a:t> PD program goals.”</a:t>
            </a:r>
          </a:p>
          <a:p>
            <a:endParaRPr lang="en-US" dirty="0"/>
          </a:p>
          <a:p>
            <a:r>
              <a:rPr lang="en-US" dirty="0"/>
              <a:t>b. Read the list.</a:t>
            </a:r>
          </a:p>
          <a:p>
            <a:endParaRPr lang="en-US" dirty="0"/>
          </a:p>
          <a:p>
            <a:r>
              <a:rPr lang="en-US" dirty="0"/>
              <a:t>c. “Is anything unclear? Do you have any changes or additions you’d like to suggest? Do you have any concerns about these norms?”</a:t>
            </a:r>
          </a:p>
          <a:p>
            <a:endParaRPr lang="en-US" dirty="0"/>
          </a:p>
          <a:p>
            <a:r>
              <a:rPr lang="en-US" dirty="0"/>
              <a:t>d. </a:t>
            </a:r>
            <a:r>
              <a:rPr lang="en-US" sz="1200" kern="1200" dirty="0">
                <a:solidFill>
                  <a:schemeClr val="tx1"/>
                </a:solidFill>
                <a:latin typeface="+mn-lt"/>
                <a:ea typeface="+mn-ea"/>
                <a:cs typeface="+mn-cs"/>
              </a:rPr>
              <a:t>Direct participants to handout 1.1 (Norms for Working Together) and pass </a:t>
            </a:r>
            <a:r>
              <a:rPr lang="en-US" dirty="0"/>
              <a:t>out the half-page copy of the norms </a:t>
            </a:r>
            <a:r>
              <a:rPr lang="en-US"/>
              <a:t>for them to </a:t>
            </a:r>
            <a:r>
              <a:rPr lang="en-US" dirty="0"/>
              <a:t>paste on the inside front cover of their notebooks.   </a:t>
            </a:r>
          </a:p>
          <a:p>
            <a:endParaRPr lang="en-US" dirty="0"/>
          </a:p>
          <a:p>
            <a:r>
              <a:rPr lang="en-US" dirty="0"/>
              <a:t>e. Ask participants if they’re willing to live with these norms today; then tell them they’ll have an opportunity to revise them tomorrow. </a:t>
            </a:r>
          </a:p>
        </p:txBody>
      </p:sp>
    </p:spTree>
    <p:extLst>
      <p:ext uri="{BB962C8B-B14F-4D97-AF65-F5344CB8AC3E}">
        <p14:creationId xmlns:p14="http://schemas.microsoft.com/office/powerpoint/2010/main" val="74698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Talk through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23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1</a:t>
            </a:r>
            <a:r>
              <a:rPr lang="en-US" baseline="0" dirty="0"/>
              <a:t> min</a:t>
            </a:r>
          </a:p>
          <a:p>
            <a:endParaRPr lang="en-US" baseline="0" dirty="0"/>
          </a:p>
          <a:p>
            <a:r>
              <a:rPr lang="en-US" dirty="0"/>
              <a:t>a. “Each day we’re going to have at least one lesson analysis focus question and one content deepening focus question. These are today’s focus questions.”</a:t>
            </a:r>
          </a:p>
          <a:p>
            <a:endParaRPr lang="en-US" dirty="0"/>
          </a:p>
          <a:p>
            <a:r>
              <a:rPr lang="en-US" dirty="0"/>
              <a:t>b. Read the focus questions on the slide.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77916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24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15 min</a:t>
            </a:r>
          </a:p>
          <a:p>
            <a:endParaRPr lang="en-US" dirty="0"/>
          </a:p>
          <a:p>
            <a:r>
              <a:rPr lang="en-US" dirty="0"/>
              <a:t>a. “Before we explore these questions, let’s create a list of ideas about effective science teaching.”</a:t>
            </a:r>
          </a:p>
          <a:p>
            <a:endParaRPr lang="en-US" b="1" dirty="0"/>
          </a:p>
          <a:p>
            <a:r>
              <a:rPr lang="en-US" dirty="0"/>
              <a:t>b. </a:t>
            </a:r>
            <a:r>
              <a:rPr lang="en-US" b="1" dirty="0"/>
              <a:t>Individuals (3 min):</a:t>
            </a:r>
            <a:r>
              <a:rPr lang="en-US" dirty="0"/>
              <a:t> “Take a few minutes to think and write about the questions on the slide.”</a:t>
            </a:r>
          </a:p>
          <a:p>
            <a:endParaRPr lang="en-US" b="1" dirty="0"/>
          </a:p>
          <a:p>
            <a:r>
              <a:rPr lang="en-US" dirty="0"/>
              <a:t>c. </a:t>
            </a:r>
            <a:r>
              <a:rPr lang="en-US" b="1" dirty="0"/>
              <a:t>Whole group (10 min):</a:t>
            </a:r>
            <a:r>
              <a:rPr lang="en-US" dirty="0"/>
              <a:t> Go around the group (round-robin) asking everyone to contribute an idea. Write the ideas on a chart paper and title the chart “Effective Science Teaching.” </a:t>
            </a:r>
          </a:p>
          <a:p>
            <a:endParaRPr lang="en-US" dirty="0"/>
          </a:p>
          <a:p>
            <a:r>
              <a:rPr lang="en-US" dirty="0"/>
              <a:t>d. “Throughout the sessions, we’ll revisit this list to add new ideas, clarify</a:t>
            </a:r>
            <a:r>
              <a:rPr lang="en-US" baseline="0" dirty="0"/>
              <a:t> our thinking, and</a:t>
            </a:r>
            <a:r>
              <a:rPr lang="en-US" dirty="0"/>
              <a:t> make other modifications.”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04263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25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2 min</a:t>
            </a:r>
          </a:p>
          <a:p>
            <a:endParaRPr lang="en-US" baseline="0" dirty="0"/>
          </a:p>
          <a:p>
            <a:r>
              <a:rPr lang="en-US" dirty="0"/>
              <a:t>a. “This PD program will focus on two lenses as analytical tools to guide our learning: the Student Thinking Lens and the Science Content Storyline Lens.”</a:t>
            </a:r>
          </a:p>
          <a:p>
            <a:endParaRPr lang="en-US" dirty="0"/>
          </a:p>
          <a:p>
            <a:r>
              <a:rPr lang="en-US" dirty="0"/>
              <a:t>b. “Today we’re going to examine why these two lenses were chosen for our focus.” </a:t>
            </a:r>
          </a:p>
          <a:p>
            <a:endParaRPr lang="en-US" dirty="0"/>
          </a:p>
          <a:p>
            <a:r>
              <a:rPr lang="en-US" dirty="0"/>
              <a:t>c. “Let’s begin with the Science Content Storyline Lens.”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00626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dirty="0"/>
              <a:t>a. “A large video study of science teaching in different countries revealed the importance of the Science Content Storyline Lens.”</a:t>
            </a:r>
          </a:p>
          <a:p>
            <a:endParaRPr lang="en-US" dirty="0"/>
          </a:p>
          <a:p>
            <a:r>
              <a:rPr lang="en-US" dirty="0"/>
              <a:t>b. “The TIMSS video study explored the research questions on this slide.”</a:t>
            </a:r>
          </a:p>
          <a:p>
            <a:endParaRPr lang="en-US" b="1" dirty="0"/>
          </a:p>
          <a:p>
            <a:r>
              <a:rPr lang="en-US" b="1" dirty="0"/>
              <a:t>Background info:</a:t>
            </a:r>
            <a:endParaRPr lang="en-US" dirty="0"/>
          </a:p>
          <a:p>
            <a:pPr marL="137160" indent="-137160">
              <a:buFont typeface="Arial" pitchFamily="34" charset="0"/>
              <a:buChar char="•"/>
            </a:pPr>
            <a:r>
              <a:rPr lang="en-US" dirty="0"/>
              <a:t>TIMSS stands for Trends in Mathematics and Science Study.</a:t>
            </a:r>
          </a:p>
          <a:p>
            <a:pPr marL="137160" indent="-137160">
              <a:buFont typeface="Arial" pitchFamily="34" charset="0"/>
              <a:buChar char="•"/>
            </a:pPr>
            <a:r>
              <a:rPr lang="en-US" dirty="0"/>
              <a:t>TIMSS is known for its achievement studies comparing student performance in math and science internationally.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203424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99CC9-56C7-44A1-9568-861CD5A5207F}" type="slidenum">
              <a:rPr lang="en-US"/>
              <a:pPr/>
              <a:t>27</a:t>
            </a:fld>
            <a:endParaRPr lang="en-US"/>
          </a:p>
        </p:txBody>
      </p:sp>
      <p:sp>
        <p:nvSpPr>
          <p:cNvPr id="67586" name="Rectangle 2"/>
          <p:cNvSpPr>
            <a:spLocks noGrp="1" noRot="1" noChangeAspect="1" noChangeArrowheads="1" noTextEdit="1"/>
          </p:cNvSpPr>
          <p:nvPr>
            <p:ph type="sldImg"/>
          </p:nvPr>
        </p:nvSpPr>
        <p:spPr>
          <a:xfrm>
            <a:off x="1143000" y="687388"/>
            <a:ext cx="4572000" cy="3430587"/>
          </a:xfrm>
          <a:ln/>
        </p:spPr>
      </p:sp>
      <p:sp>
        <p:nvSpPr>
          <p:cNvPr id="67587" name="Rectangle 3"/>
          <p:cNvSpPr>
            <a:spLocks noGrp="1" noChangeArrowheads="1"/>
          </p:cNvSpPr>
          <p:nvPr>
            <p:ph type="body" idx="1"/>
          </p:nvPr>
        </p:nvSpPr>
        <p:spPr/>
        <p:txBody>
          <a:bodyPr/>
          <a:lstStyle/>
          <a:p>
            <a:r>
              <a:rPr lang="en-US" dirty="0"/>
              <a:t>2 min</a:t>
            </a:r>
          </a:p>
          <a:p>
            <a:endParaRPr lang="en-US" dirty="0"/>
          </a:p>
          <a:p>
            <a:r>
              <a:rPr lang="en-US" dirty="0"/>
              <a:t>a. “Australia, the Czech Republic, and Japan are higher-achieving countries in science compared to the United States.”</a:t>
            </a:r>
          </a:p>
          <a:p>
            <a:endParaRPr lang="en-US" dirty="0"/>
          </a:p>
          <a:p>
            <a:r>
              <a:rPr lang="en-US" dirty="0"/>
              <a:t>b. “In these countries, 100 eighth-grade lessons were randomly video recorded. The goal was to describe typical science teaching in each country.”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7337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28</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dirty="0"/>
              <a:t>a. “The TIMSS video study showed these results.”</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990976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r>
              <a:rPr lang="en-US" dirty="0"/>
              <a:t>a. Call attention to the text highlighted in red to emphasize the difference between US science lessons and science lessons in higher-achieving countries.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31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defTabSz="864908">
              <a:defRPr/>
            </a:pPr>
            <a:r>
              <a:rPr lang="en-US" dirty="0"/>
              <a:t>Approximately 1 min</a:t>
            </a:r>
            <a:endParaRPr lang="en-US" altLang="en-US" dirty="0"/>
          </a:p>
          <a:p>
            <a:endParaRPr lang="en-US" altLang="en-US" dirty="0"/>
          </a:p>
          <a:p>
            <a:r>
              <a:rPr lang="en-US" dirty="0"/>
              <a:t>a. </a:t>
            </a:r>
            <a:r>
              <a:rPr lang="en-US" b="1" dirty="0"/>
              <a:t>Emphasize:</a:t>
            </a:r>
            <a:r>
              <a:rPr lang="en-US" dirty="0"/>
              <a:t> The </a:t>
            </a:r>
            <a:r>
              <a:rPr lang="en-US" dirty="0" err="1"/>
              <a:t>RESPeCT</a:t>
            </a:r>
            <a:r>
              <a:rPr lang="en-US" dirty="0"/>
              <a:t> project began with three main components: </a:t>
            </a:r>
          </a:p>
          <a:p>
            <a:pPr marL="358920" indent="-179460">
              <a:buFont typeface="Arial" pitchFamily="34" charset="0"/>
              <a:buChar char="•"/>
            </a:pPr>
            <a:r>
              <a:rPr lang="en-US" dirty="0"/>
              <a:t>A professional development program</a:t>
            </a:r>
          </a:p>
          <a:p>
            <a:pPr marL="358920" indent="-179460">
              <a:buFont typeface="Arial" pitchFamily="34" charset="0"/>
              <a:buChar char="•"/>
            </a:pPr>
            <a:r>
              <a:rPr lang="en-US" dirty="0"/>
              <a:t>A leadership development program</a:t>
            </a:r>
          </a:p>
          <a:p>
            <a:pPr marL="358920" indent="-179460">
              <a:buFont typeface="Arial" pitchFamily="34" charset="0"/>
              <a:buChar char="•"/>
            </a:pPr>
            <a:r>
              <a:rPr lang="en-US" dirty="0"/>
              <a:t>A research study </a:t>
            </a:r>
          </a:p>
          <a:p>
            <a:endParaRPr lang="en-US" dirty="0"/>
          </a:p>
          <a:p>
            <a:r>
              <a:rPr lang="en-US" dirty="0"/>
              <a:t>b. The district now sustains </a:t>
            </a:r>
            <a:r>
              <a:rPr lang="en-US" dirty="0" err="1"/>
              <a:t>RESPeCT</a:t>
            </a:r>
            <a:r>
              <a:rPr lang="en-US" dirty="0"/>
              <a:t> as a professional development program.</a:t>
            </a:r>
            <a:endParaRPr lang="en-US" altLang="en-US" dirty="0"/>
          </a:p>
        </p:txBody>
      </p:sp>
      <p:sp>
        <p:nvSpPr>
          <p:cNvPr id="880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DC3A20-8FD3-44BB-A52D-00195D41764A}" type="slidenum">
              <a:rPr lang="en-US" altLang="en-US">
                <a:solidFill>
                  <a:prstClr val="black"/>
                </a:solidFill>
              </a:rPr>
              <a:pPr eaLnBrk="1" hangingPunct="1">
                <a:spcBef>
                  <a:spcPct val="0"/>
                </a:spcBef>
              </a:pPr>
              <a:t>3</a:t>
            </a:fld>
            <a:endParaRPr lang="en-US" altLang="en-US">
              <a:solidFill>
                <a:prstClr val="black"/>
              </a:solidFill>
            </a:endParaRPr>
          </a:p>
        </p:txBody>
      </p:sp>
    </p:spTree>
    <p:extLst>
      <p:ext uri="{BB962C8B-B14F-4D97-AF65-F5344CB8AC3E}">
        <p14:creationId xmlns:p14="http://schemas.microsoft.com/office/powerpoint/2010/main" val="1720400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6AC10-EEA1-4F98-9849-A50E21409B48}" type="slidenum">
              <a:rPr lang="en-US"/>
              <a:pPr/>
              <a:t>30</a:t>
            </a:fld>
            <a:endParaRPr lang="en-US"/>
          </a:p>
        </p:txBody>
      </p:sp>
      <p:sp>
        <p:nvSpPr>
          <p:cNvPr id="74754" name="Rectangle 2"/>
          <p:cNvSpPr>
            <a:spLocks noGrp="1" noRot="1" noChangeAspect="1" noChangeArrowheads="1" noTextEdit="1"/>
          </p:cNvSpPr>
          <p:nvPr>
            <p:ph type="sldImg"/>
          </p:nvPr>
        </p:nvSpPr>
        <p:spPr>
          <a:xfrm>
            <a:off x="1143000" y="687388"/>
            <a:ext cx="4572000" cy="3430587"/>
          </a:xfrm>
          <a:ln/>
        </p:spPr>
      </p:sp>
      <p:sp>
        <p:nvSpPr>
          <p:cNvPr id="74755" name="Rectangle 3"/>
          <p:cNvSpPr>
            <a:spLocks noGrp="1" noChangeArrowheads="1"/>
          </p:cNvSpPr>
          <p:nvPr>
            <p:ph type="body" idx="1"/>
          </p:nvPr>
        </p:nvSpPr>
        <p:spPr/>
        <p:txBody>
          <a:bodyPr/>
          <a:lstStyle/>
          <a:p>
            <a:pPr lvl="0"/>
            <a:r>
              <a:rPr lang="en-US" u="none" dirty="0"/>
              <a:t>3 min</a:t>
            </a:r>
          </a:p>
          <a:p>
            <a:pPr lvl="0"/>
            <a:endParaRPr lang="en-US" u="sng" dirty="0"/>
          </a:p>
          <a:p>
            <a:r>
              <a:rPr lang="en-US" dirty="0"/>
              <a:t>a. </a:t>
            </a:r>
            <a:r>
              <a:rPr lang="en-US" b="1" dirty="0"/>
              <a:t>Ask:</a:t>
            </a:r>
            <a:r>
              <a:rPr lang="en-US" dirty="0"/>
              <a:t> “What do you notice from this graph? What do you make of this data?” </a:t>
            </a:r>
          </a:p>
          <a:p>
            <a:endParaRPr lang="en-US" b="1" dirty="0"/>
          </a:p>
          <a:p>
            <a:r>
              <a:rPr lang="en-US" dirty="0"/>
              <a:t>b. </a:t>
            </a:r>
            <a:r>
              <a:rPr lang="en-US" b="1" dirty="0"/>
              <a:t>Emphasize:</a:t>
            </a:r>
            <a:r>
              <a:rPr lang="en-US" dirty="0"/>
              <a:t> “In the US, more than a quarter of the lessons had no science content; whereas in the other countries, the majority of the randomly selected lessons (or typical lessons) had content with strong conceptual links.”</a:t>
            </a:r>
          </a:p>
          <a:p>
            <a:endParaRPr lang="en-US" b="1" dirty="0"/>
          </a:p>
          <a:p>
            <a:r>
              <a:rPr lang="en-US" dirty="0"/>
              <a:t>c. </a:t>
            </a:r>
            <a:r>
              <a:rPr lang="en-US" b="1" dirty="0"/>
              <a:t>Example of a lesson with no science content:</a:t>
            </a:r>
            <a:r>
              <a:rPr lang="en-US" dirty="0"/>
              <a:t> “What’s a science lesson with no content? In this research, a lesson with at least one complete statement of a science idea was scored as ‘learning content.’ Lessons with ‘no content’ had </a:t>
            </a:r>
            <a:r>
              <a:rPr lang="en-US" b="1" dirty="0"/>
              <a:t>only</a:t>
            </a:r>
            <a:r>
              <a:rPr lang="en-US" dirty="0"/>
              <a:t> topic-level mentions of science concepts. For example, one teacher started a lesson by telling students to take out their rockets and get to work. They had directions to follow, but the teacher’s only focus in his interactions with students was on how to build the rockets. At the end of the lesson, he told students to clean up and then dismissed them. This is a lesson with no science content!” </a:t>
            </a:r>
          </a:p>
          <a:p>
            <a:endParaRPr lang="en-US" b="1" dirty="0"/>
          </a:p>
          <a:p>
            <a:r>
              <a:rPr lang="en-US" b="1" dirty="0"/>
              <a:t>Other key ideas to highlight:</a:t>
            </a:r>
            <a:endParaRPr lang="en-US" dirty="0"/>
          </a:p>
          <a:p>
            <a:pPr marL="137160" indent="-137160">
              <a:buFont typeface="Arial" pitchFamily="34" charset="0"/>
              <a:buChar char="•"/>
            </a:pPr>
            <a:r>
              <a:rPr lang="en-US" dirty="0"/>
              <a:t>Each higher-achieving country engaged students with core science concepts and ideas (more consistently than the US).</a:t>
            </a:r>
          </a:p>
          <a:p>
            <a:pPr marL="137160" indent="-137160">
              <a:buFont typeface="Arial" pitchFamily="34" charset="0"/>
              <a:buChar char="•"/>
            </a:pPr>
            <a:r>
              <a:rPr lang="en-US" dirty="0"/>
              <a:t>All the higher-achieving countries linked ideas and activities (more consistently than the US).</a:t>
            </a:r>
          </a:p>
          <a:p>
            <a:pPr marL="137160" indent="-137160">
              <a:buFont typeface="Arial" pitchFamily="34" charset="0"/>
              <a:buChar char="•"/>
            </a:pPr>
            <a:r>
              <a:rPr lang="en-US" dirty="0"/>
              <a:t>In US lessons, the focus was on performing activities with less attention to content and even less attention to linking activities and science ideas. </a:t>
            </a:r>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92301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r>
              <a:rPr lang="en-US" dirty="0"/>
              <a:t>a. Direct participants to the transcripts for Video Clips 1.1 and 1.2 (handouts 1.2 and 1.3)</a:t>
            </a:r>
            <a:r>
              <a:rPr lang="en-US" baseline="0" dirty="0"/>
              <a:t> before showing each clip.</a:t>
            </a:r>
            <a:endParaRPr lang="en-US" dirty="0"/>
          </a:p>
          <a:p>
            <a:endParaRPr lang="en-US" b="1" dirty="0"/>
          </a:p>
          <a:p>
            <a:r>
              <a:rPr lang="en-US" b="0" dirty="0"/>
              <a:t>b. </a:t>
            </a:r>
            <a:r>
              <a:rPr lang="en-US" b="1" dirty="0"/>
              <a:t>Show US classroom video:</a:t>
            </a:r>
            <a:r>
              <a:rPr lang="en-US" dirty="0"/>
              <a:t> Ask participants to focus on what is going on with the science content and storyline.</a:t>
            </a:r>
          </a:p>
          <a:p>
            <a:endParaRPr lang="en-US" b="1" dirty="0"/>
          </a:p>
          <a:p>
            <a:r>
              <a:rPr lang="en-US" dirty="0"/>
              <a:t>c. </a:t>
            </a:r>
            <a:r>
              <a:rPr lang="en-US" b="1" dirty="0"/>
              <a:t>Discuss:</a:t>
            </a:r>
            <a:r>
              <a:rPr lang="en-US" dirty="0"/>
              <a:t> “What did you notice?” </a:t>
            </a:r>
          </a:p>
          <a:p>
            <a:endParaRPr lang="en-US" b="1" dirty="0"/>
          </a:p>
          <a:p>
            <a:r>
              <a:rPr lang="en-US" b="1" dirty="0"/>
              <a:t>Key ideas to emphasize and link back to the results include the following: </a:t>
            </a:r>
            <a:endParaRPr lang="en-US" dirty="0"/>
          </a:p>
          <a:p>
            <a:pPr marL="358920" indent="-179460">
              <a:buFont typeface="Arial" pitchFamily="34" charset="0"/>
              <a:buChar char="•"/>
            </a:pPr>
            <a:r>
              <a:rPr lang="en-US" dirty="0"/>
              <a:t>The teacher focuses on the activity and the procedure needed to complete the activity.</a:t>
            </a:r>
          </a:p>
          <a:p>
            <a:pPr marL="358920" indent="-179460">
              <a:buFont typeface="Arial" pitchFamily="34" charset="0"/>
              <a:buChar char="•"/>
            </a:pPr>
            <a:r>
              <a:rPr lang="en-US" dirty="0"/>
              <a:t>The teacher and students place no real focus on important science ideas.</a:t>
            </a:r>
          </a:p>
          <a:p>
            <a:pPr marL="358920" indent="-179460">
              <a:buFont typeface="Arial" pitchFamily="34" charset="0"/>
              <a:buChar char="•"/>
            </a:pPr>
            <a:r>
              <a:rPr lang="en-US" dirty="0"/>
              <a:t>There’s only a topic-level mention of science ideas (“pulleys,” “effort distance,” “resistance force”). </a:t>
            </a:r>
          </a:p>
          <a:p>
            <a:endParaRPr lang="en-US" b="1" dirty="0"/>
          </a:p>
          <a:p>
            <a:r>
              <a:rPr lang="en-US" dirty="0"/>
              <a:t>d. </a:t>
            </a:r>
            <a:r>
              <a:rPr lang="en-US" b="1" dirty="0"/>
              <a:t>Show Japanese classroom video:</a:t>
            </a:r>
            <a:r>
              <a:rPr lang="en-US" dirty="0"/>
              <a:t> Ask participants to focus on what is going on with the science content. </a:t>
            </a:r>
          </a:p>
          <a:p>
            <a:endParaRPr lang="en-US" b="1" dirty="0"/>
          </a:p>
          <a:p>
            <a:r>
              <a:rPr lang="en-US" dirty="0"/>
              <a:t>e. </a:t>
            </a:r>
            <a:r>
              <a:rPr lang="en-US" b="1" dirty="0"/>
              <a:t>Discuss:</a:t>
            </a:r>
            <a:r>
              <a:rPr lang="en-US" dirty="0"/>
              <a:t> “What did you notice?” </a:t>
            </a:r>
          </a:p>
          <a:p>
            <a:endParaRPr lang="en-US" b="1" dirty="0"/>
          </a:p>
          <a:p>
            <a:r>
              <a:rPr lang="en-US" b="1" dirty="0"/>
              <a:t>Key ideas to emphasize and link back </a:t>
            </a:r>
            <a:r>
              <a:rPr lang="en-US" b="1"/>
              <a:t>to the results </a:t>
            </a:r>
            <a:r>
              <a:rPr lang="en-US" b="1" dirty="0"/>
              <a:t>include the following: </a:t>
            </a:r>
            <a:endParaRPr lang="en-US" dirty="0"/>
          </a:p>
          <a:p>
            <a:pPr marL="358920" indent="-179460">
              <a:buFont typeface="Arial" pitchFamily="34" charset="0"/>
              <a:buChar char="•"/>
            </a:pPr>
            <a:r>
              <a:rPr lang="en-US" dirty="0"/>
              <a:t>Content ideas are made clear to students (focus question, pairs talk) before doing any activity.</a:t>
            </a:r>
          </a:p>
          <a:p>
            <a:pPr marL="358920" indent="-179460">
              <a:buFont typeface="Arial" pitchFamily="34" charset="0"/>
              <a:buChar char="•"/>
            </a:pPr>
            <a:r>
              <a:rPr lang="en-US" dirty="0"/>
              <a:t>Students are asked to talk about science ideas, not just procedures. </a:t>
            </a:r>
          </a:p>
          <a:p>
            <a:pPr marL="358920" indent="-179460">
              <a:buFont typeface="Arial" pitchFamily="34" charset="0"/>
              <a:buChar char="•"/>
            </a:pPr>
            <a:r>
              <a:rPr lang="en-US" dirty="0"/>
              <a:t>The lesson purpose is made clear to students.</a:t>
            </a:r>
          </a:p>
          <a:p>
            <a:endParaRPr lang="en-US" b="1" dirty="0"/>
          </a:p>
          <a:p>
            <a:r>
              <a:rPr lang="en-US" dirty="0"/>
              <a:t>f. </a:t>
            </a:r>
            <a:r>
              <a:rPr lang="en-US" b="1" dirty="0"/>
              <a:t>Ending discussion:</a:t>
            </a:r>
            <a:r>
              <a:rPr lang="en-US" dirty="0"/>
              <a:t> “In which classroom are students more likely to learn science concepts? Why?”</a:t>
            </a:r>
          </a:p>
          <a:p>
            <a:endParaRPr lang="en-US" b="1" dirty="0"/>
          </a:p>
          <a:p>
            <a:r>
              <a:rPr lang="en-US" b="1" dirty="0"/>
              <a:t>Note:</a:t>
            </a:r>
            <a:r>
              <a:rPr lang="en-US" dirty="0"/>
              <a:t> Participants may be critical of both classrooms because student thinking isn’t made visible. This is true, but bring their focus back to the science content and storyline. They should see a clear distinction between the science content storylines in the Japanese and US lessons. Students in the Japanese classroom are more likely to learn because science-content ideas are made visible, and students are engaged in thinking about these ideas, not just science activities.</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890439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83B02-46C7-48D1-999D-6463889A6EE3}" type="slidenum">
              <a:rPr lang="en-US"/>
              <a:pPr/>
              <a:t>32</a:t>
            </a:fld>
            <a:endParaRPr lang="en-US"/>
          </a:p>
        </p:txBody>
      </p:sp>
      <p:sp>
        <p:nvSpPr>
          <p:cNvPr id="76802" name="Rectangle 2"/>
          <p:cNvSpPr>
            <a:spLocks noGrp="1" noRot="1" noChangeAspect="1" noChangeArrowheads="1" noTextEdit="1"/>
          </p:cNvSpPr>
          <p:nvPr>
            <p:ph type="sldImg"/>
          </p:nvPr>
        </p:nvSpPr>
        <p:spPr>
          <a:xfrm>
            <a:off x="1143000" y="687388"/>
            <a:ext cx="4570413" cy="3429000"/>
          </a:xfrm>
          <a:ln/>
        </p:spPr>
      </p:sp>
      <p:sp>
        <p:nvSpPr>
          <p:cNvPr id="76803" name="Rectangle 3"/>
          <p:cNvSpPr>
            <a:spLocks noGrp="1" noChangeArrowheads="1"/>
          </p:cNvSpPr>
          <p:nvPr>
            <p:ph type="body" idx="1"/>
          </p:nvPr>
        </p:nvSpPr>
        <p:spPr/>
        <p:txBody>
          <a:bodyPr/>
          <a:lstStyle/>
          <a:p>
            <a:r>
              <a:rPr lang="en-US" dirty="0"/>
              <a:t>1 min</a:t>
            </a:r>
          </a:p>
          <a:p>
            <a:endParaRPr lang="en-US" dirty="0"/>
          </a:p>
          <a:p>
            <a:r>
              <a:rPr lang="en-US" dirty="0"/>
              <a:t>a. Use this slide and the next to summarize key ideas from the TIMSS video study. </a:t>
            </a:r>
          </a:p>
        </p:txBody>
      </p:sp>
    </p:spTree>
    <p:extLst>
      <p:ext uri="{BB962C8B-B14F-4D97-AF65-F5344CB8AC3E}">
        <p14:creationId xmlns:p14="http://schemas.microsoft.com/office/powerpoint/2010/main" val="509568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D9E64-525A-401F-8A96-220BA76DDCA8}" type="slidenum">
              <a:rPr lang="en-US"/>
              <a:pPr/>
              <a:t>33</a:t>
            </a:fld>
            <a:endParaRPr lang="en-US"/>
          </a:p>
        </p:txBody>
      </p:sp>
      <p:sp>
        <p:nvSpPr>
          <p:cNvPr id="78850" name="Rectangle 2"/>
          <p:cNvSpPr>
            <a:spLocks noGrp="1" noRot="1" noChangeAspect="1" noChangeArrowheads="1" noTextEdit="1"/>
          </p:cNvSpPr>
          <p:nvPr>
            <p:ph type="sldImg"/>
          </p:nvPr>
        </p:nvSpPr>
        <p:spPr>
          <a:xfrm>
            <a:off x="1143000" y="687388"/>
            <a:ext cx="4572000" cy="3430587"/>
          </a:xfrm>
          <a:ln/>
        </p:spPr>
      </p:sp>
      <p:sp>
        <p:nvSpPr>
          <p:cNvPr id="78851" name="Rectangle 3"/>
          <p:cNvSpPr>
            <a:spLocks noGrp="1" noChangeArrowheads="1"/>
          </p:cNvSpPr>
          <p:nvPr>
            <p:ph type="body" idx="1"/>
          </p:nvPr>
        </p:nvSpPr>
        <p:spPr/>
        <p:txBody>
          <a:bodyPr/>
          <a:lstStyle/>
          <a:p>
            <a:pPr defTabSz="914215" eaLnBrk="0" fontAlgn="base" hangingPunct="0">
              <a:spcBef>
                <a:spcPct val="30000"/>
              </a:spcBef>
              <a:spcAft>
                <a:spcPct val="0"/>
              </a:spcAft>
              <a:defRPr/>
            </a:pPr>
            <a:r>
              <a:rPr lang="en-US" dirty="0">
                <a:latin typeface="+mn-lt"/>
              </a:rPr>
              <a:t>1</a:t>
            </a:r>
            <a:r>
              <a:rPr lang="en-US" baseline="0" dirty="0">
                <a:latin typeface="+mn-lt"/>
              </a:rPr>
              <a:t> min</a:t>
            </a:r>
          </a:p>
          <a:p>
            <a:pPr defTabSz="914215" eaLnBrk="0" fontAlgn="base" hangingPunct="0">
              <a:spcBef>
                <a:spcPct val="30000"/>
              </a:spcBef>
              <a:spcAft>
                <a:spcPct val="0"/>
              </a:spcAft>
              <a:defRPr/>
            </a:pPr>
            <a:endParaRPr lang="en-US" baseline="0" dirty="0">
              <a:latin typeface="+mn-lt"/>
            </a:endParaRPr>
          </a:p>
          <a:p>
            <a:pPr defTabSz="914215" eaLnBrk="0" fontAlgn="base" hangingPunct="0">
              <a:spcBef>
                <a:spcPct val="30000"/>
              </a:spcBef>
              <a:spcAft>
                <a:spcPct val="0"/>
              </a:spcAft>
              <a:defRPr/>
            </a:pPr>
            <a:r>
              <a:rPr lang="en-US" dirty="0"/>
              <a:t>a. After reading this slide, share with participants that the Science Content Storyline Lens addresses the need uncovered in the TIMSS video study: to strengthen the links between science ideas and lesson activities.</a:t>
            </a:r>
          </a:p>
          <a:p>
            <a:pPr defTabSz="914215" eaLnBrk="0" fontAlgn="base" hangingPunct="0">
              <a:spcBef>
                <a:spcPct val="30000"/>
              </a:spcBef>
              <a:spcAft>
                <a:spcPct val="0"/>
              </a:spcAft>
              <a:defRPr/>
            </a:pPr>
            <a:endParaRPr lang="en-US" dirty="0"/>
          </a:p>
          <a:p>
            <a:pPr defTabSz="914215" eaLnBrk="0" fontAlgn="base" hangingPunct="0">
              <a:spcBef>
                <a:spcPct val="30000"/>
              </a:spcBef>
              <a:spcAft>
                <a:spcPct val="0"/>
              </a:spcAft>
              <a:defRPr/>
            </a:pPr>
            <a:r>
              <a:rPr lang="en-US" sz="1200" kern="1200" dirty="0">
                <a:solidFill>
                  <a:schemeClr val="tx1"/>
                </a:solidFill>
                <a:latin typeface="+mn-lt"/>
                <a:ea typeface="+mn-ea"/>
                <a:cs typeface="+mn-cs"/>
              </a:rPr>
              <a:t>b. Encourage participants to read handout 1.4 (TIMSS </a:t>
            </a:r>
            <a:r>
              <a:rPr lang="en-US" sz="1200" i="1" kern="1200" dirty="0">
                <a:solidFill>
                  <a:schemeClr val="tx1"/>
                </a:solidFill>
                <a:latin typeface="+mn-lt"/>
                <a:ea typeface="+mn-ea"/>
                <a:cs typeface="+mn-cs"/>
              </a:rPr>
              <a:t>Educational Leadership</a:t>
            </a:r>
            <a:r>
              <a:rPr lang="en-US" sz="1200" kern="1200" dirty="0">
                <a:solidFill>
                  <a:schemeClr val="tx1"/>
                </a:solidFill>
                <a:latin typeface="+mn-lt"/>
                <a:ea typeface="+mn-ea"/>
                <a:cs typeface="+mn-cs"/>
              </a:rPr>
              <a:t> article) for further insight.</a:t>
            </a:r>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9935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r>
              <a:rPr lang="en-US" dirty="0"/>
              <a:t>a. “What features on our list of ideas about effective science teaching are consistent with the TIMSS video-study findings?”</a:t>
            </a:r>
          </a:p>
          <a:p>
            <a:endParaRPr lang="en-US" dirty="0"/>
          </a:p>
          <a:p>
            <a:r>
              <a:rPr lang="en-US" dirty="0"/>
              <a:t>b. “Are there any ideas you’d like to add to our list, delete, or modify?” </a:t>
            </a:r>
          </a:p>
          <a:p>
            <a:endParaRPr lang="en-US" u="sng" dirty="0"/>
          </a:p>
          <a:p>
            <a:pPr marL="228600"/>
            <a:r>
              <a:rPr lang="en-US" b="1" dirty="0"/>
              <a:t>Note: Use a different color </a:t>
            </a:r>
            <a:r>
              <a:rPr lang="en-US" dirty="0"/>
              <a:t>to add/delete/modify ideas. Encourage participants to keep an open mind about changing their ideas. Provide opportunities for them to reflect on any changes and the reasons for those changes</a:t>
            </a:r>
            <a:r>
              <a:rPr lang="en-US" i="1" dirty="0"/>
              <a:t>.</a:t>
            </a:r>
            <a:endParaRPr lang="en-US" dirty="0"/>
          </a:p>
          <a:p>
            <a:endParaRPr lang="en-US" b="1" dirty="0"/>
          </a:p>
          <a:p>
            <a:r>
              <a:rPr lang="en-US" dirty="0"/>
              <a:t>c. </a:t>
            </a:r>
            <a:r>
              <a:rPr lang="en-US" b="1" dirty="0"/>
              <a:t>Transition:</a:t>
            </a:r>
            <a:r>
              <a:rPr lang="en-US" dirty="0"/>
              <a:t> “During week 2 of the Summer Institute, we’ll focus on strategies for creating a strong, coherent science content storyline. This week, we’ll focus on the Student Thinking Lens. Right now, let’s consider the reasons for focusing on the Student Thinking Lens.”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1581997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35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Less than 1 min</a:t>
            </a:r>
          </a:p>
          <a:p>
            <a:endParaRPr lang="en-US" baseline="0" dirty="0"/>
          </a:p>
          <a:p>
            <a:r>
              <a:rPr lang="en-US" dirty="0"/>
              <a:t>a. “At this point, we’ll transition from a focus on the Science Content Storyline Lens (SCSL) to the Student Thinking Lens (STL).”</a:t>
            </a:r>
          </a:p>
          <a:p>
            <a:endParaRPr lang="en-US" dirty="0"/>
          </a:p>
          <a:p>
            <a:r>
              <a:rPr lang="en-US" dirty="0"/>
              <a:t>b. “We’ll be focusing on the Student Thinking Lens the rest of the day and throughout this week.” </a:t>
            </a:r>
            <a:endParaRPr lang="en-US" baseline="0" dirty="0"/>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955589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06DF6-B8B9-4BC0-A6FF-9544B22C6C92}" type="slidenum">
              <a:rPr lang="en-US"/>
              <a:pPr/>
              <a:t>36</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lvl="0"/>
            <a:r>
              <a:rPr lang="en-US" dirty="0">
                <a:latin typeface="Arial" charset="0"/>
              </a:rPr>
              <a:t>3 min</a:t>
            </a:r>
          </a:p>
          <a:p>
            <a:pPr lvl="0"/>
            <a:endParaRPr lang="en-US" dirty="0">
              <a:latin typeface="Arial" charset="0"/>
            </a:endParaRPr>
          </a:p>
          <a:p>
            <a:r>
              <a:rPr lang="en-US" dirty="0"/>
              <a:t>a. </a:t>
            </a:r>
            <a:r>
              <a:rPr lang="en-US" b="1" dirty="0"/>
              <a:t>Individuals:</a:t>
            </a:r>
            <a:r>
              <a:rPr lang="en-US" dirty="0"/>
              <a:t> Have participants answer</a:t>
            </a:r>
            <a:r>
              <a:rPr lang="en-US" baseline="0" dirty="0"/>
              <a:t> the </a:t>
            </a:r>
            <a:r>
              <a:rPr lang="en-US" dirty="0"/>
              <a:t>question on the slide in their science notebooks. </a:t>
            </a:r>
          </a:p>
          <a:p>
            <a:r>
              <a:rPr lang="en-US" dirty="0"/>
              <a:t> </a:t>
            </a:r>
          </a:p>
          <a:p>
            <a:r>
              <a:rPr lang="en-US" b="1" dirty="0"/>
              <a:t>Background for PD leaders:</a:t>
            </a:r>
            <a:r>
              <a:rPr lang="en-US" dirty="0"/>
              <a:t> Participants will likely have the same misconceptions revealed in the video, but they may not yet be comfortable sharing their confusion. At this point, don’t ask them to share their ideas with the group. It will be interesting to see if some of them voluntarily</a:t>
            </a:r>
            <a:r>
              <a:rPr lang="en-US" baseline="0" dirty="0"/>
              <a:t> </a:t>
            </a:r>
            <a:r>
              <a:rPr lang="en-US" dirty="0"/>
              <a:t>share their “wrong” ideas after they see the video.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70718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485D5-FB7A-4903-89F3-6AB5D8A7BC26}" type="slidenum">
              <a:rPr lang="en-US"/>
              <a:pPr/>
              <a:t>37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baseline="0" dirty="0"/>
              <a:t>10 min</a:t>
            </a:r>
          </a:p>
          <a:p>
            <a:endParaRPr lang="en-US" baseline="0" dirty="0"/>
          </a:p>
          <a:p>
            <a:r>
              <a:rPr lang="en-US" dirty="0"/>
              <a:t>a. Read the information and instructions on the slide. </a:t>
            </a:r>
          </a:p>
          <a:p>
            <a:endParaRPr lang="en-US" dirty="0"/>
          </a:p>
          <a:p>
            <a:r>
              <a:rPr lang="en-US" dirty="0"/>
              <a:t>b. Watch the </a:t>
            </a:r>
            <a:r>
              <a:rPr lang="en-US" sz="1200" i="1" kern="1200" dirty="0">
                <a:solidFill>
                  <a:schemeClr val="tx1"/>
                </a:solidFill>
                <a:effectLst/>
                <a:latin typeface="+mn-lt"/>
                <a:ea typeface="+mn-ea"/>
                <a:cs typeface="+mn-cs"/>
              </a:rPr>
              <a:t>Minds of Our Own Lessons From Thin Air</a:t>
            </a:r>
            <a:r>
              <a:rPr lang="en-US" sz="1200" kern="1200" dirty="0">
                <a:solidFill>
                  <a:schemeClr val="tx1"/>
                </a:solidFill>
                <a:effectLst/>
                <a:latin typeface="+mn-lt"/>
                <a:ea typeface="+mn-ea"/>
                <a:cs typeface="+mn-cs"/>
              </a:rPr>
              <a:t> video. Total viewing time is approximately 10 minutes. (https://www.learner.org/series/minds-of-our-own/2-lessons-from-thin-air/?jwsource=cl) </a:t>
            </a:r>
            <a:endParaRPr lang="en-US" dirty="0"/>
          </a:p>
          <a:p>
            <a:pPr marL="372709" indent="-186355">
              <a:buFont typeface="Arial" pitchFamily="34" charset="0"/>
              <a:buChar char="•"/>
            </a:pPr>
            <a:r>
              <a:rPr lang="en-US" dirty="0"/>
              <a:t>MIT/Harvard interview—start at segment 3:30 and end at 5:40. </a:t>
            </a:r>
          </a:p>
          <a:p>
            <a:pPr marL="372709" indent="-186355">
              <a:buFont typeface="Arial" pitchFamily="34" charset="0"/>
              <a:buChar char="•"/>
            </a:pPr>
            <a:r>
              <a:rPr lang="en-US" dirty="0"/>
              <a:t>John </a:t>
            </a:r>
            <a:r>
              <a:rPr lang="en-US" dirty="0" err="1"/>
              <a:t>preinterview</a:t>
            </a:r>
            <a:r>
              <a:rPr lang="en-US" dirty="0"/>
              <a:t>, class, and post interview—start at segment 7:50 and end at 16:45. </a:t>
            </a:r>
          </a:p>
          <a:p>
            <a:pPr marL="186354" indent="0">
              <a:buFont typeface="Arial" pitchFamily="34" charset="0"/>
              <a:buNone/>
            </a:pPr>
            <a:endParaRPr lang="en-US" b="1" dirty="0"/>
          </a:p>
          <a:p>
            <a:r>
              <a:rPr lang="en-US" b="1" dirty="0"/>
              <a:t>Note:</a:t>
            </a:r>
            <a:r>
              <a:rPr lang="en-US" dirty="0"/>
              <a:t> If time is short, stop after Phil Sadler. If you have enough time, you can show the entire segment from 3:30 to 16:45.</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644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dirty="0"/>
              <a:t>a. There’s a lot to talk about in this video! Here are some additional questions you might pose:</a:t>
            </a:r>
          </a:p>
          <a:p>
            <a:pPr marL="358920" indent="-179460">
              <a:buFont typeface="Arial" pitchFamily="34" charset="0"/>
              <a:buChar char="•"/>
            </a:pPr>
            <a:r>
              <a:rPr lang="en-US" dirty="0"/>
              <a:t>Did John’s ideas about photosynthesis change through instruction?</a:t>
            </a:r>
          </a:p>
          <a:p>
            <a:pPr marL="358920" indent="-179460">
              <a:buFont typeface="Arial" pitchFamily="34" charset="0"/>
              <a:buChar char="•"/>
            </a:pPr>
            <a:r>
              <a:rPr lang="en-US" dirty="0"/>
              <a:t>What did the teacher say about his instruction?</a:t>
            </a:r>
          </a:p>
          <a:p>
            <a:pPr marL="358920" indent="-179460">
              <a:buFont typeface="Arial" pitchFamily="34" charset="0"/>
              <a:buChar char="•"/>
            </a:pPr>
            <a:r>
              <a:rPr lang="en-US" dirty="0"/>
              <a:t>What did the experts say?</a:t>
            </a:r>
          </a:p>
          <a:p>
            <a:pPr marL="358920" indent="-179460">
              <a:buFont typeface="Arial" pitchFamily="34" charset="0"/>
              <a:buChar char="•"/>
            </a:pPr>
            <a:r>
              <a:rPr lang="en-US" dirty="0"/>
              <a:t>How do the Harvard students’ responses compare with your own? What ideas does this give you about your own science learning experiences? </a:t>
            </a:r>
          </a:p>
          <a:p>
            <a:endParaRPr lang="en-US" b="1" dirty="0"/>
          </a:p>
          <a:p>
            <a:r>
              <a:rPr lang="en-US" b="1" dirty="0"/>
              <a:t>Key idea to emphasize:</a:t>
            </a:r>
            <a:r>
              <a:rPr lang="en-US" dirty="0"/>
              <a:t> Research shows that we not only need to engage students in more thinking and </a:t>
            </a:r>
            <a:r>
              <a:rPr lang="en-US" dirty="0" err="1"/>
              <a:t>sensemaking</a:t>
            </a:r>
            <a:r>
              <a:rPr lang="en-US" dirty="0"/>
              <a:t>, but we also need to listen to their ideas—</a:t>
            </a:r>
            <a:r>
              <a:rPr lang="en-US" i="1" dirty="0"/>
              <a:t>especially when they’re wrong</a:t>
            </a:r>
            <a:r>
              <a:rPr lang="en-US" dirty="0"/>
              <a:t>—and use them to guide our instruction. </a:t>
            </a:r>
          </a:p>
          <a:p>
            <a:endParaRPr lang="en-US" dirty="0"/>
          </a:p>
          <a:p>
            <a:r>
              <a:rPr lang="en-US" sz="1200" kern="1200" dirty="0">
                <a:solidFill>
                  <a:schemeClr val="tx1"/>
                </a:solidFill>
                <a:latin typeface="+mn-lt"/>
                <a:ea typeface="+mn-ea"/>
                <a:cs typeface="+mn-cs"/>
              </a:rPr>
              <a:t>b. Modify the chart of ideas about effective science teaching as participants share features from the research.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3171618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DE12E-1E1E-4A06-BDFA-30A869D25BC7}" type="slidenum">
              <a:rPr lang="en-US"/>
              <a:pPr/>
              <a:t>39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a:latin typeface="Arial" charset="0"/>
              </a:rPr>
              <a:t>2 min</a:t>
            </a:r>
          </a:p>
          <a:p>
            <a:endParaRPr lang="en-US" dirty="0">
              <a:latin typeface="Arial" charset="0"/>
            </a:endParaRPr>
          </a:p>
          <a:p>
            <a:pPr marL="228600" indent="-228600">
              <a:buAutoNum type="alphaLcPeriod"/>
            </a:pPr>
            <a:r>
              <a:rPr lang="en-US" dirty="0"/>
              <a:t>“This slide nicely summarizes some of the ways we get students thinking and make their thinking visible.” </a:t>
            </a:r>
          </a:p>
          <a:p>
            <a:pPr marL="228600" indent="-228600">
              <a:buNone/>
            </a:pPr>
            <a:endParaRPr lang="en-US" dirty="0"/>
          </a:p>
          <a:p>
            <a:pPr marL="228600" indent="-228600">
              <a:buNone/>
            </a:pPr>
            <a:r>
              <a:rPr lang="en-US" b="1" dirty="0"/>
              <a:t>Note: </a:t>
            </a:r>
            <a:r>
              <a:rPr lang="en-US" dirty="0"/>
              <a:t>Encourage participants to read handout 1.5 (“Synthesis</a:t>
            </a:r>
            <a:r>
              <a:rPr lang="en-US" baseline="0" dirty="0"/>
              <a:t> of Research from </a:t>
            </a:r>
            <a:r>
              <a:rPr lang="en-US" i="1" baseline="0" dirty="0"/>
              <a:t>How Students Learn: Science in the Classroom</a:t>
            </a:r>
            <a:r>
              <a:rPr lang="en-US" baseline="0" dirty="0"/>
              <a:t>”) for further insight.</a:t>
            </a:r>
            <a:endParaRPr lang="en-US" dirty="0"/>
          </a:p>
          <a:p>
            <a:endParaRPr lang="en-US" b="1" dirty="0"/>
          </a:p>
          <a:p>
            <a:r>
              <a:rPr lang="en-US" dirty="0"/>
              <a:t>b. </a:t>
            </a:r>
            <a:r>
              <a:rPr lang="en-US" b="1" dirty="0"/>
              <a:t>Transition:</a:t>
            </a:r>
            <a:r>
              <a:rPr lang="en-US" dirty="0"/>
              <a:t> “Today we’ll start learning some particular strategies for making student thinking more prominent in science lessons.” </a:t>
            </a:r>
          </a:p>
          <a:p>
            <a:endParaRPr lang="en-US" b="1" dirty="0"/>
          </a:p>
          <a:p>
            <a:r>
              <a:rPr lang="en-US" b="1" dirty="0"/>
              <a:t>Background for PD leaders:</a:t>
            </a:r>
            <a:r>
              <a:rPr lang="en-US" dirty="0"/>
              <a:t> The </a:t>
            </a:r>
            <a:r>
              <a:rPr lang="en-US" dirty="0" err="1"/>
              <a:t>STeLLA</a:t>
            </a:r>
            <a:r>
              <a:rPr lang="en-US" dirty="0"/>
              <a:t> conceptual framework addresses the need uncovered in this and other studies on how people learn and, more specifically, how students </a:t>
            </a:r>
            <a:r>
              <a:rPr lang="en-US"/>
              <a:t>learn science.</a:t>
            </a:r>
            <a:endParaRPr lang="en-US" dirty="0"/>
          </a:p>
          <a:p>
            <a:pPr marL="320040" indent="-228600">
              <a:buFont typeface="+mj-lt"/>
              <a:buAutoNum type="arabicPeriod"/>
            </a:pPr>
            <a:r>
              <a:rPr lang="en-US" dirty="0"/>
              <a:t>If students’ initial knowledge is not engaged, they may fail to grasp the new concepts and information that are taught and may distort the new information to make it fit their prior experience. </a:t>
            </a:r>
          </a:p>
          <a:p>
            <a:pPr marL="320040" indent="-228600">
              <a:buFont typeface="+mj-lt"/>
              <a:buAutoNum type="arabicPeriod"/>
            </a:pPr>
            <a:r>
              <a:rPr lang="en-US" dirty="0"/>
              <a:t>This idea of learning with understanding has two parts: (1) factual knowledge </a:t>
            </a:r>
            <a:r>
              <a:rPr lang="en-US" i="1" dirty="0"/>
              <a:t>must</a:t>
            </a:r>
            <a:r>
              <a:rPr lang="en-US" dirty="0"/>
              <a:t> be placed in a conceptual framework (a big idea or a set of big ideas) organized in ways that enable students to use and apply that knowledge to make predictions, solve problems, explain new situations, and so forth; and (2) multiple representations that are rich in science ideas and details give concepts meaning. </a:t>
            </a:r>
          </a:p>
          <a:p>
            <a:pPr marL="320040" indent="-228600">
              <a:buFont typeface="+mj-lt"/>
              <a:buAutoNum type="arabicPeriod"/>
            </a:pPr>
            <a:r>
              <a:rPr lang="en-US" dirty="0"/>
              <a:t>This idea helps students monitor their developing understandings, engaging them in reflecting on their learning experiences, their changing ideas, and their remaining questions and musings.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90738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D70220-4B05-42C8-96AD-5988D32E059E}"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r>
              <a:rPr lang="en-US" dirty="0"/>
              <a:t>a. The original </a:t>
            </a:r>
            <a:r>
              <a:rPr lang="en-US" dirty="0" err="1"/>
              <a:t>RESPeCT</a:t>
            </a:r>
            <a:r>
              <a:rPr lang="en-US" dirty="0"/>
              <a:t> partners included the following: </a:t>
            </a:r>
          </a:p>
          <a:p>
            <a:pPr marL="358920" indent="-179460">
              <a:buFont typeface="Arial" pitchFamily="34" charset="0"/>
              <a:buChar char="•"/>
            </a:pPr>
            <a:r>
              <a:rPr lang="en-US" b="1" dirty="0"/>
              <a:t>Cal Poly:</a:t>
            </a:r>
            <a:r>
              <a:rPr lang="en-US" dirty="0"/>
              <a:t> science, science education, and mathematics faculty, as well as the Center for Excellence in Mathematics and Science Teaching (</a:t>
            </a:r>
            <a:r>
              <a:rPr lang="en-US" dirty="0" err="1"/>
              <a:t>CEMaST</a:t>
            </a:r>
            <a:r>
              <a:rPr lang="en-US" dirty="0"/>
              <a:t>)</a:t>
            </a:r>
          </a:p>
          <a:p>
            <a:pPr marL="358920" indent="-179460">
              <a:buFont typeface="Arial" pitchFamily="34" charset="0"/>
              <a:buChar char="•"/>
            </a:pPr>
            <a:r>
              <a:rPr lang="en-US" b="1" dirty="0"/>
              <a:t>PUSD:</a:t>
            </a:r>
            <a:r>
              <a:rPr lang="en-US" dirty="0"/>
              <a:t> district central administrators, principals, teacher specialists, and teachers </a:t>
            </a:r>
          </a:p>
          <a:p>
            <a:pPr marL="358920" indent="-179460">
              <a:buFont typeface="Arial" pitchFamily="34" charset="0"/>
              <a:buChar char="•"/>
            </a:pPr>
            <a:r>
              <a:rPr lang="en-US" b="1" dirty="0"/>
              <a:t>BSCS:</a:t>
            </a:r>
            <a:r>
              <a:rPr lang="en-US" dirty="0"/>
              <a:t> an additional partner located in Colorado that provides expertise on science curriculum development, science teacher professional development, and research on science teaching and learning. </a:t>
            </a:r>
          </a:p>
          <a:p>
            <a:pPr marL="358920" indent="-179460">
              <a:buFont typeface="Arial" pitchFamily="34" charset="0"/>
              <a:buNone/>
            </a:pPr>
            <a:r>
              <a:rPr lang="en-US" b="1" dirty="0"/>
              <a:t>	Note:</a:t>
            </a:r>
            <a:r>
              <a:rPr lang="en-US" dirty="0"/>
              <a:t> Established in 1958, BSCS stands for Biological Sciences Curriculum Study, but the organization now deals with all sciences, not just biology. </a:t>
            </a:r>
          </a:p>
          <a:p>
            <a:pPr marL="358920" indent="-179460">
              <a:buFont typeface="Arial" pitchFamily="34" charset="0"/>
              <a:buChar char="•"/>
            </a:pPr>
            <a:r>
              <a:rPr lang="en-US" b="1" dirty="0"/>
              <a:t>Students:</a:t>
            </a:r>
            <a:r>
              <a:rPr lang="en-US" dirty="0"/>
              <a:t> Emphasize that students are at the center of this partnership. Their learning is what the project is all about. </a:t>
            </a:r>
          </a:p>
        </p:txBody>
      </p:sp>
    </p:spTree>
    <p:extLst>
      <p:ext uri="{BB962C8B-B14F-4D97-AF65-F5344CB8AC3E}">
        <p14:creationId xmlns:p14="http://schemas.microsoft.com/office/powerpoint/2010/main" val="397026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40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“Now let’s begin our content deepening session on sound.”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Sound Content Background Document, Common Student Ideas about Sound, and the learning goals for students and teachers.</a:t>
            </a:r>
            <a:endParaRPr lang="en-US" sz="1200" b="1" kern="1200" dirty="0">
              <a:solidFill>
                <a:schemeClr val="tx1"/>
              </a:solidFill>
              <a:latin typeface="+mn-lt"/>
              <a:ea typeface="+mn-ea"/>
              <a:cs typeface="+mn-cs"/>
            </a:endParaRPr>
          </a:p>
        </p:txBody>
      </p:sp>
    </p:spTree>
    <p:extLst>
      <p:ext uri="{BB962C8B-B14F-4D97-AF65-F5344CB8AC3E}">
        <p14:creationId xmlns:p14="http://schemas.microsoft.com/office/powerpoint/2010/main" val="1750259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 min</a:t>
            </a:r>
          </a:p>
          <a:p>
            <a:pPr lvl="0"/>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“Today’s content deepening work will focus on how sound is produced, how it travels from a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to our ears, and how it’s received or heard.”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Introduce the focus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 science ideas we learn about in this session will help us answer these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write the focus questions in their science notebooks and draw a box around each one. This will reinforce the practice they’ll follow with students. Make sure they leave space below each question to write a response.</a:t>
            </a:r>
          </a:p>
        </p:txBody>
      </p:sp>
      <p:sp>
        <p:nvSpPr>
          <p:cNvPr id="4" name="Slide Number Placeholder 3"/>
          <p:cNvSpPr>
            <a:spLocks noGrp="1"/>
          </p:cNvSpPr>
          <p:nvPr>
            <p:ph type="sldNum" sz="quarter" idx="10"/>
          </p:nvPr>
        </p:nvSpPr>
        <p:spPr/>
        <p:txBody>
          <a:bodyPr/>
          <a:lstStyle/>
          <a:p>
            <a:fld id="{58CC9574-A819-4FE4-99A7-1E27AD09ADC2}" type="slidenum">
              <a:rPr lang="en-US" smtClean="0"/>
              <a:pPr/>
              <a:t>41</a:t>
            </a:fld>
            <a:endParaRPr lang="en-US" dirty="0"/>
          </a:p>
        </p:txBody>
      </p:sp>
    </p:spTree>
    <p:extLst>
      <p:ext uri="{BB962C8B-B14F-4D97-AF65-F5344CB8AC3E}">
        <p14:creationId xmlns:p14="http://schemas.microsoft.com/office/powerpoint/2010/main" val="4284140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6 min</a:t>
            </a:r>
          </a:p>
          <a:p>
            <a:pPr lvl="0"/>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write down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their initial ideas for answering the first focus question.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with the group. Record participants’ ideas on chart paper during this share-out. Highlight any ideas that refer to objects vibrating to make sounds and/or how these vibrations may be seen or felt in addition to hearing the sounds.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probe questions to clarify participants’ ideas and make their thinking visible. Examples:</a:t>
            </a:r>
          </a:p>
          <a:p>
            <a:pPr marL="320040" indent="-137160">
              <a:buFont typeface="Arial" pitchFamily="34" charset="0"/>
              <a:buChar char="•"/>
            </a:pPr>
            <a:r>
              <a:rPr lang="en-US" sz="1200" kern="1200" dirty="0">
                <a:solidFill>
                  <a:schemeClr val="tx1"/>
                </a:solidFill>
                <a:latin typeface="+mn-lt"/>
                <a:ea typeface="+mn-ea"/>
                <a:cs typeface="+mn-cs"/>
              </a:rPr>
              <a:t>“Can you say more about that?”</a:t>
            </a:r>
          </a:p>
          <a:p>
            <a:pPr marL="320040" indent="-137160">
              <a:buFont typeface="Arial" pitchFamily="34" charset="0"/>
              <a:buChar char="•"/>
            </a:pPr>
            <a:r>
              <a:rPr lang="en-US" sz="1200" kern="1200" dirty="0">
                <a:solidFill>
                  <a:schemeClr val="tx1"/>
                </a:solidFill>
                <a:latin typeface="+mn-lt"/>
                <a:ea typeface="+mn-ea"/>
                <a:cs typeface="+mn-cs"/>
              </a:rPr>
              <a:t>“What do you mean by …?”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the following key ideas:</a:t>
            </a:r>
          </a:p>
          <a:p>
            <a:pPr marL="320040" indent="-137160">
              <a:buFont typeface="Arial" pitchFamily="34" charset="0"/>
              <a:buChar char="•"/>
            </a:pPr>
            <a:r>
              <a:rPr lang="en-US" sz="1200" kern="1200" dirty="0">
                <a:solidFill>
                  <a:schemeClr val="tx1"/>
                </a:solidFill>
                <a:latin typeface="+mn-lt"/>
                <a:ea typeface="+mn-ea"/>
                <a:cs typeface="+mn-cs"/>
              </a:rPr>
              <a:t>Objects must vibrate to produce sounds.</a:t>
            </a:r>
          </a:p>
          <a:p>
            <a:pPr marL="320040" indent="-137160">
              <a:buFont typeface="Arial" pitchFamily="34" charset="0"/>
              <a:buChar char="•"/>
            </a:pPr>
            <a:r>
              <a:rPr lang="en-US" sz="1200" kern="1200" dirty="0">
                <a:solidFill>
                  <a:schemeClr val="tx1"/>
                </a:solidFill>
                <a:latin typeface="+mn-lt"/>
                <a:ea typeface="+mn-ea"/>
                <a:cs typeface="+mn-cs"/>
              </a:rPr>
              <a:t>These</a:t>
            </a:r>
            <a:r>
              <a:rPr lang="en-US" sz="1200" kern="1200" baseline="0" dirty="0">
                <a:solidFill>
                  <a:schemeClr val="tx1"/>
                </a:solidFill>
                <a:latin typeface="+mn-lt"/>
                <a:ea typeface="+mn-ea"/>
                <a:cs typeface="+mn-cs"/>
              </a:rPr>
              <a:t> vibrations travel as sound waves to our ears, and we hear or perceive them as sound.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42</a:t>
            </a:fld>
            <a:endParaRPr lang="en-US" dirty="0"/>
          </a:p>
        </p:txBody>
      </p:sp>
    </p:spTree>
    <p:extLst>
      <p:ext uri="{BB962C8B-B14F-4D97-AF65-F5344CB8AC3E}">
        <p14:creationId xmlns:p14="http://schemas.microsoft.com/office/powerpoint/2010/main" val="4284140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6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Distribute handout 1.6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and introduce the different types of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a:t>
            </a:r>
          </a:p>
          <a:p>
            <a:pPr marL="320040" indent="-137160">
              <a:buFont typeface="Arial" pitchFamily="34" charset="0"/>
              <a:buChar char="•"/>
            </a:pPr>
            <a:r>
              <a:rPr lang="en-US" sz="1200" kern="1200" dirty="0">
                <a:solidFill>
                  <a:schemeClr val="tx1"/>
                </a:solidFill>
                <a:latin typeface="+mn-lt"/>
                <a:ea typeface="+mn-ea"/>
                <a:cs typeface="+mn-cs"/>
              </a:rPr>
              <a:t>A guitar string that has been plucked </a:t>
            </a:r>
          </a:p>
          <a:p>
            <a:pPr marL="320040" indent="-137160">
              <a:buFont typeface="Arial" pitchFamily="34" charset="0"/>
              <a:buChar char="•"/>
            </a:pPr>
            <a:r>
              <a:rPr lang="en-US" sz="1200" kern="1200" dirty="0">
                <a:solidFill>
                  <a:schemeClr val="tx1"/>
                </a:solidFill>
                <a:latin typeface="+mn-lt"/>
                <a:ea typeface="+mn-ea"/>
                <a:cs typeface="+mn-cs"/>
              </a:rPr>
              <a:t>A baby crying </a:t>
            </a:r>
          </a:p>
          <a:p>
            <a:pPr marL="320040" indent="-137160">
              <a:buFont typeface="Arial" pitchFamily="34" charset="0"/>
              <a:buChar char="•"/>
            </a:pPr>
            <a:r>
              <a:rPr lang="en-US" sz="1200" kern="1200" dirty="0">
                <a:solidFill>
                  <a:schemeClr val="tx1"/>
                </a:solidFill>
                <a:latin typeface="+mn-lt"/>
                <a:ea typeface="+mn-ea"/>
                <a:cs typeface="+mn-cs"/>
              </a:rPr>
              <a:t>A blaring horn </a:t>
            </a:r>
          </a:p>
          <a:p>
            <a:pPr marL="320040" indent="-137160">
              <a:buFont typeface="Arial" pitchFamily="34" charset="0"/>
              <a:buChar char="•"/>
            </a:pPr>
            <a:r>
              <a:rPr lang="en-US" sz="1200" kern="1200" dirty="0">
                <a:solidFill>
                  <a:schemeClr val="tx1"/>
                </a:solidFill>
                <a:latin typeface="+mn-lt"/>
                <a:ea typeface="+mn-ea"/>
                <a:cs typeface="+mn-cs"/>
              </a:rPr>
              <a:t>A clap of thunder from a lightning bolt  </a:t>
            </a:r>
          </a:p>
          <a:p>
            <a:pPr marL="320040" indent="-137160">
              <a:buFont typeface="Arial" pitchFamily="34" charset="0"/>
              <a:buChar char="•"/>
            </a:pPr>
            <a:r>
              <a:rPr lang="en-US" sz="1200" kern="1200" dirty="0">
                <a:solidFill>
                  <a:schemeClr val="tx1"/>
                </a:solidFill>
                <a:latin typeface="+mn-lt"/>
                <a:ea typeface="+mn-ea"/>
                <a:cs typeface="+mn-cs"/>
              </a:rPr>
              <a:t>A diesel-truck’s engine </a:t>
            </a:r>
          </a:p>
          <a:p>
            <a:pPr marL="320040" indent="-137160">
              <a:buFont typeface="Arial" pitchFamily="34" charset="0"/>
              <a:buChar char="•"/>
            </a:pPr>
            <a:r>
              <a:rPr lang="en-US" sz="1200" kern="1200" dirty="0">
                <a:solidFill>
                  <a:schemeClr val="tx1"/>
                </a:solidFill>
                <a:latin typeface="+mn-lt"/>
                <a:ea typeface="+mn-ea"/>
                <a:cs typeface="+mn-cs"/>
              </a:rPr>
              <a:t>A loudspeaker connected to a laptop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kern="1200" dirty="0">
                <a:solidFill>
                  <a:schemeClr val="tx1"/>
                </a:solidFill>
                <a:latin typeface="+mn-lt"/>
                <a:ea typeface="+mn-ea"/>
                <a:cs typeface="+mn-cs"/>
              </a:rPr>
              <a:t>“For each scenario on your handout, think about how sound is produced and how you might detect evidence of sound in each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using your senses of hearing, sight, and touch.”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for each object, place a small check mark in the upper-left corner of the corresponding box or boxes to indicate which sense or senses you could use as evidence that the object is producing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sound. Make sure to leave plenty of space to record your evidence later.”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you consider each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think about the two questions on the slide. The second question is an especially interesting one to ponder.”</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r>
              <a:rPr lang="en-US" sz="1200" b="1" kern="1200" baseline="0" dirty="0">
                <a:solidFill>
                  <a:schemeClr val="tx1"/>
                </a:solidFill>
                <a:latin typeface="+mn-lt"/>
                <a:ea typeface="+mn-ea"/>
                <a:cs typeface="+mn-cs"/>
              </a:rPr>
              <a:t>Key science ideas:</a:t>
            </a:r>
            <a:endParaRPr lang="en-US" sz="1200" b="1" kern="1200" dirty="0">
              <a:solidFill>
                <a:schemeClr val="tx1"/>
              </a:solidFill>
              <a:latin typeface="+mn-lt"/>
              <a:ea typeface="+mn-ea"/>
              <a:cs typeface="+mn-cs"/>
            </a:endParaRPr>
          </a:p>
          <a:p>
            <a:pPr marL="137160" lvl="0" indent="-137160">
              <a:buFont typeface="Arial" pitchFamily="34" charset="0"/>
              <a:buChar char="•"/>
            </a:pPr>
            <a:r>
              <a:rPr lang="en-US" sz="1200" kern="1200" dirty="0">
                <a:solidFill>
                  <a:schemeClr val="tx1"/>
                </a:solidFill>
                <a:latin typeface="+mn-lt"/>
                <a:ea typeface="+mn-ea"/>
                <a:cs typeface="+mn-cs"/>
              </a:rPr>
              <a:t>Objects must vibrate to make sounds.</a:t>
            </a:r>
          </a:p>
          <a:p>
            <a:pPr marL="137160" lvl="0" indent="-137160">
              <a:buFont typeface="Arial" pitchFamily="34" charset="0"/>
              <a:buChar char="•"/>
            </a:pPr>
            <a:r>
              <a:rPr lang="en-US" sz="1200" kern="1200" baseline="0" dirty="0">
                <a:solidFill>
                  <a:schemeClr val="tx1"/>
                </a:solidFill>
                <a:latin typeface="+mn-lt"/>
                <a:ea typeface="+mn-ea"/>
                <a:cs typeface="+mn-cs"/>
              </a:rPr>
              <a:t>In addition to hearing a sound, we may be able to see and/or hear a </a:t>
            </a:r>
            <a:r>
              <a:rPr lang="en-US" sz="1200" kern="1200" baseline="0" dirty="0" err="1">
                <a:solidFill>
                  <a:schemeClr val="tx1"/>
                </a:solidFill>
                <a:latin typeface="+mn-lt"/>
                <a:ea typeface="+mn-ea"/>
                <a:cs typeface="+mn-cs"/>
              </a:rPr>
              <a:t>soundmaker</a:t>
            </a:r>
            <a:r>
              <a:rPr lang="en-US" sz="1200" kern="1200" baseline="0" dirty="0">
                <a:solidFill>
                  <a:schemeClr val="tx1"/>
                </a:solidFill>
                <a:latin typeface="+mn-lt"/>
                <a:ea typeface="+mn-ea"/>
                <a:cs typeface="+mn-cs"/>
              </a:rPr>
              <a:t> vibrating.</a:t>
            </a: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43</a:t>
            </a:fld>
            <a:endParaRPr lang="en-US" dirty="0"/>
          </a:p>
        </p:txBody>
      </p:sp>
    </p:spTree>
    <p:extLst>
      <p:ext uri="{BB962C8B-B14F-4D97-AF65-F5344CB8AC3E}">
        <p14:creationId xmlns:p14="http://schemas.microsoft.com/office/powerpoint/2010/main" val="3764107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20 min</a:t>
            </a: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with an elbow partner and compare which senses they checked off for each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on their handouts. Direct them to work toward a consensus on the senses they would use to detect evidence of sound or vibrations in each object.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Display the handout on a document reader and ask participants which senses they selected for each object on their handouts. Work toward a consensus. For example:</a:t>
            </a:r>
          </a:p>
          <a:p>
            <a:pPr marL="320040" indent="-137160">
              <a:buFont typeface="Arial" pitchFamily="34" charset="0"/>
              <a:buChar char="•"/>
            </a:pPr>
            <a:r>
              <a:rPr lang="en-US" sz="1200" kern="1200" dirty="0">
                <a:solidFill>
                  <a:schemeClr val="tx1"/>
                </a:solidFill>
                <a:latin typeface="+mn-lt"/>
                <a:ea typeface="+mn-ea"/>
                <a:cs typeface="+mn-cs"/>
              </a:rPr>
              <a:t>Objects I can </a:t>
            </a:r>
            <a:r>
              <a:rPr lang="en-US" sz="1200" b="1" kern="1200" dirty="0">
                <a:solidFill>
                  <a:schemeClr val="tx1"/>
                </a:solidFill>
                <a:latin typeface="+mn-lt"/>
                <a:ea typeface="+mn-ea"/>
                <a:cs typeface="+mn-cs"/>
              </a:rPr>
              <a:t>hear </a:t>
            </a:r>
            <a:r>
              <a:rPr lang="en-US" sz="1200" kern="1200" dirty="0">
                <a:solidFill>
                  <a:schemeClr val="tx1"/>
                </a:solidFill>
                <a:latin typeface="+mn-lt"/>
                <a:ea typeface="+mn-ea"/>
                <a:cs typeface="+mn-cs"/>
              </a:rPr>
              <a:t>vibrate: </a:t>
            </a:r>
          </a:p>
          <a:p>
            <a:pPr marL="457200" lvl="0" indent="-137160">
              <a:buFont typeface="Arial" pitchFamily="34" charset="0"/>
              <a:buChar char="•"/>
            </a:pPr>
            <a:r>
              <a:rPr lang="en-US" sz="1200" kern="1200" dirty="0">
                <a:solidFill>
                  <a:schemeClr val="tx1"/>
                </a:solidFill>
                <a:latin typeface="+mn-lt"/>
                <a:ea typeface="+mn-ea"/>
                <a:cs typeface="+mn-cs"/>
              </a:rPr>
              <a:t>A  blaring horn </a:t>
            </a:r>
          </a:p>
          <a:p>
            <a:pPr marL="457200" lvl="0" indent="-137160">
              <a:buFont typeface="Arial" pitchFamily="34" charset="0"/>
              <a:buChar char="•"/>
            </a:pPr>
            <a:r>
              <a:rPr lang="en-US" sz="1200" kern="1200" dirty="0">
                <a:solidFill>
                  <a:schemeClr val="tx1"/>
                </a:solidFill>
                <a:latin typeface="+mn-lt"/>
                <a:ea typeface="+mn-ea"/>
                <a:cs typeface="+mn-cs"/>
              </a:rPr>
              <a:t>A clap of thunder from a lightning bolt</a:t>
            </a:r>
          </a:p>
          <a:p>
            <a:pPr marL="320040" indent="-137160">
              <a:buFont typeface="Arial" pitchFamily="34" charset="0"/>
              <a:buChar char="•"/>
            </a:pPr>
            <a:r>
              <a:rPr lang="en-US" sz="1200" kern="1200" dirty="0">
                <a:solidFill>
                  <a:schemeClr val="tx1"/>
                </a:solidFill>
                <a:latin typeface="+mn-lt"/>
                <a:ea typeface="+mn-ea"/>
                <a:cs typeface="+mn-cs"/>
              </a:rPr>
              <a:t>Objects I can </a:t>
            </a:r>
            <a:r>
              <a:rPr lang="en-US" sz="1200" b="1" kern="1200" dirty="0">
                <a:solidFill>
                  <a:schemeClr val="tx1"/>
                </a:solidFill>
                <a:latin typeface="+mn-lt"/>
                <a:ea typeface="+mn-ea"/>
                <a:cs typeface="+mn-cs"/>
              </a:rPr>
              <a:t>see</a:t>
            </a:r>
            <a:r>
              <a:rPr lang="en-US" sz="1200" kern="1200" dirty="0">
                <a:solidFill>
                  <a:schemeClr val="tx1"/>
                </a:solidFill>
                <a:latin typeface="+mn-lt"/>
                <a:ea typeface="+mn-ea"/>
                <a:cs typeface="+mn-cs"/>
              </a:rPr>
              <a:t> vibrate: </a:t>
            </a:r>
          </a:p>
          <a:p>
            <a:pPr marL="457200" lvl="0" indent="-137160">
              <a:buFont typeface="Arial" pitchFamily="34" charset="0"/>
              <a:buChar char="•"/>
            </a:pPr>
            <a:r>
              <a:rPr lang="en-US" sz="1200" kern="1200" dirty="0">
                <a:solidFill>
                  <a:schemeClr val="tx1"/>
                </a:solidFill>
                <a:latin typeface="+mn-lt"/>
                <a:ea typeface="+mn-ea"/>
                <a:cs typeface="+mn-cs"/>
              </a:rPr>
              <a:t>A  guitar string </a:t>
            </a:r>
          </a:p>
          <a:p>
            <a:pPr marL="457200" lvl="0" indent="-137160">
              <a:buFont typeface="Arial" pitchFamily="34" charset="0"/>
              <a:buChar char="•"/>
            </a:pPr>
            <a:r>
              <a:rPr lang="en-US" sz="1200" kern="1200" dirty="0">
                <a:solidFill>
                  <a:schemeClr val="tx1"/>
                </a:solidFill>
                <a:latin typeface="+mn-lt"/>
                <a:ea typeface="+mn-ea"/>
                <a:cs typeface="+mn-cs"/>
              </a:rPr>
              <a:t>A loudspeaker</a:t>
            </a:r>
          </a:p>
          <a:p>
            <a:pPr marL="320040" indent="-137160">
              <a:buFont typeface="Arial" pitchFamily="34" charset="0"/>
              <a:buChar char="•"/>
            </a:pPr>
            <a:r>
              <a:rPr lang="en-US" sz="1200" kern="1200" dirty="0">
                <a:solidFill>
                  <a:schemeClr val="tx1"/>
                </a:solidFill>
                <a:latin typeface="+mn-lt"/>
                <a:ea typeface="+mn-ea"/>
                <a:cs typeface="+mn-cs"/>
              </a:rPr>
              <a:t>Objects I can </a:t>
            </a:r>
            <a:r>
              <a:rPr lang="en-US" sz="1200" b="1" kern="1200" dirty="0">
                <a:solidFill>
                  <a:schemeClr val="tx1"/>
                </a:solidFill>
                <a:latin typeface="+mn-lt"/>
                <a:ea typeface="+mn-ea"/>
                <a:cs typeface="+mn-cs"/>
              </a:rPr>
              <a:t>feel</a:t>
            </a:r>
            <a:r>
              <a:rPr lang="en-US" sz="1200" kern="1200" dirty="0">
                <a:solidFill>
                  <a:schemeClr val="tx1"/>
                </a:solidFill>
                <a:latin typeface="+mn-lt"/>
                <a:ea typeface="+mn-ea"/>
                <a:cs typeface="+mn-cs"/>
              </a:rPr>
              <a:t> vibrate: </a:t>
            </a:r>
          </a:p>
          <a:p>
            <a:pPr marL="457200" lvl="0" indent="-137160">
              <a:buFont typeface="Arial" pitchFamily="34" charset="0"/>
              <a:buChar char="•"/>
            </a:pPr>
            <a:r>
              <a:rPr lang="en-US" sz="1200" kern="1200" dirty="0">
                <a:solidFill>
                  <a:schemeClr val="tx1"/>
                </a:solidFill>
                <a:latin typeface="+mn-lt"/>
                <a:ea typeface="+mn-ea"/>
                <a:cs typeface="+mn-cs"/>
              </a:rPr>
              <a:t>A  baby crying </a:t>
            </a:r>
          </a:p>
          <a:p>
            <a:pPr marL="457200" lvl="0" indent="-137160">
              <a:buFont typeface="Arial" pitchFamily="34" charset="0"/>
              <a:buChar char="•"/>
            </a:pPr>
            <a:r>
              <a:rPr lang="en-US" sz="1200" kern="1200" dirty="0">
                <a:solidFill>
                  <a:schemeClr val="tx1"/>
                </a:solidFill>
                <a:latin typeface="+mn-lt"/>
                <a:ea typeface="+mn-ea"/>
                <a:cs typeface="+mn-cs"/>
              </a:rPr>
              <a:t>A loudspeaker</a:t>
            </a:r>
          </a:p>
          <a:p>
            <a:pPr marL="457200" lvl="0" indent="-137160">
              <a:buFont typeface="Arial" pitchFamily="34" charset="0"/>
              <a:buChar char="•"/>
            </a:pPr>
            <a:r>
              <a:rPr lang="en-US" sz="1200" kern="1200" dirty="0">
                <a:solidFill>
                  <a:schemeClr val="tx1"/>
                </a:solidFill>
                <a:latin typeface="+mn-lt"/>
                <a:ea typeface="+mn-ea"/>
                <a:cs typeface="+mn-cs"/>
              </a:rPr>
              <a:t>A diesel-truck’s engine  </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Next, have participants pair up again with the same partners and talk about the evidence of sound they would identify for each object using their senses. If participants are struggling, ask elicit and probe questions to generate the correct response for the first object:</a:t>
            </a:r>
          </a:p>
          <a:p>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My evidence of sound for the plucked guitar string is that I can </a:t>
            </a:r>
            <a:r>
              <a:rPr lang="en-US" sz="1200" b="1" kern="1200" dirty="0">
                <a:solidFill>
                  <a:schemeClr val="tx1"/>
                </a:solidFill>
                <a:latin typeface="+mn-lt"/>
                <a:ea typeface="+mn-ea"/>
                <a:cs typeface="+mn-cs"/>
              </a:rPr>
              <a:t>see</a:t>
            </a:r>
            <a:r>
              <a:rPr lang="en-US" sz="1200" kern="1200" dirty="0">
                <a:solidFill>
                  <a:schemeClr val="tx1"/>
                </a:solidFill>
                <a:latin typeface="+mn-lt"/>
                <a:ea typeface="+mn-ea"/>
                <a:cs typeface="+mn-cs"/>
              </a:rPr>
              <a:t> the string vibrate.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Based on the pairs work, have participants record their evidence of sound for each object on their handouts.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evidence of sound for each object on the handout. Ask probe questions to clarify participants’ thinking (e.g., “Can you say more about that?” “What do you mean by …?”). Highlight ideas about objects vibrating to produce sounds and how these vibrations may be seen or felt in addition to hearing the sounds.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 each scenario, the object must be vibrating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to make a sound.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Evidence of sound/vibrations:</a:t>
            </a:r>
            <a:endParaRPr lang="en-US" sz="1200" kern="1200" dirty="0">
              <a:solidFill>
                <a:schemeClr val="tx1"/>
              </a:solidFill>
              <a:latin typeface="+mn-lt"/>
              <a:ea typeface="+mn-ea"/>
              <a:cs typeface="+mn-cs"/>
            </a:endParaRPr>
          </a:p>
          <a:p>
            <a:pPr marL="365760" lvl="0" indent="-182880">
              <a:buFont typeface="+mj-lt"/>
              <a:buAutoNum type="arabicPeriod"/>
            </a:pPr>
            <a:r>
              <a:rPr lang="en-US" sz="1200" kern="1200" dirty="0">
                <a:solidFill>
                  <a:schemeClr val="tx1"/>
                </a:solidFill>
                <a:latin typeface="+mn-lt"/>
                <a:ea typeface="+mn-ea"/>
                <a:cs typeface="+mn-cs"/>
              </a:rPr>
              <a:t>A guitar string that has been plucked</a:t>
            </a:r>
          </a:p>
          <a:p>
            <a:pPr marL="502920" lvl="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The string vibrates.</a:t>
            </a:r>
          </a:p>
          <a:p>
            <a:pPr marL="502920" lvl="0" indent="-137160">
              <a:buFont typeface="Arial" pitchFamily="34" charset="0"/>
              <a:buChar char="•"/>
            </a:pPr>
            <a:r>
              <a:rPr lang="en-US" sz="1200" kern="1200" dirty="0">
                <a:solidFill>
                  <a:schemeClr val="tx1"/>
                </a:solidFill>
                <a:effectLst/>
                <a:latin typeface="+mn-lt"/>
                <a:ea typeface="+mn-ea"/>
                <a:cs typeface="+mn-cs"/>
              </a:rPr>
              <a:t>I would be able to </a:t>
            </a:r>
            <a:r>
              <a:rPr lang="en-US" sz="1200" b="1" kern="1200" dirty="0">
                <a:solidFill>
                  <a:schemeClr val="tx1"/>
                </a:solidFill>
                <a:effectLst/>
                <a:latin typeface="+mn-lt"/>
                <a:ea typeface="+mn-ea"/>
                <a:cs typeface="+mn-cs"/>
              </a:rPr>
              <a:t>hear</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see</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feel</a:t>
            </a:r>
            <a:r>
              <a:rPr lang="en-US" sz="1200" kern="1200" dirty="0">
                <a:solidFill>
                  <a:schemeClr val="tx1"/>
                </a:solidFill>
                <a:effectLst/>
                <a:latin typeface="+mn-lt"/>
                <a:ea typeface="+mn-ea"/>
                <a:cs typeface="+mn-cs"/>
              </a:rPr>
              <a:t> the string vibrate.</a:t>
            </a:r>
          </a:p>
          <a:p>
            <a:pPr marL="411480" lvl="0" indent="-228600">
              <a:buFont typeface="+mj-lt"/>
              <a:buAutoNum type="arabicPeriod" startAt="2"/>
            </a:pPr>
            <a:r>
              <a:rPr lang="en-US" sz="1200" kern="1200" dirty="0">
                <a:solidFill>
                  <a:schemeClr val="tx1"/>
                </a:solidFill>
                <a:latin typeface="+mn-lt"/>
                <a:ea typeface="+mn-ea"/>
                <a:cs typeface="+mn-cs"/>
              </a:rPr>
              <a:t>A baby crying</a:t>
            </a:r>
          </a:p>
          <a:p>
            <a:pPr marL="502920" lvl="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The baby’s vocal cords vibrate.</a:t>
            </a:r>
          </a:p>
          <a:p>
            <a:pPr marL="502920" lvl="0" indent="-137160">
              <a:buFont typeface="Arial" pitchFamily="34" charset="0"/>
              <a:buChar char="•"/>
            </a:pPr>
            <a:r>
              <a:rPr lang="en-US" sz="1200" kern="1200" dirty="0">
                <a:solidFill>
                  <a:schemeClr val="tx1"/>
                </a:solidFill>
                <a:latin typeface="+mn-lt"/>
                <a:ea typeface="+mn-ea"/>
                <a:cs typeface="+mn-cs"/>
              </a:rPr>
              <a:t>I would </a:t>
            </a:r>
            <a:r>
              <a:rPr lang="en-US" sz="1200" b="1" kern="1200" dirty="0">
                <a:solidFill>
                  <a:schemeClr val="tx1"/>
                </a:solidFill>
                <a:latin typeface="+mn-lt"/>
                <a:ea typeface="+mn-ea"/>
                <a:cs typeface="+mn-cs"/>
              </a:rPr>
              <a:t>feel</a:t>
            </a:r>
            <a:r>
              <a:rPr lang="en-US" sz="1200" kern="1200" dirty="0">
                <a:solidFill>
                  <a:schemeClr val="tx1"/>
                </a:solidFill>
                <a:latin typeface="+mn-lt"/>
                <a:ea typeface="+mn-ea"/>
                <a:cs typeface="+mn-cs"/>
              </a:rPr>
              <a:t> the baby’s vocal cords vibrating if I touched the baby’s throat. </a:t>
            </a:r>
          </a:p>
          <a:p>
            <a:pPr marL="411480" lvl="0" indent="-228600">
              <a:buFont typeface="+mj-lt"/>
              <a:buAutoNum type="arabicPeriod" startAt="3"/>
            </a:pPr>
            <a:r>
              <a:rPr lang="en-US" sz="1200" kern="1200" dirty="0">
                <a:solidFill>
                  <a:schemeClr val="tx1"/>
                </a:solidFill>
                <a:latin typeface="+mn-lt"/>
                <a:ea typeface="+mn-ea"/>
                <a:cs typeface="+mn-cs"/>
              </a:rPr>
              <a:t>A blaring horn</a:t>
            </a:r>
          </a:p>
          <a:p>
            <a:pPr marL="502920" lvl="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The air vibrates when pressurized air is force through a hole.</a:t>
            </a:r>
          </a:p>
          <a:p>
            <a:pPr marL="502920" lvl="0" indent="-137160">
              <a:buFont typeface="Arial" pitchFamily="34" charset="0"/>
              <a:buChar char="•"/>
            </a:pPr>
            <a:r>
              <a:rPr lang="en-US" sz="1200" kern="1200" dirty="0">
                <a:solidFill>
                  <a:schemeClr val="tx1"/>
                </a:solidFill>
                <a:latin typeface="+mn-lt"/>
                <a:ea typeface="+mn-ea"/>
                <a:cs typeface="+mn-cs"/>
              </a:rPr>
              <a:t>I would </a:t>
            </a:r>
            <a:r>
              <a:rPr lang="en-US" sz="1200" b="1" kern="1200" dirty="0">
                <a:solidFill>
                  <a:schemeClr val="tx1"/>
                </a:solidFill>
                <a:latin typeface="+mn-lt"/>
                <a:ea typeface="+mn-ea"/>
                <a:cs typeface="+mn-cs"/>
              </a:rPr>
              <a:t>hear</a:t>
            </a:r>
            <a:r>
              <a:rPr lang="en-US" sz="1200" kern="1200" dirty="0">
                <a:solidFill>
                  <a:schemeClr val="tx1"/>
                </a:solidFill>
                <a:latin typeface="+mn-lt"/>
                <a:ea typeface="+mn-ea"/>
                <a:cs typeface="+mn-cs"/>
              </a:rPr>
              <a:t> the sound. </a:t>
            </a:r>
            <a:r>
              <a:rPr lang="en-US" sz="1200" kern="1200" dirty="0">
                <a:solidFill>
                  <a:schemeClr val="tx1"/>
                </a:solidFill>
                <a:effectLst/>
                <a:latin typeface="+mn-lt"/>
                <a:ea typeface="+mn-ea"/>
                <a:cs typeface="+mn-cs"/>
              </a:rPr>
              <a:t>I might also </a:t>
            </a:r>
            <a:r>
              <a:rPr lang="en-US" sz="1200" b="1" kern="1200" dirty="0">
                <a:solidFill>
                  <a:schemeClr val="tx1"/>
                </a:solidFill>
                <a:effectLst/>
                <a:latin typeface="+mn-lt"/>
                <a:ea typeface="+mn-ea"/>
                <a:cs typeface="+mn-cs"/>
              </a:rPr>
              <a:t>feel </a:t>
            </a:r>
            <a:r>
              <a:rPr lang="en-US" sz="1200" kern="1200" dirty="0">
                <a:solidFill>
                  <a:schemeClr val="tx1"/>
                </a:solidFill>
                <a:effectLst/>
                <a:latin typeface="+mn-lt"/>
                <a:ea typeface="+mn-ea"/>
                <a:cs typeface="+mn-cs"/>
              </a:rPr>
              <a:t>the horn vibrate if I were next to it. </a:t>
            </a:r>
            <a:endParaRPr lang="en-US" sz="1200" kern="1200" dirty="0">
              <a:solidFill>
                <a:schemeClr val="tx1"/>
              </a:solidFill>
              <a:latin typeface="+mn-lt"/>
              <a:ea typeface="+mn-ea"/>
              <a:cs typeface="+mn-cs"/>
            </a:endParaRPr>
          </a:p>
          <a:p>
            <a:pPr marL="411480" lvl="0" indent="-228600">
              <a:buFont typeface="+mj-lt"/>
              <a:buAutoNum type="arabicPeriod" startAt="4"/>
            </a:pPr>
            <a:r>
              <a:rPr lang="en-US" sz="1200" kern="1200" dirty="0">
                <a:solidFill>
                  <a:schemeClr val="tx1"/>
                </a:solidFill>
                <a:latin typeface="+mn-lt"/>
                <a:ea typeface="+mn-ea"/>
                <a:cs typeface="+mn-cs"/>
              </a:rPr>
              <a:t>A clap of thunder from a lightning bolt</a:t>
            </a:r>
          </a:p>
          <a:p>
            <a:pPr marL="502920" lvl="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The air vibrates when the lightning causes sudden heating.</a:t>
            </a:r>
          </a:p>
          <a:p>
            <a:pPr marL="502920" lvl="0" indent="-137160">
              <a:buFont typeface="Arial" pitchFamily="34" charset="0"/>
              <a:buChar char="•"/>
            </a:pPr>
            <a:r>
              <a:rPr lang="en-US" sz="1200" kern="1200" dirty="0">
                <a:solidFill>
                  <a:schemeClr val="tx1"/>
                </a:solidFill>
                <a:latin typeface="+mn-lt"/>
                <a:ea typeface="+mn-ea"/>
                <a:cs typeface="+mn-cs"/>
              </a:rPr>
              <a:t>I would </a:t>
            </a:r>
            <a:r>
              <a:rPr lang="en-US" sz="1200" b="1" kern="1200" dirty="0">
                <a:solidFill>
                  <a:schemeClr val="tx1"/>
                </a:solidFill>
                <a:latin typeface="+mn-lt"/>
                <a:ea typeface="+mn-ea"/>
                <a:cs typeface="+mn-cs"/>
              </a:rPr>
              <a:t>hear</a:t>
            </a:r>
            <a:r>
              <a:rPr lang="en-US" sz="1200" kern="1200" dirty="0">
                <a:solidFill>
                  <a:schemeClr val="tx1"/>
                </a:solidFill>
                <a:latin typeface="+mn-lt"/>
                <a:ea typeface="+mn-ea"/>
                <a:cs typeface="+mn-cs"/>
              </a:rPr>
              <a:t> the sound of thunder.</a:t>
            </a:r>
          </a:p>
          <a:p>
            <a:pPr marL="411480" lvl="0" indent="-228600">
              <a:buFont typeface="+mj-lt"/>
              <a:buAutoNum type="arabicPeriod" startAt="5"/>
            </a:pPr>
            <a:r>
              <a:rPr lang="en-US" sz="1200" kern="1200" dirty="0">
                <a:solidFill>
                  <a:schemeClr val="tx1"/>
                </a:solidFill>
                <a:latin typeface="+mn-lt"/>
                <a:ea typeface="+mn-ea"/>
                <a:cs typeface="+mn-cs"/>
              </a:rPr>
              <a:t>A diesel-truck’s engine </a:t>
            </a:r>
          </a:p>
          <a:p>
            <a:pPr marL="502920" lvl="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The engine vibrates when the cylinders fire.</a:t>
            </a:r>
          </a:p>
          <a:p>
            <a:pPr marL="502920" lvl="0" indent="-137160">
              <a:buFont typeface="Arial" pitchFamily="34" charset="0"/>
              <a:buChar char="•"/>
            </a:pPr>
            <a:r>
              <a:rPr lang="en-US" sz="1200" kern="1200" dirty="0">
                <a:solidFill>
                  <a:schemeClr val="tx1"/>
                </a:solidFill>
                <a:latin typeface="+mn-lt"/>
                <a:ea typeface="+mn-ea"/>
                <a:cs typeface="+mn-cs"/>
              </a:rPr>
              <a:t>A diesel engine always vibrates a little. If I leaned on the truck, I would </a:t>
            </a:r>
            <a:r>
              <a:rPr lang="en-US" sz="1200" b="1" kern="1200" dirty="0">
                <a:solidFill>
                  <a:schemeClr val="tx1"/>
                </a:solidFill>
                <a:effectLst/>
                <a:latin typeface="+mn-lt"/>
                <a:ea typeface="+mn-ea"/>
                <a:cs typeface="+mn-cs"/>
              </a:rPr>
              <a:t>hear </a:t>
            </a:r>
            <a:r>
              <a:rPr lang="en-US" sz="120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a:t>
            </a:r>
            <a:r>
              <a:rPr lang="en-US" sz="1200" b="1" kern="1200" dirty="0">
                <a:solidFill>
                  <a:schemeClr val="tx1"/>
                </a:solidFill>
                <a:latin typeface="+mn-lt"/>
                <a:ea typeface="+mn-ea"/>
                <a:cs typeface="+mn-cs"/>
              </a:rPr>
              <a:t>feel</a:t>
            </a:r>
            <a:r>
              <a:rPr lang="en-US" sz="1200" kern="1200" dirty="0">
                <a:solidFill>
                  <a:schemeClr val="tx1"/>
                </a:solidFill>
                <a:latin typeface="+mn-lt"/>
                <a:ea typeface="+mn-ea"/>
                <a:cs typeface="+mn-cs"/>
              </a:rPr>
              <a:t> the engine vibrate. </a:t>
            </a:r>
          </a:p>
          <a:p>
            <a:pPr marL="411480" lvl="0" indent="-228600">
              <a:buFont typeface="+mj-lt"/>
              <a:buAutoNum type="arabicPeriod" startAt="6"/>
            </a:pPr>
            <a:r>
              <a:rPr lang="en-US" sz="1200" kern="1200" dirty="0">
                <a:solidFill>
                  <a:schemeClr val="tx1"/>
                </a:solidFill>
                <a:latin typeface="+mn-lt"/>
                <a:ea typeface="+mn-ea"/>
                <a:cs typeface="+mn-cs"/>
              </a:rPr>
              <a:t>A loudspeaker connected to a laptop   </a:t>
            </a:r>
          </a:p>
          <a:p>
            <a:pPr marL="502920" lvl="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The speaker vibrates when the laptop sends an electrical signal.</a:t>
            </a:r>
          </a:p>
          <a:p>
            <a:pPr marL="502920" indent="-137160">
              <a:buFont typeface="Arial" pitchFamily="34" charset="0"/>
              <a:buChar char="•"/>
            </a:pPr>
            <a:r>
              <a:rPr lang="en-US" sz="1200" kern="1200" dirty="0">
                <a:solidFill>
                  <a:schemeClr val="tx1"/>
                </a:solidFill>
                <a:latin typeface="+mn-lt"/>
                <a:ea typeface="+mn-ea"/>
                <a:cs typeface="+mn-cs"/>
              </a:rPr>
              <a:t>I would </a:t>
            </a:r>
            <a:r>
              <a:rPr lang="en-US" sz="1200" b="1" kern="1200" dirty="0">
                <a:solidFill>
                  <a:schemeClr val="tx1"/>
                </a:solidFill>
                <a:latin typeface="+mn-lt"/>
                <a:ea typeface="+mn-ea"/>
                <a:cs typeface="+mn-cs"/>
              </a:rPr>
              <a:t>feel</a:t>
            </a:r>
            <a:r>
              <a:rPr lang="en-US" sz="1200" kern="1200" dirty="0">
                <a:solidFill>
                  <a:schemeClr val="tx1"/>
                </a:solidFill>
                <a:latin typeface="+mn-lt"/>
                <a:ea typeface="+mn-ea"/>
                <a:cs typeface="+mn-cs"/>
              </a:rPr>
              <a:t> the speaker vibrate if I touched it. I might also be able to </a:t>
            </a:r>
            <a:r>
              <a:rPr lang="en-US" sz="1200" b="1" kern="1200" dirty="0">
                <a:solidFill>
                  <a:schemeClr val="tx1"/>
                </a:solidFill>
                <a:effectLst/>
                <a:latin typeface="+mn-lt"/>
                <a:ea typeface="+mn-ea"/>
                <a:cs typeface="+mn-cs"/>
              </a:rPr>
              <a:t>hear </a:t>
            </a:r>
            <a:r>
              <a:rPr lang="en-US" sz="1200" kern="1200" dirty="0">
                <a:solidFill>
                  <a:schemeClr val="tx1"/>
                </a:solidFill>
                <a:effectLst/>
                <a:latin typeface="+mn-lt"/>
                <a:ea typeface="+mn-ea"/>
                <a:cs typeface="+mn-cs"/>
              </a:rPr>
              <a:t>and </a:t>
            </a:r>
            <a:r>
              <a:rPr lang="en-US" sz="1200" b="1" kern="1200" dirty="0">
                <a:solidFill>
                  <a:schemeClr val="tx1"/>
                </a:solidFill>
                <a:latin typeface="+mn-lt"/>
                <a:ea typeface="+mn-ea"/>
                <a:cs typeface="+mn-cs"/>
              </a:rPr>
              <a:t>see</a:t>
            </a:r>
            <a:r>
              <a:rPr lang="en-US" sz="1200" kern="1200" dirty="0">
                <a:solidFill>
                  <a:schemeClr val="tx1"/>
                </a:solidFill>
                <a:latin typeface="+mn-lt"/>
                <a:ea typeface="+mn-ea"/>
                <a:cs typeface="+mn-cs"/>
              </a:rPr>
              <a:t> it vibrate. </a:t>
            </a:r>
            <a:endParaRPr lang="en-US" baseline="0" dirty="0"/>
          </a:p>
          <a:p>
            <a:pPr marL="0" indent="0">
              <a:buFont typeface="Arial"/>
              <a:buNone/>
            </a:pP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44</a:t>
            </a:fld>
            <a:endParaRPr lang="en-US" dirty="0"/>
          </a:p>
        </p:txBody>
      </p:sp>
    </p:spTree>
    <p:extLst>
      <p:ext uri="{BB962C8B-B14F-4D97-AF65-F5344CB8AC3E}">
        <p14:creationId xmlns:p14="http://schemas.microsoft.com/office/powerpoint/2010/main" val="3197058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10 min</a:t>
            </a:r>
          </a:p>
          <a:p>
            <a:pPr lvl="0"/>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focus question on the slide and ask participants to answer the question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Next, have participants silently read sections 1–3 in the Sound Content Background Document (lesson plans binder). Then ask them to revise their answers to the focus question based upon what they learned from the reading.</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Ask participants to discuss their answers with an elbow partner and reach a consensus on an ideal response to the focus question.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Other than hearing the sound, you can tell that something is making a sound because it vibrates. You may also be able to see and feel the vibrations.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ideal responses with the group. Ask probe questions to clarify participants’ ideas and make their thinking visible (e.g., “Can you say more about that?” “What do you mean by …”?).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Have participants turn to the overview page of Sound lesson 1a in their lesson plans binders and read the ideal student response to the focus question.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Remind participants that an object must vibrate to make a sound.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45</a:t>
            </a:fld>
            <a:endParaRPr lang="en-US" dirty="0"/>
          </a:p>
        </p:txBody>
      </p:sp>
    </p:spTree>
    <p:extLst>
      <p:ext uri="{BB962C8B-B14F-4D97-AF65-F5344CB8AC3E}">
        <p14:creationId xmlns:p14="http://schemas.microsoft.com/office/powerpoint/2010/main" val="4284140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a:t>
            </a:r>
            <a:r>
              <a:rPr lang="en-US" dirty="0"/>
              <a:t>min</a:t>
            </a:r>
          </a:p>
          <a:p>
            <a:endParaRPr lang="en-US" dirty="0"/>
          </a:p>
          <a:p>
            <a:pPr marL="228600" lvl="1" indent="-228600" fontAlgn="base">
              <a:buNone/>
            </a:pPr>
            <a:r>
              <a:rPr lang="en-US" sz="1200" u="none" strike="noStrike" kern="1200" dirty="0">
                <a:solidFill>
                  <a:schemeClr val="tx1"/>
                </a:solidFill>
                <a:effectLst/>
                <a:latin typeface="+mn-lt"/>
                <a:ea typeface="+mn-ea"/>
                <a:cs typeface="+mn-cs"/>
              </a:rPr>
              <a:t>a. Highlight the key science ideas on the slide that answer the first content deepening focus question. </a:t>
            </a:r>
          </a:p>
          <a:p>
            <a:pPr marL="228600" lvl="1" indent="-228600" fontAlgn="base">
              <a:buAutoNum type="alphaLcPeriod"/>
            </a:pPr>
            <a:endParaRPr lang="en-US" sz="1200" u="none" strike="noStrike" kern="1200" dirty="0">
              <a:solidFill>
                <a:schemeClr val="tx1"/>
              </a:solidFill>
              <a:effectLst/>
              <a:latin typeface="+mn-lt"/>
              <a:ea typeface="+mn-ea"/>
              <a:cs typeface="+mn-cs"/>
            </a:endParaRPr>
          </a:p>
          <a:p>
            <a:pPr marL="228600" lvl="1" indent="-228600" fontAlgn="base">
              <a:buNone/>
            </a:pPr>
            <a:r>
              <a:rPr lang="en-US" sz="1200" u="none" strike="noStrike" kern="1200" dirty="0">
                <a:solidFill>
                  <a:schemeClr val="tx1"/>
                </a:solidFill>
                <a:effectLst/>
                <a:latin typeface="+mn-lt"/>
                <a:ea typeface="+mn-ea"/>
                <a:cs typeface="+mn-cs"/>
              </a:rPr>
              <a:t>b. </a:t>
            </a:r>
            <a:r>
              <a:rPr lang="en-US" sz="1200" b="0" u="none" strike="noStrike" kern="1200" dirty="0">
                <a:solidFill>
                  <a:schemeClr val="tx1"/>
                </a:solidFill>
                <a:effectLst/>
                <a:latin typeface="+mn-lt"/>
                <a:ea typeface="+mn-ea"/>
                <a:cs typeface="+mn-cs"/>
              </a:rPr>
              <a:t>Emphasize</a:t>
            </a:r>
            <a:r>
              <a:rPr lang="en-US" sz="1200" u="none" strike="noStrike" kern="1200" dirty="0">
                <a:solidFill>
                  <a:schemeClr val="tx1"/>
                </a:solidFill>
                <a:effectLst/>
                <a:latin typeface="+mn-lt"/>
                <a:ea typeface="+mn-ea"/>
                <a:cs typeface="+mn-cs"/>
              </a:rPr>
              <a:t> that ideas and evidence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from the investigations helped to shape the answer to this question. </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Ask participants, </a:t>
            </a:r>
            <a:r>
              <a:rPr lang="en-US" sz="1200" u="none" strike="noStrike" kern="1200" dirty="0">
                <a:solidFill>
                  <a:schemeClr val="tx1"/>
                </a:solidFill>
                <a:effectLst/>
                <a:latin typeface="+mn-lt"/>
                <a:ea typeface="+mn-ea"/>
                <a:cs typeface="+mn-cs"/>
              </a:rPr>
              <a:t>“Does everyone agree that these key ideas answer our focus question? Would you like to add or revise anything?”</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p>
          <a:p>
            <a:pPr lvl="0"/>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“Next, we’ll investigate how sound moves from a vibrating object to our ears.”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47</a:t>
            </a:fld>
            <a:endParaRPr lang="en-US" dirty="0"/>
          </a:p>
        </p:txBody>
      </p:sp>
    </p:spTree>
    <p:extLst>
      <p:ext uri="{BB962C8B-B14F-4D97-AF65-F5344CB8AC3E}">
        <p14:creationId xmlns:p14="http://schemas.microsoft.com/office/powerpoint/2010/main" val="42841409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min</a:t>
            </a:r>
          </a:p>
          <a:p>
            <a:endParaRPr lang="en-US" baseline="0" dirty="0"/>
          </a:p>
          <a:p>
            <a:pPr marL="228600" indent="-228600">
              <a:buNone/>
            </a:pPr>
            <a:r>
              <a:rPr lang="en-US" sz="1200" kern="1200" dirty="0">
                <a:solidFill>
                  <a:schemeClr val="tx1"/>
                </a:solidFill>
                <a:latin typeface="+mn-lt"/>
                <a:ea typeface="+mn-ea"/>
                <a:cs typeface="+mn-cs"/>
              </a:rPr>
              <a:t>a. Introduce the four ingredients of sound on the slide: the source of the sound, air, ears, and brain.</a:t>
            </a:r>
          </a:p>
          <a:p>
            <a:pPr marL="228600" indent="-228600">
              <a:buNone/>
            </a:pPr>
            <a:endParaRPr lang="en-US" sz="1200" kern="1200" baseline="0" dirty="0">
              <a:solidFill>
                <a:schemeClr val="tx1"/>
              </a:solidFill>
              <a:latin typeface="+mn-lt"/>
              <a:ea typeface="+mn-ea"/>
              <a:cs typeface="+mn-cs"/>
            </a:endParaRPr>
          </a:p>
          <a:p>
            <a:pPr marL="228600" indent="-228600">
              <a:buNone/>
            </a:pPr>
            <a:r>
              <a:rPr lang="en-US" sz="1200" kern="1200" baseline="0" dirty="0">
                <a:solidFill>
                  <a:schemeClr val="tx1"/>
                </a:solidFill>
                <a:latin typeface="+mn-lt"/>
                <a:ea typeface="+mn-ea"/>
                <a:cs typeface="+mn-cs"/>
              </a:rPr>
              <a:t>b. </a:t>
            </a:r>
            <a:r>
              <a:rPr lang="en-US" sz="1200" kern="1200" dirty="0">
                <a:solidFill>
                  <a:schemeClr val="tx1"/>
                </a:solidFill>
                <a:latin typeface="+mn-lt"/>
                <a:ea typeface="+mn-ea"/>
                <a:cs typeface="+mn-cs"/>
              </a:rPr>
              <a:t>“Next, we’ll examine these four ingredients in a real-life scenario.”</a:t>
            </a: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48</a:t>
            </a:fld>
            <a:endParaRPr lang="en-US" dirty="0"/>
          </a:p>
        </p:txBody>
      </p:sp>
    </p:spTree>
    <p:extLst>
      <p:ext uri="{BB962C8B-B14F-4D97-AF65-F5344CB8AC3E}">
        <p14:creationId xmlns:p14="http://schemas.microsoft.com/office/powerpoint/2010/main" val="815328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20 min</a:t>
            </a:r>
          </a:p>
          <a:p>
            <a:endParaRPr lang="en-US" baseline="0" dirty="0"/>
          </a:p>
          <a:p>
            <a:r>
              <a:rPr lang="en-US" baseline="0" dirty="0"/>
              <a:t>a. </a:t>
            </a:r>
            <a:r>
              <a:rPr lang="en-US" sz="1200" kern="1200" dirty="0">
                <a:solidFill>
                  <a:schemeClr val="tx1"/>
                </a:solidFill>
                <a:latin typeface="+mn-lt"/>
                <a:ea typeface="+mn-ea"/>
                <a:cs typeface="+mn-cs"/>
              </a:rPr>
              <a:t>Highlight the four ingredients of sound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“When a dog barks, its vocal chords vibrate and cause the air around it to vibrate. We represent sound as circles that move away from the source and get bigger as they travel outward. These vibrations travel on waves to our ears, and our brains interpret the vibrations as a barking sound. We’ll talk about this in more detail later.”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Distribute handout 1.7 (Sound on the Move) and go over the directions. Then make a sound with a tuning fork by tapping it on your hand or the bottom of your shoe. (Don’t tap the tuning fork on a hard surface, since that might damage 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participants, “Based on what you’ve learned so far about the four ingredients of sound, how do you think the sound from this tuning fork moves to your ears?”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with an elbow partner and talk about where they think the sound will move. Challenge participants to think about how sound travels and then compare their ideas to the diagram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After pairs have shared their ideas, have participants write their predictions on the handout and draw circles (waves) showing where they think the sound from the tuning fork will move.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g.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predictions and reasoning with the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Note that these are only predictions, and that you’ll revisit them later in the session.</a:t>
            </a:r>
          </a:p>
        </p:txBody>
      </p:sp>
      <p:sp>
        <p:nvSpPr>
          <p:cNvPr id="4" name="Slide Number Placeholder 3"/>
          <p:cNvSpPr>
            <a:spLocks noGrp="1"/>
          </p:cNvSpPr>
          <p:nvPr>
            <p:ph type="sldNum" sz="quarter" idx="10"/>
          </p:nvPr>
        </p:nvSpPr>
        <p:spPr/>
        <p:txBody>
          <a:bodyPr/>
          <a:lstStyle/>
          <a:p>
            <a:fld id="{58CC9574-A819-4FE4-99A7-1E27AD09ADC2}" type="slidenum">
              <a:rPr lang="en-US" smtClean="0"/>
              <a:pPr/>
              <a:t>49</a:t>
            </a:fld>
            <a:endParaRPr lang="en-US" dirty="0"/>
          </a:p>
        </p:txBody>
      </p:sp>
    </p:spTree>
    <p:extLst>
      <p:ext uri="{BB962C8B-B14F-4D97-AF65-F5344CB8AC3E}">
        <p14:creationId xmlns:p14="http://schemas.microsoft.com/office/powerpoint/2010/main" val="81532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a:t>
            </a:r>
            <a:r>
              <a:rPr lang="en-US" baseline="0" dirty="0"/>
              <a:t> </a:t>
            </a:r>
            <a:r>
              <a:rPr lang="en-US" dirty="0"/>
              <a:t>1 min</a:t>
            </a:r>
          </a:p>
          <a:p>
            <a:endParaRPr lang="en-US" dirty="0"/>
          </a:p>
          <a:p>
            <a:r>
              <a:rPr lang="en-US" dirty="0"/>
              <a:t>a. Let participants know they’ll be learning more about the </a:t>
            </a:r>
            <a:r>
              <a:rPr lang="en-US" dirty="0" err="1"/>
              <a:t>RESPeCT</a:t>
            </a:r>
            <a:r>
              <a:rPr lang="en-US" dirty="0"/>
              <a:t> PD program and </a:t>
            </a:r>
            <a:r>
              <a:rPr lang="en-US" dirty="0" err="1"/>
              <a:t>STeLLA</a:t>
            </a:r>
            <a:r>
              <a:rPr lang="en-US" dirty="0"/>
              <a:t> teaching strategies as they experience firsthand what it means to perform </a:t>
            </a:r>
            <a:r>
              <a:rPr lang="en-US" dirty="0" err="1"/>
              <a:t>videocase</a:t>
            </a:r>
            <a:r>
              <a:rPr lang="en-US" dirty="0"/>
              <a:t>-based lesson analysis.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1524801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10 min</a:t>
            </a:r>
          </a:p>
          <a:p>
            <a:endParaRPr lang="en-US" baseline="0" dirty="0"/>
          </a:p>
          <a:p>
            <a:r>
              <a:rPr lang="en-US" baseline="0" dirty="0"/>
              <a:t>a. </a:t>
            </a:r>
            <a:r>
              <a:rPr lang="en-US" sz="1200" kern="1200" dirty="0">
                <a:solidFill>
                  <a:schemeClr val="tx1"/>
                </a:solidFill>
                <a:latin typeface="+mn-lt"/>
                <a:ea typeface="+mn-ea"/>
                <a:cs typeface="+mn-cs"/>
              </a:rPr>
              <a:t>“Next, we’ll explore some key science ideas about how sound moves from a source to our ears.”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Source:</a:t>
            </a:r>
            <a:r>
              <a:rPr lang="en-US" sz="1200" kern="1200" dirty="0">
                <a:solidFill>
                  <a:schemeClr val="tx1"/>
                </a:solidFill>
                <a:latin typeface="+mn-lt"/>
                <a:ea typeface="+mn-ea"/>
                <a:cs typeface="+mn-cs"/>
              </a:rPr>
              <a:t> “Anything that vibrates causes the air around it to vibrate. In the slide diagram, the source of the vibrations is the dog, or more precisely, the vocal chords inside the dog. If you hugged this dog while it was barking, you’d be able to feel its vocal tract vibrating.”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emphasize:</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All sounds originate at the vibration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(oscillator). This causes a pressure disturbance in the air (or water) around the vibrating object.</a:t>
            </a:r>
          </a:p>
          <a:p>
            <a:pPr marL="320040" indent="-137160">
              <a:buFont typeface="Arial" pitchFamily="34" charset="0"/>
              <a:buChar char="•"/>
            </a:pPr>
            <a:r>
              <a:rPr lang="en-US" sz="1200" kern="1200" dirty="0">
                <a:solidFill>
                  <a:schemeClr val="tx1"/>
                </a:solidFill>
                <a:latin typeface="+mn-lt"/>
                <a:ea typeface="+mn-ea"/>
                <a:cs typeface="+mn-cs"/>
              </a:rPr>
              <a:t>The sound can be heard if the vibrating object oscillates higher than 20 times a minute—or 20 hertz (Hz), which is a very low hum—</a:t>
            </a:r>
            <a:r>
              <a:rPr lang="en-US" sz="1200" i="1" kern="1200" dirty="0">
                <a:solidFill>
                  <a:schemeClr val="tx1"/>
                </a:solidFill>
                <a:latin typeface="+mn-lt"/>
                <a:ea typeface="+mn-ea"/>
                <a:cs typeface="+mn-cs"/>
              </a:rPr>
              <a:t>but</a:t>
            </a:r>
            <a:r>
              <a:rPr lang="en-US" sz="1200" kern="1200" dirty="0">
                <a:solidFill>
                  <a:schemeClr val="tx1"/>
                </a:solidFill>
                <a:latin typeface="+mn-lt"/>
                <a:ea typeface="+mn-ea"/>
                <a:cs typeface="+mn-cs"/>
              </a:rPr>
              <a:t> no higher than 20,000 times per minute—or 20 kilohertz (kHz), which is a very high-pitched sound like scratching a chalkboard.    </a:t>
            </a:r>
          </a:p>
          <a:p>
            <a:pPr marL="320040" indent="-137160">
              <a:buFont typeface="Arial" pitchFamily="34" charset="0"/>
              <a:buChar char="•"/>
            </a:pPr>
            <a:r>
              <a:rPr lang="en-US" sz="1200" kern="1200" dirty="0">
                <a:solidFill>
                  <a:schemeClr val="tx1"/>
                </a:solidFill>
                <a:latin typeface="+mn-lt"/>
                <a:ea typeface="+mn-ea"/>
                <a:cs typeface="+mn-cs"/>
              </a:rPr>
              <a:t>Sounds are unique if they have a resonator that chooses a few frequencies over the others.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Dogs make different dog sounds because each breed has a unique physiology. A dachshund, for example, sounds different from a German shepherd because of resonance.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It takes energy to sustain a vibration. For example, we get tired if we talk or sing for long periods of time.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Air: </a:t>
            </a:r>
            <a:r>
              <a:rPr lang="en-US" sz="1200" kern="1200" dirty="0">
                <a:solidFill>
                  <a:schemeClr val="tx1"/>
                </a:solidFill>
                <a:latin typeface="+mn-lt"/>
                <a:ea typeface="+mn-ea"/>
                <a:cs typeface="+mn-cs"/>
              </a:rPr>
              <a:t>“Sound (vibrations) travels through the air in the form of wave</a:t>
            </a:r>
            <a:r>
              <a:rPr lang="en-US" sz="1050" kern="1200" dirty="0">
                <a:solidFill>
                  <a:schemeClr val="tx1"/>
                </a:solidFill>
                <a:latin typeface="+mn-lt"/>
                <a:ea typeface="+mn-ea"/>
                <a:cs typeface="+mn-cs"/>
              </a:rPr>
              <a:t>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emphasize:</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The vibrating source causes air-pressure disturbances that propagate through the air as </a:t>
            </a:r>
            <a:r>
              <a:rPr lang="en-US" sz="1200" i="1" kern="1200" dirty="0">
                <a:solidFill>
                  <a:schemeClr val="tx1"/>
                </a:solidFill>
                <a:latin typeface="+mn-lt"/>
                <a:ea typeface="+mn-ea"/>
                <a:cs typeface="+mn-cs"/>
              </a:rPr>
              <a:t>pressure waves</a:t>
            </a:r>
            <a:r>
              <a:rPr lang="en-US" sz="1200" kern="1200" dirty="0">
                <a:solidFill>
                  <a:schemeClr val="tx1"/>
                </a:solidFill>
                <a:latin typeface="+mn-lt"/>
                <a:ea typeface="+mn-ea"/>
                <a:cs typeface="+mn-cs"/>
              </a:rPr>
              <a:t>.   </a:t>
            </a:r>
          </a:p>
          <a:p>
            <a:pPr marL="320040" indent="-137160">
              <a:buFont typeface="Arial" pitchFamily="34" charset="0"/>
              <a:buChar char="•"/>
            </a:pPr>
            <a:r>
              <a:rPr lang="en-US" sz="1200" kern="1200" dirty="0">
                <a:solidFill>
                  <a:schemeClr val="tx1"/>
                </a:solidFill>
                <a:latin typeface="+mn-lt"/>
                <a:ea typeface="+mn-ea"/>
                <a:cs typeface="+mn-cs"/>
              </a:rPr>
              <a:t>Sound waves travel away from the source in all directions, just like waves moving away from a pebble tossed into a pond.   </a:t>
            </a:r>
          </a:p>
          <a:p>
            <a:pPr marL="320040" indent="-137160">
              <a:buFont typeface="Arial" pitchFamily="34" charset="0"/>
              <a:buChar char="•"/>
            </a:pPr>
            <a:r>
              <a:rPr lang="en-US" sz="1200" kern="1200" dirty="0">
                <a:solidFill>
                  <a:schemeClr val="tx1"/>
                </a:solidFill>
                <a:latin typeface="+mn-lt"/>
                <a:ea typeface="+mn-ea"/>
                <a:cs typeface="+mn-cs"/>
              </a:rPr>
              <a:t>Sound must travel through a medium, such as air or water. There can be no sound wave without a medium.</a:t>
            </a:r>
          </a:p>
          <a:p>
            <a:pPr marL="320040" indent="-137160">
              <a:buFont typeface="Arial" pitchFamily="34" charset="0"/>
              <a:buChar char="•"/>
            </a:pPr>
            <a:r>
              <a:rPr lang="en-US" sz="1200" kern="1200" dirty="0">
                <a:solidFill>
                  <a:schemeClr val="tx1"/>
                </a:solidFill>
                <a:latin typeface="+mn-lt"/>
                <a:ea typeface="+mn-ea"/>
                <a:cs typeface="+mn-cs"/>
              </a:rPr>
              <a:t>Sound waves cause vibrations (disturbances) in the air to travel in all directions. The air stays where it is; only the vibrations travel through the air.</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Sound waves are a way of transporting a little bit of energy.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probe and challenge questions to elicit the following key ideas from participants about where the sound waves in the slide diagram can go.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sound waves in the diagram can … </a:t>
            </a:r>
          </a:p>
          <a:p>
            <a:pPr marL="320040" indent="-137160">
              <a:buFont typeface="Arial" pitchFamily="34" charset="0"/>
              <a:buChar char="•"/>
            </a:pPr>
            <a:r>
              <a:rPr lang="en-US" sz="1200" kern="1200" dirty="0">
                <a:solidFill>
                  <a:schemeClr val="tx1"/>
                </a:solidFill>
                <a:latin typeface="+mn-lt"/>
                <a:ea typeface="+mn-ea"/>
                <a:cs typeface="+mn-cs"/>
              </a:rPr>
              <a:t>travel to empty spaces, which means that nobody receives that portion of the disturbance;</a:t>
            </a:r>
          </a:p>
          <a:p>
            <a:pPr marL="320040" indent="-137160">
              <a:buFont typeface="Arial" pitchFamily="34" charset="0"/>
              <a:buChar char="•"/>
            </a:pPr>
            <a:r>
              <a:rPr lang="en-US" sz="1200" kern="1200" dirty="0">
                <a:solidFill>
                  <a:schemeClr val="tx1"/>
                </a:solidFill>
                <a:latin typeface="+mn-lt"/>
                <a:ea typeface="+mn-ea"/>
                <a:cs typeface="+mn-cs"/>
              </a:rPr>
              <a:t>reach the man’s ears, which means that two ears receive a portion of the disturbance;</a:t>
            </a:r>
          </a:p>
          <a:p>
            <a:pPr marL="320040" indent="-137160">
              <a:buFont typeface="Arial" pitchFamily="34" charset="0"/>
              <a:buChar char="•"/>
            </a:pPr>
            <a:r>
              <a:rPr lang="en-US" sz="1200" kern="1200" dirty="0">
                <a:solidFill>
                  <a:schemeClr val="tx1"/>
                </a:solidFill>
                <a:latin typeface="+mn-lt"/>
                <a:ea typeface="+mn-ea"/>
                <a:cs typeface="+mn-cs"/>
              </a:rPr>
              <a:t>reach the bird’s ears, which means that two more ears receive another portion of the disturbance; or</a:t>
            </a:r>
          </a:p>
          <a:p>
            <a:pPr marL="320040" indent="-137160">
              <a:buFont typeface="Arial" pitchFamily="34" charset="0"/>
              <a:buChar char="•"/>
            </a:pPr>
            <a:r>
              <a:rPr lang="en-US" sz="1200" kern="1200" dirty="0">
                <a:solidFill>
                  <a:schemeClr val="tx1"/>
                </a:solidFill>
                <a:latin typeface="+mn-lt"/>
                <a:ea typeface="+mn-ea"/>
                <a:cs typeface="+mn-cs"/>
              </a:rPr>
              <a:t>reach the tree on the other side of the dog, which means the tree receives yet another portion of the disturbance.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Ears:</a:t>
            </a:r>
            <a:r>
              <a:rPr lang="en-US" sz="1200" kern="1200" dirty="0">
                <a:solidFill>
                  <a:schemeClr val="tx1"/>
                </a:solidFill>
                <a:latin typeface="+mn-lt"/>
                <a:ea typeface="+mn-ea"/>
                <a:cs typeface="+mn-cs"/>
              </a:rPr>
              <a:t> “If the sound waves reach your eardrums, they will vibrate at the same frequency as the vibrations of the original oscillator.”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emphasize:</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Sound is a pressure wave, so it can make a very light object move when the pressure wave reaches it.</a:t>
            </a:r>
          </a:p>
          <a:p>
            <a:pPr marL="320040" indent="-137160">
              <a:buFont typeface="Arial" pitchFamily="34" charset="0"/>
              <a:buChar char="•"/>
            </a:pPr>
            <a:r>
              <a:rPr lang="en-US" sz="1200" kern="1200" dirty="0">
                <a:solidFill>
                  <a:schemeClr val="tx1"/>
                </a:solidFill>
                <a:latin typeface="+mn-lt"/>
                <a:ea typeface="+mn-ea"/>
                <a:cs typeface="+mn-cs"/>
              </a:rPr>
              <a:t>Eardrums vibrate when pressure waves hit them.</a:t>
            </a:r>
          </a:p>
          <a:p>
            <a:pPr marL="320040" indent="-137160">
              <a:buFont typeface="Arial" pitchFamily="34" charset="0"/>
              <a:buChar char="•"/>
            </a:pPr>
            <a:r>
              <a:rPr lang="en-US" sz="1200" kern="1200" dirty="0">
                <a:solidFill>
                  <a:schemeClr val="tx1"/>
                </a:solidFill>
                <a:latin typeface="+mn-lt"/>
                <a:ea typeface="+mn-ea"/>
                <a:cs typeface="+mn-cs"/>
              </a:rPr>
              <a:t>Eardrums vibrate in response to very, very small changes in air pressure. </a:t>
            </a:r>
          </a:p>
          <a:p>
            <a:pPr marL="457200" lvl="1" indent="-137160">
              <a:buFont typeface="Arial" pitchFamily="34" charset="0"/>
              <a:buChar char="•"/>
            </a:pPr>
            <a:r>
              <a:rPr lang="en-US" sz="1200" kern="1200" dirty="0">
                <a:solidFill>
                  <a:schemeClr val="tx1"/>
                </a:solidFill>
                <a:latin typeface="+mn-lt"/>
                <a:ea typeface="+mn-ea"/>
                <a:cs typeface="+mn-cs"/>
              </a:rPr>
              <a:t>We can perceive a change in air pressure when we ride an elevator up to a higher floor in a building.</a:t>
            </a:r>
          </a:p>
          <a:p>
            <a:pPr marL="457200" lvl="1" indent="-137160">
              <a:buFont typeface="Arial" pitchFamily="34" charset="0"/>
              <a:buChar char="•"/>
            </a:pPr>
            <a:r>
              <a:rPr lang="en-US" sz="1200" kern="1200" dirty="0">
                <a:solidFill>
                  <a:schemeClr val="tx1"/>
                </a:solidFill>
                <a:latin typeface="+mn-lt"/>
                <a:ea typeface="+mn-ea"/>
                <a:cs typeface="+mn-cs"/>
              </a:rPr>
              <a:t>We can feel a change in air pressure when we descend rapidly in an airplane.</a:t>
            </a:r>
          </a:p>
          <a:p>
            <a:pPr marL="457200" lvl="1" indent="-137160">
              <a:buFont typeface="Arial" pitchFamily="34" charset="0"/>
              <a:buChar char="•"/>
            </a:pPr>
            <a:r>
              <a:rPr lang="en-US" sz="1200" kern="1200" dirty="0">
                <a:solidFill>
                  <a:schemeClr val="tx1"/>
                </a:solidFill>
                <a:latin typeface="+mn-lt"/>
                <a:ea typeface="+mn-ea"/>
                <a:cs typeface="+mn-cs"/>
              </a:rPr>
              <a:t>The greater the change in pressure, the louder the sound is.</a:t>
            </a:r>
          </a:p>
          <a:p>
            <a:pPr marL="457200" lvl="1" indent="-137160">
              <a:buFont typeface="Arial" pitchFamily="34" charset="0"/>
              <a:buChar char="•"/>
            </a:pPr>
            <a:r>
              <a:rPr lang="en-US" sz="1200" kern="1200" dirty="0">
                <a:solidFill>
                  <a:schemeClr val="tx1"/>
                </a:solidFill>
                <a:latin typeface="+mn-lt"/>
                <a:ea typeface="+mn-ea"/>
                <a:cs typeface="+mn-cs"/>
              </a:rPr>
              <a:t>We have two ears that help us determine the source of a sound. This protected our ancestors from predators!  </a:t>
            </a:r>
          </a:p>
          <a:p>
            <a:pPr marL="320040" indent="-137160">
              <a:buFont typeface="Arial" pitchFamily="34" charset="0"/>
              <a:buChar char="•"/>
            </a:pPr>
            <a:r>
              <a:rPr lang="en-US" sz="1200" kern="1200" dirty="0">
                <a:solidFill>
                  <a:schemeClr val="tx1"/>
                </a:solidFill>
                <a:latin typeface="+mn-lt"/>
                <a:ea typeface="+mn-ea"/>
                <a:cs typeface="+mn-cs"/>
              </a:rPr>
              <a:t>Less of the sound wave reaches our eardrums the farther away we are from the source of a sound. This makes the sound softer.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Brain:</a:t>
            </a:r>
            <a:r>
              <a:rPr lang="en-US" sz="1200" kern="1200" dirty="0">
                <a:solidFill>
                  <a:schemeClr val="tx1"/>
                </a:solidFill>
                <a:latin typeface="+mn-lt"/>
                <a:ea typeface="+mn-ea"/>
                <a:cs typeface="+mn-cs"/>
              </a:rPr>
              <a:t> “When sound waves reach our ears, they make our eardrums vibrate. These vibrations produce electrical signals that travel to our brains, and our brains interpret these signals as sound.”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emphasize: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Our brains remember exactly what a dog sounds like and interpret the electrical signals accordingly. A different set of amplifying parts of an animal will be identified as a different animal.</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Each person makes a unique sound, which is why babies can recognize their parents’ voices.  </a:t>
            </a:r>
          </a:p>
          <a:p>
            <a:pPr marL="320040" indent="-137160">
              <a:buFont typeface="Arial" pitchFamily="34" charset="0"/>
              <a:buChar char="•"/>
            </a:pPr>
            <a:r>
              <a:rPr lang="en-US" sz="1200" kern="1200" dirty="0">
                <a:solidFill>
                  <a:schemeClr val="tx1"/>
                </a:solidFill>
                <a:latin typeface="+mn-lt"/>
                <a:ea typeface="+mn-ea"/>
                <a:cs typeface="+mn-cs"/>
              </a:rPr>
              <a:t>Our brains tell us which ear hears more, and that helps us determine where a sound is coming from.</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We each have a keen</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recognition of combined tones (e.g., music).</a:t>
            </a:r>
          </a:p>
          <a:p>
            <a:pPr marL="320040" indent="-137160">
              <a:buFont typeface="Arial" pitchFamily="34" charset="0"/>
              <a:buChar char="•"/>
            </a:pPr>
            <a:r>
              <a:rPr lang="en-US" sz="1200" kern="1200" dirty="0">
                <a:solidFill>
                  <a:schemeClr val="tx1"/>
                </a:solidFill>
                <a:latin typeface="+mn-lt"/>
                <a:ea typeface="+mn-ea"/>
                <a:cs typeface="+mn-cs"/>
              </a:rPr>
              <a:t>If a sound reaches a nonliving thing or a living thing without a brain (like a tree), the object perceives no sound.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50</a:t>
            </a:fld>
            <a:endParaRPr lang="en-US" dirty="0"/>
          </a:p>
        </p:txBody>
      </p:sp>
    </p:spTree>
    <p:extLst>
      <p:ext uri="{BB962C8B-B14F-4D97-AF65-F5344CB8AC3E}">
        <p14:creationId xmlns:p14="http://schemas.microsoft.com/office/powerpoint/2010/main" val="815328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3 min</a:t>
            </a:r>
          </a:p>
          <a:p>
            <a:pPr lvl="0"/>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“Think about what you’ve learned so far about how sound moves from a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to our ears. Then jot down your ideas for answering this question in your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the end of our content deepening session, you’ll have an opportunity to revise your answers.”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51</a:t>
            </a:fld>
            <a:endParaRPr lang="en-US" dirty="0"/>
          </a:p>
        </p:txBody>
      </p:sp>
    </p:spTree>
    <p:extLst>
      <p:ext uri="{BB962C8B-B14F-4D97-AF65-F5344CB8AC3E}">
        <p14:creationId xmlns:p14="http://schemas.microsoft.com/office/powerpoint/2010/main" val="4284140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 min</a:t>
            </a:r>
          </a:p>
          <a:p>
            <a:r>
              <a:rPr lang="en-US" sz="1200" kern="1200" dirty="0">
                <a:solidFill>
                  <a:schemeClr val="tx1"/>
                </a:solidFill>
                <a:effectLst/>
                <a:latin typeface="+mn-lt"/>
                <a:ea typeface="+mn-ea"/>
                <a:cs typeface="+mn-cs"/>
              </a:rPr>
              <a:t> </a:t>
            </a:r>
          </a:p>
          <a:p>
            <a:r>
              <a:rPr lang="en-US" sz="1200" kern="1200" dirty="0">
                <a:solidFill>
                  <a:schemeClr val="tx1"/>
                </a:solidFill>
                <a:latin typeface="+mn-lt"/>
                <a:ea typeface="+mn-ea"/>
                <a:cs typeface="+mn-cs"/>
              </a:rPr>
              <a:t>a. Read the main learning goals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“Next, we’ll watch a short video clip on sound waves. Then we’ll drive home these learning goals by exploring more about how sound is produced and how sound waves move through the air to our eardrums.”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YouTube video </a:t>
            </a:r>
            <a:r>
              <a:rPr lang="en-US" sz="1200" i="1" kern="1200" dirty="0">
                <a:solidFill>
                  <a:schemeClr val="tx1"/>
                </a:solidFill>
                <a:latin typeface="+mn-lt"/>
                <a:ea typeface="+mn-ea"/>
                <a:cs typeface="+mn-cs"/>
              </a:rPr>
              <a:t>What Is Sound?</a:t>
            </a:r>
            <a:r>
              <a:rPr lang="en-US" dirty="0"/>
              <a:t> </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t>
            </a:r>
            <a:r>
              <a:rPr lang="en-US" sz="1200" kern="1200" dirty="0">
                <a:solidFill>
                  <a:schemeClr val="tx1"/>
                </a:solidFill>
                <a:effectLst/>
                <a:latin typeface="+mn-lt"/>
                <a:ea typeface="+mn-ea"/>
                <a:cs typeface="+mn-cs"/>
              </a:rPr>
              <a:t>Highlight key ideas about sound waves from the video clip. Ask participants if they have any questions or comments.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52</a:t>
            </a:fld>
            <a:endParaRPr lang="en-US" dirty="0"/>
          </a:p>
        </p:txBody>
      </p:sp>
    </p:spTree>
    <p:extLst>
      <p:ext uri="{BB962C8B-B14F-4D97-AF65-F5344CB8AC3E}">
        <p14:creationId xmlns:p14="http://schemas.microsoft.com/office/powerpoint/2010/main" val="2007978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a:t>
            </a:r>
          </a:p>
          <a:p>
            <a:endParaRPr lang="en-US" dirty="0"/>
          </a:p>
          <a:p>
            <a:r>
              <a:rPr lang="en-US" sz="1200" kern="1200" dirty="0">
                <a:solidFill>
                  <a:schemeClr val="tx1"/>
                </a:solidFill>
                <a:latin typeface="+mn-lt"/>
                <a:ea typeface="+mn-ea"/>
                <a:cs typeface="+mn-cs"/>
              </a:rPr>
              <a:t>a. Introduce the questions on the slide and have participants copy them into their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Show the YouTube video </a:t>
            </a:r>
            <a:r>
              <a:rPr lang="en-US" sz="1200" i="1" kern="1200" dirty="0">
                <a:solidFill>
                  <a:schemeClr val="tx1"/>
                </a:solidFill>
                <a:latin typeface="+mn-lt"/>
                <a:ea typeface="+mn-ea"/>
                <a:cs typeface="+mn-cs"/>
              </a:rPr>
              <a:t>Longitudinal Waves Using a Slinky</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may want to replay the video a few times so that participants can look more closely at various parts of the model and take notes to help them answer the questions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After the video demonstration, have participants answer the slide questions in their notebooks. As needed, replay the video clip and ask probe and challenge questions to support participants as they work through each question.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Next, conduct your own Slinky demonstration. Ask a volunteer to hold one end of the Slinky as you quickly move it forward and backward with your hand.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Ask the volunteer the following questions during the demonstration: </a:t>
            </a:r>
          </a:p>
          <a:p>
            <a:pPr marL="320040" indent="-137160">
              <a:buFont typeface="Arial" pitchFamily="34" charset="0"/>
              <a:buChar char="•"/>
            </a:pPr>
            <a:r>
              <a:rPr lang="en-US" sz="1200" kern="1200" dirty="0">
                <a:solidFill>
                  <a:schemeClr val="tx1"/>
                </a:solidFill>
                <a:latin typeface="+mn-lt"/>
                <a:ea typeface="+mn-ea"/>
                <a:cs typeface="+mn-cs"/>
              </a:rPr>
              <a:t>“Am I pushing your hand or the Slinky?” </a:t>
            </a:r>
          </a:p>
          <a:p>
            <a:pPr marL="320040" indent="-137160">
              <a:buFont typeface="Arial" pitchFamily="34" charset="0"/>
              <a:buChar char="•"/>
            </a:pPr>
            <a:r>
              <a:rPr lang="en-US" sz="1200" kern="1200" dirty="0">
                <a:solidFill>
                  <a:schemeClr val="tx1"/>
                </a:solidFill>
                <a:latin typeface="+mn-lt"/>
                <a:ea typeface="+mn-ea"/>
                <a:cs typeface="+mn-cs"/>
              </a:rPr>
              <a:t>“So how come you can feel the vibrations in your hand?”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After the demonstration, ask participants the following questions:</a:t>
            </a:r>
          </a:p>
          <a:p>
            <a:pPr marL="320040" indent="-137160">
              <a:buFont typeface="Arial" pitchFamily="34" charset="0"/>
              <a:buChar char="•"/>
            </a:pPr>
            <a:r>
              <a:rPr lang="en-US" sz="1200" kern="1200" dirty="0">
                <a:solidFill>
                  <a:schemeClr val="tx1"/>
                </a:solidFill>
                <a:latin typeface="+mn-lt"/>
                <a:ea typeface="+mn-ea"/>
                <a:cs typeface="+mn-cs"/>
              </a:rPr>
              <a:t>Where did the vibrations start?</a:t>
            </a:r>
          </a:p>
          <a:p>
            <a:pPr marL="320040" indent="-137160">
              <a:buFont typeface="Arial" pitchFamily="34" charset="0"/>
              <a:buChar char="•"/>
            </a:pPr>
            <a:r>
              <a:rPr lang="en-US" sz="1200" kern="1200" dirty="0">
                <a:solidFill>
                  <a:schemeClr val="tx1"/>
                </a:solidFill>
                <a:latin typeface="+mn-lt"/>
                <a:ea typeface="+mn-ea"/>
                <a:cs typeface="+mn-cs"/>
              </a:rPr>
              <a:t>What moved down the Slinky?   </a:t>
            </a:r>
          </a:p>
          <a:p>
            <a:pPr marL="320040" indent="-137160">
              <a:buFont typeface="Arial" pitchFamily="34" charset="0"/>
              <a:buChar char="•"/>
            </a:pPr>
            <a:r>
              <a:rPr lang="en-US" sz="1200" kern="1200" dirty="0">
                <a:solidFill>
                  <a:schemeClr val="tx1"/>
                </a:solidFill>
                <a:latin typeface="+mn-lt"/>
                <a:ea typeface="+mn-ea"/>
                <a:cs typeface="+mn-cs"/>
              </a:rPr>
              <a:t>Can you describe how the vibrations moved down the Slinky? </a:t>
            </a:r>
          </a:p>
          <a:p>
            <a:pPr marL="320040" indent="-137160">
              <a:buFont typeface="Arial" pitchFamily="34" charset="0"/>
              <a:buChar char="•"/>
            </a:pPr>
            <a:r>
              <a:rPr lang="en-US" sz="1200" kern="1200" dirty="0">
                <a:solidFill>
                  <a:schemeClr val="tx1"/>
                </a:solidFill>
                <a:latin typeface="+mn-lt"/>
                <a:ea typeface="+mn-ea"/>
                <a:cs typeface="+mn-cs"/>
              </a:rPr>
              <a:t>Can you relate this to the ribbon in the video clip?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g.</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read section 4 in the content background document. Then ask them to revise their responses to the slide questions based on the ideas presented in the reading.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h.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revised answers with the group. Encourage participants to listen carefully to one another’s ideas and be ready to agree or disagree, add their own ideas, and ask questions.</a:t>
            </a:r>
            <a:r>
              <a:rPr lang="en-US" dirty="0"/>
              <a:t> </a:t>
            </a:r>
            <a:r>
              <a:rPr lang="en-US" sz="1200" kern="1200" dirty="0">
                <a:solidFill>
                  <a:schemeClr val="tx1"/>
                </a:solidFill>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a:p>
        </p:txBody>
      </p:sp>
    </p:spTree>
    <p:extLst>
      <p:ext uri="{BB962C8B-B14F-4D97-AF65-F5344CB8AC3E}">
        <p14:creationId xmlns:p14="http://schemas.microsoft.com/office/powerpoint/2010/main" val="571484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3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Have participants locate lesson handout 6.1 (The Ear) in their lesson plans binders and refer to them as needed as you walk them through the information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“Both of the objects on this slide are good sound receivers. The tree in the earlier diagram wasn’t a good sound receiver because it didn’t do anything with the sound waves that reached it.”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might want to show the diagram on slide 49 again. Point out the sound waves that moved from the dog to the tree and note that the sound waves enter the tree, but the tree isn’t able to perceive them because it doesn’t have an eardrum to transmit signals or a brain to translate them into sound.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 human ear and a homemade kazoo are good sound receivers for three important reasons: </a:t>
            </a:r>
          </a:p>
          <a:p>
            <a:pPr marL="457200" lvl="0" indent="-182880">
              <a:buFont typeface="+mj-lt"/>
              <a:buAutoNum type="arabicPeriod"/>
            </a:pPr>
            <a:r>
              <a:rPr lang="en-US" sz="1200" kern="1200" dirty="0">
                <a:solidFill>
                  <a:schemeClr val="tx1"/>
                </a:solidFill>
                <a:latin typeface="+mn-lt"/>
                <a:ea typeface="+mn-ea"/>
                <a:cs typeface="+mn-cs"/>
              </a:rPr>
              <a:t>“They each have a large opening that can catch or collect a portion of the incoming sound wave. In a human ear, this opening is the outer ear or </a:t>
            </a:r>
            <a:r>
              <a:rPr lang="en-US" sz="1200" i="1" kern="1200" dirty="0">
                <a:solidFill>
                  <a:schemeClr val="tx1"/>
                </a:solidFill>
                <a:latin typeface="+mn-lt"/>
                <a:ea typeface="+mn-ea"/>
                <a:cs typeface="+mn-cs"/>
              </a:rPr>
              <a:t>auricle</a:t>
            </a:r>
            <a:r>
              <a:rPr lang="en-US" sz="1200" kern="1200" dirty="0">
                <a:solidFill>
                  <a:schemeClr val="tx1"/>
                </a:solidFill>
                <a:latin typeface="+mn-lt"/>
                <a:ea typeface="+mn-ea"/>
                <a:cs typeface="+mn-cs"/>
              </a:rPr>
              <a:t>, and in the kazoo, it’s the end of the tube without the wax paper. </a:t>
            </a:r>
          </a:p>
          <a:p>
            <a:pPr marL="457200" lvl="0" indent="-182880">
              <a:buFont typeface="+mj-lt"/>
              <a:buAutoNum type="arabicPeriod"/>
            </a:pPr>
            <a:r>
              <a:rPr lang="en-US" sz="1200" kern="1200" dirty="0">
                <a:solidFill>
                  <a:schemeClr val="tx1"/>
                </a:solidFill>
                <a:latin typeface="+mn-lt"/>
                <a:ea typeface="+mn-ea"/>
                <a:cs typeface="+mn-cs"/>
              </a:rPr>
              <a:t>“Both the human ear and the kazoo have a resonance space containing a volume of air in which sound can resonate. This space prefers one dominant frequency. The resonance space in the human ear is called the </a:t>
            </a:r>
            <a:r>
              <a:rPr lang="en-US" sz="1200" i="1" kern="1200" dirty="0">
                <a:solidFill>
                  <a:schemeClr val="tx1"/>
                </a:solidFill>
                <a:latin typeface="+mn-lt"/>
                <a:ea typeface="+mn-ea"/>
                <a:cs typeface="+mn-cs"/>
              </a:rPr>
              <a:t>external acoustic </a:t>
            </a:r>
            <a:r>
              <a:rPr lang="en-US" sz="1200" i="1" kern="1200" dirty="0" err="1">
                <a:solidFill>
                  <a:schemeClr val="tx1"/>
                </a:solidFill>
                <a:latin typeface="+mn-lt"/>
                <a:ea typeface="+mn-ea"/>
                <a:cs typeface="+mn-cs"/>
              </a:rPr>
              <a:t>meatus</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ear canal</a:t>
            </a:r>
            <a:r>
              <a:rPr lang="en-US" sz="1200" kern="1200" dirty="0">
                <a:solidFill>
                  <a:schemeClr val="tx1"/>
                </a:solidFill>
                <a:latin typeface="+mn-lt"/>
                <a:ea typeface="+mn-ea"/>
                <a:cs typeface="+mn-cs"/>
              </a:rPr>
              <a:t>. The resonance space in the kazoo is just past the opening.  </a:t>
            </a:r>
          </a:p>
          <a:p>
            <a:pPr marL="457200" lvl="0" indent="-182880">
              <a:buFont typeface="+mj-lt"/>
              <a:buAutoNum type="arabicPeriod"/>
            </a:pPr>
            <a:r>
              <a:rPr lang="en-US" sz="1200" kern="1200" dirty="0">
                <a:solidFill>
                  <a:schemeClr val="tx1"/>
                </a:solidFill>
                <a:latin typeface="+mn-lt"/>
                <a:ea typeface="+mn-ea"/>
                <a:cs typeface="+mn-cs"/>
              </a:rPr>
              <a:t>“The human ear and the kazoo also have an object that vibrates. The human ear has a tympanic membrane or eardrum that vibrates at a frequency humans can hear (20–20,000 Hz). The kazoo has wax paper attached to one end that simulates an eardrum.”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Point out that when sound waves or vibrations reach the eardrum, the eardrum vibrates. These vibrations are converted to electrical signals or impulses that the auditory nerve transports to the brain. The brain then interprets these signals as sound, such as music or a barking dog!</a:t>
            </a:r>
            <a:r>
              <a:rPr lang="en-US" dirty="0"/>
              <a:t> </a:t>
            </a:r>
            <a:r>
              <a:rPr lang="en-US" sz="1200" kern="1200" dirty="0">
                <a:solidFill>
                  <a:schemeClr val="tx1"/>
                </a:solidFill>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54</a:t>
            </a:fld>
            <a:endParaRPr lang="en-US" dirty="0"/>
          </a:p>
        </p:txBody>
      </p:sp>
    </p:spTree>
    <p:extLst>
      <p:ext uri="{BB962C8B-B14F-4D97-AF65-F5344CB8AC3E}">
        <p14:creationId xmlns:p14="http://schemas.microsoft.com/office/powerpoint/2010/main" val="2842525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8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“The human ear is an excellent sound receiver! It collects and resonates sound, it has a tympanic membrane or eardrum that can vibrate, and it converts these vibrations to signals the brain can interpret as sound.”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To illustrate how the human ear receives sound, distribute homemade kazoos to several volunteers.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Direct the volunteers to put the open end of the cardboard rolls against their mouths and make a sound like an owl. Then ask participants to describe what they hear.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Next, direct the volunteers to hum into their kazoos. Then ask participants to describe what they hear.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Following the demonstration, ask participants, “How are kazoos and human ears similar? How are they different?”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Probe and challenge participants’ thinking to highlight the key ideas on the slide.</a:t>
            </a: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55</a:t>
            </a:fld>
            <a:endParaRPr lang="en-US" dirty="0"/>
          </a:p>
        </p:txBody>
      </p:sp>
    </p:spTree>
    <p:extLst>
      <p:ext uri="{BB962C8B-B14F-4D97-AF65-F5344CB8AC3E}">
        <p14:creationId xmlns:p14="http://schemas.microsoft.com/office/powerpoint/2010/main" val="28425258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Read through the information on the slide and highlight the characteristics of good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Note that a musical sound or note has a few strong frequencies that we can hum along with. Noise, on the other hand, has an infinite number of frequencies that resonate at the same time. Rushing air causes noise and sounds like “</a:t>
            </a:r>
            <a:r>
              <a:rPr lang="en-US" sz="1200" kern="1200" dirty="0" err="1">
                <a:solidFill>
                  <a:schemeClr val="tx1"/>
                </a:solidFill>
                <a:latin typeface="+mn-lt"/>
                <a:ea typeface="+mn-ea"/>
                <a:cs typeface="+mn-cs"/>
              </a:rPr>
              <a:t>shshshshshsh</a:t>
            </a:r>
            <a:r>
              <a:rPr lang="en-US" sz="1200" kern="120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 “We’ll talk more about the distinctions between musical sound and noise in </a:t>
            </a:r>
            <a:r>
              <a:rPr lang="en-US" sz="1200" kern="1200" baseline="0">
                <a:solidFill>
                  <a:schemeClr val="tx1"/>
                </a:solidFill>
                <a:latin typeface="+mn-lt"/>
                <a:ea typeface="+mn-ea"/>
                <a:cs typeface="+mn-cs"/>
              </a:rPr>
              <a:t>a later content </a:t>
            </a:r>
            <a:r>
              <a:rPr lang="en-US" sz="1200" kern="1200" baseline="0" dirty="0">
                <a:solidFill>
                  <a:schemeClr val="tx1"/>
                </a:solidFill>
                <a:latin typeface="+mn-lt"/>
                <a:ea typeface="+mn-ea"/>
                <a:cs typeface="+mn-cs"/>
              </a:rPr>
              <a:t>deepening session.</a:t>
            </a:r>
            <a:r>
              <a:rPr lang="en-US" sz="1200" kern="1200" dirty="0">
                <a:solidFill>
                  <a:schemeClr val="tx1"/>
                </a:solidFill>
                <a:latin typeface="+mn-lt"/>
                <a:ea typeface="+mn-ea"/>
                <a:cs typeface="+mn-cs"/>
              </a:rPr>
              <a:t>”</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56</a:t>
            </a:fld>
            <a:endParaRPr lang="en-US" dirty="0"/>
          </a:p>
        </p:txBody>
      </p:sp>
    </p:spTree>
    <p:extLst>
      <p:ext uri="{BB962C8B-B14F-4D97-AF65-F5344CB8AC3E}">
        <p14:creationId xmlns:p14="http://schemas.microsoft.com/office/powerpoint/2010/main" val="30616093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10 min</a:t>
            </a:r>
          </a:p>
          <a:p>
            <a:endParaRPr lang="en-US" baseline="0" dirty="0"/>
          </a:p>
          <a:p>
            <a:r>
              <a:rPr lang="en-US" sz="1200" kern="1200" dirty="0">
                <a:solidFill>
                  <a:schemeClr val="tx1"/>
                </a:solidFill>
                <a:latin typeface="+mn-lt"/>
                <a:ea typeface="+mn-ea"/>
                <a:cs typeface="+mn-cs"/>
              </a:rPr>
              <a:t>a. “We used kazoos to simulate how the human ear receives sound. Now let’s investigate how sound is produced.”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Introduce the plastic container with a rubber band stretched across the opening.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Make a sound by plucking the rubber band with your finger (see image on slide). Then ask participants to share their observations. Did they see the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vibrate? What did they hear?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Next, have a volunteer stretch the rubber band around his or her fingers and try to match the tension of the rubber band around the container. Then ask another volunteer to make a sound by plucking the rubber band.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After this demonstration, ask participants to share their observations. Did they see the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vibrate? What did they hear? Did the volunteer feel the rubber band vibrate?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Then have participants compare the two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Ask, “What is the difference between a rubber band vibrating around fingers and a rubber band vibrating around a plastic container?”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E</a:t>
            </a:r>
            <a:r>
              <a:rPr lang="en-US" sz="1200" kern="1200" baseline="0" dirty="0">
                <a:solidFill>
                  <a:schemeClr val="tx1"/>
                </a:solidFill>
                <a:latin typeface="+mn-lt"/>
                <a:ea typeface="+mn-ea"/>
                <a:cs typeface="+mn-cs"/>
              </a:rPr>
              <a:t>mphasize the key points on the slide that explain what makes the plastic container and rubber band a good </a:t>
            </a:r>
            <a:r>
              <a:rPr lang="en-US" sz="1200" kern="1200" baseline="0" dirty="0" err="1">
                <a:solidFill>
                  <a:schemeClr val="tx1"/>
                </a:solidFill>
                <a:latin typeface="+mn-lt"/>
                <a:ea typeface="+mn-ea"/>
                <a:cs typeface="+mn-cs"/>
              </a:rPr>
              <a:t>soundmaker</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 Next, make a sound with the tuning fork.</a:t>
            </a:r>
          </a:p>
          <a:p>
            <a:pPr marL="320040" indent="-137160">
              <a:buFont typeface="Arial" pitchFamily="34" charset="0"/>
              <a:buChar char="•"/>
            </a:pPr>
            <a:r>
              <a:rPr lang="en-US" sz="1200" kern="1200" dirty="0">
                <a:solidFill>
                  <a:schemeClr val="tx1"/>
                </a:solidFill>
                <a:latin typeface="+mn-lt"/>
                <a:ea typeface="+mn-ea"/>
                <a:cs typeface="+mn-cs"/>
              </a:rPr>
              <a:t>First, strike the tuning fork against your knee, and hold it up in the air. Ask participants what they hear. (The tuning fork will vibrate, but participants will find it hard to hear.)</a:t>
            </a:r>
          </a:p>
          <a:p>
            <a:pPr marL="320040" indent="-137160">
              <a:buFont typeface="Arial" pitchFamily="34" charset="0"/>
              <a:buChar char="•"/>
            </a:pPr>
            <a:r>
              <a:rPr lang="en-US" sz="1200" kern="1200" dirty="0">
                <a:solidFill>
                  <a:schemeClr val="tx1"/>
                </a:solidFill>
                <a:latin typeface="+mn-lt"/>
                <a:ea typeface="+mn-ea"/>
                <a:cs typeface="+mn-cs"/>
              </a:rPr>
              <a:t>Next, strike the tuning fork against your knee and hold it upright on a file cabinet, a table, or any large, firm object. Ask participants what they hear. (The tuning fork will resonate the sound.) </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“Think about the sound the tuning fork produced each time it vibrated. The first time, it was hard to hear, but the second time, we could hear the sound clearly. Why do you think the tuning fork was such a poor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the first time and such a good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the second time?” </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57</a:t>
            </a:fld>
            <a:endParaRPr lang="en-US" dirty="0"/>
          </a:p>
        </p:txBody>
      </p:sp>
    </p:spTree>
    <p:extLst>
      <p:ext uri="{BB962C8B-B14F-4D97-AF65-F5344CB8AC3E}">
        <p14:creationId xmlns:p14="http://schemas.microsoft.com/office/powerpoint/2010/main" val="30616093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20 min</a:t>
            </a:r>
          </a:p>
          <a:p>
            <a:pPr lvl="0"/>
            <a:endParaRPr lang="en-US" sz="16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“We just saw that the tuning fork with an amplifier allowed the sound to resonate and travel in all directions from the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Next, we’ll see whether the energy of sound can create motion.”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Show participants a </a:t>
            </a:r>
            <a:r>
              <a:rPr lang="en-US" sz="1200" kern="1200" dirty="0" err="1">
                <a:solidFill>
                  <a:schemeClr val="tx1"/>
                </a:solidFill>
                <a:latin typeface="+mn-lt"/>
                <a:ea typeface="+mn-ea"/>
                <a:cs typeface="+mn-cs"/>
              </a:rPr>
              <a:t>clucker</a:t>
            </a:r>
            <a:r>
              <a:rPr lang="en-US" sz="1200" kern="1200" dirty="0">
                <a:solidFill>
                  <a:schemeClr val="tx1"/>
                </a:solidFill>
                <a:latin typeface="+mn-lt"/>
                <a:ea typeface="+mn-ea"/>
                <a:cs typeface="+mn-cs"/>
              </a:rPr>
              <a:t> (from lesson 2a) and demonstrate how it works.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“Now I’d like you to make your own </a:t>
            </a:r>
            <a:r>
              <a:rPr lang="en-US" sz="1200" kern="1200" dirty="0" err="1">
                <a:solidFill>
                  <a:schemeClr val="tx1"/>
                </a:solidFill>
                <a:latin typeface="+mn-lt"/>
                <a:ea typeface="+mn-ea"/>
                <a:cs typeface="+mn-cs"/>
              </a:rPr>
              <a:t>cluckers</a:t>
            </a:r>
            <a:r>
              <a:rPr lang="en-US" sz="1200" kern="1200" dirty="0">
                <a:solidFill>
                  <a:schemeClr val="tx1"/>
                </a:solidFill>
                <a:latin typeface="+mn-lt"/>
                <a:ea typeface="+mn-ea"/>
                <a:cs typeface="+mn-cs"/>
              </a:rPr>
              <a:t> and see if they can make grains of rice move.”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Distribute the materials for the </a:t>
            </a:r>
            <a:r>
              <a:rPr lang="en-US" sz="1200" kern="1200" dirty="0" err="1">
                <a:solidFill>
                  <a:schemeClr val="tx1"/>
                </a:solidFill>
                <a:latin typeface="+mn-lt"/>
                <a:ea typeface="+mn-ea"/>
                <a:cs typeface="+mn-cs"/>
              </a:rPr>
              <a:t>cluckers</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then </a:t>
            </a:r>
            <a:r>
              <a:rPr lang="en-US" sz="1200" kern="1200" dirty="0">
                <a:solidFill>
                  <a:schemeClr val="tx1"/>
                </a:solidFill>
                <a:latin typeface="+mn-lt"/>
                <a:ea typeface="+mn-ea"/>
                <a:cs typeface="+mn-cs"/>
              </a:rPr>
              <a:t>walk participants through assembling them.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After participants assemble their </a:t>
            </a:r>
            <a:r>
              <a:rPr lang="en-US" sz="1200" kern="1200" dirty="0" err="1">
                <a:solidFill>
                  <a:schemeClr val="tx1"/>
                </a:solidFill>
                <a:latin typeface="+mn-lt"/>
                <a:ea typeface="+mn-ea"/>
                <a:cs typeface="+mn-cs"/>
              </a:rPr>
              <a:t>cluckers</a:t>
            </a:r>
            <a:r>
              <a:rPr lang="en-US" sz="1200" kern="1200" dirty="0">
                <a:solidFill>
                  <a:schemeClr val="tx1"/>
                </a:solidFill>
                <a:latin typeface="+mn-lt"/>
                <a:ea typeface="+mn-ea"/>
                <a:cs typeface="+mn-cs"/>
              </a:rPr>
              <a:t>, have them place several grains of rice in their cups and make a sound with their </a:t>
            </a:r>
            <a:r>
              <a:rPr lang="en-US" sz="1200" kern="1200" dirty="0" err="1">
                <a:solidFill>
                  <a:schemeClr val="tx1"/>
                </a:solidFill>
                <a:latin typeface="+mn-lt"/>
                <a:ea typeface="+mn-ea"/>
                <a:cs typeface="+mn-cs"/>
              </a:rPr>
              <a:t>cluckers</a:t>
            </a:r>
            <a:r>
              <a:rPr lang="en-US" sz="1200" kern="1200" dirty="0">
                <a:solidFill>
                  <a:schemeClr val="tx1"/>
                </a:solidFill>
                <a:latin typeface="+mn-lt"/>
                <a:ea typeface="+mn-ea"/>
                <a:cs typeface="+mn-cs"/>
              </a:rPr>
              <a:t>. Then</a:t>
            </a:r>
            <a:r>
              <a:rPr lang="en-US" sz="1200" kern="1200" baseline="0" dirty="0">
                <a:solidFill>
                  <a:schemeClr val="tx1"/>
                </a:solidFill>
                <a:latin typeface="+mn-lt"/>
                <a:ea typeface="+mn-ea"/>
                <a:cs typeface="+mn-cs"/>
              </a:rPr>
              <a:t> a</a:t>
            </a:r>
            <a:r>
              <a:rPr lang="en-US" sz="1200" kern="1200" dirty="0">
                <a:solidFill>
                  <a:schemeClr val="tx1"/>
                </a:solidFill>
                <a:latin typeface="+mn-lt"/>
                <a:ea typeface="+mn-ea"/>
                <a:cs typeface="+mn-cs"/>
              </a:rPr>
              <a:t>sk participants what happens to the grains of rice.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“Now let’s see if the grains of rice move if I place them on top of the wax paper covering one end of a kazoo and then make a sound with the </a:t>
            </a:r>
            <a:r>
              <a:rPr lang="en-US" sz="1200" kern="1200" dirty="0" err="1">
                <a:solidFill>
                  <a:schemeClr val="tx1"/>
                </a:solidFill>
                <a:latin typeface="+mn-lt"/>
                <a:ea typeface="+mn-ea"/>
                <a:cs typeface="+mn-cs"/>
              </a:rPr>
              <a:t>clucker</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To make sure everyone sees the wax paper vibrating, you may want to use a document camera to magnify the surface of the kazoo. Alternatively, you could repeat the demonstration several times.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Following the demonstration, invite participants to share their observations. Challenge participants to make connections between the wax paper vibrating and their eardrums vibrating.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 Emphasize that the wax paper on the kazoo illustrates what happens when sound waves or vibrations from a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travel through the air and reach their eardrums.</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“So just as sound waves from the </a:t>
            </a:r>
            <a:r>
              <a:rPr lang="en-US" sz="1200" kern="1200" dirty="0" err="1">
                <a:solidFill>
                  <a:schemeClr val="tx1"/>
                </a:solidFill>
                <a:latin typeface="+mn-lt"/>
                <a:ea typeface="+mn-ea"/>
                <a:cs typeface="+mn-cs"/>
              </a:rPr>
              <a:t>clucker</a:t>
            </a:r>
            <a:r>
              <a:rPr lang="en-US" sz="1200" kern="1200" dirty="0">
                <a:solidFill>
                  <a:schemeClr val="tx1"/>
                </a:solidFill>
                <a:latin typeface="+mn-lt"/>
                <a:ea typeface="+mn-ea"/>
                <a:cs typeface="+mn-cs"/>
              </a:rPr>
              <a:t> caused the wax paper to vibrate, which in turn made the rice grains on the paper jump around, sound waves cause our eardrums to vibrate.”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58</a:t>
            </a:fld>
            <a:endParaRPr lang="en-US" dirty="0"/>
          </a:p>
        </p:txBody>
      </p:sp>
    </p:spTree>
    <p:extLst>
      <p:ext uri="{BB962C8B-B14F-4D97-AF65-F5344CB8AC3E}">
        <p14:creationId xmlns:p14="http://schemas.microsoft.com/office/powerpoint/2010/main" val="10887199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6 min</a:t>
            </a:r>
          </a:p>
          <a:p>
            <a:pPr lvl="0"/>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focus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reflect on what they learned about sound and motion during the content deepening session and then revise their previous answers. Remind them to support their ideas with evidence from today’s investigations.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ideas and evidence with the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Following this discussion, revisit the first focus question, </a:t>
            </a:r>
            <a:r>
              <a:rPr lang="en-US" sz="1200" i="1" kern="1200" dirty="0">
                <a:solidFill>
                  <a:schemeClr val="tx1"/>
                </a:solidFill>
                <a:latin typeface="+mn-lt"/>
                <a:ea typeface="+mn-ea"/>
                <a:cs typeface="+mn-cs"/>
              </a:rPr>
              <a:t>How can we tell if something is making a sound?</a:t>
            </a:r>
            <a:r>
              <a:rPr lang="en-US" sz="1200" kern="1200" dirty="0">
                <a:solidFill>
                  <a:schemeClr val="tx1"/>
                </a:solidFill>
                <a:latin typeface="+mn-lt"/>
                <a:ea typeface="+mn-ea"/>
                <a:cs typeface="+mn-cs"/>
              </a:rPr>
              <a:t> and ask participants to share any new insights they’ve gained from today’s content deepening work.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Discuss the predictions participants made earlier about where the sound from the tuning fork would move (handout 1.7, Sound on the Move). Ask whether their predictions match the results of today’s investigations.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59</a:t>
            </a:fld>
            <a:endParaRPr lang="en-US" dirty="0"/>
          </a:p>
        </p:txBody>
      </p:sp>
    </p:spTree>
    <p:extLst>
      <p:ext uri="{BB962C8B-B14F-4D97-AF65-F5344CB8AC3E}">
        <p14:creationId xmlns:p14="http://schemas.microsoft.com/office/powerpoint/2010/main" val="428414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Read the information on the slide.</a:t>
            </a:r>
          </a:p>
          <a:p>
            <a:endParaRPr lang="en-US" u="sng" dirty="0"/>
          </a:p>
          <a:p>
            <a:r>
              <a:rPr lang="en-US" dirty="0"/>
              <a:t>b. Emphasize the importance of these additions to the </a:t>
            </a:r>
            <a:r>
              <a:rPr lang="en-US" dirty="0" err="1"/>
              <a:t>STeLLA</a:t>
            </a:r>
            <a:r>
              <a:rPr lang="en-US" dirty="0"/>
              <a:t> approach. By integrating Common Core English language arts (ELA) and math standards into the science curriculum, the </a:t>
            </a:r>
            <a:r>
              <a:rPr lang="en-US" dirty="0" err="1"/>
              <a:t>RESPeCT</a:t>
            </a:r>
            <a:r>
              <a:rPr lang="en-US" dirty="0"/>
              <a:t> PD program enables teachers to invest more time in teaching science. The teaching strategies developed in the </a:t>
            </a:r>
            <a:r>
              <a:rPr lang="en-US" dirty="0" err="1"/>
              <a:t>RESPeCT</a:t>
            </a:r>
            <a:r>
              <a:rPr lang="en-US" dirty="0"/>
              <a:t> PD program are also valuable tools in other subject areas.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937309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a:t>
            </a:r>
            <a:r>
              <a:rPr lang="en-US" dirty="0"/>
              <a:t>min</a:t>
            </a:r>
          </a:p>
          <a:p>
            <a:endParaRPr lang="en-US" dirty="0"/>
          </a:p>
          <a:p>
            <a:pPr marL="228600" lvl="1" indent="-228600" fontAlgn="base">
              <a:buNone/>
            </a:pPr>
            <a:r>
              <a:rPr lang="en-US" sz="1200" u="none" strike="noStrike" kern="1200" dirty="0">
                <a:solidFill>
                  <a:schemeClr val="tx1"/>
                </a:solidFill>
                <a:effectLst/>
                <a:latin typeface="+mn-lt"/>
                <a:ea typeface="+mn-ea"/>
                <a:cs typeface="+mn-cs"/>
              </a:rPr>
              <a:t>a. Highlight the key science ideas on the slide that answer the first content deepening focus question. </a:t>
            </a:r>
          </a:p>
          <a:p>
            <a:pPr marL="228600" lvl="1" indent="-228600" fontAlgn="base">
              <a:buAutoNum type="alphaLcPeriod"/>
            </a:pPr>
            <a:endParaRPr lang="en-US" sz="1200" u="none" strike="noStrike" kern="1200" dirty="0">
              <a:solidFill>
                <a:schemeClr val="tx1"/>
              </a:solidFill>
              <a:effectLst/>
              <a:latin typeface="+mn-lt"/>
              <a:ea typeface="+mn-ea"/>
              <a:cs typeface="+mn-cs"/>
            </a:endParaRPr>
          </a:p>
          <a:p>
            <a:pPr marL="228600" lvl="1" indent="-228600" fontAlgn="base">
              <a:buNone/>
            </a:pPr>
            <a:r>
              <a:rPr lang="en-US" sz="1200" u="none" strike="noStrike" kern="1200" dirty="0">
                <a:solidFill>
                  <a:schemeClr val="tx1"/>
                </a:solidFill>
                <a:effectLst/>
                <a:latin typeface="+mn-lt"/>
                <a:ea typeface="+mn-ea"/>
                <a:cs typeface="+mn-cs"/>
              </a:rPr>
              <a:t>b. </a:t>
            </a:r>
            <a:r>
              <a:rPr lang="en-US" sz="1200" b="0" u="none" strike="noStrike" kern="1200" dirty="0">
                <a:solidFill>
                  <a:schemeClr val="tx1"/>
                </a:solidFill>
                <a:effectLst/>
                <a:latin typeface="+mn-lt"/>
                <a:ea typeface="+mn-ea"/>
                <a:cs typeface="+mn-cs"/>
              </a:rPr>
              <a:t>Emphasize</a:t>
            </a:r>
            <a:r>
              <a:rPr lang="en-US" sz="1200" u="none" strike="noStrike" kern="1200" dirty="0">
                <a:solidFill>
                  <a:schemeClr val="tx1"/>
                </a:solidFill>
                <a:effectLst/>
                <a:latin typeface="+mn-lt"/>
                <a:ea typeface="+mn-ea"/>
                <a:cs typeface="+mn-cs"/>
              </a:rPr>
              <a:t> that ideas and evidence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from the investigations helped to shape the answer to this question. </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Ask participants, </a:t>
            </a:r>
            <a:r>
              <a:rPr lang="en-US" sz="1200" u="none" strike="noStrike" kern="1200" dirty="0">
                <a:solidFill>
                  <a:schemeClr val="tx1"/>
                </a:solidFill>
                <a:effectLst/>
                <a:latin typeface="+mn-lt"/>
                <a:ea typeface="+mn-ea"/>
                <a:cs typeface="+mn-cs"/>
              </a:rPr>
              <a:t>“Does everyone agree that these key ideas answer our focus question? Would you like to add or revise anything?”</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Less than 1</a:t>
            </a:r>
            <a:r>
              <a:rPr lang="en-US" baseline="0" dirty="0"/>
              <a:t> min</a:t>
            </a:r>
          </a:p>
          <a:p>
            <a:endParaRPr lang="en-US" baseline="0" dirty="0"/>
          </a:p>
          <a:p>
            <a:r>
              <a:rPr lang="en-US" dirty="0"/>
              <a:t>a.</a:t>
            </a:r>
            <a:r>
              <a:rPr lang="en-US" baseline="0" dirty="0"/>
              <a:t> </a:t>
            </a:r>
            <a:r>
              <a:rPr lang="en-US" sz="1200" kern="1200" dirty="0">
                <a:solidFill>
                  <a:schemeClr val="tx1"/>
                </a:solidFill>
                <a:latin typeface="+mn-lt"/>
                <a:ea typeface="+mn-ea"/>
                <a:cs typeface="+mn-cs"/>
              </a:rPr>
              <a:t>“To prepare for our next session, please review section 4 in the content background document</a:t>
            </a:r>
            <a:r>
              <a:rPr lang="en-US" sz="1200" kern="1200" baseline="0" dirty="0">
                <a:solidFill>
                  <a:schemeClr val="tx1"/>
                </a:solidFill>
                <a:latin typeface="+mn-lt"/>
                <a:ea typeface="+mn-ea"/>
                <a:cs typeface="+mn-cs"/>
              </a:rPr>
              <a:t> </a:t>
            </a:r>
            <a:r>
              <a:rPr lang="en-US" sz="1200" kern="1200" baseline="0">
                <a:solidFill>
                  <a:schemeClr val="tx1"/>
                </a:solidFill>
                <a:latin typeface="+mn-lt"/>
                <a:ea typeface="+mn-ea"/>
                <a:cs typeface="+mn-cs"/>
              </a:rPr>
              <a:t>and read </a:t>
            </a:r>
            <a:r>
              <a:rPr lang="en-US" sz="1200" kern="1200">
                <a:solidFill>
                  <a:schemeClr val="tx1"/>
                </a:solidFill>
                <a:latin typeface="+mn-lt"/>
                <a:ea typeface="+mn-ea"/>
                <a:cs typeface="+mn-cs"/>
              </a:rPr>
              <a:t>the </a:t>
            </a:r>
            <a:r>
              <a:rPr lang="en-US" sz="1200" kern="1200" dirty="0">
                <a:solidFill>
                  <a:schemeClr val="tx1"/>
                </a:solidFill>
                <a:latin typeface="+mn-lt"/>
                <a:ea typeface="+mn-ea"/>
                <a:cs typeface="+mn-cs"/>
              </a:rPr>
              <a:t>learning goals for students and teachers in your lesson plans binders.”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copy the homework assignment into their science notebooks.</a:t>
            </a:r>
            <a:endParaRPr lang="en-US" dirty="0"/>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61</a:t>
            </a:fld>
            <a:endParaRPr lang="en-US"/>
          </a:p>
        </p:txBody>
      </p:sp>
    </p:spTree>
    <p:extLst>
      <p:ext uri="{BB962C8B-B14F-4D97-AF65-F5344CB8AC3E}">
        <p14:creationId xmlns:p14="http://schemas.microsoft.com/office/powerpoint/2010/main" val="992951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62</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dirty="0"/>
              <a:t>a. Read the focus question on the slide.</a:t>
            </a:r>
          </a:p>
          <a:p>
            <a:endParaRPr lang="en-US" dirty="0"/>
          </a:p>
          <a:p>
            <a:r>
              <a:rPr lang="en-US" dirty="0"/>
              <a:t>b. “This visual on this slide tells us a little about the first part of our focus question: What are the </a:t>
            </a:r>
            <a:r>
              <a:rPr lang="en-US" dirty="0" err="1"/>
              <a:t>STeLLA</a:t>
            </a:r>
            <a:r>
              <a:rPr lang="en-US" dirty="0"/>
              <a:t> lenses and teaching strategies? As you can see, there are eight specific science teaching strategies to support the Student Thinking Lens.”</a:t>
            </a:r>
          </a:p>
          <a:p>
            <a:endParaRPr lang="en-US" b="1" dirty="0"/>
          </a:p>
          <a:p>
            <a:r>
              <a:rPr lang="en-US" dirty="0"/>
              <a:t>c. </a:t>
            </a:r>
            <a:r>
              <a:rPr lang="en-US" b="1" dirty="0"/>
              <a:t>Acknowledge:</a:t>
            </a:r>
            <a:r>
              <a:rPr lang="en-US" dirty="0"/>
              <a:t> “I know you have existing frameworks (ideas and language) regarding teaching and learning, and I expect you’ll continuously draw from them during the Summer Institute.”</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0683117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63</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r>
              <a:rPr lang="en-US" dirty="0"/>
              <a:t>a. “Today we’ll begin learning about three of the Student Thinking Lens teaching strategies.”</a:t>
            </a:r>
          </a:p>
          <a:p>
            <a:endParaRPr lang="en-US" dirty="0"/>
          </a:p>
          <a:p>
            <a:r>
              <a:rPr lang="en-US" dirty="0"/>
              <a:t>b. Read the strategies highlighted on the slide.</a:t>
            </a:r>
          </a:p>
          <a:p>
            <a:endParaRPr lang="en-US" dirty="0"/>
          </a:p>
          <a:p>
            <a:r>
              <a:rPr lang="en-US" dirty="0"/>
              <a:t>c. “These three types of questions will help reveal, support, and challenge student thinking.”</a:t>
            </a:r>
          </a:p>
          <a:p>
            <a:endParaRPr lang="en-US" b="1" dirty="0"/>
          </a:p>
          <a:p>
            <a:r>
              <a:rPr lang="en-US" dirty="0"/>
              <a:t>d. </a:t>
            </a:r>
            <a:r>
              <a:rPr lang="en-US" b="1" dirty="0"/>
              <a:t>Emphasize:</a:t>
            </a:r>
            <a:r>
              <a:rPr lang="en-US" dirty="0"/>
              <a:t> “Even though we’re studying the strategies this summer, you’ll better understand them as you start trying them out in your teaching next fall.”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119791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AEF86-D8BC-4E2D-B9D0-9267123E9848}" type="slidenum">
              <a:rPr lang="en-US"/>
              <a:pPr/>
              <a:t>64</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b="0" baseline="0" dirty="0"/>
              <a:t>20 min </a:t>
            </a:r>
          </a:p>
          <a:p>
            <a:endParaRPr lang="en-US" b="0" baseline="0" dirty="0"/>
          </a:p>
          <a:p>
            <a:r>
              <a:rPr lang="en-US" dirty="0"/>
              <a:t>a. Orient participants to the </a:t>
            </a:r>
            <a:r>
              <a:rPr lang="en-US" dirty="0" err="1"/>
              <a:t>STeLLA</a:t>
            </a:r>
            <a:r>
              <a:rPr lang="en-US" dirty="0"/>
              <a:t> strategies booklet. Forecast that you’ll come back to this resource repeatedly to ensure consistent use of ideas, meaning, and language that match the </a:t>
            </a:r>
            <a:r>
              <a:rPr lang="en-US" dirty="0" err="1"/>
              <a:t>STeLLA</a:t>
            </a:r>
            <a:r>
              <a:rPr lang="en-US" dirty="0"/>
              <a:t> conceptual framework.</a:t>
            </a:r>
          </a:p>
          <a:p>
            <a:endParaRPr lang="en-US" b="1" dirty="0"/>
          </a:p>
          <a:p>
            <a:r>
              <a:rPr lang="en-US" dirty="0"/>
              <a:t>b. </a:t>
            </a:r>
            <a:r>
              <a:rPr lang="en-US" b="1" dirty="0"/>
              <a:t>Individuals:</a:t>
            </a:r>
            <a:r>
              <a:rPr lang="en-US" dirty="0"/>
              <a:t> Have participants read about all three strategies and write on their </a:t>
            </a:r>
            <a:r>
              <a:rPr lang="en-US" sz="1200" kern="1200" dirty="0">
                <a:solidFill>
                  <a:schemeClr val="tx1"/>
                </a:solidFill>
                <a:latin typeface="+mn-lt"/>
                <a:ea typeface="+mn-ea"/>
                <a:cs typeface="+mn-cs"/>
              </a:rPr>
              <a:t>blank STL </a:t>
            </a:r>
            <a:r>
              <a:rPr lang="en-US" dirty="0"/>
              <a:t>Z-fold summary charts the purpose(s) and key features of each strategy. State that in the future, they’ll do this kind of reading and writing as homework. </a:t>
            </a:r>
          </a:p>
          <a:p>
            <a:endParaRPr lang="en-US" b="1" dirty="0"/>
          </a:p>
          <a:p>
            <a:r>
              <a:rPr lang="en-US" dirty="0"/>
              <a:t>c. </a:t>
            </a:r>
            <a:r>
              <a:rPr lang="en-US" b="1" dirty="0"/>
              <a:t>Pairs:</a:t>
            </a:r>
            <a:r>
              <a:rPr lang="en-US" dirty="0"/>
              <a:t> Have participants pair up and share their Z-fold summary charts. Encourage them to provide evidence from the readings to support their ideas and ask each other questions consistent with the norms for working together, such as “Where did you find that?” or “I interpreted that differently.”</a:t>
            </a:r>
            <a:endParaRPr lang="en-US" b="0" baseline="0" dirty="0"/>
          </a:p>
          <a:p>
            <a:endParaRPr lang="en-US" b="1" baseline="0" dirty="0"/>
          </a:p>
          <a:p>
            <a:endParaRPr lang="en-US" b="1" baseline="0"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8686588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3EA95-1BBC-4AC9-BA65-61A8641D3AFB}" type="slidenum">
              <a:rPr lang="en-US"/>
              <a:pPr/>
              <a:t>65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dirty="0"/>
              <a:t>5</a:t>
            </a:r>
            <a:r>
              <a:rPr lang="en-US" baseline="0" dirty="0"/>
              <a:t> min</a:t>
            </a:r>
          </a:p>
          <a:p>
            <a:endParaRPr lang="en-US" baseline="0" dirty="0"/>
          </a:p>
          <a:p>
            <a:r>
              <a:rPr lang="en-US" dirty="0"/>
              <a:t>a. As a group, discuss the purpose and key features of questions that elicit student ideas and predictions. Write these features on chart paper and hang the chart where it can be referenced later.</a:t>
            </a:r>
          </a:p>
          <a:p>
            <a:endParaRPr lang="en-US" dirty="0"/>
          </a:p>
          <a:p>
            <a:r>
              <a:rPr lang="en-US" dirty="0"/>
              <a:t>b. Sample chart:</a:t>
            </a:r>
          </a:p>
          <a:p>
            <a:endParaRPr lang="en-US" b="1" dirty="0"/>
          </a:p>
          <a:p>
            <a:r>
              <a:rPr lang="en-US" b="1" dirty="0"/>
              <a:t>Key Ideas about Elicit Questions</a:t>
            </a:r>
            <a:endParaRPr lang="en-US" dirty="0"/>
          </a:p>
          <a:p>
            <a:endParaRPr lang="en-US" b="1" dirty="0"/>
          </a:p>
          <a:p>
            <a:r>
              <a:rPr lang="en-US" b="1" dirty="0"/>
              <a:t>Purpose:</a:t>
            </a:r>
            <a:r>
              <a:rPr lang="en-US" dirty="0"/>
              <a:t> To reveal student’ ideas,  predictions, misconceptions, and experiences </a:t>
            </a:r>
            <a:r>
              <a:rPr lang="en-US" i="1" dirty="0"/>
              <a:t>before</a:t>
            </a:r>
            <a:r>
              <a:rPr lang="en-US" dirty="0"/>
              <a:t> they learn about the content.</a:t>
            </a:r>
          </a:p>
          <a:p>
            <a:endParaRPr lang="en-US" b="1" dirty="0"/>
          </a:p>
          <a:p>
            <a:r>
              <a:rPr lang="en-US" b="1" dirty="0"/>
              <a:t>Key features: </a:t>
            </a:r>
            <a:endParaRPr lang="en-US" dirty="0"/>
          </a:p>
          <a:p>
            <a:pPr marL="358920" indent="-179460">
              <a:buFont typeface="Arial" pitchFamily="34" charset="0"/>
              <a:buChar char="•"/>
            </a:pPr>
            <a:r>
              <a:rPr lang="en-US" dirty="0"/>
              <a:t>Asked anytime, but often at the beginning of a lesson </a:t>
            </a:r>
          </a:p>
          <a:p>
            <a:pPr marL="358920" indent="-179460">
              <a:buFont typeface="Arial" pitchFamily="34" charset="0"/>
              <a:buChar char="•"/>
            </a:pPr>
            <a:r>
              <a:rPr lang="en-US" dirty="0"/>
              <a:t>Phrased in everyday language that students can understand even before studying the related content </a:t>
            </a:r>
          </a:p>
          <a:p>
            <a:pPr marL="358920" indent="-179460">
              <a:buFont typeface="Arial" pitchFamily="34" charset="0"/>
              <a:buChar char="•"/>
            </a:pPr>
            <a:r>
              <a:rPr lang="en-US" dirty="0"/>
              <a:t>Addressed to multiple students (usually the whole class) </a:t>
            </a:r>
          </a:p>
          <a:p>
            <a:pPr marL="358920" indent="-179460">
              <a:buFont typeface="Arial" pitchFamily="34" charset="0"/>
              <a:buChar char="•"/>
            </a:pPr>
            <a:r>
              <a:rPr lang="en-US" dirty="0"/>
              <a:t>Reveals a variety of student ideas </a:t>
            </a:r>
          </a:p>
          <a:p>
            <a:pPr marL="358920" indent="-179460">
              <a:buFont typeface="Arial" pitchFamily="34" charset="0"/>
              <a:buChar char="•"/>
            </a:pPr>
            <a:r>
              <a:rPr lang="en-US" dirty="0"/>
              <a:t>Useful to teachers in adapting instruction </a:t>
            </a:r>
          </a:p>
          <a:p>
            <a:pPr marL="358920" indent="-179460">
              <a:buFont typeface="Arial" pitchFamily="34" charset="0"/>
              <a:buChar char="•"/>
            </a:pPr>
            <a:r>
              <a:rPr lang="en-US" dirty="0"/>
              <a:t>Useful to students so they see that others have different ideas </a:t>
            </a:r>
          </a:p>
          <a:p>
            <a:pPr marL="358920" indent="-179460">
              <a:buFont typeface="Arial" pitchFamily="34" charset="0"/>
              <a:buChar char="•"/>
            </a:pPr>
            <a:r>
              <a:rPr lang="en-US" dirty="0"/>
              <a:t>Can be a prediction </a:t>
            </a:r>
          </a:p>
          <a:p>
            <a:pPr marL="358920" indent="-179460">
              <a:buFont typeface="Arial" pitchFamily="34" charset="0"/>
              <a:buChar char="•"/>
            </a:pPr>
            <a:r>
              <a:rPr lang="en-US" dirty="0"/>
              <a:t>Can set up a discrepant event</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7352971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min</a:t>
            </a:r>
          </a:p>
          <a:p>
            <a:endParaRPr lang="en-US" dirty="0"/>
          </a:p>
          <a:p>
            <a:r>
              <a:rPr lang="en-US" dirty="0"/>
              <a:t>a. </a:t>
            </a:r>
            <a:r>
              <a:rPr lang="en-US" b="1" dirty="0"/>
              <a:t>Small groups (5 min):</a:t>
            </a:r>
            <a:r>
              <a:rPr lang="en-US" dirty="0"/>
              <a:t> Split participants into two groups—one group for probe questions, and one group for challenge questions. Have each group create a chart of the purpose and key features of the assigned strategy </a:t>
            </a:r>
            <a:r>
              <a:rPr lang="en-US" i="1" dirty="0"/>
              <a:t>from the </a:t>
            </a:r>
            <a:r>
              <a:rPr lang="en-US" i="1" dirty="0" err="1"/>
              <a:t>STeLLA</a:t>
            </a:r>
            <a:r>
              <a:rPr lang="en-US" i="1" dirty="0"/>
              <a:t> strategies booklet</a:t>
            </a:r>
            <a:r>
              <a:rPr lang="en-US" dirty="0"/>
              <a:t> (not from experience).</a:t>
            </a:r>
          </a:p>
          <a:p>
            <a:endParaRPr lang="en-US" b="1" dirty="0"/>
          </a:p>
          <a:p>
            <a:r>
              <a:rPr lang="en-US" dirty="0"/>
              <a:t>b. </a:t>
            </a:r>
            <a:r>
              <a:rPr lang="en-US" b="1" dirty="0"/>
              <a:t>Whole group (8 min):</a:t>
            </a:r>
            <a:r>
              <a:rPr lang="en-US" dirty="0"/>
              <a:t> Share the charts with the entire group. Encourage participants to add to, delete from, and modify them as needed to ensure they’re accurate and match the language in the strategies booklet.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66</a:t>
            </a:fld>
            <a:endParaRPr lang="en-US"/>
          </a:p>
        </p:txBody>
      </p:sp>
    </p:spTree>
    <p:extLst>
      <p:ext uri="{BB962C8B-B14F-4D97-AF65-F5344CB8AC3E}">
        <p14:creationId xmlns:p14="http://schemas.microsoft.com/office/powerpoint/2010/main" val="41499982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Turn and Talk:</a:t>
            </a:r>
            <a:r>
              <a:rPr lang="en-US" dirty="0"/>
              <a:t> “Discuss this question with an elbow partner.”</a:t>
            </a:r>
          </a:p>
          <a:p>
            <a:endParaRPr lang="en-US" b="1" dirty="0"/>
          </a:p>
          <a:p>
            <a:r>
              <a:rPr lang="en-US" dirty="0"/>
              <a:t>b. </a:t>
            </a:r>
            <a:r>
              <a:rPr lang="en-US" b="1" dirty="0"/>
              <a:t>Whole-group share-out:</a:t>
            </a:r>
            <a:r>
              <a:rPr lang="en-US" dirty="0"/>
              <a:t> Have participants share their ideas with the group. </a:t>
            </a:r>
          </a:p>
          <a:p>
            <a:endParaRPr lang="en-US" b="1" dirty="0"/>
          </a:p>
          <a:p>
            <a:r>
              <a:rPr lang="en-US" b="1" dirty="0"/>
              <a:t>Key ideas about elicit questions versus probe questions: </a:t>
            </a:r>
            <a:endParaRPr lang="en-US" dirty="0"/>
          </a:p>
          <a:p>
            <a:pPr marL="137160" indent="-137160">
              <a:buFont typeface="Arial" pitchFamily="34" charset="0"/>
              <a:buChar char="•"/>
            </a:pPr>
            <a:r>
              <a:rPr lang="en-US" dirty="0"/>
              <a:t>Elicit questions are addressed to the whole class; probe questions are addressed to individual students.</a:t>
            </a:r>
          </a:p>
          <a:p>
            <a:pPr marL="137160" indent="-137160">
              <a:buFont typeface="Arial" pitchFamily="34" charset="0"/>
              <a:buChar char="•"/>
            </a:pPr>
            <a:r>
              <a:rPr lang="en-US" dirty="0"/>
              <a:t>Elicit questions are used before students have studied a concept; probe questions can be asked at any time.</a:t>
            </a:r>
          </a:p>
          <a:p>
            <a:pPr marL="137160" indent="-137160">
              <a:buFont typeface="Arial" pitchFamily="34" charset="0"/>
              <a:buChar char="•"/>
            </a:pPr>
            <a:r>
              <a:rPr lang="en-US" dirty="0"/>
              <a:t>Elicit questions start a discussion; probe questions follow up on something a student has already said.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67</a:t>
            </a:fld>
            <a:endParaRPr lang="en-US"/>
          </a:p>
        </p:txBody>
      </p:sp>
    </p:spTree>
    <p:extLst>
      <p:ext uri="{BB962C8B-B14F-4D97-AF65-F5344CB8AC3E}">
        <p14:creationId xmlns:p14="http://schemas.microsoft.com/office/powerpoint/2010/main" val="2669705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Turn and Talk:</a:t>
            </a:r>
            <a:r>
              <a:rPr lang="en-US" dirty="0"/>
              <a:t> “Discuss this question with your elbow partner.”</a:t>
            </a:r>
          </a:p>
          <a:p>
            <a:endParaRPr lang="en-US" b="1" dirty="0"/>
          </a:p>
          <a:p>
            <a:r>
              <a:rPr lang="en-US" dirty="0"/>
              <a:t>b. </a:t>
            </a:r>
            <a:r>
              <a:rPr lang="en-US" b="1" dirty="0"/>
              <a:t>Whole-group share out: </a:t>
            </a:r>
            <a:r>
              <a:rPr lang="en-US" dirty="0"/>
              <a:t>Have participants share their ideas with the group. </a:t>
            </a:r>
          </a:p>
          <a:p>
            <a:endParaRPr lang="en-US" b="1" dirty="0"/>
          </a:p>
          <a:p>
            <a:r>
              <a:rPr lang="en-US" b="1" dirty="0"/>
              <a:t>Key ideas about elicit/probe questions versus challenge questions:</a:t>
            </a:r>
            <a:endParaRPr lang="en-US" dirty="0"/>
          </a:p>
          <a:p>
            <a:pPr marL="137160" indent="-137160">
              <a:buFont typeface="Arial" pitchFamily="34" charset="0"/>
              <a:buChar char="•"/>
            </a:pPr>
            <a:r>
              <a:rPr lang="en-US" dirty="0"/>
              <a:t>Elicit and probe questions focus on understanding students’ existing ideas rather than trying to change students’ thinking. </a:t>
            </a:r>
          </a:p>
          <a:p>
            <a:pPr marL="137160" indent="-137160">
              <a:buFont typeface="Arial" pitchFamily="34" charset="0"/>
              <a:buChar char="•"/>
            </a:pPr>
            <a:r>
              <a:rPr lang="en-US" dirty="0"/>
              <a:t>In contrast, challenge questions are designed to push students’ thinking toward more-scientific understandings and support them in changing their thinking.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68</a:t>
            </a:fld>
            <a:endParaRPr lang="en-US"/>
          </a:p>
        </p:txBody>
      </p:sp>
    </p:spTree>
    <p:extLst>
      <p:ext uri="{BB962C8B-B14F-4D97-AF65-F5344CB8AC3E}">
        <p14:creationId xmlns:p14="http://schemas.microsoft.com/office/powerpoint/2010/main" val="105393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a:t>
            </a:r>
            <a:r>
              <a:rPr lang="en-US" b="1" dirty="0"/>
              <a:t>Foreshadow:</a:t>
            </a:r>
            <a:r>
              <a:rPr lang="en-US" dirty="0"/>
              <a:t> “In a moment, we’ll review the details of a homework assignment related to the lesson plans you’ll be teaching in the upcoming school year.”</a:t>
            </a:r>
          </a:p>
          <a:p>
            <a:endParaRPr lang="en-US" dirty="0"/>
          </a:p>
          <a:p>
            <a:r>
              <a:rPr lang="en-US" dirty="0"/>
              <a:t>b. “But before we look at the assignment, let’s review the organization and contents of the lesson plans binder.” </a:t>
            </a:r>
          </a:p>
          <a:p>
            <a:endParaRPr lang="en-US" dirty="0"/>
          </a:p>
          <a:p>
            <a:r>
              <a:rPr lang="en-US" dirty="0"/>
              <a:t>c. Use the slide to guide participants through the binder contents.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69</a:t>
            </a:fld>
            <a:endParaRPr lang="en-US"/>
          </a:p>
        </p:txBody>
      </p:sp>
    </p:spTree>
    <p:extLst>
      <p:ext uri="{BB962C8B-B14F-4D97-AF65-F5344CB8AC3E}">
        <p14:creationId xmlns:p14="http://schemas.microsoft.com/office/powerpoint/2010/main" val="310264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02738" indent="-270283" eaLnBrk="0" hangingPunct="0">
              <a:spcBef>
                <a:spcPct val="30000"/>
              </a:spcBef>
              <a:defRPr sz="1200">
                <a:solidFill>
                  <a:schemeClr val="tx1"/>
                </a:solidFill>
                <a:latin typeface="Arial" charset="0"/>
              </a:defRPr>
            </a:lvl2pPr>
            <a:lvl3pPr marL="1081135" indent="-216227" eaLnBrk="0" hangingPunct="0">
              <a:spcBef>
                <a:spcPct val="30000"/>
              </a:spcBef>
              <a:defRPr sz="1200">
                <a:solidFill>
                  <a:schemeClr val="tx1"/>
                </a:solidFill>
                <a:latin typeface="Arial" charset="0"/>
              </a:defRPr>
            </a:lvl3pPr>
            <a:lvl4pPr marL="1513590" indent="-216227" eaLnBrk="0" hangingPunct="0">
              <a:spcBef>
                <a:spcPct val="30000"/>
              </a:spcBef>
              <a:defRPr sz="1200">
                <a:solidFill>
                  <a:schemeClr val="tx1"/>
                </a:solidFill>
                <a:latin typeface="Arial" charset="0"/>
              </a:defRPr>
            </a:lvl4pPr>
            <a:lvl5pPr marL="1946044" indent="-216227" eaLnBrk="0" hangingPunct="0">
              <a:spcBef>
                <a:spcPct val="30000"/>
              </a:spcBef>
              <a:defRPr sz="1200">
                <a:solidFill>
                  <a:schemeClr val="tx1"/>
                </a:solidFill>
                <a:latin typeface="Arial" charset="0"/>
              </a:defRPr>
            </a:lvl5pPr>
            <a:lvl6pPr marL="2378498" indent="-216227" eaLnBrk="0" fontAlgn="base" hangingPunct="0">
              <a:spcBef>
                <a:spcPct val="30000"/>
              </a:spcBef>
              <a:spcAft>
                <a:spcPct val="0"/>
              </a:spcAft>
              <a:defRPr sz="1200">
                <a:solidFill>
                  <a:schemeClr val="tx1"/>
                </a:solidFill>
                <a:latin typeface="Arial" charset="0"/>
              </a:defRPr>
            </a:lvl6pPr>
            <a:lvl7pPr marL="2810952" indent="-216227" eaLnBrk="0" fontAlgn="base" hangingPunct="0">
              <a:spcBef>
                <a:spcPct val="30000"/>
              </a:spcBef>
              <a:spcAft>
                <a:spcPct val="0"/>
              </a:spcAft>
              <a:defRPr sz="1200">
                <a:solidFill>
                  <a:schemeClr val="tx1"/>
                </a:solidFill>
                <a:latin typeface="Arial" charset="0"/>
              </a:defRPr>
            </a:lvl7pPr>
            <a:lvl8pPr marL="3243406" indent="-216227" eaLnBrk="0" fontAlgn="base" hangingPunct="0">
              <a:spcBef>
                <a:spcPct val="30000"/>
              </a:spcBef>
              <a:spcAft>
                <a:spcPct val="0"/>
              </a:spcAft>
              <a:defRPr sz="1200">
                <a:solidFill>
                  <a:schemeClr val="tx1"/>
                </a:solidFill>
                <a:latin typeface="Arial" charset="0"/>
              </a:defRPr>
            </a:lvl8pPr>
            <a:lvl9pPr marL="3675860" indent="-21622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DB7600-B675-44EB-AEDF-32A12ECA8FDA}" type="slidenum">
              <a:rPr lang="en-US" altLang="en-US">
                <a:solidFill>
                  <a:srgbClr val="000000"/>
                </a:solidFill>
              </a:rPr>
              <a:pPr eaLnBrk="1" hangingPunct="1">
                <a:spcBef>
                  <a:spcPct val="0"/>
                </a:spcBef>
              </a:pPr>
              <a:t>7</a:t>
            </a:fld>
            <a:endParaRPr lang="en-US" altLang="en-US">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defTabSz="897301">
              <a:defRPr/>
            </a:pPr>
            <a:r>
              <a:rPr lang="en-US" b="0" dirty="0"/>
              <a:t>a. </a:t>
            </a:r>
            <a:r>
              <a:rPr lang="en-US" b="1" dirty="0"/>
              <a:t>The bottom line:</a:t>
            </a:r>
            <a:r>
              <a:rPr lang="en-US" dirty="0"/>
              <a:t> improving students’ science learning—a goal that has been reached in two previous research studies of this approach. </a:t>
            </a:r>
          </a:p>
        </p:txBody>
      </p:sp>
    </p:spTree>
    <p:extLst>
      <p:ext uri="{BB962C8B-B14F-4D97-AF65-F5344CB8AC3E}">
        <p14:creationId xmlns:p14="http://schemas.microsoft.com/office/powerpoint/2010/main" val="3607575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Remind participants of the various activities they’ve been involved in today.  </a:t>
            </a:r>
          </a:p>
          <a:p>
            <a:endParaRPr lang="en-US" b="1" dirty="0"/>
          </a:p>
          <a:p>
            <a:r>
              <a:rPr lang="en-US" dirty="0"/>
              <a:t>b. </a:t>
            </a:r>
            <a:r>
              <a:rPr lang="en-US" b="1" dirty="0"/>
              <a:t>Foreshadow:</a:t>
            </a:r>
            <a:r>
              <a:rPr lang="en-US" dirty="0"/>
              <a:t> Let participants know that you’re going to ask them to reflect on what they’ve learned from these activities.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a:p>
        </p:txBody>
      </p:sp>
    </p:spTree>
    <p:extLst>
      <p:ext uri="{BB962C8B-B14F-4D97-AF65-F5344CB8AC3E}">
        <p14:creationId xmlns:p14="http://schemas.microsoft.com/office/powerpoint/2010/main" val="18530155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a:t>
            </a:r>
            <a:r>
              <a:rPr lang="en-US" sz="1200" kern="1200">
                <a:solidFill>
                  <a:schemeClr val="tx1"/>
                </a:solidFill>
                <a:latin typeface="+mn-lt"/>
                <a:ea typeface="+mn-ea"/>
                <a:cs typeface="+mn-cs"/>
              </a:rPr>
              <a:t>is running short</a:t>
            </a:r>
            <a:r>
              <a:rPr lang="en-US" sz="1200" kern="1200" dirty="0">
                <a:solidFill>
                  <a:schemeClr val="tx1"/>
                </a:solidFill>
                <a:latin typeface="+mn-lt"/>
                <a:ea typeface="+mn-ea"/>
                <a:cs typeface="+mn-cs"/>
              </a:rPr>
              <a:t>, you may want to skip the Turn and Talk or the entire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these questions with an elbow partner.”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ideas with the group.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71</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8283326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5</a:t>
            </a:r>
            <a:r>
              <a:rPr lang="en-US" baseline="0" dirty="0"/>
              <a:t> min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sz="1200" kern="1200" dirty="0">
                <a:solidFill>
                  <a:schemeClr val="tx1"/>
                </a:solidFill>
                <a:latin typeface="+mn-lt"/>
                <a:ea typeface="+mn-ea"/>
                <a:cs typeface="+mn-cs"/>
              </a:rPr>
              <a:t>Assign each participant one of the lessons in the Sound lesson-plan sequence. In this content area, six of the lessons have two parts (a and b), and lesson 3 has one part. Each teacher should take responsibility for one 2-part lesson, and one teacher should be responsible for lesson 3. So Teacher 1 will study lessons 1a and 1b; Teacher 2 will study lessons 2a and 2b; Teacher 3 will study lesson 3, Teacher 4 will study lesson 4a and 4b, and so forth. </a:t>
            </a:r>
          </a:p>
          <a:p>
            <a:endParaRPr lang="en-US" dirty="0"/>
          </a:p>
          <a:p>
            <a:r>
              <a:rPr lang="en-US" dirty="0"/>
              <a:t>b. If the study group is small, figure out who will be assigned an extra lesson (or when you, as the PD leader, will cover any extra lessons). </a:t>
            </a:r>
          </a:p>
          <a:p>
            <a:endParaRPr lang="en-US" dirty="0"/>
          </a:p>
          <a:p>
            <a:r>
              <a:rPr lang="en-US" dirty="0"/>
              <a:t>c. If the study group is large, assign lessons to more than one teacher later in the sequence. </a:t>
            </a:r>
          </a:p>
          <a:p>
            <a:endParaRPr lang="en-US" dirty="0"/>
          </a:p>
          <a:p>
            <a:r>
              <a:rPr lang="en-US" dirty="0"/>
              <a:t>d. Go over the homework sheet (handout 1.8) with participants. If time allows, have them read the assignment sheet before discussing. </a:t>
            </a:r>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72</a:t>
            </a:fld>
            <a:endParaRPr lang="en-US"/>
          </a:p>
        </p:txBody>
      </p:sp>
    </p:spTree>
    <p:extLst>
      <p:ext uri="{BB962C8B-B14F-4D97-AF65-F5344CB8AC3E}">
        <p14:creationId xmlns:p14="http://schemas.microsoft.com/office/powerpoint/2010/main" val="9929511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Review the questions on the Daily Reflections sheet (handout 1.9).</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think about these questions and write down their reflections.  </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73</a:t>
            </a:fld>
            <a:endParaRPr lang="en-US"/>
          </a:p>
        </p:txBody>
      </p:sp>
    </p:spTree>
    <p:extLst>
      <p:ext uri="{BB962C8B-B14F-4D97-AF65-F5344CB8AC3E}">
        <p14:creationId xmlns:p14="http://schemas.microsoft.com/office/powerpoint/2010/main" val="347458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r>
              <a:rPr lang="en-US" baseline="0" dirty="0"/>
              <a:t> </a:t>
            </a:r>
            <a:endParaRPr lang="en-US" dirty="0"/>
          </a:p>
          <a:p>
            <a:endParaRPr lang="en-US" dirty="0"/>
          </a:p>
          <a:p>
            <a:r>
              <a:rPr lang="en-US" dirty="0"/>
              <a:t>a. </a:t>
            </a:r>
            <a:r>
              <a:rPr lang="en-US" b="1" dirty="0"/>
              <a:t>Modify this slide to include the grade level of your study group and the names of the Teacher Leaders who will be facilitating the study-group sessions.</a:t>
            </a:r>
          </a:p>
          <a:p>
            <a:endParaRPr lang="en-US" dirty="0"/>
          </a:p>
          <a:p>
            <a:r>
              <a:rPr lang="en-US" dirty="0"/>
              <a:t>b. Formally introduce yourselves to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25367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r>
              <a:rPr lang="en-US" dirty="0"/>
              <a:t>a. Many people are involved in organizing, planning, and leading this program, but the teacher-participants are the key to its success.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39738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881798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28971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34753170"/>
      </p:ext>
    </p:extLst>
  </p:cSld>
  <p:clrMap bg1="lt1" tx1="dk1" bg2="lt2" tx2="dk2" accent1="accent1" accent2="accent2" accent3="accent3" accent4="accent4" accent5="accent5" accent6="accent6" hlink="hlink" folHlink="folHlink"/>
  <p:sldLayoutIdLst>
    <p:sldLayoutId id="2147483673" r:id="rId1"/>
    <p:sldLayoutId id="2147483736" r:id="rId2"/>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1\1.1_c1_us_timmss_science_lesson3_1.mp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youtube.com/embed/7o4_PgJzreQ" TargetMode="External"/><Relationship Id="rId4" Type="http://schemas.openxmlformats.org/officeDocument/2006/relationships/hyperlink" Target="https://www.youtube.com/embed/9lpmpmC0fqo"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earner.org/series/minds-of-our-own/2-lessons-from-thin-air/?jwsource=c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4.gif"/><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27a26e2CnuM"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GIkeGBXqWW0"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667000" cy="523220"/>
          </a:xfrm>
          <a:prstGeom prst="rect">
            <a:avLst/>
          </a:prstGeom>
          <a:noFill/>
        </p:spPr>
        <p:txBody>
          <a:bodyPr wrap="square" rtlCol="0">
            <a:spAutoFit/>
          </a:bodyPr>
          <a:lstStyle/>
          <a:p>
            <a:r>
              <a:rPr lang="en-US" sz="2800" dirty="0">
                <a:solidFill>
                  <a:srgbClr val="1F497D"/>
                </a:solidFill>
                <a:latin typeface="Lucida Sans Unicode" pitchFamily="34" charset="0"/>
              </a:rPr>
              <a:t>Day 1</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altLang="en-US" dirty="0"/>
              <a:t>Summer Institute Schedule</a:t>
            </a:r>
            <a:endParaRPr lang="en-US" dirty="0"/>
          </a:p>
        </p:txBody>
      </p:sp>
      <p:sp>
        <p:nvSpPr>
          <p:cNvPr id="39939" name="Content Placeholder 2"/>
          <p:cNvSpPr>
            <a:spLocks noGrp="1"/>
          </p:cNvSpPr>
          <p:nvPr>
            <p:ph idx="1"/>
          </p:nvPr>
        </p:nvSpPr>
        <p:spPr/>
        <p:txBody>
          <a:bodyPr/>
          <a:lstStyle/>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algn="ctr" eaLnBrk="1" hangingPunct="1">
              <a:buFont typeface="Arial" charset="0"/>
              <a:buNone/>
            </a:pPr>
            <a:endParaRPr lang="en-US" altLang="en-US" sz="3600" b="1" dirty="0"/>
          </a:p>
          <a:p>
            <a:pPr marL="0" indent="0" algn="ctr" eaLnBrk="1" hangingPunct="1">
              <a:buFont typeface="Arial" charset="0"/>
              <a:buNone/>
            </a:pPr>
            <a:endParaRPr lang="en-US" altLang="en-US" sz="3600" b="1" dirty="0"/>
          </a:p>
        </p:txBody>
      </p:sp>
      <p:pic>
        <p:nvPicPr>
          <p:cNvPr id="39940" name="Picture 6" descr="C:\Users\kroth\AppData\Local\Microsoft\Windows\Temporary Internet Files\Content.IE5\Q3T7M948\MC900198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121593"/>
            <a:ext cx="3335755" cy="34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64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8229600" cy="838200"/>
          </a:xfrm>
        </p:spPr>
        <p:txBody>
          <a:bodyPr>
            <a:normAutofit fontScale="90000"/>
          </a:bodyPr>
          <a:lstStyle/>
          <a:p>
            <a:pPr eaLnBrk="1" fontAlgn="auto" hangingPunct="1">
              <a:spcAft>
                <a:spcPts val="0"/>
              </a:spcAft>
              <a:defRPr/>
            </a:pPr>
            <a:r>
              <a:rPr lang="en-US" altLang="en-US" dirty="0"/>
              <a:t>Summer Institute: A Typical Daily Schedule </a:t>
            </a:r>
          </a:p>
        </p:txBody>
      </p:sp>
      <p:sp>
        <p:nvSpPr>
          <p:cNvPr id="43011" name="Rectangle 3"/>
          <p:cNvSpPr>
            <a:spLocks noGrp="1" noChangeArrowheads="1"/>
          </p:cNvSpPr>
          <p:nvPr>
            <p:ph idx="1"/>
          </p:nvPr>
        </p:nvSpPr>
        <p:spPr>
          <a:xfrm>
            <a:off x="609600" y="1295400"/>
            <a:ext cx="8382000" cy="5257800"/>
          </a:xfrm>
        </p:spPr>
        <p:txBody>
          <a:bodyPr/>
          <a:lstStyle/>
          <a:p>
            <a:pPr marL="0" indent="0" eaLnBrk="1" hangingPunct="1">
              <a:spcBef>
                <a:spcPts val="600"/>
              </a:spcBef>
              <a:buFontTx/>
              <a:buNone/>
            </a:pPr>
            <a:r>
              <a:rPr lang="en-US" altLang="en-US" sz="2800" dirty="0">
                <a:solidFill>
                  <a:srgbClr val="292934"/>
                </a:solidFill>
              </a:rPr>
              <a:t>8:00		Getting started</a:t>
            </a:r>
          </a:p>
          <a:p>
            <a:pPr marL="0" indent="0" eaLnBrk="1" hangingPunct="1">
              <a:spcBef>
                <a:spcPts val="600"/>
              </a:spcBef>
              <a:buFontTx/>
              <a:buNone/>
            </a:pPr>
            <a:r>
              <a:rPr lang="en-US" altLang="en-US" sz="2800" dirty="0">
                <a:solidFill>
                  <a:srgbClr val="292934"/>
                </a:solidFill>
              </a:rPr>
              <a:t>8:30		Video-based lesson analysis</a:t>
            </a:r>
          </a:p>
          <a:p>
            <a:pPr marL="0" indent="0" eaLnBrk="1" hangingPunct="1">
              <a:spcBef>
                <a:spcPts val="600"/>
              </a:spcBef>
              <a:buFontTx/>
              <a:buNone/>
            </a:pPr>
            <a:r>
              <a:rPr lang="en-US" altLang="en-US" sz="2800" dirty="0">
                <a:solidFill>
                  <a:srgbClr val="292934"/>
                </a:solidFill>
              </a:rPr>
              <a:t>10:00		BREAK</a:t>
            </a:r>
          </a:p>
          <a:p>
            <a:pPr marL="0" indent="0" eaLnBrk="1" hangingPunct="1">
              <a:spcBef>
                <a:spcPts val="600"/>
              </a:spcBef>
              <a:buFontTx/>
              <a:buNone/>
            </a:pPr>
            <a:r>
              <a:rPr lang="en-US" altLang="en-US" sz="2800" dirty="0">
                <a:solidFill>
                  <a:srgbClr val="292934"/>
                </a:solidFill>
              </a:rPr>
              <a:t>10:10		Lesson analysis continued</a:t>
            </a:r>
          </a:p>
          <a:p>
            <a:pPr marL="0" indent="0" eaLnBrk="1" hangingPunct="1">
              <a:spcBef>
                <a:spcPts val="600"/>
              </a:spcBef>
              <a:buFontTx/>
              <a:buNone/>
            </a:pPr>
            <a:r>
              <a:rPr lang="en-US" altLang="en-US" sz="2800" dirty="0">
                <a:solidFill>
                  <a:srgbClr val="292934"/>
                </a:solidFill>
              </a:rPr>
              <a:t>12:00		LUNCH</a:t>
            </a:r>
          </a:p>
          <a:p>
            <a:pPr marL="0" indent="0" eaLnBrk="1" hangingPunct="1">
              <a:spcBef>
                <a:spcPts val="600"/>
              </a:spcBef>
              <a:buFontTx/>
              <a:buNone/>
            </a:pPr>
            <a:r>
              <a:rPr lang="en-US" altLang="en-US" sz="2800" dirty="0">
                <a:solidFill>
                  <a:srgbClr val="292934"/>
                </a:solidFill>
              </a:rPr>
              <a:t>12:45		Content deepening </a:t>
            </a:r>
          </a:p>
          <a:p>
            <a:pPr marL="0" indent="0" eaLnBrk="1" hangingPunct="1">
              <a:spcBef>
                <a:spcPts val="600"/>
              </a:spcBef>
              <a:buFontTx/>
              <a:buNone/>
            </a:pPr>
            <a:r>
              <a:rPr lang="en-US" altLang="en-US" sz="2800" dirty="0">
                <a:solidFill>
                  <a:srgbClr val="292934"/>
                </a:solidFill>
              </a:rPr>
              <a:t>2:00		BREAK</a:t>
            </a:r>
          </a:p>
          <a:p>
            <a:pPr marL="0" indent="0" eaLnBrk="1" hangingPunct="1">
              <a:spcBef>
                <a:spcPts val="600"/>
              </a:spcBef>
              <a:buFontTx/>
              <a:buNone/>
            </a:pPr>
            <a:r>
              <a:rPr lang="en-US" altLang="en-US" sz="2800" dirty="0">
                <a:solidFill>
                  <a:srgbClr val="292934"/>
                </a:solidFill>
              </a:rPr>
              <a:t>2:10		Content deepening continued</a:t>
            </a:r>
          </a:p>
          <a:p>
            <a:pPr marL="0" indent="0" eaLnBrk="1" hangingPunct="1">
              <a:spcBef>
                <a:spcPts val="600"/>
              </a:spcBef>
              <a:buFontTx/>
              <a:buNone/>
            </a:pPr>
            <a:r>
              <a:rPr lang="en-US" altLang="en-US" sz="2800" dirty="0">
                <a:solidFill>
                  <a:srgbClr val="292934"/>
                </a:solidFill>
              </a:rPr>
              <a:t>3:00		Wrap-up: homework, summary, reflections</a:t>
            </a:r>
          </a:p>
          <a:p>
            <a:pPr marL="0" indent="0" eaLnBrk="1" hangingPunct="1">
              <a:spcBef>
                <a:spcPts val="600"/>
              </a:spcBef>
              <a:buFontTx/>
              <a:buNone/>
            </a:pPr>
            <a:r>
              <a:rPr lang="en-US" altLang="en-US" sz="2800" dirty="0">
                <a:solidFill>
                  <a:srgbClr val="292934"/>
                </a:solidFill>
              </a:rPr>
              <a:t>3:30		Adjourn</a:t>
            </a:r>
          </a:p>
          <a:p>
            <a:pPr marL="0" indent="0" eaLnBrk="1" hangingPunct="1">
              <a:buFontTx/>
              <a:buNone/>
            </a:pPr>
            <a:endParaRPr lang="en-US" altLang="en-US" sz="3000" dirty="0"/>
          </a:p>
        </p:txBody>
      </p:sp>
    </p:spTree>
    <p:extLst>
      <p:ext uri="{BB962C8B-B14F-4D97-AF65-F5344CB8AC3E}">
        <p14:creationId xmlns:p14="http://schemas.microsoft.com/office/powerpoint/2010/main" val="16271188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48600" cy="990600"/>
          </a:xfrm>
        </p:spPr>
        <p:txBody>
          <a:bodyPr/>
          <a:lstStyle/>
          <a:p>
            <a:pPr eaLnBrk="1" fontAlgn="auto" hangingPunct="1">
              <a:spcAft>
                <a:spcPts val="0"/>
              </a:spcAft>
              <a:defRPr/>
            </a:pPr>
            <a:r>
              <a:rPr lang="en-US" dirty="0"/>
              <a:t>Summer Institute at a Glance</a:t>
            </a:r>
          </a:p>
        </p:txBody>
      </p:sp>
      <p:sp>
        <p:nvSpPr>
          <p:cNvPr id="3" name="Content Placeholder 2"/>
          <p:cNvSpPr>
            <a:spLocks noGrp="1"/>
          </p:cNvSpPr>
          <p:nvPr>
            <p:ph idx="1"/>
          </p:nvPr>
        </p:nvSpPr>
        <p:spPr>
          <a:xfrm>
            <a:off x="533400" y="1066800"/>
            <a:ext cx="8458200" cy="5638800"/>
          </a:xfrm>
        </p:spPr>
        <p:txBody>
          <a:bodyPr rtlCol="0">
            <a:normAutofit/>
          </a:bodyPr>
          <a:lstStyle/>
          <a:p>
            <a:pPr marL="0" indent="0" eaLnBrk="1" fontAlgn="auto" hangingPunct="1">
              <a:spcAft>
                <a:spcPts val="0"/>
              </a:spcAft>
              <a:buFont typeface="Arial" pitchFamily="34" charset="0"/>
              <a:buNone/>
              <a:defRPr/>
            </a:pPr>
            <a:r>
              <a:rPr lang="en-US" sz="2600" b="1" dirty="0"/>
              <a:t>Week 1: Content Area 1 (Sound)</a:t>
            </a:r>
          </a:p>
          <a:p>
            <a:pPr marL="731520" lvl="1" indent="-365760" eaLnBrk="1" fontAlgn="auto" hangingPunct="1">
              <a:spcBef>
                <a:spcPts val="600"/>
              </a:spcBef>
              <a:spcAft>
                <a:spcPts val="0"/>
              </a:spcAft>
              <a:defRPr/>
            </a:pPr>
            <a:r>
              <a:rPr lang="en-US" sz="2600" dirty="0"/>
              <a:t>Student Thinking Lens—strategies to make student thinking visible </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1</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second semester </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1</a:t>
            </a:r>
          </a:p>
          <a:p>
            <a:pPr marL="0" lvl="0" indent="0" eaLnBrk="1" fontAlgn="auto" hangingPunct="1">
              <a:spcBef>
                <a:spcPts val="800"/>
              </a:spcBef>
              <a:spcAft>
                <a:spcPts val="0"/>
              </a:spcAft>
              <a:buClr>
                <a:srgbClr val="93A299"/>
              </a:buClr>
              <a:buNone/>
              <a:defRPr/>
            </a:pPr>
            <a:r>
              <a:rPr lang="en-US" sz="2600" b="1" dirty="0">
                <a:solidFill>
                  <a:srgbClr val="292934"/>
                </a:solidFill>
              </a:rPr>
              <a:t>Week 2: Content Area 2 (Variations in Plants and Animals)</a:t>
            </a:r>
          </a:p>
          <a:p>
            <a:pPr marL="731520" lvl="1" indent="-365760" eaLnBrk="1" fontAlgn="auto" hangingPunct="1">
              <a:spcBef>
                <a:spcPts val="600"/>
              </a:spcBef>
              <a:spcAft>
                <a:spcPts val="0"/>
              </a:spcAft>
              <a:buFont typeface="Arial" pitchFamily="34" charset="0"/>
              <a:buChar char="•"/>
              <a:defRPr/>
            </a:pPr>
            <a:r>
              <a:rPr lang="en-US" sz="2600" dirty="0"/>
              <a:t>Science Content Storyline Lens—strategies to create coherence</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2</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in the fall</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2 </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162065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81000"/>
            <a:ext cx="8077200" cy="990600"/>
          </a:xfrm>
        </p:spPr>
        <p:txBody>
          <a:bodyPr/>
          <a:lstStyle/>
          <a:p>
            <a:pPr eaLnBrk="1" fontAlgn="auto" hangingPunct="1">
              <a:spcAft>
                <a:spcPts val="0"/>
              </a:spcAft>
              <a:defRPr/>
            </a:pPr>
            <a:r>
              <a:rPr lang="en-US" altLang="en-US" dirty="0"/>
              <a:t>School-Year Schedule</a:t>
            </a:r>
          </a:p>
        </p:txBody>
      </p:sp>
      <p:sp>
        <p:nvSpPr>
          <p:cNvPr id="66563" name="Rectangle 3"/>
          <p:cNvSpPr>
            <a:spLocks noGrp="1" noChangeArrowheads="1"/>
          </p:cNvSpPr>
          <p:nvPr>
            <p:ph idx="1"/>
          </p:nvPr>
        </p:nvSpPr>
        <p:spPr>
          <a:xfrm>
            <a:off x="609600" y="1371600"/>
            <a:ext cx="8153400" cy="5181600"/>
          </a:xfrm>
        </p:spPr>
        <p:txBody>
          <a:bodyPr rtlCol="0">
            <a:normAutofit fontScale="85000" lnSpcReduction="10000"/>
          </a:bodyPr>
          <a:lstStyle/>
          <a:p>
            <a:pPr marL="0" indent="0" eaLnBrk="1" fontAlgn="auto" hangingPunct="1">
              <a:spcAft>
                <a:spcPts val="0"/>
              </a:spcAft>
              <a:buFontTx/>
              <a:buNone/>
              <a:defRPr/>
            </a:pPr>
            <a:r>
              <a:rPr lang="en-US" sz="3200" b="1" dirty="0"/>
              <a:t>Fall </a:t>
            </a:r>
            <a:r>
              <a:rPr lang="en-US" sz="3200" dirty="0">
                <a:solidFill>
                  <a:srgbClr val="0070C0"/>
                </a:solidFill>
              </a:rPr>
              <a:t>[Insert year here] </a:t>
            </a:r>
            <a:r>
              <a:rPr lang="en-US" sz="3200" b="1" dirty="0"/>
              <a:t> </a:t>
            </a:r>
          </a:p>
          <a:p>
            <a:pPr marL="731520" indent="-365760" eaLnBrk="1" fontAlgn="auto" hangingPunct="1">
              <a:lnSpc>
                <a:spcPct val="110000"/>
              </a:lnSpc>
              <a:spcBef>
                <a:spcPts val="600"/>
              </a:spcBef>
              <a:spcAft>
                <a:spcPts val="0"/>
              </a:spcAft>
              <a:buFont typeface="Arial" pitchFamily="34" charset="0"/>
              <a:buChar char="•"/>
              <a:defRPr/>
            </a:pPr>
            <a:r>
              <a:rPr lang="en-US" sz="3200" dirty="0"/>
              <a:t>Teach the first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731520" indent="-365760" eaLnBrk="1" fontAlgn="auto" hangingPunct="1">
              <a:lnSpc>
                <a:spcPct val="110000"/>
              </a:lnSpc>
              <a:spcBef>
                <a:spcPts val="600"/>
              </a:spcBef>
              <a:spcAft>
                <a:spcPts val="0"/>
              </a:spcAft>
              <a:buFont typeface="Arial" pitchFamily="34" charset="0"/>
              <a:buChar char="•"/>
              <a:defRPr/>
            </a:pPr>
            <a:r>
              <a:rPr lang="en-US" sz="3200" dirty="0"/>
              <a:t>Meet an additional time to review the second lesson-set plans (2 hours). </a:t>
            </a:r>
          </a:p>
          <a:p>
            <a:pPr marL="0" indent="0" eaLnBrk="1" fontAlgn="auto" hangingPunct="1">
              <a:spcBef>
                <a:spcPts val="1800"/>
              </a:spcBef>
              <a:spcAft>
                <a:spcPts val="0"/>
              </a:spcAft>
              <a:buFont typeface="Arial" pitchFamily="34" charset="0"/>
              <a:buNone/>
              <a:defRPr/>
            </a:pPr>
            <a:r>
              <a:rPr lang="en-US" sz="3200" b="1" dirty="0"/>
              <a:t>Winter/Spring </a:t>
            </a:r>
            <a:r>
              <a:rPr lang="en-US" sz="3200" dirty="0">
                <a:solidFill>
                  <a:srgbClr val="0070C0"/>
                </a:solidFill>
              </a:rPr>
              <a:t>[Insert year here] </a:t>
            </a:r>
            <a:endParaRPr lang="en-US" sz="3200" b="1" dirty="0"/>
          </a:p>
          <a:p>
            <a:pPr marL="731520" indent="-365760" eaLnBrk="1" fontAlgn="auto" hangingPunct="1">
              <a:lnSpc>
                <a:spcPct val="110000"/>
              </a:lnSpc>
              <a:spcBef>
                <a:spcPts val="600"/>
              </a:spcBef>
              <a:spcAft>
                <a:spcPts val="0"/>
              </a:spcAft>
              <a:buFont typeface="Arial" pitchFamily="34" charset="0"/>
              <a:buChar char="•"/>
              <a:defRPr/>
            </a:pPr>
            <a:r>
              <a:rPr lang="en-US" sz="3200" dirty="0"/>
              <a:t>Teach the second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0" indent="0" eaLnBrk="1" fontAlgn="auto" hangingPunct="1">
              <a:spcBef>
                <a:spcPts val="1800"/>
              </a:spcBef>
              <a:spcAft>
                <a:spcPts val="0"/>
              </a:spcAft>
              <a:buFont typeface="Arial" pitchFamily="34" charset="0"/>
              <a:buNone/>
              <a:defRPr/>
            </a:pPr>
            <a:r>
              <a:rPr lang="en-US" sz="3200" b="1" dirty="0"/>
              <a:t>Note: </a:t>
            </a:r>
            <a:r>
              <a:rPr lang="en-US" sz="3200" dirty="0"/>
              <a:t>The study group will determine meeting dates and times.</a:t>
            </a:r>
          </a:p>
        </p:txBody>
      </p:sp>
    </p:spTree>
    <p:extLst>
      <p:ext uri="{BB962C8B-B14F-4D97-AF65-F5344CB8AC3E}">
        <p14:creationId xmlns:p14="http://schemas.microsoft.com/office/powerpoint/2010/main" val="286596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533400"/>
            <a:ext cx="8077200" cy="990600"/>
          </a:xfrm>
        </p:spPr>
        <p:txBody>
          <a:bodyPr>
            <a:normAutofit/>
          </a:bodyPr>
          <a:lstStyle/>
          <a:p>
            <a:pPr eaLnBrk="1" fontAlgn="auto" hangingPunct="1">
              <a:spcAft>
                <a:spcPts val="0"/>
              </a:spcAft>
              <a:defRPr/>
            </a:pPr>
            <a:r>
              <a:rPr lang="en-US" altLang="en-US" dirty="0"/>
              <a:t>Your </a:t>
            </a:r>
            <a:r>
              <a:rPr lang="en-US" altLang="en-US" dirty="0" err="1"/>
              <a:t>RESPeCT</a:t>
            </a:r>
            <a:r>
              <a:rPr lang="en-US" altLang="en-US" dirty="0"/>
              <a:t> PD Program Materials</a:t>
            </a:r>
          </a:p>
        </p:txBody>
      </p:sp>
      <p:sp>
        <p:nvSpPr>
          <p:cNvPr id="47107" name="Content Placeholder 2"/>
          <p:cNvSpPr>
            <a:spLocks noGrp="1"/>
          </p:cNvSpPr>
          <p:nvPr>
            <p:ph idx="1"/>
          </p:nvPr>
        </p:nvSpPr>
        <p:spPr>
          <a:xfrm>
            <a:off x="685800" y="1600200"/>
            <a:ext cx="8001000" cy="4876800"/>
          </a:xfrm>
        </p:spPr>
        <p:txBody>
          <a:bodyPr/>
          <a:lstStyle/>
          <a:p>
            <a:pPr marL="365760" indent="-365760" eaLnBrk="1" hangingPunct="1">
              <a:spcBef>
                <a:spcPts val="600"/>
              </a:spcBef>
            </a:pPr>
            <a:r>
              <a:rPr lang="en-US" altLang="en-US" sz="3200" dirty="0"/>
              <a:t>Your science notebook</a:t>
            </a:r>
          </a:p>
          <a:p>
            <a:pPr marL="365760" lvl="0" indent="-365760" eaLnBrk="1" hangingPunct="1">
              <a:spcBef>
                <a:spcPts val="600"/>
              </a:spcBef>
              <a:buClr>
                <a:srgbClr val="93A299"/>
              </a:buClr>
            </a:pPr>
            <a:r>
              <a:rPr lang="en-US" altLang="en-US" sz="3200" dirty="0" err="1">
                <a:solidFill>
                  <a:srgbClr val="292934"/>
                </a:solidFill>
              </a:rPr>
              <a:t>STeLLA</a:t>
            </a:r>
            <a:r>
              <a:rPr lang="en-US" altLang="en-US" sz="3200" dirty="0">
                <a:solidFill>
                  <a:srgbClr val="292934"/>
                </a:solidFill>
              </a:rPr>
              <a:t> strategies booklet</a:t>
            </a:r>
          </a:p>
          <a:p>
            <a:pPr marL="365760" indent="-365760" eaLnBrk="1" hangingPunct="1">
              <a:spcBef>
                <a:spcPts val="600"/>
              </a:spcBef>
            </a:pPr>
            <a:r>
              <a:rPr lang="en-US" altLang="en-US" sz="3200" dirty="0" err="1"/>
              <a:t>RESPeCT</a:t>
            </a:r>
            <a:r>
              <a:rPr lang="en-US" altLang="en-US" sz="3200" dirty="0"/>
              <a:t> PD program binder</a:t>
            </a:r>
          </a:p>
          <a:p>
            <a:pPr marL="365760" indent="-365760" eaLnBrk="1" hangingPunct="1">
              <a:spcBef>
                <a:spcPts val="600"/>
              </a:spcBef>
            </a:pPr>
            <a:r>
              <a:rPr lang="en-US" altLang="en-US" sz="3200" dirty="0" err="1"/>
              <a:t>RESPeCT</a:t>
            </a:r>
            <a:r>
              <a:rPr lang="en-US" altLang="en-US" sz="3200" dirty="0"/>
              <a:t> lesson plans binder</a:t>
            </a:r>
          </a:p>
          <a:p>
            <a:pPr marL="365760" indent="-365760" eaLnBrk="1" hangingPunct="1">
              <a:spcBef>
                <a:spcPts val="600"/>
              </a:spcBef>
            </a:pPr>
            <a:r>
              <a:rPr lang="en-US" altLang="en-US" sz="3200" dirty="0"/>
              <a:t>Materials kit (1 per topic)</a:t>
            </a:r>
          </a:p>
        </p:txBody>
      </p:sp>
    </p:spTree>
    <p:extLst>
      <p:ext uri="{BB962C8B-B14F-4D97-AF65-F5344CB8AC3E}">
        <p14:creationId xmlns:p14="http://schemas.microsoft.com/office/powerpoint/2010/main" val="83536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Transition to Grade-Level Study Groups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Any questions before we break up into our grade-level study groups?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Notebook Setup</a:t>
            </a:r>
          </a:p>
        </p:txBody>
      </p:sp>
      <p:sp>
        <p:nvSpPr>
          <p:cNvPr id="3" name="Content Placeholder 2"/>
          <p:cNvSpPr>
            <a:spLocks noGrp="1"/>
          </p:cNvSpPr>
          <p:nvPr>
            <p:ph idx="1"/>
          </p:nvPr>
        </p:nvSpPr>
        <p:spPr>
          <a:xfrm>
            <a:off x="533400" y="1295400"/>
            <a:ext cx="8458200" cy="5257800"/>
          </a:xfrm>
        </p:spPr>
        <p:txBody>
          <a:bodyPr/>
          <a:lstStyle/>
          <a:p>
            <a:pPr marL="365760" indent="-365760">
              <a:spcBef>
                <a:spcPts val="600"/>
              </a:spcBef>
            </a:pPr>
            <a:r>
              <a:rPr lang="en-US" sz="2600" dirty="0"/>
              <a:t>Write your name on the front cover of the notebook.</a:t>
            </a:r>
          </a:p>
          <a:p>
            <a:pPr marL="365760" indent="-365760">
              <a:spcBef>
                <a:spcPts val="600"/>
              </a:spcBef>
            </a:pPr>
            <a:r>
              <a:rPr lang="en-US" sz="2600" dirty="0"/>
              <a:t>Leave two or three pages for the table of contents. (You’ll add to the TOC each day throughout the program.)</a:t>
            </a:r>
          </a:p>
          <a:p>
            <a:pPr marL="365760" indent="-365760">
              <a:spcBef>
                <a:spcPts val="600"/>
              </a:spcBef>
            </a:pPr>
            <a:r>
              <a:rPr lang="en-US" sz="2600" dirty="0"/>
              <a:t>Number your pages. (Front and back pages should be numbered separately.)</a:t>
            </a:r>
          </a:p>
          <a:p>
            <a:pPr marL="365760" indent="-365760">
              <a:spcBef>
                <a:spcPts val="600"/>
              </a:spcBef>
            </a:pPr>
            <a:r>
              <a:rPr lang="en-US" sz="2600" dirty="0"/>
              <a:t>Use sticky tabs to divide your notebook into two main sections: Lesson Analysis and Content Deepening. (Each section will comprise about half the notebook.)</a:t>
            </a:r>
          </a:p>
          <a:p>
            <a:pPr marL="365760" indent="-365760">
              <a:spcBef>
                <a:spcPts val="600"/>
              </a:spcBef>
            </a:pPr>
            <a:r>
              <a:rPr lang="en-US" sz="2600" dirty="0"/>
              <a:t>Keep a chronological record of your activity in each section. Add a title for each entry and enter in your TOC to easily locate.</a:t>
            </a:r>
          </a:p>
          <a:p>
            <a:pPr marL="365760" indent="-365760">
              <a:spcBef>
                <a:spcPts val="600"/>
              </a:spcBef>
            </a:pPr>
            <a:r>
              <a:rPr lang="en-US" sz="2600" dirty="0"/>
              <a:t>Customize and decorate your notebook any way you wish.</a:t>
            </a:r>
            <a:r>
              <a:rPr lang="en-US" sz="2800" dirty="0"/>
              <a:t> </a:t>
            </a:r>
          </a:p>
        </p:txBody>
      </p:sp>
    </p:spTree>
    <p:extLst>
      <p:ext uri="{BB962C8B-B14F-4D97-AF65-F5344CB8AC3E}">
        <p14:creationId xmlns:p14="http://schemas.microsoft.com/office/powerpoint/2010/main" val="26687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cs typeface="Times New Roman" pitchFamily="18" charset="0"/>
              </a:rPr>
              <a:t>Getting Started: Introductions</a:t>
            </a:r>
            <a:endParaRPr lang="en-US" dirty="0"/>
          </a:p>
        </p:txBody>
      </p:sp>
      <p:sp>
        <p:nvSpPr>
          <p:cNvPr id="5123" name="Rectangle 3"/>
          <p:cNvSpPr>
            <a:spLocks noGrp="1" noChangeArrowheads="1"/>
          </p:cNvSpPr>
          <p:nvPr>
            <p:ph type="body" idx="1"/>
          </p:nvPr>
        </p:nvSpPr>
        <p:spPr>
          <a:xfrm>
            <a:off x="533400" y="1600200"/>
            <a:ext cx="8229600" cy="4572000"/>
          </a:xfrm>
        </p:spPr>
        <p:txBody>
          <a:bodyPr>
            <a:normAutofit/>
          </a:bodyPr>
          <a:lstStyle/>
          <a:p>
            <a:pPr marL="365760" indent="-365760">
              <a:lnSpc>
                <a:spcPct val="90000"/>
              </a:lnSpc>
              <a:spcBef>
                <a:spcPts val="0"/>
              </a:spcBef>
              <a:spcAft>
                <a:spcPts val="1200"/>
              </a:spcAft>
              <a:buFont typeface="+mj-lt"/>
              <a:buAutoNum type="arabicPeriod"/>
            </a:pPr>
            <a:r>
              <a:rPr lang="en-US" sz="3200" dirty="0"/>
              <a:t>Quick-write exercise:</a:t>
            </a:r>
          </a:p>
          <a:p>
            <a:pPr marL="731520" lvl="1" indent="-365760">
              <a:lnSpc>
                <a:spcPct val="90000"/>
              </a:lnSpc>
              <a:spcBef>
                <a:spcPts val="0"/>
              </a:spcBef>
              <a:spcAft>
                <a:spcPts val="1200"/>
              </a:spcAft>
            </a:pPr>
            <a:r>
              <a:rPr lang="en-US" sz="3200" dirty="0"/>
              <a:t>Describe your experience learning science in school. </a:t>
            </a:r>
          </a:p>
          <a:p>
            <a:pPr marL="731520" lvl="1" indent="-365760">
              <a:lnSpc>
                <a:spcPct val="90000"/>
              </a:lnSpc>
              <a:spcBef>
                <a:spcPts val="0"/>
              </a:spcBef>
              <a:spcAft>
                <a:spcPts val="1200"/>
              </a:spcAft>
            </a:pPr>
            <a:r>
              <a:rPr lang="en-US" sz="3200" dirty="0"/>
              <a:t>What do you hope to learn through </a:t>
            </a:r>
            <a:r>
              <a:rPr lang="en-US" sz="3200" dirty="0" err="1"/>
              <a:t>RESPeCT</a:t>
            </a:r>
            <a:r>
              <a:rPr lang="en-US" sz="3200" dirty="0"/>
              <a:t> in the coming year?</a:t>
            </a:r>
          </a:p>
          <a:p>
            <a:pPr marL="365760" indent="-365760">
              <a:lnSpc>
                <a:spcPct val="90000"/>
              </a:lnSpc>
              <a:spcBef>
                <a:spcPts val="0"/>
              </a:spcBef>
              <a:spcAft>
                <a:spcPts val="1200"/>
              </a:spcAft>
              <a:buFont typeface="+mj-lt"/>
              <a:buAutoNum type="arabicPeriod"/>
            </a:pPr>
            <a:r>
              <a:rPr lang="en-US" sz="3200" dirty="0"/>
              <a:t>Share your responses with a partner.</a:t>
            </a:r>
          </a:p>
          <a:p>
            <a:pPr marL="365760" indent="-365760">
              <a:lnSpc>
                <a:spcPct val="90000"/>
              </a:lnSpc>
              <a:spcBef>
                <a:spcPts val="0"/>
              </a:spcBef>
              <a:spcAft>
                <a:spcPts val="0"/>
              </a:spcAft>
              <a:buFont typeface="+mj-lt"/>
              <a:buAutoNum type="arabicPeriod"/>
            </a:pPr>
            <a:r>
              <a:rPr lang="en-US" sz="3200" dirty="0"/>
              <a:t>Introduce each other to the group.</a:t>
            </a:r>
          </a:p>
        </p:txBody>
      </p:sp>
    </p:spTree>
    <p:extLst>
      <p:ext uri="{BB962C8B-B14F-4D97-AF65-F5344CB8AC3E}">
        <p14:creationId xmlns:p14="http://schemas.microsoft.com/office/powerpoint/2010/main" val="68782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43000"/>
          </a:xfrm>
        </p:spPr>
        <p:txBody>
          <a:bodyPr/>
          <a:lstStyle/>
          <a:p>
            <a:pPr eaLnBrk="1" fontAlgn="auto" hangingPunct="1">
              <a:spcAft>
                <a:spcPts val="0"/>
              </a:spcAft>
              <a:defRPr/>
            </a:pPr>
            <a:r>
              <a:rPr lang="en-US" altLang="en-US" dirty="0" err="1"/>
              <a:t>RESPeCT</a:t>
            </a:r>
            <a:r>
              <a:rPr lang="en-US" altLang="en-US" dirty="0"/>
              <a:t> PD Program Goals</a:t>
            </a:r>
          </a:p>
        </p:txBody>
      </p:sp>
      <p:sp>
        <p:nvSpPr>
          <p:cNvPr id="96259" name="Rectangle 3"/>
          <p:cNvSpPr>
            <a:spLocks noGrp="1" noChangeArrowheads="1"/>
          </p:cNvSpPr>
          <p:nvPr>
            <p:ph sz="half" idx="1"/>
          </p:nvPr>
        </p:nvSpPr>
        <p:spPr>
          <a:xfrm>
            <a:off x="457200" y="1600200"/>
            <a:ext cx="3581400" cy="4876800"/>
          </a:xfrm>
        </p:spPr>
        <p:txBody>
          <a:bodyPr rtlCol="0">
            <a:noAutofit/>
          </a:bodyPr>
          <a:lstStyle/>
          <a:p>
            <a:pPr marL="182880" indent="-182880" algn="ctr" eaLnBrk="1" fontAlgn="auto" hangingPunct="1">
              <a:lnSpc>
                <a:spcPct val="90000"/>
              </a:lnSpc>
              <a:spcAft>
                <a:spcPts val="0"/>
              </a:spcAft>
              <a:buFontTx/>
              <a:buNone/>
              <a:defRPr/>
            </a:pPr>
            <a:r>
              <a:rPr lang="en-US" b="1" i="1" dirty="0"/>
              <a:t>Business-as-Usual PD</a:t>
            </a:r>
          </a:p>
          <a:p>
            <a:pPr marL="365760" indent="-365760" eaLnBrk="1" fontAlgn="auto" hangingPunct="1">
              <a:lnSpc>
                <a:spcPct val="90000"/>
              </a:lnSpc>
              <a:spcBef>
                <a:spcPts val="1200"/>
              </a:spcBef>
              <a:spcAft>
                <a:spcPts val="0"/>
              </a:spcAft>
              <a:buFont typeface="+mj-lt"/>
              <a:buAutoNum type="arabicPeriod"/>
              <a:defRPr/>
            </a:pPr>
            <a:r>
              <a:rPr lang="en-US" sz="2500" i="1" dirty="0"/>
              <a:t>Not closely linked to day-to-day classroom teaching </a:t>
            </a:r>
          </a:p>
          <a:p>
            <a:pPr marL="365760" indent="-365760" eaLnBrk="1" fontAlgn="auto" hangingPunct="1">
              <a:lnSpc>
                <a:spcPct val="90000"/>
              </a:lnSpc>
              <a:spcBef>
                <a:spcPts val="2800"/>
              </a:spcBef>
              <a:spcAft>
                <a:spcPts val="0"/>
              </a:spcAft>
              <a:buFont typeface="+mj-lt"/>
              <a:buAutoNum type="arabicPeriod"/>
              <a:defRPr/>
            </a:pPr>
            <a:r>
              <a:rPr lang="en-US" sz="2500" i="1" dirty="0"/>
              <a:t>Rarely see other teachers practice</a:t>
            </a:r>
          </a:p>
          <a:p>
            <a:pPr marL="365760" indent="-365760" eaLnBrk="1" fontAlgn="auto" hangingPunct="1">
              <a:lnSpc>
                <a:spcPct val="90000"/>
              </a:lnSpc>
              <a:spcBef>
                <a:spcPts val="2800"/>
              </a:spcBef>
              <a:spcAft>
                <a:spcPts val="0"/>
              </a:spcAft>
              <a:buFont typeface="+mj-lt"/>
              <a:buAutoNum type="arabicPeriod"/>
              <a:defRPr/>
            </a:pPr>
            <a:r>
              <a:rPr lang="en-US" sz="2500" i="1" dirty="0"/>
              <a:t>Learning about content separate from learning about teaching</a:t>
            </a:r>
          </a:p>
        </p:txBody>
      </p:sp>
      <p:sp>
        <p:nvSpPr>
          <p:cNvPr id="96260" name="Rectangle 4"/>
          <p:cNvSpPr>
            <a:spLocks noGrp="1" noChangeArrowheads="1"/>
          </p:cNvSpPr>
          <p:nvPr>
            <p:ph sz="half" idx="2"/>
          </p:nvPr>
        </p:nvSpPr>
        <p:spPr>
          <a:xfrm>
            <a:off x="4191000" y="1600200"/>
            <a:ext cx="4495800" cy="4876800"/>
          </a:xfrm>
        </p:spPr>
        <p:txBody>
          <a:bodyPr rtlCol="0">
            <a:noAutofit/>
          </a:bodyPr>
          <a:lstStyle/>
          <a:p>
            <a:pPr marL="182880" indent="-182880" algn="ctr" eaLnBrk="1" fontAlgn="auto" hangingPunct="1">
              <a:lnSpc>
                <a:spcPct val="90000"/>
              </a:lnSpc>
              <a:spcAft>
                <a:spcPts val="0"/>
              </a:spcAft>
              <a:buFontTx/>
              <a:buNone/>
              <a:defRPr/>
            </a:pPr>
            <a:r>
              <a:rPr lang="en-US" b="1" dirty="0" err="1"/>
              <a:t>RESPeCT</a:t>
            </a:r>
            <a:r>
              <a:rPr lang="en-US" b="1" dirty="0"/>
              <a:t> PD Program</a:t>
            </a:r>
          </a:p>
          <a:p>
            <a:pPr marL="365760" indent="-365760" eaLnBrk="1" fontAlgn="auto" hangingPunct="1">
              <a:lnSpc>
                <a:spcPct val="90000"/>
              </a:lnSpc>
              <a:spcBef>
                <a:spcPts val="1200"/>
              </a:spcBef>
              <a:spcAft>
                <a:spcPts val="0"/>
              </a:spcAft>
              <a:buFont typeface="+mj-lt"/>
              <a:buAutoNum type="arabicPeriod"/>
              <a:defRPr/>
            </a:pPr>
            <a:r>
              <a:rPr lang="en-US" sz="2500" dirty="0"/>
              <a:t>Learn science content in the context of analyzing teaching and student learning. </a:t>
            </a:r>
          </a:p>
          <a:p>
            <a:pPr marL="365760" indent="-365760" eaLnBrk="1" fontAlgn="auto" hangingPunct="1">
              <a:lnSpc>
                <a:spcPct val="90000"/>
              </a:lnSpc>
              <a:spcBef>
                <a:spcPts val="2800"/>
              </a:spcBef>
              <a:spcAft>
                <a:spcPts val="0"/>
              </a:spcAft>
              <a:buFont typeface="+mj-lt"/>
              <a:buAutoNum type="arabicPeriod"/>
              <a:defRPr/>
            </a:pPr>
            <a:r>
              <a:rPr lang="en-US" sz="2500" dirty="0"/>
              <a:t>Engage with one another </a:t>
            </a:r>
            <a:br>
              <a:rPr lang="en-US" sz="2500" dirty="0"/>
            </a:br>
            <a:r>
              <a:rPr lang="en-US" sz="2500" dirty="0"/>
              <a:t>in a collaborative analysis of content-specific </a:t>
            </a:r>
            <a:r>
              <a:rPr lang="en-US" sz="2500" dirty="0" err="1"/>
              <a:t>videocases</a:t>
            </a:r>
            <a:r>
              <a:rPr lang="en-US" sz="2500" dirty="0"/>
              <a:t> </a:t>
            </a:r>
            <a:br>
              <a:rPr lang="en-US" sz="2500" dirty="0"/>
            </a:br>
            <a:r>
              <a:rPr lang="en-US" sz="2500" dirty="0"/>
              <a:t>of other teachers.</a:t>
            </a:r>
          </a:p>
          <a:p>
            <a:pPr marL="365760" indent="-365760" eaLnBrk="1" fontAlgn="auto" hangingPunct="1">
              <a:lnSpc>
                <a:spcPct val="90000"/>
              </a:lnSpc>
              <a:spcBef>
                <a:spcPts val="2400"/>
              </a:spcBef>
              <a:spcAft>
                <a:spcPts val="0"/>
              </a:spcAft>
              <a:buFont typeface="+mj-lt"/>
              <a:buAutoNum type="arabicPeriod"/>
              <a:defRPr/>
            </a:pPr>
            <a:r>
              <a:rPr lang="en-US" sz="2500" dirty="0"/>
              <a:t>Learn science content in the context of analyzing teaching and student learning.</a:t>
            </a:r>
            <a:r>
              <a:rPr lang="en-US" dirty="0"/>
              <a:t> </a:t>
            </a:r>
          </a:p>
        </p:txBody>
      </p:sp>
    </p:spTree>
    <p:extLst>
      <p:ext uri="{BB962C8B-B14F-4D97-AF65-F5344CB8AC3E}">
        <p14:creationId xmlns:p14="http://schemas.microsoft.com/office/powerpoint/2010/main" val="1325877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6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458200" cy="990600"/>
          </a:xfrm>
        </p:spPr>
        <p:txBody>
          <a:bodyPr>
            <a:normAutofit fontScale="90000"/>
          </a:bodyPr>
          <a:lstStyle/>
          <a:p>
            <a:pPr eaLnBrk="1" fontAlgn="auto" hangingPunct="1">
              <a:spcAft>
                <a:spcPts val="0"/>
              </a:spcAft>
              <a:defRPr/>
            </a:pPr>
            <a:r>
              <a:rPr lang="en-US" altLang="en-US" dirty="0" err="1"/>
              <a:t>RESPeCT</a:t>
            </a:r>
            <a:r>
              <a:rPr lang="en-US" altLang="en-US" dirty="0"/>
              <a:t> PD Program Goals: Lesson Analysis PD </a:t>
            </a:r>
          </a:p>
        </p:txBody>
      </p:sp>
      <p:sp>
        <p:nvSpPr>
          <p:cNvPr id="80899" name="Rectangle 3"/>
          <p:cNvSpPr>
            <a:spLocks noGrp="1" noChangeArrowheads="1"/>
          </p:cNvSpPr>
          <p:nvPr>
            <p:ph idx="1"/>
          </p:nvPr>
        </p:nvSpPr>
        <p:spPr>
          <a:xfrm>
            <a:off x="457200" y="1219200"/>
            <a:ext cx="3505200" cy="4302125"/>
          </a:xfrm>
        </p:spPr>
        <p:txBody>
          <a:bodyPr/>
          <a:lstStyle/>
          <a:p>
            <a:pPr algn="ctr" eaLnBrk="1" hangingPunct="1">
              <a:lnSpc>
                <a:spcPct val="90000"/>
              </a:lnSpc>
              <a:buFontTx/>
              <a:buNone/>
            </a:pPr>
            <a:r>
              <a:rPr lang="en-US" altLang="en-US" sz="2800" b="1" i="1" dirty="0"/>
              <a:t>Business-as-Usual PD</a:t>
            </a:r>
          </a:p>
          <a:p>
            <a:pPr marL="365760" indent="-365760" eaLnBrk="1" hangingPunct="1">
              <a:lnSpc>
                <a:spcPct val="90000"/>
              </a:lnSpc>
              <a:spcBef>
                <a:spcPts val="1200"/>
              </a:spcBef>
              <a:spcAft>
                <a:spcPts val="0"/>
              </a:spcAft>
              <a:buFont typeface="+mj-lt"/>
              <a:buAutoNum type="arabicPeriod"/>
            </a:pPr>
            <a:r>
              <a:rPr lang="en-US" altLang="en-US" sz="2800" i="1" dirty="0"/>
              <a:t>Focus on what to do tomorrow and “cool” activities</a:t>
            </a:r>
            <a:r>
              <a:rPr lang="en-US" altLang="en-US" sz="2800" dirty="0"/>
              <a:t> </a:t>
            </a:r>
          </a:p>
          <a:p>
            <a:pPr marL="365760" indent="-365760" eaLnBrk="1" hangingPunct="1">
              <a:lnSpc>
                <a:spcPct val="90000"/>
              </a:lnSpc>
              <a:spcBef>
                <a:spcPts val="1200"/>
              </a:spcBef>
              <a:spcAft>
                <a:spcPts val="0"/>
              </a:spcAft>
              <a:buFont typeface="+mj-lt"/>
              <a:buAutoNum type="arabicPeriod"/>
            </a:pPr>
            <a:r>
              <a:rPr lang="en-US" altLang="en-US" sz="2800" i="1" dirty="0"/>
              <a:t>Development not sustained over time</a:t>
            </a:r>
          </a:p>
          <a:p>
            <a:pPr marL="365760" indent="-365760" eaLnBrk="1" hangingPunct="1">
              <a:lnSpc>
                <a:spcPct val="90000"/>
              </a:lnSpc>
              <a:spcBef>
                <a:spcPts val="1200"/>
              </a:spcBef>
              <a:spcAft>
                <a:spcPts val="0"/>
              </a:spcAft>
              <a:buFont typeface="+mj-lt"/>
              <a:buAutoNum type="arabicPeriod"/>
            </a:pPr>
            <a:r>
              <a:rPr lang="en-US" altLang="en-US" sz="2800" i="1" dirty="0"/>
              <a:t>Effectiveness measured in terms of teachers’ enjoyment</a:t>
            </a:r>
          </a:p>
        </p:txBody>
      </p:sp>
      <p:sp>
        <p:nvSpPr>
          <p:cNvPr id="98308" name="Rectangle 4"/>
          <p:cNvSpPr>
            <a:spLocks noGrp="1" noChangeArrowheads="1"/>
          </p:cNvSpPr>
          <p:nvPr>
            <p:ph type="body" sz="half" idx="4294967295"/>
          </p:nvPr>
        </p:nvSpPr>
        <p:spPr>
          <a:xfrm>
            <a:off x="3962400" y="1143000"/>
            <a:ext cx="4953000" cy="5334000"/>
          </a:xfrm>
        </p:spPr>
        <p:txBody>
          <a:bodyPr rtlCol="0">
            <a:noAutofit/>
          </a:bodyPr>
          <a:lstStyle/>
          <a:p>
            <a:pPr marL="182880" indent="-182880" algn="ctr" eaLnBrk="1" fontAlgn="auto" hangingPunct="1">
              <a:spcAft>
                <a:spcPts val="0"/>
              </a:spcAft>
              <a:buFontTx/>
              <a:buNone/>
              <a:defRPr/>
            </a:pPr>
            <a:r>
              <a:rPr lang="en-US" sz="2800" b="1" dirty="0" err="1"/>
              <a:t>RESPeCT</a:t>
            </a:r>
            <a:r>
              <a:rPr lang="en-US" sz="2800" b="1" dirty="0"/>
              <a:t> Lesson Analysis PD</a:t>
            </a:r>
            <a:endParaRPr lang="en-US" sz="2800" dirty="0"/>
          </a:p>
          <a:p>
            <a:pPr marL="365760" indent="-365760" eaLnBrk="1" fontAlgn="auto" hangingPunct="1">
              <a:spcBef>
                <a:spcPts val="600"/>
              </a:spcBef>
              <a:spcAft>
                <a:spcPts val="0"/>
              </a:spcAft>
              <a:buFont typeface="+mj-lt"/>
              <a:buAutoNum type="arabicPeriod"/>
              <a:defRPr/>
            </a:pPr>
            <a:r>
              <a:rPr lang="en-US" sz="2800" dirty="0"/>
              <a:t>Learn how to select and carry out science activities based on analysis of science content and student thinking and learning.</a:t>
            </a:r>
          </a:p>
          <a:p>
            <a:pPr marL="365760" indent="-365760" eaLnBrk="1" fontAlgn="auto" hangingPunct="1">
              <a:spcBef>
                <a:spcPts val="600"/>
              </a:spcBef>
              <a:spcAft>
                <a:spcPts val="0"/>
              </a:spcAft>
              <a:buFont typeface="+mj-lt"/>
              <a:buAutoNum type="arabicPeriod"/>
              <a:defRPr/>
            </a:pPr>
            <a:r>
              <a:rPr lang="en-US" sz="2800" dirty="0"/>
              <a:t>Be supported in using new teaching knowledge throughout the year.</a:t>
            </a:r>
          </a:p>
          <a:p>
            <a:pPr marL="365760" indent="-365760" eaLnBrk="1" fontAlgn="auto" hangingPunct="1">
              <a:spcBef>
                <a:spcPts val="600"/>
              </a:spcBef>
              <a:spcAft>
                <a:spcPts val="0"/>
              </a:spcAft>
              <a:buFont typeface="+mj-lt"/>
              <a:buAutoNum type="arabicPeriod"/>
              <a:defRPr/>
            </a:pPr>
            <a:r>
              <a:rPr lang="en-US" sz="2800" dirty="0"/>
              <a:t>Measure effectiveness in terms of teacher and student learning.</a:t>
            </a:r>
          </a:p>
        </p:txBody>
      </p:sp>
    </p:spTree>
    <p:extLst>
      <p:ext uri="{BB962C8B-B14F-4D97-AF65-F5344CB8AC3E}">
        <p14:creationId xmlns:p14="http://schemas.microsoft.com/office/powerpoint/2010/main" val="1051155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533400"/>
            <a:ext cx="8077200" cy="990600"/>
          </a:xfrm>
        </p:spPr>
        <p:txBody>
          <a:bodyPr/>
          <a:lstStyle/>
          <a:p>
            <a:pPr eaLnBrk="1" fontAlgn="auto" hangingPunct="1">
              <a:spcAft>
                <a:spcPts val="0"/>
              </a:spcAft>
              <a:defRPr/>
            </a:pPr>
            <a:r>
              <a:rPr lang="en-US" altLang="en-US" dirty="0"/>
              <a:t>Before We Dig In: Essentials</a:t>
            </a:r>
          </a:p>
        </p:txBody>
      </p:sp>
      <p:sp>
        <p:nvSpPr>
          <p:cNvPr id="46083" name="Rectangle 3"/>
          <p:cNvSpPr>
            <a:spLocks noGrp="1" noChangeArrowheads="1"/>
          </p:cNvSpPr>
          <p:nvPr>
            <p:ph idx="1"/>
          </p:nvPr>
        </p:nvSpPr>
        <p:spPr>
          <a:xfrm>
            <a:off x="609600" y="1600200"/>
            <a:ext cx="8077200" cy="4267200"/>
          </a:xfrm>
        </p:spPr>
        <p:txBody>
          <a:bodyPr/>
          <a:lstStyle/>
          <a:p>
            <a:pPr marL="365760" indent="-365760" eaLnBrk="1" hangingPunct="1">
              <a:spcBef>
                <a:spcPts val="600"/>
              </a:spcBef>
            </a:pPr>
            <a:r>
              <a:rPr lang="en-US" altLang="en-US" sz="3200" dirty="0"/>
              <a:t>On-time session starts and endings</a:t>
            </a:r>
          </a:p>
          <a:p>
            <a:pPr marL="365760" indent="-365760" eaLnBrk="1" hangingPunct="1">
              <a:spcBef>
                <a:spcPts val="600"/>
              </a:spcBef>
            </a:pPr>
            <a:r>
              <a:rPr lang="en-US" altLang="en-US" sz="3200" dirty="0"/>
              <a:t>Sign-in sheets </a:t>
            </a:r>
          </a:p>
          <a:p>
            <a:pPr marL="365760" indent="-365760" eaLnBrk="1" hangingPunct="1">
              <a:spcBef>
                <a:spcPts val="600"/>
              </a:spcBef>
            </a:pPr>
            <a:r>
              <a:rPr lang="en-US" altLang="en-US" sz="3200" dirty="0"/>
              <a:t>Restrooms</a:t>
            </a:r>
          </a:p>
          <a:p>
            <a:pPr marL="365760" indent="-365760" eaLnBrk="1" hangingPunct="1">
              <a:spcBef>
                <a:spcPts val="600"/>
              </a:spcBef>
            </a:pPr>
            <a:r>
              <a:rPr lang="en-US" altLang="en-US" sz="3200" dirty="0"/>
              <a:t>Sustenance (lunch and snack breaks)</a:t>
            </a:r>
            <a:endParaRPr lang="en-US" altLang="en-US" sz="3200" dirty="0">
              <a:solidFill>
                <a:srgbClr val="00B050"/>
              </a:solidFill>
            </a:endParaRPr>
          </a:p>
          <a:p>
            <a:pPr marL="365760" indent="-365760" eaLnBrk="1" hangingPunct="1">
              <a:spcBef>
                <a:spcPts val="600"/>
              </a:spcBef>
            </a:pPr>
            <a:r>
              <a:rPr lang="en-US" altLang="en-US" sz="3200" dirty="0"/>
              <a:t>Questions or special needs?</a:t>
            </a:r>
          </a:p>
        </p:txBody>
      </p:sp>
    </p:spTree>
    <p:extLst>
      <p:ext uri="{BB962C8B-B14F-4D97-AF65-F5344CB8AC3E}">
        <p14:creationId xmlns:p14="http://schemas.microsoft.com/office/powerpoint/2010/main" val="41543884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23856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600" b="1" dirty="0">
                <a:solidFill>
                  <a:srgbClr val="000000"/>
                </a:solidFill>
                <a:latin typeface="Calibri" panose="020F0502020204030204" pitchFamily="34" charset="0"/>
              </a:rPr>
              <a:t>Purpose: </a:t>
            </a:r>
            <a:r>
              <a:rPr lang="en-US" altLang="en-US" sz="26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1</a:t>
            </a:r>
          </a:p>
        </p:txBody>
      </p:sp>
      <p:sp>
        <p:nvSpPr>
          <p:cNvPr id="3" name="Content Placeholder 2"/>
          <p:cNvSpPr>
            <a:spLocks noGrp="1"/>
          </p:cNvSpPr>
          <p:nvPr>
            <p:ph idx="1"/>
          </p:nvPr>
        </p:nvSpPr>
        <p:spPr>
          <a:xfrm>
            <a:off x="609600" y="1219200"/>
            <a:ext cx="8153400" cy="5257800"/>
          </a:xfrm>
        </p:spPr>
        <p:txBody>
          <a:bodyPr/>
          <a:lstStyle/>
          <a:p>
            <a:pPr marL="365760" indent="-365760">
              <a:spcBef>
                <a:spcPts val="300"/>
              </a:spcBef>
            </a:pPr>
            <a:r>
              <a:rPr lang="en-US" sz="3000" dirty="0"/>
              <a:t>Focus questions and ideas about effective science teaching</a:t>
            </a:r>
          </a:p>
          <a:p>
            <a:pPr marL="365760" indent="-365760">
              <a:spcBef>
                <a:spcPts val="300"/>
              </a:spcBef>
            </a:pPr>
            <a:r>
              <a:rPr lang="en-US" sz="3000" dirty="0"/>
              <a:t>The case for the Science Content Storyline Lens (SCSL)</a:t>
            </a:r>
          </a:p>
          <a:p>
            <a:pPr marL="365760" indent="-365760">
              <a:spcBef>
                <a:spcPts val="300"/>
              </a:spcBef>
            </a:pPr>
            <a:r>
              <a:rPr lang="en-US" sz="3000" dirty="0"/>
              <a:t>The case for the Student Thinking Lens (STL)</a:t>
            </a:r>
          </a:p>
          <a:p>
            <a:pPr marL="365760" indent="-365760">
              <a:spcBef>
                <a:spcPts val="300"/>
              </a:spcBef>
            </a:pPr>
            <a:r>
              <a:rPr lang="en-US" sz="3000" dirty="0"/>
              <a:t>Content deepening: sound</a:t>
            </a:r>
          </a:p>
          <a:p>
            <a:pPr marL="365760" indent="-365760">
              <a:spcBef>
                <a:spcPts val="300"/>
              </a:spcBef>
            </a:pPr>
            <a:r>
              <a:rPr lang="en-US" sz="3000" dirty="0"/>
              <a:t>Lunch</a:t>
            </a:r>
          </a:p>
          <a:p>
            <a:pPr marL="365760" indent="-365760">
              <a:spcBef>
                <a:spcPts val="300"/>
              </a:spcBef>
            </a:pPr>
            <a:r>
              <a:rPr lang="en-US" sz="3000" dirty="0"/>
              <a:t>Content deepening (continued)</a:t>
            </a:r>
          </a:p>
          <a:p>
            <a:pPr marL="365760" indent="-365760">
              <a:spcBef>
                <a:spcPts val="300"/>
              </a:spcBef>
            </a:pPr>
            <a:r>
              <a:rPr lang="en-US" sz="3000" dirty="0"/>
              <a:t>STL strategies: elicit, probe, and challenge questions</a:t>
            </a:r>
          </a:p>
          <a:p>
            <a:pPr marL="365760" indent="-365760">
              <a:spcBef>
                <a:spcPts val="300"/>
              </a:spcBef>
            </a:pPr>
            <a:r>
              <a:rPr lang="en-US" sz="30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524000"/>
            <a:ext cx="3931920" cy="533400"/>
          </a:xfrm>
        </p:spPr>
        <p:txBody>
          <a:bodyPr>
            <a:noAutofit/>
          </a:bodyPr>
          <a:lstStyle/>
          <a:p>
            <a:r>
              <a:rPr lang="en-US" sz="3200" dirty="0"/>
              <a:t>Lesson Analysis</a:t>
            </a:r>
          </a:p>
        </p:txBody>
      </p:sp>
      <p:sp>
        <p:nvSpPr>
          <p:cNvPr id="54275" name="Rectangle 3"/>
          <p:cNvSpPr>
            <a:spLocks noGrp="1" noChangeArrowheads="1"/>
          </p:cNvSpPr>
          <p:nvPr>
            <p:ph sz="half" idx="2"/>
          </p:nvPr>
        </p:nvSpPr>
        <p:spPr>
          <a:xfrm>
            <a:off x="457200" y="2057400"/>
            <a:ext cx="3931920" cy="4343400"/>
          </a:xfrm>
        </p:spPr>
        <p:txBody>
          <a:bodyPr>
            <a:noAutofit/>
          </a:bodyPr>
          <a:lstStyle/>
          <a:p>
            <a:pPr marL="365760" indent="-365760">
              <a:spcBef>
                <a:spcPts val="600"/>
              </a:spcBef>
              <a:spcAft>
                <a:spcPts val="1200"/>
              </a:spcAft>
            </a:pPr>
            <a:r>
              <a:rPr lang="en-US" sz="3200" dirty="0"/>
              <a:t>What are the </a:t>
            </a:r>
            <a:r>
              <a:rPr lang="en-US" sz="3200" dirty="0" err="1"/>
              <a:t>STeLLA</a:t>
            </a:r>
            <a:r>
              <a:rPr lang="en-US" sz="3200" dirty="0"/>
              <a:t> lenses and teaching strategies, and what is the evidence that they will make a difference in your science teaching? </a:t>
            </a:r>
          </a:p>
        </p:txBody>
      </p:sp>
      <p:sp>
        <p:nvSpPr>
          <p:cNvPr id="7" name="Text Placeholder 6"/>
          <p:cNvSpPr>
            <a:spLocks noGrp="1"/>
          </p:cNvSpPr>
          <p:nvPr>
            <p:ph type="body" sz="quarter" idx="3"/>
          </p:nvPr>
        </p:nvSpPr>
        <p:spPr>
          <a:xfrm>
            <a:off x="4724400" y="1524000"/>
            <a:ext cx="3931920" cy="609600"/>
          </a:xfrm>
        </p:spPr>
        <p:txBody>
          <a:bodyPr>
            <a:normAutofit/>
          </a:bodyPr>
          <a:lstStyle/>
          <a:p>
            <a:r>
              <a:rPr lang="en-US" sz="3200" dirty="0"/>
              <a:t>Content Deepening</a:t>
            </a:r>
          </a:p>
        </p:txBody>
      </p:sp>
      <p:sp>
        <p:nvSpPr>
          <p:cNvPr id="5" name="Content Placeholder 4"/>
          <p:cNvSpPr>
            <a:spLocks noGrp="1"/>
          </p:cNvSpPr>
          <p:nvPr>
            <p:ph sz="quarter" idx="4"/>
          </p:nvPr>
        </p:nvSpPr>
        <p:spPr>
          <a:xfrm>
            <a:off x="4800600" y="2057400"/>
            <a:ext cx="4114800" cy="4267200"/>
          </a:xfrm>
        </p:spPr>
        <p:txBody>
          <a:bodyPr/>
          <a:lstStyle/>
          <a:p>
            <a:pPr marL="365760" indent="-365760">
              <a:spcBef>
                <a:spcPts val="1200"/>
              </a:spcBef>
            </a:pPr>
            <a:r>
              <a:rPr lang="en-US" sz="3200" dirty="0"/>
              <a:t>How can we tell if something is making a sound?</a:t>
            </a:r>
          </a:p>
          <a:p>
            <a:pPr marL="365760" indent="-365760">
              <a:spcBef>
                <a:spcPts val="1200"/>
              </a:spcBef>
            </a:pPr>
            <a:r>
              <a:rPr lang="en-US" sz="3200" dirty="0"/>
              <a:t>How does sound travel from a </a:t>
            </a:r>
            <a:r>
              <a:rPr lang="en-US" sz="3200" dirty="0" err="1"/>
              <a:t>soundmaker</a:t>
            </a:r>
            <a:r>
              <a:rPr lang="en-US" sz="3200" dirty="0"/>
              <a:t> to </a:t>
            </a:r>
            <a:br>
              <a:rPr lang="en-US" sz="3200" dirty="0"/>
            </a:br>
            <a:r>
              <a:rPr lang="en-US" sz="3200" dirty="0"/>
              <a:t>our ears?</a:t>
            </a:r>
          </a:p>
          <a:p>
            <a:pPr marL="0" indent="0">
              <a:buNone/>
            </a:pPr>
            <a:endParaRPr lang="en-US" dirty="0"/>
          </a:p>
        </p:txBody>
      </p:sp>
    </p:spTree>
    <p:extLst>
      <p:ext uri="{BB962C8B-B14F-4D97-AF65-F5344CB8AC3E}">
        <p14:creationId xmlns:p14="http://schemas.microsoft.com/office/powerpoint/2010/main" val="2175459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81000"/>
            <a:ext cx="8229600" cy="1143000"/>
          </a:xfrm>
        </p:spPr>
        <p:txBody>
          <a:bodyPr/>
          <a:lstStyle/>
          <a:p>
            <a:r>
              <a:rPr lang="en-US" sz="3200" dirty="0">
                <a:solidFill>
                  <a:schemeClr val="tx1"/>
                </a:solidFill>
              </a:rPr>
              <a:t> </a:t>
            </a:r>
            <a:r>
              <a:rPr lang="en-US" dirty="0">
                <a:cs typeface="Times New Roman" pitchFamily="18" charset="0"/>
              </a:rPr>
              <a:t>Ideas about Effective Science Teaching</a:t>
            </a:r>
          </a:p>
        </p:txBody>
      </p:sp>
      <p:sp>
        <p:nvSpPr>
          <p:cNvPr id="56323" name="Rectangle 3"/>
          <p:cNvSpPr>
            <a:spLocks noGrp="1" noChangeArrowheads="1"/>
          </p:cNvSpPr>
          <p:nvPr>
            <p:ph type="body" idx="1"/>
          </p:nvPr>
        </p:nvSpPr>
        <p:spPr>
          <a:xfrm>
            <a:off x="457200" y="1600200"/>
            <a:ext cx="8382000" cy="4144963"/>
          </a:xfrm>
        </p:spPr>
        <p:txBody>
          <a:bodyPr>
            <a:normAutofit/>
          </a:bodyPr>
          <a:lstStyle/>
          <a:p>
            <a:pPr marL="0" indent="0">
              <a:spcAft>
                <a:spcPts val="1200"/>
              </a:spcAft>
              <a:buNone/>
            </a:pPr>
            <a:r>
              <a:rPr lang="en-US" sz="3200" dirty="0"/>
              <a:t>What is your image of effective science teaching?</a:t>
            </a:r>
          </a:p>
          <a:p>
            <a:pPr marL="731520" lvl="1" indent="-365760">
              <a:spcBef>
                <a:spcPts val="0"/>
              </a:spcBef>
              <a:spcAft>
                <a:spcPts val="1200"/>
              </a:spcAft>
            </a:pPr>
            <a:r>
              <a:rPr lang="en-US" sz="3200" dirty="0"/>
              <a:t>What does it look like in action?</a:t>
            </a:r>
          </a:p>
          <a:p>
            <a:pPr marL="731520" lvl="1" indent="-365760">
              <a:spcBef>
                <a:spcPts val="0"/>
              </a:spcBef>
              <a:spcAft>
                <a:spcPts val="1200"/>
              </a:spcAft>
            </a:pPr>
            <a:r>
              <a:rPr lang="en-US" sz="3200" dirty="0"/>
              <a:t>What are key features of good science teaching?</a:t>
            </a:r>
          </a:p>
        </p:txBody>
      </p:sp>
    </p:spTree>
    <p:extLst>
      <p:ext uri="{BB962C8B-B14F-4D97-AF65-F5344CB8AC3E}">
        <p14:creationId xmlns:p14="http://schemas.microsoft.com/office/powerpoint/2010/main" val="682310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Lesson Analysis Focus Question</a:t>
            </a:r>
            <a:endParaRPr lang="en-US" sz="4000" dirty="0">
              <a:cs typeface="Times New Roman" pitchFamily="18" charset="0"/>
            </a:endParaRPr>
          </a:p>
        </p:txBody>
      </p:sp>
      <p:sp>
        <p:nvSpPr>
          <p:cNvPr id="4" name="Content Placeholder 3"/>
          <p:cNvSpPr>
            <a:spLocks noGrp="1"/>
          </p:cNvSpPr>
          <p:nvPr>
            <p:ph idx="1"/>
          </p:nvPr>
        </p:nvSpPr>
        <p:spPr>
          <a:xfrm>
            <a:off x="457200" y="1371600"/>
            <a:ext cx="8229600" cy="1447800"/>
          </a:xfrm>
        </p:spPr>
        <p:txBody>
          <a:bodyPr/>
          <a:lstStyle/>
          <a:p>
            <a:pPr marL="0" indent="0">
              <a:spcAft>
                <a:spcPts val="1200"/>
              </a:spcAft>
              <a:buNone/>
            </a:pPr>
            <a:r>
              <a:rPr lang="en-US" sz="3200" dirty="0"/>
              <a:t>What are the </a:t>
            </a:r>
            <a:r>
              <a:rPr lang="en-US" sz="3200" dirty="0" err="1"/>
              <a:t>STeLLA</a:t>
            </a:r>
            <a:r>
              <a:rPr lang="en-US" sz="3200" dirty="0"/>
              <a:t>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295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5" name="Group 159"/>
          <p:cNvGrpSpPr>
            <a:grpSpLocks/>
          </p:cNvGrpSpPr>
          <p:nvPr/>
        </p:nvGrpSpPr>
        <p:grpSpPr bwMode="auto">
          <a:xfrm>
            <a:off x="1066800" y="3311526"/>
            <a:ext cx="6858000" cy="1946274"/>
            <a:chOff x="1344" y="2592"/>
            <a:chExt cx="2880" cy="362"/>
          </a:xfrm>
        </p:grpSpPr>
        <p:grpSp>
          <p:nvGrpSpPr>
            <p:cNvPr id="6"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 Lens</a:t>
                </a:r>
              </a:p>
              <a:p>
                <a:endParaRPr lang="en-US" b="1" baseline="-25000" dirty="0"/>
              </a:p>
            </p:txBody>
          </p:sp>
          <p:grpSp>
            <p:nvGrpSpPr>
              <p:cNvPr id="7"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 Lens</a:t>
                </a:r>
              </a:p>
              <a:p>
                <a:endParaRPr lang="en-US" b="1" baseline="-25000" dirty="0"/>
              </a:p>
            </p:txBody>
          </p:sp>
          <p:grpSp>
            <p:nvGrpSpPr>
              <p:cNvPr id="9"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grpSp>
      <p:grpSp>
        <p:nvGrpSpPr>
          <p:cNvPr id="10" name="Group 4"/>
          <p:cNvGrpSpPr/>
          <p:nvPr/>
        </p:nvGrpSpPr>
        <p:grpSpPr>
          <a:xfrm>
            <a:off x="4334028" y="2895600"/>
            <a:ext cx="4352772" cy="2971800"/>
            <a:chOff x="4334028" y="2895600"/>
            <a:chExt cx="4352772" cy="2971800"/>
          </a:xfrm>
        </p:grpSpPr>
        <p:sp>
          <p:nvSpPr>
            <p:cNvPr id="2" name="Oval 1"/>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20168458">
              <a:off x="4334028" y="4777736"/>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6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457200"/>
            <a:ext cx="8229600" cy="1143000"/>
          </a:xfrm>
        </p:spPr>
        <p:txBody>
          <a:bodyPr/>
          <a:lstStyle/>
          <a:p>
            <a:r>
              <a:rPr lang="en-US" dirty="0">
                <a:cs typeface="Times New Roman" pitchFamily="18" charset="0"/>
              </a:rPr>
              <a:t>TIMSS Video-Study Questions</a:t>
            </a:r>
          </a:p>
        </p:txBody>
      </p:sp>
      <p:sp>
        <p:nvSpPr>
          <p:cNvPr id="65539" name="Rectangle 3"/>
          <p:cNvSpPr>
            <a:spLocks noGrp="1" noChangeArrowheads="1"/>
          </p:cNvSpPr>
          <p:nvPr>
            <p:ph type="body" idx="1"/>
          </p:nvPr>
        </p:nvSpPr>
        <p:spPr>
          <a:xfrm>
            <a:off x="609600" y="1600200"/>
            <a:ext cx="8229600" cy="4224338"/>
          </a:xfrm>
        </p:spPr>
        <p:txBody>
          <a:bodyPr/>
          <a:lstStyle/>
          <a:p>
            <a:pPr marL="365760" indent="-365760">
              <a:spcBef>
                <a:spcPts val="0"/>
              </a:spcBef>
              <a:spcAft>
                <a:spcPts val="1200"/>
              </a:spcAft>
            </a:pPr>
            <a:r>
              <a:rPr lang="en-US" sz="3200" dirty="0"/>
              <a:t>What does science teaching look like in different countries? </a:t>
            </a:r>
          </a:p>
          <a:p>
            <a:pPr marL="365760" indent="-365760">
              <a:spcBef>
                <a:spcPts val="0"/>
              </a:spcBef>
              <a:spcAft>
                <a:spcPts val="1200"/>
              </a:spcAft>
            </a:pPr>
            <a:r>
              <a:rPr lang="en-US" sz="3200" dirty="0"/>
              <a:t>What can we learn from looking at science-teaching practice in higher-achieving countries?</a:t>
            </a:r>
          </a:p>
        </p:txBody>
      </p:sp>
    </p:spTree>
    <p:extLst>
      <p:ext uri="{BB962C8B-B14F-4D97-AF65-F5344CB8AC3E}">
        <p14:creationId xmlns:p14="http://schemas.microsoft.com/office/powerpoint/2010/main" val="1034232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533400"/>
            <a:ext cx="8153400" cy="990600"/>
          </a:xfrm>
        </p:spPr>
        <p:txBody>
          <a:bodyPr>
            <a:normAutofit/>
          </a:bodyPr>
          <a:lstStyle/>
          <a:p>
            <a:r>
              <a:rPr lang="en-US" dirty="0">
                <a:cs typeface="Times New Roman" pitchFamily="18" charset="0"/>
              </a:rPr>
              <a:t>TIMSS Video-Study Comparisons</a:t>
            </a:r>
          </a:p>
        </p:txBody>
      </p:sp>
      <p:sp>
        <p:nvSpPr>
          <p:cNvPr id="66564" name="Rectangle 4"/>
          <p:cNvSpPr>
            <a:spLocks noGrp="1" noChangeArrowheads="1"/>
          </p:cNvSpPr>
          <p:nvPr>
            <p:ph type="body" idx="1"/>
          </p:nvPr>
        </p:nvSpPr>
        <p:spPr>
          <a:xfrm>
            <a:off x="533400" y="1600200"/>
            <a:ext cx="8229600" cy="4114800"/>
          </a:xfrm>
        </p:spPr>
        <p:txBody>
          <a:bodyPr/>
          <a:lstStyle/>
          <a:p>
            <a:pPr marL="0" indent="0">
              <a:spcBef>
                <a:spcPts val="0"/>
              </a:spcBef>
              <a:spcAft>
                <a:spcPts val="1200"/>
              </a:spcAft>
              <a:buNone/>
            </a:pPr>
            <a:r>
              <a:rPr lang="en-US" sz="3200" dirty="0"/>
              <a:t>The study compared science teaching in the United States with science teaching in these higher-achieving countries: </a:t>
            </a:r>
          </a:p>
          <a:p>
            <a:pPr marL="731520" indent="-365760">
              <a:spcBef>
                <a:spcPts val="0"/>
              </a:spcBef>
              <a:spcAft>
                <a:spcPts val="1200"/>
              </a:spcAft>
            </a:pPr>
            <a:r>
              <a:rPr lang="en-US" sz="3200" dirty="0"/>
              <a:t>Australia</a:t>
            </a:r>
          </a:p>
          <a:p>
            <a:pPr marL="731520" indent="-365760">
              <a:spcBef>
                <a:spcPts val="0"/>
              </a:spcBef>
              <a:spcAft>
                <a:spcPts val="1200"/>
              </a:spcAft>
            </a:pPr>
            <a:r>
              <a:rPr lang="en-US" sz="3200" dirty="0"/>
              <a:t>Czech Republic</a:t>
            </a:r>
          </a:p>
          <a:p>
            <a:pPr marL="731520" indent="-365760">
              <a:spcBef>
                <a:spcPts val="0"/>
              </a:spcBef>
              <a:spcAft>
                <a:spcPts val="1200"/>
              </a:spcAft>
            </a:pPr>
            <a:r>
              <a:rPr lang="en-US" sz="3200" dirty="0"/>
              <a:t>Japan</a:t>
            </a:r>
            <a:endParaRPr lang="en-US" sz="3200" dirty="0">
              <a:solidFill>
                <a:schemeClr val="bg1">
                  <a:lumMod val="65000"/>
                </a:schemeClr>
              </a:solidFill>
            </a:endParaRPr>
          </a:p>
        </p:txBody>
      </p:sp>
    </p:spTree>
    <p:extLst>
      <p:ext uri="{BB962C8B-B14F-4D97-AF65-F5344CB8AC3E}">
        <p14:creationId xmlns:p14="http://schemas.microsoft.com/office/powerpoint/2010/main" val="57887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engaging students with core science concepts and ideas. </a:t>
            </a:r>
          </a:p>
          <a:p>
            <a:pPr marL="365760" indent="-365760">
              <a:spcBef>
                <a:spcPts val="0"/>
              </a:spcBef>
              <a:spcAft>
                <a:spcPts val="1200"/>
              </a:spcAft>
            </a:pPr>
            <a:r>
              <a:rPr lang="en-US" sz="3200" dirty="0"/>
              <a:t>In US lessons, content played a less central role, and sometimes no role at all. Instead, lessons engaged students in carrying out a variety of activities.</a:t>
            </a:r>
          </a:p>
        </p:txBody>
      </p:sp>
    </p:spTree>
    <p:extLst>
      <p:ext uri="{BB962C8B-B14F-4D97-AF65-F5344CB8AC3E}">
        <p14:creationId xmlns:p14="http://schemas.microsoft.com/office/powerpoint/2010/main" val="15398033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a:t>
            </a:r>
            <a:r>
              <a:rPr lang="en-US" sz="3200" dirty="0">
                <a:solidFill>
                  <a:srgbClr val="C00000"/>
                </a:solidFill>
              </a:rPr>
              <a:t>engaging students with core science concepts and ideas. </a:t>
            </a:r>
          </a:p>
          <a:p>
            <a:pPr marL="365760" indent="-365760">
              <a:spcBef>
                <a:spcPts val="0"/>
              </a:spcBef>
              <a:spcAft>
                <a:spcPts val="1200"/>
              </a:spcAft>
            </a:pPr>
            <a:r>
              <a:rPr lang="en-US" sz="3200" dirty="0"/>
              <a:t>In US lessons, </a:t>
            </a:r>
            <a:r>
              <a:rPr lang="en-US" sz="3200" dirty="0">
                <a:solidFill>
                  <a:srgbClr val="C00000"/>
                </a:solidFill>
              </a:rPr>
              <a:t>content played a less central role, and sometimes no role at all</a:t>
            </a:r>
            <a:r>
              <a:rPr lang="en-US" sz="3200" dirty="0"/>
              <a:t>. Instead, lessons engaged students in carrying out a variety of activities.</a:t>
            </a:r>
          </a:p>
        </p:txBody>
      </p:sp>
    </p:spTree>
    <p:extLst>
      <p:ext uri="{BB962C8B-B14F-4D97-AF65-F5344CB8AC3E}">
        <p14:creationId xmlns:p14="http://schemas.microsoft.com/office/powerpoint/2010/main" val="11369455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pPr eaLnBrk="1" fontAlgn="auto" hangingPunct="1">
              <a:spcAft>
                <a:spcPts val="0"/>
              </a:spcAft>
              <a:defRPr/>
            </a:pPr>
            <a:r>
              <a:rPr lang="en-US" dirty="0"/>
              <a:t>What Is </a:t>
            </a:r>
            <a:r>
              <a:rPr lang="en-US" dirty="0" err="1"/>
              <a:t>RESPeCT</a:t>
            </a:r>
            <a:r>
              <a:rPr lang="en-US" dirty="0"/>
              <a:t>? </a:t>
            </a:r>
          </a:p>
        </p:txBody>
      </p:sp>
      <p:sp>
        <p:nvSpPr>
          <p:cNvPr id="10243" name="Content Placeholder 2"/>
          <p:cNvSpPr>
            <a:spLocks noGrp="1"/>
          </p:cNvSpPr>
          <p:nvPr>
            <p:ph idx="1"/>
          </p:nvPr>
        </p:nvSpPr>
        <p:spPr>
          <a:xfrm>
            <a:off x="609600" y="1447800"/>
            <a:ext cx="8382000" cy="4876800"/>
          </a:xfrm>
        </p:spPr>
        <p:txBody>
          <a:bodyPr/>
          <a:lstStyle/>
          <a:p>
            <a:pPr marL="0" indent="0" algn="ctr" eaLnBrk="1" hangingPunct="1">
              <a:buNone/>
            </a:pPr>
            <a:r>
              <a:rPr lang="en-US" altLang="en-US" sz="3200" b="1" dirty="0"/>
              <a:t>R</a:t>
            </a:r>
            <a:r>
              <a:rPr lang="en-US" altLang="en-US" sz="3200" dirty="0"/>
              <a:t>einvigorating </a:t>
            </a:r>
            <a:r>
              <a:rPr lang="en-US" altLang="en-US" sz="3200" b="1" dirty="0"/>
              <a:t>E</a:t>
            </a:r>
            <a:r>
              <a:rPr lang="en-US" altLang="en-US" sz="3200" dirty="0"/>
              <a:t>lementary </a:t>
            </a:r>
            <a:r>
              <a:rPr lang="en-US" altLang="en-US" sz="3200" b="1" dirty="0"/>
              <a:t>S</a:t>
            </a:r>
            <a:r>
              <a:rPr lang="en-US" altLang="en-US" sz="3200" dirty="0"/>
              <a:t>cience through a </a:t>
            </a:r>
            <a:r>
              <a:rPr lang="en-US" altLang="en-US" sz="3200" b="1" dirty="0"/>
              <a:t>P</a:t>
            </a:r>
            <a:r>
              <a:rPr lang="en-US" altLang="en-US" sz="3200" dirty="0"/>
              <a:t>artnership with </a:t>
            </a:r>
            <a:r>
              <a:rPr lang="en-US" altLang="en-US" sz="3200" b="1" dirty="0"/>
              <a:t>C</a:t>
            </a:r>
            <a:r>
              <a:rPr lang="en-US" altLang="en-US" sz="3200" dirty="0"/>
              <a:t>alifornia </a:t>
            </a:r>
            <a:r>
              <a:rPr lang="en-US" altLang="en-US" sz="3200" b="1" dirty="0"/>
              <a:t>T</a:t>
            </a:r>
            <a:r>
              <a:rPr lang="en-US" altLang="en-US" sz="3200" dirty="0"/>
              <a:t>eachers</a:t>
            </a:r>
          </a:p>
          <a:p>
            <a:pPr marL="365760" indent="-365760" eaLnBrk="1" hangingPunct="1">
              <a:spcBef>
                <a:spcPts val="2200"/>
              </a:spcBef>
            </a:pPr>
            <a:r>
              <a:rPr lang="en-US" altLang="en-US" sz="3200" dirty="0"/>
              <a:t> A partnership built for long-term success!</a:t>
            </a:r>
          </a:p>
          <a:p>
            <a:pPr marL="365760" indent="-365760" eaLnBrk="1" hangingPunct="1">
              <a:spcBef>
                <a:spcPts val="1200"/>
              </a:spcBef>
            </a:pPr>
            <a:r>
              <a:rPr lang="en-US" altLang="en-US" sz="3200" dirty="0"/>
              <a:t> A professional development program</a:t>
            </a:r>
          </a:p>
          <a:p>
            <a:pPr marL="365760" indent="-365760" eaLnBrk="1" hangingPunct="1">
              <a:spcBef>
                <a:spcPts val="1200"/>
              </a:spcBef>
            </a:pPr>
            <a:r>
              <a:rPr lang="en-US" altLang="en-US" sz="3200" dirty="0"/>
              <a:t> A leadership development program</a:t>
            </a:r>
          </a:p>
          <a:p>
            <a:pPr marL="365760" indent="-365760" eaLnBrk="1" hangingPunct="1">
              <a:spcBef>
                <a:spcPts val="1200"/>
              </a:spcBef>
            </a:pPr>
            <a:r>
              <a:rPr lang="en-US" altLang="en-US" sz="3200" dirty="0"/>
              <a:t> A research study</a:t>
            </a:r>
          </a:p>
        </p:txBody>
      </p:sp>
    </p:spTree>
    <p:extLst>
      <p:ext uri="{BB962C8B-B14F-4D97-AF65-F5344CB8AC3E}">
        <p14:creationId xmlns:p14="http://schemas.microsoft.com/office/powerpoint/2010/main" val="26750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16A949A-0A88-49AD-8FB9-D73746D645B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1191" y="1600200"/>
            <a:ext cx="6541618" cy="4876800"/>
          </a:xfrm>
        </p:spPr>
      </p:pic>
      <p:sp>
        <p:nvSpPr>
          <p:cNvPr id="73730" name="Rectangle 2"/>
          <p:cNvSpPr>
            <a:spLocks noGrp="1" noChangeArrowheads="1"/>
          </p:cNvSpPr>
          <p:nvPr>
            <p:ph type="title"/>
          </p:nvPr>
        </p:nvSpPr>
        <p:spPr/>
        <p:txBody>
          <a:bodyPr>
            <a:normAutofit/>
          </a:bodyPr>
          <a:lstStyle/>
          <a:p>
            <a:r>
              <a:rPr lang="en-US" dirty="0"/>
              <a:t>TIMSS: Conceptual Links</a:t>
            </a:r>
            <a:endParaRPr lang="en-US" dirty="0">
              <a:latin typeface="Times New Roman" pitchFamily="18" charset="0"/>
              <a:cs typeface="Times New Roman" pitchFamily="18" charset="0"/>
            </a:endParaRPr>
          </a:p>
        </p:txBody>
      </p:sp>
      <p:sp>
        <p:nvSpPr>
          <p:cNvPr id="73731" name="Rectangle 3"/>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 name="TextBox 15">
            <a:extLst>
              <a:ext uri="{FF2B5EF4-FFF2-40B4-BE49-F238E27FC236}">
                <a16:creationId xmlns:a16="http://schemas.microsoft.com/office/drawing/2014/main" id="{80B2781A-B816-433D-B888-4B9B89FD9D08}"/>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239465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What Makes a Difference?</a:t>
            </a:r>
          </a:p>
        </p:txBody>
      </p:sp>
      <p:sp>
        <p:nvSpPr>
          <p:cNvPr id="70659" name="Rectangle 3"/>
          <p:cNvSpPr>
            <a:spLocks noGrp="1" noChangeArrowheads="1"/>
          </p:cNvSpPr>
          <p:nvPr>
            <p:ph type="body" idx="1"/>
          </p:nvPr>
        </p:nvSpPr>
        <p:spPr>
          <a:xfrm>
            <a:off x="457200" y="1447800"/>
            <a:ext cx="8229600" cy="5029200"/>
          </a:xfrm>
        </p:spPr>
        <p:txBody>
          <a:bodyPr/>
          <a:lstStyle/>
          <a:p>
            <a:pPr marL="365760" indent="-365760">
              <a:spcBef>
                <a:spcPts val="0"/>
              </a:spcBef>
            </a:pPr>
            <a:r>
              <a:rPr lang="en-US" sz="3200" dirty="0"/>
              <a:t>Watch two video clips of 8th-grade science:</a:t>
            </a:r>
          </a:p>
          <a:p>
            <a:pPr marL="731520" lvl="1" indent="-365760">
              <a:spcBef>
                <a:spcPts val="600"/>
              </a:spcBef>
            </a:pPr>
            <a:r>
              <a:rPr lang="en-US" sz="3200" dirty="0"/>
              <a:t>A US classroom</a:t>
            </a:r>
          </a:p>
          <a:p>
            <a:pPr marL="731520" lvl="1" indent="-365760">
              <a:spcBef>
                <a:spcPts val="600"/>
              </a:spcBef>
              <a:spcAft>
                <a:spcPts val="0"/>
              </a:spcAft>
            </a:pPr>
            <a:r>
              <a:rPr lang="en-US" sz="3200" dirty="0"/>
              <a:t>A Japanese classroom</a:t>
            </a:r>
          </a:p>
          <a:p>
            <a:pPr marL="365760" indent="-365760">
              <a:spcBef>
                <a:spcPts val="600"/>
              </a:spcBef>
              <a:spcAft>
                <a:spcPts val="0"/>
              </a:spcAft>
            </a:pPr>
            <a:r>
              <a:rPr lang="en-US" sz="3200" dirty="0"/>
              <a:t>What did you notice about these two classrooms?</a:t>
            </a:r>
          </a:p>
          <a:p>
            <a:pPr marL="365760" indent="-365760">
              <a:spcBef>
                <a:spcPts val="600"/>
              </a:spcBef>
              <a:spcAft>
                <a:spcPts val="0"/>
              </a:spcAft>
            </a:pPr>
            <a:r>
              <a:rPr lang="en-US" sz="3200" dirty="0"/>
              <a:t>In which classroom are students more likely to learn? Why do you think so?</a:t>
            </a:r>
          </a:p>
        </p:txBody>
      </p:sp>
      <p:sp>
        <p:nvSpPr>
          <p:cNvPr id="3" name="TextBox 2">
            <a:hlinkClick r:id="rId3" action="ppaction://hlinkfile"/>
          </p:cNvPr>
          <p:cNvSpPr txBox="1"/>
          <p:nvPr/>
        </p:nvSpPr>
        <p:spPr>
          <a:xfrm>
            <a:off x="3505200" y="5791200"/>
            <a:ext cx="5486400" cy="369332"/>
          </a:xfrm>
          <a:prstGeom prst="rect">
            <a:avLst/>
          </a:prstGeom>
          <a:noFill/>
        </p:spPr>
        <p:txBody>
          <a:bodyPr wrap="square" rtlCol="0">
            <a:spAutoFit/>
          </a:bodyPr>
          <a:lstStyle/>
          <a:p>
            <a:r>
              <a:rPr lang="en-US" dirty="0">
                <a:solidFill>
                  <a:srgbClr val="0070C0"/>
                </a:solidFill>
                <a:latin typeface="Calibri" pitchFamily="34" charset="0"/>
              </a:rPr>
              <a:t>Link to TIMSS US video clip: </a:t>
            </a:r>
            <a:r>
              <a:rPr lang="en-US" dirty="0">
                <a:solidFill>
                  <a:srgbClr val="0070C0"/>
                </a:solidFill>
                <a:latin typeface="Calibri" pitchFamily="34" charset="0"/>
                <a:hlinkClick r:id="rId4"/>
              </a:rPr>
              <a:t>1.1_TIMSS_US_lesson3_c1</a:t>
            </a:r>
            <a:endParaRPr lang="en-US" dirty="0"/>
          </a:p>
        </p:txBody>
      </p:sp>
      <p:sp>
        <p:nvSpPr>
          <p:cNvPr id="4" name="TextBox 3"/>
          <p:cNvSpPr txBox="1"/>
          <p:nvPr/>
        </p:nvSpPr>
        <p:spPr>
          <a:xfrm>
            <a:off x="2819400" y="6172200"/>
            <a:ext cx="6172200" cy="369332"/>
          </a:xfrm>
          <a:prstGeom prst="rect">
            <a:avLst/>
          </a:prstGeom>
          <a:noFill/>
        </p:spPr>
        <p:txBody>
          <a:bodyPr wrap="square" rtlCol="0">
            <a:spAutoFit/>
          </a:bodyPr>
          <a:lstStyle/>
          <a:p>
            <a:r>
              <a:rPr lang="en-US" dirty="0">
                <a:solidFill>
                  <a:srgbClr val="0070C0"/>
                </a:solidFill>
                <a:latin typeface="Calibri" pitchFamily="34" charset="0"/>
              </a:rPr>
              <a:t>Link to TIMSS Japan video clip: </a:t>
            </a:r>
            <a:r>
              <a:rPr lang="en-US" dirty="0">
                <a:solidFill>
                  <a:srgbClr val="0070C0"/>
                </a:solidFill>
                <a:latin typeface="Calibri" pitchFamily="34" charset="0"/>
                <a:hlinkClick r:id="rId5"/>
              </a:rPr>
              <a:t>1.2_TIMSS_Japan_lesson_c1_1 </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11170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533400"/>
            <a:ext cx="8153400" cy="990600"/>
          </a:xfrm>
        </p:spPr>
        <p:txBody>
          <a:bodyPr/>
          <a:lstStyle/>
          <a:p>
            <a:r>
              <a:rPr lang="en-US" dirty="0"/>
              <a:t>The TIMSS Findings Show …</a:t>
            </a:r>
          </a:p>
        </p:txBody>
      </p:sp>
      <p:sp>
        <p:nvSpPr>
          <p:cNvPr id="75779" name="Rectangle 3"/>
          <p:cNvSpPr>
            <a:spLocks noGrp="1" noChangeArrowheads="1"/>
          </p:cNvSpPr>
          <p:nvPr>
            <p:ph type="body" idx="1"/>
          </p:nvPr>
        </p:nvSpPr>
        <p:spPr/>
        <p:txBody>
          <a:bodyPr>
            <a:normAutofit lnSpcReduction="10000"/>
          </a:bodyPr>
          <a:lstStyle/>
          <a:p>
            <a:pPr marL="365760" indent="-365760">
              <a:spcBef>
                <a:spcPts val="0"/>
              </a:spcBef>
              <a:spcAft>
                <a:spcPts val="1200"/>
              </a:spcAft>
            </a:pPr>
            <a:r>
              <a:rPr lang="en-US" sz="3200" dirty="0"/>
              <a:t>Each higher-achieving country engaged students with core science concepts and ideas.</a:t>
            </a:r>
          </a:p>
          <a:p>
            <a:pPr marL="365760" indent="-365760">
              <a:spcBef>
                <a:spcPts val="0"/>
              </a:spcBef>
              <a:spcAft>
                <a:spcPts val="1200"/>
              </a:spcAft>
            </a:pPr>
            <a:r>
              <a:rPr lang="en-US" sz="3200" dirty="0"/>
              <a:t>All the higher-achieving countries linked ideas and activities.</a:t>
            </a:r>
          </a:p>
          <a:p>
            <a:pPr marL="365760" indent="-365760">
              <a:spcBef>
                <a:spcPts val="0"/>
              </a:spcBef>
              <a:spcAft>
                <a:spcPts val="1200"/>
              </a:spcAft>
            </a:pPr>
            <a:r>
              <a:rPr lang="en-US" sz="3200" dirty="0"/>
              <a:t>In US lessons, the focus was on performing activities with less attention to content and even less attention to linking activities and science ideas.</a:t>
            </a:r>
          </a:p>
          <a:p>
            <a:endParaRPr lang="en-US" dirty="0"/>
          </a:p>
          <a:p>
            <a:endParaRPr lang="en-US" dirty="0"/>
          </a:p>
          <a:p>
            <a:endParaRPr lang="en-US" dirty="0"/>
          </a:p>
        </p:txBody>
      </p:sp>
    </p:spTree>
    <p:extLst>
      <p:ext uri="{BB962C8B-B14F-4D97-AF65-F5344CB8AC3E}">
        <p14:creationId xmlns:p14="http://schemas.microsoft.com/office/powerpoint/2010/main" val="19591852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28600"/>
            <a:ext cx="8382000" cy="1143000"/>
          </a:xfrm>
        </p:spPr>
        <p:txBody>
          <a:bodyPr/>
          <a:lstStyle/>
          <a:p>
            <a:r>
              <a:rPr lang="en-US" dirty="0">
                <a:cs typeface="Times New Roman" pitchFamily="18" charset="0"/>
              </a:rPr>
              <a:t>What Can We Learn from the Research?</a:t>
            </a:r>
          </a:p>
        </p:txBody>
      </p:sp>
      <p:sp>
        <p:nvSpPr>
          <p:cNvPr id="77827" name="Rectangle 3"/>
          <p:cNvSpPr>
            <a:spLocks noGrp="1" noChangeArrowheads="1"/>
          </p:cNvSpPr>
          <p:nvPr>
            <p:ph type="body" idx="1"/>
          </p:nvPr>
        </p:nvSpPr>
        <p:spPr>
          <a:xfrm>
            <a:off x="609600" y="1143000"/>
            <a:ext cx="8305800" cy="5715000"/>
          </a:xfrm>
        </p:spPr>
        <p:txBody>
          <a:bodyPr>
            <a:noAutofit/>
          </a:bodyPr>
          <a:lstStyle/>
          <a:p>
            <a:pPr marL="0" indent="0">
              <a:spcBef>
                <a:spcPts val="0"/>
              </a:spcBef>
              <a:spcAft>
                <a:spcPts val="600"/>
              </a:spcAft>
              <a:buNone/>
            </a:pPr>
            <a:r>
              <a:rPr lang="en-US" sz="2800" b="1" dirty="0"/>
              <a:t>A coherent science content storyline can …</a:t>
            </a:r>
          </a:p>
          <a:p>
            <a:pPr marL="731520" indent="-365760">
              <a:spcBef>
                <a:spcPts val="0"/>
              </a:spcBef>
              <a:spcAft>
                <a:spcPts val="300"/>
              </a:spcAft>
            </a:pPr>
            <a:r>
              <a:rPr lang="en-US" sz="2800" dirty="0"/>
              <a:t>make science ideas more prominent in science lessons,</a:t>
            </a:r>
          </a:p>
          <a:p>
            <a:pPr marL="731520" lvl="1" indent="-365760">
              <a:spcBef>
                <a:spcPts val="0"/>
              </a:spcBef>
              <a:spcAft>
                <a:spcPts val="300"/>
              </a:spcAft>
            </a:pPr>
            <a:r>
              <a:rPr lang="en-US" sz="2800" dirty="0"/>
              <a:t>strengthen connections among science-content ideas,</a:t>
            </a:r>
          </a:p>
          <a:p>
            <a:pPr marL="731520" lvl="1" indent="-365760">
              <a:spcBef>
                <a:spcPts val="0"/>
              </a:spcBef>
              <a:spcAft>
                <a:spcPts val="300"/>
              </a:spcAft>
            </a:pPr>
            <a:r>
              <a:rPr lang="en-US" sz="2800" dirty="0"/>
              <a:t>strengthen connections between science-content ideas and activities, and</a:t>
            </a:r>
          </a:p>
          <a:p>
            <a:pPr marL="731520" indent="-365760">
              <a:spcBef>
                <a:spcPts val="0"/>
              </a:spcBef>
              <a:spcAft>
                <a:spcPts val="600"/>
              </a:spcAft>
            </a:pPr>
            <a:r>
              <a:rPr lang="en-US" sz="2800" dirty="0"/>
              <a:t>improve lesson coherence by shaping science lessons as stories that make sense to students.</a:t>
            </a:r>
          </a:p>
          <a:p>
            <a:pPr marL="0" indent="0">
              <a:spcBef>
                <a:spcPts val="0"/>
              </a:spcBef>
              <a:spcAft>
                <a:spcPts val="0"/>
              </a:spcAft>
              <a:buNone/>
            </a:pPr>
            <a:r>
              <a:rPr lang="en-US" sz="2800" dirty="0"/>
              <a:t>For more insights, see TIMSS </a:t>
            </a:r>
            <a:r>
              <a:rPr lang="en-US" sz="2800" i="1" dirty="0"/>
              <a:t>Educational Leadership </a:t>
            </a:r>
            <a:r>
              <a:rPr lang="en-US" sz="2800" dirty="0"/>
              <a:t>article, “What Science Teaching Looks Like: An International Perspective” (handout 1.4 in binder).</a:t>
            </a:r>
          </a:p>
        </p:txBody>
      </p:sp>
    </p:spTree>
    <p:extLst>
      <p:ext uri="{BB962C8B-B14F-4D97-AF65-F5344CB8AC3E}">
        <p14:creationId xmlns:p14="http://schemas.microsoft.com/office/powerpoint/2010/main" val="38775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533400"/>
            <a:ext cx="8229600" cy="990600"/>
          </a:xfrm>
        </p:spPr>
        <p:txBody>
          <a:bodyPr/>
          <a:lstStyle/>
          <a:p>
            <a:r>
              <a:rPr lang="en-US" dirty="0">
                <a:cs typeface="Times New Roman" pitchFamily="18" charset="0"/>
              </a:rPr>
              <a:t>Discussion Questions</a:t>
            </a:r>
          </a:p>
        </p:txBody>
      </p:sp>
      <p:sp>
        <p:nvSpPr>
          <p:cNvPr id="79875" name="Rectangle 3"/>
          <p:cNvSpPr>
            <a:spLocks noGrp="1" noChangeArrowheads="1"/>
          </p:cNvSpPr>
          <p:nvPr>
            <p:ph type="body" idx="1"/>
          </p:nvPr>
        </p:nvSpPr>
        <p:spPr>
          <a:xfrm>
            <a:off x="533400" y="1524000"/>
            <a:ext cx="8229600" cy="4297363"/>
          </a:xfrm>
          <a:noFill/>
          <a:ln/>
        </p:spPr>
        <p:txBody>
          <a:bodyPr>
            <a:normAutofit/>
          </a:bodyPr>
          <a:lstStyle/>
          <a:p>
            <a:pPr marL="365760" indent="-365760">
              <a:spcBef>
                <a:spcPts val="0"/>
              </a:spcBef>
              <a:spcAft>
                <a:spcPts val="1200"/>
              </a:spcAft>
            </a:pPr>
            <a:r>
              <a:rPr lang="en-US" sz="3200" dirty="0"/>
              <a:t>What new features can we add to our earlier description of effective science teaching?</a:t>
            </a:r>
            <a:r>
              <a:rPr lang="en-US" sz="3200" i="1" dirty="0"/>
              <a:t> </a:t>
            </a:r>
          </a:p>
          <a:p>
            <a:pPr marL="365760" indent="-365760">
              <a:spcBef>
                <a:spcPts val="0"/>
              </a:spcBef>
              <a:spcAft>
                <a:spcPts val="1200"/>
              </a:spcAft>
            </a:pPr>
            <a:r>
              <a:rPr lang="en-US" sz="3200" dirty="0"/>
              <a:t>Are there any ideas we should add to our list,  modify, or delete? </a:t>
            </a:r>
          </a:p>
        </p:txBody>
      </p:sp>
    </p:spTree>
    <p:extLst>
      <p:ext uri="{BB962C8B-B14F-4D97-AF65-F5344CB8AC3E}">
        <p14:creationId xmlns:p14="http://schemas.microsoft.com/office/powerpoint/2010/main" val="115880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685800" y="381000"/>
            <a:ext cx="8001000" cy="990600"/>
          </a:xfrm>
        </p:spPr>
        <p:txBody>
          <a:bodyPr>
            <a:normAutofit/>
          </a:bodyPr>
          <a:lstStyle/>
          <a:p>
            <a:r>
              <a:rPr lang="en-US" dirty="0">
                <a:cs typeface="Times New Roman" pitchFamily="18" charset="0"/>
              </a:rPr>
              <a:t>Lesson Analysis Focus Question </a:t>
            </a:r>
            <a:endParaRPr lang="en-US" sz="4000" dirty="0">
              <a:cs typeface="Times New Roman" pitchFamily="18" charset="0"/>
            </a:endParaRPr>
          </a:p>
        </p:txBody>
      </p:sp>
      <p:sp>
        <p:nvSpPr>
          <p:cNvPr id="4" name="Content Placeholder 3"/>
          <p:cNvSpPr>
            <a:spLocks noGrp="1"/>
          </p:cNvSpPr>
          <p:nvPr>
            <p:ph idx="1"/>
          </p:nvPr>
        </p:nvSpPr>
        <p:spPr>
          <a:xfrm>
            <a:off x="685800" y="1371600"/>
            <a:ext cx="8077200" cy="1447800"/>
          </a:xfrm>
        </p:spPr>
        <p:txBody>
          <a:bodyPr/>
          <a:lstStyle/>
          <a:p>
            <a:pPr marL="0" indent="0">
              <a:spcBef>
                <a:spcPts val="0"/>
              </a:spcBef>
              <a:spcAft>
                <a:spcPts val="0"/>
              </a:spcAft>
              <a:buNone/>
            </a:pPr>
            <a:r>
              <a:rPr lang="en-US" sz="3200" dirty="0"/>
              <a:t>What are the </a:t>
            </a:r>
            <a:r>
              <a:rPr lang="en-US" sz="3200" dirty="0" err="1"/>
              <a:t>STeLLA</a:t>
            </a:r>
            <a:r>
              <a:rPr lang="en-US" sz="3200" dirty="0"/>
              <a:t>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2" name="Group 159"/>
          <p:cNvGrpSpPr>
            <a:grpSpLocks/>
          </p:cNvGrpSpPr>
          <p:nvPr/>
        </p:nvGrpSpPr>
        <p:grpSpPr bwMode="auto">
          <a:xfrm>
            <a:off x="1066800" y="3810000"/>
            <a:ext cx="6858000" cy="1946274"/>
            <a:chOff x="1344" y="2592"/>
            <a:chExt cx="2880" cy="362"/>
          </a:xfrm>
        </p:grpSpPr>
        <p:grpSp>
          <p:nvGrpSpPr>
            <p:cNvPr id="3"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a:t>
                </a:r>
              </a:p>
              <a:p>
                <a:r>
                  <a:rPr lang="en-US" b="1" dirty="0"/>
                  <a:t>Lens</a:t>
                </a:r>
              </a:p>
              <a:p>
                <a:endParaRPr lang="en-US" b="1" baseline="-25000" dirty="0"/>
              </a:p>
            </p:txBody>
          </p:sp>
          <p:grpSp>
            <p:nvGrpSpPr>
              <p:cNvPr id="5"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a:t>
                </a:r>
              </a:p>
              <a:p>
                <a:r>
                  <a:rPr lang="en-US" b="1" dirty="0"/>
                  <a:t>Lens</a:t>
                </a:r>
              </a:p>
              <a:p>
                <a:endParaRPr lang="en-US" b="1" baseline="-25000" dirty="0"/>
              </a:p>
            </p:txBody>
          </p:sp>
          <p:grpSp>
            <p:nvGrpSpPr>
              <p:cNvPr id="7"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grpSp>
      <p:grpSp>
        <p:nvGrpSpPr>
          <p:cNvPr id="8" name="Group 21"/>
          <p:cNvGrpSpPr/>
          <p:nvPr/>
        </p:nvGrpSpPr>
        <p:grpSpPr>
          <a:xfrm>
            <a:off x="457200" y="3276600"/>
            <a:ext cx="4146004" cy="3229582"/>
            <a:chOff x="5562600" y="2895600"/>
            <a:chExt cx="4146004" cy="3229582"/>
          </a:xfrm>
        </p:grpSpPr>
        <p:sp>
          <p:nvSpPr>
            <p:cNvPr id="23" name="Oval 22"/>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2872371">
              <a:off x="8337004" y="5035518"/>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51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533400"/>
            <a:ext cx="8077200" cy="990600"/>
          </a:xfrm>
        </p:spPr>
        <p:txBody>
          <a:bodyPr>
            <a:normAutofit/>
          </a:bodyPr>
          <a:lstStyle/>
          <a:p>
            <a:r>
              <a:rPr lang="en-US" dirty="0">
                <a:cs typeface="Times New Roman" pitchFamily="18" charset="0"/>
              </a:rPr>
              <a:t>Research on How Students Learn</a:t>
            </a:r>
          </a:p>
        </p:txBody>
      </p:sp>
      <p:sp>
        <p:nvSpPr>
          <p:cNvPr id="118787" name="Rectangle 3"/>
          <p:cNvSpPr>
            <a:spLocks noGrp="1" noChangeArrowheads="1"/>
          </p:cNvSpPr>
          <p:nvPr>
            <p:ph type="body" idx="1"/>
          </p:nvPr>
        </p:nvSpPr>
        <p:spPr>
          <a:xfrm>
            <a:off x="685800" y="1600200"/>
            <a:ext cx="8001000" cy="4267200"/>
          </a:xfrm>
        </p:spPr>
        <p:txBody>
          <a:bodyPr/>
          <a:lstStyle/>
          <a:p>
            <a:pPr marL="365760" indent="-365760">
              <a:spcBef>
                <a:spcPts val="0"/>
              </a:spcBef>
            </a:pPr>
            <a:r>
              <a:rPr lang="en-US" sz="3200" dirty="0">
                <a:cs typeface="Times New Roman" pitchFamily="18" charset="0"/>
              </a:rPr>
              <a:t>Respond in your notebooks to the following question:</a:t>
            </a:r>
          </a:p>
          <a:p>
            <a:pPr marL="547687" lvl="2" indent="0">
              <a:buNone/>
            </a:pPr>
            <a:r>
              <a:rPr lang="en-US" sz="3200" dirty="0"/>
              <a:t>Imagine that a seed is planted in the ground and grows into a tree. Where does most of the matter come from that makes up the wood and leaves of the tree?</a:t>
            </a:r>
          </a:p>
          <a:p>
            <a:pPr marL="365760" indent="-365760">
              <a:spcBef>
                <a:spcPts val="1200"/>
              </a:spcBef>
            </a:pPr>
            <a:r>
              <a:rPr lang="en-US" sz="3200" dirty="0"/>
              <a:t>We won’t share our responses with the whole group.</a:t>
            </a:r>
          </a:p>
        </p:txBody>
      </p:sp>
    </p:spTree>
    <p:extLst>
      <p:ext uri="{BB962C8B-B14F-4D97-AF65-F5344CB8AC3E}">
        <p14:creationId xmlns:p14="http://schemas.microsoft.com/office/powerpoint/2010/main" val="26273620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381000"/>
            <a:ext cx="8229600" cy="1143000"/>
          </a:xfrm>
        </p:spPr>
        <p:txBody>
          <a:bodyPr/>
          <a:lstStyle/>
          <a:p>
            <a:r>
              <a:rPr lang="en-US" i="1" dirty="0">
                <a:cs typeface="Times New Roman" pitchFamily="18" charset="0"/>
              </a:rPr>
              <a:t>Minds of Our Own</a:t>
            </a:r>
          </a:p>
        </p:txBody>
      </p:sp>
      <p:sp>
        <p:nvSpPr>
          <p:cNvPr id="84995" name="Rectangle 3"/>
          <p:cNvSpPr>
            <a:spLocks noGrp="1" noChangeArrowheads="1"/>
          </p:cNvSpPr>
          <p:nvPr>
            <p:ph type="body" idx="1"/>
          </p:nvPr>
        </p:nvSpPr>
        <p:spPr>
          <a:xfrm>
            <a:off x="533400" y="1447800"/>
            <a:ext cx="8153400" cy="4648199"/>
          </a:xfrm>
        </p:spPr>
        <p:txBody>
          <a:bodyPr/>
          <a:lstStyle/>
          <a:p>
            <a:pPr marL="0" indent="0">
              <a:spcBef>
                <a:spcPts val="600"/>
              </a:spcBef>
              <a:spcAft>
                <a:spcPts val="0"/>
              </a:spcAft>
              <a:buNone/>
            </a:pPr>
            <a:r>
              <a:rPr lang="en-US" sz="3000" i="1" dirty="0"/>
              <a:t>Minds of Our Own </a:t>
            </a:r>
            <a:r>
              <a:rPr lang="en-US" sz="3000" dirty="0"/>
              <a:t>is a video that visually summarizes a large body of research on student learning in science classrooms.</a:t>
            </a:r>
          </a:p>
          <a:p>
            <a:pPr marL="0" indent="0">
              <a:spcBef>
                <a:spcPts val="1800"/>
              </a:spcBef>
              <a:spcAft>
                <a:spcPts val="300"/>
              </a:spcAft>
              <a:buNone/>
            </a:pPr>
            <a:r>
              <a:rPr lang="en-US" sz="3000" dirty="0"/>
              <a:t>As you watch, think about the following questions:</a:t>
            </a:r>
          </a:p>
          <a:p>
            <a:pPr marL="731520" indent="-365760">
              <a:spcBef>
                <a:spcPts val="300"/>
              </a:spcBef>
              <a:spcAft>
                <a:spcPts val="0"/>
              </a:spcAft>
            </a:pPr>
            <a:r>
              <a:rPr lang="en-US" sz="3000" dirty="0"/>
              <a:t>How do Harvard graduates answer the question about the mass of a tree? Is their response the same as or different from yours? </a:t>
            </a:r>
          </a:p>
          <a:p>
            <a:pPr marL="731520" indent="-365760">
              <a:spcBef>
                <a:spcPts val="300"/>
              </a:spcBef>
            </a:pPr>
            <a:r>
              <a:rPr lang="en-US" sz="3000" dirty="0"/>
              <a:t>Does this give you any new ideas about effective science teaching?</a:t>
            </a:r>
          </a:p>
          <a:p>
            <a:pPr>
              <a:spcAft>
                <a:spcPts val="1200"/>
              </a:spcAft>
              <a:buNone/>
            </a:pPr>
            <a:endParaRPr lang="en-US" sz="2800" dirty="0"/>
          </a:p>
          <a:p>
            <a:pPr lvl="1"/>
            <a:endParaRPr lang="en-US" sz="2800" dirty="0"/>
          </a:p>
        </p:txBody>
      </p:sp>
      <p:sp>
        <p:nvSpPr>
          <p:cNvPr id="7" name="TextBox 6">
            <a:extLst>
              <a:ext uri="{FF2B5EF4-FFF2-40B4-BE49-F238E27FC236}">
                <a16:creationId xmlns:a16="http://schemas.microsoft.com/office/drawing/2014/main" id="{201AF982-4554-4961-B1FF-5858206845E6}"/>
              </a:ext>
            </a:extLst>
          </p:cNvPr>
          <p:cNvSpPr txBox="1"/>
          <p:nvPr/>
        </p:nvSpPr>
        <p:spPr>
          <a:xfrm>
            <a:off x="5105400" y="6096000"/>
            <a:ext cx="3581400" cy="369332"/>
          </a:xfrm>
          <a:prstGeom prst="rect">
            <a:avLst/>
          </a:prstGeom>
          <a:noFill/>
        </p:spPr>
        <p:txBody>
          <a:bodyPr wrap="square" rtlCol="0">
            <a:spAutoFit/>
          </a:bodyPr>
          <a:lstStyle/>
          <a:p>
            <a:r>
              <a:rPr lang="en-US" dirty="0">
                <a:solidFill>
                  <a:srgbClr val="0070C0"/>
                </a:solidFill>
                <a:latin typeface="Calibri" pitchFamily="34" charset="0"/>
              </a:rPr>
              <a:t>Link to </a:t>
            </a:r>
            <a:r>
              <a:rPr lang="en-US" i="1" dirty="0">
                <a:solidFill>
                  <a:srgbClr val="0070C0"/>
                </a:solidFill>
                <a:latin typeface="Calibri" pitchFamily="34" charset="0"/>
                <a:hlinkClick r:id="rId3"/>
              </a:rPr>
              <a:t>Minds of Our Own </a:t>
            </a:r>
            <a:r>
              <a:rPr lang="en-US" dirty="0">
                <a:solidFill>
                  <a:srgbClr val="0070C0"/>
                </a:solidFill>
                <a:latin typeface="Calibri" pitchFamily="34" charset="0"/>
              </a:rPr>
              <a:t>video clip.</a:t>
            </a:r>
          </a:p>
        </p:txBody>
      </p:sp>
    </p:spTree>
    <p:extLst>
      <p:ext uri="{BB962C8B-B14F-4D97-AF65-F5344CB8AC3E}">
        <p14:creationId xmlns:p14="http://schemas.microsoft.com/office/powerpoint/2010/main" val="9064688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Discussion Questions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pPr>
            <a:r>
              <a:rPr lang="en-US" sz="3200" dirty="0"/>
              <a:t>What did you notice in the </a:t>
            </a:r>
            <a:r>
              <a:rPr lang="en-US" sz="3200" i="1" dirty="0"/>
              <a:t>Minds of Our Own </a:t>
            </a:r>
            <a:r>
              <a:rPr lang="en-US" sz="3200" dirty="0"/>
              <a:t>video?  </a:t>
            </a:r>
          </a:p>
          <a:p>
            <a:pPr marL="365760" indent="-365760">
              <a:spcBef>
                <a:spcPts val="0"/>
              </a:spcBef>
              <a:spcAft>
                <a:spcPts val="1200"/>
              </a:spcAft>
            </a:pPr>
            <a:r>
              <a:rPr lang="en-US" sz="3200" dirty="0"/>
              <a:t>What does research on learning say to us about effective science teaching? </a:t>
            </a:r>
          </a:p>
          <a:p>
            <a:pPr marL="365760" indent="-365760">
              <a:spcBef>
                <a:spcPts val="0"/>
              </a:spcBef>
              <a:spcAft>
                <a:spcPts val="1200"/>
              </a:spcAft>
            </a:pPr>
            <a:r>
              <a:rPr lang="en-US" sz="3200" dirty="0"/>
              <a:t>What new features can we add to our description of effective science teaching?  </a:t>
            </a:r>
          </a:p>
        </p:txBody>
      </p:sp>
    </p:spTree>
    <p:extLst>
      <p:ext uri="{BB962C8B-B14F-4D97-AF65-F5344CB8AC3E}">
        <p14:creationId xmlns:p14="http://schemas.microsoft.com/office/powerpoint/2010/main" val="217337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What Can We Learn from the Research?</a:t>
            </a:r>
          </a:p>
        </p:txBody>
      </p:sp>
      <p:sp>
        <p:nvSpPr>
          <p:cNvPr id="89091" name="Rectangle 3"/>
          <p:cNvSpPr>
            <a:spLocks noGrp="1" noChangeArrowheads="1"/>
          </p:cNvSpPr>
          <p:nvPr>
            <p:ph type="body" idx="1"/>
          </p:nvPr>
        </p:nvSpPr>
        <p:spPr>
          <a:xfrm>
            <a:off x="533400" y="1447800"/>
            <a:ext cx="8229600" cy="5105400"/>
          </a:xfrm>
        </p:spPr>
        <p:txBody>
          <a:bodyPr>
            <a:normAutofit fontScale="92500" lnSpcReduction="20000"/>
          </a:bodyPr>
          <a:lstStyle/>
          <a:p>
            <a:pPr marL="0" indent="0">
              <a:spcBef>
                <a:spcPts val="0"/>
              </a:spcBef>
              <a:spcAft>
                <a:spcPts val="0"/>
              </a:spcAft>
              <a:buNone/>
            </a:pPr>
            <a:r>
              <a:rPr lang="en-US" sz="3000" b="1" dirty="0"/>
              <a:t>A Student Thinking Lens can …</a:t>
            </a:r>
          </a:p>
          <a:p>
            <a:pPr marL="731520" indent="-365760">
              <a:spcBef>
                <a:spcPts val="600"/>
              </a:spcBef>
              <a:spcAft>
                <a:spcPts val="0"/>
              </a:spcAft>
            </a:pPr>
            <a:r>
              <a:rPr lang="en-US" sz="3000" dirty="0"/>
              <a:t>reveal, support, and challenge student thinking throughout instruction;</a:t>
            </a:r>
          </a:p>
          <a:p>
            <a:pPr marL="731520" indent="-365760">
              <a:spcBef>
                <a:spcPts val="600"/>
              </a:spcBef>
              <a:spcAft>
                <a:spcPts val="0"/>
              </a:spcAft>
            </a:pPr>
            <a:r>
              <a:rPr lang="en-US" sz="3000" dirty="0"/>
              <a:t>provide opportunities for students to analyze and interpret data, as well as construct arguments and explanations;</a:t>
            </a:r>
          </a:p>
          <a:p>
            <a:pPr marL="731520" indent="-365760">
              <a:spcBef>
                <a:spcPts val="600"/>
              </a:spcBef>
              <a:spcAft>
                <a:spcPts val="0"/>
              </a:spcAft>
            </a:pPr>
            <a:r>
              <a:rPr lang="en-US" sz="3000" dirty="0"/>
              <a:t>engage students in making connections between ideas and activities; and</a:t>
            </a:r>
          </a:p>
          <a:p>
            <a:pPr marL="731520" indent="-365760">
              <a:spcBef>
                <a:spcPts val="600"/>
              </a:spcBef>
              <a:spcAft>
                <a:spcPts val="0"/>
              </a:spcAft>
            </a:pPr>
            <a:r>
              <a:rPr lang="en-US" sz="3000" dirty="0"/>
              <a:t>provide structures to teach students how to communicate in scientific ways.</a:t>
            </a:r>
          </a:p>
          <a:p>
            <a:pPr marL="0" indent="0">
              <a:spcBef>
                <a:spcPts val="1200"/>
              </a:spcBef>
              <a:spcAft>
                <a:spcPts val="0"/>
              </a:spcAft>
              <a:buNone/>
            </a:pPr>
            <a:r>
              <a:rPr lang="en-US" sz="3000" dirty="0"/>
              <a:t>For more insights, see “Synthesis of Research from </a:t>
            </a:r>
            <a:r>
              <a:rPr lang="en-US" sz="3000" i="1" dirty="0"/>
              <a:t>How Students Learn: Science in the Classroom</a:t>
            </a:r>
            <a:r>
              <a:rPr lang="en-US" sz="3000" dirty="0"/>
              <a:t>” (handout 1.5 in binder).</a:t>
            </a:r>
          </a:p>
          <a:p>
            <a:pPr>
              <a:buFont typeface="Wingdings" pitchFamily="2" charset="2"/>
              <a:buChar char="q"/>
            </a:pPr>
            <a:endParaRPr lang="en-US" sz="1800" dirty="0"/>
          </a:p>
        </p:txBody>
      </p:sp>
    </p:spTree>
    <p:extLst>
      <p:ext uri="{BB962C8B-B14F-4D97-AF65-F5344CB8AC3E}">
        <p14:creationId xmlns:p14="http://schemas.microsoft.com/office/powerpoint/2010/main" val="10056915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0050" y="381000"/>
            <a:ext cx="8229600" cy="990600"/>
          </a:xfrm>
        </p:spPr>
        <p:txBody>
          <a:bodyPr/>
          <a:lstStyle/>
          <a:p>
            <a:pPr eaLnBrk="1" fontAlgn="auto" hangingPunct="1">
              <a:spcAft>
                <a:spcPts val="0"/>
              </a:spcAft>
              <a:defRPr/>
            </a:pPr>
            <a:r>
              <a:rPr lang="en-US" altLang="en-US" dirty="0"/>
              <a:t>The </a:t>
            </a:r>
            <a:r>
              <a:rPr lang="en-US" altLang="en-US" dirty="0" err="1"/>
              <a:t>RESPeCT</a:t>
            </a:r>
            <a:r>
              <a:rPr lang="en-US" altLang="en-US" dirty="0"/>
              <a:t> Partnership</a:t>
            </a:r>
          </a:p>
        </p:txBody>
      </p:sp>
      <p:sp>
        <p:nvSpPr>
          <p:cNvPr id="25603" name="Text Box 5"/>
          <p:cNvSpPr txBox="1">
            <a:spLocks noChangeArrowheads="1"/>
          </p:cNvSpPr>
          <p:nvPr/>
        </p:nvSpPr>
        <p:spPr bwMode="auto">
          <a:xfrm>
            <a:off x="3729063" y="5047579"/>
            <a:ext cx="1654175" cy="585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0"/>
              </a:spcBef>
              <a:spcAft>
                <a:spcPct val="0"/>
              </a:spcAft>
              <a:buClrTx/>
              <a:buSzTx/>
              <a:buFontTx/>
              <a:buNone/>
            </a:pPr>
            <a:r>
              <a:rPr lang="en-US" altLang="en-US" sz="3200" b="1" dirty="0">
                <a:solidFill>
                  <a:srgbClr val="292934"/>
                </a:solidFill>
              </a:rPr>
              <a:t>BSCS</a:t>
            </a:r>
          </a:p>
        </p:txBody>
      </p:sp>
      <p:sp>
        <p:nvSpPr>
          <p:cNvPr id="25604" name="Line 7"/>
          <p:cNvSpPr>
            <a:spLocks noChangeShapeType="1"/>
          </p:cNvSpPr>
          <p:nvPr/>
        </p:nvSpPr>
        <p:spPr bwMode="auto">
          <a:xfrm flipH="1">
            <a:off x="5410199" y="2109789"/>
            <a:ext cx="1676400" cy="3148012"/>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92934"/>
              </a:solidFill>
            </a:endParaRPr>
          </a:p>
        </p:txBody>
      </p:sp>
      <p:sp>
        <p:nvSpPr>
          <p:cNvPr id="25606" name="Text Box 14"/>
          <p:cNvSpPr txBox="1">
            <a:spLocks noChangeArrowheads="1"/>
          </p:cNvSpPr>
          <p:nvPr/>
        </p:nvSpPr>
        <p:spPr bwMode="auto">
          <a:xfrm>
            <a:off x="6172200" y="1524000"/>
            <a:ext cx="1447800" cy="585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fontAlgn="base">
              <a:spcBef>
                <a:spcPct val="50000"/>
              </a:spcBef>
              <a:spcAft>
                <a:spcPct val="0"/>
              </a:spcAft>
              <a:buClrTx/>
              <a:buSzTx/>
              <a:buFontTx/>
              <a:buNone/>
            </a:pPr>
            <a:r>
              <a:rPr lang="en-US" altLang="en-US" sz="3200" b="1">
                <a:solidFill>
                  <a:srgbClr val="292934"/>
                </a:solidFill>
              </a:rPr>
              <a:t>  CPP</a:t>
            </a:r>
          </a:p>
        </p:txBody>
      </p:sp>
      <p:sp>
        <p:nvSpPr>
          <p:cNvPr id="25607" name="Line 16"/>
          <p:cNvSpPr>
            <a:spLocks noChangeShapeType="1"/>
          </p:cNvSpPr>
          <p:nvPr/>
        </p:nvSpPr>
        <p:spPr bwMode="auto">
          <a:xfrm flipH="1">
            <a:off x="3183756" y="1816895"/>
            <a:ext cx="2988443"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92934"/>
              </a:solidFill>
            </a:endParaRPr>
          </a:p>
        </p:txBody>
      </p:sp>
      <p:sp>
        <p:nvSpPr>
          <p:cNvPr id="25608" name="Text Box 17"/>
          <p:cNvSpPr txBox="1">
            <a:spLocks noChangeArrowheads="1"/>
          </p:cNvSpPr>
          <p:nvPr/>
        </p:nvSpPr>
        <p:spPr bwMode="auto">
          <a:xfrm>
            <a:off x="1659757" y="1524000"/>
            <a:ext cx="1524000" cy="585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50000"/>
              </a:spcBef>
              <a:spcAft>
                <a:spcPct val="0"/>
              </a:spcAft>
              <a:buClrTx/>
              <a:buSzTx/>
              <a:buFontTx/>
              <a:buNone/>
            </a:pPr>
            <a:r>
              <a:rPr lang="en-US" altLang="en-US" sz="3200" b="1" dirty="0">
                <a:solidFill>
                  <a:srgbClr val="292934"/>
                </a:solidFill>
              </a:rPr>
              <a:t>PUSD</a:t>
            </a:r>
          </a:p>
        </p:txBody>
      </p:sp>
      <p:cxnSp>
        <p:nvCxnSpPr>
          <p:cNvPr id="6" name="Straight Arrow Connector 5"/>
          <p:cNvCxnSpPr>
            <a:stCxn id="25608" idx="2"/>
          </p:cNvCxnSpPr>
          <p:nvPr/>
        </p:nvCxnSpPr>
        <p:spPr>
          <a:xfrm>
            <a:off x="2421757" y="2109788"/>
            <a:ext cx="1269206" cy="318934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214" y="2427514"/>
            <a:ext cx="2667000" cy="1200329"/>
          </a:xfrm>
          <a:prstGeom prst="rect">
            <a:avLst/>
          </a:prstGeom>
          <a:noFill/>
        </p:spPr>
        <p:txBody>
          <a:bodyPr wrap="square" rtlCol="0">
            <a:spAutoFit/>
          </a:bodyPr>
          <a:lstStyle/>
          <a:p>
            <a:pPr algn="ctr"/>
            <a:r>
              <a:rPr lang="en-US" sz="2400" dirty="0">
                <a:latin typeface="Calibri" pitchFamily="34" charset="0"/>
              </a:rPr>
              <a:t>PUSD:  </a:t>
            </a:r>
          </a:p>
          <a:p>
            <a:pPr algn="ctr"/>
            <a:r>
              <a:rPr lang="en-US" sz="2400" dirty="0">
                <a:latin typeface="Calibri" pitchFamily="34" charset="0"/>
              </a:rPr>
              <a:t>Pomona Unified School District</a:t>
            </a:r>
          </a:p>
        </p:txBody>
      </p:sp>
      <p:sp>
        <p:nvSpPr>
          <p:cNvPr id="3" name="TextBox 2"/>
          <p:cNvSpPr txBox="1"/>
          <p:nvPr/>
        </p:nvSpPr>
        <p:spPr>
          <a:xfrm>
            <a:off x="6781800" y="2427514"/>
            <a:ext cx="2209800" cy="1938992"/>
          </a:xfrm>
          <a:prstGeom prst="rect">
            <a:avLst/>
          </a:prstGeom>
          <a:noFill/>
        </p:spPr>
        <p:txBody>
          <a:bodyPr wrap="square" rtlCol="0">
            <a:spAutoFit/>
          </a:bodyPr>
          <a:lstStyle/>
          <a:p>
            <a:pPr algn="ctr"/>
            <a:r>
              <a:rPr lang="en-US" sz="2400" dirty="0">
                <a:latin typeface="Calibri" pitchFamily="34" charset="0"/>
              </a:rPr>
              <a:t>CPP:</a:t>
            </a:r>
          </a:p>
          <a:p>
            <a:pPr algn="ctr"/>
            <a:r>
              <a:rPr lang="en-US" sz="2400" dirty="0">
                <a:latin typeface="Calibri" pitchFamily="34" charset="0"/>
              </a:rPr>
              <a:t>California State Polytechnic University, Pomona</a:t>
            </a:r>
          </a:p>
        </p:txBody>
      </p:sp>
      <p:sp>
        <p:nvSpPr>
          <p:cNvPr id="4" name="TextBox 3"/>
          <p:cNvSpPr txBox="1"/>
          <p:nvPr/>
        </p:nvSpPr>
        <p:spPr>
          <a:xfrm>
            <a:off x="1981200" y="5791200"/>
            <a:ext cx="5334000" cy="830997"/>
          </a:xfrm>
          <a:prstGeom prst="rect">
            <a:avLst/>
          </a:prstGeom>
          <a:noFill/>
        </p:spPr>
        <p:txBody>
          <a:bodyPr wrap="square" rtlCol="0">
            <a:spAutoFit/>
          </a:bodyPr>
          <a:lstStyle/>
          <a:p>
            <a:pPr algn="ctr"/>
            <a:r>
              <a:rPr lang="en-US" sz="2400" dirty="0">
                <a:latin typeface="Calibri" pitchFamily="34" charset="0"/>
              </a:rPr>
              <a:t>BSCS: </a:t>
            </a:r>
          </a:p>
          <a:p>
            <a:pPr algn="ctr"/>
            <a:r>
              <a:rPr lang="en-US" sz="2400" dirty="0">
                <a:latin typeface="Calibri" pitchFamily="34" charset="0"/>
              </a:rPr>
              <a:t>Biological Sciences Curriculum Study</a:t>
            </a:r>
          </a:p>
        </p:txBody>
      </p:sp>
      <p:pic>
        <p:nvPicPr>
          <p:cNvPr id="7" name="Picture 6">
            <a:extLst>
              <a:ext uri="{FF2B5EF4-FFF2-40B4-BE49-F238E27FC236}">
                <a16:creationId xmlns:a16="http://schemas.microsoft.com/office/drawing/2014/main" id="{1D7BE53C-0698-4BF9-B4BB-16ABF8039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251" y="2262191"/>
            <a:ext cx="2689128" cy="1792052"/>
          </a:xfrm>
          <a:prstGeom prst="rect">
            <a:avLst/>
          </a:prstGeom>
        </p:spPr>
      </p:pic>
      <p:sp>
        <p:nvSpPr>
          <p:cNvPr id="15" name="TextBox 14">
            <a:extLst>
              <a:ext uri="{FF2B5EF4-FFF2-40B4-BE49-F238E27FC236}">
                <a16:creationId xmlns:a16="http://schemas.microsoft.com/office/drawing/2014/main" id="{103505DB-E65E-40E9-8E15-8F232805AEE6}"/>
              </a:ext>
            </a:extLst>
          </p:cNvPr>
          <p:cNvSpPr txBox="1"/>
          <p:nvPr/>
        </p:nvSpPr>
        <p:spPr>
          <a:xfrm>
            <a:off x="4530913" y="4025438"/>
            <a:ext cx="1465466"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4175404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SOUND</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81400"/>
            <a:ext cx="7772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1</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470971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Content Deepening Focus Questions</a:t>
            </a:r>
          </a:p>
        </p:txBody>
      </p:sp>
      <p:sp>
        <p:nvSpPr>
          <p:cNvPr id="3" name="Content Placeholder 2"/>
          <p:cNvSpPr>
            <a:spLocks noGrp="1"/>
          </p:cNvSpPr>
          <p:nvPr>
            <p:ph idx="1"/>
          </p:nvPr>
        </p:nvSpPr>
        <p:spPr>
          <a:xfrm>
            <a:off x="762000" y="1600200"/>
            <a:ext cx="7924800" cy="4876800"/>
          </a:xfrm>
        </p:spPr>
        <p:txBody>
          <a:bodyPr/>
          <a:lstStyle/>
          <a:p>
            <a:pPr marL="365760" indent="-365760">
              <a:spcBef>
                <a:spcPts val="200"/>
              </a:spcBef>
            </a:pPr>
            <a:r>
              <a:rPr lang="en-US" sz="3200" dirty="0"/>
              <a:t>How can we tell if something is making a sound?</a:t>
            </a:r>
          </a:p>
          <a:p>
            <a:pPr marL="365760" indent="-365760">
              <a:spcBef>
                <a:spcPts val="1200"/>
              </a:spcBef>
            </a:pPr>
            <a:r>
              <a:rPr lang="en-US" sz="3200" dirty="0"/>
              <a:t>How does sound travel from a </a:t>
            </a:r>
            <a:r>
              <a:rPr lang="en-US" sz="3200" dirty="0" err="1"/>
              <a:t>soundmaker</a:t>
            </a:r>
            <a:r>
              <a:rPr lang="en-US" sz="3200" dirty="0"/>
              <a:t> to our ears?</a:t>
            </a:r>
          </a:p>
          <a:p>
            <a:endParaRPr lang="en-US" dirty="0"/>
          </a:p>
          <a:p>
            <a:endParaRPr lang="en-US" dirty="0"/>
          </a:p>
        </p:txBody>
      </p:sp>
    </p:spTree>
    <p:extLst>
      <p:ext uri="{BB962C8B-B14F-4D97-AF65-F5344CB8AC3E}">
        <p14:creationId xmlns:p14="http://schemas.microsoft.com/office/powerpoint/2010/main" val="3226829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Content Deepening: Focus Question 1</a:t>
            </a:r>
          </a:p>
        </p:txBody>
      </p:sp>
      <p:sp>
        <p:nvSpPr>
          <p:cNvPr id="3" name="Content Placeholder 2"/>
          <p:cNvSpPr>
            <a:spLocks noGrp="1"/>
          </p:cNvSpPr>
          <p:nvPr>
            <p:ph idx="1"/>
          </p:nvPr>
        </p:nvSpPr>
        <p:spPr>
          <a:xfrm>
            <a:off x="762000" y="1600200"/>
            <a:ext cx="7924800" cy="4876800"/>
          </a:xfrm>
        </p:spPr>
        <p:txBody>
          <a:bodyPr/>
          <a:lstStyle/>
          <a:p>
            <a:pPr marL="0" indent="0">
              <a:spcBef>
                <a:spcPts val="200"/>
              </a:spcBef>
              <a:buNone/>
            </a:pPr>
            <a:r>
              <a:rPr lang="en-US" sz="3200" dirty="0"/>
              <a:t>How can we tell if something is making a sound?</a:t>
            </a:r>
          </a:p>
          <a:p>
            <a:pPr marL="731520" indent="-365760">
              <a:spcBef>
                <a:spcPts val="2400"/>
              </a:spcBef>
            </a:pPr>
            <a:r>
              <a:rPr lang="en-US" sz="3200" dirty="0"/>
              <a:t>In your science notebook, write your initial ideas for answering this question.</a:t>
            </a:r>
          </a:p>
          <a:p>
            <a:endParaRPr lang="en-US" dirty="0"/>
          </a:p>
        </p:txBody>
      </p:sp>
    </p:spTree>
    <p:extLst>
      <p:ext uri="{BB962C8B-B14F-4D97-AF65-F5344CB8AC3E}">
        <p14:creationId xmlns:p14="http://schemas.microsoft.com/office/powerpoint/2010/main" val="3226829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undMakers.jpg"/>
          <p:cNvPicPr>
            <a:picLocks noChangeAspect="1"/>
          </p:cNvPicPr>
          <p:nvPr/>
        </p:nvPicPr>
        <p:blipFill rotWithShape="1">
          <a:blip r:embed="rId3" cstate="print">
            <a:extLst>
              <a:ext uri="{28A0092B-C50C-407E-A947-70E740481C1C}">
                <a14:useLocalDpi xmlns:a14="http://schemas.microsoft.com/office/drawing/2010/main" val="0"/>
              </a:ext>
            </a:extLst>
          </a:blip>
          <a:srcRect t="2332" r="1633"/>
          <a:stretch/>
        </p:blipFill>
        <p:spPr>
          <a:xfrm>
            <a:off x="6096000" y="1447800"/>
            <a:ext cx="2937552" cy="5310258"/>
          </a:xfrm>
          <a:prstGeom prst="rect">
            <a:avLst/>
          </a:prstGeom>
        </p:spPr>
      </p:pic>
      <p:sp>
        <p:nvSpPr>
          <p:cNvPr id="2" name="Title 1"/>
          <p:cNvSpPr>
            <a:spLocks noGrp="1"/>
          </p:cNvSpPr>
          <p:nvPr>
            <p:ph type="title"/>
          </p:nvPr>
        </p:nvSpPr>
        <p:spPr>
          <a:xfrm>
            <a:off x="533400" y="381000"/>
            <a:ext cx="8153400" cy="990600"/>
          </a:xfrm>
        </p:spPr>
        <p:txBody>
          <a:bodyPr/>
          <a:lstStyle/>
          <a:p>
            <a:r>
              <a:rPr lang="en-US" dirty="0"/>
              <a:t>Investigation 1: Evidence of Sound</a:t>
            </a:r>
          </a:p>
        </p:txBody>
      </p:sp>
      <p:sp>
        <p:nvSpPr>
          <p:cNvPr id="3" name="Content Placeholder 2"/>
          <p:cNvSpPr>
            <a:spLocks noGrp="1"/>
          </p:cNvSpPr>
          <p:nvPr>
            <p:ph idx="1"/>
          </p:nvPr>
        </p:nvSpPr>
        <p:spPr>
          <a:xfrm>
            <a:off x="533400" y="1295400"/>
            <a:ext cx="5791200" cy="5181600"/>
          </a:xfrm>
        </p:spPr>
        <p:txBody>
          <a:bodyPr/>
          <a:lstStyle/>
          <a:p>
            <a:pPr marL="0" indent="0">
              <a:buNone/>
            </a:pPr>
            <a:r>
              <a:rPr lang="en-US" sz="2700" dirty="0"/>
              <a:t>For each object on the handout, indicate which sense(s) you could use as evidence that an object is making a sound. Place a check mark in the upper-</a:t>
            </a:r>
            <a:br>
              <a:rPr lang="en-US" sz="2700" dirty="0"/>
            </a:br>
            <a:r>
              <a:rPr lang="en-US" sz="2700" dirty="0"/>
              <a:t>left corner of the corresponding box. </a:t>
            </a:r>
          </a:p>
          <a:p>
            <a:pPr marL="0" indent="0">
              <a:buNone/>
            </a:pPr>
            <a:r>
              <a:rPr lang="en-US" sz="2700" b="1" dirty="0"/>
              <a:t>Questions to think about: </a:t>
            </a:r>
          </a:p>
          <a:p>
            <a:pPr marL="514350" indent="-514350">
              <a:buFont typeface="+mj-lt"/>
              <a:buAutoNum type="arabicPeriod"/>
            </a:pPr>
            <a:r>
              <a:rPr lang="en-US" sz="2700" dirty="0"/>
              <a:t>If a </a:t>
            </a:r>
            <a:r>
              <a:rPr lang="en-US" sz="2700" dirty="0" err="1"/>
              <a:t>soundmaker</a:t>
            </a:r>
            <a:r>
              <a:rPr lang="en-US" sz="2700" dirty="0"/>
              <a:t> were right in front of you, what senses could you use to determine whether something is producing a sound?</a:t>
            </a:r>
          </a:p>
          <a:p>
            <a:pPr marL="514350" indent="-514350">
              <a:buFont typeface="+mj-lt"/>
              <a:buAutoNum type="arabicPeriod"/>
            </a:pPr>
            <a:r>
              <a:rPr lang="en-US" sz="2700" dirty="0"/>
              <a:t>If you covered your ears very tightly, would the object still make a sound? </a:t>
            </a:r>
          </a:p>
          <a:p>
            <a:pPr marL="0" indent="0">
              <a:buNone/>
            </a:pPr>
            <a:endParaRPr lang="en-US" sz="2000" i="1" dirty="0"/>
          </a:p>
        </p:txBody>
      </p:sp>
      <p:sp>
        <p:nvSpPr>
          <p:cNvPr id="5" name="TextBox 4"/>
          <p:cNvSpPr txBox="1"/>
          <p:nvPr/>
        </p:nvSpPr>
        <p:spPr>
          <a:xfrm>
            <a:off x="6392524" y="6324600"/>
            <a:ext cx="24638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2221482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undMakers.jpg">
            <a:extLst>
              <a:ext uri="{FF2B5EF4-FFF2-40B4-BE49-F238E27FC236}">
                <a16:creationId xmlns:a16="http://schemas.microsoft.com/office/drawing/2014/main" id="{DC612782-0497-4285-9DCD-C828764479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32" r="1633"/>
          <a:stretch/>
        </p:blipFill>
        <p:spPr>
          <a:xfrm>
            <a:off x="5843938" y="1447800"/>
            <a:ext cx="3300062" cy="4853058"/>
          </a:xfrm>
          <a:prstGeom prst="rect">
            <a:avLst/>
          </a:prstGeom>
        </p:spPr>
      </p:pic>
      <p:sp>
        <p:nvSpPr>
          <p:cNvPr id="8" name="TextBox 7">
            <a:extLst>
              <a:ext uri="{FF2B5EF4-FFF2-40B4-BE49-F238E27FC236}">
                <a16:creationId xmlns:a16="http://schemas.microsoft.com/office/drawing/2014/main" id="{E6115304-5EF2-4D24-8DB2-67D0DA6FB608}"/>
              </a:ext>
            </a:extLst>
          </p:cNvPr>
          <p:cNvSpPr txBox="1"/>
          <p:nvPr/>
        </p:nvSpPr>
        <p:spPr>
          <a:xfrm>
            <a:off x="6400800" y="5943600"/>
            <a:ext cx="24638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Hector Mireles</a:t>
            </a:r>
          </a:p>
        </p:txBody>
      </p:sp>
      <p:sp>
        <p:nvSpPr>
          <p:cNvPr id="2" name="Title 1"/>
          <p:cNvSpPr>
            <a:spLocks noGrp="1"/>
          </p:cNvSpPr>
          <p:nvPr>
            <p:ph type="title"/>
          </p:nvPr>
        </p:nvSpPr>
        <p:spPr/>
        <p:txBody>
          <a:bodyPr/>
          <a:lstStyle/>
          <a:p>
            <a:r>
              <a:rPr lang="en-US" dirty="0"/>
              <a:t>Investigation 1: Evidence of Sound</a:t>
            </a:r>
          </a:p>
        </p:txBody>
      </p:sp>
      <p:sp>
        <p:nvSpPr>
          <p:cNvPr id="3" name="Content Placeholder 2"/>
          <p:cNvSpPr>
            <a:spLocks noGrp="1"/>
          </p:cNvSpPr>
          <p:nvPr>
            <p:ph idx="1"/>
          </p:nvPr>
        </p:nvSpPr>
        <p:spPr>
          <a:xfrm>
            <a:off x="457200" y="1524000"/>
            <a:ext cx="5257800" cy="4953000"/>
          </a:xfrm>
        </p:spPr>
        <p:txBody>
          <a:bodyPr/>
          <a:lstStyle/>
          <a:p>
            <a:pPr marL="365760" indent="-365760">
              <a:spcBef>
                <a:spcPts val="600"/>
              </a:spcBef>
            </a:pPr>
            <a:r>
              <a:rPr lang="en-US" sz="2700" dirty="0"/>
              <a:t>Pair up and compare your check marks on the handout. Then work toward a consensus on the senses you would use to detect evidence of sound in each object.</a:t>
            </a:r>
          </a:p>
          <a:p>
            <a:pPr marL="365760" indent="-365760">
              <a:spcBef>
                <a:spcPts val="1200"/>
              </a:spcBef>
            </a:pPr>
            <a:r>
              <a:rPr lang="en-US" sz="2700" dirty="0"/>
              <a:t>After the group discussion, pair up again and talk about the evidence of sound you would identify for each object using your senses. Then record your evidence on the handout.</a:t>
            </a:r>
            <a:endParaRPr lang="en-US" sz="2700" i="1" dirty="0"/>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1563978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Autofit/>
          </a:bodyPr>
          <a:lstStyle/>
          <a:p>
            <a:r>
              <a:rPr lang="en-US" sz="3600" dirty="0"/>
              <a:t>Reflect: Content Deepening Focus Question 1</a:t>
            </a:r>
          </a:p>
        </p:txBody>
      </p:sp>
      <p:sp>
        <p:nvSpPr>
          <p:cNvPr id="3" name="Content Placeholder 2"/>
          <p:cNvSpPr>
            <a:spLocks noGrp="1"/>
          </p:cNvSpPr>
          <p:nvPr>
            <p:ph idx="1"/>
          </p:nvPr>
        </p:nvSpPr>
        <p:spPr>
          <a:xfrm>
            <a:off x="609600" y="1524000"/>
            <a:ext cx="8077200" cy="4876800"/>
          </a:xfrm>
        </p:spPr>
        <p:txBody>
          <a:bodyPr/>
          <a:lstStyle/>
          <a:p>
            <a:pPr marL="0" indent="0">
              <a:spcBef>
                <a:spcPts val="200"/>
              </a:spcBef>
              <a:buNone/>
            </a:pPr>
            <a:r>
              <a:rPr lang="en-US" sz="3100" i="1" dirty="0"/>
              <a:t>How can we tell if something is making a sound?</a:t>
            </a:r>
          </a:p>
          <a:p>
            <a:pPr marL="731520" indent="-365760">
              <a:spcBef>
                <a:spcPts val="2400"/>
              </a:spcBef>
            </a:pPr>
            <a:r>
              <a:rPr lang="en-US" sz="3100" dirty="0"/>
              <a:t>Answer the focus question in your science notebook.</a:t>
            </a:r>
          </a:p>
          <a:p>
            <a:pPr marL="731520" indent="-365760">
              <a:spcBef>
                <a:spcPts val="1200"/>
              </a:spcBef>
            </a:pPr>
            <a:r>
              <a:rPr lang="en-US" sz="3100" dirty="0"/>
              <a:t>Then read sections 1–3 in the Sound Content Background Document.</a:t>
            </a:r>
          </a:p>
          <a:p>
            <a:pPr marL="731520" indent="-365760">
              <a:spcBef>
                <a:spcPts val="1200"/>
              </a:spcBef>
            </a:pPr>
            <a:r>
              <a:rPr lang="en-US" sz="3100" dirty="0"/>
              <a:t>Revise your answer based on the reading.</a:t>
            </a:r>
          </a:p>
          <a:p>
            <a:pPr marL="731520" indent="-365760">
              <a:spcBef>
                <a:spcPts val="1200"/>
              </a:spcBef>
            </a:pPr>
            <a:r>
              <a:rPr lang="en-US" sz="3100" dirty="0"/>
              <a:t>Discuss the focus question with an elbow partner and come up with an ideal response.</a:t>
            </a:r>
          </a:p>
          <a:p>
            <a:endParaRPr lang="en-US" dirty="0"/>
          </a:p>
        </p:txBody>
      </p:sp>
    </p:spTree>
    <p:extLst>
      <p:ext uri="{BB962C8B-B14F-4D97-AF65-F5344CB8AC3E}">
        <p14:creationId xmlns:p14="http://schemas.microsoft.com/office/powerpoint/2010/main" val="3226829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838200"/>
          </a:xfrm>
        </p:spPr>
        <p:txBody>
          <a:bodyPr>
            <a:noAutofit/>
          </a:bodyPr>
          <a:lstStyle/>
          <a:p>
            <a:pPr marL="685800"/>
            <a:r>
              <a:rPr lang="en-US" dirty="0"/>
              <a:t>Key Science Ideas</a:t>
            </a:r>
          </a:p>
        </p:txBody>
      </p:sp>
      <p:sp>
        <p:nvSpPr>
          <p:cNvPr id="3" name="Content Placeholder 2"/>
          <p:cNvSpPr>
            <a:spLocks noGrp="1"/>
          </p:cNvSpPr>
          <p:nvPr>
            <p:ph idx="1"/>
          </p:nvPr>
        </p:nvSpPr>
        <p:spPr>
          <a:xfrm>
            <a:off x="533400" y="1524000"/>
            <a:ext cx="8077200" cy="5181600"/>
          </a:xfrm>
        </p:spPr>
        <p:txBody>
          <a:bodyPr/>
          <a:lstStyle/>
          <a:p>
            <a:pPr marL="365760" indent="-365760">
              <a:spcBef>
                <a:spcPts val="300"/>
              </a:spcBef>
            </a:pPr>
            <a:r>
              <a:rPr lang="en-US" sz="3200" dirty="0">
                <a:solidFill>
                  <a:srgbClr val="000000"/>
                </a:solidFill>
                <a:latin typeface="Calibri"/>
                <a:cs typeface="Calibri"/>
              </a:rPr>
              <a:t>To produce a sound, an object must vibrate.</a:t>
            </a:r>
          </a:p>
          <a:p>
            <a:pPr marL="365760" indent="-365760">
              <a:spcBef>
                <a:spcPts val="1200"/>
              </a:spcBef>
            </a:pPr>
            <a:r>
              <a:rPr lang="en-US" sz="3200" dirty="0">
                <a:solidFill>
                  <a:srgbClr val="000000"/>
                </a:solidFill>
                <a:latin typeface="Calibri"/>
                <a:cs typeface="Calibri"/>
              </a:rPr>
              <a:t>We can tell that something is making a sound if it vibrates. </a:t>
            </a:r>
          </a:p>
          <a:p>
            <a:pPr marL="365760" indent="-365760">
              <a:spcBef>
                <a:spcPts val="1200"/>
              </a:spcBef>
            </a:pPr>
            <a:r>
              <a:rPr lang="en-US" sz="3200" dirty="0">
                <a:solidFill>
                  <a:srgbClr val="000000"/>
                </a:solidFill>
                <a:latin typeface="Calibri"/>
                <a:cs typeface="Calibri"/>
              </a:rPr>
              <a:t>In addition to hearing the sound, we may also be able to see and/or hear an object vibrate. </a:t>
            </a:r>
          </a:p>
          <a:p>
            <a:pPr algn="just"/>
            <a:endParaRPr lang="en-US" dirty="0">
              <a:solidFill>
                <a:srgbClr val="000000"/>
              </a:solidFill>
              <a:latin typeface="Calibri"/>
              <a:cs typeface="Calibri"/>
            </a:endParaRPr>
          </a:p>
          <a:p>
            <a:pPr algn="just"/>
            <a:endParaRPr lang="en-US"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685800" cy="685800"/>
          </a:xfrm>
          <a:prstGeom prst="rect">
            <a:avLst/>
          </a:prstGeom>
        </p:spPr>
      </p:pic>
    </p:spTree>
    <p:extLst>
      <p:ext uri="{BB962C8B-B14F-4D97-AF65-F5344CB8AC3E}">
        <p14:creationId xmlns:p14="http://schemas.microsoft.com/office/powerpoint/2010/main" val="22132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Content Deepening: Focus Question 2</a:t>
            </a:r>
          </a:p>
        </p:txBody>
      </p:sp>
      <p:sp>
        <p:nvSpPr>
          <p:cNvPr id="3" name="Content Placeholder 2"/>
          <p:cNvSpPr>
            <a:spLocks noGrp="1"/>
          </p:cNvSpPr>
          <p:nvPr>
            <p:ph idx="1"/>
          </p:nvPr>
        </p:nvSpPr>
        <p:spPr>
          <a:xfrm>
            <a:off x="609600" y="1600200"/>
            <a:ext cx="7848600" cy="4876800"/>
          </a:xfrm>
        </p:spPr>
        <p:txBody>
          <a:bodyPr/>
          <a:lstStyle/>
          <a:p>
            <a:pPr marL="0" indent="0">
              <a:spcBef>
                <a:spcPts val="200"/>
              </a:spcBef>
              <a:buNone/>
            </a:pPr>
            <a:r>
              <a:rPr lang="en-US" sz="3200" dirty="0"/>
              <a:t>How does sound travel from a </a:t>
            </a:r>
            <a:r>
              <a:rPr lang="en-US" sz="3200" dirty="0" err="1"/>
              <a:t>soundmaker</a:t>
            </a:r>
            <a:r>
              <a:rPr lang="en-US" sz="3200" dirty="0"/>
              <a:t> to our ears?</a:t>
            </a:r>
          </a:p>
        </p:txBody>
      </p:sp>
    </p:spTree>
    <p:extLst>
      <p:ext uri="{BB962C8B-B14F-4D97-AF65-F5344CB8AC3E}">
        <p14:creationId xmlns:p14="http://schemas.microsoft.com/office/powerpoint/2010/main" val="3226829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90600"/>
          </a:xfrm>
        </p:spPr>
        <p:txBody>
          <a:bodyPr>
            <a:noAutofit/>
          </a:bodyPr>
          <a:lstStyle/>
          <a:p>
            <a:r>
              <a:rPr lang="en-US" dirty="0"/>
              <a:t>Investigation 2: Four Ingredients of Sound</a:t>
            </a:r>
          </a:p>
        </p:txBody>
      </p:sp>
      <p:sp>
        <p:nvSpPr>
          <p:cNvPr id="3" name="Content Placeholder 2"/>
          <p:cNvSpPr>
            <a:spLocks noGrp="1"/>
          </p:cNvSpPr>
          <p:nvPr>
            <p:ph idx="1"/>
          </p:nvPr>
        </p:nvSpPr>
        <p:spPr>
          <a:xfrm>
            <a:off x="457200" y="1371600"/>
            <a:ext cx="8229600" cy="5181600"/>
          </a:xfrm>
        </p:spPr>
        <p:txBody>
          <a:bodyPr/>
          <a:lstStyle/>
          <a:p>
            <a:pPr marL="365760" indent="-365760">
              <a:spcBef>
                <a:spcPts val="600"/>
              </a:spcBef>
              <a:buFont typeface="+mj-lt"/>
              <a:buAutoNum type="arabicPeriod"/>
            </a:pPr>
            <a:r>
              <a:rPr lang="en-US" sz="3200" b="1" dirty="0">
                <a:solidFill>
                  <a:schemeClr val="tx2"/>
                </a:solidFill>
              </a:rPr>
              <a:t>Source:</a:t>
            </a:r>
            <a:r>
              <a:rPr lang="en-US" sz="3200" dirty="0"/>
              <a:t> A vibrating object causes the air around it to vibrate.</a:t>
            </a:r>
          </a:p>
          <a:p>
            <a:pPr marL="365760" indent="-365760">
              <a:spcBef>
                <a:spcPts val="600"/>
              </a:spcBef>
              <a:buFont typeface="+mj-lt"/>
              <a:buAutoNum type="arabicPeriod"/>
            </a:pPr>
            <a:r>
              <a:rPr lang="en-US" sz="3200" b="1" dirty="0">
                <a:solidFill>
                  <a:schemeClr val="tx2"/>
                </a:solidFill>
              </a:rPr>
              <a:t>Air:</a:t>
            </a:r>
            <a:r>
              <a:rPr lang="en-US" sz="3200" dirty="0"/>
              <a:t> These vibrations (disturbances in the air) create waves that travel through the air in all directions away from the source.</a:t>
            </a:r>
          </a:p>
          <a:p>
            <a:pPr marL="365760" indent="-365760">
              <a:spcBef>
                <a:spcPts val="600"/>
              </a:spcBef>
              <a:buFont typeface="+mj-lt"/>
              <a:buAutoNum type="arabicPeriod"/>
            </a:pPr>
            <a:r>
              <a:rPr lang="en-US" sz="3200" b="1" dirty="0">
                <a:solidFill>
                  <a:schemeClr val="tx2"/>
                </a:solidFill>
              </a:rPr>
              <a:t>Ears:</a:t>
            </a:r>
            <a:r>
              <a:rPr lang="en-US" sz="3200" dirty="0"/>
              <a:t> When these waves reach our ears, they cause our eardrums to vibrate.</a:t>
            </a:r>
          </a:p>
          <a:p>
            <a:pPr marL="365760" indent="-365760">
              <a:spcBef>
                <a:spcPts val="600"/>
              </a:spcBef>
              <a:buFont typeface="+mj-lt"/>
              <a:buAutoNum type="arabicPeriod"/>
            </a:pPr>
            <a:r>
              <a:rPr lang="en-US" sz="3200" b="1" dirty="0">
                <a:solidFill>
                  <a:schemeClr val="tx2"/>
                </a:solidFill>
              </a:rPr>
              <a:t>Brain:</a:t>
            </a:r>
            <a:r>
              <a:rPr lang="en-US" sz="3200" b="1" dirty="0"/>
              <a:t> </a:t>
            </a:r>
            <a:r>
              <a:rPr lang="en-US" sz="3200" dirty="0"/>
              <a:t>Our vibrating eardrums send signals to our brains, and our brains interpret the vibrations as sound.</a:t>
            </a:r>
          </a:p>
        </p:txBody>
      </p:sp>
    </p:spTree>
    <p:extLst>
      <p:ext uri="{BB962C8B-B14F-4D97-AF65-F5344CB8AC3E}">
        <p14:creationId xmlns:p14="http://schemas.microsoft.com/office/powerpoint/2010/main" val="1503938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90600"/>
          </a:xfrm>
        </p:spPr>
        <p:txBody>
          <a:bodyPr>
            <a:noAutofit/>
          </a:bodyPr>
          <a:lstStyle/>
          <a:p>
            <a:r>
              <a:rPr lang="en-US" dirty="0"/>
              <a:t>Investigation 2: Four Ingredients of Sound</a:t>
            </a:r>
          </a:p>
        </p:txBody>
      </p:sp>
      <p:pic>
        <p:nvPicPr>
          <p:cNvPr id="4" name="Picture 3" descr="Dog Barking.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471073"/>
            <a:ext cx="8001000" cy="5152881"/>
          </a:xfrm>
          <a:prstGeom prst="rect">
            <a:avLst/>
          </a:prstGeom>
        </p:spPr>
      </p:pic>
      <p:sp>
        <p:nvSpPr>
          <p:cNvPr id="6" name="TextBox 5"/>
          <p:cNvSpPr txBox="1"/>
          <p:nvPr/>
        </p:nvSpPr>
        <p:spPr>
          <a:xfrm>
            <a:off x="2286000" y="5791200"/>
            <a:ext cx="954389" cy="400110"/>
          </a:xfrm>
          <a:prstGeom prst="rect">
            <a:avLst/>
          </a:prstGeom>
          <a:noFill/>
        </p:spPr>
        <p:txBody>
          <a:bodyPr wrap="square" rtlCol="0">
            <a:spAutoFit/>
          </a:bodyPr>
          <a:lstStyle/>
          <a:p>
            <a:r>
              <a:rPr lang="en-US" sz="2000" b="1" dirty="0">
                <a:latin typeface="Calibri" pitchFamily="34" charset="0"/>
              </a:rPr>
              <a:t>Source</a:t>
            </a:r>
          </a:p>
        </p:txBody>
      </p:sp>
      <p:sp>
        <p:nvSpPr>
          <p:cNvPr id="7" name="TextBox 6"/>
          <p:cNvSpPr txBox="1"/>
          <p:nvPr/>
        </p:nvSpPr>
        <p:spPr>
          <a:xfrm>
            <a:off x="3962400" y="3886200"/>
            <a:ext cx="494046" cy="400110"/>
          </a:xfrm>
          <a:prstGeom prst="rect">
            <a:avLst/>
          </a:prstGeom>
          <a:noFill/>
        </p:spPr>
        <p:txBody>
          <a:bodyPr wrap="none" rtlCol="0">
            <a:spAutoFit/>
          </a:bodyPr>
          <a:lstStyle/>
          <a:p>
            <a:r>
              <a:rPr lang="en-US" sz="2000" b="1" dirty="0">
                <a:latin typeface="Calibri" pitchFamily="34" charset="0"/>
              </a:rPr>
              <a:t>Air</a:t>
            </a:r>
          </a:p>
        </p:txBody>
      </p:sp>
      <p:sp>
        <p:nvSpPr>
          <p:cNvPr id="10" name="TextBox 9"/>
          <p:cNvSpPr txBox="1"/>
          <p:nvPr/>
        </p:nvSpPr>
        <p:spPr>
          <a:xfrm>
            <a:off x="6324600" y="3733800"/>
            <a:ext cx="623761" cy="400110"/>
          </a:xfrm>
          <a:prstGeom prst="rect">
            <a:avLst/>
          </a:prstGeom>
          <a:noFill/>
        </p:spPr>
        <p:txBody>
          <a:bodyPr wrap="none" rtlCol="0">
            <a:spAutoFit/>
          </a:bodyPr>
          <a:lstStyle/>
          <a:p>
            <a:r>
              <a:rPr lang="en-US" sz="2000" b="1" dirty="0">
                <a:latin typeface="Calibri" pitchFamily="34" charset="0"/>
              </a:rPr>
              <a:t>Ears</a:t>
            </a:r>
          </a:p>
        </p:txBody>
      </p:sp>
      <p:sp>
        <p:nvSpPr>
          <p:cNvPr id="11" name="TextBox 10"/>
          <p:cNvSpPr txBox="1"/>
          <p:nvPr/>
        </p:nvSpPr>
        <p:spPr>
          <a:xfrm>
            <a:off x="6172200" y="1600200"/>
            <a:ext cx="741678" cy="400110"/>
          </a:xfrm>
          <a:prstGeom prst="rect">
            <a:avLst/>
          </a:prstGeom>
          <a:noFill/>
        </p:spPr>
        <p:txBody>
          <a:bodyPr wrap="none" rtlCol="0">
            <a:spAutoFit/>
          </a:bodyPr>
          <a:lstStyle/>
          <a:p>
            <a:r>
              <a:rPr lang="en-US" sz="2000" b="1" dirty="0">
                <a:latin typeface="Calibri" pitchFamily="34" charset="0"/>
              </a:rPr>
              <a:t>Brain</a:t>
            </a:r>
          </a:p>
        </p:txBody>
      </p:sp>
      <p:sp>
        <p:nvSpPr>
          <p:cNvPr id="12" name="TextBox 11"/>
          <p:cNvSpPr txBox="1"/>
          <p:nvPr/>
        </p:nvSpPr>
        <p:spPr>
          <a:xfrm>
            <a:off x="6477000" y="6400800"/>
            <a:ext cx="1295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150393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pPr eaLnBrk="1" hangingPunct="1">
              <a:defRPr/>
            </a:pPr>
            <a:r>
              <a:rPr lang="en-US" dirty="0"/>
              <a:t>The </a:t>
            </a:r>
            <a:r>
              <a:rPr lang="en-US" dirty="0" err="1"/>
              <a:t>RESPeCT</a:t>
            </a:r>
            <a:r>
              <a:rPr lang="en-US" dirty="0"/>
              <a:t> PD Program</a:t>
            </a:r>
          </a:p>
        </p:txBody>
      </p:sp>
      <p:sp>
        <p:nvSpPr>
          <p:cNvPr id="3" name="Content Placeholder 2"/>
          <p:cNvSpPr>
            <a:spLocks noGrp="1"/>
          </p:cNvSpPr>
          <p:nvPr>
            <p:ph idx="1"/>
          </p:nvPr>
        </p:nvSpPr>
        <p:spPr>
          <a:xfrm>
            <a:off x="609600" y="1447800"/>
            <a:ext cx="8077200" cy="4343400"/>
          </a:xfrm>
        </p:spPr>
        <p:txBody>
          <a:bodyPr/>
          <a:lstStyle/>
          <a:p>
            <a:pPr marL="365760" lvl="1" indent="-365760" eaLnBrk="1" hangingPunct="1">
              <a:spcBef>
                <a:spcPts val="600"/>
              </a:spcBef>
              <a:buClr>
                <a:srgbClr val="93A299"/>
              </a:buClr>
            </a:pPr>
            <a:r>
              <a:rPr lang="en-US" altLang="en-US" sz="3200" dirty="0"/>
              <a:t>Builds on the successful Science Teachers Learning from Lesson Analysis (</a:t>
            </a:r>
            <a:r>
              <a:rPr lang="en-US" altLang="en-US" sz="3200" dirty="0" err="1"/>
              <a:t>STeLLA</a:t>
            </a:r>
            <a:r>
              <a:rPr lang="en-US" altLang="en-US" sz="3200" dirty="0"/>
              <a:t>) program</a:t>
            </a:r>
          </a:p>
          <a:p>
            <a:pPr marL="365760" lvl="1" indent="-365760" eaLnBrk="1" hangingPunct="1">
              <a:spcBef>
                <a:spcPts val="600"/>
              </a:spcBef>
              <a:buClr>
                <a:srgbClr val="93A299"/>
              </a:buClr>
            </a:pPr>
            <a:r>
              <a:rPr lang="en-US" altLang="en-US" sz="3200" dirty="0">
                <a:solidFill>
                  <a:srgbClr val="292934"/>
                </a:solidFill>
              </a:rPr>
              <a:t>Has a significant impact on student learning as demonstrated in two rigorous studies</a:t>
            </a:r>
          </a:p>
          <a:p>
            <a:pPr marL="365760" lvl="1" indent="-365760" eaLnBrk="1" hangingPunct="1">
              <a:spcBef>
                <a:spcPts val="600"/>
              </a:spcBef>
              <a:buClr>
                <a:srgbClr val="93A299"/>
              </a:buClr>
            </a:pPr>
            <a:r>
              <a:rPr lang="en-US" altLang="en-US" sz="3200" dirty="0">
                <a:solidFill>
                  <a:srgbClr val="292934"/>
                </a:solidFill>
              </a:rPr>
              <a:t>Teaches </a:t>
            </a:r>
            <a:r>
              <a:rPr lang="en-US" altLang="en-US" sz="3200" dirty="0" err="1">
                <a:solidFill>
                  <a:srgbClr val="292934"/>
                </a:solidFill>
              </a:rPr>
              <a:t>videocase</a:t>
            </a:r>
            <a:r>
              <a:rPr lang="en-US" altLang="en-US" sz="3200" dirty="0">
                <a:solidFill>
                  <a:srgbClr val="292934"/>
                </a:solidFill>
              </a:rPr>
              <a:t>-based lesson analysis</a:t>
            </a:r>
          </a:p>
          <a:p>
            <a:pPr marL="365760" lvl="1" indent="-365760" eaLnBrk="1" hangingPunct="1">
              <a:spcBef>
                <a:spcPts val="600"/>
              </a:spcBef>
              <a:buClr>
                <a:srgbClr val="93A299"/>
              </a:buClr>
            </a:pPr>
            <a:r>
              <a:rPr lang="en-US" altLang="en-US" sz="3200" dirty="0">
                <a:solidFill>
                  <a:srgbClr val="292934"/>
                </a:solidFill>
              </a:rPr>
              <a:t>Facilitates science-content deepening</a:t>
            </a:r>
          </a:p>
          <a:p>
            <a:pPr lvl="1" eaLnBrk="1" hangingPunct="1">
              <a:buClr>
                <a:srgbClr val="93A299"/>
              </a:buClr>
            </a:pPr>
            <a:endParaRPr lang="en-US" altLang="en-US" sz="3200" dirty="0">
              <a:solidFill>
                <a:srgbClr val="292934"/>
              </a:solidFill>
            </a:endParaRPr>
          </a:p>
          <a:p>
            <a:pPr lvl="1" eaLnBrk="1" hangingPunct="1">
              <a:buClr>
                <a:srgbClr val="93A299"/>
              </a:buClr>
            </a:pPr>
            <a:endParaRPr lang="en-US" altLang="en-US" sz="3200" dirty="0">
              <a:solidFill>
                <a:srgbClr val="292934"/>
              </a:solidFill>
            </a:endParaRPr>
          </a:p>
          <a:p>
            <a:pPr eaLnBrk="1" hangingPunct="1"/>
            <a:endParaRPr lang="en-US" altLang="en-US" sz="3600" dirty="0"/>
          </a:p>
        </p:txBody>
      </p:sp>
    </p:spTree>
    <p:extLst>
      <p:ext uri="{BB962C8B-B14F-4D97-AF65-F5344CB8AC3E}">
        <p14:creationId xmlns:p14="http://schemas.microsoft.com/office/powerpoint/2010/main" val="3494688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90600"/>
          </a:xfrm>
        </p:spPr>
        <p:txBody>
          <a:bodyPr>
            <a:noAutofit/>
          </a:bodyPr>
          <a:lstStyle/>
          <a:p>
            <a:r>
              <a:rPr lang="en-US" dirty="0"/>
              <a:t>Investigation 2: Four Ingredients of Sound</a:t>
            </a:r>
          </a:p>
        </p:txBody>
      </p:sp>
      <p:pic>
        <p:nvPicPr>
          <p:cNvPr id="4" name="Picture 3" descr="Dog Barking.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471073"/>
            <a:ext cx="8001000" cy="5152881"/>
          </a:xfrm>
          <a:prstGeom prst="rect">
            <a:avLst/>
          </a:prstGeom>
        </p:spPr>
      </p:pic>
      <p:sp>
        <p:nvSpPr>
          <p:cNvPr id="6" name="TextBox 5"/>
          <p:cNvSpPr txBox="1"/>
          <p:nvPr/>
        </p:nvSpPr>
        <p:spPr>
          <a:xfrm>
            <a:off x="2286000" y="5791200"/>
            <a:ext cx="954389" cy="400110"/>
          </a:xfrm>
          <a:prstGeom prst="rect">
            <a:avLst/>
          </a:prstGeom>
          <a:noFill/>
        </p:spPr>
        <p:txBody>
          <a:bodyPr wrap="square" rtlCol="0">
            <a:spAutoFit/>
          </a:bodyPr>
          <a:lstStyle/>
          <a:p>
            <a:r>
              <a:rPr lang="en-US" sz="2000" b="1" dirty="0">
                <a:latin typeface="Calibri" pitchFamily="34" charset="0"/>
              </a:rPr>
              <a:t>Source</a:t>
            </a:r>
          </a:p>
        </p:txBody>
      </p:sp>
      <p:sp>
        <p:nvSpPr>
          <p:cNvPr id="7" name="TextBox 6"/>
          <p:cNvSpPr txBox="1"/>
          <p:nvPr/>
        </p:nvSpPr>
        <p:spPr>
          <a:xfrm>
            <a:off x="3962400" y="3886200"/>
            <a:ext cx="494046" cy="400110"/>
          </a:xfrm>
          <a:prstGeom prst="rect">
            <a:avLst/>
          </a:prstGeom>
          <a:noFill/>
        </p:spPr>
        <p:txBody>
          <a:bodyPr wrap="none" rtlCol="0">
            <a:spAutoFit/>
          </a:bodyPr>
          <a:lstStyle/>
          <a:p>
            <a:r>
              <a:rPr lang="en-US" sz="2000" b="1" dirty="0">
                <a:latin typeface="Calibri" pitchFamily="34" charset="0"/>
              </a:rPr>
              <a:t>Air</a:t>
            </a:r>
          </a:p>
        </p:txBody>
      </p:sp>
      <p:sp>
        <p:nvSpPr>
          <p:cNvPr id="10" name="TextBox 9"/>
          <p:cNvSpPr txBox="1"/>
          <p:nvPr/>
        </p:nvSpPr>
        <p:spPr>
          <a:xfrm>
            <a:off x="6324600" y="3733800"/>
            <a:ext cx="623761" cy="400110"/>
          </a:xfrm>
          <a:prstGeom prst="rect">
            <a:avLst/>
          </a:prstGeom>
          <a:noFill/>
        </p:spPr>
        <p:txBody>
          <a:bodyPr wrap="none" rtlCol="0">
            <a:spAutoFit/>
          </a:bodyPr>
          <a:lstStyle/>
          <a:p>
            <a:r>
              <a:rPr lang="en-US" sz="2000" b="1" dirty="0">
                <a:latin typeface="Calibri" pitchFamily="34" charset="0"/>
              </a:rPr>
              <a:t>Ears</a:t>
            </a:r>
          </a:p>
        </p:txBody>
      </p:sp>
      <p:sp>
        <p:nvSpPr>
          <p:cNvPr id="11" name="TextBox 10"/>
          <p:cNvSpPr txBox="1"/>
          <p:nvPr/>
        </p:nvSpPr>
        <p:spPr>
          <a:xfrm>
            <a:off x="6172200" y="1600200"/>
            <a:ext cx="741678" cy="400110"/>
          </a:xfrm>
          <a:prstGeom prst="rect">
            <a:avLst/>
          </a:prstGeom>
          <a:noFill/>
        </p:spPr>
        <p:txBody>
          <a:bodyPr wrap="none" rtlCol="0">
            <a:spAutoFit/>
          </a:bodyPr>
          <a:lstStyle/>
          <a:p>
            <a:r>
              <a:rPr lang="en-US" sz="2000" b="1" dirty="0">
                <a:latin typeface="Calibri" pitchFamily="34" charset="0"/>
              </a:rPr>
              <a:t>Brain</a:t>
            </a:r>
          </a:p>
        </p:txBody>
      </p:sp>
      <p:sp>
        <p:nvSpPr>
          <p:cNvPr id="12" name="TextBox 11"/>
          <p:cNvSpPr txBox="1"/>
          <p:nvPr/>
        </p:nvSpPr>
        <p:spPr>
          <a:xfrm>
            <a:off x="6477000" y="6400800"/>
            <a:ext cx="1295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1503938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fontScale="90000"/>
          </a:bodyPr>
          <a:lstStyle/>
          <a:p>
            <a:r>
              <a:rPr lang="en-US" dirty="0"/>
              <a:t>Reflect: Content Deepening: Focus Question 2</a:t>
            </a:r>
          </a:p>
        </p:txBody>
      </p:sp>
      <p:sp>
        <p:nvSpPr>
          <p:cNvPr id="3" name="Content Placeholder 2"/>
          <p:cNvSpPr>
            <a:spLocks noGrp="1"/>
          </p:cNvSpPr>
          <p:nvPr>
            <p:ph idx="1"/>
          </p:nvPr>
        </p:nvSpPr>
        <p:spPr>
          <a:xfrm>
            <a:off x="533400" y="1600200"/>
            <a:ext cx="7924800" cy="4876800"/>
          </a:xfrm>
        </p:spPr>
        <p:txBody>
          <a:bodyPr/>
          <a:lstStyle/>
          <a:p>
            <a:pPr marL="0" indent="0">
              <a:spcBef>
                <a:spcPts val="200"/>
              </a:spcBef>
              <a:buNone/>
            </a:pPr>
            <a:r>
              <a:rPr lang="en-US" sz="3200" dirty="0"/>
              <a:t>How does sound travel from a </a:t>
            </a:r>
            <a:r>
              <a:rPr lang="en-US" sz="3200" dirty="0" err="1"/>
              <a:t>soundmaker</a:t>
            </a:r>
            <a:r>
              <a:rPr lang="en-US" sz="3200" dirty="0"/>
              <a:t> to our ears?</a:t>
            </a:r>
          </a:p>
        </p:txBody>
      </p:sp>
    </p:spTree>
    <p:extLst>
      <p:ext uri="{BB962C8B-B14F-4D97-AF65-F5344CB8AC3E}">
        <p14:creationId xmlns:p14="http://schemas.microsoft.com/office/powerpoint/2010/main" val="3226829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r>
              <a:rPr lang="en-US" dirty="0"/>
              <a:t>Main Learning Goals</a:t>
            </a:r>
          </a:p>
        </p:txBody>
      </p:sp>
      <p:sp>
        <p:nvSpPr>
          <p:cNvPr id="3" name="Content Placeholder 2"/>
          <p:cNvSpPr>
            <a:spLocks noGrp="1"/>
          </p:cNvSpPr>
          <p:nvPr>
            <p:ph idx="1"/>
          </p:nvPr>
        </p:nvSpPr>
        <p:spPr>
          <a:xfrm>
            <a:off x="533400" y="1447800"/>
            <a:ext cx="8153400" cy="5181600"/>
          </a:xfrm>
        </p:spPr>
        <p:txBody>
          <a:bodyPr/>
          <a:lstStyle/>
          <a:p>
            <a:pPr marL="365760" indent="-365760">
              <a:spcBef>
                <a:spcPts val="800"/>
              </a:spcBef>
            </a:pPr>
            <a:r>
              <a:rPr lang="en-US" sz="3000" dirty="0"/>
              <a:t>Sound is produced when objects vibrate very quickly back and forth, causing the air around them to vibrate. These vibrations or air disturbances create sound waves.</a:t>
            </a:r>
          </a:p>
          <a:p>
            <a:pPr marL="365760" indent="-365760">
              <a:spcBef>
                <a:spcPts val="800"/>
              </a:spcBef>
              <a:spcAft>
                <a:spcPts val="0"/>
              </a:spcAft>
            </a:pPr>
            <a:r>
              <a:rPr lang="en-US" sz="3000" dirty="0"/>
              <a:t>Sound waves begin at the source of a sound and travel in all directions away from the source.</a:t>
            </a:r>
          </a:p>
          <a:p>
            <a:pPr marL="365760" indent="-365760">
              <a:spcBef>
                <a:spcPts val="800"/>
              </a:spcBef>
              <a:spcAft>
                <a:spcPts val="800"/>
              </a:spcAft>
            </a:pPr>
            <a:r>
              <a:rPr lang="en-US" sz="3000" dirty="0"/>
              <a:t>When sound waves reach our ears, our eardrums vibrate, and our brains interpret these vibrations as sound.</a:t>
            </a:r>
          </a:p>
          <a:p>
            <a:pPr marL="365760" indent="-365760" algn="r">
              <a:spcBef>
                <a:spcPts val="800"/>
              </a:spcBef>
              <a:spcAft>
                <a:spcPts val="2400"/>
              </a:spcAft>
              <a:buNone/>
            </a:pPr>
            <a:r>
              <a:rPr lang="en-US" sz="2000" dirty="0">
                <a:hlinkClick r:id="rId3"/>
              </a:rPr>
              <a:t>https://www.youtube.com/watch?v=27a26e2CnuM</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681776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How Do Vibrations Move?</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pPr>
            <a:r>
              <a:rPr lang="en-US" sz="2800" dirty="0"/>
              <a:t>What did the longitudinal waves look like as they moved through the Slinky?</a:t>
            </a:r>
          </a:p>
          <a:p>
            <a:pPr marL="365760" indent="-365760">
              <a:spcBef>
                <a:spcPts val="1200"/>
              </a:spcBef>
            </a:pPr>
            <a:r>
              <a:rPr lang="en-US" sz="2800" dirty="0"/>
              <a:t>How did the hand move?</a:t>
            </a:r>
          </a:p>
          <a:p>
            <a:pPr marL="365760" indent="-365760">
              <a:spcBef>
                <a:spcPts val="1200"/>
              </a:spcBef>
            </a:pPr>
            <a:r>
              <a:rPr lang="en-US" sz="2800" dirty="0"/>
              <a:t>How did the wave travel?</a:t>
            </a:r>
          </a:p>
          <a:p>
            <a:pPr marL="365760" indent="-365760">
              <a:spcBef>
                <a:spcPts val="1200"/>
              </a:spcBef>
            </a:pPr>
            <a:r>
              <a:rPr lang="en-US" sz="2800" dirty="0"/>
              <a:t>How did the ribbon move?</a:t>
            </a:r>
          </a:p>
          <a:p>
            <a:pPr marL="365760" indent="-365760">
              <a:spcBef>
                <a:spcPts val="1200"/>
              </a:spcBef>
            </a:pPr>
            <a:r>
              <a:rPr lang="en-US" sz="2800" dirty="0"/>
              <a:t>What can you conclude about longitudinal waves based on the Slinky video?</a:t>
            </a:r>
          </a:p>
          <a:p>
            <a:pPr lvl="1" algn="r">
              <a:spcBef>
                <a:spcPts val="4800"/>
              </a:spcBef>
              <a:buNone/>
            </a:pPr>
            <a:r>
              <a:rPr lang="en-US" dirty="0">
                <a:hlinkClick r:id="rId3"/>
              </a:rPr>
              <a:t>https://www.youtube.com/watch?v=GIkeGBXqWW0</a:t>
            </a:r>
            <a:endParaRPr lang="en-US" dirty="0"/>
          </a:p>
          <a:p>
            <a:pPr lvl="1">
              <a:buNone/>
            </a:pPr>
            <a:endParaRPr lang="en-US" dirty="0"/>
          </a:p>
        </p:txBody>
      </p:sp>
    </p:spTree>
    <p:extLst>
      <p:ext uri="{BB962C8B-B14F-4D97-AF65-F5344CB8AC3E}">
        <p14:creationId xmlns:p14="http://schemas.microsoft.com/office/powerpoint/2010/main" val="760621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s3.amazonaws.com/uploads.hipchat.com/281604/1944899/wqUQwuA5SvY7FHI/toilett%20paper%20kazoo%20image.jpg">
            <a:extLst>
              <a:ext uri="{FF2B5EF4-FFF2-40B4-BE49-F238E27FC236}">
                <a16:creationId xmlns:a16="http://schemas.microsoft.com/office/drawing/2014/main" id="{00000000-0008-0000-0000-00004B000000}"/>
              </a:ext>
            </a:extLst>
          </p:cNvPr>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962400"/>
            <a:ext cx="3581400" cy="2571750"/>
          </a:xfrm>
          <a:prstGeom prst="rect">
            <a:avLst/>
          </a:prstGeom>
          <a:noFill/>
          <a:ln>
            <a:noFill/>
          </a:ln>
          <a:extLst>
            <a:ext uri="{909E8E84-426E-40dd-AFC4-6F175D3DCCD1}">
              <a14:hiddenFill xmlns:lc="http://schemas.openxmlformats.org/drawingml/2006/lockedCanvas" xmlns="" xmlns:a14="http://schemas.microsoft.com/office/drawing/2010/main" xmlns:xdr="http://schemas.openxmlformats.org/drawingml/2006/spreadsheetDrawing">
                <a:solidFill>
                  <a:srgbClr val="FFFFFF"/>
                </a:solidFill>
              </a14:hiddenFill>
            </a:ext>
          </a:extLst>
        </p:spPr>
      </p:pic>
      <p:sp>
        <p:nvSpPr>
          <p:cNvPr id="2" name="Title 1"/>
          <p:cNvSpPr>
            <a:spLocks noGrp="1"/>
          </p:cNvSpPr>
          <p:nvPr>
            <p:ph type="title"/>
          </p:nvPr>
        </p:nvSpPr>
        <p:spPr>
          <a:xfrm>
            <a:off x="609600" y="304800"/>
            <a:ext cx="8077200" cy="990600"/>
          </a:xfrm>
        </p:spPr>
        <p:txBody>
          <a:bodyPr>
            <a:normAutofit/>
          </a:bodyPr>
          <a:lstStyle/>
          <a:p>
            <a:r>
              <a:rPr lang="en-US" dirty="0"/>
              <a:t>Characteristics of Good Sound Receivers</a:t>
            </a:r>
          </a:p>
        </p:txBody>
      </p:sp>
      <p:sp>
        <p:nvSpPr>
          <p:cNvPr id="3" name="Content Placeholder 2"/>
          <p:cNvSpPr>
            <a:spLocks noGrp="1"/>
          </p:cNvSpPr>
          <p:nvPr>
            <p:ph idx="1"/>
          </p:nvPr>
        </p:nvSpPr>
        <p:spPr>
          <a:xfrm>
            <a:off x="609600" y="1219200"/>
            <a:ext cx="8229600" cy="2209800"/>
          </a:xfrm>
        </p:spPr>
        <p:txBody>
          <a:bodyPr/>
          <a:lstStyle/>
          <a:p>
            <a:pPr marL="365760" indent="-365760">
              <a:spcBef>
                <a:spcPts val="600"/>
              </a:spcBef>
            </a:pPr>
            <a:r>
              <a:rPr lang="en-US" sz="2700" dirty="0"/>
              <a:t>Have a large opening to collect sound. </a:t>
            </a:r>
          </a:p>
          <a:p>
            <a:pPr marL="365760" indent="-365760">
              <a:spcBef>
                <a:spcPts val="600"/>
              </a:spcBef>
            </a:pPr>
            <a:r>
              <a:rPr lang="en-US" sz="2700" dirty="0"/>
              <a:t>Have a resonance space containing a volume of air in which sound can resonate.</a:t>
            </a:r>
          </a:p>
          <a:p>
            <a:pPr marL="365760" indent="-365760">
              <a:spcBef>
                <a:spcPts val="600"/>
              </a:spcBef>
            </a:pPr>
            <a:r>
              <a:rPr lang="en-US" sz="2700" dirty="0"/>
              <a:t>Have an object (membrane) that can vibrate at a frequency humans can hear (20–20,000 Hz).</a:t>
            </a:r>
          </a:p>
        </p:txBody>
      </p:sp>
      <p:pic>
        <p:nvPicPr>
          <p:cNvPr id="5" name="Picture 4" descr="http://upload.wikimedia.org/wikipedia/commons/thumb/0/0d/Blausen_0328_EarAnatomy.png/1024px-Blausen_0328_EarAnatomy.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733800"/>
            <a:ext cx="3260408" cy="2774708"/>
          </a:xfrm>
          <a:prstGeom prst="rect">
            <a:avLst/>
          </a:prstGeom>
          <a:noFill/>
          <a:ln>
            <a:noFill/>
          </a:ln>
        </p:spPr>
      </p:pic>
      <p:sp>
        <p:nvSpPr>
          <p:cNvPr id="8" name="TextBox 7"/>
          <p:cNvSpPr txBox="1"/>
          <p:nvPr/>
        </p:nvSpPr>
        <p:spPr>
          <a:xfrm>
            <a:off x="7162800" y="6477000"/>
            <a:ext cx="1219200" cy="21552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
        <p:nvSpPr>
          <p:cNvPr id="10" name="TextBox 9">
            <a:extLst>
              <a:ext uri="{FF2B5EF4-FFF2-40B4-BE49-F238E27FC236}">
                <a16:creationId xmlns:a16="http://schemas.microsoft.com/office/drawing/2014/main" id="{388876C9-39CD-4389-9D93-463D44207FA0}"/>
              </a:ext>
            </a:extLst>
          </p:cNvPr>
          <p:cNvSpPr txBox="1"/>
          <p:nvPr/>
        </p:nvSpPr>
        <p:spPr>
          <a:xfrm>
            <a:off x="3429000" y="6477000"/>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
        <p:nvSpPr>
          <p:cNvPr id="11" name="TextBox 10"/>
          <p:cNvSpPr txBox="1"/>
          <p:nvPr/>
        </p:nvSpPr>
        <p:spPr>
          <a:xfrm>
            <a:off x="2209800" y="3505200"/>
            <a:ext cx="990600" cy="477054"/>
          </a:xfrm>
          <a:prstGeom prst="rect">
            <a:avLst/>
          </a:prstGeom>
          <a:noFill/>
        </p:spPr>
        <p:txBody>
          <a:bodyPr wrap="square" rtlCol="0">
            <a:spAutoFit/>
          </a:bodyPr>
          <a:lstStyle/>
          <a:p>
            <a:r>
              <a:rPr lang="en-US" sz="2500" dirty="0">
                <a:latin typeface="Calibri" pitchFamily="34" charset="0"/>
              </a:rPr>
              <a:t>Kazoo</a:t>
            </a:r>
          </a:p>
        </p:txBody>
      </p:sp>
    </p:spTree>
    <p:extLst>
      <p:ext uri="{BB962C8B-B14F-4D97-AF65-F5344CB8AC3E}">
        <p14:creationId xmlns:p14="http://schemas.microsoft.com/office/powerpoint/2010/main" val="4086447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s3.amazonaws.com/uploads.hipchat.com/281604/1944899/wqUQwuA5SvY7FHI/toilett%20paper%20kazoo%20image.jpg">
            <a:extLst>
              <a:ext uri="{FF2B5EF4-FFF2-40B4-BE49-F238E27FC236}">
                <a16:creationId xmlns:a16="http://schemas.microsoft.com/office/drawing/2014/main" id="{00000000-0008-0000-0000-00004B000000}"/>
              </a:ext>
            </a:extLst>
          </p:cNvPr>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191000"/>
            <a:ext cx="2667000" cy="2000250"/>
          </a:xfrm>
          <a:prstGeom prst="rect">
            <a:avLst/>
          </a:prstGeom>
          <a:noFill/>
          <a:ln>
            <a:noFill/>
          </a:ln>
          <a:extLst>
            <a:ext uri="{909E8E84-426E-40dd-AFC4-6F175D3DCCD1}">
              <a14:hiddenFill xmlns:lc="http://schemas.openxmlformats.org/drawingml/2006/lockedCanvas" xmlns="" xmlns:a14="http://schemas.microsoft.com/office/drawing/2010/main" xmlns:xdr="http://schemas.openxmlformats.org/drawingml/2006/spreadsheetDrawing">
                <a:solidFill>
                  <a:srgbClr val="FFFFFF"/>
                </a:solidFill>
              </a14:hiddenFill>
            </a:ext>
          </a:extLst>
        </p:spPr>
      </p:pic>
      <p:sp>
        <p:nvSpPr>
          <p:cNvPr id="2" name="Title 1"/>
          <p:cNvSpPr>
            <a:spLocks noGrp="1"/>
          </p:cNvSpPr>
          <p:nvPr>
            <p:ph type="title"/>
          </p:nvPr>
        </p:nvSpPr>
        <p:spPr>
          <a:xfrm>
            <a:off x="609600" y="533400"/>
            <a:ext cx="8077200" cy="990600"/>
          </a:xfrm>
        </p:spPr>
        <p:txBody>
          <a:bodyPr>
            <a:normAutofit/>
          </a:bodyPr>
          <a:lstStyle/>
          <a:p>
            <a:r>
              <a:rPr lang="en-US" dirty="0"/>
              <a:t>Investigation 3: Sound Receivers</a:t>
            </a:r>
          </a:p>
        </p:txBody>
      </p:sp>
      <p:pic>
        <p:nvPicPr>
          <p:cNvPr id="5" name="Picture 4" descr="http://upload.wikimedia.org/wikipedia/commons/thumb/0/0d/Blausen_0328_EarAnatomy.png/1024px-Blausen_0328_EarAnatomy.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447800"/>
            <a:ext cx="3031808" cy="2241308"/>
          </a:xfrm>
          <a:prstGeom prst="rect">
            <a:avLst/>
          </a:prstGeom>
          <a:noFill/>
          <a:ln>
            <a:noFill/>
          </a:ln>
        </p:spPr>
      </p:pic>
      <p:sp>
        <p:nvSpPr>
          <p:cNvPr id="7" name="TextBox 6"/>
          <p:cNvSpPr txBox="1"/>
          <p:nvPr/>
        </p:nvSpPr>
        <p:spPr>
          <a:xfrm>
            <a:off x="609600" y="1524000"/>
            <a:ext cx="4419600" cy="4862870"/>
          </a:xfrm>
          <a:prstGeom prst="rect">
            <a:avLst/>
          </a:prstGeom>
          <a:noFill/>
        </p:spPr>
        <p:txBody>
          <a:bodyPr wrap="square" rtlCol="0">
            <a:spAutoFit/>
          </a:bodyPr>
          <a:lstStyle/>
          <a:p>
            <a:pPr>
              <a:spcBef>
                <a:spcPts val="600"/>
              </a:spcBef>
              <a:buClr>
                <a:schemeClr val="bg1">
                  <a:lumMod val="65000"/>
                </a:schemeClr>
              </a:buClr>
            </a:pPr>
            <a:r>
              <a:rPr lang="en-US" sz="3000" dirty="0">
                <a:latin typeface="Calibri" pitchFamily="34" charset="0"/>
              </a:rPr>
              <a:t>The human ear is an excellent sound receiver!</a:t>
            </a:r>
          </a:p>
          <a:p>
            <a:pPr marL="365760" indent="-365760">
              <a:spcBef>
                <a:spcPts val="1200"/>
              </a:spcBef>
              <a:buClr>
                <a:schemeClr val="bg1">
                  <a:lumMod val="65000"/>
                </a:schemeClr>
              </a:buClr>
              <a:buFont typeface="Arial"/>
              <a:buChar char="•"/>
            </a:pPr>
            <a:r>
              <a:rPr lang="en-US" sz="3000" dirty="0">
                <a:latin typeface="Calibri" pitchFamily="34" charset="0"/>
              </a:rPr>
              <a:t>It collects sound</a:t>
            </a:r>
          </a:p>
          <a:p>
            <a:pPr marL="365760" indent="-365760">
              <a:spcBef>
                <a:spcPts val="1200"/>
              </a:spcBef>
              <a:buClr>
                <a:schemeClr val="bg1">
                  <a:lumMod val="65000"/>
                </a:schemeClr>
              </a:buClr>
              <a:buFont typeface="Arial"/>
              <a:buChar char="•"/>
            </a:pPr>
            <a:r>
              <a:rPr lang="en-US" sz="3000" dirty="0">
                <a:latin typeface="Calibri" pitchFamily="34" charset="0"/>
              </a:rPr>
              <a:t>It resonates sound.</a:t>
            </a:r>
          </a:p>
          <a:p>
            <a:pPr marL="365760" indent="-365760">
              <a:spcBef>
                <a:spcPts val="1200"/>
              </a:spcBef>
              <a:buClr>
                <a:schemeClr val="bg1">
                  <a:lumMod val="65000"/>
                </a:schemeClr>
              </a:buClr>
              <a:buFont typeface="Arial"/>
              <a:buChar char="•"/>
            </a:pPr>
            <a:r>
              <a:rPr lang="en-US" sz="3000" dirty="0">
                <a:latin typeface="Calibri" pitchFamily="34" charset="0"/>
              </a:rPr>
              <a:t>It has a membrane that vibrates.</a:t>
            </a:r>
          </a:p>
          <a:p>
            <a:pPr marL="365760" indent="-365760">
              <a:spcBef>
                <a:spcPts val="1200"/>
              </a:spcBef>
              <a:buClr>
                <a:schemeClr val="bg1">
                  <a:lumMod val="65000"/>
                </a:schemeClr>
              </a:buClr>
              <a:buFont typeface="Arial"/>
              <a:buChar char="•"/>
            </a:pPr>
            <a:r>
              <a:rPr lang="en-US" sz="3000" dirty="0">
                <a:latin typeface="Calibri" pitchFamily="34" charset="0"/>
              </a:rPr>
              <a:t>It converts vibrations </a:t>
            </a:r>
            <a:br>
              <a:rPr lang="en-US" sz="3000" dirty="0">
                <a:latin typeface="Calibri" pitchFamily="34" charset="0"/>
              </a:rPr>
            </a:br>
            <a:r>
              <a:rPr lang="en-US" sz="3000" dirty="0">
                <a:latin typeface="Calibri" pitchFamily="34" charset="0"/>
              </a:rPr>
              <a:t>to signals the brain </a:t>
            </a:r>
            <a:br>
              <a:rPr lang="en-US" sz="3000" dirty="0">
                <a:latin typeface="Calibri" pitchFamily="34" charset="0"/>
              </a:rPr>
            </a:br>
            <a:r>
              <a:rPr lang="en-US" sz="3000" dirty="0">
                <a:latin typeface="Calibri" pitchFamily="34" charset="0"/>
              </a:rPr>
              <a:t>interprets as sound.</a:t>
            </a:r>
          </a:p>
        </p:txBody>
      </p:sp>
      <p:sp>
        <p:nvSpPr>
          <p:cNvPr id="8" name="TextBox 7"/>
          <p:cNvSpPr txBox="1"/>
          <p:nvPr/>
        </p:nvSpPr>
        <p:spPr>
          <a:xfrm>
            <a:off x="7086600" y="3657600"/>
            <a:ext cx="1219200" cy="21552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
        <p:nvSpPr>
          <p:cNvPr id="10" name="TextBox 9">
            <a:extLst>
              <a:ext uri="{FF2B5EF4-FFF2-40B4-BE49-F238E27FC236}">
                <a16:creationId xmlns:a16="http://schemas.microsoft.com/office/drawing/2014/main" id="{388876C9-39CD-4389-9D93-463D44207FA0}"/>
              </a:ext>
            </a:extLst>
          </p:cNvPr>
          <p:cNvSpPr txBox="1"/>
          <p:nvPr/>
        </p:nvSpPr>
        <p:spPr>
          <a:xfrm>
            <a:off x="7086600" y="6172200"/>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4086447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Characteristics of Good </a:t>
            </a:r>
            <a:r>
              <a:rPr lang="en-US" dirty="0" err="1"/>
              <a:t>Soundmakers</a:t>
            </a:r>
            <a:endParaRPr lang="en-US" dirty="0"/>
          </a:p>
        </p:txBody>
      </p:sp>
      <p:sp>
        <p:nvSpPr>
          <p:cNvPr id="3" name="Content Placeholder 2"/>
          <p:cNvSpPr>
            <a:spLocks noGrp="1"/>
          </p:cNvSpPr>
          <p:nvPr>
            <p:ph idx="1"/>
          </p:nvPr>
        </p:nvSpPr>
        <p:spPr>
          <a:xfrm>
            <a:off x="685800" y="1524000"/>
            <a:ext cx="8229600" cy="4876800"/>
          </a:xfrm>
        </p:spPr>
        <p:txBody>
          <a:bodyPr/>
          <a:lstStyle/>
          <a:p>
            <a:pPr marL="365760" lvl="1" indent="-365760">
              <a:buFont typeface="+mj-lt"/>
              <a:buAutoNum type="arabicPeriod"/>
            </a:pPr>
            <a:r>
              <a:rPr lang="en-US" sz="2800" dirty="0"/>
              <a:t>Oscillators: </a:t>
            </a:r>
          </a:p>
          <a:p>
            <a:pPr lvl="2" indent="-365760">
              <a:spcBef>
                <a:spcPts val="600"/>
              </a:spcBef>
            </a:pPr>
            <a:r>
              <a:rPr lang="en-US" sz="2800" dirty="0"/>
              <a:t>Must be free to vibrate</a:t>
            </a:r>
          </a:p>
          <a:p>
            <a:pPr lvl="2" indent="-365760">
              <a:spcBef>
                <a:spcPts val="600"/>
              </a:spcBef>
            </a:pPr>
            <a:r>
              <a:rPr lang="en-US" sz="2800" dirty="0"/>
              <a:t>Should vibrate at a rate of 20–20,000 Hz for the human ear to hear it</a:t>
            </a:r>
          </a:p>
          <a:p>
            <a:pPr marL="365760" lvl="1" indent="-365760">
              <a:spcBef>
                <a:spcPts val="1200"/>
              </a:spcBef>
              <a:buFont typeface="+mj-lt"/>
              <a:buAutoNum type="arabicPeriod"/>
            </a:pPr>
            <a:r>
              <a:rPr lang="en-US" sz="2800" dirty="0"/>
              <a:t>Resonators: </a:t>
            </a:r>
          </a:p>
          <a:p>
            <a:pPr lvl="2"/>
            <a:r>
              <a:rPr lang="en-US" sz="2800" dirty="0"/>
              <a:t>Must have a large volume of air (resonance space) near an oscillator</a:t>
            </a:r>
          </a:p>
          <a:p>
            <a:pPr lvl="2"/>
            <a:r>
              <a:rPr lang="en-US" sz="2800" dirty="0"/>
              <a:t>Must have one frequency with a greater amplification than other frequencies </a:t>
            </a:r>
            <a:endParaRPr lang="en-US" dirty="0"/>
          </a:p>
          <a:p>
            <a:endParaRPr lang="en-US" dirty="0"/>
          </a:p>
        </p:txBody>
      </p:sp>
    </p:spTree>
    <p:extLst>
      <p:ext uri="{BB962C8B-B14F-4D97-AF65-F5344CB8AC3E}">
        <p14:creationId xmlns:p14="http://schemas.microsoft.com/office/powerpoint/2010/main" val="881604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Investigation 4: </a:t>
            </a:r>
            <a:r>
              <a:rPr lang="en-US" dirty="0" err="1"/>
              <a:t>Soundmakers</a:t>
            </a:r>
            <a:endParaRPr lang="en-US" dirty="0"/>
          </a:p>
        </p:txBody>
      </p:sp>
      <p:sp>
        <p:nvSpPr>
          <p:cNvPr id="3" name="Content Placeholder 2"/>
          <p:cNvSpPr>
            <a:spLocks noGrp="1"/>
          </p:cNvSpPr>
          <p:nvPr>
            <p:ph idx="1"/>
          </p:nvPr>
        </p:nvSpPr>
        <p:spPr>
          <a:xfrm>
            <a:off x="457200" y="1447800"/>
            <a:ext cx="8229600" cy="5105400"/>
          </a:xfrm>
        </p:spPr>
        <p:txBody>
          <a:bodyPr/>
          <a:lstStyle/>
          <a:p>
            <a:pPr marL="0" lvl="1" indent="0">
              <a:spcBef>
                <a:spcPts val="0"/>
              </a:spcBef>
              <a:buNone/>
            </a:pPr>
            <a:r>
              <a:rPr lang="en-US" sz="2800" dirty="0"/>
              <a:t>Is a plastic container with a rubber band across the opening a good </a:t>
            </a:r>
            <a:r>
              <a:rPr lang="en-US" sz="2800" dirty="0" err="1"/>
              <a:t>soundmaker</a:t>
            </a:r>
            <a:r>
              <a:rPr lang="en-US" sz="2800" dirty="0"/>
              <a:t>?</a:t>
            </a:r>
          </a:p>
          <a:p>
            <a:pPr marL="365760" lvl="1" indent="-365760">
              <a:spcBef>
                <a:spcPts val="1200"/>
              </a:spcBef>
              <a:buFont typeface="+mj-lt"/>
              <a:buAutoNum type="arabicPeriod"/>
            </a:pPr>
            <a:r>
              <a:rPr lang="en-US" sz="2800" dirty="0"/>
              <a:t>The rubber band is an </a:t>
            </a:r>
            <a:br>
              <a:rPr lang="en-US" sz="2800" dirty="0"/>
            </a:br>
            <a:r>
              <a:rPr lang="en-US" sz="2800" b="1" dirty="0"/>
              <a:t>oscillator</a:t>
            </a:r>
            <a:r>
              <a:rPr lang="en-US" sz="2800" dirty="0"/>
              <a:t>. It’s bound to </a:t>
            </a:r>
            <a:br>
              <a:rPr lang="en-US" sz="2800" dirty="0"/>
            </a:br>
            <a:r>
              <a:rPr lang="en-US" sz="2800" dirty="0"/>
              <a:t>the container, but it’s</a:t>
            </a:r>
            <a:br>
              <a:rPr lang="en-US" sz="2800" dirty="0"/>
            </a:br>
            <a:r>
              <a:rPr lang="en-US" sz="2800" dirty="0"/>
              <a:t>free to vibrate.</a:t>
            </a:r>
          </a:p>
          <a:p>
            <a:pPr marL="365760" lvl="1" indent="-365760">
              <a:spcBef>
                <a:spcPts val="600"/>
              </a:spcBef>
              <a:buFont typeface="+mj-lt"/>
              <a:buAutoNum type="arabicPeriod"/>
            </a:pPr>
            <a:r>
              <a:rPr lang="en-US" sz="2800" dirty="0"/>
              <a:t>The measuring cup is</a:t>
            </a:r>
            <a:br>
              <a:rPr lang="en-US" sz="2800" dirty="0"/>
            </a:br>
            <a:r>
              <a:rPr lang="en-US" sz="2800" dirty="0"/>
              <a:t>a </a:t>
            </a:r>
            <a:r>
              <a:rPr lang="en-US" sz="2800" b="1" dirty="0"/>
              <a:t>resonator</a:t>
            </a:r>
            <a:r>
              <a:rPr lang="en-US" sz="2800" dirty="0"/>
              <a:t>. It has </a:t>
            </a:r>
            <a:br>
              <a:rPr lang="en-US" sz="2800" dirty="0"/>
            </a:br>
            <a:r>
              <a:rPr lang="en-US" sz="2800" dirty="0"/>
              <a:t>resonance space (a volume of air) near the oscillator and “sings” to one or two strong frequencies.</a:t>
            </a:r>
          </a:p>
          <a:p>
            <a:pPr marL="365760" lvl="1" indent="-365760">
              <a:spcBef>
                <a:spcPts val="600"/>
              </a:spcBef>
              <a:buFont typeface="+mj-lt"/>
              <a:buAutoNum type="arabicPeriod"/>
            </a:pPr>
            <a:r>
              <a:rPr lang="en-US" sz="2800" dirty="0"/>
              <a:t>Together, they produce a musical sound!</a:t>
            </a:r>
          </a:p>
          <a:p>
            <a:pPr marL="274637" lvl="1" indent="0">
              <a:buNone/>
            </a:pPr>
            <a:endParaRPr lang="en-US" sz="1600" dirty="0"/>
          </a:p>
          <a:p>
            <a:pPr marL="274637" lvl="1" indent="0">
              <a:buNone/>
            </a:pPr>
            <a:endParaRPr lang="en-US" sz="1200" dirty="0"/>
          </a:p>
          <a:p>
            <a:pPr marL="274637" lvl="1" indent="0">
              <a:buNone/>
            </a:pPr>
            <a:r>
              <a:rPr lang="en-US" sz="1200" dirty="0"/>
              <a:t>  </a:t>
            </a:r>
          </a:p>
          <a:p>
            <a:endParaRPr lang="en-US" dirty="0"/>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b="11594"/>
          <a:stretch/>
        </p:blipFill>
        <p:spPr bwMode="auto">
          <a:xfrm>
            <a:off x="4724400" y="2590800"/>
            <a:ext cx="3733800" cy="228600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781800" y="4800600"/>
            <a:ext cx="1597065" cy="215444"/>
          </a:xfrm>
          <a:prstGeom prst="rect">
            <a:avLst/>
          </a:prstGeom>
          <a:noFill/>
        </p:spPr>
        <p:txBody>
          <a:bodyPr wrap="square" rtlCol="0">
            <a:spAutoFit/>
          </a:bodyPr>
          <a:lstStyle/>
          <a:p>
            <a:r>
              <a:rPr lang="en-US" sz="800" dirty="0">
                <a:latin typeface="Cambria" panose="02040503050406030204" pitchFamily="18" charset="0"/>
              </a:rPr>
              <a:t>Photo courtesy of BSCS</a:t>
            </a:r>
          </a:p>
        </p:txBody>
      </p:sp>
    </p:spTree>
    <p:extLst>
      <p:ext uri="{BB962C8B-B14F-4D97-AF65-F5344CB8AC3E}">
        <p14:creationId xmlns:p14="http://schemas.microsoft.com/office/powerpoint/2010/main" val="881604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990600"/>
          </a:xfrm>
        </p:spPr>
        <p:txBody>
          <a:bodyPr>
            <a:noAutofit/>
          </a:bodyPr>
          <a:lstStyle/>
          <a:p>
            <a:r>
              <a:rPr lang="en-US" sz="3800" dirty="0"/>
              <a:t>Investigation 5: Can Sound Create Motion?</a:t>
            </a:r>
          </a:p>
        </p:txBody>
      </p:sp>
      <p:sp>
        <p:nvSpPr>
          <p:cNvPr id="3" name="Content Placeholder 2"/>
          <p:cNvSpPr>
            <a:spLocks noGrp="1"/>
          </p:cNvSpPr>
          <p:nvPr>
            <p:ph idx="1"/>
          </p:nvPr>
        </p:nvSpPr>
        <p:spPr/>
        <p:txBody>
          <a:bodyPr/>
          <a:lstStyle/>
          <a:p>
            <a:pPr marL="365760" indent="-365760">
              <a:spcBef>
                <a:spcPts val="800"/>
              </a:spcBef>
            </a:pPr>
            <a:r>
              <a:rPr lang="en-US" sz="2800" dirty="0"/>
              <a:t>What happens to the grains of rice in your </a:t>
            </a:r>
            <a:r>
              <a:rPr lang="en-US" sz="2800" dirty="0" err="1"/>
              <a:t>clucker</a:t>
            </a:r>
            <a:r>
              <a:rPr lang="en-US" sz="2800" dirty="0"/>
              <a:t> cup when you make a sound with the </a:t>
            </a:r>
            <a:r>
              <a:rPr lang="en-US" sz="2800" dirty="0" err="1"/>
              <a:t>clucker</a:t>
            </a:r>
            <a:r>
              <a:rPr lang="en-US" sz="2800" dirty="0"/>
              <a:t>?</a:t>
            </a:r>
          </a:p>
          <a:p>
            <a:pPr marL="365760" indent="-365760">
              <a:spcBef>
                <a:spcPts val="800"/>
              </a:spcBef>
            </a:pPr>
            <a:r>
              <a:rPr lang="en-US" sz="2800" dirty="0"/>
              <a:t>What happens to the grains of rice on top of the kazoo’s wax paper when the </a:t>
            </a:r>
            <a:r>
              <a:rPr lang="en-US" sz="2800" dirty="0" err="1"/>
              <a:t>clucker</a:t>
            </a:r>
            <a:r>
              <a:rPr lang="en-US" sz="2800" dirty="0"/>
              <a:t> makes a sound?</a:t>
            </a:r>
          </a:p>
          <a:p>
            <a:pPr marL="365760" indent="-365760">
              <a:spcBef>
                <a:spcPts val="800"/>
              </a:spcBef>
            </a:pPr>
            <a:r>
              <a:rPr lang="en-US" sz="2800" dirty="0"/>
              <a:t>What does this tell you about sound and motion?</a:t>
            </a:r>
          </a:p>
        </p:txBody>
      </p:sp>
      <p:pic>
        <p:nvPicPr>
          <p:cNvPr id="4" name="Picture 3" descr="https://s3.amazonaws.com/uploads.hipchat.com/281604/1944899/wqUQwuA5SvY7FHI/toilett%20paper%20kazoo%20image.jpg">
            <a:extLst>
              <a:ext uri="{FF2B5EF4-FFF2-40B4-BE49-F238E27FC236}">
                <a16:creationId xmlns:a16="http://schemas.microsoft.com/office/drawing/2014/main" id="{00000000-0008-0000-0000-00004B000000}"/>
              </a:ext>
            </a:extLst>
          </p:cNvPr>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267200"/>
            <a:ext cx="3276600" cy="2057400"/>
          </a:xfrm>
          <a:prstGeom prst="rect">
            <a:avLst/>
          </a:prstGeom>
          <a:noFill/>
          <a:ln>
            <a:noFill/>
          </a:ln>
          <a:extLst>
            <a:ext uri="{909E8E84-426E-40dd-AFC4-6F175D3DCCD1}">
              <a14:hiddenFill xmlns:lc="http://schemas.openxmlformats.org/drawingml/2006/lockedCanvas" xmlns="" xmlns:a14="http://schemas.microsoft.com/office/drawing/2010/main" xmlns:xdr="http://schemas.openxmlformats.org/drawingml/2006/spreadsheetDrawing">
                <a:solidFill>
                  <a:srgbClr val="FFFFFF"/>
                </a:solidFill>
              </a14:hiddenFill>
            </a:ext>
          </a:extLst>
        </p:spPr>
      </p:pic>
      <p:sp>
        <p:nvSpPr>
          <p:cNvPr id="5" name="TextBox 4">
            <a:extLst>
              <a:ext uri="{FF2B5EF4-FFF2-40B4-BE49-F238E27FC236}">
                <a16:creationId xmlns:a16="http://schemas.microsoft.com/office/drawing/2014/main" id="{388876C9-39CD-4389-9D93-463D44207FA0}"/>
              </a:ext>
            </a:extLst>
          </p:cNvPr>
          <p:cNvSpPr txBox="1"/>
          <p:nvPr/>
        </p:nvSpPr>
        <p:spPr>
          <a:xfrm>
            <a:off x="7010400" y="6324600"/>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066800" y="4267200"/>
            <a:ext cx="3276600" cy="2057400"/>
          </a:xfrm>
          <a:prstGeom prst="rect">
            <a:avLst/>
          </a:prstGeom>
        </p:spPr>
      </p:pic>
      <p:sp>
        <p:nvSpPr>
          <p:cNvPr id="7" name="TextBox 6">
            <a:extLst>
              <a:ext uri="{FF2B5EF4-FFF2-40B4-BE49-F238E27FC236}">
                <a16:creationId xmlns:a16="http://schemas.microsoft.com/office/drawing/2014/main" id="{388876C9-39CD-4389-9D93-463D44207FA0}"/>
              </a:ext>
            </a:extLst>
          </p:cNvPr>
          <p:cNvSpPr txBox="1"/>
          <p:nvPr/>
        </p:nvSpPr>
        <p:spPr>
          <a:xfrm>
            <a:off x="3124200" y="6324600"/>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932736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fontScale="90000"/>
          </a:bodyPr>
          <a:lstStyle/>
          <a:p>
            <a:r>
              <a:rPr lang="en-US" dirty="0"/>
              <a:t>Reflect: Content Deepening: Focus Question 2</a:t>
            </a:r>
          </a:p>
        </p:txBody>
      </p:sp>
      <p:sp>
        <p:nvSpPr>
          <p:cNvPr id="3" name="Content Placeholder 2"/>
          <p:cNvSpPr>
            <a:spLocks noGrp="1"/>
          </p:cNvSpPr>
          <p:nvPr>
            <p:ph idx="1"/>
          </p:nvPr>
        </p:nvSpPr>
        <p:spPr>
          <a:xfrm>
            <a:off x="533400" y="1600200"/>
            <a:ext cx="7924800" cy="4876800"/>
          </a:xfrm>
        </p:spPr>
        <p:txBody>
          <a:bodyPr/>
          <a:lstStyle/>
          <a:p>
            <a:pPr marL="0" indent="0">
              <a:spcBef>
                <a:spcPts val="200"/>
              </a:spcBef>
              <a:buNone/>
            </a:pPr>
            <a:r>
              <a:rPr lang="en-US" sz="3200" dirty="0"/>
              <a:t>How does sound travel from a </a:t>
            </a:r>
            <a:r>
              <a:rPr lang="en-US" sz="3200" dirty="0" err="1"/>
              <a:t>soundmaker</a:t>
            </a:r>
            <a:r>
              <a:rPr lang="en-US" sz="3200" dirty="0"/>
              <a:t> to our ears?</a:t>
            </a:r>
          </a:p>
        </p:txBody>
      </p:sp>
    </p:spTree>
    <p:extLst>
      <p:ext uri="{BB962C8B-B14F-4D97-AF65-F5344CB8AC3E}">
        <p14:creationId xmlns:p14="http://schemas.microsoft.com/office/powerpoint/2010/main" val="3226829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pPr eaLnBrk="1" hangingPunct="1">
              <a:defRPr/>
            </a:pPr>
            <a:r>
              <a:rPr lang="en-US" dirty="0"/>
              <a:t>The </a:t>
            </a:r>
            <a:r>
              <a:rPr lang="en-US" dirty="0" err="1"/>
              <a:t>RESPeCT</a:t>
            </a:r>
            <a:r>
              <a:rPr lang="en-US" dirty="0"/>
              <a:t> PD Program</a:t>
            </a:r>
          </a:p>
        </p:txBody>
      </p:sp>
      <p:sp>
        <p:nvSpPr>
          <p:cNvPr id="3" name="Content Placeholder 2"/>
          <p:cNvSpPr>
            <a:spLocks noGrp="1"/>
          </p:cNvSpPr>
          <p:nvPr>
            <p:ph idx="1"/>
          </p:nvPr>
        </p:nvSpPr>
        <p:spPr>
          <a:xfrm>
            <a:off x="533400" y="1447800"/>
            <a:ext cx="8153400" cy="4876800"/>
          </a:xfrm>
        </p:spPr>
        <p:txBody>
          <a:bodyPr/>
          <a:lstStyle/>
          <a:p>
            <a:pPr marL="0" indent="0" eaLnBrk="1" hangingPunct="1">
              <a:buClr>
                <a:srgbClr val="93A299"/>
              </a:buClr>
              <a:buFont typeface="Arial" charset="0"/>
              <a:buNone/>
              <a:defRPr/>
            </a:pPr>
            <a:r>
              <a:rPr lang="en-US" sz="3200" dirty="0">
                <a:solidFill>
                  <a:srgbClr val="292934"/>
                </a:solidFill>
              </a:rPr>
              <a:t>Extends the </a:t>
            </a:r>
            <a:r>
              <a:rPr lang="en-US" sz="3200" dirty="0" err="1">
                <a:solidFill>
                  <a:srgbClr val="292934"/>
                </a:solidFill>
              </a:rPr>
              <a:t>STeLLA</a:t>
            </a:r>
            <a:r>
              <a:rPr lang="en-US" sz="3200" dirty="0">
                <a:solidFill>
                  <a:srgbClr val="292934"/>
                </a:solidFill>
              </a:rPr>
              <a:t> approach by	</a:t>
            </a:r>
          </a:p>
          <a:p>
            <a:pPr marL="731520" lvl="1" indent="-365760" eaLnBrk="1" hangingPunct="1">
              <a:buClr>
                <a:srgbClr val="93A299"/>
              </a:buClr>
              <a:defRPr/>
            </a:pPr>
            <a:r>
              <a:rPr lang="en-US" sz="3200" dirty="0">
                <a:solidFill>
                  <a:srgbClr val="292934"/>
                </a:solidFill>
              </a:rPr>
              <a:t>Addressing grade-level standards in Next Generation Science Standards (NGSS)</a:t>
            </a:r>
          </a:p>
          <a:p>
            <a:pPr marL="731520" lvl="1" indent="-365760" eaLnBrk="1" hangingPunct="1">
              <a:buClr>
                <a:srgbClr val="93A299"/>
              </a:buClr>
              <a:defRPr/>
            </a:pPr>
            <a:r>
              <a:rPr lang="en-US" sz="3200" dirty="0">
                <a:solidFill>
                  <a:srgbClr val="292934"/>
                </a:solidFill>
              </a:rPr>
              <a:t>Incorporating Common Core English language arts (ELA) and math standards</a:t>
            </a:r>
          </a:p>
          <a:p>
            <a:pPr marL="731520" lvl="1" indent="-365760" eaLnBrk="1" hangingPunct="1">
              <a:buClr>
                <a:srgbClr val="93A299"/>
              </a:buClr>
              <a:defRPr/>
            </a:pPr>
            <a:r>
              <a:rPr lang="en-US" sz="3200" dirty="0">
                <a:solidFill>
                  <a:srgbClr val="292934"/>
                </a:solidFill>
              </a:rPr>
              <a:t>Addressing more explicitly the needs of English language learners (ELLs)</a:t>
            </a:r>
          </a:p>
          <a:p>
            <a:pPr marL="731520" lvl="1" indent="-365760" eaLnBrk="1" hangingPunct="1">
              <a:buClr>
                <a:srgbClr val="93A299"/>
              </a:buClr>
              <a:defRPr/>
            </a:pPr>
            <a:r>
              <a:rPr lang="en-US" sz="3200" dirty="0">
                <a:solidFill>
                  <a:srgbClr val="292934"/>
                </a:solidFill>
              </a:rPr>
              <a:t>Addressing all grade levels, K</a:t>
            </a:r>
            <a:r>
              <a:rPr lang="en-US" sz="3200" dirty="0"/>
              <a:t>–</a:t>
            </a:r>
            <a:r>
              <a:rPr lang="en-US" sz="3200" dirty="0">
                <a:solidFill>
                  <a:srgbClr val="292934"/>
                </a:solidFill>
              </a:rPr>
              <a:t>6</a:t>
            </a:r>
          </a:p>
          <a:p>
            <a:pPr eaLnBrk="1" hangingPunct="1">
              <a:defRPr/>
            </a:pPr>
            <a:endParaRPr lang="en-US" dirty="0"/>
          </a:p>
        </p:txBody>
      </p:sp>
    </p:spTree>
    <p:extLst>
      <p:ext uri="{BB962C8B-B14F-4D97-AF65-F5344CB8AC3E}">
        <p14:creationId xmlns:p14="http://schemas.microsoft.com/office/powerpoint/2010/main" val="228226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838200"/>
          </a:xfrm>
        </p:spPr>
        <p:txBody>
          <a:bodyPr>
            <a:noAutofit/>
          </a:bodyPr>
          <a:lstStyle/>
          <a:p>
            <a:pPr marL="685800"/>
            <a:r>
              <a:rPr lang="en-US" dirty="0"/>
              <a:t>Key Science Ideas</a:t>
            </a:r>
          </a:p>
        </p:txBody>
      </p:sp>
      <p:sp>
        <p:nvSpPr>
          <p:cNvPr id="3" name="Content Placeholder 2"/>
          <p:cNvSpPr>
            <a:spLocks noGrp="1"/>
          </p:cNvSpPr>
          <p:nvPr>
            <p:ph idx="1"/>
          </p:nvPr>
        </p:nvSpPr>
        <p:spPr>
          <a:xfrm>
            <a:off x="533400" y="1371600"/>
            <a:ext cx="8077200" cy="5181600"/>
          </a:xfrm>
        </p:spPr>
        <p:txBody>
          <a:bodyPr/>
          <a:lstStyle/>
          <a:p>
            <a:pPr marL="365760" indent="-365760">
              <a:spcBef>
                <a:spcPts val="300"/>
              </a:spcBef>
            </a:pPr>
            <a:r>
              <a:rPr lang="en-US" sz="3200" dirty="0">
                <a:solidFill>
                  <a:srgbClr val="000000"/>
                </a:solidFill>
                <a:latin typeface="Calibri"/>
                <a:cs typeface="Calibri"/>
              </a:rPr>
              <a:t>To produce a sound, an object must vibrate.</a:t>
            </a:r>
          </a:p>
          <a:p>
            <a:pPr marL="365760" indent="-365760">
              <a:spcBef>
                <a:spcPts val="300"/>
              </a:spcBef>
            </a:pPr>
            <a:r>
              <a:rPr lang="en-US" sz="3200" dirty="0">
                <a:solidFill>
                  <a:srgbClr val="000000"/>
                </a:solidFill>
                <a:latin typeface="Calibri"/>
                <a:cs typeface="Calibri"/>
              </a:rPr>
              <a:t>These vibrations cause the air around the object to vibrate.</a:t>
            </a:r>
          </a:p>
          <a:p>
            <a:pPr marL="365760" indent="-365760">
              <a:spcBef>
                <a:spcPts val="300"/>
              </a:spcBef>
            </a:pPr>
            <a:r>
              <a:rPr lang="en-US" sz="3200" dirty="0">
                <a:solidFill>
                  <a:srgbClr val="000000"/>
                </a:solidFill>
                <a:latin typeface="Calibri"/>
                <a:cs typeface="Calibri"/>
              </a:rPr>
              <a:t>Vibrations move throughout the air in waves in all directions away from the </a:t>
            </a:r>
            <a:r>
              <a:rPr lang="en-US" sz="3200" dirty="0" err="1">
                <a:solidFill>
                  <a:srgbClr val="000000"/>
                </a:solidFill>
                <a:latin typeface="Calibri"/>
                <a:cs typeface="Calibri"/>
              </a:rPr>
              <a:t>soundmaker</a:t>
            </a:r>
            <a:r>
              <a:rPr lang="en-US" sz="3200" dirty="0">
                <a:solidFill>
                  <a:srgbClr val="000000"/>
                </a:solidFill>
                <a:latin typeface="Calibri"/>
                <a:cs typeface="Calibri"/>
              </a:rPr>
              <a:t>.</a:t>
            </a:r>
          </a:p>
          <a:p>
            <a:pPr marL="365760" indent="-365760">
              <a:spcBef>
                <a:spcPts val="300"/>
              </a:spcBef>
            </a:pPr>
            <a:r>
              <a:rPr lang="en-US" sz="3200" dirty="0">
                <a:solidFill>
                  <a:srgbClr val="000000"/>
                </a:solidFill>
                <a:latin typeface="Calibri"/>
                <a:cs typeface="Calibri"/>
              </a:rPr>
              <a:t>When these sound waves or vibrations reach our ears, they make our eardrums vibrate.</a:t>
            </a:r>
          </a:p>
          <a:p>
            <a:pPr marL="365760" indent="-365760">
              <a:spcBef>
                <a:spcPts val="300"/>
              </a:spcBef>
            </a:pPr>
            <a:r>
              <a:rPr lang="en-US" sz="3200" dirty="0">
                <a:solidFill>
                  <a:srgbClr val="000000"/>
                </a:solidFill>
                <a:latin typeface="Calibri"/>
                <a:cs typeface="Calibri"/>
              </a:rPr>
              <a:t>These vibrations produce electrical signals that travel to the brain, and our brains interpret the vibrations as sound.</a:t>
            </a:r>
            <a:endParaRPr lang="en-US" dirty="0">
              <a:solidFill>
                <a:srgbClr val="000000"/>
              </a:solidFill>
              <a:latin typeface="Calibri"/>
              <a:cs typeface="Calibri"/>
            </a:endParaRPr>
          </a:p>
          <a:p>
            <a:pPr algn="just"/>
            <a:endParaRPr lang="en-US"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685800" cy="685800"/>
          </a:xfrm>
          <a:prstGeom prst="rect">
            <a:avLst/>
          </a:prstGeom>
        </p:spPr>
      </p:pic>
    </p:spTree>
    <p:extLst>
      <p:ext uri="{BB962C8B-B14F-4D97-AF65-F5344CB8AC3E}">
        <p14:creationId xmlns:p14="http://schemas.microsoft.com/office/powerpoint/2010/main" val="22132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457200"/>
            <a:ext cx="8077200" cy="990600"/>
          </a:xfrm>
        </p:spPr>
        <p:txBody>
          <a:bodyPr/>
          <a:lstStyle/>
          <a:p>
            <a:r>
              <a:rPr lang="en-US" dirty="0"/>
              <a:t>Homework</a:t>
            </a:r>
          </a:p>
        </p:txBody>
      </p:sp>
      <p:sp>
        <p:nvSpPr>
          <p:cNvPr id="32771" name="Content Placeholder 2"/>
          <p:cNvSpPr>
            <a:spLocks noGrp="1"/>
          </p:cNvSpPr>
          <p:nvPr>
            <p:ph idx="1"/>
          </p:nvPr>
        </p:nvSpPr>
        <p:spPr>
          <a:xfrm>
            <a:off x="609600" y="1447800"/>
            <a:ext cx="8305800" cy="5105400"/>
          </a:xfrm>
        </p:spPr>
        <p:txBody>
          <a:bodyPr>
            <a:noAutofit/>
          </a:bodyPr>
          <a:lstStyle/>
          <a:p>
            <a:pPr marL="365760" indent="-365760">
              <a:spcBef>
                <a:spcPts val="600"/>
              </a:spcBef>
              <a:spcAft>
                <a:spcPts val="0"/>
              </a:spcAft>
            </a:pPr>
            <a:r>
              <a:rPr lang="en-US" sz="3200" dirty="0"/>
              <a:t>Review section 4 in the content background document.</a:t>
            </a:r>
          </a:p>
          <a:p>
            <a:pPr marL="365760" indent="-365760">
              <a:spcBef>
                <a:spcPts val="600"/>
              </a:spcBef>
              <a:spcAft>
                <a:spcPts val="0"/>
              </a:spcAft>
            </a:pPr>
            <a:r>
              <a:rPr lang="en-US" sz="3200" dirty="0"/>
              <a:t>Read Sound: Learning Goals for Students and Teachers in your lesson plans binder (</a:t>
            </a:r>
            <a:r>
              <a:rPr lang="en-US" sz="3200" dirty="0" err="1"/>
              <a:t>pretabs</a:t>
            </a:r>
            <a:r>
              <a:rPr lang="en-US" sz="3200" dirty="0"/>
              <a:t> section).</a:t>
            </a:r>
          </a:p>
          <a:p>
            <a:pPr marL="365760" indent="-365760">
              <a:spcBef>
                <a:spcPts val="600"/>
              </a:spcBef>
              <a:spcAft>
                <a:spcPts val="0"/>
              </a:spcAft>
            </a:pPr>
            <a:endParaRPr lang="en-US" sz="3200" dirty="0"/>
          </a:p>
        </p:txBody>
      </p:sp>
    </p:spTree>
    <p:extLst>
      <p:ext uri="{BB962C8B-B14F-4D97-AF65-F5344CB8AC3E}">
        <p14:creationId xmlns:p14="http://schemas.microsoft.com/office/powerpoint/2010/main" val="1990603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2800" dirty="0"/>
              <a:t>What are the </a:t>
            </a:r>
            <a:r>
              <a:rPr lang="en-US" sz="2800" dirty="0" err="1"/>
              <a:t>STeLLA</a:t>
            </a:r>
            <a:r>
              <a:rPr lang="en-US" sz="2800" dirty="0"/>
              <a:t> lenses and teaching strategies, and what is the evidence that they will make a difference in your science teaching?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600201"/>
            <a:ext cx="4419600" cy="4835730"/>
          </a:xfrm>
          <a:prstGeom prst="rect">
            <a:avLst/>
          </a:prstGeom>
        </p:spPr>
      </p:pic>
    </p:spTree>
    <p:extLst>
      <p:ext uri="{BB962C8B-B14F-4D97-AF65-F5344CB8AC3E}">
        <p14:creationId xmlns:p14="http://schemas.microsoft.com/office/powerpoint/2010/main" val="3055742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999DE0-D3F2-4692-B342-7BA54F00C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799837"/>
            <a:ext cx="4419600" cy="4835730"/>
          </a:xfrm>
          <a:prstGeom prst="rect">
            <a:avLst/>
          </a:prstGeom>
        </p:spPr>
      </p:pic>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2800" dirty="0"/>
              <a:t>What are the </a:t>
            </a:r>
            <a:r>
              <a:rPr lang="en-US" sz="2800" dirty="0" err="1"/>
              <a:t>STeLLA</a:t>
            </a:r>
            <a:r>
              <a:rPr lang="en-US" sz="2800" dirty="0"/>
              <a:t> lenses and teaching strategies, and what is the evidence that they will make a difference in your science teaching? </a:t>
            </a:r>
          </a:p>
        </p:txBody>
      </p:sp>
      <p:sp>
        <p:nvSpPr>
          <p:cNvPr id="5" name="TextBox 4"/>
          <p:cNvSpPr txBox="1"/>
          <p:nvPr/>
        </p:nvSpPr>
        <p:spPr>
          <a:xfrm>
            <a:off x="4419600" y="3200401"/>
            <a:ext cx="2057400" cy="990600"/>
          </a:xfrm>
          <a:prstGeom prst="rect">
            <a:avLst/>
          </a:prstGeom>
          <a:solidFill>
            <a:srgbClr val="FFFF00">
              <a:alpha val="16000"/>
            </a:srgbClr>
          </a:solidFill>
        </p:spPr>
        <p:txBody>
          <a:bodyPr wrap="square" rtlCol="0">
            <a:spAutoFit/>
          </a:bodyPr>
          <a:lstStyle/>
          <a:p>
            <a:endParaRPr lang="en-US" dirty="0"/>
          </a:p>
        </p:txBody>
      </p:sp>
    </p:spTree>
    <p:extLst>
      <p:ext uri="{BB962C8B-B14F-4D97-AF65-F5344CB8AC3E}">
        <p14:creationId xmlns:p14="http://schemas.microsoft.com/office/powerpoint/2010/main" val="1893399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533400" y="457200"/>
            <a:ext cx="8153400" cy="1143000"/>
          </a:xfrm>
        </p:spPr>
        <p:txBody>
          <a:bodyPr>
            <a:noAutofit/>
          </a:bodyPr>
          <a:lstStyle/>
          <a:p>
            <a:r>
              <a:rPr lang="en-US" sz="3600" dirty="0">
                <a:cs typeface="Times New Roman" pitchFamily="18" charset="0"/>
              </a:rPr>
              <a:t>Strategies 1, 2, and 3:  Questions That Elicit, Probe, and Challenge Student Thinking</a:t>
            </a:r>
          </a:p>
        </p:txBody>
      </p:sp>
      <p:sp>
        <p:nvSpPr>
          <p:cNvPr id="120835" name="Rectangle 3"/>
          <p:cNvSpPr>
            <a:spLocks noGrp="1" noChangeArrowheads="1"/>
          </p:cNvSpPr>
          <p:nvPr>
            <p:ph type="body" idx="1"/>
          </p:nvPr>
        </p:nvSpPr>
        <p:spPr>
          <a:xfrm>
            <a:off x="533400" y="1752600"/>
            <a:ext cx="8305800" cy="4724400"/>
          </a:xfrm>
        </p:spPr>
        <p:txBody>
          <a:bodyPr>
            <a:noAutofit/>
          </a:bodyPr>
          <a:lstStyle/>
          <a:p>
            <a:pPr marL="0" indent="0">
              <a:buNone/>
            </a:pPr>
            <a:r>
              <a:rPr lang="en-US" sz="2600" b="1" dirty="0"/>
              <a:t>Student Thinking Lens</a:t>
            </a:r>
            <a:r>
              <a:rPr lang="en-US" sz="2600" dirty="0"/>
              <a:t>: Strategies to reveal, support, and challenge student thinking.</a:t>
            </a:r>
          </a:p>
          <a:p>
            <a:pPr marL="731520" lvl="1" indent="-365760">
              <a:spcBef>
                <a:spcPts val="600"/>
              </a:spcBef>
            </a:pPr>
            <a:r>
              <a:rPr lang="en-US" sz="2600" b="1" dirty="0"/>
              <a:t>Strategy 1: </a:t>
            </a:r>
            <a:r>
              <a:rPr lang="en-US" sz="2600" dirty="0"/>
              <a:t>Ask questions to elicit student ideas and predictions.</a:t>
            </a:r>
          </a:p>
          <a:p>
            <a:pPr marL="731520" lvl="1" indent="-365760">
              <a:spcBef>
                <a:spcPts val="600"/>
              </a:spcBef>
            </a:pPr>
            <a:r>
              <a:rPr lang="en-US" sz="2600" b="1" dirty="0"/>
              <a:t>Strategy 2: </a:t>
            </a:r>
            <a:r>
              <a:rPr lang="en-US" sz="2600" dirty="0"/>
              <a:t>Ask questions to probe student ideas and predictions.</a:t>
            </a:r>
            <a:endParaRPr lang="en-US" sz="2600" dirty="0">
              <a:solidFill>
                <a:srgbClr val="FF0000"/>
              </a:solidFill>
            </a:endParaRPr>
          </a:p>
          <a:p>
            <a:pPr marL="731520" lvl="1" indent="-365760">
              <a:spcBef>
                <a:spcPts val="600"/>
              </a:spcBef>
            </a:pPr>
            <a:r>
              <a:rPr lang="en-US" sz="2600" b="1" dirty="0"/>
              <a:t>Strategy 3: </a:t>
            </a:r>
            <a:r>
              <a:rPr lang="en-US" sz="2600" dirty="0"/>
              <a:t>Ask questions to challenge student thinking.</a:t>
            </a:r>
          </a:p>
          <a:p>
            <a:pPr marL="0" lvl="0" indent="0">
              <a:spcBef>
                <a:spcPts val="1200"/>
              </a:spcBef>
              <a:spcAft>
                <a:spcPts val="0"/>
              </a:spcAft>
              <a:buClr>
                <a:srgbClr val="93A299"/>
              </a:buClr>
              <a:buNone/>
            </a:pPr>
            <a:r>
              <a:rPr lang="en-US" sz="2600" dirty="0"/>
              <a:t>Read and fill in the purpose and key features of each strategy on your Z-fold summary chart</a:t>
            </a:r>
            <a:r>
              <a:rPr lang="en-US" sz="2600" dirty="0">
                <a:solidFill>
                  <a:srgbClr val="292934"/>
                </a:solidFill>
              </a:rPr>
              <a:t>. Then s</a:t>
            </a:r>
            <a:r>
              <a:rPr lang="en-US" sz="2600" dirty="0"/>
              <a:t>hare your charts with a partner.</a:t>
            </a:r>
          </a:p>
        </p:txBody>
      </p:sp>
    </p:spTree>
    <p:extLst>
      <p:ext uri="{BB962C8B-B14F-4D97-AF65-F5344CB8AC3E}">
        <p14:creationId xmlns:p14="http://schemas.microsoft.com/office/powerpoint/2010/main" val="3651967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381000"/>
            <a:ext cx="8077200" cy="990600"/>
          </a:xfrm>
        </p:spPr>
        <p:txBody>
          <a:bodyPr>
            <a:normAutofit/>
          </a:bodyPr>
          <a:lstStyle/>
          <a:p>
            <a:r>
              <a:rPr lang="en-US" dirty="0">
                <a:cs typeface="Times New Roman" pitchFamily="18" charset="0"/>
              </a:rPr>
              <a:t>Elicit Questions</a:t>
            </a:r>
          </a:p>
        </p:txBody>
      </p:sp>
      <p:sp>
        <p:nvSpPr>
          <p:cNvPr id="96259" name="Rectangle 3"/>
          <p:cNvSpPr>
            <a:spLocks noGrp="1" noChangeArrowheads="1"/>
          </p:cNvSpPr>
          <p:nvPr>
            <p:ph type="body" idx="1"/>
          </p:nvPr>
        </p:nvSpPr>
        <p:spPr>
          <a:xfrm>
            <a:off x="609600" y="1295400"/>
            <a:ext cx="8077200" cy="5105400"/>
          </a:xfrm>
        </p:spPr>
        <p:txBody>
          <a:bodyPr/>
          <a:lstStyle/>
          <a:p>
            <a:pPr marL="365760" indent="-365760">
              <a:spcBef>
                <a:spcPts val="1200"/>
              </a:spcBef>
              <a:buFont typeface="Arial" pitchFamily="34" charset="0"/>
              <a:buChar char="•"/>
            </a:pPr>
            <a:r>
              <a:rPr lang="en-US" sz="3200" dirty="0"/>
              <a:t>What are the purpose and key features of questions that </a:t>
            </a:r>
            <a:r>
              <a:rPr lang="en-US" sz="3200" b="1" dirty="0"/>
              <a:t>elicit</a:t>
            </a:r>
            <a:r>
              <a:rPr lang="en-US" sz="3200" dirty="0"/>
              <a:t> student ideas and predictions? </a:t>
            </a:r>
          </a:p>
          <a:p>
            <a:pPr marL="365760" lvl="1" indent="-365760">
              <a:spcBef>
                <a:spcPts val="1200"/>
              </a:spcBef>
              <a:buFont typeface="Arial" pitchFamily="34" charset="0"/>
              <a:buChar char="•"/>
            </a:pPr>
            <a:r>
              <a:rPr lang="en-US" sz="3200" dirty="0"/>
              <a:t>Which question from the examples in the strategies booklet do you think would elicit the highest number of </a:t>
            </a:r>
            <a:r>
              <a:rPr lang="en-US" sz="3200" i="1" dirty="0"/>
              <a:t>different</a:t>
            </a:r>
            <a:r>
              <a:rPr lang="en-US" sz="3200" dirty="0"/>
              <a:t> student responses in your classroom? Why do you think so? (Cite ideas from the strategies booklet.)</a:t>
            </a:r>
          </a:p>
        </p:txBody>
      </p:sp>
    </p:spTree>
    <p:extLst>
      <p:ext uri="{BB962C8B-B14F-4D97-AF65-F5344CB8AC3E}">
        <p14:creationId xmlns:p14="http://schemas.microsoft.com/office/powerpoint/2010/main" val="487659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990600"/>
          </a:xfrm>
        </p:spPr>
        <p:txBody>
          <a:bodyPr>
            <a:normAutofit/>
          </a:bodyPr>
          <a:lstStyle/>
          <a:p>
            <a:r>
              <a:rPr lang="en-US" dirty="0"/>
              <a:t>Probe and Challenge Questions</a:t>
            </a:r>
          </a:p>
        </p:txBody>
      </p:sp>
      <p:sp>
        <p:nvSpPr>
          <p:cNvPr id="3" name="Content Placeholder 2"/>
          <p:cNvSpPr>
            <a:spLocks noGrp="1"/>
          </p:cNvSpPr>
          <p:nvPr>
            <p:ph idx="1"/>
          </p:nvPr>
        </p:nvSpPr>
        <p:spPr>
          <a:xfrm>
            <a:off x="609600" y="1676400"/>
            <a:ext cx="3733800" cy="2971800"/>
          </a:xfrm>
        </p:spPr>
        <p:txBody>
          <a:bodyPr/>
          <a:lstStyle/>
          <a:p>
            <a:pPr marL="0" indent="0">
              <a:buNone/>
            </a:pPr>
            <a:r>
              <a:rPr lang="en-US" sz="2800" b="1" dirty="0"/>
              <a:t>Probe Questions</a:t>
            </a:r>
          </a:p>
          <a:p>
            <a:pPr marL="0" indent="0">
              <a:spcBef>
                <a:spcPts val="600"/>
              </a:spcBef>
              <a:buNone/>
            </a:pPr>
            <a:r>
              <a:rPr lang="en-US" sz="2800" dirty="0"/>
              <a:t>What are the purpose and key features of questions that probe student ideas and predictions?</a:t>
            </a:r>
          </a:p>
        </p:txBody>
      </p:sp>
      <p:sp>
        <p:nvSpPr>
          <p:cNvPr id="6" name="TextBox 5"/>
          <p:cNvSpPr txBox="1"/>
          <p:nvPr/>
        </p:nvSpPr>
        <p:spPr>
          <a:xfrm>
            <a:off x="4648200" y="1676400"/>
            <a:ext cx="3810000" cy="2323713"/>
          </a:xfrm>
          <a:prstGeom prst="rect">
            <a:avLst/>
          </a:prstGeom>
          <a:noFill/>
        </p:spPr>
        <p:txBody>
          <a:bodyPr wrap="square" rtlCol="0">
            <a:spAutoFit/>
          </a:bodyPr>
          <a:lstStyle/>
          <a:p>
            <a:pPr marL="57150" indent="0">
              <a:buNone/>
            </a:pPr>
            <a:r>
              <a:rPr lang="en-US" sz="2800" b="1" dirty="0">
                <a:latin typeface="Calibri" panose="020F0502020204030204" pitchFamily="34" charset="0"/>
              </a:rPr>
              <a:t>Challenge Questions</a:t>
            </a:r>
          </a:p>
          <a:p>
            <a:pPr indent="0">
              <a:spcBef>
                <a:spcPts val="600"/>
              </a:spcBef>
              <a:buNone/>
            </a:pPr>
            <a:r>
              <a:rPr lang="en-US" sz="2800" dirty="0">
                <a:latin typeface="Calibri" panose="020F0502020204030204" pitchFamily="34" charset="0"/>
              </a:rPr>
              <a:t>What are the purpose and key features of questions that challenge student thinking? </a:t>
            </a:r>
          </a:p>
        </p:txBody>
      </p:sp>
      <p:sp>
        <p:nvSpPr>
          <p:cNvPr id="8" name="Rectangle 7"/>
          <p:cNvSpPr/>
          <p:nvPr/>
        </p:nvSpPr>
        <p:spPr>
          <a:xfrm>
            <a:off x="533400" y="4724400"/>
            <a:ext cx="8000999" cy="523220"/>
          </a:xfrm>
          <a:prstGeom prst="rect">
            <a:avLst/>
          </a:prstGeom>
        </p:spPr>
        <p:txBody>
          <a:bodyPr wrap="square">
            <a:spAutoFit/>
          </a:bodyPr>
          <a:lstStyle/>
          <a:p>
            <a:pPr marL="0" lvl="1" indent="0">
              <a:buNone/>
            </a:pPr>
            <a:r>
              <a:rPr lang="en-US" sz="2800" dirty="0">
                <a:latin typeface="Calibri" pitchFamily="34" charset="0"/>
              </a:rPr>
              <a:t>Remember to cite ideas from the strategies booklet!</a:t>
            </a:r>
          </a:p>
        </p:txBody>
      </p:sp>
    </p:spTree>
    <p:extLst>
      <p:ext uri="{BB962C8B-B14F-4D97-AF65-F5344CB8AC3E}">
        <p14:creationId xmlns:p14="http://schemas.microsoft.com/office/powerpoint/2010/main" val="3807543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990600"/>
          </a:xfrm>
        </p:spPr>
        <p:txBody>
          <a:bodyPr>
            <a:normAutofit/>
          </a:bodyPr>
          <a:lstStyle/>
          <a:p>
            <a:r>
              <a:rPr lang="en-US" dirty="0"/>
              <a:t>Elicit versus Probe Questions</a:t>
            </a:r>
          </a:p>
        </p:txBody>
      </p:sp>
      <p:sp>
        <p:nvSpPr>
          <p:cNvPr id="3" name="Content Placeholder 2"/>
          <p:cNvSpPr>
            <a:spLocks noGrp="1"/>
          </p:cNvSpPr>
          <p:nvPr>
            <p:ph idx="1"/>
          </p:nvPr>
        </p:nvSpPr>
        <p:spPr>
          <a:xfrm>
            <a:off x="609600" y="1600200"/>
            <a:ext cx="7936523" cy="3276600"/>
          </a:xfrm>
        </p:spPr>
        <p:txBody>
          <a:bodyPr/>
          <a:lstStyle/>
          <a:p>
            <a:pPr marL="0" lvl="1" indent="0">
              <a:spcBef>
                <a:spcPts val="0"/>
              </a:spcBef>
              <a:buNone/>
            </a:pPr>
            <a:r>
              <a:rPr lang="en-US" sz="3200" dirty="0"/>
              <a:t>What are some key differences between questions that elicit and questions that probe student ideas and predictions?</a:t>
            </a:r>
          </a:p>
          <a:p>
            <a:pPr marL="57150" indent="0">
              <a:buNone/>
            </a:pPr>
            <a:endParaRPr lang="en-US" sz="2800" dirty="0"/>
          </a:p>
        </p:txBody>
      </p:sp>
    </p:spTree>
    <p:extLst>
      <p:ext uri="{BB962C8B-B14F-4D97-AF65-F5344CB8AC3E}">
        <p14:creationId xmlns:p14="http://schemas.microsoft.com/office/powerpoint/2010/main" val="2950406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1371600"/>
          </a:xfrm>
        </p:spPr>
        <p:txBody>
          <a:bodyPr>
            <a:noAutofit/>
          </a:bodyPr>
          <a:lstStyle/>
          <a:p>
            <a:r>
              <a:rPr lang="en-US" dirty="0"/>
              <a:t>Elicit/Probe Questions versus Challenge Questions</a:t>
            </a:r>
          </a:p>
        </p:txBody>
      </p:sp>
      <p:sp>
        <p:nvSpPr>
          <p:cNvPr id="3" name="Content Placeholder 2"/>
          <p:cNvSpPr>
            <a:spLocks noGrp="1"/>
          </p:cNvSpPr>
          <p:nvPr>
            <p:ph idx="1"/>
          </p:nvPr>
        </p:nvSpPr>
        <p:spPr>
          <a:xfrm>
            <a:off x="609600" y="1981200"/>
            <a:ext cx="8030308" cy="4191000"/>
          </a:xfrm>
        </p:spPr>
        <p:txBody>
          <a:bodyPr/>
          <a:lstStyle/>
          <a:p>
            <a:pPr marL="0" lvl="1" indent="0">
              <a:buNone/>
            </a:pPr>
            <a:r>
              <a:rPr lang="en-US" sz="3200" dirty="0"/>
              <a:t>What are some key differences between questions that elicit and probe student ideas and predictions and questions that challenge student thinking?</a:t>
            </a:r>
          </a:p>
          <a:p>
            <a:pPr marL="0" indent="0">
              <a:buNone/>
            </a:pPr>
            <a:endParaRPr lang="en-US" dirty="0"/>
          </a:p>
        </p:txBody>
      </p:sp>
    </p:spTree>
    <p:extLst>
      <p:ext uri="{BB962C8B-B14F-4D97-AF65-F5344CB8AC3E}">
        <p14:creationId xmlns:p14="http://schemas.microsoft.com/office/powerpoint/2010/main" val="38785776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The </a:t>
            </a:r>
            <a:r>
              <a:rPr lang="en-US" dirty="0" err="1"/>
              <a:t>RESPeCT</a:t>
            </a:r>
            <a:r>
              <a:rPr lang="en-US" dirty="0"/>
              <a:t> Lesson Plans Binder</a:t>
            </a:r>
          </a:p>
        </p:txBody>
      </p:sp>
      <p:sp>
        <p:nvSpPr>
          <p:cNvPr id="3" name="Content Placeholder 2"/>
          <p:cNvSpPr>
            <a:spLocks noGrp="1"/>
          </p:cNvSpPr>
          <p:nvPr>
            <p:ph idx="1"/>
          </p:nvPr>
        </p:nvSpPr>
        <p:spPr>
          <a:xfrm>
            <a:off x="685800" y="1295400"/>
            <a:ext cx="8001000" cy="5181600"/>
          </a:xfrm>
        </p:spPr>
        <p:txBody>
          <a:bodyPr/>
          <a:lstStyle/>
          <a:p>
            <a:pPr>
              <a:buNone/>
            </a:pPr>
            <a:r>
              <a:rPr lang="en-US" sz="2800" b="1" dirty="0"/>
              <a:t>What comes before the lessons?</a:t>
            </a:r>
          </a:p>
          <a:p>
            <a:pPr marL="731520" lvl="1" indent="-365760">
              <a:spcBef>
                <a:spcPts val="0"/>
              </a:spcBef>
              <a:buFont typeface="Arial" pitchFamily="34" charset="0"/>
              <a:buChar char="•"/>
            </a:pPr>
            <a:r>
              <a:rPr lang="en-US" sz="2800" dirty="0"/>
              <a:t>Scope and sequence</a:t>
            </a:r>
          </a:p>
          <a:p>
            <a:pPr marL="731520" lvl="1" indent="-365760">
              <a:spcBef>
                <a:spcPts val="0"/>
              </a:spcBef>
              <a:buFont typeface="Arial" pitchFamily="34" charset="0"/>
              <a:buChar char="•"/>
            </a:pPr>
            <a:r>
              <a:rPr lang="en-US" sz="2800" dirty="0"/>
              <a:t>Learning goals</a:t>
            </a:r>
          </a:p>
          <a:p>
            <a:pPr marL="731520" lvl="1" indent="-365760">
              <a:spcBef>
                <a:spcPts val="0"/>
              </a:spcBef>
              <a:buFont typeface="Arial" pitchFamily="34" charset="0"/>
              <a:buChar char="•"/>
            </a:pPr>
            <a:r>
              <a:rPr lang="en-US" sz="2800" dirty="0"/>
              <a:t>California NGSS</a:t>
            </a:r>
          </a:p>
          <a:p>
            <a:pPr marL="731520" lvl="1" indent="-365760">
              <a:spcBef>
                <a:spcPts val="0"/>
              </a:spcBef>
              <a:buFont typeface="Arial" pitchFamily="34" charset="0"/>
              <a:buChar char="•"/>
            </a:pPr>
            <a:r>
              <a:rPr lang="en-US" sz="2800" dirty="0"/>
              <a:t>Student pretest/posttest</a:t>
            </a:r>
          </a:p>
          <a:p>
            <a:pPr marL="731520" lvl="1" indent="-365760">
              <a:spcBef>
                <a:spcPts val="0"/>
              </a:spcBef>
              <a:buFont typeface="Arial" pitchFamily="34" charset="0"/>
              <a:buChar char="•"/>
            </a:pPr>
            <a:r>
              <a:rPr lang="en-US" sz="2800" dirty="0"/>
              <a:t>Features analysis chart</a:t>
            </a:r>
          </a:p>
          <a:p>
            <a:pPr marL="731520" lvl="1" indent="-365760">
              <a:spcBef>
                <a:spcPts val="0"/>
              </a:spcBef>
              <a:buFont typeface="Arial" pitchFamily="34" charset="0"/>
              <a:buChar char="•"/>
            </a:pPr>
            <a:r>
              <a:rPr lang="en-US" sz="2800" dirty="0"/>
              <a:t>Working with English language learners (ELLs) in science</a:t>
            </a:r>
          </a:p>
          <a:p>
            <a:pPr>
              <a:buNone/>
            </a:pPr>
            <a:r>
              <a:rPr lang="en-US" sz="2800" b="1" dirty="0"/>
              <a:t>Overview of lesson format and structure:</a:t>
            </a:r>
          </a:p>
          <a:p>
            <a:pPr marL="731520" lvl="1" indent="-365760">
              <a:spcBef>
                <a:spcPts val="0"/>
              </a:spcBef>
              <a:buFont typeface="Arial" pitchFamily="34" charset="0"/>
              <a:buChar char="•"/>
            </a:pPr>
            <a:r>
              <a:rPr lang="en-US" sz="2800" dirty="0"/>
              <a:t>Lesson overview </a:t>
            </a:r>
          </a:p>
          <a:p>
            <a:pPr marL="731520" lvl="1" indent="-365760">
              <a:spcBef>
                <a:spcPts val="0"/>
              </a:spcBef>
              <a:buFont typeface="Arial" pitchFamily="34" charset="0"/>
              <a:buChar char="•"/>
            </a:pPr>
            <a:r>
              <a:rPr lang="en-US" sz="2800" dirty="0"/>
              <a:t>Lesson outline </a:t>
            </a:r>
          </a:p>
          <a:p>
            <a:pPr marL="731520" lvl="1" indent="-365760">
              <a:spcBef>
                <a:spcPts val="0"/>
              </a:spcBef>
              <a:buFont typeface="Arial" pitchFamily="34" charset="0"/>
              <a:buChar char="•"/>
            </a:pPr>
            <a:r>
              <a:rPr lang="en-US" sz="2800" dirty="0"/>
              <a:t>Detailed lesson plan</a:t>
            </a:r>
          </a:p>
        </p:txBody>
      </p:sp>
    </p:spTree>
    <p:extLst>
      <p:ext uri="{BB962C8B-B14F-4D97-AF65-F5344CB8AC3E}">
        <p14:creationId xmlns:p14="http://schemas.microsoft.com/office/powerpoint/2010/main" val="147329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699500" cy="1143000"/>
          </a:xfrm>
        </p:spPr>
        <p:txBody>
          <a:bodyPr/>
          <a:lstStyle/>
          <a:p>
            <a:pPr eaLnBrk="1" fontAlgn="auto" hangingPunct="1">
              <a:spcAft>
                <a:spcPts val="0"/>
              </a:spcAft>
              <a:defRPr/>
            </a:pPr>
            <a:r>
              <a:rPr lang="en-US" altLang="en-US" dirty="0"/>
              <a:t>Goals of the </a:t>
            </a:r>
            <a:r>
              <a:rPr lang="en-US" altLang="en-US" dirty="0" err="1"/>
              <a:t>RESPeCT</a:t>
            </a:r>
            <a:r>
              <a:rPr lang="en-US" altLang="en-US" dirty="0"/>
              <a:t> PD Program </a:t>
            </a:r>
          </a:p>
        </p:txBody>
      </p:sp>
      <p:sp>
        <p:nvSpPr>
          <p:cNvPr id="32771" name="Rectangle 3"/>
          <p:cNvSpPr>
            <a:spLocks noGrp="1" noChangeArrowheads="1"/>
          </p:cNvSpPr>
          <p:nvPr>
            <p:ph idx="1"/>
          </p:nvPr>
        </p:nvSpPr>
        <p:spPr>
          <a:xfrm>
            <a:off x="533400" y="1447800"/>
            <a:ext cx="8382000" cy="4953000"/>
          </a:xfrm>
        </p:spPr>
        <p:txBody>
          <a:bodyPr/>
          <a:lstStyle/>
          <a:p>
            <a:pPr marL="365760" indent="-365760" eaLnBrk="1" hangingPunct="1">
              <a:spcBef>
                <a:spcPts val="0"/>
              </a:spcBef>
            </a:pPr>
            <a:r>
              <a:rPr lang="en-US" altLang="en-US" sz="3000" dirty="0"/>
              <a:t>Deepen teachers’ science-content knowledge and knowledge of effective science teaching. </a:t>
            </a:r>
          </a:p>
          <a:p>
            <a:pPr marL="365760" indent="-365760" eaLnBrk="1" hangingPunct="1">
              <a:spcBef>
                <a:spcPts val="800"/>
              </a:spcBef>
            </a:pPr>
            <a:r>
              <a:rPr lang="en-US" altLang="en-US" sz="3000" dirty="0"/>
              <a:t>Develop teachers’ analytical skills to improve lesson-plan development and the teaching of science.</a:t>
            </a:r>
          </a:p>
          <a:p>
            <a:pPr marL="365760" indent="-365760" eaLnBrk="1" hangingPunct="1">
              <a:spcBef>
                <a:spcPts val="800"/>
              </a:spcBef>
            </a:pPr>
            <a:r>
              <a:rPr lang="en-US" altLang="en-US" sz="3000" dirty="0"/>
              <a:t>Support teachers in the practical use of new knowledge and analytical skills in their classrooms.</a:t>
            </a:r>
          </a:p>
          <a:p>
            <a:pPr marL="365760" indent="-365760" eaLnBrk="1" hangingPunct="1">
              <a:spcBef>
                <a:spcPts val="800"/>
              </a:spcBef>
            </a:pPr>
            <a:r>
              <a:rPr lang="en-US" altLang="en-US" sz="3000" dirty="0"/>
              <a:t>Improve students’ science learning.</a:t>
            </a:r>
          </a:p>
          <a:p>
            <a:pPr marL="365760" indent="-365760" eaLnBrk="1" hangingPunct="1">
              <a:spcBef>
                <a:spcPts val="800"/>
              </a:spcBef>
            </a:pPr>
            <a:r>
              <a:rPr lang="en-US" altLang="en-US" sz="3000" dirty="0"/>
              <a:t>Achieve sustainability by eventually reaching all </a:t>
            </a:r>
            <a:br>
              <a:rPr lang="en-US" altLang="en-US" sz="3000" dirty="0"/>
            </a:br>
            <a:r>
              <a:rPr lang="en-US" altLang="en-US" sz="3000" dirty="0"/>
              <a:t>K</a:t>
            </a:r>
            <a:r>
              <a:rPr lang="en-US" sz="3000" dirty="0"/>
              <a:t>–</a:t>
            </a:r>
            <a:r>
              <a:rPr lang="en-US" altLang="en-US" sz="3000" dirty="0"/>
              <a:t>6 teachers.</a:t>
            </a:r>
          </a:p>
          <a:p>
            <a:pPr eaLnBrk="1" hangingPunct="1"/>
            <a:endParaRPr lang="en-US" altLang="en-US" sz="3200" dirty="0"/>
          </a:p>
        </p:txBody>
      </p:sp>
    </p:spTree>
    <p:extLst>
      <p:ext uri="{BB962C8B-B14F-4D97-AF65-F5344CB8AC3E}">
        <p14:creationId xmlns:p14="http://schemas.microsoft.com/office/powerpoint/2010/main" val="540144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r>
              <a:rPr lang="en-US" dirty="0"/>
              <a:t>Let’s Summarize Today’s Work!</a:t>
            </a:r>
          </a:p>
        </p:txBody>
      </p:sp>
      <p:sp>
        <p:nvSpPr>
          <p:cNvPr id="3" name="Content Placeholder 2"/>
          <p:cNvSpPr>
            <a:spLocks noGrp="1"/>
          </p:cNvSpPr>
          <p:nvPr>
            <p:ph idx="1"/>
          </p:nvPr>
        </p:nvSpPr>
        <p:spPr>
          <a:xfrm>
            <a:off x="533400" y="1447800"/>
            <a:ext cx="8229600" cy="4953000"/>
          </a:xfrm>
        </p:spPr>
        <p:txBody>
          <a:bodyPr/>
          <a:lstStyle/>
          <a:p>
            <a:pPr marL="365760" lvl="0" indent="-365760">
              <a:spcBef>
                <a:spcPts val="600"/>
              </a:spcBef>
            </a:pPr>
            <a:r>
              <a:rPr lang="en-US" sz="2800" dirty="0"/>
              <a:t>We thought about what constitutes effective science teaching.</a:t>
            </a:r>
          </a:p>
          <a:p>
            <a:pPr marL="365760" lvl="0" indent="-365760">
              <a:spcBef>
                <a:spcPts val="300"/>
              </a:spcBef>
            </a:pPr>
            <a:r>
              <a:rPr lang="en-US" sz="2800" dirty="0"/>
              <a:t>We examined the rationale for the Science Content Storyline Lens and analyzed the US and Japanese video clips from the TIMSS video study.</a:t>
            </a:r>
          </a:p>
          <a:p>
            <a:pPr marL="365760" lvl="0" indent="-365760">
              <a:spcBef>
                <a:spcPts val="300"/>
              </a:spcBef>
            </a:pPr>
            <a:r>
              <a:rPr lang="en-US" sz="2800" dirty="0"/>
              <a:t>We examined the rationale for the Student Thinking Lens and watched the video of the Harvard and MIT graduates and John and his teacher.</a:t>
            </a:r>
          </a:p>
          <a:p>
            <a:pPr marL="365760" lvl="0" indent="-365760">
              <a:spcBef>
                <a:spcPts val="300"/>
              </a:spcBef>
            </a:pPr>
            <a:r>
              <a:rPr lang="en-US" sz="2800" dirty="0"/>
              <a:t>We deepened our understandings of sound.</a:t>
            </a:r>
          </a:p>
          <a:p>
            <a:pPr marL="365760" indent="-365760">
              <a:spcBef>
                <a:spcPts val="300"/>
              </a:spcBef>
            </a:pPr>
            <a:r>
              <a:rPr lang="en-US" sz="2800" dirty="0"/>
              <a:t>We read and talked about the purposes and key features of elicit, probe, and challenge questions.</a:t>
            </a:r>
          </a:p>
        </p:txBody>
      </p:sp>
    </p:spTree>
    <p:extLst>
      <p:ext uri="{BB962C8B-B14F-4D97-AF65-F5344CB8AC3E}">
        <p14:creationId xmlns:p14="http://schemas.microsoft.com/office/powerpoint/2010/main" val="1671928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33400" y="685800"/>
            <a:ext cx="8229600" cy="990600"/>
          </a:xfrm>
        </p:spPr>
        <p:txBody>
          <a:bodyPr>
            <a:noAutofit/>
          </a:bodyPr>
          <a:lstStyle/>
          <a:p>
            <a:r>
              <a:rPr lang="en-US" dirty="0">
                <a:cs typeface="Times New Roman" pitchFamily="18" charset="0"/>
              </a:rPr>
              <a:t>How Did Today’s Work Help You Think about Our Focus Questions? </a:t>
            </a:r>
          </a:p>
        </p:txBody>
      </p:sp>
      <p:sp>
        <p:nvSpPr>
          <p:cNvPr id="108547" name="Rectangle 3"/>
          <p:cNvSpPr>
            <a:spLocks noGrp="1" noChangeArrowheads="1"/>
          </p:cNvSpPr>
          <p:nvPr>
            <p:ph type="body" idx="1"/>
          </p:nvPr>
        </p:nvSpPr>
        <p:spPr>
          <a:xfrm>
            <a:off x="533400" y="1905000"/>
            <a:ext cx="8229600" cy="4572000"/>
          </a:xfrm>
        </p:spPr>
        <p:txBody>
          <a:bodyPr>
            <a:noAutofit/>
          </a:bodyPr>
          <a:lstStyle/>
          <a:p>
            <a:pPr marL="365760" indent="-365760">
              <a:spcBef>
                <a:spcPts val="600"/>
              </a:spcBef>
              <a:spcAft>
                <a:spcPts val="0"/>
              </a:spcAft>
            </a:pPr>
            <a:r>
              <a:rPr lang="en-US" sz="3200" dirty="0"/>
              <a:t>What are the </a:t>
            </a:r>
            <a:r>
              <a:rPr lang="en-US" sz="3200" dirty="0" err="1"/>
              <a:t>STeLLA</a:t>
            </a:r>
            <a:r>
              <a:rPr lang="en-US" sz="3200" dirty="0"/>
              <a:t> lenses and teaching strategies, and what is the evidence that they will make a difference in your science teaching? </a:t>
            </a:r>
          </a:p>
          <a:p>
            <a:pPr marL="365760" indent="-365760">
              <a:spcBef>
                <a:spcPts val="600"/>
              </a:spcBef>
              <a:spcAft>
                <a:spcPts val="0"/>
              </a:spcAft>
            </a:pPr>
            <a:r>
              <a:rPr lang="en-US" sz="3200" dirty="0"/>
              <a:t>How can we tell if something is making a sound?</a:t>
            </a:r>
          </a:p>
          <a:p>
            <a:pPr marL="365760" indent="-365760">
              <a:spcBef>
                <a:spcPts val="600"/>
              </a:spcBef>
              <a:spcAft>
                <a:spcPts val="0"/>
              </a:spcAft>
            </a:pPr>
            <a:r>
              <a:rPr lang="en-US" sz="3200" dirty="0"/>
              <a:t>How does sound travel from a </a:t>
            </a:r>
            <a:r>
              <a:rPr lang="en-US" sz="3200" dirty="0" err="1"/>
              <a:t>soundmaker</a:t>
            </a:r>
            <a:r>
              <a:rPr lang="en-US" sz="3200" dirty="0"/>
              <a:t> to our ears?</a:t>
            </a:r>
          </a:p>
        </p:txBody>
      </p:sp>
    </p:spTree>
    <p:extLst>
      <p:ext uri="{BB962C8B-B14F-4D97-AF65-F5344CB8AC3E}">
        <p14:creationId xmlns:p14="http://schemas.microsoft.com/office/powerpoint/2010/main" val="2760861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81000"/>
            <a:ext cx="8229600" cy="990600"/>
          </a:xfrm>
        </p:spPr>
        <p:txBody>
          <a:bodyPr/>
          <a:lstStyle/>
          <a:p>
            <a:r>
              <a:rPr lang="en-US" dirty="0"/>
              <a:t> Extended Homework</a:t>
            </a:r>
          </a:p>
        </p:txBody>
      </p:sp>
      <p:sp>
        <p:nvSpPr>
          <p:cNvPr id="32771" name="Content Placeholder 2"/>
          <p:cNvSpPr>
            <a:spLocks noGrp="1"/>
          </p:cNvSpPr>
          <p:nvPr>
            <p:ph idx="1"/>
          </p:nvPr>
        </p:nvSpPr>
        <p:spPr>
          <a:xfrm>
            <a:off x="609600" y="1371600"/>
            <a:ext cx="8305800" cy="5181600"/>
          </a:xfrm>
        </p:spPr>
        <p:txBody>
          <a:bodyPr>
            <a:noAutofit/>
          </a:bodyPr>
          <a:lstStyle/>
          <a:p>
            <a:pPr marL="365760" indent="-365760">
              <a:spcBef>
                <a:spcPts val="600"/>
              </a:spcBef>
              <a:spcAft>
                <a:spcPts val="0"/>
              </a:spcAft>
            </a:pPr>
            <a:r>
              <a:rPr lang="en-US" sz="3200" dirty="0"/>
              <a:t>Locate handout 1.8 (Extended Homework: </a:t>
            </a:r>
            <a:r>
              <a:rPr lang="en-US" sz="3200" dirty="0" err="1"/>
              <a:t>RESPeCT</a:t>
            </a:r>
            <a:r>
              <a:rPr lang="en-US" sz="3200" dirty="0"/>
              <a:t> Lesson Plan Analysis) in your PD program binder. </a:t>
            </a:r>
            <a:endParaRPr lang="en-US" sz="3200" dirty="0">
              <a:solidFill>
                <a:srgbClr val="FF0000"/>
              </a:solidFill>
            </a:endParaRPr>
          </a:p>
          <a:p>
            <a:pPr marL="365760" indent="-365760">
              <a:spcBef>
                <a:spcPts val="1200"/>
              </a:spcBef>
              <a:spcAft>
                <a:spcPts val="0"/>
              </a:spcAft>
            </a:pPr>
            <a:r>
              <a:rPr lang="en-US" sz="3200" dirty="0"/>
              <a:t>Between now and Friday, read the scope and sequence for the set of lessons and your assigned lesson plan in the lesson plans </a:t>
            </a:r>
            <a:br>
              <a:rPr lang="en-US" sz="3200" dirty="0"/>
            </a:br>
            <a:r>
              <a:rPr lang="en-US" sz="3200" dirty="0"/>
              <a:t>binder. </a:t>
            </a:r>
          </a:p>
          <a:p>
            <a:pPr marL="365760" indent="-365760">
              <a:spcBef>
                <a:spcPts val="1200"/>
              </a:spcBef>
              <a:spcAft>
                <a:spcPts val="0"/>
              </a:spcAft>
            </a:pPr>
            <a:r>
              <a:rPr lang="en-US" sz="3200" dirty="0"/>
              <a:t>Be prepared to share your findings about </a:t>
            </a:r>
            <a:br>
              <a:rPr lang="en-US" sz="3200" dirty="0"/>
            </a:br>
            <a:r>
              <a:rPr lang="en-US" sz="3200" dirty="0"/>
              <a:t>your assigned lesson plan in a study-group conversation on Friday. </a:t>
            </a:r>
          </a:p>
        </p:txBody>
      </p:sp>
    </p:spTree>
    <p:extLst>
      <p:ext uri="{BB962C8B-B14F-4D97-AF65-F5344CB8AC3E}">
        <p14:creationId xmlns:p14="http://schemas.microsoft.com/office/powerpoint/2010/main" val="1990603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Reflections on Today’s Session</a:t>
            </a:r>
          </a:p>
        </p:txBody>
      </p:sp>
      <p:sp>
        <p:nvSpPr>
          <p:cNvPr id="3" name="Content Placeholder 2"/>
          <p:cNvSpPr>
            <a:spLocks noGrp="1"/>
          </p:cNvSpPr>
          <p:nvPr>
            <p:ph idx="1"/>
          </p:nvPr>
        </p:nvSpPr>
        <p:spPr>
          <a:xfrm>
            <a:off x="609600" y="1371600"/>
            <a:ext cx="8229600" cy="5257800"/>
          </a:xfrm>
        </p:spPr>
        <p:txBody>
          <a:bodyPr>
            <a:noAutofit/>
          </a:bodyPr>
          <a:lstStyle/>
          <a:p>
            <a:pPr marL="0" indent="0">
              <a:buNone/>
            </a:pPr>
            <a:r>
              <a:rPr lang="en-US" sz="2700" dirty="0"/>
              <a:t>Complete the Daily Reflections sheet.</a:t>
            </a:r>
          </a:p>
          <a:p>
            <a:pPr marL="731520" indent="-365760">
              <a:spcBef>
                <a:spcPts val="1200"/>
              </a:spcBef>
              <a:spcAft>
                <a:spcPts val="0"/>
              </a:spcAft>
            </a:pPr>
            <a:r>
              <a:rPr lang="en-US" sz="2700" dirty="0"/>
              <a:t>What were your first reactions to the </a:t>
            </a:r>
            <a:r>
              <a:rPr lang="en-US" sz="2700" dirty="0" err="1"/>
              <a:t>STeLLA</a:t>
            </a:r>
            <a:r>
              <a:rPr lang="en-US" sz="2700" dirty="0"/>
              <a:t> claim that it’s important to plan and analyze science teaching through the Student Thinking Lens and the Science Content Storyline Lens? What was convincing or not so convincing for you and why?</a:t>
            </a:r>
          </a:p>
          <a:p>
            <a:pPr marL="731520" indent="-365760">
              <a:spcBef>
                <a:spcPts val="1200"/>
              </a:spcBef>
              <a:spcAft>
                <a:spcPts val="0"/>
              </a:spcAft>
            </a:pPr>
            <a:r>
              <a:rPr lang="en-US" sz="2700" dirty="0"/>
              <a:t>What new science idea or question did the content deepening session get you thinking about?</a:t>
            </a:r>
          </a:p>
          <a:p>
            <a:pPr marL="731520" indent="-365760">
              <a:spcBef>
                <a:spcPts val="1200"/>
              </a:spcBef>
              <a:spcAft>
                <a:spcPts val="0"/>
              </a:spcAft>
            </a:pPr>
            <a:r>
              <a:rPr lang="en-US" sz="2700" dirty="0"/>
              <a:t>Provide feedback about today’s session and the program so far (likes, dislikes, questions, concerns, suggestions).</a:t>
            </a:r>
          </a:p>
        </p:txBody>
      </p:sp>
    </p:spTree>
    <p:extLst>
      <p:ext uri="{BB962C8B-B14F-4D97-AF65-F5344CB8AC3E}">
        <p14:creationId xmlns:p14="http://schemas.microsoft.com/office/powerpoint/2010/main" val="158740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Summer Institute Study-Group Leaders</a:t>
            </a:r>
          </a:p>
        </p:txBody>
      </p:sp>
      <p:sp>
        <p:nvSpPr>
          <p:cNvPr id="3" name="Content Placeholder 2"/>
          <p:cNvSpPr>
            <a:spLocks noGrp="1"/>
          </p:cNvSpPr>
          <p:nvPr>
            <p:ph sz="half" idx="1"/>
          </p:nvPr>
        </p:nvSpPr>
        <p:spPr>
          <a:xfrm>
            <a:off x="609600" y="1524000"/>
            <a:ext cx="7696200" cy="4718304"/>
          </a:xfrm>
        </p:spPr>
        <p:txBody>
          <a:bodyPr/>
          <a:lstStyle/>
          <a:p>
            <a:pPr marL="0" indent="0">
              <a:buNone/>
            </a:pPr>
            <a:r>
              <a:rPr lang="en-US" sz="3200" dirty="0"/>
              <a:t>Grade </a:t>
            </a:r>
            <a:r>
              <a:rPr lang="en-US" sz="3200" dirty="0">
                <a:solidFill>
                  <a:srgbClr val="0070C0"/>
                </a:solidFill>
              </a:rPr>
              <a:t>[Insert grade level here]</a:t>
            </a:r>
          </a:p>
          <a:p>
            <a:pPr marL="731520" indent="-365760">
              <a:spcBef>
                <a:spcPts val="1200"/>
              </a:spcBef>
            </a:pPr>
            <a:r>
              <a:rPr lang="en-US" sz="3200" dirty="0">
                <a:solidFill>
                  <a:srgbClr val="0070C0"/>
                </a:solidFill>
              </a:rPr>
              <a:t>[Insert leader names here]</a:t>
            </a:r>
          </a:p>
          <a:p>
            <a:pPr marL="731520" indent="-365760">
              <a:spcBef>
                <a:spcPts val="1200"/>
              </a:spcBef>
            </a:pPr>
            <a:r>
              <a:rPr lang="en-US" sz="3200" dirty="0">
                <a:solidFill>
                  <a:srgbClr val="0070C0"/>
                </a:solidFill>
              </a:rPr>
              <a:t>[Insert leader names here]</a:t>
            </a:r>
          </a:p>
        </p:txBody>
      </p:sp>
    </p:spTree>
    <p:extLst>
      <p:ext uri="{BB962C8B-B14F-4D97-AF65-F5344CB8AC3E}">
        <p14:creationId xmlns:p14="http://schemas.microsoft.com/office/powerpoint/2010/main" val="41637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The Key</a:t>
            </a:r>
          </a:p>
        </p:txBody>
      </p:sp>
      <p:sp>
        <p:nvSpPr>
          <p:cNvPr id="3" name="Content Placeholder 2"/>
          <p:cNvSpPr>
            <a:spLocks noGrp="1"/>
          </p:cNvSpPr>
          <p:nvPr>
            <p:ph sz="half" idx="1"/>
          </p:nvPr>
        </p:nvSpPr>
        <p:spPr>
          <a:xfrm>
            <a:off x="533400" y="1600200"/>
            <a:ext cx="8153400" cy="4495800"/>
          </a:xfrm>
        </p:spPr>
        <p:txBody>
          <a:bodyPr/>
          <a:lstStyle/>
          <a:p>
            <a:pPr marL="0" indent="0" algn="ctr">
              <a:spcBef>
                <a:spcPts val="2400"/>
              </a:spcBef>
              <a:buNone/>
            </a:pPr>
            <a:r>
              <a:rPr lang="en-US" sz="3200" dirty="0">
                <a:solidFill>
                  <a:srgbClr val="292934"/>
                </a:solidFill>
              </a:rPr>
              <a:t>Each of us is key to the success of the</a:t>
            </a:r>
            <a:br>
              <a:rPr lang="en-US" sz="3200" dirty="0">
                <a:solidFill>
                  <a:srgbClr val="292934"/>
                </a:solidFill>
              </a:rPr>
            </a:br>
            <a:r>
              <a:rPr lang="en-US" sz="3200" dirty="0" err="1">
                <a:solidFill>
                  <a:srgbClr val="292934"/>
                </a:solidFill>
              </a:rPr>
              <a:t>RESPeCT</a:t>
            </a:r>
            <a:r>
              <a:rPr lang="en-US" sz="3200" dirty="0">
                <a:solidFill>
                  <a:srgbClr val="292934"/>
                </a:solidFill>
              </a:rPr>
              <a:t> PD program!</a:t>
            </a:r>
          </a:p>
          <a:p>
            <a:pPr marL="0" indent="0" algn="ctr">
              <a:buNone/>
            </a:pPr>
            <a:endParaRPr lang="en-US" sz="3000" dirty="0">
              <a:solidFill>
                <a:srgbClr val="292934"/>
              </a:solidFill>
            </a:endParaRPr>
          </a:p>
          <a:p>
            <a:pPr marL="0" indent="0" algn="ctr">
              <a:buNone/>
            </a:pPr>
            <a:endParaRPr lang="en-US" sz="3000" dirty="0">
              <a:solidFill>
                <a:srgbClr val="292934"/>
              </a:solidFill>
            </a:endParaRPr>
          </a:p>
          <a:p>
            <a:pPr marL="0" indent="0" algn="ctr">
              <a:buNone/>
            </a:pPr>
            <a:endParaRPr lang="en-US" sz="3000" dirty="0">
              <a:solidFill>
                <a:srgbClr val="29293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124200"/>
            <a:ext cx="2928938" cy="2252663"/>
          </a:xfrm>
          <a:prstGeom prst="rect">
            <a:avLst/>
          </a:prstGeom>
        </p:spPr>
      </p:pic>
    </p:spTree>
    <p:extLst>
      <p:ext uri="{BB962C8B-B14F-4D97-AF65-F5344CB8AC3E}">
        <p14:creationId xmlns:p14="http://schemas.microsoft.com/office/powerpoint/2010/main" val="46603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4298</TotalTime>
  <Words>9430</Words>
  <Application>Microsoft Office PowerPoint</Application>
  <PresentationFormat>On-screen Show (4:3)</PresentationFormat>
  <Paragraphs>1213</Paragraphs>
  <Slides>73</Slides>
  <Notes>73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Arial</vt:lpstr>
      <vt:lpstr>Calibri</vt:lpstr>
      <vt:lpstr>Cambria</vt:lpstr>
      <vt:lpstr>Lucida Sans Unicode</vt:lpstr>
      <vt:lpstr>Symbol</vt:lpstr>
      <vt:lpstr>Times New Roman</vt:lpstr>
      <vt:lpstr>Wingdings</vt:lpstr>
      <vt:lpstr>Clarity</vt:lpstr>
      <vt:lpstr>1_Clarity</vt:lpstr>
      <vt:lpstr>RESPeCT PD pROGRAM</vt:lpstr>
      <vt:lpstr>Before We Dig In: Essentials</vt:lpstr>
      <vt:lpstr>What Is RESPeCT? </vt:lpstr>
      <vt:lpstr>The RESPeCT Partnership</vt:lpstr>
      <vt:lpstr>The RESPeCT PD Program</vt:lpstr>
      <vt:lpstr>The RESPeCT PD Program</vt:lpstr>
      <vt:lpstr>Goals of the RESPeCT PD Program </vt:lpstr>
      <vt:lpstr>Summer Institute Study-Group Leaders</vt:lpstr>
      <vt:lpstr>The Key</vt:lpstr>
      <vt:lpstr>Summer Institute Schedule</vt:lpstr>
      <vt:lpstr>Summer Institute: A Typical Daily Schedule </vt:lpstr>
      <vt:lpstr>Summer Institute at a Glance</vt:lpstr>
      <vt:lpstr>School-Year Schedule</vt:lpstr>
      <vt:lpstr>Your RESPeCT PD Program Materials</vt:lpstr>
      <vt:lpstr>Transition to Grade-Level Study Groups</vt:lpstr>
      <vt:lpstr>Notebook Setup</vt:lpstr>
      <vt:lpstr>Getting Started: Introductions</vt:lpstr>
      <vt:lpstr>RESPeCT PD Program Goals</vt:lpstr>
      <vt:lpstr>RESPeCT PD Program Goals: Lesson Analysis PD </vt:lpstr>
      <vt:lpstr> Norms for Working Together: The Basics </vt:lpstr>
      <vt:lpstr> Norms for Working Together: The Heart  </vt:lpstr>
      <vt:lpstr>Agenda for Day 1</vt:lpstr>
      <vt:lpstr>Today’s Focus Questions</vt:lpstr>
      <vt:lpstr> Ideas about Effective Science Teaching</vt:lpstr>
      <vt:lpstr>Lesson Analysis Focus Question</vt:lpstr>
      <vt:lpstr>TIMSS Video-Study Questions</vt:lpstr>
      <vt:lpstr>TIMSS Video-Study Comparisons</vt:lpstr>
      <vt:lpstr>TIMSS Video-Study Results</vt:lpstr>
      <vt:lpstr>TIMSS Video-Study Results</vt:lpstr>
      <vt:lpstr>TIMSS: Conceptual Links</vt:lpstr>
      <vt:lpstr>What Makes a Difference?</vt:lpstr>
      <vt:lpstr>The TIMSS Findings Show …</vt:lpstr>
      <vt:lpstr>What Can We Learn from the Research?</vt:lpstr>
      <vt:lpstr>Discussion Questions</vt:lpstr>
      <vt:lpstr>Lesson Analysis Focus Question </vt:lpstr>
      <vt:lpstr>Research on How Students Learn</vt:lpstr>
      <vt:lpstr>Minds of Our Own</vt:lpstr>
      <vt:lpstr>Discussion Questions</vt:lpstr>
      <vt:lpstr>What Can We Learn from the Research?</vt:lpstr>
      <vt:lpstr>SOUND</vt:lpstr>
      <vt:lpstr>Content Deepening Focus Questions</vt:lpstr>
      <vt:lpstr>Content Deepening: Focus Question 1</vt:lpstr>
      <vt:lpstr>Investigation 1: Evidence of Sound</vt:lpstr>
      <vt:lpstr>Investigation 1: Evidence of Sound</vt:lpstr>
      <vt:lpstr>Reflect: Content Deepening Focus Question 1</vt:lpstr>
      <vt:lpstr>Key Science Ideas</vt:lpstr>
      <vt:lpstr>Content Deepening: Focus Question 2</vt:lpstr>
      <vt:lpstr>Investigation 2: Four Ingredients of Sound</vt:lpstr>
      <vt:lpstr>Investigation 2: Four Ingredients of Sound</vt:lpstr>
      <vt:lpstr>Investigation 2: Four Ingredients of Sound</vt:lpstr>
      <vt:lpstr>Reflect: Content Deepening: Focus Question 2</vt:lpstr>
      <vt:lpstr>Main Learning Goals</vt:lpstr>
      <vt:lpstr>How Do Vibrations Move?</vt:lpstr>
      <vt:lpstr>Characteristics of Good Sound Receivers</vt:lpstr>
      <vt:lpstr>Investigation 3: Sound Receivers</vt:lpstr>
      <vt:lpstr>Characteristics of Good Soundmakers</vt:lpstr>
      <vt:lpstr>Investigation 4: Soundmakers</vt:lpstr>
      <vt:lpstr>Investigation 5: Can Sound Create Motion?</vt:lpstr>
      <vt:lpstr>Reflect: Content Deepening: Focus Question 2</vt:lpstr>
      <vt:lpstr>Key Science Ideas</vt:lpstr>
      <vt:lpstr>Homework</vt:lpstr>
      <vt:lpstr>Lesson Analysis Focus Question</vt:lpstr>
      <vt:lpstr>Lesson Analysis Focus Question</vt:lpstr>
      <vt:lpstr>Strategies 1, 2, and 3:  Questions That Elicit, Probe, and Challenge Student Thinking</vt:lpstr>
      <vt:lpstr>Elicit Questions</vt:lpstr>
      <vt:lpstr>Probe and Challenge Questions</vt:lpstr>
      <vt:lpstr>Elicit versus Probe Questions</vt:lpstr>
      <vt:lpstr>Elicit/Probe Questions versus Challenge Questions</vt:lpstr>
      <vt:lpstr>The RESPeCT Lesson Plans Binder</vt:lpstr>
      <vt:lpstr>Let’s Summarize Today’s Work!</vt:lpstr>
      <vt:lpstr>How Did Today’s Work Help You Think about Our Focus Questions? </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581</cp:revision>
  <dcterms:created xsi:type="dcterms:W3CDTF">2014-06-10T18:20:14Z</dcterms:created>
  <dcterms:modified xsi:type="dcterms:W3CDTF">2020-02-05T18:14:07Z</dcterms:modified>
</cp:coreProperties>
</file>