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tiff" ContentType="image/tiff"/>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Override1.xml" ContentType="application/vnd.openxmlformats-officedocument.themeOverride+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2">
  <p:sldMasterIdLst>
    <p:sldMasterId id="2147483660" r:id="rId1"/>
    <p:sldMasterId id="2147483672" r:id="rId2"/>
  </p:sldMasterIdLst>
  <p:notesMasterIdLst>
    <p:notesMasterId r:id="rId60"/>
  </p:notesMasterIdLst>
  <p:sldIdLst>
    <p:sldId id="299" r:id="rId3"/>
    <p:sldId id="390" r:id="rId4"/>
    <p:sldId id="391" r:id="rId5"/>
    <p:sldId id="392" r:id="rId6"/>
    <p:sldId id="427" r:id="rId7"/>
    <p:sldId id="393" r:id="rId8"/>
    <p:sldId id="394" r:id="rId9"/>
    <p:sldId id="395" r:id="rId10"/>
    <p:sldId id="428" r:id="rId11"/>
    <p:sldId id="396" r:id="rId12"/>
    <p:sldId id="397" r:id="rId13"/>
    <p:sldId id="398" r:id="rId14"/>
    <p:sldId id="340" r:id="rId15"/>
    <p:sldId id="399" r:id="rId16"/>
    <p:sldId id="400" r:id="rId17"/>
    <p:sldId id="401" r:id="rId18"/>
    <p:sldId id="402" r:id="rId19"/>
    <p:sldId id="403" r:id="rId20"/>
    <p:sldId id="404" r:id="rId21"/>
    <p:sldId id="405" r:id="rId22"/>
    <p:sldId id="406" r:id="rId23"/>
    <p:sldId id="407" r:id="rId24"/>
    <p:sldId id="408" r:id="rId25"/>
    <p:sldId id="409" r:id="rId26"/>
    <p:sldId id="410" r:id="rId27"/>
    <p:sldId id="411" r:id="rId28"/>
    <p:sldId id="412" r:id="rId29"/>
    <p:sldId id="413" r:id="rId30"/>
    <p:sldId id="414" r:id="rId31"/>
    <p:sldId id="357" r:id="rId32"/>
    <p:sldId id="429" r:id="rId33"/>
    <p:sldId id="430" r:id="rId34"/>
    <p:sldId id="431" r:id="rId35"/>
    <p:sldId id="432" r:id="rId36"/>
    <p:sldId id="433" r:id="rId37"/>
    <p:sldId id="434" r:id="rId38"/>
    <p:sldId id="378" r:id="rId39"/>
    <p:sldId id="379" r:id="rId40"/>
    <p:sldId id="380" r:id="rId41"/>
    <p:sldId id="440" r:id="rId42"/>
    <p:sldId id="381" r:id="rId43"/>
    <p:sldId id="441" r:id="rId44"/>
    <p:sldId id="382" r:id="rId45"/>
    <p:sldId id="443" r:id="rId46"/>
    <p:sldId id="442" r:id="rId47"/>
    <p:sldId id="384" r:id="rId48"/>
    <p:sldId id="385" r:id="rId49"/>
    <p:sldId id="435" r:id="rId50"/>
    <p:sldId id="387" r:id="rId51"/>
    <p:sldId id="436" r:id="rId52"/>
    <p:sldId id="437" r:id="rId53"/>
    <p:sldId id="439" r:id="rId54"/>
    <p:sldId id="444" r:id="rId55"/>
    <p:sldId id="445" r:id="rId56"/>
    <p:sldId id="356" r:id="rId57"/>
    <p:sldId id="355" r:id="rId58"/>
    <p:sldId id="426" r:id="rId5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960" autoAdjust="0"/>
    <p:restoredTop sz="66846" autoAdjust="0"/>
  </p:normalViewPr>
  <p:slideViewPr>
    <p:cSldViewPr>
      <p:cViewPr varScale="1">
        <p:scale>
          <a:sx n="75" d="100"/>
          <a:sy n="75" d="100"/>
        </p:scale>
        <p:origin x="1440" y="54"/>
      </p:cViewPr>
      <p:guideLst>
        <p:guide orient="horz" pos="2160"/>
        <p:guide pos="2880"/>
      </p:guideLst>
    </p:cSldViewPr>
  </p:slideViewPr>
  <p:notesTextViewPr>
    <p:cViewPr>
      <p:scale>
        <a:sx n="1" d="1"/>
        <a:sy n="1" d="1"/>
      </p:scale>
      <p:origin x="0" y="0"/>
    </p:cViewPr>
  </p:notesTextViewPr>
  <p:sorterViewPr>
    <p:cViewPr>
      <p:scale>
        <a:sx n="100" d="100"/>
        <a:sy n="100" d="100"/>
      </p:scale>
      <p:origin x="0" y="-12582"/>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slide" Target="slides/slide53.xml"/><Relationship Id="rId63" Type="http://schemas.openxmlformats.org/officeDocument/2006/relationships/theme" Target="theme/theme1.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slide" Target="slides/slide56.xml"/><Relationship Id="rId5" Type="http://schemas.openxmlformats.org/officeDocument/2006/relationships/slide" Target="slides/slide3.xml"/><Relationship Id="rId61" Type="http://schemas.openxmlformats.org/officeDocument/2006/relationships/presProps" Target="presProps.xml"/><Relationship Id="rId19" Type="http://schemas.openxmlformats.org/officeDocument/2006/relationships/slide" Target="slides/slide1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tableStyles" Target="tableStyles.xml"/><Relationship Id="rId8" Type="http://schemas.openxmlformats.org/officeDocument/2006/relationships/slide" Target="slides/slide6.xml"/><Relationship Id="rId51" Type="http://schemas.openxmlformats.org/officeDocument/2006/relationships/slide" Target="slides/slide49.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notesMaster" Target="notesMasters/notesMaster1.xml"/><Relationship Id="rId4" Type="http://schemas.openxmlformats.org/officeDocument/2006/relationships/slide" Target="slides/slide2.xml"/><Relationship Id="rId9"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13E99A0-5A01-41BA-AC39-BB8F130969B5}" type="datetimeFigureOut">
              <a:rPr lang="en-US" smtClean="0"/>
              <a:pPr/>
              <a:t>1/6/2020</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58BEC4D-D1F7-4625-B0BA-2126EAFE9E6D}" type="slidenum">
              <a:rPr lang="en-US" smtClean="0"/>
              <a:pPr/>
              <a:t>‹#›</a:t>
            </a:fld>
            <a:endParaRPr lang="en-US"/>
          </a:p>
        </p:txBody>
      </p:sp>
    </p:spTree>
    <p:extLst>
      <p:ext uri="{BB962C8B-B14F-4D97-AF65-F5344CB8AC3E}">
        <p14:creationId xmlns:p14="http://schemas.microsoft.com/office/powerpoint/2010/main" val="269179728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7"/>
          <p:cNvSpPr>
            <a:spLocks noGrp="1" noChangeArrowheads="1"/>
          </p:cNvSpPr>
          <p:nvPr>
            <p:ph type="sldNum" sz="quarter" idx="5"/>
          </p:nvPr>
        </p:nvSpPr>
        <p:spPr>
          <a:noFill/>
        </p:spPr>
        <p:txBody>
          <a:bodyP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0A9E7CF9-240F-482B-9EC3-A2AD26735D19}" type="slidenum">
              <a:rPr lang="en-US" altLang="en-US">
                <a:solidFill>
                  <a:prstClr val="black"/>
                </a:solidFill>
              </a:rPr>
              <a:pPr eaLnBrk="1" hangingPunct="1">
                <a:spcBef>
                  <a:spcPct val="0"/>
                </a:spcBef>
              </a:pPr>
              <a:t>1</a:t>
            </a:fld>
            <a:endParaRPr lang="en-US" altLang="en-US">
              <a:solidFill>
                <a:prstClr val="black"/>
              </a:solidFill>
            </a:endParaRPr>
          </a:p>
        </p:txBody>
      </p:sp>
      <p:sp>
        <p:nvSpPr>
          <p:cNvPr id="86019" name="Rectangle 2"/>
          <p:cNvSpPr>
            <a:spLocks noGrp="1" noRot="1" noChangeAspect="1" noChangeArrowheads="1" noTextEdit="1"/>
          </p:cNvSpPr>
          <p:nvPr>
            <p:ph type="sldImg"/>
          </p:nvPr>
        </p:nvSpPr>
        <p:spPr>
          <a:ln/>
        </p:spPr>
      </p:sp>
      <p:sp>
        <p:nvSpPr>
          <p:cNvPr id="86020" name="Rectangle 3"/>
          <p:cNvSpPr>
            <a:spLocks noGrp="1" noChangeArrowheads="1"/>
          </p:cNvSpPr>
          <p:nvPr>
            <p:ph type="body" idx="1"/>
          </p:nvPr>
        </p:nvSpPr>
        <p:spPr>
          <a:noFill/>
        </p:spPr>
        <p:txBody>
          <a:bodyPr/>
          <a:lstStyle/>
          <a:p>
            <a:pPr eaLnBrk="1" hangingPunct="1"/>
            <a:r>
              <a:rPr lang="en-US" altLang="en-US" dirty="0"/>
              <a:t>3 min</a:t>
            </a:r>
          </a:p>
          <a:p>
            <a:pPr eaLnBrk="1" hangingPunct="1"/>
            <a:endParaRPr lang="en-US" altLang="en-US" dirty="0"/>
          </a:p>
          <a:p>
            <a:pPr eaLnBrk="1" hangingPunct="1"/>
            <a:r>
              <a:rPr lang="en-US" sz="1200" kern="1200" dirty="0">
                <a:solidFill>
                  <a:schemeClr val="tx1"/>
                </a:solidFill>
                <a:effectLst/>
                <a:latin typeface="+mn-lt"/>
                <a:ea typeface="+mn-ea"/>
                <a:cs typeface="+mn-cs"/>
              </a:rPr>
              <a:t>a. Take care of any housekeeping issues.</a:t>
            </a:r>
            <a:endParaRPr lang="en-US" altLang="en-US" dirty="0"/>
          </a:p>
        </p:txBody>
      </p:sp>
    </p:spTree>
    <p:extLst>
      <p:ext uri="{BB962C8B-B14F-4D97-AF65-F5344CB8AC3E}">
        <p14:creationId xmlns:p14="http://schemas.microsoft.com/office/powerpoint/2010/main" val="308322292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dirty="0"/>
              <a:t>3 min</a:t>
            </a:r>
          </a:p>
          <a:p>
            <a:pPr eaLnBrk="1" hangingPunct="1"/>
            <a:endParaRPr lang="en-US" dirty="0"/>
          </a:p>
          <a:p>
            <a:pPr marL="0" lvl="1" indent="0">
              <a:buNone/>
            </a:pPr>
            <a:r>
              <a:rPr lang="en-US" sz="1200" kern="1200" dirty="0">
                <a:solidFill>
                  <a:schemeClr val="tx1"/>
                </a:solidFill>
                <a:latin typeface="+mn-lt"/>
                <a:ea typeface="+mn-ea"/>
                <a:cs typeface="+mn-cs"/>
              </a:rPr>
              <a:t>a. “This is the three-step protocol that will guide our video-based lesson analysis work. Although we’ll follow the protocol a bit more loosely during the Summer Institute, we’ll rely heavily on this explicit three-step format as we move into the fall study groups.”</a:t>
            </a:r>
          </a:p>
          <a:p>
            <a:pPr marL="228600" lvl="1" indent="-228600">
              <a:buNone/>
            </a:pPr>
            <a:endParaRPr lang="en-US" dirty="0"/>
          </a:p>
          <a:p>
            <a:r>
              <a:rPr lang="en-US" dirty="0"/>
              <a:t>b. Review the steps on the slide; then tell participants, “Framing our analysis in this way and following specific steps will help us focus more holistically on the teaching and the impact of the </a:t>
            </a:r>
            <a:r>
              <a:rPr lang="en-US" dirty="0" err="1"/>
              <a:t>STeLLA</a:t>
            </a:r>
            <a:r>
              <a:rPr lang="en-US" dirty="0"/>
              <a:t> strategies on student thinking and learning and the storyline students are constructing (i.e., the Student Thinking Lens and the Science Content Storyline Lens).” </a:t>
            </a:r>
            <a:r>
              <a:rPr lang="en-US" sz="900" dirty="0"/>
              <a:t> </a:t>
            </a:r>
            <a:endParaRPr lang="en-US" dirty="0"/>
          </a:p>
        </p:txBody>
      </p:sp>
      <p:sp>
        <p:nvSpPr>
          <p:cNvPr id="4" name="Header Placeholder 3"/>
          <p:cNvSpPr>
            <a:spLocks noGrp="1"/>
          </p:cNvSpPr>
          <p:nvPr>
            <p:ph type="hdr" sz="quarter" idx="10"/>
          </p:nvPr>
        </p:nvSpPr>
        <p:spPr/>
        <p:txBody>
          <a:bodyPr/>
          <a:lstStyle/>
          <a:p>
            <a:pPr>
              <a:defRPr/>
            </a:pPr>
            <a:r>
              <a:rPr lang="en-US"/>
              <a:t>BSCS</a:t>
            </a:r>
          </a:p>
        </p:txBody>
      </p:sp>
      <p:sp>
        <p:nvSpPr>
          <p:cNvPr id="5" name="Footer Placeholder 4"/>
          <p:cNvSpPr>
            <a:spLocks noGrp="1"/>
          </p:cNvSpPr>
          <p:nvPr>
            <p:ph type="ftr" sz="quarter" idx="11"/>
          </p:nvPr>
        </p:nvSpPr>
        <p:spPr/>
        <p:txBody>
          <a:bodyPr/>
          <a:lstStyle/>
          <a:p>
            <a:pPr>
              <a:defRPr/>
            </a:pPr>
            <a:r>
              <a:rPr lang="en-US"/>
              <a:t>STeLLA Summer Institute June 2011</a:t>
            </a:r>
          </a:p>
        </p:txBody>
      </p:sp>
      <p:sp>
        <p:nvSpPr>
          <p:cNvPr id="6" name="Slide Number Placeholder 5"/>
          <p:cNvSpPr>
            <a:spLocks noGrp="1"/>
          </p:cNvSpPr>
          <p:nvPr>
            <p:ph type="sldNum" sz="quarter" idx="12"/>
          </p:nvPr>
        </p:nvSpPr>
        <p:spPr/>
        <p:txBody>
          <a:bodyPr/>
          <a:lstStyle/>
          <a:p>
            <a:pPr>
              <a:defRPr/>
            </a:pPr>
            <a:fld id="{35074273-5C1C-4B8A-81EC-C8326BBD4877}" type="slidenum">
              <a:rPr lang="en-US" smtClean="0"/>
              <a:pPr>
                <a:defRPr/>
              </a:pPr>
              <a:t>10</a:t>
            </a:fld>
            <a:endParaRPr lang="en-US"/>
          </a:p>
        </p:txBody>
      </p:sp>
    </p:spTree>
    <p:extLst>
      <p:ext uri="{BB962C8B-B14F-4D97-AF65-F5344CB8AC3E}">
        <p14:creationId xmlns:p14="http://schemas.microsoft.com/office/powerpoint/2010/main" val="49787263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Slide Image Placeholder 1"/>
          <p:cNvSpPr>
            <a:spLocks noGrp="1" noRot="1" noChangeAspect="1" noTextEdit="1"/>
          </p:cNvSpPr>
          <p:nvPr>
            <p:ph type="sldImg"/>
          </p:nvPr>
        </p:nvSpPr>
        <p:spPr>
          <a:ln/>
        </p:spPr>
      </p:sp>
      <p:sp>
        <p:nvSpPr>
          <p:cNvPr id="44035" name="Notes Placeholder 2"/>
          <p:cNvSpPr>
            <a:spLocks noGrp="1"/>
          </p:cNvSpPr>
          <p:nvPr>
            <p:ph type="body" idx="1"/>
          </p:nvPr>
        </p:nvSpPr>
        <p:spPr>
          <a:noFill/>
        </p:spPr>
        <p:txBody>
          <a:bodyPr/>
          <a:lstStyle/>
          <a:p>
            <a:pPr lvl="0"/>
            <a:r>
              <a:rPr lang="en-US" dirty="0"/>
              <a:t>3 </a:t>
            </a:r>
            <a:r>
              <a:rPr lang="en-US" baseline="0" dirty="0"/>
              <a:t>min</a:t>
            </a:r>
          </a:p>
          <a:p>
            <a:pPr lvl="0"/>
            <a:endParaRPr lang="en-US" sz="1200" kern="1200" baseline="0" dirty="0">
              <a:solidFill>
                <a:schemeClr val="tx1"/>
              </a:solidFill>
              <a:latin typeface="+mn-lt"/>
              <a:ea typeface="+mn-ea"/>
              <a:cs typeface="+mn-cs"/>
            </a:endParaRPr>
          </a:p>
          <a:p>
            <a:pPr lvl="0"/>
            <a:r>
              <a:rPr lang="en-US" sz="1200" kern="1200" baseline="0" dirty="0">
                <a:solidFill>
                  <a:schemeClr val="tx1"/>
                </a:solidFill>
                <a:latin typeface="+mn-lt"/>
                <a:ea typeface="+mn-ea"/>
                <a:cs typeface="+mn-cs"/>
              </a:rPr>
              <a:t>a. </a:t>
            </a:r>
            <a:r>
              <a:rPr lang="en-US" sz="1200" kern="1200" dirty="0">
                <a:solidFill>
                  <a:schemeClr val="tx1"/>
                </a:solidFill>
                <a:latin typeface="+mn-lt"/>
                <a:ea typeface="+mn-ea"/>
                <a:cs typeface="+mn-cs"/>
              </a:rPr>
              <a:t>“The lesson analysis protocol includes this five-step process.”</a:t>
            </a:r>
          </a:p>
          <a:p>
            <a:endParaRPr lang="en-US" sz="1200" kern="1200" dirty="0">
              <a:solidFill>
                <a:schemeClr val="tx1"/>
              </a:solidFill>
              <a:latin typeface="+mn-lt"/>
              <a:ea typeface="+mn-ea"/>
              <a:cs typeface="+mn-cs"/>
            </a:endParaRPr>
          </a:p>
          <a:p>
            <a:r>
              <a:rPr lang="en-US" sz="1200" kern="1200" dirty="0">
                <a:solidFill>
                  <a:schemeClr val="tx1"/>
                </a:solidFill>
                <a:latin typeface="+mn-lt"/>
                <a:ea typeface="+mn-ea"/>
                <a:cs typeface="+mn-cs"/>
              </a:rPr>
              <a:t>b. Review the steps on the slide and note that in the study groups, these steps will be followed more explicitly than they will be during the Summer Institute.</a:t>
            </a:r>
            <a:endParaRPr lang="en-US" dirty="0"/>
          </a:p>
        </p:txBody>
      </p:sp>
      <p:sp>
        <p:nvSpPr>
          <p:cNvPr id="44036" name="Slide Number Placeholder 3"/>
          <p:cNvSpPr>
            <a:spLocks noGrp="1"/>
          </p:cNvSpPr>
          <p:nvPr>
            <p:ph type="sldNum" sz="quarter" idx="5"/>
          </p:nvPr>
        </p:nvSpPr>
        <p:spPr>
          <a:noFill/>
        </p:spPr>
        <p:txBody>
          <a:bodyPr/>
          <a:lstStyle>
            <a:lvl1pPr defTabSz="966507" eaLnBrk="0" hangingPunct="0">
              <a:defRPr>
                <a:solidFill>
                  <a:schemeClr val="tx1"/>
                </a:solidFill>
                <a:latin typeface="Arial" charset="0"/>
              </a:defRPr>
            </a:lvl1pPr>
            <a:lvl2pPr marL="770572" indent="-296373" defTabSz="966507" eaLnBrk="0" hangingPunct="0">
              <a:defRPr>
                <a:solidFill>
                  <a:schemeClr val="tx1"/>
                </a:solidFill>
                <a:latin typeface="Arial" charset="0"/>
              </a:defRPr>
            </a:lvl2pPr>
            <a:lvl3pPr marL="1185495" indent="-237099" defTabSz="966507" eaLnBrk="0" hangingPunct="0">
              <a:defRPr>
                <a:solidFill>
                  <a:schemeClr val="tx1"/>
                </a:solidFill>
                <a:latin typeface="Arial" charset="0"/>
              </a:defRPr>
            </a:lvl3pPr>
            <a:lvl4pPr marL="1659690" indent="-237099" defTabSz="966507" eaLnBrk="0" hangingPunct="0">
              <a:defRPr>
                <a:solidFill>
                  <a:schemeClr val="tx1"/>
                </a:solidFill>
                <a:latin typeface="Arial" charset="0"/>
              </a:defRPr>
            </a:lvl4pPr>
            <a:lvl5pPr marL="2133890" indent="-237099" defTabSz="966507" eaLnBrk="0" hangingPunct="0">
              <a:defRPr>
                <a:solidFill>
                  <a:schemeClr val="tx1"/>
                </a:solidFill>
                <a:latin typeface="Arial" charset="0"/>
              </a:defRPr>
            </a:lvl5pPr>
            <a:lvl6pPr marL="2608086" indent="-237099" defTabSz="966507" eaLnBrk="0" fontAlgn="base" hangingPunct="0">
              <a:spcBef>
                <a:spcPct val="0"/>
              </a:spcBef>
              <a:spcAft>
                <a:spcPct val="0"/>
              </a:spcAft>
              <a:defRPr>
                <a:solidFill>
                  <a:schemeClr val="tx1"/>
                </a:solidFill>
                <a:latin typeface="Arial" charset="0"/>
              </a:defRPr>
            </a:lvl6pPr>
            <a:lvl7pPr marL="3082284" indent="-237099" defTabSz="966507" eaLnBrk="0" fontAlgn="base" hangingPunct="0">
              <a:spcBef>
                <a:spcPct val="0"/>
              </a:spcBef>
              <a:spcAft>
                <a:spcPct val="0"/>
              </a:spcAft>
              <a:defRPr>
                <a:solidFill>
                  <a:schemeClr val="tx1"/>
                </a:solidFill>
                <a:latin typeface="Arial" charset="0"/>
              </a:defRPr>
            </a:lvl7pPr>
            <a:lvl8pPr marL="3556482" indent="-237099" defTabSz="966507" eaLnBrk="0" fontAlgn="base" hangingPunct="0">
              <a:spcBef>
                <a:spcPct val="0"/>
              </a:spcBef>
              <a:spcAft>
                <a:spcPct val="0"/>
              </a:spcAft>
              <a:defRPr>
                <a:solidFill>
                  <a:schemeClr val="tx1"/>
                </a:solidFill>
                <a:latin typeface="Arial" charset="0"/>
              </a:defRPr>
            </a:lvl8pPr>
            <a:lvl9pPr marL="4030679" indent="-237099" defTabSz="966507" eaLnBrk="0" fontAlgn="base" hangingPunct="0">
              <a:spcBef>
                <a:spcPct val="0"/>
              </a:spcBef>
              <a:spcAft>
                <a:spcPct val="0"/>
              </a:spcAft>
              <a:defRPr>
                <a:solidFill>
                  <a:schemeClr val="tx1"/>
                </a:solidFill>
                <a:latin typeface="Arial" charset="0"/>
              </a:defRPr>
            </a:lvl9pPr>
          </a:lstStyle>
          <a:p>
            <a:pPr eaLnBrk="1" hangingPunct="1"/>
            <a:fld id="{B59F497B-ABD1-49CE-9BDF-6FB0A384F89B}" type="slidenum">
              <a:rPr lang="en-US">
                <a:solidFill>
                  <a:srgbClr val="000000"/>
                </a:solidFill>
              </a:rPr>
              <a:pPr eaLnBrk="1" hangingPunct="1"/>
              <a:t>11</a:t>
            </a:fld>
            <a:endParaRPr lang="en-US" dirty="0">
              <a:solidFill>
                <a:srgbClr val="000000"/>
              </a:solidFill>
            </a:endParaRPr>
          </a:p>
        </p:txBody>
      </p:sp>
      <p:sp>
        <p:nvSpPr>
          <p:cNvPr id="2" name="Footer Placeholder 1"/>
          <p:cNvSpPr>
            <a:spLocks noGrp="1"/>
          </p:cNvSpPr>
          <p:nvPr>
            <p:ph type="ftr" sz="quarter" idx="10"/>
          </p:nvPr>
        </p:nvSpPr>
        <p:spPr/>
        <p:txBody>
          <a:bodyPr/>
          <a:lstStyle/>
          <a:p>
            <a:pPr>
              <a:defRPr/>
            </a:pPr>
            <a:r>
              <a:rPr lang="en-US" dirty="0"/>
              <a:t>BSCS</a:t>
            </a:r>
          </a:p>
        </p:txBody>
      </p:sp>
      <p:sp>
        <p:nvSpPr>
          <p:cNvPr id="3" name="Header Placeholder 2"/>
          <p:cNvSpPr>
            <a:spLocks noGrp="1"/>
          </p:cNvSpPr>
          <p:nvPr>
            <p:ph type="hdr" sz="quarter" idx="11"/>
          </p:nvPr>
        </p:nvSpPr>
        <p:spPr/>
        <p:txBody>
          <a:bodyPr/>
          <a:lstStyle/>
          <a:p>
            <a:pPr>
              <a:defRPr/>
            </a:pPr>
            <a:r>
              <a:rPr lang="en-US"/>
              <a:t>STeLLA Blue 1       Study Group 1</a:t>
            </a:r>
            <a:endParaRPr lang="en-US" dirty="0"/>
          </a:p>
        </p:txBody>
      </p:sp>
      <p:sp>
        <p:nvSpPr>
          <p:cNvPr id="4" name="Date Placeholder 3"/>
          <p:cNvSpPr>
            <a:spLocks noGrp="1"/>
          </p:cNvSpPr>
          <p:nvPr>
            <p:ph type="dt" idx="12"/>
          </p:nvPr>
        </p:nvSpPr>
        <p:spPr/>
        <p:txBody>
          <a:bodyPr/>
          <a:lstStyle/>
          <a:p>
            <a:pPr>
              <a:defRPr/>
            </a:pPr>
            <a:r>
              <a:rPr lang="en-US"/>
              <a:t>9/24/2012</a:t>
            </a:r>
            <a:endParaRPr lang="en-US" dirty="0"/>
          </a:p>
        </p:txBody>
      </p:sp>
    </p:spTree>
    <p:extLst>
      <p:ext uri="{BB962C8B-B14F-4D97-AF65-F5344CB8AC3E}">
        <p14:creationId xmlns:p14="http://schemas.microsoft.com/office/powerpoint/2010/main" val="70356592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2</a:t>
            </a:r>
            <a:r>
              <a:rPr lang="en-US" baseline="0" dirty="0"/>
              <a:t> min </a:t>
            </a:r>
          </a:p>
          <a:p>
            <a:endParaRPr lang="en-US" baseline="0" dirty="0"/>
          </a:p>
          <a:p>
            <a:pPr marL="0" lvl="1"/>
            <a:r>
              <a:rPr lang="en-US" dirty="0"/>
              <a:t>a. </a:t>
            </a:r>
            <a:r>
              <a:rPr lang="en-US" b="1" dirty="0"/>
              <a:t>Ask:</a:t>
            </a:r>
            <a:r>
              <a:rPr lang="en-US" dirty="0"/>
              <a:t> “Why is each of these viewing basics important? Which will be hardest for you?”</a:t>
            </a:r>
          </a:p>
          <a:p>
            <a:endParaRPr lang="en-US" u="sng" dirty="0"/>
          </a:p>
          <a:p>
            <a:r>
              <a:rPr lang="en-US" dirty="0"/>
              <a:t>b. Tell participants they can find details on the viewing basics in the </a:t>
            </a:r>
            <a:r>
              <a:rPr lang="en-US" dirty="0" err="1"/>
              <a:t>STeLLA</a:t>
            </a:r>
            <a:r>
              <a:rPr lang="en-US" dirty="0"/>
              <a:t> strategies booklet and refer to this information later.</a:t>
            </a:r>
          </a:p>
          <a:p>
            <a:endParaRPr lang="en-US" b="1" dirty="0"/>
          </a:p>
          <a:p>
            <a:r>
              <a:rPr lang="en-US" dirty="0"/>
              <a:t>c. </a:t>
            </a:r>
            <a:r>
              <a:rPr lang="en-US" b="1" dirty="0"/>
              <a:t>Highlight:</a:t>
            </a:r>
            <a:r>
              <a:rPr lang="en-US" dirty="0"/>
              <a:t> “The videos we’ll be viewing throughout the program aren’t necessarily exemplary, but rather they provide real-world examples of teachers implementing the </a:t>
            </a:r>
            <a:r>
              <a:rPr lang="en-US" dirty="0" err="1"/>
              <a:t>STeLLA</a:t>
            </a:r>
            <a:r>
              <a:rPr lang="en-US" dirty="0"/>
              <a:t> strategies. Examples like these deepen our thinking because we can see the sometimes unintended results of teacher decisions and consider missed opportunities.” </a:t>
            </a:r>
          </a:p>
          <a:p>
            <a:endParaRPr lang="en-US" u="sng" dirty="0"/>
          </a:p>
          <a:p>
            <a:r>
              <a:rPr lang="en-US" dirty="0"/>
              <a:t>d. </a:t>
            </a:r>
            <a:r>
              <a:rPr lang="en-US" b="1" dirty="0"/>
              <a:t>Honor the </a:t>
            </a:r>
            <a:r>
              <a:rPr lang="en-US" b="1" dirty="0" err="1"/>
              <a:t>videocase</a:t>
            </a:r>
            <a:r>
              <a:rPr lang="en-US" b="1" dirty="0"/>
              <a:t> teachers! </a:t>
            </a:r>
            <a:r>
              <a:rPr lang="en-US" dirty="0"/>
              <a:t>All of these courageous teachers are not only working hard to improve their own teaching practice but are also willing to make their practice public so that others can learn from it. None of them would claim to be exemplary science teachers. </a:t>
            </a:r>
            <a:r>
              <a:rPr lang="en-US" sz="900" dirty="0"/>
              <a:t> </a:t>
            </a:r>
            <a:endParaRPr lang="en-US" dirty="0"/>
          </a:p>
        </p:txBody>
      </p:sp>
      <p:sp>
        <p:nvSpPr>
          <p:cNvPr id="4" name="Slide Number Placeholder 3"/>
          <p:cNvSpPr>
            <a:spLocks noGrp="1"/>
          </p:cNvSpPr>
          <p:nvPr>
            <p:ph type="sldNum" sz="quarter" idx="10"/>
          </p:nvPr>
        </p:nvSpPr>
        <p:spPr/>
        <p:txBody>
          <a:bodyPr/>
          <a:lstStyle/>
          <a:p>
            <a:pPr>
              <a:defRPr/>
            </a:pPr>
            <a:fld id="{C70F6E62-11C5-4854-89DB-851B545ABDD5}" type="slidenum">
              <a:rPr lang="en-US" smtClean="0"/>
              <a:pPr>
                <a:defRPr/>
              </a:pPr>
              <a:t>12</a:t>
            </a:fld>
            <a:endParaRPr lang="en-US"/>
          </a:p>
        </p:txBody>
      </p:sp>
      <p:sp>
        <p:nvSpPr>
          <p:cNvPr id="5" name="Footer Placeholder 4"/>
          <p:cNvSpPr>
            <a:spLocks noGrp="1"/>
          </p:cNvSpPr>
          <p:nvPr>
            <p:ph type="ftr" sz="quarter" idx="11"/>
          </p:nvPr>
        </p:nvSpPr>
        <p:spPr/>
        <p:txBody>
          <a:bodyPr/>
          <a:lstStyle/>
          <a:p>
            <a:pPr>
              <a:defRPr/>
            </a:pPr>
            <a:r>
              <a:rPr lang="en-US"/>
              <a:t>STeLLA II Summer Institute Day 2</a:t>
            </a:r>
          </a:p>
        </p:txBody>
      </p:sp>
      <p:sp>
        <p:nvSpPr>
          <p:cNvPr id="6" name="Header Placeholder 5"/>
          <p:cNvSpPr>
            <a:spLocks noGrp="1"/>
          </p:cNvSpPr>
          <p:nvPr>
            <p:ph type="hdr" sz="quarter" idx="12"/>
          </p:nvPr>
        </p:nvSpPr>
        <p:spPr/>
        <p:txBody>
          <a:bodyPr/>
          <a:lstStyle/>
          <a:p>
            <a:pPr>
              <a:defRPr/>
            </a:pPr>
            <a:r>
              <a:rPr lang="en-US"/>
              <a:t>BSCS</a:t>
            </a:r>
          </a:p>
        </p:txBody>
      </p:sp>
    </p:spTree>
    <p:extLst>
      <p:ext uri="{BB962C8B-B14F-4D97-AF65-F5344CB8AC3E}">
        <p14:creationId xmlns:p14="http://schemas.microsoft.com/office/powerpoint/2010/main" val="210962082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2 min</a:t>
            </a:r>
          </a:p>
          <a:p>
            <a:endParaRPr lang="en-US" sz="1200" kern="1200" dirty="0">
              <a:solidFill>
                <a:schemeClr val="tx1"/>
              </a:solidFill>
              <a:latin typeface="+mn-lt"/>
              <a:ea typeface="+mn-ea"/>
              <a:cs typeface="+mn-cs"/>
            </a:endParaRPr>
          </a:p>
          <a:p>
            <a:r>
              <a:rPr lang="en-US" sz="1200" kern="1200" dirty="0">
                <a:solidFill>
                  <a:schemeClr val="tx1"/>
                </a:solidFill>
                <a:latin typeface="+mn-lt"/>
                <a:ea typeface="+mn-ea"/>
                <a:cs typeface="+mn-cs"/>
              </a:rPr>
              <a:t>a.</a:t>
            </a:r>
            <a:r>
              <a:rPr lang="en-US" sz="1200" kern="1200" baseline="0" dirty="0">
                <a:solidFill>
                  <a:schemeClr val="tx1"/>
                </a:solidFill>
                <a:latin typeface="+mn-lt"/>
                <a:ea typeface="+mn-ea"/>
                <a:cs typeface="+mn-cs"/>
              </a:rPr>
              <a:t> </a:t>
            </a:r>
            <a:r>
              <a:rPr lang="en-US" sz="1200" kern="1200" dirty="0">
                <a:solidFill>
                  <a:schemeClr val="tx1"/>
                </a:solidFill>
                <a:latin typeface="+mn-lt"/>
                <a:ea typeface="+mn-ea"/>
                <a:cs typeface="+mn-cs"/>
              </a:rPr>
              <a:t>Describe the context of the first video clip participants will watch. (See the top of the transcript—handout 2.1 in the PD program binder.) </a:t>
            </a:r>
          </a:p>
          <a:p>
            <a:endParaRPr lang="en-US" sz="1200" kern="1200" dirty="0">
              <a:solidFill>
                <a:schemeClr val="tx1"/>
              </a:solidFill>
              <a:latin typeface="+mn-lt"/>
              <a:ea typeface="+mn-ea"/>
              <a:cs typeface="+mn-cs"/>
            </a:endParaRPr>
          </a:p>
          <a:p>
            <a:r>
              <a:rPr lang="en-US" sz="1200" kern="1200" dirty="0">
                <a:solidFill>
                  <a:schemeClr val="tx1"/>
                </a:solidFill>
                <a:latin typeface="+mn-lt"/>
                <a:ea typeface="+mn-ea"/>
                <a:cs typeface="+mn-cs"/>
              </a:rPr>
              <a:t>b. “This student interview showcases the use of elicit and probe questions. Even though this clip doesn’t take place in the context of an actual classroom, the idea is to look at the quality and form of the questions. Our second video clip will feature probe and challenge questions in a classroom context.”</a:t>
            </a:r>
            <a:endParaRPr lang="en-US" sz="1800" kern="1200" dirty="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dirty="0"/>
          </a:p>
          <a:p>
            <a:pPr marL="0" indent="0">
              <a:buNone/>
            </a:pPr>
            <a:endParaRPr lang="en-US" dirty="0"/>
          </a:p>
        </p:txBody>
      </p:sp>
      <p:sp>
        <p:nvSpPr>
          <p:cNvPr id="4" name="Slide Number Placeholder 3"/>
          <p:cNvSpPr>
            <a:spLocks noGrp="1"/>
          </p:cNvSpPr>
          <p:nvPr>
            <p:ph type="sldNum" sz="quarter" idx="10"/>
          </p:nvPr>
        </p:nvSpPr>
        <p:spPr/>
        <p:txBody>
          <a:bodyPr/>
          <a:lstStyle/>
          <a:p>
            <a:fld id="{458BEC4D-D1F7-4625-B0BA-2126EAFE9E6D}" type="slidenum">
              <a:rPr lang="en-US" smtClean="0"/>
              <a:pPr/>
              <a:t>13</a:t>
            </a:fld>
            <a:endParaRPr lang="en-US"/>
          </a:p>
        </p:txBody>
      </p:sp>
    </p:spTree>
    <p:extLst>
      <p:ext uri="{BB962C8B-B14F-4D97-AF65-F5344CB8AC3E}">
        <p14:creationId xmlns:p14="http://schemas.microsoft.com/office/powerpoint/2010/main" val="416101091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878CC09-7CB5-42DB-80A1-3BFD857B4F52}" type="slidenum">
              <a:rPr lang="en-US"/>
              <a:pPr/>
              <a:t>14</a:t>
            </a:fld>
            <a:endParaRPr lang="en-US"/>
          </a:p>
        </p:txBody>
      </p:sp>
      <p:sp>
        <p:nvSpPr>
          <p:cNvPr id="100354" name="Rectangle 2"/>
          <p:cNvSpPr>
            <a:spLocks noGrp="1" noRot="1" noChangeAspect="1" noChangeArrowheads="1" noTextEdit="1"/>
          </p:cNvSpPr>
          <p:nvPr>
            <p:ph type="sldImg"/>
          </p:nvPr>
        </p:nvSpPr>
        <p:spPr>
          <a:ln/>
        </p:spPr>
      </p:sp>
      <p:sp>
        <p:nvSpPr>
          <p:cNvPr id="100355" name="Rectangle 3"/>
          <p:cNvSpPr>
            <a:spLocks noGrp="1" noChangeArrowheads="1"/>
          </p:cNvSpPr>
          <p:nvPr>
            <p:ph type="body" idx="1"/>
          </p:nvPr>
        </p:nvSpPr>
        <p:spPr/>
        <p:txBody>
          <a:bodyPr/>
          <a:lstStyle/>
          <a:p>
            <a:r>
              <a:rPr lang="en-US" dirty="0"/>
              <a:t>20 min </a:t>
            </a:r>
          </a:p>
          <a:p>
            <a:endParaRPr lang="en-US" dirty="0"/>
          </a:p>
          <a:p>
            <a:pPr marL="0" lvl="1"/>
            <a:r>
              <a:rPr lang="en-US" dirty="0"/>
              <a:t>a. Provide instructions for watching video clip 1 and using the transcript to identify</a:t>
            </a:r>
            <a:r>
              <a:rPr lang="en-US" b="1" i="1" dirty="0"/>
              <a:t> </a:t>
            </a:r>
            <a:r>
              <a:rPr lang="en-US" dirty="0"/>
              <a:t>questions that elicit (E) and probe (P) student ideas and predictions.</a:t>
            </a:r>
          </a:p>
          <a:p>
            <a:endParaRPr lang="en-US" u="sng" dirty="0"/>
          </a:p>
          <a:p>
            <a:r>
              <a:rPr lang="en-US" dirty="0"/>
              <a:t>b. Remind participants that the purpose of watching the video clip is to deepen their shared understandings of these strategies and to build their individual and collective lesson analysis skills. </a:t>
            </a:r>
          </a:p>
          <a:p>
            <a:endParaRPr lang="en-US" b="1" dirty="0"/>
          </a:p>
          <a:p>
            <a:r>
              <a:rPr lang="en-US" dirty="0"/>
              <a:t>c. </a:t>
            </a:r>
            <a:r>
              <a:rPr lang="en-US" b="1" dirty="0"/>
              <a:t>Individuals:</a:t>
            </a:r>
            <a:r>
              <a:rPr lang="en-US" dirty="0"/>
              <a:t> Allow time for participants to review the video transcript and mark E and P questions. </a:t>
            </a:r>
          </a:p>
          <a:p>
            <a:endParaRPr lang="en-US" b="1" dirty="0"/>
          </a:p>
          <a:p>
            <a:r>
              <a:rPr lang="en-US" dirty="0"/>
              <a:t>d. </a:t>
            </a:r>
            <a:r>
              <a:rPr lang="en-US" b="1" dirty="0"/>
              <a:t>Whole group:</a:t>
            </a:r>
            <a:r>
              <a:rPr lang="en-US" dirty="0"/>
              <a:t> Discuss what participants found in the transcript. Encourage them to use evidence from the transcript and reasons from their Z-fold summary charts or the </a:t>
            </a:r>
            <a:r>
              <a:rPr lang="en-US" dirty="0" err="1"/>
              <a:t>STeLLA</a:t>
            </a:r>
            <a:r>
              <a:rPr lang="en-US" dirty="0"/>
              <a:t> strategies booklet to support their ideas. Participants should work to differentiate elicit and probe questions and distinguish them from other types of teacher questions or statements.</a:t>
            </a:r>
          </a:p>
          <a:p>
            <a:pPr defTabSz="864908">
              <a:defRPr/>
            </a:pPr>
            <a:endParaRPr lang="en-US" sz="1700" dirty="0"/>
          </a:p>
          <a:p>
            <a:r>
              <a:rPr lang="en-US" sz="1200" b="1" kern="1200" dirty="0">
                <a:solidFill>
                  <a:schemeClr val="tx1"/>
                </a:solidFill>
                <a:latin typeface="+mn-lt"/>
                <a:ea typeface="+mn-ea"/>
                <a:cs typeface="+mn-cs"/>
              </a:rPr>
              <a:t>Examples of elicit questions:</a:t>
            </a:r>
            <a:r>
              <a:rPr lang="en-US" sz="1200" kern="1200" dirty="0">
                <a:solidFill>
                  <a:schemeClr val="tx1"/>
                </a:solidFill>
                <a:latin typeface="+mn-lt"/>
                <a:ea typeface="+mn-ea"/>
                <a:cs typeface="+mn-cs"/>
              </a:rPr>
              <a:t> </a:t>
            </a:r>
          </a:p>
          <a:p>
            <a:pPr marL="137160" indent="-137160">
              <a:buFont typeface="Arial" pitchFamily="34" charset="0"/>
              <a:buChar char="•"/>
            </a:pPr>
            <a:r>
              <a:rPr lang="en-US" sz="1200" b="1" kern="1200" dirty="0">
                <a:solidFill>
                  <a:schemeClr val="tx1"/>
                </a:solidFill>
                <a:latin typeface="+mn-lt"/>
                <a:ea typeface="+mn-ea"/>
                <a:cs typeface="+mn-cs"/>
              </a:rPr>
              <a:t>Video segment</a:t>
            </a:r>
            <a:r>
              <a:rPr lang="en-US" sz="1200" b="1" kern="1200" baseline="0" dirty="0">
                <a:solidFill>
                  <a:schemeClr val="tx1"/>
                </a:solidFill>
                <a:latin typeface="+mn-lt"/>
                <a:ea typeface="+mn-ea"/>
                <a:cs typeface="+mn-cs"/>
              </a:rPr>
              <a:t> 00:07: </a:t>
            </a:r>
            <a:r>
              <a:rPr lang="en-US" sz="1200" b="0" kern="1200" baseline="0" dirty="0">
                <a:solidFill>
                  <a:schemeClr val="tx1"/>
                </a:solidFill>
                <a:latin typeface="+mn-lt"/>
                <a:ea typeface="+mn-ea"/>
                <a:cs typeface="+mn-cs"/>
              </a:rPr>
              <a:t>“</a:t>
            </a:r>
            <a:r>
              <a:rPr lang="en-US" sz="1200" kern="1200" dirty="0">
                <a:solidFill>
                  <a:schemeClr val="tx1"/>
                </a:solidFill>
                <a:latin typeface="+mn-lt"/>
                <a:ea typeface="+mn-ea"/>
                <a:cs typeface="+mn-cs"/>
              </a:rPr>
              <a:t>What do you see happening?”</a:t>
            </a:r>
            <a:endParaRPr lang="en-US" sz="1200" b="0" kern="1200" baseline="0" dirty="0">
              <a:solidFill>
                <a:schemeClr val="tx1"/>
              </a:solidFill>
              <a:latin typeface="+mn-lt"/>
              <a:ea typeface="+mn-ea"/>
              <a:cs typeface="+mn-cs"/>
            </a:endParaRPr>
          </a:p>
          <a:p>
            <a:pPr marL="137160" indent="-137160">
              <a:buFont typeface="Arial" pitchFamily="34" charset="0"/>
              <a:buChar char="•"/>
            </a:pPr>
            <a:r>
              <a:rPr lang="en-US" sz="1200" b="1" kern="1200" baseline="0" dirty="0">
                <a:solidFill>
                  <a:schemeClr val="tx1"/>
                </a:solidFill>
                <a:latin typeface="+mn-lt"/>
                <a:ea typeface="+mn-ea"/>
                <a:cs typeface="+mn-cs"/>
              </a:rPr>
              <a:t>Segment 00:18: </a:t>
            </a:r>
            <a:r>
              <a:rPr lang="en-US" sz="1200" b="0" kern="1200" baseline="0" dirty="0">
                <a:solidFill>
                  <a:schemeClr val="tx1"/>
                </a:solidFill>
                <a:latin typeface="+mn-lt"/>
                <a:ea typeface="+mn-ea"/>
                <a:cs typeface="+mn-cs"/>
              </a:rPr>
              <a:t>“</a:t>
            </a:r>
            <a:r>
              <a:rPr lang="en-US" sz="1200" kern="1200" dirty="0">
                <a:solidFill>
                  <a:schemeClr val="tx1"/>
                </a:solidFill>
                <a:latin typeface="+mn-lt"/>
                <a:ea typeface="+mn-ea"/>
                <a:cs typeface="+mn-cs"/>
              </a:rPr>
              <a:t>Do you think that there might be something about going up and down that has to do with sound?”</a:t>
            </a:r>
            <a:endParaRPr lang="en-US" sz="1200" b="0" kern="1200" baseline="0" dirty="0">
              <a:solidFill>
                <a:schemeClr val="tx1"/>
              </a:solidFill>
              <a:latin typeface="+mn-lt"/>
              <a:ea typeface="+mn-ea"/>
              <a:cs typeface="+mn-cs"/>
            </a:endParaRPr>
          </a:p>
          <a:p>
            <a:pPr marL="137160" indent="-137160">
              <a:buFont typeface="Arial" pitchFamily="34" charset="0"/>
              <a:buChar char="•"/>
            </a:pPr>
            <a:r>
              <a:rPr lang="en-US" sz="1200" b="1" kern="1200" baseline="0" dirty="0">
                <a:solidFill>
                  <a:schemeClr val="tx1"/>
                </a:solidFill>
                <a:latin typeface="+mn-lt"/>
                <a:ea typeface="+mn-ea"/>
                <a:cs typeface="+mn-cs"/>
              </a:rPr>
              <a:t>Segment 02:24: </a:t>
            </a:r>
            <a:r>
              <a:rPr lang="en-US" sz="1200" b="0" kern="1200" baseline="0" dirty="0">
                <a:solidFill>
                  <a:schemeClr val="tx1"/>
                </a:solidFill>
                <a:latin typeface="+mn-lt"/>
                <a:ea typeface="+mn-ea"/>
                <a:cs typeface="+mn-cs"/>
              </a:rPr>
              <a:t>“</a:t>
            </a:r>
            <a:r>
              <a:rPr lang="en-US" sz="1200" kern="1200" dirty="0">
                <a:solidFill>
                  <a:schemeClr val="tx1"/>
                </a:solidFill>
                <a:latin typeface="+mn-lt"/>
                <a:ea typeface="+mn-ea"/>
                <a:cs typeface="+mn-cs"/>
              </a:rPr>
              <a:t>Do you have any idea why?”</a:t>
            </a:r>
            <a:endParaRPr lang="en-US" sz="1200" b="0" kern="1200" baseline="0" dirty="0">
              <a:solidFill>
                <a:schemeClr val="tx1"/>
              </a:solidFill>
              <a:latin typeface="+mn-lt"/>
              <a:ea typeface="+mn-ea"/>
              <a:cs typeface="+mn-cs"/>
            </a:endParaRPr>
          </a:p>
          <a:p>
            <a:pPr marL="137160" indent="-137160">
              <a:buFont typeface="Arial" pitchFamily="34" charset="0"/>
              <a:buChar char="•"/>
            </a:pPr>
            <a:r>
              <a:rPr lang="en-US" sz="1200" b="1" kern="1200" baseline="0" dirty="0">
                <a:solidFill>
                  <a:schemeClr val="tx1"/>
                </a:solidFill>
                <a:latin typeface="+mn-lt"/>
                <a:ea typeface="+mn-ea"/>
                <a:cs typeface="+mn-cs"/>
              </a:rPr>
              <a:t>Segment 04:00: </a:t>
            </a:r>
            <a:r>
              <a:rPr lang="en-US" sz="1200" b="0" kern="1200" baseline="0" dirty="0">
                <a:solidFill>
                  <a:schemeClr val="tx1"/>
                </a:solidFill>
                <a:latin typeface="+mn-lt"/>
                <a:ea typeface="+mn-ea"/>
                <a:cs typeface="+mn-cs"/>
              </a:rPr>
              <a:t>“W</a:t>
            </a:r>
            <a:r>
              <a:rPr lang="en-US" sz="1200" kern="1200" dirty="0">
                <a:solidFill>
                  <a:schemeClr val="tx1"/>
                </a:solidFill>
                <a:latin typeface="+mn-lt"/>
                <a:ea typeface="+mn-ea"/>
                <a:cs typeface="+mn-cs"/>
              </a:rPr>
              <a:t>hat happens in my ears that let me hear? Do you know? Have any idea?”</a:t>
            </a:r>
            <a:endParaRPr lang="en-US" sz="1200" b="0" kern="1200" baseline="0" dirty="0">
              <a:solidFill>
                <a:schemeClr val="tx1"/>
              </a:solidFill>
              <a:latin typeface="+mn-lt"/>
              <a:ea typeface="+mn-ea"/>
              <a:cs typeface="+mn-cs"/>
            </a:endParaRPr>
          </a:p>
          <a:p>
            <a:endParaRPr lang="en-US" sz="1200" b="1" kern="1200" dirty="0">
              <a:solidFill>
                <a:schemeClr val="tx1"/>
              </a:solidFill>
              <a:latin typeface="+mn-lt"/>
              <a:ea typeface="+mn-ea"/>
              <a:cs typeface="+mn-cs"/>
            </a:endParaRPr>
          </a:p>
          <a:p>
            <a:r>
              <a:rPr lang="en-US" sz="1200" b="1" kern="1200" dirty="0">
                <a:solidFill>
                  <a:schemeClr val="tx1"/>
                </a:solidFill>
                <a:latin typeface="+mn-lt"/>
                <a:ea typeface="+mn-ea"/>
                <a:cs typeface="+mn-cs"/>
              </a:rPr>
              <a:t>Examples of probe questions: </a:t>
            </a:r>
            <a:endParaRPr lang="en-US" sz="1200" kern="1200" dirty="0">
              <a:solidFill>
                <a:schemeClr val="tx1"/>
              </a:solidFill>
              <a:latin typeface="+mn-lt"/>
              <a:ea typeface="+mn-ea"/>
              <a:cs typeface="+mn-cs"/>
            </a:endParaRPr>
          </a:p>
          <a:p>
            <a:pPr marL="137160" indent="-137160">
              <a:buFont typeface="Arial" pitchFamily="34" charset="0"/>
              <a:buChar char="•"/>
            </a:pPr>
            <a:r>
              <a:rPr lang="en-US" sz="1200" b="1" kern="1200" dirty="0">
                <a:solidFill>
                  <a:schemeClr val="tx1"/>
                </a:solidFill>
                <a:latin typeface="+mn-lt"/>
                <a:ea typeface="+mn-ea"/>
                <a:cs typeface="+mn-cs"/>
              </a:rPr>
              <a:t>Video segment 00:27: </a:t>
            </a:r>
            <a:r>
              <a:rPr lang="en-US" sz="1200" b="0" kern="1200" dirty="0">
                <a:solidFill>
                  <a:schemeClr val="tx1"/>
                </a:solidFill>
                <a:latin typeface="+mn-lt"/>
                <a:ea typeface="+mn-ea"/>
                <a:cs typeface="+mn-cs"/>
              </a:rPr>
              <a:t>“Tell me about that.”</a:t>
            </a:r>
            <a:endParaRPr lang="en-US" sz="1200" kern="1200" dirty="0">
              <a:solidFill>
                <a:schemeClr val="tx1"/>
              </a:solidFill>
              <a:latin typeface="+mn-lt"/>
              <a:ea typeface="+mn-ea"/>
              <a:cs typeface="+mn-cs"/>
            </a:endParaRPr>
          </a:p>
          <a:p>
            <a:pPr marL="137160" indent="-137160">
              <a:buFont typeface="Arial" pitchFamily="34" charset="0"/>
              <a:buChar char="•"/>
            </a:pPr>
            <a:r>
              <a:rPr lang="en-US" sz="1200" b="1" kern="1200" dirty="0">
                <a:solidFill>
                  <a:schemeClr val="tx1"/>
                </a:solidFill>
                <a:latin typeface="+mn-lt"/>
                <a:ea typeface="+mn-ea"/>
                <a:cs typeface="+mn-cs"/>
              </a:rPr>
              <a:t>Segment 01:14: </a:t>
            </a:r>
            <a:r>
              <a:rPr lang="en-US" sz="1200" b="0" kern="1200" dirty="0">
                <a:solidFill>
                  <a:schemeClr val="tx1"/>
                </a:solidFill>
                <a:latin typeface="+mn-lt"/>
                <a:ea typeface="+mn-ea"/>
                <a:cs typeface="+mn-cs"/>
              </a:rPr>
              <a:t>“</a:t>
            </a:r>
            <a:r>
              <a:rPr lang="en-US" sz="1200" kern="1200" dirty="0">
                <a:solidFill>
                  <a:schemeClr val="tx1"/>
                </a:solidFill>
                <a:latin typeface="+mn-lt"/>
                <a:ea typeface="+mn-ea"/>
                <a:cs typeface="+mn-cs"/>
              </a:rPr>
              <a:t>Can you tell me about that? What sound might not have something to do with going up and down?” </a:t>
            </a:r>
            <a:r>
              <a:rPr lang="en-US" sz="1200" b="0" kern="1200" baseline="0" dirty="0">
                <a:solidFill>
                  <a:schemeClr val="tx1"/>
                </a:solidFill>
                <a:latin typeface="+mn-lt"/>
                <a:ea typeface="+mn-ea"/>
                <a:cs typeface="+mn-cs"/>
              </a:rPr>
              <a:t>The purpose here is to find out more about what Hayden is thinking, not to push her toward the correct answer.</a:t>
            </a:r>
            <a:endParaRPr lang="en-US" sz="1200" kern="1200" dirty="0">
              <a:solidFill>
                <a:schemeClr val="tx1"/>
              </a:solidFill>
              <a:latin typeface="+mn-lt"/>
              <a:ea typeface="+mn-ea"/>
              <a:cs typeface="+mn-cs"/>
            </a:endParaRPr>
          </a:p>
          <a:p>
            <a:pPr marL="137160" indent="-137160">
              <a:buFont typeface="Arial" pitchFamily="34" charset="0"/>
              <a:buChar char="•"/>
            </a:pPr>
            <a:r>
              <a:rPr lang="en-US" sz="1200" b="1" kern="1200" dirty="0">
                <a:solidFill>
                  <a:schemeClr val="tx1"/>
                </a:solidFill>
                <a:latin typeface="+mn-lt"/>
                <a:ea typeface="+mn-ea"/>
                <a:cs typeface="+mn-cs"/>
              </a:rPr>
              <a:t>Segment 01:22: </a:t>
            </a:r>
            <a:r>
              <a:rPr lang="en-US" sz="1200" b="0" kern="1200" dirty="0">
                <a:solidFill>
                  <a:schemeClr val="tx1"/>
                </a:solidFill>
                <a:latin typeface="+mn-lt"/>
                <a:ea typeface="+mn-ea"/>
                <a:cs typeface="+mn-cs"/>
              </a:rPr>
              <a:t>“Tell me about that.”</a:t>
            </a:r>
            <a:endParaRPr lang="en-US" sz="1200" kern="1200" dirty="0">
              <a:solidFill>
                <a:schemeClr val="tx1"/>
              </a:solidFill>
              <a:latin typeface="+mn-lt"/>
              <a:ea typeface="+mn-ea"/>
              <a:cs typeface="+mn-cs"/>
            </a:endParaRPr>
          </a:p>
          <a:p>
            <a:pPr marL="137160" indent="-137160">
              <a:buFont typeface="Arial" pitchFamily="34" charset="0"/>
              <a:buChar char="•"/>
            </a:pPr>
            <a:r>
              <a:rPr lang="en-US" sz="1200" b="1" kern="1200" dirty="0">
                <a:solidFill>
                  <a:schemeClr val="tx1"/>
                </a:solidFill>
                <a:latin typeface="+mn-lt"/>
                <a:ea typeface="+mn-ea"/>
                <a:cs typeface="+mn-cs"/>
              </a:rPr>
              <a:t>Segments 00:45–01:21:</a:t>
            </a:r>
            <a:r>
              <a:rPr lang="en-US" sz="1200" kern="1200" dirty="0">
                <a:solidFill>
                  <a:schemeClr val="tx1"/>
                </a:solidFill>
                <a:latin typeface="+mn-lt"/>
                <a:ea typeface="+mn-ea"/>
                <a:cs typeface="+mn-cs"/>
              </a:rPr>
              <a:t> In this sequence, the interviewer</a:t>
            </a:r>
            <a:r>
              <a:rPr lang="en-US" sz="1200" kern="1200" baseline="0" dirty="0">
                <a:solidFill>
                  <a:schemeClr val="tx1"/>
                </a:solidFill>
                <a:latin typeface="+mn-lt"/>
                <a:ea typeface="+mn-ea"/>
                <a:cs typeface="+mn-cs"/>
              </a:rPr>
              <a:t> is trying to find out what Hayden thinks is causing the sounds he hears. The probe questions the interviewer asks in this sequence aren’t as obvious.</a:t>
            </a:r>
            <a:endParaRPr lang="en-US" sz="1200" kern="1200" dirty="0">
              <a:solidFill>
                <a:schemeClr val="tx1"/>
              </a:solidFill>
              <a:latin typeface="+mn-lt"/>
              <a:ea typeface="+mn-ea"/>
              <a:cs typeface="+mn-cs"/>
            </a:endParaRPr>
          </a:p>
        </p:txBody>
      </p:sp>
      <p:sp>
        <p:nvSpPr>
          <p:cNvPr id="2" name="Footer Placeholder 1"/>
          <p:cNvSpPr>
            <a:spLocks noGrp="1"/>
          </p:cNvSpPr>
          <p:nvPr>
            <p:ph type="ftr" sz="quarter" idx="10"/>
          </p:nvPr>
        </p:nvSpPr>
        <p:spPr/>
        <p:txBody>
          <a:bodyPr/>
          <a:lstStyle/>
          <a:p>
            <a:pPr>
              <a:defRPr/>
            </a:pPr>
            <a:r>
              <a:rPr lang="en-US"/>
              <a:t>STeLLA II Summer Institute Day 2</a:t>
            </a:r>
          </a:p>
        </p:txBody>
      </p:sp>
      <p:sp>
        <p:nvSpPr>
          <p:cNvPr id="3" name="Header Placeholder 2"/>
          <p:cNvSpPr>
            <a:spLocks noGrp="1"/>
          </p:cNvSpPr>
          <p:nvPr>
            <p:ph type="hdr" sz="quarter" idx="11"/>
          </p:nvPr>
        </p:nvSpPr>
        <p:spPr/>
        <p:txBody>
          <a:bodyPr/>
          <a:lstStyle/>
          <a:p>
            <a:pPr>
              <a:defRPr/>
            </a:pPr>
            <a:r>
              <a:rPr lang="en-US"/>
              <a:t>BSCS</a:t>
            </a:r>
          </a:p>
        </p:txBody>
      </p:sp>
    </p:spTree>
    <p:extLst>
      <p:ext uri="{BB962C8B-B14F-4D97-AF65-F5344CB8AC3E}">
        <p14:creationId xmlns:p14="http://schemas.microsoft.com/office/powerpoint/2010/main" val="329022530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20 min</a:t>
            </a:r>
          </a:p>
          <a:p>
            <a:pPr defTabSz="864908">
              <a:defRPr/>
            </a:pPr>
            <a:endParaRPr lang="en-US" dirty="0"/>
          </a:p>
          <a:p>
            <a:pPr marL="0" lvl="1"/>
            <a:r>
              <a:rPr lang="en-US" dirty="0"/>
              <a:t>a. Give participants time to review the video transcript and develop an answer to one of the analysis questions on this slide. Encourage them to write down their answers.</a:t>
            </a:r>
          </a:p>
          <a:p>
            <a:endParaRPr lang="en-US" dirty="0"/>
          </a:p>
          <a:p>
            <a:r>
              <a:rPr lang="en-US" dirty="0"/>
              <a:t>b. For this first video analysis, do a round-robin and have each participant share. Ask probe and challenge questions to support participants in communicating their ideas clearly and completely:</a:t>
            </a:r>
          </a:p>
          <a:p>
            <a:pPr marL="448650" indent="-134595">
              <a:buFont typeface="Arial" pitchFamily="34" charset="0"/>
              <a:buChar char="•"/>
            </a:pPr>
            <a:r>
              <a:rPr lang="en-US" b="1" dirty="0"/>
              <a:t>Probe question:</a:t>
            </a:r>
            <a:r>
              <a:rPr lang="en-US" dirty="0"/>
              <a:t> “Can you say more about what you mean by …?”  </a:t>
            </a:r>
          </a:p>
          <a:p>
            <a:pPr marL="448650" indent="-134595">
              <a:buFont typeface="Arial" pitchFamily="34" charset="0"/>
              <a:buChar char="•"/>
            </a:pPr>
            <a:r>
              <a:rPr lang="en-US" b="1" dirty="0"/>
              <a:t>Challenge question:</a:t>
            </a:r>
            <a:r>
              <a:rPr lang="en-US" dirty="0"/>
              <a:t> “Can you point to a specific place in the transcript that supports your idea?” </a:t>
            </a:r>
          </a:p>
          <a:p>
            <a:endParaRPr lang="en-US" dirty="0"/>
          </a:p>
          <a:p>
            <a:r>
              <a:rPr lang="en-US" dirty="0"/>
              <a:t>c. As participants share, encourage others to respond by asking questions like these:</a:t>
            </a:r>
          </a:p>
          <a:p>
            <a:pPr marL="448650" indent="-134595">
              <a:buFont typeface="Arial" pitchFamily="34" charset="0"/>
              <a:buChar char="•"/>
            </a:pPr>
            <a:r>
              <a:rPr lang="en-US" dirty="0"/>
              <a:t>Do others have additional evidence to support (or challenge) this idea?</a:t>
            </a:r>
          </a:p>
          <a:p>
            <a:pPr marL="448650" indent="-134595">
              <a:buFont typeface="Arial" pitchFamily="34" charset="0"/>
              <a:buChar char="•"/>
            </a:pPr>
            <a:r>
              <a:rPr lang="en-US" dirty="0"/>
              <a:t>Do others have a different interpretation?</a:t>
            </a:r>
          </a:p>
          <a:p>
            <a:endParaRPr lang="en-US" dirty="0"/>
          </a:p>
          <a:p>
            <a:r>
              <a:rPr lang="en-US" sz="1200" b="1" kern="1200" dirty="0">
                <a:solidFill>
                  <a:schemeClr val="tx1"/>
                </a:solidFill>
                <a:latin typeface="+mn-lt"/>
                <a:ea typeface="+mn-ea"/>
                <a:cs typeface="+mn-cs"/>
              </a:rPr>
              <a:t>Examples of student thinking in the clip:</a:t>
            </a:r>
            <a:endParaRPr lang="en-US" sz="1200" kern="1200" dirty="0">
              <a:solidFill>
                <a:schemeClr val="tx1"/>
              </a:solidFill>
              <a:latin typeface="+mn-lt"/>
              <a:ea typeface="+mn-ea"/>
              <a:cs typeface="+mn-cs"/>
            </a:endParaRPr>
          </a:p>
          <a:p>
            <a:pPr marL="137160" indent="-137160">
              <a:buFont typeface="Arial" pitchFamily="34" charset="0"/>
              <a:buChar char="•"/>
            </a:pPr>
            <a:r>
              <a:rPr lang="en-US" sz="1200" kern="1200" dirty="0">
                <a:solidFill>
                  <a:schemeClr val="tx1"/>
                </a:solidFill>
                <a:latin typeface="+mn-lt"/>
                <a:ea typeface="+mn-ea"/>
                <a:cs typeface="+mn-cs"/>
              </a:rPr>
              <a:t>Hayden seems to think that the up-and-down motion of the object is producing sound (video segments 00:42; 01:00). He also thinks that simply touching (picking up) an object produces sound (01:33).</a:t>
            </a:r>
          </a:p>
          <a:p>
            <a:pPr marL="137160" indent="-137160">
              <a:buFont typeface="Arial" pitchFamily="34" charset="0"/>
              <a:buChar char="•"/>
            </a:pPr>
            <a:r>
              <a:rPr lang="en-US" sz="1200" kern="1200" dirty="0">
                <a:solidFill>
                  <a:schemeClr val="tx1"/>
                </a:solidFill>
                <a:latin typeface="+mn-lt"/>
                <a:ea typeface="+mn-ea"/>
                <a:cs typeface="+mn-cs"/>
              </a:rPr>
              <a:t>Hayden thinks that he can hear a sound if he’s “close by” the </a:t>
            </a:r>
            <a:r>
              <a:rPr lang="en-US" sz="1200" kern="1200" dirty="0" err="1">
                <a:solidFill>
                  <a:schemeClr val="tx1"/>
                </a:solidFill>
                <a:latin typeface="+mn-lt"/>
                <a:ea typeface="+mn-ea"/>
                <a:cs typeface="+mn-cs"/>
              </a:rPr>
              <a:t>soundmaker</a:t>
            </a:r>
            <a:r>
              <a:rPr lang="en-US" sz="1200" kern="1200" dirty="0">
                <a:solidFill>
                  <a:schemeClr val="tx1"/>
                </a:solidFill>
                <a:latin typeface="+mn-lt"/>
                <a:ea typeface="+mn-ea"/>
                <a:cs typeface="+mn-cs"/>
              </a:rPr>
              <a:t> but “can’t really hear it</a:t>
            </a:r>
            <a:br>
              <a:rPr lang="en-US" sz="1200" kern="1200" dirty="0">
                <a:solidFill>
                  <a:schemeClr val="tx1"/>
                </a:solidFill>
                <a:latin typeface="+mn-lt"/>
                <a:ea typeface="+mn-ea"/>
                <a:cs typeface="+mn-cs"/>
              </a:rPr>
            </a:br>
            <a:r>
              <a:rPr lang="en-US" sz="1200" kern="1200" dirty="0">
                <a:solidFill>
                  <a:schemeClr val="tx1"/>
                </a:solidFill>
                <a:latin typeface="+mn-lt"/>
                <a:ea typeface="+mn-ea"/>
                <a:cs typeface="+mn-cs"/>
              </a:rPr>
              <a:t>far away” (segments 02:00; 02:14; 03:40).  </a:t>
            </a:r>
          </a:p>
          <a:p>
            <a:pPr marL="137160" indent="-137160">
              <a:buFont typeface="Arial" pitchFamily="34" charset="0"/>
              <a:buChar char="•"/>
            </a:pPr>
            <a:r>
              <a:rPr lang="en-US" sz="1200" kern="1200" dirty="0">
                <a:solidFill>
                  <a:schemeClr val="tx1"/>
                </a:solidFill>
                <a:latin typeface="+mn-lt"/>
                <a:ea typeface="+mn-ea"/>
                <a:cs typeface="+mn-cs"/>
              </a:rPr>
              <a:t>Hayden seems to think that human action releases sound, such as picking up an object (segments 01:24–01:33). (</a:t>
            </a:r>
            <a:r>
              <a:rPr lang="en-US" sz="1200" b="1" kern="1200" dirty="0">
                <a:solidFill>
                  <a:schemeClr val="tx1"/>
                </a:solidFill>
                <a:latin typeface="+mn-lt"/>
                <a:ea typeface="+mn-ea"/>
                <a:cs typeface="+mn-cs"/>
              </a:rPr>
              <a:t>Note:</a:t>
            </a:r>
            <a:r>
              <a:rPr lang="en-US" sz="1200" kern="1200" dirty="0">
                <a:solidFill>
                  <a:schemeClr val="tx1"/>
                </a:solidFill>
                <a:latin typeface="+mn-lt"/>
                <a:ea typeface="+mn-ea"/>
                <a:cs typeface="+mn-cs"/>
              </a:rPr>
              <a:t> Asking probe and challenge questions about different objects and comparing them to hearing a person’s voice could help make Hayden’s thinking more visible.)</a:t>
            </a:r>
            <a:endParaRPr lang="en-US" dirty="0"/>
          </a:p>
          <a:p>
            <a:pPr lvl="0"/>
            <a:endParaRPr lang="en-US" dirty="0"/>
          </a:p>
        </p:txBody>
      </p:sp>
      <p:sp>
        <p:nvSpPr>
          <p:cNvPr id="4" name="Slide Number Placeholder 3"/>
          <p:cNvSpPr>
            <a:spLocks noGrp="1"/>
          </p:cNvSpPr>
          <p:nvPr>
            <p:ph type="sldNum" sz="quarter" idx="10"/>
          </p:nvPr>
        </p:nvSpPr>
        <p:spPr/>
        <p:txBody>
          <a:bodyPr/>
          <a:lstStyle/>
          <a:p>
            <a:fld id="{458BEC4D-D1F7-4625-B0BA-2126EAFE9E6D}" type="slidenum">
              <a:rPr lang="en-US" smtClean="0"/>
              <a:pPr/>
              <a:t>15</a:t>
            </a:fld>
            <a:endParaRPr lang="en-US"/>
          </a:p>
        </p:txBody>
      </p:sp>
    </p:spTree>
    <p:extLst>
      <p:ext uri="{BB962C8B-B14F-4D97-AF65-F5344CB8AC3E}">
        <p14:creationId xmlns:p14="http://schemas.microsoft.com/office/powerpoint/2010/main" val="16696698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878CC09-7CB5-42DB-80A1-3BFD857B4F52}" type="slidenum">
              <a:rPr lang="en-US"/>
              <a:pPr/>
              <a:t>16</a:t>
            </a:fld>
            <a:endParaRPr lang="en-US"/>
          </a:p>
        </p:txBody>
      </p:sp>
      <p:sp>
        <p:nvSpPr>
          <p:cNvPr id="100354" name="Rectangle 2"/>
          <p:cNvSpPr>
            <a:spLocks noGrp="1" noRot="1" noChangeAspect="1" noChangeArrowheads="1" noTextEdit="1"/>
          </p:cNvSpPr>
          <p:nvPr>
            <p:ph type="sldImg"/>
          </p:nvPr>
        </p:nvSpPr>
        <p:spPr>
          <a:ln/>
        </p:spPr>
      </p:sp>
      <p:sp>
        <p:nvSpPr>
          <p:cNvPr id="100355" name="Rectangle 3"/>
          <p:cNvSpPr>
            <a:spLocks noGrp="1" noChangeArrowheads="1"/>
          </p:cNvSpPr>
          <p:nvPr>
            <p:ph type="body" idx="1"/>
          </p:nvPr>
        </p:nvSpPr>
        <p:spPr/>
        <p:txBody>
          <a:bodyPr/>
          <a:lstStyle/>
          <a:p>
            <a:pPr lvl="0"/>
            <a:r>
              <a:rPr lang="en-US" dirty="0"/>
              <a:t>20</a:t>
            </a:r>
            <a:r>
              <a:rPr lang="en-US" baseline="0" dirty="0"/>
              <a:t> min</a:t>
            </a:r>
          </a:p>
          <a:p>
            <a:pPr lvl="0"/>
            <a:endParaRPr lang="en-US" baseline="0" dirty="0"/>
          </a:p>
          <a:p>
            <a:pPr marL="0" lvl="1"/>
            <a:r>
              <a:rPr lang="en-US" dirty="0"/>
              <a:t>a. Provide instructions for watching video clip 2 and using the transcript (handout 2.2) to identify questions that probe student ideas and predictions and challenge student thinking. </a:t>
            </a:r>
          </a:p>
          <a:p>
            <a:endParaRPr lang="en-US" u="sng" dirty="0"/>
          </a:p>
          <a:p>
            <a:r>
              <a:rPr lang="en-US" dirty="0"/>
              <a:t>b. Encourage participants to refer to the strategy charts from day 1 </a:t>
            </a:r>
            <a:r>
              <a:rPr lang="en-US" sz="1200" kern="1200" baseline="0" dirty="0">
                <a:solidFill>
                  <a:schemeClr val="tx1"/>
                </a:solidFill>
                <a:latin typeface="+mn-lt"/>
                <a:ea typeface="+mn-ea"/>
                <a:cs typeface="+mn-cs"/>
              </a:rPr>
              <a:t>(STL strategies 1</a:t>
            </a:r>
            <a:r>
              <a:rPr lang="en-US" sz="1200" kern="1200" dirty="0">
                <a:solidFill>
                  <a:schemeClr val="tx1"/>
                </a:solidFill>
                <a:latin typeface="+mn-lt"/>
                <a:ea typeface="+mn-ea"/>
                <a:cs typeface="+mn-cs"/>
              </a:rPr>
              <a:t>–3</a:t>
            </a:r>
            <a:r>
              <a:rPr lang="en-US" sz="1200" kern="1200" baseline="0" dirty="0">
                <a:solidFill>
                  <a:schemeClr val="tx1"/>
                </a:solidFill>
                <a:latin typeface="+mn-lt"/>
                <a:ea typeface="+mn-ea"/>
                <a:cs typeface="+mn-cs"/>
              </a:rPr>
              <a:t>)</a:t>
            </a:r>
            <a:r>
              <a:rPr lang="en-US" dirty="0"/>
              <a:t>, their Z-fold summary charts, and the </a:t>
            </a:r>
            <a:r>
              <a:rPr lang="en-US" dirty="0" err="1"/>
              <a:t>STeLLA</a:t>
            </a:r>
            <a:r>
              <a:rPr lang="en-US" dirty="0"/>
              <a:t> strategies booklet for help differentiating probe and challenge questions. Remind them that other types of questions (such as elicit questions) may appear in this video clip.</a:t>
            </a:r>
          </a:p>
          <a:p>
            <a:endParaRPr lang="en-US" b="1" dirty="0"/>
          </a:p>
          <a:p>
            <a:r>
              <a:rPr lang="en-US" dirty="0"/>
              <a:t>c. </a:t>
            </a:r>
            <a:r>
              <a:rPr lang="en-US" b="1" dirty="0"/>
              <a:t>Set the context: </a:t>
            </a:r>
            <a:r>
              <a:rPr lang="en-US" dirty="0"/>
              <a:t>Read the context for video clip 2 (at the top of the transcript).</a:t>
            </a:r>
          </a:p>
          <a:p>
            <a:endParaRPr lang="en-US" u="sng" dirty="0"/>
          </a:p>
          <a:p>
            <a:r>
              <a:rPr lang="en-US" dirty="0"/>
              <a:t>d. Emphasize that the students in this class haven’t yet studied anything about sound.</a:t>
            </a:r>
          </a:p>
          <a:p>
            <a:endParaRPr lang="en-US" b="1" dirty="0"/>
          </a:p>
          <a:p>
            <a:r>
              <a:rPr lang="en-US" dirty="0"/>
              <a:t>e. Show the video clip and allow time for participants to study the transcript before advancing to the next slide. </a:t>
            </a:r>
          </a:p>
        </p:txBody>
      </p:sp>
      <p:sp>
        <p:nvSpPr>
          <p:cNvPr id="2" name="Footer Placeholder 1"/>
          <p:cNvSpPr>
            <a:spLocks noGrp="1"/>
          </p:cNvSpPr>
          <p:nvPr>
            <p:ph type="ftr" sz="quarter" idx="10"/>
          </p:nvPr>
        </p:nvSpPr>
        <p:spPr/>
        <p:txBody>
          <a:bodyPr/>
          <a:lstStyle/>
          <a:p>
            <a:pPr>
              <a:defRPr/>
            </a:pPr>
            <a:r>
              <a:rPr lang="en-US"/>
              <a:t>STeLLA II Summer Institute Day 2</a:t>
            </a:r>
          </a:p>
        </p:txBody>
      </p:sp>
      <p:sp>
        <p:nvSpPr>
          <p:cNvPr id="3" name="Header Placeholder 2"/>
          <p:cNvSpPr>
            <a:spLocks noGrp="1"/>
          </p:cNvSpPr>
          <p:nvPr>
            <p:ph type="hdr" sz="quarter" idx="11"/>
          </p:nvPr>
        </p:nvSpPr>
        <p:spPr/>
        <p:txBody>
          <a:bodyPr/>
          <a:lstStyle/>
          <a:p>
            <a:pPr>
              <a:defRPr/>
            </a:pPr>
            <a:r>
              <a:rPr lang="en-US"/>
              <a:t>BSCS</a:t>
            </a:r>
          </a:p>
        </p:txBody>
      </p:sp>
    </p:spTree>
    <p:extLst>
      <p:ext uri="{BB962C8B-B14F-4D97-AF65-F5344CB8AC3E}">
        <p14:creationId xmlns:p14="http://schemas.microsoft.com/office/powerpoint/2010/main" val="266662838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5 min </a:t>
            </a:r>
          </a:p>
          <a:p>
            <a:endParaRPr lang="en-US" baseline="0" dirty="0"/>
          </a:p>
          <a:p>
            <a:pPr marL="0" lvl="1"/>
            <a:r>
              <a:rPr lang="en-US" dirty="0"/>
              <a:t>a. After each suggested probe or challenge question, ask participants the following:</a:t>
            </a:r>
          </a:p>
          <a:p>
            <a:pPr marL="448650" indent="-134595">
              <a:buFont typeface="Arial" pitchFamily="34" charset="0"/>
              <a:buChar char="•"/>
            </a:pPr>
            <a:r>
              <a:rPr lang="en-US" dirty="0"/>
              <a:t>“What makes this a probe/challenge question?”</a:t>
            </a:r>
          </a:p>
          <a:p>
            <a:pPr marL="448650" indent="-134595">
              <a:buFont typeface="Arial" pitchFamily="34" charset="0"/>
              <a:buChar char="•"/>
            </a:pPr>
            <a:r>
              <a:rPr lang="en-US" dirty="0"/>
              <a:t>“Did others mark this as a probe/challenge question?”</a:t>
            </a:r>
          </a:p>
          <a:p>
            <a:pPr marL="448650" indent="-134595">
              <a:buFont typeface="Arial" pitchFamily="34" charset="0"/>
              <a:buChar char="•"/>
            </a:pPr>
            <a:r>
              <a:rPr lang="en-US" dirty="0"/>
              <a:t>“Can you point to any of our resources (the Z-fold summary chart, our strategy charts from day 1, or the </a:t>
            </a:r>
            <a:r>
              <a:rPr lang="en-US" dirty="0" err="1"/>
              <a:t>STeLLA</a:t>
            </a:r>
            <a:r>
              <a:rPr lang="en-US" dirty="0"/>
              <a:t> strategies booklet) to support your answer?”</a:t>
            </a:r>
          </a:p>
          <a:p>
            <a:endParaRPr lang="en-US" dirty="0"/>
          </a:p>
          <a:p>
            <a:r>
              <a:rPr lang="en-US" dirty="0"/>
              <a:t>b. Don’t worry about debate and lack of agreement on some questions. </a:t>
            </a:r>
            <a:r>
              <a:rPr lang="en-US" b="1" dirty="0"/>
              <a:t>The important thing</a:t>
            </a:r>
            <a:r>
              <a:rPr lang="en-US" dirty="0"/>
              <a:t> is that participants clearly understand the difference between the purposes of probe and challenge questions. Sometimes it’s hard to tell whether the teacher in the video intended to find out what a student meant (probe) or move student thinking toward more-scientific understandings (challenge). The teacher may also be asking elicit questions to reveal student ideas and misconceptions.</a:t>
            </a:r>
            <a:endParaRPr lang="en-US" sz="1600" dirty="0"/>
          </a:p>
          <a:p>
            <a:endParaRPr lang="en-US" b="1" dirty="0"/>
          </a:p>
          <a:p>
            <a:r>
              <a:rPr lang="en-US" sz="1200" b="1" kern="1200" dirty="0">
                <a:solidFill>
                  <a:schemeClr val="tx1"/>
                </a:solidFill>
                <a:latin typeface="+mn-lt"/>
                <a:ea typeface="+mn-ea"/>
                <a:cs typeface="+mn-cs"/>
              </a:rPr>
              <a:t>Examples of probe questions: </a:t>
            </a:r>
            <a:endParaRPr lang="en-US" sz="1200" kern="1200" dirty="0">
              <a:solidFill>
                <a:schemeClr val="tx1"/>
              </a:solidFill>
              <a:latin typeface="+mn-lt"/>
              <a:ea typeface="+mn-ea"/>
              <a:cs typeface="+mn-cs"/>
            </a:endParaRPr>
          </a:p>
          <a:p>
            <a:pPr marL="137160" indent="-137160">
              <a:buFont typeface="Arial" pitchFamily="34" charset="0"/>
              <a:buChar char="•"/>
            </a:pPr>
            <a:r>
              <a:rPr lang="en-US" sz="1200" b="1" kern="1200" dirty="0">
                <a:solidFill>
                  <a:schemeClr val="tx1"/>
                </a:solidFill>
                <a:latin typeface="+mn-lt"/>
                <a:ea typeface="+mn-ea"/>
                <a:cs typeface="+mn-cs"/>
              </a:rPr>
              <a:t>Video segments 00:54, 05:16, and 05:21:</a:t>
            </a:r>
            <a:r>
              <a:rPr lang="en-US" sz="1200" kern="1200" dirty="0">
                <a:solidFill>
                  <a:schemeClr val="tx1"/>
                </a:solidFill>
                <a:latin typeface="+mn-lt"/>
                <a:ea typeface="+mn-ea"/>
                <a:cs typeface="+mn-cs"/>
              </a:rPr>
              <a:t> “Can you tell me more about that?”; “Tell me more.” </a:t>
            </a:r>
          </a:p>
          <a:p>
            <a:endParaRPr lang="en-US" sz="1200" b="1" kern="1200" dirty="0">
              <a:solidFill>
                <a:schemeClr val="tx1"/>
              </a:solidFill>
              <a:latin typeface="+mn-lt"/>
              <a:ea typeface="+mn-ea"/>
              <a:cs typeface="+mn-cs"/>
            </a:endParaRPr>
          </a:p>
          <a:p>
            <a:r>
              <a:rPr lang="en-US" sz="1200" b="1" kern="1200" dirty="0">
                <a:solidFill>
                  <a:schemeClr val="tx1"/>
                </a:solidFill>
                <a:latin typeface="+mn-lt"/>
                <a:ea typeface="+mn-ea"/>
                <a:cs typeface="+mn-cs"/>
              </a:rPr>
              <a:t>Possible example of a challenge question: </a:t>
            </a:r>
            <a:endParaRPr lang="en-US" sz="1200" kern="1200" dirty="0">
              <a:solidFill>
                <a:schemeClr val="tx1"/>
              </a:solidFill>
              <a:latin typeface="+mn-lt"/>
              <a:ea typeface="+mn-ea"/>
              <a:cs typeface="+mn-cs"/>
            </a:endParaRPr>
          </a:p>
          <a:p>
            <a:pPr marL="137160" indent="-137160">
              <a:buFont typeface="Arial" pitchFamily="34" charset="0"/>
              <a:buChar char="•"/>
            </a:pPr>
            <a:r>
              <a:rPr lang="en-US" sz="1200" b="1" kern="1200" dirty="0">
                <a:solidFill>
                  <a:schemeClr val="tx1"/>
                </a:solidFill>
                <a:latin typeface="+mn-lt"/>
                <a:ea typeface="+mn-ea"/>
                <a:cs typeface="+mn-cs"/>
              </a:rPr>
              <a:t>Video segment 05:53:</a:t>
            </a:r>
            <a:r>
              <a:rPr lang="en-US" sz="1200" kern="1200" dirty="0">
                <a:solidFill>
                  <a:schemeClr val="tx1"/>
                </a:solidFill>
                <a:latin typeface="+mn-lt"/>
                <a:ea typeface="+mn-ea"/>
                <a:cs typeface="+mn-cs"/>
              </a:rPr>
              <a:t> “How do you actually know that I’m making sound?” You could argue that the teacher is challenging students to make a connection between the sounds they hear and vibrations. Alternatively, you could argue that she is trying to determine what students think, which would make this a probe question.  </a:t>
            </a:r>
          </a:p>
        </p:txBody>
      </p:sp>
      <p:sp>
        <p:nvSpPr>
          <p:cNvPr id="4" name="Slide Number Placeholder 3"/>
          <p:cNvSpPr>
            <a:spLocks noGrp="1"/>
          </p:cNvSpPr>
          <p:nvPr>
            <p:ph type="sldNum" sz="quarter" idx="10"/>
          </p:nvPr>
        </p:nvSpPr>
        <p:spPr/>
        <p:txBody>
          <a:bodyPr/>
          <a:lstStyle/>
          <a:p>
            <a:fld id="{458BEC4D-D1F7-4625-B0BA-2126EAFE9E6D}" type="slidenum">
              <a:rPr lang="en-US" smtClean="0"/>
              <a:pPr/>
              <a:t>17</a:t>
            </a:fld>
            <a:endParaRPr lang="en-US"/>
          </a:p>
        </p:txBody>
      </p:sp>
    </p:spTree>
    <p:extLst>
      <p:ext uri="{BB962C8B-B14F-4D97-AF65-F5344CB8AC3E}">
        <p14:creationId xmlns:p14="http://schemas.microsoft.com/office/powerpoint/2010/main" val="49769497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10 min </a:t>
            </a:r>
          </a:p>
          <a:p>
            <a:endParaRPr lang="en-US" dirty="0"/>
          </a:p>
          <a:p>
            <a:pPr marL="0" lvl="1"/>
            <a:r>
              <a:rPr lang="en-US" dirty="0"/>
              <a:t>a. </a:t>
            </a:r>
            <a:r>
              <a:rPr lang="en-US" b="1" dirty="0"/>
              <a:t>Individuals:</a:t>
            </a:r>
            <a:r>
              <a:rPr lang="en-US" dirty="0"/>
              <a:t> “Identify a missed opportunity for a probe question in the video transcript.”</a:t>
            </a:r>
          </a:p>
          <a:p>
            <a:endParaRPr lang="en-US" b="1" dirty="0"/>
          </a:p>
          <a:p>
            <a:r>
              <a:rPr lang="en-US" dirty="0"/>
              <a:t>b. </a:t>
            </a:r>
            <a:r>
              <a:rPr lang="en-US" b="1" dirty="0"/>
              <a:t>Turn and Talk:</a:t>
            </a:r>
            <a:r>
              <a:rPr lang="en-US" dirty="0"/>
              <a:t> Have participants pair up and discuss their suggested probe questions. Listen to their conversations to assess whether they</a:t>
            </a:r>
            <a:r>
              <a:rPr lang="en-US" sz="1000" dirty="0"/>
              <a:t> </a:t>
            </a:r>
            <a:r>
              <a:rPr lang="en-US" dirty="0"/>
              <a:t>truly comprehend that a probe question is designed to help them understand what students are thinking.</a:t>
            </a:r>
          </a:p>
          <a:p>
            <a:endParaRPr lang="en-US" b="1" dirty="0"/>
          </a:p>
          <a:p>
            <a:r>
              <a:rPr lang="en-US" dirty="0"/>
              <a:t>c. </a:t>
            </a:r>
            <a:r>
              <a:rPr lang="en-US" b="1" dirty="0"/>
              <a:t>Whole-group share-out:</a:t>
            </a:r>
            <a:r>
              <a:rPr lang="en-US" dirty="0"/>
              <a:t> Participants may need guidance about when to ask probe questions. Remind them that probe questions are appropriate when students make vague or abbreviated statements, or when they simply use a vocabulary term without saying what it means. Do they really understand the term or concept, or do they have misconceptions? Ask a probe question to find out!  </a:t>
            </a:r>
          </a:p>
          <a:p>
            <a:endParaRPr lang="en-US" b="1" dirty="0"/>
          </a:p>
          <a:p>
            <a:r>
              <a:rPr lang="en-US" dirty="0"/>
              <a:t>d. </a:t>
            </a:r>
            <a:r>
              <a:rPr lang="en-US" b="1" dirty="0"/>
              <a:t>Remind participants:</a:t>
            </a:r>
            <a:r>
              <a:rPr lang="en-US" dirty="0"/>
              <a:t> “Don’t probe everything a student says. Just probe responses that seem relevant to the lesson’s main learning goal and might reveal interesting student thinking.”  </a:t>
            </a:r>
          </a:p>
          <a:p>
            <a:endParaRPr lang="en-US" sz="1200" b="1" kern="1200" dirty="0">
              <a:solidFill>
                <a:schemeClr val="tx1"/>
              </a:solidFill>
              <a:latin typeface="+mn-lt"/>
              <a:ea typeface="+mn-ea"/>
              <a:cs typeface="+mn-cs"/>
            </a:endParaRPr>
          </a:p>
          <a:p>
            <a:r>
              <a:rPr lang="en-US" sz="1200" b="1" kern="1200" dirty="0">
                <a:solidFill>
                  <a:schemeClr val="tx1"/>
                </a:solidFill>
                <a:latin typeface="+mn-lt"/>
                <a:ea typeface="+mn-ea"/>
                <a:cs typeface="+mn-cs"/>
              </a:rPr>
              <a:t>Examples of missed opportunities: </a:t>
            </a:r>
          </a:p>
          <a:p>
            <a:pPr marL="137160" indent="-137160">
              <a:buFont typeface="Arial" pitchFamily="34" charset="0"/>
              <a:buChar char="•"/>
            </a:pPr>
            <a:r>
              <a:rPr lang="en-US" sz="1200" b="1" kern="1200" dirty="0">
                <a:solidFill>
                  <a:schemeClr val="tx1"/>
                </a:solidFill>
                <a:latin typeface="+mn-lt"/>
                <a:ea typeface="+mn-ea"/>
                <a:cs typeface="+mn-cs"/>
              </a:rPr>
              <a:t>Video segment 05:44:</a:t>
            </a:r>
            <a:r>
              <a:rPr lang="en-US" sz="1200" kern="1200" dirty="0">
                <a:solidFill>
                  <a:schemeClr val="tx1"/>
                </a:solidFill>
                <a:latin typeface="+mn-lt"/>
                <a:ea typeface="+mn-ea"/>
                <a:cs typeface="+mn-cs"/>
              </a:rPr>
              <a:t> In addition to asking “How do you know I’m making sound?” the teacher could have asked, “What is your evidence that I’m making a sound? Tell me how you’re thinking about that.” </a:t>
            </a:r>
          </a:p>
          <a:p>
            <a:pPr marL="137160" indent="-137160">
              <a:buFont typeface="Arial" pitchFamily="34" charset="0"/>
              <a:buChar char="•"/>
            </a:pPr>
            <a:r>
              <a:rPr lang="en-US" sz="1200" b="1" kern="1200" dirty="0">
                <a:solidFill>
                  <a:schemeClr val="tx1"/>
                </a:solidFill>
                <a:latin typeface="+mn-lt"/>
                <a:ea typeface="+mn-ea"/>
                <a:cs typeface="+mn-cs"/>
              </a:rPr>
              <a:t>Segment 06:44:</a:t>
            </a:r>
            <a:r>
              <a:rPr lang="en-US" sz="1200" kern="1200" dirty="0">
                <a:solidFill>
                  <a:schemeClr val="tx1"/>
                </a:solidFill>
                <a:latin typeface="+mn-lt"/>
                <a:ea typeface="+mn-ea"/>
                <a:cs typeface="+mn-cs"/>
              </a:rPr>
              <a:t> After the student says, “You can hear the vibration that comes toward you,” the teacher could have asked, “Can you say more about what </a:t>
            </a:r>
            <a:r>
              <a:rPr lang="en-US" sz="1200" i="1" kern="1200" dirty="0">
                <a:solidFill>
                  <a:schemeClr val="tx1"/>
                </a:solidFill>
                <a:latin typeface="+mn-lt"/>
                <a:ea typeface="+mn-ea"/>
                <a:cs typeface="+mn-cs"/>
              </a:rPr>
              <a:t>vibration</a:t>
            </a:r>
            <a:r>
              <a:rPr lang="en-US" sz="1200" kern="1200" dirty="0">
                <a:solidFill>
                  <a:schemeClr val="tx1"/>
                </a:solidFill>
                <a:latin typeface="+mn-lt"/>
                <a:ea typeface="+mn-ea"/>
                <a:cs typeface="+mn-cs"/>
              </a:rPr>
              <a:t> means?”</a:t>
            </a:r>
          </a:p>
          <a:p>
            <a:pPr marL="280406" indent="-280406">
              <a:lnSpc>
                <a:spcPct val="115000"/>
              </a:lnSpc>
              <a:spcBef>
                <a:spcPts val="589"/>
              </a:spcBef>
              <a:spcAft>
                <a:spcPts val="589"/>
              </a:spcAft>
              <a:buSzPts val="1000"/>
            </a:pPr>
            <a:endParaRPr lang="en-US" dirty="0"/>
          </a:p>
        </p:txBody>
      </p:sp>
      <p:sp>
        <p:nvSpPr>
          <p:cNvPr id="4" name="Slide Number Placeholder 3"/>
          <p:cNvSpPr>
            <a:spLocks noGrp="1"/>
          </p:cNvSpPr>
          <p:nvPr>
            <p:ph type="sldNum" sz="quarter" idx="10"/>
          </p:nvPr>
        </p:nvSpPr>
        <p:spPr/>
        <p:txBody>
          <a:bodyPr/>
          <a:lstStyle/>
          <a:p>
            <a:fld id="{458BEC4D-D1F7-4625-B0BA-2126EAFE9E6D}" type="slidenum">
              <a:rPr lang="en-US" smtClean="0"/>
              <a:pPr/>
              <a:t>18</a:t>
            </a:fld>
            <a:endParaRPr lang="en-US"/>
          </a:p>
        </p:txBody>
      </p:sp>
    </p:spTree>
    <p:extLst>
      <p:ext uri="{BB962C8B-B14F-4D97-AF65-F5344CB8AC3E}">
        <p14:creationId xmlns:p14="http://schemas.microsoft.com/office/powerpoint/2010/main" val="272689317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7"/>
          <p:cNvSpPr>
            <a:spLocks noGrp="1" noChangeArrowheads="1"/>
          </p:cNvSpPr>
          <p:nvPr>
            <p:ph type="sldNum" sz="quarter" idx="5"/>
          </p:nvPr>
        </p:nvSpPr>
        <p:spPr>
          <a:noFill/>
        </p:spPr>
        <p:txBody>
          <a:bodyPr/>
          <a:lstStyle>
            <a:lvl1pPr eaLnBrk="0" hangingPunct="0">
              <a:defRPr>
                <a:solidFill>
                  <a:schemeClr val="tx1"/>
                </a:solidFill>
                <a:latin typeface="Arial" charset="0"/>
              </a:defRPr>
            </a:lvl1pPr>
            <a:lvl2pPr marL="785214" indent="-302005" eaLnBrk="0" hangingPunct="0">
              <a:defRPr>
                <a:solidFill>
                  <a:schemeClr val="tx1"/>
                </a:solidFill>
                <a:latin typeface="Arial" charset="0"/>
              </a:defRPr>
            </a:lvl2pPr>
            <a:lvl3pPr marL="1208022" indent="-241604" eaLnBrk="0" hangingPunct="0">
              <a:defRPr>
                <a:solidFill>
                  <a:schemeClr val="tx1"/>
                </a:solidFill>
                <a:latin typeface="Arial" charset="0"/>
              </a:defRPr>
            </a:lvl3pPr>
            <a:lvl4pPr marL="1691229" indent="-241604" eaLnBrk="0" hangingPunct="0">
              <a:defRPr>
                <a:solidFill>
                  <a:schemeClr val="tx1"/>
                </a:solidFill>
                <a:latin typeface="Arial" charset="0"/>
              </a:defRPr>
            </a:lvl4pPr>
            <a:lvl5pPr marL="2174439" indent="-241604" eaLnBrk="0" hangingPunct="0">
              <a:defRPr>
                <a:solidFill>
                  <a:schemeClr val="tx1"/>
                </a:solidFill>
                <a:latin typeface="Arial" charset="0"/>
              </a:defRPr>
            </a:lvl5pPr>
            <a:lvl6pPr marL="2657647" indent="-241604" eaLnBrk="0" fontAlgn="base" hangingPunct="0">
              <a:spcBef>
                <a:spcPct val="0"/>
              </a:spcBef>
              <a:spcAft>
                <a:spcPct val="0"/>
              </a:spcAft>
              <a:defRPr>
                <a:solidFill>
                  <a:schemeClr val="tx1"/>
                </a:solidFill>
                <a:latin typeface="Arial" charset="0"/>
              </a:defRPr>
            </a:lvl6pPr>
            <a:lvl7pPr marL="3140856" indent="-241604" eaLnBrk="0" fontAlgn="base" hangingPunct="0">
              <a:spcBef>
                <a:spcPct val="0"/>
              </a:spcBef>
              <a:spcAft>
                <a:spcPct val="0"/>
              </a:spcAft>
              <a:defRPr>
                <a:solidFill>
                  <a:schemeClr val="tx1"/>
                </a:solidFill>
                <a:latin typeface="Arial" charset="0"/>
              </a:defRPr>
            </a:lvl7pPr>
            <a:lvl8pPr marL="3624065" indent="-241604" eaLnBrk="0" fontAlgn="base" hangingPunct="0">
              <a:spcBef>
                <a:spcPct val="0"/>
              </a:spcBef>
              <a:spcAft>
                <a:spcPct val="0"/>
              </a:spcAft>
              <a:defRPr>
                <a:solidFill>
                  <a:schemeClr val="tx1"/>
                </a:solidFill>
                <a:latin typeface="Arial" charset="0"/>
              </a:defRPr>
            </a:lvl8pPr>
            <a:lvl9pPr marL="4107273" indent="-241604" eaLnBrk="0" fontAlgn="base" hangingPunct="0">
              <a:spcBef>
                <a:spcPct val="0"/>
              </a:spcBef>
              <a:spcAft>
                <a:spcPct val="0"/>
              </a:spcAft>
              <a:defRPr>
                <a:solidFill>
                  <a:schemeClr val="tx1"/>
                </a:solidFill>
                <a:latin typeface="Arial" charset="0"/>
              </a:defRPr>
            </a:lvl9pPr>
          </a:lstStyle>
          <a:p>
            <a:pPr eaLnBrk="1" hangingPunct="1"/>
            <a:fld id="{BA67EAEF-652F-4956-A656-EB003437A79A}" type="slidenum">
              <a:rPr lang="en-US" smtClean="0"/>
              <a:pPr eaLnBrk="1" hangingPunct="1"/>
              <a:t>19</a:t>
            </a:fld>
            <a:endParaRPr lang="en-US"/>
          </a:p>
        </p:txBody>
      </p:sp>
      <p:sp>
        <p:nvSpPr>
          <p:cNvPr id="37891" name="Rectangle 2"/>
          <p:cNvSpPr>
            <a:spLocks noGrp="1" noRot="1" noChangeAspect="1" noChangeArrowheads="1" noTextEdit="1"/>
          </p:cNvSpPr>
          <p:nvPr>
            <p:ph type="sldImg"/>
          </p:nvPr>
        </p:nvSpPr>
        <p:spPr>
          <a:ln/>
        </p:spPr>
      </p:sp>
      <p:sp>
        <p:nvSpPr>
          <p:cNvPr id="37892" name="Rectangle 3"/>
          <p:cNvSpPr>
            <a:spLocks noGrp="1" noChangeArrowheads="1"/>
          </p:cNvSpPr>
          <p:nvPr>
            <p:ph type="body" idx="1"/>
          </p:nvPr>
        </p:nvSpPr>
        <p:spPr>
          <a:noFill/>
        </p:spPr>
        <p:txBody>
          <a:bodyPr/>
          <a:lstStyle/>
          <a:p>
            <a:pPr eaLnBrk="1" hangingPunct="1"/>
            <a:r>
              <a:rPr lang="en-US" dirty="0"/>
              <a:t>15 min</a:t>
            </a:r>
          </a:p>
          <a:p>
            <a:pPr eaLnBrk="1" hangingPunct="1"/>
            <a:endParaRPr lang="en-US" dirty="0"/>
          </a:p>
          <a:p>
            <a:pPr marL="0" lvl="1"/>
            <a:r>
              <a:rPr lang="en-US" dirty="0"/>
              <a:t>a. “Now let’s consider some commonly held student ideas or</a:t>
            </a:r>
            <a:r>
              <a:rPr lang="en-US" baseline="0" dirty="0"/>
              <a:t> </a:t>
            </a:r>
            <a:r>
              <a:rPr lang="en-US" dirty="0"/>
              <a:t>misconceptions about sound. Then we can analyze whether any of these ideas appear in our video clips.” </a:t>
            </a:r>
          </a:p>
          <a:p>
            <a:endParaRPr lang="en-US" dirty="0"/>
          </a:p>
          <a:p>
            <a:pPr marL="0" marR="0" lvl="1" indent="0" algn="l" defTabSz="914400" rtl="0" eaLnBrk="1" fontAlgn="auto" latinLnBrk="0" hangingPunct="1">
              <a:lnSpc>
                <a:spcPct val="100000"/>
              </a:lnSpc>
              <a:spcBef>
                <a:spcPts val="0"/>
              </a:spcBef>
              <a:spcAft>
                <a:spcPts val="0"/>
              </a:spcAft>
              <a:buClrTx/>
              <a:buSzTx/>
              <a:buFontTx/>
              <a:buNone/>
              <a:tabLst/>
              <a:defRPr/>
            </a:pPr>
            <a:r>
              <a:rPr lang="en-US" dirty="0"/>
              <a:t>b. </a:t>
            </a:r>
            <a:r>
              <a:rPr lang="en-US" sz="1200" kern="1200" dirty="0">
                <a:solidFill>
                  <a:schemeClr val="tx1"/>
                </a:solidFill>
                <a:latin typeface="+mn-lt"/>
                <a:ea typeface="+mn-ea"/>
                <a:cs typeface="+mn-cs"/>
              </a:rPr>
              <a:t>Have participants locate the Common Student Ideas chart in the resources section of their lesson plans binders. </a:t>
            </a:r>
          </a:p>
          <a:p>
            <a:endParaRPr lang="en-US" dirty="0"/>
          </a:p>
          <a:p>
            <a:r>
              <a:rPr lang="en-US" dirty="0"/>
              <a:t>c. “This Common Student Ideas chart shows some commonly held student ideas that are interesting but aren’t scientifically accurate.”</a:t>
            </a:r>
          </a:p>
          <a:p>
            <a:endParaRPr lang="en-US" b="1" dirty="0"/>
          </a:p>
          <a:p>
            <a:r>
              <a:rPr lang="en-US" dirty="0"/>
              <a:t>d. </a:t>
            </a:r>
            <a:r>
              <a:rPr lang="en-US" b="1" dirty="0"/>
              <a:t>Individuals:</a:t>
            </a:r>
            <a:r>
              <a:rPr lang="en-US" dirty="0"/>
              <a:t> Have participants mark with a red sticker dot any</a:t>
            </a:r>
            <a:r>
              <a:rPr lang="en-US" sz="1000" dirty="0"/>
              <a:t> </a:t>
            </a:r>
            <a:r>
              <a:rPr lang="en-US" dirty="0"/>
              <a:t>ideas they’ve observed among their students, and mark with a blue sticker dot any ideas they’ve</a:t>
            </a:r>
            <a:r>
              <a:rPr lang="en-US" baseline="0" dirty="0"/>
              <a:t> had</a:t>
            </a:r>
            <a:r>
              <a:rPr lang="en-US" dirty="0"/>
              <a:t> themselves.</a:t>
            </a:r>
          </a:p>
          <a:p>
            <a:endParaRPr lang="en-US" b="1" dirty="0"/>
          </a:p>
          <a:p>
            <a:r>
              <a:rPr lang="en-US" dirty="0"/>
              <a:t>e. </a:t>
            </a:r>
            <a:r>
              <a:rPr lang="en-US" b="1" dirty="0"/>
              <a:t>Pairs:</a:t>
            </a:r>
            <a:r>
              <a:rPr lang="en-US" dirty="0"/>
              <a:t> Have participants discuss their observations with a partner.</a:t>
            </a:r>
          </a:p>
          <a:p>
            <a:endParaRPr lang="en-US" b="1" dirty="0"/>
          </a:p>
          <a:p>
            <a:r>
              <a:rPr lang="en-US" dirty="0"/>
              <a:t>f. </a:t>
            </a:r>
            <a:r>
              <a:rPr lang="en-US" b="1" dirty="0"/>
              <a:t>Whole-group discussion:</a:t>
            </a:r>
            <a:r>
              <a:rPr lang="en-US" dirty="0"/>
              <a:t> </a:t>
            </a:r>
            <a:r>
              <a:rPr lang="en-US" sz="1200" kern="1200" dirty="0">
                <a:solidFill>
                  <a:schemeClr val="tx1"/>
                </a:solidFill>
                <a:latin typeface="+mn-lt"/>
                <a:ea typeface="+mn-ea"/>
                <a:cs typeface="+mn-cs"/>
              </a:rPr>
              <a:t>Ask participants to share which ideas they’ve observed in their students and themselves. During this share-out, apply sticker dots to the Common Student Ideas chart at the front of the room as participants to highlight patterns in the results. Then discuss the following questions:</a:t>
            </a:r>
            <a:endParaRPr lang="en-US" dirty="0"/>
          </a:p>
          <a:p>
            <a:pPr marL="448650" indent="-134595">
              <a:buFont typeface="Arial" pitchFamily="34" charset="0"/>
              <a:buChar char="•"/>
            </a:pPr>
            <a:r>
              <a:rPr lang="en-US" dirty="0"/>
              <a:t>“What conceptual patterns do you notice in the red and blue dots?” </a:t>
            </a:r>
          </a:p>
          <a:p>
            <a:pPr marL="448650" indent="-134595">
              <a:buFont typeface="Arial" pitchFamily="34" charset="0"/>
              <a:buChar char="•"/>
            </a:pPr>
            <a:r>
              <a:rPr lang="en-US" dirty="0"/>
              <a:t>“What reactions do you have to this analysis? What did it make you think about?”</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b="1" kern="1200" dirty="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b="1" kern="1200" dirty="0">
                <a:solidFill>
                  <a:schemeClr val="tx1"/>
                </a:solidFill>
                <a:latin typeface="+mn-lt"/>
                <a:ea typeface="+mn-ea"/>
                <a:cs typeface="+mn-cs"/>
              </a:rPr>
              <a:t>Note:</a:t>
            </a:r>
            <a:r>
              <a:rPr lang="en-US" sz="1200" kern="1200" dirty="0">
                <a:solidFill>
                  <a:schemeClr val="tx1"/>
                </a:solidFill>
                <a:latin typeface="+mn-lt"/>
                <a:ea typeface="+mn-ea"/>
                <a:cs typeface="+mn-cs"/>
              </a:rPr>
              <a:t> If time is short, skip this pattern analysis and discussion.</a:t>
            </a:r>
          </a:p>
          <a:p>
            <a:endParaRPr lang="en-US" b="1" dirty="0"/>
          </a:p>
          <a:p>
            <a:r>
              <a:rPr lang="en-US" dirty="0"/>
              <a:t>g. “We’ve recognized these common ideas in students or held them ourselves. It’s important to be aware of them when we’re analyzing student thinking in the video clips or planning and teaching lessons in the future.”</a:t>
            </a:r>
          </a:p>
          <a:p>
            <a:endParaRPr lang="en-US" b="1" dirty="0"/>
          </a:p>
          <a:p>
            <a:r>
              <a:rPr lang="en-US" dirty="0"/>
              <a:t>h. “Now let’s look for evidence of these common student ideas in a video clip.” </a:t>
            </a:r>
            <a:r>
              <a:rPr lang="en-US" sz="900" dirty="0"/>
              <a:t> </a:t>
            </a:r>
            <a:endParaRPr lang="en-US" dirty="0"/>
          </a:p>
        </p:txBody>
      </p:sp>
      <p:sp>
        <p:nvSpPr>
          <p:cNvPr id="2" name="Footer Placeholder 1"/>
          <p:cNvSpPr>
            <a:spLocks noGrp="1"/>
          </p:cNvSpPr>
          <p:nvPr>
            <p:ph type="ftr" sz="quarter" idx="10"/>
          </p:nvPr>
        </p:nvSpPr>
        <p:spPr/>
        <p:txBody>
          <a:bodyPr/>
          <a:lstStyle/>
          <a:p>
            <a:pPr>
              <a:defRPr/>
            </a:pPr>
            <a:r>
              <a:rPr lang="en-US"/>
              <a:t>STeLLA Summer Institute June 2011</a:t>
            </a:r>
          </a:p>
        </p:txBody>
      </p:sp>
      <p:sp>
        <p:nvSpPr>
          <p:cNvPr id="3" name="Header Placeholder 2"/>
          <p:cNvSpPr>
            <a:spLocks noGrp="1"/>
          </p:cNvSpPr>
          <p:nvPr>
            <p:ph type="hdr" sz="quarter" idx="11"/>
          </p:nvPr>
        </p:nvSpPr>
        <p:spPr/>
        <p:txBody>
          <a:bodyPr/>
          <a:lstStyle/>
          <a:p>
            <a:pPr>
              <a:defRPr/>
            </a:pPr>
            <a:r>
              <a:rPr lang="en-US"/>
              <a:t>BSCS</a:t>
            </a:r>
          </a:p>
        </p:txBody>
      </p:sp>
    </p:spTree>
    <p:extLst>
      <p:ext uri="{BB962C8B-B14F-4D97-AF65-F5344CB8AC3E}">
        <p14:creationId xmlns:p14="http://schemas.microsoft.com/office/powerpoint/2010/main" val="294829847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5 min</a:t>
            </a:r>
          </a:p>
          <a:p>
            <a:endParaRPr lang="en-US" baseline="0" dirty="0"/>
          </a:p>
          <a:p>
            <a:r>
              <a:rPr lang="en-US" dirty="0"/>
              <a:t>a. Give participants time to review your summary of their reflections from day 1 and offer reactions and comments or ask follow-up questions. </a:t>
            </a:r>
          </a:p>
        </p:txBody>
      </p:sp>
      <p:sp>
        <p:nvSpPr>
          <p:cNvPr id="4" name="Header Placeholder 3"/>
          <p:cNvSpPr>
            <a:spLocks noGrp="1"/>
          </p:cNvSpPr>
          <p:nvPr>
            <p:ph type="hdr" sz="quarter" idx="10"/>
          </p:nvPr>
        </p:nvSpPr>
        <p:spPr/>
        <p:txBody>
          <a:bodyPr/>
          <a:lstStyle/>
          <a:p>
            <a:pPr>
              <a:defRPr/>
            </a:pPr>
            <a:r>
              <a:rPr lang="en-US"/>
              <a:t>BSCS</a:t>
            </a:r>
          </a:p>
        </p:txBody>
      </p:sp>
      <p:sp>
        <p:nvSpPr>
          <p:cNvPr id="5" name="Footer Placeholder 4"/>
          <p:cNvSpPr>
            <a:spLocks noGrp="1"/>
          </p:cNvSpPr>
          <p:nvPr>
            <p:ph type="ftr" sz="quarter" idx="11"/>
          </p:nvPr>
        </p:nvSpPr>
        <p:spPr/>
        <p:txBody>
          <a:bodyPr/>
          <a:lstStyle/>
          <a:p>
            <a:pPr>
              <a:defRPr/>
            </a:pPr>
            <a:r>
              <a:rPr lang="en-US"/>
              <a:t>STeLLA Summer Institute June 2011</a:t>
            </a:r>
          </a:p>
        </p:txBody>
      </p:sp>
      <p:sp>
        <p:nvSpPr>
          <p:cNvPr id="6" name="Slide Number Placeholder 5"/>
          <p:cNvSpPr>
            <a:spLocks noGrp="1"/>
          </p:cNvSpPr>
          <p:nvPr>
            <p:ph type="sldNum" sz="quarter" idx="12"/>
          </p:nvPr>
        </p:nvSpPr>
        <p:spPr/>
        <p:txBody>
          <a:bodyPr/>
          <a:lstStyle/>
          <a:p>
            <a:pPr>
              <a:defRPr/>
            </a:pPr>
            <a:fld id="{35074273-5C1C-4B8A-81EC-C8326BBD4877}" type="slidenum">
              <a:rPr lang="en-US" smtClean="0"/>
              <a:pPr>
                <a:defRPr/>
              </a:pPr>
              <a:t>2</a:t>
            </a:fld>
            <a:endParaRPr lang="en-US"/>
          </a:p>
        </p:txBody>
      </p:sp>
    </p:spTree>
    <p:extLst>
      <p:ext uri="{BB962C8B-B14F-4D97-AF65-F5344CB8AC3E}">
        <p14:creationId xmlns:p14="http://schemas.microsoft.com/office/powerpoint/2010/main" val="45937825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10 min</a:t>
            </a:r>
          </a:p>
          <a:p>
            <a:endParaRPr lang="en-US" dirty="0"/>
          </a:p>
          <a:p>
            <a:pPr marL="0" lvl="1"/>
            <a:r>
              <a:rPr lang="en-US" dirty="0"/>
              <a:t>a. Have participants count off in ones</a:t>
            </a:r>
            <a:r>
              <a:rPr lang="en-US" baseline="0" dirty="0"/>
              <a:t> and t</a:t>
            </a:r>
            <a:r>
              <a:rPr lang="en-US" dirty="0"/>
              <a:t>wos (1, 2, 1, 2). “Ones” will focus on the</a:t>
            </a:r>
            <a:r>
              <a:rPr lang="en-US" baseline="0" dirty="0"/>
              <a:t> odd-numbered </a:t>
            </a:r>
            <a:r>
              <a:rPr lang="en-US" dirty="0"/>
              <a:t>ideas on the Common Student Ideas chart, and “twos” will focus on even-numbered ideas.</a:t>
            </a:r>
          </a:p>
          <a:p>
            <a:endParaRPr lang="en-US" b="1" dirty="0"/>
          </a:p>
          <a:p>
            <a:r>
              <a:rPr lang="en-US" dirty="0"/>
              <a:t>b. </a:t>
            </a:r>
            <a:r>
              <a:rPr lang="en-US" b="1" dirty="0"/>
              <a:t>Individuals:</a:t>
            </a:r>
            <a:r>
              <a:rPr lang="en-US" dirty="0"/>
              <a:t> “Read the scientific explanations for your assigned idea on the Common Student Ideas chart.” </a:t>
            </a:r>
          </a:p>
          <a:p>
            <a:endParaRPr lang="en-US" b="1" dirty="0"/>
          </a:p>
          <a:p>
            <a:r>
              <a:rPr lang="en-US" dirty="0"/>
              <a:t>c. </a:t>
            </a:r>
            <a:r>
              <a:rPr lang="en-US" b="1" dirty="0"/>
              <a:t>Pairs:</a:t>
            </a:r>
            <a:r>
              <a:rPr lang="en-US" dirty="0"/>
              <a:t> “Discuss these explanations</a:t>
            </a:r>
            <a:r>
              <a:rPr lang="en-US" baseline="0" dirty="0"/>
              <a:t> briefly </a:t>
            </a:r>
            <a:r>
              <a:rPr lang="en-US" dirty="0"/>
              <a:t>with a partner. What was new to you? Write on sticky notes any content questions you have and place the notes on the Parking Lot poster.”</a:t>
            </a:r>
          </a:p>
        </p:txBody>
      </p:sp>
      <p:sp>
        <p:nvSpPr>
          <p:cNvPr id="4" name="Header Placeholder 3"/>
          <p:cNvSpPr>
            <a:spLocks noGrp="1"/>
          </p:cNvSpPr>
          <p:nvPr>
            <p:ph type="hdr" sz="quarter" idx="10"/>
          </p:nvPr>
        </p:nvSpPr>
        <p:spPr/>
        <p:txBody>
          <a:bodyPr/>
          <a:lstStyle/>
          <a:p>
            <a:pPr>
              <a:defRPr/>
            </a:pPr>
            <a:r>
              <a:rPr lang="en-US"/>
              <a:t>BSCS</a:t>
            </a:r>
          </a:p>
        </p:txBody>
      </p:sp>
      <p:sp>
        <p:nvSpPr>
          <p:cNvPr id="5" name="Footer Placeholder 4"/>
          <p:cNvSpPr>
            <a:spLocks noGrp="1"/>
          </p:cNvSpPr>
          <p:nvPr>
            <p:ph type="ftr" sz="quarter" idx="11"/>
          </p:nvPr>
        </p:nvSpPr>
        <p:spPr/>
        <p:txBody>
          <a:bodyPr/>
          <a:lstStyle/>
          <a:p>
            <a:pPr>
              <a:defRPr/>
            </a:pPr>
            <a:r>
              <a:rPr lang="en-US"/>
              <a:t>STeLLA Summer Institute June 2011</a:t>
            </a:r>
          </a:p>
        </p:txBody>
      </p:sp>
      <p:sp>
        <p:nvSpPr>
          <p:cNvPr id="6" name="Slide Number Placeholder 5"/>
          <p:cNvSpPr>
            <a:spLocks noGrp="1"/>
          </p:cNvSpPr>
          <p:nvPr>
            <p:ph type="sldNum" sz="quarter" idx="12"/>
          </p:nvPr>
        </p:nvSpPr>
        <p:spPr/>
        <p:txBody>
          <a:bodyPr/>
          <a:lstStyle/>
          <a:p>
            <a:pPr>
              <a:defRPr/>
            </a:pPr>
            <a:fld id="{35074273-5C1C-4B8A-81EC-C8326BBD4877}" type="slidenum">
              <a:rPr lang="en-US" smtClean="0"/>
              <a:pPr>
                <a:defRPr/>
              </a:pPr>
              <a:t>20</a:t>
            </a:fld>
            <a:endParaRPr lang="en-US"/>
          </a:p>
        </p:txBody>
      </p:sp>
    </p:spTree>
    <p:extLst>
      <p:ext uri="{BB962C8B-B14F-4D97-AF65-F5344CB8AC3E}">
        <p14:creationId xmlns:p14="http://schemas.microsoft.com/office/powerpoint/2010/main" val="182049000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85214" indent="-302005" eaLnBrk="0" hangingPunct="0">
              <a:defRPr>
                <a:solidFill>
                  <a:schemeClr val="tx1"/>
                </a:solidFill>
                <a:latin typeface="Arial" charset="0"/>
              </a:defRPr>
            </a:lvl2pPr>
            <a:lvl3pPr marL="1208022" indent="-241604" eaLnBrk="0" hangingPunct="0">
              <a:defRPr>
                <a:solidFill>
                  <a:schemeClr val="tx1"/>
                </a:solidFill>
                <a:latin typeface="Arial" charset="0"/>
              </a:defRPr>
            </a:lvl3pPr>
            <a:lvl4pPr marL="1691229" indent="-241604" eaLnBrk="0" hangingPunct="0">
              <a:defRPr>
                <a:solidFill>
                  <a:schemeClr val="tx1"/>
                </a:solidFill>
                <a:latin typeface="Arial" charset="0"/>
              </a:defRPr>
            </a:lvl4pPr>
            <a:lvl5pPr marL="2174439" indent="-241604" eaLnBrk="0" hangingPunct="0">
              <a:defRPr>
                <a:solidFill>
                  <a:schemeClr val="tx1"/>
                </a:solidFill>
                <a:latin typeface="Arial" charset="0"/>
              </a:defRPr>
            </a:lvl5pPr>
            <a:lvl6pPr marL="2657647" indent="-241604" eaLnBrk="0" fontAlgn="base" hangingPunct="0">
              <a:spcBef>
                <a:spcPct val="0"/>
              </a:spcBef>
              <a:spcAft>
                <a:spcPct val="0"/>
              </a:spcAft>
              <a:defRPr>
                <a:solidFill>
                  <a:schemeClr val="tx1"/>
                </a:solidFill>
                <a:latin typeface="Arial" charset="0"/>
              </a:defRPr>
            </a:lvl6pPr>
            <a:lvl7pPr marL="3140856" indent="-241604" eaLnBrk="0" fontAlgn="base" hangingPunct="0">
              <a:spcBef>
                <a:spcPct val="0"/>
              </a:spcBef>
              <a:spcAft>
                <a:spcPct val="0"/>
              </a:spcAft>
              <a:defRPr>
                <a:solidFill>
                  <a:schemeClr val="tx1"/>
                </a:solidFill>
                <a:latin typeface="Arial" charset="0"/>
              </a:defRPr>
            </a:lvl7pPr>
            <a:lvl8pPr marL="3624065" indent="-241604" eaLnBrk="0" fontAlgn="base" hangingPunct="0">
              <a:spcBef>
                <a:spcPct val="0"/>
              </a:spcBef>
              <a:spcAft>
                <a:spcPct val="0"/>
              </a:spcAft>
              <a:defRPr>
                <a:solidFill>
                  <a:schemeClr val="tx1"/>
                </a:solidFill>
                <a:latin typeface="Arial" charset="0"/>
              </a:defRPr>
            </a:lvl8pPr>
            <a:lvl9pPr marL="4107273" indent="-241604" eaLnBrk="0" fontAlgn="base" hangingPunct="0">
              <a:spcBef>
                <a:spcPct val="0"/>
              </a:spcBef>
              <a:spcAft>
                <a:spcPct val="0"/>
              </a:spcAft>
              <a:defRPr>
                <a:solidFill>
                  <a:schemeClr val="tx1"/>
                </a:solidFill>
                <a:latin typeface="Arial" charset="0"/>
              </a:defRPr>
            </a:lvl9pPr>
          </a:lstStyle>
          <a:p>
            <a:pPr eaLnBrk="1" hangingPunct="1"/>
            <a:fld id="{945369A7-A66B-424A-B74B-C0F6E25AA912}" type="slidenum">
              <a:rPr lang="en-US" smtClean="0">
                <a:ea typeface="ＭＳ Ｐゴシック" pitchFamily="34" charset="-128"/>
              </a:rPr>
              <a:pPr eaLnBrk="1" hangingPunct="1"/>
              <a:t>21</a:t>
            </a:fld>
            <a:endParaRPr lang="en-US">
              <a:ea typeface="ＭＳ Ｐゴシック" pitchFamily="34" charset="-128"/>
            </a:endParaRPr>
          </a:p>
        </p:txBody>
      </p:sp>
      <p:sp>
        <p:nvSpPr>
          <p:cNvPr id="39939" name="Rectangle 2"/>
          <p:cNvSpPr>
            <a:spLocks noGrp="1" noRot="1" noChangeAspect="1" noChangeArrowheads="1" noTextEdit="1"/>
          </p:cNvSpPr>
          <p:nvPr>
            <p:ph type="sldImg"/>
          </p:nvPr>
        </p:nvSpPr>
        <p:spPr>
          <a:ln/>
        </p:spPr>
      </p:sp>
      <p:sp>
        <p:nvSpPr>
          <p:cNvPr id="39940"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dirty="0">
                <a:ea typeface="ＭＳ Ｐゴシック" pitchFamily="34" charset="-128"/>
              </a:rPr>
              <a:t>5</a:t>
            </a:r>
            <a:r>
              <a:rPr lang="en-US" baseline="0" dirty="0">
                <a:ea typeface="ＭＳ Ｐゴシック" pitchFamily="34" charset="-128"/>
              </a:rPr>
              <a:t> min</a:t>
            </a:r>
          </a:p>
          <a:p>
            <a:pPr eaLnBrk="1" hangingPunct="1"/>
            <a:endParaRPr lang="en-US" dirty="0">
              <a:ea typeface="ＭＳ Ｐゴシック" pitchFamily="34" charset="-128"/>
            </a:endParaRPr>
          </a:p>
          <a:p>
            <a:pPr marL="0" lvl="1"/>
            <a:r>
              <a:rPr lang="en-US" dirty="0"/>
              <a:t>a. “Before we analyze the video clip, let’s think about our lesson analysis process.”</a:t>
            </a:r>
          </a:p>
          <a:p>
            <a:endParaRPr lang="en-US" dirty="0"/>
          </a:p>
          <a:p>
            <a:r>
              <a:rPr lang="en-US" dirty="0"/>
              <a:t>b. Review the analysis basics on the slide. </a:t>
            </a:r>
          </a:p>
          <a:p>
            <a:endParaRPr lang="en-US" b="1" dirty="0"/>
          </a:p>
          <a:p>
            <a:r>
              <a:rPr lang="en-US" b="1" dirty="0"/>
              <a:t>Note:</a:t>
            </a:r>
            <a:r>
              <a:rPr lang="en-US" dirty="0"/>
              <a:t> Direct participants to page 2 in the strategies booklet if they have specific questions that require more information.</a:t>
            </a:r>
          </a:p>
          <a:p>
            <a:endParaRPr lang="en-US" b="1" dirty="0"/>
          </a:p>
          <a:p>
            <a:r>
              <a:rPr lang="en-US" dirty="0"/>
              <a:t>c. </a:t>
            </a:r>
            <a:r>
              <a:rPr lang="en-US" b="1" dirty="0"/>
              <a:t>Why the analysis basics are important:</a:t>
            </a:r>
            <a:r>
              <a:rPr lang="en-US" dirty="0"/>
              <a:t> “The analysis basics will help us dig deeper and learn more from our </a:t>
            </a:r>
            <a:r>
              <a:rPr lang="en-US" dirty="0" err="1"/>
              <a:t>videocase</a:t>
            </a:r>
            <a:r>
              <a:rPr lang="en-US" dirty="0"/>
              <a:t> analyses while keeping us focused on the ultimate goal of improved student learning.” </a:t>
            </a:r>
          </a:p>
          <a:p>
            <a:endParaRPr lang="en-US" b="1" dirty="0"/>
          </a:p>
          <a:p>
            <a:r>
              <a:rPr lang="en-US" b="1" dirty="0"/>
              <a:t>Note: </a:t>
            </a:r>
            <a:r>
              <a:rPr lang="en-US" dirty="0"/>
              <a:t>This lesson analysis process is </a:t>
            </a:r>
            <a:r>
              <a:rPr lang="en-US" b="1" dirty="0"/>
              <a:t>not</a:t>
            </a:r>
            <a:r>
              <a:rPr lang="en-US" dirty="0"/>
              <a:t> about critiquing teachers but about improving student learning. </a:t>
            </a:r>
          </a:p>
          <a:p>
            <a:endParaRPr lang="en-US" b="1" dirty="0"/>
          </a:p>
          <a:p>
            <a:r>
              <a:rPr lang="en-US" dirty="0"/>
              <a:t>d. “We’ll use a more structured lesson analysis protocol when we begin reviewing each other’s videos in the fall study-group sessions.” </a:t>
            </a:r>
            <a:endParaRPr lang="en-US" sz="1000" dirty="0"/>
          </a:p>
          <a:p>
            <a:pPr marL="216227" lvl="1" indent="-216227" defTabSz="864908">
              <a:defRPr/>
            </a:pPr>
            <a:endParaRPr lang="en-US" sz="1500" dirty="0"/>
          </a:p>
          <a:p>
            <a:pPr eaLnBrk="1" hangingPunct="1"/>
            <a:endParaRPr lang="en-US" baseline="0" dirty="0">
              <a:ea typeface="ＭＳ Ｐゴシック" pitchFamily="34" charset="-128"/>
            </a:endParaRPr>
          </a:p>
        </p:txBody>
      </p:sp>
      <p:sp>
        <p:nvSpPr>
          <p:cNvPr id="2" name="Footer Placeholder 1"/>
          <p:cNvSpPr>
            <a:spLocks noGrp="1"/>
          </p:cNvSpPr>
          <p:nvPr>
            <p:ph type="ftr" sz="quarter" idx="10"/>
          </p:nvPr>
        </p:nvSpPr>
        <p:spPr/>
        <p:txBody>
          <a:bodyPr/>
          <a:lstStyle/>
          <a:p>
            <a:pPr>
              <a:defRPr/>
            </a:pPr>
            <a:r>
              <a:rPr lang="en-US"/>
              <a:t>STeLLA Summer Institute June 2011</a:t>
            </a:r>
          </a:p>
        </p:txBody>
      </p:sp>
      <p:sp>
        <p:nvSpPr>
          <p:cNvPr id="3" name="Header Placeholder 2"/>
          <p:cNvSpPr>
            <a:spLocks noGrp="1"/>
          </p:cNvSpPr>
          <p:nvPr>
            <p:ph type="hdr" sz="quarter" idx="11"/>
          </p:nvPr>
        </p:nvSpPr>
        <p:spPr/>
        <p:txBody>
          <a:bodyPr/>
          <a:lstStyle/>
          <a:p>
            <a:pPr>
              <a:defRPr/>
            </a:pPr>
            <a:r>
              <a:rPr lang="en-US"/>
              <a:t>BSCS</a:t>
            </a:r>
          </a:p>
        </p:txBody>
      </p:sp>
    </p:spTree>
    <p:extLst>
      <p:ext uri="{BB962C8B-B14F-4D97-AF65-F5344CB8AC3E}">
        <p14:creationId xmlns:p14="http://schemas.microsoft.com/office/powerpoint/2010/main" val="315076845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7"/>
          <p:cNvSpPr>
            <a:spLocks noGrp="1" noChangeArrowheads="1"/>
          </p:cNvSpPr>
          <p:nvPr>
            <p:ph type="sldNum" sz="quarter" idx="5"/>
          </p:nvPr>
        </p:nvSpPr>
        <p:spPr>
          <a:noFill/>
        </p:spPr>
        <p:txBody>
          <a:bodyPr/>
          <a:lstStyle>
            <a:lvl1pPr eaLnBrk="0" hangingPunct="0">
              <a:defRPr>
                <a:solidFill>
                  <a:schemeClr val="tx1"/>
                </a:solidFill>
                <a:latin typeface="Arial" charset="0"/>
              </a:defRPr>
            </a:lvl1pPr>
            <a:lvl2pPr marL="785214" indent="-302005" eaLnBrk="0" hangingPunct="0">
              <a:defRPr>
                <a:solidFill>
                  <a:schemeClr val="tx1"/>
                </a:solidFill>
                <a:latin typeface="Arial" charset="0"/>
              </a:defRPr>
            </a:lvl2pPr>
            <a:lvl3pPr marL="1208022" indent="-241604" eaLnBrk="0" hangingPunct="0">
              <a:defRPr>
                <a:solidFill>
                  <a:schemeClr val="tx1"/>
                </a:solidFill>
                <a:latin typeface="Arial" charset="0"/>
              </a:defRPr>
            </a:lvl3pPr>
            <a:lvl4pPr marL="1691229" indent="-241604" eaLnBrk="0" hangingPunct="0">
              <a:defRPr>
                <a:solidFill>
                  <a:schemeClr val="tx1"/>
                </a:solidFill>
                <a:latin typeface="Arial" charset="0"/>
              </a:defRPr>
            </a:lvl4pPr>
            <a:lvl5pPr marL="2174439" indent="-241604" eaLnBrk="0" hangingPunct="0">
              <a:defRPr>
                <a:solidFill>
                  <a:schemeClr val="tx1"/>
                </a:solidFill>
                <a:latin typeface="Arial" charset="0"/>
              </a:defRPr>
            </a:lvl5pPr>
            <a:lvl6pPr marL="2657647" indent="-241604" eaLnBrk="0" fontAlgn="base" hangingPunct="0">
              <a:spcBef>
                <a:spcPct val="0"/>
              </a:spcBef>
              <a:spcAft>
                <a:spcPct val="0"/>
              </a:spcAft>
              <a:defRPr>
                <a:solidFill>
                  <a:schemeClr val="tx1"/>
                </a:solidFill>
                <a:latin typeface="Arial" charset="0"/>
              </a:defRPr>
            </a:lvl6pPr>
            <a:lvl7pPr marL="3140856" indent="-241604" eaLnBrk="0" fontAlgn="base" hangingPunct="0">
              <a:spcBef>
                <a:spcPct val="0"/>
              </a:spcBef>
              <a:spcAft>
                <a:spcPct val="0"/>
              </a:spcAft>
              <a:defRPr>
                <a:solidFill>
                  <a:schemeClr val="tx1"/>
                </a:solidFill>
                <a:latin typeface="Arial" charset="0"/>
              </a:defRPr>
            </a:lvl7pPr>
            <a:lvl8pPr marL="3624065" indent="-241604" eaLnBrk="0" fontAlgn="base" hangingPunct="0">
              <a:spcBef>
                <a:spcPct val="0"/>
              </a:spcBef>
              <a:spcAft>
                <a:spcPct val="0"/>
              </a:spcAft>
              <a:defRPr>
                <a:solidFill>
                  <a:schemeClr val="tx1"/>
                </a:solidFill>
                <a:latin typeface="Arial" charset="0"/>
              </a:defRPr>
            </a:lvl8pPr>
            <a:lvl9pPr marL="4107273" indent="-241604" eaLnBrk="0" fontAlgn="base" hangingPunct="0">
              <a:spcBef>
                <a:spcPct val="0"/>
              </a:spcBef>
              <a:spcAft>
                <a:spcPct val="0"/>
              </a:spcAft>
              <a:defRPr>
                <a:solidFill>
                  <a:schemeClr val="tx1"/>
                </a:solidFill>
                <a:latin typeface="Arial" charset="0"/>
              </a:defRPr>
            </a:lvl9pPr>
          </a:lstStyle>
          <a:p>
            <a:pPr eaLnBrk="1" hangingPunct="1"/>
            <a:fld id="{31C5FBB5-89A6-4DB0-A80D-1A97731ED15A}" type="slidenum">
              <a:rPr lang="en-US" smtClean="0"/>
              <a:pPr eaLnBrk="1" hangingPunct="1"/>
              <a:t>22</a:t>
            </a:fld>
            <a:endParaRPr lang="en-US"/>
          </a:p>
        </p:txBody>
      </p:sp>
      <p:sp>
        <p:nvSpPr>
          <p:cNvPr id="41987" name="Rectangle 2"/>
          <p:cNvSpPr>
            <a:spLocks noGrp="1" noRot="1" noChangeAspect="1" noChangeArrowheads="1" noTextEdit="1"/>
          </p:cNvSpPr>
          <p:nvPr>
            <p:ph type="sldImg"/>
          </p:nvPr>
        </p:nvSpPr>
        <p:spPr>
          <a:ln/>
        </p:spPr>
      </p:sp>
      <p:sp>
        <p:nvSpPr>
          <p:cNvPr id="41988" name="Rectangle 3"/>
          <p:cNvSpPr>
            <a:spLocks noGrp="1" noChangeArrowheads="1"/>
          </p:cNvSpPr>
          <p:nvPr>
            <p:ph type="body" idx="1"/>
          </p:nvPr>
        </p:nvSpPr>
        <p:spPr>
          <a:noFill/>
        </p:spPr>
        <p:txBody>
          <a:bodyPr/>
          <a:lstStyle/>
          <a:p>
            <a:pPr eaLnBrk="1" hangingPunct="1"/>
            <a:r>
              <a:rPr lang="en-US" dirty="0"/>
              <a:t>15 min</a:t>
            </a:r>
          </a:p>
          <a:p>
            <a:pPr eaLnBrk="1" hangingPunct="1"/>
            <a:endParaRPr lang="en-US" dirty="0"/>
          </a:p>
          <a:p>
            <a:pPr marL="0" lvl="1"/>
            <a:r>
              <a:rPr lang="en-US" dirty="0"/>
              <a:t>a. Remind participants of the purposes of video analysis: to deepen understandings of </a:t>
            </a:r>
            <a:r>
              <a:rPr lang="en-US" dirty="0" err="1"/>
              <a:t>STeLLA</a:t>
            </a:r>
            <a:r>
              <a:rPr lang="en-US" dirty="0"/>
              <a:t> strategies; to develop their ability to analyze student thinking; and, ultimately, to improve student learning.</a:t>
            </a:r>
          </a:p>
          <a:p>
            <a:endParaRPr lang="en-US" b="1" dirty="0"/>
          </a:p>
          <a:p>
            <a:r>
              <a:rPr lang="en-US" dirty="0"/>
              <a:t>b. </a:t>
            </a:r>
            <a:r>
              <a:rPr lang="en-US" b="1" dirty="0"/>
              <a:t>Tell participants:</a:t>
            </a:r>
            <a:r>
              <a:rPr lang="en-US" dirty="0"/>
              <a:t> “Remember to refer to your Common Student Ideas chart as you analyze the video clip.” </a:t>
            </a:r>
          </a:p>
          <a:p>
            <a:endParaRPr lang="en-US" b="1" dirty="0"/>
          </a:p>
          <a:p>
            <a:r>
              <a:rPr lang="en-US" dirty="0"/>
              <a:t>c. </a:t>
            </a:r>
            <a:r>
              <a:rPr lang="en-US" b="1" dirty="0"/>
              <a:t>Individuals: </a:t>
            </a:r>
            <a:r>
              <a:rPr lang="en-US" dirty="0"/>
              <a:t>Review the slide instructions before participants begin working independently on the tasks.</a:t>
            </a:r>
            <a:r>
              <a:rPr lang="en-US" sz="1000" dirty="0"/>
              <a:t> </a:t>
            </a:r>
            <a:endParaRPr lang="en-US" dirty="0"/>
          </a:p>
          <a:p>
            <a:endParaRPr lang="en-US" b="1" dirty="0"/>
          </a:p>
          <a:p>
            <a:r>
              <a:rPr lang="en-US" dirty="0"/>
              <a:t>d. </a:t>
            </a:r>
            <a:r>
              <a:rPr lang="en-US" b="1" dirty="0"/>
              <a:t>Whole group:</a:t>
            </a:r>
            <a:endParaRPr lang="en-US" dirty="0"/>
          </a:p>
          <a:p>
            <a:pPr marL="320040" indent="-134595">
              <a:buFont typeface="Arial" pitchFamily="34" charset="0"/>
              <a:buChar char="•"/>
            </a:pPr>
            <a:r>
              <a:rPr lang="en-US" dirty="0"/>
              <a:t>Have several participants share their claims and evidence. </a:t>
            </a:r>
          </a:p>
          <a:p>
            <a:pPr marL="320040" indent="-134595">
              <a:buFont typeface="Arial" pitchFamily="34" charset="0"/>
              <a:buChar char="•"/>
            </a:pPr>
            <a:r>
              <a:rPr lang="en-US" b="1" dirty="0"/>
              <a:t>Ask:</a:t>
            </a:r>
            <a:r>
              <a:rPr lang="en-US" dirty="0"/>
              <a:t> “Did you recognize any of the common student ideas in the students’ responses?”</a:t>
            </a:r>
          </a:p>
          <a:p>
            <a:pPr marL="320040" indent="-134595">
              <a:buFont typeface="Arial" pitchFamily="34" charset="0"/>
              <a:buChar char="•"/>
            </a:pPr>
            <a:r>
              <a:rPr lang="en-US" b="1" dirty="0"/>
              <a:t>Ask:</a:t>
            </a:r>
            <a:r>
              <a:rPr lang="en-US" dirty="0"/>
              <a:t> “What probe or challenge questions might you ask to better understand student thinking?”</a:t>
            </a:r>
          </a:p>
          <a:p>
            <a:endParaRPr lang="en-US" b="1" dirty="0"/>
          </a:p>
          <a:p>
            <a:r>
              <a:rPr lang="en-US" b="1" dirty="0"/>
              <a:t>Note:</a:t>
            </a:r>
            <a:r>
              <a:rPr lang="en-US" dirty="0"/>
              <a:t> Remember to use probe and challenge questions as you interact with participants.</a:t>
            </a:r>
            <a:endParaRPr lang="en-US" sz="1600" dirty="0"/>
          </a:p>
        </p:txBody>
      </p:sp>
      <p:sp>
        <p:nvSpPr>
          <p:cNvPr id="2" name="Footer Placeholder 1"/>
          <p:cNvSpPr>
            <a:spLocks noGrp="1"/>
          </p:cNvSpPr>
          <p:nvPr>
            <p:ph type="ftr" sz="quarter" idx="10"/>
          </p:nvPr>
        </p:nvSpPr>
        <p:spPr/>
        <p:txBody>
          <a:bodyPr/>
          <a:lstStyle/>
          <a:p>
            <a:pPr>
              <a:defRPr/>
            </a:pPr>
            <a:r>
              <a:rPr lang="en-US"/>
              <a:t>STeLLA Summer Institute June 2011</a:t>
            </a:r>
          </a:p>
        </p:txBody>
      </p:sp>
      <p:sp>
        <p:nvSpPr>
          <p:cNvPr id="3" name="Header Placeholder 2"/>
          <p:cNvSpPr>
            <a:spLocks noGrp="1"/>
          </p:cNvSpPr>
          <p:nvPr>
            <p:ph type="hdr" sz="quarter" idx="11"/>
          </p:nvPr>
        </p:nvSpPr>
        <p:spPr/>
        <p:txBody>
          <a:bodyPr/>
          <a:lstStyle/>
          <a:p>
            <a:pPr>
              <a:defRPr/>
            </a:pPr>
            <a:r>
              <a:rPr lang="en-US"/>
              <a:t>BSCS</a:t>
            </a:r>
          </a:p>
        </p:txBody>
      </p:sp>
    </p:spTree>
    <p:extLst>
      <p:ext uri="{BB962C8B-B14F-4D97-AF65-F5344CB8AC3E}">
        <p14:creationId xmlns:p14="http://schemas.microsoft.com/office/powerpoint/2010/main" val="258746998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878CC09-7CB5-42DB-80A1-3BFD857B4F52}" type="slidenum">
              <a:rPr lang="en-US"/>
              <a:pPr/>
              <a:t>23</a:t>
            </a:fld>
            <a:endParaRPr lang="en-US"/>
          </a:p>
        </p:txBody>
      </p:sp>
      <p:sp>
        <p:nvSpPr>
          <p:cNvPr id="100354" name="Rectangle 2"/>
          <p:cNvSpPr>
            <a:spLocks noGrp="1" noRot="1" noChangeAspect="1" noChangeArrowheads="1" noTextEdit="1"/>
          </p:cNvSpPr>
          <p:nvPr>
            <p:ph type="sldImg"/>
          </p:nvPr>
        </p:nvSpPr>
        <p:spPr>
          <a:ln/>
        </p:spPr>
      </p:sp>
      <p:sp>
        <p:nvSpPr>
          <p:cNvPr id="100355" name="Rectangle 3"/>
          <p:cNvSpPr>
            <a:spLocks noGrp="1" noChangeArrowheads="1"/>
          </p:cNvSpPr>
          <p:nvPr>
            <p:ph type="body" idx="1"/>
          </p:nvPr>
        </p:nvSpPr>
        <p:spPr/>
        <p:txBody>
          <a:bodyPr/>
          <a:lstStyle/>
          <a:p>
            <a:pPr lvl="0"/>
            <a:r>
              <a:rPr lang="en-US" dirty="0">
                <a:latin typeface="Arial" charset="0"/>
              </a:rPr>
              <a:t>20 min</a:t>
            </a:r>
          </a:p>
          <a:p>
            <a:pPr lvl="0"/>
            <a:endParaRPr lang="en-US" u="none" dirty="0">
              <a:latin typeface="Arial" charset="0"/>
            </a:endParaRPr>
          </a:p>
          <a:p>
            <a:pPr marL="228600" lvl="1" indent="-228600">
              <a:buNone/>
            </a:pPr>
            <a:r>
              <a:rPr lang="en-US" dirty="0"/>
              <a:t>a. Read </a:t>
            </a:r>
            <a:r>
              <a:rPr lang="en-US" sz="1200" kern="1200" dirty="0">
                <a:solidFill>
                  <a:schemeClr val="tx1"/>
                </a:solidFill>
                <a:effectLst/>
                <a:latin typeface="+mn-lt"/>
                <a:ea typeface="+mn-ea"/>
                <a:cs typeface="+mn-cs"/>
              </a:rPr>
              <a:t>the context for this video clip at the top of the transcript (handout 2.3). </a:t>
            </a:r>
          </a:p>
          <a:p>
            <a:pPr marL="228600" lvl="1" indent="-228600">
              <a:buAutoNum type="alphaLcPeriod"/>
            </a:pPr>
            <a:endParaRPr lang="en-US" sz="1200" kern="1200" dirty="0">
              <a:solidFill>
                <a:schemeClr val="tx1"/>
              </a:solidFill>
              <a:effectLst/>
              <a:latin typeface="+mn-lt"/>
              <a:ea typeface="+mn-ea"/>
              <a:cs typeface="+mn-cs"/>
            </a:endParaRPr>
          </a:p>
          <a:p>
            <a:pPr marL="0" lvl="1" indent="0">
              <a:buNone/>
            </a:pPr>
            <a:r>
              <a:rPr lang="en-US" dirty="0"/>
              <a:t>b. Provide </a:t>
            </a:r>
            <a:r>
              <a:rPr lang="en-US" sz="1200" kern="1200" dirty="0">
                <a:solidFill>
                  <a:schemeClr val="tx1"/>
                </a:solidFill>
                <a:effectLst/>
                <a:latin typeface="+mn-lt"/>
                <a:ea typeface="+mn-ea"/>
                <a:cs typeface="+mn-cs"/>
              </a:rPr>
              <a:t>instructions for watching video clip 3 and using the transcript to identify</a:t>
            </a:r>
            <a:r>
              <a:rPr lang="en-US" sz="1200" b="1" i="1" kern="120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questions that probe student ideas and predictions and challenge student thinking. </a:t>
            </a:r>
            <a:r>
              <a:rPr lang="en-US" sz="1200" b="1" kern="1200" dirty="0">
                <a:solidFill>
                  <a:schemeClr val="tx1"/>
                </a:solidFill>
                <a:effectLst/>
                <a:latin typeface="+mn-lt"/>
                <a:ea typeface="+mn-ea"/>
                <a:cs typeface="+mn-cs"/>
              </a:rPr>
              <a:t>Participants should also be on the lookout for leading questions and missed opportunities.</a:t>
            </a:r>
            <a:r>
              <a:rPr lang="en-US" sz="1200" kern="1200" dirty="0">
                <a:solidFill>
                  <a:schemeClr val="tx1"/>
                </a:solidFill>
                <a:effectLst/>
                <a:latin typeface="+mn-lt"/>
                <a:ea typeface="+mn-ea"/>
                <a:cs typeface="+mn-cs"/>
              </a:rPr>
              <a:t> (</a:t>
            </a:r>
            <a:r>
              <a:rPr lang="en-US" sz="1200" b="1" kern="1200" dirty="0">
                <a:solidFill>
                  <a:schemeClr val="tx1"/>
                </a:solidFill>
                <a:effectLst/>
                <a:latin typeface="+mn-lt"/>
                <a:ea typeface="+mn-ea"/>
                <a:cs typeface="+mn-cs"/>
              </a:rPr>
              <a:t>Note:</a:t>
            </a:r>
            <a:r>
              <a:rPr lang="en-US" sz="1200" kern="1200" dirty="0">
                <a:solidFill>
                  <a:schemeClr val="tx1"/>
                </a:solidFill>
                <a:effectLst/>
                <a:latin typeface="+mn-lt"/>
                <a:ea typeface="+mn-ea"/>
                <a:cs typeface="+mn-cs"/>
              </a:rPr>
              <a:t> Leading questions provide hints or make it easy for students to give the “right” answer.) Remind participants that other types of questions (such as elicit questions) may appear in this video clip.</a:t>
            </a:r>
          </a:p>
          <a:p>
            <a:pPr marL="228600" lvl="1" indent="-228600">
              <a:buAutoNum type="alphaLcPeriod"/>
            </a:pPr>
            <a:endParaRPr lang="en-US" sz="1200" kern="1200" dirty="0">
              <a:solidFill>
                <a:schemeClr val="tx1"/>
              </a:solidFill>
              <a:effectLst/>
              <a:latin typeface="+mn-lt"/>
              <a:ea typeface="+mn-ea"/>
              <a:cs typeface="+mn-cs"/>
            </a:endParaRPr>
          </a:p>
          <a:p>
            <a:pPr marL="228600" lvl="1" indent="-228600">
              <a:buNone/>
            </a:pPr>
            <a:r>
              <a:rPr lang="en-US" b="0" dirty="0"/>
              <a:t>c.</a:t>
            </a:r>
            <a:r>
              <a:rPr lang="en-US" b="0" baseline="0" dirty="0"/>
              <a:t> Show the video clip.</a:t>
            </a:r>
            <a:endParaRPr lang="en-US" b="0" dirty="0"/>
          </a:p>
          <a:p>
            <a:pPr marL="228600" lvl="1" indent="-228600">
              <a:buNone/>
            </a:pPr>
            <a:endParaRPr lang="en-US" b="1" dirty="0"/>
          </a:p>
          <a:p>
            <a:pPr marL="228600" lvl="1" indent="-228600">
              <a:buNone/>
            </a:pPr>
            <a:r>
              <a:rPr lang="en-US" b="0" dirty="0"/>
              <a:t>d. </a:t>
            </a:r>
            <a:r>
              <a:rPr lang="en-US" b="1" dirty="0"/>
              <a:t>Individuals: </a:t>
            </a:r>
            <a:r>
              <a:rPr lang="en-US" sz="1200" kern="1200" dirty="0">
                <a:solidFill>
                  <a:schemeClr val="tx1"/>
                </a:solidFill>
                <a:effectLst/>
                <a:latin typeface="+mn-lt"/>
                <a:ea typeface="+mn-ea"/>
                <a:cs typeface="+mn-cs"/>
              </a:rPr>
              <a:t>Review the slide</a:t>
            </a:r>
            <a:r>
              <a:rPr lang="en-US" sz="1200" b="1" kern="120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instructions before participants begin working independently on the tasks.</a:t>
            </a:r>
          </a:p>
          <a:p>
            <a:endParaRPr lang="en-US" b="1" dirty="0"/>
          </a:p>
          <a:p>
            <a:r>
              <a:rPr lang="en-US" dirty="0"/>
              <a:t>e. </a:t>
            </a:r>
            <a:r>
              <a:rPr lang="en-US" b="1" dirty="0"/>
              <a:t>Whole group: </a:t>
            </a:r>
            <a:endParaRPr lang="en-US" dirty="0"/>
          </a:p>
          <a:p>
            <a:pPr marL="320040" indent="-137160">
              <a:buFont typeface="Arial" pitchFamily="34" charset="0"/>
              <a:buChar char="•"/>
            </a:pPr>
            <a:r>
              <a:rPr lang="en-US" dirty="0"/>
              <a:t>Challenge </a:t>
            </a:r>
            <a:r>
              <a:rPr lang="en-US" sz="1200" kern="1200" dirty="0">
                <a:solidFill>
                  <a:schemeClr val="tx1"/>
                </a:solidFill>
                <a:effectLst/>
                <a:latin typeface="+mn-lt"/>
                <a:ea typeface="+mn-ea"/>
                <a:cs typeface="+mn-cs"/>
              </a:rPr>
              <a:t>participants to clearly state their reasons for identifying a question as probe, challenge, or leading.</a:t>
            </a:r>
          </a:p>
          <a:p>
            <a:pPr marL="320040" indent="-137160">
              <a:buFont typeface="Arial" pitchFamily="34" charset="0"/>
              <a:buChar char="•"/>
            </a:pPr>
            <a:r>
              <a:rPr lang="en-US" dirty="0"/>
              <a:t>Encourage </a:t>
            </a:r>
            <a:r>
              <a:rPr lang="en-US" sz="1200" kern="1200" dirty="0">
                <a:solidFill>
                  <a:schemeClr val="tx1"/>
                </a:solidFill>
                <a:effectLst/>
                <a:latin typeface="+mn-lt"/>
                <a:ea typeface="+mn-ea"/>
                <a:cs typeface="+mn-cs"/>
              </a:rPr>
              <a:t>participants to provide evidence from the </a:t>
            </a:r>
            <a:r>
              <a:rPr lang="en-US" sz="1200" kern="1200" dirty="0" err="1">
                <a:solidFill>
                  <a:schemeClr val="tx1"/>
                </a:solidFill>
                <a:effectLst/>
                <a:latin typeface="+mn-lt"/>
                <a:ea typeface="+mn-ea"/>
                <a:cs typeface="+mn-cs"/>
              </a:rPr>
              <a:t>STeLLA</a:t>
            </a:r>
            <a:r>
              <a:rPr lang="en-US" sz="1200" kern="1200" dirty="0">
                <a:solidFill>
                  <a:schemeClr val="tx1"/>
                </a:solidFill>
                <a:effectLst/>
                <a:latin typeface="+mn-lt"/>
                <a:ea typeface="+mn-ea"/>
                <a:cs typeface="+mn-cs"/>
              </a:rPr>
              <a:t> strategies booklet to support their claims.</a:t>
            </a:r>
          </a:p>
          <a:p>
            <a:pPr marL="448650" indent="-134595">
              <a:buFont typeface="Arial" pitchFamily="34" charset="0"/>
              <a:buChar char="•"/>
            </a:pPr>
            <a:endParaRPr lang="en-US" b="1" dirty="0"/>
          </a:p>
          <a:p>
            <a:r>
              <a:rPr lang="en-US" sz="1200" b="1" kern="1200" dirty="0">
                <a:solidFill>
                  <a:schemeClr val="tx1"/>
                </a:solidFill>
                <a:latin typeface="+mn-lt"/>
                <a:ea typeface="+mn-ea"/>
                <a:cs typeface="+mn-cs"/>
              </a:rPr>
              <a:t>Examples of probe questions: </a:t>
            </a:r>
            <a:endParaRPr lang="en-US" sz="1200" kern="1200" dirty="0">
              <a:solidFill>
                <a:schemeClr val="tx1"/>
              </a:solidFill>
              <a:latin typeface="+mn-lt"/>
              <a:ea typeface="+mn-ea"/>
              <a:cs typeface="+mn-cs"/>
            </a:endParaRPr>
          </a:p>
          <a:p>
            <a:pPr marL="137160" indent="-137160">
              <a:buFont typeface="Arial" pitchFamily="34" charset="0"/>
              <a:buChar char="•"/>
            </a:pPr>
            <a:r>
              <a:rPr lang="en-US" sz="1200" b="1" kern="1200" dirty="0">
                <a:solidFill>
                  <a:schemeClr val="tx1"/>
                </a:solidFill>
                <a:latin typeface="+mn-lt"/>
                <a:ea typeface="+mn-ea"/>
                <a:cs typeface="+mn-cs"/>
              </a:rPr>
              <a:t>Video segment 00:21: </a:t>
            </a:r>
            <a:r>
              <a:rPr lang="en-US" sz="1200" kern="1200" dirty="0">
                <a:solidFill>
                  <a:schemeClr val="tx1"/>
                </a:solidFill>
                <a:latin typeface="+mn-lt"/>
                <a:ea typeface="+mn-ea"/>
                <a:cs typeface="+mn-cs"/>
              </a:rPr>
              <a:t>“What does that mean if it’s moving?”</a:t>
            </a:r>
          </a:p>
          <a:p>
            <a:pPr marL="137160" indent="-137160">
              <a:buFont typeface="Arial" pitchFamily="34" charset="0"/>
              <a:buChar char="•"/>
            </a:pPr>
            <a:r>
              <a:rPr lang="en-US" sz="1200" b="1" kern="1200" dirty="0">
                <a:solidFill>
                  <a:schemeClr val="tx1"/>
                </a:solidFill>
                <a:latin typeface="+mn-lt"/>
                <a:ea typeface="+mn-ea"/>
                <a:cs typeface="+mn-cs"/>
              </a:rPr>
              <a:t>Segment 01:12: </a:t>
            </a:r>
            <a:r>
              <a:rPr lang="en-US" sz="1200" kern="1200" dirty="0">
                <a:solidFill>
                  <a:schemeClr val="tx1"/>
                </a:solidFill>
                <a:latin typeface="+mn-lt"/>
                <a:ea typeface="+mn-ea"/>
                <a:cs typeface="+mn-cs"/>
              </a:rPr>
              <a:t>“What vibrated?”</a:t>
            </a:r>
          </a:p>
          <a:p>
            <a:pPr marL="137160" indent="-137160">
              <a:buFont typeface="Arial" pitchFamily="34" charset="0"/>
              <a:buChar char="•"/>
            </a:pPr>
            <a:r>
              <a:rPr lang="en-US" sz="1200" b="1" kern="1200" dirty="0">
                <a:solidFill>
                  <a:schemeClr val="tx1"/>
                </a:solidFill>
                <a:latin typeface="+mn-lt"/>
                <a:ea typeface="+mn-ea"/>
                <a:cs typeface="+mn-cs"/>
              </a:rPr>
              <a:t>Segment 01:17: </a:t>
            </a:r>
            <a:r>
              <a:rPr lang="en-US" sz="1200" kern="1200" dirty="0">
                <a:solidFill>
                  <a:schemeClr val="tx1"/>
                </a:solidFill>
                <a:latin typeface="+mn-lt"/>
                <a:ea typeface="+mn-ea"/>
                <a:cs typeface="+mn-cs"/>
              </a:rPr>
              <a:t>“What vibrated?”</a:t>
            </a:r>
          </a:p>
          <a:p>
            <a:pPr marL="137160" indent="-137160">
              <a:buFont typeface="Arial" pitchFamily="34" charset="0"/>
              <a:buChar char="•"/>
            </a:pPr>
            <a:r>
              <a:rPr lang="en-US" sz="1200" b="1" kern="1200" dirty="0">
                <a:solidFill>
                  <a:schemeClr val="tx1"/>
                </a:solidFill>
                <a:latin typeface="+mn-lt"/>
                <a:ea typeface="+mn-ea"/>
                <a:cs typeface="+mn-cs"/>
              </a:rPr>
              <a:t>Segment 01:29: </a:t>
            </a:r>
            <a:r>
              <a:rPr lang="en-US" sz="1200" kern="1200" dirty="0">
                <a:solidFill>
                  <a:schemeClr val="tx1"/>
                </a:solidFill>
                <a:latin typeface="+mn-lt"/>
                <a:ea typeface="+mn-ea"/>
                <a:cs typeface="+mn-cs"/>
              </a:rPr>
              <a:t>“Did the rice vibrate on its own?”</a:t>
            </a:r>
          </a:p>
          <a:p>
            <a:pPr marL="137160" indent="-137160">
              <a:buFont typeface="Arial" pitchFamily="34" charset="0"/>
              <a:buChar char="•"/>
            </a:pPr>
            <a:r>
              <a:rPr lang="en-US" sz="1200" b="1" kern="1200" dirty="0">
                <a:solidFill>
                  <a:schemeClr val="tx1"/>
                </a:solidFill>
                <a:latin typeface="+mn-lt"/>
                <a:ea typeface="+mn-ea"/>
                <a:cs typeface="+mn-cs"/>
              </a:rPr>
              <a:t>Segment 02:34: </a:t>
            </a:r>
            <a:r>
              <a:rPr lang="en-US" sz="1200" kern="1200" dirty="0">
                <a:solidFill>
                  <a:schemeClr val="tx1"/>
                </a:solidFill>
                <a:latin typeface="+mn-lt"/>
                <a:ea typeface="+mn-ea"/>
                <a:cs typeface="+mn-cs"/>
              </a:rPr>
              <a:t>“Is the rice just vibrating because of the sound?”</a:t>
            </a:r>
          </a:p>
          <a:p>
            <a:endParaRPr lang="en-US" sz="1200" b="1" kern="1200" dirty="0">
              <a:solidFill>
                <a:schemeClr val="tx1"/>
              </a:solidFill>
              <a:latin typeface="+mn-lt"/>
              <a:ea typeface="+mn-ea"/>
              <a:cs typeface="+mn-cs"/>
            </a:endParaRPr>
          </a:p>
          <a:p>
            <a:r>
              <a:rPr lang="en-US" sz="1200" b="1" kern="1200" dirty="0">
                <a:solidFill>
                  <a:schemeClr val="tx1"/>
                </a:solidFill>
                <a:latin typeface="+mn-lt"/>
                <a:ea typeface="+mn-ea"/>
                <a:cs typeface="+mn-cs"/>
              </a:rPr>
              <a:t>Example of a challenge question:</a:t>
            </a:r>
            <a:endParaRPr lang="en-US" sz="1200" kern="1200" dirty="0">
              <a:solidFill>
                <a:schemeClr val="tx1"/>
              </a:solidFill>
              <a:latin typeface="+mn-lt"/>
              <a:ea typeface="+mn-ea"/>
              <a:cs typeface="+mn-cs"/>
            </a:endParaRPr>
          </a:p>
          <a:p>
            <a:pPr marL="137160" indent="-137160">
              <a:buFont typeface="Arial" pitchFamily="34" charset="0"/>
              <a:buChar char="•"/>
            </a:pPr>
            <a:r>
              <a:rPr lang="en-US" sz="1200" b="1" kern="1200" dirty="0">
                <a:solidFill>
                  <a:schemeClr val="tx1"/>
                </a:solidFill>
                <a:latin typeface="+mn-lt"/>
                <a:ea typeface="+mn-ea"/>
                <a:cs typeface="+mn-cs"/>
              </a:rPr>
              <a:t>Video segment 01:21:</a:t>
            </a:r>
            <a:r>
              <a:rPr lang="en-US" sz="1200" kern="1200" dirty="0">
                <a:solidFill>
                  <a:schemeClr val="tx1"/>
                </a:solidFill>
                <a:latin typeface="+mn-lt"/>
                <a:ea typeface="+mn-ea"/>
                <a:cs typeface="+mn-cs"/>
              </a:rPr>
              <a:t> “What made the rice vibrate?”  [</a:t>
            </a:r>
            <a:r>
              <a:rPr lang="en-US" sz="1200" i="1" kern="1200" dirty="0">
                <a:solidFill>
                  <a:schemeClr val="tx1"/>
                </a:solidFill>
                <a:latin typeface="+mn-lt"/>
                <a:ea typeface="+mn-ea"/>
                <a:cs typeface="+mn-cs"/>
              </a:rPr>
              <a:t>Justification:</a:t>
            </a:r>
            <a:r>
              <a:rPr lang="en-US" sz="1200" kern="1200" dirty="0">
                <a:solidFill>
                  <a:schemeClr val="tx1"/>
                </a:solidFill>
                <a:latin typeface="+mn-lt"/>
                <a:ea typeface="+mn-ea"/>
                <a:cs typeface="+mn-cs"/>
              </a:rPr>
              <a:t> The teacher is asking the question to get students thinking and moving toward more-scientific understandings.]</a:t>
            </a:r>
          </a:p>
          <a:p>
            <a:endParaRPr lang="en-US" sz="1200" b="1" kern="1200" dirty="0">
              <a:solidFill>
                <a:schemeClr val="tx1"/>
              </a:solidFill>
              <a:latin typeface="+mn-lt"/>
              <a:ea typeface="+mn-ea"/>
              <a:cs typeface="+mn-cs"/>
            </a:endParaRPr>
          </a:p>
          <a:p>
            <a:r>
              <a:rPr lang="en-US" sz="1200" b="1" kern="1200" dirty="0">
                <a:solidFill>
                  <a:schemeClr val="tx1"/>
                </a:solidFill>
                <a:latin typeface="+mn-lt"/>
                <a:ea typeface="+mn-ea"/>
                <a:cs typeface="+mn-cs"/>
              </a:rPr>
              <a:t>Possible leading questions:</a:t>
            </a:r>
            <a:endParaRPr lang="en-US" sz="1200" kern="1200" dirty="0">
              <a:solidFill>
                <a:schemeClr val="tx1"/>
              </a:solidFill>
              <a:latin typeface="+mn-lt"/>
              <a:ea typeface="+mn-ea"/>
              <a:cs typeface="+mn-cs"/>
            </a:endParaRPr>
          </a:p>
          <a:p>
            <a:pPr marL="137160" indent="-137160">
              <a:buFont typeface="Arial" pitchFamily="34" charset="0"/>
              <a:buChar char="•"/>
            </a:pPr>
            <a:r>
              <a:rPr lang="en-US" sz="1200" b="1" kern="1200" dirty="0">
                <a:solidFill>
                  <a:schemeClr val="tx1"/>
                </a:solidFill>
                <a:latin typeface="+mn-lt"/>
                <a:ea typeface="+mn-ea"/>
                <a:cs typeface="+mn-cs"/>
              </a:rPr>
              <a:t>Video segment 01:36:</a:t>
            </a:r>
            <a:r>
              <a:rPr lang="en-US" sz="1200" kern="1200" dirty="0">
                <a:solidFill>
                  <a:schemeClr val="tx1"/>
                </a:solidFill>
                <a:latin typeface="+mn-lt"/>
                <a:ea typeface="+mn-ea"/>
                <a:cs typeface="+mn-cs"/>
              </a:rPr>
              <a:t> “What do you think … about the eardrum?” </a:t>
            </a:r>
          </a:p>
          <a:p>
            <a:pPr marL="137160" indent="-137160">
              <a:buFont typeface="Arial" pitchFamily="34" charset="0"/>
              <a:buChar char="•"/>
            </a:pPr>
            <a:r>
              <a:rPr lang="en-US" sz="1200" b="1" kern="1200" dirty="0">
                <a:solidFill>
                  <a:schemeClr val="tx1"/>
                </a:solidFill>
                <a:latin typeface="+mn-lt"/>
                <a:ea typeface="+mn-ea"/>
                <a:cs typeface="+mn-cs"/>
              </a:rPr>
              <a:t>Segment 01:41:</a:t>
            </a:r>
            <a:r>
              <a:rPr lang="en-US" sz="1200" kern="1200" dirty="0">
                <a:solidFill>
                  <a:schemeClr val="tx1"/>
                </a:solidFill>
                <a:latin typeface="+mn-lt"/>
                <a:ea typeface="+mn-ea"/>
                <a:cs typeface="+mn-cs"/>
              </a:rPr>
              <a:t> “Do you think that the wax paper was vibrating?” [</a:t>
            </a:r>
            <a:r>
              <a:rPr lang="en-US" sz="1200" i="1" kern="1200" dirty="0">
                <a:solidFill>
                  <a:schemeClr val="tx1"/>
                </a:solidFill>
                <a:latin typeface="+mn-lt"/>
                <a:ea typeface="+mn-ea"/>
                <a:cs typeface="+mn-cs"/>
              </a:rPr>
              <a:t>Justification:</a:t>
            </a:r>
            <a:r>
              <a:rPr lang="en-US" sz="1200" kern="1200" dirty="0">
                <a:solidFill>
                  <a:schemeClr val="tx1"/>
                </a:solidFill>
                <a:latin typeface="+mn-lt"/>
                <a:ea typeface="+mn-ea"/>
                <a:cs typeface="+mn-cs"/>
              </a:rPr>
              <a:t> The teacher is leading students to the idea that the wax paper is vibrating and compares it to an eardrum from the video they watched.] </a:t>
            </a:r>
          </a:p>
          <a:p>
            <a:pPr marL="137160" indent="-137160">
              <a:buFont typeface="Arial" pitchFamily="34" charset="0"/>
              <a:buChar char="•"/>
            </a:pPr>
            <a:r>
              <a:rPr lang="en-US" sz="1200" b="1" kern="1200" dirty="0">
                <a:solidFill>
                  <a:schemeClr val="tx1"/>
                </a:solidFill>
                <a:latin typeface="+mn-lt"/>
                <a:ea typeface="+mn-ea"/>
                <a:cs typeface="+mn-cs"/>
              </a:rPr>
              <a:t>Segment 02:42: </a:t>
            </a:r>
            <a:r>
              <a:rPr lang="en-US" sz="1200" kern="1200" dirty="0">
                <a:solidFill>
                  <a:schemeClr val="tx1"/>
                </a:solidFill>
                <a:latin typeface="+mn-lt"/>
                <a:ea typeface="+mn-ea"/>
                <a:cs typeface="+mn-cs"/>
              </a:rPr>
              <a:t>“Is the sound also vibrating something else that’s causing the rice to vibrate?” </a:t>
            </a:r>
          </a:p>
          <a:p>
            <a:endParaRPr lang="en-US" sz="1200" b="1" kern="1200" dirty="0">
              <a:solidFill>
                <a:schemeClr val="tx1"/>
              </a:solidFill>
              <a:latin typeface="+mn-lt"/>
              <a:ea typeface="+mn-ea"/>
              <a:cs typeface="+mn-cs"/>
            </a:endParaRPr>
          </a:p>
          <a:p>
            <a:r>
              <a:rPr lang="en-US" sz="1200" b="1" kern="1200" dirty="0">
                <a:solidFill>
                  <a:schemeClr val="tx1"/>
                </a:solidFill>
                <a:latin typeface="+mn-lt"/>
                <a:ea typeface="+mn-ea"/>
                <a:cs typeface="+mn-cs"/>
              </a:rPr>
              <a:t>Missed opportunities for probe and challenge questions:</a:t>
            </a:r>
            <a:endParaRPr lang="en-US" sz="1200" kern="1200" dirty="0">
              <a:solidFill>
                <a:schemeClr val="tx1"/>
              </a:solidFill>
              <a:latin typeface="+mn-lt"/>
              <a:ea typeface="+mn-ea"/>
              <a:cs typeface="+mn-cs"/>
            </a:endParaRPr>
          </a:p>
          <a:p>
            <a:pPr marL="137160" indent="-137160">
              <a:buFont typeface="Arial" pitchFamily="34" charset="0"/>
              <a:buChar char="•"/>
            </a:pPr>
            <a:r>
              <a:rPr lang="en-US" sz="1200" b="1" kern="1200" dirty="0">
                <a:solidFill>
                  <a:schemeClr val="tx1"/>
                </a:solidFill>
                <a:latin typeface="+mn-lt"/>
                <a:ea typeface="+mn-ea"/>
                <a:cs typeface="+mn-cs"/>
              </a:rPr>
              <a:t>Video segment 01:12:</a:t>
            </a:r>
            <a:r>
              <a:rPr lang="en-US" sz="1200" kern="1200" dirty="0">
                <a:solidFill>
                  <a:schemeClr val="tx1"/>
                </a:solidFill>
                <a:latin typeface="+mn-lt"/>
                <a:ea typeface="+mn-ea"/>
                <a:cs typeface="+mn-cs"/>
              </a:rPr>
              <a:t> Instead of asking, “What vibrated?” the teacher could have said, “Show me the parts of the model that vibrated.” Then she could have demonstrated the model again. If the teacher had used this strategy at segment 02:34, she could have avoided the leading question at segment 02:42.</a:t>
            </a:r>
          </a:p>
          <a:p>
            <a:pPr marL="137160" indent="-137160">
              <a:buFont typeface="Arial" pitchFamily="34" charset="0"/>
              <a:buChar char="•"/>
            </a:pPr>
            <a:r>
              <a:rPr lang="en-US" sz="1200" b="1" kern="1200" dirty="0">
                <a:solidFill>
                  <a:schemeClr val="tx1"/>
                </a:solidFill>
                <a:latin typeface="+mn-lt"/>
                <a:ea typeface="+mn-ea"/>
                <a:cs typeface="+mn-cs"/>
              </a:rPr>
              <a:t>Segment 01:34:</a:t>
            </a:r>
            <a:r>
              <a:rPr lang="en-US" sz="1200" kern="1200" dirty="0">
                <a:solidFill>
                  <a:schemeClr val="tx1"/>
                </a:solidFill>
                <a:latin typeface="+mn-lt"/>
                <a:ea typeface="+mn-ea"/>
                <a:cs typeface="+mn-cs"/>
              </a:rPr>
              <a:t> When the student says the rice didn’t vibrate on its own, the teacher could have asked, “Tell me how you’re thinking about that.”</a:t>
            </a:r>
          </a:p>
          <a:p>
            <a:pPr marL="137160" indent="-137160">
              <a:buFont typeface="Arial" pitchFamily="34" charset="0"/>
              <a:buChar char="•"/>
            </a:pPr>
            <a:r>
              <a:rPr lang="en-US" sz="1200" b="1" kern="1200" dirty="0">
                <a:solidFill>
                  <a:schemeClr val="tx1"/>
                </a:solidFill>
                <a:latin typeface="+mn-lt"/>
                <a:ea typeface="+mn-ea"/>
                <a:cs typeface="+mn-cs"/>
              </a:rPr>
              <a:t>Segment 02:08: </a:t>
            </a:r>
            <a:r>
              <a:rPr lang="en-US" sz="1200" kern="1200" dirty="0">
                <a:solidFill>
                  <a:schemeClr val="tx1"/>
                </a:solidFill>
                <a:latin typeface="+mn-lt"/>
                <a:ea typeface="+mn-ea"/>
                <a:cs typeface="+mn-cs"/>
              </a:rPr>
              <a:t>When the student said, “The noise came to our ear,” the teacher could have said, “Tell us more about how the noise came to our ear.”</a:t>
            </a:r>
            <a:endParaRPr lang="en-US" dirty="0">
              <a:latin typeface="Arial" charset="0"/>
            </a:endParaRPr>
          </a:p>
        </p:txBody>
      </p:sp>
      <p:sp>
        <p:nvSpPr>
          <p:cNvPr id="2" name="Footer Placeholder 1"/>
          <p:cNvSpPr>
            <a:spLocks noGrp="1"/>
          </p:cNvSpPr>
          <p:nvPr>
            <p:ph type="ftr" sz="quarter" idx="10"/>
          </p:nvPr>
        </p:nvSpPr>
        <p:spPr/>
        <p:txBody>
          <a:bodyPr/>
          <a:lstStyle/>
          <a:p>
            <a:pPr>
              <a:defRPr/>
            </a:pPr>
            <a:r>
              <a:rPr lang="en-US"/>
              <a:t>STeLLA II Summer Institute Day 2</a:t>
            </a:r>
          </a:p>
        </p:txBody>
      </p:sp>
      <p:sp>
        <p:nvSpPr>
          <p:cNvPr id="3" name="Header Placeholder 2"/>
          <p:cNvSpPr>
            <a:spLocks noGrp="1"/>
          </p:cNvSpPr>
          <p:nvPr>
            <p:ph type="hdr" sz="quarter" idx="11"/>
          </p:nvPr>
        </p:nvSpPr>
        <p:spPr/>
        <p:txBody>
          <a:bodyPr/>
          <a:lstStyle/>
          <a:p>
            <a:pPr>
              <a:defRPr/>
            </a:pPr>
            <a:r>
              <a:rPr lang="en-US"/>
              <a:t>BSCS</a:t>
            </a:r>
          </a:p>
        </p:txBody>
      </p:sp>
    </p:spTree>
    <p:extLst>
      <p:ext uri="{BB962C8B-B14F-4D97-AF65-F5344CB8AC3E}">
        <p14:creationId xmlns:p14="http://schemas.microsoft.com/office/powerpoint/2010/main" val="203807883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7"/>
          <p:cNvSpPr>
            <a:spLocks noGrp="1" noChangeArrowheads="1"/>
          </p:cNvSpPr>
          <p:nvPr>
            <p:ph type="sldNum" sz="quarter" idx="5"/>
          </p:nvPr>
        </p:nvSpPr>
        <p:spPr>
          <a:noFill/>
        </p:spPr>
        <p:txBody>
          <a:bodyPr/>
          <a:lstStyle>
            <a:lvl1pPr eaLnBrk="0" hangingPunct="0">
              <a:defRPr>
                <a:solidFill>
                  <a:schemeClr val="tx1"/>
                </a:solidFill>
                <a:latin typeface="Arial" charset="0"/>
              </a:defRPr>
            </a:lvl1pPr>
            <a:lvl2pPr marL="785214" indent="-302005" eaLnBrk="0" hangingPunct="0">
              <a:defRPr>
                <a:solidFill>
                  <a:schemeClr val="tx1"/>
                </a:solidFill>
                <a:latin typeface="Arial" charset="0"/>
              </a:defRPr>
            </a:lvl2pPr>
            <a:lvl3pPr marL="1208022" indent="-241604" eaLnBrk="0" hangingPunct="0">
              <a:defRPr>
                <a:solidFill>
                  <a:schemeClr val="tx1"/>
                </a:solidFill>
                <a:latin typeface="Arial" charset="0"/>
              </a:defRPr>
            </a:lvl3pPr>
            <a:lvl4pPr marL="1691229" indent="-241604" eaLnBrk="0" hangingPunct="0">
              <a:defRPr>
                <a:solidFill>
                  <a:schemeClr val="tx1"/>
                </a:solidFill>
                <a:latin typeface="Arial" charset="0"/>
              </a:defRPr>
            </a:lvl4pPr>
            <a:lvl5pPr marL="2174439" indent="-241604" eaLnBrk="0" hangingPunct="0">
              <a:defRPr>
                <a:solidFill>
                  <a:schemeClr val="tx1"/>
                </a:solidFill>
                <a:latin typeface="Arial" charset="0"/>
              </a:defRPr>
            </a:lvl5pPr>
            <a:lvl6pPr marL="2657647" indent="-241604" eaLnBrk="0" fontAlgn="base" hangingPunct="0">
              <a:spcBef>
                <a:spcPct val="0"/>
              </a:spcBef>
              <a:spcAft>
                <a:spcPct val="0"/>
              </a:spcAft>
              <a:defRPr>
                <a:solidFill>
                  <a:schemeClr val="tx1"/>
                </a:solidFill>
                <a:latin typeface="Arial" charset="0"/>
              </a:defRPr>
            </a:lvl6pPr>
            <a:lvl7pPr marL="3140856" indent="-241604" eaLnBrk="0" fontAlgn="base" hangingPunct="0">
              <a:spcBef>
                <a:spcPct val="0"/>
              </a:spcBef>
              <a:spcAft>
                <a:spcPct val="0"/>
              </a:spcAft>
              <a:defRPr>
                <a:solidFill>
                  <a:schemeClr val="tx1"/>
                </a:solidFill>
                <a:latin typeface="Arial" charset="0"/>
              </a:defRPr>
            </a:lvl7pPr>
            <a:lvl8pPr marL="3624065" indent="-241604" eaLnBrk="0" fontAlgn="base" hangingPunct="0">
              <a:spcBef>
                <a:spcPct val="0"/>
              </a:spcBef>
              <a:spcAft>
                <a:spcPct val="0"/>
              </a:spcAft>
              <a:defRPr>
                <a:solidFill>
                  <a:schemeClr val="tx1"/>
                </a:solidFill>
                <a:latin typeface="Arial" charset="0"/>
              </a:defRPr>
            </a:lvl8pPr>
            <a:lvl9pPr marL="4107273" indent="-241604" eaLnBrk="0" fontAlgn="base" hangingPunct="0">
              <a:spcBef>
                <a:spcPct val="0"/>
              </a:spcBef>
              <a:spcAft>
                <a:spcPct val="0"/>
              </a:spcAft>
              <a:defRPr>
                <a:solidFill>
                  <a:schemeClr val="tx1"/>
                </a:solidFill>
                <a:latin typeface="Arial" charset="0"/>
              </a:defRPr>
            </a:lvl9pPr>
          </a:lstStyle>
          <a:p>
            <a:pPr eaLnBrk="1" hangingPunct="1"/>
            <a:fld id="{31C5FBB5-89A6-4DB0-A80D-1A97731ED15A}" type="slidenum">
              <a:rPr lang="en-US" smtClean="0"/>
              <a:pPr eaLnBrk="1" hangingPunct="1"/>
              <a:t>24</a:t>
            </a:fld>
            <a:endParaRPr lang="en-US"/>
          </a:p>
        </p:txBody>
      </p:sp>
      <p:sp>
        <p:nvSpPr>
          <p:cNvPr id="41987" name="Rectangle 2"/>
          <p:cNvSpPr>
            <a:spLocks noGrp="1" noRot="1" noChangeAspect="1" noChangeArrowheads="1" noTextEdit="1"/>
          </p:cNvSpPr>
          <p:nvPr>
            <p:ph type="sldImg"/>
          </p:nvPr>
        </p:nvSpPr>
        <p:spPr>
          <a:ln/>
        </p:spPr>
      </p:sp>
      <p:sp>
        <p:nvSpPr>
          <p:cNvPr id="41988" name="Rectangle 3"/>
          <p:cNvSpPr>
            <a:spLocks noGrp="1" noChangeArrowheads="1"/>
          </p:cNvSpPr>
          <p:nvPr>
            <p:ph type="body" idx="1"/>
          </p:nvPr>
        </p:nvSpPr>
        <p:spPr>
          <a:noFill/>
        </p:spPr>
        <p:txBody>
          <a:bodyPr/>
          <a:lstStyle/>
          <a:p>
            <a:pPr eaLnBrk="1" hangingPunct="1"/>
            <a:r>
              <a:rPr lang="en-US" dirty="0"/>
              <a:t>10</a:t>
            </a:r>
            <a:r>
              <a:rPr lang="en-US" baseline="0" dirty="0"/>
              <a:t> min </a:t>
            </a:r>
          </a:p>
          <a:p>
            <a:endParaRPr lang="en-US" dirty="0"/>
          </a:p>
          <a:p>
            <a:r>
              <a:rPr lang="en-US" dirty="0"/>
              <a:t>a. </a:t>
            </a:r>
            <a:r>
              <a:rPr lang="en-US" b="1" dirty="0"/>
              <a:t>Emphasize: </a:t>
            </a:r>
            <a:r>
              <a:rPr lang="en-US" dirty="0"/>
              <a:t>“Remember to refer to your Common Student Ideas chart as you analyze the video.” </a:t>
            </a:r>
          </a:p>
          <a:p>
            <a:endParaRPr lang="en-US" b="1" dirty="0"/>
          </a:p>
          <a:p>
            <a:r>
              <a:rPr lang="en-US" dirty="0"/>
              <a:t>b. </a:t>
            </a:r>
            <a:r>
              <a:rPr lang="en-US" b="1" dirty="0"/>
              <a:t>Individuals: </a:t>
            </a:r>
            <a:r>
              <a:rPr lang="en-US" dirty="0"/>
              <a:t>Review the slide instructions before participants begin working independently on developing a claim to answer the analysis question.</a:t>
            </a:r>
            <a:r>
              <a:rPr lang="en-US" sz="1000" dirty="0"/>
              <a:t> </a:t>
            </a:r>
            <a:endParaRPr lang="en-US" dirty="0"/>
          </a:p>
          <a:p>
            <a:endParaRPr lang="en-US" b="1" dirty="0"/>
          </a:p>
          <a:p>
            <a:r>
              <a:rPr lang="en-US" dirty="0"/>
              <a:t>c. </a:t>
            </a:r>
            <a:r>
              <a:rPr lang="en-US" b="1" dirty="0"/>
              <a:t>Whole group:</a:t>
            </a:r>
            <a:endParaRPr lang="en-US" dirty="0"/>
          </a:p>
          <a:p>
            <a:pPr marL="320040" indent="-134595">
              <a:buFont typeface="Arial" pitchFamily="34" charset="0"/>
              <a:buChar char="•"/>
            </a:pPr>
            <a:r>
              <a:rPr lang="en-US" dirty="0"/>
              <a:t>Have several participants share their claims and evidence. </a:t>
            </a:r>
          </a:p>
          <a:p>
            <a:pPr marL="320040" indent="-134595">
              <a:buFont typeface="Arial" pitchFamily="34" charset="0"/>
              <a:buChar char="•"/>
            </a:pPr>
            <a:r>
              <a:rPr lang="en-US" b="1" dirty="0"/>
              <a:t>Ask:</a:t>
            </a:r>
            <a:r>
              <a:rPr lang="en-US" dirty="0"/>
              <a:t> “Did you recognize any of the common student ideas in the students’ responses?”</a:t>
            </a:r>
          </a:p>
          <a:p>
            <a:pPr marL="320040" indent="-134595">
              <a:buFont typeface="Arial" pitchFamily="34" charset="0"/>
              <a:buChar char="•"/>
            </a:pPr>
            <a:r>
              <a:rPr lang="en-US" b="1" dirty="0"/>
              <a:t>Ask:</a:t>
            </a:r>
            <a:r>
              <a:rPr lang="en-US" dirty="0"/>
              <a:t> “What probe or challenge questions might you ask to better understand student thinking?”</a:t>
            </a:r>
          </a:p>
          <a:p>
            <a:endParaRPr lang="en-US" b="1" dirty="0"/>
          </a:p>
          <a:p>
            <a:r>
              <a:rPr lang="en-US" b="1" dirty="0"/>
              <a:t>Note:</a:t>
            </a:r>
            <a:r>
              <a:rPr lang="en-US" dirty="0"/>
              <a:t> Remember to use probe and challenge questions as you interact with participants.</a:t>
            </a:r>
            <a:endParaRPr lang="en-US" sz="1600" dirty="0"/>
          </a:p>
          <a:p>
            <a:endParaRPr lang="en-US" b="1" dirty="0"/>
          </a:p>
          <a:p>
            <a:r>
              <a:rPr lang="en-US" sz="1200" b="1" kern="1200" dirty="0">
                <a:solidFill>
                  <a:schemeClr val="tx1"/>
                </a:solidFill>
                <a:latin typeface="+mn-lt"/>
                <a:ea typeface="+mn-ea"/>
                <a:cs typeface="+mn-cs"/>
              </a:rPr>
              <a:t>Visible misconception:</a:t>
            </a:r>
            <a:r>
              <a:rPr lang="en-US" sz="1200" kern="1200" dirty="0">
                <a:solidFill>
                  <a:schemeClr val="tx1"/>
                </a:solidFill>
                <a:latin typeface="+mn-lt"/>
                <a:ea typeface="+mn-ea"/>
                <a:cs typeface="+mn-cs"/>
              </a:rPr>
              <a:t> The student thinks that matter moves along with the sound waves (video segments 01:17–01:28).</a:t>
            </a:r>
          </a:p>
          <a:p>
            <a:endParaRPr lang="en-US" sz="1200" b="1" kern="1200" dirty="0">
              <a:solidFill>
                <a:schemeClr val="tx1"/>
              </a:solidFill>
              <a:latin typeface="+mn-lt"/>
              <a:ea typeface="+mn-ea"/>
              <a:cs typeface="+mn-cs"/>
            </a:endParaRPr>
          </a:p>
          <a:p>
            <a:r>
              <a:rPr lang="en-US" sz="1200" b="1" kern="1200" dirty="0">
                <a:solidFill>
                  <a:schemeClr val="tx1"/>
                </a:solidFill>
                <a:latin typeface="+mn-lt"/>
                <a:ea typeface="+mn-ea"/>
                <a:cs typeface="+mn-cs"/>
              </a:rPr>
              <a:t>Possible claim:</a:t>
            </a:r>
            <a:r>
              <a:rPr lang="en-US" sz="1200" kern="1200" dirty="0">
                <a:solidFill>
                  <a:schemeClr val="tx1"/>
                </a:solidFill>
                <a:latin typeface="+mn-lt"/>
                <a:ea typeface="+mn-ea"/>
                <a:cs typeface="+mn-cs"/>
              </a:rPr>
              <a:t> Several students think that sound (or sound waves) caused the rice to move.  </a:t>
            </a:r>
          </a:p>
          <a:p>
            <a:endParaRPr lang="en-US" sz="1200" b="1" kern="1200" dirty="0">
              <a:solidFill>
                <a:schemeClr val="tx1"/>
              </a:solidFill>
              <a:latin typeface="+mn-lt"/>
              <a:ea typeface="+mn-ea"/>
              <a:cs typeface="+mn-cs"/>
            </a:endParaRPr>
          </a:p>
          <a:p>
            <a:r>
              <a:rPr lang="en-US" sz="1200" b="1" kern="1200" dirty="0">
                <a:solidFill>
                  <a:schemeClr val="tx1"/>
                </a:solidFill>
                <a:latin typeface="+mn-lt"/>
                <a:ea typeface="+mn-ea"/>
                <a:cs typeface="+mn-cs"/>
              </a:rPr>
              <a:t>Evidence:</a:t>
            </a:r>
            <a:r>
              <a:rPr lang="en-US" sz="1200" kern="1200" dirty="0">
                <a:solidFill>
                  <a:schemeClr val="tx1"/>
                </a:solidFill>
                <a:latin typeface="+mn-lt"/>
                <a:ea typeface="+mn-ea"/>
                <a:cs typeface="+mn-cs"/>
              </a:rPr>
              <a:t> video segments 01:29–01:34, 01:36–01:56, and 03:02–03:36.  </a:t>
            </a:r>
          </a:p>
          <a:p>
            <a:endParaRPr lang="en-US" sz="1200" b="1" kern="1200" dirty="0">
              <a:solidFill>
                <a:schemeClr val="tx1"/>
              </a:solidFill>
              <a:latin typeface="+mn-lt"/>
              <a:ea typeface="+mn-ea"/>
              <a:cs typeface="+mn-cs"/>
            </a:endParaRPr>
          </a:p>
          <a:p>
            <a:r>
              <a:rPr lang="en-US" sz="1200" b="1" kern="1200" dirty="0">
                <a:solidFill>
                  <a:schemeClr val="tx1"/>
                </a:solidFill>
                <a:latin typeface="+mn-lt"/>
                <a:ea typeface="+mn-ea"/>
                <a:cs typeface="+mn-cs"/>
              </a:rPr>
              <a:t>Reasoning:</a:t>
            </a:r>
            <a:r>
              <a:rPr lang="en-US" sz="1200" kern="1200" dirty="0">
                <a:solidFill>
                  <a:schemeClr val="tx1"/>
                </a:solidFill>
                <a:latin typeface="+mn-lt"/>
                <a:ea typeface="+mn-ea"/>
                <a:cs typeface="+mn-cs"/>
              </a:rPr>
              <a:t> Students see the rice move but don’t see the wax paper move.</a:t>
            </a:r>
          </a:p>
          <a:p>
            <a:endParaRPr lang="en-US" sz="1200" b="1" kern="1200" dirty="0">
              <a:solidFill>
                <a:schemeClr val="tx1"/>
              </a:solidFill>
              <a:latin typeface="+mn-lt"/>
              <a:ea typeface="+mn-ea"/>
              <a:cs typeface="+mn-cs"/>
            </a:endParaRPr>
          </a:p>
          <a:p>
            <a:r>
              <a:rPr lang="en-US" sz="1200" b="1" kern="1200" dirty="0">
                <a:solidFill>
                  <a:schemeClr val="tx1"/>
                </a:solidFill>
                <a:latin typeface="+mn-lt"/>
                <a:ea typeface="+mn-ea"/>
                <a:cs typeface="+mn-cs"/>
              </a:rPr>
              <a:t>Alternative:</a:t>
            </a:r>
            <a:r>
              <a:rPr lang="en-US" sz="1200" kern="1200" dirty="0">
                <a:solidFill>
                  <a:schemeClr val="tx1"/>
                </a:solidFill>
                <a:latin typeface="+mn-lt"/>
                <a:ea typeface="+mn-ea"/>
                <a:cs typeface="+mn-cs"/>
              </a:rPr>
              <a:t> The teacher could put the rice directly on the table under the document camera and make a sound with the </a:t>
            </a:r>
            <a:r>
              <a:rPr lang="en-US" sz="1200" kern="1200" dirty="0" err="1">
                <a:solidFill>
                  <a:schemeClr val="tx1"/>
                </a:solidFill>
                <a:latin typeface="+mn-lt"/>
                <a:ea typeface="+mn-ea"/>
                <a:cs typeface="+mn-cs"/>
              </a:rPr>
              <a:t>soundmaker</a:t>
            </a:r>
            <a:r>
              <a:rPr lang="en-US" sz="1200" kern="1200" dirty="0">
                <a:solidFill>
                  <a:schemeClr val="tx1"/>
                </a:solidFill>
                <a:latin typeface="+mn-lt"/>
                <a:ea typeface="+mn-ea"/>
                <a:cs typeface="+mn-cs"/>
              </a:rPr>
              <a:t>. Then the teacher could ask students what they observed (e.g., “Did the rice move?”)  and compare these results with the model.  So I’m assuming the rice won’t vibrate on the table, which should correct the misconception that the sound waves (versus the vibrating wax paper) caused the rice to move?</a:t>
            </a:r>
          </a:p>
          <a:p>
            <a:endParaRPr lang="en-US" b="1" dirty="0"/>
          </a:p>
        </p:txBody>
      </p:sp>
      <p:sp>
        <p:nvSpPr>
          <p:cNvPr id="2" name="Footer Placeholder 1"/>
          <p:cNvSpPr>
            <a:spLocks noGrp="1"/>
          </p:cNvSpPr>
          <p:nvPr>
            <p:ph type="ftr" sz="quarter" idx="10"/>
          </p:nvPr>
        </p:nvSpPr>
        <p:spPr/>
        <p:txBody>
          <a:bodyPr/>
          <a:lstStyle/>
          <a:p>
            <a:pPr>
              <a:defRPr/>
            </a:pPr>
            <a:r>
              <a:rPr lang="en-US"/>
              <a:t>STeLLA Summer Institute June 2011</a:t>
            </a:r>
          </a:p>
        </p:txBody>
      </p:sp>
      <p:sp>
        <p:nvSpPr>
          <p:cNvPr id="3" name="Header Placeholder 2"/>
          <p:cNvSpPr>
            <a:spLocks noGrp="1"/>
          </p:cNvSpPr>
          <p:nvPr>
            <p:ph type="hdr" sz="quarter" idx="11"/>
          </p:nvPr>
        </p:nvSpPr>
        <p:spPr/>
        <p:txBody>
          <a:bodyPr/>
          <a:lstStyle/>
          <a:p>
            <a:pPr>
              <a:defRPr/>
            </a:pPr>
            <a:r>
              <a:rPr lang="en-US"/>
              <a:t>BSCS</a:t>
            </a:r>
          </a:p>
        </p:txBody>
      </p:sp>
    </p:spTree>
    <p:extLst>
      <p:ext uri="{BB962C8B-B14F-4D97-AF65-F5344CB8AC3E}">
        <p14:creationId xmlns:p14="http://schemas.microsoft.com/office/powerpoint/2010/main" val="112459490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7"/>
          <p:cNvSpPr>
            <a:spLocks noGrp="1" noChangeArrowheads="1"/>
          </p:cNvSpPr>
          <p:nvPr>
            <p:ph type="sldNum" sz="quarter" idx="5"/>
          </p:nvPr>
        </p:nvSpPr>
        <p:spPr>
          <a:noFill/>
        </p:spPr>
        <p:txBody>
          <a:bodyPr/>
          <a:lstStyle>
            <a:lvl1pPr eaLnBrk="0" hangingPunct="0">
              <a:defRPr>
                <a:solidFill>
                  <a:schemeClr val="tx1"/>
                </a:solidFill>
                <a:latin typeface="Arial" charset="0"/>
              </a:defRPr>
            </a:lvl1pPr>
            <a:lvl2pPr marL="785214" indent="-302005" eaLnBrk="0" hangingPunct="0">
              <a:defRPr>
                <a:solidFill>
                  <a:schemeClr val="tx1"/>
                </a:solidFill>
                <a:latin typeface="Arial" charset="0"/>
              </a:defRPr>
            </a:lvl2pPr>
            <a:lvl3pPr marL="1208022" indent="-241604" eaLnBrk="0" hangingPunct="0">
              <a:defRPr>
                <a:solidFill>
                  <a:schemeClr val="tx1"/>
                </a:solidFill>
                <a:latin typeface="Arial" charset="0"/>
              </a:defRPr>
            </a:lvl3pPr>
            <a:lvl4pPr marL="1691229" indent="-241604" eaLnBrk="0" hangingPunct="0">
              <a:defRPr>
                <a:solidFill>
                  <a:schemeClr val="tx1"/>
                </a:solidFill>
                <a:latin typeface="Arial" charset="0"/>
              </a:defRPr>
            </a:lvl4pPr>
            <a:lvl5pPr marL="2174439" indent="-241604" eaLnBrk="0" hangingPunct="0">
              <a:defRPr>
                <a:solidFill>
                  <a:schemeClr val="tx1"/>
                </a:solidFill>
                <a:latin typeface="Arial" charset="0"/>
              </a:defRPr>
            </a:lvl5pPr>
            <a:lvl6pPr marL="2657647" indent="-241604" eaLnBrk="0" fontAlgn="base" hangingPunct="0">
              <a:spcBef>
                <a:spcPct val="0"/>
              </a:spcBef>
              <a:spcAft>
                <a:spcPct val="0"/>
              </a:spcAft>
              <a:defRPr>
                <a:solidFill>
                  <a:schemeClr val="tx1"/>
                </a:solidFill>
                <a:latin typeface="Arial" charset="0"/>
              </a:defRPr>
            </a:lvl6pPr>
            <a:lvl7pPr marL="3140856" indent="-241604" eaLnBrk="0" fontAlgn="base" hangingPunct="0">
              <a:spcBef>
                <a:spcPct val="0"/>
              </a:spcBef>
              <a:spcAft>
                <a:spcPct val="0"/>
              </a:spcAft>
              <a:defRPr>
                <a:solidFill>
                  <a:schemeClr val="tx1"/>
                </a:solidFill>
                <a:latin typeface="Arial" charset="0"/>
              </a:defRPr>
            </a:lvl7pPr>
            <a:lvl8pPr marL="3624065" indent="-241604" eaLnBrk="0" fontAlgn="base" hangingPunct="0">
              <a:spcBef>
                <a:spcPct val="0"/>
              </a:spcBef>
              <a:spcAft>
                <a:spcPct val="0"/>
              </a:spcAft>
              <a:defRPr>
                <a:solidFill>
                  <a:schemeClr val="tx1"/>
                </a:solidFill>
                <a:latin typeface="Arial" charset="0"/>
              </a:defRPr>
            </a:lvl8pPr>
            <a:lvl9pPr marL="4107273" indent="-241604" eaLnBrk="0" fontAlgn="base" hangingPunct="0">
              <a:spcBef>
                <a:spcPct val="0"/>
              </a:spcBef>
              <a:spcAft>
                <a:spcPct val="0"/>
              </a:spcAft>
              <a:defRPr>
                <a:solidFill>
                  <a:schemeClr val="tx1"/>
                </a:solidFill>
                <a:latin typeface="Arial" charset="0"/>
              </a:defRPr>
            </a:lvl9pPr>
          </a:lstStyle>
          <a:p>
            <a:pPr eaLnBrk="1" hangingPunct="1"/>
            <a:fld id="{3C33A080-172C-4302-A54F-1CC732807BC8}" type="slidenum">
              <a:rPr lang="en-US" smtClean="0"/>
              <a:pPr eaLnBrk="1" hangingPunct="1"/>
              <a:t>25</a:t>
            </a:fld>
            <a:endParaRPr lang="en-US"/>
          </a:p>
        </p:txBody>
      </p:sp>
      <p:sp>
        <p:nvSpPr>
          <p:cNvPr id="47107" name="Rectangle 2"/>
          <p:cNvSpPr>
            <a:spLocks noGrp="1" noRot="1" noChangeAspect="1" noChangeArrowheads="1" noTextEdit="1"/>
          </p:cNvSpPr>
          <p:nvPr>
            <p:ph type="sldImg"/>
          </p:nvPr>
        </p:nvSpPr>
        <p:spPr>
          <a:ln/>
        </p:spPr>
      </p:sp>
      <p:sp>
        <p:nvSpPr>
          <p:cNvPr id="47108" name="Rectangle 3"/>
          <p:cNvSpPr>
            <a:spLocks noGrp="1" noChangeArrowheads="1"/>
          </p:cNvSpPr>
          <p:nvPr>
            <p:ph type="body" idx="1"/>
          </p:nvPr>
        </p:nvSpPr>
        <p:spPr>
          <a:noFill/>
        </p:spPr>
        <p:txBody>
          <a:bodyPr/>
          <a:lstStyle/>
          <a:p>
            <a:pPr eaLnBrk="1" hangingPunct="1"/>
            <a:r>
              <a:rPr lang="en-US" dirty="0"/>
              <a:t>5 min</a:t>
            </a:r>
          </a:p>
          <a:p>
            <a:pPr eaLnBrk="1" hangingPunct="1"/>
            <a:endParaRPr lang="en-US" dirty="0"/>
          </a:p>
          <a:p>
            <a:pPr marL="0" lvl="1"/>
            <a:r>
              <a:rPr lang="en-US" dirty="0"/>
              <a:t>a. Pose the first question on the slide. If participants need support, point them to the descriptions of strategies 1, 2, and 3 in the </a:t>
            </a:r>
            <a:r>
              <a:rPr lang="en-US" dirty="0" err="1"/>
              <a:t>STeLLA</a:t>
            </a:r>
            <a:r>
              <a:rPr lang="en-US" dirty="0"/>
              <a:t> strategies booklet (especially the Summary of </a:t>
            </a:r>
            <a:r>
              <a:rPr lang="en-US" dirty="0" err="1"/>
              <a:t>STeLLA</a:t>
            </a:r>
            <a:r>
              <a:rPr lang="en-US" dirty="0"/>
              <a:t> Student Thinking Lens Strategies).</a:t>
            </a:r>
          </a:p>
          <a:p>
            <a:endParaRPr lang="en-US" u="sng" dirty="0"/>
          </a:p>
          <a:p>
            <a:r>
              <a:rPr lang="en-US" dirty="0"/>
              <a:t>b. Pose the second question. Do participants come up with the idea that science-content knowledge is essential for asking good elicit, probe, and challenge questions? </a:t>
            </a:r>
          </a:p>
          <a:p>
            <a:endParaRPr lang="en-US" dirty="0"/>
          </a:p>
          <a:p>
            <a:r>
              <a:rPr lang="en-US" dirty="0"/>
              <a:t>c. Use the rest of the time to highlight the importance of knowing science content and being aware of common student ideas.</a:t>
            </a:r>
          </a:p>
        </p:txBody>
      </p:sp>
      <p:sp>
        <p:nvSpPr>
          <p:cNvPr id="2" name="Footer Placeholder 1"/>
          <p:cNvSpPr>
            <a:spLocks noGrp="1"/>
          </p:cNvSpPr>
          <p:nvPr>
            <p:ph type="ftr" sz="quarter" idx="10"/>
          </p:nvPr>
        </p:nvSpPr>
        <p:spPr/>
        <p:txBody>
          <a:bodyPr/>
          <a:lstStyle/>
          <a:p>
            <a:pPr>
              <a:defRPr/>
            </a:pPr>
            <a:r>
              <a:rPr lang="en-US"/>
              <a:t>STeLLA Summer Institute June 2011</a:t>
            </a:r>
          </a:p>
        </p:txBody>
      </p:sp>
      <p:sp>
        <p:nvSpPr>
          <p:cNvPr id="3" name="Header Placeholder 2"/>
          <p:cNvSpPr>
            <a:spLocks noGrp="1"/>
          </p:cNvSpPr>
          <p:nvPr>
            <p:ph type="hdr" sz="quarter" idx="11"/>
          </p:nvPr>
        </p:nvSpPr>
        <p:spPr/>
        <p:txBody>
          <a:bodyPr/>
          <a:lstStyle/>
          <a:p>
            <a:pPr>
              <a:defRPr/>
            </a:pPr>
            <a:r>
              <a:rPr lang="en-US"/>
              <a:t>BSCS</a:t>
            </a:r>
          </a:p>
        </p:txBody>
      </p:sp>
    </p:spTree>
    <p:extLst>
      <p:ext uri="{BB962C8B-B14F-4D97-AF65-F5344CB8AC3E}">
        <p14:creationId xmlns:p14="http://schemas.microsoft.com/office/powerpoint/2010/main" val="290074417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5 min</a:t>
            </a:r>
          </a:p>
          <a:p>
            <a:pPr defTabSz="864908">
              <a:defRPr/>
            </a:pPr>
            <a:endParaRPr lang="en-US" dirty="0"/>
          </a:p>
          <a:p>
            <a:pPr marL="0" lvl="1"/>
            <a:r>
              <a:rPr lang="en-US" dirty="0"/>
              <a:t>a. Ideally, participants will first respond to the questions in a quick write and then share their ideas with the group. But if time is running short, you can have them simply think for a minute and then share their ideas. But be sure to give them time to think before opening up the discussion. </a:t>
            </a:r>
          </a:p>
          <a:p>
            <a:endParaRPr lang="en-US" dirty="0"/>
          </a:p>
        </p:txBody>
      </p:sp>
      <p:sp>
        <p:nvSpPr>
          <p:cNvPr id="4" name="Slide Number Placeholder 3"/>
          <p:cNvSpPr>
            <a:spLocks noGrp="1"/>
          </p:cNvSpPr>
          <p:nvPr>
            <p:ph type="sldNum" sz="quarter" idx="10"/>
          </p:nvPr>
        </p:nvSpPr>
        <p:spPr/>
        <p:txBody>
          <a:bodyPr/>
          <a:lstStyle/>
          <a:p>
            <a:fld id="{458BEC4D-D1F7-4625-B0BA-2126EAFE9E6D}" type="slidenum">
              <a:rPr lang="en-US" smtClean="0"/>
              <a:pPr/>
              <a:t>26</a:t>
            </a:fld>
            <a:endParaRPr lang="en-US"/>
          </a:p>
        </p:txBody>
      </p:sp>
    </p:spTree>
    <p:extLst>
      <p:ext uri="{BB962C8B-B14F-4D97-AF65-F5344CB8AC3E}">
        <p14:creationId xmlns:p14="http://schemas.microsoft.com/office/powerpoint/2010/main" val="167634657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7"/>
          <p:cNvSpPr>
            <a:spLocks noGrp="1" noChangeArrowheads="1"/>
          </p:cNvSpPr>
          <p:nvPr>
            <p:ph type="sldNum" sz="quarter" idx="5"/>
          </p:nvPr>
        </p:nvSpPr>
        <p:spPr>
          <a:noFill/>
        </p:spPr>
        <p:txBody>
          <a:bodyPr/>
          <a:lstStyle>
            <a:lvl1pPr eaLnBrk="0" hangingPunct="0">
              <a:defRPr>
                <a:solidFill>
                  <a:schemeClr val="tx1"/>
                </a:solidFill>
                <a:latin typeface="Arial" charset="0"/>
              </a:defRPr>
            </a:lvl1pPr>
            <a:lvl2pPr marL="785214" indent="-302005" eaLnBrk="0" hangingPunct="0">
              <a:defRPr>
                <a:solidFill>
                  <a:schemeClr val="tx1"/>
                </a:solidFill>
                <a:latin typeface="Arial" charset="0"/>
              </a:defRPr>
            </a:lvl2pPr>
            <a:lvl3pPr marL="1208022" indent="-241604" eaLnBrk="0" hangingPunct="0">
              <a:defRPr>
                <a:solidFill>
                  <a:schemeClr val="tx1"/>
                </a:solidFill>
                <a:latin typeface="Arial" charset="0"/>
              </a:defRPr>
            </a:lvl3pPr>
            <a:lvl4pPr marL="1691229" indent="-241604" eaLnBrk="0" hangingPunct="0">
              <a:defRPr>
                <a:solidFill>
                  <a:schemeClr val="tx1"/>
                </a:solidFill>
                <a:latin typeface="Arial" charset="0"/>
              </a:defRPr>
            </a:lvl4pPr>
            <a:lvl5pPr marL="2174439" indent="-241604" eaLnBrk="0" hangingPunct="0">
              <a:defRPr>
                <a:solidFill>
                  <a:schemeClr val="tx1"/>
                </a:solidFill>
                <a:latin typeface="Arial" charset="0"/>
              </a:defRPr>
            </a:lvl5pPr>
            <a:lvl6pPr marL="2657647" indent="-241604" eaLnBrk="0" fontAlgn="base" hangingPunct="0">
              <a:spcBef>
                <a:spcPct val="0"/>
              </a:spcBef>
              <a:spcAft>
                <a:spcPct val="0"/>
              </a:spcAft>
              <a:defRPr>
                <a:solidFill>
                  <a:schemeClr val="tx1"/>
                </a:solidFill>
                <a:latin typeface="Arial" charset="0"/>
              </a:defRPr>
            </a:lvl6pPr>
            <a:lvl7pPr marL="3140856" indent="-241604" eaLnBrk="0" fontAlgn="base" hangingPunct="0">
              <a:spcBef>
                <a:spcPct val="0"/>
              </a:spcBef>
              <a:spcAft>
                <a:spcPct val="0"/>
              </a:spcAft>
              <a:defRPr>
                <a:solidFill>
                  <a:schemeClr val="tx1"/>
                </a:solidFill>
                <a:latin typeface="Arial" charset="0"/>
              </a:defRPr>
            </a:lvl7pPr>
            <a:lvl8pPr marL="3624065" indent="-241604" eaLnBrk="0" fontAlgn="base" hangingPunct="0">
              <a:spcBef>
                <a:spcPct val="0"/>
              </a:spcBef>
              <a:spcAft>
                <a:spcPct val="0"/>
              </a:spcAft>
              <a:defRPr>
                <a:solidFill>
                  <a:schemeClr val="tx1"/>
                </a:solidFill>
                <a:latin typeface="Arial" charset="0"/>
              </a:defRPr>
            </a:lvl8pPr>
            <a:lvl9pPr marL="4107273" indent="-241604" eaLnBrk="0" fontAlgn="base" hangingPunct="0">
              <a:spcBef>
                <a:spcPct val="0"/>
              </a:spcBef>
              <a:spcAft>
                <a:spcPct val="0"/>
              </a:spcAft>
              <a:defRPr>
                <a:solidFill>
                  <a:schemeClr val="tx1"/>
                </a:solidFill>
                <a:latin typeface="Arial" charset="0"/>
              </a:defRPr>
            </a:lvl9pPr>
          </a:lstStyle>
          <a:p>
            <a:pPr eaLnBrk="1" hangingPunct="1"/>
            <a:fld id="{7024A7BC-B3C0-4760-B44F-5AB0F63B8F01}" type="slidenum">
              <a:rPr lang="en-US" smtClean="0"/>
              <a:pPr eaLnBrk="1" hangingPunct="1"/>
              <a:t>27</a:t>
            </a:fld>
            <a:endParaRPr lang="en-US"/>
          </a:p>
        </p:txBody>
      </p:sp>
      <p:sp>
        <p:nvSpPr>
          <p:cNvPr id="48131" name="Rectangle 2"/>
          <p:cNvSpPr>
            <a:spLocks noGrp="1" noRot="1" noChangeAspect="1" noChangeArrowheads="1" noTextEdit="1"/>
          </p:cNvSpPr>
          <p:nvPr>
            <p:ph type="sldImg"/>
          </p:nvPr>
        </p:nvSpPr>
        <p:spPr>
          <a:ln/>
        </p:spPr>
      </p:sp>
      <p:sp>
        <p:nvSpPr>
          <p:cNvPr id="48132" name="Rectangle 3"/>
          <p:cNvSpPr>
            <a:spLocks noGrp="1" noChangeArrowheads="1"/>
          </p:cNvSpPr>
          <p:nvPr>
            <p:ph type="body" idx="1"/>
          </p:nvPr>
        </p:nvSpPr>
        <p:spPr>
          <a:noFill/>
        </p:spPr>
        <p:txBody>
          <a:bodyPr/>
          <a:lstStyle/>
          <a:p>
            <a:pPr eaLnBrk="1" hangingPunct="1"/>
            <a:r>
              <a:rPr lang="en-US" dirty="0"/>
              <a:t>12</a:t>
            </a:r>
            <a:r>
              <a:rPr lang="en-US" baseline="0" dirty="0"/>
              <a:t> min</a:t>
            </a:r>
          </a:p>
          <a:p>
            <a:pPr eaLnBrk="1" hangingPunct="1"/>
            <a:endParaRPr lang="en-US" dirty="0"/>
          </a:p>
          <a:p>
            <a:pPr marL="0" lvl="1"/>
            <a:r>
              <a:rPr lang="en-US" dirty="0"/>
              <a:t>a. </a:t>
            </a:r>
            <a:r>
              <a:rPr lang="en-US" b="1" dirty="0"/>
              <a:t>Describe the challenge: </a:t>
            </a:r>
            <a:r>
              <a:rPr lang="en-US" dirty="0"/>
              <a:t>“Next, you</a:t>
            </a:r>
            <a:r>
              <a:rPr lang="en-US" baseline="0" dirty="0"/>
              <a:t> and a partner will </a:t>
            </a:r>
            <a:r>
              <a:rPr lang="en-US" dirty="0"/>
              <a:t>practice using elicit and probe questions by interviewing each other. The challenge is to ask your partner an elicit question and then follow up by asking </a:t>
            </a:r>
            <a:r>
              <a:rPr lang="en-US" b="1" dirty="0"/>
              <a:t>only</a:t>
            </a:r>
            <a:r>
              <a:rPr lang="en-US" dirty="0"/>
              <a:t> probe questions.” </a:t>
            </a:r>
          </a:p>
          <a:p>
            <a:endParaRPr lang="en-US" dirty="0"/>
          </a:p>
          <a:p>
            <a:r>
              <a:rPr lang="en-US" dirty="0"/>
              <a:t>b. Give each participant a different elicit question</a:t>
            </a:r>
            <a:r>
              <a:rPr lang="en-US" baseline="0" dirty="0"/>
              <a:t> (from the PD leader master cards)</a:t>
            </a:r>
            <a:r>
              <a:rPr lang="en-US" dirty="0"/>
              <a:t>.</a:t>
            </a:r>
          </a:p>
          <a:p>
            <a:endParaRPr lang="en-US" dirty="0"/>
          </a:p>
          <a:p>
            <a:r>
              <a:rPr lang="en-US" dirty="0"/>
              <a:t>c. Direct participants to prepare for the interviews by following the slide instructions. </a:t>
            </a:r>
          </a:p>
          <a:p>
            <a:endParaRPr lang="en-US" baseline="0" dirty="0"/>
          </a:p>
          <a:p>
            <a:r>
              <a:rPr lang="en-US" sz="1200" b="1" kern="1200" dirty="0">
                <a:solidFill>
                  <a:schemeClr val="tx1"/>
                </a:solidFill>
                <a:latin typeface="+mn-lt"/>
                <a:ea typeface="+mn-ea"/>
                <a:cs typeface="+mn-cs"/>
              </a:rPr>
              <a:t>Note:</a:t>
            </a:r>
            <a:r>
              <a:rPr lang="en-US" sz="1200" kern="1200" dirty="0">
                <a:solidFill>
                  <a:schemeClr val="tx1"/>
                </a:solidFill>
                <a:latin typeface="+mn-lt"/>
                <a:ea typeface="+mn-ea"/>
                <a:cs typeface="+mn-cs"/>
              </a:rPr>
              <a:t> Participants may refer to the Common Student Ideas chart as a resource for this activity. </a:t>
            </a:r>
            <a:endParaRPr lang="en-US" baseline="0" dirty="0"/>
          </a:p>
        </p:txBody>
      </p:sp>
      <p:sp>
        <p:nvSpPr>
          <p:cNvPr id="2" name="Footer Placeholder 1"/>
          <p:cNvSpPr>
            <a:spLocks noGrp="1"/>
          </p:cNvSpPr>
          <p:nvPr>
            <p:ph type="ftr" sz="quarter" idx="10"/>
          </p:nvPr>
        </p:nvSpPr>
        <p:spPr/>
        <p:txBody>
          <a:bodyPr/>
          <a:lstStyle/>
          <a:p>
            <a:pPr>
              <a:defRPr/>
            </a:pPr>
            <a:r>
              <a:rPr lang="en-US"/>
              <a:t>STeLLA Summer Institute June 2011</a:t>
            </a:r>
          </a:p>
        </p:txBody>
      </p:sp>
      <p:sp>
        <p:nvSpPr>
          <p:cNvPr id="3" name="Header Placeholder 2"/>
          <p:cNvSpPr>
            <a:spLocks noGrp="1"/>
          </p:cNvSpPr>
          <p:nvPr>
            <p:ph type="hdr" sz="quarter" idx="11"/>
          </p:nvPr>
        </p:nvSpPr>
        <p:spPr/>
        <p:txBody>
          <a:bodyPr/>
          <a:lstStyle/>
          <a:p>
            <a:pPr>
              <a:defRPr/>
            </a:pPr>
            <a:r>
              <a:rPr lang="en-US"/>
              <a:t>BSCS</a:t>
            </a:r>
          </a:p>
        </p:txBody>
      </p:sp>
    </p:spTree>
    <p:extLst>
      <p:ext uri="{BB962C8B-B14F-4D97-AF65-F5344CB8AC3E}">
        <p14:creationId xmlns:p14="http://schemas.microsoft.com/office/powerpoint/2010/main" val="426227537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7"/>
          <p:cNvSpPr>
            <a:spLocks noGrp="1" noChangeArrowheads="1"/>
          </p:cNvSpPr>
          <p:nvPr>
            <p:ph type="sldNum" sz="quarter" idx="5"/>
          </p:nvPr>
        </p:nvSpPr>
        <p:spPr>
          <a:noFill/>
        </p:spPr>
        <p:txBody>
          <a:bodyPr/>
          <a:lstStyle>
            <a:lvl1pPr eaLnBrk="0" hangingPunct="0">
              <a:defRPr>
                <a:solidFill>
                  <a:schemeClr val="tx1"/>
                </a:solidFill>
                <a:latin typeface="Arial" charset="0"/>
              </a:defRPr>
            </a:lvl1pPr>
            <a:lvl2pPr marL="785214" indent="-302005" eaLnBrk="0" hangingPunct="0">
              <a:defRPr>
                <a:solidFill>
                  <a:schemeClr val="tx1"/>
                </a:solidFill>
                <a:latin typeface="Arial" charset="0"/>
              </a:defRPr>
            </a:lvl2pPr>
            <a:lvl3pPr marL="1208022" indent="-241604" eaLnBrk="0" hangingPunct="0">
              <a:defRPr>
                <a:solidFill>
                  <a:schemeClr val="tx1"/>
                </a:solidFill>
                <a:latin typeface="Arial" charset="0"/>
              </a:defRPr>
            </a:lvl3pPr>
            <a:lvl4pPr marL="1691229" indent="-241604" eaLnBrk="0" hangingPunct="0">
              <a:defRPr>
                <a:solidFill>
                  <a:schemeClr val="tx1"/>
                </a:solidFill>
                <a:latin typeface="Arial" charset="0"/>
              </a:defRPr>
            </a:lvl4pPr>
            <a:lvl5pPr marL="2174439" indent="-241604" eaLnBrk="0" hangingPunct="0">
              <a:defRPr>
                <a:solidFill>
                  <a:schemeClr val="tx1"/>
                </a:solidFill>
                <a:latin typeface="Arial" charset="0"/>
              </a:defRPr>
            </a:lvl5pPr>
            <a:lvl6pPr marL="2657647" indent="-241604" eaLnBrk="0" fontAlgn="base" hangingPunct="0">
              <a:spcBef>
                <a:spcPct val="0"/>
              </a:spcBef>
              <a:spcAft>
                <a:spcPct val="0"/>
              </a:spcAft>
              <a:defRPr>
                <a:solidFill>
                  <a:schemeClr val="tx1"/>
                </a:solidFill>
                <a:latin typeface="Arial" charset="0"/>
              </a:defRPr>
            </a:lvl6pPr>
            <a:lvl7pPr marL="3140856" indent="-241604" eaLnBrk="0" fontAlgn="base" hangingPunct="0">
              <a:spcBef>
                <a:spcPct val="0"/>
              </a:spcBef>
              <a:spcAft>
                <a:spcPct val="0"/>
              </a:spcAft>
              <a:defRPr>
                <a:solidFill>
                  <a:schemeClr val="tx1"/>
                </a:solidFill>
                <a:latin typeface="Arial" charset="0"/>
              </a:defRPr>
            </a:lvl7pPr>
            <a:lvl8pPr marL="3624065" indent="-241604" eaLnBrk="0" fontAlgn="base" hangingPunct="0">
              <a:spcBef>
                <a:spcPct val="0"/>
              </a:spcBef>
              <a:spcAft>
                <a:spcPct val="0"/>
              </a:spcAft>
              <a:defRPr>
                <a:solidFill>
                  <a:schemeClr val="tx1"/>
                </a:solidFill>
                <a:latin typeface="Arial" charset="0"/>
              </a:defRPr>
            </a:lvl8pPr>
            <a:lvl9pPr marL="4107273" indent="-241604" eaLnBrk="0" fontAlgn="base" hangingPunct="0">
              <a:spcBef>
                <a:spcPct val="0"/>
              </a:spcBef>
              <a:spcAft>
                <a:spcPct val="0"/>
              </a:spcAft>
              <a:defRPr>
                <a:solidFill>
                  <a:schemeClr val="tx1"/>
                </a:solidFill>
                <a:latin typeface="Arial" charset="0"/>
              </a:defRPr>
            </a:lvl9pPr>
          </a:lstStyle>
          <a:p>
            <a:pPr eaLnBrk="1" hangingPunct="1"/>
            <a:fld id="{EAFA9BB9-C4DD-493A-92F3-E14B584AA241}" type="slidenum">
              <a:rPr lang="en-US" smtClean="0"/>
              <a:pPr eaLnBrk="1" hangingPunct="1"/>
              <a:t>28</a:t>
            </a:fld>
            <a:endParaRPr lang="en-US"/>
          </a:p>
        </p:txBody>
      </p:sp>
      <p:sp>
        <p:nvSpPr>
          <p:cNvPr id="49155" name="Rectangle 2"/>
          <p:cNvSpPr>
            <a:spLocks noGrp="1" noRot="1" noChangeAspect="1" noChangeArrowheads="1" noTextEdit="1"/>
          </p:cNvSpPr>
          <p:nvPr>
            <p:ph type="sldImg"/>
          </p:nvPr>
        </p:nvSpPr>
        <p:spPr>
          <a:ln/>
        </p:spPr>
      </p:sp>
      <p:sp>
        <p:nvSpPr>
          <p:cNvPr id="49156" name="Rectangle 3"/>
          <p:cNvSpPr>
            <a:spLocks noGrp="1" noChangeArrowheads="1"/>
          </p:cNvSpPr>
          <p:nvPr>
            <p:ph type="body" idx="1"/>
          </p:nvPr>
        </p:nvSpPr>
        <p:spPr>
          <a:noFill/>
        </p:spPr>
        <p:txBody>
          <a:bodyPr/>
          <a:lstStyle/>
          <a:p>
            <a:pPr eaLnBrk="1" hangingPunct="1"/>
            <a:r>
              <a:rPr lang="en-US" dirty="0"/>
              <a:t>12</a:t>
            </a:r>
            <a:r>
              <a:rPr lang="en-US" baseline="0" dirty="0"/>
              <a:t> min</a:t>
            </a:r>
          </a:p>
          <a:p>
            <a:pPr eaLnBrk="1" hangingPunct="1"/>
            <a:endParaRPr lang="en-US" dirty="0"/>
          </a:p>
          <a:p>
            <a:pPr marL="0" lvl="1"/>
            <a:r>
              <a:rPr lang="en-US" dirty="0"/>
              <a:t>a. Review the instructions on the slide.</a:t>
            </a:r>
          </a:p>
          <a:p>
            <a:pPr marL="0" lvl="1"/>
            <a:endParaRPr lang="en-US" dirty="0"/>
          </a:p>
          <a:p>
            <a:pPr marL="0" lvl="1"/>
            <a:r>
              <a:rPr lang="en-US" dirty="0"/>
              <a:t>b. “Each interviewer will have 5 minutes to ask questions. Try to keep going with your probe questions for at least 2 minutes.”</a:t>
            </a:r>
          </a:p>
          <a:p>
            <a:endParaRPr lang="en-US" sz="1000" b="1" dirty="0"/>
          </a:p>
          <a:p>
            <a:r>
              <a:rPr lang="en-US" sz="1000" dirty="0"/>
              <a:t>c. </a:t>
            </a:r>
            <a:r>
              <a:rPr lang="en-US" sz="1000" b="1" dirty="0"/>
              <a:t>Interviewees:</a:t>
            </a:r>
            <a:r>
              <a:rPr lang="en-US" dirty="0"/>
              <a:t> “Don’t pretend to be an elementary student; be yourself. H</a:t>
            </a:r>
            <a:r>
              <a:rPr lang="en-US" sz="1000" dirty="0"/>
              <a:t>elp your partner</a:t>
            </a:r>
            <a:r>
              <a:rPr lang="en-US" dirty="0"/>
              <a:t> by pushing yourself to explain things in more depth than you actually understand. Try to come up with possible explanations that go beyond the surface vocabulary. Don’t worry about being wrong; this will actually make the task more like what you might encounter in the classroom.” </a:t>
            </a:r>
            <a:endParaRPr lang="en-US" sz="1000" dirty="0"/>
          </a:p>
          <a:p>
            <a:pPr marL="216227" indent="-216227"/>
            <a:endParaRPr lang="en-US" sz="1700" dirty="0"/>
          </a:p>
        </p:txBody>
      </p:sp>
      <p:sp>
        <p:nvSpPr>
          <p:cNvPr id="2" name="Footer Placeholder 1"/>
          <p:cNvSpPr>
            <a:spLocks noGrp="1"/>
          </p:cNvSpPr>
          <p:nvPr>
            <p:ph type="ftr" sz="quarter" idx="10"/>
          </p:nvPr>
        </p:nvSpPr>
        <p:spPr/>
        <p:txBody>
          <a:bodyPr/>
          <a:lstStyle/>
          <a:p>
            <a:pPr>
              <a:defRPr/>
            </a:pPr>
            <a:r>
              <a:rPr lang="en-US"/>
              <a:t>STeLLA Summer Institute June 2011</a:t>
            </a:r>
          </a:p>
        </p:txBody>
      </p:sp>
      <p:sp>
        <p:nvSpPr>
          <p:cNvPr id="3" name="Header Placeholder 2"/>
          <p:cNvSpPr>
            <a:spLocks noGrp="1"/>
          </p:cNvSpPr>
          <p:nvPr>
            <p:ph type="hdr" sz="quarter" idx="11"/>
          </p:nvPr>
        </p:nvSpPr>
        <p:spPr/>
        <p:txBody>
          <a:bodyPr/>
          <a:lstStyle/>
          <a:p>
            <a:pPr>
              <a:defRPr/>
            </a:pPr>
            <a:r>
              <a:rPr lang="en-US"/>
              <a:t>BSCS</a:t>
            </a:r>
          </a:p>
        </p:txBody>
      </p:sp>
    </p:spTree>
    <p:extLst>
      <p:ext uri="{BB962C8B-B14F-4D97-AF65-F5344CB8AC3E}">
        <p14:creationId xmlns:p14="http://schemas.microsoft.com/office/powerpoint/2010/main" val="4165123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7"/>
          <p:cNvSpPr>
            <a:spLocks noGrp="1" noChangeArrowheads="1"/>
          </p:cNvSpPr>
          <p:nvPr>
            <p:ph type="sldNum" sz="quarter" idx="5"/>
          </p:nvPr>
        </p:nvSpPr>
        <p:spPr>
          <a:noFill/>
        </p:spPr>
        <p:txBody>
          <a:bodyPr/>
          <a:lstStyle>
            <a:lvl1pPr eaLnBrk="0" hangingPunct="0">
              <a:defRPr>
                <a:solidFill>
                  <a:schemeClr val="tx1"/>
                </a:solidFill>
                <a:latin typeface="Arial" charset="0"/>
              </a:defRPr>
            </a:lvl1pPr>
            <a:lvl2pPr marL="785214" indent="-302005" eaLnBrk="0" hangingPunct="0">
              <a:defRPr>
                <a:solidFill>
                  <a:schemeClr val="tx1"/>
                </a:solidFill>
                <a:latin typeface="Arial" charset="0"/>
              </a:defRPr>
            </a:lvl2pPr>
            <a:lvl3pPr marL="1208022" indent="-241604" eaLnBrk="0" hangingPunct="0">
              <a:defRPr>
                <a:solidFill>
                  <a:schemeClr val="tx1"/>
                </a:solidFill>
                <a:latin typeface="Arial" charset="0"/>
              </a:defRPr>
            </a:lvl3pPr>
            <a:lvl4pPr marL="1691229" indent="-241604" eaLnBrk="0" hangingPunct="0">
              <a:defRPr>
                <a:solidFill>
                  <a:schemeClr val="tx1"/>
                </a:solidFill>
                <a:latin typeface="Arial" charset="0"/>
              </a:defRPr>
            </a:lvl4pPr>
            <a:lvl5pPr marL="2174439" indent="-241604" eaLnBrk="0" hangingPunct="0">
              <a:defRPr>
                <a:solidFill>
                  <a:schemeClr val="tx1"/>
                </a:solidFill>
                <a:latin typeface="Arial" charset="0"/>
              </a:defRPr>
            </a:lvl5pPr>
            <a:lvl6pPr marL="2657647" indent="-241604" eaLnBrk="0" fontAlgn="base" hangingPunct="0">
              <a:spcBef>
                <a:spcPct val="0"/>
              </a:spcBef>
              <a:spcAft>
                <a:spcPct val="0"/>
              </a:spcAft>
              <a:defRPr>
                <a:solidFill>
                  <a:schemeClr val="tx1"/>
                </a:solidFill>
                <a:latin typeface="Arial" charset="0"/>
              </a:defRPr>
            </a:lvl6pPr>
            <a:lvl7pPr marL="3140856" indent="-241604" eaLnBrk="0" fontAlgn="base" hangingPunct="0">
              <a:spcBef>
                <a:spcPct val="0"/>
              </a:spcBef>
              <a:spcAft>
                <a:spcPct val="0"/>
              </a:spcAft>
              <a:defRPr>
                <a:solidFill>
                  <a:schemeClr val="tx1"/>
                </a:solidFill>
                <a:latin typeface="Arial" charset="0"/>
              </a:defRPr>
            </a:lvl7pPr>
            <a:lvl8pPr marL="3624065" indent="-241604" eaLnBrk="0" fontAlgn="base" hangingPunct="0">
              <a:spcBef>
                <a:spcPct val="0"/>
              </a:spcBef>
              <a:spcAft>
                <a:spcPct val="0"/>
              </a:spcAft>
              <a:defRPr>
                <a:solidFill>
                  <a:schemeClr val="tx1"/>
                </a:solidFill>
                <a:latin typeface="Arial" charset="0"/>
              </a:defRPr>
            </a:lvl8pPr>
            <a:lvl9pPr marL="4107273" indent="-241604" eaLnBrk="0" fontAlgn="base" hangingPunct="0">
              <a:spcBef>
                <a:spcPct val="0"/>
              </a:spcBef>
              <a:spcAft>
                <a:spcPct val="0"/>
              </a:spcAft>
              <a:defRPr>
                <a:solidFill>
                  <a:schemeClr val="tx1"/>
                </a:solidFill>
                <a:latin typeface="Arial" charset="0"/>
              </a:defRPr>
            </a:lvl9pPr>
          </a:lstStyle>
          <a:p>
            <a:pPr eaLnBrk="1" hangingPunct="1"/>
            <a:fld id="{3851681F-2753-43EE-98D1-615BACDF747A}" type="slidenum">
              <a:rPr lang="en-US" smtClean="0"/>
              <a:pPr eaLnBrk="1" hangingPunct="1"/>
              <a:t>29</a:t>
            </a:fld>
            <a:endParaRPr lang="en-US"/>
          </a:p>
        </p:txBody>
      </p:sp>
      <p:sp>
        <p:nvSpPr>
          <p:cNvPr id="50179" name="Rectangle 2"/>
          <p:cNvSpPr>
            <a:spLocks noGrp="1" noRot="1" noChangeAspect="1" noChangeArrowheads="1" noTextEdit="1"/>
          </p:cNvSpPr>
          <p:nvPr>
            <p:ph type="sldImg"/>
          </p:nvPr>
        </p:nvSpPr>
        <p:spPr>
          <a:ln/>
        </p:spPr>
      </p:sp>
      <p:sp>
        <p:nvSpPr>
          <p:cNvPr id="50180" name="Rectangle 3"/>
          <p:cNvSpPr>
            <a:spLocks noGrp="1" noChangeArrowheads="1"/>
          </p:cNvSpPr>
          <p:nvPr>
            <p:ph type="body" idx="1"/>
          </p:nvPr>
        </p:nvSpPr>
        <p:spPr>
          <a:noFill/>
        </p:spPr>
        <p:txBody>
          <a:bodyPr/>
          <a:lstStyle/>
          <a:p>
            <a:pPr eaLnBrk="1" hangingPunct="1"/>
            <a:r>
              <a:rPr lang="en-US" dirty="0"/>
              <a:t>6 min</a:t>
            </a:r>
          </a:p>
          <a:p>
            <a:pPr eaLnBrk="1" hangingPunct="1"/>
            <a:endParaRPr lang="en-US" dirty="0"/>
          </a:p>
          <a:p>
            <a:pPr marL="0" lvl="1"/>
            <a:r>
              <a:rPr lang="en-US" dirty="0"/>
              <a:t>a. </a:t>
            </a:r>
            <a:r>
              <a:rPr lang="en-US" b="1" dirty="0"/>
              <a:t>Whole group: </a:t>
            </a:r>
            <a:r>
              <a:rPr lang="en-US" dirty="0"/>
              <a:t>Discuss the questions on the slide.</a:t>
            </a:r>
          </a:p>
          <a:p>
            <a:endParaRPr lang="en-US" dirty="0"/>
          </a:p>
          <a:p>
            <a:r>
              <a:rPr lang="en-US" dirty="0"/>
              <a:t>b. If there’s time, ask participants, “How might it help your teaching to do more of this type of practice (with a partner or small group)?”</a:t>
            </a:r>
          </a:p>
          <a:p>
            <a:pPr eaLnBrk="1" hangingPunct="1"/>
            <a:endParaRPr lang="en-US" dirty="0"/>
          </a:p>
          <a:p>
            <a:pPr eaLnBrk="1" hangingPunct="1"/>
            <a:endParaRPr lang="en-US" dirty="0"/>
          </a:p>
        </p:txBody>
      </p:sp>
      <p:sp>
        <p:nvSpPr>
          <p:cNvPr id="2" name="Footer Placeholder 1"/>
          <p:cNvSpPr>
            <a:spLocks noGrp="1"/>
          </p:cNvSpPr>
          <p:nvPr>
            <p:ph type="ftr" sz="quarter" idx="10"/>
          </p:nvPr>
        </p:nvSpPr>
        <p:spPr/>
        <p:txBody>
          <a:bodyPr/>
          <a:lstStyle/>
          <a:p>
            <a:pPr>
              <a:defRPr/>
            </a:pPr>
            <a:r>
              <a:rPr lang="en-US"/>
              <a:t>STeLLA Summer Institute June 2011</a:t>
            </a:r>
          </a:p>
        </p:txBody>
      </p:sp>
      <p:sp>
        <p:nvSpPr>
          <p:cNvPr id="3" name="Header Placeholder 2"/>
          <p:cNvSpPr>
            <a:spLocks noGrp="1"/>
          </p:cNvSpPr>
          <p:nvPr>
            <p:ph type="hdr" sz="quarter" idx="11"/>
          </p:nvPr>
        </p:nvSpPr>
        <p:spPr/>
        <p:txBody>
          <a:bodyPr/>
          <a:lstStyle/>
          <a:p>
            <a:pPr>
              <a:defRPr/>
            </a:pPr>
            <a:r>
              <a:rPr lang="en-US"/>
              <a:t>BSCS</a:t>
            </a:r>
          </a:p>
        </p:txBody>
      </p:sp>
    </p:spTree>
    <p:extLst>
      <p:ext uri="{BB962C8B-B14F-4D97-AF65-F5344CB8AC3E}">
        <p14:creationId xmlns:p14="http://schemas.microsoft.com/office/powerpoint/2010/main" val="354299349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7"/>
          <p:cNvSpPr>
            <a:spLocks noGrp="1" noChangeArrowheads="1"/>
          </p:cNvSpPr>
          <p:nvPr>
            <p:ph type="sldNum" sz="quarter" idx="5"/>
          </p:nvPr>
        </p:nvSpPr>
        <p:spPr>
          <a:noFill/>
        </p:spPr>
        <p:txBody>
          <a:bodyPr/>
          <a:lstStyle>
            <a:lvl1pPr eaLnBrk="0" hangingPunct="0">
              <a:spcBef>
                <a:spcPct val="30000"/>
              </a:spcBef>
              <a:defRPr sz="1300">
                <a:solidFill>
                  <a:schemeClr val="tx1"/>
                </a:solidFill>
                <a:latin typeface="Arial" charset="0"/>
              </a:defRPr>
            </a:lvl1pPr>
            <a:lvl2pPr marL="742823" indent="-285701" eaLnBrk="0" hangingPunct="0">
              <a:spcBef>
                <a:spcPct val="30000"/>
              </a:spcBef>
              <a:defRPr sz="1300">
                <a:solidFill>
                  <a:schemeClr val="tx1"/>
                </a:solidFill>
                <a:latin typeface="Arial" charset="0"/>
              </a:defRPr>
            </a:lvl2pPr>
            <a:lvl3pPr marL="1142804" indent="-228560" eaLnBrk="0" hangingPunct="0">
              <a:spcBef>
                <a:spcPct val="30000"/>
              </a:spcBef>
              <a:defRPr sz="1300">
                <a:solidFill>
                  <a:schemeClr val="tx1"/>
                </a:solidFill>
                <a:latin typeface="Arial" charset="0"/>
              </a:defRPr>
            </a:lvl3pPr>
            <a:lvl4pPr marL="1599926" indent="-228560" eaLnBrk="0" hangingPunct="0">
              <a:spcBef>
                <a:spcPct val="30000"/>
              </a:spcBef>
              <a:defRPr sz="1300">
                <a:solidFill>
                  <a:schemeClr val="tx1"/>
                </a:solidFill>
                <a:latin typeface="Arial" charset="0"/>
              </a:defRPr>
            </a:lvl4pPr>
            <a:lvl5pPr marL="2057049" indent="-228560" eaLnBrk="0" hangingPunct="0">
              <a:spcBef>
                <a:spcPct val="30000"/>
              </a:spcBef>
              <a:defRPr sz="1300">
                <a:solidFill>
                  <a:schemeClr val="tx1"/>
                </a:solidFill>
                <a:latin typeface="Arial" charset="0"/>
              </a:defRPr>
            </a:lvl5pPr>
            <a:lvl6pPr marL="2514171" indent="-228560" eaLnBrk="0" fontAlgn="base" hangingPunct="0">
              <a:spcBef>
                <a:spcPct val="30000"/>
              </a:spcBef>
              <a:spcAft>
                <a:spcPct val="0"/>
              </a:spcAft>
              <a:defRPr sz="1300">
                <a:solidFill>
                  <a:schemeClr val="tx1"/>
                </a:solidFill>
                <a:latin typeface="Arial" charset="0"/>
              </a:defRPr>
            </a:lvl6pPr>
            <a:lvl7pPr marL="2971293" indent="-228560" eaLnBrk="0" fontAlgn="base" hangingPunct="0">
              <a:spcBef>
                <a:spcPct val="30000"/>
              </a:spcBef>
              <a:spcAft>
                <a:spcPct val="0"/>
              </a:spcAft>
              <a:defRPr sz="1300">
                <a:solidFill>
                  <a:schemeClr val="tx1"/>
                </a:solidFill>
                <a:latin typeface="Arial" charset="0"/>
              </a:defRPr>
            </a:lvl7pPr>
            <a:lvl8pPr marL="3428414" indent="-228560" eaLnBrk="0" fontAlgn="base" hangingPunct="0">
              <a:spcBef>
                <a:spcPct val="30000"/>
              </a:spcBef>
              <a:spcAft>
                <a:spcPct val="0"/>
              </a:spcAft>
              <a:defRPr sz="1300">
                <a:solidFill>
                  <a:schemeClr val="tx1"/>
                </a:solidFill>
                <a:latin typeface="Arial" charset="0"/>
              </a:defRPr>
            </a:lvl8pPr>
            <a:lvl9pPr marL="3885537" indent="-228560" eaLnBrk="0" fontAlgn="base" hangingPunct="0">
              <a:spcBef>
                <a:spcPct val="30000"/>
              </a:spcBef>
              <a:spcAft>
                <a:spcPct val="0"/>
              </a:spcAft>
              <a:defRPr sz="1300">
                <a:solidFill>
                  <a:schemeClr val="tx1"/>
                </a:solidFill>
                <a:latin typeface="Arial" charset="0"/>
              </a:defRPr>
            </a:lvl9pPr>
          </a:lstStyle>
          <a:p>
            <a:pPr eaLnBrk="1" hangingPunct="1">
              <a:spcBef>
                <a:spcPct val="0"/>
              </a:spcBef>
            </a:pPr>
            <a:fld id="{143FC5AB-5F77-4208-9469-58F3C9503767}" type="slidenum">
              <a:rPr lang="en-US" altLang="en-US">
                <a:solidFill>
                  <a:srgbClr val="000000"/>
                </a:solidFill>
              </a:rPr>
              <a:pPr eaLnBrk="1" hangingPunct="1">
                <a:spcBef>
                  <a:spcPct val="0"/>
                </a:spcBef>
              </a:pPr>
              <a:t>3</a:t>
            </a:fld>
            <a:endParaRPr lang="en-US" altLang="en-US">
              <a:solidFill>
                <a:srgbClr val="000000"/>
              </a:solidFill>
            </a:endParaRPr>
          </a:p>
        </p:txBody>
      </p:sp>
      <p:sp>
        <p:nvSpPr>
          <p:cNvPr id="101379" name="Rectangle 2"/>
          <p:cNvSpPr>
            <a:spLocks noGrp="1" noRot="1" noChangeAspect="1" noChangeArrowheads="1" noTextEdit="1"/>
          </p:cNvSpPr>
          <p:nvPr>
            <p:ph type="sldImg"/>
          </p:nvPr>
        </p:nvSpPr>
        <p:spPr>
          <a:ln/>
        </p:spPr>
      </p:sp>
      <p:sp>
        <p:nvSpPr>
          <p:cNvPr id="101380" name="Rectangle 3"/>
          <p:cNvSpPr>
            <a:spLocks noGrp="1" noChangeArrowheads="1"/>
          </p:cNvSpPr>
          <p:nvPr>
            <p:ph type="body" idx="1"/>
          </p:nvPr>
        </p:nvSpPr>
        <p:spPr>
          <a:noFill/>
        </p:spPr>
        <p:txBody>
          <a:bodyPr/>
          <a:lstStyle/>
          <a:p>
            <a:r>
              <a:rPr lang="en-US" altLang="en-US" dirty="0"/>
              <a:t>5 min </a:t>
            </a:r>
          </a:p>
          <a:p>
            <a:endParaRPr lang="en-US" dirty="0"/>
          </a:p>
          <a:p>
            <a:pPr marL="0" lvl="1"/>
            <a:r>
              <a:rPr lang="en-US" dirty="0"/>
              <a:t>a. </a:t>
            </a:r>
            <a:r>
              <a:rPr lang="en-US" b="1" dirty="0"/>
              <a:t>Provide context:</a:t>
            </a:r>
            <a:r>
              <a:rPr lang="en-US" dirty="0"/>
              <a:t> “Since we’ll</a:t>
            </a:r>
            <a:r>
              <a:rPr lang="en-US" sz="1000" dirty="0"/>
              <a:t> </a:t>
            </a:r>
            <a:r>
              <a:rPr lang="en-US" dirty="0"/>
              <a:t>be working together throughout the Summer Institute and the academic year, we need norms that will enable us to build trust and productivity as a group.</a:t>
            </a:r>
            <a:r>
              <a:rPr lang="en-US" sz="1000" dirty="0"/>
              <a:t> </a:t>
            </a:r>
            <a:r>
              <a:rPr lang="en-US" dirty="0"/>
              <a:t>Today we’ll start our analysis of other teachers’ classroom videos. In the fall, we’ll analyze videos from each other’s classrooms. For this work to be meaningful, we’ll need to push and challenge each other. This will require mutual respect and a common understanding of our goals.” </a:t>
            </a:r>
          </a:p>
          <a:p>
            <a:pPr lvl="1"/>
            <a:endParaRPr lang="en-US" dirty="0"/>
          </a:p>
          <a:p>
            <a:r>
              <a:rPr lang="en-US" dirty="0"/>
              <a:t>b. “Do you want to clarify or revise any of these norms?” </a:t>
            </a:r>
            <a:r>
              <a:rPr lang="en-US" sz="1000" dirty="0"/>
              <a:t> </a:t>
            </a:r>
            <a:endParaRPr lang="en-US" dirty="0"/>
          </a:p>
          <a:p>
            <a:endParaRPr lang="en-US" b="1" dirty="0"/>
          </a:p>
          <a:p>
            <a:r>
              <a:rPr lang="en-US" b="1" dirty="0"/>
              <a:t>Note:</a:t>
            </a:r>
            <a:r>
              <a:rPr lang="en-US" dirty="0"/>
              <a:t> Have participants locate the half-page sheet of norms they pasted into their science notebooks</a:t>
            </a:r>
            <a:r>
              <a:rPr lang="en-US" sz="1000" dirty="0"/>
              <a:t> </a:t>
            </a:r>
            <a:r>
              <a:rPr lang="en-US" dirty="0"/>
              <a:t>on day 1. Remind them to leave space for revising the norms.</a:t>
            </a:r>
            <a:endParaRPr lang="en-US" sz="1600" dirty="0"/>
          </a:p>
          <a:p>
            <a:endParaRPr lang="en-US" u="sng" dirty="0"/>
          </a:p>
          <a:p>
            <a:r>
              <a:rPr lang="en-US" dirty="0"/>
              <a:t>c. Encourage participants to ask clarifying questions regarding the meaning of any of the norms and jot notes in their science notebooks.</a:t>
            </a:r>
            <a:endParaRPr lang="en-US" sz="1600" dirty="0"/>
          </a:p>
          <a:p>
            <a:endParaRPr lang="en-US" u="sng" dirty="0"/>
          </a:p>
          <a:p>
            <a:r>
              <a:rPr lang="en-US" dirty="0"/>
              <a:t>d. Ask participants if they’re willing to live with these norms today, and let them know they’ll have an opportunity to revise them tomorrow. Remind them of this at the end of the session.</a:t>
            </a:r>
          </a:p>
        </p:txBody>
      </p:sp>
    </p:spTree>
    <p:extLst>
      <p:ext uri="{BB962C8B-B14F-4D97-AF65-F5344CB8AC3E}">
        <p14:creationId xmlns:p14="http://schemas.microsoft.com/office/powerpoint/2010/main" val="327929061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7"/>
          <p:cNvSpPr>
            <a:spLocks noGrp="1" noChangeArrowheads="1"/>
          </p:cNvSpPr>
          <p:nvPr>
            <p:ph type="sldNum" sz="quarter" idx="5"/>
          </p:nvPr>
        </p:nvSpPr>
        <p:spPr>
          <a:noFill/>
        </p:spPr>
        <p:txBody>
          <a:bodyPr/>
          <a:lstStyle>
            <a:lvl1pPr eaLnBrk="0" hangingPunct="0">
              <a:spcBef>
                <a:spcPct val="30000"/>
              </a:spcBef>
              <a:defRPr sz="1200">
                <a:solidFill>
                  <a:schemeClr val="tx1"/>
                </a:solidFill>
                <a:latin typeface="Arial" charset="0"/>
              </a:defRPr>
            </a:lvl1pPr>
            <a:lvl2pPr marL="754243" indent="-290093" eaLnBrk="0" hangingPunct="0">
              <a:spcBef>
                <a:spcPct val="30000"/>
              </a:spcBef>
              <a:defRPr sz="1200">
                <a:solidFill>
                  <a:schemeClr val="tx1"/>
                </a:solidFill>
                <a:latin typeface="Arial" charset="0"/>
              </a:defRPr>
            </a:lvl2pPr>
            <a:lvl3pPr marL="1160374" indent="-232075" eaLnBrk="0" hangingPunct="0">
              <a:spcBef>
                <a:spcPct val="30000"/>
              </a:spcBef>
              <a:defRPr sz="1200">
                <a:solidFill>
                  <a:schemeClr val="tx1"/>
                </a:solidFill>
                <a:latin typeface="Arial" charset="0"/>
              </a:defRPr>
            </a:lvl3pPr>
            <a:lvl4pPr marL="1624523" indent="-232075" eaLnBrk="0" hangingPunct="0">
              <a:spcBef>
                <a:spcPct val="30000"/>
              </a:spcBef>
              <a:defRPr sz="1200">
                <a:solidFill>
                  <a:schemeClr val="tx1"/>
                </a:solidFill>
                <a:latin typeface="Arial" charset="0"/>
              </a:defRPr>
            </a:lvl4pPr>
            <a:lvl5pPr marL="2088672" indent="-232075" eaLnBrk="0" hangingPunct="0">
              <a:spcBef>
                <a:spcPct val="30000"/>
              </a:spcBef>
              <a:defRPr sz="1200">
                <a:solidFill>
                  <a:schemeClr val="tx1"/>
                </a:solidFill>
                <a:latin typeface="Arial" charset="0"/>
              </a:defRPr>
            </a:lvl5pPr>
            <a:lvl6pPr marL="2552822" indent="-232075" eaLnBrk="0" fontAlgn="base" hangingPunct="0">
              <a:spcBef>
                <a:spcPct val="30000"/>
              </a:spcBef>
              <a:spcAft>
                <a:spcPct val="0"/>
              </a:spcAft>
              <a:defRPr sz="1200">
                <a:solidFill>
                  <a:schemeClr val="tx1"/>
                </a:solidFill>
                <a:latin typeface="Arial" charset="0"/>
              </a:defRPr>
            </a:lvl6pPr>
            <a:lvl7pPr marL="3016971" indent="-232075" eaLnBrk="0" fontAlgn="base" hangingPunct="0">
              <a:spcBef>
                <a:spcPct val="30000"/>
              </a:spcBef>
              <a:spcAft>
                <a:spcPct val="0"/>
              </a:spcAft>
              <a:defRPr sz="1200">
                <a:solidFill>
                  <a:schemeClr val="tx1"/>
                </a:solidFill>
                <a:latin typeface="Arial" charset="0"/>
              </a:defRPr>
            </a:lvl7pPr>
            <a:lvl8pPr marL="3481121" indent="-232075" eaLnBrk="0" fontAlgn="base" hangingPunct="0">
              <a:spcBef>
                <a:spcPct val="30000"/>
              </a:spcBef>
              <a:spcAft>
                <a:spcPct val="0"/>
              </a:spcAft>
              <a:defRPr sz="1200">
                <a:solidFill>
                  <a:schemeClr val="tx1"/>
                </a:solidFill>
                <a:latin typeface="Arial" charset="0"/>
              </a:defRPr>
            </a:lvl8pPr>
            <a:lvl9pPr marL="3945270" indent="-232075"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0A9E7CF9-240F-482B-9EC3-A2AD26735D19}" type="slidenum">
              <a:rPr lang="en-US" altLang="en-US">
                <a:solidFill>
                  <a:prstClr val="black"/>
                </a:solidFill>
              </a:rPr>
              <a:pPr eaLnBrk="1" hangingPunct="1">
                <a:spcBef>
                  <a:spcPct val="0"/>
                </a:spcBef>
              </a:pPr>
              <a:t>30</a:t>
            </a:fld>
            <a:endParaRPr lang="en-US" altLang="en-US">
              <a:solidFill>
                <a:prstClr val="black"/>
              </a:solidFill>
            </a:endParaRPr>
          </a:p>
        </p:txBody>
      </p:sp>
      <p:sp>
        <p:nvSpPr>
          <p:cNvPr id="86019" name="Rectangle 2"/>
          <p:cNvSpPr>
            <a:spLocks noGrp="1" noRot="1" noChangeAspect="1" noChangeArrowheads="1" noTextEdit="1"/>
          </p:cNvSpPr>
          <p:nvPr>
            <p:ph type="sldImg"/>
          </p:nvPr>
        </p:nvSpPr>
        <p:spPr>
          <a:ln/>
        </p:spPr>
      </p:sp>
      <p:sp>
        <p:nvSpPr>
          <p:cNvPr id="86020" name="Rectangle 3"/>
          <p:cNvSpPr>
            <a:spLocks noGrp="1" noChangeArrowheads="1"/>
          </p:cNvSpPr>
          <p:nvPr>
            <p:ph type="body" idx="1"/>
          </p:nvPr>
        </p:nvSpPr>
        <p:spPr>
          <a:noFill/>
        </p:spPr>
        <p:txBody>
          <a:bodyPr/>
          <a:lstStyle/>
          <a:p>
            <a:r>
              <a:rPr lang="en-US" sz="1200" kern="1200" dirty="0">
                <a:solidFill>
                  <a:schemeClr val="tx1"/>
                </a:solidFill>
                <a:latin typeface="+mn-lt"/>
                <a:ea typeface="+mn-ea"/>
                <a:cs typeface="+mn-cs"/>
              </a:rPr>
              <a:t>Less than 1 min</a:t>
            </a:r>
          </a:p>
          <a:p>
            <a:endParaRPr lang="en-US" sz="1200" kern="1200" dirty="0">
              <a:solidFill>
                <a:schemeClr val="tx1"/>
              </a:solidFill>
              <a:latin typeface="+mn-lt"/>
              <a:ea typeface="+mn-ea"/>
              <a:cs typeface="+mn-cs"/>
            </a:endParaRPr>
          </a:p>
          <a:p>
            <a:r>
              <a:rPr lang="en-US" sz="1200" kern="1200" dirty="0">
                <a:solidFill>
                  <a:schemeClr val="tx1"/>
                </a:solidFill>
                <a:latin typeface="+mn-lt"/>
                <a:ea typeface="+mn-ea"/>
                <a:cs typeface="+mn-cs"/>
              </a:rPr>
              <a:t>a.</a:t>
            </a:r>
            <a:r>
              <a:rPr lang="en-US" sz="1200" kern="1200" baseline="0" dirty="0">
                <a:solidFill>
                  <a:schemeClr val="tx1"/>
                </a:solidFill>
                <a:latin typeface="+mn-lt"/>
                <a:ea typeface="+mn-ea"/>
                <a:cs typeface="+mn-cs"/>
              </a:rPr>
              <a:t> </a:t>
            </a:r>
            <a:r>
              <a:rPr lang="en-US" sz="1200" kern="1200" dirty="0">
                <a:solidFill>
                  <a:schemeClr val="tx1"/>
                </a:solidFill>
                <a:latin typeface="+mn-lt"/>
                <a:ea typeface="+mn-ea"/>
                <a:cs typeface="+mn-cs"/>
              </a:rPr>
              <a:t>“Are you ready to dig into today’s content deepening work on sound?”</a:t>
            </a:r>
          </a:p>
          <a:p>
            <a:endParaRPr lang="en-US" sz="1200" b="1" kern="1200" dirty="0">
              <a:solidFill>
                <a:schemeClr val="tx1"/>
              </a:solidFill>
              <a:latin typeface="+mn-lt"/>
              <a:ea typeface="+mn-ea"/>
              <a:cs typeface="+mn-cs"/>
            </a:endParaRPr>
          </a:p>
          <a:p>
            <a:r>
              <a:rPr lang="en-US" sz="1200" b="1" kern="1200" dirty="0">
                <a:solidFill>
                  <a:schemeClr val="tx1"/>
                </a:solidFill>
                <a:latin typeface="+mn-lt"/>
                <a:ea typeface="+mn-ea"/>
                <a:cs typeface="+mn-cs"/>
              </a:rPr>
              <a:t>Note:</a:t>
            </a:r>
            <a:r>
              <a:rPr lang="en-US" sz="1200" kern="1200" dirty="0">
                <a:solidFill>
                  <a:schemeClr val="tx1"/>
                </a:solidFill>
                <a:latin typeface="+mn-lt"/>
                <a:ea typeface="+mn-ea"/>
                <a:cs typeface="+mn-cs"/>
              </a:rPr>
              <a:t> Throughout this content deepening phase, refer as needed to the Sound Content Background Document and Common Student Ideas about Sound.</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latin typeface="+mn-lt"/>
              <a:ea typeface="+mn-ea"/>
              <a:cs typeface="+mn-cs"/>
            </a:endParaRPr>
          </a:p>
        </p:txBody>
      </p:sp>
    </p:spTree>
    <p:extLst>
      <p:ext uri="{BB962C8B-B14F-4D97-AF65-F5344CB8AC3E}">
        <p14:creationId xmlns:p14="http://schemas.microsoft.com/office/powerpoint/2010/main" val="175025920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kern="1200" dirty="0">
                <a:solidFill>
                  <a:schemeClr val="tx1"/>
                </a:solidFill>
                <a:effectLst/>
                <a:latin typeface="+mn-lt"/>
                <a:ea typeface="+mn-ea"/>
                <a:cs typeface="+mn-cs"/>
              </a:rPr>
              <a:t>10</a:t>
            </a:r>
            <a:r>
              <a:rPr lang="en-US" sz="1200" kern="1200" baseline="0" dirty="0">
                <a:solidFill>
                  <a:schemeClr val="tx1"/>
                </a:solidFill>
                <a:effectLst/>
                <a:latin typeface="+mn-lt"/>
                <a:ea typeface="+mn-ea"/>
                <a:cs typeface="+mn-cs"/>
              </a:rPr>
              <a:t> min</a:t>
            </a:r>
            <a:endParaRPr lang="en-US" sz="16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a:t>
            </a:r>
            <a:endParaRPr lang="en-US" sz="1600" kern="1200" dirty="0">
              <a:solidFill>
                <a:schemeClr val="tx1"/>
              </a:solidFill>
              <a:effectLst/>
              <a:latin typeface="+mn-lt"/>
              <a:ea typeface="+mn-ea"/>
              <a:cs typeface="+mn-cs"/>
            </a:endParaRPr>
          </a:p>
          <a:p>
            <a:pPr marL="0" lvl="1"/>
            <a:r>
              <a:rPr lang="en-US" sz="1200" kern="1200" dirty="0">
                <a:solidFill>
                  <a:schemeClr val="tx1"/>
                </a:solidFill>
                <a:latin typeface="+mn-lt"/>
                <a:ea typeface="+mn-ea"/>
                <a:cs typeface="+mn-cs"/>
              </a:rPr>
              <a:t>a. “To review what we learned about sound in our</a:t>
            </a:r>
            <a:r>
              <a:rPr lang="en-US" sz="1200" kern="1200" baseline="0" dirty="0">
                <a:solidFill>
                  <a:schemeClr val="tx1"/>
                </a:solidFill>
                <a:latin typeface="+mn-lt"/>
                <a:ea typeface="+mn-ea"/>
                <a:cs typeface="+mn-cs"/>
              </a:rPr>
              <a:t> last content deepening session, l</a:t>
            </a:r>
            <a:r>
              <a:rPr lang="en-US" sz="1200" kern="1200" dirty="0">
                <a:solidFill>
                  <a:schemeClr val="tx1"/>
                </a:solidFill>
                <a:latin typeface="+mn-lt"/>
                <a:ea typeface="+mn-ea"/>
                <a:cs typeface="+mn-cs"/>
              </a:rPr>
              <a:t>et’s begin with a scenario about a bird and a group of people.”</a:t>
            </a:r>
            <a:r>
              <a:rPr lang="en-US" sz="1050" kern="1200" dirty="0">
                <a:solidFill>
                  <a:schemeClr val="tx1"/>
                </a:solidFill>
                <a:latin typeface="+mn-lt"/>
                <a:ea typeface="+mn-ea"/>
                <a:cs typeface="+mn-cs"/>
              </a:rPr>
              <a:t> </a:t>
            </a:r>
            <a:endParaRPr lang="en-US" sz="1200" kern="1200" dirty="0">
              <a:solidFill>
                <a:schemeClr val="tx1"/>
              </a:solidFill>
              <a:latin typeface="+mn-lt"/>
              <a:ea typeface="+mn-ea"/>
              <a:cs typeface="+mn-cs"/>
            </a:endParaRPr>
          </a:p>
          <a:p>
            <a:pPr marL="0" lvl="1"/>
            <a:endParaRPr lang="en-US" sz="1200" kern="1200" dirty="0">
              <a:solidFill>
                <a:schemeClr val="tx1"/>
              </a:solidFill>
              <a:latin typeface="+mn-lt"/>
              <a:ea typeface="+mn-ea"/>
              <a:cs typeface="+mn-cs"/>
            </a:endParaRPr>
          </a:p>
          <a:p>
            <a:pPr marL="0" lvl="1"/>
            <a:r>
              <a:rPr lang="en-US" sz="1200" kern="1200" dirty="0">
                <a:solidFill>
                  <a:schemeClr val="tx1"/>
                </a:solidFill>
                <a:latin typeface="+mn-lt"/>
                <a:ea typeface="+mn-ea"/>
                <a:cs typeface="+mn-cs"/>
              </a:rPr>
              <a:t>b. Introduce the scenario and questions on the slide. Then have participants copy </a:t>
            </a:r>
            <a:r>
              <a:rPr lang="en-US" sz="1200" kern="1200" baseline="0" dirty="0">
                <a:solidFill>
                  <a:schemeClr val="tx1"/>
                </a:solidFill>
                <a:latin typeface="+mn-lt"/>
                <a:ea typeface="+mn-ea"/>
                <a:cs typeface="+mn-cs"/>
              </a:rPr>
              <a:t>the questions into their science notebooks.</a:t>
            </a:r>
            <a:endParaRPr lang="en-US" sz="1200" kern="1200" dirty="0">
              <a:solidFill>
                <a:schemeClr val="tx1"/>
              </a:solidFill>
              <a:latin typeface="+mn-lt"/>
              <a:ea typeface="+mn-ea"/>
              <a:cs typeface="+mn-cs"/>
            </a:endParaRPr>
          </a:p>
          <a:p>
            <a:pPr marL="0" lvl="1"/>
            <a:endParaRPr lang="en-US" sz="1200" b="1" kern="1200" dirty="0">
              <a:solidFill>
                <a:schemeClr val="tx1"/>
              </a:solidFill>
              <a:latin typeface="+mn-lt"/>
              <a:ea typeface="+mn-ea"/>
              <a:cs typeface="+mn-cs"/>
            </a:endParaRPr>
          </a:p>
          <a:p>
            <a:pPr marL="0" lvl="1"/>
            <a:r>
              <a:rPr lang="en-US" sz="1200" b="0" kern="1200" dirty="0">
                <a:solidFill>
                  <a:schemeClr val="tx1"/>
                </a:solidFill>
                <a:latin typeface="+mn-lt"/>
                <a:ea typeface="+mn-ea"/>
                <a:cs typeface="+mn-cs"/>
              </a:rPr>
              <a:t>c.</a:t>
            </a:r>
            <a:r>
              <a:rPr lang="en-US" sz="1200" b="0" kern="1200" baseline="0" dirty="0">
                <a:solidFill>
                  <a:schemeClr val="tx1"/>
                </a:solidFill>
                <a:latin typeface="+mn-lt"/>
                <a:ea typeface="+mn-ea"/>
                <a:cs typeface="+mn-cs"/>
              </a:rPr>
              <a:t> </a:t>
            </a:r>
            <a:r>
              <a:rPr lang="en-US" sz="1200" b="1" kern="1200" dirty="0">
                <a:solidFill>
                  <a:schemeClr val="tx1"/>
                </a:solidFill>
                <a:latin typeface="+mn-lt"/>
                <a:ea typeface="+mn-ea"/>
                <a:cs typeface="+mn-cs"/>
              </a:rPr>
              <a:t>Individuals: </a:t>
            </a:r>
            <a:r>
              <a:rPr lang="en-US" sz="1200" kern="1200" dirty="0">
                <a:solidFill>
                  <a:schemeClr val="tx1"/>
                </a:solidFill>
                <a:latin typeface="+mn-lt"/>
                <a:ea typeface="+mn-ea"/>
                <a:cs typeface="+mn-cs"/>
              </a:rPr>
              <a:t>Give participants 2 minutes to think about these questions and write down their. ideas. Ask, “What have you learned about sound so far that might help you answer these questions?”</a:t>
            </a:r>
            <a:r>
              <a:rPr lang="en-US" sz="1050" kern="1200" dirty="0">
                <a:solidFill>
                  <a:schemeClr val="tx1"/>
                </a:solidFill>
                <a:latin typeface="+mn-lt"/>
                <a:ea typeface="+mn-ea"/>
                <a:cs typeface="+mn-cs"/>
              </a:rPr>
              <a:t> </a:t>
            </a:r>
            <a:endParaRPr lang="en-US" sz="1200" kern="1200" dirty="0">
              <a:solidFill>
                <a:schemeClr val="tx1"/>
              </a:solidFill>
              <a:latin typeface="+mn-lt"/>
              <a:ea typeface="+mn-ea"/>
              <a:cs typeface="+mn-cs"/>
            </a:endParaRPr>
          </a:p>
          <a:p>
            <a:endParaRPr lang="en-US" sz="1200" b="1" kern="1200" dirty="0">
              <a:solidFill>
                <a:schemeClr val="tx1"/>
              </a:solidFill>
              <a:latin typeface="+mn-lt"/>
              <a:ea typeface="+mn-ea"/>
              <a:cs typeface="+mn-cs"/>
            </a:endParaRPr>
          </a:p>
          <a:p>
            <a:r>
              <a:rPr lang="en-US" sz="1200" b="0" kern="1200" dirty="0">
                <a:solidFill>
                  <a:schemeClr val="tx1"/>
                </a:solidFill>
                <a:latin typeface="+mn-lt"/>
                <a:ea typeface="+mn-ea"/>
                <a:cs typeface="+mn-cs"/>
              </a:rPr>
              <a:t>d. </a:t>
            </a:r>
            <a:r>
              <a:rPr lang="en-US" sz="1200" b="1" kern="1200" dirty="0">
                <a:solidFill>
                  <a:schemeClr val="tx1"/>
                </a:solidFill>
                <a:latin typeface="+mn-lt"/>
                <a:ea typeface="+mn-ea"/>
                <a:cs typeface="+mn-cs"/>
              </a:rPr>
              <a:t>Pairs:</a:t>
            </a:r>
            <a:r>
              <a:rPr lang="en-US" sz="1200" kern="1200" dirty="0">
                <a:solidFill>
                  <a:schemeClr val="tx1"/>
                </a:solidFill>
                <a:latin typeface="+mn-lt"/>
                <a:ea typeface="+mn-ea"/>
                <a:cs typeface="+mn-cs"/>
              </a:rPr>
              <a:t>  Have participants pair up and share their ideas for answering the questions. </a:t>
            </a:r>
          </a:p>
          <a:p>
            <a:endParaRPr lang="en-US" sz="1200" b="1" kern="1200" dirty="0">
              <a:solidFill>
                <a:schemeClr val="tx1"/>
              </a:solidFill>
              <a:latin typeface="+mn-lt"/>
              <a:ea typeface="+mn-ea"/>
              <a:cs typeface="+mn-cs"/>
            </a:endParaRPr>
          </a:p>
          <a:p>
            <a:r>
              <a:rPr lang="en-US" sz="1200" b="0" kern="1200" dirty="0">
                <a:solidFill>
                  <a:schemeClr val="tx1"/>
                </a:solidFill>
                <a:latin typeface="+mn-lt"/>
                <a:ea typeface="+mn-ea"/>
                <a:cs typeface="+mn-cs"/>
              </a:rPr>
              <a:t>e. </a:t>
            </a:r>
            <a:r>
              <a:rPr lang="en-US" sz="1200" b="1" kern="1200" dirty="0">
                <a:solidFill>
                  <a:schemeClr val="tx1"/>
                </a:solidFill>
                <a:latin typeface="+mn-lt"/>
                <a:ea typeface="+mn-ea"/>
                <a:cs typeface="+mn-cs"/>
              </a:rPr>
              <a:t>Whole group:</a:t>
            </a:r>
            <a:r>
              <a:rPr lang="en-US" sz="1200" kern="1200" dirty="0">
                <a:solidFill>
                  <a:schemeClr val="tx1"/>
                </a:solidFill>
                <a:latin typeface="+mn-lt"/>
                <a:ea typeface="+mn-ea"/>
                <a:cs typeface="+mn-cs"/>
              </a:rPr>
              <a:t> Invite a few participants to share their ideas with the group. Then let participants know you’ll revisit these questions later in the session.</a:t>
            </a:r>
            <a:r>
              <a:rPr lang="en-US" dirty="0"/>
              <a:t> </a:t>
            </a:r>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58CC9574-A819-4FE4-99A7-1E27AD09ADC2}" type="slidenum">
              <a:rPr lang="en-US" smtClean="0"/>
              <a:pPr/>
              <a:t>31</a:t>
            </a:fld>
            <a:endParaRPr lang="en-US" dirty="0"/>
          </a:p>
        </p:txBody>
      </p:sp>
    </p:spTree>
    <p:extLst>
      <p:ext uri="{BB962C8B-B14F-4D97-AF65-F5344CB8AC3E}">
        <p14:creationId xmlns:p14="http://schemas.microsoft.com/office/powerpoint/2010/main" val="1203576912"/>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6 min</a:t>
            </a:r>
          </a:p>
          <a:p>
            <a:endParaRPr lang="en-US" sz="1200" kern="1200" dirty="0">
              <a:solidFill>
                <a:schemeClr val="tx1"/>
              </a:solidFill>
              <a:effectLst/>
              <a:latin typeface="+mn-lt"/>
              <a:ea typeface="+mn-ea"/>
              <a:cs typeface="+mn-cs"/>
            </a:endParaRPr>
          </a:p>
          <a:p>
            <a:pPr marL="0" lvl="1"/>
            <a:r>
              <a:rPr lang="en-US" sz="1200" kern="1200" dirty="0">
                <a:solidFill>
                  <a:schemeClr val="tx1"/>
                </a:solidFill>
                <a:latin typeface="+mn-lt"/>
                <a:ea typeface="+mn-ea"/>
                <a:cs typeface="+mn-cs"/>
              </a:rPr>
              <a:t>a. Distribute handout 2.4 (Bird Sounds).</a:t>
            </a:r>
          </a:p>
          <a:p>
            <a:pPr marL="0" lvl="1"/>
            <a:endParaRPr lang="en-US" sz="1200" b="1" kern="1200" dirty="0">
              <a:solidFill>
                <a:schemeClr val="tx1"/>
              </a:solidFill>
              <a:latin typeface="+mn-lt"/>
              <a:ea typeface="+mn-ea"/>
              <a:cs typeface="+mn-cs"/>
            </a:endParaRPr>
          </a:p>
          <a:p>
            <a:pPr marL="0" lvl="1"/>
            <a:r>
              <a:rPr lang="en-US" sz="1200" b="0" kern="1200" dirty="0">
                <a:solidFill>
                  <a:schemeClr val="tx1"/>
                </a:solidFill>
                <a:latin typeface="+mn-lt"/>
                <a:ea typeface="+mn-ea"/>
                <a:cs typeface="+mn-cs"/>
              </a:rPr>
              <a:t>b. </a:t>
            </a:r>
            <a:r>
              <a:rPr lang="en-US" sz="1200" b="1" kern="1200" dirty="0">
                <a:solidFill>
                  <a:schemeClr val="tx1"/>
                </a:solidFill>
                <a:latin typeface="+mn-lt"/>
                <a:ea typeface="+mn-ea"/>
                <a:cs typeface="+mn-cs"/>
              </a:rPr>
              <a:t>Individuals:</a:t>
            </a:r>
            <a:r>
              <a:rPr lang="en-US" sz="1200" kern="1200" dirty="0">
                <a:solidFill>
                  <a:schemeClr val="tx1"/>
                </a:solidFill>
                <a:latin typeface="+mn-lt"/>
                <a:ea typeface="+mn-ea"/>
                <a:cs typeface="+mn-cs"/>
              </a:rPr>
              <a:t> Ask participants to complete the handout and be prepared to share their ideas with the group. </a:t>
            </a:r>
          </a:p>
          <a:p>
            <a:endParaRPr lang="en-US" sz="1200" b="1" kern="1200" dirty="0">
              <a:solidFill>
                <a:schemeClr val="tx1"/>
              </a:solidFill>
              <a:latin typeface="+mn-lt"/>
              <a:ea typeface="+mn-ea"/>
              <a:cs typeface="+mn-cs"/>
            </a:endParaRPr>
          </a:p>
          <a:p>
            <a:r>
              <a:rPr lang="en-US" sz="1200" b="0" kern="1200" dirty="0">
                <a:solidFill>
                  <a:schemeClr val="tx1"/>
                </a:solidFill>
                <a:latin typeface="+mn-lt"/>
                <a:ea typeface="+mn-ea"/>
                <a:cs typeface="+mn-cs"/>
              </a:rPr>
              <a:t>c. </a:t>
            </a:r>
            <a:r>
              <a:rPr lang="en-US" sz="1200" b="1" kern="1200" dirty="0">
                <a:solidFill>
                  <a:schemeClr val="tx1"/>
                </a:solidFill>
                <a:latin typeface="+mn-lt"/>
                <a:ea typeface="+mn-ea"/>
                <a:cs typeface="+mn-cs"/>
              </a:rPr>
              <a:t>Whole group:</a:t>
            </a:r>
            <a:r>
              <a:rPr lang="en-US" sz="1200" kern="1200" dirty="0">
                <a:solidFill>
                  <a:schemeClr val="tx1"/>
                </a:solidFill>
                <a:latin typeface="+mn-lt"/>
                <a:ea typeface="+mn-ea"/>
                <a:cs typeface="+mn-cs"/>
              </a:rPr>
              <a:t> Invite pairs to share their ideas and reasoning with the group. </a:t>
            </a:r>
          </a:p>
          <a:p>
            <a:endParaRPr lang="en-US" dirty="0"/>
          </a:p>
        </p:txBody>
      </p:sp>
      <p:sp>
        <p:nvSpPr>
          <p:cNvPr id="4" name="Slide Number Placeholder 3"/>
          <p:cNvSpPr>
            <a:spLocks noGrp="1"/>
          </p:cNvSpPr>
          <p:nvPr>
            <p:ph type="sldNum" sz="quarter" idx="10"/>
          </p:nvPr>
        </p:nvSpPr>
        <p:spPr/>
        <p:txBody>
          <a:bodyPr/>
          <a:lstStyle/>
          <a:p>
            <a:fld id="{458BEC4D-D1F7-4625-B0BA-2126EAFE9E6D}" type="slidenum">
              <a:rPr lang="en-US" smtClean="0"/>
              <a:pPr/>
              <a:t>32</a:t>
            </a:fld>
            <a:endParaRPr lang="en-US"/>
          </a:p>
        </p:txBody>
      </p:sp>
    </p:spTree>
    <p:extLst>
      <p:ext uri="{BB962C8B-B14F-4D97-AF65-F5344CB8AC3E}">
        <p14:creationId xmlns:p14="http://schemas.microsoft.com/office/powerpoint/2010/main" val="1633914435"/>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8 min </a:t>
            </a:r>
          </a:p>
          <a:p>
            <a:endParaRPr lang="en-US" baseline="0" dirty="0"/>
          </a:p>
          <a:p>
            <a:pPr marL="0" marR="0" lvl="1"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latin typeface="+mn-lt"/>
                <a:ea typeface="+mn-ea"/>
                <a:cs typeface="+mn-cs"/>
              </a:rPr>
              <a:t>a. Emphasize that sound waves originate at a single source and travel away from the source in all directions. Sound travels in every direction even if no one is there to hear it. </a:t>
            </a:r>
          </a:p>
          <a:p>
            <a:pPr marL="228600" marR="0" lvl="1" indent="-22860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latin typeface="+mn-lt"/>
              <a:ea typeface="+mn-ea"/>
              <a:cs typeface="+mn-cs"/>
            </a:endParaRPr>
          </a:p>
          <a:p>
            <a:pPr marL="0" lvl="1"/>
            <a:r>
              <a:rPr lang="en-US" sz="1200" kern="1200" dirty="0">
                <a:solidFill>
                  <a:schemeClr val="tx1"/>
                </a:solidFill>
                <a:latin typeface="+mn-lt"/>
                <a:ea typeface="+mn-ea"/>
                <a:cs typeface="+mn-cs"/>
              </a:rPr>
              <a:t>b. “We can draw or illustrate sound in many ways. Some examples are   </a:t>
            </a:r>
          </a:p>
          <a:p>
            <a:pPr marL="320040" indent="-137160">
              <a:buFont typeface="Arial" pitchFamily="34" charset="0"/>
              <a:buChar char="•"/>
            </a:pPr>
            <a:r>
              <a:rPr lang="en-US" sz="1200" kern="1200" dirty="0">
                <a:solidFill>
                  <a:schemeClr val="tx1"/>
                </a:solidFill>
                <a:latin typeface="+mn-lt"/>
                <a:ea typeface="+mn-ea"/>
                <a:cs typeface="+mn-cs"/>
              </a:rPr>
              <a:t>lines coming out of a speaker, </a:t>
            </a:r>
          </a:p>
          <a:p>
            <a:pPr marL="320040" indent="-137160">
              <a:buFont typeface="Arial" pitchFamily="34" charset="0"/>
              <a:buChar char="•"/>
            </a:pPr>
            <a:r>
              <a:rPr lang="en-US" sz="1200" kern="1200" dirty="0">
                <a:solidFill>
                  <a:schemeClr val="tx1"/>
                </a:solidFill>
                <a:latin typeface="+mn-lt"/>
                <a:ea typeface="+mn-ea"/>
                <a:cs typeface="+mn-cs"/>
              </a:rPr>
              <a:t>musical notes coming out of a guitar,</a:t>
            </a:r>
          </a:p>
          <a:p>
            <a:pPr marL="320040" indent="-137160">
              <a:buFont typeface="Arial" pitchFamily="34" charset="0"/>
              <a:buChar char="•"/>
            </a:pPr>
            <a:r>
              <a:rPr lang="en-US" sz="1200" kern="1200" dirty="0">
                <a:solidFill>
                  <a:schemeClr val="tx1"/>
                </a:solidFill>
                <a:latin typeface="+mn-lt"/>
                <a:ea typeface="+mn-ea"/>
                <a:cs typeface="+mn-cs"/>
              </a:rPr>
              <a:t>circular waves moving away from a dog, or </a:t>
            </a:r>
          </a:p>
          <a:p>
            <a:pPr marL="320040" indent="-137160">
              <a:buFont typeface="Arial" pitchFamily="34" charset="0"/>
              <a:buChar char="•"/>
            </a:pPr>
            <a:r>
              <a:rPr lang="en-US" sz="1200" kern="1200" dirty="0">
                <a:solidFill>
                  <a:schemeClr val="tx1"/>
                </a:solidFill>
                <a:latin typeface="+mn-lt"/>
                <a:ea typeface="+mn-ea"/>
                <a:cs typeface="+mn-cs"/>
              </a:rPr>
              <a:t>an oscillatory wave traveling from a source to a listener.”</a:t>
            </a:r>
          </a:p>
          <a:p>
            <a:endParaRPr lang="en-US" sz="1200" kern="1200" dirty="0">
              <a:solidFill>
                <a:schemeClr val="tx1"/>
              </a:solidFill>
              <a:latin typeface="+mn-lt"/>
              <a:ea typeface="+mn-ea"/>
              <a:cs typeface="+mn-cs"/>
            </a:endParaRPr>
          </a:p>
          <a:p>
            <a:r>
              <a:rPr lang="en-US" sz="1200" kern="1200" dirty="0">
                <a:solidFill>
                  <a:schemeClr val="tx1"/>
                </a:solidFill>
                <a:latin typeface="+mn-lt"/>
                <a:ea typeface="+mn-ea"/>
                <a:cs typeface="+mn-cs"/>
              </a:rPr>
              <a:t>c. “The best way to draw sound waves is to use a </a:t>
            </a:r>
            <a:r>
              <a:rPr lang="en-US" sz="1200" i="1" kern="1200" dirty="0">
                <a:solidFill>
                  <a:schemeClr val="tx1"/>
                </a:solidFill>
                <a:latin typeface="+mn-lt"/>
                <a:ea typeface="+mn-ea"/>
                <a:cs typeface="+mn-cs"/>
              </a:rPr>
              <a:t>circular </a:t>
            </a:r>
            <a:r>
              <a:rPr lang="en-US" sz="1200" i="1" kern="1200" dirty="0" err="1">
                <a:solidFill>
                  <a:schemeClr val="tx1"/>
                </a:solidFill>
                <a:latin typeface="+mn-lt"/>
                <a:ea typeface="+mn-ea"/>
                <a:cs typeface="+mn-cs"/>
              </a:rPr>
              <a:t>wavefront</a:t>
            </a:r>
            <a:r>
              <a:rPr lang="en-US" sz="1200" i="1" kern="1200" dirty="0">
                <a:solidFill>
                  <a:schemeClr val="tx1"/>
                </a:solidFill>
                <a:latin typeface="+mn-lt"/>
                <a:ea typeface="+mn-ea"/>
                <a:cs typeface="+mn-cs"/>
              </a:rPr>
              <a:t> </a:t>
            </a:r>
            <a:r>
              <a:rPr lang="en-US" sz="1200" kern="1200" dirty="0">
                <a:solidFill>
                  <a:schemeClr val="tx1"/>
                </a:solidFill>
                <a:latin typeface="+mn-lt"/>
                <a:ea typeface="+mn-ea"/>
                <a:cs typeface="+mn-cs"/>
              </a:rPr>
              <a:t>convention.”   </a:t>
            </a:r>
          </a:p>
          <a:p>
            <a:pPr marL="411480" lvl="0" indent="-228600">
              <a:buFont typeface="+mj-lt"/>
              <a:buAutoNum type="arabicPeriod"/>
            </a:pPr>
            <a:r>
              <a:rPr lang="en-US" sz="1200" kern="1200" dirty="0">
                <a:solidFill>
                  <a:schemeClr val="tx1"/>
                </a:solidFill>
                <a:latin typeface="+mn-lt"/>
                <a:ea typeface="+mn-ea"/>
                <a:cs typeface="+mn-cs"/>
              </a:rPr>
              <a:t>The source (a bell) is at the center of the diagram in the innermost circle.</a:t>
            </a:r>
          </a:p>
          <a:p>
            <a:pPr marL="411480" lvl="0" indent="-228600">
              <a:buFont typeface="+mj-lt"/>
              <a:buAutoNum type="arabicPeriod"/>
            </a:pPr>
            <a:r>
              <a:rPr lang="en-US" sz="1200" kern="1200" dirty="0">
                <a:solidFill>
                  <a:schemeClr val="tx1"/>
                </a:solidFill>
                <a:latin typeface="+mn-lt"/>
                <a:ea typeface="+mn-ea"/>
                <a:cs typeface="+mn-cs"/>
              </a:rPr>
              <a:t>Circles moving away from the center represent sound waves traveling away from the source in all directions.</a:t>
            </a:r>
          </a:p>
          <a:p>
            <a:pPr marL="411480" lvl="0" indent="-228600">
              <a:buFont typeface="+mj-lt"/>
              <a:buAutoNum type="arabicPeriod"/>
            </a:pPr>
            <a:r>
              <a:rPr lang="en-US" sz="1200" kern="1200" dirty="0">
                <a:solidFill>
                  <a:schemeClr val="tx1"/>
                </a:solidFill>
                <a:latin typeface="+mn-lt"/>
                <a:ea typeface="+mn-ea"/>
                <a:cs typeface="+mn-cs"/>
              </a:rPr>
              <a:t>The circles farther away from the source are bigger because these sound waves traveled away from the bell at an earlier time. The larger circles indicate weaker sound waves.</a:t>
            </a:r>
            <a:r>
              <a:rPr lang="en-US" sz="1050" kern="1200" dirty="0">
                <a:solidFill>
                  <a:schemeClr val="tx1"/>
                </a:solidFill>
                <a:latin typeface="+mn-lt"/>
                <a:ea typeface="+mn-ea"/>
                <a:cs typeface="+mn-cs"/>
              </a:rPr>
              <a:t> </a:t>
            </a:r>
            <a:endParaRPr lang="en-US" sz="1200" kern="1200" dirty="0">
              <a:solidFill>
                <a:schemeClr val="tx1"/>
              </a:solidFill>
              <a:latin typeface="+mn-lt"/>
              <a:ea typeface="+mn-ea"/>
              <a:cs typeface="+mn-cs"/>
            </a:endParaRPr>
          </a:p>
          <a:p>
            <a:pPr marL="411480" lvl="0" indent="-228600">
              <a:buFont typeface="+mj-lt"/>
              <a:buAutoNum type="arabicPeriod"/>
            </a:pPr>
            <a:r>
              <a:rPr lang="en-US" sz="1200" kern="1200" dirty="0">
                <a:solidFill>
                  <a:schemeClr val="tx1"/>
                </a:solidFill>
                <a:latin typeface="+mn-lt"/>
                <a:ea typeface="+mn-ea"/>
                <a:cs typeface="+mn-cs"/>
              </a:rPr>
              <a:t>The energy in larger circles is spread out more thinly.</a:t>
            </a:r>
          </a:p>
          <a:p>
            <a:pPr marL="411480" lvl="0" indent="-228600">
              <a:buFont typeface="+mj-lt"/>
              <a:buAutoNum type="arabicPeriod"/>
            </a:pPr>
            <a:r>
              <a:rPr lang="en-US" sz="1200" kern="1200" dirty="0">
                <a:solidFill>
                  <a:schemeClr val="tx1"/>
                </a:solidFill>
                <a:latin typeface="+mn-lt"/>
                <a:ea typeface="+mn-ea"/>
                <a:cs typeface="+mn-cs"/>
              </a:rPr>
              <a:t>A person receives a sound when a circle reaches his or her ears.</a:t>
            </a:r>
          </a:p>
          <a:p>
            <a:pPr marL="411480" lvl="0" indent="-228600">
              <a:buFont typeface="+mj-lt"/>
              <a:buAutoNum type="arabicPeriod"/>
            </a:pPr>
            <a:r>
              <a:rPr lang="en-US" sz="1200" kern="1200" dirty="0">
                <a:solidFill>
                  <a:schemeClr val="tx1"/>
                </a:solidFill>
                <a:latin typeface="+mn-lt"/>
                <a:ea typeface="+mn-ea"/>
                <a:cs typeface="+mn-cs"/>
              </a:rPr>
              <a:t>Ears capture less sound energy farther from the source, so the sound is less intense.</a:t>
            </a:r>
          </a:p>
          <a:p>
            <a:pPr marL="411480" lvl="0" indent="-228600">
              <a:buFont typeface="+mj-lt"/>
              <a:buAutoNum type="arabicPeriod"/>
            </a:pPr>
            <a:r>
              <a:rPr lang="en-US" sz="1200" kern="1200" dirty="0">
                <a:solidFill>
                  <a:schemeClr val="tx1"/>
                </a:solidFill>
                <a:latin typeface="+mn-lt"/>
                <a:ea typeface="+mn-ea"/>
                <a:cs typeface="+mn-cs"/>
              </a:rPr>
              <a:t>The distance between the circles is always the same. That represents the wavelength.   </a:t>
            </a:r>
          </a:p>
          <a:p>
            <a:endParaRPr lang="en-US" sz="1200" kern="1200" dirty="0">
              <a:solidFill>
                <a:schemeClr val="tx1"/>
              </a:solidFill>
              <a:latin typeface="+mn-lt"/>
              <a:ea typeface="+mn-ea"/>
              <a:cs typeface="+mn-cs"/>
            </a:endParaRPr>
          </a:p>
          <a:p>
            <a:r>
              <a:rPr lang="en-US" sz="1200" kern="1200" dirty="0">
                <a:solidFill>
                  <a:schemeClr val="tx1"/>
                </a:solidFill>
                <a:latin typeface="+mn-lt"/>
                <a:ea typeface="+mn-ea"/>
                <a:cs typeface="+mn-cs"/>
              </a:rPr>
              <a:t>d. “In a real three-dimensional world, the circles would actually be spherical shells, but not everyone can draw that well. For our purposes, circles are fine.” </a:t>
            </a:r>
            <a:endParaRPr lang="en-US" baseline="0" dirty="0"/>
          </a:p>
          <a:p>
            <a:endParaRPr lang="en-US" baseline="0" dirty="0"/>
          </a:p>
          <a:p>
            <a:endParaRPr lang="en-US" baseline="0" dirty="0"/>
          </a:p>
        </p:txBody>
      </p:sp>
      <p:sp>
        <p:nvSpPr>
          <p:cNvPr id="4" name="Slide Number Placeholder 3"/>
          <p:cNvSpPr>
            <a:spLocks noGrp="1"/>
          </p:cNvSpPr>
          <p:nvPr>
            <p:ph type="sldNum" sz="quarter" idx="10"/>
          </p:nvPr>
        </p:nvSpPr>
        <p:spPr/>
        <p:txBody>
          <a:bodyPr/>
          <a:lstStyle/>
          <a:p>
            <a:fld id="{58CC9574-A819-4FE4-99A7-1E27AD09ADC2}" type="slidenum">
              <a:rPr lang="en-US" smtClean="0"/>
              <a:pPr/>
              <a:t>33</a:t>
            </a:fld>
            <a:endParaRPr lang="en-US" dirty="0"/>
          </a:p>
        </p:txBody>
      </p:sp>
    </p:spTree>
    <p:extLst>
      <p:ext uri="{BB962C8B-B14F-4D97-AF65-F5344CB8AC3E}">
        <p14:creationId xmlns:p14="http://schemas.microsoft.com/office/powerpoint/2010/main" val="900460298"/>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kern="1200" dirty="0">
                <a:solidFill>
                  <a:schemeClr val="tx1"/>
                </a:solidFill>
                <a:effectLst/>
                <a:latin typeface="+mn-lt"/>
                <a:ea typeface="+mn-ea"/>
                <a:cs typeface="+mn-cs"/>
              </a:rPr>
              <a:t>15 min</a:t>
            </a:r>
            <a:endParaRPr lang="en-US" sz="2000" kern="1200" dirty="0">
              <a:solidFill>
                <a:schemeClr val="tx1"/>
              </a:solidFill>
              <a:effectLst/>
              <a:latin typeface="+mn-lt"/>
              <a:ea typeface="+mn-ea"/>
              <a:cs typeface="+mn-cs"/>
            </a:endParaRPr>
          </a:p>
          <a:p>
            <a:pPr lvl="0"/>
            <a:endParaRPr lang="en-US" sz="1600" kern="1200" dirty="0">
              <a:solidFill>
                <a:schemeClr val="tx1"/>
              </a:solidFill>
              <a:effectLst/>
              <a:latin typeface="+mn-lt"/>
              <a:ea typeface="+mn-ea"/>
              <a:cs typeface="+mn-cs"/>
            </a:endParaRPr>
          </a:p>
          <a:p>
            <a:pPr marL="0" lvl="1"/>
            <a:r>
              <a:rPr lang="en-US" sz="1200" kern="1200" dirty="0">
                <a:solidFill>
                  <a:schemeClr val="tx1"/>
                </a:solidFill>
                <a:latin typeface="+mn-lt"/>
                <a:ea typeface="+mn-ea"/>
                <a:cs typeface="+mn-cs"/>
              </a:rPr>
              <a:t>a. “Next, I’m going to make some sounds with a </a:t>
            </a:r>
            <a:r>
              <a:rPr lang="en-US" sz="1200" kern="1200" dirty="0" err="1">
                <a:solidFill>
                  <a:schemeClr val="tx1"/>
                </a:solidFill>
                <a:latin typeface="+mn-lt"/>
                <a:ea typeface="+mn-ea"/>
                <a:cs typeface="+mn-cs"/>
              </a:rPr>
              <a:t>soundmaker</a:t>
            </a:r>
            <a:r>
              <a:rPr lang="en-US" sz="1200" kern="1200" dirty="0">
                <a:solidFill>
                  <a:schemeClr val="tx1"/>
                </a:solidFill>
                <a:latin typeface="+mn-lt"/>
                <a:ea typeface="+mn-ea"/>
                <a:cs typeface="+mn-cs"/>
              </a:rPr>
              <a:t>, and you’ll identify where the sounds are coming from. But there’s one little catch. You have to close your eyes!” </a:t>
            </a:r>
          </a:p>
          <a:p>
            <a:pPr marL="0" lvl="1"/>
            <a:endParaRPr lang="en-US" sz="1200" kern="1200" dirty="0">
              <a:solidFill>
                <a:schemeClr val="tx1"/>
              </a:solidFill>
              <a:latin typeface="+mn-lt"/>
              <a:ea typeface="+mn-ea"/>
              <a:cs typeface="+mn-cs"/>
            </a:endParaRPr>
          </a:p>
          <a:p>
            <a:pPr marL="0" lvl="1"/>
            <a:r>
              <a:rPr lang="en-US" sz="1200" kern="1200" dirty="0">
                <a:solidFill>
                  <a:schemeClr val="tx1"/>
                </a:solidFill>
                <a:latin typeface="+mn-lt"/>
                <a:ea typeface="+mn-ea"/>
                <a:cs typeface="+mn-cs"/>
              </a:rPr>
              <a:t>b. Read the questions on the slide and let participants know that you’ll ask these questions at different points during the activity.</a:t>
            </a:r>
          </a:p>
          <a:p>
            <a:endParaRPr lang="en-US" sz="1200" kern="1200" dirty="0">
              <a:solidFill>
                <a:schemeClr val="tx1"/>
              </a:solidFill>
              <a:latin typeface="+mn-lt"/>
              <a:ea typeface="+mn-ea"/>
              <a:cs typeface="+mn-cs"/>
            </a:endParaRPr>
          </a:p>
          <a:p>
            <a:r>
              <a:rPr lang="en-US" sz="1200" kern="1200" dirty="0">
                <a:solidFill>
                  <a:schemeClr val="tx1"/>
                </a:solidFill>
                <a:latin typeface="+mn-lt"/>
                <a:ea typeface="+mn-ea"/>
                <a:cs typeface="+mn-cs"/>
              </a:rPr>
              <a:t>c.</a:t>
            </a:r>
            <a:r>
              <a:rPr lang="en-US" sz="1200" kern="1200" baseline="0" dirty="0">
                <a:solidFill>
                  <a:schemeClr val="tx1"/>
                </a:solidFill>
                <a:latin typeface="+mn-lt"/>
                <a:ea typeface="+mn-ea"/>
                <a:cs typeface="+mn-cs"/>
              </a:rPr>
              <a:t> </a:t>
            </a:r>
            <a:r>
              <a:rPr lang="en-US" sz="1200" kern="1200" dirty="0">
                <a:solidFill>
                  <a:schemeClr val="tx1"/>
                </a:solidFill>
                <a:latin typeface="+mn-lt"/>
                <a:ea typeface="+mn-ea"/>
                <a:cs typeface="+mn-cs"/>
              </a:rPr>
              <a:t>Have participants stand in a wide circle and close their eyes.</a:t>
            </a:r>
          </a:p>
          <a:p>
            <a:endParaRPr lang="en-US" sz="1200" b="1" kern="1200" dirty="0">
              <a:solidFill>
                <a:schemeClr val="tx1"/>
              </a:solidFill>
              <a:latin typeface="+mn-lt"/>
              <a:ea typeface="+mn-ea"/>
              <a:cs typeface="+mn-cs"/>
            </a:endParaRPr>
          </a:p>
          <a:p>
            <a:r>
              <a:rPr lang="en-US" sz="1200" b="1" kern="1200" dirty="0">
                <a:solidFill>
                  <a:schemeClr val="tx1"/>
                </a:solidFill>
                <a:latin typeface="+mn-lt"/>
                <a:ea typeface="+mn-ea"/>
                <a:cs typeface="+mn-cs"/>
              </a:rPr>
              <a:t>Note:</a:t>
            </a:r>
            <a:r>
              <a:rPr lang="en-US" sz="1200" kern="1200" dirty="0">
                <a:solidFill>
                  <a:schemeClr val="tx1"/>
                </a:solidFill>
                <a:latin typeface="+mn-lt"/>
                <a:ea typeface="+mn-ea"/>
                <a:cs typeface="+mn-cs"/>
              </a:rPr>
              <a:t> Make sure you’re able to move in and out of the circle easily.</a:t>
            </a:r>
          </a:p>
          <a:p>
            <a:endParaRPr lang="en-US" sz="1200" kern="1200" dirty="0">
              <a:solidFill>
                <a:schemeClr val="tx1"/>
              </a:solidFill>
              <a:latin typeface="+mn-lt"/>
              <a:ea typeface="+mn-ea"/>
              <a:cs typeface="+mn-cs"/>
            </a:endParaRPr>
          </a:p>
          <a:p>
            <a:r>
              <a:rPr lang="en-US" sz="1200" kern="1200" dirty="0">
                <a:solidFill>
                  <a:schemeClr val="tx1"/>
                </a:solidFill>
                <a:latin typeface="+mn-lt"/>
                <a:ea typeface="+mn-ea"/>
                <a:cs typeface="+mn-cs"/>
              </a:rPr>
              <a:t>d. After participants close their eyes, move to different locations around the room and make a sound with a </a:t>
            </a:r>
            <a:r>
              <a:rPr lang="en-US" sz="1200" kern="1200" dirty="0" err="1">
                <a:solidFill>
                  <a:schemeClr val="tx1"/>
                </a:solidFill>
                <a:latin typeface="+mn-lt"/>
                <a:ea typeface="+mn-ea"/>
                <a:cs typeface="+mn-cs"/>
              </a:rPr>
              <a:t>soundmaker</a:t>
            </a:r>
            <a:r>
              <a:rPr lang="en-US" sz="1200" kern="1200" dirty="0">
                <a:solidFill>
                  <a:schemeClr val="tx1"/>
                </a:solidFill>
                <a:latin typeface="+mn-lt"/>
                <a:ea typeface="+mn-ea"/>
                <a:cs typeface="+mn-cs"/>
              </a:rPr>
              <a:t>. The object should be small enough to carry and move around with your hand (e.g., a </a:t>
            </a:r>
            <a:r>
              <a:rPr lang="en-US" sz="1200" kern="1200" dirty="0" err="1">
                <a:solidFill>
                  <a:schemeClr val="tx1"/>
                </a:solidFill>
                <a:latin typeface="+mn-lt"/>
                <a:ea typeface="+mn-ea"/>
                <a:cs typeface="+mn-cs"/>
              </a:rPr>
              <a:t>handbell</a:t>
            </a:r>
            <a:r>
              <a:rPr lang="en-US" sz="1200" kern="1200" dirty="0">
                <a:solidFill>
                  <a:schemeClr val="tx1"/>
                </a:solidFill>
                <a:latin typeface="+mn-lt"/>
                <a:ea typeface="+mn-ea"/>
                <a:cs typeface="+mn-cs"/>
              </a:rPr>
              <a:t>, a cell phone you can use to play music or a ringtone, car keys). </a:t>
            </a:r>
          </a:p>
          <a:p>
            <a:endParaRPr lang="en-US" sz="1200" kern="1200" dirty="0">
              <a:solidFill>
                <a:schemeClr val="tx1"/>
              </a:solidFill>
              <a:latin typeface="+mn-lt"/>
              <a:ea typeface="+mn-ea"/>
              <a:cs typeface="+mn-cs"/>
            </a:endParaRPr>
          </a:p>
          <a:p>
            <a:r>
              <a:rPr lang="en-US" sz="1200" kern="1200" dirty="0">
                <a:solidFill>
                  <a:schemeClr val="tx1"/>
                </a:solidFill>
                <a:latin typeface="+mn-lt"/>
                <a:ea typeface="+mn-ea"/>
                <a:cs typeface="+mn-cs"/>
              </a:rPr>
              <a:t>e. Make sounds in the following locations:</a:t>
            </a:r>
          </a:p>
          <a:p>
            <a:pPr marL="320040" indent="-137160">
              <a:buFont typeface="Arial" pitchFamily="34" charset="0"/>
              <a:buChar char="•"/>
            </a:pPr>
            <a:r>
              <a:rPr lang="en-US" sz="1200" kern="1200" dirty="0">
                <a:solidFill>
                  <a:schemeClr val="tx1"/>
                </a:solidFill>
                <a:latin typeface="+mn-lt"/>
                <a:ea typeface="+mn-ea"/>
                <a:cs typeface="+mn-cs"/>
              </a:rPr>
              <a:t>At the center of the circle</a:t>
            </a:r>
          </a:p>
          <a:p>
            <a:pPr marL="320040" indent="-137160">
              <a:buFont typeface="Arial" pitchFamily="34" charset="0"/>
              <a:buChar char="•"/>
            </a:pPr>
            <a:r>
              <a:rPr lang="en-US" sz="1200" kern="1200" dirty="0">
                <a:solidFill>
                  <a:schemeClr val="tx1"/>
                </a:solidFill>
                <a:latin typeface="+mn-lt"/>
                <a:ea typeface="+mn-ea"/>
                <a:cs typeface="+mn-cs"/>
              </a:rPr>
              <a:t>Moving through the circle</a:t>
            </a:r>
          </a:p>
          <a:p>
            <a:pPr marL="320040" indent="-137160">
              <a:buFont typeface="Arial" pitchFamily="34" charset="0"/>
              <a:buChar char="•"/>
            </a:pPr>
            <a:r>
              <a:rPr lang="en-US" sz="1200" kern="1200" dirty="0">
                <a:solidFill>
                  <a:schemeClr val="tx1"/>
                </a:solidFill>
                <a:latin typeface="+mn-lt"/>
                <a:ea typeface="+mn-ea"/>
                <a:cs typeface="+mn-cs"/>
              </a:rPr>
              <a:t>Outside the circle</a:t>
            </a:r>
          </a:p>
          <a:p>
            <a:pPr marL="320040" indent="-137160">
              <a:buFont typeface="Arial" pitchFamily="34" charset="0"/>
              <a:buChar char="•"/>
            </a:pPr>
            <a:r>
              <a:rPr lang="en-US" sz="1200" kern="1200" dirty="0">
                <a:solidFill>
                  <a:schemeClr val="tx1"/>
                </a:solidFill>
                <a:latin typeface="+mn-lt"/>
                <a:ea typeface="+mn-ea"/>
                <a:cs typeface="+mn-cs"/>
              </a:rPr>
              <a:t>As far away from the circle as possible</a:t>
            </a:r>
          </a:p>
          <a:p>
            <a:pPr marL="320040" indent="-137160">
              <a:buFont typeface="Arial" pitchFamily="34" charset="0"/>
              <a:buChar char="•"/>
            </a:pPr>
            <a:r>
              <a:rPr lang="en-US" sz="1200" kern="1200" dirty="0">
                <a:solidFill>
                  <a:schemeClr val="tx1"/>
                </a:solidFill>
                <a:latin typeface="+mn-lt"/>
                <a:ea typeface="+mn-ea"/>
                <a:cs typeface="+mn-cs"/>
              </a:rPr>
              <a:t>Walking around the room </a:t>
            </a:r>
          </a:p>
          <a:p>
            <a:endParaRPr lang="en-US" sz="1200" kern="1200" dirty="0">
              <a:solidFill>
                <a:schemeClr val="tx1"/>
              </a:solidFill>
              <a:latin typeface="+mn-lt"/>
              <a:ea typeface="+mn-ea"/>
              <a:cs typeface="+mn-cs"/>
            </a:endParaRPr>
          </a:p>
          <a:p>
            <a:r>
              <a:rPr lang="en-US" sz="1200" kern="1200" dirty="0">
                <a:solidFill>
                  <a:schemeClr val="tx1"/>
                </a:solidFill>
                <a:latin typeface="+mn-lt"/>
                <a:ea typeface="+mn-ea"/>
                <a:cs typeface="+mn-cs"/>
              </a:rPr>
              <a:t>f. Each time you make a sound, ask participants the three questions on the slide:</a:t>
            </a:r>
          </a:p>
          <a:p>
            <a:pPr marL="411480" lvl="0" indent="-228600">
              <a:buFont typeface="+mj-lt"/>
              <a:buAutoNum type="arabicPeriod"/>
            </a:pPr>
            <a:r>
              <a:rPr lang="en-US" sz="1200" kern="1200" dirty="0">
                <a:solidFill>
                  <a:schemeClr val="tx1"/>
                </a:solidFill>
                <a:latin typeface="+mn-lt"/>
                <a:ea typeface="+mn-ea"/>
                <a:cs typeface="+mn-cs"/>
              </a:rPr>
              <a:t>“Can you hear the sound from this source?”</a:t>
            </a:r>
          </a:p>
          <a:p>
            <a:pPr marL="411480" lvl="0" indent="-228600">
              <a:buFont typeface="+mj-lt"/>
              <a:buAutoNum type="arabicPeriod"/>
            </a:pPr>
            <a:r>
              <a:rPr lang="en-US" sz="1200" kern="1200" dirty="0">
                <a:solidFill>
                  <a:schemeClr val="tx1"/>
                </a:solidFill>
                <a:latin typeface="+mn-lt"/>
                <a:ea typeface="+mn-ea"/>
                <a:cs typeface="+mn-cs"/>
              </a:rPr>
              <a:t>“Can you identify where the sound is coming from?”</a:t>
            </a:r>
          </a:p>
          <a:p>
            <a:pPr marL="411480" lvl="0" indent="-228600">
              <a:buFont typeface="+mj-lt"/>
              <a:buAutoNum type="arabicPeriod"/>
            </a:pPr>
            <a:r>
              <a:rPr lang="en-US" sz="1200" kern="1200" dirty="0">
                <a:solidFill>
                  <a:schemeClr val="tx1"/>
                </a:solidFill>
                <a:latin typeface="+mn-lt"/>
                <a:ea typeface="+mn-ea"/>
                <a:cs typeface="+mn-cs"/>
              </a:rPr>
              <a:t>“Can you identify where the sound is coming from </a:t>
            </a:r>
            <a:r>
              <a:rPr lang="en-US" sz="1200" i="1" kern="1200" dirty="0">
                <a:solidFill>
                  <a:schemeClr val="tx1"/>
                </a:solidFill>
                <a:latin typeface="+mn-lt"/>
                <a:ea typeface="+mn-ea"/>
                <a:cs typeface="+mn-cs"/>
              </a:rPr>
              <a:t>with one ear covered</a:t>
            </a:r>
            <a:r>
              <a:rPr lang="en-US" sz="1200" kern="1200" dirty="0">
                <a:solidFill>
                  <a:schemeClr val="tx1"/>
                </a:solidFill>
                <a:latin typeface="+mn-lt"/>
                <a:ea typeface="+mn-ea"/>
                <a:cs typeface="+mn-cs"/>
              </a:rPr>
              <a:t>?”</a:t>
            </a:r>
          </a:p>
          <a:p>
            <a:endParaRPr lang="en-US" sz="1200" kern="1200" dirty="0">
              <a:solidFill>
                <a:schemeClr val="tx1"/>
              </a:solidFill>
              <a:latin typeface="+mn-lt"/>
              <a:ea typeface="+mn-ea"/>
              <a:cs typeface="+mn-cs"/>
            </a:endParaRPr>
          </a:p>
          <a:p>
            <a:r>
              <a:rPr lang="en-US" sz="1200" kern="1200" dirty="0">
                <a:solidFill>
                  <a:schemeClr val="tx1"/>
                </a:solidFill>
                <a:latin typeface="+mn-lt"/>
                <a:ea typeface="+mn-ea"/>
                <a:cs typeface="+mn-cs"/>
              </a:rPr>
              <a:t>g. Following the activity, discuss whether participants could hear the sounds and identify where they were coming from.</a:t>
            </a:r>
          </a:p>
          <a:p>
            <a:pPr marL="0" lvl="1"/>
            <a:endParaRPr lang="en-US" sz="1200" kern="1200" dirty="0">
              <a:solidFill>
                <a:schemeClr val="tx1"/>
              </a:solidFill>
              <a:latin typeface="+mn-lt"/>
              <a:ea typeface="+mn-ea"/>
              <a:cs typeface="+mn-cs"/>
            </a:endParaRPr>
          </a:p>
          <a:p>
            <a:pPr marL="0" lvl="1"/>
            <a:r>
              <a:rPr lang="en-US" sz="1200" kern="1200" dirty="0">
                <a:solidFill>
                  <a:schemeClr val="tx1"/>
                </a:solidFill>
                <a:latin typeface="+mn-lt"/>
                <a:ea typeface="+mn-ea"/>
                <a:cs typeface="+mn-cs"/>
              </a:rPr>
              <a:t>h. Ask probe and challenge questions to link the investigation to key ideas about sound waves from slide 33: Sound waves originate at a single source and travel away from the source in all directions. Sound travels in every direction even if no one is there to hear it. Sound is less intense farther from the source. </a:t>
            </a:r>
          </a:p>
          <a:p>
            <a:endParaRPr lang="en-US" sz="1200" b="1" kern="1200" dirty="0">
              <a:solidFill>
                <a:schemeClr val="tx1"/>
              </a:solidFill>
              <a:latin typeface="+mn-lt"/>
              <a:ea typeface="+mn-ea"/>
              <a:cs typeface="+mn-cs"/>
            </a:endParaRPr>
          </a:p>
          <a:p>
            <a:r>
              <a:rPr lang="en-US" sz="1200" b="1" kern="1200" dirty="0">
                <a:solidFill>
                  <a:schemeClr val="tx1"/>
                </a:solidFill>
                <a:latin typeface="+mn-lt"/>
                <a:ea typeface="+mn-ea"/>
                <a:cs typeface="+mn-cs"/>
              </a:rPr>
              <a:t>Sample probe and challenge questions:</a:t>
            </a:r>
            <a:endParaRPr lang="en-US" sz="1200" kern="1200" dirty="0">
              <a:solidFill>
                <a:schemeClr val="tx1"/>
              </a:solidFill>
              <a:latin typeface="+mn-lt"/>
              <a:ea typeface="+mn-ea"/>
              <a:cs typeface="+mn-cs"/>
            </a:endParaRPr>
          </a:p>
          <a:p>
            <a:pPr marL="320040" indent="-137160">
              <a:buFont typeface="Arial" pitchFamily="34" charset="0"/>
              <a:buChar char="•"/>
            </a:pPr>
            <a:r>
              <a:rPr lang="en-US" sz="1200" kern="1200" dirty="0">
                <a:solidFill>
                  <a:schemeClr val="tx1"/>
                </a:solidFill>
                <a:latin typeface="+mn-lt"/>
                <a:ea typeface="+mn-ea"/>
                <a:cs typeface="+mn-cs"/>
              </a:rPr>
              <a:t>“Did the sound travel in all directions? What is our evidence?”</a:t>
            </a:r>
          </a:p>
          <a:p>
            <a:pPr marL="320040" indent="-137160">
              <a:buFont typeface="Arial" pitchFamily="34" charset="0"/>
              <a:buChar char="•"/>
            </a:pPr>
            <a:r>
              <a:rPr lang="en-US" sz="1200" kern="1200" dirty="0">
                <a:solidFill>
                  <a:schemeClr val="tx1"/>
                </a:solidFill>
                <a:latin typeface="+mn-lt"/>
                <a:ea typeface="+mn-ea"/>
                <a:cs typeface="+mn-cs"/>
              </a:rPr>
              <a:t>“Did the sound travel everywhere in the room, even if no one was standing in some places?”</a:t>
            </a:r>
          </a:p>
          <a:p>
            <a:pPr marL="320040" indent="-137160">
              <a:buFont typeface="Arial" pitchFamily="34" charset="0"/>
              <a:buChar char="•"/>
            </a:pPr>
            <a:r>
              <a:rPr lang="en-US" sz="1200" kern="1200" dirty="0">
                <a:solidFill>
                  <a:schemeClr val="tx1"/>
                </a:solidFill>
                <a:latin typeface="+mn-lt"/>
                <a:ea typeface="+mn-ea"/>
                <a:cs typeface="+mn-cs"/>
              </a:rPr>
              <a:t>“Was the sound as loud or intense every time you heard it?” </a:t>
            </a:r>
          </a:p>
          <a:p>
            <a:endParaRPr lang="en-US" sz="1200" kern="1200" dirty="0">
              <a:solidFill>
                <a:schemeClr val="tx1"/>
              </a:solidFill>
              <a:latin typeface="+mn-lt"/>
              <a:ea typeface="+mn-ea"/>
              <a:cs typeface="+mn-cs"/>
            </a:endParaRPr>
          </a:p>
          <a:p>
            <a:r>
              <a:rPr lang="en-US" sz="1200" kern="1200" dirty="0" err="1">
                <a:solidFill>
                  <a:schemeClr val="tx1"/>
                </a:solidFill>
                <a:latin typeface="+mn-lt"/>
                <a:ea typeface="+mn-ea"/>
                <a:cs typeface="+mn-cs"/>
              </a:rPr>
              <a:t>i</a:t>
            </a:r>
            <a:r>
              <a:rPr lang="en-US" sz="1200" kern="1200" dirty="0">
                <a:solidFill>
                  <a:schemeClr val="tx1"/>
                </a:solidFill>
                <a:latin typeface="+mn-lt"/>
                <a:ea typeface="+mn-ea"/>
                <a:cs typeface="+mn-cs"/>
              </a:rPr>
              <a:t>. “Now let’s revisit the bird scenario we considered earlier.”</a:t>
            </a:r>
          </a:p>
          <a:p>
            <a:endParaRPr lang="en-US" sz="1200" b="1" kern="1200" dirty="0">
              <a:solidFill>
                <a:schemeClr val="tx1"/>
              </a:solidFill>
              <a:latin typeface="+mn-lt"/>
              <a:ea typeface="+mn-ea"/>
              <a:cs typeface="+mn-cs"/>
            </a:endParaRPr>
          </a:p>
          <a:p>
            <a:r>
              <a:rPr lang="en-US" sz="1200" b="0" kern="1200" dirty="0">
                <a:solidFill>
                  <a:schemeClr val="tx1"/>
                </a:solidFill>
                <a:latin typeface="+mn-lt"/>
                <a:ea typeface="+mn-ea"/>
                <a:cs typeface="+mn-cs"/>
              </a:rPr>
              <a:t>j. </a:t>
            </a:r>
            <a:r>
              <a:rPr lang="en-US" sz="1200" b="1" kern="1200" dirty="0">
                <a:solidFill>
                  <a:schemeClr val="tx1"/>
                </a:solidFill>
                <a:latin typeface="+mn-lt"/>
                <a:ea typeface="+mn-ea"/>
                <a:cs typeface="+mn-cs"/>
              </a:rPr>
              <a:t>Individuals:</a:t>
            </a:r>
            <a:r>
              <a:rPr lang="en-US" sz="1200" kern="1200" dirty="0">
                <a:solidFill>
                  <a:schemeClr val="tx1"/>
                </a:solidFill>
                <a:latin typeface="+mn-lt"/>
                <a:ea typeface="+mn-ea"/>
                <a:cs typeface="+mn-cs"/>
              </a:rPr>
              <a:t> “Have participants locate their responses to the two questions from slide 31. Give them 2 minutes to review and revise their answers using evidence from the circle investigation. </a:t>
            </a:r>
          </a:p>
          <a:p>
            <a:endParaRPr lang="en-US" sz="1200" b="1" kern="1200" dirty="0">
              <a:solidFill>
                <a:schemeClr val="tx1"/>
              </a:solidFill>
              <a:latin typeface="+mn-lt"/>
              <a:ea typeface="+mn-ea"/>
              <a:cs typeface="+mn-cs"/>
            </a:endParaRPr>
          </a:p>
          <a:p>
            <a:r>
              <a:rPr lang="en-US" sz="1200" b="0" kern="1200" dirty="0">
                <a:solidFill>
                  <a:schemeClr val="tx1"/>
                </a:solidFill>
                <a:latin typeface="+mn-lt"/>
                <a:ea typeface="+mn-ea"/>
                <a:cs typeface="+mn-cs"/>
              </a:rPr>
              <a:t>k. </a:t>
            </a:r>
            <a:r>
              <a:rPr lang="en-US" sz="1200" b="1" kern="1200" dirty="0">
                <a:solidFill>
                  <a:schemeClr val="tx1"/>
                </a:solidFill>
                <a:latin typeface="+mn-lt"/>
                <a:ea typeface="+mn-ea"/>
                <a:cs typeface="+mn-cs"/>
              </a:rPr>
              <a:t>Whole group:</a:t>
            </a:r>
            <a:r>
              <a:rPr lang="en-US" sz="1200" kern="1200" dirty="0">
                <a:solidFill>
                  <a:schemeClr val="tx1"/>
                </a:solidFill>
                <a:latin typeface="+mn-lt"/>
                <a:ea typeface="+mn-ea"/>
                <a:cs typeface="+mn-cs"/>
              </a:rPr>
              <a:t> Invite a few participants to share their revised answers to the questions. </a:t>
            </a:r>
            <a:endParaRPr lang="en-US" dirty="0"/>
          </a:p>
        </p:txBody>
      </p:sp>
      <p:sp>
        <p:nvSpPr>
          <p:cNvPr id="4" name="Slide Number Placeholder 3"/>
          <p:cNvSpPr>
            <a:spLocks noGrp="1"/>
          </p:cNvSpPr>
          <p:nvPr>
            <p:ph type="sldNum" sz="quarter" idx="10"/>
          </p:nvPr>
        </p:nvSpPr>
        <p:spPr/>
        <p:txBody>
          <a:bodyPr/>
          <a:lstStyle/>
          <a:p>
            <a:fld id="{58CC9574-A819-4FE4-99A7-1E27AD09ADC2}" type="slidenum">
              <a:rPr lang="en-US" smtClean="0"/>
              <a:pPr/>
              <a:t>34</a:t>
            </a:fld>
            <a:endParaRPr lang="en-US" dirty="0"/>
          </a:p>
        </p:txBody>
      </p:sp>
    </p:spTree>
    <p:extLst>
      <p:ext uri="{BB962C8B-B14F-4D97-AF65-F5344CB8AC3E}">
        <p14:creationId xmlns:p14="http://schemas.microsoft.com/office/powerpoint/2010/main" val="1275875083"/>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kern="1200" dirty="0">
                <a:solidFill>
                  <a:schemeClr val="tx1"/>
                </a:solidFill>
                <a:effectLst/>
                <a:latin typeface="+mn-lt"/>
                <a:ea typeface="+mn-ea"/>
                <a:cs typeface="+mn-cs"/>
              </a:rPr>
              <a:t>8 min</a:t>
            </a:r>
          </a:p>
          <a:p>
            <a:pPr lvl="0"/>
            <a:endParaRPr lang="en-US" sz="1200" kern="1200" dirty="0">
              <a:solidFill>
                <a:schemeClr val="tx1"/>
              </a:solidFill>
              <a:effectLst/>
              <a:latin typeface="+mn-lt"/>
              <a:ea typeface="+mn-ea"/>
              <a:cs typeface="+mn-cs"/>
            </a:endParaRPr>
          </a:p>
          <a:p>
            <a:pPr marL="0" lvl="1"/>
            <a:r>
              <a:rPr lang="en-US" sz="1200" kern="1200" dirty="0">
                <a:solidFill>
                  <a:schemeClr val="tx1"/>
                </a:solidFill>
                <a:latin typeface="+mn-lt"/>
                <a:ea typeface="+mn-ea"/>
                <a:cs typeface="+mn-cs"/>
              </a:rPr>
              <a:t>a. “Now let’s think about where sound goes.”</a:t>
            </a:r>
          </a:p>
          <a:p>
            <a:pPr marL="0" lvl="1"/>
            <a:endParaRPr lang="en-US" sz="1200" kern="1200" dirty="0">
              <a:solidFill>
                <a:schemeClr val="tx1"/>
              </a:solidFill>
              <a:latin typeface="+mn-lt"/>
              <a:ea typeface="+mn-ea"/>
              <a:cs typeface="+mn-cs"/>
            </a:endParaRPr>
          </a:p>
          <a:p>
            <a:pPr marL="0" lvl="1"/>
            <a:r>
              <a:rPr lang="en-US" sz="1200" kern="1200" dirty="0">
                <a:solidFill>
                  <a:schemeClr val="tx1"/>
                </a:solidFill>
                <a:latin typeface="+mn-lt"/>
                <a:ea typeface="+mn-ea"/>
                <a:cs typeface="+mn-cs"/>
              </a:rPr>
              <a:t>b. Distribute handout 2.5 (Which Way Will the Sound Move?) and review the instructions.</a:t>
            </a:r>
          </a:p>
          <a:p>
            <a:pPr marL="0" lvl="1"/>
            <a:endParaRPr lang="en-US" sz="1200" b="1" kern="1200" dirty="0">
              <a:solidFill>
                <a:schemeClr val="tx1"/>
              </a:solidFill>
              <a:latin typeface="+mn-lt"/>
              <a:ea typeface="+mn-ea"/>
              <a:cs typeface="+mn-cs"/>
            </a:endParaRPr>
          </a:p>
          <a:p>
            <a:pPr marL="0" lvl="1"/>
            <a:r>
              <a:rPr lang="en-US" sz="1200" b="0" kern="1200" dirty="0">
                <a:solidFill>
                  <a:schemeClr val="tx1"/>
                </a:solidFill>
                <a:latin typeface="+mn-lt"/>
                <a:ea typeface="+mn-ea"/>
                <a:cs typeface="+mn-cs"/>
              </a:rPr>
              <a:t>c. </a:t>
            </a:r>
            <a:r>
              <a:rPr lang="en-US" sz="1200" b="1" kern="1200" dirty="0">
                <a:solidFill>
                  <a:schemeClr val="tx1"/>
                </a:solidFill>
                <a:latin typeface="+mn-lt"/>
                <a:ea typeface="+mn-ea"/>
                <a:cs typeface="+mn-cs"/>
              </a:rPr>
              <a:t>Individuals:</a:t>
            </a:r>
            <a:r>
              <a:rPr lang="en-US" sz="1200" kern="1200" dirty="0">
                <a:solidFill>
                  <a:schemeClr val="tx1"/>
                </a:solidFill>
                <a:latin typeface="+mn-lt"/>
                <a:ea typeface="+mn-ea"/>
                <a:cs typeface="+mn-cs"/>
              </a:rPr>
              <a:t> Ask participants to create a pictorial representation of sound traveling from the source (bell). </a:t>
            </a:r>
            <a:r>
              <a:rPr lang="en-US" sz="1050" kern="1200" dirty="0">
                <a:solidFill>
                  <a:schemeClr val="tx1"/>
                </a:solidFill>
                <a:latin typeface="+mn-lt"/>
                <a:ea typeface="+mn-ea"/>
                <a:cs typeface="+mn-cs"/>
              </a:rPr>
              <a:t> </a:t>
            </a:r>
            <a:endParaRPr lang="en-US" sz="1200" kern="1200" dirty="0">
              <a:solidFill>
                <a:schemeClr val="tx1"/>
              </a:solidFill>
              <a:latin typeface="+mn-lt"/>
              <a:ea typeface="+mn-ea"/>
              <a:cs typeface="+mn-cs"/>
            </a:endParaRPr>
          </a:p>
          <a:p>
            <a:endParaRPr lang="en-US" sz="1200" kern="1200" dirty="0">
              <a:solidFill>
                <a:schemeClr val="tx1"/>
              </a:solidFill>
              <a:latin typeface="+mn-lt"/>
              <a:ea typeface="+mn-ea"/>
              <a:cs typeface="+mn-cs"/>
            </a:endParaRPr>
          </a:p>
          <a:p>
            <a:r>
              <a:rPr lang="en-US" sz="1200" kern="1200" dirty="0">
                <a:solidFill>
                  <a:schemeClr val="tx1"/>
                </a:solidFill>
                <a:latin typeface="+mn-lt"/>
                <a:ea typeface="+mn-ea"/>
                <a:cs typeface="+mn-cs"/>
              </a:rPr>
              <a:t>d. While participants are working on their diagrams, circulate around the room and ask probe and challenge questions as needed.  </a:t>
            </a:r>
          </a:p>
          <a:p>
            <a:endParaRPr lang="en-US" sz="1200" b="1" kern="1200" dirty="0">
              <a:solidFill>
                <a:schemeClr val="tx1"/>
              </a:solidFill>
              <a:latin typeface="+mn-lt"/>
              <a:ea typeface="+mn-ea"/>
              <a:cs typeface="+mn-cs"/>
            </a:endParaRPr>
          </a:p>
          <a:p>
            <a:r>
              <a:rPr lang="en-US" sz="1200" b="0" kern="1200" dirty="0">
                <a:solidFill>
                  <a:schemeClr val="tx1"/>
                </a:solidFill>
                <a:latin typeface="+mn-lt"/>
                <a:ea typeface="+mn-ea"/>
                <a:cs typeface="+mn-cs"/>
              </a:rPr>
              <a:t>e. </a:t>
            </a:r>
            <a:r>
              <a:rPr lang="en-US" sz="1200" b="1" kern="1200" dirty="0">
                <a:solidFill>
                  <a:schemeClr val="tx1"/>
                </a:solidFill>
                <a:latin typeface="+mn-lt"/>
                <a:ea typeface="+mn-ea"/>
                <a:cs typeface="+mn-cs"/>
              </a:rPr>
              <a:t>Whole group:</a:t>
            </a:r>
            <a:r>
              <a:rPr lang="en-US" sz="1200" kern="1200" dirty="0">
                <a:solidFill>
                  <a:schemeClr val="tx1"/>
                </a:solidFill>
                <a:latin typeface="+mn-lt"/>
                <a:ea typeface="+mn-ea"/>
                <a:cs typeface="+mn-cs"/>
              </a:rPr>
              <a:t> Invite a few participants to share their diagrams with the group. Display each diagram on a document reader as participants explain where </a:t>
            </a:r>
            <a:r>
              <a:rPr lang="en-US" sz="1200" kern="1200" baseline="0" dirty="0">
                <a:solidFill>
                  <a:schemeClr val="tx1"/>
                </a:solidFill>
                <a:latin typeface="+mn-lt"/>
                <a:ea typeface="+mn-ea"/>
                <a:cs typeface="+mn-cs"/>
              </a:rPr>
              <a:t>sound travels from the bell</a:t>
            </a:r>
            <a:r>
              <a:rPr lang="en-US" sz="1200" kern="1200" dirty="0">
                <a:solidFill>
                  <a:schemeClr val="tx1"/>
                </a:solidFill>
                <a:latin typeface="+mn-lt"/>
                <a:ea typeface="+mn-ea"/>
                <a:cs typeface="+mn-cs"/>
              </a:rPr>
              <a:t>.</a:t>
            </a:r>
            <a:endParaRPr lang="en-US" sz="1200" kern="1200" dirty="0">
              <a:solidFill>
                <a:schemeClr val="tx1"/>
              </a:solidFill>
              <a:effectLst/>
              <a:latin typeface="+mn-lt"/>
              <a:ea typeface="+mn-ea"/>
              <a:cs typeface="+mn-cs"/>
            </a:endParaRPr>
          </a:p>
          <a:p>
            <a:pPr lvl="0"/>
            <a:endParaRPr lang="en-US" dirty="0"/>
          </a:p>
          <a:p>
            <a:endParaRPr lang="en-US" dirty="0"/>
          </a:p>
        </p:txBody>
      </p:sp>
      <p:sp>
        <p:nvSpPr>
          <p:cNvPr id="4" name="Slide Number Placeholder 3"/>
          <p:cNvSpPr>
            <a:spLocks noGrp="1"/>
          </p:cNvSpPr>
          <p:nvPr>
            <p:ph type="sldNum" sz="quarter" idx="10"/>
          </p:nvPr>
        </p:nvSpPr>
        <p:spPr/>
        <p:txBody>
          <a:bodyPr/>
          <a:lstStyle/>
          <a:p>
            <a:fld id="{58CC9574-A819-4FE4-99A7-1E27AD09ADC2}" type="slidenum">
              <a:rPr lang="en-US" smtClean="0"/>
              <a:pPr/>
              <a:t>35</a:t>
            </a:fld>
            <a:endParaRPr lang="en-US" dirty="0"/>
          </a:p>
        </p:txBody>
      </p:sp>
    </p:spTree>
    <p:extLst>
      <p:ext uri="{BB962C8B-B14F-4D97-AF65-F5344CB8AC3E}">
        <p14:creationId xmlns:p14="http://schemas.microsoft.com/office/powerpoint/2010/main" val="543167569"/>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kern="1200" dirty="0">
                <a:solidFill>
                  <a:schemeClr val="tx1"/>
                </a:solidFill>
                <a:effectLst/>
                <a:latin typeface="+mn-lt"/>
                <a:ea typeface="+mn-ea"/>
                <a:cs typeface="+mn-cs"/>
              </a:rPr>
              <a:t>8 min</a:t>
            </a:r>
            <a:endParaRPr lang="en-US" sz="1600" kern="1200" dirty="0">
              <a:solidFill>
                <a:schemeClr val="tx1"/>
              </a:solidFill>
              <a:effectLst/>
              <a:latin typeface="+mn-lt"/>
              <a:ea typeface="+mn-ea"/>
              <a:cs typeface="+mn-cs"/>
            </a:endParaRPr>
          </a:p>
          <a:p>
            <a:endParaRPr lang="en-US" sz="1600" u="sng" kern="1200" dirty="0">
              <a:solidFill>
                <a:schemeClr val="tx1"/>
              </a:solidFill>
              <a:effectLst/>
              <a:latin typeface="+mn-lt"/>
              <a:ea typeface="+mn-ea"/>
              <a:cs typeface="+mn-cs"/>
            </a:endParaRPr>
          </a:p>
          <a:p>
            <a:pPr marL="0" lvl="1"/>
            <a:r>
              <a:rPr lang="en-US" sz="1200" kern="1200" dirty="0">
                <a:solidFill>
                  <a:schemeClr val="tx1"/>
                </a:solidFill>
                <a:latin typeface="+mn-lt"/>
                <a:ea typeface="+mn-ea"/>
                <a:cs typeface="+mn-cs"/>
              </a:rPr>
              <a:t>a. Read the questions on the slide.</a:t>
            </a:r>
          </a:p>
          <a:p>
            <a:pPr marL="0" lvl="1"/>
            <a:endParaRPr lang="en-US" sz="1200" b="1" kern="1200" dirty="0">
              <a:solidFill>
                <a:schemeClr val="tx1"/>
              </a:solidFill>
              <a:latin typeface="+mn-lt"/>
              <a:ea typeface="+mn-ea"/>
              <a:cs typeface="+mn-cs"/>
            </a:endParaRPr>
          </a:p>
          <a:p>
            <a:pPr marL="0" lvl="1"/>
            <a:r>
              <a:rPr lang="en-US" sz="1200" b="0" kern="1200" dirty="0">
                <a:solidFill>
                  <a:schemeClr val="tx1"/>
                </a:solidFill>
                <a:latin typeface="+mn-lt"/>
                <a:ea typeface="+mn-ea"/>
                <a:cs typeface="+mn-cs"/>
              </a:rPr>
              <a:t>b. </a:t>
            </a:r>
            <a:r>
              <a:rPr lang="en-US" sz="1200" b="1" kern="1200" dirty="0">
                <a:solidFill>
                  <a:schemeClr val="tx1"/>
                </a:solidFill>
                <a:latin typeface="+mn-lt"/>
                <a:ea typeface="+mn-ea"/>
                <a:cs typeface="+mn-cs"/>
              </a:rPr>
              <a:t>Individuals:</a:t>
            </a:r>
            <a:r>
              <a:rPr lang="en-US" sz="1200" kern="1200" dirty="0">
                <a:solidFill>
                  <a:schemeClr val="tx1"/>
                </a:solidFill>
                <a:latin typeface="+mn-lt"/>
                <a:ea typeface="+mn-ea"/>
                <a:cs typeface="+mn-cs"/>
              </a:rPr>
              <a:t> Ask participants to write their ideas and evidence</a:t>
            </a:r>
            <a:r>
              <a:rPr lang="en-US" sz="1050" kern="1200" dirty="0">
                <a:solidFill>
                  <a:schemeClr val="tx1"/>
                </a:solidFill>
                <a:latin typeface="+mn-lt"/>
                <a:ea typeface="+mn-ea"/>
                <a:cs typeface="+mn-cs"/>
              </a:rPr>
              <a:t> </a:t>
            </a:r>
            <a:r>
              <a:rPr lang="en-US" sz="1200" kern="1200" dirty="0">
                <a:solidFill>
                  <a:schemeClr val="tx1"/>
                </a:solidFill>
                <a:latin typeface="+mn-lt"/>
                <a:ea typeface="+mn-ea"/>
                <a:cs typeface="+mn-cs"/>
              </a:rPr>
              <a:t>in their science notebooks.  </a:t>
            </a:r>
          </a:p>
          <a:p>
            <a:endParaRPr lang="en-US" sz="1200" b="1" kern="1200" dirty="0">
              <a:solidFill>
                <a:schemeClr val="tx1"/>
              </a:solidFill>
              <a:latin typeface="+mn-lt"/>
              <a:ea typeface="+mn-ea"/>
              <a:cs typeface="+mn-cs"/>
            </a:endParaRPr>
          </a:p>
          <a:p>
            <a:r>
              <a:rPr lang="en-US" sz="1200" b="0" kern="1200" dirty="0">
                <a:solidFill>
                  <a:schemeClr val="tx1"/>
                </a:solidFill>
                <a:latin typeface="+mn-lt"/>
                <a:ea typeface="+mn-ea"/>
                <a:cs typeface="+mn-cs"/>
              </a:rPr>
              <a:t>c. </a:t>
            </a:r>
            <a:r>
              <a:rPr lang="en-US" sz="1200" b="1" kern="1200" dirty="0">
                <a:solidFill>
                  <a:schemeClr val="tx1"/>
                </a:solidFill>
                <a:latin typeface="+mn-lt"/>
                <a:ea typeface="+mn-ea"/>
                <a:cs typeface="+mn-cs"/>
              </a:rPr>
              <a:t>Whole group:</a:t>
            </a:r>
            <a:r>
              <a:rPr lang="en-US" sz="1200" kern="1200" dirty="0">
                <a:solidFill>
                  <a:schemeClr val="tx1"/>
                </a:solidFill>
                <a:latin typeface="+mn-lt"/>
                <a:ea typeface="+mn-ea"/>
                <a:cs typeface="+mn-cs"/>
              </a:rPr>
              <a:t> Invite participants to share their ideas and evidence with the group. During this discussion, record key ideas and evidence on chart paper and ask probe questions to clarify participants’ thinking. </a:t>
            </a:r>
          </a:p>
          <a:p>
            <a:endParaRPr lang="en-US" sz="1200" b="1" kern="1200" dirty="0">
              <a:solidFill>
                <a:schemeClr val="tx1"/>
              </a:solidFill>
              <a:latin typeface="+mn-lt"/>
              <a:ea typeface="+mn-ea"/>
              <a:cs typeface="+mn-cs"/>
            </a:endParaRPr>
          </a:p>
          <a:p>
            <a:r>
              <a:rPr lang="en-US" sz="1200" b="1" kern="1200" dirty="0">
                <a:solidFill>
                  <a:schemeClr val="tx1"/>
                </a:solidFill>
                <a:latin typeface="+mn-lt"/>
                <a:ea typeface="+mn-ea"/>
                <a:cs typeface="+mn-cs"/>
              </a:rPr>
              <a:t>Ideal response:</a:t>
            </a:r>
            <a:r>
              <a:rPr lang="en-US" sz="1200" kern="1200" dirty="0">
                <a:solidFill>
                  <a:schemeClr val="tx1"/>
                </a:solidFill>
                <a:latin typeface="+mn-lt"/>
                <a:ea typeface="+mn-ea"/>
                <a:cs typeface="+mn-cs"/>
              </a:rPr>
              <a:t> Sound moves away from a </a:t>
            </a:r>
            <a:r>
              <a:rPr lang="en-US" sz="1200" kern="1200" dirty="0" err="1">
                <a:solidFill>
                  <a:schemeClr val="tx1"/>
                </a:solidFill>
                <a:latin typeface="+mn-lt"/>
                <a:ea typeface="+mn-ea"/>
                <a:cs typeface="+mn-cs"/>
              </a:rPr>
              <a:t>soundmaker</a:t>
            </a:r>
            <a:r>
              <a:rPr lang="en-US" sz="1200" kern="1200" dirty="0">
                <a:solidFill>
                  <a:schemeClr val="tx1"/>
                </a:solidFill>
                <a:latin typeface="+mn-lt"/>
                <a:ea typeface="+mn-ea"/>
                <a:cs typeface="+mn-cs"/>
              </a:rPr>
              <a:t> in all directions. The sound doesn’t stop when a person hears it.</a:t>
            </a:r>
          </a:p>
          <a:p>
            <a:endParaRPr lang="en-US" sz="1200" kern="1200" dirty="0">
              <a:solidFill>
                <a:schemeClr val="tx1"/>
              </a:solidFill>
              <a:latin typeface="+mn-lt"/>
              <a:ea typeface="+mn-ea"/>
              <a:cs typeface="+mn-cs"/>
            </a:endParaRPr>
          </a:p>
          <a:p>
            <a:r>
              <a:rPr lang="en-US" sz="1200" kern="1200" dirty="0">
                <a:solidFill>
                  <a:schemeClr val="tx1"/>
                </a:solidFill>
                <a:latin typeface="+mn-lt"/>
                <a:ea typeface="+mn-ea"/>
                <a:cs typeface="+mn-cs"/>
              </a:rPr>
              <a:t>e. Address any questions the group may have. </a:t>
            </a:r>
            <a:endParaRPr lang="en-US" dirty="0"/>
          </a:p>
        </p:txBody>
      </p:sp>
      <p:sp>
        <p:nvSpPr>
          <p:cNvPr id="4" name="Slide Number Placeholder 3"/>
          <p:cNvSpPr>
            <a:spLocks noGrp="1"/>
          </p:cNvSpPr>
          <p:nvPr>
            <p:ph type="sldNum" sz="quarter" idx="10"/>
          </p:nvPr>
        </p:nvSpPr>
        <p:spPr/>
        <p:txBody>
          <a:bodyPr/>
          <a:lstStyle/>
          <a:p>
            <a:fld id="{58CC9574-A819-4FE4-99A7-1E27AD09ADC2}" type="slidenum">
              <a:rPr lang="en-US" smtClean="0"/>
              <a:pPr/>
              <a:t>36</a:t>
            </a:fld>
            <a:endParaRPr lang="en-US" dirty="0"/>
          </a:p>
        </p:txBody>
      </p:sp>
    </p:spTree>
    <p:extLst>
      <p:ext uri="{BB962C8B-B14F-4D97-AF65-F5344CB8AC3E}">
        <p14:creationId xmlns:p14="http://schemas.microsoft.com/office/powerpoint/2010/main" val="403756575"/>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1 min</a:t>
            </a:r>
          </a:p>
          <a:p>
            <a:endParaRPr lang="en-US" baseline="0" dirty="0"/>
          </a:p>
          <a:p>
            <a:pPr marL="0" lvl="1"/>
            <a:r>
              <a:rPr lang="en-US" sz="1200" kern="1200" dirty="0">
                <a:solidFill>
                  <a:schemeClr val="tx1"/>
                </a:solidFill>
                <a:latin typeface="+mn-lt"/>
                <a:ea typeface="+mn-ea"/>
                <a:cs typeface="+mn-cs"/>
              </a:rPr>
              <a:t>a. Review the purposes of Student Thinking Lens strategy 3: Ask questions to challenge student thinking.</a:t>
            </a:r>
          </a:p>
          <a:p>
            <a:endParaRPr lang="en-US" sz="1200" kern="1200" dirty="0">
              <a:solidFill>
                <a:schemeClr val="tx1"/>
              </a:solidFill>
              <a:latin typeface="+mn-lt"/>
              <a:ea typeface="+mn-ea"/>
              <a:cs typeface="+mn-cs"/>
            </a:endParaRPr>
          </a:p>
          <a:p>
            <a:r>
              <a:rPr lang="en-US" sz="1200" kern="1200" dirty="0">
                <a:solidFill>
                  <a:schemeClr val="tx1"/>
                </a:solidFill>
                <a:latin typeface="+mn-lt"/>
                <a:ea typeface="+mn-ea"/>
                <a:cs typeface="+mn-cs"/>
              </a:rPr>
              <a:t>b.</a:t>
            </a:r>
            <a:r>
              <a:rPr lang="en-US" sz="1200" kern="1200" baseline="0" dirty="0">
                <a:solidFill>
                  <a:schemeClr val="tx1"/>
                </a:solidFill>
                <a:latin typeface="+mn-lt"/>
                <a:ea typeface="+mn-ea"/>
                <a:cs typeface="+mn-cs"/>
              </a:rPr>
              <a:t> </a:t>
            </a:r>
            <a:r>
              <a:rPr lang="en-US" sz="1200" kern="1200" dirty="0">
                <a:solidFill>
                  <a:schemeClr val="tx1"/>
                </a:solidFill>
                <a:latin typeface="+mn-lt"/>
                <a:ea typeface="+mn-ea"/>
                <a:cs typeface="+mn-cs"/>
              </a:rPr>
              <a:t>“As we deepen our own understandings of sound today, let’s think about how we can challenge our students to deepen their understandings of these science concepts.” </a:t>
            </a:r>
          </a:p>
        </p:txBody>
      </p:sp>
      <p:sp>
        <p:nvSpPr>
          <p:cNvPr id="4" name="Slide Number Placeholder 3"/>
          <p:cNvSpPr>
            <a:spLocks noGrp="1"/>
          </p:cNvSpPr>
          <p:nvPr>
            <p:ph type="sldNum" sz="quarter" idx="10"/>
          </p:nvPr>
        </p:nvSpPr>
        <p:spPr/>
        <p:txBody>
          <a:bodyPr/>
          <a:lstStyle/>
          <a:p>
            <a:fld id="{58CC9574-A819-4FE4-99A7-1E27AD09ADC2}" type="slidenum">
              <a:rPr lang="en-US" smtClean="0">
                <a:solidFill>
                  <a:prstClr val="black"/>
                </a:solidFill>
              </a:rPr>
              <a:pPr/>
              <a:t>37</a:t>
            </a:fld>
            <a:endParaRPr lang="en-US" dirty="0">
              <a:solidFill>
                <a:prstClr val="black"/>
              </a:solidFill>
            </a:endParaRPr>
          </a:p>
        </p:txBody>
      </p:sp>
    </p:spTree>
    <p:extLst>
      <p:ext uri="{BB962C8B-B14F-4D97-AF65-F5344CB8AC3E}">
        <p14:creationId xmlns:p14="http://schemas.microsoft.com/office/powerpoint/2010/main" val="4217650607"/>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kern="1200" dirty="0">
                <a:solidFill>
                  <a:schemeClr val="tx1"/>
                </a:solidFill>
                <a:effectLst/>
                <a:latin typeface="+mn-lt"/>
                <a:ea typeface="+mn-ea"/>
                <a:cs typeface="+mn-cs"/>
              </a:rPr>
              <a:t>Less</a:t>
            </a:r>
            <a:r>
              <a:rPr lang="en-US" sz="1200" kern="1200" baseline="0" dirty="0">
                <a:solidFill>
                  <a:schemeClr val="tx1"/>
                </a:solidFill>
                <a:effectLst/>
                <a:latin typeface="+mn-lt"/>
                <a:ea typeface="+mn-ea"/>
                <a:cs typeface="+mn-cs"/>
              </a:rPr>
              <a:t> than 1 min</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a.</a:t>
            </a:r>
            <a:r>
              <a:rPr lang="en-US" sz="1200" kern="1200" baseline="0" dirty="0">
                <a:solidFill>
                  <a:schemeClr val="tx1"/>
                </a:solidFill>
                <a:effectLst/>
                <a:latin typeface="+mn-lt"/>
                <a:ea typeface="+mn-ea"/>
                <a:cs typeface="+mn-cs"/>
              </a:rPr>
              <a:t> Introduce </a:t>
            </a:r>
            <a:r>
              <a:rPr lang="en-US" sz="1200" kern="1200" dirty="0">
                <a:solidFill>
                  <a:schemeClr val="tx1"/>
                </a:solidFill>
                <a:effectLst/>
                <a:latin typeface="+mn-lt"/>
                <a:ea typeface="+mn-ea"/>
                <a:cs typeface="+mn-cs"/>
              </a:rPr>
              <a:t>the main learning goals for this session.</a:t>
            </a:r>
            <a:r>
              <a:rPr lang="en-US" dirty="0">
                <a:effectLst/>
              </a:rPr>
              <a:t> </a:t>
            </a:r>
            <a:endParaRPr lang="en-US" dirty="0"/>
          </a:p>
        </p:txBody>
      </p:sp>
      <p:sp>
        <p:nvSpPr>
          <p:cNvPr id="4" name="Slide Number Placeholder 3"/>
          <p:cNvSpPr>
            <a:spLocks noGrp="1"/>
          </p:cNvSpPr>
          <p:nvPr>
            <p:ph type="sldNum" sz="quarter" idx="10"/>
          </p:nvPr>
        </p:nvSpPr>
        <p:spPr/>
        <p:txBody>
          <a:bodyPr/>
          <a:lstStyle/>
          <a:p>
            <a:fld id="{58CC9574-A819-4FE4-99A7-1E27AD09ADC2}" type="slidenum">
              <a:rPr lang="en-US" smtClean="0">
                <a:solidFill>
                  <a:prstClr val="black"/>
                </a:solidFill>
              </a:rPr>
              <a:pPr/>
              <a:t>38</a:t>
            </a:fld>
            <a:endParaRPr lang="en-US" dirty="0">
              <a:solidFill>
                <a:prstClr val="black"/>
              </a:solidFill>
            </a:endParaRPr>
          </a:p>
        </p:txBody>
      </p:sp>
    </p:spTree>
    <p:extLst>
      <p:ext uri="{BB962C8B-B14F-4D97-AF65-F5344CB8AC3E}">
        <p14:creationId xmlns:p14="http://schemas.microsoft.com/office/powerpoint/2010/main" val="2007978211"/>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kern="1200" dirty="0">
                <a:solidFill>
                  <a:schemeClr val="tx1"/>
                </a:solidFill>
                <a:effectLst/>
                <a:latin typeface="+mn-lt"/>
                <a:ea typeface="+mn-ea"/>
                <a:cs typeface="+mn-cs"/>
              </a:rPr>
              <a:t>1 min</a:t>
            </a:r>
            <a:endParaRPr lang="en-US" sz="16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a:t>
            </a:r>
            <a:endParaRPr lang="en-US" sz="1600" kern="1200" dirty="0">
              <a:solidFill>
                <a:schemeClr val="tx1"/>
              </a:solidFill>
              <a:effectLst/>
              <a:latin typeface="+mn-lt"/>
              <a:ea typeface="+mn-ea"/>
              <a:cs typeface="+mn-cs"/>
            </a:endParaRPr>
          </a:p>
          <a:p>
            <a:pPr marL="0" lvl="1"/>
            <a:r>
              <a:rPr lang="en-US" sz="1200" kern="1200" dirty="0">
                <a:solidFill>
                  <a:schemeClr val="tx1"/>
                </a:solidFill>
                <a:latin typeface="+mn-lt"/>
                <a:ea typeface="+mn-ea"/>
                <a:cs typeface="+mn-cs"/>
              </a:rPr>
              <a:t>a. “These are the content deepening questions we’ll focus on throughout the rest of this session. The science ideas we explore will help us answer these questions.”</a:t>
            </a:r>
          </a:p>
          <a:p>
            <a:endParaRPr lang="en-US" sz="1200" kern="1200" dirty="0">
              <a:solidFill>
                <a:schemeClr val="tx1"/>
              </a:solidFill>
              <a:latin typeface="+mn-lt"/>
              <a:ea typeface="+mn-ea"/>
              <a:cs typeface="+mn-cs"/>
            </a:endParaRPr>
          </a:p>
          <a:p>
            <a:r>
              <a:rPr lang="en-US" sz="1200" kern="1200" dirty="0">
                <a:solidFill>
                  <a:schemeClr val="tx1"/>
                </a:solidFill>
                <a:latin typeface="+mn-lt"/>
                <a:ea typeface="+mn-ea"/>
                <a:cs typeface="+mn-cs"/>
              </a:rPr>
              <a:t>b.</a:t>
            </a:r>
            <a:r>
              <a:rPr lang="en-US" sz="1200" kern="1200" baseline="0" dirty="0">
                <a:solidFill>
                  <a:schemeClr val="tx1"/>
                </a:solidFill>
                <a:latin typeface="+mn-lt"/>
                <a:ea typeface="+mn-ea"/>
                <a:cs typeface="+mn-cs"/>
              </a:rPr>
              <a:t> </a:t>
            </a:r>
            <a:r>
              <a:rPr lang="en-US" sz="1200" kern="1200" dirty="0">
                <a:solidFill>
                  <a:schemeClr val="tx1"/>
                </a:solidFill>
                <a:latin typeface="+mn-lt"/>
                <a:ea typeface="+mn-ea"/>
                <a:cs typeface="+mn-cs"/>
              </a:rPr>
              <a:t>Have participants write the focus questions in their notebooks. </a:t>
            </a:r>
          </a:p>
          <a:p>
            <a:endParaRPr lang="en-US" sz="1200" kern="1200" dirty="0">
              <a:solidFill>
                <a:schemeClr val="tx1"/>
              </a:solidFill>
              <a:latin typeface="+mn-lt"/>
              <a:ea typeface="+mn-ea"/>
              <a:cs typeface="+mn-cs"/>
            </a:endParaRPr>
          </a:p>
          <a:p>
            <a:r>
              <a:rPr lang="en-US" sz="1200" kern="1200" dirty="0">
                <a:solidFill>
                  <a:schemeClr val="tx1"/>
                </a:solidFill>
                <a:latin typeface="+mn-lt"/>
                <a:ea typeface="+mn-ea"/>
                <a:cs typeface="+mn-cs"/>
              </a:rPr>
              <a:t>c. Note that participants will answer these questions at the end of the session and share their ideas and evidence</a:t>
            </a:r>
            <a:r>
              <a:rPr lang="en-US" sz="1200" kern="1200" baseline="0" dirty="0">
                <a:solidFill>
                  <a:schemeClr val="tx1"/>
                </a:solidFill>
                <a:latin typeface="+mn-lt"/>
                <a:ea typeface="+mn-ea"/>
                <a:cs typeface="+mn-cs"/>
              </a:rPr>
              <a:t> </a:t>
            </a:r>
            <a:r>
              <a:rPr lang="en-US" sz="1200" kern="1200" dirty="0">
                <a:solidFill>
                  <a:schemeClr val="tx1"/>
                </a:solidFill>
                <a:latin typeface="+mn-lt"/>
                <a:ea typeface="+mn-ea"/>
                <a:cs typeface="+mn-cs"/>
              </a:rPr>
              <a:t>with the group. </a:t>
            </a:r>
            <a:endParaRPr lang="en-US" baseline="0" dirty="0"/>
          </a:p>
        </p:txBody>
      </p:sp>
      <p:sp>
        <p:nvSpPr>
          <p:cNvPr id="4" name="Slide Number Placeholder 3"/>
          <p:cNvSpPr>
            <a:spLocks noGrp="1"/>
          </p:cNvSpPr>
          <p:nvPr>
            <p:ph type="sldNum" sz="quarter" idx="10"/>
          </p:nvPr>
        </p:nvSpPr>
        <p:spPr/>
        <p:txBody>
          <a:bodyPr/>
          <a:lstStyle/>
          <a:p>
            <a:fld id="{58CC9574-A819-4FE4-99A7-1E27AD09ADC2}" type="slidenum">
              <a:rPr lang="en-US" smtClean="0">
                <a:solidFill>
                  <a:prstClr val="black"/>
                </a:solidFill>
              </a:rPr>
              <a:pPr/>
              <a:t>39</a:t>
            </a:fld>
            <a:endParaRPr lang="en-US" dirty="0">
              <a:solidFill>
                <a:prstClr val="black"/>
              </a:solidFill>
            </a:endParaRPr>
          </a:p>
        </p:txBody>
      </p:sp>
    </p:spTree>
    <p:extLst>
      <p:ext uri="{BB962C8B-B14F-4D97-AF65-F5344CB8AC3E}">
        <p14:creationId xmlns:p14="http://schemas.microsoft.com/office/powerpoint/2010/main" val="428414095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7"/>
          <p:cNvSpPr>
            <a:spLocks noGrp="1" noChangeArrowheads="1"/>
          </p:cNvSpPr>
          <p:nvPr>
            <p:ph type="sldNum" sz="quarter" idx="5"/>
          </p:nvPr>
        </p:nvSpPr>
        <p:spPr>
          <a:noFill/>
        </p:spPr>
        <p:txBody>
          <a:bodyPr/>
          <a:lstStyle>
            <a:lvl1pPr eaLnBrk="0" hangingPunct="0">
              <a:spcBef>
                <a:spcPct val="30000"/>
              </a:spcBef>
              <a:defRPr sz="1300">
                <a:solidFill>
                  <a:schemeClr val="tx1"/>
                </a:solidFill>
                <a:latin typeface="Arial" charset="0"/>
              </a:defRPr>
            </a:lvl1pPr>
            <a:lvl2pPr marL="742823" indent="-285701" eaLnBrk="0" hangingPunct="0">
              <a:spcBef>
                <a:spcPct val="30000"/>
              </a:spcBef>
              <a:defRPr sz="1300">
                <a:solidFill>
                  <a:schemeClr val="tx1"/>
                </a:solidFill>
                <a:latin typeface="Arial" charset="0"/>
              </a:defRPr>
            </a:lvl2pPr>
            <a:lvl3pPr marL="1142804" indent="-228560" eaLnBrk="0" hangingPunct="0">
              <a:spcBef>
                <a:spcPct val="30000"/>
              </a:spcBef>
              <a:defRPr sz="1300">
                <a:solidFill>
                  <a:schemeClr val="tx1"/>
                </a:solidFill>
                <a:latin typeface="Arial" charset="0"/>
              </a:defRPr>
            </a:lvl3pPr>
            <a:lvl4pPr marL="1599926" indent="-228560" eaLnBrk="0" hangingPunct="0">
              <a:spcBef>
                <a:spcPct val="30000"/>
              </a:spcBef>
              <a:defRPr sz="1300">
                <a:solidFill>
                  <a:schemeClr val="tx1"/>
                </a:solidFill>
                <a:latin typeface="Arial" charset="0"/>
              </a:defRPr>
            </a:lvl4pPr>
            <a:lvl5pPr marL="2057049" indent="-228560" eaLnBrk="0" hangingPunct="0">
              <a:spcBef>
                <a:spcPct val="30000"/>
              </a:spcBef>
              <a:defRPr sz="1300">
                <a:solidFill>
                  <a:schemeClr val="tx1"/>
                </a:solidFill>
                <a:latin typeface="Arial" charset="0"/>
              </a:defRPr>
            </a:lvl5pPr>
            <a:lvl6pPr marL="2514171" indent="-228560" eaLnBrk="0" fontAlgn="base" hangingPunct="0">
              <a:spcBef>
                <a:spcPct val="30000"/>
              </a:spcBef>
              <a:spcAft>
                <a:spcPct val="0"/>
              </a:spcAft>
              <a:defRPr sz="1300">
                <a:solidFill>
                  <a:schemeClr val="tx1"/>
                </a:solidFill>
                <a:latin typeface="Arial" charset="0"/>
              </a:defRPr>
            </a:lvl6pPr>
            <a:lvl7pPr marL="2971293" indent="-228560" eaLnBrk="0" fontAlgn="base" hangingPunct="0">
              <a:spcBef>
                <a:spcPct val="30000"/>
              </a:spcBef>
              <a:spcAft>
                <a:spcPct val="0"/>
              </a:spcAft>
              <a:defRPr sz="1300">
                <a:solidFill>
                  <a:schemeClr val="tx1"/>
                </a:solidFill>
                <a:latin typeface="Arial" charset="0"/>
              </a:defRPr>
            </a:lvl7pPr>
            <a:lvl8pPr marL="3428414" indent="-228560" eaLnBrk="0" fontAlgn="base" hangingPunct="0">
              <a:spcBef>
                <a:spcPct val="30000"/>
              </a:spcBef>
              <a:spcAft>
                <a:spcPct val="0"/>
              </a:spcAft>
              <a:defRPr sz="1300">
                <a:solidFill>
                  <a:schemeClr val="tx1"/>
                </a:solidFill>
                <a:latin typeface="Arial" charset="0"/>
              </a:defRPr>
            </a:lvl8pPr>
            <a:lvl9pPr marL="3885537" indent="-228560" eaLnBrk="0" fontAlgn="base" hangingPunct="0">
              <a:spcBef>
                <a:spcPct val="30000"/>
              </a:spcBef>
              <a:spcAft>
                <a:spcPct val="0"/>
              </a:spcAft>
              <a:defRPr sz="1300">
                <a:solidFill>
                  <a:schemeClr val="tx1"/>
                </a:solidFill>
                <a:latin typeface="Arial" charset="0"/>
              </a:defRPr>
            </a:lvl9pPr>
          </a:lstStyle>
          <a:p>
            <a:pPr eaLnBrk="1" hangingPunct="1">
              <a:spcBef>
                <a:spcPct val="0"/>
              </a:spcBef>
            </a:pPr>
            <a:fld id="{143FC5AB-5F77-4208-9469-58F3C9503767}" type="slidenum">
              <a:rPr lang="en-US" altLang="en-US">
                <a:solidFill>
                  <a:srgbClr val="000000"/>
                </a:solidFill>
              </a:rPr>
              <a:pPr eaLnBrk="1" hangingPunct="1">
                <a:spcBef>
                  <a:spcPct val="0"/>
                </a:spcBef>
              </a:pPr>
              <a:t>4</a:t>
            </a:fld>
            <a:endParaRPr lang="en-US" altLang="en-US">
              <a:solidFill>
                <a:srgbClr val="000000"/>
              </a:solidFill>
            </a:endParaRPr>
          </a:p>
        </p:txBody>
      </p:sp>
      <p:sp>
        <p:nvSpPr>
          <p:cNvPr id="101379" name="Rectangle 2"/>
          <p:cNvSpPr>
            <a:spLocks noGrp="1" noRot="1" noChangeAspect="1" noChangeArrowheads="1" noTextEdit="1"/>
          </p:cNvSpPr>
          <p:nvPr>
            <p:ph type="sldImg"/>
          </p:nvPr>
        </p:nvSpPr>
        <p:spPr>
          <a:ln/>
        </p:spPr>
      </p:sp>
      <p:sp>
        <p:nvSpPr>
          <p:cNvPr id="101380" name="Rectangle 3"/>
          <p:cNvSpPr>
            <a:spLocks noGrp="1" noChangeArrowheads="1"/>
          </p:cNvSpPr>
          <p:nvPr>
            <p:ph type="body" idx="1"/>
          </p:nvPr>
        </p:nvSpPr>
        <p:spPr>
          <a:noFill/>
        </p:spPr>
        <p:txBody>
          <a:bodyPr/>
          <a:lstStyle/>
          <a:p>
            <a:r>
              <a:rPr lang="en-US" altLang="en-US" baseline="0" dirty="0"/>
              <a:t>5 min</a:t>
            </a:r>
          </a:p>
          <a:p>
            <a:endParaRPr lang="en-US" u="sng" dirty="0"/>
          </a:p>
          <a:p>
            <a:r>
              <a:rPr lang="en-US" dirty="0"/>
              <a:t>a. “Now let’s review the norms at the heart of the </a:t>
            </a:r>
            <a:r>
              <a:rPr lang="en-US" dirty="0" err="1"/>
              <a:t>RESPeCT</a:t>
            </a:r>
            <a:r>
              <a:rPr lang="en-US" dirty="0"/>
              <a:t> PD program.”</a:t>
            </a:r>
          </a:p>
          <a:p>
            <a:endParaRPr lang="en-US" dirty="0"/>
          </a:p>
          <a:p>
            <a:r>
              <a:rPr lang="en-US" dirty="0"/>
              <a:t>b. “Do you want to clarify or revise any of these norms?”</a:t>
            </a:r>
          </a:p>
          <a:p>
            <a:endParaRPr lang="en-US" dirty="0"/>
          </a:p>
          <a:p>
            <a:r>
              <a:rPr lang="en-US" dirty="0"/>
              <a:t>c. “Do you want to add any norms to this list?”</a:t>
            </a:r>
          </a:p>
          <a:p>
            <a:endParaRPr lang="en-US" b="1" u="sng" dirty="0"/>
          </a:p>
          <a:p>
            <a:r>
              <a:rPr lang="en-US" b="1" dirty="0"/>
              <a:t>Note:</a:t>
            </a:r>
            <a:r>
              <a:rPr lang="en-US" dirty="0"/>
              <a:t> Ask participants if they’re willing to live with these norms today, and announce that they’ll have an opportunity to revise them tomorrow. </a:t>
            </a:r>
          </a:p>
        </p:txBody>
      </p:sp>
    </p:spTree>
    <p:extLst>
      <p:ext uri="{BB962C8B-B14F-4D97-AF65-F5344CB8AC3E}">
        <p14:creationId xmlns:p14="http://schemas.microsoft.com/office/powerpoint/2010/main" val="746988848"/>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kern="1200" dirty="0">
                <a:solidFill>
                  <a:schemeClr val="tx1"/>
                </a:solidFill>
                <a:effectLst/>
                <a:latin typeface="+mn-lt"/>
                <a:ea typeface="+mn-ea"/>
                <a:cs typeface="+mn-cs"/>
              </a:rPr>
              <a:t>Less than 1 min</a:t>
            </a:r>
            <a:endParaRPr lang="en-US" sz="16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a:t>
            </a:r>
            <a:endParaRPr lang="en-US" sz="1600" kern="1200" dirty="0">
              <a:solidFill>
                <a:schemeClr val="tx1"/>
              </a:solidFill>
              <a:effectLst/>
              <a:latin typeface="+mn-lt"/>
              <a:ea typeface="+mn-ea"/>
              <a:cs typeface="+mn-cs"/>
            </a:endParaRPr>
          </a:p>
          <a:p>
            <a:pPr marL="0" lvl="1"/>
            <a:r>
              <a:rPr lang="en-US" sz="1200" kern="1200" dirty="0">
                <a:solidFill>
                  <a:schemeClr val="tx1"/>
                </a:solidFill>
                <a:latin typeface="+mn-lt"/>
                <a:ea typeface="+mn-ea"/>
                <a:cs typeface="+mn-cs"/>
              </a:rPr>
              <a:t>a. “First, let’s investigate why some sounds are loud, while others are soft.”</a:t>
            </a:r>
            <a:endParaRPr lang="en-US" baseline="0" dirty="0"/>
          </a:p>
        </p:txBody>
      </p:sp>
      <p:sp>
        <p:nvSpPr>
          <p:cNvPr id="4" name="Slide Number Placeholder 3"/>
          <p:cNvSpPr>
            <a:spLocks noGrp="1"/>
          </p:cNvSpPr>
          <p:nvPr>
            <p:ph type="sldNum" sz="quarter" idx="10"/>
          </p:nvPr>
        </p:nvSpPr>
        <p:spPr/>
        <p:txBody>
          <a:bodyPr/>
          <a:lstStyle/>
          <a:p>
            <a:fld id="{58CC9574-A819-4FE4-99A7-1E27AD09ADC2}" type="slidenum">
              <a:rPr lang="en-US" smtClean="0">
                <a:solidFill>
                  <a:prstClr val="black"/>
                </a:solidFill>
              </a:rPr>
              <a:pPr/>
              <a:t>40</a:t>
            </a:fld>
            <a:endParaRPr lang="en-US" dirty="0">
              <a:solidFill>
                <a:prstClr val="black"/>
              </a:solidFill>
            </a:endParaRPr>
          </a:p>
        </p:txBody>
      </p:sp>
    </p:spTree>
    <p:extLst>
      <p:ext uri="{BB962C8B-B14F-4D97-AF65-F5344CB8AC3E}">
        <p14:creationId xmlns:p14="http://schemas.microsoft.com/office/powerpoint/2010/main" val="4284140950"/>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kern="1200" dirty="0">
                <a:solidFill>
                  <a:schemeClr val="tx1"/>
                </a:solidFill>
                <a:effectLst/>
                <a:latin typeface="+mn-lt"/>
                <a:ea typeface="+mn-ea"/>
                <a:cs typeface="+mn-cs"/>
              </a:rPr>
              <a:t>6 min</a:t>
            </a:r>
            <a:endParaRPr lang="en-US" sz="16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a:t>
            </a:r>
          </a:p>
          <a:p>
            <a:pPr marL="228600" indent="-228600">
              <a:buNone/>
            </a:pPr>
            <a:r>
              <a:rPr lang="en-US" sz="1200" kern="1200" dirty="0">
                <a:solidFill>
                  <a:schemeClr val="tx1"/>
                </a:solidFill>
                <a:latin typeface="+mn-lt"/>
                <a:ea typeface="+mn-ea"/>
                <a:cs typeface="+mn-cs"/>
              </a:rPr>
              <a:t>a.</a:t>
            </a:r>
            <a:r>
              <a:rPr lang="en-US" sz="1200" kern="1200" baseline="0" dirty="0">
                <a:solidFill>
                  <a:schemeClr val="tx1"/>
                </a:solidFill>
                <a:latin typeface="+mn-lt"/>
                <a:ea typeface="+mn-ea"/>
                <a:cs typeface="+mn-cs"/>
              </a:rPr>
              <a:t> Introduce </a:t>
            </a:r>
            <a:r>
              <a:rPr lang="en-US" sz="1200" kern="1200" dirty="0">
                <a:solidFill>
                  <a:schemeClr val="tx1"/>
                </a:solidFill>
                <a:latin typeface="+mn-lt"/>
                <a:ea typeface="+mn-ea"/>
                <a:cs typeface="+mn-cs"/>
              </a:rPr>
              <a:t>the scenario on the slide:</a:t>
            </a:r>
            <a:r>
              <a:rPr lang="en-US" sz="1200" kern="1200" baseline="0" dirty="0">
                <a:solidFill>
                  <a:schemeClr val="tx1"/>
                </a:solidFill>
                <a:latin typeface="+mn-lt"/>
                <a:ea typeface="+mn-ea"/>
                <a:cs typeface="+mn-cs"/>
              </a:rPr>
              <a:t> Two dogs are barking. One is barking loudly, and the other is barking quietly.</a:t>
            </a:r>
            <a:endParaRPr lang="en-US" sz="1200" kern="1200" dirty="0">
              <a:solidFill>
                <a:schemeClr val="tx1"/>
              </a:solidFill>
              <a:latin typeface="+mn-lt"/>
              <a:ea typeface="+mn-ea"/>
              <a:cs typeface="+mn-cs"/>
            </a:endParaRPr>
          </a:p>
          <a:p>
            <a:pPr marL="228600" indent="-228600">
              <a:buAutoNum type="alphaLcPeriod"/>
            </a:pPr>
            <a:endParaRPr lang="en-US" sz="1200" kern="1200" dirty="0">
              <a:solidFill>
                <a:schemeClr val="tx1"/>
              </a:solidFill>
              <a:latin typeface="+mn-lt"/>
              <a:ea typeface="+mn-ea"/>
              <a:cs typeface="+mn-cs"/>
            </a:endParaRPr>
          </a:p>
          <a:p>
            <a:pPr marL="228600" indent="-228600">
              <a:buNone/>
            </a:pPr>
            <a:r>
              <a:rPr lang="en-US" sz="1200" kern="1200" dirty="0">
                <a:solidFill>
                  <a:schemeClr val="tx1"/>
                </a:solidFill>
                <a:latin typeface="+mn-lt"/>
                <a:ea typeface="+mn-ea"/>
                <a:cs typeface="+mn-cs"/>
              </a:rPr>
              <a:t>b. Ask participants the following questions:</a:t>
            </a:r>
          </a:p>
          <a:p>
            <a:pPr marL="411480" lvl="0" indent="-182880">
              <a:buFont typeface="+mj-lt"/>
              <a:buAutoNum type="arabicPeriod"/>
            </a:pPr>
            <a:r>
              <a:rPr lang="en-US" sz="1200" kern="1200" dirty="0">
                <a:solidFill>
                  <a:schemeClr val="tx1"/>
                </a:solidFill>
                <a:latin typeface="+mn-lt"/>
                <a:ea typeface="+mn-ea"/>
                <a:cs typeface="+mn-cs"/>
              </a:rPr>
              <a:t>What is the source of the sound in this diagram?</a:t>
            </a:r>
          </a:p>
          <a:p>
            <a:pPr marL="411480" lvl="0" indent="-182880">
              <a:buFont typeface="+mj-lt"/>
              <a:buAutoNum type="arabicPeriod"/>
            </a:pPr>
            <a:r>
              <a:rPr lang="en-US" sz="1200" kern="1200" dirty="0">
                <a:solidFill>
                  <a:schemeClr val="tx1"/>
                </a:solidFill>
                <a:latin typeface="+mn-lt"/>
                <a:ea typeface="+mn-ea"/>
                <a:cs typeface="+mn-cs"/>
              </a:rPr>
              <a:t>How does the sound travel from the source to the recipient?</a:t>
            </a:r>
          </a:p>
          <a:p>
            <a:pPr lvl="0"/>
            <a:endParaRPr lang="en-US" sz="1200" kern="1200" dirty="0">
              <a:solidFill>
                <a:schemeClr val="tx1"/>
              </a:solidFill>
              <a:latin typeface="+mn-lt"/>
              <a:ea typeface="+mn-ea"/>
              <a:cs typeface="+mn-cs"/>
            </a:endParaRPr>
          </a:p>
          <a:p>
            <a:pPr lvl="0"/>
            <a:r>
              <a:rPr lang="en-US" sz="1200" kern="1200" dirty="0">
                <a:solidFill>
                  <a:schemeClr val="tx1"/>
                </a:solidFill>
                <a:latin typeface="+mn-lt"/>
                <a:ea typeface="+mn-ea"/>
                <a:cs typeface="+mn-cs"/>
              </a:rPr>
              <a:t>c. Ask probe and challenge questions during the discussion to clarify participants’ thinking. </a:t>
            </a:r>
          </a:p>
          <a:p>
            <a:pPr lvl="0"/>
            <a:endParaRPr lang="en-US" sz="1200" kern="1200" dirty="0">
              <a:solidFill>
                <a:schemeClr val="tx1"/>
              </a:solidFill>
              <a:latin typeface="+mn-lt"/>
              <a:ea typeface="+mn-ea"/>
              <a:cs typeface="+mn-cs"/>
            </a:endParaRPr>
          </a:p>
          <a:p>
            <a:pPr lvl="0"/>
            <a:r>
              <a:rPr lang="en-US" sz="1200" kern="1200" dirty="0">
                <a:solidFill>
                  <a:schemeClr val="tx1"/>
                </a:solidFill>
                <a:latin typeface="+mn-lt"/>
                <a:ea typeface="+mn-ea"/>
                <a:cs typeface="+mn-cs"/>
              </a:rPr>
              <a:t>d. Highlight key ideas from the previous content deepening session that answer these questions: </a:t>
            </a:r>
          </a:p>
          <a:p>
            <a:pPr marL="320040" indent="-137160">
              <a:buFont typeface="Arial" pitchFamily="34" charset="0"/>
              <a:buChar char="•"/>
            </a:pPr>
            <a:r>
              <a:rPr lang="en-US" sz="1200" kern="1200" dirty="0">
                <a:solidFill>
                  <a:schemeClr val="tx1"/>
                </a:solidFill>
                <a:latin typeface="+mn-lt"/>
                <a:ea typeface="+mn-ea"/>
                <a:cs typeface="+mn-cs"/>
              </a:rPr>
              <a:t>The vibrating vocal cords of the dog are the source of the sound. </a:t>
            </a:r>
          </a:p>
          <a:p>
            <a:pPr marL="320040" indent="-137160">
              <a:buFont typeface="Arial" pitchFamily="34" charset="0"/>
              <a:buChar char="•"/>
            </a:pPr>
            <a:r>
              <a:rPr lang="en-US" sz="1200" kern="1200" dirty="0">
                <a:solidFill>
                  <a:schemeClr val="tx1"/>
                </a:solidFill>
                <a:latin typeface="+mn-lt"/>
                <a:ea typeface="+mn-ea"/>
                <a:cs typeface="+mn-cs"/>
              </a:rPr>
              <a:t>The sound waves or vibrations from the source (dog) travel through the air in all directions.</a:t>
            </a:r>
          </a:p>
          <a:p>
            <a:pPr marL="320040" indent="-137160">
              <a:buFont typeface="Arial" pitchFamily="34" charset="0"/>
              <a:buChar char="•"/>
            </a:pPr>
            <a:r>
              <a:rPr lang="en-US" sz="1200" kern="1200" dirty="0">
                <a:solidFill>
                  <a:schemeClr val="tx1"/>
                </a:solidFill>
                <a:latin typeface="+mn-lt"/>
                <a:ea typeface="+mn-ea"/>
                <a:cs typeface="+mn-cs"/>
              </a:rPr>
              <a:t>When the sound waves reach the ears of the person, the person’s eardrums vibrate and send a signal to the brain. The brain interprets the vibrations as a dog barking. </a:t>
            </a:r>
            <a:endParaRPr lang="en-US" sz="24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58CC9574-A819-4FE4-99A7-1E27AD09ADC2}" type="slidenum">
              <a:rPr lang="en-US" smtClean="0">
                <a:solidFill>
                  <a:prstClr val="black"/>
                </a:solidFill>
              </a:rPr>
              <a:pPr/>
              <a:t>41</a:t>
            </a:fld>
            <a:endParaRPr lang="en-US" dirty="0">
              <a:solidFill>
                <a:prstClr val="black"/>
              </a:solidFill>
            </a:endParaRPr>
          </a:p>
        </p:txBody>
      </p:sp>
    </p:spTree>
    <p:extLst>
      <p:ext uri="{BB962C8B-B14F-4D97-AF65-F5344CB8AC3E}">
        <p14:creationId xmlns:p14="http://schemas.microsoft.com/office/powerpoint/2010/main" val="4284140950"/>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kern="1200" dirty="0">
                <a:solidFill>
                  <a:schemeClr val="tx1"/>
                </a:solidFill>
                <a:effectLst/>
                <a:latin typeface="+mn-lt"/>
                <a:ea typeface="+mn-ea"/>
                <a:cs typeface="+mn-cs"/>
              </a:rPr>
              <a:t>10 min</a:t>
            </a:r>
            <a:endParaRPr lang="en-US" sz="16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a:t>
            </a:r>
          </a:p>
          <a:p>
            <a:pPr marL="0" lvl="1"/>
            <a:r>
              <a:rPr lang="en-US" sz="1200" kern="1200" dirty="0">
                <a:solidFill>
                  <a:schemeClr val="tx1"/>
                </a:solidFill>
                <a:latin typeface="+mn-lt"/>
                <a:ea typeface="+mn-ea"/>
                <a:cs typeface="+mn-cs"/>
              </a:rPr>
              <a:t>a.</a:t>
            </a:r>
            <a:r>
              <a:rPr lang="en-US" sz="1200" kern="1200" baseline="0" dirty="0">
                <a:solidFill>
                  <a:schemeClr val="tx1"/>
                </a:solidFill>
                <a:latin typeface="+mn-lt"/>
                <a:ea typeface="+mn-ea"/>
                <a:cs typeface="+mn-cs"/>
              </a:rPr>
              <a:t> </a:t>
            </a:r>
            <a:r>
              <a:rPr lang="en-US" sz="1200" kern="1200" dirty="0">
                <a:solidFill>
                  <a:schemeClr val="tx1"/>
                </a:solidFill>
                <a:latin typeface="+mn-lt"/>
                <a:ea typeface="+mn-ea"/>
                <a:cs typeface="+mn-cs"/>
              </a:rPr>
              <a:t>Read the challenge questions on the slide.</a:t>
            </a:r>
          </a:p>
          <a:p>
            <a:pPr marL="0" lvl="1"/>
            <a:endParaRPr lang="en-US" sz="1200" kern="1200" dirty="0">
              <a:solidFill>
                <a:schemeClr val="tx1"/>
              </a:solidFill>
              <a:latin typeface="+mn-lt"/>
              <a:ea typeface="+mn-ea"/>
              <a:cs typeface="+mn-cs"/>
            </a:endParaRPr>
          </a:p>
          <a:p>
            <a:pPr marL="0" lvl="1"/>
            <a:r>
              <a:rPr lang="en-US" sz="1200" kern="1200" dirty="0">
                <a:solidFill>
                  <a:schemeClr val="tx1"/>
                </a:solidFill>
                <a:latin typeface="+mn-lt"/>
                <a:ea typeface="+mn-ea"/>
                <a:cs typeface="+mn-cs"/>
              </a:rPr>
              <a:t>b. Direct participants to write the questions in their notebooks.</a:t>
            </a:r>
          </a:p>
          <a:p>
            <a:endParaRPr lang="en-US" sz="1200" kern="1200" dirty="0">
              <a:solidFill>
                <a:schemeClr val="tx1"/>
              </a:solidFill>
              <a:latin typeface="+mn-lt"/>
              <a:ea typeface="+mn-ea"/>
              <a:cs typeface="+mn-cs"/>
            </a:endParaRPr>
          </a:p>
          <a:p>
            <a:r>
              <a:rPr lang="en-US" sz="1200" kern="1200" dirty="0">
                <a:solidFill>
                  <a:schemeClr val="tx1"/>
                </a:solidFill>
                <a:latin typeface="+mn-lt"/>
                <a:ea typeface="+mn-ea"/>
                <a:cs typeface="+mn-cs"/>
              </a:rPr>
              <a:t>c. Remind participants of the first main learning goal for this session: Large vibrations in the air generate the loud sounds we hear, and smaller vibrations generate softer, quieter sounds.</a:t>
            </a:r>
            <a:r>
              <a:rPr lang="en-US" sz="1050" kern="1200" dirty="0">
                <a:solidFill>
                  <a:schemeClr val="tx1"/>
                </a:solidFill>
                <a:latin typeface="+mn-lt"/>
                <a:ea typeface="+mn-ea"/>
                <a:cs typeface="+mn-cs"/>
              </a:rPr>
              <a:t> </a:t>
            </a:r>
            <a:endParaRPr lang="en-US" sz="1200" kern="1200" dirty="0">
              <a:solidFill>
                <a:schemeClr val="tx1"/>
              </a:solidFill>
              <a:latin typeface="+mn-lt"/>
              <a:ea typeface="+mn-ea"/>
              <a:cs typeface="+mn-cs"/>
            </a:endParaRPr>
          </a:p>
          <a:p>
            <a:pPr marL="0" lvl="1"/>
            <a:endParaRPr lang="en-US" sz="1200" kern="1200" dirty="0">
              <a:solidFill>
                <a:schemeClr val="tx1"/>
              </a:solidFill>
              <a:latin typeface="+mn-lt"/>
              <a:ea typeface="+mn-ea"/>
              <a:cs typeface="+mn-cs"/>
            </a:endParaRPr>
          </a:p>
          <a:p>
            <a:pPr marL="0" lvl="1"/>
            <a:r>
              <a:rPr lang="en-US" sz="1200" kern="1200" dirty="0">
                <a:solidFill>
                  <a:schemeClr val="tx1"/>
                </a:solidFill>
                <a:latin typeface="+mn-lt"/>
                <a:ea typeface="+mn-ea"/>
                <a:cs typeface="+mn-cs"/>
              </a:rPr>
              <a:t>d. Emphasize that it takes energy to make sound because sound transports energy away from the source. There is more energy in a loud sound than a soft (quiet) sound.</a:t>
            </a:r>
            <a:r>
              <a:rPr lang="en-US" sz="1050" kern="1200" dirty="0">
                <a:solidFill>
                  <a:schemeClr val="tx1"/>
                </a:solidFill>
                <a:latin typeface="+mn-lt"/>
                <a:ea typeface="+mn-ea"/>
                <a:cs typeface="+mn-cs"/>
              </a:rPr>
              <a:t> </a:t>
            </a:r>
            <a:endParaRPr lang="en-US" sz="1200" kern="1200" dirty="0">
              <a:solidFill>
                <a:schemeClr val="tx1"/>
              </a:solidFill>
              <a:latin typeface="+mn-lt"/>
              <a:ea typeface="+mn-ea"/>
              <a:cs typeface="+mn-cs"/>
            </a:endParaRPr>
          </a:p>
          <a:p>
            <a:endParaRPr lang="en-US" sz="1200" b="1" kern="1200" dirty="0">
              <a:solidFill>
                <a:schemeClr val="tx1"/>
              </a:solidFill>
              <a:latin typeface="+mn-lt"/>
              <a:ea typeface="+mn-ea"/>
              <a:cs typeface="+mn-cs"/>
            </a:endParaRPr>
          </a:p>
          <a:p>
            <a:r>
              <a:rPr lang="en-US" sz="1200" b="0" kern="1200" dirty="0">
                <a:solidFill>
                  <a:schemeClr val="tx1"/>
                </a:solidFill>
                <a:latin typeface="+mn-lt"/>
                <a:ea typeface="+mn-ea"/>
                <a:cs typeface="+mn-cs"/>
              </a:rPr>
              <a:t>e. </a:t>
            </a:r>
            <a:r>
              <a:rPr lang="en-US" sz="1200" b="1" kern="1200" dirty="0">
                <a:solidFill>
                  <a:schemeClr val="tx1"/>
                </a:solidFill>
                <a:latin typeface="+mn-lt"/>
                <a:ea typeface="+mn-ea"/>
                <a:cs typeface="+mn-cs"/>
              </a:rPr>
              <a:t>Pairs:</a:t>
            </a:r>
            <a:r>
              <a:rPr lang="en-US" sz="1200" kern="1200" dirty="0">
                <a:solidFill>
                  <a:schemeClr val="tx1"/>
                </a:solidFill>
                <a:latin typeface="+mn-lt"/>
                <a:ea typeface="+mn-ea"/>
                <a:cs typeface="+mn-cs"/>
              </a:rPr>
              <a:t> Have participants work through the challenge questions with an elbow partner and then record their answers in their notebooks.</a:t>
            </a:r>
          </a:p>
          <a:p>
            <a:endParaRPr lang="en-US" sz="1200" b="1" kern="1200" dirty="0">
              <a:solidFill>
                <a:schemeClr val="tx1"/>
              </a:solidFill>
              <a:latin typeface="+mn-lt"/>
              <a:ea typeface="+mn-ea"/>
              <a:cs typeface="+mn-cs"/>
            </a:endParaRPr>
          </a:p>
          <a:p>
            <a:r>
              <a:rPr lang="en-US" sz="1200" b="0" kern="1200" dirty="0">
                <a:solidFill>
                  <a:schemeClr val="tx1"/>
                </a:solidFill>
                <a:latin typeface="+mn-lt"/>
                <a:ea typeface="+mn-ea"/>
                <a:cs typeface="+mn-cs"/>
              </a:rPr>
              <a:t>f.</a:t>
            </a:r>
            <a:r>
              <a:rPr lang="en-US" sz="1200" b="0" kern="1200" baseline="0" dirty="0">
                <a:solidFill>
                  <a:schemeClr val="tx1"/>
                </a:solidFill>
                <a:latin typeface="+mn-lt"/>
                <a:ea typeface="+mn-ea"/>
                <a:cs typeface="+mn-cs"/>
              </a:rPr>
              <a:t> </a:t>
            </a:r>
            <a:r>
              <a:rPr lang="en-US" sz="1200" b="1" kern="1200" dirty="0">
                <a:solidFill>
                  <a:schemeClr val="tx1"/>
                </a:solidFill>
                <a:latin typeface="+mn-lt"/>
                <a:ea typeface="+mn-ea"/>
                <a:cs typeface="+mn-cs"/>
              </a:rPr>
              <a:t>Whole-group share out:</a:t>
            </a:r>
            <a:r>
              <a:rPr lang="en-US" sz="1200" kern="1200" dirty="0">
                <a:solidFill>
                  <a:schemeClr val="tx1"/>
                </a:solidFill>
                <a:latin typeface="+mn-lt"/>
                <a:ea typeface="+mn-ea"/>
                <a:cs typeface="+mn-cs"/>
              </a:rPr>
              <a:t> Invite pairs to share their responses for each question on the slide.</a:t>
            </a:r>
          </a:p>
          <a:p>
            <a:endParaRPr lang="en-US" sz="1200" b="1" kern="1200" dirty="0">
              <a:solidFill>
                <a:schemeClr val="tx1"/>
              </a:solidFill>
              <a:latin typeface="+mn-lt"/>
              <a:ea typeface="+mn-ea"/>
              <a:cs typeface="+mn-cs"/>
            </a:endParaRPr>
          </a:p>
          <a:p>
            <a:r>
              <a:rPr lang="en-US" sz="1200" b="1" kern="1200" dirty="0">
                <a:solidFill>
                  <a:schemeClr val="tx1"/>
                </a:solidFill>
                <a:latin typeface="+mn-lt"/>
                <a:ea typeface="+mn-ea"/>
                <a:cs typeface="+mn-cs"/>
              </a:rPr>
              <a:t>Ideal responses:</a:t>
            </a:r>
            <a:endParaRPr lang="en-US" sz="1200" kern="1200" dirty="0">
              <a:solidFill>
                <a:schemeClr val="tx1"/>
              </a:solidFill>
              <a:latin typeface="+mn-lt"/>
              <a:ea typeface="+mn-ea"/>
              <a:cs typeface="+mn-cs"/>
            </a:endParaRPr>
          </a:p>
          <a:p>
            <a:pPr marL="182880" lvl="0" indent="-182880">
              <a:buFont typeface="+mj-lt"/>
              <a:buAutoNum type="arabicPeriod"/>
            </a:pPr>
            <a:r>
              <a:rPr lang="en-US" sz="1200" kern="1200" dirty="0">
                <a:solidFill>
                  <a:schemeClr val="tx1"/>
                </a:solidFill>
                <a:latin typeface="+mn-lt"/>
                <a:ea typeface="+mn-ea"/>
                <a:cs typeface="+mn-cs"/>
              </a:rPr>
              <a:t>The sound waves (vibrations) dog A is emitting are much larger than the sound waves dog B is emitting because larger vibrations generate louder sounds.    </a:t>
            </a:r>
          </a:p>
          <a:p>
            <a:pPr marL="182880" lvl="0" indent="-182880">
              <a:buFont typeface="+mj-lt"/>
              <a:buAutoNum type="arabicPeriod"/>
            </a:pPr>
            <a:r>
              <a:rPr lang="en-US" sz="1200" kern="1200" dirty="0">
                <a:solidFill>
                  <a:schemeClr val="tx1"/>
                </a:solidFill>
                <a:latin typeface="+mn-lt"/>
                <a:ea typeface="+mn-ea"/>
                <a:cs typeface="+mn-cs"/>
              </a:rPr>
              <a:t>Dog A will tire more quickly than dog B because dog A is consuming more energy. The energy consumed in barking goes into the sound wave.     </a:t>
            </a:r>
            <a:r>
              <a:rPr lang="en-US" sz="1050" kern="1200" dirty="0">
                <a:solidFill>
                  <a:schemeClr val="tx1"/>
                </a:solidFill>
                <a:latin typeface="+mn-lt"/>
                <a:ea typeface="+mn-ea"/>
                <a:cs typeface="+mn-cs"/>
              </a:rPr>
              <a:t> </a:t>
            </a:r>
            <a:endParaRPr lang="en-US" sz="1200" kern="1200" dirty="0">
              <a:solidFill>
                <a:schemeClr val="tx1"/>
              </a:solidFill>
              <a:latin typeface="+mn-lt"/>
              <a:ea typeface="+mn-ea"/>
              <a:cs typeface="+mn-cs"/>
            </a:endParaRPr>
          </a:p>
          <a:p>
            <a:pPr marL="182880" indent="-182880">
              <a:buFont typeface="+mj-lt"/>
              <a:buAutoNum type="arabicPeriod"/>
            </a:pPr>
            <a:r>
              <a:rPr lang="en-US" sz="1200" kern="1200" dirty="0">
                <a:solidFill>
                  <a:schemeClr val="tx1"/>
                </a:solidFill>
                <a:latin typeface="+mn-lt"/>
                <a:ea typeface="+mn-ea"/>
                <a:cs typeface="+mn-cs"/>
              </a:rPr>
              <a:t>The sound waves (vibrations) from dog A are larger and have more sound energy than the sound waves from dog B, so the owner of dog A will receive a louder sound.</a:t>
            </a:r>
          </a:p>
        </p:txBody>
      </p:sp>
      <p:sp>
        <p:nvSpPr>
          <p:cNvPr id="4" name="Slide Number Placeholder 3"/>
          <p:cNvSpPr>
            <a:spLocks noGrp="1"/>
          </p:cNvSpPr>
          <p:nvPr>
            <p:ph type="sldNum" sz="quarter" idx="10"/>
          </p:nvPr>
        </p:nvSpPr>
        <p:spPr/>
        <p:txBody>
          <a:bodyPr/>
          <a:lstStyle/>
          <a:p>
            <a:fld id="{58CC9574-A819-4FE4-99A7-1E27AD09ADC2}" type="slidenum">
              <a:rPr lang="en-US" smtClean="0">
                <a:solidFill>
                  <a:prstClr val="black"/>
                </a:solidFill>
              </a:rPr>
              <a:pPr/>
              <a:t>42</a:t>
            </a:fld>
            <a:endParaRPr lang="en-US" dirty="0">
              <a:solidFill>
                <a:prstClr val="black"/>
              </a:solidFill>
            </a:endParaRPr>
          </a:p>
        </p:txBody>
      </p:sp>
    </p:spTree>
    <p:extLst>
      <p:ext uri="{BB962C8B-B14F-4D97-AF65-F5344CB8AC3E}">
        <p14:creationId xmlns:p14="http://schemas.microsoft.com/office/powerpoint/2010/main" val="4284140950"/>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kern="1200" dirty="0">
                <a:solidFill>
                  <a:schemeClr val="tx1"/>
                </a:solidFill>
                <a:effectLst/>
                <a:latin typeface="+mn-lt"/>
                <a:ea typeface="+mn-ea"/>
                <a:cs typeface="+mn-cs"/>
              </a:rPr>
              <a:t>3 min</a:t>
            </a:r>
            <a:endParaRPr lang="en-US" sz="16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a:t>
            </a:r>
            <a:endParaRPr lang="en-US" sz="1600" kern="1200" dirty="0">
              <a:solidFill>
                <a:schemeClr val="tx1"/>
              </a:solidFill>
              <a:effectLst/>
              <a:latin typeface="+mn-lt"/>
              <a:ea typeface="+mn-ea"/>
              <a:cs typeface="+mn-cs"/>
            </a:endParaRPr>
          </a:p>
          <a:p>
            <a:pPr marL="0" lvl="1"/>
            <a:r>
              <a:rPr lang="en-US" sz="1200" kern="1200" dirty="0">
                <a:solidFill>
                  <a:schemeClr val="tx1"/>
                </a:solidFill>
                <a:latin typeface="+mn-lt"/>
                <a:ea typeface="+mn-ea"/>
                <a:cs typeface="+mn-cs"/>
              </a:rPr>
              <a:t>a. Remind participants that when an object makes a sound, it causes the air around it to vibrate. These vibrations in the air travel from the source in all directions. Vibrating molecules carry energy from the source.</a:t>
            </a:r>
          </a:p>
          <a:p>
            <a:pPr marL="0" lvl="1"/>
            <a:endParaRPr lang="en-US" sz="1200" i="1" kern="1200" dirty="0">
              <a:solidFill>
                <a:schemeClr val="tx1"/>
              </a:solidFill>
              <a:latin typeface="+mn-lt"/>
              <a:ea typeface="+mn-ea"/>
              <a:cs typeface="+mn-cs"/>
            </a:endParaRPr>
          </a:p>
          <a:p>
            <a:pPr marL="0" lvl="1"/>
            <a:r>
              <a:rPr lang="en-US" sz="1200" i="0" kern="1200" dirty="0">
                <a:solidFill>
                  <a:schemeClr val="tx1"/>
                </a:solidFill>
                <a:latin typeface="+mn-lt"/>
                <a:ea typeface="+mn-ea"/>
                <a:cs typeface="+mn-cs"/>
              </a:rPr>
              <a:t>b. </a:t>
            </a:r>
            <a:r>
              <a:rPr lang="en-US" sz="1200" i="1" kern="1200" dirty="0">
                <a:solidFill>
                  <a:schemeClr val="tx1"/>
                </a:solidFill>
                <a:latin typeface="+mn-lt"/>
                <a:ea typeface="+mn-ea"/>
                <a:cs typeface="+mn-cs"/>
              </a:rPr>
              <a:t>Intensity</a:t>
            </a:r>
            <a:r>
              <a:rPr lang="en-US" sz="1200" kern="1200" dirty="0">
                <a:solidFill>
                  <a:schemeClr val="tx1"/>
                </a:solidFill>
                <a:latin typeface="+mn-lt"/>
                <a:ea typeface="+mn-ea"/>
                <a:cs typeface="+mn-cs"/>
              </a:rPr>
              <a:t> refers to the amount of energy a sound wave possesses. A loud sound has a high intensity, and a soft sound has a low intensity.</a:t>
            </a:r>
          </a:p>
          <a:p>
            <a:endParaRPr lang="en-US" sz="1200" kern="1200" dirty="0">
              <a:solidFill>
                <a:schemeClr val="tx1"/>
              </a:solidFill>
              <a:latin typeface="+mn-lt"/>
              <a:ea typeface="+mn-ea"/>
              <a:cs typeface="+mn-cs"/>
            </a:endParaRPr>
          </a:p>
          <a:p>
            <a:r>
              <a:rPr lang="en-US" sz="1200" kern="1200" dirty="0">
                <a:solidFill>
                  <a:schemeClr val="tx1"/>
                </a:solidFill>
                <a:latin typeface="+mn-lt"/>
                <a:ea typeface="+mn-ea"/>
                <a:cs typeface="+mn-cs"/>
              </a:rPr>
              <a:t>c. Intensity is related to the velocity of atoms in the air. In a loud sound, atoms in the air exhibit a higher velocity. This implies that the energy in the atoms is greater when the sound is louder. The velocity of atoms in a softer sound is much lower, which implies less energy in the atoms.</a:t>
            </a:r>
          </a:p>
          <a:p>
            <a:endParaRPr lang="en-US" sz="1200" kern="1200" dirty="0">
              <a:solidFill>
                <a:schemeClr val="tx1"/>
              </a:solidFill>
              <a:latin typeface="+mn-lt"/>
              <a:ea typeface="+mn-ea"/>
              <a:cs typeface="+mn-cs"/>
            </a:endParaRPr>
          </a:p>
          <a:p>
            <a:r>
              <a:rPr lang="en-US" sz="1200" kern="1200" dirty="0">
                <a:solidFill>
                  <a:schemeClr val="tx1"/>
                </a:solidFill>
                <a:latin typeface="+mn-lt"/>
                <a:ea typeface="+mn-ea"/>
                <a:cs typeface="+mn-cs"/>
              </a:rPr>
              <a:t>d. Emphasize that intensity is not the same as frequency. </a:t>
            </a:r>
            <a:r>
              <a:rPr lang="en-US" sz="1200" i="1" kern="1200" dirty="0">
                <a:solidFill>
                  <a:schemeClr val="tx1"/>
                </a:solidFill>
                <a:latin typeface="+mn-lt"/>
                <a:ea typeface="+mn-ea"/>
                <a:cs typeface="+mn-cs"/>
              </a:rPr>
              <a:t>Frequency</a:t>
            </a:r>
            <a:r>
              <a:rPr lang="en-US" sz="1200" kern="1200" dirty="0">
                <a:solidFill>
                  <a:schemeClr val="tx1"/>
                </a:solidFill>
                <a:latin typeface="+mn-lt"/>
                <a:ea typeface="+mn-ea"/>
                <a:cs typeface="+mn-cs"/>
              </a:rPr>
              <a:t> refers to the rate at which vibrations in the air are repeated. This difference will be explored in more detail during the next session.</a:t>
            </a:r>
            <a:endParaRPr lang="en-US" baseline="0" dirty="0"/>
          </a:p>
          <a:p>
            <a:pPr marL="0" indent="0">
              <a:buFont typeface="Arial"/>
              <a:buNone/>
            </a:pPr>
            <a:endParaRPr lang="en-US" baseline="0" dirty="0"/>
          </a:p>
          <a:p>
            <a:pPr marL="0" indent="0">
              <a:buFont typeface="Arial"/>
              <a:buNone/>
            </a:pPr>
            <a:endParaRPr lang="en-US" baseline="0" dirty="0"/>
          </a:p>
          <a:p>
            <a:pPr marL="0" indent="0">
              <a:buFont typeface="Arial"/>
              <a:buNone/>
            </a:pPr>
            <a:endParaRPr lang="en-US" baseline="0" dirty="0"/>
          </a:p>
          <a:p>
            <a:pPr marL="0" indent="0">
              <a:buFont typeface="Arial"/>
              <a:buNone/>
            </a:pPr>
            <a:endParaRPr lang="en-US" baseline="0" dirty="0"/>
          </a:p>
          <a:p>
            <a:pPr marL="171450" indent="-171450">
              <a:buFont typeface="Arial"/>
              <a:buChar char="•"/>
            </a:pPr>
            <a:endParaRPr lang="en-US" baseline="0" dirty="0"/>
          </a:p>
          <a:p>
            <a:pPr marL="0" indent="0">
              <a:buFont typeface="Arial"/>
              <a:buNone/>
            </a:pPr>
            <a:endParaRPr lang="en-US" baseline="0" dirty="0"/>
          </a:p>
        </p:txBody>
      </p:sp>
      <p:sp>
        <p:nvSpPr>
          <p:cNvPr id="4" name="Slide Number Placeholder 3"/>
          <p:cNvSpPr>
            <a:spLocks noGrp="1"/>
          </p:cNvSpPr>
          <p:nvPr>
            <p:ph type="sldNum" sz="quarter" idx="10"/>
          </p:nvPr>
        </p:nvSpPr>
        <p:spPr/>
        <p:txBody>
          <a:bodyPr/>
          <a:lstStyle/>
          <a:p>
            <a:fld id="{58CC9574-A819-4FE4-99A7-1E27AD09ADC2}" type="slidenum">
              <a:rPr lang="en-US" smtClean="0">
                <a:solidFill>
                  <a:prstClr val="black"/>
                </a:solidFill>
              </a:rPr>
              <a:pPr/>
              <a:t>43</a:t>
            </a:fld>
            <a:endParaRPr lang="en-US" dirty="0">
              <a:solidFill>
                <a:prstClr val="black"/>
              </a:solidFill>
            </a:endParaRPr>
          </a:p>
        </p:txBody>
      </p:sp>
    </p:spTree>
    <p:extLst>
      <p:ext uri="{BB962C8B-B14F-4D97-AF65-F5344CB8AC3E}">
        <p14:creationId xmlns:p14="http://schemas.microsoft.com/office/powerpoint/2010/main" val="3764107656"/>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kern="1200" dirty="0">
                <a:solidFill>
                  <a:schemeClr val="tx1"/>
                </a:solidFill>
                <a:effectLst/>
                <a:latin typeface="+mn-lt"/>
                <a:ea typeface="+mn-ea"/>
                <a:cs typeface="+mn-cs"/>
              </a:rPr>
              <a:t>2 min</a:t>
            </a:r>
          </a:p>
          <a:p>
            <a:pPr lvl="0"/>
            <a:endParaRPr lang="en-US" sz="1600" kern="1200" dirty="0">
              <a:solidFill>
                <a:schemeClr val="tx1"/>
              </a:solidFill>
              <a:effectLst/>
              <a:latin typeface="+mn-lt"/>
              <a:ea typeface="+mn-ea"/>
              <a:cs typeface="+mn-cs"/>
            </a:endParaRPr>
          </a:p>
          <a:p>
            <a:pPr marL="0" lvl="1"/>
            <a:r>
              <a:rPr lang="en-US" sz="1200" kern="1200" dirty="0">
                <a:solidFill>
                  <a:schemeClr val="tx1"/>
                </a:solidFill>
                <a:latin typeface="+mn-lt"/>
                <a:ea typeface="+mn-ea"/>
                <a:cs typeface="+mn-cs"/>
              </a:rPr>
              <a:t>a. Walk participants through the key ideas on the slide.</a:t>
            </a:r>
          </a:p>
          <a:p>
            <a:endParaRPr lang="en-US" sz="1200" kern="1200" dirty="0">
              <a:solidFill>
                <a:schemeClr val="tx1"/>
              </a:solidFill>
              <a:latin typeface="+mn-lt"/>
              <a:ea typeface="+mn-ea"/>
              <a:cs typeface="+mn-cs"/>
            </a:endParaRPr>
          </a:p>
          <a:p>
            <a:r>
              <a:rPr lang="en-US" sz="1200" kern="1200" dirty="0">
                <a:solidFill>
                  <a:schemeClr val="tx1"/>
                </a:solidFill>
                <a:latin typeface="+mn-lt"/>
                <a:ea typeface="+mn-ea"/>
                <a:cs typeface="+mn-cs"/>
              </a:rPr>
              <a:t>b. Invite participants to ask questions or offer comments. </a:t>
            </a:r>
            <a:endParaRPr lang="en-US" baseline="0" dirty="0"/>
          </a:p>
          <a:p>
            <a:pPr marL="0" indent="0">
              <a:buFont typeface="Arial"/>
              <a:buNone/>
            </a:pPr>
            <a:endParaRPr lang="en-US" baseline="0" dirty="0"/>
          </a:p>
          <a:p>
            <a:pPr marL="0" indent="0">
              <a:buFont typeface="Arial"/>
              <a:buNone/>
            </a:pPr>
            <a:endParaRPr lang="en-US" baseline="0" dirty="0"/>
          </a:p>
          <a:p>
            <a:pPr marL="171450" indent="-171450">
              <a:buFont typeface="Arial"/>
              <a:buChar char="•"/>
            </a:pPr>
            <a:endParaRPr lang="en-US" baseline="0" dirty="0"/>
          </a:p>
          <a:p>
            <a:pPr marL="0" indent="0">
              <a:buFont typeface="Arial"/>
              <a:buNone/>
            </a:pPr>
            <a:endParaRPr lang="en-US" baseline="0" dirty="0"/>
          </a:p>
        </p:txBody>
      </p:sp>
      <p:sp>
        <p:nvSpPr>
          <p:cNvPr id="4" name="Slide Number Placeholder 3"/>
          <p:cNvSpPr>
            <a:spLocks noGrp="1"/>
          </p:cNvSpPr>
          <p:nvPr>
            <p:ph type="sldNum" sz="quarter" idx="10"/>
          </p:nvPr>
        </p:nvSpPr>
        <p:spPr/>
        <p:txBody>
          <a:bodyPr/>
          <a:lstStyle/>
          <a:p>
            <a:fld id="{58CC9574-A819-4FE4-99A7-1E27AD09ADC2}" type="slidenum">
              <a:rPr lang="en-US" smtClean="0">
                <a:solidFill>
                  <a:prstClr val="black"/>
                </a:solidFill>
              </a:rPr>
              <a:pPr/>
              <a:t>44</a:t>
            </a:fld>
            <a:endParaRPr lang="en-US" dirty="0">
              <a:solidFill>
                <a:prstClr val="black"/>
              </a:solidFill>
            </a:endParaRPr>
          </a:p>
        </p:txBody>
      </p:sp>
    </p:spTree>
    <p:extLst>
      <p:ext uri="{BB962C8B-B14F-4D97-AF65-F5344CB8AC3E}">
        <p14:creationId xmlns:p14="http://schemas.microsoft.com/office/powerpoint/2010/main" val="3764107656"/>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kern="1200" dirty="0">
                <a:solidFill>
                  <a:schemeClr val="tx1"/>
                </a:solidFill>
                <a:effectLst/>
                <a:latin typeface="+mn-lt"/>
                <a:ea typeface="+mn-ea"/>
                <a:cs typeface="+mn-cs"/>
              </a:rPr>
              <a:t>Less than 1 min</a:t>
            </a:r>
            <a:endParaRPr lang="en-US" sz="16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a:t>
            </a:r>
            <a:endParaRPr lang="en-US" sz="1600" kern="1200" dirty="0">
              <a:solidFill>
                <a:schemeClr val="tx1"/>
              </a:solidFill>
              <a:effectLst/>
              <a:latin typeface="+mn-lt"/>
              <a:ea typeface="+mn-ea"/>
              <a:cs typeface="+mn-cs"/>
            </a:endParaRPr>
          </a:p>
          <a:p>
            <a:pPr lvl="0"/>
            <a:r>
              <a:rPr lang="en-US" sz="1200" kern="1200" dirty="0">
                <a:solidFill>
                  <a:schemeClr val="tx1"/>
                </a:solidFill>
                <a:latin typeface="+mn-lt"/>
                <a:ea typeface="+mn-ea"/>
                <a:cs typeface="+mn-cs"/>
              </a:rPr>
              <a:t>a. Note that another way of drawing sound is to emphasize the individual motion of atoms in the air. But this method should be used sparingly and only to illustrate the difference in the motion of atoms. It’s much less useful in other contexts because it zooms in too much.</a:t>
            </a:r>
            <a:endParaRPr lang="en-US" sz="1600" kern="1200" dirty="0">
              <a:solidFill>
                <a:schemeClr val="tx1"/>
              </a:solidFill>
              <a:effectLst/>
              <a:latin typeface="+mn-lt"/>
              <a:ea typeface="+mn-ea"/>
              <a:cs typeface="+mn-cs"/>
            </a:endParaRPr>
          </a:p>
          <a:p>
            <a:pPr marL="0" indent="0">
              <a:buFont typeface="Arial"/>
              <a:buNone/>
            </a:pPr>
            <a:endParaRPr lang="en-US" baseline="0" dirty="0"/>
          </a:p>
          <a:p>
            <a:pPr marL="0" indent="0">
              <a:buFont typeface="Arial"/>
              <a:buNone/>
            </a:pPr>
            <a:endParaRPr lang="en-US" baseline="0" dirty="0"/>
          </a:p>
          <a:p>
            <a:pPr marL="0" indent="0">
              <a:buFont typeface="Arial"/>
              <a:buNone/>
            </a:pPr>
            <a:endParaRPr lang="en-US" baseline="0" dirty="0"/>
          </a:p>
          <a:p>
            <a:pPr marL="0" indent="0">
              <a:buFont typeface="Arial"/>
              <a:buNone/>
            </a:pPr>
            <a:endParaRPr lang="en-US" baseline="0" dirty="0"/>
          </a:p>
          <a:p>
            <a:pPr marL="0" indent="0">
              <a:buFont typeface="Arial"/>
              <a:buNone/>
            </a:pPr>
            <a:endParaRPr lang="en-US" baseline="0" dirty="0"/>
          </a:p>
          <a:p>
            <a:pPr marL="171450" indent="-171450">
              <a:buFont typeface="Arial"/>
              <a:buChar char="•"/>
            </a:pPr>
            <a:endParaRPr lang="en-US" baseline="0" dirty="0"/>
          </a:p>
          <a:p>
            <a:pPr marL="0" indent="0">
              <a:buFont typeface="Arial"/>
              <a:buNone/>
            </a:pPr>
            <a:endParaRPr lang="en-US" baseline="0" dirty="0"/>
          </a:p>
        </p:txBody>
      </p:sp>
      <p:sp>
        <p:nvSpPr>
          <p:cNvPr id="4" name="Slide Number Placeholder 3"/>
          <p:cNvSpPr>
            <a:spLocks noGrp="1"/>
          </p:cNvSpPr>
          <p:nvPr>
            <p:ph type="sldNum" sz="quarter" idx="10"/>
          </p:nvPr>
        </p:nvSpPr>
        <p:spPr/>
        <p:txBody>
          <a:bodyPr/>
          <a:lstStyle/>
          <a:p>
            <a:fld id="{58CC9574-A819-4FE4-99A7-1E27AD09ADC2}" type="slidenum">
              <a:rPr lang="en-US" smtClean="0">
                <a:solidFill>
                  <a:prstClr val="black"/>
                </a:solidFill>
              </a:rPr>
              <a:pPr/>
              <a:t>45</a:t>
            </a:fld>
            <a:endParaRPr lang="en-US" dirty="0">
              <a:solidFill>
                <a:prstClr val="black"/>
              </a:solidFill>
            </a:endParaRPr>
          </a:p>
        </p:txBody>
      </p:sp>
    </p:spTree>
    <p:extLst>
      <p:ext uri="{BB962C8B-B14F-4D97-AF65-F5344CB8AC3E}">
        <p14:creationId xmlns:p14="http://schemas.microsoft.com/office/powerpoint/2010/main" val="3764107656"/>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2 min</a:t>
            </a:r>
          </a:p>
          <a:p>
            <a:endParaRPr lang="en-US" baseline="0" dirty="0"/>
          </a:p>
          <a:p>
            <a:pPr marL="0" lvl="1"/>
            <a:r>
              <a:rPr lang="en-US" sz="1200" kern="1200" dirty="0">
                <a:solidFill>
                  <a:schemeClr val="tx1"/>
                </a:solidFill>
                <a:latin typeface="+mn-lt"/>
                <a:ea typeface="+mn-ea"/>
                <a:cs typeface="+mn-cs"/>
              </a:rPr>
              <a:t>a. Review the key points on the slide about what intensity is and is not.</a:t>
            </a:r>
          </a:p>
          <a:p>
            <a:endParaRPr lang="en-US" sz="1200" kern="1200" dirty="0">
              <a:solidFill>
                <a:schemeClr val="tx1"/>
              </a:solidFill>
              <a:latin typeface="+mn-lt"/>
              <a:ea typeface="+mn-ea"/>
              <a:cs typeface="+mn-cs"/>
            </a:endParaRPr>
          </a:p>
          <a:p>
            <a:r>
              <a:rPr lang="en-US" sz="1200" kern="1200" dirty="0">
                <a:solidFill>
                  <a:schemeClr val="tx1"/>
                </a:solidFill>
                <a:latin typeface="+mn-lt"/>
                <a:ea typeface="+mn-ea"/>
                <a:cs typeface="+mn-cs"/>
              </a:rPr>
              <a:t>b. Note that large vibrations of atoms in high-intensity sound waves should never be confused with higher frequency, which is the rate at which the vibrations (motion of atoms) are repeated. </a:t>
            </a:r>
            <a:endParaRPr lang="en-US" baseline="0" dirty="0"/>
          </a:p>
        </p:txBody>
      </p:sp>
      <p:sp>
        <p:nvSpPr>
          <p:cNvPr id="4" name="Slide Number Placeholder 3"/>
          <p:cNvSpPr>
            <a:spLocks noGrp="1"/>
          </p:cNvSpPr>
          <p:nvPr>
            <p:ph type="sldNum" sz="quarter" idx="10"/>
          </p:nvPr>
        </p:nvSpPr>
        <p:spPr/>
        <p:txBody>
          <a:bodyPr/>
          <a:lstStyle/>
          <a:p>
            <a:fld id="{58CC9574-A819-4FE4-99A7-1E27AD09ADC2}" type="slidenum">
              <a:rPr lang="en-US" smtClean="0">
                <a:solidFill>
                  <a:prstClr val="black"/>
                </a:solidFill>
              </a:rPr>
              <a:pPr/>
              <a:t>46</a:t>
            </a:fld>
            <a:endParaRPr lang="en-US" dirty="0">
              <a:solidFill>
                <a:prstClr val="black"/>
              </a:solidFill>
            </a:endParaRPr>
          </a:p>
        </p:txBody>
      </p:sp>
    </p:spTree>
    <p:extLst>
      <p:ext uri="{BB962C8B-B14F-4D97-AF65-F5344CB8AC3E}">
        <p14:creationId xmlns:p14="http://schemas.microsoft.com/office/powerpoint/2010/main" val="2842525864"/>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kern="1200" dirty="0">
                <a:solidFill>
                  <a:schemeClr val="tx1"/>
                </a:solidFill>
                <a:effectLst/>
                <a:latin typeface="+mn-lt"/>
                <a:ea typeface="+mn-ea"/>
                <a:cs typeface="+mn-cs"/>
              </a:rPr>
              <a:t>10 min</a:t>
            </a:r>
            <a:endParaRPr lang="en-US" sz="16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a:t>
            </a:r>
            <a:endParaRPr lang="en-US" sz="1600" kern="1200" dirty="0">
              <a:solidFill>
                <a:schemeClr val="tx1"/>
              </a:solidFill>
              <a:effectLst/>
              <a:latin typeface="+mn-lt"/>
              <a:ea typeface="+mn-ea"/>
              <a:cs typeface="+mn-cs"/>
            </a:endParaRPr>
          </a:p>
          <a:p>
            <a:pPr marL="0" lvl="1"/>
            <a:r>
              <a:rPr lang="en-US" sz="1200" kern="1200" dirty="0">
                <a:solidFill>
                  <a:schemeClr val="tx1"/>
                </a:solidFill>
                <a:latin typeface="+mn-lt"/>
                <a:ea typeface="+mn-ea"/>
                <a:cs typeface="+mn-cs"/>
              </a:rPr>
              <a:t>a. As needed, review key ideas about the circular </a:t>
            </a:r>
            <a:r>
              <a:rPr lang="en-US" sz="1200" kern="1200" dirty="0" err="1">
                <a:solidFill>
                  <a:schemeClr val="tx1"/>
                </a:solidFill>
                <a:latin typeface="+mn-lt"/>
                <a:ea typeface="+mn-ea"/>
                <a:cs typeface="+mn-cs"/>
              </a:rPr>
              <a:t>wavefront</a:t>
            </a:r>
            <a:r>
              <a:rPr lang="en-US" sz="1200" kern="1200" dirty="0">
                <a:solidFill>
                  <a:schemeClr val="tx1"/>
                </a:solidFill>
                <a:latin typeface="+mn-lt"/>
                <a:ea typeface="+mn-ea"/>
                <a:cs typeface="+mn-cs"/>
              </a:rPr>
              <a:t> convention from slide 33.  </a:t>
            </a:r>
          </a:p>
          <a:p>
            <a:pPr marL="320040" indent="-137160">
              <a:buFont typeface="Arial" pitchFamily="34" charset="0"/>
              <a:buChar char="•"/>
            </a:pPr>
            <a:r>
              <a:rPr lang="en-US" sz="1200" kern="1200" dirty="0">
                <a:solidFill>
                  <a:schemeClr val="tx1"/>
                </a:solidFill>
                <a:latin typeface="+mn-lt"/>
                <a:ea typeface="+mn-ea"/>
                <a:cs typeface="+mn-cs"/>
              </a:rPr>
              <a:t>The source is at the center (inner circle).</a:t>
            </a:r>
          </a:p>
          <a:p>
            <a:pPr marL="320040" indent="-137160">
              <a:buFont typeface="Arial" pitchFamily="34" charset="0"/>
              <a:buChar char="•"/>
            </a:pPr>
            <a:r>
              <a:rPr lang="en-US" sz="1200" kern="1200" dirty="0">
                <a:solidFill>
                  <a:schemeClr val="tx1"/>
                </a:solidFill>
                <a:latin typeface="+mn-lt"/>
                <a:ea typeface="+mn-ea"/>
                <a:cs typeface="+mn-cs"/>
              </a:rPr>
              <a:t>Circles (sound waves) travel away from the source in all directions.</a:t>
            </a:r>
          </a:p>
          <a:p>
            <a:pPr marL="320040" indent="-137160">
              <a:buFont typeface="Arial" pitchFamily="34" charset="0"/>
              <a:buChar char="•"/>
            </a:pPr>
            <a:r>
              <a:rPr lang="en-US" sz="1200" kern="1200" dirty="0">
                <a:solidFill>
                  <a:schemeClr val="tx1"/>
                </a:solidFill>
                <a:latin typeface="+mn-lt"/>
                <a:ea typeface="+mn-ea"/>
                <a:cs typeface="+mn-cs"/>
              </a:rPr>
              <a:t>Larger circles or sound waves traveled away from the source at an earlier time. Larger circles indicate weaker sound waves.</a:t>
            </a:r>
          </a:p>
          <a:p>
            <a:pPr marL="320040" indent="-137160">
              <a:buFont typeface="Arial" pitchFamily="34" charset="0"/>
              <a:buChar char="•"/>
            </a:pPr>
            <a:r>
              <a:rPr lang="en-US" sz="1200" kern="1200" dirty="0">
                <a:solidFill>
                  <a:schemeClr val="tx1"/>
                </a:solidFill>
                <a:latin typeface="+mn-lt"/>
                <a:ea typeface="+mn-ea"/>
                <a:cs typeface="+mn-cs"/>
              </a:rPr>
              <a:t>The energy in larger circles is spread out more thinly.</a:t>
            </a:r>
          </a:p>
          <a:p>
            <a:pPr marL="320040" indent="-137160">
              <a:buFont typeface="Arial" pitchFamily="34" charset="0"/>
              <a:buChar char="•"/>
            </a:pPr>
            <a:r>
              <a:rPr lang="en-US" sz="1200" kern="1200" dirty="0">
                <a:solidFill>
                  <a:schemeClr val="tx1"/>
                </a:solidFill>
                <a:latin typeface="+mn-lt"/>
                <a:ea typeface="+mn-ea"/>
                <a:cs typeface="+mn-cs"/>
              </a:rPr>
              <a:t>A person receives a sound when a circle or sound wave reaches his or her ears.</a:t>
            </a:r>
          </a:p>
          <a:p>
            <a:pPr marL="320040" indent="-137160">
              <a:buFont typeface="Arial" pitchFamily="34" charset="0"/>
              <a:buChar char="•"/>
            </a:pPr>
            <a:r>
              <a:rPr lang="en-US" sz="1200" kern="1200" dirty="0">
                <a:solidFill>
                  <a:schemeClr val="tx1"/>
                </a:solidFill>
                <a:latin typeface="+mn-lt"/>
                <a:ea typeface="+mn-ea"/>
                <a:cs typeface="+mn-cs"/>
              </a:rPr>
              <a:t>Ears capture less sound farther from the source, so the sound is less intense.</a:t>
            </a:r>
          </a:p>
          <a:p>
            <a:pPr marL="320040" indent="-137160">
              <a:buFont typeface="Arial" pitchFamily="34" charset="0"/>
              <a:buChar char="•"/>
            </a:pPr>
            <a:r>
              <a:rPr lang="en-US" sz="1200" kern="1200" dirty="0">
                <a:solidFill>
                  <a:schemeClr val="tx1"/>
                </a:solidFill>
                <a:latin typeface="+mn-lt"/>
                <a:ea typeface="+mn-ea"/>
                <a:cs typeface="+mn-cs"/>
              </a:rPr>
              <a:t>The distance between the circles is always the same. This represents wavelength.   </a:t>
            </a:r>
          </a:p>
          <a:p>
            <a:endParaRPr lang="en-US" sz="1200" kern="1200" dirty="0">
              <a:solidFill>
                <a:schemeClr val="tx1"/>
              </a:solidFill>
              <a:latin typeface="+mn-lt"/>
              <a:ea typeface="+mn-ea"/>
              <a:cs typeface="+mn-cs"/>
            </a:endParaRPr>
          </a:p>
          <a:p>
            <a:r>
              <a:rPr lang="en-US" sz="1200" kern="1200" dirty="0">
                <a:solidFill>
                  <a:schemeClr val="tx1"/>
                </a:solidFill>
                <a:latin typeface="+mn-lt"/>
                <a:ea typeface="+mn-ea"/>
                <a:cs typeface="+mn-cs"/>
              </a:rPr>
              <a:t>b. Remind participants that in a real three-dimensional world, the circles would actually be spherical shells.    </a:t>
            </a:r>
          </a:p>
          <a:p>
            <a:endParaRPr lang="en-US" sz="1200" kern="1200" dirty="0">
              <a:solidFill>
                <a:schemeClr val="tx1"/>
              </a:solidFill>
              <a:latin typeface="+mn-lt"/>
              <a:ea typeface="+mn-ea"/>
              <a:cs typeface="+mn-cs"/>
            </a:endParaRPr>
          </a:p>
          <a:p>
            <a:r>
              <a:rPr lang="en-US" sz="1200" kern="1200" dirty="0">
                <a:solidFill>
                  <a:schemeClr val="tx1"/>
                </a:solidFill>
                <a:latin typeface="+mn-lt"/>
                <a:ea typeface="+mn-ea"/>
                <a:cs typeface="+mn-cs"/>
              </a:rPr>
              <a:t>c. Introduce the challenge questions on the slide.</a:t>
            </a:r>
          </a:p>
          <a:p>
            <a:endParaRPr lang="en-US" sz="1200" kern="1200" dirty="0">
              <a:solidFill>
                <a:schemeClr val="tx1"/>
              </a:solidFill>
              <a:latin typeface="+mn-lt"/>
              <a:ea typeface="+mn-ea"/>
              <a:cs typeface="+mn-cs"/>
            </a:endParaRPr>
          </a:p>
          <a:p>
            <a:r>
              <a:rPr lang="en-US" sz="1200" kern="1200" dirty="0">
                <a:solidFill>
                  <a:schemeClr val="tx1"/>
                </a:solidFill>
                <a:latin typeface="+mn-lt"/>
                <a:ea typeface="+mn-ea"/>
                <a:cs typeface="+mn-cs"/>
              </a:rPr>
              <a:t>d. Elicit ideas from participants. Ask probe and challenge questions to clarify their thinking and reasoning.</a:t>
            </a:r>
          </a:p>
          <a:p>
            <a:endParaRPr lang="en-US" sz="1200" b="1" kern="1200" dirty="0">
              <a:solidFill>
                <a:schemeClr val="tx1"/>
              </a:solidFill>
              <a:latin typeface="+mn-lt"/>
              <a:ea typeface="+mn-ea"/>
              <a:cs typeface="+mn-cs"/>
            </a:endParaRPr>
          </a:p>
          <a:p>
            <a:r>
              <a:rPr lang="en-US" sz="1200" b="1" kern="1200" dirty="0">
                <a:solidFill>
                  <a:schemeClr val="tx1"/>
                </a:solidFill>
                <a:latin typeface="+mn-lt"/>
                <a:ea typeface="+mn-ea"/>
                <a:cs typeface="+mn-cs"/>
              </a:rPr>
              <a:t>Ideal responses:</a:t>
            </a:r>
            <a:endParaRPr lang="en-US" sz="1200" kern="1200" dirty="0">
              <a:solidFill>
                <a:schemeClr val="tx1"/>
              </a:solidFill>
              <a:latin typeface="+mn-lt"/>
              <a:ea typeface="+mn-ea"/>
              <a:cs typeface="+mn-cs"/>
            </a:endParaRPr>
          </a:p>
          <a:p>
            <a:pPr marL="137160" indent="-137160">
              <a:buFont typeface="Arial" pitchFamily="34" charset="0"/>
              <a:buChar char="•"/>
            </a:pPr>
            <a:r>
              <a:rPr lang="en-US" sz="1200" kern="1200" dirty="0">
                <a:solidFill>
                  <a:schemeClr val="tx1"/>
                </a:solidFill>
                <a:latin typeface="+mn-lt"/>
                <a:ea typeface="+mn-ea"/>
                <a:cs typeface="+mn-cs"/>
              </a:rPr>
              <a:t>Sound waves are more spread out at greater distances and less spread out at smaller distances, so those closest to the source would receive more sound than others.</a:t>
            </a:r>
          </a:p>
          <a:p>
            <a:pPr marL="137160" indent="-137160">
              <a:buFont typeface="Arial" pitchFamily="34" charset="0"/>
              <a:buChar char="•"/>
            </a:pPr>
            <a:r>
              <a:rPr lang="en-US" sz="1200" kern="1200" dirty="0">
                <a:solidFill>
                  <a:schemeClr val="tx1"/>
                </a:solidFill>
                <a:latin typeface="+mn-lt"/>
                <a:ea typeface="+mn-ea"/>
                <a:cs typeface="+mn-cs"/>
              </a:rPr>
              <a:t>Sound intensity is greatest closer to the source and diminishes the farther sound travels from the source. So the guy who is far away from the source might not hear any sound at all.</a:t>
            </a:r>
            <a:endParaRPr lang="en-US" sz="2400" kern="1200" dirty="0">
              <a:solidFill>
                <a:schemeClr val="tx1"/>
              </a:solidFill>
              <a:effectLst/>
              <a:latin typeface="+mn-lt"/>
              <a:ea typeface="+mn-ea"/>
              <a:cs typeface="+mn-cs"/>
            </a:endParaRPr>
          </a:p>
          <a:p>
            <a:endParaRPr lang="en-US" baseline="0" dirty="0"/>
          </a:p>
        </p:txBody>
      </p:sp>
      <p:sp>
        <p:nvSpPr>
          <p:cNvPr id="4" name="Slide Number Placeholder 3"/>
          <p:cNvSpPr>
            <a:spLocks noGrp="1"/>
          </p:cNvSpPr>
          <p:nvPr>
            <p:ph type="sldNum" sz="quarter" idx="10"/>
          </p:nvPr>
        </p:nvSpPr>
        <p:spPr/>
        <p:txBody>
          <a:bodyPr/>
          <a:lstStyle/>
          <a:p>
            <a:fld id="{58CC9574-A819-4FE4-99A7-1E27AD09ADC2}" type="slidenum">
              <a:rPr lang="en-US" smtClean="0">
                <a:solidFill>
                  <a:prstClr val="black"/>
                </a:solidFill>
              </a:rPr>
              <a:pPr/>
              <a:t>47</a:t>
            </a:fld>
            <a:endParaRPr lang="en-US" dirty="0">
              <a:solidFill>
                <a:prstClr val="black"/>
              </a:solidFill>
            </a:endParaRPr>
          </a:p>
        </p:txBody>
      </p:sp>
    </p:spTree>
    <p:extLst>
      <p:ext uri="{BB962C8B-B14F-4D97-AF65-F5344CB8AC3E}">
        <p14:creationId xmlns:p14="http://schemas.microsoft.com/office/powerpoint/2010/main" val="1138732980"/>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8 </a:t>
            </a:r>
            <a:r>
              <a:rPr lang="en-US" baseline="0" dirty="0"/>
              <a:t>min</a:t>
            </a:r>
          </a:p>
          <a:p>
            <a:endParaRPr lang="en-US" baseline="0" dirty="0"/>
          </a:p>
          <a:p>
            <a:pPr marL="0" lvl="1"/>
            <a:r>
              <a:rPr lang="en-US" baseline="0" dirty="0"/>
              <a:t>a. </a:t>
            </a:r>
            <a:r>
              <a:rPr lang="en-US" sz="1200" kern="1200" dirty="0">
                <a:solidFill>
                  <a:schemeClr val="tx1"/>
                </a:solidFill>
                <a:latin typeface="+mn-lt"/>
                <a:ea typeface="+mn-ea"/>
                <a:cs typeface="+mn-cs"/>
              </a:rPr>
              <a:t>Read the focus question on the slide.</a:t>
            </a:r>
          </a:p>
          <a:p>
            <a:endParaRPr lang="en-US" sz="1200" kern="1200" dirty="0">
              <a:solidFill>
                <a:schemeClr val="tx1"/>
              </a:solidFill>
              <a:latin typeface="+mn-lt"/>
              <a:ea typeface="+mn-ea"/>
              <a:cs typeface="+mn-cs"/>
            </a:endParaRPr>
          </a:p>
          <a:p>
            <a:r>
              <a:rPr lang="en-US" sz="1200" kern="1200" dirty="0">
                <a:solidFill>
                  <a:schemeClr val="tx1"/>
                </a:solidFill>
                <a:latin typeface="+mn-lt"/>
                <a:ea typeface="+mn-ea"/>
                <a:cs typeface="+mn-cs"/>
              </a:rPr>
              <a:t>b. “Think about this question as we watch a video about how we perceive sound at different distances.”</a:t>
            </a:r>
          </a:p>
          <a:p>
            <a:endParaRPr lang="en-US" sz="1200" kern="1200" dirty="0">
              <a:solidFill>
                <a:schemeClr val="tx1"/>
              </a:solidFill>
              <a:latin typeface="+mn-lt"/>
              <a:ea typeface="+mn-ea"/>
              <a:cs typeface="+mn-cs"/>
            </a:endParaRPr>
          </a:p>
          <a:p>
            <a:r>
              <a:rPr lang="en-US" sz="1200" kern="1200" dirty="0">
                <a:solidFill>
                  <a:schemeClr val="tx1"/>
                </a:solidFill>
                <a:latin typeface="+mn-lt"/>
                <a:ea typeface="+mn-ea"/>
                <a:cs typeface="+mn-cs"/>
              </a:rPr>
              <a:t>c. Introduce the context of the Kahn Academy video </a:t>
            </a:r>
            <a:r>
              <a:rPr lang="en-US" sz="1200" i="1" kern="1200" dirty="0">
                <a:solidFill>
                  <a:schemeClr val="tx1"/>
                </a:solidFill>
                <a:latin typeface="+mn-lt"/>
                <a:ea typeface="+mn-ea"/>
                <a:cs typeface="+mn-cs"/>
              </a:rPr>
              <a:t>Why Do Sounds Get Softer? </a:t>
            </a:r>
            <a:endParaRPr lang="en-US" sz="1200" kern="1200" dirty="0">
              <a:solidFill>
                <a:schemeClr val="tx1"/>
              </a:solidFill>
              <a:latin typeface="+mn-lt"/>
              <a:ea typeface="+mn-ea"/>
              <a:cs typeface="+mn-cs"/>
            </a:endParaRPr>
          </a:p>
          <a:p>
            <a:endParaRPr lang="en-US" sz="1200" kern="1200" dirty="0">
              <a:solidFill>
                <a:schemeClr val="tx1"/>
              </a:solidFill>
              <a:latin typeface="+mn-lt"/>
              <a:ea typeface="+mn-ea"/>
              <a:cs typeface="+mn-cs"/>
            </a:endParaRPr>
          </a:p>
          <a:p>
            <a:r>
              <a:rPr lang="en-US" sz="1200" kern="1200" dirty="0">
                <a:solidFill>
                  <a:schemeClr val="tx1"/>
                </a:solidFill>
                <a:latin typeface="+mn-lt"/>
                <a:ea typeface="+mn-ea"/>
                <a:cs typeface="+mn-cs"/>
              </a:rPr>
              <a:t>d. “Imagine that you’re a fan at a concert standing very close to a loudspeaker. Pretty soon, your ears start to hurt, so you back up and move farther away from the speaker. Why does the sound seem softer when you’re farther away from a speaker compared to when you’re close to a speaker?”  </a:t>
            </a:r>
          </a:p>
          <a:p>
            <a:endParaRPr lang="en-US" sz="1200" kern="1200" dirty="0">
              <a:solidFill>
                <a:schemeClr val="tx1"/>
              </a:solidFill>
              <a:latin typeface="+mn-lt"/>
              <a:ea typeface="+mn-ea"/>
              <a:cs typeface="+mn-cs"/>
            </a:endParaRPr>
          </a:p>
          <a:p>
            <a:r>
              <a:rPr lang="en-US" sz="1200" kern="1200" dirty="0">
                <a:solidFill>
                  <a:schemeClr val="tx1"/>
                </a:solidFill>
                <a:latin typeface="+mn-lt"/>
                <a:ea typeface="+mn-ea"/>
                <a:cs typeface="+mn-cs"/>
              </a:rPr>
              <a:t>e. Click on the video link at the bottom of the PowerPoint slide and play the video </a:t>
            </a:r>
            <a:r>
              <a:rPr lang="en-US" sz="1200" i="1" kern="1200" dirty="0">
                <a:solidFill>
                  <a:schemeClr val="tx1"/>
                </a:solidFill>
                <a:latin typeface="+mn-lt"/>
                <a:ea typeface="+mn-ea"/>
                <a:cs typeface="+mn-cs"/>
              </a:rPr>
              <a:t>Why Do Sounds Get Softer?</a:t>
            </a:r>
            <a:r>
              <a:rPr lang="en-US" sz="1200" kern="1200" dirty="0">
                <a:solidFill>
                  <a:schemeClr val="tx1"/>
                </a:solidFill>
                <a:latin typeface="+mn-lt"/>
                <a:ea typeface="+mn-ea"/>
                <a:cs typeface="+mn-cs"/>
              </a:rPr>
              <a:t> Stop the video at time segment 4:51.</a:t>
            </a:r>
          </a:p>
          <a:p>
            <a:endParaRPr lang="en-US" sz="1200" kern="1200" dirty="0">
              <a:solidFill>
                <a:schemeClr val="tx1"/>
              </a:solidFill>
              <a:latin typeface="+mn-lt"/>
              <a:ea typeface="+mn-ea"/>
              <a:cs typeface="+mn-cs"/>
            </a:endParaRPr>
          </a:p>
          <a:p>
            <a:r>
              <a:rPr lang="en-US" sz="1200" kern="1200" dirty="0">
                <a:solidFill>
                  <a:schemeClr val="tx1"/>
                </a:solidFill>
                <a:latin typeface="+mn-lt"/>
                <a:ea typeface="+mn-ea"/>
                <a:cs typeface="+mn-cs"/>
              </a:rPr>
              <a:t>f. Following the video, invite participants to ask questions and share comments and observations. Relate the ideas presented in the video to the focus question</a:t>
            </a:r>
            <a:r>
              <a:rPr lang="en-US" baseline="0" dirty="0"/>
              <a:t>.</a:t>
            </a:r>
          </a:p>
          <a:p>
            <a:endParaRPr lang="en-US" baseline="0" dirty="0"/>
          </a:p>
          <a:p>
            <a:r>
              <a:rPr lang="en-US" b="0" baseline="0" dirty="0"/>
              <a:t>Video content permission: Free to use with appropriate credit</a:t>
            </a:r>
          </a:p>
          <a:p>
            <a:r>
              <a:rPr lang="en-US" b="0" baseline="0" dirty="0"/>
              <a:t>Creative Commons: Noncommercial, </a:t>
            </a:r>
            <a:r>
              <a:rPr lang="en-US" b="0" dirty="0" err="1"/>
              <a:t>ShareAlike</a:t>
            </a:r>
            <a:r>
              <a:rPr lang="en-US" b="0" dirty="0"/>
              <a:t> 3.0 United States (CC BY-NC-SA 3.0 US)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1" dirty="0"/>
          </a:p>
          <a:p>
            <a:endParaRPr lang="en-US" baseline="0" dirty="0"/>
          </a:p>
          <a:p>
            <a:endParaRPr lang="en-US" baseline="0" dirty="0"/>
          </a:p>
          <a:p>
            <a:endParaRPr lang="en-US" dirty="0"/>
          </a:p>
        </p:txBody>
      </p:sp>
      <p:sp>
        <p:nvSpPr>
          <p:cNvPr id="4" name="Slide Number Placeholder 3"/>
          <p:cNvSpPr>
            <a:spLocks noGrp="1"/>
          </p:cNvSpPr>
          <p:nvPr>
            <p:ph type="sldNum" sz="quarter" idx="10"/>
          </p:nvPr>
        </p:nvSpPr>
        <p:spPr/>
        <p:txBody>
          <a:bodyPr/>
          <a:lstStyle/>
          <a:p>
            <a:fld id="{458BEC4D-D1F7-4625-B0BA-2126EAFE9E6D}" type="slidenum">
              <a:rPr lang="en-US" smtClean="0"/>
              <a:pPr/>
              <a:t>48</a:t>
            </a:fld>
            <a:endParaRPr lang="en-US"/>
          </a:p>
        </p:txBody>
      </p:sp>
    </p:spTree>
    <p:extLst>
      <p:ext uri="{BB962C8B-B14F-4D97-AF65-F5344CB8AC3E}">
        <p14:creationId xmlns:p14="http://schemas.microsoft.com/office/powerpoint/2010/main" val="1827323790"/>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kern="1200" dirty="0">
                <a:solidFill>
                  <a:schemeClr val="tx1"/>
                </a:solidFill>
                <a:effectLst/>
                <a:latin typeface="+mn-lt"/>
                <a:ea typeface="+mn-ea"/>
                <a:cs typeface="+mn-cs"/>
              </a:rPr>
              <a:t>8 min</a:t>
            </a:r>
          </a:p>
          <a:p>
            <a:r>
              <a:rPr lang="en-US" sz="1200" kern="1200" dirty="0">
                <a:solidFill>
                  <a:schemeClr val="tx1"/>
                </a:solidFill>
                <a:effectLst/>
                <a:latin typeface="+mn-lt"/>
                <a:ea typeface="+mn-ea"/>
                <a:cs typeface="+mn-cs"/>
              </a:rPr>
              <a:t> </a:t>
            </a:r>
          </a:p>
          <a:p>
            <a:pPr marL="0" lvl="1"/>
            <a:r>
              <a:rPr lang="en-US" sz="1200" kern="1200" dirty="0">
                <a:solidFill>
                  <a:schemeClr val="tx1"/>
                </a:solidFill>
                <a:latin typeface="+mn-lt"/>
                <a:ea typeface="+mn-ea"/>
                <a:cs typeface="+mn-cs"/>
              </a:rPr>
              <a:t>a. Review the question and instructions on the slide.</a:t>
            </a:r>
          </a:p>
          <a:p>
            <a:endParaRPr lang="en-US" sz="1200" b="1" kern="1200" dirty="0">
              <a:solidFill>
                <a:schemeClr val="tx1"/>
              </a:solidFill>
              <a:latin typeface="+mn-lt"/>
              <a:ea typeface="+mn-ea"/>
              <a:cs typeface="+mn-cs"/>
            </a:endParaRPr>
          </a:p>
          <a:p>
            <a:r>
              <a:rPr lang="en-US" sz="1200" b="0" kern="1200" dirty="0">
                <a:solidFill>
                  <a:schemeClr val="tx1"/>
                </a:solidFill>
                <a:latin typeface="+mn-lt"/>
                <a:ea typeface="+mn-ea"/>
                <a:cs typeface="+mn-cs"/>
              </a:rPr>
              <a:t>b. </a:t>
            </a:r>
            <a:r>
              <a:rPr lang="en-US" sz="1200" b="1" kern="1200" dirty="0">
                <a:solidFill>
                  <a:schemeClr val="tx1"/>
                </a:solidFill>
                <a:latin typeface="+mn-lt"/>
                <a:ea typeface="+mn-ea"/>
                <a:cs typeface="+mn-cs"/>
              </a:rPr>
              <a:t>Individuals:</a:t>
            </a:r>
            <a:r>
              <a:rPr lang="en-US" sz="1200" kern="1200" dirty="0">
                <a:solidFill>
                  <a:schemeClr val="tx1"/>
                </a:solidFill>
                <a:latin typeface="+mn-lt"/>
                <a:ea typeface="+mn-ea"/>
                <a:cs typeface="+mn-cs"/>
              </a:rPr>
              <a:t> Have participants write the question in their notebooks and answer it using evidence from the video.</a:t>
            </a:r>
          </a:p>
          <a:p>
            <a:endParaRPr lang="en-US" sz="1200" b="1" kern="1200" dirty="0">
              <a:solidFill>
                <a:schemeClr val="tx1"/>
              </a:solidFill>
              <a:latin typeface="+mn-lt"/>
              <a:ea typeface="+mn-ea"/>
              <a:cs typeface="+mn-cs"/>
            </a:endParaRPr>
          </a:p>
          <a:p>
            <a:r>
              <a:rPr lang="en-US" sz="1200" b="0" kern="1200" dirty="0">
                <a:solidFill>
                  <a:schemeClr val="tx1"/>
                </a:solidFill>
                <a:latin typeface="+mn-lt"/>
                <a:ea typeface="+mn-ea"/>
                <a:cs typeface="+mn-cs"/>
              </a:rPr>
              <a:t>c. </a:t>
            </a:r>
            <a:r>
              <a:rPr lang="en-US" sz="1200" b="1" kern="1200" dirty="0">
                <a:solidFill>
                  <a:schemeClr val="tx1"/>
                </a:solidFill>
                <a:latin typeface="+mn-lt"/>
                <a:ea typeface="+mn-ea"/>
                <a:cs typeface="+mn-cs"/>
              </a:rPr>
              <a:t>Pairs:</a:t>
            </a:r>
            <a:r>
              <a:rPr lang="en-US" sz="1200" kern="1200" dirty="0">
                <a:solidFill>
                  <a:schemeClr val="tx1"/>
                </a:solidFill>
                <a:latin typeface="+mn-lt"/>
                <a:ea typeface="+mn-ea"/>
                <a:cs typeface="+mn-cs"/>
              </a:rPr>
              <a:t> Have participants pair up with an elbow partner and briefly share their responses to the question.</a:t>
            </a:r>
          </a:p>
          <a:p>
            <a:endParaRPr lang="en-US" sz="1200" b="1" kern="1200" dirty="0">
              <a:solidFill>
                <a:schemeClr val="tx1"/>
              </a:solidFill>
              <a:latin typeface="+mn-lt"/>
              <a:ea typeface="+mn-ea"/>
              <a:cs typeface="+mn-cs"/>
            </a:endParaRPr>
          </a:p>
          <a:p>
            <a:r>
              <a:rPr lang="en-US" sz="1200" b="0" kern="1200" dirty="0">
                <a:solidFill>
                  <a:schemeClr val="tx1"/>
                </a:solidFill>
                <a:latin typeface="+mn-lt"/>
                <a:ea typeface="+mn-ea"/>
                <a:cs typeface="+mn-cs"/>
              </a:rPr>
              <a:t>d. </a:t>
            </a:r>
            <a:r>
              <a:rPr lang="en-US" sz="1200" b="1" kern="1200" dirty="0">
                <a:solidFill>
                  <a:schemeClr val="tx1"/>
                </a:solidFill>
                <a:latin typeface="+mn-lt"/>
                <a:ea typeface="+mn-ea"/>
                <a:cs typeface="+mn-cs"/>
              </a:rPr>
              <a:t>Whole group:</a:t>
            </a:r>
            <a:r>
              <a:rPr lang="en-US" sz="1200" kern="1200" dirty="0">
                <a:solidFill>
                  <a:schemeClr val="tx1"/>
                </a:solidFill>
                <a:latin typeface="+mn-lt"/>
                <a:ea typeface="+mn-ea"/>
                <a:cs typeface="+mn-cs"/>
              </a:rPr>
              <a:t> Invite a few participants to share their ideas and reasoning with the group.</a:t>
            </a:r>
          </a:p>
          <a:p>
            <a:endParaRPr lang="en-US" sz="1200" b="1" kern="1200" dirty="0">
              <a:solidFill>
                <a:schemeClr val="tx1"/>
              </a:solidFill>
              <a:latin typeface="+mn-lt"/>
              <a:ea typeface="+mn-ea"/>
              <a:cs typeface="+mn-cs"/>
            </a:endParaRPr>
          </a:p>
          <a:p>
            <a:r>
              <a:rPr lang="en-US" sz="1200" b="1" kern="1200" dirty="0">
                <a:solidFill>
                  <a:schemeClr val="tx1"/>
                </a:solidFill>
                <a:latin typeface="+mn-lt"/>
                <a:ea typeface="+mn-ea"/>
                <a:cs typeface="+mn-cs"/>
              </a:rPr>
              <a:t>Ideal response:</a:t>
            </a:r>
            <a:r>
              <a:rPr lang="en-US" sz="1200" kern="1200" dirty="0">
                <a:solidFill>
                  <a:schemeClr val="tx1"/>
                </a:solidFill>
                <a:latin typeface="+mn-lt"/>
                <a:ea typeface="+mn-ea"/>
                <a:cs typeface="+mn-cs"/>
              </a:rPr>
              <a:t> The sound seems softer farther away the speaker because the intensity of the sound diminishes as the distance increases and the sound energy decreases. </a:t>
            </a:r>
            <a:endParaRPr lang="en-US" dirty="0"/>
          </a:p>
        </p:txBody>
      </p:sp>
      <p:sp>
        <p:nvSpPr>
          <p:cNvPr id="4" name="Slide Number Placeholder 3"/>
          <p:cNvSpPr>
            <a:spLocks noGrp="1"/>
          </p:cNvSpPr>
          <p:nvPr>
            <p:ph type="sldNum" sz="quarter" idx="10"/>
          </p:nvPr>
        </p:nvSpPr>
        <p:spPr/>
        <p:txBody>
          <a:bodyPr/>
          <a:lstStyle/>
          <a:p>
            <a:fld id="{58CC9574-A819-4FE4-99A7-1E27AD09ADC2}" type="slidenum">
              <a:rPr lang="en-US" smtClean="0">
                <a:solidFill>
                  <a:prstClr val="black"/>
                </a:solidFill>
              </a:rPr>
              <a:pPr/>
              <a:t>49</a:t>
            </a:fld>
            <a:endParaRPr lang="en-US" dirty="0">
              <a:solidFill>
                <a:prstClr val="black"/>
              </a:solidFill>
            </a:endParaRPr>
          </a:p>
        </p:txBody>
      </p:sp>
    </p:spTree>
    <p:extLst>
      <p:ext uri="{BB962C8B-B14F-4D97-AF65-F5344CB8AC3E}">
        <p14:creationId xmlns:p14="http://schemas.microsoft.com/office/powerpoint/2010/main" val="285042726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Less than 1 min</a:t>
            </a:r>
          </a:p>
          <a:p>
            <a:endParaRPr lang="en-US" dirty="0"/>
          </a:p>
          <a:p>
            <a:r>
              <a:rPr lang="en-US" dirty="0"/>
              <a:t>a. Talk through the agenda for the day.</a:t>
            </a:r>
          </a:p>
        </p:txBody>
      </p:sp>
      <p:sp>
        <p:nvSpPr>
          <p:cNvPr id="4" name="Slide Number Placeholder 3"/>
          <p:cNvSpPr>
            <a:spLocks noGrp="1"/>
          </p:cNvSpPr>
          <p:nvPr>
            <p:ph type="sldNum" sz="quarter" idx="10"/>
          </p:nvPr>
        </p:nvSpPr>
        <p:spPr/>
        <p:txBody>
          <a:bodyPr/>
          <a:lstStyle/>
          <a:p>
            <a:fld id="{458BEC4D-D1F7-4625-B0BA-2126EAFE9E6D}" type="slidenum">
              <a:rPr lang="en-US" smtClean="0"/>
              <a:pPr/>
              <a:t>5</a:t>
            </a:fld>
            <a:endParaRPr lang="en-US"/>
          </a:p>
        </p:txBody>
      </p:sp>
    </p:spTree>
    <p:extLst>
      <p:ext uri="{BB962C8B-B14F-4D97-AF65-F5344CB8AC3E}">
        <p14:creationId xmlns:p14="http://schemas.microsoft.com/office/powerpoint/2010/main" val="334075066"/>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10 min</a:t>
            </a:r>
          </a:p>
          <a:p>
            <a:endParaRPr lang="en-US" dirty="0"/>
          </a:p>
          <a:p>
            <a:pPr marL="0" lvl="1"/>
            <a:r>
              <a:rPr lang="en-US" sz="1200" b="0" kern="1200" dirty="0">
                <a:solidFill>
                  <a:schemeClr val="tx1"/>
                </a:solidFill>
                <a:latin typeface="+mn-lt"/>
                <a:ea typeface="+mn-ea"/>
                <a:cs typeface="+mn-cs"/>
              </a:rPr>
              <a:t>a. </a:t>
            </a:r>
            <a:r>
              <a:rPr lang="en-US" sz="1200" b="1" kern="1200" dirty="0">
                <a:solidFill>
                  <a:schemeClr val="tx1"/>
                </a:solidFill>
                <a:latin typeface="+mn-lt"/>
                <a:ea typeface="+mn-ea"/>
                <a:cs typeface="+mn-cs"/>
              </a:rPr>
              <a:t>Individuals:</a:t>
            </a:r>
            <a:r>
              <a:rPr lang="en-US" sz="1200" kern="1200" dirty="0">
                <a:solidFill>
                  <a:schemeClr val="tx1"/>
                </a:solidFill>
                <a:latin typeface="+mn-lt"/>
                <a:ea typeface="+mn-ea"/>
                <a:cs typeface="+mn-cs"/>
              </a:rPr>
              <a:t> Have participants read sections 4 and 5 in the content background</a:t>
            </a:r>
            <a:r>
              <a:rPr lang="en-US" sz="1200" kern="1200" baseline="0" dirty="0">
                <a:solidFill>
                  <a:schemeClr val="tx1"/>
                </a:solidFill>
                <a:latin typeface="+mn-lt"/>
                <a:ea typeface="+mn-ea"/>
                <a:cs typeface="+mn-cs"/>
              </a:rPr>
              <a:t> </a:t>
            </a:r>
            <a:r>
              <a:rPr lang="en-US" sz="1200" kern="1200" dirty="0">
                <a:solidFill>
                  <a:schemeClr val="tx1"/>
                </a:solidFill>
                <a:latin typeface="+mn-lt"/>
                <a:ea typeface="+mn-ea"/>
                <a:cs typeface="+mn-cs"/>
              </a:rPr>
              <a:t>document (resources section of lesson plans binder). </a:t>
            </a:r>
          </a:p>
          <a:p>
            <a:endParaRPr lang="en-US" sz="1200" b="1" kern="1200" dirty="0">
              <a:solidFill>
                <a:schemeClr val="tx1"/>
              </a:solidFill>
              <a:latin typeface="+mn-lt"/>
              <a:ea typeface="+mn-ea"/>
              <a:cs typeface="+mn-cs"/>
            </a:endParaRPr>
          </a:p>
          <a:p>
            <a:r>
              <a:rPr lang="en-US" sz="1200" b="0" kern="1200" dirty="0">
                <a:solidFill>
                  <a:schemeClr val="tx1"/>
                </a:solidFill>
                <a:latin typeface="+mn-lt"/>
                <a:ea typeface="+mn-ea"/>
                <a:cs typeface="+mn-cs"/>
              </a:rPr>
              <a:t>b. </a:t>
            </a:r>
            <a:r>
              <a:rPr lang="en-US" sz="1200" b="1" kern="1200" dirty="0">
                <a:solidFill>
                  <a:schemeClr val="tx1"/>
                </a:solidFill>
                <a:latin typeface="+mn-lt"/>
                <a:ea typeface="+mn-ea"/>
                <a:cs typeface="+mn-cs"/>
              </a:rPr>
              <a:t>Pairs:</a:t>
            </a:r>
            <a:r>
              <a:rPr lang="en-US" sz="1200" kern="1200" dirty="0">
                <a:solidFill>
                  <a:schemeClr val="tx1"/>
                </a:solidFill>
                <a:latin typeface="+mn-lt"/>
                <a:ea typeface="+mn-ea"/>
                <a:cs typeface="+mn-cs"/>
              </a:rPr>
              <a:t> Have participants pair up with an elbow partner and discuss the first Stop and Think question on page 9. Direct participants to draw their own sine waves for a quiet sound and a loud sound in their science notebooks.</a:t>
            </a:r>
          </a:p>
        </p:txBody>
      </p:sp>
      <p:sp>
        <p:nvSpPr>
          <p:cNvPr id="4" name="Slide Number Placeholder 3"/>
          <p:cNvSpPr>
            <a:spLocks noGrp="1"/>
          </p:cNvSpPr>
          <p:nvPr>
            <p:ph type="sldNum" sz="quarter" idx="10"/>
          </p:nvPr>
        </p:nvSpPr>
        <p:spPr/>
        <p:txBody>
          <a:bodyPr/>
          <a:lstStyle/>
          <a:p>
            <a:fld id="{458BEC4D-D1F7-4625-B0BA-2126EAFE9E6D}" type="slidenum">
              <a:rPr lang="en-US" smtClean="0"/>
              <a:pPr/>
              <a:t>50</a:t>
            </a:fld>
            <a:endParaRPr lang="en-US"/>
          </a:p>
        </p:txBody>
      </p:sp>
    </p:spTree>
    <p:extLst>
      <p:ext uri="{BB962C8B-B14F-4D97-AF65-F5344CB8AC3E}">
        <p14:creationId xmlns:p14="http://schemas.microsoft.com/office/powerpoint/2010/main" val="1184106607"/>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12 min</a:t>
            </a:r>
          </a:p>
          <a:p>
            <a:endParaRPr lang="en-US" baseline="0" dirty="0"/>
          </a:p>
          <a:p>
            <a:pPr marL="0" lvl="1"/>
            <a:r>
              <a:rPr lang="en-US" sz="1200" kern="1200" dirty="0">
                <a:solidFill>
                  <a:schemeClr val="tx1"/>
                </a:solidFill>
                <a:latin typeface="+mn-lt"/>
                <a:ea typeface="+mn-ea"/>
                <a:cs typeface="+mn-cs"/>
              </a:rPr>
              <a:t>a. “Next, we’ll watch a short video clip about the properties of sound.”</a:t>
            </a:r>
          </a:p>
          <a:p>
            <a:endParaRPr lang="en-US" sz="1200" kern="1200" dirty="0">
              <a:solidFill>
                <a:schemeClr val="tx1"/>
              </a:solidFill>
              <a:latin typeface="+mn-lt"/>
              <a:ea typeface="+mn-ea"/>
              <a:cs typeface="+mn-cs"/>
            </a:endParaRPr>
          </a:p>
          <a:p>
            <a:r>
              <a:rPr lang="en-US" sz="1200" kern="1200" dirty="0">
                <a:solidFill>
                  <a:schemeClr val="tx1"/>
                </a:solidFill>
                <a:latin typeface="+mn-lt"/>
                <a:ea typeface="+mn-ea"/>
                <a:cs typeface="+mn-cs"/>
              </a:rPr>
              <a:t>b. Click on the video link at the bottom of the PowerPoint slide and play the Kahn Academy video </a:t>
            </a:r>
            <a:r>
              <a:rPr lang="en-US" sz="1200" i="1" kern="1200" dirty="0">
                <a:solidFill>
                  <a:schemeClr val="tx1"/>
                </a:solidFill>
                <a:latin typeface="+mn-lt"/>
                <a:ea typeface="+mn-ea"/>
                <a:cs typeface="+mn-cs"/>
              </a:rPr>
              <a:t>Sound Properties: Amplitude, Period, Frequency, Wavelength.</a:t>
            </a:r>
            <a:r>
              <a:rPr lang="en-US" sz="1200" kern="1200" dirty="0">
                <a:solidFill>
                  <a:schemeClr val="tx1"/>
                </a:solidFill>
                <a:latin typeface="+mn-lt"/>
                <a:ea typeface="+mn-ea"/>
                <a:cs typeface="+mn-cs"/>
              </a:rPr>
              <a:t> Stop the video at time segment 3:38.</a:t>
            </a:r>
          </a:p>
          <a:p>
            <a:endParaRPr lang="en-US" sz="1200" kern="1200" dirty="0">
              <a:solidFill>
                <a:schemeClr val="tx1"/>
              </a:solidFill>
              <a:latin typeface="+mn-lt"/>
              <a:ea typeface="+mn-ea"/>
              <a:cs typeface="+mn-cs"/>
            </a:endParaRPr>
          </a:p>
          <a:p>
            <a:r>
              <a:rPr lang="en-US" sz="1200" kern="1200" dirty="0">
                <a:solidFill>
                  <a:schemeClr val="tx1"/>
                </a:solidFill>
                <a:latin typeface="+mn-lt"/>
                <a:ea typeface="+mn-ea"/>
                <a:cs typeface="+mn-cs"/>
              </a:rPr>
              <a:t>c. Following the video, have participants review their answers to the Stop and Think question in the content background document (page 9) and revise them based on what they learned from the video clip.</a:t>
            </a:r>
          </a:p>
          <a:p>
            <a:endParaRPr lang="en-US" sz="1200" kern="1200" dirty="0">
              <a:solidFill>
                <a:schemeClr val="tx1"/>
              </a:solidFill>
              <a:latin typeface="+mn-lt"/>
              <a:ea typeface="+mn-ea"/>
              <a:cs typeface="+mn-cs"/>
            </a:endParaRPr>
          </a:p>
          <a:p>
            <a:r>
              <a:rPr lang="en-US" sz="1200" kern="1200" dirty="0">
                <a:solidFill>
                  <a:schemeClr val="tx1"/>
                </a:solidFill>
                <a:latin typeface="+mn-lt"/>
                <a:ea typeface="+mn-ea"/>
                <a:cs typeface="+mn-cs"/>
              </a:rPr>
              <a:t>d. “What do the sine waves for loud and quiet sounds look like? Let’s hear your ideas and see how you represented these sounds.” </a:t>
            </a:r>
          </a:p>
          <a:p>
            <a:endParaRPr lang="en-US" sz="1200" kern="1200" dirty="0">
              <a:solidFill>
                <a:schemeClr val="tx1"/>
              </a:solidFill>
              <a:latin typeface="+mn-lt"/>
              <a:ea typeface="+mn-ea"/>
              <a:cs typeface="+mn-cs"/>
            </a:endParaRPr>
          </a:p>
          <a:p>
            <a:r>
              <a:rPr lang="en-US" sz="1200" kern="1200" dirty="0">
                <a:solidFill>
                  <a:schemeClr val="tx1"/>
                </a:solidFill>
                <a:latin typeface="+mn-lt"/>
                <a:ea typeface="+mn-ea"/>
                <a:cs typeface="+mn-cs"/>
              </a:rPr>
              <a:t>e. Invite participants to share their responses and diagrams with the group. Ask probe and challenge questions to clarify participants’ thinking.</a:t>
            </a:r>
          </a:p>
          <a:p>
            <a:endParaRPr lang="en-US" sz="1200" b="1" kern="1200" dirty="0">
              <a:solidFill>
                <a:schemeClr val="tx1"/>
              </a:solidFill>
              <a:latin typeface="+mn-lt"/>
              <a:ea typeface="+mn-ea"/>
              <a:cs typeface="+mn-cs"/>
            </a:endParaRPr>
          </a:p>
          <a:p>
            <a:r>
              <a:rPr lang="en-US" sz="1200" b="1" kern="1200" dirty="0">
                <a:solidFill>
                  <a:schemeClr val="tx1"/>
                </a:solidFill>
                <a:latin typeface="+mn-lt"/>
                <a:ea typeface="+mn-ea"/>
                <a:cs typeface="+mn-cs"/>
              </a:rPr>
              <a:t>Alternative:</a:t>
            </a:r>
            <a:r>
              <a:rPr lang="en-US" sz="1200" kern="1200" dirty="0">
                <a:solidFill>
                  <a:schemeClr val="tx1"/>
                </a:solidFill>
                <a:latin typeface="+mn-lt"/>
                <a:ea typeface="+mn-ea"/>
                <a:cs typeface="+mn-cs"/>
              </a:rPr>
              <a:t> Ask participants, “If I were to draw representations of a loud and a quiet sound on chart paper, what would the amplitude of the wave look like for each wave?” Then draw sine waves based on participants’ input. Ask probe questions to clarify participants’ ideas.</a:t>
            </a:r>
          </a:p>
          <a:p>
            <a:endParaRPr lang="en-US" sz="1200" kern="1200" dirty="0">
              <a:solidFill>
                <a:schemeClr val="tx1"/>
              </a:solidFill>
              <a:latin typeface="+mn-lt"/>
              <a:ea typeface="+mn-ea"/>
              <a:cs typeface="+mn-cs"/>
            </a:endParaRPr>
          </a:p>
          <a:p>
            <a:r>
              <a:rPr lang="en-US" sz="1200" kern="1200" dirty="0">
                <a:solidFill>
                  <a:schemeClr val="tx1"/>
                </a:solidFill>
                <a:latin typeface="+mn-lt"/>
                <a:ea typeface="+mn-ea"/>
                <a:cs typeface="+mn-cs"/>
              </a:rPr>
              <a:t>f. Emphasize that louder sounds have greater intensity (more sound energy) and larger amplitudes.</a:t>
            </a:r>
            <a:endParaRPr lang="en-US" baseline="0" dirty="0"/>
          </a:p>
          <a:p>
            <a:endParaRPr lang="en-US" dirty="0"/>
          </a:p>
          <a:p>
            <a:endParaRPr lang="en-US" dirty="0"/>
          </a:p>
          <a:p>
            <a:r>
              <a:rPr lang="en-US" b="0" baseline="0" dirty="0"/>
              <a:t>Video content permission: Free to use with appropriate credit</a:t>
            </a:r>
          </a:p>
          <a:p>
            <a:r>
              <a:rPr lang="en-US" b="0" baseline="0" dirty="0"/>
              <a:t>Creative Commons: Noncommercial, </a:t>
            </a:r>
            <a:r>
              <a:rPr lang="en-US" b="0" dirty="0" err="1"/>
              <a:t>ShareAlike</a:t>
            </a:r>
            <a:r>
              <a:rPr lang="en-US" b="0" dirty="0"/>
              <a:t> 3.0 United States (CC BY-NC-SA 3.0 US) </a:t>
            </a:r>
          </a:p>
          <a:p>
            <a:endParaRPr lang="en-US" dirty="0"/>
          </a:p>
        </p:txBody>
      </p:sp>
      <p:sp>
        <p:nvSpPr>
          <p:cNvPr id="4" name="Slide Number Placeholder 3"/>
          <p:cNvSpPr>
            <a:spLocks noGrp="1"/>
          </p:cNvSpPr>
          <p:nvPr>
            <p:ph type="sldNum" sz="quarter" idx="10"/>
          </p:nvPr>
        </p:nvSpPr>
        <p:spPr/>
        <p:txBody>
          <a:bodyPr/>
          <a:lstStyle/>
          <a:p>
            <a:fld id="{458BEC4D-D1F7-4625-B0BA-2126EAFE9E6D}" type="slidenum">
              <a:rPr lang="en-US" smtClean="0"/>
              <a:pPr/>
              <a:t>51</a:t>
            </a:fld>
            <a:endParaRPr lang="en-US"/>
          </a:p>
        </p:txBody>
      </p:sp>
    </p:spTree>
    <p:extLst>
      <p:ext uri="{BB962C8B-B14F-4D97-AF65-F5344CB8AC3E}">
        <p14:creationId xmlns:p14="http://schemas.microsoft.com/office/powerpoint/2010/main" val="669209993"/>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1"/>
            <a:r>
              <a:rPr lang="en-US" sz="1200" kern="1200" dirty="0">
                <a:solidFill>
                  <a:schemeClr val="tx1"/>
                </a:solidFill>
                <a:latin typeface="+mn-lt"/>
                <a:ea typeface="+mn-ea"/>
                <a:cs typeface="+mn-cs"/>
              </a:rPr>
              <a:t>8 min</a:t>
            </a:r>
          </a:p>
          <a:p>
            <a:pPr marL="0" lvl="1"/>
            <a:endParaRPr lang="en-US" sz="1200" kern="1200" dirty="0">
              <a:solidFill>
                <a:schemeClr val="tx1"/>
              </a:solidFill>
              <a:latin typeface="+mn-lt"/>
              <a:ea typeface="+mn-ea"/>
              <a:cs typeface="+mn-cs"/>
            </a:endParaRPr>
          </a:p>
          <a:p>
            <a:pPr marL="0" lvl="1"/>
            <a:r>
              <a:rPr lang="en-US" sz="1200" kern="1200" dirty="0">
                <a:solidFill>
                  <a:schemeClr val="tx1"/>
                </a:solidFill>
                <a:latin typeface="+mn-lt"/>
                <a:ea typeface="+mn-ea"/>
                <a:cs typeface="+mn-cs"/>
              </a:rPr>
              <a:t>a. Review the focus questions on the slide.</a:t>
            </a:r>
          </a:p>
          <a:p>
            <a:pPr marL="0" lvl="1"/>
            <a:endParaRPr lang="en-US" sz="1200" b="1" kern="1200" dirty="0">
              <a:solidFill>
                <a:schemeClr val="tx1"/>
              </a:solidFill>
              <a:latin typeface="+mn-lt"/>
              <a:ea typeface="+mn-ea"/>
              <a:cs typeface="+mn-cs"/>
            </a:endParaRPr>
          </a:p>
          <a:p>
            <a:pPr marL="0" lvl="1"/>
            <a:r>
              <a:rPr lang="en-US" sz="1200" b="0" kern="1200" dirty="0">
                <a:solidFill>
                  <a:schemeClr val="tx1"/>
                </a:solidFill>
                <a:latin typeface="+mn-lt"/>
                <a:ea typeface="+mn-ea"/>
                <a:cs typeface="+mn-cs"/>
              </a:rPr>
              <a:t>b. </a:t>
            </a:r>
            <a:r>
              <a:rPr lang="en-US" sz="1200" b="1" kern="1200" dirty="0">
                <a:solidFill>
                  <a:schemeClr val="tx1"/>
                </a:solidFill>
                <a:latin typeface="+mn-lt"/>
                <a:ea typeface="+mn-ea"/>
                <a:cs typeface="+mn-cs"/>
              </a:rPr>
              <a:t>Individuals:</a:t>
            </a:r>
            <a:r>
              <a:rPr lang="en-US" sz="1200" kern="1200" dirty="0">
                <a:solidFill>
                  <a:schemeClr val="tx1"/>
                </a:solidFill>
                <a:latin typeface="+mn-lt"/>
                <a:ea typeface="+mn-ea"/>
                <a:cs typeface="+mn-cs"/>
              </a:rPr>
              <a:t> Ask participants to write their answers to these questions in their science notebooks and support their ideas with evidence from today’s investigations.</a:t>
            </a:r>
          </a:p>
          <a:p>
            <a:endParaRPr lang="en-US" sz="1200" b="1" kern="1200" dirty="0">
              <a:solidFill>
                <a:schemeClr val="tx1"/>
              </a:solidFill>
              <a:latin typeface="+mn-lt"/>
              <a:ea typeface="+mn-ea"/>
              <a:cs typeface="+mn-cs"/>
            </a:endParaRPr>
          </a:p>
          <a:p>
            <a:r>
              <a:rPr lang="en-US" sz="1200" b="0" kern="1200" dirty="0">
                <a:solidFill>
                  <a:schemeClr val="tx1"/>
                </a:solidFill>
                <a:latin typeface="+mn-lt"/>
                <a:ea typeface="+mn-ea"/>
                <a:cs typeface="+mn-cs"/>
              </a:rPr>
              <a:t>c. </a:t>
            </a:r>
            <a:r>
              <a:rPr lang="en-US" sz="1200" b="1" kern="1200" dirty="0">
                <a:solidFill>
                  <a:schemeClr val="tx1"/>
                </a:solidFill>
                <a:latin typeface="+mn-lt"/>
                <a:ea typeface="+mn-ea"/>
                <a:cs typeface="+mn-cs"/>
              </a:rPr>
              <a:t>Whole group:</a:t>
            </a:r>
            <a:r>
              <a:rPr lang="en-US" sz="1200" kern="1200" dirty="0">
                <a:solidFill>
                  <a:schemeClr val="tx1"/>
                </a:solidFill>
                <a:latin typeface="+mn-lt"/>
                <a:ea typeface="+mn-ea"/>
                <a:cs typeface="+mn-cs"/>
              </a:rPr>
              <a:t> Invite participants to share their ideas and evidence with the group. Encourage participants to listen carefully to the ideas others share and be prepared to agree or disagree, ask questions, or add other ideas.</a:t>
            </a:r>
            <a:endParaRPr lang="en-US" dirty="0">
              <a:solidFill>
                <a:srgbClr val="00B0F0"/>
              </a:solidFill>
            </a:endParaRPr>
          </a:p>
        </p:txBody>
      </p:sp>
      <p:sp>
        <p:nvSpPr>
          <p:cNvPr id="4" name="Slide Number Placeholder 3"/>
          <p:cNvSpPr>
            <a:spLocks noGrp="1"/>
          </p:cNvSpPr>
          <p:nvPr>
            <p:ph type="sldNum" sz="quarter" idx="10"/>
          </p:nvPr>
        </p:nvSpPr>
        <p:spPr/>
        <p:txBody>
          <a:bodyPr/>
          <a:lstStyle/>
          <a:p>
            <a:fld id="{458BEC4D-D1F7-4625-B0BA-2126EAFE9E6D}" type="slidenum">
              <a:rPr lang="en-US" smtClean="0"/>
              <a:pPr/>
              <a:t>52</a:t>
            </a:fld>
            <a:endParaRPr lang="en-US"/>
          </a:p>
        </p:txBody>
      </p:sp>
    </p:spTree>
    <p:extLst>
      <p:ext uri="{BB962C8B-B14F-4D97-AF65-F5344CB8AC3E}">
        <p14:creationId xmlns:p14="http://schemas.microsoft.com/office/powerpoint/2010/main" val="1015732126"/>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Less than 1 </a:t>
            </a:r>
            <a:r>
              <a:rPr lang="en-US" dirty="0"/>
              <a:t>min</a:t>
            </a:r>
          </a:p>
          <a:p>
            <a:pPr marL="228600" lvl="1" indent="-228600" fontAlgn="base">
              <a:buNone/>
            </a:pPr>
            <a:endParaRPr lang="en-US" sz="1200" u="none" strike="noStrike" kern="1200" dirty="0">
              <a:solidFill>
                <a:schemeClr val="tx1"/>
              </a:solidFill>
              <a:effectLst/>
              <a:latin typeface="+mn-lt"/>
              <a:ea typeface="+mn-ea"/>
              <a:cs typeface="+mn-cs"/>
            </a:endParaRPr>
          </a:p>
          <a:p>
            <a:pPr marL="228600" lvl="1" indent="-228600" fontAlgn="base">
              <a:buNone/>
            </a:pPr>
            <a:r>
              <a:rPr lang="en-US" sz="1200" u="none" strike="noStrike" kern="1200" dirty="0">
                <a:solidFill>
                  <a:schemeClr val="tx1"/>
                </a:solidFill>
                <a:effectLst/>
                <a:latin typeface="+mn-lt"/>
                <a:ea typeface="+mn-ea"/>
                <a:cs typeface="+mn-cs"/>
              </a:rPr>
              <a:t>a. Highlight the key science ideas on the slide.</a:t>
            </a:r>
          </a:p>
          <a:p>
            <a:pPr marL="228600" lvl="1" indent="-228600" fontAlgn="base">
              <a:buAutoNum type="alphaLcPeriod"/>
            </a:pPr>
            <a:endParaRPr lang="en-US" sz="1200" u="none" strike="noStrike" kern="1200" dirty="0">
              <a:solidFill>
                <a:schemeClr val="tx1"/>
              </a:solidFill>
              <a:effectLst/>
              <a:latin typeface="+mn-lt"/>
              <a:ea typeface="+mn-ea"/>
              <a:cs typeface="+mn-cs"/>
            </a:endParaRPr>
          </a:p>
          <a:p>
            <a:pPr marL="228600" lvl="1" indent="-228600" fontAlgn="base">
              <a:buNone/>
            </a:pPr>
            <a:r>
              <a:rPr lang="en-US" sz="1200" u="none" strike="noStrike" kern="1200" dirty="0">
                <a:solidFill>
                  <a:schemeClr val="tx1"/>
                </a:solidFill>
                <a:effectLst/>
                <a:latin typeface="+mn-lt"/>
                <a:ea typeface="+mn-ea"/>
                <a:cs typeface="+mn-cs"/>
              </a:rPr>
              <a:t>b. Ask participants if they would like to add or revise anything.</a:t>
            </a:r>
          </a:p>
        </p:txBody>
      </p:sp>
      <p:sp>
        <p:nvSpPr>
          <p:cNvPr id="4" name="Slide Number Placeholder 3"/>
          <p:cNvSpPr>
            <a:spLocks noGrp="1"/>
          </p:cNvSpPr>
          <p:nvPr>
            <p:ph type="sldNum" sz="quarter" idx="10"/>
          </p:nvPr>
        </p:nvSpPr>
        <p:spPr/>
        <p:txBody>
          <a:bodyPr/>
          <a:lstStyle/>
          <a:p>
            <a:fld id="{458BEC4D-D1F7-4625-B0BA-2126EAFE9E6D}" type="slidenum">
              <a:rPr lang="en-US" smtClean="0">
                <a:solidFill>
                  <a:prstClr val="black"/>
                </a:solidFill>
              </a:rPr>
              <a:pPr/>
              <a:t>53</a:t>
            </a:fld>
            <a:endParaRPr lang="en-US">
              <a:solidFill>
                <a:prstClr val="black"/>
              </a:solidFill>
            </a:endParaRPr>
          </a:p>
        </p:txBody>
      </p:sp>
    </p:spTree>
    <p:extLst>
      <p:ext uri="{BB962C8B-B14F-4D97-AF65-F5344CB8AC3E}">
        <p14:creationId xmlns:p14="http://schemas.microsoft.com/office/powerpoint/2010/main" val="1881569792"/>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Less than 1 </a:t>
            </a:r>
            <a:r>
              <a:rPr lang="en-US" dirty="0"/>
              <a:t>min</a:t>
            </a:r>
          </a:p>
          <a:p>
            <a:endParaRPr lang="en-US" dirty="0"/>
          </a:p>
          <a:p>
            <a:pPr marL="228600" lvl="1" indent="-228600" fontAlgn="base">
              <a:buNone/>
            </a:pPr>
            <a:r>
              <a:rPr lang="en-US" sz="1200" u="none" strike="noStrike" kern="1200" dirty="0">
                <a:solidFill>
                  <a:schemeClr val="tx1"/>
                </a:solidFill>
                <a:effectLst/>
                <a:latin typeface="+mn-lt"/>
                <a:ea typeface="+mn-ea"/>
                <a:cs typeface="+mn-cs"/>
              </a:rPr>
              <a:t>a. Highlight the key science ideas on the slide.</a:t>
            </a:r>
            <a:r>
              <a:rPr lang="en-US" sz="1200" u="none" strike="noStrike" kern="1200" baseline="0" dirty="0">
                <a:solidFill>
                  <a:schemeClr val="tx1"/>
                </a:solidFill>
                <a:effectLst/>
                <a:latin typeface="+mn-lt"/>
                <a:ea typeface="+mn-ea"/>
                <a:cs typeface="+mn-cs"/>
              </a:rPr>
              <a:t> </a:t>
            </a:r>
            <a:endParaRPr lang="en-US" sz="1200" u="none" strike="noStrike" kern="1200" dirty="0">
              <a:solidFill>
                <a:schemeClr val="tx1"/>
              </a:solidFill>
              <a:effectLst/>
              <a:latin typeface="+mn-lt"/>
              <a:ea typeface="+mn-ea"/>
              <a:cs typeface="+mn-cs"/>
            </a:endParaRPr>
          </a:p>
          <a:p>
            <a:pPr marL="0" lvl="1" fontAlgn="base"/>
            <a:endParaRPr lang="en-US" sz="1200" b="1" u="none" strike="noStrike" kern="1200" dirty="0">
              <a:solidFill>
                <a:schemeClr val="tx1"/>
              </a:solidFill>
              <a:effectLst/>
              <a:latin typeface="+mn-lt"/>
              <a:ea typeface="+mn-ea"/>
              <a:cs typeface="+mn-cs"/>
            </a:endParaRPr>
          </a:p>
          <a:p>
            <a:pPr marL="0" lvl="1" fontAlgn="base"/>
            <a:r>
              <a:rPr lang="en-US" sz="1200" b="0" u="none" strike="noStrike" kern="1200" dirty="0">
                <a:solidFill>
                  <a:schemeClr val="tx1"/>
                </a:solidFill>
                <a:effectLst/>
                <a:latin typeface="+mn-lt"/>
                <a:ea typeface="+mn-ea"/>
                <a:cs typeface="+mn-cs"/>
              </a:rPr>
              <a:t>b. </a:t>
            </a:r>
            <a:r>
              <a:rPr lang="en-US" sz="1200" kern="1200" dirty="0">
                <a:solidFill>
                  <a:schemeClr val="tx1"/>
                </a:solidFill>
                <a:latin typeface="+mn-lt"/>
                <a:ea typeface="+mn-ea"/>
                <a:cs typeface="+mn-cs"/>
              </a:rPr>
              <a:t>Ask participants if they would like to add or revise anything.</a:t>
            </a:r>
            <a:endParaRPr lang="en-US" sz="1200" u="none" strike="noStrike"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458BEC4D-D1F7-4625-B0BA-2126EAFE9E6D}" type="slidenum">
              <a:rPr lang="en-US" smtClean="0">
                <a:solidFill>
                  <a:prstClr val="black"/>
                </a:solidFill>
              </a:rPr>
              <a:pPr/>
              <a:t>54</a:t>
            </a:fld>
            <a:endParaRPr lang="en-US">
              <a:solidFill>
                <a:prstClr val="black"/>
              </a:solidFill>
            </a:endParaRPr>
          </a:p>
        </p:txBody>
      </p:sp>
    </p:spTree>
    <p:extLst>
      <p:ext uri="{BB962C8B-B14F-4D97-AF65-F5344CB8AC3E}">
        <p14:creationId xmlns:p14="http://schemas.microsoft.com/office/powerpoint/2010/main" val="1881569792"/>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7"/>
          <p:cNvSpPr>
            <a:spLocks noGrp="1" noChangeArrowheads="1"/>
          </p:cNvSpPr>
          <p:nvPr>
            <p:ph type="sldNum" sz="quarter" idx="5"/>
          </p:nvPr>
        </p:nvSpPr>
        <p:spPr>
          <a:noFill/>
        </p:spPr>
        <p:txBody>
          <a:bodyPr/>
          <a:lstStyle>
            <a:lvl1pPr eaLnBrk="0" hangingPunct="0">
              <a:defRPr>
                <a:solidFill>
                  <a:schemeClr val="tx1"/>
                </a:solidFill>
                <a:latin typeface="Arial" charset="0"/>
              </a:defRPr>
            </a:lvl1pPr>
            <a:lvl2pPr marL="830145" indent="-319286" eaLnBrk="0" hangingPunct="0">
              <a:defRPr>
                <a:solidFill>
                  <a:schemeClr val="tx1"/>
                </a:solidFill>
                <a:latin typeface="Arial" charset="0"/>
              </a:defRPr>
            </a:lvl2pPr>
            <a:lvl3pPr marL="1277147" indent="-255429" eaLnBrk="0" hangingPunct="0">
              <a:defRPr>
                <a:solidFill>
                  <a:schemeClr val="tx1"/>
                </a:solidFill>
                <a:latin typeface="Arial" charset="0"/>
              </a:defRPr>
            </a:lvl3pPr>
            <a:lvl4pPr marL="1788005" indent="-255429" eaLnBrk="0" hangingPunct="0">
              <a:defRPr>
                <a:solidFill>
                  <a:schemeClr val="tx1"/>
                </a:solidFill>
                <a:latin typeface="Arial" charset="0"/>
              </a:defRPr>
            </a:lvl4pPr>
            <a:lvl5pPr marL="2298865" indent="-255429" eaLnBrk="0" hangingPunct="0">
              <a:defRPr>
                <a:solidFill>
                  <a:schemeClr val="tx1"/>
                </a:solidFill>
                <a:latin typeface="Arial" charset="0"/>
              </a:defRPr>
            </a:lvl5pPr>
            <a:lvl6pPr marL="2809723" indent="-255429" eaLnBrk="0" fontAlgn="base" hangingPunct="0">
              <a:spcBef>
                <a:spcPct val="0"/>
              </a:spcBef>
              <a:spcAft>
                <a:spcPct val="0"/>
              </a:spcAft>
              <a:defRPr>
                <a:solidFill>
                  <a:schemeClr val="tx1"/>
                </a:solidFill>
                <a:latin typeface="Arial" charset="0"/>
              </a:defRPr>
            </a:lvl6pPr>
            <a:lvl7pPr marL="3320582" indent="-255429" eaLnBrk="0" fontAlgn="base" hangingPunct="0">
              <a:spcBef>
                <a:spcPct val="0"/>
              </a:spcBef>
              <a:spcAft>
                <a:spcPct val="0"/>
              </a:spcAft>
              <a:defRPr>
                <a:solidFill>
                  <a:schemeClr val="tx1"/>
                </a:solidFill>
                <a:latin typeface="Arial" charset="0"/>
              </a:defRPr>
            </a:lvl7pPr>
            <a:lvl8pPr marL="3831441" indent="-255429" eaLnBrk="0" fontAlgn="base" hangingPunct="0">
              <a:spcBef>
                <a:spcPct val="0"/>
              </a:spcBef>
              <a:spcAft>
                <a:spcPct val="0"/>
              </a:spcAft>
              <a:defRPr>
                <a:solidFill>
                  <a:schemeClr val="tx1"/>
                </a:solidFill>
                <a:latin typeface="Arial" charset="0"/>
              </a:defRPr>
            </a:lvl8pPr>
            <a:lvl9pPr marL="4342300" indent="-255429" eaLnBrk="0" fontAlgn="base" hangingPunct="0">
              <a:spcBef>
                <a:spcPct val="0"/>
              </a:spcBef>
              <a:spcAft>
                <a:spcPct val="0"/>
              </a:spcAft>
              <a:defRPr>
                <a:solidFill>
                  <a:schemeClr val="tx1"/>
                </a:solidFill>
                <a:latin typeface="Arial" charset="0"/>
              </a:defRPr>
            </a:lvl9pPr>
          </a:lstStyle>
          <a:p>
            <a:pPr eaLnBrk="1" hangingPunct="1"/>
            <a:fld id="{32673A63-E959-4099-89CB-1A6D17FBB6BF}" type="slidenum">
              <a:rPr lang="en-US" smtClean="0"/>
              <a:pPr eaLnBrk="1" hangingPunct="1"/>
              <a:t>55</a:t>
            </a:fld>
            <a:endParaRPr lang="en-US"/>
          </a:p>
        </p:txBody>
      </p:sp>
      <p:sp>
        <p:nvSpPr>
          <p:cNvPr id="55299" name="Rectangle 2"/>
          <p:cNvSpPr>
            <a:spLocks noGrp="1" noRot="1" noChangeAspect="1" noChangeArrowheads="1" noTextEdit="1"/>
          </p:cNvSpPr>
          <p:nvPr>
            <p:ph type="sldImg"/>
          </p:nvPr>
        </p:nvSpPr>
        <p:spPr>
          <a:ln/>
        </p:spPr>
      </p:sp>
      <p:sp>
        <p:nvSpPr>
          <p:cNvPr id="55300" name="Rectangle 3"/>
          <p:cNvSpPr>
            <a:spLocks noGrp="1" noChangeArrowheads="1"/>
          </p:cNvSpPr>
          <p:nvPr>
            <p:ph type="body" idx="1"/>
          </p:nvPr>
        </p:nvSpPr>
        <p:spPr>
          <a:noFill/>
        </p:spPr>
        <p:txBody>
          <a:bodyPr/>
          <a:lstStyle/>
          <a:p>
            <a:pPr marL="0" lvl="1"/>
            <a:r>
              <a:rPr lang="en-US" sz="1200" kern="1200" dirty="0">
                <a:solidFill>
                  <a:schemeClr val="tx1"/>
                </a:solidFill>
                <a:latin typeface="+mn-lt"/>
                <a:ea typeface="+mn-ea"/>
                <a:cs typeface="+mn-cs"/>
              </a:rPr>
              <a:t>8 min</a:t>
            </a:r>
          </a:p>
          <a:p>
            <a:pPr marL="0" lvl="1"/>
            <a:endParaRPr lang="en-US" sz="1200" kern="1200" dirty="0">
              <a:solidFill>
                <a:schemeClr val="tx1"/>
              </a:solidFill>
              <a:latin typeface="+mn-lt"/>
              <a:ea typeface="+mn-ea"/>
              <a:cs typeface="+mn-cs"/>
            </a:endParaRPr>
          </a:p>
          <a:p>
            <a:pPr marL="0" lvl="1"/>
            <a:r>
              <a:rPr lang="en-US" sz="1200" kern="1200" dirty="0">
                <a:solidFill>
                  <a:schemeClr val="tx1"/>
                </a:solidFill>
                <a:latin typeface="+mn-lt"/>
                <a:ea typeface="+mn-ea"/>
                <a:cs typeface="+mn-cs"/>
              </a:rPr>
              <a:t>a. Divide participants into three groups. Have Group 1 come up with some conclusions/key ideas related to focus question 1. Have Group 2 come up with conclusions/key ideas for focus question 2, and have Group</a:t>
            </a:r>
            <a:r>
              <a:rPr lang="en-US" sz="1200" kern="1200" baseline="0" dirty="0">
                <a:solidFill>
                  <a:schemeClr val="tx1"/>
                </a:solidFill>
                <a:latin typeface="+mn-lt"/>
                <a:ea typeface="+mn-ea"/>
                <a:cs typeface="+mn-cs"/>
              </a:rPr>
              <a:t> 3 do the same thing for focus question 3.</a:t>
            </a:r>
            <a:r>
              <a:rPr lang="en-US" sz="1200" kern="1200" dirty="0">
                <a:solidFill>
                  <a:schemeClr val="tx1"/>
                </a:solidFill>
                <a:latin typeface="+mn-lt"/>
                <a:ea typeface="+mn-ea"/>
                <a:cs typeface="+mn-cs"/>
              </a:rPr>
              <a:t> </a:t>
            </a:r>
            <a:r>
              <a:rPr lang="en-US" sz="1050" kern="1200" dirty="0">
                <a:solidFill>
                  <a:schemeClr val="tx1"/>
                </a:solidFill>
                <a:latin typeface="+mn-lt"/>
                <a:ea typeface="+mn-ea"/>
                <a:cs typeface="+mn-cs"/>
              </a:rPr>
              <a:t> </a:t>
            </a:r>
            <a:endParaRPr lang="en-US" sz="1200" kern="1200" dirty="0">
              <a:solidFill>
                <a:schemeClr val="tx1"/>
              </a:solidFill>
              <a:latin typeface="+mn-lt"/>
              <a:ea typeface="+mn-ea"/>
              <a:cs typeface="+mn-cs"/>
            </a:endParaRPr>
          </a:p>
          <a:p>
            <a:endParaRPr lang="en-US" sz="1200" kern="1200" dirty="0">
              <a:solidFill>
                <a:schemeClr val="tx1"/>
              </a:solidFill>
              <a:latin typeface="+mn-lt"/>
              <a:ea typeface="+mn-ea"/>
              <a:cs typeface="+mn-cs"/>
            </a:endParaRPr>
          </a:p>
          <a:p>
            <a:r>
              <a:rPr lang="en-US" sz="1200" kern="1200" dirty="0">
                <a:solidFill>
                  <a:schemeClr val="tx1"/>
                </a:solidFill>
                <a:latin typeface="+mn-lt"/>
                <a:ea typeface="+mn-ea"/>
                <a:cs typeface="+mn-cs"/>
              </a:rPr>
              <a:t>b. Give each group 2 minutes to come up with ideas and conclusions.</a:t>
            </a:r>
          </a:p>
          <a:p>
            <a:endParaRPr lang="en-US" sz="1200" kern="1200" dirty="0">
              <a:solidFill>
                <a:schemeClr val="tx1"/>
              </a:solidFill>
              <a:latin typeface="+mn-lt"/>
              <a:ea typeface="+mn-ea"/>
              <a:cs typeface="+mn-cs"/>
            </a:endParaRPr>
          </a:p>
          <a:p>
            <a:r>
              <a:rPr lang="en-US" sz="1200" kern="1200" dirty="0">
                <a:solidFill>
                  <a:schemeClr val="tx1"/>
                </a:solidFill>
                <a:latin typeface="+mn-lt"/>
                <a:ea typeface="+mn-ea"/>
                <a:cs typeface="+mn-cs"/>
              </a:rPr>
              <a:t>c.</a:t>
            </a:r>
            <a:r>
              <a:rPr lang="en-US" sz="1200" kern="1200" baseline="0" dirty="0">
                <a:solidFill>
                  <a:schemeClr val="tx1"/>
                </a:solidFill>
                <a:latin typeface="+mn-lt"/>
                <a:ea typeface="+mn-ea"/>
                <a:cs typeface="+mn-cs"/>
              </a:rPr>
              <a:t> </a:t>
            </a:r>
            <a:r>
              <a:rPr lang="en-US" sz="1200" kern="1200" dirty="0">
                <a:solidFill>
                  <a:schemeClr val="tx1"/>
                </a:solidFill>
                <a:latin typeface="+mn-lt"/>
                <a:ea typeface="+mn-ea"/>
                <a:cs typeface="+mn-cs"/>
              </a:rPr>
              <a:t>Allow a 2-minute share-out for each group.</a:t>
            </a:r>
            <a:r>
              <a:rPr lang="en-US" dirty="0"/>
              <a:t> </a:t>
            </a:r>
            <a:endParaRPr lang="en-US" sz="1200" kern="1200" dirty="0">
              <a:solidFill>
                <a:schemeClr val="tx1"/>
              </a:solidFill>
              <a:latin typeface="+mn-lt"/>
              <a:ea typeface="+mn-ea"/>
              <a:cs typeface="+mn-cs"/>
            </a:endParaRPr>
          </a:p>
        </p:txBody>
      </p:sp>
      <p:sp>
        <p:nvSpPr>
          <p:cNvPr id="2" name="Footer Placeholder 1"/>
          <p:cNvSpPr>
            <a:spLocks noGrp="1"/>
          </p:cNvSpPr>
          <p:nvPr>
            <p:ph type="ftr" sz="quarter" idx="10"/>
          </p:nvPr>
        </p:nvSpPr>
        <p:spPr/>
        <p:txBody>
          <a:bodyPr/>
          <a:lstStyle/>
          <a:p>
            <a:pPr>
              <a:defRPr/>
            </a:pPr>
            <a:r>
              <a:rPr lang="en-US"/>
              <a:t>STeLLA Summer Institute June 2011</a:t>
            </a:r>
          </a:p>
        </p:txBody>
      </p:sp>
      <p:sp>
        <p:nvSpPr>
          <p:cNvPr id="3" name="Header Placeholder 2"/>
          <p:cNvSpPr>
            <a:spLocks noGrp="1"/>
          </p:cNvSpPr>
          <p:nvPr>
            <p:ph type="hdr" sz="quarter" idx="11"/>
          </p:nvPr>
        </p:nvSpPr>
        <p:spPr/>
        <p:txBody>
          <a:bodyPr/>
          <a:lstStyle/>
          <a:p>
            <a:pPr>
              <a:defRPr/>
            </a:pPr>
            <a:r>
              <a:rPr lang="en-US"/>
              <a:t>BSCS</a:t>
            </a:r>
          </a:p>
        </p:txBody>
      </p:sp>
    </p:spTree>
    <p:extLst>
      <p:ext uri="{BB962C8B-B14F-4D97-AF65-F5344CB8AC3E}">
        <p14:creationId xmlns:p14="http://schemas.microsoft.com/office/powerpoint/2010/main" val="2473053209"/>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 min</a:t>
            </a:r>
          </a:p>
          <a:p>
            <a:endParaRPr lang="en-US" sz="1200" kern="1200" dirty="0">
              <a:solidFill>
                <a:schemeClr val="tx1"/>
              </a:solidFill>
              <a:effectLst/>
              <a:latin typeface="+mn-lt"/>
              <a:ea typeface="+mn-ea"/>
              <a:cs typeface="+mn-cs"/>
            </a:endParaRPr>
          </a:p>
          <a:p>
            <a:pPr marL="0" lvl="1"/>
            <a:r>
              <a:rPr lang="en-US" sz="1200" kern="1200" dirty="0">
                <a:solidFill>
                  <a:schemeClr val="tx1"/>
                </a:solidFill>
                <a:latin typeface="+mn-lt"/>
                <a:ea typeface="+mn-ea"/>
                <a:cs typeface="+mn-cs"/>
              </a:rPr>
              <a:t>a. Forecast that tomorrow you’ll tackle two new, closely interconnected Student Thinking Lens strategies.</a:t>
            </a:r>
          </a:p>
          <a:p>
            <a:endParaRPr lang="en-US" sz="1200" kern="1200" dirty="0">
              <a:solidFill>
                <a:schemeClr val="tx1"/>
              </a:solidFill>
              <a:latin typeface="+mn-lt"/>
              <a:ea typeface="+mn-ea"/>
              <a:cs typeface="+mn-cs"/>
            </a:endParaRPr>
          </a:p>
          <a:p>
            <a:pPr marL="0" marR="0" lvl="1"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latin typeface="+mn-lt"/>
                <a:ea typeface="+mn-ea"/>
                <a:cs typeface="+mn-cs"/>
              </a:rPr>
              <a:t>b. Have participants copy the homework assignment into their notebooks.</a:t>
            </a:r>
          </a:p>
          <a:p>
            <a:endParaRPr lang="en-US" sz="1200" kern="1200" dirty="0">
              <a:solidFill>
                <a:schemeClr val="tx1"/>
              </a:solidFill>
              <a:latin typeface="+mn-lt"/>
              <a:ea typeface="+mn-ea"/>
              <a:cs typeface="+mn-cs"/>
            </a:endParaRPr>
          </a:p>
          <a:p>
            <a:r>
              <a:rPr lang="en-US" sz="1200" kern="1200" dirty="0">
                <a:solidFill>
                  <a:schemeClr val="tx1"/>
                </a:solidFill>
                <a:latin typeface="+mn-lt"/>
                <a:ea typeface="+mn-ea"/>
                <a:cs typeface="+mn-cs"/>
              </a:rPr>
              <a:t>c. Remind participants about their homework for Friday (becoming experts on the </a:t>
            </a:r>
            <a:r>
              <a:rPr lang="en-US" sz="1200" kern="1200">
                <a:solidFill>
                  <a:schemeClr val="tx1"/>
                </a:solidFill>
                <a:latin typeface="+mn-lt"/>
                <a:ea typeface="+mn-ea"/>
                <a:cs typeface="+mn-cs"/>
              </a:rPr>
              <a:t>lesson plans </a:t>
            </a:r>
            <a:r>
              <a:rPr lang="en-US" sz="1200" kern="1200" dirty="0">
                <a:solidFill>
                  <a:schemeClr val="tx1"/>
                </a:solidFill>
                <a:latin typeface="+mn-lt"/>
                <a:ea typeface="+mn-ea"/>
                <a:cs typeface="+mn-cs"/>
              </a:rPr>
              <a:t>assigned to them).</a:t>
            </a:r>
            <a:endParaRPr lang="en-US" dirty="0"/>
          </a:p>
        </p:txBody>
      </p:sp>
      <p:sp>
        <p:nvSpPr>
          <p:cNvPr id="4" name="Slide Number Placeholder 3"/>
          <p:cNvSpPr>
            <a:spLocks noGrp="1"/>
          </p:cNvSpPr>
          <p:nvPr>
            <p:ph type="sldNum" sz="quarter" idx="10"/>
          </p:nvPr>
        </p:nvSpPr>
        <p:spPr/>
        <p:txBody>
          <a:bodyPr/>
          <a:lstStyle/>
          <a:p>
            <a:fld id="{458BEC4D-D1F7-4625-B0BA-2126EAFE9E6D}" type="slidenum">
              <a:rPr lang="en-US" smtClean="0"/>
              <a:pPr/>
              <a:t>56</a:t>
            </a:fld>
            <a:endParaRPr lang="en-US"/>
          </a:p>
        </p:txBody>
      </p:sp>
    </p:spTree>
    <p:extLst>
      <p:ext uri="{BB962C8B-B14F-4D97-AF65-F5344CB8AC3E}">
        <p14:creationId xmlns:p14="http://schemas.microsoft.com/office/powerpoint/2010/main" val="1396134615"/>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7"/>
          <p:cNvSpPr>
            <a:spLocks noGrp="1" noChangeArrowheads="1"/>
          </p:cNvSpPr>
          <p:nvPr>
            <p:ph type="sldNum" sz="quarter" idx="5"/>
          </p:nvPr>
        </p:nvSpPr>
        <p:spPr>
          <a:noFill/>
        </p:spPr>
        <p:txBody>
          <a:bodyPr/>
          <a:lstStyle>
            <a:lvl1pPr eaLnBrk="0" hangingPunct="0">
              <a:defRPr>
                <a:solidFill>
                  <a:schemeClr val="tx1"/>
                </a:solidFill>
                <a:latin typeface="Arial" charset="0"/>
              </a:defRPr>
            </a:lvl1pPr>
            <a:lvl2pPr marL="800177" indent="-307760" eaLnBrk="0" hangingPunct="0">
              <a:defRPr>
                <a:solidFill>
                  <a:schemeClr val="tx1"/>
                </a:solidFill>
                <a:latin typeface="Arial" charset="0"/>
              </a:defRPr>
            </a:lvl2pPr>
            <a:lvl3pPr marL="1231042" indent="-246208" eaLnBrk="0" hangingPunct="0">
              <a:defRPr>
                <a:solidFill>
                  <a:schemeClr val="tx1"/>
                </a:solidFill>
                <a:latin typeface="Arial" charset="0"/>
              </a:defRPr>
            </a:lvl3pPr>
            <a:lvl4pPr marL="1723458" indent="-246208" eaLnBrk="0" hangingPunct="0">
              <a:defRPr>
                <a:solidFill>
                  <a:schemeClr val="tx1"/>
                </a:solidFill>
                <a:latin typeface="Arial" charset="0"/>
              </a:defRPr>
            </a:lvl4pPr>
            <a:lvl5pPr marL="2215876" indent="-246208" eaLnBrk="0" hangingPunct="0">
              <a:defRPr>
                <a:solidFill>
                  <a:schemeClr val="tx1"/>
                </a:solidFill>
                <a:latin typeface="Arial" charset="0"/>
              </a:defRPr>
            </a:lvl5pPr>
            <a:lvl6pPr marL="2708292" indent="-246208" eaLnBrk="0" fontAlgn="base" hangingPunct="0">
              <a:spcBef>
                <a:spcPct val="0"/>
              </a:spcBef>
              <a:spcAft>
                <a:spcPct val="0"/>
              </a:spcAft>
              <a:defRPr>
                <a:solidFill>
                  <a:schemeClr val="tx1"/>
                </a:solidFill>
                <a:latin typeface="Arial" charset="0"/>
              </a:defRPr>
            </a:lvl6pPr>
            <a:lvl7pPr marL="3200709" indent="-246208" eaLnBrk="0" fontAlgn="base" hangingPunct="0">
              <a:spcBef>
                <a:spcPct val="0"/>
              </a:spcBef>
              <a:spcAft>
                <a:spcPct val="0"/>
              </a:spcAft>
              <a:defRPr>
                <a:solidFill>
                  <a:schemeClr val="tx1"/>
                </a:solidFill>
                <a:latin typeface="Arial" charset="0"/>
              </a:defRPr>
            </a:lvl7pPr>
            <a:lvl8pPr marL="3693126" indent="-246208" eaLnBrk="0" fontAlgn="base" hangingPunct="0">
              <a:spcBef>
                <a:spcPct val="0"/>
              </a:spcBef>
              <a:spcAft>
                <a:spcPct val="0"/>
              </a:spcAft>
              <a:defRPr>
                <a:solidFill>
                  <a:schemeClr val="tx1"/>
                </a:solidFill>
                <a:latin typeface="Arial" charset="0"/>
              </a:defRPr>
            </a:lvl8pPr>
            <a:lvl9pPr marL="4185543" indent="-246208" eaLnBrk="0" fontAlgn="base" hangingPunct="0">
              <a:spcBef>
                <a:spcPct val="0"/>
              </a:spcBef>
              <a:spcAft>
                <a:spcPct val="0"/>
              </a:spcAft>
              <a:defRPr>
                <a:solidFill>
                  <a:schemeClr val="tx1"/>
                </a:solidFill>
                <a:latin typeface="Arial" charset="0"/>
              </a:defRPr>
            </a:lvl9pPr>
          </a:lstStyle>
          <a:p>
            <a:pPr eaLnBrk="1" hangingPunct="1"/>
            <a:fld id="{B3A870CA-06FF-432A-87E1-300527A0FDCA}" type="slidenum">
              <a:rPr lang="en-US" smtClean="0"/>
              <a:pPr eaLnBrk="1" hangingPunct="1"/>
              <a:t>57</a:t>
            </a:fld>
            <a:endParaRPr lang="en-US"/>
          </a:p>
        </p:txBody>
      </p:sp>
      <p:sp>
        <p:nvSpPr>
          <p:cNvPr id="56323" name="Rectangle 2"/>
          <p:cNvSpPr>
            <a:spLocks noGrp="1" noRot="1" noChangeAspect="1" noChangeArrowheads="1" noTextEdit="1"/>
          </p:cNvSpPr>
          <p:nvPr>
            <p:ph type="sldImg"/>
          </p:nvPr>
        </p:nvSpPr>
        <p:spPr>
          <a:ln/>
        </p:spPr>
      </p:sp>
      <p:sp>
        <p:nvSpPr>
          <p:cNvPr id="56324" name="Rectangle 3"/>
          <p:cNvSpPr>
            <a:spLocks noGrp="1" noChangeArrowheads="1"/>
          </p:cNvSpPr>
          <p:nvPr>
            <p:ph type="body" idx="1"/>
          </p:nvPr>
        </p:nvSpPr>
        <p:spPr>
          <a:noFill/>
        </p:spPr>
        <p:txBody>
          <a:bodyPr/>
          <a:lstStyle/>
          <a:p>
            <a:pPr eaLnBrk="1" hangingPunct="1"/>
            <a:r>
              <a:rPr lang="en-US" dirty="0"/>
              <a:t>6</a:t>
            </a:r>
            <a:r>
              <a:rPr lang="en-US" baseline="0" dirty="0"/>
              <a:t> min</a:t>
            </a:r>
          </a:p>
          <a:p>
            <a:pPr eaLnBrk="1" hangingPunct="1"/>
            <a:endParaRPr lang="en-US" baseline="0" dirty="0"/>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latin typeface="+mn-lt"/>
                <a:ea typeface="+mn-ea"/>
                <a:cs typeface="+mn-cs"/>
              </a:rPr>
              <a:t>a. Make sure participants have </a:t>
            </a:r>
            <a:r>
              <a:rPr lang="en-US" sz="1200" b="1" u="none" kern="1200" dirty="0">
                <a:solidFill>
                  <a:schemeClr val="tx1"/>
                </a:solidFill>
                <a:latin typeface="+mn-lt"/>
                <a:ea typeface="+mn-ea"/>
                <a:cs typeface="+mn-cs"/>
              </a:rPr>
              <a:t>at least 5 minutes </a:t>
            </a:r>
            <a:r>
              <a:rPr lang="en-US" sz="1200" kern="1200" dirty="0">
                <a:solidFill>
                  <a:schemeClr val="tx1"/>
                </a:solidFill>
                <a:latin typeface="+mn-lt"/>
                <a:ea typeface="+mn-ea"/>
                <a:cs typeface="+mn-cs"/>
              </a:rPr>
              <a:t>to think</a:t>
            </a:r>
            <a:r>
              <a:rPr lang="en-US" sz="1200" kern="1200" baseline="0" dirty="0">
                <a:solidFill>
                  <a:schemeClr val="tx1"/>
                </a:solidFill>
                <a:latin typeface="+mn-lt"/>
                <a:ea typeface="+mn-ea"/>
                <a:cs typeface="+mn-cs"/>
              </a:rPr>
              <a:t> about the questions on the reflections sheet </a:t>
            </a:r>
            <a:r>
              <a:rPr lang="en-US" sz="1200" kern="1200" dirty="0">
                <a:solidFill>
                  <a:schemeClr val="tx1"/>
                </a:solidFill>
                <a:latin typeface="+mn-lt"/>
                <a:ea typeface="+mn-ea"/>
                <a:cs typeface="+mn-cs"/>
              </a:rPr>
              <a:t>(handout 2.6 in the PD</a:t>
            </a:r>
            <a:r>
              <a:rPr lang="en-US" sz="1200" kern="1200" baseline="0" dirty="0">
                <a:solidFill>
                  <a:schemeClr val="tx1"/>
                </a:solidFill>
                <a:latin typeface="+mn-lt"/>
                <a:ea typeface="+mn-ea"/>
                <a:cs typeface="+mn-cs"/>
              </a:rPr>
              <a:t> program </a:t>
            </a:r>
            <a:r>
              <a:rPr lang="en-US" sz="1200" kern="1200" dirty="0">
                <a:solidFill>
                  <a:schemeClr val="tx1"/>
                </a:solidFill>
                <a:latin typeface="+mn-lt"/>
                <a:ea typeface="+mn-ea"/>
                <a:cs typeface="+mn-cs"/>
              </a:rPr>
              <a:t>binder) </a:t>
            </a:r>
            <a:r>
              <a:rPr lang="en-US" sz="1200" kern="1200" baseline="0" dirty="0">
                <a:solidFill>
                  <a:schemeClr val="tx1"/>
                </a:solidFill>
                <a:latin typeface="+mn-lt"/>
                <a:ea typeface="+mn-ea"/>
                <a:cs typeface="+mn-cs"/>
              </a:rPr>
              <a:t>and </a:t>
            </a:r>
            <a:r>
              <a:rPr lang="en-US" sz="1200" kern="1200" dirty="0">
                <a:solidFill>
                  <a:schemeClr val="tx1"/>
                </a:solidFill>
                <a:latin typeface="+mn-lt"/>
                <a:ea typeface="+mn-ea"/>
                <a:cs typeface="+mn-cs"/>
              </a:rPr>
              <a:t>write down their reflections. </a:t>
            </a:r>
          </a:p>
          <a:p>
            <a:pPr eaLnBrk="1" hangingPunct="1"/>
            <a:endParaRPr lang="en-US" dirty="0"/>
          </a:p>
        </p:txBody>
      </p:sp>
      <p:sp>
        <p:nvSpPr>
          <p:cNvPr id="2" name="Footer Placeholder 1"/>
          <p:cNvSpPr>
            <a:spLocks noGrp="1"/>
          </p:cNvSpPr>
          <p:nvPr>
            <p:ph type="ftr" sz="quarter" idx="10"/>
          </p:nvPr>
        </p:nvSpPr>
        <p:spPr/>
        <p:txBody>
          <a:bodyPr/>
          <a:lstStyle/>
          <a:p>
            <a:pPr>
              <a:defRPr/>
            </a:pPr>
            <a:r>
              <a:rPr lang="en-US"/>
              <a:t>STeLLA Summer Institute June 2011</a:t>
            </a:r>
          </a:p>
        </p:txBody>
      </p:sp>
      <p:sp>
        <p:nvSpPr>
          <p:cNvPr id="3" name="Header Placeholder 2"/>
          <p:cNvSpPr>
            <a:spLocks noGrp="1"/>
          </p:cNvSpPr>
          <p:nvPr>
            <p:ph type="hdr" sz="quarter" idx="11"/>
          </p:nvPr>
        </p:nvSpPr>
        <p:spPr/>
        <p:txBody>
          <a:bodyPr/>
          <a:lstStyle/>
          <a:p>
            <a:pPr>
              <a:defRPr/>
            </a:pPr>
            <a:r>
              <a:rPr lang="en-US"/>
              <a:t>BSCS</a:t>
            </a:r>
          </a:p>
        </p:txBody>
      </p:sp>
    </p:spTree>
    <p:extLst>
      <p:ext uri="{BB962C8B-B14F-4D97-AF65-F5344CB8AC3E}">
        <p14:creationId xmlns:p14="http://schemas.microsoft.com/office/powerpoint/2010/main" val="110350812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470F5C6-3BA7-4858-A254-67A9CBC1E07B}" type="slidenum">
              <a:rPr lang="en-US"/>
              <a:pPr/>
              <a:t>6</a:t>
            </a:fld>
            <a:endParaRPr lang="en-US"/>
          </a:p>
        </p:txBody>
      </p:sp>
      <p:sp>
        <p:nvSpPr>
          <p:cNvPr id="55298" name="Rectangle 2"/>
          <p:cNvSpPr>
            <a:spLocks noGrp="1" noRot="1" noChangeAspect="1" noChangeArrowheads="1" noTextEdit="1"/>
          </p:cNvSpPr>
          <p:nvPr>
            <p:ph type="sldImg"/>
          </p:nvPr>
        </p:nvSpPr>
        <p:spPr>
          <a:ln/>
        </p:spPr>
      </p:sp>
      <p:sp>
        <p:nvSpPr>
          <p:cNvPr id="55299" name="Rectangle 3"/>
          <p:cNvSpPr>
            <a:spLocks noGrp="1" noChangeArrowheads="1"/>
          </p:cNvSpPr>
          <p:nvPr>
            <p:ph type="body" idx="1"/>
          </p:nvPr>
        </p:nvSpPr>
        <p:spPr/>
        <p:txBody>
          <a:bodyPr/>
          <a:lstStyle/>
          <a:p>
            <a:r>
              <a:rPr lang="en-US" baseline="0" dirty="0"/>
              <a:t>1 min</a:t>
            </a:r>
          </a:p>
          <a:p>
            <a:endParaRPr lang="en-US" baseline="0" dirty="0"/>
          </a:p>
          <a:p>
            <a:pPr lvl="0"/>
            <a:r>
              <a:rPr lang="en-US" dirty="0"/>
              <a:t>a. Introduce the focus questions that will guide today’s session.</a:t>
            </a:r>
          </a:p>
          <a:p>
            <a:pPr lvl="0"/>
            <a:endParaRPr lang="en-US" dirty="0"/>
          </a:p>
          <a:p>
            <a:pPr lvl="0"/>
            <a:r>
              <a:rPr lang="en-US" dirty="0"/>
              <a:t>b. </a:t>
            </a:r>
            <a:r>
              <a:rPr lang="en-US" baseline="0" dirty="0"/>
              <a:t>“</a:t>
            </a:r>
            <a:r>
              <a:rPr lang="en-US" dirty="0"/>
              <a:t>Each day we’re going to have at least one lesson analysis focus question and one</a:t>
            </a:r>
            <a:r>
              <a:rPr lang="en-US" baseline="0" dirty="0"/>
              <a:t> </a:t>
            </a:r>
            <a:r>
              <a:rPr lang="en-US" dirty="0"/>
              <a:t>content deepening focus question.”</a:t>
            </a:r>
          </a:p>
          <a:p>
            <a:r>
              <a:rPr lang="en-US" dirty="0"/>
              <a:t> </a:t>
            </a:r>
          </a:p>
          <a:p>
            <a:r>
              <a:rPr lang="en-US" dirty="0"/>
              <a:t>c. “Here are our focus questions for today’s session.” </a:t>
            </a:r>
          </a:p>
        </p:txBody>
      </p:sp>
      <p:sp>
        <p:nvSpPr>
          <p:cNvPr id="2" name="Footer Placeholder 1"/>
          <p:cNvSpPr>
            <a:spLocks noGrp="1"/>
          </p:cNvSpPr>
          <p:nvPr>
            <p:ph type="ftr" sz="quarter" idx="10"/>
          </p:nvPr>
        </p:nvSpPr>
        <p:spPr/>
        <p:txBody>
          <a:bodyPr/>
          <a:lstStyle/>
          <a:p>
            <a:pPr>
              <a:defRPr/>
            </a:pPr>
            <a:r>
              <a:rPr lang="en-US"/>
              <a:t>STeLLA II Summer Institute Day 2</a:t>
            </a:r>
          </a:p>
        </p:txBody>
      </p:sp>
      <p:sp>
        <p:nvSpPr>
          <p:cNvPr id="3" name="Header Placeholder 2"/>
          <p:cNvSpPr>
            <a:spLocks noGrp="1"/>
          </p:cNvSpPr>
          <p:nvPr>
            <p:ph type="hdr" sz="quarter" idx="11"/>
          </p:nvPr>
        </p:nvSpPr>
        <p:spPr/>
        <p:txBody>
          <a:bodyPr/>
          <a:lstStyle/>
          <a:p>
            <a:pPr>
              <a:defRPr/>
            </a:pPr>
            <a:r>
              <a:rPr lang="en-US"/>
              <a:t>BSCS</a:t>
            </a:r>
          </a:p>
        </p:txBody>
      </p:sp>
    </p:spTree>
    <p:extLst>
      <p:ext uri="{BB962C8B-B14F-4D97-AF65-F5344CB8AC3E}">
        <p14:creationId xmlns:p14="http://schemas.microsoft.com/office/powerpoint/2010/main" val="312551089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 min</a:t>
            </a:r>
          </a:p>
          <a:p>
            <a:endParaRPr lang="en-US" dirty="0"/>
          </a:p>
          <a:p>
            <a:r>
              <a:rPr lang="en-US" dirty="0"/>
              <a:t>a. Point out the strategies highlighted on the slide.</a:t>
            </a:r>
          </a:p>
          <a:p>
            <a:endParaRPr lang="en-US" dirty="0"/>
          </a:p>
          <a:p>
            <a:r>
              <a:rPr lang="en-US" dirty="0"/>
              <a:t>b. “During today’s session,</a:t>
            </a:r>
            <a:r>
              <a:rPr lang="en-US" baseline="0" dirty="0"/>
              <a:t> we’ll </a:t>
            </a:r>
            <a:r>
              <a:rPr lang="en-US" dirty="0"/>
              <a:t>focus again on the first three Student Thinking Lens strategies: elicit, probe, and challenge questions.” </a:t>
            </a:r>
          </a:p>
        </p:txBody>
      </p:sp>
      <p:sp>
        <p:nvSpPr>
          <p:cNvPr id="4" name="Slide Number Placeholder 3"/>
          <p:cNvSpPr>
            <a:spLocks noGrp="1"/>
          </p:cNvSpPr>
          <p:nvPr>
            <p:ph type="sldNum" sz="quarter" idx="10"/>
          </p:nvPr>
        </p:nvSpPr>
        <p:spPr/>
        <p:txBody>
          <a:bodyPr/>
          <a:lstStyle/>
          <a:p>
            <a:fld id="{458BEC4D-D1F7-4625-B0BA-2126EAFE9E6D}" type="slidenum">
              <a:rPr lang="en-US" smtClean="0"/>
              <a:pPr/>
              <a:t>7</a:t>
            </a:fld>
            <a:endParaRPr lang="en-US"/>
          </a:p>
        </p:txBody>
      </p:sp>
    </p:spTree>
    <p:extLst>
      <p:ext uri="{BB962C8B-B14F-4D97-AF65-F5344CB8AC3E}">
        <p14:creationId xmlns:p14="http://schemas.microsoft.com/office/powerpoint/2010/main" val="129492436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4081" eaLnBrk="0" fontAlgn="base" hangingPunct="0">
              <a:spcBef>
                <a:spcPct val="30000"/>
              </a:spcBef>
              <a:spcAft>
                <a:spcPct val="0"/>
              </a:spcAft>
              <a:defRPr/>
            </a:pPr>
            <a:r>
              <a:rPr lang="en-US" dirty="0">
                <a:latin typeface="Arial" charset="0"/>
              </a:rPr>
              <a:t>10</a:t>
            </a:r>
            <a:r>
              <a:rPr lang="en-US" baseline="0" dirty="0">
                <a:latin typeface="Arial" charset="0"/>
              </a:rPr>
              <a:t> min </a:t>
            </a:r>
          </a:p>
          <a:p>
            <a:pPr defTabSz="914081" eaLnBrk="0" fontAlgn="base" hangingPunct="0">
              <a:spcBef>
                <a:spcPct val="30000"/>
              </a:spcBef>
              <a:spcAft>
                <a:spcPct val="0"/>
              </a:spcAft>
              <a:defRPr/>
            </a:pPr>
            <a:endParaRPr lang="en-US" baseline="0" dirty="0">
              <a:latin typeface="Arial" charset="0"/>
            </a:endParaRPr>
          </a:p>
          <a:p>
            <a:r>
              <a:rPr lang="en-US" dirty="0"/>
              <a:t>a. Have participants look in the </a:t>
            </a:r>
            <a:r>
              <a:rPr lang="en-US" dirty="0" err="1"/>
              <a:t>STeLLA</a:t>
            </a:r>
            <a:r>
              <a:rPr lang="en-US" dirty="0"/>
              <a:t> strategies booklet at a dialogue example for STL strategy 3 that highlights probe and challenge questions.</a:t>
            </a:r>
          </a:p>
          <a:p>
            <a:r>
              <a:rPr lang="en-US" dirty="0"/>
              <a:t> </a:t>
            </a:r>
            <a:endParaRPr lang="en-US" sz="1600" dirty="0"/>
          </a:p>
          <a:p>
            <a:r>
              <a:rPr lang="en-US" sz="1200" b="0" kern="1200" dirty="0">
                <a:solidFill>
                  <a:schemeClr val="tx1"/>
                </a:solidFill>
                <a:latin typeface="+mn-lt"/>
                <a:ea typeface="+mn-ea"/>
                <a:cs typeface="+mn-cs"/>
              </a:rPr>
              <a:t>b. The purposes of this activity are as follows:</a:t>
            </a:r>
          </a:p>
          <a:p>
            <a:endParaRPr lang="en-US" sz="1600" dirty="0"/>
          </a:p>
          <a:p>
            <a:pPr marL="228600"/>
            <a:r>
              <a:rPr lang="en-US" dirty="0"/>
              <a:t>1. To get participants’ heads back into the questioning strategies discussed on day 1. </a:t>
            </a:r>
          </a:p>
          <a:p>
            <a:pPr marL="228600"/>
            <a:endParaRPr lang="en-US" dirty="0"/>
          </a:p>
          <a:p>
            <a:pPr marL="228600"/>
            <a:r>
              <a:rPr lang="en-US" dirty="0"/>
              <a:t>2. To make sure participants understand the distinct purposes of probe and challenge questions:  </a:t>
            </a:r>
          </a:p>
          <a:p>
            <a:endParaRPr lang="en-US" b="1" dirty="0"/>
          </a:p>
          <a:p>
            <a:pPr marL="457200" lvl="1" indent="-134595">
              <a:buFont typeface="Arial" pitchFamily="34" charset="0"/>
              <a:buChar char="•"/>
            </a:pPr>
            <a:r>
              <a:rPr lang="en-US" b="1" dirty="0"/>
              <a:t>Probe questions</a:t>
            </a:r>
            <a:r>
              <a:rPr lang="en-US" dirty="0"/>
              <a:t> seek to understand what students are saying/writing and encourage them to explain their ideas more clearly or fully (not to change their thinking).</a:t>
            </a:r>
          </a:p>
          <a:p>
            <a:pPr marL="457200" lvl="1" indent="-134595">
              <a:buFont typeface="Arial" pitchFamily="34" charset="0"/>
              <a:buChar char="•"/>
            </a:pPr>
            <a:r>
              <a:rPr lang="en-US" b="1" dirty="0"/>
              <a:t>Challenge questions</a:t>
            </a:r>
            <a:r>
              <a:rPr lang="en-US" dirty="0"/>
              <a:t> seek to engage students in ways that will challenge them to think, reconsider their ideas, change their initial ideas, and move toward more-scientific understandings.</a:t>
            </a:r>
            <a:endParaRPr lang="en-US" dirty="0">
              <a:latin typeface="Arial" charset="0"/>
            </a:endParaRPr>
          </a:p>
        </p:txBody>
      </p:sp>
      <p:sp>
        <p:nvSpPr>
          <p:cNvPr id="4" name="Header Placeholder 3"/>
          <p:cNvSpPr>
            <a:spLocks noGrp="1"/>
          </p:cNvSpPr>
          <p:nvPr>
            <p:ph type="hdr" sz="quarter" idx="10"/>
          </p:nvPr>
        </p:nvSpPr>
        <p:spPr/>
        <p:txBody>
          <a:bodyPr/>
          <a:lstStyle/>
          <a:p>
            <a:pPr>
              <a:defRPr/>
            </a:pPr>
            <a:r>
              <a:rPr lang="en-US"/>
              <a:t>BSCS</a:t>
            </a:r>
          </a:p>
        </p:txBody>
      </p:sp>
      <p:sp>
        <p:nvSpPr>
          <p:cNvPr id="5" name="Footer Placeholder 4"/>
          <p:cNvSpPr>
            <a:spLocks noGrp="1"/>
          </p:cNvSpPr>
          <p:nvPr>
            <p:ph type="ftr" sz="quarter" idx="11"/>
          </p:nvPr>
        </p:nvSpPr>
        <p:spPr/>
        <p:txBody>
          <a:bodyPr/>
          <a:lstStyle/>
          <a:p>
            <a:pPr>
              <a:defRPr/>
            </a:pPr>
            <a:r>
              <a:rPr lang="en-US"/>
              <a:t>STeLLA II Summer Institute Day 2</a:t>
            </a:r>
          </a:p>
        </p:txBody>
      </p:sp>
      <p:sp>
        <p:nvSpPr>
          <p:cNvPr id="6" name="Slide Number Placeholder 5"/>
          <p:cNvSpPr>
            <a:spLocks noGrp="1"/>
          </p:cNvSpPr>
          <p:nvPr>
            <p:ph type="sldNum" sz="quarter" idx="12"/>
          </p:nvPr>
        </p:nvSpPr>
        <p:spPr/>
        <p:txBody>
          <a:bodyPr/>
          <a:lstStyle/>
          <a:p>
            <a:pPr>
              <a:defRPr/>
            </a:pPr>
            <a:fld id="{C70F6E62-11C5-4854-89DB-851B545ABDD5}" type="slidenum">
              <a:rPr lang="en-US" smtClean="0"/>
              <a:pPr>
                <a:defRPr/>
              </a:pPr>
              <a:t>8</a:t>
            </a:fld>
            <a:endParaRPr lang="en-US"/>
          </a:p>
        </p:txBody>
      </p:sp>
    </p:spTree>
    <p:extLst>
      <p:ext uri="{BB962C8B-B14F-4D97-AF65-F5344CB8AC3E}">
        <p14:creationId xmlns:p14="http://schemas.microsoft.com/office/powerpoint/2010/main" val="250845864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Less than 1 min</a:t>
            </a:r>
          </a:p>
          <a:p>
            <a:endParaRPr lang="en-US" dirty="0"/>
          </a:p>
          <a:p>
            <a:pPr marL="0" lvl="1"/>
            <a:r>
              <a:rPr lang="en-US" dirty="0"/>
              <a:t>a. “Today we’ll explore this focus question: How can lesson analysis help us better understand how elicit, probe, and challenge questions can reveal and challenge student thinking?” </a:t>
            </a:r>
          </a:p>
          <a:p>
            <a:pPr marL="0" lvl="1"/>
            <a:endParaRPr lang="en-US" dirty="0"/>
          </a:p>
          <a:p>
            <a:pPr marL="0" lvl="1"/>
            <a:r>
              <a:rPr lang="en-US" dirty="0"/>
              <a:t>b. “But first let’s discuss what lesson analysis involves.”</a:t>
            </a:r>
          </a:p>
          <a:p>
            <a:endParaRPr lang="en-US" dirty="0"/>
          </a:p>
        </p:txBody>
      </p:sp>
      <p:sp>
        <p:nvSpPr>
          <p:cNvPr id="4" name="Slide Number Placeholder 3"/>
          <p:cNvSpPr>
            <a:spLocks noGrp="1"/>
          </p:cNvSpPr>
          <p:nvPr>
            <p:ph type="sldNum" sz="quarter" idx="10"/>
          </p:nvPr>
        </p:nvSpPr>
        <p:spPr/>
        <p:txBody>
          <a:bodyPr/>
          <a:lstStyle/>
          <a:p>
            <a:fld id="{458BEC4D-D1F7-4625-B0BA-2126EAFE9E6D}" type="slidenum">
              <a:rPr lang="en-US" smtClean="0"/>
              <a:pPr/>
              <a:t>9</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cxnSp>
        <p:nvCxnSpPr>
          <p:cNvPr id="4" name="Straight Connector 3"/>
          <p:cNvCxnSpPr/>
          <p:nvPr/>
        </p:nvCxnSpPr>
        <p:spPr>
          <a:xfrm>
            <a:off x="685800" y="3398838"/>
            <a:ext cx="7848600" cy="1587"/>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ctrTitle"/>
          </p:nvPr>
        </p:nvSpPr>
        <p:spPr>
          <a:xfrm>
            <a:off x="685800" y="1371600"/>
            <a:ext cx="7848600" cy="1927225"/>
          </a:xfrm>
        </p:spPr>
        <p:txBody>
          <a:bodyPr anchor="b">
            <a:noAutofit/>
          </a:bodyPr>
          <a:lstStyle>
            <a:lvl1pPr>
              <a:defRPr sz="5400" cap="all" baseline="0">
                <a:latin typeface="Calibri" panose="020F0502020204030204" pitchFamily="34" charset="0"/>
              </a:defRPr>
            </a:lvl1pPr>
          </a:lstStyle>
          <a:p>
            <a:r>
              <a:rPr lang="en-US" dirty="0"/>
              <a:t>Click to edit Master title style</a:t>
            </a:r>
          </a:p>
        </p:txBody>
      </p:sp>
      <p:sp>
        <p:nvSpPr>
          <p:cNvPr id="3" name="Subtitle 2"/>
          <p:cNvSpPr>
            <a:spLocks noGrp="1"/>
          </p:cNvSpPr>
          <p:nvPr>
            <p:ph type="subTitle" idx="1"/>
          </p:nvPr>
        </p:nvSpPr>
        <p:spPr>
          <a:xfrm>
            <a:off x="685800" y="3505200"/>
            <a:ext cx="6400800" cy="1752600"/>
          </a:xfrm>
        </p:spPr>
        <p:txBody>
          <a:bodyPr/>
          <a:lstStyle>
            <a:lvl1pPr marL="0" indent="0" algn="l">
              <a:buNone/>
              <a:defRPr>
                <a:solidFill>
                  <a:schemeClr val="tx1">
                    <a:lumMod val="75000"/>
                    <a:lumOff val="25000"/>
                  </a:schemeClr>
                </a:solidFill>
                <a:latin typeface="Calibri" panose="020F050202020403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5" name="Date Placeholder 3"/>
          <p:cNvSpPr>
            <a:spLocks noGrp="1"/>
          </p:cNvSpPr>
          <p:nvPr>
            <p:ph type="dt" sz="half" idx="10"/>
          </p:nvPr>
        </p:nvSpPr>
        <p:spPr/>
        <p:txBody>
          <a:bodyPr/>
          <a:lstStyle>
            <a:lvl1pPr>
              <a:defRPr/>
            </a:lvl1pPr>
          </a:lstStyle>
          <a:p>
            <a:pPr>
              <a:defRPr/>
            </a:pPr>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F4736509-B7D9-4E14-990D-0939A6D2E156}" type="slidenum">
              <a:rPr lang="en-US"/>
              <a:pPr>
                <a:defRPr/>
              </a:pPr>
              <a:t>‹#›</a:t>
            </a:fld>
            <a:endParaRPr lang="en-US"/>
          </a:p>
        </p:txBody>
      </p:sp>
    </p:spTree>
    <p:extLst>
      <p:ext uri="{BB962C8B-B14F-4D97-AF65-F5344CB8AC3E}">
        <p14:creationId xmlns:p14="http://schemas.microsoft.com/office/powerpoint/2010/main" val="14660907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Calibri" panose="020F0502020204030204" pitchFamily="34" charset="0"/>
              </a:defRPr>
            </a:lvl1pPr>
          </a:lstStyle>
          <a:p>
            <a:r>
              <a:rPr lang="en-US" dirty="0"/>
              <a:t>Click to edit Master title style</a:t>
            </a:r>
          </a:p>
        </p:txBody>
      </p:sp>
      <p:sp>
        <p:nvSpPr>
          <p:cNvPr id="3" name="Vertical Text Placeholder 2"/>
          <p:cNvSpPr>
            <a:spLocks noGrp="1"/>
          </p:cNvSpPr>
          <p:nvPr>
            <p:ph type="body" orient="vert" idx="1"/>
          </p:nvPr>
        </p:nvSpPr>
        <p:spPr/>
        <p:txBody>
          <a:bodyPr vert="eaVert"/>
          <a:lstStyle>
            <a:lvl1pPr>
              <a:defRPr>
                <a:latin typeface="Calibri" panose="020F0502020204030204" pitchFamily="34" charset="0"/>
              </a:defRPr>
            </a:lvl1pPr>
            <a:lvl2pPr>
              <a:defRPr>
                <a:latin typeface="Calibri" panose="020F0502020204030204" pitchFamily="34" charset="0"/>
              </a:defRPr>
            </a:lvl2pPr>
            <a:lvl3pPr>
              <a:defRPr>
                <a:latin typeface="Calibri" panose="020F0502020204030204" pitchFamily="34" charset="0"/>
              </a:defRPr>
            </a:lvl3pPr>
            <a:lvl4pPr>
              <a:defRPr>
                <a:latin typeface="Calibri" panose="020F0502020204030204" pitchFamily="34" charset="0"/>
              </a:defRPr>
            </a:lvl4pPr>
            <a:lvl5pPr>
              <a:defRPr>
                <a:latin typeface="Calibri" panose="020F050202020403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E4950129-838B-4CD0-82C5-B9E5CA8BA4D1}" type="slidenum">
              <a:rPr lang="en-US"/>
              <a:pPr>
                <a:defRPr/>
              </a:pPr>
              <a:t>‹#›</a:t>
            </a:fld>
            <a:endParaRPr lang="en-US"/>
          </a:p>
        </p:txBody>
      </p:sp>
    </p:spTree>
    <p:extLst>
      <p:ext uri="{BB962C8B-B14F-4D97-AF65-F5344CB8AC3E}">
        <p14:creationId xmlns:p14="http://schemas.microsoft.com/office/powerpoint/2010/main" val="291098533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609600"/>
            <a:ext cx="2057400" cy="5867400"/>
          </a:xfrm>
        </p:spPr>
        <p:txBody>
          <a:bodyPr vert="eaVert" anchor="b"/>
          <a:lstStyle>
            <a:lvl1pPr>
              <a:defRPr>
                <a:latin typeface="Calibri" panose="020F0502020204030204" pitchFamily="34" charset="0"/>
              </a:defRPr>
            </a:lvl1pPr>
          </a:lstStyle>
          <a:p>
            <a:r>
              <a:rPr lang="en-US" dirty="0"/>
              <a:t>Click to edit Master title style</a:t>
            </a:r>
          </a:p>
        </p:txBody>
      </p:sp>
      <p:sp>
        <p:nvSpPr>
          <p:cNvPr id="3" name="Vertical Text Placeholder 2"/>
          <p:cNvSpPr>
            <a:spLocks noGrp="1"/>
          </p:cNvSpPr>
          <p:nvPr>
            <p:ph type="body" orient="vert" idx="1"/>
          </p:nvPr>
        </p:nvSpPr>
        <p:spPr>
          <a:xfrm>
            <a:off x="457200" y="609600"/>
            <a:ext cx="6019800" cy="5867400"/>
          </a:xfrm>
        </p:spPr>
        <p:txBody>
          <a:bodyPr vert="eaVert"/>
          <a:lstStyle>
            <a:lvl1pPr>
              <a:defRPr>
                <a:latin typeface="Calibri" panose="020F0502020204030204" pitchFamily="34" charset="0"/>
              </a:defRPr>
            </a:lvl1pPr>
            <a:lvl2pPr>
              <a:defRPr>
                <a:latin typeface="Calibri" panose="020F0502020204030204" pitchFamily="34" charset="0"/>
              </a:defRPr>
            </a:lvl2pPr>
            <a:lvl3pPr>
              <a:defRPr>
                <a:latin typeface="Calibri" panose="020F0502020204030204" pitchFamily="34" charset="0"/>
              </a:defRPr>
            </a:lvl3pPr>
            <a:lvl4pPr>
              <a:defRPr>
                <a:latin typeface="Calibri" panose="020F0502020204030204" pitchFamily="34" charset="0"/>
              </a:defRPr>
            </a:lvl4pPr>
            <a:lvl5pPr>
              <a:defRPr>
                <a:latin typeface="Calibri" panose="020F050202020403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973227E1-08E6-4E55-9BDE-7F7F260040A8}" type="slidenum">
              <a:rPr lang="en-US"/>
              <a:pPr>
                <a:defRPr/>
              </a:pPr>
              <a:t>‹#›</a:t>
            </a:fld>
            <a:endParaRPr lang="en-US"/>
          </a:p>
        </p:txBody>
      </p:sp>
    </p:spTree>
    <p:extLst>
      <p:ext uri="{BB962C8B-B14F-4D97-AF65-F5344CB8AC3E}">
        <p14:creationId xmlns:p14="http://schemas.microsoft.com/office/powerpoint/2010/main" val="318630724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cxnSp>
        <p:nvCxnSpPr>
          <p:cNvPr id="4" name="Straight Connector 3"/>
          <p:cNvCxnSpPr/>
          <p:nvPr/>
        </p:nvCxnSpPr>
        <p:spPr>
          <a:xfrm>
            <a:off x="685800" y="3398838"/>
            <a:ext cx="7848600" cy="1587"/>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ctrTitle"/>
          </p:nvPr>
        </p:nvSpPr>
        <p:spPr>
          <a:xfrm>
            <a:off x="685800" y="1371600"/>
            <a:ext cx="7848600" cy="1927225"/>
          </a:xfrm>
        </p:spPr>
        <p:txBody>
          <a:bodyPr anchor="b">
            <a:noAutofit/>
          </a:bodyPr>
          <a:lstStyle>
            <a:lvl1pPr>
              <a:defRPr sz="5400" cap="all" baseline="0">
                <a:latin typeface="Calibri" panose="020F0502020204030204" pitchFamily="34" charset="0"/>
              </a:defRPr>
            </a:lvl1pPr>
          </a:lstStyle>
          <a:p>
            <a:r>
              <a:rPr lang="en-US" dirty="0"/>
              <a:t>Click to edit Master title style</a:t>
            </a:r>
          </a:p>
        </p:txBody>
      </p:sp>
      <p:sp>
        <p:nvSpPr>
          <p:cNvPr id="3" name="Subtitle 2"/>
          <p:cNvSpPr>
            <a:spLocks noGrp="1"/>
          </p:cNvSpPr>
          <p:nvPr>
            <p:ph type="subTitle" idx="1"/>
          </p:nvPr>
        </p:nvSpPr>
        <p:spPr>
          <a:xfrm>
            <a:off x="685800" y="3505200"/>
            <a:ext cx="6400800" cy="1752600"/>
          </a:xfrm>
        </p:spPr>
        <p:txBody>
          <a:bodyPr/>
          <a:lstStyle>
            <a:lvl1pPr marL="0" indent="0" algn="l">
              <a:buNone/>
              <a:defRPr>
                <a:solidFill>
                  <a:schemeClr val="tx1">
                    <a:lumMod val="75000"/>
                    <a:lumOff val="25000"/>
                  </a:schemeClr>
                </a:solidFill>
                <a:latin typeface="Calibri" panose="020F050202020403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5" name="Date Placeholder 3"/>
          <p:cNvSpPr>
            <a:spLocks noGrp="1"/>
          </p:cNvSpPr>
          <p:nvPr>
            <p:ph type="dt" sz="half" idx="10"/>
          </p:nvPr>
        </p:nvSpPr>
        <p:spPr/>
        <p:txBody>
          <a:bodyPr/>
          <a:lstStyle>
            <a:lvl1pPr>
              <a:defRPr/>
            </a:lvl1pPr>
          </a:lstStyle>
          <a:p>
            <a:pPr>
              <a:defRPr/>
            </a:pPr>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F4736509-B7D9-4E14-990D-0939A6D2E156}" type="slidenum">
              <a:rPr lang="en-US"/>
              <a:pPr>
                <a:defRPr/>
              </a:pPr>
              <a:t>‹#›</a:t>
            </a:fld>
            <a:endParaRPr lang="en-US"/>
          </a:p>
        </p:txBody>
      </p:sp>
    </p:spTree>
    <p:extLst>
      <p:ext uri="{BB962C8B-B14F-4D97-AF65-F5344CB8AC3E}">
        <p14:creationId xmlns:p14="http://schemas.microsoft.com/office/powerpoint/2010/main" val="361005844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Calibri" panose="020F0502020204030204" pitchFamily="34" charset="0"/>
              </a:defRPr>
            </a:lvl1pPr>
          </a:lstStyle>
          <a:p>
            <a:r>
              <a:rPr lang="en-US"/>
              <a:t>Click to edit Master title style</a:t>
            </a:r>
            <a:endParaRPr lang="en-US" dirty="0"/>
          </a:p>
        </p:txBody>
      </p:sp>
      <p:sp>
        <p:nvSpPr>
          <p:cNvPr id="3" name="Content Placeholder 2"/>
          <p:cNvSpPr>
            <a:spLocks noGrp="1"/>
          </p:cNvSpPr>
          <p:nvPr>
            <p:ph idx="1"/>
          </p:nvPr>
        </p:nvSpPr>
        <p:spPr/>
        <p:txBody>
          <a:bodyPr/>
          <a:lstStyle>
            <a:lvl1pPr>
              <a:defRPr>
                <a:latin typeface="Calibri" panose="020F0502020204030204" pitchFamily="34" charset="0"/>
              </a:defRPr>
            </a:lvl1pPr>
            <a:lvl2pPr>
              <a:defRPr>
                <a:latin typeface="Calibri" panose="020F0502020204030204" pitchFamily="34" charset="0"/>
              </a:defRPr>
            </a:lvl2pPr>
            <a:lvl3pPr>
              <a:defRPr>
                <a:latin typeface="Calibri" panose="020F0502020204030204" pitchFamily="34" charset="0"/>
              </a:defRPr>
            </a:lvl3pPr>
            <a:lvl4pPr>
              <a:defRPr>
                <a:latin typeface="Calibri" panose="020F0502020204030204" pitchFamily="34" charset="0"/>
              </a:defRPr>
            </a:lvl4pPr>
            <a:lvl5pPr>
              <a:defRPr>
                <a:latin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4A7A78D6-729F-4E75-A2D7-D2A416F3A9DE}" type="slidenum">
              <a:rPr lang="en-US"/>
              <a:pPr>
                <a:defRPr/>
              </a:pPr>
              <a:t>‹#›</a:t>
            </a:fld>
            <a:endParaRPr lang="en-US"/>
          </a:p>
        </p:txBody>
      </p:sp>
    </p:spTree>
    <p:extLst>
      <p:ext uri="{BB962C8B-B14F-4D97-AF65-F5344CB8AC3E}">
        <p14:creationId xmlns:p14="http://schemas.microsoft.com/office/powerpoint/2010/main" val="40382927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5266BDC2-34F1-4F7E-8EA7-5E37952CD375}" type="slidenum">
              <a:rPr lang="en-US"/>
              <a:pPr>
                <a:defRPr/>
              </a:pPr>
              <a:t>‹#›</a:t>
            </a:fld>
            <a:endParaRPr lang="en-US"/>
          </a:p>
        </p:txBody>
      </p:sp>
    </p:spTree>
    <p:extLst>
      <p:ext uri="{BB962C8B-B14F-4D97-AF65-F5344CB8AC3E}">
        <p14:creationId xmlns:p14="http://schemas.microsoft.com/office/powerpoint/2010/main" val="125755831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Calibri" panose="020F0502020204030204" pitchFamily="34" charset="0"/>
              </a:defRPr>
            </a:lvl1pPr>
          </a:lstStyle>
          <a:p>
            <a:r>
              <a:rPr lang="en-US" dirty="0"/>
              <a:t>Click to edit Master title style</a:t>
            </a:r>
          </a:p>
        </p:txBody>
      </p:sp>
      <p:sp>
        <p:nvSpPr>
          <p:cNvPr id="3" name="Content Placeholder 2"/>
          <p:cNvSpPr>
            <a:spLocks noGrp="1"/>
          </p:cNvSpPr>
          <p:nvPr>
            <p:ph idx="1"/>
          </p:nvPr>
        </p:nvSpPr>
        <p:spPr/>
        <p:txBody>
          <a:bodyPr/>
          <a:lstStyle>
            <a:lvl1pPr>
              <a:defRPr>
                <a:latin typeface="Calibri" panose="020F0502020204030204" pitchFamily="34" charset="0"/>
              </a:defRPr>
            </a:lvl1pPr>
            <a:lvl2pPr>
              <a:defRPr>
                <a:latin typeface="Calibri" panose="020F0502020204030204" pitchFamily="34" charset="0"/>
              </a:defRPr>
            </a:lvl2pPr>
            <a:lvl3pPr>
              <a:defRPr>
                <a:latin typeface="Calibri" panose="020F0502020204030204" pitchFamily="34" charset="0"/>
              </a:defRPr>
            </a:lvl3pPr>
            <a:lvl4pPr>
              <a:defRPr>
                <a:latin typeface="Calibri" panose="020F0502020204030204" pitchFamily="34" charset="0"/>
              </a:defRPr>
            </a:lvl4pPr>
            <a:lvl5pPr>
              <a:defRPr>
                <a:latin typeface="Calibri" panose="020F050202020403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4A7A78D6-729F-4E75-A2D7-D2A416F3A9DE}" type="slidenum">
              <a:rPr lang="en-US"/>
              <a:pPr>
                <a:defRPr/>
              </a:pPr>
              <a:t>‹#›</a:t>
            </a:fld>
            <a:endParaRPr lang="en-US"/>
          </a:p>
        </p:txBody>
      </p:sp>
    </p:spTree>
    <p:extLst>
      <p:ext uri="{BB962C8B-B14F-4D97-AF65-F5344CB8AC3E}">
        <p14:creationId xmlns:p14="http://schemas.microsoft.com/office/powerpoint/2010/main" val="103945010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1">
        <a:schemeClr val="bg2"/>
      </p:bgRef>
    </p:bg>
    <p:spTree>
      <p:nvGrpSpPr>
        <p:cNvPr id="1" name=""/>
        <p:cNvGrpSpPr/>
        <p:nvPr/>
      </p:nvGrpSpPr>
      <p:grpSpPr>
        <a:xfrm>
          <a:off x="0" y="0"/>
          <a:ext cx="0" cy="0"/>
          <a:chOff x="0" y="0"/>
          <a:chExt cx="0" cy="0"/>
        </a:xfrm>
      </p:grpSpPr>
      <p:cxnSp>
        <p:nvCxnSpPr>
          <p:cNvPr id="4" name="Straight Connector 3"/>
          <p:cNvCxnSpPr/>
          <p:nvPr/>
        </p:nvCxnSpPr>
        <p:spPr>
          <a:xfrm>
            <a:off x="731838" y="4598988"/>
            <a:ext cx="7848600" cy="1587"/>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722313" y="2362200"/>
            <a:ext cx="7772400" cy="2200275"/>
          </a:xfrm>
        </p:spPr>
        <p:txBody>
          <a:bodyPr anchor="b"/>
          <a:lstStyle>
            <a:lvl1pPr algn="l">
              <a:defRPr sz="4800" b="0" cap="all">
                <a:latin typeface="Calibri" panose="020F0502020204030204" pitchFamily="34" charset="0"/>
              </a:defRPr>
            </a:lvl1pPr>
          </a:lstStyle>
          <a:p>
            <a:r>
              <a:rPr lang="en-US" dirty="0"/>
              <a:t>Click to edit Master title style</a:t>
            </a:r>
          </a:p>
        </p:txBody>
      </p:sp>
      <p:sp>
        <p:nvSpPr>
          <p:cNvPr id="3" name="Text Placeholder 2"/>
          <p:cNvSpPr>
            <a:spLocks noGrp="1"/>
          </p:cNvSpPr>
          <p:nvPr>
            <p:ph type="body" idx="1"/>
          </p:nvPr>
        </p:nvSpPr>
        <p:spPr>
          <a:xfrm>
            <a:off x="722313" y="4626864"/>
            <a:ext cx="7772400" cy="1500187"/>
          </a:xfrm>
        </p:spPr>
        <p:txBody>
          <a:bodyPr>
            <a:normAutofit/>
          </a:bodyPr>
          <a:lstStyle>
            <a:lvl1pPr marL="0" indent="0">
              <a:buNone/>
              <a:defRPr sz="2400">
                <a:solidFill>
                  <a:schemeClr val="tx2"/>
                </a:solidFill>
                <a:latin typeface="Calibri" panose="020F0502020204030204" pitchFamily="34"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DB6BBEB5-01D6-47A2-BCF3-B3B9837CD530}" type="slidenum">
              <a:rPr lang="en-US"/>
              <a:pPr>
                <a:defRPr/>
              </a:pPr>
              <a:t>‹#›</a:t>
            </a:fld>
            <a:endParaRPr lang="en-US"/>
          </a:p>
        </p:txBody>
      </p:sp>
    </p:spTree>
    <p:extLst>
      <p:ext uri="{BB962C8B-B14F-4D97-AF65-F5344CB8AC3E}">
        <p14:creationId xmlns:p14="http://schemas.microsoft.com/office/powerpoint/2010/main" val="2517589831"/>
      </p:ext>
    </p:extLst>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Calibri" panose="020F0502020204030204" pitchFamily="34" charset="0"/>
              </a:defRPr>
            </a:lvl1pPr>
          </a:lstStyle>
          <a:p>
            <a:r>
              <a:rPr lang="en-US" dirty="0"/>
              <a:t>Click to edit Master title style</a:t>
            </a:r>
          </a:p>
        </p:txBody>
      </p:sp>
      <p:sp>
        <p:nvSpPr>
          <p:cNvPr id="3" name="Content Placeholder 2"/>
          <p:cNvSpPr>
            <a:spLocks noGrp="1"/>
          </p:cNvSpPr>
          <p:nvPr>
            <p:ph sz="half" idx="1"/>
          </p:nvPr>
        </p:nvSpPr>
        <p:spPr>
          <a:xfrm>
            <a:off x="457200" y="1673352"/>
            <a:ext cx="4038600" cy="4718304"/>
          </a:xfrm>
        </p:spPr>
        <p:txBody>
          <a:bodyPr/>
          <a:lstStyle>
            <a:lvl1pPr>
              <a:defRPr sz="2800">
                <a:latin typeface="Calibri" panose="020F0502020204030204" pitchFamily="34" charset="0"/>
              </a:defRPr>
            </a:lvl1pPr>
            <a:lvl2pPr>
              <a:defRPr sz="2400">
                <a:latin typeface="Calibri" panose="020F0502020204030204" pitchFamily="34" charset="0"/>
              </a:defRPr>
            </a:lvl2pPr>
            <a:lvl3pPr>
              <a:defRPr sz="2000">
                <a:latin typeface="Calibri" panose="020F0502020204030204" pitchFamily="34" charset="0"/>
              </a:defRPr>
            </a:lvl3pPr>
            <a:lvl4pPr>
              <a:defRPr sz="1800">
                <a:latin typeface="Calibri" panose="020F0502020204030204" pitchFamily="34" charset="0"/>
              </a:defRPr>
            </a:lvl4pPr>
            <a:lvl5pPr>
              <a:defRPr sz="1800">
                <a:latin typeface="Calibri" panose="020F0502020204030204" pitchFamily="34" charset="0"/>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648200" y="1673352"/>
            <a:ext cx="4038600" cy="4718304"/>
          </a:xfrm>
        </p:spPr>
        <p:txBody>
          <a:bodyPr/>
          <a:lstStyle>
            <a:lvl1pPr>
              <a:defRPr sz="2800">
                <a:latin typeface="Calibri" panose="020F0502020204030204" pitchFamily="34" charset="0"/>
              </a:defRPr>
            </a:lvl1pPr>
            <a:lvl2pPr>
              <a:defRPr sz="2400">
                <a:latin typeface="Calibri" panose="020F0502020204030204" pitchFamily="34" charset="0"/>
              </a:defRPr>
            </a:lvl2pPr>
            <a:lvl3pPr>
              <a:defRPr sz="2000">
                <a:latin typeface="Calibri" panose="020F0502020204030204" pitchFamily="34" charset="0"/>
              </a:defRPr>
            </a:lvl3pPr>
            <a:lvl4pPr>
              <a:defRPr sz="1800">
                <a:latin typeface="Calibri" panose="020F0502020204030204" pitchFamily="34" charset="0"/>
              </a:defRPr>
            </a:lvl4pPr>
            <a:lvl5pPr>
              <a:defRPr sz="1800">
                <a:latin typeface="Calibri" panose="020F0502020204030204" pitchFamily="34" charset="0"/>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3"/>
          <p:cNvSpPr>
            <a:spLocks noGrp="1"/>
          </p:cNvSpPr>
          <p:nvPr>
            <p:ph type="dt" sz="half" idx="10"/>
          </p:nvPr>
        </p:nvSpPr>
        <p:spPr/>
        <p:txBody>
          <a:bodyPr/>
          <a:lstStyle>
            <a:lvl1pPr>
              <a:defRPr/>
            </a:lvl1pPr>
          </a:lstStyle>
          <a:p>
            <a:pPr>
              <a:defRPr/>
            </a:pPr>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FA82B28A-D4AF-4B7E-8537-11780E8ECB02}" type="slidenum">
              <a:rPr lang="en-US"/>
              <a:pPr>
                <a:defRPr/>
              </a:pPr>
              <a:t>‹#›</a:t>
            </a:fld>
            <a:endParaRPr lang="en-US"/>
          </a:p>
        </p:txBody>
      </p:sp>
    </p:spTree>
    <p:extLst>
      <p:ext uri="{BB962C8B-B14F-4D97-AF65-F5344CB8AC3E}">
        <p14:creationId xmlns:p14="http://schemas.microsoft.com/office/powerpoint/2010/main" val="19816008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cxnSp>
        <p:nvCxnSpPr>
          <p:cNvPr id="7" name="Straight Connector 6"/>
          <p:cNvCxnSpPr/>
          <p:nvPr/>
        </p:nvCxnSpPr>
        <p:spPr>
          <a:xfrm rot="5400000">
            <a:off x="2218531" y="4045744"/>
            <a:ext cx="4708525"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p:txBody>
          <a:bodyPr/>
          <a:lstStyle>
            <a:lvl1pPr>
              <a:defRPr>
                <a:latin typeface="Calibri" panose="020F0502020204030204" pitchFamily="34" charset="0"/>
              </a:defRPr>
            </a:lvl1pPr>
          </a:lstStyle>
          <a:p>
            <a:r>
              <a:rPr lang="en-US" dirty="0"/>
              <a:t>Click to edit Master title style</a:t>
            </a:r>
          </a:p>
        </p:txBody>
      </p:sp>
      <p:sp>
        <p:nvSpPr>
          <p:cNvPr id="3" name="Text Placeholder 2"/>
          <p:cNvSpPr>
            <a:spLocks noGrp="1"/>
          </p:cNvSpPr>
          <p:nvPr>
            <p:ph type="body" idx="1"/>
          </p:nvPr>
        </p:nvSpPr>
        <p:spPr>
          <a:xfrm>
            <a:off x="457200" y="1676400"/>
            <a:ext cx="393192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sz="2000" b="0">
                <a:solidFill>
                  <a:schemeClr val="tx2"/>
                </a:solidFill>
                <a:latin typeface="Calibri" panose="020F050202020403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457200" y="2438400"/>
            <a:ext cx="3931920" cy="3951288"/>
          </a:xfrm>
        </p:spPr>
        <p:txBody>
          <a:bodyPr/>
          <a:lstStyle>
            <a:lvl1pPr>
              <a:defRPr sz="2400">
                <a:latin typeface="Calibri" panose="020F0502020204030204" pitchFamily="34" charset="0"/>
              </a:defRPr>
            </a:lvl1pPr>
            <a:lvl2pPr>
              <a:defRPr sz="2000">
                <a:latin typeface="Calibri" panose="020F0502020204030204" pitchFamily="34" charset="0"/>
              </a:defRPr>
            </a:lvl2pPr>
            <a:lvl3pPr>
              <a:defRPr sz="1800">
                <a:latin typeface="Calibri" panose="020F0502020204030204" pitchFamily="34" charset="0"/>
              </a:defRPr>
            </a:lvl3pPr>
            <a:lvl4pPr>
              <a:defRPr sz="1600">
                <a:latin typeface="Calibri" panose="020F0502020204030204" pitchFamily="34" charset="0"/>
              </a:defRPr>
            </a:lvl4pPr>
            <a:lvl5pPr>
              <a:defRPr sz="1600">
                <a:latin typeface="Calibri" panose="020F0502020204030204" pitchFamily="34" charset="0"/>
              </a:defRPr>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4754880" y="1676400"/>
            <a:ext cx="393192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lang="en-US" sz="2000" b="0" kern="1200" dirty="0" smtClean="0">
                <a:solidFill>
                  <a:schemeClr val="tx2"/>
                </a:solidFill>
                <a:latin typeface="Calibri" panose="020F0502020204030204" pitchFamily="34" charset="0"/>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4754880" y="2438400"/>
            <a:ext cx="3931920" cy="3951288"/>
          </a:xfrm>
        </p:spPr>
        <p:txBody>
          <a:bodyPr/>
          <a:lstStyle>
            <a:lvl1pPr>
              <a:defRPr sz="2400">
                <a:latin typeface="Calibri" panose="020F0502020204030204" pitchFamily="34" charset="0"/>
              </a:defRPr>
            </a:lvl1pPr>
            <a:lvl2pPr>
              <a:defRPr sz="2000">
                <a:latin typeface="Calibri" panose="020F0502020204030204" pitchFamily="34" charset="0"/>
              </a:defRPr>
            </a:lvl2pPr>
            <a:lvl3pPr>
              <a:defRPr sz="1800">
                <a:latin typeface="Calibri" panose="020F0502020204030204" pitchFamily="34" charset="0"/>
              </a:defRPr>
            </a:lvl3pPr>
            <a:lvl4pPr>
              <a:defRPr sz="1600">
                <a:latin typeface="Calibri" panose="020F0502020204030204" pitchFamily="34" charset="0"/>
              </a:defRPr>
            </a:lvl4pPr>
            <a:lvl5pPr>
              <a:defRPr sz="1600">
                <a:latin typeface="Calibri" panose="020F0502020204030204" pitchFamily="34" charset="0"/>
              </a:defRPr>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Date Placeholder 6"/>
          <p:cNvSpPr>
            <a:spLocks noGrp="1"/>
          </p:cNvSpPr>
          <p:nvPr>
            <p:ph type="dt" sz="half" idx="10"/>
          </p:nvPr>
        </p:nvSpPr>
        <p:spPr/>
        <p:txBody>
          <a:bodyPr/>
          <a:lstStyle>
            <a:lvl1pPr>
              <a:defRPr/>
            </a:lvl1pPr>
          </a:lstStyle>
          <a:p>
            <a:pPr>
              <a:defRPr/>
            </a:pPr>
            <a:endParaRPr lang="en-US"/>
          </a:p>
        </p:txBody>
      </p:sp>
      <p:sp>
        <p:nvSpPr>
          <p:cNvPr id="9" name="Footer Placeholder 7"/>
          <p:cNvSpPr>
            <a:spLocks noGrp="1"/>
          </p:cNvSpPr>
          <p:nvPr>
            <p:ph type="ftr" sz="quarter" idx="11"/>
          </p:nvPr>
        </p:nvSpPr>
        <p:spPr/>
        <p:txBody>
          <a:bodyPr/>
          <a:lstStyle>
            <a:lvl1pPr>
              <a:defRPr/>
            </a:lvl1pPr>
          </a:lstStyle>
          <a:p>
            <a:pPr>
              <a:defRPr/>
            </a:pPr>
            <a:endParaRPr lang="en-US"/>
          </a:p>
        </p:txBody>
      </p:sp>
      <p:sp>
        <p:nvSpPr>
          <p:cNvPr id="10" name="Slide Number Placeholder 8"/>
          <p:cNvSpPr>
            <a:spLocks noGrp="1"/>
          </p:cNvSpPr>
          <p:nvPr>
            <p:ph type="sldNum" sz="quarter" idx="12"/>
          </p:nvPr>
        </p:nvSpPr>
        <p:spPr/>
        <p:txBody>
          <a:bodyPr/>
          <a:lstStyle>
            <a:lvl1pPr>
              <a:defRPr/>
            </a:lvl1pPr>
          </a:lstStyle>
          <a:p>
            <a:pPr>
              <a:defRPr/>
            </a:pPr>
            <a:fld id="{2AC85E45-36ED-4CB7-AAF7-BE6B50D63CE7}" type="slidenum">
              <a:rPr lang="en-US"/>
              <a:pPr>
                <a:defRPr/>
              </a:pPr>
              <a:t>‹#›</a:t>
            </a:fld>
            <a:endParaRPr lang="en-US"/>
          </a:p>
        </p:txBody>
      </p:sp>
    </p:spTree>
    <p:extLst>
      <p:ext uri="{BB962C8B-B14F-4D97-AF65-F5344CB8AC3E}">
        <p14:creationId xmlns:p14="http://schemas.microsoft.com/office/powerpoint/2010/main" val="136747362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Calibri" panose="020F0502020204030204" pitchFamily="34" charset="0"/>
              </a:defRPr>
            </a:lvl1pPr>
          </a:lstStyle>
          <a:p>
            <a:r>
              <a:rPr lang="en-US" dirty="0"/>
              <a:t>Click to edit Master title style</a:t>
            </a:r>
          </a:p>
        </p:txBody>
      </p:sp>
      <p:sp>
        <p:nvSpPr>
          <p:cNvPr id="3" name="Date Placeholder 3"/>
          <p:cNvSpPr>
            <a:spLocks noGrp="1"/>
          </p:cNvSpPr>
          <p:nvPr>
            <p:ph type="dt" sz="half" idx="10"/>
          </p:nvPr>
        </p:nvSpPr>
        <p:spPr/>
        <p:txBody>
          <a:bodyPr/>
          <a:lstStyle>
            <a:lvl1pPr>
              <a:defRPr/>
            </a:lvl1pPr>
          </a:lstStyle>
          <a:p>
            <a:pPr>
              <a:defRPr/>
            </a:pPr>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19CF5097-F154-45E2-885E-C804689485C2}" type="slidenum">
              <a:rPr lang="en-US"/>
              <a:pPr>
                <a:defRPr/>
              </a:pPr>
              <a:t>‹#›</a:t>
            </a:fld>
            <a:endParaRPr lang="en-US"/>
          </a:p>
        </p:txBody>
      </p:sp>
    </p:spTree>
    <p:extLst>
      <p:ext uri="{BB962C8B-B14F-4D97-AF65-F5344CB8AC3E}">
        <p14:creationId xmlns:p14="http://schemas.microsoft.com/office/powerpoint/2010/main" val="393811592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5266BDC2-34F1-4F7E-8EA7-5E37952CD375}" type="slidenum">
              <a:rPr lang="en-US"/>
              <a:pPr>
                <a:defRPr/>
              </a:pPr>
              <a:t>‹#›</a:t>
            </a:fld>
            <a:endParaRPr lang="en-US"/>
          </a:p>
        </p:txBody>
      </p:sp>
    </p:spTree>
    <p:extLst>
      <p:ext uri="{BB962C8B-B14F-4D97-AF65-F5344CB8AC3E}">
        <p14:creationId xmlns:p14="http://schemas.microsoft.com/office/powerpoint/2010/main" val="30222345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cxnSp>
        <p:nvCxnSpPr>
          <p:cNvPr id="5" name="Straight Connector 4"/>
          <p:cNvCxnSpPr/>
          <p:nvPr/>
        </p:nvCxnSpPr>
        <p:spPr>
          <a:xfrm rot="5400000">
            <a:off x="-13494" y="3580607"/>
            <a:ext cx="5578475"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457200" y="792080"/>
            <a:ext cx="2139696" cy="1261872"/>
          </a:xfrm>
        </p:spPr>
        <p:txBody>
          <a:bodyPr anchor="b">
            <a:noAutofit/>
          </a:bodyPr>
          <a:lstStyle>
            <a:lvl1pPr algn="l">
              <a:defRPr sz="2400" b="0">
                <a:latin typeface="Calibri" panose="020F0502020204030204" pitchFamily="34" charset="0"/>
              </a:defRPr>
            </a:lvl1pPr>
          </a:lstStyle>
          <a:p>
            <a:r>
              <a:rPr lang="en-US" dirty="0"/>
              <a:t>Click to edit Master title style</a:t>
            </a:r>
          </a:p>
        </p:txBody>
      </p:sp>
      <p:sp>
        <p:nvSpPr>
          <p:cNvPr id="3" name="Content Placeholder 2"/>
          <p:cNvSpPr>
            <a:spLocks noGrp="1"/>
          </p:cNvSpPr>
          <p:nvPr>
            <p:ph idx="1"/>
          </p:nvPr>
        </p:nvSpPr>
        <p:spPr>
          <a:xfrm>
            <a:off x="2971800" y="792080"/>
            <a:ext cx="5715000" cy="5577840"/>
          </a:xfrm>
        </p:spPr>
        <p:txBody>
          <a:bodyPr/>
          <a:lstStyle>
            <a:lvl1pPr>
              <a:defRPr sz="3200">
                <a:latin typeface="Calibri" panose="020F0502020204030204" pitchFamily="34" charset="0"/>
              </a:defRPr>
            </a:lvl1pPr>
            <a:lvl2pPr>
              <a:defRPr sz="2800">
                <a:latin typeface="Calibri" panose="020F0502020204030204" pitchFamily="34" charset="0"/>
              </a:defRPr>
            </a:lvl2pPr>
            <a:lvl3pPr>
              <a:defRPr sz="2400">
                <a:latin typeface="Calibri" panose="020F0502020204030204" pitchFamily="34" charset="0"/>
              </a:defRPr>
            </a:lvl3pPr>
            <a:lvl4pPr>
              <a:defRPr sz="2000">
                <a:latin typeface="Calibri" panose="020F0502020204030204" pitchFamily="34" charset="0"/>
              </a:defRPr>
            </a:lvl4pPr>
            <a:lvl5pPr>
              <a:defRPr sz="2000">
                <a:latin typeface="Calibri" panose="020F0502020204030204" pitchFamily="34" charset="0"/>
              </a:defRPr>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457201" y="2130552"/>
            <a:ext cx="2139696" cy="4243615"/>
          </a:xfrm>
        </p:spPr>
        <p:txBody>
          <a:bodyPr/>
          <a:lstStyle>
            <a:lvl1pPr marL="0" indent="0">
              <a:buNone/>
              <a:defRPr sz="1400">
                <a:latin typeface="Calibri" panose="020F0502020204030204"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6" name="Date Placeholder 4"/>
          <p:cNvSpPr>
            <a:spLocks noGrp="1"/>
          </p:cNvSpPr>
          <p:nvPr>
            <p:ph type="dt" sz="half" idx="10"/>
          </p:nvPr>
        </p:nvSpPr>
        <p:spPr/>
        <p:txBody>
          <a:bodyPr/>
          <a:lstStyle>
            <a:lvl1pPr>
              <a:defRPr/>
            </a:lvl1pPr>
          </a:lstStyle>
          <a:p>
            <a:pPr>
              <a:defRPr/>
            </a:pPr>
            <a:endParaRPr lang="en-US"/>
          </a:p>
        </p:txBody>
      </p:sp>
      <p:sp>
        <p:nvSpPr>
          <p:cNvPr id="7" name="Footer Placeholder 5"/>
          <p:cNvSpPr>
            <a:spLocks noGrp="1"/>
          </p:cNvSpPr>
          <p:nvPr>
            <p:ph type="ftr" sz="quarter" idx="11"/>
          </p:nvPr>
        </p:nvSpPr>
        <p:spPr/>
        <p:txBody>
          <a:bodyPr/>
          <a:lstStyle>
            <a:lvl1pPr>
              <a:defRPr/>
            </a:lvl1pPr>
          </a:lstStyle>
          <a:p>
            <a:pPr>
              <a:defRPr/>
            </a:pPr>
            <a:endParaRPr lang="en-US"/>
          </a:p>
        </p:txBody>
      </p:sp>
      <p:sp>
        <p:nvSpPr>
          <p:cNvPr id="8" name="Slide Number Placeholder 6"/>
          <p:cNvSpPr>
            <a:spLocks noGrp="1"/>
          </p:cNvSpPr>
          <p:nvPr>
            <p:ph type="sldNum" sz="quarter" idx="12"/>
          </p:nvPr>
        </p:nvSpPr>
        <p:spPr/>
        <p:txBody>
          <a:bodyPr/>
          <a:lstStyle>
            <a:lvl1pPr>
              <a:defRPr/>
            </a:lvl1pPr>
          </a:lstStyle>
          <a:p>
            <a:pPr>
              <a:defRPr/>
            </a:pPr>
            <a:fld id="{9070B46F-C72C-481F-AA11-EB346A150C1A}" type="slidenum">
              <a:rPr lang="en-US"/>
              <a:pPr>
                <a:defRPr/>
              </a:pPr>
              <a:t>‹#›</a:t>
            </a:fld>
            <a:endParaRPr lang="en-US"/>
          </a:p>
        </p:txBody>
      </p:sp>
    </p:spTree>
    <p:extLst>
      <p:ext uri="{BB962C8B-B14F-4D97-AF65-F5344CB8AC3E}">
        <p14:creationId xmlns:p14="http://schemas.microsoft.com/office/powerpoint/2010/main" val="320282076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792480"/>
            <a:ext cx="2142680" cy="1264920"/>
          </a:xfrm>
        </p:spPr>
        <p:txBody>
          <a:bodyPr anchor="b"/>
          <a:lstStyle>
            <a:lvl1pPr algn="l">
              <a:defRPr sz="2400" b="0">
                <a:latin typeface="Calibri" panose="020F0502020204030204" pitchFamily="34" charset="0"/>
              </a:defRPr>
            </a:lvl1pPr>
          </a:lstStyle>
          <a:p>
            <a:r>
              <a:rPr lang="en-US" dirty="0"/>
              <a:t>Click to edit Master title style</a:t>
            </a:r>
          </a:p>
        </p:txBody>
      </p:sp>
      <p:sp>
        <p:nvSpPr>
          <p:cNvPr id="3" name="Picture Placeholder 2"/>
          <p:cNvSpPr>
            <a:spLocks noGrp="1"/>
          </p:cNvSpPr>
          <p:nvPr>
            <p:ph type="pic" idx="1"/>
          </p:nvPr>
        </p:nvSpPr>
        <p:spPr>
          <a:xfrm>
            <a:off x="2858610" y="838201"/>
            <a:ext cx="5904390" cy="5500456"/>
          </a:xfrm>
          <a:solidFill>
            <a:schemeClr val="bg2"/>
          </a:solidFill>
          <a:ln w="76200">
            <a:solidFill>
              <a:srgbClr val="FFFFFF"/>
            </a:solidFill>
            <a:miter lim="800000"/>
          </a:ln>
          <a:effectLst>
            <a:outerShdw blurRad="50800" dist="12700" dir="5400000" algn="t" rotWithShape="0">
              <a:prstClr val="black">
                <a:alpha val="59000"/>
              </a:prstClr>
            </a:outerShdw>
          </a:effectLst>
        </p:spPr>
        <p:txBody>
          <a:bodyPr rtlCol="0">
            <a:normAutofit/>
          </a:bodyPr>
          <a:lstStyle>
            <a:lvl1pPr marL="0" indent="0">
              <a:buNone/>
              <a:defRPr sz="3200">
                <a:latin typeface="Calibri" panose="020F0502020204030204"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a:t>Click icon to add picture</a:t>
            </a:r>
          </a:p>
        </p:txBody>
      </p:sp>
      <p:sp>
        <p:nvSpPr>
          <p:cNvPr id="4" name="Text Placeholder 3"/>
          <p:cNvSpPr>
            <a:spLocks noGrp="1"/>
          </p:cNvSpPr>
          <p:nvPr>
            <p:ph type="body" sz="half" idx="2"/>
          </p:nvPr>
        </p:nvSpPr>
        <p:spPr>
          <a:xfrm>
            <a:off x="457200" y="2133600"/>
            <a:ext cx="2139696" cy="4242816"/>
          </a:xfrm>
        </p:spPr>
        <p:txBody>
          <a:bodyPr/>
          <a:lstStyle>
            <a:lvl1pPr marL="0" indent="0">
              <a:buNone/>
              <a:defRPr sz="1400">
                <a:latin typeface="Calibri" panose="020F0502020204030204"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16B61DD7-BAA8-421F-9E35-5963BE49B3F3}" type="slidenum">
              <a:rPr lang="en-US"/>
              <a:pPr>
                <a:defRPr/>
              </a:pPr>
              <a:t>‹#›</a:t>
            </a:fld>
            <a:endParaRPr lang="en-US"/>
          </a:p>
        </p:txBody>
      </p:sp>
    </p:spTree>
    <p:extLst>
      <p:ext uri="{BB962C8B-B14F-4D97-AF65-F5344CB8AC3E}">
        <p14:creationId xmlns:p14="http://schemas.microsoft.com/office/powerpoint/2010/main" val="335637466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4.xml"/><Relationship Id="rId2" Type="http://schemas.openxmlformats.org/officeDocument/2006/relationships/slideLayout" Target="../slideLayouts/slideLayout13.xml"/><Relationship Id="rId1" Type="http://schemas.openxmlformats.org/officeDocument/2006/relationships/slideLayout" Target="../slideLayouts/slideLayout12.xml"/><Relationship Id="rId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Rectangle 9"/>
          <p:cNvSpPr/>
          <p:nvPr/>
        </p:nvSpPr>
        <p:spPr>
          <a:xfrm>
            <a:off x="0" y="220663"/>
            <a:ext cx="9144000" cy="2286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a:solidFill>
                <a:srgbClr val="FFFFFF"/>
              </a:solidFill>
            </a:endParaRPr>
          </a:p>
        </p:txBody>
      </p:sp>
      <p:sp>
        <p:nvSpPr>
          <p:cNvPr id="2" name="Title Placeholder 1"/>
          <p:cNvSpPr>
            <a:spLocks noGrp="1"/>
          </p:cNvSpPr>
          <p:nvPr>
            <p:ph type="title"/>
          </p:nvPr>
        </p:nvSpPr>
        <p:spPr>
          <a:xfrm>
            <a:off x="457200" y="533400"/>
            <a:ext cx="8229600" cy="990600"/>
          </a:xfrm>
          <a:prstGeom prst="rect">
            <a:avLst/>
          </a:prstGeom>
        </p:spPr>
        <p:txBody>
          <a:bodyPr vert="horz" lIns="91440" tIns="45720" rIns="91440" bIns="45720" rtlCol="0" anchor="ctr">
            <a:normAutofit/>
          </a:bodyPr>
          <a:lstStyle/>
          <a:p>
            <a:r>
              <a:rPr lang="en-US" dirty="0"/>
              <a:t>Click to edit Master title style</a:t>
            </a:r>
          </a:p>
        </p:txBody>
      </p:sp>
      <p:sp>
        <p:nvSpPr>
          <p:cNvPr id="4100" name="Text Placeholder 2"/>
          <p:cNvSpPr>
            <a:spLocks noGrp="1"/>
          </p:cNvSpPr>
          <p:nvPr>
            <p:ph type="body" idx="1"/>
          </p:nvPr>
        </p:nvSpPr>
        <p:spPr bwMode="auto">
          <a:xfrm>
            <a:off x="457200" y="1600200"/>
            <a:ext cx="8229600" cy="487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dirty="0"/>
              <a:t>Click to edit Master text styles</a:t>
            </a:r>
          </a:p>
          <a:p>
            <a:pPr lvl="1"/>
            <a:r>
              <a:rPr lang="en-US" altLang="en-US" dirty="0"/>
              <a:t>Second level</a:t>
            </a:r>
          </a:p>
          <a:p>
            <a:pPr lvl="2"/>
            <a:r>
              <a:rPr lang="en-US" altLang="en-US" dirty="0"/>
              <a:t>Third level</a:t>
            </a:r>
          </a:p>
          <a:p>
            <a:pPr lvl="3"/>
            <a:r>
              <a:rPr lang="en-US" altLang="en-US" dirty="0"/>
              <a:t>Fourth level</a:t>
            </a:r>
          </a:p>
          <a:p>
            <a:pPr lvl="4"/>
            <a:r>
              <a:rPr lang="en-US" altLang="en-US" dirty="0"/>
              <a:t>Fifth level</a:t>
            </a:r>
          </a:p>
        </p:txBody>
      </p:sp>
      <p:sp>
        <p:nvSpPr>
          <p:cNvPr id="7" name="Rectangle 6"/>
          <p:cNvSpPr/>
          <p:nvPr/>
        </p:nvSpPr>
        <p:spPr>
          <a:xfrm>
            <a:off x="0" y="0"/>
            <a:ext cx="9144000" cy="36512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a:solidFill>
                <a:srgbClr val="FFFFFF"/>
              </a:solidFill>
            </a:endParaRPr>
          </a:p>
        </p:txBody>
      </p:sp>
      <p:sp>
        <p:nvSpPr>
          <p:cNvPr id="4" name="Date Placeholder 3"/>
          <p:cNvSpPr>
            <a:spLocks noGrp="1"/>
          </p:cNvSpPr>
          <p:nvPr>
            <p:ph type="dt" sz="half" idx="2"/>
          </p:nvPr>
        </p:nvSpPr>
        <p:spPr>
          <a:xfrm>
            <a:off x="457200" y="19050"/>
            <a:ext cx="2895600" cy="328613"/>
          </a:xfrm>
          <a:prstGeom prst="rect">
            <a:avLst/>
          </a:prstGeom>
        </p:spPr>
        <p:txBody>
          <a:bodyPr vert="horz" lIns="91440" tIns="45720" rIns="91440" bIns="45720" rtlCol="0" anchor="ctr"/>
          <a:lstStyle>
            <a:lvl1pPr algn="l">
              <a:defRPr sz="1200">
                <a:solidFill>
                  <a:srgbClr val="FFFFFF"/>
                </a:solidFill>
              </a:defRPr>
            </a:lvl1pPr>
          </a:lstStyle>
          <a:p>
            <a:pPr fontAlgn="base">
              <a:spcBef>
                <a:spcPct val="0"/>
              </a:spcBef>
              <a:spcAft>
                <a:spcPct val="0"/>
              </a:spcAft>
              <a:defRPr/>
            </a:pPr>
            <a:endParaRPr lang="en-US"/>
          </a:p>
        </p:txBody>
      </p:sp>
      <p:sp>
        <p:nvSpPr>
          <p:cNvPr id="5" name="Footer Placeholder 4"/>
          <p:cNvSpPr>
            <a:spLocks noGrp="1"/>
          </p:cNvSpPr>
          <p:nvPr>
            <p:ph type="ftr" sz="quarter" idx="3"/>
          </p:nvPr>
        </p:nvSpPr>
        <p:spPr>
          <a:xfrm>
            <a:off x="3429000" y="19050"/>
            <a:ext cx="4114800" cy="328613"/>
          </a:xfrm>
          <a:prstGeom prst="rect">
            <a:avLst/>
          </a:prstGeom>
        </p:spPr>
        <p:txBody>
          <a:bodyPr vert="horz" lIns="91440" tIns="45720" rIns="91440" bIns="45720" rtlCol="0" anchor="ctr"/>
          <a:lstStyle>
            <a:lvl1pPr algn="ctr">
              <a:defRPr sz="1200">
                <a:solidFill>
                  <a:srgbClr val="FFFFFF"/>
                </a:solidFill>
              </a:defRPr>
            </a:lvl1pPr>
          </a:lstStyle>
          <a:p>
            <a:pPr fontAlgn="base">
              <a:spcBef>
                <a:spcPct val="0"/>
              </a:spcBef>
              <a:spcAft>
                <a:spcPct val="0"/>
              </a:spcAft>
              <a:defRPr/>
            </a:pPr>
            <a:endParaRPr lang="en-US"/>
          </a:p>
        </p:txBody>
      </p:sp>
      <p:sp>
        <p:nvSpPr>
          <p:cNvPr id="6" name="Slide Number Placeholder 5"/>
          <p:cNvSpPr>
            <a:spLocks noGrp="1"/>
          </p:cNvSpPr>
          <p:nvPr>
            <p:ph type="sldNum" sz="quarter" idx="4"/>
          </p:nvPr>
        </p:nvSpPr>
        <p:spPr>
          <a:xfrm>
            <a:off x="7620000" y="19050"/>
            <a:ext cx="1066800" cy="328613"/>
          </a:xfrm>
          <a:prstGeom prst="rect">
            <a:avLst/>
          </a:prstGeom>
        </p:spPr>
        <p:txBody>
          <a:bodyPr vert="horz" lIns="91440" tIns="45720" rIns="91440" bIns="45720" rtlCol="0" anchor="ctr"/>
          <a:lstStyle>
            <a:lvl1pPr algn="l">
              <a:defRPr sz="1400" b="1">
                <a:solidFill>
                  <a:srgbClr val="FFFFFF"/>
                </a:solidFill>
              </a:defRPr>
            </a:lvl1pPr>
          </a:lstStyle>
          <a:p>
            <a:pPr fontAlgn="base">
              <a:spcBef>
                <a:spcPct val="0"/>
              </a:spcBef>
              <a:spcAft>
                <a:spcPct val="0"/>
              </a:spcAft>
              <a:defRPr/>
            </a:pPr>
            <a:fld id="{F58F8E8D-CCF4-42A3-97FD-9805C969D99B}" type="slidenum">
              <a:rPr lang="en-US"/>
              <a:pPr fontAlgn="base">
                <a:spcBef>
                  <a:spcPct val="0"/>
                </a:spcBef>
                <a:spcAft>
                  <a:spcPct val="0"/>
                </a:spcAft>
                <a:defRPr/>
              </a:pPr>
              <a:t>‹#›</a:t>
            </a:fld>
            <a:endParaRPr lang="en-US"/>
          </a:p>
        </p:txBody>
      </p:sp>
    </p:spTree>
    <p:extLst>
      <p:ext uri="{BB962C8B-B14F-4D97-AF65-F5344CB8AC3E}">
        <p14:creationId xmlns:p14="http://schemas.microsoft.com/office/powerpoint/2010/main" val="202022903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sldNum="0" hdr="0" ftr="0" dt="0"/>
  <p:txStyles>
    <p:titleStyle>
      <a:lvl1pPr algn="l" rtl="0" eaLnBrk="0" fontAlgn="base" hangingPunct="0">
        <a:spcBef>
          <a:spcPct val="0"/>
        </a:spcBef>
        <a:spcAft>
          <a:spcPct val="0"/>
        </a:spcAft>
        <a:defRPr sz="4000" b="0" i="0" u="none" kern="1200" spc="-100">
          <a:solidFill>
            <a:schemeClr val="tx2"/>
          </a:solidFill>
          <a:latin typeface="Calibri" panose="020F0502020204030204" pitchFamily="34" charset="0"/>
          <a:ea typeface="+mj-ea"/>
          <a:cs typeface="+mj-cs"/>
        </a:defRPr>
      </a:lvl1pPr>
      <a:lvl2pPr algn="l" rtl="0" eaLnBrk="0" fontAlgn="base" hangingPunct="0">
        <a:spcBef>
          <a:spcPct val="0"/>
        </a:spcBef>
        <a:spcAft>
          <a:spcPct val="0"/>
        </a:spcAft>
        <a:defRPr sz="4000">
          <a:solidFill>
            <a:schemeClr val="tx2"/>
          </a:solidFill>
          <a:latin typeface="Arial" charset="0"/>
        </a:defRPr>
      </a:lvl2pPr>
      <a:lvl3pPr algn="l" rtl="0" eaLnBrk="0" fontAlgn="base" hangingPunct="0">
        <a:spcBef>
          <a:spcPct val="0"/>
        </a:spcBef>
        <a:spcAft>
          <a:spcPct val="0"/>
        </a:spcAft>
        <a:defRPr sz="4000">
          <a:solidFill>
            <a:schemeClr val="tx2"/>
          </a:solidFill>
          <a:latin typeface="Arial" charset="0"/>
        </a:defRPr>
      </a:lvl3pPr>
      <a:lvl4pPr algn="l" rtl="0" eaLnBrk="0" fontAlgn="base" hangingPunct="0">
        <a:spcBef>
          <a:spcPct val="0"/>
        </a:spcBef>
        <a:spcAft>
          <a:spcPct val="0"/>
        </a:spcAft>
        <a:defRPr sz="4000">
          <a:solidFill>
            <a:schemeClr val="tx2"/>
          </a:solidFill>
          <a:latin typeface="Arial" charset="0"/>
        </a:defRPr>
      </a:lvl4pPr>
      <a:lvl5pPr algn="l" rtl="0" eaLnBrk="0" fontAlgn="base" hangingPunct="0">
        <a:spcBef>
          <a:spcPct val="0"/>
        </a:spcBef>
        <a:spcAft>
          <a:spcPct val="0"/>
        </a:spcAft>
        <a:defRPr sz="4000">
          <a:solidFill>
            <a:schemeClr val="tx2"/>
          </a:solidFill>
          <a:latin typeface="Arial" charset="0"/>
        </a:defRPr>
      </a:lvl5pPr>
      <a:lvl6pPr marL="457200" algn="l" rtl="0" fontAlgn="base">
        <a:spcBef>
          <a:spcPct val="0"/>
        </a:spcBef>
        <a:spcAft>
          <a:spcPct val="0"/>
        </a:spcAft>
        <a:defRPr sz="4000">
          <a:solidFill>
            <a:schemeClr val="tx2"/>
          </a:solidFill>
          <a:latin typeface="Arial" charset="0"/>
        </a:defRPr>
      </a:lvl6pPr>
      <a:lvl7pPr marL="914400" algn="l" rtl="0" fontAlgn="base">
        <a:spcBef>
          <a:spcPct val="0"/>
        </a:spcBef>
        <a:spcAft>
          <a:spcPct val="0"/>
        </a:spcAft>
        <a:defRPr sz="4000">
          <a:solidFill>
            <a:schemeClr val="tx2"/>
          </a:solidFill>
          <a:latin typeface="Arial" charset="0"/>
        </a:defRPr>
      </a:lvl7pPr>
      <a:lvl8pPr marL="1371600" algn="l" rtl="0" fontAlgn="base">
        <a:spcBef>
          <a:spcPct val="0"/>
        </a:spcBef>
        <a:spcAft>
          <a:spcPct val="0"/>
        </a:spcAft>
        <a:defRPr sz="4000">
          <a:solidFill>
            <a:schemeClr val="tx2"/>
          </a:solidFill>
          <a:latin typeface="Arial" charset="0"/>
        </a:defRPr>
      </a:lvl8pPr>
      <a:lvl9pPr marL="1828800" algn="l" rtl="0" fontAlgn="base">
        <a:spcBef>
          <a:spcPct val="0"/>
        </a:spcBef>
        <a:spcAft>
          <a:spcPct val="0"/>
        </a:spcAft>
        <a:defRPr sz="4000">
          <a:solidFill>
            <a:schemeClr val="tx2"/>
          </a:solidFill>
          <a:latin typeface="Arial" charset="0"/>
        </a:defRPr>
      </a:lvl9pPr>
    </p:titleStyle>
    <p:bodyStyle>
      <a:lvl1pPr marL="182563" indent="-182563" algn="l" rtl="0" eaLnBrk="0" fontAlgn="base" hangingPunct="0">
        <a:spcBef>
          <a:spcPct val="20000"/>
        </a:spcBef>
        <a:spcAft>
          <a:spcPct val="0"/>
        </a:spcAft>
        <a:buClr>
          <a:schemeClr val="accent1"/>
        </a:buClr>
        <a:buSzPct val="85000"/>
        <a:buFont typeface="Arial" charset="0"/>
        <a:buChar char="•"/>
        <a:defRPr sz="2400" kern="1200">
          <a:solidFill>
            <a:schemeClr val="tx1"/>
          </a:solidFill>
          <a:latin typeface="Calibri" panose="020F0502020204030204" pitchFamily="34" charset="0"/>
          <a:ea typeface="+mn-ea"/>
          <a:cs typeface="+mn-cs"/>
        </a:defRPr>
      </a:lvl1pPr>
      <a:lvl2pPr marL="457200" indent="-182563" algn="l" rtl="0" eaLnBrk="0" fontAlgn="base" hangingPunct="0">
        <a:spcBef>
          <a:spcPct val="20000"/>
        </a:spcBef>
        <a:spcAft>
          <a:spcPct val="0"/>
        </a:spcAft>
        <a:buClr>
          <a:schemeClr val="accent1"/>
        </a:buClr>
        <a:buSzPct val="85000"/>
        <a:buFont typeface="Arial" charset="0"/>
        <a:buChar char="•"/>
        <a:defRPr sz="2000" kern="1200">
          <a:solidFill>
            <a:schemeClr val="tx1"/>
          </a:solidFill>
          <a:latin typeface="Calibri" panose="020F0502020204030204" pitchFamily="34" charset="0"/>
          <a:ea typeface="+mn-ea"/>
          <a:cs typeface="+mn-cs"/>
        </a:defRPr>
      </a:lvl2pPr>
      <a:lvl3pPr marL="730250" indent="-182563" algn="l" rtl="0" eaLnBrk="0" fontAlgn="base" hangingPunct="0">
        <a:spcBef>
          <a:spcPct val="20000"/>
        </a:spcBef>
        <a:spcAft>
          <a:spcPct val="0"/>
        </a:spcAft>
        <a:buClr>
          <a:schemeClr val="accent1"/>
        </a:buClr>
        <a:buSzPct val="90000"/>
        <a:buFont typeface="Arial" charset="0"/>
        <a:buChar char="•"/>
        <a:defRPr kern="1200">
          <a:solidFill>
            <a:schemeClr val="tx1"/>
          </a:solidFill>
          <a:latin typeface="Calibri" panose="020F0502020204030204" pitchFamily="34" charset="0"/>
          <a:ea typeface="+mn-ea"/>
          <a:cs typeface="+mn-cs"/>
        </a:defRPr>
      </a:lvl3pPr>
      <a:lvl4pPr marL="1004888" indent="-182563" algn="l" rtl="0" eaLnBrk="0" fontAlgn="base" hangingPunct="0">
        <a:spcBef>
          <a:spcPct val="20000"/>
        </a:spcBef>
        <a:spcAft>
          <a:spcPct val="0"/>
        </a:spcAft>
        <a:buClr>
          <a:schemeClr val="accent1"/>
        </a:buClr>
        <a:buFont typeface="Arial" charset="0"/>
        <a:buChar char="•"/>
        <a:defRPr sz="1600" kern="1200">
          <a:solidFill>
            <a:schemeClr val="tx1"/>
          </a:solidFill>
          <a:latin typeface="Calibri" panose="020F0502020204030204" pitchFamily="34" charset="0"/>
          <a:ea typeface="+mn-ea"/>
          <a:cs typeface="+mn-cs"/>
        </a:defRPr>
      </a:lvl4pPr>
      <a:lvl5pPr marL="1187450" indent="-136525" algn="l" rtl="0" eaLnBrk="0" fontAlgn="base" hangingPunct="0">
        <a:spcBef>
          <a:spcPct val="20000"/>
        </a:spcBef>
        <a:spcAft>
          <a:spcPct val="0"/>
        </a:spcAft>
        <a:buClr>
          <a:schemeClr val="accent1"/>
        </a:buClr>
        <a:buSzPct val="100000"/>
        <a:buFont typeface="Arial" charset="0"/>
        <a:buChar char="•"/>
        <a:defRPr sz="1400" kern="1200">
          <a:solidFill>
            <a:schemeClr val="tx1"/>
          </a:solidFill>
          <a:latin typeface="Calibri" panose="020F0502020204030204" pitchFamily="34" charset="0"/>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Rectangle 9"/>
          <p:cNvSpPr/>
          <p:nvPr/>
        </p:nvSpPr>
        <p:spPr>
          <a:xfrm>
            <a:off x="0" y="220663"/>
            <a:ext cx="9144000" cy="2286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a:solidFill>
                <a:srgbClr val="FFFFFF"/>
              </a:solidFill>
            </a:endParaRPr>
          </a:p>
        </p:txBody>
      </p:sp>
      <p:sp>
        <p:nvSpPr>
          <p:cNvPr id="2" name="Title Placeholder 1"/>
          <p:cNvSpPr>
            <a:spLocks noGrp="1"/>
          </p:cNvSpPr>
          <p:nvPr>
            <p:ph type="title"/>
          </p:nvPr>
        </p:nvSpPr>
        <p:spPr>
          <a:xfrm>
            <a:off x="457200" y="533400"/>
            <a:ext cx="8229600" cy="990600"/>
          </a:xfrm>
          <a:prstGeom prst="rect">
            <a:avLst/>
          </a:prstGeom>
        </p:spPr>
        <p:txBody>
          <a:bodyPr vert="horz" lIns="91440" tIns="45720" rIns="91440" bIns="45720" rtlCol="0" anchor="ctr">
            <a:normAutofit/>
          </a:bodyPr>
          <a:lstStyle/>
          <a:p>
            <a:r>
              <a:rPr lang="en-US" dirty="0"/>
              <a:t>Click to edit Master title style</a:t>
            </a:r>
          </a:p>
        </p:txBody>
      </p:sp>
      <p:sp>
        <p:nvSpPr>
          <p:cNvPr id="4100" name="Text Placeholder 2"/>
          <p:cNvSpPr>
            <a:spLocks noGrp="1"/>
          </p:cNvSpPr>
          <p:nvPr>
            <p:ph type="body" idx="1"/>
          </p:nvPr>
        </p:nvSpPr>
        <p:spPr bwMode="auto">
          <a:xfrm>
            <a:off x="457200" y="1600200"/>
            <a:ext cx="8229600" cy="487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dirty="0"/>
              <a:t>Click to edit Master text styles</a:t>
            </a:r>
          </a:p>
          <a:p>
            <a:pPr lvl="1"/>
            <a:r>
              <a:rPr lang="en-US" altLang="en-US" dirty="0"/>
              <a:t>Second level</a:t>
            </a:r>
          </a:p>
          <a:p>
            <a:pPr lvl="2"/>
            <a:r>
              <a:rPr lang="en-US" altLang="en-US" dirty="0"/>
              <a:t>Third level</a:t>
            </a:r>
          </a:p>
          <a:p>
            <a:pPr lvl="3"/>
            <a:r>
              <a:rPr lang="en-US" altLang="en-US" dirty="0"/>
              <a:t>Fourth level</a:t>
            </a:r>
          </a:p>
          <a:p>
            <a:pPr lvl="4"/>
            <a:r>
              <a:rPr lang="en-US" altLang="en-US" dirty="0"/>
              <a:t>Fifth level</a:t>
            </a:r>
          </a:p>
        </p:txBody>
      </p:sp>
      <p:sp>
        <p:nvSpPr>
          <p:cNvPr id="7" name="Rectangle 6"/>
          <p:cNvSpPr/>
          <p:nvPr/>
        </p:nvSpPr>
        <p:spPr>
          <a:xfrm>
            <a:off x="0" y="0"/>
            <a:ext cx="9144000" cy="36512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a:solidFill>
                <a:srgbClr val="FFFFFF"/>
              </a:solidFill>
            </a:endParaRPr>
          </a:p>
        </p:txBody>
      </p:sp>
      <p:sp>
        <p:nvSpPr>
          <p:cNvPr id="4" name="Date Placeholder 3"/>
          <p:cNvSpPr>
            <a:spLocks noGrp="1"/>
          </p:cNvSpPr>
          <p:nvPr>
            <p:ph type="dt" sz="half" idx="2"/>
          </p:nvPr>
        </p:nvSpPr>
        <p:spPr>
          <a:xfrm>
            <a:off x="457200" y="19050"/>
            <a:ext cx="2895600" cy="328613"/>
          </a:xfrm>
          <a:prstGeom prst="rect">
            <a:avLst/>
          </a:prstGeom>
        </p:spPr>
        <p:txBody>
          <a:bodyPr vert="horz" lIns="91440" tIns="45720" rIns="91440" bIns="45720" rtlCol="0" anchor="ctr"/>
          <a:lstStyle>
            <a:lvl1pPr algn="l">
              <a:defRPr sz="1200">
                <a:solidFill>
                  <a:srgbClr val="FFFFFF"/>
                </a:solidFill>
              </a:defRPr>
            </a:lvl1pPr>
          </a:lstStyle>
          <a:p>
            <a:pPr fontAlgn="base">
              <a:spcBef>
                <a:spcPct val="0"/>
              </a:spcBef>
              <a:spcAft>
                <a:spcPct val="0"/>
              </a:spcAft>
              <a:defRPr/>
            </a:pPr>
            <a:endParaRPr lang="en-US"/>
          </a:p>
        </p:txBody>
      </p:sp>
      <p:sp>
        <p:nvSpPr>
          <p:cNvPr id="5" name="Footer Placeholder 4"/>
          <p:cNvSpPr>
            <a:spLocks noGrp="1"/>
          </p:cNvSpPr>
          <p:nvPr>
            <p:ph type="ftr" sz="quarter" idx="3"/>
          </p:nvPr>
        </p:nvSpPr>
        <p:spPr>
          <a:xfrm>
            <a:off x="3429000" y="19050"/>
            <a:ext cx="4114800" cy="328613"/>
          </a:xfrm>
          <a:prstGeom prst="rect">
            <a:avLst/>
          </a:prstGeom>
        </p:spPr>
        <p:txBody>
          <a:bodyPr vert="horz" lIns="91440" tIns="45720" rIns="91440" bIns="45720" rtlCol="0" anchor="ctr"/>
          <a:lstStyle>
            <a:lvl1pPr algn="ctr">
              <a:defRPr sz="1200">
                <a:solidFill>
                  <a:srgbClr val="FFFFFF"/>
                </a:solidFill>
              </a:defRPr>
            </a:lvl1pPr>
          </a:lstStyle>
          <a:p>
            <a:pPr fontAlgn="base">
              <a:spcBef>
                <a:spcPct val="0"/>
              </a:spcBef>
              <a:spcAft>
                <a:spcPct val="0"/>
              </a:spcAft>
              <a:defRPr/>
            </a:pPr>
            <a:endParaRPr lang="en-US"/>
          </a:p>
        </p:txBody>
      </p:sp>
      <p:sp>
        <p:nvSpPr>
          <p:cNvPr id="6" name="Slide Number Placeholder 5"/>
          <p:cNvSpPr>
            <a:spLocks noGrp="1"/>
          </p:cNvSpPr>
          <p:nvPr>
            <p:ph type="sldNum" sz="quarter" idx="4"/>
          </p:nvPr>
        </p:nvSpPr>
        <p:spPr>
          <a:xfrm>
            <a:off x="7620000" y="19050"/>
            <a:ext cx="1066800" cy="328613"/>
          </a:xfrm>
          <a:prstGeom prst="rect">
            <a:avLst/>
          </a:prstGeom>
        </p:spPr>
        <p:txBody>
          <a:bodyPr vert="horz" lIns="91440" tIns="45720" rIns="91440" bIns="45720" rtlCol="0" anchor="ctr"/>
          <a:lstStyle>
            <a:lvl1pPr algn="l">
              <a:defRPr sz="1400" b="1">
                <a:solidFill>
                  <a:srgbClr val="FFFFFF"/>
                </a:solidFill>
              </a:defRPr>
            </a:lvl1pPr>
          </a:lstStyle>
          <a:p>
            <a:pPr fontAlgn="base">
              <a:spcBef>
                <a:spcPct val="0"/>
              </a:spcBef>
              <a:spcAft>
                <a:spcPct val="0"/>
              </a:spcAft>
              <a:defRPr/>
            </a:pPr>
            <a:fld id="{F58F8E8D-CCF4-42A3-97FD-9805C969D99B}" type="slidenum">
              <a:rPr lang="en-US"/>
              <a:pPr fontAlgn="base">
                <a:spcBef>
                  <a:spcPct val="0"/>
                </a:spcBef>
                <a:spcAft>
                  <a:spcPct val="0"/>
                </a:spcAft>
                <a:defRPr/>
              </a:pPr>
              <a:t>‹#›</a:t>
            </a:fld>
            <a:endParaRPr lang="en-US"/>
          </a:p>
        </p:txBody>
      </p:sp>
    </p:spTree>
    <p:extLst>
      <p:ext uri="{BB962C8B-B14F-4D97-AF65-F5344CB8AC3E}">
        <p14:creationId xmlns:p14="http://schemas.microsoft.com/office/powerpoint/2010/main" val="2104609554"/>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Lst>
  <p:hf sldNum="0" hdr="0" ftr="0" dt="0"/>
  <p:txStyles>
    <p:titleStyle>
      <a:lvl1pPr algn="l" rtl="0" eaLnBrk="0" fontAlgn="base" hangingPunct="0">
        <a:spcBef>
          <a:spcPct val="0"/>
        </a:spcBef>
        <a:spcAft>
          <a:spcPct val="0"/>
        </a:spcAft>
        <a:defRPr sz="4000" b="0" i="0" u="none" kern="1200" spc="-100">
          <a:solidFill>
            <a:schemeClr val="tx2"/>
          </a:solidFill>
          <a:latin typeface="Calibri" panose="020F0502020204030204" pitchFamily="34" charset="0"/>
          <a:ea typeface="+mj-ea"/>
          <a:cs typeface="+mj-cs"/>
        </a:defRPr>
      </a:lvl1pPr>
      <a:lvl2pPr algn="l" rtl="0" eaLnBrk="0" fontAlgn="base" hangingPunct="0">
        <a:spcBef>
          <a:spcPct val="0"/>
        </a:spcBef>
        <a:spcAft>
          <a:spcPct val="0"/>
        </a:spcAft>
        <a:defRPr sz="4000">
          <a:solidFill>
            <a:schemeClr val="tx2"/>
          </a:solidFill>
          <a:latin typeface="Arial" charset="0"/>
        </a:defRPr>
      </a:lvl2pPr>
      <a:lvl3pPr algn="l" rtl="0" eaLnBrk="0" fontAlgn="base" hangingPunct="0">
        <a:spcBef>
          <a:spcPct val="0"/>
        </a:spcBef>
        <a:spcAft>
          <a:spcPct val="0"/>
        </a:spcAft>
        <a:defRPr sz="4000">
          <a:solidFill>
            <a:schemeClr val="tx2"/>
          </a:solidFill>
          <a:latin typeface="Arial" charset="0"/>
        </a:defRPr>
      </a:lvl3pPr>
      <a:lvl4pPr algn="l" rtl="0" eaLnBrk="0" fontAlgn="base" hangingPunct="0">
        <a:spcBef>
          <a:spcPct val="0"/>
        </a:spcBef>
        <a:spcAft>
          <a:spcPct val="0"/>
        </a:spcAft>
        <a:defRPr sz="4000">
          <a:solidFill>
            <a:schemeClr val="tx2"/>
          </a:solidFill>
          <a:latin typeface="Arial" charset="0"/>
        </a:defRPr>
      </a:lvl4pPr>
      <a:lvl5pPr algn="l" rtl="0" eaLnBrk="0" fontAlgn="base" hangingPunct="0">
        <a:spcBef>
          <a:spcPct val="0"/>
        </a:spcBef>
        <a:spcAft>
          <a:spcPct val="0"/>
        </a:spcAft>
        <a:defRPr sz="4000">
          <a:solidFill>
            <a:schemeClr val="tx2"/>
          </a:solidFill>
          <a:latin typeface="Arial" charset="0"/>
        </a:defRPr>
      </a:lvl5pPr>
      <a:lvl6pPr marL="457200" algn="l" rtl="0" fontAlgn="base">
        <a:spcBef>
          <a:spcPct val="0"/>
        </a:spcBef>
        <a:spcAft>
          <a:spcPct val="0"/>
        </a:spcAft>
        <a:defRPr sz="4000">
          <a:solidFill>
            <a:schemeClr val="tx2"/>
          </a:solidFill>
          <a:latin typeface="Arial" charset="0"/>
        </a:defRPr>
      </a:lvl6pPr>
      <a:lvl7pPr marL="914400" algn="l" rtl="0" fontAlgn="base">
        <a:spcBef>
          <a:spcPct val="0"/>
        </a:spcBef>
        <a:spcAft>
          <a:spcPct val="0"/>
        </a:spcAft>
        <a:defRPr sz="4000">
          <a:solidFill>
            <a:schemeClr val="tx2"/>
          </a:solidFill>
          <a:latin typeface="Arial" charset="0"/>
        </a:defRPr>
      </a:lvl7pPr>
      <a:lvl8pPr marL="1371600" algn="l" rtl="0" fontAlgn="base">
        <a:spcBef>
          <a:spcPct val="0"/>
        </a:spcBef>
        <a:spcAft>
          <a:spcPct val="0"/>
        </a:spcAft>
        <a:defRPr sz="4000">
          <a:solidFill>
            <a:schemeClr val="tx2"/>
          </a:solidFill>
          <a:latin typeface="Arial" charset="0"/>
        </a:defRPr>
      </a:lvl8pPr>
      <a:lvl9pPr marL="1828800" algn="l" rtl="0" fontAlgn="base">
        <a:spcBef>
          <a:spcPct val="0"/>
        </a:spcBef>
        <a:spcAft>
          <a:spcPct val="0"/>
        </a:spcAft>
        <a:defRPr sz="4000">
          <a:solidFill>
            <a:schemeClr val="tx2"/>
          </a:solidFill>
          <a:latin typeface="Arial" charset="0"/>
        </a:defRPr>
      </a:lvl9pPr>
    </p:titleStyle>
    <p:bodyStyle>
      <a:lvl1pPr marL="182563" indent="-182563" algn="l" rtl="0" eaLnBrk="0" fontAlgn="base" hangingPunct="0">
        <a:spcBef>
          <a:spcPct val="20000"/>
        </a:spcBef>
        <a:spcAft>
          <a:spcPct val="0"/>
        </a:spcAft>
        <a:buClr>
          <a:schemeClr val="accent1"/>
        </a:buClr>
        <a:buSzPct val="85000"/>
        <a:buFont typeface="Arial" charset="0"/>
        <a:buChar char="•"/>
        <a:defRPr sz="2400" kern="1200">
          <a:solidFill>
            <a:schemeClr val="tx1"/>
          </a:solidFill>
          <a:latin typeface="Calibri" panose="020F0502020204030204" pitchFamily="34" charset="0"/>
          <a:ea typeface="+mn-ea"/>
          <a:cs typeface="+mn-cs"/>
        </a:defRPr>
      </a:lvl1pPr>
      <a:lvl2pPr marL="457200" indent="-182563" algn="l" rtl="0" eaLnBrk="0" fontAlgn="base" hangingPunct="0">
        <a:spcBef>
          <a:spcPct val="20000"/>
        </a:spcBef>
        <a:spcAft>
          <a:spcPct val="0"/>
        </a:spcAft>
        <a:buClr>
          <a:schemeClr val="accent1"/>
        </a:buClr>
        <a:buSzPct val="85000"/>
        <a:buFont typeface="Arial" charset="0"/>
        <a:buChar char="•"/>
        <a:defRPr sz="2000" kern="1200">
          <a:solidFill>
            <a:schemeClr val="tx1"/>
          </a:solidFill>
          <a:latin typeface="Calibri" panose="020F0502020204030204" pitchFamily="34" charset="0"/>
          <a:ea typeface="+mn-ea"/>
          <a:cs typeface="+mn-cs"/>
        </a:defRPr>
      </a:lvl2pPr>
      <a:lvl3pPr marL="730250" indent="-182563" algn="l" rtl="0" eaLnBrk="0" fontAlgn="base" hangingPunct="0">
        <a:spcBef>
          <a:spcPct val="20000"/>
        </a:spcBef>
        <a:spcAft>
          <a:spcPct val="0"/>
        </a:spcAft>
        <a:buClr>
          <a:schemeClr val="accent1"/>
        </a:buClr>
        <a:buSzPct val="90000"/>
        <a:buFont typeface="Arial" charset="0"/>
        <a:buChar char="•"/>
        <a:defRPr kern="1200">
          <a:solidFill>
            <a:schemeClr val="tx1"/>
          </a:solidFill>
          <a:latin typeface="Calibri" panose="020F0502020204030204" pitchFamily="34" charset="0"/>
          <a:ea typeface="+mn-ea"/>
          <a:cs typeface="+mn-cs"/>
        </a:defRPr>
      </a:lvl3pPr>
      <a:lvl4pPr marL="1004888" indent="-182563" algn="l" rtl="0" eaLnBrk="0" fontAlgn="base" hangingPunct="0">
        <a:spcBef>
          <a:spcPct val="20000"/>
        </a:spcBef>
        <a:spcAft>
          <a:spcPct val="0"/>
        </a:spcAft>
        <a:buClr>
          <a:schemeClr val="accent1"/>
        </a:buClr>
        <a:buFont typeface="Arial" charset="0"/>
        <a:buChar char="•"/>
        <a:defRPr sz="1600" kern="1200">
          <a:solidFill>
            <a:schemeClr val="tx1"/>
          </a:solidFill>
          <a:latin typeface="Calibri" panose="020F0502020204030204" pitchFamily="34" charset="0"/>
          <a:ea typeface="+mn-ea"/>
          <a:cs typeface="+mn-cs"/>
        </a:defRPr>
      </a:lvl4pPr>
      <a:lvl5pPr marL="1187450" indent="-136525" algn="l" rtl="0" eaLnBrk="0" fontAlgn="base" hangingPunct="0">
        <a:spcBef>
          <a:spcPct val="20000"/>
        </a:spcBef>
        <a:spcAft>
          <a:spcPct val="0"/>
        </a:spcAft>
        <a:buClr>
          <a:schemeClr val="accent1"/>
        </a:buClr>
        <a:buSzPct val="100000"/>
        <a:buFont typeface="Arial" charset="0"/>
        <a:buChar char="•"/>
        <a:defRPr sz="1400" kern="1200">
          <a:solidFill>
            <a:schemeClr val="tx1"/>
          </a:solidFill>
          <a:latin typeface="Calibri" panose="020F0502020204030204" pitchFamily="34" charset="0"/>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7" Type="http://schemas.microsoft.com/office/2007/relationships/hdphoto" Target="../media/hdphoto1.wdp"/><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gif"/><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hyperlink" Target="../../../../3%20Red%20Binder%20-%20Lesson%20Analysis%20&amp;%20PDLG/Grade%206%20PDLG/Videos%20Day%202/2.1_stella_GEN_kawamura_pre_tiernan_c1.mp4" TargetMode="External"/><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hyperlink" Target="https://www.youtube.com/embed/XefXYh3Odps" TargetMode="Externa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hyperlink" Target="../../../../3%20Red%20Binder%20-%20Lesson%20Analysis%20&amp;%20PDLG/Grade%206%20PDLG/Videos%20Day%202/2.2_stella_GEN_kawamura_L2.1_c4.mp4" TargetMode="External"/><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hyperlink" Target="https://www.youtube.com/embed/rKg-aS-zuG4" TargetMode="Externa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hyperlink" Target="../../../../3%20Red%20Binder%20-%20Lesson%20Analysis%20&amp;%20PDLG/Grade%206%20PDLG/Videos%20Day%202/2.3_stella_GEN_kawamura_L2.2_c5.mp4" TargetMode="External"/><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hyperlink" Target="https://www.youtube.com/embed/s3wAdS4njXA" TargetMode="Externa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0.xml"/><Relationship Id="rId1" Type="http://schemas.openxmlformats.org/officeDocument/2006/relationships/slideLayout" Target="../slideLayouts/slideLayout12.xml"/><Relationship Id="rId6" Type="http://schemas.openxmlformats.org/officeDocument/2006/relationships/image" Target="../media/image7.png"/><Relationship Id="rId5" Type="http://schemas.openxmlformats.org/officeDocument/2006/relationships/image" Target="../media/image4.gif"/><Relationship Id="rId4" Type="http://schemas.openxmlformats.org/officeDocument/2006/relationships/image" Target="../media/image3.png"/></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32.xml"/><Relationship Id="rId1" Type="http://schemas.openxmlformats.org/officeDocument/2006/relationships/slideLayout" Target="../slideLayouts/slideLayout14.xml"/></Relationships>
</file>

<file path=ppt/slides/_rels/slide3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3.xml"/><Relationship Id="rId1" Type="http://schemas.openxmlformats.org/officeDocument/2006/relationships/slideLayout" Target="../slideLayouts/slideLayout13.xml"/><Relationship Id="rId4" Type="http://schemas.openxmlformats.org/officeDocument/2006/relationships/image" Target="../media/image10.tiff"/></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3.xml"/></Relationships>
</file>

<file path=ppt/slides/_rels/slide35.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35.xml"/><Relationship Id="rId1" Type="http://schemas.openxmlformats.org/officeDocument/2006/relationships/slideLayout" Target="../slideLayouts/slideLayout13.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13.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13.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13.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13.xml"/></Relationships>
</file>

<file path=ppt/slides/_rels/slide41.xml.rels><?xml version="1.0" encoding="UTF-8" standalone="yes"?>
<Relationships xmlns="http://schemas.openxmlformats.org/package/2006/relationships"><Relationship Id="rId3" Type="http://schemas.openxmlformats.org/officeDocument/2006/relationships/image" Target="../media/image12.tiff"/><Relationship Id="rId2" Type="http://schemas.openxmlformats.org/officeDocument/2006/relationships/notesSlide" Target="../notesSlides/notesSlide41.xml"/><Relationship Id="rId1" Type="http://schemas.openxmlformats.org/officeDocument/2006/relationships/slideLayout" Target="../slideLayouts/slideLayout13.xml"/></Relationships>
</file>

<file path=ppt/slides/_rels/slide42.xml.rels><?xml version="1.0" encoding="UTF-8" standalone="yes"?>
<Relationships xmlns="http://schemas.openxmlformats.org/package/2006/relationships"><Relationship Id="rId3" Type="http://schemas.openxmlformats.org/officeDocument/2006/relationships/image" Target="../media/image12.tiff"/><Relationship Id="rId2" Type="http://schemas.openxmlformats.org/officeDocument/2006/relationships/notesSlide" Target="../notesSlides/notesSlide42.xml"/><Relationship Id="rId1" Type="http://schemas.openxmlformats.org/officeDocument/2006/relationships/slideLayout" Target="../slideLayouts/slideLayout13.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13.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13.xml"/></Relationships>
</file>

<file path=ppt/slides/_rels/slide45.xml.rels><?xml version="1.0" encoding="UTF-8" standalone="yes"?>
<Relationships xmlns="http://schemas.openxmlformats.org/package/2006/relationships"><Relationship Id="rId3" Type="http://schemas.openxmlformats.org/officeDocument/2006/relationships/image" Target="../media/image13.tiff"/><Relationship Id="rId2" Type="http://schemas.openxmlformats.org/officeDocument/2006/relationships/notesSlide" Target="../notesSlides/notesSlide45.xml"/><Relationship Id="rId1" Type="http://schemas.openxmlformats.org/officeDocument/2006/relationships/slideLayout" Target="../slideLayouts/slideLayout13.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13.xml"/></Relationships>
</file>

<file path=ppt/slides/_rels/slide4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7.xml"/><Relationship Id="rId1" Type="http://schemas.openxmlformats.org/officeDocument/2006/relationships/slideLayout" Target="../slideLayouts/slideLayout13.xml"/><Relationship Id="rId4" Type="http://schemas.openxmlformats.org/officeDocument/2006/relationships/image" Target="../media/image10.tiff"/></Relationships>
</file>

<file path=ppt/slides/_rels/slide48.xml.rels><?xml version="1.0" encoding="UTF-8" standalone="yes"?>
<Relationships xmlns="http://schemas.openxmlformats.org/package/2006/relationships"><Relationship Id="rId3" Type="http://schemas.openxmlformats.org/officeDocument/2006/relationships/hyperlink" Target="https://www.khanacademy.org/science/physics/mechanical-waves-and-sound/sound-topic/v/why-do-sounds-get-softer" TargetMode="External"/><Relationship Id="rId2" Type="http://schemas.openxmlformats.org/officeDocument/2006/relationships/notesSlide" Target="../notesSlides/notesSlide48.xml"/><Relationship Id="rId1" Type="http://schemas.openxmlformats.org/officeDocument/2006/relationships/slideLayout" Target="../slideLayouts/slideLayout13.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13.xml"/></Relationships>
</file>

<file path=ppt/slides/_rels/slide51.xml.rels><?xml version="1.0" encoding="UTF-8" standalone="yes"?>
<Relationships xmlns="http://schemas.openxmlformats.org/package/2006/relationships"><Relationship Id="rId3" Type="http://schemas.openxmlformats.org/officeDocument/2006/relationships/hyperlink" Target="https://www.khanacademy.org/science/physics/mechanical-waves-and-sound/sound-topic/v/sound-properties-amplitude-period-frequency-wavelength" TargetMode="External"/><Relationship Id="rId2" Type="http://schemas.openxmlformats.org/officeDocument/2006/relationships/notesSlide" Target="../notesSlides/notesSlide51.xml"/><Relationship Id="rId1" Type="http://schemas.openxmlformats.org/officeDocument/2006/relationships/slideLayout" Target="../slideLayouts/slideLayout13.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13.xml"/></Relationships>
</file>

<file path=ppt/slides/_rels/slide5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53.xml"/><Relationship Id="rId1" Type="http://schemas.openxmlformats.org/officeDocument/2006/relationships/slideLayout" Target="../slideLayouts/slideLayout13.xml"/></Relationships>
</file>

<file path=ppt/slides/_rels/slide5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54.xml"/><Relationship Id="rId1" Type="http://schemas.openxmlformats.org/officeDocument/2006/relationships/slideLayout" Target="../slideLayouts/slideLayout13.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ctrTitle"/>
          </p:nvPr>
        </p:nvSpPr>
        <p:spPr>
          <a:xfrm>
            <a:off x="685800" y="1371600"/>
            <a:ext cx="7848600" cy="936625"/>
          </a:xfrm>
        </p:spPr>
        <p:txBody>
          <a:bodyPr/>
          <a:lstStyle/>
          <a:p>
            <a:pPr eaLnBrk="1" fontAlgn="auto" hangingPunct="1">
              <a:spcAft>
                <a:spcPts val="0"/>
              </a:spcAft>
              <a:defRPr/>
            </a:pPr>
            <a:r>
              <a:rPr lang="en-US" altLang="en-US" dirty="0" err="1"/>
              <a:t>RESP</a:t>
            </a:r>
            <a:r>
              <a:rPr lang="en-US" altLang="en-US" cap="none" dirty="0" err="1"/>
              <a:t>e</a:t>
            </a:r>
            <a:r>
              <a:rPr lang="en-US" altLang="en-US" dirty="0" err="1"/>
              <a:t>CT</a:t>
            </a:r>
            <a:r>
              <a:rPr lang="en-US" altLang="en-US" dirty="0"/>
              <a:t> PD </a:t>
            </a:r>
            <a:r>
              <a:rPr lang="en-US" altLang="en-US" dirty="0" err="1"/>
              <a:t>pROGRAM</a:t>
            </a:r>
            <a:endParaRPr lang="en-US" altLang="en-US" dirty="0"/>
          </a:p>
        </p:txBody>
      </p:sp>
      <p:sp>
        <p:nvSpPr>
          <p:cNvPr id="8195" name="Rectangle 3"/>
          <p:cNvSpPr>
            <a:spLocks noGrp="1" noChangeArrowheads="1"/>
          </p:cNvSpPr>
          <p:nvPr>
            <p:ph type="subTitle" idx="1"/>
          </p:nvPr>
        </p:nvSpPr>
        <p:spPr>
          <a:xfrm>
            <a:off x="838200" y="3657600"/>
            <a:ext cx="7391400" cy="1828800"/>
          </a:xfrm>
        </p:spPr>
        <p:txBody>
          <a:bodyPr rtlCol="0">
            <a:normAutofit/>
          </a:bodyPr>
          <a:lstStyle/>
          <a:p>
            <a:pPr eaLnBrk="1" fontAlgn="auto" hangingPunct="1">
              <a:lnSpc>
                <a:spcPct val="80000"/>
              </a:lnSpc>
              <a:spcAft>
                <a:spcPts val="0"/>
              </a:spcAft>
              <a:buFont typeface="Arial" pitchFamily="34" charset="0"/>
              <a:buNone/>
              <a:defRPr/>
            </a:pPr>
            <a:endParaRPr lang="en-US" altLang="en-US" dirty="0"/>
          </a:p>
          <a:p>
            <a:pPr eaLnBrk="1" fontAlgn="auto" hangingPunct="1">
              <a:lnSpc>
                <a:spcPct val="80000"/>
              </a:lnSpc>
              <a:spcAft>
                <a:spcPts val="0"/>
              </a:spcAft>
              <a:buFont typeface="Arial" pitchFamily="34" charset="0"/>
              <a:buNone/>
              <a:defRPr/>
            </a:pPr>
            <a:endParaRPr lang="en-US" altLang="en-US" dirty="0"/>
          </a:p>
        </p:txBody>
      </p:sp>
      <p:sp>
        <p:nvSpPr>
          <p:cNvPr id="22532" name="Rectangle 1"/>
          <p:cNvSpPr>
            <a:spLocks noChangeArrowheads="1"/>
          </p:cNvSpPr>
          <p:nvPr/>
        </p:nvSpPr>
        <p:spPr bwMode="auto">
          <a:xfrm>
            <a:off x="838200" y="3721100"/>
            <a:ext cx="7162800" cy="3194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chemeClr val="accent1"/>
              </a:buClr>
              <a:buSzPct val="85000"/>
              <a:buFont typeface="Arial" charset="0"/>
              <a:buChar char="•"/>
              <a:defRPr sz="2400">
                <a:solidFill>
                  <a:schemeClr val="tx1"/>
                </a:solidFill>
                <a:latin typeface="Arial" charset="0"/>
              </a:defRPr>
            </a:lvl1pPr>
            <a:lvl2pPr marL="742950" indent="-285750" eaLnBrk="0" hangingPunct="0">
              <a:spcBef>
                <a:spcPct val="20000"/>
              </a:spcBef>
              <a:buClr>
                <a:schemeClr val="accent1"/>
              </a:buClr>
              <a:buSzPct val="85000"/>
              <a:buFont typeface="Arial" charset="0"/>
              <a:buChar char="•"/>
              <a:defRPr sz="2000">
                <a:solidFill>
                  <a:schemeClr val="tx1"/>
                </a:solidFill>
                <a:latin typeface="Arial" charset="0"/>
              </a:defRPr>
            </a:lvl2pPr>
            <a:lvl3pPr marL="1143000" indent="-228600" eaLnBrk="0" hangingPunct="0">
              <a:spcBef>
                <a:spcPct val="20000"/>
              </a:spcBef>
              <a:buClr>
                <a:schemeClr val="accent1"/>
              </a:buClr>
              <a:buSzPct val="90000"/>
              <a:buFont typeface="Arial" charset="0"/>
              <a:buChar char="•"/>
              <a:defRPr>
                <a:solidFill>
                  <a:schemeClr val="tx1"/>
                </a:solidFill>
                <a:latin typeface="Arial" charset="0"/>
              </a:defRPr>
            </a:lvl3pPr>
            <a:lvl4pPr marL="1600200" indent="-228600" eaLnBrk="0" hangingPunct="0">
              <a:spcBef>
                <a:spcPct val="20000"/>
              </a:spcBef>
              <a:buClr>
                <a:schemeClr val="accent1"/>
              </a:buClr>
              <a:buFont typeface="Arial" charset="0"/>
              <a:buChar char="•"/>
              <a:defRPr sz="1600">
                <a:solidFill>
                  <a:schemeClr val="tx1"/>
                </a:solidFill>
                <a:latin typeface="Arial" charset="0"/>
              </a:defRPr>
            </a:lvl4pPr>
            <a:lvl5pPr marL="2057400" indent="-228600" eaLnBrk="0" hangingPunct="0">
              <a:spcBef>
                <a:spcPct val="20000"/>
              </a:spcBef>
              <a:buClr>
                <a:schemeClr val="accent1"/>
              </a:buClr>
              <a:buSzPct val="100000"/>
              <a:buFont typeface="Arial" charset="0"/>
              <a:buChar char="•"/>
              <a:defRPr sz="1400">
                <a:solidFill>
                  <a:schemeClr val="tx1"/>
                </a:solidFill>
                <a:latin typeface="Arial" charset="0"/>
              </a:defRPr>
            </a:lvl5pPr>
            <a:lvl6pPr marL="2514600" indent="-228600" eaLnBrk="0" fontAlgn="base" hangingPunct="0">
              <a:spcBef>
                <a:spcPct val="20000"/>
              </a:spcBef>
              <a:spcAft>
                <a:spcPct val="0"/>
              </a:spcAft>
              <a:buClr>
                <a:schemeClr val="accent1"/>
              </a:buClr>
              <a:buSzPct val="100000"/>
              <a:buFont typeface="Arial" charset="0"/>
              <a:buChar char="•"/>
              <a:defRPr sz="1400">
                <a:solidFill>
                  <a:schemeClr val="tx1"/>
                </a:solidFill>
                <a:latin typeface="Arial" charset="0"/>
              </a:defRPr>
            </a:lvl6pPr>
            <a:lvl7pPr marL="2971800" indent="-228600" eaLnBrk="0" fontAlgn="base" hangingPunct="0">
              <a:spcBef>
                <a:spcPct val="20000"/>
              </a:spcBef>
              <a:spcAft>
                <a:spcPct val="0"/>
              </a:spcAft>
              <a:buClr>
                <a:schemeClr val="accent1"/>
              </a:buClr>
              <a:buSzPct val="100000"/>
              <a:buFont typeface="Arial" charset="0"/>
              <a:buChar char="•"/>
              <a:defRPr sz="1400">
                <a:solidFill>
                  <a:schemeClr val="tx1"/>
                </a:solidFill>
                <a:latin typeface="Arial" charset="0"/>
              </a:defRPr>
            </a:lvl7pPr>
            <a:lvl8pPr marL="3429000" indent="-228600" eaLnBrk="0" fontAlgn="base" hangingPunct="0">
              <a:spcBef>
                <a:spcPct val="20000"/>
              </a:spcBef>
              <a:spcAft>
                <a:spcPct val="0"/>
              </a:spcAft>
              <a:buClr>
                <a:schemeClr val="accent1"/>
              </a:buClr>
              <a:buSzPct val="100000"/>
              <a:buFont typeface="Arial" charset="0"/>
              <a:buChar char="•"/>
              <a:defRPr sz="1400">
                <a:solidFill>
                  <a:schemeClr val="tx1"/>
                </a:solidFill>
                <a:latin typeface="Arial" charset="0"/>
              </a:defRPr>
            </a:lvl8pPr>
            <a:lvl9pPr marL="3886200" indent="-228600" eaLnBrk="0" fontAlgn="base" hangingPunct="0">
              <a:spcBef>
                <a:spcPct val="20000"/>
              </a:spcBef>
              <a:spcAft>
                <a:spcPct val="0"/>
              </a:spcAft>
              <a:buClr>
                <a:schemeClr val="accent1"/>
              </a:buClr>
              <a:buSzPct val="100000"/>
              <a:buFont typeface="Arial" charset="0"/>
              <a:buChar char="•"/>
              <a:defRPr sz="1400">
                <a:solidFill>
                  <a:schemeClr val="tx1"/>
                </a:solidFill>
                <a:latin typeface="Arial" charset="0"/>
              </a:defRPr>
            </a:lvl9pPr>
          </a:lstStyle>
          <a:p>
            <a:pPr algn="r" eaLnBrk="1" fontAlgn="base" hangingPunct="1">
              <a:lnSpc>
                <a:spcPct val="80000"/>
              </a:lnSpc>
              <a:spcBef>
                <a:spcPts val="400"/>
              </a:spcBef>
              <a:spcAft>
                <a:spcPct val="0"/>
              </a:spcAft>
              <a:buClr>
                <a:srgbClr val="4F81BD"/>
              </a:buClr>
              <a:buSzPct val="68000"/>
              <a:buFontTx/>
              <a:buNone/>
            </a:pPr>
            <a:r>
              <a:rPr lang="en-US" altLang="en-US" sz="1800" dirty="0" err="1">
                <a:solidFill>
                  <a:srgbClr val="002060"/>
                </a:solidFill>
                <a:latin typeface="Calibri" pitchFamily="34" charset="0"/>
              </a:rPr>
              <a:t>RESPeCT</a:t>
            </a:r>
            <a:r>
              <a:rPr lang="en-US" altLang="en-US" sz="1800" dirty="0">
                <a:solidFill>
                  <a:srgbClr val="002060"/>
                </a:solidFill>
                <a:latin typeface="Calibri" pitchFamily="34" charset="0"/>
              </a:rPr>
              <a:t> Summer Institute </a:t>
            </a:r>
          </a:p>
        </p:txBody>
      </p:sp>
      <p:pic>
        <p:nvPicPr>
          <p:cNvPr id="5" name="Picture 4" descr="Noyce Logo copy.png"/>
          <p:cNvPicPr/>
          <p:nvPr/>
        </p:nvPicPr>
        <p:blipFill>
          <a:blip r:embed="rId3" cstate="print"/>
          <a:stretch>
            <a:fillRect/>
          </a:stretch>
        </p:blipFill>
        <p:spPr>
          <a:xfrm>
            <a:off x="1219200" y="4800600"/>
            <a:ext cx="787400" cy="787400"/>
          </a:xfrm>
          <a:prstGeom prst="rect">
            <a:avLst/>
          </a:prstGeom>
        </p:spPr>
      </p:pic>
      <p:pic>
        <p:nvPicPr>
          <p:cNvPr id="6" name="Picture 5" descr="Macintosh HD1:Users:nicolewickler:Desktop:Screen Shot 2013-10-14 at 11.04.49 AM.png"/>
          <p:cNvPicPr/>
          <p:nvPr/>
        </p:nvPicPr>
        <p:blipFill rotWithShape="1">
          <a:blip r:embed="rId4" cstate="print">
            <a:extLst>
              <a:ext uri="{28A0092B-C50C-407E-A947-70E740481C1C}">
                <a14:useLocalDpi xmlns:a14="http://schemas.microsoft.com/office/drawing/2010/main" val="0"/>
              </a:ext>
            </a:extLst>
          </a:blip>
          <a:srcRect l="13526" t="10564" r="3623" b="5182"/>
          <a:stretch/>
        </p:blipFill>
        <p:spPr bwMode="auto">
          <a:xfrm>
            <a:off x="3282950" y="4927600"/>
            <a:ext cx="679450" cy="622300"/>
          </a:xfrm>
          <a:prstGeom prst="ellipse">
            <a:avLst/>
          </a:prstGeom>
          <a:noFill/>
          <a:ln>
            <a:noFill/>
          </a:ln>
          <a:extLst>
            <a:ext uri="{53640926-AAD7-44D8-BBD7-CCE9431645EC}">
              <a14:shadowObscured xmlns:a14="http://schemas.microsoft.com/office/drawing/2010/main"/>
            </a:ext>
          </a:extLst>
        </p:spPr>
      </p:pic>
      <p:pic>
        <p:nvPicPr>
          <p:cNvPr id="7" name="Picture 6" descr="Macintosh HD:Users:ceemast:Desktop:CPP_logogreen1.gif"/>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207000" y="4876800"/>
            <a:ext cx="736600" cy="711200"/>
          </a:xfrm>
          <a:prstGeom prst="rect">
            <a:avLst/>
          </a:prstGeom>
          <a:noFill/>
          <a:ln>
            <a:noFill/>
          </a:ln>
        </p:spPr>
      </p:pic>
      <p:pic>
        <p:nvPicPr>
          <p:cNvPr id="8" name="Picture 7" descr="Macintosh HD:Users:ceemast:Desktop:BSCS.jpg"/>
          <p:cNvPicPr/>
          <p:nvPr/>
        </p:nvPicPr>
        <p:blipFill>
          <a:blip r:embed="rId6" cstate="print">
            <a:extLst>
              <a:ext uri="{BEBA8EAE-BF5A-486C-A8C5-ECC9F3942E4B}">
                <a14:imgProps xmlns:a14="http://schemas.microsoft.com/office/drawing/2010/main">
                  <a14:imgLayer r:embed="rId7">
                    <a14:imgEffect>
                      <a14:backgroundRemoval t="9091" b="88430" l="3401" r="94898">
                        <a14:foregroundMark x1="22449" y1="44628" x2="22449" y2="44628"/>
                        <a14:foregroundMark x1="3741" y1="54545" x2="3741" y2="54545"/>
                        <a14:foregroundMark x1="36395" y1="56198" x2="36395" y2="56198"/>
                        <a14:foregroundMark x1="75510" y1="18182" x2="75510" y2="18182"/>
                        <a14:foregroundMark x1="86395" y1="43802" x2="86395" y2="43802"/>
                        <a14:foregroundMark x1="80272" y1="60331" x2="80272" y2="60331"/>
                        <a14:foregroundMark x1="94898" y1="14050" x2="94898" y2="14050"/>
                        <a14:foregroundMark x1="62245" y1="56198" x2="62245" y2="56198"/>
                        <a14:backgroundMark x1="81633" y1="27273" x2="81633" y2="27273"/>
                      </a14:backgroundRemoval>
                    </a14:imgEffect>
                  </a14:imgLayer>
                </a14:imgProps>
              </a:ext>
              <a:ext uri="{28A0092B-C50C-407E-A947-70E740481C1C}">
                <a14:useLocalDpi xmlns:a14="http://schemas.microsoft.com/office/drawing/2010/main" val="0"/>
              </a:ext>
            </a:extLst>
          </a:blip>
          <a:srcRect/>
          <a:stretch>
            <a:fillRect/>
          </a:stretch>
        </p:blipFill>
        <p:spPr bwMode="auto">
          <a:xfrm>
            <a:off x="6858000" y="4883150"/>
            <a:ext cx="838200" cy="673100"/>
          </a:xfrm>
          <a:prstGeom prst="rect">
            <a:avLst/>
          </a:prstGeom>
          <a:noFill/>
          <a:ln>
            <a:noFill/>
          </a:ln>
        </p:spPr>
      </p:pic>
      <p:sp>
        <p:nvSpPr>
          <p:cNvPr id="2" name="TextBox 1"/>
          <p:cNvSpPr txBox="1"/>
          <p:nvPr/>
        </p:nvSpPr>
        <p:spPr>
          <a:xfrm>
            <a:off x="2794518" y="2516537"/>
            <a:ext cx="3276600" cy="523220"/>
          </a:xfrm>
          <a:prstGeom prst="rect">
            <a:avLst/>
          </a:prstGeom>
          <a:noFill/>
        </p:spPr>
        <p:txBody>
          <a:bodyPr wrap="square" rtlCol="0">
            <a:spAutoFit/>
          </a:bodyPr>
          <a:lstStyle/>
          <a:p>
            <a:pPr algn="ctr"/>
            <a:r>
              <a:rPr lang="en-US" sz="2800" dirty="0">
                <a:solidFill>
                  <a:srgbClr val="1F497D"/>
                </a:solidFill>
                <a:latin typeface="Calibri" pitchFamily="34" charset="0"/>
              </a:rPr>
              <a:t>Day 2</a:t>
            </a:r>
          </a:p>
        </p:txBody>
      </p:sp>
    </p:spTree>
    <p:extLst>
      <p:ext uri="{BB962C8B-B14F-4D97-AF65-F5344CB8AC3E}">
        <p14:creationId xmlns:p14="http://schemas.microsoft.com/office/powerpoint/2010/main" val="413483392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381000"/>
            <a:ext cx="8077200" cy="990600"/>
          </a:xfrm>
        </p:spPr>
        <p:txBody>
          <a:bodyPr>
            <a:normAutofit/>
          </a:bodyPr>
          <a:lstStyle/>
          <a:p>
            <a:r>
              <a:rPr lang="en-US" dirty="0" err="1"/>
              <a:t>RESPeCT</a:t>
            </a:r>
            <a:r>
              <a:rPr lang="en-US" dirty="0"/>
              <a:t> Lesson Analysis Protocol</a:t>
            </a:r>
          </a:p>
        </p:txBody>
      </p:sp>
      <p:sp>
        <p:nvSpPr>
          <p:cNvPr id="3" name="Content Placeholder 2"/>
          <p:cNvSpPr>
            <a:spLocks noGrp="1"/>
          </p:cNvSpPr>
          <p:nvPr>
            <p:ph idx="1"/>
          </p:nvPr>
        </p:nvSpPr>
        <p:spPr>
          <a:xfrm>
            <a:off x="685800" y="1371600"/>
            <a:ext cx="8001000" cy="5181600"/>
          </a:xfrm>
        </p:spPr>
        <p:txBody>
          <a:bodyPr>
            <a:noAutofit/>
          </a:bodyPr>
          <a:lstStyle/>
          <a:p>
            <a:pPr marL="0" indent="0">
              <a:spcBef>
                <a:spcPts val="0"/>
              </a:spcBef>
              <a:spcAft>
                <a:spcPts val="300"/>
              </a:spcAft>
              <a:buNone/>
            </a:pPr>
            <a:r>
              <a:rPr lang="en-US" sz="2800" dirty="0"/>
              <a:t>1. </a:t>
            </a:r>
            <a:r>
              <a:rPr lang="en-US" sz="2800" b="1" dirty="0">
                <a:solidFill>
                  <a:srgbClr val="FF0000"/>
                </a:solidFill>
              </a:rPr>
              <a:t>Identify</a:t>
            </a:r>
            <a:r>
              <a:rPr lang="en-US" sz="2800" b="1" dirty="0"/>
              <a:t> the strategy </a:t>
            </a:r>
          </a:p>
          <a:p>
            <a:pPr marL="731520" lvl="1" indent="-365760">
              <a:spcBef>
                <a:spcPts val="0"/>
              </a:spcBef>
              <a:spcAft>
                <a:spcPts val="600"/>
              </a:spcAft>
            </a:pPr>
            <a:r>
              <a:rPr lang="en-US" sz="2800" dirty="0"/>
              <a:t>What </a:t>
            </a:r>
            <a:r>
              <a:rPr lang="en-US" sz="2800" dirty="0" err="1"/>
              <a:t>STeLLA</a:t>
            </a:r>
            <a:r>
              <a:rPr lang="en-US" sz="2800" dirty="0"/>
              <a:t> lens and strategy was the teacher using in the video clip?</a:t>
            </a:r>
          </a:p>
          <a:p>
            <a:pPr marL="0" indent="0">
              <a:spcBef>
                <a:spcPts val="600"/>
              </a:spcBef>
              <a:spcAft>
                <a:spcPts val="300"/>
              </a:spcAft>
              <a:buNone/>
            </a:pPr>
            <a:r>
              <a:rPr lang="en-US" sz="2800" dirty="0"/>
              <a:t>2. </a:t>
            </a:r>
            <a:r>
              <a:rPr lang="en-US" sz="2800" b="1" dirty="0">
                <a:solidFill>
                  <a:srgbClr val="FF0000"/>
                </a:solidFill>
              </a:rPr>
              <a:t>Analyze</a:t>
            </a:r>
            <a:r>
              <a:rPr lang="en-US" sz="2800" b="1" dirty="0"/>
              <a:t> the video </a:t>
            </a:r>
          </a:p>
          <a:p>
            <a:pPr marL="731520" lvl="1" indent="-365760">
              <a:spcBef>
                <a:spcPts val="0"/>
              </a:spcBef>
              <a:spcAft>
                <a:spcPts val="300"/>
              </a:spcAft>
            </a:pPr>
            <a:r>
              <a:rPr lang="en-US" sz="2800" dirty="0"/>
              <a:t>What student thinking was made visible (or not)?</a:t>
            </a:r>
          </a:p>
          <a:p>
            <a:pPr marL="731520" lvl="1" indent="-365760">
              <a:spcBef>
                <a:spcPts val="0"/>
              </a:spcBef>
              <a:spcAft>
                <a:spcPts val="600"/>
              </a:spcAft>
            </a:pPr>
            <a:r>
              <a:rPr lang="en-US" sz="2800" dirty="0"/>
              <a:t>How did the use of the </a:t>
            </a:r>
            <a:r>
              <a:rPr lang="en-US" sz="2800" dirty="0" err="1"/>
              <a:t>STeLLA</a:t>
            </a:r>
            <a:r>
              <a:rPr lang="en-US" sz="2800" dirty="0"/>
              <a:t> strategy impact student thinking?</a:t>
            </a:r>
          </a:p>
          <a:p>
            <a:pPr marL="0" indent="0">
              <a:spcBef>
                <a:spcPts val="600"/>
              </a:spcBef>
              <a:spcAft>
                <a:spcPts val="300"/>
              </a:spcAft>
              <a:buNone/>
            </a:pPr>
            <a:r>
              <a:rPr lang="en-US" sz="2800" dirty="0"/>
              <a:t>3. </a:t>
            </a:r>
            <a:r>
              <a:rPr lang="en-US" sz="2800" b="1" dirty="0">
                <a:solidFill>
                  <a:srgbClr val="FF0000"/>
                </a:solidFill>
              </a:rPr>
              <a:t>Reflect</a:t>
            </a:r>
            <a:r>
              <a:rPr lang="en-US" sz="2800" b="1" dirty="0"/>
              <a:t> and apply </a:t>
            </a:r>
          </a:p>
          <a:p>
            <a:pPr marL="731520" lvl="1" indent="-365760">
              <a:spcBef>
                <a:spcPts val="0"/>
              </a:spcBef>
              <a:spcAft>
                <a:spcPts val="0"/>
              </a:spcAft>
            </a:pPr>
            <a:r>
              <a:rPr lang="en-US" sz="2800" dirty="0"/>
              <a:t>What did you learn from identifying and analyzing the strategy in the video?</a:t>
            </a:r>
          </a:p>
          <a:p>
            <a:pPr lvl="1"/>
            <a:endParaRPr lang="en-US" sz="2400" dirty="0"/>
          </a:p>
        </p:txBody>
      </p:sp>
    </p:spTree>
    <p:extLst>
      <p:ext uri="{BB962C8B-B14F-4D97-AF65-F5344CB8AC3E}">
        <p14:creationId xmlns:p14="http://schemas.microsoft.com/office/powerpoint/2010/main" val="35872150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p:cNvSpPr>
          <p:nvPr>
            <p:ph type="title"/>
          </p:nvPr>
        </p:nvSpPr>
        <p:spPr>
          <a:xfrm>
            <a:off x="457200" y="304800"/>
            <a:ext cx="8229600" cy="914400"/>
          </a:xfrm>
        </p:spPr>
        <p:txBody>
          <a:bodyPr>
            <a:normAutofit/>
          </a:bodyPr>
          <a:lstStyle/>
          <a:p>
            <a:pPr algn="l"/>
            <a:r>
              <a:rPr lang="en-US" sz="4000" dirty="0">
                <a:latin typeface="Calibri" pitchFamily="34" charset="0"/>
              </a:rPr>
              <a:t>Lesson Analysis Process</a:t>
            </a:r>
          </a:p>
        </p:txBody>
      </p:sp>
      <p:sp>
        <p:nvSpPr>
          <p:cNvPr id="17411" name="Content Placeholder 2"/>
          <p:cNvSpPr>
            <a:spLocks noGrp="1"/>
          </p:cNvSpPr>
          <p:nvPr>
            <p:ph idx="1"/>
          </p:nvPr>
        </p:nvSpPr>
        <p:spPr>
          <a:xfrm>
            <a:off x="457200" y="1219200"/>
            <a:ext cx="8229600" cy="5410200"/>
          </a:xfrm>
        </p:spPr>
        <p:txBody>
          <a:bodyPr/>
          <a:lstStyle/>
          <a:p>
            <a:pPr marL="365760" indent="-365760">
              <a:spcBef>
                <a:spcPts val="0"/>
              </a:spcBef>
              <a:buClr>
                <a:schemeClr val="bg1">
                  <a:lumMod val="65000"/>
                </a:schemeClr>
              </a:buClr>
              <a:buFont typeface="Times New Roman" pitchFamily="18" charset="0"/>
              <a:buAutoNum type="arabicPeriod"/>
              <a:defRPr/>
            </a:pPr>
            <a:r>
              <a:rPr lang="en-US" sz="2700" dirty="0">
                <a:solidFill>
                  <a:srgbClr val="C00000"/>
                </a:solidFill>
              </a:rPr>
              <a:t>Review</a:t>
            </a:r>
            <a:r>
              <a:rPr lang="en-US" sz="2700" dirty="0"/>
              <a:t> the lesson context:</a:t>
            </a:r>
          </a:p>
          <a:p>
            <a:pPr marL="685800" lvl="3" indent="-222250">
              <a:buClr>
                <a:schemeClr val="bg1">
                  <a:lumMod val="65000"/>
                </a:schemeClr>
              </a:buClr>
              <a:buFont typeface="Arial" pitchFamily="34" charset="0"/>
              <a:buChar char="•"/>
              <a:defRPr/>
            </a:pPr>
            <a:r>
              <a:rPr lang="en-US" sz="2700" dirty="0"/>
              <a:t>What is the ideal student response to the focus question?</a:t>
            </a:r>
          </a:p>
          <a:p>
            <a:pPr marL="685800" lvl="3" indent="-222250">
              <a:buClr>
                <a:schemeClr val="bg1">
                  <a:lumMod val="65000"/>
                </a:schemeClr>
              </a:buClr>
              <a:buFont typeface="Arial" pitchFamily="34" charset="0"/>
              <a:buChar char="•"/>
              <a:defRPr/>
            </a:pPr>
            <a:r>
              <a:rPr lang="en-US" sz="2700" dirty="0"/>
              <a:t>How is the clip situated in the content storyline?</a:t>
            </a:r>
          </a:p>
          <a:p>
            <a:pPr marL="365760" indent="-365760">
              <a:buClr>
                <a:schemeClr val="bg1">
                  <a:lumMod val="65000"/>
                </a:schemeClr>
              </a:buClr>
              <a:buFont typeface="+mj-lt"/>
              <a:buAutoNum type="arabicPeriod"/>
              <a:defRPr/>
            </a:pPr>
            <a:r>
              <a:rPr lang="en-US" sz="2700" dirty="0">
                <a:solidFill>
                  <a:srgbClr val="C00000"/>
                </a:solidFill>
              </a:rPr>
              <a:t>Identify</a:t>
            </a:r>
            <a:r>
              <a:rPr lang="en-US" sz="2700" dirty="0"/>
              <a:t> and discuss the strategy that is the focus of analysis for each clip.</a:t>
            </a:r>
          </a:p>
          <a:p>
            <a:pPr marL="365760" indent="-365760">
              <a:buClr>
                <a:schemeClr val="bg1">
                  <a:lumMod val="65000"/>
                </a:schemeClr>
              </a:buClr>
              <a:buFont typeface="+mj-lt"/>
              <a:buAutoNum type="arabicPeriod"/>
              <a:defRPr/>
            </a:pPr>
            <a:r>
              <a:rPr lang="en-US" sz="2700" dirty="0">
                <a:solidFill>
                  <a:srgbClr val="C00000"/>
                </a:solidFill>
              </a:rPr>
              <a:t>Watch</a:t>
            </a:r>
            <a:r>
              <a:rPr lang="en-US" sz="2700" dirty="0"/>
              <a:t> video clip(s).</a:t>
            </a:r>
          </a:p>
          <a:p>
            <a:pPr marL="365760" indent="-365760">
              <a:buClr>
                <a:schemeClr val="bg1">
                  <a:lumMod val="65000"/>
                </a:schemeClr>
              </a:buClr>
              <a:buFont typeface="+mj-lt"/>
              <a:buAutoNum type="arabicPeriod"/>
              <a:defRPr/>
            </a:pPr>
            <a:r>
              <a:rPr lang="en-US" sz="2700" dirty="0">
                <a:solidFill>
                  <a:srgbClr val="C00000"/>
                </a:solidFill>
              </a:rPr>
              <a:t>Analyze</a:t>
            </a:r>
            <a:r>
              <a:rPr lang="en-US" sz="2700" dirty="0"/>
              <a:t> the lesson using the lesson analysis protocol.</a:t>
            </a:r>
          </a:p>
          <a:p>
            <a:pPr marL="365760" indent="-365760">
              <a:buClr>
                <a:schemeClr val="bg1">
                  <a:lumMod val="65000"/>
                </a:schemeClr>
              </a:buClr>
              <a:buFont typeface="+mj-lt"/>
              <a:buAutoNum type="arabicPeriod"/>
              <a:defRPr/>
            </a:pPr>
            <a:r>
              <a:rPr lang="en-US" sz="2700" dirty="0">
                <a:solidFill>
                  <a:srgbClr val="C00000"/>
                </a:solidFill>
              </a:rPr>
              <a:t>Reflect</a:t>
            </a:r>
            <a:r>
              <a:rPr lang="en-US" sz="2700" dirty="0"/>
              <a:t> on the lesson analysis experience: </a:t>
            </a:r>
          </a:p>
          <a:p>
            <a:pPr marL="685800" lvl="3" indent="-222250">
              <a:buClr>
                <a:schemeClr val="bg1">
                  <a:lumMod val="65000"/>
                </a:schemeClr>
              </a:buClr>
              <a:buFont typeface="Arial" pitchFamily="34" charset="0"/>
              <a:buChar char="•"/>
              <a:defRPr/>
            </a:pPr>
            <a:r>
              <a:rPr lang="en-US" sz="2700" dirty="0"/>
              <a:t>As a reviewer</a:t>
            </a:r>
          </a:p>
          <a:p>
            <a:pPr marL="685800" lvl="3" indent="-222250">
              <a:buClr>
                <a:schemeClr val="bg1">
                  <a:lumMod val="65000"/>
                </a:schemeClr>
              </a:buClr>
              <a:buFont typeface="Arial" pitchFamily="34" charset="0"/>
              <a:buChar char="•"/>
              <a:defRPr/>
            </a:pPr>
            <a:r>
              <a:rPr lang="en-US" sz="2700" dirty="0"/>
              <a:t>As a teacher in the clip</a:t>
            </a:r>
          </a:p>
        </p:txBody>
      </p:sp>
    </p:spTree>
    <p:extLst>
      <p:ext uri="{BB962C8B-B14F-4D97-AF65-F5344CB8AC3E}">
        <p14:creationId xmlns:p14="http://schemas.microsoft.com/office/powerpoint/2010/main" val="251119672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533400"/>
            <a:ext cx="8077200" cy="990600"/>
          </a:xfrm>
        </p:spPr>
        <p:txBody>
          <a:bodyPr/>
          <a:lstStyle/>
          <a:p>
            <a:r>
              <a:rPr lang="en-US" dirty="0">
                <a:cs typeface="Times New Roman" pitchFamily="18" charset="0"/>
              </a:rPr>
              <a:t>Lesson Analysis: Viewing Basics</a:t>
            </a:r>
          </a:p>
        </p:txBody>
      </p:sp>
      <p:sp>
        <p:nvSpPr>
          <p:cNvPr id="3" name="Content Placeholder 2"/>
          <p:cNvSpPr>
            <a:spLocks noGrp="1"/>
          </p:cNvSpPr>
          <p:nvPr>
            <p:ph idx="1"/>
          </p:nvPr>
        </p:nvSpPr>
        <p:spPr>
          <a:xfrm>
            <a:off x="685800" y="1600200"/>
            <a:ext cx="8001000" cy="3886201"/>
          </a:xfrm>
        </p:spPr>
        <p:txBody>
          <a:bodyPr>
            <a:normAutofit/>
          </a:bodyPr>
          <a:lstStyle/>
          <a:p>
            <a:pPr marL="365760" indent="-365760">
              <a:lnSpc>
                <a:spcPct val="90000"/>
              </a:lnSpc>
              <a:spcBef>
                <a:spcPts val="0"/>
              </a:spcBef>
              <a:spcAft>
                <a:spcPts val="2200"/>
              </a:spcAft>
            </a:pPr>
            <a:r>
              <a:rPr lang="en-US" sz="3000" b="1" dirty="0"/>
              <a:t>Viewing basic 1: </a:t>
            </a:r>
            <a:r>
              <a:rPr lang="en-US" sz="3000" dirty="0"/>
              <a:t>Look past the trivial, or little things, that bug you.</a:t>
            </a:r>
          </a:p>
          <a:p>
            <a:pPr marL="365760" indent="-365760">
              <a:lnSpc>
                <a:spcPct val="90000"/>
              </a:lnSpc>
              <a:spcBef>
                <a:spcPts val="0"/>
              </a:spcBef>
              <a:spcAft>
                <a:spcPts val="2200"/>
              </a:spcAft>
            </a:pPr>
            <a:r>
              <a:rPr lang="en-US" sz="3000" b="1" dirty="0"/>
              <a:t>Viewing basic 2: </a:t>
            </a:r>
            <a:r>
              <a:rPr lang="en-US" sz="3000" dirty="0"/>
              <a:t>Avoid the “This doesn’t look like my classroom!” trap.</a:t>
            </a:r>
          </a:p>
          <a:p>
            <a:pPr marL="365760" indent="-365760">
              <a:lnSpc>
                <a:spcPct val="90000"/>
              </a:lnSpc>
              <a:spcBef>
                <a:spcPts val="0"/>
              </a:spcBef>
              <a:spcAft>
                <a:spcPts val="1800"/>
              </a:spcAft>
            </a:pPr>
            <a:r>
              <a:rPr lang="en-US" sz="3000" b="1" dirty="0"/>
              <a:t>Viewing basic 3: </a:t>
            </a:r>
            <a:r>
              <a:rPr lang="en-US" sz="3000" dirty="0"/>
              <a:t>Avoid making snap judgments about the teaching or learning in the classroom you’re viewing. </a:t>
            </a:r>
          </a:p>
        </p:txBody>
      </p:sp>
      <p:sp>
        <p:nvSpPr>
          <p:cNvPr id="4" name="TextBox 3"/>
          <p:cNvSpPr txBox="1"/>
          <p:nvPr/>
        </p:nvSpPr>
        <p:spPr>
          <a:xfrm>
            <a:off x="838200" y="5410200"/>
            <a:ext cx="7924800" cy="954107"/>
          </a:xfrm>
          <a:prstGeom prst="rect">
            <a:avLst/>
          </a:prstGeom>
          <a:noFill/>
        </p:spPr>
        <p:txBody>
          <a:bodyPr wrap="square" rtlCol="0">
            <a:spAutoFit/>
          </a:bodyPr>
          <a:lstStyle/>
          <a:p>
            <a:r>
              <a:rPr lang="en-US" sz="2800" b="1" dirty="0">
                <a:latin typeface="Calibri" pitchFamily="34" charset="0"/>
              </a:rPr>
              <a:t>Note: </a:t>
            </a:r>
            <a:r>
              <a:rPr lang="en-US" sz="2800" dirty="0">
                <a:latin typeface="Calibri" pitchFamily="34" charset="0"/>
              </a:rPr>
              <a:t>Find out more about the viewing basics on page 1 of in the </a:t>
            </a:r>
            <a:r>
              <a:rPr lang="en-US" sz="2800" dirty="0" err="1">
                <a:latin typeface="Calibri" pitchFamily="34" charset="0"/>
              </a:rPr>
              <a:t>STeLLA</a:t>
            </a:r>
            <a:r>
              <a:rPr lang="en-US" sz="2800" dirty="0">
                <a:latin typeface="Calibri" pitchFamily="34" charset="0"/>
              </a:rPr>
              <a:t> strategies booklet.</a:t>
            </a:r>
          </a:p>
        </p:txBody>
      </p:sp>
    </p:spTree>
    <p:extLst>
      <p:ext uri="{BB962C8B-B14F-4D97-AF65-F5344CB8AC3E}">
        <p14:creationId xmlns:p14="http://schemas.microsoft.com/office/powerpoint/2010/main" val="14229020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522922"/>
            <a:ext cx="6172200" cy="990600"/>
          </a:xfrm>
        </p:spPr>
        <p:txBody>
          <a:bodyPr/>
          <a:lstStyle/>
          <a:p>
            <a:r>
              <a:rPr lang="en-US" dirty="0"/>
              <a:t>Our First Video Clip</a:t>
            </a:r>
          </a:p>
        </p:txBody>
      </p:sp>
      <p:sp>
        <p:nvSpPr>
          <p:cNvPr id="3" name="Content Placeholder 2"/>
          <p:cNvSpPr>
            <a:spLocks noGrp="1"/>
          </p:cNvSpPr>
          <p:nvPr>
            <p:ph idx="1"/>
          </p:nvPr>
        </p:nvSpPr>
        <p:spPr>
          <a:xfrm>
            <a:off x="609600" y="1600200"/>
            <a:ext cx="7924800" cy="4648200"/>
          </a:xfrm>
        </p:spPr>
        <p:txBody>
          <a:bodyPr/>
          <a:lstStyle/>
          <a:p>
            <a:pPr marL="0" indent="0">
              <a:buNone/>
            </a:pPr>
            <a:r>
              <a:rPr lang="en-US" sz="3000" b="1" dirty="0"/>
              <a:t>Context:  </a:t>
            </a:r>
            <a:r>
              <a:rPr lang="en-US" sz="3000" dirty="0"/>
              <a:t>An interview with one student before the teacher begins instruction on sound.</a:t>
            </a: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sz="2800" dirty="0">
              <a:solidFill>
                <a:srgbClr val="0070C0"/>
              </a:solidFill>
            </a:endParaRPr>
          </a:p>
          <a:p>
            <a:pPr marL="0" indent="0">
              <a:buNone/>
            </a:pPr>
            <a:endParaRPr lang="en-US" sz="1600" dirty="0"/>
          </a:p>
        </p:txBody>
      </p:sp>
      <p:sp>
        <p:nvSpPr>
          <p:cNvPr id="5" name="TextBox 4"/>
          <p:cNvSpPr txBox="1"/>
          <p:nvPr/>
        </p:nvSpPr>
        <p:spPr>
          <a:xfrm>
            <a:off x="7620000" y="667574"/>
            <a:ext cx="990600" cy="646331"/>
          </a:xfrm>
          <a:prstGeom prst="rect">
            <a:avLst/>
          </a:prstGeom>
          <a:solidFill>
            <a:schemeClr val="bg1">
              <a:lumMod val="85000"/>
              <a:alpha val="78000"/>
            </a:schemeClr>
          </a:solidFill>
        </p:spPr>
        <p:txBody>
          <a:bodyPr wrap="square" rtlCol="0">
            <a:spAutoFit/>
          </a:bodyPr>
          <a:lstStyle/>
          <a:p>
            <a:r>
              <a:rPr lang="en-US" b="1" dirty="0"/>
              <a:t>Video Clip 1</a:t>
            </a:r>
          </a:p>
        </p:txBody>
      </p:sp>
    </p:spTree>
    <p:extLst>
      <p:ext uri="{BB962C8B-B14F-4D97-AF65-F5344CB8AC3E}">
        <p14:creationId xmlns:p14="http://schemas.microsoft.com/office/powerpoint/2010/main" val="352611737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Rectangle 2"/>
          <p:cNvSpPr>
            <a:spLocks noGrp="1" noChangeArrowheads="1"/>
          </p:cNvSpPr>
          <p:nvPr>
            <p:ph type="title"/>
          </p:nvPr>
        </p:nvSpPr>
        <p:spPr>
          <a:xfrm>
            <a:off x="457200" y="457200"/>
            <a:ext cx="7172047" cy="990600"/>
          </a:xfrm>
        </p:spPr>
        <p:txBody>
          <a:bodyPr>
            <a:normAutofit/>
          </a:bodyPr>
          <a:lstStyle/>
          <a:p>
            <a:r>
              <a:rPr lang="en-US" sz="3600" b="1" dirty="0">
                <a:cs typeface="Times New Roman" pitchFamily="18" charset="0"/>
              </a:rPr>
              <a:t>Identify </a:t>
            </a:r>
            <a:r>
              <a:rPr lang="en-US" sz="3600" dirty="0">
                <a:cs typeface="Times New Roman" pitchFamily="18" charset="0"/>
              </a:rPr>
              <a:t>Elicit and Probe Questions</a:t>
            </a:r>
          </a:p>
        </p:txBody>
      </p:sp>
      <p:sp>
        <p:nvSpPr>
          <p:cNvPr id="99331" name="Rectangle 3"/>
          <p:cNvSpPr>
            <a:spLocks noGrp="1" noChangeArrowheads="1"/>
          </p:cNvSpPr>
          <p:nvPr>
            <p:ph type="body" idx="1"/>
          </p:nvPr>
        </p:nvSpPr>
        <p:spPr>
          <a:xfrm>
            <a:off x="457200" y="1447800"/>
            <a:ext cx="8534400" cy="5410200"/>
          </a:xfrm>
        </p:spPr>
        <p:txBody>
          <a:bodyPr>
            <a:noAutofit/>
          </a:bodyPr>
          <a:lstStyle/>
          <a:p>
            <a:pPr marL="228600" lvl="1" indent="-228600">
              <a:spcBef>
                <a:spcPts val="0"/>
              </a:spcBef>
              <a:spcAft>
                <a:spcPts val="300"/>
              </a:spcAft>
              <a:tabLst>
                <a:tab pos="137160" algn="l"/>
              </a:tabLst>
            </a:pPr>
            <a:r>
              <a:rPr lang="en-US" sz="2600" dirty="0"/>
              <a:t>Watch the video clip for examples of the interviewer or teacher asking the student elicit and probe questions.</a:t>
            </a:r>
          </a:p>
          <a:p>
            <a:pPr marL="228600" lvl="1" indent="-228600">
              <a:spcBef>
                <a:spcPts val="0"/>
              </a:spcBef>
              <a:spcAft>
                <a:spcPts val="300"/>
              </a:spcAft>
              <a:tabLst>
                <a:tab pos="137160" algn="l"/>
              </a:tabLst>
            </a:pPr>
            <a:r>
              <a:rPr lang="en-US" sz="2600" dirty="0"/>
              <a:t>Identify the questions on your transcript and mark them</a:t>
            </a:r>
            <a:br>
              <a:rPr lang="en-US" sz="2600" dirty="0"/>
            </a:br>
            <a:r>
              <a:rPr lang="en-US" sz="2600" dirty="0"/>
              <a:t>E (elicit) and P (probe).</a:t>
            </a:r>
          </a:p>
          <a:p>
            <a:pPr marL="228600" lvl="1" indent="-228600">
              <a:spcBef>
                <a:spcPts val="0"/>
              </a:spcBef>
              <a:spcAft>
                <a:spcPts val="300"/>
              </a:spcAft>
              <a:tabLst>
                <a:tab pos="137160" algn="l"/>
              </a:tabLst>
            </a:pPr>
            <a:r>
              <a:rPr lang="en-US" sz="2600" dirty="0"/>
              <a:t>Share your evidence with the group.</a:t>
            </a:r>
          </a:p>
          <a:p>
            <a:pPr marL="0" lvl="1" indent="0">
              <a:spcBef>
                <a:spcPts val="600"/>
              </a:spcBef>
              <a:buNone/>
            </a:pPr>
            <a:r>
              <a:rPr lang="en-US" sz="2600" b="1" dirty="0"/>
              <a:t>Remember: </a:t>
            </a:r>
          </a:p>
          <a:p>
            <a:pPr marL="685800" lvl="1" indent="-457200">
              <a:spcBef>
                <a:spcPts val="0"/>
              </a:spcBef>
              <a:spcAft>
                <a:spcPts val="300"/>
              </a:spcAft>
              <a:buFont typeface="+mj-lt"/>
              <a:buAutoNum type="arabicPeriod"/>
            </a:pPr>
            <a:r>
              <a:rPr lang="en-US" sz="2600" dirty="0"/>
              <a:t>Not all questions will fall into the E and P categories.</a:t>
            </a:r>
          </a:p>
          <a:p>
            <a:pPr marL="685800" lvl="1" indent="-457200">
              <a:spcBef>
                <a:spcPts val="0"/>
              </a:spcBef>
              <a:spcAft>
                <a:spcPts val="300"/>
              </a:spcAft>
              <a:buFont typeface="+mj-lt"/>
              <a:buAutoNum type="arabicPeriod"/>
            </a:pPr>
            <a:r>
              <a:rPr lang="en-US" sz="2600" dirty="0"/>
              <a:t>Elicit questions start a conversation and ask for student ideas without expecting right answers.</a:t>
            </a:r>
          </a:p>
          <a:p>
            <a:pPr marL="685800" lvl="1" indent="-457200">
              <a:spcBef>
                <a:spcPts val="0"/>
              </a:spcBef>
              <a:spcAft>
                <a:spcPts val="300"/>
              </a:spcAft>
              <a:buFont typeface="+mj-lt"/>
              <a:buAutoNum type="arabicPeriod"/>
            </a:pPr>
            <a:r>
              <a:rPr lang="en-US" sz="2600" dirty="0"/>
              <a:t>Probe questions try to figure out what a student  means.</a:t>
            </a:r>
          </a:p>
          <a:p>
            <a:pPr marL="685800" lvl="1" indent="-457200">
              <a:spcBef>
                <a:spcPts val="0"/>
              </a:spcBef>
              <a:spcAft>
                <a:spcPts val="300"/>
              </a:spcAft>
              <a:buFont typeface="+mj-lt"/>
              <a:buAutoNum type="arabicPeriod"/>
            </a:pPr>
            <a:r>
              <a:rPr lang="en-US" sz="2600" dirty="0"/>
              <a:t>Probe questions can paraphrase a student’s idea.</a:t>
            </a:r>
          </a:p>
          <a:p>
            <a:pPr marL="239713" indent="0">
              <a:buNone/>
            </a:pPr>
            <a:endParaRPr lang="en-US" sz="2500" dirty="0">
              <a:solidFill>
                <a:srgbClr val="FF0000"/>
              </a:solidFill>
            </a:endParaRPr>
          </a:p>
          <a:p>
            <a:pPr marL="514350" lvl="1" indent="0">
              <a:buNone/>
            </a:pPr>
            <a:endParaRPr lang="en-US" sz="2500" dirty="0"/>
          </a:p>
        </p:txBody>
      </p:sp>
      <p:sp>
        <p:nvSpPr>
          <p:cNvPr id="3" name="TextBox 2">
            <a:hlinkClick r:id="rId3" action="ppaction://hlinkfile"/>
          </p:cNvPr>
          <p:cNvSpPr txBox="1"/>
          <p:nvPr/>
        </p:nvSpPr>
        <p:spPr>
          <a:xfrm>
            <a:off x="2514600" y="6211669"/>
            <a:ext cx="6477000" cy="369332"/>
          </a:xfrm>
          <a:prstGeom prst="rect">
            <a:avLst/>
          </a:prstGeom>
          <a:noFill/>
          <a:ln>
            <a:noFill/>
          </a:ln>
        </p:spPr>
        <p:txBody>
          <a:bodyPr wrap="square" rtlCol="0">
            <a:spAutoFit/>
          </a:bodyPr>
          <a:lstStyle/>
          <a:p>
            <a:r>
              <a:rPr lang="en-US" dirty="0">
                <a:solidFill>
                  <a:srgbClr val="0070C0"/>
                </a:solidFill>
                <a:latin typeface="Calibri" pitchFamily="34" charset="0"/>
              </a:rPr>
              <a:t>Link to video clip 1: </a:t>
            </a:r>
            <a:r>
              <a:rPr lang="en-US" dirty="0">
                <a:solidFill>
                  <a:srgbClr val="0070C0"/>
                </a:solidFill>
                <a:latin typeface="Calibri" pitchFamily="34" charset="0"/>
                <a:hlinkClick r:id="rId4"/>
              </a:rPr>
              <a:t>2.1_mspcp_gr1_sound_derose_pre.hayden_c1</a:t>
            </a:r>
            <a:endParaRPr lang="en-US" dirty="0">
              <a:solidFill>
                <a:srgbClr val="0070C0"/>
              </a:solidFill>
              <a:latin typeface="Calibri" pitchFamily="34" charset="0"/>
            </a:endParaRPr>
          </a:p>
        </p:txBody>
      </p:sp>
      <p:sp>
        <p:nvSpPr>
          <p:cNvPr id="2" name="TextBox 1"/>
          <p:cNvSpPr txBox="1"/>
          <p:nvPr/>
        </p:nvSpPr>
        <p:spPr>
          <a:xfrm>
            <a:off x="7848600" y="609600"/>
            <a:ext cx="990600" cy="646331"/>
          </a:xfrm>
          <a:prstGeom prst="rect">
            <a:avLst/>
          </a:prstGeom>
          <a:solidFill>
            <a:schemeClr val="bg1">
              <a:lumMod val="85000"/>
              <a:alpha val="78000"/>
            </a:schemeClr>
          </a:solidFill>
        </p:spPr>
        <p:txBody>
          <a:bodyPr wrap="square" rtlCol="0">
            <a:spAutoFit/>
          </a:bodyPr>
          <a:lstStyle/>
          <a:p>
            <a:r>
              <a:rPr lang="en-US" b="1" dirty="0"/>
              <a:t>Video Clip 1</a:t>
            </a:r>
          </a:p>
        </p:txBody>
      </p:sp>
    </p:spTree>
    <p:extLst>
      <p:ext uri="{BB962C8B-B14F-4D97-AF65-F5344CB8AC3E}">
        <p14:creationId xmlns:p14="http://schemas.microsoft.com/office/powerpoint/2010/main" val="29155671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9331">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99331">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99331">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99331">
                                            <p:txEl>
                                              <p:pRg st="3" end="3"/>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99331">
                                            <p:txEl>
                                              <p:pRg st="4" end="4"/>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99331">
                                            <p:txEl>
                                              <p:pRg st="5" end="5"/>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99331">
                                            <p:txEl>
                                              <p:pRg st="6" end="6"/>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99331">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381000"/>
            <a:ext cx="6477000" cy="990600"/>
          </a:xfrm>
        </p:spPr>
        <p:txBody>
          <a:bodyPr>
            <a:normAutofit/>
          </a:bodyPr>
          <a:lstStyle/>
          <a:p>
            <a:r>
              <a:rPr lang="en-US" b="1" dirty="0"/>
              <a:t>Analyze</a:t>
            </a:r>
            <a:r>
              <a:rPr lang="en-US" dirty="0"/>
              <a:t> Student Thinking</a:t>
            </a:r>
          </a:p>
        </p:txBody>
      </p:sp>
      <p:sp>
        <p:nvSpPr>
          <p:cNvPr id="3" name="Content Placeholder 2"/>
          <p:cNvSpPr>
            <a:spLocks noGrp="1"/>
          </p:cNvSpPr>
          <p:nvPr>
            <p:ph idx="1"/>
          </p:nvPr>
        </p:nvSpPr>
        <p:spPr>
          <a:xfrm>
            <a:off x="533400" y="1371600"/>
            <a:ext cx="8229600" cy="5029200"/>
          </a:xfrm>
        </p:spPr>
        <p:txBody>
          <a:bodyPr/>
          <a:lstStyle/>
          <a:p>
            <a:pPr marL="0" indent="0">
              <a:spcAft>
                <a:spcPts val="1200"/>
              </a:spcAft>
              <a:buNone/>
            </a:pPr>
            <a:r>
              <a:rPr lang="en-US" sz="3000" dirty="0"/>
              <a:t>Review the interview transcript. </a:t>
            </a:r>
          </a:p>
          <a:p>
            <a:pPr marL="731520" indent="-365760">
              <a:spcBef>
                <a:spcPts val="600"/>
              </a:spcBef>
              <a:spcAft>
                <a:spcPts val="1200"/>
              </a:spcAft>
              <a:tabLst>
                <a:tab pos="457200" algn="l"/>
              </a:tabLst>
            </a:pPr>
            <a:r>
              <a:rPr lang="en-US" sz="3000" dirty="0"/>
              <a:t>What student thinking was revealed through the interviewer’s elicit and probe questions?  </a:t>
            </a:r>
          </a:p>
          <a:p>
            <a:pPr marL="731520" lvl="1" indent="-365760">
              <a:spcBef>
                <a:spcPts val="600"/>
              </a:spcBef>
              <a:spcAft>
                <a:spcPts val="1200"/>
              </a:spcAft>
              <a:tabLst>
                <a:tab pos="457200" algn="l"/>
              </a:tabLst>
            </a:pPr>
            <a:r>
              <a:rPr lang="en-US" sz="3000" dirty="0"/>
              <a:t>What ideas did Hayden have about how sound?  </a:t>
            </a:r>
          </a:p>
          <a:p>
            <a:pPr marL="731520" lvl="1" indent="-365760">
              <a:spcBef>
                <a:spcPts val="600"/>
              </a:spcBef>
              <a:spcAft>
                <a:spcPts val="0"/>
              </a:spcAft>
              <a:tabLst>
                <a:tab pos="457200" algn="l"/>
              </a:tabLst>
            </a:pPr>
            <a:r>
              <a:rPr lang="en-US" sz="3000" dirty="0"/>
              <a:t>Were there places you wished the interviewer had probed the student’s thinking more? Why?</a:t>
            </a:r>
          </a:p>
        </p:txBody>
      </p:sp>
      <p:sp>
        <p:nvSpPr>
          <p:cNvPr id="4" name="TextBox 3"/>
          <p:cNvSpPr txBox="1"/>
          <p:nvPr/>
        </p:nvSpPr>
        <p:spPr>
          <a:xfrm>
            <a:off x="7772400" y="609600"/>
            <a:ext cx="990600" cy="646331"/>
          </a:xfrm>
          <a:prstGeom prst="rect">
            <a:avLst/>
          </a:prstGeom>
          <a:solidFill>
            <a:schemeClr val="bg1">
              <a:lumMod val="85000"/>
              <a:alpha val="78000"/>
            </a:schemeClr>
          </a:solidFill>
        </p:spPr>
        <p:txBody>
          <a:bodyPr wrap="square" rtlCol="0">
            <a:spAutoFit/>
          </a:bodyPr>
          <a:lstStyle/>
          <a:p>
            <a:r>
              <a:rPr lang="en-US" b="1" dirty="0"/>
              <a:t>Video Clip 1</a:t>
            </a:r>
          </a:p>
        </p:txBody>
      </p:sp>
    </p:spTree>
    <p:extLst>
      <p:ext uri="{BB962C8B-B14F-4D97-AF65-F5344CB8AC3E}">
        <p14:creationId xmlns:p14="http://schemas.microsoft.com/office/powerpoint/2010/main" val="170630194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Rectangle 2"/>
          <p:cNvSpPr>
            <a:spLocks noGrp="1" noChangeArrowheads="1"/>
          </p:cNvSpPr>
          <p:nvPr>
            <p:ph type="title"/>
          </p:nvPr>
        </p:nvSpPr>
        <p:spPr>
          <a:xfrm>
            <a:off x="533400" y="381000"/>
            <a:ext cx="7239000" cy="990600"/>
          </a:xfrm>
        </p:spPr>
        <p:txBody>
          <a:bodyPr>
            <a:noAutofit/>
          </a:bodyPr>
          <a:lstStyle/>
          <a:p>
            <a:r>
              <a:rPr lang="en-US" sz="3600" b="1" dirty="0">
                <a:cs typeface="Times New Roman" pitchFamily="18" charset="0"/>
              </a:rPr>
              <a:t>Identify</a:t>
            </a:r>
            <a:r>
              <a:rPr lang="en-US" sz="3600" dirty="0">
                <a:cs typeface="Times New Roman" pitchFamily="18" charset="0"/>
              </a:rPr>
              <a:t> Probe and Challenge Questions</a:t>
            </a:r>
          </a:p>
        </p:txBody>
      </p:sp>
      <p:sp>
        <p:nvSpPr>
          <p:cNvPr id="99331" name="Rectangle 3"/>
          <p:cNvSpPr>
            <a:spLocks noGrp="1" noChangeArrowheads="1"/>
          </p:cNvSpPr>
          <p:nvPr>
            <p:ph type="body" idx="1"/>
          </p:nvPr>
        </p:nvSpPr>
        <p:spPr>
          <a:xfrm>
            <a:off x="572814" y="1295400"/>
            <a:ext cx="8571186" cy="4917281"/>
          </a:xfrm>
        </p:spPr>
        <p:txBody>
          <a:bodyPr>
            <a:noAutofit/>
          </a:bodyPr>
          <a:lstStyle/>
          <a:p>
            <a:pPr marL="182880" indent="-182880">
              <a:spcBef>
                <a:spcPts val="0"/>
              </a:spcBef>
              <a:spcAft>
                <a:spcPts val="600"/>
              </a:spcAft>
            </a:pPr>
            <a:r>
              <a:rPr lang="en-US" dirty="0"/>
              <a:t>Now we’ll look at a classroom video and focus on identifying probe and challenge questions.</a:t>
            </a:r>
          </a:p>
          <a:p>
            <a:pPr marL="182880" indent="-182880">
              <a:spcBef>
                <a:spcPts val="0"/>
              </a:spcBef>
              <a:spcAft>
                <a:spcPts val="600"/>
              </a:spcAft>
            </a:pPr>
            <a:r>
              <a:rPr lang="en-US" dirty="0"/>
              <a:t>Read the context at the top of the video transcript (handout 2.2).</a:t>
            </a:r>
          </a:p>
          <a:p>
            <a:pPr marL="182880" indent="-182880">
              <a:spcBef>
                <a:spcPts val="0"/>
              </a:spcBef>
              <a:spcAft>
                <a:spcPts val="600"/>
              </a:spcAft>
            </a:pPr>
            <a:r>
              <a:rPr lang="en-US" dirty="0"/>
              <a:t>Identify probe (P) and challenge (C) questions and mark them on your transcript. </a:t>
            </a:r>
          </a:p>
          <a:p>
            <a:pPr marL="182880" indent="-182880">
              <a:spcBef>
                <a:spcPts val="0"/>
              </a:spcBef>
              <a:spcAft>
                <a:spcPts val="600"/>
              </a:spcAft>
            </a:pPr>
            <a:r>
              <a:rPr lang="en-US" dirty="0"/>
              <a:t>Mark “missed opportunity” (MO) next to places you would like to know more about student thinking.</a:t>
            </a:r>
          </a:p>
          <a:p>
            <a:pPr marL="0" lvl="1" indent="0">
              <a:spcBef>
                <a:spcPts val="300"/>
              </a:spcBef>
              <a:spcAft>
                <a:spcPts val="300"/>
              </a:spcAft>
              <a:buNone/>
            </a:pPr>
            <a:r>
              <a:rPr lang="en-US" sz="2400" b="1" dirty="0"/>
              <a:t>Remember: </a:t>
            </a:r>
          </a:p>
          <a:p>
            <a:pPr marL="365760" lvl="1" indent="-365760">
              <a:spcBef>
                <a:spcPts val="0"/>
              </a:spcBef>
              <a:spcAft>
                <a:spcPts val="600"/>
              </a:spcAft>
              <a:buFont typeface="+mj-lt"/>
              <a:buAutoNum type="arabicPeriod"/>
            </a:pPr>
            <a:r>
              <a:rPr lang="en-US" sz="2400" dirty="0"/>
              <a:t>Not all questions will fall into these categories.</a:t>
            </a:r>
            <a:endParaRPr lang="en-US" sz="2400" b="1" dirty="0"/>
          </a:p>
          <a:p>
            <a:pPr marL="365760" lvl="1" indent="-365760">
              <a:spcBef>
                <a:spcPts val="0"/>
              </a:spcBef>
              <a:spcAft>
                <a:spcPts val="600"/>
              </a:spcAft>
              <a:buFont typeface="+mj-lt"/>
              <a:buAutoNum type="arabicPeriod"/>
            </a:pPr>
            <a:r>
              <a:rPr lang="en-US" sz="2400" b="1" dirty="0"/>
              <a:t>Probe questions </a:t>
            </a:r>
            <a:r>
              <a:rPr lang="en-US" sz="2400" dirty="0"/>
              <a:t>try to figure out what a student means or is thinking. </a:t>
            </a:r>
            <a:r>
              <a:rPr lang="en-US" sz="2400" b="1" dirty="0"/>
              <a:t>Challenge questions </a:t>
            </a:r>
            <a:r>
              <a:rPr lang="en-US" sz="2400" dirty="0"/>
              <a:t>try to move student thinking toward a more scientifically accurate idea.</a:t>
            </a:r>
          </a:p>
        </p:txBody>
      </p:sp>
      <p:sp>
        <p:nvSpPr>
          <p:cNvPr id="3" name="TextBox 2"/>
          <p:cNvSpPr txBox="1"/>
          <p:nvPr/>
        </p:nvSpPr>
        <p:spPr>
          <a:xfrm>
            <a:off x="3200400" y="6629400"/>
            <a:ext cx="184731" cy="369332"/>
          </a:xfrm>
          <a:prstGeom prst="rect">
            <a:avLst/>
          </a:prstGeom>
          <a:noFill/>
        </p:spPr>
        <p:txBody>
          <a:bodyPr wrap="none" rtlCol="0">
            <a:spAutoFit/>
          </a:bodyPr>
          <a:lstStyle/>
          <a:p>
            <a:endParaRPr lang="en-US" dirty="0"/>
          </a:p>
        </p:txBody>
      </p:sp>
      <p:sp>
        <p:nvSpPr>
          <p:cNvPr id="6" name="TextBox 5">
            <a:hlinkClick r:id="rId3" action="ppaction://hlinkfile"/>
          </p:cNvPr>
          <p:cNvSpPr txBox="1"/>
          <p:nvPr/>
        </p:nvSpPr>
        <p:spPr>
          <a:xfrm>
            <a:off x="3200400" y="6324600"/>
            <a:ext cx="5654040" cy="369332"/>
          </a:xfrm>
          <a:prstGeom prst="rect">
            <a:avLst/>
          </a:prstGeom>
          <a:noFill/>
          <a:ln>
            <a:noFill/>
          </a:ln>
        </p:spPr>
        <p:txBody>
          <a:bodyPr wrap="square" rtlCol="0">
            <a:spAutoFit/>
          </a:bodyPr>
          <a:lstStyle/>
          <a:p>
            <a:r>
              <a:rPr lang="en-US" dirty="0">
                <a:solidFill>
                  <a:srgbClr val="0070C0"/>
                </a:solidFill>
                <a:latin typeface="Calibri" pitchFamily="34" charset="0"/>
              </a:rPr>
              <a:t>Link to video clip 2: </a:t>
            </a:r>
            <a:r>
              <a:rPr lang="en-US" dirty="0">
                <a:solidFill>
                  <a:srgbClr val="0070C0"/>
                </a:solidFill>
                <a:latin typeface="Calibri" panose="020F0502020204030204" pitchFamily="34" charset="0"/>
                <a:cs typeface="Calibri" panose="020F0502020204030204" pitchFamily="34" charset="0"/>
                <a:hlinkClick r:id="rId4"/>
              </a:rPr>
              <a:t>2.2_mspcp_gr1_sound_derose_L1_c2</a:t>
            </a:r>
            <a:endParaRPr lang="en-US" dirty="0">
              <a:solidFill>
                <a:srgbClr val="0070C0"/>
              </a:solidFill>
              <a:latin typeface="Calibri" panose="020F0502020204030204" pitchFamily="34" charset="0"/>
              <a:cs typeface="Calibri" panose="020F0502020204030204" pitchFamily="34" charset="0"/>
            </a:endParaRPr>
          </a:p>
        </p:txBody>
      </p:sp>
      <p:sp>
        <p:nvSpPr>
          <p:cNvPr id="2" name="TextBox 1"/>
          <p:cNvSpPr txBox="1"/>
          <p:nvPr/>
        </p:nvSpPr>
        <p:spPr>
          <a:xfrm>
            <a:off x="8001000" y="533400"/>
            <a:ext cx="914400" cy="646331"/>
          </a:xfrm>
          <a:prstGeom prst="rect">
            <a:avLst/>
          </a:prstGeom>
          <a:solidFill>
            <a:schemeClr val="bg1">
              <a:lumMod val="85000"/>
            </a:schemeClr>
          </a:solidFill>
        </p:spPr>
        <p:txBody>
          <a:bodyPr wrap="square" rtlCol="0">
            <a:spAutoFit/>
          </a:bodyPr>
          <a:lstStyle/>
          <a:p>
            <a:r>
              <a:rPr lang="en-US" b="1" dirty="0"/>
              <a:t>Video Clip 2</a:t>
            </a:r>
          </a:p>
        </p:txBody>
      </p:sp>
    </p:spTree>
    <p:extLst>
      <p:ext uri="{BB962C8B-B14F-4D97-AF65-F5344CB8AC3E}">
        <p14:creationId xmlns:p14="http://schemas.microsoft.com/office/powerpoint/2010/main" val="15452370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933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9331">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99331">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99331">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99331">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99331">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99331">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33400"/>
            <a:ext cx="7239000" cy="990600"/>
          </a:xfrm>
        </p:spPr>
        <p:txBody>
          <a:bodyPr>
            <a:noAutofit/>
          </a:bodyPr>
          <a:lstStyle/>
          <a:p>
            <a:r>
              <a:rPr lang="en-US" sz="3600" b="1" dirty="0"/>
              <a:t>Identify</a:t>
            </a:r>
            <a:r>
              <a:rPr lang="en-US" sz="3600" dirty="0"/>
              <a:t> Probe and Challenge Questions</a:t>
            </a:r>
          </a:p>
        </p:txBody>
      </p:sp>
      <p:sp>
        <p:nvSpPr>
          <p:cNvPr id="3" name="Content Placeholder 2"/>
          <p:cNvSpPr>
            <a:spLocks noGrp="1"/>
          </p:cNvSpPr>
          <p:nvPr>
            <p:ph idx="1"/>
          </p:nvPr>
        </p:nvSpPr>
        <p:spPr>
          <a:xfrm>
            <a:off x="457200" y="1600200"/>
            <a:ext cx="8229600" cy="4876800"/>
          </a:xfrm>
        </p:spPr>
        <p:txBody>
          <a:bodyPr/>
          <a:lstStyle/>
          <a:p>
            <a:pPr marL="365760" indent="-365760">
              <a:spcBef>
                <a:spcPts val="0"/>
              </a:spcBef>
              <a:spcAft>
                <a:spcPts val="1800"/>
              </a:spcAft>
            </a:pPr>
            <a:r>
              <a:rPr lang="en-US" sz="3200" dirty="0"/>
              <a:t>What are good examples of probe questions in the video transcript (if any)?</a:t>
            </a:r>
          </a:p>
          <a:p>
            <a:pPr marL="365760" indent="-365760">
              <a:spcBef>
                <a:spcPts val="0"/>
              </a:spcBef>
              <a:spcAft>
                <a:spcPts val="1800"/>
              </a:spcAft>
            </a:pPr>
            <a:r>
              <a:rPr lang="en-US" sz="3200" dirty="0"/>
              <a:t>What are good examples of challenge questions in the transcript (if any)? </a:t>
            </a:r>
          </a:p>
        </p:txBody>
      </p:sp>
      <p:sp>
        <p:nvSpPr>
          <p:cNvPr id="4" name="TextBox 3"/>
          <p:cNvSpPr txBox="1"/>
          <p:nvPr/>
        </p:nvSpPr>
        <p:spPr>
          <a:xfrm>
            <a:off x="7924800" y="609600"/>
            <a:ext cx="914400" cy="646331"/>
          </a:xfrm>
          <a:prstGeom prst="rect">
            <a:avLst/>
          </a:prstGeom>
          <a:solidFill>
            <a:schemeClr val="bg1">
              <a:lumMod val="85000"/>
            </a:schemeClr>
          </a:solidFill>
        </p:spPr>
        <p:txBody>
          <a:bodyPr wrap="square" rtlCol="0">
            <a:spAutoFit/>
          </a:bodyPr>
          <a:lstStyle/>
          <a:p>
            <a:r>
              <a:rPr lang="en-US" b="1" dirty="0"/>
              <a:t>Video Clip 2</a:t>
            </a:r>
          </a:p>
        </p:txBody>
      </p:sp>
    </p:spTree>
    <p:extLst>
      <p:ext uri="{BB962C8B-B14F-4D97-AF65-F5344CB8AC3E}">
        <p14:creationId xmlns:p14="http://schemas.microsoft.com/office/powerpoint/2010/main" val="233940848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33400"/>
            <a:ext cx="7239000" cy="990600"/>
          </a:xfrm>
        </p:spPr>
        <p:txBody>
          <a:bodyPr>
            <a:noAutofit/>
          </a:bodyPr>
          <a:lstStyle/>
          <a:p>
            <a:r>
              <a:rPr lang="en-US" sz="3600" b="1" dirty="0"/>
              <a:t>Identify</a:t>
            </a:r>
            <a:r>
              <a:rPr lang="en-US" sz="3600" dirty="0"/>
              <a:t> Missed Opportunities to Probe Student Thinking</a:t>
            </a:r>
          </a:p>
        </p:txBody>
      </p:sp>
      <p:sp>
        <p:nvSpPr>
          <p:cNvPr id="3" name="Content Placeholder 2"/>
          <p:cNvSpPr>
            <a:spLocks noGrp="1"/>
          </p:cNvSpPr>
          <p:nvPr>
            <p:ph idx="1"/>
          </p:nvPr>
        </p:nvSpPr>
        <p:spPr>
          <a:xfrm>
            <a:off x="457200" y="1676400"/>
            <a:ext cx="8229600" cy="4572000"/>
          </a:xfrm>
        </p:spPr>
        <p:txBody>
          <a:bodyPr/>
          <a:lstStyle/>
          <a:p>
            <a:pPr marL="0" indent="0">
              <a:spcAft>
                <a:spcPts val="1200"/>
              </a:spcAft>
              <a:buNone/>
            </a:pPr>
            <a:r>
              <a:rPr lang="en-US" sz="3000" b="1" dirty="0"/>
              <a:t>Individuals: </a:t>
            </a:r>
            <a:r>
              <a:rPr lang="en-US" sz="3000" dirty="0"/>
              <a:t>Locate one missed opportunity in the video where the teacher could have asked a probe question. Suggest a probe question to better understand student thinking.  </a:t>
            </a:r>
          </a:p>
          <a:p>
            <a:pPr marL="0" indent="0">
              <a:spcBef>
                <a:spcPts val="1200"/>
              </a:spcBef>
              <a:spcAft>
                <a:spcPts val="0"/>
              </a:spcAft>
              <a:buNone/>
            </a:pPr>
            <a:r>
              <a:rPr lang="en-US" sz="3000" b="1" dirty="0"/>
              <a:t>Turn and Talk: </a:t>
            </a:r>
            <a:r>
              <a:rPr lang="en-US" sz="3000" dirty="0"/>
              <a:t>Turn to a partner and share your possible probe question. Provide each other with feedback. Ask, “Is this a probe question? Why or why not?” </a:t>
            </a:r>
          </a:p>
          <a:p>
            <a:pPr marL="0" lvl="1" indent="0">
              <a:spcBef>
                <a:spcPts val="1200"/>
              </a:spcBef>
              <a:spcAft>
                <a:spcPts val="0"/>
              </a:spcAft>
              <a:buNone/>
            </a:pPr>
            <a:r>
              <a:rPr lang="en-US" sz="3000" b="1" dirty="0"/>
              <a:t>Whole group: </a:t>
            </a:r>
            <a:r>
              <a:rPr lang="en-US" sz="3000" dirty="0"/>
              <a:t>Do you need any clarification?  </a:t>
            </a:r>
          </a:p>
          <a:p>
            <a:endParaRPr lang="en-US" dirty="0"/>
          </a:p>
        </p:txBody>
      </p:sp>
      <p:sp>
        <p:nvSpPr>
          <p:cNvPr id="9" name="TextBox 8"/>
          <p:cNvSpPr txBox="1"/>
          <p:nvPr/>
        </p:nvSpPr>
        <p:spPr>
          <a:xfrm>
            <a:off x="7924800" y="533400"/>
            <a:ext cx="914400" cy="646331"/>
          </a:xfrm>
          <a:prstGeom prst="rect">
            <a:avLst/>
          </a:prstGeom>
          <a:solidFill>
            <a:schemeClr val="bg1">
              <a:lumMod val="85000"/>
            </a:schemeClr>
          </a:solidFill>
        </p:spPr>
        <p:txBody>
          <a:bodyPr wrap="square" rtlCol="0">
            <a:spAutoFit/>
          </a:bodyPr>
          <a:lstStyle/>
          <a:p>
            <a:r>
              <a:rPr lang="en-US" b="1" dirty="0"/>
              <a:t>Video Clip 2</a:t>
            </a:r>
          </a:p>
        </p:txBody>
      </p:sp>
    </p:spTree>
    <p:extLst>
      <p:ext uri="{BB962C8B-B14F-4D97-AF65-F5344CB8AC3E}">
        <p14:creationId xmlns:p14="http://schemas.microsoft.com/office/powerpoint/2010/main" val="22771147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a:xfrm>
            <a:off x="533400" y="457200"/>
            <a:ext cx="7010400" cy="990600"/>
          </a:xfrm>
        </p:spPr>
        <p:txBody>
          <a:bodyPr>
            <a:noAutofit/>
          </a:bodyPr>
          <a:lstStyle/>
          <a:p>
            <a:pPr eaLnBrk="1" hangingPunct="1"/>
            <a:r>
              <a:rPr lang="en-US" dirty="0"/>
              <a:t>Common Student Ideas</a:t>
            </a:r>
            <a:endParaRPr lang="en-US" dirty="0">
              <a:solidFill>
                <a:srgbClr val="00B0F0"/>
              </a:solidFill>
            </a:endParaRPr>
          </a:p>
        </p:txBody>
      </p:sp>
      <p:sp>
        <p:nvSpPr>
          <p:cNvPr id="63491" name="Rectangle 3"/>
          <p:cNvSpPr>
            <a:spLocks noGrp="1" noChangeArrowheads="1"/>
          </p:cNvSpPr>
          <p:nvPr>
            <p:ph idx="1"/>
          </p:nvPr>
        </p:nvSpPr>
        <p:spPr>
          <a:xfrm>
            <a:off x="533400" y="1371600"/>
            <a:ext cx="8382000" cy="5257800"/>
          </a:xfrm>
        </p:spPr>
        <p:txBody>
          <a:bodyPr>
            <a:noAutofit/>
          </a:bodyPr>
          <a:lstStyle/>
          <a:p>
            <a:pPr marL="365760" indent="-365760" eaLnBrk="1" hangingPunct="1">
              <a:spcBef>
                <a:spcPts val="0"/>
              </a:spcBef>
              <a:spcAft>
                <a:spcPts val="600"/>
              </a:spcAft>
              <a:buFont typeface="+mj-lt"/>
              <a:buAutoNum type="arabicPeriod"/>
              <a:defRPr/>
            </a:pPr>
            <a:r>
              <a:rPr lang="en-US" sz="2600" dirty="0"/>
              <a:t>Locate Common Student Ideas about Sound (in lesson plans binder).</a:t>
            </a:r>
            <a:endParaRPr lang="en-US" sz="2600" dirty="0">
              <a:solidFill>
                <a:srgbClr val="FF0000"/>
              </a:solidFill>
            </a:endParaRPr>
          </a:p>
          <a:p>
            <a:pPr marL="365760" indent="-365760" eaLnBrk="1" hangingPunct="1">
              <a:spcBef>
                <a:spcPts val="0"/>
              </a:spcBef>
              <a:spcAft>
                <a:spcPts val="600"/>
              </a:spcAft>
              <a:buFont typeface="+mj-lt"/>
              <a:buAutoNum type="arabicPeriod"/>
              <a:defRPr/>
            </a:pPr>
            <a:r>
              <a:rPr lang="en-US" sz="2600" dirty="0"/>
              <a:t>Read through the </a:t>
            </a:r>
            <a:r>
              <a:rPr lang="en-US" sz="2600" b="1" dirty="0"/>
              <a:t>left-hand column</a:t>
            </a:r>
            <a:r>
              <a:rPr lang="en-US" sz="2600" dirty="0"/>
              <a:t>.</a:t>
            </a:r>
            <a:r>
              <a:rPr lang="en-US" sz="2600" dirty="0">
                <a:solidFill>
                  <a:srgbClr val="FF0000"/>
                </a:solidFill>
              </a:rPr>
              <a:t> </a:t>
            </a:r>
            <a:r>
              <a:rPr lang="en-US" sz="2600" dirty="0"/>
              <a:t> </a:t>
            </a:r>
          </a:p>
          <a:p>
            <a:pPr marL="822960" lvl="1" indent="-365760" eaLnBrk="1" hangingPunct="1">
              <a:spcBef>
                <a:spcPts val="0"/>
              </a:spcBef>
              <a:spcAft>
                <a:spcPts val="300"/>
              </a:spcAft>
              <a:defRPr/>
            </a:pPr>
            <a:r>
              <a:rPr lang="en-US" sz="2600" dirty="0"/>
              <a:t>Have you observed any of these common ideas among your students? (Mark these ideas with a </a:t>
            </a:r>
            <a:r>
              <a:rPr lang="en-US" sz="2600" dirty="0">
                <a:solidFill>
                  <a:srgbClr val="FF0000"/>
                </a:solidFill>
              </a:rPr>
              <a:t>red</a:t>
            </a:r>
            <a:r>
              <a:rPr lang="en-US" sz="2600" dirty="0"/>
              <a:t> dot.)</a:t>
            </a:r>
          </a:p>
          <a:p>
            <a:pPr marL="822960" lvl="1" indent="-365760" eaLnBrk="1" hangingPunct="1">
              <a:spcBef>
                <a:spcPts val="0"/>
              </a:spcBef>
              <a:spcAft>
                <a:spcPts val="300"/>
              </a:spcAft>
              <a:defRPr/>
            </a:pPr>
            <a:r>
              <a:rPr lang="en-US" sz="2600" dirty="0"/>
              <a:t>Have you ever held any of these ideas yourself? (Mark these ideas with a </a:t>
            </a:r>
            <a:r>
              <a:rPr lang="en-US" sz="2600" dirty="0">
                <a:solidFill>
                  <a:srgbClr val="0070C0"/>
                </a:solidFill>
              </a:rPr>
              <a:t>blue</a:t>
            </a:r>
            <a:r>
              <a:rPr lang="en-US" sz="2600" dirty="0"/>
              <a:t> dot.)</a:t>
            </a:r>
          </a:p>
          <a:p>
            <a:pPr marL="822960" lvl="1" indent="-365760" eaLnBrk="1" hangingPunct="1">
              <a:spcBef>
                <a:spcPts val="0"/>
              </a:spcBef>
              <a:spcAft>
                <a:spcPts val="600"/>
              </a:spcAft>
              <a:defRPr/>
            </a:pPr>
            <a:r>
              <a:rPr lang="en-US" sz="2600" dirty="0"/>
              <a:t>Can you think of other misconceptions you’ve held or observed in students?</a:t>
            </a:r>
          </a:p>
          <a:p>
            <a:pPr marL="365760" indent="-365760" eaLnBrk="1" hangingPunct="1">
              <a:spcBef>
                <a:spcPts val="0"/>
              </a:spcBef>
              <a:spcAft>
                <a:spcPts val="0"/>
              </a:spcAft>
              <a:buFontTx/>
              <a:buAutoNum type="arabicPeriod"/>
              <a:defRPr/>
            </a:pPr>
            <a:r>
              <a:rPr lang="en-US" sz="2600" b="1" dirty="0"/>
              <a:t>Pairs:</a:t>
            </a:r>
            <a:r>
              <a:rPr lang="en-US" sz="2600" dirty="0"/>
              <a:t> Share your observations with a partner.</a:t>
            </a:r>
          </a:p>
          <a:p>
            <a:pPr marL="365760" indent="-365760" eaLnBrk="1" hangingPunct="1">
              <a:spcBef>
                <a:spcPts val="0"/>
              </a:spcBef>
              <a:spcAft>
                <a:spcPts val="0"/>
              </a:spcAft>
              <a:buFontTx/>
              <a:buAutoNum type="arabicPeriod"/>
              <a:defRPr/>
            </a:pPr>
            <a:r>
              <a:rPr lang="en-US" sz="2600" b="1" dirty="0"/>
              <a:t>Whole group: </a:t>
            </a:r>
            <a:r>
              <a:rPr lang="en-US" sz="2600" dirty="0"/>
              <a:t>What patterns do you notice in the red and blue dots? What did this analysis make you think about? </a:t>
            </a:r>
          </a:p>
        </p:txBody>
      </p:sp>
      <p:sp>
        <p:nvSpPr>
          <p:cNvPr id="4" name="TextBox 3"/>
          <p:cNvSpPr txBox="1"/>
          <p:nvPr/>
        </p:nvSpPr>
        <p:spPr>
          <a:xfrm>
            <a:off x="7620000" y="609600"/>
            <a:ext cx="1066800" cy="646331"/>
          </a:xfrm>
          <a:prstGeom prst="rect">
            <a:avLst/>
          </a:prstGeom>
          <a:solidFill>
            <a:schemeClr val="bg1">
              <a:lumMod val="85000"/>
            </a:schemeClr>
          </a:solidFill>
        </p:spPr>
        <p:txBody>
          <a:bodyPr wrap="square" rtlCol="0">
            <a:spAutoFit/>
          </a:bodyPr>
          <a:lstStyle/>
          <a:p>
            <a:r>
              <a:rPr lang="en-US" b="1" dirty="0"/>
              <a:t>Video Clip 2</a:t>
            </a:r>
          </a:p>
        </p:txBody>
      </p:sp>
    </p:spTree>
    <p:extLst>
      <p:ext uri="{BB962C8B-B14F-4D97-AF65-F5344CB8AC3E}">
        <p14:creationId xmlns:p14="http://schemas.microsoft.com/office/powerpoint/2010/main" val="227697753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304800"/>
            <a:ext cx="8077200" cy="990600"/>
          </a:xfrm>
        </p:spPr>
        <p:txBody>
          <a:bodyPr/>
          <a:lstStyle/>
          <a:p>
            <a:r>
              <a:rPr lang="en-US" dirty="0"/>
              <a:t>Trends in Reflections</a:t>
            </a:r>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3998180140"/>
              </p:ext>
            </p:extLst>
          </p:nvPr>
        </p:nvGraphicFramePr>
        <p:xfrm>
          <a:off x="609600" y="1371600"/>
          <a:ext cx="7924800" cy="5040855"/>
        </p:xfrm>
        <a:graphic>
          <a:graphicData uri="http://schemas.openxmlformats.org/drawingml/2006/table">
            <a:tbl>
              <a:tblPr firstRow="1" bandRow="1">
                <a:tableStyleId>{5C22544A-7EE6-4342-B048-85BDC9FD1C3A}</a:tableStyleId>
              </a:tblPr>
              <a:tblGrid>
                <a:gridCol w="4104542">
                  <a:extLst>
                    <a:ext uri="{9D8B030D-6E8A-4147-A177-3AD203B41FA5}">
                      <a16:colId xmlns:a16="http://schemas.microsoft.com/office/drawing/2014/main" val="20000"/>
                    </a:ext>
                  </a:extLst>
                </a:gridCol>
                <a:gridCol w="3820258">
                  <a:extLst>
                    <a:ext uri="{9D8B030D-6E8A-4147-A177-3AD203B41FA5}">
                      <a16:colId xmlns:a16="http://schemas.microsoft.com/office/drawing/2014/main" val="20001"/>
                    </a:ext>
                  </a:extLst>
                </a:gridCol>
              </a:tblGrid>
              <a:tr h="384586">
                <a:tc>
                  <a:txBody>
                    <a:bodyPr/>
                    <a:lstStyle/>
                    <a:p>
                      <a:pPr algn="ctr"/>
                      <a:r>
                        <a:rPr lang="en-US" sz="2000" dirty="0">
                          <a:solidFill>
                            <a:schemeClr val="bg1"/>
                          </a:solidFill>
                        </a:rPr>
                        <a:t>Lesson Analysis</a:t>
                      </a:r>
                    </a:p>
                  </a:txBody>
                  <a:tcPr marL="88969" marR="88969"/>
                </a:tc>
                <a:tc>
                  <a:txBody>
                    <a:bodyPr/>
                    <a:lstStyle/>
                    <a:p>
                      <a:pPr algn="ctr"/>
                      <a:r>
                        <a:rPr lang="en-US" sz="2000" dirty="0">
                          <a:solidFill>
                            <a:schemeClr val="bg1"/>
                          </a:solidFill>
                        </a:rPr>
                        <a:t>Science Content Learning</a:t>
                      </a:r>
                    </a:p>
                  </a:txBody>
                  <a:tcPr marL="88969" marR="88969"/>
                </a:tc>
                <a:extLst>
                  <a:ext uri="{0D108BD9-81ED-4DB2-BD59-A6C34878D82A}">
                    <a16:rowId xmlns:a16="http://schemas.microsoft.com/office/drawing/2014/main" val="10000"/>
                  </a:ext>
                </a:extLst>
              </a:tr>
              <a:tr h="872670">
                <a:tc>
                  <a:txBody>
                    <a:bodyPr/>
                    <a:lstStyle/>
                    <a:p>
                      <a:pPr>
                        <a:spcAft>
                          <a:spcPts val="600"/>
                        </a:spcAft>
                      </a:pPr>
                      <a:endParaRPr lang="en-US" sz="1600" dirty="0"/>
                    </a:p>
                  </a:txBody>
                  <a:tcPr marL="88969" marR="88969"/>
                </a:tc>
                <a:tc>
                  <a:txBody>
                    <a:bodyPr/>
                    <a:lstStyle/>
                    <a:p>
                      <a:endParaRPr lang="en-US" sz="1600" dirty="0"/>
                    </a:p>
                  </a:txBody>
                  <a:tcPr marL="88969" marR="88969"/>
                </a:tc>
                <a:extLst>
                  <a:ext uri="{0D108BD9-81ED-4DB2-BD59-A6C34878D82A}">
                    <a16:rowId xmlns:a16="http://schemas.microsoft.com/office/drawing/2014/main" val="10001"/>
                  </a:ext>
                </a:extLst>
              </a:tr>
              <a:tr h="1011363">
                <a:tc>
                  <a:txBody>
                    <a:bodyPr/>
                    <a:lstStyle/>
                    <a:p>
                      <a:pPr marL="0" indent="0">
                        <a:spcAft>
                          <a:spcPts val="600"/>
                        </a:spcAft>
                        <a:buFont typeface="Arial" pitchFamily="34" charset="0"/>
                        <a:buNone/>
                      </a:pPr>
                      <a:endParaRPr lang="en-US" sz="1600" dirty="0"/>
                    </a:p>
                  </a:txBody>
                  <a:tcPr marL="88969" marR="88969"/>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600" dirty="0"/>
                    </a:p>
                  </a:txBody>
                  <a:tcPr marL="88969" marR="88969"/>
                </a:tc>
                <a:extLst>
                  <a:ext uri="{0D108BD9-81ED-4DB2-BD59-A6C34878D82A}">
                    <a16:rowId xmlns:a16="http://schemas.microsoft.com/office/drawing/2014/main" val="10002"/>
                  </a:ext>
                </a:extLst>
              </a:tr>
              <a:tr h="549026">
                <a:tc>
                  <a:txBody>
                    <a:bodyPr/>
                    <a:lstStyle/>
                    <a:p>
                      <a:pPr marL="0" indent="0">
                        <a:spcAft>
                          <a:spcPts val="600"/>
                        </a:spcAft>
                        <a:buFont typeface="Arial" pitchFamily="34" charset="0"/>
                        <a:buNone/>
                      </a:pPr>
                      <a:endParaRPr lang="en-US" sz="1600" dirty="0"/>
                    </a:p>
                  </a:txBody>
                  <a:tcPr marL="88969" marR="88969"/>
                </a:tc>
                <a:tc>
                  <a:txBody>
                    <a:bodyPr/>
                    <a:lstStyle/>
                    <a:p>
                      <a:endParaRPr lang="en-US" sz="1600" dirty="0"/>
                    </a:p>
                  </a:txBody>
                  <a:tcPr marL="88969" marR="88969"/>
                </a:tc>
                <a:extLst>
                  <a:ext uri="{0D108BD9-81ED-4DB2-BD59-A6C34878D82A}">
                    <a16:rowId xmlns:a16="http://schemas.microsoft.com/office/drawing/2014/main" val="10003"/>
                  </a:ext>
                </a:extLst>
              </a:tr>
              <a:tr h="780194">
                <a:tc>
                  <a:txBody>
                    <a:bodyPr/>
                    <a:lstStyle/>
                    <a:p>
                      <a:pPr marL="0" indent="0">
                        <a:spcAft>
                          <a:spcPts val="600"/>
                        </a:spcAft>
                        <a:buFont typeface="Arial" pitchFamily="34" charset="0"/>
                        <a:buNone/>
                      </a:pPr>
                      <a:endParaRPr lang="en-US" sz="1600" baseline="0" dirty="0"/>
                    </a:p>
                  </a:txBody>
                  <a:tcPr marL="88969" marR="88969"/>
                </a:tc>
                <a:tc>
                  <a:txBody>
                    <a:bodyPr/>
                    <a:lstStyle/>
                    <a:p>
                      <a:endParaRPr lang="en-US" sz="1600" dirty="0"/>
                    </a:p>
                  </a:txBody>
                  <a:tcPr marL="88969" marR="88969"/>
                </a:tc>
                <a:extLst>
                  <a:ext uri="{0D108BD9-81ED-4DB2-BD59-A6C34878D82A}">
                    <a16:rowId xmlns:a16="http://schemas.microsoft.com/office/drawing/2014/main" val="10004"/>
                  </a:ext>
                </a:extLst>
              </a:tr>
              <a:tr h="1011363">
                <a:tc>
                  <a:txBody>
                    <a:bodyPr/>
                    <a:lstStyle/>
                    <a:p>
                      <a:pPr marL="0" indent="0">
                        <a:spcAft>
                          <a:spcPts val="600"/>
                        </a:spcAft>
                        <a:buFont typeface="Arial" pitchFamily="34" charset="0"/>
                        <a:buNone/>
                      </a:pPr>
                      <a:endParaRPr lang="en-US" sz="1600" baseline="0" dirty="0"/>
                    </a:p>
                  </a:txBody>
                  <a:tcPr marL="88969" marR="88969"/>
                </a:tc>
                <a:tc>
                  <a:txBody>
                    <a:bodyPr/>
                    <a:lstStyle/>
                    <a:p>
                      <a:endParaRPr lang="en-US" sz="1600" dirty="0"/>
                    </a:p>
                  </a:txBody>
                  <a:tcPr marL="88969" marR="88969"/>
                </a:tc>
                <a:extLst>
                  <a:ext uri="{0D108BD9-81ED-4DB2-BD59-A6C34878D82A}">
                    <a16:rowId xmlns:a16="http://schemas.microsoft.com/office/drawing/2014/main" val="10005"/>
                  </a:ext>
                </a:extLst>
              </a:tr>
              <a:tr h="419999">
                <a:tc>
                  <a:txBody>
                    <a:bodyPr/>
                    <a:lstStyle/>
                    <a:p>
                      <a:pPr marL="0" indent="0">
                        <a:spcAft>
                          <a:spcPts val="600"/>
                        </a:spcAft>
                        <a:buFont typeface="Arial" pitchFamily="34" charset="0"/>
                        <a:buNone/>
                      </a:pPr>
                      <a:endParaRPr lang="en-US" sz="1600" baseline="0" dirty="0"/>
                    </a:p>
                  </a:txBody>
                  <a:tcPr marL="88969" marR="88969"/>
                </a:tc>
                <a:tc>
                  <a:txBody>
                    <a:bodyPr/>
                    <a:lstStyle/>
                    <a:p>
                      <a:endParaRPr lang="en-US" sz="1600" dirty="0"/>
                    </a:p>
                  </a:txBody>
                  <a:tcPr marL="88969" marR="88969"/>
                </a:tc>
                <a:extLst>
                  <a:ext uri="{0D108BD9-81ED-4DB2-BD59-A6C34878D82A}">
                    <a16:rowId xmlns:a16="http://schemas.microsoft.com/office/drawing/2014/main" val="10006"/>
                  </a:ext>
                </a:extLst>
              </a:tr>
            </a:tbl>
          </a:graphicData>
        </a:graphic>
      </p:graphicFrame>
    </p:spTree>
    <p:extLst>
      <p:ext uri="{BB962C8B-B14F-4D97-AF65-F5344CB8AC3E}">
        <p14:creationId xmlns:p14="http://schemas.microsoft.com/office/powerpoint/2010/main" val="160422340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457200"/>
            <a:ext cx="6705600" cy="990600"/>
          </a:xfrm>
        </p:spPr>
        <p:txBody>
          <a:bodyPr>
            <a:noAutofit/>
          </a:bodyPr>
          <a:lstStyle/>
          <a:p>
            <a:r>
              <a:rPr lang="en-US" dirty="0"/>
              <a:t>Common Student Ideas</a:t>
            </a:r>
          </a:p>
        </p:txBody>
      </p:sp>
      <p:sp>
        <p:nvSpPr>
          <p:cNvPr id="3" name="Content Placeholder 2"/>
          <p:cNvSpPr>
            <a:spLocks noGrp="1"/>
          </p:cNvSpPr>
          <p:nvPr>
            <p:ph idx="1"/>
          </p:nvPr>
        </p:nvSpPr>
        <p:spPr>
          <a:xfrm>
            <a:off x="685800" y="1371600"/>
            <a:ext cx="8153400" cy="5029200"/>
          </a:xfrm>
        </p:spPr>
        <p:txBody>
          <a:bodyPr>
            <a:noAutofit/>
          </a:bodyPr>
          <a:lstStyle/>
          <a:p>
            <a:pPr marL="0" indent="0">
              <a:spcBef>
                <a:spcPts val="0"/>
              </a:spcBef>
              <a:spcAft>
                <a:spcPts val="600"/>
              </a:spcAft>
              <a:buNone/>
            </a:pPr>
            <a:r>
              <a:rPr lang="en-US" sz="3200" b="1" dirty="0"/>
              <a:t>Individuals: </a:t>
            </a:r>
            <a:r>
              <a:rPr lang="en-US" sz="3200" dirty="0"/>
              <a:t>Read the scientific explanations for your assigned idea on the Common Student Ideas chart.</a:t>
            </a:r>
          </a:p>
          <a:p>
            <a:pPr marL="0" indent="0">
              <a:spcBef>
                <a:spcPts val="2400"/>
              </a:spcBef>
              <a:spcAft>
                <a:spcPts val="0"/>
              </a:spcAft>
              <a:buNone/>
            </a:pPr>
            <a:r>
              <a:rPr lang="en-US" sz="3200" b="1" dirty="0"/>
              <a:t>Pairs: </a:t>
            </a:r>
            <a:r>
              <a:rPr lang="en-US" sz="3200" dirty="0"/>
              <a:t>Discuss these explanations briefly with a partner. What was new to you? Write on sticky notes any content questions you have and place them on the Parking Lot poster. </a:t>
            </a:r>
          </a:p>
        </p:txBody>
      </p:sp>
      <p:sp>
        <p:nvSpPr>
          <p:cNvPr id="4" name="TextBox 3"/>
          <p:cNvSpPr txBox="1"/>
          <p:nvPr/>
        </p:nvSpPr>
        <p:spPr>
          <a:xfrm>
            <a:off x="7772400" y="609600"/>
            <a:ext cx="914400" cy="646331"/>
          </a:xfrm>
          <a:prstGeom prst="rect">
            <a:avLst/>
          </a:prstGeom>
          <a:solidFill>
            <a:schemeClr val="bg1">
              <a:lumMod val="85000"/>
            </a:schemeClr>
          </a:solidFill>
        </p:spPr>
        <p:txBody>
          <a:bodyPr wrap="square" rtlCol="0">
            <a:spAutoFit/>
          </a:bodyPr>
          <a:lstStyle/>
          <a:p>
            <a:r>
              <a:rPr lang="en-US" b="1" dirty="0"/>
              <a:t>Video Clip 2</a:t>
            </a:r>
          </a:p>
        </p:txBody>
      </p:sp>
    </p:spTree>
    <p:extLst>
      <p:ext uri="{BB962C8B-B14F-4D97-AF65-F5344CB8AC3E}">
        <p14:creationId xmlns:p14="http://schemas.microsoft.com/office/powerpoint/2010/main" val="31596760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a:xfrm>
            <a:off x="685800" y="304800"/>
            <a:ext cx="6477000" cy="990600"/>
          </a:xfrm>
        </p:spPr>
        <p:txBody>
          <a:bodyPr>
            <a:normAutofit/>
          </a:bodyPr>
          <a:lstStyle/>
          <a:p>
            <a:r>
              <a:rPr lang="en-US" dirty="0"/>
              <a:t>Lesson Analysis Basics</a:t>
            </a:r>
          </a:p>
        </p:txBody>
      </p:sp>
      <p:sp>
        <p:nvSpPr>
          <p:cNvPr id="12291" name="Rectangle 3"/>
          <p:cNvSpPr>
            <a:spLocks noGrp="1" noChangeArrowheads="1"/>
          </p:cNvSpPr>
          <p:nvPr>
            <p:ph idx="1"/>
          </p:nvPr>
        </p:nvSpPr>
        <p:spPr>
          <a:xfrm>
            <a:off x="685800" y="1295400"/>
            <a:ext cx="8001000" cy="4876800"/>
          </a:xfrm>
        </p:spPr>
        <p:txBody>
          <a:bodyPr>
            <a:normAutofit/>
          </a:bodyPr>
          <a:lstStyle/>
          <a:p>
            <a:pPr marL="365760" indent="-365760">
              <a:spcBef>
                <a:spcPts val="0"/>
              </a:spcBef>
              <a:spcAft>
                <a:spcPts val="1200"/>
              </a:spcAft>
            </a:pPr>
            <a:r>
              <a:rPr lang="en-US" sz="3200" b="1" dirty="0"/>
              <a:t>Analysis basic 1: </a:t>
            </a:r>
            <a:r>
              <a:rPr lang="en-US" sz="3200" dirty="0"/>
              <a:t>Focus on student thinking and the science content storyline.</a:t>
            </a:r>
          </a:p>
          <a:p>
            <a:pPr marL="365760" indent="-365760">
              <a:spcBef>
                <a:spcPts val="0"/>
              </a:spcBef>
              <a:spcAft>
                <a:spcPts val="600"/>
              </a:spcAft>
            </a:pPr>
            <a:r>
              <a:rPr lang="en-US" sz="3200" b="1" dirty="0"/>
              <a:t>Analysis basic 2: </a:t>
            </a:r>
            <a:r>
              <a:rPr lang="en-US" sz="3200" dirty="0"/>
              <a:t>Look for evidence to support any claims.</a:t>
            </a:r>
          </a:p>
          <a:p>
            <a:pPr marL="365760" indent="-365760">
              <a:spcBef>
                <a:spcPts val="0"/>
              </a:spcBef>
              <a:spcAft>
                <a:spcPts val="600"/>
              </a:spcAft>
            </a:pPr>
            <a:r>
              <a:rPr lang="en-US" sz="3200" b="1" dirty="0"/>
              <a:t>Analysis basic 3: </a:t>
            </a:r>
            <a:r>
              <a:rPr lang="en-US" sz="3200" dirty="0"/>
              <a:t>Look more than once (in the video and transcript).</a:t>
            </a:r>
          </a:p>
          <a:p>
            <a:pPr marL="365760" indent="-365760">
              <a:spcBef>
                <a:spcPts val="0"/>
              </a:spcBef>
              <a:spcAft>
                <a:spcPts val="600"/>
              </a:spcAft>
            </a:pPr>
            <a:r>
              <a:rPr lang="en-US" sz="3200" b="1" dirty="0"/>
              <a:t>Analysis basic 4: </a:t>
            </a:r>
            <a:r>
              <a:rPr lang="en-US" sz="3200" dirty="0"/>
              <a:t>Consider alternative explanations and teaching strategies. </a:t>
            </a:r>
          </a:p>
          <a:p>
            <a:endParaRPr lang="en-US" dirty="0"/>
          </a:p>
          <a:p>
            <a:endParaRPr lang="en-US" dirty="0"/>
          </a:p>
          <a:p>
            <a:endParaRPr lang="en-US" dirty="0"/>
          </a:p>
          <a:p>
            <a:endParaRPr lang="en-US" dirty="0"/>
          </a:p>
        </p:txBody>
      </p:sp>
      <p:sp>
        <p:nvSpPr>
          <p:cNvPr id="4" name="TextBox 3"/>
          <p:cNvSpPr txBox="1"/>
          <p:nvPr/>
        </p:nvSpPr>
        <p:spPr>
          <a:xfrm>
            <a:off x="609600" y="5791200"/>
            <a:ext cx="8229600" cy="892552"/>
          </a:xfrm>
          <a:prstGeom prst="rect">
            <a:avLst/>
          </a:prstGeom>
          <a:noFill/>
        </p:spPr>
        <p:txBody>
          <a:bodyPr wrap="square" rtlCol="0">
            <a:spAutoFit/>
          </a:bodyPr>
          <a:lstStyle/>
          <a:p>
            <a:r>
              <a:rPr lang="en-US" sz="2600" b="1" dirty="0">
                <a:latin typeface="Calibri" pitchFamily="34" charset="0"/>
              </a:rPr>
              <a:t>Note: </a:t>
            </a:r>
            <a:r>
              <a:rPr lang="en-US" sz="2600" dirty="0">
                <a:latin typeface="Calibri" pitchFamily="34" charset="0"/>
              </a:rPr>
              <a:t>Find out more about the analysis basics on page 2 of the </a:t>
            </a:r>
            <a:r>
              <a:rPr lang="en-US" sz="2600" dirty="0" err="1">
                <a:latin typeface="Calibri" pitchFamily="34" charset="0"/>
              </a:rPr>
              <a:t>STeLLA</a:t>
            </a:r>
            <a:r>
              <a:rPr lang="en-US" sz="2600" dirty="0">
                <a:latin typeface="Calibri" pitchFamily="34" charset="0"/>
              </a:rPr>
              <a:t> strategies booklet.</a:t>
            </a:r>
          </a:p>
        </p:txBody>
      </p:sp>
    </p:spTree>
    <p:extLst>
      <p:ext uri="{BB962C8B-B14F-4D97-AF65-F5344CB8AC3E}">
        <p14:creationId xmlns:p14="http://schemas.microsoft.com/office/powerpoint/2010/main" val="41585070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29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2291">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2291">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2291">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a:xfrm>
            <a:off x="457200" y="533400"/>
            <a:ext cx="7112000" cy="990600"/>
          </a:xfrm>
        </p:spPr>
        <p:txBody>
          <a:bodyPr>
            <a:noAutofit/>
          </a:bodyPr>
          <a:lstStyle/>
          <a:p>
            <a:pPr eaLnBrk="1" hangingPunct="1"/>
            <a:r>
              <a:rPr lang="en-US" sz="3500" b="1" dirty="0"/>
              <a:t>Analyze</a:t>
            </a:r>
            <a:r>
              <a:rPr lang="en-US" sz="3500" dirty="0"/>
              <a:t> Questions That Probe</a:t>
            </a:r>
            <a:r>
              <a:rPr lang="en-US" sz="3500" i="1" dirty="0"/>
              <a:t> </a:t>
            </a:r>
            <a:r>
              <a:rPr lang="en-US" sz="3500" dirty="0"/>
              <a:t>and Challenge Student Thinking</a:t>
            </a:r>
          </a:p>
        </p:txBody>
      </p:sp>
      <p:sp>
        <p:nvSpPr>
          <p:cNvPr id="14339" name="Rectangle 3"/>
          <p:cNvSpPr>
            <a:spLocks noGrp="1" noChangeArrowheads="1"/>
          </p:cNvSpPr>
          <p:nvPr>
            <p:ph idx="1"/>
          </p:nvPr>
        </p:nvSpPr>
        <p:spPr>
          <a:xfrm>
            <a:off x="457200" y="1676400"/>
            <a:ext cx="8305800" cy="4953000"/>
          </a:xfrm>
        </p:spPr>
        <p:txBody>
          <a:bodyPr>
            <a:noAutofit/>
          </a:bodyPr>
          <a:lstStyle/>
          <a:p>
            <a:pPr marL="0" indent="0" eaLnBrk="1" hangingPunct="1">
              <a:spcBef>
                <a:spcPts val="0"/>
              </a:spcBef>
              <a:spcAft>
                <a:spcPts val="600"/>
              </a:spcAft>
              <a:buNone/>
            </a:pPr>
            <a:r>
              <a:rPr lang="en-US" sz="2600" b="1" dirty="0"/>
              <a:t>Analysis question: </a:t>
            </a:r>
            <a:r>
              <a:rPr lang="en-US" sz="2600" dirty="0"/>
              <a:t>What student thinking is made visible (or not) through the use of probe or challenge questions? Be specific. Consider whether you observed any of the common student ideas or correct scientific explanations in the video. </a:t>
            </a:r>
          </a:p>
          <a:p>
            <a:pPr marL="0" indent="0" eaLnBrk="1" hangingPunct="1">
              <a:spcBef>
                <a:spcPts val="400"/>
              </a:spcBef>
              <a:spcAft>
                <a:spcPts val="0"/>
              </a:spcAft>
              <a:buNone/>
            </a:pPr>
            <a:r>
              <a:rPr lang="en-US" sz="2600" b="1" dirty="0"/>
              <a:t>Individuals: </a:t>
            </a:r>
            <a:r>
              <a:rPr lang="en-US" sz="2600" dirty="0"/>
              <a:t>Make notes or highlight questions/responses on the video transcript. Develop a claim to answer the question. Support the claim with </a:t>
            </a:r>
          </a:p>
          <a:p>
            <a:pPr lvl="1" indent="-228600" eaLnBrk="1" hangingPunct="1">
              <a:spcBef>
                <a:spcPts val="0"/>
              </a:spcBef>
              <a:spcAft>
                <a:spcPts val="300"/>
              </a:spcAft>
            </a:pPr>
            <a:r>
              <a:rPr lang="en-US" sz="2600" dirty="0"/>
              <a:t>evidence from the transcript,  </a:t>
            </a:r>
          </a:p>
          <a:p>
            <a:pPr lvl="1" indent="-228600" eaLnBrk="1" hangingPunct="1">
              <a:spcBef>
                <a:spcPts val="0"/>
              </a:spcBef>
              <a:spcAft>
                <a:spcPts val="300"/>
              </a:spcAft>
            </a:pPr>
            <a:r>
              <a:rPr lang="en-US" sz="2600" dirty="0"/>
              <a:t>ideas from the Common Student Ideas chart, and/or</a:t>
            </a:r>
          </a:p>
          <a:p>
            <a:pPr lvl="1" indent="-228600" eaLnBrk="1" hangingPunct="1">
              <a:spcBef>
                <a:spcPts val="0"/>
              </a:spcBef>
              <a:spcAft>
                <a:spcPts val="600"/>
              </a:spcAft>
            </a:pPr>
            <a:r>
              <a:rPr lang="en-US" sz="2600" dirty="0"/>
              <a:t>ideas from the </a:t>
            </a:r>
            <a:r>
              <a:rPr lang="en-US" sz="2600" dirty="0" err="1"/>
              <a:t>STeLLA</a:t>
            </a:r>
            <a:r>
              <a:rPr lang="en-US" sz="2600" dirty="0"/>
              <a:t> strategies booklet.</a:t>
            </a:r>
          </a:p>
          <a:p>
            <a:pPr marL="0" indent="0" eaLnBrk="1" hangingPunct="1">
              <a:spcBef>
                <a:spcPts val="400"/>
              </a:spcBef>
              <a:spcAft>
                <a:spcPts val="0"/>
              </a:spcAft>
              <a:buNone/>
            </a:pPr>
            <a:r>
              <a:rPr lang="en-US" sz="2600" b="1" dirty="0"/>
              <a:t>Whole group: </a:t>
            </a:r>
            <a:r>
              <a:rPr lang="en-US" sz="2600" dirty="0"/>
              <a:t>Share claims and evidence. </a:t>
            </a:r>
          </a:p>
        </p:txBody>
      </p:sp>
      <p:sp>
        <p:nvSpPr>
          <p:cNvPr id="5" name="TextBox 4"/>
          <p:cNvSpPr txBox="1"/>
          <p:nvPr/>
        </p:nvSpPr>
        <p:spPr>
          <a:xfrm>
            <a:off x="7924800" y="609600"/>
            <a:ext cx="914400" cy="646331"/>
          </a:xfrm>
          <a:prstGeom prst="rect">
            <a:avLst/>
          </a:prstGeom>
          <a:solidFill>
            <a:schemeClr val="bg1">
              <a:lumMod val="85000"/>
            </a:schemeClr>
          </a:solidFill>
        </p:spPr>
        <p:txBody>
          <a:bodyPr wrap="square" rtlCol="0">
            <a:spAutoFit/>
          </a:bodyPr>
          <a:lstStyle/>
          <a:p>
            <a:r>
              <a:rPr lang="en-US" b="1" dirty="0"/>
              <a:t>Video Clip 2</a:t>
            </a:r>
          </a:p>
        </p:txBody>
      </p:sp>
    </p:spTree>
    <p:extLst>
      <p:ext uri="{BB962C8B-B14F-4D97-AF65-F5344CB8AC3E}">
        <p14:creationId xmlns:p14="http://schemas.microsoft.com/office/powerpoint/2010/main" val="2529270500"/>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433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4339">
                                            <p:txEl>
                                              <p:pRg st="1" end="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4339">
                                            <p:txEl>
                                              <p:pRg st="2" end="2"/>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4339">
                                            <p:txEl>
                                              <p:pRg st="3" end="3"/>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4339">
                                            <p:txEl>
                                              <p:pRg st="4" end="4"/>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14339">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Rectangle 2"/>
          <p:cNvSpPr>
            <a:spLocks noGrp="1" noChangeArrowheads="1"/>
          </p:cNvSpPr>
          <p:nvPr>
            <p:ph type="title"/>
          </p:nvPr>
        </p:nvSpPr>
        <p:spPr>
          <a:xfrm>
            <a:off x="457200" y="533400"/>
            <a:ext cx="7391400" cy="990600"/>
          </a:xfrm>
        </p:spPr>
        <p:txBody>
          <a:bodyPr>
            <a:noAutofit/>
          </a:bodyPr>
          <a:lstStyle/>
          <a:p>
            <a:r>
              <a:rPr lang="en-US" sz="3600" b="1" dirty="0">
                <a:cs typeface="Times New Roman" pitchFamily="18" charset="0"/>
              </a:rPr>
              <a:t>Identify</a:t>
            </a:r>
            <a:r>
              <a:rPr lang="en-US" sz="3600" dirty="0">
                <a:cs typeface="Times New Roman" pitchFamily="18" charset="0"/>
              </a:rPr>
              <a:t> Probe, Challenge, and Leading Questions</a:t>
            </a:r>
          </a:p>
        </p:txBody>
      </p:sp>
      <p:sp>
        <p:nvSpPr>
          <p:cNvPr id="99331" name="Rectangle 3"/>
          <p:cNvSpPr>
            <a:spLocks noGrp="1" noChangeArrowheads="1"/>
          </p:cNvSpPr>
          <p:nvPr>
            <p:ph type="body" idx="1"/>
          </p:nvPr>
        </p:nvSpPr>
        <p:spPr>
          <a:xfrm>
            <a:off x="457200" y="1600200"/>
            <a:ext cx="8382000" cy="4966881"/>
          </a:xfrm>
        </p:spPr>
        <p:txBody>
          <a:bodyPr>
            <a:normAutofit/>
          </a:bodyPr>
          <a:lstStyle/>
          <a:p>
            <a:pPr marL="0" indent="0">
              <a:spcBef>
                <a:spcPts val="0"/>
              </a:spcBef>
              <a:spcAft>
                <a:spcPts val="0"/>
              </a:spcAft>
              <a:buNone/>
            </a:pPr>
            <a:r>
              <a:rPr lang="en-US" sz="2600" dirty="0"/>
              <a:t>Now we’ll look at another classroom video. Read the context in the video transcript (top of handout 2.3).</a:t>
            </a:r>
          </a:p>
          <a:p>
            <a:pPr marL="0" indent="0">
              <a:spcBef>
                <a:spcPts val="600"/>
              </a:spcBef>
              <a:spcAft>
                <a:spcPts val="0"/>
              </a:spcAft>
              <a:buNone/>
            </a:pPr>
            <a:r>
              <a:rPr lang="en-US" sz="2600" b="1" dirty="0"/>
              <a:t>Individuals: </a:t>
            </a:r>
            <a:r>
              <a:rPr lang="en-US" sz="2600" dirty="0"/>
              <a:t>Mark the transcript to identify probe (P), challenge (C), or leading (L) questions. Then mark any missed opportunities (MO).</a:t>
            </a:r>
          </a:p>
          <a:p>
            <a:pPr marL="0" indent="0">
              <a:spcBef>
                <a:spcPts val="300"/>
              </a:spcBef>
              <a:spcAft>
                <a:spcPts val="0"/>
              </a:spcAft>
              <a:buNone/>
            </a:pPr>
            <a:r>
              <a:rPr lang="en-US" sz="2600" b="1" dirty="0"/>
              <a:t>Remember: </a:t>
            </a:r>
          </a:p>
          <a:p>
            <a:pPr marL="971550" lvl="1" indent="-365760">
              <a:spcBef>
                <a:spcPts val="0"/>
              </a:spcBef>
              <a:spcAft>
                <a:spcPts val="0"/>
              </a:spcAft>
              <a:buFont typeface="+mj-lt"/>
              <a:buAutoNum type="arabicPeriod"/>
            </a:pPr>
            <a:r>
              <a:rPr lang="en-US" sz="2600" dirty="0"/>
              <a:t>Not all questions (or statements) will fall into these four categories: P, C, or L.</a:t>
            </a:r>
          </a:p>
          <a:p>
            <a:pPr marL="971550" lvl="1" indent="-365760">
              <a:spcBef>
                <a:spcPts val="0"/>
              </a:spcBef>
              <a:spcAft>
                <a:spcPts val="0"/>
              </a:spcAft>
              <a:buFont typeface="+mj-lt"/>
              <a:buAutoNum type="arabicPeriod"/>
            </a:pPr>
            <a:r>
              <a:rPr lang="en-US" sz="2600" dirty="0"/>
              <a:t>Review the viewing basics and analysis basics.</a:t>
            </a:r>
          </a:p>
          <a:p>
            <a:pPr marL="0" indent="0">
              <a:spcBef>
                <a:spcPts val="600"/>
              </a:spcBef>
              <a:spcAft>
                <a:spcPts val="0"/>
              </a:spcAft>
              <a:buNone/>
            </a:pPr>
            <a:r>
              <a:rPr lang="en-US" sz="2600" b="1" dirty="0"/>
              <a:t>Whole-group share-out: </a:t>
            </a:r>
            <a:r>
              <a:rPr lang="en-US" sz="2600" dirty="0"/>
              <a:t>Give reasons for marking the questions the way you did.</a:t>
            </a:r>
          </a:p>
        </p:txBody>
      </p:sp>
      <p:sp>
        <p:nvSpPr>
          <p:cNvPr id="3" name="TextBox 2"/>
          <p:cNvSpPr txBox="1"/>
          <p:nvPr/>
        </p:nvSpPr>
        <p:spPr>
          <a:xfrm>
            <a:off x="3200400" y="6629400"/>
            <a:ext cx="184731" cy="369332"/>
          </a:xfrm>
          <a:prstGeom prst="rect">
            <a:avLst/>
          </a:prstGeom>
          <a:noFill/>
        </p:spPr>
        <p:txBody>
          <a:bodyPr wrap="none" rtlCol="0">
            <a:spAutoFit/>
          </a:bodyPr>
          <a:lstStyle/>
          <a:p>
            <a:endParaRPr lang="en-US" dirty="0"/>
          </a:p>
        </p:txBody>
      </p:sp>
      <p:sp>
        <p:nvSpPr>
          <p:cNvPr id="6" name="TextBox 5">
            <a:hlinkClick r:id="rId3" action="ppaction://hlinkfile"/>
          </p:cNvPr>
          <p:cNvSpPr txBox="1"/>
          <p:nvPr/>
        </p:nvSpPr>
        <p:spPr>
          <a:xfrm>
            <a:off x="3276600" y="6248400"/>
            <a:ext cx="5638800" cy="369332"/>
          </a:xfrm>
          <a:prstGeom prst="rect">
            <a:avLst/>
          </a:prstGeom>
          <a:noFill/>
          <a:ln>
            <a:noFill/>
          </a:ln>
        </p:spPr>
        <p:txBody>
          <a:bodyPr wrap="square" rtlCol="0">
            <a:spAutoFit/>
          </a:bodyPr>
          <a:lstStyle/>
          <a:p>
            <a:r>
              <a:rPr lang="en-US" dirty="0">
                <a:solidFill>
                  <a:srgbClr val="0070C0"/>
                </a:solidFill>
                <a:latin typeface="Calibri" pitchFamily="34" charset="0"/>
              </a:rPr>
              <a:t>Link to video clip 3: </a:t>
            </a:r>
            <a:r>
              <a:rPr lang="en-US" dirty="0">
                <a:solidFill>
                  <a:srgbClr val="0070C0"/>
                </a:solidFill>
                <a:latin typeface="Calibri" panose="020F0502020204030204" pitchFamily="34" charset="0"/>
                <a:cs typeface="Calibri" panose="020F0502020204030204" pitchFamily="34" charset="0"/>
                <a:hlinkClick r:id="rId4"/>
              </a:rPr>
              <a:t>2.3_mspcp_gr1_sound_doody_L6_c3</a:t>
            </a:r>
            <a:endParaRPr lang="en-US" dirty="0">
              <a:solidFill>
                <a:srgbClr val="0070C0"/>
              </a:solidFill>
              <a:latin typeface="Calibri" panose="020F0502020204030204" pitchFamily="34" charset="0"/>
              <a:cs typeface="Calibri" panose="020F0502020204030204" pitchFamily="34" charset="0"/>
            </a:endParaRPr>
          </a:p>
        </p:txBody>
      </p:sp>
      <p:sp>
        <p:nvSpPr>
          <p:cNvPr id="2" name="TextBox 1"/>
          <p:cNvSpPr txBox="1"/>
          <p:nvPr/>
        </p:nvSpPr>
        <p:spPr>
          <a:xfrm>
            <a:off x="7924800" y="609600"/>
            <a:ext cx="914400" cy="646331"/>
          </a:xfrm>
          <a:prstGeom prst="rect">
            <a:avLst/>
          </a:prstGeom>
          <a:solidFill>
            <a:schemeClr val="bg1">
              <a:lumMod val="85000"/>
            </a:schemeClr>
          </a:solidFill>
        </p:spPr>
        <p:txBody>
          <a:bodyPr wrap="square" rtlCol="0">
            <a:spAutoFit/>
          </a:bodyPr>
          <a:lstStyle/>
          <a:p>
            <a:r>
              <a:rPr lang="en-US" b="1" dirty="0"/>
              <a:t>Video Clip 3</a:t>
            </a:r>
          </a:p>
        </p:txBody>
      </p:sp>
    </p:spTree>
    <p:extLst>
      <p:ext uri="{BB962C8B-B14F-4D97-AF65-F5344CB8AC3E}">
        <p14:creationId xmlns:p14="http://schemas.microsoft.com/office/powerpoint/2010/main" val="6373312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9331">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9331">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99331">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99331">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99331">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a:xfrm>
            <a:off x="457200" y="365146"/>
            <a:ext cx="6934200" cy="990600"/>
          </a:xfrm>
        </p:spPr>
        <p:txBody>
          <a:bodyPr>
            <a:noAutofit/>
          </a:bodyPr>
          <a:lstStyle/>
          <a:p>
            <a:pPr eaLnBrk="1" hangingPunct="1"/>
            <a:r>
              <a:rPr lang="en-US" sz="3600" b="1" dirty="0"/>
              <a:t>Analyze </a:t>
            </a:r>
            <a:r>
              <a:rPr lang="en-US" sz="3600" dirty="0"/>
              <a:t>Student Thinking</a:t>
            </a:r>
          </a:p>
        </p:txBody>
      </p:sp>
      <p:sp>
        <p:nvSpPr>
          <p:cNvPr id="14339" name="Rectangle 3"/>
          <p:cNvSpPr>
            <a:spLocks noGrp="1" noChangeArrowheads="1"/>
          </p:cNvSpPr>
          <p:nvPr>
            <p:ph idx="1"/>
          </p:nvPr>
        </p:nvSpPr>
        <p:spPr>
          <a:xfrm>
            <a:off x="457200" y="1295400"/>
            <a:ext cx="8458200" cy="4876800"/>
          </a:xfrm>
        </p:spPr>
        <p:txBody>
          <a:bodyPr>
            <a:noAutofit/>
          </a:bodyPr>
          <a:lstStyle/>
          <a:p>
            <a:pPr marL="0" indent="0" eaLnBrk="1" hangingPunct="1">
              <a:spcBef>
                <a:spcPts val="0"/>
              </a:spcBef>
              <a:spcAft>
                <a:spcPts val="300"/>
              </a:spcAft>
              <a:buNone/>
            </a:pPr>
            <a:r>
              <a:rPr lang="en-US" sz="3000" b="1" dirty="0"/>
              <a:t>Analysis question: </a:t>
            </a:r>
            <a:r>
              <a:rPr lang="en-US" sz="3000" dirty="0"/>
              <a:t>What student thinking is made visible (or not) through the use of probe or challenge questions? Be specific.</a:t>
            </a:r>
            <a:endParaRPr lang="en-US" sz="3000" u="sng" dirty="0"/>
          </a:p>
          <a:p>
            <a:pPr marL="0" indent="0" eaLnBrk="1" hangingPunct="1">
              <a:spcBef>
                <a:spcPts val="600"/>
              </a:spcBef>
              <a:spcAft>
                <a:spcPts val="0"/>
              </a:spcAft>
              <a:buNone/>
            </a:pPr>
            <a:r>
              <a:rPr lang="en-US" sz="3000" b="1" dirty="0"/>
              <a:t>Individuals: </a:t>
            </a:r>
            <a:r>
              <a:rPr lang="en-US" sz="3000" dirty="0"/>
              <a:t>Develop a claim to answer the analysis question. Support the claim with</a:t>
            </a:r>
          </a:p>
          <a:p>
            <a:pPr lvl="1" indent="-228600" eaLnBrk="1" hangingPunct="1">
              <a:spcBef>
                <a:spcPts val="0"/>
              </a:spcBef>
              <a:spcAft>
                <a:spcPts val="300"/>
              </a:spcAft>
            </a:pPr>
            <a:r>
              <a:rPr lang="en-US" sz="3000" dirty="0"/>
              <a:t>evidence from the video transcript, </a:t>
            </a:r>
          </a:p>
          <a:p>
            <a:pPr lvl="1" indent="-228600" eaLnBrk="1" hangingPunct="1">
              <a:spcBef>
                <a:spcPts val="0"/>
              </a:spcBef>
              <a:spcAft>
                <a:spcPts val="300"/>
              </a:spcAft>
            </a:pPr>
            <a:r>
              <a:rPr lang="en-US" sz="3000" dirty="0"/>
              <a:t>ideas from the Common Student Ideas chart, and/or</a:t>
            </a:r>
          </a:p>
          <a:p>
            <a:pPr lvl="1" indent="-228600" eaLnBrk="1" hangingPunct="1">
              <a:spcBef>
                <a:spcPts val="0"/>
              </a:spcBef>
              <a:spcAft>
                <a:spcPts val="300"/>
              </a:spcAft>
            </a:pPr>
            <a:r>
              <a:rPr lang="en-US" sz="3000" dirty="0"/>
              <a:t>ideas from the </a:t>
            </a:r>
            <a:r>
              <a:rPr lang="en-US" sz="3000" dirty="0" err="1"/>
              <a:t>STeLLA</a:t>
            </a:r>
            <a:r>
              <a:rPr lang="en-US" sz="3000" dirty="0"/>
              <a:t> strategies booklet.</a:t>
            </a:r>
          </a:p>
          <a:p>
            <a:pPr marL="0" indent="0" eaLnBrk="1" hangingPunct="1">
              <a:spcBef>
                <a:spcPts val="600"/>
              </a:spcBef>
              <a:spcAft>
                <a:spcPts val="0"/>
              </a:spcAft>
              <a:buNone/>
            </a:pPr>
            <a:r>
              <a:rPr lang="en-US" sz="3000" b="1" dirty="0"/>
              <a:t>Whole group: </a:t>
            </a:r>
            <a:r>
              <a:rPr lang="en-US" sz="3000" dirty="0"/>
              <a:t>Share claims and evidence. </a:t>
            </a:r>
          </a:p>
        </p:txBody>
      </p:sp>
      <p:sp>
        <p:nvSpPr>
          <p:cNvPr id="4" name="TextBox 3"/>
          <p:cNvSpPr txBox="1"/>
          <p:nvPr/>
        </p:nvSpPr>
        <p:spPr>
          <a:xfrm>
            <a:off x="7772400" y="533400"/>
            <a:ext cx="914400" cy="646331"/>
          </a:xfrm>
          <a:prstGeom prst="rect">
            <a:avLst/>
          </a:prstGeom>
          <a:solidFill>
            <a:schemeClr val="bg1">
              <a:lumMod val="85000"/>
            </a:schemeClr>
          </a:solidFill>
        </p:spPr>
        <p:txBody>
          <a:bodyPr wrap="square" rtlCol="0">
            <a:spAutoFit/>
          </a:bodyPr>
          <a:lstStyle/>
          <a:p>
            <a:r>
              <a:rPr lang="en-US" b="1" dirty="0"/>
              <a:t>Video Clip 3</a:t>
            </a:r>
          </a:p>
        </p:txBody>
      </p:sp>
    </p:spTree>
    <p:extLst>
      <p:ext uri="{BB962C8B-B14F-4D97-AF65-F5344CB8AC3E}">
        <p14:creationId xmlns:p14="http://schemas.microsoft.com/office/powerpoint/2010/main" val="2286211950"/>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433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4339">
                                            <p:txEl>
                                              <p:pRg st="1" end="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4339">
                                            <p:txEl>
                                              <p:pRg st="2" end="2"/>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4339">
                                            <p:txEl>
                                              <p:pRg st="3" end="3"/>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4339">
                                            <p:txEl>
                                              <p:pRg st="4" end="4"/>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14339">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a:xfrm>
            <a:off x="457200" y="533400"/>
            <a:ext cx="8686800" cy="990600"/>
          </a:xfrm>
        </p:spPr>
        <p:txBody>
          <a:bodyPr>
            <a:noAutofit/>
          </a:bodyPr>
          <a:lstStyle/>
          <a:p>
            <a:pPr eaLnBrk="1" hangingPunct="1"/>
            <a:r>
              <a:rPr lang="en-US" sz="3800" dirty="0"/>
              <a:t>Summarize: Elicit, Probe, and Challenge </a:t>
            </a:r>
            <a:br>
              <a:rPr lang="en-US" sz="3800" dirty="0"/>
            </a:br>
            <a:r>
              <a:rPr lang="en-US" sz="3800" dirty="0"/>
              <a:t>Questions</a:t>
            </a:r>
          </a:p>
        </p:txBody>
      </p:sp>
      <p:sp>
        <p:nvSpPr>
          <p:cNvPr id="19459" name="Rectangle 3"/>
          <p:cNvSpPr>
            <a:spLocks noGrp="1" noChangeArrowheads="1"/>
          </p:cNvSpPr>
          <p:nvPr>
            <p:ph idx="1"/>
          </p:nvPr>
        </p:nvSpPr>
        <p:spPr>
          <a:xfrm>
            <a:off x="457200" y="1676400"/>
            <a:ext cx="8382000" cy="4724400"/>
          </a:xfrm>
        </p:spPr>
        <p:txBody>
          <a:bodyPr>
            <a:noAutofit/>
          </a:bodyPr>
          <a:lstStyle/>
          <a:p>
            <a:pPr marL="365760" indent="-365760" eaLnBrk="1" hangingPunct="1">
              <a:spcAft>
                <a:spcPts val="1200"/>
              </a:spcAft>
              <a:buFont typeface="+mj-lt"/>
              <a:buAutoNum type="arabicPeriod"/>
            </a:pPr>
            <a:r>
              <a:rPr lang="en-US" sz="3100" dirty="0"/>
              <a:t>What makes a good elicit question? A good probe question? A good challenge question?</a:t>
            </a:r>
          </a:p>
          <a:p>
            <a:pPr marL="365760" indent="-365760" eaLnBrk="1" hangingPunct="1">
              <a:spcAft>
                <a:spcPts val="1200"/>
              </a:spcAft>
              <a:buFont typeface="+mj-lt"/>
              <a:buAutoNum type="arabicPeriod"/>
            </a:pPr>
            <a:r>
              <a:rPr lang="en-US" sz="3100" dirty="0"/>
              <a:t>What do you need to know to ask good elicit, probe, and challenge questions?</a:t>
            </a:r>
          </a:p>
          <a:p>
            <a:pPr marL="0" indent="0" eaLnBrk="1" hangingPunct="1">
              <a:spcBef>
                <a:spcPts val="1200"/>
              </a:spcBef>
              <a:spcAft>
                <a:spcPts val="600"/>
              </a:spcAft>
              <a:buNone/>
            </a:pPr>
            <a:r>
              <a:rPr lang="en-US" sz="3100" dirty="0"/>
              <a:t>To ask good questions that make student thinking visible, you need a clear understanding of</a:t>
            </a:r>
          </a:p>
          <a:p>
            <a:pPr marL="731520" lvl="1" indent="-365760" eaLnBrk="1" hangingPunct="1">
              <a:spcBef>
                <a:spcPts val="600"/>
              </a:spcBef>
              <a:spcAft>
                <a:spcPts val="0"/>
              </a:spcAft>
              <a:buFont typeface="+mj-lt"/>
              <a:buAutoNum type="alphaLcPeriod"/>
            </a:pPr>
            <a:r>
              <a:rPr lang="en-US" sz="3100" dirty="0"/>
              <a:t>the science concepts you are teaching, and</a:t>
            </a:r>
          </a:p>
          <a:p>
            <a:pPr marL="731520" lvl="1" indent="-365760" eaLnBrk="1" hangingPunct="1">
              <a:spcAft>
                <a:spcPts val="1200"/>
              </a:spcAft>
              <a:buFont typeface="+mj-lt"/>
              <a:buAutoNum type="alphaLcPeriod"/>
            </a:pPr>
            <a:r>
              <a:rPr lang="en-US" sz="3100" dirty="0"/>
              <a:t>alternative ideas that students may hold.</a:t>
            </a:r>
          </a:p>
          <a:p>
            <a:pPr lvl="1" eaLnBrk="1" hangingPunct="1">
              <a:spcAft>
                <a:spcPts val="0"/>
              </a:spcAft>
            </a:pPr>
            <a:endParaRPr lang="en-US" sz="1200" dirty="0"/>
          </a:p>
        </p:txBody>
      </p:sp>
    </p:spTree>
    <p:extLst>
      <p:ext uri="{BB962C8B-B14F-4D97-AF65-F5344CB8AC3E}">
        <p14:creationId xmlns:p14="http://schemas.microsoft.com/office/powerpoint/2010/main" val="14766939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945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9459">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9459">
                                            <p:txEl>
                                              <p:pRg st="2" end="2"/>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9459">
                                            <p:txEl>
                                              <p:pRg st="3" end="3"/>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9459">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459" grpId="0" build="p"/>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533400"/>
            <a:ext cx="8077200" cy="990600"/>
          </a:xfrm>
        </p:spPr>
        <p:txBody>
          <a:bodyPr/>
          <a:lstStyle/>
          <a:p>
            <a:r>
              <a:rPr lang="en-US" dirty="0"/>
              <a:t>Reflect on Your Learning</a:t>
            </a:r>
          </a:p>
        </p:txBody>
      </p:sp>
      <p:sp>
        <p:nvSpPr>
          <p:cNvPr id="3" name="Content Placeholder 2"/>
          <p:cNvSpPr>
            <a:spLocks noGrp="1"/>
          </p:cNvSpPr>
          <p:nvPr>
            <p:ph idx="1"/>
          </p:nvPr>
        </p:nvSpPr>
        <p:spPr>
          <a:xfrm>
            <a:off x="609600" y="1524000"/>
            <a:ext cx="8077200" cy="4876800"/>
          </a:xfrm>
        </p:spPr>
        <p:txBody>
          <a:bodyPr/>
          <a:lstStyle/>
          <a:p>
            <a:pPr marL="0" indent="0">
              <a:spcBef>
                <a:spcPts val="0"/>
              </a:spcBef>
              <a:spcAft>
                <a:spcPts val="1200"/>
              </a:spcAft>
              <a:buNone/>
            </a:pPr>
            <a:r>
              <a:rPr lang="en-US" sz="3200" dirty="0"/>
              <a:t>Respond to these questions in a quick write:</a:t>
            </a:r>
          </a:p>
          <a:p>
            <a:pPr marL="822960" indent="-457200">
              <a:spcAft>
                <a:spcPts val="1200"/>
              </a:spcAft>
              <a:buFont typeface="+mj-lt"/>
              <a:buAutoNum type="arabicPeriod"/>
            </a:pPr>
            <a:r>
              <a:rPr lang="en-US" sz="3200" dirty="0"/>
              <a:t>What did you learn about student thinking from analyzing these videos?</a:t>
            </a:r>
          </a:p>
          <a:p>
            <a:pPr marL="822960" indent="-457200">
              <a:spcAft>
                <a:spcPts val="1200"/>
              </a:spcAft>
              <a:buFont typeface="+mj-lt"/>
              <a:buAutoNum type="arabicPeriod"/>
            </a:pPr>
            <a:r>
              <a:rPr lang="en-US" sz="3200" dirty="0"/>
              <a:t>How did the analysis process help you better understand the questioning strategies? </a:t>
            </a:r>
          </a:p>
          <a:p>
            <a:pPr marL="0" indent="0">
              <a:spcBef>
                <a:spcPts val="600"/>
              </a:spcBef>
              <a:spcAft>
                <a:spcPts val="0"/>
              </a:spcAft>
              <a:buNone/>
            </a:pPr>
            <a:r>
              <a:rPr lang="en-US" sz="3200" dirty="0"/>
              <a:t>Be prepared to share your ideas.</a:t>
            </a:r>
          </a:p>
          <a:p>
            <a:endParaRPr lang="en-US" dirty="0"/>
          </a:p>
        </p:txBody>
      </p:sp>
    </p:spTree>
    <p:extLst>
      <p:ext uri="{BB962C8B-B14F-4D97-AF65-F5344CB8AC3E}">
        <p14:creationId xmlns:p14="http://schemas.microsoft.com/office/powerpoint/2010/main" val="63411991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a:xfrm>
            <a:off x="381000" y="533400"/>
            <a:ext cx="8534400" cy="990600"/>
          </a:xfrm>
        </p:spPr>
        <p:txBody>
          <a:bodyPr>
            <a:noAutofit/>
          </a:bodyPr>
          <a:lstStyle/>
          <a:p>
            <a:pPr eaLnBrk="1" hangingPunct="1"/>
            <a:r>
              <a:rPr lang="en-US" sz="3800" dirty="0"/>
              <a:t>Practice Elicit and Probe Questions: Interview Planning</a:t>
            </a:r>
          </a:p>
        </p:txBody>
      </p:sp>
      <p:sp>
        <p:nvSpPr>
          <p:cNvPr id="20483" name="Rectangle 3"/>
          <p:cNvSpPr>
            <a:spLocks noGrp="1" noChangeArrowheads="1"/>
          </p:cNvSpPr>
          <p:nvPr>
            <p:ph idx="1"/>
          </p:nvPr>
        </p:nvSpPr>
        <p:spPr>
          <a:xfrm>
            <a:off x="381000" y="1676400"/>
            <a:ext cx="8458200" cy="5029200"/>
          </a:xfrm>
        </p:spPr>
        <p:txBody>
          <a:bodyPr/>
          <a:lstStyle/>
          <a:p>
            <a:pPr marL="365760" indent="-365760" eaLnBrk="1" hangingPunct="1">
              <a:lnSpc>
                <a:spcPct val="90000"/>
              </a:lnSpc>
              <a:spcAft>
                <a:spcPts val="1800"/>
              </a:spcAft>
            </a:pPr>
            <a:r>
              <a:rPr lang="en-US" sz="3100" b="1" dirty="0"/>
              <a:t>The challenge: </a:t>
            </a:r>
            <a:r>
              <a:rPr lang="en-US" sz="3100" dirty="0"/>
              <a:t>Pair up and practice using elicit and probe questions. First ask your partner an elicit question and then ask </a:t>
            </a:r>
            <a:r>
              <a:rPr lang="en-US" sz="3100" b="1" dirty="0"/>
              <a:t>only</a:t>
            </a:r>
            <a:r>
              <a:rPr lang="en-US" sz="3100" dirty="0"/>
              <a:t> probe questions to find out what your partner thinks.</a:t>
            </a:r>
          </a:p>
          <a:p>
            <a:pPr marL="365760" indent="-365760" eaLnBrk="1" hangingPunct="1">
              <a:lnSpc>
                <a:spcPct val="90000"/>
              </a:lnSpc>
              <a:spcBef>
                <a:spcPts val="0"/>
              </a:spcBef>
              <a:spcAft>
                <a:spcPts val="600"/>
              </a:spcAft>
            </a:pPr>
            <a:r>
              <a:rPr lang="en-US" sz="3100" b="1" dirty="0"/>
              <a:t>To prepare:</a:t>
            </a:r>
          </a:p>
          <a:p>
            <a:pPr marL="788987" indent="-514350" eaLnBrk="1" hangingPunct="1">
              <a:spcBef>
                <a:spcPts val="0"/>
              </a:spcBef>
              <a:spcAft>
                <a:spcPts val="0"/>
              </a:spcAft>
              <a:buFont typeface="+mj-lt"/>
              <a:buAutoNum type="alphaLcPeriod"/>
            </a:pPr>
            <a:r>
              <a:rPr lang="en-US" sz="3100" dirty="0"/>
              <a:t>Read your elicit question.</a:t>
            </a:r>
          </a:p>
          <a:p>
            <a:pPr marL="788987" indent="-514350" eaLnBrk="1" hangingPunct="1">
              <a:spcBef>
                <a:spcPts val="0"/>
              </a:spcBef>
              <a:spcAft>
                <a:spcPts val="0"/>
              </a:spcAft>
              <a:buFont typeface="+mj-lt"/>
              <a:buAutoNum type="alphaLcPeriod"/>
            </a:pPr>
            <a:r>
              <a:rPr lang="en-US" sz="3100" dirty="0"/>
              <a:t>Read the common student ideas and scientific explanations that relate to your question.</a:t>
            </a:r>
            <a:endParaRPr lang="en-US" sz="3100" dirty="0">
              <a:solidFill>
                <a:srgbClr val="FF0000"/>
              </a:solidFill>
            </a:endParaRPr>
          </a:p>
          <a:p>
            <a:pPr marL="788987" indent="-514350" eaLnBrk="1" hangingPunct="1">
              <a:spcBef>
                <a:spcPts val="0"/>
              </a:spcBef>
              <a:spcAft>
                <a:spcPts val="0"/>
              </a:spcAft>
              <a:buFont typeface="+mj-lt"/>
              <a:buAutoNum type="alphaLcPeriod"/>
            </a:pPr>
            <a:r>
              <a:rPr lang="en-US" sz="3100" dirty="0"/>
              <a:t>Plan probe questions to clarify ideas you think might emerge. </a:t>
            </a:r>
          </a:p>
        </p:txBody>
      </p:sp>
    </p:spTree>
    <p:extLst>
      <p:ext uri="{BB962C8B-B14F-4D97-AF65-F5344CB8AC3E}">
        <p14:creationId xmlns:p14="http://schemas.microsoft.com/office/powerpoint/2010/main" val="7731611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048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048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048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048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048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a:xfrm>
            <a:off x="457200" y="533400"/>
            <a:ext cx="8229600" cy="990600"/>
          </a:xfrm>
        </p:spPr>
        <p:txBody>
          <a:bodyPr>
            <a:noAutofit/>
          </a:bodyPr>
          <a:lstStyle/>
          <a:p>
            <a:pPr eaLnBrk="1" hangingPunct="1"/>
            <a:r>
              <a:rPr lang="en-US" sz="3800" dirty="0"/>
              <a:t>Practice Elicit and Probe Questions: Interview Process</a:t>
            </a:r>
          </a:p>
        </p:txBody>
      </p:sp>
      <p:sp>
        <p:nvSpPr>
          <p:cNvPr id="21507" name="Rectangle 3"/>
          <p:cNvSpPr>
            <a:spLocks noGrp="1" noChangeArrowheads="1"/>
          </p:cNvSpPr>
          <p:nvPr>
            <p:ph idx="1"/>
          </p:nvPr>
        </p:nvSpPr>
        <p:spPr>
          <a:xfrm>
            <a:off x="533400" y="1676400"/>
            <a:ext cx="8382000" cy="4953000"/>
          </a:xfrm>
        </p:spPr>
        <p:txBody>
          <a:bodyPr/>
          <a:lstStyle/>
          <a:p>
            <a:pPr marL="514350" indent="-514350" eaLnBrk="1" hangingPunct="1">
              <a:spcBef>
                <a:spcPts val="0"/>
              </a:spcBef>
              <a:spcAft>
                <a:spcPts val="300"/>
              </a:spcAft>
              <a:buFont typeface="+mj-lt"/>
              <a:buAutoNum type="arabicPeriod"/>
            </a:pPr>
            <a:r>
              <a:rPr lang="en-US" sz="2800" dirty="0"/>
              <a:t>Ask your partner the elicit question. </a:t>
            </a:r>
          </a:p>
          <a:p>
            <a:pPr marL="514350" indent="-514350" eaLnBrk="1" hangingPunct="1">
              <a:spcBef>
                <a:spcPts val="0"/>
              </a:spcBef>
              <a:spcAft>
                <a:spcPts val="300"/>
              </a:spcAft>
              <a:buFont typeface="+mj-lt"/>
              <a:buAutoNum type="arabicPeriod"/>
            </a:pPr>
            <a:r>
              <a:rPr lang="en-US" sz="2800" dirty="0"/>
              <a:t>Probe your partner’s thinking without providing any new information. (Keep going for at least 2 minutes!)</a:t>
            </a:r>
          </a:p>
          <a:p>
            <a:pPr marL="514350" indent="-514350" eaLnBrk="1" hangingPunct="1">
              <a:spcBef>
                <a:spcPts val="0"/>
              </a:spcBef>
              <a:spcAft>
                <a:spcPts val="300"/>
              </a:spcAft>
              <a:buFont typeface="+mj-lt"/>
              <a:buAutoNum type="arabicPeriod"/>
            </a:pPr>
            <a:r>
              <a:rPr lang="en-US" sz="2800" dirty="0"/>
              <a:t>Debrief with your partner: </a:t>
            </a:r>
          </a:p>
          <a:p>
            <a:pPr marL="855663" lvl="1" indent="-339725" eaLnBrk="1" hangingPunct="1">
              <a:spcBef>
                <a:spcPts val="0"/>
              </a:spcBef>
              <a:spcAft>
                <a:spcPts val="300"/>
              </a:spcAft>
            </a:pPr>
            <a:r>
              <a:rPr lang="en-US" sz="2800" dirty="0"/>
              <a:t>What probe questions did you ask?</a:t>
            </a:r>
          </a:p>
          <a:p>
            <a:pPr marL="855663" lvl="1" indent="-339725" eaLnBrk="1" hangingPunct="1">
              <a:spcBef>
                <a:spcPts val="0"/>
              </a:spcBef>
              <a:spcAft>
                <a:spcPts val="300"/>
              </a:spcAft>
            </a:pPr>
            <a:r>
              <a:rPr lang="en-US" sz="2800" dirty="0"/>
              <a:t>Did you ask questions that weren’t probe questions?</a:t>
            </a:r>
          </a:p>
          <a:p>
            <a:pPr marL="855663" lvl="1" indent="-339725" eaLnBrk="1" hangingPunct="1">
              <a:spcBef>
                <a:spcPts val="0"/>
              </a:spcBef>
              <a:spcAft>
                <a:spcPts val="300"/>
              </a:spcAft>
            </a:pPr>
            <a:r>
              <a:rPr lang="en-US" sz="2800" dirty="0"/>
              <a:t>What did your probe questions reveal about your partner’s understanding of the concept? </a:t>
            </a:r>
          </a:p>
          <a:p>
            <a:pPr marL="514350" indent="-514350" eaLnBrk="1" hangingPunct="1">
              <a:spcBef>
                <a:spcPts val="0"/>
              </a:spcBef>
              <a:spcAft>
                <a:spcPts val="300"/>
              </a:spcAft>
              <a:buFont typeface="+mj-lt"/>
              <a:buAutoNum type="arabicPeriod"/>
            </a:pPr>
            <a:r>
              <a:rPr lang="en-US" sz="2800" dirty="0"/>
              <a:t>Switch roles and repeat the interview process, with the other partner asking the questions.</a:t>
            </a:r>
          </a:p>
        </p:txBody>
      </p:sp>
    </p:spTree>
    <p:extLst>
      <p:ext uri="{BB962C8B-B14F-4D97-AF65-F5344CB8AC3E}">
        <p14:creationId xmlns:p14="http://schemas.microsoft.com/office/powerpoint/2010/main" val="33064021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150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150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1507">
                                            <p:txEl>
                                              <p:pRg st="2" end="2"/>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1507">
                                            <p:txEl>
                                              <p:pRg st="3" end="3"/>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21507">
                                            <p:txEl>
                                              <p:pRg st="4" end="4"/>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21507">
                                            <p:txEl>
                                              <p:pRg st="5" end="5"/>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21507">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a:xfrm>
            <a:off x="533400" y="533400"/>
            <a:ext cx="8153400" cy="990600"/>
          </a:xfrm>
        </p:spPr>
        <p:txBody>
          <a:bodyPr>
            <a:normAutofit/>
          </a:bodyPr>
          <a:lstStyle/>
          <a:p>
            <a:pPr eaLnBrk="1" hangingPunct="1"/>
            <a:r>
              <a:rPr lang="en-US" dirty="0"/>
              <a:t>Group Discussion</a:t>
            </a:r>
          </a:p>
        </p:txBody>
      </p:sp>
      <p:sp>
        <p:nvSpPr>
          <p:cNvPr id="22531" name="Rectangle 3"/>
          <p:cNvSpPr>
            <a:spLocks noGrp="1" noChangeArrowheads="1"/>
          </p:cNvSpPr>
          <p:nvPr>
            <p:ph idx="1"/>
          </p:nvPr>
        </p:nvSpPr>
        <p:spPr>
          <a:xfrm>
            <a:off x="533400" y="1600200"/>
            <a:ext cx="8153400" cy="4953000"/>
          </a:xfrm>
        </p:spPr>
        <p:txBody>
          <a:bodyPr>
            <a:normAutofit lnSpcReduction="10000"/>
          </a:bodyPr>
          <a:lstStyle/>
          <a:p>
            <a:pPr marL="457200" indent="-457200">
              <a:spcAft>
                <a:spcPts val="1200"/>
              </a:spcAft>
              <a:buFont typeface="+mj-lt"/>
              <a:buAutoNum type="arabicPeriod"/>
            </a:pPr>
            <a:r>
              <a:rPr lang="en-US" sz="3200" dirty="0"/>
              <a:t>How did the interviews go? What did you find difficult as an interviewer? As a responder?</a:t>
            </a:r>
          </a:p>
          <a:p>
            <a:pPr marL="457200" indent="-457200">
              <a:spcAft>
                <a:spcPts val="1200"/>
              </a:spcAft>
              <a:buFont typeface="+mj-lt"/>
              <a:buAutoNum type="arabicPeriod"/>
            </a:pPr>
            <a:r>
              <a:rPr lang="en-US" sz="3200" dirty="0"/>
              <a:t>Which probe questions revealed some interesting clarifications or elaborations?</a:t>
            </a:r>
          </a:p>
          <a:p>
            <a:pPr marL="457200" indent="-457200">
              <a:spcAft>
                <a:spcPts val="1200"/>
              </a:spcAft>
              <a:buFont typeface="+mj-lt"/>
              <a:buAutoNum type="arabicPeriod"/>
            </a:pPr>
            <a:r>
              <a:rPr lang="en-US" sz="3200" dirty="0"/>
              <a:t>Did any of your questions end up challenging your partner’s thinking? (Did your questions move your partner’s thinking toward a more scientifically accurate response?)</a:t>
            </a:r>
          </a:p>
          <a:p>
            <a:pPr marL="0" indent="0" eaLnBrk="1" hangingPunct="1">
              <a:buNone/>
            </a:pPr>
            <a:endParaRPr lang="en-US" dirty="0"/>
          </a:p>
        </p:txBody>
      </p:sp>
    </p:spTree>
    <p:extLst>
      <p:ext uri="{BB962C8B-B14F-4D97-AF65-F5344CB8AC3E}">
        <p14:creationId xmlns:p14="http://schemas.microsoft.com/office/powerpoint/2010/main" val="35693988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253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2531">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2531">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Rectangle 2"/>
          <p:cNvSpPr>
            <a:spLocks noGrp="1" noChangeArrowheads="1"/>
          </p:cNvSpPr>
          <p:nvPr>
            <p:ph type="title"/>
          </p:nvPr>
        </p:nvSpPr>
        <p:spPr>
          <a:xfrm>
            <a:off x="533400" y="381000"/>
            <a:ext cx="8382000" cy="990600"/>
          </a:xfrm>
        </p:spPr>
        <p:txBody>
          <a:bodyPr>
            <a:normAutofit fontScale="90000"/>
          </a:bodyPr>
          <a:lstStyle/>
          <a:p>
            <a:pPr algn="l" eaLnBrk="1" fontAlgn="auto" hangingPunct="1">
              <a:spcAft>
                <a:spcPts val="0"/>
              </a:spcAft>
              <a:defRPr/>
            </a:pPr>
            <a:br>
              <a:rPr lang="en-US" dirty="0"/>
            </a:br>
            <a:r>
              <a:rPr lang="en-US" sz="4200" dirty="0">
                <a:latin typeface="Calibri" pitchFamily="34" charset="0"/>
              </a:rPr>
              <a:t>Norms for Working Together: The Basics</a:t>
            </a:r>
            <a:br>
              <a:rPr lang="en-US" sz="4400" dirty="0"/>
            </a:br>
            <a:endParaRPr lang="en-US" sz="4400" dirty="0"/>
          </a:p>
        </p:txBody>
      </p:sp>
      <p:sp>
        <p:nvSpPr>
          <p:cNvPr id="115715" name="Rectangle 3"/>
          <p:cNvSpPr>
            <a:spLocks noGrp="1" noChangeArrowheads="1"/>
          </p:cNvSpPr>
          <p:nvPr>
            <p:ph idx="1"/>
          </p:nvPr>
        </p:nvSpPr>
        <p:spPr>
          <a:xfrm>
            <a:off x="533400" y="2286000"/>
            <a:ext cx="8229600" cy="4306327"/>
          </a:xfrm>
        </p:spPr>
        <p:txBody>
          <a:bodyPr rtlCol="0">
            <a:normAutofit lnSpcReduction="10000"/>
          </a:bodyPr>
          <a:lstStyle/>
          <a:p>
            <a:pPr marL="0" indent="0" eaLnBrk="1" fontAlgn="auto" hangingPunct="1">
              <a:spcAft>
                <a:spcPts val="0"/>
              </a:spcAft>
              <a:buFont typeface="Arial" pitchFamily="34" charset="0"/>
              <a:buNone/>
              <a:defRPr/>
            </a:pPr>
            <a:r>
              <a:rPr lang="en-US" sz="2800" b="1" dirty="0"/>
              <a:t>The Basics</a:t>
            </a:r>
          </a:p>
          <a:p>
            <a:pPr marL="342900" marR="0" lvl="0" indent="-342900">
              <a:spcBef>
                <a:spcPts val="600"/>
              </a:spcBef>
              <a:spcAft>
                <a:spcPts val="0"/>
              </a:spcAft>
              <a:buClr>
                <a:schemeClr val="bg1">
                  <a:lumMod val="65000"/>
                </a:schemeClr>
              </a:buClr>
            </a:pPr>
            <a:r>
              <a:rPr lang="en-US" sz="2800" dirty="0">
                <a:solidFill>
                  <a:srgbClr val="292934"/>
                </a:solidFill>
              </a:rPr>
              <a:t>Arrive prepared and on time; stay for the duration; return from breaks on time.</a:t>
            </a:r>
            <a:endParaRPr lang="en-US" sz="2800" dirty="0"/>
          </a:p>
          <a:p>
            <a:pPr marL="342900" marR="0" lvl="0" indent="-342900">
              <a:spcBef>
                <a:spcPts val="600"/>
              </a:spcBef>
              <a:spcAft>
                <a:spcPts val="0"/>
              </a:spcAft>
              <a:buClr>
                <a:schemeClr val="bg1">
                  <a:lumMod val="65000"/>
                </a:schemeClr>
              </a:buClr>
            </a:pPr>
            <a:r>
              <a:rPr lang="en-US" sz="2800" dirty="0">
                <a:solidFill>
                  <a:srgbClr val="292934"/>
                </a:solidFill>
              </a:rPr>
              <a:t>Remain attentive, thoughtful, and respectful; engage and be present.</a:t>
            </a:r>
            <a:endParaRPr lang="en-US" sz="2800" dirty="0"/>
          </a:p>
          <a:p>
            <a:pPr marL="342900" marR="0" lvl="0" indent="-342900">
              <a:spcBef>
                <a:spcPts val="600"/>
              </a:spcBef>
              <a:spcAft>
                <a:spcPts val="0"/>
              </a:spcAft>
              <a:buClr>
                <a:schemeClr val="bg1">
                  <a:lumMod val="65000"/>
                </a:schemeClr>
              </a:buClr>
            </a:pPr>
            <a:r>
              <a:rPr lang="en-US" sz="2800" dirty="0">
                <a:solidFill>
                  <a:srgbClr val="292934"/>
                </a:solidFill>
              </a:rPr>
              <a:t>Eliminate interruptions (turn off cell phones, email, and other electronic devices; avoid sidebar conversations).</a:t>
            </a:r>
            <a:endParaRPr lang="en-US" sz="2800" dirty="0"/>
          </a:p>
          <a:p>
            <a:pPr marL="342900" marR="0" lvl="0" indent="-342900">
              <a:spcBef>
                <a:spcPts val="600"/>
              </a:spcBef>
              <a:spcAft>
                <a:spcPts val="0"/>
              </a:spcAft>
              <a:buClr>
                <a:schemeClr val="bg1">
                  <a:lumMod val="65000"/>
                </a:schemeClr>
              </a:buClr>
            </a:pPr>
            <a:r>
              <a:rPr lang="en-US" sz="2800" dirty="0">
                <a:solidFill>
                  <a:srgbClr val="292934"/>
                </a:solidFill>
              </a:rPr>
              <a:t>Make room for everyone to participate (monitor your floor time).</a:t>
            </a:r>
            <a:endParaRPr lang="en-US" sz="2800" dirty="0"/>
          </a:p>
          <a:p>
            <a:pPr marL="182880" indent="-182880" eaLnBrk="1" fontAlgn="auto" hangingPunct="1">
              <a:spcAft>
                <a:spcPts val="0"/>
              </a:spcAft>
              <a:buFont typeface="Arial" pitchFamily="34" charset="0"/>
              <a:buChar char="•"/>
              <a:defRPr/>
            </a:pPr>
            <a:endParaRPr lang="en-US" dirty="0"/>
          </a:p>
        </p:txBody>
      </p:sp>
      <p:sp>
        <p:nvSpPr>
          <p:cNvPr id="48133" name="TextBox 1"/>
          <p:cNvSpPr txBox="1">
            <a:spLocks noChangeArrowheads="1"/>
          </p:cNvSpPr>
          <p:nvPr/>
        </p:nvSpPr>
        <p:spPr bwMode="auto">
          <a:xfrm>
            <a:off x="533400" y="1219200"/>
            <a:ext cx="8229600" cy="95410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fontAlgn="base" hangingPunct="1">
              <a:spcBef>
                <a:spcPct val="0"/>
              </a:spcBef>
              <a:spcAft>
                <a:spcPct val="0"/>
              </a:spcAft>
            </a:pPr>
            <a:r>
              <a:rPr lang="en-US" altLang="en-US" sz="2800" b="1" dirty="0">
                <a:solidFill>
                  <a:srgbClr val="000000"/>
                </a:solidFill>
                <a:latin typeface="Calibri" panose="020F0502020204030204" pitchFamily="34" charset="0"/>
              </a:rPr>
              <a:t>Purpose: </a:t>
            </a:r>
            <a:r>
              <a:rPr lang="en-US" altLang="en-US" sz="2800" dirty="0">
                <a:solidFill>
                  <a:srgbClr val="000000"/>
                </a:solidFill>
                <a:latin typeface="Calibri" panose="020F0502020204030204" pitchFamily="34" charset="0"/>
              </a:rPr>
              <a:t>Build trust and develop a productive study group for all participants.</a:t>
            </a:r>
          </a:p>
        </p:txBody>
      </p:sp>
    </p:spTree>
    <p:extLst>
      <p:ext uri="{BB962C8B-B14F-4D97-AF65-F5344CB8AC3E}">
        <p14:creationId xmlns:p14="http://schemas.microsoft.com/office/powerpoint/2010/main" val="2786413975"/>
      </p:ext>
    </p:extLst>
  </p:cSld>
  <p:clrMapOvr>
    <a:masterClrMapping/>
  </p:clrMapOvr>
  <p:transition spd="slow"/>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ctrTitle"/>
          </p:nvPr>
        </p:nvSpPr>
        <p:spPr>
          <a:xfrm>
            <a:off x="685800" y="1371600"/>
            <a:ext cx="8001000" cy="1981200"/>
          </a:xfrm>
        </p:spPr>
        <p:txBody>
          <a:bodyPr/>
          <a:lstStyle/>
          <a:p>
            <a:pPr fontAlgn="auto">
              <a:spcAft>
                <a:spcPts val="0"/>
              </a:spcAft>
              <a:defRPr/>
            </a:pPr>
            <a:r>
              <a:rPr lang="en-US" dirty="0"/>
              <a:t>SOUND</a:t>
            </a:r>
            <a:endParaRPr lang="en-US" altLang="en-US" dirty="0"/>
          </a:p>
        </p:txBody>
      </p:sp>
      <p:sp>
        <p:nvSpPr>
          <p:cNvPr id="8195" name="Rectangle 3"/>
          <p:cNvSpPr>
            <a:spLocks noGrp="1" noChangeArrowheads="1"/>
          </p:cNvSpPr>
          <p:nvPr>
            <p:ph type="subTitle" idx="1"/>
          </p:nvPr>
        </p:nvSpPr>
        <p:spPr>
          <a:xfrm>
            <a:off x="838200" y="3657600"/>
            <a:ext cx="7391400" cy="1828800"/>
          </a:xfrm>
        </p:spPr>
        <p:txBody>
          <a:bodyPr rtlCol="0">
            <a:normAutofit/>
          </a:bodyPr>
          <a:lstStyle/>
          <a:p>
            <a:pPr eaLnBrk="1" fontAlgn="auto" hangingPunct="1">
              <a:lnSpc>
                <a:spcPct val="80000"/>
              </a:lnSpc>
              <a:spcAft>
                <a:spcPts val="0"/>
              </a:spcAft>
              <a:buFont typeface="Arial" pitchFamily="34" charset="0"/>
              <a:buNone/>
              <a:defRPr/>
            </a:pPr>
            <a:endParaRPr lang="en-US" altLang="en-US" dirty="0"/>
          </a:p>
          <a:p>
            <a:pPr eaLnBrk="1" fontAlgn="auto" hangingPunct="1">
              <a:lnSpc>
                <a:spcPct val="80000"/>
              </a:lnSpc>
              <a:spcAft>
                <a:spcPts val="0"/>
              </a:spcAft>
              <a:buFont typeface="Arial" pitchFamily="34" charset="0"/>
              <a:buNone/>
              <a:defRPr/>
            </a:pPr>
            <a:endParaRPr lang="en-US" altLang="en-US" dirty="0"/>
          </a:p>
        </p:txBody>
      </p:sp>
      <p:sp>
        <p:nvSpPr>
          <p:cNvPr id="22532" name="Rectangle 1"/>
          <p:cNvSpPr>
            <a:spLocks noChangeArrowheads="1"/>
          </p:cNvSpPr>
          <p:nvPr/>
        </p:nvSpPr>
        <p:spPr bwMode="auto">
          <a:xfrm>
            <a:off x="762000" y="3581400"/>
            <a:ext cx="7372350" cy="6001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lr>
                <a:schemeClr val="accent1"/>
              </a:buClr>
              <a:buSzPct val="85000"/>
              <a:buFont typeface="Arial" charset="0"/>
              <a:buChar char="•"/>
              <a:defRPr sz="2400">
                <a:solidFill>
                  <a:schemeClr val="tx1"/>
                </a:solidFill>
                <a:latin typeface="Arial" charset="0"/>
              </a:defRPr>
            </a:lvl1pPr>
            <a:lvl2pPr marL="742950" indent="-285750" eaLnBrk="0" hangingPunct="0">
              <a:spcBef>
                <a:spcPct val="20000"/>
              </a:spcBef>
              <a:buClr>
                <a:schemeClr val="accent1"/>
              </a:buClr>
              <a:buSzPct val="85000"/>
              <a:buFont typeface="Arial" charset="0"/>
              <a:buChar char="•"/>
              <a:defRPr sz="2000">
                <a:solidFill>
                  <a:schemeClr val="tx1"/>
                </a:solidFill>
                <a:latin typeface="Arial" charset="0"/>
              </a:defRPr>
            </a:lvl2pPr>
            <a:lvl3pPr marL="1143000" indent="-228600" eaLnBrk="0" hangingPunct="0">
              <a:spcBef>
                <a:spcPct val="20000"/>
              </a:spcBef>
              <a:buClr>
                <a:schemeClr val="accent1"/>
              </a:buClr>
              <a:buSzPct val="90000"/>
              <a:buFont typeface="Arial" charset="0"/>
              <a:buChar char="•"/>
              <a:defRPr>
                <a:solidFill>
                  <a:schemeClr val="tx1"/>
                </a:solidFill>
                <a:latin typeface="Arial" charset="0"/>
              </a:defRPr>
            </a:lvl3pPr>
            <a:lvl4pPr marL="1600200" indent="-228600" eaLnBrk="0" hangingPunct="0">
              <a:spcBef>
                <a:spcPct val="20000"/>
              </a:spcBef>
              <a:buClr>
                <a:schemeClr val="accent1"/>
              </a:buClr>
              <a:buFont typeface="Arial" charset="0"/>
              <a:buChar char="•"/>
              <a:defRPr sz="1600">
                <a:solidFill>
                  <a:schemeClr val="tx1"/>
                </a:solidFill>
                <a:latin typeface="Arial" charset="0"/>
              </a:defRPr>
            </a:lvl4pPr>
            <a:lvl5pPr marL="2057400" indent="-228600" eaLnBrk="0" hangingPunct="0">
              <a:spcBef>
                <a:spcPct val="20000"/>
              </a:spcBef>
              <a:buClr>
                <a:schemeClr val="accent1"/>
              </a:buClr>
              <a:buSzPct val="100000"/>
              <a:buFont typeface="Arial" charset="0"/>
              <a:buChar char="•"/>
              <a:defRPr sz="1400">
                <a:solidFill>
                  <a:schemeClr val="tx1"/>
                </a:solidFill>
                <a:latin typeface="Arial" charset="0"/>
              </a:defRPr>
            </a:lvl5pPr>
            <a:lvl6pPr marL="2514600" indent="-228600" eaLnBrk="0" fontAlgn="base" hangingPunct="0">
              <a:spcBef>
                <a:spcPct val="20000"/>
              </a:spcBef>
              <a:spcAft>
                <a:spcPct val="0"/>
              </a:spcAft>
              <a:buClr>
                <a:schemeClr val="accent1"/>
              </a:buClr>
              <a:buSzPct val="100000"/>
              <a:buFont typeface="Arial" charset="0"/>
              <a:buChar char="•"/>
              <a:defRPr sz="1400">
                <a:solidFill>
                  <a:schemeClr val="tx1"/>
                </a:solidFill>
                <a:latin typeface="Arial" charset="0"/>
              </a:defRPr>
            </a:lvl6pPr>
            <a:lvl7pPr marL="2971800" indent="-228600" eaLnBrk="0" fontAlgn="base" hangingPunct="0">
              <a:spcBef>
                <a:spcPct val="20000"/>
              </a:spcBef>
              <a:spcAft>
                <a:spcPct val="0"/>
              </a:spcAft>
              <a:buClr>
                <a:schemeClr val="accent1"/>
              </a:buClr>
              <a:buSzPct val="100000"/>
              <a:buFont typeface="Arial" charset="0"/>
              <a:buChar char="•"/>
              <a:defRPr sz="1400">
                <a:solidFill>
                  <a:schemeClr val="tx1"/>
                </a:solidFill>
                <a:latin typeface="Arial" charset="0"/>
              </a:defRPr>
            </a:lvl7pPr>
            <a:lvl8pPr marL="3429000" indent="-228600" eaLnBrk="0" fontAlgn="base" hangingPunct="0">
              <a:spcBef>
                <a:spcPct val="20000"/>
              </a:spcBef>
              <a:spcAft>
                <a:spcPct val="0"/>
              </a:spcAft>
              <a:buClr>
                <a:schemeClr val="accent1"/>
              </a:buClr>
              <a:buSzPct val="100000"/>
              <a:buFont typeface="Arial" charset="0"/>
              <a:buChar char="•"/>
              <a:defRPr sz="1400">
                <a:solidFill>
                  <a:schemeClr val="tx1"/>
                </a:solidFill>
                <a:latin typeface="Arial" charset="0"/>
              </a:defRPr>
            </a:lvl8pPr>
            <a:lvl9pPr marL="3886200" indent="-228600" eaLnBrk="0" fontAlgn="base" hangingPunct="0">
              <a:spcBef>
                <a:spcPct val="20000"/>
              </a:spcBef>
              <a:spcAft>
                <a:spcPct val="0"/>
              </a:spcAft>
              <a:buClr>
                <a:schemeClr val="accent1"/>
              </a:buClr>
              <a:buSzPct val="100000"/>
              <a:buFont typeface="Arial" charset="0"/>
              <a:buChar char="•"/>
              <a:defRPr sz="1400">
                <a:solidFill>
                  <a:schemeClr val="tx1"/>
                </a:solidFill>
                <a:latin typeface="Arial" charset="0"/>
              </a:defRPr>
            </a:lvl9pPr>
          </a:lstStyle>
          <a:p>
            <a:pPr defTabSz="1474788" eaLnBrk="1" fontAlgn="base" hangingPunct="1">
              <a:lnSpc>
                <a:spcPct val="80000"/>
              </a:lnSpc>
              <a:spcBef>
                <a:spcPts val="400"/>
              </a:spcBef>
              <a:spcAft>
                <a:spcPct val="0"/>
              </a:spcAft>
              <a:buClr>
                <a:srgbClr val="4F81BD"/>
              </a:buClr>
              <a:buSzPct val="68000"/>
              <a:buFontTx/>
              <a:buNone/>
            </a:pPr>
            <a:r>
              <a:rPr lang="en-US" sz="2000" dirty="0">
                <a:solidFill>
                  <a:srgbClr val="292934"/>
                </a:solidFill>
              </a:rPr>
              <a:t>SCIENCE CONTENT DEEPENING   	      	Grade 1</a:t>
            </a:r>
            <a:br>
              <a:rPr lang="en-US" sz="2000" dirty="0">
                <a:solidFill>
                  <a:srgbClr val="292934"/>
                </a:solidFill>
              </a:rPr>
            </a:br>
            <a:endParaRPr lang="en-US" altLang="en-US" sz="2000" dirty="0">
              <a:solidFill>
                <a:srgbClr val="1F497D"/>
              </a:solidFill>
              <a:latin typeface="Lucida Sans Unicode" pitchFamily="34" charset="0"/>
            </a:endParaRPr>
          </a:p>
        </p:txBody>
      </p:sp>
      <p:pic>
        <p:nvPicPr>
          <p:cNvPr id="5" name="Picture 4" descr="Noyce Logo copy.png"/>
          <p:cNvPicPr/>
          <p:nvPr/>
        </p:nvPicPr>
        <p:blipFill>
          <a:blip r:embed="rId3" cstate="print"/>
          <a:stretch>
            <a:fillRect/>
          </a:stretch>
        </p:blipFill>
        <p:spPr>
          <a:xfrm>
            <a:off x="1219200" y="4800600"/>
            <a:ext cx="787400" cy="787400"/>
          </a:xfrm>
          <a:prstGeom prst="rect">
            <a:avLst/>
          </a:prstGeom>
        </p:spPr>
      </p:pic>
      <p:pic>
        <p:nvPicPr>
          <p:cNvPr id="6" name="Picture 5" descr="Macintosh HD1:Users:nicolewickler:Desktop:Screen Shot 2013-10-14 at 11.04.49 AM.png"/>
          <p:cNvPicPr/>
          <p:nvPr/>
        </p:nvPicPr>
        <p:blipFill rotWithShape="1">
          <a:blip r:embed="rId4" cstate="print">
            <a:extLst>
              <a:ext uri="{28A0092B-C50C-407E-A947-70E740481C1C}">
                <a14:useLocalDpi xmlns:a14="http://schemas.microsoft.com/office/drawing/2010/main" val="0"/>
              </a:ext>
            </a:extLst>
          </a:blip>
          <a:srcRect l="13526" t="10564" r="3623" b="5182"/>
          <a:stretch/>
        </p:blipFill>
        <p:spPr bwMode="auto">
          <a:xfrm>
            <a:off x="3282950" y="4927600"/>
            <a:ext cx="679450" cy="622300"/>
          </a:xfrm>
          <a:prstGeom prst="ellipse">
            <a:avLst/>
          </a:prstGeom>
          <a:noFill/>
          <a:ln>
            <a:noFill/>
          </a:ln>
          <a:extLst>
            <a:ext uri="{53640926-AAD7-44D8-BBD7-CCE9431645EC}">
              <a14:shadowObscured xmlns:a14="http://schemas.microsoft.com/office/drawing/2010/main"/>
            </a:ext>
          </a:extLst>
        </p:spPr>
      </p:pic>
      <p:pic>
        <p:nvPicPr>
          <p:cNvPr id="7" name="Picture 6" descr="Macintosh HD:Users:ceemast:Desktop:CPP_logogreen1.gif"/>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207000" y="4876800"/>
            <a:ext cx="736600" cy="711200"/>
          </a:xfrm>
          <a:prstGeom prst="rect">
            <a:avLst/>
          </a:prstGeom>
          <a:noFill/>
          <a:ln>
            <a:noFill/>
          </a:ln>
        </p:spPr>
      </p:pic>
      <p:pic>
        <p:nvPicPr>
          <p:cNvPr id="2" name="Picture 1"/>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705600" y="4900979"/>
            <a:ext cx="1428750" cy="585788"/>
          </a:xfrm>
          <a:prstGeom prst="rect">
            <a:avLst/>
          </a:prstGeom>
        </p:spPr>
      </p:pic>
    </p:spTree>
    <p:extLst>
      <p:ext uri="{BB962C8B-B14F-4D97-AF65-F5344CB8AC3E}">
        <p14:creationId xmlns:p14="http://schemas.microsoft.com/office/powerpoint/2010/main" val="347097119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533400"/>
            <a:ext cx="8077200" cy="990600"/>
          </a:xfrm>
        </p:spPr>
        <p:txBody>
          <a:bodyPr>
            <a:normAutofit/>
          </a:bodyPr>
          <a:lstStyle/>
          <a:p>
            <a:r>
              <a:rPr lang="en-US" dirty="0"/>
              <a:t>How Does Sound Travel?</a:t>
            </a:r>
          </a:p>
        </p:txBody>
      </p:sp>
      <p:sp>
        <p:nvSpPr>
          <p:cNvPr id="3" name="Content Placeholder 2"/>
          <p:cNvSpPr>
            <a:spLocks noGrp="1"/>
          </p:cNvSpPr>
          <p:nvPr>
            <p:ph idx="1"/>
          </p:nvPr>
        </p:nvSpPr>
        <p:spPr>
          <a:xfrm>
            <a:off x="609600" y="1524000"/>
            <a:ext cx="7848600" cy="4800600"/>
          </a:xfrm>
        </p:spPr>
        <p:txBody>
          <a:bodyPr/>
          <a:lstStyle/>
          <a:p>
            <a:pPr marL="0" indent="0">
              <a:buNone/>
            </a:pPr>
            <a:r>
              <a:rPr lang="en-US" sz="3200" b="1" dirty="0"/>
              <a:t>Scenario:</a:t>
            </a:r>
            <a:r>
              <a:rPr lang="en-US" sz="3200" dirty="0"/>
              <a:t> A bird is singing in a tree above a group of people. Everyone hears the bird at the same time,  but some people hear a loud sound and others hear a soft sound.</a:t>
            </a:r>
          </a:p>
          <a:p>
            <a:pPr marL="731520" indent="-365760">
              <a:spcBef>
                <a:spcPts val="2400"/>
              </a:spcBef>
            </a:pPr>
            <a:r>
              <a:rPr lang="en-US" sz="3200" dirty="0"/>
              <a:t>Why do you think some people hear a soft sound instead of a loud sound?</a:t>
            </a:r>
          </a:p>
          <a:p>
            <a:pPr marL="731520" indent="-365760">
              <a:spcBef>
                <a:spcPts val="1200"/>
              </a:spcBef>
            </a:pPr>
            <a:r>
              <a:rPr lang="en-US" sz="3200" dirty="0"/>
              <a:t>What happens to sound as it travels farther from the source?</a:t>
            </a:r>
          </a:p>
          <a:p>
            <a:pPr marL="0" indent="0">
              <a:buNone/>
            </a:pPr>
            <a:endParaRPr lang="en-US" sz="1800" dirty="0"/>
          </a:p>
          <a:p>
            <a:pPr marL="0" indent="0">
              <a:buNone/>
            </a:pPr>
            <a:endParaRPr lang="en-US" sz="1800" dirty="0"/>
          </a:p>
          <a:p>
            <a:pPr marL="0" indent="0">
              <a:buNone/>
            </a:pPr>
            <a:endParaRPr lang="en-US" dirty="0"/>
          </a:p>
          <a:p>
            <a:pPr marL="0" indent="0">
              <a:buNone/>
            </a:pPr>
            <a:endParaRPr lang="en-US" baseline="0" dirty="0"/>
          </a:p>
          <a:p>
            <a:endParaRPr lang="en-US" dirty="0"/>
          </a:p>
        </p:txBody>
      </p:sp>
    </p:spTree>
    <p:extLst>
      <p:ext uri="{BB962C8B-B14F-4D97-AF65-F5344CB8AC3E}">
        <p14:creationId xmlns:p14="http://schemas.microsoft.com/office/powerpoint/2010/main" val="75150561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rotWithShape="1">
          <a:blip r:embed="rId3" cstate="print">
            <a:extLst>
              <a:ext uri="{28A0092B-C50C-407E-A947-70E740481C1C}">
                <a14:useLocalDpi xmlns:a14="http://schemas.microsoft.com/office/drawing/2010/main" val="0"/>
              </a:ext>
            </a:extLst>
          </a:blip>
          <a:srcRect b="29891"/>
          <a:stretch/>
        </p:blipFill>
        <p:spPr>
          <a:xfrm>
            <a:off x="381000" y="1524000"/>
            <a:ext cx="8247530" cy="4953000"/>
          </a:xfrm>
          <a:prstGeom prst="rect">
            <a:avLst/>
          </a:prstGeom>
        </p:spPr>
      </p:pic>
      <p:sp>
        <p:nvSpPr>
          <p:cNvPr id="3" name="TextBox 2">
            <a:extLst>
              <a:ext uri="{FF2B5EF4-FFF2-40B4-BE49-F238E27FC236}">
                <a16:creationId xmlns:a16="http://schemas.microsoft.com/office/drawing/2014/main" id="{D339273C-B5E4-4493-8F30-770B6FE61CAC}"/>
              </a:ext>
            </a:extLst>
          </p:cNvPr>
          <p:cNvSpPr txBox="1"/>
          <p:nvPr/>
        </p:nvSpPr>
        <p:spPr>
          <a:xfrm>
            <a:off x="7010400" y="5715000"/>
            <a:ext cx="1371600" cy="215444"/>
          </a:xfrm>
          <a:prstGeom prst="rect">
            <a:avLst/>
          </a:prstGeom>
          <a:noFill/>
        </p:spPr>
        <p:txBody>
          <a:bodyPr wrap="square" rtlCol="0">
            <a:spAutoFit/>
          </a:bodyPr>
          <a:lstStyle/>
          <a:p>
            <a:r>
              <a:rPr lang="en-US" sz="800" dirty="0">
                <a:latin typeface="Calibri" panose="020F0502020204030204" pitchFamily="34" charset="0"/>
                <a:cs typeface="Calibri" panose="020F0502020204030204" pitchFamily="34" charset="0"/>
              </a:rPr>
              <a:t>Courtesy of Hector Mireles</a:t>
            </a:r>
          </a:p>
        </p:txBody>
      </p:sp>
      <p:sp>
        <p:nvSpPr>
          <p:cNvPr id="4" name="Title 1"/>
          <p:cNvSpPr txBox="1">
            <a:spLocks/>
          </p:cNvSpPr>
          <p:nvPr/>
        </p:nvSpPr>
        <p:spPr>
          <a:xfrm>
            <a:off x="609600" y="685800"/>
            <a:ext cx="8077200" cy="990600"/>
          </a:xfrm>
          <a:prstGeom prst="rect">
            <a:avLst/>
          </a:prstGeom>
        </p:spPr>
        <p:txBody>
          <a:bodyPr>
            <a:norm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4000" b="0" i="0" u="none" strike="noStrike" kern="1200" cap="none" spc="-100" normalizeH="0" baseline="0" noProof="0" dirty="0">
                <a:ln>
                  <a:noFill/>
                </a:ln>
                <a:solidFill>
                  <a:schemeClr val="tx2"/>
                </a:solidFill>
                <a:effectLst/>
                <a:uLnTx/>
                <a:uFillTx/>
                <a:latin typeface="Calibri" panose="020F0502020204030204" pitchFamily="34" charset="0"/>
                <a:ea typeface="+mj-ea"/>
                <a:cs typeface="+mj-cs"/>
              </a:rPr>
              <a:t>How Does Sound Travel?</a:t>
            </a:r>
          </a:p>
        </p:txBody>
      </p:sp>
    </p:spTree>
    <p:extLst>
      <p:ext uri="{BB962C8B-B14F-4D97-AF65-F5344CB8AC3E}">
        <p14:creationId xmlns:p14="http://schemas.microsoft.com/office/powerpoint/2010/main" val="103422306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381000"/>
            <a:ext cx="8153400" cy="990600"/>
          </a:xfrm>
        </p:spPr>
        <p:txBody>
          <a:bodyPr>
            <a:normAutofit/>
          </a:bodyPr>
          <a:lstStyle/>
          <a:p>
            <a:r>
              <a:rPr lang="en-US" dirty="0"/>
              <a:t>Drawing Sound Waves</a:t>
            </a:r>
          </a:p>
        </p:txBody>
      </p:sp>
      <p:sp>
        <p:nvSpPr>
          <p:cNvPr id="6" name="TextBox 5"/>
          <p:cNvSpPr txBox="1"/>
          <p:nvPr/>
        </p:nvSpPr>
        <p:spPr>
          <a:xfrm>
            <a:off x="609600" y="1371600"/>
            <a:ext cx="4114800" cy="5201424"/>
          </a:xfrm>
          <a:prstGeom prst="rect">
            <a:avLst/>
          </a:prstGeom>
          <a:noFill/>
        </p:spPr>
        <p:txBody>
          <a:bodyPr wrap="square" rtlCol="0">
            <a:spAutoFit/>
          </a:bodyPr>
          <a:lstStyle/>
          <a:p>
            <a:pPr marL="365760" indent="-365760"/>
            <a:r>
              <a:rPr lang="en-US" sz="2600" b="1" dirty="0">
                <a:latin typeface="Calibri" pitchFamily="34" charset="0"/>
              </a:rPr>
              <a:t>Circular </a:t>
            </a:r>
            <a:r>
              <a:rPr lang="en-US" sz="2600" b="1" dirty="0" err="1">
                <a:latin typeface="Calibri" pitchFamily="34" charset="0"/>
              </a:rPr>
              <a:t>Wavefront</a:t>
            </a:r>
            <a:endParaRPr lang="en-US" sz="2600" b="1" dirty="0">
              <a:latin typeface="Calibri" pitchFamily="34" charset="0"/>
            </a:endParaRPr>
          </a:p>
          <a:p>
            <a:pPr marL="365760" indent="-365760">
              <a:spcBef>
                <a:spcPts val="600"/>
              </a:spcBef>
              <a:buAutoNum type="arabicPeriod"/>
            </a:pPr>
            <a:r>
              <a:rPr lang="en-US" sz="2600" dirty="0">
                <a:latin typeface="Calibri" pitchFamily="34" charset="0"/>
              </a:rPr>
              <a:t>The source (bell) is at the center (inner circle).</a:t>
            </a:r>
          </a:p>
          <a:p>
            <a:pPr marL="365760" indent="-365760">
              <a:spcBef>
                <a:spcPts val="600"/>
              </a:spcBef>
              <a:buAutoNum type="arabicPeriod"/>
            </a:pPr>
            <a:r>
              <a:rPr lang="en-US" sz="2600" dirty="0">
                <a:latin typeface="Calibri" pitchFamily="34" charset="0"/>
              </a:rPr>
              <a:t>Circles (sound waves) travel away from the source in all directions.</a:t>
            </a:r>
          </a:p>
          <a:p>
            <a:pPr marL="365760" indent="-365760">
              <a:spcBef>
                <a:spcPts val="600"/>
              </a:spcBef>
              <a:buAutoNum type="arabicPeriod"/>
            </a:pPr>
            <a:r>
              <a:rPr lang="en-US" sz="2600" dirty="0">
                <a:latin typeface="Calibri" pitchFamily="34" charset="0"/>
              </a:rPr>
              <a:t>A person receives a sound when a circle reaches his or her ears.</a:t>
            </a:r>
          </a:p>
          <a:p>
            <a:pPr marL="365760" indent="-365760">
              <a:spcBef>
                <a:spcPts val="600"/>
              </a:spcBef>
              <a:buAutoNum type="arabicPeriod"/>
            </a:pPr>
            <a:r>
              <a:rPr lang="en-US" sz="2600" dirty="0">
                <a:latin typeface="Calibri" pitchFamily="34" charset="0"/>
              </a:rPr>
              <a:t>The distance between the circles is always the same. It represents wavelength.</a:t>
            </a:r>
            <a:r>
              <a:rPr lang="en-US" sz="2500" dirty="0">
                <a:latin typeface="Calibri" pitchFamily="34" charset="0"/>
              </a:rPr>
              <a:t> </a:t>
            </a:r>
          </a:p>
        </p:txBody>
      </p:sp>
      <p:pic>
        <p:nvPicPr>
          <p:cNvPr id="7" name="Picture 6" descr="http://www.iub.edu/%7Eemusic/361/images/acoustics-sound-propagation-2d.pn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724400" y="1600200"/>
            <a:ext cx="4017963" cy="3950922"/>
          </a:xfrm>
          <a:prstGeom prst="rect">
            <a:avLst/>
          </a:prstGeom>
          <a:noFill/>
          <a:ln>
            <a:noFill/>
          </a:ln>
        </p:spPr>
      </p:pic>
      <p:pic>
        <p:nvPicPr>
          <p:cNvPr id="13" name="Picture 12" descr="Listener.tiff"/>
          <p:cNvPicPr>
            <a:picLocks noChangeAspect="1"/>
          </p:cNvPicPr>
          <p:nvPr/>
        </p:nvPicPr>
        <p:blipFill>
          <a:blip r:embed="rId4" cstate="print">
            <a:alphaModFix amt="60000"/>
            <a:extLst>
              <a:ext uri="{28A0092B-C50C-407E-A947-70E740481C1C}">
                <a14:useLocalDpi xmlns:a14="http://schemas.microsoft.com/office/drawing/2010/main" val="0"/>
              </a:ext>
            </a:extLst>
          </a:blip>
          <a:stretch>
            <a:fillRect/>
          </a:stretch>
        </p:blipFill>
        <p:spPr>
          <a:xfrm>
            <a:off x="5867400" y="1676400"/>
            <a:ext cx="572938" cy="386824"/>
          </a:xfrm>
          <a:prstGeom prst="rect">
            <a:avLst/>
          </a:prstGeom>
        </p:spPr>
      </p:pic>
      <p:pic>
        <p:nvPicPr>
          <p:cNvPr id="14" name="Picture 13" descr="Listener.tiff"/>
          <p:cNvPicPr>
            <a:picLocks noChangeAspect="1"/>
          </p:cNvPicPr>
          <p:nvPr/>
        </p:nvPicPr>
        <p:blipFill>
          <a:blip r:embed="rId4" cstate="print">
            <a:alphaModFix amt="60000"/>
            <a:extLst>
              <a:ext uri="{28A0092B-C50C-407E-A947-70E740481C1C}">
                <a14:useLocalDpi xmlns:a14="http://schemas.microsoft.com/office/drawing/2010/main" val="0"/>
              </a:ext>
            </a:extLst>
          </a:blip>
          <a:stretch>
            <a:fillRect/>
          </a:stretch>
        </p:blipFill>
        <p:spPr>
          <a:xfrm>
            <a:off x="6858000" y="4267200"/>
            <a:ext cx="572938" cy="386824"/>
          </a:xfrm>
          <a:prstGeom prst="rect">
            <a:avLst/>
          </a:prstGeom>
        </p:spPr>
      </p:pic>
      <p:pic>
        <p:nvPicPr>
          <p:cNvPr id="15" name="Picture 14" descr="Listener.tiff"/>
          <p:cNvPicPr>
            <a:picLocks noChangeAspect="1"/>
          </p:cNvPicPr>
          <p:nvPr/>
        </p:nvPicPr>
        <p:blipFill>
          <a:blip r:embed="rId4" cstate="print">
            <a:alphaModFix amt="60000"/>
            <a:extLst>
              <a:ext uri="{28A0092B-C50C-407E-A947-70E740481C1C}">
                <a14:useLocalDpi xmlns:a14="http://schemas.microsoft.com/office/drawing/2010/main" val="0"/>
              </a:ext>
            </a:extLst>
          </a:blip>
          <a:stretch>
            <a:fillRect/>
          </a:stretch>
        </p:blipFill>
        <p:spPr>
          <a:xfrm>
            <a:off x="7543800" y="2057400"/>
            <a:ext cx="572938" cy="386824"/>
          </a:xfrm>
          <a:prstGeom prst="rect">
            <a:avLst/>
          </a:prstGeom>
        </p:spPr>
      </p:pic>
      <p:pic>
        <p:nvPicPr>
          <p:cNvPr id="16" name="Picture 15" descr="Listener.tiff"/>
          <p:cNvPicPr>
            <a:picLocks noChangeAspect="1"/>
          </p:cNvPicPr>
          <p:nvPr/>
        </p:nvPicPr>
        <p:blipFill>
          <a:blip r:embed="rId4" cstate="print">
            <a:alphaModFix amt="60000"/>
            <a:extLst>
              <a:ext uri="{28A0092B-C50C-407E-A947-70E740481C1C}">
                <a14:useLocalDpi xmlns:a14="http://schemas.microsoft.com/office/drawing/2010/main" val="0"/>
              </a:ext>
            </a:extLst>
          </a:blip>
          <a:stretch>
            <a:fillRect/>
          </a:stretch>
        </p:blipFill>
        <p:spPr>
          <a:xfrm>
            <a:off x="4953000" y="4343400"/>
            <a:ext cx="572938" cy="386824"/>
          </a:xfrm>
          <a:prstGeom prst="rect">
            <a:avLst/>
          </a:prstGeom>
        </p:spPr>
      </p:pic>
      <p:sp>
        <p:nvSpPr>
          <p:cNvPr id="4" name="TextBox 3"/>
          <p:cNvSpPr txBox="1"/>
          <p:nvPr/>
        </p:nvSpPr>
        <p:spPr>
          <a:xfrm>
            <a:off x="7467600" y="5257800"/>
            <a:ext cx="2133600" cy="215444"/>
          </a:xfrm>
          <a:prstGeom prst="rect">
            <a:avLst/>
          </a:prstGeom>
          <a:noFill/>
        </p:spPr>
        <p:txBody>
          <a:bodyPr wrap="square" rtlCol="0">
            <a:spAutoFit/>
          </a:bodyPr>
          <a:lstStyle/>
          <a:p>
            <a:r>
              <a:rPr lang="en-US" sz="800" dirty="0">
                <a:latin typeface="Calibri" panose="020F0502020204030204" pitchFamily="34" charset="0"/>
                <a:cs typeface="Calibri" panose="020F0502020204030204" pitchFamily="34" charset="0"/>
              </a:rPr>
              <a:t>Courtesy of BSCS</a:t>
            </a:r>
          </a:p>
        </p:txBody>
      </p:sp>
    </p:spTree>
    <p:extLst>
      <p:ext uri="{BB962C8B-B14F-4D97-AF65-F5344CB8AC3E}">
        <p14:creationId xmlns:p14="http://schemas.microsoft.com/office/powerpoint/2010/main" val="100677837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762000"/>
            <a:ext cx="8077200" cy="990600"/>
          </a:xfrm>
        </p:spPr>
        <p:txBody>
          <a:bodyPr>
            <a:noAutofit/>
          </a:bodyPr>
          <a:lstStyle/>
          <a:p>
            <a:r>
              <a:rPr lang="en-US" dirty="0"/>
              <a:t>Review: Where Does Sound Come From?</a:t>
            </a:r>
          </a:p>
        </p:txBody>
      </p:sp>
      <p:sp>
        <p:nvSpPr>
          <p:cNvPr id="3" name="Content Placeholder 2"/>
          <p:cNvSpPr>
            <a:spLocks noGrp="1"/>
          </p:cNvSpPr>
          <p:nvPr>
            <p:ph idx="1"/>
          </p:nvPr>
        </p:nvSpPr>
        <p:spPr>
          <a:xfrm>
            <a:off x="609600" y="1981200"/>
            <a:ext cx="8151812" cy="4343400"/>
          </a:xfrm>
        </p:spPr>
        <p:txBody>
          <a:bodyPr/>
          <a:lstStyle/>
          <a:p>
            <a:pPr marL="365760" indent="-365760">
              <a:spcBef>
                <a:spcPts val="1200"/>
              </a:spcBef>
              <a:buFont typeface="+mj-lt"/>
              <a:buAutoNum type="arabicPeriod"/>
            </a:pPr>
            <a:r>
              <a:rPr lang="en-US" sz="3200" dirty="0"/>
              <a:t>Can you hear the sound from this source?</a:t>
            </a:r>
          </a:p>
          <a:p>
            <a:pPr marL="365760" indent="-365760">
              <a:spcBef>
                <a:spcPts val="1200"/>
              </a:spcBef>
              <a:buFont typeface="+mj-lt"/>
              <a:buAutoNum type="arabicPeriod"/>
            </a:pPr>
            <a:r>
              <a:rPr lang="en-US" sz="3200" dirty="0"/>
              <a:t>Can you identify where the sound is coming from?</a:t>
            </a:r>
          </a:p>
          <a:p>
            <a:pPr marL="365760" indent="-365760">
              <a:spcBef>
                <a:spcPts val="1200"/>
              </a:spcBef>
              <a:buFont typeface="+mj-lt"/>
              <a:buAutoNum type="arabicPeriod"/>
            </a:pPr>
            <a:r>
              <a:rPr lang="en-US" sz="3200" dirty="0"/>
              <a:t>Can you identify where the sound is coming from </a:t>
            </a:r>
            <a:r>
              <a:rPr lang="en-US" sz="3200" b="1" dirty="0"/>
              <a:t>with one ear covered</a:t>
            </a:r>
            <a:r>
              <a:rPr lang="en-US" sz="3200" dirty="0"/>
              <a:t>?     </a:t>
            </a:r>
          </a:p>
          <a:p>
            <a:pPr marL="0" indent="0">
              <a:buNone/>
            </a:pPr>
            <a:endParaRPr lang="en-US" dirty="0"/>
          </a:p>
          <a:p>
            <a:pPr marL="0" indent="0">
              <a:buNone/>
            </a:pPr>
            <a:endParaRPr lang="en-US" dirty="0"/>
          </a:p>
          <a:p>
            <a:pPr marL="0" indent="0">
              <a:buNone/>
            </a:pPr>
            <a:endParaRPr lang="en-US" dirty="0"/>
          </a:p>
          <a:p>
            <a:pPr marL="0" indent="0">
              <a:buNone/>
            </a:pPr>
            <a:endParaRPr lang="en-US" dirty="0"/>
          </a:p>
          <a:p>
            <a:endParaRPr lang="en-US" dirty="0"/>
          </a:p>
        </p:txBody>
      </p:sp>
    </p:spTree>
    <p:extLst>
      <p:ext uri="{BB962C8B-B14F-4D97-AF65-F5344CB8AC3E}">
        <p14:creationId xmlns:p14="http://schemas.microsoft.com/office/powerpoint/2010/main" val="195347211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533400"/>
            <a:ext cx="8153400" cy="990600"/>
          </a:xfrm>
        </p:spPr>
        <p:txBody>
          <a:bodyPr/>
          <a:lstStyle/>
          <a:p>
            <a:r>
              <a:rPr lang="en-US" dirty="0"/>
              <a:t>Review: Where Does Sound Go?</a:t>
            </a:r>
          </a:p>
        </p:txBody>
      </p:sp>
      <p:sp>
        <p:nvSpPr>
          <p:cNvPr id="3" name="Content Placeholder 2"/>
          <p:cNvSpPr>
            <a:spLocks noGrp="1"/>
          </p:cNvSpPr>
          <p:nvPr>
            <p:ph idx="1"/>
          </p:nvPr>
        </p:nvSpPr>
        <p:spPr>
          <a:xfrm>
            <a:off x="533400" y="1600200"/>
            <a:ext cx="8153400" cy="4876800"/>
          </a:xfrm>
        </p:spPr>
        <p:txBody>
          <a:bodyPr/>
          <a:lstStyle/>
          <a:p>
            <a:pPr marL="0" indent="0">
              <a:buNone/>
            </a:pPr>
            <a:r>
              <a:rPr lang="en-US" sz="3200" dirty="0"/>
              <a:t>Create a pictorial representation on the handout showing where sound travels from the source (the bell). </a:t>
            </a:r>
          </a:p>
        </p:txBody>
      </p:sp>
      <p:sp>
        <p:nvSpPr>
          <p:cNvPr id="5" name="TextBox 4"/>
          <p:cNvSpPr txBox="1"/>
          <p:nvPr/>
        </p:nvSpPr>
        <p:spPr>
          <a:xfrm>
            <a:off x="4876800" y="5486400"/>
            <a:ext cx="1611682" cy="215444"/>
          </a:xfrm>
          <a:prstGeom prst="rect">
            <a:avLst/>
          </a:prstGeom>
          <a:noFill/>
        </p:spPr>
        <p:txBody>
          <a:bodyPr wrap="square" rtlCol="0">
            <a:spAutoFit/>
          </a:bodyPr>
          <a:lstStyle/>
          <a:p>
            <a:r>
              <a:rPr lang="en-US" sz="800" dirty="0">
                <a:latin typeface="Calibri" panose="020F0502020204030204" pitchFamily="34" charset="0"/>
                <a:cs typeface="Calibri" panose="020F0502020204030204" pitchFamily="34" charset="0"/>
              </a:rPr>
              <a:t>Courtesy of BSCS</a:t>
            </a:r>
          </a:p>
        </p:txBody>
      </p:sp>
      <p:pic>
        <p:nvPicPr>
          <p:cNvPr id="6" name="Picture 5">
            <a:extLst>
              <a:ext uri="{FF2B5EF4-FFF2-40B4-BE49-F238E27FC236}">
                <a16:creationId xmlns:a16="http://schemas.microsoft.com/office/drawing/2014/main" id="{00000000-0008-0000-0200-00004E000000}"/>
              </a:ext>
            </a:extLst>
          </p:cNvPr>
          <p:cNvPicPr/>
          <p:nvPr/>
        </p:nvPicPr>
        <p:blipFill rotWithShape="1">
          <a:blip r:embed="rId3" cstate="print">
            <a:extLst>
              <a:ext uri="{28A0092B-C50C-407E-A947-70E740481C1C}">
                <a14:useLocalDpi xmlns:a14="http://schemas.microsoft.com/office/drawing/2010/main" val="0"/>
              </a:ext>
            </a:extLst>
          </a:blip>
          <a:srcRect l="21875" t="21875" r="21354" b="28385"/>
          <a:stretch/>
        </p:blipFill>
        <p:spPr bwMode="auto">
          <a:xfrm>
            <a:off x="3352800" y="3505200"/>
            <a:ext cx="2286000" cy="1986508"/>
          </a:xfrm>
          <a:prstGeom prst="rect">
            <a:avLst/>
          </a:prstGeom>
          <a:ln>
            <a:noFill/>
          </a:ln>
          <a:extLst>
            <a:ext uri="{53640926-AAD7-44d8-BBD7-CCE9431645EC}">
              <a14:shadowObscured xmlns:xdr="http://schemas.openxmlformats.org/drawingml/2006/spreadsheetDrawing" xmlns:a14="http://schemas.microsoft.com/office/drawing/2010/main" xmlns="" xmlns:lc="http://schemas.openxmlformats.org/drawingml/2006/lockedCanvas"/>
            </a:ext>
          </a:extLst>
        </p:spPr>
      </p:pic>
    </p:spTree>
    <p:extLst>
      <p:ext uri="{BB962C8B-B14F-4D97-AF65-F5344CB8AC3E}">
        <p14:creationId xmlns:p14="http://schemas.microsoft.com/office/powerpoint/2010/main" val="29161068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533400"/>
            <a:ext cx="8077200" cy="990600"/>
          </a:xfrm>
        </p:spPr>
        <p:txBody>
          <a:bodyPr/>
          <a:lstStyle/>
          <a:p>
            <a:r>
              <a:rPr lang="en-US" dirty="0"/>
              <a:t>Review: Where Does Sound Go?  </a:t>
            </a:r>
          </a:p>
        </p:txBody>
      </p:sp>
      <p:sp>
        <p:nvSpPr>
          <p:cNvPr id="3" name="Content Placeholder 2"/>
          <p:cNvSpPr>
            <a:spLocks noGrp="1"/>
          </p:cNvSpPr>
          <p:nvPr>
            <p:ph idx="1"/>
          </p:nvPr>
        </p:nvSpPr>
        <p:spPr>
          <a:xfrm>
            <a:off x="609600" y="1600200"/>
            <a:ext cx="8077200" cy="4876800"/>
          </a:xfrm>
        </p:spPr>
        <p:txBody>
          <a:bodyPr/>
          <a:lstStyle/>
          <a:p>
            <a:pPr marL="0" indent="0">
              <a:buNone/>
            </a:pPr>
            <a:r>
              <a:rPr lang="en-US" sz="3200" dirty="0"/>
              <a:t>When something makes a sound, where does the sound go? What is our evidence?</a:t>
            </a:r>
          </a:p>
          <a:p>
            <a:pPr marL="731520" indent="-365760">
              <a:spcBef>
                <a:spcPts val="2400"/>
              </a:spcBef>
            </a:pPr>
            <a:r>
              <a:rPr lang="en-US" sz="3200" dirty="0"/>
              <a:t>Write your ideas and evidence in your notebook.</a:t>
            </a:r>
          </a:p>
          <a:p>
            <a:pPr marL="731520" indent="-365760">
              <a:spcBef>
                <a:spcPts val="1200"/>
              </a:spcBef>
            </a:pPr>
            <a:r>
              <a:rPr lang="en-US" sz="3200" dirty="0"/>
              <a:t>Be prepared to share with the group.</a:t>
            </a:r>
          </a:p>
        </p:txBody>
      </p:sp>
    </p:spTree>
    <p:extLst>
      <p:ext uri="{BB962C8B-B14F-4D97-AF65-F5344CB8AC3E}">
        <p14:creationId xmlns:p14="http://schemas.microsoft.com/office/powerpoint/2010/main" val="38308798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229600" cy="990600"/>
          </a:xfrm>
        </p:spPr>
        <p:txBody>
          <a:bodyPr>
            <a:normAutofit/>
          </a:bodyPr>
          <a:lstStyle/>
          <a:p>
            <a:r>
              <a:rPr lang="en-US" dirty="0" err="1"/>
              <a:t>STeLLA</a:t>
            </a:r>
            <a:r>
              <a:rPr lang="en-US" dirty="0"/>
              <a:t> Strategy 3: Challenge Questions</a:t>
            </a:r>
          </a:p>
        </p:txBody>
      </p:sp>
      <p:sp>
        <p:nvSpPr>
          <p:cNvPr id="3" name="Content Placeholder 2"/>
          <p:cNvSpPr>
            <a:spLocks noGrp="1"/>
          </p:cNvSpPr>
          <p:nvPr>
            <p:ph idx="1"/>
          </p:nvPr>
        </p:nvSpPr>
        <p:spPr>
          <a:xfrm>
            <a:off x="457200" y="1295400"/>
            <a:ext cx="8305800" cy="5257800"/>
          </a:xfrm>
        </p:spPr>
        <p:txBody>
          <a:bodyPr/>
          <a:lstStyle/>
          <a:p>
            <a:pPr marL="0" indent="0">
              <a:buNone/>
            </a:pPr>
            <a:r>
              <a:rPr lang="en-US" sz="2800" b="1" dirty="0"/>
              <a:t>STL strategy 3: </a:t>
            </a:r>
            <a:r>
              <a:rPr lang="en-US" sz="2800" dirty="0"/>
              <a:t>Ask questions to challenge student thinking.</a:t>
            </a:r>
          </a:p>
          <a:p>
            <a:pPr marL="0" indent="0">
              <a:spcBef>
                <a:spcPts val="1200"/>
              </a:spcBef>
              <a:buNone/>
            </a:pPr>
            <a:r>
              <a:rPr lang="en-US" sz="2800" b="1" dirty="0"/>
              <a:t>Purposes:</a:t>
            </a:r>
          </a:p>
          <a:p>
            <a:pPr marL="731520" indent="-365760">
              <a:spcBef>
                <a:spcPts val="300"/>
              </a:spcBef>
            </a:pPr>
            <a:r>
              <a:rPr lang="en-US" sz="2800" dirty="0"/>
              <a:t>Challenge students to develop deeper understandings of science ideas.</a:t>
            </a:r>
          </a:p>
          <a:p>
            <a:pPr marL="731520" indent="-365760">
              <a:spcBef>
                <a:spcPts val="600"/>
              </a:spcBef>
            </a:pPr>
            <a:r>
              <a:rPr lang="en-US" sz="2800" dirty="0"/>
              <a:t>Help students change their thinking and move toward more-scientific understandings.</a:t>
            </a:r>
          </a:p>
          <a:p>
            <a:pPr marL="731520" indent="-365760">
              <a:spcBef>
                <a:spcPts val="600"/>
              </a:spcBef>
            </a:pPr>
            <a:r>
              <a:rPr lang="en-US" sz="2800" dirty="0"/>
              <a:t>Scaffold/guide student thinking toward new connections and science vocabulary.</a:t>
            </a:r>
          </a:p>
          <a:p>
            <a:pPr marL="0" indent="0">
              <a:spcBef>
                <a:spcPts val="1200"/>
              </a:spcBef>
              <a:buNone/>
            </a:pPr>
            <a:r>
              <a:rPr lang="en-US" sz="2800" b="1" dirty="0">
                <a:solidFill>
                  <a:srgbClr val="FF0000"/>
                </a:solidFill>
              </a:rPr>
              <a:t>How can we challenge our students to deepening their understandings of science concepts about sound?</a:t>
            </a:r>
          </a:p>
          <a:p>
            <a:pPr marL="0" indent="0">
              <a:buNone/>
            </a:pPr>
            <a:endParaRPr lang="en-US" i="1" dirty="0"/>
          </a:p>
          <a:p>
            <a:pPr marL="0" indent="0" algn="ctr">
              <a:buNone/>
            </a:pPr>
            <a:endParaRPr lang="en-US" i="1" dirty="0"/>
          </a:p>
          <a:p>
            <a:pPr marL="0" indent="0">
              <a:buNone/>
            </a:pPr>
            <a:endParaRPr lang="en-US" i="1" dirty="0"/>
          </a:p>
        </p:txBody>
      </p:sp>
    </p:spTree>
    <p:extLst>
      <p:ext uri="{BB962C8B-B14F-4D97-AF65-F5344CB8AC3E}">
        <p14:creationId xmlns:p14="http://schemas.microsoft.com/office/powerpoint/2010/main" val="422026799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457200"/>
            <a:ext cx="8077200" cy="990600"/>
          </a:xfrm>
        </p:spPr>
        <p:txBody>
          <a:bodyPr/>
          <a:lstStyle/>
          <a:p>
            <a:r>
              <a:rPr lang="en-US" dirty="0"/>
              <a:t>Main Learning Goals</a:t>
            </a:r>
          </a:p>
        </p:txBody>
      </p:sp>
      <p:sp>
        <p:nvSpPr>
          <p:cNvPr id="3" name="Content Placeholder 2"/>
          <p:cNvSpPr>
            <a:spLocks noGrp="1"/>
          </p:cNvSpPr>
          <p:nvPr>
            <p:ph idx="1"/>
          </p:nvPr>
        </p:nvSpPr>
        <p:spPr>
          <a:xfrm>
            <a:off x="609600" y="1447800"/>
            <a:ext cx="8077200" cy="4876800"/>
          </a:xfrm>
        </p:spPr>
        <p:txBody>
          <a:bodyPr/>
          <a:lstStyle/>
          <a:p>
            <a:pPr marL="365760" indent="-365760"/>
            <a:r>
              <a:rPr lang="en-US" sz="3200" dirty="0"/>
              <a:t>Large vibrations in the air generate the loud sounds we hear, and smaller vibrations generate softer, quieter sounds.</a:t>
            </a:r>
          </a:p>
          <a:p>
            <a:pPr marL="365760" indent="-365760">
              <a:spcBef>
                <a:spcPts val="1200"/>
              </a:spcBef>
            </a:pPr>
            <a:r>
              <a:rPr lang="en-US" sz="3200" dirty="0"/>
              <a:t>When you’re far away from the source of a sound, your ears receive a smaller portion of the sound energy than when you’re close to the source. The vibrations of atoms are smaller (the sound is quieter) when you’re farther away from the source.</a:t>
            </a:r>
          </a:p>
          <a:p>
            <a:endParaRPr lang="en-US" sz="2000" dirty="0"/>
          </a:p>
          <a:p>
            <a:endParaRPr lang="en-US" sz="2000" dirty="0"/>
          </a:p>
          <a:p>
            <a:endParaRPr lang="en-US" sz="2000" dirty="0"/>
          </a:p>
          <a:p>
            <a:endParaRPr lang="en-US" sz="2000" dirty="0"/>
          </a:p>
          <a:p>
            <a:endParaRPr lang="en-US" sz="2000" dirty="0"/>
          </a:p>
          <a:p>
            <a:endParaRPr lang="en-US" sz="2000" dirty="0"/>
          </a:p>
          <a:p>
            <a:endParaRPr lang="en-US" sz="2000" dirty="0"/>
          </a:p>
        </p:txBody>
      </p:sp>
    </p:spTree>
    <p:extLst>
      <p:ext uri="{BB962C8B-B14F-4D97-AF65-F5344CB8AC3E}">
        <p14:creationId xmlns:p14="http://schemas.microsoft.com/office/powerpoint/2010/main" val="168177639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533400"/>
            <a:ext cx="8077200" cy="990600"/>
          </a:xfrm>
        </p:spPr>
        <p:txBody>
          <a:bodyPr>
            <a:normAutofit/>
          </a:bodyPr>
          <a:lstStyle/>
          <a:p>
            <a:r>
              <a:rPr lang="en-US" dirty="0"/>
              <a:t>Content Deepening Focus Questions</a:t>
            </a:r>
          </a:p>
        </p:txBody>
      </p:sp>
      <p:sp>
        <p:nvSpPr>
          <p:cNvPr id="3" name="Content Placeholder 2"/>
          <p:cNvSpPr>
            <a:spLocks noGrp="1"/>
          </p:cNvSpPr>
          <p:nvPr>
            <p:ph idx="1"/>
          </p:nvPr>
        </p:nvSpPr>
        <p:spPr>
          <a:xfrm>
            <a:off x="685800" y="1600200"/>
            <a:ext cx="7162800" cy="4876800"/>
          </a:xfrm>
        </p:spPr>
        <p:txBody>
          <a:bodyPr/>
          <a:lstStyle/>
          <a:p>
            <a:pPr marL="365760" indent="-365760">
              <a:spcBef>
                <a:spcPts val="1200"/>
              </a:spcBef>
            </a:pPr>
            <a:r>
              <a:rPr lang="en-US" sz="3200" dirty="0"/>
              <a:t>Why are some sounds loud, while other sounds are soft (quiet)?</a:t>
            </a:r>
          </a:p>
          <a:p>
            <a:pPr marL="365760" indent="-365760">
              <a:spcBef>
                <a:spcPts val="1200"/>
              </a:spcBef>
            </a:pPr>
            <a:r>
              <a:rPr lang="en-US" sz="3200" dirty="0"/>
              <a:t>Why does a sound get softer (quieter) as you walk away from the source?</a:t>
            </a:r>
            <a:endParaRPr lang="en-US" sz="3200" dirty="0">
              <a:solidFill>
                <a:srgbClr val="000000"/>
              </a:solidFill>
            </a:endParaRPr>
          </a:p>
        </p:txBody>
      </p:sp>
    </p:spTree>
    <p:extLst>
      <p:ext uri="{BB962C8B-B14F-4D97-AF65-F5344CB8AC3E}">
        <p14:creationId xmlns:p14="http://schemas.microsoft.com/office/powerpoint/2010/main" val="322682986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Rectangle 2"/>
          <p:cNvSpPr>
            <a:spLocks noGrp="1" noChangeArrowheads="1"/>
          </p:cNvSpPr>
          <p:nvPr>
            <p:ph type="title"/>
          </p:nvPr>
        </p:nvSpPr>
        <p:spPr>
          <a:xfrm>
            <a:off x="533400" y="381000"/>
            <a:ext cx="8458200" cy="990600"/>
          </a:xfrm>
        </p:spPr>
        <p:txBody>
          <a:bodyPr>
            <a:normAutofit fontScale="90000"/>
          </a:bodyPr>
          <a:lstStyle/>
          <a:p>
            <a:pPr algn="l" eaLnBrk="1" fontAlgn="auto" hangingPunct="1">
              <a:spcAft>
                <a:spcPts val="0"/>
              </a:spcAft>
              <a:defRPr/>
            </a:pPr>
            <a:br>
              <a:rPr lang="en-US" dirty="0"/>
            </a:br>
            <a:r>
              <a:rPr lang="en-US" sz="4200" dirty="0">
                <a:latin typeface="Calibri" pitchFamily="34" charset="0"/>
              </a:rPr>
              <a:t>Norms for Working Together: The Heart </a:t>
            </a:r>
            <a:br>
              <a:rPr lang="en-US" sz="4400" dirty="0"/>
            </a:br>
            <a:endParaRPr lang="en-US" sz="4400" dirty="0"/>
          </a:p>
        </p:txBody>
      </p:sp>
      <p:sp>
        <p:nvSpPr>
          <p:cNvPr id="115715" name="Rectangle 3"/>
          <p:cNvSpPr>
            <a:spLocks noGrp="1" noChangeArrowheads="1"/>
          </p:cNvSpPr>
          <p:nvPr>
            <p:ph idx="1"/>
          </p:nvPr>
        </p:nvSpPr>
        <p:spPr>
          <a:xfrm>
            <a:off x="609600" y="2209800"/>
            <a:ext cx="8229600" cy="4495800"/>
          </a:xfrm>
        </p:spPr>
        <p:txBody>
          <a:bodyPr rtlCol="0">
            <a:normAutofit fontScale="85000" lnSpcReduction="20000"/>
          </a:bodyPr>
          <a:lstStyle/>
          <a:p>
            <a:pPr marL="0" indent="0" eaLnBrk="1" fontAlgn="auto" hangingPunct="1">
              <a:spcAft>
                <a:spcPts val="0"/>
              </a:spcAft>
              <a:buFont typeface="Arial" pitchFamily="34" charset="0"/>
              <a:buNone/>
              <a:defRPr/>
            </a:pPr>
            <a:r>
              <a:rPr lang="en-US" sz="3200" b="1" dirty="0"/>
              <a:t>The Heart of </a:t>
            </a:r>
            <a:r>
              <a:rPr lang="en-US" sz="3200" b="1" dirty="0" err="1"/>
              <a:t>RESPeCT</a:t>
            </a:r>
            <a:r>
              <a:rPr lang="en-US" sz="3200" b="1" dirty="0"/>
              <a:t> Lesson Analysis and Content </a:t>
            </a:r>
            <a:br>
              <a:rPr lang="en-US" sz="3200" b="1" dirty="0"/>
            </a:br>
            <a:r>
              <a:rPr lang="en-US" sz="3200" b="1" dirty="0"/>
              <a:t>Deepening</a:t>
            </a:r>
          </a:p>
          <a:p>
            <a:pPr marL="342900" marR="0" lvl="0" indent="-342900">
              <a:lnSpc>
                <a:spcPct val="110000"/>
              </a:lnSpc>
              <a:spcBef>
                <a:spcPts val="600"/>
              </a:spcBef>
              <a:spcAft>
                <a:spcPts val="0"/>
              </a:spcAft>
              <a:buClr>
                <a:schemeClr val="bg1">
                  <a:lumMod val="65000"/>
                </a:schemeClr>
              </a:buClr>
            </a:pPr>
            <a:r>
              <a:rPr lang="en-US" sz="3200" dirty="0">
                <a:solidFill>
                  <a:srgbClr val="292934"/>
                </a:solidFill>
              </a:rPr>
              <a:t>Keep the goal in mind: analysis of teaching to improve student learning.  </a:t>
            </a:r>
            <a:endParaRPr lang="en-US" sz="3200" dirty="0"/>
          </a:p>
          <a:p>
            <a:pPr marL="342900" marR="0" lvl="0" indent="-342900">
              <a:lnSpc>
                <a:spcPct val="110000"/>
              </a:lnSpc>
              <a:spcBef>
                <a:spcPts val="600"/>
              </a:spcBef>
              <a:spcAft>
                <a:spcPts val="0"/>
              </a:spcAft>
              <a:buClr>
                <a:schemeClr val="bg1">
                  <a:lumMod val="65000"/>
                </a:schemeClr>
              </a:buClr>
            </a:pPr>
            <a:r>
              <a:rPr lang="en-US" sz="3200" dirty="0">
                <a:solidFill>
                  <a:srgbClr val="292934"/>
                </a:solidFill>
              </a:rPr>
              <a:t>Share your ideas, uncertainties, confusion, disagreements, questions, and good humor. All points of view are welcome.</a:t>
            </a:r>
            <a:endParaRPr lang="en-US" sz="3200" dirty="0"/>
          </a:p>
          <a:p>
            <a:pPr marL="342900" marR="0" lvl="0" indent="-342900">
              <a:lnSpc>
                <a:spcPct val="110000"/>
              </a:lnSpc>
              <a:spcBef>
                <a:spcPts val="600"/>
              </a:spcBef>
              <a:spcAft>
                <a:spcPts val="0"/>
              </a:spcAft>
              <a:buClr>
                <a:schemeClr val="bg1">
                  <a:lumMod val="65000"/>
                </a:schemeClr>
              </a:buClr>
            </a:pPr>
            <a:r>
              <a:rPr lang="en-US" sz="3200" dirty="0">
                <a:solidFill>
                  <a:srgbClr val="292934"/>
                </a:solidFill>
              </a:rPr>
              <a:t>Expect and ask questions to deepen everyone’s learning; be constructively challenging.</a:t>
            </a:r>
            <a:endParaRPr lang="en-US" sz="3200" dirty="0"/>
          </a:p>
          <a:p>
            <a:pPr marL="342900" marR="0" lvl="0" indent="-342900">
              <a:lnSpc>
                <a:spcPct val="110000"/>
              </a:lnSpc>
              <a:spcBef>
                <a:spcPts val="600"/>
              </a:spcBef>
              <a:spcAft>
                <a:spcPts val="0"/>
              </a:spcAft>
              <a:buClr>
                <a:schemeClr val="bg1">
                  <a:lumMod val="65000"/>
                </a:schemeClr>
              </a:buClr>
            </a:pPr>
            <a:r>
              <a:rPr lang="en-US" sz="3200" dirty="0">
                <a:solidFill>
                  <a:srgbClr val="292934"/>
                </a:solidFill>
              </a:rPr>
              <a:t>Listen carefully; seek to understand other participants’ points of view.</a:t>
            </a:r>
            <a:endParaRPr lang="en-US" sz="3200" dirty="0"/>
          </a:p>
          <a:p>
            <a:pPr marL="182880" indent="-182880" eaLnBrk="1" fontAlgn="auto" hangingPunct="1">
              <a:spcAft>
                <a:spcPts val="0"/>
              </a:spcAft>
              <a:buFont typeface="Arial" pitchFamily="34" charset="0"/>
              <a:buChar char="•"/>
              <a:defRPr/>
            </a:pPr>
            <a:endParaRPr lang="en-US" dirty="0"/>
          </a:p>
        </p:txBody>
      </p:sp>
      <p:sp>
        <p:nvSpPr>
          <p:cNvPr id="48133" name="TextBox 1"/>
          <p:cNvSpPr txBox="1">
            <a:spLocks noChangeArrowheads="1"/>
          </p:cNvSpPr>
          <p:nvPr/>
        </p:nvSpPr>
        <p:spPr bwMode="auto">
          <a:xfrm>
            <a:off x="609600" y="1143000"/>
            <a:ext cx="8314765" cy="95410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fontAlgn="base" hangingPunct="1">
              <a:spcBef>
                <a:spcPct val="0"/>
              </a:spcBef>
              <a:spcAft>
                <a:spcPct val="0"/>
              </a:spcAft>
            </a:pPr>
            <a:r>
              <a:rPr lang="en-US" altLang="en-US" sz="2700" b="1" dirty="0">
                <a:solidFill>
                  <a:srgbClr val="000000"/>
                </a:solidFill>
                <a:latin typeface="Calibri" panose="020F0502020204030204" pitchFamily="34" charset="0"/>
              </a:rPr>
              <a:t>Purpose: </a:t>
            </a:r>
            <a:r>
              <a:rPr lang="en-US" altLang="en-US" sz="2700" dirty="0">
                <a:solidFill>
                  <a:srgbClr val="000000"/>
                </a:solidFill>
                <a:latin typeface="Calibri" panose="020F0502020204030204" pitchFamily="34" charset="0"/>
              </a:rPr>
              <a:t>Build trust and develop a productive study group for all participants.</a:t>
            </a:r>
          </a:p>
        </p:txBody>
      </p:sp>
    </p:spTree>
    <p:extLst>
      <p:ext uri="{BB962C8B-B14F-4D97-AF65-F5344CB8AC3E}">
        <p14:creationId xmlns:p14="http://schemas.microsoft.com/office/powerpoint/2010/main" val="834303928"/>
      </p:ext>
    </p:extLst>
  </p:cSld>
  <p:clrMapOvr>
    <a:masterClrMapping/>
  </p:clrMapOvr>
  <p:transition spd="slow"/>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533400"/>
            <a:ext cx="8077200" cy="990600"/>
          </a:xfrm>
        </p:spPr>
        <p:txBody>
          <a:bodyPr>
            <a:normAutofit/>
          </a:bodyPr>
          <a:lstStyle/>
          <a:p>
            <a:r>
              <a:rPr lang="en-US" dirty="0"/>
              <a:t>Content Deepening: Focus Question 1</a:t>
            </a:r>
          </a:p>
        </p:txBody>
      </p:sp>
      <p:sp>
        <p:nvSpPr>
          <p:cNvPr id="3" name="Content Placeholder 2"/>
          <p:cNvSpPr>
            <a:spLocks noGrp="1"/>
          </p:cNvSpPr>
          <p:nvPr>
            <p:ph idx="1"/>
          </p:nvPr>
        </p:nvSpPr>
        <p:spPr>
          <a:xfrm>
            <a:off x="685800" y="1600200"/>
            <a:ext cx="7162800" cy="4876800"/>
          </a:xfrm>
        </p:spPr>
        <p:txBody>
          <a:bodyPr/>
          <a:lstStyle/>
          <a:p>
            <a:pPr marL="0" indent="0">
              <a:spcBef>
                <a:spcPts val="1200"/>
              </a:spcBef>
              <a:buNone/>
            </a:pPr>
            <a:r>
              <a:rPr lang="en-US" sz="3200" dirty="0"/>
              <a:t>Why are some sounds loud, while other sounds are soft (quiet)?</a:t>
            </a:r>
          </a:p>
        </p:txBody>
      </p:sp>
    </p:spTree>
    <p:extLst>
      <p:ext uri="{BB962C8B-B14F-4D97-AF65-F5344CB8AC3E}">
        <p14:creationId xmlns:p14="http://schemas.microsoft.com/office/powerpoint/2010/main" val="322682986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33400"/>
            <a:ext cx="8229600" cy="1143000"/>
          </a:xfrm>
        </p:spPr>
        <p:txBody>
          <a:bodyPr>
            <a:normAutofit/>
          </a:bodyPr>
          <a:lstStyle/>
          <a:p>
            <a:r>
              <a:rPr lang="en-US" dirty="0"/>
              <a:t>Investigation 1: Barking Dogs</a:t>
            </a:r>
            <a:endParaRPr lang="en-US" sz="2700" dirty="0"/>
          </a:p>
        </p:txBody>
      </p:sp>
      <p:sp>
        <p:nvSpPr>
          <p:cNvPr id="3" name="Content Placeholder 2"/>
          <p:cNvSpPr>
            <a:spLocks noGrp="1"/>
          </p:cNvSpPr>
          <p:nvPr>
            <p:ph idx="1"/>
          </p:nvPr>
        </p:nvSpPr>
        <p:spPr>
          <a:xfrm>
            <a:off x="533400" y="1600200"/>
            <a:ext cx="7772400" cy="2133600"/>
          </a:xfrm>
        </p:spPr>
        <p:txBody>
          <a:bodyPr/>
          <a:lstStyle/>
          <a:p>
            <a:pPr marL="365760" lvl="1" indent="-365760">
              <a:spcBef>
                <a:spcPts val="1200"/>
              </a:spcBef>
              <a:buFont typeface="+mj-lt"/>
              <a:buAutoNum type="arabicPeriod"/>
            </a:pPr>
            <a:r>
              <a:rPr lang="en-US" sz="3200" dirty="0"/>
              <a:t>What is the source of the  sound in this diagram?</a:t>
            </a:r>
          </a:p>
          <a:p>
            <a:pPr marL="365760" lvl="1" indent="-365760">
              <a:spcBef>
                <a:spcPts val="1200"/>
              </a:spcBef>
              <a:buFont typeface="+mj-lt"/>
              <a:buAutoNum type="arabicPeriod"/>
            </a:pPr>
            <a:r>
              <a:rPr lang="en-US" sz="3200" dirty="0"/>
              <a:t>How does the sound travel from the source </a:t>
            </a:r>
            <a:br>
              <a:rPr lang="en-US" sz="3200" dirty="0"/>
            </a:br>
            <a:r>
              <a:rPr lang="en-US" sz="3200" dirty="0"/>
              <a:t>to the recipient?</a:t>
            </a:r>
          </a:p>
          <a:p>
            <a:pPr lvl="2"/>
            <a:endParaRPr lang="en-US" sz="800" dirty="0"/>
          </a:p>
          <a:p>
            <a:pPr marL="617537" lvl="1" indent="-342900">
              <a:buFont typeface="+mj-lt"/>
              <a:buAutoNum type="alphaUcPeriod"/>
            </a:pPr>
            <a:endParaRPr lang="en-US" sz="1400" dirty="0"/>
          </a:p>
          <a:p>
            <a:pPr marL="0" indent="0">
              <a:buNone/>
            </a:pPr>
            <a:r>
              <a:rPr lang="en-US" sz="1800" dirty="0"/>
              <a:t> </a:t>
            </a:r>
          </a:p>
          <a:p>
            <a:pPr marL="0" indent="0">
              <a:buNone/>
            </a:pPr>
            <a:r>
              <a:rPr lang="en-US" sz="2800" spc="-100" dirty="0">
                <a:solidFill>
                  <a:schemeClr val="tx2"/>
                </a:solidFill>
                <a:ea typeface="+mj-ea"/>
                <a:cs typeface="+mj-cs"/>
              </a:rPr>
              <a:t>   </a:t>
            </a:r>
          </a:p>
          <a:p>
            <a:pPr marL="0" indent="0">
              <a:buNone/>
            </a:pPr>
            <a:endParaRPr lang="en-US" sz="2800" spc="-100" dirty="0">
              <a:solidFill>
                <a:schemeClr val="tx2"/>
              </a:solidFill>
              <a:ea typeface="+mj-ea"/>
              <a:cs typeface="+mj-cs"/>
            </a:endParaRPr>
          </a:p>
          <a:p>
            <a:pPr marL="0" indent="0">
              <a:buNone/>
            </a:pPr>
            <a:endParaRPr lang="en-US" baseline="0" dirty="0"/>
          </a:p>
          <a:p>
            <a:endParaRPr lang="en-US" dirty="0"/>
          </a:p>
        </p:txBody>
      </p:sp>
      <p:pic>
        <p:nvPicPr>
          <p:cNvPr id="5" name="Picture 4" descr="Loud and Quiet Dogs.tiff"/>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828800" y="3810000"/>
            <a:ext cx="5257800" cy="2743200"/>
          </a:xfrm>
          <a:prstGeom prst="rect">
            <a:avLst/>
          </a:prstGeom>
        </p:spPr>
      </p:pic>
      <p:sp>
        <p:nvSpPr>
          <p:cNvPr id="4" name="TextBox 3"/>
          <p:cNvSpPr txBox="1"/>
          <p:nvPr/>
        </p:nvSpPr>
        <p:spPr>
          <a:xfrm>
            <a:off x="5181600" y="6324600"/>
            <a:ext cx="1447800" cy="215444"/>
          </a:xfrm>
          <a:prstGeom prst="rect">
            <a:avLst/>
          </a:prstGeom>
          <a:noFill/>
        </p:spPr>
        <p:txBody>
          <a:bodyPr wrap="square" rtlCol="0">
            <a:spAutoFit/>
          </a:bodyPr>
          <a:lstStyle/>
          <a:p>
            <a:r>
              <a:rPr lang="en-US" sz="800" dirty="0">
                <a:latin typeface="Calibri" panose="020F0502020204030204" pitchFamily="34" charset="0"/>
                <a:cs typeface="Calibri" panose="020F0502020204030204" pitchFamily="34" charset="0"/>
              </a:rPr>
              <a:t>Courtesy of Hector Mireles </a:t>
            </a:r>
          </a:p>
        </p:txBody>
      </p:sp>
    </p:spTree>
    <p:extLst>
      <p:ext uri="{BB962C8B-B14F-4D97-AF65-F5344CB8AC3E}">
        <p14:creationId xmlns:p14="http://schemas.microsoft.com/office/powerpoint/2010/main" val="60118193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229600" cy="990600"/>
          </a:xfrm>
        </p:spPr>
        <p:txBody>
          <a:bodyPr>
            <a:normAutofit/>
          </a:bodyPr>
          <a:lstStyle/>
          <a:p>
            <a:r>
              <a:rPr lang="en-US" dirty="0"/>
              <a:t>Investigation 1: Barking Dogs</a:t>
            </a:r>
            <a:endParaRPr lang="en-US" sz="2700" dirty="0"/>
          </a:p>
        </p:txBody>
      </p:sp>
      <p:sp>
        <p:nvSpPr>
          <p:cNvPr id="3" name="Content Placeholder 2"/>
          <p:cNvSpPr>
            <a:spLocks noGrp="1"/>
          </p:cNvSpPr>
          <p:nvPr>
            <p:ph idx="1"/>
          </p:nvPr>
        </p:nvSpPr>
        <p:spPr>
          <a:xfrm>
            <a:off x="533400" y="1219200"/>
            <a:ext cx="8153400" cy="4343400"/>
          </a:xfrm>
        </p:spPr>
        <p:txBody>
          <a:bodyPr/>
          <a:lstStyle/>
          <a:p>
            <a:pPr marL="365760" indent="-365760">
              <a:buFont typeface="+mj-lt"/>
              <a:buAutoNum type="arabicPeriod"/>
            </a:pPr>
            <a:r>
              <a:rPr lang="en-US" sz="2700" dirty="0"/>
              <a:t>What is the difference between the sound waves the loud dog (A) and the quiet dog (B) are emitting? Why?</a:t>
            </a:r>
          </a:p>
          <a:p>
            <a:pPr marL="365760" indent="-365760">
              <a:spcBef>
                <a:spcPts val="600"/>
              </a:spcBef>
              <a:buFont typeface="+mj-lt"/>
              <a:buAutoNum type="arabicPeriod"/>
            </a:pPr>
            <a:r>
              <a:rPr lang="en-US" sz="2700" dirty="0"/>
              <a:t>If both dogs bark this way for 40 minutes without stopping, which dog will get tired sooner? Why?</a:t>
            </a:r>
          </a:p>
          <a:p>
            <a:pPr marL="365760" indent="-365760">
              <a:spcBef>
                <a:spcPts val="600"/>
              </a:spcBef>
              <a:buFont typeface="+mj-lt"/>
              <a:buAutoNum type="arabicPeriod"/>
            </a:pPr>
            <a:r>
              <a:rPr lang="en-US" sz="2700" dirty="0"/>
              <a:t>What is the difference between the sound waves from each dog when they reach the ears of their respective owners?</a:t>
            </a:r>
          </a:p>
          <a:p>
            <a:pPr lvl="1"/>
            <a:endParaRPr lang="en-US" sz="1800" dirty="0"/>
          </a:p>
          <a:p>
            <a:pPr lvl="2"/>
            <a:endParaRPr lang="en-US" sz="800" dirty="0"/>
          </a:p>
          <a:p>
            <a:pPr marL="617537" lvl="1" indent="-342900">
              <a:buFont typeface="+mj-lt"/>
              <a:buAutoNum type="alphaUcPeriod"/>
            </a:pPr>
            <a:endParaRPr lang="en-US" sz="1400" dirty="0"/>
          </a:p>
          <a:p>
            <a:pPr marL="0" indent="0">
              <a:buNone/>
            </a:pPr>
            <a:r>
              <a:rPr lang="en-US" sz="1800" dirty="0"/>
              <a:t> </a:t>
            </a:r>
          </a:p>
          <a:p>
            <a:pPr marL="0" indent="0">
              <a:buNone/>
            </a:pPr>
            <a:r>
              <a:rPr lang="en-US" sz="2800" spc="-100" dirty="0">
                <a:solidFill>
                  <a:schemeClr val="tx2"/>
                </a:solidFill>
                <a:ea typeface="+mj-ea"/>
                <a:cs typeface="+mj-cs"/>
              </a:rPr>
              <a:t>   </a:t>
            </a:r>
          </a:p>
          <a:p>
            <a:pPr marL="0" indent="0">
              <a:buNone/>
            </a:pPr>
            <a:endParaRPr lang="en-US" sz="2800" spc="-100" dirty="0">
              <a:solidFill>
                <a:schemeClr val="tx2"/>
              </a:solidFill>
              <a:ea typeface="+mj-ea"/>
              <a:cs typeface="+mj-cs"/>
            </a:endParaRPr>
          </a:p>
          <a:p>
            <a:pPr marL="0" indent="0">
              <a:buNone/>
            </a:pPr>
            <a:endParaRPr lang="en-US" baseline="0" dirty="0"/>
          </a:p>
          <a:p>
            <a:endParaRPr lang="en-US" dirty="0"/>
          </a:p>
        </p:txBody>
      </p:sp>
      <p:pic>
        <p:nvPicPr>
          <p:cNvPr id="5" name="Picture 4" descr="Loud and Quiet Dogs.tiff"/>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667000" y="3962400"/>
            <a:ext cx="4114800" cy="2623539"/>
          </a:xfrm>
          <a:prstGeom prst="rect">
            <a:avLst/>
          </a:prstGeom>
        </p:spPr>
      </p:pic>
      <p:sp>
        <p:nvSpPr>
          <p:cNvPr id="4" name="TextBox 3"/>
          <p:cNvSpPr txBox="1"/>
          <p:nvPr/>
        </p:nvSpPr>
        <p:spPr>
          <a:xfrm>
            <a:off x="4876800" y="6400800"/>
            <a:ext cx="1447800" cy="215444"/>
          </a:xfrm>
          <a:prstGeom prst="rect">
            <a:avLst/>
          </a:prstGeom>
          <a:noFill/>
        </p:spPr>
        <p:txBody>
          <a:bodyPr wrap="square" rtlCol="0">
            <a:spAutoFit/>
          </a:bodyPr>
          <a:lstStyle/>
          <a:p>
            <a:r>
              <a:rPr lang="en-US" sz="800" dirty="0">
                <a:latin typeface="Calibri" panose="020F0502020204030204" pitchFamily="34" charset="0"/>
                <a:cs typeface="Calibri" panose="020F0502020204030204" pitchFamily="34" charset="0"/>
              </a:rPr>
              <a:t>Courtesy of Hector Mireles </a:t>
            </a:r>
          </a:p>
        </p:txBody>
      </p:sp>
    </p:spTree>
    <p:extLst>
      <p:ext uri="{BB962C8B-B14F-4D97-AF65-F5344CB8AC3E}">
        <p14:creationId xmlns:p14="http://schemas.microsoft.com/office/powerpoint/2010/main" val="601181934"/>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457200"/>
            <a:ext cx="8077200" cy="990600"/>
          </a:xfrm>
        </p:spPr>
        <p:txBody>
          <a:bodyPr>
            <a:normAutofit/>
          </a:bodyPr>
          <a:lstStyle/>
          <a:p>
            <a:r>
              <a:rPr lang="en-US" dirty="0"/>
              <a:t>The Intensity of Sound</a:t>
            </a:r>
          </a:p>
        </p:txBody>
      </p:sp>
      <p:sp>
        <p:nvSpPr>
          <p:cNvPr id="3" name="Content Placeholder 2"/>
          <p:cNvSpPr>
            <a:spLocks noGrp="1"/>
          </p:cNvSpPr>
          <p:nvPr>
            <p:ph idx="1"/>
          </p:nvPr>
        </p:nvSpPr>
        <p:spPr>
          <a:xfrm>
            <a:off x="609600" y="1447800"/>
            <a:ext cx="8153400" cy="5181600"/>
          </a:xfrm>
        </p:spPr>
        <p:txBody>
          <a:bodyPr/>
          <a:lstStyle/>
          <a:p>
            <a:pPr marL="365760" indent="-365760">
              <a:spcBef>
                <a:spcPts val="1200"/>
              </a:spcBef>
            </a:pPr>
            <a:r>
              <a:rPr lang="en-US" sz="2800" dirty="0"/>
              <a:t>When an object makes a sound, it causes the air around it to vibrate. These vibrations in the air travel from the source in all directions. Vibrating air molecules carry energy from the source.</a:t>
            </a:r>
          </a:p>
          <a:p>
            <a:pPr marL="365760" indent="-365760">
              <a:spcBef>
                <a:spcPts val="1200"/>
              </a:spcBef>
            </a:pPr>
            <a:r>
              <a:rPr lang="en-US" sz="2800" b="1" dirty="0"/>
              <a:t>Intensity</a:t>
            </a:r>
            <a:r>
              <a:rPr lang="en-US" sz="2800" dirty="0"/>
              <a:t> refers to the amount of energy a sound wave possesses.  (</a:t>
            </a:r>
            <a:r>
              <a:rPr lang="en-US" sz="2800" b="1" dirty="0"/>
              <a:t>Note: </a:t>
            </a:r>
            <a:r>
              <a:rPr lang="en-US" sz="2800" dirty="0"/>
              <a:t>Intensity is </a:t>
            </a:r>
            <a:r>
              <a:rPr lang="en-US" sz="2800" b="1" dirty="0"/>
              <a:t>not</a:t>
            </a:r>
            <a:r>
              <a:rPr lang="en-US" sz="2800" dirty="0"/>
              <a:t> frequency. This difference will be explored in depth next time.)</a:t>
            </a:r>
          </a:p>
          <a:p>
            <a:pPr marL="731520" indent="-365760">
              <a:spcBef>
                <a:spcPts val="1200"/>
              </a:spcBef>
            </a:pPr>
            <a:r>
              <a:rPr lang="en-US" sz="2800" b="1" dirty="0"/>
              <a:t>Higher velocity </a:t>
            </a:r>
            <a:r>
              <a:rPr lang="en-US" sz="2800" dirty="0"/>
              <a:t>of air molecules = more sound energy (intensity)</a:t>
            </a:r>
          </a:p>
          <a:p>
            <a:pPr marL="731520" indent="-365760">
              <a:spcBef>
                <a:spcPts val="1200"/>
              </a:spcBef>
            </a:pPr>
            <a:r>
              <a:rPr lang="en-US" sz="2800" b="1" dirty="0"/>
              <a:t>Lower  velocity </a:t>
            </a:r>
            <a:r>
              <a:rPr lang="en-US" sz="2800" dirty="0"/>
              <a:t>of air molecules = less sound energy (intensity)</a:t>
            </a:r>
            <a:endParaRPr lang="en-US" sz="200" dirty="0"/>
          </a:p>
          <a:p>
            <a:pPr marL="0" indent="0">
              <a:buNone/>
            </a:pPr>
            <a:endParaRPr lang="en-US" sz="1600" dirty="0"/>
          </a:p>
          <a:p>
            <a:pPr marL="0" indent="0">
              <a:buNone/>
            </a:pPr>
            <a:endParaRPr lang="en-US" sz="1600" dirty="0"/>
          </a:p>
          <a:p>
            <a:pPr marL="0" indent="0">
              <a:buNone/>
            </a:pPr>
            <a:endParaRPr lang="en-US" sz="1600" dirty="0"/>
          </a:p>
          <a:p>
            <a:pPr marL="0" indent="0">
              <a:buNone/>
            </a:pPr>
            <a:endParaRPr lang="en-US" sz="1600" dirty="0"/>
          </a:p>
          <a:p>
            <a:pPr marL="0" indent="0">
              <a:buNone/>
            </a:pPr>
            <a:endParaRPr lang="en-US" sz="1600" dirty="0"/>
          </a:p>
        </p:txBody>
      </p:sp>
    </p:spTree>
    <p:extLst>
      <p:ext uri="{BB962C8B-B14F-4D97-AF65-F5344CB8AC3E}">
        <p14:creationId xmlns:p14="http://schemas.microsoft.com/office/powerpoint/2010/main" val="2221482858"/>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457200"/>
            <a:ext cx="8077200" cy="990600"/>
          </a:xfrm>
        </p:spPr>
        <p:txBody>
          <a:bodyPr>
            <a:normAutofit/>
          </a:bodyPr>
          <a:lstStyle/>
          <a:p>
            <a:r>
              <a:rPr lang="en-US" dirty="0"/>
              <a:t>The Intensity of Sound</a:t>
            </a:r>
          </a:p>
        </p:txBody>
      </p:sp>
      <p:sp>
        <p:nvSpPr>
          <p:cNvPr id="3" name="Content Placeholder 2"/>
          <p:cNvSpPr>
            <a:spLocks noGrp="1"/>
          </p:cNvSpPr>
          <p:nvPr>
            <p:ph idx="1"/>
          </p:nvPr>
        </p:nvSpPr>
        <p:spPr>
          <a:xfrm>
            <a:off x="685800" y="1447800"/>
            <a:ext cx="8153400" cy="4267200"/>
          </a:xfrm>
        </p:spPr>
        <p:txBody>
          <a:bodyPr/>
          <a:lstStyle/>
          <a:p>
            <a:pPr marL="365760" indent="-365760">
              <a:spcBef>
                <a:spcPts val="1200"/>
              </a:spcBef>
            </a:pPr>
            <a:r>
              <a:rPr lang="en-US" sz="3200" dirty="0"/>
              <a:t>Air molecules in louder sounds have a greater intensity than air molecules in softer sounds.</a:t>
            </a:r>
          </a:p>
          <a:p>
            <a:pPr marL="365760" indent="-365760">
              <a:spcBef>
                <a:spcPts val="1200"/>
              </a:spcBef>
            </a:pPr>
            <a:r>
              <a:rPr lang="en-US" sz="3200" dirty="0"/>
              <a:t>A source (</a:t>
            </a:r>
            <a:r>
              <a:rPr lang="en-US" sz="3200" dirty="0" err="1"/>
              <a:t>soundmaker</a:t>
            </a:r>
            <a:r>
              <a:rPr lang="en-US" sz="3200" dirty="0"/>
              <a:t>) exerts more energy to make louder sounds than softer sounds.   </a:t>
            </a:r>
          </a:p>
          <a:p>
            <a:pPr marL="365760" indent="-365760">
              <a:spcBef>
                <a:spcPts val="1200"/>
              </a:spcBef>
            </a:pPr>
            <a:r>
              <a:rPr lang="en-US" sz="3200" dirty="0"/>
              <a:t>Your eardrums vibrate more vigorously when your ears catch (receive) a higher-energy sound than a lower-energy sound. Higher-energy sounds are much louder!</a:t>
            </a:r>
          </a:p>
          <a:p>
            <a:pPr>
              <a:buNone/>
            </a:pPr>
            <a:endParaRPr lang="en-US" sz="200" dirty="0"/>
          </a:p>
          <a:p>
            <a:pPr marL="0" indent="0">
              <a:buNone/>
            </a:pPr>
            <a:endParaRPr lang="en-US" sz="1600" dirty="0"/>
          </a:p>
          <a:p>
            <a:pPr marL="0" indent="0">
              <a:buNone/>
            </a:pPr>
            <a:endParaRPr lang="en-US" sz="1600" dirty="0"/>
          </a:p>
          <a:p>
            <a:pPr marL="0" indent="0">
              <a:buNone/>
            </a:pPr>
            <a:endParaRPr lang="en-US" sz="1600" dirty="0"/>
          </a:p>
          <a:p>
            <a:pPr marL="0" indent="0">
              <a:buNone/>
            </a:pPr>
            <a:endParaRPr lang="en-US" sz="1600" dirty="0"/>
          </a:p>
          <a:p>
            <a:pPr marL="0" indent="0">
              <a:buNone/>
            </a:pPr>
            <a:endParaRPr lang="en-US" sz="1600" dirty="0"/>
          </a:p>
        </p:txBody>
      </p:sp>
    </p:spTree>
    <p:extLst>
      <p:ext uri="{BB962C8B-B14F-4D97-AF65-F5344CB8AC3E}">
        <p14:creationId xmlns:p14="http://schemas.microsoft.com/office/powerpoint/2010/main" val="2221482858"/>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457200"/>
            <a:ext cx="8077200" cy="990600"/>
          </a:xfrm>
        </p:spPr>
        <p:txBody>
          <a:bodyPr>
            <a:normAutofit/>
          </a:bodyPr>
          <a:lstStyle/>
          <a:p>
            <a:r>
              <a:rPr lang="en-US" dirty="0"/>
              <a:t>Drawing the Velocity of Atoms</a:t>
            </a:r>
          </a:p>
        </p:txBody>
      </p:sp>
      <p:pic>
        <p:nvPicPr>
          <p:cNvPr id="6" name="Picture 5" descr="Atom Velocity.tiff"/>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62000" y="2514600"/>
            <a:ext cx="3886200" cy="2662767"/>
          </a:xfrm>
          <a:prstGeom prst="rect">
            <a:avLst/>
          </a:prstGeom>
        </p:spPr>
      </p:pic>
      <p:sp>
        <p:nvSpPr>
          <p:cNvPr id="7" name="TextBox 6"/>
          <p:cNvSpPr txBox="1"/>
          <p:nvPr/>
        </p:nvSpPr>
        <p:spPr>
          <a:xfrm>
            <a:off x="5029200" y="2743200"/>
            <a:ext cx="3505200" cy="861774"/>
          </a:xfrm>
          <a:prstGeom prst="rect">
            <a:avLst/>
          </a:prstGeom>
          <a:noFill/>
        </p:spPr>
        <p:txBody>
          <a:bodyPr wrap="square" rtlCol="0">
            <a:spAutoFit/>
          </a:bodyPr>
          <a:lstStyle/>
          <a:p>
            <a:r>
              <a:rPr lang="en-US" sz="2500" dirty="0">
                <a:solidFill>
                  <a:srgbClr val="292934"/>
                </a:solidFill>
                <a:latin typeface="Calibri" pitchFamily="34" charset="0"/>
              </a:rPr>
              <a:t>Slower velocity of atoms (less sound energy)</a:t>
            </a:r>
          </a:p>
        </p:txBody>
      </p:sp>
      <p:sp>
        <p:nvSpPr>
          <p:cNvPr id="8" name="TextBox 7"/>
          <p:cNvSpPr txBox="1"/>
          <p:nvPr/>
        </p:nvSpPr>
        <p:spPr>
          <a:xfrm>
            <a:off x="4953000" y="3886200"/>
            <a:ext cx="3581400" cy="861774"/>
          </a:xfrm>
          <a:prstGeom prst="rect">
            <a:avLst/>
          </a:prstGeom>
          <a:noFill/>
        </p:spPr>
        <p:txBody>
          <a:bodyPr wrap="square" rtlCol="0">
            <a:spAutoFit/>
          </a:bodyPr>
          <a:lstStyle/>
          <a:p>
            <a:r>
              <a:rPr lang="en-US" sz="2500" dirty="0">
                <a:solidFill>
                  <a:srgbClr val="292934"/>
                </a:solidFill>
                <a:latin typeface="Calibri" pitchFamily="34" charset="0"/>
              </a:rPr>
              <a:t>Faster velocity of atoms (more sound energy)</a:t>
            </a:r>
          </a:p>
        </p:txBody>
      </p:sp>
      <p:sp>
        <p:nvSpPr>
          <p:cNvPr id="10" name="TextBox 9"/>
          <p:cNvSpPr txBox="1"/>
          <p:nvPr/>
        </p:nvSpPr>
        <p:spPr>
          <a:xfrm>
            <a:off x="609600" y="1447800"/>
            <a:ext cx="7848600" cy="954107"/>
          </a:xfrm>
          <a:prstGeom prst="rect">
            <a:avLst/>
          </a:prstGeom>
          <a:noFill/>
        </p:spPr>
        <p:txBody>
          <a:bodyPr wrap="square" rtlCol="0">
            <a:spAutoFit/>
          </a:bodyPr>
          <a:lstStyle/>
          <a:p>
            <a:r>
              <a:rPr lang="en-US" sz="2800" dirty="0">
                <a:latin typeface="Calibri" pitchFamily="34" charset="0"/>
              </a:rPr>
              <a:t>The individual motion or velocity of atoms in the air can be illustrated as follows:</a:t>
            </a:r>
          </a:p>
        </p:txBody>
      </p:sp>
      <p:sp>
        <p:nvSpPr>
          <p:cNvPr id="11" name="TextBox 10"/>
          <p:cNvSpPr txBox="1"/>
          <p:nvPr/>
        </p:nvSpPr>
        <p:spPr>
          <a:xfrm>
            <a:off x="609600" y="5181600"/>
            <a:ext cx="7848600" cy="1384995"/>
          </a:xfrm>
          <a:prstGeom prst="rect">
            <a:avLst/>
          </a:prstGeom>
          <a:noFill/>
        </p:spPr>
        <p:txBody>
          <a:bodyPr wrap="square" rtlCol="0">
            <a:spAutoFit/>
          </a:bodyPr>
          <a:lstStyle/>
          <a:p>
            <a:r>
              <a:rPr lang="en-US" sz="2800" dirty="0">
                <a:latin typeface="Calibri" pitchFamily="34" charset="0"/>
              </a:rPr>
              <a:t>This method should be used sparingly to illustrate the difference in the motion of atoms. It’s less useful in other contexts because it zooms in too much.</a:t>
            </a:r>
          </a:p>
        </p:txBody>
      </p:sp>
    </p:spTree>
    <p:extLst>
      <p:ext uri="{BB962C8B-B14F-4D97-AF65-F5344CB8AC3E}">
        <p14:creationId xmlns:p14="http://schemas.microsoft.com/office/powerpoint/2010/main" val="2221482858"/>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001000" cy="990600"/>
          </a:xfrm>
        </p:spPr>
        <p:txBody>
          <a:bodyPr>
            <a:normAutofit/>
          </a:bodyPr>
          <a:lstStyle/>
          <a:p>
            <a:r>
              <a:rPr lang="en-US" dirty="0"/>
              <a:t>What Intensity Is and Is Not</a:t>
            </a:r>
          </a:p>
        </p:txBody>
      </p:sp>
      <p:sp>
        <p:nvSpPr>
          <p:cNvPr id="3" name="Content Placeholder 2"/>
          <p:cNvSpPr>
            <a:spLocks noGrp="1"/>
          </p:cNvSpPr>
          <p:nvPr>
            <p:ph idx="1"/>
          </p:nvPr>
        </p:nvSpPr>
        <p:spPr>
          <a:xfrm>
            <a:off x="533400" y="1295400"/>
            <a:ext cx="8229600" cy="5257800"/>
          </a:xfrm>
        </p:spPr>
        <p:txBody>
          <a:bodyPr/>
          <a:lstStyle/>
          <a:p>
            <a:pPr>
              <a:buNone/>
            </a:pPr>
            <a:r>
              <a:rPr lang="en-US" sz="2500" dirty="0"/>
              <a:t>What intensity is:</a:t>
            </a:r>
          </a:p>
          <a:p>
            <a:pPr marL="731520" lvl="1" indent="-365760"/>
            <a:r>
              <a:rPr lang="en-US" sz="2500" dirty="0"/>
              <a:t>The amount of energy a sound wave possesses (how much the atoms in the air move)</a:t>
            </a:r>
          </a:p>
          <a:p>
            <a:pPr marL="731520" lvl="1" indent="-365760"/>
            <a:r>
              <a:rPr lang="en-US" sz="2500" dirty="0"/>
              <a:t>Relates to how much the air pressure changes</a:t>
            </a:r>
          </a:p>
          <a:p>
            <a:pPr marL="731520" lvl="1" indent="-365760"/>
            <a:r>
              <a:rPr lang="en-US" sz="2500" dirty="0"/>
              <a:t>Causes an object to receive the energy to move when sound reaches the recipient  </a:t>
            </a:r>
          </a:p>
          <a:p>
            <a:pPr marL="731520" lvl="1" indent="-365760"/>
            <a:r>
              <a:rPr lang="en-US" sz="2500" dirty="0"/>
              <a:t>Determines volume or loudness (High intensity = loud).</a:t>
            </a:r>
          </a:p>
          <a:p>
            <a:pPr marL="731520" lvl="1" indent="-365760"/>
            <a:r>
              <a:rPr lang="en-US" sz="2500" dirty="0"/>
              <a:t>Can be too much for your ear to handle (Ouch! Be careful with loudness!) </a:t>
            </a:r>
          </a:p>
          <a:p>
            <a:pPr marL="0" indent="0">
              <a:buNone/>
            </a:pPr>
            <a:r>
              <a:rPr lang="en-US" sz="2500" dirty="0"/>
              <a:t>What intensity is not:</a:t>
            </a:r>
          </a:p>
          <a:p>
            <a:pPr marL="731520" lvl="1" indent="-365760"/>
            <a:r>
              <a:rPr lang="en-US" sz="2500" dirty="0"/>
              <a:t>The rate at which vibrations are repeated (frequency)</a:t>
            </a:r>
          </a:p>
          <a:p>
            <a:pPr marL="731520" lvl="1" indent="-365760"/>
            <a:r>
              <a:rPr lang="en-US" sz="2500" dirty="0"/>
              <a:t>The highness or lowness of a tone (pitch)</a:t>
            </a:r>
          </a:p>
          <a:p>
            <a:pPr lvl="1"/>
            <a:endParaRPr lang="en-US" dirty="0"/>
          </a:p>
          <a:p>
            <a:endParaRPr lang="en-US" dirty="0"/>
          </a:p>
        </p:txBody>
      </p:sp>
    </p:spTree>
    <p:extLst>
      <p:ext uri="{BB962C8B-B14F-4D97-AF65-F5344CB8AC3E}">
        <p14:creationId xmlns:p14="http://schemas.microsoft.com/office/powerpoint/2010/main" val="4086447715"/>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381000"/>
            <a:ext cx="8001000" cy="990600"/>
          </a:xfrm>
        </p:spPr>
        <p:txBody>
          <a:bodyPr>
            <a:normAutofit/>
          </a:bodyPr>
          <a:lstStyle/>
          <a:p>
            <a:r>
              <a:rPr lang="en-US" dirty="0"/>
              <a:t>Sound-Intensity Challenge</a:t>
            </a:r>
          </a:p>
        </p:txBody>
      </p:sp>
      <p:sp>
        <p:nvSpPr>
          <p:cNvPr id="3" name="Content Placeholder 2"/>
          <p:cNvSpPr>
            <a:spLocks noGrp="1"/>
          </p:cNvSpPr>
          <p:nvPr>
            <p:ph idx="1"/>
          </p:nvPr>
        </p:nvSpPr>
        <p:spPr>
          <a:xfrm>
            <a:off x="228600" y="3200400"/>
            <a:ext cx="7391400" cy="3505200"/>
          </a:xfrm>
        </p:spPr>
        <p:txBody>
          <a:bodyPr/>
          <a:lstStyle/>
          <a:p>
            <a:pPr marL="0" indent="0">
              <a:buNone/>
            </a:pPr>
            <a:endParaRPr lang="en-US" sz="1800" dirty="0"/>
          </a:p>
          <a:p>
            <a:endParaRPr lang="en-US" dirty="0"/>
          </a:p>
        </p:txBody>
      </p:sp>
      <p:sp>
        <p:nvSpPr>
          <p:cNvPr id="5" name="TextBox 4"/>
          <p:cNvSpPr txBox="1"/>
          <p:nvPr/>
        </p:nvSpPr>
        <p:spPr>
          <a:xfrm>
            <a:off x="533400" y="1676400"/>
            <a:ext cx="3505200" cy="1415772"/>
          </a:xfrm>
          <a:prstGeom prst="rect">
            <a:avLst/>
          </a:prstGeom>
          <a:noFill/>
        </p:spPr>
        <p:txBody>
          <a:bodyPr wrap="square" rtlCol="0">
            <a:spAutoFit/>
          </a:bodyPr>
          <a:lstStyle/>
          <a:p>
            <a:endParaRPr lang="en-US" sz="1400" dirty="0">
              <a:solidFill>
                <a:srgbClr val="292934"/>
              </a:solidFill>
            </a:endParaRPr>
          </a:p>
          <a:p>
            <a:pPr marL="285750" indent="-285750">
              <a:buFont typeface="Arial"/>
              <a:buChar char="•"/>
            </a:pPr>
            <a:endParaRPr lang="en-US" dirty="0">
              <a:solidFill>
                <a:srgbClr val="292934"/>
              </a:solidFill>
            </a:endParaRPr>
          </a:p>
          <a:p>
            <a:endParaRPr lang="en-US" dirty="0">
              <a:solidFill>
                <a:srgbClr val="292934"/>
              </a:solidFill>
            </a:endParaRPr>
          </a:p>
          <a:p>
            <a:endParaRPr lang="en-US" dirty="0">
              <a:solidFill>
                <a:srgbClr val="292934"/>
              </a:solidFill>
            </a:endParaRPr>
          </a:p>
          <a:p>
            <a:endParaRPr lang="en-US" dirty="0">
              <a:solidFill>
                <a:srgbClr val="292934"/>
              </a:solidFill>
            </a:endParaRPr>
          </a:p>
        </p:txBody>
      </p:sp>
      <p:sp>
        <p:nvSpPr>
          <p:cNvPr id="6" name="TextBox 5"/>
          <p:cNvSpPr txBox="1"/>
          <p:nvPr/>
        </p:nvSpPr>
        <p:spPr>
          <a:xfrm>
            <a:off x="304800" y="1828800"/>
            <a:ext cx="4191000" cy="523220"/>
          </a:xfrm>
          <a:prstGeom prst="rect">
            <a:avLst/>
          </a:prstGeom>
          <a:noFill/>
        </p:spPr>
        <p:txBody>
          <a:bodyPr wrap="square" rtlCol="0">
            <a:spAutoFit/>
          </a:bodyPr>
          <a:lstStyle/>
          <a:p>
            <a:pPr marL="285750" indent="-285750">
              <a:buFont typeface="Arial"/>
              <a:buChar char="•"/>
            </a:pPr>
            <a:endParaRPr lang="en-US" sz="1400" dirty="0">
              <a:solidFill>
                <a:srgbClr val="292934"/>
              </a:solidFill>
            </a:endParaRPr>
          </a:p>
          <a:p>
            <a:pPr marL="285750" indent="-285750">
              <a:buFont typeface="Arial"/>
              <a:buChar char="•"/>
            </a:pPr>
            <a:endParaRPr lang="en-US" sz="1400" dirty="0">
              <a:solidFill>
                <a:srgbClr val="292934"/>
              </a:solidFill>
            </a:endParaRPr>
          </a:p>
        </p:txBody>
      </p:sp>
      <p:pic>
        <p:nvPicPr>
          <p:cNvPr id="7" name="Picture 6" descr="http://www.iub.edu/%7Eemusic/361/images/acoustics-sound-propagation-2d.pn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572000" y="1600200"/>
            <a:ext cx="4017963" cy="3950922"/>
          </a:xfrm>
          <a:prstGeom prst="rect">
            <a:avLst/>
          </a:prstGeom>
          <a:noFill/>
          <a:ln>
            <a:noFill/>
          </a:ln>
        </p:spPr>
      </p:pic>
      <p:pic>
        <p:nvPicPr>
          <p:cNvPr id="13" name="Picture 12" descr="Listener.tiff"/>
          <p:cNvPicPr>
            <a:picLocks noChangeAspect="1"/>
          </p:cNvPicPr>
          <p:nvPr/>
        </p:nvPicPr>
        <p:blipFill>
          <a:blip r:embed="rId4" cstate="print">
            <a:alphaModFix amt="60000"/>
            <a:extLst>
              <a:ext uri="{28A0092B-C50C-407E-A947-70E740481C1C}">
                <a14:useLocalDpi xmlns:a14="http://schemas.microsoft.com/office/drawing/2010/main" val="0"/>
              </a:ext>
            </a:extLst>
          </a:blip>
          <a:stretch>
            <a:fillRect/>
          </a:stretch>
        </p:blipFill>
        <p:spPr>
          <a:xfrm>
            <a:off x="5867400" y="1676400"/>
            <a:ext cx="572938" cy="386824"/>
          </a:xfrm>
          <a:prstGeom prst="rect">
            <a:avLst/>
          </a:prstGeom>
        </p:spPr>
      </p:pic>
      <p:pic>
        <p:nvPicPr>
          <p:cNvPr id="14" name="Picture 13" descr="Listener.tiff"/>
          <p:cNvPicPr>
            <a:picLocks noChangeAspect="1"/>
          </p:cNvPicPr>
          <p:nvPr/>
        </p:nvPicPr>
        <p:blipFill>
          <a:blip r:embed="rId4" cstate="print">
            <a:alphaModFix amt="60000"/>
            <a:extLst>
              <a:ext uri="{28A0092B-C50C-407E-A947-70E740481C1C}">
                <a14:useLocalDpi xmlns:a14="http://schemas.microsoft.com/office/drawing/2010/main" val="0"/>
              </a:ext>
            </a:extLst>
          </a:blip>
          <a:stretch>
            <a:fillRect/>
          </a:stretch>
        </p:blipFill>
        <p:spPr>
          <a:xfrm>
            <a:off x="6705600" y="3810000"/>
            <a:ext cx="572938" cy="386824"/>
          </a:xfrm>
          <a:prstGeom prst="rect">
            <a:avLst/>
          </a:prstGeom>
        </p:spPr>
      </p:pic>
      <p:pic>
        <p:nvPicPr>
          <p:cNvPr id="15" name="Picture 14" descr="Listener.tiff"/>
          <p:cNvPicPr>
            <a:picLocks noChangeAspect="1"/>
          </p:cNvPicPr>
          <p:nvPr/>
        </p:nvPicPr>
        <p:blipFill>
          <a:blip r:embed="rId4" cstate="print">
            <a:alphaModFix amt="60000"/>
            <a:extLst>
              <a:ext uri="{28A0092B-C50C-407E-A947-70E740481C1C}">
                <a14:useLocalDpi xmlns:a14="http://schemas.microsoft.com/office/drawing/2010/main" val="0"/>
              </a:ext>
            </a:extLst>
          </a:blip>
          <a:stretch>
            <a:fillRect/>
          </a:stretch>
        </p:blipFill>
        <p:spPr>
          <a:xfrm>
            <a:off x="7239000" y="2362200"/>
            <a:ext cx="572938" cy="386824"/>
          </a:xfrm>
          <a:prstGeom prst="rect">
            <a:avLst/>
          </a:prstGeom>
        </p:spPr>
      </p:pic>
      <p:pic>
        <p:nvPicPr>
          <p:cNvPr id="16" name="Picture 15" descr="Listener.tiff"/>
          <p:cNvPicPr>
            <a:picLocks noChangeAspect="1"/>
          </p:cNvPicPr>
          <p:nvPr/>
        </p:nvPicPr>
        <p:blipFill>
          <a:blip r:embed="rId4" cstate="print">
            <a:alphaModFix amt="60000"/>
            <a:extLst>
              <a:ext uri="{28A0092B-C50C-407E-A947-70E740481C1C}">
                <a14:useLocalDpi xmlns:a14="http://schemas.microsoft.com/office/drawing/2010/main" val="0"/>
              </a:ext>
            </a:extLst>
          </a:blip>
          <a:stretch>
            <a:fillRect/>
          </a:stretch>
        </p:blipFill>
        <p:spPr>
          <a:xfrm>
            <a:off x="4800600" y="4343400"/>
            <a:ext cx="572938" cy="386824"/>
          </a:xfrm>
          <a:prstGeom prst="rect">
            <a:avLst/>
          </a:prstGeom>
        </p:spPr>
      </p:pic>
      <p:sp>
        <p:nvSpPr>
          <p:cNvPr id="4" name="TextBox 3"/>
          <p:cNvSpPr txBox="1"/>
          <p:nvPr/>
        </p:nvSpPr>
        <p:spPr>
          <a:xfrm>
            <a:off x="762000" y="1371600"/>
            <a:ext cx="3581400" cy="4555093"/>
          </a:xfrm>
          <a:prstGeom prst="rect">
            <a:avLst/>
          </a:prstGeom>
          <a:noFill/>
        </p:spPr>
        <p:txBody>
          <a:bodyPr wrap="square" rtlCol="0">
            <a:spAutoFit/>
          </a:bodyPr>
          <a:lstStyle/>
          <a:p>
            <a:pPr marL="365760" indent="-365760">
              <a:spcBef>
                <a:spcPts val="1200"/>
              </a:spcBef>
              <a:buClr>
                <a:schemeClr val="bg1">
                  <a:lumMod val="65000"/>
                </a:schemeClr>
              </a:buClr>
              <a:buFont typeface="Arial" pitchFamily="34" charset="0"/>
              <a:buChar char="•"/>
            </a:pPr>
            <a:r>
              <a:rPr lang="en-US" sz="2800" dirty="0">
                <a:solidFill>
                  <a:srgbClr val="292934"/>
                </a:solidFill>
                <a:latin typeface="Calibri" pitchFamily="34" charset="0"/>
              </a:rPr>
              <a:t>Why would any of these guys receive more sound than the others?</a:t>
            </a:r>
          </a:p>
          <a:p>
            <a:pPr marL="365760" indent="-365760">
              <a:spcBef>
                <a:spcPts val="1200"/>
              </a:spcBef>
              <a:buClr>
                <a:schemeClr val="bg1">
                  <a:lumMod val="65000"/>
                </a:schemeClr>
              </a:buClr>
              <a:buFont typeface="Arial" pitchFamily="34" charset="0"/>
              <a:buChar char="•"/>
            </a:pPr>
            <a:r>
              <a:rPr lang="en-US" sz="2800" dirty="0">
                <a:solidFill>
                  <a:srgbClr val="292934"/>
                </a:solidFill>
                <a:latin typeface="Calibri" pitchFamily="34" charset="0"/>
              </a:rPr>
              <a:t>What would happen to the sound intensity for the guy who is really far away from the source? Why? </a:t>
            </a:r>
          </a:p>
        </p:txBody>
      </p:sp>
      <p:pic>
        <p:nvPicPr>
          <p:cNvPr id="12" name="Picture 11" descr="Listener.tiff"/>
          <p:cNvPicPr>
            <a:picLocks noChangeAspect="1"/>
          </p:cNvPicPr>
          <p:nvPr/>
        </p:nvPicPr>
        <p:blipFill>
          <a:blip r:embed="rId4" cstate="print">
            <a:alphaModFix amt="60000"/>
            <a:extLst>
              <a:ext uri="{28A0092B-C50C-407E-A947-70E740481C1C}">
                <a14:useLocalDpi xmlns:a14="http://schemas.microsoft.com/office/drawing/2010/main" val="0"/>
              </a:ext>
            </a:extLst>
          </a:blip>
          <a:stretch>
            <a:fillRect/>
          </a:stretch>
        </p:blipFill>
        <p:spPr>
          <a:xfrm>
            <a:off x="3810000" y="6096000"/>
            <a:ext cx="572938" cy="386824"/>
          </a:xfrm>
          <a:prstGeom prst="rect">
            <a:avLst/>
          </a:prstGeom>
        </p:spPr>
      </p:pic>
      <p:cxnSp>
        <p:nvCxnSpPr>
          <p:cNvPr id="9" name="Straight Arrow Connector 8"/>
          <p:cNvCxnSpPr/>
          <p:nvPr/>
        </p:nvCxnSpPr>
        <p:spPr>
          <a:xfrm flipH="1">
            <a:off x="4419600" y="5181600"/>
            <a:ext cx="1066800" cy="99060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17" name="TextBox 16"/>
          <p:cNvSpPr txBox="1"/>
          <p:nvPr/>
        </p:nvSpPr>
        <p:spPr>
          <a:xfrm>
            <a:off x="7696200" y="5411878"/>
            <a:ext cx="2057400" cy="215444"/>
          </a:xfrm>
          <a:prstGeom prst="rect">
            <a:avLst/>
          </a:prstGeom>
          <a:noFill/>
        </p:spPr>
        <p:txBody>
          <a:bodyPr wrap="square" rtlCol="0">
            <a:spAutoFit/>
          </a:bodyPr>
          <a:lstStyle/>
          <a:p>
            <a:r>
              <a:rPr lang="en-US" sz="800" dirty="0">
                <a:latin typeface="Calibri" panose="020F0502020204030204" pitchFamily="34" charset="0"/>
                <a:cs typeface="Calibri" panose="020F0502020204030204" pitchFamily="34" charset="0"/>
              </a:rPr>
              <a:t>Courtesy of BSCS</a:t>
            </a:r>
          </a:p>
        </p:txBody>
      </p:sp>
    </p:spTree>
    <p:extLst>
      <p:ext uri="{BB962C8B-B14F-4D97-AF65-F5344CB8AC3E}">
        <p14:creationId xmlns:p14="http://schemas.microsoft.com/office/powerpoint/2010/main" val="1366716712"/>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533400"/>
            <a:ext cx="8001000" cy="990600"/>
          </a:xfrm>
        </p:spPr>
        <p:txBody>
          <a:bodyPr/>
          <a:lstStyle/>
          <a:p>
            <a:r>
              <a:rPr lang="en-US" dirty="0"/>
              <a:t>Content Deepening: Focus Question 2</a:t>
            </a:r>
          </a:p>
        </p:txBody>
      </p:sp>
      <p:sp>
        <p:nvSpPr>
          <p:cNvPr id="3" name="Content Placeholder 2"/>
          <p:cNvSpPr>
            <a:spLocks noGrp="1"/>
          </p:cNvSpPr>
          <p:nvPr>
            <p:ph idx="1"/>
          </p:nvPr>
        </p:nvSpPr>
        <p:spPr>
          <a:xfrm>
            <a:off x="4876800" y="6096000"/>
            <a:ext cx="3657600" cy="533400"/>
          </a:xfrm>
        </p:spPr>
        <p:txBody>
          <a:bodyPr/>
          <a:lstStyle/>
          <a:p>
            <a:pPr>
              <a:buNone/>
            </a:pPr>
            <a:r>
              <a:rPr lang="en-US" sz="1800" dirty="0">
                <a:solidFill>
                  <a:srgbClr val="0070C0"/>
                </a:solidFill>
              </a:rPr>
              <a:t>Link to video clip: </a:t>
            </a:r>
            <a:r>
              <a:rPr lang="en-US" sz="1800" dirty="0">
                <a:hlinkClick r:id="rId3"/>
              </a:rPr>
              <a:t>Intensity of Sound</a:t>
            </a:r>
            <a:endParaRPr lang="en-US" sz="1800" dirty="0"/>
          </a:p>
        </p:txBody>
      </p:sp>
      <p:sp>
        <p:nvSpPr>
          <p:cNvPr id="4" name="TextBox 3"/>
          <p:cNvSpPr txBox="1"/>
          <p:nvPr/>
        </p:nvSpPr>
        <p:spPr>
          <a:xfrm>
            <a:off x="685800" y="1600200"/>
            <a:ext cx="7620000" cy="2862322"/>
          </a:xfrm>
          <a:prstGeom prst="rect">
            <a:avLst/>
          </a:prstGeom>
          <a:noFill/>
        </p:spPr>
        <p:txBody>
          <a:bodyPr wrap="square" rtlCol="0">
            <a:spAutoFit/>
          </a:bodyPr>
          <a:lstStyle/>
          <a:p>
            <a:r>
              <a:rPr lang="en-US" sz="3200" dirty="0">
                <a:latin typeface="Calibri" pitchFamily="34" charset="0"/>
              </a:rPr>
              <a:t>Why does a sound get softer (quieter) as you walk away from the source?</a:t>
            </a:r>
          </a:p>
          <a:p>
            <a:pPr marL="731520" indent="-365760">
              <a:spcBef>
                <a:spcPts val="2400"/>
              </a:spcBef>
              <a:buClr>
                <a:schemeClr val="bg1">
                  <a:lumMod val="65000"/>
                </a:schemeClr>
              </a:buClr>
              <a:buFont typeface="Arial" pitchFamily="34" charset="0"/>
              <a:buChar char="•"/>
            </a:pPr>
            <a:r>
              <a:rPr lang="en-US" sz="3200" dirty="0">
                <a:latin typeface="Calibri" pitchFamily="34" charset="0"/>
              </a:rPr>
              <a:t>Think about this question as we watch a video about how we perceive sound at different distances.</a:t>
            </a:r>
          </a:p>
        </p:txBody>
      </p:sp>
    </p:spTree>
    <p:extLst>
      <p:ext uri="{BB962C8B-B14F-4D97-AF65-F5344CB8AC3E}">
        <p14:creationId xmlns:p14="http://schemas.microsoft.com/office/powerpoint/2010/main" val="182399590"/>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533400"/>
            <a:ext cx="8077200" cy="990600"/>
          </a:xfrm>
        </p:spPr>
        <p:txBody>
          <a:bodyPr>
            <a:normAutofit/>
          </a:bodyPr>
          <a:lstStyle/>
          <a:p>
            <a:r>
              <a:rPr lang="en-US" dirty="0"/>
              <a:t>Why Do Sounds Get Softer?</a:t>
            </a:r>
          </a:p>
        </p:txBody>
      </p:sp>
      <p:sp>
        <p:nvSpPr>
          <p:cNvPr id="3" name="Content Placeholder 2"/>
          <p:cNvSpPr>
            <a:spLocks noGrp="1"/>
          </p:cNvSpPr>
          <p:nvPr>
            <p:ph idx="1"/>
          </p:nvPr>
        </p:nvSpPr>
        <p:spPr>
          <a:xfrm>
            <a:off x="609600" y="1600200"/>
            <a:ext cx="8077200" cy="4876800"/>
          </a:xfrm>
        </p:spPr>
        <p:txBody>
          <a:bodyPr/>
          <a:lstStyle/>
          <a:p>
            <a:pPr marL="0" indent="0">
              <a:buNone/>
            </a:pPr>
            <a:r>
              <a:rPr lang="en-US" sz="3200" dirty="0"/>
              <a:t>Why does the sound seem softer when you’re farther away from a speaker compared to when you’re close to a speaker?</a:t>
            </a:r>
          </a:p>
          <a:p>
            <a:pPr marL="731520" indent="-365760">
              <a:spcBef>
                <a:spcPts val="2400"/>
              </a:spcBef>
            </a:pPr>
            <a:r>
              <a:rPr lang="en-US" sz="3200" dirty="0"/>
              <a:t>Answer this question in your science notebook using evidence from the video to support your ideas.</a:t>
            </a:r>
          </a:p>
          <a:p>
            <a:pPr marL="731520" indent="-365760">
              <a:spcBef>
                <a:spcPts val="1200"/>
              </a:spcBef>
            </a:pPr>
            <a:r>
              <a:rPr lang="en-US" sz="3200" dirty="0"/>
              <a:t>Be prepared to share your ideas and reasoning.  </a:t>
            </a:r>
          </a:p>
          <a:p>
            <a:pPr marL="0" indent="0" algn="ctr">
              <a:buNone/>
            </a:pPr>
            <a:r>
              <a:rPr lang="en-US" dirty="0"/>
              <a:t> </a:t>
            </a:r>
          </a:p>
          <a:p>
            <a:endParaRPr lang="en-US" dirty="0"/>
          </a:p>
        </p:txBody>
      </p:sp>
    </p:spTree>
    <p:extLst>
      <p:ext uri="{BB962C8B-B14F-4D97-AF65-F5344CB8AC3E}">
        <p14:creationId xmlns:p14="http://schemas.microsoft.com/office/powerpoint/2010/main" val="155219951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304800"/>
            <a:ext cx="7391400" cy="990600"/>
          </a:xfrm>
        </p:spPr>
        <p:txBody>
          <a:bodyPr/>
          <a:lstStyle/>
          <a:p>
            <a:r>
              <a:rPr lang="en-US" dirty="0"/>
              <a:t>Agenda for Day 2</a:t>
            </a:r>
          </a:p>
        </p:txBody>
      </p:sp>
      <p:sp>
        <p:nvSpPr>
          <p:cNvPr id="3" name="Content Placeholder 2"/>
          <p:cNvSpPr>
            <a:spLocks noGrp="1"/>
          </p:cNvSpPr>
          <p:nvPr>
            <p:ph idx="1"/>
          </p:nvPr>
        </p:nvSpPr>
        <p:spPr>
          <a:xfrm>
            <a:off x="609600" y="1219200"/>
            <a:ext cx="8229600" cy="5257800"/>
          </a:xfrm>
        </p:spPr>
        <p:txBody>
          <a:bodyPr/>
          <a:lstStyle/>
          <a:p>
            <a:pPr marL="365760" indent="-365760">
              <a:spcBef>
                <a:spcPts val="300"/>
              </a:spcBef>
            </a:pPr>
            <a:r>
              <a:rPr lang="en-US" sz="3200" dirty="0"/>
              <a:t>Day-1 reflections</a:t>
            </a:r>
          </a:p>
          <a:p>
            <a:pPr marL="365760" indent="-365760">
              <a:spcBef>
                <a:spcPts val="300"/>
              </a:spcBef>
            </a:pPr>
            <a:r>
              <a:rPr lang="en-US" sz="3200" dirty="0"/>
              <a:t>Focus questions</a:t>
            </a:r>
          </a:p>
          <a:p>
            <a:pPr marL="365760" indent="-365760">
              <a:spcBef>
                <a:spcPts val="300"/>
              </a:spcBef>
            </a:pPr>
            <a:r>
              <a:rPr lang="en-US" sz="3200" dirty="0"/>
              <a:t>Review of STL strategies 1–3</a:t>
            </a:r>
          </a:p>
          <a:p>
            <a:pPr marL="365760" indent="-365760">
              <a:spcBef>
                <a:spcPts val="300"/>
              </a:spcBef>
            </a:pPr>
            <a:r>
              <a:rPr lang="en-US" sz="3200" dirty="0"/>
              <a:t>STL lesson analysis: elicit and probe questions</a:t>
            </a:r>
          </a:p>
          <a:p>
            <a:pPr marL="365760" indent="-365760">
              <a:spcBef>
                <a:spcPts val="300"/>
              </a:spcBef>
            </a:pPr>
            <a:r>
              <a:rPr lang="en-US" sz="3200" dirty="0"/>
              <a:t>STL lesson analysis: probe and challenge questions</a:t>
            </a:r>
          </a:p>
          <a:p>
            <a:pPr marL="365760" indent="-365760">
              <a:spcBef>
                <a:spcPts val="300"/>
              </a:spcBef>
            </a:pPr>
            <a:r>
              <a:rPr lang="en-US" sz="3200" dirty="0"/>
              <a:t>Practice using elicit and probe questions</a:t>
            </a:r>
          </a:p>
          <a:p>
            <a:pPr marL="365760" indent="-365760">
              <a:spcBef>
                <a:spcPts val="300"/>
              </a:spcBef>
            </a:pPr>
            <a:r>
              <a:rPr lang="en-US" sz="3200" dirty="0"/>
              <a:t>Lunch</a:t>
            </a:r>
          </a:p>
          <a:p>
            <a:pPr marL="365760" indent="-365760">
              <a:spcBef>
                <a:spcPts val="300"/>
              </a:spcBef>
            </a:pPr>
            <a:r>
              <a:rPr lang="en-US" sz="3200" dirty="0"/>
              <a:t>Content deepening: sound</a:t>
            </a:r>
          </a:p>
          <a:p>
            <a:pPr marL="365760" indent="-365760">
              <a:spcBef>
                <a:spcPts val="300"/>
              </a:spcBef>
            </a:pPr>
            <a:r>
              <a:rPr lang="en-US" sz="3200" dirty="0"/>
              <a:t>Summary, homework, and reflections</a:t>
            </a:r>
          </a:p>
        </p:txBody>
      </p:sp>
    </p:spTree>
    <p:extLst>
      <p:ext uri="{BB962C8B-B14F-4D97-AF65-F5344CB8AC3E}">
        <p14:creationId xmlns:p14="http://schemas.microsoft.com/office/powerpoint/2010/main" val="2308084851"/>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457200"/>
            <a:ext cx="8305800" cy="990600"/>
          </a:xfrm>
        </p:spPr>
        <p:txBody>
          <a:bodyPr/>
          <a:lstStyle/>
          <a:p>
            <a:r>
              <a:rPr lang="en-US" dirty="0"/>
              <a:t>Sound Waves and Their Properties</a:t>
            </a:r>
          </a:p>
        </p:txBody>
      </p:sp>
      <p:sp>
        <p:nvSpPr>
          <p:cNvPr id="3" name="Content Placeholder 2"/>
          <p:cNvSpPr>
            <a:spLocks noGrp="1"/>
          </p:cNvSpPr>
          <p:nvPr>
            <p:ph idx="1"/>
          </p:nvPr>
        </p:nvSpPr>
        <p:spPr>
          <a:xfrm>
            <a:off x="609600" y="1371600"/>
            <a:ext cx="8077200" cy="5105400"/>
          </a:xfrm>
        </p:spPr>
        <p:txBody>
          <a:bodyPr/>
          <a:lstStyle/>
          <a:p>
            <a:pPr marL="365760" indent="-365760">
              <a:spcBef>
                <a:spcPts val="1200"/>
              </a:spcBef>
            </a:pPr>
            <a:r>
              <a:rPr lang="en-US" sz="3000" dirty="0"/>
              <a:t>Read sections 4 and 5 in the content background document (resources, lesson plans binder).</a:t>
            </a:r>
          </a:p>
          <a:p>
            <a:pPr marL="365760" indent="-365760">
              <a:spcBef>
                <a:spcPts val="1200"/>
              </a:spcBef>
            </a:pPr>
            <a:r>
              <a:rPr lang="en-US" sz="3000" dirty="0"/>
              <a:t>Pair up with an elbow partner and discuss the Stop and Think question on page 9:</a:t>
            </a:r>
          </a:p>
          <a:p>
            <a:pPr marL="731520" indent="0">
              <a:spcBef>
                <a:spcPts val="1200"/>
              </a:spcBef>
              <a:buNone/>
            </a:pPr>
            <a:r>
              <a:rPr lang="en-US" sz="3000" dirty="0"/>
              <a:t>What would a pressure-time wave or sine wave look like for a very loud sound compared to a very quiet sound? </a:t>
            </a:r>
          </a:p>
          <a:p>
            <a:pPr marL="365760" indent="-365760">
              <a:spcBef>
                <a:spcPts val="1200"/>
              </a:spcBef>
            </a:pPr>
            <a:r>
              <a:rPr lang="en-US" sz="3000" dirty="0"/>
              <a:t>In your notebook, draw sine waves to show what a loud sound and a quiet sound would </a:t>
            </a:r>
            <a:br>
              <a:rPr lang="en-US" sz="3000" dirty="0"/>
            </a:br>
            <a:r>
              <a:rPr lang="en-US" sz="3000" dirty="0"/>
              <a:t>look like.</a:t>
            </a:r>
          </a:p>
        </p:txBody>
      </p:sp>
    </p:spTree>
    <p:extLst>
      <p:ext uri="{BB962C8B-B14F-4D97-AF65-F5344CB8AC3E}">
        <p14:creationId xmlns:p14="http://schemas.microsoft.com/office/powerpoint/2010/main" val="1656694607"/>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533400"/>
            <a:ext cx="8153400" cy="990600"/>
          </a:xfrm>
        </p:spPr>
        <p:txBody>
          <a:bodyPr/>
          <a:lstStyle/>
          <a:p>
            <a:r>
              <a:rPr lang="en-US" dirty="0"/>
              <a:t>Sound Waves and Their Properties</a:t>
            </a:r>
          </a:p>
        </p:txBody>
      </p:sp>
      <p:sp>
        <p:nvSpPr>
          <p:cNvPr id="3" name="Content Placeholder 2"/>
          <p:cNvSpPr>
            <a:spLocks noGrp="1"/>
          </p:cNvSpPr>
          <p:nvPr>
            <p:ph idx="1"/>
          </p:nvPr>
        </p:nvSpPr>
        <p:spPr>
          <a:xfrm>
            <a:off x="4876800" y="5867400"/>
            <a:ext cx="3581400" cy="381000"/>
          </a:xfrm>
        </p:spPr>
        <p:txBody>
          <a:bodyPr/>
          <a:lstStyle/>
          <a:p>
            <a:pPr>
              <a:buNone/>
            </a:pPr>
            <a:r>
              <a:rPr lang="en-US" sz="1800" dirty="0">
                <a:solidFill>
                  <a:srgbClr val="0070C0"/>
                </a:solidFill>
              </a:rPr>
              <a:t>Link to video clip: </a:t>
            </a:r>
            <a:r>
              <a:rPr lang="en-US" sz="1800" dirty="0">
                <a:hlinkClick r:id="rId3"/>
              </a:rPr>
              <a:t>Sound Properties</a:t>
            </a:r>
            <a:endParaRPr lang="en-US" sz="1800" dirty="0"/>
          </a:p>
        </p:txBody>
      </p:sp>
      <p:sp>
        <p:nvSpPr>
          <p:cNvPr id="4" name="TextBox 3"/>
          <p:cNvSpPr txBox="1"/>
          <p:nvPr/>
        </p:nvSpPr>
        <p:spPr>
          <a:xfrm>
            <a:off x="533400" y="1600200"/>
            <a:ext cx="7924800" cy="3631763"/>
          </a:xfrm>
          <a:prstGeom prst="rect">
            <a:avLst/>
          </a:prstGeom>
          <a:noFill/>
        </p:spPr>
        <p:txBody>
          <a:bodyPr wrap="square" rtlCol="0">
            <a:spAutoFit/>
          </a:bodyPr>
          <a:lstStyle/>
          <a:p>
            <a:r>
              <a:rPr lang="en-US" sz="3200" dirty="0">
                <a:latin typeface="Calibri" pitchFamily="34" charset="0"/>
              </a:rPr>
              <a:t>Let’s watch a video clip about the different properties of sound: </a:t>
            </a:r>
          </a:p>
          <a:p>
            <a:pPr marL="731520" indent="-365760">
              <a:spcBef>
                <a:spcPts val="600"/>
              </a:spcBef>
              <a:buClr>
                <a:schemeClr val="bg1">
                  <a:lumMod val="65000"/>
                </a:schemeClr>
              </a:buClr>
              <a:buFont typeface="Arial" pitchFamily="34" charset="0"/>
              <a:buChar char="•"/>
            </a:pPr>
            <a:r>
              <a:rPr lang="en-US" sz="3200" dirty="0">
                <a:latin typeface="Calibri" pitchFamily="34" charset="0"/>
              </a:rPr>
              <a:t>amplitude</a:t>
            </a:r>
          </a:p>
          <a:p>
            <a:pPr marL="731520" indent="-365760">
              <a:spcBef>
                <a:spcPts val="600"/>
              </a:spcBef>
              <a:buClr>
                <a:schemeClr val="bg1">
                  <a:lumMod val="65000"/>
                </a:schemeClr>
              </a:buClr>
              <a:buFont typeface="Arial" pitchFamily="34" charset="0"/>
              <a:buChar char="•"/>
            </a:pPr>
            <a:r>
              <a:rPr lang="en-US" sz="3200" dirty="0">
                <a:latin typeface="Calibri" pitchFamily="34" charset="0"/>
              </a:rPr>
              <a:t>period</a:t>
            </a:r>
          </a:p>
          <a:p>
            <a:pPr marL="731520" indent="-365760">
              <a:spcBef>
                <a:spcPts val="600"/>
              </a:spcBef>
              <a:buClr>
                <a:schemeClr val="bg1">
                  <a:lumMod val="65000"/>
                </a:schemeClr>
              </a:buClr>
              <a:buFont typeface="Arial" pitchFamily="34" charset="0"/>
              <a:buChar char="•"/>
            </a:pPr>
            <a:r>
              <a:rPr lang="en-US" sz="3200" dirty="0">
                <a:latin typeface="Calibri" pitchFamily="34" charset="0"/>
              </a:rPr>
              <a:t>frequency</a:t>
            </a:r>
          </a:p>
          <a:p>
            <a:pPr marL="731520" indent="-365760">
              <a:spcBef>
                <a:spcPts val="600"/>
              </a:spcBef>
              <a:buClr>
                <a:schemeClr val="bg1">
                  <a:lumMod val="65000"/>
                </a:schemeClr>
              </a:buClr>
              <a:buFont typeface="Arial" pitchFamily="34" charset="0"/>
              <a:buChar char="•"/>
            </a:pPr>
            <a:r>
              <a:rPr lang="en-US" sz="3200" dirty="0">
                <a:latin typeface="Calibri" pitchFamily="34" charset="0"/>
              </a:rPr>
              <a:t>wavelength</a:t>
            </a:r>
          </a:p>
          <a:p>
            <a:endParaRPr lang="en-US" dirty="0"/>
          </a:p>
        </p:txBody>
      </p:sp>
    </p:spTree>
    <p:extLst>
      <p:ext uri="{BB962C8B-B14F-4D97-AF65-F5344CB8AC3E}">
        <p14:creationId xmlns:p14="http://schemas.microsoft.com/office/powerpoint/2010/main" val="1382414000"/>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382000" cy="990600"/>
          </a:xfrm>
        </p:spPr>
        <p:txBody>
          <a:bodyPr>
            <a:normAutofit/>
          </a:bodyPr>
          <a:lstStyle/>
          <a:p>
            <a:r>
              <a:rPr lang="en-US" sz="3800" dirty="0"/>
              <a:t>Reflect: Content Deepening Focus Questions</a:t>
            </a:r>
          </a:p>
        </p:txBody>
      </p:sp>
      <p:sp>
        <p:nvSpPr>
          <p:cNvPr id="3" name="Content Placeholder 2"/>
          <p:cNvSpPr>
            <a:spLocks noGrp="1"/>
          </p:cNvSpPr>
          <p:nvPr>
            <p:ph idx="1"/>
          </p:nvPr>
        </p:nvSpPr>
        <p:spPr>
          <a:xfrm>
            <a:off x="457200" y="1371600"/>
            <a:ext cx="8229600" cy="5105400"/>
          </a:xfrm>
        </p:spPr>
        <p:txBody>
          <a:bodyPr/>
          <a:lstStyle/>
          <a:p>
            <a:pPr marL="365760" indent="-365760">
              <a:spcBef>
                <a:spcPts val="1200"/>
              </a:spcBef>
            </a:pPr>
            <a:r>
              <a:rPr lang="en-US" sz="3200" dirty="0"/>
              <a:t>Why are some sounds loud, while other sounds are soft (quiet)?</a:t>
            </a:r>
          </a:p>
          <a:p>
            <a:pPr marL="365760" indent="-365760">
              <a:spcBef>
                <a:spcPts val="1200"/>
              </a:spcBef>
            </a:pPr>
            <a:r>
              <a:rPr lang="en-US" sz="3200" dirty="0"/>
              <a:t>Why does a sound get softer (quieter) as you walk away from the source?</a:t>
            </a:r>
          </a:p>
          <a:p>
            <a:pPr marL="731520" indent="-365760">
              <a:spcBef>
                <a:spcPts val="2400"/>
              </a:spcBef>
            </a:pPr>
            <a:r>
              <a:rPr lang="en-US" sz="3200" dirty="0">
                <a:solidFill>
                  <a:srgbClr val="000000"/>
                </a:solidFill>
              </a:rPr>
              <a:t>Answer these questions in your notebook.</a:t>
            </a:r>
          </a:p>
          <a:p>
            <a:pPr marL="731520" indent="-365760">
              <a:spcBef>
                <a:spcPts val="800"/>
              </a:spcBef>
            </a:pPr>
            <a:r>
              <a:rPr lang="en-US" sz="3200" dirty="0">
                <a:solidFill>
                  <a:srgbClr val="000000"/>
                </a:solidFill>
              </a:rPr>
              <a:t>Use evidence from today’s investigations to support your ideas.</a:t>
            </a:r>
          </a:p>
          <a:p>
            <a:pPr marL="731520" indent="-365760">
              <a:spcBef>
                <a:spcPts val="800"/>
              </a:spcBef>
            </a:pPr>
            <a:r>
              <a:rPr lang="en-US" sz="3200" dirty="0">
                <a:solidFill>
                  <a:srgbClr val="000000"/>
                </a:solidFill>
              </a:rPr>
              <a:t>Be prepared to share your ideas and evidence with the group.</a:t>
            </a:r>
          </a:p>
        </p:txBody>
      </p:sp>
    </p:spTree>
    <p:extLst>
      <p:ext uri="{BB962C8B-B14F-4D97-AF65-F5344CB8AC3E}">
        <p14:creationId xmlns:p14="http://schemas.microsoft.com/office/powerpoint/2010/main" val="1681905174"/>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533400"/>
            <a:ext cx="8153400" cy="838200"/>
          </a:xfrm>
        </p:spPr>
        <p:txBody>
          <a:bodyPr>
            <a:noAutofit/>
          </a:bodyPr>
          <a:lstStyle/>
          <a:p>
            <a:pPr marL="685800"/>
            <a:r>
              <a:rPr lang="en-US" dirty="0"/>
              <a:t>Key Science Ideas</a:t>
            </a:r>
          </a:p>
        </p:txBody>
      </p:sp>
      <p:sp>
        <p:nvSpPr>
          <p:cNvPr id="3" name="Content Placeholder 2"/>
          <p:cNvSpPr>
            <a:spLocks noGrp="1"/>
          </p:cNvSpPr>
          <p:nvPr>
            <p:ph idx="1"/>
          </p:nvPr>
        </p:nvSpPr>
        <p:spPr>
          <a:xfrm>
            <a:off x="533400" y="1524000"/>
            <a:ext cx="8077200" cy="4800600"/>
          </a:xfrm>
        </p:spPr>
        <p:txBody>
          <a:bodyPr/>
          <a:lstStyle/>
          <a:p>
            <a:pPr marL="365760" lvl="1" indent="-365760">
              <a:spcBef>
                <a:spcPts val="1200"/>
              </a:spcBef>
            </a:pPr>
            <a:r>
              <a:rPr lang="en-US" sz="3200" dirty="0"/>
              <a:t>The loudness or quietness of a sound (volume) is a </a:t>
            </a:r>
            <a:r>
              <a:rPr lang="en-US" sz="3200" b="1" dirty="0"/>
              <a:t>subjective</a:t>
            </a:r>
            <a:r>
              <a:rPr lang="en-US" sz="3200" dirty="0"/>
              <a:t> human perception </a:t>
            </a:r>
            <a:br>
              <a:rPr lang="en-US" sz="3200" dirty="0"/>
            </a:br>
            <a:r>
              <a:rPr lang="en-US" sz="3200" dirty="0"/>
              <a:t>of sound. </a:t>
            </a:r>
          </a:p>
          <a:p>
            <a:pPr marL="365760" lvl="1" indent="-365760">
              <a:spcBef>
                <a:spcPts val="1200"/>
              </a:spcBef>
            </a:pPr>
            <a:r>
              <a:rPr lang="en-US" sz="3200" dirty="0"/>
              <a:t>When we measure the loudness of a sound, we have to be less subjective, so we call it the </a:t>
            </a:r>
            <a:r>
              <a:rPr lang="en-US" sz="3200" b="1" dirty="0"/>
              <a:t>intensity</a:t>
            </a:r>
            <a:r>
              <a:rPr lang="en-US" sz="3200" dirty="0"/>
              <a:t> of the sound.</a:t>
            </a:r>
          </a:p>
          <a:p>
            <a:pPr marL="365760" lvl="1" indent="-365760">
              <a:spcBef>
                <a:spcPts val="1200"/>
              </a:spcBef>
            </a:pPr>
            <a:r>
              <a:rPr lang="en-US" sz="3200" dirty="0"/>
              <a:t>Loudness relates to the amplitude or the “tallness” of the sound (pressure) waves. </a:t>
            </a:r>
          </a:p>
          <a:p>
            <a:pPr algn="just"/>
            <a:endParaRPr lang="en-US" dirty="0">
              <a:solidFill>
                <a:srgbClr val="000000"/>
              </a:solidFill>
              <a:latin typeface="Calibri"/>
              <a:cs typeface="Calibri"/>
            </a:endParaRP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09600" y="609600"/>
            <a:ext cx="685800" cy="685800"/>
          </a:xfrm>
          <a:prstGeom prst="rect">
            <a:avLst/>
          </a:prstGeom>
        </p:spPr>
      </p:pic>
    </p:spTree>
    <p:extLst>
      <p:ext uri="{BB962C8B-B14F-4D97-AF65-F5344CB8AC3E}">
        <p14:creationId xmlns:p14="http://schemas.microsoft.com/office/powerpoint/2010/main" val="22132084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533400"/>
            <a:ext cx="8153400" cy="838200"/>
          </a:xfrm>
        </p:spPr>
        <p:txBody>
          <a:bodyPr>
            <a:noAutofit/>
          </a:bodyPr>
          <a:lstStyle/>
          <a:p>
            <a:pPr marL="685800"/>
            <a:r>
              <a:rPr lang="en-US" dirty="0"/>
              <a:t>Key Science Ideas</a:t>
            </a:r>
          </a:p>
        </p:txBody>
      </p:sp>
      <p:sp>
        <p:nvSpPr>
          <p:cNvPr id="3" name="Content Placeholder 2"/>
          <p:cNvSpPr>
            <a:spLocks noGrp="1"/>
          </p:cNvSpPr>
          <p:nvPr>
            <p:ph idx="1"/>
          </p:nvPr>
        </p:nvSpPr>
        <p:spPr>
          <a:xfrm>
            <a:off x="533400" y="1524000"/>
            <a:ext cx="8077200" cy="4953000"/>
          </a:xfrm>
        </p:spPr>
        <p:txBody>
          <a:bodyPr/>
          <a:lstStyle/>
          <a:p>
            <a:pPr marL="365760" lvl="1" indent="-365760">
              <a:spcBef>
                <a:spcPts val="600"/>
              </a:spcBef>
            </a:pPr>
            <a:r>
              <a:rPr lang="en-US" sz="3000" dirty="0"/>
              <a:t>In louder sounds, the compressions in the sound wave have a higher pressure (density) than the compressions in quieter sounds. </a:t>
            </a:r>
          </a:p>
          <a:p>
            <a:pPr marL="365760" lvl="1" indent="-365760">
              <a:spcBef>
                <a:spcPts val="1200"/>
              </a:spcBef>
            </a:pPr>
            <a:r>
              <a:rPr lang="en-US" sz="3000" dirty="0"/>
              <a:t>Sounds with greater intensity transfer more energy.</a:t>
            </a:r>
          </a:p>
          <a:p>
            <a:pPr marL="365760" indent="-365760">
              <a:spcBef>
                <a:spcPts val="1200"/>
              </a:spcBef>
            </a:pPr>
            <a:r>
              <a:rPr lang="en-US" sz="3000" dirty="0"/>
              <a:t>Sound moves away from a </a:t>
            </a:r>
            <a:r>
              <a:rPr lang="en-US" sz="3000" dirty="0" err="1"/>
              <a:t>soundmaker</a:t>
            </a:r>
            <a:r>
              <a:rPr lang="en-US" sz="3000" dirty="0"/>
              <a:t> equally in all directions, so the farther away you are from the source of the sound, the less energy (perceived loudness) there will be, and the softer or quieter the sound.</a:t>
            </a:r>
            <a:endParaRPr lang="en-US" dirty="0">
              <a:solidFill>
                <a:srgbClr val="000000"/>
              </a:solidFill>
              <a:latin typeface="Calibri"/>
              <a:cs typeface="Calibri"/>
            </a:endParaRP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09600" y="609600"/>
            <a:ext cx="685800" cy="685800"/>
          </a:xfrm>
          <a:prstGeom prst="rect">
            <a:avLst/>
          </a:prstGeom>
        </p:spPr>
      </p:pic>
    </p:spTree>
    <p:extLst>
      <p:ext uri="{BB962C8B-B14F-4D97-AF65-F5344CB8AC3E}">
        <p14:creationId xmlns:p14="http://schemas.microsoft.com/office/powerpoint/2010/main" val="22132084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a:xfrm>
            <a:off x="685800" y="381000"/>
            <a:ext cx="8001000" cy="990600"/>
          </a:xfrm>
        </p:spPr>
        <p:txBody>
          <a:bodyPr/>
          <a:lstStyle/>
          <a:p>
            <a:pPr eaLnBrk="1" hangingPunct="1"/>
            <a:r>
              <a:rPr lang="en-US" dirty="0"/>
              <a:t>Summary: Today’s Focus Questions</a:t>
            </a:r>
          </a:p>
        </p:txBody>
      </p:sp>
      <p:sp>
        <p:nvSpPr>
          <p:cNvPr id="90115" name="Rectangle 3"/>
          <p:cNvSpPr>
            <a:spLocks noGrp="1" noChangeArrowheads="1"/>
          </p:cNvSpPr>
          <p:nvPr>
            <p:ph idx="1"/>
          </p:nvPr>
        </p:nvSpPr>
        <p:spPr>
          <a:xfrm>
            <a:off x="762000" y="1295400"/>
            <a:ext cx="7924800" cy="5257800"/>
          </a:xfrm>
        </p:spPr>
        <p:txBody>
          <a:bodyPr>
            <a:noAutofit/>
          </a:bodyPr>
          <a:lstStyle/>
          <a:p>
            <a:pPr marL="0" indent="0">
              <a:spcAft>
                <a:spcPts val="0"/>
              </a:spcAft>
              <a:buNone/>
            </a:pPr>
            <a:r>
              <a:rPr lang="en-US" sz="3000" dirty="0"/>
              <a:t>What progress have we made in addressing today’s focus questions?</a:t>
            </a:r>
          </a:p>
          <a:p>
            <a:pPr marL="731520" indent="-365760" eaLnBrk="1" hangingPunct="1">
              <a:spcBef>
                <a:spcPts val="1200"/>
              </a:spcBef>
              <a:spcAft>
                <a:spcPts val="0"/>
              </a:spcAft>
              <a:buFont typeface="+mj-lt"/>
              <a:buAutoNum type="arabicPeriod"/>
              <a:defRPr/>
            </a:pPr>
            <a:r>
              <a:rPr lang="en-US" sz="3000" dirty="0"/>
              <a:t>How can lesson analysis help us better understand how elicit, probe, and challenge questions can reveal and challenge student thinking? </a:t>
            </a:r>
          </a:p>
          <a:p>
            <a:pPr marL="731520" indent="-365760" eaLnBrk="1" hangingPunct="1">
              <a:spcBef>
                <a:spcPts val="1200"/>
              </a:spcBef>
              <a:spcAft>
                <a:spcPts val="0"/>
              </a:spcAft>
              <a:buFont typeface="+mj-lt"/>
              <a:buAutoNum type="arabicPeriod"/>
              <a:defRPr/>
            </a:pPr>
            <a:r>
              <a:rPr lang="en-US" sz="3000" dirty="0">
                <a:solidFill>
                  <a:srgbClr val="000000"/>
                </a:solidFill>
              </a:rPr>
              <a:t>Why are some sounds loud, while other sounds are soft (quiet)?</a:t>
            </a:r>
          </a:p>
          <a:p>
            <a:pPr marL="731520" indent="-365760" eaLnBrk="1" hangingPunct="1">
              <a:spcBef>
                <a:spcPts val="1200"/>
              </a:spcBef>
              <a:spcAft>
                <a:spcPts val="0"/>
              </a:spcAft>
              <a:buFont typeface="+mj-lt"/>
              <a:buAutoNum type="arabicPeriod"/>
              <a:defRPr/>
            </a:pPr>
            <a:r>
              <a:rPr lang="en-US" sz="3000" dirty="0">
                <a:solidFill>
                  <a:srgbClr val="000000"/>
                </a:solidFill>
              </a:rPr>
              <a:t>Why does a sound get softer (quieter) as you walk away from the source?</a:t>
            </a:r>
          </a:p>
        </p:txBody>
      </p:sp>
    </p:spTree>
    <p:extLst>
      <p:ext uri="{BB962C8B-B14F-4D97-AF65-F5344CB8AC3E}">
        <p14:creationId xmlns:p14="http://schemas.microsoft.com/office/powerpoint/2010/main" val="98121073"/>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381000"/>
            <a:ext cx="8001000" cy="990600"/>
          </a:xfrm>
        </p:spPr>
        <p:txBody>
          <a:bodyPr/>
          <a:lstStyle/>
          <a:p>
            <a:r>
              <a:rPr lang="en-US" dirty="0"/>
              <a:t>Homework</a:t>
            </a:r>
          </a:p>
        </p:txBody>
      </p:sp>
      <p:sp>
        <p:nvSpPr>
          <p:cNvPr id="3" name="Content Placeholder 2"/>
          <p:cNvSpPr>
            <a:spLocks noGrp="1"/>
          </p:cNvSpPr>
          <p:nvPr>
            <p:ph idx="1"/>
          </p:nvPr>
        </p:nvSpPr>
        <p:spPr>
          <a:xfrm>
            <a:off x="685800" y="1295400"/>
            <a:ext cx="8001000" cy="5257800"/>
          </a:xfrm>
        </p:spPr>
        <p:txBody>
          <a:bodyPr/>
          <a:lstStyle/>
          <a:p>
            <a:pPr marL="365760" indent="-365760">
              <a:buFont typeface="+mj-lt"/>
              <a:buAutoNum type="arabicPeriod"/>
            </a:pPr>
            <a:r>
              <a:rPr lang="en-US" sz="3100" dirty="0"/>
              <a:t>For tomorrow, read the </a:t>
            </a:r>
            <a:r>
              <a:rPr lang="en-US" sz="3100" dirty="0" err="1"/>
              <a:t>STeLLA</a:t>
            </a:r>
            <a:r>
              <a:rPr lang="en-US" sz="3100" dirty="0"/>
              <a:t> strategies booklet and complete the Z-fold summary chart for these two Student Thinking Lens strategies:</a:t>
            </a:r>
          </a:p>
          <a:p>
            <a:pPr marL="731520" lvl="1" indent="-365760">
              <a:spcBef>
                <a:spcPts val="600"/>
              </a:spcBef>
              <a:buFont typeface="Arial" pitchFamily="34" charset="0"/>
              <a:buChar char="•"/>
            </a:pPr>
            <a:r>
              <a:rPr lang="en-US" sz="3100" b="1" dirty="0"/>
              <a:t>Strategy 4: </a:t>
            </a:r>
            <a:r>
              <a:rPr lang="en-US" sz="3100" dirty="0"/>
              <a:t>Engage students in analyzing and interpreting data and observations.</a:t>
            </a:r>
          </a:p>
          <a:p>
            <a:pPr marL="731520" lvl="1" indent="-365760">
              <a:spcBef>
                <a:spcPts val="600"/>
              </a:spcBef>
              <a:buFont typeface="Arial" pitchFamily="34" charset="0"/>
              <a:buChar char="•"/>
            </a:pPr>
            <a:r>
              <a:rPr lang="en-US" sz="3100" b="1" dirty="0"/>
              <a:t>Strategy 5: </a:t>
            </a:r>
            <a:r>
              <a:rPr lang="en-US" sz="3100" dirty="0"/>
              <a:t>Engage students in constructing explanations and arguments. </a:t>
            </a:r>
          </a:p>
          <a:p>
            <a:pPr marL="365760" indent="-365760">
              <a:spcBef>
                <a:spcPts val="1200"/>
              </a:spcBef>
              <a:buFont typeface="+mj-lt"/>
              <a:buAutoNum type="arabicPeriod"/>
            </a:pPr>
            <a:r>
              <a:rPr lang="en-US" sz="3100" dirty="0"/>
              <a:t>Don’t forget about the lesson-plan reading-and-reporting assignment due on day 4. </a:t>
            </a:r>
          </a:p>
        </p:txBody>
      </p:sp>
    </p:spTree>
    <p:extLst>
      <p:ext uri="{BB962C8B-B14F-4D97-AF65-F5344CB8AC3E}">
        <p14:creationId xmlns:p14="http://schemas.microsoft.com/office/powerpoint/2010/main" val="2907252915"/>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a:xfrm>
            <a:off x="457200" y="304800"/>
            <a:ext cx="8229600" cy="990600"/>
          </a:xfrm>
        </p:spPr>
        <p:txBody>
          <a:bodyPr>
            <a:normAutofit/>
          </a:bodyPr>
          <a:lstStyle/>
          <a:p>
            <a:pPr eaLnBrk="1" hangingPunct="1"/>
            <a:r>
              <a:rPr lang="en-US" sz="3600" dirty="0"/>
              <a:t>Reflections on Today’s Session</a:t>
            </a:r>
          </a:p>
        </p:txBody>
      </p:sp>
      <p:sp>
        <p:nvSpPr>
          <p:cNvPr id="28675" name="Rectangle 3"/>
          <p:cNvSpPr>
            <a:spLocks noGrp="1" noChangeArrowheads="1"/>
          </p:cNvSpPr>
          <p:nvPr>
            <p:ph idx="1"/>
          </p:nvPr>
        </p:nvSpPr>
        <p:spPr>
          <a:xfrm>
            <a:off x="457200" y="1143000"/>
            <a:ext cx="8458200" cy="5562600"/>
          </a:xfrm>
        </p:spPr>
        <p:txBody>
          <a:bodyPr>
            <a:noAutofit/>
          </a:bodyPr>
          <a:lstStyle/>
          <a:p>
            <a:pPr marL="0" indent="0">
              <a:spcBef>
                <a:spcPts val="300"/>
              </a:spcBef>
              <a:buNone/>
            </a:pPr>
            <a:r>
              <a:rPr lang="en-US" sz="2700" dirty="0"/>
              <a:t>Complete the Daily Reflections sheet (handout 2.6 in PD program binder).</a:t>
            </a:r>
          </a:p>
          <a:p>
            <a:pPr marL="731520" indent="-365760">
              <a:spcBef>
                <a:spcPts val="0"/>
              </a:spcBef>
              <a:buFont typeface="+mj-lt"/>
              <a:buAutoNum type="arabicPeriod"/>
            </a:pPr>
            <a:r>
              <a:rPr lang="en-US" sz="2700" dirty="0"/>
              <a:t>What value do you see in analyzing student thinking and practicing questions that elicit, probe, and challenge student thinking? What concerns do you have about enacting these practices?</a:t>
            </a:r>
          </a:p>
          <a:p>
            <a:pPr marL="731520" indent="-365760">
              <a:spcBef>
                <a:spcPts val="0"/>
              </a:spcBef>
              <a:buFont typeface="+mj-lt"/>
              <a:buAutoNum type="arabicPeriod"/>
            </a:pPr>
            <a:r>
              <a:rPr lang="en-US" sz="2700" dirty="0"/>
              <a:t>Did you identify any science ideas that you are unclear about? If so, what helped you identify this uncertainty?</a:t>
            </a:r>
          </a:p>
          <a:p>
            <a:pPr marL="731520" indent="-365760">
              <a:spcBef>
                <a:spcPts val="0"/>
              </a:spcBef>
              <a:buFont typeface="+mj-lt"/>
              <a:buAutoNum type="arabicPeriod"/>
            </a:pPr>
            <a:r>
              <a:rPr lang="en-US" sz="2700" dirty="0"/>
              <a:t>What questions do you have about the purposes and goals of the </a:t>
            </a:r>
            <a:r>
              <a:rPr lang="en-US" sz="2700" dirty="0" err="1"/>
              <a:t>RESPeCT</a:t>
            </a:r>
            <a:r>
              <a:rPr lang="en-US" sz="2700" dirty="0"/>
              <a:t> PD program?</a:t>
            </a:r>
          </a:p>
          <a:p>
            <a:pPr marL="731520" indent="-365760">
              <a:spcBef>
                <a:spcPts val="0"/>
              </a:spcBef>
              <a:buFont typeface="+mj-lt"/>
              <a:buAutoNum type="arabicPeriod"/>
            </a:pPr>
            <a:r>
              <a:rPr lang="en-US" sz="2700" dirty="0"/>
              <a:t>Which norms are we successfully implementing? Which norms need more work?</a:t>
            </a:r>
            <a:endParaRPr lang="en-US" sz="2400" dirty="0"/>
          </a:p>
        </p:txBody>
      </p:sp>
    </p:spTree>
    <p:extLst>
      <p:ext uri="{BB962C8B-B14F-4D97-AF65-F5344CB8AC3E}">
        <p14:creationId xmlns:p14="http://schemas.microsoft.com/office/powerpoint/2010/main" val="218579511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p:cNvSpPr>
            <a:spLocks noGrp="1" noChangeArrowheads="1"/>
          </p:cNvSpPr>
          <p:nvPr>
            <p:ph type="title"/>
          </p:nvPr>
        </p:nvSpPr>
        <p:spPr>
          <a:xfrm>
            <a:off x="457200" y="381000"/>
            <a:ext cx="8229600" cy="990600"/>
          </a:xfrm>
        </p:spPr>
        <p:txBody>
          <a:bodyPr>
            <a:normAutofit/>
          </a:bodyPr>
          <a:lstStyle/>
          <a:p>
            <a:r>
              <a:rPr lang="en-US" dirty="0">
                <a:cs typeface="Times New Roman" pitchFamily="18" charset="0"/>
              </a:rPr>
              <a:t>Today’s Focus Questions</a:t>
            </a:r>
          </a:p>
        </p:txBody>
      </p:sp>
      <p:sp>
        <p:nvSpPr>
          <p:cNvPr id="6" name="Text Placeholder 5"/>
          <p:cNvSpPr>
            <a:spLocks noGrp="1"/>
          </p:cNvSpPr>
          <p:nvPr>
            <p:ph type="body" idx="1"/>
          </p:nvPr>
        </p:nvSpPr>
        <p:spPr>
          <a:xfrm>
            <a:off x="457200" y="1219200"/>
            <a:ext cx="3931920" cy="639762"/>
          </a:xfrm>
        </p:spPr>
        <p:txBody>
          <a:bodyPr>
            <a:normAutofit/>
          </a:bodyPr>
          <a:lstStyle/>
          <a:p>
            <a:r>
              <a:rPr lang="en-US" sz="3200" dirty="0"/>
              <a:t>Lesson Analysis</a:t>
            </a:r>
          </a:p>
        </p:txBody>
      </p:sp>
      <p:sp>
        <p:nvSpPr>
          <p:cNvPr id="54275" name="Rectangle 3"/>
          <p:cNvSpPr>
            <a:spLocks noGrp="1" noChangeArrowheads="1"/>
          </p:cNvSpPr>
          <p:nvPr>
            <p:ph sz="half" idx="2"/>
          </p:nvPr>
        </p:nvSpPr>
        <p:spPr>
          <a:xfrm>
            <a:off x="533400" y="1828800"/>
            <a:ext cx="3886200" cy="3951288"/>
          </a:xfrm>
        </p:spPr>
        <p:txBody>
          <a:bodyPr>
            <a:normAutofit lnSpcReduction="10000"/>
          </a:bodyPr>
          <a:lstStyle/>
          <a:p>
            <a:pPr marL="274320" lvl="0" indent="-274320">
              <a:spcAft>
                <a:spcPts val="1200"/>
              </a:spcAft>
            </a:pPr>
            <a:r>
              <a:rPr lang="en-US" sz="3200" dirty="0"/>
              <a:t>How can lesson analysis help us better understand how elicit, probe, and challenge questions can reveal and challenge student thinking? </a:t>
            </a:r>
          </a:p>
          <a:p>
            <a:pPr>
              <a:spcAft>
                <a:spcPts val="1200"/>
              </a:spcAft>
            </a:pPr>
            <a:endParaRPr lang="en-US" sz="2800" dirty="0"/>
          </a:p>
        </p:txBody>
      </p:sp>
      <p:sp>
        <p:nvSpPr>
          <p:cNvPr id="7" name="Text Placeholder 6"/>
          <p:cNvSpPr>
            <a:spLocks noGrp="1"/>
          </p:cNvSpPr>
          <p:nvPr>
            <p:ph type="body" sz="quarter" idx="3"/>
          </p:nvPr>
        </p:nvSpPr>
        <p:spPr>
          <a:xfrm>
            <a:off x="4724400" y="1219200"/>
            <a:ext cx="3931920" cy="639762"/>
          </a:xfrm>
        </p:spPr>
        <p:txBody>
          <a:bodyPr>
            <a:normAutofit/>
          </a:bodyPr>
          <a:lstStyle/>
          <a:p>
            <a:r>
              <a:rPr lang="en-US" sz="3200" dirty="0"/>
              <a:t>Content Deepening</a:t>
            </a:r>
          </a:p>
        </p:txBody>
      </p:sp>
      <p:sp>
        <p:nvSpPr>
          <p:cNvPr id="5" name="Content Placeholder 4"/>
          <p:cNvSpPr>
            <a:spLocks noGrp="1"/>
          </p:cNvSpPr>
          <p:nvPr>
            <p:ph sz="quarter" idx="4"/>
          </p:nvPr>
        </p:nvSpPr>
        <p:spPr>
          <a:xfrm>
            <a:off x="4724400" y="1828800"/>
            <a:ext cx="4267200" cy="4038600"/>
          </a:xfrm>
        </p:spPr>
        <p:txBody>
          <a:bodyPr/>
          <a:lstStyle/>
          <a:p>
            <a:pPr marL="274320" indent="-274320"/>
            <a:r>
              <a:rPr lang="en-US" sz="3200" dirty="0"/>
              <a:t>Why are some sounds loud, while other sounds are soft (quiet)?</a:t>
            </a:r>
          </a:p>
          <a:p>
            <a:pPr marL="274320" indent="-274320">
              <a:spcBef>
                <a:spcPts val="1200"/>
              </a:spcBef>
            </a:pPr>
            <a:r>
              <a:rPr lang="en-US" sz="3200" dirty="0"/>
              <a:t>Why does a sound get softer (quieter) as you walk away from the source?</a:t>
            </a:r>
          </a:p>
        </p:txBody>
      </p:sp>
    </p:spTree>
    <p:extLst>
      <p:ext uri="{BB962C8B-B14F-4D97-AF65-F5344CB8AC3E}">
        <p14:creationId xmlns:p14="http://schemas.microsoft.com/office/powerpoint/2010/main" val="2982044396"/>
      </p:ext>
    </p:extLst>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6">
            <a:extLst>
              <a:ext uri="{FF2B5EF4-FFF2-40B4-BE49-F238E27FC236}">
                <a16:creationId xmlns:a16="http://schemas.microsoft.com/office/drawing/2014/main" id="{F781A610-692D-47D0-9DC3-5862ECA08080}"/>
              </a:ext>
            </a:extLst>
          </p:cNvPr>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1600200" y="457200"/>
            <a:ext cx="5849988" cy="6400800"/>
          </a:xfrm>
        </p:spPr>
      </p:pic>
      <p:sp>
        <p:nvSpPr>
          <p:cNvPr id="5" name="Rectangle 6"/>
          <p:cNvSpPr>
            <a:spLocks noChangeArrowheads="1"/>
          </p:cNvSpPr>
          <p:nvPr/>
        </p:nvSpPr>
        <p:spPr bwMode="auto">
          <a:xfrm>
            <a:off x="1828800" y="2743200"/>
            <a:ext cx="2667000" cy="1295400"/>
          </a:xfrm>
          <a:prstGeom prst="rect">
            <a:avLst/>
          </a:prstGeom>
          <a:solidFill>
            <a:srgbClr val="FFFF00">
              <a:alpha val="9019"/>
            </a:srgbClr>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Tree>
    <p:extLst>
      <p:ext uri="{BB962C8B-B14F-4D97-AF65-F5344CB8AC3E}">
        <p14:creationId xmlns:p14="http://schemas.microsoft.com/office/powerpoint/2010/main" val="136265526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381000"/>
            <a:ext cx="8077200" cy="990600"/>
          </a:xfrm>
        </p:spPr>
        <p:txBody>
          <a:bodyPr>
            <a:normAutofit/>
          </a:bodyPr>
          <a:lstStyle/>
          <a:p>
            <a:r>
              <a:rPr lang="en-US" dirty="0">
                <a:cs typeface="Times New Roman" pitchFamily="18" charset="0"/>
              </a:rPr>
              <a:t>Probe versus Challenge Questions</a:t>
            </a:r>
          </a:p>
        </p:txBody>
      </p:sp>
      <p:sp>
        <p:nvSpPr>
          <p:cNvPr id="3" name="Content Placeholder 2"/>
          <p:cNvSpPr>
            <a:spLocks noGrp="1"/>
          </p:cNvSpPr>
          <p:nvPr>
            <p:ph idx="1"/>
          </p:nvPr>
        </p:nvSpPr>
        <p:spPr>
          <a:xfrm>
            <a:off x="609600" y="1371600"/>
            <a:ext cx="8077200" cy="4953000"/>
          </a:xfrm>
        </p:spPr>
        <p:txBody>
          <a:bodyPr>
            <a:noAutofit/>
          </a:bodyPr>
          <a:lstStyle/>
          <a:p>
            <a:pPr marL="365760" indent="-365760">
              <a:spcBef>
                <a:spcPts val="0"/>
              </a:spcBef>
              <a:spcAft>
                <a:spcPts val="1200"/>
              </a:spcAft>
            </a:pPr>
            <a:r>
              <a:rPr lang="en-US" sz="3200" dirty="0"/>
              <a:t>Read one of the dialogue examples for STL strategy 3 in the </a:t>
            </a:r>
            <a:r>
              <a:rPr lang="en-US" sz="3200" dirty="0" err="1"/>
              <a:t>STeLLA</a:t>
            </a:r>
            <a:r>
              <a:rPr lang="en-US" sz="3200" dirty="0"/>
              <a:t> strategies booklet. </a:t>
            </a:r>
            <a:endParaRPr lang="en-US" sz="3200" i="1" dirty="0"/>
          </a:p>
          <a:p>
            <a:pPr marL="365760" indent="-365760">
              <a:spcBef>
                <a:spcPts val="0"/>
              </a:spcBef>
              <a:spcAft>
                <a:spcPts val="1200"/>
              </a:spcAft>
            </a:pPr>
            <a:r>
              <a:rPr lang="en-US" sz="3200" dirty="0"/>
              <a:t>With an elbow partner, try to justify why each question is labeled probe or challenge.</a:t>
            </a:r>
          </a:p>
          <a:p>
            <a:pPr marL="365760" indent="-365760">
              <a:spcBef>
                <a:spcPts val="0"/>
              </a:spcBef>
              <a:spcAft>
                <a:spcPts val="1200"/>
              </a:spcAft>
            </a:pPr>
            <a:r>
              <a:rPr lang="en-US" sz="3200" dirty="0"/>
              <a:t>For help, refer to the STL Z-fold summary chart and the explanations, examples, and general questions for strategy 3 in the strategies booklet.</a:t>
            </a:r>
          </a:p>
          <a:p>
            <a:pPr marL="365760" indent="-365760">
              <a:spcBef>
                <a:spcPts val="0"/>
              </a:spcBef>
              <a:spcAft>
                <a:spcPts val="1200"/>
              </a:spcAft>
            </a:pPr>
            <a:r>
              <a:rPr lang="en-US" sz="3200" dirty="0"/>
              <a:t>Be ready to share your ideas.</a:t>
            </a:r>
          </a:p>
        </p:txBody>
      </p:sp>
    </p:spTree>
    <p:extLst>
      <p:ext uri="{BB962C8B-B14F-4D97-AF65-F5344CB8AC3E}">
        <p14:creationId xmlns:p14="http://schemas.microsoft.com/office/powerpoint/2010/main" val="46554672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533400"/>
            <a:ext cx="8077200" cy="990600"/>
          </a:xfrm>
        </p:spPr>
        <p:txBody>
          <a:bodyPr/>
          <a:lstStyle/>
          <a:p>
            <a:r>
              <a:rPr lang="en-US" dirty="0"/>
              <a:t>Lesson Analysis Focus Question</a:t>
            </a:r>
          </a:p>
        </p:txBody>
      </p:sp>
      <p:sp>
        <p:nvSpPr>
          <p:cNvPr id="3" name="Content Placeholder 2"/>
          <p:cNvSpPr>
            <a:spLocks noGrp="1"/>
          </p:cNvSpPr>
          <p:nvPr>
            <p:ph idx="1"/>
          </p:nvPr>
        </p:nvSpPr>
        <p:spPr>
          <a:xfrm>
            <a:off x="609600" y="1600200"/>
            <a:ext cx="8077200" cy="4876800"/>
          </a:xfrm>
        </p:spPr>
        <p:txBody>
          <a:bodyPr/>
          <a:lstStyle/>
          <a:p>
            <a:pPr marL="0" lvl="0" indent="0">
              <a:spcBef>
                <a:spcPts val="0"/>
              </a:spcBef>
              <a:buNone/>
            </a:pPr>
            <a:r>
              <a:rPr lang="en-US" sz="3200" dirty="0"/>
              <a:t>How can lesson analysis help us better understand how elicit, probe, and challenge questions can reveal and challenge student thinking? </a:t>
            </a:r>
          </a:p>
          <a:p>
            <a:endParaRPr lang="en-US" dirty="0"/>
          </a:p>
        </p:txBody>
      </p:sp>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larity">
  <a:themeElements>
    <a:clrScheme name="Clarity">
      <a:dk1>
        <a:srgbClr val="292934"/>
      </a:dk1>
      <a:lt1>
        <a:srgbClr val="FFFFFF"/>
      </a:lt1>
      <a:dk2>
        <a:srgbClr val="D2533C"/>
      </a:dk2>
      <a:lt2>
        <a:srgbClr val="F3F2DC"/>
      </a:lt2>
      <a:accent1>
        <a:srgbClr val="93A299"/>
      </a:accent1>
      <a:accent2>
        <a:srgbClr val="AD8F67"/>
      </a:accent2>
      <a:accent3>
        <a:srgbClr val="726056"/>
      </a:accent3>
      <a:accent4>
        <a:srgbClr val="4C5A6A"/>
      </a:accent4>
      <a:accent5>
        <a:srgbClr val="808DA0"/>
      </a:accent5>
      <a:accent6>
        <a:srgbClr val="79463D"/>
      </a:accent6>
      <a:hlink>
        <a:srgbClr val="0000FF"/>
      </a:hlink>
      <a:folHlink>
        <a:srgbClr val="800080"/>
      </a:folHlink>
    </a:clrScheme>
    <a:fontScheme name="Office Classic 2">
      <a:maj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larity">
      <a:fillStyleLst>
        <a:solidFill>
          <a:schemeClr val="phClr"/>
        </a:solidFill>
        <a:gradFill rotWithShape="1">
          <a:gsLst>
            <a:gs pos="0">
              <a:schemeClr val="phClr">
                <a:tint val="50000"/>
                <a:shade val="86000"/>
                <a:satMod val="140000"/>
              </a:schemeClr>
            </a:gs>
            <a:gs pos="45000">
              <a:schemeClr val="phClr">
                <a:tint val="48000"/>
                <a:satMod val="150000"/>
              </a:schemeClr>
            </a:gs>
            <a:gs pos="100000">
              <a:schemeClr val="phClr">
                <a:tint val="28000"/>
                <a:satMod val="160000"/>
              </a:schemeClr>
            </a:gs>
          </a:gsLst>
          <a:path path="circle">
            <a:fillToRect l="100000" t="100000" r="100000" b="100000"/>
          </a:path>
        </a:gradFill>
        <a:gradFill rotWithShape="1">
          <a:gsLst>
            <a:gs pos="0">
              <a:schemeClr val="phClr">
                <a:shade val="70000"/>
                <a:satMod val="150000"/>
              </a:schemeClr>
            </a:gs>
            <a:gs pos="34000">
              <a:schemeClr val="phClr">
                <a:shade val="70000"/>
                <a:satMod val="140000"/>
              </a:schemeClr>
            </a:gs>
            <a:gs pos="70000">
              <a:schemeClr val="phClr">
                <a:tint val="100000"/>
                <a:shade val="90000"/>
                <a:satMod val="140000"/>
              </a:schemeClr>
            </a:gs>
            <a:gs pos="100000">
              <a:schemeClr val="phClr">
                <a:tint val="100000"/>
                <a:shade val="100000"/>
                <a:satMod val="100000"/>
              </a:schemeClr>
            </a:gs>
          </a:gsLst>
          <a:path path="circle">
            <a:fillToRect l="100000" t="100000" r="100000" b="100000"/>
          </a:path>
        </a:gradFill>
      </a:fillStyleLst>
      <a:lnStyleLst>
        <a:ln w="9525" cap="flat" cmpd="sng" algn="ctr">
          <a:solidFill>
            <a:schemeClr val="phClr"/>
          </a:solidFill>
          <a:prstDash val="solid"/>
        </a:ln>
        <a:ln w="26425" cap="flat" cmpd="sng" algn="ctr">
          <a:solidFill>
            <a:schemeClr val="phClr"/>
          </a:solidFill>
          <a:prstDash val="solid"/>
        </a:ln>
        <a:ln w="4445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38100" dist="25400" dir="2700000" algn="br" rotWithShape="0">
              <a:srgbClr val="000000">
                <a:alpha val="60000"/>
              </a:srgbClr>
            </a:outerShdw>
          </a:effectLst>
          <a:scene3d>
            <a:camera prst="orthographicFront">
              <a:rot lat="0" lon="0" rev="0"/>
            </a:camera>
            <a:lightRig rig="balanced" dir="t">
              <a:rot lat="0" lon="0" rev="5100000"/>
            </a:lightRig>
          </a:scene3d>
          <a:sp3d contourW="6350">
            <a:bevelT w="29210" h="12700"/>
            <a:contourClr>
              <a:schemeClr val="phClr">
                <a:shade val="30000"/>
                <a:satMod val="130000"/>
              </a:schemeClr>
            </a:contourClr>
          </a:sp3d>
        </a:effectStyle>
      </a:effectStyleLst>
      <a:bgFillStyleLst>
        <a:solidFill>
          <a:schemeClr val="phClr"/>
        </a:solidFill>
        <a:gradFill rotWithShape="1">
          <a:gsLst>
            <a:gs pos="0">
              <a:schemeClr val="phClr">
                <a:tint val="85000"/>
                <a:satMod val="180000"/>
              </a:schemeClr>
            </a:gs>
            <a:gs pos="40000">
              <a:schemeClr val="phClr">
                <a:tint val="95000"/>
                <a:shade val="85000"/>
                <a:satMod val="150000"/>
              </a:schemeClr>
            </a:gs>
            <a:gs pos="100000">
              <a:schemeClr val="phClr">
                <a:shade val="45000"/>
                <a:satMod val="200000"/>
              </a:schemeClr>
            </a:gs>
          </a:gsLst>
          <a:lin ang="5400000" scaled="0"/>
        </a:gradFill>
        <a:blipFill rotWithShape="1">
          <a:blip xmlns:r="http://schemas.openxmlformats.org/officeDocument/2006/relationships" r:embed="rId1">
            <a:duotone>
              <a:schemeClr val="phClr">
                <a:shade val="55000"/>
              </a:schemeClr>
              <a:schemeClr val="phClr">
                <a:tint val="97000"/>
                <a:satMod val="95000"/>
              </a:schemeClr>
            </a:duotone>
          </a:blip>
          <a:tile tx="0" ty="0" sx="70000" sy="70000" flip="none" algn="tl"/>
        </a:blipFill>
      </a:bgFillStyleLst>
    </a:fmtScheme>
  </a:themeElements>
  <a:objectDefaults/>
  <a:extraClrSchemeLst/>
</a:theme>
</file>

<file path=ppt/theme/theme2.xml><?xml version="1.0" encoding="utf-8"?>
<a:theme xmlns:a="http://schemas.openxmlformats.org/drawingml/2006/main" name="1_Clarity">
  <a:themeElements>
    <a:clrScheme name="Clarity">
      <a:dk1>
        <a:srgbClr val="292934"/>
      </a:dk1>
      <a:lt1>
        <a:srgbClr val="FFFFFF"/>
      </a:lt1>
      <a:dk2>
        <a:srgbClr val="D2533C"/>
      </a:dk2>
      <a:lt2>
        <a:srgbClr val="F3F2DC"/>
      </a:lt2>
      <a:accent1>
        <a:srgbClr val="93A299"/>
      </a:accent1>
      <a:accent2>
        <a:srgbClr val="AD8F67"/>
      </a:accent2>
      <a:accent3>
        <a:srgbClr val="726056"/>
      </a:accent3>
      <a:accent4>
        <a:srgbClr val="4C5A6A"/>
      </a:accent4>
      <a:accent5>
        <a:srgbClr val="808DA0"/>
      </a:accent5>
      <a:accent6>
        <a:srgbClr val="79463D"/>
      </a:accent6>
      <a:hlink>
        <a:srgbClr val="0000FF"/>
      </a:hlink>
      <a:folHlink>
        <a:srgbClr val="800080"/>
      </a:folHlink>
    </a:clrScheme>
    <a:fontScheme name="Office Classic 2">
      <a:maj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larity">
      <a:fillStyleLst>
        <a:solidFill>
          <a:schemeClr val="phClr"/>
        </a:solidFill>
        <a:gradFill rotWithShape="1">
          <a:gsLst>
            <a:gs pos="0">
              <a:schemeClr val="phClr">
                <a:tint val="50000"/>
                <a:shade val="86000"/>
                <a:satMod val="140000"/>
              </a:schemeClr>
            </a:gs>
            <a:gs pos="45000">
              <a:schemeClr val="phClr">
                <a:tint val="48000"/>
                <a:satMod val="150000"/>
              </a:schemeClr>
            </a:gs>
            <a:gs pos="100000">
              <a:schemeClr val="phClr">
                <a:tint val="28000"/>
                <a:satMod val="160000"/>
              </a:schemeClr>
            </a:gs>
          </a:gsLst>
          <a:path path="circle">
            <a:fillToRect l="100000" t="100000" r="100000" b="100000"/>
          </a:path>
        </a:gradFill>
        <a:gradFill rotWithShape="1">
          <a:gsLst>
            <a:gs pos="0">
              <a:schemeClr val="phClr">
                <a:shade val="70000"/>
                <a:satMod val="150000"/>
              </a:schemeClr>
            </a:gs>
            <a:gs pos="34000">
              <a:schemeClr val="phClr">
                <a:shade val="70000"/>
                <a:satMod val="140000"/>
              </a:schemeClr>
            </a:gs>
            <a:gs pos="70000">
              <a:schemeClr val="phClr">
                <a:tint val="100000"/>
                <a:shade val="90000"/>
                <a:satMod val="140000"/>
              </a:schemeClr>
            </a:gs>
            <a:gs pos="100000">
              <a:schemeClr val="phClr">
                <a:tint val="100000"/>
                <a:shade val="100000"/>
                <a:satMod val="100000"/>
              </a:schemeClr>
            </a:gs>
          </a:gsLst>
          <a:path path="circle">
            <a:fillToRect l="100000" t="100000" r="100000" b="100000"/>
          </a:path>
        </a:gradFill>
      </a:fillStyleLst>
      <a:lnStyleLst>
        <a:ln w="9525" cap="flat" cmpd="sng" algn="ctr">
          <a:solidFill>
            <a:schemeClr val="phClr"/>
          </a:solidFill>
          <a:prstDash val="solid"/>
        </a:ln>
        <a:ln w="26425" cap="flat" cmpd="sng" algn="ctr">
          <a:solidFill>
            <a:schemeClr val="phClr"/>
          </a:solidFill>
          <a:prstDash val="solid"/>
        </a:ln>
        <a:ln w="4445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38100" dist="25400" dir="2700000" algn="br" rotWithShape="0">
              <a:srgbClr val="000000">
                <a:alpha val="60000"/>
              </a:srgbClr>
            </a:outerShdw>
          </a:effectLst>
          <a:scene3d>
            <a:camera prst="orthographicFront">
              <a:rot lat="0" lon="0" rev="0"/>
            </a:camera>
            <a:lightRig rig="balanced" dir="t">
              <a:rot lat="0" lon="0" rev="5100000"/>
            </a:lightRig>
          </a:scene3d>
          <a:sp3d contourW="6350">
            <a:bevelT w="29210" h="12700"/>
            <a:contourClr>
              <a:schemeClr val="phClr">
                <a:shade val="30000"/>
                <a:satMod val="130000"/>
              </a:schemeClr>
            </a:contourClr>
          </a:sp3d>
        </a:effectStyle>
      </a:effectStyleLst>
      <a:bgFillStyleLst>
        <a:solidFill>
          <a:schemeClr val="phClr"/>
        </a:solidFill>
        <a:gradFill rotWithShape="1">
          <a:gsLst>
            <a:gs pos="0">
              <a:schemeClr val="phClr">
                <a:tint val="85000"/>
                <a:satMod val="180000"/>
              </a:schemeClr>
            </a:gs>
            <a:gs pos="40000">
              <a:schemeClr val="phClr">
                <a:tint val="95000"/>
                <a:shade val="85000"/>
                <a:satMod val="150000"/>
              </a:schemeClr>
            </a:gs>
            <a:gs pos="100000">
              <a:schemeClr val="phClr">
                <a:shade val="45000"/>
                <a:satMod val="200000"/>
              </a:schemeClr>
            </a:gs>
          </a:gsLst>
          <a:lin ang="5400000" scaled="0"/>
        </a:gradFill>
        <a:blipFill rotWithShape="1">
          <a:blip xmlns:r="http://schemas.openxmlformats.org/officeDocument/2006/relationships" r:embed="rId1">
            <a:duotone>
              <a:schemeClr val="phClr">
                <a:shade val="55000"/>
              </a:schemeClr>
              <a:schemeClr val="phClr">
                <a:tint val="97000"/>
                <a:satMod val="95000"/>
              </a:schemeClr>
            </a:duotone>
          </a:blip>
          <a:tile tx="0" ty="0" sx="70000" sy="70000" flip="none" algn="tl"/>
        </a:blip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Clarity">
    <a:dk1>
      <a:srgbClr val="292934"/>
    </a:dk1>
    <a:lt1>
      <a:srgbClr val="FFFFFF"/>
    </a:lt1>
    <a:dk2>
      <a:srgbClr val="D2533C"/>
    </a:dk2>
    <a:lt2>
      <a:srgbClr val="F3F2DC"/>
    </a:lt2>
    <a:accent1>
      <a:srgbClr val="93A299"/>
    </a:accent1>
    <a:accent2>
      <a:srgbClr val="AD8F67"/>
    </a:accent2>
    <a:accent3>
      <a:srgbClr val="726056"/>
    </a:accent3>
    <a:accent4>
      <a:srgbClr val="4C5A6A"/>
    </a:accent4>
    <a:accent5>
      <a:srgbClr val="808DA0"/>
    </a:accent5>
    <a:accent6>
      <a:srgbClr val="79463D"/>
    </a:accent6>
    <a:hlink>
      <a:srgbClr val="0000FF"/>
    </a:hlink>
    <a:folHlink>
      <a:srgbClr val="800080"/>
    </a:folHlink>
  </a:clrScheme>
</a:themeOverride>
</file>

<file path=docProps/app.xml><?xml version="1.0" encoding="utf-8"?>
<Properties xmlns="http://schemas.openxmlformats.org/officeDocument/2006/extended-properties" xmlns:vt="http://schemas.openxmlformats.org/officeDocument/2006/docPropsVTypes">
  <TotalTime>4329</TotalTime>
  <Words>8190</Words>
  <Application>Microsoft Office PowerPoint</Application>
  <PresentationFormat>On-screen Show (4:3)</PresentationFormat>
  <Paragraphs>1036</Paragraphs>
  <Slides>57</Slides>
  <Notes>57</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57</vt:i4>
      </vt:variant>
    </vt:vector>
  </HeadingPairs>
  <TitlesOfParts>
    <vt:vector size="63" baseType="lpstr">
      <vt:lpstr>Arial</vt:lpstr>
      <vt:lpstr>Calibri</vt:lpstr>
      <vt:lpstr>Lucida Sans Unicode</vt:lpstr>
      <vt:lpstr>Times New Roman</vt:lpstr>
      <vt:lpstr>Clarity</vt:lpstr>
      <vt:lpstr>1_Clarity</vt:lpstr>
      <vt:lpstr>RESPeCT PD pROGRAM</vt:lpstr>
      <vt:lpstr>Trends in Reflections</vt:lpstr>
      <vt:lpstr> Norms for Working Together: The Basics </vt:lpstr>
      <vt:lpstr> Norms for Working Together: The Heart  </vt:lpstr>
      <vt:lpstr>Agenda for Day 2</vt:lpstr>
      <vt:lpstr>Today’s Focus Questions</vt:lpstr>
      <vt:lpstr>PowerPoint Presentation</vt:lpstr>
      <vt:lpstr>Probe versus Challenge Questions</vt:lpstr>
      <vt:lpstr>Lesson Analysis Focus Question</vt:lpstr>
      <vt:lpstr>RESPeCT Lesson Analysis Protocol</vt:lpstr>
      <vt:lpstr>Lesson Analysis Process</vt:lpstr>
      <vt:lpstr>Lesson Analysis: Viewing Basics</vt:lpstr>
      <vt:lpstr>Our First Video Clip</vt:lpstr>
      <vt:lpstr>Identify Elicit and Probe Questions</vt:lpstr>
      <vt:lpstr>Analyze Student Thinking</vt:lpstr>
      <vt:lpstr>Identify Probe and Challenge Questions</vt:lpstr>
      <vt:lpstr>Identify Probe and Challenge Questions</vt:lpstr>
      <vt:lpstr>Identify Missed Opportunities to Probe Student Thinking</vt:lpstr>
      <vt:lpstr>Common Student Ideas</vt:lpstr>
      <vt:lpstr>Common Student Ideas</vt:lpstr>
      <vt:lpstr>Lesson Analysis Basics</vt:lpstr>
      <vt:lpstr>Analyze Questions That Probe and Challenge Student Thinking</vt:lpstr>
      <vt:lpstr>Identify Probe, Challenge, and Leading Questions</vt:lpstr>
      <vt:lpstr>Analyze Student Thinking</vt:lpstr>
      <vt:lpstr>Summarize: Elicit, Probe, and Challenge  Questions</vt:lpstr>
      <vt:lpstr>Reflect on Your Learning</vt:lpstr>
      <vt:lpstr>Practice Elicit and Probe Questions: Interview Planning</vt:lpstr>
      <vt:lpstr>Practice Elicit and Probe Questions: Interview Process</vt:lpstr>
      <vt:lpstr>Group Discussion</vt:lpstr>
      <vt:lpstr>SOUND</vt:lpstr>
      <vt:lpstr>How Does Sound Travel?</vt:lpstr>
      <vt:lpstr>PowerPoint Presentation</vt:lpstr>
      <vt:lpstr>Drawing Sound Waves</vt:lpstr>
      <vt:lpstr>Review: Where Does Sound Come From?</vt:lpstr>
      <vt:lpstr>Review: Where Does Sound Go?</vt:lpstr>
      <vt:lpstr>Review: Where Does Sound Go?  </vt:lpstr>
      <vt:lpstr>STeLLA Strategy 3: Challenge Questions</vt:lpstr>
      <vt:lpstr>Main Learning Goals</vt:lpstr>
      <vt:lpstr>Content Deepening Focus Questions</vt:lpstr>
      <vt:lpstr>Content Deepening: Focus Question 1</vt:lpstr>
      <vt:lpstr>Investigation 1: Barking Dogs</vt:lpstr>
      <vt:lpstr>Investigation 1: Barking Dogs</vt:lpstr>
      <vt:lpstr>The Intensity of Sound</vt:lpstr>
      <vt:lpstr>The Intensity of Sound</vt:lpstr>
      <vt:lpstr>Drawing the Velocity of Atoms</vt:lpstr>
      <vt:lpstr>What Intensity Is and Is Not</vt:lpstr>
      <vt:lpstr>Sound-Intensity Challenge</vt:lpstr>
      <vt:lpstr>Content Deepening: Focus Question 2</vt:lpstr>
      <vt:lpstr>Why Do Sounds Get Softer?</vt:lpstr>
      <vt:lpstr>Sound Waves and Their Properties</vt:lpstr>
      <vt:lpstr>Sound Waves and Their Properties</vt:lpstr>
      <vt:lpstr>Reflect: Content Deepening Focus Questions</vt:lpstr>
      <vt:lpstr>Key Science Ideas</vt:lpstr>
      <vt:lpstr>Key Science Ideas</vt:lpstr>
      <vt:lpstr>Summary: Today’s Focus Questions</vt:lpstr>
      <vt:lpstr>Homework</vt:lpstr>
      <vt:lpstr>Reflections on Today’s Session</vt:lpstr>
    </vt:vector>
  </TitlesOfParts>
  <Company>BSCS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Paul Numedahl</dc:creator>
  <cp:lastModifiedBy>Mai Ngoc Tran</cp:lastModifiedBy>
  <cp:revision>696</cp:revision>
  <dcterms:created xsi:type="dcterms:W3CDTF">2014-06-10T18:20:14Z</dcterms:created>
  <dcterms:modified xsi:type="dcterms:W3CDTF">2020-01-06T23:19:50Z</dcterms:modified>
</cp:coreProperties>
</file>