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72" r:id="rId2"/>
  </p:sldMasterIdLst>
  <p:notesMasterIdLst>
    <p:notesMasterId r:id="rId69"/>
  </p:notesMasterIdLst>
  <p:handoutMasterIdLst>
    <p:handoutMasterId r:id="rId70"/>
  </p:handoutMasterIdLst>
  <p:sldIdLst>
    <p:sldId id="299" r:id="rId3"/>
    <p:sldId id="374" r:id="rId4"/>
    <p:sldId id="418" r:id="rId5"/>
    <p:sldId id="419" r:id="rId6"/>
    <p:sldId id="313" r:id="rId7"/>
    <p:sldId id="420" r:id="rId8"/>
    <p:sldId id="421" r:id="rId9"/>
    <p:sldId id="422" r:id="rId10"/>
    <p:sldId id="451" r:id="rId11"/>
    <p:sldId id="423" r:id="rId12"/>
    <p:sldId id="424" r:id="rId13"/>
    <p:sldId id="425" r:id="rId14"/>
    <p:sldId id="426" r:id="rId15"/>
    <p:sldId id="427" r:id="rId16"/>
    <p:sldId id="428" r:id="rId17"/>
    <p:sldId id="331" r:id="rId18"/>
    <p:sldId id="429" r:id="rId19"/>
    <p:sldId id="450" r:id="rId20"/>
    <p:sldId id="430" r:id="rId21"/>
    <p:sldId id="432" r:id="rId22"/>
    <p:sldId id="433" r:id="rId23"/>
    <p:sldId id="434" r:id="rId24"/>
    <p:sldId id="435" r:id="rId25"/>
    <p:sldId id="436" r:id="rId26"/>
    <p:sldId id="384" r:id="rId27"/>
    <p:sldId id="454" r:id="rId28"/>
    <p:sldId id="321" r:id="rId29"/>
    <p:sldId id="322" r:id="rId30"/>
    <p:sldId id="323" r:id="rId31"/>
    <p:sldId id="324" r:id="rId32"/>
    <p:sldId id="455" r:id="rId33"/>
    <p:sldId id="287" r:id="rId34"/>
    <p:sldId id="457" r:id="rId35"/>
    <p:sldId id="288" r:id="rId36"/>
    <p:sldId id="289" r:id="rId37"/>
    <p:sldId id="290" r:id="rId38"/>
    <p:sldId id="291" r:id="rId39"/>
    <p:sldId id="292" r:id="rId40"/>
    <p:sldId id="293" r:id="rId41"/>
    <p:sldId id="294" r:id="rId42"/>
    <p:sldId id="295" r:id="rId43"/>
    <p:sldId id="296" r:id="rId44"/>
    <p:sldId id="297" r:id="rId45"/>
    <p:sldId id="298" r:id="rId46"/>
    <p:sldId id="452" r:id="rId47"/>
    <p:sldId id="325"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458" r:id="rId61"/>
    <p:sldId id="453" r:id="rId62"/>
    <p:sldId id="443" r:id="rId63"/>
    <p:sldId id="444" r:id="rId64"/>
    <p:sldId id="445" r:id="rId65"/>
    <p:sldId id="446" r:id="rId66"/>
    <p:sldId id="447" r:id="rId67"/>
    <p:sldId id="448" r:id="rId6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mast" initials="C" lastIdx="1" clrIdx="0">
    <p:extLst>
      <p:ext uri="{19B8F6BF-5375-455C-9EA6-DF929625EA0E}">
        <p15:presenceInfo xmlns:p15="http://schemas.microsoft.com/office/powerpoint/2012/main" userId="Cemas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6" autoAdjust="0"/>
    <p:restoredTop sz="86039" autoAdjust="0"/>
  </p:normalViewPr>
  <p:slideViewPr>
    <p:cSldViewPr>
      <p:cViewPr varScale="1">
        <p:scale>
          <a:sx n="98" d="100"/>
          <a:sy n="98" d="100"/>
        </p:scale>
        <p:origin x="792" y="78"/>
      </p:cViewPr>
      <p:guideLst>
        <p:guide orient="horz" pos="2160"/>
        <p:guide pos="2880"/>
      </p:guideLst>
    </p:cSldViewPr>
  </p:slideViewPr>
  <p:outlineViewPr>
    <p:cViewPr>
      <p:scale>
        <a:sx n="33" d="100"/>
        <a:sy n="33" d="100"/>
      </p:scale>
      <p:origin x="0" y="-12906"/>
    </p:cViewPr>
  </p:outlineViewPr>
  <p:notesTextViewPr>
    <p:cViewPr>
      <p:scale>
        <a:sx n="1" d="1"/>
        <a:sy n="1" d="1"/>
      </p:scale>
      <p:origin x="0" y="0"/>
    </p:cViewPr>
  </p:notesTextViewPr>
  <p:sorterViewPr>
    <p:cViewPr>
      <p:scale>
        <a:sx n="100" d="100"/>
        <a:sy n="100" d="100"/>
      </p:scale>
      <p:origin x="0" y="-450"/>
    </p:cViewPr>
  </p:sorterViewPr>
  <p:notesViewPr>
    <p:cSldViewPr>
      <p:cViewPr varScale="1">
        <p:scale>
          <a:sx n="112" d="100"/>
          <a:sy n="112" d="100"/>
        </p:scale>
        <p:origin x="164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27AD806-55DA-4555-B2D1-695CF6B02A10}" type="datetimeFigureOut">
              <a:rPr lang="en-US" smtClean="0"/>
              <a:pPr/>
              <a:t>11/12/2019</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8331392-BC22-4018-AE4B-40E53FC5B18E}" type="slidenum">
              <a:rPr lang="en-US" smtClean="0"/>
              <a:pPr/>
              <a:t>‹#›</a:t>
            </a:fld>
            <a:endParaRPr lang="en-US"/>
          </a:p>
        </p:txBody>
      </p:sp>
    </p:spTree>
    <p:extLst>
      <p:ext uri="{BB962C8B-B14F-4D97-AF65-F5344CB8AC3E}">
        <p14:creationId xmlns:p14="http://schemas.microsoft.com/office/powerpoint/2010/main" val="3863212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13E99A0-5A01-41BA-AC39-BB8F130969B5}" type="datetimeFigureOut">
              <a:rPr lang="en-US" smtClean="0"/>
              <a:pPr/>
              <a:t>11/12/2019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58BEC4D-D1F7-4625-B0BA-2126EAFE9E6D}" type="slidenum">
              <a:rPr lang="en-US" smtClean="0"/>
              <a:pPr/>
              <a:t>‹#›</a:t>
            </a:fld>
            <a:endParaRPr lang="en-US"/>
          </a:p>
        </p:txBody>
      </p:sp>
    </p:spTree>
    <p:extLst>
      <p:ext uri="{BB962C8B-B14F-4D97-AF65-F5344CB8AC3E}">
        <p14:creationId xmlns:p14="http://schemas.microsoft.com/office/powerpoint/2010/main" val="2691797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A9E7CF9-240F-482B-9EC3-A2AD26735D19}" type="slidenum">
              <a:rPr lang="en-US" altLang="en-US">
                <a:solidFill>
                  <a:prstClr val="black"/>
                </a:solidFill>
              </a:rPr>
              <a:pPr eaLnBrk="1" hangingPunct="1">
                <a:spcBef>
                  <a:spcPct val="0"/>
                </a:spcBef>
              </a:pPr>
              <a:t>1</a:t>
            </a:fld>
            <a:endParaRPr lang="en-US" altLang="en-US">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US" altLang="en-US" dirty="0"/>
              <a:t>5 min</a:t>
            </a:r>
          </a:p>
          <a:p>
            <a:pPr eaLnBrk="1" hangingPunct="1"/>
            <a:endParaRPr lang="en-US" altLang="en-US" dirty="0"/>
          </a:p>
          <a:p>
            <a:pPr eaLnBrk="1" hangingPunct="1"/>
            <a:r>
              <a:rPr lang="en-US" sz="1200" kern="1200" dirty="0">
                <a:solidFill>
                  <a:schemeClr val="tx1"/>
                </a:solidFill>
                <a:latin typeface="+mn-lt"/>
                <a:ea typeface="+mn-ea"/>
                <a:cs typeface="+mn-cs"/>
              </a:rPr>
              <a:t>a. Take care of any housekeeping issues.</a:t>
            </a:r>
            <a:endParaRPr lang="en-US" altLang="en-US" dirty="0"/>
          </a:p>
        </p:txBody>
      </p:sp>
    </p:spTree>
    <p:extLst>
      <p:ext uri="{BB962C8B-B14F-4D97-AF65-F5344CB8AC3E}">
        <p14:creationId xmlns:p14="http://schemas.microsoft.com/office/powerpoint/2010/main" val="4071017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a:t>
            </a:r>
          </a:p>
          <a:p>
            <a:endParaRPr lang="en-US" dirty="0"/>
          </a:p>
          <a:p>
            <a:pPr marL="228600" lvl="0" indent="-228600" fontAlgn="base">
              <a:buNone/>
            </a:pPr>
            <a:r>
              <a:rPr lang="en-US" sz="1200" kern="1200" dirty="0">
                <a:solidFill>
                  <a:schemeClr val="tx1"/>
                </a:solidFill>
                <a:latin typeface="+mn-lt"/>
                <a:ea typeface="+mn-ea"/>
                <a:cs typeface="+mn-cs"/>
              </a:rPr>
              <a:t>a. “</a:t>
            </a:r>
            <a:r>
              <a:rPr lang="en-US" sz="1200" u="none" kern="1200" dirty="0">
                <a:solidFill>
                  <a:schemeClr val="tx1"/>
                </a:solidFill>
                <a:latin typeface="+mn-lt"/>
                <a:ea typeface="+mn-ea"/>
                <a:cs typeface="+mn-cs"/>
              </a:rPr>
              <a:t>Read</a:t>
            </a:r>
            <a:r>
              <a:rPr lang="en-US" sz="1200" kern="1200" dirty="0">
                <a:solidFill>
                  <a:schemeClr val="tx1"/>
                </a:solidFill>
                <a:latin typeface="+mn-lt"/>
                <a:ea typeface="+mn-ea"/>
                <a:cs typeface="+mn-cs"/>
              </a:rPr>
              <a:t> the lesson context at the top of the video transcript (handout 4.4 in your PD program binders).”</a:t>
            </a:r>
          </a:p>
          <a:p>
            <a:pPr marL="228600" lvl="0" indent="-228600" fontAlgn="base">
              <a:buNone/>
            </a:pPr>
            <a:endParaRPr lang="en-US" dirty="0"/>
          </a:p>
          <a:p>
            <a:pPr marL="228600" lvl="0" indent="-228600" fontAlgn="base">
              <a:buNone/>
            </a:pPr>
            <a:r>
              <a:rPr lang="en-US" dirty="0"/>
              <a:t>b. </a:t>
            </a:r>
            <a:r>
              <a:rPr lang="en-US" sz="1200" u="none" strike="noStrike" kern="1200" dirty="0">
                <a:solidFill>
                  <a:schemeClr val="tx1"/>
                </a:solidFill>
                <a:effectLst/>
                <a:latin typeface="+mn-lt"/>
                <a:ea typeface="+mn-ea"/>
                <a:cs typeface="+mn-cs"/>
              </a:rPr>
              <a:t>Make</a:t>
            </a:r>
            <a:r>
              <a:rPr lang="en-US" sz="1200" u="none" strike="noStrike" kern="1200" baseline="0" dirty="0">
                <a:solidFill>
                  <a:schemeClr val="tx1"/>
                </a:solidFill>
                <a:effectLst/>
                <a:latin typeface="+mn-lt"/>
                <a:ea typeface="+mn-ea"/>
                <a:cs typeface="+mn-cs"/>
              </a:rPr>
              <a:t> sure </a:t>
            </a:r>
            <a:r>
              <a:rPr lang="en-US" sz="1200" u="none" strike="noStrike" kern="1200" dirty="0">
                <a:solidFill>
                  <a:schemeClr val="tx1"/>
                </a:solidFill>
                <a:effectLst/>
                <a:latin typeface="+mn-lt"/>
                <a:ea typeface="+mn-ea"/>
                <a:cs typeface="+mn-cs"/>
              </a:rPr>
              <a:t>participants understand the science content and activity</a:t>
            </a:r>
            <a:r>
              <a:rPr lang="en-US" sz="1200" u="none" strike="noStrike" kern="1200" baseline="0" dirty="0">
                <a:solidFill>
                  <a:schemeClr val="tx1"/>
                </a:solidFill>
                <a:effectLst/>
                <a:latin typeface="+mn-lt"/>
                <a:ea typeface="+mn-ea"/>
                <a:cs typeface="+mn-cs"/>
              </a:rPr>
              <a:t> that are the focus </a:t>
            </a:r>
            <a:r>
              <a:rPr lang="en-US" sz="1200" u="none" strike="noStrike" kern="1200" dirty="0">
                <a:solidFill>
                  <a:schemeClr val="tx1"/>
                </a:solidFill>
                <a:effectLst/>
                <a:latin typeface="+mn-lt"/>
                <a:ea typeface="+mn-ea"/>
                <a:cs typeface="+mn-cs"/>
              </a:rPr>
              <a:t>of</a:t>
            </a:r>
            <a:r>
              <a:rPr lang="en-US" sz="1200" u="none" strike="noStrike" kern="1200" baseline="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this video clip.</a:t>
            </a:r>
          </a:p>
          <a:p>
            <a:pPr marL="228600" lvl="0" indent="-228600" fontAlgn="base">
              <a:buNone/>
            </a:pPr>
            <a:endParaRPr lang="en-US" sz="1200" u="none" strike="noStrike" kern="1200" dirty="0">
              <a:solidFill>
                <a:schemeClr val="tx1"/>
              </a:solidFill>
              <a:effectLst/>
              <a:latin typeface="+mn-lt"/>
              <a:ea typeface="+mn-ea"/>
              <a:cs typeface="+mn-cs"/>
            </a:endParaRPr>
          </a:p>
          <a:p>
            <a:pPr marL="228600" lvl="0" indent="-228600" fontAlgn="base">
              <a:buNone/>
            </a:pPr>
            <a:r>
              <a:rPr lang="en-US" sz="1200" b="1" kern="1200" dirty="0">
                <a:solidFill>
                  <a:schemeClr val="tx1"/>
                </a:solidFill>
                <a:latin typeface="+mn-lt"/>
                <a:ea typeface="+mn-ea"/>
                <a:cs typeface="+mn-cs"/>
              </a:rPr>
              <a:t>Note:</a:t>
            </a:r>
            <a:r>
              <a:rPr lang="en-US" sz="1200" kern="1200" dirty="0">
                <a:solidFill>
                  <a:schemeClr val="tx1"/>
                </a:solidFill>
                <a:latin typeface="+mn-lt"/>
                <a:ea typeface="+mn-ea"/>
                <a:cs typeface="+mn-cs"/>
              </a:rPr>
              <a:t> Refer to the Sound Content Background Document as needed throughout the lesson analysis.</a:t>
            </a:r>
            <a:endParaRPr lang="en-US" dirty="0"/>
          </a:p>
        </p:txBody>
      </p:sp>
      <p:sp>
        <p:nvSpPr>
          <p:cNvPr id="4" name="Slide Number Placeholder 3"/>
          <p:cNvSpPr>
            <a:spLocks noGrp="1"/>
          </p:cNvSpPr>
          <p:nvPr>
            <p:ph type="sldNum" sz="quarter" idx="10"/>
          </p:nvPr>
        </p:nvSpPr>
        <p:spPr/>
        <p:txBody>
          <a:bodyPr/>
          <a:lstStyle/>
          <a:p>
            <a:pPr>
              <a:defRPr/>
            </a:pPr>
            <a:fld id="{9808C13C-847F-4B58-97D9-13B05A934034}" type="slidenum">
              <a:rPr lang="en-US" smtClean="0"/>
              <a:pPr>
                <a:defRPr/>
              </a:pPr>
              <a:t>10</a:t>
            </a:fld>
            <a:endParaRPr lang="en-US"/>
          </a:p>
        </p:txBody>
      </p:sp>
    </p:spTree>
    <p:extLst>
      <p:ext uri="{BB962C8B-B14F-4D97-AF65-F5344CB8AC3E}">
        <p14:creationId xmlns:p14="http://schemas.microsoft.com/office/powerpoint/2010/main" val="1588331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800294" indent="-307805" eaLnBrk="0" hangingPunct="0">
              <a:defRPr>
                <a:solidFill>
                  <a:schemeClr val="tx1"/>
                </a:solidFill>
                <a:latin typeface="Arial" charset="0"/>
              </a:defRPr>
            </a:lvl2pPr>
            <a:lvl3pPr marL="1231222" indent="-246244" eaLnBrk="0" hangingPunct="0">
              <a:defRPr>
                <a:solidFill>
                  <a:schemeClr val="tx1"/>
                </a:solidFill>
                <a:latin typeface="Arial" charset="0"/>
              </a:defRPr>
            </a:lvl3pPr>
            <a:lvl4pPr marL="1723711" indent="-246244" eaLnBrk="0" hangingPunct="0">
              <a:defRPr>
                <a:solidFill>
                  <a:schemeClr val="tx1"/>
                </a:solidFill>
                <a:latin typeface="Arial" charset="0"/>
              </a:defRPr>
            </a:lvl4pPr>
            <a:lvl5pPr marL="2216201" indent="-246244" eaLnBrk="0" hangingPunct="0">
              <a:defRPr>
                <a:solidFill>
                  <a:schemeClr val="tx1"/>
                </a:solidFill>
                <a:latin typeface="Arial" charset="0"/>
              </a:defRPr>
            </a:lvl5pPr>
            <a:lvl6pPr marL="2708689" indent="-246244" eaLnBrk="0" fontAlgn="base" hangingPunct="0">
              <a:spcBef>
                <a:spcPct val="0"/>
              </a:spcBef>
              <a:spcAft>
                <a:spcPct val="0"/>
              </a:spcAft>
              <a:defRPr>
                <a:solidFill>
                  <a:schemeClr val="tx1"/>
                </a:solidFill>
                <a:latin typeface="Arial" charset="0"/>
              </a:defRPr>
            </a:lvl6pPr>
            <a:lvl7pPr marL="3201178" indent="-246244" eaLnBrk="0" fontAlgn="base" hangingPunct="0">
              <a:spcBef>
                <a:spcPct val="0"/>
              </a:spcBef>
              <a:spcAft>
                <a:spcPct val="0"/>
              </a:spcAft>
              <a:defRPr>
                <a:solidFill>
                  <a:schemeClr val="tx1"/>
                </a:solidFill>
                <a:latin typeface="Arial" charset="0"/>
              </a:defRPr>
            </a:lvl7pPr>
            <a:lvl8pPr marL="3693667" indent="-246244" eaLnBrk="0" fontAlgn="base" hangingPunct="0">
              <a:spcBef>
                <a:spcPct val="0"/>
              </a:spcBef>
              <a:spcAft>
                <a:spcPct val="0"/>
              </a:spcAft>
              <a:defRPr>
                <a:solidFill>
                  <a:schemeClr val="tx1"/>
                </a:solidFill>
                <a:latin typeface="Arial" charset="0"/>
              </a:defRPr>
            </a:lvl8pPr>
            <a:lvl9pPr marL="4186156" indent="-246244" eaLnBrk="0" fontAlgn="base" hangingPunct="0">
              <a:spcBef>
                <a:spcPct val="0"/>
              </a:spcBef>
              <a:spcAft>
                <a:spcPct val="0"/>
              </a:spcAft>
              <a:defRPr>
                <a:solidFill>
                  <a:schemeClr val="tx1"/>
                </a:solidFill>
                <a:latin typeface="Arial" charset="0"/>
              </a:defRPr>
            </a:lvl9pPr>
          </a:lstStyle>
          <a:p>
            <a:pPr eaLnBrk="1" hangingPunct="1"/>
            <a:fld id="{293F2425-BB1A-4108-B190-88894F331882}" type="slidenum">
              <a:rPr lang="en-US" smtClean="0"/>
              <a:pPr eaLnBrk="1" hangingPunct="1"/>
              <a:t>11</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r>
              <a:rPr lang="en-US" dirty="0"/>
              <a:t>25 min</a:t>
            </a:r>
          </a:p>
          <a:p>
            <a:endParaRPr lang="en-US" dirty="0"/>
          </a:p>
          <a:p>
            <a:r>
              <a:rPr lang="en-US" sz="1200" u="none" kern="1200" dirty="0">
                <a:solidFill>
                  <a:schemeClr val="tx1"/>
                </a:solidFill>
                <a:latin typeface="+mn-lt"/>
                <a:ea typeface="+mn-ea"/>
                <a:cs typeface="+mn-cs"/>
              </a:rPr>
              <a:t>a. “</a:t>
            </a:r>
            <a:r>
              <a:rPr lang="en-US" sz="1200" kern="1200" dirty="0">
                <a:solidFill>
                  <a:schemeClr val="tx1"/>
                </a:solidFill>
                <a:latin typeface="+mn-lt"/>
                <a:ea typeface="+mn-ea"/>
                <a:cs typeface="+mn-cs"/>
              </a:rPr>
              <a:t>As </a:t>
            </a:r>
            <a:r>
              <a:rPr lang="en-US" sz="1200" kern="1200" dirty="0">
                <a:solidFill>
                  <a:schemeClr val="tx1"/>
                </a:solidFill>
                <a:effectLst/>
                <a:latin typeface="+mn-lt"/>
                <a:ea typeface="+mn-ea"/>
                <a:cs typeface="+mn-cs"/>
              </a:rPr>
              <a:t>you watch the video, think about what makes activity in this clip a use-and-apply</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task. What science ideas should students be using and applying in each scenario? Also notice what kinds of questions the teacher asks.”  </a:t>
            </a:r>
          </a:p>
          <a:p>
            <a:r>
              <a:rPr lang="en-US" sz="1200" kern="1200" dirty="0">
                <a:solidFill>
                  <a:schemeClr val="tx1"/>
                </a:solidFill>
                <a:effectLst/>
                <a:latin typeface="+mn-lt"/>
                <a:ea typeface="+mn-ea"/>
                <a:cs typeface="+mn-cs"/>
              </a:rPr>
              <a:t> </a:t>
            </a:r>
            <a:endParaRPr lang="en-US" sz="1200" kern="1200" dirty="0">
              <a:solidFill>
                <a:schemeClr val="tx1"/>
              </a:solidFill>
              <a:latin typeface="+mn-lt"/>
              <a:ea typeface="+mn-ea"/>
              <a:cs typeface="+mn-cs"/>
            </a:endParaRPr>
          </a:p>
          <a:p>
            <a:pPr lvl="0" fontAlgn="base"/>
            <a:r>
              <a:rPr lang="en-US" sz="1200" kern="1200" dirty="0">
                <a:solidFill>
                  <a:schemeClr val="tx1"/>
                </a:solidFill>
                <a:latin typeface="+mn-lt"/>
                <a:ea typeface="+mn-ea"/>
                <a:cs typeface="+mn-cs"/>
              </a:rPr>
              <a:t>b. Show the video clip.</a:t>
            </a:r>
          </a:p>
          <a:p>
            <a:pPr lvl="0" fontAlgn="base"/>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a:t>
            </a:r>
            <a:r>
              <a:rPr lang="en-US" sz="1200" b="1" kern="1200" dirty="0">
                <a:solidFill>
                  <a:schemeClr val="tx1"/>
                </a:solidFill>
                <a:latin typeface="+mn-lt"/>
                <a:ea typeface="+mn-ea"/>
                <a:cs typeface="+mn-cs"/>
              </a:rPr>
              <a:t>Individuals: </a:t>
            </a:r>
            <a:r>
              <a:rPr lang="en-US" sz="1200" kern="1200" dirty="0">
                <a:solidFill>
                  <a:schemeClr val="tx1"/>
                </a:solidFill>
                <a:latin typeface="+mn-lt"/>
                <a:ea typeface="+mn-ea"/>
                <a:cs typeface="+mn-cs"/>
              </a:rPr>
              <a:t>“Think </a:t>
            </a:r>
            <a:r>
              <a:rPr lang="en-US" sz="1200" kern="1200" dirty="0">
                <a:solidFill>
                  <a:schemeClr val="tx1"/>
                </a:solidFill>
                <a:effectLst/>
                <a:latin typeface="+mn-lt"/>
                <a:ea typeface="+mn-ea"/>
                <a:cs typeface="+mn-cs"/>
              </a:rPr>
              <a:t>about the questions on the slide and mark the transcript as you identify the use of strategy 6.”</a:t>
            </a:r>
            <a:r>
              <a:rPr lang="en-US" dirty="0">
                <a:effectLst/>
              </a:rPr>
              <a:t> </a:t>
            </a:r>
            <a:r>
              <a:rPr lang="en-US" sz="1200" kern="1200" dirty="0">
                <a:solidFill>
                  <a:schemeClr val="tx1"/>
                </a:solidFill>
                <a:effectLst/>
                <a:latin typeface="+mn-lt"/>
                <a:ea typeface="+mn-ea"/>
                <a:cs typeface="+mn-cs"/>
              </a:rPr>
              <a:t> </a:t>
            </a:r>
          </a:p>
          <a:p>
            <a:pPr lvl="0" fontAlgn="base"/>
            <a:endParaRPr lang="en-US" sz="1200" kern="1200" dirty="0">
              <a:solidFill>
                <a:schemeClr val="tx1"/>
              </a:solidFill>
              <a:latin typeface="+mn-lt"/>
              <a:ea typeface="+mn-ea"/>
              <a:cs typeface="+mn-cs"/>
            </a:endParaRPr>
          </a:p>
          <a:p>
            <a:pPr lvl="0" fontAlgn="base"/>
            <a:r>
              <a:rPr lang="en-US" sz="1200" kern="1200" dirty="0">
                <a:solidFill>
                  <a:schemeClr val="tx1"/>
                </a:solidFill>
                <a:latin typeface="+mn-lt"/>
                <a:ea typeface="+mn-ea"/>
                <a:cs typeface="+mn-cs"/>
              </a:rPr>
              <a:t>d. </a:t>
            </a:r>
            <a:r>
              <a:rPr lang="en-US" sz="1200" b="1" kern="1200" dirty="0">
                <a:solidFill>
                  <a:schemeClr val="tx1"/>
                </a:solidFill>
                <a:latin typeface="+mn-lt"/>
                <a:ea typeface="+mn-ea"/>
                <a:cs typeface="+mn-cs"/>
              </a:rPr>
              <a:t>Whole group: </a:t>
            </a:r>
            <a:r>
              <a:rPr lang="en-US" sz="1200" kern="1200" dirty="0">
                <a:solidFill>
                  <a:schemeClr val="tx1"/>
                </a:solidFill>
                <a:latin typeface="+mn-lt"/>
                <a:ea typeface="+mn-ea"/>
                <a:cs typeface="+mn-cs"/>
              </a:rPr>
              <a:t>Discuss</a:t>
            </a:r>
            <a:r>
              <a:rPr lang="en-US" sz="1200" kern="1200" baseline="0" dirty="0">
                <a:solidFill>
                  <a:schemeClr val="tx1"/>
                </a:solidFill>
                <a:latin typeface="+mn-lt"/>
                <a:ea typeface="+mn-ea"/>
                <a:cs typeface="+mn-cs"/>
              </a:rPr>
              <a:t> participants’ responses to t</a:t>
            </a:r>
            <a:r>
              <a:rPr lang="en-US" sz="1200" kern="1200" dirty="0">
                <a:solidFill>
                  <a:schemeClr val="tx1"/>
                </a:solidFill>
                <a:latin typeface="+mn-lt"/>
                <a:ea typeface="+mn-ea"/>
                <a:cs typeface="+mn-cs"/>
              </a:rPr>
              <a:t>he questions.</a:t>
            </a:r>
          </a:p>
          <a:p>
            <a:pPr lvl="0" fontAlgn="base"/>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Ideal observations:</a:t>
            </a:r>
            <a:endParaRPr lang="en-US" sz="1200" kern="1200" dirty="0">
              <a:solidFill>
                <a:schemeClr val="tx1"/>
              </a:solidFill>
              <a:latin typeface="+mn-lt"/>
              <a:ea typeface="+mn-ea"/>
              <a:cs typeface="+mn-cs"/>
            </a:endParaRPr>
          </a:p>
          <a:p>
            <a:pPr marL="137160" indent="-137160">
              <a:buFont typeface="Arial" pitchFamily="34" charset="0"/>
              <a:buChar char="•"/>
            </a:pPr>
            <a:r>
              <a:rPr lang="en-US" sz="1200" kern="1200" dirty="0">
                <a:solidFill>
                  <a:schemeClr val="tx1"/>
                </a:solidFill>
                <a:latin typeface="+mn-lt"/>
                <a:ea typeface="+mn-ea"/>
                <a:cs typeface="+mn-cs"/>
              </a:rPr>
              <a:t>This is a use-and-apply task because it doesn’t introduce any new science ideas or practices. Instead, students use what they’ve learned about sound waves and how they’re represented to arrange sample sound waves in order from loudest to quietest. </a:t>
            </a:r>
          </a:p>
          <a:p>
            <a:pPr marL="137160" indent="-137160">
              <a:buFont typeface="Arial" pitchFamily="34" charset="0"/>
              <a:buChar char="•"/>
            </a:pPr>
            <a:r>
              <a:rPr lang="en-US" sz="1200" kern="1200" dirty="0">
                <a:solidFill>
                  <a:schemeClr val="tx1"/>
                </a:solidFill>
                <a:latin typeface="+mn-lt"/>
                <a:ea typeface="+mn-ea"/>
                <a:cs typeface="+mn-cs"/>
              </a:rPr>
              <a:t>During a use-and-apply task, the teacher should ask many probe and challenge questions. Challenge questions should be open ended enough to reveal whether students understand the science content. Probe questions should help the teacher determine whether students are using science ideas accurately. Additional challenge questions should push students’ thinking forward toward more-scientific understandings, as well as encourage students to add more detail to their answers and connect their thinking to science ideas.</a:t>
            </a:r>
          </a:p>
          <a:p>
            <a:pPr marL="137160" indent="-137160">
              <a:buFont typeface="Arial" pitchFamily="34" charset="0"/>
              <a:buChar char="•"/>
            </a:pPr>
            <a:r>
              <a:rPr lang="en-US" sz="1200" kern="1200" dirty="0">
                <a:solidFill>
                  <a:schemeClr val="tx1"/>
                </a:solidFill>
                <a:latin typeface="+mn-lt"/>
                <a:ea typeface="+mn-ea"/>
                <a:cs typeface="+mn-cs"/>
              </a:rPr>
              <a:t>In this clip, the teacher asks challenge questions and at times follows up with probe questions but stops asking questions before students are able to make a connection to the science idea that the size of a sound wave determines the level of sound produced.  </a:t>
            </a:r>
          </a:p>
          <a:p>
            <a:pPr marL="137160" indent="-137160">
              <a:buFont typeface="Arial" pitchFamily="34" charset="0"/>
              <a:buChar char="•"/>
            </a:pPr>
            <a:r>
              <a:rPr lang="en-US" sz="1200" kern="1200" dirty="0">
                <a:solidFill>
                  <a:schemeClr val="tx1"/>
                </a:solidFill>
                <a:latin typeface="+mn-lt"/>
                <a:ea typeface="+mn-ea"/>
                <a:cs typeface="+mn-cs"/>
              </a:rPr>
              <a:t>Examples of leading questions in which the teacher does the cognitive work for students:</a:t>
            </a:r>
          </a:p>
          <a:p>
            <a:pPr marL="320040" indent="-137160">
              <a:buFont typeface="Arial" pitchFamily="34" charset="0"/>
              <a:buChar char="•"/>
            </a:pPr>
            <a:r>
              <a:rPr lang="en-US" sz="1200" b="1" kern="1200" dirty="0">
                <a:solidFill>
                  <a:schemeClr val="tx1"/>
                </a:solidFill>
                <a:latin typeface="+mn-lt"/>
                <a:ea typeface="+mn-ea"/>
                <a:cs typeface="+mn-cs"/>
              </a:rPr>
              <a:t>Video segment 00:06:18:</a:t>
            </a:r>
            <a:r>
              <a:rPr lang="en-US" sz="1200" kern="1200" dirty="0">
                <a:solidFill>
                  <a:schemeClr val="tx1"/>
                </a:solidFill>
                <a:latin typeface="+mn-lt"/>
                <a:ea typeface="+mn-ea"/>
                <a:cs typeface="+mn-cs"/>
              </a:rPr>
              <a:t> “Are they higher or what? What’s that word you were just labeling with? </a:t>
            </a:r>
          </a:p>
          <a:p>
            <a:pPr marL="320040" indent="-137160">
              <a:buFont typeface="Arial" pitchFamily="34" charset="0"/>
              <a:buChar char="•"/>
            </a:pPr>
            <a:r>
              <a:rPr lang="en-US" sz="1200" b="1" kern="1200" dirty="0">
                <a:solidFill>
                  <a:schemeClr val="tx1"/>
                </a:solidFill>
                <a:latin typeface="+mn-lt"/>
                <a:ea typeface="+mn-ea"/>
                <a:cs typeface="+mn-cs"/>
              </a:rPr>
              <a:t>Segment 00:06:25:</a:t>
            </a:r>
            <a:r>
              <a:rPr lang="en-US" sz="1200" kern="1200" dirty="0">
                <a:solidFill>
                  <a:schemeClr val="tx1"/>
                </a:solidFill>
                <a:latin typeface="+mn-lt"/>
                <a:ea typeface="+mn-ea"/>
                <a:cs typeface="+mn-cs"/>
              </a:rPr>
              <a:t> “You guys are in line from what? The ….”</a:t>
            </a:r>
          </a:p>
          <a:p>
            <a:pPr marL="320040" indent="-137160">
              <a:buFont typeface="Arial" pitchFamily="34" charset="0"/>
              <a:buChar char="•"/>
            </a:pPr>
            <a:r>
              <a:rPr lang="en-US" sz="1200" b="1" kern="1200" dirty="0">
                <a:solidFill>
                  <a:schemeClr val="tx1"/>
                </a:solidFill>
                <a:latin typeface="+mn-lt"/>
                <a:ea typeface="+mn-ea"/>
                <a:cs typeface="+mn-cs"/>
              </a:rPr>
              <a:t>Segments 06:32 and 06:35:</a:t>
            </a:r>
            <a:r>
              <a:rPr lang="en-US" sz="1200" kern="1200" dirty="0">
                <a:solidFill>
                  <a:schemeClr val="tx1"/>
                </a:solidFill>
                <a:latin typeface="+mn-lt"/>
                <a:ea typeface="+mn-ea"/>
                <a:cs typeface="+mn-cs"/>
              </a:rPr>
              <a:t> “I didn’t say line them up the biggest. What did I say?”; “The loudest to the ….”</a:t>
            </a:r>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09633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800294" indent="-307805" eaLnBrk="0" hangingPunct="0">
              <a:defRPr>
                <a:solidFill>
                  <a:schemeClr val="tx1"/>
                </a:solidFill>
                <a:latin typeface="Arial" charset="0"/>
              </a:defRPr>
            </a:lvl2pPr>
            <a:lvl3pPr marL="1231222" indent="-246244" eaLnBrk="0" hangingPunct="0">
              <a:defRPr>
                <a:solidFill>
                  <a:schemeClr val="tx1"/>
                </a:solidFill>
                <a:latin typeface="Arial" charset="0"/>
              </a:defRPr>
            </a:lvl3pPr>
            <a:lvl4pPr marL="1723711" indent="-246244" eaLnBrk="0" hangingPunct="0">
              <a:defRPr>
                <a:solidFill>
                  <a:schemeClr val="tx1"/>
                </a:solidFill>
                <a:latin typeface="Arial" charset="0"/>
              </a:defRPr>
            </a:lvl4pPr>
            <a:lvl5pPr marL="2216201" indent="-246244" eaLnBrk="0" hangingPunct="0">
              <a:defRPr>
                <a:solidFill>
                  <a:schemeClr val="tx1"/>
                </a:solidFill>
                <a:latin typeface="Arial" charset="0"/>
              </a:defRPr>
            </a:lvl5pPr>
            <a:lvl6pPr marL="2708689" indent="-246244" eaLnBrk="0" fontAlgn="base" hangingPunct="0">
              <a:spcBef>
                <a:spcPct val="0"/>
              </a:spcBef>
              <a:spcAft>
                <a:spcPct val="0"/>
              </a:spcAft>
              <a:defRPr>
                <a:solidFill>
                  <a:schemeClr val="tx1"/>
                </a:solidFill>
                <a:latin typeface="Arial" charset="0"/>
              </a:defRPr>
            </a:lvl6pPr>
            <a:lvl7pPr marL="3201178" indent="-246244" eaLnBrk="0" fontAlgn="base" hangingPunct="0">
              <a:spcBef>
                <a:spcPct val="0"/>
              </a:spcBef>
              <a:spcAft>
                <a:spcPct val="0"/>
              </a:spcAft>
              <a:defRPr>
                <a:solidFill>
                  <a:schemeClr val="tx1"/>
                </a:solidFill>
                <a:latin typeface="Arial" charset="0"/>
              </a:defRPr>
            </a:lvl7pPr>
            <a:lvl8pPr marL="3693667" indent="-246244" eaLnBrk="0" fontAlgn="base" hangingPunct="0">
              <a:spcBef>
                <a:spcPct val="0"/>
              </a:spcBef>
              <a:spcAft>
                <a:spcPct val="0"/>
              </a:spcAft>
              <a:defRPr>
                <a:solidFill>
                  <a:schemeClr val="tx1"/>
                </a:solidFill>
                <a:latin typeface="Arial" charset="0"/>
              </a:defRPr>
            </a:lvl8pPr>
            <a:lvl9pPr marL="4186156" indent="-246244" eaLnBrk="0" fontAlgn="base" hangingPunct="0">
              <a:spcBef>
                <a:spcPct val="0"/>
              </a:spcBef>
              <a:spcAft>
                <a:spcPct val="0"/>
              </a:spcAft>
              <a:defRPr>
                <a:solidFill>
                  <a:schemeClr val="tx1"/>
                </a:solidFill>
                <a:latin typeface="Arial" charset="0"/>
              </a:defRPr>
            </a:lvl9pPr>
          </a:lstStyle>
          <a:p>
            <a:pPr eaLnBrk="1" hangingPunct="1"/>
            <a:fld id="{293F2425-BB1A-4108-B190-88894F331882}" type="slidenum">
              <a:rPr lang="en-US" smtClean="0"/>
              <a:pPr eaLnBrk="1" hangingPunct="1"/>
              <a:t>12</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r>
              <a:rPr lang="en-US" dirty="0"/>
              <a:t>25 min</a:t>
            </a:r>
          </a:p>
          <a:p>
            <a:endParaRPr lang="en-US" dirty="0"/>
          </a:p>
          <a:p>
            <a:pPr lvl="0" fontAlgn="base"/>
            <a:r>
              <a:rPr lang="en-US" sz="1200" b="0" u="none" strike="noStrike" kern="1200" dirty="0">
                <a:solidFill>
                  <a:schemeClr val="tx1"/>
                </a:solidFill>
                <a:effectLst/>
                <a:latin typeface="+mn-lt"/>
                <a:ea typeface="+mn-ea"/>
                <a:cs typeface="+mn-cs"/>
              </a:rPr>
              <a:t>a.</a:t>
            </a:r>
            <a:r>
              <a:rPr lang="en-US" sz="1200" b="0" u="none" strike="noStrike" kern="1200" baseline="0" dirty="0">
                <a:solidFill>
                  <a:schemeClr val="tx1"/>
                </a:solidFill>
                <a:effectLst/>
                <a:latin typeface="+mn-lt"/>
                <a:ea typeface="+mn-ea"/>
                <a:cs typeface="+mn-cs"/>
              </a:rPr>
              <a:t> </a:t>
            </a:r>
            <a:r>
              <a:rPr lang="en-US" sz="1200" b="1" u="none" strike="noStrike" kern="1200" dirty="0">
                <a:solidFill>
                  <a:schemeClr val="tx1"/>
                </a:solidFill>
                <a:effectLst/>
                <a:latin typeface="+mn-lt"/>
                <a:ea typeface="+mn-ea"/>
                <a:cs typeface="+mn-cs"/>
              </a:rPr>
              <a:t>Individuals:</a:t>
            </a:r>
            <a:r>
              <a:rPr lang="en-US" sz="1200" u="none" strike="noStrike" kern="1200" dirty="0">
                <a:solidFill>
                  <a:schemeClr val="tx1"/>
                </a:solidFill>
                <a:effectLst/>
                <a:latin typeface="+mn-lt"/>
                <a:ea typeface="+mn-ea"/>
                <a:cs typeface="+mn-cs"/>
              </a:rPr>
              <a:t> “For the analysis question on the slide, study the video transcript and come up with a claim, evidence, and reasoning to support your claim.”</a:t>
            </a:r>
          </a:p>
          <a:p>
            <a:pPr lvl="0" fontAlgn="base"/>
            <a:endParaRPr lang="en-US" sz="1200" b="1"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u="none" strike="noStrike" kern="1200" dirty="0">
                <a:solidFill>
                  <a:schemeClr val="tx1"/>
                </a:solidFill>
                <a:effectLst/>
                <a:latin typeface="+mn-lt"/>
                <a:ea typeface="+mn-ea"/>
                <a:cs typeface="+mn-cs"/>
              </a:rPr>
              <a:t>b. </a:t>
            </a:r>
            <a:r>
              <a:rPr lang="en-US" sz="1200" b="1" u="none" strike="noStrike" kern="1200" dirty="0">
                <a:solidFill>
                  <a:schemeClr val="tx1"/>
                </a:solidFill>
                <a:effectLst/>
                <a:latin typeface="+mn-lt"/>
                <a:ea typeface="+mn-ea"/>
                <a:cs typeface="+mn-cs"/>
              </a:rPr>
              <a:t>Whole-group share-out:</a:t>
            </a:r>
            <a:r>
              <a:rPr lang="en-US" sz="1200" u="none" strike="noStrike" kern="1200" dirty="0">
                <a:solidFill>
                  <a:schemeClr val="tx1"/>
                </a:solidFill>
                <a:effectLst/>
                <a:latin typeface="+mn-lt"/>
                <a:ea typeface="+mn-ea"/>
                <a:cs typeface="+mn-cs"/>
              </a:rPr>
              <a:t> As participants share their </a:t>
            </a:r>
            <a:r>
              <a:rPr lang="en-US" sz="1200" kern="1200" dirty="0">
                <a:solidFill>
                  <a:schemeClr val="tx1"/>
                </a:solidFill>
                <a:effectLst/>
                <a:latin typeface="+mn-lt"/>
                <a:ea typeface="+mn-ea"/>
                <a:cs typeface="+mn-cs"/>
              </a:rPr>
              <a:t>claims, evidence, and reasoning</a:t>
            </a:r>
            <a:r>
              <a:rPr lang="en-US" sz="1200" u="none" strike="noStrike" kern="1200" dirty="0">
                <a:solidFill>
                  <a:schemeClr val="tx1"/>
                </a:solidFill>
                <a:effectLst/>
                <a:latin typeface="+mn-lt"/>
                <a:ea typeface="+mn-ea"/>
                <a:cs typeface="+mn-cs"/>
              </a:rPr>
              <a:t>, encourage them to challenge one another by asking questions, disagreeing, and suggesting improvements or alternative explanations and arguments. (Refer to the norms at the heart of the </a:t>
            </a:r>
            <a:r>
              <a:rPr lang="en-US" sz="1200" u="none" strike="noStrike" kern="1200" dirty="0" err="1">
                <a:solidFill>
                  <a:schemeClr val="tx1"/>
                </a:solidFill>
                <a:effectLst/>
                <a:latin typeface="+mn-lt"/>
                <a:ea typeface="+mn-ea"/>
                <a:cs typeface="+mn-cs"/>
              </a:rPr>
              <a:t>RESPeCT</a:t>
            </a:r>
            <a:r>
              <a:rPr lang="en-US" sz="1200" u="none" strike="noStrike" kern="1200" dirty="0">
                <a:solidFill>
                  <a:schemeClr val="tx1"/>
                </a:solidFill>
                <a:effectLst/>
                <a:latin typeface="+mn-lt"/>
                <a:ea typeface="+mn-ea"/>
                <a:cs typeface="+mn-cs"/>
              </a:rPr>
              <a:t> program.)</a:t>
            </a:r>
          </a:p>
          <a:p>
            <a:pPr lvl="0" fontAlgn="base"/>
            <a:endParaRPr lang="en-US" sz="1200" b="1" u="none" strike="noStrike" kern="1200" dirty="0">
              <a:solidFill>
                <a:schemeClr val="tx1"/>
              </a:solidFill>
              <a:effectLst/>
              <a:latin typeface="+mn-lt"/>
              <a:ea typeface="+mn-ea"/>
              <a:cs typeface="+mn-cs"/>
            </a:endParaRPr>
          </a:p>
          <a:p>
            <a:pPr lvl="0" fontAlgn="base"/>
            <a:r>
              <a:rPr lang="en-US" sz="1200" b="0" u="none" strike="noStrike" kern="1200" dirty="0">
                <a:solidFill>
                  <a:schemeClr val="tx1"/>
                </a:solidFill>
                <a:effectLst/>
                <a:latin typeface="+mn-lt"/>
                <a:ea typeface="+mn-ea"/>
                <a:cs typeface="+mn-cs"/>
              </a:rPr>
              <a:t>c. </a:t>
            </a:r>
            <a:r>
              <a:rPr lang="en-US" sz="1200" b="1" u="none" strike="noStrike" kern="1200" dirty="0">
                <a:solidFill>
                  <a:schemeClr val="tx1"/>
                </a:solidFill>
                <a:effectLst/>
                <a:latin typeface="+mn-lt"/>
                <a:ea typeface="+mn-ea"/>
                <a:cs typeface="+mn-cs"/>
              </a:rPr>
              <a:t>Reflect (1 min):</a:t>
            </a:r>
            <a:r>
              <a:rPr lang="en-US" sz="1200" u="none" strike="noStrike" kern="1200" dirty="0">
                <a:solidFill>
                  <a:schemeClr val="tx1"/>
                </a:solidFill>
                <a:effectLst/>
                <a:latin typeface="+mn-lt"/>
                <a:ea typeface="+mn-ea"/>
                <a:cs typeface="+mn-cs"/>
              </a:rPr>
              <a:t> Give participants time to think about the reflection question on the slide.</a:t>
            </a:r>
          </a:p>
          <a:p>
            <a:pPr lvl="0" fontAlgn="base"/>
            <a:endParaRPr lang="en-US" sz="1200" b="1" u="none" strike="noStrike" kern="1200" dirty="0">
              <a:solidFill>
                <a:schemeClr val="tx1"/>
              </a:solidFill>
              <a:effectLst/>
              <a:latin typeface="+mn-lt"/>
              <a:ea typeface="+mn-ea"/>
              <a:cs typeface="+mn-cs"/>
            </a:endParaRPr>
          </a:p>
          <a:p>
            <a:pPr lvl="0" fontAlgn="base"/>
            <a:r>
              <a:rPr lang="en-US" sz="1200" b="0" u="none" strike="noStrike" kern="1200" dirty="0">
                <a:solidFill>
                  <a:schemeClr val="tx1"/>
                </a:solidFill>
                <a:effectLst/>
                <a:latin typeface="+mn-lt"/>
                <a:ea typeface="+mn-ea"/>
                <a:cs typeface="+mn-cs"/>
              </a:rPr>
              <a:t>d. </a:t>
            </a:r>
            <a:r>
              <a:rPr lang="en-US" sz="1200" b="1" u="none" strike="noStrike" kern="1200" dirty="0">
                <a:solidFill>
                  <a:schemeClr val="tx1"/>
                </a:solidFill>
                <a:effectLst/>
                <a:latin typeface="+mn-lt"/>
                <a:ea typeface="+mn-ea"/>
                <a:cs typeface="+mn-cs"/>
              </a:rPr>
              <a:t>Whole-group discussion.</a:t>
            </a:r>
            <a:r>
              <a:rPr lang="en-US" sz="1200" u="none" strike="noStrike" kern="1200" dirty="0">
                <a:solidFill>
                  <a:schemeClr val="tx1"/>
                </a:solidFill>
                <a:effectLst/>
                <a:latin typeface="+mn-lt"/>
                <a:ea typeface="+mn-ea"/>
                <a:cs typeface="+mn-cs"/>
              </a:rPr>
              <a:t> Discuss the reflection question as a group. Make sure participants note specifically what they learned about strategy 6 from</a:t>
            </a:r>
            <a:r>
              <a:rPr lang="en-US" sz="1200" u="none" strike="noStrike" kern="1200" baseline="0" dirty="0">
                <a:solidFill>
                  <a:schemeClr val="tx1"/>
                </a:solidFill>
                <a:effectLst/>
                <a:latin typeface="+mn-lt"/>
                <a:ea typeface="+mn-ea"/>
                <a:cs typeface="+mn-cs"/>
              </a:rPr>
              <a:t> watching and analyzing this video clip.</a:t>
            </a:r>
          </a:p>
          <a:p>
            <a:pPr lvl="0" fontAlgn="base"/>
            <a:endParaRPr lang="en-US" sz="1200" u="none" strike="noStrike" kern="1200" baseline="0" dirty="0">
              <a:solidFill>
                <a:schemeClr val="tx1"/>
              </a:solidFill>
              <a:effectLst/>
              <a:latin typeface="+mn-lt"/>
              <a:ea typeface="+mn-ea"/>
              <a:cs typeface="+mn-cs"/>
            </a:endParaRPr>
          </a:p>
          <a:p>
            <a:r>
              <a:rPr lang="en-US" sz="1200" b="1" kern="1200" dirty="0">
                <a:solidFill>
                  <a:schemeClr val="tx1"/>
                </a:solidFill>
                <a:latin typeface="+mn-lt"/>
                <a:ea typeface="+mn-ea"/>
                <a:cs typeface="+mn-cs"/>
              </a:rPr>
              <a:t>Possible claim:</a:t>
            </a:r>
            <a:r>
              <a:rPr lang="en-US" sz="1200" kern="1200" dirty="0">
                <a:solidFill>
                  <a:schemeClr val="tx1"/>
                </a:solidFill>
                <a:latin typeface="+mn-lt"/>
                <a:ea typeface="+mn-ea"/>
                <a:cs typeface="+mn-cs"/>
              </a:rPr>
              <a:t> The student volunteers were able to correctly line up the sound waves from loudest to quietest, but some students struggled to articulate why they were arranged that way.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Evidence:</a:t>
            </a:r>
            <a:r>
              <a:rPr lang="en-US" sz="1200" kern="1200" dirty="0">
                <a:solidFill>
                  <a:schemeClr val="tx1"/>
                </a:solidFill>
                <a:latin typeface="+mn-lt"/>
                <a:ea typeface="+mn-ea"/>
                <a:cs typeface="+mn-cs"/>
              </a:rPr>
              <a:t> 05:21; 05:26</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Reasoning:</a:t>
            </a:r>
            <a:r>
              <a:rPr lang="en-US" sz="1200" kern="1200" dirty="0">
                <a:solidFill>
                  <a:schemeClr val="tx1"/>
                </a:solidFill>
                <a:latin typeface="+mn-lt"/>
                <a:ea typeface="+mn-ea"/>
                <a:cs typeface="+mn-cs"/>
              </a:rPr>
              <a:t> Students recognized that the order was correct, but they didn’t necessarily attribute the height of the crest to the volume of the sound.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Alternative:</a:t>
            </a:r>
            <a:r>
              <a:rPr lang="en-US" sz="1200" kern="1200" dirty="0">
                <a:solidFill>
                  <a:schemeClr val="tx1"/>
                </a:solidFill>
                <a:latin typeface="+mn-lt"/>
                <a:ea typeface="+mn-ea"/>
                <a:cs typeface="+mn-cs"/>
              </a:rPr>
              <a:t> The teacher could ask another student to explain his or her diagram and then ask questions to help students compare all of the diagrams.</a:t>
            </a:r>
            <a:endParaRPr lang="en-US" sz="1200" u="none" strike="noStrik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86572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274637">
              <a:spcAft>
                <a:spcPts val="1200"/>
              </a:spcAft>
              <a:buSzPct val="85000"/>
              <a:buFont typeface="Arial" charset="0"/>
              <a:buNone/>
            </a:pPr>
            <a:r>
              <a:rPr lang="en-US" sz="2800" baseline="0" dirty="0"/>
              <a:t>5 min</a:t>
            </a:r>
          </a:p>
          <a:p>
            <a:pPr marL="182563" lvl="1">
              <a:spcAft>
                <a:spcPts val="1200"/>
              </a:spcAft>
              <a:buSzPct val="85000"/>
              <a:buFont typeface="Arial" charset="0"/>
              <a:buNone/>
            </a:pPr>
            <a:endParaRPr lang="en-US" sz="2800" baseline="0" dirty="0"/>
          </a:p>
          <a:p>
            <a:r>
              <a:rPr lang="en-US" sz="1200" b="1" kern="1200" dirty="0">
                <a:solidFill>
                  <a:schemeClr val="tx1"/>
                </a:solidFill>
                <a:latin typeface="+mn-lt"/>
                <a:ea typeface="+mn-ea"/>
                <a:cs typeface="+mn-cs"/>
              </a:rPr>
              <a:t>Note:</a:t>
            </a:r>
            <a:r>
              <a:rPr lang="en-US" sz="1200" kern="1200" dirty="0">
                <a:solidFill>
                  <a:schemeClr val="tx1"/>
                </a:solidFill>
                <a:latin typeface="+mn-lt"/>
                <a:ea typeface="+mn-ea"/>
                <a:cs typeface="+mn-cs"/>
              </a:rPr>
              <a:t> This activity is optional if time is running short.</a:t>
            </a:r>
          </a:p>
          <a:p>
            <a:pPr lvl="0" fontAlgn="base"/>
            <a:endParaRPr lang="en-US" sz="1200" u="none" strike="noStrike" kern="1200" dirty="0">
              <a:solidFill>
                <a:schemeClr val="tx1"/>
              </a:solidFill>
              <a:effectLst/>
              <a:latin typeface="+mn-lt"/>
              <a:ea typeface="+mn-ea"/>
              <a:cs typeface="+mn-cs"/>
            </a:endParaRPr>
          </a:p>
          <a:p>
            <a:pPr lvl="0" fontAlgn="base"/>
            <a:r>
              <a:rPr lang="en-US" sz="1200" u="none" strike="noStrike" kern="1200" dirty="0">
                <a:solidFill>
                  <a:schemeClr val="tx1"/>
                </a:solidFill>
                <a:effectLst/>
                <a:latin typeface="+mn-lt"/>
                <a:ea typeface="+mn-ea"/>
                <a:cs typeface="+mn-cs"/>
              </a:rPr>
              <a:t>a. “To check your understanding of STL strategy 6, jot down your responses to this multiple-choice quiz.”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Have participants discuss their answers either in pairs or as a group. (If time is short, just read the answers</a:t>
            </a:r>
            <a:r>
              <a:rPr lang="en-US" sz="1200" kern="1200" baseline="0" dirty="0">
                <a:solidFill>
                  <a:schemeClr val="tx1"/>
                </a:solidFill>
                <a:latin typeface="+mn-lt"/>
                <a:ea typeface="+mn-ea"/>
                <a:cs typeface="+mn-cs"/>
              </a:rPr>
              <a:t> aloud</a:t>
            </a:r>
            <a:r>
              <a:rPr lang="en-US" sz="1200" kern="1200" dirty="0">
                <a:solidFill>
                  <a:schemeClr val="tx1"/>
                </a:solidFill>
                <a:latin typeface="+mn-lt"/>
                <a:ea typeface="+mn-ea"/>
                <a:cs typeface="+mn-cs"/>
              </a:rPr>
              <a:t>.)</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Answer key: </a:t>
            </a:r>
            <a:endParaRPr lang="en-US" sz="1200" kern="1200" dirty="0">
              <a:solidFill>
                <a:schemeClr val="tx1"/>
              </a:solidFill>
              <a:latin typeface="+mn-lt"/>
              <a:ea typeface="+mn-ea"/>
              <a:cs typeface="+mn-cs"/>
            </a:endParaRPr>
          </a:p>
          <a:p>
            <a:pPr marL="274320" indent="-228600">
              <a:buFont typeface="+mj-lt"/>
              <a:buAutoNum type="arabicPeriod"/>
            </a:pPr>
            <a:r>
              <a:rPr lang="en-US" sz="1200" kern="1200" dirty="0">
                <a:solidFill>
                  <a:schemeClr val="tx1"/>
                </a:solidFill>
                <a:latin typeface="+mn-lt"/>
                <a:ea typeface="+mn-ea"/>
                <a:cs typeface="+mn-cs"/>
              </a:rPr>
              <a:t>After</a:t>
            </a:r>
          </a:p>
          <a:p>
            <a:pPr marL="274320" indent="-228600">
              <a:buFont typeface="+mj-lt"/>
              <a:buAutoNum type="arabicPeriod"/>
            </a:pPr>
            <a:r>
              <a:rPr lang="en-US" sz="1200" kern="1200" dirty="0">
                <a:solidFill>
                  <a:schemeClr val="tx1"/>
                </a:solidFill>
                <a:latin typeface="+mn-lt"/>
                <a:ea typeface="+mn-ea"/>
                <a:cs typeface="+mn-cs"/>
              </a:rPr>
              <a:t>Many</a:t>
            </a:r>
          </a:p>
          <a:p>
            <a:pPr marL="274320" indent="-228600">
              <a:buFont typeface="+mj-lt"/>
              <a:buAutoNum type="arabicPeriod"/>
            </a:pPr>
            <a:r>
              <a:rPr lang="en-US" sz="1200" kern="1200" dirty="0">
                <a:solidFill>
                  <a:schemeClr val="tx1"/>
                </a:solidFill>
                <a:latin typeface="+mn-lt"/>
                <a:ea typeface="+mn-ea"/>
                <a:cs typeface="+mn-cs"/>
              </a:rPr>
              <a:t>False</a:t>
            </a:r>
          </a:p>
          <a:p>
            <a:pPr marL="274320" indent="-228600">
              <a:buFont typeface="+mj-lt"/>
              <a:buAutoNum type="arabicPeriod"/>
            </a:pPr>
            <a:r>
              <a:rPr lang="en-US" sz="1200" kern="1200" dirty="0">
                <a:solidFill>
                  <a:schemeClr val="tx1"/>
                </a:solidFill>
                <a:latin typeface="+mn-lt"/>
                <a:ea typeface="+mn-ea"/>
                <a:cs typeface="+mn-cs"/>
              </a:rPr>
              <a:t>Challenge (and probe)</a:t>
            </a:r>
          </a:p>
          <a:p>
            <a:pPr marL="274320" indent="-228600">
              <a:buFont typeface="+mj-lt"/>
              <a:buAutoNum type="arabicPeriod"/>
            </a:pPr>
            <a:r>
              <a:rPr lang="en-US" sz="1200" kern="1200" dirty="0">
                <a:solidFill>
                  <a:schemeClr val="tx1"/>
                </a:solidFill>
                <a:latin typeface="+mn-lt"/>
                <a:ea typeface="+mn-ea"/>
                <a:cs typeface="+mn-cs"/>
              </a:rPr>
              <a:t>Judiciously (defined as “good or discriminating judgment; wise, sensible, or well advised”)</a:t>
            </a:r>
            <a:r>
              <a:rPr lang="en-US" dirty="0"/>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58BEC4D-D1F7-4625-B0BA-2126EAFE9E6D}" type="slidenum">
              <a:rPr lang="en-US" smtClean="0"/>
              <a:pPr/>
              <a:t>13</a:t>
            </a:fld>
            <a:endParaRPr lang="en-US"/>
          </a:p>
        </p:txBody>
      </p:sp>
    </p:spTree>
    <p:extLst>
      <p:ext uri="{BB962C8B-B14F-4D97-AF65-F5344CB8AC3E}">
        <p14:creationId xmlns:p14="http://schemas.microsoft.com/office/powerpoint/2010/main" val="248783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a:t>
            </a:r>
          </a:p>
          <a:p>
            <a:endParaRPr lang="en-US" dirty="0"/>
          </a:p>
          <a:p>
            <a:pPr lvl="0" fontAlgn="base"/>
            <a:r>
              <a:rPr lang="en-US" sz="1200" b="0" u="none" strike="noStrike" kern="1200" dirty="0">
                <a:solidFill>
                  <a:schemeClr val="tx1"/>
                </a:solidFill>
                <a:effectLst/>
                <a:latin typeface="+mn-lt"/>
                <a:ea typeface="+mn-ea"/>
                <a:cs typeface="+mn-cs"/>
              </a:rPr>
              <a:t>a. </a:t>
            </a:r>
            <a:r>
              <a:rPr lang="en-US" sz="1200" b="1" u="none" strike="noStrike" kern="1200" dirty="0">
                <a:solidFill>
                  <a:schemeClr val="tx1"/>
                </a:solidFill>
                <a:effectLst/>
                <a:latin typeface="+mn-lt"/>
                <a:ea typeface="+mn-ea"/>
                <a:cs typeface="+mn-cs"/>
              </a:rPr>
              <a:t>Individuals </a:t>
            </a:r>
            <a:r>
              <a:rPr lang="en-US" sz="1200" b="1" u="none" strike="noStrike" kern="1200" baseline="0" dirty="0">
                <a:solidFill>
                  <a:schemeClr val="tx1"/>
                </a:solidFill>
                <a:effectLst/>
                <a:latin typeface="+mn-lt"/>
                <a:ea typeface="+mn-ea"/>
                <a:cs typeface="+mn-cs"/>
              </a:rPr>
              <a:t>(1 min)</a:t>
            </a:r>
            <a:r>
              <a:rPr lang="en-US" sz="1200" b="1" u="none" strike="noStrike" kern="120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“Think for a moment about how you would answer the focus question on the slide.”</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b. </a:t>
            </a:r>
            <a:r>
              <a:rPr lang="en-US" sz="1200" b="1" kern="1200" dirty="0">
                <a:solidFill>
                  <a:schemeClr val="tx1"/>
                </a:solidFill>
                <a:latin typeface="+mn-lt"/>
                <a:ea typeface="+mn-ea"/>
                <a:cs typeface="+mn-cs"/>
              </a:rPr>
              <a:t>Whole-group share-out (2 min):</a:t>
            </a:r>
            <a:r>
              <a:rPr lang="en-US" sz="1200" kern="1200" dirty="0">
                <a:solidFill>
                  <a:schemeClr val="tx1"/>
                </a:solidFill>
                <a:latin typeface="+mn-lt"/>
                <a:ea typeface="+mn-ea"/>
                <a:cs typeface="+mn-cs"/>
              </a:rPr>
              <a:t> Have a few participants share their ideas.</a:t>
            </a:r>
          </a:p>
          <a:p>
            <a:endParaRPr lang="en-US" sz="1200" kern="1200" dirty="0">
              <a:solidFill>
                <a:schemeClr val="tx1"/>
              </a:solidFill>
              <a:latin typeface="+mn-lt"/>
              <a:ea typeface="+mn-ea"/>
              <a:cs typeface="+mn-cs"/>
            </a:endParaRPr>
          </a:p>
          <a:p>
            <a:r>
              <a:rPr lang="en-US" sz="1200" b="1" kern="1200" dirty="0">
                <a:solidFill>
                  <a:schemeClr val="tx1"/>
                </a:solidFill>
                <a:effectLst/>
                <a:latin typeface="+mn-lt"/>
                <a:ea typeface="+mn-ea"/>
                <a:cs typeface="+mn-cs"/>
              </a:rPr>
              <a:t>Ideal response:</a:t>
            </a:r>
            <a:endParaRPr lang="en-US" sz="1200" kern="1200" dirty="0">
              <a:solidFill>
                <a:schemeClr val="tx1"/>
              </a:solidFill>
              <a:effectLst/>
              <a:latin typeface="+mn-lt"/>
              <a:ea typeface="+mn-ea"/>
              <a:cs typeface="+mn-cs"/>
            </a:endParaRPr>
          </a:p>
          <a:p>
            <a:pPr marL="137160" indent="-137160">
              <a:buFont typeface="Arial" pitchFamily="34" charset="0"/>
              <a:buChar char="•"/>
            </a:pPr>
            <a:r>
              <a:rPr lang="en-US" sz="1200" kern="1200" dirty="0">
                <a:solidFill>
                  <a:schemeClr val="tx1"/>
                </a:solidFill>
                <a:latin typeface="+mn-lt"/>
                <a:ea typeface="+mn-ea"/>
                <a:cs typeface="+mn-cs"/>
              </a:rPr>
              <a:t>The first time students try using and applying new science ideas, they’ll struggle and make mistakes.  Use-and-apply tasks can help you diagnose where students are having difficulties so you can clarify the concepts. Only after multiple attempts to use and apply new science ideas do students truly begin to understand and internalize them.</a:t>
            </a:r>
          </a:p>
          <a:p>
            <a:pPr marL="137160" indent="-137160">
              <a:buFont typeface="Arial" pitchFamily="34" charset="0"/>
              <a:buChar char="•"/>
            </a:pPr>
            <a:r>
              <a:rPr lang="en-US" sz="1200" kern="1200" dirty="0">
                <a:solidFill>
                  <a:schemeClr val="tx1"/>
                </a:solidFill>
                <a:latin typeface="+mn-lt"/>
                <a:ea typeface="+mn-ea"/>
                <a:cs typeface="+mn-cs"/>
              </a:rPr>
              <a:t>By using and applying new science ideas in a variety of ways and contexts, students learn firsthand how important and useful the ideas are in explaining a variety of phenomena in the world around them.</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14</a:t>
            </a:fld>
            <a:endParaRPr lang="en-US"/>
          </a:p>
        </p:txBody>
      </p:sp>
    </p:spTree>
    <p:extLst>
      <p:ext uri="{BB962C8B-B14F-4D97-AF65-F5344CB8AC3E}">
        <p14:creationId xmlns:p14="http://schemas.microsoft.com/office/powerpoint/2010/main" val="3743417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than 1</a:t>
            </a:r>
            <a:r>
              <a:rPr lang="en-US" baseline="0" dirty="0"/>
              <a:t> min </a:t>
            </a:r>
          </a:p>
          <a:p>
            <a:endParaRPr lang="en-US" dirty="0"/>
          </a:p>
          <a:p>
            <a:r>
              <a:rPr lang="en-US" sz="1200" b="0" kern="1200" dirty="0">
                <a:solidFill>
                  <a:schemeClr val="tx1"/>
                </a:solidFill>
                <a:latin typeface="+mn-lt"/>
                <a:ea typeface="+mn-ea"/>
                <a:cs typeface="+mn-cs"/>
              </a:rPr>
              <a:t>a. </a:t>
            </a:r>
            <a:r>
              <a:rPr lang="en-US" sz="1200" b="1" kern="1200" dirty="0">
                <a:solidFill>
                  <a:schemeClr val="tx1"/>
                </a:solidFill>
                <a:latin typeface="+mn-lt"/>
                <a:ea typeface="+mn-ea"/>
                <a:cs typeface="+mn-cs"/>
              </a:rPr>
              <a:t>Transition:</a:t>
            </a:r>
            <a:r>
              <a:rPr lang="en-US" sz="1200" kern="1200" dirty="0">
                <a:solidFill>
                  <a:schemeClr val="tx1"/>
                </a:solidFill>
                <a:latin typeface="+mn-lt"/>
                <a:ea typeface="+mn-ea"/>
                <a:cs typeface="+mn-cs"/>
              </a:rPr>
              <a:t> “We’ll now shift our attention to the second lesson analysis focus question and spend some time summarizing what we’ve learned so far about Student Thinking Lens strategies 1–6. Then we’ll review the Sound lesson plans and highlight how these strategies are used in the lessons you’ll start teaching in January.”</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15</a:t>
            </a:fld>
            <a:endParaRPr lang="en-US"/>
          </a:p>
        </p:txBody>
      </p:sp>
    </p:spTree>
    <p:extLst>
      <p:ext uri="{BB962C8B-B14F-4D97-AF65-F5344CB8AC3E}">
        <p14:creationId xmlns:p14="http://schemas.microsoft.com/office/powerpoint/2010/main" val="2314490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than</a:t>
            </a:r>
            <a:r>
              <a:rPr lang="en-US" baseline="0" dirty="0"/>
              <a:t> 1</a:t>
            </a:r>
            <a:r>
              <a:rPr lang="en-US" dirty="0"/>
              <a:t> min</a:t>
            </a:r>
          </a:p>
          <a:p>
            <a:pPr defTabSz="931774">
              <a:defRPr/>
            </a:pPr>
            <a:endParaRPr lang="en-US" baseline="0" dirty="0"/>
          </a:p>
          <a:p>
            <a:pPr defTabSz="931774">
              <a:defRPr/>
            </a:pPr>
            <a:r>
              <a:rPr lang="en-US" baseline="0" dirty="0"/>
              <a:t>a. “These are the Student Thinking Lens strategies we’ve explored so far.  You’ll get practice using them as you teach the lessons on </a:t>
            </a:r>
            <a:r>
              <a:rPr lang="en-US" sz="1200" kern="1200" dirty="0">
                <a:solidFill>
                  <a:schemeClr val="tx1"/>
                </a:solidFill>
                <a:effectLst/>
                <a:latin typeface="+mn-lt"/>
                <a:ea typeface="+mn-ea"/>
                <a:cs typeface="+mn-cs"/>
              </a:rPr>
              <a:t>variations in plants and animals and the lessons</a:t>
            </a:r>
            <a:r>
              <a:rPr lang="en-US" sz="1200" kern="1200" baseline="0" dirty="0">
                <a:solidFill>
                  <a:schemeClr val="tx1"/>
                </a:solidFill>
                <a:effectLst/>
                <a:latin typeface="+mn-lt"/>
                <a:ea typeface="+mn-ea"/>
                <a:cs typeface="+mn-cs"/>
              </a:rPr>
              <a:t> on </a:t>
            </a:r>
            <a:r>
              <a:rPr lang="en-US" sz="1200" kern="1200" dirty="0">
                <a:solidFill>
                  <a:schemeClr val="tx1"/>
                </a:solidFill>
                <a:effectLst/>
                <a:latin typeface="+mn-lt"/>
                <a:ea typeface="+mn-ea"/>
                <a:cs typeface="+mn-cs"/>
              </a:rPr>
              <a:t>sound</a:t>
            </a:r>
            <a:r>
              <a:rPr lang="en-US" b="0" baseline="0" dirty="0">
                <a:solidFill>
                  <a:srgbClr val="00B0F0"/>
                </a:solidFill>
              </a:rPr>
              <a:t> </a:t>
            </a:r>
            <a:r>
              <a:rPr lang="en-US" baseline="0" dirty="0"/>
              <a:t>next year.” </a:t>
            </a:r>
            <a:endParaRPr lang="en-US" dirty="0"/>
          </a:p>
          <a:p>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16</a:t>
            </a:fld>
            <a:endParaRPr lang="en-US"/>
          </a:p>
        </p:txBody>
      </p:sp>
    </p:spTree>
    <p:extLst>
      <p:ext uri="{BB962C8B-B14F-4D97-AF65-F5344CB8AC3E}">
        <p14:creationId xmlns:p14="http://schemas.microsoft.com/office/powerpoint/2010/main" val="801588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r>
              <a:rPr lang="en-US" baseline="0" dirty="0"/>
              <a:t>3 </a:t>
            </a:r>
            <a:r>
              <a:rPr lang="en-US" dirty="0"/>
              <a:t>min </a:t>
            </a:r>
          </a:p>
          <a:p>
            <a:pPr lvl="0" fontAlgn="base"/>
            <a:endParaRPr lang="en-US" sz="1200" b="1" u="none" strike="noStrike" kern="1200" dirty="0">
              <a:solidFill>
                <a:schemeClr val="tx1"/>
              </a:solidFill>
              <a:effectLst/>
              <a:latin typeface="+mn-lt"/>
              <a:ea typeface="+mn-ea"/>
              <a:cs typeface="+mn-cs"/>
            </a:endParaRPr>
          </a:p>
          <a:p>
            <a:r>
              <a:rPr lang="en-US" sz="1200" b="1" kern="1200" dirty="0">
                <a:solidFill>
                  <a:schemeClr val="tx1"/>
                </a:solidFill>
                <a:latin typeface="+mn-lt"/>
                <a:ea typeface="+mn-ea"/>
                <a:cs typeface="+mn-cs"/>
              </a:rPr>
              <a:t>Individuals:</a:t>
            </a:r>
            <a:r>
              <a:rPr lang="en-US" sz="1200" kern="1200" dirty="0">
                <a:solidFill>
                  <a:schemeClr val="tx1"/>
                </a:solidFill>
                <a:latin typeface="+mn-lt"/>
                <a:ea typeface="+mn-ea"/>
                <a:cs typeface="+mn-cs"/>
              </a:rPr>
              <a:t> Have participants review STL strategies 1–6 on the summary chart in the strategies booklet (Summary of </a:t>
            </a:r>
            <a:r>
              <a:rPr lang="en-US" sz="1200" kern="1200" dirty="0" err="1">
                <a:solidFill>
                  <a:schemeClr val="tx1"/>
                </a:solidFill>
                <a:latin typeface="+mn-lt"/>
                <a:ea typeface="+mn-ea"/>
                <a:cs typeface="+mn-cs"/>
              </a:rPr>
              <a:t>STeLLA</a:t>
            </a:r>
            <a:r>
              <a:rPr lang="en-US" sz="1200" kern="1200" dirty="0">
                <a:solidFill>
                  <a:schemeClr val="tx1"/>
                </a:solidFill>
                <a:latin typeface="+mn-lt"/>
                <a:ea typeface="+mn-ea"/>
                <a:cs typeface="+mn-cs"/>
              </a:rPr>
              <a:t> Student Thinking Lens Strategies). </a:t>
            </a:r>
            <a:r>
              <a:rPr lang="en-US" sz="1050"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Whole group: </a:t>
            </a:r>
            <a:r>
              <a:rPr lang="en-US" sz="1200" kern="1200" dirty="0">
                <a:solidFill>
                  <a:schemeClr val="tx1"/>
                </a:solidFill>
                <a:latin typeface="+mn-lt"/>
                <a:ea typeface="+mn-ea"/>
                <a:cs typeface="+mn-cs"/>
              </a:rPr>
              <a:t>Discuss the questions on the slide.</a:t>
            </a:r>
          </a:p>
          <a:p>
            <a:r>
              <a:rPr lang="en-US" sz="1050" kern="1200" dirty="0">
                <a:solidFill>
                  <a:schemeClr val="tx1"/>
                </a:solidFill>
                <a:latin typeface="+mn-lt"/>
                <a:ea typeface="+mn-ea"/>
                <a:cs typeface="+mn-cs"/>
              </a:rPr>
              <a:t> </a:t>
            </a:r>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Key ideas:</a:t>
            </a:r>
            <a:endParaRPr lang="en-US" sz="1200" kern="1200" dirty="0">
              <a:solidFill>
                <a:schemeClr val="tx1"/>
              </a:solidFill>
              <a:latin typeface="+mn-lt"/>
              <a:ea typeface="+mn-ea"/>
              <a:cs typeface="+mn-cs"/>
            </a:endParaRPr>
          </a:p>
          <a:p>
            <a:pPr marL="228600" indent="-137160">
              <a:buFont typeface="Arial" pitchFamily="34" charset="0"/>
              <a:buChar char="•"/>
            </a:pPr>
            <a:r>
              <a:rPr lang="en-US" sz="1200" kern="1200" dirty="0">
                <a:solidFill>
                  <a:schemeClr val="tx1"/>
                </a:solidFill>
                <a:latin typeface="+mn-lt"/>
                <a:ea typeface="+mn-ea"/>
                <a:cs typeface="+mn-cs"/>
              </a:rPr>
              <a:t>Strategies 1–3 are types of questions, and strategies 4–6 are activities designed to move student thinking forward toward more-scientific understandings. </a:t>
            </a:r>
          </a:p>
          <a:p>
            <a:pPr marL="228600" indent="-137160">
              <a:buFont typeface="Arial" pitchFamily="34" charset="0"/>
              <a:buChar char="•"/>
            </a:pPr>
            <a:r>
              <a:rPr lang="en-US" sz="1200" kern="1200" dirty="0">
                <a:solidFill>
                  <a:schemeClr val="tx1"/>
                </a:solidFill>
                <a:latin typeface="+mn-lt"/>
                <a:ea typeface="+mn-ea"/>
                <a:cs typeface="+mn-cs"/>
              </a:rPr>
              <a:t>Some strategies are used at any time during the lesson (e.g., probe questions); others are used at specific times (e.g., elicit questions used </a:t>
            </a:r>
            <a:r>
              <a:rPr lang="en-US" sz="1200" b="0" i="1" kern="1200" dirty="0">
                <a:solidFill>
                  <a:schemeClr val="tx1"/>
                </a:solidFill>
                <a:latin typeface="+mn-lt"/>
                <a:ea typeface="+mn-ea"/>
                <a:cs typeface="+mn-cs"/>
              </a:rPr>
              <a:t>before</a:t>
            </a:r>
            <a:r>
              <a:rPr lang="en-US" sz="1200" kern="1200" dirty="0">
                <a:solidFill>
                  <a:schemeClr val="tx1"/>
                </a:solidFill>
                <a:latin typeface="+mn-lt"/>
                <a:ea typeface="+mn-ea"/>
                <a:cs typeface="+mn-cs"/>
              </a:rPr>
              <a:t> students have been introduced to new science ideas; use-and-apply activities used </a:t>
            </a:r>
            <a:r>
              <a:rPr lang="en-US" sz="1200" b="0" i="1" kern="1200" dirty="0">
                <a:solidFill>
                  <a:schemeClr val="tx1"/>
                </a:solidFill>
                <a:latin typeface="+mn-lt"/>
                <a:ea typeface="+mn-ea"/>
                <a:cs typeface="+mn-cs"/>
              </a:rPr>
              <a:t>after</a:t>
            </a:r>
            <a:r>
              <a:rPr lang="en-US" sz="1200" kern="1200" dirty="0">
                <a:solidFill>
                  <a:schemeClr val="tx1"/>
                </a:solidFill>
                <a:latin typeface="+mn-lt"/>
                <a:ea typeface="+mn-ea"/>
                <a:cs typeface="+mn-cs"/>
              </a:rPr>
              <a:t> students have been introduced to new science ideas).</a:t>
            </a:r>
          </a:p>
          <a:p>
            <a:pPr marL="228600" indent="-137160">
              <a:buFont typeface="Arial" pitchFamily="34" charset="0"/>
              <a:buChar char="•"/>
            </a:pPr>
            <a:r>
              <a:rPr lang="en-US" sz="1200" kern="1200" dirty="0">
                <a:solidFill>
                  <a:schemeClr val="tx1"/>
                </a:solidFill>
                <a:latin typeface="+mn-lt"/>
                <a:ea typeface="+mn-ea"/>
                <a:cs typeface="+mn-cs"/>
              </a:rPr>
              <a:t>Each strategy has it’s own specific purpose(s), but the strategies are closely connected to one another. That is, these strategies aren’t used in isolation; they’re complementary.</a:t>
            </a:r>
            <a:endParaRPr lang="en-US" baseline="0" dirty="0"/>
          </a:p>
        </p:txBody>
      </p:sp>
      <p:sp>
        <p:nvSpPr>
          <p:cNvPr id="62468"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800294" indent="-307805" eaLnBrk="0" hangingPunct="0">
              <a:defRPr>
                <a:solidFill>
                  <a:schemeClr val="tx1"/>
                </a:solidFill>
                <a:latin typeface="Arial" charset="0"/>
              </a:defRPr>
            </a:lvl2pPr>
            <a:lvl3pPr marL="1231222" indent="-246244" eaLnBrk="0" hangingPunct="0">
              <a:defRPr>
                <a:solidFill>
                  <a:schemeClr val="tx1"/>
                </a:solidFill>
                <a:latin typeface="Arial" charset="0"/>
              </a:defRPr>
            </a:lvl3pPr>
            <a:lvl4pPr marL="1723711" indent="-246244" eaLnBrk="0" hangingPunct="0">
              <a:defRPr>
                <a:solidFill>
                  <a:schemeClr val="tx1"/>
                </a:solidFill>
                <a:latin typeface="Arial" charset="0"/>
              </a:defRPr>
            </a:lvl4pPr>
            <a:lvl5pPr marL="2216201" indent="-246244" eaLnBrk="0" hangingPunct="0">
              <a:defRPr>
                <a:solidFill>
                  <a:schemeClr val="tx1"/>
                </a:solidFill>
                <a:latin typeface="Arial" charset="0"/>
              </a:defRPr>
            </a:lvl5pPr>
            <a:lvl6pPr marL="2708689" indent="-246244" eaLnBrk="0" fontAlgn="base" hangingPunct="0">
              <a:spcBef>
                <a:spcPct val="0"/>
              </a:spcBef>
              <a:spcAft>
                <a:spcPct val="0"/>
              </a:spcAft>
              <a:defRPr>
                <a:solidFill>
                  <a:schemeClr val="tx1"/>
                </a:solidFill>
                <a:latin typeface="Arial" charset="0"/>
              </a:defRPr>
            </a:lvl6pPr>
            <a:lvl7pPr marL="3201178" indent="-246244" eaLnBrk="0" fontAlgn="base" hangingPunct="0">
              <a:spcBef>
                <a:spcPct val="0"/>
              </a:spcBef>
              <a:spcAft>
                <a:spcPct val="0"/>
              </a:spcAft>
              <a:defRPr>
                <a:solidFill>
                  <a:schemeClr val="tx1"/>
                </a:solidFill>
                <a:latin typeface="Arial" charset="0"/>
              </a:defRPr>
            </a:lvl7pPr>
            <a:lvl8pPr marL="3693667" indent="-246244" eaLnBrk="0" fontAlgn="base" hangingPunct="0">
              <a:spcBef>
                <a:spcPct val="0"/>
              </a:spcBef>
              <a:spcAft>
                <a:spcPct val="0"/>
              </a:spcAft>
              <a:defRPr>
                <a:solidFill>
                  <a:schemeClr val="tx1"/>
                </a:solidFill>
                <a:latin typeface="Arial" charset="0"/>
              </a:defRPr>
            </a:lvl8pPr>
            <a:lvl9pPr marL="4186156" indent="-246244" eaLnBrk="0" fontAlgn="base" hangingPunct="0">
              <a:spcBef>
                <a:spcPct val="0"/>
              </a:spcBef>
              <a:spcAft>
                <a:spcPct val="0"/>
              </a:spcAft>
              <a:defRPr>
                <a:solidFill>
                  <a:schemeClr val="tx1"/>
                </a:solidFill>
                <a:latin typeface="Arial" charset="0"/>
              </a:defRPr>
            </a:lvl9pPr>
          </a:lstStyle>
          <a:p>
            <a:pPr eaLnBrk="1" hangingPunct="1"/>
            <a:fld id="{5B7C795E-1AF6-4A8C-A213-CFDC663F8001}" type="slidenum">
              <a:rPr lang="en-US" smtClean="0"/>
              <a:pPr eaLnBrk="1" hangingPunct="1"/>
              <a:t>17</a:t>
            </a:fld>
            <a:endParaRPr lang="en-US"/>
          </a:p>
        </p:txBody>
      </p:sp>
    </p:spTree>
    <p:extLst>
      <p:ext uri="{BB962C8B-B14F-4D97-AF65-F5344CB8AC3E}">
        <p14:creationId xmlns:p14="http://schemas.microsoft.com/office/powerpoint/2010/main" val="3458153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a:t>
            </a:r>
          </a:p>
          <a:p>
            <a:endParaRPr lang="en-US" dirty="0"/>
          </a:p>
          <a:p>
            <a:pPr marL="228600" lvl="0" indent="-228600" fontAlgn="base">
              <a:buNone/>
            </a:pPr>
            <a:r>
              <a:rPr lang="en-US" sz="1200" kern="1200" dirty="0">
                <a:solidFill>
                  <a:schemeClr val="tx1"/>
                </a:solidFill>
                <a:latin typeface="+mn-lt"/>
                <a:ea typeface="+mn-ea"/>
                <a:cs typeface="+mn-cs"/>
              </a:rPr>
              <a:t>a. “</a:t>
            </a:r>
            <a:r>
              <a:rPr lang="en-US" sz="1200" u="none" kern="1200" dirty="0">
                <a:solidFill>
                  <a:schemeClr val="tx1"/>
                </a:solidFill>
                <a:latin typeface="+mn-lt"/>
                <a:ea typeface="+mn-ea"/>
                <a:cs typeface="+mn-cs"/>
              </a:rPr>
              <a:t>Read</a:t>
            </a:r>
            <a:r>
              <a:rPr lang="en-US" sz="1200" kern="1200" dirty="0">
                <a:solidFill>
                  <a:schemeClr val="tx1"/>
                </a:solidFill>
                <a:latin typeface="+mn-lt"/>
                <a:ea typeface="+mn-ea"/>
                <a:cs typeface="+mn-cs"/>
              </a:rPr>
              <a:t> the lesson context at the top of the video transcript (handout 4.5 in your PD program binders).”</a:t>
            </a:r>
          </a:p>
          <a:p>
            <a:pPr marL="228600" lvl="0" indent="-228600" fontAlgn="base">
              <a:buNone/>
            </a:pPr>
            <a:endParaRPr lang="en-US" dirty="0"/>
          </a:p>
          <a:p>
            <a:pPr marL="228600" lvl="0" indent="-228600" fontAlgn="base">
              <a:buNone/>
            </a:pPr>
            <a:r>
              <a:rPr lang="en-US" dirty="0"/>
              <a:t>b. </a:t>
            </a:r>
            <a:r>
              <a:rPr lang="en-US" sz="1200" u="none" strike="noStrike" kern="1200" dirty="0">
                <a:solidFill>
                  <a:schemeClr val="tx1"/>
                </a:solidFill>
                <a:effectLst/>
                <a:latin typeface="+mn-lt"/>
                <a:ea typeface="+mn-ea"/>
                <a:cs typeface="+mn-cs"/>
              </a:rPr>
              <a:t>Make</a:t>
            </a:r>
            <a:r>
              <a:rPr lang="en-US" sz="1200" u="none" strike="noStrike" kern="1200" baseline="0" dirty="0">
                <a:solidFill>
                  <a:schemeClr val="tx1"/>
                </a:solidFill>
                <a:effectLst/>
                <a:latin typeface="+mn-lt"/>
                <a:ea typeface="+mn-ea"/>
                <a:cs typeface="+mn-cs"/>
              </a:rPr>
              <a:t> sure </a:t>
            </a:r>
            <a:r>
              <a:rPr lang="en-US" sz="1200" u="none" strike="noStrike" kern="1200" dirty="0">
                <a:solidFill>
                  <a:schemeClr val="tx1"/>
                </a:solidFill>
                <a:effectLst/>
                <a:latin typeface="+mn-lt"/>
                <a:ea typeface="+mn-ea"/>
                <a:cs typeface="+mn-cs"/>
              </a:rPr>
              <a:t>participants understand the science content and activity</a:t>
            </a:r>
            <a:r>
              <a:rPr lang="en-US" sz="1200" u="none" strike="noStrike" kern="1200" baseline="0" dirty="0">
                <a:solidFill>
                  <a:schemeClr val="tx1"/>
                </a:solidFill>
                <a:effectLst/>
                <a:latin typeface="+mn-lt"/>
                <a:ea typeface="+mn-ea"/>
                <a:cs typeface="+mn-cs"/>
              </a:rPr>
              <a:t> that are the focus </a:t>
            </a:r>
            <a:r>
              <a:rPr lang="en-US" sz="1200" u="none" strike="noStrike" kern="1200" dirty="0">
                <a:solidFill>
                  <a:schemeClr val="tx1"/>
                </a:solidFill>
                <a:effectLst/>
                <a:latin typeface="+mn-lt"/>
                <a:ea typeface="+mn-ea"/>
                <a:cs typeface="+mn-cs"/>
              </a:rPr>
              <a:t>of</a:t>
            </a:r>
            <a:r>
              <a:rPr lang="en-US" sz="1200" u="none" strike="noStrike" kern="1200" baseline="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this video clip.</a:t>
            </a:r>
            <a:endParaRPr lang="en-US" dirty="0"/>
          </a:p>
        </p:txBody>
      </p:sp>
      <p:sp>
        <p:nvSpPr>
          <p:cNvPr id="4" name="Slide Number Placeholder 3"/>
          <p:cNvSpPr>
            <a:spLocks noGrp="1"/>
          </p:cNvSpPr>
          <p:nvPr>
            <p:ph type="sldNum" sz="quarter" idx="10"/>
          </p:nvPr>
        </p:nvSpPr>
        <p:spPr/>
        <p:txBody>
          <a:bodyPr/>
          <a:lstStyle/>
          <a:p>
            <a:pPr>
              <a:defRPr/>
            </a:pPr>
            <a:fld id="{9808C13C-847F-4B58-97D9-13B05A934034}" type="slidenum">
              <a:rPr lang="en-US" smtClean="0"/>
              <a:pPr>
                <a:defRPr/>
              </a:pPr>
              <a:t>18</a:t>
            </a:fld>
            <a:endParaRPr lang="en-US"/>
          </a:p>
        </p:txBody>
      </p:sp>
    </p:spTree>
    <p:extLst>
      <p:ext uri="{BB962C8B-B14F-4D97-AF65-F5344CB8AC3E}">
        <p14:creationId xmlns:p14="http://schemas.microsoft.com/office/powerpoint/2010/main" val="1588331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800294" indent="-307805" eaLnBrk="0" hangingPunct="0">
              <a:defRPr>
                <a:solidFill>
                  <a:schemeClr val="tx1"/>
                </a:solidFill>
                <a:latin typeface="Arial" charset="0"/>
              </a:defRPr>
            </a:lvl2pPr>
            <a:lvl3pPr marL="1231222" indent="-246244" eaLnBrk="0" hangingPunct="0">
              <a:defRPr>
                <a:solidFill>
                  <a:schemeClr val="tx1"/>
                </a:solidFill>
                <a:latin typeface="Arial" charset="0"/>
              </a:defRPr>
            </a:lvl3pPr>
            <a:lvl4pPr marL="1723711" indent="-246244" eaLnBrk="0" hangingPunct="0">
              <a:defRPr>
                <a:solidFill>
                  <a:schemeClr val="tx1"/>
                </a:solidFill>
                <a:latin typeface="Arial" charset="0"/>
              </a:defRPr>
            </a:lvl4pPr>
            <a:lvl5pPr marL="2216201" indent="-246244" eaLnBrk="0" hangingPunct="0">
              <a:defRPr>
                <a:solidFill>
                  <a:schemeClr val="tx1"/>
                </a:solidFill>
                <a:latin typeface="Arial" charset="0"/>
              </a:defRPr>
            </a:lvl5pPr>
            <a:lvl6pPr marL="2708689" indent="-246244" eaLnBrk="0" fontAlgn="base" hangingPunct="0">
              <a:spcBef>
                <a:spcPct val="0"/>
              </a:spcBef>
              <a:spcAft>
                <a:spcPct val="0"/>
              </a:spcAft>
              <a:defRPr>
                <a:solidFill>
                  <a:schemeClr val="tx1"/>
                </a:solidFill>
                <a:latin typeface="Arial" charset="0"/>
              </a:defRPr>
            </a:lvl6pPr>
            <a:lvl7pPr marL="3201178" indent="-246244" eaLnBrk="0" fontAlgn="base" hangingPunct="0">
              <a:spcBef>
                <a:spcPct val="0"/>
              </a:spcBef>
              <a:spcAft>
                <a:spcPct val="0"/>
              </a:spcAft>
              <a:defRPr>
                <a:solidFill>
                  <a:schemeClr val="tx1"/>
                </a:solidFill>
                <a:latin typeface="Arial" charset="0"/>
              </a:defRPr>
            </a:lvl7pPr>
            <a:lvl8pPr marL="3693667" indent="-246244" eaLnBrk="0" fontAlgn="base" hangingPunct="0">
              <a:spcBef>
                <a:spcPct val="0"/>
              </a:spcBef>
              <a:spcAft>
                <a:spcPct val="0"/>
              </a:spcAft>
              <a:defRPr>
                <a:solidFill>
                  <a:schemeClr val="tx1"/>
                </a:solidFill>
                <a:latin typeface="Arial" charset="0"/>
              </a:defRPr>
            </a:lvl8pPr>
            <a:lvl9pPr marL="4186156" indent="-246244" eaLnBrk="0" fontAlgn="base" hangingPunct="0">
              <a:spcBef>
                <a:spcPct val="0"/>
              </a:spcBef>
              <a:spcAft>
                <a:spcPct val="0"/>
              </a:spcAft>
              <a:defRPr>
                <a:solidFill>
                  <a:schemeClr val="tx1"/>
                </a:solidFill>
                <a:latin typeface="Arial" charset="0"/>
              </a:defRPr>
            </a:lvl9pPr>
          </a:lstStyle>
          <a:p>
            <a:pPr eaLnBrk="1" hangingPunct="1"/>
            <a:fld id="{293F2425-BB1A-4108-B190-88894F331882}" type="slidenum">
              <a:rPr lang="en-US" smtClean="0"/>
              <a:pPr eaLnBrk="1" hangingPunct="1"/>
              <a:t>19</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30 min</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sz="1200" b="1" kern="1200" dirty="0">
                <a:solidFill>
                  <a:schemeClr val="tx1"/>
                </a:solidFill>
                <a:latin typeface="+mn-lt"/>
                <a:ea typeface="+mn-ea"/>
                <a:cs typeface="+mn-cs"/>
              </a:rPr>
              <a:t>Note:</a:t>
            </a:r>
            <a:r>
              <a:rPr lang="en-US" sz="1200" kern="1200" dirty="0">
                <a:solidFill>
                  <a:schemeClr val="tx1"/>
                </a:solidFill>
                <a:latin typeface="+mn-lt"/>
                <a:ea typeface="+mn-ea"/>
                <a:cs typeface="+mn-cs"/>
              </a:rPr>
              <a:t> If absolutely necessary, you can skip this video analysis.</a:t>
            </a:r>
          </a:p>
          <a:p>
            <a:pPr lvl="0" fontAlgn="base"/>
            <a:endParaRPr lang="en-US" sz="1200" u="sng" strike="noStrike" kern="1200" dirty="0">
              <a:solidFill>
                <a:schemeClr val="tx1"/>
              </a:solidFill>
              <a:effectLst/>
              <a:latin typeface="+mn-lt"/>
              <a:ea typeface="+mn-ea"/>
              <a:cs typeface="+mn-cs"/>
            </a:endParaRPr>
          </a:p>
          <a:p>
            <a:pPr lvl="0" fontAlgn="base"/>
            <a:r>
              <a:rPr lang="en-US" sz="1200" u="none" strike="noStrike" kern="1200" dirty="0">
                <a:solidFill>
                  <a:schemeClr val="tx1"/>
                </a:solidFill>
                <a:effectLst/>
                <a:latin typeface="+mn-lt"/>
                <a:ea typeface="+mn-ea"/>
                <a:cs typeface="+mn-cs"/>
              </a:rPr>
              <a:t>a. Orient participants to handout 4.6, Identifying Student Thinking Lens Strategies.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Make sure participants understand the context of </a:t>
            </a:r>
            <a:r>
              <a:rPr lang="en-US" sz="1200" kern="1200" baseline="0" dirty="0">
                <a:solidFill>
                  <a:schemeClr val="tx1"/>
                </a:solidFill>
                <a:latin typeface="+mn-lt"/>
                <a:ea typeface="+mn-ea"/>
                <a:cs typeface="+mn-cs"/>
              </a:rPr>
              <a:t>the video clip (</a:t>
            </a:r>
            <a:r>
              <a:rPr lang="en-US" sz="1200" kern="1200" dirty="0">
                <a:solidFill>
                  <a:schemeClr val="tx1"/>
                </a:solidFill>
                <a:latin typeface="+mn-lt"/>
                <a:ea typeface="+mn-ea"/>
                <a:cs typeface="+mn-cs"/>
              </a:rPr>
              <a:t>from the transcript).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Show the video clip.</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d. </a:t>
            </a:r>
            <a:r>
              <a:rPr lang="en-US" sz="1200" b="1" kern="1200" dirty="0">
                <a:solidFill>
                  <a:schemeClr val="tx1"/>
                </a:solidFill>
                <a:latin typeface="+mn-lt"/>
                <a:ea typeface="+mn-ea"/>
                <a:cs typeface="+mn-cs"/>
              </a:rPr>
              <a:t>Individuals:</a:t>
            </a:r>
            <a:r>
              <a:rPr lang="en-US" sz="1200" kern="1200" dirty="0">
                <a:solidFill>
                  <a:schemeClr val="tx1"/>
                </a:solidFill>
                <a:latin typeface="+mn-lt"/>
                <a:ea typeface="+mn-ea"/>
                <a:cs typeface="+mn-cs"/>
              </a:rPr>
              <a:t> “Study the video transcript and complete handout 4.6, Identifying Student Thinking</a:t>
            </a:r>
            <a:r>
              <a:rPr lang="en-US" sz="1200" kern="1200" baseline="0" dirty="0">
                <a:solidFill>
                  <a:schemeClr val="tx1"/>
                </a:solidFill>
                <a:latin typeface="+mn-lt"/>
                <a:ea typeface="+mn-ea"/>
                <a:cs typeface="+mn-cs"/>
              </a:rPr>
              <a:t> Lens Strategies</a:t>
            </a:r>
            <a:r>
              <a:rPr lang="en-US" sz="1200" kern="1200" dirty="0">
                <a:solidFill>
                  <a:schemeClr val="tx1"/>
                </a:solidFill>
                <a:latin typeface="+mn-lt"/>
                <a:ea typeface="+mn-ea"/>
                <a:cs typeface="+mn-cs"/>
              </a:rPr>
              <a:t>.”</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e.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“What STL strategies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did you find in the transcript? Did you spot any missed opportunities?”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sz="1200" b="1" kern="1200" dirty="0">
                <a:solidFill>
                  <a:schemeClr val="tx1"/>
                </a:solidFill>
                <a:latin typeface="+mn-lt"/>
                <a:ea typeface="+mn-ea"/>
                <a:cs typeface="+mn-cs"/>
              </a:rPr>
              <a:t>Note:</a:t>
            </a:r>
            <a:r>
              <a:rPr lang="en-US" sz="1200" kern="1200" dirty="0">
                <a:solidFill>
                  <a:schemeClr val="tx1"/>
                </a:solidFill>
                <a:latin typeface="+mn-lt"/>
                <a:ea typeface="+mn-ea"/>
                <a:cs typeface="+mn-cs"/>
              </a:rPr>
              <a:t> See PD Leader Master: Identifying Student Thinking Lens Strategies (Answer Key) for possible responses and examples from the video clips. Participants may come up with different responses. </a:t>
            </a:r>
            <a:endParaRPr lang="en-US" dirty="0"/>
          </a:p>
        </p:txBody>
      </p:sp>
    </p:spTree>
    <p:extLst>
      <p:ext uri="{BB962C8B-B14F-4D97-AF65-F5344CB8AC3E}">
        <p14:creationId xmlns:p14="http://schemas.microsoft.com/office/powerpoint/2010/main" val="3350298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Talk through the agenda for the day. </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2</a:t>
            </a:fld>
            <a:endParaRPr lang="en-US"/>
          </a:p>
        </p:txBody>
      </p:sp>
    </p:spTree>
    <p:extLst>
      <p:ext uri="{BB962C8B-B14F-4D97-AF65-F5344CB8AC3E}">
        <p14:creationId xmlns:p14="http://schemas.microsoft.com/office/powerpoint/2010/main" val="3108790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a:t>
            </a:r>
          </a:p>
          <a:p>
            <a:pPr marL="228600" indent="-228600">
              <a:buNone/>
            </a:pPr>
            <a:endParaRPr lang="en-US" sz="1200" kern="1200" dirty="0">
              <a:solidFill>
                <a:schemeClr val="tx1"/>
              </a:solidFill>
              <a:effectLst/>
              <a:latin typeface="+mn-lt"/>
              <a:ea typeface="+mn-ea"/>
              <a:cs typeface="+mn-cs"/>
            </a:endParaRPr>
          </a:p>
          <a:p>
            <a:pPr lvl="0" fontAlgn="base"/>
            <a:r>
              <a:rPr lang="en-US" sz="1200" u="none" strike="noStrike" kern="1200" dirty="0">
                <a:solidFill>
                  <a:schemeClr val="tx1"/>
                </a:solidFill>
                <a:effectLst/>
                <a:latin typeface="+mn-lt"/>
                <a:ea typeface="+mn-ea"/>
                <a:cs typeface="+mn-cs"/>
              </a:rPr>
              <a:t>a. “Before we share our reports about each of the Sound lesson plans and how they support you in practicing these Student Thinking Lens strategies, let’s review the plan for the school year.”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“In the fall you’ll teach the </a:t>
            </a:r>
            <a:r>
              <a:rPr lang="en-US" sz="1200" b="1" kern="1200" dirty="0">
                <a:solidFill>
                  <a:schemeClr val="tx1"/>
                </a:solidFill>
                <a:latin typeface="+mn-lt"/>
                <a:ea typeface="+mn-ea"/>
                <a:cs typeface="+mn-cs"/>
              </a:rPr>
              <a:t>Variations in Plants and Animals </a:t>
            </a:r>
            <a:r>
              <a:rPr lang="en-US" sz="1200" kern="1200" dirty="0">
                <a:solidFill>
                  <a:schemeClr val="tx1"/>
                </a:solidFill>
                <a:latin typeface="+mn-lt"/>
                <a:ea typeface="+mn-ea"/>
                <a:cs typeface="+mn-cs"/>
              </a:rPr>
              <a:t>lessons, and we’ll meet in our study group to analyze video clips and student work from these lessons. This analysis will help us deepen our understandings of the </a:t>
            </a:r>
            <a:r>
              <a:rPr lang="en-US" sz="1200" kern="1200" dirty="0" err="1">
                <a:solidFill>
                  <a:schemeClr val="tx1"/>
                </a:solidFill>
                <a:latin typeface="+mn-lt"/>
                <a:ea typeface="+mn-ea"/>
                <a:cs typeface="+mn-cs"/>
              </a:rPr>
              <a:t>STeLLA</a:t>
            </a:r>
            <a:r>
              <a:rPr lang="en-US" sz="1200" kern="1200" dirty="0">
                <a:solidFill>
                  <a:schemeClr val="tx1"/>
                </a:solidFill>
                <a:latin typeface="+mn-lt"/>
                <a:ea typeface="+mn-ea"/>
                <a:cs typeface="+mn-cs"/>
              </a:rPr>
              <a:t> strategies, the science content, the lesson plans, and our students’ thinking and learning.”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“Starting in January, you’ll teach the </a:t>
            </a:r>
            <a:r>
              <a:rPr lang="en-US" sz="1200" b="1" kern="1200" dirty="0">
                <a:solidFill>
                  <a:schemeClr val="tx1"/>
                </a:solidFill>
                <a:latin typeface="+mn-lt"/>
                <a:ea typeface="+mn-ea"/>
                <a:cs typeface="+mn-cs"/>
              </a:rPr>
              <a:t>Sound </a:t>
            </a:r>
            <a:r>
              <a:rPr lang="en-US" sz="1200" kern="1200" dirty="0">
                <a:solidFill>
                  <a:schemeClr val="tx1"/>
                </a:solidFill>
                <a:latin typeface="+mn-lt"/>
                <a:ea typeface="+mn-ea"/>
                <a:cs typeface="+mn-cs"/>
              </a:rPr>
              <a:t>lessons, and we’ll meet in our study group to analyze video clips and student work from these lessons. Do you have any questions?”</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d. </a:t>
            </a:r>
            <a:r>
              <a:rPr lang="en-US" sz="1200" b="1" kern="1200" dirty="0">
                <a:solidFill>
                  <a:schemeClr val="tx1"/>
                </a:solidFill>
                <a:latin typeface="+mn-lt"/>
                <a:ea typeface="+mn-ea"/>
                <a:cs typeface="+mn-cs"/>
              </a:rPr>
              <a:t>Important reminder: </a:t>
            </a:r>
            <a:r>
              <a:rPr lang="en-US" sz="1200" kern="1200" dirty="0">
                <a:solidFill>
                  <a:schemeClr val="tx1"/>
                </a:solidFill>
                <a:latin typeface="+mn-lt"/>
                <a:ea typeface="+mn-ea"/>
                <a:cs typeface="+mn-cs"/>
              </a:rPr>
              <a:t>“Remember that we’re analyzing video clips of our own classroom teaching to help us all learn, not to evaluate and critique one another. Everyone is learning to use both new strategies and new lesson plans, so it’s predictable that our first attempts at teaching these lessons will have rough spots. We need to appreciate and acknowledge the courage each of us is demonstrating in sharing our initial efforts to teach these lessons. Please be assured that our analyses of the videos will focus on the strategies, the science content, and most importantly, how students are making sense of the lessons. We’re not going to focus on rough spots</a:t>
            </a:r>
            <a:r>
              <a:rPr lang="en-US" sz="1200" kern="1200" baseline="0" dirty="0">
                <a:solidFill>
                  <a:schemeClr val="tx1"/>
                </a:solidFill>
                <a:latin typeface="+mn-lt"/>
                <a:ea typeface="+mn-ea"/>
                <a:cs typeface="+mn-cs"/>
              </a:rPr>
              <a:t> or</a:t>
            </a:r>
            <a:r>
              <a:rPr lang="en-US" sz="1200" kern="1200" dirty="0">
                <a:solidFill>
                  <a:schemeClr val="tx1"/>
                </a:solidFill>
                <a:latin typeface="+mn-lt"/>
                <a:ea typeface="+mn-ea"/>
                <a:cs typeface="+mn-cs"/>
              </a:rPr>
              <a:t> management problems. We’re here to support one another and to learn and grow as science teachers.” </a:t>
            </a:r>
            <a:endParaRPr lang="en-US" baseline="0"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20</a:t>
            </a:fld>
            <a:endParaRPr lang="en-US"/>
          </a:p>
        </p:txBody>
      </p:sp>
    </p:spTree>
    <p:extLst>
      <p:ext uri="{BB962C8B-B14F-4D97-AF65-F5344CB8AC3E}">
        <p14:creationId xmlns:p14="http://schemas.microsoft.com/office/powerpoint/2010/main" val="1272261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a:t>
            </a:r>
          </a:p>
          <a:p>
            <a:endParaRPr lang="en-US" dirty="0"/>
          </a:p>
          <a:p>
            <a:pPr marL="228600" lvl="0" indent="-228600" fontAlgn="base">
              <a:buFontTx/>
              <a:buNone/>
            </a:pPr>
            <a:r>
              <a:rPr lang="en-US" sz="1200" u="none" strike="noStrike" kern="1200" dirty="0">
                <a:solidFill>
                  <a:schemeClr val="tx1"/>
                </a:solidFill>
                <a:effectLst/>
                <a:latin typeface="+mn-lt"/>
                <a:ea typeface="+mn-ea"/>
                <a:cs typeface="+mn-cs"/>
              </a:rPr>
              <a:t>a. Read through the information on this slide. </a:t>
            </a:r>
          </a:p>
          <a:p>
            <a:pPr marL="228600" lvl="0" indent="-228600" fontAlgn="base">
              <a:buFontTx/>
              <a:buNone/>
            </a:pPr>
            <a:endParaRPr lang="en-US" sz="1200" u="none" strike="noStrike" kern="1200" dirty="0">
              <a:solidFill>
                <a:schemeClr val="tx1"/>
              </a:solidFill>
              <a:effectLst/>
              <a:latin typeface="+mn-lt"/>
              <a:ea typeface="+mn-ea"/>
              <a:cs typeface="+mn-cs"/>
            </a:endParaRPr>
          </a:p>
          <a:p>
            <a:pPr marL="228600" lvl="0" indent="-228600" fontAlgn="base">
              <a:buFontTx/>
              <a:buNone/>
            </a:pPr>
            <a:r>
              <a:rPr lang="en-US" sz="1200" u="none" strike="noStrike" kern="1200" dirty="0">
                <a:solidFill>
                  <a:schemeClr val="tx1"/>
                </a:solidFill>
                <a:effectLst/>
                <a:latin typeface="+mn-lt"/>
                <a:ea typeface="+mn-ea"/>
                <a:cs typeface="+mn-cs"/>
              </a:rPr>
              <a:t>b. Elicit and respond to any comments or questions from participants. </a:t>
            </a:r>
          </a:p>
          <a:p>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21</a:t>
            </a:fld>
            <a:endParaRPr lang="en-US"/>
          </a:p>
        </p:txBody>
      </p:sp>
    </p:spTree>
    <p:extLst>
      <p:ext uri="{BB962C8B-B14F-4D97-AF65-F5344CB8AC3E}">
        <p14:creationId xmlns:p14="http://schemas.microsoft.com/office/powerpoint/2010/main" val="1207749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a:t>
            </a:r>
          </a:p>
          <a:p>
            <a:endParaRPr lang="en-US" dirty="0"/>
          </a:p>
          <a:p>
            <a:r>
              <a:rPr lang="en-US" sz="1200" kern="1200" dirty="0">
                <a:solidFill>
                  <a:schemeClr val="tx1"/>
                </a:solidFill>
                <a:latin typeface="+mn-lt"/>
                <a:ea typeface="+mn-ea"/>
                <a:cs typeface="+mn-cs"/>
              </a:rPr>
              <a:t>a. </a:t>
            </a:r>
            <a:r>
              <a:rPr lang="en-US" sz="1200" u="none" kern="1200" dirty="0">
                <a:solidFill>
                  <a:schemeClr val="tx1"/>
                </a:solidFill>
                <a:latin typeface="+mn-lt"/>
                <a:ea typeface="+mn-ea"/>
                <a:cs typeface="+mn-cs"/>
              </a:rPr>
              <a:t>Read</a:t>
            </a:r>
            <a:r>
              <a:rPr lang="en-US" sz="1200" kern="1200" dirty="0">
                <a:solidFill>
                  <a:schemeClr val="tx1"/>
                </a:solidFill>
                <a:latin typeface="+mn-lt"/>
                <a:ea typeface="+mn-ea"/>
                <a:cs typeface="+mn-cs"/>
              </a:rPr>
              <a:t> through the information on the slide.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Elicit and respond to any comments or questions from participants. </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22</a:t>
            </a:fld>
            <a:endParaRPr lang="en-US"/>
          </a:p>
        </p:txBody>
      </p:sp>
    </p:spTree>
    <p:extLst>
      <p:ext uri="{BB962C8B-B14F-4D97-AF65-F5344CB8AC3E}">
        <p14:creationId xmlns:p14="http://schemas.microsoft.com/office/powerpoint/2010/main" val="3690222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60 min in conjunction with next slide</a:t>
            </a:r>
          </a:p>
          <a:p>
            <a:pPr lvl="1"/>
            <a:endParaRPr lang="en-US" sz="1200" kern="1200" baseline="0" dirty="0">
              <a:solidFill>
                <a:schemeClr val="tx1"/>
              </a:solidFill>
              <a:effectLst/>
              <a:latin typeface="+mn-lt"/>
              <a:ea typeface="+mn-ea"/>
              <a:cs typeface="+mn-cs"/>
            </a:endParaRPr>
          </a:p>
          <a:p>
            <a:pPr lvl="0" fontAlgn="base"/>
            <a:r>
              <a:rPr lang="en-US" sz="1200" u="none" strike="noStrike" kern="1200" dirty="0">
                <a:solidFill>
                  <a:schemeClr val="tx1"/>
                </a:solidFill>
                <a:effectLst/>
                <a:latin typeface="+mn-lt"/>
                <a:ea typeface="+mn-ea"/>
                <a:cs typeface="+mn-cs"/>
              </a:rPr>
              <a:t>a. For step 1 on the slide, have participants describe the main learning goal for their assigned two-part lesson (parts A</a:t>
            </a:r>
            <a:r>
              <a:rPr lang="en-US" sz="1200" u="none" strike="noStrike" kern="1200" baseline="0" dirty="0">
                <a:solidFill>
                  <a:schemeClr val="tx1"/>
                </a:solidFill>
                <a:effectLst/>
                <a:latin typeface="+mn-lt"/>
                <a:ea typeface="+mn-ea"/>
                <a:cs typeface="+mn-cs"/>
              </a:rPr>
              <a:t> and B)</a:t>
            </a:r>
            <a:r>
              <a:rPr lang="en-US" sz="1200" u="none" strike="noStrike" kern="1200" dirty="0">
                <a:solidFill>
                  <a:schemeClr val="tx1"/>
                </a:solidFill>
                <a:effectLst/>
                <a:latin typeface="+mn-lt"/>
                <a:ea typeface="+mn-ea"/>
                <a:cs typeface="+mn-cs"/>
              </a:rPr>
              <a:t> and how it connects to lessons that precede</a:t>
            </a:r>
            <a:r>
              <a:rPr lang="en-US" sz="1200" u="none" strike="noStrike" kern="1200" baseline="0" dirty="0">
                <a:solidFill>
                  <a:schemeClr val="tx1"/>
                </a:solidFill>
                <a:effectLst/>
                <a:latin typeface="+mn-lt"/>
                <a:ea typeface="+mn-ea"/>
                <a:cs typeface="+mn-cs"/>
              </a:rPr>
              <a:t> and follow it</a:t>
            </a:r>
            <a:r>
              <a:rPr lang="en-US" sz="1200" u="none" strike="noStrike" kern="1200" dirty="0">
                <a:solidFill>
                  <a:schemeClr val="tx1"/>
                </a:solidFill>
                <a:effectLst/>
                <a:latin typeface="+mn-lt"/>
                <a:ea typeface="+mn-ea"/>
                <a:cs typeface="+mn-cs"/>
              </a:rPr>
              <a:t>. (5 min)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For steps 2 and 3, have participants report on their assigned two-part lesson.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Note:</a:t>
            </a:r>
            <a:r>
              <a:rPr lang="en-US" sz="1200" kern="1200" dirty="0">
                <a:solidFill>
                  <a:schemeClr val="tx1"/>
                </a:solidFill>
                <a:latin typeface="+mn-lt"/>
                <a:ea typeface="+mn-ea"/>
                <a:cs typeface="+mn-cs"/>
              </a:rPr>
              <a:t> Rather than walking</a:t>
            </a:r>
            <a:r>
              <a:rPr lang="en-US" sz="1200" kern="1200" baseline="0" dirty="0">
                <a:solidFill>
                  <a:schemeClr val="tx1"/>
                </a:solidFill>
                <a:latin typeface="+mn-lt"/>
                <a:ea typeface="+mn-ea"/>
                <a:cs typeface="+mn-cs"/>
              </a:rPr>
              <a:t> through every step in the lesson plan, p</a:t>
            </a:r>
            <a:r>
              <a:rPr lang="en-US" sz="1200" kern="1200" dirty="0">
                <a:solidFill>
                  <a:schemeClr val="tx1"/>
                </a:solidFill>
                <a:latin typeface="+mn-lt"/>
                <a:ea typeface="+mn-ea"/>
                <a:cs typeface="+mn-cs"/>
              </a:rPr>
              <a:t>articipants should present the </a:t>
            </a:r>
            <a:r>
              <a:rPr lang="en-US" sz="1200" b="0" i="1" kern="1200" dirty="0">
                <a:solidFill>
                  <a:schemeClr val="tx1"/>
                </a:solidFill>
                <a:latin typeface="+mn-lt"/>
                <a:ea typeface="+mn-ea"/>
                <a:cs typeface="+mn-cs"/>
              </a:rPr>
              <a:t>big picture </a:t>
            </a:r>
            <a:r>
              <a:rPr lang="en-US" sz="1200" kern="1200" dirty="0">
                <a:solidFill>
                  <a:schemeClr val="tx1"/>
                </a:solidFill>
                <a:latin typeface="+mn-lt"/>
                <a:ea typeface="+mn-ea"/>
                <a:cs typeface="+mn-cs"/>
              </a:rPr>
              <a:t>using the questions in step 2 on the slide. They should bring up details only when they have some concern, question, or suggestion about a modification.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As participants give their reports, mark on a chart the Student Thinking Lens strategies that are highlighted in each lesson. (Use the chart on the next slide as a model.)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Note:</a:t>
            </a:r>
            <a:r>
              <a:rPr lang="en-US" sz="1200" kern="1200" dirty="0">
                <a:solidFill>
                  <a:schemeClr val="tx1"/>
                </a:solidFill>
                <a:latin typeface="+mn-lt"/>
                <a:ea typeface="+mn-ea"/>
                <a:cs typeface="+mn-cs"/>
              </a:rPr>
              <a:t> Encourage participants to pick just one or two Student Thinking Lens strategies that are highlighted in the lesson. (Several strategies</a:t>
            </a:r>
            <a:r>
              <a:rPr lang="en-US" sz="1200" kern="1200" baseline="0" dirty="0">
                <a:solidFill>
                  <a:schemeClr val="tx1"/>
                </a:solidFill>
                <a:latin typeface="+mn-lt"/>
                <a:ea typeface="+mn-ea"/>
                <a:cs typeface="+mn-cs"/>
              </a:rPr>
              <a:t> may be used in a lesson.</a:t>
            </a:r>
            <a:r>
              <a:rPr lang="en-US" sz="1200" kern="1200" dirty="0">
                <a:solidFill>
                  <a:schemeClr val="tx1"/>
                </a:solidFill>
                <a:latin typeface="+mn-lt"/>
                <a:ea typeface="+mn-ea"/>
                <a:cs typeface="+mn-cs"/>
              </a:rPr>
              <a:t>)</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d. Highlight the</a:t>
            </a:r>
            <a:r>
              <a:rPr lang="en-US" sz="1200" b="0" kern="1200" baseline="0" dirty="0">
                <a:solidFill>
                  <a:schemeClr val="tx1"/>
                </a:solidFill>
                <a:latin typeface="+mn-lt"/>
                <a:ea typeface="+mn-ea"/>
                <a:cs typeface="+mn-cs"/>
              </a:rPr>
              <a:t> following ideal pattern and how STL strategies work together across lessons:</a:t>
            </a:r>
          </a:p>
          <a:p>
            <a:pPr marL="365760" indent="-182880">
              <a:buFont typeface="Arial" pitchFamily="34" charset="0"/>
              <a:buChar char="•"/>
            </a:pPr>
            <a:r>
              <a:rPr lang="en-US" sz="1200" kern="1200" dirty="0">
                <a:solidFill>
                  <a:schemeClr val="tx1"/>
                </a:solidFill>
                <a:latin typeface="+mn-lt"/>
                <a:ea typeface="+mn-ea"/>
                <a:cs typeface="+mn-cs"/>
              </a:rPr>
              <a:t>Elicit and probe strategies are very important in lesson 1.</a:t>
            </a:r>
          </a:p>
          <a:p>
            <a:pPr marL="365760" indent="-182880">
              <a:buFont typeface="Arial" pitchFamily="34" charset="0"/>
              <a:buChar char="•"/>
            </a:pPr>
            <a:r>
              <a:rPr lang="en-US" sz="1200" kern="1200" dirty="0">
                <a:solidFill>
                  <a:schemeClr val="tx1"/>
                </a:solidFill>
                <a:latin typeface="+mn-lt"/>
                <a:ea typeface="+mn-ea"/>
                <a:cs typeface="+mn-cs"/>
              </a:rPr>
              <a:t>Probe and challenge strategies are used throughout all the lessons.</a:t>
            </a:r>
          </a:p>
          <a:p>
            <a:pPr marL="365760" indent="-182880">
              <a:buFont typeface="Arial" pitchFamily="34" charset="0"/>
              <a:buChar char="•"/>
            </a:pPr>
            <a:r>
              <a:rPr lang="en-US" sz="1200" kern="1200" dirty="0">
                <a:solidFill>
                  <a:schemeClr val="tx1"/>
                </a:solidFill>
                <a:latin typeface="+mn-lt"/>
                <a:ea typeface="+mn-ea"/>
                <a:cs typeface="+mn-cs"/>
              </a:rPr>
              <a:t>Strategies 4 and 5 are highlighted in the middle lessons.</a:t>
            </a:r>
          </a:p>
          <a:p>
            <a:pPr marL="365760" indent="-182880">
              <a:buFont typeface="Arial" pitchFamily="34" charset="0"/>
              <a:buChar char="•"/>
            </a:pPr>
            <a:r>
              <a:rPr lang="en-US" sz="1200" kern="1200" dirty="0">
                <a:solidFill>
                  <a:schemeClr val="tx1"/>
                </a:solidFill>
                <a:latin typeface="+mn-lt"/>
                <a:ea typeface="+mn-ea"/>
                <a:cs typeface="+mn-cs"/>
              </a:rPr>
              <a:t>Strategy 6 is highlighted </a:t>
            </a:r>
            <a:r>
              <a:rPr lang="en-US" sz="1200" kern="1200" dirty="0">
                <a:solidFill>
                  <a:schemeClr val="tx1"/>
                </a:solidFill>
                <a:effectLst/>
                <a:latin typeface="+mn-lt"/>
                <a:ea typeface="+mn-ea"/>
                <a:cs typeface="+mn-cs"/>
              </a:rPr>
              <a:t>toward the end of the lesson, after students encounter new science ideas but before final unit assessments.     </a:t>
            </a:r>
          </a:p>
          <a:p>
            <a:pPr marL="182880" indent="0">
              <a:buFont typeface="Arial" pitchFamily="34" charset="0"/>
              <a:buNone/>
            </a:pPr>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Timing note:</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Make sure you</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limit the time allotted for each lesson</a:t>
            </a:r>
            <a:r>
              <a:rPr lang="en-US" sz="1200" kern="1200" dirty="0">
                <a:solidFill>
                  <a:schemeClr val="tx1"/>
                </a:solidFill>
                <a:latin typeface="+mn-lt"/>
                <a:ea typeface="+mn-ea"/>
                <a:cs typeface="+mn-cs"/>
              </a:rPr>
              <a:t> so you can get through them all. If you have 6 two-part lessons, you’ll have approximately 8 minutes for each lesson (4 minutes for part A, and 4 minutes for part B). If your lesson series has more than 6 two-part lessons, you’ll have to decrease the time for each lesson. </a:t>
            </a:r>
            <a:endParaRPr lang="en-US" b="1" baseline="0"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23</a:t>
            </a:fld>
            <a:endParaRPr lang="en-US"/>
          </a:p>
        </p:txBody>
      </p:sp>
    </p:spTree>
    <p:extLst>
      <p:ext uri="{BB962C8B-B14F-4D97-AF65-F5344CB8AC3E}">
        <p14:creationId xmlns:p14="http://schemas.microsoft.com/office/powerpoint/2010/main" val="2915594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u="none" strike="noStrike" kern="1200" dirty="0">
                <a:solidFill>
                  <a:schemeClr val="tx1"/>
                </a:solidFill>
                <a:effectLst/>
                <a:latin typeface="+mn-lt"/>
                <a:ea typeface="+mn-ea"/>
                <a:cs typeface="+mn-cs"/>
              </a:rPr>
              <a:t>60 minutes in conjunction with slide 22</a:t>
            </a:r>
          </a:p>
          <a:p>
            <a:pPr lvl="0" fontAlgn="base"/>
            <a:endParaRPr lang="en-US" sz="1200" u="none" strike="noStrike" kern="1200" dirty="0">
              <a:solidFill>
                <a:schemeClr val="tx1"/>
              </a:solidFill>
              <a:effectLst/>
              <a:latin typeface="+mn-lt"/>
              <a:ea typeface="+mn-ea"/>
              <a:cs typeface="+mn-cs"/>
            </a:endParaRPr>
          </a:p>
          <a:p>
            <a:pPr lvl="0" fontAlgn="base"/>
            <a:r>
              <a:rPr lang="en-US" sz="1200" u="none" strike="noStrike" kern="1200" dirty="0">
                <a:solidFill>
                  <a:schemeClr val="tx1"/>
                </a:solidFill>
                <a:effectLst/>
                <a:latin typeface="+mn-lt"/>
                <a:ea typeface="+mn-ea"/>
                <a:cs typeface="+mn-cs"/>
              </a:rPr>
              <a:t>a. Use this slide in conjunction with the previous slide.</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24</a:t>
            </a:fld>
            <a:endParaRPr lang="en-US"/>
          </a:p>
        </p:txBody>
      </p:sp>
    </p:spTree>
    <p:extLst>
      <p:ext uri="{BB962C8B-B14F-4D97-AF65-F5344CB8AC3E}">
        <p14:creationId xmlns:p14="http://schemas.microsoft.com/office/powerpoint/2010/main" val="306955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54243" indent="-290093" eaLnBrk="0" hangingPunct="0">
              <a:spcBef>
                <a:spcPct val="30000"/>
              </a:spcBef>
              <a:defRPr sz="1200">
                <a:solidFill>
                  <a:schemeClr val="tx1"/>
                </a:solidFill>
                <a:latin typeface="Arial" charset="0"/>
              </a:defRPr>
            </a:lvl2pPr>
            <a:lvl3pPr marL="1160374" indent="-232075" eaLnBrk="0" hangingPunct="0">
              <a:spcBef>
                <a:spcPct val="30000"/>
              </a:spcBef>
              <a:defRPr sz="1200">
                <a:solidFill>
                  <a:schemeClr val="tx1"/>
                </a:solidFill>
                <a:latin typeface="Arial" charset="0"/>
              </a:defRPr>
            </a:lvl3pPr>
            <a:lvl4pPr marL="1624523" indent="-232075" eaLnBrk="0" hangingPunct="0">
              <a:spcBef>
                <a:spcPct val="30000"/>
              </a:spcBef>
              <a:defRPr sz="1200">
                <a:solidFill>
                  <a:schemeClr val="tx1"/>
                </a:solidFill>
                <a:latin typeface="Arial" charset="0"/>
              </a:defRPr>
            </a:lvl4pPr>
            <a:lvl5pPr marL="2088672" indent="-232075" eaLnBrk="0" hangingPunct="0">
              <a:spcBef>
                <a:spcPct val="30000"/>
              </a:spcBef>
              <a:defRPr sz="1200">
                <a:solidFill>
                  <a:schemeClr val="tx1"/>
                </a:solidFill>
                <a:latin typeface="Arial" charset="0"/>
              </a:defRPr>
            </a:lvl5pPr>
            <a:lvl6pPr marL="2552822" indent="-232075" eaLnBrk="0" fontAlgn="base" hangingPunct="0">
              <a:spcBef>
                <a:spcPct val="30000"/>
              </a:spcBef>
              <a:spcAft>
                <a:spcPct val="0"/>
              </a:spcAft>
              <a:defRPr sz="1200">
                <a:solidFill>
                  <a:schemeClr val="tx1"/>
                </a:solidFill>
                <a:latin typeface="Arial" charset="0"/>
              </a:defRPr>
            </a:lvl6pPr>
            <a:lvl7pPr marL="3016971" indent="-232075" eaLnBrk="0" fontAlgn="base" hangingPunct="0">
              <a:spcBef>
                <a:spcPct val="30000"/>
              </a:spcBef>
              <a:spcAft>
                <a:spcPct val="0"/>
              </a:spcAft>
              <a:defRPr sz="1200">
                <a:solidFill>
                  <a:schemeClr val="tx1"/>
                </a:solidFill>
                <a:latin typeface="Arial" charset="0"/>
              </a:defRPr>
            </a:lvl7pPr>
            <a:lvl8pPr marL="3481121" indent="-232075" eaLnBrk="0" fontAlgn="base" hangingPunct="0">
              <a:spcBef>
                <a:spcPct val="30000"/>
              </a:spcBef>
              <a:spcAft>
                <a:spcPct val="0"/>
              </a:spcAft>
              <a:defRPr sz="1200">
                <a:solidFill>
                  <a:schemeClr val="tx1"/>
                </a:solidFill>
                <a:latin typeface="Arial" charset="0"/>
              </a:defRPr>
            </a:lvl8pPr>
            <a:lvl9pPr marL="3945270" indent="-23207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A9E7CF9-240F-482B-9EC3-A2AD26735D19}" type="slidenum">
              <a:rPr lang="en-US" altLang="en-US">
                <a:solidFill>
                  <a:prstClr val="black"/>
                </a:solidFill>
              </a:rPr>
              <a:pPr eaLnBrk="1" hangingPunct="1">
                <a:spcBef>
                  <a:spcPct val="0"/>
                </a:spcBef>
              </a:pPr>
              <a:t>25</a:t>
            </a:fld>
            <a:endParaRPr lang="en-US" altLang="en-US">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US" altLang="en-US" dirty="0"/>
              <a:t>Less than 1 min</a:t>
            </a:r>
          </a:p>
          <a:p>
            <a:pPr eaLnBrk="1" hangingPunct="1"/>
            <a:endParaRPr lang="en-US" altLang="en-US" dirty="0"/>
          </a:p>
          <a:p>
            <a:pPr marL="228600" marR="0" lvl="1" indent="-228600" algn="l" defTabSz="914400" rtl="0" eaLnBrk="1" fontAlgn="auto" latinLnBrk="0" hangingPunct="1">
              <a:lnSpc>
                <a:spcPct val="100000"/>
              </a:lnSpc>
              <a:spcBef>
                <a:spcPts val="0"/>
              </a:spcBef>
              <a:spcAft>
                <a:spcPts val="0"/>
              </a:spcAft>
              <a:buClrTx/>
              <a:buSzTx/>
              <a:buFontTx/>
              <a:buNone/>
              <a:tabLst/>
              <a:defRPr/>
            </a:pPr>
            <a:r>
              <a:rPr lang="en-US" altLang="en-US" dirty="0"/>
              <a:t>a. </a:t>
            </a:r>
            <a:r>
              <a:rPr lang="en-US" sz="1200" kern="1200" dirty="0">
                <a:solidFill>
                  <a:schemeClr val="tx1"/>
                </a:solidFill>
                <a:latin typeface="+mn-lt"/>
                <a:ea typeface="+mn-ea"/>
                <a:cs typeface="+mn-cs"/>
              </a:rPr>
              <a:t>“Our content deepening work for this session will focus using and applying ideas about sound and exploring the concept of nonstandard measurement as it relates to Common Core math standards.”</a:t>
            </a:r>
            <a:endParaRPr lang="en-US" altLang="en-US" baseline="0" dirty="0"/>
          </a:p>
          <a:p>
            <a:pPr marL="228600" indent="-228600" eaLnBrk="1" hangingPunct="1">
              <a:buNone/>
            </a:pPr>
            <a:endParaRPr lang="en-US" altLang="en-US" baseline="0" dirty="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Note: </a:t>
            </a:r>
            <a:r>
              <a:rPr lang="en-US" sz="1200" kern="1200" dirty="0">
                <a:solidFill>
                  <a:schemeClr val="tx1"/>
                </a:solidFill>
                <a:latin typeface="+mn-lt"/>
                <a:ea typeface="+mn-ea"/>
                <a:cs typeface="+mn-cs"/>
              </a:rPr>
              <a:t>Refer to the Sound Content Background Document and Common Student Ideas about Sound as needed throughout this phase.</a:t>
            </a:r>
          </a:p>
        </p:txBody>
      </p:sp>
    </p:spTree>
    <p:extLst>
      <p:ext uri="{BB962C8B-B14F-4D97-AF65-F5344CB8AC3E}">
        <p14:creationId xmlns:p14="http://schemas.microsoft.com/office/powerpoint/2010/main" val="2113866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800294" indent="-307805" eaLnBrk="0" hangingPunct="0">
              <a:defRPr>
                <a:solidFill>
                  <a:schemeClr val="tx1"/>
                </a:solidFill>
                <a:latin typeface="Arial" charset="0"/>
              </a:defRPr>
            </a:lvl2pPr>
            <a:lvl3pPr marL="1231222" indent="-246244" eaLnBrk="0" hangingPunct="0">
              <a:defRPr>
                <a:solidFill>
                  <a:schemeClr val="tx1"/>
                </a:solidFill>
                <a:latin typeface="Arial" charset="0"/>
              </a:defRPr>
            </a:lvl3pPr>
            <a:lvl4pPr marL="1723711" indent="-246244" eaLnBrk="0" hangingPunct="0">
              <a:defRPr>
                <a:solidFill>
                  <a:schemeClr val="tx1"/>
                </a:solidFill>
                <a:latin typeface="Arial" charset="0"/>
              </a:defRPr>
            </a:lvl4pPr>
            <a:lvl5pPr marL="2216201" indent="-246244" eaLnBrk="0" hangingPunct="0">
              <a:defRPr>
                <a:solidFill>
                  <a:schemeClr val="tx1"/>
                </a:solidFill>
                <a:latin typeface="Arial" charset="0"/>
              </a:defRPr>
            </a:lvl5pPr>
            <a:lvl6pPr marL="2708689" indent="-246244" eaLnBrk="0" fontAlgn="base" hangingPunct="0">
              <a:spcBef>
                <a:spcPct val="0"/>
              </a:spcBef>
              <a:spcAft>
                <a:spcPct val="0"/>
              </a:spcAft>
              <a:defRPr>
                <a:solidFill>
                  <a:schemeClr val="tx1"/>
                </a:solidFill>
                <a:latin typeface="Arial" charset="0"/>
              </a:defRPr>
            </a:lvl6pPr>
            <a:lvl7pPr marL="3201178" indent="-246244" eaLnBrk="0" fontAlgn="base" hangingPunct="0">
              <a:spcBef>
                <a:spcPct val="0"/>
              </a:spcBef>
              <a:spcAft>
                <a:spcPct val="0"/>
              </a:spcAft>
              <a:defRPr>
                <a:solidFill>
                  <a:schemeClr val="tx1"/>
                </a:solidFill>
                <a:latin typeface="Arial" charset="0"/>
              </a:defRPr>
            </a:lvl7pPr>
            <a:lvl8pPr marL="3693667" indent="-246244" eaLnBrk="0" fontAlgn="base" hangingPunct="0">
              <a:spcBef>
                <a:spcPct val="0"/>
              </a:spcBef>
              <a:spcAft>
                <a:spcPct val="0"/>
              </a:spcAft>
              <a:defRPr>
                <a:solidFill>
                  <a:schemeClr val="tx1"/>
                </a:solidFill>
                <a:latin typeface="Arial" charset="0"/>
              </a:defRPr>
            </a:lvl8pPr>
            <a:lvl9pPr marL="4186156" indent="-246244" eaLnBrk="0" fontAlgn="base" hangingPunct="0">
              <a:spcBef>
                <a:spcPct val="0"/>
              </a:spcBef>
              <a:spcAft>
                <a:spcPct val="0"/>
              </a:spcAft>
              <a:defRPr>
                <a:solidFill>
                  <a:schemeClr val="tx1"/>
                </a:solidFill>
                <a:latin typeface="Arial" charset="0"/>
              </a:defRPr>
            </a:lvl9pPr>
          </a:lstStyle>
          <a:p>
            <a:pPr eaLnBrk="1" hangingPunct="1"/>
            <a:fld id="{ED56C7EF-D84D-43AB-A44A-19168EA9E620}" type="slidenum">
              <a:rPr lang="en-US" smtClean="0"/>
              <a:pPr eaLnBrk="1" hangingPunct="1"/>
              <a:t>26</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dirty="0"/>
              <a:t>1 min</a:t>
            </a:r>
          </a:p>
          <a:p>
            <a:pPr eaLnBrk="1" hangingPunct="1"/>
            <a:endParaRPr lang="en-US" dirty="0"/>
          </a:p>
          <a:p>
            <a:pPr lvl="0" fontAlgn="base"/>
            <a:r>
              <a:rPr lang="en-US" sz="1200" u="none" strike="noStrike" kern="1200" dirty="0">
                <a:solidFill>
                  <a:schemeClr val="tx1"/>
                </a:solidFill>
                <a:effectLst/>
                <a:latin typeface="+mn-lt"/>
                <a:ea typeface="+mn-ea"/>
                <a:cs typeface="+mn-cs"/>
              </a:rPr>
              <a:t>a. Read the focus question on the slide. </a:t>
            </a:r>
          </a:p>
          <a:p>
            <a:endParaRPr lang="en-US" sz="1200" kern="1200" dirty="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 Ask participants to write this question in their science notebooks and draw a box around it. This reinforces the practice they’ll follow with students.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“To help us answer this question, we’ll use everything we’ve learned about</a:t>
            </a:r>
            <a:r>
              <a:rPr lang="en-US" sz="1200" kern="1200" baseline="0" dirty="0">
                <a:solidFill>
                  <a:schemeClr val="tx1"/>
                </a:solidFill>
                <a:latin typeface="+mn-lt"/>
                <a:ea typeface="+mn-ea"/>
                <a:cs typeface="+mn-cs"/>
              </a:rPr>
              <a:t> sound this week to explain what happens to sound in various scenarios.”</a:t>
            </a:r>
            <a:endParaRPr lang="en-US" dirty="0"/>
          </a:p>
        </p:txBody>
      </p:sp>
    </p:spTree>
    <p:extLst>
      <p:ext uri="{BB962C8B-B14F-4D97-AF65-F5344CB8AC3E}">
        <p14:creationId xmlns:p14="http://schemas.microsoft.com/office/powerpoint/2010/main" val="1068850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8 min</a:t>
            </a:r>
          </a:p>
          <a:p>
            <a:pPr marL="228600" marR="0" lvl="1" indent="-22860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228600" marR="0" lvl="1" indent="-22860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a. </a:t>
            </a:r>
            <a:r>
              <a:rPr lang="en-US" sz="1200" kern="1200" dirty="0">
                <a:solidFill>
                  <a:schemeClr val="tx1"/>
                </a:solidFill>
                <a:latin typeface="+mn-lt"/>
                <a:ea typeface="+mn-ea"/>
                <a:cs typeface="+mn-cs"/>
              </a:rPr>
              <a:t>“First, let’s consider some use-and-apply scenarios to review what we’ve learned so far about sound.”</a:t>
            </a:r>
          </a:p>
          <a:p>
            <a:pPr marL="228600" lvl="1" indent="-228600">
              <a:buNone/>
            </a:pPr>
            <a:endParaRPr lang="en-US" sz="1200" kern="1200" dirty="0">
              <a:solidFill>
                <a:schemeClr val="tx1"/>
              </a:solidFill>
              <a:latin typeface="+mn-lt"/>
              <a:ea typeface="+mn-ea"/>
              <a:cs typeface="+mn-cs"/>
            </a:endParaRPr>
          </a:p>
          <a:p>
            <a:pPr marL="0" lvl="1"/>
            <a:r>
              <a:rPr lang="en-US" sz="1200" kern="1200" dirty="0">
                <a:solidFill>
                  <a:schemeClr val="tx1"/>
                </a:solidFill>
                <a:latin typeface="+mn-lt"/>
                <a:ea typeface="+mn-ea"/>
                <a:cs typeface="+mn-cs"/>
              </a:rPr>
              <a:t>b.</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Distribute handout 4.7 (Falling-Tree Scenario). Then ask participants, “Do you think a tree makes a sound if it falls in the forest, but no one is there to hear it?”</a:t>
            </a:r>
          </a:p>
          <a:p>
            <a:pPr marL="0" lvl="1"/>
            <a:endParaRPr lang="en-US" sz="1200" b="1" kern="1200" dirty="0">
              <a:solidFill>
                <a:schemeClr val="tx1"/>
              </a:solidFill>
              <a:latin typeface="+mn-lt"/>
              <a:ea typeface="+mn-ea"/>
              <a:cs typeface="+mn-cs"/>
            </a:endParaRPr>
          </a:p>
          <a:p>
            <a:pPr marL="0" lvl="1"/>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Individuals:</a:t>
            </a:r>
            <a:r>
              <a:rPr lang="en-US" sz="1200" kern="1200" dirty="0">
                <a:solidFill>
                  <a:schemeClr val="tx1"/>
                </a:solidFill>
                <a:latin typeface="+mn-lt"/>
                <a:ea typeface="+mn-ea"/>
                <a:cs typeface="+mn-cs"/>
              </a:rPr>
              <a:t> “Answer this question on your handouts using the science ideas we’ve learned about this week. Include evidence from our investigations to support your ideas. You may refer to what you’ve written in your science notebooks, as well as other available resources. As you consider this question, think about the key ingredients of sound we’ve talked about. Which of these ingredients are present in this scenario?”</a:t>
            </a:r>
            <a:r>
              <a:rPr lang="en-US" sz="1050"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pPr marL="0" lvl="1"/>
            <a:endParaRPr lang="en-US" sz="1200" b="1" kern="1200" dirty="0">
              <a:solidFill>
                <a:schemeClr val="tx1"/>
              </a:solidFill>
              <a:latin typeface="+mn-lt"/>
              <a:ea typeface="+mn-ea"/>
              <a:cs typeface="+mn-cs"/>
            </a:endParaRPr>
          </a:p>
          <a:p>
            <a:pPr marL="0" lvl="1"/>
            <a:r>
              <a:rPr lang="en-US" sz="1200" b="0" kern="1200" dirty="0">
                <a:solidFill>
                  <a:schemeClr val="tx1"/>
                </a:solidFill>
                <a:latin typeface="+mn-lt"/>
                <a:ea typeface="+mn-ea"/>
                <a:cs typeface="+mn-cs"/>
              </a:rPr>
              <a:t>d. </a:t>
            </a:r>
            <a:r>
              <a:rPr lang="en-US" sz="1200" b="1" kern="1200" dirty="0">
                <a:solidFill>
                  <a:schemeClr val="tx1"/>
                </a:solidFill>
                <a:latin typeface="+mn-lt"/>
                <a:ea typeface="+mn-ea"/>
                <a:cs typeface="+mn-cs"/>
              </a:rPr>
              <a:t>Pairs:</a:t>
            </a:r>
            <a:r>
              <a:rPr lang="en-US" sz="1200" kern="1200" dirty="0">
                <a:solidFill>
                  <a:schemeClr val="tx1"/>
                </a:solidFill>
                <a:latin typeface="+mn-lt"/>
                <a:ea typeface="+mn-ea"/>
                <a:cs typeface="+mn-cs"/>
              </a:rPr>
              <a:t> “Now I’d like you to share your ideas and evidence with an elbow partner.” </a:t>
            </a:r>
          </a:p>
          <a:p>
            <a:pPr marL="0" lvl="1"/>
            <a:endParaRPr lang="en-US" sz="1200" b="1" kern="1200" dirty="0">
              <a:solidFill>
                <a:schemeClr val="tx1"/>
              </a:solidFill>
              <a:latin typeface="+mn-lt"/>
              <a:ea typeface="+mn-ea"/>
              <a:cs typeface="+mn-cs"/>
            </a:endParaRPr>
          </a:p>
          <a:p>
            <a:pPr marL="0" lvl="1"/>
            <a:r>
              <a:rPr lang="en-US" sz="1200" b="0" kern="1200" dirty="0">
                <a:solidFill>
                  <a:schemeClr val="tx1"/>
                </a:solidFill>
                <a:latin typeface="+mn-lt"/>
                <a:ea typeface="+mn-ea"/>
                <a:cs typeface="+mn-cs"/>
              </a:rPr>
              <a:t>e.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Invite a few participants to share their answers with the group. Record key ideas and evidence on chart paper.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Note: </a:t>
            </a:r>
            <a:r>
              <a:rPr lang="en-US" sz="1200" kern="1200" dirty="0">
                <a:solidFill>
                  <a:schemeClr val="tx1"/>
                </a:solidFill>
                <a:latin typeface="+mn-lt"/>
                <a:ea typeface="+mn-ea"/>
                <a:cs typeface="+mn-cs"/>
              </a:rPr>
              <a:t>The answer to this question depends on how you define </a:t>
            </a:r>
            <a:r>
              <a:rPr lang="en-US" sz="1200" i="1" kern="1200" dirty="0">
                <a:solidFill>
                  <a:schemeClr val="tx1"/>
                </a:solidFill>
                <a:latin typeface="+mn-lt"/>
                <a:ea typeface="+mn-ea"/>
                <a:cs typeface="+mn-cs"/>
              </a:rPr>
              <a:t>sound</a:t>
            </a:r>
            <a:r>
              <a:rPr lang="en-US" sz="1200" kern="1200" dirty="0">
                <a:solidFill>
                  <a:schemeClr val="tx1"/>
                </a:solidFill>
                <a:latin typeface="+mn-lt"/>
                <a:ea typeface="+mn-ea"/>
                <a:cs typeface="+mn-cs"/>
              </a:rPr>
              <a:t>. This is an interesting question that will likely generate rich discussion.</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Key ideas:</a:t>
            </a:r>
            <a:endParaRPr lang="en-US" sz="1200" kern="1200" dirty="0">
              <a:solidFill>
                <a:schemeClr val="tx1"/>
              </a:solidFill>
              <a:latin typeface="+mn-lt"/>
              <a:ea typeface="+mn-ea"/>
              <a:cs typeface="+mn-cs"/>
            </a:endParaRPr>
          </a:p>
          <a:p>
            <a:pPr marL="137160" indent="-137160">
              <a:buFont typeface="Arial" pitchFamily="34" charset="0"/>
              <a:buChar char="•"/>
            </a:pPr>
            <a:r>
              <a:rPr lang="en-US" sz="1200" kern="1200" dirty="0">
                <a:solidFill>
                  <a:schemeClr val="tx1"/>
                </a:solidFill>
                <a:latin typeface="+mn-lt"/>
                <a:ea typeface="+mn-ea"/>
                <a:cs typeface="+mn-cs"/>
              </a:rPr>
              <a:t>Sound requires specific ingredients, such as a vibrating object (such as cracking wood), air surrounding the object through which the sound waves or vibrations can travel, ears that can receive the sound waves, eardrums that can vibrate, and a brain that can interpret the vibrations as sound. Healthy ears can register pressure waves as sound with the help of the brain. </a:t>
            </a:r>
          </a:p>
          <a:p>
            <a:pPr marL="137160" indent="-137160">
              <a:buFont typeface="Arial" pitchFamily="34" charset="0"/>
              <a:buChar char="•"/>
            </a:pPr>
            <a:r>
              <a:rPr lang="en-US" sz="1200" kern="1200" dirty="0">
                <a:solidFill>
                  <a:schemeClr val="tx1"/>
                </a:solidFill>
                <a:latin typeface="+mn-lt"/>
                <a:ea typeface="+mn-ea"/>
                <a:cs typeface="+mn-cs"/>
              </a:rPr>
              <a:t>It would seem that there is no perfect answer to this question. We know that humans and animals </a:t>
            </a:r>
            <a:r>
              <a:rPr lang="en-US" sz="1200" i="1" kern="1200" dirty="0">
                <a:solidFill>
                  <a:schemeClr val="tx1"/>
                </a:solidFill>
                <a:latin typeface="+mn-lt"/>
                <a:ea typeface="+mn-ea"/>
                <a:cs typeface="+mn-cs"/>
              </a:rPr>
              <a:t>perceive</a:t>
            </a:r>
            <a:r>
              <a:rPr lang="en-US" sz="1200" kern="1200" dirty="0">
                <a:solidFill>
                  <a:schemeClr val="tx1"/>
                </a:solidFill>
                <a:latin typeface="+mn-lt"/>
                <a:ea typeface="+mn-ea"/>
                <a:cs typeface="+mn-cs"/>
              </a:rPr>
              <a:t> pressure waves or vibrations as sound, and to hear sound, a brain has to process it as such. Without eardrums and a brain, the only ingredients of sound in this scenario are the vibrations or pressure waves created when the tree falls, and vibrating air that carries the sound waves away from the source. When the sound waves reach the neighboring trees, however, they are unable to perceive these vibrations as sound because they lack eardrums and brains.</a:t>
            </a:r>
            <a:r>
              <a:rPr lang="en-US" dirty="0"/>
              <a:t> </a:t>
            </a:r>
            <a:endParaRPr lang="en-US" sz="1200" kern="1200" dirty="0">
              <a:solidFill>
                <a:schemeClr val="tx1"/>
              </a:solidFill>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27</a:t>
            </a:fld>
            <a:endParaRPr lang="en-US"/>
          </a:p>
        </p:txBody>
      </p:sp>
    </p:spTree>
    <p:extLst>
      <p:ext uri="{BB962C8B-B14F-4D97-AF65-F5344CB8AC3E}">
        <p14:creationId xmlns:p14="http://schemas.microsoft.com/office/powerpoint/2010/main" val="1341279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min</a:t>
            </a:r>
          </a:p>
          <a:p>
            <a:endParaRPr lang="en-US" dirty="0"/>
          </a:p>
          <a:p>
            <a:pPr marL="0" lvl="1"/>
            <a:r>
              <a:rPr lang="en-US" sz="1200" kern="1200" dirty="0">
                <a:solidFill>
                  <a:schemeClr val="tx1"/>
                </a:solidFill>
                <a:latin typeface="+mn-lt"/>
                <a:ea typeface="+mn-ea"/>
                <a:cs typeface="+mn-cs"/>
              </a:rPr>
              <a:t>a. Distribute handout 4.8 (Baseball Scenario). </a:t>
            </a:r>
          </a:p>
          <a:p>
            <a:pPr marL="0" lvl="1"/>
            <a:endParaRPr lang="en-US" sz="1200" kern="1200" dirty="0">
              <a:solidFill>
                <a:schemeClr val="tx1"/>
              </a:solidFill>
              <a:latin typeface="+mn-lt"/>
              <a:ea typeface="+mn-ea"/>
              <a:cs typeface="+mn-cs"/>
            </a:endParaRPr>
          </a:p>
          <a:p>
            <a:pPr marL="0" lvl="1"/>
            <a:r>
              <a:rPr lang="en-US" sz="1200" kern="1200" dirty="0">
                <a:solidFill>
                  <a:schemeClr val="tx1"/>
                </a:solidFill>
                <a:latin typeface="+mn-lt"/>
                <a:ea typeface="+mn-ea"/>
                <a:cs typeface="+mn-cs"/>
              </a:rPr>
              <a:t>b. “When a batter hits a baseball, who hears the sound? Which person in this scenario receives more sound energy? Can you illustrate why?”</a:t>
            </a:r>
          </a:p>
          <a:p>
            <a:pPr marL="0" lvl="1"/>
            <a:endParaRPr lang="en-US" sz="1200" b="1" kern="1200" dirty="0">
              <a:solidFill>
                <a:schemeClr val="tx1"/>
              </a:solidFill>
              <a:latin typeface="+mn-lt"/>
              <a:ea typeface="+mn-ea"/>
              <a:cs typeface="+mn-cs"/>
            </a:endParaRPr>
          </a:p>
          <a:p>
            <a:pPr marL="0" lvl="1"/>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Individuals:</a:t>
            </a:r>
            <a:r>
              <a:rPr lang="en-US" sz="1200" kern="1200" dirty="0">
                <a:solidFill>
                  <a:schemeClr val="tx1"/>
                </a:solidFill>
                <a:latin typeface="+mn-lt"/>
                <a:ea typeface="+mn-ea"/>
                <a:cs typeface="+mn-cs"/>
              </a:rPr>
              <a:t> “Answer these questions on your handouts and include evidence from our investigations to support your ideas. Think about what happens to the sound waves as they move away from the source.”</a:t>
            </a:r>
          </a:p>
          <a:p>
            <a:pPr marL="0" lvl="1"/>
            <a:endParaRPr lang="en-US" sz="1200" b="1" kern="1200" dirty="0">
              <a:solidFill>
                <a:schemeClr val="tx1"/>
              </a:solidFill>
              <a:latin typeface="+mn-lt"/>
              <a:ea typeface="+mn-ea"/>
              <a:cs typeface="+mn-cs"/>
            </a:endParaRPr>
          </a:p>
          <a:p>
            <a:pPr marL="0" lvl="1"/>
            <a:r>
              <a:rPr lang="en-US" sz="1200" b="0" kern="1200" dirty="0">
                <a:solidFill>
                  <a:schemeClr val="tx1"/>
                </a:solidFill>
                <a:latin typeface="+mn-lt"/>
                <a:ea typeface="+mn-ea"/>
                <a:cs typeface="+mn-cs"/>
              </a:rPr>
              <a:t>d. </a:t>
            </a:r>
            <a:r>
              <a:rPr lang="en-US" sz="1200" b="1" kern="1200" dirty="0">
                <a:solidFill>
                  <a:schemeClr val="tx1"/>
                </a:solidFill>
                <a:latin typeface="+mn-lt"/>
                <a:ea typeface="+mn-ea"/>
                <a:cs typeface="+mn-cs"/>
              </a:rPr>
              <a:t>Pairs:</a:t>
            </a:r>
            <a:r>
              <a:rPr lang="en-US" sz="1200" kern="1200" dirty="0">
                <a:solidFill>
                  <a:schemeClr val="tx1"/>
                </a:solidFill>
                <a:latin typeface="+mn-lt"/>
                <a:ea typeface="+mn-ea"/>
                <a:cs typeface="+mn-cs"/>
              </a:rPr>
              <a:t> “Now share your ideas and evidence with an elbow partner.” </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e.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Invite a few participants to share their answers with the group. Record key ideas and evidence on chart paper.</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28</a:t>
            </a:fld>
            <a:endParaRPr lang="en-US"/>
          </a:p>
        </p:txBody>
      </p:sp>
    </p:spTree>
    <p:extLst>
      <p:ext uri="{BB962C8B-B14F-4D97-AF65-F5344CB8AC3E}">
        <p14:creationId xmlns:p14="http://schemas.microsoft.com/office/powerpoint/2010/main" val="1345175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min</a:t>
            </a:r>
          </a:p>
          <a:p>
            <a:endParaRPr lang="en-US" i="1" dirty="0"/>
          </a:p>
          <a:p>
            <a:pPr marL="0" lvl="1"/>
            <a:r>
              <a:rPr lang="en-US" sz="1200" kern="1200" dirty="0">
                <a:solidFill>
                  <a:schemeClr val="tx1"/>
                </a:solidFill>
                <a:latin typeface="+mn-lt"/>
                <a:ea typeface="+mn-ea"/>
                <a:cs typeface="+mn-cs"/>
              </a:rPr>
              <a:t>a.</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Distribute handout 4.9 (Spaceship Battle). </a:t>
            </a:r>
          </a:p>
          <a:p>
            <a:pPr marL="0" lvl="1"/>
            <a:endParaRPr lang="en-US" sz="1200" kern="1200" dirty="0">
              <a:solidFill>
                <a:schemeClr val="tx1"/>
              </a:solidFill>
              <a:latin typeface="+mn-lt"/>
              <a:ea typeface="+mn-ea"/>
              <a:cs typeface="+mn-cs"/>
            </a:endParaRPr>
          </a:p>
          <a:p>
            <a:pPr marL="0" lvl="1"/>
            <a:r>
              <a:rPr lang="en-US" sz="1200" kern="1200" dirty="0">
                <a:solidFill>
                  <a:schemeClr val="tx1"/>
                </a:solidFill>
                <a:latin typeface="+mn-lt"/>
                <a:ea typeface="+mn-ea"/>
                <a:cs typeface="+mn-cs"/>
              </a:rPr>
              <a:t>b. “If spaceships engaged in a battle in outer space, do you think the pilots would hear the roar of each other’s engines? Why or why not?” </a:t>
            </a:r>
          </a:p>
          <a:p>
            <a:pPr marL="0" lvl="1"/>
            <a:endParaRPr lang="en-US" sz="1200" b="1" kern="1200" dirty="0">
              <a:solidFill>
                <a:schemeClr val="tx1"/>
              </a:solidFill>
              <a:latin typeface="+mn-lt"/>
              <a:ea typeface="+mn-ea"/>
              <a:cs typeface="+mn-cs"/>
            </a:endParaRPr>
          </a:p>
          <a:p>
            <a:pPr marL="0" lvl="1"/>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Individuals:</a:t>
            </a:r>
            <a:r>
              <a:rPr lang="en-US" sz="1200" kern="1200" dirty="0">
                <a:solidFill>
                  <a:schemeClr val="tx1"/>
                </a:solidFill>
                <a:latin typeface="+mn-lt"/>
                <a:ea typeface="+mn-ea"/>
                <a:cs typeface="+mn-cs"/>
              </a:rPr>
              <a:t> “Answer these questions on your handouts and include evidence from our investigations to support your ideas. Think about the key ingredients of sound again.”</a:t>
            </a:r>
          </a:p>
          <a:p>
            <a:pPr marL="0" lvl="1"/>
            <a:endParaRPr lang="en-US" sz="1200" b="1" kern="1200" dirty="0">
              <a:solidFill>
                <a:schemeClr val="tx1"/>
              </a:solidFill>
              <a:latin typeface="+mn-lt"/>
              <a:ea typeface="+mn-ea"/>
              <a:cs typeface="+mn-cs"/>
            </a:endParaRPr>
          </a:p>
          <a:p>
            <a:pPr marL="0" lvl="1"/>
            <a:r>
              <a:rPr lang="en-US" sz="1200" b="0" kern="1200" dirty="0">
                <a:solidFill>
                  <a:schemeClr val="tx1"/>
                </a:solidFill>
                <a:latin typeface="+mn-lt"/>
                <a:ea typeface="+mn-ea"/>
                <a:cs typeface="+mn-cs"/>
              </a:rPr>
              <a:t>d. </a:t>
            </a:r>
            <a:r>
              <a:rPr lang="en-US" sz="1200" b="1" kern="1200" dirty="0">
                <a:solidFill>
                  <a:schemeClr val="tx1"/>
                </a:solidFill>
                <a:latin typeface="+mn-lt"/>
                <a:ea typeface="+mn-ea"/>
                <a:cs typeface="+mn-cs"/>
              </a:rPr>
              <a:t>Pairs:</a:t>
            </a:r>
            <a:r>
              <a:rPr lang="en-US" sz="1200" kern="1200" dirty="0">
                <a:solidFill>
                  <a:schemeClr val="tx1"/>
                </a:solidFill>
                <a:latin typeface="+mn-lt"/>
                <a:ea typeface="+mn-ea"/>
                <a:cs typeface="+mn-cs"/>
              </a:rPr>
              <a:t> “Now share your ideas and evidence with an elbow partner.” </a:t>
            </a:r>
          </a:p>
          <a:p>
            <a:pPr marL="0" lvl="1"/>
            <a:endParaRPr lang="en-US" sz="1200" b="1" kern="1200" dirty="0">
              <a:solidFill>
                <a:schemeClr val="tx1"/>
              </a:solidFill>
              <a:latin typeface="+mn-lt"/>
              <a:ea typeface="+mn-ea"/>
              <a:cs typeface="+mn-cs"/>
            </a:endParaRPr>
          </a:p>
          <a:p>
            <a:pPr marL="0" lvl="1"/>
            <a:r>
              <a:rPr lang="en-US" sz="1200" b="0" kern="1200" dirty="0">
                <a:solidFill>
                  <a:schemeClr val="tx1"/>
                </a:solidFill>
                <a:latin typeface="+mn-lt"/>
                <a:ea typeface="+mn-ea"/>
                <a:cs typeface="+mn-cs"/>
              </a:rPr>
              <a:t>e.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Invite a few participants to share their answers with the group. Record key ideas and evidence on chart paper.</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Ideal response:</a:t>
            </a:r>
            <a:endParaRPr lang="en-US" sz="1200" kern="1200" dirty="0">
              <a:solidFill>
                <a:schemeClr val="tx1"/>
              </a:solidFill>
              <a:latin typeface="+mn-lt"/>
              <a:ea typeface="+mn-ea"/>
              <a:cs typeface="+mn-cs"/>
            </a:endParaRPr>
          </a:p>
          <a:p>
            <a:pPr marL="137160" indent="-137160">
              <a:buFont typeface="Arial" pitchFamily="34" charset="0"/>
              <a:buChar char="•"/>
            </a:pPr>
            <a:r>
              <a:rPr lang="en-US" sz="1200" kern="1200" dirty="0">
                <a:solidFill>
                  <a:schemeClr val="tx1"/>
                </a:solidFill>
                <a:latin typeface="+mn-lt"/>
                <a:ea typeface="+mn-ea"/>
                <a:cs typeface="+mn-cs"/>
              </a:rPr>
              <a:t>Outer space doesn’t have an atmosphere, and there is no way for pressure waves to travel through a space without air. So even if there were vibrations (oscillations) and humans with ears and brains inside the spaceships, sound can’t travel through outer space. So the pilots wouldn’t hear the roar of each other’s engines.</a:t>
            </a:r>
            <a:endParaRPr lang="en-US" i="1"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29</a:t>
            </a:fld>
            <a:endParaRPr lang="en-US"/>
          </a:p>
        </p:txBody>
      </p:sp>
    </p:spTree>
    <p:extLst>
      <p:ext uri="{BB962C8B-B14F-4D97-AF65-F5344CB8AC3E}">
        <p14:creationId xmlns:p14="http://schemas.microsoft.com/office/powerpoint/2010/main" val="1942780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rPr>
              <a:t>5 </a:t>
            </a:r>
            <a:r>
              <a:rPr lang="en-US" baseline="0" dirty="0">
                <a:latin typeface="Arial" charset="0"/>
              </a:rPr>
              <a:t>min</a:t>
            </a:r>
            <a:endParaRPr lang="en-US" dirty="0">
              <a:latin typeface="Arial"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a:t>
            </a:r>
            <a:r>
              <a:rPr lang="en-US" sz="1200" kern="1200" dirty="0">
                <a:solidFill>
                  <a:schemeClr val="tx1"/>
                </a:solidFill>
                <a:latin typeface="+mn-lt"/>
                <a:ea typeface="+mn-ea"/>
                <a:cs typeface="+mn-cs"/>
              </a:rPr>
              <a:t>Give participants an opportunity to review your feedback on their reflections from day 3 and offer reactions, comments, or follow-up questions.</a:t>
            </a:r>
          </a:p>
        </p:txBody>
      </p:sp>
      <p:sp>
        <p:nvSpPr>
          <p:cNvPr id="4" name="Header Placeholder 3"/>
          <p:cNvSpPr>
            <a:spLocks noGrp="1"/>
          </p:cNvSpPr>
          <p:nvPr>
            <p:ph type="hdr" sz="quarter" idx="10"/>
          </p:nvPr>
        </p:nvSpPr>
        <p:spPr/>
        <p:txBody>
          <a:bodyPr/>
          <a:lstStyle/>
          <a:p>
            <a:pPr>
              <a:defRPr/>
            </a:pPr>
            <a:r>
              <a:rPr lang="en-US"/>
              <a:t>BSCS</a:t>
            </a:r>
          </a:p>
        </p:txBody>
      </p:sp>
      <p:sp>
        <p:nvSpPr>
          <p:cNvPr id="5" name="Footer Placeholder 4"/>
          <p:cNvSpPr>
            <a:spLocks noGrp="1"/>
          </p:cNvSpPr>
          <p:nvPr>
            <p:ph type="ftr" sz="quarter" idx="11"/>
          </p:nvPr>
        </p:nvSpPr>
        <p:spPr/>
        <p:txBody>
          <a:bodyPr/>
          <a:lstStyle/>
          <a:p>
            <a:pPr>
              <a:defRPr/>
            </a:pPr>
            <a:r>
              <a:rPr lang="en-US"/>
              <a:t>STeLLA Summer Institute June 2011</a:t>
            </a:r>
          </a:p>
        </p:txBody>
      </p:sp>
      <p:sp>
        <p:nvSpPr>
          <p:cNvPr id="6" name="Slide Number Placeholder 5"/>
          <p:cNvSpPr>
            <a:spLocks noGrp="1"/>
          </p:cNvSpPr>
          <p:nvPr>
            <p:ph type="sldNum" sz="quarter" idx="12"/>
          </p:nvPr>
        </p:nvSpPr>
        <p:spPr/>
        <p:txBody>
          <a:bodyPr/>
          <a:lstStyle/>
          <a:p>
            <a:pPr>
              <a:defRPr/>
            </a:pPr>
            <a:fld id="{35074273-5C1C-4B8A-81EC-C8326BBD4877}" type="slidenum">
              <a:rPr lang="en-US" smtClean="0"/>
              <a:pPr>
                <a:defRPr/>
              </a:pPr>
              <a:t>3</a:t>
            </a:fld>
            <a:endParaRPr lang="en-US"/>
          </a:p>
        </p:txBody>
      </p:sp>
    </p:spTree>
    <p:extLst>
      <p:ext uri="{BB962C8B-B14F-4D97-AF65-F5344CB8AC3E}">
        <p14:creationId xmlns:p14="http://schemas.microsoft.com/office/powerpoint/2010/main" val="459378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a:t>
            </a:r>
            <a:r>
              <a:rPr lang="en-US" baseline="0" dirty="0"/>
              <a:t> min</a:t>
            </a:r>
          </a:p>
          <a:p>
            <a:endParaRPr lang="en-US" baseline="0" dirty="0"/>
          </a:p>
          <a:p>
            <a:pPr marL="0" lvl="1"/>
            <a:r>
              <a:rPr lang="en-US" sz="1200" kern="1200" dirty="0">
                <a:solidFill>
                  <a:schemeClr val="tx1"/>
                </a:solidFill>
                <a:latin typeface="+mn-lt"/>
                <a:ea typeface="+mn-ea"/>
                <a:cs typeface="+mn-cs"/>
              </a:rPr>
              <a:t>a. Distribute handout 4.10 (Broken-Guitar Scenario).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“A beautiful guitar is ripped open in such a way that the entire top portion containing the strings, frets, tuner, and bridge is separated from the body of the guitar. What do you think will happen to the sound of this broken guitar?”      </a:t>
            </a:r>
          </a:p>
          <a:p>
            <a:pPr marL="0" lvl="1"/>
            <a:endParaRPr lang="en-US" sz="1200" b="1" kern="1200" dirty="0">
              <a:solidFill>
                <a:schemeClr val="tx1"/>
              </a:solidFill>
              <a:latin typeface="+mn-lt"/>
              <a:ea typeface="+mn-ea"/>
              <a:cs typeface="+mn-cs"/>
            </a:endParaRPr>
          </a:p>
          <a:p>
            <a:pPr marL="0" lvl="1"/>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Individuals:</a:t>
            </a:r>
            <a:r>
              <a:rPr lang="en-US" sz="1200" kern="1200" dirty="0">
                <a:solidFill>
                  <a:schemeClr val="tx1"/>
                </a:solidFill>
                <a:latin typeface="+mn-lt"/>
                <a:ea typeface="+mn-ea"/>
                <a:cs typeface="+mn-cs"/>
              </a:rPr>
              <a:t> “Write your predictions on your handouts and try to include evidence from our investigations to support your ideas.”</a:t>
            </a:r>
          </a:p>
          <a:p>
            <a:pPr marL="0" lvl="1"/>
            <a:endParaRPr lang="en-US" sz="1200" b="1" kern="1200" dirty="0">
              <a:solidFill>
                <a:schemeClr val="tx1"/>
              </a:solidFill>
              <a:latin typeface="+mn-lt"/>
              <a:ea typeface="+mn-ea"/>
              <a:cs typeface="+mn-cs"/>
            </a:endParaRPr>
          </a:p>
          <a:p>
            <a:pPr marL="0" lvl="1"/>
            <a:r>
              <a:rPr lang="en-US" sz="1200" b="0" kern="1200" dirty="0">
                <a:solidFill>
                  <a:schemeClr val="tx1"/>
                </a:solidFill>
                <a:latin typeface="+mn-lt"/>
                <a:ea typeface="+mn-ea"/>
                <a:cs typeface="+mn-cs"/>
              </a:rPr>
              <a:t>d. </a:t>
            </a:r>
            <a:r>
              <a:rPr lang="en-US" sz="1200" b="1" kern="1200" dirty="0">
                <a:solidFill>
                  <a:schemeClr val="tx1"/>
                </a:solidFill>
                <a:latin typeface="+mn-lt"/>
                <a:ea typeface="+mn-ea"/>
                <a:cs typeface="+mn-cs"/>
              </a:rPr>
              <a:t>Pairs:</a:t>
            </a:r>
            <a:r>
              <a:rPr lang="en-US" sz="1200" kern="1200" dirty="0">
                <a:solidFill>
                  <a:schemeClr val="tx1"/>
                </a:solidFill>
                <a:latin typeface="+mn-lt"/>
                <a:ea typeface="+mn-ea"/>
                <a:cs typeface="+mn-cs"/>
              </a:rPr>
              <a:t> “Now share your ideas and evidence with an elbow partner.” </a:t>
            </a:r>
          </a:p>
          <a:p>
            <a:pPr marL="0" lvl="1"/>
            <a:endParaRPr lang="en-US" sz="1200" b="1" kern="1200" dirty="0">
              <a:solidFill>
                <a:schemeClr val="tx1"/>
              </a:solidFill>
              <a:latin typeface="+mn-lt"/>
              <a:ea typeface="+mn-ea"/>
              <a:cs typeface="+mn-cs"/>
            </a:endParaRPr>
          </a:p>
          <a:p>
            <a:pPr marL="0" lvl="1"/>
            <a:r>
              <a:rPr lang="en-US" sz="1200" b="0" kern="1200" dirty="0">
                <a:solidFill>
                  <a:schemeClr val="tx1"/>
                </a:solidFill>
                <a:latin typeface="+mn-lt"/>
                <a:ea typeface="+mn-ea"/>
                <a:cs typeface="+mn-cs"/>
              </a:rPr>
              <a:t>e.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Invite a few participants to share their answers with the group. Record key ideas and evidence on chart paper.</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Ideal response: </a:t>
            </a:r>
            <a:endParaRPr lang="en-US" sz="1200" kern="1200" dirty="0">
              <a:solidFill>
                <a:schemeClr val="tx1"/>
              </a:solidFill>
              <a:latin typeface="+mn-lt"/>
              <a:ea typeface="+mn-ea"/>
              <a:cs typeface="+mn-cs"/>
            </a:endParaRPr>
          </a:p>
          <a:p>
            <a:pPr marL="137160" indent="-137160">
              <a:buFont typeface="Arial" pitchFamily="34" charset="0"/>
              <a:buChar char="•"/>
            </a:pPr>
            <a:r>
              <a:rPr lang="en-US" sz="1200" kern="1200" dirty="0">
                <a:solidFill>
                  <a:schemeClr val="tx1"/>
                </a:solidFill>
                <a:latin typeface="+mn-lt"/>
                <a:ea typeface="+mn-ea"/>
                <a:cs typeface="+mn-cs"/>
              </a:rPr>
              <a:t>Since the </a:t>
            </a:r>
            <a:r>
              <a:rPr lang="en-US" sz="1200" kern="1200" dirty="0" err="1">
                <a:solidFill>
                  <a:schemeClr val="tx1"/>
                </a:solidFill>
                <a:latin typeface="+mn-lt"/>
                <a:ea typeface="+mn-ea"/>
                <a:cs typeface="+mn-cs"/>
              </a:rPr>
              <a:t>soundmaker</a:t>
            </a:r>
            <a:r>
              <a:rPr lang="en-US" sz="1200" kern="1200" dirty="0">
                <a:solidFill>
                  <a:schemeClr val="tx1"/>
                </a:solidFill>
                <a:latin typeface="+mn-lt"/>
                <a:ea typeface="+mn-ea"/>
                <a:cs typeface="+mn-cs"/>
              </a:rPr>
              <a:t> (oscillator) no longer has a resonator, the sound of the strings would be much softer (muted). Resonators amplify sound,</a:t>
            </a:r>
            <a:r>
              <a:rPr lang="en-US" sz="1200" kern="1200" baseline="0" dirty="0">
                <a:solidFill>
                  <a:schemeClr val="tx1"/>
                </a:solidFill>
                <a:latin typeface="+mn-lt"/>
                <a:ea typeface="+mn-ea"/>
                <a:cs typeface="+mn-cs"/>
              </a:rPr>
              <a:t> making</a:t>
            </a:r>
            <a:r>
              <a:rPr lang="en-US" sz="1200" kern="1200" dirty="0">
                <a:solidFill>
                  <a:schemeClr val="tx1"/>
                </a:solidFill>
                <a:latin typeface="+mn-lt"/>
                <a:ea typeface="+mn-ea"/>
                <a:cs typeface="+mn-cs"/>
              </a:rPr>
              <a:t> it louder. Without a resonator, any sound the guitar makes won’t be amplified. The sound would still be somewhat musical, like plucking a stretched rubber band, but it wouldn’t be very pleasant.</a:t>
            </a:r>
            <a:r>
              <a:rPr lang="en-US" dirty="0"/>
              <a:t> </a:t>
            </a:r>
          </a:p>
        </p:txBody>
      </p:sp>
      <p:sp>
        <p:nvSpPr>
          <p:cNvPr id="4" name="Slide Number Placeholder 3"/>
          <p:cNvSpPr>
            <a:spLocks noGrp="1"/>
          </p:cNvSpPr>
          <p:nvPr>
            <p:ph type="sldNum" sz="quarter" idx="10"/>
          </p:nvPr>
        </p:nvSpPr>
        <p:spPr/>
        <p:txBody>
          <a:bodyPr/>
          <a:lstStyle/>
          <a:p>
            <a:fld id="{458BEC4D-D1F7-4625-B0BA-2126EAFE9E6D}" type="slidenum">
              <a:rPr lang="en-US" smtClean="0"/>
              <a:pPr/>
              <a:t>30</a:t>
            </a:fld>
            <a:endParaRPr lang="en-US"/>
          </a:p>
        </p:txBody>
      </p:sp>
    </p:spTree>
    <p:extLst>
      <p:ext uri="{BB962C8B-B14F-4D97-AF65-F5344CB8AC3E}">
        <p14:creationId xmlns:p14="http://schemas.microsoft.com/office/powerpoint/2010/main" val="8416776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800294" indent="-307805" eaLnBrk="0" hangingPunct="0">
              <a:defRPr>
                <a:solidFill>
                  <a:schemeClr val="tx1"/>
                </a:solidFill>
                <a:latin typeface="Arial" charset="0"/>
              </a:defRPr>
            </a:lvl2pPr>
            <a:lvl3pPr marL="1231222" indent="-246244" eaLnBrk="0" hangingPunct="0">
              <a:defRPr>
                <a:solidFill>
                  <a:schemeClr val="tx1"/>
                </a:solidFill>
                <a:latin typeface="Arial" charset="0"/>
              </a:defRPr>
            </a:lvl3pPr>
            <a:lvl4pPr marL="1723711" indent="-246244" eaLnBrk="0" hangingPunct="0">
              <a:defRPr>
                <a:solidFill>
                  <a:schemeClr val="tx1"/>
                </a:solidFill>
                <a:latin typeface="Arial" charset="0"/>
              </a:defRPr>
            </a:lvl4pPr>
            <a:lvl5pPr marL="2216201" indent="-246244" eaLnBrk="0" hangingPunct="0">
              <a:defRPr>
                <a:solidFill>
                  <a:schemeClr val="tx1"/>
                </a:solidFill>
                <a:latin typeface="Arial" charset="0"/>
              </a:defRPr>
            </a:lvl5pPr>
            <a:lvl6pPr marL="2708689" indent="-246244" eaLnBrk="0" fontAlgn="base" hangingPunct="0">
              <a:spcBef>
                <a:spcPct val="0"/>
              </a:spcBef>
              <a:spcAft>
                <a:spcPct val="0"/>
              </a:spcAft>
              <a:defRPr>
                <a:solidFill>
                  <a:schemeClr val="tx1"/>
                </a:solidFill>
                <a:latin typeface="Arial" charset="0"/>
              </a:defRPr>
            </a:lvl6pPr>
            <a:lvl7pPr marL="3201178" indent="-246244" eaLnBrk="0" fontAlgn="base" hangingPunct="0">
              <a:spcBef>
                <a:spcPct val="0"/>
              </a:spcBef>
              <a:spcAft>
                <a:spcPct val="0"/>
              </a:spcAft>
              <a:defRPr>
                <a:solidFill>
                  <a:schemeClr val="tx1"/>
                </a:solidFill>
                <a:latin typeface="Arial" charset="0"/>
              </a:defRPr>
            </a:lvl7pPr>
            <a:lvl8pPr marL="3693667" indent="-246244" eaLnBrk="0" fontAlgn="base" hangingPunct="0">
              <a:spcBef>
                <a:spcPct val="0"/>
              </a:spcBef>
              <a:spcAft>
                <a:spcPct val="0"/>
              </a:spcAft>
              <a:defRPr>
                <a:solidFill>
                  <a:schemeClr val="tx1"/>
                </a:solidFill>
                <a:latin typeface="Arial" charset="0"/>
              </a:defRPr>
            </a:lvl8pPr>
            <a:lvl9pPr marL="4186156" indent="-246244" eaLnBrk="0" fontAlgn="base" hangingPunct="0">
              <a:spcBef>
                <a:spcPct val="0"/>
              </a:spcBef>
              <a:spcAft>
                <a:spcPct val="0"/>
              </a:spcAft>
              <a:defRPr>
                <a:solidFill>
                  <a:schemeClr val="tx1"/>
                </a:solidFill>
                <a:latin typeface="Arial" charset="0"/>
              </a:defRPr>
            </a:lvl9pPr>
          </a:lstStyle>
          <a:p>
            <a:pPr eaLnBrk="1" hangingPunct="1"/>
            <a:fld id="{ED56C7EF-D84D-43AB-A44A-19168EA9E620}" type="slidenum">
              <a:rPr lang="en-US" smtClean="0"/>
              <a:pPr eaLnBrk="1" hangingPunct="1"/>
              <a:t>31</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dirty="0"/>
              <a:t>5 min</a:t>
            </a:r>
          </a:p>
          <a:p>
            <a:pPr eaLnBrk="1" hangingPunct="1"/>
            <a:endParaRPr lang="en-US" dirty="0"/>
          </a:p>
          <a:p>
            <a:pPr lvl="0" fontAlgn="base"/>
            <a:r>
              <a:rPr lang="en-US" sz="1200" u="none" strike="noStrike" kern="1200" dirty="0">
                <a:solidFill>
                  <a:schemeClr val="tx1"/>
                </a:solidFill>
                <a:effectLst/>
                <a:latin typeface="+mn-lt"/>
                <a:ea typeface="+mn-ea"/>
                <a:cs typeface="+mn-cs"/>
              </a:rPr>
              <a:t>a. Review the focus question on the slide. </a:t>
            </a:r>
          </a:p>
          <a:p>
            <a:endParaRPr lang="en-US" sz="1200" kern="1200" dirty="0">
              <a:solidFill>
                <a:schemeClr val="tx1"/>
              </a:solidFill>
              <a:latin typeface="+mn-lt"/>
              <a:ea typeface="+mn-ea"/>
              <a:cs typeface="+mn-cs"/>
            </a:endParaRPr>
          </a:p>
          <a:p>
            <a:pPr marL="0" lvl="1"/>
            <a:r>
              <a:rPr lang="en-US" sz="1200" kern="1200" dirty="0">
                <a:solidFill>
                  <a:schemeClr val="tx1"/>
                </a:solidFill>
                <a:latin typeface="+mn-lt"/>
                <a:ea typeface="+mn-ea"/>
                <a:cs typeface="+mn-cs"/>
              </a:rPr>
              <a:t>b. </a:t>
            </a:r>
            <a:r>
              <a:rPr lang="en-US" sz="1200" b="1" kern="1200" dirty="0">
                <a:solidFill>
                  <a:schemeClr val="tx1"/>
                </a:solidFill>
                <a:latin typeface="+mn-lt"/>
                <a:ea typeface="+mn-ea"/>
                <a:cs typeface="+mn-cs"/>
              </a:rPr>
              <a:t>Individuals:</a:t>
            </a:r>
            <a:r>
              <a:rPr lang="en-US" sz="1200" kern="1200" dirty="0">
                <a:solidFill>
                  <a:schemeClr val="tx1"/>
                </a:solidFill>
                <a:latin typeface="+mn-lt"/>
                <a:ea typeface="+mn-ea"/>
                <a:cs typeface="+mn-cs"/>
              </a:rPr>
              <a:t> Have participants answer the question in their science notebooks using what they’ve learned about sound this week.</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Invite a few participants to share their responses. Record key ideas and evidence on chart paper.</a:t>
            </a:r>
            <a:endParaRPr lang="en-US" dirty="0"/>
          </a:p>
        </p:txBody>
      </p:sp>
    </p:spTree>
    <p:extLst>
      <p:ext uri="{BB962C8B-B14F-4D97-AF65-F5344CB8AC3E}">
        <p14:creationId xmlns:p14="http://schemas.microsoft.com/office/powerpoint/2010/main" val="1068850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Less than 1 min</a:t>
            </a:r>
          </a:p>
          <a:p>
            <a:endParaRPr lang="en-US" dirty="0"/>
          </a:p>
          <a:p>
            <a:r>
              <a:rPr lang="en-US" sz="1200" kern="1200" dirty="0">
                <a:solidFill>
                  <a:schemeClr val="tx1"/>
                </a:solidFill>
                <a:latin typeface="+mn-lt"/>
                <a:ea typeface="+mn-ea"/>
                <a:cs typeface="+mn-cs"/>
              </a:rPr>
              <a:t>a. “Next, our content deepening work will focus on measurement as it relates to the Common Core math standards.”</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800294" indent="-307805" eaLnBrk="0" hangingPunct="0">
              <a:defRPr>
                <a:solidFill>
                  <a:schemeClr val="tx1"/>
                </a:solidFill>
                <a:latin typeface="Arial" charset="0"/>
              </a:defRPr>
            </a:lvl2pPr>
            <a:lvl3pPr marL="1231222" indent="-246244" eaLnBrk="0" hangingPunct="0">
              <a:defRPr>
                <a:solidFill>
                  <a:schemeClr val="tx1"/>
                </a:solidFill>
                <a:latin typeface="Arial" charset="0"/>
              </a:defRPr>
            </a:lvl3pPr>
            <a:lvl4pPr marL="1723711" indent="-246244" eaLnBrk="0" hangingPunct="0">
              <a:defRPr>
                <a:solidFill>
                  <a:schemeClr val="tx1"/>
                </a:solidFill>
                <a:latin typeface="Arial" charset="0"/>
              </a:defRPr>
            </a:lvl4pPr>
            <a:lvl5pPr marL="2216201" indent="-246244" eaLnBrk="0" hangingPunct="0">
              <a:defRPr>
                <a:solidFill>
                  <a:schemeClr val="tx1"/>
                </a:solidFill>
                <a:latin typeface="Arial" charset="0"/>
              </a:defRPr>
            </a:lvl5pPr>
            <a:lvl6pPr marL="2708689" indent="-246244" eaLnBrk="0" fontAlgn="base" hangingPunct="0">
              <a:spcBef>
                <a:spcPct val="0"/>
              </a:spcBef>
              <a:spcAft>
                <a:spcPct val="0"/>
              </a:spcAft>
              <a:defRPr>
                <a:solidFill>
                  <a:schemeClr val="tx1"/>
                </a:solidFill>
                <a:latin typeface="Arial" charset="0"/>
              </a:defRPr>
            </a:lvl6pPr>
            <a:lvl7pPr marL="3201178" indent="-246244" eaLnBrk="0" fontAlgn="base" hangingPunct="0">
              <a:spcBef>
                <a:spcPct val="0"/>
              </a:spcBef>
              <a:spcAft>
                <a:spcPct val="0"/>
              </a:spcAft>
              <a:defRPr>
                <a:solidFill>
                  <a:schemeClr val="tx1"/>
                </a:solidFill>
                <a:latin typeface="Arial" charset="0"/>
              </a:defRPr>
            </a:lvl7pPr>
            <a:lvl8pPr marL="3693667" indent="-246244" eaLnBrk="0" fontAlgn="base" hangingPunct="0">
              <a:spcBef>
                <a:spcPct val="0"/>
              </a:spcBef>
              <a:spcAft>
                <a:spcPct val="0"/>
              </a:spcAft>
              <a:defRPr>
                <a:solidFill>
                  <a:schemeClr val="tx1"/>
                </a:solidFill>
                <a:latin typeface="Arial" charset="0"/>
              </a:defRPr>
            </a:lvl8pPr>
            <a:lvl9pPr marL="4186156" indent="-246244" eaLnBrk="0" fontAlgn="base" hangingPunct="0">
              <a:spcBef>
                <a:spcPct val="0"/>
              </a:spcBef>
              <a:spcAft>
                <a:spcPct val="0"/>
              </a:spcAft>
              <a:defRPr>
                <a:solidFill>
                  <a:schemeClr val="tx1"/>
                </a:solidFill>
                <a:latin typeface="Arial" charset="0"/>
              </a:defRPr>
            </a:lvl9pPr>
          </a:lstStyle>
          <a:p>
            <a:pPr eaLnBrk="1" hangingPunct="1"/>
            <a:fld id="{ED56C7EF-D84D-43AB-A44A-19168EA9E620}" type="slidenum">
              <a:rPr lang="en-US" smtClean="0"/>
              <a:pPr eaLnBrk="1" hangingPunct="1"/>
              <a:t>33</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dirty="0"/>
              <a:t>1 min</a:t>
            </a:r>
          </a:p>
          <a:p>
            <a:pPr eaLnBrk="1" hangingPunct="1"/>
            <a:endParaRPr lang="en-US" dirty="0"/>
          </a:p>
          <a:p>
            <a:pPr lvl="0" fontAlgn="base"/>
            <a:r>
              <a:rPr lang="en-US" sz="1200" u="none" strike="noStrike" kern="1200" dirty="0">
                <a:solidFill>
                  <a:schemeClr val="tx1"/>
                </a:solidFill>
                <a:effectLst/>
                <a:latin typeface="+mn-lt"/>
                <a:ea typeface="+mn-ea"/>
                <a:cs typeface="+mn-cs"/>
              </a:rPr>
              <a:t>a. Read the focus question on the slide. </a:t>
            </a:r>
          </a:p>
          <a:p>
            <a:endParaRPr lang="en-US" sz="1200" kern="1200" dirty="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 Ask participants to write this question in their science notebooks.</a:t>
            </a:r>
          </a:p>
        </p:txBody>
      </p:sp>
    </p:spTree>
    <p:extLst>
      <p:ext uri="{BB962C8B-B14F-4D97-AF65-F5344CB8AC3E}">
        <p14:creationId xmlns:p14="http://schemas.microsoft.com/office/powerpoint/2010/main" val="10688504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than 1 min</a:t>
            </a:r>
          </a:p>
          <a:p>
            <a:endParaRPr lang="en-US" dirty="0"/>
          </a:p>
          <a:p>
            <a:r>
              <a:rPr lang="en-US" sz="1200" kern="1200" dirty="0">
                <a:solidFill>
                  <a:schemeClr val="tx1"/>
                </a:solidFill>
                <a:latin typeface="+mn-lt"/>
                <a:ea typeface="+mn-ea"/>
                <a:cs typeface="+mn-cs"/>
              </a:rPr>
              <a:t>a. Begin this new focus with a smile by reading the student explanation on the slide. </a:t>
            </a:r>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34</a:t>
            </a:fld>
            <a:endParaRPr lang="en-US"/>
          </a:p>
        </p:txBody>
      </p:sp>
    </p:spTree>
    <p:extLst>
      <p:ext uri="{BB962C8B-B14F-4D97-AF65-F5344CB8AC3E}">
        <p14:creationId xmlns:p14="http://schemas.microsoft.com/office/powerpoint/2010/main" val="2289792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than 1 min</a:t>
            </a:r>
          </a:p>
          <a:p>
            <a:endParaRPr lang="en-US" dirty="0"/>
          </a:p>
          <a:p>
            <a:pPr marL="0" lvl="1"/>
            <a:r>
              <a:rPr lang="en-US" sz="1200" kern="1200" dirty="0">
                <a:solidFill>
                  <a:schemeClr val="tx1"/>
                </a:solidFill>
                <a:latin typeface="+mn-lt"/>
                <a:ea typeface="+mn-ea"/>
                <a:cs typeface="+mn-cs"/>
              </a:rPr>
              <a:t>a. Ask a volunteer to read aloud the 1st-grade Common </a:t>
            </a:r>
            <a:r>
              <a:rPr lang="en-US" sz="1200" kern="1200">
                <a:solidFill>
                  <a:schemeClr val="tx1"/>
                </a:solidFill>
                <a:latin typeface="+mn-lt"/>
                <a:ea typeface="+mn-ea"/>
                <a:cs typeface="+mn-cs"/>
              </a:rPr>
              <a:t>Core math </a:t>
            </a:r>
            <a:r>
              <a:rPr lang="en-US" sz="1200" kern="1200" dirty="0">
                <a:solidFill>
                  <a:schemeClr val="tx1"/>
                </a:solidFill>
                <a:latin typeface="+mn-lt"/>
                <a:ea typeface="+mn-ea"/>
                <a:cs typeface="+mn-cs"/>
              </a:rPr>
              <a:t>standard for measurement and data.</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“The activities we engage in throughout this session will help us deepen and develop our understandings of this standard.”</a:t>
            </a:r>
            <a:r>
              <a:rPr lang="en-US" sz="105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35</a:t>
            </a:fld>
            <a:endParaRPr lang="en-US"/>
          </a:p>
        </p:txBody>
      </p:sp>
    </p:spTree>
    <p:extLst>
      <p:ext uri="{BB962C8B-B14F-4D97-AF65-F5344CB8AC3E}">
        <p14:creationId xmlns:p14="http://schemas.microsoft.com/office/powerpoint/2010/main" val="1294026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a:t>
            </a:r>
            <a:r>
              <a:rPr lang="en-US" baseline="0" dirty="0"/>
              <a:t> than 1 min</a:t>
            </a:r>
          </a:p>
          <a:p>
            <a:endParaRPr lang="en-US"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 “Rulers are the standard tools of measurement that 1st graders use, but in this session, we’ll develop the idea of measurement using nonstandard measuring tools.”</a:t>
            </a:r>
          </a:p>
          <a:p>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36</a:t>
            </a:fld>
            <a:endParaRPr lang="en-US"/>
          </a:p>
        </p:txBody>
      </p:sp>
    </p:spTree>
    <p:extLst>
      <p:ext uri="{BB962C8B-B14F-4D97-AF65-F5344CB8AC3E}">
        <p14:creationId xmlns:p14="http://schemas.microsoft.com/office/powerpoint/2010/main" val="22736529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a:t>
            </a:r>
            <a:r>
              <a:rPr lang="en-US" baseline="0" dirty="0"/>
              <a:t> min</a:t>
            </a:r>
          </a:p>
          <a:p>
            <a:endParaRPr lang="en-US" baseline="0" dirty="0"/>
          </a:p>
          <a:p>
            <a:pPr marL="0" lvl="1"/>
            <a:r>
              <a:rPr lang="en-US" sz="1200" kern="1200" dirty="0">
                <a:solidFill>
                  <a:schemeClr val="tx1"/>
                </a:solidFill>
                <a:latin typeface="+mn-lt"/>
                <a:ea typeface="+mn-ea"/>
                <a:cs typeface="+mn-cs"/>
              </a:rPr>
              <a:t>a. Read the first three questions on the slide.</a:t>
            </a:r>
          </a:p>
          <a:p>
            <a:pPr marL="0" lvl="1"/>
            <a:endParaRPr lang="en-US" sz="1200" kern="1200" dirty="0">
              <a:solidFill>
                <a:schemeClr val="tx1"/>
              </a:solidFill>
              <a:latin typeface="+mn-lt"/>
              <a:ea typeface="+mn-ea"/>
              <a:cs typeface="+mn-cs"/>
            </a:endParaRPr>
          </a:p>
          <a:p>
            <a:pPr marL="0" lvl="1"/>
            <a:r>
              <a:rPr lang="en-US" sz="1200" kern="1200" dirty="0">
                <a:solidFill>
                  <a:schemeClr val="tx1"/>
                </a:solidFill>
                <a:latin typeface="+mn-lt"/>
                <a:ea typeface="+mn-ea"/>
                <a:cs typeface="+mn-cs"/>
              </a:rPr>
              <a:t>b. Invite participants to share their ideas for answering these questions and record them on chart paper. </a:t>
            </a:r>
          </a:p>
          <a:p>
            <a:pPr marL="0" lvl="1"/>
            <a:endParaRPr lang="en-US" sz="1200" b="1" kern="1200" dirty="0">
              <a:solidFill>
                <a:schemeClr val="tx1"/>
              </a:solidFill>
              <a:latin typeface="+mn-lt"/>
              <a:ea typeface="+mn-ea"/>
              <a:cs typeface="+mn-cs"/>
            </a:endParaRPr>
          </a:p>
          <a:p>
            <a:pPr marL="0" lvl="1"/>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Think-Pair-Share:</a:t>
            </a:r>
            <a:r>
              <a:rPr lang="en-US" sz="1200" kern="1200" dirty="0">
                <a:solidFill>
                  <a:schemeClr val="tx1"/>
                </a:solidFill>
                <a:latin typeface="+mn-lt"/>
                <a:ea typeface="+mn-ea"/>
                <a:cs typeface="+mn-cs"/>
              </a:rPr>
              <a:t> “Now I’d like you to pair up with an elbow partner and talk about the last three questions on the slide. Be prepared to share your ideas with the group.”</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d.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Invite participants to share their answers for the last three questions. Record key ideas on chart paper.</a:t>
            </a:r>
            <a:endParaRPr lang="en-US" baseline="0" dirty="0"/>
          </a:p>
          <a:p>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37</a:t>
            </a:fld>
            <a:endParaRPr lang="en-US"/>
          </a:p>
        </p:txBody>
      </p:sp>
    </p:spTree>
    <p:extLst>
      <p:ext uri="{BB962C8B-B14F-4D97-AF65-F5344CB8AC3E}">
        <p14:creationId xmlns:p14="http://schemas.microsoft.com/office/powerpoint/2010/main" val="1598463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a:t>
            </a:r>
          </a:p>
          <a:p>
            <a:endParaRPr lang="en-US" dirty="0"/>
          </a:p>
          <a:p>
            <a:pPr marL="0" lvl="1"/>
            <a:r>
              <a:rPr lang="en-US" sz="1200" kern="1200" dirty="0">
                <a:solidFill>
                  <a:schemeClr val="tx1"/>
                </a:solidFill>
                <a:latin typeface="+mn-lt"/>
                <a:ea typeface="+mn-ea"/>
                <a:cs typeface="+mn-cs"/>
              </a:rPr>
              <a:t>a. Introduce the task on the slide to get participants thinking about nonstandard measurement and the decisions they would have to make to accurately measure a room. </a:t>
            </a:r>
          </a:p>
          <a:p>
            <a:pPr marL="0" lvl="1"/>
            <a:endParaRPr lang="en-US" sz="1200" b="1" kern="1200" dirty="0">
              <a:solidFill>
                <a:schemeClr val="tx1"/>
              </a:solidFill>
              <a:latin typeface="+mn-lt"/>
              <a:ea typeface="+mn-ea"/>
              <a:cs typeface="+mn-cs"/>
            </a:endParaRPr>
          </a:p>
          <a:p>
            <a:pPr marL="0" lvl="1"/>
            <a:r>
              <a:rPr lang="en-US" sz="1200" b="0" kern="1200" dirty="0">
                <a:solidFill>
                  <a:schemeClr val="tx1"/>
                </a:solidFill>
                <a:latin typeface="+mn-lt"/>
                <a:ea typeface="+mn-ea"/>
                <a:cs typeface="+mn-cs"/>
              </a:rPr>
              <a:t>b. </a:t>
            </a:r>
            <a:r>
              <a:rPr lang="en-US" sz="1200" b="1" kern="1200" dirty="0">
                <a:solidFill>
                  <a:schemeClr val="tx1"/>
                </a:solidFill>
                <a:latin typeface="+mn-lt"/>
                <a:ea typeface="+mn-ea"/>
                <a:cs typeface="+mn-cs"/>
              </a:rPr>
              <a:t>Individuals:</a:t>
            </a:r>
            <a:r>
              <a:rPr lang="en-US" sz="1200" kern="1200" dirty="0">
                <a:solidFill>
                  <a:schemeClr val="tx1"/>
                </a:solidFill>
                <a:latin typeface="+mn-lt"/>
                <a:ea typeface="+mn-ea"/>
                <a:cs typeface="+mn-cs"/>
              </a:rPr>
              <a:t> Ask participants to jot down their ideas in their science notebooks and list all of the decisions they would need to make to accomplish the task. </a:t>
            </a:r>
          </a:p>
          <a:p>
            <a:pPr marL="0" lvl="1"/>
            <a:endParaRPr lang="en-US" sz="1200" b="1" kern="1200" dirty="0">
              <a:solidFill>
                <a:schemeClr val="tx1"/>
              </a:solidFill>
              <a:latin typeface="+mn-lt"/>
              <a:ea typeface="+mn-ea"/>
              <a:cs typeface="+mn-cs"/>
            </a:endParaRPr>
          </a:p>
          <a:p>
            <a:pPr marL="0" lvl="1"/>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Pairs:</a:t>
            </a:r>
            <a:r>
              <a:rPr lang="en-US" sz="1200" kern="1200" dirty="0">
                <a:solidFill>
                  <a:schemeClr val="tx1"/>
                </a:solidFill>
                <a:latin typeface="+mn-lt"/>
                <a:ea typeface="+mn-ea"/>
                <a:cs typeface="+mn-cs"/>
              </a:rPr>
              <a:t> Have participants share their ideas with an elbow partner and compare their lists of decisions.</a:t>
            </a:r>
          </a:p>
          <a:p>
            <a:pPr marL="0" lvl="1"/>
            <a:endParaRPr lang="en-US" sz="1200" b="1" kern="1200" dirty="0">
              <a:solidFill>
                <a:schemeClr val="tx1"/>
              </a:solidFill>
              <a:latin typeface="+mn-lt"/>
              <a:ea typeface="+mn-ea"/>
              <a:cs typeface="+mn-cs"/>
            </a:endParaRPr>
          </a:p>
          <a:p>
            <a:pPr marL="0" lvl="1"/>
            <a:r>
              <a:rPr lang="en-US" sz="1200" b="0" kern="1200" dirty="0">
                <a:solidFill>
                  <a:schemeClr val="tx1"/>
                </a:solidFill>
                <a:latin typeface="+mn-lt"/>
                <a:ea typeface="+mn-ea"/>
                <a:cs typeface="+mn-cs"/>
              </a:rPr>
              <a:t>d.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Invite a few participants to share how they would measure a room without using any standard measurement tools. Ask these questions:</a:t>
            </a:r>
          </a:p>
          <a:p>
            <a:pPr marL="320040" indent="-137160">
              <a:buFont typeface="Arial" pitchFamily="34" charset="0"/>
              <a:buChar char="•"/>
            </a:pPr>
            <a:r>
              <a:rPr lang="en-US" sz="1200" kern="1200" dirty="0">
                <a:solidFill>
                  <a:schemeClr val="tx1"/>
                </a:solidFill>
                <a:latin typeface="+mn-lt"/>
                <a:ea typeface="+mn-ea"/>
                <a:cs typeface="+mn-cs"/>
              </a:rPr>
              <a:t>Does the number of decisions involved in this relatively simple task surprise you?</a:t>
            </a:r>
          </a:p>
          <a:p>
            <a:pPr marL="320040" indent="-137160">
              <a:buFont typeface="Arial" pitchFamily="34" charset="0"/>
              <a:buChar char="•"/>
            </a:pPr>
            <a:r>
              <a:rPr lang="en-US" sz="1200" kern="1200" dirty="0">
                <a:solidFill>
                  <a:schemeClr val="tx1"/>
                </a:solidFill>
                <a:latin typeface="+mn-lt"/>
                <a:ea typeface="+mn-ea"/>
                <a:cs typeface="+mn-cs"/>
              </a:rPr>
              <a:t>Did anyone consider measuring the volume or surface area of the room?  </a:t>
            </a:r>
          </a:p>
          <a:p>
            <a:pPr marL="320040" indent="-137160">
              <a:buFont typeface="Arial" pitchFamily="34" charset="0"/>
              <a:buChar char="•"/>
            </a:pPr>
            <a:r>
              <a:rPr lang="en-US" sz="1200" kern="1200" dirty="0">
                <a:solidFill>
                  <a:schemeClr val="tx1"/>
                </a:solidFill>
                <a:latin typeface="+mn-lt"/>
                <a:ea typeface="+mn-ea"/>
                <a:cs typeface="+mn-cs"/>
              </a:rPr>
              <a:t>Did anyone consider the angles of the room?</a:t>
            </a:r>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38</a:t>
            </a:fld>
            <a:endParaRPr lang="en-US"/>
          </a:p>
        </p:txBody>
      </p:sp>
    </p:spTree>
    <p:extLst>
      <p:ext uri="{BB962C8B-B14F-4D97-AF65-F5344CB8AC3E}">
        <p14:creationId xmlns:p14="http://schemas.microsoft.com/office/powerpoint/2010/main" val="1275783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1200" kern="1200" dirty="0">
                <a:solidFill>
                  <a:schemeClr val="tx1"/>
                </a:solidFill>
                <a:latin typeface="+mn-lt"/>
                <a:ea typeface="+mn-ea"/>
                <a:cs typeface="+mn-cs"/>
              </a:rPr>
              <a:t>8 min</a:t>
            </a:r>
          </a:p>
          <a:p>
            <a:pPr marL="0" lvl="1"/>
            <a:endParaRPr lang="en-US" sz="1200" kern="1200" dirty="0">
              <a:solidFill>
                <a:schemeClr val="tx1"/>
              </a:solidFill>
              <a:latin typeface="+mn-lt"/>
              <a:ea typeface="+mn-ea"/>
              <a:cs typeface="+mn-cs"/>
            </a:endParaRPr>
          </a:p>
          <a:p>
            <a:pPr marL="0" lvl="1"/>
            <a:r>
              <a:rPr lang="en-US" sz="1200" kern="1200" dirty="0">
                <a:solidFill>
                  <a:schemeClr val="tx1"/>
                </a:solidFill>
                <a:latin typeface="+mn-lt"/>
                <a:ea typeface="+mn-ea"/>
                <a:cs typeface="+mn-cs"/>
              </a:rPr>
              <a:t>a. “Students go through three stages as they develop the</a:t>
            </a:r>
            <a:r>
              <a:rPr lang="en-US" sz="1200" kern="1200" baseline="0" dirty="0">
                <a:solidFill>
                  <a:schemeClr val="tx1"/>
                </a:solidFill>
                <a:latin typeface="+mn-lt"/>
                <a:ea typeface="+mn-ea"/>
                <a:cs typeface="+mn-cs"/>
              </a:rPr>
              <a:t> concept of length</a:t>
            </a:r>
            <a:r>
              <a:rPr lang="en-US" sz="1200" kern="1200" dirty="0">
                <a:solidFill>
                  <a:schemeClr val="tx1"/>
                </a:solidFill>
                <a:latin typeface="+mn-lt"/>
                <a:ea typeface="+mn-ea"/>
                <a:cs typeface="+mn-cs"/>
              </a:rPr>
              <a:t>: (1) becoming aware of attributes, (2) comparing</a:t>
            </a:r>
            <a:r>
              <a:rPr lang="en-US" sz="1200" kern="1200" baseline="0" dirty="0">
                <a:solidFill>
                  <a:schemeClr val="tx1"/>
                </a:solidFill>
                <a:latin typeface="+mn-lt"/>
                <a:ea typeface="+mn-ea"/>
                <a:cs typeface="+mn-cs"/>
              </a:rPr>
              <a:t>,</a:t>
            </a:r>
            <a:r>
              <a:rPr lang="en-US" sz="1200" kern="1200" dirty="0">
                <a:solidFill>
                  <a:schemeClr val="tx1"/>
                </a:solidFill>
                <a:latin typeface="+mn-lt"/>
                <a:ea typeface="+mn-ea"/>
                <a:cs typeface="+mn-cs"/>
              </a:rPr>
              <a:t> and (3) quantifying and measuring.”</a:t>
            </a:r>
          </a:p>
          <a:p>
            <a:pPr marL="0" lvl="1"/>
            <a:endParaRPr lang="en-US" sz="1200" b="1" kern="1200" dirty="0">
              <a:solidFill>
                <a:schemeClr val="tx1"/>
              </a:solidFill>
              <a:latin typeface="+mn-lt"/>
              <a:ea typeface="+mn-ea"/>
              <a:cs typeface="+mn-cs"/>
            </a:endParaRPr>
          </a:p>
          <a:p>
            <a:pPr marL="0" lvl="1"/>
            <a:r>
              <a:rPr lang="en-US" sz="1200" b="0" kern="1200" dirty="0">
                <a:solidFill>
                  <a:schemeClr val="tx1"/>
                </a:solidFill>
                <a:latin typeface="+mn-lt"/>
                <a:ea typeface="+mn-ea"/>
                <a:cs typeface="+mn-cs"/>
              </a:rPr>
              <a:t>b. </a:t>
            </a:r>
            <a:r>
              <a:rPr lang="en-US" sz="1200" b="1" kern="1200" dirty="0">
                <a:solidFill>
                  <a:schemeClr val="tx1"/>
                </a:solidFill>
                <a:latin typeface="+mn-lt"/>
                <a:ea typeface="+mn-ea"/>
                <a:cs typeface="+mn-cs"/>
              </a:rPr>
              <a:t>Think-Pair-Share:</a:t>
            </a:r>
            <a:r>
              <a:rPr lang="en-US" sz="1200" kern="1200" dirty="0">
                <a:solidFill>
                  <a:schemeClr val="tx1"/>
                </a:solidFill>
                <a:latin typeface="+mn-lt"/>
                <a:ea typeface="+mn-ea"/>
                <a:cs typeface="+mn-cs"/>
              </a:rPr>
              <a:t> “Think about what each of these stages looks like and consider which stage your students are currently in. Then share your thoughts with an elbow partner.”</a:t>
            </a:r>
          </a:p>
          <a:p>
            <a:pPr marL="0" lvl="1"/>
            <a:endParaRPr lang="en-US" sz="1200" b="1" kern="1200" dirty="0">
              <a:solidFill>
                <a:schemeClr val="tx1"/>
              </a:solidFill>
              <a:latin typeface="+mn-lt"/>
              <a:ea typeface="+mn-ea"/>
              <a:cs typeface="+mn-cs"/>
            </a:endParaRPr>
          </a:p>
          <a:p>
            <a:pPr marL="0" lvl="1"/>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Discuss participants’ ideas about what each stage of development looks like and ask them what stage their own students are in.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Key ideas:</a:t>
            </a: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Level 1:</a:t>
            </a:r>
            <a:r>
              <a:rPr lang="en-US" sz="1200" kern="1200" dirty="0">
                <a:solidFill>
                  <a:schemeClr val="tx1"/>
                </a:solidFill>
                <a:latin typeface="+mn-lt"/>
                <a:ea typeface="+mn-ea"/>
                <a:cs typeface="+mn-cs"/>
              </a:rPr>
              <a:t> Students are aware that some things are long, short, wide, close, near, far, deep, and so on. They might be aware that a pencil is the same length even if they move it to another location. </a:t>
            </a:r>
          </a:p>
          <a:p>
            <a:r>
              <a:rPr lang="en-US" sz="1200" b="1" kern="1200" dirty="0">
                <a:solidFill>
                  <a:schemeClr val="tx1"/>
                </a:solidFill>
                <a:latin typeface="+mn-lt"/>
                <a:ea typeface="+mn-ea"/>
                <a:cs typeface="+mn-cs"/>
              </a:rPr>
              <a:t>Level 2:</a:t>
            </a:r>
            <a:r>
              <a:rPr lang="en-US" sz="1200" kern="1200" dirty="0">
                <a:solidFill>
                  <a:schemeClr val="tx1"/>
                </a:solidFill>
                <a:latin typeface="+mn-lt"/>
                <a:ea typeface="+mn-ea"/>
                <a:cs typeface="+mn-cs"/>
              </a:rPr>
              <a:t> Student can compare the same attribute in different objects, such as the lengths of two pencils. </a:t>
            </a:r>
          </a:p>
          <a:p>
            <a:r>
              <a:rPr lang="en-US" sz="1200" b="1" kern="1200" dirty="0">
                <a:solidFill>
                  <a:schemeClr val="tx1"/>
                </a:solidFill>
                <a:latin typeface="+mn-lt"/>
                <a:ea typeface="+mn-ea"/>
                <a:cs typeface="+mn-cs"/>
              </a:rPr>
              <a:t>Level 3:</a:t>
            </a:r>
            <a:r>
              <a:rPr lang="en-US" sz="1200" kern="1200" dirty="0">
                <a:solidFill>
                  <a:schemeClr val="tx1"/>
                </a:solidFill>
                <a:latin typeface="+mn-lt"/>
                <a:ea typeface="+mn-ea"/>
                <a:cs typeface="+mn-cs"/>
              </a:rPr>
              <a:t> Students can quantify the length, height, size, or other attribute of an object using standard or nonstandard measurement.</a:t>
            </a:r>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39</a:t>
            </a:fld>
            <a:endParaRPr lang="en-US"/>
          </a:p>
        </p:txBody>
      </p:sp>
    </p:spTree>
    <p:extLst>
      <p:ext uri="{BB962C8B-B14F-4D97-AF65-F5344CB8AC3E}">
        <p14:creationId xmlns:p14="http://schemas.microsoft.com/office/powerpoint/2010/main" val="1230549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800294" indent="-307805" eaLnBrk="0" hangingPunct="0">
              <a:defRPr>
                <a:solidFill>
                  <a:schemeClr val="tx1"/>
                </a:solidFill>
                <a:latin typeface="Arial" charset="0"/>
              </a:defRPr>
            </a:lvl2pPr>
            <a:lvl3pPr marL="1231222" indent="-246244" eaLnBrk="0" hangingPunct="0">
              <a:defRPr>
                <a:solidFill>
                  <a:schemeClr val="tx1"/>
                </a:solidFill>
                <a:latin typeface="Arial" charset="0"/>
              </a:defRPr>
            </a:lvl3pPr>
            <a:lvl4pPr marL="1723711" indent="-246244" eaLnBrk="0" hangingPunct="0">
              <a:defRPr>
                <a:solidFill>
                  <a:schemeClr val="tx1"/>
                </a:solidFill>
                <a:latin typeface="Arial" charset="0"/>
              </a:defRPr>
            </a:lvl4pPr>
            <a:lvl5pPr marL="2216201" indent="-246244" eaLnBrk="0" hangingPunct="0">
              <a:defRPr>
                <a:solidFill>
                  <a:schemeClr val="tx1"/>
                </a:solidFill>
                <a:latin typeface="Arial" charset="0"/>
              </a:defRPr>
            </a:lvl5pPr>
            <a:lvl6pPr marL="2708689" indent="-246244" eaLnBrk="0" fontAlgn="base" hangingPunct="0">
              <a:spcBef>
                <a:spcPct val="0"/>
              </a:spcBef>
              <a:spcAft>
                <a:spcPct val="0"/>
              </a:spcAft>
              <a:defRPr>
                <a:solidFill>
                  <a:schemeClr val="tx1"/>
                </a:solidFill>
                <a:latin typeface="Arial" charset="0"/>
              </a:defRPr>
            </a:lvl6pPr>
            <a:lvl7pPr marL="3201178" indent="-246244" eaLnBrk="0" fontAlgn="base" hangingPunct="0">
              <a:spcBef>
                <a:spcPct val="0"/>
              </a:spcBef>
              <a:spcAft>
                <a:spcPct val="0"/>
              </a:spcAft>
              <a:defRPr>
                <a:solidFill>
                  <a:schemeClr val="tx1"/>
                </a:solidFill>
                <a:latin typeface="Arial" charset="0"/>
              </a:defRPr>
            </a:lvl7pPr>
            <a:lvl8pPr marL="3693667" indent="-246244" eaLnBrk="0" fontAlgn="base" hangingPunct="0">
              <a:spcBef>
                <a:spcPct val="0"/>
              </a:spcBef>
              <a:spcAft>
                <a:spcPct val="0"/>
              </a:spcAft>
              <a:defRPr>
                <a:solidFill>
                  <a:schemeClr val="tx1"/>
                </a:solidFill>
                <a:latin typeface="Arial" charset="0"/>
              </a:defRPr>
            </a:lvl8pPr>
            <a:lvl9pPr marL="4186156" indent="-246244" eaLnBrk="0" fontAlgn="base" hangingPunct="0">
              <a:spcBef>
                <a:spcPct val="0"/>
              </a:spcBef>
              <a:spcAft>
                <a:spcPct val="0"/>
              </a:spcAft>
              <a:defRPr>
                <a:solidFill>
                  <a:schemeClr val="tx1"/>
                </a:solidFill>
                <a:latin typeface="Arial" charset="0"/>
              </a:defRPr>
            </a:lvl9pPr>
          </a:lstStyle>
          <a:p>
            <a:pPr eaLnBrk="1" hangingPunct="1"/>
            <a:fld id="{ED56C7EF-D84D-43AB-A44A-19168EA9E620}" type="slidenum">
              <a:rPr lang="en-US" smtClean="0"/>
              <a:pPr eaLnBrk="1" hangingPunct="1"/>
              <a:t>4</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dirty="0"/>
              <a:t>1 min</a:t>
            </a:r>
          </a:p>
          <a:p>
            <a:pPr eaLnBrk="1" hangingPunct="1"/>
            <a:endParaRPr lang="en-US" dirty="0"/>
          </a:p>
          <a:p>
            <a:pPr lvl="0" fontAlgn="base"/>
            <a:r>
              <a:rPr lang="en-US" sz="1200" u="none" strike="noStrike" kern="1200" dirty="0">
                <a:solidFill>
                  <a:schemeClr val="tx1"/>
                </a:solidFill>
                <a:effectLst/>
                <a:latin typeface="+mn-lt"/>
                <a:ea typeface="+mn-ea"/>
                <a:cs typeface="+mn-cs"/>
              </a:rPr>
              <a:t>a. Introduce the focus questions that will guide today’s work.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“Like </a:t>
            </a:r>
            <a:r>
              <a:rPr lang="en-US" sz="1200" kern="1200" dirty="0" err="1">
                <a:solidFill>
                  <a:schemeClr val="tx1"/>
                </a:solidFill>
                <a:latin typeface="+mn-lt"/>
                <a:ea typeface="+mn-ea"/>
                <a:cs typeface="+mn-cs"/>
              </a:rPr>
              <a:t>STeLLA</a:t>
            </a:r>
            <a:r>
              <a:rPr lang="en-US" sz="1200" kern="1200" dirty="0">
                <a:solidFill>
                  <a:schemeClr val="tx1"/>
                </a:solidFill>
                <a:latin typeface="+mn-lt"/>
                <a:ea typeface="+mn-ea"/>
                <a:cs typeface="+mn-cs"/>
              </a:rPr>
              <a:t> strategies 4 and 5, the goal of strategy 6 is to move student thinking forward toward deeper understandings of science ideas.”</a:t>
            </a:r>
            <a:endParaRPr lang="en-US" dirty="0"/>
          </a:p>
        </p:txBody>
      </p:sp>
    </p:spTree>
    <p:extLst>
      <p:ext uri="{BB962C8B-B14F-4D97-AF65-F5344CB8AC3E}">
        <p14:creationId xmlns:p14="http://schemas.microsoft.com/office/powerpoint/2010/main" val="10688504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min</a:t>
            </a:r>
          </a:p>
          <a:p>
            <a:endParaRPr lang="en-US" dirty="0"/>
          </a:p>
          <a:p>
            <a:pPr marL="0" lvl="1"/>
            <a:r>
              <a:rPr lang="en-US" sz="1200" b="0" kern="1200" dirty="0">
                <a:solidFill>
                  <a:schemeClr val="tx1"/>
                </a:solidFill>
                <a:latin typeface="+mn-lt"/>
                <a:ea typeface="+mn-ea"/>
                <a:cs typeface="+mn-cs"/>
              </a:rPr>
              <a:t>a.</a:t>
            </a:r>
            <a:r>
              <a:rPr lang="en-US" sz="1200" b="0" kern="1200" baseline="0" dirty="0">
                <a:solidFill>
                  <a:schemeClr val="tx1"/>
                </a:solidFill>
                <a:latin typeface="+mn-lt"/>
                <a:ea typeface="+mn-ea"/>
                <a:cs typeface="+mn-cs"/>
              </a:rPr>
              <a:t> </a:t>
            </a:r>
            <a:r>
              <a:rPr lang="en-US" sz="1200" b="1" kern="1200" dirty="0">
                <a:solidFill>
                  <a:schemeClr val="tx1"/>
                </a:solidFill>
                <a:latin typeface="+mn-lt"/>
                <a:ea typeface="+mn-ea"/>
                <a:cs typeface="+mn-cs"/>
              </a:rPr>
              <a:t>Individuals:</a:t>
            </a:r>
            <a:r>
              <a:rPr lang="en-US" sz="1200" kern="1200" dirty="0">
                <a:solidFill>
                  <a:schemeClr val="tx1"/>
                </a:solidFill>
                <a:latin typeface="+mn-lt"/>
                <a:ea typeface="+mn-ea"/>
                <a:cs typeface="+mn-cs"/>
              </a:rPr>
              <a:t> Ask participants to think about how some students might respond to the task on the slide. What is the misconception that needs to be overcome?  </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b.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Discuss some of the challenges associated with rote understanding of measurement.</a:t>
            </a:r>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40</a:t>
            </a:fld>
            <a:endParaRPr lang="en-US"/>
          </a:p>
        </p:txBody>
      </p:sp>
    </p:spTree>
    <p:extLst>
      <p:ext uri="{BB962C8B-B14F-4D97-AF65-F5344CB8AC3E}">
        <p14:creationId xmlns:p14="http://schemas.microsoft.com/office/powerpoint/2010/main" val="26812304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min</a:t>
            </a:r>
          </a:p>
          <a:p>
            <a:endParaRPr lang="en-US" dirty="0"/>
          </a:p>
          <a:p>
            <a:pPr marL="0" lvl="1"/>
            <a:r>
              <a:rPr lang="en-US" sz="1200" kern="1200" dirty="0">
                <a:solidFill>
                  <a:schemeClr val="tx1"/>
                </a:solidFill>
                <a:latin typeface="+mn-lt"/>
                <a:ea typeface="+mn-ea"/>
                <a:cs typeface="+mn-cs"/>
              </a:rPr>
              <a:t>a. Discuss the nonstandard units of measurement on the slide.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Ask participants, “What other nonstandard units of measurement have you used in your class?”</a:t>
            </a:r>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41</a:t>
            </a:fld>
            <a:endParaRPr lang="en-US"/>
          </a:p>
        </p:txBody>
      </p:sp>
    </p:spTree>
    <p:extLst>
      <p:ext uri="{BB962C8B-B14F-4D97-AF65-F5344CB8AC3E}">
        <p14:creationId xmlns:p14="http://schemas.microsoft.com/office/powerpoint/2010/main" val="10803423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a:t>
            </a:r>
          </a:p>
          <a:p>
            <a:endParaRPr lang="en-US" dirty="0"/>
          </a:p>
          <a:p>
            <a:pPr marL="0" lvl="1"/>
            <a:r>
              <a:rPr lang="en-US" dirty="0"/>
              <a:t>a. </a:t>
            </a:r>
            <a:r>
              <a:rPr lang="en-US" sz="1200" kern="1200" dirty="0">
                <a:solidFill>
                  <a:schemeClr val="tx1"/>
                </a:solidFill>
                <a:latin typeface="+mn-lt"/>
                <a:ea typeface="+mn-ea"/>
                <a:cs typeface="+mn-cs"/>
              </a:rPr>
              <a:t>“How would quantify the lengths of these pencils?”</a:t>
            </a:r>
          </a:p>
          <a:p>
            <a:pPr marL="0" lvl="1"/>
            <a:endParaRPr lang="en-US" sz="1200" kern="1200" dirty="0">
              <a:solidFill>
                <a:schemeClr val="tx1"/>
              </a:solidFill>
              <a:latin typeface="+mn-lt"/>
              <a:ea typeface="+mn-ea"/>
              <a:cs typeface="+mn-cs"/>
            </a:endParaRPr>
          </a:p>
          <a:p>
            <a:pPr marL="0" lvl="1"/>
            <a:r>
              <a:rPr lang="en-US" sz="1200" kern="1200" dirty="0">
                <a:solidFill>
                  <a:schemeClr val="tx1"/>
                </a:solidFill>
                <a:latin typeface="+mn-lt"/>
                <a:ea typeface="+mn-ea"/>
                <a:cs typeface="+mn-cs"/>
              </a:rPr>
              <a:t>b. Record participants’ ideas on chart paper.</a:t>
            </a:r>
          </a:p>
          <a:p>
            <a:pPr marL="0" lvl="1"/>
            <a:endParaRPr lang="en-US" sz="1200" kern="1200" dirty="0">
              <a:solidFill>
                <a:schemeClr val="tx1"/>
              </a:solidFill>
              <a:latin typeface="+mn-lt"/>
              <a:ea typeface="+mn-ea"/>
              <a:cs typeface="+mn-cs"/>
            </a:endParaRPr>
          </a:p>
          <a:p>
            <a:pPr marL="0" lvl="1"/>
            <a:r>
              <a:rPr lang="en-US" sz="1200" b="1" kern="1200" dirty="0">
                <a:solidFill>
                  <a:schemeClr val="tx1"/>
                </a:solidFill>
                <a:latin typeface="+mn-lt"/>
                <a:ea typeface="+mn-ea"/>
                <a:cs typeface="+mn-cs"/>
              </a:rPr>
              <a:t>Note:</a:t>
            </a:r>
            <a:r>
              <a:rPr lang="en-US" sz="1200" b="1" kern="1200" baseline="0" dirty="0">
                <a:solidFill>
                  <a:schemeClr val="tx1"/>
                </a:solidFill>
                <a:latin typeface="+mn-lt"/>
                <a:ea typeface="+mn-ea"/>
                <a:cs typeface="+mn-cs"/>
              </a:rPr>
              <a:t> </a:t>
            </a:r>
            <a:r>
              <a:rPr lang="en-US" sz="1200" kern="1200" dirty="0">
                <a:solidFill>
                  <a:schemeClr val="tx1"/>
                </a:solidFill>
                <a:latin typeface="+mn-lt"/>
                <a:ea typeface="+mn-ea"/>
                <a:cs typeface="+mn-cs"/>
              </a:rPr>
              <a:t>Participants should observe that the length of one pencil is four large paper clips, and the length of the other pencils is six small paper clips.  </a:t>
            </a:r>
          </a:p>
          <a:p>
            <a:pPr marL="0" lvl="1"/>
            <a:endParaRPr lang="en-US" sz="1200" kern="1200" dirty="0">
              <a:solidFill>
                <a:schemeClr val="tx1"/>
              </a:solidFill>
              <a:latin typeface="+mn-lt"/>
              <a:ea typeface="+mn-ea"/>
              <a:cs typeface="+mn-cs"/>
            </a:endParaRPr>
          </a:p>
          <a:p>
            <a:pPr marL="0" lvl="1"/>
            <a:r>
              <a:rPr lang="en-US" sz="1200" kern="1200" dirty="0">
                <a:solidFill>
                  <a:schemeClr val="tx1"/>
                </a:solidFill>
                <a:latin typeface="+mn-lt"/>
                <a:ea typeface="+mn-ea"/>
                <a:cs typeface="+mn-cs"/>
              </a:rPr>
              <a:t>c. “Working with nonstandard units of measurement can be challenging, but why?”</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d. Consider the value of standard units of measurement.</a:t>
            </a:r>
          </a:p>
        </p:txBody>
      </p:sp>
      <p:sp>
        <p:nvSpPr>
          <p:cNvPr id="4" name="Slide Number Placeholder 3"/>
          <p:cNvSpPr>
            <a:spLocks noGrp="1"/>
          </p:cNvSpPr>
          <p:nvPr>
            <p:ph type="sldNum" sz="quarter" idx="10"/>
          </p:nvPr>
        </p:nvSpPr>
        <p:spPr/>
        <p:txBody>
          <a:bodyPr/>
          <a:lstStyle/>
          <a:p>
            <a:fld id="{9904829E-D2F4-448E-8350-748A31D9849A}" type="slidenum">
              <a:rPr lang="en-US" smtClean="0"/>
              <a:pPr/>
              <a:t>42</a:t>
            </a:fld>
            <a:endParaRPr lang="en-US"/>
          </a:p>
        </p:txBody>
      </p:sp>
    </p:spTree>
    <p:extLst>
      <p:ext uri="{BB962C8B-B14F-4D97-AF65-F5344CB8AC3E}">
        <p14:creationId xmlns:p14="http://schemas.microsoft.com/office/powerpoint/2010/main" val="10803423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min</a:t>
            </a:r>
          </a:p>
          <a:p>
            <a:endParaRPr lang="en-US" dirty="0"/>
          </a:p>
          <a:p>
            <a:pPr marL="0" lvl="1"/>
            <a:r>
              <a:rPr lang="en-US" sz="1200" kern="1200" dirty="0">
                <a:solidFill>
                  <a:schemeClr val="tx1"/>
                </a:solidFill>
                <a:latin typeface="+mn-lt"/>
                <a:ea typeface="+mn-ea"/>
                <a:cs typeface="+mn-cs"/>
              </a:rPr>
              <a:t>a. “How would you support the student who measured the yellow footprint using two different units of measurement?”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Elicit participants’ ideas about what a unit is and record them on chart paper.</a:t>
            </a:r>
            <a:r>
              <a:rPr lang="en-US" sz="1050"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Note that identifying a unit is one of the challenges of using nonstandard measurement.</a:t>
            </a:r>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43</a:t>
            </a:fld>
            <a:endParaRPr lang="en-US"/>
          </a:p>
        </p:txBody>
      </p:sp>
    </p:spTree>
    <p:extLst>
      <p:ext uri="{BB962C8B-B14F-4D97-AF65-F5344CB8AC3E}">
        <p14:creationId xmlns:p14="http://schemas.microsoft.com/office/powerpoint/2010/main" val="28425968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min</a:t>
            </a:r>
          </a:p>
          <a:p>
            <a:endParaRPr lang="en-US" dirty="0"/>
          </a:p>
          <a:p>
            <a:pPr marL="0" lvl="1"/>
            <a:r>
              <a:rPr lang="en-US" sz="1200" kern="1200" dirty="0">
                <a:solidFill>
                  <a:schemeClr val="tx1"/>
                </a:solidFill>
                <a:latin typeface="+mn-lt"/>
                <a:ea typeface="+mn-ea"/>
                <a:cs typeface="+mn-cs"/>
              </a:rPr>
              <a:t>a. Read the basic and advanced definitions of </a:t>
            </a:r>
            <a:r>
              <a:rPr lang="en-US" sz="1200" i="1" kern="1200" dirty="0">
                <a:solidFill>
                  <a:schemeClr val="tx1"/>
                </a:solidFill>
                <a:latin typeface="+mn-lt"/>
                <a:ea typeface="+mn-ea"/>
                <a:cs typeface="+mn-cs"/>
              </a:rPr>
              <a:t>measurement</a:t>
            </a:r>
            <a:r>
              <a:rPr lang="en-US" sz="1200" kern="1200" dirty="0">
                <a:solidFill>
                  <a:schemeClr val="tx1"/>
                </a:solidFill>
                <a:latin typeface="+mn-lt"/>
                <a:ea typeface="+mn-ea"/>
                <a:cs typeface="+mn-cs"/>
              </a:rPr>
              <a:t> on the slide.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Ask participants how they might support students’ in developing early understandings of measurement in the science lessons. </a:t>
            </a:r>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44</a:t>
            </a:fld>
            <a:endParaRPr lang="en-US"/>
          </a:p>
        </p:txBody>
      </p:sp>
    </p:spTree>
    <p:extLst>
      <p:ext uri="{BB962C8B-B14F-4D97-AF65-F5344CB8AC3E}">
        <p14:creationId xmlns:p14="http://schemas.microsoft.com/office/powerpoint/2010/main" val="36508562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Less than 1 min</a:t>
            </a:r>
          </a:p>
          <a:p>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a. Walk participants through information on the slide.</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45</a:t>
            </a:fld>
            <a:endParaRPr lang="en-US"/>
          </a:p>
        </p:txBody>
      </p:sp>
    </p:spTree>
    <p:extLst>
      <p:ext uri="{BB962C8B-B14F-4D97-AF65-F5344CB8AC3E}">
        <p14:creationId xmlns:p14="http://schemas.microsoft.com/office/powerpoint/2010/main" val="29882921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a:t>
            </a:r>
          </a:p>
          <a:p>
            <a:endParaRPr lang="en-US" dirty="0"/>
          </a:p>
          <a:p>
            <a:pPr marL="0" lvl="1"/>
            <a:r>
              <a:rPr lang="en-US" sz="1200" kern="1200" dirty="0">
                <a:solidFill>
                  <a:schemeClr val="tx1"/>
                </a:solidFill>
                <a:latin typeface="+mn-lt"/>
                <a:ea typeface="+mn-ea"/>
                <a:cs typeface="+mn-cs"/>
              </a:rPr>
              <a:t>a.</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Ask participants to examine and evaluate the sample measurement worksheet on the slide.  </a:t>
            </a:r>
          </a:p>
          <a:p>
            <a:pPr marL="0" lvl="1"/>
            <a:endParaRPr lang="en-US" sz="1200" kern="1200" dirty="0">
              <a:solidFill>
                <a:schemeClr val="tx1"/>
              </a:solidFill>
              <a:latin typeface="+mn-lt"/>
              <a:ea typeface="+mn-ea"/>
              <a:cs typeface="+mn-cs"/>
            </a:endParaRPr>
          </a:p>
          <a:p>
            <a:pPr marL="0" lvl="1"/>
            <a:r>
              <a:rPr lang="en-US" sz="1200" kern="1200" dirty="0">
                <a:solidFill>
                  <a:schemeClr val="tx1"/>
                </a:solidFill>
                <a:latin typeface="+mn-lt"/>
                <a:ea typeface="+mn-ea"/>
                <a:cs typeface="+mn-cs"/>
              </a:rPr>
              <a:t>b. Invite participants to share their observations and comments. Ask specifically what they think about including an estimate column on the data chart.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Note that early in the year, teachers can include pictures for each of the objects to help students identify them more easily.</a:t>
            </a:r>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46</a:t>
            </a:fld>
            <a:endParaRPr lang="en-US"/>
          </a:p>
        </p:txBody>
      </p:sp>
    </p:spTree>
    <p:extLst>
      <p:ext uri="{BB962C8B-B14F-4D97-AF65-F5344CB8AC3E}">
        <p14:creationId xmlns:p14="http://schemas.microsoft.com/office/powerpoint/2010/main" val="23344254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a:t>
            </a:r>
            <a:r>
              <a:rPr lang="en-US" baseline="0" dirty="0"/>
              <a:t> min</a:t>
            </a:r>
          </a:p>
          <a:p>
            <a:endParaRPr lang="en-US" baseline="0" dirty="0"/>
          </a:p>
          <a:p>
            <a:pPr marL="0" lvl="1"/>
            <a:r>
              <a:rPr lang="en-US" sz="1200" kern="1200" dirty="0">
                <a:solidFill>
                  <a:schemeClr val="tx1"/>
                </a:solidFill>
                <a:latin typeface="+mn-lt"/>
                <a:ea typeface="+mn-ea"/>
                <a:cs typeface="+mn-cs"/>
              </a:rPr>
              <a:t>a. “To deepen our understandings of nonstandard measurement, let’s practice using nonstandard units to measure a standard piece of notebook paper. To measure the paper, you and a partner will use large paperclips or ladybug tape.”   </a:t>
            </a:r>
          </a:p>
          <a:p>
            <a:endParaRPr lang="en-US" sz="1200" kern="1200" dirty="0">
              <a:solidFill>
                <a:schemeClr val="tx1"/>
              </a:solidFill>
              <a:latin typeface="+mn-lt"/>
              <a:ea typeface="+mn-ea"/>
              <a:cs typeface="+mn-cs"/>
            </a:endParaRPr>
          </a:p>
          <a:p>
            <a:r>
              <a:rPr lang="en-US" sz="1200" b="0" kern="1200" dirty="0">
                <a:solidFill>
                  <a:schemeClr val="tx1"/>
                </a:solidFill>
                <a:latin typeface="+mn-lt"/>
                <a:ea typeface="+mn-ea"/>
                <a:cs typeface="+mn-cs"/>
              </a:rPr>
              <a:t>b. </a:t>
            </a:r>
            <a:r>
              <a:rPr lang="en-US" sz="1200" b="1" kern="1200" dirty="0">
                <a:solidFill>
                  <a:schemeClr val="tx1"/>
                </a:solidFill>
                <a:latin typeface="+mn-lt"/>
                <a:ea typeface="+mn-ea"/>
                <a:cs typeface="+mn-cs"/>
              </a:rPr>
              <a:t>Pairs: </a:t>
            </a:r>
            <a:r>
              <a:rPr lang="en-US" sz="1200" kern="1200" dirty="0">
                <a:solidFill>
                  <a:schemeClr val="tx1"/>
                </a:solidFill>
                <a:latin typeface="+mn-lt"/>
                <a:ea typeface="+mn-ea"/>
                <a:cs typeface="+mn-cs"/>
              </a:rPr>
              <a:t>Have participants pair up with an elbow partner. Then give each pair several large paper clips and a few strips of ladybug tape (from handout 4.11).</a:t>
            </a:r>
            <a:r>
              <a:rPr lang="en-US" sz="1050"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“First, estimate the length and width of the paper in nonstandard units and write your estimate in your notebooks. Then use one of the nonstandard measuring tools to measure the length and width of the paper. Record your measurements in your notebooks.”</a:t>
            </a:r>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47</a:t>
            </a:fld>
            <a:endParaRPr lang="en-US"/>
          </a:p>
        </p:txBody>
      </p:sp>
    </p:spTree>
    <p:extLst>
      <p:ext uri="{BB962C8B-B14F-4D97-AF65-F5344CB8AC3E}">
        <p14:creationId xmlns:p14="http://schemas.microsoft.com/office/powerpoint/2010/main" val="26037713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min</a:t>
            </a:r>
          </a:p>
          <a:p>
            <a:endParaRPr lang="en-US" baseline="0" dirty="0"/>
          </a:p>
          <a:p>
            <a:pPr marL="0" lvl="1"/>
            <a:r>
              <a:rPr lang="en-US" sz="1200" b="0" kern="1200" dirty="0">
                <a:solidFill>
                  <a:schemeClr val="tx1"/>
                </a:solidFill>
                <a:latin typeface="+mn-lt"/>
                <a:ea typeface="+mn-ea"/>
                <a:cs typeface="+mn-cs"/>
              </a:rPr>
              <a:t>a. </a:t>
            </a:r>
            <a:r>
              <a:rPr lang="en-US" sz="1200" b="1" kern="1200" dirty="0">
                <a:solidFill>
                  <a:schemeClr val="tx1"/>
                </a:solidFill>
                <a:latin typeface="+mn-lt"/>
                <a:ea typeface="+mn-ea"/>
                <a:cs typeface="+mn-cs"/>
              </a:rPr>
              <a:t>Pairs:</a:t>
            </a:r>
            <a:r>
              <a:rPr lang="en-US" sz="1200" kern="1200" dirty="0">
                <a:solidFill>
                  <a:schemeClr val="tx1"/>
                </a:solidFill>
                <a:latin typeface="+mn-lt"/>
                <a:ea typeface="+mn-ea"/>
                <a:cs typeface="+mn-cs"/>
              </a:rPr>
              <a:t> Have participants share their results with another team.  </a:t>
            </a:r>
          </a:p>
          <a:p>
            <a:pPr marL="0" lvl="1"/>
            <a:endParaRPr lang="en-US" sz="1200" b="1" kern="1200" dirty="0">
              <a:solidFill>
                <a:schemeClr val="tx1"/>
              </a:solidFill>
              <a:latin typeface="+mn-lt"/>
              <a:ea typeface="+mn-ea"/>
              <a:cs typeface="+mn-cs"/>
            </a:endParaRPr>
          </a:p>
          <a:p>
            <a:pPr marL="0" lvl="1"/>
            <a:r>
              <a:rPr lang="en-US" sz="1200" b="0" kern="1200" dirty="0">
                <a:solidFill>
                  <a:schemeClr val="tx1"/>
                </a:solidFill>
                <a:latin typeface="+mn-lt"/>
                <a:ea typeface="+mn-ea"/>
                <a:cs typeface="+mn-cs"/>
              </a:rPr>
              <a:t>b.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Ask participants the following questions:</a:t>
            </a:r>
          </a:p>
          <a:p>
            <a:pPr marL="320040" indent="-137160">
              <a:buFont typeface="Arial" pitchFamily="34" charset="0"/>
              <a:buChar char="•"/>
            </a:pPr>
            <a:r>
              <a:rPr lang="en-US" sz="1200" kern="1200" dirty="0">
                <a:solidFill>
                  <a:schemeClr val="tx1"/>
                </a:solidFill>
                <a:latin typeface="+mn-lt"/>
                <a:ea typeface="+mn-ea"/>
                <a:cs typeface="+mn-cs"/>
              </a:rPr>
              <a:t>Was your estimate exactly right?</a:t>
            </a:r>
          </a:p>
          <a:p>
            <a:pPr marL="320040" indent="-137160">
              <a:buFont typeface="Arial" pitchFamily="34" charset="0"/>
              <a:buChar char="•"/>
            </a:pPr>
            <a:r>
              <a:rPr lang="en-US" sz="1200" kern="1200" dirty="0">
                <a:solidFill>
                  <a:schemeClr val="tx1"/>
                </a:solidFill>
                <a:latin typeface="+mn-lt"/>
                <a:ea typeface="+mn-ea"/>
                <a:cs typeface="+mn-cs"/>
              </a:rPr>
              <a:t>Did your team’s measurements match the measurements of the other team?</a:t>
            </a:r>
          </a:p>
          <a:p>
            <a:pPr marL="320040" indent="-137160">
              <a:buFont typeface="Arial" pitchFamily="34" charset="0"/>
              <a:buChar char="•"/>
            </a:pPr>
            <a:r>
              <a:rPr lang="en-US" sz="1200" kern="1200" dirty="0">
                <a:solidFill>
                  <a:schemeClr val="tx1"/>
                </a:solidFill>
                <a:latin typeface="+mn-lt"/>
                <a:ea typeface="+mn-ea"/>
                <a:cs typeface="+mn-cs"/>
              </a:rPr>
              <a:t>Why do you think the measurements might not be exactly the same? What are the challenges? </a:t>
            </a:r>
            <a:r>
              <a:rPr lang="en-US" baseline="0" dirty="0"/>
              <a:t>  </a:t>
            </a:r>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48</a:t>
            </a:fld>
            <a:endParaRPr lang="en-US"/>
          </a:p>
        </p:txBody>
      </p:sp>
    </p:spTree>
    <p:extLst>
      <p:ext uri="{BB962C8B-B14F-4D97-AF65-F5344CB8AC3E}">
        <p14:creationId xmlns:p14="http://schemas.microsoft.com/office/powerpoint/2010/main" val="26037713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 min</a:t>
            </a:r>
          </a:p>
          <a:p>
            <a:endParaRPr lang="en-US" sz="1200" kern="1200" dirty="0">
              <a:solidFill>
                <a:schemeClr val="tx1"/>
              </a:solidFill>
              <a:effectLst/>
              <a:latin typeface="+mn-lt"/>
              <a:ea typeface="+mn-ea"/>
              <a:cs typeface="+mn-cs"/>
            </a:endParaRPr>
          </a:p>
          <a:p>
            <a:pPr marL="0" lvl="1"/>
            <a:r>
              <a:rPr lang="en-US" sz="1200" kern="1200" dirty="0">
                <a:solidFill>
                  <a:schemeClr val="tx1"/>
                </a:solidFill>
                <a:latin typeface="+mn-lt"/>
                <a:ea typeface="+mn-ea"/>
                <a:cs typeface="+mn-cs"/>
              </a:rPr>
              <a:t>a. Read the information about standard and nonstandard units of measurement on the slide</a:t>
            </a:r>
          </a:p>
          <a:p>
            <a:pPr marL="0" lvl="1"/>
            <a:endParaRPr lang="en-US" sz="1200" kern="1200" dirty="0">
              <a:solidFill>
                <a:schemeClr val="tx1"/>
              </a:solidFill>
              <a:latin typeface="+mn-lt"/>
              <a:ea typeface="+mn-ea"/>
              <a:cs typeface="+mn-cs"/>
            </a:endParaRPr>
          </a:p>
          <a:p>
            <a:pPr marL="0" lvl="1"/>
            <a:r>
              <a:rPr lang="en-US" sz="1200" kern="1200" dirty="0">
                <a:solidFill>
                  <a:schemeClr val="tx1"/>
                </a:solidFill>
                <a:latin typeface="+mn-lt"/>
                <a:ea typeface="+mn-ea"/>
                <a:cs typeface="+mn-cs"/>
              </a:rPr>
              <a:t>b. “When do you think it’s appropriate to use standard units of measurement? What about nonstandard units?”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As participants share their ideas, record them on chart paper.</a:t>
            </a:r>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49</a:t>
            </a:fld>
            <a:endParaRPr lang="en-US"/>
          </a:p>
        </p:txBody>
      </p:sp>
    </p:spTree>
    <p:extLst>
      <p:ext uri="{BB962C8B-B14F-4D97-AF65-F5344CB8AC3E}">
        <p14:creationId xmlns:p14="http://schemas.microsoft.com/office/powerpoint/2010/main" val="2870363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0" dirty="0"/>
              <a:t> min</a:t>
            </a:r>
          </a:p>
          <a:p>
            <a:pPr marL="228600" lvl="0" indent="-228600">
              <a:buFont typeface="+mj-lt"/>
              <a:buNone/>
            </a:pPr>
            <a:endParaRPr lang="en-US" sz="1200" kern="1200" baseline="0" dirty="0">
              <a:solidFill>
                <a:schemeClr val="tx1"/>
              </a:solidFill>
              <a:effectLst/>
              <a:latin typeface="+mn-lt"/>
              <a:ea typeface="+mn-ea"/>
              <a:cs typeface="+mn-cs"/>
            </a:endParaRPr>
          </a:p>
          <a:p>
            <a:pPr marL="228600" lvl="0" indent="-228600">
              <a:buFont typeface="+mj-lt"/>
              <a:buNone/>
            </a:pPr>
            <a:r>
              <a:rPr lang="en-US" sz="1200" kern="1200" baseline="0" dirty="0">
                <a:solidFill>
                  <a:schemeClr val="tx1"/>
                </a:solidFill>
                <a:effectLst/>
                <a:latin typeface="+mn-lt"/>
                <a:ea typeface="+mn-ea"/>
                <a:cs typeface="+mn-cs"/>
              </a:rPr>
              <a:t>a. Draw participants’ attention to the n</a:t>
            </a:r>
            <a:r>
              <a:rPr lang="en-US" sz="1200" kern="1200" dirty="0">
                <a:solidFill>
                  <a:schemeClr val="tx1"/>
                </a:solidFill>
                <a:effectLst/>
                <a:latin typeface="+mn-lt"/>
                <a:ea typeface="+mn-ea"/>
                <a:cs typeface="+mn-cs"/>
              </a:rPr>
              <a:t>ew strategy highlighted on the slide. </a:t>
            </a:r>
          </a:p>
          <a:p>
            <a:pPr marL="228600" lvl="0" indent="-228600">
              <a:buFont typeface="+mj-lt"/>
              <a:buNone/>
            </a:pPr>
            <a:endParaRPr lang="en-US" sz="1200" kern="1200" dirty="0">
              <a:solidFill>
                <a:schemeClr val="tx1"/>
              </a:solidFill>
              <a:effectLst/>
              <a:latin typeface="+mn-lt"/>
              <a:ea typeface="+mn-ea"/>
              <a:cs typeface="+mn-cs"/>
            </a:endParaRPr>
          </a:p>
          <a:p>
            <a:pPr marL="228600" lvl="0" indent="-228600">
              <a:buFont typeface="+mj-lt"/>
              <a:buNone/>
            </a:pPr>
            <a:r>
              <a:rPr lang="en-US" sz="1200" kern="1200" dirty="0">
                <a:solidFill>
                  <a:schemeClr val="tx1"/>
                </a:solidFill>
                <a:effectLst/>
                <a:latin typeface="+mn-lt"/>
                <a:ea typeface="+mn-ea"/>
                <a:cs typeface="+mn-cs"/>
              </a:rPr>
              <a:t>b.</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Strategy 6 is the third STL strategy that is a type of activity designed to move student thinking forward.” </a:t>
            </a:r>
          </a:p>
        </p:txBody>
      </p:sp>
      <p:sp>
        <p:nvSpPr>
          <p:cNvPr id="4" name="Slide Number Placeholder 3"/>
          <p:cNvSpPr>
            <a:spLocks noGrp="1"/>
          </p:cNvSpPr>
          <p:nvPr>
            <p:ph type="sldNum" sz="quarter" idx="10"/>
          </p:nvPr>
        </p:nvSpPr>
        <p:spPr/>
        <p:txBody>
          <a:bodyPr/>
          <a:lstStyle/>
          <a:p>
            <a:fld id="{458BEC4D-D1F7-4625-B0BA-2126EAFE9E6D}" type="slidenum">
              <a:rPr lang="en-US" smtClean="0"/>
              <a:pPr/>
              <a:t>5</a:t>
            </a:fld>
            <a:endParaRPr lang="en-US"/>
          </a:p>
        </p:txBody>
      </p:sp>
    </p:spTree>
    <p:extLst>
      <p:ext uri="{BB962C8B-B14F-4D97-AF65-F5344CB8AC3E}">
        <p14:creationId xmlns:p14="http://schemas.microsoft.com/office/powerpoint/2010/main" val="2471200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0" dirty="0"/>
              <a:t> min</a:t>
            </a:r>
          </a:p>
          <a:p>
            <a:endParaRPr lang="en-US" baseline="0" dirty="0"/>
          </a:p>
          <a:p>
            <a:pPr marL="0" lvl="1"/>
            <a:r>
              <a:rPr lang="en-US" sz="1200" kern="1200" dirty="0">
                <a:solidFill>
                  <a:schemeClr val="tx1"/>
                </a:solidFill>
                <a:latin typeface="+mn-lt"/>
                <a:ea typeface="+mn-ea"/>
                <a:cs typeface="+mn-cs"/>
              </a:rPr>
              <a:t>a. “How many of you know your birth length? If so, here’s a challenge for you: Calculate your current height in original ‘you’ units.”  </a:t>
            </a:r>
          </a:p>
          <a:p>
            <a:pPr marL="0" lvl="1"/>
            <a:endParaRPr lang="en-US" sz="1200" kern="1200" dirty="0">
              <a:solidFill>
                <a:schemeClr val="tx1"/>
              </a:solidFill>
              <a:latin typeface="+mn-lt"/>
              <a:ea typeface="+mn-ea"/>
              <a:cs typeface="+mn-cs"/>
            </a:endParaRPr>
          </a:p>
          <a:p>
            <a:pPr marL="0" lvl="1"/>
            <a:r>
              <a:rPr lang="en-US" sz="1200" kern="1200" dirty="0">
                <a:solidFill>
                  <a:schemeClr val="tx1"/>
                </a:solidFill>
                <a:latin typeface="+mn-lt"/>
                <a:ea typeface="+mn-ea"/>
                <a:cs typeface="+mn-cs"/>
              </a:rPr>
              <a:t>b.</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Give participants a minute or two to consider how to use nonstandard “you” units (including fractional units) to calculate their current height.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Invite participants to share their results. Then ask them whether this would be a valuable activity for their students. </a:t>
            </a:r>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50</a:t>
            </a:fld>
            <a:endParaRPr lang="en-US"/>
          </a:p>
        </p:txBody>
      </p:sp>
    </p:spTree>
    <p:extLst>
      <p:ext uri="{BB962C8B-B14F-4D97-AF65-F5344CB8AC3E}">
        <p14:creationId xmlns:p14="http://schemas.microsoft.com/office/powerpoint/2010/main" val="10422210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10 min</a:t>
            </a:r>
          </a:p>
          <a:p>
            <a:pPr lvl="0"/>
            <a:endParaRPr lang="en-US" sz="1200" kern="1200" dirty="0">
              <a:solidFill>
                <a:schemeClr val="tx1"/>
              </a:solidFill>
              <a:effectLst/>
              <a:latin typeface="+mn-lt"/>
              <a:ea typeface="+mn-ea"/>
              <a:cs typeface="+mn-cs"/>
            </a:endParaRPr>
          </a:p>
          <a:p>
            <a:pPr marL="0" lvl="1" fontAlgn="base"/>
            <a:r>
              <a:rPr lang="en-US" sz="1200" u="none" strike="noStrike" kern="1200" dirty="0">
                <a:solidFill>
                  <a:schemeClr val="tx1"/>
                </a:solidFill>
                <a:effectLst/>
                <a:latin typeface="+mn-lt"/>
                <a:ea typeface="+mn-ea"/>
                <a:cs typeface="+mn-cs"/>
              </a:rPr>
              <a:t>a. “Next, we’ll measure the distance between objects or spaces in the room using nonstandard units of measurement.”</a:t>
            </a:r>
          </a:p>
          <a:p>
            <a:pPr marL="0" lvl="1" fontAlgn="base"/>
            <a:endParaRPr lang="en-US" sz="1200" u="none" strike="noStrike" kern="1200" dirty="0">
              <a:solidFill>
                <a:schemeClr val="tx1"/>
              </a:solidFill>
              <a:effectLst/>
              <a:latin typeface="+mn-lt"/>
              <a:ea typeface="+mn-ea"/>
              <a:cs typeface="+mn-cs"/>
            </a:endParaRPr>
          </a:p>
          <a:p>
            <a:pPr marL="0" lvl="1" fontAlgn="base"/>
            <a:r>
              <a:rPr lang="en-US" sz="1200" u="none" strike="noStrike" kern="1200" dirty="0">
                <a:solidFill>
                  <a:schemeClr val="tx1"/>
                </a:solidFill>
                <a:effectLst/>
                <a:latin typeface="+mn-lt"/>
                <a:ea typeface="+mn-ea"/>
                <a:cs typeface="+mn-cs"/>
              </a:rPr>
              <a:t>b. Distribute handout 4.12 (Measuring Distance) and walk participants through the instructions. </a:t>
            </a:r>
          </a:p>
          <a:p>
            <a:pPr marL="0" lvl="1" fontAlgn="base"/>
            <a:endParaRPr lang="en-US" sz="1200" b="1" u="none" strike="noStrike" kern="1200" dirty="0">
              <a:solidFill>
                <a:schemeClr val="tx1"/>
              </a:solidFill>
              <a:effectLst/>
              <a:latin typeface="+mn-lt"/>
              <a:ea typeface="+mn-ea"/>
              <a:cs typeface="+mn-cs"/>
            </a:endParaRPr>
          </a:p>
          <a:p>
            <a:pPr marL="0" lvl="1" fontAlgn="base"/>
            <a:r>
              <a:rPr lang="en-US" sz="1200" b="0" u="none" strike="noStrike" kern="1200" dirty="0">
                <a:solidFill>
                  <a:schemeClr val="tx1"/>
                </a:solidFill>
                <a:effectLst/>
                <a:latin typeface="+mn-lt"/>
                <a:ea typeface="+mn-ea"/>
                <a:cs typeface="+mn-cs"/>
              </a:rPr>
              <a:t>c. </a:t>
            </a:r>
            <a:r>
              <a:rPr lang="en-US" sz="1200" b="1" u="none" strike="noStrike" kern="1200" dirty="0">
                <a:solidFill>
                  <a:schemeClr val="tx1"/>
                </a:solidFill>
                <a:effectLst/>
                <a:latin typeface="+mn-lt"/>
                <a:ea typeface="+mn-ea"/>
                <a:cs typeface="+mn-cs"/>
              </a:rPr>
              <a:t>Pairs:</a:t>
            </a:r>
            <a:r>
              <a:rPr lang="en-US" sz="1200" u="none" strike="noStrike" kern="1200" dirty="0">
                <a:solidFill>
                  <a:schemeClr val="tx1"/>
                </a:solidFill>
                <a:effectLst/>
                <a:latin typeface="+mn-lt"/>
                <a:ea typeface="+mn-ea"/>
                <a:cs typeface="+mn-cs"/>
              </a:rPr>
              <a:t> Have participants pair up with an elbow partner to complete the handout. </a:t>
            </a:r>
          </a:p>
          <a:p>
            <a:pPr marL="0" lvl="1" fontAlgn="base"/>
            <a:endParaRPr lang="en-US" sz="1200" u="none" strike="noStrike" kern="1200" dirty="0">
              <a:solidFill>
                <a:schemeClr val="tx1"/>
              </a:solidFill>
              <a:effectLst/>
              <a:latin typeface="+mn-lt"/>
              <a:ea typeface="+mn-ea"/>
              <a:cs typeface="+mn-cs"/>
            </a:endParaRPr>
          </a:p>
          <a:p>
            <a:pPr marL="0" lvl="1" fontAlgn="base"/>
            <a:r>
              <a:rPr lang="en-US" sz="1200" u="none" strike="noStrike" kern="1200" dirty="0">
                <a:solidFill>
                  <a:schemeClr val="tx1"/>
                </a:solidFill>
                <a:effectLst/>
                <a:latin typeface="+mn-lt"/>
                <a:ea typeface="+mn-ea"/>
                <a:cs typeface="+mn-cs"/>
              </a:rPr>
              <a:t>d. Direct participants to use their own feet as a nonstandard measurement tool for at least three measurements.</a:t>
            </a:r>
          </a:p>
          <a:p>
            <a:pPr marL="0" lvl="1" fontAlgn="base"/>
            <a:endParaRPr lang="en-US" sz="1200" u="none" strike="noStrike" kern="1200" dirty="0">
              <a:solidFill>
                <a:schemeClr val="tx1"/>
              </a:solidFill>
              <a:effectLst/>
              <a:latin typeface="+mn-lt"/>
              <a:ea typeface="+mn-ea"/>
              <a:cs typeface="+mn-cs"/>
            </a:endParaRPr>
          </a:p>
          <a:p>
            <a:pPr marL="0" lvl="1" fontAlgn="base"/>
            <a:r>
              <a:rPr lang="en-US" sz="1200" u="none" strike="noStrike" kern="1200" dirty="0">
                <a:solidFill>
                  <a:schemeClr val="tx1"/>
                </a:solidFill>
                <a:effectLst/>
                <a:latin typeface="+mn-lt"/>
                <a:ea typeface="+mn-ea"/>
                <a:cs typeface="+mn-cs"/>
              </a:rPr>
              <a:t>e. “As you’re working on this activity, think about the challenges your students might encounter and how you would support them.”</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f.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Following the activity, invite pairs to share their results. Then discuss the challenges students might encounter with the activity and how participants would support students.</a:t>
            </a:r>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51</a:t>
            </a:fld>
            <a:endParaRPr lang="en-US"/>
          </a:p>
        </p:txBody>
      </p:sp>
    </p:spTree>
    <p:extLst>
      <p:ext uri="{BB962C8B-B14F-4D97-AF65-F5344CB8AC3E}">
        <p14:creationId xmlns:p14="http://schemas.microsoft.com/office/powerpoint/2010/main" val="30043830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a:t>
            </a:r>
          </a:p>
          <a:p>
            <a:endParaRPr lang="en-US" baseline="0" dirty="0"/>
          </a:p>
          <a:p>
            <a:pPr marL="0" lvl="1" fontAlgn="base"/>
            <a:r>
              <a:rPr lang="en-US" sz="1200" u="none" strike="noStrike" kern="1200" dirty="0">
                <a:solidFill>
                  <a:schemeClr val="tx1"/>
                </a:solidFill>
                <a:effectLst/>
                <a:latin typeface="+mn-lt"/>
                <a:ea typeface="+mn-ea"/>
                <a:cs typeface="+mn-cs"/>
              </a:rPr>
              <a:t>a. Introduce the questions on the slide and ask participants to consider how they would modify the activity and/or the handout to better support their students in developing measurement sense and achieving the Common Core standards.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Elicit ideas from participants and record them on chart paper.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Key ideas to highlight:</a:t>
            </a:r>
            <a:endParaRPr lang="en-US" sz="1200" kern="1200" dirty="0">
              <a:solidFill>
                <a:schemeClr val="tx1"/>
              </a:solidFill>
              <a:latin typeface="+mn-lt"/>
              <a:ea typeface="+mn-ea"/>
              <a:cs typeface="+mn-cs"/>
            </a:endParaRPr>
          </a:p>
          <a:p>
            <a:pPr marL="137160" indent="-137160">
              <a:buFont typeface="Arial" pitchFamily="34" charset="0"/>
              <a:buChar char="•"/>
            </a:pPr>
            <a:r>
              <a:rPr lang="en-US" sz="1200" kern="1200" dirty="0">
                <a:solidFill>
                  <a:schemeClr val="tx1"/>
                </a:solidFill>
                <a:latin typeface="+mn-lt"/>
                <a:ea typeface="+mn-ea"/>
                <a:cs typeface="+mn-cs"/>
              </a:rPr>
              <a:t>To work independently, younger students usually need picture cues for the objects they’re going to measure. They could draw pictures of these objects on their handouts.</a:t>
            </a:r>
          </a:p>
          <a:p>
            <a:pPr marL="137160" indent="-137160">
              <a:buFont typeface="Arial" pitchFamily="34" charset="0"/>
              <a:buChar char="•"/>
            </a:pPr>
            <a:r>
              <a:rPr lang="en-US" sz="1200" kern="1200" dirty="0">
                <a:solidFill>
                  <a:schemeClr val="tx1"/>
                </a:solidFill>
                <a:latin typeface="+mn-lt"/>
                <a:ea typeface="+mn-ea"/>
                <a:cs typeface="+mn-cs"/>
              </a:rPr>
              <a:t>After record their feet measurements, students should share the results with the class. </a:t>
            </a:r>
          </a:p>
          <a:p>
            <a:pPr marL="137160" indent="-137160">
              <a:buFont typeface="Arial" pitchFamily="34" charset="0"/>
              <a:buChar char="•"/>
            </a:pPr>
            <a:r>
              <a:rPr lang="en-US" sz="1200" kern="1200" dirty="0">
                <a:solidFill>
                  <a:schemeClr val="tx1"/>
                </a:solidFill>
                <a:latin typeface="+mn-lt"/>
                <a:ea typeface="+mn-ea"/>
                <a:cs typeface="+mn-cs"/>
              </a:rPr>
              <a:t>It’s appropriate for 1st- and 2nd-grade students to use tally marks or materials such as markers to record the number of units used. </a:t>
            </a:r>
          </a:p>
          <a:p>
            <a:pPr marL="137160" indent="-137160">
              <a:buFont typeface="Arial" pitchFamily="34" charset="0"/>
              <a:buChar char="•"/>
            </a:pPr>
            <a:r>
              <a:rPr lang="en-US" sz="1200" kern="1200" dirty="0">
                <a:solidFill>
                  <a:schemeClr val="tx1"/>
                </a:solidFill>
                <a:latin typeface="+mn-lt"/>
                <a:ea typeface="+mn-ea"/>
                <a:cs typeface="+mn-cs"/>
              </a:rPr>
              <a:t>Other math standards that could be incorporated into the activity are adding and comparing.</a:t>
            </a:r>
          </a:p>
          <a:p>
            <a:pPr marL="137160" indent="-137160">
              <a:buFont typeface="Arial" pitchFamily="34" charset="0"/>
              <a:buChar char="•"/>
            </a:pPr>
            <a:r>
              <a:rPr lang="en-US" sz="1200" kern="1200" dirty="0">
                <a:solidFill>
                  <a:schemeClr val="tx1"/>
                </a:solidFill>
                <a:latin typeface="+mn-lt"/>
                <a:ea typeface="+mn-ea"/>
                <a:cs typeface="+mn-cs"/>
              </a:rPr>
              <a:t>The handout might also need to be modified.</a:t>
            </a:r>
          </a:p>
        </p:txBody>
      </p:sp>
      <p:sp>
        <p:nvSpPr>
          <p:cNvPr id="4" name="Slide Number Placeholder 3"/>
          <p:cNvSpPr>
            <a:spLocks noGrp="1"/>
          </p:cNvSpPr>
          <p:nvPr>
            <p:ph type="sldNum" sz="quarter" idx="10"/>
          </p:nvPr>
        </p:nvSpPr>
        <p:spPr/>
        <p:txBody>
          <a:bodyPr/>
          <a:lstStyle/>
          <a:p>
            <a:fld id="{9904829E-D2F4-448E-8350-748A31D9849A}" type="slidenum">
              <a:rPr lang="en-US" smtClean="0"/>
              <a:pPr/>
              <a:t>52</a:t>
            </a:fld>
            <a:endParaRPr lang="en-US"/>
          </a:p>
        </p:txBody>
      </p:sp>
    </p:spTree>
    <p:extLst>
      <p:ext uri="{BB962C8B-B14F-4D97-AF65-F5344CB8AC3E}">
        <p14:creationId xmlns:p14="http://schemas.microsoft.com/office/powerpoint/2010/main" val="34768974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a:t>
            </a:r>
            <a:r>
              <a:rPr lang="en-US" baseline="0" dirty="0"/>
              <a:t> min</a:t>
            </a:r>
          </a:p>
          <a:p>
            <a:endParaRPr lang="en-US" baseline="0" dirty="0"/>
          </a:p>
          <a:p>
            <a:pPr marL="0" lvl="1" fontAlgn="base"/>
            <a:r>
              <a:rPr lang="en-US" sz="1200" u="none" strike="noStrike" kern="1200" dirty="0">
                <a:solidFill>
                  <a:schemeClr val="tx1"/>
                </a:solidFill>
                <a:effectLst/>
                <a:latin typeface="+mn-lt"/>
                <a:ea typeface="+mn-ea"/>
                <a:cs typeface="+mn-cs"/>
              </a:rPr>
              <a:t>a. Read the questions on the slide.</a:t>
            </a:r>
          </a:p>
          <a:p>
            <a:pPr marL="0" lvl="1" fontAlgn="base"/>
            <a:endParaRPr lang="en-US" sz="1200" b="1" u="none" strike="noStrike" kern="1200" dirty="0">
              <a:solidFill>
                <a:schemeClr val="tx1"/>
              </a:solidFill>
              <a:effectLst/>
              <a:latin typeface="+mn-lt"/>
              <a:ea typeface="+mn-ea"/>
              <a:cs typeface="+mn-cs"/>
            </a:endParaRPr>
          </a:p>
          <a:p>
            <a:pPr marL="0" lvl="1" fontAlgn="base"/>
            <a:r>
              <a:rPr lang="en-US" sz="1200" b="0" u="none" strike="noStrike" kern="1200" dirty="0">
                <a:solidFill>
                  <a:schemeClr val="tx1"/>
                </a:solidFill>
                <a:effectLst/>
                <a:latin typeface="+mn-lt"/>
                <a:ea typeface="+mn-ea"/>
                <a:cs typeface="+mn-cs"/>
              </a:rPr>
              <a:t>b. </a:t>
            </a:r>
            <a:r>
              <a:rPr lang="en-US" sz="1200" b="1" u="none" strike="noStrike" kern="1200" dirty="0">
                <a:solidFill>
                  <a:schemeClr val="tx1"/>
                </a:solidFill>
                <a:effectLst/>
                <a:latin typeface="+mn-lt"/>
                <a:ea typeface="+mn-ea"/>
                <a:cs typeface="+mn-cs"/>
              </a:rPr>
              <a:t>Think-Pair-Share:</a:t>
            </a:r>
            <a:r>
              <a:rPr lang="en-US" sz="1200" u="none" strike="noStrike" kern="1200" dirty="0">
                <a:solidFill>
                  <a:schemeClr val="tx1"/>
                </a:solidFill>
                <a:effectLst/>
                <a:latin typeface="+mn-lt"/>
                <a:ea typeface="+mn-ea"/>
                <a:cs typeface="+mn-cs"/>
              </a:rPr>
              <a:t> Have participants take a moment of think time to consider how they would use each unit of measurement. Then ask them to share their ideas with an elbow partner.</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Invite participants to share their ideas with the group. Record key ideas on chart paper.</a:t>
            </a:r>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53</a:t>
            </a:fld>
            <a:endParaRPr lang="en-US"/>
          </a:p>
        </p:txBody>
      </p:sp>
    </p:spTree>
    <p:extLst>
      <p:ext uri="{BB962C8B-B14F-4D97-AF65-F5344CB8AC3E}">
        <p14:creationId xmlns:p14="http://schemas.microsoft.com/office/powerpoint/2010/main" val="41493332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a:t>
            </a:r>
            <a:r>
              <a:rPr lang="en-US" baseline="0" dirty="0"/>
              <a:t> min</a:t>
            </a:r>
          </a:p>
          <a:p>
            <a:endParaRPr lang="en-US" baseline="0" dirty="0"/>
          </a:p>
          <a:p>
            <a:pPr marL="0" lvl="1" fontAlgn="base"/>
            <a:r>
              <a:rPr lang="en-US" sz="1200" u="none" strike="noStrike" kern="1200" dirty="0">
                <a:solidFill>
                  <a:schemeClr val="tx1"/>
                </a:solidFill>
                <a:effectLst/>
                <a:latin typeface="+mn-lt"/>
                <a:ea typeface="+mn-ea"/>
                <a:cs typeface="+mn-cs"/>
              </a:rPr>
              <a:t>a. Read through the measurement challenges on the slide.</a:t>
            </a:r>
          </a:p>
          <a:p>
            <a:pPr marL="0" lvl="1" fontAlgn="base"/>
            <a:endParaRPr lang="en-US" sz="1200" b="1" u="none" strike="noStrike" kern="1200" dirty="0">
              <a:solidFill>
                <a:schemeClr val="tx1"/>
              </a:solidFill>
              <a:effectLst/>
              <a:latin typeface="+mn-lt"/>
              <a:ea typeface="+mn-ea"/>
              <a:cs typeface="+mn-cs"/>
            </a:endParaRPr>
          </a:p>
          <a:p>
            <a:pPr marL="0" lvl="1" fontAlgn="base"/>
            <a:r>
              <a:rPr lang="en-US" sz="1200" b="0" u="none" strike="noStrike" kern="1200" dirty="0">
                <a:solidFill>
                  <a:schemeClr val="tx1"/>
                </a:solidFill>
                <a:effectLst/>
                <a:latin typeface="+mn-lt"/>
                <a:ea typeface="+mn-ea"/>
                <a:cs typeface="+mn-cs"/>
              </a:rPr>
              <a:t>b. </a:t>
            </a:r>
            <a:r>
              <a:rPr lang="en-US" sz="1200" b="1" u="none" strike="noStrike" kern="1200" dirty="0">
                <a:solidFill>
                  <a:schemeClr val="tx1"/>
                </a:solidFill>
                <a:effectLst/>
                <a:latin typeface="+mn-lt"/>
                <a:ea typeface="+mn-ea"/>
                <a:cs typeface="+mn-cs"/>
              </a:rPr>
              <a:t>Pairs:</a:t>
            </a:r>
            <a:r>
              <a:rPr lang="en-US" sz="1200" u="none" strike="noStrike" kern="1200" dirty="0">
                <a:solidFill>
                  <a:schemeClr val="tx1"/>
                </a:solidFill>
                <a:effectLst/>
                <a:latin typeface="+mn-lt"/>
                <a:ea typeface="+mn-ea"/>
                <a:cs typeface="+mn-cs"/>
              </a:rPr>
              <a:t> Have participants pair up and discuss how they might solve each challenge.</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Invite participants to share their ideas for solving some of the challenges associated with implementing the measurement standard. </a:t>
            </a:r>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54</a:t>
            </a:fld>
            <a:endParaRPr lang="en-US"/>
          </a:p>
        </p:txBody>
      </p:sp>
    </p:spTree>
    <p:extLst>
      <p:ext uri="{BB962C8B-B14F-4D97-AF65-F5344CB8AC3E}">
        <p14:creationId xmlns:p14="http://schemas.microsoft.com/office/powerpoint/2010/main" val="33661351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0" dirty="0"/>
              <a:t> min</a:t>
            </a:r>
          </a:p>
          <a:p>
            <a:endParaRPr lang="en-US" baseline="0" dirty="0"/>
          </a:p>
          <a:p>
            <a:pPr marL="0" lvl="1" fontAlgn="base"/>
            <a:r>
              <a:rPr lang="en-US" sz="1200" u="none" strike="noStrike"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One important Common Core practice standard is attending to precision. How can we achieve this standard in our teaching and support our students in attending to precision as well</a:t>
            </a:r>
            <a:r>
              <a:rPr lang="en-US" sz="1200" u="none" strike="noStrike" kern="1200" dirty="0">
                <a:solidFill>
                  <a:schemeClr val="tx1"/>
                </a:solidFill>
                <a:effectLst/>
                <a:latin typeface="+mn-lt"/>
                <a:ea typeface="+mn-ea"/>
                <a:cs typeface="+mn-cs"/>
              </a:rPr>
              <a:t>?”</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a:t>
            </a:r>
            <a:r>
              <a:rPr lang="en-US" sz="1200" kern="1200" dirty="0">
                <a:solidFill>
                  <a:schemeClr val="tx1"/>
                </a:solidFill>
                <a:effectLst/>
                <a:latin typeface="+mn-lt"/>
                <a:ea typeface="+mn-ea"/>
                <a:cs typeface="+mn-cs"/>
              </a:rPr>
              <a:t>Present the scenario on the slide and elicit participants’ ideas about how they would attend to precision using nonstandard measurement tools in this scenario and support their students in this practice</a:t>
            </a:r>
            <a:r>
              <a:rPr lang="en-US" sz="120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55</a:t>
            </a:fld>
            <a:endParaRPr lang="en-US"/>
          </a:p>
        </p:txBody>
      </p:sp>
    </p:spTree>
    <p:extLst>
      <p:ext uri="{BB962C8B-B14F-4D97-AF65-F5344CB8AC3E}">
        <p14:creationId xmlns:p14="http://schemas.microsoft.com/office/powerpoint/2010/main" val="669210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a:t>
            </a:r>
          </a:p>
          <a:p>
            <a:endParaRPr lang="en-US" dirty="0"/>
          </a:p>
          <a:p>
            <a:pPr marL="0" lvl="1" fontAlgn="base"/>
            <a:r>
              <a:rPr lang="en-US" sz="1200" u="none" strike="noStrike" kern="1200" dirty="0">
                <a:solidFill>
                  <a:schemeClr val="tx1"/>
                </a:solidFill>
                <a:effectLst/>
                <a:latin typeface="+mn-lt"/>
                <a:ea typeface="+mn-ea"/>
                <a:cs typeface="+mn-cs"/>
              </a:rPr>
              <a:t>a. Read the information on the slide.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Elicit ideas from participants about how they can support students in learning to work with measurement tools. Also discuss how this relates to the practice standard of attending to precision. </a:t>
            </a:r>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56</a:t>
            </a:fld>
            <a:endParaRPr lang="en-US"/>
          </a:p>
        </p:txBody>
      </p:sp>
    </p:spTree>
    <p:extLst>
      <p:ext uri="{BB962C8B-B14F-4D97-AF65-F5344CB8AC3E}">
        <p14:creationId xmlns:p14="http://schemas.microsoft.com/office/powerpoint/2010/main" val="29033460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a:t>
            </a:r>
          </a:p>
          <a:p>
            <a:endParaRPr lang="en-US" dirty="0"/>
          </a:p>
          <a:p>
            <a:pPr marL="0" lvl="1" fontAlgn="base"/>
            <a:r>
              <a:rPr lang="en-US" sz="1200" u="none" strike="noStrike" kern="1200" dirty="0">
                <a:solidFill>
                  <a:schemeClr val="tx1"/>
                </a:solidFill>
                <a:effectLst/>
                <a:latin typeface="+mn-lt"/>
                <a:ea typeface="+mn-ea"/>
                <a:cs typeface="+mn-cs"/>
              </a:rPr>
              <a:t>a. Present the quick-write challenge and question on the slide. </a:t>
            </a:r>
          </a:p>
          <a:p>
            <a:pPr marL="0" lvl="1" fontAlgn="base"/>
            <a:endParaRPr lang="en-US" sz="1200" b="1" u="none" strike="noStrike" kern="1200" dirty="0">
              <a:solidFill>
                <a:schemeClr val="tx1"/>
              </a:solidFill>
              <a:effectLst/>
              <a:latin typeface="+mn-lt"/>
              <a:ea typeface="+mn-ea"/>
              <a:cs typeface="+mn-cs"/>
            </a:endParaRPr>
          </a:p>
          <a:p>
            <a:pPr marL="0" lvl="1" fontAlgn="base"/>
            <a:r>
              <a:rPr lang="en-US" sz="1200" b="0" u="none" strike="noStrike" kern="1200" dirty="0">
                <a:solidFill>
                  <a:schemeClr val="tx1"/>
                </a:solidFill>
                <a:effectLst/>
                <a:latin typeface="+mn-lt"/>
                <a:ea typeface="+mn-ea"/>
                <a:cs typeface="+mn-cs"/>
              </a:rPr>
              <a:t>b. </a:t>
            </a:r>
            <a:r>
              <a:rPr lang="en-US" sz="1200" b="1" u="none" strike="noStrike" kern="1200" dirty="0">
                <a:solidFill>
                  <a:schemeClr val="tx1"/>
                </a:solidFill>
                <a:effectLst/>
                <a:latin typeface="+mn-lt"/>
                <a:ea typeface="+mn-ea"/>
                <a:cs typeface="+mn-cs"/>
              </a:rPr>
              <a:t>Individuals:</a:t>
            </a:r>
            <a:r>
              <a:rPr lang="en-US" sz="1200" u="none" strike="noStrike" kern="1200" dirty="0">
                <a:solidFill>
                  <a:schemeClr val="tx1"/>
                </a:solidFill>
                <a:effectLst/>
                <a:latin typeface="+mn-lt"/>
                <a:ea typeface="+mn-ea"/>
                <a:cs typeface="+mn-cs"/>
              </a:rPr>
              <a:t> Ask participants to reflect on the question for a moment and then jot down their ideas in a quick write. </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Invite participants to share their ideas with the group. Record key ideas on chart paper. </a:t>
            </a:r>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57</a:t>
            </a:fld>
            <a:endParaRPr lang="en-US"/>
          </a:p>
        </p:txBody>
      </p:sp>
    </p:spTree>
    <p:extLst>
      <p:ext uri="{BB962C8B-B14F-4D97-AF65-F5344CB8AC3E}">
        <p14:creationId xmlns:p14="http://schemas.microsoft.com/office/powerpoint/2010/main" val="22415174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a:t>
            </a:r>
          </a:p>
          <a:p>
            <a:endParaRPr lang="en-US" dirty="0"/>
          </a:p>
          <a:p>
            <a:pPr marL="0" marR="0" lvl="1" indent="0" algn="l" defTabSz="914400" rtl="0" eaLnBrk="1" fontAlgn="base"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a. “How does measurement relate to science content? Where does it fit? How can we incorporate this math standard into our science lessons?”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Relate the Common Core measurement standard to the science content and elicit ideas of how participants could incorporate it into the lessons.</a:t>
            </a:r>
          </a:p>
          <a:p>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58</a:t>
            </a:fld>
            <a:endParaRPr lang="en-US"/>
          </a:p>
        </p:txBody>
      </p:sp>
    </p:spTree>
    <p:extLst>
      <p:ext uri="{BB962C8B-B14F-4D97-AF65-F5344CB8AC3E}">
        <p14:creationId xmlns:p14="http://schemas.microsoft.com/office/powerpoint/2010/main" val="29477434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800294" indent="-307805" eaLnBrk="0" hangingPunct="0">
              <a:defRPr>
                <a:solidFill>
                  <a:schemeClr val="tx1"/>
                </a:solidFill>
                <a:latin typeface="Arial" charset="0"/>
              </a:defRPr>
            </a:lvl2pPr>
            <a:lvl3pPr marL="1231222" indent="-246244" eaLnBrk="0" hangingPunct="0">
              <a:defRPr>
                <a:solidFill>
                  <a:schemeClr val="tx1"/>
                </a:solidFill>
                <a:latin typeface="Arial" charset="0"/>
              </a:defRPr>
            </a:lvl3pPr>
            <a:lvl4pPr marL="1723711" indent="-246244" eaLnBrk="0" hangingPunct="0">
              <a:defRPr>
                <a:solidFill>
                  <a:schemeClr val="tx1"/>
                </a:solidFill>
                <a:latin typeface="Arial" charset="0"/>
              </a:defRPr>
            </a:lvl4pPr>
            <a:lvl5pPr marL="2216201" indent="-246244" eaLnBrk="0" hangingPunct="0">
              <a:defRPr>
                <a:solidFill>
                  <a:schemeClr val="tx1"/>
                </a:solidFill>
                <a:latin typeface="Arial" charset="0"/>
              </a:defRPr>
            </a:lvl5pPr>
            <a:lvl6pPr marL="2708689" indent="-246244" eaLnBrk="0" fontAlgn="base" hangingPunct="0">
              <a:spcBef>
                <a:spcPct val="0"/>
              </a:spcBef>
              <a:spcAft>
                <a:spcPct val="0"/>
              </a:spcAft>
              <a:defRPr>
                <a:solidFill>
                  <a:schemeClr val="tx1"/>
                </a:solidFill>
                <a:latin typeface="Arial" charset="0"/>
              </a:defRPr>
            </a:lvl6pPr>
            <a:lvl7pPr marL="3201178" indent="-246244" eaLnBrk="0" fontAlgn="base" hangingPunct="0">
              <a:spcBef>
                <a:spcPct val="0"/>
              </a:spcBef>
              <a:spcAft>
                <a:spcPct val="0"/>
              </a:spcAft>
              <a:defRPr>
                <a:solidFill>
                  <a:schemeClr val="tx1"/>
                </a:solidFill>
                <a:latin typeface="Arial" charset="0"/>
              </a:defRPr>
            </a:lvl7pPr>
            <a:lvl8pPr marL="3693667" indent="-246244" eaLnBrk="0" fontAlgn="base" hangingPunct="0">
              <a:spcBef>
                <a:spcPct val="0"/>
              </a:spcBef>
              <a:spcAft>
                <a:spcPct val="0"/>
              </a:spcAft>
              <a:defRPr>
                <a:solidFill>
                  <a:schemeClr val="tx1"/>
                </a:solidFill>
                <a:latin typeface="Arial" charset="0"/>
              </a:defRPr>
            </a:lvl8pPr>
            <a:lvl9pPr marL="4186156" indent="-246244" eaLnBrk="0" fontAlgn="base" hangingPunct="0">
              <a:spcBef>
                <a:spcPct val="0"/>
              </a:spcBef>
              <a:spcAft>
                <a:spcPct val="0"/>
              </a:spcAft>
              <a:defRPr>
                <a:solidFill>
                  <a:schemeClr val="tx1"/>
                </a:solidFill>
                <a:latin typeface="Arial" charset="0"/>
              </a:defRPr>
            </a:lvl9pPr>
          </a:lstStyle>
          <a:p>
            <a:pPr eaLnBrk="1" hangingPunct="1"/>
            <a:fld id="{ED56C7EF-D84D-43AB-A44A-19168EA9E620}" type="slidenum">
              <a:rPr lang="en-US" smtClean="0"/>
              <a:pPr eaLnBrk="1" hangingPunct="1"/>
              <a:t>59</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dirty="0"/>
              <a:t>5 min</a:t>
            </a:r>
          </a:p>
          <a:p>
            <a:pPr eaLnBrk="1" hangingPunct="1"/>
            <a:endParaRPr lang="en-US" dirty="0"/>
          </a:p>
          <a:p>
            <a:pPr lvl="0" fontAlgn="base"/>
            <a:r>
              <a:rPr lang="en-US" sz="1200" u="none" strike="noStrike" kern="1200" dirty="0">
                <a:solidFill>
                  <a:schemeClr val="tx1"/>
                </a:solidFill>
                <a:effectLst/>
                <a:latin typeface="+mn-lt"/>
                <a:ea typeface="+mn-ea"/>
                <a:cs typeface="+mn-cs"/>
              </a:rPr>
              <a:t>a. Review the focus question on the slide. </a:t>
            </a:r>
          </a:p>
          <a:p>
            <a:endParaRPr lang="en-US" sz="1200" kern="1200" dirty="0">
              <a:solidFill>
                <a:schemeClr val="tx1"/>
              </a:solidFill>
              <a:latin typeface="+mn-lt"/>
              <a:ea typeface="+mn-ea"/>
              <a:cs typeface="+mn-cs"/>
            </a:endParaRPr>
          </a:p>
          <a:p>
            <a:pPr marL="0" lvl="1"/>
            <a:r>
              <a:rPr lang="en-US" sz="1200" kern="1200" dirty="0">
                <a:solidFill>
                  <a:schemeClr val="tx1"/>
                </a:solidFill>
                <a:latin typeface="+mn-lt"/>
                <a:ea typeface="+mn-ea"/>
                <a:cs typeface="+mn-cs"/>
              </a:rPr>
              <a:t>b. </a:t>
            </a:r>
            <a:r>
              <a:rPr lang="en-US" sz="1200" b="1" kern="1200" dirty="0">
                <a:solidFill>
                  <a:schemeClr val="tx1"/>
                </a:solidFill>
                <a:latin typeface="+mn-lt"/>
                <a:ea typeface="+mn-ea"/>
                <a:cs typeface="+mn-cs"/>
              </a:rPr>
              <a:t>Individuals:</a:t>
            </a:r>
            <a:r>
              <a:rPr lang="en-US" sz="1200" kern="1200" dirty="0">
                <a:solidFill>
                  <a:schemeClr val="tx1"/>
                </a:solidFill>
                <a:latin typeface="+mn-lt"/>
                <a:ea typeface="+mn-ea"/>
                <a:cs typeface="+mn-cs"/>
              </a:rPr>
              <a:t> Have participants answer the question in their science notebooks using what they’ve learned about sound this week.</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c. </a:t>
            </a:r>
            <a:r>
              <a:rPr lang="en-US" sz="1200" b="1" kern="1200" dirty="0">
                <a:solidFill>
                  <a:schemeClr val="tx1"/>
                </a:solidFill>
                <a:latin typeface="+mn-lt"/>
                <a:ea typeface="+mn-ea"/>
                <a:cs typeface="+mn-cs"/>
              </a:rPr>
              <a:t>Whole group:</a:t>
            </a:r>
            <a:r>
              <a:rPr lang="en-US" sz="1200" kern="1200" dirty="0">
                <a:solidFill>
                  <a:schemeClr val="tx1"/>
                </a:solidFill>
                <a:latin typeface="+mn-lt"/>
                <a:ea typeface="+mn-ea"/>
                <a:cs typeface="+mn-cs"/>
              </a:rPr>
              <a:t> Invite a few participants to share their responses. Record key ideas and evidence on chart paper.</a:t>
            </a:r>
            <a:endParaRPr lang="en-US" dirty="0"/>
          </a:p>
        </p:txBody>
      </p:sp>
    </p:spTree>
    <p:extLst>
      <p:ext uri="{BB962C8B-B14F-4D97-AF65-F5344CB8AC3E}">
        <p14:creationId xmlns:p14="http://schemas.microsoft.com/office/powerpoint/2010/main" val="1068850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a:t>
            </a:r>
            <a:r>
              <a:rPr lang="en-US" baseline="0" dirty="0"/>
              <a:t> min</a:t>
            </a:r>
          </a:p>
          <a:p>
            <a:endParaRPr lang="en-US" baseline="0" dirty="0"/>
          </a:p>
          <a:p>
            <a:r>
              <a:rPr lang="en-US" sz="1200" b="1" kern="1200" dirty="0">
                <a:solidFill>
                  <a:schemeClr val="tx1"/>
                </a:solidFill>
                <a:latin typeface="+mn-lt"/>
                <a:ea typeface="+mn-ea"/>
                <a:cs typeface="+mn-cs"/>
              </a:rPr>
              <a:t>Note:</a:t>
            </a:r>
            <a:r>
              <a:rPr lang="en-US" sz="1200" kern="1200" dirty="0">
                <a:solidFill>
                  <a:schemeClr val="tx1"/>
                </a:solidFill>
                <a:latin typeface="+mn-lt"/>
                <a:ea typeface="+mn-ea"/>
                <a:cs typeface="+mn-cs"/>
              </a:rPr>
              <a:t> If you need some time to catch up on day-3 activities, you can skip this slide. However, this activity is beneficial for reviewing strategy 5 (constructing explanations) and helping participants understand why explanation building is such important work in science and beyond.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Timing note:</a:t>
            </a:r>
            <a:r>
              <a:rPr lang="en-US" sz="1200" kern="1200" dirty="0">
                <a:solidFill>
                  <a:schemeClr val="tx1"/>
                </a:solidFill>
                <a:latin typeface="+mn-lt"/>
                <a:ea typeface="+mn-ea"/>
                <a:cs typeface="+mn-cs"/>
              </a:rPr>
              <a:t> For this segment, allot 5 minutes for reading, 10 minutes to prepare for a group share-out, and 10 minutes for the share-out. </a:t>
            </a:r>
          </a:p>
          <a:p>
            <a:pPr lvl="0"/>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a. Divide participants into three groups or pairs. Assign each group a number (1, 2, 3).</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Direct participants to three handouts:</a:t>
            </a:r>
          </a:p>
          <a:p>
            <a:pPr marL="457200" indent="-228600">
              <a:buFont typeface="+mj-lt"/>
              <a:buAutoNum type="arabicPeriod"/>
            </a:pPr>
            <a:r>
              <a:rPr lang="en-US" sz="1200" kern="1200" dirty="0">
                <a:solidFill>
                  <a:schemeClr val="tx1"/>
                </a:solidFill>
                <a:latin typeface="+mn-lt"/>
                <a:ea typeface="+mn-ea"/>
                <a:cs typeface="+mn-cs"/>
              </a:rPr>
              <a:t>Importance of Engaging Students in Constructing Scientific Explanations (handout 4.1 in PD program binder)</a:t>
            </a:r>
            <a:r>
              <a:rPr lang="en-US" sz="1200" i="1" kern="1200" dirty="0">
                <a:solidFill>
                  <a:schemeClr val="tx1"/>
                </a:solidFill>
                <a:latin typeface="+mn-lt"/>
                <a:ea typeface="+mn-ea"/>
                <a:cs typeface="+mn-cs"/>
              </a:rPr>
              <a:t> </a:t>
            </a:r>
            <a:r>
              <a:rPr lang="en-US" sz="1200" kern="1200" dirty="0">
                <a:solidFill>
                  <a:schemeClr val="tx1"/>
                </a:solidFill>
                <a:latin typeface="+mn-lt"/>
                <a:ea typeface="+mn-ea"/>
                <a:cs typeface="+mn-cs"/>
              </a:rPr>
              <a:t>(This handout describes what groups are to do with the following two handouts.)</a:t>
            </a:r>
          </a:p>
          <a:p>
            <a:pPr marL="457200" indent="-228600">
              <a:buFont typeface="+mj-lt"/>
              <a:buAutoNum type="arabicPeriod"/>
            </a:pPr>
            <a:r>
              <a:rPr lang="en-US" sz="1200" kern="1200" dirty="0">
                <a:solidFill>
                  <a:schemeClr val="tx1"/>
                </a:solidFill>
                <a:latin typeface="+mn-lt"/>
                <a:ea typeface="+mn-ea"/>
                <a:cs typeface="+mn-cs"/>
              </a:rPr>
              <a:t>Student Work from </a:t>
            </a:r>
            <a:r>
              <a:rPr lang="en-US" sz="1200" kern="1200" dirty="0" err="1">
                <a:solidFill>
                  <a:schemeClr val="tx1"/>
                </a:solidFill>
                <a:latin typeface="+mn-lt"/>
                <a:ea typeface="+mn-ea"/>
                <a:cs typeface="+mn-cs"/>
              </a:rPr>
              <a:t>Zembal</a:t>
            </a:r>
            <a:r>
              <a:rPr lang="en-US" sz="1200" kern="1200" dirty="0">
                <a:solidFill>
                  <a:schemeClr val="tx1"/>
                </a:solidFill>
                <a:latin typeface="+mn-lt"/>
                <a:ea typeface="+mn-ea"/>
                <a:cs typeface="+mn-cs"/>
              </a:rPr>
              <a:t>-Saul Book </a:t>
            </a:r>
            <a:r>
              <a:rPr lang="en-US" sz="1200" i="1" kern="1200" dirty="0">
                <a:solidFill>
                  <a:schemeClr val="tx1"/>
                </a:solidFill>
                <a:latin typeface="+mn-lt"/>
                <a:ea typeface="+mn-ea"/>
                <a:cs typeface="+mn-cs"/>
              </a:rPr>
              <a:t>What’s Your Evidence</a:t>
            </a:r>
            <a:r>
              <a:rPr lang="en-US" sz="1200" kern="1200" dirty="0">
                <a:solidFill>
                  <a:schemeClr val="tx1"/>
                </a:solidFill>
                <a:latin typeface="+mn-lt"/>
                <a:ea typeface="+mn-ea"/>
                <a:cs typeface="+mn-cs"/>
              </a:rPr>
              <a:t>? (handout 4.2 in PD binder) (Group 1’s task is linked to this handout.)</a:t>
            </a:r>
          </a:p>
          <a:p>
            <a:pPr marL="457200" indent="-228600">
              <a:buFont typeface="+mj-lt"/>
              <a:buAutoNum type="arabicPeriod"/>
            </a:pPr>
            <a:r>
              <a:rPr lang="en-US" sz="1200" kern="1200" dirty="0">
                <a:solidFill>
                  <a:schemeClr val="tx1"/>
                </a:solidFill>
                <a:latin typeface="+mn-lt"/>
                <a:ea typeface="+mn-ea"/>
                <a:cs typeface="+mn-cs"/>
              </a:rPr>
              <a:t>Benefits of Engaging Students in Constructing</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Scientific Explanations (handout 4.3 in PD binder) (Tasks for Groups 2 and 3 are linked to this handout.)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After participants have read the specific</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handouts for their groups and completed their assigned tasks, invite them to share out.  </a:t>
            </a:r>
          </a:p>
        </p:txBody>
      </p:sp>
      <p:sp>
        <p:nvSpPr>
          <p:cNvPr id="4" name="Slide Number Placeholder 3"/>
          <p:cNvSpPr>
            <a:spLocks noGrp="1"/>
          </p:cNvSpPr>
          <p:nvPr>
            <p:ph type="sldNum" sz="quarter" idx="10"/>
          </p:nvPr>
        </p:nvSpPr>
        <p:spPr/>
        <p:txBody>
          <a:bodyPr/>
          <a:lstStyle/>
          <a:p>
            <a:fld id="{458BEC4D-D1F7-4625-B0BA-2126EAFE9E6D}" type="slidenum">
              <a:rPr lang="en-US" smtClean="0"/>
              <a:pPr/>
              <a:t>6</a:t>
            </a:fld>
            <a:endParaRPr lang="en-US"/>
          </a:p>
        </p:txBody>
      </p:sp>
    </p:spTree>
    <p:extLst>
      <p:ext uri="{BB962C8B-B14F-4D97-AF65-F5344CB8AC3E}">
        <p14:creationId xmlns:p14="http://schemas.microsoft.com/office/powerpoint/2010/main" val="29792905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a:t>
            </a:r>
            <a:r>
              <a:rPr lang="en-US" baseline="0" dirty="0"/>
              <a:t> than 1 min</a:t>
            </a:r>
          </a:p>
          <a:p>
            <a:endParaRPr lang="en-US" baseline="0" dirty="0"/>
          </a:p>
          <a:p>
            <a:r>
              <a:rPr lang="en-US" baseline="0" dirty="0"/>
              <a:t>a. </a:t>
            </a:r>
            <a:r>
              <a:rPr lang="en-US" sz="1200" kern="1200">
                <a:solidFill>
                  <a:schemeClr val="tx1"/>
                </a:solidFill>
                <a:latin typeface="+mn-lt"/>
                <a:ea typeface="+mn-ea"/>
                <a:cs typeface="+mn-cs"/>
              </a:rPr>
              <a:t>“Since we started our content deepening session with a smile, let’s wrap it up the same way!”</a:t>
            </a:r>
            <a:endParaRPr lang="en-US" dirty="0"/>
          </a:p>
        </p:txBody>
      </p:sp>
      <p:sp>
        <p:nvSpPr>
          <p:cNvPr id="4" name="Slide Number Placeholder 3"/>
          <p:cNvSpPr>
            <a:spLocks noGrp="1"/>
          </p:cNvSpPr>
          <p:nvPr>
            <p:ph type="sldNum" sz="quarter" idx="10"/>
          </p:nvPr>
        </p:nvSpPr>
        <p:spPr/>
        <p:txBody>
          <a:bodyPr/>
          <a:lstStyle/>
          <a:p>
            <a:fld id="{9904829E-D2F4-448E-8350-748A31D9849A}" type="slidenum">
              <a:rPr lang="en-US" smtClean="0"/>
              <a:pPr/>
              <a:t>60</a:t>
            </a:fld>
            <a:endParaRPr lang="en-US"/>
          </a:p>
        </p:txBody>
      </p:sp>
    </p:spTree>
    <p:extLst>
      <p:ext uri="{BB962C8B-B14F-4D97-AF65-F5344CB8AC3E}">
        <p14:creationId xmlns:p14="http://schemas.microsoft.com/office/powerpoint/2010/main" val="33603727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800294" indent="-307805" eaLnBrk="0" hangingPunct="0">
              <a:defRPr>
                <a:solidFill>
                  <a:schemeClr val="tx1"/>
                </a:solidFill>
                <a:latin typeface="Arial" charset="0"/>
              </a:defRPr>
            </a:lvl2pPr>
            <a:lvl3pPr marL="1231222" indent="-246244" eaLnBrk="0" hangingPunct="0">
              <a:defRPr>
                <a:solidFill>
                  <a:schemeClr val="tx1"/>
                </a:solidFill>
                <a:latin typeface="Arial" charset="0"/>
              </a:defRPr>
            </a:lvl3pPr>
            <a:lvl4pPr marL="1723711" indent="-246244" eaLnBrk="0" hangingPunct="0">
              <a:defRPr>
                <a:solidFill>
                  <a:schemeClr val="tx1"/>
                </a:solidFill>
                <a:latin typeface="Arial" charset="0"/>
              </a:defRPr>
            </a:lvl4pPr>
            <a:lvl5pPr marL="2216201" indent="-246244" eaLnBrk="0" hangingPunct="0">
              <a:defRPr>
                <a:solidFill>
                  <a:schemeClr val="tx1"/>
                </a:solidFill>
                <a:latin typeface="Arial" charset="0"/>
              </a:defRPr>
            </a:lvl5pPr>
            <a:lvl6pPr marL="2708689" indent="-246244" eaLnBrk="0" fontAlgn="base" hangingPunct="0">
              <a:spcBef>
                <a:spcPct val="0"/>
              </a:spcBef>
              <a:spcAft>
                <a:spcPct val="0"/>
              </a:spcAft>
              <a:defRPr>
                <a:solidFill>
                  <a:schemeClr val="tx1"/>
                </a:solidFill>
                <a:latin typeface="Arial" charset="0"/>
              </a:defRPr>
            </a:lvl6pPr>
            <a:lvl7pPr marL="3201178" indent="-246244" eaLnBrk="0" fontAlgn="base" hangingPunct="0">
              <a:spcBef>
                <a:spcPct val="0"/>
              </a:spcBef>
              <a:spcAft>
                <a:spcPct val="0"/>
              </a:spcAft>
              <a:defRPr>
                <a:solidFill>
                  <a:schemeClr val="tx1"/>
                </a:solidFill>
                <a:latin typeface="Arial" charset="0"/>
              </a:defRPr>
            </a:lvl7pPr>
            <a:lvl8pPr marL="3693667" indent="-246244" eaLnBrk="0" fontAlgn="base" hangingPunct="0">
              <a:spcBef>
                <a:spcPct val="0"/>
              </a:spcBef>
              <a:spcAft>
                <a:spcPct val="0"/>
              </a:spcAft>
              <a:defRPr>
                <a:solidFill>
                  <a:schemeClr val="tx1"/>
                </a:solidFill>
                <a:latin typeface="Arial" charset="0"/>
              </a:defRPr>
            </a:lvl8pPr>
            <a:lvl9pPr marL="4186156" indent="-246244" eaLnBrk="0" fontAlgn="base" hangingPunct="0">
              <a:spcBef>
                <a:spcPct val="0"/>
              </a:spcBef>
              <a:spcAft>
                <a:spcPct val="0"/>
              </a:spcAft>
              <a:defRPr>
                <a:solidFill>
                  <a:schemeClr val="tx1"/>
                </a:solidFill>
                <a:latin typeface="Arial" charset="0"/>
              </a:defRPr>
            </a:lvl9pPr>
          </a:lstStyle>
          <a:p>
            <a:pPr eaLnBrk="1" hangingPunct="1"/>
            <a:fld id="{ED56C7EF-D84D-43AB-A44A-19168EA9E620}" type="slidenum">
              <a:rPr lang="en-US" smtClean="0"/>
              <a:pPr eaLnBrk="1" hangingPunct="1"/>
              <a:t>61</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dirty="0"/>
              <a:t>2 min</a:t>
            </a:r>
          </a:p>
          <a:p>
            <a:pPr eaLnBrk="1" hangingPunct="1"/>
            <a:endParaRPr lang="en-US" dirty="0"/>
          </a:p>
          <a:p>
            <a:r>
              <a:rPr lang="en-US" sz="1200" kern="1200" dirty="0">
                <a:solidFill>
                  <a:schemeClr val="tx1"/>
                </a:solidFill>
                <a:latin typeface="+mn-lt"/>
                <a:ea typeface="+mn-ea"/>
                <a:cs typeface="+mn-cs"/>
              </a:rPr>
              <a:t>a. Review today’s focus questions. </a:t>
            </a:r>
          </a:p>
          <a:p>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b. </a:t>
            </a:r>
            <a:r>
              <a:rPr lang="en-US" sz="1200" b="1" kern="1200" dirty="0">
                <a:solidFill>
                  <a:schemeClr val="tx1"/>
                </a:solidFill>
                <a:latin typeface="+mn-lt"/>
                <a:ea typeface="+mn-ea"/>
                <a:cs typeface="+mn-cs"/>
              </a:rPr>
              <a:t>Individual think time (1 min):</a:t>
            </a:r>
            <a:r>
              <a:rPr lang="en-US" sz="1200" kern="1200" dirty="0">
                <a:solidFill>
                  <a:schemeClr val="tx1"/>
                </a:solidFill>
                <a:latin typeface="+mn-lt"/>
                <a:ea typeface="+mn-ea"/>
                <a:cs typeface="+mn-cs"/>
              </a:rPr>
              <a:t> Ask participants to reflect on these questions and think about how they might revise their answers.</a:t>
            </a:r>
            <a:endParaRPr lang="en-US" dirty="0"/>
          </a:p>
        </p:txBody>
      </p:sp>
    </p:spTree>
    <p:extLst>
      <p:ext uri="{BB962C8B-B14F-4D97-AF65-F5344CB8AC3E}">
        <p14:creationId xmlns:p14="http://schemas.microsoft.com/office/powerpoint/2010/main" val="10688504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 </a:t>
            </a:r>
          </a:p>
          <a:p>
            <a:endParaRPr lang="en-US" dirty="0"/>
          </a:p>
          <a:p>
            <a:pPr lvl="0" fontAlgn="base"/>
            <a:r>
              <a:rPr lang="en-US" sz="1200" b="0" u="none" strike="noStrike" kern="1200" dirty="0">
                <a:solidFill>
                  <a:schemeClr val="tx1"/>
                </a:solidFill>
                <a:effectLst/>
                <a:latin typeface="+mn-lt"/>
                <a:ea typeface="+mn-ea"/>
                <a:cs typeface="+mn-cs"/>
              </a:rPr>
              <a:t>a. </a:t>
            </a:r>
            <a:r>
              <a:rPr lang="en-US" sz="1200" b="1" u="none" strike="noStrike" kern="1200" dirty="0">
                <a:solidFill>
                  <a:schemeClr val="tx1"/>
                </a:solidFill>
                <a:effectLst/>
                <a:latin typeface="+mn-lt"/>
                <a:ea typeface="+mn-ea"/>
                <a:cs typeface="+mn-cs"/>
              </a:rPr>
              <a:t>Individual think time (1 min):</a:t>
            </a:r>
            <a:r>
              <a:rPr lang="en-US" sz="1200" u="none" strike="noStrike" kern="1200" dirty="0">
                <a:solidFill>
                  <a:schemeClr val="tx1"/>
                </a:solidFill>
                <a:effectLst/>
                <a:latin typeface="+mn-lt"/>
                <a:ea typeface="+mn-ea"/>
                <a:cs typeface="+mn-cs"/>
              </a:rPr>
              <a:t> Give participants a minute to think about the questions on the slide and consider questions they still have. Challenge</a:t>
            </a:r>
            <a:r>
              <a:rPr lang="en-US" sz="1200" u="none" strike="noStrike" kern="1200" baseline="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them to formulate a statement summarizing what they learned in each area.</a:t>
            </a:r>
          </a:p>
          <a:p>
            <a:endParaRPr lang="en-US" sz="1200" b="1" kern="1200" dirty="0">
              <a:solidFill>
                <a:schemeClr val="tx1"/>
              </a:solidFill>
              <a:latin typeface="+mn-lt"/>
              <a:ea typeface="+mn-ea"/>
              <a:cs typeface="+mn-cs"/>
            </a:endParaRPr>
          </a:p>
          <a:p>
            <a:r>
              <a:rPr lang="en-US" sz="1200" b="0" kern="1200" dirty="0">
                <a:solidFill>
                  <a:schemeClr val="tx1"/>
                </a:solidFill>
                <a:latin typeface="+mn-lt"/>
                <a:ea typeface="+mn-ea"/>
                <a:cs typeface="+mn-cs"/>
              </a:rPr>
              <a:t>b. </a:t>
            </a:r>
            <a:r>
              <a:rPr lang="en-US" sz="1200" b="1" kern="1200" dirty="0">
                <a:solidFill>
                  <a:schemeClr val="tx1"/>
                </a:solidFill>
                <a:latin typeface="+mn-lt"/>
                <a:ea typeface="+mn-ea"/>
                <a:cs typeface="+mn-cs"/>
              </a:rPr>
              <a:t>Whole-class share-out:</a:t>
            </a:r>
            <a:r>
              <a:rPr lang="en-US" sz="1200" kern="1200" dirty="0">
                <a:solidFill>
                  <a:schemeClr val="tx1"/>
                </a:solidFill>
                <a:latin typeface="+mn-lt"/>
                <a:ea typeface="+mn-ea"/>
                <a:cs typeface="+mn-cs"/>
              </a:rPr>
              <a:t> Have participants share at least two different statements about each of the areas on the slide. Elicit more if time allows.</a:t>
            </a:r>
            <a:r>
              <a:rPr lang="en-US" dirty="0"/>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58BEC4D-D1F7-4625-B0BA-2126EAFE9E6D}" type="slidenum">
              <a:rPr lang="en-US" smtClean="0"/>
              <a:pPr/>
              <a:t>62</a:t>
            </a:fld>
            <a:endParaRPr lang="en-US"/>
          </a:p>
        </p:txBody>
      </p:sp>
    </p:spTree>
    <p:extLst>
      <p:ext uri="{BB962C8B-B14F-4D97-AF65-F5344CB8AC3E}">
        <p14:creationId xmlns:p14="http://schemas.microsoft.com/office/powerpoint/2010/main" val="4896755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p:spPr>
        <p:txBody>
          <a:bodyPr/>
          <a:lstStyle/>
          <a:p>
            <a:r>
              <a:rPr lang="en-US" dirty="0"/>
              <a:t>3 min </a:t>
            </a:r>
          </a:p>
          <a:p>
            <a:endParaRPr lang="en-US" dirty="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“Next week we’ll focus on the Science Content Storyline Lens strategies and explore a new content area:</a:t>
            </a:r>
            <a:r>
              <a:rPr lang="en-US" sz="1200" kern="1200" baseline="0" dirty="0">
                <a:solidFill>
                  <a:schemeClr val="tx1"/>
                </a:solidFill>
                <a:latin typeface="+mn-lt"/>
                <a:ea typeface="+mn-ea"/>
                <a:cs typeface="+mn-cs"/>
              </a:rPr>
              <a:t> variations in plants and animals</a:t>
            </a:r>
            <a:r>
              <a:rPr lang="en-US" sz="1200" kern="1200" dirty="0">
                <a:solidFill>
                  <a:schemeClr val="tx1"/>
                </a:solidFill>
                <a:latin typeface="+mn-lt"/>
                <a:ea typeface="+mn-ea"/>
                <a:cs typeface="+mn-cs"/>
              </a:rPr>
              <a:t>. To prepare, complete the homework tasks listed on the slide.” </a:t>
            </a:r>
          </a:p>
          <a:p>
            <a:pPr marL="228600" marR="0" indent="-228600" algn="l" defTabSz="914400" rtl="0" eaLnBrk="1" fontAlgn="auto" latinLnBrk="0" hangingPunct="1">
              <a:lnSpc>
                <a:spcPct val="100000"/>
              </a:lnSpc>
              <a:spcBef>
                <a:spcPts val="0"/>
              </a:spcBef>
              <a:spcAft>
                <a:spcPts val="0"/>
              </a:spcAft>
              <a:buClrTx/>
              <a:buSzTx/>
              <a:buFontTx/>
              <a:buAutoNum type="alphaLcPeriod"/>
              <a:tabLst/>
              <a:defRPr/>
            </a:pPr>
            <a:endParaRPr lang="en-US" sz="1200" kern="1200" dirty="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 Make sure participants copy the assignment</a:t>
            </a:r>
            <a:r>
              <a:rPr lang="en-US" sz="1200" kern="1200" baseline="0" dirty="0">
                <a:solidFill>
                  <a:schemeClr val="tx1"/>
                </a:solidFill>
                <a:latin typeface="+mn-lt"/>
                <a:ea typeface="+mn-ea"/>
                <a:cs typeface="+mn-cs"/>
              </a:rPr>
              <a:t> into their science notebooks.</a:t>
            </a:r>
            <a:r>
              <a:rPr lang="en-US" sz="1200" kern="1200" dirty="0">
                <a:solidFill>
                  <a:schemeClr val="tx1"/>
                </a:solidFill>
                <a:latin typeface="+mn-lt"/>
                <a:ea typeface="+mn-ea"/>
                <a:cs typeface="+mn-cs"/>
              </a:rPr>
              <a:t>” </a:t>
            </a:r>
            <a:endParaRPr lang="en-US" b="1" baseline="0" dirty="0"/>
          </a:p>
          <a:p>
            <a:endParaRPr lang="en-US" baseline="0" dirty="0"/>
          </a:p>
        </p:txBody>
      </p:sp>
      <p:sp>
        <p:nvSpPr>
          <p:cNvPr id="6349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800294" indent="-307805" eaLnBrk="0" hangingPunct="0">
              <a:defRPr>
                <a:solidFill>
                  <a:schemeClr val="tx1"/>
                </a:solidFill>
                <a:latin typeface="Arial" charset="0"/>
              </a:defRPr>
            </a:lvl2pPr>
            <a:lvl3pPr marL="1231222" indent="-246244" eaLnBrk="0" hangingPunct="0">
              <a:defRPr>
                <a:solidFill>
                  <a:schemeClr val="tx1"/>
                </a:solidFill>
                <a:latin typeface="Arial" charset="0"/>
              </a:defRPr>
            </a:lvl3pPr>
            <a:lvl4pPr marL="1723711" indent="-246244" eaLnBrk="0" hangingPunct="0">
              <a:defRPr>
                <a:solidFill>
                  <a:schemeClr val="tx1"/>
                </a:solidFill>
                <a:latin typeface="Arial" charset="0"/>
              </a:defRPr>
            </a:lvl4pPr>
            <a:lvl5pPr marL="2216201" indent="-246244" eaLnBrk="0" hangingPunct="0">
              <a:defRPr>
                <a:solidFill>
                  <a:schemeClr val="tx1"/>
                </a:solidFill>
                <a:latin typeface="Arial" charset="0"/>
              </a:defRPr>
            </a:lvl5pPr>
            <a:lvl6pPr marL="2708689" indent="-246244" eaLnBrk="0" fontAlgn="base" hangingPunct="0">
              <a:spcBef>
                <a:spcPct val="0"/>
              </a:spcBef>
              <a:spcAft>
                <a:spcPct val="0"/>
              </a:spcAft>
              <a:defRPr>
                <a:solidFill>
                  <a:schemeClr val="tx1"/>
                </a:solidFill>
                <a:latin typeface="Arial" charset="0"/>
              </a:defRPr>
            </a:lvl6pPr>
            <a:lvl7pPr marL="3201178" indent="-246244" eaLnBrk="0" fontAlgn="base" hangingPunct="0">
              <a:spcBef>
                <a:spcPct val="0"/>
              </a:spcBef>
              <a:spcAft>
                <a:spcPct val="0"/>
              </a:spcAft>
              <a:defRPr>
                <a:solidFill>
                  <a:schemeClr val="tx1"/>
                </a:solidFill>
                <a:latin typeface="Arial" charset="0"/>
              </a:defRPr>
            </a:lvl7pPr>
            <a:lvl8pPr marL="3693667" indent="-246244" eaLnBrk="0" fontAlgn="base" hangingPunct="0">
              <a:spcBef>
                <a:spcPct val="0"/>
              </a:spcBef>
              <a:spcAft>
                <a:spcPct val="0"/>
              </a:spcAft>
              <a:defRPr>
                <a:solidFill>
                  <a:schemeClr val="tx1"/>
                </a:solidFill>
                <a:latin typeface="Arial" charset="0"/>
              </a:defRPr>
            </a:lvl8pPr>
            <a:lvl9pPr marL="4186156" indent="-246244" eaLnBrk="0" fontAlgn="base" hangingPunct="0">
              <a:spcBef>
                <a:spcPct val="0"/>
              </a:spcBef>
              <a:spcAft>
                <a:spcPct val="0"/>
              </a:spcAft>
              <a:defRPr>
                <a:solidFill>
                  <a:schemeClr val="tx1"/>
                </a:solidFill>
                <a:latin typeface="Arial" charset="0"/>
              </a:defRPr>
            </a:lvl9pPr>
          </a:lstStyle>
          <a:p>
            <a:pPr eaLnBrk="1" hangingPunct="1"/>
            <a:fld id="{242531CC-D5CF-4FAF-A336-3F7CC1E050A0}" type="slidenum">
              <a:rPr lang="en-US" smtClean="0"/>
              <a:pPr eaLnBrk="1" hangingPunct="1"/>
              <a:t>63</a:t>
            </a:fld>
            <a:endParaRPr lang="en-US"/>
          </a:p>
        </p:txBody>
      </p:sp>
    </p:spTree>
    <p:extLst>
      <p:ext uri="{BB962C8B-B14F-4D97-AF65-F5344CB8AC3E}">
        <p14:creationId xmlns:p14="http://schemas.microsoft.com/office/powerpoint/2010/main" val="27496582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800294" indent="-307805" eaLnBrk="0" hangingPunct="0">
              <a:defRPr>
                <a:solidFill>
                  <a:schemeClr val="tx1"/>
                </a:solidFill>
                <a:latin typeface="Arial" charset="0"/>
              </a:defRPr>
            </a:lvl2pPr>
            <a:lvl3pPr marL="1231222" indent="-246244" eaLnBrk="0" hangingPunct="0">
              <a:defRPr>
                <a:solidFill>
                  <a:schemeClr val="tx1"/>
                </a:solidFill>
                <a:latin typeface="Arial" charset="0"/>
              </a:defRPr>
            </a:lvl3pPr>
            <a:lvl4pPr marL="1723711" indent="-246244" eaLnBrk="0" hangingPunct="0">
              <a:defRPr>
                <a:solidFill>
                  <a:schemeClr val="tx1"/>
                </a:solidFill>
                <a:latin typeface="Arial" charset="0"/>
              </a:defRPr>
            </a:lvl4pPr>
            <a:lvl5pPr marL="2216201" indent="-246244" eaLnBrk="0" hangingPunct="0">
              <a:defRPr>
                <a:solidFill>
                  <a:schemeClr val="tx1"/>
                </a:solidFill>
                <a:latin typeface="Arial" charset="0"/>
              </a:defRPr>
            </a:lvl5pPr>
            <a:lvl6pPr marL="2708689" indent="-246244" eaLnBrk="0" fontAlgn="base" hangingPunct="0">
              <a:spcBef>
                <a:spcPct val="0"/>
              </a:spcBef>
              <a:spcAft>
                <a:spcPct val="0"/>
              </a:spcAft>
              <a:defRPr>
                <a:solidFill>
                  <a:schemeClr val="tx1"/>
                </a:solidFill>
                <a:latin typeface="Arial" charset="0"/>
              </a:defRPr>
            </a:lvl6pPr>
            <a:lvl7pPr marL="3201178" indent="-246244" eaLnBrk="0" fontAlgn="base" hangingPunct="0">
              <a:spcBef>
                <a:spcPct val="0"/>
              </a:spcBef>
              <a:spcAft>
                <a:spcPct val="0"/>
              </a:spcAft>
              <a:defRPr>
                <a:solidFill>
                  <a:schemeClr val="tx1"/>
                </a:solidFill>
                <a:latin typeface="Arial" charset="0"/>
              </a:defRPr>
            </a:lvl7pPr>
            <a:lvl8pPr marL="3693667" indent="-246244" eaLnBrk="0" fontAlgn="base" hangingPunct="0">
              <a:spcBef>
                <a:spcPct val="0"/>
              </a:spcBef>
              <a:spcAft>
                <a:spcPct val="0"/>
              </a:spcAft>
              <a:defRPr>
                <a:solidFill>
                  <a:schemeClr val="tx1"/>
                </a:solidFill>
                <a:latin typeface="Arial" charset="0"/>
              </a:defRPr>
            </a:lvl8pPr>
            <a:lvl9pPr marL="4186156" indent="-246244" eaLnBrk="0" fontAlgn="base" hangingPunct="0">
              <a:spcBef>
                <a:spcPct val="0"/>
              </a:spcBef>
              <a:spcAft>
                <a:spcPct val="0"/>
              </a:spcAft>
              <a:defRPr>
                <a:solidFill>
                  <a:schemeClr val="tx1"/>
                </a:solidFill>
                <a:latin typeface="Arial" charset="0"/>
              </a:defRPr>
            </a:lvl9pPr>
          </a:lstStyle>
          <a:p>
            <a:pPr eaLnBrk="1" hangingPunct="1"/>
            <a:fld id="{B3A870CA-06FF-432A-87E1-300527A0FDCA}" type="slidenum">
              <a:rPr lang="en-US" smtClean="0"/>
              <a:pPr eaLnBrk="1" hangingPunct="1"/>
              <a:t>64</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r>
              <a:rPr lang="en-US" baseline="0" dirty="0"/>
              <a:t>5 min</a:t>
            </a:r>
            <a:endParaRPr lang="en-US" dirty="0"/>
          </a:p>
          <a:p>
            <a:pPr eaLnBrk="1" hangingPunct="1"/>
            <a:endParaRPr lang="en-US" dirty="0"/>
          </a:p>
          <a:p>
            <a:pPr eaLnBrk="1" hangingPunct="1"/>
            <a:r>
              <a:rPr lang="en-US" sz="1200" kern="1200" dirty="0">
                <a:solidFill>
                  <a:schemeClr val="tx1"/>
                </a:solidFill>
                <a:latin typeface="+mn-lt"/>
                <a:ea typeface="+mn-ea"/>
                <a:cs typeface="+mn-cs"/>
              </a:rPr>
              <a:t>a. Give participants </a:t>
            </a:r>
            <a:r>
              <a:rPr lang="en-US" sz="1200" b="0" kern="1200" dirty="0">
                <a:solidFill>
                  <a:schemeClr val="tx1"/>
                </a:solidFill>
                <a:latin typeface="+mn-lt"/>
                <a:ea typeface="+mn-ea"/>
                <a:cs typeface="+mn-cs"/>
              </a:rPr>
              <a:t>time </a:t>
            </a:r>
            <a:r>
              <a:rPr lang="en-US" sz="1200" kern="1200" dirty="0">
                <a:solidFill>
                  <a:schemeClr val="tx1"/>
                </a:solidFill>
                <a:latin typeface="+mn-lt"/>
                <a:ea typeface="+mn-ea"/>
                <a:cs typeface="+mn-cs"/>
              </a:rPr>
              <a:t>to reflect on today’s session and write their responses to the questions on the Daily Reflections sheet (handout 4.13 in PD program binder).</a:t>
            </a:r>
            <a:endParaRPr lang="en-US" dirty="0"/>
          </a:p>
        </p:txBody>
      </p:sp>
      <p:sp>
        <p:nvSpPr>
          <p:cNvPr id="2" name="Footer Placeholder 1"/>
          <p:cNvSpPr>
            <a:spLocks noGrp="1"/>
          </p:cNvSpPr>
          <p:nvPr>
            <p:ph type="ftr" sz="quarter" idx="10"/>
          </p:nvPr>
        </p:nvSpPr>
        <p:spPr/>
        <p:txBody>
          <a:bodyPr/>
          <a:lstStyle/>
          <a:p>
            <a:pPr>
              <a:defRPr/>
            </a:pPr>
            <a:r>
              <a:rPr lang="en-US"/>
              <a:t>STeLLA Summer Institute June 2011</a:t>
            </a:r>
          </a:p>
        </p:txBody>
      </p:sp>
      <p:sp>
        <p:nvSpPr>
          <p:cNvPr id="3" name="Header Placeholder 2"/>
          <p:cNvSpPr>
            <a:spLocks noGrp="1"/>
          </p:cNvSpPr>
          <p:nvPr>
            <p:ph type="hdr" sz="quarter" idx="11"/>
          </p:nvPr>
        </p:nvSpPr>
        <p:spPr/>
        <p:txBody>
          <a:bodyPr/>
          <a:lstStyle/>
          <a:p>
            <a:pPr>
              <a:defRPr/>
            </a:pPr>
            <a:r>
              <a:rPr lang="en-US"/>
              <a:t>BSCS</a:t>
            </a:r>
          </a:p>
        </p:txBody>
      </p:sp>
    </p:spTree>
    <p:extLst>
      <p:ext uri="{BB962C8B-B14F-4D97-AF65-F5344CB8AC3E}">
        <p14:creationId xmlns:p14="http://schemas.microsoft.com/office/powerpoint/2010/main" val="27241438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43FC5AB-5F77-4208-9469-58F3C9503767}" type="slidenum">
              <a:rPr lang="en-US" altLang="en-US">
                <a:solidFill>
                  <a:srgbClr val="000000"/>
                </a:solidFill>
              </a:rPr>
              <a:pPr eaLnBrk="1" hangingPunct="1">
                <a:spcBef>
                  <a:spcPct val="0"/>
                </a:spcBef>
              </a:pPr>
              <a:t>65</a:t>
            </a:fld>
            <a:endParaRPr lang="en-US" altLang="en-US">
              <a:solidFill>
                <a:srgbClr val="000000"/>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r>
              <a:rPr lang="en-US" altLang="en-US" dirty="0">
                <a:solidFill>
                  <a:srgbClr val="000000"/>
                </a:solidFill>
              </a:rPr>
              <a:t>Hidden slide: A</a:t>
            </a:r>
            <a:r>
              <a:rPr lang="en-US" altLang="en-US" baseline="0" dirty="0">
                <a:solidFill>
                  <a:srgbClr val="000000"/>
                </a:solidFill>
              </a:rPr>
              <a:t>vailable for use at any time as needed</a:t>
            </a:r>
            <a:r>
              <a:rPr lang="en-US" altLang="en-US" dirty="0">
                <a:solidFill>
                  <a:srgbClr val="000000"/>
                </a:solidFill>
              </a:rPr>
              <a:t>. </a:t>
            </a:r>
            <a:endParaRPr lang="en-US" altLang="en-US" dirty="0"/>
          </a:p>
        </p:txBody>
      </p:sp>
    </p:spTree>
    <p:extLst>
      <p:ext uri="{BB962C8B-B14F-4D97-AF65-F5344CB8AC3E}">
        <p14:creationId xmlns:p14="http://schemas.microsoft.com/office/powerpoint/2010/main" val="25110673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43FC5AB-5F77-4208-9469-58F3C9503767}" type="slidenum">
              <a:rPr lang="en-US" altLang="en-US">
                <a:solidFill>
                  <a:srgbClr val="000000"/>
                </a:solidFill>
              </a:rPr>
              <a:pPr eaLnBrk="1" hangingPunct="1">
                <a:spcBef>
                  <a:spcPct val="0"/>
                </a:spcBef>
              </a:pPr>
              <a:t>66</a:t>
            </a:fld>
            <a:endParaRPr lang="en-US" altLang="en-US">
              <a:solidFill>
                <a:srgbClr val="000000"/>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r>
              <a:rPr lang="en-US" altLang="en-US" dirty="0">
                <a:solidFill>
                  <a:srgbClr val="000000"/>
                </a:solidFill>
              </a:rPr>
              <a:t>Hidden slide: A</a:t>
            </a:r>
            <a:r>
              <a:rPr lang="en-US" altLang="en-US" baseline="0" dirty="0">
                <a:solidFill>
                  <a:srgbClr val="000000"/>
                </a:solidFill>
              </a:rPr>
              <a:t>vailable for use at any time as needed.</a:t>
            </a:r>
            <a:endParaRPr lang="en-US" altLang="en-US" dirty="0"/>
          </a:p>
        </p:txBody>
      </p:sp>
    </p:spTree>
    <p:extLst>
      <p:ext uri="{BB962C8B-B14F-4D97-AF65-F5344CB8AC3E}">
        <p14:creationId xmlns:p14="http://schemas.microsoft.com/office/powerpoint/2010/main" val="2279202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a:t>
            </a:r>
            <a:endParaRPr lang="en-US" baseline="0" dirty="0"/>
          </a:p>
          <a:p>
            <a:endParaRPr lang="en-US" baseline="0" dirty="0"/>
          </a:p>
          <a:p>
            <a:r>
              <a:rPr lang="en-US" sz="1200" b="1" kern="1200" dirty="0">
                <a:solidFill>
                  <a:schemeClr val="tx1"/>
                </a:solidFill>
                <a:latin typeface="+mn-lt"/>
                <a:ea typeface="+mn-ea"/>
                <a:cs typeface="+mn-cs"/>
              </a:rPr>
              <a:t>Note:</a:t>
            </a:r>
            <a:r>
              <a:rPr lang="en-US" sz="1200" kern="1200" dirty="0">
                <a:solidFill>
                  <a:schemeClr val="tx1"/>
                </a:solidFill>
                <a:latin typeface="+mn-lt"/>
                <a:ea typeface="+mn-ea"/>
                <a:cs typeface="+mn-cs"/>
              </a:rPr>
              <a:t> This activity is optional but powerful. </a:t>
            </a:r>
          </a:p>
          <a:p>
            <a:pPr lvl="0" fontAlgn="base"/>
            <a:endParaRPr lang="en-US" sz="1200" u="none" strike="noStrike" kern="1200" dirty="0">
              <a:solidFill>
                <a:schemeClr val="tx1"/>
              </a:solidFill>
              <a:effectLst/>
              <a:latin typeface="+mn-lt"/>
              <a:ea typeface="+mn-ea"/>
              <a:cs typeface="+mn-cs"/>
            </a:endParaRPr>
          </a:p>
          <a:p>
            <a:pPr lvl="0" fontAlgn="base"/>
            <a:r>
              <a:rPr lang="en-US" sz="1200" u="none" strike="noStrike" kern="1200" dirty="0">
                <a:solidFill>
                  <a:schemeClr val="tx1"/>
                </a:solidFill>
                <a:effectLst/>
                <a:latin typeface="+mn-lt"/>
                <a:ea typeface="+mn-ea"/>
                <a:cs typeface="+mn-cs"/>
              </a:rPr>
              <a:t>a. “Let’s watch how one 3rd-grade teacher taught</a:t>
            </a:r>
            <a:r>
              <a:rPr lang="en-US" sz="1200" u="none" strike="noStrike" kern="1200" baseline="0" dirty="0">
                <a:solidFill>
                  <a:schemeClr val="tx1"/>
                </a:solidFill>
                <a:effectLst/>
                <a:latin typeface="+mn-lt"/>
                <a:ea typeface="+mn-ea"/>
                <a:cs typeface="+mn-cs"/>
              </a:rPr>
              <a:t> </a:t>
            </a:r>
            <a:r>
              <a:rPr lang="en-US" sz="1200" u="none" strike="noStrike" kern="1200" dirty="0">
                <a:solidFill>
                  <a:schemeClr val="tx1"/>
                </a:solidFill>
                <a:effectLst/>
                <a:latin typeface="+mn-lt"/>
                <a:ea typeface="+mn-ea"/>
                <a:cs typeface="+mn-cs"/>
              </a:rPr>
              <a:t>her students to construct scientific explanations. This is the teacher whose student writing </a:t>
            </a:r>
            <a:r>
              <a:rPr lang="en-US" sz="1200" kern="1200" dirty="0">
                <a:solidFill>
                  <a:schemeClr val="tx1"/>
                </a:solidFill>
                <a:latin typeface="+mn-lt"/>
                <a:ea typeface="+mn-ea"/>
                <a:cs typeface="+mn-cs"/>
              </a:rPr>
              <a:t>Group 1 just read about</a:t>
            </a:r>
            <a:r>
              <a:rPr lang="en-US" sz="1200" u="none" strike="noStrike" kern="1200" dirty="0">
                <a:solidFill>
                  <a:schemeClr val="tx1"/>
                </a:solidFill>
                <a:effectLst/>
                <a:latin typeface="+mn-lt"/>
                <a:ea typeface="+mn-ea"/>
                <a:cs typeface="+mn-cs"/>
              </a:rPr>
              <a:t>. The class in this video clip has been studying simple machines (such as pulleys and levers).”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“We’re </a:t>
            </a:r>
            <a:r>
              <a:rPr lang="en-US" sz="1200" kern="1200" dirty="0">
                <a:solidFill>
                  <a:schemeClr val="tx1"/>
                </a:solidFill>
                <a:effectLst/>
                <a:latin typeface="+mn-lt"/>
                <a:ea typeface="+mn-ea"/>
                <a:cs typeface="+mn-cs"/>
              </a:rPr>
              <a:t>not going to analyze this video clip in terms of </a:t>
            </a:r>
            <a:r>
              <a:rPr lang="en-US" sz="1200" kern="1200" dirty="0" err="1">
                <a:solidFill>
                  <a:schemeClr val="tx1"/>
                </a:solidFill>
                <a:effectLst/>
                <a:latin typeface="+mn-lt"/>
                <a:ea typeface="+mn-ea"/>
                <a:cs typeface="+mn-cs"/>
              </a:rPr>
              <a:t>STeLLA</a:t>
            </a:r>
            <a:r>
              <a:rPr lang="en-US" sz="1200" kern="1200" dirty="0">
                <a:solidFill>
                  <a:schemeClr val="tx1"/>
                </a:solidFill>
                <a:effectLst/>
                <a:latin typeface="+mn-lt"/>
                <a:ea typeface="+mn-ea"/>
                <a:cs typeface="+mn-cs"/>
              </a:rPr>
              <a:t> strategies. Instead, think about ideas this clip gives you as to how you might introduce your students to the CERA framework for constructing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scientific explanations, which involves making a claim, supporting it with evidence and reasoning, and considering alternative explanations and strategies.” </a:t>
            </a:r>
            <a:r>
              <a:rPr lang="en-US" dirty="0">
                <a:effectLst/>
              </a:rPr>
              <a:t> </a:t>
            </a:r>
            <a:r>
              <a:rPr lang="en-US" sz="1200" kern="1200" dirty="0">
                <a:solidFill>
                  <a:schemeClr val="tx1"/>
                </a:solidFill>
                <a:effectLst/>
                <a:latin typeface="+mn-lt"/>
                <a:ea typeface="+mn-ea"/>
                <a:cs typeface="+mn-cs"/>
              </a:rPr>
              <a:t>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 After</a:t>
            </a:r>
            <a:r>
              <a:rPr lang="en-US" sz="1200" kern="1200" baseline="0" dirty="0">
                <a:solidFill>
                  <a:schemeClr val="tx1"/>
                </a:solidFill>
                <a:latin typeface="+mn-lt"/>
                <a:ea typeface="+mn-ea"/>
                <a:cs typeface="+mn-cs"/>
              </a:rPr>
              <a:t> watching the clip, d</a:t>
            </a:r>
            <a:r>
              <a:rPr lang="en-US" sz="1200" kern="1200" dirty="0">
                <a:solidFill>
                  <a:schemeClr val="tx1"/>
                </a:solidFill>
                <a:latin typeface="+mn-lt"/>
                <a:ea typeface="+mn-ea"/>
                <a:cs typeface="+mn-cs"/>
              </a:rPr>
              <a:t>iscuss participants’ reactions and any ideas it gave them about how they might help their students learn to construct strong scientific explanations. </a:t>
            </a:r>
          </a:p>
          <a:p>
            <a:endParaRPr lang="en-US" sz="1200" kern="1200" baseline="0" dirty="0">
              <a:solidFill>
                <a:schemeClr val="tx1"/>
              </a:solidFill>
              <a:latin typeface="+mn-lt"/>
              <a:ea typeface="+mn-ea"/>
              <a:cs typeface="+mn-cs"/>
            </a:endParaRPr>
          </a:p>
          <a:p>
            <a:r>
              <a:rPr lang="en-US" sz="1200" b="1" kern="1200" dirty="0">
                <a:solidFill>
                  <a:schemeClr val="tx1"/>
                </a:solidFill>
                <a:latin typeface="+mn-lt"/>
                <a:ea typeface="+mn-ea"/>
                <a:cs typeface="+mn-cs"/>
              </a:rPr>
              <a:t>Note:</a:t>
            </a:r>
            <a:r>
              <a:rPr lang="en-US" sz="1200" kern="1200" dirty="0">
                <a:solidFill>
                  <a:schemeClr val="tx1"/>
                </a:solidFill>
                <a:latin typeface="+mn-lt"/>
                <a:ea typeface="+mn-ea"/>
                <a:cs typeface="+mn-cs"/>
              </a:rPr>
              <a:t> Make sure participants are aware that in addition to using the CERA framework as a tool for teaching students how to develop scientific explanations and arguments (</a:t>
            </a:r>
            <a:r>
              <a:rPr lang="en-US" sz="1200" kern="1200" dirty="0" err="1">
                <a:solidFill>
                  <a:schemeClr val="tx1"/>
                </a:solidFill>
                <a:latin typeface="+mn-lt"/>
                <a:ea typeface="+mn-ea"/>
                <a:cs typeface="+mn-cs"/>
              </a:rPr>
              <a:t>STeLLA</a:t>
            </a:r>
            <a:r>
              <a:rPr lang="en-US" sz="1200" kern="1200" dirty="0">
                <a:solidFill>
                  <a:schemeClr val="tx1"/>
                </a:solidFill>
                <a:latin typeface="+mn-lt"/>
                <a:ea typeface="+mn-ea"/>
                <a:cs typeface="+mn-cs"/>
              </a:rPr>
              <a:t> strategy 5) in the classroom, they will be using the same framework for </a:t>
            </a:r>
            <a:r>
              <a:rPr lang="en-US" sz="1200" kern="1200" dirty="0" err="1">
                <a:solidFill>
                  <a:schemeClr val="tx1"/>
                </a:solidFill>
                <a:latin typeface="+mn-lt"/>
                <a:ea typeface="+mn-ea"/>
                <a:cs typeface="+mn-cs"/>
              </a:rPr>
              <a:t>videocase</a:t>
            </a:r>
            <a:r>
              <a:rPr lang="en-US" sz="1200" kern="1200" dirty="0">
                <a:solidFill>
                  <a:schemeClr val="tx1"/>
                </a:solidFill>
                <a:latin typeface="+mn-lt"/>
                <a:ea typeface="+mn-ea"/>
                <a:cs typeface="+mn-cs"/>
              </a:rPr>
              <a:t>-based lesson analysis of their science teaching in </a:t>
            </a:r>
            <a:r>
              <a:rPr lang="en-US" sz="1200" kern="1200" dirty="0" err="1">
                <a:solidFill>
                  <a:schemeClr val="tx1"/>
                </a:solidFill>
                <a:latin typeface="+mn-lt"/>
                <a:ea typeface="+mn-ea"/>
                <a:cs typeface="+mn-cs"/>
              </a:rPr>
              <a:t>RESPeCT</a:t>
            </a:r>
            <a:r>
              <a:rPr lang="en-US" sz="1200" kern="1200" dirty="0">
                <a:solidFill>
                  <a:schemeClr val="tx1"/>
                </a:solidFill>
                <a:latin typeface="+mn-lt"/>
                <a:ea typeface="+mn-ea"/>
                <a:cs typeface="+mn-cs"/>
              </a:rPr>
              <a:t> study groups throughout the school year. </a:t>
            </a:r>
            <a:endParaRPr lang="en-US" baseline="0"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7</a:t>
            </a:fld>
            <a:endParaRPr lang="en-US"/>
          </a:p>
        </p:txBody>
      </p:sp>
    </p:spTree>
    <p:extLst>
      <p:ext uri="{BB962C8B-B14F-4D97-AF65-F5344CB8AC3E}">
        <p14:creationId xmlns:p14="http://schemas.microsoft.com/office/powerpoint/2010/main" val="4154365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p:spPr>
        <p:txBody>
          <a:bodyPr/>
          <a:lstStyle/>
          <a:p>
            <a:pPr defTabSz="931774" eaLnBrk="0" fontAlgn="base" hangingPunct="0">
              <a:spcBef>
                <a:spcPct val="30000"/>
              </a:spcBef>
              <a:spcAft>
                <a:spcPct val="0"/>
              </a:spcAft>
              <a:defRPr/>
            </a:pPr>
            <a:r>
              <a:rPr lang="en-US" dirty="0">
                <a:latin typeface="Arial" charset="0"/>
              </a:rPr>
              <a:t>20 min</a:t>
            </a:r>
          </a:p>
          <a:p>
            <a:pPr defTabSz="931774" eaLnBrk="0" fontAlgn="base" hangingPunct="0">
              <a:spcBef>
                <a:spcPct val="30000"/>
              </a:spcBef>
              <a:spcAft>
                <a:spcPct val="0"/>
              </a:spcAft>
              <a:defRPr/>
            </a:pPr>
            <a:endParaRPr lang="en-US" dirty="0">
              <a:latin typeface="Arial" charset="0"/>
            </a:endParaRPr>
          </a:p>
          <a:p>
            <a:pPr marL="0" lvl="0" indent="0" fontAlgn="base">
              <a:buNone/>
            </a:pPr>
            <a:r>
              <a:rPr lang="en-US" sz="1200" b="0" u="none" strike="noStrike" kern="1200" dirty="0">
                <a:solidFill>
                  <a:schemeClr val="tx1"/>
                </a:solidFill>
                <a:effectLst/>
                <a:latin typeface="+mn-lt"/>
                <a:ea typeface="+mn-ea"/>
                <a:cs typeface="+mn-cs"/>
              </a:rPr>
              <a:t>a.</a:t>
            </a:r>
            <a:r>
              <a:rPr lang="en-US" sz="1200" b="1" u="none" strike="noStrike" kern="1200" dirty="0">
                <a:solidFill>
                  <a:schemeClr val="tx1"/>
                </a:solidFill>
                <a:effectLst/>
                <a:latin typeface="+mn-lt"/>
                <a:ea typeface="+mn-ea"/>
                <a:cs typeface="+mn-cs"/>
              </a:rPr>
              <a:t> Small groups (10 min): </a:t>
            </a:r>
            <a:r>
              <a:rPr lang="en-US" sz="1200" u="none" strike="noStrike" kern="1200" dirty="0">
                <a:solidFill>
                  <a:schemeClr val="tx1"/>
                </a:solidFill>
                <a:effectLst/>
                <a:latin typeface="+mn-lt"/>
                <a:ea typeface="+mn-ea"/>
                <a:cs typeface="+mn-cs"/>
              </a:rPr>
              <a:t>Divide participants into two groups to make charts highlighting the purpose and key features of strategy 6: Engage students in using and applying new science ideas in a variety of ways and contexts. </a:t>
            </a:r>
            <a:r>
              <a:rPr lang="en-US" sz="1200" kern="1200" dirty="0">
                <a:solidFill>
                  <a:schemeClr val="tx1"/>
                </a:solidFill>
                <a:latin typeface="+mn-lt"/>
                <a:ea typeface="+mn-ea"/>
                <a:cs typeface="+mn-cs"/>
              </a:rPr>
              <a:t>Encourage participants to refer to the </a:t>
            </a:r>
            <a:r>
              <a:rPr lang="en-US" sz="1200" kern="1200" dirty="0" err="1">
                <a:solidFill>
                  <a:schemeClr val="tx1"/>
                </a:solidFill>
                <a:latin typeface="+mn-lt"/>
                <a:ea typeface="+mn-ea"/>
                <a:cs typeface="+mn-cs"/>
              </a:rPr>
              <a:t>STeLLA</a:t>
            </a:r>
            <a:r>
              <a:rPr lang="en-US" sz="1200" kern="1200" dirty="0">
                <a:solidFill>
                  <a:schemeClr val="tx1"/>
                </a:solidFill>
                <a:latin typeface="+mn-lt"/>
                <a:ea typeface="+mn-ea"/>
                <a:cs typeface="+mn-cs"/>
              </a:rPr>
              <a:t> strategies booklet and STL Z-fold summary chart for this activity.</a:t>
            </a:r>
          </a:p>
          <a:p>
            <a:pPr marL="228600" lvl="0" indent="-228600" fontAlgn="base">
              <a:buNone/>
            </a:pP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b. </a:t>
            </a:r>
            <a:r>
              <a:rPr lang="en-US" sz="1200" b="1" kern="1200" dirty="0">
                <a:solidFill>
                  <a:schemeClr val="tx1"/>
                </a:solidFill>
                <a:latin typeface="+mn-lt"/>
                <a:ea typeface="+mn-ea"/>
                <a:cs typeface="+mn-cs"/>
              </a:rPr>
              <a:t>Whole group </a:t>
            </a:r>
            <a:r>
              <a:rPr lang="en-US" sz="1200" b="1" u="none" strike="noStrike" kern="1200" dirty="0">
                <a:solidFill>
                  <a:schemeClr val="tx1"/>
                </a:solidFill>
                <a:effectLst/>
                <a:latin typeface="+mn-lt"/>
                <a:ea typeface="+mn-ea"/>
                <a:cs typeface="+mn-cs"/>
              </a:rPr>
              <a:t>(10 min)</a:t>
            </a:r>
            <a:r>
              <a:rPr lang="en-US" sz="1200" b="1" kern="1200" dirty="0">
                <a:solidFill>
                  <a:schemeClr val="tx1"/>
                </a:solidFill>
                <a:latin typeface="+mn-lt"/>
                <a:ea typeface="+mn-ea"/>
                <a:cs typeface="+mn-cs"/>
              </a:rPr>
              <a:t>: </a:t>
            </a:r>
            <a:r>
              <a:rPr lang="en-US" sz="1200" kern="1200" dirty="0">
                <a:solidFill>
                  <a:schemeClr val="tx1"/>
                </a:solidFill>
                <a:latin typeface="+mn-lt"/>
                <a:ea typeface="+mn-ea"/>
                <a:cs typeface="+mn-cs"/>
              </a:rPr>
              <a:t>Have groups present their charts in a whole-group share-out and compare them. </a:t>
            </a:r>
            <a:r>
              <a:rPr lang="en-US" sz="1200" u="none" kern="1200" dirty="0">
                <a:solidFill>
                  <a:schemeClr val="tx1"/>
                </a:solidFill>
                <a:latin typeface="+mn-lt"/>
                <a:ea typeface="+mn-ea"/>
                <a:cs typeface="+mn-cs"/>
              </a:rPr>
              <a:t>Ask participants</a:t>
            </a:r>
            <a:r>
              <a:rPr lang="en-US" sz="1200" kern="1200" dirty="0">
                <a:solidFill>
                  <a:schemeClr val="tx1"/>
                </a:solidFill>
                <a:latin typeface="+mn-lt"/>
                <a:ea typeface="+mn-ea"/>
                <a:cs typeface="+mn-cs"/>
              </a:rPr>
              <a:t>, “What differences and similarities do you notice when comparing your charts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with those of other groups?”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Key ideas:</a:t>
            </a:r>
            <a:endParaRPr lang="en-US" sz="1200" kern="1200" dirty="0">
              <a:solidFill>
                <a:schemeClr val="tx1"/>
              </a:solidFill>
              <a:latin typeface="+mn-lt"/>
              <a:ea typeface="+mn-ea"/>
              <a:cs typeface="+mn-cs"/>
            </a:endParaRPr>
          </a:p>
          <a:p>
            <a:pPr marL="228600" indent="-137160">
              <a:buFont typeface="Arial" pitchFamily="34" charset="0"/>
              <a:buChar char="•"/>
            </a:pPr>
            <a:r>
              <a:rPr lang="en-US" sz="1200" kern="1200" dirty="0">
                <a:solidFill>
                  <a:schemeClr val="tx1"/>
                </a:solidFill>
                <a:latin typeface="+mn-lt"/>
                <a:ea typeface="+mn-ea"/>
                <a:cs typeface="+mn-cs"/>
              </a:rPr>
              <a:t>Strategy 6 is a time for “strategic telling” and making sure students are using science ideas accurately. </a:t>
            </a:r>
          </a:p>
          <a:p>
            <a:pPr marL="228600" indent="-137160">
              <a:buFont typeface="Arial" pitchFamily="34" charset="0"/>
              <a:buChar char="•"/>
            </a:pPr>
            <a:r>
              <a:rPr lang="en-US" sz="1200" kern="1200" dirty="0">
                <a:solidFill>
                  <a:schemeClr val="tx1"/>
                </a:solidFill>
                <a:latin typeface="+mn-lt"/>
                <a:ea typeface="+mn-ea"/>
                <a:cs typeface="+mn-cs"/>
              </a:rPr>
              <a:t>A use-and-apply question or activity occurs </a:t>
            </a:r>
            <a:r>
              <a:rPr lang="en-US" sz="1200" b="0" i="1" kern="1200" dirty="0">
                <a:solidFill>
                  <a:schemeClr val="tx1"/>
                </a:solidFill>
                <a:latin typeface="+mn-lt"/>
                <a:ea typeface="+mn-ea"/>
                <a:cs typeface="+mn-cs"/>
              </a:rPr>
              <a:t>after</a:t>
            </a:r>
            <a:r>
              <a:rPr lang="en-US" sz="1200" kern="1200" dirty="0">
                <a:solidFill>
                  <a:schemeClr val="tx1"/>
                </a:solidFill>
                <a:latin typeface="+mn-lt"/>
                <a:ea typeface="+mn-ea"/>
                <a:cs typeface="+mn-cs"/>
              </a:rPr>
              <a:t> students have experienced/encountered a new science idea. It provides an opportunity for students to use and apply the idea in a new context or novel way and/or link two or more ideas together.</a:t>
            </a:r>
          </a:p>
          <a:p>
            <a:pPr marL="228600" indent="-137160">
              <a:buFont typeface="Arial" pitchFamily="34" charset="0"/>
              <a:buChar char="•"/>
            </a:pPr>
            <a:r>
              <a:rPr lang="en-US" sz="1200" kern="1200" dirty="0">
                <a:solidFill>
                  <a:schemeClr val="tx1"/>
                </a:solidFill>
                <a:latin typeface="+mn-lt"/>
                <a:ea typeface="+mn-ea"/>
                <a:cs typeface="+mn-cs"/>
              </a:rPr>
              <a:t>A common misconception is that use-and-apply questions or activities </a:t>
            </a:r>
            <a:r>
              <a:rPr lang="en-US" sz="1200" b="0" i="1" kern="1200" dirty="0">
                <a:solidFill>
                  <a:schemeClr val="tx1"/>
                </a:solidFill>
                <a:latin typeface="+mn-lt"/>
                <a:ea typeface="+mn-ea"/>
                <a:cs typeface="+mn-cs"/>
              </a:rPr>
              <a:t>assess</a:t>
            </a:r>
            <a:r>
              <a:rPr lang="en-US" sz="1200" kern="1200" dirty="0">
                <a:solidFill>
                  <a:schemeClr val="tx1"/>
                </a:solidFill>
                <a:latin typeface="+mn-lt"/>
                <a:ea typeface="+mn-ea"/>
                <a:cs typeface="+mn-cs"/>
              </a:rPr>
              <a:t> student learning. Teachers often talk about asking these kinds of questions on tests. However, according to research findings published in </a:t>
            </a:r>
            <a:r>
              <a:rPr lang="en-US" sz="1200" i="1" kern="1200" dirty="0">
                <a:solidFill>
                  <a:schemeClr val="tx1"/>
                </a:solidFill>
                <a:latin typeface="+mn-lt"/>
                <a:ea typeface="+mn-ea"/>
                <a:cs typeface="+mn-cs"/>
              </a:rPr>
              <a:t>How People Learn </a:t>
            </a:r>
            <a:r>
              <a:rPr lang="en-US" sz="1200" kern="1200" dirty="0">
                <a:solidFill>
                  <a:schemeClr val="tx1"/>
                </a:solidFill>
                <a:latin typeface="+mn-lt"/>
                <a:ea typeface="+mn-ea"/>
                <a:cs typeface="+mn-cs"/>
              </a:rPr>
              <a:t>(National Academy of Sciences, 2000), </a:t>
            </a:r>
            <a:r>
              <a:rPr lang="en-US" sz="1200" b="0" i="1" kern="1200" dirty="0">
                <a:solidFill>
                  <a:schemeClr val="tx1"/>
                </a:solidFill>
                <a:latin typeface="+mn-lt"/>
                <a:ea typeface="+mn-ea"/>
                <a:cs typeface="+mn-cs"/>
              </a:rPr>
              <a:t>application</a:t>
            </a:r>
            <a:r>
              <a:rPr lang="en-US" sz="1200" kern="1200" dirty="0">
                <a:solidFill>
                  <a:schemeClr val="tx1"/>
                </a:solidFill>
                <a:latin typeface="+mn-lt"/>
                <a:ea typeface="+mn-ea"/>
                <a:cs typeface="+mn-cs"/>
              </a:rPr>
              <a:t>  is part of the learning process, or developing a conceptual framework. If application is treated like assessment, students may encounter a use-and-apply question on a test without ever having had the opportunity to practice this way of thinking as part of their learning.</a:t>
            </a:r>
            <a:r>
              <a:rPr lang="en-US" dirty="0"/>
              <a:t> </a:t>
            </a:r>
            <a:endParaRPr lang="en-US" baseline="0" dirty="0"/>
          </a:p>
          <a:p>
            <a:endParaRPr lang="en-US" baseline="0" dirty="0"/>
          </a:p>
          <a:p>
            <a:endParaRPr lang="en-US" dirty="0"/>
          </a:p>
        </p:txBody>
      </p:sp>
      <p:sp>
        <p:nvSpPr>
          <p:cNvPr id="49156"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800294" indent="-307805" eaLnBrk="0" hangingPunct="0">
              <a:defRPr>
                <a:solidFill>
                  <a:schemeClr val="tx1"/>
                </a:solidFill>
                <a:latin typeface="Arial" charset="0"/>
              </a:defRPr>
            </a:lvl2pPr>
            <a:lvl3pPr marL="1231222" indent="-246244" eaLnBrk="0" hangingPunct="0">
              <a:defRPr>
                <a:solidFill>
                  <a:schemeClr val="tx1"/>
                </a:solidFill>
                <a:latin typeface="Arial" charset="0"/>
              </a:defRPr>
            </a:lvl3pPr>
            <a:lvl4pPr marL="1723711" indent="-246244" eaLnBrk="0" hangingPunct="0">
              <a:defRPr>
                <a:solidFill>
                  <a:schemeClr val="tx1"/>
                </a:solidFill>
                <a:latin typeface="Arial" charset="0"/>
              </a:defRPr>
            </a:lvl4pPr>
            <a:lvl5pPr marL="2216201" indent="-246244" eaLnBrk="0" hangingPunct="0">
              <a:defRPr>
                <a:solidFill>
                  <a:schemeClr val="tx1"/>
                </a:solidFill>
                <a:latin typeface="Arial" charset="0"/>
              </a:defRPr>
            </a:lvl5pPr>
            <a:lvl6pPr marL="2708689" indent="-246244" eaLnBrk="0" fontAlgn="base" hangingPunct="0">
              <a:spcBef>
                <a:spcPct val="0"/>
              </a:spcBef>
              <a:spcAft>
                <a:spcPct val="0"/>
              </a:spcAft>
              <a:defRPr>
                <a:solidFill>
                  <a:schemeClr val="tx1"/>
                </a:solidFill>
                <a:latin typeface="Arial" charset="0"/>
              </a:defRPr>
            </a:lvl6pPr>
            <a:lvl7pPr marL="3201178" indent="-246244" eaLnBrk="0" fontAlgn="base" hangingPunct="0">
              <a:spcBef>
                <a:spcPct val="0"/>
              </a:spcBef>
              <a:spcAft>
                <a:spcPct val="0"/>
              </a:spcAft>
              <a:defRPr>
                <a:solidFill>
                  <a:schemeClr val="tx1"/>
                </a:solidFill>
                <a:latin typeface="Arial" charset="0"/>
              </a:defRPr>
            </a:lvl7pPr>
            <a:lvl8pPr marL="3693667" indent="-246244" eaLnBrk="0" fontAlgn="base" hangingPunct="0">
              <a:spcBef>
                <a:spcPct val="0"/>
              </a:spcBef>
              <a:spcAft>
                <a:spcPct val="0"/>
              </a:spcAft>
              <a:defRPr>
                <a:solidFill>
                  <a:schemeClr val="tx1"/>
                </a:solidFill>
                <a:latin typeface="Arial" charset="0"/>
              </a:defRPr>
            </a:lvl8pPr>
            <a:lvl9pPr marL="4186156" indent="-246244" eaLnBrk="0" fontAlgn="base" hangingPunct="0">
              <a:spcBef>
                <a:spcPct val="0"/>
              </a:spcBef>
              <a:spcAft>
                <a:spcPct val="0"/>
              </a:spcAft>
              <a:defRPr>
                <a:solidFill>
                  <a:schemeClr val="tx1"/>
                </a:solidFill>
                <a:latin typeface="Arial" charset="0"/>
              </a:defRPr>
            </a:lvl9pPr>
          </a:lstStyle>
          <a:p>
            <a:pPr eaLnBrk="1" hangingPunct="1"/>
            <a:fld id="{E7462BA6-C9B0-40FB-A97E-B2BEEF674833}" type="slidenum">
              <a:rPr lang="en-US" smtClean="0"/>
              <a:pPr eaLnBrk="1" hangingPunct="1"/>
              <a:t>8</a:t>
            </a:fld>
            <a:endParaRPr lang="en-US"/>
          </a:p>
        </p:txBody>
      </p:sp>
    </p:spTree>
    <p:extLst>
      <p:ext uri="{BB962C8B-B14F-4D97-AF65-F5344CB8AC3E}">
        <p14:creationId xmlns:p14="http://schemas.microsoft.com/office/powerpoint/2010/main" val="937791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Less than 1 min</a:t>
            </a:r>
          </a:p>
          <a:p>
            <a:endParaRPr lang="en-US" dirty="0"/>
          </a:p>
          <a:p>
            <a:pPr marL="0" lvl="1"/>
            <a:r>
              <a:rPr lang="en-US" sz="1200" kern="1200" dirty="0">
                <a:solidFill>
                  <a:schemeClr val="tx1"/>
                </a:solidFill>
                <a:latin typeface="+mn-lt"/>
                <a:ea typeface="+mn-ea"/>
                <a:cs typeface="+mn-cs"/>
              </a:rPr>
              <a:t>a. Highlight the focus question that will guide the lesson analysis work during this phase.</a:t>
            </a:r>
            <a:endParaRPr lang="en-US" dirty="0"/>
          </a:p>
        </p:txBody>
      </p:sp>
      <p:sp>
        <p:nvSpPr>
          <p:cNvPr id="4" name="Slide Number Placeholder 3"/>
          <p:cNvSpPr>
            <a:spLocks noGrp="1"/>
          </p:cNvSpPr>
          <p:nvPr>
            <p:ph type="sldNum" sz="quarter" idx="10"/>
          </p:nvPr>
        </p:nvSpPr>
        <p:spPr/>
        <p:txBody>
          <a:bodyPr/>
          <a:lstStyle/>
          <a:p>
            <a:fld id="{458BEC4D-D1F7-4625-B0BA-2126EAFE9E6D}"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atin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736509-B7D9-4E14-990D-0939A6D2E156}" type="slidenum">
              <a:rPr lang="en-US"/>
              <a:pPr>
                <a:defRPr/>
              </a:pPr>
              <a:t>‹#›</a:t>
            </a:fld>
            <a:endParaRPr lang="en-US"/>
          </a:p>
        </p:txBody>
      </p:sp>
    </p:spTree>
    <p:extLst>
      <p:ext uri="{BB962C8B-B14F-4D97-AF65-F5344CB8AC3E}">
        <p14:creationId xmlns:p14="http://schemas.microsoft.com/office/powerpoint/2010/main" val="146609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950129-838B-4CD0-82C5-B9E5CA8BA4D1}" type="slidenum">
              <a:rPr lang="en-US"/>
              <a:pPr>
                <a:defRPr/>
              </a:pPr>
              <a:t>‹#›</a:t>
            </a:fld>
            <a:endParaRPr lang="en-US"/>
          </a:p>
        </p:txBody>
      </p:sp>
    </p:spTree>
    <p:extLst>
      <p:ext uri="{BB962C8B-B14F-4D97-AF65-F5344CB8AC3E}">
        <p14:creationId xmlns:p14="http://schemas.microsoft.com/office/powerpoint/2010/main" val="2910985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lvl1pPr>
              <a:defRPr>
                <a:latin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609600"/>
            <a:ext cx="6019800" cy="5867400"/>
          </a:xfr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3227E1-08E6-4E55-9BDE-7F7F260040A8}" type="slidenum">
              <a:rPr lang="en-US"/>
              <a:pPr>
                <a:defRPr/>
              </a:pPr>
              <a:t>‹#›</a:t>
            </a:fld>
            <a:endParaRPr lang="en-US"/>
          </a:p>
        </p:txBody>
      </p:sp>
    </p:spTree>
    <p:extLst>
      <p:ext uri="{BB962C8B-B14F-4D97-AF65-F5344CB8AC3E}">
        <p14:creationId xmlns:p14="http://schemas.microsoft.com/office/powerpoint/2010/main" val="3186307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cxnSp>
        <p:nvCxnSpPr>
          <p:cNvPr id="4" name="Straight Connector 3"/>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atin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latin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736509-B7D9-4E14-990D-0939A6D2E156}" type="slidenum">
              <a:rPr lang="en-US"/>
              <a:pPr>
                <a:defRPr/>
              </a:pPr>
              <a:t>‹#›</a:t>
            </a:fld>
            <a:endParaRPr lang="en-US"/>
          </a:p>
        </p:txBody>
      </p:sp>
    </p:spTree>
    <p:extLst>
      <p:ext uri="{BB962C8B-B14F-4D97-AF65-F5344CB8AC3E}">
        <p14:creationId xmlns:p14="http://schemas.microsoft.com/office/powerpoint/2010/main" val="2627782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7A78D6-729F-4E75-A2D7-D2A416F3A9DE}" type="slidenum">
              <a:rPr lang="en-US"/>
              <a:pPr>
                <a:defRPr/>
              </a:pPr>
              <a:t>‹#›</a:t>
            </a:fld>
            <a:endParaRPr lang="en-US"/>
          </a:p>
        </p:txBody>
      </p:sp>
    </p:spTree>
    <p:extLst>
      <p:ext uri="{BB962C8B-B14F-4D97-AF65-F5344CB8AC3E}">
        <p14:creationId xmlns:p14="http://schemas.microsoft.com/office/powerpoint/2010/main" val="2652174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266BDC2-34F1-4F7E-8EA7-5E37952CD375}" type="slidenum">
              <a:rPr lang="en-US"/>
              <a:pPr>
                <a:defRPr/>
              </a:pPr>
              <a:t>‹#›</a:t>
            </a:fld>
            <a:endParaRPr lang="en-US"/>
          </a:p>
        </p:txBody>
      </p:sp>
    </p:spTree>
    <p:extLst>
      <p:ext uri="{BB962C8B-B14F-4D97-AF65-F5344CB8AC3E}">
        <p14:creationId xmlns:p14="http://schemas.microsoft.com/office/powerpoint/2010/main" val="909983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9CF5097-F154-45E2-885E-C804689485C2}" type="slidenum">
              <a:rPr lang="en-US"/>
              <a:pPr>
                <a:defRPr/>
              </a:pPr>
              <a:t>‹#›</a:t>
            </a:fld>
            <a:endParaRPr lang="en-US"/>
          </a:p>
        </p:txBody>
      </p:sp>
    </p:spTree>
    <p:extLst>
      <p:ext uri="{BB962C8B-B14F-4D97-AF65-F5344CB8AC3E}">
        <p14:creationId xmlns:p14="http://schemas.microsoft.com/office/powerpoint/2010/main" val="4079932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800">
                <a:latin typeface="Calibri" panose="020F0502020204030204" pitchFamily="34" charset="0"/>
              </a:defRPr>
            </a:lvl1pPr>
            <a:lvl2pPr marL="457200" indent="-182563">
              <a:buSzPct val="100000"/>
              <a:buFont typeface="Calibri" panose="020F0502020204030204" pitchFamily="34" charset="0"/>
              <a:buChar cha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7A78D6-729F-4E75-A2D7-D2A416F3A9DE}" type="slidenum">
              <a:rPr lang="en-US"/>
              <a:pPr>
                <a:defRPr/>
              </a:pPr>
              <a:t>‹#›</a:t>
            </a:fld>
            <a:endParaRPr lang="en-US"/>
          </a:p>
        </p:txBody>
      </p:sp>
    </p:spTree>
    <p:extLst>
      <p:ext uri="{BB962C8B-B14F-4D97-AF65-F5344CB8AC3E}">
        <p14:creationId xmlns:p14="http://schemas.microsoft.com/office/powerpoint/2010/main" val="103945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cxnSp>
        <p:nvCxnSpPr>
          <p:cNvPr id="4" name="Straight Connector 3"/>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atin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latin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6BBEB5-01D6-47A2-BCF3-B3B9837CD530}" type="slidenum">
              <a:rPr lang="en-US"/>
              <a:pPr>
                <a:defRPr/>
              </a:pPr>
              <a:t>‹#›</a:t>
            </a:fld>
            <a:endParaRPr lang="en-US"/>
          </a:p>
        </p:txBody>
      </p:sp>
    </p:spTree>
    <p:extLst>
      <p:ext uri="{BB962C8B-B14F-4D97-AF65-F5344CB8AC3E}">
        <p14:creationId xmlns:p14="http://schemas.microsoft.com/office/powerpoint/2010/main" val="251758983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73352"/>
            <a:ext cx="4038600" cy="4718304"/>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A82B28A-D4AF-4B7E-8537-11780E8ECB02}" type="slidenum">
              <a:rPr lang="en-US"/>
              <a:pPr>
                <a:defRPr/>
              </a:pPr>
              <a:t>‹#›</a:t>
            </a:fld>
            <a:endParaRPr lang="en-US"/>
          </a:p>
        </p:txBody>
      </p:sp>
    </p:spTree>
    <p:extLst>
      <p:ext uri="{BB962C8B-B14F-4D97-AF65-F5344CB8AC3E}">
        <p14:creationId xmlns:p14="http://schemas.microsoft.com/office/powerpoint/2010/main" val="1981600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Calibri" panose="020F050202020403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6"/>
          <p:cNvSpPr>
            <a:spLocks noGrp="1"/>
          </p:cNvSpPr>
          <p:nvPr>
            <p:ph type="dt" sz="half" idx="10"/>
          </p:nvPr>
        </p:nvSpPr>
        <p:spPr/>
        <p:txBody>
          <a:bodyPr/>
          <a:lstStyle>
            <a:lvl1pPr>
              <a:defRPr/>
            </a:lvl1pPr>
          </a:lstStyle>
          <a:p>
            <a:pPr>
              <a:defRPr/>
            </a:pPr>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2AC85E45-36ED-4CB7-AAF7-BE6B50D63CE7}" type="slidenum">
              <a:rPr lang="en-US"/>
              <a:pPr>
                <a:defRPr/>
              </a:pPr>
              <a:t>‹#›</a:t>
            </a:fld>
            <a:endParaRPr lang="en-US"/>
          </a:p>
        </p:txBody>
      </p:sp>
    </p:spTree>
    <p:extLst>
      <p:ext uri="{BB962C8B-B14F-4D97-AF65-F5344CB8AC3E}">
        <p14:creationId xmlns:p14="http://schemas.microsoft.com/office/powerpoint/2010/main" val="1367473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9CF5097-F154-45E2-885E-C804689485C2}" type="slidenum">
              <a:rPr lang="en-US"/>
              <a:pPr>
                <a:defRPr/>
              </a:pPr>
              <a:t>‹#›</a:t>
            </a:fld>
            <a:endParaRPr lang="en-US"/>
          </a:p>
        </p:txBody>
      </p:sp>
    </p:spTree>
    <p:extLst>
      <p:ext uri="{BB962C8B-B14F-4D97-AF65-F5344CB8AC3E}">
        <p14:creationId xmlns:p14="http://schemas.microsoft.com/office/powerpoint/2010/main" val="3938115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266BDC2-34F1-4F7E-8EA7-5E37952CD375}" type="slidenum">
              <a:rPr lang="en-US"/>
              <a:pPr>
                <a:defRPr/>
              </a:pPr>
              <a:t>‹#›</a:t>
            </a:fld>
            <a:endParaRPr lang="en-US"/>
          </a:p>
        </p:txBody>
      </p:sp>
    </p:spTree>
    <p:extLst>
      <p:ext uri="{BB962C8B-B14F-4D97-AF65-F5344CB8AC3E}">
        <p14:creationId xmlns:p14="http://schemas.microsoft.com/office/powerpoint/2010/main" val="302223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atin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2971800" y="792080"/>
            <a:ext cx="5715000" cy="5577840"/>
          </a:xfr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9070B46F-C72C-481F-AA11-EB346A150C1A}" type="slidenum">
              <a:rPr lang="en-US"/>
              <a:pPr>
                <a:defRPr/>
              </a:pPr>
              <a:t>‹#›</a:t>
            </a:fld>
            <a:endParaRPr lang="en-US"/>
          </a:p>
        </p:txBody>
      </p:sp>
    </p:spTree>
    <p:extLst>
      <p:ext uri="{BB962C8B-B14F-4D97-AF65-F5344CB8AC3E}">
        <p14:creationId xmlns:p14="http://schemas.microsoft.com/office/powerpoint/2010/main" val="3202820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atin typeface="Calibri" panose="020F0502020204030204" pitchFamily="34" charset="0"/>
              </a:defRPr>
            </a:lvl1pPr>
          </a:lstStyle>
          <a:p>
            <a:r>
              <a:rPr lang="en-US" dirty="0"/>
              <a:t>Click to edit Master title style</a:t>
            </a:r>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6B61DD7-BAA8-421F-9E35-5963BE49B3F3}" type="slidenum">
              <a:rPr lang="en-US"/>
              <a:pPr>
                <a:defRPr/>
              </a:pPr>
              <a:t>‹#›</a:t>
            </a:fld>
            <a:endParaRPr lang="en-US"/>
          </a:p>
        </p:txBody>
      </p:sp>
    </p:spTree>
    <p:extLst>
      <p:ext uri="{BB962C8B-B14F-4D97-AF65-F5344CB8AC3E}">
        <p14:creationId xmlns:p14="http://schemas.microsoft.com/office/powerpoint/2010/main" val="3356374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4100"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a:defRPr sz="1200">
                <a:solidFill>
                  <a:srgbClr val="FFFFFF"/>
                </a:solidFill>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a:defRPr sz="1400" b="1">
                <a:solidFill>
                  <a:srgbClr val="FFFFFF"/>
                </a:solidFill>
              </a:defRPr>
            </a:lvl1pPr>
          </a:lstStyle>
          <a:p>
            <a:pPr fontAlgn="base">
              <a:spcBef>
                <a:spcPct val="0"/>
              </a:spcBef>
              <a:spcAft>
                <a:spcPct val="0"/>
              </a:spcAft>
              <a:defRPr/>
            </a:pPr>
            <a:fld id="{F58F8E8D-CCF4-42A3-97FD-9805C969D99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020229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spcBef>
          <a:spcPct val="0"/>
        </a:spcBef>
        <a:spcAft>
          <a:spcPct val="0"/>
        </a:spcAft>
        <a:defRPr sz="4000" b="0" i="0" u="none" kern="1200" spc="-1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Calibri" panose="020F0502020204030204" pitchFamily="34" charset="0"/>
          <a:ea typeface="+mn-ea"/>
          <a:cs typeface="+mn-cs"/>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Calibri" panose="020F0502020204030204" pitchFamily="34" charset="0"/>
          <a:ea typeface="+mn-ea"/>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Calibri" panose="020F0502020204030204" pitchFamily="34" charset="0"/>
          <a:ea typeface="+mn-ea"/>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Calibri" panose="020F0502020204030204" pitchFamily="34" charset="0"/>
          <a:ea typeface="+mn-ea"/>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Calibri" panose="020F050202020403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100"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a:defRPr sz="1200">
                <a:solidFill>
                  <a:srgbClr val="FFFFFF"/>
                </a:solidFill>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a:defRPr sz="1200">
                <a:solidFill>
                  <a:srgbClr val="FFFFFF"/>
                </a:solidFill>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a:defRPr sz="1400" b="1">
                <a:solidFill>
                  <a:srgbClr val="FFFFFF"/>
                </a:solidFill>
              </a:defRPr>
            </a:lvl1pPr>
          </a:lstStyle>
          <a:p>
            <a:pPr fontAlgn="base">
              <a:spcBef>
                <a:spcPct val="0"/>
              </a:spcBef>
              <a:spcAft>
                <a:spcPct val="0"/>
              </a:spcAft>
              <a:defRPr/>
            </a:pPr>
            <a:fld id="{F58F8E8D-CCF4-42A3-97FD-9805C969D99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780202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hf sldNum="0" hdr="0" ftr="0" dt="0"/>
  <p:txStyles>
    <p:titleStyle>
      <a:lvl1pPr algn="l" rtl="0" eaLnBrk="1" fontAlgn="base" hangingPunct="1">
        <a:spcBef>
          <a:spcPct val="0"/>
        </a:spcBef>
        <a:spcAft>
          <a:spcPct val="0"/>
        </a:spcAft>
        <a:defRPr sz="4000" b="0" i="0" u="none" kern="1200" spc="-100">
          <a:solidFill>
            <a:schemeClr val="tx2"/>
          </a:solidFill>
          <a:latin typeface="Calibri" panose="020F0502020204030204" pitchFamily="34" charset="0"/>
          <a:ea typeface="+mj-ea"/>
          <a:cs typeface="+mj-cs"/>
        </a:defRPr>
      </a:lvl1pPr>
      <a:lvl2pPr algn="l" rtl="0" eaLnBrk="1" fontAlgn="base" hangingPunct="1">
        <a:spcBef>
          <a:spcPct val="0"/>
        </a:spcBef>
        <a:spcAft>
          <a:spcPct val="0"/>
        </a:spcAft>
        <a:defRPr sz="4000">
          <a:solidFill>
            <a:schemeClr val="tx2"/>
          </a:solidFill>
          <a:latin typeface="Arial" charset="0"/>
        </a:defRPr>
      </a:lvl2pPr>
      <a:lvl3pPr algn="l" rtl="0" eaLnBrk="1" fontAlgn="base" hangingPunct="1">
        <a:spcBef>
          <a:spcPct val="0"/>
        </a:spcBef>
        <a:spcAft>
          <a:spcPct val="0"/>
        </a:spcAft>
        <a:defRPr sz="4000">
          <a:solidFill>
            <a:schemeClr val="tx2"/>
          </a:solidFill>
          <a:latin typeface="Arial" charset="0"/>
        </a:defRPr>
      </a:lvl3pPr>
      <a:lvl4pPr algn="l" rtl="0" eaLnBrk="1" fontAlgn="base" hangingPunct="1">
        <a:spcBef>
          <a:spcPct val="0"/>
        </a:spcBef>
        <a:spcAft>
          <a:spcPct val="0"/>
        </a:spcAft>
        <a:defRPr sz="4000">
          <a:solidFill>
            <a:schemeClr val="tx2"/>
          </a:solidFill>
          <a:latin typeface="Arial" charset="0"/>
        </a:defRPr>
      </a:lvl4pPr>
      <a:lvl5pPr algn="l" rtl="0" eaLnBrk="1" fontAlgn="base" hangingPunct="1">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Arial" charset="0"/>
        </a:defRPr>
      </a:lvl6pPr>
      <a:lvl7pPr marL="914400" algn="l" rtl="0" eaLnBrk="1" fontAlgn="base" hangingPunct="1">
        <a:spcBef>
          <a:spcPct val="0"/>
        </a:spcBef>
        <a:spcAft>
          <a:spcPct val="0"/>
        </a:spcAft>
        <a:defRPr sz="4000">
          <a:solidFill>
            <a:schemeClr val="tx2"/>
          </a:solidFill>
          <a:latin typeface="Arial" charset="0"/>
        </a:defRPr>
      </a:lvl7pPr>
      <a:lvl8pPr marL="1371600" algn="l" rtl="0" eaLnBrk="1" fontAlgn="base" hangingPunct="1">
        <a:spcBef>
          <a:spcPct val="0"/>
        </a:spcBef>
        <a:spcAft>
          <a:spcPct val="0"/>
        </a:spcAft>
        <a:defRPr sz="4000">
          <a:solidFill>
            <a:schemeClr val="tx2"/>
          </a:solidFill>
          <a:latin typeface="Arial" charset="0"/>
        </a:defRPr>
      </a:lvl8pPr>
      <a:lvl9pPr marL="1828800" algn="l" rtl="0" eaLnBrk="1" fontAlgn="base" hangingPunct="1">
        <a:spcBef>
          <a:spcPct val="0"/>
        </a:spcBef>
        <a:spcAft>
          <a:spcPct val="0"/>
        </a:spcAft>
        <a:defRPr sz="4000">
          <a:solidFill>
            <a:schemeClr val="tx2"/>
          </a:solidFill>
          <a:latin typeface="Arial" charset="0"/>
        </a:defRPr>
      </a:lvl9pPr>
    </p:titleStyle>
    <p:bodyStyle>
      <a:lvl1pPr marL="182563" indent="-182563" algn="l" rtl="0" eaLnBrk="1" fontAlgn="base" hangingPunct="1">
        <a:spcBef>
          <a:spcPct val="20000"/>
        </a:spcBef>
        <a:spcAft>
          <a:spcPct val="0"/>
        </a:spcAft>
        <a:buClr>
          <a:schemeClr val="accent1"/>
        </a:buClr>
        <a:buSzPct val="85000"/>
        <a:buFont typeface="Arial" charset="0"/>
        <a:buChar char="•"/>
        <a:defRPr sz="2400" kern="1200">
          <a:solidFill>
            <a:schemeClr val="tx1"/>
          </a:solidFill>
          <a:latin typeface="Calibri" panose="020F0502020204030204" pitchFamily="34" charset="0"/>
          <a:ea typeface="+mn-ea"/>
          <a:cs typeface="+mn-cs"/>
        </a:defRPr>
      </a:lvl1pPr>
      <a:lvl2pPr marL="457200" indent="-182563" algn="l" rtl="0" eaLnBrk="1" fontAlgn="base" hangingPunct="1">
        <a:spcBef>
          <a:spcPct val="20000"/>
        </a:spcBef>
        <a:spcAft>
          <a:spcPct val="0"/>
        </a:spcAft>
        <a:buClr>
          <a:schemeClr val="accent1"/>
        </a:buClr>
        <a:buSzPct val="85000"/>
        <a:buFont typeface="Arial" charset="0"/>
        <a:buChar char="•"/>
        <a:defRPr sz="2000" kern="1200">
          <a:solidFill>
            <a:schemeClr val="tx1"/>
          </a:solidFill>
          <a:latin typeface="Calibri" panose="020F0502020204030204" pitchFamily="34" charset="0"/>
          <a:ea typeface="+mn-ea"/>
          <a:cs typeface="+mn-cs"/>
        </a:defRPr>
      </a:lvl2pPr>
      <a:lvl3pPr marL="730250" indent="-182563" algn="l" rtl="0" eaLnBrk="1" fontAlgn="base" hangingPunct="1">
        <a:spcBef>
          <a:spcPct val="20000"/>
        </a:spcBef>
        <a:spcAft>
          <a:spcPct val="0"/>
        </a:spcAft>
        <a:buClr>
          <a:schemeClr val="accent1"/>
        </a:buClr>
        <a:buSzPct val="90000"/>
        <a:buFont typeface="Arial" charset="0"/>
        <a:buChar char="•"/>
        <a:defRPr kern="1200">
          <a:solidFill>
            <a:schemeClr val="tx1"/>
          </a:solidFill>
          <a:latin typeface="Calibri" panose="020F0502020204030204" pitchFamily="34" charset="0"/>
          <a:ea typeface="+mn-ea"/>
          <a:cs typeface="+mn-cs"/>
        </a:defRPr>
      </a:lvl3pPr>
      <a:lvl4pPr marL="1004888" indent="-182563" algn="l" rtl="0" eaLnBrk="1" fontAlgn="base" hangingPunct="1">
        <a:spcBef>
          <a:spcPct val="20000"/>
        </a:spcBef>
        <a:spcAft>
          <a:spcPct val="0"/>
        </a:spcAft>
        <a:buClr>
          <a:schemeClr val="accent1"/>
        </a:buClr>
        <a:buFont typeface="Arial" charset="0"/>
        <a:buChar char="•"/>
        <a:defRPr sz="1600" kern="1200">
          <a:solidFill>
            <a:schemeClr val="tx1"/>
          </a:solidFill>
          <a:latin typeface="Calibri" panose="020F0502020204030204" pitchFamily="34" charset="0"/>
          <a:ea typeface="+mn-ea"/>
          <a:cs typeface="+mn-cs"/>
        </a:defRPr>
      </a:lvl4pPr>
      <a:lvl5pPr marL="1187450" indent="-136525" algn="l" rtl="0" eaLnBrk="1" fontAlgn="base" hangingPunct="1">
        <a:spcBef>
          <a:spcPct val="20000"/>
        </a:spcBef>
        <a:spcAft>
          <a:spcPct val="0"/>
        </a:spcAft>
        <a:buClr>
          <a:schemeClr val="accent1"/>
        </a:buClr>
        <a:buSzPct val="100000"/>
        <a:buFont typeface="Arial" charset="0"/>
        <a:buChar char="•"/>
        <a:defRPr sz="1400" kern="1200">
          <a:solidFill>
            <a:schemeClr val="tx1"/>
          </a:solidFill>
          <a:latin typeface="Calibri" panose="020F050202020403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3%20Red%20Binder%20-%20Lesson%20Analysis%20&amp;%20PDLG/Grade%206%20PDLG/Videos%20Day%204/4.1_stella_GEN_doggett_L5_c1.mp4"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youtube.com/embed/8dxVH32ELZI"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3%20Red%20Binder%20-%20Lesson%20Analysis%20&amp;%20PDLG/Grade%206%20PDLG/Videos%20Day%204/4.2_stella_GEN_kawamura_L3_c4.mp4"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youtube.com/embed/vf39gyGZxxc"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4.gif"/><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embed/_OtoZ922qF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1371600"/>
            <a:ext cx="7848600" cy="936625"/>
          </a:xfrm>
        </p:spPr>
        <p:txBody>
          <a:bodyPr/>
          <a:lstStyle/>
          <a:p>
            <a:pPr eaLnBrk="1" fontAlgn="auto" hangingPunct="1">
              <a:spcAft>
                <a:spcPts val="0"/>
              </a:spcAft>
              <a:defRPr/>
            </a:pPr>
            <a:r>
              <a:rPr lang="en-US" altLang="en-US" dirty="0" err="1"/>
              <a:t>RESP</a:t>
            </a:r>
            <a:r>
              <a:rPr lang="en-US" altLang="en-US" cap="none" dirty="0" err="1"/>
              <a:t>e</a:t>
            </a:r>
            <a:r>
              <a:rPr lang="en-US" altLang="en-US" dirty="0" err="1"/>
              <a:t>CT</a:t>
            </a:r>
            <a:r>
              <a:rPr lang="en-US" altLang="en-US" dirty="0"/>
              <a:t> PD </a:t>
            </a:r>
            <a:r>
              <a:rPr lang="en-US" altLang="en-US" dirty="0" err="1"/>
              <a:t>pROGRAM</a:t>
            </a:r>
            <a:endParaRPr lang="en-US" altLang="en-US" dirty="0"/>
          </a:p>
        </p:txBody>
      </p:sp>
      <p:sp>
        <p:nvSpPr>
          <p:cNvPr id="8195" name="Rectangle 3"/>
          <p:cNvSpPr>
            <a:spLocks noGrp="1" noChangeArrowheads="1"/>
          </p:cNvSpPr>
          <p:nvPr>
            <p:ph type="subTitle" idx="1"/>
          </p:nvPr>
        </p:nvSpPr>
        <p:spPr>
          <a:xfrm>
            <a:off x="838200" y="3657600"/>
            <a:ext cx="7391400" cy="1828800"/>
          </a:xfrm>
        </p:spPr>
        <p:txBody>
          <a:bodyPr rtlCol="0">
            <a:normAutofit/>
          </a:bodyPr>
          <a:lstStyle/>
          <a:p>
            <a:pPr eaLnBrk="1" fontAlgn="auto" hangingPunct="1">
              <a:lnSpc>
                <a:spcPct val="80000"/>
              </a:lnSpc>
              <a:spcAft>
                <a:spcPts val="0"/>
              </a:spcAft>
              <a:buFont typeface="Arial" pitchFamily="34" charset="0"/>
              <a:buNone/>
              <a:defRPr/>
            </a:pPr>
            <a:endParaRPr lang="en-US" altLang="en-US" dirty="0"/>
          </a:p>
          <a:p>
            <a:pPr eaLnBrk="1" fontAlgn="auto" hangingPunct="1">
              <a:lnSpc>
                <a:spcPct val="80000"/>
              </a:lnSpc>
              <a:spcAft>
                <a:spcPts val="0"/>
              </a:spcAft>
              <a:buFont typeface="Arial" pitchFamily="34" charset="0"/>
              <a:buNone/>
              <a:defRPr/>
            </a:pPr>
            <a:endParaRPr lang="en-US" altLang="en-US" dirty="0"/>
          </a:p>
        </p:txBody>
      </p:sp>
      <p:sp>
        <p:nvSpPr>
          <p:cNvPr id="22532" name="Rectangle 1"/>
          <p:cNvSpPr>
            <a:spLocks noChangeArrowheads="1"/>
          </p:cNvSpPr>
          <p:nvPr/>
        </p:nvSpPr>
        <p:spPr bwMode="auto">
          <a:xfrm>
            <a:off x="838200" y="3721100"/>
            <a:ext cx="7162800" cy="34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r" eaLnBrk="1" fontAlgn="base" hangingPunct="1">
              <a:lnSpc>
                <a:spcPct val="80000"/>
              </a:lnSpc>
              <a:spcBef>
                <a:spcPts val="400"/>
              </a:spcBef>
              <a:spcAft>
                <a:spcPct val="0"/>
              </a:spcAft>
              <a:buClr>
                <a:srgbClr val="4F81BD"/>
              </a:buClr>
              <a:buSzPct val="68000"/>
              <a:buFontTx/>
              <a:buNone/>
            </a:pPr>
            <a:r>
              <a:rPr lang="en-US" altLang="en-US" sz="2000" dirty="0" err="1">
                <a:solidFill>
                  <a:srgbClr val="002060"/>
                </a:solidFill>
                <a:latin typeface="Calibri" pitchFamily="34" charset="0"/>
              </a:rPr>
              <a:t>RESPeCT</a:t>
            </a:r>
            <a:r>
              <a:rPr lang="en-US" altLang="en-US" sz="2000" dirty="0">
                <a:solidFill>
                  <a:srgbClr val="002060"/>
                </a:solidFill>
                <a:latin typeface="Calibri" pitchFamily="34" charset="0"/>
              </a:rPr>
              <a:t> Summer Institute </a:t>
            </a:r>
          </a:p>
        </p:txBody>
      </p:sp>
      <p:pic>
        <p:nvPicPr>
          <p:cNvPr id="5" name="Picture 4" descr="Noyce Logo copy.png"/>
          <p:cNvPicPr/>
          <p:nvPr/>
        </p:nvPicPr>
        <p:blipFill>
          <a:blip r:embed="rId3" cstate="print"/>
          <a:stretch>
            <a:fillRect/>
          </a:stretch>
        </p:blipFill>
        <p:spPr>
          <a:xfrm>
            <a:off x="1219200" y="4800600"/>
            <a:ext cx="787400" cy="787400"/>
          </a:xfrm>
          <a:prstGeom prst="rect">
            <a:avLst/>
          </a:prstGeom>
        </p:spPr>
      </p:pic>
      <p:pic>
        <p:nvPicPr>
          <p:cNvPr id="6" name="Picture 5" descr="Macintosh HD1:Users:nicolewickler:Desktop:Screen Shot 2013-10-14 at 11.04.49 AM.png"/>
          <p:cNvPicPr/>
          <p:nvPr/>
        </p:nvPicPr>
        <p:blipFill rotWithShape="1">
          <a:blip r:embed="rId4" cstate="print">
            <a:extLst>
              <a:ext uri="{28A0092B-C50C-407E-A947-70E740481C1C}">
                <a14:useLocalDpi xmlns:a14="http://schemas.microsoft.com/office/drawing/2010/main" val="0"/>
              </a:ext>
            </a:extLst>
          </a:blip>
          <a:srcRect l="13526" t="10564" r="3623" b="5182"/>
          <a:stretch/>
        </p:blipFill>
        <p:spPr bwMode="auto">
          <a:xfrm>
            <a:off x="3282950" y="4927600"/>
            <a:ext cx="679450" cy="622300"/>
          </a:xfrm>
          <a:prstGeom prst="ellipse">
            <a:avLst/>
          </a:prstGeom>
          <a:noFill/>
          <a:ln>
            <a:noFill/>
          </a:ln>
          <a:extLst>
            <a:ext uri="{53640926-AAD7-44D8-BBD7-CCE9431645EC}">
              <a14:shadowObscured xmlns:a14="http://schemas.microsoft.com/office/drawing/2010/main"/>
            </a:ext>
          </a:extLst>
        </p:spPr>
      </p:pic>
      <p:pic>
        <p:nvPicPr>
          <p:cNvPr id="7" name="Picture 6" descr="Macintosh HD:Users:ceemast:Desktop:CPP_logogreen1.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000" y="4876800"/>
            <a:ext cx="736600" cy="711200"/>
          </a:xfrm>
          <a:prstGeom prst="rect">
            <a:avLst/>
          </a:prstGeom>
          <a:noFill/>
          <a:ln>
            <a:noFill/>
          </a:ln>
        </p:spPr>
      </p:pic>
      <p:pic>
        <p:nvPicPr>
          <p:cNvPr id="8" name="Picture 7" descr="Macintosh HD:Users:ceemast:Desktop:BSCS.jpg"/>
          <p:cNvPicPr/>
          <p:nvPr/>
        </p:nvPicPr>
        <p:blipFill>
          <a:blip r:embed="rId6" cstate="print">
            <a:extLst>
              <a:ext uri="{BEBA8EAE-BF5A-486C-A8C5-ECC9F3942E4B}">
                <a14:imgProps xmlns:a14="http://schemas.microsoft.com/office/drawing/2010/main">
                  <a14:imgLayer r:embed="rId7">
                    <a14:imgEffect>
                      <a14:backgroundRemoval t="9091" b="88430" l="3401" r="94898">
                        <a14:foregroundMark x1="22449" y1="44628" x2="22449" y2="44628"/>
                        <a14:foregroundMark x1="3741" y1="54545" x2="3741" y2="54545"/>
                        <a14:foregroundMark x1="36395" y1="56198" x2="36395" y2="56198"/>
                        <a14:foregroundMark x1="75510" y1="18182" x2="75510" y2="18182"/>
                        <a14:foregroundMark x1="86395" y1="43802" x2="86395" y2="43802"/>
                        <a14:foregroundMark x1="80272" y1="60331" x2="80272" y2="60331"/>
                        <a14:foregroundMark x1="94898" y1="14050" x2="94898" y2="14050"/>
                        <a14:foregroundMark x1="62245" y1="56198" x2="62245" y2="56198"/>
                        <a14:backgroundMark x1="81633" y1="27273" x2="81633" y2="27273"/>
                      </a14:backgroundRemoval>
                    </a14:imgEffect>
                  </a14:imgLayer>
                </a14:imgProps>
              </a:ext>
              <a:ext uri="{28A0092B-C50C-407E-A947-70E740481C1C}">
                <a14:useLocalDpi xmlns:a14="http://schemas.microsoft.com/office/drawing/2010/main" val="0"/>
              </a:ext>
            </a:extLst>
          </a:blip>
          <a:srcRect/>
          <a:stretch>
            <a:fillRect/>
          </a:stretch>
        </p:blipFill>
        <p:spPr bwMode="auto">
          <a:xfrm>
            <a:off x="6858000" y="4883150"/>
            <a:ext cx="838200" cy="673100"/>
          </a:xfrm>
          <a:prstGeom prst="rect">
            <a:avLst/>
          </a:prstGeom>
          <a:noFill/>
          <a:ln>
            <a:noFill/>
          </a:ln>
        </p:spPr>
      </p:pic>
      <p:sp>
        <p:nvSpPr>
          <p:cNvPr id="2" name="TextBox 1"/>
          <p:cNvSpPr txBox="1"/>
          <p:nvPr/>
        </p:nvSpPr>
        <p:spPr>
          <a:xfrm>
            <a:off x="3622675" y="2432180"/>
            <a:ext cx="1371600" cy="646331"/>
          </a:xfrm>
          <a:prstGeom prst="rect">
            <a:avLst/>
          </a:prstGeom>
          <a:noFill/>
        </p:spPr>
        <p:txBody>
          <a:bodyPr wrap="square" rtlCol="0">
            <a:spAutoFit/>
          </a:bodyPr>
          <a:lstStyle/>
          <a:p>
            <a:r>
              <a:rPr lang="en-US" sz="3600" dirty="0">
                <a:solidFill>
                  <a:srgbClr val="1F497D"/>
                </a:solidFill>
                <a:latin typeface="Calibri" pitchFamily="34" charset="0"/>
              </a:rPr>
              <a:t>Day 4</a:t>
            </a:r>
          </a:p>
        </p:txBody>
      </p:sp>
    </p:spTree>
    <p:extLst>
      <p:ext uri="{BB962C8B-B14F-4D97-AF65-F5344CB8AC3E}">
        <p14:creationId xmlns:p14="http://schemas.microsoft.com/office/powerpoint/2010/main" val="4134833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382000" cy="990600"/>
          </a:xfrm>
        </p:spPr>
        <p:txBody>
          <a:bodyPr>
            <a:noAutofit/>
          </a:bodyPr>
          <a:lstStyle/>
          <a:p>
            <a:r>
              <a:rPr lang="en-US" sz="3800" dirty="0"/>
              <a:t>Lesson Analysis: </a:t>
            </a:r>
            <a:r>
              <a:rPr lang="en-US" sz="3800" b="1" dirty="0"/>
              <a:t>Review</a:t>
            </a:r>
            <a:r>
              <a:rPr lang="en-US" sz="3800" dirty="0"/>
              <a:t> Lesson Context</a:t>
            </a:r>
          </a:p>
        </p:txBody>
      </p:sp>
      <p:sp>
        <p:nvSpPr>
          <p:cNvPr id="3" name="Content Placeholder 2"/>
          <p:cNvSpPr>
            <a:spLocks noGrp="1"/>
          </p:cNvSpPr>
          <p:nvPr>
            <p:ph idx="1"/>
          </p:nvPr>
        </p:nvSpPr>
        <p:spPr>
          <a:xfrm>
            <a:off x="533400" y="1676400"/>
            <a:ext cx="8229600" cy="4190999"/>
          </a:xfrm>
        </p:spPr>
        <p:txBody>
          <a:bodyPr/>
          <a:lstStyle/>
          <a:p>
            <a:pPr marL="0" indent="0">
              <a:buNone/>
            </a:pPr>
            <a:r>
              <a:rPr lang="en-US" sz="3200" dirty="0"/>
              <a:t>Read the lesson context for this video clip at the top of the transcript (handout 4.4 in your PD program binder). </a:t>
            </a:r>
          </a:p>
          <a:p>
            <a:pPr marL="0" indent="0">
              <a:buNone/>
            </a:pPr>
            <a:endParaRPr lang="en-US" dirty="0"/>
          </a:p>
        </p:txBody>
      </p:sp>
    </p:spTree>
    <p:extLst>
      <p:ext uri="{BB962C8B-B14F-4D97-AF65-F5344CB8AC3E}">
        <p14:creationId xmlns:p14="http://schemas.microsoft.com/office/powerpoint/2010/main" val="1292436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09600" y="609600"/>
            <a:ext cx="8077200" cy="990600"/>
          </a:xfrm>
        </p:spPr>
        <p:txBody>
          <a:bodyPr>
            <a:noAutofit/>
          </a:bodyPr>
          <a:lstStyle/>
          <a:p>
            <a:pPr eaLnBrk="1" hangingPunct="1"/>
            <a:r>
              <a:rPr lang="en-US" sz="3800" dirty="0"/>
              <a:t>Lesson Analysis: </a:t>
            </a:r>
            <a:r>
              <a:rPr lang="en-US" sz="3800" b="1" dirty="0"/>
              <a:t>Identify</a:t>
            </a:r>
            <a:r>
              <a:rPr lang="en-US" sz="3800" dirty="0"/>
              <a:t> Strategy 6</a:t>
            </a:r>
          </a:p>
        </p:txBody>
      </p:sp>
      <p:sp>
        <p:nvSpPr>
          <p:cNvPr id="22531" name="Rectangle 3"/>
          <p:cNvSpPr>
            <a:spLocks noGrp="1" noChangeArrowheads="1"/>
          </p:cNvSpPr>
          <p:nvPr>
            <p:ph type="body" idx="1"/>
          </p:nvPr>
        </p:nvSpPr>
        <p:spPr>
          <a:xfrm>
            <a:off x="609600" y="1676400"/>
            <a:ext cx="8305800" cy="4876800"/>
          </a:xfrm>
        </p:spPr>
        <p:txBody>
          <a:bodyPr/>
          <a:lstStyle/>
          <a:p>
            <a:pPr marL="365760" lvl="1" indent="-365760" eaLnBrk="1" hangingPunct="1">
              <a:buAutoNum type="arabicPeriod"/>
            </a:pPr>
            <a:r>
              <a:rPr lang="en-US" sz="3200" dirty="0"/>
              <a:t>What makes this a </a:t>
            </a:r>
            <a:r>
              <a:rPr lang="en-US" sz="3200" b="1" dirty="0"/>
              <a:t>use-and-apply </a:t>
            </a:r>
            <a:r>
              <a:rPr lang="en-US" sz="3200" dirty="0"/>
              <a:t>task? (Focus on task.)</a:t>
            </a:r>
          </a:p>
          <a:p>
            <a:pPr marL="365760" lvl="1" indent="-365760" eaLnBrk="1" hangingPunct="1">
              <a:spcBef>
                <a:spcPts val="1800"/>
              </a:spcBef>
              <a:buAutoNum type="arabicPeriod"/>
            </a:pPr>
            <a:r>
              <a:rPr lang="en-US" sz="3200" dirty="0"/>
              <a:t>What do you notice about the types of questions the teacher asks during the clip?</a:t>
            </a:r>
            <a:endParaRPr lang="en-US" sz="3200" b="1" dirty="0"/>
          </a:p>
          <a:p>
            <a:pPr eaLnBrk="1" hangingPunct="1"/>
            <a:endParaRPr lang="en-US" sz="2000" dirty="0"/>
          </a:p>
        </p:txBody>
      </p:sp>
      <p:sp>
        <p:nvSpPr>
          <p:cNvPr id="2" name="TextBox 1">
            <a:hlinkClick r:id="rId3" action="ppaction://hlinkfile"/>
          </p:cNvPr>
          <p:cNvSpPr txBox="1"/>
          <p:nvPr/>
        </p:nvSpPr>
        <p:spPr>
          <a:xfrm>
            <a:off x="2819400" y="6177887"/>
            <a:ext cx="6096000" cy="369332"/>
          </a:xfrm>
          <a:prstGeom prst="rect">
            <a:avLst/>
          </a:prstGeom>
          <a:noFill/>
        </p:spPr>
        <p:txBody>
          <a:bodyPr wrap="square" rtlCol="0">
            <a:spAutoFit/>
          </a:bodyPr>
          <a:lstStyle/>
          <a:p>
            <a:r>
              <a:rPr lang="en-US" dirty="0">
                <a:solidFill>
                  <a:srgbClr val="0070C0"/>
                </a:solidFill>
              </a:rPr>
              <a:t>Link to video clip: </a:t>
            </a:r>
            <a:r>
              <a:rPr lang="en-US" dirty="0">
                <a:solidFill>
                  <a:srgbClr val="0070C0"/>
                </a:solidFill>
                <a:hlinkClick r:id="rId4"/>
              </a:rPr>
              <a:t>4.1_mspcp_gr1_sound_doody_L8_c1</a:t>
            </a:r>
            <a:endParaRPr lang="en-US" dirty="0">
              <a:solidFill>
                <a:srgbClr val="0070C0"/>
              </a:solidFill>
            </a:endParaRPr>
          </a:p>
        </p:txBody>
      </p:sp>
    </p:spTree>
    <p:extLst>
      <p:ext uri="{BB962C8B-B14F-4D97-AF65-F5344CB8AC3E}">
        <p14:creationId xmlns:p14="http://schemas.microsoft.com/office/powerpoint/2010/main" val="339301526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09600" y="609600"/>
            <a:ext cx="8077200" cy="990600"/>
          </a:xfrm>
        </p:spPr>
        <p:txBody>
          <a:bodyPr>
            <a:noAutofit/>
          </a:bodyPr>
          <a:lstStyle/>
          <a:p>
            <a:pPr eaLnBrk="1" hangingPunct="1"/>
            <a:r>
              <a:rPr lang="en-US" sz="3800" dirty="0"/>
              <a:t>Lesson Analysis: </a:t>
            </a:r>
            <a:r>
              <a:rPr lang="en-US" sz="3800" b="1" dirty="0"/>
              <a:t>Analyze</a:t>
            </a:r>
            <a:r>
              <a:rPr lang="en-US" sz="3800" dirty="0"/>
              <a:t> Strategy 6 and </a:t>
            </a:r>
            <a:r>
              <a:rPr lang="en-US" sz="3800" b="1" dirty="0"/>
              <a:t>Reflect</a:t>
            </a:r>
          </a:p>
        </p:txBody>
      </p:sp>
      <p:sp>
        <p:nvSpPr>
          <p:cNvPr id="22531" name="Rectangle 3"/>
          <p:cNvSpPr>
            <a:spLocks noGrp="1" noChangeArrowheads="1"/>
          </p:cNvSpPr>
          <p:nvPr>
            <p:ph type="body" idx="1"/>
          </p:nvPr>
        </p:nvSpPr>
        <p:spPr>
          <a:xfrm>
            <a:off x="609600" y="1828800"/>
            <a:ext cx="8305800" cy="4800600"/>
          </a:xfrm>
        </p:spPr>
        <p:txBody>
          <a:bodyPr/>
          <a:lstStyle/>
          <a:p>
            <a:pPr eaLnBrk="1" hangingPunct="1">
              <a:buNone/>
            </a:pPr>
            <a:r>
              <a:rPr lang="en-US" sz="3200" b="1" dirty="0"/>
              <a:t>Analyze:</a:t>
            </a:r>
            <a:endParaRPr lang="en-US" sz="3200" dirty="0"/>
          </a:p>
          <a:p>
            <a:pPr marL="548640" lvl="1" indent="-365760" eaLnBrk="1" hangingPunct="1">
              <a:buFont typeface="Arial" pitchFamily="34" charset="0"/>
              <a:buChar char="•"/>
            </a:pPr>
            <a:r>
              <a:rPr lang="en-US" sz="3200" dirty="0"/>
              <a:t>What student thinking is revealed by engaging students in using and applying new science ideas? By providing a claim, evidence, and reasoning?</a:t>
            </a:r>
          </a:p>
          <a:p>
            <a:pPr>
              <a:buNone/>
            </a:pPr>
            <a:r>
              <a:rPr lang="en-US" sz="3200" b="1" dirty="0"/>
              <a:t>Reflect:</a:t>
            </a:r>
          </a:p>
          <a:p>
            <a:pPr marL="548640" lvl="1" indent="-365760">
              <a:buFont typeface="Arial" pitchFamily="34" charset="0"/>
              <a:buChar char="•"/>
            </a:pPr>
            <a:r>
              <a:rPr lang="en-US" sz="3200" dirty="0"/>
              <a:t>What did you learn about strategy 6 from watching and analyzing this video clip? </a:t>
            </a:r>
          </a:p>
        </p:txBody>
      </p:sp>
    </p:spTree>
    <p:extLst>
      <p:ext uri="{BB962C8B-B14F-4D97-AF65-F5344CB8AC3E}">
        <p14:creationId xmlns:p14="http://schemas.microsoft.com/office/powerpoint/2010/main" val="287846243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457200"/>
            <a:ext cx="7997371" cy="990600"/>
          </a:xfrm>
        </p:spPr>
        <p:txBody>
          <a:bodyPr>
            <a:normAutofit/>
          </a:bodyPr>
          <a:lstStyle/>
          <a:p>
            <a:r>
              <a:rPr lang="en-US" dirty="0"/>
              <a:t>Check Your Understanding of Strategy 6</a:t>
            </a:r>
          </a:p>
        </p:txBody>
      </p:sp>
      <p:sp>
        <p:nvSpPr>
          <p:cNvPr id="6" name="Content Placeholder 5"/>
          <p:cNvSpPr>
            <a:spLocks noGrp="1"/>
          </p:cNvSpPr>
          <p:nvPr>
            <p:ph idx="1"/>
          </p:nvPr>
        </p:nvSpPr>
        <p:spPr>
          <a:xfrm>
            <a:off x="609600" y="1447800"/>
            <a:ext cx="8382000" cy="5105400"/>
          </a:xfrm>
        </p:spPr>
        <p:txBody>
          <a:bodyPr/>
          <a:lstStyle/>
          <a:p>
            <a:pPr marL="0" lvl="1" indent="0">
              <a:spcBef>
                <a:spcPts val="600"/>
              </a:spcBef>
              <a:buSzPct val="85000"/>
              <a:buNone/>
            </a:pPr>
            <a:r>
              <a:rPr lang="en-US" sz="2600" dirty="0"/>
              <a:t>Jot down your responses to this multiple-choice quiz:</a:t>
            </a:r>
          </a:p>
          <a:p>
            <a:pPr marL="320040" lvl="1" indent="-320040">
              <a:spcBef>
                <a:spcPts val="600"/>
              </a:spcBef>
              <a:buSzPct val="85000"/>
              <a:buAutoNum type="arabicPeriod"/>
            </a:pPr>
            <a:r>
              <a:rPr lang="en-US" sz="2600" dirty="0"/>
              <a:t>Use-and-apply tasks are used </a:t>
            </a:r>
            <a:r>
              <a:rPr lang="en-US" sz="2600" dirty="0">
                <a:solidFill>
                  <a:srgbClr val="C00000"/>
                </a:solidFill>
              </a:rPr>
              <a:t>[before/during/after] </a:t>
            </a:r>
            <a:r>
              <a:rPr lang="en-US" sz="2600" dirty="0"/>
              <a:t>new science ideas are introduced.</a:t>
            </a:r>
          </a:p>
          <a:p>
            <a:pPr marL="320040" lvl="1" indent="-320040">
              <a:spcBef>
                <a:spcPts val="600"/>
              </a:spcBef>
              <a:buSzPct val="85000"/>
              <a:buAutoNum type="arabicPeriod"/>
            </a:pPr>
            <a:r>
              <a:rPr lang="en-US" sz="2600" dirty="0"/>
              <a:t>For difficult content ideas, students might need to practice applying new ideas in </a:t>
            </a:r>
            <a:r>
              <a:rPr lang="en-US" sz="2600" dirty="0">
                <a:solidFill>
                  <a:srgbClr val="C00000"/>
                </a:solidFill>
              </a:rPr>
              <a:t>[one/two/many] </a:t>
            </a:r>
            <a:r>
              <a:rPr lang="en-US" sz="2600" dirty="0"/>
              <a:t>different contexts.</a:t>
            </a:r>
          </a:p>
          <a:p>
            <a:pPr marL="320040" lvl="1" indent="-320040">
              <a:spcBef>
                <a:spcPts val="600"/>
              </a:spcBef>
              <a:buSzPct val="85000"/>
              <a:buAutoNum type="arabicPeriod"/>
            </a:pPr>
            <a:r>
              <a:rPr lang="en-US" sz="2600" dirty="0">
                <a:solidFill>
                  <a:srgbClr val="C00000"/>
                </a:solidFill>
              </a:rPr>
              <a:t>[True/false]: </a:t>
            </a:r>
            <a:r>
              <a:rPr lang="en-US" sz="2600" dirty="0"/>
              <a:t>Use-and-apply questions or activities are used primarily for student assessment at the end of a unit.</a:t>
            </a:r>
          </a:p>
          <a:p>
            <a:pPr marL="320040" lvl="1" indent="-320040">
              <a:spcBef>
                <a:spcPts val="600"/>
              </a:spcBef>
              <a:buSzPct val="85000"/>
              <a:buAutoNum type="arabicPeriod"/>
            </a:pPr>
            <a:r>
              <a:rPr lang="en-US" sz="2600" dirty="0"/>
              <a:t>It’s appropriate for teachers to ask </a:t>
            </a:r>
            <a:r>
              <a:rPr lang="en-US" sz="2600" dirty="0">
                <a:solidFill>
                  <a:srgbClr val="C00000"/>
                </a:solidFill>
              </a:rPr>
              <a:t>[elicit/probe/challenge] </a:t>
            </a:r>
            <a:r>
              <a:rPr lang="en-US" sz="2600" dirty="0"/>
              <a:t>questions during a use-and-apply activity.</a:t>
            </a:r>
          </a:p>
          <a:p>
            <a:pPr marL="320040" lvl="1" indent="-320040">
              <a:spcBef>
                <a:spcPts val="600"/>
              </a:spcBef>
              <a:buSzPct val="85000"/>
              <a:buAutoNum type="arabicPeriod"/>
            </a:pPr>
            <a:r>
              <a:rPr lang="en-US" sz="2600" dirty="0"/>
              <a:t>Teachers should </a:t>
            </a:r>
            <a:r>
              <a:rPr lang="en-US" sz="2600" dirty="0">
                <a:solidFill>
                  <a:srgbClr val="C00000"/>
                </a:solidFill>
              </a:rPr>
              <a:t>[never/judiciously/always] </a:t>
            </a:r>
            <a:r>
              <a:rPr lang="en-US" sz="2600" dirty="0"/>
              <a:t>tell students about science ideas they are missing or stating inaccurately.  </a:t>
            </a:r>
          </a:p>
          <a:p>
            <a:pPr marL="0" lvl="1" indent="0">
              <a:buSzPct val="85000"/>
              <a:buNone/>
            </a:pPr>
            <a:r>
              <a:rPr lang="en-US" sz="3200" dirty="0"/>
              <a:t> </a:t>
            </a:r>
          </a:p>
          <a:p>
            <a:pPr marL="182563" lvl="1">
              <a:buSzPct val="85000"/>
              <a:buFont typeface="Arial" charset="0"/>
              <a:buChar char="•"/>
            </a:pPr>
            <a:endParaRPr lang="en-US" sz="3200" dirty="0"/>
          </a:p>
          <a:p>
            <a:pPr marL="182563" lvl="1">
              <a:buSzPct val="85000"/>
              <a:buFont typeface="Arial" charset="0"/>
              <a:buChar char="•"/>
            </a:pPr>
            <a:endParaRPr lang="en-US" sz="2800" dirty="0"/>
          </a:p>
          <a:p>
            <a:pPr marL="182563" lvl="1">
              <a:buSzPct val="85000"/>
              <a:buFont typeface="Arial" charset="0"/>
              <a:buChar char="•"/>
            </a:pPr>
            <a:endParaRPr lang="en-US" dirty="0"/>
          </a:p>
        </p:txBody>
      </p:sp>
    </p:spTree>
    <p:extLst>
      <p:ext uri="{BB962C8B-B14F-4D97-AF65-F5344CB8AC3E}">
        <p14:creationId xmlns:p14="http://schemas.microsoft.com/office/powerpoint/2010/main" val="262248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382000" cy="990600"/>
          </a:xfrm>
        </p:spPr>
        <p:txBody>
          <a:bodyPr>
            <a:normAutofit/>
          </a:bodyPr>
          <a:lstStyle/>
          <a:p>
            <a:r>
              <a:rPr lang="en-US" sz="3800" spc="0" dirty="0"/>
              <a:t>Reflect: Lesson Analysis Focus Question 1</a:t>
            </a:r>
          </a:p>
        </p:txBody>
      </p:sp>
      <p:sp>
        <p:nvSpPr>
          <p:cNvPr id="3" name="Content Placeholder 2"/>
          <p:cNvSpPr>
            <a:spLocks noGrp="1"/>
          </p:cNvSpPr>
          <p:nvPr>
            <p:ph idx="1"/>
          </p:nvPr>
        </p:nvSpPr>
        <p:spPr>
          <a:xfrm>
            <a:off x="533400" y="1676400"/>
            <a:ext cx="8229600" cy="4876800"/>
          </a:xfrm>
        </p:spPr>
        <p:txBody>
          <a:bodyPr/>
          <a:lstStyle/>
          <a:p>
            <a:pPr marL="0" indent="0">
              <a:buNone/>
            </a:pPr>
            <a:r>
              <a:rPr lang="en-US" sz="3200" dirty="0"/>
              <a:t>Why is it necessary to engage students in using and applying new science ideas in a variety of ways and contexts?</a:t>
            </a:r>
          </a:p>
          <a:p>
            <a:endParaRPr lang="en-US" dirty="0"/>
          </a:p>
        </p:txBody>
      </p:sp>
    </p:spTree>
    <p:extLst>
      <p:ext uri="{BB962C8B-B14F-4D97-AF65-F5344CB8AC3E}">
        <p14:creationId xmlns:p14="http://schemas.microsoft.com/office/powerpoint/2010/main" val="3774624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610600" cy="990600"/>
          </a:xfrm>
        </p:spPr>
        <p:txBody>
          <a:bodyPr>
            <a:normAutofit/>
          </a:bodyPr>
          <a:lstStyle/>
          <a:p>
            <a:r>
              <a:rPr lang="en-US" dirty="0"/>
              <a:t>Lesson Analysis: Focus Question 2</a:t>
            </a:r>
          </a:p>
        </p:txBody>
      </p:sp>
      <p:sp>
        <p:nvSpPr>
          <p:cNvPr id="3" name="Content Placeholder 2"/>
          <p:cNvSpPr>
            <a:spLocks noGrp="1"/>
          </p:cNvSpPr>
          <p:nvPr>
            <p:ph idx="1"/>
          </p:nvPr>
        </p:nvSpPr>
        <p:spPr>
          <a:xfrm>
            <a:off x="533400" y="1600200"/>
            <a:ext cx="8153400" cy="4876800"/>
          </a:xfrm>
        </p:spPr>
        <p:txBody>
          <a:bodyPr/>
          <a:lstStyle/>
          <a:p>
            <a:pPr marL="0" indent="0">
              <a:spcAft>
                <a:spcPts val="1200"/>
              </a:spcAft>
              <a:buNone/>
            </a:pPr>
            <a:r>
              <a:rPr lang="en-US" sz="3200" dirty="0"/>
              <a:t>How will the Student Thinking Lens strategies help you teach the Sound lessons?</a:t>
            </a:r>
          </a:p>
        </p:txBody>
      </p:sp>
    </p:spTree>
    <p:extLst>
      <p:ext uri="{BB962C8B-B14F-4D97-AF65-F5344CB8AC3E}">
        <p14:creationId xmlns:p14="http://schemas.microsoft.com/office/powerpoint/2010/main" val="2449539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a:extLst>
              <a:ext uri="{FF2B5EF4-FFF2-40B4-BE49-F238E27FC236}">
                <a16:creationId xmlns:a16="http://schemas.microsoft.com/office/drawing/2014/main" id="{9A7F2D69-618C-4FC8-BBED-966D5EFE27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676400" y="533400"/>
            <a:ext cx="5780346"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1828800" y="2743200"/>
            <a:ext cx="2743200" cy="2819400"/>
          </a:xfrm>
          <a:prstGeom prst="rect">
            <a:avLst/>
          </a:prstGeom>
          <a:solidFill>
            <a:srgbClr val="FFFF00">
              <a:alpha val="901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147919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533400"/>
            <a:ext cx="8458200" cy="990600"/>
          </a:xfrm>
        </p:spPr>
        <p:txBody>
          <a:bodyPr>
            <a:normAutofit/>
          </a:bodyPr>
          <a:lstStyle/>
          <a:p>
            <a:pPr eaLnBrk="1" hangingPunct="1"/>
            <a:r>
              <a:rPr lang="en-US" dirty="0"/>
              <a:t>Review: Student Thinking Lens Strategies</a:t>
            </a:r>
          </a:p>
        </p:txBody>
      </p:sp>
      <p:sp>
        <p:nvSpPr>
          <p:cNvPr id="26627" name="Rectangle 3"/>
          <p:cNvSpPr>
            <a:spLocks noGrp="1" noChangeArrowheads="1"/>
          </p:cNvSpPr>
          <p:nvPr>
            <p:ph type="body" idx="1"/>
          </p:nvPr>
        </p:nvSpPr>
        <p:spPr>
          <a:xfrm>
            <a:off x="457200" y="1447800"/>
            <a:ext cx="8229600" cy="4953000"/>
          </a:xfrm>
        </p:spPr>
        <p:txBody>
          <a:bodyPr/>
          <a:lstStyle/>
          <a:p>
            <a:pPr marL="0" indent="0" eaLnBrk="1" hangingPunct="1">
              <a:spcAft>
                <a:spcPts val="1200"/>
              </a:spcAft>
              <a:buFontTx/>
              <a:buNone/>
              <a:defRPr/>
            </a:pPr>
            <a:r>
              <a:rPr lang="en-US" sz="3200" dirty="0"/>
              <a:t>Review the STL summary chart in the </a:t>
            </a:r>
            <a:r>
              <a:rPr lang="en-US" sz="3200" dirty="0" err="1"/>
              <a:t>STeLLA</a:t>
            </a:r>
            <a:r>
              <a:rPr lang="en-US" sz="3200" dirty="0"/>
              <a:t> strategies booklet and discuss these questions:</a:t>
            </a:r>
          </a:p>
          <a:p>
            <a:pPr marL="777240" indent="-457200" eaLnBrk="1" hangingPunct="1">
              <a:spcAft>
                <a:spcPts val="1200"/>
              </a:spcAft>
              <a:buFont typeface="+mj-lt"/>
              <a:buAutoNum type="arabicPeriod"/>
              <a:defRPr/>
            </a:pPr>
            <a:r>
              <a:rPr lang="en-US" sz="3200" dirty="0"/>
              <a:t>What pattern(s) do you see in this arrangement (organization) of the STL strategies? </a:t>
            </a:r>
          </a:p>
          <a:p>
            <a:pPr marL="777240" indent="-457200" eaLnBrk="1" hangingPunct="1">
              <a:spcBef>
                <a:spcPts val="0"/>
              </a:spcBef>
              <a:spcAft>
                <a:spcPts val="1200"/>
              </a:spcAft>
              <a:buFont typeface="+mj-lt"/>
              <a:buAutoNum type="arabicPeriod"/>
              <a:defRPr/>
            </a:pPr>
            <a:r>
              <a:rPr lang="en-US" sz="3200" dirty="0"/>
              <a:t>How does this arrangement (organization) highlight the differences and similarities among the Student Thinking Lens strategies?</a:t>
            </a:r>
          </a:p>
          <a:p>
            <a:pPr marL="609600" indent="-609600" eaLnBrk="1" hangingPunct="1">
              <a:buFontTx/>
              <a:buNone/>
              <a:defRPr/>
            </a:pPr>
            <a:endParaRPr lang="en-US" dirty="0"/>
          </a:p>
        </p:txBody>
      </p:sp>
    </p:spTree>
    <p:extLst>
      <p:ext uri="{BB962C8B-B14F-4D97-AF65-F5344CB8AC3E}">
        <p14:creationId xmlns:p14="http://schemas.microsoft.com/office/powerpoint/2010/main" val="2108677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382000" cy="990600"/>
          </a:xfrm>
        </p:spPr>
        <p:txBody>
          <a:bodyPr>
            <a:noAutofit/>
          </a:bodyPr>
          <a:lstStyle/>
          <a:p>
            <a:r>
              <a:rPr lang="en-US" spc="0" dirty="0"/>
              <a:t>Lesson Analysis: </a:t>
            </a:r>
            <a:r>
              <a:rPr lang="en-US" b="1" spc="0" dirty="0"/>
              <a:t>Review</a:t>
            </a:r>
            <a:r>
              <a:rPr lang="en-US" spc="0" dirty="0"/>
              <a:t> Lesson Context</a:t>
            </a:r>
          </a:p>
        </p:txBody>
      </p:sp>
      <p:sp>
        <p:nvSpPr>
          <p:cNvPr id="3" name="Content Placeholder 2"/>
          <p:cNvSpPr>
            <a:spLocks noGrp="1"/>
          </p:cNvSpPr>
          <p:nvPr>
            <p:ph idx="1"/>
          </p:nvPr>
        </p:nvSpPr>
        <p:spPr>
          <a:xfrm>
            <a:off x="533400" y="1676400"/>
            <a:ext cx="8229600" cy="4190999"/>
          </a:xfrm>
        </p:spPr>
        <p:txBody>
          <a:bodyPr/>
          <a:lstStyle/>
          <a:p>
            <a:pPr marL="0" indent="0">
              <a:buNone/>
            </a:pPr>
            <a:r>
              <a:rPr lang="en-US" sz="3200" dirty="0"/>
              <a:t>Read the lesson context for this video clip at the top of the transcript (handout 4.5 in your PD program binder). </a:t>
            </a:r>
          </a:p>
          <a:p>
            <a:pPr marL="0" indent="0">
              <a:buNone/>
            </a:pPr>
            <a:endParaRPr lang="en-US" dirty="0"/>
          </a:p>
        </p:txBody>
      </p:sp>
    </p:spTree>
    <p:extLst>
      <p:ext uri="{BB962C8B-B14F-4D97-AF65-F5344CB8AC3E}">
        <p14:creationId xmlns:p14="http://schemas.microsoft.com/office/powerpoint/2010/main" val="1292436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09600" y="533400"/>
            <a:ext cx="8077200" cy="990600"/>
          </a:xfrm>
        </p:spPr>
        <p:txBody>
          <a:bodyPr>
            <a:noAutofit/>
          </a:bodyPr>
          <a:lstStyle/>
          <a:p>
            <a:pPr eaLnBrk="1" hangingPunct="1"/>
            <a:r>
              <a:rPr lang="en-US" sz="3800" dirty="0"/>
              <a:t>Lesson Analysis: </a:t>
            </a:r>
            <a:r>
              <a:rPr lang="en-US" sz="3800" b="1" dirty="0"/>
              <a:t>Identify</a:t>
            </a:r>
            <a:r>
              <a:rPr lang="en-US" sz="3800" dirty="0"/>
              <a:t> Student Thinking Lens Strategies</a:t>
            </a:r>
          </a:p>
        </p:txBody>
      </p:sp>
      <p:sp>
        <p:nvSpPr>
          <p:cNvPr id="22531" name="Rectangle 3"/>
          <p:cNvSpPr>
            <a:spLocks noGrp="1" noChangeArrowheads="1"/>
          </p:cNvSpPr>
          <p:nvPr>
            <p:ph type="body" idx="1"/>
          </p:nvPr>
        </p:nvSpPr>
        <p:spPr>
          <a:xfrm>
            <a:off x="685800" y="1676400"/>
            <a:ext cx="8001000" cy="4525962"/>
          </a:xfrm>
        </p:spPr>
        <p:txBody>
          <a:bodyPr/>
          <a:lstStyle/>
          <a:p>
            <a:pPr marL="365760" lvl="1" indent="-365760" eaLnBrk="1" hangingPunct="1">
              <a:spcBef>
                <a:spcPts val="1200"/>
              </a:spcBef>
              <a:spcAft>
                <a:spcPts val="300"/>
              </a:spcAft>
              <a:buFont typeface="Arial" pitchFamily="34" charset="0"/>
              <a:buChar char="•"/>
            </a:pPr>
            <a:r>
              <a:rPr lang="en-US" sz="3200" dirty="0"/>
              <a:t>What Student Thinking Lens strategies can you identify in this video clip?</a:t>
            </a:r>
          </a:p>
          <a:p>
            <a:pPr marL="365760" lvl="1" indent="-365760" eaLnBrk="1" hangingPunct="1">
              <a:spcBef>
                <a:spcPts val="1200"/>
              </a:spcBef>
              <a:buFont typeface="Arial" pitchFamily="34" charset="0"/>
              <a:buChar char="•"/>
            </a:pPr>
            <a:r>
              <a:rPr lang="en-US" sz="3200" dirty="0"/>
              <a:t>After watching the video, study the transcript (handout 4.5) and fill in handout 4.6 (Identifying Student thinking Lens Strategies). </a:t>
            </a:r>
          </a:p>
          <a:p>
            <a:pPr marL="365760" lvl="1" indent="-365760" eaLnBrk="1" hangingPunct="1">
              <a:spcBef>
                <a:spcPts val="1200"/>
              </a:spcBef>
              <a:buFont typeface="Arial" pitchFamily="34" charset="0"/>
              <a:buChar char="•"/>
            </a:pPr>
            <a:r>
              <a:rPr lang="en-US" sz="3200" dirty="0"/>
              <a:t>Be ready to share your findings with the group, including any missed opportunities.</a:t>
            </a:r>
            <a:endParaRPr lang="en-US" sz="3200" i="1" dirty="0"/>
          </a:p>
          <a:p>
            <a:pPr marL="274637" lvl="1" indent="0" eaLnBrk="1" hangingPunct="1">
              <a:buNone/>
            </a:pPr>
            <a:endParaRPr lang="en-US" dirty="0"/>
          </a:p>
          <a:p>
            <a:pPr marL="274637" lvl="1" indent="0" eaLnBrk="1" hangingPunct="1">
              <a:buNone/>
            </a:pPr>
            <a:endParaRPr lang="en-US" dirty="0"/>
          </a:p>
          <a:p>
            <a:pPr marL="274637" lvl="1" indent="0" eaLnBrk="1" hangingPunct="1">
              <a:buNone/>
            </a:pPr>
            <a:endParaRPr lang="en-US" b="1" dirty="0"/>
          </a:p>
          <a:p>
            <a:pPr marL="274637" lvl="1" indent="0" eaLnBrk="1" hangingPunct="1">
              <a:buNone/>
            </a:pPr>
            <a:endParaRPr lang="en-US" b="1" dirty="0"/>
          </a:p>
          <a:p>
            <a:pPr eaLnBrk="1" hangingPunct="1"/>
            <a:endParaRPr lang="en-US" sz="2000" dirty="0"/>
          </a:p>
          <a:p>
            <a:pPr marL="0" indent="0" eaLnBrk="1" hangingPunct="1">
              <a:buNone/>
            </a:pPr>
            <a:endParaRPr lang="en-US" sz="2000" dirty="0"/>
          </a:p>
        </p:txBody>
      </p:sp>
      <p:sp>
        <p:nvSpPr>
          <p:cNvPr id="3" name="TextBox 2">
            <a:hlinkClick r:id="rId3" action="ppaction://hlinkfile"/>
          </p:cNvPr>
          <p:cNvSpPr txBox="1"/>
          <p:nvPr/>
        </p:nvSpPr>
        <p:spPr>
          <a:xfrm flipH="1">
            <a:off x="2895600" y="6248400"/>
            <a:ext cx="5943600" cy="369332"/>
          </a:xfrm>
          <a:prstGeom prst="rect">
            <a:avLst/>
          </a:prstGeom>
          <a:noFill/>
        </p:spPr>
        <p:txBody>
          <a:bodyPr wrap="square" rtlCol="0">
            <a:spAutoFit/>
          </a:bodyPr>
          <a:lstStyle/>
          <a:p>
            <a:r>
              <a:rPr lang="en-US" dirty="0">
                <a:solidFill>
                  <a:srgbClr val="0070C0"/>
                </a:solidFill>
              </a:rPr>
              <a:t>Link to video clip: </a:t>
            </a:r>
            <a:r>
              <a:rPr lang="en-US" dirty="0">
                <a:solidFill>
                  <a:srgbClr val="0070C0"/>
                </a:solidFill>
                <a:hlinkClick r:id="rId4"/>
              </a:rPr>
              <a:t>4.2_mspcp_gr1_sound_derose_L2_c1</a:t>
            </a:r>
            <a:endParaRPr lang="en-US" dirty="0">
              <a:solidFill>
                <a:srgbClr val="0070C0"/>
              </a:solidFill>
            </a:endParaRPr>
          </a:p>
        </p:txBody>
      </p:sp>
    </p:spTree>
    <p:extLst>
      <p:ext uri="{BB962C8B-B14F-4D97-AF65-F5344CB8AC3E}">
        <p14:creationId xmlns:p14="http://schemas.microsoft.com/office/powerpoint/2010/main" val="23561943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8001000" cy="990600"/>
          </a:xfrm>
        </p:spPr>
        <p:txBody>
          <a:bodyPr/>
          <a:lstStyle/>
          <a:p>
            <a:r>
              <a:rPr lang="en-US" dirty="0"/>
              <a:t>Agenda for Day 4</a:t>
            </a:r>
          </a:p>
        </p:txBody>
      </p:sp>
      <p:sp>
        <p:nvSpPr>
          <p:cNvPr id="3" name="Content Placeholder 2"/>
          <p:cNvSpPr>
            <a:spLocks noGrp="1"/>
          </p:cNvSpPr>
          <p:nvPr>
            <p:ph idx="1"/>
          </p:nvPr>
        </p:nvSpPr>
        <p:spPr>
          <a:xfrm>
            <a:off x="685800" y="1371600"/>
            <a:ext cx="8001000" cy="4876800"/>
          </a:xfrm>
        </p:spPr>
        <p:txBody>
          <a:bodyPr/>
          <a:lstStyle/>
          <a:p>
            <a:pPr marL="365760" indent="-365760">
              <a:spcBef>
                <a:spcPts val="300"/>
              </a:spcBef>
            </a:pPr>
            <a:r>
              <a:rPr lang="en-US" sz="3000" dirty="0"/>
              <a:t>Day-3 reflections</a:t>
            </a:r>
          </a:p>
          <a:p>
            <a:pPr marL="365760" indent="-365760">
              <a:spcBef>
                <a:spcPts val="300"/>
              </a:spcBef>
            </a:pPr>
            <a:r>
              <a:rPr lang="en-US" sz="3000" dirty="0"/>
              <a:t>Importance of STL strategy 5: constructing explanations</a:t>
            </a:r>
          </a:p>
          <a:p>
            <a:pPr marL="365760" indent="-365760">
              <a:spcBef>
                <a:spcPts val="300"/>
              </a:spcBef>
            </a:pPr>
            <a:r>
              <a:rPr lang="en-US" sz="3000" dirty="0"/>
              <a:t>Introducing Student Thinking Lens strategy 6</a:t>
            </a:r>
          </a:p>
          <a:p>
            <a:pPr marL="365760" indent="-365760">
              <a:spcBef>
                <a:spcPts val="300"/>
              </a:spcBef>
            </a:pPr>
            <a:r>
              <a:rPr lang="en-US" sz="3000" dirty="0"/>
              <a:t>Lesson analysis: STL strategy 6</a:t>
            </a:r>
          </a:p>
          <a:p>
            <a:pPr marL="365760" indent="-365760">
              <a:spcBef>
                <a:spcPts val="300"/>
              </a:spcBef>
            </a:pPr>
            <a:r>
              <a:rPr lang="en-US" sz="3000" dirty="0"/>
              <a:t>Review: STL strategies 1–6</a:t>
            </a:r>
          </a:p>
          <a:p>
            <a:pPr marL="365760" indent="-365760">
              <a:spcBef>
                <a:spcPts val="300"/>
              </a:spcBef>
            </a:pPr>
            <a:r>
              <a:rPr lang="en-US" sz="3000" dirty="0"/>
              <a:t>Sound</a:t>
            </a:r>
            <a:r>
              <a:rPr lang="en-US" sz="3000" dirty="0">
                <a:solidFill>
                  <a:srgbClr val="0070C0"/>
                </a:solidFill>
              </a:rPr>
              <a:t> </a:t>
            </a:r>
            <a:r>
              <a:rPr lang="en-US" sz="3000" dirty="0"/>
              <a:t>lesson plans review</a:t>
            </a:r>
          </a:p>
          <a:p>
            <a:pPr marL="365760" indent="-365760">
              <a:spcBef>
                <a:spcPts val="300"/>
              </a:spcBef>
            </a:pPr>
            <a:r>
              <a:rPr lang="en-US" sz="3000" dirty="0"/>
              <a:t>Lunch</a:t>
            </a:r>
          </a:p>
          <a:p>
            <a:pPr marL="365760" indent="-365760">
              <a:spcBef>
                <a:spcPts val="300"/>
              </a:spcBef>
            </a:pPr>
            <a:r>
              <a:rPr lang="en-US" sz="3000" dirty="0"/>
              <a:t>Content deepening: sound</a:t>
            </a:r>
          </a:p>
          <a:p>
            <a:pPr marL="365760" indent="-365760">
              <a:spcBef>
                <a:spcPts val="300"/>
              </a:spcBef>
            </a:pPr>
            <a:r>
              <a:rPr lang="en-US" sz="3000" dirty="0"/>
              <a:t>Summary, homework, and reflections</a:t>
            </a:r>
          </a:p>
        </p:txBody>
      </p:sp>
    </p:spTree>
    <p:extLst>
      <p:ext uri="{BB962C8B-B14F-4D97-AF65-F5344CB8AC3E}">
        <p14:creationId xmlns:p14="http://schemas.microsoft.com/office/powerpoint/2010/main" val="2508046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96000"/>
          </a:xfrm>
        </p:spPr>
        <p:txBody>
          <a:bodyPr/>
          <a:lstStyle/>
          <a:p>
            <a:pPr marL="0" indent="0" algn="ctr">
              <a:spcBef>
                <a:spcPts val="0"/>
              </a:spcBef>
              <a:buNone/>
            </a:pPr>
            <a:r>
              <a:rPr lang="en-US" sz="3200" dirty="0">
                <a:solidFill>
                  <a:schemeClr val="tx2"/>
                </a:solidFill>
              </a:rPr>
              <a:t>RESPECT PD Program School-Year Plan</a:t>
            </a:r>
          </a:p>
        </p:txBody>
      </p:sp>
      <p:graphicFrame>
        <p:nvGraphicFramePr>
          <p:cNvPr id="6" name="Table 5"/>
          <p:cNvGraphicFramePr>
            <a:graphicFrameLocks noGrp="1"/>
          </p:cNvGraphicFramePr>
          <p:nvPr>
            <p:extLst>
              <p:ext uri="{D42A27DB-BD31-4B8C-83A1-F6EECF244321}">
                <p14:modId xmlns:p14="http://schemas.microsoft.com/office/powerpoint/2010/main" val="308412704"/>
              </p:ext>
            </p:extLst>
          </p:nvPr>
        </p:nvGraphicFramePr>
        <p:xfrm>
          <a:off x="381000" y="1142999"/>
          <a:ext cx="8382000" cy="5320207"/>
        </p:xfrm>
        <a:graphic>
          <a:graphicData uri="http://schemas.openxmlformats.org/drawingml/2006/table">
            <a:tbl>
              <a:tblPr firstRow="1" bandRow="1">
                <a:tableStyleId>{5C22544A-7EE6-4342-B048-85BDC9FD1C3A}</a:tableStyleId>
              </a:tblPr>
              <a:tblGrid>
                <a:gridCol w="1885950">
                  <a:extLst>
                    <a:ext uri="{9D8B030D-6E8A-4147-A177-3AD203B41FA5}">
                      <a16:colId xmlns:a16="http://schemas.microsoft.com/office/drawing/2014/main" val="20000"/>
                    </a:ext>
                  </a:extLst>
                </a:gridCol>
                <a:gridCol w="2305050">
                  <a:extLst>
                    <a:ext uri="{9D8B030D-6E8A-4147-A177-3AD203B41FA5}">
                      <a16:colId xmlns:a16="http://schemas.microsoft.com/office/drawing/2014/main" val="20001"/>
                    </a:ext>
                  </a:extLst>
                </a:gridCol>
                <a:gridCol w="2095500">
                  <a:extLst>
                    <a:ext uri="{9D8B030D-6E8A-4147-A177-3AD203B41FA5}">
                      <a16:colId xmlns:a16="http://schemas.microsoft.com/office/drawing/2014/main" val="20002"/>
                    </a:ext>
                  </a:extLst>
                </a:gridCol>
                <a:gridCol w="2095500">
                  <a:extLst>
                    <a:ext uri="{9D8B030D-6E8A-4147-A177-3AD203B41FA5}">
                      <a16:colId xmlns:a16="http://schemas.microsoft.com/office/drawing/2014/main" val="20003"/>
                    </a:ext>
                  </a:extLst>
                </a:gridCol>
              </a:tblGrid>
              <a:tr h="137160">
                <a:tc gridSpan="4">
                  <a:txBody>
                    <a:bodyPr/>
                    <a:lstStyle/>
                    <a:p>
                      <a:pPr algn="ctr"/>
                      <a:r>
                        <a:rPr lang="en-US" dirty="0"/>
                        <a:t>Summer Institute</a:t>
                      </a:r>
                    </a:p>
                  </a:txBody>
                  <a:tcPr>
                    <a:solidFill>
                      <a:schemeClr val="bg1">
                        <a:lumMod val="65000"/>
                      </a:schemeClr>
                    </a:solidFill>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707025">
                <a:tc gridSpan="2">
                  <a:txBody>
                    <a:bodyPr/>
                    <a:lstStyle/>
                    <a:p>
                      <a:r>
                        <a:rPr lang="en-US" b="1" u="none" dirty="0"/>
                        <a:t>Content deepening</a:t>
                      </a:r>
                      <a:r>
                        <a:rPr lang="en-US" b="1" dirty="0"/>
                        <a:t>:</a:t>
                      </a:r>
                      <a:r>
                        <a:rPr lang="en-US" b="1" baseline="0" dirty="0"/>
                        <a:t> </a:t>
                      </a:r>
                      <a:r>
                        <a:rPr lang="en-US" baseline="0" dirty="0"/>
                        <a:t>Variations in Plants and Animals and Sound</a:t>
                      </a:r>
                      <a:endParaRPr lang="en-US" dirty="0">
                        <a:solidFill>
                          <a:srgbClr val="0070C0"/>
                        </a:solidFill>
                      </a:endParaRPr>
                    </a:p>
                  </a:txBody>
                  <a:tcPr/>
                </a:tc>
                <a:tc hMerge="1">
                  <a:txBody>
                    <a:bodyPr/>
                    <a:lstStyle/>
                    <a:p>
                      <a:endParaRPr lang="en-US" dirty="0"/>
                    </a:p>
                  </a:txBody>
                  <a:tcPr/>
                </a:tc>
                <a:tc gridSpan="2">
                  <a:txBody>
                    <a:bodyPr/>
                    <a:lstStyle/>
                    <a:p>
                      <a:r>
                        <a:rPr lang="en-US" b="1" u="none" dirty="0"/>
                        <a:t>Lesson analysis:</a:t>
                      </a:r>
                      <a:r>
                        <a:rPr lang="en-US" b="1" u="none" baseline="0" dirty="0"/>
                        <a:t> </a:t>
                      </a:r>
                      <a:r>
                        <a:rPr lang="en-US" baseline="0" dirty="0"/>
                        <a:t>Introduction to the </a:t>
                      </a:r>
                      <a:r>
                        <a:rPr lang="en-US" baseline="0" dirty="0" err="1"/>
                        <a:t>STeLLA</a:t>
                      </a:r>
                      <a:r>
                        <a:rPr lang="en-US" baseline="0" dirty="0"/>
                        <a:t>  framework and strategies</a:t>
                      </a:r>
                    </a:p>
                  </a:txBody>
                  <a:tcPr/>
                </a:tc>
                <a:tc hMerge="1">
                  <a:txBody>
                    <a:bodyPr/>
                    <a:lstStyle/>
                    <a:p>
                      <a:endParaRPr lang="en-US" dirty="0"/>
                    </a:p>
                  </a:txBody>
                  <a:tcPr/>
                </a:tc>
                <a:extLst>
                  <a:ext uri="{0D108BD9-81ED-4DB2-BD59-A6C34878D82A}">
                    <a16:rowId xmlns:a16="http://schemas.microsoft.com/office/drawing/2014/main" val="10001"/>
                  </a:ext>
                </a:extLst>
              </a:tr>
              <a:tr h="409626">
                <a:tc gridSpan="4">
                  <a:txBody>
                    <a:bodyPr/>
                    <a:lstStyle/>
                    <a:p>
                      <a:pPr algn="ctr"/>
                      <a:r>
                        <a:rPr lang="en-US" sz="1800" b="1" kern="1200" dirty="0">
                          <a:solidFill>
                            <a:schemeClr val="lt1"/>
                          </a:solidFill>
                          <a:latin typeface="+mn-lt"/>
                          <a:ea typeface="+mn-ea"/>
                          <a:cs typeface="+mn-cs"/>
                        </a:rPr>
                        <a:t>Fall Study-Group Sessions</a:t>
                      </a:r>
                    </a:p>
                  </a:txBody>
                  <a:tcPr>
                    <a:solidFill>
                      <a:schemeClr val="bg1">
                        <a:lumMod val="65000"/>
                      </a:schemeClr>
                    </a:solidFill>
                  </a:tcPr>
                </a:tc>
                <a:tc hMerge="1">
                  <a:txBody>
                    <a:bodyPr/>
                    <a:lstStyle/>
                    <a:p>
                      <a:endParaRPr lang="en-US"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2"/>
                  </a:ext>
                </a:extLst>
              </a:tr>
              <a:tr h="1638503">
                <a:tc>
                  <a:txBody>
                    <a:bodyPr/>
                    <a:lstStyle/>
                    <a:p>
                      <a:pPr algn="ctr"/>
                      <a:r>
                        <a:rPr lang="en-US" dirty="0"/>
                        <a:t>Fall Teaching</a:t>
                      </a:r>
                    </a:p>
                    <a:p>
                      <a:pPr algn="ctr"/>
                      <a:r>
                        <a:rPr lang="en-US" dirty="0"/>
                        <a:t>Rounds 1 and 2</a:t>
                      </a:r>
                    </a:p>
                  </a:txBody>
                  <a:tcPr anchor="ctr"/>
                </a:tc>
                <a:tc gridSpan="2">
                  <a:txBody>
                    <a:bodyPr/>
                    <a:lstStyle/>
                    <a:p>
                      <a:pPr marL="285750" indent="-285750">
                        <a:buFont typeface="Arial" panose="020B0604020202020204" pitchFamily="34" charset="0"/>
                        <a:buChar char="•"/>
                      </a:pPr>
                      <a:r>
                        <a:rPr lang="en-US" sz="1500" dirty="0"/>
                        <a:t>Use the </a:t>
                      </a:r>
                      <a:r>
                        <a:rPr lang="en-US" sz="1500" dirty="0" err="1"/>
                        <a:t>STeLLA</a:t>
                      </a:r>
                      <a:r>
                        <a:rPr lang="en-US" sz="1500" baseline="0" dirty="0"/>
                        <a:t> strategies while teaching lessons on variations in plants and animals.</a:t>
                      </a:r>
                      <a:endParaRPr lang="en-US" sz="1500" baseline="0" dirty="0">
                        <a:solidFill>
                          <a:srgbClr val="0070C0"/>
                        </a:solidFill>
                      </a:endParaRPr>
                    </a:p>
                    <a:p>
                      <a:pPr marL="285750" indent="-285750">
                        <a:buFont typeface="Arial" panose="020B0604020202020204" pitchFamily="34" charset="0"/>
                        <a:buChar char="•"/>
                      </a:pPr>
                      <a:r>
                        <a:rPr lang="en-US" sz="1500" baseline="0" dirty="0"/>
                        <a:t>Analyze student thinking and science content storylines using video from our own classrooms.</a:t>
                      </a:r>
                    </a:p>
                    <a:p>
                      <a:pPr marL="285750" indent="-285750">
                        <a:buFont typeface="Arial" panose="020B0604020202020204" pitchFamily="34" charset="0"/>
                        <a:buChar char="•"/>
                      </a:pPr>
                      <a:r>
                        <a:rPr lang="en-US" sz="1500" baseline="0" dirty="0"/>
                        <a:t>Deepen content knowledge of traits and variations through lesson video analysis.</a:t>
                      </a:r>
                      <a:endParaRPr lang="en-US" sz="1500" dirty="0"/>
                    </a:p>
                  </a:txBody>
                  <a:tcPr/>
                </a:tc>
                <a:tc hMerge="1">
                  <a:txBody>
                    <a:bodyPr/>
                    <a:lstStyle/>
                    <a:p>
                      <a:endParaRPr lang="en-US"/>
                    </a:p>
                  </a:txBody>
                  <a:tcPr/>
                </a:tc>
                <a:tc>
                  <a:txBody>
                    <a:bodyPr/>
                    <a:lstStyle/>
                    <a:p>
                      <a:pPr algn="ctr"/>
                      <a:r>
                        <a:rPr lang="en-US" dirty="0">
                          <a:solidFill>
                            <a:schemeClr val="tx1"/>
                          </a:solidFill>
                        </a:rPr>
                        <a:t>Variations in Plants and Animals</a:t>
                      </a:r>
                    </a:p>
                  </a:txBody>
                  <a:tcPr anchor="ctr"/>
                </a:tc>
                <a:extLst>
                  <a:ext uri="{0D108BD9-81ED-4DB2-BD59-A6C34878D82A}">
                    <a16:rowId xmlns:a16="http://schemas.microsoft.com/office/drawing/2014/main" val="10003"/>
                  </a:ext>
                </a:extLst>
              </a:tr>
              <a:tr h="454516">
                <a:tc gridSpan="4">
                  <a:txBody>
                    <a:bodyPr/>
                    <a:lstStyle/>
                    <a:p>
                      <a:pPr algn="ctr"/>
                      <a:r>
                        <a:rPr lang="en-US" sz="1800" b="1" kern="1200" dirty="0">
                          <a:solidFill>
                            <a:schemeClr val="bg1"/>
                          </a:solidFill>
                          <a:latin typeface="+mn-lt"/>
                          <a:ea typeface="+mn-ea"/>
                          <a:cs typeface="+mn-cs"/>
                        </a:rPr>
                        <a:t>Spring Study-Group Sessions</a:t>
                      </a:r>
                    </a:p>
                  </a:txBody>
                  <a:tcPr anchor="ctr">
                    <a:solidFill>
                      <a:schemeClr val="bg1">
                        <a:lumMod val="65000"/>
                      </a:schemeClr>
                    </a:solidFill>
                  </a:tcPr>
                </a:tc>
                <a:tc hMerge="1">
                  <a:txBody>
                    <a:bodyPr/>
                    <a:lstStyle/>
                    <a:p>
                      <a:pPr marL="285750" indent="-285750">
                        <a:buFont typeface="Arial" panose="020B0604020202020204" pitchFamily="34" charset="0"/>
                        <a:buChar char="•"/>
                      </a:pPr>
                      <a:endParaRPr lang="en-US" sz="1400" dirty="0"/>
                    </a:p>
                  </a:txBody>
                  <a:tcPr/>
                </a:tc>
                <a:tc hMerge="1">
                  <a:txBody>
                    <a:bodyPr/>
                    <a:lstStyle/>
                    <a:p>
                      <a:endParaRPr lang="en-US"/>
                    </a:p>
                  </a:txBody>
                  <a:tcPr/>
                </a:tc>
                <a:tc hMerge="1">
                  <a:txBody>
                    <a:bodyPr/>
                    <a:lstStyle/>
                    <a:p>
                      <a:pPr algn="ctr"/>
                      <a:endParaRPr lang="en-US" dirty="0"/>
                    </a:p>
                  </a:txBody>
                  <a:tcPr anchor="ctr"/>
                </a:tc>
                <a:extLst>
                  <a:ext uri="{0D108BD9-81ED-4DB2-BD59-A6C34878D82A}">
                    <a16:rowId xmlns:a16="http://schemas.microsoft.com/office/drawing/2014/main" val="10004"/>
                  </a:ext>
                </a:extLst>
              </a:tr>
              <a:tr h="1638503">
                <a:tc>
                  <a:txBody>
                    <a:bodyPr/>
                    <a:lstStyle/>
                    <a:p>
                      <a:pPr algn="ctr"/>
                      <a:r>
                        <a:rPr lang="en-US" dirty="0"/>
                        <a:t>Spring Teaching</a:t>
                      </a:r>
                    </a:p>
                    <a:p>
                      <a:pPr algn="ctr"/>
                      <a:r>
                        <a:rPr lang="en-US" dirty="0"/>
                        <a:t>Rounds 1 and 2</a:t>
                      </a:r>
                    </a:p>
                  </a:txBody>
                  <a:tcPr anchor="ctr"/>
                </a:tc>
                <a:tc gridSpan="2">
                  <a:txBody>
                    <a:bodyPr/>
                    <a:lstStyle/>
                    <a:p>
                      <a:pPr marL="285750" indent="-285750">
                        <a:buFont typeface="Arial" panose="020B0604020202020204" pitchFamily="34" charset="0"/>
                        <a:buChar char="•"/>
                      </a:pPr>
                      <a:r>
                        <a:rPr lang="en-US" sz="1500" dirty="0">
                          <a:solidFill>
                            <a:schemeClr val="tx1"/>
                          </a:solidFill>
                        </a:rPr>
                        <a:t>Use the </a:t>
                      </a:r>
                      <a:r>
                        <a:rPr lang="en-US" sz="1500" dirty="0" err="1">
                          <a:solidFill>
                            <a:schemeClr val="tx1"/>
                          </a:solidFill>
                        </a:rPr>
                        <a:t>STeLLA</a:t>
                      </a:r>
                      <a:r>
                        <a:rPr lang="en-US" sz="1500" baseline="0" dirty="0">
                          <a:solidFill>
                            <a:schemeClr val="tx1"/>
                          </a:solidFill>
                        </a:rPr>
                        <a:t> strategies while teaching lessons on sound.</a:t>
                      </a:r>
                      <a:endParaRPr lang="en-US" sz="1500" dirty="0">
                        <a:solidFill>
                          <a:schemeClr val="tx1"/>
                        </a:solidFill>
                      </a:endParaRPr>
                    </a:p>
                    <a:p>
                      <a:pPr marL="285750" indent="-285750">
                        <a:buFont typeface="Arial" panose="020B0604020202020204" pitchFamily="34" charset="0"/>
                        <a:buChar char="•"/>
                      </a:pPr>
                      <a:r>
                        <a:rPr lang="en-US" sz="1500" dirty="0">
                          <a:solidFill>
                            <a:schemeClr val="tx1"/>
                          </a:solidFill>
                        </a:rPr>
                        <a:t>Analyze</a:t>
                      </a:r>
                      <a:r>
                        <a:rPr lang="en-US" sz="1500" baseline="0" dirty="0">
                          <a:solidFill>
                            <a:schemeClr val="tx1"/>
                          </a:solidFill>
                        </a:rPr>
                        <a:t> student thinking and science content storylines using video from our own classrooms.</a:t>
                      </a:r>
                    </a:p>
                    <a:p>
                      <a:pPr marL="285750" indent="-285750">
                        <a:buFont typeface="Arial" panose="020B0604020202020204" pitchFamily="34" charset="0"/>
                        <a:buChar char="•"/>
                      </a:pPr>
                      <a:r>
                        <a:rPr lang="en-US" sz="1500" baseline="0" dirty="0">
                          <a:solidFill>
                            <a:schemeClr val="tx1"/>
                          </a:solidFill>
                        </a:rPr>
                        <a:t>Deepen content knowledge about sound through lesson video analysis. </a:t>
                      </a:r>
                      <a:endParaRPr lang="en-US" sz="1500" dirty="0">
                        <a:solidFill>
                          <a:schemeClr val="tx1"/>
                        </a:solidFill>
                      </a:endParaRPr>
                    </a:p>
                  </a:txBody>
                  <a:tcPr/>
                </a:tc>
                <a:tc hMerge="1">
                  <a:txBody>
                    <a:bodyPr/>
                    <a:lstStyle/>
                    <a:p>
                      <a:endParaRPr lang="en-US"/>
                    </a:p>
                  </a:txBody>
                  <a:tcPr/>
                </a:tc>
                <a:tc>
                  <a:txBody>
                    <a:bodyPr/>
                    <a:lstStyle/>
                    <a:p>
                      <a:pPr marL="0" algn="ctr" defTabSz="914400" rtl="0" eaLnBrk="1" latinLnBrk="0" hangingPunct="1"/>
                      <a:r>
                        <a:rPr lang="en-US" sz="1800" kern="1200" baseline="0" dirty="0">
                          <a:solidFill>
                            <a:schemeClr val="tx1"/>
                          </a:solidFill>
                          <a:latin typeface="+mn-lt"/>
                          <a:ea typeface="+mn-ea"/>
                          <a:cs typeface="+mn-cs"/>
                        </a:rPr>
                        <a:t>Sound</a:t>
                      </a:r>
                      <a:endParaRPr lang="en-US" sz="1800" kern="1200" dirty="0">
                        <a:solidFill>
                          <a:schemeClr val="tx1"/>
                        </a:solidFill>
                        <a:latin typeface="+mn-lt"/>
                        <a:ea typeface="+mn-ea"/>
                        <a:cs typeface="+mn-cs"/>
                      </a:endParaRP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14003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noAutofit/>
          </a:bodyPr>
          <a:lstStyle/>
          <a:p>
            <a:r>
              <a:rPr lang="en-US" sz="3800" dirty="0"/>
              <a:t>The </a:t>
            </a:r>
            <a:r>
              <a:rPr lang="en-US" sz="3800" dirty="0" err="1"/>
              <a:t>RESPeCT</a:t>
            </a:r>
            <a:r>
              <a:rPr lang="en-US" sz="3800" dirty="0"/>
              <a:t> Lesson Plans as a Study Tool: Part 1</a:t>
            </a:r>
          </a:p>
        </p:txBody>
      </p:sp>
      <p:sp>
        <p:nvSpPr>
          <p:cNvPr id="3" name="Content Placeholder 2"/>
          <p:cNvSpPr>
            <a:spLocks noGrp="1"/>
          </p:cNvSpPr>
          <p:nvPr>
            <p:ph idx="1"/>
          </p:nvPr>
        </p:nvSpPr>
        <p:spPr>
          <a:xfrm>
            <a:off x="533400" y="1828800"/>
            <a:ext cx="8229600" cy="4876800"/>
          </a:xfrm>
        </p:spPr>
        <p:txBody>
          <a:bodyPr/>
          <a:lstStyle/>
          <a:p>
            <a:pPr marL="0" indent="0">
              <a:spcBef>
                <a:spcPts val="0"/>
              </a:spcBef>
              <a:spcAft>
                <a:spcPts val="1200"/>
              </a:spcAft>
              <a:buNone/>
            </a:pPr>
            <a:r>
              <a:rPr lang="en-US" sz="3200" dirty="0"/>
              <a:t>The </a:t>
            </a:r>
            <a:r>
              <a:rPr lang="en-US" sz="3200" dirty="0" err="1"/>
              <a:t>RESPeCT</a:t>
            </a:r>
            <a:r>
              <a:rPr lang="en-US" sz="3200" dirty="0"/>
              <a:t> lesson plans are </a:t>
            </a:r>
            <a:r>
              <a:rPr lang="en-US" sz="3200" b="1" dirty="0"/>
              <a:t>study tools </a:t>
            </a:r>
            <a:r>
              <a:rPr lang="en-US" sz="3200" dirty="0"/>
              <a:t>designed to support your learning and for our study group to analyze. </a:t>
            </a:r>
          </a:p>
          <a:p>
            <a:pPr marL="0" indent="0">
              <a:spcBef>
                <a:spcPts val="0"/>
              </a:spcBef>
              <a:spcAft>
                <a:spcPts val="1200"/>
              </a:spcAft>
              <a:buNone/>
            </a:pPr>
            <a:r>
              <a:rPr lang="en-US" sz="3200" dirty="0"/>
              <a:t>This has two implications. </a:t>
            </a:r>
          </a:p>
          <a:p>
            <a:pPr marL="685800" indent="-457200">
              <a:spcBef>
                <a:spcPts val="0"/>
              </a:spcBef>
              <a:spcAft>
                <a:spcPts val="1200"/>
              </a:spcAft>
              <a:buFont typeface="+mj-lt"/>
              <a:buAutoNum type="arabicPeriod"/>
            </a:pPr>
            <a:r>
              <a:rPr lang="en-US" sz="3200" dirty="0"/>
              <a:t>These lessons don’t represent a complete unit. You may need to add lessons to help your students achieve all the learning goals, and …</a:t>
            </a:r>
          </a:p>
        </p:txBody>
      </p:sp>
    </p:spTree>
    <p:extLst>
      <p:ext uri="{BB962C8B-B14F-4D97-AF65-F5344CB8AC3E}">
        <p14:creationId xmlns:p14="http://schemas.microsoft.com/office/powerpoint/2010/main" val="84086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a:t>The </a:t>
            </a:r>
            <a:r>
              <a:rPr lang="en-US" sz="3800" dirty="0" err="1"/>
              <a:t>RESPeCT</a:t>
            </a:r>
            <a:r>
              <a:rPr lang="en-US" sz="3800" dirty="0"/>
              <a:t> Lesson Plans as a Study Tool: Part 2</a:t>
            </a:r>
          </a:p>
        </p:txBody>
      </p:sp>
      <p:sp>
        <p:nvSpPr>
          <p:cNvPr id="3" name="Content Placeholder 2"/>
          <p:cNvSpPr>
            <a:spLocks noGrp="1"/>
          </p:cNvSpPr>
          <p:nvPr>
            <p:ph idx="1"/>
          </p:nvPr>
        </p:nvSpPr>
        <p:spPr>
          <a:xfrm>
            <a:off x="457200" y="1752600"/>
            <a:ext cx="8229600" cy="4876800"/>
          </a:xfrm>
        </p:spPr>
        <p:txBody>
          <a:bodyPr/>
          <a:lstStyle/>
          <a:p>
            <a:pPr marL="365760" indent="-365760">
              <a:spcBef>
                <a:spcPts val="0"/>
              </a:spcBef>
              <a:spcAft>
                <a:spcPts val="600"/>
              </a:spcAft>
              <a:buFont typeface="+mj-lt"/>
              <a:buAutoNum type="arabicPeriod" startAt="2"/>
            </a:pPr>
            <a:r>
              <a:rPr lang="en-US" sz="3000" dirty="0"/>
              <a:t>As a study tool, the lesson plans are highly scripted to model how they might be implemented. </a:t>
            </a:r>
          </a:p>
          <a:p>
            <a:pPr marL="777240" indent="-457200">
              <a:spcBef>
                <a:spcPts val="0"/>
              </a:spcBef>
              <a:spcAft>
                <a:spcPts val="600"/>
              </a:spcAft>
              <a:buAutoNum type="alphaLcPeriod"/>
            </a:pPr>
            <a:r>
              <a:rPr lang="en-US" sz="3000" dirty="0"/>
              <a:t>Study this script in your lesson planning.</a:t>
            </a:r>
          </a:p>
          <a:p>
            <a:pPr marL="777240" indent="-457200">
              <a:spcBef>
                <a:spcPts val="0"/>
              </a:spcBef>
              <a:spcAft>
                <a:spcPts val="600"/>
              </a:spcAft>
              <a:buAutoNum type="alphaLcPeriod"/>
            </a:pPr>
            <a:r>
              <a:rPr lang="en-US" sz="3000" dirty="0"/>
              <a:t>Adapt the plans and PowerPoint slides to make them work for you and your students (but don’t add or drop main activities).</a:t>
            </a:r>
          </a:p>
          <a:p>
            <a:pPr marL="777240" indent="-457200">
              <a:spcBef>
                <a:spcPts val="0"/>
              </a:spcBef>
              <a:spcAft>
                <a:spcPts val="600"/>
              </a:spcAft>
              <a:buAutoNum type="alphaLcPeriod"/>
            </a:pPr>
            <a:r>
              <a:rPr lang="en-US" sz="3000" dirty="0"/>
              <a:t>You don’t have to be tied to the script as you teach! Using the slides as a guide can help free you from the script. </a:t>
            </a:r>
          </a:p>
        </p:txBody>
      </p:sp>
    </p:spTree>
    <p:extLst>
      <p:ext uri="{BB962C8B-B14F-4D97-AF65-F5344CB8AC3E}">
        <p14:creationId xmlns:p14="http://schemas.microsoft.com/office/powerpoint/2010/main" val="387050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990600"/>
          </a:xfrm>
        </p:spPr>
        <p:txBody>
          <a:bodyPr/>
          <a:lstStyle/>
          <a:p>
            <a:r>
              <a:rPr lang="en-US" dirty="0"/>
              <a:t>Lesson Plan Conversation</a:t>
            </a:r>
          </a:p>
        </p:txBody>
      </p:sp>
      <p:sp>
        <p:nvSpPr>
          <p:cNvPr id="3" name="Content Placeholder 2"/>
          <p:cNvSpPr>
            <a:spLocks noGrp="1"/>
          </p:cNvSpPr>
          <p:nvPr>
            <p:ph idx="1"/>
          </p:nvPr>
        </p:nvSpPr>
        <p:spPr>
          <a:xfrm>
            <a:off x="533400" y="1143000"/>
            <a:ext cx="8610600" cy="5486400"/>
          </a:xfrm>
        </p:spPr>
        <p:txBody>
          <a:bodyPr/>
          <a:lstStyle/>
          <a:p>
            <a:pPr marL="365760" indent="-365760">
              <a:spcBef>
                <a:spcPts val="0"/>
              </a:spcBef>
              <a:spcAft>
                <a:spcPts val="300"/>
              </a:spcAft>
              <a:buFont typeface="+mj-lt"/>
              <a:buAutoNum type="arabicPeriod"/>
              <a:defRPr/>
            </a:pPr>
            <a:r>
              <a:rPr lang="en-US" sz="2400" b="1" dirty="0">
                <a:ea typeface="Times New Roman"/>
              </a:rPr>
              <a:t>The science content storyline across lessons</a:t>
            </a:r>
          </a:p>
          <a:p>
            <a:pPr marL="777240" lvl="1" indent="-274320">
              <a:spcBef>
                <a:spcPts val="0"/>
              </a:spcBef>
              <a:spcAft>
                <a:spcPts val="0"/>
              </a:spcAft>
              <a:buFont typeface="Arial" pitchFamily="34" charset="0"/>
              <a:buChar char="•"/>
              <a:defRPr/>
            </a:pPr>
            <a:r>
              <a:rPr lang="en-US" dirty="0">
                <a:ea typeface="Times New Roman"/>
              </a:rPr>
              <a:t>Review the main learning goal for each lesson sequentially.</a:t>
            </a:r>
          </a:p>
          <a:p>
            <a:pPr marL="365760" indent="-365760">
              <a:spcBef>
                <a:spcPts val="600"/>
              </a:spcBef>
              <a:spcAft>
                <a:spcPts val="0"/>
              </a:spcAft>
              <a:buFont typeface="+mj-lt"/>
              <a:buAutoNum type="arabicPeriod"/>
              <a:defRPr/>
            </a:pPr>
            <a:r>
              <a:rPr lang="en-US" sz="2400" b="1" dirty="0">
                <a:ea typeface="Times New Roman"/>
              </a:rPr>
              <a:t>The science content storyline within lessons </a:t>
            </a:r>
            <a:r>
              <a:rPr lang="en-US" sz="2400" dirty="0">
                <a:ea typeface="Times New Roman"/>
              </a:rPr>
              <a:t>(5</a:t>
            </a:r>
            <a:r>
              <a:rPr lang="en-US" sz="2400" dirty="0"/>
              <a:t>–</a:t>
            </a:r>
            <a:r>
              <a:rPr lang="en-US" sz="2400" dirty="0">
                <a:ea typeface="Times New Roman"/>
              </a:rPr>
              <a:t>8 min for each two-part lesson)</a:t>
            </a:r>
          </a:p>
          <a:p>
            <a:pPr marL="777240" lvl="1" indent="-274320">
              <a:spcBef>
                <a:spcPts val="300"/>
              </a:spcBef>
              <a:spcAft>
                <a:spcPts val="0"/>
              </a:spcAft>
              <a:buFont typeface="Arial" pitchFamily="34" charset="0"/>
              <a:buChar char="•"/>
            </a:pPr>
            <a:r>
              <a:rPr lang="en-US" dirty="0"/>
              <a:t>How does this lesson fit into the arc of all the lessons? </a:t>
            </a:r>
          </a:p>
          <a:p>
            <a:pPr marL="777240" lvl="1" indent="-274320">
              <a:spcBef>
                <a:spcPts val="300"/>
              </a:spcBef>
              <a:spcAft>
                <a:spcPts val="0"/>
              </a:spcAft>
              <a:buFont typeface="Arial" pitchFamily="34" charset="0"/>
              <a:buChar char="•"/>
            </a:pPr>
            <a:r>
              <a:rPr lang="en-US" dirty="0"/>
              <a:t>What are the main learning goal and focus question?</a:t>
            </a:r>
          </a:p>
          <a:p>
            <a:pPr marL="777240" lvl="1" indent="-274320">
              <a:spcBef>
                <a:spcPts val="300"/>
              </a:spcBef>
              <a:spcAft>
                <a:spcPts val="0"/>
              </a:spcAft>
              <a:buFont typeface="Arial" pitchFamily="34" charset="0"/>
              <a:buChar char="•"/>
            </a:pPr>
            <a:r>
              <a:rPr lang="en-US" dirty="0"/>
              <a:t>What is the main activity (or activities)? </a:t>
            </a:r>
          </a:p>
          <a:p>
            <a:pPr marL="777240" lvl="1" indent="-274320">
              <a:spcBef>
                <a:spcPts val="300"/>
              </a:spcBef>
              <a:spcAft>
                <a:spcPts val="0"/>
              </a:spcAft>
              <a:buFont typeface="Arial" pitchFamily="34" charset="0"/>
              <a:buChar char="•"/>
            </a:pPr>
            <a:r>
              <a:rPr lang="en-US" dirty="0"/>
              <a:t>How will the activity help students better understand the learning goal for the day?</a:t>
            </a:r>
          </a:p>
          <a:p>
            <a:pPr marL="777240" lvl="1" indent="-274320">
              <a:spcBef>
                <a:spcPts val="300"/>
              </a:spcBef>
              <a:spcAft>
                <a:spcPts val="0"/>
              </a:spcAft>
              <a:buFont typeface="Arial" pitchFamily="34" charset="0"/>
              <a:buChar char="•"/>
            </a:pPr>
            <a:r>
              <a:rPr lang="en-US" dirty="0"/>
              <a:t>What </a:t>
            </a:r>
            <a:r>
              <a:rPr lang="en-US" dirty="0" err="1"/>
              <a:t>STeLLA</a:t>
            </a:r>
            <a:r>
              <a:rPr lang="en-US" dirty="0"/>
              <a:t> strategies are highlighted in the activity?</a:t>
            </a:r>
          </a:p>
          <a:p>
            <a:pPr marL="777240" lvl="1" indent="-274320">
              <a:spcBef>
                <a:spcPts val="300"/>
              </a:spcBef>
              <a:spcAft>
                <a:spcPts val="0"/>
              </a:spcAft>
              <a:buFont typeface="Arial" pitchFamily="34" charset="0"/>
              <a:buChar char="•"/>
            </a:pPr>
            <a:r>
              <a:rPr lang="en-US" dirty="0"/>
              <a:t>What concerns or suggestions do you have regarding the activity? </a:t>
            </a:r>
            <a:endParaRPr lang="en-US" dirty="0">
              <a:ea typeface="Times New Roman"/>
            </a:endParaRPr>
          </a:p>
          <a:p>
            <a:pPr marL="365760" indent="-365760">
              <a:spcBef>
                <a:spcPts val="600"/>
              </a:spcBef>
              <a:spcAft>
                <a:spcPts val="0"/>
              </a:spcAft>
              <a:buAutoNum type="arabicPeriod"/>
              <a:defRPr/>
            </a:pPr>
            <a:r>
              <a:rPr lang="en-US" sz="2400" b="1" dirty="0">
                <a:ea typeface="Times New Roman"/>
              </a:rPr>
              <a:t>Practical issues and questions</a:t>
            </a:r>
          </a:p>
          <a:p>
            <a:endParaRPr lang="en-US" dirty="0"/>
          </a:p>
        </p:txBody>
      </p:sp>
    </p:spTree>
    <p:extLst>
      <p:ext uri="{BB962C8B-B14F-4D97-AF65-F5344CB8AC3E}">
        <p14:creationId xmlns:p14="http://schemas.microsoft.com/office/powerpoint/2010/main" val="59567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077200" cy="990600"/>
          </a:xfrm>
        </p:spPr>
        <p:txBody>
          <a:bodyPr>
            <a:noAutofit/>
          </a:bodyPr>
          <a:lstStyle/>
          <a:p>
            <a:r>
              <a:rPr lang="en-US" sz="3600" dirty="0"/>
              <a:t>STL Strategies Highlighted in Sound Lessons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38919769"/>
              </p:ext>
            </p:extLst>
          </p:nvPr>
        </p:nvGraphicFramePr>
        <p:xfrm>
          <a:off x="609600" y="1524000"/>
          <a:ext cx="7841458" cy="4876801"/>
        </p:xfrm>
        <a:graphic>
          <a:graphicData uri="http://schemas.openxmlformats.org/drawingml/2006/table">
            <a:tbl>
              <a:tblPr firstRow="1" bandRow="1">
                <a:tableStyleId>{5C22544A-7EE6-4342-B048-85BDC9FD1C3A}</a:tableStyleId>
              </a:tblPr>
              <a:tblGrid>
                <a:gridCol w="1630255">
                  <a:extLst>
                    <a:ext uri="{9D8B030D-6E8A-4147-A177-3AD203B41FA5}">
                      <a16:colId xmlns:a16="http://schemas.microsoft.com/office/drawing/2014/main" val="20000"/>
                    </a:ext>
                  </a:extLst>
                </a:gridCol>
                <a:gridCol w="475491">
                  <a:extLst>
                    <a:ext uri="{9D8B030D-6E8A-4147-A177-3AD203B41FA5}">
                      <a16:colId xmlns:a16="http://schemas.microsoft.com/office/drawing/2014/main" val="20001"/>
                    </a:ext>
                  </a:extLst>
                </a:gridCol>
                <a:gridCol w="475491">
                  <a:extLst>
                    <a:ext uri="{9D8B030D-6E8A-4147-A177-3AD203B41FA5}">
                      <a16:colId xmlns:a16="http://schemas.microsoft.com/office/drawing/2014/main" val="20002"/>
                    </a:ext>
                  </a:extLst>
                </a:gridCol>
                <a:gridCol w="475491">
                  <a:extLst>
                    <a:ext uri="{9D8B030D-6E8A-4147-A177-3AD203B41FA5}">
                      <a16:colId xmlns:a16="http://schemas.microsoft.com/office/drawing/2014/main" val="20003"/>
                    </a:ext>
                  </a:extLst>
                </a:gridCol>
                <a:gridCol w="475491">
                  <a:extLst>
                    <a:ext uri="{9D8B030D-6E8A-4147-A177-3AD203B41FA5}">
                      <a16:colId xmlns:a16="http://schemas.microsoft.com/office/drawing/2014/main" val="20004"/>
                    </a:ext>
                  </a:extLst>
                </a:gridCol>
                <a:gridCol w="475491">
                  <a:extLst>
                    <a:ext uri="{9D8B030D-6E8A-4147-A177-3AD203B41FA5}">
                      <a16:colId xmlns:a16="http://schemas.microsoft.com/office/drawing/2014/main" val="20005"/>
                    </a:ext>
                  </a:extLst>
                </a:gridCol>
                <a:gridCol w="475491">
                  <a:extLst>
                    <a:ext uri="{9D8B030D-6E8A-4147-A177-3AD203B41FA5}">
                      <a16:colId xmlns:a16="http://schemas.microsoft.com/office/drawing/2014/main" val="20007"/>
                    </a:ext>
                  </a:extLst>
                </a:gridCol>
                <a:gridCol w="475491">
                  <a:extLst>
                    <a:ext uri="{9D8B030D-6E8A-4147-A177-3AD203B41FA5}">
                      <a16:colId xmlns:a16="http://schemas.microsoft.com/office/drawing/2014/main" val="20008"/>
                    </a:ext>
                  </a:extLst>
                </a:gridCol>
                <a:gridCol w="475491">
                  <a:extLst>
                    <a:ext uri="{9D8B030D-6E8A-4147-A177-3AD203B41FA5}">
                      <a16:colId xmlns:a16="http://schemas.microsoft.com/office/drawing/2014/main" val="20009"/>
                    </a:ext>
                  </a:extLst>
                </a:gridCol>
                <a:gridCol w="475491">
                  <a:extLst>
                    <a:ext uri="{9D8B030D-6E8A-4147-A177-3AD203B41FA5}">
                      <a16:colId xmlns:a16="http://schemas.microsoft.com/office/drawing/2014/main" val="20010"/>
                    </a:ext>
                  </a:extLst>
                </a:gridCol>
                <a:gridCol w="475491">
                  <a:extLst>
                    <a:ext uri="{9D8B030D-6E8A-4147-A177-3AD203B41FA5}">
                      <a16:colId xmlns:a16="http://schemas.microsoft.com/office/drawing/2014/main" val="20011"/>
                    </a:ext>
                  </a:extLst>
                </a:gridCol>
                <a:gridCol w="485431">
                  <a:extLst>
                    <a:ext uri="{9D8B030D-6E8A-4147-A177-3AD203B41FA5}">
                      <a16:colId xmlns:a16="http://schemas.microsoft.com/office/drawing/2014/main" val="20012"/>
                    </a:ext>
                  </a:extLst>
                </a:gridCol>
                <a:gridCol w="485431">
                  <a:extLst>
                    <a:ext uri="{9D8B030D-6E8A-4147-A177-3AD203B41FA5}">
                      <a16:colId xmlns:a16="http://schemas.microsoft.com/office/drawing/2014/main" val="2671175073"/>
                    </a:ext>
                  </a:extLst>
                </a:gridCol>
                <a:gridCol w="485431">
                  <a:extLst>
                    <a:ext uri="{9D8B030D-6E8A-4147-A177-3AD203B41FA5}">
                      <a16:colId xmlns:a16="http://schemas.microsoft.com/office/drawing/2014/main" val="2652748870"/>
                    </a:ext>
                  </a:extLst>
                </a:gridCol>
              </a:tblGrid>
              <a:tr h="434155">
                <a:tc>
                  <a:txBody>
                    <a:bodyPr/>
                    <a:lstStyle/>
                    <a:p>
                      <a:endParaRPr lang="en-US" dirty="0"/>
                    </a:p>
                  </a:txBody>
                  <a:tcPr/>
                </a:tc>
                <a:tc>
                  <a:txBody>
                    <a:bodyPr/>
                    <a:lstStyle/>
                    <a:p>
                      <a:r>
                        <a:rPr lang="en-US" dirty="0"/>
                        <a:t>1a</a:t>
                      </a:r>
                    </a:p>
                  </a:txBody>
                  <a:tcPr/>
                </a:tc>
                <a:tc>
                  <a:txBody>
                    <a:bodyPr/>
                    <a:lstStyle/>
                    <a:p>
                      <a:r>
                        <a:rPr lang="en-US" dirty="0"/>
                        <a:t>1b</a:t>
                      </a:r>
                    </a:p>
                  </a:txBody>
                  <a:tcPr/>
                </a:tc>
                <a:tc>
                  <a:txBody>
                    <a:bodyPr/>
                    <a:lstStyle/>
                    <a:p>
                      <a:r>
                        <a:rPr lang="en-US" dirty="0"/>
                        <a:t>2a</a:t>
                      </a:r>
                    </a:p>
                  </a:txBody>
                  <a:tcPr/>
                </a:tc>
                <a:tc>
                  <a:txBody>
                    <a:bodyPr/>
                    <a:lstStyle/>
                    <a:p>
                      <a:r>
                        <a:rPr lang="en-US" dirty="0"/>
                        <a:t>2b</a:t>
                      </a:r>
                    </a:p>
                  </a:txBody>
                  <a:tcPr/>
                </a:tc>
                <a:tc>
                  <a:txBody>
                    <a:bodyPr/>
                    <a:lstStyle/>
                    <a:p>
                      <a:pPr algn="ctr"/>
                      <a:r>
                        <a:rPr lang="en-US" dirty="0"/>
                        <a:t>3</a:t>
                      </a:r>
                    </a:p>
                  </a:txBody>
                  <a:tcPr/>
                </a:tc>
                <a:tc>
                  <a:txBody>
                    <a:bodyPr/>
                    <a:lstStyle/>
                    <a:p>
                      <a:r>
                        <a:rPr lang="en-US" dirty="0"/>
                        <a:t>4a</a:t>
                      </a:r>
                    </a:p>
                  </a:txBody>
                  <a:tcPr/>
                </a:tc>
                <a:tc>
                  <a:txBody>
                    <a:bodyPr/>
                    <a:lstStyle/>
                    <a:p>
                      <a:r>
                        <a:rPr lang="en-US" dirty="0"/>
                        <a:t>4b</a:t>
                      </a:r>
                    </a:p>
                  </a:txBody>
                  <a:tcPr/>
                </a:tc>
                <a:tc>
                  <a:txBody>
                    <a:bodyPr/>
                    <a:lstStyle/>
                    <a:p>
                      <a:r>
                        <a:rPr lang="en-US" dirty="0"/>
                        <a:t>5a</a:t>
                      </a:r>
                    </a:p>
                  </a:txBody>
                  <a:tcPr/>
                </a:tc>
                <a:tc>
                  <a:txBody>
                    <a:bodyPr/>
                    <a:lstStyle/>
                    <a:p>
                      <a:r>
                        <a:rPr lang="en-US" dirty="0"/>
                        <a:t>5b</a:t>
                      </a:r>
                    </a:p>
                  </a:txBody>
                  <a:tcPr/>
                </a:tc>
                <a:tc>
                  <a:txBody>
                    <a:bodyPr/>
                    <a:lstStyle/>
                    <a:p>
                      <a:r>
                        <a:rPr lang="en-US" dirty="0"/>
                        <a:t>6a</a:t>
                      </a:r>
                    </a:p>
                  </a:txBody>
                  <a:tcPr/>
                </a:tc>
                <a:tc>
                  <a:txBody>
                    <a:bodyPr/>
                    <a:lstStyle/>
                    <a:p>
                      <a:r>
                        <a:rPr lang="en-US" dirty="0"/>
                        <a:t>6b</a:t>
                      </a:r>
                    </a:p>
                  </a:txBody>
                  <a:tcPr/>
                </a:tc>
                <a:tc>
                  <a:txBody>
                    <a:bodyPr/>
                    <a:lstStyle/>
                    <a:p>
                      <a:r>
                        <a:rPr lang="en-US" dirty="0"/>
                        <a:t>7a</a:t>
                      </a:r>
                    </a:p>
                  </a:txBody>
                  <a:tcPr/>
                </a:tc>
                <a:tc>
                  <a:txBody>
                    <a:bodyPr/>
                    <a:lstStyle/>
                    <a:p>
                      <a:r>
                        <a:rPr lang="en-US" dirty="0"/>
                        <a:t>7b</a:t>
                      </a:r>
                    </a:p>
                  </a:txBody>
                  <a:tcPr/>
                </a:tc>
                <a:extLst>
                  <a:ext uri="{0D108BD9-81ED-4DB2-BD59-A6C34878D82A}">
                    <a16:rowId xmlns:a16="http://schemas.microsoft.com/office/drawing/2014/main" val="10000"/>
                  </a:ext>
                </a:extLst>
              </a:tr>
              <a:tr h="695836">
                <a:tc>
                  <a:txBody>
                    <a:bodyPr/>
                    <a:lstStyle/>
                    <a:p>
                      <a:pPr marL="228600" indent="-228600" algn="l">
                        <a:lnSpc>
                          <a:spcPct val="100000"/>
                        </a:lnSpc>
                        <a:spcAft>
                          <a:spcPts val="1200"/>
                        </a:spcAft>
                        <a:buNone/>
                      </a:pPr>
                      <a:r>
                        <a:rPr lang="en-US" sz="2000" dirty="0"/>
                        <a:t>1. Elicit</a:t>
                      </a:r>
                    </a:p>
                    <a:p>
                      <a:pPr marL="228600" indent="-228600" algn="l">
                        <a:lnSpc>
                          <a:spcPct val="100000"/>
                        </a:lnSpc>
                        <a:spcAft>
                          <a:spcPts val="1200"/>
                        </a:spcAft>
                        <a:buNone/>
                      </a:pPr>
                      <a:endParaRPr lang="en-US" sz="300"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606626">
                <a:tc>
                  <a:txBody>
                    <a:bodyPr/>
                    <a:lstStyle/>
                    <a:p>
                      <a:pPr marL="228600" indent="-228600" algn="l">
                        <a:spcAft>
                          <a:spcPts val="600"/>
                        </a:spcAft>
                      </a:pPr>
                      <a:r>
                        <a:rPr lang="en-US" sz="2000" dirty="0"/>
                        <a:t>2. Probe</a:t>
                      </a:r>
                    </a:p>
                    <a:p>
                      <a:pPr marL="228600" indent="-228600" algn="l">
                        <a:spcAft>
                          <a:spcPts val="600"/>
                        </a:spcAft>
                      </a:pPr>
                      <a:endParaRPr lang="en-US" sz="300"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606626">
                <a:tc>
                  <a:txBody>
                    <a:bodyPr/>
                    <a:lstStyle/>
                    <a:p>
                      <a:pPr marL="228600" indent="-228600" algn="l">
                        <a:spcAft>
                          <a:spcPts val="600"/>
                        </a:spcAft>
                      </a:pPr>
                      <a:r>
                        <a:rPr lang="en-US" sz="2000" dirty="0"/>
                        <a:t>3.</a:t>
                      </a:r>
                      <a:r>
                        <a:rPr lang="en-US" sz="2000" baseline="0" dirty="0"/>
                        <a:t> </a:t>
                      </a:r>
                      <a:r>
                        <a:rPr lang="en-US" sz="2000" dirty="0"/>
                        <a:t>Challenge</a:t>
                      </a:r>
                    </a:p>
                    <a:p>
                      <a:pPr marL="228600" indent="-228600" algn="l">
                        <a:spcAft>
                          <a:spcPts val="600"/>
                        </a:spcAft>
                      </a:pPr>
                      <a:endParaRPr lang="en-US" sz="300"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963466">
                <a:tc>
                  <a:txBody>
                    <a:bodyPr/>
                    <a:lstStyle/>
                    <a:p>
                      <a:pPr marL="228600" indent="-228600" algn="l">
                        <a:spcAft>
                          <a:spcPts val="600"/>
                        </a:spcAft>
                      </a:pPr>
                      <a:r>
                        <a:rPr lang="en-US" sz="2000" dirty="0"/>
                        <a:t>4. Analyze/ Interpret</a:t>
                      </a:r>
                    </a:p>
                    <a:p>
                      <a:pPr marL="228600" indent="-228600" algn="l">
                        <a:spcAft>
                          <a:spcPts val="600"/>
                        </a:spcAft>
                      </a:pPr>
                      <a:endParaRPr lang="en-US" sz="300"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963466">
                <a:tc>
                  <a:txBody>
                    <a:bodyPr/>
                    <a:lstStyle/>
                    <a:p>
                      <a:pPr marL="228600" indent="-228600" algn="l">
                        <a:spcAft>
                          <a:spcPts val="600"/>
                        </a:spcAft>
                      </a:pPr>
                      <a:r>
                        <a:rPr lang="en-US" sz="2000" dirty="0"/>
                        <a:t>5. Explain/ Argue</a:t>
                      </a:r>
                    </a:p>
                    <a:p>
                      <a:pPr marL="228600" indent="-228600" algn="l">
                        <a:spcAft>
                          <a:spcPts val="600"/>
                        </a:spcAft>
                      </a:pPr>
                      <a:endParaRPr lang="en-US" sz="300"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r h="606626">
                <a:tc>
                  <a:txBody>
                    <a:bodyPr/>
                    <a:lstStyle/>
                    <a:p>
                      <a:pPr marL="228600" indent="-228600" algn="l">
                        <a:spcAft>
                          <a:spcPts val="600"/>
                        </a:spcAft>
                      </a:pPr>
                      <a:r>
                        <a:rPr lang="en-US" sz="2000" dirty="0"/>
                        <a:t>6.</a:t>
                      </a:r>
                      <a:r>
                        <a:rPr lang="en-US" sz="2000" baseline="0" dirty="0"/>
                        <a:t> U</a:t>
                      </a:r>
                      <a:r>
                        <a:rPr lang="en-US" sz="2000" dirty="0"/>
                        <a:t>se/</a:t>
                      </a:r>
                      <a:r>
                        <a:rPr lang="en-US" sz="2000" baseline="0" dirty="0"/>
                        <a:t>A</a:t>
                      </a:r>
                      <a:r>
                        <a:rPr lang="en-US" sz="2000" dirty="0"/>
                        <a:t>pply</a:t>
                      </a:r>
                    </a:p>
                    <a:p>
                      <a:pPr marL="228600" indent="-228600" algn="l">
                        <a:spcAft>
                          <a:spcPts val="600"/>
                        </a:spcAft>
                      </a:pPr>
                      <a:endParaRPr lang="en-US" sz="300"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34998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1371600"/>
            <a:ext cx="8001000" cy="1981200"/>
          </a:xfrm>
        </p:spPr>
        <p:txBody>
          <a:bodyPr/>
          <a:lstStyle/>
          <a:p>
            <a:pPr fontAlgn="auto">
              <a:spcAft>
                <a:spcPts val="0"/>
              </a:spcAft>
              <a:defRPr/>
            </a:pPr>
            <a:r>
              <a:rPr lang="en-US" dirty="0"/>
              <a:t>Sound</a:t>
            </a:r>
            <a:endParaRPr lang="en-US" altLang="en-US" dirty="0"/>
          </a:p>
        </p:txBody>
      </p:sp>
      <p:sp>
        <p:nvSpPr>
          <p:cNvPr id="8195" name="Rectangle 3"/>
          <p:cNvSpPr>
            <a:spLocks noGrp="1" noChangeArrowheads="1"/>
          </p:cNvSpPr>
          <p:nvPr>
            <p:ph type="subTitle" idx="1"/>
          </p:nvPr>
        </p:nvSpPr>
        <p:spPr>
          <a:xfrm>
            <a:off x="838200" y="3657600"/>
            <a:ext cx="7391400" cy="1828800"/>
          </a:xfrm>
        </p:spPr>
        <p:txBody>
          <a:bodyPr rtlCol="0">
            <a:normAutofit/>
          </a:bodyPr>
          <a:lstStyle/>
          <a:p>
            <a:pPr eaLnBrk="1" fontAlgn="auto" hangingPunct="1">
              <a:lnSpc>
                <a:spcPct val="80000"/>
              </a:lnSpc>
              <a:spcAft>
                <a:spcPts val="0"/>
              </a:spcAft>
              <a:buFont typeface="Arial" pitchFamily="34" charset="0"/>
              <a:buNone/>
              <a:defRPr/>
            </a:pPr>
            <a:endParaRPr lang="en-US" altLang="en-US" dirty="0"/>
          </a:p>
          <a:p>
            <a:pPr eaLnBrk="1" fontAlgn="auto" hangingPunct="1">
              <a:lnSpc>
                <a:spcPct val="80000"/>
              </a:lnSpc>
              <a:spcAft>
                <a:spcPts val="0"/>
              </a:spcAft>
              <a:buFont typeface="Arial" pitchFamily="34" charset="0"/>
              <a:buNone/>
              <a:defRPr/>
            </a:pPr>
            <a:endParaRPr lang="en-US" altLang="en-US" dirty="0"/>
          </a:p>
        </p:txBody>
      </p:sp>
      <p:sp>
        <p:nvSpPr>
          <p:cNvPr id="22532" name="Rectangle 1"/>
          <p:cNvSpPr>
            <a:spLocks noChangeArrowheads="1"/>
          </p:cNvSpPr>
          <p:nvPr/>
        </p:nvSpPr>
        <p:spPr bwMode="auto">
          <a:xfrm>
            <a:off x="685800" y="3581400"/>
            <a:ext cx="71628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defTabSz="1474788" eaLnBrk="1" fontAlgn="base" hangingPunct="1">
              <a:lnSpc>
                <a:spcPct val="80000"/>
              </a:lnSpc>
              <a:spcBef>
                <a:spcPts val="400"/>
              </a:spcBef>
              <a:spcAft>
                <a:spcPct val="0"/>
              </a:spcAft>
              <a:buClr>
                <a:srgbClr val="4F81BD"/>
              </a:buClr>
              <a:buSzPct val="68000"/>
              <a:buFontTx/>
              <a:buNone/>
            </a:pPr>
            <a:r>
              <a:rPr lang="en-US" sz="2000" dirty="0">
                <a:solidFill>
                  <a:srgbClr val="292934"/>
                </a:solidFill>
              </a:rPr>
              <a:t>SCIENCE AND MATH CONTENT DEEPENING	Grade 1</a:t>
            </a:r>
            <a:br>
              <a:rPr lang="en-US" sz="2000" dirty="0">
                <a:solidFill>
                  <a:srgbClr val="292934"/>
                </a:solidFill>
              </a:rPr>
            </a:br>
            <a:endParaRPr lang="en-US" altLang="en-US" sz="2000" dirty="0">
              <a:solidFill>
                <a:srgbClr val="1F497D"/>
              </a:solidFill>
              <a:latin typeface="Lucida Sans Unicode" pitchFamily="34" charset="0"/>
            </a:endParaRPr>
          </a:p>
        </p:txBody>
      </p:sp>
      <p:pic>
        <p:nvPicPr>
          <p:cNvPr id="5" name="Picture 4" descr="Noyce Logo copy.png"/>
          <p:cNvPicPr/>
          <p:nvPr/>
        </p:nvPicPr>
        <p:blipFill>
          <a:blip r:embed="rId3" cstate="print"/>
          <a:stretch>
            <a:fillRect/>
          </a:stretch>
        </p:blipFill>
        <p:spPr>
          <a:xfrm>
            <a:off x="1219200" y="4800600"/>
            <a:ext cx="787400" cy="787400"/>
          </a:xfrm>
          <a:prstGeom prst="rect">
            <a:avLst/>
          </a:prstGeom>
        </p:spPr>
      </p:pic>
      <p:pic>
        <p:nvPicPr>
          <p:cNvPr id="6" name="Picture 5" descr="Macintosh HD1:Users:nicolewickler:Desktop:Screen Shot 2013-10-14 at 11.04.49 AM.png"/>
          <p:cNvPicPr/>
          <p:nvPr/>
        </p:nvPicPr>
        <p:blipFill rotWithShape="1">
          <a:blip r:embed="rId4" cstate="print">
            <a:extLst>
              <a:ext uri="{28A0092B-C50C-407E-A947-70E740481C1C}">
                <a14:useLocalDpi xmlns:a14="http://schemas.microsoft.com/office/drawing/2010/main" val="0"/>
              </a:ext>
            </a:extLst>
          </a:blip>
          <a:srcRect l="13526" t="10564" r="3623" b="5182"/>
          <a:stretch/>
        </p:blipFill>
        <p:spPr bwMode="auto">
          <a:xfrm>
            <a:off x="3282950" y="4927600"/>
            <a:ext cx="679450" cy="622300"/>
          </a:xfrm>
          <a:prstGeom prst="ellipse">
            <a:avLst/>
          </a:prstGeom>
          <a:noFill/>
          <a:ln>
            <a:noFill/>
          </a:ln>
          <a:extLst>
            <a:ext uri="{53640926-AAD7-44D8-BBD7-CCE9431645EC}">
              <a14:shadowObscured xmlns:a14="http://schemas.microsoft.com/office/drawing/2010/main"/>
            </a:ext>
          </a:extLst>
        </p:spPr>
      </p:pic>
      <p:pic>
        <p:nvPicPr>
          <p:cNvPr id="7" name="Picture 6" descr="Macintosh HD:Users:ceemast:Desktop:CPP_logogreen1.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000" y="4876800"/>
            <a:ext cx="736600" cy="711200"/>
          </a:xfrm>
          <a:prstGeom prst="rect">
            <a:avLst/>
          </a:prstGeom>
          <a:noFill/>
          <a:ln>
            <a:no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600" y="4900979"/>
            <a:ext cx="1428750" cy="585788"/>
          </a:xfrm>
          <a:prstGeom prst="rect">
            <a:avLst/>
          </a:prstGeom>
        </p:spPr>
      </p:pic>
    </p:spTree>
    <p:extLst>
      <p:ext uri="{BB962C8B-B14F-4D97-AF65-F5344CB8AC3E}">
        <p14:creationId xmlns:p14="http://schemas.microsoft.com/office/powerpoint/2010/main" val="138414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 y="533400"/>
            <a:ext cx="8077200" cy="990600"/>
          </a:xfrm>
        </p:spPr>
        <p:txBody>
          <a:bodyPr/>
          <a:lstStyle/>
          <a:p>
            <a:pPr eaLnBrk="1" hangingPunct="1"/>
            <a:r>
              <a:rPr lang="en-US" dirty="0"/>
              <a:t>Content Deepening: Focus Question 1 </a:t>
            </a:r>
          </a:p>
        </p:txBody>
      </p:sp>
      <p:sp>
        <p:nvSpPr>
          <p:cNvPr id="9219" name="Rectangle 3"/>
          <p:cNvSpPr>
            <a:spLocks noGrp="1" noChangeArrowheads="1"/>
          </p:cNvSpPr>
          <p:nvPr>
            <p:ph type="body" idx="1"/>
          </p:nvPr>
        </p:nvSpPr>
        <p:spPr>
          <a:xfrm>
            <a:off x="609600" y="1600200"/>
            <a:ext cx="8229600" cy="4876800"/>
          </a:xfrm>
          <a:extLst/>
        </p:spPr>
        <p:txBody>
          <a:bodyPr/>
          <a:lstStyle/>
          <a:p>
            <a:pPr marL="0" indent="0" eaLnBrk="1" hangingPunct="1">
              <a:spcBef>
                <a:spcPts val="600"/>
              </a:spcBef>
              <a:buNone/>
              <a:defRPr/>
            </a:pPr>
            <a:r>
              <a:rPr lang="en-US" sz="3200" dirty="0"/>
              <a:t>Why do we hear sound?</a:t>
            </a:r>
          </a:p>
          <a:p>
            <a:pPr eaLnBrk="1" hangingPunct="1">
              <a:buNone/>
              <a:defRPr/>
            </a:pPr>
            <a:endParaRPr lang="en-US" dirty="0"/>
          </a:p>
          <a:p>
            <a:pPr marL="0" indent="0" eaLnBrk="1" hangingPunct="1">
              <a:buNone/>
              <a:defRPr/>
            </a:pPr>
            <a:endParaRPr lang="en-US" sz="2800" dirty="0"/>
          </a:p>
          <a:p>
            <a:pPr marL="0" indent="0" eaLnBrk="1" hangingPunct="1">
              <a:buNone/>
              <a:defRPr/>
            </a:pPr>
            <a:endParaRPr lang="en-US" sz="2800" dirty="0"/>
          </a:p>
          <a:p>
            <a:pPr marL="0" indent="0" eaLnBrk="1" hangingPunct="1">
              <a:buNone/>
              <a:defRPr/>
            </a:pPr>
            <a:endParaRPr lang="en-US" sz="2800" dirty="0"/>
          </a:p>
          <a:p>
            <a:pPr marL="0" indent="0">
              <a:spcBef>
                <a:spcPts val="0"/>
              </a:spcBef>
              <a:spcAft>
                <a:spcPts val="0"/>
              </a:spcAft>
              <a:buFontTx/>
              <a:buNone/>
              <a:tabLst>
                <a:tab pos="457200" algn="l"/>
              </a:tabLst>
              <a:defRPr/>
            </a:pPr>
            <a:endParaRPr lang="en-US" sz="2800" dirty="0">
              <a:highlight>
                <a:srgbClr val="FFFF00"/>
              </a:highlight>
              <a:ea typeface="Times New Roman"/>
              <a:cs typeface="Arial" pitchFamily="34" charset="0"/>
            </a:endParaRPr>
          </a:p>
          <a:p>
            <a:pPr marL="514350" indent="-514350" eaLnBrk="1" hangingPunct="1">
              <a:buFontTx/>
              <a:buAutoNum type="arabicPeriod"/>
              <a:defRPr/>
            </a:pPr>
            <a:endParaRPr lang="en-US" sz="2800" dirty="0"/>
          </a:p>
          <a:p>
            <a:pPr marL="0" indent="0" eaLnBrk="1" hangingPunct="1">
              <a:buFontTx/>
              <a:buNone/>
              <a:defRPr/>
            </a:pPr>
            <a:endParaRPr lang="en-US" sz="2800" dirty="0"/>
          </a:p>
        </p:txBody>
      </p:sp>
    </p:spTree>
    <p:extLst>
      <p:ext uri="{BB962C8B-B14F-4D97-AF65-F5344CB8AC3E}">
        <p14:creationId xmlns:p14="http://schemas.microsoft.com/office/powerpoint/2010/main" val="241432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077200" cy="990600"/>
          </a:xfrm>
        </p:spPr>
        <p:txBody>
          <a:bodyPr/>
          <a:lstStyle/>
          <a:p>
            <a:r>
              <a:rPr lang="en-US" dirty="0"/>
              <a:t>Falling-Tree Scenario</a:t>
            </a:r>
          </a:p>
        </p:txBody>
      </p:sp>
      <p:pic>
        <p:nvPicPr>
          <p:cNvPr id="4" name="Content Placeholder 3"/>
          <p:cNvPicPr>
            <a:picLocks noGrp="1" noChangeAspect="1"/>
          </p:cNvPicPr>
          <p:nvPr>
            <p:ph idx="1"/>
          </p:nvPr>
        </p:nvPicPr>
        <p:blipFill>
          <a:blip r:embed="rId3" cstate="print"/>
          <a:stretch>
            <a:fillRect/>
          </a:stretch>
        </p:blipFill>
        <p:spPr>
          <a:xfrm>
            <a:off x="685800" y="1558119"/>
            <a:ext cx="7453951" cy="2526763"/>
          </a:xfrm>
          <a:prstGeom prst="rect">
            <a:avLst/>
          </a:prstGeom>
        </p:spPr>
      </p:pic>
      <p:sp>
        <p:nvSpPr>
          <p:cNvPr id="5" name="TextBox 4"/>
          <p:cNvSpPr txBox="1"/>
          <p:nvPr/>
        </p:nvSpPr>
        <p:spPr>
          <a:xfrm>
            <a:off x="685800" y="4572000"/>
            <a:ext cx="7696200" cy="1077218"/>
          </a:xfrm>
          <a:prstGeom prst="rect">
            <a:avLst/>
          </a:prstGeom>
          <a:noFill/>
        </p:spPr>
        <p:txBody>
          <a:bodyPr wrap="square" rtlCol="0">
            <a:spAutoFit/>
          </a:bodyPr>
          <a:lstStyle/>
          <a:p>
            <a:r>
              <a:rPr lang="en-US" sz="3200" dirty="0">
                <a:latin typeface="Calibri" pitchFamily="34" charset="0"/>
              </a:rPr>
              <a:t>If a tree falls in the forest and nobody is there to hear it, is there a sound?</a:t>
            </a:r>
          </a:p>
        </p:txBody>
      </p:sp>
      <p:sp>
        <p:nvSpPr>
          <p:cNvPr id="7" name="TextBox 7"/>
          <p:cNvSpPr txBox="1"/>
          <p:nvPr/>
        </p:nvSpPr>
        <p:spPr>
          <a:xfrm>
            <a:off x="6748462" y="4084882"/>
            <a:ext cx="1905000"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latin typeface="Calibri" panose="020F0502020204030204" pitchFamily="34" charset="0"/>
                <a:cs typeface="Calibri" panose="020F0502020204030204" pitchFamily="34" charset="0"/>
              </a:rPr>
              <a:t>Courtesy of Hector Mireles</a:t>
            </a:r>
          </a:p>
        </p:txBody>
      </p:sp>
    </p:spTree>
    <p:extLst>
      <p:ext uri="{BB962C8B-B14F-4D97-AF65-F5344CB8AC3E}">
        <p14:creationId xmlns:p14="http://schemas.microsoft.com/office/powerpoint/2010/main" val="1730266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001000" cy="990600"/>
          </a:xfrm>
        </p:spPr>
        <p:txBody>
          <a:bodyPr/>
          <a:lstStyle/>
          <a:p>
            <a:r>
              <a:rPr lang="en-US" dirty="0"/>
              <a:t>Baseball Scenario</a:t>
            </a:r>
          </a:p>
        </p:txBody>
      </p:sp>
      <p:pic>
        <p:nvPicPr>
          <p:cNvPr id="4" name="Content Placeholder 3"/>
          <p:cNvPicPr>
            <a:picLocks noGrp="1" noChangeAspect="1"/>
          </p:cNvPicPr>
          <p:nvPr>
            <p:ph idx="1"/>
          </p:nvPr>
        </p:nvPicPr>
        <p:blipFill>
          <a:blip r:embed="rId3" cstate="print"/>
          <a:stretch>
            <a:fillRect/>
          </a:stretch>
        </p:blipFill>
        <p:spPr>
          <a:xfrm>
            <a:off x="762000" y="1676400"/>
            <a:ext cx="7696199" cy="4419600"/>
          </a:xfrm>
          <a:prstGeom prst="rect">
            <a:avLst/>
          </a:prstGeom>
        </p:spPr>
      </p:pic>
      <p:sp>
        <p:nvSpPr>
          <p:cNvPr id="5" name="TextBox 4"/>
          <p:cNvSpPr txBox="1"/>
          <p:nvPr/>
        </p:nvSpPr>
        <p:spPr>
          <a:xfrm>
            <a:off x="762000" y="4724400"/>
            <a:ext cx="6781800" cy="1477328"/>
          </a:xfrm>
          <a:prstGeom prst="rect">
            <a:avLst/>
          </a:prstGeom>
          <a:noFill/>
        </p:spPr>
        <p:txBody>
          <a:bodyPr wrap="square" rtlCol="0">
            <a:spAutoFit/>
          </a:bodyPr>
          <a:lstStyle/>
          <a:p>
            <a:r>
              <a:rPr lang="en-US" sz="3000" dirty="0">
                <a:latin typeface="Calibri" pitchFamily="34" charset="0"/>
              </a:rPr>
              <a:t>When a batter hits a baseball, who </a:t>
            </a:r>
            <a:br>
              <a:rPr lang="en-US" sz="3000" dirty="0">
                <a:latin typeface="Calibri" pitchFamily="34" charset="0"/>
              </a:rPr>
            </a:br>
            <a:r>
              <a:rPr lang="en-US" sz="3000" dirty="0">
                <a:latin typeface="Calibri" pitchFamily="34" charset="0"/>
              </a:rPr>
              <a:t>hears the sound? Who receives more sound energy? Why?</a:t>
            </a:r>
          </a:p>
        </p:txBody>
      </p:sp>
      <p:sp>
        <p:nvSpPr>
          <p:cNvPr id="6" name="TextBox 7"/>
          <p:cNvSpPr txBox="1"/>
          <p:nvPr/>
        </p:nvSpPr>
        <p:spPr>
          <a:xfrm>
            <a:off x="7239000" y="5791200"/>
            <a:ext cx="1447800"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latin typeface="Calibri" panose="020F0502020204030204" pitchFamily="34" charset="0"/>
                <a:cs typeface="Calibri" panose="020F0502020204030204" pitchFamily="34" charset="0"/>
              </a:rPr>
              <a:t>Courtesy of Hector Mireles</a:t>
            </a:r>
          </a:p>
        </p:txBody>
      </p:sp>
    </p:spTree>
    <p:extLst>
      <p:ext uri="{BB962C8B-B14F-4D97-AF65-F5344CB8AC3E}">
        <p14:creationId xmlns:p14="http://schemas.microsoft.com/office/powerpoint/2010/main" val="1520262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8077200" cy="990600"/>
          </a:xfrm>
        </p:spPr>
        <p:txBody>
          <a:bodyPr/>
          <a:lstStyle/>
          <a:p>
            <a:r>
              <a:rPr lang="en-US" dirty="0"/>
              <a:t>Spaceship Scenario</a:t>
            </a:r>
          </a:p>
        </p:txBody>
      </p:sp>
      <p:pic>
        <p:nvPicPr>
          <p:cNvPr id="4" name="Content Placeholder 3"/>
          <p:cNvPicPr>
            <a:picLocks noGrp="1" noChangeAspect="1"/>
          </p:cNvPicPr>
          <p:nvPr>
            <p:ph idx="1"/>
          </p:nvPr>
        </p:nvPicPr>
        <p:blipFill>
          <a:blip r:embed="rId3" cstate="print"/>
          <a:stretch>
            <a:fillRect/>
          </a:stretch>
        </p:blipFill>
        <p:spPr>
          <a:xfrm>
            <a:off x="1066800" y="1371600"/>
            <a:ext cx="6934200" cy="3693097"/>
          </a:xfrm>
          <a:prstGeom prst="rect">
            <a:avLst/>
          </a:prstGeom>
        </p:spPr>
      </p:pic>
      <p:sp>
        <p:nvSpPr>
          <p:cNvPr id="5" name="Rectangle 4"/>
          <p:cNvSpPr/>
          <p:nvPr/>
        </p:nvSpPr>
        <p:spPr>
          <a:xfrm>
            <a:off x="685800" y="5105400"/>
            <a:ext cx="8077200" cy="1477328"/>
          </a:xfrm>
          <a:prstGeom prst="rect">
            <a:avLst/>
          </a:prstGeom>
        </p:spPr>
        <p:txBody>
          <a:bodyPr wrap="square">
            <a:spAutoFit/>
          </a:bodyPr>
          <a:lstStyle/>
          <a:p>
            <a:r>
              <a:rPr lang="en-US" sz="3000" dirty="0">
                <a:latin typeface="Calibri" pitchFamily="34" charset="0"/>
              </a:rPr>
              <a:t>If spaceships engaged in a battle in outer space, would the pilots hear the roar of each other’s engines? Why or why not? </a:t>
            </a:r>
          </a:p>
        </p:txBody>
      </p:sp>
      <p:sp>
        <p:nvSpPr>
          <p:cNvPr id="7" name="TextBox 7"/>
          <p:cNvSpPr txBox="1"/>
          <p:nvPr/>
        </p:nvSpPr>
        <p:spPr>
          <a:xfrm>
            <a:off x="6419850" y="4853362"/>
            <a:ext cx="1905000"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latin typeface="Calibri" panose="020F0502020204030204" pitchFamily="34" charset="0"/>
                <a:cs typeface="Calibri" panose="020F0502020204030204" pitchFamily="34" charset="0"/>
              </a:rPr>
              <a:t>Courtesy of Hector Mireles</a:t>
            </a:r>
          </a:p>
        </p:txBody>
      </p:sp>
    </p:spTree>
    <p:extLst>
      <p:ext uri="{BB962C8B-B14F-4D97-AF65-F5344CB8AC3E}">
        <p14:creationId xmlns:p14="http://schemas.microsoft.com/office/powerpoint/2010/main" val="284632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lstStyle/>
          <a:p>
            <a:r>
              <a:rPr lang="en-US" dirty="0"/>
              <a:t>Trends in Reflections</a:t>
            </a:r>
          </a:p>
        </p:txBody>
      </p:sp>
      <p:graphicFrame>
        <p:nvGraphicFramePr>
          <p:cNvPr id="4" name="Content Placeholder 4"/>
          <p:cNvGraphicFramePr>
            <a:graphicFrameLocks/>
          </p:cNvGraphicFramePr>
          <p:nvPr>
            <p:extLst/>
          </p:nvPr>
        </p:nvGraphicFramePr>
        <p:xfrm>
          <a:off x="533400" y="1295400"/>
          <a:ext cx="8077200" cy="5122823"/>
        </p:xfrm>
        <a:graphic>
          <a:graphicData uri="http://schemas.openxmlformats.org/drawingml/2006/table">
            <a:tbl>
              <a:tblPr firstRow="1" bandRow="1">
                <a:tableStyleId>{5C22544A-7EE6-4342-B048-85BDC9FD1C3A}</a:tableStyleId>
              </a:tblPr>
              <a:tblGrid>
                <a:gridCol w="4218552">
                  <a:extLst>
                    <a:ext uri="{9D8B030D-6E8A-4147-A177-3AD203B41FA5}">
                      <a16:colId xmlns:a16="http://schemas.microsoft.com/office/drawing/2014/main" val="20000"/>
                    </a:ext>
                  </a:extLst>
                </a:gridCol>
                <a:gridCol w="3858648">
                  <a:extLst>
                    <a:ext uri="{9D8B030D-6E8A-4147-A177-3AD203B41FA5}">
                      <a16:colId xmlns:a16="http://schemas.microsoft.com/office/drawing/2014/main" val="20001"/>
                    </a:ext>
                  </a:extLst>
                </a:gridCol>
              </a:tblGrid>
              <a:tr h="378815">
                <a:tc>
                  <a:txBody>
                    <a:bodyPr/>
                    <a:lstStyle/>
                    <a:p>
                      <a:pPr algn="ctr"/>
                      <a:r>
                        <a:rPr lang="en-US" sz="2000" dirty="0">
                          <a:solidFill>
                            <a:schemeClr val="bg1"/>
                          </a:solidFill>
                        </a:rPr>
                        <a:t>Lesson Analysis</a:t>
                      </a:r>
                    </a:p>
                  </a:txBody>
                  <a:tcPr marL="88969" marR="88969"/>
                </a:tc>
                <a:tc>
                  <a:txBody>
                    <a:bodyPr/>
                    <a:lstStyle/>
                    <a:p>
                      <a:pPr algn="ctr"/>
                      <a:r>
                        <a:rPr lang="en-US" sz="2000" dirty="0">
                          <a:solidFill>
                            <a:schemeClr val="bg1"/>
                          </a:solidFill>
                        </a:rPr>
                        <a:t>Science Content Learning</a:t>
                      </a:r>
                    </a:p>
                  </a:txBody>
                  <a:tcPr marL="88969" marR="88969"/>
                </a:tc>
                <a:extLst>
                  <a:ext uri="{0D108BD9-81ED-4DB2-BD59-A6C34878D82A}">
                    <a16:rowId xmlns:a16="http://schemas.microsoft.com/office/drawing/2014/main" val="10000"/>
                  </a:ext>
                </a:extLst>
              </a:tr>
              <a:tr h="846028">
                <a:tc>
                  <a:txBody>
                    <a:bodyPr/>
                    <a:lstStyle/>
                    <a:p>
                      <a:pPr>
                        <a:spcAft>
                          <a:spcPts val="600"/>
                        </a:spcAft>
                      </a:pPr>
                      <a:endParaRPr lang="en-US" sz="1600" dirty="0"/>
                    </a:p>
                  </a:txBody>
                  <a:tcPr marL="88969" marR="88969"/>
                </a:tc>
                <a:tc>
                  <a:txBody>
                    <a:bodyPr/>
                    <a:lstStyle/>
                    <a:p>
                      <a:endParaRPr lang="en-US" sz="1600" dirty="0"/>
                    </a:p>
                  </a:txBody>
                  <a:tcPr marL="88969" marR="88969"/>
                </a:tc>
                <a:extLst>
                  <a:ext uri="{0D108BD9-81ED-4DB2-BD59-A6C34878D82A}">
                    <a16:rowId xmlns:a16="http://schemas.microsoft.com/office/drawing/2014/main" val="10001"/>
                  </a:ext>
                </a:extLst>
              </a:tr>
              <a:tr h="980486">
                <a:tc>
                  <a:txBody>
                    <a:bodyPr/>
                    <a:lstStyle/>
                    <a:p>
                      <a:pPr marL="0" indent="0">
                        <a:spcAft>
                          <a:spcPts val="600"/>
                        </a:spcAft>
                        <a:buFont typeface="Arial" pitchFamily="34" charset="0"/>
                        <a:buNone/>
                      </a:pPr>
                      <a:endParaRPr lang="en-US" sz="1600" dirty="0"/>
                    </a:p>
                  </a:txBody>
                  <a:tcPr marL="88969" marR="8896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marL="88969" marR="88969"/>
                </a:tc>
                <a:extLst>
                  <a:ext uri="{0D108BD9-81ED-4DB2-BD59-A6C34878D82A}">
                    <a16:rowId xmlns:a16="http://schemas.microsoft.com/office/drawing/2014/main" val="10002"/>
                  </a:ext>
                </a:extLst>
              </a:tr>
              <a:tr h="532264">
                <a:tc>
                  <a:txBody>
                    <a:bodyPr/>
                    <a:lstStyle/>
                    <a:p>
                      <a:pPr marL="0" indent="0">
                        <a:spcAft>
                          <a:spcPts val="600"/>
                        </a:spcAft>
                        <a:buFont typeface="Arial" pitchFamily="34" charset="0"/>
                        <a:buNone/>
                      </a:pPr>
                      <a:endParaRPr lang="en-US" sz="1600" dirty="0"/>
                    </a:p>
                  </a:txBody>
                  <a:tcPr marL="88969" marR="88969"/>
                </a:tc>
                <a:tc>
                  <a:txBody>
                    <a:bodyPr/>
                    <a:lstStyle/>
                    <a:p>
                      <a:endParaRPr lang="en-US" sz="1600" dirty="0"/>
                    </a:p>
                  </a:txBody>
                  <a:tcPr marL="88969" marR="88969"/>
                </a:tc>
                <a:extLst>
                  <a:ext uri="{0D108BD9-81ED-4DB2-BD59-A6C34878D82A}">
                    <a16:rowId xmlns:a16="http://schemas.microsoft.com/office/drawing/2014/main" val="10003"/>
                  </a:ext>
                </a:extLst>
              </a:tr>
              <a:tr h="756375">
                <a:tc>
                  <a:txBody>
                    <a:bodyPr/>
                    <a:lstStyle/>
                    <a:p>
                      <a:pPr marL="0" indent="0">
                        <a:spcAft>
                          <a:spcPts val="600"/>
                        </a:spcAft>
                        <a:buFont typeface="Arial" pitchFamily="34" charset="0"/>
                        <a:buNone/>
                      </a:pPr>
                      <a:endParaRPr lang="en-US" sz="1600" baseline="0" dirty="0"/>
                    </a:p>
                  </a:txBody>
                  <a:tcPr marL="88969" marR="88969"/>
                </a:tc>
                <a:tc>
                  <a:txBody>
                    <a:bodyPr/>
                    <a:lstStyle/>
                    <a:p>
                      <a:endParaRPr lang="en-US" sz="1600" dirty="0"/>
                    </a:p>
                  </a:txBody>
                  <a:tcPr marL="88969" marR="88969"/>
                </a:tc>
                <a:extLst>
                  <a:ext uri="{0D108BD9-81ED-4DB2-BD59-A6C34878D82A}">
                    <a16:rowId xmlns:a16="http://schemas.microsoft.com/office/drawing/2014/main" val="10004"/>
                  </a:ext>
                </a:extLst>
              </a:tr>
              <a:tr h="980486">
                <a:tc>
                  <a:txBody>
                    <a:bodyPr/>
                    <a:lstStyle/>
                    <a:p>
                      <a:pPr marL="0" indent="0">
                        <a:spcAft>
                          <a:spcPts val="600"/>
                        </a:spcAft>
                        <a:buFont typeface="Arial" pitchFamily="34" charset="0"/>
                        <a:buNone/>
                      </a:pPr>
                      <a:endParaRPr lang="en-US" sz="1600" baseline="0" dirty="0"/>
                    </a:p>
                  </a:txBody>
                  <a:tcPr marL="88969" marR="88969"/>
                </a:tc>
                <a:tc>
                  <a:txBody>
                    <a:bodyPr/>
                    <a:lstStyle/>
                    <a:p>
                      <a:endParaRPr lang="en-US" sz="1600" dirty="0"/>
                    </a:p>
                  </a:txBody>
                  <a:tcPr marL="88969" marR="88969"/>
                </a:tc>
                <a:extLst>
                  <a:ext uri="{0D108BD9-81ED-4DB2-BD59-A6C34878D82A}">
                    <a16:rowId xmlns:a16="http://schemas.microsoft.com/office/drawing/2014/main" val="10005"/>
                  </a:ext>
                </a:extLst>
              </a:tr>
              <a:tr h="630944">
                <a:tc>
                  <a:txBody>
                    <a:bodyPr/>
                    <a:lstStyle/>
                    <a:p>
                      <a:pPr marL="0" indent="0">
                        <a:spcAft>
                          <a:spcPts val="600"/>
                        </a:spcAft>
                        <a:buFont typeface="Arial" pitchFamily="34" charset="0"/>
                        <a:buNone/>
                      </a:pPr>
                      <a:endParaRPr lang="en-US" sz="1600" baseline="0" dirty="0"/>
                    </a:p>
                  </a:txBody>
                  <a:tcPr marL="88969" marR="88969"/>
                </a:tc>
                <a:tc>
                  <a:txBody>
                    <a:bodyPr/>
                    <a:lstStyle/>
                    <a:p>
                      <a:endParaRPr lang="en-US" sz="1600" dirty="0"/>
                    </a:p>
                  </a:txBody>
                  <a:tcPr marL="88969" marR="88969"/>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45116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8153400" cy="990600"/>
          </a:xfrm>
        </p:spPr>
        <p:txBody>
          <a:bodyPr/>
          <a:lstStyle/>
          <a:p>
            <a:r>
              <a:rPr lang="en-US" dirty="0"/>
              <a:t>Broken-Guitar Scenario</a:t>
            </a:r>
          </a:p>
        </p:txBody>
      </p:sp>
      <p:pic>
        <p:nvPicPr>
          <p:cNvPr id="4" name="Content Placeholder 3"/>
          <p:cNvPicPr>
            <a:picLocks noGrp="1" noChangeAspect="1"/>
          </p:cNvPicPr>
          <p:nvPr>
            <p:ph idx="1"/>
          </p:nvPr>
        </p:nvPicPr>
        <p:blipFill>
          <a:blip r:embed="rId3" cstate="print"/>
          <a:stretch>
            <a:fillRect/>
          </a:stretch>
        </p:blipFill>
        <p:spPr>
          <a:xfrm>
            <a:off x="4343400" y="1600200"/>
            <a:ext cx="3891757" cy="4876800"/>
          </a:xfrm>
          <a:prstGeom prst="rect">
            <a:avLst/>
          </a:prstGeom>
        </p:spPr>
      </p:pic>
      <p:sp>
        <p:nvSpPr>
          <p:cNvPr id="5" name="Rectangle 4"/>
          <p:cNvSpPr/>
          <p:nvPr/>
        </p:nvSpPr>
        <p:spPr>
          <a:xfrm>
            <a:off x="685800" y="1676400"/>
            <a:ext cx="3505200" cy="2062103"/>
          </a:xfrm>
          <a:prstGeom prst="rect">
            <a:avLst/>
          </a:prstGeom>
        </p:spPr>
        <p:txBody>
          <a:bodyPr wrap="square">
            <a:spAutoFit/>
          </a:bodyPr>
          <a:lstStyle/>
          <a:p>
            <a:r>
              <a:rPr lang="en-US" sz="3200" dirty="0">
                <a:latin typeface="Calibri" pitchFamily="34" charset="0"/>
              </a:rPr>
              <a:t>Predict what will happen to the sound of this broken guitar.</a:t>
            </a:r>
          </a:p>
        </p:txBody>
      </p:sp>
      <p:sp>
        <p:nvSpPr>
          <p:cNvPr id="7" name="TextBox 7"/>
          <p:cNvSpPr txBox="1"/>
          <p:nvPr/>
        </p:nvSpPr>
        <p:spPr>
          <a:xfrm>
            <a:off x="6172200" y="5943600"/>
            <a:ext cx="1905000"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latin typeface="Calibri" panose="020F0502020204030204" pitchFamily="34" charset="0"/>
                <a:cs typeface="Calibri" panose="020F0502020204030204" pitchFamily="34" charset="0"/>
              </a:rPr>
              <a:t>Courtesy of Hector Mireles</a:t>
            </a:r>
          </a:p>
        </p:txBody>
      </p:sp>
    </p:spTree>
    <p:extLst>
      <p:ext uri="{BB962C8B-B14F-4D97-AF65-F5344CB8AC3E}">
        <p14:creationId xmlns:p14="http://schemas.microsoft.com/office/powerpoint/2010/main" val="1368530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 y="609600"/>
            <a:ext cx="8305800" cy="990600"/>
          </a:xfrm>
        </p:spPr>
        <p:txBody>
          <a:bodyPr>
            <a:noAutofit/>
          </a:bodyPr>
          <a:lstStyle/>
          <a:p>
            <a:pPr eaLnBrk="1" hangingPunct="1"/>
            <a:r>
              <a:rPr lang="en-US" sz="3600" dirty="0"/>
              <a:t>Reflect: Content Deepening Focus Question 1 </a:t>
            </a:r>
          </a:p>
        </p:txBody>
      </p:sp>
      <p:sp>
        <p:nvSpPr>
          <p:cNvPr id="9219" name="Rectangle 3"/>
          <p:cNvSpPr>
            <a:spLocks noGrp="1" noChangeArrowheads="1"/>
          </p:cNvSpPr>
          <p:nvPr>
            <p:ph type="body" idx="1"/>
          </p:nvPr>
        </p:nvSpPr>
        <p:spPr>
          <a:xfrm>
            <a:off x="533400" y="1600200"/>
            <a:ext cx="8305800" cy="4876800"/>
          </a:xfrm>
          <a:extLst/>
        </p:spPr>
        <p:txBody>
          <a:bodyPr/>
          <a:lstStyle/>
          <a:p>
            <a:pPr marL="0" indent="0" eaLnBrk="1" hangingPunct="1">
              <a:spcBef>
                <a:spcPts val="600"/>
              </a:spcBef>
              <a:buNone/>
              <a:defRPr/>
            </a:pPr>
            <a:r>
              <a:rPr lang="en-US" sz="3200" dirty="0"/>
              <a:t>Why do we hear sound?</a:t>
            </a:r>
          </a:p>
          <a:p>
            <a:pPr eaLnBrk="1" hangingPunct="1">
              <a:buNone/>
              <a:defRPr/>
            </a:pPr>
            <a:endParaRPr lang="en-US" dirty="0"/>
          </a:p>
          <a:p>
            <a:pPr marL="0" indent="0" eaLnBrk="1" hangingPunct="1">
              <a:buNone/>
              <a:defRPr/>
            </a:pPr>
            <a:endParaRPr lang="en-US" sz="2800" dirty="0"/>
          </a:p>
          <a:p>
            <a:pPr marL="0" indent="0" eaLnBrk="1" hangingPunct="1">
              <a:buNone/>
              <a:defRPr/>
            </a:pPr>
            <a:endParaRPr lang="en-US" sz="2800" dirty="0"/>
          </a:p>
          <a:p>
            <a:pPr marL="0" indent="0" eaLnBrk="1" hangingPunct="1">
              <a:buNone/>
              <a:defRPr/>
            </a:pPr>
            <a:endParaRPr lang="en-US" sz="2800" dirty="0"/>
          </a:p>
          <a:p>
            <a:pPr marL="0" indent="0">
              <a:spcBef>
                <a:spcPts val="0"/>
              </a:spcBef>
              <a:spcAft>
                <a:spcPts val="0"/>
              </a:spcAft>
              <a:buFontTx/>
              <a:buNone/>
              <a:tabLst>
                <a:tab pos="457200" algn="l"/>
              </a:tabLst>
              <a:defRPr/>
            </a:pPr>
            <a:endParaRPr lang="en-US" sz="2800" dirty="0">
              <a:highlight>
                <a:srgbClr val="FFFF00"/>
              </a:highlight>
              <a:ea typeface="Times New Roman"/>
              <a:cs typeface="Arial" pitchFamily="34" charset="0"/>
            </a:endParaRPr>
          </a:p>
          <a:p>
            <a:pPr marL="514350" indent="-514350" eaLnBrk="1" hangingPunct="1">
              <a:buFontTx/>
              <a:buAutoNum type="arabicPeriod"/>
              <a:defRPr/>
            </a:pPr>
            <a:endParaRPr lang="en-US" sz="2800" dirty="0"/>
          </a:p>
          <a:p>
            <a:pPr marL="0" indent="0" eaLnBrk="1" hangingPunct="1">
              <a:buFontTx/>
              <a:buNone/>
              <a:defRPr/>
            </a:pPr>
            <a:endParaRPr lang="en-US" sz="2800" dirty="0"/>
          </a:p>
        </p:txBody>
      </p:sp>
    </p:spTree>
    <p:extLst>
      <p:ext uri="{BB962C8B-B14F-4D97-AF65-F5344CB8AC3E}">
        <p14:creationId xmlns:p14="http://schemas.microsoft.com/office/powerpoint/2010/main" val="241432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0"/>
            <a:ext cx="7772400" cy="1907990"/>
          </a:xfrm>
        </p:spPr>
        <p:txBody>
          <a:bodyPr>
            <a:normAutofit/>
          </a:bodyPr>
          <a:lstStyle/>
          <a:p>
            <a:r>
              <a:rPr lang="en-US" sz="6000" dirty="0"/>
              <a:t>Measurement</a:t>
            </a:r>
          </a:p>
        </p:txBody>
      </p:sp>
      <p:grpSp>
        <p:nvGrpSpPr>
          <p:cNvPr id="7" name="Group 6"/>
          <p:cNvGrpSpPr/>
          <p:nvPr/>
        </p:nvGrpSpPr>
        <p:grpSpPr>
          <a:xfrm>
            <a:off x="990600" y="4114800"/>
            <a:ext cx="3596351" cy="2095938"/>
            <a:chOff x="762000" y="4416610"/>
            <a:chExt cx="3596351" cy="2095938"/>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35094">
              <a:off x="762000" y="4416610"/>
              <a:ext cx="2377439" cy="1828799"/>
            </a:xfrm>
            <a:prstGeom prst="rect">
              <a:avLst/>
            </a:prstGeom>
          </p:spPr>
        </p:pic>
        <p:sp>
          <p:nvSpPr>
            <p:cNvPr id="5" name="TextBox 4"/>
            <p:cNvSpPr txBox="1"/>
            <p:nvPr/>
          </p:nvSpPr>
          <p:spPr>
            <a:xfrm>
              <a:off x="2300951" y="6297104"/>
              <a:ext cx="2057400"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Courtesy of Pixabay.com</a:t>
              </a:r>
            </a:p>
          </p:txBody>
        </p:sp>
      </p:grpSp>
      <p:grpSp>
        <p:nvGrpSpPr>
          <p:cNvPr id="3" name="Group 2"/>
          <p:cNvGrpSpPr/>
          <p:nvPr/>
        </p:nvGrpSpPr>
        <p:grpSpPr>
          <a:xfrm rot="20196513">
            <a:off x="6344158" y="723016"/>
            <a:ext cx="2637576" cy="2563880"/>
            <a:chOff x="6423176" y="4178190"/>
            <a:chExt cx="2637576" cy="256388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12941">
              <a:off x="6423176" y="4178190"/>
              <a:ext cx="2143125" cy="2046485"/>
            </a:xfrm>
            <a:prstGeom prst="rect">
              <a:avLst/>
            </a:prstGeom>
          </p:spPr>
        </p:pic>
        <p:sp>
          <p:nvSpPr>
            <p:cNvPr id="11" name="TextBox 10"/>
            <p:cNvSpPr txBox="1"/>
            <p:nvPr/>
          </p:nvSpPr>
          <p:spPr>
            <a:xfrm rot="1403487">
              <a:off x="7003352" y="6526626"/>
              <a:ext cx="2057400"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Courtesy of Pixabay.com</a:t>
              </a:r>
            </a:p>
          </p:txBody>
        </p:sp>
      </p:grpSp>
    </p:spTree>
    <p:extLst>
      <p:ext uri="{BB962C8B-B14F-4D97-AF65-F5344CB8AC3E}">
        <p14:creationId xmlns:p14="http://schemas.microsoft.com/office/powerpoint/2010/main" val="1526961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 y="533400"/>
            <a:ext cx="8077200" cy="990600"/>
          </a:xfrm>
        </p:spPr>
        <p:txBody>
          <a:bodyPr/>
          <a:lstStyle/>
          <a:p>
            <a:pPr eaLnBrk="1" hangingPunct="1"/>
            <a:r>
              <a:rPr lang="en-US" dirty="0"/>
              <a:t>Content Deepening: Focus Question 2 </a:t>
            </a:r>
          </a:p>
        </p:txBody>
      </p:sp>
      <p:sp>
        <p:nvSpPr>
          <p:cNvPr id="9219" name="Rectangle 3"/>
          <p:cNvSpPr>
            <a:spLocks noGrp="1" noChangeArrowheads="1"/>
          </p:cNvSpPr>
          <p:nvPr>
            <p:ph type="body" idx="1"/>
          </p:nvPr>
        </p:nvSpPr>
        <p:spPr>
          <a:xfrm>
            <a:off x="609600" y="1600200"/>
            <a:ext cx="8077200" cy="4876800"/>
          </a:xfrm>
          <a:extLst/>
        </p:spPr>
        <p:txBody>
          <a:bodyPr/>
          <a:lstStyle/>
          <a:p>
            <a:pPr marL="0" indent="0" eaLnBrk="1" hangingPunct="1">
              <a:spcBef>
                <a:spcPts val="600"/>
              </a:spcBef>
              <a:buNone/>
              <a:defRPr/>
            </a:pPr>
            <a:r>
              <a:rPr lang="en-US" sz="3200" dirty="0"/>
              <a:t>What does nonstandard measurement look like?</a:t>
            </a:r>
          </a:p>
          <a:p>
            <a:pPr eaLnBrk="1" hangingPunct="1">
              <a:buNone/>
              <a:defRPr/>
            </a:pPr>
            <a:endParaRPr lang="en-US" dirty="0"/>
          </a:p>
          <a:p>
            <a:pPr marL="0" indent="0" eaLnBrk="1" hangingPunct="1">
              <a:buNone/>
              <a:defRPr/>
            </a:pPr>
            <a:endParaRPr lang="en-US" sz="2800" dirty="0"/>
          </a:p>
          <a:p>
            <a:pPr marL="0" indent="0" eaLnBrk="1" hangingPunct="1">
              <a:buNone/>
              <a:defRPr/>
            </a:pPr>
            <a:endParaRPr lang="en-US" sz="2800" dirty="0"/>
          </a:p>
          <a:p>
            <a:pPr marL="0" indent="0" eaLnBrk="1" hangingPunct="1">
              <a:buNone/>
              <a:defRPr/>
            </a:pPr>
            <a:endParaRPr lang="en-US" sz="2800" dirty="0"/>
          </a:p>
          <a:p>
            <a:pPr marL="0" indent="0">
              <a:spcBef>
                <a:spcPts val="0"/>
              </a:spcBef>
              <a:spcAft>
                <a:spcPts val="0"/>
              </a:spcAft>
              <a:buFontTx/>
              <a:buNone/>
              <a:tabLst>
                <a:tab pos="457200" algn="l"/>
              </a:tabLst>
              <a:defRPr/>
            </a:pPr>
            <a:endParaRPr lang="en-US" sz="2800" dirty="0">
              <a:highlight>
                <a:srgbClr val="FFFF00"/>
              </a:highlight>
              <a:ea typeface="Times New Roman"/>
              <a:cs typeface="Arial" pitchFamily="34" charset="0"/>
            </a:endParaRPr>
          </a:p>
          <a:p>
            <a:pPr marL="514350" indent="-514350" eaLnBrk="1" hangingPunct="1">
              <a:buFontTx/>
              <a:buAutoNum type="arabicPeriod"/>
              <a:defRPr/>
            </a:pPr>
            <a:endParaRPr lang="en-US" sz="2800" dirty="0"/>
          </a:p>
          <a:p>
            <a:pPr marL="0" indent="0" eaLnBrk="1" hangingPunct="1">
              <a:buFontTx/>
              <a:buNone/>
              <a:defRPr/>
            </a:pPr>
            <a:endParaRPr lang="en-US" sz="2800" dirty="0"/>
          </a:p>
        </p:txBody>
      </p:sp>
    </p:spTree>
    <p:extLst>
      <p:ext uri="{BB962C8B-B14F-4D97-AF65-F5344CB8AC3E}">
        <p14:creationId xmlns:p14="http://schemas.microsoft.com/office/powerpoint/2010/main" val="241432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077200" cy="990600"/>
          </a:xfrm>
        </p:spPr>
        <p:txBody>
          <a:bodyPr/>
          <a:lstStyle/>
          <a:p>
            <a:r>
              <a:rPr lang="en-US" dirty="0"/>
              <a:t>Just for Fun!</a:t>
            </a:r>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524000"/>
            <a:ext cx="80772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3387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077200" cy="990600"/>
          </a:xfrm>
        </p:spPr>
        <p:txBody>
          <a:bodyPr>
            <a:normAutofit/>
          </a:bodyPr>
          <a:lstStyle/>
          <a:p>
            <a:r>
              <a:rPr lang="en-US" dirty="0"/>
              <a:t>Common Core Math Standards</a:t>
            </a:r>
          </a:p>
        </p:txBody>
      </p:sp>
      <p:sp>
        <p:nvSpPr>
          <p:cNvPr id="3" name="Content Placeholder 2"/>
          <p:cNvSpPr>
            <a:spLocks noGrp="1"/>
          </p:cNvSpPr>
          <p:nvPr>
            <p:ph idx="1"/>
          </p:nvPr>
        </p:nvSpPr>
        <p:spPr>
          <a:xfrm>
            <a:off x="609600" y="1447800"/>
            <a:ext cx="8001000" cy="4876800"/>
          </a:xfrm>
        </p:spPr>
        <p:txBody>
          <a:bodyPr>
            <a:normAutofit lnSpcReduction="10000"/>
          </a:bodyPr>
          <a:lstStyle/>
          <a:p>
            <a:pPr>
              <a:buNone/>
            </a:pPr>
            <a:r>
              <a:rPr lang="en-US" sz="3000" b="1" dirty="0"/>
              <a:t>Measurement and Data</a:t>
            </a:r>
          </a:p>
          <a:p>
            <a:pPr>
              <a:buNone/>
            </a:pPr>
            <a:r>
              <a:rPr lang="en-US" sz="3000" dirty="0"/>
              <a:t>CCSS.Math.Content.1.MD.A.2</a:t>
            </a:r>
          </a:p>
          <a:p>
            <a:pPr marL="0" indent="0">
              <a:spcBef>
                <a:spcPts val="1200"/>
              </a:spcBef>
              <a:buNone/>
            </a:pPr>
            <a:r>
              <a:rPr lang="en-US" sz="3000" dirty="0"/>
              <a:t>Express the length of an object as a whole number of length units, by laying multiple copies of a shorter object (the length unit) end to end; understand that the length measurement of an object is the number of same-size length units that span it with no gaps or overlaps. </a:t>
            </a:r>
            <a:r>
              <a:rPr lang="en-US" sz="3000" i="1" dirty="0"/>
              <a:t>Limit to contexts where the object being measured is spanned by a whole number of length units with no gaps or overlaps.</a:t>
            </a:r>
          </a:p>
          <a:p>
            <a:endParaRPr lang="en-US" dirty="0"/>
          </a:p>
        </p:txBody>
      </p:sp>
    </p:spTree>
    <p:extLst>
      <p:ext uri="{BB962C8B-B14F-4D97-AF65-F5344CB8AC3E}">
        <p14:creationId xmlns:p14="http://schemas.microsoft.com/office/powerpoint/2010/main" val="1345605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7800" y="457200"/>
            <a:ext cx="7113456" cy="6236238"/>
            <a:chOff x="1447800" y="380999"/>
            <a:chExt cx="7255839" cy="6361063"/>
          </a:xfrm>
        </p:grpSpPr>
        <p:sp>
          <p:nvSpPr>
            <p:cNvPr id="3" name="TextBox 2"/>
            <p:cNvSpPr txBox="1"/>
            <p:nvPr/>
          </p:nvSpPr>
          <p:spPr>
            <a:xfrm>
              <a:off x="6189039" y="6526618"/>
              <a:ext cx="2514600"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Courtesy of www.Clker.com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380999"/>
              <a:ext cx="6145619" cy="6145619"/>
            </a:xfrm>
            <a:prstGeom prst="rect">
              <a:avLst/>
            </a:prstGeom>
          </p:spPr>
        </p:pic>
      </p:grpSp>
    </p:spTree>
    <p:extLst>
      <p:ext uri="{BB962C8B-B14F-4D97-AF65-F5344CB8AC3E}">
        <p14:creationId xmlns:p14="http://schemas.microsoft.com/office/powerpoint/2010/main" val="485535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077200" cy="990600"/>
          </a:xfrm>
        </p:spPr>
        <p:txBody>
          <a:bodyPr/>
          <a:lstStyle/>
          <a:p>
            <a:r>
              <a:rPr lang="en-US" dirty="0"/>
              <a:t>Your Ideas about Measurement</a:t>
            </a:r>
          </a:p>
        </p:txBody>
      </p:sp>
      <p:sp>
        <p:nvSpPr>
          <p:cNvPr id="3" name="Content Placeholder 2"/>
          <p:cNvSpPr>
            <a:spLocks noGrp="1"/>
          </p:cNvSpPr>
          <p:nvPr>
            <p:ph idx="1"/>
          </p:nvPr>
        </p:nvSpPr>
        <p:spPr>
          <a:xfrm>
            <a:off x="609600" y="1447800"/>
            <a:ext cx="8077200" cy="4876800"/>
          </a:xfrm>
        </p:spPr>
        <p:txBody>
          <a:bodyPr/>
          <a:lstStyle/>
          <a:p>
            <a:pPr marL="365760" indent="-365760">
              <a:spcBef>
                <a:spcPts val="600"/>
              </a:spcBef>
              <a:buFont typeface="+mj-lt"/>
              <a:buAutoNum type="arabicPeriod"/>
            </a:pPr>
            <a:r>
              <a:rPr lang="en-US" sz="2800" dirty="0"/>
              <a:t>Why do we measure?</a:t>
            </a:r>
          </a:p>
          <a:p>
            <a:pPr marL="365760" indent="-365760">
              <a:spcBef>
                <a:spcPts val="600"/>
              </a:spcBef>
              <a:buFont typeface="+mj-lt"/>
              <a:buAutoNum type="arabicPeriod"/>
            </a:pPr>
            <a:r>
              <a:rPr lang="en-US" sz="2800" dirty="0"/>
              <a:t>What types of tools do we use to measure?</a:t>
            </a:r>
          </a:p>
          <a:p>
            <a:pPr marL="365760" indent="-365760">
              <a:spcBef>
                <a:spcPts val="600"/>
              </a:spcBef>
              <a:buFont typeface="+mj-lt"/>
              <a:buAutoNum type="arabicPeriod"/>
            </a:pPr>
            <a:r>
              <a:rPr lang="en-US" sz="2800" dirty="0"/>
              <a:t>What are some units we use?</a:t>
            </a:r>
          </a:p>
          <a:p>
            <a:pPr marL="365760" indent="-365760">
              <a:spcBef>
                <a:spcPts val="600"/>
              </a:spcBef>
              <a:buFont typeface="+mj-lt"/>
              <a:buAutoNum type="arabicPeriod"/>
            </a:pPr>
            <a:r>
              <a:rPr lang="en-US" sz="2800" dirty="0"/>
              <a:t>How is measurement learned?</a:t>
            </a:r>
          </a:p>
          <a:p>
            <a:pPr marL="365760" indent="-365760">
              <a:spcBef>
                <a:spcPts val="600"/>
              </a:spcBef>
              <a:buFont typeface="+mj-lt"/>
              <a:buAutoNum type="arabicPeriod"/>
            </a:pPr>
            <a:r>
              <a:rPr lang="en-US" sz="2800" dirty="0"/>
              <a:t>How is measurement taught?</a:t>
            </a:r>
          </a:p>
          <a:p>
            <a:pPr marL="365760" indent="-365760">
              <a:spcBef>
                <a:spcPts val="600"/>
              </a:spcBef>
              <a:buFont typeface="+mj-lt"/>
              <a:buAutoNum type="arabicPeriod"/>
            </a:pPr>
            <a:r>
              <a:rPr lang="en-US" sz="2800" dirty="0"/>
              <a:t>Would you be able to more accurately mark off 10 yards or 10 meters? </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7963">
            <a:off x="2619445" y="5264051"/>
            <a:ext cx="4267200" cy="924381"/>
          </a:xfrm>
          <a:prstGeom prst="rect">
            <a:avLst/>
          </a:prstGeom>
        </p:spPr>
      </p:pic>
      <p:sp>
        <p:nvSpPr>
          <p:cNvPr id="9" name="TextBox 8"/>
          <p:cNvSpPr txBox="1"/>
          <p:nvPr/>
        </p:nvSpPr>
        <p:spPr>
          <a:xfrm>
            <a:off x="5334000" y="6324600"/>
            <a:ext cx="1600200"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Courtesy of Pixabay.com</a:t>
            </a:r>
          </a:p>
        </p:txBody>
      </p:sp>
    </p:spTree>
    <p:extLst>
      <p:ext uri="{BB962C8B-B14F-4D97-AF65-F5344CB8AC3E}">
        <p14:creationId xmlns:p14="http://schemas.microsoft.com/office/powerpoint/2010/main" val="3295294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153400" cy="990600"/>
          </a:xfrm>
        </p:spPr>
        <p:txBody>
          <a:bodyPr>
            <a:normAutofit/>
          </a:bodyPr>
          <a:lstStyle/>
          <a:p>
            <a:r>
              <a:rPr lang="en-US" dirty="0"/>
              <a:t>How Would You Measure a Room?</a:t>
            </a:r>
          </a:p>
        </p:txBody>
      </p:sp>
      <p:sp>
        <p:nvSpPr>
          <p:cNvPr id="3" name="Content Placeholder 2"/>
          <p:cNvSpPr>
            <a:spLocks noGrp="1"/>
          </p:cNvSpPr>
          <p:nvPr>
            <p:ph idx="1"/>
          </p:nvPr>
        </p:nvSpPr>
        <p:spPr>
          <a:xfrm>
            <a:off x="533400" y="1600200"/>
            <a:ext cx="8153400" cy="4876800"/>
          </a:xfrm>
        </p:spPr>
        <p:txBody>
          <a:bodyPr>
            <a:normAutofit/>
          </a:bodyPr>
          <a:lstStyle/>
          <a:p>
            <a:pPr marL="0" indent="0">
              <a:buNone/>
            </a:pPr>
            <a:r>
              <a:rPr lang="en-US" sz="3200" dirty="0"/>
              <a:t>Without using any standard measurement tools, come up with a way to </a:t>
            </a:r>
            <a:r>
              <a:rPr lang="en-US" sz="3200" b="1" dirty="0"/>
              <a:t>accurately</a:t>
            </a:r>
            <a:r>
              <a:rPr lang="en-US" sz="3200" dirty="0"/>
              <a:t> measure your classroom or a room in your home. </a:t>
            </a:r>
          </a:p>
          <a:p>
            <a:pPr marL="0" indent="0">
              <a:spcBef>
                <a:spcPts val="1800"/>
              </a:spcBef>
              <a:buNone/>
            </a:pPr>
            <a:r>
              <a:rPr lang="en-US" sz="3200" dirty="0"/>
              <a:t>As you undertake this task, keep track of all the decisions you make along the way. </a:t>
            </a:r>
          </a:p>
          <a:p>
            <a:pPr>
              <a:buNone/>
            </a:pPr>
            <a:endParaRPr lang="en-US" dirty="0"/>
          </a:p>
        </p:txBody>
      </p:sp>
      <p:sp>
        <p:nvSpPr>
          <p:cNvPr id="4" name="TextBox 3">
            <a:extLst>
              <a:ext uri="{FF2B5EF4-FFF2-40B4-BE49-F238E27FC236}">
                <a16:creationId xmlns:a16="http://schemas.microsoft.com/office/drawing/2014/main" id="{6D5A9CAE-57DF-45A7-8E1E-6D38FBD617FB}"/>
              </a:ext>
            </a:extLst>
          </p:cNvPr>
          <p:cNvSpPr txBox="1"/>
          <p:nvPr/>
        </p:nvSpPr>
        <p:spPr>
          <a:xfrm>
            <a:off x="7467600" y="6553200"/>
            <a:ext cx="1524000"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Source from teachervision.com</a:t>
            </a:r>
          </a:p>
        </p:txBody>
      </p:sp>
    </p:spTree>
    <p:extLst>
      <p:ext uri="{BB962C8B-B14F-4D97-AF65-F5344CB8AC3E}">
        <p14:creationId xmlns:p14="http://schemas.microsoft.com/office/powerpoint/2010/main" val="14948964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8001000" cy="990600"/>
          </a:xfrm>
        </p:spPr>
        <p:txBody>
          <a:bodyPr>
            <a:normAutofit/>
          </a:bodyPr>
          <a:lstStyle/>
          <a:p>
            <a:r>
              <a:rPr lang="en-US" dirty="0"/>
              <a:t>Developing the Concept of Length </a:t>
            </a:r>
          </a:p>
        </p:txBody>
      </p:sp>
      <p:sp>
        <p:nvSpPr>
          <p:cNvPr id="3" name="Content Placeholder 2"/>
          <p:cNvSpPr>
            <a:spLocks noGrp="1"/>
          </p:cNvSpPr>
          <p:nvPr>
            <p:ph idx="1"/>
          </p:nvPr>
        </p:nvSpPr>
        <p:spPr>
          <a:xfrm>
            <a:off x="685800" y="1600200"/>
            <a:ext cx="8001000" cy="4876800"/>
          </a:xfrm>
        </p:spPr>
        <p:txBody>
          <a:bodyPr/>
          <a:lstStyle/>
          <a:p>
            <a:pPr marL="365760" indent="-365760">
              <a:spcBef>
                <a:spcPts val="1200"/>
              </a:spcBef>
              <a:buFont typeface="+mj-lt"/>
              <a:buAutoNum type="arabicPeriod"/>
            </a:pPr>
            <a:r>
              <a:rPr lang="en-US" sz="3200" dirty="0"/>
              <a:t>Becoming aware of attributes</a:t>
            </a:r>
          </a:p>
          <a:p>
            <a:pPr marL="365760" indent="-365760">
              <a:spcBef>
                <a:spcPts val="1200"/>
              </a:spcBef>
              <a:buFont typeface="+mj-lt"/>
              <a:buAutoNum type="arabicPeriod"/>
            </a:pPr>
            <a:r>
              <a:rPr lang="en-US" sz="3200" dirty="0"/>
              <a:t>Comparing</a:t>
            </a:r>
          </a:p>
          <a:p>
            <a:pPr marL="365760" indent="-365760">
              <a:spcBef>
                <a:spcPts val="1200"/>
              </a:spcBef>
              <a:buFont typeface="+mj-lt"/>
              <a:buAutoNum type="arabicPeriod"/>
            </a:pPr>
            <a:r>
              <a:rPr lang="en-US" sz="3200" dirty="0"/>
              <a:t>Quantifying and measuring</a:t>
            </a:r>
            <a:r>
              <a:rPr lang="en-US" sz="3200" i="1" dirty="0"/>
              <a:t> </a:t>
            </a:r>
          </a:p>
          <a:p>
            <a:endParaRPr lang="en-US" i="1" dirty="0"/>
          </a:p>
          <a:p>
            <a:pPr marL="0" indent="0">
              <a:buNone/>
            </a:pPr>
            <a:endParaRPr lang="en-US" dirty="0"/>
          </a:p>
        </p:txBody>
      </p:sp>
    </p:spTree>
    <p:extLst>
      <p:ext uri="{BB962C8B-B14F-4D97-AF65-F5344CB8AC3E}">
        <p14:creationId xmlns:p14="http://schemas.microsoft.com/office/powerpoint/2010/main" val="2876235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09600" y="381000"/>
            <a:ext cx="8077200" cy="990600"/>
          </a:xfrm>
        </p:spPr>
        <p:txBody>
          <a:bodyPr/>
          <a:lstStyle/>
          <a:p>
            <a:pPr eaLnBrk="1" hangingPunct="1"/>
            <a:r>
              <a:rPr lang="en-US" dirty="0"/>
              <a:t>Today’s Focus Questions </a:t>
            </a:r>
          </a:p>
        </p:txBody>
      </p:sp>
      <p:sp>
        <p:nvSpPr>
          <p:cNvPr id="9219" name="Rectangle 3"/>
          <p:cNvSpPr>
            <a:spLocks noGrp="1" noChangeArrowheads="1"/>
          </p:cNvSpPr>
          <p:nvPr>
            <p:ph type="body" idx="1"/>
          </p:nvPr>
        </p:nvSpPr>
        <p:spPr>
          <a:xfrm>
            <a:off x="609600" y="1295400"/>
            <a:ext cx="8229600" cy="5181600"/>
          </a:xfrm>
          <a:extLst/>
        </p:spPr>
        <p:txBody>
          <a:bodyPr/>
          <a:lstStyle/>
          <a:p>
            <a:pPr marL="365760" indent="-365760" eaLnBrk="1" hangingPunct="1">
              <a:defRPr/>
            </a:pPr>
            <a:r>
              <a:rPr lang="en-US" sz="3000" dirty="0"/>
              <a:t>Why is it necessary to engage students in using and applying new science ideas in a variety of ways and contexts? </a:t>
            </a:r>
          </a:p>
          <a:p>
            <a:pPr marL="365760" indent="-365760" eaLnBrk="1" hangingPunct="1">
              <a:spcBef>
                <a:spcPts val="600"/>
              </a:spcBef>
              <a:defRPr/>
            </a:pPr>
            <a:r>
              <a:rPr lang="en-US" sz="3000" dirty="0"/>
              <a:t>How will the Student Thinking Lens strategies help you teach the Sound lessons?</a:t>
            </a:r>
          </a:p>
          <a:p>
            <a:pPr marL="365760" indent="-365760" eaLnBrk="1" hangingPunct="1">
              <a:spcBef>
                <a:spcPts val="600"/>
              </a:spcBef>
              <a:defRPr/>
            </a:pPr>
            <a:r>
              <a:rPr lang="en-US" sz="3000" dirty="0"/>
              <a:t>Why do we hear sound?</a:t>
            </a:r>
          </a:p>
          <a:p>
            <a:pPr marL="365760" indent="-365760" eaLnBrk="1" hangingPunct="1">
              <a:spcBef>
                <a:spcPts val="600"/>
              </a:spcBef>
              <a:defRPr/>
            </a:pPr>
            <a:r>
              <a:rPr lang="en-US" sz="3000" dirty="0">
                <a:solidFill>
                  <a:srgbClr val="000000"/>
                </a:solidFill>
                <a:ea typeface="Calibri" panose="020F0502020204030204" pitchFamily="34" charset="0"/>
              </a:rPr>
              <a:t>What does nonstandard measurement look like?</a:t>
            </a:r>
            <a:endParaRPr lang="en-US" sz="3000" dirty="0"/>
          </a:p>
          <a:p>
            <a:pPr eaLnBrk="1" hangingPunct="1">
              <a:defRPr/>
            </a:pPr>
            <a:endParaRPr lang="en-US" dirty="0"/>
          </a:p>
          <a:p>
            <a:pPr marL="0" indent="0" eaLnBrk="1" hangingPunct="1">
              <a:buNone/>
              <a:defRPr/>
            </a:pPr>
            <a:endParaRPr lang="en-US" sz="2800" dirty="0"/>
          </a:p>
          <a:p>
            <a:pPr marL="0" indent="0" eaLnBrk="1" hangingPunct="1">
              <a:buNone/>
              <a:defRPr/>
            </a:pPr>
            <a:endParaRPr lang="en-US" sz="2800" dirty="0"/>
          </a:p>
          <a:p>
            <a:pPr marL="0" indent="0" eaLnBrk="1" hangingPunct="1">
              <a:buNone/>
              <a:defRPr/>
            </a:pPr>
            <a:endParaRPr lang="en-US" sz="2800" dirty="0"/>
          </a:p>
          <a:p>
            <a:pPr marL="0" indent="0">
              <a:spcBef>
                <a:spcPts val="0"/>
              </a:spcBef>
              <a:spcAft>
                <a:spcPts val="0"/>
              </a:spcAft>
              <a:buFontTx/>
              <a:buNone/>
              <a:tabLst>
                <a:tab pos="457200" algn="l"/>
              </a:tabLst>
              <a:defRPr/>
            </a:pPr>
            <a:endParaRPr lang="en-US" sz="2800" dirty="0">
              <a:highlight>
                <a:srgbClr val="FFFF00"/>
              </a:highlight>
              <a:ea typeface="Times New Roman"/>
              <a:cs typeface="Arial" pitchFamily="34" charset="0"/>
            </a:endParaRPr>
          </a:p>
          <a:p>
            <a:pPr marL="514350" indent="-514350" eaLnBrk="1" hangingPunct="1">
              <a:buFontTx/>
              <a:buAutoNum type="arabicPeriod"/>
              <a:defRPr/>
            </a:pPr>
            <a:endParaRPr lang="en-US" sz="2800" dirty="0"/>
          </a:p>
          <a:p>
            <a:pPr marL="0" indent="0" eaLnBrk="1" hangingPunct="1">
              <a:buFontTx/>
              <a:buNone/>
              <a:defRPr/>
            </a:pPr>
            <a:endParaRPr lang="en-US" sz="2800" dirty="0"/>
          </a:p>
        </p:txBody>
      </p:sp>
    </p:spTree>
    <p:extLst>
      <p:ext uri="{BB962C8B-B14F-4D97-AF65-F5344CB8AC3E}">
        <p14:creationId xmlns:p14="http://schemas.microsoft.com/office/powerpoint/2010/main" val="241432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85800" y="3276600"/>
            <a:ext cx="5486400" cy="3007882"/>
            <a:chOff x="163286" y="2438400"/>
            <a:chExt cx="5475514" cy="3007882"/>
          </a:xfrm>
        </p:grpSpPr>
        <p:sp>
          <p:nvSpPr>
            <p:cNvPr id="10" name="TextBox 9"/>
            <p:cNvSpPr txBox="1"/>
            <p:nvPr/>
          </p:nvSpPr>
          <p:spPr>
            <a:xfrm>
              <a:off x="3886200" y="5230838"/>
              <a:ext cx="1676400"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Photos courtesy of Pngimg.com</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168" t="4000" r="2346" b="6000"/>
            <a:stretch/>
          </p:blipFill>
          <p:spPr>
            <a:xfrm>
              <a:off x="163286" y="2438400"/>
              <a:ext cx="5475514" cy="2865094"/>
            </a:xfrm>
            <a:prstGeom prst="rect">
              <a:avLst/>
            </a:prstGeom>
          </p:spPr>
        </p:pic>
      </p:grpSp>
      <p:sp>
        <p:nvSpPr>
          <p:cNvPr id="9" name="Oval Callout 8"/>
          <p:cNvSpPr/>
          <p:nvPr/>
        </p:nvSpPr>
        <p:spPr>
          <a:xfrm>
            <a:off x="6096000" y="2667000"/>
            <a:ext cx="2514600" cy="1600200"/>
          </a:xfrm>
          <a:prstGeom prst="wedgeEllipseCallou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0" y="381000"/>
            <a:ext cx="8077200" cy="990600"/>
          </a:xfrm>
        </p:spPr>
        <p:txBody>
          <a:bodyPr>
            <a:normAutofit/>
          </a:bodyPr>
          <a:lstStyle/>
          <a:p>
            <a:r>
              <a:rPr lang="en-US" dirty="0"/>
              <a:t>Challenges of Rote Understanding</a:t>
            </a:r>
          </a:p>
        </p:txBody>
      </p:sp>
      <p:sp>
        <p:nvSpPr>
          <p:cNvPr id="6" name="TextBox 5"/>
          <p:cNvSpPr txBox="1"/>
          <p:nvPr/>
        </p:nvSpPr>
        <p:spPr>
          <a:xfrm>
            <a:off x="6134100" y="2943761"/>
            <a:ext cx="2438400" cy="1323439"/>
          </a:xfrm>
          <a:prstGeom prst="rect">
            <a:avLst/>
          </a:prstGeom>
          <a:noFill/>
        </p:spPr>
        <p:txBody>
          <a:bodyPr wrap="square" rtlCol="0">
            <a:spAutoFit/>
          </a:bodyPr>
          <a:lstStyle/>
          <a:p>
            <a:pPr algn="ctr"/>
            <a:r>
              <a:rPr lang="en-US" sz="2000" b="1" dirty="0">
                <a:solidFill>
                  <a:srgbClr val="0070C0"/>
                </a:solidFill>
                <a:latin typeface="Calibri" pitchFamily="34" charset="0"/>
              </a:rPr>
              <a:t>Some students will </a:t>
            </a:r>
            <a:br>
              <a:rPr lang="en-US" sz="2000" b="1" dirty="0">
                <a:solidFill>
                  <a:srgbClr val="0070C0"/>
                </a:solidFill>
                <a:latin typeface="Calibri" pitchFamily="34" charset="0"/>
              </a:rPr>
            </a:br>
            <a:r>
              <a:rPr lang="en-US" sz="2000" b="1" dirty="0">
                <a:solidFill>
                  <a:srgbClr val="0070C0"/>
                </a:solidFill>
                <a:latin typeface="Calibri" pitchFamily="34" charset="0"/>
              </a:rPr>
              <a:t>be convinced that </a:t>
            </a:r>
            <a:br>
              <a:rPr lang="en-US" sz="2000" b="1" dirty="0">
                <a:solidFill>
                  <a:srgbClr val="0070C0"/>
                </a:solidFill>
                <a:latin typeface="Calibri" pitchFamily="34" charset="0"/>
              </a:rPr>
            </a:br>
            <a:r>
              <a:rPr lang="en-US" sz="2000" b="1" dirty="0">
                <a:solidFill>
                  <a:srgbClr val="0070C0"/>
                </a:solidFill>
                <a:latin typeface="Calibri" pitchFamily="34" charset="0"/>
              </a:rPr>
              <a:t>this measurement is 5 units.</a:t>
            </a:r>
          </a:p>
        </p:txBody>
      </p:sp>
      <p:sp>
        <p:nvSpPr>
          <p:cNvPr id="8" name="TextBox 7"/>
          <p:cNvSpPr txBox="1"/>
          <p:nvPr/>
        </p:nvSpPr>
        <p:spPr>
          <a:xfrm>
            <a:off x="685800" y="1371600"/>
            <a:ext cx="8077200" cy="1569660"/>
          </a:xfrm>
          <a:prstGeom prst="rect">
            <a:avLst/>
          </a:prstGeom>
          <a:noFill/>
        </p:spPr>
        <p:txBody>
          <a:bodyPr wrap="square" rtlCol="0">
            <a:spAutoFit/>
          </a:bodyPr>
          <a:lstStyle/>
          <a:p>
            <a:r>
              <a:rPr lang="en-US" sz="3200" dirty="0">
                <a:latin typeface="Calibri" pitchFamily="34" charset="0"/>
              </a:rPr>
              <a:t>“Many students use measurement instruments or count units in a rote fashion.” (Clements &amp; Battista, 1992)</a:t>
            </a:r>
          </a:p>
        </p:txBody>
      </p:sp>
      <p:sp>
        <p:nvSpPr>
          <p:cNvPr id="13" name="TextBox 12">
            <a:extLst>
              <a:ext uri="{FF2B5EF4-FFF2-40B4-BE49-F238E27FC236}">
                <a16:creationId xmlns:a16="http://schemas.microsoft.com/office/drawing/2014/main" id="{31BCA22E-C5D6-4287-8C8C-F290B7B91C0B}"/>
              </a:ext>
            </a:extLst>
          </p:cNvPr>
          <p:cNvSpPr txBox="1"/>
          <p:nvPr/>
        </p:nvSpPr>
        <p:spPr>
          <a:xfrm>
            <a:off x="1676400" y="6474533"/>
            <a:ext cx="7769692" cy="33855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Reference </a:t>
            </a:r>
          </a:p>
          <a:p>
            <a:r>
              <a:rPr lang="en-US" sz="800" dirty="0">
                <a:latin typeface="Calibri" panose="020F0502020204030204" pitchFamily="34" charset="0"/>
                <a:cs typeface="Calibri" panose="020F0502020204030204" pitchFamily="34" charset="0"/>
              </a:rPr>
              <a:t>Clements, D.H., &amp; Battista, M.T. (1992). Geometry and spatial reasoning. In </a:t>
            </a:r>
            <a:r>
              <a:rPr lang="en-US" sz="800" i="1" dirty="0">
                <a:latin typeface="Calibri" panose="020F0502020204030204" pitchFamily="34" charset="0"/>
                <a:cs typeface="Calibri" panose="020F0502020204030204" pitchFamily="34" charset="0"/>
              </a:rPr>
              <a:t>Handbook of research on mathematics teaching and learning (pp. 420-464). New York: Macmillan.</a:t>
            </a:r>
            <a:r>
              <a:rPr lang="en-US" sz="8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97463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P spid="8"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153400" cy="990600"/>
          </a:xfrm>
        </p:spPr>
        <p:txBody>
          <a:bodyPr>
            <a:normAutofit/>
          </a:bodyPr>
          <a:lstStyle/>
          <a:p>
            <a:r>
              <a:rPr lang="en-US" dirty="0"/>
              <a:t>Nonstandard Units of Measurement</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69357" y="1600200"/>
            <a:ext cx="5805285" cy="4876800"/>
          </a:xfrm>
          <a:ln>
            <a:solidFill>
              <a:schemeClr val="tx1"/>
            </a:solidFill>
          </a:ln>
        </p:spPr>
      </p:pic>
      <p:sp>
        <p:nvSpPr>
          <p:cNvPr id="5" name="TextBox 4"/>
          <p:cNvSpPr txBox="1"/>
          <p:nvPr/>
        </p:nvSpPr>
        <p:spPr>
          <a:xfrm>
            <a:off x="6096000" y="6477000"/>
            <a:ext cx="2064442"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Courtesy of Cal Poly Pomona</a:t>
            </a:r>
          </a:p>
        </p:txBody>
      </p:sp>
    </p:spTree>
    <p:extLst>
      <p:ext uri="{BB962C8B-B14F-4D97-AF65-F5344CB8AC3E}">
        <p14:creationId xmlns:p14="http://schemas.microsoft.com/office/powerpoint/2010/main" val="1820472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077200" cy="990600"/>
          </a:xfrm>
        </p:spPr>
        <p:txBody>
          <a:bodyPr>
            <a:normAutofit/>
          </a:bodyPr>
          <a:lstStyle/>
          <a:p>
            <a:r>
              <a:rPr lang="en-US" dirty="0"/>
              <a:t>Nonstandard Units of Measurement</a:t>
            </a:r>
          </a:p>
        </p:txBody>
      </p:sp>
      <p:pic>
        <p:nvPicPr>
          <p:cNvPr id="4" name="Content Placeholder 3"/>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18722" r="33319"/>
          <a:stretch/>
        </p:blipFill>
        <p:spPr>
          <a:xfrm rot="5400000">
            <a:off x="3206750" y="374650"/>
            <a:ext cx="2743200" cy="7632700"/>
          </a:xfrm>
        </p:spPr>
      </p:pic>
      <p:sp>
        <p:nvSpPr>
          <p:cNvPr id="5" name="TextBox 4"/>
          <p:cNvSpPr txBox="1"/>
          <p:nvPr/>
        </p:nvSpPr>
        <p:spPr>
          <a:xfrm>
            <a:off x="6705600" y="5562600"/>
            <a:ext cx="1676399" cy="215442"/>
          </a:xfrm>
          <a:prstGeom prst="rect">
            <a:avLst/>
          </a:prstGeom>
          <a:noFill/>
        </p:spPr>
        <p:txBody>
          <a:bodyPr wrap="square" rtlCol="0">
            <a:spAutoFit/>
          </a:bodyPr>
          <a:lstStyle/>
          <a:p>
            <a:r>
              <a:rPr lang="en-US" sz="800" dirty="0">
                <a:solidFill>
                  <a:srgbClr val="000000"/>
                </a:solidFill>
                <a:latin typeface="Calibri" panose="020F0502020204030204" pitchFamily="34" charset="0"/>
                <a:cs typeface="Calibri" panose="020F0502020204030204" pitchFamily="34" charset="0"/>
              </a:rPr>
              <a:t>Photo courtesy of Cal Poly Pomona</a:t>
            </a:r>
          </a:p>
        </p:txBody>
      </p:sp>
      <p:sp>
        <p:nvSpPr>
          <p:cNvPr id="6" name="TextBox 5"/>
          <p:cNvSpPr txBox="1"/>
          <p:nvPr/>
        </p:nvSpPr>
        <p:spPr>
          <a:xfrm>
            <a:off x="685800" y="1447800"/>
            <a:ext cx="7620000" cy="1077218"/>
          </a:xfrm>
          <a:prstGeom prst="rect">
            <a:avLst/>
          </a:prstGeom>
          <a:noFill/>
        </p:spPr>
        <p:txBody>
          <a:bodyPr wrap="square" rtlCol="0">
            <a:spAutoFit/>
          </a:bodyPr>
          <a:lstStyle/>
          <a:p>
            <a:r>
              <a:rPr lang="en-US" sz="3200" dirty="0">
                <a:latin typeface="Calibri" pitchFamily="34" charset="0"/>
              </a:rPr>
              <a:t>How would you quantify the lengths of these pencils?</a:t>
            </a:r>
          </a:p>
        </p:txBody>
      </p:sp>
    </p:spTree>
    <p:extLst>
      <p:ext uri="{BB962C8B-B14F-4D97-AF65-F5344CB8AC3E}">
        <p14:creationId xmlns:p14="http://schemas.microsoft.com/office/powerpoint/2010/main" val="811209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990600"/>
          </a:xfrm>
        </p:spPr>
        <p:txBody>
          <a:bodyPr>
            <a:normAutofit/>
          </a:bodyPr>
          <a:lstStyle/>
          <a:p>
            <a:r>
              <a:rPr lang="en-US" sz="3800" dirty="0"/>
              <a:t>What about These Units of Measurement?</a:t>
            </a:r>
          </a:p>
        </p:txBody>
      </p:sp>
      <p:grpSp>
        <p:nvGrpSpPr>
          <p:cNvPr id="12" name="Group 11">
            <a:extLst>
              <a:ext uri="{FF2B5EF4-FFF2-40B4-BE49-F238E27FC236}">
                <a16:creationId xmlns:a16="http://schemas.microsoft.com/office/drawing/2014/main" id="{57DA7C6F-8709-4C84-B0A1-F8015FD81854}"/>
              </a:ext>
            </a:extLst>
          </p:cNvPr>
          <p:cNvGrpSpPr/>
          <p:nvPr/>
        </p:nvGrpSpPr>
        <p:grpSpPr>
          <a:xfrm>
            <a:off x="2105025" y="1430614"/>
            <a:ext cx="4933950" cy="5274986"/>
            <a:chOff x="2000250" y="1333500"/>
            <a:chExt cx="5238750" cy="5600854"/>
          </a:xfrm>
        </p:grpSpPr>
        <p:pic>
          <p:nvPicPr>
            <p:cNvPr id="13" name="Picture 12">
              <a:extLst>
                <a:ext uri="{FF2B5EF4-FFF2-40B4-BE49-F238E27FC236}">
                  <a16:creationId xmlns:a16="http://schemas.microsoft.com/office/drawing/2014/main" id="{B8B12FC0-1104-4F9D-9846-9F87BB385E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777" b="3334"/>
            <a:stretch/>
          </p:blipFill>
          <p:spPr>
            <a:xfrm>
              <a:off x="2000250" y="1333500"/>
              <a:ext cx="5143500" cy="5410200"/>
            </a:xfrm>
            <a:prstGeom prst="rect">
              <a:avLst/>
            </a:prstGeom>
          </p:spPr>
        </p:pic>
        <p:sp>
          <p:nvSpPr>
            <p:cNvPr id="14" name="TextBox 13">
              <a:extLst>
                <a:ext uri="{FF2B5EF4-FFF2-40B4-BE49-F238E27FC236}">
                  <a16:creationId xmlns:a16="http://schemas.microsoft.com/office/drawing/2014/main" id="{D237DF0F-40B2-4464-9DED-9DC09B38D27B}"/>
                </a:ext>
              </a:extLst>
            </p:cNvPr>
            <p:cNvSpPr txBox="1"/>
            <p:nvPr/>
          </p:nvSpPr>
          <p:spPr>
            <a:xfrm>
              <a:off x="5266884" y="6705601"/>
              <a:ext cx="1972116" cy="228753"/>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Photo courtesy of Cal Poly Pomona</a:t>
              </a:r>
            </a:p>
          </p:txBody>
        </p:sp>
      </p:grpSp>
    </p:spTree>
    <p:extLst>
      <p:ext uri="{BB962C8B-B14F-4D97-AF65-F5344CB8AC3E}">
        <p14:creationId xmlns:p14="http://schemas.microsoft.com/office/powerpoint/2010/main" val="1333776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077200" cy="990600"/>
          </a:xfrm>
        </p:spPr>
        <p:txBody>
          <a:bodyPr>
            <a:normAutofit/>
          </a:bodyPr>
          <a:lstStyle/>
          <a:p>
            <a:r>
              <a:rPr lang="en-US" dirty="0"/>
              <a:t>What Does Measurement Mean?</a:t>
            </a:r>
          </a:p>
        </p:txBody>
      </p:sp>
      <p:sp>
        <p:nvSpPr>
          <p:cNvPr id="3" name="Content Placeholder 2"/>
          <p:cNvSpPr>
            <a:spLocks noGrp="1"/>
          </p:cNvSpPr>
          <p:nvPr>
            <p:ph idx="1"/>
          </p:nvPr>
        </p:nvSpPr>
        <p:spPr>
          <a:xfrm>
            <a:off x="685800" y="1524000"/>
            <a:ext cx="8229600" cy="4876800"/>
          </a:xfrm>
        </p:spPr>
        <p:txBody>
          <a:bodyPr>
            <a:normAutofit fontScale="92500" lnSpcReduction="10000"/>
          </a:bodyPr>
          <a:lstStyle/>
          <a:p>
            <a:pPr marL="0" indent="0">
              <a:lnSpc>
                <a:spcPct val="110000"/>
              </a:lnSpc>
              <a:spcBef>
                <a:spcPts val="1200"/>
              </a:spcBef>
              <a:buNone/>
            </a:pPr>
            <a:r>
              <a:rPr lang="en-US" sz="2900" dirty="0"/>
              <a:t>According to the National Council of Teachers of Mathematics (2000), “Measurement is the assignment of a numerical value to an attribute of an object, such as the length of a pencil. At more-sophisticated levels, measurement involves assigning a number to a characteristic of a situation, as is done by the consumer price index.”</a:t>
            </a:r>
          </a:p>
          <a:p>
            <a:pPr marL="0" indent="0">
              <a:lnSpc>
                <a:spcPct val="110000"/>
              </a:lnSpc>
              <a:spcBef>
                <a:spcPts val="1800"/>
              </a:spcBef>
              <a:buNone/>
            </a:pPr>
            <a:r>
              <a:rPr lang="en-US" sz="2900" dirty="0"/>
              <a:t>Students begin to develop understandings of measurement by making simple comparisons, such as comparing two objects to figure out which is longer and which is shorter.</a:t>
            </a:r>
          </a:p>
        </p:txBody>
      </p:sp>
    </p:spTree>
    <p:extLst>
      <p:ext uri="{BB962C8B-B14F-4D97-AF65-F5344CB8AC3E}">
        <p14:creationId xmlns:p14="http://schemas.microsoft.com/office/powerpoint/2010/main" val="141810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8001000" cy="990600"/>
          </a:xfrm>
        </p:spPr>
        <p:txBody>
          <a:bodyPr/>
          <a:lstStyle/>
          <a:p>
            <a:r>
              <a:rPr lang="en-US" dirty="0"/>
              <a:t>Teaching Students to Measure</a:t>
            </a:r>
          </a:p>
        </p:txBody>
      </p:sp>
      <p:sp>
        <p:nvSpPr>
          <p:cNvPr id="3" name="Content Placeholder 2"/>
          <p:cNvSpPr>
            <a:spLocks noGrp="1"/>
          </p:cNvSpPr>
          <p:nvPr>
            <p:ph idx="1"/>
          </p:nvPr>
        </p:nvSpPr>
        <p:spPr>
          <a:xfrm>
            <a:off x="762000" y="1600200"/>
            <a:ext cx="7924800" cy="4876800"/>
          </a:xfrm>
        </p:spPr>
        <p:txBody>
          <a:bodyPr>
            <a:normAutofit/>
          </a:bodyPr>
          <a:lstStyle/>
          <a:p>
            <a:pPr marL="365760" indent="-365760">
              <a:spcBef>
                <a:spcPts val="1200"/>
              </a:spcBef>
            </a:pPr>
            <a:r>
              <a:rPr lang="en-US" sz="3200" dirty="0"/>
              <a:t>For students to assign a numerical value to </a:t>
            </a:r>
            <a:br>
              <a:rPr lang="en-US" sz="3200" dirty="0"/>
            </a:br>
            <a:r>
              <a:rPr lang="en-US" sz="3200" dirty="0"/>
              <a:t>a specific attribute of an object, they must first be able to identify the attribute and then compare the attribute against some kind of unit. </a:t>
            </a:r>
          </a:p>
          <a:p>
            <a:pPr marL="365760" indent="-365760">
              <a:spcBef>
                <a:spcPts val="1200"/>
              </a:spcBef>
            </a:pPr>
            <a:r>
              <a:rPr lang="en-US" sz="3200" dirty="0"/>
              <a:t>To develop measurement sense in students, teachers should present problems that involve estimating and then measuring lengths.</a:t>
            </a:r>
          </a:p>
          <a:p>
            <a:endParaRPr lang="en-US" dirty="0"/>
          </a:p>
        </p:txBody>
      </p:sp>
    </p:spTree>
    <p:extLst>
      <p:ext uri="{BB962C8B-B14F-4D97-AF65-F5344CB8AC3E}">
        <p14:creationId xmlns:p14="http://schemas.microsoft.com/office/powerpoint/2010/main" val="411120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515542"/>
            <a:ext cx="8534400" cy="6113858"/>
          </a:xfrm>
        </p:spPr>
      </p:pic>
      <p:sp>
        <p:nvSpPr>
          <p:cNvPr id="3" name="TextBox 2"/>
          <p:cNvSpPr txBox="1"/>
          <p:nvPr/>
        </p:nvSpPr>
        <p:spPr>
          <a:xfrm>
            <a:off x="7543800" y="6642556"/>
            <a:ext cx="1600200"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Courtesy of Cal Poly Pomona</a:t>
            </a:r>
          </a:p>
        </p:txBody>
      </p:sp>
    </p:spTree>
    <p:extLst>
      <p:ext uri="{BB962C8B-B14F-4D97-AF65-F5344CB8AC3E}">
        <p14:creationId xmlns:p14="http://schemas.microsoft.com/office/powerpoint/2010/main" val="1314866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143000"/>
          </a:xfrm>
        </p:spPr>
        <p:txBody>
          <a:bodyPr>
            <a:normAutofit/>
          </a:bodyPr>
          <a:lstStyle/>
          <a:p>
            <a:r>
              <a:rPr lang="en-US" dirty="0"/>
              <a:t>Using Nonstandard Units of Measurement</a:t>
            </a:r>
          </a:p>
        </p:txBody>
      </p:sp>
      <p:sp>
        <p:nvSpPr>
          <p:cNvPr id="3" name="Content Placeholder 2"/>
          <p:cNvSpPr>
            <a:spLocks noGrp="1"/>
          </p:cNvSpPr>
          <p:nvPr>
            <p:ph idx="1"/>
          </p:nvPr>
        </p:nvSpPr>
        <p:spPr>
          <a:xfrm>
            <a:off x="457200" y="1295400"/>
            <a:ext cx="8305800" cy="5047924"/>
          </a:xfrm>
        </p:spPr>
        <p:txBody>
          <a:bodyPr/>
          <a:lstStyle/>
          <a:p>
            <a:pPr marL="365760" indent="-365760">
              <a:spcBef>
                <a:spcPts val="1200"/>
              </a:spcBef>
              <a:buFont typeface="+mj-lt"/>
              <a:buAutoNum type="arabicPeriod"/>
            </a:pPr>
            <a:r>
              <a:rPr lang="en-US" sz="3000" dirty="0"/>
              <a:t>Work </a:t>
            </a:r>
            <a:r>
              <a:rPr lang="en-US" sz="3000" b="1" dirty="0"/>
              <a:t>silently</a:t>
            </a:r>
            <a:r>
              <a:rPr lang="en-US" sz="3000" dirty="0"/>
              <a:t> with your partner to estimate </a:t>
            </a:r>
            <a:br>
              <a:rPr lang="en-US" sz="3000" dirty="0"/>
            </a:br>
            <a:r>
              <a:rPr lang="en-US" sz="3000" dirty="0"/>
              <a:t>the length and width of a sheet of paper </a:t>
            </a:r>
            <a:br>
              <a:rPr lang="en-US" sz="3000" dirty="0"/>
            </a:br>
            <a:r>
              <a:rPr lang="en-US" sz="3000" dirty="0"/>
              <a:t>in </a:t>
            </a:r>
            <a:r>
              <a:rPr lang="en-US" sz="3000" b="1" dirty="0"/>
              <a:t>nonstandard units</a:t>
            </a:r>
            <a:r>
              <a:rPr lang="en-US" sz="3000" dirty="0"/>
              <a:t>. How many </a:t>
            </a:r>
            <a:br>
              <a:rPr lang="en-US" sz="3000" dirty="0"/>
            </a:br>
            <a:r>
              <a:rPr lang="en-US" sz="3000" dirty="0"/>
              <a:t>paper clips or ladybugs long </a:t>
            </a:r>
            <a:br>
              <a:rPr lang="en-US" sz="3000" dirty="0"/>
            </a:br>
            <a:r>
              <a:rPr lang="en-US" sz="3000" dirty="0"/>
              <a:t>and wide is the paper? Record </a:t>
            </a:r>
            <a:br>
              <a:rPr lang="en-US" sz="3000" dirty="0"/>
            </a:br>
            <a:r>
              <a:rPr lang="en-US" sz="3000" dirty="0"/>
              <a:t>this estimate in your notebook.</a:t>
            </a:r>
          </a:p>
          <a:p>
            <a:pPr marL="365760" indent="-365760">
              <a:spcBef>
                <a:spcPts val="1200"/>
              </a:spcBef>
              <a:buFont typeface="+mj-lt"/>
              <a:buAutoNum type="arabicPeriod"/>
            </a:pPr>
            <a:r>
              <a:rPr lang="en-US" sz="3000" dirty="0"/>
              <a:t>Then work </a:t>
            </a:r>
            <a:r>
              <a:rPr lang="en-US" sz="3000" b="1" dirty="0"/>
              <a:t>silently</a:t>
            </a:r>
            <a:r>
              <a:rPr lang="en-US" sz="3000" dirty="0"/>
              <a:t> using one of the nonstandard measuring tools (the paper clips or the ladybug tape) to measure the length and width of the paper. Record these measurements in your notebook.</a:t>
            </a:r>
          </a:p>
        </p:txBody>
      </p:sp>
      <p:sp>
        <p:nvSpPr>
          <p:cNvPr id="4" name="AutoShape 2" descr="Image result for ladybu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5" descr="Image result for ladybu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8" name="Group 17"/>
          <p:cNvGrpSpPr/>
          <p:nvPr/>
        </p:nvGrpSpPr>
        <p:grpSpPr>
          <a:xfrm>
            <a:off x="6324600" y="2286000"/>
            <a:ext cx="2209800" cy="1752600"/>
            <a:chOff x="7281967" y="686965"/>
            <a:chExt cx="1501798" cy="1110841"/>
          </a:xfrm>
        </p:grpSpPr>
        <p:pic>
          <p:nvPicPr>
            <p:cNvPr id="19"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0661" y="686965"/>
              <a:ext cx="582783"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7552329" y="1582362"/>
              <a:ext cx="1231436"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Courtesy of Pixabay.com</a:t>
              </a:r>
            </a:p>
          </p:txBody>
        </p:sp>
        <p:pic>
          <p:nvPicPr>
            <p:cNvPr id="21" name="Picture 2" descr="Paperclip, Paper-Clip, Office, Clip, Met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992319" flipV="1">
              <a:off x="7510273" y="861943"/>
              <a:ext cx="456613" cy="9132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27349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128454" cy="4876800"/>
          </a:xfrm>
        </p:spPr>
        <p:txBody>
          <a:bodyPr/>
          <a:lstStyle/>
          <a:p>
            <a:pPr marL="365760" indent="-365760">
              <a:spcBef>
                <a:spcPts val="1200"/>
              </a:spcBef>
            </a:pPr>
            <a:r>
              <a:rPr lang="en-US" sz="3200" dirty="0"/>
              <a:t>Compare your measurements with another team’s measurements.</a:t>
            </a:r>
          </a:p>
          <a:p>
            <a:pPr marL="365760" indent="-365760">
              <a:spcBef>
                <a:spcPts val="1200"/>
              </a:spcBef>
            </a:pPr>
            <a:r>
              <a:rPr lang="en-US" sz="3200" dirty="0"/>
              <a:t>Was your estimate </a:t>
            </a:r>
            <a:r>
              <a:rPr lang="en-US" sz="3200" b="1" dirty="0"/>
              <a:t>exactly</a:t>
            </a:r>
            <a:r>
              <a:rPr lang="en-US" sz="3200" dirty="0"/>
              <a:t> right?</a:t>
            </a:r>
          </a:p>
          <a:p>
            <a:pPr marL="365760" indent="-365760">
              <a:spcBef>
                <a:spcPts val="1200"/>
              </a:spcBef>
            </a:pPr>
            <a:r>
              <a:rPr lang="en-US" sz="3200" dirty="0"/>
              <a:t>Did your team’s measurements match the measurements of the other team </a:t>
            </a:r>
            <a:r>
              <a:rPr lang="en-US" sz="3200" b="1" dirty="0"/>
              <a:t>exactly</a:t>
            </a:r>
            <a:r>
              <a:rPr lang="en-US" sz="3200" dirty="0"/>
              <a:t>?</a:t>
            </a:r>
          </a:p>
          <a:p>
            <a:pPr marL="365760" indent="-365760">
              <a:spcBef>
                <a:spcPts val="1200"/>
              </a:spcBef>
            </a:pPr>
            <a:r>
              <a:rPr lang="en-US" sz="3200" dirty="0"/>
              <a:t>Why do you think the measurements might not be exactly the same? What are </a:t>
            </a:r>
            <a:br>
              <a:rPr lang="en-US" sz="3200" dirty="0"/>
            </a:br>
            <a:r>
              <a:rPr lang="en-US" sz="3200" dirty="0"/>
              <a:t>the challenges in measuring </a:t>
            </a:r>
            <a:br>
              <a:rPr lang="en-US" sz="3200" dirty="0"/>
            </a:br>
            <a:r>
              <a:rPr lang="en-US" sz="3200" dirty="0"/>
              <a:t>accurately?</a:t>
            </a:r>
          </a:p>
        </p:txBody>
      </p:sp>
      <p:sp>
        <p:nvSpPr>
          <p:cNvPr id="4" name="AutoShape 2" descr="Image result for ladybu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5" descr="Image result for ladybu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 name="Group 7"/>
          <p:cNvGrpSpPr/>
          <p:nvPr/>
        </p:nvGrpSpPr>
        <p:grpSpPr>
          <a:xfrm>
            <a:off x="6553200" y="5181600"/>
            <a:ext cx="1730398" cy="1295400"/>
            <a:chOff x="7281967" y="686965"/>
            <a:chExt cx="1501798" cy="1110841"/>
          </a:xfrm>
        </p:grpSpPr>
        <p:pic>
          <p:nvPicPr>
            <p:cNvPr id="1024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0661" y="686965"/>
              <a:ext cx="582783"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552329" y="1582362"/>
              <a:ext cx="1231436"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Courtesy of Pixabay.com</a:t>
              </a:r>
            </a:p>
          </p:txBody>
        </p:sp>
        <p:pic>
          <p:nvPicPr>
            <p:cNvPr id="5122" name="Picture 2" descr="Paperclip, Paper-Clip, Office, Clip, Met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992319" flipV="1">
              <a:off x="7510273" y="861943"/>
              <a:ext cx="456613" cy="91322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itle 1"/>
          <p:cNvSpPr>
            <a:spLocks noGrp="1"/>
          </p:cNvSpPr>
          <p:nvPr>
            <p:ph type="title"/>
          </p:nvPr>
        </p:nvSpPr>
        <p:spPr>
          <a:xfrm>
            <a:off x="381000" y="457200"/>
            <a:ext cx="8458200" cy="1143000"/>
          </a:xfrm>
        </p:spPr>
        <p:txBody>
          <a:bodyPr>
            <a:normAutofit/>
          </a:bodyPr>
          <a:lstStyle/>
          <a:p>
            <a:r>
              <a:rPr lang="en-US" dirty="0"/>
              <a:t>Using Nonstandard Units of Measurement</a:t>
            </a:r>
          </a:p>
        </p:txBody>
      </p:sp>
    </p:spTree>
    <p:extLst>
      <p:ext uri="{BB962C8B-B14F-4D97-AF65-F5344CB8AC3E}">
        <p14:creationId xmlns:p14="http://schemas.microsoft.com/office/powerpoint/2010/main" val="37049265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8001000" cy="990600"/>
          </a:xfrm>
        </p:spPr>
        <p:txBody>
          <a:bodyPr/>
          <a:lstStyle/>
          <a:p>
            <a:r>
              <a:rPr lang="en-US" dirty="0"/>
              <a:t>Standard or Nonstandard Units?</a:t>
            </a:r>
          </a:p>
        </p:txBody>
      </p:sp>
      <p:sp>
        <p:nvSpPr>
          <p:cNvPr id="3" name="Content Placeholder 2"/>
          <p:cNvSpPr>
            <a:spLocks noGrp="1"/>
          </p:cNvSpPr>
          <p:nvPr>
            <p:ph idx="1"/>
          </p:nvPr>
        </p:nvSpPr>
        <p:spPr>
          <a:xfrm>
            <a:off x="685800" y="1600200"/>
            <a:ext cx="8001000" cy="4876800"/>
          </a:xfrm>
        </p:spPr>
        <p:txBody>
          <a:bodyPr>
            <a:noAutofit/>
          </a:bodyPr>
          <a:lstStyle/>
          <a:p>
            <a:pPr marL="365760" indent="-365760">
              <a:spcBef>
                <a:spcPts val="1200"/>
              </a:spcBef>
            </a:pPr>
            <a:r>
              <a:rPr lang="en-US" sz="2900" dirty="0"/>
              <a:t>We often use </a:t>
            </a:r>
            <a:r>
              <a:rPr lang="en-US" sz="2900" b="1" dirty="0"/>
              <a:t>standard units </a:t>
            </a:r>
            <a:r>
              <a:rPr lang="en-US" sz="2900" dirty="0"/>
              <a:t>of measurement. These units are standard because they’re always the same size, and they’re universally available. </a:t>
            </a:r>
          </a:p>
          <a:p>
            <a:pPr marL="365760" indent="-365760">
              <a:spcBef>
                <a:spcPts val="1200"/>
              </a:spcBef>
            </a:pPr>
            <a:r>
              <a:rPr lang="en-US" sz="2900" dirty="0"/>
              <a:t>Sometimes we use </a:t>
            </a:r>
            <a:r>
              <a:rPr lang="en-US" sz="2900" b="1" dirty="0"/>
              <a:t>nonstandard units </a:t>
            </a:r>
            <a:r>
              <a:rPr lang="en-US" sz="2900" dirty="0"/>
              <a:t>of measurement. These units are nonstandard because we invent them, and they’re unknown outside our local context. </a:t>
            </a:r>
          </a:p>
          <a:p>
            <a:pPr marL="365760" indent="-365760">
              <a:spcBef>
                <a:spcPts val="1200"/>
              </a:spcBef>
            </a:pPr>
            <a:r>
              <a:rPr lang="en-US" sz="2900" dirty="0"/>
              <a:t>It’s acceptable to use standard or nonstandard units of measurement in the classroom depending on your immediate objectives.</a:t>
            </a:r>
          </a:p>
        </p:txBody>
      </p:sp>
    </p:spTree>
    <p:extLst>
      <p:ext uri="{BB962C8B-B14F-4D97-AF65-F5344CB8AC3E}">
        <p14:creationId xmlns:p14="http://schemas.microsoft.com/office/powerpoint/2010/main" val="3454672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D7ABE1C-93DC-4CDF-B3D7-DB032BF9BE9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76400" y="533400"/>
            <a:ext cx="5780346" cy="6324600"/>
          </a:xfrm>
        </p:spPr>
      </p:pic>
      <p:sp>
        <p:nvSpPr>
          <p:cNvPr id="5" name="Rectangle 6"/>
          <p:cNvSpPr>
            <a:spLocks noChangeArrowheads="1"/>
          </p:cNvSpPr>
          <p:nvPr/>
        </p:nvSpPr>
        <p:spPr bwMode="auto">
          <a:xfrm>
            <a:off x="1904999" y="4953000"/>
            <a:ext cx="2661573" cy="609600"/>
          </a:xfrm>
          <a:prstGeom prst="rect">
            <a:avLst/>
          </a:prstGeom>
          <a:solidFill>
            <a:srgbClr val="FFFF00">
              <a:alpha val="9019"/>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4016935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077200" cy="990600"/>
          </a:xfrm>
        </p:spPr>
        <p:txBody>
          <a:bodyPr>
            <a:normAutofit/>
          </a:bodyPr>
          <a:lstStyle/>
          <a:p>
            <a:r>
              <a:rPr lang="en-US" dirty="0"/>
              <a:t>“You” Units</a:t>
            </a:r>
          </a:p>
        </p:txBody>
      </p:sp>
      <p:sp>
        <p:nvSpPr>
          <p:cNvPr id="3" name="Content Placeholder 2"/>
          <p:cNvSpPr>
            <a:spLocks noGrp="1"/>
          </p:cNvSpPr>
          <p:nvPr>
            <p:ph idx="1"/>
          </p:nvPr>
        </p:nvSpPr>
        <p:spPr>
          <a:xfrm>
            <a:off x="685800" y="1524000"/>
            <a:ext cx="8001000" cy="4602163"/>
          </a:xfrm>
        </p:spPr>
        <p:txBody>
          <a:bodyPr/>
          <a:lstStyle/>
          <a:p>
            <a:pPr marL="0" indent="0">
              <a:spcBef>
                <a:spcPts val="0"/>
              </a:spcBef>
              <a:buNone/>
            </a:pPr>
            <a:r>
              <a:rPr lang="en-US" sz="3200" dirty="0"/>
              <a:t>If you know your birth length, use it to figure out how many “you” units represent your current height.</a:t>
            </a:r>
          </a:p>
          <a:p>
            <a:endParaRPr lang="en-US" dirty="0"/>
          </a:p>
          <a:p>
            <a:endParaRPr lang="en-US" dirty="0"/>
          </a:p>
          <a:p>
            <a:endParaRPr lang="en-US" dirty="0"/>
          </a:p>
        </p:txBody>
      </p:sp>
      <p:sp>
        <p:nvSpPr>
          <p:cNvPr id="4" name="Cloud 3"/>
          <p:cNvSpPr/>
          <p:nvPr/>
        </p:nvSpPr>
        <p:spPr>
          <a:xfrm>
            <a:off x="304800" y="3733800"/>
            <a:ext cx="4114800" cy="2438400"/>
          </a:xfrm>
          <a:prstGeom prst="cloud">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66800" y="4191000"/>
            <a:ext cx="2895600" cy="1569660"/>
          </a:xfrm>
          <a:prstGeom prst="rect">
            <a:avLst/>
          </a:prstGeom>
          <a:noFill/>
        </p:spPr>
        <p:txBody>
          <a:bodyPr wrap="square" rtlCol="0">
            <a:spAutoFit/>
          </a:bodyPr>
          <a:lstStyle/>
          <a:p>
            <a:r>
              <a:rPr lang="en-US" sz="2400" dirty="0"/>
              <a:t>Your students are likely more than twice their birth length.</a:t>
            </a:r>
          </a:p>
        </p:txBody>
      </p:sp>
      <p:grpSp>
        <p:nvGrpSpPr>
          <p:cNvPr id="8" name="Group 7"/>
          <p:cNvGrpSpPr/>
          <p:nvPr/>
        </p:nvGrpSpPr>
        <p:grpSpPr>
          <a:xfrm>
            <a:off x="5181600" y="3048000"/>
            <a:ext cx="3276600" cy="2520006"/>
            <a:chOff x="5215145" y="3573765"/>
            <a:chExt cx="3276600" cy="2520006"/>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37952">
              <a:off x="5215145" y="3573765"/>
              <a:ext cx="3276600" cy="2184400"/>
            </a:xfrm>
            <a:prstGeom prst="rect">
              <a:avLst/>
            </a:prstGeom>
          </p:spPr>
        </p:pic>
        <p:sp>
          <p:nvSpPr>
            <p:cNvPr id="7" name="TextBox 6"/>
            <p:cNvSpPr txBox="1"/>
            <p:nvPr/>
          </p:nvSpPr>
          <p:spPr>
            <a:xfrm rot="777340">
              <a:off x="6749077" y="5878327"/>
              <a:ext cx="1481457"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Photo courtesy of Pixabay.com</a:t>
              </a:r>
            </a:p>
          </p:txBody>
        </p:sp>
      </p:grpSp>
      <p:sp>
        <p:nvSpPr>
          <p:cNvPr id="9" name="TextBox 8">
            <a:extLst>
              <a:ext uri="{FF2B5EF4-FFF2-40B4-BE49-F238E27FC236}">
                <a16:creationId xmlns:a16="http://schemas.microsoft.com/office/drawing/2014/main" id="{27B5C17A-8A68-43B8-A761-55DAAED65B49}"/>
              </a:ext>
            </a:extLst>
          </p:cNvPr>
          <p:cNvSpPr txBox="1"/>
          <p:nvPr/>
        </p:nvSpPr>
        <p:spPr>
          <a:xfrm>
            <a:off x="7467600" y="6553200"/>
            <a:ext cx="1524000"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Source from teachervision.com</a:t>
            </a:r>
          </a:p>
        </p:txBody>
      </p:sp>
    </p:spTree>
    <p:extLst>
      <p:ext uri="{BB962C8B-B14F-4D97-AF65-F5344CB8AC3E}">
        <p14:creationId xmlns:p14="http://schemas.microsoft.com/office/powerpoint/2010/main" val="213357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990600"/>
          </a:xfrm>
        </p:spPr>
        <p:txBody>
          <a:bodyPr/>
          <a:lstStyle/>
          <a:p>
            <a:r>
              <a:rPr lang="en-US" dirty="0"/>
              <a:t>Challenge: Measuring Distance</a:t>
            </a:r>
          </a:p>
        </p:txBody>
      </p:sp>
      <p:sp>
        <p:nvSpPr>
          <p:cNvPr id="3" name="Content Placeholder 2"/>
          <p:cNvSpPr>
            <a:spLocks noGrp="1"/>
          </p:cNvSpPr>
          <p:nvPr>
            <p:ph idx="1"/>
          </p:nvPr>
        </p:nvSpPr>
        <p:spPr>
          <a:xfrm>
            <a:off x="609600" y="1524000"/>
            <a:ext cx="8229600" cy="4953000"/>
          </a:xfrm>
        </p:spPr>
        <p:txBody>
          <a:bodyPr>
            <a:noAutofit/>
          </a:bodyPr>
          <a:lstStyle/>
          <a:p>
            <a:pPr marL="365760" indent="-365760">
              <a:spcBef>
                <a:spcPts val="1200"/>
              </a:spcBef>
            </a:pPr>
            <a:r>
              <a:rPr lang="en-US" sz="2900" dirty="0"/>
              <a:t>Choose a couple of objects or spaces  to</a:t>
            </a:r>
            <a:br>
              <a:rPr lang="en-US" sz="2900" dirty="0"/>
            </a:br>
            <a:r>
              <a:rPr lang="en-US" sz="2900" dirty="0"/>
              <a:t>measure, such as the distance between </a:t>
            </a:r>
            <a:br>
              <a:rPr lang="en-US" sz="2900" dirty="0"/>
            </a:br>
            <a:r>
              <a:rPr lang="en-US" sz="2900" dirty="0"/>
              <a:t>two objects in the room. </a:t>
            </a:r>
          </a:p>
          <a:p>
            <a:pPr marL="365760" indent="-365760">
              <a:spcBef>
                <a:spcPts val="1200"/>
              </a:spcBef>
            </a:pPr>
            <a:r>
              <a:rPr lang="en-US" sz="2900" dirty="0"/>
              <a:t>Complete at lease three rows of the </a:t>
            </a:r>
            <a:br>
              <a:rPr lang="en-US" sz="2900" dirty="0"/>
            </a:br>
            <a:r>
              <a:rPr lang="en-US" sz="2900" dirty="0"/>
              <a:t>handout using your feet as a </a:t>
            </a:r>
            <a:br>
              <a:rPr lang="en-US" sz="2900" dirty="0"/>
            </a:br>
            <a:r>
              <a:rPr lang="en-US" sz="2900" dirty="0"/>
              <a:t>nonstandard measurement tool.</a:t>
            </a:r>
          </a:p>
          <a:p>
            <a:pPr marL="365760" indent="-365760">
              <a:spcBef>
                <a:spcPts val="1800"/>
              </a:spcBef>
              <a:buNone/>
            </a:pPr>
            <a:r>
              <a:rPr lang="en-US" sz="2900" b="1" dirty="0"/>
              <a:t>Questions to think about:</a:t>
            </a:r>
          </a:p>
          <a:p>
            <a:pPr marL="731520" indent="-365760">
              <a:spcBef>
                <a:spcPts val="600"/>
              </a:spcBef>
            </a:pPr>
            <a:r>
              <a:rPr lang="en-US" sz="2900" dirty="0"/>
              <a:t>What challenges would your students encounter?</a:t>
            </a:r>
          </a:p>
          <a:p>
            <a:pPr marL="731520" indent="-365760">
              <a:spcBef>
                <a:spcPts val="600"/>
              </a:spcBef>
            </a:pPr>
            <a:r>
              <a:rPr lang="en-US" sz="2900" dirty="0"/>
              <a:t>How would you support them?</a:t>
            </a:r>
          </a:p>
        </p:txBody>
      </p:sp>
      <p:pic>
        <p:nvPicPr>
          <p:cNvPr id="6" name="Picture 5">
            <a:extLst>
              <a:ext uri="{FF2B5EF4-FFF2-40B4-BE49-F238E27FC236}">
                <a16:creationId xmlns:a16="http://schemas.microsoft.com/office/drawing/2014/main" id="{2076CC12-CB9B-4E08-99EA-1B9C94065A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5707">
            <a:off x="7338447" y="3038823"/>
            <a:ext cx="1276923" cy="1109327"/>
          </a:xfrm>
          <a:prstGeom prst="rect">
            <a:avLst/>
          </a:prstGeom>
        </p:spPr>
      </p:pic>
      <p:pic>
        <p:nvPicPr>
          <p:cNvPr id="7" name="Picture 6">
            <a:extLst>
              <a:ext uri="{FF2B5EF4-FFF2-40B4-BE49-F238E27FC236}">
                <a16:creationId xmlns:a16="http://schemas.microsoft.com/office/drawing/2014/main" id="{6FE099D6-9AAD-4929-9912-404D3142BC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5410">
            <a:off x="7245000" y="782850"/>
            <a:ext cx="1276923" cy="1109327"/>
          </a:xfrm>
          <a:prstGeom prst="rect">
            <a:avLst/>
          </a:prstGeom>
        </p:spPr>
      </p:pic>
      <p:pic>
        <p:nvPicPr>
          <p:cNvPr id="8" name="Picture 7">
            <a:extLst>
              <a:ext uri="{FF2B5EF4-FFF2-40B4-BE49-F238E27FC236}">
                <a16:creationId xmlns:a16="http://schemas.microsoft.com/office/drawing/2014/main" id="{2076CC12-CB9B-4E08-99EA-1B9C94065A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5707">
            <a:off x="7186047" y="5096223"/>
            <a:ext cx="1276923" cy="1109327"/>
          </a:xfrm>
          <a:prstGeom prst="rect">
            <a:avLst/>
          </a:prstGeom>
        </p:spPr>
      </p:pic>
    </p:spTree>
    <p:extLst>
      <p:ext uri="{BB962C8B-B14F-4D97-AF65-F5344CB8AC3E}">
        <p14:creationId xmlns:p14="http://schemas.microsoft.com/office/powerpoint/2010/main" val="36892418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077200" cy="990600"/>
          </a:xfrm>
        </p:spPr>
        <p:txBody>
          <a:bodyPr/>
          <a:lstStyle/>
          <a:p>
            <a:r>
              <a:rPr lang="en-US" dirty="0"/>
              <a:t>How Would You Modify the Activity?</a:t>
            </a:r>
          </a:p>
        </p:txBody>
      </p:sp>
      <p:sp>
        <p:nvSpPr>
          <p:cNvPr id="3" name="Content Placeholder 2"/>
          <p:cNvSpPr>
            <a:spLocks noGrp="1"/>
          </p:cNvSpPr>
          <p:nvPr>
            <p:ph idx="1"/>
          </p:nvPr>
        </p:nvSpPr>
        <p:spPr>
          <a:xfrm>
            <a:off x="609600" y="1600200"/>
            <a:ext cx="8077200" cy="4876800"/>
          </a:xfrm>
        </p:spPr>
        <p:txBody>
          <a:bodyPr>
            <a:normAutofit/>
          </a:bodyPr>
          <a:lstStyle/>
          <a:p>
            <a:pPr marL="365760" indent="-365760">
              <a:spcBef>
                <a:spcPts val="1200"/>
              </a:spcBef>
            </a:pPr>
            <a:r>
              <a:rPr lang="en-US" sz="3200" dirty="0"/>
              <a:t>How would you modify this activity to support your students in developing measurement sense and achieving the Common Core standards?</a:t>
            </a:r>
          </a:p>
          <a:p>
            <a:pPr marL="365760" indent="-365760">
              <a:spcBef>
                <a:spcPts val="1200"/>
              </a:spcBef>
            </a:pPr>
            <a:r>
              <a:rPr lang="en-US" sz="3200" dirty="0"/>
              <a:t>What other Common Core math standards could be incorporated into the activity?</a:t>
            </a:r>
          </a:p>
        </p:txBody>
      </p:sp>
    </p:spTree>
    <p:extLst>
      <p:ext uri="{BB962C8B-B14F-4D97-AF65-F5344CB8AC3E}">
        <p14:creationId xmlns:p14="http://schemas.microsoft.com/office/powerpoint/2010/main" val="1194122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8001000" cy="990600"/>
          </a:xfrm>
        </p:spPr>
        <p:txBody>
          <a:bodyPr/>
          <a:lstStyle/>
          <a:p>
            <a:r>
              <a:rPr lang="en-US" dirty="0"/>
              <a:t>Reasoning with Units</a:t>
            </a:r>
          </a:p>
        </p:txBody>
      </p:sp>
      <p:sp>
        <p:nvSpPr>
          <p:cNvPr id="3" name="Content Placeholder 2"/>
          <p:cNvSpPr>
            <a:spLocks noGrp="1"/>
          </p:cNvSpPr>
          <p:nvPr>
            <p:ph idx="1"/>
          </p:nvPr>
        </p:nvSpPr>
        <p:spPr>
          <a:xfrm>
            <a:off x="685800" y="1524000"/>
            <a:ext cx="8001000" cy="4953000"/>
          </a:xfrm>
        </p:spPr>
        <p:txBody>
          <a:bodyPr/>
          <a:lstStyle/>
          <a:p>
            <a:pPr marL="365760" indent="-365760"/>
            <a:r>
              <a:rPr lang="en-US" sz="3000" dirty="0"/>
              <a:t>Which unit would be appropriate </a:t>
            </a:r>
            <a:br>
              <a:rPr lang="en-US" sz="3000" dirty="0"/>
            </a:br>
            <a:r>
              <a:rPr lang="en-US" sz="3000" dirty="0"/>
              <a:t>for a specific measurement task?</a:t>
            </a:r>
          </a:p>
          <a:p>
            <a:pPr marL="731520" indent="-365760">
              <a:spcBef>
                <a:spcPts val="1200"/>
              </a:spcBef>
              <a:buFont typeface="+mj-lt"/>
              <a:buAutoNum type="arabicPeriod"/>
            </a:pPr>
            <a:r>
              <a:rPr lang="en-US" sz="3000" dirty="0"/>
              <a:t>A book</a:t>
            </a:r>
          </a:p>
          <a:p>
            <a:pPr marL="731520" indent="-365760">
              <a:spcBef>
                <a:spcPts val="600"/>
              </a:spcBef>
              <a:buFont typeface="+mj-lt"/>
              <a:buAutoNum type="arabicPeriod"/>
            </a:pPr>
            <a:r>
              <a:rPr lang="en-US" sz="3000" dirty="0"/>
              <a:t>A whiteboard</a:t>
            </a:r>
          </a:p>
          <a:p>
            <a:pPr marL="731520" indent="-365760">
              <a:spcBef>
                <a:spcPts val="600"/>
              </a:spcBef>
              <a:buFont typeface="+mj-lt"/>
              <a:buAutoNum type="arabicPeriod"/>
            </a:pPr>
            <a:r>
              <a:rPr lang="en-US" sz="3000" dirty="0"/>
              <a:t>A truck</a:t>
            </a:r>
          </a:p>
          <a:p>
            <a:pPr marL="731520" indent="-365760">
              <a:spcBef>
                <a:spcPts val="600"/>
              </a:spcBef>
              <a:buFont typeface="+mj-lt"/>
              <a:buAutoNum type="arabicPeriod"/>
            </a:pPr>
            <a:r>
              <a:rPr lang="en-US" sz="3000" dirty="0"/>
              <a:t>A bee</a:t>
            </a:r>
          </a:p>
          <a:p>
            <a:pPr marL="365760" indent="-365760">
              <a:spcBef>
                <a:spcPts val="1200"/>
              </a:spcBef>
            </a:pPr>
            <a:r>
              <a:rPr lang="en-US" sz="3000" dirty="0"/>
              <a:t>Which unit would yield</a:t>
            </a:r>
            <a:br>
              <a:rPr lang="en-US" sz="3000" dirty="0"/>
            </a:br>
            <a:r>
              <a:rPr lang="en-US" sz="3000" dirty="0"/>
              <a:t>the most accurate </a:t>
            </a:r>
            <a:br>
              <a:rPr lang="en-US" sz="3000" dirty="0"/>
            </a:br>
            <a:r>
              <a:rPr lang="en-US" sz="3000" dirty="0"/>
              <a:t>result?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52292">
            <a:off x="6560773" y="1228516"/>
            <a:ext cx="2213769" cy="219341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2743200"/>
            <a:ext cx="1891783" cy="187134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4560711"/>
            <a:ext cx="3733800" cy="2297289"/>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35138">
            <a:off x="6662916" y="3401008"/>
            <a:ext cx="1446000" cy="1030275"/>
          </a:xfrm>
          <a:prstGeom prst="rect">
            <a:avLst/>
          </a:prstGeom>
        </p:spPr>
      </p:pic>
      <p:sp>
        <p:nvSpPr>
          <p:cNvPr id="7" name="TextBox 6"/>
          <p:cNvSpPr txBox="1"/>
          <p:nvPr/>
        </p:nvSpPr>
        <p:spPr>
          <a:xfrm>
            <a:off x="7162800" y="6477000"/>
            <a:ext cx="1532600" cy="217863"/>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Photos courtesy of Pixabay.com</a:t>
            </a:r>
          </a:p>
        </p:txBody>
      </p:sp>
    </p:spTree>
    <p:extLst>
      <p:ext uri="{BB962C8B-B14F-4D97-AF65-F5344CB8AC3E}">
        <p14:creationId xmlns:p14="http://schemas.microsoft.com/office/powerpoint/2010/main" val="161193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par>
                                <p:cTn id="8" presetID="26"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par>
                                <p:cTn id="29" presetID="26"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80">
                                          <p:stCondLst>
                                            <p:cond delay="0"/>
                                          </p:stCondLst>
                                        </p:cTn>
                                        <p:tgtEl>
                                          <p:spTgt spid="5"/>
                                        </p:tgtEl>
                                      </p:cBhvr>
                                    </p:animEffect>
                                    <p:anim calcmode="lin" valueType="num">
                                      <p:cBhvr>
                                        <p:cTn id="3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gtEl>
                                      </p:cBhvr>
                                      <p:to x="100000" y="60000"/>
                                    </p:animScale>
                                    <p:animScale>
                                      <p:cBhvr>
                                        <p:cTn id="38" dur="166" decel="50000">
                                          <p:stCondLst>
                                            <p:cond delay="676"/>
                                          </p:stCondLst>
                                        </p:cTn>
                                        <p:tgtEl>
                                          <p:spTgt spid="5"/>
                                        </p:tgtEl>
                                      </p:cBhvr>
                                      <p:to x="100000" y="100000"/>
                                    </p:animScale>
                                    <p:animScale>
                                      <p:cBhvr>
                                        <p:cTn id="39" dur="26">
                                          <p:stCondLst>
                                            <p:cond delay="1312"/>
                                          </p:stCondLst>
                                        </p:cTn>
                                        <p:tgtEl>
                                          <p:spTgt spid="5"/>
                                        </p:tgtEl>
                                      </p:cBhvr>
                                      <p:to x="100000" y="80000"/>
                                    </p:animScale>
                                    <p:animScale>
                                      <p:cBhvr>
                                        <p:cTn id="40" dur="166" decel="50000">
                                          <p:stCondLst>
                                            <p:cond delay="1338"/>
                                          </p:stCondLst>
                                        </p:cTn>
                                        <p:tgtEl>
                                          <p:spTgt spid="5"/>
                                        </p:tgtEl>
                                      </p:cBhvr>
                                      <p:to x="100000" y="100000"/>
                                    </p:animScale>
                                    <p:animScale>
                                      <p:cBhvr>
                                        <p:cTn id="41" dur="26">
                                          <p:stCondLst>
                                            <p:cond delay="1642"/>
                                          </p:stCondLst>
                                        </p:cTn>
                                        <p:tgtEl>
                                          <p:spTgt spid="5"/>
                                        </p:tgtEl>
                                      </p:cBhvr>
                                      <p:to x="100000" y="90000"/>
                                    </p:animScale>
                                    <p:animScale>
                                      <p:cBhvr>
                                        <p:cTn id="42" dur="166" decel="50000">
                                          <p:stCondLst>
                                            <p:cond delay="1668"/>
                                          </p:stCondLst>
                                        </p:cTn>
                                        <p:tgtEl>
                                          <p:spTgt spid="5"/>
                                        </p:tgtEl>
                                      </p:cBhvr>
                                      <p:to x="100000" y="100000"/>
                                    </p:animScale>
                                    <p:animScale>
                                      <p:cBhvr>
                                        <p:cTn id="43" dur="26">
                                          <p:stCondLst>
                                            <p:cond delay="1808"/>
                                          </p:stCondLst>
                                        </p:cTn>
                                        <p:tgtEl>
                                          <p:spTgt spid="5"/>
                                        </p:tgtEl>
                                      </p:cBhvr>
                                      <p:to x="100000" y="95000"/>
                                    </p:animScale>
                                    <p:animScale>
                                      <p:cBhvr>
                                        <p:cTn id="44" dur="166" decel="50000">
                                          <p:stCondLst>
                                            <p:cond delay="1834"/>
                                          </p:stCondLst>
                                        </p:cTn>
                                        <p:tgtEl>
                                          <p:spTgt spid="5"/>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Effect transition="in" filter="wipe(down)">
                                      <p:cBhvr>
                                        <p:cTn id="49" dur="500"/>
                                        <p:tgtEl>
                                          <p:spTgt spid="3">
                                            <p:txEl>
                                              <p:pRg st="3" end="3"/>
                                            </p:txEl>
                                          </p:spTgt>
                                        </p:tgtEl>
                                      </p:cBhvr>
                                    </p:animEffect>
                                  </p:childTnLst>
                                </p:cTn>
                              </p:par>
                              <p:par>
                                <p:cTn id="50" presetID="26"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80">
                                          <p:stCondLst>
                                            <p:cond delay="0"/>
                                          </p:stCondLst>
                                        </p:cTn>
                                        <p:tgtEl>
                                          <p:spTgt spid="10"/>
                                        </p:tgtEl>
                                      </p:cBhvr>
                                    </p:animEffect>
                                    <p:anim calcmode="lin" valueType="num">
                                      <p:cBhvr>
                                        <p:cTn id="5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8" dur="26">
                                          <p:stCondLst>
                                            <p:cond delay="650"/>
                                          </p:stCondLst>
                                        </p:cTn>
                                        <p:tgtEl>
                                          <p:spTgt spid="10"/>
                                        </p:tgtEl>
                                      </p:cBhvr>
                                      <p:to x="100000" y="60000"/>
                                    </p:animScale>
                                    <p:animScale>
                                      <p:cBhvr>
                                        <p:cTn id="59" dur="166" decel="50000">
                                          <p:stCondLst>
                                            <p:cond delay="676"/>
                                          </p:stCondLst>
                                        </p:cTn>
                                        <p:tgtEl>
                                          <p:spTgt spid="10"/>
                                        </p:tgtEl>
                                      </p:cBhvr>
                                      <p:to x="100000" y="100000"/>
                                    </p:animScale>
                                    <p:animScale>
                                      <p:cBhvr>
                                        <p:cTn id="60" dur="26">
                                          <p:stCondLst>
                                            <p:cond delay="1312"/>
                                          </p:stCondLst>
                                        </p:cTn>
                                        <p:tgtEl>
                                          <p:spTgt spid="10"/>
                                        </p:tgtEl>
                                      </p:cBhvr>
                                      <p:to x="100000" y="80000"/>
                                    </p:animScale>
                                    <p:animScale>
                                      <p:cBhvr>
                                        <p:cTn id="61" dur="166" decel="50000">
                                          <p:stCondLst>
                                            <p:cond delay="1338"/>
                                          </p:stCondLst>
                                        </p:cTn>
                                        <p:tgtEl>
                                          <p:spTgt spid="10"/>
                                        </p:tgtEl>
                                      </p:cBhvr>
                                      <p:to x="100000" y="100000"/>
                                    </p:animScale>
                                    <p:animScale>
                                      <p:cBhvr>
                                        <p:cTn id="62" dur="26">
                                          <p:stCondLst>
                                            <p:cond delay="1642"/>
                                          </p:stCondLst>
                                        </p:cTn>
                                        <p:tgtEl>
                                          <p:spTgt spid="10"/>
                                        </p:tgtEl>
                                      </p:cBhvr>
                                      <p:to x="100000" y="90000"/>
                                    </p:animScale>
                                    <p:animScale>
                                      <p:cBhvr>
                                        <p:cTn id="63" dur="166" decel="50000">
                                          <p:stCondLst>
                                            <p:cond delay="1668"/>
                                          </p:stCondLst>
                                        </p:cTn>
                                        <p:tgtEl>
                                          <p:spTgt spid="10"/>
                                        </p:tgtEl>
                                      </p:cBhvr>
                                      <p:to x="100000" y="100000"/>
                                    </p:animScale>
                                    <p:animScale>
                                      <p:cBhvr>
                                        <p:cTn id="64" dur="26">
                                          <p:stCondLst>
                                            <p:cond delay="1808"/>
                                          </p:stCondLst>
                                        </p:cTn>
                                        <p:tgtEl>
                                          <p:spTgt spid="10"/>
                                        </p:tgtEl>
                                      </p:cBhvr>
                                      <p:to x="100000" y="95000"/>
                                    </p:animScale>
                                    <p:animScale>
                                      <p:cBhvr>
                                        <p:cTn id="65" dur="166" decel="50000">
                                          <p:stCondLst>
                                            <p:cond delay="1834"/>
                                          </p:stCondLst>
                                        </p:cTn>
                                        <p:tgtEl>
                                          <p:spTgt spid="10"/>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
                                            <p:txEl>
                                              <p:pRg st="4" end="4"/>
                                            </p:txEl>
                                          </p:spTgt>
                                        </p:tgtEl>
                                        <p:attrNameLst>
                                          <p:attrName>style.visibility</p:attrName>
                                        </p:attrNameLst>
                                      </p:cBhvr>
                                      <p:to>
                                        <p:strVal val="visible"/>
                                      </p:to>
                                    </p:set>
                                    <p:animEffect transition="in" filter="wipe(down)">
                                      <p:cBhvr>
                                        <p:cTn id="70" dur="500"/>
                                        <p:tgtEl>
                                          <p:spTgt spid="3">
                                            <p:txEl>
                                              <p:pRg st="4" end="4"/>
                                            </p:txEl>
                                          </p:spTgt>
                                        </p:tgtEl>
                                      </p:cBhvr>
                                    </p:animEffect>
                                  </p:childTnLst>
                                </p:cTn>
                              </p:par>
                              <p:par>
                                <p:cTn id="71" presetID="26" presetClass="entr" presetSubtype="0" fill="hold" nodeType="with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wipe(down)">
                                      <p:cBhvr>
                                        <p:cTn id="73" dur="580">
                                          <p:stCondLst>
                                            <p:cond delay="0"/>
                                          </p:stCondLst>
                                        </p:cTn>
                                        <p:tgtEl>
                                          <p:spTgt spid="4"/>
                                        </p:tgtEl>
                                      </p:cBhvr>
                                    </p:animEffect>
                                    <p:anim calcmode="lin" valueType="num">
                                      <p:cBhvr>
                                        <p:cTn id="7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79" dur="26">
                                          <p:stCondLst>
                                            <p:cond delay="650"/>
                                          </p:stCondLst>
                                        </p:cTn>
                                        <p:tgtEl>
                                          <p:spTgt spid="4"/>
                                        </p:tgtEl>
                                      </p:cBhvr>
                                      <p:to x="100000" y="60000"/>
                                    </p:animScale>
                                    <p:animScale>
                                      <p:cBhvr>
                                        <p:cTn id="80" dur="166" decel="50000">
                                          <p:stCondLst>
                                            <p:cond delay="676"/>
                                          </p:stCondLst>
                                        </p:cTn>
                                        <p:tgtEl>
                                          <p:spTgt spid="4"/>
                                        </p:tgtEl>
                                      </p:cBhvr>
                                      <p:to x="100000" y="100000"/>
                                    </p:animScale>
                                    <p:animScale>
                                      <p:cBhvr>
                                        <p:cTn id="81" dur="26">
                                          <p:stCondLst>
                                            <p:cond delay="1312"/>
                                          </p:stCondLst>
                                        </p:cTn>
                                        <p:tgtEl>
                                          <p:spTgt spid="4"/>
                                        </p:tgtEl>
                                      </p:cBhvr>
                                      <p:to x="100000" y="80000"/>
                                    </p:animScale>
                                    <p:animScale>
                                      <p:cBhvr>
                                        <p:cTn id="82" dur="166" decel="50000">
                                          <p:stCondLst>
                                            <p:cond delay="1338"/>
                                          </p:stCondLst>
                                        </p:cTn>
                                        <p:tgtEl>
                                          <p:spTgt spid="4"/>
                                        </p:tgtEl>
                                      </p:cBhvr>
                                      <p:to x="100000" y="100000"/>
                                    </p:animScale>
                                    <p:animScale>
                                      <p:cBhvr>
                                        <p:cTn id="83" dur="26">
                                          <p:stCondLst>
                                            <p:cond delay="1642"/>
                                          </p:stCondLst>
                                        </p:cTn>
                                        <p:tgtEl>
                                          <p:spTgt spid="4"/>
                                        </p:tgtEl>
                                      </p:cBhvr>
                                      <p:to x="100000" y="90000"/>
                                    </p:animScale>
                                    <p:animScale>
                                      <p:cBhvr>
                                        <p:cTn id="84" dur="166" decel="50000">
                                          <p:stCondLst>
                                            <p:cond delay="1668"/>
                                          </p:stCondLst>
                                        </p:cTn>
                                        <p:tgtEl>
                                          <p:spTgt spid="4"/>
                                        </p:tgtEl>
                                      </p:cBhvr>
                                      <p:to x="100000" y="100000"/>
                                    </p:animScale>
                                    <p:animScale>
                                      <p:cBhvr>
                                        <p:cTn id="85" dur="26">
                                          <p:stCondLst>
                                            <p:cond delay="1808"/>
                                          </p:stCondLst>
                                        </p:cTn>
                                        <p:tgtEl>
                                          <p:spTgt spid="4"/>
                                        </p:tgtEl>
                                      </p:cBhvr>
                                      <p:to x="100000" y="95000"/>
                                    </p:animScale>
                                    <p:animScale>
                                      <p:cBhvr>
                                        <p:cTn id="86" dur="166" decel="50000">
                                          <p:stCondLst>
                                            <p:cond delay="1834"/>
                                          </p:stCondLst>
                                        </p:cTn>
                                        <p:tgtEl>
                                          <p:spTgt spid="4"/>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3">
                                            <p:txEl>
                                              <p:pRg st="5" end="5"/>
                                            </p:txEl>
                                          </p:spTgt>
                                        </p:tgtEl>
                                        <p:attrNameLst>
                                          <p:attrName>style.visibility</p:attrName>
                                        </p:attrNameLst>
                                      </p:cBhvr>
                                      <p:to>
                                        <p:strVal val="visible"/>
                                      </p:to>
                                    </p:set>
                                    <p:animEffect transition="in" filter="wipe(down)">
                                      <p:cBhvr>
                                        <p:cTn id="9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077200" cy="990600"/>
          </a:xfrm>
        </p:spPr>
        <p:txBody>
          <a:bodyPr/>
          <a:lstStyle/>
          <a:p>
            <a:r>
              <a:rPr lang="en-US" dirty="0"/>
              <a:t>Measurement Challenges</a:t>
            </a:r>
          </a:p>
        </p:txBody>
      </p:sp>
      <p:sp>
        <p:nvSpPr>
          <p:cNvPr id="3" name="Content Placeholder 2"/>
          <p:cNvSpPr>
            <a:spLocks noGrp="1"/>
          </p:cNvSpPr>
          <p:nvPr>
            <p:ph idx="1"/>
          </p:nvPr>
        </p:nvSpPr>
        <p:spPr>
          <a:xfrm>
            <a:off x="609600" y="1447800"/>
            <a:ext cx="8229600" cy="5181600"/>
          </a:xfrm>
        </p:spPr>
        <p:txBody>
          <a:bodyPr>
            <a:noAutofit/>
          </a:bodyPr>
          <a:lstStyle/>
          <a:p>
            <a:pPr marL="365760" indent="-365760">
              <a:spcBef>
                <a:spcPts val="600"/>
              </a:spcBef>
            </a:pPr>
            <a:r>
              <a:rPr lang="en-US" sz="2700" dirty="0"/>
              <a:t>Whether to use standard or nonstandard measurement units for a specific task</a:t>
            </a:r>
          </a:p>
          <a:p>
            <a:pPr marL="365760" indent="-365760">
              <a:spcBef>
                <a:spcPts val="600"/>
              </a:spcBef>
            </a:pPr>
            <a:r>
              <a:rPr lang="en-US" sz="2700" dirty="0"/>
              <a:t>Using the same unit(s) throughout a task </a:t>
            </a:r>
          </a:p>
          <a:p>
            <a:pPr marL="365760" indent="-365760">
              <a:spcBef>
                <a:spcPts val="600"/>
              </a:spcBef>
            </a:pPr>
            <a:r>
              <a:rPr lang="en-US" sz="2700" dirty="0"/>
              <a:t>For repeated measurements, a major challenges is placing the measurement tool (such as a ruler) in the exact spot where the previous measurement ended. Even slight placement errors are multiplied as the task progresses. For example, when measuring a 20-foot wall, even a small overlap or gap of a quarter inch multiplied by the 20 times the ruler is moved turns into a rather substantial error of five inches by the time the measurements are completed.</a:t>
            </a:r>
          </a:p>
        </p:txBody>
      </p:sp>
    </p:spTree>
    <p:extLst>
      <p:ext uri="{BB962C8B-B14F-4D97-AF65-F5344CB8AC3E}">
        <p14:creationId xmlns:p14="http://schemas.microsoft.com/office/powerpoint/2010/main" val="22116053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767" t="22141" b="11192"/>
          <a:stretch/>
        </p:blipFill>
        <p:spPr>
          <a:xfrm>
            <a:off x="1905000" y="3962400"/>
            <a:ext cx="5410200" cy="2558247"/>
          </a:xfrm>
          <a:prstGeom prst="rect">
            <a:avLst/>
          </a:prstGeom>
        </p:spPr>
      </p:pic>
      <p:sp>
        <p:nvSpPr>
          <p:cNvPr id="3" name="Content Placeholder 2"/>
          <p:cNvSpPr>
            <a:spLocks noGrp="1"/>
          </p:cNvSpPr>
          <p:nvPr>
            <p:ph idx="1"/>
          </p:nvPr>
        </p:nvSpPr>
        <p:spPr>
          <a:xfrm>
            <a:off x="685800" y="1447800"/>
            <a:ext cx="8077200" cy="3306679"/>
          </a:xfrm>
        </p:spPr>
        <p:txBody>
          <a:bodyPr>
            <a:normAutofit/>
          </a:bodyPr>
          <a:lstStyle/>
          <a:p>
            <a:pPr marL="365760" indent="-365760">
              <a:spcBef>
                <a:spcPts val="1200"/>
              </a:spcBef>
            </a:pPr>
            <a:r>
              <a:rPr lang="en-US" sz="2800" dirty="0"/>
              <a:t>Which mark on the ruler is </a:t>
            </a:r>
            <a:r>
              <a:rPr lang="en-US" sz="2800" b="1" dirty="0"/>
              <a:t>closest</a:t>
            </a:r>
            <a:r>
              <a:rPr lang="en-US" sz="2800" dirty="0"/>
              <a:t> to the right edge of the battery? </a:t>
            </a:r>
          </a:p>
          <a:p>
            <a:pPr marL="365760" indent="-365760">
              <a:spcBef>
                <a:spcPts val="1200"/>
              </a:spcBef>
            </a:pPr>
            <a:r>
              <a:rPr lang="en-US" sz="2800" dirty="0"/>
              <a:t>Is a measurement of 2 inches close enough, or should the answer be more precise, such as 1</a:t>
            </a:r>
            <a:r>
              <a:rPr lang="en-US" sz="2800" baseline="30000" dirty="0"/>
              <a:t>7</a:t>
            </a:r>
            <a:r>
              <a:rPr lang="en-US" sz="2800" dirty="0"/>
              <a:t>⁄</a:t>
            </a:r>
            <a:r>
              <a:rPr lang="en-US" sz="2800" baseline="-25000" dirty="0"/>
              <a:t>8</a:t>
            </a:r>
            <a:r>
              <a:rPr lang="en-US" sz="2800" dirty="0"/>
              <a:t> inches or </a:t>
            </a:r>
            <a:r>
              <a:rPr lang="en-US" sz="2800" b="1" dirty="0"/>
              <a:t>exactly</a:t>
            </a:r>
            <a:r>
              <a:rPr lang="en-US" sz="2800" dirty="0"/>
              <a:t> 1</a:t>
            </a:r>
            <a:r>
              <a:rPr lang="en-US" sz="2800" baseline="30000" dirty="0"/>
              <a:t>14</a:t>
            </a:r>
            <a:r>
              <a:rPr lang="en-US" sz="2800" dirty="0"/>
              <a:t>⁄</a:t>
            </a:r>
            <a:r>
              <a:rPr lang="en-US" sz="2800" baseline="-25000" dirty="0"/>
              <a:t>16</a:t>
            </a:r>
            <a:r>
              <a:rPr lang="en-US" sz="2800" dirty="0"/>
              <a:t> inches?</a:t>
            </a:r>
          </a:p>
          <a:p>
            <a:pPr marL="0" indent="0">
              <a:buNone/>
            </a:pPr>
            <a:endParaRPr lang="en-US" dirty="0"/>
          </a:p>
        </p:txBody>
      </p:sp>
      <p:sp>
        <p:nvSpPr>
          <p:cNvPr id="5" name="TextBox 4"/>
          <p:cNvSpPr txBox="1"/>
          <p:nvPr/>
        </p:nvSpPr>
        <p:spPr>
          <a:xfrm>
            <a:off x="5562600" y="6477000"/>
            <a:ext cx="1828800" cy="215444"/>
          </a:xfrm>
          <a:prstGeom prst="rect">
            <a:avLst/>
          </a:prstGeom>
          <a:noFill/>
        </p:spPr>
        <p:txBody>
          <a:bodyPr wrap="square" rtlCol="0">
            <a:spAutoFit/>
          </a:bodyPr>
          <a:lstStyle/>
          <a:p>
            <a:r>
              <a:rPr lang="en-US" sz="800" dirty="0">
                <a:solidFill>
                  <a:srgbClr val="000000"/>
                </a:solidFill>
                <a:latin typeface="Calibri" panose="020F0502020204030204" pitchFamily="34" charset="0"/>
                <a:cs typeface="Calibri" panose="020F0502020204030204" pitchFamily="34" charset="0"/>
              </a:rPr>
              <a:t>Photo courtesy of Cal Poly Pomona</a:t>
            </a:r>
          </a:p>
        </p:txBody>
      </p:sp>
      <p:sp>
        <p:nvSpPr>
          <p:cNvPr id="11" name="TextBox 10"/>
          <p:cNvSpPr txBox="1"/>
          <p:nvPr/>
        </p:nvSpPr>
        <p:spPr>
          <a:xfrm>
            <a:off x="609600" y="533400"/>
            <a:ext cx="7848600" cy="707886"/>
          </a:xfrm>
          <a:prstGeom prst="rect">
            <a:avLst/>
          </a:prstGeom>
          <a:noFill/>
        </p:spPr>
        <p:txBody>
          <a:bodyPr wrap="square" rtlCol="0">
            <a:spAutoFit/>
          </a:bodyPr>
          <a:lstStyle/>
          <a:p>
            <a:r>
              <a:rPr lang="en-US" sz="4000" dirty="0">
                <a:solidFill>
                  <a:schemeClr val="tx2"/>
                </a:solidFill>
                <a:latin typeface="Calibri" pitchFamily="34" charset="0"/>
              </a:rPr>
              <a:t>Attending to Precision</a:t>
            </a:r>
          </a:p>
        </p:txBody>
      </p:sp>
    </p:spTree>
    <p:extLst>
      <p:ext uri="{BB962C8B-B14F-4D97-AF65-F5344CB8AC3E}">
        <p14:creationId xmlns:p14="http://schemas.microsoft.com/office/powerpoint/2010/main" val="16115698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0"/>
            <a:ext cx="7696200" cy="3830046"/>
          </a:xfrm>
        </p:spPr>
        <p:txBody>
          <a:bodyPr>
            <a:normAutofit/>
          </a:bodyPr>
          <a:lstStyle/>
          <a:p>
            <a:pPr marL="365760" indent="-365760">
              <a:spcBef>
                <a:spcPts val="1200"/>
              </a:spcBef>
            </a:pPr>
            <a:r>
              <a:rPr lang="en-US" sz="3000" dirty="0"/>
              <a:t>The markings on some wooden or plastic rulers begin at the very edge of the ruler. But that isn’t always the case.</a:t>
            </a:r>
          </a:p>
          <a:p>
            <a:pPr marL="365760" indent="-365760">
              <a:spcBef>
                <a:spcPts val="1200"/>
              </a:spcBef>
            </a:pPr>
            <a:r>
              <a:rPr lang="en-US" sz="3000" dirty="0"/>
              <a:t>It’s essential that students learn to examine their rulers to determine where the markings begin and then measure accordingly.</a:t>
            </a:r>
          </a:p>
          <a:p>
            <a:endParaRPr lang="en-US" dirty="0"/>
          </a:p>
        </p:txBody>
      </p:sp>
      <p:grpSp>
        <p:nvGrpSpPr>
          <p:cNvPr id="5" name="Group 4"/>
          <p:cNvGrpSpPr/>
          <p:nvPr/>
        </p:nvGrpSpPr>
        <p:grpSpPr>
          <a:xfrm>
            <a:off x="4343400" y="4572000"/>
            <a:ext cx="4244132" cy="2126487"/>
            <a:chOff x="4926538" y="-7620"/>
            <a:chExt cx="4244132" cy="2126487"/>
          </a:xfrm>
        </p:grpSpPr>
        <p:pic>
          <p:nvPicPr>
            <p:cNvPr id="6" name="Picture 2" descr="Ruler, Straight, Edge, Tool, Geometry, Math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6538" y="-7620"/>
              <a:ext cx="4244132" cy="21264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158250">
              <a:off x="7614337" y="1760634"/>
              <a:ext cx="1468254"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Courtesy of Pixabay.com</a:t>
              </a:r>
            </a:p>
          </p:txBody>
        </p:sp>
      </p:grpSp>
      <p:grpSp>
        <p:nvGrpSpPr>
          <p:cNvPr id="8" name="Group 7"/>
          <p:cNvGrpSpPr/>
          <p:nvPr/>
        </p:nvGrpSpPr>
        <p:grpSpPr>
          <a:xfrm>
            <a:off x="1371600" y="4800600"/>
            <a:ext cx="2631740" cy="1613554"/>
            <a:chOff x="187660" y="333455"/>
            <a:chExt cx="2631740" cy="1613554"/>
          </a:xfrm>
        </p:grpSpPr>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6328" t="27559" r="69539" b="37463"/>
            <a:stretch/>
          </p:blipFill>
          <p:spPr>
            <a:xfrm>
              <a:off x="187660" y="333455"/>
              <a:ext cx="2504209" cy="1444335"/>
            </a:xfrm>
            <a:prstGeom prst="rect">
              <a:avLst/>
            </a:prstGeom>
          </p:spPr>
        </p:pic>
        <p:sp>
          <p:nvSpPr>
            <p:cNvPr id="7" name="TextBox 6"/>
            <p:cNvSpPr txBox="1"/>
            <p:nvPr/>
          </p:nvSpPr>
          <p:spPr>
            <a:xfrm>
              <a:off x="1295400" y="1731565"/>
              <a:ext cx="1524000"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Photo courtesy of Pixabay.com</a:t>
              </a:r>
            </a:p>
          </p:txBody>
        </p:sp>
      </p:grpSp>
      <p:sp>
        <p:nvSpPr>
          <p:cNvPr id="10" name="TextBox 9"/>
          <p:cNvSpPr txBox="1"/>
          <p:nvPr/>
        </p:nvSpPr>
        <p:spPr>
          <a:xfrm>
            <a:off x="533400" y="609600"/>
            <a:ext cx="7848600" cy="707886"/>
          </a:xfrm>
          <a:prstGeom prst="rect">
            <a:avLst/>
          </a:prstGeom>
          <a:noFill/>
        </p:spPr>
        <p:txBody>
          <a:bodyPr wrap="square" rtlCol="0">
            <a:spAutoFit/>
          </a:bodyPr>
          <a:lstStyle/>
          <a:p>
            <a:r>
              <a:rPr lang="en-US" sz="4000" dirty="0">
                <a:solidFill>
                  <a:schemeClr val="tx2"/>
                </a:solidFill>
                <a:latin typeface="Calibri" pitchFamily="34" charset="0"/>
              </a:rPr>
              <a:t>Working with Measurement Tools</a:t>
            </a:r>
          </a:p>
        </p:txBody>
      </p:sp>
    </p:spTree>
    <p:extLst>
      <p:ext uri="{BB962C8B-B14F-4D97-AF65-F5344CB8AC3E}">
        <p14:creationId xmlns:p14="http://schemas.microsoft.com/office/powerpoint/2010/main" val="34411100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077200" cy="914400"/>
          </a:xfrm>
        </p:spPr>
        <p:txBody>
          <a:bodyPr>
            <a:normAutofit/>
          </a:bodyPr>
          <a:lstStyle/>
          <a:p>
            <a:r>
              <a:rPr lang="en-US" sz="4400" dirty="0"/>
              <a:t>Reflect: Supporting Students</a:t>
            </a:r>
            <a:endParaRPr lang="en-US" dirty="0"/>
          </a:p>
        </p:txBody>
      </p:sp>
      <p:sp>
        <p:nvSpPr>
          <p:cNvPr id="3" name="Content Placeholder 2"/>
          <p:cNvSpPr>
            <a:spLocks noGrp="1"/>
          </p:cNvSpPr>
          <p:nvPr>
            <p:ph idx="1"/>
          </p:nvPr>
        </p:nvSpPr>
        <p:spPr>
          <a:xfrm>
            <a:off x="609600" y="1600200"/>
            <a:ext cx="8077200" cy="4876800"/>
          </a:xfrm>
        </p:spPr>
        <p:txBody>
          <a:bodyPr>
            <a:normAutofit/>
          </a:bodyPr>
          <a:lstStyle/>
          <a:p>
            <a:pPr marL="0" indent="0">
              <a:buNone/>
            </a:pPr>
            <a:r>
              <a:rPr lang="en-US" sz="3000" dirty="0"/>
              <a:t>When working with measurements, students encounter many issues at once: recognizing the attribute, identifying the unit, deciding on the level of precision, and making mental calculations. </a:t>
            </a:r>
          </a:p>
          <a:p>
            <a:pPr marL="731520" indent="-365760">
              <a:spcBef>
                <a:spcPts val="1200"/>
              </a:spcBef>
            </a:pPr>
            <a:r>
              <a:rPr lang="en-US" sz="3000" dirty="0"/>
              <a:t>How can you best support your students in developing measurement sense? </a:t>
            </a:r>
          </a:p>
          <a:p>
            <a:pPr marL="731520" indent="-365760">
              <a:spcBef>
                <a:spcPts val="1200"/>
              </a:spcBef>
            </a:pPr>
            <a:r>
              <a:rPr lang="en-US" sz="3000" dirty="0"/>
              <a:t>Jot down your ideas in a </a:t>
            </a:r>
            <a:br>
              <a:rPr lang="en-US" sz="3000" dirty="0"/>
            </a:br>
            <a:r>
              <a:rPr lang="en-US" sz="3000" dirty="0"/>
              <a:t>quick write. </a:t>
            </a:r>
          </a:p>
          <a:p>
            <a:endParaRPr lang="en-US" dirty="0"/>
          </a:p>
        </p:txBody>
      </p:sp>
      <p:sp>
        <p:nvSpPr>
          <p:cNvPr id="4" name="AutoShape 2" descr="Image result for quick wri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quick writ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quick writ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4800600"/>
            <a:ext cx="2119312" cy="1412875"/>
          </a:xfrm>
          <a:prstGeom prst="rect">
            <a:avLst/>
          </a:prstGeom>
        </p:spPr>
      </p:pic>
      <p:sp>
        <p:nvSpPr>
          <p:cNvPr id="7" name="TextBox 6"/>
          <p:cNvSpPr txBox="1"/>
          <p:nvPr/>
        </p:nvSpPr>
        <p:spPr>
          <a:xfrm>
            <a:off x="6553200" y="6248400"/>
            <a:ext cx="1600200"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Photo courtesy of Pexels.com</a:t>
            </a:r>
          </a:p>
        </p:txBody>
      </p:sp>
    </p:spTree>
    <p:extLst>
      <p:ext uri="{BB962C8B-B14F-4D97-AF65-F5344CB8AC3E}">
        <p14:creationId xmlns:p14="http://schemas.microsoft.com/office/powerpoint/2010/main" val="12719015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077200" cy="990600"/>
          </a:xfrm>
        </p:spPr>
        <p:txBody>
          <a:bodyPr>
            <a:noAutofit/>
          </a:bodyPr>
          <a:lstStyle/>
          <a:p>
            <a:r>
              <a:rPr lang="en-US" dirty="0"/>
              <a:t>Where Does Measurement Fit?</a:t>
            </a:r>
          </a:p>
        </p:txBody>
      </p:sp>
      <p:sp>
        <p:nvSpPr>
          <p:cNvPr id="3" name="Content Placeholder 2"/>
          <p:cNvSpPr>
            <a:spLocks noGrp="1"/>
          </p:cNvSpPr>
          <p:nvPr>
            <p:ph idx="1"/>
          </p:nvPr>
        </p:nvSpPr>
        <p:spPr>
          <a:xfrm>
            <a:off x="609600" y="1600200"/>
            <a:ext cx="8077200" cy="4876800"/>
          </a:xfrm>
        </p:spPr>
        <p:txBody>
          <a:bodyPr>
            <a:normAutofit/>
          </a:bodyPr>
          <a:lstStyle/>
          <a:p>
            <a:pPr marL="0" indent="0">
              <a:buNone/>
            </a:pPr>
            <a:r>
              <a:rPr lang="en-US" sz="3200" dirty="0"/>
              <a:t>Research shows that students need experiences that help them understand why measurement is necessary and helpful</a:t>
            </a:r>
            <a:r>
              <a:rPr lang="en-US" dirty="0"/>
              <a:t>. </a:t>
            </a:r>
          </a:p>
          <a:p>
            <a:pPr marL="731520" indent="-365760">
              <a:spcBef>
                <a:spcPts val="1200"/>
              </a:spcBef>
            </a:pPr>
            <a:r>
              <a:rPr lang="en-US" sz="3200" dirty="0"/>
              <a:t>How does measurement relate to science content? Where does it fit?</a:t>
            </a:r>
          </a:p>
          <a:p>
            <a:pPr marL="731520" indent="-365760">
              <a:spcBef>
                <a:spcPts val="1200"/>
              </a:spcBef>
            </a:pPr>
            <a:r>
              <a:rPr lang="en-US" sz="3200" dirty="0"/>
              <a:t>How can we incorporate this math standard into our science lessons?</a:t>
            </a:r>
          </a:p>
        </p:txBody>
      </p:sp>
    </p:spTree>
    <p:extLst>
      <p:ext uri="{BB962C8B-B14F-4D97-AF65-F5344CB8AC3E}">
        <p14:creationId xmlns:p14="http://schemas.microsoft.com/office/powerpoint/2010/main" val="30761559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33400" y="609600"/>
            <a:ext cx="8305800" cy="990600"/>
          </a:xfrm>
        </p:spPr>
        <p:txBody>
          <a:bodyPr>
            <a:noAutofit/>
          </a:bodyPr>
          <a:lstStyle/>
          <a:p>
            <a:pPr eaLnBrk="1" hangingPunct="1"/>
            <a:r>
              <a:rPr lang="en-US" sz="3600" dirty="0"/>
              <a:t>Reflect: Content Deepening Focus Question 2 </a:t>
            </a:r>
          </a:p>
        </p:txBody>
      </p:sp>
      <p:sp>
        <p:nvSpPr>
          <p:cNvPr id="9219" name="Rectangle 3"/>
          <p:cNvSpPr>
            <a:spLocks noGrp="1" noChangeArrowheads="1"/>
          </p:cNvSpPr>
          <p:nvPr>
            <p:ph type="body" idx="1"/>
          </p:nvPr>
        </p:nvSpPr>
        <p:spPr>
          <a:xfrm>
            <a:off x="533400" y="1600200"/>
            <a:ext cx="8305800" cy="4876800"/>
          </a:xfrm>
          <a:extLst/>
        </p:spPr>
        <p:txBody>
          <a:bodyPr/>
          <a:lstStyle/>
          <a:p>
            <a:pPr marL="0" indent="0" eaLnBrk="1" hangingPunct="1">
              <a:spcBef>
                <a:spcPts val="600"/>
              </a:spcBef>
              <a:buNone/>
              <a:defRPr/>
            </a:pPr>
            <a:r>
              <a:rPr lang="en-US" sz="3200" dirty="0"/>
              <a:t>What does nonstandard measurement look like?</a:t>
            </a:r>
          </a:p>
          <a:p>
            <a:pPr eaLnBrk="1" hangingPunct="1">
              <a:buNone/>
              <a:defRPr/>
            </a:pPr>
            <a:endParaRPr lang="en-US" dirty="0"/>
          </a:p>
          <a:p>
            <a:pPr marL="0" indent="0" eaLnBrk="1" hangingPunct="1">
              <a:buNone/>
              <a:defRPr/>
            </a:pPr>
            <a:endParaRPr lang="en-US" sz="2800" dirty="0"/>
          </a:p>
          <a:p>
            <a:pPr marL="0" indent="0" eaLnBrk="1" hangingPunct="1">
              <a:buNone/>
              <a:defRPr/>
            </a:pPr>
            <a:endParaRPr lang="en-US" sz="2800" dirty="0"/>
          </a:p>
          <a:p>
            <a:pPr marL="0" indent="0" eaLnBrk="1" hangingPunct="1">
              <a:buNone/>
              <a:defRPr/>
            </a:pPr>
            <a:endParaRPr lang="en-US" sz="2800" dirty="0"/>
          </a:p>
          <a:p>
            <a:pPr marL="0" indent="0">
              <a:spcBef>
                <a:spcPts val="0"/>
              </a:spcBef>
              <a:spcAft>
                <a:spcPts val="0"/>
              </a:spcAft>
              <a:buFontTx/>
              <a:buNone/>
              <a:tabLst>
                <a:tab pos="457200" algn="l"/>
              </a:tabLst>
              <a:defRPr/>
            </a:pPr>
            <a:endParaRPr lang="en-US" sz="2800" dirty="0">
              <a:highlight>
                <a:srgbClr val="FFFF00"/>
              </a:highlight>
              <a:ea typeface="Times New Roman"/>
              <a:cs typeface="Arial" pitchFamily="34" charset="0"/>
            </a:endParaRPr>
          </a:p>
          <a:p>
            <a:pPr marL="514350" indent="-514350" eaLnBrk="1" hangingPunct="1">
              <a:buFontTx/>
              <a:buAutoNum type="arabicPeriod"/>
              <a:defRPr/>
            </a:pPr>
            <a:endParaRPr lang="en-US" sz="2800" dirty="0"/>
          </a:p>
          <a:p>
            <a:pPr marL="0" indent="0" eaLnBrk="1" hangingPunct="1">
              <a:buFontTx/>
              <a:buNone/>
              <a:defRPr/>
            </a:pPr>
            <a:endParaRPr lang="en-US" sz="2800" dirty="0"/>
          </a:p>
        </p:txBody>
      </p:sp>
    </p:spTree>
    <p:extLst>
      <p:ext uri="{BB962C8B-B14F-4D97-AF65-F5344CB8AC3E}">
        <p14:creationId xmlns:p14="http://schemas.microsoft.com/office/powerpoint/2010/main" val="241432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153400" cy="990600"/>
          </a:xfrm>
        </p:spPr>
        <p:txBody>
          <a:bodyPr>
            <a:noAutofit/>
          </a:bodyPr>
          <a:lstStyle/>
          <a:p>
            <a:r>
              <a:rPr lang="en-US" dirty="0"/>
              <a:t>The Importance of Engaging Students in Constructing Scientific Explanations</a:t>
            </a:r>
          </a:p>
        </p:txBody>
      </p:sp>
      <p:sp>
        <p:nvSpPr>
          <p:cNvPr id="3" name="Content Placeholder 2"/>
          <p:cNvSpPr>
            <a:spLocks noGrp="1"/>
          </p:cNvSpPr>
          <p:nvPr>
            <p:ph idx="1"/>
          </p:nvPr>
        </p:nvSpPr>
        <p:spPr>
          <a:xfrm>
            <a:off x="533400" y="1981200"/>
            <a:ext cx="8153400" cy="4648200"/>
          </a:xfrm>
        </p:spPr>
        <p:txBody>
          <a:bodyPr/>
          <a:lstStyle/>
          <a:p>
            <a:pPr marL="0" indent="0">
              <a:buNone/>
            </a:pPr>
            <a:r>
              <a:rPr lang="en-US" sz="3000" dirty="0"/>
              <a:t>Read handout 4.1 and your group-specific handout. Then complete the assigned task:</a:t>
            </a:r>
          </a:p>
          <a:p>
            <a:pPr marL="0" indent="0">
              <a:spcBef>
                <a:spcPts val="1200"/>
              </a:spcBef>
              <a:buNone/>
            </a:pPr>
            <a:r>
              <a:rPr lang="en-US" sz="3000" b="1" dirty="0"/>
              <a:t>Group 1:</a:t>
            </a:r>
            <a:r>
              <a:rPr lang="en-US" sz="3000" dirty="0"/>
              <a:t> Analyze a student explanation (handout 4.2).</a:t>
            </a:r>
          </a:p>
          <a:p>
            <a:pPr marL="0" indent="0">
              <a:spcBef>
                <a:spcPts val="800"/>
              </a:spcBef>
              <a:buNone/>
            </a:pPr>
            <a:r>
              <a:rPr lang="en-US" sz="3000" b="1" dirty="0"/>
              <a:t>Group 2: </a:t>
            </a:r>
            <a:r>
              <a:rPr lang="en-US" sz="3000" dirty="0"/>
              <a:t>Summarize benefits for students of constructing scientific explanations (handout 4.3).</a:t>
            </a:r>
          </a:p>
          <a:p>
            <a:pPr marL="0" indent="0">
              <a:spcBef>
                <a:spcPts val="800"/>
              </a:spcBef>
              <a:buNone/>
            </a:pPr>
            <a:r>
              <a:rPr lang="en-US" sz="3000" b="1" dirty="0"/>
              <a:t>Group 3: </a:t>
            </a:r>
            <a:r>
              <a:rPr lang="en-US" sz="3000" dirty="0"/>
              <a:t>Summarize the benefits for teachers of engaging students in constructing scientific explanations (handout 4.3).</a:t>
            </a:r>
            <a:r>
              <a:rPr lang="en-US" sz="3200" dirty="0"/>
              <a:t> </a:t>
            </a:r>
          </a:p>
        </p:txBody>
      </p:sp>
    </p:spTree>
    <p:extLst>
      <p:ext uri="{BB962C8B-B14F-4D97-AF65-F5344CB8AC3E}">
        <p14:creationId xmlns:p14="http://schemas.microsoft.com/office/powerpoint/2010/main" val="211172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1533" y="1447799"/>
            <a:ext cx="4420933" cy="48915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4744B7-DFD4-4828-B248-60E1337BDAE5}"/>
              </a:ext>
            </a:extLst>
          </p:cNvPr>
          <p:cNvSpPr txBox="1"/>
          <p:nvPr/>
        </p:nvSpPr>
        <p:spPr>
          <a:xfrm>
            <a:off x="5257800" y="6339308"/>
            <a:ext cx="1905000"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Courtesy of Mark Holloway, Flickr</a:t>
            </a:r>
          </a:p>
        </p:txBody>
      </p:sp>
      <p:sp>
        <p:nvSpPr>
          <p:cNvPr id="4" name="TextBox 3"/>
          <p:cNvSpPr txBox="1"/>
          <p:nvPr/>
        </p:nvSpPr>
        <p:spPr>
          <a:xfrm>
            <a:off x="762000" y="762000"/>
            <a:ext cx="7467600" cy="707886"/>
          </a:xfrm>
          <a:prstGeom prst="rect">
            <a:avLst/>
          </a:prstGeom>
          <a:noFill/>
        </p:spPr>
        <p:txBody>
          <a:bodyPr wrap="square" rtlCol="0">
            <a:spAutoFit/>
          </a:bodyPr>
          <a:lstStyle/>
          <a:p>
            <a:r>
              <a:rPr lang="en-US" sz="4000" dirty="0">
                <a:solidFill>
                  <a:schemeClr val="tx2"/>
                </a:solidFill>
                <a:latin typeface="Calibri" pitchFamily="34" charset="0"/>
              </a:rPr>
              <a:t>End with a Smile!</a:t>
            </a:r>
          </a:p>
        </p:txBody>
      </p:sp>
    </p:spTree>
    <p:extLst>
      <p:ext uri="{BB962C8B-B14F-4D97-AF65-F5344CB8AC3E}">
        <p14:creationId xmlns:p14="http://schemas.microsoft.com/office/powerpoint/2010/main" val="35926464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09600" y="381000"/>
            <a:ext cx="8077200" cy="990600"/>
          </a:xfrm>
        </p:spPr>
        <p:txBody>
          <a:bodyPr/>
          <a:lstStyle/>
          <a:p>
            <a:pPr eaLnBrk="1" hangingPunct="1"/>
            <a:r>
              <a:rPr lang="en-US" dirty="0"/>
              <a:t>Today’s Focus Questions </a:t>
            </a:r>
          </a:p>
        </p:txBody>
      </p:sp>
      <p:sp>
        <p:nvSpPr>
          <p:cNvPr id="9219" name="Rectangle 3"/>
          <p:cNvSpPr>
            <a:spLocks noGrp="1" noChangeArrowheads="1"/>
          </p:cNvSpPr>
          <p:nvPr>
            <p:ph type="body" idx="1"/>
          </p:nvPr>
        </p:nvSpPr>
        <p:spPr>
          <a:xfrm>
            <a:off x="609600" y="1295400"/>
            <a:ext cx="8229600" cy="5181600"/>
          </a:xfrm>
          <a:extLst/>
        </p:spPr>
        <p:txBody>
          <a:bodyPr/>
          <a:lstStyle/>
          <a:p>
            <a:pPr marL="365760" indent="-365760" eaLnBrk="1" hangingPunct="1">
              <a:buFont typeface="+mj-lt"/>
              <a:buAutoNum type="arabicPeriod"/>
              <a:defRPr/>
            </a:pPr>
            <a:r>
              <a:rPr lang="en-US" sz="3200" dirty="0"/>
              <a:t>Why is it necessary to engage students in using and applying new science ideas in a variety of ways and contexts? </a:t>
            </a:r>
          </a:p>
          <a:p>
            <a:pPr marL="365760" indent="-365760" eaLnBrk="1" hangingPunct="1">
              <a:spcBef>
                <a:spcPts val="300"/>
              </a:spcBef>
              <a:buFont typeface="+mj-lt"/>
              <a:buAutoNum type="arabicPeriod"/>
              <a:defRPr/>
            </a:pPr>
            <a:r>
              <a:rPr lang="en-US" sz="3200" dirty="0"/>
              <a:t>How will the Student Thinking Lens strategies help you teach the Sound lessons?</a:t>
            </a:r>
          </a:p>
          <a:p>
            <a:pPr marL="365760" indent="-365760" eaLnBrk="1" hangingPunct="1">
              <a:spcBef>
                <a:spcPts val="300"/>
              </a:spcBef>
              <a:buFont typeface="+mj-lt"/>
              <a:buAutoNum type="arabicPeriod"/>
              <a:defRPr/>
            </a:pPr>
            <a:r>
              <a:rPr lang="en-US" sz="3200" dirty="0">
                <a:solidFill>
                  <a:srgbClr val="000000"/>
                </a:solidFill>
                <a:ea typeface="Calibri" panose="020F0502020204030204" pitchFamily="34" charset="0"/>
              </a:rPr>
              <a:t>Why do we heart sound?</a:t>
            </a:r>
          </a:p>
          <a:p>
            <a:pPr marL="365760" indent="-365760" eaLnBrk="1" hangingPunct="1">
              <a:spcBef>
                <a:spcPts val="300"/>
              </a:spcBef>
              <a:buFont typeface="+mj-lt"/>
              <a:buAutoNum type="arabicPeriod"/>
              <a:defRPr/>
            </a:pPr>
            <a:r>
              <a:rPr lang="en-US" sz="3200" dirty="0">
                <a:solidFill>
                  <a:srgbClr val="000000"/>
                </a:solidFill>
                <a:ea typeface="Calibri" panose="020F0502020204030204" pitchFamily="34" charset="0"/>
              </a:rPr>
              <a:t>What does nonstandard measurement look like?</a:t>
            </a:r>
            <a:endParaRPr lang="en-US" sz="3200" dirty="0"/>
          </a:p>
          <a:p>
            <a:pPr marL="365760" indent="-365760">
              <a:spcBef>
                <a:spcPts val="0"/>
              </a:spcBef>
              <a:buFont typeface="+mj-lt"/>
              <a:buAutoNum type="arabicPeriod"/>
            </a:pPr>
            <a:endParaRPr lang="en-US" sz="3000" dirty="0"/>
          </a:p>
          <a:p>
            <a:pPr marL="365760" indent="-365760">
              <a:spcBef>
                <a:spcPts val="0"/>
              </a:spcBef>
              <a:buNone/>
            </a:pPr>
            <a:endParaRPr lang="en-US" sz="3000" dirty="0"/>
          </a:p>
          <a:p>
            <a:pPr eaLnBrk="1" hangingPunct="1">
              <a:defRPr/>
            </a:pPr>
            <a:endParaRPr lang="en-US" dirty="0"/>
          </a:p>
          <a:p>
            <a:pPr marL="0" indent="0" eaLnBrk="1" hangingPunct="1">
              <a:buNone/>
              <a:defRPr/>
            </a:pPr>
            <a:endParaRPr lang="en-US" sz="2800" dirty="0"/>
          </a:p>
          <a:p>
            <a:pPr marL="0" indent="0" eaLnBrk="1" hangingPunct="1">
              <a:buNone/>
              <a:defRPr/>
            </a:pPr>
            <a:endParaRPr lang="en-US" sz="2800" dirty="0"/>
          </a:p>
          <a:p>
            <a:pPr marL="0" indent="0" eaLnBrk="1" hangingPunct="1">
              <a:buNone/>
              <a:defRPr/>
            </a:pPr>
            <a:endParaRPr lang="en-US" sz="2800" dirty="0"/>
          </a:p>
          <a:p>
            <a:pPr marL="0" indent="0">
              <a:spcBef>
                <a:spcPts val="0"/>
              </a:spcBef>
              <a:spcAft>
                <a:spcPts val="0"/>
              </a:spcAft>
              <a:buFontTx/>
              <a:buNone/>
              <a:tabLst>
                <a:tab pos="457200" algn="l"/>
              </a:tabLst>
              <a:defRPr/>
            </a:pPr>
            <a:endParaRPr lang="en-US" sz="2800" dirty="0">
              <a:highlight>
                <a:srgbClr val="FFFF00"/>
              </a:highlight>
              <a:ea typeface="Times New Roman"/>
              <a:cs typeface="Arial" pitchFamily="34" charset="0"/>
            </a:endParaRPr>
          </a:p>
          <a:p>
            <a:pPr marL="514350" indent="-514350" eaLnBrk="1" hangingPunct="1">
              <a:buFontTx/>
              <a:buAutoNum type="arabicPeriod"/>
              <a:defRPr/>
            </a:pPr>
            <a:endParaRPr lang="en-US" sz="2800" dirty="0"/>
          </a:p>
          <a:p>
            <a:pPr marL="0" indent="0" eaLnBrk="1" hangingPunct="1">
              <a:buFontTx/>
              <a:buNone/>
              <a:defRPr/>
            </a:pPr>
            <a:endParaRPr lang="en-US" sz="2800" dirty="0"/>
          </a:p>
        </p:txBody>
      </p:sp>
    </p:spTree>
    <p:extLst>
      <p:ext uri="{BB962C8B-B14F-4D97-AF65-F5344CB8AC3E}">
        <p14:creationId xmlns:p14="http://schemas.microsoft.com/office/powerpoint/2010/main" val="241432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990600"/>
          </a:xfrm>
        </p:spPr>
        <p:txBody>
          <a:bodyPr/>
          <a:lstStyle/>
          <a:p>
            <a:r>
              <a:rPr lang="en-US" dirty="0"/>
              <a:t>Let’s Summarize!</a:t>
            </a:r>
          </a:p>
        </p:txBody>
      </p:sp>
      <p:sp>
        <p:nvSpPr>
          <p:cNvPr id="3" name="Content Placeholder 2"/>
          <p:cNvSpPr>
            <a:spLocks noGrp="1"/>
          </p:cNvSpPr>
          <p:nvPr>
            <p:ph idx="1"/>
          </p:nvPr>
        </p:nvSpPr>
        <p:spPr>
          <a:xfrm>
            <a:off x="609600" y="1295399"/>
            <a:ext cx="7620000" cy="5257801"/>
          </a:xfrm>
        </p:spPr>
        <p:txBody>
          <a:bodyPr>
            <a:normAutofit fontScale="92500"/>
          </a:bodyPr>
          <a:lstStyle/>
          <a:p>
            <a:pPr marL="0" indent="0">
              <a:buNone/>
            </a:pPr>
            <a:r>
              <a:rPr lang="en-US" sz="3200" b="1" dirty="0"/>
              <a:t>Lesson Analysis Strategy 6</a:t>
            </a:r>
          </a:p>
          <a:p>
            <a:pPr marL="548640" indent="-365760">
              <a:spcBef>
                <a:spcPts val="600"/>
              </a:spcBef>
              <a:buFont typeface="Arial" pitchFamily="34" charset="0"/>
              <a:buChar char="•"/>
            </a:pPr>
            <a:r>
              <a:rPr lang="en-US" sz="3200" dirty="0"/>
              <a:t>What new understandings did you develop?</a:t>
            </a:r>
          </a:p>
          <a:p>
            <a:pPr marL="548640" indent="-365760">
              <a:spcBef>
                <a:spcPts val="600"/>
              </a:spcBef>
              <a:buFont typeface="Arial" pitchFamily="34" charset="0"/>
              <a:buChar char="•"/>
            </a:pPr>
            <a:r>
              <a:rPr lang="en-US" sz="3200" dirty="0"/>
              <a:t>What do you still have questions about?</a:t>
            </a:r>
          </a:p>
          <a:p>
            <a:pPr marL="0" indent="0">
              <a:spcBef>
                <a:spcPts val="1200"/>
              </a:spcBef>
              <a:buNone/>
            </a:pPr>
            <a:r>
              <a:rPr lang="en-US" sz="3200" b="1" dirty="0"/>
              <a:t>Lesson Plans Review</a:t>
            </a:r>
            <a:endParaRPr lang="en-US" sz="3200" dirty="0"/>
          </a:p>
          <a:p>
            <a:pPr marL="548640" indent="-365760">
              <a:spcBef>
                <a:spcPts val="600"/>
              </a:spcBef>
            </a:pPr>
            <a:r>
              <a:rPr lang="en-US" sz="3200" dirty="0"/>
              <a:t>What new insight(s) did you gain?</a:t>
            </a:r>
          </a:p>
          <a:p>
            <a:pPr marL="548640" indent="-365760"/>
            <a:r>
              <a:rPr lang="en-US" sz="3200" dirty="0"/>
              <a:t>What do you still have questions about?</a:t>
            </a:r>
          </a:p>
          <a:p>
            <a:pPr marL="0" indent="0">
              <a:spcBef>
                <a:spcPts val="1200"/>
              </a:spcBef>
              <a:buNone/>
            </a:pPr>
            <a:r>
              <a:rPr lang="en-US" sz="3200" b="1" dirty="0"/>
              <a:t>Content Deepening</a:t>
            </a:r>
            <a:endParaRPr lang="en-US" sz="3200" dirty="0"/>
          </a:p>
          <a:p>
            <a:pPr marL="548640" indent="-365760">
              <a:spcBef>
                <a:spcPts val="600"/>
              </a:spcBef>
              <a:buFont typeface="Arial" pitchFamily="34" charset="0"/>
              <a:buChar char="•"/>
            </a:pPr>
            <a:r>
              <a:rPr lang="en-US" sz="3200" dirty="0"/>
              <a:t>What did you learn?</a:t>
            </a:r>
          </a:p>
          <a:p>
            <a:pPr marL="548640" indent="-365760">
              <a:spcBef>
                <a:spcPts val="600"/>
              </a:spcBef>
              <a:buFont typeface="Arial" pitchFamily="34" charset="0"/>
              <a:buChar char="•"/>
            </a:pPr>
            <a:r>
              <a:rPr lang="en-US" sz="3200" dirty="0"/>
              <a:t>What do you still have questions about?</a:t>
            </a:r>
          </a:p>
          <a:p>
            <a:pPr marL="0" indent="0">
              <a:buNone/>
            </a:pPr>
            <a:endParaRPr lang="en-US" dirty="0"/>
          </a:p>
          <a:p>
            <a:pPr marL="0" indent="0">
              <a:buNone/>
            </a:pPr>
            <a:endParaRPr lang="en-US" b="1" dirty="0"/>
          </a:p>
          <a:p>
            <a:pPr marL="0" indent="0">
              <a:buNone/>
            </a:pPr>
            <a:endParaRPr lang="en-US" b="1" dirty="0"/>
          </a:p>
        </p:txBody>
      </p:sp>
    </p:spTree>
    <p:extLst>
      <p:ext uri="{BB962C8B-B14F-4D97-AF65-F5344CB8AC3E}">
        <p14:creationId xmlns:p14="http://schemas.microsoft.com/office/powerpoint/2010/main" val="22511832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533400" y="457200"/>
            <a:ext cx="8153400" cy="990600"/>
          </a:xfrm>
        </p:spPr>
        <p:txBody>
          <a:bodyPr/>
          <a:lstStyle/>
          <a:p>
            <a:r>
              <a:rPr lang="en-US" dirty="0"/>
              <a:t>Homework</a:t>
            </a:r>
          </a:p>
        </p:txBody>
      </p:sp>
      <p:sp>
        <p:nvSpPr>
          <p:cNvPr id="3" name="Content Placeholder 2"/>
          <p:cNvSpPr>
            <a:spLocks noGrp="1"/>
          </p:cNvSpPr>
          <p:nvPr>
            <p:ph idx="1"/>
          </p:nvPr>
        </p:nvSpPr>
        <p:spPr>
          <a:xfrm>
            <a:off x="533400" y="1447800"/>
            <a:ext cx="8153400" cy="4800600"/>
          </a:xfrm>
        </p:spPr>
        <p:txBody>
          <a:bodyPr/>
          <a:lstStyle/>
          <a:p>
            <a:pPr marL="365760" indent="-365760">
              <a:spcBef>
                <a:spcPts val="0"/>
              </a:spcBef>
              <a:spcAft>
                <a:spcPts val="600"/>
              </a:spcAft>
              <a:buFont typeface="+mj-lt"/>
              <a:buAutoNum type="arabicPeriod"/>
              <a:defRPr/>
            </a:pPr>
            <a:r>
              <a:rPr lang="en-US" sz="3000" dirty="0"/>
              <a:t>Read in the </a:t>
            </a:r>
            <a:r>
              <a:rPr lang="en-US" sz="3000" dirty="0" err="1"/>
              <a:t>STeLLA</a:t>
            </a:r>
            <a:r>
              <a:rPr lang="en-US" sz="3000" dirty="0"/>
              <a:t> strategies booklet: </a:t>
            </a:r>
          </a:p>
          <a:p>
            <a:pPr marL="685800" lvl="1" indent="-274320">
              <a:spcBef>
                <a:spcPts val="0"/>
              </a:spcBef>
              <a:spcAft>
                <a:spcPts val="600"/>
              </a:spcAft>
              <a:buFont typeface="Arial" pitchFamily="34" charset="0"/>
              <a:buChar char="•"/>
              <a:defRPr/>
            </a:pPr>
            <a:r>
              <a:rPr lang="en-US" sz="3000" dirty="0"/>
              <a:t>Student Ideas and Science Ideas Defined</a:t>
            </a:r>
          </a:p>
          <a:p>
            <a:pPr marL="685800" lvl="1" indent="-274320">
              <a:spcBef>
                <a:spcPts val="0"/>
              </a:spcBef>
              <a:spcAft>
                <a:spcPts val="600"/>
              </a:spcAft>
              <a:buFont typeface="Arial" pitchFamily="34" charset="0"/>
              <a:buChar char="•"/>
              <a:defRPr/>
            </a:pPr>
            <a:r>
              <a:rPr lang="en-US" sz="3000" dirty="0"/>
              <a:t>Introduction to the Science Content Storyline Lens</a:t>
            </a:r>
          </a:p>
          <a:p>
            <a:pPr marL="685800" lvl="1" indent="-274320">
              <a:spcBef>
                <a:spcPts val="0"/>
              </a:spcBef>
              <a:spcAft>
                <a:spcPts val="300"/>
              </a:spcAft>
              <a:buFont typeface="Arial" pitchFamily="34" charset="0"/>
              <a:buChar char="•"/>
              <a:defRPr/>
            </a:pPr>
            <a:r>
              <a:rPr lang="en-US" sz="3000" dirty="0"/>
              <a:t>Science Content Storyline Lens, </a:t>
            </a:r>
            <a:r>
              <a:rPr lang="en-US" sz="3000" dirty="0" err="1"/>
              <a:t>STeLLA</a:t>
            </a:r>
            <a:r>
              <a:rPr lang="en-US" sz="3000" dirty="0"/>
              <a:t> Strategy A: Identify One Main Learning Goal</a:t>
            </a:r>
          </a:p>
          <a:p>
            <a:pPr marL="365760" indent="-365760">
              <a:spcBef>
                <a:spcPts val="1200"/>
              </a:spcBef>
              <a:spcAft>
                <a:spcPts val="0"/>
              </a:spcAft>
              <a:buFont typeface="+mj-lt"/>
              <a:buAutoNum type="arabicPeriod"/>
              <a:defRPr/>
            </a:pPr>
            <a:r>
              <a:rPr lang="en-US" sz="3000" dirty="0"/>
              <a:t>Complete strategy-A column on the Coherent Science Content Storyline Strategies Z-fold summary chart (front binder pocket).</a:t>
            </a:r>
          </a:p>
          <a:p>
            <a:pPr marL="0" indent="0">
              <a:spcAft>
                <a:spcPts val="1200"/>
              </a:spcAft>
              <a:buFontTx/>
              <a:buNone/>
              <a:defRPr/>
            </a:pPr>
            <a:endParaRPr lang="en-US" sz="1800" dirty="0"/>
          </a:p>
          <a:p>
            <a:pPr marL="0" indent="0">
              <a:spcAft>
                <a:spcPts val="1200"/>
              </a:spcAft>
              <a:buFontTx/>
              <a:buNone/>
              <a:defRPr/>
            </a:pPr>
            <a:endParaRPr lang="en-US" sz="2800" dirty="0"/>
          </a:p>
        </p:txBody>
      </p:sp>
    </p:spTree>
    <p:extLst>
      <p:ext uri="{BB962C8B-B14F-4D97-AF65-F5344CB8AC3E}">
        <p14:creationId xmlns:p14="http://schemas.microsoft.com/office/powerpoint/2010/main" val="35206114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a:bodyPr>
          <a:lstStyle/>
          <a:p>
            <a:pPr eaLnBrk="1" hangingPunct="1"/>
            <a:r>
              <a:rPr lang="en-US" dirty="0"/>
              <a:t>Reflections on Today’s Session</a:t>
            </a:r>
          </a:p>
        </p:txBody>
      </p:sp>
      <p:sp>
        <p:nvSpPr>
          <p:cNvPr id="28675" name="Rectangle 3"/>
          <p:cNvSpPr>
            <a:spLocks noGrp="1" noChangeArrowheads="1"/>
          </p:cNvSpPr>
          <p:nvPr>
            <p:ph idx="1"/>
          </p:nvPr>
        </p:nvSpPr>
        <p:spPr>
          <a:xfrm>
            <a:off x="457200" y="1447800"/>
            <a:ext cx="8382000" cy="5105400"/>
          </a:xfrm>
        </p:spPr>
        <p:txBody>
          <a:bodyPr>
            <a:normAutofit fontScale="92500" lnSpcReduction="10000"/>
          </a:bodyPr>
          <a:lstStyle/>
          <a:p>
            <a:pPr marL="0" indent="0">
              <a:buNone/>
            </a:pPr>
            <a:r>
              <a:rPr lang="en-US" sz="3200" dirty="0"/>
              <a:t>Complete the Daily Reflections sheet (handout 4.13 in PD program binder).</a:t>
            </a:r>
          </a:p>
          <a:p>
            <a:pPr marL="365760" indent="-365760">
              <a:spcBef>
                <a:spcPts val="1200"/>
              </a:spcBef>
              <a:buFont typeface="+mj-lt"/>
              <a:buAutoNum type="arabicPeriod"/>
            </a:pPr>
            <a:r>
              <a:rPr lang="en-US" sz="3200" dirty="0"/>
              <a:t>This weekend you bump into a friend who knew you were attending </a:t>
            </a:r>
            <a:r>
              <a:rPr lang="en-US" sz="3200" dirty="0" err="1"/>
              <a:t>RESPeCT</a:t>
            </a:r>
            <a:r>
              <a:rPr lang="en-US" sz="3200" dirty="0"/>
              <a:t> this week. What would you tell this friend you’ve learned about the </a:t>
            </a:r>
            <a:r>
              <a:rPr lang="en-US" sz="3200" dirty="0" err="1"/>
              <a:t>STeLLA</a:t>
            </a:r>
            <a:r>
              <a:rPr lang="en-US" sz="3200" dirty="0"/>
              <a:t> Student Thinking Lens strategies and their potential impact on your teaching practice and/or student learning?</a:t>
            </a:r>
          </a:p>
          <a:p>
            <a:pPr marL="365760" indent="-365760">
              <a:spcBef>
                <a:spcPts val="1200"/>
              </a:spcBef>
              <a:buFont typeface="+mj-lt"/>
              <a:buAutoNum type="arabicPeriod"/>
            </a:pPr>
            <a:r>
              <a:rPr lang="en-US" sz="3200" dirty="0"/>
              <a:t>What do you understand better about sound after this week’s session? What helped clarify your understanding?</a:t>
            </a:r>
          </a:p>
          <a:p>
            <a:endParaRPr lang="en-US" dirty="0"/>
          </a:p>
          <a:p>
            <a:pPr marL="0" indent="0">
              <a:buNone/>
            </a:pPr>
            <a:endParaRPr lang="en-US" sz="2200" dirty="0"/>
          </a:p>
          <a:p>
            <a:endParaRPr lang="en-US" sz="2400" dirty="0"/>
          </a:p>
          <a:p>
            <a:pPr marL="457200" indent="-457200" eaLnBrk="1" hangingPunct="1"/>
            <a:endParaRPr lang="en-US" sz="2400" dirty="0"/>
          </a:p>
        </p:txBody>
      </p:sp>
    </p:spTree>
    <p:extLst>
      <p:ext uri="{BB962C8B-B14F-4D97-AF65-F5344CB8AC3E}">
        <p14:creationId xmlns:p14="http://schemas.microsoft.com/office/powerpoint/2010/main" val="42509987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57200" y="381000"/>
            <a:ext cx="8229600" cy="990600"/>
          </a:xfrm>
        </p:spPr>
        <p:txBody>
          <a:bodyPr>
            <a:normAutofit fontScale="90000"/>
          </a:bodyPr>
          <a:lstStyle/>
          <a:p>
            <a:pPr eaLnBrk="1" fontAlgn="auto" hangingPunct="1">
              <a:spcAft>
                <a:spcPts val="0"/>
              </a:spcAft>
              <a:defRPr/>
            </a:pPr>
            <a:br>
              <a:rPr lang="en-US" dirty="0"/>
            </a:br>
            <a:r>
              <a:rPr lang="en-US" sz="4200" dirty="0"/>
              <a:t>Norms for Working Together: The Basics</a:t>
            </a:r>
            <a:br>
              <a:rPr lang="en-US" sz="4400" dirty="0"/>
            </a:br>
            <a:endParaRPr lang="en-US" sz="4400" dirty="0"/>
          </a:p>
        </p:txBody>
      </p:sp>
      <p:sp>
        <p:nvSpPr>
          <p:cNvPr id="115715" name="Rectangle 3"/>
          <p:cNvSpPr>
            <a:spLocks noGrp="1" noChangeArrowheads="1"/>
          </p:cNvSpPr>
          <p:nvPr>
            <p:ph idx="1"/>
          </p:nvPr>
        </p:nvSpPr>
        <p:spPr>
          <a:xfrm>
            <a:off x="533400" y="2323073"/>
            <a:ext cx="8229600" cy="4525962"/>
          </a:xfrm>
        </p:spPr>
        <p:txBody>
          <a:bodyPr rtlCol="0">
            <a:normAutofit lnSpcReduction="10000"/>
          </a:bodyPr>
          <a:lstStyle/>
          <a:p>
            <a:pPr marL="0" indent="0" eaLnBrk="1" fontAlgn="auto" hangingPunct="1">
              <a:spcAft>
                <a:spcPts val="0"/>
              </a:spcAft>
              <a:buFont typeface="Arial" pitchFamily="34" charset="0"/>
              <a:buNone/>
              <a:defRPr/>
            </a:pPr>
            <a:r>
              <a:rPr lang="en-US" sz="2800" b="1" dirty="0"/>
              <a:t>The Basics</a:t>
            </a:r>
          </a:p>
          <a:p>
            <a:pPr marL="342900" marR="0" lvl="0" indent="-342900">
              <a:spcBef>
                <a:spcPts val="600"/>
              </a:spcBef>
              <a:spcAft>
                <a:spcPts val="0"/>
              </a:spcAft>
              <a:buFont typeface="Symbol"/>
              <a:buChar char=""/>
            </a:pPr>
            <a:r>
              <a:rPr lang="en-US" sz="2800" dirty="0">
                <a:solidFill>
                  <a:srgbClr val="292934"/>
                </a:solidFill>
              </a:rPr>
              <a:t>Arrive prepared and on time; stay for the duration; return from breaks on time.</a:t>
            </a:r>
            <a:endParaRPr lang="en-US" sz="2800" dirty="0"/>
          </a:p>
          <a:p>
            <a:pPr marL="342900" marR="0" lvl="0" indent="-342900">
              <a:spcBef>
                <a:spcPts val="600"/>
              </a:spcBef>
              <a:spcAft>
                <a:spcPts val="0"/>
              </a:spcAft>
              <a:buFont typeface="Symbol"/>
              <a:buChar char=""/>
            </a:pPr>
            <a:r>
              <a:rPr lang="en-US" sz="2800" dirty="0">
                <a:solidFill>
                  <a:srgbClr val="292934"/>
                </a:solidFill>
              </a:rPr>
              <a:t>Remain attentive, thoughtful, and respectful; engage and be present.</a:t>
            </a:r>
            <a:endParaRPr lang="en-US" sz="2800" dirty="0"/>
          </a:p>
          <a:p>
            <a:pPr marL="342900" marR="0" lvl="0" indent="-342900">
              <a:spcBef>
                <a:spcPts val="600"/>
              </a:spcBef>
              <a:spcAft>
                <a:spcPts val="0"/>
              </a:spcAft>
              <a:buFont typeface="Symbol"/>
              <a:buChar char=""/>
            </a:pPr>
            <a:r>
              <a:rPr lang="en-US" sz="2800" dirty="0">
                <a:solidFill>
                  <a:srgbClr val="292934"/>
                </a:solidFill>
              </a:rPr>
              <a:t>Eliminate interruptions (turn off cell phones, email, and other electronic devices; avoid sidebar conversations).</a:t>
            </a:r>
            <a:endParaRPr lang="en-US" sz="2800" dirty="0"/>
          </a:p>
          <a:p>
            <a:pPr marL="342900" marR="0" lvl="0" indent="-342900">
              <a:spcBef>
                <a:spcPts val="600"/>
              </a:spcBef>
              <a:spcAft>
                <a:spcPts val="0"/>
              </a:spcAft>
              <a:buFont typeface="Symbol"/>
              <a:buChar char=""/>
            </a:pPr>
            <a:r>
              <a:rPr lang="en-US" sz="2800" dirty="0">
                <a:solidFill>
                  <a:srgbClr val="292934"/>
                </a:solidFill>
              </a:rPr>
              <a:t>Make room for everyone to participate (monitor your floor time).</a:t>
            </a:r>
            <a:endParaRPr lang="en-US" sz="2800" dirty="0"/>
          </a:p>
          <a:p>
            <a:pPr marL="182880" indent="-182880" eaLnBrk="1" fontAlgn="auto" hangingPunct="1">
              <a:spcAft>
                <a:spcPts val="0"/>
              </a:spcAft>
              <a:buFont typeface="Arial" pitchFamily="34" charset="0"/>
              <a:buChar char="•"/>
              <a:defRPr/>
            </a:pPr>
            <a:endParaRPr lang="en-US" dirty="0"/>
          </a:p>
        </p:txBody>
      </p:sp>
      <p:sp>
        <p:nvSpPr>
          <p:cNvPr id="48133" name="TextBox 1"/>
          <p:cNvSpPr txBox="1">
            <a:spLocks noChangeArrowheads="1"/>
          </p:cNvSpPr>
          <p:nvPr/>
        </p:nvSpPr>
        <p:spPr bwMode="auto">
          <a:xfrm>
            <a:off x="533400" y="1219200"/>
            <a:ext cx="8229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800" b="1" dirty="0">
                <a:solidFill>
                  <a:srgbClr val="000000"/>
                </a:solidFill>
                <a:latin typeface="Calibri" panose="020F0502020204030204" pitchFamily="34" charset="0"/>
              </a:rPr>
              <a:t>Purpose: </a:t>
            </a:r>
            <a:r>
              <a:rPr lang="en-US" altLang="en-US" sz="2800" dirty="0">
                <a:solidFill>
                  <a:srgbClr val="000000"/>
                </a:solidFill>
                <a:latin typeface="Calibri" panose="020F0502020204030204" pitchFamily="34" charset="0"/>
              </a:rPr>
              <a:t>Build trust and develop a productive study group for all participants.</a:t>
            </a:r>
          </a:p>
        </p:txBody>
      </p:sp>
    </p:spTree>
    <p:extLst>
      <p:ext uri="{BB962C8B-B14F-4D97-AF65-F5344CB8AC3E}">
        <p14:creationId xmlns:p14="http://schemas.microsoft.com/office/powerpoint/2010/main" val="190337805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57200" y="381000"/>
            <a:ext cx="8229600" cy="990600"/>
          </a:xfrm>
        </p:spPr>
        <p:txBody>
          <a:bodyPr>
            <a:normAutofit fontScale="90000"/>
          </a:bodyPr>
          <a:lstStyle/>
          <a:p>
            <a:pPr eaLnBrk="1" fontAlgn="auto" hangingPunct="1">
              <a:spcAft>
                <a:spcPts val="0"/>
              </a:spcAft>
              <a:defRPr/>
            </a:pPr>
            <a:br>
              <a:rPr lang="en-US" dirty="0"/>
            </a:br>
            <a:r>
              <a:rPr lang="en-US" sz="4200" dirty="0"/>
              <a:t>Norms for Working Together: The Heart</a:t>
            </a:r>
            <a:br>
              <a:rPr lang="en-US" sz="4400" dirty="0"/>
            </a:br>
            <a:endParaRPr lang="en-US" sz="4400" dirty="0"/>
          </a:p>
        </p:txBody>
      </p:sp>
      <p:sp>
        <p:nvSpPr>
          <p:cNvPr id="115715" name="Rectangle 3"/>
          <p:cNvSpPr>
            <a:spLocks noGrp="1" noChangeArrowheads="1"/>
          </p:cNvSpPr>
          <p:nvPr>
            <p:ph idx="1"/>
          </p:nvPr>
        </p:nvSpPr>
        <p:spPr>
          <a:xfrm>
            <a:off x="457200" y="2371165"/>
            <a:ext cx="8382000" cy="4334435"/>
          </a:xfrm>
        </p:spPr>
        <p:txBody>
          <a:bodyPr rtlCol="0">
            <a:normAutofit fontScale="77500" lnSpcReduction="20000"/>
          </a:bodyPr>
          <a:lstStyle/>
          <a:p>
            <a:pPr marL="0" indent="0" eaLnBrk="1" fontAlgn="auto" hangingPunct="1">
              <a:spcAft>
                <a:spcPts val="0"/>
              </a:spcAft>
              <a:buFont typeface="Arial" pitchFamily="34" charset="0"/>
              <a:buNone/>
              <a:defRPr/>
            </a:pPr>
            <a:r>
              <a:rPr lang="en-US" sz="3300" b="1" dirty="0"/>
              <a:t>The Heart of </a:t>
            </a:r>
            <a:r>
              <a:rPr lang="en-US" sz="3300" b="1" dirty="0" err="1"/>
              <a:t>RESPeCT</a:t>
            </a:r>
            <a:r>
              <a:rPr lang="en-US" sz="3300" b="1" dirty="0"/>
              <a:t> Lesson Analysis and Content </a:t>
            </a:r>
            <a:br>
              <a:rPr lang="en-US" sz="3300" b="1" dirty="0"/>
            </a:br>
            <a:r>
              <a:rPr lang="en-US" sz="3300" b="1" dirty="0"/>
              <a:t>Deepening</a:t>
            </a:r>
          </a:p>
          <a:p>
            <a:pPr marL="342900" marR="0" lvl="0" indent="-342900">
              <a:lnSpc>
                <a:spcPct val="110000"/>
              </a:lnSpc>
              <a:spcBef>
                <a:spcPts val="600"/>
              </a:spcBef>
              <a:spcAft>
                <a:spcPts val="0"/>
              </a:spcAft>
              <a:buFont typeface="Symbol"/>
              <a:buChar char=""/>
            </a:pPr>
            <a:r>
              <a:rPr lang="en-US" sz="3300" dirty="0">
                <a:solidFill>
                  <a:srgbClr val="292934"/>
                </a:solidFill>
              </a:rPr>
              <a:t>Keep the goal in mind: analysis of teaching to improve student learning.  </a:t>
            </a:r>
            <a:endParaRPr lang="en-US" sz="3300" dirty="0"/>
          </a:p>
          <a:p>
            <a:pPr marL="342900" marR="0" lvl="0" indent="-342900">
              <a:lnSpc>
                <a:spcPct val="110000"/>
              </a:lnSpc>
              <a:spcBef>
                <a:spcPts val="600"/>
              </a:spcBef>
              <a:spcAft>
                <a:spcPts val="0"/>
              </a:spcAft>
              <a:buFont typeface="Symbol"/>
              <a:buChar char=""/>
            </a:pPr>
            <a:r>
              <a:rPr lang="en-US" sz="3300" dirty="0">
                <a:solidFill>
                  <a:srgbClr val="292934"/>
                </a:solidFill>
              </a:rPr>
              <a:t>Share your ideas, uncertainties, confusion, disagreements, questions, and good humor. All points of view are welcome.</a:t>
            </a:r>
            <a:endParaRPr lang="en-US" sz="3300" dirty="0"/>
          </a:p>
          <a:p>
            <a:pPr marL="342900" marR="0" lvl="0" indent="-342900">
              <a:lnSpc>
                <a:spcPct val="110000"/>
              </a:lnSpc>
              <a:spcBef>
                <a:spcPts val="600"/>
              </a:spcBef>
              <a:spcAft>
                <a:spcPts val="0"/>
              </a:spcAft>
              <a:buFont typeface="Symbol"/>
              <a:buChar char=""/>
            </a:pPr>
            <a:r>
              <a:rPr lang="en-US" sz="3300" dirty="0">
                <a:solidFill>
                  <a:srgbClr val="292934"/>
                </a:solidFill>
              </a:rPr>
              <a:t>Expect and ask questions to deepen everyone’s learning; be constructively challenging.</a:t>
            </a:r>
            <a:endParaRPr lang="en-US" sz="3300" dirty="0"/>
          </a:p>
          <a:p>
            <a:pPr marL="342900" marR="0" lvl="0" indent="-342900">
              <a:lnSpc>
                <a:spcPct val="110000"/>
              </a:lnSpc>
              <a:spcBef>
                <a:spcPts val="600"/>
              </a:spcBef>
              <a:spcAft>
                <a:spcPts val="0"/>
              </a:spcAft>
              <a:buFont typeface="Symbol"/>
              <a:buChar char=""/>
            </a:pPr>
            <a:r>
              <a:rPr lang="en-US" sz="3300" dirty="0">
                <a:solidFill>
                  <a:srgbClr val="292934"/>
                </a:solidFill>
              </a:rPr>
              <a:t>Listen carefully; seek to understand other participants’ points of view.</a:t>
            </a:r>
            <a:endParaRPr lang="en-US" sz="3300" dirty="0"/>
          </a:p>
          <a:p>
            <a:pPr marL="182880" indent="-182880" eaLnBrk="1" fontAlgn="auto" hangingPunct="1">
              <a:spcAft>
                <a:spcPts val="0"/>
              </a:spcAft>
              <a:buFont typeface="Arial" pitchFamily="34" charset="0"/>
              <a:buChar char="•"/>
              <a:defRPr/>
            </a:pPr>
            <a:endParaRPr lang="en-US" dirty="0"/>
          </a:p>
        </p:txBody>
      </p:sp>
      <p:sp>
        <p:nvSpPr>
          <p:cNvPr id="48133" name="TextBox 1"/>
          <p:cNvSpPr txBox="1">
            <a:spLocks noChangeArrowheads="1"/>
          </p:cNvSpPr>
          <p:nvPr/>
        </p:nvSpPr>
        <p:spPr bwMode="auto">
          <a:xfrm>
            <a:off x="457200" y="1219200"/>
            <a:ext cx="854336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800" b="1" dirty="0">
                <a:solidFill>
                  <a:srgbClr val="000000"/>
                </a:solidFill>
                <a:latin typeface="Calibri" panose="020F0502020204030204" pitchFamily="34" charset="0"/>
              </a:rPr>
              <a:t>Purpose: </a:t>
            </a:r>
            <a:r>
              <a:rPr lang="en-US" altLang="en-US" sz="2800" dirty="0">
                <a:solidFill>
                  <a:srgbClr val="000000"/>
                </a:solidFill>
                <a:latin typeface="Calibri" panose="020F0502020204030204" pitchFamily="34" charset="0"/>
              </a:rPr>
              <a:t>Build trust and develop a productive study group for all participants.</a:t>
            </a:r>
          </a:p>
        </p:txBody>
      </p:sp>
    </p:spTree>
    <p:extLst>
      <p:ext uri="{BB962C8B-B14F-4D97-AF65-F5344CB8AC3E}">
        <p14:creationId xmlns:p14="http://schemas.microsoft.com/office/powerpoint/2010/main" val="203690665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382000" cy="1447800"/>
          </a:xfrm>
        </p:spPr>
        <p:txBody>
          <a:bodyPr>
            <a:noAutofit/>
          </a:bodyPr>
          <a:lstStyle/>
          <a:p>
            <a:r>
              <a:rPr lang="en-US" dirty="0"/>
              <a:t>The CERA Framework for Constructing Scientific Explanations</a:t>
            </a:r>
          </a:p>
        </p:txBody>
      </p:sp>
      <p:sp>
        <p:nvSpPr>
          <p:cNvPr id="3" name="Content Placeholder 2"/>
          <p:cNvSpPr>
            <a:spLocks noGrp="1"/>
          </p:cNvSpPr>
          <p:nvPr>
            <p:ph idx="1"/>
          </p:nvPr>
        </p:nvSpPr>
        <p:spPr>
          <a:xfrm>
            <a:off x="533400" y="1981200"/>
            <a:ext cx="8382000" cy="4191000"/>
          </a:xfrm>
        </p:spPr>
        <p:txBody>
          <a:bodyPr/>
          <a:lstStyle/>
          <a:p>
            <a:pPr marL="365760" indent="-365760">
              <a:buFont typeface="Arial" pitchFamily="34" charset="0"/>
              <a:buChar char="•"/>
            </a:pPr>
            <a:r>
              <a:rPr lang="en-US" sz="3200" dirty="0"/>
              <a:t>Next, we’ll watch video clip of a 3rd-grade teacher instructing students how to construct scientific explanations.</a:t>
            </a:r>
          </a:p>
          <a:p>
            <a:pPr marL="365760" indent="-365760">
              <a:spcBef>
                <a:spcPts val="1200"/>
              </a:spcBef>
              <a:buFont typeface="Arial" pitchFamily="34" charset="0"/>
              <a:buChar char="•"/>
            </a:pPr>
            <a:r>
              <a:rPr lang="en-US" sz="3200" dirty="0"/>
              <a:t>Think about ideas this clip gives you for helping your students learn to construct scientific explanations by making a claim, supporting it with evidence and reasoning, and considering alternative explanations and strategies (CERA). </a:t>
            </a:r>
          </a:p>
        </p:txBody>
      </p:sp>
      <p:sp>
        <p:nvSpPr>
          <p:cNvPr id="4" name="TextBox 3"/>
          <p:cNvSpPr txBox="1"/>
          <p:nvPr/>
        </p:nvSpPr>
        <p:spPr>
          <a:xfrm>
            <a:off x="4495800" y="6248400"/>
            <a:ext cx="4267200" cy="369332"/>
          </a:xfrm>
          <a:prstGeom prst="rect">
            <a:avLst/>
          </a:prstGeom>
          <a:noFill/>
        </p:spPr>
        <p:txBody>
          <a:bodyPr wrap="square" rtlCol="0">
            <a:spAutoFit/>
          </a:bodyPr>
          <a:lstStyle/>
          <a:p>
            <a:r>
              <a:rPr lang="en-US" dirty="0">
                <a:solidFill>
                  <a:srgbClr val="0070C0"/>
                </a:solidFill>
              </a:rPr>
              <a:t>Link to </a:t>
            </a:r>
            <a:r>
              <a:rPr lang="en-US" i="1" dirty="0">
                <a:solidFill>
                  <a:srgbClr val="0070C0"/>
                </a:solidFill>
                <a:hlinkClick r:id="rId3"/>
              </a:rPr>
              <a:t>Introducing the CER </a:t>
            </a:r>
            <a:r>
              <a:rPr lang="en-US" dirty="0">
                <a:solidFill>
                  <a:srgbClr val="0070C0"/>
                </a:solidFill>
                <a:hlinkClick r:id="rId3"/>
              </a:rPr>
              <a:t>video clip</a:t>
            </a:r>
            <a:r>
              <a:rPr lang="en-US" dirty="0">
                <a:solidFill>
                  <a:srgbClr val="0070C0"/>
                </a:solidFill>
              </a:rPr>
              <a:t>.</a:t>
            </a:r>
            <a:endParaRPr lang="en-US" i="1" dirty="0">
              <a:solidFill>
                <a:srgbClr val="0070C0"/>
              </a:solidFill>
            </a:endParaRPr>
          </a:p>
        </p:txBody>
      </p:sp>
    </p:spTree>
    <p:extLst>
      <p:ext uri="{BB962C8B-B14F-4D97-AF65-F5344CB8AC3E}">
        <p14:creationId xmlns:p14="http://schemas.microsoft.com/office/powerpoint/2010/main" val="2502118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533400"/>
            <a:ext cx="8229600" cy="838200"/>
          </a:xfrm>
        </p:spPr>
        <p:txBody>
          <a:bodyPr>
            <a:normAutofit fontScale="90000"/>
          </a:bodyPr>
          <a:lstStyle/>
          <a:p>
            <a:pPr eaLnBrk="1" hangingPunct="1"/>
            <a:br>
              <a:rPr lang="en-US" sz="3200" dirty="0"/>
            </a:br>
            <a:r>
              <a:rPr lang="en-US" sz="4400" dirty="0"/>
              <a:t>Introducing STL Strategy 6</a:t>
            </a:r>
            <a:br>
              <a:rPr lang="en-US" sz="3100" dirty="0"/>
            </a:br>
            <a:endParaRPr lang="en-US" sz="3100" dirty="0"/>
          </a:p>
        </p:txBody>
      </p:sp>
      <p:sp>
        <p:nvSpPr>
          <p:cNvPr id="17411" name="Rectangle 3"/>
          <p:cNvSpPr>
            <a:spLocks noGrp="1" noChangeArrowheads="1"/>
          </p:cNvSpPr>
          <p:nvPr>
            <p:ph type="body" idx="1"/>
          </p:nvPr>
        </p:nvSpPr>
        <p:spPr>
          <a:xfrm>
            <a:off x="457200" y="1524000"/>
            <a:ext cx="8229600" cy="4525963"/>
          </a:xfrm>
        </p:spPr>
        <p:txBody>
          <a:bodyPr/>
          <a:lstStyle/>
          <a:p>
            <a:pPr marL="0" indent="0" eaLnBrk="1" hangingPunct="1">
              <a:spcAft>
                <a:spcPts val="1200"/>
              </a:spcAft>
              <a:buNone/>
            </a:pPr>
            <a:r>
              <a:rPr lang="en-US" sz="3200" dirty="0"/>
              <a:t>Engage students in using and applying new science ideas in a variety of ways and contexts.</a:t>
            </a:r>
          </a:p>
          <a:p>
            <a:pPr marL="777240" indent="-411480" eaLnBrk="1" hangingPunct="1">
              <a:spcBef>
                <a:spcPts val="1800"/>
              </a:spcBef>
              <a:spcAft>
                <a:spcPts val="1200"/>
              </a:spcAft>
              <a:buFont typeface="+mj-lt"/>
              <a:buAutoNum type="arabicPeriod"/>
            </a:pPr>
            <a:r>
              <a:rPr lang="en-US" sz="3200" dirty="0"/>
              <a:t>What are the purpose and key features of this strategy?</a:t>
            </a:r>
          </a:p>
          <a:p>
            <a:pPr marL="777240" indent="-411480" eaLnBrk="1" hangingPunct="1">
              <a:spcBef>
                <a:spcPts val="0"/>
              </a:spcBef>
              <a:spcAft>
                <a:spcPts val="0"/>
              </a:spcAft>
              <a:buFont typeface="+mj-lt"/>
              <a:buAutoNum type="arabicPeriod"/>
            </a:pPr>
            <a:r>
              <a:rPr lang="en-US" sz="3200" dirty="0"/>
              <a:t>Why do you think use-and-apply questions or activities are often shortchanged in science teaching?</a:t>
            </a:r>
          </a:p>
          <a:p>
            <a:pPr eaLnBrk="1" hangingPunct="1"/>
            <a:endParaRPr lang="en-US" dirty="0"/>
          </a:p>
        </p:txBody>
      </p:sp>
    </p:spTree>
    <p:extLst>
      <p:ext uri="{BB962C8B-B14F-4D97-AF65-F5344CB8AC3E}">
        <p14:creationId xmlns:p14="http://schemas.microsoft.com/office/powerpoint/2010/main" val="70376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077200" cy="990600"/>
          </a:xfrm>
        </p:spPr>
        <p:txBody>
          <a:bodyPr/>
          <a:lstStyle/>
          <a:p>
            <a:r>
              <a:rPr lang="en-US" dirty="0"/>
              <a:t>Lesson Analysis: Focus Question 1</a:t>
            </a:r>
          </a:p>
        </p:txBody>
      </p:sp>
      <p:sp>
        <p:nvSpPr>
          <p:cNvPr id="3" name="Content Placeholder 2"/>
          <p:cNvSpPr>
            <a:spLocks noGrp="1"/>
          </p:cNvSpPr>
          <p:nvPr>
            <p:ph idx="1"/>
          </p:nvPr>
        </p:nvSpPr>
        <p:spPr>
          <a:xfrm>
            <a:off x="609600" y="1600200"/>
            <a:ext cx="8077200" cy="4876800"/>
          </a:xfrm>
        </p:spPr>
        <p:txBody>
          <a:bodyPr/>
          <a:lstStyle/>
          <a:p>
            <a:pPr marL="0" lvl="0" indent="0">
              <a:spcBef>
                <a:spcPts val="0"/>
              </a:spcBef>
              <a:buNone/>
            </a:pPr>
            <a:r>
              <a:rPr lang="en-US" sz="3200" dirty="0"/>
              <a:t>Why is it necessary to engage students in using and applying new science ideas in a variety of ways and contexts?</a:t>
            </a:r>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RESPeCT Templat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15730</TotalTime>
  <Words>7691</Words>
  <Application>Microsoft Office PowerPoint</Application>
  <PresentationFormat>On-screen Show (4:3)</PresentationFormat>
  <Paragraphs>894</Paragraphs>
  <Slides>66</Slides>
  <Notes>66</Notes>
  <HiddenSlides>2</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66</vt:i4>
      </vt:variant>
    </vt:vector>
  </HeadingPairs>
  <TitlesOfParts>
    <vt:vector size="72" baseType="lpstr">
      <vt:lpstr>Arial</vt:lpstr>
      <vt:lpstr>Calibri</vt:lpstr>
      <vt:lpstr>Lucida Sans Unicode</vt:lpstr>
      <vt:lpstr>Symbol</vt:lpstr>
      <vt:lpstr>Clarity</vt:lpstr>
      <vt:lpstr>RESPeCT Template</vt:lpstr>
      <vt:lpstr>RESPeCT PD pROGRAM</vt:lpstr>
      <vt:lpstr>Agenda for Day 4</vt:lpstr>
      <vt:lpstr>Trends in Reflections</vt:lpstr>
      <vt:lpstr>Today’s Focus Questions </vt:lpstr>
      <vt:lpstr>PowerPoint Presentation</vt:lpstr>
      <vt:lpstr>The Importance of Engaging Students in Constructing Scientific Explanations</vt:lpstr>
      <vt:lpstr>The CERA Framework for Constructing Scientific Explanations</vt:lpstr>
      <vt:lpstr> Introducing STL Strategy 6 </vt:lpstr>
      <vt:lpstr>Lesson Analysis: Focus Question 1</vt:lpstr>
      <vt:lpstr>Lesson Analysis: Review Lesson Context</vt:lpstr>
      <vt:lpstr>Lesson Analysis: Identify Strategy 6</vt:lpstr>
      <vt:lpstr>Lesson Analysis: Analyze Strategy 6 and Reflect</vt:lpstr>
      <vt:lpstr>Check Your Understanding of Strategy 6</vt:lpstr>
      <vt:lpstr>Reflect: Lesson Analysis Focus Question 1</vt:lpstr>
      <vt:lpstr>Lesson Analysis: Focus Question 2</vt:lpstr>
      <vt:lpstr>PowerPoint Presentation</vt:lpstr>
      <vt:lpstr>Review: Student Thinking Lens Strategies</vt:lpstr>
      <vt:lpstr>Lesson Analysis: Review Lesson Context</vt:lpstr>
      <vt:lpstr>Lesson Analysis: Identify Student Thinking Lens Strategies</vt:lpstr>
      <vt:lpstr>PowerPoint Presentation</vt:lpstr>
      <vt:lpstr>The RESPeCT Lesson Plans as a Study Tool: Part 1</vt:lpstr>
      <vt:lpstr>The RESPeCT Lesson Plans as a Study Tool: Part 2</vt:lpstr>
      <vt:lpstr>Lesson Plan Conversation</vt:lpstr>
      <vt:lpstr>STL Strategies Highlighted in Sound Lessons</vt:lpstr>
      <vt:lpstr>Sound</vt:lpstr>
      <vt:lpstr>Content Deepening: Focus Question 1 </vt:lpstr>
      <vt:lpstr>Falling-Tree Scenario</vt:lpstr>
      <vt:lpstr>Baseball Scenario</vt:lpstr>
      <vt:lpstr>Spaceship Scenario</vt:lpstr>
      <vt:lpstr>Broken-Guitar Scenario</vt:lpstr>
      <vt:lpstr>Reflect: Content Deepening Focus Question 1 </vt:lpstr>
      <vt:lpstr>Measurement</vt:lpstr>
      <vt:lpstr>Content Deepening: Focus Question 2 </vt:lpstr>
      <vt:lpstr>Just for Fun!</vt:lpstr>
      <vt:lpstr>Common Core Math Standards</vt:lpstr>
      <vt:lpstr>PowerPoint Presentation</vt:lpstr>
      <vt:lpstr>Your Ideas about Measurement</vt:lpstr>
      <vt:lpstr>How Would You Measure a Room?</vt:lpstr>
      <vt:lpstr>Developing the Concept of Length </vt:lpstr>
      <vt:lpstr>Challenges of Rote Understanding</vt:lpstr>
      <vt:lpstr>Nonstandard Units of Measurement</vt:lpstr>
      <vt:lpstr>Nonstandard Units of Measurement</vt:lpstr>
      <vt:lpstr>What about These Units of Measurement?</vt:lpstr>
      <vt:lpstr>What Does Measurement Mean?</vt:lpstr>
      <vt:lpstr>Teaching Students to Measure</vt:lpstr>
      <vt:lpstr>PowerPoint Presentation</vt:lpstr>
      <vt:lpstr>Using Nonstandard Units of Measurement</vt:lpstr>
      <vt:lpstr>Using Nonstandard Units of Measurement</vt:lpstr>
      <vt:lpstr>Standard or Nonstandard Units?</vt:lpstr>
      <vt:lpstr>“You” Units</vt:lpstr>
      <vt:lpstr>Challenge: Measuring Distance</vt:lpstr>
      <vt:lpstr>How Would You Modify the Activity?</vt:lpstr>
      <vt:lpstr>Reasoning with Units</vt:lpstr>
      <vt:lpstr>Measurement Challenges</vt:lpstr>
      <vt:lpstr>PowerPoint Presentation</vt:lpstr>
      <vt:lpstr>PowerPoint Presentation</vt:lpstr>
      <vt:lpstr>Reflect: Supporting Students</vt:lpstr>
      <vt:lpstr>Where Does Measurement Fit?</vt:lpstr>
      <vt:lpstr>Reflect: Content Deepening Focus Question 2 </vt:lpstr>
      <vt:lpstr>PowerPoint Presentation</vt:lpstr>
      <vt:lpstr>Today’s Focus Questions </vt:lpstr>
      <vt:lpstr>Let’s Summarize!</vt:lpstr>
      <vt:lpstr>Homework</vt:lpstr>
      <vt:lpstr>Reflections on Today’s Session</vt:lpstr>
      <vt:lpstr> Norms for Working Together: The Basics </vt:lpstr>
      <vt:lpstr> Norms for Working Together: The Heart </vt:lpstr>
    </vt:vector>
  </TitlesOfParts>
  <Company>BSCS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Numedahl</dc:creator>
  <cp:lastModifiedBy>Mai Ngoc Tran</cp:lastModifiedBy>
  <cp:revision>826</cp:revision>
  <cp:lastPrinted>2016-06-21T16:04:36Z</cp:lastPrinted>
  <dcterms:created xsi:type="dcterms:W3CDTF">2014-06-10T18:20:14Z</dcterms:created>
  <dcterms:modified xsi:type="dcterms:W3CDTF">2019-11-12T23:26:44Z</dcterms:modified>
</cp:coreProperties>
</file>