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88" r:id="rId4"/>
  </p:sldMasterIdLst>
  <p:notesMasterIdLst>
    <p:notesMasterId r:id="rId84"/>
  </p:notesMasterIdLst>
  <p:handoutMasterIdLst>
    <p:handoutMasterId r:id="rId85"/>
  </p:handoutMasterIdLst>
  <p:sldIdLst>
    <p:sldId id="299" r:id="rId5"/>
    <p:sldId id="438" r:id="rId6"/>
    <p:sldId id="439" r:id="rId7"/>
    <p:sldId id="440" r:id="rId8"/>
    <p:sldId id="441" r:id="rId9"/>
    <p:sldId id="339"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 id="466" r:id="rId35"/>
    <p:sldId id="394" r:id="rId36"/>
    <p:sldId id="395" r:id="rId37"/>
    <p:sldId id="495" r:id="rId38"/>
    <p:sldId id="496" r:id="rId39"/>
    <p:sldId id="414" r:id="rId40"/>
    <p:sldId id="498" r:id="rId41"/>
    <p:sldId id="499" r:id="rId42"/>
    <p:sldId id="500" r:id="rId43"/>
    <p:sldId id="419" r:id="rId44"/>
    <p:sldId id="420" r:id="rId45"/>
    <p:sldId id="503" r:id="rId46"/>
    <p:sldId id="504" r:id="rId47"/>
    <p:sldId id="422" r:id="rId48"/>
    <p:sldId id="506" r:id="rId49"/>
    <p:sldId id="537" r:id="rId50"/>
    <p:sldId id="425" r:id="rId51"/>
    <p:sldId id="538" r:id="rId52"/>
    <p:sldId id="511" r:id="rId53"/>
    <p:sldId id="512" r:id="rId54"/>
    <p:sldId id="513" r:id="rId55"/>
    <p:sldId id="514" r:id="rId56"/>
    <p:sldId id="479" r:id="rId57"/>
    <p:sldId id="515" r:id="rId58"/>
    <p:sldId id="516" r:id="rId59"/>
    <p:sldId id="517" r:id="rId60"/>
    <p:sldId id="518" r:id="rId61"/>
    <p:sldId id="519" r:id="rId62"/>
    <p:sldId id="520" r:id="rId63"/>
    <p:sldId id="521" r:id="rId64"/>
    <p:sldId id="539" r:id="rId65"/>
    <p:sldId id="523" r:id="rId66"/>
    <p:sldId id="524" r:id="rId67"/>
    <p:sldId id="525" r:id="rId68"/>
    <p:sldId id="526" r:id="rId69"/>
    <p:sldId id="527" r:id="rId70"/>
    <p:sldId id="528" r:id="rId71"/>
    <p:sldId id="529" r:id="rId72"/>
    <p:sldId id="530" r:id="rId73"/>
    <p:sldId id="531" r:id="rId74"/>
    <p:sldId id="535" r:id="rId75"/>
    <p:sldId id="532" r:id="rId76"/>
    <p:sldId id="536" r:id="rId77"/>
    <p:sldId id="534" r:id="rId78"/>
    <p:sldId id="468" r:id="rId79"/>
    <p:sldId id="469" r:id="rId80"/>
    <p:sldId id="470" r:id="rId81"/>
    <p:sldId id="471" r:id="rId82"/>
    <p:sldId id="472" r:id="rId83"/>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487A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2" autoAdjust="0"/>
    <p:restoredTop sz="68817" autoAdjust="0"/>
  </p:normalViewPr>
  <p:slideViewPr>
    <p:cSldViewPr>
      <p:cViewPr varScale="1">
        <p:scale>
          <a:sx n="77" d="100"/>
          <a:sy n="77" d="100"/>
        </p:scale>
        <p:origin x="139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1974" y="-108"/>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5276"/>
          </a:xfrm>
          <a:prstGeom prst="rect">
            <a:avLst/>
          </a:prstGeom>
        </p:spPr>
        <p:txBody>
          <a:bodyPr vert="horz" lIns="91440" tIns="45720" rIns="91440" bIns="45720" rtlCol="0"/>
          <a:lstStyle>
            <a:lvl1pPr algn="r">
              <a:defRPr sz="1200"/>
            </a:lvl1pPr>
          </a:lstStyle>
          <a:p>
            <a:fld id="{22BE6590-55AB-41C4-96E2-64150110ABDC}" type="datetimeFigureOut">
              <a:rPr lang="en-US" smtClean="0"/>
              <a:pPr/>
              <a:t>1/6/2020</a:t>
            </a:fld>
            <a:endParaRPr lang="en-US"/>
          </a:p>
        </p:txBody>
      </p:sp>
      <p:sp>
        <p:nvSpPr>
          <p:cNvPr id="4" name="Footer Placeholder 3"/>
          <p:cNvSpPr>
            <a:spLocks noGrp="1"/>
          </p:cNvSpPr>
          <p:nvPr>
            <p:ph type="ftr" sz="quarter" idx="2"/>
          </p:nvPr>
        </p:nvSpPr>
        <p:spPr>
          <a:xfrm>
            <a:off x="0" y="6948715"/>
            <a:ext cx="4160937" cy="3652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5276"/>
          </a:xfrm>
          <a:prstGeom prst="rect">
            <a:avLst/>
          </a:prstGeom>
        </p:spPr>
        <p:txBody>
          <a:bodyPr vert="horz" lIns="91440" tIns="45720" rIns="91440" bIns="45720" rtlCol="0" anchor="b"/>
          <a:lstStyle>
            <a:lvl1pPr algn="r">
              <a:defRPr sz="1200"/>
            </a:lvl1pPr>
          </a:lstStyle>
          <a:p>
            <a:fld id="{DC381C04-FF4A-4314-B444-B851E0167BF6}" type="slidenum">
              <a:rPr lang="en-US" smtClean="0"/>
              <a:pPr/>
              <a:t>‹#›</a:t>
            </a:fld>
            <a:endParaRPr lang="en-US"/>
          </a:p>
        </p:txBody>
      </p:sp>
    </p:spTree>
    <p:extLst>
      <p:ext uri="{BB962C8B-B14F-4D97-AF65-F5344CB8AC3E}">
        <p14:creationId xmlns:p14="http://schemas.microsoft.com/office/powerpoint/2010/main" val="4219231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113E99A0-5A01-41BA-AC39-BB8F130969B5}" type="datetimeFigureOut">
              <a:rPr lang="en-US" smtClean="0"/>
              <a:pPr/>
              <a:t>1/6/2020</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85372" indent="-302066" eaLnBrk="0" hangingPunct="0">
              <a:spcBef>
                <a:spcPct val="30000"/>
              </a:spcBef>
              <a:defRPr sz="1300">
                <a:solidFill>
                  <a:schemeClr val="tx1"/>
                </a:solidFill>
                <a:latin typeface="Arial" charset="0"/>
              </a:defRPr>
            </a:lvl2pPr>
            <a:lvl3pPr marL="1208265" indent="-241653" eaLnBrk="0" hangingPunct="0">
              <a:spcBef>
                <a:spcPct val="30000"/>
              </a:spcBef>
              <a:defRPr sz="1300">
                <a:solidFill>
                  <a:schemeClr val="tx1"/>
                </a:solidFill>
                <a:latin typeface="Arial" charset="0"/>
              </a:defRPr>
            </a:lvl3pPr>
            <a:lvl4pPr marL="1691571" indent="-241653" eaLnBrk="0" hangingPunct="0">
              <a:spcBef>
                <a:spcPct val="30000"/>
              </a:spcBef>
              <a:defRPr sz="1300">
                <a:solidFill>
                  <a:schemeClr val="tx1"/>
                </a:solidFill>
                <a:latin typeface="Arial" charset="0"/>
              </a:defRPr>
            </a:lvl4pPr>
            <a:lvl5pPr marL="2174878" indent="-241653" eaLnBrk="0" hangingPunct="0">
              <a:spcBef>
                <a:spcPct val="30000"/>
              </a:spcBef>
              <a:defRPr sz="1300">
                <a:solidFill>
                  <a:schemeClr val="tx1"/>
                </a:solidFill>
                <a:latin typeface="Arial" charset="0"/>
              </a:defRPr>
            </a:lvl5pPr>
            <a:lvl6pPr marL="2658184" indent="-241653" eaLnBrk="0" fontAlgn="base" hangingPunct="0">
              <a:spcBef>
                <a:spcPct val="30000"/>
              </a:spcBef>
              <a:spcAft>
                <a:spcPct val="0"/>
              </a:spcAft>
              <a:defRPr sz="1300">
                <a:solidFill>
                  <a:schemeClr val="tx1"/>
                </a:solidFill>
                <a:latin typeface="Arial" charset="0"/>
              </a:defRPr>
            </a:lvl6pPr>
            <a:lvl7pPr marL="3141490" indent="-241653" eaLnBrk="0" fontAlgn="base" hangingPunct="0">
              <a:spcBef>
                <a:spcPct val="30000"/>
              </a:spcBef>
              <a:spcAft>
                <a:spcPct val="0"/>
              </a:spcAft>
              <a:defRPr sz="1300">
                <a:solidFill>
                  <a:schemeClr val="tx1"/>
                </a:solidFill>
                <a:latin typeface="Arial" charset="0"/>
              </a:defRPr>
            </a:lvl7pPr>
            <a:lvl8pPr marL="3624796" indent="-241653" eaLnBrk="0" fontAlgn="base" hangingPunct="0">
              <a:spcBef>
                <a:spcPct val="30000"/>
              </a:spcBef>
              <a:spcAft>
                <a:spcPct val="0"/>
              </a:spcAft>
              <a:defRPr sz="1300">
                <a:solidFill>
                  <a:schemeClr val="tx1"/>
                </a:solidFill>
                <a:latin typeface="Arial" charset="0"/>
              </a:defRPr>
            </a:lvl8pPr>
            <a:lvl9pPr marL="4108102" indent="-241653"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eaLnBrk="1" hangingPunct="1"/>
            <a:r>
              <a:rPr lang="en-US" sz="1200" kern="1200" dirty="0">
                <a:solidFill>
                  <a:schemeClr val="tx1"/>
                </a:solidFill>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95571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sz="1200" kern="1200" dirty="0">
              <a:solidFill>
                <a:schemeClr val="tx1"/>
              </a:solidFill>
              <a:effectLst/>
              <a:latin typeface="+mn-lt"/>
              <a:ea typeface="+mn-ea"/>
              <a:cs typeface="+mn-cs"/>
            </a:endParaRPr>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Think-Pair-Share (3 min):</a:t>
            </a:r>
            <a:r>
              <a:rPr lang="en-US" sz="1200" kern="1200" dirty="0">
                <a:solidFill>
                  <a:schemeClr val="tx1"/>
                </a:solidFill>
                <a:latin typeface="+mn-lt"/>
                <a:ea typeface="+mn-ea"/>
                <a:cs typeface="+mn-cs"/>
              </a:rPr>
              <a:t> “Think about the scenario on the slide. </a:t>
            </a:r>
            <a:r>
              <a:rPr lang="en-US" sz="1200" kern="1200" dirty="0">
                <a:solidFill>
                  <a:schemeClr val="tx1"/>
                </a:solidFill>
                <a:effectLst/>
                <a:latin typeface="+mn-lt"/>
                <a:ea typeface="+mn-ea"/>
                <a:cs typeface="+mn-cs"/>
              </a:rPr>
              <a:t>Use and apply what you learned about sound last week to explain how the sound of the siren traveled to your ears. </a:t>
            </a:r>
            <a:r>
              <a:rPr lang="en-US" sz="1200" kern="1200" dirty="0">
                <a:solidFill>
                  <a:schemeClr val="tx1"/>
                </a:solidFill>
                <a:latin typeface="+mn-lt"/>
                <a:ea typeface="+mn-ea"/>
                <a:cs typeface="+mn-cs"/>
              </a:rPr>
              <a:t>Jot down your explanation in bullet points in your notebooks, making sure to use science ideas to support your answer. Then share your ideas with an elbow partner and note any questions that arise.”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(4 min):</a:t>
            </a:r>
            <a:r>
              <a:rPr lang="en-US" sz="1200" kern="1200" dirty="0">
                <a:solidFill>
                  <a:schemeClr val="tx1"/>
                </a:solidFill>
                <a:latin typeface="+mn-lt"/>
                <a:ea typeface="+mn-ea"/>
                <a:cs typeface="+mn-cs"/>
              </a:rPr>
              <a:t> “What ideas did you have for solving this use-and-apply scenario?”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When an object vibrates, it causes the air around it to vibrate. This vibrating air travels from the object (the siren) through the air to my ears and causes my eardrums to vibrate. My vibrating eardrums send a signal to my brain, and my brain interprets the vibrations as a loud siren that startled me from my peaceful state.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112047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 min </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is a lead-in for thinking about specific SCSL strategies. When planning science lessons, are participants thinking primarily about (1) SCSL issues, such as learning goals, (2) student misconceptions (an STL issue), which is a great start but doesn’t include SCSL strategies, or (3) activities and/or classroom management and timing issues?  </a:t>
            </a:r>
          </a:p>
          <a:p>
            <a:r>
              <a:rPr lang="en-US" sz="1200" kern="1200" dirty="0">
                <a:solidFill>
                  <a:schemeClr val="tx1"/>
                </a:solidFill>
                <a:latin typeface="+mn-lt"/>
                <a:ea typeface="+mn-ea"/>
                <a:cs typeface="+mn-cs"/>
              </a:rPr>
              <a:t> </a:t>
            </a:r>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Direct participants to take 2–3 minutes to write down the key things they think about when planning science lessons.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reflections with the group.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Tell participants:</a:t>
            </a:r>
            <a:r>
              <a:rPr lang="en-US" sz="1200" kern="1200" dirty="0">
                <a:solidFill>
                  <a:schemeClr val="tx1"/>
                </a:solidFill>
                <a:latin typeface="+mn-lt"/>
                <a:ea typeface="+mn-ea"/>
                <a:cs typeface="+mn-cs"/>
              </a:rPr>
              <a:t> “The Science Content Storyline Lens strategies should provide some new or additional ways of thinking about planning your science lessons.” </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217663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31E4C651-5DBA-4E1B-BBBF-30C4826612BE}" type="slidenum">
              <a:rPr lang="en-US" smtClean="0"/>
              <a:pPr eaLnBrk="1" hangingPunct="1"/>
              <a:t>12</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defTabSz="881390">
              <a:defRPr/>
            </a:pPr>
            <a:r>
              <a:rPr lang="en-US" baseline="0" dirty="0"/>
              <a:t>7 </a:t>
            </a:r>
            <a:r>
              <a:rPr lang="en-US" dirty="0"/>
              <a:t>min </a:t>
            </a:r>
          </a:p>
          <a:p>
            <a:pPr defTabSz="881390">
              <a:defRPr/>
            </a:pPr>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Small groups:</a:t>
            </a:r>
            <a:r>
              <a:rPr lang="en-US" sz="1200" u="none" strike="noStrike" kern="1200" dirty="0">
                <a:solidFill>
                  <a:schemeClr val="tx1"/>
                </a:solidFill>
                <a:effectLst/>
                <a:latin typeface="+mn-lt"/>
                <a:ea typeface="+mn-ea"/>
                <a:cs typeface="+mn-cs"/>
              </a:rPr>
              <a:t> </a:t>
            </a:r>
            <a:r>
              <a:rPr lang="en-US" sz="1200" kern="1200" dirty="0">
                <a:solidFill>
                  <a:schemeClr val="tx1"/>
                </a:solidFill>
                <a:latin typeface="+mn-lt"/>
                <a:ea typeface="+mn-ea"/>
                <a:cs typeface="+mn-cs"/>
              </a:rPr>
              <a:t>Direct half the group to focus on the first bulleted question on the slide, and the other half to focus on the second. Allow groups 2 minutes to think about their assigned questions as they review “Introduction to the Science Content Storyline Lens”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each group share their ideas and responses for these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you listen to participants, make sure that what they’re saying is consistent with the strategies booklet. If you aren’t sure they’re interpreting the text accurately, ask them to identify the specific text they are drawing from.  </a:t>
            </a:r>
            <a:endParaRPr lang="en-US" dirty="0"/>
          </a:p>
        </p:txBody>
      </p:sp>
      <p:sp>
        <p:nvSpPr>
          <p:cNvPr id="2" name="Date Placeholder 1"/>
          <p:cNvSpPr>
            <a:spLocks noGrp="1"/>
          </p:cNvSpPr>
          <p:nvPr>
            <p:ph type="dt" idx="10"/>
          </p:nvPr>
        </p:nvSpPr>
        <p:spPr/>
        <p:txBody>
          <a:bodyPr/>
          <a:lstStyle/>
          <a:p>
            <a:pPr>
              <a:defRPr/>
            </a:pPr>
            <a:fld id="{FCEAF0B5-1122-4D61-AE5E-4CFFC583F19A}" type="datetime1">
              <a:rPr lang="en-US" smtClean="0"/>
              <a:pPr>
                <a:defRPr/>
              </a:pPr>
              <a:t>1/6/2020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113696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defTabSz="881390">
              <a:defRPr/>
            </a:pPr>
            <a:r>
              <a:rPr lang="en-US" baseline="0" dirty="0"/>
              <a:t>2</a:t>
            </a:r>
            <a:r>
              <a:rPr lang="en-US" dirty="0"/>
              <a:t> min </a:t>
            </a:r>
          </a:p>
          <a:p>
            <a:endParaRPr lang="en-US" dirty="0"/>
          </a:p>
          <a:p>
            <a:pPr lvl="0" fontAlgn="base"/>
            <a:r>
              <a:rPr lang="en-US" sz="1200" u="none" strike="noStrike" kern="1200" dirty="0">
                <a:solidFill>
                  <a:schemeClr val="tx1"/>
                </a:solidFill>
                <a:effectLst/>
                <a:latin typeface="+mn-lt"/>
                <a:ea typeface="+mn-ea"/>
                <a:cs typeface="+mn-cs"/>
              </a:rPr>
              <a:t>a. Emphasize the research basis for the Science Content Storyline Lens and its importance. Remind participants that the data on the slide was presented on day 1 of the PD program.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does this graph reveal about US science lessons compared with higher-achieving countries?”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According to the study, US science lessons didn’t do as well linking science ideas to lesson activities; in fact, many lessons were activity focused and included significantly fewer science ideas compared to other countries.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Summarize:</a:t>
            </a:r>
            <a:r>
              <a:rPr lang="en-US" sz="1200" kern="1200" dirty="0">
                <a:solidFill>
                  <a:schemeClr val="tx1"/>
                </a:solidFill>
                <a:latin typeface="+mn-lt"/>
                <a:ea typeface="+mn-ea"/>
                <a:cs typeface="+mn-cs"/>
              </a:rPr>
              <a:t> Point to strategies F and G on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poster: Make explicit links between science ideas and activities (strategy</a:t>
            </a:r>
            <a:r>
              <a:rPr lang="en-US" sz="1200" kern="1200" baseline="0" dirty="0">
                <a:solidFill>
                  <a:schemeClr val="tx1"/>
                </a:solidFill>
                <a:latin typeface="+mn-lt"/>
                <a:ea typeface="+mn-ea"/>
                <a:cs typeface="+mn-cs"/>
              </a:rPr>
              <a:t> F)</a:t>
            </a:r>
            <a:r>
              <a:rPr lang="en-US" sz="1200" kern="1200" dirty="0">
                <a:solidFill>
                  <a:schemeClr val="tx1"/>
                </a:solidFill>
                <a:latin typeface="+mn-lt"/>
                <a:ea typeface="+mn-ea"/>
                <a:cs typeface="+mn-cs"/>
              </a:rPr>
              <a:t> and link science ideas to other science ideas (strategy</a:t>
            </a:r>
            <a:r>
              <a:rPr lang="en-US" sz="1200" kern="1200" baseline="0" dirty="0">
                <a:solidFill>
                  <a:schemeClr val="tx1"/>
                </a:solidFill>
                <a:latin typeface="+mn-lt"/>
                <a:ea typeface="+mn-ea"/>
                <a:cs typeface="+mn-cs"/>
              </a:rPr>
              <a:t> G)</a:t>
            </a:r>
            <a:r>
              <a:rPr lang="en-US" sz="1200" kern="1200" dirty="0">
                <a:solidFill>
                  <a:schemeClr val="tx1"/>
                </a:solidFill>
                <a:latin typeface="+mn-lt"/>
                <a:ea typeface="+mn-ea"/>
                <a:cs typeface="+mn-cs"/>
              </a:rPr>
              <a:t>. These strategies and the idea of a Science Content Storyline Lens grew out of the TIMSS research findings.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“Today we’ll begin our study of the Science Content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Storyline Lens, with a focus on strategy A: Identify one main learning goal.” </a:t>
            </a:r>
          </a:p>
        </p:txBody>
      </p:sp>
      <p:sp>
        <p:nvSpPr>
          <p:cNvPr id="51204" name="Slide Number Placeholder 3"/>
          <p:cNvSpPr>
            <a:spLocks noGrp="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2262B5B8-47F1-48E6-B271-7EBED67B527E}" type="slidenum">
              <a:rPr lang="en-US" smtClean="0"/>
              <a:pPr eaLnBrk="1" hangingPunct="1"/>
              <a:t>13</a:t>
            </a:fld>
            <a:endParaRPr lang="en-US" dirty="0"/>
          </a:p>
        </p:txBody>
      </p:sp>
      <p:sp>
        <p:nvSpPr>
          <p:cNvPr id="2" name="Date Placeholder 1"/>
          <p:cNvSpPr>
            <a:spLocks noGrp="1"/>
          </p:cNvSpPr>
          <p:nvPr>
            <p:ph type="dt" idx="10"/>
          </p:nvPr>
        </p:nvSpPr>
        <p:spPr/>
        <p:txBody>
          <a:bodyPr/>
          <a:lstStyle/>
          <a:p>
            <a:pPr>
              <a:defRPr/>
            </a:pPr>
            <a:fld id="{BBBABCF1-D7A1-489E-9449-2D4DE273B62F}" type="datetime1">
              <a:rPr lang="en-US" smtClean="0"/>
              <a:pPr>
                <a:defRPr/>
              </a:pPr>
              <a:t>1/6/2020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1346212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2C9C6DBC-56A9-4FBA-BB42-45CE4D473E72}" type="slidenum">
              <a:rPr lang="en-US" smtClean="0"/>
              <a:pPr eaLnBrk="1" hangingPunct="1"/>
              <a:t>14</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dirty="0"/>
              <a:t>1 min</a:t>
            </a:r>
          </a:p>
          <a:p>
            <a:pPr marL="228600" lvl="0" indent="-228600" fontAlgn="base">
              <a:buNone/>
            </a:pPr>
            <a:endParaRPr lang="en-US" sz="1200" u="none" strike="noStrike" kern="1200" dirty="0">
              <a:solidFill>
                <a:schemeClr val="tx1"/>
              </a:solidFill>
              <a:effectLst/>
              <a:latin typeface="+mn-lt"/>
              <a:ea typeface="+mn-ea"/>
              <a:cs typeface="+mn-cs"/>
            </a:endParaRPr>
          </a:p>
          <a:p>
            <a:pPr marL="228600" lvl="0" indent="-228600" fontAlgn="base">
              <a:buNone/>
            </a:pPr>
            <a:r>
              <a:rPr lang="en-US" sz="1200" i="0" u="none" kern="1200" dirty="0">
                <a:solidFill>
                  <a:schemeClr val="tx1"/>
                </a:solidFill>
                <a:latin typeface="+mn-lt"/>
                <a:ea typeface="+mn-ea"/>
                <a:cs typeface="+mn-cs"/>
              </a:rPr>
              <a:t>a. Read the focus question on the slide.</a:t>
            </a:r>
            <a:endParaRPr lang="en-US" i="0" u="none" dirty="0"/>
          </a:p>
        </p:txBody>
      </p:sp>
      <p:sp>
        <p:nvSpPr>
          <p:cNvPr id="2" name="Date Placeholder 1"/>
          <p:cNvSpPr>
            <a:spLocks noGrp="1"/>
          </p:cNvSpPr>
          <p:nvPr>
            <p:ph type="dt" idx="10"/>
          </p:nvPr>
        </p:nvSpPr>
        <p:spPr/>
        <p:txBody>
          <a:bodyPr/>
          <a:lstStyle/>
          <a:p>
            <a:pPr>
              <a:defRPr/>
            </a:pPr>
            <a:fld id="{13ABEF91-3888-4A26-8E01-15FCB26B3A52}" type="datetime1">
              <a:rPr lang="en-US" smtClean="0"/>
              <a:pPr>
                <a:defRPr/>
              </a:pPr>
              <a:t>1/6/2020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744735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eaLnBrk="0" fontAlgn="base" hangingPunct="0">
              <a:spcBef>
                <a:spcPct val="20000"/>
              </a:spcBef>
              <a:spcAft>
                <a:spcPts val="1157"/>
              </a:spcAft>
              <a:buClr>
                <a:srgbClr val="93A299"/>
              </a:buClr>
              <a:buSzPct val="85000"/>
              <a:defRPr/>
            </a:pPr>
            <a:r>
              <a:rPr lang="en-US" sz="2700" dirty="0">
                <a:solidFill>
                  <a:srgbClr val="292934"/>
                </a:solidFill>
                <a:latin typeface="Calibri" panose="020F0502020204030204" pitchFamily="34" charset="0"/>
              </a:rPr>
              <a:t>1 min </a:t>
            </a:r>
          </a:p>
          <a:p>
            <a:pPr defTabSz="881390" eaLnBrk="0" fontAlgn="base" hangingPunct="0">
              <a:spcBef>
                <a:spcPct val="20000"/>
              </a:spcBef>
              <a:spcAft>
                <a:spcPts val="1157"/>
              </a:spcAft>
              <a:buClr>
                <a:srgbClr val="93A299"/>
              </a:buClr>
              <a:buSzPct val="85000"/>
              <a:defRPr/>
            </a:pPr>
            <a:endParaRPr lang="en-US" sz="2700" dirty="0">
              <a:solidFill>
                <a:srgbClr val="292934"/>
              </a:solidFill>
              <a:latin typeface="Calibri" panose="020F0502020204030204" pitchFamily="34" charset="0"/>
            </a:endParaRPr>
          </a:p>
          <a:p>
            <a:pPr lvl="0" fontAlgn="base"/>
            <a:r>
              <a:rPr lang="en-US" sz="1200" u="none" strike="noStrike" kern="1200" dirty="0">
                <a:solidFill>
                  <a:schemeClr val="tx1"/>
                </a:solidFill>
                <a:effectLst/>
                <a:latin typeface="+mn-lt"/>
                <a:ea typeface="+mn-ea"/>
                <a:cs typeface="+mn-cs"/>
              </a:rPr>
              <a:t>a. “Now let’s dig into SCSL strategy A!”</a:t>
            </a:r>
          </a:p>
          <a:p>
            <a:endParaRPr lang="en-US" sz="1200" u="sng" kern="1200" dirty="0">
              <a:solidFill>
                <a:schemeClr val="tx1"/>
              </a:solidFill>
              <a:latin typeface="+mn-lt"/>
              <a:ea typeface="+mn-ea"/>
              <a:cs typeface="+mn-cs"/>
            </a:endParaRPr>
          </a:p>
          <a:p>
            <a:r>
              <a:rPr lang="en-US" sz="1200" kern="1200" dirty="0">
                <a:solidFill>
                  <a:schemeClr val="tx1"/>
                </a:solidFill>
                <a:latin typeface="+mn-lt"/>
                <a:ea typeface="+mn-ea"/>
                <a:cs typeface="+mn-cs"/>
              </a:rPr>
              <a:t>b. “As you can see, strategy A is the first of nine Science Content Storyline Lens strategies. It</a:t>
            </a:r>
            <a:r>
              <a:rPr lang="en-US" sz="1200" kern="1200" baseline="0" dirty="0">
                <a:solidFill>
                  <a:schemeClr val="tx1"/>
                </a:solidFill>
                <a:latin typeface="+mn-lt"/>
                <a:ea typeface="+mn-ea"/>
                <a:cs typeface="+mn-cs"/>
              </a:rPr>
              <a:t> appears </a:t>
            </a:r>
            <a:r>
              <a:rPr lang="en-US" sz="1200" kern="1200" dirty="0">
                <a:solidFill>
                  <a:schemeClr val="tx1"/>
                </a:solidFill>
                <a:latin typeface="+mn-lt"/>
                <a:ea typeface="+mn-ea"/>
                <a:cs typeface="+mn-cs"/>
              </a:rPr>
              <a:t>first because it’s the foundation on which all the other SCSL strategies are built. This will become clearer as we delve into the other strategies and see how important it is that each of them is matched to the lesson’s main learning goal.”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1330578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F4A50CDB-B1ED-4A5F-A793-64B10A0DC7DB}" type="slidenum">
              <a:rPr lang="en-US" smtClean="0"/>
              <a:pPr eaLnBrk="1" hangingPunct="1"/>
              <a:t>16</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dirty="0"/>
              <a:t>25 min</a:t>
            </a:r>
            <a:endParaRPr lang="en-US" baseline="0" dirty="0"/>
          </a:p>
          <a:p>
            <a:pPr eaLnBrk="1" hangingPunct="1"/>
            <a:endParaRPr lang="en-US" baseline="0"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“Share with a partner what you wrote on your Science Content Storyline Lens Z-fold summary chart about the purpose and key features of strategy 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one or two participant volunteers lead the group in creating a chart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that</a:t>
            </a:r>
            <a:r>
              <a:rPr lang="en-US" sz="1200" kern="1200" baseline="0" dirty="0">
                <a:solidFill>
                  <a:schemeClr val="tx1"/>
                </a:solidFill>
                <a:latin typeface="+mn-lt"/>
                <a:ea typeface="+mn-ea"/>
                <a:cs typeface="+mn-cs"/>
              </a:rPr>
              <a:t> describes </a:t>
            </a:r>
            <a:r>
              <a:rPr lang="en-US" sz="1200" kern="1200" dirty="0">
                <a:solidFill>
                  <a:schemeClr val="tx1"/>
                </a:solidFill>
                <a:latin typeface="+mn-lt"/>
                <a:ea typeface="+mn-ea"/>
                <a:cs typeface="+mn-cs"/>
              </a:rPr>
              <a:t>the purpose and key features of strategy A.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“Next, we’ll review the difference between a science idea and</a:t>
            </a:r>
            <a:r>
              <a:rPr lang="en-US" sz="1200" kern="1200" baseline="0" dirty="0">
                <a:solidFill>
                  <a:schemeClr val="tx1"/>
                </a:solidFill>
                <a:latin typeface="+mn-lt"/>
                <a:ea typeface="+mn-ea"/>
                <a:cs typeface="+mn-cs"/>
              </a:rPr>
              <a:t> the</a:t>
            </a:r>
            <a:r>
              <a:rPr lang="en-US" sz="1200" kern="1200" dirty="0">
                <a:solidFill>
                  <a:schemeClr val="tx1"/>
                </a:solidFill>
                <a:latin typeface="+mn-lt"/>
                <a:ea typeface="+mn-ea"/>
                <a:cs typeface="+mn-cs"/>
              </a:rPr>
              <a:t> main learning goal of a lesson. Then you’ll practice identifying and clarifying this distinction.” </a:t>
            </a:r>
            <a:endParaRPr lang="en-US" baseline="0" dirty="0"/>
          </a:p>
          <a:p>
            <a:pPr eaLnBrk="1" hangingPunct="1"/>
            <a:endParaRPr lang="en-US" dirty="0"/>
          </a:p>
        </p:txBody>
      </p:sp>
    </p:spTree>
    <p:extLst>
      <p:ext uri="{BB962C8B-B14F-4D97-AF65-F5344CB8AC3E}">
        <p14:creationId xmlns:p14="http://schemas.microsoft.com/office/powerpoint/2010/main" val="3137014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37070F7A-9F35-479B-B5FA-3EC924F252F5}" type="slidenum">
              <a:rPr lang="en-US" smtClean="0"/>
              <a:pPr eaLnBrk="1" hangingPunct="1"/>
              <a:t>17</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baseline="0" dirty="0"/>
              <a:t>1 min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“This slide lists some key ideas about the definition of a main learning goal.”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Read through the ideas.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“Notice the parenthetical reference to ‘lessons’ in the third bullet point. Each lesson should have only one main learning goal, but you might need two or more lessons to help students accomplish</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 difficult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goal. So it’s often necessary to spend more than one lesson on a specific learning goal.”</a:t>
            </a:r>
            <a:r>
              <a:rPr lang="en-US" dirty="0"/>
              <a:t> </a:t>
            </a:r>
            <a:endParaRPr lang="en-US" sz="1200" kern="1200" dirty="0">
              <a:solidFill>
                <a:schemeClr val="tx1"/>
              </a:solidFill>
              <a:latin typeface="+mn-lt"/>
              <a:ea typeface="+mn-ea"/>
              <a:cs typeface="+mn-cs"/>
            </a:endParaRPr>
          </a:p>
          <a:p>
            <a:pPr eaLnBrk="1" hangingPunct="1"/>
            <a:endParaRPr lang="en-US" dirty="0"/>
          </a:p>
        </p:txBody>
      </p:sp>
      <p:sp>
        <p:nvSpPr>
          <p:cNvPr id="2" name="Date Placeholder 1"/>
          <p:cNvSpPr>
            <a:spLocks noGrp="1"/>
          </p:cNvSpPr>
          <p:nvPr>
            <p:ph type="dt" idx="10"/>
          </p:nvPr>
        </p:nvSpPr>
        <p:spPr/>
        <p:txBody>
          <a:bodyPr/>
          <a:lstStyle/>
          <a:p>
            <a:pPr>
              <a:defRPr/>
            </a:pPr>
            <a:fld id="{83D7572D-9E1D-4E2A-9D02-6DE1C1F61B11}" type="datetime1">
              <a:rPr lang="en-US" smtClean="0"/>
              <a:pPr>
                <a:defRPr/>
              </a:pPr>
              <a:t>1/6/2020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70804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9D53C87B-4F8B-4B60-9D55-8BF297269237}" type="slidenum">
              <a:rPr lang="en-US" smtClean="0"/>
              <a:pPr eaLnBrk="1" hangingPunct="1"/>
              <a:t>18</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dirty="0"/>
              <a:t>1</a:t>
            </a:r>
            <a:r>
              <a:rPr lang="en-US" baseline="0" dirty="0"/>
              <a:t> min</a:t>
            </a:r>
          </a:p>
          <a:p>
            <a:pPr eaLnBrk="1" hangingPunct="1"/>
            <a:endParaRPr lang="en-US" baseline="0" dirty="0"/>
          </a:p>
          <a:p>
            <a:pPr eaLnBrk="1" hangingPunct="1"/>
            <a:r>
              <a:rPr lang="en-US" sz="1200" kern="1200" dirty="0">
                <a:solidFill>
                  <a:schemeClr val="tx1"/>
                </a:solidFill>
                <a:latin typeface="+mn-lt"/>
                <a:ea typeface="+mn-ea"/>
                <a:cs typeface="+mn-cs"/>
              </a:rPr>
              <a:t>a. Review what is </a:t>
            </a:r>
            <a:r>
              <a:rPr lang="en-US" sz="1200" b="1" kern="1200" dirty="0">
                <a:solidFill>
                  <a:schemeClr val="tx1"/>
                </a:solidFill>
                <a:latin typeface="+mn-lt"/>
                <a:ea typeface="+mn-ea"/>
                <a:cs typeface="+mn-cs"/>
              </a:rPr>
              <a:t>not</a:t>
            </a:r>
            <a:r>
              <a:rPr lang="en-US" sz="1200" kern="1200" dirty="0">
                <a:solidFill>
                  <a:schemeClr val="tx1"/>
                </a:solidFill>
                <a:latin typeface="+mn-lt"/>
                <a:ea typeface="+mn-ea"/>
                <a:cs typeface="+mn-cs"/>
              </a:rPr>
              <a:t> considered a main learning goal.</a:t>
            </a:r>
            <a:endParaRPr lang="en-US" dirty="0"/>
          </a:p>
        </p:txBody>
      </p:sp>
      <p:sp>
        <p:nvSpPr>
          <p:cNvPr id="2" name="Date Placeholder 1"/>
          <p:cNvSpPr>
            <a:spLocks noGrp="1"/>
          </p:cNvSpPr>
          <p:nvPr>
            <p:ph type="dt" idx="10"/>
          </p:nvPr>
        </p:nvSpPr>
        <p:spPr/>
        <p:txBody>
          <a:bodyPr/>
          <a:lstStyle/>
          <a:p>
            <a:pPr>
              <a:defRPr/>
            </a:pPr>
            <a:fld id="{77EEA6BA-696B-4723-AB5F-60B7D6BF7CF1}" type="datetime1">
              <a:rPr lang="en-US" smtClean="0"/>
              <a:pPr>
                <a:defRPr/>
              </a:pPr>
              <a:t>1/6/2020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2571925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7FF742AA-6BBC-46D0-B1AF-C2D89CD20EE7}" type="slidenum">
              <a:rPr lang="en-US" smtClean="0">
                <a:solidFill>
                  <a:prstClr val="black"/>
                </a:solidFill>
              </a:rPr>
              <a:pPr eaLnBrk="1" hangingPunct="1"/>
              <a:t>19</a:t>
            </a:fld>
            <a:endParaRPr lang="en-US" dirty="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defTabSz="881390">
              <a:defRPr/>
            </a:pPr>
            <a:r>
              <a:rPr lang="en-US" sz="1300" dirty="0">
                <a:solidFill>
                  <a:srgbClr val="292934"/>
                </a:solidFill>
                <a:latin typeface="Calibri" panose="020F0502020204030204" pitchFamily="34" charset="0"/>
              </a:rPr>
              <a:t>10 min</a:t>
            </a:r>
          </a:p>
          <a:p>
            <a:pPr defTabSz="881390">
              <a:defRPr/>
            </a:pPr>
            <a:endParaRPr lang="en-US" sz="1300" dirty="0">
              <a:solidFill>
                <a:srgbClr val="292934"/>
              </a:solidFill>
              <a:latin typeface="Calibri" panose="020F0502020204030204" pitchFamily="34" charset="0"/>
            </a:endParaRPr>
          </a:p>
          <a:p>
            <a:pPr lvl="0" fontAlgn="base"/>
            <a:r>
              <a:rPr lang="en-US" sz="1200" u="none" strike="noStrike" kern="1200" dirty="0">
                <a:solidFill>
                  <a:schemeClr val="tx1"/>
                </a:solidFill>
                <a:effectLst/>
                <a:latin typeface="+mn-lt"/>
                <a:ea typeface="+mn-ea"/>
                <a:cs typeface="+mn-cs"/>
              </a:rPr>
              <a:t>a. Have participants locate these two readings in the strategies booklet: (1)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Strategy A: Identify One Main Learning Goal, and (2) Student Ideas and Science Ideas Defined.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“After you read these sections in the strategies booklet, we’ll discuss the differences between a science idea and a main learning goal.”</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Give participants time to read the specified</a:t>
            </a:r>
            <a:r>
              <a:rPr lang="en-US" sz="1200" kern="1200" baseline="0" dirty="0">
                <a:solidFill>
                  <a:schemeClr val="tx1"/>
                </a:solidFill>
                <a:latin typeface="+mn-lt"/>
                <a:ea typeface="+mn-ea"/>
                <a:cs typeface="+mn-cs"/>
              </a:rPr>
              <a:t> sections </a:t>
            </a:r>
            <a:r>
              <a:rPr lang="en-US" sz="1200" kern="1200" dirty="0">
                <a:solidFill>
                  <a:schemeClr val="tx1"/>
                </a:solidFill>
                <a:latin typeface="+mn-lt"/>
                <a:ea typeface="+mn-ea"/>
                <a:cs typeface="+mn-cs"/>
              </a:rPr>
              <a:t>in the strategies booklet.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 (7 min):</a:t>
            </a:r>
            <a:r>
              <a:rPr lang="en-US" sz="1200" kern="1200" dirty="0">
                <a:solidFill>
                  <a:schemeClr val="tx1"/>
                </a:solidFill>
                <a:latin typeface="+mn-lt"/>
                <a:ea typeface="+mn-ea"/>
                <a:cs typeface="+mn-cs"/>
              </a:rPr>
              <a:t>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“While you might incorporate several science ideas that support the main learning goal of a lesson, be careful not to plan an ‘all about’ lesson with too many different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science ideas that will likely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come across to students as a bunch of disconnected facts to be memorized.”  </a:t>
            </a:r>
          </a:p>
          <a:p>
            <a:pPr marL="228600" indent="-228600">
              <a:buFont typeface="+mj-lt"/>
              <a:buNone/>
            </a:pPr>
            <a:endParaRPr lang="en-US" sz="1900" dirty="0">
              <a:latin typeface="Arial" charset="0"/>
            </a:endParaRPr>
          </a:p>
        </p:txBody>
      </p:sp>
      <p:sp>
        <p:nvSpPr>
          <p:cNvPr id="2" name="Date Placeholder 1"/>
          <p:cNvSpPr>
            <a:spLocks noGrp="1"/>
          </p:cNvSpPr>
          <p:nvPr>
            <p:ph type="dt" idx="10"/>
          </p:nvPr>
        </p:nvSpPr>
        <p:spPr/>
        <p:txBody>
          <a:bodyPr/>
          <a:lstStyle/>
          <a:p>
            <a:pPr>
              <a:defRPr/>
            </a:pPr>
            <a:fld id="{EB860A08-A994-41B5-B9C2-57E3F736B608}" type="datetime1">
              <a:rPr lang="en-US" smtClean="0">
                <a:solidFill>
                  <a:prstClr val="black"/>
                </a:solidFill>
              </a:rPr>
              <a:pPr>
                <a:defRPr/>
              </a:pPr>
              <a:t>1/6/2020</a:t>
            </a:fld>
            <a:endParaRPr lang="en-US" dirty="0">
              <a:solidFill>
                <a:prstClr val="black"/>
              </a:solidFill>
            </a:endParaRPr>
          </a:p>
        </p:txBody>
      </p:sp>
      <p:sp>
        <p:nvSpPr>
          <p:cNvPr id="3" name="Footer Placeholder 2"/>
          <p:cNvSpPr>
            <a:spLocks noGrp="1"/>
          </p:cNvSpPr>
          <p:nvPr>
            <p:ph type="ftr" sz="quarter" idx="11"/>
          </p:nvPr>
        </p:nvSpPr>
        <p:spPr/>
        <p:txBody>
          <a:bodyPr/>
          <a:lstStyle/>
          <a:p>
            <a:pPr>
              <a:defRPr/>
            </a:pPr>
            <a:r>
              <a:rPr lang="en-US" dirty="0">
                <a:solidFill>
                  <a:prstClr val="black"/>
                </a:solidFill>
              </a:rPr>
              <a:t>STeLLA Summer Institute I</a:t>
            </a:r>
          </a:p>
        </p:txBody>
      </p:sp>
      <p:sp>
        <p:nvSpPr>
          <p:cNvPr id="4" name="Header Placeholder 3"/>
          <p:cNvSpPr>
            <a:spLocks noGrp="1"/>
          </p:cNvSpPr>
          <p:nvPr>
            <p:ph type="hdr" sz="quarter" idx="12"/>
          </p:nvPr>
        </p:nvSpPr>
        <p:spPr/>
        <p:txBody>
          <a:bodyPr/>
          <a:lstStyle/>
          <a:p>
            <a:pPr>
              <a:defRPr/>
            </a:pPr>
            <a:r>
              <a:rPr lang="en-US" dirty="0">
                <a:solidFill>
                  <a:prstClr val="black"/>
                </a:solidFill>
              </a:rPr>
              <a:t>BSCS</a:t>
            </a:r>
          </a:p>
        </p:txBody>
      </p:sp>
    </p:spTree>
    <p:extLst>
      <p:ext uri="{BB962C8B-B14F-4D97-AF65-F5344CB8AC3E}">
        <p14:creationId xmlns:p14="http://schemas.microsoft.com/office/powerpoint/2010/main" val="982990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Talk through the agenda for the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289988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lvl="0" fontAlgn="base"/>
            <a:r>
              <a:rPr lang="en-US" sz="1200" u="none" strike="noStrike" kern="1200" dirty="0">
                <a:solidFill>
                  <a:schemeClr val="tx1"/>
                </a:solidFill>
                <a:effectLst/>
                <a:latin typeface="+mn-lt"/>
                <a:ea typeface="+mn-ea"/>
                <a:cs typeface="+mn-cs"/>
              </a:rPr>
              <a:t>a. “Next, we’ll practice identifying student ideas and science ideas just to make sure you understand the way we’re defining these terms.”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 needed, refer participants to the section in the strategies booklet where student ideas are defined (Student Ideas and Science Ideas Defined).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“First, identify examples of </a:t>
            </a:r>
            <a:r>
              <a:rPr lang="en-US" sz="1200" b="1" kern="1200" dirty="0">
                <a:solidFill>
                  <a:schemeClr val="tx1"/>
                </a:solidFill>
                <a:latin typeface="+mn-lt"/>
                <a:ea typeface="+mn-ea"/>
                <a:cs typeface="+mn-cs"/>
              </a:rPr>
              <a:t>science ideas </a:t>
            </a:r>
            <a:r>
              <a:rPr lang="en-US" sz="1200" kern="1200" dirty="0">
                <a:solidFill>
                  <a:schemeClr val="tx1"/>
                </a:solidFill>
                <a:latin typeface="+mn-lt"/>
                <a:ea typeface="+mn-ea"/>
                <a:cs typeface="+mn-cs"/>
              </a:rPr>
              <a:t>on the slide. If you need help, refer to the document in your lesson plans binders titled Common Student Ideas about Variations in Plants and Animals</a:t>
            </a:r>
            <a:r>
              <a:rPr lang="en-US" sz="1200" kern="1200" baseline="0" dirty="0">
                <a:solidFill>
                  <a:schemeClr val="tx1"/>
                </a:solidFill>
                <a:latin typeface="+mn-lt"/>
                <a:ea typeface="+mn-ea"/>
                <a:cs typeface="+mn-cs"/>
              </a:rPr>
              <a:t>. Then identify examples of </a:t>
            </a:r>
            <a:r>
              <a:rPr lang="en-US" sz="1200" b="1" kern="1200" baseline="0" dirty="0">
                <a:solidFill>
                  <a:schemeClr val="tx1"/>
                </a:solidFill>
                <a:latin typeface="+mn-lt"/>
                <a:ea typeface="+mn-ea"/>
                <a:cs typeface="+mn-cs"/>
              </a:rPr>
              <a:t>student ideas </a:t>
            </a:r>
            <a:r>
              <a:rPr lang="en-US" sz="1200" kern="1200" baseline="0" dirty="0">
                <a:solidFill>
                  <a:schemeClr val="tx1"/>
                </a:solidFill>
                <a:latin typeface="+mn-lt"/>
                <a:ea typeface="+mn-ea"/>
                <a:cs typeface="+mn-cs"/>
              </a:rPr>
              <a:t>on the slide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Discuss participants’ responses and the correct answers (see answer key).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Student ideas: 2</a:t>
            </a:r>
          </a:p>
          <a:p>
            <a:pPr marL="137160" indent="-137160">
              <a:buFont typeface="Arial" pitchFamily="34" charset="0"/>
              <a:buChar char="•"/>
            </a:pPr>
            <a:r>
              <a:rPr lang="en-US" sz="1200" kern="1200" dirty="0">
                <a:solidFill>
                  <a:schemeClr val="tx1"/>
                </a:solidFill>
                <a:latin typeface="+mn-lt"/>
                <a:ea typeface="+mn-ea"/>
                <a:cs typeface="+mn-cs"/>
              </a:rPr>
              <a:t>Science ideas: 4, 5, 6</a:t>
            </a:r>
          </a:p>
          <a:p>
            <a:pPr marL="137160" indent="-137160">
              <a:buFont typeface="Arial" pitchFamily="34" charset="0"/>
              <a:buChar char="•"/>
            </a:pPr>
            <a:r>
              <a:rPr lang="en-US" sz="1200" kern="1200" dirty="0">
                <a:solidFill>
                  <a:schemeClr val="tx1"/>
                </a:solidFill>
                <a:latin typeface="+mn-lt"/>
                <a:ea typeface="+mn-ea"/>
                <a:cs typeface="+mn-cs"/>
              </a:rPr>
              <a:t>Neither: 1, 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695965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pPr lvl="0" fontAlgn="base"/>
            <a:r>
              <a:rPr lang="en-US" sz="1200" u="none" strike="noStrike" kern="1200" dirty="0">
                <a:solidFill>
                  <a:schemeClr val="tx1"/>
                </a:solidFill>
                <a:effectLst/>
                <a:latin typeface="+mn-lt"/>
                <a:ea typeface="+mn-ea"/>
                <a:cs typeface="+mn-cs"/>
              </a:rPr>
              <a:t>a. “It’s a little trickier to recognize student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ideas and science ideas in class discussions because students sometimes give only one- or two-word answers to teacher questions. But if you link the teacher’s question with the student’s response, you can sometimes find a science idea or a student idea.”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N</a:t>
            </a:r>
            <a:r>
              <a:rPr lang="en-US" sz="1200" b="1" kern="1200" dirty="0">
                <a:solidFill>
                  <a:schemeClr val="tx1"/>
                </a:solidFill>
                <a:latin typeface="+mn-lt"/>
                <a:ea typeface="+mn-ea"/>
                <a:cs typeface="+mn-cs"/>
              </a:rPr>
              <a:t>ote:</a:t>
            </a:r>
            <a:r>
              <a:rPr lang="en-US" sz="1200" kern="1200" dirty="0">
                <a:solidFill>
                  <a:schemeClr val="tx1"/>
                </a:solidFill>
                <a:latin typeface="+mn-lt"/>
                <a:ea typeface="+mn-ea"/>
                <a:cs typeface="+mn-cs"/>
              </a:rPr>
              <a:t> In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we encourage students to speak in complete sentences as much as possible.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“Let’s practice linking the teacher’s question with student responses in the sample discussion</a:t>
            </a:r>
            <a:r>
              <a:rPr lang="en-US" sz="1200" kern="1200" baseline="0" dirty="0">
                <a:solidFill>
                  <a:schemeClr val="tx1"/>
                </a:solidFill>
                <a:latin typeface="+mn-lt"/>
                <a:ea typeface="+mn-ea"/>
                <a:cs typeface="+mn-cs"/>
              </a:rPr>
              <a:t> on the slide</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a partner to see if you can identify one student idea and one science idea in this discussion.”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 </a:t>
            </a:r>
            <a:r>
              <a:rPr lang="en-US" sz="1200" kern="1200" dirty="0">
                <a:solidFill>
                  <a:schemeClr val="tx1"/>
                </a:solidFill>
                <a:latin typeface="+mn-lt"/>
                <a:ea typeface="+mn-ea"/>
                <a:cs typeface="+mn-cs"/>
              </a:rPr>
              <a:t>Have participants share the ideas they identified in the sample discussion Then review the answers (see answer key below).</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“Here’s some food for thought: To make student thinking more visible, why not require students to speak in complete sentences during classroom discussions about science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Student ideas: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Plants of the same kind look the same.</a:t>
            </a:r>
          </a:p>
          <a:p>
            <a:pPr marL="320040" indent="-137160">
              <a:buFont typeface="Arial" pitchFamily="34" charset="0"/>
              <a:buChar char="•"/>
            </a:pPr>
            <a:r>
              <a:rPr lang="en-US" sz="1200" kern="1200" dirty="0">
                <a:solidFill>
                  <a:schemeClr val="tx1"/>
                </a:solidFill>
                <a:latin typeface="+mn-lt"/>
                <a:ea typeface="+mn-ea"/>
                <a:cs typeface="+mn-cs"/>
              </a:rPr>
              <a:t>“Different and same” is not a complete sentence or a fully articulated idea.</a:t>
            </a:r>
          </a:p>
          <a:p>
            <a:pPr marL="137160" indent="-137160">
              <a:buFont typeface="Arial" pitchFamily="34" charset="0"/>
              <a:buChar char="•"/>
            </a:pPr>
            <a:r>
              <a:rPr lang="en-US" sz="1200" i="1" kern="1200" dirty="0">
                <a:solidFill>
                  <a:schemeClr val="tx1"/>
                </a:solidFill>
                <a:latin typeface="+mn-lt"/>
                <a:ea typeface="+mn-ea"/>
                <a:cs typeface="+mn-cs"/>
              </a:rPr>
              <a:t>Science ideas: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“Even though the plants may look the same, they can have differences in the size of their leaves that can help them live better than ones with shorter leaves.”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1854397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lvl="0" fontAlgn="base"/>
            <a:r>
              <a:rPr lang="en-US" sz="1200" u="none" strike="noStrike" kern="1200" dirty="0">
                <a:solidFill>
                  <a:schemeClr val="tx1"/>
                </a:solidFill>
                <a:effectLst/>
                <a:latin typeface="+mn-lt"/>
                <a:ea typeface="+mn-ea"/>
                <a:cs typeface="+mn-cs"/>
              </a:rPr>
              <a:t>a. Display </a:t>
            </a:r>
            <a:r>
              <a:rPr lang="en-US" sz="1200" b="1" u="none" strike="noStrike" kern="1200" dirty="0">
                <a:solidFill>
                  <a:schemeClr val="tx1"/>
                </a:solidFill>
                <a:effectLst/>
                <a:latin typeface="+mn-lt"/>
                <a:ea typeface="+mn-ea"/>
                <a:cs typeface="+mn-cs"/>
              </a:rPr>
              <a:t>only</a:t>
            </a:r>
            <a:r>
              <a:rPr lang="en-US" sz="1200" u="none" strike="noStrike" kern="1200" dirty="0">
                <a:solidFill>
                  <a:schemeClr val="tx1"/>
                </a:solidFill>
                <a:effectLst/>
                <a:latin typeface="+mn-lt"/>
                <a:ea typeface="+mn-ea"/>
                <a:cs typeface="+mn-cs"/>
              </a:rPr>
              <a:t> the main learning goal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“Work with a partner to come up with two or three science ideas that might support the development of this main learning goal. Use the VPA content background document and the Common Student Ideas chart as resources.”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pairs share the supporting science ideas they came up with.</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Next, reveal the list of possible supporting science ideas one by one on the slide and compare them with participants’ ideas.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Highlight:</a:t>
            </a:r>
            <a:r>
              <a:rPr lang="en-US" sz="1200" kern="1200" dirty="0">
                <a:solidFill>
                  <a:schemeClr val="tx1"/>
                </a:solidFill>
                <a:latin typeface="+mn-lt"/>
                <a:ea typeface="+mn-ea"/>
                <a:cs typeface="+mn-cs"/>
              </a:rPr>
              <a:t> “Some of these supporting science ideas could also be a lesson’s main learning goal.”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2135969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E7B90E86-018B-490D-8A24-CABFDA3C2CB8}" type="slidenum">
              <a:rPr lang="en-US" smtClean="0"/>
              <a:pPr eaLnBrk="1" hangingPunct="1"/>
              <a:t>23</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lvl="0"/>
            <a:r>
              <a:rPr lang="en-US" sz="1300" dirty="0">
                <a:latin typeface="Arial" charset="0"/>
              </a:rPr>
              <a:t>10 min</a:t>
            </a:r>
          </a:p>
          <a:p>
            <a:pPr lvl="0"/>
            <a:endParaRPr lang="en-US" sz="1300" dirty="0">
              <a:latin typeface="Arial" charset="0"/>
            </a:endParaRPr>
          </a:p>
          <a:p>
            <a:pPr lvl="0" fontAlgn="base"/>
            <a:r>
              <a:rPr lang="en-US" sz="1200" u="none" strike="noStrike" kern="1200" dirty="0">
                <a:solidFill>
                  <a:schemeClr val="tx1"/>
                </a:solidFill>
                <a:effectLst/>
                <a:latin typeface="+mn-lt"/>
                <a:ea typeface="+mn-ea"/>
                <a:cs typeface="+mn-cs"/>
              </a:rPr>
              <a:t>a. Direct participants to locate handout 5.1 (Analysis Guide A: Identifying One Main Learning Goal) and handout 5.2 (Practice Identifying One Main Learning Goal) in their PD program binders.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Small groups/pairs:</a:t>
            </a:r>
            <a:r>
              <a:rPr lang="en-US" sz="1200" kern="1200" dirty="0">
                <a:solidFill>
                  <a:schemeClr val="tx1"/>
                </a:solidFill>
                <a:latin typeface="+mn-lt"/>
                <a:ea typeface="+mn-ea"/>
                <a:cs typeface="+mn-cs"/>
              </a:rPr>
              <a:t> Have participants form small groups or pairs and use the criteria from Analysis Guide A to analyze the list of possible learning goals on handout 5.2.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Direct participants to write yes or no on the handout to indicate whether the statement is or is not a good candidate for a lesson’s main learning goal. Then have them state the reason for each assessment using criteria from the analysis guide.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Have participants share and discuss their selections.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Be sure to </a:t>
            </a:r>
            <a:r>
              <a:rPr lang="en-US" sz="1200" u="none" kern="1200" dirty="0">
                <a:solidFill>
                  <a:schemeClr val="tx1"/>
                </a:solidFill>
                <a:latin typeface="+mn-lt"/>
                <a:ea typeface="+mn-ea"/>
                <a:cs typeface="+mn-cs"/>
              </a:rPr>
              <a:t>highlight</a:t>
            </a:r>
            <a:r>
              <a:rPr lang="en-US" sz="1200" kern="1200" dirty="0">
                <a:solidFill>
                  <a:schemeClr val="tx1"/>
                </a:solidFill>
                <a:latin typeface="+mn-lt"/>
                <a:ea typeface="+mn-ea"/>
                <a:cs typeface="+mn-cs"/>
              </a:rPr>
              <a:t> what distinguishes a main learning goal from supporting science ideas, topics, phrases, activities, or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Also use this discussion to clarify science content.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answers, see the PD Leader Master: Practice Identifying One Main Learning Goal (Answer Key).</a:t>
            </a:r>
            <a:endParaRPr lang="en-US" sz="1500" dirty="0"/>
          </a:p>
        </p:txBody>
      </p:sp>
      <p:sp>
        <p:nvSpPr>
          <p:cNvPr id="2" name="Date Placeholder 1"/>
          <p:cNvSpPr>
            <a:spLocks noGrp="1"/>
          </p:cNvSpPr>
          <p:nvPr>
            <p:ph type="dt" idx="10"/>
          </p:nvPr>
        </p:nvSpPr>
        <p:spPr/>
        <p:txBody>
          <a:bodyPr/>
          <a:lstStyle/>
          <a:p>
            <a:pPr>
              <a:defRPr/>
            </a:pPr>
            <a:fld id="{FA1665D8-738F-4641-B21D-B53F33446B3E}" type="datetime1">
              <a:rPr lang="en-US" smtClean="0"/>
              <a:pPr>
                <a:defRPr/>
              </a:pPr>
              <a:t>1/6/2020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4217582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lvl="0" fontAlgn="base"/>
            <a:r>
              <a:rPr lang="en-US" sz="1200" u="none" strike="noStrike" kern="1200" dirty="0">
                <a:solidFill>
                  <a:schemeClr val="tx1"/>
                </a:solidFill>
                <a:effectLst/>
                <a:latin typeface="+mn-lt"/>
                <a:ea typeface="+mn-ea"/>
                <a:cs typeface="+mn-cs"/>
              </a:rPr>
              <a:t>a. Make sure participants understand that</a:t>
            </a:r>
            <a:r>
              <a:rPr lang="en-US" sz="1200" u="none" strike="noStrike" kern="1200" baseline="0" dirty="0">
                <a:solidFill>
                  <a:schemeClr val="tx1"/>
                </a:solidFill>
                <a:effectLst/>
                <a:latin typeface="+mn-lt"/>
                <a:ea typeface="+mn-ea"/>
                <a:cs typeface="+mn-cs"/>
              </a:rPr>
              <a:t> they </a:t>
            </a:r>
            <a:r>
              <a:rPr lang="en-US" sz="1200" u="none" strike="noStrike" kern="1200" dirty="0">
                <a:solidFill>
                  <a:schemeClr val="tx1"/>
                </a:solidFill>
                <a:effectLst/>
                <a:latin typeface="+mn-lt"/>
                <a:ea typeface="+mn-ea"/>
                <a:cs typeface="+mn-cs"/>
              </a:rPr>
              <a:t>will be viewing a sequence of three video clips from the same lesson on variations in plants and animals. </a:t>
            </a:r>
          </a:p>
          <a:p>
            <a:pPr lvl="0" fontAlgn="base"/>
            <a:endParaRPr lang="en-US" sz="1200" u="none" strike="sng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“Fo</a:t>
            </a:r>
            <a:r>
              <a:rPr lang="en-US" sz="1200" u="none" strike="noStrike" kern="1200" baseline="0" dirty="0">
                <a:solidFill>
                  <a:schemeClr val="tx1"/>
                </a:solidFill>
                <a:effectLst/>
                <a:latin typeface="+mn-lt"/>
                <a:ea typeface="+mn-ea"/>
                <a:cs typeface="+mn-cs"/>
              </a:rPr>
              <a:t>r all three clips, we’ll answer the analysis question, </a:t>
            </a:r>
            <a:r>
              <a:rPr lang="en-US" sz="1200" i="1" u="none" strike="noStrike" kern="1200" baseline="0" dirty="0">
                <a:solidFill>
                  <a:schemeClr val="tx1"/>
                </a:solidFill>
                <a:effectLst/>
                <a:latin typeface="+mn-lt"/>
                <a:ea typeface="+mn-ea"/>
                <a:cs typeface="+mn-cs"/>
              </a:rPr>
              <a:t>Does this lesson have </a:t>
            </a:r>
            <a:r>
              <a:rPr lang="en-US" sz="1200" i="1" u="none" strike="noStrike" kern="1200" dirty="0">
                <a:solidFill>
                  <a:schemeClr val="tx1"/>
                </a:solidFill>
                <a:effectLst/>
                <a:latin typeface="+mn-lt"/>
                <a:ea typeface="+mn-ea"/>
                <a:cs typeface="+mn-cs"/>
              </a:rPr>
              <a:t>one main learning goal?</a:t>
            </a:r>
            <a:r>
              <a:rPr lang="en-US" sz="1200" u="none" strike="noStrike" kern="1200" dirty="0">
                <a:solidFill>
                  <a:schemeClr val="tx1"/>
                </a:solidFill>
                <a:effectLst/>
                <a:latin typeface="+mn-lt"/>
                <a:ea typeface="+mn-ea"/>
                <a:cs typeface="+mn-cs"/>
              </a:rPr>
              <a: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a:t>
            </a:r>
            <a:r>
              <a:rPr lang="en-US" sz="1200" u="none" strike="noStrike" kern="1200" baseline="0" dirty="0">
                <a:solidFill>
                  <a:schemeClr val="tx1"/>
                </a:solidFill>
                <a:effectLst/>
                <a:latin typeface="+mn-lt"/>
                <a:ea typeface="+mn-ea"/>
                <a:cs typeface="+mn-cs"/>
              </a:rPr>
              <a:t> “If the answer is yes, what is the learning goal? If no, why do you think that’s the case? What do you think is happening in the lesson?”</a:t>
            </a:r>
            <a:endParaRPr lang="en-US" sz="1200" u="sng"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642877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baseline="0" dirty="0"/>
              <a:t>5 min</a:t>
            </a:r>
            <a:endParaRPr lang="en-US" dirty="0"/>
          </a:p>
          <a:p>
            <a:pPr lvl="1"/>
            <a:endParaRPr lang="en-US"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a:t>
            </a:r>
            <a:r>
              <a:rPr lang="en-US" sz="1200" u="none" strike="noStrike" kern="1200" baseline="0" dirty="0">
                <a:solidFill>
                  <a:schemeClr val="tx1"/>
                </a:solidFill>
                <a:effectLst/>
                <a:latin typeface="+mn-lt"/>
                <a:ea typeface="+mn-ea"/>
                <a:cs typeface="+mn-cs"/>
              </a:rPr>
              <a:t> 5.3 in PD program binder)</a:t>
            </a:r>
            <a:r>
              <a:rPr lang="en-US" sz="1200" u="none" strike="noStrike" kern="1200" dirty="0">
                <a:solidFill>
                  <a:schemeClr val="tx1"/>
                </a:solidFill>
                <a:effectLst/>
                <a:latin typeface="+mn-lt"/>
                <a:ea typeface="+mn-ea"/>
                <a:cs typeface="+mn-cs"/>
              </a:rPr>
              <a:t>.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information 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endParaRPr lang="en-US" b="0" dirty="0"/>
          </a:p>
        </p:txBody>
      </p:sp>
      <p:sp>
        <p:nvSpPr>
          <p:cNvPr id="88068" name="Slide Number Placeholder 3"/>
          <p:cNvSpPr>
            <a:spLocks noGrp="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61DACD27-FA39-4615-AD92-18B6193CCF19}" type="slidenum">
              <a:rPr lang="en-US" smtClean="0"/>
              <a:pPr eaLnBrk="1" hangingPunct="1"/>
              <a:t>25</a:t>
            </a:fld>
            <a:endParaRPr lang="en-US"/>
          </a:p>
        </p:txBody>
      </p:sp>
    </p:spTree>
    <p:extLst>
      <p:ext uri="{BB962C8B-B14F-4D97-AF65-F5344CB8AC3E}">
        <p14:creationId xmlns:p14="http://schemas.microsoft.com/office/powerpoint/2010/main" val="2693531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25 min </a:t>
            </a:r>
          </a:p>
          <a:p>
            <a:endParaRPr lang="en-US" baseline="0" dirty="0"/>
          </a:p>
          <a:p>
            <a:pPr lvl="0" fontAlgn="base"/>
            <a:r>
              <a:rPr lang="en-US" sz="1200" u="none" strike="noStrike" kern="1200" dirty="0">
                <a:solidFill>
                  <a:schemeClr val="tx1"/>
                </a:solidFill>
                <a:effectLst/>
                <a:latin typeface="+mn-lt"/>
                <a:ea typeface="+mn-ea"/>
                <a:cs typeface="+mn-cs"/>
              </a:rPr>
              <a:t>a. Before participants analyze the video transcript, remind them of these key points: (1 min) </a:t>
            </a:r>
          </a:p>
          <a:p>
            <a:pPr marL="274320" indent="-137160">
              <a:buFont typeface="Arial" pitchFamily="34" charset="0"/>
              <a:buChar char="•"/>
            </a:pPr>
            <a:r>
              <a:rPr lang="en-US" sz="1200" kern="1200" dirty="0">
                <a:solidFill>
                  <a:schemeClr val="tx1"/>
                </a:solidFill>
                <a:latin typeface="+mn-lt"/>
                <a:ea typeface="+mn-ea"/>
                <a:cs typeface="+mn-cs"/>
              </a:rPr>
              <a:t>A science idea is a full-sentence idea that students could take away as something they learned during the lesson. </a:t>
            </a:r>
          </a:p>
          <a:p>
            <a:pPr marL="274320" indent="-137160">
              <a:buFont typeface="Arial" pitchFamily="34" charset="0"/>
              <a:buChar char="•"/>
            </a:pPr>
            <a:r>
              <a:rPr lang="en-US" sz="1200" kern="1200" dirty="0">
                <a:solidFill>
                  <a:schemeClr val="tx1"/>
                </a:solidFill>
                <a:latin typeface="+mn-lt"/>
                <a:ea typeface="+mn-ea"/>
                <a:cs typeface="+mn-cs"/>
              </a:rPr>
              <a:t>Science ideas are sometimes identified  by linking the teacher’s question with the student’s response.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(8 min):</a:t>
            </a:r>
            <a:r>
              <a:rPr lang="en-US" sz="1200" kern="1200" dirty="0">
                <a:solidFill>
                  <a:schemeClr val="tx1"/>
                </a:solidFill>
                <a:latin typeface="+mn-lt"/>
                <a:ea typeface="+mn-ea"/>
                <a:cs typeface="+mn-cs"/>
              </a:rPr>
              <a:t> “Study the video transcript and write in your notebooks any science ideas you identify in the discussion.”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 (5 min):</a:t>
            </a:r>
            <a:r>
              <a:rPr lang="en-US" sz="1200" kern="1200" dirty="0">
                <a:solidFill>
                  <a:schemeClr val="tx1"/>
                </a:solidFill>
                <a:latin typeface="+mn-lt"/>
                <a:ea typeface="+mn-ea"/>
                <a:cs typeface="+mn-cs"/>
              </a:rPr>
              <a:t> “Pair</a:t>
            </a:r>
            <a:r>
              <a:rPr lang="en-US" sz="1200" kern="1200" baseline="0" dirty="0">
                <a:solidFill>
                  <a:schemeClr val="tx1"/>
                </a:solidFill>
                <a:latin typeface="+mn-lt"/>
                <a:ea typeface="+mn-ea"/>
                <a:cs typeface="+mn-cs"/>
              </a:rPr>
              <a:t> up and c</a:t>
            </a:r>
            <a:r>
              <a:rPr lang="en-US" sz="1200" kern="1200" dirty="0">
                <a:solidFill>
                  <a:schemeClr val="tx1"/>
                </a:solidFill>
                <a:latin typeface="+mn-lt"/>
                <a:ea typeface="+mn-ea"/>
                <a:cs typeface="+mn-cs"/>
              </a:rPr>
              <a:t>ompare the science ideas you identified. Then discuss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 (11 min): </a:t>
            </a:r>
            <a:r>
              <a:rPr lang="en-US" sz="1200" kern="1200" dirty="0">
                <a:solidFill>
                  <a:schemeClr val="tx1"/>
                </a:solidFill>
                <a:latin typeface="+mn-lt"/>
                <a:ea typeface="+mn-ea"/>
                <a:cs typeface="+mn-cs"/>
              </a:rPr>
              <a:t>Have participants share what they think might be the main learning goal of this lesson, using their analyses of the science ideas they identified.</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e. List</a:t>
            </a:r>
            <a:r>
              <a:rPr lang="en-US" sz="1200" kern="1200" dirty="0">
                <a:solidFill>
                  <a:schemeClr val="tx1"/>
                </a:solidFill>
                <a:latin typeface="+mn-lt"/>
                <a:ea typeface="+mn-ea"/>
                <a:cs typeface="+mn-cs"/>
              </a:rPr>
              <a:t> the possible learning goals on chart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Let participants know they’ll revisit this list of possible main learning goals for the lesson after they watch the remaining video clips.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Science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0:03:33:</a:t>
            </a:r>
            <a:r>
              <a:rPr lang="en-US" sz="1200" kern="1200" dirty="0">
                <a:solidFill>
                  <a:schemeClr val="tx1"/>
                </a:solidFill>
                <a:latin typeface="+mn-lt"/>
                <a:ea typeface="+mn-ea"/>
                <a:cs typeface="+mn-cs"/>
              </a:rPr>
              <a:t> “Will some of [the dandelions] … survive to produce new seeds?”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main learning goal: </a:t>
            </a:r>
            <a:r>
              <a:rPr lang="en-US" sz="1200" kern="1200" dirty="0">
                <a:solidFill>
                  <a:schemeClr val="tx1"/>
                </a:solidFill>
                <a:latin typeface="+mn-lt"/>
                <a:ea typeface="+mn-ea"/>
                <a:cs typeface="+mn-cs"/>
              </a:rPr>
              <a:t>“Variations in plants and animals of the same kind help them to survive [long enough] so they can produce babies” (segment 0:00:02).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323361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baseline="0" dirty="0"/>
              <a:t>5 min</a:t>
            </a:r>
          </a:p>
          <a:p>
            <a:endParaRPr lang="en-US" sz="1500"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a:t>
            </a:r>
            <a:r>
              <a:rPr lang="en-US" sz="1200" u="none" strike="noStrike" kern="1200" baseline="0" dirty="0">
                <a:solidFill>
                  <a:schemeClr val="tx1"/>
                </a:solidFill>
                <a:effectLst/>
                <a:latin typeface="+mn-lt"/>
                <a:ea typeface="+mn-ea"/>
                <a:cs typeface="+mn-cs"/>
              </a:rPr>
              <a:t> 5.4 in PD binder)</a:t>
            </a:r>
            <a:r>
              <a:rPr lang="en-US" sz="1200" u="none" strike="noStrike" kern="1200" dirty="0">
                <a:solidFill>
                  <a:schemeClr val="tx1"/>
                </a:solidFill>
                <a:effectLst/>
                <a:latin typeface="+mn-lt"/>
                <a:ea typeface="+mn-ea"/>
                <a:cs typeface="+mn-cs"/>
              </a:rPr>
              <a:t>.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instructions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endParaRPr lang="en-US" dirty="0"/>
          </a:p>
          <a:p>
            <a:endParaRPr lang="en-US" dirty="0"/>
          </a:p>
        </p:txBody>
      </p:sp>
      <p:sp>
        <p:nvSpPr>
          <p:cNvPr id="88068" name="Slide Number Placeholder 3"/>
          <p:cNvSpPr>
            <a:spLocks noGrp="1"/>
          </p:cNvSpPr>
          <p:nvPr>
            <p:ph type="sldNum" sz="quarter" idx="5"/>
          </p:nvPr>
        </p:nvSpPr>
        <p:spPr>
          <a:noFill/>
        </p:spPr>
        <p:txBody>
          <a:bodyPr/>
          <a:lstStyle>
            <a:lvl1pPr defTabSz="949511" eaLnBrk="0" hangingPunct="0">
              <a:defRPr>
                <a:solidFill>
                  <a:schemeClr val="tx1"/>
                </a:solidFill>
                <a:latin typeface="Arial" charset="0"/>
              </a:defRPr>
            </a:lvl1pPr>
            <a:lvl2pPr marL="757020" indent="-291161" defTabSz="949511" eaLnBrk="0" hangingPunct="0">
              <a:defRPr>
                <a:solidFill>
                  <a:schemeClr val="tx1"/>
                </a:solidFill>
                <a:latin typeface="Arial" charset="0"/>
              </a:defRPr>
            </a:lvl2pPr>
            <a:lvl3pPr marL="1164647" indent="-232929" defTabSz="949511" eaLnBrk="0" hangingPunct="0">
              <a:defRPr>
                <a:solidFill>
                  <a:schemeClr val="tx1"/>
                </a:solidFill>
                <a:latin typeface="Arial" charset="0"/>
              </a:defRPr>
            </a:lvl3pPr>
            <a:lvl4pPr marL="1630505" indent="-232929" defTabSz="949511" eaLnBrk="0" hangingPunct="0">
              <a:defRPr>
                <a:solidFill>
                  <a:schemeClr val="tx1"/>
                </a:solidFill>
                <a:latin typeface="Arial" charset="0"/>
              </a:defRPr>
            </a:lvl4pPr>
            <a:lvl5pPr marL="2096365" indent="-232929" defTabSz="949511" eaLnBrk="0" hangingPunct="0">
              <a:defRPr>
                <a:solidFill>
                  <a:schemeClr val="tx1"/>
                </a:solidFill>
                <a:latin typeface="Arial" charset="0"/>
              </a:defRPr>
            </a:lvl5pPr>
            <a:lvl6pPr marL="2562224" indent="-232929" defTabSz="949511" eaLnBrk="0" fontAlgn="base" hangingPunct="0">
              <a:spcBef>
                <a:spcPct val="0"/>
              </a:spcBef>
              <a:spcAft>
                <a:spcPct val="0"/>
              </a:spcAft>
              <a:defRPr>
                <a:solidFill>
                  <a:schemeClr val="tx1"/>
                </a:solidFill>
                <a:latin typeface="Arial" charset="0"/>
              </a:defRPr>
            </a:lvl6pPr>
            <a:lvl7pPr marL="3028082" indent="-232929" defTabSz="949511" eaLnBrk="0" fontAlgn="base" hangingPunct="0">
              <a:spcBef>
                <a:spcPct val="0"/>
              </a:spcBef>
              <a:spcAft>
                <a:spcPct val="0"/>
              </a:spcAft>
              <a:defRPr>
                <a:solidFill>
                  <a:schemeClr val="tx1"/>
                </a:solidFill>
                <a:latin typeface="Arial" charset="0"/>
              </a:defRPr>
            </a:lvl7pPr>
            <a:lvl8pPr marL="3493941" indent="-232929" defTabSz="949511" eaLnBrk="0" fontAlgn="base" hangingPunct="0">
              <a:spcBef>
                <a:spcPct val="0"/>
              </a:spcBef>
              <a:spcAft>
                <a:spcPct val="0"/>
              </a:spcAft>
              <a:defRPr>
                <a:solidFill>
                  <a:schemeClr val="tx1"/>
                </a:solidFill>
                <a:latin typeface="Arial" charset="0"/>
              </a:defRPr>
            </a:lvl8pPr>
            <a:lvl9pPr marL="3959800" indent="-232929" defTabSz="949511" eaLnBrk="0" fontAlgn="base" hangingPunct="0">
              <a:spcBef>
                <a:spcPct val="0"/>
              </a:spcBef>
              <a:spcAft>
                <a:spcPct val="0"/>
              </a:spcAft>
              <a:defRPr>
                <a:solidFill>
                  <a:schemeClr val="tx1"/>
                </a:solidFill>
                <a:latin typeface="Arial" charset="0"/>
              </a:defRPr>
            </a:lvl9pPr>
          </a:lstStyle>
          <a:p>
            <a:pPr eaLnBrk="1" hangingPunct="1"/>
            <a:fld id="{61DACD27-FA39-4615-AD92-18B6193CCF19}" type="slidenum">
              <a:rPr lang="en-US" smtClean="0"/>
              <a:pPr eaLnBrk="1" hangingPunct="1"/>
              <a:t>27</a:t>
            </a:fld>
            <a:endParaRPr lang="en-US"/>
          </a:p>
        </p:txBody>
      </p:sp>
    </p:spTree>
    <p:extLst>
      <p:ext uri="{BB962C8B-B14F-4D97-AF65-F5344CB8AC3E}">
        <p14:creationId xmlns:p14="http://schemas.microsoft.com/office/powerpoint/2010/main" val="131043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a:t>
            </a:r>
            <a:r>
              <a:rPr lang="en-US" baseline="0" dirty="0"/>
              <a:t> min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Review</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 definitions of a science idea and a student idea. Remind</a:t>
            </a:r>
            <a:r>
              <a:rPr lang="en-US" sz="1200" u="none" strike="noStrike" kern="1200" baseline="0" dirty="0">
                <a:solidFill>
                  <a:schemeClr val="tx1"/>
                </a:solidFill>
                <a:effectLst/>
                <a:latin typeface="+mn-lt"/>
                <a:ea typeface="+mn-ea"/>
                <a:cs typeface="+mn-cs"/>
              </a:rPr>
              <a:t> participants that students can express </a:t>
            </a:r>
            <a:r>
              <a:rPr lang="en-US" sz="1200" u="none" strike="noStrike" kern="1200" dirty="0">
                <a:solidFill>
                  <a:schemeClr val="tx1"/>
                </a:solidFill>
                <a:effectLst/>
                <a:latin typeface="+mn-lt"/>
                <a:ea typeface="+mn-ea"/>
                <a:cs typeface="+mn-cs"/>
              </a:rPr>
              <a:t>correct science ideas and inaccurate student ideas at the same time. (1 min)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(8 min):</a:t>
            </a:r>
            <a:r>
              <a:rPr lang="en-US" sz="1200" kern="1200" dirty="0">
                <a:solidFill>
                  <a:schemeClr val="tx1"/>
                </a:solidFill>
                <a:latin typeface="+mn-lt"/>
                <a:ea typeface="+mn-ea"/>
                <a:cs typeface="+mn-cs"/>
              </a:rPr>
              <a:t> “Study the video transcript and write in your notebooks any student ideas and science ideas you identify.”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 (5 min):</a:t>
            </a:r>
            <a:r>
              <a:rPr lang="en-US" sz="1200" kern="1200" dirty="0">
                <a:solidFill>
                  <a:schemeClr val="tx1"/>
                </a:solidFill>
                <a:latin typeface="+mn-lt"/>
                <a:ea typeface="+mn-ea"/>
                <a:cs typeface="+mn-cs"/>
              </a:rPr>
              <a:t> “Pair up and compare the student ideas and science ideas you identified. Then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share-out (11 min): </a:t>
            </a:r>
            <a:r>
              <a:rPr lang="en-US" sz="1200" kern="1200" dirty="0">
                <a:solidFill>
                  <a:schemeClr val="tx1"/>
                </a:solidFill>
                <a:latin typeface="+mn-lt"/>
                <a:ea typeface="+mn-ea"/>
                <a:cs typeface="+mn-cs"/>
              </a:rPr>
              <a:t>Have participants share out what they think might be the main learning goal of this lesson, using their analyses of the science ideas they identified to support their suggestions.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e.</a:t>
            </a:r>
            <a:r>
              <a:rPr lang="en-US" sz="1200" u="none" kern="1200" baseline="0" dirty="0">
                <a:solidFill>
                  <a:schemeClr val="tx1"/>
                </a:solidFill>
                <a:latin typeface="+mn-lt"/>
                <a:ea typeface="+mn-ea"/>
                <a:cs typeface="+mn-cs"/>
              </a:rPr>
              <a:t> </a:t>
            </a:r>
            <a:r>
              <a:rPr lang="en-US" sz="1200" u="none" kern="1200" dirty="0">
                <a:solidFill>
                  <a:schemeClr val="tx1"/>
                </a:solidFill>
                <a:latin typeface="+mn-lt"/>
                <a:ea typeface="+mn-ea"/>
                <a:cs typeface="+mn-cs"/>
              </a:rPr>
              <a:t>List </a:t>
            </a:r>
            <a:r>
              <a:rPr lang="en-US" sz="1200" kern="1200" dirty="0">
                <a:solidFill>
                  <a:schemeClr val="tx1"/>
                </a:solidFill>
                <a:latin typeface="+mn-lt"/>
                <a:ea typeface="+mn-ea"/>
                <a:cs typeface="+mn-cs"/>
              </a:rPr>
              <a:t>the possible learning goals on chart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Let participants know they’ll revisit this list of possible main learning goals for the lesson after they watch one more video clip.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Student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0:00:11:</a:t>
            </a:r>
            <a:r>
              <a:rPr lang="en-US" sz="1200" kern="1200" dirty="0">
                <a:solidFill>
                  <a:schemeClr val="tx1"/>
                </a:solidFill>
                <a:latin typeface="+mn-lt"/>
                <a:ea typeface="+mn-ea"/>
                <a:cs typeface="+mn-cs"/>
              </a:rPr>
              <a:t> “I think the small one [dandelion] will … will survive because the lawnmower only cuts off, like, half of [it].”</a:t>
            </a:r>
          </a:p>
          <a:p>
            <a:pPr marL="137160" indent="-137160">
              <a:buFont typeface="Arial" pitchFamily="34" charset="0"/>
              <a:buChar char="•"/>
            </a:pPr>
            <a:r>
              <a:rPr lang="en-US" sz="1200" b="1" kern="1200" dirty="0">
                <a:solidFill>
                  <a:schemeClr val="tx1"/>
                </a:solidFill>
                <a:latin typeface="+mn-lt"/>
                <a:ea typeface="+mn-ea"/>
                <a:cs typeface="+mn-cs"/>
              </a:rPr>
              <a:t>Segment 0:00:29:</a:t>
            </a:r>
            <a:r>
              <a:rPr lang="en-US" sz="1200" kern="1200" dirty="0">
                <a:solidFill>
                  <a:schemeClr val="tx1"/>
                </a:solidFill>
                <a:latin typeface="+mn-lt"/>
                <a:ea typeface="+mn-ea"/>
                <a:cs typeface="+mn-cs"/>
              </a:rPr>
              <a:t> “Maybe the wind … will blow off the seeds and blow them to a new place and grow.”</a:t>
            </a:r>
          </a:p>
          <a:p>
            <a:pPr marL="137160" indent="-137160">
              <a:buFont typeface="Arial" pitchFamily="34" charset="0"/>
              <a:buChar char="•"/>
            </a:pPr>
            <a:r>
              <a:rPr lang="en-US" sz="1200" b="1" kern="1200" dirty="0">
                <a:solidFill>
                  <a:schemeClr val="tx1"/>
                </a:solidFill>
                <a:latin typeface="+mn-lt"/>
                <a:ea typeface="+mn-ea"/>
                <a:cs typeface="+mn-cs"/>
              </a:rPr>
              <a:t>Segment 0:05:46:</a:t>
            </a:r>
            <a:r>
              <a:rPr lang="en-US" sz="1200" kern="1200" dirty="0">
                <a:solidFill>
                  <a:schemeClr val="tx1"/>
                </a:solidFill>
                <a:latin typeface="+mn-lt"/>
                <a:ea typeface="+mn-ea"/>
                <a:cs typeface="+mn-cs"/>
              </a:rPr>
              <a:t> “Because dandelions make the new seed.”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Science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In several instances, the teacher asks students to clarify their thinking about what happens to the dandelions after the lawn is mowed, but the science ideas aren’t fully explained. For example, at segment 0:04:21, the teacher repeats another student’s idea (“He doesn’t think that the big dandelion is </a:t>
            </a:r>
            <a:r>
              <a:rPr lang="en-US" sz="1200" kern="1200" dirty="0" err="1">
                <a:solidFill>
                  <a:schemeClr val="tx1"/>
                </a:solidFill>
                <a:latin typeface="+mn-lt"/>
                <a:ea typeface="+mn-ea"/>
                <a:cs typeface="+mn-cs"/>
              </a:rPr>
              <a:t>gonna</a:t>
            </a:r>
            <a:r>
              <a:rPr lang="en-US" sz="1200" kern="1200" dirty="0">
                <a:solidFill>
                  <a:schemeClr val="tx1"/>
                </a:solidFill>
                <a:latin typeface="+mn-lt"/>
                <a:ea typeface="+mn-ea"/>
                <a:cs typeface="+mn-cs"/>
              </a:rPr>
              <a:t> survive”), but the student doesn’t explain why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at this point.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Are the ideas consistent with the MLG in clip 1?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Yes. In this clip, students complete drawings that show what they think will happen when the grass in the park is mowed. This scenario was introduced in clip 1.</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a:p>
        </p:txBody>
      </p:sp>
    </p:spTree>
    <p:extLst>
      <p:ext uri="{BB962C8B-B14F-4D97-AF65-F5344CB8AC3E}">
        <p14:creationId xmlns:p14="http://schemas.microsoft.com/office/powerpoint/2010/main" val="2769610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pPr lvl="1"/>
            <a:endParaRPr lang="en-US" sz="1500" dirty="0"/>
          </a:p>
          <a:p>
            <a:pPr lvl="0" fontAlgn="base"/>
            <a:r>
              <a:rPr lang="en-US" sz="1200" u="none" strike="noStrike" kern="1200" dirty="0">
                <a:solidFill>
                  <a:schemeClr val="tx1"/>
                </a:solidFill>
                <a:effectLst/>
                <a:latin typeface="+mn-lt"/>
                <a:ea typeface="+mn-ea"/>
                <a:cs typeface="+mn-cs"/>
              </a:rPr>
              <a:t>a. Have participants read the lesson context at the top of the video transcript (handout 5.5 in PD binder). (Less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instructions on the slide. (Less than 1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the video clip. (4 min)</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extLst>
      <p:ext uri="{BB962C8B-B14F-4D97-AF65-F5344CB8AC3E}">
        <p14:creationId xmlns:p14="http://schemas.microsoft.com/office/powerpoint/2010/main" val="9432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dirty="0">
                <a:latin typeface="Arial" charset="0"/>
              </a:rPr>
              <a:t>5 min </a:t>
            </a:r>
          </a:p>
          <a:p>
            <a:pPr eaLnBrk="1" hangingPunct="1"/>
            <a:endParaRPr lang="en-US" sz="1300" dirty="0">
              <a:latin typeface="Arial" charset="0"/>
            </a:endParaRPr>
          </a:p>
          <a:p>
            <a:pPr lvl="0" fontAlgn="base"/>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Give participants time to review your feedback on their reflections from day 4 and offer reactions, comments, or follow-up questions.</a:t>
            </a:r>
            <a:endParaRPr lang="en-US" sz="1200" u="none" strike="noStrike" kern="1200" dirty="0">
              <a:solidFill>
                <a:schemeClr val="tx1"/>
              </a:solidFill>
              <a:effectLst/>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dirty="0" err="1"/>
              <a:t>STeLLA</a:t>
            </a:r>
            <a:r>
              <a:rPr lang="en-US" dirty="0"/>
              <a:t>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(8</a:t>
            </a:r>
            <a:r>
              <a:rPr lang="en-US" sz="1200" b="1" u="none" strike="noStrike" kern="1200" baseline="0" dirty="0">
                <a:solidFill>
                  <a:schemeClr val="tx1"/>
                </a:solidFill>
                <a:effectLst/>
                <a:latin typeface="+mn-lt"/>
                <a:ea typeface="+mn-ea"/>
                <a:cs typeface="+mn-cs"/>
              </a:rPr>
              <a:t> min)</a:t>
            </a:r>
            <a:r>
              <a:rPr lang="en-US" sz="1200" b="1" u="none" strike="noStrike" kern="1200" dirty="0">
                <a:solidFill>
                  <a:schemeClr val="tx1"/>
                </a:solidFill>
                <a:effectLst/>
                <a:latin typeface="+mn-lt"/>
                <a:ea typeface="+mn-ea"/>
                <a:cs typeface="+mn-cs"/>
              </a:rPr>
              <a:t>:</a:t>
            </a:r>
            <a:r>
              <a:rPr lang="en-US" sz="1200" u="none" strike="noStrike" kern="1200" dirty="0">
                <a:solidFill>
                  <a:schemeClr val="tx1"/>
                </a:solidFill>
                <a:effectLst/>
                <a:latin typeface="+mn-lt"/>
                <a:ea typeface="+mn-ea"/>
                <a:cs typeface="+mn-cs"/>
              </a:rPr>
              <a:t> “Study the video transcript and write in your notebooks any student ideas and science ideas you identify.”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b="1" kern="1200" baseline="0" dirty="0">
                <a:solidFill>
                  <a:schemeClr val="tx1"/>
                </a:solidFill>
                <a:latin typeface="+mn-lt"/>
                <a:ea typeface="+mn-ea"/>
                <a:cs typeface="+mn-cs"/>
              </a:rPr>
              <a:t> (5 min):</a:t>
            </a:r>
            <a:r>
              <a:rPr lang="en-US" sz="1200" kern="1200" dirty="0">
                <a:solidFill>
                  <a:schemeClr val="tx1"/>
                </a:solidFill>
                <a:latin typeface="+mn-lt"/>
                <a:ea typeface="+mn-ea"/>
                <a:cs typeface="+mn-cs"/>
              </a:rPr>
              <a:t> “Pair up and compare the student ideas and science ideas you identified on </a:t>
            </a:r>
            <a:r>
              <a:rPr lang="en-US" sz="1200" kern="1200">
                <a:solidFill>
                  <a:schemeClr val="tx1"/>
                </a:solidFill>
                <a:latin typeface="+mn-lt"/>
                <a:ea typeface="+mn-ea"/>
                <a:cs typeface="+mn-cs"/>
              </a:rPr>
              <a:t>the transcript. </a:t>
            </a:r>
            <a:r>
              <a:rPr lang="en-US" sz="1200" kern="1200" dirty="0">
                <a:solidFill>
                  <a:schemeClr val="tx1"/>
                </a:solidFill>
                <a:latin typeface="+mn-lt"/>
                <a:ea typeface="+mn-ea"/>
                <a:cs typeface="+mn-cs"/>
              </a:rPr>
              <a:t>Then discuss the question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 (11 min): </a:t>
            </a:r>
            <a:r>
              <a:rPr lang="en-US" sz="1200" kern="1200" dirty="0">
                <a:solidFill>
                  <a:schemeClr val="tx1"/>
                </a:solidFill>
                <a:latin typeface="+mn-lt"/>
                <a:ea typeface="+mn-ea"/>
                <a:cs typeface="+mn-cs"/>
              </a:rPr>
              <a:t>Have participants share what they think might be the main learning goal of this lesson, using their analyses of the science ideas they identified to support their suggestions.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d. List</a:t>
            </a:r>
            <a:r>
              <a:rPr lang="en-US" sz="1200" kern="1200" dirty="0">
                <a:solidFill>
                  <a:schemeClr val="tx1"/>
                </a:solidFill>
                <a:latin typeface="+mn-lt"/>
                <a:ea typeface="+mn-ea"/>
                <a:cs typeface="+mn-cs"/>
              </a:rPr>
              <a:t> the science ideas and possible learning goals on chart paper.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“Did the three video clips develop coherence across the lesson or include too many ideas that didn’t support the main learning goal?”</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Student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dandelions will survive because they’ll bend.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Science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tall dandelion won’t survive.</a:t>
            </a:r>
          </a:p>
          <a:p>
            <a:pPr marL="137160" indent="-137160">
              <a:buFont typeface="Arial" pitchFamily="34" charset="0"/>
              <a:buChar char="•"/>
            </a:pPr>
            <a:r>
              <a:rPr lang="en-US" sz="1200" kern="1200" dirty="0">
                <a:solidFill>
                  <a:schemeClr val="tx1"/>
                </a:solidFill>
                <a:latin typeface="+mn-lt"/>
                <a:ea typeface="+mn-ea"/>
                <a:cs typeface="+mn-cs"/>
              </a:rPr>
              <a:t>The tall dandelion won’t produce seeds.</a:t>
            </a:r>
          </a:p>
          <a:p>
            <a:pPr marL="137160" indent="-137160">
              <a:buFont typeface="Arial" pitchFamily="34" charset="0"/>
              <a:buChar char="•"/>
            </a:pPr>
            <a:r>
              <a:rPr lang="en-US" sz="1200" kern="1200" dirty="0">
                <a:solidFill>
                  <a:schemeClr val="tx1"/>
                </a:solidFill>
                <a:latin typeface="+mn-lt"/>
                <a:ea typeface="+mn-ea"/>
                <a:cs typeface="+mn-cs"/>
              </a:rPr>
              <a:t>The short dandelion will survive and produce seeds.</a:t>
            </a:r>
          </a:p>
          <a:p>
            <a:pPr marL="137160" indent="-137160">
              <a:buFont typeface="Arial" pitchFamily="34" charset="0"/>
              <a:buChar char="•"/>
            </a:pPr>
            <a:r>
              <a:rPr lang="en-US" sz="1200" kern="1200" dirty="0">
                <a:solidFill>
                  <a:schemeClr val="tx1"/>
                </a:solidFill>
                <a:latin typeface="+mn-lt"/>
                <a:ea typeface="+mn-ea"/>
                <a:cs typeface="+mn-cs"/>
              </a:rPr>
              <a:t>Since only the short dandelion survives to produce seeds, there will be only short dandelions in the park the next year.</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a:p>
        </p:txBody>
      </p:sp>
    </p:spTree>
    <p:extLst>
      <p:ext uri="{BB962C8B-B14F-4D97-AF65-F5344CB8AC3E}">
        <p14:creationId xmlns:p14="http://schemas.microsoft.com/office/powerpoint/2010/main" val="817386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 </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first question on the slide and reach a consensus on the main learning goal for the lesson.</a:t>
            </a:r>
          </a:p>
          <a:p>
            <a:pPr lvl="0" fontAlgn="base"/>
            <a:endParaRPr lang="en-US" sz="1200" b="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u="none" strike="noStrike" kern="1200" dirty="0">
                <a:solidFill>
                  <a:schemeClr val="tx1"/>
                </a:solidFill>
                <a:effectLst/>
                <a:latin typeface="+mn-lt"/>
                <a:ea typeface="+mn-ea"/>
                <a:cs typeface="+mn-cs"/>
              </a:rPr>
              <a:t>Ideal response: </a:t>
            </a:r>
            <a:r>
              <a:rPr lang="en-US" sz="1200" i="1" kern="1200" dirty="0">
                <a:solidFill>
                  <a:schemeClr val="tx1"/>
                </a:solidFill>
                <a:latin typeface="+mn-lt"/>
                <a:ea typeface="+mn-ea"/>
                <a:cs typeface="+mn-cs"/>
              </a:rPr>
              <a:t>Variations in the length of the dandelion stem (trait) and the environment (mower) affect which plants survive long enough to produce babies (seeds), and thus which variation (short stem) becomes more common in the next generation.</a:t>
            </a:r>
            <a:endParaRPr lang="en-US" sz="1200" i="1"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in pairs to answer the criteria questions in Analysis Guide A for this agreed-upon main</a:t>
            </a:r>
            <a:r>
              <a:rPr lang="en-US" sz="1200" kern="1200" baseline="0" dirty="0">
                <a:solidFill>
                  <a:schemeClr val="tx1"/>
                </a:solidFill>
                <a:latin typeface="+mn-lt"/>
                <a:ea typeface="+mn-ea"/>
                <a:cs typeface="+mn-cs"/>
              </a:rPr>
              <a:t> learning goal</a:t>
            </a:r>
            <a:r>
              <a:rPr lang="en-US" sz="1200" kern="1200" dirty="0">
                <a:solidFill>
                  <a:schemeClr val="tx1"/>
                </a:solidFill>
                <a:latin typeface="+mn-lt"/>
                <a:ea typeface="+mn-ea"/>
                <a:cs typeface="+mn-cs"/>
              </a:rPr>
              <a:t>. Also have them identify any supporting science ideas that don’t closely match the main learning goal.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Analysis Guide A and the final question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Science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tall dandelion doesn’t survive because the mower cuts off its flower, so there won’t be any seeds.</a:t>
            </a:r>
          </a:p>
          <a:p>
            <a:pPr marL="137160" indent="-137160">
              <a:buFont typeface="Arial" pitchFamily="34" charset="0"/>
              <a:buChar char="•"/>
            </a:pPr>
            <a:r>
              <a:rPr lang="en-US" sz="1200" kern="1200" dirty="0">
                <a:solidFill>
                  <a:schemeClr val="tx1"/>
                </a:solidFill>
                <a:latin typeface="+mn-lt"/>
                <a:ea typeface="+mn-ea"/>
                <a:cs typeface="+mn-cs"/>
              </a:rPr>
              <a:t>The small-stemmed dandelion survived with its flower. </a:t>
            </a:r>
          </a:p>
          <a:p>
            <a:pPr marL="137160" indent="-137160">
              <a:buFont typeface="Arial" pitchFamily="34" charset="0"/>
              <a:buChar char="•"/>
            </a:pPr>
            <a:r>
              <a:rPr lang="en-US" sz="1200" kern="1200" dirty="0">
                <a:solidFill>
                  <a:schemeClr val="tx1"/>
                </a:solidFill>
                <a:latin typeface="+mn-lt"/>
                <a:ea typeface="+mn-ea"/>
                <a:cs typeface="+mn-cs"/>
              </a:rPr>
              <a:t>The trait that varied was the stem.</a:t>
            </a:r>
          </a:p>
          <a:p>
            <a:pPr marL="137160" indent="-137160">
              <a:buFont typeface="Arial" pitchFamily="34" charset="0"/>
              <a:buChar char="•"/>
            </a:pPr>
            <a:r>
              <a:rPr lang="en-US" sz="1200" kern="1200" dirty="0">
                <a:solidFill>
                  <a:schemeClr val="tx1"/>
                </a:solidFill>
                <a:latin typeface="+mn-lt"/>
                <a:ea typeface="+mn-ea"/>
                <a:cs typeface="+mn-cs"/>
              </a:rPr>
              <a:t>The variation was the stem length.</a:t>
            </a:r>
          </a:p>
          <a:p>
            <a:pPr marL="137160" indent="-137160">
              <a:buFont typeface="Arial" pitchFamily="34" charset="0"/>
              <a:buChar char="•"/>
            </a:pPr>
            <a:r>
              <a:rPr lang="en-US" sz="1200" kern="1200" dirty="0">
                <a:solidFill>
                  <a:schemeClr val="tx1"/>
                </a:solidFill>
                <a:latin typeface="+mn-lt"/>
                <a:ea typeface="+mn-ea"/>
                <a:cs typeface="+mn-cs"/>
              </a:rPr>
              <a:t>The dandelions with the short-stemmed variation are more likely to survive the mower, so they’re more likely to disperse new seeds.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Is the MLG consistent in clips 1, 2, and 3: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Yes, the learning goal overlaps in all three clips during this use-and-apply activity.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a:p>
        </p:txBody>
      </p:sp>
    </p:spTree>
    <p:extLst>
      <p:ext uri="{BB962C8B-B14F-4D97-AF65-F5344CB8AC3E}">
        <p14:creationId xmlns:p14="http://schemas.microsoft.com/office/powerpoint/2010/main" val="1501347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b="1" kern="1200" dirty="0">
                <a:solidFill>
                  <a:schemeClr val="tx1"/>
                </a:solidFill>
                <a:effectLst/>
                <a:latin typeface="+mn-lt"/>
                <a:ea typeface="+mn-ea"/>
                <a:cs typeface="+mn-cs"/>
              </a:rPr>
              <a:t>Note: </a:t>
            </a:r>
            <a:r>
              <a:rPr lang="en-US" sz="1200" kern="1200" dirty="0">
                <a:solidFill>
                  <a:schemeClr val="tx1"/>
                </a:solidFill>
                <a:latin typeface="+mn-lt"/>
                <a:ea typeface="+mn-ea"/>
                <a:cs typeface="+mn-cs"/>
              </a:rPr>
              <a:t>This slide is </a:t>
            </a:r>
            <a:r>
              <a:rPr lang="en-US" sz="1200" b="1" kern="1200" dirty="0">
                <a:solidFill>
                  <a:schemeClr val="tx1"/>
                </a:solidFill>
                <a:latin typeface="+mn-lt"/>
                <a:ea typeface="+mn-ea"/>
                <a:cs typeface="+mn-cs"/>
              </a:rPr>
              <a:t>optional</a:t>
            </a:r>
            <a:r>
              <a:rPr lang="en-US" sz="1200" kern="1200" dirty="0">
                <a:solidFill>
                  <a:schemeClr val="tx1"/>
                </a:solidFill>
                <a:latin typeface="+mn-lt"/>
                <a:ea typeface="+mn-ea"/>
                <a:cs typeface="+mn-cs"/>
              </a:rPr>
              <a:t> if time is running short. It’s designed to help participants see how the lesson plans are written to highlight the main learning goal and science ideas that support the main learning goal. </a:t>
            </a:r>
          </a:p>
          <a:p>
            <a:pPr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Have participants examine the main learning goal for lesson 5a in the scope and sequence chart of their lesson plans binder. Then have them review the supporting science ideas in the Science Content Storyline column.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Why do you think these ideas are included in this lesson storyline?”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1085750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33</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a:t>
            </a:r>
            <a:r>
              <a:rPr lang="en-US" altLang="en-US" baseline="0" dirty="0"/>
              <a:t> than 1 min</a:t>
            </a:r>
          </a:p>
          <a:p>
            <a:pPr eaLnBrk="1" hangingPunct="1"/>
            <a:endParaRPr lang="en-US" altLang="en-US" baseline="0" dirty="0"/>
          </a:p>
          <a:p>
            <a:pPr marL="228600" lvl="1" indent="-228600">
              <a:buNone/>
            </a:pPr>
            <a:r>
              <a:rPr lang="en-US" sz="1200" kern="1200" dirty="0">
                <a:solidFill>
                  <a:schemeClr val="tx1"/>
                </a:solidFill>
                <a:latin typeface="+mn-lt"/>
                <a:ea typeface="+mn-ea"/>
                <a:cs typeface="+mn-cs"/>
              </a:rPr>
              <a:t>a. “Now let’s begin our investigation of variations in plants and animals.”</a:t>
            </a:r>
          </a:p>
          <a:p>
            <a:pPr marL="228600" lvl="1" indent="-228600">
              <a:buAutoNum type="alphaLcPeriod"/>
            </a:pPr>
            <a:endParaRPr lang="en-US"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content background document and Common Student Ideas about Variations in Plants and Animals.</a:t>
            </a:r>
          </a:p>
          <a:p>
            <a:pPr marL="228600" lvl="1" indent="-228600">
              <a:buNone/>
            </a:pP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2113866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sz="1200" kern="1200" dirty="0">
                <a:solidFill>
                  <a:schemeClr val="tx1"/>
                </a:solidFill>
                <a:latin typeface="+mn-lt"/>
                <a:ea typeface="+mn-ea"/>
                <a:cs typeface="+mn-cs"/>
              </a:rPr>
              <a:t>a. Introduce the unit central question on the slide and point out that this is the same question students will think about during the VPA lesson sequence.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week,</a:t>
            </a:r>
            <a:r>
              <a:rPr lang="en-US" sz="1200" kern="1200" baseline="0" dirty="0">
                <a:solidFill>
                  <a:schemeClr val="tx1"/>
                </a:solidFill>
                <a:latin typeface="+mn-lt"/>
                <a:ea typeface="+mn-ea"/>
                <a:cs typeface="+mn-cs"/>
              </a:rPr>
              <a:t> we’ll explore </a:t>
            </a:r>
            <a:r>
              <a:rPr lang="en-US" sz="1200" kern="1200" dirty="0">
                <a:solidFill>
                  <a:schemeClr val="tx1"/>
                </a:solidFill>
                <a:latin typeface="+mn-lt"/>
                <a:ea typeface="+mn-ea"/>
                <a:cs typeface="+mn-cs"/>
              </a:rPr>
              <a:t>science ideas about variations in plants and animals that will help us answer this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write the unit central question in their science notebooks and draw a double-lined box around it to reinforce the practice they’ll follow with their students.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2221132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lvl="1" indent="-228600">
              <a:buNone/>
            </a:pPr>
            <a:r>
              <a:rPr lang="en-US" sz="1200" kern="1200" dirty="0">
                <a:solidFill>
                  <a:schemeClr val="tx1"/>
                </a:solidFill>
                <a:latin typeface="+mn-lt"/>
                <a:ea typeface="+mn-ea"/>
                <a:cs typeface="+mn-cs"/>
              </a:rPr>
              <a:t>a. Introduce the focus question on the slide.</a:t>
            </a:r>
          </a:p>
          <a:p>
            <a:pPr marL="228600" lvl="1" indent="-228600">
              <a:buAutoNum type="alphaLcPeriod"/>
            </a:pPr>
            <a:endParaRPr lang="en-US" sz="1200" kern="1200" dirty="0">
              <a:solidFill>
                <a:schemeClr val="tx1"/>
              </a:solidFill>
              <a:latin typeface="+mn-lt"/>
              <a:ea typeface="+mn-ea"/>
              <a:cs typeface="+mn-cs"/>
            </a:endParaRPr>
          </a:p>
          <a:p>
            <a:pPr marL="0" lvl="1" indent="0">
              <a:buNone/>
            </a:pPr>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Have participants copy the question into their science notebooks.</a:t>
            </a:r>
          </a:p>
          <a:p>
            <a:pPr marL="0" lvl="1" indent="0">
              <a:buNone/>
            </a:pPr>
            <a:endParaRPr lang="en-US" sz="1200" kern="1200" baseline="0" dirty="0">
              <a:solidFill>
                <a:schemeClr val="tx1"/>
              </a:solidFill>
              <a:latin typeface="+mn-lt"/>
              <a:ea typeface="+mn-ea"/>
              <a:cs typeface="+mn-cs"/>
            </a:endParaRPr>
          </a:p>
          <a:p>
            <a:pPr marL="0" lvl="1" indent="0">
              <a:buNone/>
            </a:pPr>
            <a:r>
              <a:rPr lang="en-US" sz="1200" kern="1200" baseline="0" dirty="0">
                <a:solidFill>
                  <a:schemeClr val="tx1"/>
                </a:solidFill>
                <a:latin typeface="+mn-lt"/>
                <a:ea typeface="+mn-ea"/>
                <a:cs typeface="+mn-cs"/>
              </a:rPr>
              <a:t>c. Then elicit some initial ideas from participants and record them on chart paper.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a:p>
        </p:txBody>
      </p:sp>
    </p:spTree>
    <p:extLst>
      <p:ext uri="{BB962C8B-B14F-4D97-AF65-F5344CB8AC3E}">
        <p14:creationId xmlns:p14="http://schemas.microsoft.com/office/powerpoint/2010/main" val="2221132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kern="1200" dirty="0">
                <a:solidFill>
                  <a:schemeClr val="tx1"/>
                </a:solidFill>
                <a:latin typeface="+mn-lt"/>
                <a:ea typeface="+mn-ea"/>
                <a:cs typeface="+mn-cs"/>
              </a:rPr>
              <a:t>2 min</a:t>
            </a:r>
          </a:p>
          <a:p>
            <a:endParaRPr lang="en-US" sz="1200" b="1"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a. “What do you think of when you hear words like </a:t>
            </a:r>
            <a:r>
              <a:rPr lang="en-US" sz="1200" i="1" kern="1200" dirty="0">
                <a:solidFill>
                  <a:schemeClr val="tx1"/>
                </a:solidFill>
                <a:latin typeface="+mn-lt"/>
                <a:ea typeface="+mn-ea"/>
                <a:cs typeface="+mn-cs"/>
              </a:rPr>
              <a:t>diversity</a:t>
            </a:r>
            <a:r>
              <a:rPr lang="en-US" sz="1200" kern="1200" dirty="0">
                <a:solidFill>
                  <a:schemeClr val="tx1"/>
                </a:solidFill>
                <a:latin typeface="+mn-lt"/>
                <a:ea typeface="+mn-ea"/>
                <a:cs typeface="+mn-cs"/>
              </a:rPr>
              <a:t> or </a:t>
            </a:r>
            <a:r>
              <a:rPr lang="en-US" sz="1200" i="1" kern="1200" dirty="0">
                <a:solidFill>
                  <a:schemeClr val="tx1"/>
                </a:solidFill>
                <a:latin typeface="+mn-lt"/>
                <a:ea typeface="+mn-ea"/>
                <a:cs typeface="+mn-cs"/>
              </a:rPr>
              <a:t>variation</a:t>
            </a:r>
            <a:r>
              <a:rPr lang="en-US" sz="1200" kern="1200" dirty="0">
                <a:solidFill>
                  <a:schemeClr val="tx1"/>
                </a:solidFill>
                <a:latin typeface="+mn-lt"/>
                <a:ea typeface="+mn-ea"/>
                <a:cs typeface="+mn-cs"/>
              </a:rPr>
              <a:t>? Let’s hear some of your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elicit question is designed to uncover participants’ initial ideas. Don’t try to correct their ideas at this point or lead them to the right answers.</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As participants share their ideas, record them on chart paper. Ask probe questions to clarify</a:t>
            </a:r>
            <a:r>
              <a:rPr lang="en-US" sz="1200" kern="1200" baseline="0" dirty="0">
                <a:solidFill>
                  <a:schemeClr val="tx1"/>
                </a:solidFill>
                <a:latin typeface="+mn-lt"/>
                <a:ea typeface="+mn-ea"/>
                <a:cs typeface="+mn-cs"/>
              </a:rPr>
              <a:t> their thinking.</a:t>
            </a:r>
            <a:endParaRPr lang="en-US" sz="1200" kern="1200" dirty="0">
              <a:solidFill>
                <a:schemeClr val="tx1"/>
              </a:solidFill>
              <a:latin typeface="+mn-lt"/>
              <a:ea typeface="+mn-ea"/>
              <a:cs typeface="+mn-cs"/>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0CAC0F-1AA9-4D4C-81C8-05224E2D76AA}" type="slidenum">
              <a:rPr lang="en-US" altLang="en-US" smtClean="0">
                <a:solidFill>
                  <a:prstClr val="black"/>
                </a:solidFill>
              </a:rPr>
              <a:pPr eaLnBrk="1" hangingPunct="1"/>
              <a:t>36</a:t>
            </a:fld>
            <a:endParaRPr lang="en-US" altLang="en-US">
              <a:solidFill>
                <a:prstClr val="black"/>
              </a:solidFill>
            </a:endParaRPr>
          </a:p>
        </p:txBody>
      </p:sp>
    </p:spTree>
    <p:extLst>
      <p:ext uri="{BB962C8B-B14F-4D97-AF65-F5344CB8AC3E}">
        <p14:creationId xmlns:p14="http://schemas.microsoft.com/office/powerpoint/2010/main" val="2030475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pPr marL="0" indent="0">
              <a:buNone/>
            </a:pPr>
            <a:r>
              <a:rPr lang="en-US" sz="1200" kern="1200" dirty="0">
                <a:solidFill>
                  <a:schemeClr val="tx1"/>
                </a:solidFill>
                <a:latin typeface="+mn-lt"/>
                <a:ea typeface="+mn-ea"/>
                <a:cs typeface="+mn-cs"/>
              </a:rPr>
              <a:t>a. “As you watch a</a:t>
            </a:r>
            <a:r>
              <a:rPr lang="en-US" sz="1200" kern="1200" baseline="0" dirty="0">
                <a:solidFill>
                  <a:schemeClr val="tx1"/>
                </a:solidFill>
                <a:latin typeface="+mn-lt"/>
                <a:ea typeface="+mn-ea"/>
                <a:cs typeface="+mn-cs"/>
              </a:rPr>
              <a:t> video clip about the life cycle of painted lady butterflies</a:t>
            </a:r>
            <a:r>
              <a:rPr lang="en-US" sz="1200" kern="1200" dirty="0">
                <a:solidFill>
                  <a:schemeClr val="tx1"/>
                </a:solidFill>
                <a:latin typeface="+mn-lt"/>
                <a:ea typeface="+mn-ea"/>
                <a:cs typeface="+mn-cs"/>
              </a:rPr>
              <a:t>, look for examples of traits and trait variations in the butterflies and record your observations in your notebooks.”</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Show the YouTube video from the beginning to segment 4:27. </a:t>
            </a:r>
          </a:p>
          <a:p>
            <a:endParaRPr lang="en-US" sz="1200" b="1"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c. Invite one or two participants to share their observations of butterfly traits and variations with the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 </a:t>
            </a:r>
            <a:endParaRPr lang="en-US" sz="1200" kern="1200" dirty="0">
              <a:solidFill>
                <a:schemeClr val="tx1"/>
              </a:solidFill>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Some traits that vary are the size and shape of the caterpillars, the timing of the silk-button formation, and the timing of butterflies emerging from the chrysalis.</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228600" indent="-228600">
              <a:buNone/>
            </a:pPr>
            <a:r>
              <a:rPr lang="en-US" sz="1200" kern="1200" dirty="0">
                <a:solidFill>
                  <a:schemeClr val="tx1"/>
                </a:solidFill>
                <a:latin typeface="+mn-lt"/>
                <a:ea typeface="+mn-ea"/>
                <a:cs typeface="+mn-cs"/>
              </a:rPr>
              <a:t>a. “What traits did all of the individual butterflies in the video share?”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number of legs</a:t>
            </a:r>
          </a:p>
          <a:p>
            <a:pPr marL="137160" indent="-137160">
              <a:buFont typeface="Arial" pitchFamily="34" charset="0"/>
              <a:buChar char="•"/>
            </a:pPr>
            <a:r>
              <a:rPr lang="en-US" sz="1200" kern="1200" dirty="0">
                <a:solidFill>
                  <a:schemeClr val="tx1"/>
                </a:solidFill>
                <a:latin typeface="+mn-lt"/>
                <a:ea typeface="+mn-ea"/>
                <a:cs typeface="+mn-cs"/>
              </a:rPr>
              <a:t>The number of body segments</a:t>
            </a:r>
          </a:p>
          <a:p>
            <a:pPr marL="137160" indent="-137160">
              <a:buFont typeface="Arial" pitchFamily="34" charset="0"/>
              <a:buChar char="•"/>
            </a:pPr>
            <a:r>
              <a:rPr lang="en-US" sz="1200" kern="1200" dirty="0">
                <a:solidFill>
                  <a:schemeClr val="tx1"/>
                </a:solidFill>
                <a:latin typeface="+mn-lt"/>
                <a:ea typeface="+mn-ea"/>
                <a:cs typeface="+mn-cs"/>
              </a:rPr>
              <a:t>The number of eyes</a:t>
            </a:r>
          </a:p>
          <a:p>
            <a:pPr marL="137160" indent="-137160">
              <a:buFont typeface="Arial" pitchFamily="34" charset="0"/>
              <a:buChar char="•"/>
            </a:pPr>
            <a:r>
              <a:rPr lang="en-US" sz="1200" kern="1200" dirty="0">
                <a:solidFill>
                  <a:schemeClr val="tx1"/>
                </a:solidFill>
                <a:latin typeface="+mn-lt"/>
                <a:ea typeface="+mn-ea"/>
                <a:cs typeface="+mn-cs"/>
              </a:rPr>
              <a:t>The life cycle</a:t>
            </a:r>
          </a:p>
          <a:p>
            <a:pPr marL="137160" indent="-137160">
              <a:buFont typeface="Arial" pitchFamily="34" charset="0"/>
              <a:buChar char="•"/>
            </a:pPr>
            <a:r>
              <a:rPr lang="en-US" sz="1200" kern="1200" dirty="0">
                <a:solidFill>
                  <a:schemeClr val="tx1"/>
                </a:solidFill>
                <a:latin typeface="+mn-lt"/>
                <a:ea typeface="+mn-ea"/>
                <a:cs typeface="+mn-cs"/>
              </a:rPr>
              <a:t>The basic pattern of colors in the same life stages.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slide marks a transition into a discussion of trait variation at different levels of life.</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a. “In the video clip, we identified several trait variations among </a:t>
            </a:r>
            <a:r>
              <a:rPr lang="en-US" sz="1200" i="1" kern="1200" dirty="0">
                <a:solidFill>
                  <a:schemeClr val="tx1"/>
                </a:solidFill>
                <a:latin typeface="+mn-lt"/>
                <a:ea typeface="+mn-ea"/>
                <a:cs typeface="+mn-cs"/>
              </a:rPr>
              <a:t>individual</a:t>
            </a:r>
            <a:r>
              <a:rPr lang="en-US" sz="1200" kern="1200" dirty="0">
                <a:solidFill>
                  <a:schemeClr val="tx1"/>
                </a:solidFill>
                <a:latin typeface="+mn-lt"/>
                <a:ea typeface="+mn-ea"/>
                <a:cs typeface="+mn-cs"/>
              </a:rPr>
              <a:t> butterflies, but life has many levels of organization.”</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“What do you think the phrase “levels of life” means?”</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c. Invite a few participants to share their initial ideas.</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23554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5 min </a:t>
            </a:r>
          </a:p>
          <a:p>
            <a:pPr eaLnBrk="1" hangingPunct="1"/>
            <a:endParaRPr lang="en-US" dirty="0">
              <a:latin typeface="Arial" charset="0"/>
            </a:endParaRPr>
          </a:p>
          <a:p>
            <a:pPr lvl="0" fontAlgn="base"/>
            <a:r>
              <a:rPr lang="en-US" sz="1200" u="none" strike="noStrike" kern="1200" dirty="0">
                <a:solidFill>
                  <a:schemeClr val="tx1"/>
                </a:solidFill>
                <a:effectLst/>
                <a:latin typeface="+mn-lt"/>
                <a:ea typeface="+mn-ea"/>
                <a:cs typeface="+mn-cs"/>
              </a:rPr>
              <a:t>a.</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Review the norms as a group.</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a:t>
            </a:r>
            <a:r>
              <a:rPr lang="en-US" sz="1200" u="none" strike="noStrike" kern="1200" baseline="0" dirty="0">
                <a:solidFill>
                  <a:schemeClr val="tx1"/>
                </a:solidFill>
                <a:effectLst/>
                <a:latin typeface="+mn-lt"/>
                <a:ea typeface="+mn-ea"/>
                <a:cs typeface="+mn-cs"/>
              </a:rPr>
              <a:t> </a:t>
            </a:r>
            <a:r>
              <a:rPr lang="en-US" sz="1200" b="1" u="none" strike="noStrike" kern="1200" baseline="0" dirty="0">
                <a:solidFill>
                  <a:schemeClr val="tx1"/>
                </a:solidFill>
                <a:effectLst/>
                <a:latin typeface="+mn-lt"/>
                <a:ea typeface="+mn-ea"/>
                <a:cs typeface="+mn-cs"/>
              </a:rPr>
              <a:t>Ask:</a:t>
            </a:r>
            <a:r>
              <a:rPr lang="en-US" sz="1200" b="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“Any comments or suggested changes? How are we doing with applying these norms?” </a:t>
            </a:r>
          </a:p>
        </p:txBody>
      </p:sp>
    </p:spTree>
    <p:extLst>
      <p:ext uri="{BB962C8B-B14F-4D97-AF65-F5344CB8AC3E}">
        <p14:creationId xmlns:p14="http://schemas.microsoft.com/office/powerpoint/2010/main" val="3279290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3177" tIns="46589" rIns="93177" bIns="46589" anchor="b"/>
          <a:lstStyle>
            <a:lvl1pPr>
              <a:defRPr sz="2500" b="1">
                <a:solidFill>
                  <a:schemeClr val="tx1"/>
                </a:solidFill>
                <a:latin typeface="Times" pitchFamily="84" charset="0"/>
                <a:ea typeface="ＭＳ Ｐゴシック" pitchFamily="84" charset="-128"/>
              </a:defRPr>
            </a:lvl1pPr>
            <a:lvl2pPr marL="37931725" indent="-37474525">
              <a:defRPr sz="2500" b="1">
                <a:solidFill>
                  <a:schemeClr val="tx1"/>
                </a:solidFill>
                <a:latin typeface="Times" pitchFamily="84" charset="0"/>
                <a:ea typeface="ＭＳ Ｐゴシック" pitchFamily="84" charset="-128"/>
              </a:defRPr>
            </a:lvl2pPr>
            <a:lvl3pPr marL="1143000" indent="-228600">
              <a:defRPr sz="2500" b="1">
                <a:solidFill>
                  <a:schemeClr val="tx1"/>
                </a:solidFill>
                <a:latin typeface="Times" pitchFamily="84" charset="0"/>
                <a:ea typeface="ＭＳ Ｐゴシック" pitchFamily="84" charset="-128"/>
              </a:defRPr>
            </a:lvl3pPr>
            <a:lvl4pPr marL="1600200" indent="-228600">
              <a:defRPr sz="2500" b="1">
                <a:solidFill>
                  <a:schemeClr val="tx1"/>
                </a:solidFill>
                <a:latin typeface="Times" pitchFamily="84" charset="0"/>
                <a:ea typeface="ＭＳ Ｐゴシック" pitchFamily="84" charset="-128"/>
              </a:defRPr>
            </a:lvl4pPr>
            <a:lvl5pPr marL="2057400" indent="-228600">
              <a:defRPr sz="2500" b="1">
                <a:solidFill>
                  <a:schemeClr val="tx1"/>
                </a:solidFill>
                <a:latin typeface="Times" pitchFamily="84" charset="0"/>
                <a:ea typeface="ＭＳ Ｐゴシック" pitchFamily="84" charset="-128"/>
              </a:defRPr>
            </a:lvl5pPr>
            <a:lvl6pPr marL="2514600" indent="-228600" eaLnBrk="0" fontAlgn="base" hangingPunct="0">
              <a:spcBef>
                <a:spcPct val="0"/>
              </a:spcBef>
              <a:spcAft>
                <a:spcPct val="0"/>
              </a:spcAft>
              <a:defRPr sz="2500" b="1">
                <a:solidFill>
                  <a:schemeClr val="tx1"/>
                </a:solidFill>
                <a:latin typeface="Times" pitchFamily="84" charset="0"/>
                <a:ea typeface="ＭＳ Ｐゴシック" pitchFamily="84" charset="-128"/>
              </a:defRPr>
            </a:lvl6pPr>
            <a:lvl7pPr marL="2971800" indent="-228600" eaLnBrk="0" fontAlgn="base" hangingPunct="0">
              <a:spcBef>
                <a:spcPct val="0"/>
              </a:spcBef>
              <a:spcAft>
                <a:spcPct val="0"/>
              </a:spcAft>
              <a:defRPr sz="2500" b="1">
                <a:solidFill>
                  <a:schemeClr val="tx1"/>
                </a:solidFill>
                <a:latin typeface="Times" pitchFamily="84" charset="0"/>
                <a:ea typeface="ＭＳ Ｐゴシック" pitchFamily="84" charset="-128"/>
              </a:defRPr>
            </a:lvl7pPr>
            <a:lvl8pPr marL="3429000" indent="-228600" eaLnBrk="0" fontAlgn="base" hangingPunct="0">
              <a:spcBef>
                <a:spcPct val="0"/>
              </a:spcBef>
              <a:spcAft>
                <a:spcPct val="0"/>
              </a:spcAft>
              <a:defRPr sz="2500" b="1">
                <a:solidFill>
                  <a:schemeClr val="tx1"/>
                </a:solidFill>
                <a:latin typeface="Times" pitchFamily="84" charset="0"/>
                <a:ea typeface="ＭＳ Ｐゴシック" pitchFamily="84" charset="-128"/>
              </a:defRPr>
            </a:lvl8pPr>
            <a:lvl9pPr marL="3886200" indent="-228600" eaLnBrk="0" fontAlgn="base" hangingPunct="0">
              <a:spcBef>
                <a:spcPct val="0"/>
              </a:spcBef>
              <a:spcAft>
                <a:spcPct val="0"/>
              </a:spcAft>
              <a:defRPr sz="2500" b="1">
                <a:solidFill>
                  <a:schemeClr val="tx1"/>
                </a:solidFill>
                <a:latin typeface="Times" pitchFamily="84" charset="0"/>
                <a:ea typeface="ＭＳ Ｐゴシック" pitchFamily="84" charset="-128"/>
              </a:defRPr>
            </a:lvl9pPr>
          </a:lstStyle>
          <a:p>
            <a:pPr algn="r"/>
            <a:fld id="{14EB4EBC-F8C5-4FFE-9B03-BDE26D7CD0B3}" type="slidenum">
              <a:rPr lang="en-US" altLang="en-US" sz="1200" b="0">
                <a:solidFill>
                  <a:prstClr val="black"/>
                </a:solidFill>
              </a:rPr>
              <a:pPr algn="r"/>
              <a:t>40</a:t>
            </a:fld>
            <a:endParaRPr lang="en-US" altLang="en-US" sz="1200" b="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000000"/>
                </a:solidFill>
                <a:latin typeface="Times New Roman" pitchFamily="84" charset="0"/>
                <a:ea typeface="ＭＳ Ｐゴシック" pitchFamily="84" charset="-128"/>
              </a:rPr>
              <a:t>1</a:t>
            </a:r>
            <a:r>
              <a:rPr lang="en-US" altLang="en-US" baseline="0" dirty="0">
                <a:solidFill>
                  <a:srgbClr val="000000"/>
                </a:solidFill>
                <a:latin typeface="Times New Roman" pitchFamily="84" charset="0"/>
                <a:ea typeface="ＭＳ Ｐゴシック" pitchFamily="84" charset="-128"/>
              </a:rPr>
              <a:t> min</a:t>
            </a:r>
          </a:p>
          <a:p>
            <a:endParaRPr lang="en-US" altLang="en-US" baseline="0" dirty="0">
              <a:solidFill>
                <a:srgbClr val="000000"/>
              </a:solidFill>
              <a:latin typeface="Times New Roman" pitchFamily="84" charset="0"/>
              <a:ea typeface="ＭＳ Ｐゴシック" pitchFamily="84" charset="-128"/>
            </a:endParaRPr>
          </a:p>
          <a:p>
            <a:pPr marL="0" indent="0">
              <a:buNone/>
            </a:pPr>
            <a:r>
              <a:rPr lang="en-US" sz="1200" kern="1200" dirty="0">
                <a:solidFill>
                  <a:schemeClr val="tx1"/>
                </a:solidFill>
                <a:latin typeface="+mn-lt"/>
                <a:ea typeface="+mn-ea"/>
                <a:cs typeface="+mn-cs"/>
              </a:rPr>
              <a:t>a. “Biologists study life at various levels of organization. Let’s briefly review the levels of life on the slide.”</a:t>
            </a:r>
          </a:p>
          <a:p>
            <a:pPr indent="0"/>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Walk participants through the various levels of life on the slide, but don’t dwell on the details or differences between levels at this point.</a:t>
            </a:r>
          </a:p>
          <a:p>
            <a:pPr indent="0"/>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c. “Variations can be observed at all of these levels, with the exception of the biosphere, since it’s unlikely we’ll find other biospheres in the universe.”</a:t>
            </a:r>
            <a:r>
              <a:rPr lang="en-US" dirty="0"/>
              <a:t> </a:t>
            </a:r>
          </a:p>
          <a:p>
            <a:pPr marL="22860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solidFill>
                <a:srgbClr val="000000"/>
              </a:solidFill>
              <a:latin typeface="Times New Roman" pitchFamily="84" charset="0"/>
              <a:ea typeface="ＭＳ Ｐゴシック" pitchFamily="8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solidFill>
                  <a:srgbClr val="000000"/>
                </a:solidFill>
                <a:latin typeface="Times New Roman" pitchFamily="84" charset="0"/>
                <a:ea typeface="ＭＳ Ｐゴシック" pitchFamily="84" charset="-128"/>
              </a:rPr>
              <a:t>d. “Each higher level of life may have properties that aren’t necessarily predictable from lower levels. For example, cells may have certain functions and accomplish things that we wouldn’t necessarily be able to predict based on knowing which organelles and molecules make up the cells.”</a:t>
            </a:r>
          </a:p>
        </p:txBody>
      </p:sp>
    </p:spTree>
    <p:extLst>
      <p:ext uri="{BB962C8B-B14F-4D97-AF65-F5344CB8AC3E}">
        <p14:creationId xmlns:p14="http://schemas.microsoft.com/office/powerpoint/2010/main" val="217232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a:t>Less than 1 min</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indent="0">
              <a:buNone/>
            </a:pPr>
            <a:r>
              <a:rPr lang="en-US" sz="1200" kern="1200" dirty="0">
                <a:solidFill>
                  <a:schemeClr val="tx1"/>
                </a:solidFill>
                <a:latin typeface="+mn-lt"/>
                <a:ea typeface="+mn-ea"/>
                <a:cs typeface="+mn-cs"/>
              </a:rPr>
              <a:t>a. “Biologists study diversity and variation across many levels of life, such as across different ecosystems, species, populations within a species, individuals within a population or species, life stages within an individual, and cells within an individual.”</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Emphasize that the lessons in this unit will focus mainly on variation among individuals within a population or species.</a:t>
            </a:r>
            <a:endParaRPr lang="en-US" altLang="en-US" dirty="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endParaRPr lang="en-US" altLang="en-US" dirty="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0CAC0F-1AA9-4D4C-81C8-05224E2D76AA}" type="slidenum">
              <a:rPr lang="en-US" altLang="en-US" smtClean="0">
                <a:solidFill>
                  <a:prstClr val="black"/>
                </a:solidFill>
              </a:rPr>
              <a:pPr eaLnBrk="1" hangingPunct="1"/>
              <a:t>41</a:t>
            </a:fld>
            <a:endParaRPr lang="en-US" altLang="en-US">
              <a:solidFill>
                <a:prstClr val="black"/>
              </a:solidFill>
            </a:endParaRPr>
          </a:p>
        </p:txBody>
      </p:sp>
    </p:spTree>
    <p:extLst>
      <p:ext uri="{BB962C8B-B14F-4D97-AF65-F5344CB8AC3E}">
        <p14:creationId xmlns:p14="http://schemas.microsoft.com/office/powerpoint/2010/main" val="638180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8 min</a:t>
            </a:r>
          </a:p>
          <a:p>
            <a:endParaRPr lang="en-US" baseline="0" dirty="0"/>
          </a:p>
          <a:p>
            <a:pPr marL="228600" indent="-228600">
              <a:buNone/>
            </a:pPr>
            <a:r>
              <a:rPr lang="en-US" sz="1200" kern="1200" dirty="0">
                <a:solidFill>
                  <a:schemeClr val="tx1"/>
                </a:solidFill>
                <a:latin typeface="+mn-lt"/>
                <a:ea typeface="+mn-ea"/>
                <a:cs typeface="+mn-cs"/>
              </a:rPr>
              <a:t>a. “Look at this photo of a dachshund. What traits do you see? What are some traits you can’t see?”</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As participants share their observations, record five or six traits on chart paper. </a:t>
            </a:r>
          </a:p>
          <a:p>
            <a:endParaRPr lang="en-US" sz="1200" b="1" kern="1200" dirty="0">
              <a:solidFill>
                <a:schemeClr val="tx1"/>
              </a:solidFill>
              <a:latin typeface="+mn-lt"/>
              <a:ea typeface="+mn-ea"/>
              <a:cs typeface="+mn-cs"/>
            </a:endParaRPr>
          </a:p>
          <a:p>
            <a:pPr marL="228600" indent="-228600">
              <a:buNone/>
            </a:pPr>
            <a:r>
              <a:rPr lang="en-US" sz="1200" b="0" kern="1200" baseline="0" dirty="0">
                <a:solidFill>
                  <a:schemeClr val="tx1"/>
                </a:solidFill>
                <a:latin typeface="+mn-lt"/>
                <a:ea typeface="+mn-ea"/>
                <a:cs typeface="+mn-cs"/>
              </a:rPr>
              <a:t>c. </a:t>
            </a:r>
            <a:r>
              <a:rPr lang="en-US" sz="1200" b="1" kern="1200" baseline="0" dirty="0">
                <a:solidFill>
                  <a:schemeClr val="tx1"/>
                </a:solidFill>
                <a:latin typeface="+mn-lt"/>
                <a:ea typeface="+mn-ea"/>
                <a:cs typeface="+mn-cs"/>
              </a:rPr>
              <a:t>Individuals: </a:t>
            </a:r>
            <a:r>
              <a:rPr lang="en-US" sz="1200" kern="1200" dirty="0">
                <a:solidFill>
                  <a:schemeClr val="tx1"/>
                </a:solidFill>
                <a:latin typeface="+mn-lt"/>
                <a:ea typeface="+mn-ea"/>
                <a:cs typeface="+mn-cs"/>
              </a:rPr>
              <a:t>Ask participants to come up with a concise working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definition of a trait.</a:t>
            </a:r>
            <a:r>
              <a:rPr lang="en-US" sz="1200" kern="1200" baseline="0" dirty="0">
                <a:solidFill>
                  <a:schemeClr val="tx1"/>
                </a:solidFill>
                <a:latin typeface="+mn-lt"/>
                <a:ea typeface="+mn-ea"/>
                <a:cs typeface="+mn-cs"/>
              </a:rPr>
              <a:t> Direct them to write this definition in their notebooks.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group:</a:t>
            </a:r>
            <a:r>
              <a:rPr lang="en-US" sz="1200" kern="1200" dirty="0">
                <a:solidFill>
                  <a:schemeClr val="tx1"/>
                </a:solidFill>
                <a:latin typeface="+mn-lt"/>
                <a:ea typeface="+mn-ea"/>
                <a:cs typeface="+mn-cs"/>
              </a:rPr>
              <a:t> Invite a few participants to share their definitions with the group. As time allows, ask probe questions, such as “What do you mean when you say …?” “Can you define this more precisely?” and “Can you elaborate on that idea?”  </a:t>
            </a:r>
          </a:p>
          <a:p>
            <a:endParaRPr lang="en-US" sz="1200" b="1"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e. After the discussion, have participants locate the content background document in their lesson plans binders and read the section titled “Defining Traits.” Then</a:t>
            </a:r>
            <a:r>
              <a:rPr lang="en-US" sz="1200" kern="1200" baseline="0" dirty="0">
                <a:solidFill>
                  <a:schemeClr val="tx1"/>
                </a:solidFill>
                <a:latin typeface="+mn-lt"/>
                <a:ea typeface="+mn-ea"/>
                <a:cs typeface="+mn-cs"/>
              </a:rPr>
              <a:t> give them</a:t>
            </a:r>
            <a:r>
              <a:rPr lang="en-US" sz="1200" kern="1200" dirty="0">
                <a:solidFill>
                  <a:schemeClr val="tx1"/>
                </a:solidFill>
                <a:latin typeface="+mn-lt"/>
                <a:ea typeface="+mn-ea"/>
                <a:cs typeface="+mn-cs"/>
              </a:rPr>
              <a:t> a minute or two to revise their definitions based on this information. Their revisions should be in their own words.</a:t>
            </a:r>
          </a:p>
          <a:p>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f. Emphasize from the reading that traits are features or characteristics of organisms that may</a:t>
            </a:r>
            <a:r>
              <a:rPr lang="en-US" sz="1200" kern="1200" baseline="0" dirty="0">
                <a:solidFill>
                  <a:schemeClr val="tx1"/>
                </a:solidFill>
                <a:latin typeface="+mn-lt"/>
                <a:ea typeface="+mn-ea"/>
                <a:cs typeface="+mn-cs"/>
              </a:rPr>
              <a:t> be visible or hidden</a:t>
            </a:r>
            <a:r>
              <a:rPr lang="en-US" sz="1200" kern="1200" dirty="0">
                <a:solidFill>
                  <a:schemeClr val="tx1"/>
                </a:solidFill>
                <a:latin typeface="+mn-lt"/>
                <a:ea typeface="+mn-ea"/>
                <a:cs typeface="+mn-cs"/>
              </a:rPr>
              <a:t>. They aren’t just physical features; they can also be behaviors, molecular characteristics like DNA, chemical pathways, or developmental pathways.</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1955047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 min</a:t>
            </a:r>
          </a:p>
          <a:p>
            <a:endParaRPr lang="en-US" sz="1200" kern="1200" dirty="0">
              <a:solidFill>
                <a:schemeClr val="tx1"/>
              </a:solidFill>
              <a:latin typeface="+mn-lt"/>
              <a:ea typeface="+mn-ea"/>
              <a:cs typeface="+mn-cs"/>
            </a:endParaRPr>
          </a:p>
          <a:p>
            <a:pPr marL="0" indent="0">
              <a:buAutoNum type="alphaLcPeriod"/>
            </a:pPr>
            <a:r>
              <a:rPr lang="en-US" sz="1200" b="0" kern="1200" dirty="0">
                <a:solidFill>
                  <a:schemeClr val="tx1"/>
                </a:solidFill>
                <a:latin typeface="+mn-lt"/>
                <a:ea typeface="+mn-ea"/>
                <a:cs typeface="+mn-cs"/>
              </a:rPr>
              <a:t> </a:t>
            </a:r>
            <a:r>
              <a:rPr lang="en-US" sz="1200" b="1" kern="1200" dirty="0">
                <a:solidFill>
                  <a:schemeClr val="tx1"/>
                </a:solidFill>
                <a:latin typeface="+mn-lt"/>
                <a:ea typeface="+mn-ea"/>
                <a:cs typeface="+mn-cs"/>
              </a:rPr>
              <a:t>Pairs (3 min):</a:t>
            </a:r>
            <a:r>
              <a:rPr lang="en-US" sz="1200" kern="1200" dirty="0">
                <a:solidFill>
                  <a:schemeClr val="tx1"/>
                </a:solidFill>
                <a:latin typeface="+mn-lt"/>
                <a:ea typeface="+mn-ea"/>
                <a:cs typeface="+mn-cs"/>
              </a:rPr>
              <a:t> “Now I’d like you to work with an elbow partner to create a thinking map showing categories of traits. Come up with at least one example for each category. Your examples may include traits of dachshunds and other kinds of organisms.” </a:t>
            </a:r>
          </a:p>
          <a:p>
            <a:pPr indent="0"/>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discussion (3 min):</a:t>
            </a:r>
            <a:r>
              <a:rPr lang="en-US" sz="1200" kern="1200" dirty="0">
                <a:solidFill>
                  <a:schemeClr val="tx1"/>
                </a:solidFill>
                <a:latin typeface="+mn-lt"/>
                <a:ea typeface="+mn-ea"/>
                <a:cs typeface="+mn-cs"/>
              </a:rPr>
              <a:t> “What categories of traits and examples did you come up with?”</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Ideally, pairs should come up with most or all of the following categories of traits and cite at least one example for each category:</a:t>
            </a:r>
          </a:p>
          <a:p>
            <a:pPr marL="320040" indent="-137160">
              <a:buFont typeface="Arial" pitchFamily="34" charset="0"/>
              <a:buChar char="•"/>
            </a:pPr>
            <a:r>
              <a:rPr lang="en-US" sz="1200" kern="1200" dirty="0">
                <a:solidFill>
                  <a:schemeClr val="tx1"/>
                </a:solidFill>
                <a:latin typeface="+mn-lt"/>
                <a:ea typeface="+mn-ea"/>
                <a:cs typeface="+mn-cs"/>
              </a:rPr>
              <a:t>External physical traits (e.g., fur color, eye color, hair length)</a:t>
            </a:r>
          </a:p>
          <a:p>
            <a:pPr marL="320040" indent="-137160">
              <a:buFont typeface="Arial" pitchFamily="34" charset="0"/>
              <a:buChar char="•"/>
            </a:pPr>
            <a:r>
              <a:rPr lang="en-US" sz="1200" kern="1200" dirty="0">
                <a:solidFill>
                  <a:schemeClr val="tx1"/>
                </a:solidFill>
                <a:latin typeface="+mn-lt"/>
                <a:ea typeface="+mn-ea"/>
                <a:cs typeface="+mn-cs"/>
              </a:rPr>
              <a:t>Internal physical traits (e.g., brain size, bone structure) </a:t>
            </a:r>
          </a:p>
          <a:p>
            <a:pPr marL="320040" indent="-137160">
              <a:buFont typeface="Arial" pitchFamily="34" charset="0"/>
              <a:buChar char="•"/>
            </a:pPr>
            <a:r>
              <a:rPr lang="en-US" sz="1200" kern="1200" dirty="0">
                <a:solidFill>
                  <a:schemeClr val="tx1"/>
                </a:solidFill>
                <a:latin typeface="+mn-lt"/>
                <a:ea typeface="+mn-ea"/>
                <a:cs typeface="+mn-cs"/>
              </a:rPr>
              <a:t>Behavioral traits (e.g., mother feeding offspring with milk)  </a:t>
            </a:r>
          </a:p>
          <a:p>
            <a:pPr marL="320040" indent="-137160">
              <a:buFont typeface="Arial" pitchFamily="34" charset="0"/>
              <a:buChar char="•"/>
            </a:pPr>
            <a:r>
              <a:rPr lang="en-US" sz="1200" kern="1200" dirty="0">
                <a:solidFill>
                  <a:schemeClr val="tx1"/>
                </a:solidFill>
                <a:latin typeface="+mn-lt"/>
                <a:ea typeface="+mn-ea"/>
                <a:cs typeface="+mn-cs"/>
              </a:rPr>
              <a:t>Molecular traits (e.g., DNA)</a:t>
            </a:r>
          </a:p>
          <a:p>
            <a:pPr marL="320040" indent="-137160">
              <a:buFont typeface="Arial" pitchFamily="34" charset="0"/>
              <a:buChar char="•"/>
            </a:pPr>
            <a:r>
              <a:rPr lang="en-US" sz="1200" kern="1200" dirty="0">
                <a:solidFill>
                  <a:schemeClr val="tx1"/>
                </a:solidFill>
                <a:latin typeface="+mn-lt"/>
                <a:ea typeface="+mn-ea"/>
                <a:cs typeface="+mn-cs"/>
              </a:rPr>
              <a:t>Developmental pathways (e.g., stages of butterfly life)</a:t>
            </a:r>
          </a:p>
          <a:p>
            <a:pPr marL="320040" indent="-137160">
              <a:buFont typeface="Arial" pitchFamily="34" charset="0"/>
              <a:buChar char="•"/>
            </a:pPr>
            <a:r>
              <a:rPr lang="en-US" sz="1200" kern="1200" dirty="0">
                <a:solidFill>
                  <a:schemeClr val="tx1"/>
                </a:solidFill>
                <a:latin typeface="+mn-lt"/>
                <a:ea typeface="+mn-ea"/>
                <a:cs typeface="+mn-cs"/>
              </a:rPr>
              <a:t>Chemical pathways (e.g., how food is broken down and used)  </a:t>
            </a:r>
            <a:endParaRPr lang="en-US" baseline="0"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1955047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7 min</a:t>
            </a:r>
          </a:p>
          <a:p>
            <a:endParaRPr lang="en-US" sz="1200" b="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Hide the photographs during the synonym discussion. Then reveal one photo at a time in the following order: (1) dolphin, (2) tardigrade (water bear), (3) </a:t>
            </a:r>
            <a:r>
              <a:rPr lang="en-US" sz="1200" i="1" kern="1200" dirty="0">
                <a:solidFill>
                  <a:schemeClr val="tx1"/>
                </a:solidFill>
                <a:latin typeface="+mn-lt"/>
                <a:ea typeface="+mn-ea"/>
                <a:cs typeface="+mn-cs"/>
              </a:rPr>
              <a:t>Staphylococcus aureus</a:t>
            </a:r>
            <a:r>
              <a:rPr lang="en-US" sz="1200" kern="1200" dirty="0">
                <a:solidFill>
                  <a:schemeClr val="tx1"/>
                </a:solidFill>
                <a:latin typeface="+mn-lt"/>
                <a:ea typeface="+mn-ea"/>
                <a:cs typeface="+mn-cs"/>
              </a:rPr>
              <a:t> bacteria, and (4) human beings. Don’t reveal the next organism in the sequence until participants have listed traits for the current organism.  </a:t>
            </a:r>
          </a:p>
          <a:p>
            <a:endParaRPr lang="en-US" sz="1200" kern="1200" dirty="0">
              <a:solidFill>
                <a:schemeClr val="tx1"/>
              </a:solidFill>
              <a:latin typeface="+mn-lt"/>
              <a:ea typeface="+mn-ea"/>
              <a:cs typeface="+mn-cs"/>
            </a:endParaRPr>
          </a:p>
          <a:p>
            <a:pPr marL="0" indent="0">
              <a:buAutoNum type="alphaLcPeriod"/>
            </a:pPr>
            <a:r>
              <a:rPr lang="en-US" sz="1200" kern="1200" dirty="0">
                <a:solidFill>
                  <a:schemeClr val="tx1"/>
                </a:solidFill>
                <a:latin typeface="+mn-lt"/>
                <a:ea typeface="+mn-ea"/>
                <a:cs typeface="+mn-cs"/>
              </a:rPr>
              <a:t> “What synonyms can you think of for the word </a:t>
            </a:r>
            <a:r>
              <a:rPr lang="en-US" sz="1200" i="1" kern="1200" dirty="0">
                <a:solidFill>
                  <a:schemeClr val="tx1"/>
                </a:solidFill>
                <a:latin typeface="+mn-lt"/>
                <a:ea typeface="+mn-ea"/>
                <a:cs typeface="+mn-cs"/>
              </a:rPr>
              <a:t>trait</a:t>
            </a:r>
            <a:r>
              <a:rPr lang="en-US" sz="1200" kern="1200" dirty="0">
                <a:solidFill>
                  <a:schemeClr val="tx1"/>
                </a:solidFill>
                <a:latin typeface="+mn-lt"/>
                <a:ea typeface="+mn-ea"/>
                <a:cs typeface="+mn-cs"/>
              </a:rPr>
              <a:t>? Let’s try to come up with three or four.”</a:t>
            </a:r>
          </a:p>
          <a:p>
            <a:endParaRPr lang="en-US" sz="1200" kern="1200" dirty="0">
              <a:solidFill>
                <a:schemeClr val="tx1"/>
              </a:solidFill>
              <a:latin typeface="+mn-lt"/>
              <a:ea typeface="+mn-ea"/>
              <a:cs typeface="+mn-cs"/>
            </a:endParaRPr>
          </a:p>
          <a:p>
            <a:pPr marL="0" indent="0">
              <a:buAutoNum type="alphaLcPeriod" startAt="2"/>
            </a:pPr>
            <a:r>
              <a:rPr lang="en-US" sz="1200" kern="1200" dirty="0">
                <a:solidFill>
                  <a:schemeClr val="tx1"/>
                </a:solidFill>
                <a:latin typeface="+mn-lt"/>
                <a:ea typeface="+mn-ea"/>
                <a:cs typeface="+mn-cs"/>
              </a:rPr>
              <a:t> Write the synonyms on the board; then ask participants which ones their students are most likely to use.</a:t>
            </a:r>
          </a:p>
          <a:p>
            <a:endParaRPr lang="en-US" sz="1200" kern="1200" dirty="0">
              <a:solidFill>
                <a:schemeClr val="tx1"/>
              </a:solidFill>
              <a:latin typeface="+mn-lt"/>
              <a:ea typeface="+mn-ea"/>
              <a:cs typeface="+mn-cs"/>
            </a:endParaRPr>
          </a:p>
          <a:p>
            <a:pPr marL="0" indent="0">
              <a:buAutoNum type="alphaLcPeriod" startAt="3"/>
            </a:pPr>
            <a:r>
              <a:rPr lang="en-US" sz="1200" kern="1200" dirty="0">
                <a:solidFill>
                  <a:schemeClr val="tx1"/>
                </a:solidFill>
                <a:latin typeface="+mn-lt"/>
                <a:ea typeface="+mn-ea"/>
                <a:cs typeface="+mn-cs"/>
              </a:rPr>
              <a:t> Next, reveal one photograph at a time (see note above) and ask participants to come up with three traits for each of the following organisms:</a:t>
            </a:r>
          </a:p>
          <a:p>
            <a:pPr marL="320040" lvl="1" indent="-137160">
              <a:buFont typeface="Arial" pitchFamily="34" charset="0"/>
              <a:buChar char="•"/>
            </a:pPr>
            <a:r>
              <a:rPr lang="en-US" sz="1200" kern="1200" dirty="0">
                <a:solidFill>
                  <a:schemeClr val="tx1"/>
                </a:solidFill>
                <a:latin typeface="+mn-lt"/>
                <a:ea typeface="+mn-ea"/>
                <a:cs typeface="+mn-cs"/>
              </a:rPr>
              <a:t>A dolphin</a:t>
            </a:r>
          </a:p>
          <a:p>
            <a:pPr marL="320040" lvl="1" indent="-137160">
              <a:buFont typeface="Arial" pitchFamily="34" charset="0"/>
              <a:buChar char="•"/>
            </a:pPr>
            <a:r>
              <a:rPr lang="en-US" sz="1200" kern="1200" dirty="0">
                <a:solidFill>
                  <a:schemeClr val="tx1"/>
                </a:solidFill>
                <a:latin typeface="+mn-lt"/>
                <a:ea typeface="+mn-ea"/>
                <a:cs typeface="+mn-cs"/>
              </a:rPr>
              <a:t>A tardigrade or water bear. (</a:t>
            </a: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These amazing organisms can survive in temperatures between −458 ºF to about 300 ºF, and they can live 30 years without food or water.)</a:t>
            </a:r>
          </a:p>
          <a:p>
            <a:pPr marL="320040" lvl="1" indent="-137160">
              <a:buFont typeface="Arial" pitchFamily="34" charset="0"/>
              <a:buChar char="•"/>
            </a:pPr>
            <a:r>
              <a:rPr lang="en-US" sz="1200" kern="1200" dirty="0">
                <a:solidFill>
                  <a:schemeClr val="tx1"/>
                </a:solidFill>
                <a:latin typeface="+mn-lt"/>
                <a:ea typeface="+mn-ea"/>
                <a:cs typeface="+mn-cs"/>
              </a:rPr>
              <a:t>A bacteria called </a:t>
            </a:r>
            <a:r>
              <a:rPr lang="en-US" sz="1200" i="1" kern="1200" dirty="0">
                <a:solidFill>
                  <a:schemeClr val="tx1"/>
                </a:solidFill>
                <a:latin typeface="+mn-lt"/>
                <a:ea typeface="+mn-ea"/>
                <a:cs typeface="+mn-cs"/>
              </a:rPr>
              <a:t>Staphylococcus aureus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Some forms of this bacteria are resistant to antibiotics (methicillin-resistant </a:t>
            </a:r>
            <a:r>
              <a:rPr lang="en-US" sz="1200" i="1" kern="1200" dirty="0">
                <a:solidFill>
                  <a:schemeClr val="tx1"/>
                </a:solidFill>
                <a:latin typeface="+mn-lt"/>
                <a:ea typeface="+mn-ea"/>
                <a:cs typeface="+mn-cs"/>
              </a:rPr>
              <a:t>Staphylococcus</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aureus</a:t>
            </a:r>
            <a:r>
              <a:rPr lang="en-US" sz="1200" kern="1200" dirty="0">
                <a:solidFill>
                  <a:schemeClr val="tx1"/>
                </a:solidFill>
                <a:latin typeface="+mn-lt"/>
                <a:ea typeface="+mn-ea"/>
                <a:cs typeface="+mn-cs"/>
              </a:rPr>
              <a:t>) and cause outbreaks in schools and hospitals. Biologists categorize bacteria using common traits, such as the kinds of foods they eat and the chemicals they break down.)  </a:t>
            </a:r>
          </a:p>
          <a:p>
            <a:pPr marL="320040" lvl="1" indent="-137160">
              <a:buFont typeface="Arial" pitchFamily="34" charset="0"/>
              <a:buChar char="•"/>
            </a:pPr>
            <a:r>
              <a:rPr lang="en-US" sz="1200" kern="1200" dirty="0">
                <a:solidFill>
                  <a:schemeClr val="tx1"/>
                </a:solidFill>
                <a:latin typeface="+mn-lt"/>
                <a:ea typeface="+mn-ea"/>
                <a:cs typeface="+mn-cs"/>
              </a:rPr>
              <a:t>Human beings </a:t>
            </a:r>
          </a:p>
          <a:p>
            <a:endParaRPr lang="en-US" sz="1200" kern="1200" dirty="0">
              <a:solidFill>
                <a:schemeClr val="tx1"/>
              </a:solidFill>
              <a:latin typeface="+mn-lt"/>
              <a:ea typeface="+mn-ea"/>
              <a:cs typeface="+mn-cs"/>
            </a:endParaRPr>
          </a:p>
          <a:p>
            <a:pPr marL="0" indent="0">
              <a:buAutoNum type="alphaLcPeriod" startAt="4"/>
            </a:pPr>
            <a:r>
              <a:rPr lang="en-US" sz="1200" kern="1200" dirty="0">
                <a:solidFill>
                  <a:schemeClr val="tx1"/>
                </a:solidFill>
                <a:latin typeface="+mn-lt"/>
                <a:ea typeface="+mn-ea"/>
                <a:cs typeface="+mn-cs"/>
              </a:rPr>
              <a:t> List the organisms on chart paper and record the traits participants come up with. </a:t>
            </a:r>
          </a:p>
          <a:p>
            <a:endParaRPr lang="en-US" sz="1200" kern="1200" dirty="0">
              <a:solidFill>
                <a:schemeClr val="tx1"/>
              </a:solidFill>
              <a:latin typeface="+mn-lt"/>
              <a:ea typeface="+mn-ea"/>
              <a:cs typeface="+mn-cs"/>
            </a:endParaRPr>
          </a:p>
          <a:p>
            <a:pPr marL="0" indent="0">
              <a:buAutoNum type="alphaLcPeriod" startAt="5"/>
            </a:pPr>
            <a:r>
              <a:rPr lang="en-US" sz="1200" kern="1200" dirty="0">
                <a:solidFill>
                  <a:schemeClr val="tx1"/>
                </a:solidFill>
                <a:latin typeface="+mn-lt"/>
                <a:ea typeface="+mn-ea"/>
                <a:cs typeface="+mn-cs"/>
              </a:rPr>
              <a:t> “Now let’s try to categorize these traits using the categories we listed earlier: physical traits, behavioral traits, molecular traits, developmental pathways, or chemical pathways.”  </a:t>
            </a: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1497987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 min</a:t>
            </a:r>
          </a:p>
          <a:p>
            <a:endParaRPr lang="en-US" baseline="0" dirty="0"/>
          </a:p>
          <a:p>
            <a:pPr marL="0" indent="0">
              <a:buNone/>
            </a:pPr>
            <a:r>
              <a:rPr lang="en-US" sz="1200" kern="1200" dirty="0">
                <a:solidFill>
                  <a:schemeClr val="tx1"/>
                </a:solidFill>
                <a:latin typeface="+mn-lt"/>
                <a:ea typeface="+mn-ea"/>
                <a:cs typeface="+mn-cs"/>
              </a:rPr>
              <a:t>a. “Traits help biologists identify related groups of organisms like the ones on this slide. Let’s see if we can identify traits that distinguish each of these groups from other groups of organisms.”</a:t>
            </a:r>
          </a:p>
          <a:p>
            <a:pPr marL="0" indent="0">
              <a:buNone/>
            </a:pPr>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Small groups (3 min):</a:t>
            </a:r>
            <a:r>
              <a:rPr lang="en-US" sz="1200" kern="1200" dirty="0">
                <a:solidFill>
                  <a:schemeClr val="tx1"/>
                </a:solidFill>
                <a:latin typeface="+mn-lt"/>
                <a:ea typeface="+mn-ea"/>
                <a:cs typeface="+mn-cs"/>
              </a:rPr>
              <a:t> Have participants divide up into small groups of two or three. Then assign each pair or threesome one group of organisms on the slide to investigate. To find information about their assigned organism, participants may use a search engine on their </a:t>
            </a:r>
            <a:r>
              <a:rPr lang="en-US" sz="1200" kern="1200" dirty="0" err="1">
                <a:solidFill>
                  <a:schemeClr val="tx1"/>
                </a:solidFill>
                <a:latin typeface="+mn-lt"/>
                <a:ea typeface="+mn-ea"/>
                <a:cs typeface="+mn-cs"/>
              </a:rPr>
              <a:t>smartphones</a:t>
            </a:r>
            <a:r>
              <a:rPr lang="en-US" sz="1200" kern="1200" dirty="0">
                <a:solidFill>
                  <a:schemeClr val="tx1"/>
                </a:solidFill>
                <a:latin typeface="+mn-lt"/>
                <a:ea typeface="+mn-ea"/>
                <a:cs typeface="+mn-cs"/>
              </a:rPr>
              <a:t>. Direct them to come up with a list of traits that distinguish their group of organisms from other groups on the chart.</a:t>
            </a:r>
          </a:p>
          <a:p>
            <a:pPr marL="0" indent="0">
              <a:buNone/>
            </a:pPr>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Whole-group discussion (3 min):</a:t>
            </a:r>
            <a:r>
              <a:rPr lang="en-US" sz="1200" kern="1200" dirty="0">
                <a:solidFill>
                  <a:schemeClr val="tx1"/>
                </a:solidFill>
                <a:latin typeface="+mn-lt"/>
                <a:ea typeface="+mn-ea"/>
                <a:cs typeface="+mn-cs"/>
              </a:rPr>
              <a:t> Invite a few participants to share the traits they listed for their assigned group of organisms. Ask probe questions to find out why they think these traits distinguish their group of organisms from other groups.</a:t>
            </a:r>
          </a:p>
          <a:p>
            <a:pPr marL="0" indent="0">
              <a:buNone/>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d. “Why might the elicit question ‘What’s in a name?’ be</a:t>
            </a:r>
            <a:r>
              <a:rPr lang="en-US" sz="1200" kern="1200" baseline="0" dirty="0">
                <a:solidFill>
                  <a:schemeClr val="tx1"/>
                </a:solidFill>
                <a:latin typeface="+mn-lt"/>
                <a:ea typeface="+mn-ea"/>
                <a:cs typeface="+mn-cs"/>
              </a:rPr>
              <a:t> useful to ask from a teaching and learning perspective?”</a:t>
            </a:r>
            <a:r>
              <a:rPr lang="en-US" sz="1200" kern="1200" dirty="0">
                <a:solidFill>
                  <a:schemeClr val="tx1"/>
                </a:solidFill>
                <a:latin typeface="+mn-lt"/>
                <a:ea typeface="+mn-ea"/>
                <a:cs typeface="+mn-cs"/>
              </a:rPr>
              <a:t> </a:t>
            </a:r>
            <a:endParaRPr lang="en-US" baseline="0"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3592178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Initially, display only the questions at the top of the slide.</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a. “Next, we’ll use our knowledge of traits to assign different organisms to groups.”</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Reveal the image of the hippo and the chart of organisms.</a:t>
            </a:r>
          </a:p>
          <a:p>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c. “Look at the organism chart on the slide and think about where you would place the hippo based on specific traits. Which group would be the most specific, or least inclusive? What evidence supports your decision?”</a:t>
            </a:r>
          </a:p>
          <a:p>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d. Next, reveal the image of the orca whale and ask participants to assign the organism to the least inclusive group on the chart based on specific traits. Make sure participants back up their answers with evidence. </a:t>
            </a:r>
          </a:p>
          <a:p>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e. Highlight the traits that hippos and the orcas have in common. Then ask, “What are some differences between these organisms? How might these differences help the two species live in its environment?”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r>
              <a:rPr lang="en-US" sz="1200" kern="1200" dirty="0">
                <a:solidFill>
                  <a:schemeClr val="tx1"/>
                </a:solidFill>
                <a:latin typeface="+mn-lt"/>
                <a:ea typeface="+mn-ea"/>
                <a:cs typeface="+mn-cs"/>
              </a:rPr>
              <a:t> </a:t>
            </a:r>
          </a:p>
          <a:p>
            <a:pPr marL="137160" indent="-137160">
              <a:buFont typeface="Arial" pitchFamily="34" charset="0"/>
              <a:buChar char="•"/>
            </a:pPr>
            <a:r>
              <a:rPr lang="en-US" sz="1200" i="1" kern="1200" dirty="0">
                <a:solidFill>
                  <a:schemeClr val="tx1"/>
                </a:solidFill>
                <a:latin typeface="+mn-lt"/>
                <a:ea typeface="+mn-ea"/>
                <a:cs typeface="+mn-cs"/>
              </a:rPr>
              <a:t>Similarities: </a:t>
            </a:r>
            <a:r>
              <a:rPr lang="en-US" sz="1200" kern="1200" dirty="0">
                <a:solidFill>
                  <a:schemeClr val="tx1"/>
                </a:solidFill>
                <a:latin typeface="+mn-lt"/>
                <a:ea typeface="+mn-ea"/>
                <a:cs typeface="+mn-cs"/>
              </a:rPr>
              <a:t>Hippos and whales are both mammals. This means they’re vertebrates with hair, they breathe air and have four-chambered hearts, they make heat internally, and females make milk. Both hippos and whales are large and heavy and have very little hair. Interestingly, they’re closely related in evolutionary history. </a:t>
            </a:r>
          </a:p>
          <a:p>
            <a:pPr marL="137160" indent="-137160">
              <a:buFont typeface="Arial" pitchFamily="34" charset="0"/>
              <a:buChar char="•"/>
            </a:pPr>
            <a:r>
              <a:rPr lang="en-US" sz="1200" i="1" kern="1200" dirty="0">
                <a:solidFill>
                  <a:schemeClr val="tx1"/>
                </a:solidFill>
                <a:latin typeface="+mn-lt"/>
                <a:ea typeface="+mn-ea"/>
                <a:cs typeface="+mn-cs"/>
              </a:rPr>
              <a:t>Differences: </a:t>
            </a:r>
          </a:p>
          <a:p>
            <a:pPr marL="320040" indent="-137160">
              <a:buFont typeface="Arial" pitchFamily="34" charset="0"/>
              <a:buChar char="•"/>
            </a:pPr>
            <a:r>
              <a:rPr lang="en-US" sz="1200" kern="1200" dirty="0">
                <a:solidFill>
                  <a:schemeClr val="tx1"/>
                </a:solidFill>
                <a:latin typeface="+mn-lt"/>
                <a:ea typeface="+mn-ea"/>
                <a:cs typeface="+mn-cs"/>
              </a:rPr>
              <a:t>Whales live in a water environment, while hippos live on land, although they also spend quite a bit of time walking or floating in water (but not swimming). </a:t>
            </a:r>
          </a:p>
          <a:p>
            <a:pPr marL="320040" indent="-137160">
              <a:buFont typeface="Arial" pitchFamily="34" charset="0"/>
              <a:buChar char="•"/>
            </a:pPr>
            <a:r>
              <a:rPr lang="en-US" sz="1200" kern="1200" dirty="0">
                <a:solidFill>
                  <a:schemeClr val="tx1"/>
                </a:solidFill>
                <a:latin typeface="+mn-lt"/>
                <a:ea typeface="+mn-ea"/>
                <a:cs typeface="+mn-cs"/>
              </a:rPr>
              <a:t>Hippos have legs (for walking and running); whales have fins (for swimming).</a:t>
            </a:r>
          </a:p>
          <a:p>
            <a:pPr marL="320040" indent="-137160">
              <a:buFont typeface="Arial" pitchFamily="34" charset="0"/>
              <a:buChar char="•"/>
            </a:pPr>
            <a:r>
              <a:rPr lang="en-US" sz="1200" kern="1200" dirty="0">
                <a:solidFill>
                  <a:schemeClr val="tx1"/>
                </a:solidFill>
                <a:latin typeface="+mn-lt"/>
                <a:ea typeface="+mn-ea"/>
                <a:cs typeface="+mn-cs"/>
              </a:rPr>
              <a:t>Hippos are herbivores that eats plants, whereas whales are carnivores that eat fish, seals, sharks, and other organisms. </a:t>
            </a:r>
          </a:p>
          <a:p>
            <a:pPr marL="320040" indent="-137160">
              <a:buFont typeface="Arial" pitchFamily="34" charset="0"/>
              <a:buChar char="•"/>
            </a:pPr>
            <a:r>
              <a:rPr lang="en-US" sz="1200" kern="1200" dirty="0">
                <a:solidFill>
                  <a:schemeClr val="tx1"/>
                </a:solidFill>
                <a:latin typeface="+mn-lt"/>
                <a:ea typeface="+mn-ea"/>
                <a:cs typeface="+mn-cs"/>
              </a:rPr>
              <a:t>Hippos have smaller teeth for grinding food and larger teeth for cutting food; whales use their teeth only for cutting food, and they swallow smaller fish whole. </a:t>
            </a:r>
          </a:p>
          <a:p>
            <a:pPr marL="320040" indent="-137160">
              <a:buFont typeface="Arial" pitchFamily="34" charset="0"/>
              <a:buChar char="•"/>
            </a:pPr>
            <a:r>
              <a:rPr lang="en-US" sz="1200" kern="1200" dirty="0">
                <a:solidFill>
                  <a:schemeClr val="tx1"/>
                </a:solidFill>
                <a:latin typeface="+mn-lt"/>
                <a:ea typeface="+mn-ea"/>
                <a:cs typeface="+mn-cs"/>
              </a:rPr>
              <a:t>The coloring of hippos and orcas is quite different. Orcas are black and white, while hippos are bluish gray or black with pink skin around the eyes</a:t>
            </a:r>
            <a:r>
              <a:rPr lang="en-US" sz="1200" kern="1200" baseline="0" dirty="0">
                <a:solidFill>
                  <a:schemeClr val="tx1"/>
                </a:solidFill>
                <a:latin typeface="+mn-lt"/>
                <a:ea typeface="+mn-ea"/>
                <a:cs typeface="+mn-cs"/>
              </a:rPr>
              <a:t> and</a:t>
            </a:r>
            <a:r>
              <a:rPr lang="en-US" sz="1200" kern="1200" dirty="0">
                <a:solidFill>
                  <a:schemeClr val="tx1"/>
                </a:solidFill>
                <a:latin typeface="+mn-lt"/>
                <a:ea typeface="+mn-ea"/>
                <a:cs typeface="+mn-cs"/>
              </a:rPr>
              <a:t> ears and on the belly.  </a:t>
            </a:r>
          </a:p>
          <a:p>
            <a:pPr marL="320040" indent="-137160">
              <a:buFont typeface="Arial" pitchFamily="34" charset="0"/>
              <a:buChar char="•"/>
            </a:pPr>
            <a:r>
              <a:rPr lang="en-US" sz="1200" kern="1200" dirty="0">
                <a:solidFill>
                  <a:schemeClr val="tx1"/>
                </a:solidFill>
                <a:latin typeface="+mn-lt"/>
                <a:ea typeface="+mn-ea"/>
                <a:cs typeface="+mn-cs"/>
              </a:rPr>
              <a:t>Orcas form pods and are highly social, while hippos aren’t social at all.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35921789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dirty="0"/>
              <a:t>4</a:t>
            </a:r>
            <a:r>
              <a:rPr lang="en-US" baseline="0" dirty="0"/>
              <a:t> min</a:t>
            </a:r>
          </a:p>
          <a:p>
            <a:pPr marL="228600" lvl="0" indent="-228600">
              <a:buNone/>
            </a:pPr>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Initially, display only the instructions and chart at the top of the slide and the image of the sequoia tree.</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a. Ask participants to assign the sequoia tree to the most specific (least inclusive ) group based on traits and include their evidence.</a:t>
            </a:r>
          </a:p>
          <a:p>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Next display the image of the monkeyflower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bush and ask participants to assign the organism to the most specific (least inclusive) group based on traits. Make sure they support their choices with evidence.</a:t>
            </a:r>
          </a:p>
          <a:p>
            <a:pPr marL="0" indent="0">
              <a:buNone/>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Highlight the traits these plants have in common. Then ask, “What are some differences between sequoias and monkeyflower bushes? How might these differences help the two</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species live in its environment?”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Similarities:</a:t>
            </a:r>
            <a:r>
              <a:rPr lang="en-US" sz="1200" kern="1200" dirty="0">
                <a:solidFill>
                  <a:schemeClr val="tx1"/>
                </a:solidFill>
                <a:latin typeface="+mn-lt"/>
                <a:ea typeface="+mn-ea"/>
                <a:cs typeface="+mn-cs"/>
              </a:rPr>
              <a:t> Both the sequoia tree and the monkeyflower bush are plants. This means they’re multicellular, make their own food, have cell walls made of cellulose, produce and use a specific type of molecule called </a:t>
            </a:r>
            <a:r>
              <a:rPr lang="en-US" sz="1200" i="1" kern="1200" dirty="0">
                <a:solidFill>
                  <a:schemeClr val="tx1"/>
                </a:solidFill>
                <a:latin typeface="+mn-lt"/>
                <a:ea typeface="+mn-ea"/>
                <a:cs typeface="+mn-cs"/>
              </a:rPr>
              <a:t>chlorophyll</a:t>
            </a:r>
            <a:r>
              <a:rPr lang="en-US" sz="1200" kern="1200" dirty="0">
                <a:solidFill>
                  <a:schemeClr val="tx1"/>
                </a:solidFill>
                <a:latin typeface="+mn-lt"/>
                <a:ea typeface="+mn-ea"/>
                <a:cs typeface="+mn-cs"/>
              </a:rPr>
              <a:t> for photosynthesis. </a:t>
            </a:r>
          </a:p>
          <a:p>
            <a:pPr marL="137160" indent="-137160">
              <a:buFont typeface="Arial" pitchFamily="34" charset="0"/>
              <a:buChar char="•"/>
            </a:pPr>
            <a:r>
              <a:rPr lang="en-US" sz="1200" i="1" kern="1200" dirty="0">
                <a:solidFill>
                  <a:schemeClr val="tx1"/>
                </a:solidFill>
                <a:latin typeface="+mn-lt"/>
                <a:ea typeface="+mn-ea"/>
                <a:cs typeface="+mn-cs"/>
              </a:rPr>
              <a:t>Differences:</a:t>
            </a:r>
            <a:r>
              <a:rPr lang="en-US" sz="1200" kern="1200" dirty="0">
                <a:solidFill>
                  <a:schemeClr val="tx1"/>
                </a:solidFill>
                <a:latin typeface="+mn-lt"/>
                <a:ea typeface="+mn-ea"/>
                <a:cs typeface="+mn-cs"/>
              </a:rPr>
              <a:t> Sequoia trees are conifers, which have needles instead of leaves and produce pine cones. They also don’t lose their needles in winter. Monkeyflower bushes aren’t conifers. They’re also</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much smaller than sequoias and produce colorful flowers.</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160806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dirty="0"/>
              <a:t>4</a:t>
            </a:r>
            <a:r>
              <a:rPr lang="en-US" baseline="0" dirty="0"/>
              <a:t> min</a:t>
            </a:r>
          </a:p>
          <a:p>
            <a:pPr marL="228600" lvl="0" indent="-228600">
              <a:buNone/>
            </a:pPr>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Initially, display only the instructions and chart at the top of the slide and the platypus photo.</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Ask participants to assign the platypus to the most specific (least inclusive) group based on traits and include their evidence.</a:t>
            </a:r>
          </a:p>
          <a:p>
            <a:endParaRPr lang="en-US" sz="1200" kern="1200" dirty="0">
              <a:solidFill>
                <a:schemeClr val="tx1"/>
              </a:solidFill>
              <a:latin typeface="+mn-lt"/>
              <a:ea typeface="+mn-ea"/>
              <a:cs typeface="+mn-cs"/>
            </a:endParaRPr>
          </a:p>
          <a:p>
            <a:pPr marL="0" indent="0">
              <a:buAutoNum type="alphaLcPeriod" startAt="2"/>
            </a:pPr>
            <a:r>
              <a:rPr lang="en-US" sz="1200" kern="1200" dirty="0">
                <a:solidFill>
                  <a:schemeClr val="tx1"/>
                </a:solidFill>
                <a:latin typeface="+mn-lt"/>
                <a:ea typeface="+mn-ea"/>
                <a:cs typeface="+mn-cs"/>
              </a:rPr>
              <a:t> Next display the photo of the bat and have participants assign the</a:t>
            </a:r>
            <a:r>
              <a:rPr lang="en-US" sz="1200" kern="1200" baseline="0" dirty="0">
                <a:solidFill>
                  <a:schemeClr val="tx1"/>
                </a:solidFill>
                <a:latin typeface="+mn-lt"/>
                <a:ea typeface="+mn-ea"/>
                <a:cs typeface="+mn-cs"/>
              </a:rPr>
              <a:t> organism </a:t>
            </a:r>
            <a:r>
              <a:rPr lang="en-US" sz="1200" kern="1200" dirty="0">
                <a:solidFill>
                  <a:schemeClr val="tx1"/>
                </a:solidFill>
                <a:latin typeface="+mn-lt"/>
                <a:ea typeface="+mn-ea"/>
                <a:cs typeface="+mn-cs"/>
              </a:rPr>
              <a:t>to the most specific (least inclusive) group based on traits. Make sure they support their choices with evidence.</a:t>
            </a:r>
          </a:p>
          <a:p>
            <a:pPr indent="0"/>
            <a:endParaRPr lang="en-US" sz="1200" kern="1200" dirty="0">
              <a:solidFill>
                <a:schemeClr val="tx1"/>
              </a:solidFill>
              <a:latin typeface="+mn-lt"/>
              <a:ea typeface="+mn-ea"/>
              <a:cs typeface="+mn-cs"/>
            </a:endParaRPr>
          </a:p>
          <a:p>
            <a:pPr marL="0" indent="0">
              <a:buAutoNum type="alphaLcPeriod" startAt="3"/>
            </a:pPr>
            <a:r>
              <a:rPr lang="en-US" sz="1200" kern="1200" dirty="0">
                <a:solidFill>
                  <a:schemeClr val="tx1"/>
                </a:solidFill>
                <a:latin typeface="+mn-lt"/>
                <a:ea typeface="+mn-ea"/>
                <a:cs typeface="+mn-cs"/>
              </a:rPr>
              <a:t> Highlight the traits these animals have in common. Then ask, “What are some differences between platypuses and bats? How might these differences help the two species live in its environment?”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Similarities:</a:t>
            </a:r>
            <a:r>
              <a:rPr lang="en-US" sz="1200" kern="1200" dirty="0">
                <a:solidFill>
                  <a:schemeClr val="tx1"/>
                </a:solidFill>
                <a:latin typeface="+mn-lt"/>
                <a:ea typeface="+mn-ea"/>
                <a:cs typeface="+mn-cs"/>
              </a:rPr>
              <a:t> Both platypuses and bats are mammals. This means they’re vertebrates with hair, they breathe air and have four-chambered hearts, they make heat internally, and females make milk. </a:t>
            </a:r>
          </a:p>
          <a:p>
            <a:pPr marL="137160" indent="-137160">
              <a:buFont typeface="Arial" pitchFamily="34" charset="0"/>
              <a:buChar char="•"/>
            </a:pPr>
            <a:r>
              <a:rPr lang="en-US" sz="1200" i="1" kern="1200" dirty="0">
                <a:solidFill>
                  <a:schemeClr val="tx1"/>
                </a:solidFill>
                <a:latin typeface="+mn-lt"/>
                <a:ea typeface="+mn-ea"/>
                <a:cs typeface="+mn-cs"/>
              </a:rPr>
              <a:t>Differences: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Platypuses are semiaquatic; bats aren’t. </a:t>
            </a:r>
          </a:p>
          <a:p>
            <a:pPr marL="320040" indent="-137160">
              <a:buFont typeface="Arial" pitchFamily="34" charset="0"/>
              <a:buChar char="•"/>
            </a:pPr>
            <a:r>
              <a:rPr lang="en-US" sz="1200" kern="1200" dirty="0">
                <a:solidFill>
                  <a:schemeClr val="tx1"/>
                </a:solidFill>
                <a:latin typeface="+mn-lt"/>
                <a:ea typeface="+mn-ea"/>
                <a:cs typeface="+mn-cs"/>
              </a:rPr>
              <a:t>Platypuses eat insect larvae, worms, and shrimp; bats primarily eat insects, as well as fruits, flower nectar, and blood. </a:t>
            </a:r>
          </a:p>
          <a:p>
            <a:pPr marL="320040" indent="-137160">
              <a:buFont typeface="Arial" pitchFamily="34" charset="0"/>
              <a:buChar char="•"/>
            </a:pPr>
            <a:r>
              <a:rPr lang="en-US" sz="1200" kern="1200" dirty="0">
                <a:solidFill>
                  <a:schemeClr val="tx1"/>
                </a:solidFill>
                <a:latin typeface="+mn-lt"/>
                <a:ea typeface="+mn-ea"/>
                <a:cs typeface="+mn-cs"/>
              </a:rPr>
              <a:t>Platypuses are egg-laying mammals; bats deliver their offspring. </a:t>
            </a:r>
          </a:p>
          <a:p>
            <a:pPr marL="320040" indent="-137160">
              <a:buFont typeface="Arial" pitchFamily="34" charset="0"/>
              <a:buChar char="•"/>
            </a:pPr>
            <a:r>
              <a:rPr lang="en-US" sz="1200" kern="1200" dirty="0">
                <a:solidFill>
                  <a:schemeClr val="tx1"/>
                </a:solidFill>
                <a:latin typeface="+mn-lt"/>
                <a:ea typeface="+mn-ea"/>
                <a:cs typeface="+mn-cs"/>
              </a:rPr>
              <a:t>Platypuses have legs; bats have webbed wings. </a:t>
            </a:r>
          </a:p>
          <a:p>
            <a:pPr marL="320040" indent="-137160">
              <a:buFont typeface="Arial" pitchFamily="34" charset="0"/>
              <a:buChar char="•"/>
            </a:pPr>
            <a:r>
              <a:rPr lang="en-US" sz="1200" kern="1200" dirty="0">
                <a:solidFill>
                  <a:schemeClr val="tx1"/>
                </a:solidFill>
                <a:latin typeface="+mn-lt"/>
                <a:ea typeface="+mn-ea"/>
                <a:cs typeface="+mn-cs"/>
              </a:rPr>
              <a:t>Platypuses live only in Australia and Tasmania; bats are present throughout most of the world.</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1608061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a:t>
            </a:r>
            <a:r>
              <a:rPr lang="en-US" baseline="0" dirty="0"/>
              <a:t> min</a:t>
            </a:r>
          </a:p>
          <a:p>
            <a:endParaRPr lang="en-US" baseline="0" dirty="0"/>
          </a:p>
          <a:p>
            <a:pPr marL="228600" indent="-228600">
              <a:buNone/>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“This slide and the next list some of the shared traits that define groups of organisms.”</a:t>
            </a:r>
          </a:p>
          <a:p>
            <a:pPr marL="228600" indent="-228600">
              <a:buNone/>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Instead of reading all of the traits, list two traits and then highlight the key science idea: </a:t>
            </a:r>
            <a:r>
              <a:rPr lang="en-US" sz="1200" i="1" kern="1200" dirty="0">
                <a:solidFill>
                  <a:schemeClr val="tx1"/>
                </a:solidFill>
                <a:latin typeface="+mn-lt"/>
                <a:ea typeface="+mn-ea"/>
                <a:cs typeface="+mn-cs"/>
              </a:rPr>
              <a:t>Shared traits help biologists define groups of organisms related by common ancestry.</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250739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solidFill>
                  <a:srgbClr val="000000"/>
                </a:solidFill>
              </a:rPr>
              <a:t>5 min</a:t>
            </a:r>
          </a:p>
          <a:p>
            <a:endParaRPr lang="en-US" altLang="en-US" baseline="0" dirty="0">
              <a:solidFill>
                <a:srgbClr val="000000"/>
              </a:solidFill>
            </a:endParaRPr>
          </a:p>
          <a:p>
            <a:pPr lvl="0" fontAlgn="base"/>
            <a:r>
              <a:rPr lang="en-US" sz="1200" b="0" u="none" strike="noStrike" kern="1200" baseline="0" dirty="0">
                <a:solidFill>
                  <a:srgbClr val="000000"/>
                </a:solidFill>
                <a:effectLst/>
                <a:latin typeface="+mn-lt"/>
                <a:ea typeface="+mn-ea"/>
                <a:cs typeface="+mn-cs"/>
              </a:rPr>
              <a:t>a. Review these norms as a group.</a:t>
            </a:r>
          </a:p>
          <a:p>
            <a:pPr lvl="0" fontAlgn="base"/>
            <a:r>
              <a:rPr lang="en-US" sz="1200" b="0" u="none" strike="noStrike" kern="1200" baseline="0" dirty="0">
                <a:solidFill>
                  <a:srgbClr val="000000"/>
                </a:solidFill>
                <a:effectLst/>
                <a:latin typeface="+mn-lt"/>
                <a:ea typeface="+mn-ea"/>
                <a:cs typeface="+mn-cs"/>
              </a:rPr>
              <a:t> </a:t>
            </a:r>
          </a:p>
          <a:p>
            <a:pPr lvl="0"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Ask: </a:t>
            </a:r>
            <a:r>
              <a:rPr lang="en-US" sz="1200" u="none" strike="noStrike" kern="1200" dirty="0">
                <a:solidFill>
                  <a:schemeClr val="tx1"/>
                </a:solidFill>
                <a:effectLst/>
                <a:latin typeface="+mn-lt"/>
                <a:ea typeface="+mn-ea"/>
                <a:cs typeface="+mn-cs"/>
              </a:rPr>
              <a:t>“Any comments or suggested changes? Which of these norms do you think we could get better at applying</a:t>
            </a:r>
            <a:r>
              <a:rPr lang="en-US" sz="1200" u="none" strike="noStrike" kern="1200" baseline="0" dirty="0">
                <a:solidFill>
                  <a:schemeClr val="tx1"/>
                </a:solidFill>
                <a:effectLst/>
                <a:latin typeface="+mn-lt"/>
                <a:ea typeface="+mn-ea"/>
                <a:cs typeface="+mn-cs"/>
              </a:rPr>
              <a:t> individually and as a group</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Remind participants:</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These norms will become increasingly important during the Summer Institute and throughout the academic year as we analyze one another’s classroom videos and learn together.”</a:t>
            </a:r>
            <a:endParaRPr lang="en-US" altLang="en-US" baseline="0" dirty="0">
              <a:solidFill>
                <a:srgbClr val="000000"/>
              </a:solidFill>
            </a:endParaRPr>
          </a:p>
          <a:p>
            <a:endParaRPr lang="en-US" altLang="en-US" dirty="0">
              <a:solidFill>
                <a:srgbClr val="000000"/>
              </a:solidFill>
            </a:endParaRPr>
          </a:p>
        </p:txBody>
      </p:sp>
    </p:spTree>
    <p:extLst>
      <p:ext uri="{BB962C8B-B14F-4D97-AF65-F5344CB8AC3E}">
        <p14:creationId xmlns:p14="http://schemas.microsoft.com/office/powerpoint/2010/main" val="7469888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a:t>
            </a:r>
            <a:r>
              <a:rPr lang="en-US" baseline="0" dirty="0"/>
              <a:t> min</a:t>
            </a:r>
          </a:p>
          <a:p>
            <a:endParaRPr lang="en-US" baseline="0" dirty="0"/>
          </a:p>
          <a:p>
            <a:pPr marL="0" indent="0">
              <a:buNone/>
            </a:pPr>
            <a:r>
              <a:rPr lang="en-US" sz="1200" kern="1200" dirty="0">
                <a:solidFill>
                  <a:schemeClr val="tx1"/>
                </a:solidFill>
                <a:latin typeface="+mn-lt"/>
                <a:ea typeface="+mn-ea"/>
                <a:cs typeface="+mn-cs"/>
              </a:rPr>
              <a:t>a. List two of the traits on the slide and n</a:t>
            </a:r>
            <a:r>
              <a:rPr lang="en-US" dirty="0"/>
              <a:t>ote that some traits become quite specialized</a:t>
            </a:r>
            <a:r>
              <a:rPr lang="en-US" baseline="0" dirty="0"/>
              <a:t> in sunflowers.</a:t>
            </a:r>
          </a:p>
          <a:p>
            <a:pPr marL="0" indent="0">
              <a:buNone/>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Then highlight the key science idea again: </a:t>
            </a:r>
            <a:r>
              <a:rPr lang="en-US" sz="1200" i="1" kern="1200" dirty="0">
                <a:solidFill>
                  <a:schemeClr val="tx1"/>
                </a:solidFill>
                <a:latin typeface="+mn-lt"/>
                <a:ea typeface="+mn-ea"/>
                <a:cs typeface="+mn-cs"/>
              </a:rPr>
              <a:t>Shared traits help biologists define groups of organisms related by common ancestry</a:t>
            </a:r>
            <a:r>
              <a:rPr lang="en-US" sz="1200" i="0" kern="1200" dirty="0">
                <a:solidFill>
                  <a:schemeClr val="tx1"/>
                </a:solidFill>
                <a:latin typeface="+mn-lt"/>
                <a:ea typeface="+mn-ea"/>
                <a:cs typeface="+mn-cs"/>
              </a:rPr>
              <a:t>.</a:t>
            </a:r>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50</a:t>
            </a:fld>
            <a:endParaRPr lang="en-US">
              <a:solidFill>
                <a:prstClr val="black"/>
              </a:solidFill>
            </a:endParaRPr>
          </a:p>
        </p:txBody>
      </p:sp>
    </p:spTree>
    <p:extLst>
      <p:ext uri="{BB962C8B-B14F-4D97-AF65-F5344CB8AC3E}">
        <p14:creationId xmlns:p14="http://schemas.microsoft.com/office/powerpoint/2010/main" val="25073929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dirty="0"/>
              <a:t>1</a:t>
            </a:r>
            <a:r>
              <a:rPr lang="en-US" baseline="0" dirty="0"/>
              <a:t> min</a:t>
            </a:r>
          </a:p>
          <a:p>
            <a:pPr marL="228600" lvl="0" indent="-228600">
              <a:buNone/>
            </a:pPr>
            <a:endParaRPr lang="en-US" baseline="0" dirty="0"/>
          </a:p>
          <a:p>
            <a:pPr marL="228600" indent="-228600">
              <a:buNone/>
            </a:pPr>
            <a:r>
              <a:rPr lang="en-US" sz="1200" kern="1200" dirty="0">
                <a:solidFill>
                  <a:schemeClr val="tx1"/>
                </a:solidFill>
                <a:latin typeface="+mn-lt"/>
                <a:ea typeface="+mn-ea"/>
                <a:cs typeface="+mn-cs"/>
              </a:rPr>
              <a:t>a. “What do you think we mean when we say that organisms within a group are related by common ancestry?”</a:t>
            </a:r>
          </a:p>
          <a:p>
            <a:endParaRPr lang="en-US" sz="1200" b="1" kern="1200" dirty="0">
              <a:solidFill>
                <a:schemeClr val="tx1"/>
              </a:solidFill>
              <a:latin typeface="+mn-lt"/>
              <a:ea typeface="+mn-ea"/>
              <a:cs typeface="+mn-cs"/>
            </a:endParaRPr>
          </a:p>
          <a:p>
            <a:pPr marL="228600" indent="-228600">
              <a:buNone/>
            </a:pPr>
            <a:r>
              <a:rPr lang="en-US" sz="1200" b="0" kern="1200" dirty="0">
                <a:solidFill>
                  <a:schemeClr val="tx1"/>
                </a:solidFill>
                <a:latin typeface="+mn-lt"/>
                <a:ea typeface="+mn-ea"/>
                <a:cs typeface="+mn-cs"/>
              </a:rPr>
              <a:t>b. As </a:t>
            </a:r>
            <a:r>
              <a:rPr lang="en-US" sz="1200" kern="1200" dirty="0">
                <a:solidFill>
                  <a:schemeClr val="tx1"/>
                </a:solidFill>
                <a:latin typeface="+mn-lt"/>
                <a:ea typeface="+mn-ea"/>
                <a:cs typeface="+mn-cs"/>
              </a:rPr>
              <a:t>participants share their ideas,</a:t>
            </a:r>
            <a:r>
              <a:rPr lang="en-US" sz="1200" kern="1200" baseline="0" dirty="0">
                <a:solidFill>
                  <a:schemeClr val="tx1"/>
                </a:solidFill>
                <a:latin typeface="+mn-lt"/>
                <a:ea typeface="+mn-ea"/>
                <a:cs typeface="+mn-cs"/>
              </a:rPr>
              <a:t> record them on chart paper</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c. “</a:t>
            </a:r>
            <a:r>
              <a:rPr lang="en-US" sz="1200" kern="1200" dirty="0">
                <a:solidFill>
                  <a:schemeClr val="tx1"/>
                </a:solidFill>
                <a:effectLst/>
                <a:latin typeface="+mn-lt"/>
                <a:ea typeface="+mn-ea"/>
                <a:cs typeface="+mn-cs"/>
              </a:rPr>
              <a:t>Common ancestry explains why organisms have many shared features and one might think they are closely related.”</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During this discussion, make sure participants understand that heredity is involved and that these two different groupings are related to evolutionary relationships.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51</a:t>
            </a:fld>
            <a:endParaRPr lang="en-US"/>
          </a:p>
        </p:txBody>
      </p:sp>
    </p:spTree>
    <p:extLst>
      <p:ext uri="{BB962C8B-B14F-4D97-AF65-F5344CB8AC3E}">
        <p14:creationId xmlns:p14="http://schemas.microsoft.com/office/powerpoint/2010/main" val="14709813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dirty="0"/>
              <a:t>10</a:t>
            </a:r>
            <a:r>
              <a:rPr lang="en-US" baseline="0" dirty="0"/>
              <a:t> min</a:t>
            </a:r>
          </a:p>
          <a:p>
            <a:pPr marL="228600" lvl="0" indent="-228600">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Participants may refer to their resources (e.g. </a:t>
            </a:r>
            <a:r>
              <a:rPr lang="en-US" sz="1200" kern="1200" dirty="0" err="1">
                <a:solidFill>
                  <a:schemeClr val="tx1"/>
                </a:solidFill>
                <a:effectLst/>
                <a:latin typeface="+mn-lt"/>
                <a:ea typeface="+mn-ea"/>
                <a:cs typeface="+mn-cs"/>
              </a:rPr>
              <a:t>STeLLA</a:t>
            </a:r>
            <a:r>
              <a:rPr lang="en-US" sz="1200" kern="1200" dirty="0">
                <a:solidFill>
                  <a:schemeClr val="tx1"/>
                </a:solidFill>
                <a:effectLst/>
                <a:latin typeface="+mn-lt"/>
                <a:ea typeface="+mn-ea"/>
                <a:cs typeface="+mn-cs"/>
              </a:rPr>
              <a:t> strategies booklet) to complete this activity. </a:t>
            </a:r>
          </a:p>
          <a:p>
            <a:pPr marL="228600" lvl="0" indent="-228600">
              <a:buNone/>
            </a:pPr>
            <a:endParaRPr lang="en-US" baseline="0" dirty="0"/>
          </a:p>
          <a:p>
            <a:pPr marL="0" indent="0">
              <a:buNone/>
            </a:pPr>
            <a:r>
              <a:rPr lang="en-US" sz="1200" kern="1200" dirty="0">
                <a:solidFill>
                  <a:schemeClr val="tx1"/>
                </a:solidFill>
                <a:latin typeface="+mn-lt"/>
                <a:ea typeface="+mn-ea"/>
                <a:cs typeface="+mn-cs"/>
              </a:rPr>
              <a:t>a. “For this next activity, you’ll work with a partner to develop a claim stating which group you think an organism belongs to and supporting your claim with evidence and reasoning.” </a:t>
            </a:r>
          </a:p>
          <a:p>
            <a:pPr marL="0" indent="0">
              <a:buNone/>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Have participants pair up; then give each pair a copy of handout 5.6 (Traits and Groups).</a:t>
            </a:r>
          </a:p>
          <a:p>
            <a:pPr marL="0" indent="0">
              <a:buNone/>
            </a:pPr>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Review the instructions on the slide and handout. Then answer any questions before pairs begin working on the tasks. </a:t>
            </a:r>
          </a:p>
          <a:p>
            <a:pPr marL="0" indent="0">
              <a:buNone/>
            </a:pPr>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claims, evidence, and reasoning. Ask challenge questions as needed, such as “Can you use science ideas we’ve been talking about to further support your claim?” Encourage other participants to agree or disagree, add on, or ask questions. </a:t>
            </a:r>
          </a:p>
          <a:p>
            <a:pPr marL="0" indent="0">
              <a:buNone/>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e. Emphasize that developing an explanation by making a claim and supporting it with evidence and reasoning is an important skill in the NGSS and Common Core and is one of the Student Thinking Lens strategies they’ll explore in more detail later in the PD program. For now, note that one of the most difficult parts of developing an explanation is linking the claim to scientific reasoning and underlying science ideas. For example, the scientific reasoning that explains why dolphins are mammals is that all mammals at one point in time shared a common ancestor. This common ancestor must have had traits (such as having hair and a four-chambered heart, breathing air, generating heat, and making milk) that it passed on to the groups that evolved from it. This reasoning relates to one of the teacher learning goals for this session: One reason groups of organisms share so many features is common ancestry.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Question 2 (least inclusive group):</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Dolphin: mammal</a:t>
            </a:r>
          </a:p>
          <a:p>
            <a:pPr marL="320040" indent="-137160">
              <a:buFont typeface="Arial" pitchFamily="34" charset="0"/>
              <a:buChar char="•"/>
            </a:pPr>
            <a:r>
              <a:rPr lang="en-US" sz="1200" kern="1200" dirty="0">
                <a:solidFill>
                  <a:schemeClr val="tx1"/>
                </a:solidFill>
                <a:latin typeface="+mn-lt"/>
                <a:ea typeface="+mn-ea"/>
                <a:cs typeface="+mn-cs"/>
              </a:rPr>
              <a:t>Lamprey: vertebrate (</a:t>
            </a: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The lamprey is interesting because it’s classified as a vertebrate but lacks a true backbone. Instead, it has a similar structure made out of cartilage.)</a:t>
            </a:r>
          </a:p>
          <a:p>
            <a:pPr marL="320040" indent="-137160">
              <a:buFont typeface="Arial" pitchFamily="34" charset="0"/>
              <a:buChar char="•"/>
            </a:pPr>
            <a:r>
              <a:rPr lang="en-US" sz="1200" kern="1200" dirty="0">
                <a:solidFill>
                  <a:schemeClr val="tx1"/>
                </a:solidFill>
                <a:latin typeface="+mn-lt"/>
                <a:ea typeface="+mn-ea"/>
                <a:cs typeface="+mn-cs"/>
              </a:rPr>
              <a:t>Snail: Animal</a:t>
            </a:r>
          </a:p>
          <a:p>
            <a:pPr marL="320040" indent="-137160">
              <a:buFont typeface="Arial" pitchFamily="34" charset="0"/>
              <a:buChar char="•"/>
            </a:pPr>
            <a:r>
              <a:rPr lang="en-US" sz="1200" kern="1200" dirty="0">
                <a:solidFill>
                  <a:schemeClr val="tx1"/>
                </a:solidFill>
                <a:latin typeface="+mn-lt"/>
                <a:ea typeface="+mn-ea"/>
                <a:cs typeface="+mn-cs"/>
              </a:rPr>
              <a:t>Penguin: Bird</a:t>
            </a:r>
          </a:p>
          <a:p>
            <a:pPr marL="137160" indent="-137160">
              <a:buFont typeface="Arial" pitchFamily="34" charset="0"/>
              <a:buChar char="•"/>
            </a:pPr>
            <a:r>
              <a:rPr lang="en-US" sz="1200" i="1" kern="1200" dirty="0">
                <a:solidFill>
                  <a:schemeClr val="tx1"/>
                </a:solidFill>
                <a:latin typeface="+mn-lt"/>
                <a:ea typeface="+mn-ea"/>
                <a:cs typeface="+mn-cs"/>
              </a:rPr>
              <a:t>Questions 3 and 4 (sample claim, evidence, and reasoning): </a:t>
            </a:r>
            <a:endParaRPr lang="en-US" sz="1200" kern="1200" dirty="0">
              <a:solidFill>
                <a:schemeClr val="tx1"/>
              </a:solidFill>
              <a:latin typeface="+mn-lt"/>
              <a:ea typeface="+mn-ea"/>
              <a:cs typeface="+mn-cs"/>
            </a:endParaRPr>
          </a:p>
          <a:p>
            <a:pPr marL="320040" marR="0" lvl="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I claim that the penguin is a bird. My evidence is that penguins have the following traits of birds: They have vertebrae, feathers, two legs covered in scales, and two wings, and they make heat internally. My reasoning is that scientists put organisms into groups that share certain traits. Scientists believe that these traits have been passed down to them through common ancestors.  Penguins have the same traits and the same ancestors as other organisms in the birds group. They aren’t mammals because they don’t share common ancestors or the traits of mammals, such as having hair or making milk.</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8353687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At first, show only the question at the top of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Read the question on the slide and record participants’ ideas on chart paper.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Then reveal the main learning goal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on the slide. Emphasize that this is also</a:t>
            </a:r>
            <a:r>
              <a:rPr lang="en-US" sz="1200" kern="1200" baseline="0" dirty="0">
                <a:solidFill>
                  <a:schemeClr val="tx1"/>
                </a:solidFill>
                <a:latin typeface="+mn-lt"/>
                <a:ea typeface="+mn-ea"/>
                <a:cs typeface="+mn-cs"/>
              </a:rPr>
              <a:t> a </a:t>
            </a:r>
            <a:r>
              <a:rPr lang="en-US" sz="1200" kern="1200" dirty="0">
                <a:solidFill>
                  <a:schemeClr val="tx1"/>
                </a:solidFill>
                <a:latin typeface="+mn-lt"/>
                <a:ea typeface="+mn-ea"/>
                <a:cs typeface="+mn-cs"/>
              </a:rPr>
              <a:t>learning goal for the VPA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Briefly discuss how well the previous activities aligned with this learning goal.</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53</a:t>
            </a:fld>
            <a:endParaRPr lang="en-US"/>
          </a:p>
        </p:txBody>
      </p:sp>
    </p:spTree>
    <p:extLst>
      <p:ext uri="{BB962C8B-B14F-4D97-AF65-F5344CB8AC3E}">
        <p14:creationId xmlns:p14="http://schemas.microsoft.com/office/powerpoint/2010/main" val="33172593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228600" indent="-228600">
              <a:buNone/>
            </a:pPr>
            <a:r>
              <a:rPr lang="en-US" sz="1200" kern="1200" dirty="0">
                <a:solidFill>
                  <a:schemeClr val="tx1"/>
                </a:solidFill>
                <a:latin typeface="+mn-lt"/>
                <a:ea typeface="+mn-ea"/>
                <a:cs typeface="+mn-cs"/>
              </a:rPr>
              <a:t>a. Review the focus question on the slide.</a:t>
            </a:r>
          </a:p>
          <a:p>
            <a:endParaRPr lang="en-US" sz="1200" b="1" kern="1200" dirty="0">
              <a:solidFill>
                <a:schemeClr val="tx1"/>
              </a:solidFill>
              <a:latin typeface="+mn-lt"/>
              <a:ea typeface="+mn-ea"/>
              <a:cs typeface="+mn-cs"/>
            </a:endParaRPr>
          </a:p>
          <a:p>
            <a:pPr marL="228600" indent="-228600">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Have participants answer this question </a:t>
            </a:r>
            <a:r>
              <a:rPr lang="en-US" sz="1200" kern="1200" dirty="0">
                <a:solidFill>
                  <a:schemeClr val="tx1"/>
                </a:solidFill>
                <a:latin typeface="+mn-lt"/>
                <a:ea typeface="+mn-ea"/>
                <a:cs typeface="+mn-cs"/>
              </a:rPr>
              <a:t>in their science notebooks.</a:t>
            </a:r>
          </a:p>
          <a:p>
            <a:endParaRPr lang="en-US" sz="1200" b="1" kern="1200" dirty="0">
              <a:solidFill>
                <a:schemeClr val="tx1"/>
              </a:solidFill>
              <a:latin typeface="+mn-lt"/>
              <a:ea typeface="+mn-ea"/>
              <a:cs typeface="+mn-cs"/>
            </a:endParaRPr>
          </a:p>
          <a:p>
            <a:pPr marL="228600" indent="-228600">
              <a:buNone/>
            </a:pPr>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one or two participants to share their answers and reasoning with the group.</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9101458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a. Highlight the key science ideas on the slide.</a:t>
            </a:r>
          </a:p>
          <a:p>
            <a:pPr marL="0" inden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9101458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None/>
            </a:pPr>
            <a:r>
              <a:rPr lang="en-US" sz="1200" kern="1200" dirty="0">
                <a:solidFill>
                  <a:schemeClr val="tx1"/>
                </a:solidFill>
                <a:latin typeface="+mn-lt"/>
                <a:ea typeface="+mn-ea"/>
                <a:cs typeface="+mn-cs"/>
              </a:rPr>
              <a:t>a. Read the focus question on the slide.</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Ask participants to write the question in their science notebooks.</a:t>
            </a:r>
          </a:p>
          <a:p>
            <a:pPr marL="0" inden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7</a:t>
            </a:r>
            <a:r>
              <a:rPr lang="en-US" sz="1200" kern="1200" baseline="0" dirty="0">
                <a:solidFill>
                  <a:schemeClr val="tx1"/>
                </a:solidFill>
                <a:effectLst/>
                <a:latin typeface="+mn-lt"/>
                <a:ea typeface="+mn-ea"/>
                <a:cs typeface="+mn-cs"/>
              </a:rPr>
              <a:t> min</a:t>
            </a:r>
          </a:p>
          <a:p>
            <a:endParaRPr lang="en-US" sz="1200"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Don’t spend too much time on this activity, since participants should understand the reasoning involved. To stay within the allotted time, you may need to reduce the number of species participants examine. </a:t>
            </a:r>
          </a:p>
          <a:p>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a. “The purpose of this next activity is to set the stage for understanding the origins of traits in different species.”</a:t>
            </a:r>
          </a:p>
          <a:p>
            <a:pPr marL="0" indent="0">
              <a:buNone/>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Direct participants to pair up for this activity.  </a:t>
            </a:r>
          </a:p>
          <a:p>
            <a:pPr marL="0" indent="0">
              <a:buNone/>
            </a:pPr>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“Select three species from the groups of organisms listed on the slide. For example, you might choose a hummingbird, a crow, and a red-tailed hawk. Identify traits  that differ among the species and describe how these differences might affect the survival of each organism. For example, you might describe differences in the beaks, feet, and body size among the hummingbird, crow, and red-tailed hawk. Then describe how these trait variations might help each species survive in its environment. For example, the hawk is an active predator with a sharp, hooked beak that helps it tear apart and eat its prey. This trait enables the hawk to tear</a:t>
            </a:r>
            <a:r>
              <a:rPr lang="en-US" sz="1200" kern="1200" baseline="0" dirty="0">
                <a:solidFill>
                  <a:schemeClr val="tx1"/>
                </a:solidFill>
                <a:latin typeface="+mn-lt"/>
                <a:ea typeface="+mn-ea"/>
                <a:cs typeface="+mn-cs"/>
              </a:rPr>
              <a:t> apart its prey, giving it a survival advantage.”</a:t>
            </a:r>
          </a:p>
          <a:p>
            <a:pPr marL="0" indent="0">
              <a:buNone/>
            </a:pPr>
            <a:endParaRPr lang="en-US" sz="1200" b="1" kern="1200" baseline="0" dirty="0">
              <a:solidFill>
                <a:schemeClr val="tx1"/>
              </a:solidFill>
              <a:latin typeface="+mn-lt"/>
              <a:ea typeface="+mn-ea"/>
              <a:cs typeface="+mn-cs"/>
            </a:endParaRPr>
          </a:p>
          <a:p>
            <a:pPr marL="0" indent="0">
              <a:buNone/>
            </a:pPr>
            <a:r>
              <a:rPr lang="en-US" sz="1200" b="0" kern="1200" baseline="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one pair of participants to share their descriptions and explanations with the group.</a:t>
            </a:r>
            <a:r>
              <a:rPr lang="en-US" sz="1600"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5439455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228600" indent="-228600">
              <a:buNone/>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Review the focus question on the slide.</a:t>
            </a:r>
          </a:p>
          <a:p>
            <a:endParaRPr lang="en-US" sz="1200" kern="1200" dirty="0">
              <a:solidFill>
                <a:schemeClr val="tx1"/>
              </a:solidFill>
              <a:latin typeface="+mn-lt"/>
              <a:ea typeface="+mn-ea"/>
              <a:cs typeface="+mn-cs"/>
            </a:endParaRPr>
          </a:p>
          <a:p>
            <a:pPr marL="228600" indent="-228600">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Ask participants to answer the question in their science notebooks</a:t>
            </a:r>
            <a:r>
              <a:rPr lang="en-US" sz="1200" kern="1200" baseline="0" dirty="0">
                <a:solidFill>
                  <a:schemeClr val="tx1"/>
                </a:solidFill>
                <a:latin typeface="+mn-lt"/>
                <a:ea typeface="+mn-ea"/>
                <a:cs typeface="+mn-cs"/>
              </a:rPr>
              <a:t> and support their ideas with evidence from the activity they just completed</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pPr marL="228600" indent="-228600">
              <a:buNone/>
            </a:pPr>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one or two participants to share their explanations and evidence with the group.</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Less than 1</a:t>
            </a:r>
            <a:r>
              <a:rPr lang="en-US" sz="1200" kern="1200" baseline="0" dirty="0">
                <a:solidFill>
                  <a:schemeClr val="tx1"/>
                </a:solidFill>
                <a:latin typeface="+mn-lt"/>
                <a:ea typeface="+mn-ea"/>
                <a:cs typeface="+mn-cs"/>
              </a:rPr>
              <a:t> min</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a. Highlight the NGSS performance standards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267412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300" baseline="0" dirty="0">
                <a:latin typeface="Arial" charset="0"/>
              </a:rPr>
              <a:t>2 min</a:t>
            </a:r>
          </a:p>
          <a:p>
            <a:pPr eaLnBrk="1" hangingPunct="1"/>
            <a:endParaRPr lang="en-US" sz="1300" baseline="0" dirty="0">
              <a:latin typeface="Arial" charset="0"/>
            </a:endParaRPr>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from the STL strategies to the Science Content Storyline Lens strategies.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“Throughout the PD program, we’ll continue learning about the Student Thinking Lens (STL) strategies, but today we’ll transition to the Science Content Storyline Lens strategies.”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Highlight the SCSL strategies on the slide.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34512413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indent="-228600">
              <a:buNone/>
            </a:pPr>
            <a:r>
              <a:rPr lang="en-US" sz="1200" kern="1200" dirty="0">
                <a:solidFill>
                  <a:schemeClr val="tx1"/>
                </a:solidFill>
                <a:latin typeface="+mn-lt"/>
                <a:ea typeface="+mn-ea"/>
                <a:cs typeface="+mn-cs"/>
              </a:rPr>
              <a:t>a. “How would you define the word </a:t>
            </a:r>
            <a:r>
              <a:rPr lang="en-US" sz="1200" i="1" kern="1200" dirty="0">
                <a:solidFill>
                  <a:schemeClr val="tx1"/>
                </a:solidFill>
                <a:latin typeface="+mn-lt"/>
                <a:ea typeface="+mn-ea"/>
                <a:cs typeface="+mn-cs"/>
              </a:rPr>
              <a:t>species</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 participants share their ideas, record them on chart paper.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60</a:t>
            </a:fld>
            <a:endParaRPr lang="en-US"/>
          </a:p>
        </p:txBody>
      </p:sp>
    </p:spTree>
    <p:extLst>
      <p:ext uri="{BB962C8B-B14F-4D97-AF65-F5344CB8AC3E}">
        <p14:creationId xmlns:p14="http://schemas.microsoft.com/office/powerpoint/2010/main" val="18660091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Less than 1 min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28600" indent="-228600">
              <a:buNone/>
            </a:pPr>
            <a:r>
              <a:rPr lang="en-US" sz="1200" kern="1200" dirty="0">
                <a:solidFill>
                  <a:schemeClr val="tx1"/>
                </a:solidFill>
                <a:latin typeface="+mn-lt"/>
                <a:ea typeface="+mn-ea"/>
                <a:cs typeface="+mn-cs"/>
              </a:rPr>
              <a:t>a. How many species do you see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should identify two species: lion and tiger.</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Read the definition on the slide and indicate that this is a common definition of a species.</a:t>
            </a:r>
          </a:p>
          <a:p>
            <a:pPr marL="0" indent="0">
              <a:buNone/>
            </a:pPr>
            <a:endParaRPr lang="en-US" sz="1200" kern="120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61</a:t>
            </a:fld>
            <a:endParaRPr lang="en-US">
              <a:solidFill>
                <a:prstClr val="black"/>
              </a:solidFill>
            </a:endParaRPr>
          </a:p>
        </p:txBody>
      </p:sp>
    </p:spTree>
    <p:extLst>
      <p:ext uri="{BB962C8B-B14F-4D97-AF65-F5344CB8AC3E}">
        <p14:creationId xmlns:p14="http://schemas.microsoft.com/office/powerpoint/2010/main" val="24808700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Less than 1 min</a:t>
            </a:r>
          </a:p>
          <a:p>
            <a:endParaRPr lang="en-US" baseline="0" dirty="0"/>
          </a:p>
          <a:p>
            <a:pPr marL="0" indent="0">
              <a:buNone/>
            </a:pPr>
            <a:r>
              <a:rPr lang="en-US" sz="1200" kern="1200" dirty="0">
                <a:solidFill>
                  <a:schemeClr val="tx1"/>
                </a:solidFill>
                <a:latin typeface="+mn-lt"/>
                <a:ea typeface="+mn-ea"/>
                <a:cs typeface="+mn-cs"/>
              </a:rPr>
              <a:t>a. “The animal on this slide is called a </a:t>
            </a:r>
            <a:r>
              <a:rPr lang="en-US" sz="1200" i="1" kern="1200" dirty="0">
                <a:solidFill>
                  <a:schemeClr val="tx1"/>
                </a:solidFill>
                <a:latin typeface="+mn-lt"/>
                <a:ea typeface="+mn-ea"/>
                <a:cs typeface="+mn-cs"/>
              </a:rPr>
              <a:t>liger</a:t>
            </a:r>
            <a:r>
              <a:rPr lang="en-US" sz="1200" kern="1200" dirty="0">
                <a:solidFill>
                  <a:schemeClr val="tx1"/>
                </a:solidFill>
                <a:latin typeface="+mn-lt"/>
                <a:ea typeface="+mn-ea"/>
                <a:cs typeface="+mn-cs"/>
              </a:rPr>
              <a:t>, which is a cross between a lion and a tiger. Ligers don’t exist naturally in the wild but are the result of crossbreeding practices. Due to crossbreeding</a:t>
            </a:r>
            <a:r>
              <a:rPr lang="en-US" sz="1200" kern="1200" baseline="0" dirty="0">
                <a:solidFill>
                  <a:schemeClr val="tx1"/>
                </a:solidFill>
                <a:latin typeface="+mn-lt"/>
                <a:ea typeface="+mn-ea"/>
                <a:cs typeface="+mn-cs"/>
              </a:rPr>
              <a:t>, ligers often have birth defects and die prematurely.</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“Based on this evidence, do you still think lions and tigers represent two different species?”</a:t>
            </a:r>
          </a:p>
          <a:p>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c. Emphasize the words “under natural conditions” in the definition of species. Note under natural conditions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lions and tigers don’t overlap and mate, so it’s reasonable to classify them as two different species. However,</a:t>
            </a:r>
            <a:r>
              <a:rPr lang="en-US" sz="1200" kern="1200" baseline="0" dirty="0">
                <a:solidFill>
                  <a:schemeClr val="tx1"/>
                </a:solidFill>
                <a:latin typeface="+mn-lt"/>
                <a:ea typeface="+mn-ea"/>
                <a:cs typeface="+mn-cs"/>
              </a:rPr>
              <a:t> defining species can be very difficult, especially since the common definition does not apply to special groups of organisms like bacteria or ligers.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62</a:t>
            </a:fld>
            <a:endParaRPr lang="en-US">
              <a:solidFill>
                <a:prstClr val="black"/>
              </a:solidFill>
            </a:endParaRPr>
          </a:p>
        </p:txBody>
      </p:sp>
    </p:spTree>
    <p:extLst>
      <p:ext uri="{BB962C8B-B14F-4D97-AF65-F5344CB8AC3E}">
        <p14:creationId xmlns:p14="http://schemas.microsoft.com/office/powerpoint/2010/main" val="24808700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3 min</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a. Revisit the focus questions on the slide.</a:t>
            </a:r>
          </a:p>
          <a:p>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“Think about the big ideas we’ve explored so far in this content deepening session and write two or three concise sentences in your notebooks describing these ideas.”</a:t>
            </a:r>
          </a:p>
          <a:p>
            <a:endParaRPr lang="en-US" sz="1200" b="1" kern="1200" dirty="0">
              <a:solidFill>
                <a:schemeClr val="tx1"/>
              </a:solidFill>
              <a:latin typeface="+mn-lt"/>
              <a:ea typeface="+mn-ea"/>
              <a:cs typeface="+mn-cs"/>
            </a:endParaRPr>
          </a:p>
          <a:p>
            <a:pPr marL="228600" indent="-228600">
              <a:buNone/>
            </a:pPr>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Invite one or two participants to share their sentences with the group</a:t>
            </a:r>
            <a:r>
              <a:rPr lang="en-US" sz="1200" b="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3830102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3</a:t>
            </a:r>
            <a:r>
              <a:rPr lang="en-US" sz="1200" kern="1200" baseline="0" dirty="0">
                <a:solidFill>
                  <a:schemeClr val="tx1"/>
                </a:solidFill>
                <a:latin typeface="+mn-lt"/>
                <a:ea typeface="+mn-ea"/>
                <a:cs typeface="+mn-cs"/>
              </a:rPr>
              <a:t> min</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a. Read the focus question on the slide.</a:t>
            </a:r>
          </a:p>
          <a:p>
            <a:endParaRPr lang="en-US" sz="1200"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write the focus question in their science notebooks and jot down their initial ideas.</a:t>
            </a:r>
          </a:p>
          <a:p>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ideas do you have for ways we can </a:t>
            </a:r>
            <a:r>
              <a:rPr lang="en-US" sz="1200" i="1" kern="1200" dirty="0">
                <a:solidFill>
                  <a:schemeClr val="tx1"/>
                </a:solidFill>
                <a:latin typeface="+mn-lt"/>
                <a:ea typeface="+mn-ea"/>
                <a:cs typeface="+mn-cs"/>
              </a:rPr>
              <a:t>represent</a:t>
            </a:r>
            <a:r>
              <a:rPr lang="en-US" sz="1200" i="1" kern="1200" baseline="0" dirty="0">
                <a:solidFill>
                  <a:schemeClr val="tx1"/>
                </a:solidFill>
                <a:latin typeface="+mn-lt"/>
                <a:ea typeface="+mn-ea"/>
                <a:cs typeface="+mn-cs"/>
              </a:rPr>
              <a:t> </a:t>
            </a:r>
            <a:r>
              <a:rPr lang="en-US" sz="1200" kern="1200" dirty="0">
                <a:solidFill>
                  <a:schemeClr val="tx1"/>
                </a:solidFill>
                <a:latin typeface="+mn-lt"/>
                <a:ea typeface="+mn-ea"/>
                <a:cs typeface="+mn-cs"/>
              </a:rPr>
              <a:t>patterns of trait variation with</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 species?”</a:t>
            </a:r>
          </a:p>
          <a:p>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d. “To gather information that will help us answer this question, we’ll explore trait variation within a species of plant.”</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441629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marL="0" indent="0">
              <a:buNone/>
            </a:pPr>
            <a:r>
              <a:rPr lang="en-US" dirty="0"/>
              <a:t>a. “To find trait-variation patterns among individuals of a species, we need to work like scientists. This means collecting data on a specific trait from a sample population and then recording the data on a table. That’s what we’re going to do next.”</a:t>
            </a:r>
          </a:p>
          <a:p>
            <a:pPr marL="0" indent="0">
              <a:buNone/>
            </a:pPr>
            <a:endParaRPr lang="en-US" dirty="0"/>
          </a:p>
          <a:p>
            <a:pPr marL="0" indent="0">
              <a:buNone/>
            </a:pPr>
            <a:r>
              <a:rPr lang="en-US" dirty="0"/>
              <a:t>b. Walk participants through the steps on the slide; then distribute handout 5.7 (Celebrate Variation!). Have participants record their data on the Plant Species Measurements table in their handouts.  </a:t>
            </a:r>
          </a:p>
          <a:p>
            <a:endParaRPr lang="en-US" b="1" dirty="0"/>
          </a:p>
          <a:p>
            <a:r>
              <a:rPr lang="en-US" b="1" dirty="0"/>
              <a:t>Option to save time:</a:t>
            </a:r>
            <a:r>
              <a:rPr lang="en-US" dirty="0"/>
              <a:t> To save time, instead of having participants collect their data outside, bring in samples of the same kind of fruit, vegetable, or plant (e.g., 20 bananas, 20 carrots, 20 green beans) for participants to measure.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65</a:t>
            </a:fld>
            <a:endParaRPr lang="en-US">
              <a:solidFill>
                <a:prstClr val="black"/>
              </a:solidFill>
            </a:endParaRPr>
          </a:p>
        </p:txBody>
      </p:sp>
    </p:spTree>
    <p:extLst>
      <p:ext uri="{BB962C8B-B14F-4D97-AF65-F5344CB8AC3E}">
        <p14:creationId xmlns:p14="http://schemas.microsoft.com/office/powerpoint/2010/main" val="29316731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pPr marL="0" indent="0">
              <a:buNone/>
            </a:pPr>
            <a:r>
              <a:rPr lang="en-US" dirty="0"/>
              <a:t>a. “Now that you and your partner have</a:t>
            </a:r>
            <a:r>
              <a:rPr lang="en-US" b="1" dirty="0"/>
              <a:t> </a:t>
            </a:r>
            <a:r>
              <a:rPr lang="en-US" dirty="0"/>
              <a:t>collected and recorded your data, let’s go over the steps for creating a histogram.”</a:t>
            </a:r>
          </a:p>
          <a:p>
            <a:pPr marL="0" indent="0">
              <a:buNone/>
            </a:pPr>
            <a:endParaRPr lang="en-US" dirty="0"/>
          </a:p>
          <a:p>
            <a:pPr marL="0" indent="0">
              <a:buNone/>
            </a:pPr>
            <a:r>
              <a:rPr lang="en-US" dirty="0"/>
              <a:t>b. Walk participants through the steps on the slide. Then display the sample frequency distribution table and histogram on the next two slides.</a:t>
            </a:r>
          </a:p>
          <a:p>
            <a:endParaRPr lang="en-US" b="1" dirty="0"/>
          </a:p>
          <a:p>
            <a:r>
              <a:rPr lang="en-US" b="1" dirty="0"/>
              <a:t>Note: </a:t>
            </a:r>
            <a:r>
              <a:rPr lang="en-US" dirty="0"/>
              <a:t>As pairs work on their histograms, be available to answer questions and give direction as needed.  </a:t>
            </a:r>
          </a:p>
          <a:p>
            <a:endParaRPr lang="en-US" dirty="0"/>
          </a:p>
          <a:p>
            <a:pPr marL="0" indent="0">
              <a:buNone/>
            </a:pPr>
            <a:r>
              <a:rPr lang="en-US" dirty="0"/>
              <a:t>c. After participants have created their histograms, ask them to copy them onto chart paper and then display all the histograms for participants to see.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66</a:t>
            </a:fld>
            <a:endParaRPr lang="en-US">
              <a:solidFill>
                <a:prstClr val="black"/>
              </a:solidFill>
            </a:endParaRPr>
          </a:p>
        </p:txBody>
      </p:sp>
    </p:spTree>
    <p:extLst>
      <p:ext uri="{BB962C8B-B14F-4D97-AF65-F5344CB8AC3E}">
        <p14:creationId xmlns:p14="http://schemas.microsoft.com/office/powerpoint/2010/main" val="37414428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indent="0">
              <a:buNone/>
            </a:pPr>
            <a:r>
              <a:rPr lang="en-US" dirty="0"/>
              <a:t>a. Show participants the sample frequency distribution table and note that it also appears in their handouts.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67</a:t>
            </a:fld>
            <a:endParaRPr lang="en-US">
              <a:solidFill>
                <a:prstClr val="black"/>
              </a:solidFill>
            </a:endParaRPr>
          </a:p>
        </p:txBody>
      </p:sp>
    </p:spTree>
    <p:extLst>
      <p:ext uri="{BB962C8B-B14F-4D97-AF65-F5344CB8AC3E}">
        <p14:creationId xmlns:p14="http://schemas.microsoft.com/office/powerpoint/2010/main" val="28333048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b="1" dirty="0"/>
          </a:p>
          <a:p>
            <a:pPr marL="0" indent="0">
              <a:buNone/>
            </a:pPr>
            <a:r>
              <a:rPr lang="en-US" dirty="0"/>
              <a:t>a. Show participants this sample histogram and note that it also appears in their handouts. Highlight the information that should appear on the </a:t>
            </a:r>
            <a:r>
              <a:rPr lang="en-US" i="1" dirty="0"/>
              <a:t>x</a:t>
            </a:r>
            <a:r>
              <a:rPr lang="en-US" dirty="0"/>
              <a:t>- and </a:t>
            </a:r>
            <a:r>
              <a:rPr lang="en-US" i="1" dirty="0"/>
              <a:t>y</a:t>
            </a:r>
            <a:r>
              <a:rPr lang="en-US" dirty="0"/>
              <a:t>-axes.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68</a:t>
            </a:fld>
            <a:endParaRPr lang="en-US">
              <a:solidFill>
                <a:prstClr val="black"/>
              </a:solidFill>
            </a:endParaRPr>
          </a:p>
        </p:txBody>
      </p:sp>
    </p:spTree>
    <p:extLst>
      <p:ext uri="{BB962C8B-B14F-4D97-AF65-F5344CB8AC3E}">
        <p14:creationId xmlns:p14="http://schemas.microsoft.com/office/powerpoint/2010/main" val="31902139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marL="0" indent="0">
              <a:buNone/>
            </a:pPr>
            <a:r>
              <a:rPr lang="en-US" dirty="0"/>
              <a:t>a. Have participants complete the first three steps on the slide. Then have a brief group discussion about their observations and explanations.</a:t>
            </a:r>
          </a:p>
          <a:p>
            <a:pPr marL="0" indent="0">
              <a:buNone/>
            </a:pPr>
            <a:endParaRPr lang="en-US" dirty="0"/>
          </a:p>
          <a:p>
            <a:pPr marL="0" indent="0">
              <a:buNone/>
            </a:pPr>
            <a:r>
              <a:rPr lang="en-US" dirty="0"/>
              <a:t>b. During this discussion, keep participants focused on what they see in the data (observations of patterns) and what they think the results mean (inferences). Use probe questions to clarify their thinking as needed. </a:t>
            </a:r>
          </a:p>
          <a:p>
            <a:pPr marL="0" indent="0">
              <a:buNone/>
            </a:pPr>
            <a:endParaRPr lang="en-US" dirty="0"/>
          </a:p>
          <a:p>
            <a:pPr marL="0" indent="0">
              <a:buNone/>
            </a:pPr>
            <a:r>
              <a:rPr lang="en-US" dirty="0"/>
              <a:t>c.</a:t>
            </a:r>
            <a:r>
              <a:rPr lang="en-US" baseline="0" dirty="0"/>
              <a:t> </a:t>
            </a:r>
            <a:r>
              <a:rPr lang="en-US" dirty="0"/>
              <a:t>Highlight that a common trait-variation pattern is a bell-shaped curve that scientists call </a:t>
            </a:r>
            <a:r>
              <a:rPr lang="en-US" i="1" dirty="0"/>
              <a:t>continuous variation</a:t>
            </a:r>
            <a:r>
              <a:rPr lang="en-US" dirty="0"/>
              <a:t>.  Later in the session, participants will contrast this trait-variation pattern with another pattern.</a:t>
            </a:r>
          </a:p>
          <a:p>
            <a:pPr marL="0" indent="0">
              <a:buNone/>
            </a:pPr>
            <a:endParaRPr lang="en-US" dirty="0"/>
          </a:p>
          <a:p>
            <a:pPr marL="0" indent="0">
              <a:buNone/>
            </a:pPr>
            <a:r>
              <a:rPr lang="en-US" dirty="0"/>
              <a:t>d.</a:t>
            </a:r>
            <a:r>
              <a:rPr lang="en-US" baseline="0" dirty="0"/>
              <a:t> </a:t>
            </a:r>
            <a:r>
              <a:rPr lang="en-US" dirty="0"/>
              <a:t>“W</a:t>
            </a:r>
            <a:r>
              <a:rPr lang="en-US" sz="1200" kern="1200" dirty="0">
                <a:solidFill>
                  <a:schemeClr val="tx1"/>
                </a:solidFill>
                <a:effectLst/>
                <a:latin typeface="+mn-lt"/>
                <a:ea typeface="+mn-ea"/>
                <a:cs typeface="+mn-cs"/>
              </a:rPr>
              <a:t>hat would the bar graph look like if the trait in our sample showed no variation?”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Participants should recognize that the</a:t>
            </a:r>
            <a:r>
              <a:rPr lang="en-US" sz="1200" kern="1200" baseline="0" dirty="0">
                <a:solidFill>
                  <a:schemeClr val="tx1"/>
                </a:solidFill>
                <a:effectLst/>
                <a:latin typeface="+mn-lt"/>
                <a:ea typeface="+mn-ea"/>
                <a:cs typeface="+mn-cs"/>
              </a:rPr>
              <a:t> bar graph </a:t>
            </a:r>
            <a:r>
              <a:rPr lang="en-US" sz="1200" kern="1200" dirty="0">
                <a:solidFill>
                  <a:schemeClr val="tx1"/>
                </a:solidFill>
                <a:effectLst/>
                <a:latin typeface="+mn-lt"/>
                <a:ea typeface="+mn-ea"/>
                <a:cs typeface="+mn-cs"/>
              </a:rPr>
              <a:t>would have only one bar. </a:t>
            </a:r>
            <a:endParaRPr lang="en-US" dirty="0"/>
          </a:p>
          <a:p>
            <a:endParaRPr lang="en-US" dirty="0"/>
          </a:p>
          <a:p>
            <a:pPr marL="0" indent="0">
              <a:buAutoNum type="alphaLcPeriod" startAt="5"/>
            </a:pPr>
            <a:r>
              <a:rPr lang="en-US" dirty="0"/>
              <a:t> “Now I’d like you to answer the questions on page 3 of your handouts, using what you already know about traits. Work on this task independently.”  </a:t>
            </a:r>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69</a:t>
            </a:fld>
            <a:endParaRPr lang="en-US">
              <a:solidFill>
                <a:prstClr val="black"/>
              </a:solidFill>
            </a:endParaRPr>
          </a:p>
        </p:txBody>
      </p:sp>
    </p:spTree>
    <p:extLst>
      <p:ext uri="{BB962C8B-B14F-4D97-AF65-F5344CB8AC3E}">
        <p14:creationId xmlns:p14="http://schemas.microsoft.com/office/powerpoint/2010/main" val="323895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1 min </a:t>
            </a:r>
          </a:p>
          <a:p>
            <a:pPr marL="228600" indent="-228600" defTabSz="881390">
              <a:buNone/>
              <a:defRPr/>
            </a:pPr>
            <a:endParaRPr lang="en-US" sz="1200" kern="1200" dirty="0">
              <a:solidFill>
                <a:schemeClr val="tx1"/>
              </a:solidFill>
              <a:latin typeface="Arial" charset="0"/>
              <a:ea typeface="+mn-ea"/>
              <a:cs typeface="+mn-cs"/>
            </a:endParaRPr>
          </a:p>
          <a:p>
            <a:pPr lvl="0" fontAlgn="base"/>
            <a:r>
              <a:rPr lang="en-US" sz="1200" u="none" strike="noStrike" kern="1200" dirty="0">
                <a:solidFill>
                  <a:schemeClr val="tx1"/>
                </a:solidFill>
                <a:effectLst/>
                <a:latin typeface="+mn-lt"/>
                <a:ea typeface="+mn-ea"/>
                <a:cs typeface="+mn-cs"/>
              </a:rPr>
              <a:t>a. “This week we’ll focus on a new content area: variations in plants and animals. We’ll also examine the Science Content Storyline Lens strategies and the VPA lessons you’ll be teaching in the fall,</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analyze video clips of those lessons, and deepen your science-content knowledge related to the lesson plans.”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“On the last day of the </a:t>
            </a:r>
            <a:r>
              <a:rPr lang="en-US" sz="1200" u="none" strike="noStrike" kern="1200" dirty="0" err="1">
                <a:solidFill>
                  <a:schemeClr val="tx1"/>
                </a:solidFill>
                <a:effectLst/>
                <a:latin typeface="+mn-lt"/>
                <a:ea typeface="+mn-ea"/>
                <a:cs typeface="+mn-cs"/>
              </a:rPr>
              <a:t>RESPeCT</a:t>
            </a:r>
            <a:r>
              <a:rPr lang="en-US" sz="1200" u="none" strike="noStrike" kern="1200" dirty="0">
                <a:solidFill>
                  <a:schemeClr val="tx1"/>
                </a:solidFill>
                <a:effectLst/>
                <a:latin typeface="+mn-lt"/>
                <a:ea typeface="+mn-ea"/>
                <a:cs typeface="+mn-cs"/>
              </a:rPr>
              <a:t> PD program, we’ll review the lesson plans and the schedule for the academic year.” </a:t>
            </a:r>
          </a:p>
          <a:p>
            <a:pPr lvl="0" fontAlgn="base"/>
            <a:endParaRPr lang="en-US" sz="1200" u="none" strike="noStrike"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c. “You may notice that we skip strategy E: Sequence key science ideas and activities appropriately. This strategy will be addressed during the school year as you teach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lesson plans and analyze how they’re sequenced within each lesson and across lessons.”</a:t>
            </a:r>
          </a:p>
          <a:p>
            <a:pPr lvl="0" fontAlgn="base"/>
            <a:endParaRPr lang="en-US" sz="1200" u="none" strike="noStrike" kern="1200" dirty="0">
              <a:solidFill>
                <a:schemeClr val="tx1"/>
              </a:solidFill>
              <a:effectLst/>
              <a:latin typeface="+mn-lt"/>
              <a:ea typeface="+mn-ea"/>
              <a:cs typeface="+mn-cs"/>
            </a:endParaRPr>
          </a:p>
          <a:p>
            <a:pPr marL="228600" indent="-228600" defTabSz="881390">
              <a:buNone/>
              <a:defRPr/>
            </a:pPr>
            <a:endParaRPr lang="en-US" sz="1200" kern="1200" dirty="0">
              <a:solidFill>
                <a:schemeClr val="tx1"/>
              </a:solidFill>
              <a:latin typeface="+mn-lt"/>
              <a:ea typeface="+mn-ea"/>
              <a:cs typeface="+mn-cs"/>
            </a:endParaRPr>
          </a:p>
          <a:p>
            <a:pPr marL="228600" indent="-228600" defTabSz="881390">
              <a:buNone/>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24397918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0" indent="0">
              <a:buNone/>
            </a:pPr>
            <a:r>
              <a:rPr lang="en-US" dirty="0"/>
              <a:t>a. “Let’s list our ideas and questions about trait inheritance on two charts so we can review and update them during our content deepening sessions this week. A similar strategy will be used in lesson 1 </a:t>
            </a:r>
            <a:r>
              <a:rPr lang="en-US" baseline="0" dirty="0"/>
              <a:t>to help students keep track of their ideas and questions throughout the unit.</a:t>
            </a:r>
            <a:r>
              <a:rPr lang="en-US" dirty="0"/>
              <a:t>” </a:t>
            </a:r>
          </a:p>
          <a:p>
            <a:pPr marL="0" indent="0">
              <a:buNone/>
            </a:pPr>
            <a:endParaRPr lang="en-US" dirty="0"/>
          </a:p>
          <a:p>
            <a:pPr marL="0" indent="0">
              <a:buNone/>
            </a:pPr>
            <a:r>
              <a:rPr lang="en-US" dirty="0"/>
              <a:t>b. “What do you think accounts for the differences in traits among individuals of the same species? Which types of traits are inherited, and what role might the environment play in some of the differences among individuals?”</a:t>
            </a:r>
          </a:p>
          <a:p>
            <a:endParaRPr lang="en-US" b="1" dirty="0"/>
          </a:p>
          <a:p>
            <a:r>
              <a:rPr lang="en-US" b="1" dirty="0"/>
              <a:t>Note:</a:t>
            </a:r>
            <a:r>
              <a:rPr lang="en-US" b="1" baseline="0" dirty="0"/>
              <a:t> </a:t>
            </a:r>
            <a:r>
              <a:rPr lang="en-US" dirty="0"/>
              <a:t>Keep this discussion brief.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70</a:t>
            </a:fld>
            <a:endParaRPr lang="en-US"/>
          </a:p>
        </p:txBody>
      </p:sp>
    </p:spTree>
    <p:extLst>
      <p:ext uri="{BB962C8B-B14F-4D97-AF65-F5344CB8AC3E}">
        <p14:creationId xmlns:p14="http://schemas.microsoft.com/office/powerpoint/2010/main" val="26081309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At first, show only the question at the top of the slide.</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a. Read the question on the slide and record participants’ ideas on chart paper.</a:t>
            </a:r>
          </a:p>
          <a:p>
            <a:pPr marL="228600" indent="-228600">
              <a:buAutoNum type="alphaLcPeriod"/>
            </a:pPr>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Then reveal the main learning goal on the slide. Emphasize that this is also a learning goal for the VPA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Briefly discuss how well the previous activities aligned with this learning goal. Then ask participants to identify some supporting science ideas for this learning goal</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d. Emphasize that one way teachers can support this learning goal is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by developing histograms and determining what any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trait-variation patterns mean.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71</a:t>
            </a:fld>
            <a:endParaRPr lang="en-US"/>
          </a:p>
        </p:txBody>
      </p:sp>
    </p:spTree>
    <p:extLst>
      <p:ext uri="{BB962C8B-B14F-4D97-AF65-F5344CB8AC3E}">
        <p14:creationId xmlns:p14="http://schemas.microsoft.com/office/powerpoint/2010/main" val="33172593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3</a:t>
            </a:r>
            <a:r>
              <a:rPr lang="en-US" sz="1200" kern="1200" baseline="0" dirty="0">
                <a:solidFill>
                  <a:schemeClr val="tx1"/>
                </a:solidFill>
                <a:latin typeface="+mn-lt"/>
                <a:ea typeface="+mn-ea"/>
                <a:cs typeface="+mn-cs"/>
              </a:rPr>
              <a:t> min</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a. Review the focus question on the slide.</a:t>
            </a:r>
          </a:p>
          <a:p>
            <a:endParaRPr lang="en-US" sz="1200"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Ask participants to reflect on the question and record their</a:t>
            </a:r>
            <a:r>
              <a:rPr lang="en-US" sz="1200" kern="1200" baseline="0" dirty="0">
                <a:solidFill>
                  <a:schemeClr val="tx1"/>
                </a:solidFill>
                <a:latin typeface="+mn-lt"/>
                <a:ea typeface="+mn-ea"/>
                <a:cs typeface="+mn-cs"/>
              </a:rPr>
              <a:t> current ideas </a:t>
            </a:r>
            <a:r>
              <a:rPr lang="en-US" sz="1200" kern="1200" dirty="0">
                <a:solidFill>
                  <a:schemeClr val="tx1"/>
                </a:solidFill>
                <a:latin typeface="+mn-lt"/>
                <a:ea typeface="+mn-ea"/>
                <a:cs typeface="+mn-cs"/>
              </a:rPr>
              <a:t>in their science notebooks.</a:t>
            </a:r>
          </a:p>
          <a:p>
            <a:pPr marL="0" indent="0">
              <a:buNone/>
            </a:pPr>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Invite one or two participants to share</a:t>
            </a:r>
            <a:r>
              <a:rPr lang="en-US" sz="1200" kern="1200" baseline="0" dirty="0">
                <a:solidFill>
                  <a:schemeClr val="tx1"/>
                </a:solidFill>
                <a:latin typeface="+mn-lt"/>
                <a:ea typeface="+mn-ea"/>
                <a:cs typeface="+mn-cs"/>
              </a:rPr>
              <a:t> their ideas with the group.</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24416291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a:t>
            </a:r>
            <a:r>
              <a:rPr lang="en-US" dirty="0"/>
              <a:t>1 min</a:t>
            </a:r>
          </a:p>
          <a:p>
            <a:endParaRPr lang="en-US" dirty="0"/>
          </a:p>
          <a:p>
            <a:pPr marL="228600" indent="-228600">
              <a:buAutoNum type="alphaLcPeriod"/>
            </a:pPr>
            <a:r>
              <a:rPr lang="en-US" dirty="0"/>
              <a:t>Review the key science ideas on the slide.</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29101458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1 min </a:t>
            </a:r>
          </a:p>
          <a:p>
            <a:pPr eaLnBrk="1" hangingPunct="1"/>
            <a:endParaRPr lang="en-US" dirty="0">
              <a:latin typeface="Arial" charset="0"/>
            </a:endParaRPr>
          </a:p>
          <a:p>
            <a:r>
              <a:rPr lang="en-US" sz="1200" kern="1200" dirty="0">
                <a:solidFill>
                  <a:schemeClr val="tx1"/>
                </a:solidFill>
                <a:latin typeface="+mn-lt"/>
                <a:ea typeface="+mn-ea"/>
                <a:cs typeface="+mn-cs"/>
              </a:rPr>
              <a:t>a. Review the focus questions addressed during today’s session.</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74</a:t>
            </a:fld>
            <a:endParaRPr lang="en-US"/>
          </a:p>
        </p:txBody>
      </p:sp>
    </p:spTree>
    <p:extLst>
      <p:ext uri="{BB962C8B-B14F-4D97-AF65-F5344CB8AC3E}">
        <p14:creationId xmlns:p14="http://schemas.microsoft.com/office/powerpoint/2010/main" val="12775948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3</a:t>
            </a:r>
            <a:r>
              <a:rPr lang="en-US" sz="1200" b="0" u="none" strike="noStrike" kern="1200" baseline="0" dirty="0">
                <a:solidFill>
                  <a:schemeClr val="tx1"/>
                </a:solidFill>
                <a:effectLst/>
                <a:latin typeface="+mn-lt"/>
                <a:ea typeface="+mn-ea"/>
                <a:cs typeface="+mn-cs"/>
              </a:rPr>
              <a:t> min</a:t>
            </a:r>
            <a:endParaRPr lang="en-US" sz="1200" b="0" u="none" strike="noStrike" kern="1200" dirty="0">
              <a:solidFill>
                <a:schemeClr val="tx1"/>
              </a:solidFill>
              <a:effectLst/>
              <a:latin typeface="+mn-lt"/>
              <a:ea typeface="+mn-ea"/>
              <a:cs typeface="+mn-cs"/>
            </a:endParaRPr>
          </a:p>
          <a:p>
            <a:pPr lvl="0" fontAlgn="base"/>
            <a:endParaRPr lang="en-US" sz="1200" b="0"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 think time (1 min):</a:t>
            </a:r>
            <a:r>
              <a:rPr lang="en-US" sz="1200" u="none" strike="noStrike" kern="1200" dirty="0">
                <a:solidFill>
                  <a:schemeClr val="tx1"/>
                </a:solidFill>
                <a:effectLst/>
                <a:latin typeface="+mn-lt"/>
                <a:ea typeface="+mn-ea"/>
                <a:cs typeface="+mn-cs"/>
              </a:rPr>
              <a:t> Ask participants to reflect on the work they accomplished during today’s lesson analysis and think about the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share-out (2 min):</a:t>
            </a:r>
            <a:r>
              <a:rPr lang="en-US" sz="1200" kern="1200" dirty="0">
                <a:solidFill>
                  <a:schemeClr val="tx1"/>
                </a:solidFill>
                <a:latin typeface="+mn-lt"/>
                <a:ea typeface="+mn-ea"/>
                <a:cs typeface="+mn-cs"/>
              </a:rPr>
              <a:t> Invite participants to share their ideas for modifying the image of effective science teaching based on today’s work. Revise</a:t>
            </a:r>
            <a:r>
              <a:rPr lang="en-US" sz="1200" kern="1200" baseline="0" dirty="0">
                <a:solidFill>
                  <a:schemeClr val="tx1"/>
                </a:solidFill>
                <a:latin typeface="+mn-lt"/>
                <a:ea typeface="+mn-ea"/>
                <a:cs typeface="+mn-cs"/>
              </a:rPr>
              <a:t> the chart as needed</a:t>
            </a:r>
            <a:r>
              <a:rPr lang="en-US" sz="1200" kern="1200" dirty="0">
                <a:solidFill>
                  <a:schemeClr val="tx1"/>
                </a:solidFill>
                <a:latin typeface="+mn-lt"/>
                <a:ea typeface="+mn-ea"/>
                <a:cs typeface="+mn-cs"/>
              </a:rPr>
              <a:t>.</a:t>
            </a:r>
            <a:r>
              <a:rPr lang="en-US" dirty="0"/>
              <a:t> </a:t>
            </a:r>
            <a:endParaRPr lang="en-US" sz="150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75</a:t>
            </a:fld>
            <a:endParaRPr lang="en-US"/>
          </a:p>
        </p:txBody>
      </p:sp>
    </p:spTree>
    <p:extLst>
      <p:ext uri="{BB962C8B-B14F-4D97-AF65-F5344CB8AC3E}">
        <p14:creationId xmlns:p14="http://schemas.microsoft.com/office/powerpoint/2010/main" val="5217407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3 min</a:t>
            </a:r>
          </a:p>
          <a:p>
            <a:pPr lvl="0" fontAlgn="base"/>
            <a:endParaRPr lang="en-US" sz="1200" b="0"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 think time (1 min):</a:t>
            </a:r>
            <a:r>
              <a:rPr lang="en-US" sz="1200" u="none" strike="noStrike" kern="1200" dirty="0">
                <a:solidFill>
                  <a:schemeClr val="tx1"/>
                </a:solidFill>
                <a:effectLst/>
                <a:latin typeface="+mn-lt"/>
                <a:ea typeface="+mn-ea"/>
                <a:cs typeface="+mn-cs"/>
              </a:rPr>
              <a:t> </a:t>
            </a:r>
            <a:r>
              <a:rPr lang="en-US" sz="1200" kern="1200" dirty="0">
                <a:solidFill>
                  <a:schemeClr val="tx1"/>
                </a:solidFill>
                <a:latin typeface="+mn-lt"/>
                <a:ea typeface="+mn-ea"/>
                <a:cs typeface="+mn-cs"/>
              </a:rPr>
              <a:t>Present the options on the slide and give </a:t>
            </a:r>
            <a:r>
              <a:rPr lang="en-US" sz="1200" kern="1200">
                <a:solidFill>
                  <a:schemeClr val="tx1"/>
                </a:solidFill>
                <a:latin typeface="+mn-lt"/>
                <a:ea typeface="+mn-ea"/>
                <a:cs typeface="+mn-cs"/>
              </a:rPr>
              <a:t>participants 1 minute </a:t>
            </a:r>
            <a:r>
              <a:rPr lang="en-US" sz="1200" kern="1200" dirty="0">
                <a:solidFill>
                  <a:schemeClr val="tx1"/>
                </a:solidFill>
                <a:latin typeface="+mn-lt"/>
                <a:ea typeface="+mn-ea"/>
                <a:cs typeface="+mn-cs"/>
              </a:rPr>
              <a:t>to come up with a statement that summarizes today’s content deepening work in one of these areas.</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Whole-group round-robin (2 min):</a:t>
            </a:r>
            <a:r>
              <a:rPr lang="en-US" sz="1200" kern="1200" dirty="0">
                <a:solidFill>
                  <a:schemeClr val="tx1"/>
                </a:solidFill>
                <a:latin typeface="+mn-lt"/>
                <a:ea typeface="+mn-ea"/>
                <a:cs typeface="+mn-cs"/>
              </a:rPr>
              <a:t> Go quickly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around the room and have each participant share one summarizing statement. </a:t>
            </a:r>
            <a:r>
              <a:rPr lang="en-US" sz="1200" b="1" kern="1200" dirty="0">
                <a:solidFill>
                  <a:schemeClr val="tx1"/>
                </a:solidFill>
                <a:latin typeface="+mn-lt"/>
                <a:ea typeface="+mn-ea"/>
                <a:cs typeface="+mn-cs"/>
              </a:rPr>
              <a:t>Push for complete sentences!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76</a:t>
            </a:fld>
            <a:endParaRPr lang="en-US"/>
          </a:p>
        </p:txBody>
      </p:sp>
    </p:spTree>
    <p:extLst>
      <p:ext uri="{BB962C8B-B14F-4D97-AF65-F5344CB8AC3E}">
        <p14:creationId xmlns:p14="http://schemas.microsoft.com/office/powerpoint/2010/main" val="5771983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dirty="0"/>
              <a:t>3 min</a:t>
            </a:r>
          </a:p>
          <a:p>
            <a:endParaRPr lang="en-US" dirty="0"/>
          </a:p>
          <a:p>
            <a:pPr lvl="0" fontAlgn="base"/>
            <a:r>
              <a:rPr lang="en-US" sz="1200" u="none" strike="noStrike" kern="1200" dirty="0">
                <a:solidFill>
                  <a:schemeClr val="tx1"/>
                </a:solidFill>
                <a:effectLst/>
                <a:latin typeface="+mn-lt"/>
                <a:ea typeface="+mn-ea"/>
                <a:cs typeface="+mn-cs"/>
              </a:rPr>
              <a:t>a. Review the homework assignment on the slide and have participants write it in their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are clear about th</a:t>
            </a:r>
            <a:r>
              <a:rPr lang="en-US" sz="1200" kern="1200" baseline="0" dirty="0">
                <a:solidFill>
                  <a:schemeClr val="tx1"/>
                </a:solidFill>
                <a:latin typeface="+mn-lt"/>
                <a:ea typeface="+mn-ea"/>
                <a:cs typeface="+mn-cs"/>
              </a:rPr>
              <a:t>e </a:t>
            </a:r>
            <a:r>
              <a:rPr lang="en-US" sz="1200" kern="1200" dirty="0">
                <a:solidFill>
                  <a:schemeClr val="tx1"/>
                </a:solidFill>
                <a:latin typeface="+mn-lt"/>
                <a:ea typeface="+mn-ea"/>
                <a:cs typeface="+mn-cs"/>
              </a:rPr>
              <a:t>reading and writing tasks. </a:t>
            </a:r>
            <a:endParaRPr lang="en-US" dirty="0"/>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CDEF4D1C-CCD4-471E-9A9A-68DD2B94142E}" type="slidenum">
              <a:rPr lang="en-US" smtClean="0"/>
              <a:pPr eaLnBrk="1" hangingPunct="1"/>
              <a:t>77</a:t>
            </a:fld>
            <a:endParaRPr lang="en-US"/>
          </a:p>
        </p:txBody>
      </p:sp>
    </p:spTree>
    <p:extLst>
      <p:ext uri="{BB962C8B-B14F-4D97-AF65-F5344CB8AC3E}">
        <p14:creationId xmlns:p14="http://schemas.microsoft.com/office/powerpoint/2010/main" val="37570890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dirty="0"/>
              <a:t>3</a:t>
            </a:r>
            <a:r>
              <a:rPr lang="en-US" baseline="0" dirty="0"/>
              <a:t> min</a:t>
            </a:r>
          </a:p>
          <a:p>
            <a:endParaRPr lang="en-US" baseline="0" dirty="0"/>
          </a:p>
          <a:p>
            <a:pPr lvl="0" fontAlgn="base"/>
            <a:r>
              <a:rPr lang="en-US" sz="1200" u="none" strike="noStrike" kern="1200" dirty="0">
                <a:solidFill>
                  <a:schemeClr val="tx1"/>
                </a:solidFill>
                <a:effectLst/>
                <a:latin typeface="+mn-lt"/>
                <a:ea typeface="+mn-ea"/>
                <a:cs typeface="+mn-cs"/>
              </a:rPr>
              <a:t>a. Go over the information on this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review the Extended Homework assignment sheet (handout 5.8), which provides further details about the assignment.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In the VPA lesson-plan sequence, lesson 1 has four parts (A–D); lessons 2, 3, and 4 have two parts (A and B); lesson 5 has three parts (A–C); and there are two supplemental math lessons. Assign each two-part lesson to one participant; then assign lessons 1a/b to one participant and lessons 1c/d to another participant.</a:t>
            </a:r>
            <a:r>
              <a:rPr lang="en-US" sz="1200" kern="1200" baseline="0" dirty="0">
                <a:solidFill>
                  <a:schemeClr val="tx1"/>
                </a:solidFill>
                <a:latin typeface="+mn-lt"/>
                <a:ea typeface="+mn-ea"/>
                <a:cs typeface="+mn-cs"/>
              </a:rPr>
              <a:t> Assign </a:t>
            </a:r>
            <a:r>
              <a:rPr lang="en-US" sz="1200" kern="1200" dirty="0">
                <a:solidFill>
                  <a:schemeClr val="tx1"/>
                </a:solidFill>
                <a:latin typeface="+mn-lt"/>
                <a:ea typeface="+mn-ea"/>
                <a:cs typeface="+mn-cs"/>
              </a:rPr>
              <a:t>lesson 5 (parts A, B, and C) to one participant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and have one or two participants review the supplemental math lessons.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Ask if there are any questions about the assignment.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The group share-out on the last day of the PD program </a:t>
            </a:r>
            <a:r>
              <a:rPr lang="en-US" sz="1200" kern="1200" baseline="0" dirty="0">
                <a:solidFill>
                  <a:schemeClr val="tx1"/>
                </a:solidFill>
                <a:latin typeface="+mn-lt"/>
                <a:ea typeface="+mn-ea"/>
                <a:cs typeface="+mn-cs"/>
              </a:rPr>
              <a:t>(day 8) </a:t>
            </a:r>
            <a:r>
              <a:rPr lang="en-US" sz="1200" kern="1200" dirty="0">
                <a:solidFill>
                  <a:schemeClr val="tx1"/>
                </a:solidFill>
                <a:latin typeface="+mn-lt"/>
                <a:ea typeface="+mn-ea"/>
                <a:cs typeface="+mn-cs"/>
              </a:rPr>
              <a:t>should focus on the assignment-sheet questions (section 2). Participants won’t have time to share all the details of each lesson plan.  </a:t>
            </a:r>
            <a:endParaRPr lang="en-US" dirty="0"/>
          </a:p>
        </p:txBody>
      </p:sp>
      <p:sp>
        <p:nvSpPr>
          <p:cNvPr id="645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246" indent="-307787" eaLnBrk="0" hangingPunct="0">
              <a:defRPr>
                <a:solidFill>
                  <a:schemeClr val="tx1"/>
                </a:solidFill>
                <a:latin typeface="Arial" charset="0"/>
              </a:defRPr>
            </a:lvl2pPr>
            <a:lvl3pPr marL="1231148" indent="-246229" eaLnBrk="0" hangingPunct="0">
              <a:defRPr>
                <a:solidFill>
                  <a:schemeClr val="tx1"/>
                </a:solidFill>
                <a:latin typeface="Arial" charset="0"/>
              </a:defRPr>
            </a:lvl3pPr>
            <a:lvl4pPr marL="1723607" indent="-246229" eaLnBrk="0" hangingPunct="0">
              <a:defRPr>
                <a:solidFill>
                  <a:schemeClr val="tx1"/>
                </a:solidFill>
                <a:latin typeface="Arial" charset="0"/>
              </a:defRPr>
            </a:lvl4pPr>
            <a:lvl5pPr marL="2216068" indent="-246229" eaLnBrk="0" hangingPunct="0">
              <a:defRPr>
                <a:solidFill>
                  <a:schemeClr val="tx1"/>
                </a:solidFill>
                <a:latin typeface="Arial" charset="0"/>
              </a:defRPr>
            </a:lvl5pPr>
            <a:lvl6pPr marL="2708526" indent="-246229" eaLnBrk="0" fontAlgn="base" hangingPunct="0">
              <a:spcBef>
                <a:spcPct val="0"/>
              </a:spcBef>
              <a:spcAft>
                <a:spcPct val="0"/>
              </a:spcAft>
              <a:defRPr>
                <a:solidFill>
                  <a:schemeClr val="tx1"/>
                </a:solidFill>
                <a:latin typeface="Arial" charset="0"/>
              </a:defRPr>
            </a:lvl6pPr>
            <a:lvl7pPr marL="3200986" indent="-246229" eaLnBrk="0" fontAlgn="base" hangingPunct="0">
              <a:spcBef>
                <a:spcPct val="0"/>
              </a:spcBef>
              <a:spcAft>
                <a:spcPct val="0"/>
              </a:spcAft>
              <a:defRPr>
                <a:solidFill>
                  <a:schemeClr val="tx1"/>
                </a:solidFill>
                <a:latin typeface="Arial" charset="0"/>
              </a:defRPr>
            </a:lvl7pPr>
            <a:lvl8pPr marL="3693445" indent="-246229" eaLnBrk="0" fontAlgn="base" hangingPunct="0">
              <a:spcBef>
                <a:spcPct val="0"/>
              </a:spcBef>
              <a:spcAft>
                <a:spcPct val="0"/>
              </a:spcAft>
              <a:defRPr>
                <a:solidFill>
                  <a:schemeClr val="tx1"/>
                </a:solidFill>
                <a:latin typeface="Arial" charset="0"/>
              </a:defRPr>
            </a:lvl8pPr>
            <a:lvl9pPr marL="4185904" indent="-246229" eaLnBrk="0" fontAlgn="base" hangingPunct="0">
              <a:spcBef>
                <a:spcPct val="0"/>
              </a:spcBef>
              <a:spcAft>
                <a:spcPct val="0"/>
              </a:spcAft>
              <a:defRPr>
                <a:solidFill>
                  <a:schemeClr val="tx1"/>
                </a:solidFill>
                <a:latin typeface="Arial" charset="0"/>
              </a:defRPr>
            </a:lvl9pPr>
          </a:lstStyle>
          <a:p>
            <a:pPr eaLnBrk="1" hangingPunct="1"/>
            <a:fld id="{E8DAA356-58F1-4373-A7F9-6AE311592C78}" type="slidenum">
              <a:rPr lang="en-US" smtClean="0"/>
              <a:pPr eaLnBrk="1" hangingPunct="1"/>
              <a:t>78</a:t>
            </a:fld>
            <a:endParaRPr lang="en-US"/>
          </a:p>
        </p:txBody>
      </p:sp>
    </p:spTree>
    <p:extLst>
      <p:ext uri="{BB962C8B-B14F-4D97-AF65-F5344CB8AC3E}">
        <p14:creationId xmlns:p14="http://schemas.microsoft.com/office/powerpoint/2010/main" val="3166034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BDC9F488-5B1C-4ABE-8F34-3EEC0EE5DDBB}" type="slidenum">
              <a:rPr lang="en-US" smtClean="0"/>
              <a:pPr eaLnBrk="1" hangingPunct="1"/>
              <a:t>79</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dirty="0"/>
              <a:t>7 min </a:t>
            </a:r>
          </a:p>
          <a:p>
            <a:pPr eaLnBrk="1" hangingPunct="1"/>
            <a:endParaRPr lang="en-US" sz="1200" kern="120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a. Allow </a:t>
            </a:r>
            <a:r>
              <a:rPr lang="en-US" sz="1200" b="1" kern="1200" dirty="0">
                <a:solidFill>
                  <a:schemeClr val="tx1"/>
                </a:solidFill>
                <a:latin typeface="+mn-lt"/>
                <a:ea typeface="+mn-ea"/>
                <a:cs typeface="+mn-cs"/>
              </a:rPr>
              <a:t>at least 5 minutes</a:t>
            </a:r>
            <a:r>
              <a:rPr lang="en-US" sz="1200" kern="1200" dirty="0">
                <a:solidFill>
                  <a:schemeClr val="tx1"/>
                </a:solidFill>
                <a:latin typeface="+mn-lt"/>
                <a:ea typeface="+mn-ea"/>
                <a:cs typeface="+mn-cs"/>
              </a:rPr>
              <a:t> for participants to think about today’s session and write their reflections and feedback on the Daily Reflections</a:t>
            </a:r>
            <a:r>
              <a:rPr lang="en-US" sz="1200" kern="1200" baseline="0" dirty="0">
                <a:solidFill>
                  <a:schemeClr val="tx1"/>
                </a:solidFill>
                <a:latin typeface="+mn-lt"/>
                <a:ea typeface="+mn-ea"/>
                <a:cs typeface="+mn-cs"/>
              </a:rPr>
              <a:t> sheet (handout 5.9 in PD program binder)</a:t>
            </a:r>
            <a:r>
              <a:rPr lang="en-US" sz="1200" kern="1200" dirty="0">
                <a:solidFill>
                  <a:schemeClr val="tx1"/>
                </a:solidFill>
                <a:latin typeface="+mn-lt"/>
                <a:ea typeface="+mn-ea"/>
                <a:cs typeface="+mn-cs"/>
              </a:rPr>
              <a:t>.</a:t>
            </a:r>
            <a:endParaRPr lang="en-US" dirty="0"/>
          </a:p>
        </p:txBody>
      </p:sp>
      <p:sp>
        <p:nvSpPr>
          <p:cNvPr id="2" name="Date Placeholder 1"/>
          <p:cNvSpPr>
            <a:spLocks noGrp="1"/>
          </p:cNvSpPr>
          <p:nvPr>
            <p:ph type="dt" idx="10"/>
          </p:nvPr>
        </p:nvSpPr>
        <p:spPr/>
        <p:txBody>
          <a:bodyPr/>
          <a:lstStyle/>
          <a:p>
            <a:pPr>
              <a:defRPr/>
            </a:pPr>
            <a:fld id="{5DEC14B8-E9C9-40D6-A20F-CDA1A307A921}" type="datetime1">
              <a:rPr lang="en-US" smtClean="0"/>
              <a:pPr>
                <a:defRPr/>
              </a:pPr>
              <a:t>1/6/2020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17939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1 min </a:t>
            </a:r>
          </a:p>
          <a:p>
            <a:pPr eaLnBrk="1" hangingPunct="1"/>
            <a:endParaRPr lang="en-US" dirty="0">
              <a:latin typeface="Arial" charset="0"/>
            </a:endParaRPr>
          </a:p>
          <a:p>
            <a:r>
              <a:rPr lang="en-US" sz="1200" kern="1200" dirty="0">
                <a:solidFill>
                  <a:schemeClr val="tx1"/>
                </a:solidFill>
                <a:latin typeface="+mn-lt"/>
                <a:ea typeface="+mn-ea"/>
                <a:cs typeface="+mn-cs"/>
              </a:rPr>
              <a:t>a. Introduce the focus questions that will guide today’s work.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127759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dirty="0"/>
              <a:t>7 min</a:t>
            </a:r>
          </a:p>
          <a:p>
            <a:endParaRPr lang="en-US" sz="270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Display this slide only if it wasn’t used on day 4.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“To check your understanding of STL strategy 6, jot down your responses to this multiple-choice quiz in your</a:t>
            </a:r>
            <a:r>
              <a:rPr lang="en-US" sz="1200" u="none" strike="noStrike" kern="1200" baseline="0" dirty="0">
                <a:solidFill>
                  <a:schemeClr val="tx1"/>
                </a:solidFill>
                <a:effectLst/>
                <a:latin typeface="+mn-lt"/>
                <a:ea typeface="+mn-ea"/>
                <a:cs typeface="+mn-cs"/>
              </a:rPr>
              <a:t> science notebooks</a:t>
            </a:r>
            <a:r>
              <a:rPr lang="en-US" sz="1200" u="none" strike="noStrike" kern="1200" dirty="0">
                <a:solidFill>
                  <a:schemeClr val="tx1"/>
                </a:solidFill>
                <a:effectLst/>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discuss their answers either in pairs or as a group. (If time is short, just read the answers aloud.)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 key: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1.</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After</a:t>
            </a:r>
          </a:p>
          <a:p>
            <a:r>
              <a:rPr lang="en-US" sz="1200" kern="1200" dirty="0">
                <a:solidFill>
                  <a:schemeClr val="tx1"/>
                </a:solidFill>
                <a:latin typeface="+mn-lt"/>
                <a:ea typeface="+mn-ea"/>
                <a:cs typeface="+mn-cs"/>
              </a:rPr>
              <a:t>2. Many</a:t>
            </a:r>
          </a:p>
          <a:p>
            <a:r>
              <a:rPr lang="en-US" sz="1200" kern="1200" dirty="0">
                <a:solidFill>
                  <a:schemeClr val="tx1"/>
                </a:solidFill>
                <a:latin typeface="+mn-lt"/>
                <a:ea typeface="+mn-ea"/>
                <a:cs typeface="+mn-cs"/>
              </a:rPr>
              <a:t>3. False</a:t>
            </a:r>
          </a:p>
          <a:p>
            <a:r>
              <a:rPr lang="en-US" sz="1200" kern="1200" dirty="0">
                <a:solidFill>
                  <a:schemeClr val="tx1"/>
                </a:solidFill>
                <a:latin typeface="+mn-lt"/>
                <a:ea typeface="+mn-ea"/>
                <a:cs typeface="+mn-cs"/>
              </a:rPr>
              <a:t>4. Challenge (and probe)</a:t>
            </a:r>
          </a:p>
          <a:p>
            <a:r>
              <a:rPr lang="en-US" sz="1200" kern="1200" dirty="0">
                <a:solidFill>
                  <a:schemeClr val="tx1"/>
                </a:solidFill>
                <a:latin typeface="+mn-lt"/>
                <a:ea typeface="+mn-ea"/>
                <a:cs typeface="+mn-cs"/>
              </a:rPr>
              <a:t>5. Judiciously (defined as “good or discriminating judgment; wise, sensible, or well advised”)</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4187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353216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570524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11670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1176447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537725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879161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24749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67932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200">
                <a:latin typeface="Calibri" panose="020F0502020204030204" pitchFamily="34" charset="0"/>
              </a:defRPr>
            </a:lvl1pPr>
            <a:lvl2pPr marL="457200" indent="-182563">
              <a:buSzPct val="100000"/>
              <a:buFont typeface="Calibri" panose="020F0502020204030204" pitchFamily="34" charset="0"/>
              <a:buChar cha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2863523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3352345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12E8B-3614-4B22-9DE9-CEFA8DAD5307}" type="slidenum">
              <a:rPr lang="en-US" smtClean="0"/>
              <a:pPr/>
              <a:t>‹#›</a:t>
            </a:fld>
            <a:endParaRPr lang="en-US"/>
          </a:p>
        </p:txBody>
      </p:sp>
    </p:spTree>
    <p:extLst>
      <p:ext uri="{BB962C8B-B14F-4D97-AF65-F5344CB8AC3E}">
        <p14:creationId xmlns:p14="http://schemas.microsoft.com/office/powerpoint/2010/main" val="2598076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745551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558922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553C4AB-E34A-354F-8CDE-943FCEBEB1F2}" type="datetimeFigureOut">
              <a:rPr lang="en-US" smtClean="0"/>
              <a:pPr/>
              <a:t>1/6/2020</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dirty="0"/>
          </a:p>
        </p:txBody>
      </p:sp>
    </p:spTree>
    <p:extLst>
      <p:ext uri="{BB962C8B-B14F-4D97-AF65-F5344CB8AC3E}">
        <p14:creationId xmlns:p14="http://schemas.microsoft.com/office/powerpoint/2010/main" val="2108121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200">
                <a:latin typeface="Calibri" panose="020F0502020204030204" pitchFamily="34" charset="0"/>
              </a:defRPr>
            </a:lvl1pPr>
            <a:lvl2pPr marL="457200" indent="-182563">
              <a:buSzPct val="100000"/>
              <a:buFont typeface="Calibri" panose="020F0502020204030204" pitchFamily="34" charset="0"/>
              <a:buChar cha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12E8B-3614-4B22-9DE9-CEFA8DAD5307}" type="slidenum">
              <a:rPr lang="en-US" smtClean="0"/>
              <a:pPr/>
              <a:t>‹#›</a:t>
            </a:fld>
            <a:endParaRPr lang="en-US"/>
          </a:p>
        </p:txBody>
      </p:sp>
    </p:spTree>
    <p:extLst>
      <p:ext uri="{BB962C8B-B14F-4D97-AF65-F5344CB8AC3E}">
        <p14:creationId xmlns:p14="http://schemas.microsoft.com/office/powerpoint/2010/main" val="6488359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7765213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701" r:id="rId3"/>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01%20Stella2-04-torres4-L2%20C1-C10.mp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youtube.com/embed/5n63dsIuZDc" TargetMode="External"/><Relationship Id="rId4" Type="http://schemas.openxmlformats.org/officeDocument/2006/relationships/hyperlink" Target="6.1_stella_fw_becastro_l1_c1_web.mp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hyperlink" Target="6.1_stella_fw_becastro_l1_c1_web.mp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01%20Stella2-04-torres4-L2%20C1-C10.mp4" TargetMode="External"/><Relationship Id="rId4" Type="http://schemas.openxmlformats.org/officeDocument/2006/relationships/hyperlink" Target="https://www.youtube.com/embed/33Y2dMUvXdc"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6.3_stella_fw_becastro_l1_c3_web.mp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01%20Stella2-04-torres4-L2%20C1-C10.mp4" TargetMode="External"/><Relationship Id="rId4" Type="http://schemas.openxmlformats.org/officeDocument/2006/relationships/hyperlink" Target="https://www.youtube.com/embed/6a0s8uHDe8Q"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63B1lnqPa8k" TargetMode="External"/><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5.xml"/><Relationship Id="rId5" Type="http://schemas.openxmlformats.org/officeDocument/2006/relationships/image" Target="../media/image15.jpeg"/><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2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24.xml"/><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24.xml"/><Relationship Id="rId4" Type="http://schemas.openxmlformats.org/officeDocument/2006/relationships/image" Target="../media/image28.jpeg"/></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sz="1800" dirty="0">
              <a:solidFill>
                <a:srgbClr val="1F497D"/>
              </a:solidFill>
              <a:latin typeface="Lucida Sans Unicode" pitchFamily="34" charset="0"/>
            </a:endParaRPr>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3336" y="3721100"/>
            <a:ext cx="7162800" cy="344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2000" dirty="0" err="1">
                <a:solidFill>
                  <a:srgbClr val="002060"/>
                </a:solidFill>
                <a:latin typeface="Calibri" pitchFamily="34" charset="0"/>
              </a:rPr>
              <a:t>RESPeCT</a:t>
            </a:r>
            <a:r>
              <a:rPr lang="en-US" altLang="en-US" sz="2000" dirty="0">
                <a:solidFill>
                  <a:srgbClr val="002060"/>
                </a:solidFill>
                <a:latin typeface="Calibri" pitchFamily="34" charset="0"/>
              </a:rPr>
              <a:t> Summer Institute </a:t>
            </a: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86175" y="2438400"/>
            <a:ext cx="1952625" cy="646331"/>
          </a:xfrm>
          <a:prstGeom prst="rect">
            <a:avLst/>
          </a:prstGeom>
          <a:noFill/>
        </p:spPr>
        <p:txBody>
          <a:bodyPr wrap="square" rtlCol="0">
            <a:spAutoFit/>
          </a:bodyPr>
          <a:lstStyle/>
          <a:p>
            <a:r>
              <a:rPr lang="en-US" sz="3600" dirty="0">
                <a:solidFill>
                  <a:srgbClr val="1F497D"/>
                </a:solidFill>
                <a:latin typeface="Calibri" pitchFamily="34" charset="0"/>
              </a:rPr>
              <a:t>Day 5</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sz="3800" dirty="0"/>
              <a:t>Use and Apply Your Content Deepening Knowledge</a:t>
            </a:r>
          </a:p>
        </p:txBody>
      </p:sp>
      <p:sp>
        <p:nvSpPr>
          <p:cNvPr id="3" name="Content Placeholder 2"/>
          <p:cNvSpPr>
            <a:spLocks noGrp="1"/>
          </p:cNvSpPr>
          <p:nvPr>
            <p:ph idx="1"/>
          </p:nvPr>
        </p:nvSpPr>
        <p:spPr>
          <a:xfrm>
            <a:off x="533400" y="1752600"/>
            <a:ext cx="8305800" cy="4800600"/>
          </a:xfrm>
        </p:spPr>
        <p:txBody>
          <a:bodyPr/>
          <a:lstStyle/>
          <a:p>
            <a:pPr marL="0" indent="0">
              <a:buNone/>
            </a:pPr>
            <a:r>
              <a:rPr lang="en-US" sz="2700" b="1" dirty="0"/>
              <a:t>Scenario: </a:t>
            </a:r>
            <a:r>
              <a:rPr lang="en-US" sz="2700" dirty="0"/>
              <a:t>You’re peacefully knitting a pair of socks in your living room, when all of a sudden, a fire truck races by your house, and the blaring siren jolts you out of your peaceful state. How did the sound travel from the siren to your ears?</a:t>
            </a:r>
          </a:p>
          <a:p>
            <a:pPr marL="731520" indent="-365760">
              <a:spcBef>
                <a:spcPts val="1200"/>
              </a:spcBef>
              <a:buFont typeface="Arial" pitchFamily="34" charset="0"/>
              <a:buChar char="•"/>
            </a:pPr>
            <a:r>
              <a:rPr lang="en-US" sz="2700" dirty="0"/>
              <a:t>Use and apply what you learned about sound last week to answer this question. Jot down your explanation in bullet points and make sure to use science ideas to support your answer. </a:t>
            </a:r>
          </a:p>
          <a:p>
            <a:pPr marL="731520" indent="-365760">
              <a:spcBef>
                <a:spcPts val="1200"/>
              </a:spcBef>
              <a:buFont typeface="Arial" pitchFamily="34" charset="0"/>
              <a:buChar char="•"/>
            </a:pPr>
            <a:r>
              <a:rPr lang="en-US" sz="2700" dirty="0"/>
              <a:t>Share your ideas with a partner and note any questions that arise.</a:t>
            </a:r>
          </a:p>
        </p:txBody>
      </p:sp>
    </p:spTree>
    <p:extLst>
      <p:ext uri="{BB962C8B-B14F-4D97-AF65-F5344CB8AC3E}">
        <p14:creationId xmlns:p14="http://schemas.microsoft.com/office/powerpoint/2010/main" val="82416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Planning Science Lessons: Quick Write</a:t>
            </a:r>
          </a:p>
        </p:txBody>
      </p:sp>
      <p:sp>
        <p:nvSpPr>
          <p:cNvPr id="3" name="Content Placeholder 2"/>
          <p:cNvSpPr>
            <a:spLocks noGrp="1"/>
          </p:cNvSpPr>
          <p:nvPr>
            <p:ph idx="1"/>
          </p:nvPr>
        </p:nvSpPr>
        <p:spPr>
          <a:xfrm>
            <a:off x="609600" y="1600200"/>
            <a:ext cx="8077200" cy="4876800"/>
          </a:xfrm>
        </p:spPr>
        <p:txBody>
          <a:bodyPr>
            <a:normAutofit/>
          </a:bodyPr>
          <a:lstStyle/>
          <a:p>
            <a:pPr marL="0">
              <a:spcBef>
                <a:spcPts val="1800"/>
              </a:spcBef>
              <a:buNone/>
            </a:pPr>
            <a:r>
              <a:rPr lang="en-US" dirty="0"/>
              <a:t>What is generally your thinking process when you plan your science lessons?</a:t>
            </a:r>
            <a:endParaRPr lang="en-US" sz="3200" dirty="0"/>
          </a:p>
          <a:p>
            <a:pPr marL="0">
              <a:spcBef>
                <a:spcPts val="1800"/>
              </a:spcBef>
              <a:buNone/>
            </a:pPr>
            <a:r>
              <a:rPr lang="en-US" dirty="0"/>
              <a:t>Be prepared to share your ideas with the group.</a:t>
            </a:r>
            <a:endParaRPr lang="en-US" b="1" dirty="0"/>
          </a:p>
        </p:txBody>
      </p:sp>
    </p:spTree>
    <p:extLst>
      <p:ext uri="{BB962C8B-B14F-4D97-AF65-F5344CB8AC3E}">
        <p14:creationId xmlns:p14="http://schemas.microsoft.com/office/powerpoint/2010/main" val="398278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457200"/>
            <a:ext cx="8229600" cy="1143000"/>
          </a:xfrm>
        </p:spPr>
        <p:txBody>
          <a:bodyPr>
            <a:noAutofit/>
          </a:bodyPr>
          <a:lstStyle/>
          <a:p>
            <a:pPr lvl="0" eaLnBrk="1" hangingPunct="1"/>
            <a:r>
              <a:rPr lang="en-US" dirty="0"/>
              <a:t>Lesson Analysis: Focus Question 1</a:t>
            </a:r>
          </a:p>
        </p:txBody>
      </p:sp>
      <p:sp>
        <p:nvSpPr>
          <p:cNvPr id="13315" name="Rectangle 3"/>
          <p:cNvSpPr>
            <a:spLocks noGrp="1" noChangeArrowheads="1"/>
          </p:cNvSpPr>
          <p:nvPr>
            <p:ph type="body" idx="1"/>
          </p:nvPr>
        </p:nvSpPr>
        <p:spPr>
          <a:xfrm>
            <a:off x="533400" y="1524000"/>
            <a:ext cx="8229600" cy="4876800"/>
          </a:xfrm>
        </p:spPr>
        <p:txBody>
          <a:bodyPr/>
          <a:lstStyle/>
          <a:p>
            <a:pPr marL="0" indent="0" eaLnBrk="1" hangingPunct="1">
              <a:buFontTx/>
              <a:buNone/>
            </a:pPr>
            <a:r>
              <a:rPr lang="en-US" dirty="0"/>
              <a:t>What is the Science Content Storyline Lens (SCSL)?</a:t>
            </a:r>
          </a:p>
          <a:p>
            <a:pPr marL="731520" lvl="1" indent="-365760" eaLnBrk="1" hangingPunct="1">
              <a:spcBef>
                <a:spcPts val="1200"/>
              </a:spcBef>
              <a:buFont typeface="Arial" pitchFamily="34" charset="0"/>
              <a:buChar char="•"/>
            </a:pPr>
            <a:r>
              <a:rPr lang="en-US" sz="3200" dirty="0"/>
              <a:t>What is a science content storyline, and why is it important?</a:t>
            </a:r>
          </a:p>
          <a:p>
            <a:pPr marL="731520" lvl="1" indent="-365760" eaLnBrk="1" hangingPunct="1">
              <a:buFont typeface="Arial" pitchFamily="34" charset="0"/>
              <a:buChar char="•"/>
            </a:pPr>
            <a:r>
              <a:rPr lang="en-US" sz="3200" dirty="0"/>
              <a:t>What is challenging about developing a science content storyline? </a:t>
            </a:r>
          </a:p>
        </p:txBody>
      </p:sp>
    </p:spTree>
    <p:extLst>
      <p:ext uri="{BB962C8B-B14F-4D97-AF65-F5344CB8AC3E}">
        <p14:creationId xmlns:p14="http://schemas.microsoft.com/office/powerpoint/2010/main" val="403462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609600"/>
            <a:ext cx="8229600" cy="1143000"/>
          </a:xfrm>
        </p:spPr>
        <p:txBody>
          <a:bodyPr>
            <a:noAutofit/>
          </a:bodyPr>
          <a:lstStyle/>
          <a:p>
            <a:pPr eaLnBrk="1" hangingPunct="1"/>
            <a:r>
              <a:rPr lang="en-US" dirty="0"/>
              <a:t>The TIMSS Video Study Findings and the Science Content Storyline Lens</a:t>
            </a:r>
          </a:p>
        </p:txBody>
      </p:sp>
      <p:pic>
        <p:nvPicPr>
          <p:cNvPr id="14" name="Content Placeholder 10">
            <a:extLst>
              <a:ext uri="{FF2B5EF4-FFF2-40B4-BE49-F238E27FC236}">
                <a16:creationId xmlns:a16="http://schemas.microsoft.com/office/drawing/2014/main" id="{B1764150-31E1-4472-B494-4314565E80A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301191" y="1837585"/>
            <a:ext cx="6541618"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1586DAE-0174-49D6-AC59-CE76858DF093}"/>
              </a:ext>
            </a:extLst>
          </p:cNvPr>
          <p:cNvSpPr txBox="1"/>
          <p:nvPr/>
        </p:nvSpPr>
        <p:spPr>
          <a:xfrm>
            <a:off x="7664817" y="6489546"/>
            <a:ext cx="1027845" cy="215444"/>
          </a:xfrm>
          <a:prstGeom prst="rect">
            <a:avLst/>
          </a:prstGeom>
          <a:noFill/>
        </p:spPr>
        <p:txBody>
          <a:bodyPr wrap="none" rtlCol="0">
            <a:spAutoFit/>
          </a:bodyPr>
          <a:lstStyle/>
          <a:p>
            <a:pPr eaLnBrk="0" fontAlgn="base" hangingPunct="0">
              <a:spcBef>
                <a:spcPct val="0"/>
              </a:spcBef>
              <a:spcAft>
                <a:spcPct val="0"/>
              </a:spcAft>
            </a:pPr>
            <a:r>
              <a:rPr lang="en-US" sz="800" dirty="0">
                <a:solidFill>
                  <a:srgbClr val="292934"/>
                </a:solidFill>
                <a:latin typeface="Calibri" panose="020F0502020204030204" pitchFamily="34" charset="0"/>
                <a:cs typeface="Calibri" panose="020F0502020204030204" pitchFamily="34" charset="0"/>
              </a:rPr>
              <a:t>Source: TIMSS study</a:t>
            </a:r>
          </a:p>
        </p:txBody>
      </p:sp>
    </p:spTree>
    <p:extLst>
      <p:ext uri="{BB962C8B-B14F-4D97-AF65-F5344CB8AC3E}">
        <p14:creationId xmlns:p14="http://schemas.microsoft.com/office/powerpoint/2010/main" val="128011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492125"/>
            <a:ext cx="8124825" cy="1143000"/>
          </a:xfrm>
        </p:spPr>
        <p:txBody>
          <a:bodyPr>
            <a:normAutofit/>
          </a:bodyPr>
          <a:lstStyle/>
          <a:p>
            <a:pPr eaLnBrk="1" hangingPunct="1"/>
            <a:r>
              <a:rPr lang="en-US" dirty="0"/>
              <a:t>Lesson Analysis: Focus Question 2</a:t>
            </a:r>
          </a:p>
        </p:txBody>
      </p:sp>
      <p:sp>
        <p:nvSpPr>
          <p:cNvPr id="16387" name="Rectangle 3"/>
          <p:cNvSpPr>
            <a:spLocks noGrp="1" noChangeArrowheads="1"/>
          </p:cNvSpPr>
          <p:nvPr>
            <p:ph type="body" idx="1"/>
          </p:nvPr>
        </p:nvSpPr>
        <p:spPr>
          <a:xfrm>
            <a:off x="609600" y="1600200"/>
            <a:ext cx="8153400" cy="3687763"/>
          </a:xfrm>
        </p:spPr>
        <p:txBody>
          <a:bodyPr/>
          <a:lstStyle/>
          <a:p>
            <a:pPr marL="0" indent="0" eaLnBrk="1" hangingPunct="1">
              <a:buNone/>
            </a:pPr>
            <a:r>
              <a:rPr lang="en-US" dirty="0"/>
              <a:t>Why is one main learning goal essential for science content storyline coherence?</a:t>
            </a:r>
          </a:p>
          <a:p>
            <a:pPr marL="0" indent="0" eaLnBrk="1" hangingPunct="1">
              <a:buNone/>
            </a:pPr>
            <a:endParaRPr lang="en-US" sz="2800" dirty="0">
              <a:solidFill>
                <a:srgbClr val="292934"/>
              </a:solidFill>
            </a:endParaRPr>
          </a:p>
          <a:p>
            <a:pPr marL="0" indent="0" eaLnBrk="1" hangingPunct="1">
              <a:buNone/>
            </a:pPr>
            <a:endParaRPr lang="en-US" sz="2800" dirty="0">
              <a:solidFill>
                <a:srgbClr val="292934"/>
              </a:solidFill>
            </a:endParaRPr>
          </a:p>
          <a:p>
            <a:pPr marL="0" indent="0" eaLnBrk="1" hangingPunct="1">
              <a:buNone/>
            </a:pPr>
            <a:endParaRPr lang="en-US" sz="2800" dirty="0">
              <a:solidFill>
                <a:srgbClr val="292934"/>
              </a:solidFill>
            </a:endParaRPr>
          </a:p>
          <a:p>
            <a:pPr marL="0" indent="0" eaLnBrk="1" hangingPunct="1">
              <a:buNone/>
            </a:pPr>
            <a:endParaRPr lang="en-US" dirty="0"/>
          </a:p>
        </p:txBody>
      </p:sp>
    </p:spTree>
    <p:extLst>
      <p:ext uri="{BB962C8B-B14F-4D97-AF65-F5344CB8AC3E}">
        <p14:creationId xmlns:p14="http://schemas.microsoft.com/office/powerpoint/2010/main" val="3076880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D33A6903-CCDC-431A-B1DD-38ACB9D75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752600" y="533400"/>
            <a:ext cx="5715000" cy="6253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4648200" y="2743200"/>
            <a:ext cx="2667000" cy="304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6164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381000"/>
            <a:ext cx="8229600" cy="1143000"/>
          </a:xfrm>
        </p:spPr>
        <p:txBody>
          <a:bodyPr>
            <a:normAutofit/>
          </a:bodyPr>
          <a:lstStyle/>
          <a:p>
            <a:pPr eaLnBrk="1" hangingPunct="1"/>
            <a:r>
              <a:rPr lang="en-US" dirty="0"/>
              <a:t>Purpose and Key Features of Strategy A</a:t>
            </a:r>
            <a:endParaRPr lang="en-US" sz="4800" dirty="0"/>
          </a:p>
        </p:txBody>
      </p:sp>
      <p:sp>
        <p:nvSpPr>
          <p:cNvPr id="28675" name="Rectangle 3"/>
          <p:cNvSpPr>
            <a:spLocks noGrp="1" noChangeArrowheads="1"/>
          </p:cNvSpPr>
          <p:nvPr>
            <p:ph type="body" idx="1"/>
          </p:nvPr>
        </p:nvSpPr>
        <p:spPr>
          <a:xfrm>
            <a:off x="533400" y="1524000"/>
            <a:ext cx="8153400" cy="4876800"/>
          </a:xfrm>
        </p:spPr>
        <p:txBody>
          <a:bodyPr/>
          <a:lstStyle/>
          <a:p>
            <a:pPr marL="365760" indent="-365760" eaLnBrk="1" hangingPunct="1">
              <a:spcBef>
                <a:spcPts val="0"/>
              </a:spcBef>
              <a:spcAft>
                <a:spcPts val="1200"/>
              </a:spcAft>
            </a:pPr>
            <a:r>
              <a:rPr lang="en-US" dirty="0"/>
              <a:t>Review your SCSL Z-fold summary chart and share with a partner the purpose and key features of strategy A: Identify one main learning goal.</a:t>
            </a:r>
          </a:p>
          <a:p>
            <a:pPr marL="365760" indent="-365760" eaLnBrk="1" hangingPunct="1">
              <a:spcBef>
                <a:spcPts val="0"/>
              </a:spcBef>
              <a:spcAft>
                <a:spcPts val="1200"/>
              </a:spcAft>
            </a:pPr>
            <a:r>
              <a:rPr lang="en-US" sz="3200" dirty="0"/>
              <a:t>Remember to cite passages from the </a:t>
            </a:r>
            <a:r>
              <a:rPr lang="en-US" sz="3200" dirty="0" err="1"/>
              <a:t>STeLLA</a:t>
            </a:r>
            <a:r>
              <a:rPr lang="en-US" sz="3200" dirty="0"/>
              <a:t> strategies booklet. </a:t>
            </a:r>
            <a:r>
              <a:rPr lang="en-US" sz="3200" dirty="0">
                <a:solidFill>
                  <a:srgbClr val="FF0000"/>
                </a:solidFill>
              </a:rPr>
              <a:t> </a:t>
            </a:r>
          </a:p>
          <a:p>
            <a:pPr marL="365760" indent="-365760">
              <a:spcBef>
                <a:spcPts val="0"/>
              </a:spcBef>
              <a:spcAft>
                <a:spcPts val="1200"/>
              </a:spcAft>
            </a:pPr>
            <a:r>
              <a:rPr lang="en-US" dirty="0"/>
              <a:t>Be prepared to share with the group.</a:t>
            </a:r>
          </a:p>
          <a:p>
            <a:endParaRPr lang="en-US" sz="2800" dirty="0"/>
          </a:p>
        </p:txBody>
      </p:sp>
    </p:spTree>
    <p:extLst>
      <p:ext uri="{BB962C8B-B14F-4D97-AF65-F5344CB8AC3E}">
        <p14:creationId xmlns:p14="http://schemas.microsoft.com/office/powerpoint/2010/main" val="262371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304800"/>
            <a:ext cx="8229600" cy="1066800"/>
          </a:xfrm>
        </p:spPr>
        <p:txBody>
          <a:bodyPr/>
          <a:lstStyle/>
          <a:p>
            <a:pPr eaLnBrk="1" hangingPunct="1"/>
            <a:r>
              <a:rPr lang="en-US" dirty="0"/>
              <a:t>A Main Learning Goal Is …</a:t>
            </a:r>
          </a:p>
        </p:txBody>
      </p:sp>
      <p:sp>
        <p:nvSpPr>
          <p:cNvPr id="71683" name="Rectangle 3"/>
          <p:cNvSpPr>
            <a:spLocks noGrp="1" noChangeArrowheads="1"/>
          </p:cNvSpPr>
          <p:nvPr>
            <p:ph type="body" idx="1"/>
          </p:nvPr>
        </p:nvSpPr>
        <p:spPr>
          <a:xfrm>
            <a:off x="533400" y="1219200"/>
            <a:ext cx="8229600" cy="4953000"/>
          </a:xfrm>
        </p:spPr>
        <p:txBody>
          <a:bodyPr/>
          <a:lstStyle/>
          <a:p>
            <a:pPr marL="365760" indent="-365760" eaLnBrk="1" hangingPunct="1">
              <a:spcBef>
                <a:spcPts val="600"/>
              </a:spcBef>
            </a:pPr>
            <a:r>
              <a:rPr lang="en-US" dirty="0"/>
              <a:t>A big science idea that you want students to learn</a:t>
            </a:r>
          </a:p>
          <a:p>
            <a:pPr marL="365760" indent="-365760" eaLnBrk="1" hangingPunct="1">
              <a:spcBef>
                <a:spcPts val="600"/>
              </a:spcBef>
            </a:pPr>
            <a:r>
              <a:rPr lang="en-US" dirty="0"/>
              <a:t>A big idea that shows the relationship among science ideas </a:t>
            </a:r>
          </a:p>
          <a:p>
            <a:pPr marL="365760" indent="-365760" eaLnBrk="1" hangingPunct="1">
              <a:spcBef>
                <a:spcPts val="600"/>
              </a:spcBef>
            </a:pPr>
            <a:r>
              <a:rPr lang="en-US" dirty="0"/>
              <a:t>The focus of the lesson (or series of lessons)</a:t>
            </a:r>
          </a:p>
          <a:p>
            <a:pPr marL="365760" indent="-365760" eaLnBrk="1" hangingPunct="1">
              <a:spcBef>
                <a:spcPts val="600"/>
              </a:spcBef>
            </a:pPr>
            <a:r>
              <a:rPr lang="en-US" dirty="0"/>
              <a:t>Stated in a complete sentence (for planning purposes)</a:t>
            </a:r>
          </a:p>
          <a:p>
            <a:pPr marL="365760" indent="-365760" eaLnBrk="1" hangingPunct="1">
              <a:spcBef>
                <a:spcPts val="600"/>
              </a:spcBef>
            </a:pPr>
            <a:r>
              <a:rPr lang="en-US" dirty="0"/>
              <a:t>Stated by the teacher, a student, a text, or a multimedia resource</a:t>
            </a:r>
          </a:p>
          <a:p>
            <a:pPr marL="365760" indent="-365760" eaLnBrk="1" hangingPunct="1">
              <a:spcBef>
                <a:spcPts val="600"/>
              </a:spcBef>
            </a:pPr>
            <a:r>
              <a:rPr lang="en-US" dirty="0"/>
              <a:t>A support for teacher planning</a:t>
            </a:r>
          </a:p>
        </p:txBody>
      </p:sp>
    </p:spTree>
    <p:extLst>
      <p:ext uri="{BB962C8B-B14F-4D97-AF65-F5344CB8AC3E}">
        <p14:creationId xmlns:p14="http://schemas.microsoft.com/office/powerpoint/2010/main" val="2975884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fade">
                                      <p:cBhvr>
                                        <p:cTn id="7" dur="2000"/>
                                        <p:tgtEl>
                                          <p:spTgt spid="71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fade">
                                      <p:cBhvr>
                                        <p:cTn id="12" dur="2000"/>
                                        <p:tgtEl>
                                          <p:spTgt spid="716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3">
                                            <p:txEl>
                                              <p:pRg st="1" end="1"/>
                                            </p:txEl>
                                          </p:spTgt>
                                        </p:tgtEl>
                                        <p:attrNameLst>
                                          <p:attrName>style.visibility</p:attrName>
                                        </p:attrNameLst>
                                      </p:cBhvr>
                                      <p:to>
                                        <p:strVal val="visible"/>
                                      </p:to>
                                    </p:set>
                                    <p:animEffect transition="in" filter="fade">
                                      <p:cBhvr>
                                        <p:cTn id="17" dur="2000"/>
                                        <p:tgtEl>
                                          <p:spTgt spid="716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683">
                                            <p:txEl>
                                              <p:pRg st="2" end="2"/>
                                            </p:txEl>
                                          </p:spTgt>
                                        </p:tgtEl>
                                        <p:attrNameLst>
                                          <p:attrName>style.visibility</p:attrName>
                                        </p:attrNameLst>
                                      </p:cBhvr>
                                      <p:to>
                                        <p:strVal val="visible"/>
                                      </p:to>
                                    </p:set>
                                    <p:animEffect transition="in" filter="fade">
                                      <p:cBhvr>
                                        <p:cTn id="22" dur="2000"/>
                                        <p:tgtEl>
                                          <p:spTgt spid="716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683">
                                            <p:txEl>
                                              <p:pRg st="3" end="3"/>
                                            </p:txEl>
                                          </p:spTgt>
                                        </p:tgtEl>
                                        <p:attrNameLst>
                                          <p:attrName>style.visibility</p:attrName>
                                        </p:attrNameLst>
                                      </p:cBhvr>
                                      <p:to>
                                        <p:strVal val="visible"/>
                                      </p:to>
                                    </p:set>
                                    <p:animEffect transition="in" filter="fade">
                                      <p:cBhvr>
                                        <p:cTn id="27" dur="2000"/>
                                        <p:tgtEl>
                                          <p:spTgt spid="716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683">
                                            <p:txEl>
                                              <p:pRg st="4" end="4"/>
                                            </p:txEl>
                                          </p:spTgt>
                                        </p:tgtEl>
                                        <p:attrNameLst>
                                          <p:attrName>style.visibility</p:attrName>
                                        </p:attrNameLst>
                                      </p:cBhvr>
                                      <p:to>
                                        <p:strVal val="visible"/>
                                      </p:to>
                                    </p:set>
                                    <p:animEffect transition="in" filter="fade">
                                      <p:cBhvr>
                                        <p:cTn id="32" dur="2000"/>
                                        <p:tgtEl>
                                          <p:spTgt spid="716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683">
                                            <p:txEl>
                                              <p:pRg st="5" end="5"/>
                                            </p:txEl>
                                          </p:spTgt>
                                        </p:tgtEl>
                                        <p:attrNameLst>
                                          <p:attrName>style.visibility</p:attrName>
                                        </p:attrNameLst>
                                      </p:cBhvr>
                                      <p:to>
                                        <p:strVal val="visible"/>
                                      </p:to>
                                    </p:set>
                                    <p:animEffect transition="in" filter="fade">
                                      <p:cBhvr>
                                        <p:cTn id="37" dur="2000"/>
                                        <p:tgtEl>
                                          <p:spTgt spid="71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533400" y="533400"/>
            <a:ext cx="8153400" cy="1143000"/>
          </a:xfrm>
        </p:spPr>
        <p:txBody>
          <a:bodyPr/>
          <a:lstStyle/>
          <a:p>
            <a:pPr eaLnBrk="1" hangingPunct="1"/>
            <a:r>
              <a:rPr lang="en-US" dirty="0"/>
              <a:t>A Main Learning Goal Is NOT …</a:t>
            </a:r>
          </a:p>
        </p:txBody>
      </p:sp>
      <p:sp>
        <p:nvSpPr>
          <p:cNvPr id="122883" name="Rectangle 3"/>
          <p:cNvSpPr>
            <a:spLocks noGrp="1" noChangeArrowheads="1"/>
          </p:cNvSpPr>
          <p:nvPr>
            <p:ph type="body" idx="1"/>
          </p:nvPr>
        </p:nvSpPr>
        <p:spPr>
          <a:xfrm>
            <a:off x="533400" y="1524000"/>
            <a:ext cx="8229600" cy="4800600"/>
          </a:xfrm>
        </p:spPr>
        <p:txBody>
          <a:bodyPr/>
          <a:lstStyle/>
          <a:p>
            <a:pPr marL="365760" indent="-365760" eaLnBrk="1" hangingPunct="1">
              <a:spcBef>
                <a:spcPts val="800"/>
              </a:spcBef>
            </a:pPr>
            <a:r>
              <a:rPr lang="en-US" dirty="0"/>
              <a:t>A topic or phrase</a:t>
            </a:r>
          </a:p>
          <a:p>
            <a:pPr marL="365760" indent="-365760" eaLnBrk="1" hangingPunct="1">
              <a:spcBef>
                <a:spcPts val="800"/>
              </a:spcBef>
            </a:pPr>
            <a:r>
              <a:rPr lang="en-US" dirty="0"/>
              <a:t>An activity</a:t>
            </a:r>
          </a:p>
          <a:p>
            <a:pPr marL="365760" indent="-365760" eaLnBrk="1" hangingPunct="1">
              <a:spcBef>
                <a:spcPts val="800"/>
              </a:spcBef>
            </a:pPr>
            <a:r>
              <a:rPr lang="en-US" dirty="0"/>
              <a:t>A question</a:t>
            </a:r>
          </a:p>
          <a:p>
            <a:pPr marL="365760" indent="-365760" eaLnBrk="1" hangingPunct="1">
              <a:spcBef>
                <a:spcPts val="800"/>
              </a:spcBef>
            </a:pPr>
            <a:r>
              <a:rPr lang="en-US" dirty="0"/>
              <a:t>A performance task or objective</a:t>
            </a:r>
          </a:p>
          <a:p>
            <a:pPr marL="365760" indent="-365760" eaLnBrk="1" hangingPunct="1">
              <a:spcBef>
                <a:spcPts val="800"/>
              </a:spcBef>
            </a:pPr>
            <a:r>
              <a:rPr lang="en-US" dirty="0"/>
              <a:t>A supporting detail, definition, or fact</a:t>
            </a:r>
          </a:p>
          <a:p>
            <a:pPr marL="365760" indent="-365760" eaLnBrk="1" hangingPunct="1">
              <a:spcBef>
                <a:spcPts val="800"/>
              </a:spcBef>
            </a:pPr>
            <a:r>
              <a:rPr lang="en-US" dirty="0"/>
              <a:t>A student misconception or idea that isn’t scientifically accurate</a:t>
            </a:r>
          </a:p>
        </p:txBody>
      </p:sp>
    </p:spTree>
    <p:extLst>
      <p:ext uri="{BB962C8B-B14F-4D97-AF65-F5344CB8AC3E}">
        <p14:creationId xmlns:p14="http://schemas.microsoft.com/office/powerpoint/2010/main" val="1850396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fade">
                                      <p:cBhvr>
                                        <p:cTn id="7" dur="2000"/>
                                        <p:tgtEl>
                                          <p:spTgt spid="122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883">
                                            <p:txEl>
                                              <p:pRg st="0" end="0"/>
                                            </p:txEl>
                                          </p:spTgt>
                                        </p:tgtEl>
                                        <p:attrNameLst>
                                          <p:attrName>style.visibility</p:attrName>
                                        </p:attrNameLst>
                                      </p:cBhvr>
                                      <p:to>
                                        <p:strVal val="visible"/>
                                      </p:to>
                                    </p:set>
                                    <p:animEffect transition="in" filter="fade">
                                      <p:cBhvr>
                                        <p:cTn id="12" dur="2000"/>
                                        <p:tgtEl>
                                          <p:spTgt spid="1228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883">
                                            <p:txEl>
                                              <p:pRg st="1" end="1"/>
                                            </p:txEl>
                                          </p:spTgt>
                                        </p:tgtEl>
                                        <p:attrNameLst>
                                          <p:attrName>style.visibility</p:attrName>
                                        </p:attrNameLst>
                                      </p:cBhvr>
                                      <p:to>
                                        <p:strVal val="visible"/>
                                      </p:to>
                                    </p:set>
                                    <p:animEffect transition="in" filter="fade">
                                      <p:cBhvr>
                                        <p:cTn id="17" dur="2000"/>
                                        <p:tgtEl>
                                          <p:spTgt spid="1228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883">
                                            <p:txEl>
                                              <p:pRg st="2" end="2"/>
                                            </p:txEl>
                                          </p:spTgt>
                                        </p:tgtEl>
                                        <p:attrNameLst>
                                          <p:attrName>style.visibility</p:attrName>
                                        </p:attrNameLst>
                                      </p:cBhvr>
                                      <p:to>
                                        <p:strVal val="visible"/>
                                      </p:to>
                                    </p:set>
                                    <p:animEffect transition="in" filter="fade">
                                      <p:cBhvr>
                                        <p:cTn id="22" dur="2000"/>
                                        <p:tgtEl>
                                          <p:spTgt spid="1228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883">
                                            <p:txEl>
                                              <p:pRg st="3" end="3"/>
                                            </p:txEl>
                                          </p:spTgt>
                                        </p:tgtEl>
                                        <p:attrNameLst>
                                          <p:attrName>style.visibility</p:attrName>
                                        </p:attrNameLst>
                                      </p:cBhvr>
                                      <p:to>
                                        <p:strVal val="visible"/>
                                      </p:to>
                                    </p:set>
                                    <p:animEffect transition="in" filter="fade">
                                      <p:cBhvr>
                                        <p:cTn id="27" dur="2000"/>
                                        <p:tgtEl>
                                          <p:spTgt spid="1228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883">
                                            <p:txEl>
                                              <p:pRg st="4" end="4"/>
                                            </p:txEl>
                                          </p:spTgt>
                                        </p:tgtEl>
                                        <p:attrNameLst>
                                          <p:attrName>style.visibility</p:attrName>
                                        </p:attrNameLst>
                                      </p:cBhvr>
                                      <p:to>
                                        <p:strVal val="visible"/>
                                      </p:to>
                                    </p:set>
                                    <p:animEffect transition="in" filter="fade">
                                      <p:cBhvr>
                                        <p:cTn id="32" dur="2000"/>
                                        <p:tgtEl>
                                          <p:spTgt spid="1228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883">
                                            <p:txEl>
                                              <p:pRg st="5" end="5"/>
                                            </p:txEl>
                                          </p:spTgt>
                                        </p:tgtEl>
                                        <p:attrNameLst>
                                          <p:attrName>style.visibility</p:attrName>
                                        </p:attrNameLst>
                                      </p:cBhvr>
                                      <p:to>
                                        <p:strVal val="visible"/>
                                      </p:to>
                                    </p:set>
                                    <p:animEffect transition="in" filter="fade">
                                      <p:cBhvr>
                                        <p:cTn id="37" dur="2000"/>
                                        <p:tgtEl>
                                          <p:spTgt spid="1228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685800"/>
            <a:ext cx="8229600" cy="1143000"/>
          </a:xfrm>
        </p:spPr>
        <p:txBody>
          <a:bodyPr>
            <a:noAutofit/>
          </a:bodyPr>
          <a:lstStyle/>
          <a:p>
            <a:pPr eaLnBrk="1" hangingPunct="1"/>
            <a:r>
              <a:rPr lang="en-US" dirty="0"/>
              <a:t>Definitions: One Main Learning Goal and Science Ideas </a:t>
            </a:r>
          </a:p>
        </p:txBody>
      </p:sp>
      <p:sp>
        <p:nvSpPr>
          <p:cNvPr id="140291" name="Rectangle 3"/>
          <p:cNvSpPr>
            <a:spLocks noGrp="1" noChangeArrowheads="1"/>
          </p:cNvSpPr>
          <p:nvPr>
            <p:ph type="body" idx="1"/>
          </p:nvPr>
        </p:nvSpPr>
        <p:spPr>
          <a:xfrm>
            <a:off x="457200" y="2133600"/>
            <a:ext cx="8229600" cy="4525963"/>
          </a:xfrm>
        </p:spPr>
        <p:txBody>
          <a:bodyPr/>
          <a:lstStyle/>
          <a:p>
            <a:pPr marL="514350" indent="-514350" eaLnBrk="1" hangingPunct="1">
              <a:spcBef>
                <a:spcPts val="0"/>
              </a:spcBef>
              <a:spcAft>
                <a:spcPts val="1200"/>
              </a:spcAft>
              <a:buFont typeface="+mj-lt"/>
              <a:buAutoNum type="arabicPeriod"/>
            </a:pPr>
            <a:r>
              <a:rPr lang="en-US" dirty="0"/>
              <a:t>Read these sections in the </a:t>
            </a:r>
            <a:r>
              <a:rPr lang="en-US" dirty="0" err="1"/>
              <a:t>STeLLA</a:t>
            </a:r>
            <a:r>
              <a:rPr lang="en-US" dirty="0"/>
              <a:t> strategies booklet: (1) </a:t>
            </a:r>
            <a:r>
              <a:rPr lang="en-US" dirty="0" err="1"/>
              <a:t>STeLLA</a:t>
            </a:r>
            <a:r>
              <a:rPr lang="en-US" dirty="0"/>
              <a:t> Strategy A: Identify One Main Learning Goal, and (2) Student Ideas and Science Ideas Defined. </a:t>
            </a:r>
          </a:p>
          <a:p>
            <a:pPr marL="514350" indent="-514350" eaLnBrk="1" hangingPunct="1">
              <a:spcBef>
                <a:spcPts val="0"/>
              </a:spcBef>
              <a:spcAft>
                <a:spcPts val="1200"/>
              </a:spcAft>
              <a:buFont typeface="+mj-lt"/>
              <a:buAutoNum type="arabicPeriod"/>
            </a:pPr>
            <a:r>
              <a:rPr lang="en-US" dirty="0"/>
              <a:t>Based on these readings, what are the differences between a main learning goal </a:t>
            </a:r>
            <a:br>
              <a:rPr lang="en-US" dirty="0"/>
            </a:br>
            <a:r>
              <a:rPr lang="en-US" dirty="0"/>
              <a:t>and a science idea?</a:t>
            </a:r>
          </a:p>
          <a:p>
            <a:pPr eaLnBrk="1" hangingPunct="1"/>
            <a:endParaRPr lang="en-US" dirty="0"/>
          </a:p>
          <a:p>
            <a:pPr eaLnBrk="1" hangingPunct="1">
              <a:spcBef>
                <a:spcPct val="50000"/>
              </a:spcBef>
            </a:pPr>
            <a:endParaRPr lang="en-US" dirty="0"/>
          </a:p>
        </p:txBody>
      </p:sp>
    </p:spTree>
    <p:extLst>
      <p:ext uri="{BB962C8B-B14F-4D97-AF65-F5344CB8AC3E}">
        <p14:creationId xmlns:p14="http://schemas.microsoft.com/office/powerpoint/2010/main" val="31653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Agenda for Day 5	</a:t>
            </a:r>
          </a:p>
        </p:txBody>
      </p:sp>
      <p:sp>
        <p:nvSpPr>
          <p:cNvPr id="3" name="Content Placeholder 2"/>
          <p:cNvSpPr>
            <a:spLocks noGrp="1"/>
          </p:cNvSpPr>
          <p:nvPr>
            <p:ph idx="1"/>
          </p:nvPr>
        </p:nvSpPr>
        <p:spPr>
          <a:xfrm>
            <a:off x="457200" y="1295400"/>
            <a:ext cx="8382000" cy="5181600"/>
          </a:xfrm>
        </p:spPr>
        <p:txBody>
          <a:bodyPr/>
          <a:lstStyle/>
          <a:p>
            <a:pPr marL="365760" indent="-365760">
              <a:spcBef>
                <a:spcPts val="600"/>
              </a:spcBef>
            </a:pPr>
            <a:r>
              <a:rPr lang="en-US" sz="3000" dirty="0"/>
              <a:t>Day-4 reflections</a:t>
            </a:r>
          </a:p>
          <a:p>
            <a:pPr marL="365760" indent="-365760">
              <a:spcBef>
                <a:spcPts val="600"/>
              </a:spcBef>
            </a:pPr>
            <a:r>
              <a:rPr lang="en-US" sz="3000" dirty="0"/>
              <a:t>Focus questions</a:t>
            </a:r>
          </a:p>
          <a:p>
            <a:pPr marL="365760" indent="-365760">
              <a:spcBef>
                <a:spcPts val="600"/>
              </a:spcBef>
            </a:pPr>
            <a:r>
              <a:rPr lang="en-US" sz="3000" dirty="0"/>
              <a:t>Review of strategy 6: use and apply</a:t>
            </a:r>
          </a:p>
          <a:p>
            <a:pPr marL="365760" indent="-365760">
              <a:spcBef>
                <a:spcPts val="600"/>
              </a:spcBef>
            </a:pPr>
            <a:r>
              <a:rPr lang="en-US" sz="3000" dirty="0"/>
              <a:t>What is the Science Content Storyline Lens (SCSL)?</a:t>
            </a:r>
          </a:p>
          <a:p>
            <a:pPr marL="365760" indent="-365760">
              <a:spcBef>
                <a:spcPts val="600"/>
              </a:spcBef>
            </a:pPr>
            <a:r>
              <a:rPr lang="en-US" sz="3000" dirty="0"/>
              <a:t>Introducing SCSL strategy A</a:t>
            </a:r>
          </a:p>
          <a:p>
            <a:pPr marL="365760" indent="-365760">
              <a:spcBef>
                <a:spcPts val="600"/>
              </a:spcBef>
            </a:pPr>
            <a:r>
              <a:rPr lang="en-US" sz="3000" dirty="0"/>
              <a:t>Lesson analysis: SCSL strategy A</a:t>
            </a:r>
          </a:p>
          <a:p>
            <a:pPr marL="365760" indent="-365760">
              <a:spcBef>
                <a:spcPts val="600"/>
              </a:spcBef>
              <a:buFont typeface="Arial" pitchFamily="34" charset="0"/>
              <a:buChar char="•"/>
            </a:pPr>
            <a:r>
              <a:rPr lang="en-US" sz="3000" dirty="0"/>
              <a:t>Lunch</a:t>
            </a:r>
          </a:p>
          <a:p>
            <a:pPr marL="365760" indent="-365760">
              <a:spcBef>
                <a:spcPts val="600"/>
              </a:spcBef>
            </a:pPr>
            <a:r>
              <a:rPr lang="en-US" sz="3000" dirty="0"/>
              <a:t>Content deepening: variations in plants and animals</a:t>
            </a:r>
          </a:p>
          <a:p>
            <a:pPr marL="365760" indent="-365760">
              <a:spcBef>
                <a:spcPts val="600"/>
              </a:spcBef>
            </a:pPr>
            <a:r>
              <a:rPr lang="en-US" sz="3000" dirty="0"/>
              <a:t>Summary, homework, and reflections</a:t>
            </a:r>
            <a:endParaRPr lang="en-US" dirty="0"/>
          </a:p>
        </p:txBody>
      </p:sp>
    </p:spTree>
    <p:extLst>
      <p:ext uri="{BB962C8B-B14F-4D97-AF65-F5344CB8AC3E}">
        <p14:creationId xmlns:p14="http://schemas.microsoft.com/office/powerpoint/2010/main" val="1182580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990600"/>
          </a:xfrm>
        </p:spPr>
        <p:txBody>
          <a:bodyPr>
            <a:noAutofit/>
          </a:bodyPr>
          <a:lstStyle/>
          <a:p>
            <a:r>
              <a:rPr lang="en-US" sz="3300" dirty="0"/>
              <a:t>Practice Identifying Student Ideas and Science Ideas</a:t>
            </a:r>
          </a:p>
        </p:txBody>
      </p:sp>
      <p:sp>
        <p:nvSpPr>
          <p:cNvPr id="3" name="Content Placeholder 2"/>
          <p:cNvSpPr>
            <a:spLocks noGrp="1"/>
          </p:cNvSpPr>
          <p:nvPr>
            <p:ph idx="1"/>
          </p:nvPr>
        </p:nvSpPr>
        <p:spPr>
          <a:xfrm>
            <a:off x="457200" y="1371600"/>
            <a:ext cx="8458200" cy="5105400"/>
          </a:xfrm>
        </p:spPr>
        <p:txBody>
          <a:bodyPr/>
          <a:lstStyle/>
          <a:p>
            <a:pPr marL="0" indent="0">
              <a:buNone/>
            </a:pPr>
            <a:r>
              <a:rPr lang="en-US" sz="2700" dirty="0"/>
              <a:t>Identify any student ideas and science ideas in this list:</a:t>
            </a:r>
          </a:p>
          <a:p>
            <a:pPr marL="548640" lvl="1" indent="-365760">
              <a:spcBef>
                <a:spcPts val="1200"/>
              </a:spcBef>
              <a:buFont typeface="+mj-lt"/>
              <a:buAutoNum type="arabicPeriod"/>
            </a:pPr>
            <a:r>
              <a:rPr lang="en-US" sz="2700" dirty="0"/>
              <a:t>Traits and variations</a:t>
            </a:r>
          </a:p>
          <a:p>
            <a:pPr marL="548640" lvl="1" indent="-365760">
              <a:spcBef>
                <a:spcPts val="600"/>
              </a:spcBef>
              <a:buFont typeface="+mj-lt"/>
              <a:buAutoNum type="arabicPeriod"/>
            </a:pPr>
            <a:r>
              <a:rPr lang="en-US" sz="2700" dirty="0"/>
              <a:t>Characteristics of plants or animals of the same group are exactly the same, with no noticeable differences.</a:t>
            </a:r>
          </a:p>
          <a:p>
            <a:pPr marL="548640" lvl="1" indent="-365760">
              <a:spcBef>
                <a:spcPts val="600"/>
              </a:spcBef>
              <a:buFont typeface="+mj-lt"/>
              <a:buAutoNum type="arabicPeriod"/>
            </a:pPr>
            <a:r>
              <a:rPr lang="en-US" sz="2700" dirty="0"/>
              <a:t>Students observe patterns in data on leaf length. </a:t>
            </a:r>
          </a:p>
          <a:p>
            <a:pPr marL="548640" lvl="1" indent="-365760">
              <a:spcBef>
                <a:spcPts val="600"/>
              </a:spcBef>
              <a:buFont typeface="+mj-lt"/>
              <a:buAutoNum type="arabicPeriod"/>
            </a:pPr>
            <a:r>
              <a:rPr lang="en-US" sz="2700" dirty="0"/>
              <a:t>Traits are characteristics that a group of plants or animals of the same kind have in common.</a:t>
            </a:r>
          </a:p>
          <a:p>
            <a:pPr marL="548640" lvl="1" indent="-365760">
              <a:spcBef>
                <a:spcPts val="600"/>
              </a:spcBef>
              <a:buFont typeface="+mj-lt"/>
              <a:buAutoNum type="arabicPeriod"/>
            </a:pPr>
            <a:r>
              <a:rPr lang="en-US" sz="2700" dirty="0"/>
              <a:t>The leaves of plants of the same kind can vary in length.</a:t>
            </a:r>
          </a:p>
          <a:p>
            <a:pPr marL="548640" lvl="1" indent="-365760">
              <a:spcBef>
                <a:spcPts val="600"/>
              </a:spcBef>
              <a:buFont typeface="+mj-lt"/>
              <a:buAutoNum type="arabicPeriod"/>
            </a:pPr>
            <a:r>
              <a:rPr lang="en-US" sz="2700" dirty="0"/>
              <a:t>Trait variations can help individual plants or animals of the same kind survive.</a:t>
            </a:r>
          </a:p>
        </p:txBody>
      </p:sp>
    </p:spTree>
    <p:extLst>
      <p:ext uri="{BB962C8B-B14F-4D97-AF65-F5344CB8AC3E}">
        <p14:creationId xmlns:p14="http://schemas.microsoft.com/office/powerpoint/2010/main" val="4172213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153400" cy="990600"/>
          </a:xfrm>
        </p:spPr>
        <p:txBody>
          <a:bodyPr>
            <a:normAutofit fontScale="90000"/>
          </a:bodyPr>
          <a:lstStyle/>
          <a:p>
            <a:r>
              <a:rPr lang="en-US" dirty="0"/>
              <a:t>Practice Identifying Student Ideas and Science Ideas in a Class Discussion</a:t>
            </a:r>
          </a:p>
        </p:txBody>
      </p:sp>
      <p:sp>
        <p:nvSpPr>
          <p:cNvPr id="3" name="Content Placeholder 2"/>
          <p:cNvSpPr>
            <a:spLocks noGrp="1"/>
          </p:cNvSpPr>
          <p:nvPr>
            <p:ph idx="1"/>
          </p:nvPr>
        </p:nvSpPr>
        <p:spPr>
          <a:xfrm>
            <a:off x="381000" y="1752600"/>
            <a:ext cx="8610600" cy="4724400"/>
          </a:xfrm>
        </p:spPr>
        <p:txBody>
          <a:bodyPr/>
          <a:lstStyle/>
          <a:p>
            <a:pPr marL="0" indent="0">
              <a:spcBef>
                <a:spcPts val="0"/>
              </a:spcBef>
              <a:spcAft>
                <a:spcPts val="300"/>
              </a:spcAft>
              <a:buNone/>
            </a:pPr>
            <a:r>
              <a:rPr lang="en-US" sz="2650" dirty="0"/>
              <a:t>Identify </a:t>
            </a:r>
            <a:r>
              <a:rPr lang="en-US" sz="2650" b="1" dirty="0"/>
              <a:t>one student idea </a:t>
            </a:r>
            <a:r>
              <a:rPr lang="en-US" sz="2650" dirty="0"/>
              <a:t>and </a:t>
            </a:r>
            <a:r>
              <a:rPr lang="en-US" sz="2650" b="1" dirty="0"/>
              <a:t>one science idea </a:t>
            </a:r>
            <a:r>
              <a:rPr lang="en-US" sz="2650" dirty="0"/>
              <a:t>in this class discussion:</a:t>
            </a:r>
          </a:p>
          <a:p>
            <a:pPr marL="274637" lvl="1" indent="-457200">
              <a:buNone/>
            </a:pPr>
            <a:r>
              <a:rPr lang="en-US" sz="2650" b="1" dirty="0"/>
              <a:t>T:  </a:t>
            </a:r>
            <a:r>
              <a:rPr lang="en-US" sz="2650" dirty="0"/>
              <a:t>Who can tell me what you learned today about variations?</a:t>
            </a:r>
          </a:p>
          <a:p>
            <a:pPr marL="274637" lvl="1" indent="-457200">
              <a:buNone/>
            </a:pPr>
            <a:r>
              <a:rPr lang="en-US" sz="2650" b="1" dirty="0"/>
              <a:t>S:  </a:t>
            </a:r>
            <a:r>
              <a:rPr lang="en-US" sz="2650" dirty="0"/>
              <a:t>Different and same.</a:t>
            </a:r>
          </a:p>
          <a:p>
            <a:pPr marL="274637" lvl="1" indent="-457200">
              <a:buNone/>
            </a:pPr>
            <a:r>
              <a:rPr lang="en-US" sz="2650" b="1" dirty="0"/>
              <a:t>T:  </a:t>
            </a:r>
            <a:r>
              <a:rPr lang="en-US" sz="2650" dirty="0"/>
              <a:t>Tell me more about what you mean.</a:t>
            </a:r>
          </a:p>
          <a:p>
            <a:pPr marL="274637" lvl="1" indent="-457200">
              <a:buNone/>
            </a:pPr>
            <a:r>
              <a:rPr lang="en-US" sz="2650" b="1" dirty="0"/>
              <a:t>S:  </a:t>
            </a:r>
            <a:r>
              <a:rPr lang="en-US" sz="2650" dirty="0"/>
              <a:t>I learned that plants of the same kind look the same.</a:t>
            </a:r>
          </a:p>
          <a:p>
            <a:pPr marL="274637" lvl="1" indent="-457200">
              <a:buNone/>
            </a:pPr>
            <a:r>
              <a:rPr lang="en-US" sz="2650" b="1" dirty="0"/>
              <a:t>T:  </a:t>
            </a:r>
            <a:r>
              <a:rPr lang="en-US" sz="2650" dirty="0"/>
              <a:t>OK.</a:t>
            </a:r>
          </a:p>
          <a:p>
            <a:pPr marL="274637" lvl="1" indent="-1371600">
              <a:buNone/>
            </a:pPr>
            <a:r>
              <a:rPr lang="en-US" sz="2650" b="1" dirty="0"/>
              <a:t>S:  </a:t>
            </a:r>
            <a:r>
              <a:rPr lang="en-US" sz="2650" dirty="0"/>
              <a:t>Even though the plants may look the same, they can have</a:t>
            </a:r>
            <a:br>
              <a:rPr lang="en-US" sz="2650" dirty="0"/>
            </a:br>
            <a:r>
              <a:rPr lang="en-US" sz="2650" dirty="0"/>
              <a:t> differences in the size of their leaves that can help them</a:t>
            </a:r>
            <a:br>
              <a:rPr lang="en-US" sz="2650" dirty="0"/>
            </a:br>
            <a:r>
              <a:rPr lang="en-US" sz="2650" dirty="0"/>
              <a:t> live better than ones with shorter leaves.</a:t>
            </a:r>
          </a:p>
        </p:txBody>
      </p:sp>
    </p:spTree>
    <p:extLst>
      <p:ext uri="{BB962C8B-B14F-4D97-AF65-F5344CB8AC3E}">
        <p14:creationId xmlns:p14="http://schemas.microsoft.com/office/powerpoint/2010/main" val="95034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US" dirty="0"/>
              <a:t>Science Ideas That Support the Main Learning Goal</a:t>
            </a:r>
          </a:p>
        </p:txBody>
      </p:sp>
      <p:sp>
        <p:nvSpPr>
          <p:cNvPr id="3" name="Content Placeholder 2"/>
          <p:cNvSpPr>
            <a:spLocks noGrp="1"/>
          </p:cNvSpPr>
          <p:nvPr>
            <p:ph idx="1"/>
          </p:nvPr>
        </p:nvSpPr>
        <p:spPr>
          <a:xfrm>
            <a:off x="457200" y="1676400"/>
            <a:ext cx="8458200" cy="4800600"/>
          </a:xfrm>
        </p:spPr>
        <p:txBody>
          <a:bodyPr/>
          <a:lstStyle/>
          <a:p>
            <a:pPr marL="0" indent="0">
              <a:buNone/>
            </a:pPr>
            <a:r>
              <a:rPr lang="en-US" sz="2750" b="1" dirty="0"/>
              <a:t>Main learning goal: </a:t>
            </a:r>
            <a:r>
              <a:rPr lang="en-US" sz="2750" dirty="0"/>
              <a:t>Trait variations in plants or animals of the same kind affect which plants or animals survive and which don’t.</a:t>
            </a:r>
            <a:endParaRPr lang="en-US" sz="2750" dirty="0">
              <a:solidFill>
                <a:srgbClr val="0070C0"/>
              </a:solidFill>
            </a:endParaRPr>
          </a:p>
          <a:p>
            <a:pPr marL="0" indent="0">
              <a:spcBef>
                <a:spcPts val="600"/>
              </a:spcBef>
              <a:buNone/>
            </a:pPr>
            <a:r>
              <a:rPr lang="en-US" sz="2750" b="1" dirty="0"/>
              <a:t>Supporting ideas: </a:t>
            </a:r>
          </a:p>
          <a:p>
            <a:pPr marL="731520" lvl="1" indent="-365760">
              <a:spcBef>
                <a:spcPts val="0"/>
              </a:spcBef>
              <a:buFont typeface="Arial" panose="020B0604020202020204" pitchFamily="34" charset="0"/>
              <a:buChar char="•"/>
            </a:pPr>
            <a:r>
              <a:rPr lang="en-US" sz="2750" dirty="0"/>
              <a:t>Plants or animals of the same group have many similar traits (characteristics). </a:t>
            </a:r>
          </a:p>
          <a:p>
            <a:pPr marL="731520" lvl="1" indent="-365760">
              <a:spcBef>
                <a:spcPts val="600"/>
              </a:spcBef>
              <a:buFont typeface="Arial" panose="020B0604020202020204" pitchFamily="34" charset="0"/>
              <a:buChar char="•"/>
            </a:pPr>
            <a:r>
              <a:rPr lang="en-US" sz="2750" dirty="0"/>
              <a:t>Plants or animals of the same kind have the same basic features or traits, but traits can vary from individual to individual. These variations can be observed and described.</a:t>
            </a:r>
          </a:p>
          <a:p>
            <a:pPr marL="731520" lvl="1" indent="-365760">
              <a:spcBef>
                <a:spcPts val="600"/>
              </a:spcBef>
              <a:buFont typeface="Arial" panose="020B0604020202020204" pitchFamily="34" charset="0"/>
              <a:buChar char="•"/>
            </a:pPr>
            <a:r>
              <a:rPr lang="en-US" sz="2750" dirty="0"/>
              <a:t>Trait variations can help a plant or animal survive.</a:t>
            </a:r>
          </a:p>
        </p:txBody>
      </p:sp>
    </p:spTree>
    <p:extLst>
      <p:ext uri="{BB962C8B-B14F-4D97-AF65-F5344CB8AC3E}">
        <p14:creationId xmlns:p14="http://schemas.microsoft.com/office/powerpoint/2010/main" val="36177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381000"/>
            <a:ext cx="8305800" cy="1143000"/>
          </a:xfrm>
        </p:spPr>
        <p:txBody>
          <a:bodyPr>
            <a:noAutofit/>
          </a:bodyPr>
          <a:lstStyle/>
          <a:p>
            <a:pPr eaLnBrk="1" hangingPunct="1"/>
            <a:r>
              <a:rPr lang="en-US" dirty="0"/>
              <a:t>Practice Identifying Main Learning Goals</a:t>
            </a:r>
          </a:p>
        </p:txBody>
      </p:sp>
      <p:sp>
        <p:nvSpPr>
          <p:cNvPr id="21507" name="Rectangle 3"/>
          <p:cNvSpPr>
            <a:spLocks noGrp="1" noChangeArrowheads="1"/>
          </p:cNvSpPr>
          <p:nvPr>
            <p:ph type="body" idx="1"/>
          </p:nvPr>
        </p:nvSpPr>
        <p:spPr>
          <a:xfrm>
            <a:off x="533400" y="1447800"/>
            <a:ext cx="8458200" cy="5181600"/>
          </a:xfrm>
        </p:spPr>
        <p:txBody>
          <a:bodyPr/>
          <a:lstStyle/>
          <a:p>
            <a:pPr marL="548640" indent="-548640">
              <a:spcBef>
                <a:spcPts val="0"/>
              </a:spcBef>
              <a:spcAft>
                <a:spcPts val="800"/>
              </a:spcAft>
              <a:buClr>
                <a:schemeClr val="bg1">
                  <a:lumMod val="65000"/>
                </a:schemeClr>
              </a:buClr>
              <a:buFont typeface="+mj-lt"/>
              <a:buAutoNum type="arabicPeriod"/>
            </a:pPr>
            <a:r>
              <a:rPr lang="en-US" sz="3000" b="1" dirty="0"/>
              <a:t>Small groups or pairs: </a:t>
            </a:r>
            <a:r>
              <a:rPr lang="en-US" sz="3000" dirty="0"/>
              <a:t>Use the criteria in Analysis Guide A (handout 5.1 in binder) to analyze a list of candidate main learning goals related to variations (handout 5.2: Practice Identifying One Main Learning Goal).</a:t>
            </a:r>
          </a:p>
          <a:p>
            <a:pPr marL="548640" indent="-548640">
              <a:spcBef>
                <a:spcPts val="0"/>
              </a:spcBef>
              <a:spcAft>
                <a:spcPts val="800"/>
              </a:spcAft>
              <a:buFont typeface="+mj-lt"/>
              <a:buAutoNum type="arabicPeriod"/>
            </a:pPr>
            <a:r>
              <a:rPr lang="en-US" sz="3000" dirty="0"/>
              <a:t>Select candidates from the list that you think </a:t>
            </a:r>
            <a:br>
              <a:rPr lang="en-US" sz="3000" dirty="0"/>
            </a:br>
            <a:r>
              <a:rPr lang="en-US" sz="3000" dirty="0"/>
              <a:t>are good main learning goals for the focus of the lesson and record the reasons for your choices </a:t>
            </a:r>
            <a:br>
              <a:rPr lang="en-US" sz="3000" dirty="0"/>
            </a:br>
            <a:r>
              <a:rPr lang="en-US" sz="3000" dirty="0"/>
              <a:t>on handout 5.2.</a:t>
            </a:r>
          </a:p>
          <a:p>
            <a:pPr marL="548640" indent="-548640">
              <a:spcBef>
                <a:spcPts val="0"/>
              </a:spcBef>
              <a:spcAft>
                <a:spcPts val="800"/>
              </a:spcAft>
              <a:buFont typeface="+mj-lt"/>
              <a:buAutoNum type="arabicPeriod"/>
            </a:pPr>
            <a:r>
              <a:rPr lang="en-US" sz="3000" b="1" dirty="0"/>
              <a:t>Whole group: </a:t>
            </a:r>
            <a:r>
              <a:rPr lang="en-US" sz="3000" dirty="0"/>
              <a:t>Discuss and justify your selections.</a:t>
            </a:r>
          </a:p>
          <a:p>
            <a:pPr marL="0" indent="0" eaLnBrk="1" hangingPunct="1">
              <a:buNone/>
            </a:pPr>
            <a:endParaRPr lang="en-US" sz="2800" dirty="0"/>
          </a:p>
        </p:txBody>
      </p:sp>
    </p:spTree>
    <p:extLst>
      <p:ext uri="{BB962C8B-B14F-4D97-AF65-F5344CB8AC3E}">
        <p14:creationId xmlns:p14="http://schemas.microsoft.com/office/powerpoint/2010/main" val="395449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Autofit/>
          </a:bodyPr>
          <a:lstStyle/>
          <a:p>
            <a:r>
              <a:rPr lang="en-US" dirty="0"/>
              <a:t>Lesson Analysis: Strategy A</a:t>
            </a:r>
          </a:p>
        </p:txBody>
      </p:sp>
      <p:sp>
        <p:nvSpPr>
          <p:cNvPr id="3" name="Content Placeholder 2"/>
          <p:cNvSpPr>
            <a:spLocks noGrp="1"/>
          </p:cNvSpPr>
          <p:nvPr>
            <p:ph idx="1"/>
          </p:nvPr>
        </p:nvSpPr>
        <p:spPr>
          <a:xfrm>
            <a:off x="609600" y="1371600"/>
            <a:ext cx="8229600" cy="4953000"/>
          </a:xfrm>
        </p:spPr>
        <p:txBody>
          <a:bodyPr/>
          <a:lstStyle/>
          <a:p>
            <a:pPr marL="0" indent="0">
              <a:spcBef>
                <a:spcPts val="1200"/>
              </a:spcBef>
              <a:spcAft>
                <a:spcPts val="1200"/>
              </a:spcAft>
              <a:buNone/>
            </a:pPr>
            <a:r>
              <a:rPr lang="en-US" dirty="0"/>
              <a:t>Next, we’ll watch a sequence of three video clips from a single lesson on variations in plants and animals.</a:t>
            </a:r>
          </a:p>
          <a:p>
            <a:pPr marL="0" indent="0">
              <a:spcBef>
                <a:spcPts val="600"/>
              </a:spcBef>
              <a:spcAft>
                <a:spcPts val="1200"/>
              </a:spcAft>
              <a:buNone/>
            </a:pPr>
            <a:r>
              <a:rPr lang="en-US" b="1" dirty="0"/>
              <a:t>Analysis question for all three clips: </a:t>
            </a:r>
            <a:r>
              <a:rPr lang="en-US" dirty="0"/>
              <a:t>Does this lesson have one main learning goal?</a:t>
            </a:r>
          </a:p>
          <a:p>
            <a:pPr marL="0" lvl="1" indent="0">
              <a:spcBef>
                <a:spcPts val="600"/>
              </a:spcBef>
              <a:buNone/>
            </a:pPr>
            <a:r>
              <a:rPr lang="en-US" sz="3200" b="1" dirty="0"/>
              <a:t>Follow-up questions: </a:t>
            </a:r>
          </a:p>
          <a:p>
            <a:pPr lvl="1" indent="-274320">
              <a:spcBef>
                <a:spcPts val="300"/>
              </a:spcBef>
              <a:buFont typeface="Arial" pitchFamily="34" charset="0"/>
              <a:buChar char="•"/>
            </a:pPr>
            <a:r>
              <a:rPr lang="en-US" sz="3200" dirty="0"/>
              <a:t>If yes, what is it?</a:t>
            </a:r>
          </a:p>
          <a:p>
            <a:pPr lvl="1" indent="-274320">
              <a:spcBef>
                <a:spcPts val="300"/>
              </a:spcBef>
              <a:buFont typeface="Arial" pitchFamily="34" charset="0"/>
              <a:buChar char="•"/>
            </a:pPr>
            <a:r>
              <a:rPr lang="en-US" sz="3200" dirty="0"/>
              <a:t>If no, what do you think is happening in the lesson?  </a:t>
            </a:r>
          </a:p>
        </p:txBody>
      </p:sp>
    </p:spTree>
    <p:extLst>
      <p:ext uri="{BB962C8B-B14F-4D97-AF65-F5344CB8AC3E}">
        <p14:creationId xmlns:p14="http://schemas.microsoft.com/office/powerpoint/2010/main" val="2391600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609600"/>
            <a:ext cx="8183422" cy="914400"/>
          </a:xfrm>
        </p:spPr>
        <p:txBody>
          <a:bodyPr>
            <a:noAutofit/>
          </a:bodyPr>
          <a:lstStyle/>
          <a:p>
            <a:pPr eaLnBrk="1" hangingPunct="1"/>
            <a:r>
              <a:rPr lang="en-US" sz="3800" dirty="0"/>
              <a:t>Lesson Analysis: </a:t>
            </a:r>
            <a:r>
              <a:rPr lang="en-US" sz="3800" b="1" dirty="0"/>
              <a:t>Review</a:t>
            </a:r>
            <a:r>
              <a:rPr lang="en-US" sz="3800" dirty="0"/>
              <a:t> Lesson Context, Video Clip 1</a:t>
            </a:r>
          </a:p>
        </p:txBody>
      </p:sp>
      <p:sp>
        <p:nvSpPr>
          <p:cNvPr id="22531" name="Rectangle 3"/>
          <p:cNvSpPr>
            <a:spLocks noGrp="1" noChangeArrowheads="1"/>
          </p:cNvSpPr>
          <p:nvPr>
            <p:ph type="body" idx="1"/>
          </p:nvPr>
        </p:nvSpPr>
        <p:spPr>
          <a:xfrm>
            <a:off x="609600" y="1752600"/>
            <a:ext cx="8077200" cy="4863584"/>
          </a:xfrm>
        </p:spPr>
        <p:txBody>
          <a:bodyPr/>
          <a:lstStyle/>
          <a:p>
            <a:pPr marL="365760" lvl="0" indent="-365760">
              <a:spcBef>
                <a:spcPts val="0"/>
              </a:spcBef>
              <a:spcAft>
                <a:spcPts val="1200"/>
              </a:spcAft>
              <a:buClr>
                <a:srgbClr val="93A299"/>
              </a:buClr>
              <a:buFont typeface="+mj-lt"/>
              <a:buAutoNum type="arabicPeriod"/>
            </a:pPr>
            <a:r>
              <a:rPr lang="en-US" dirty="0">
                <a:solidFill>
                  <a:srgbClr val="292934"/>
                </a:solidFill>
              </a:rPr>
              <a:t>Read the lesson context on the video transcript (handout 5.3 in PD program binder).  </a:t>
            </a:r>
          </a:p>
          <a:p>
            <a:pPr marL="365760" indent="-365760">
              <a:spcBef>
                <a:spcPts val="0"/>
              </a:spcBef>
              <a:spcAft>
                <a:spcPts val="800"/>
              </a:spcAft>
              <a:buClr>
                <a:srgbClr val="93A299"/>
              </a:buClr>
              <a:buAutoNum type="arabicPeriod" startAt="2"/>
            </a:pPr>
            <a:r>
              <a:rPr lang="en-US" dirty="0">
                <a:solidFill>
                  <a:srgbClr val="292934"/>
                </a:solidFill>
              </a:rPr>
              <a:t>As you watch the clip, keep the analysis question in mind: </a:t>
            </a:r>
            <a:r>
              <a:rPr lang="en-US" b="1" dirty="0">
                <a:solidFill>
                  <a:srgbClr val="292934"/>
                </a:solidFill>
              </a:rPr>
              <a:t>Does this lesson have one main learning goal?</a:t>
            </a:r>
          </a:p>
          <a:p>
            <a:pPr marL="548640" indent="-274320">
              <a:spcBef>
                <a:spcPts val="0"/>
              </a:spcBef>
              <a:spcAft>
                <a:spcPts val="0"/>
              </a:spcAft>
              <a:buClr>
                <a:srgbClr val="93A299"/>
              </a:buClr>
            </a:pPr>
            <a:r>
              <a:rPr lang="en-US" dirty="0">
                <a:solidFill>
                  <a:srgbClr val="292934"/>
                </a:solidFill>
              </a:rPr>
              <a:t>If yes, what is it? </a:t>
            </a:r>
          </a:p>
          <a:p>
            <a:pPr marL="548640" indent="-274320">
              <a:spcBef>
                <a:spcPts val="0"/>
              </a:spcBef>
              <a:spcAft>
                <a:spcPts val="0"/>
              </a:spcAft>
              <a:buClr>
                <a:srgbClr val="93A299"/>
              </a:buClr>
            </a:pPr>
            <a:r>
              <a:rPr lang="en-US" dirty="0">
                <a:solidFill>
                  <a:srgbClr val="292934"/>
                </a:solidFill>
              </a:rPr>
              <a:t>If no, </a:t>
            </a:r>
            <a:r>
              <a:rPr lang="en-US" dirty="0"/>
              <a:t>what do you think is happening in the lesson</a:t>
            </a:r>
            <a:r>
              <a:rPr lang="en-US" dirty="0">
                <a:solidFill>
                  <a:srgbClr val="292934"/>
                </a:solidFill>
              </a:rPr>
              <a:t>?</a:t>
            </a:r>
          </a:p>
          <a:p>
            <a:pPr marL="514350" lvl="0" indent="-514350">
              <a:spcAft>
                <a:spcPts val="1200"/>
              </a:spcAft>
              <a:buClr>
                <a:srgbClr val="93A299"/>
              </a:buClr>
              <a:buFont typeface="Arial" charset="0"/>
              <a:buAutoNum type="arabicPeriod" startAt="2"/>
            </a:pPr>
            <a:endParaRPr lang="en-US" dirty="0">
              <a:solidFill>
                <a:srgbClr val="292934"/>
              </a:solidFill>
            </a:endParaRPr>
          </a:p>
          <a:p>
            <a:pPr marL="274637" lvl="1" indent="0" eaLnBrk="1" hangingPunct="1">
              <a:buNone/>
            </a:pPr>
            <a:endParaRPr lang="en-US" sz="1600" dirty="0">
              <a:hlinkClick r:id="rId3" action="ppaction://hlinkfile"/>
            </a:endParaRPr>
          </a:p>
        </p:txBody>
      </p:sp>
      <p:sp>
        <p:nvSpPr>
          <p:cNvPr id="2" name="TextBox 1">
            <a:hlinkClick r:id="rId4" action="ppaction://hlinkfile"/>
          </p:cNvPr>
          <p:cNvSpPr txBox="1"/>
          <p:nvPr/>
        </p:nvSpPr>
        <p:spPr>
          <a:xfrm>
            <a:off x="2971800" y="6172200"/>
            <a:ext cx="5754547" cy="400110"/>
          </a:xfrm>
          <a:prstGeom prst="rect">
            <a:avLst/>
          </a:prstGeom>
          <a:noFill/>
        </p:spPr>
        <p:txBody>
          <a:bodyPr wrap="square" rtlCol="0">
            <a:spAutoFit/>
          </a:bodyPr>
          <a:lstStyle/>
          <a:p>
            <a:r>
              <a:rPr lang="en-US" sz="2000" dirty="0">
                <a:solidFill>
                  <a:srgbClr val="0070C0"/>
                </a:solidFill>
                <a:latin typeface="Calibri" pitchFamily="34" charset="0"/>
              </a:rPr>
              <a:t>Link to video clip 1: </a:t>
            </a:r>
            <a:r>
              <a:rPr lang="en-US" sz="2000" dirty="0">
                <a:solidFill>
                  <a:srgbClr val="0070C0"/>
                </a:solidFill>
                <a:latin typeface="Calibri" pitchFamily="34" charset="0"/>
                <a:hlinkClick r:id="rId5"/>
              </a:rPr>
              <a:t>5.1_</a:t>
            </a:r>
            <a:r>
              <a:rPr lang="en-US" sz="2000" dirty="0">
                <a:solidFill>
                  <a:srgbClr val="0070C0"/>
                </a:solidFill>
                <a:latin typeface="Calibri" panose="020F0502020204030204" pitchFamily="34" charset="0"/>
                <a:cs typeface="Calibri" panose="020F0502020204030204" pitchFamily="34" charset="0"/>
                <a:hlinkClick r:id="rId5"/>
              </a:rPr>
              <a:t>mspcp_gr.1.tav_griffin_L8_c1</a:t>
            </a:r>
            <a:endParaRPr lang="en-US" sz="20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92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48624" cy="914400"/>
          </a:xfrm>
        </p:spPr>
        <p:txBody>
          <a:bodyPr>
            <a:noAutofit/>
          </a:bodyPr>
          <a:lstStyle/>
          <a:p>
            <a:r>
              <a:rPr lang="en-US" sz="3800" dirty="0"/>
              <a:t>Lesson Analysis: </a:t>
            </a:r>
            <a:r>
              <a:rPr lang="en-US" sz="3800" b="1" dirty="0"/>
              <a:t>Analyze</a:t>
            </a:r>
            <a:r>
              <a:rPr lang="en-US" sz="3800" dirty="0"/>
              <a:t> the Video, </a:t>
            </a:r>
            <a:br>
              <a:rPr lang="en-US" sz="3800" dirty="0"/>
            </a:br>
            <a:r>
              <a:rPr lang="en-US" sz="3800" dirty="0"/>
              <a:t>Video Clip 1</a:t>
            </a:r>
          </a:p>
        </p:txBody>
      </p:sp>
      <p:sp>
        <p:nvSpPr>
          <p:cNvPr id="3" name="Content Placeholder 2"/>
          <p:cNvSpPr>
            <a:spLocks noGrp="1"/>
          </p:cNvSpPr>
          <p:nvPr>
            <p:ph idx="1"/>
          </p:nvPr>
        </p:nvSpPr>
        <p:spPr>
          <a:xfrm>
            <a:off x="609600" y="1676400"/>
            <a:ext cx="8353425" cy="4876800"/>
          </a:xfrm>
        </p:spPr>
        <p:txBody>
          <a:bodyPr/>
          <a:lstStyle/>
          <a:p>
            <a:pPr marL="365760" indent="-365760">
              <a:spcBef>
                <a:spcPts val="0"/>
              </a:spcBef>
              <a:spcAft>
                <a:spcPts val="0"/>
              </a:spcAft>
              <a:buClr>
                <a:srgbClr val="93A299"/>
              </a:buClr>
              <a:buFont typeface="+mj-lt"/>
              <a:buAutoNum type="arabicPeriod"/>
            </a:pPr>
            <a:r>
              <a:rPr lang="en-US" sz="2800" dirty="0">
                <a:solidFill>
                  <a:srgbClr val="292934"/>
                </a:solidFill>
              </a:rPr>
              <a:t>Study the video transcript and write down any science ideas the students and/or the teacher put on the table.</a:t>
            </a:r>
          </a:p>
          <a:p>
            <a:pPr marL="365760" indent="-365760">
              <a:spcBef>
                <a:spcPts val="600"/>
              </a:spcBef>
              <a:spcAft>
                <a:spcPts val="0"/>
              </a:spcAft>
              <a:buClr>
                <a:srgbClr val="93A299"/>
              </a:buClr>
              <a:buFont typeface="+mj-lt"/>
              <a:buAutoNum type="arabicPeriod"/>
            </a:pPr>
            <a:r>
              <a:rPr lang="en-US" sz="2800" dirty="0">
                <a:solidFill>
                  <a:srgbClr val="292934"/>
                </a:solidFill>
              </a:rPr>
              <a:t>Pair up and compare the science ideas you identified. Then discuss the analysis question: </a:t>
            </a:r>
            <a:r>
              <a:rPr lang="en-US" sz="2800" b="1" dirty="0">
                <a:solidFill>
                  <a:srgbClr val="292934"/>
                </a:solidFill>
              </a:rPr>
              <a:t>Does this lesson have one main learning goal?</a:t>
            </a:r>
          </a:p>
          <a:p>
            <a:pPr marL="685800" indent="-274320">
              <a:spcBef>
                <a:spcPts val="0"/>
              </a:spcBef>
              <a:spcAft>
                <a:spcPts val="0"/>
              </a:spcAft>
              <a:buClr>
                <a:srgbClr val="93A299"/>
              </a:buClr>
            </a:pPr>
            <a:r>
              <a:rPr lang="en-US" sz="2800" dirty="0">
                <a:solidFill>
                  <a:srgbClr val="292934"/>
                </a:solidFill>
              </a:rPr>
              <a:t>If yes, what is it? </a:t>
            </a:r>
          </a:p>
          <a:p>
            <a:pPr marL="685800" indent="-274320">
              <a:spcBef>
                <a:spcPts val="0"/>
              </a:spcBef>
              <a:spcAft>
                <a:spcPts val="0"/>
              </a:spcAft>
              <a:buClr>
                <a:srgbClr val="93A299"/>
              </a:buClr>
            </a:pPr>
            <a:r>
              <a:rPr lang="en-US" sz="2800" dirty="0">
                <a:solidFill>
                  <a:srgbClr val="292934"/>
                </a:solidFill>
              </a:rPr>
              <a:t>If no, </a:t>
            </a:r>
            <a:r>
              <a:rPr lang="en-US" sz="2800" dirty="0"/>
              <a:t>what do you think is happening in the lesson</a:t>
            </a:r>
            <a:r>
              <a:rPr lang="en-US" sz="2800" dirty="0">
                <a:solidFill>
                  <a:srgbClr val="292934"/>
                </a:solidFill>
              </a:rPr>
              <a:t>?</a:t>
            </a:r>
          </a:p>
          <a:p>
            <a:pPr marL="365760" indent="-365760">
              <a:spcBef>
                <a:spcPts val="600"/>
              </a:spcBef>
              <a:spcAft>
                <a:spcPts val="0"/>
              </a:spcAft>
              <a:buClr>
                <a:srgbClr val="93A299"/>
              </a:buClr>
              <a:buFont typeface="+mj-lt"/>
              <a:buAutoNum type="arabicPeriod" startAt="3"/>
            </a:pPr>
            <a:r>
              <a:rPr lang="en-US" sz="2800" dirty="0">
                <a:solidFill>
                  <a:srgbClr val="292934"/>
                </a:solidFill>
              </a:rPr>
              <a:t>As a group, discuss what the main learning goal might be. Support your answers using your analysis of the science ideas you identified.</a:t>
            </a:r>
          </a:p>
          <a:p>
            <a:endParaRPr lang="en-US" dirty="0"/>
          </a:p>
        </p:txBody>
      </p:sp>
    </p:spTree>
    <p:extLst>
      <p:ext uri="{BB962C8B-B14F-4D97-AF65-F5344CB8AC3E}">
        <p14:creationId xmlns:p14="http://schemas.microsoft.com/office/powerpoint/2010/main" val="48584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685800"/>
            <a:ext cx="8107222" cy="914400"/>
          </a:xfrm>
        </p:spPr>
        <p:txBody>
          <a:bodyPr>
            <a:noAutofit/>
          </a:bodyPr>
          <a:lstStyle/>
          <a:p>
            <a:pPr eaLnBrk="1" hangingPunct="1"/>
            <a:r>
              <a:rPr lang="en-US" sz="3800" dirty="0"/>
              <a:t>Lesson Analysis: </a:t>
            </a:r>
            <a:r>
              <a:rPr lang="en-US" sz="3800" b="1" dirty="0"/>
              <a:t>Review</a:t>
            </a:r>
            <a:r>
              <a:rPr lang="en-US" sz="3800" dirty="0"/>
              <a:t> Lesson Context, Video Clip 2</a:t>
            </a:r>
          </a:p>
        </p:txBody>
      </p:sp>
      <p:sp>
        <p:nvSpPr>
          <p:cNvPr id="2" name="TextBox 1">
            <a:hlinkClick r:id="rId3" action="ppaction://hlinkfile"/>
          </p:cNvPr>
          <p:cNvSpPr txBox="1"/>
          <p:nvPr/>
        </p:nvSpPr>
        <p:spPr>
          <a:xfrm>
            <a:off x="2962275" y="6320425"/>
            <a:ext cx="5754547" cy="400110"/>
          </a:xfrm>
          <a:prstGeom prst="rect">
            <a:avLst/>
          </a:prstGeom>
          <a:noFill/>
        </p:spPr>
        <p:txBody>
          <a:bodyPr wrap="square" rtlCol="0">
            <a:spAutoFit/>
          </a:bodyPr>
          <a:lstStyle/>
          <a:p>
            <a:r>
              <a:rPr lang="en-US" sz="2000" dirty="0">
                <a:solidFill>
                  <a:srgbClr val="0070C0"/>
                </a:solidFill>
                <a:latin typeface="Calibri" pitchFamily="34" charset="0"/>
              </a:rPr>
              <a:t>Link to video clip 2: </a:t>
            </a:r>
            <a:r>
              <a:rPr lang="en-US" sz="2000" dirty="0">
                <a:solidFill>
                  <a:srgbClr val="0070C0"/>
                </a:solidFill>
                <a:latin typeface="Calibri" pitchFamily="34" charset="0"/>
                <a:hlinkClick r:id="rId4"/>
              </a:rPr>
              <a:t>5.2_</a:t>
            </a:r>
            <a:r>
              <a:rPr lang="en-US" sz="2000" dirty="0">
                <a:solidFill>
                  <a:srgbClr val="0070C0"/>
                </a:solidFill>
                <a:latin typeface="Calibri" panose="020F0502020204030204" pitchFamily="34" charset="0"/>
                <a:cs typeface="Calibri" panose="020F0502020204030204" pitchFamily="34" charset="0"/>
                <a:hlinkClick r:id="rId4"/>
              </a:rPr>
              <a:t>mspcp_gr.1.tav_griffin_L8_c2</a:t>
            </a:r>
            <a:endParaRPr lang="en-US" sz="2000" dirty="0">
              <a:solidFill>
                <a:srgbClr val="0070C0"/>
              </a:solidFill>
              <a:latin typeface="Calibri" panose="020F0502020204030204" pitchFamily="34" charset="0"/>
              <a:cs typeface="Calibri" panose="020F0502020204030204" pitchFamily="34" charset="0"/>
            </a:endParaRPr>
          </a:p>
        </p:txBody>
      </p:sp>
      <p:sp>
        <p:nvSpPr>
          <p:cNvPr id="5" name="Rectangle 3"/>
          <p:cNvSpPr txBox="1">
            <a:spLocks noChangeArrowheads="1"/>
          </p:cNvSpPr>
          <p:nvPr/>
        </p:nvSpPr>
        <p:spPr bwMode="auto">
          <a:xfrm>
            <a:off x="685800" y="1828800"/>
            <a:ext cx="80010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5760" marR="0" lvl="0" indent="-365760" algn="l" defTabSz="914400" rtl="0" eaLnBrk="0" fontAlgn="base" latinLnBrk="0" hangingPunct="0">
              <a:lnSpc>
                <a:spcPct val="100000"/>
              </a:lnSpc>
              <a:spcBef>
                <a:spcPts val="0"/>
              </a:spcBef>
              <a:spcAft>
                <a:spcPts val="1200"/>
              </a:spcAft>
              <a:buClr>
                <a:srgbClr val="93A299"/>
              </a:buClr>
              <a:buSzPct val="85000"/>
              <a:buFont typeface="+mj-lt"/>
              <a:buAutoNum type="arabicPeriod"/>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Read the lesson context on the video transcript (handout 5.4 in PD binder).  </a:t>
            </a:r>
          </a:p>
          <a:p>
            <a:pPr marL="365760" marR="0" lvl="0" indent="-365760" algn="l" defTabSz="914400" rtl="0" eaLnBrk="0" fontAlgn="base" latinLnBrk="0" hangingPunct="0">
              <a:lnSpc>
                <a:spcPct val="100000"/>
              </a:lnSpc>
              <a:spcBef>
                <a:spcPts val="0"/>
              </a:spcBef>
              <a:spcAft>
                <a:spcPts val="800"/>
              </a:spcAft>
              <a:buClr>
                <a:srgbClr val="93A299"/>
              </a:buClr>
              <a:buSzPct val="85000"/>
              <a:buFont typeface="Arial" charset="0"/>
              <a:buAutoNum type="arabicPeriod" startAt="2"/>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As you watch the clip, keep the analysis question in mind: </a:t>
            </a:r>
            <a:r>
              <a:rPr kumimoji="0" lang="en-US" sz="3200" b="1"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Does this lesson have one main learning goal?</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yes, what is it? </a:t>
            </a:r>
          </a:p>
          <a:p>
            <a:pPr marL="548640" lvl="0" indent="-274320" eaLnBrk="0" fontAlgn="base" hangingPunct="0">
              <a:buClr>
                <a:srgbClr val="93A299"/>
              </a:buClr>
              <a:buSzPct val="85000"/>
              <a:buFont typeface="Arial" charset="0"/>
              <a:buChar char="•"/>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no, </a:t>
            </a:r>
            <a:r>
              <a:rPr lang="en-US" sz="3200" dirty="0">
                <a:latin typeface="Calibri" pitchFamily="34" charset="0"/>
              </a:rPr>
              <a:t>what do you think is happening in the lesson</a:t>
            </a: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t>
            </a:r>
          </a:p>
          <a:p>
            <a:pPr marL="274637" marR="0" lvl="1" indent="0" algn="l" defTabSz="914400" rtl="0" eaLnBrk="1" fontAlgn="base" latinLnBrk="0" hangingPunct="1">
              <a:lnSpc>
                <a:spcPct val="100000"/>
              </a:lnSpc>
              <a:spcBef>
                <a:spcPct val="20000"/>
              </a:spcBef>
              <a:spcAft>
                <a:spcPct val="0"/>
              </a:spcAft>
              <a:buClr>
                <a:schemeClr val="accent1"/>
              </a:buClr>
              <a:buSzPct val="100000"/>
              <a:buFont typeface="Calibri" panose="020F050202020403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hlinkClick r:id="rId5" action="ppaction://hlinkfile"/>
            </a:endParaRPr>
          </a:p>
        </p:txBody>
      </p:sp>
    </p:spTree>
    <p:extLst>
      <p:ext uri="{BB962C8B-B14F-4D97-AF65-F5344CB8AC3E}">
        <p14:creationId xmlns:p14="http://schemas.microsoft.com/office/powerpoint/2010/main" val="55638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90600"/>
          </a:xfrm>
        </p:spPr>
        <p:txBody>
          <a:bodyPr>
            <a:noAutofit/>
          </a:bodyPr>
          <a:lstStyle/>
          <a:p>
            <a:r>
              <a:rPr lang="en-US" sz="3800" dirty="0"/>
              <a:t>Lesson Analysis: </a:t>
            </a:r>
            <a:r>
              <a:rPr lang="en-US" sz="3800" b="1" dirty="0"/>
              <a:t>Analyze</a:t>
            </a:r>
            <a:r>
              <a:rPr lang="en-US" sz="3800" dirty="0"/>
              <a:t> the Video, </a:t>
            </a:r>
            <a:br>
              <a:rPr lang="en-US" sz="3800" dirty="0"/>
            </a:br>
            <a:r>
              <a:rPr lang="en-US" sz="3800" dirty="0"/>
              <a:t>Video Clip 2 </a:t>
            </a:r>
          </a:p>
        </p:txBody>
      </p:sp>
      <p:sp>
        <p:nvSpPr>
          <p:cNvPr id="3" name="Content Placeholder 2"/>
          <p:cNvSpPr>
            <a:spLocks noGrp="1"/>
          </p:cNvSpPr>
          <p:nvPr>
            <p:ph idx="1"/>
          </p:nvPr>
        </p:nvSpPr>
        <p:spPr>
          <a:xfrm>
            <a:off x="533400" y="1828800"/>
            <a:ext cx="8382000" cy="4876800"/>
          </a:xfrm>
        </p:spPr>
        <p:txBody>
          <a:bodyPr/>
          <a:lstStyle/>
          <a:p>
            <a:pPr marL="365760" indent="-365760">
              <a:spcBef>
                <a:spcPts val="600"/>
              </a:spcBef>
              <a:spcAft>
                <a:spcPts val="0"/>
              </a:spcAft>
              <a:buFont typeface="+mj-lt"/>
              <a:buAutoNum type="arabicPeriod"/>
            </a:pPr>
            <a:r>
              <a:rPr lang="en-US" sz="2850" dirty="0"/>
              <a:t>Study the video transcript and write down any </a:t>
            </a:r>
            <a:r>
              <a:rPr lang="en-US" sz="2850" b="1" dirty="0"/>
              <a:t>student ideas </a:t>
            </a:r>
            <a:r>
              <a:rPr lang="en-US" sz="2850" dirty="0"/>
              <a:t>and </a:t>
            </a:r>
            <a:r>
              <a:rPr lang="en-US" sz="2850" b="1" dirty="0"/>
              <a:t>science ideas </a:t>
            </a:r>
            <a:r>
              <a:rPr lang="en-US" sz="2850" dirty="0"/>
              <a:t>you identify.</a:t>
            </a:r>
          </a:p>
          <a:p>
            <a:pPr marL="365760" indent="-365760">
              <a:spcBef>
                <a:spcPts val="800"/>
              </a:spcBef>
              <a:spcAft>
                <a:spcPts val="0"/>
              </a:spcAft>
              <a:buFont typeface="+mj-lt"/>
              <a:buAutoNum type="arabicPeriod"/>
            </a:pPr>
            <a:r>
              <a:rPr lang="en-US" sz="2850" dirty="0"/>
              <a:t>Pair up and compare the student ideas and science ideas you identified. Then discuss this question: </a:t>
            </a:r>
            <a:r>
              <a:rPr lang="en-US" sz="2850" b="1" dirty="0"/>
              <a:t>Are these ideas consistent with the possible main learning goal you identified for video clip 1?</a:t>
            </a:r>
          </a:p>
          <a:p>
            <a:pPr marL="365760" indent="-365760">
              <a:spcBef>
                <a:spcPts val="800"/>
              </a:spcBef>
              <a:spcAft>
                <a:spcPts val="0"/>
              </a:spcAft>
              <a:buFont typeface="+mj-lt"/>
              <a:buAutoNum type="arabicPeriod"/>
            </a:pPr>
            <a:r>
              <a:rPr lang="en-US" sz="2850" dirty="0"/>
              <a:t>As a group, discuss the possible main learning goal for this lesson. Make sure to support your answers using your analysis of the science ideas you identified.</a:t>
            </a:r>
          </a:p>
          <a:p>
            <a:pPr>
              <a:spcAft>
                <a:spcPts val="1200"/>
              </a:spcAft>
            </a:pPr>
            <a:endParaRPr lang="en-US" dirty="0"/>
          </a:p>
        </p:txBody>
      </p:sp>
    </p:spTree>
    <p:extLst>
      <p:ext uri="{BB962C8B-B14F-4D97-AF65-F5344CB8AC3E}">
        <p14:creationId xmlns:p14="http://schemas.microsoft.com/office/powerpoint/2010/main" val="240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990600"/>
          </a:xfrm>
        </p:spPr>
        <p:txBody>
          <a:bodyPr>
            <a:noAutofit/>
          </a:bodyPr>
          <a:lstStyle/>
          <a:p>
            <a:r>
              <a:rPr lang="en-US" sz="3800" dirty="0"/>
              <a:t>Lesson Analysis: </a:t>
            </a:r>
            <a:r>
              <a:rPr lang="en-US" sz="3800" b="1" dirty="0"/>
              <a:t>Review</a:t>
            </a:r>
            <a:r>
              <a:rPr lang="en-US" sz="3800" dirty="0"/>
              <a:t> Lesson Context, Video Clip 3</a:t>
            </a:r>
          </a:p>
        </p:txBody>
      </p:sp>
      <p:sp>
        <p:nvSpPr>
          <p:cNvPr id="4" name="TextBox 3">
            <a:hlinkClick r:id="rId3" action="ppaction://hlinkfile"/>
          </p:cNvPr>
          <p:cNvSpPr txBox="1"/>
          <p:nvPr/>
        </p:nvSpPr>
        <p:spPr>
          <a:xfrm>
            <a:off x="2895600" y="6107668"/>
            <a:ext cx="6019801" cy="400110"/>
          </a:xfrm>
          <a:prstGeom prst="rect">
            <a:avLst/>
          </a:prstGeom>
          <a:noFill/>
        </p:spPr>
        <p:txBody>
          <a:bodyPr wrap="square" rtlCol="0">
            <a:spAutoFit/>
          </a:bodyPr>
          <a:lstStyle/>
          <a:p>
            <a:r>
              <a:rPr lang="en-US" sz="2000" dirty="0">
                <a:solidFill>
                  <a:srgbClr val="0070C0"/>
                </a:solidFill>
                <a:latin typeface="Calibri" pitchFamily="34" charset="0"/>
              </a:rPr>
              <a:t>Link to video clip 2: </a:t>
            </a:r>
            <a:r>
              <a:rPr lang="en-US" sz="2000" dirty="0">
                <a:solidFill>
                  <a:srgbClr val="0070C0"/>
                </a:solidFill>
                <a:latin typeface="Calibri" pitchFamily="34" charset="0"/>
                <a:hlinkClick r:id="rId4"/>
              </a:rPr>
              <a:t>5.3_</a:t>
            </a:r>
            <a:r>
              <a:rPr lang="en-US" sz="2000" dirty="0">
                <a:solidFill>
                  <a:srgbClr val="0070C0"/>
                </a:solidFill>
                <a:latin typeface="Calibri" panose="020F0502020204030204" pitchFamily="34" charset="0"/>
                <a:cs typeface="Calibri" panose="020F0502020204030204" pitchFamily="34" charset="0"/>
                <a:hlinkClick r:id="rId4"/>
              </a:rPr>
              <a:t>mspcp_gr.1.tav_griffin_L8 _c3</a:t>
            </a:r>
            <a:endParaRPr lang="en-US" sz="2000" dirty="0">
              <a:solidFill>
                <a:srgbClr val="0070C0"/>
              </a:solidFill>
              <a:latin typeface="Calibri" panose="020F0502020204030204" pitchFamily="34" charset="0"/>
              <a:cs typeface="Calibri" panose="020F0502020204030204" pitchFamily="34" charset="0"/>
            </a:endParaRPr>
          </a:p>
        </p:txBody>
      </p:sp>
      <p:sp>
        <p:nvSpPr>
          <p:cNvPr id="6" name="Rectangle 3"/>
          <p:cNvSpPr txBox="1">
            <a:spLocks noChangeArrowheads="1"/>
          </p:cNvSpPr>
          <p:nvPr/>
        </p:nvSpPr>
        <p:spPr bwMode="auto">
          <a:xfrm>
            <a:off x="685800" y="1828800"/>
            <a:ext cx="8001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5760" marR="0" lvl="0" indent="-365760" algn="l" defTabSz="914400" rtl="0" eaLnBrk="0" fontAlgn="base" latinLnBrk="0" hangingPunct="0">
              <a:lnSpc>
                <a:spcPct val="100000"/>
              </a:lnSpc>
              <a:spcBef>
                <a:spcPts val="0"/>
              </a:spcBef>
              <a:spcAft>
                <a:spcPts val="1200"/>
              </a:spcAft>
              <a:buClr>
                <a:srgbClr val="93A299"/>
              </a:buClr>
              <a:buSzPct val="85000"/>
              <a:buFont typeface="+mj-lt"/>
              <a:buAutoNum type="arabicPeriod"/>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Read the lesson context on the video transcript (handout 5.5 in PD binder).  </a:t>
            </a:r>
          </a:p>
          <a:p>
            <a:pPr marL="365760" marR="0" lvl="0" indent="-365760" algn="l" defTabSz="914400" rtl="0" eaLnBrk="0" fontAlgn="base" latinLnBrk="0" hangingPunct="0">
              <a:lnSpc>
                <a:spcPct val="100000"/>
              </a:lnSpc>
              <a:spcBef>
                <a:spcPts val="0"/>
              </a:spcBef>
              <a:spcAft>
                <a:spcPts val="800"/>
              </a:spcAft>
              <a:buClr>
                <a:srgbClr val="93A299"/>
              </a:buClr>
              <a:buSzPct val="85000"/>
              <a:buFont typeface="Arial" charset="0"/>
              <a:buAutoNum type="arabicPeriod" startAt="2"/>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As you watch the clip, keep the analysis question in mind: </a:t>
            </a:r>
            <a:r>
              <a:rPr kumimoji="0" lang="en-US" sz="3200" b="1"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Does this lesson have one main learning goal?</a:t>
            </a:r>
          </a:p>
          <a:p>
            <a:pPr marL="548640" marR="0" lvl="0" indent="-274320" algn="l" defTabSz="914400" rtl="0" eaLnBrk="0" fontAlgn="base" latinLnBrk="0" hangingPunct="0">
              <a:lnSpc>
                <a:spcPct val="100000"/>
              </a:lnSpc>
              <a:spcBef>
                <a:spcPts val="0"/>
              </a:spcBef>
              <a:spcAft>
                <a:spcPts val="0"/>
              </a:spcAft>
              <a:buClr>
                <a:srgbClr val="93A299"/>
              </a:buClr>
              <a:buSzPct val="85000"/>
              <a:buFont typeface="Arial" charset="0"/>
              <a:buChar char="•"/>
              <a:tabLst/>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yes, what is it? </a:t>
            </a:r>
          </a:p>
          <a:p>
            <a:pPr marL="548640" lvl="0" indent="-274320" eaLnBrk="0" fontAlgn="base" hangingPunct="0">
              <a:buClr>
                <a:srgbClr val="93A299"/>
              </a:buClr>
              <a:buSzPct val="85000"/>
              <a:buFont typeface="Arial" charset="0"/>
              <a:buChar char="•"/>
              <a:defRPr/>
            </a:pP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If no, </a:t>
            </a:r>
            <a:r>
              <a:rPr lang="en-US" sz="3200" dirty="0">
                <a:latin typeface="Calibri" pitchFamily="34" charset="0"/>
              </a:rPr>
              <a:t>what do you think is happening in the lesson</a:t>
            </a:r>
            <a:r>
              <a:rPr kumimoji="0" lang="en-US" sz="3200" b="0" i="0" u="none" strike="noStrike" kern="1200" cap="none" spc="0" normalizeH="0" baseline="0" noProof="0" dirty="0">
                <a:ln>
                  <a:noFill/>
                </a:ln>
                <a:solidFill>
                  <a:srgbClr val="292934"/>
                </a:solidFill>
                <a:effectLst/>
                <a:uLnTx/>
                <a:uFillTx/>
                <a:latin typeface="Calibri" panose="020F0502020204030204" pitchFamily="34" charset="0"/>
                <a:ea typeface="+mn-ea"/>
                <a:cs typeface="+mn-cs"/>
              </a:rPr>
              <a:t>?</a:t>
            </a:r>
          </a:p>
          <a:p>
            <a:pPr marL="274637" marR="0" lvl="1" indent="0" algn="l" defTabSz="914400" rtl="0" eaLnBrk="1" fontAlgn="base" latinLnBrk="0" hangingPunct="1">
              <a:lnSpc>
                <a:spcPct val="100000"/>
              </a:lnSpc>
              <a:spcBef>
                <a:spcPct val="20000"/>
              </a:spcBef>
              <a:spcAft>
                <a:spcPct val="0"/>
              </a:spcAft>
              <a:buClr>
                <a:schemeClr val="accent1"/>
              </a:buClr>
              <a:buSzPct val="100000"/>
              <a:buFont typeface="Calibri" panose="020F050202020403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hlinkClick r:id="rId5" action="ppaction://hlinkfile"/>
            </a:endParaRPr>
          </a:p>
        </p:txBody>
      </p:sp>
    </p:spTree>
    <p:extLst>
      <p:ext uri="{BB962C8B-B14F-4D97-AF65-F5344CB8AC3E}">
        <p14:creationId xmlns:p14="http://schemas.microsoft.com/office/powerpoint/2010/main" val="128752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a:t>Trends in Reflections</a:t>
            </a:r>
          </a:p>
        </p:txBody>
      </p:sp>
      <p:graphicFrame>
        <p:nvGraphicFramePr>
          <p:cNvPr id="7" name="Content Placeholder 4"/>
          <p:cNvGraphicFramePr>
            <a:graphicFrameLocks/>
          </p:cNvGraphicFramePr>
          <p:nvPr>
            <p:extLst/>
          </p:nvPr>
        </p:nvGraphicFramePr>
        <p:xfrm>
          <a:off x="533400" y="1295400"/>
          <a:ext cx="8077200" cy="5245632"/>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37881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594360">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609600">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32264">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61073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609600">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7"/>
                  </a:ext>
                </a:extLst>
              </a:tr>
              <a:tr h="63094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Autofit/>
          </a:bodyPr>
          <a:lstStyle/>
          <a:p>
            <a:r>
              <a:rPr lang="en-US" sz="3800" dirty="0">
                <a:solidFill>
                  <a:srgbClr val="D2533C"/>
                </a:solidFill>
              </a:rPr>
              <a:t>Lesson Analysis: </a:t>
            </a:r>
            <a:r>
              <a:rPr lang="en-US" sz="3800" b="1" dirty="0">
                <a:solidFill>
                  <a:srgbClr val="D2533C"/>
                </a:solidFill>
              </a:rPr>
              <a:t>Analyze</a:t>
            </a:r>
            <a:r>
              <a:rPr lang="en-US" sz="3800" dirty="0">
                <a:solidFill>
                  <a:srgbClr val="D2533C"/>
                </a:solidFill>
              </a:rPr>
              <a:t> the Video, </a:t>
            </a:r>
            <a:br>
              <a:rPr lang="en-US" sz="3800" dirty="0">
                <a:solidFill>
                  <a:srgbClr val="D2533C"/>
                </a:solidFill>
              </a:rPr>
            </a:br>
            <a:r>
              <a:rPr lang="en-US" sz="3800" dirty="0">
                <a:solidFill>
                  <a:srgbClr val="D2533C"/>
                </a:solidFill>
              </a:rPr>
              <a:t>Video Clip 3</a:t>
            </a:r>
            <a:endParaRPr lang="en-US" sz="3800" dirty="0"/>
          </a:p>
        </p:txBody>
      </p:sp>
      <p:sp>
        <p:nvSpPr>
          <p:cNvPr id="3" name="Content Placeholder 2"/>
          <p:cNvSpPr>
            <a:spLocks noGrp="1"/>
          </p:cNvSpPr>
          <p:nvPr>
            <p:ph idx="1"/>
          </p:nvPr>
        </p:nvSpPr>
        <p:spPr>
          <a:xfrm>
            <a:off x="609600" y="1676400"/>
            <a:ext cx="8382000" cy="4876800"/>
          </a:xfrm>
        </p:spPr>
        <p:txBody>
          <a:bodyPr/>
          <a:lstStyle/>
          <a:p>
            <a:pPr marL="365760" indent="-365760">
              <a:spcBef>
                <a:spcPts val="0"/>
              </a:spcBef>
              <a:spcAft>
                <a:spcPts val="800"/>
              </a:spcAft>
              <a:buFont typeface="+mj-lt"/>
              <a:buAutoNum type="arabicPeriod"/>
            </a:pPr>
            <a:r>
              <a:rPr lang="en-US" sz="2850" dirty="0"/>
              <a:t>Study the video transcript and write down any </a:t>
            </a:r>
            <a:r>
              <a:rPr lang="en-US" sz="2850" b="1" dirty="0"/>
              <a:t>student ideas </a:t>
            </a:r>
            <a:r>
              <a:rPr lang="en-US" sz="2850" dirty="0"/>
              <a:t>and </a:t>
            </a:r>
            <a:r>
              <a:rPr lang="en-US" sz="2850" b="1" dirty="0"/>
              <a:t>science ideas </a:t>
            </a:r>
            <a:r>
              <a:rPr lang="en-US" sz="2850" dirty="0"/>
              <a:t>you identify.</a:t>
            </a:r>
          </a:p>
          <a:p>
            <a:pPr marL="365760" indent="-365760">
              <a:spcBef>
                <a:spcPts val="800"/>
              </a:spcBef>
              <a:spcAft>
                <a:spcPts val="0"/>
              </a:spcAft>
              <a:buFont typeface="+mj-lt"/>
              <a:buAutoNum type="arabicPeriod"/>
            </a:pPr>
            <a:r>
              <a:rPr lang="en-US" sz="2850" dirty="0"/>
              <a:t>Pair up and compare the student ideas and science ideas you identified. Then discuss this question: </a:t>
            </a:r>
            <a:r>
              <a:rPr lang="en-US" sz="2850" b="1" dirty="0"/>
              <a:t>Are these ideas consistent with the possible main learning goal you identified for clips 1 and 2?</a:t>
            </a:r>
          </a:p>
          <a:p>
            <a:pPr marL="365760" indent="-365760">
              <a:spcBef>
                <a:spcPts val="800"/>
              </a:spcBef>
              <a:spcAft>
                <a:spcPts val="0"/>
              </a:spcAft>
              <a:buFont typeface="+mj-lt"/>
              <a:buAutoNum type="arabicPeriod"/>
            </a:pPr>
            <a:r>
              <a:rPr lang="en-US" sz="2850" dirty="0"/>
              <a:t>As a group, discuss the possible main learning goal for this lesson. Make sure to support your answers using your analysis of the science ideas you identified.</a:t>
            </a:r>
            <a:endParaRPr lang="en-US" sz="2850" dirty="0">
              <a:solidFill>
                <a:srgbClr val="292934"/>
              </a:solidFill>
            </a:endParaRPr>
          </a:p>
          <a:p>
            <a:endParaRPr lang="en-US" dirty="0"/>
          </a:p>
        </p:txBody>
      </p:sp>
    </p:spTree>
    <p:extLst>
      <p:ext uri="{BB962C8B-B14F-4D97-AF65-F5344CB8AC3E}">
        <p14:creationId xmlns:p14="http://schemas.microsoft.com/office/powerpoint/2010/main" val="1981127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One Main Learning Goal?</a:t>
            </a:r>
          </a:p>
        </p:txBody>
      </p:sp>
      <p:sp>
        <p:nvSpPr>
          <p:cNvPr id="3" name="Content Placeholder 2"/>
          <p:cNvSpPr>
            <a:spLocks noGrp="1"/>
          </p:cNvSpPr>
          <p:nvPr>
            <p:ph idx="1"/>
          </p:nvPr>
        </p:nvSpPr>
        <p:spPr>
          <a:xfrm>
            <a:off x="457200" y="1600200"/>
            <a:ext cx="8229600" cy="4876800"/>
          </a:xfrm>
        </p:spPr>
        <p:txBody>
          <a:bodyPr/>
          <a:lstStyle/>
          <a:p>
            <a:pPr marL="365760" indent="-365760">
              <a:spcBef>
                <a:spcPts val="0"/>
              </a:spcBef>
              <a:spcAft>
                <a:spcPts val="600"/>
              </a:spcAft>
              <a:buFont typeface="+mj-lt"/>
              <a:buAutoNum type="arabicPeriod"/>
            </a:pPr>
            <a:r>
              <a:rPr lang="en-US" dirty="0"/>
              <a:t>Based on your analysis of the three video clips, does this lesson have one main learning goal? What do you think it is?  </a:t>
            </a:r>
          </a:p>
          <a:p>
            <a:pPr marL="365760" indent="-365760">
              <a:spcBef>
                <a:spcPts val="600"/>
              </a:spcBef>
              <a:spcAft>
                <a:spcPts val="600"/>
              </a:spcAft>
              <a:buFont typeface="+mj-lt"/>
              <a:buAutoNum type="arabicPeriod"/>
            </a:pPr>
            <a:r>
              <a:rPr lang="en-US" dirty="0"/>
              <a:t>Use the criteria questions in Analysis Guide A to analyze the main learning goal identified in these clips. </a:t>
            </a:r>
          </a:p>
          <a:p>
            <a:pPr marL="365760" indent="-365760">
              <a:spcBef>
                <a:spcPts val="600"/>
              </a:spcBef>
              <a:spcAft>
                <a:spcPts val="600"/>
              </a:spcAft>
              <a:buFont typeface="+mj-lt"/>
              <a:buAutoNum type="arabicPeriod"/>
            </a:pPr>
            <a:r>
              <a:rPr lang="en-US" dirty="0"/>
              <a:t>Are there any supporting science ideas that don’t closely match the main learning goal? </a:t>
            </a:r>
          </a:p>
          <a:p>
            <a:endParaRPr lang="en-US" dirty="0"/>
          </a:p>
        </p:txBody>
      </p:sp>
    </p:spTree>
    <p:extLst>
      <p:ext uri="{BB962C8B-B14F-4D97-AF65-F5344CB8AC3E}">
        <p14:creationId xmlns:p14="http://schemas.microsoft.com/office/powerpoint/2010/main" val="336877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990600"/>
          </a:xfrm>
        </p:spPr>
        <p:txBody>
          <a:bodyPr>
            <a:noAutofit/>
          </a:bodyPr>
          <a:lstStyle/>
          <a:p>
            <a:r>
              <a:rPr lang="en-US" sz="3700" dirty="0"/>
              <a:t>Examine Variations in Plants and Animals: Lesson 5a</a:t>
            </a:r>
          </a:p>
        </p:txBody>
      </p:sp>
      <p:sp>
        <p:nvSpPr>
          <p:cNvPr id="3" name="Content Placeholder 2"/>
          <p:cNvSpPr>
            <a:spLocks noGrp="1"/>
          </p:cNvSpPr>
          <p:nvPr>
            <p:ph idx="1"/>
          </p:nvPr>
        </p:nvSpPr>
        <p:spPr>
          <a:xfrm>
            <a:off x="457200" y="1752600"/>
            <a:ext cx="8305800" cy="4648200"/>
          </a:xfrm>
        </p:spPr>
        <p:txBody>
          <a:bodyPr/>
          <a:lstStyle/>
          <a:p>
            <a:pPr marL="365760" indent="-365760">
              <a:spcBef>
                <a:spcPts val="600"/>
              </a:spcBef>
              <a:spcAft>
                <a:spcPts val="0"/>
              </a:spcAft>
              <a:buFont typeface="+mj-lt"/>
              <a:buAutoNum type="arabicPeriod"/>
            </a:pPr>
            <a:r>
              <a:rPr lang="en-US" dirty="0"/>
              <a:t>Locate the scope and sequence chart for the VPA lessons (lesson plans binder, </a:t>
            </a:r>
            <a:r>
              <a:rPr lang="en-US" dirty="0" err="1"/>
              <a:t>pretab</a:t>
            </a:r>
            <a:r>
              <a:rPr lang="en-US" dirty="0"/>
              <a:t> section).</a:t>
            </a:r>
          </a:p>
          <a:p>
            <a:pPr marL="365760" indent="-365760">
              <a:spcBef>
                <a:spcPts val="600"/>
              </a:spcBef>
              <a:spcAft>
                <a:spcPts val="0"/>
              </a:spcAft>
              <a:buFont typeface="+mj-lt"/>
              <a:buAutoNum type="arabicPeriod"/>
            </a:pPr>
            <a:r>
              <a:rPr lang="en-US" dirty="0"/>
              <a:t>Examine the main learning goal for lesson 5a. Then read the supporting science ideas in the Science Content Storyline column.</a:t>
            </a:r>
          </a:p>
          <a:p>
            <a:pPr marL="365760" indent="-365760">
              <a:spcBef>
                <a:spcPts val="600"/>
              </a:spcBef>
              <a:spcAft>
                <a:spcPts val="0"/>
              </a:spcAft>
              <a:buFont typeface="+mj-lt"/>
              <a:buAutoNum type="arabicPeriod"/>
            </a:pPr>
            <a:r>
              <a:rPr lang="en-US" dirty="0"/>
              <a:t>Why do you think these ideas are included in this lesson storyline?  </a:t>
            </a:r>
          </a:p>
          <a:p>
            <a:endParaRPr lang="en-US" dirty="0"/>
          </a:p>
        </p:txBody>
      </p:sp>
    </p:spTree>
    <p:extLst>
      <p:ext uri="{BB962C8B-B14F-4D97-AF65-F5344CB8AC3E}">
        <p14:creationId xmlns:p14="http://schemas.microsoft.com/office/powerpoint/2010/main" val="2139667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Variations in Plants and Animals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685800" y="3505200"/>
            <a:ext cx="71628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000000"/>
                </a:solidFill>
              </a:rPr>
              <a:t>SCIENCE CONTENT DEEPENING   		  Grade 1</a:t>
            </a:r>
            <a:br>
              <a:rPr lang="en-US" sz="2000" dirty="0">
                <a:solidFill>
                  <a:srgbClr val="000000"/>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983003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Unit Central Question	</a:t>
            </a:r>
          </a:p>
        </p:txBody>
      </p:sp>
      <p:sp>
        <p:nvSpPr>
          <p:cNvPr id="3" name="Content Placeholder 2"/>
          <p:cNvSpPr>
            <a:spLocks noGrp="1"/>
          </p:cNvSpPr>
          <p:nvPr>
            <p:ph idx="1"/>
          </p:nvPr>
        </p:nvSpPr>
        <p:spPr>
          <a:xfrm>
            <a:off x="609600" y="1524000"/>
            <a:ext cx="8229600" cy="4876800"/>
          </a:xfrm>
        </p:spPr>
        <p:txBody>
          <a:bodyPr/>
          <a:lstStyle/>
          <a:p>
            <a:pPr marL="0" indent="0">
              <a:buNone/>
            </a:pPr>
            <a:r>
              <a:rPr lang="en-US" sz="3200" dirty="0"/>
              <a:t>How do differences (variations) in plants or animals of the same kind help them survive </a:t>
            </a:r>
            <a:br>
              <a:rPr lang="en-US" sz="3200" dirty="0"/>
            </a:br>
            <a:r>
              <a:rPr lang="en-US" sz="3200" dirty="0"/>
              <a:t>so they can produce young (babies or seeds)?</a:t>
            </a:r>
          </a:p>
        </p:txBody>
      </p:sp>
      <p:pic>
        <p:nvPicPr>
          <p:cNvPr id="4" name="Picture 3" descr="coral-reef">
            <a:extLst>
              <a:ext uri="{FF2B5EF4-FFF2-40B4-BE49-F238E27FC236}">
                <a16:creationId xmlns:a16="http://schemas.microsoft.com/office/drawing/2014/main" id="{1E3A4019-3BAF-49E8-BC89-780F438913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352800"/>
            <a:ext cx="6019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943600" y="6400800"/>
            <a:ext cx="1823353"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Pexels.com</a:t>
            </a:r>
          </a:p>
        </p:txBody>
      </p:sp>
    </p:spTree>
    <p:extLst>
      <p:ext uri="{BB962C8B-B14F-4D97-AF65-F5344CB8AC3E}">
        <p14:creationId xmlns:p14="http://schemas.microsoft.com/office/powerpoint/2010/main" val="1755143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990600"/>
          </a:xfrm>
        </p:spPr>
        <p:txBody>
          <a:bodyPr>
            <a:normAutofit fontScale="90000"/>
          </a:bodyPr>
          <a:lstStyle/>
          <a:p>
            <a:r>
              <a:rPr lang="en-US" sz="4400" dirty="0"/>
              <a:t>Content Deepening: Focus Question 1</a:t>
            </a:r>
            <a:endParaRPr lang="en-US" dirty="0"/>
          </a:p>
        </p:txBody>
      </p:sp>
      <p:sp>
        <p:nvSpPr>
          <p:cNvPr id="3" name="Content Placeholder 2"/>
          <p:cNvSpPr>
            <a:spLocks noGrp="1"/>
          </p:cNvSpPr>
          <p:nvPr>
            <p:ph idx="1"/>
          </p:nvPr>
        </p:nvSpPr>
        <p:spPr>
          <a:xfrm>
            <a:off x="685800" y="1524000"/>
            <a:ext cx="8001000" cy="4876800"/>
          </a:xfrm>
        </p:spPr>
        <p:txBody>
          <a:bodyPr/>
          <a:lstStyle/>
          <a:p>
            <a:pPr marL="0" indent="0">
              <a:buNone/>
            </a:pPr>
            <a:r>
              <a:rPr lang="en-US" sz="3200" dirty="0"/>
              <a:t>How do traits of living things help us understand how they’re grouped and related?</a:t>
            </a:r>
          </a:p>
        </p:txBody>
      </p:sp>
      <p:pic>
        <p:nvPicPr>
          <p:cNvPr id="4" name="Picture 3" descr="coral-reef">
            <a:extLst>
              <a:ext uri="{FF2B5EF4-FFF2-40B4-BE49-F238E27FC236}">
                <a16:creationId xmlns:a16="http://schemas.microsoft.com/office/drawing/2014/main" id="{1E3A4019-3BAF-49E8-BC89-780F438913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819400"/>
            <a:ext cx="692277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629400" y="6324600"/>
            <a:ext cx="1823353"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Pexels.com</a:t>
            </a:r>
          </a:p>
        </p:txBody>
      </p:sp>
    </p:spTree>
    <p:extLst>
      <p:ext uri="{BB962C8B-B14F-4D97-AF65-F5344CB8AC3E}">
        <p14:creationId xmlns:p14="http://schemas.microsoft.com/office/powerpoint/2010/main" val="1755143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457200"/>
            <a:ext cx="8001000" cy="990600"/>
          </a:xfrm>
        </p:spPr>
        <p:txBody>
          <a:bodyPr/>
          <a:lstStyle/>
          <a:p>
            <a:r>
              <a:rPr lang="en-US" altLang="en-US" dirty="0"/>
              <a:t>Thinking about Differences</a:t>
            </a:r>
          </a:p>
        </p:txBody>
      </p:sp>
      <p:sp>
        <p:nvSpPr>
          <p:cNvPr id="216067" name="Rectangle 3"/>
          <p:cNvSpPr>
            <a:spLocks noGrp="1" noChangeArrowheads="1"/>
          </p:cNvSpPr>
          <p:nvPr>
            <p:ph type="body" idx="1"/>
          </p:nvPr>
        </p:nvSpPr>
        <p:spPr>
          <a:xfrm>
            <a:off x="533400" y="1447800"/>
            <a:ext cx="8077200" cy="4876800"/>
          </a:xfrm>
        </p:spPr>
        <p:txBody>
          <a:bodyPr>
            <a:normAutofit/>
          </a:bodyPr>
          <a:lstStyle/>
          <a:p>
            <a:pPr marL="0" indent="0">
              <a:buNone/>
            </a:pPr>
            <a:r>
              <a:rPr lang="en-US" altLang="en-US" sz="3200" dirty="0"/>
              <a:t>What comes to mind when you hear the word </a:t>
            </a:r>
            <a:r>
              <a:rPr lang="en-US" altLang="en-US" sz="3200" i="1" dirty="0"/>
              <a:t>diversity</a:t>
            </a:r>
            <a:r>
              <a:rPr lang="en-US" altLang="en-US" sz="3200" dirty="0"/>
              <a:t> or </a:t>
            </a:r>
            <a:r>
              <a:rPr lang="en-US" altLang="en-US" sz="3200" i="1" dirty="0"/>
              <a:t>variation</a:t>
            </a:r>
            <a:r>
              <a:rPr lang="en-US" altLang="en-US" sz="3200" dirty="0"/>
              <a:t>?</a:t>
            </a:r>
          </a:p>
        </p:txBody>
      </p:sp>
      <p:pic>
        <p:nvPicPr>
          <p:cNvPr id="6" name="Picture 9" descr="coral-ree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44" y="3033125"/>
            <a:ext cx="3826329" cy="286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77179" y="5902872"/>
            <a:ext cx="1639009" cy="215444"/>
          </a:xfrm>
          <a:prstGeom prst="rect">
            <a:avLst/>
          </a:prstGeom>
        </p:spPr>
        <p:txBody>
          <a:bodyPr wrap="square">
            <a:spAutoFit/>
          </a:bodyPr>
          <a:lstStyle/>
          <a:p>
            <a:r>
              <a:rPr lang="en-US" sz="800" dirty="0">
                <a:latin typeface="Calibri" panose="020F0502020204030204" pitchFamily="34" charset="0"/>
              </a:rPr>
              <a:t>Photo courtesy of Only_Point_Five</a:t>
            </a:r>
          </a:p>
        </p:txBody>
      </p:sp>
      <p:grpSp>
        <p:nvGrpSpPr>
          <p:cNvPr id="3" name="Group 9">
            <a:extLst>
              <a:ext uri="{FF2B5EF4-FFF2-40B4-BE49-F238E27FC236}">
                <a16:creationId xmlns:a16="http://schemas.microsoft.com/office/drawing/2014/main" id="{F23C591B-6DE4-4F9A-ACED-18F5FC82014F}"/>
              </a:ext>
            </a:extLst>
          </p:cNvPr>
          <p:cNvGrpSpPr/>
          <p:nvPr/>
        </p:nvGrpSpPr>
        <p:grpSpPr>
          <a:xfrm>
            <a:off x="4717844" y="3029267"/>
            <a:ext cx="4058988" cy="3085763"/>
            <a:chOff x="571500" y="877965"/>
            <a:chExt cx="3760221" cy="2858631"/>
          </a:xfrm>
        </p:grpSpPr>
        <p:pic>
          <p:nvPicPr>
            <p:cNvPr id="11" name="Picture 10" descr="C:\Users\OLDFIE~1\AppData\Local\Temp\8551937456_9f2c1544d3.jpg">
              <a:extLst>
                <a:ext uri="{FF2B5EF4-FFF2-40B4-BE49-F238E27FC236}">
                  <a16:creationId xmlns:a16="http://schemas.microsoft.com/office/drawing/2014/main" id="{CDE76D5F-A09C-4FB4-BFF3-E96A58AD7A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 y="877965"/>
              <a:ext cx="3543300" cy="2643187"/>
            </a:xfrm>
            <a:prstGeom prst="rect">
              <a:avLst/>
            </a:prstGeom>
            <a:noFill/>
            <a:ln>
              <a:noFill/>
            </a:ln>
          </p:spPr>
        </p:pic>
        <p:sp>
          <p:nvSpPr>
            <p:cNvPr id="12" name="TextBox 11">
              <a:extLst>
                <a:ext uri="{FF2B5EF4-FFF2-40B4-BE49-F238E27FC236}">
                  <a16:creationId xmlns:a16="http://schemas.microsoft.com/office/drawing/2014/main" id="{896C6CE0-7979-4CF7-BA2C-F3C2D3E7914F}"/>
                </a:ext>
              </a:extLst>
            </p:cNvPr>
            <p:cNvSpPr txBox="1"/>
            <p:nvPr/>
          </p:nvSpPr>
          <p:spPr>
            <a:xfrm>
              <a:off x="2829186" y="3521152"/>
              <a:ext cx="1502535"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Photograph by Richard Foster</a:t>
              </a:r>
            </a:p>
          </p:txBody>
        </p:sp>
      </p:grpSp>
    </p:spTree>
    <p:extLst>
      <p:ext uri="{BB962C8B-B14F-4D97-AF65-F5344CB8AC3E}">
        <p14:creationId xmlns:p14="http://schemas.microsoft.com/office/powerpoint/2010/main" val="42883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Traits and Trait Variations in Butterflies</a:t>
            </a:r>
          </a:p>
        </p:txBody>
      </p:sp>
      <p:sp>
        <p:nvSpPr>
          <p:cNvPr id="3" name="Content Placeholder 2"/>
          <p:cNvSpPr>
            <a:spLocks noGrp="1"/>
          </p:cNvSpPr>
          <p:nvPr>
            <p:ph idx="1"/>
          </p:nvPr>
        </p:nvSpPr>
        <p:spPr>
          <a:xfrm>
            <a:off x="533400" y="1371600"/>
            <a:ext cx="8153400" cy="5181600"/>
          </a:xfrm>
        </p:spPr>
        <p:txBody>
          <a:bodyPr/>
          <a:lstStyle/>
          <a:p>
            <a:pPr marL="365760" indent="-365760">
              <a:spcBef>
                <a:spcPts val="1200"/>
              </a:spcBef>
            </a:pPr>
            <a:r>
              <a:rPr lang="en-US" sz="2900" dirty="0"/>
              <a:t>As you watch the video clip, identify examples </a:t>
            </a:r>
            <a:br>
              <a:rPr lang="en-US" sz="2900" dirty="0"/>
            </a:br>
            <a:r>
              <a:rPr lang="en-US" sz="2900" dirty="0"/>
              <a:t>of traits and variations among painted lady butterflies.</a:t>
            </a:r>
          </a:p>
          <a:p>
            <a:pPr marL="365760" indent="-365760">
              <a:spcBef>
                <a:spcPts val="1200"/>
              </a:spcBef>
            </a:pPr>
            <a:r>
              <a:rPr lang="en-US" sz="2900" dirty="0"/>
              <a:t>Record your observations and ideas in your notebook.</a:t>
            </a:r>
          </a:p>
          <a:p>
            <a:endParaRPr lang="en-US" dirty="0"/>
          </a:p>
        </p:txBody>
      </p:sp>
      <p:sp>
        <p:nvSpPr>
          <p:cNvPr id="5" name="Rectangle 4"/>
          <p:cNvSpPr/>
          <p:nvPr/>
        </p:nvSpPr>
        <p:spPr>
          <a:xfrm>
            <a:off x="4819295" y="5861506"/>
            <a:ext cx="1486609" cy="215444"/>
          </a:xfrm>
          <a:prstGeom prst="rect">
            <a:avLst/>
          </a:prstGeom>
        </p:spPr>
        <p:txBody>
          <a:bodyPr wrap="square">
            <a:spAutoFit/>
          </a:bodyPr>
          <a:lstStyle/>
          <a:p>
            <a:r>
              <a:rPr lang="en-US" sz="800" dirty="0">
                <a:latin typeface="Calibri" panose="020F0502020204030204" pitchFamily="34" charset="0"/>
              </a:rPr>
              <a:t>Photo courtesy of Pixabay.com</a:t>
            </a:r>
          </a:p>
        </p:txBody>
      </p:sp>
      <p:sp>
        <p:nvSpPr>
          <p:cNvPr id="6" name="TextBox 5"/>
          <p:cNvSpPr txBox="1"/>
          <p:nvPr/>
        </p:nvSpPr>
        <p:spPr>
          <a:xfrm>
            <a:off x="2286000" y="6324600"/>
            <a:ext cx="6553200" cy="338554"/>
          </a:xfrm>
          <a:prstGeom prst="rect">
            <a:avLst/>
          </a:prstGeom>
          <a:noFill/>
        </p:spPr>
        <p:txBody>
          <a:bodyPr wrap="square" rtlCol="0">
            <a:spAutoFit/>
          </a:bodyPr>
          <a:lstStyle/>
          <a:p>
            <a:r>
              <a:rPr lang="en-US" sz="1600" dirty="0">
                <a:solidFill>
                  <a:srgbClr val="0070C0"/>
                </a:solidFill>
                <a:latin typeface="Calibri" pitchFamily="34" charset="0"/>
              </a:rPr>
              <a:t>Link to YouTube video clip: </a:t>
            </a:r>
            <a:r>
              <a:rPr lang="en-US" sz="1600" dirty="0">
                <a:solidFill>
                  <a:srgbClr val="0070C0"/>
                </a:solidFill>
                <a:latin typeface="Calibri" pitchFamily="34" charset="0"/>
                <a:hlinkClick r:id="rId3"/>
              </a:rPr>
              <a:t>https://www.youtube.com/watch?v=63B1lnqPa8k</a:t>
            </a:r>
            <a:endParaRPr lang="en-US" sz="1600" dirty="0">
              <a:solidFill>
                <a:srgbClr val="0070C0"/>
              </a:solidFill>
              <a:latin typeface="Calibri" pitchFamily="34" charset="0"/>
            </a:endParaRPr>
          </a:p>
        </p:txBody>
      </p:sp>
      <p:pic>
        <p:nvPicPr>
          <p:cNvPr id="7" name="Picture 2" descr="Painted Lady Butterfly, Vanessa Cardui, Insect, Moth">
            <a:extLst>
              <a:ext uri="{FF2B5EF4-FFF2-40B4-BE49-F238E27FC236}">
                <a16:creationId xmlns:a16="http://schemas.microsoft.com/office/drawing/2014/main" id="{81EF98E2-3557-421B-9FD2-43AC2916492A}"/>
              </a:ext>
            </a:extLst>
          </p:cNvPr>
          <p:cNvPicPr>
            <a:picLocks noChangeAspect="1" noChangeArrowheads="1"/>
          </p:cNvPicPr>
          <p:nvPr/>
        </p:nvPicPr>
        <p:blipFill>
          <a:blip r:embed="rId4" cstate="print"/>
          <a:srcRect/>
          <a:stretch>
            <a:fillRect/>
          </a:stretch>
        </p:blipFill>
        <p:spPr bwMode="auto">
          <a:xfrm>
            <a:off x="2923488" y="3853438"/>
            <a:ext cx="3297024" cy="197586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Traits and Trait Variation in Butterflies</a:t>
            </a:r>
          </a:p>
        </p:txBody>
      </p:sp>
      <p:sp>
        <p:nvSpPr>
          <p:cNvPr id="3" name="Content Placeholder 2"/>
          <p:cNvSpPr>
            <a:spLocks noGrp="1"/>
          </p:cNvSpPr>
          <p:nvPr>
            <p:ph idx="1"/>
          </p:nvPr>
        </p:nvSpPr>
        <p:spPr>
          <a:xfrm>
            <a:off x="685800" y="1371600"/>
            <a:ext cx="8001000" cy="5181600"/>
          </a:xfrm>
        </p:spPr>
        <p:txBody>
          <a:bodyPr/>
          <a:lstStyle/>
          <a:p>
            <a:pPr marL="0" indent="0">
              <a:spcBef>
                <a:spcPts val="1200"/>
              </a:spcBef>
              <a:buNone/>
            </a:pPr>
            <a:r>
              <a:rPr lang="en-US" sz="3200" dirty="0"/>
              <a:t>What traits did all of the individual butterflies share?</a:t>
            </a:r>
          </a:p>
        </p:txBody>
      </p:sp>
      <p:pic>
        <p:nvPicPr>
          <p:cNvPr id="4" name="Picture 2" descr="Painted Lady Butterfly, Vanessa Cardui, Insect, Moth"/>
          <p:cNvPicPr>
            <a:picLocks noChangeAspect="1" noChangeArrowheads="1"/>
          </p:cNvPicPr>
          <p:nvPr/>
        </p:nvPicPr>
        <p:blipFill>
          <a:blip r:embed="rId3" cstate="print"/>
          <a:srcRect/>
          <a:stretch>
            <a:fillRect/>
          </a:stretch>
        </p:blipFill>
        <p:spPr bwMode="auto">
          <a:xfrm>
            <a:off x="1981200" y="2667000"/>
            <a:ext cx="5340349" cy="3200400"/>
          </a:xfrm>
          <a:prstGeom prst="rect">
            <a:avLst/>
          </a:prstGeom>
          <a:noFill/>
        </p:spPr>
      </p:pic>
      <p:sp>
        <p:nvSpPr>
          <p:cNvPr id="5" name="Rectangle 4"/>
          <p:cNvSpPr/>
          <p:nvPr/>
        </p:nvSpPr>
        <p:spPr>
          <a:xfrm>
            <a:off x="5791200" y="5867400"/>
            <a:ext cx="1486609" cy="215444"/>
          </a:xfrm>
          <a:prstGeom prst="rect">
            <a:avLst/>
          </a:prstGeom>
        </p:spPr>
        <p:txBody>
          <a:bodyPr wrap="square">
            <a:spAutoFit/>
          </a:bodyPr>
          <a:lstStyle/>
          <a:p>
            <a:r>
              <a:rPr lang="en-US" sz="800" dirty="0">
                <a:latin typeface="Calibri" panose="020F0502020204030204" pitchFamily="34" charset="0"/>
              </a:rPr>
              <a:t>Photo courtesy of Pixabay.com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lstStyle/>
          <a:p>
            <a:r>
              <a:rPr lang="en-US" dirty="0"/>
              <a:t>Levels of Life</a:t>
            </a:r>
          </a:p>
        </p:txBody>
      </p:sp>
      <p:sp>
        <p:nvSpPr>
          <p:cNvPr id="3" name="Content Placeholder 2"/>
          <p:cNvSpPr>
            <a:spLocks noGrp="1"/>
          </p:cNvSpPr>
          <p:nvPr>
            <p:ph idx="1"/>
          </p:nvPr>
        </p:nvSpPr>
        <p:spPr>
          <a:xfrm>
            <a:off x="685800" y="1524000"/>
            <a:ext cx="8001000" cy="4876800"/>
          </a:xfrm>
        </p:spPr>
        <p:txBody>
          <a:bodyPr/>
          <a:lstStyle/>
          <a:p>
            <a:pPr marL="0" indent="0">
              <a:buNone/>
            </a:pPr>
            <a:r>
              <a:rPr lang="en-US" altLang="en-US" sz="3200" dirty="0">
                <a:solidFill>
                  <a:prstClr val="black"/>
                </a:solidFill>
              </a:rPr>
              <a:t>In the video clip, we identified trait variations among individual butterflies, but life has many levels of organization. </a:t>
            </a:r>
          </a:p>
          <a:p>
            <a:pPr marL="0" indent="0">
              <a:spcBef>
                <a:spcPts val="1800"/>
              </a:spcBef>
              <a:buNone/>
            </a:pPr>
            <a:r>
              <a:rPr lang="en-US" altLang="en-US" sz="3200" dirty="0">
                <a:solidFill>
                  <a:prstClr val="black"/>
                </a:solidFill>
              </a:rPr>
              <a:t>What do you think the phrase “levels of life” means?</a:t>
            </a:r>
          </a:p>
          <a:p>
            <a:endParaRPr lang="en-US" sz="3200" dirty="0">
              <a:latin typeface="+mj-lt"/>
            </a:endParaRPr>
          </a:p>
        </p:txBody>
      </p:sp>
    </p:spTree>
    <p:extLst>
      <p:ext uri="{BB962C8B-B14F-4D97-AF65-F5344CB8AC3E}">
        <p14:creationId xmlns:p14="http://schemas.microsoft.com/office/powerpoint/2010/main" val="260223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txBox="1">
            <a:spLocks noChangeArrowheads="1"/>
          </p:cNvSpPr>
          <p:nvPr/>
        </p:nvSpPr>
        <p:spPr>
          <a:xfrm>
            <a:off x="669830" y="511069"/>
            <a:ext cx="7772400" cy="708131"/>
          </a:xfrm>
          <a:prstGeom prst="rect">
            <a:avLst/>
          </a:prstGeom>
        </p:spPr>
        <p:txBody>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algn="l"/>
            <a:r>
              <a:rPr lang="en-US" sz="4000" spc="-100" dirty="0">
                <a:solidFill>
                  <a:schemeClr val="tx2"/>
                </a:solidFill>
                <a:latin typeface="Calibri" panose="020F0502020204030204" pitchFamily="34" charset="0"/>
              </a:rPr>
              <a:t>Levels of Life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33" t="1852" r="66667" b="1111"/>
          <a:stretch/>
        </p:blipFill>
        <p:spPr>
          <a:xfrm>
            <a:off x="3070130" y="1482401"/>
            <a:ext cx="2971800" cy="49911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000" t="1852" r="59166" b="1111"/>
          <a:stretch/>
        </p:blipFill>
        <p:spPr>
          <a:xfrm>
            <a:off x="30480" y="1447800"/>
            <a:ext cx="3276600" cy="499110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4340" t="1926" r="69168" b="20372"/>
          <a:stretch/>
        </p:blipFill>
        <p:spPr>
          <a:xfrm>
            <a:off x="6079231" y="1487952"/>
            <a:ext cx="2422430" cy="3996690"/>
          </a:xfrm>
          <a:prstGeom prst="rect">
            <a:avLst/>
          </a:prstGeom>
        </p:spPr>
      </p:pic>
      <p:sp>
        <p:nvSpPr>
          <p:cNvPr id="15" name="Right Arrow 14"/>
          <p:cNvSpPr/>
          <p:nvPr/>
        </p:nvSpPr>
        <p:spPr>
          <a:xfrm rot="6090855">
            <a:off x="4195038" y="3924056"/>
            <a:ext cx="3418665" cy="183673"/>
          </a:xfrm>
          <a:prstGeom prst="right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rot="6061422">
            <a:off x="1606322" y="3906869"/>
            <a:ext cx="3262899" cy="142164"/>
          </a:xfrm>
          <a:prstGeom prst="rightArrow">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31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457200"/>
            <a:ext cx="8077200" cy="990600"/>
          </a:xfrm>
        </p:spPr>
        <p:txBody>
          <a:bodyPr>
            <a:normAutofit/>
          </a:bodyPr>
          <a:lstStyle/>
          <a:p>
            <a:r>
              <a:rPr lang="en-US" altLang="en-US" dirty="0"/>
              <a:t>Levels of Life</a:t>
            </a:r>
          </a:p>
        </p:txBody>
      </p:sp>
      <p:sp>
        <p:nvSpPr>
          <p:cNvPr id="216067" name="Rectangle 3"/>
          <p:cNvSpPr>
            <a:spLocks noGrp="1" noChangeArrowheads="1"/>
          </p:cNvSpPr>
          <p:nvPr>
            <p:ph type="body" idx="1"/>
          </p:nvPr>
        </p:nvSpPr>
        <p:spPr>
          <a:xfrm>
            <a:off x="609600" y="1454942"/>
            <a:ext cx="8229600" cy="5098258"/>
          </a:xfrm>
        </p:spPr>
        <p:txBody>
          <a:bodyPr>
            <a:normAutofit lnSpcReduction="10000"/>
          </a:bodyPr>
          <a:lstStyle/>
          <a:p>
            <a:pPr marL="0" indent="0">
              <a:buNone/>
            </a:pPr>
            <a:r>
              <a:rPr lang="en-US" altLang="en-US" sz="2800" dirty="0"/>
              <a:t>Biologists study diversity and variation across many levels of life, including </a:t>
            </a:r>
            <a:r>
              <a:rPr lang="en-US" sz="2800" dirty="0"/>
              <a:t>…</a:t>
            </a:r>
            <a:endParaRPr lang="en-US" altLang="en-US" sz="2800" dirty="0"/>
          </a:p>
          <a:p>
            <a:pPr marL="731520" lvl="1" indent="-365760">
              <a:spcBef>
                <a:spcPts val="1200"/>
              </a:spcBef>
            </a:pPr>
            <a:r>
              <a:rPr lang="en-US" altLang="en-US" sz="2800" dirty="0"/>
              <a:t>Different ecosystems</a:t>
            </a:r>
          </a:p>
          <a:p>
            <a:pPr marL="731520" lvl="1" indent="-365760">
              <a:spcBef>
                <a:spcPts val="600"/>
              </a:spcBef>
            </a:pPr>
            <a:r>
              <a:rPr lang="en-US" altLang="en-US" sz="2800" dirty="0"/>
              <a:t>Different species</a:t>
            </a:r>
          </a:p>
          <a:p>
            <a:pPr marL="731520" lvl="1" indent="-365760">
              <a:spcBef>
                <a:spcPts val="600"/>
              </a:spcBef>
            </a:pPr>
            <a:r>
              <a:rPr lang="en-US" altLang="en-US" sz="2800" dirty="0"/>
              <a:t>Different populations of the same species</a:t>
            </a:r>
          </a:p>
          <a:p>
            <a:pPr marL="731520" lvl="1" indent="-365760">
              <a:spcBef>
                <a:spcPts val="600"/>
              </a:spcBef>
            </a:pPr>
            <a:r>
              <a:rPr lang="en-US" altLang="en-US" sz="2800" dirty="0"/>
              <a:t>Different individuals within a population or species</a:t>
            </a:r>
          </a:p>
          <a:p>
            <a:pPr marL="731520" lvl="1" indent="-365760">
              <a:spcBef>
                <a:spcPts val="600"/>
              </a:spcBef>
            </a:pPr>
            <a:r>
              <a:rPr lang="en-US" altLang="en-US" sz="2800" dirty="0"/>
              <a:t>Different life stages within an individual</a:t>
            </a:r>
          </a:p>
          <a:p>
            <a:pPr marL="731520" lvl="1" indent="-365760">
              <a:spcBef>
                <a:spcPts val="600"/>
              </a:spcBef>
            </a:pPr>
            <a:r>
              <a:rPr lang="en-US" altLang="en-US" sz="2800" dirty="0"/>
              <a:t>Different cells within an individual</a:t>
            </a:r>
          </a:p>
          <a:p>
            <a:pPr marL="0" lvl="1" indent="0">
              <a:spcBef>
                <a:spcPts val="1200"/>
              </a:spcBef>
              <a:buNone/>
            </a:pPr>
            <a:r>
              <a:rPr lang="en-US" altLang="en-US" sz="2800" dirty="0"/>
              <a:t>The lessons in this unit will focus mainly on variation among individuals within a population or series</a:t>
            </a:r>
            <a:r>
              <a:rPr lang="en-US" altLang="en-US" sz="2900" dirty="0"/>
              <a:t>.</a:t>
            </a:r>
          </a:p>
        </p:txBody>
      </p:sp>
      <p:sp>
        <p:nvSpPr>
          <p:cNvPr id="4" name="Rectangle 3"/>
          <p:cNvSpPr/>
          <p:nvPr/>
        </p:nvSpPr>
        <p:spPr>
          <a:xfrm>
            <a:off x="914400" y="3733800"/>
            <a:ext cx="7162800" cy="838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130551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0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0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0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60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60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60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60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500"/>
                                        <p:tgtEl>
                                          <p:spTgt spid="4"/>
                                        </p:tgtEl>
                                      </p:cBhvr>
                                    </p:animEffect>
                                    <p:anim calcmode="lin" valueType="num">
                                      <p:cBhvr>
                                        <p:cTn id="40" dur="2500" fill="hold"/>
                                        <p:tgtEl>
                                          <p:spTgt spid="4"/>
                                        </p:tgtEl>
                                        <p:attrNameLst>
                                          <p:attrName>ppt_x</p:attrName>
                                        </p:attrNameLst>
                                      </p:cBhvr>
                                      <p:tavLst>
                                        <p:tav tm="0">
                                          <p:val>
                                            <p:strVal val="#ppt_x"/>
                                          </p:val>
                                        </p:tav>
                                        <p:tav tm="100000">
                                          <p:val>
                                            <p:strVal val="#ppt_x"/>
                                          </p:val>
                                        </p:tav>
                                      </p:tavLst>
                                    </p:anim>
                                    <p:anim calcmode="lin" valueType="num">
                                      <p:cBhvr>
                                        <p:cTn id="41" dur="2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uiExpand="1" build="p"/>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What Is a Trait?</a:t>
            </a:r>
          </a:p>
        </p:txBody>
      </p:sp>
      <p:sp>
        <p:nvSpPr>
          <p:cNvPr id="3" name="Content Placeholder 2"/>
          <p:cNvSpPr>
            <a:spLocks noGrp="1"/>
          </p:cNvSpPr>
          <p:nvPr>
            <p:ph idx="1"/>
          </p:nvPr>
        </p:nvSpPr>
        <p:spPr>
          <a:xfrm>
            <a:off x="609600" y="3810000"/>
            <a:ext cx="8229600" cy="2743200"/>
          </a:xfrm>
        </p:spPr>
        <p:txBody>
          <a:bodyPr>
            <a:noAutofit/>
          </a:bodyPr>
          <a:lstStyle/>
          <a:p>
            <a:pPr marL="365760" indent="-365760">
              <a:spcBef>
                <a:spcPts val="0"/>
              </a:spcBef>
            </a:pPr>
            <a:r>
              <a:rPr lang="en-US" sz="2800" dirty="0"/>
              <a:t>Look at this dachshund. What traits can you see? </a:t>
            </a:r>
            <a:br>
              <a:rPr lang="en-US" sz="2800" dirty="0"/>
            </a:br>
            <a:r>
              <a:rPr lang="en-US" sz="2800" dirty="0"/>
              <a:t>What are some traits you can’t see?</a:t>
            </a:r>
          </a:p>
          <a:p>
            <a:pPr marL="365760" indent="-365760">
              <a:spcBef>
                <a:spcPts val="800"/>
              </a:spcBef>
            </a:pPr>
            <a:r>
              <a:rPr lang="en-US" sz="2800" b="1" dirty="0"/>
              <a:t>Pairs: </a:t>
            </a:r>
            <a:r>
              <a:rPr lang="en-US" sz="2800" dirty="0"/>
              <a:t>Come up with a definition of a trait.</a:t>
            </a:r>
          </a:p>
          <a:p>
            <a:pPr marL="365760" lvl="0" indent="-365760">
              <a:spcBef>
                <a:spcPts val="800"/>
              </a:spcBef>
            </a:pPr>
            <a:r>
              <a:rPr lang="en-US" sz="2800" dirty="0">
                <a:solidFill>
                  <a:prstClr val="black"/>
                </a:solidFill>
              </a:rPr>
              <a:t>Read section 2 (Defining Traits) in the content background document. Then </a:t>
            </a:r>
            <a:r>
              <a:rPr lang="en-US" sz="2800" dirty="0"/>
              <a:t>revise your definition based on this new information. </a:t>
            </a:r>
            <a:endParaRPr lang="en-US" sz="2800" dirty="0">
              <a:solidFill>
                <a:prstClr val="black"/>
              </a:solidFill>
            </a:endParaRPr>
          </a:p>
        </p:txBody>
      </p:sp>
      <p:pic>
        <p:nvPicPr>
          <p:cNvPr id="7" name="Picture 6"/>
          <p:cNvPicPr>
            <a:picLocks noChangeAspect="1"/>
          </p:cNvPicPr>
          <p:nvPr/>
        </p:nvPicPr>
        <p:blipFill>
          <a:blip r:embed="rId3" cstate="print"/>
          <a:stretch>
            <a:fillRect/>
          </a:stretch>
        </p:blipFill>
        <p:spPr>
          <a:xfrm>
            <a:off x="1905000" y="1371600"/>
            <a:ext cx="4648200" cy="2286000"/>
          </a:xfrm>
          <a:prstGeom prst="rect">
            <a:avLst/>
          </a:prstGeom>
        </p:spPr>
      </p:pic>
      <p:sp>
        <p:nvSpPr>
          <p:cNvPr id="8" name="Rectangle 7"/>
          <p:cNvSpPr/>
          <p:nvPr/>
        </p:nvSpPr>
        <p:spPr>
          <a:xfrm>
            <a:off x="4114800" y="3657600"/>
            <a:ext cx="2424394" cy="215444"/>
          </a:xfrm>
          <a:prstGeom prst="rect">
            <a:avLst/>
          </a:prstGeom>
        </p:spPr>
        <p:txBody>
          <a:bodyPr wrap="square">
            <a:spAutoFit/>
          </a:bodyPr>
          <a:lstStyle/>
          <a:p>
            <a:r>
              <a:rPr lang="en-US" sz="800" dirty="0">
                <a:latin typeface="Calibri" panose="020F0502020204030204" pitchFamily="34" charset="0"/>
                <a:cs typeface="Calibri" panose="020F0502020204030204" pitchFamily="34" charset="0"/>
              </a:rPr>
              <a:t>Photo courtesy of </a:t>
            </a:r>
            <a:r>
              <a:rPr lang="az-Cyrl-AZ" sz="800" dirty="0">
                <a:latin typeface="Calibri" panose="020F0502020204030204" pitchFamily="34" charset="0"/>
                <a:cs typeface="Calibri" panose="020F0502020204030204" pitchFamily="34" charset="0"/>
              </a:rPr>
              <a:t>Томасина</a:t>
            </a:r>
            <a:r>
              <a:rPr lang="en-US" sz="800" dirty="0">
                <a:latin typeface="Calibri" panose="020F0502020204030204" pitchFamily="34" charset="0"/>
                <a:cs typeface="Calibri" panose="020F0502020204030204" pitchFamily="34" charset="0"/>
              </a:rPr>
              <a:t> / Wikimedia Commons</a:t>
            </a:r>
          </a:p>
        </p:txBody>
      </p:sp>
    </p:spTree>
    <p:extLst>
      <p:ext uri="{BB962C8B-B14F-4D97-AF65-F5344CB8AC3E}">
        <p14:creationId xmlns:p14="http://schemas.microsoft.com/office/powerpoint/2010/main" val="29821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Categories of Traits</a:t>
            </a:r>
          </a:p>
        </p:txBody>
      </p:sp>
      <p:sp>
        <p:nvSpPr>
          <p:cNvPr id="3" name="Content Placeholder 2"/>
          <p:cNvSpPr>
            <a:spLocks noGrp="1"/>
          </p:cNvSpPr>
          <p:nvPr>
            <p:ph idx="1"/>
          </p:nvPr>
        </p:nvSpPr>
        <p:spPr>
          <a:xfrm>
            <a:off x="609600" y="1371600"/>
            <a:ext cx="8229600" cy="5181600"/>
          </a:xfrm>
        </p:spPr>
        <p:txBody>
          <a:bodyPr>
            <a:noAutofit/>
          </a:bodyPr>
          <a:lstStyle/>
          <a:p>
            <a:pPr marL="0" lvl="0" indent="0">
              <a:spcBef>
                <a:spcPts val="1200"/>
              </a:spcBef>
              <a:buNone/>
            </a:pPr>
            <a:r>
              <a:rPr lang="en-US" sz="3200" dirty="0">
                <a:solidFill>
                  <a:prstClr val="black"/>
                </a:solidFill>
              </a:rPr>
              <a:t>Work with a partner to create a thinking map showing categories of traits. Come up with at least one example for each category.</a:t>
            </a:r>
          </a:p>
        </p:txBody>
      </p:sp>
    </p:spTree>
    <p:extLst>
      <p:ext uri="{BB962C8B-B14F-4D97-AF65-F5344CB8AC3E}">
        <p14:creationId xmlns:p14="http://schemas.microsoft.com/office/powerpoint/2010/main" val="29821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685800" y="533400"/>
            <a:ext cx="76962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schemeClr val="tx2"/>
                </a:solidFill>
                <a:latin typeface="Calibri" pitchFamily="34" charset="0"/>
              </a:rPr>
              <a:t>Identifying and Categorizing Traits</a:t>
            </a:r>
          </a:p>
        </p:txBody>
      </p:sp>
      <p:grpSp>
        <p:nvGrpSpPr>
          <p:cNvPr id="2" name="Group 8"/>
          <p:cNvGrpSpPr/>
          <p:nvPr/>
        </p:nvGrpSpPr>
        <p:grpSpPr>
          <a:xfrm>
            <a:off x="609600" y="1371601"/>
            <a:ext cx="3703980" cy="2679524"/>
            <a:chOff x="571500" y="1050769"/>
            <a:chExt cx="3703980" cy="2867079"/>
          </a:xfrm>
        </p:grpSpPr>
        <p:pic>
          <p:nvPicPr>
            <p:cNvPr id="17" name="Picture 16" descr="C:\Users\OLDFIE~1\AppData\Local\Temp\8551937456_9f2c1544d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1050769"/>
              <a:ext cx="3543300" cy="2643187"/>
            </a:xfrm>
            <a:prstGeom prst="rect">
              <a:avLst/>
            </a:prstGeom>
            <a:noFill/>
            <a:ln>
              <a:noFill/>
            </a:ln>
          </p:spPr>
        </p:pic>
        <p:sp>
          <p:nvSpPr>
            <p:cNvPr id="8" name="TextBox 7"/>
            <p:cNvSpPr txBox="1"/>
            <p:nvPr/>
          </p:nvSpPr>
          <p:spPr>
            <a:xfrm>
              <a:off x="2772945" y="3702404"/>
              <a:ext cx="1502535"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Photograph by Richard Foster</a:t>
              </a:r>
            </a:p>
          </p:txBody>
        </p:sp>
      </p:grpSp>
      <p:grpSp>
        <p:nvGrpSpPr>
          <p:cNvPr id="3" name="Group 9"/>
          <p:cNvGrpSpPr/>
          <p:nvPr/>
        </p:nvGrpSpPr>
        <p:grpSpPr>
          <a:xfrm>
            <a:off x="4707164" y="1377779"/>
            <a:ext cx="3914504" cy="2650964"/>
            <a:chOff x="4852152" y="835330"/>
            <a:chExt cx="3914504" cy="3066131"/>
          </a:xfrm>
        </p:grpSpPr>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2152" y="835330"/>
              <a:ext cx="3718901" cy="285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6711602" y="3686017"/>
              <a:ext cx="2055054" cy="215444"/>
            </a:xfrm>
            <a:prstGeom prst="rect">
              <a:avLst/>
            </a:prstGeom>
            <a:noFill/>
          </p:spPr>
          <p:txBody>
            <a:bodyPr wrap="square" rtlCol="0">
              <a:spAutoFit/>
            </a:bodyPr>
            <a:lstStyle/>
            <a:p>
              <a:r>
                <a:rPr lang="en-US" sz="800" dirty="0">
                  <a:solidFill>
                    <a:srgbClr val="000000"/>
                  </a:solidFill>
                  <a:latin typeface="Calibri" panose="020F0502020204030204" pitchFamily="34" charset="0"/>
                  <a:cs typeface="Calibri" panose="020F0502020204030204" pitchFamily="34" charset="0"/>
                </a:rPr>
                <a:t>Courtesy of Raeky/ Commons Wikimedia</a:t>
              </a:r>
            </a:p>
          </p:txBody>
        </p:sp>
      </p:grpSp>
      <p:grpSp>
        <p:nvGrpSpPr>
          <p:cNvPr id="4" name="Group 14"/>
          <p:cNvGrpSpPr/>
          <p:nvPr/>
        </p:nvGrpSpPr>
        <p:grpSpPr>
          <a:xfrm>
            <a:off x="628010" y="4320449"/>
            <a:ext cx="3581400" cy="2196642"/>
            <a:chOff x="488346" y="4256763"/>
            <a:chExt cx="3751875" cy="2284753"/>
          </a:xfrm>
        </p:grpSpPr>
        <p:pic>
          <p:nvPicPr>
            <p:cNvPr id="1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346" y="4256763"/>
              <a:ext cx="3706304" cy="207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845407" y="6309378"/>
              <a:ext cx="2394814" cy="232138"/>
            </a:xfrm>
            <a:prstGeom prst="rect">
              <a:avLst/>
            </a:prstGeom>
            <a:noFill/>
          </p:spPr>
          <p:txBody>
            <a:bodyPr wrap="square" rtlCol="0">
              <a:spAutoFit/>
            </a:bodyPr>
            <a:lstStyle/>
            <a:p>
              <a:r>
                <a:rPr lang="en-US" sz="800" dirty="0">
                  <a:solidFill>
                    <a:srgbClr val="000000"/>
                  </a:solidFill>
                  <a:latin typeface="Calibri" panose="020F0502020204030204" pitchFamily="34" charset="0"/>
                  <a:cs typeface="Calibri" panose="020F0502020204030204" pitchFamily="34" charset="0"/>
                </a:rPr>
                <a:t>Courtesy of Goldstein lab / Commons Wikimedia</a:t>
              </a:r>
            </a:p>
          </p:txBody>
        </p:sp>
      </p:grpSp>
      <p:grpSp>
        <p:nvGrpSpPr>
          <p:cNvPr id="5" name="Group 15">
            <a:extLst>
              <a:ext uri="{FF2B5EF4-FFF2-40B4-BE49-F238E27FC236}">
                <a16:creationId xmlns:a16="http://schemas.microsoft.com/office/drawing/2014/main" id="{BA01371A-A50A-4BFE-9B61-2822AA85D6B3}"/>
              </a:ext>
            </a:extLst>
          </p:cNvPr>
          <p:cNvGrpSpPr/>
          <p:nvPr/>
        </p:nvGrpSpPr>
        <p:grpSpPr>
          <a:xfrm>
            <a:off x="4707165" y="4237380"/>
            <a:ext cx="3881554" cy="2339447"/>
            <a:chOff x="5274309" y="4118002"/>
            <a:chExt cx="3399054" cy="2620969"/>
          </a:xfrm>
        </p:grpSpPr>
        <p:pic>
          <p:nvPicPr>
            <p:cNvPr id="25" name="Picture 24">
              <a:extLst>
                <a:ext uri="{FF2B5EF4-FFF2-40B4-BE49-F238E27FC236}">
                  <a16:creationId xmlns:a16="http://schemas.microsoft.com/office/drawing/2014/main" id="{C25D3D50-59E6-44BA-BFDC-28FEC5B740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31" t="13423" r="23437" b="5498"/>
            <a:stretch/>
          </p:blipFill>
          <p:spPr>
            <a:xfrm>
              <a:off x="5274309" y="4118002"/>
              <a:ext cx="3256620" cy="2365512"/>
            </a:xfrm>
            <a:prstGeom prst="rect">
              <a:avLst/>
            </a:prstGeom>
          </p:spPr>
        </p:pic>
        <p:sp>
          <p:nvSpPr>
            <p:cNvPr id="26" name="TextBox 25">
              <a:extLst>
                <a:ext uri="{FF2B5EF4-FFF2-40B4-BE49-F238E27FC236}">
                  <a16:creationId xmlns:a16="http://schemas.microsoft.com/office/drawing/2014/main" id="{91E374CC-F917-46EC-B6BA-B9998A6FF669}"/>
                </a:ext>
              </a:extLst>
            </p:cNvPr>
            <p:cNvSpPr txBox="1"/>
            <p:nvPr/>
          </p:nvSpPr>
          <p:spPr>
            <a:xfrm>
              <a:off x="7260916" y="6483514"/>
              <a:ext cx="1412447" cy="255457"/>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Pixabay.com</a:t>
              </a:r>
            </a:p>
          </p:txBody>
        </p:sp>
      </p:grpSp>
    </p:spTree>
    <p:extLst>
      <p:ext uri="{BB962C8B-B14F-4D97-AF65-F5344CB8AC3E}">
        <p14:creationId xmlns:p14="http://schemas.microsoft.com/office/powerpoint/2010/main" val="96694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ircle(in)">
                                      <p:cBhvr>
                                        <p:cTn id="3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rmAutofit/>
          </a:bodyPr>
          <a:lstStyle/>
          <a:p>
            <a:r>
              <a:rPr lang="en-US" dirty="0"/>
              <a:t>What’s in a Name? </a:t>
            </a:r>
          </a:p>
        </p:txBody>
      </p:sp>
      <p:sp>
        <p:nvSpPr>
          <p:cNvPr id="3" name="Content Placeholder 2"/>
          <p:cNvSpPr>
            <a:spLocks noGrp="1"/>
          </p:cNvSpPr>
          <p:nvPr>
            <p:ph idx="1"/>
          </p:nvPr>
        </p:nvSpPr>
        <p:spPr>
          <a:xfrm>
            <a:off x="685800" y="1371600"/>
            <a:ext cx="8061101" cy="4876800"/>
          </a:xfrm>
        </p:spPr>
        <p:txBody>
          <a:bodyPr/>
          <a:lstStyle/>
          <a:p>
            <a:pPr marL="365760" indent="-365760">
              <a:spcBef>
                <a:spcPts val="600"/>
              </a:spcBef>
            </a:pPr>
            <a:r>
              <a:rPr lang="en-US" sz="3000" dirty="0"/>
              <a:t>Traits help biologists identify related groups of organisms. </a:t>
            </a:r>
          </a:p>
          <a:p>
            <a:pPr marL="365760" indent="-365760">
              <a:spcBef>
                <a:spcPts val="600"/>
              </a:spcBef>
            </a:pPr>
            <a:r>
              <a:rPr lang="en-US" sz="3000" dirty="0"/>
              <a:t>Below are some groups of organisms. In your small group, come up with some traits that distinguish organisms in your assigned group from organisms in other groups.</a:t>
            </a:r>
          </a:p>
        </p:txBody>
      </p:sp>
      <p:graphicFrame>
        <p:nvGraphicFramePr>
          <p:cNvPr id="4" name="Table 3"/>
          <p:cNvGraphicFramePr>
            <a:graphicFrameLocks noGrp="1"/>
          </p:cNvGraphicFramePr>
          <p:nvPr>
            <p:extLst>
              <p:ext uri="{D42A27DB-BD31-4B8C-83A1-F6EECF244321}">
                <p14:modId xmlns:p14="http://schemas.microsoft.com/office/powerpoint/2010/main" val="2212119015"/>
              </p:ext>
            </p:extLst>
          </p:nvPr>
        </p:nvGraphicFramePr>
        <p:xfrm>
          <a:off x="1676400" y="4419600"/>
          <a:ext cx="6248400" cy="2072640"/>
        </p:xfrm>
        <a:graphic>
          <a:graphicData uri="http://schemas.openxmlformats.org/drawingml/2006/table">
            <a:tbl>
              <a:tblPr firstRow="1" bandRow="1">
                <a:tableStyleId>{5940675A-B579-460E-94D1-54222C63F5DA}</a:tableStyleId>
              </a:tblPr>
              <a:tblGrid>
                <a:gridCol w="3124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508000">
                <a:tc>
                  <a:txBody>
                    <a:bodyPr/>
                    <a:lstStyle/>
                    <a:p>
                      <a:pPr algn="ctr"/>
                      <a:r>
                        <a:rPr lang="en-US" sz="2800" dirty="0">
                          <a:latin typeface="Calibri" pitchFamily="34" charset="0"/>
                        </a:rPr>
                        <a:t>Plant</a:t>
                      </a:r>
                    </a:p>
                  </a:txBody>
                  <a:tcPr/>
                </a:tc>
                <a:tc>
                  <a:txBody>
                    <a:bodyPr/>
                    <a:lstStyle/>
                    <a:p>
                      <a:pPr algn="ctr"/>
                      <a:r>
                        <a:rPr lang="en-US" sz="2800" dirty="0">
                          <a:latin typeface="Calibri" pitchFamily="34" charset="0"/>
                        </a:rPr>
                        <a:t>Sunflower</a:t>
                      </a:r>
                    </a:p>
                  </a:txBody>
                  <a:tcPr/>
                </a:tc>
                <a:extLst>
                  <a:ext uri="{0D108BD9-81ED-4DB2-BD59-A6C34878D82A}">
                    <a16:rowId xmlns:a16="http://schemas.microsoft.com/office/drawing/2014/main" val="10000"/>
                  </a:ext>
                </a:extLst>
              </a:tr>
              <a:tr h="508000">
                <a:tc>
                  <a:txBody>
                    <a:bodyPr/>
                    <a:lstStyle/>
                    <a:p>
                      <a:pPr algn="ctr"/>
                      <a:r>
                        <a:rPr lang="en-US" sz="2800" dirty="0">
                          <a:latin typeface="Calibri" pitchFamily="34" charset="0"/>
                        </a:rPr>
                        <a:t>Mammal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itchFamily="34" charset="0"/>
                        </a:rPr>
                        <a:t>Conifer</a:t>
                      </a:r>
                    </a:p>
                  </a:txBody>
                  <a:tcPr/>
                </a:tc>
                <a:extLst>
                  <a:ext uri="{0D108BD9-81ED-4DB2-BD59-A6C34878D82A}">
                    <a16:rowId xmlns:a16="http://schemas.microsoft.com/office/drawing/2014/main" val="10001"/>
                  </a:ext>
                </a:extLst>
              </a:tr>
              <a:tr h="508000">
                <a:tc>
                  <a:txBody>
                    <a:bodyPr/>
                    <a:lstStyle/>
                    <a:p>
                      <a:pPr algn="ctr"/>
                      <a:r>
                        <a:rPr lang="en-US" sz="2800" dirty="0">
                          <a:latin typeface="Calibri" pitchFamily="34" charset="0"/>
                        </a:rPr>
                        <a:t>Vertebrate</a:t>
                      </a:r>
                    </a:p>
                  </a:txBody>
                  <a:tcPr/>
                </a:tc>
                <a:tc>
                  <a:txBody>
                    <a:bodyPr/>
                    <a:lstStyle/>
                    <a:p>
                      <a:pPr algn="ctr"/>
                      <a:r>
                        <a:rPr lang="en-US" sz="2800" dirty="0">
                          <a:latin typeface="Calibri" pitchFamily="34" charset="0"/>
                        </a:rPr>
                        <a:t>Fish</a:t>
                      </a:r>
                    </a:p>
                  </a:txBody>
                  <a:tcPr/>
                </a:tc>
                <a:extLst>
                  <a:ext uri="{0D108BD9-81ED-4DB2-BD59-A6C34878D82A}">
                    <a16:rowId xmlns:a16="http://schemas.microsoft.com/office/drawing/2014/main" val="10002"/>
                  </a:ext>
                </a:extLst>
              </a:tr>
              <a:tr h="508000">
                <a:tc>
                  <a:txBody>
                    <a:bodyPr/>
                    <a:lstStyle/>
                    <a:p>
                      <a:pPr algn="ctr"/>
                      <a:r>
                        <a:rPr lang="en-US" sz="2800" dirty="0">
                          <a:latin typeface="Calibri" pitchFamily="34" charset="0"/>
                        </a:rPr>
                        <a:t>Reptile</a:t>
                      </a:r>
                    </a:p>
                  </a:txBody>
                  <a:tcPr/>
                </a:tc>
                <a:tc>
                  <a:txBody>
                    <a:bodyPr/>
                    <a:lstStyle/>
                    <a:p>
                      <a:pPr algn="ctr"/>
                      <a:r>
                        <a:rPr lang="en-US" sz="2800" dirty="0">
                          <a:latin typeface="Calibri" pitchFamily="34" charset="0"/>
                        </a:rPr>
                        <a:t>Bird</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76375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Assign Organisms to Groups</a:t>
            </a:r>
          </a:p>
        </p:txBody>
      </p:sp>
      <p:sp>
        <p:nvSpPr>
          <p:cNvPr id="3" name="Content Placeholder 2"/>
          <p:cNvSpPr>
            <a:spLocks noGrp="1"/>
          </p:cNvSpPr>
          <p:nvPr>
            <p:ph idx="1"/>
          </p:nvPr>
        </p:nvSpPr>
        <p:spPr>
          <a:xfrm>
            <a:off x="609600" y="1295400"/>
            <a:ext cx="8229600" cy="4876800"/>
          </a:xfrm>
        </p:spPr>
        <p:txBody>
          <a:bodyPr/>
          <a:lstStyle/>
          <a:p>
            <a:pPr marL="0" indent="0">
              <a:spcBef>
                <a:spcPts val="600"/>
              </a:spcBef>
              <a:buNone/>
            </a:pPr>
            <a:r>
              <a:rPr lang="en-US" sz="3000" dirty="0"/>
              <a:t>Which group or groups would you assign each organism to based on traits? What’s your evidence?</a:t>
            </a:r>
          </a:p>
        </p:txBody>
      </p:sp>
      <p:graphicFrame>
        <p:nvGraphicFramePr>
          <p:cNvPr id="4" name="Table 3"/>
          <p:cNvGraphicFramePr>
            <a:graphicFrameLocks noGrp="1"/>
          </p:cNvGraphicFramePr>
          <p:nvPr>
            <p:extLst/>
          </p:nvPr>
        </p:nvGraphicFramePr>
        <p:xfrm>
          <a:off x="2514600" y="4495800"/>
          <a:ext cx="4267200" cy="2072640"/>
        </p:xfrm>
        <a:graphic>
          <a:graphicData uri="http://schemas.openxmlformats.org/drawingml/2006/table">
            <a:tbl>
              <a:tblPr firstRow="1" bandRow="1">
                <a:tableStyleId>{5940675A-B579-460E-94D1-54222C63F5DA}</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365760">
                <a:tc>
                  <a:txBody>
                    <a:bodyPr/>
                    <a:lstStyle/>
                    <a:p>
                      <a:pPr algn="ctr"/>
                      <a:r>
                        <a:rPr lang="en-US" sz="2800" dirty="0">
                          <a:latin typeface="Calibri" pitchFamily="34" charset="0"/>
                        </a:rPr>
                        <a:t>Plant</a:t>
                      </a:r>
                    </a:p>
                  </a:txBody>
                  <a:tcPr/>
                </a:tc>
                <a:tc>
                  <a:txBody>
                    <a:bodyPr/>
                    <a:lstStyle/>
                    <a:p>
                      <a:pPr algn="ctr"/>
                      <a:r>
                        <a:rPr lang="en-US" sz="2800" dirty="0">
                          <a:latin typeface="Calibri" pitchFamily="34" charset="0"/>
                        </a:rPr>
                        <a:t>Sunflower</a:t>
                      </a:r>
                    </a:p>
                  </a:txBody>
                  <a:tcPr/>
                </a:tc>
                <a:extLst>
                  <a:ext uri="{0D108BD9-81ED-4DB2-BD59-A6C34878D82A}">
                    <a16:rowId xmlns:a16="http://schemas.microsoft.com/office/drawing/2014/main" val="10000"/>
                  </a:ext>
                </a:extLst>
              </a:tr>
              <a:tr h="508000">
                <a:tc>
                  <a:txBody>
                    <a:bodyPr/>
                    <a:lstStyle/>
                    <a:p>
                      <a:pPr algn="ctr"/>
                      <a:r>
                        <a:rPr lang="en-US" sz="2800" dirty="0">
                          <a:latin typeface="Calibri" pitchFamily="34" charset="0"/>
                        </a:rPr>
                        <a:t>Mammal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itchFamily="34" charset="0"/>
                        </a:rPr>
                        <a:t>Conifer</a:t>
                      </a:r>
                    </a:p>
                  </a:txBody>
                  <a:tcPr/>
                </a:tc>
                <a:extLst>
                  <a:ext uri="{0D108BD9-81ED-4DB2-BD59-A6C34878D82A}">
                    <a16:rowId xmlns:a16="http://schemas.microsoft.com/office/drawing/2014/main" val="10001"/>
                  </a:ext>
                </a:extLst>
              </a:tr>
              <a:tr h="508000">
                <a:tc>
                  <a:txBody>
                    <a:bodyPr/>
                    <a:lstStyle/>
                    <a:p>
                      <a:pPr algn="ctr"/>
                      <a:r>
                        <a:rPr lang="en-US" sz="2800" dirty="0">
                          <a:latin typeface="Calibri" pitchFamily="34" charset="0"/>
                        </a:rPr>
                        <a:t>Vertebrate</a:t>
                      </a:r>
                    </a:p>
                  </a:txBody>
                  <a:tcPr/>
                </a:tc>
                <a:tc>
                  <a:txBody>
                    <a:bodyPr/>
                    <a:lstStyle/>
                    <a:p>
                      <a:pPr algn="ctr"/>
                      <a:r>
                        <a:rPr lang="en-US" sz="2800" dirty="0">
                          <a:latin typeface="Calibri" pitchFamily="34" charset="0"/>
                        </a:rPr>
                        <a:t>Fish</a:t>
                      </a:r>
                    </a:p>
                  </a:txBody>
                  <a:tcPr/>
                </a:tc>
                <a:extLst>
                  <a:ext uri="{0D108BD9-81ED-4DB2-BD59-A6C34878D82A}">
                    <a16:rowId xmlns:a16="http://schemas.microsoft.com/office/drawing/2014/main" val="10002"/>
                  </a:ext>
                </a:extLst>
              </a:tr>
              <a:tr h="508000">
                <a:tc>
                  <a:txBody>
                    <a:bodyPr/>
                    <a:lstStyle/>
                    <a:p>
                      <a:pPr algn="ctr"/>
                      <a:r>
                        <a:rPr lang="en-US" sz="2800" dirty="0">
                          <a:latin typeface="Calibri" pitchFamily="34" charset="0"/>
                        </a:rPr>
                        <a:t>Reptile</a:t>
                      </a:r>
                    </a:p>
                  </a:txBody>
                  <a:tcPr/>
                </a:tc>
                <a:tc>
                  <a:txBody>
                    <a:bodyPr/>
                    <a:lstStyle/>
                    <a:p>
                      <a:pPr algn="ctr"/>
                      <a:r>
                        <a:rPr lang="en-US" sz="2800" dirty="0">
                          <a:latin typeface="Calibri" pitchFamily="34" charset="0"/>
                        </a:rPr>
                        <a:t>Bird</a:t>
                      </a:r>
                    </a:p>
                  </a:txBody>
                  <a:tcP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438399"/>
            <a:ext cx="3581400" cy="1827033"/>
          </a:xfrm>
          <a:prstGeom prst="rect">
            <a:avLst/>
          </a:prstGeom>
        </p:spPr>
      </p:pic>
      <p:sp>
        <p:nvSpPr>
          <p:cNvPr id="6" name="Rectangle 5"/>
          <p:cNvSpPr/>
          <p:nvPr/>
        </p:nvSpPr>
        <p:spPr>
          <a:xfrm>
            <a:off x="3109273" y="4227521"/>
            <a:ext cx="1475084" cy="215444"/>
          </a:xfrm>
          <a:prstGeom prst="rect">
            <a:avLst/>
          </a:prstGeom>
        </p:spPr>
        <p:txBody>
          <a:bodyPr wrap="none">
            <a:spAutoFit/>
          </a:bodyPr>
          <a:lstStyle/>
          <a:p>
            <a:r>
              <a:rPr lang="en-US" sz="800" dirty="0">
                <a:solidFill>
                  <a:srgbClr val="292934"/>
                </a:solidFill>
                <a:latin typeface="Calibri" panose="020F0502020204030204" pitchFamily="34" charset="0"/>
              </a:rPr>
              <a:t>Photo courtesy of Pixabay.com</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438400"/>
            <a:ext cx="3810000" cy="1828800"/>
          </a:xfrm>
          <a:prstGeom prst="rect">
            <a:avLst/>
          </a:prstGeom>
        </p:spPr>
      </p:pic>
      <p:sp>
        <p:nvSpPr>
          <p:cNvPr id="8" name="Rectangle 7"/>
          <p:cNvSpPr/>
          <p:nvPr/>
        </p:nvSpPr>
        <p:spPr>
          <a:xfrm>
            <a:off x="7240592" y="4226560"/>
            <a:ext cx="1417376" cy="215444"/>
          </a:xfrm>
          <a:prstGeom prst="rect">
            <a:avLst/>
          </a:prstGeom>
        </p:spPr>
        <p:txBody>
          <a:bodyPr wrap="none">
            <a:spAutoFit/>
          </a:bodyPr>
          <a:lstStyle/>
          <a:p>
            <a:r>
              <a:rPr lang="en-US" sz="800" dirty="0">
                <a:solidFill>
                  <a:srgbClr val="292934"/>
                </a:solidFill>
                <a:latin typeface="Calibri" panose="020F0502020204030204" pitchFamily="34" charset="0"/>
              </a:rPr>
              <a:t>Photo courtesy of Pexels.com</a:t>
            </a:r>
          </a:p>
        </p:txBody>
      </p:sp>
    </p:spTree>
    <p:extLst>
      <p:ext uri="{BB962C8B-B14F-4D97-AF65-F5344CB8AC3E}">
        <p14:creationId xmlns:p14="http://schemas.microsoft.com/office/powerpoint/2010/main" val="342816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2975" r="25675"/>
          <a:stretch/>
        </p:blipFill>
        <p:spPr>
          <a:xfrm>
            <a:off x="609600" y="2286000"/>
            <a:ext cx="4181654" cy="3962400"/>
          </a:xfrm>
          <a:prstGeom prst="rect">
            <a:avLst/>
          </a:prstGeom>
        </p:spPr>
      </p:pic>
      <p:graphicFrame>
        <p:nvGraphicFramePr>
          <p:cNvPr id="7" name="Table 6"/>
          <p:cNvGraphicFramePr>
            <a:graphicFrameLocks noGrp="1"/>
          </p:cNvGraphicFramePr>
          <p:nvPr>
            <p:extLst/>
          </p:nvPr>
        </p:nvGraphicFramePr>
        <p:xfrm>
          <a:off x="5105400" y="1905000"/>
          <a:ext cx="3728460" cy="1341120"/>
        </p:xfrm>
        <a:graphic>
          <a:graphicData uri="http://schemas.openxmlformats.org/drawingml/2006/table">
            <a:tbl>
              <a:tblPr firstRow="1" bandRow="1">
                <a:tableStyleId>{5940675A-B579-460E-94D1-54222C63F5DA}</a:tableStyleId>
              </a:tblPr>
              <a:tblGrid>
                <a:gridCol w="1864230">
                  <a:extLst>
                    <a:ext uri="{9D8B030D-6E8A-4147-A177-3AD203B41FA5}">
                      <a16:colId xmlns:a16="http://schemas.microsoft.com/office/drawing/2014/main" val="20000"/>
                    </a:ext>
                  </a:extLst>
                </a:gridCol>
                <a:gridCol w="1864230">
                  <a:extLst>
                    <a:ext uri="{9D8B030D-6E8A-4147-A177-3AD203B41FA5}">
                      <a16:colId xmlns:a16="http://schemas.microsoft.com/office/drawing/2014/main" val="20001"/>
                    </a:ext>
                  </a:extLst>
                </a:gridCol>
              </a:tblGrid>
              <a:tr h="283786">
                <a:tc>
                  <a:txBody>
                    <a:bodyPr/>
                    <a:lstStyle/>
                    <a:p>
                      <a:pPr algn="ctr"/>
                      <a:r>
                        <a:rPr lang="en-US" sz="1600" dirty="0"/>
                        <a:t>Plant</a:t>
                      </a:r>
                    </a:p>
                  </a:txBody>
                  <a:tcPr>
                    <a:solidFill>
                      <a:schemeClr val="bg1"/>
                    </a:solidFill>
                  </a:tcPr>
                </a:tc>
                <a:tc>
                  <a:txBody>
                    <a:bodyPr/>
                    <a:lstStyle/>
                    <a:p>
                      <a:pPr algn="ctr"/>
                      <a:r>
                        <a:rPr lang="en-US" sz="1600" dirty="0"/>
                        <a:t>Sunflower</a:t>
                      </a:r>
                    </a:p>
                  </a:txBody>
                  <a:tcPr>
                    <a:solidFill>
                      <a:schemeClr val="bg1"/>
                    </a:solidFill>
                  </a:tcPr>
                </a:tc>
                <a:extLst>
                  <a:ext uri="{0D108BD9-81ED-4DB2-BD59-A6C34878D82A}">
                    <a16:rowId xmlns:a16="http://schemas.microsoft.com/office/drawing/2014/main" val="10000"/>
                  </a:ext>
                </a:extLst>
              </a:tr>
              <a:tr h="325348">
                <a:tc>
                  <a:txBody>
                    <a:bodyPr/>
                    <a:lstStyle/>
                    <a:p>
                      <a:pPr algn="ctr"/>
                      <a:r>
                        <a:rPr lang="en-US" sz="1600" dirty="0"/>
                        <a:t>Mammal</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Conifer</a:t>
                      </a:r>
                    </a:p>
                  </a:txBody>
                  <a:tcPr>
                    <a:solidFill>
                      <a:schemeClr val="bg1"/>
                    </a:solidFill>
                  </a:tcPr>
                </a:tc>
                <a:extLst>
                  <a:ext uri="{0D108BD9-81ED-4DB2-BD59-A6C34878D82A}">
                    <a16:rowId xmlns:a16="http://schemas.microsoft.com/office/drawing/2014/main" val="10001"/>
                  </a:ext>
                </a:extLst>
              </a:tr>
              <a:tr h="325348">
                <a:tc>
                  <a:txBody>
                    <a:bodyPr/>
                    <a:lstStyle/>
                    <a:p>
                      <a:pPr algn="ctr"/>
                      <a:r>
                        <a:rPr lang="en-US" sz="1600" dirty="0"/>
                        <a:t>Vertebrate</a:t>
                      </a:r>
                    </a:p>
                  </a:txBody>
                  <a:tcPr>
                    <a:solidFill>
                      <a:schemeClr val="bg1"/>
                    </a:solidFill>
                  </a:tcPr>
                </a:tc>
                <a:tc>
                  <a:txBody>
                    <a:bodyPr/>
                    <a:lstStyle/>
                    <a:p>
                      <a:pPr algn="ctr"/>
                      <a:r>
                        <a:rPr lang="en-US" sz="1600" dirty="0"/>
                        <a:t>Fish</a:t>
                      </a:r>
                    </a:p>
                  </a:txBody>
                  <a:tcPr>
                    <a:solidFill>
                      <a:schemeClr val="bg1"/>
                    </a:solidFill>
                  </a:tcPr>
                </a:tc>
                <a:extLst>
                  <a:ext uri="{0D108BD9-81ED-4DB2-BD59-A6C34878D82A}">
                    <a16:rowId xmlns:a16="http://schemas.microsoft.com/office/drawing/2014/main" val="10002"/>
                  </a:ext>
                </a:extLst>
              </a:tr>
              <a:tr h="325348">
                <a:tc>
                  <a:txBody>
                    <a:bodyPr/>
                    <a:lstStyle/>
                    <a:p>
                      <a:pPr algn="ctr"/>
                      <a:r>
                        <a:rPr lang="en-US" sz="1600" dirty="0"/>
                        <a:t>Reptile</a:t>
                      </a:r>
                    </a:p>
                  </a:txBody>
                  <a:tcPr>
                    <a:solidFill>
                      <a:schemeClr val="bg1"/>
                    </a:solidFill>
                  </a:tcPr>
                </a:tc>
                <a:tc>
                  <a:txBody>
                    <a:bodyPr/>
                    <a:lstStyle/>
                    <a:p>
                      <a:pPr algn="ctr"/>
                      <a:r>
                        <a:rPr lang="en-US" sz="1600" dirty="0"/>
                        <a:t>Bird</a:t>
                      </a:r>
                    </a:p>
                  </a:txBody>
                  <a:tcPr>
                    <a:solidFill>
                      <a:schemeClr val="bg1"/>
                    </a:solidFill>
                  </a:tcPr>
                </a:tc>
                <a:extLst>
                  <a:ext uri="{0D108BD9-81ED-4DB2-BD59-A6C34878D82A}">
                    <a16:rowId xmlns:a16="http://schemas.microsoft.com/office/drawing/2014/main" val="10003"/>
                  </a:ext>
                </a:extLst>
              </a:tr>
            </a:tbl>
          </a:graphicData>
        </a:graphic>
      </p:graphicFrame>
      <p:sp>
        <p:nvSpPr>
          <p:cNvPr id="6" name="Content Placeholder 2"/>
          <p:cNvSpPr txBox="1">
            <a:spLocks/>
          </p:cNvSpPr>
          <p:nvPr/>
        </p:nvSpPr>
        <p:spPr bwMode="auto">
          <a:xfrm>
            <a:off x="609600" y="1219200"/>
            <a:ext cx="8153400" cy="2167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93A299"/>
              </a:buClr>
              <a:buNone/>
            </a:pPr>
            <a:r>
              <a:rPr lang="en-US" sz="2800" dirty="0">
                <a:solidFill>
                  <a:srgbClr val="292934"/>
                </a:solidFill>
              </a:rPr>
              <a:t>Assign each organism to a group or groups and state your evidence.</a:t>
            </a:r>
          </a:p>
        </p:txBody>
      </p:sp>
      <p:sp>
        <p:nvSpPr>
          <p:cNvPr id="11" name="Rectangle 10"/>
          <p:cNvSpPr/>
          <p:nvPr/>
        </p:nvSpPr>
        <p:spPr>
          <a:xfrm>
            <a:off x="3352800" y="6248400"/>
            <a:ext cx="1476686" cy="215444"/>
          </a:xfrm>
          <a:prstGeom prst="rect">
            <a:avLst/>
          </a:prstGeom>
        </p:spPr>
        <p:txBody>
          <a:bodyPr wrap="none">
            <a:spAutoFit/>
          </a:bodyPr>
          <a:lstStyle/>
          <a:p>
            <a:r>
              <a:rPr lang="en-US" sz="800" dirty="0">
                <a:solidFill>
                  <a:srgbClr val="292934"/>
                </a:solidFill>
                <a:latin typeface="Calibri" panose="020F0502020204030204" pitchFamily="34" charset="0"/>
              </a:rPr>
              <a:t>Photo courtesy of Pixabay.com</a:t>
            </a:r>
          </a:p>
        </p:txBody>
      </p:sp>
      <p:grpSp>
        <p:nvGrpSpPr>
          <p:cNvPr id="2" name="Group 1"/>
          <p:cNvGrpSpPr/>
          <p:nvPr/>
        </p:nvGrpSpPr>
        <p:grpSpPr>
          <a:xfrm>
            <a:off x="5181600" y="3429000"/>
            <a:ext cx="3294895" cy="2996017"/>
            <a:chOff x="6067889" y="3731023"/>
            <a:chExt cx="3294895" cy="3654640"/>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20653" b="10220"/>
            <a:stretch/>
          </p:blipFill>
          <p:spPr>
            <a:xfrm>
              <a:off x="6067889" y="3731023"/>
              <a:ext cx="3254732" cy="3439197"/>
            </a:xfrm>
            <a:prstGeom prst="rect">
              <a:avLst/>
            </a:prstGeom>
          </p:spPr>
        </p:pic>
        <p:sp>
          <p:nvSpPr>
            <p:cNvPr id="12" name="Rectangle 11"/>
            <p:cNvSpPr/>
            <p:nvPr/>
          </p:nvSpPr>
          <p:spPr>
            <a:xfrm>
              <a:off x="7668089" y="7170219"/>
              <a:ext cx="1694695" cy="215444"/>
            </a:xfrm>
            <a:prstGeom prst="rect">
              <a:avLst/>
            </a:prstGeom>
          </p:spPr>
          <p:txBody>
            <a:bodyPr wrap="none">
              <a:spAutoFit/>
            </a:bodyPr>
            <a:lstStyle/>
            <a:p>
              <a:r>
                <a:rPr lang="en-US" sz="800" dirty="0">
                  <a:solidFill>
                    <a:srgbClr val="292934"/>
                  </a:solidFill>
                  <a:latin typeface="Calibri" panose="020F0502020204030204" pitchFamily="34" charset="0"/>
                </a:rPr>
                <a:t>Photograph by Barnes Dr. Thomas G</a:t>
              </a:r>
            </a:p>
          </p:txBody>
        </p:sp>
      </p:grpSp>
      <p:sp>
        <p:nvSpPr>
          <p:cNvPr id="13" name="Title 1"/>
          <p:cNvSpPr>
            <a:spLocks noGrp="1"/>
          </p:cNvSpPr>
          <p:nvPr>
            <p:ph type="title"/>
          </p:nvPr>
        </p:nvSpPr>
        <p:spPr>
          <a:xfrm>
            <a:off x="609600" y="304800"/>
            <a:ext cx="8077200" cy="990600"/>
          </a:xfrm>
        </p:spPr>
        <p:txBody>
          <a:bodyPr>
            <a:normAutofit/>
          </a:bodyPr>
          <a:lstStyle/>
          <a:p>
            <a:r>
              <a:rPr lang="en-US" dirty="0"/>
              <a:t>Assign Organisms to Groups</a:t>
            </a:r>
          </a:p>
        </p:txBody>
      </p:sp>
    </p:spTree>
    <p:extLst>
      <p:ext uri="{BB962C8B-B14F-4D97-AF65-F5344CB8AC3E}">
        <p14:creationId xmlns:p14="http://schemas.microsoft.com/office/powerpoint/2010/main" val="418590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3581400" y="2286000"/>
          <a:ext cx="4724400" cy="1417320"/>
        </p:xfrm>
        <a:graphic>
          <a:graphicData uri="http://schemas.openxmlformats.org/drawingml/2006/table">
            <a:tbl>
              <a:tblPr firstRow="1" bandRow="1">
                <a:tableStyleId>{5940675A-B579-460E-94D1-54222C63F5DA}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354330">
                <a:tc>
                  <a:txBody>
                    <a:bodyPr/>
                    <a:lstStyle/>
                    <a:p>
                      <a:pPr algn="ctr"/>
                      <a:r>
                        <a:rPr lang="en-US" sz="1600" dirty="0"/>
                        <a:t>Plant</a:t>
                      </a:r>
                    </a:p>
                  </a:txBody>
                  <a:tcPr>
                    <a:solidFill>
                      <a:schemeClr val="bg1"/>
                    </a:solidFill>
                  </a:tcPr>
                </a:tc>
                <a:tc>
                  <a:txBody>
                    <a:bodyPr/>
                    <a:lstStyle/>
                    <a:p>
                      <a:pPr algn="ctr"/>
                      <a:r>
                        <a:rPr lang="en-US" sz="1600" dirty="0"/>
                        <a:t>Sunflower</a:t>
                      </a:r>
                    </a:p>
                  </a:txBody>
                  <a:tcPr>
                    <a:solidFill>
                      <a:schemeClr val="bg1"/>
                    </a:solidFill>
                  </a:tcPr>
                </a:tc>
                <a:extLst>
                  <a:ext uri="{0D108BD9-81ED-4DB2-BD59-A6C34878D82A}">
                    <a16:rowId xmlns:a16="http://schemas.microsoft.com/office/drawing/2014/main" val="10000"/>
                  </a:ext>
                </a:extLst>
              </a:tr>
              <a:tr h="354330">
                <a:tc>
                  <a:txBody>
                    <a:bodyPr/>
                    <a:lstStyle/>
                    <a:p>
                      <a:pPr algn="ctr"/>
                      <a:r>
                        <a:rPr lang="en-US" sz="1600" dirty="0"/>
                        <a:t>Mammal</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Conifer</a:t>
                      </a:r>
                    </a:p>
                  </a:txBody>
                  <a:tcPr>
                    <a:solidFill>
                      <a:schemeClr val="bg1"/>
                    </a:solidFill>
                  </a:tcPr>
                </a:tc>
                <a:extLst>
                  <a:ext uri="{0D108BD9-81ED-4DB2-BD59-A6C34878D82A}">
                    <a16:rowId xmlns:a16="http://schemas.microsoft.com/office/drawing/2014/main" val="10001"/>
                  </a:ext>
                </a:extLst>
              </a:tr>
              <a:tr h="354330">
                <a:tc>
                  <a:txBody>
                    <a:bodyPr/>
                    <a:lstStyle/>
                    <a:p>
                      <a:pPr algn="ctr"/>
                      <a:r>
                        <a:rPr lang="en-US" sz="1600" dirty="0"/>
                        <a:t>Vertebrate</a:t>
                      </a:r>
                    </a:p>
                  </a:txBody>
                  <a:tcPr>
                    <a:solidFill>
                      <a:schemeClr val="bg1"/>
                    </a:solidFill>
                  </a:tcPr>
                </a:tc>
                <a:tc>
                  <a:txBody>
                    <a:bodyPr/>
                    <a:lstStyle/>
                    <a:p>
                      <a:pPr algn="ctr"/>
                      <a:r>
                        <a:rPr lang="en-US" sz="1600" dirty="0"/>
                        <a:t>Fish</a:t>
                      </a:r>
                    </a:p>
                  </a:txBody>
                  <a:tcPr>
                    <a:solidFill>
                      <a:schemeClr val="bg1"/>
                    </a:solidFill>
                  </a:tcPr>
                </a:tc>
                <a:extLst>
                  <a:ext uri="{0D108BD9-81ED-4DB2-BD59-A6C34878D82A}">
                    <a16:rowId xmlns:a16="http://schemas.microsoft.com/office/drawing/2014/main" val="10002"/>
                  </a:ext>
                </a:extLst>
              </a:tr>
              <a:tr h="354330">
                <a:tc>
                  <a:txBody>
                    <a:bodyPr/>
                    <a:lstStyle/>
                    <a:p>
                      <a:pPr algn="ctr"/>
                      <a:r>
                        <a:rPr lang="en-US" sz="1600" dirty="0"/>
                        <a:t>Reptile</a:t>
                      </a:r>
                    </a:p>
                  </a:txBody>
                  <a:tcPr>
                    <a:solidFill>
                      <a:schemeClr val="bg1"/>
                    </a:solidFill>
                  </a:tcPr>
                </a:tc>
                <a:tc>
                  <a:txBody>
                    <a:bodyPr/>
                    <a:lstStyle/>
                    <a:p>
                      <a:pPr algn="ctr"/>
                      <a:r>
                        <a:rPr lang="en-US" sz="1600" dirty="0"/>
                        <a:t>Bird</a:t>
                      </a:r>
                    </a:p>
                  </a:txBody>
                  <a:tcPr>
                    <a:solidFill>
                      <a:schemeClr val="bg1"/>
                    </a:solidFill>
                  </a:tcPr>
                </a:tc>
                <a:extLst>
                  <a:ext uri="{0D108BD9-81ED-4DB2-BD59-A6C34878D82A}">
                    <a16:rowId xmlns:a16="http://schemas.microsoft.com/office/drawing/2014/main" val="10003"/>
                  </a:ext>
                </a:extLst>
              </a:tr>
            </a:tbl>
          </a:graphicData>
        </a:graphic>
      </p:graphicFrame>
      <p:sp>
        <p:nvSpPr>
          <p:cNvPr id="6" name="Content Placeholder 2"/>
          <p:cNvSpPr txBox="1">
            <a:spLocks/>
          </p:cNvSpPr>
          <p:nvPr/>
        </p:nvSpPr>
        <p:spPr bwMode="auto">
          <a:xfrm>
            <a:off x="609600" y="12192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93A299"/>
              </a:buClr>
              <a:buNone/>
            </a:pPr>
            <a:r>
              <a:rPr lang="en-US" sz="3000" dirty="0">
                <a:solidFill>
                  <a:srgbClr val="292934"/>
                </a:solidFill>
              </a:rPr>
              <a:t>Assign each organism to a group or groups and state your evidence.</a:t>
            </a:r>
          </a:p>
        </p:txBody>
      </p:sp>
      <p:sp>
        <p:nvSpPr>
          <p:cNvPr id="13" name="Title 1"/>
          <p:cNvSpPr>
            <a:spLocks noGrp="1"/>
          </p:cNvSpPr>
          <p:nvPr>
            <p:ph type="title"/>
          </p:nvPr>
        </p:nvSpPr>
        <p:spPr>
          <a:xfrm>
            <a:off x="609600" y="304800"/>
            <a:ext cx="8077200" cy="990600"/>
          </a:xfrm>
        </p:spPr>
        <p:txBody>
          <a:bodyPr>
            <a:normAutofit/>
          </a:bodyPr>
          <a:lstStyle/>
          <a:p>
            <a:r>
              <a:rPr lang="en-US" dirty="0"/>
              <a:t>Assign Organisms to Groups</a:t>
            </a:r>
          </a:p>
        </p:txBody>
      </p:sp>
      <p:pic>
        <p:nvPicPr>
          <p:cNvPr id="15" name="Picture 14" descr="Nature, Leaf, Hang, Animal World, Flying Dog, Bat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438400"/>
            <a:ext cx="2246049" cy="392296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95400" y="6324600"/>
            <a:ext cx="1828800" cy="215444"/>
          </a:xfrm>
          <a:prstGeom prst="rect">
            <a:avLst/>
          </a:prstGeom>
        </p:spPr>
        <p:txBody>
          <a:bodyPr wrap="square">
            <a:spAutoFit/>
          </a:bodyPr>
          <a:lstStyle/>
          <a:p>
            <a:r>
              <a:rPr lang="en-US" sz="800" dirty="0">
                <a:latin typeface="Calibri" panose="020F0502020204030204" pitchFamily="34" charset="0"/>
              </a:rPr>
              <a:t>Photo courtesy of Brisbane City Council</a:t>
            </a: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6510" r="-1"/>
          <a:stretch/>
        </p:blipFill>
        <p:spPr>
          <a:xfrm>
            <a:off x="3581400" y="3968488"/>
            <a:ext cx="4738816" cy="2356112"/>
          </a:xfrm>
          <a:prstGeom prst="rect">
            <a:avLst/>
          </a:prstGeom>
        </p:spPr>
      </p:pic>
      <p:sp>
        <p:nvSpPr>
          <p:cNvPr id="18" name="Rectangle 17"/>
          <p:cNvSpPr/>
          <p:nvPr/>
        </p:nvSpPr>
        <p:spPr>
          <a:xfrm>
            <a:off x="6553200" y="6324600"/>
            <a:ext cx="1893467" cy="215444"/>
          </a:xfrm>
          <a:prstGeom prst="rect">
            <a:avLst/>
          </a:prstGeom>
        </p:spPr>
        <p:txBody>
          <a:bodyPr wrap="none">
            <a:spAutoFit/>
          </a:bodyPr>
          <a:lstStyle/>
          <a:p>
            <a:r>
              <a:rPr lang="en-US" sz="800" dirty="0">
                <a:solidFill>
                  <a:srgbClr val="292934"/>
                </a:solidFill>
                <a:latin typeface="Calibri" panose="020F0502020204030204" pitchFamily="34" charset="0"/>
              </a:rPr>
              <a:t>  Photo courtesy of Brisbane City Council</a:t>
            </a:r>
          </a:p>
        </p:txBody>
      </p:sp>
    </p:spTree>
    <p:extLst>
      <p:ext uri="{BB962C8B-B14F-4D97-AF65-F5344CB8AC3E}">
        <p14:creationId xmlns:p14="http://schemas.microsoft.com/office/powerpoint/2010/main" val="119938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8077200" cy="5334000"/>
          </a:xfrm>
        </p:spPr>
        <p:txBody>
          <a:bodyPr>
            <a:normAutofit fontScale="92500" lnSpcReduction="10000"/>
          </a:bodyPr>
          <a:lstStyle/>
          <a:p>
            <a:pPr marL="777240" indent="0">
              <a:buNone/>
            </a:pPr>
            <a:r>
              <a:rPr lang="en-US" sz="2700" b="1" dirty="0"/>
              <a:t>Key science idea: </a:t>
            </a:r>
            <a:r>
              <a:rPr lang="en-US" sz="2700" dirty="0"/>
              <a:t>Shared traits help biologists define groups of organisms related by common ancestry.</a:t>
            </a:r>
          </a:p>
          <a:p>
            <a:pPr marL="0" indent="-868680">
              <a:spcBef>
                <a:spcPts val="1800"/>
              </a:spcBef>
              <a:buNone/>
            </a:pPr>
            <a:r>
              <a:rPr lang="en-US" sz="2700" b="1" dirty="0"/>
              <a:t>Plants: </a:t>
            </a:r>
            <a:r>
              <a:rPr lang="en-US" sz="2700" dirty="0" err="1"/>
              <a:t>Multicellular</a:t>
            </a:r>
            <a:r>
              <a:rPr lang="en-US" sz="2700" dirty="0"/>
              <a:t>; make their own food; cell walls made of cellulose; use specific type of chlorophyll</a:t>
            </a:r>
          </a:p>
          <a:p>
            <a:pPr marL="0" indent="-868680">
              <a:spcBef>
                <a:spcPts val="1200"/>
              </a:spcBef>
              <a:buNone/>
            </a:pPr>
            <a:r>
              <a:rPr lang="en-US" sz="2700" b="1" dirty="0"/>
              <a:t>Animals: </a:t>
            </a:r>
            <a:r>
              <a:rPr lang="en-US" sz="2700" dirty="0" err="1"/>
              <a:t>Multicellular</a:t>
            </a:r>
            <a:r>
              <a:rPr lang="en-US" sz="2700" dirty="0"/>
              <a:t>; eat other organisms for food; no cell walls</a:t>
            </a:r>
          </a:p>
          <a:p>
            <a:pPr marL="0" indent="-868680">
              <a:spcBef>
                <a:spcPts val="1200"/>
              </a:spcBef>
              <a:buNone/>
            </a:pPr>
            <a:r>
              <a:rPr lang="en-US" sz="2700" b="1" dirty="0"/>
              <a:t>Vertebrates: </a:t>
            </a:r>
            <a:r>
              <a:rPr lang="en-US" sz="2700" dirty="0"/>
              <a:t>Most have a backbone; spinal cord; top of spinal cord becomes a brain</a:t>
            </a:r>
          </a:p>
          <a:p>
            <a:pPr marL="0" indent="-868680">
              <a:spcBef>
                <a:spcPts val="1200"/>
              </a:spcBef>
              <a:buNone/>
            </a:pPr>
            <a:r>
              <a:rPr lang="en-US" sz="2700" b="1" dirty="0"/>
              <a:t>Mammals: </a:t>
            </a:r>
            <a:r>
              <a:rPr lang="en-US" sz="2700" dirty="0"/>
              <a:t>Vertebrates with hair; breathe air; four-chambered hearts, make heat internally; females make milk</a:t>
            </a:r>
          </a:p>
          <a:p>
            <a:pPr marL="0" indent="-868680">
              <a:spcBef>
                <a:spcPts val="1200"/>
              </a:spcBef>
              <a:buNone/>
            </a:pPr>
            <a:r>
              <a:rPr lang="en-US" sz="2700" b="1" dirty="0"/>
              <a:t>Reptiles: </a:t>
            </a:r>
            <a:r>
              <a:rPr lang="en-US" sz="2700" dirty="0"/>
              <a:t>Vertebrates with dry scales; lungs; eggs with many membranes (amniotic eggs)</a:t>
            </a:r>
          </a:p>
          <a:p>
            <a:endParaRPr lang="en-US" dirty="0"/>
          </a:p>
          <a:p>
            <a:endParaRPr lang="en-US" dirty="0"/>
          </a:p>
        </p:txBody>
      </p:sp>
      <p:sp>
        <p:nvSpPr>
          <p:cNvPr id="4" name="TextBox 3"/>
          <p:cNvSpPr txBox="1"/>
          <p:nvPr/>
        </p:nvSpPr>
        <p:spPr>
          <a:xfrm>
            <a:off x="533400" y="533400"/>
            <a:ext cx="8229600" cy="707886"/>
          </a:xfrm>
          <a:prstGeom prst="rect">
            <a:avLst/>
          </a:prstGeom>
          <a:noFill/>
        </p:spPr>
        <p:txBody>
          <a:bodyPr wrap="square" rtlCol="0">
            <a:spAutoFit/>
          </a:bodyPr>
          <a:lstStyle/>
          <a:p>
            <a:r>
              <a:rPr lang="en-US" sz="4000" spc="-100" dirty="0">
                <a:solidFill>
                  <a:schemeClr val="tx2"/>
                </a:solidFill>
                <a:latin typeface="Calibri" pitchFamily="34" charset="0"/>
              </a:rPr>
              <a:t>Shared Traits That Define Related Groups</a:t>
            </a:r>
            <a:endParaRPr lang="en-US" sz="4000" dirty="0">
              <a:latin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95400"/>
            <a:ext cx="685800" cy="685800"/>
          </a:xfrm>
          <a:prstGeom prst="rect">
            <a:avLst/>
          </a:prstGeom>
        </p:spPr>
      </p:pic>
    </p:spTree>
    <p:extLst>
      <p:ext uri="{BB962C8B-B14F-4D97-AF65-F5344CB8AC3E}">
        <p14:creationId xmlns:p14="http://schemas.microsoft.com/office/powerpoint/2010/main" val="186535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305800" cy="5334000"/>
          </a:xfrm>
        </p:spPr>
        <p:txBody>
          <a:bodyPr>
            <a:normAutofit fontScale="92500" lnSpcReduction="10000"/>
          </a:bodyPr>
          <a:lstStyle/>
          <a:p>
            <a:pPr marL="777240" indent="0">
              <a:buNone/>
            </a:pPr>
            <a:r>
              <a:rPr lang="en-US" sz="2900" b="1" dirty="0"/>
              <a:t>Key science idea: </a:t>
            </a:r>
            <a:r>
              <a:rPr lang="en-US" sz="2900" dirty="0"/>
              <a:t>Shared traits help biologists define groups of organisms related by common ancestry.</a:t>
            </a:r>
          </a:p>
          <a:p>
            <a:pPr marL="0" indent="0">
              <a:spcBef>
                <a:spcPts val="1800"/>
              </a:spcBef>
              <a:buNone/>
            </a:pPr>
            <a:r>
              <a:rPr lang="en-US" sz="2900" b="1" dirty="0"/>
              <a:t>Fish: </a:t>
            </a:r>
            <a:r>
              <a:rPr lang="en-US" sz="2900" dirty="0"/>
              <a:t>Vertebrates with gills; paired fins; scales; aquatic</a:t>
            </a:r>
          </a:p>
          <a:p>
            <a:pPr marL="0" indent="0">
              <a:spcBef>
                <a:spcPts val="1200"/>
              </a:spcBef>
              <a:buNone/>
            </a:pPr>
            <a:r>
              <a:rPr lang="en-US" sz="2900" b="1" dirty="0"/>
              <a:t>Birds: </a:t>
            </a:r>
            <a:r>
              <a:rPr lang="en-US" sz="2900" dirty="0"/>
              <a:t>Reptile-like vertebrates; feathers; make heat internally; two legs covered in scales; two wings</a:t>
            </a:r>
          </a:p>
          <a:p>
            <a:pPr marL="0" indent="0">
              <a:spcBef>
                <a:spcPts val="1200"/>
              </a:spcBef>
              <a:buNone/>
            </a:pPr>
            <a:r>
              <a:rPr lang="en-US" sz="2900" b="1" dirty="0"/>
              <a:t>Conifers: </a:t>
            </a:r>
            <a:r>
              <a:rPr lang="en-US" sz="2900" dirty="0"/>
              <a:t>Vascular land plants that make seeds and cones</a:t>
            </a:r>
          </a:p>
          <a:p>
            <a:pPr marL="0" indent="0">
              <a:spcBef>
                <a:spcPts val="1200"/>
              </a:spcBef>
              <a:buNone/>
            </a:pPr>
            <a:r>
              <a:rPr lang="en-US" sz="2900" b="1" dirty="0"/>
              <a:t>Sunflowers: </a:t>
            </a:r>
            <a:r>
              <a:rPr lang="en-US" sz="2900" dirty="0"/>
              <a:t>A group of species in the flowering plant family </a:t>
            </a:r>
            <a:r>
              <a:rPr lang="en-US" sz="2900" i="1" dirty="0" err="1"/>
              <a:t>Compositae</a:t>
            </a:r>
            <a:r>
              <a:rPr lang="en-US" sz="2900" dirty="0"/>
              <a:t>; calyces modified to structures called </a:t>
            </a:r>
            <a:r>
              <a:rPr lang="en-US" sz="2900" i="1" dirty="0" err="1"/>
              <a:t>pappi</a:t>
            </a:r>
            <a:r>
              <a:rPr lang="en-US" sz="2900" dirty="0"/>
              <a:t>; anthers connate (forming tubes) and styles modified to function as brushes in a specialized pollen presentation mechanism; ovaries, each containing a single basal ovule; production of </a:t>
            </a:r>
            <a:r>
              <a:rPr lang="en-US" sz="2900" dirty="0" err="1"/>
              <a:t>sesquiterpene</a:t>
            </a:r>
            <a:r>
              <a:rPr lang="en-US" sz="2900" dirty="0"/>
              <a:t> </a:t>
            </a:r>
            <a:r>
              <a:rPr lang="en-US" sz="2900" dirty="0" err="1"/>
              <a:t>lactone</a:t>
            </a:r>
            <a:endParaRPr lang="en-US" sz="2900" dirty="0"/>
          </a:p>
          <a:p>
            <a:endParaRPr lang="en-US" dirty="0"/>
          </a:p>
          <a:p>
            <a:endParaRPr lang="en-US" dirty="0"/>
          </a:p>
        </p:txBody>
      </p:sp>
      <p:sp>
        <p:nvSpPr>
          <p:cNvPr id="4" name="TextBox 3"/>
          <p:cNvSpPr txBox="1"/>
          <p:nvPr/>
        </p:nvSpPr>
        <p:spPr>
          <a:xfrm>
            <a:off x="457200" y="533400"/>
            <a:ext cx="8305800" cy="707886"/>
          </a:xfrm>
          <a:prstGeom prst="rect">
            <a:avLst/>
          </a:prstGeom>
          <a:noFill/>
        </p:spPr>
        <p:txBody>
          <a:bodyPr wrap="square" rtlCol="0">
            <a:spAutoFit/>
          </a:bodyPr>
          <a:lstStyle/>
          <a:p>
            <a:r>
              <a:rPr lang="en-US" sz="4000" spc="-100" dirty="0">
                <a:solidFill>
                  <a:schemeClr val="tx2"/>
                </a:solidFill>
                <a:latin typeface="Calibri" pitchFamily="34" charset="0"/>
              </a:rPr>
              <a:t>Shared Traits That Define Related Groups</a:t>
            </a:r>
            <a:endParaRPr lang="en-US" sz="4000" dirty="0">
              <a:latin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95400"/>
            <a:ext cx="685800" cy="685800"/>
          </a:xfrm>
          <a:prstGeom prst="rect">
            <a:avLst/>
          </a:prstGeom>
        </p:spPr>
      </p:pic>
    </p:spTree>
    <p:extLst>
      <p:ext uri="{BB962C8B-B14F-4D97-AF65-F5344CB8AC3E}">
        <p14:creationId xmlns:p14="http://schemas.microsoft.com/office/powerpoint/2010/main" val="186535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t>Common Ancestry</a:t>
            </a:r>
          </a:p>
        </p:txBody>
      </p:sp>
      <p:sp>
        <p:nvSpPr>
          <p:cNvPr id="3" name="Content Placeholder 2"/>
          <p:cNvSpPr>
            <a:spLocks noGrp="1"/>
          </p:cNvSpPr>
          <p:nvPr>
            <p:ph idx="1"/>
          </p:nvPr>
        </p:nvSpPr>
        <p:spPr>
          <a:xfrm>
            <a:off x="457200" y="1600200"/>
            <a:ext cx="8382000" cy="4876800"/>
          </a:xfrm>
        </p:spPr>
        <p:txBody>
          <a:bodyPr/>
          <a:lstStyle/>
          <a:p>
            <a:pPr marL="0" indent="0">
              <a:buNone/>
            </a:pPr>
            <a:r>
              <a:rPr lang="en-US" sz="3200" i="1" dirty="0"/>
              <a:t>What do we mean when we say that organisms within a group are related by common ancestry? </a:t>
            </a:r>
          </a:p>
          <a:p>
            <a:pPr marL="0" indent="0">
              <a:spcBef>
                <a:spcPts val="2400"/>
              </a:spcBef>
              <a:buNone/>
            </a:pPr>
            <a:r>
              <a:rPr lang="en-US" sz="3200" dirty="0"/>
              <a:t>Answer this question in your science notebook and be prepared to share your ideas with the group. </a:t>
            </a:r>
          </a:p>
          <a:p>
            <a:endParaRPr lang="en-US" dirty="0"/>
          </a:p>
        </p:txBody>
      </p:sp>
    </p:spTree>
    <p:extLst>
      <p:ext uri="{BB962C8B-B14F-4D97-AF65-F5344CB8AC3E}">
        <p14:creationId xmlns:p14="http://schemas.microsoft.com/office/powerpoint/2010/main" val="27264600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lstStyle/>
          <a:p>
            <a:r>
              <a:rPr lang="en-US" dirty="0"/>
              <a:t>Make a Claim</a:t>
            </a:r>
          </a:p>
        </p:txBody>
      </p:sp>
      <p:sp>
        <p:nvSpPr>
          <p:cNvPr id="3" name="Content Placeholder 2"/>
          <p:cNvSpPr>
            <a:spLocks noGrp="1"/>
          </p:cNvSpPr>
          <p:nvPr>
            <p:ph idx="1"/>
          </p:nvPr>
        </p:nvSpPr>
        <p:spPr>
          <a:xfrm>
            <a:off x="685800" y="1447800"/>
            <a:ext cx="8001000" cy="4876800"/>
          </a:xfrm>
        </p:spPr>
        <p:txBody>
          <a:bodyPr/>
          <a:lstStyle/>
          <a:p>
            <a:pPr marL="365760" indent="-365760">
              <a:spcBef>
                <a:spcPts val="1200"/>
              </a:spcBef>
              <a:buFont typeface="+mj-lt"/>
              <a:buAutoNum type="arabicPeriod"/>
            </a:pPr>
            <a:r>
              <a:rPr lang="en-US" sz="3200" dirty="0"/>
              <a:t>Choose one of the organisms on handout 5.6 (Traits and Groups).</a:t>
            </a:r>
          </a:p>
          <a:p>
            <a:pPr marL="365760" indent="-365760">
              <a:spcBef>
                <a:spcPts val="1200"/>
              </a:spcBef>
              <a:buFont typeface="+mj-lt"/>
              <a:buAutoNum type="arabicPeriod"/>
            </a:pPr>
            <a:r>
              <a:rPr lang="en-US" sz="3200" dirty="0"/>
              <a:t>Review the traits for each group of organisms on the handout. Then make a claim stating which group your organism belongs to.</a:t>
            </a:r>
          </a:p>
          <a:p>
            <a:pPr marL="365760" indent="-365760">
              <a:spcBef>
                <a:spcPts val="1200"/>
              </a:spcBef>
              <a:buFont typeface="+mj-lt"/>
              <a:buAutoNum type="arabicPeriod"/>
            </a:pPr>
            <a:r>
              <a:rPr lang="en-US" sz="3200" dirty="0"/>
              <a:t>Support your claim with evidence.</a:t>
            </a:r>
          </a:p>
          <a:p>
            <a:pPr marL="365760" indent="-365760">
              <a:spcBef>
                <a:spcPts val="1200"/>
              </a:spcBef>
              <a:buFont typeface="+mj-lt"/>
              <a:buAutoNum type="arabicPeriod"/>
            </a:pPr>
            <a:r>
              <a:rPr lang="en-US" sz="3200" dirty="0"/>
              <a:t>Explain your scientific reasoning using science ideas about traits and groupings.</a:t>
            </a:r>
          </a:p>
        </p:txBody>
      </p:sp>
    </p:spTree>
    <p:extLst>
      <p:ext uri="{BB962C8B-B14F-4D97-AF65-F5344CB8AC3E}">
        <p14:creationId xmlns:p14="http://schemas.microsoft.com/office/powerpoint/2010/main" val="1797422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01000" cy="990600"/>
          </a:xfrm>
        </p:spPr>
        <p:txBody>
          <a:bodyPr/>
          <a:lstStyle/>
          <a:p>
            <a:r>
              <a:rPr lang="en-US" dirty="0"/>
              <a:t>Main Learning Goal?</a:t>
            </a:r>
          </a:p>
        </p:txBody>
      </p:sp>
      <p:sp>
        <p:nvSpPr>
          <p:cNvPr id="3" name="Content Placeholder 2"/>
          <p:cNvSpPr>
            <a:spLocks noGrp="1"/>
          </p:cNvSpPr>
          <p:nvPr>
            <p:ph idx="1"/>
          </p:nvPr>
        </p:nvSpPr>
        <p:spPr>
          <a:xfrm>
            <a:off x="685800" y="1524000"/>
            <a:ext cx="8001000" cy="4876800"/>
          </a:xfrm>
        </p:spPr>
        <p:txBody>
          <a:bodyPr/>
          <a:lstStyle/>
          <a:p>
            <a:pPr marL="0" indent="0">
              <a:buNone/>
            </a:pPr>
            <a:r>
              <a:rPr lang="en-US" sz="3200" dirty="0"/>
              <a:t>What do you think a main learning goal might be for the activities we just completed?</a:t>
            </a:r>
          </a:p>
          <a:p>
            <a:pPr marL="731520" indent="-365760">
              <a:spcBef>
                <a:spcPts val="1800"/>
              </a:spcBef>
            </a:pPr>
            <a:r>
              <a:rPr lang="en-US" sz="3200" dirty="0"/>
              <a:t>Individuals of the same kind of plant or animal are recognizable as similar but can also vary in many ways. </a:t>
            </a:r>
          </a:p>
        </p:txBody>
      </p:sp>
    </p:spTree>
    <p:extLst>
      <p:ext uri="{BB962C8B-B14F-4D97-AF65-F5344CB8AC3E}">
        <p14:creationId xmlns:p14="http://schemas.microsoft.com/office/powerpoint/2010/main" val="323523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90600"/>
          </a:xfrm>
        </p:spPr>
        <p:txBody>
          <a:bodyPr>
            <a:noAutofit/>
          </a:bodyPr>
          <a:lstStyle/>
          <a:p>
            <a:r>
              <a:rPr lang="en-US" dirty="0"/>
              <a:t>Reflect: Content Deepening Focus Question 1</a:t>
            </a:r>
          </a:p>
        </p:txBody>
      </p:sp>
      <p:sp>
        <p:nvSpPr>
          <p:cNvPr id="3" name="Content Placeholder 2"/>
          <p:cNvSpPr>
            <a:spLocks noGrp="1"/>
          </p:cNvSpPr>
          <p:nvPr>
            <p:ph idx="1"/>
          </p:nvPr>
        </p:nvSpPr>
        <p:spPr>
          <a:xfrm>
            <a:off x="609600" y="1981200"/>
            <a:ext cx="8077200" cy="4572000"/>
          </a:xfrm>
        </p:spPr>
        <p:txBody>
          <a:bodyPr/>
          <a:lstStyle/>
          <a:p>
            <a:pPr marL="0" indent="0">
              <a:spcBef>
                <a:spcPts val="0"/>
              </a:spcBef>
              <a:buNone/>
            </a:pPr>
            <a:r>
              <a:rPr lang="en-US" sz="3200" dirty="0"/>
              <a:t>How do traits of living things help us understand how they’re grouped and related?</a:t>
            </a:r>
          </a:p>
        </p:txBody>
      </p:sp>
    </p:spTree>
    <p:extLst>
      <p:ext uri="{BB962C8B-B14F-4D97-AF65-F5344CB8AC3E}">
        <p14:creationId xmlns:p14="http://schemas.microsoft.com/office/powerpoint/2010/main" val="3390682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77240"/>
            <a:r>
              <a:rPr lang="en-US" dirty="0"/>
              <a:t>Key Science Ideas</a:t>
            </a:r>
          </a:p>
        </p:txBody>
      </p:sp>
      <p:sp>
        <p:nvSpPr>
          <p:cNvPr id="3" name="Content Placeholder 2"/>
          <p:cNvSpPr>
            <a:spLocks noGrp="1"/>
          </p:cNvSpPr>
          <p:nvPr>
            <p:ph idx="1"/>
          </p:nvPr>
        </p:nvSpPr>
        <p:spPr>
          <a:xfrm>
            <a:off x="609600" y="1524000"/>
            <a:ext cx="8077200" cy="4876800"/>
          </a:xfrm>
        </p:spPr>
        <p:txBody>
          <a:bodyPr/>
          <a:lstStyle/>
          <a:p>
            <a:pPr marL="365760" lvl="0" indent="-365760">
              <a:spcBef>
                <a:spcPts val="1200"/>
              </a:spcBef>
              <a:buFont typeface="Arial" panose="020B0604020202020204" pitchFamily="34" charset="0"/>
              <a:buChar char="•"/>
            </a:pPr>
            <a:r>
              <a:rPr lang="en-US" sz="2900" b="1" dirty="0"/>
              <a:t>Traits</a:t>
            </a:r>
            <a:r>
              <a:rPr lang="en-US" sz="2900" dirty="0"/>
              <a:t> are features or characteristics that help biologists identify related groups of organisms.</a:t>
            </a:r>
          </a:p>
          <a:p>
            <a:pPr marL="365760" lvl="0" indent="-365760">
              <a:spcBef>
                <a:spcPts val="600"/>
              </a:spcBef>
              <a:buFont typeface="Arial" panose="020B0604020202020204" pitchFamily="34" charset="0"/>
              <a:buChar char="•"/>
            </a:pPr>
            <a:r>
              <a:rPr lang="en-US" sz="2900" dirty="0"/>
              <a:t>Organisms have physical traits, molecular traits, behavioral traits, chemical pathways, and developmental pathways.</a:t>
            </a:r>
          </a:p>
          <a:p>
            <a:pPr marL="365760" lvl="0" indent="-365760">
              <a:spcBef>
                <a:spcPts val="600"/>
              </a:spcBef>
              <a:buFont typeface="Arial" panose="020B0604020202020204" pitchFamily="34" charset="0"/>
              <a:buChar char="•"/>
            </a:pPr>
            <a:r>
              <a:rPr lang="en-US" sz="2900" dirty="0"/>
              <a:t>Organisms in a group share certain traits. </a:t>
            </a:r>
          </a:p>
          <a:p>
            <a:pPr marL="365760" lvl="0" indent="-365760">
              <a:spcBef>
                <a:spcPts val="600"/>
              </a:spcBef>
              <a:buFont typeface="Arial" panose="020B0604020202020204" pitchFamily="34" charset="0"/>
              <a:buChar char="•"/>
            </a:pPr>
            <a:r>
              <a:rPr lang="en-US" sz="2900" dirty="0"/>
              <a:t>One reason groups of organisms share so many features is common ancestry.</a:t>
            </a:r>
          </a:p>
          <a:p>
            <a:pPr marL="365760" lvl="0" indent="-365760">
              <a:spcBef>
                <a:spcPts val="600"/>
              </a:spcBef>
              <a:buFont typeface="Arial" panose="020B0604020202020204" pitchFamily="34" charset="0"/>
              <a:buChar char="•"/>
            </a:pPr>
            <a:r>
              <a:rPr lang="en-US" sz="2900" dirty="0"/>
              <a:t>All of the organisms that evolved from a common ancestor inherit shared traits.</a:t>
            </a:r>
          </a:p>
          <a:p>
            <a:pPr marL="0" indent="0">
              <a:spcBef>
                <a:spcPts val="0"/>
              </a:spcBef>
              <a:buNone/>
            </a:pP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85800"/>
            <a:ext cx="685800" cy="685800"/>
          </a:xfrm>
          <a:prstGeom prst="rect">
            <a:avLst/>
          </a:prstGeom>
        </p:spPr>
      </p:pic>
    </p:spTree>
    <p:extLst>
      <p:ext uri="{BB962C8B-B14F-4D97-AF65-F5344CB8AC3E}">
        <p14:creationId xmlns:p14="http://schemas.microsoft.com/office/powerpoint/2010/main" val="339068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Content Deepening: Focus Question 2</a:t>
            </a:r>
          </a:p>
        </p:txBody>
      </p:sp>
      <p:sp>
        <p:nvSpPr>
          <p:cNvPr id="3" name="Content Placeholder 2"/>
          <p:cNvSpPr>
            <a:spLocks noGrp="1"/>
          </p:cNvSpPr>
          <p:nvPr>
            <p:ph idx="1"/>
          </p:nvPr>
        </p:nvSpPr>
        <p:spPr>
          <a:xfrm>
            <a:off x="609600" y="1600200"/>
            <a:ext cx="8077200" cy="4876800"/>
          </a:xfrm>
        </p:spPr>
        <p:txBody>
          <a:bodyPr/>
          <a:lstStyle/>
          <a:p>
            <a:pPr marL="0" indent="0">
              <a:spcBef>
                <a:spcPts val="1200"/>
              </a:spcBef>
              <a:buNone/>
            </a:pPr>
            <a:r>
              <a:rPr lang="en-US" sz="3200" dirty="0"/>
              <a:t>Why are trait variations important for the survival of living things?</a:t>
            </a:r>
          </a:p>
        </p:txBody>
      </p:sp>
    </p:spTree>
    <p:extLst>
      <p:ext uri="{BB962C8B-B14F-4D97-AF65-F5344CB8AC3E}">
        <p14:creationId xmlns:p14="http://schemas.microsoft.com/office/powerpoint/2010/main" val="35680244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9600" y="558800"/>
            <a:ext cx="8001001"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solidFill>
                <a:srgbClr val="292934"/>
              </a:solidFill>
            </a:endParaRPr>
          </a:p>
        </p:txBody>
      </p:sp>
      <p:graphicFrame>
        <p:nvGraphicFramePr>
          <p:cNvPr id="6" name="Table 5"/>
          <p:cNvGraphicFramePr>
            <a:graphicFrameLocks noGrp="1"/>
          </p:cNvGraphicFramePr>
          <p:nvPr>
            <p:extLst/>
          </p:nvPr>
        </p:nvGraphicFramePr>
        <p:xfrm>
          <a:off x="4800600" y="1600200"/>
          <a:ext cx="3886200" cy="3200400"/>
        </p:xfrm>
        <a:graphic>
          <a:graphicData uri="http://schemas.openxmlformats.org/drawingml/2006/table">
            <a:tbl>
              <a:tblPr firstRow="1" bandRow="1">
                <a:tableStyleId>{5940675A-B579-460E-94D1-54222C63F5DA}</a:tableStyleId>
              </a:tblPr>
              <a:tblGrid>
                <a:gridCol w="1799166">
                  <a:extLst>
                    <a:ext uri="{9D8B030D-6E8A-4147-A177-3AD203B41FA5}">
                      <a16:colId xmlns:a16="http://schemas.microsoft.com/office/drawing/2014/main" val="20000"/>
                    </a:ext>
                  </a:extLst>
                </a:gridCol>
                <a:gridCol w="2087034">
                  <a:extLst>
                    <a:ext uri="{9D8B030D-6E8A-4147-A177-3AD203B41FA5}">
                      <a16:colId xmlns:a16="http://schemas.microsoft.com/office/drawing/2014/main" val="20001"/>
                    </a:ext>
                  </a:extLst>
                </a:gridCol>
              </a:tblGrid>
              <a:tr h="800100">
                <a:tc>
                  <a:txBody>
                    <a:bodyPr/>
                    <a:lstStyle/>
                    <a:p>
                      <a:pPr algn="ctr"/>
                      <a:r>
                        <a:rPr lang="en-US" sz="2400" dirty="0"/>
                        <a:t>Plant</a:t>
                      </a:r>
                    </a:p>
                  </a:txBody>
                  <a:tcPr>
                    <a:solidFill>
                      <a:schemeClr val="bg1"/>
                    </a:solidFill>
                  </a:tcPr>
                </a:tc>
                <a:tc>
                  <a:txBody>
                    <a:bodyPr/>
                    <a:lstStyle/>
                    <a:p>
                      <a:pPr algn="ctr"/>
                      <a:r>
                        <a:rPr lang="en-US" sz="2400" dirty="0"/>
                        <a:t>Sunflower</a:t>
                      </a:r>
                    </a:p>
                  </a:txBody>
                  <a:tcPr>
                    <a:solidFill>
                      <a:schemeClr val="bg1"/>
                    </a:solidFill>
                  </a:tcPr>
                </a:tc>
                <a:extLst>
                  <a:ext uri="{0D108BD9-81ED-4DB2-BD59-A6C34878D82A}">
                    <a16:rowId xmlns:a16="http://schemas.microsoft.com/office/drawing/2014/main" val="10000"/>
                  </a:ext>
                </a:extLst>
              </a:tr>
              <a:tr h="800100">
                <a:tc>
                  <a:txBody>
                    <a:bodyPr/>
                    <a:lstStyle/>
                    <a:p>
                      <a:pPr algn="ctr"/>
                      <a:r>
                        <a:rPr lang="en-US" sz="2400" dirty="0"/>
                        <a:t>Mammal</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Conifer</a:t>
                      </a:r>
                    </a:p>
                  </a:txBody>
                  <a:tcPr>
                    <a:solidFill>
                      <a:schemeClr val="bg1"/>
                    </a:solidFill>
                  </a:tcPr>
                </a:tc>
                <a:extLst>
                  <a:ext uri="{0D108BD9-81ED-4DB2-BD59-A6C34878D82A}">
                    <a16:rowId xmlns:a16="http://schemas.microsoft.com/office/drawing/2014/main" val="10001"/>
                  </a:ext>
                </a:extLst>
              </a:tr>
              <a:tr h="800100">
                <a:tc>
                  <a:txBody>
                    <a:bodyPr/>
                    <a:lstStyle/>
                    <a:p>
                      <a:pPr algn="ctr"/>
                      <a:r>
                        <a:rPr lang="en-US" sz="2400" dirty="0"/>
                        <a:t>Vertebrate</a:t>
                      </a:r>
                    </a:p>
                  </a:txBody>
                  <a:tcPr>
                    <a:solidFill>
                      <a:schemeClr val="bg1"/>
                    </a:solidFill>
                  </a:tcPr>
                </a:tc>
                <a:tc>
                  <a:txBody>
                    <a:bodyPr/>
                    <a:lstStyle/>
                    <a:p>
                      <a:pPr algn="ctr"/>
                      <a:r>
                        <a:rPr lang="en-US" sz="2400" dirty="0"/>
                        <a:t>Fish</a:t>
                      </a:r>
                    </a:p>
                  </a:txBody>
                  <a:tcPr>
                    <a:solidFill>
                      <a:schemeClr val="bg1"/>
                    </a:solidFill>
                  </a:tcPr>
                </a:tc>
                <a:extLst>
                  <a:ext uri="{0D108BD9-81ED-4DB2-BD59-A6C34878D82A}">
                    <a16:rowId xmlns:a16="http://schemas.microsoft.com/office/drawing/2014/main" val="10002"/>
                  </a:ext>
                </a:extLst>
              </a:tr>
              <a:tr h="800100">
                <a:tc>
                  <a:txBody>
                    <a:bodyPr/>
                    <a:lstStyle/>
                    <a:p>
                      <a:pPr algn="ctr"/>
                      <a:r>
                        <a:rPr lang="en-US" sz="2400" dirty="0"/>
                        <a:t>Reptile</a:t>
                      </a:r>
                    </a:p>
                  </a:txBody>
                  <a:tcPr>
                    <a:solidFill>
                      <a:schemeClr val="bg1"/>
                    </a:solidFill>
                  </a:tcPr>
                </a:tc>
                <a:tc>
                  <a:txBody>
                    <a:bodyPr/>
                    <a:lstStyle/>
                    <a:p>
                      <a:pPr algn="ctr"/>
                      <a:r>
                        <a:rPr lang="en-US" sz="2400" dirty="0"/>
                        <a:t>Bird</a:t>
                      </a:r>
                    </a:p>
                  </a:txBody>
                  <a:tcPr>
                    <a:solidFill>
                      <a:schemeClr val="bg1"/>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609600" y="1371600"/>
            <a:ext cx="8001000" cy="5170646"/>
          </a:xfrm>
          <a:prstGeom prst="rect">
            <a:avLst/>
          </a:prstGeom>
          <a:noFill/>
        </p:spPr>
        <p:txBody>
          <a:bodyPr wrap="square" rtlCol="0">
            <a:spAutoFit/>
          </a:bodyPr>
          <a:lstStyle/>
          <a:p>
            <a:pPr marL="365760" indent="-365760">
              <a:spcBef>
                <a:spcPts val="600"/>
              </a:spcBef>
              <a:buClr>
                <a:schemeClr val="bg1">
                  <a:lumMod val="75000"/>
                </a:schemeClr>
              </a:buClr>
              <a:buFont typeface="Arial" panose="020B0604020202020204" pitchFamily="34" charset="0"/>
              <a:buChar char="•"/>
            </a:pPr>
            <a:r>
              <a:rPr lang="en-US" sz="3200" dirty="0">
                <a:solidFill>
                  <a:srgbClr val="292934"/>
                </a:solidFill>
                <a:latin typeface="Calibri" pitchFamily="34" charset="0"/>
              </a:rPr>
              <a:t>Select three species </a:t>
            </a:r>
            <a:br>
              <a:rPr lang="en-US" sz="3200" dirty="0">
                <a:solidFill>
                  <a:srgbClr val="292934"/>
                </a:solidFill>
                <a:latin typeface="Calibri" pitchFamily="34" charset="0"/>
              </a:rPr>
            </a:br>
            <a:r>
              <a:rPr lang="en-US" sz="3200" dirty="0">
                <a:solidFill>
                  <a:srgbClr val="292934"/>
                </a:solidFill>
                <a:latin typeface="Calibri" pitchFamily="34" charset="0"/>
              </a:rPr>
              <a:t>from the same group </a:t>
            </a:r>
            <a:br>
              <a:rPr lang="en-US" sz="3200" dirty="0">
                <a:solidFill>
                  <a:srgbClr val="292934"/>
                </a:solidFill>
                <a:latin typeface="Calibri" pitchFamily="34" charset="0"/>
              </a:rPr>
            </a:br>
            <a:r>
              <a:rPr lang="en-US" sz="3200" dirty="0">
                <a:solidFill>
                  <a:srgbClr val="292934"/>
                </a:solidFill>
                <a:latin typeface="Calibri" pitchFamily="34" charset="0"/>
              </a:rPr>
              <a:t>of organisms (such </a:t>
            </a:r>
            <a:br>
              <a:rPr lang="en-US" sz="3200" dirty="0">
                <a:solidFill>
                  <a:srgbClr val="292934"/>
                </a:solidFill>
                <a:latin typeface="Calibri" pitchFamily="34" charset="0"/>
              </a:rPr>
            </a:br>
            <a:r>
              <a:rPr lang="en-US" sz="3200" dirty="0">
                <a:solidFill>
                  <a:srgbClr val="292934"/>
                </a:solidFill>
                <a:latin typeface="Calibri" pitchFamily="34" charset="0"/>
              </a:rPr>
              <a:t>as a hummingbird, </a:t>
            </a:r>
            <a:br>
              <a:rPr lang="en-US" sz="3200" dirty="0">
                <a:solidFill>
                  <a:srgbClr val="292934"/>
                </a:solidFill>
                <a:latin typeface="Calibri" pitchFamily="34" charset="0"/>
              </a:rPr>
            </a:br>
            <a:r>
              <a:rPr lang="en-US" sz="3200" dirty="0">
                <a:solidFill>
                  <a:srgbClr val="292934"/>
                </a:solidFill>
                <a:latin typeface="Calibri" pitchFamily="34" charset="0"/>
              </a:rPr>
              <a:t>a crow, and a </a:t>
            </a:r>
            <a:br>
              <a:rPr lang="en-US" sz="3200" dirty="0">
                <a:solidFill>
                  <a:srgbClr val="292934"/>
                </a:solidFill>
                <a:latin typeface="Calibri" pitchFamily="34" charset="0"/>
              </a:rPr>
            </a:br>
            <a:r>
              <a:rPr lang="en-US" sz="3200" dirty="0">
                <a:solidFill>
                  <a:srgbClr val="292934"/>
                </a:solidFill>
                <a:latin typeface="Calibri" pitchFamily="34" charset="0"/>
              </a:rPr>
              <a:t>red-tailed hawk).</a:t>
            </a:r>
          </a:p>
          <a:p>
            <a:pPr marL="365760" indent="-365760">
              <a:spcBef>
                <a:spcPts val="1200"/>
              </a:spcBef>
              <a:buClr>
                <a:schemeClr val="bg1">
                  <a:lumMod val="75000"/>
                </a:schemeClr>
              </a:buClr>
              <a:buFont typeface="Arial" panose="020B0604020202020204" pitchFamily="34" charset="0"/>
              <a:buChar char="•"/>
            </a:pPr>
            <a:r>
              <a:rPr lang="en-US" sz="3200" dirty="0">
                <a:solidFill>
                  <a:srgbClr val="292934"/>
                </a:solidFill>
                <a:latin typeface="Calibri" pitchFamily="34" charset="0"/>
              </a:rPr>
              <a:t>Identify traits that </a:t>
            </a:r>
            <a:br>
              <a:rPr lang="en-US" sz="3200" dirty="0">
                <a:solidFill>
                  <a:srgbClr val="292934"/>
                </a:solidFill>
                <a:latin typeface="Calibri" pitchFamily="34" charset="0"/>
              </a:rPr>
            </a:br>
            <a:r>
              <a:rPr lang="en-US" sz="3200" dirty="0">
                <a:solidFill>
                  <a:srgbClr val="292934"/>
                </a:solidFill>
                <a:latin typeface="Calibri" pitchFamily="34" charset="0"/>
              </a:rPr>
              <a:t>differ among the species and how these differences might affect the survival of each species.</a:t>
            </a:r>
          </a:p>
        </p:txBody>
      </p:sp>
      <p:sp>
        <p:nvSpPr>
          <p:cNvPr id="8" name="TextBox 7"/>
          <p:cNvSpPr txBox="1"/>
          <p:nvPr/>
        </p:nvSpPr>
        <p:spPr>
          <a:xfrm>
            <a:off x="609600" y="533400"/>
            <a:ext cx="7848600" cy="707886"/>
          </a:xfrm>
          <a:prstGeom prst="rect">
            <a:avLst/>
          </a:prstGeom>
          <a:noFill/>
        </p:spPr>
        <p:txBody>
          <a:bodyPr wrap="square" rtlCol="0">
            <a:spAutoFit/>
          </a:bodyPr>
          <a:lstStyle/>
          <a:p>
            <a:r>
              <a:rPr lang="en-US" sz="4000" dirty="0">
                <a:solidFill>
                  <a:schemeClr val="tx2"/>
                </a:solidFill>
                <a:latin typeface="Calibri" pitchFamily="34" charset="0"/>
              </a:rPr>
              <a:t>Traits and Survival</a:t>
            </a:r>
          </a:p>
        </p:txBody>
      </p:sp>
    </p:spTree>
    <p:extLst>
      <p:ext uri="{BB962C8B-B14F-4D97-AF65-F5344CB8AC3E}">
        <p14:creationId xmlns:p14="http://schemas.microsoft.com/office/powerpoint/2010/main" val="279693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990600"/>
          </a:xfrm>
        </p:spPr>
        <p:txBody>
          <a:bodyPr>
            <a:normAutofit fontScale="90000"/>
          </a:bodyPr>
          <a:lstStyle/>
          <a:p>
            <a:r>
              <a:rPr lang="en-US" sz="4400" dirty="0"/>
              <a:t>Reflect: Content Deepening Focus Question </a:t>
            </a:r>
            <a:r>
              <a:rPr lang="en-US" dirty="0"/>
              <a:t>2</a:t>
            </a:r>
          </a:p>
        </p:txBody>
      </p:sp>
      <p:sp>
        <p:nvSpPr>
          <p:cNvPr id="3" name="Content Placeholder 2"/>
          <p:cNvSpPr>
            <a:spLocks noGrp="1"/>
          </p:cNvSpPr>
          <p:nvPr>
            <p:ph idx="1"/>
          </p:nvPr>
        </p:nvSpPr>
        <p:spPr>
          <a:xfrm>
            <a:off x="533400" y="1905000"/>
            <a:ext cx="8153400" cy="4572000"/>
          </a:xfrm>
        </p:spPr>
        <p:txBody>
          <a:bodyPr/>
          <a:lstStyle/>
          <a:p>
            <a:pPr marL="0" indent="0">
              <a:spcBef>
                <a:spcPts val="1200"/>
              </a:spcBef>
              <a:buNone/>
            </a:pPr>
            <a:r>
              <a:rPr lang="en-US" sz="3200" dirty="0"/>
              <a:t>Why are trait variations important for the survival of living things?</a:t>
            </a:r>
          </a:p>
        </p:txBody>
      </p:sp>
    </p:spTree>
    <p:extLst>
      <p:ext uri="{BB962C8B-B14F-4D97-AF65-F5344CB8AC3E}">
        <p14:creationId xmlns:p14="http://schemas.microsoft.com/office/powerpoint/2010/main" val="3568024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81000"/>
            <a:ext cx="8077200" cy="990600"/>
          </a:xfrm>
        </p:spPr>
        <p:txBody>
          <a:bodyPr>
            <a:normAutofit/>
          </a:bodyPr>
          <a:lstStyle/>
          <a:p>
            <a:r>
              <a:rPr lang="en-US" dirty="0"/>
              <a:t>NGSS Performance Standards</a:t>
            </a:r>
          </a:p>
        </p:txBody>
      </p:sp>
      <p:sp>
        <p:nvSpPr>
          <p:cNvPr id="5" name="TextBox 4"/>
          <p:cNvSpPr txBox="1"/>
          <p:nvPr/>
        </p:nvSpPr>
        <p:spPr>
          <a:xfrm>
            <a:off x="609600" y="1219200"/>
            <a:ext cx="8229600" cy="5416868"/>
          </a:xfrm>
          <a:prstGeom prst="rect">
            <a:avLst/>
          </a:prstGeom>
          <a:noFill/>
        </p:spPr>
        <p:txBody>
          <a:bodyPr wrap="square" rtlCol="0">
            <a:spAutoFit/>
          </a:bodyPr>
          <a:lstStyle/>
          <a:p>
            <a:pPr indent="-457200"/>
            <a:r>
              <a:rPr lang="en-US" sz="2800" b="1" dirty="0">
                <a:latin typeface="Calibri" pitchFamily="34" charset="0"/>
              </a:rPr>
              <a:t>1-LS3.B. Variation of Traits</a:t>
            </a:r>
          </a:p>
          <a:p>
            <a:pPr marL="731520" indent="-365760">
              <a:buFont typeface="Arial" pitchFamily="34" charset="0"/>
              <a:buChar char="•"/>
            </a:pPr>
            <a:r>
              <a:rPr lang="en-US" sz="2800" dirty="0">
                <a:latin typeface="Calibri" pitchFamily="34" charset="0"/>
              </a:rPr>
              <a:t>Individuals of the </a:t>
            </a:r>
            <a:r>
              <a:rPr lang="en-US" sz="2800" dirty="0">
                <a:solidFill>
                  <a:srgbClr val="FF0000"/>
                </a:solidFill>
                <a:latin typeface="Calibri" pitchFamily="34" charset="0"/>
              </a:rPr>
              <a:t>same kind </a:t>
            </a:r>
            <a:r>
              <a:rPr lang="en-US" sz="2800" dirty="0">
                <a:latin typeface="Calibri" pitchFamily="34" charset="0"/>
              </a:rPr>
              <a:t>of plant or animal are recognizable as similar but can also vary in many ways. (1-LS3-1)</a:t>
            </a:r>
          </a:p>
          <a:p>
            <a:pPr indent="-457200">
              <a:spcBef>
                <a:spcPts val="1200"/>
              </a:spcBef>
            </a:pPr>
            <a:r>
              <a:rPr lang="en-US" sz="2800" b="1" dirty="0">
                <a:latin typeface="Calibri" pitchFamily="34" charset="0"/>
              </a:rPr>
              <a:t>1-LS1.A:  Structure and Function</a:t>
            </a:r>
          </a:p>
          <a:p>
            <a:pPr marL="731520" indent="-365760">
              <a:buFont typeface="Arial" pitchFamily="34" charset="0"/>
              <a:buChar char="•"/>
            </a:pPr>
            <a:r>
              <a:rPr lang="en-US" sz="2800" dirty="0">
                <a:latin typeface="Calibri" pitchFamily="34" charset="0"/>
              </a:rPr>
              <a:t>All organisms have external parts. Different animals use their body parts in different ways to see, hear, grasp objects, protect themselves, move from place to place, and seek, find, and take in food, water and air. Plants also have different parts (roots, stems, leaves, flowers, fruits) that help them survive and grow (1-LS1-1)</a:t>
            </a:r>
          </a:p>
        </p:txBody>
      </p:sp>
    </p:spTree>
    <p:extLst>
      <p:ext uri="{BB962C8B-B14F-4D97-AF65-F5344CB8AC3E}">
        <p14:creationId xmlns:p14="http://schemas.microsoft.com/office/powerpoint/2010/main" val="189305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D475F12-0C51-48F9-A455-22A49B330A2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533400"/>
            <a:ext cx="5715000" cy="6253101"/>
          </a:xfrm>
        </p:spPr>
      </p:pic>
      <p:sp>
        <p:nvSpPr>
          <p:cNvPr id="8" name="Rectangle 6">
            <a:extLst>
              <a:ext uri="{FF2B5EF4-FFF2-40B4-BE49-F238E27FC236}">
                <a16:creationId xmlns:a16="http://schemas.microsoft.com/office/drawing/2014/main" id="{0B5A00ED-4DE3-4595-9FE7-5B63CCEAC006}"/>
              </a:ext>
            </a:extLst>
          </p:cNvPr>
          <p:cNvSpPr>
            <a:spLocks noChangeArrowheads="1"/>
          </p:cNvSpPr>
          <p:nvPr/>
        </p:nvSpPr>
        <p:spPr bwMode="auto">
          <a:xfrm>
            <a:off x="4610100" y="2743200"/>
            <a:ext cx="2705100" cy="3733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0809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What Is a Species?</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How would you define the word </a:t>
            </a:r>
            <a:r>
              <a:rPr lang="en-US" sz="3200" i="1" dirty="0"/>
              <a:t>species</a:t>
            </a:r>
            <a:r>
              <a:rPr lang="en-US" sz="3200" dirty="0"/>
              <a:t>?</a:t>
            </a:r>
          </a:p>
        </p:txBody>
      </p:sp>
    </p:spTree>
    <p:extLst>
      <p:ext uri="{BB962C8B-B14F-4D97-AF65-F5344CB8AC3E}">
        <p14:creationId xmlns:p14="http://schemas.microsoft.com/office/powerpoint/2010/main" val="3386865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562600"/>
            <a:ext cx="8077200" cy="954107"/>
          </a:xfrm>
          <a:prstGeom prst="rect">
            <a:avLst/>
          </a:prstGeom>
          <a:noFill/>
        </p:spPr>
        <p:txBody>
          <a:bodyPr wrap="square" rtlCol="0">
            <a:spAutoFit/>
          </a:bodyPr>
          <a:lstStyle/>
          <a:p>
            <a:r>
              <a:rPr lang="en-US" sz="2800" dirty="0">
                <a:solidFill>
                  <a:srgbClr val="292934"/>
                </a:solidFill>
                <a:latin typeface="Calibri" pitchFamily="34" charset="0"/>
              </a:rPr>
              <a:t>A </a:t>
            </a:r>
            <a:r>
              <a:rPr lang="en-US" sz="2800" b="1" dirty="0">
                <a:solidFill>
                  <a:srgbClr val="292934"/>
                </a:solidFill>
                <a:latin typeface="Calibri" pitchFamily="34" charset="0"/>
              </a:rPr>
              <a:t>species</a:t>
            </a:r>
            <a:r>
              <a:rPr lang="en-US" sz="2800" dirty="0">
                <a:solidFill>
                  <a:srgbClr val="292934"/>
                </a:solidFill>
                <a:latin typeface="Calibri" pitchFamily="34" charset="0"/>
              </a:rPr>
              <a:t> is a group of individuals that can mate and produce fertile offspring under natural conditions.</a:t>
            </a:r>
            <a:endParaRPr lang="en-US" dirty="0">
              <a:solidFill>
                <a:srgbClr val="292934"/>
              </a:solidFill>
            </a:endParaRPr>
          </a:p>
        </p:txBody>
      </p:sp>
      <p:pic>
        <p:nvPicPr>
          <p:cNvPr id="11" name="Content Placeholder 10"/>
          <p:cNvPicPr>
            <a:picLocks noGrp="1" noChangeAspect="1"/>
          </p:cNvPicPr>
          <p:nvPr>
            <p:ph idx="1"/>
          </p:nvPr>
        </p:nvPicPr>
        <p:blipFill>
          <a:blip r:embed="rId3" cstate="print"/>
          <a:stretch>
            <a:fillRect/>
          </a:stretch>
        </p:blipFill>
        <p:spPr>
          <a:xfrm>
            <a:off x="914400" y="1371600"/>
            <a:ext cx="3341077" cy="3810000"/>
          </a:xfrm>
          <a:prstGeom prst="rect">
            <a:avLst/>
          </a:prstGeom>
        </p:spPr>
      </p:pic>
      <p:sp>
        <p:nvSpPr>
          <p:cNvPr id="5" name="TextBox 4"/>
          <p:cNvSpPr txBox="1"/>
          <p:nvPr/>
        </p:nvSpPr>
        <p:spPr>
          <a:xfrm>
            <a:off x="2895600" y="5181600"/>
            <a:ext cx="1467146"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Photograph by Brent Dantley</a:t>
            </a:r>
          </a:p>
        </p:txBody>
      </p:sp>
      <p:sp>
        <p:nvSpPr>
          <p:cNvPr id="15" name="TextBox 14"/>
          <p:cNvSpPr txBox="1"/>
          <p:nvPr/>
        </p:nvSpPr>
        <p:spPr>
          <a:xfrm>
            <a:off x="7239000" y="4648200"/>
            <a:ext cx="1629081" cy="219027"/>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Wikipedia.com</a:t>
            </a:r>
          </a:p>
        </p:txBody>
      </p:sp>
      <p:pic>
        <p:nvPicPr>
          <p:cNvPr id="12" name="Picture 11" descr="http://forcechangecom.c.presscdn.com/wp-content/uploads/2015/01/Tigers.jpg">
            <a:extLst>
              <a:ext uri="{FF2B5EF4-FFF2-40B4-BE49-F238E27FC236}">
                <a16:creationId xmlns:a16="http://schemas.microsoft.com/office/drawing/2014/main" id="{C0919618-A68C-424E-8546-FD4C93063B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2057400"/>
            <a:ext cx="3827602" cy="254957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2000" y="457200"/>
            <a:ext cx="7543800" cy="707886"/>
          </a:xfrm>
          <a:prstGeom prst="rect">
            <a:avLst/>
          </a:prstGeom>
          <a:noFill/>
        </p:spPr>
        <p:txBody>
          <a:bodyPr wrap="square" rtlCol="0">
            <a:spAutoFit/>
          </a:bodyPr>
          <a:lstStyle/>
          <a:p>
            <a:r>
              <a:rPr lang="en-US" sz="4000" dirty="0">
                <a:solidFill>
                  <a:schemeClr val="tx2"/>
                </a:solidFill>
                <a:latin typeface="Calibri" pitchFamily="34" charset="0"/>
              </a:rPr>
              <a:t>Defining a Species</a:t>
            </a:r>
          </a:p>
        </p:txBody>
      </p:sp>
    </p:spTree>
    <p:extLst>
      <p:ext uri="{BB962C8B-B14F-4D97-AF65-F5344CB8AC3E}">
        <p14:creationId xmlns:p14="http://schemas.microsoft.com/office/powerpoint/2010/main" val="379814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10200" y="1905000"/>
            <a:ext cx="3352800" cy="2523768"/>
          </a:xfrm>
          <a:prstGeom prst="rect">
            <a:avLst/>
          </a:prstGeom>
          <a:noFill/>
        </p:spPr>
        <p:txBody>
          <a:bodyPr wrap="square" rtlCol="0">
            <a:spAutoFit/>
          </a:bodyPr>
          <a:lstStyle/>
          <a:p>
            <a:r>
              <a:rPr lang="en-US" sz="2800" b="1" dirty="0">
                <a:solidFill>
                  <a:srgbClr val="292934"/>
                </a:solidFill>
                <a:latin typeface="Calibri" pitchFamily="34" charset="0"/>
              </a:rPr>
              <a:t>Species: </a:t>
            </a:r>
            <a:r>
              <a:rPr lang="en-US" sz="2800" dirty="0">
                <a:solidFill>
                  <a:srgbClr val="292934"/>
                </a:solidFill>
                <a:latin typeface="Calibri" pitchFamily="34" charset="0"/>
              </a:rPr>
              <a:t>A group of individuals that can mate and produce fertile offspring under natural conditions.</a:t>
            </a:r>
          </a:p>
          <a:p>
            <a:endParaRPr lang="en-US" dirty="0">
              <a:solidFill>
                <a:srgbClr val="292934"/>
              </a:solidFill>
            </a:endParaRPr>
          </a:p>
        </p:txBody>
      </p:sp>
      <p:grpSp>
        <p:nvGrpSpPr>
          <p:cNvPr id="2" name="Group 2"/>
          <p:cNvGrpSpPr/>
          <p:nvPr/>
        </p:nvGrpSpPr>
        <p:grpSpPr>
          <a:xfrm>
            <a:off x="871151" y="1450757"/>
            <a:ext cx="4697400" cy="4628417"/>
            <a:chOff x="1573267" y="1057215"/>
            <a:chExt cx="4402242" cy="4875393"/>
          </a:xfrm>
        </p:grpSpPr>
        <p:pic>
          <p:nvPicPr>
            <p:cNvPr id="16" name="Picture 15" descr="File:Lig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3267" y="1057215"/>
              <a:ext cx="3753086" cy="4419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964817" y="5486459"/>
              <a:ext cx="2010692" cy="446149"/>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Wikimeida.org</a:t>
              </a:r>
            </a:p>
          </p:txBody>
        </p:sp>
      </p:grpSp>
      <p:sp>
        <p:nvSpPr>
          <p:cNvPr id="13" name="TextBox 12"/>
          <p:cNvSpPr txBox="1"/>
          <p:nvPr/>
        </p:nvSpPr>
        <p:spPr>
          <a:xfrm>
            <a:off x="685800" y="533400"/>
            <a:ext cx="7620000" cy="707886"/>
          </a:xfrm>
          <a:prstGeom prst="rect">
            <a:avLst/>
          </a:prstGeom>
          <a:noFill/>
        </p:spPr>
        <p:txBody>
          <a:bodyPr wrap="square" rtlCol="0">
            <a:spAutoFit/>
          </a:bodyPr>
          <a:lstStyle/>
          <a:p>
            <a:r>
              <a:rPr lang="en-US" sz="4000" dirty="0">
                <a:solidFill>
                  <a:schemeClr val="tx2"/>
                </a:solidFill>
                <a:latin typeface="Calibri" pitchFamily="34" charset="0"/>
              </a:rPr>
              <a:t>A “Special” Level of Life</a:t>
            </a:r>
          </a:p>
        </p:txBody>
      </p:sp>
      <p:sp>
        <p:nvSpPr>
          <p:cNvPr id="19" name="TextBox 18"/>
          <p:cNvSpPr txBox="1"/>
          <p:nvPr/>
        </p:nvSpPr>
        <p:spPr>
          <a:xfrm>
            <a:off x="838200" y="5867400"/>
            <a:ext cx="7315200" cy="584775"/>
          </a:xfrm>
          <a:prstGeom prst="rect">
            <a:avLst/>
          </a:prstGeom>
          <a:noFill/>
        </p:spPr>
        <p:txBody>
          <a:bodyPr wrap="square" rtlCol="0">
            <a:spAutoFit/>
          </a:bodyPr>
          <a:lstStyle/>
          <a:p>
            <a:r>
              <a:rPr lang="en-US" sz="3200" dirty="0">
                <a:latin typeface="Calibri" pitchFamily="34" charset="0"/>
              </a:rPr>
              <a:t>A liger is a cross between a lion and a tiger</a:t>
            </a:r>
            <a:r>
              <a:rPr lang="en-US" sz="2800" dirty="0">
                <a:latin typeface="Calibri" pitchFamily="34" charset="0"/>
              </a:rPr>
              <a:t>.</a:t>
            </a:r>
          </a:p>
        </p:txBody>
      </p:sp>
    </p:spTree>
    <p:extLst>
      <p:ext uri="{BB962C8B-B14F-4D97-AF65-F5344CB8AC3E}">
        <p14:creationId xmlns:p14="http://schemas.microsoft.com/office/powerpoint/2010/main" val="358821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8060267" cy="990600"/>
          </a:xfrm>
        </p:spPr>
        <p:txBody>
          <a:bodyPr>
            <a:normAutofit/>
          </a:bodyPr>
          <a:lstStyle/>
          <a:p>
            <a:r>
              <a:rPr lang="en-US" dirty="0"/>
              <a:t>Summary Statements</a:t>
            </a:r>
          </a:p>
        </p:txBody>
      </p:sp>
      <p:sp>
        <p:nvSpPr>
          <p:cNvPr id="5" name="TextBox 4"/>
          <p:cNvSpPr txBox="1"/>
          <p:nvPr/>
        </p:nvSpPr>
        <p:spPr>
          <a:xfrm>
            <a:off x="685800" y="1371600"/>
            <a:ext cx="8001000" cy="4862870"/>
          </a:xfrm>
          <a:prstGeom prst="rect">
            <a:avLst/>
          </a:prstGeom>
          <a:noFill/>
        </p:spPr>
        <p:txBody>
          <a:bodyPr wrap="square" rtlCol="0">
            <a:spAutoFit/>
          </a:bodyPr>
          <a:lstStyle/>
          <a:p>
            <a:r>
              <a:rPr lang="en-US" sz="3000" b="1" dirty="0">
                <a:latin typeface="Calibri" pitchFamily="34" charset="0"/>
              </a:rPr>
              <a:t>Focus questions:</a:t>
            </a:r>
          </a:p>
          <a:p>
            <a:pPr marL="365760" indent="-365760">
              <a:spcBef>
                <a:spcPts val="1200"/>
              </a:spcBef>
              <a:buClr>
                <a:schemeClr val="bg1">
                  <a:lumMod val="75000"/>
                </a:schemeClr>
              </a:buClr>
              <a:buFont typeface="+mj-lt"/>
              <a:buAutoNum type="arabicPeriod"/>
            </a:pPr>
            <a:r>
              <a:rPr lang="en-US" sz="3000" dirty="0">
                <a:latin typeface="Calibri" pitchFamily="34" charset="0"/>
              </a:rPr>
              <a:t>How do traits of living things help us understand how they’re grouped and related? </a:t>
            </a:r>
          </a:p>
          <a:p>
            <a:pPr marL="365760" indent="-365760">
              <a:spcBef>
                <a:spcPts val="1200"/>
              </a:spcBef>
              <a:buClr>
                <a:schemeClr val="bg1">
                  <a:lumMod val="75000"/>
                </a:schemeClr>
              </a:buClr>
              <a:buFont typeface="+mj-lt"/>
              <a:buAutoNum type="arabicPeriod"/>
            </a:pPr>
            <a:r>
              <a:rPr lang="en-US" sz="3000" dirty="0">
                <a:solidFill>
                  <a:srgbClr val="292934"/>
                </a:solidFill>
                <a:latin typeface="Calibri" pitchFamily="34" charset="0"/>
              </a:rPr>
              <a:t>Why are variations in traits important for the survival of living things?</a:t>
            </a:r>
          </a:p>
          <a:p>
            <a:pPr>
              <a:spcBef>
                <a:spcPts val="2400"/>
              </a:spcBef>
              <a:buClr>
                <a:schemeClr val="bg1">
                  <a:lumMod val="75000"/>
                </a:schemeClr>
              </a:buClr>
            </a:pPr>
            <a:r>
              <a:rPr lang="en-US" sz="3000" dirty="0">
                <a:solidFill>
                  <a:srgbClr val="292934"/>
                </a:solidFill>
                <a:latin typeface="Calibri" pitchFamily="34" charset="0"/>
              </a:rPr>
              <a:t>Think about the big ideas we’ve explored so far in this content deepening session and write two or three concise sentences in your science notebooks describing these ideas. </a:t>
            </a:r>
            <a:endParaRPr lang="en-US" sz="3000" dirty="0"/>
          </a:p>
        </p:txBody>
      </p:sp>
    </p:spTree>
    <p:extLst>
      <p:ext uri="{BB962C8B-B14F-4D97-AF65-F5344CB8AC3E}">
        <p14:creationId xmlns:p14="http://schemas.microsoft.com/office/powerpoint/2010/main" val="42220431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Content Deepening: Focus Question 3</a:t>
            </a:r>
          </a:p>
        </p:txBody>
      </p:sp>
      <p:sp>
        <p:nvSpPr>
          <p:cNvPr id="3" name="Content Placeholder 2"/>
          <p:cNvSpPr>
            <a:spLocks noGrp="1"/>
          </p:cNvSpPr>
          <p:nvPr>
            <p:ph idx="1"/>
          </p:nvPr>
        </p:nvSpPr>
        <p:spPr>
          <a:xfrm>
            <a:off x="457200" y="1524000"/>
            <a:ext cx="8153400" cy="1447800"/>
          </a:xfrm>
        </p:spPr>
        <p:txBody>
          <a:bodyPr>
            <a:normAutofit/>
          </a:bodyPr>
          <a:lstStyle/>
          <a:p>
            <a:pPr marL="0" indent="0">
              <a:buNone/>
            </a:pPr>
            <a:r>
              <a:rPr lang="en-US" sz="3200" dirty="0"/>
              <a:t>How can we represent patterns of trait variation among individuals of a species?</a:t>
            </a:r>
          </a:p>
          <a:p>
            <a:endParaRPr lang="en-US" dirty="0"/>
          </a:p>
        </p:txBody>
      </p:sp>
    </p:spTree>
    <p:extLst>
      <p:ext uri="{BB962C8B-B14F-4D97-AF65-F5344CB8AC3E}">
        <p14:creationId xmlns:p14="http://schemas.microsoft.com/office/powerpoint/2010/main" val="356766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1" name="Rectangle 3"/>
          <p:cNvSpPr>
            <a:spLocks noGrp="1" noChangeArrowheads="1"/>
          </p:cNvSpPr>
          <p:nvPr>
            <p:ph type="body" idx="1"/>
          </p:nvPr>
        </p:nvSpPr>
        <p:spPr>
          <a:xfrm>
            <a:off x="609600" y="1219200"/>
            <a:ext cx="8229600" cy="5334000"/>
          </a:xfrm>
        </p:spPr>
        <p:txBody>
          <a:bodyPr/>
          <a:lstStyle/>
          <a:p>
            <a:pPr marL="365760" indent="-365760">
              <a:spcBef>
                <a:spcPts val="600"/>
              </a:spcBef>
              <a:buFont typeface="+mj-lt"/>
              <a:buAutoNum type="arabicPeriod"/>
            </a:pPr>
            <a:r>
              <a:rPr lang="en-US" altLang="en-US" sz="2700" dirty="0"/>
              <a:t>Work with a partner to identify about 15 or 20 individual plants of the </a:t>
            </a:r>
            <a:r>
              <a:rPr lang="en-US" altLang="en-US" sz="2700" b="1" dirty="0"/>
              <a:t>same species </a:t>
            </a:r>
            <a:r>
              <a:rPr lang="en-US" altLang="en-US" sz="2700" dirty="0"/>
              <a:t>and a trait you would like to measure. Examples of traits you could measure:  </a:t>
            </a:r>
          </a:p>
          <a:p>
            <a:pPr marL="731520" lvl="1" indent="-365760">
              <a:spcBef>
                <a:spcPts val="600"/>
              </a:spcBef>
            </a:pPr>
            <a:r>
              <a:rPr lang="en-US" altLang="en-US" sz="2700" dirty="0"/>
              <a:t>The length of the longest stem on 10 rosemary plants</a:t>
            </a:r>
          </a:p>
          <a:p>
            <a:pPr marL="731520" lvl="1" indent="-365760">
              <a:spcBef>
                <a:spcPts val="600"/>
              </a:spcBef>
            </a:pPr>
            <a:r>
              <a:rPr lang="en-US" altLang="en-US" sz="2700" dirty="0"/>
              <a:t>The length of the biggest leaf on 15 rose stems</a:t>
            </a:r>
          </a:p>
          <a:p>
            <a:pPr marL="731520" lvl="1" indent="-365760">
              <a:spcBef>
                <a:spcPts val="600"/>
              </a:spcBef>
            </a:pPr>
            <a:r>
              <a:rPr lang="en-US" altLang="en-US" sz="2700" dirty="0"/>
              <a:t>The height of the flower on 20 dandelions</a:t>
            </a:r>
          </a:p>
          <a:p>
            <a:pPr marL="731520" lvl="1" indent="-365760">
              <a:spcBef>
                <a:spcPts val="600"/>
              </a:spcBef>
            </a:pPr>
            <a:r>
              <a:rPr lang="en-US" altLang="en-US" sz="2700" dirty="0"/>
              <a:t>The length of 20 different pea pods</a:t>
            </a:r>
          </a:p>
          <a:p>
            <a:pPr marL="365760" indent="-365760">
              <a:spcBef>
                <a:spcPts val="600"/>
              </a:spcBef>
              <a:buFont typeface="+mj-lt"/>
              <a:buAutoNum type="arabicPeriod"/>
            </a:pPr>
            <a:r>
              <a:rPr lang="en-US" altLang="en-US" sz="2700" dirty="0"/>
              <a:t>Measure this trait for every individual in your sample population. Then record the data on the Plant Species Measurement table in your handout.</a:t>
            </a:r>
          </a:p>
          <a:p>
            <a:pPr marL="419100" indent="-419100"/>
            <a:endParaRPr lang="en-US" altLang="en-US" sz="2800" dirty="0"/>
          </a:p>
        </p:txBody>
      </p:sp>
      <p:sp>
        <p:nvSpPr>
          <p:cNvPr id="2" name="Title 1"/>
          <p:cNvSpPr>
            <a:spLocks noGrp="1"/>
          </p:cNvSpPr>
          <p:nvPr>
            <p:ph type="title"/>
          </p:nvPr>
        </p:nvSpPr>
        <p:spPr>
          <a:xfrm>
            <a:off x="533400" y="381000"/>
            <a:ext cx="8153400" cy="990600"/>
          </a:xfrm>
        </p:spPr>
        <p:txBody>
          <a:bodyPr>
            <a:normAutofit/>
          </a:bodyPr>
          <a:lstStyle/>
          <a:p>
            <a:r>
              <a:rPr lang="en-US" dirty="0"/>
              <a:t>Celebrate Variation!</a:t>
            </a:r>
          </a:p>
        </p:txBody>
      </p:sp>
    </p:spTree>
    <p:extLst>
      <p:ext uri="{BB962C8B-B14F-4D97-AF65-F5344CB8AC3E}">
        <p14:creationId xmlns:p14="http://schemas.microsoft.com/office/powerpoint/2010/main" val="225702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7411">
                                            <p:txEl>
                                              <p:pRg st="0" end="0"/>
                                            </p:txEl>
                                          </p:spTgt>
                                        </p:tgtEl>
                                        <p:attrNameLst>
                                          <p:attrName>style.visibility</p:attrName>
                                        </p:attrNameLst>
                                      </p:cBhvr>
                                      <p:to>
                                        <p:strVal val="visible"/>
                                      </p:to>
                                    </p:set>
                                    <p:anim calcmode="lin" valueType="num">
                                      <p:cBhvr additive="base">
                                        <p:cTn id="7" dur="500" fill="hold"/>
                                        <p:tgtEl>
                                          <p:spTgt spid="65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7411">
                                            <p:txEl>
                                              <p:pRg st="1" end="1"/>
                                            </p:txEl>
                                          </p:spTgt>
                                        </p:tgtEl>
                                        <p:attrNameLst>
                                          <p:attrName>style.visibility</p:attrName>
                                        </p:attrNameLst>
                                      </p:cBhvr>
                                      <p:to>
                                        <p:strVal val="visible"/>
                                      </p:to>
                                    </p:set>
                                    <p:anim calcmode="lin" valueType="num">
                                      <p:cBhvr additive="base">
                                        <p:cTn id="11" dur="500" fill="hold"/>
                                        <p:tgtEl>
                                          <p:spTgt spid="6574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574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57411">
                                            <p:txEl>
                                              <p:pRg st="2" end="2"/>
                                            </p:txEl>
                                          </p:spTgt>
                                        </p:tgtEl>
                                        <p:attrNameLst>
                                          <p:attrName>style.visibility</p:attrName>
                                        </p:attrNameLst>
                                      </p:cBhvr>
                                      <p:to>
                                        <p:strVal val="visible"/>
                                      </p:to>
                                    </p:set>
                                    <p:anim calcmode="lin" valueType="num">
                                      <p:cBhvr additive="base">
                                        <p:cTn id="15" dur="500" fill="hold"/>
                                        <p:tgtEl>
                                          <p:spTgt spid="6574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574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57411">
                                            <p:txEl>
                                              <p:pRg st="3" end="3"/>
                                            </p:txEl>
                                          </p:spTgt>
                                        </p:tgtEl>
                                        <p:attrNameLst>
                                          <p:attrName>style.visibility</p:attrName>
                                        </p:attrNameLst>
                                      </p:cBhvr>
                                      <p:to>
                                        <p:strVal val="visible"/>
                                      </p:to>
                                    </p:set>
                                    <p:anim calcmode="lin" valueType="num">
                                      <p:cBhvr additive="base">
                                        <p:cTn id="19" dur="500" fill="hold"/>
                                        <p:tgtEl>
                                          <p:spTgt spid="6574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74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57411">
                                            <p:txEl>
                                              <p:pRg st="4" end="4"/>
                                            </p:txEl>
                                          </p:spTgt>
                                        </p:tgtEl>
                                        <p:attrNameLst>
                                          <p:attrName>style.visibility</p:attrName>
                                        </p:attrNameLst>
                                      </p:cBhvr>
                                      <p:to>
                                        <p:strVal val="visible"/>
                                      </p:to>
                                    </p:set>
                                    <p:anim calcmode="lin" valueType="num">
                                      <p:cBhvr additive="base">
                                        <p:cTn id="23" dur="500" fill="hold"/>
                                        <p:tgtEl>
                                          <p:spTgt spid="6574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5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57411">
                                            <p:txEl>
                                              <p:pRg st="5" end="5"/>
                                            </p:txEl>
                                          </p:spTgt>
                                        </p:tgtEl>
                                        <p:attrNameLst>
                                          <p:attrName>style.visibility</p:attrName>
                                        </p:attrNameLst>
                                      </p:cBhvr>
                                      <p:to>
                                        <p:strVal val="visible"/>
                                      </p:to>
                                    </p:set>
                                    <p:anim calcmode="lin" valueType="num">
                                      <p:cBhvr additive="base">
                                        <p:cTn id="29" dur="500" fill="hold"/>
                                        <p:tgtEl>
                                          <p:spTgt spid="65741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5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1"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Create a Histogram</a:t>
            </a:r>
          </a:p>
        </p:txBody>
      </p:sp>
      <p:sp>
        <p:nvSpPr>
          <p:cNvPr id="3" name="Content Placeholder 2"/>
          <p:cNvSpPr>
            <a:spLocks noGrp="1"/>
          </p:cNvSpPr>
          <p:nvPr>
            <p:ph idx="1"/>
          </p:nvPr>
        </p:nvSpPr>
        <p:spPr>
          <a:xfrm>
            <a:off x="609600" y="1371600"/>
            <a:ext cx="8305800" cy="5181600"/>
          </a:xfrm>
        </p:spPr>
        <p:txBody>
          <a:bodyPr>
            <a:noAutofit/>
          </a:bodyPr>
          <a:lstStyle/>
          <a:p>
            <a:pPr marL="365760" indent="-365760">
              <a:spcBef>
                <a:spcPts val="600"/>
              </a:spcBef>
              <a:buFont typeface="+mj-lt"/>
              <a:buAutoNum type="arabicPeriod"/>
            </a:pPr>
            <a:r>
              <a:rPr lang="en-US" sz="2900" dirty="0"/>
              <a:t>Determine the range in your sample by finding the difference between the largest and smallest measurement.</a:t>
            </a:r>
          </a:p>
          <a:p>
            <a:pPr marL="365760" indent="-365760">
              <a:spcBef>
                <a:spcPts val="600"/>
              </a:spcBef>
              <a:buFont typeface="+mj-lt"/>
              <a:buAutoNum type="arabicPeriod"/>
            </a:pPr>
            <a:r>
              <a:rPr lang="en-US" sz="2900" dirty="0"/>
              <a:t>Divide the resulting range into 4 to 6 intervals. </a:t>
            </a:r>
          </a:p>
          <a:p>
            <a:pPr marL="365760" lvl="0" indent="-365760">
              <a:spcBef>
                <a:spcPts val="600"/>
              </a:spcBef>
              <a:buFont typeface="+mj-lt"/>
              <a:buAutoNum type="arabicPeriod"/>
            </a:pPr>
            <a:r>
              <a:rPr lang="en-US" sz="2900" dirty="0"/>
              <a:t>Count the number of measurements that fall into each interval and record this data on the frequency distribution table in your handout (page 2).</a:t>
            </a:r>
          </a:p>
          <a:p>
            <a:pPr marL="365760" indent="-365760">
              <a:spcBef>
                <a:spcPts val="600"/>
              </a:spcBef>
              <a:buFont typeface="+mj-lt"/>
              <a:buAutoNum type="arabicPeriod"/>
            </a:pPr>
            <a:r>
              <a:rPr lang="en-US" sz="2900" dirty="0"/>
              <a:t>Use the data in your frequency distribution table to create a histogram (bar graph) on your handout that illustrates the results. (See the sample histogram on page 1.)</a:t>
            </a:r>
          </a:p>
        </p:txBody>
      </p:sp>
    </p:spTree>
    <p:extLst>
      <p:ext uri="{BB962C8B-B14F-4D97-AF65-F5344CB8AC3E}">
        <p14:creationId xmlns:p14="http://schemas.microsoft.com/office/powerpoint/2010/main" val="147845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09600" y="1295400"/>
          <a:ext cx="7848600" cy="5207004"/>
        </p:xfrm>
        <a:graphic>
          <a:graphicData uri="http://schemas.openxmlformats.org/drawingml/2006/table">
            <a:tbl>
              <a:tblPr>
                <a:tableStyleId>{5C22544A-7EE6-4342-B048-85BDC9FD1C3A}</a:tableStyleId>
              </a:tblPr>
              <a:tblGrid>
                <a:gridCol w="4143883">
                  <a:extLst>
                    <a:ext uri="{9D8B030D-6E8A-4147-A177-3AD203B41FA5}">
                      <a16:colId xmlns:a16="http://schemas.microsoft.com/office/drawing/2014/main" val="20000"/>
                    </a:ext>
                  </a:extLst>
                </a:gridCol>
                <a:gridCol w="3704717">
                  <a:extLst>
                    <a:ext uri="{9D8B030D-6E8A-4147-A177-3AD203B41FA5}">
                      <a16:colId xmlns:a16="http://schemas.microsoft.com/office/drawing/2014/main" val="20001"/>
                    </a:ext>
                  </a:extLst>
                </a:gridCol>
              </a:tblGrid>
              <a:tr h="1600200">
                <a:tc>
                  <a:txBody>
                    <a:bodyPr/>
                    <a:lstStyle/>
                    <a:p>
                      <a:pPr marL="0" marR="0" algn="ctr">
                        <a:spcBef>
                          <a:spcPts val="0"/>
                        </a:spcBef>
                        <a:spcAft>
                          <a:spcPts val="0"/>
                        </a:spcAft>
                      </a:pPr>
                      <a:endParaRPr lang="en-US" sz="3200" dirty="0">
                        <a:effectLst/>
                      </a:endParaRPr>
                    </a:p>
                    <a:p>
                      <a:pPr marL="0" marR="0" algn="ctr">
                        <a:spcBef>
                          <a:spcPts val="0"/>
                        </a:spcBef>
                        <a:spcAft>
                          <a:spcPts val="0"/>
                        </a:spcAft>
                      </a:pPr>
                      <a:r>
                        <a:rPr lang="en-US" sz="3200" dirty="0">
                          <a:effectLst/>
                        </a:rPr>
                        <a:t>Length Range</a:t>
                      </a:r>
                      <a:endParaRPr lang="en-US" sz="3200"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200" dirty="0">
                          <a:effectLst/>
                        </a:rPr>
                        <a:t>Number of Individuals </a:t>
                      </a:r>
                      <a:br>
                        <a:rPr lang="en-US" sz="3200" dirty="0">
                          <a:effectLst/>
                        </a:rPr>
                      </a:br>
                      <a:r>
                        <a:rPr lang="en-US" sz="3200" dirty="0">
                          <a:effectLst/>
                        </a:rPr>
                        <a:t>in That Range</a:t>
                      </a:r>
                      <a:endParaRPr lang="en-US" sz="3200" dirty="0">
                        <a:effectLst/>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1134">
                <a:tc>
                  <a:txBody>
                    <a:bodyPr/>
                    <a:lstStyle/>
                    <a:p>
                      <a:pPr marL="0" marR="0" algn="ctr">
                        <a:spcBef>
                          <a:spcPts val="0"/>
                        </a:spcBef>
                        <a:spcAft>
                          <a:spcPts val="0"/>
                        </a:spcAft>
                      </a:pPr>
                      <a:r>
                        <a:rPr lang="en-US" sz="3200" dirty="0">
                          <a:effectLst/>
                        </a:rPr>
                        <a:t>6</a:t>
                      </a:r>
                      <a:r>
                        <a:rPr lang="en-US" sz="3200" kern="1200" dirty="0">
                          <a:solidFill>
                            <a:schemeClr val="dk1"/>
                          </a:solidFill>
                          <a:latin typeface="Arial" pitchFamily="34" charset="0"/>
                          <a:ea typeface="+mn-ea"/>
                          <a:cs typeface="Arial" pitchFamily="34" charset="0"/>
                        </a:rPr>
                        <a:t>–</a:t>
                      </a:r>
                      <a:r>
                        <a:rPr lang="en-US" sz="3200" dirty="0">
                          <a:effectLst/>
                        </a:rPr>
                        <a:t>10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2</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01134">
                <a:tc>
                  <a:txBody>
                    <a:bodyPr/>
                    <a:lstStyle/>
                    <a:p>
                      <a:pPr marL="0" marR="0" algn="ctr">
                        <a:spcBef>
                          <a:spcPts val="0"/>
                        </a:spcBef>
                        <a:spcAft>
                          <a:spcPts val="0"/>
                        </a:spcAft>
                      </a:pPr>
                      <a:r>
                        <a:rPr lang="en-US" sz="3200" dirty="0">
                          <a:effectLst/>
                        </a:rPr>
                        <a:t>11</a:t>
                      </a:r>
                      <a:r>
                        <a:rPr lang="en-US" sz="3200" kern="1200" dirty="0">
                          <a:solidFill>
                            <a:schemeClr val="dk1"/>
                          </a:solidFill>
                          <a:latin typeface="Arial" pitchFamily="34" charset="0"/>
                          <a:ea typeface="+mn-ea"/>
                          <a:cs typeface="Arial" pitchFamily="34" charset="0"/>
                        </a:rPr>
                        <a:t>–</a:t>
                      </a:r>
                      <a:r>
                        <a:rPr lang="en-US" sz="3200" dirty="0">
                          <a:effectLst/>
                        </a:rPr>
                        <a:t>15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6</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01134">
                <a:tc>
                  <a:txBody>
                    <a:bodyPr/>
                    <a:lstStyle/>
                    <a:p>
                      <a:pPr marL="0" marR="0" algn="ctr">
                        <a:spcBef>
                          <a:spcPts val="0"/>
                        </a:spcBef>
                        <a:spcAft>
                          <a:spcPts val="0"/>
                        </a:spcAft>
                      </a:pPr>
                      <a:r>
                        <a:rPr lang="en-US" sz="3200" dirty="0">
                          <a:effectLst/>
                        </a:rPr>
                        <a:t>16</a:t>
                      </a:r>
                      <a:r>
                        <a:rPr lang="en-US" sz="3200" kern="1200" dirty="0">
                          <a:solidFill>
                            <a:schemeClr val="dk1"/>
                          </a:solidFill>
                          <a:latin typeface="Arial" pitchFamily="34" charset="0"/>
                          <a:ea typeface="+mn-ea"/>
                          <a:cs typeface="Arial" pitchFamily="34" charset="0"/>
                        </a:rPr>
                        <a:t>–</a:t>
                      </a:r>
                      <a:r>
                        <a:rPr lang="en-US" sz="3200" dirty="0">
                          <a:effectLst/>
                        </a:rPr>
                        <a:t>20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10</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01134">
                <a:tc>
                  <a:txBody>
                    <a:bodyPr/>
                    <a:lstStyle/>
                    <a:p>
                      <a:pPr marL="0" marR="0" algn="ctr">
                        <a:spcBef>
                          <a:spcPts val="0"/>
                        </a:spcBef>
                        <a:spcAft>
                          <a:spcPts val="0"/>
                        </a:spcAft>
                      </a:pPr>
                      <a:r>
                        <a:rPr lang="en-US" sz="3200" dirty="0">
                          <a:effectLst/>
                        </a:rPr>
                        <a:t>21</a:t>
                      </a:r>
                      <a:r>
                        <a:rPr lang="en-US" sz="3200" kern="1200" dirty="0">
                          <a:solidFill>
                            <a:schemeClr val="dk1"/>
                          </a:solidFill>
                          <a:latin typeface="Arial" pitchFamily="34" charset="0"/>
                          <a:ea typeface="+mn-ea"/>
                          <a:cs typeface="Arial" pitchFamily="34" charset="0"/>
                        </a:rPr>
                        <a:t>–</a:t>
                      </a:r>
                      <a:r>
                        <a:rPr lang="en-US" sz="3200" dirty="0">
                          <a:effectLst/>
                        </a:rPr>
                        <a:t>25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4</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01134">
                <a:tc>
                  <a:txBody>
                    <a:bodyPr/>
                    <a:lstStyle/>
                    <a:p>
                      <a:pPr marL="0" marR="0" algn="ctr">
                        <a:spcBef>
                          <a:spcPts val="0"/>
                        </a:spcBef>
                        <a:spcAft>
                          <a:spcPts val="0"/>
                        </a:spcAft>
                      </a:pPr>
                      <a:r>
                        <a:rPr lang="en-US" sz="3200" dirty="0">
                          <a:effectLst/>
                        </a:rPr>
                        <a:t>26</a:t>
                      </a:r>
                      <a:r>
                        <a:rPr lang="en-US" sz="3200" kern="1200" dirty="0">
                          <a:solidFill>
                            <a:schemeClr val="dk1"/>
                          </a:solidFill>
                          <a:latin typeface="Arial" pitchFamily="34" charset="0"/>
                          <a:ea typeface="+mn-ea"/>
                          <a:cs typeface="Arial" pitchFamily="34" charset="0"/>
                        </a:rPr>
                        <a:t>–</a:t>
                      </a:r>
                      <a:r>
                        <a:rPr lang="en-US" sz="3200" dirty="0">
                          <a:effectLst/>
                        </a:rPr>
                        <a:t>30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rPr>
                        <a:t>3</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011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effectLst/>
                        </a:rPr>
                        <a:t>31</a:t>
                      </a:r>
                      <a:r>
                        <a:rPr lang="en-US" sz="3200" kern="1200" dirty="0">
                          <a:solidFill>
                            <a:schemeClr val="dk1"/>
                          </a:solidFill>
                          <a:latin typeface="Arial" pitchFamily="34" charset="0"/>
                          <a:ea typeface="+mn-ea"/>
                          <a:cs typeface="Arial" pitchFamily="34" charset="0"/>
                        </a:rPr>
                        <a:t>–</a:t>
                      </a:r>
                      <a:r>
                        <a:rPr lang="en-US" sz="3200" dirty="0">
                          <a:effectLst/>
                        </a:rPr>
                        <a:t>35 mm</a:t>
                      </a:r>
                      <a:endParaRPr lang="en-US" sz="32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3200" dirty="0">
                          <a:effectLst/>
                          <a:latin typeface="Arial"/>
                          <a:ea typeface="Times New Roman"/>
                          <a:cs typeface="Times New Roman"/>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3" name="Title 1"/>
          <p:cNvSpPr txBox="1">
            <a:spLocks/>
          </p:cNvSpPr>
          <p:nvPr/>
        </p:nvSpPr>
        <p:spPr>
          <a:xfrm>
            <a:off x="533400" y="457200"/>
            <a:ext cx="8153400" cy="8382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Sample Frequency Distribution Table</a:t>
            </a:r>
          </a:p>
        </p:txBody>
      </p:sp>
    </p:spTree>
    <p:extLst>
      <p:ext uri="{BB962C8B-B14F-4D97-AF65-F5344CB8AC3E}">
        <p14:creationId xmlns:p14="http://schemas.microsoft.com/office/powerpoint/2010/main" val="23135586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7620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Sample Histogram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447800"/>
            <a:ext cx="7543800" cy="4950959"/>
          </a:xfrm>
          <a:prstGeom prst="rect">
            <a:avLst/>
          </a:prstGeom>
        </p:spPr>
      </p:pic>
    </p:spTree>
    <p:extLst>
      <p:ext uri="{BB962C8B-B14F-4D97-AF65-F5344CB8AC3E}">
        <p14:creationId xmlns:p14="http://schemas.microsoft.com/office/powerpoint/2010/main" val="9161274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5" name="Rectangle 3"/>
          <p:cNvSpPr>
            <a:spLocks noGrp="1" noChangeArrowheads="1"/>
          </p:cNvSpPr>
          <p:nvPr>
            <p:ph type="body" idx="1"/>
          </p:nvPr>
        </p:nvSpPr>
        <p:spPr>
          <a:xfrm>
            <a:off x="609600" y="1371600"/>
            <a:ext cx="8229600" cy="5105400"/>
          </a:xfrm>
        </p:spPr>
        <p:txBody>
          <a:bodyPr>
            <a:noAutofit/>
          </a:bodyPr>
          <a:lstStyle/>
          <a:p>
            <a:pPr marL="365760" indent="-365760">
              <a:spcBef>
                <a:spcPts val="1200"/>
              </a:spcBef>
              <a:buFont typeface="+mj-lt"/>
              <a:buAutoNum type="arabicPeriod"/>
            </a:pPr>
            <a:r>
              <a:rPr lang="en-US" altLang="en-US" sz="3200" dirty="0"/>
              <a:t>Sketch a copy of your histogram in your science notebook or on your worksheet. </a:t>
            </a:r>
          </a:p>
          <a:p>
            <a:pPr marL="365760" indent="-365760">
              <a:spcBef>
                <a:spcPts val="1200"/>
              </a:spcBef>
              <a:buFont typeface="+mj-lt"/>
              <a:buAutoNum type="arabicPeriod"/>
            </a:pPr>
            <a:r>
              <a:rPr lang="en-US" altLang="en-US" sz="3200" dirty="0"/>
              <a:t>Draw lines pointing out what you see in the data and use short phrases to describe your observations.</a:t>
            </a:r>
          </a:p>
          <a:p>
            <a:pPr marL="365760" indent="-365760">
              <a:spcBef>
                <a:spcPts val="1200"/>
              </a:spcBef>
              <a:buFont typeface="+mj-lt"/>
              <a:buAutoNum type="arabicPeriod"/>
            </a:pPr>
            <a:r>
              <a:rPr lang="en-US" altLang="en-US" sz="3200" dirty="0"/>
              <a:t>Then draw lines and use short phrases describing what you think the results mean.</a:t>
            </a:r>
          </a:p>
          <a:p>
            <a:pPr marL="365760" indent="-365760">
              <a:spcBef>
                <a:spcPts val="1200"/>
              </a:spcBef>
              <a:buFont typeface="+mj-lt"/>
              <a:buAutoNum type="arabicPeriod"/>
            </a:pPr>
            <a:r>
              <a:rPr lang="en-US" altLang="en-US" sz="3200" dirty="0"/>
              <a:t>Answer the questions on page 3 of your handout independently.</a:t>
            </a:r>
          </a:p>
        </p:txBody>
      </p:sp>
      <p:sp>
        <p:nvSpPr>
          <p:cNvPr id="2" name="Title 1"/>
          <p:cNvSpPr>
            <a:spLocks noGrp="1"/>
          </p:cNvSpPr>
          <p:nvPr>
            <p:ph type="title"/>
          </p:nvPr>
        </p:nvSpPr>
        <p:spPr>
          <a:xfrm>
            <a:off x="609600" y="381000"/>
            <a:ext cx="8077200" cy="990600"/>
          </a:xfrm>
        </p:spPr>
        <p:txBody>
          <a:bodyPr/>
          <a:lstStyle/>
          <a:p>
            <a:r>
              <a:rPr lang="en-US" dirty="0"/>
              <a:t>Interpreting the Results</a:t>
            </a:r>
          </a:p>
        </p:txBody>
      </p:sp>
    </p:spTree>
    <p:extLst>
      <p:ext uri="{BB962C8B-B14F-4D97-AF65-F5344CB8AC3E}">
        <p14:creationId xmlns:p14="http://schemas.microsoft.com/office/powerpoint/2010/main" val="338782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57200"/>
            <a:ext cx="8229600" cy="990600"/>
          </a:xfrm>
        </p:spPr>
        <p:txBody>
          <a:bodyPr/>
          <a:lstStyle/>
          <a:p>
            <a:r>
              <a:rPr lang="en-US" dirty="0"/>
              <a:t>Focus for the Week</a:t>
            </a:r>
          </a:p>
        </p:txBody>
      </p:sp>
      <p:sp>
        <p:nvSpPr>
          <p:cNvPr id="8195" name="Content Placeholder 2"/>
          <p:cNvSpPr>
            <a:spLocks noGrp="1"/>
          </p:cNvSpPr>
          <p:nvPr>
            <p:ph idx="1"/>
          </p:nvPr>
        </p:nvSpPr>
        <p:spPr>
          <a:xfrm>
            <a:off x="457200" y="1447800"/>
            <a:ext cx="8229600" cy="4876800"/>
          </a:xfrm>
        </p:spPr>
        <p:txBody>
          <a:bodyPr/>
          <a:lstStyle/>
          <a:p>
            <a:pPr marL="365760" indent="-365760">
              <a:spcBef>
                <a:spcPts val="800"/>
              </a:spcBef>
            </a:pPr>
            <a:r>
              <a:rPr lang="en-US" sz="3000" dirty="0"/>
              <a:t>Content area 2: variations in plants and animals (VPA)</a:t>
            </a:r>
          </a:p>
          <a:p>
            <a:pPr marL="365760" indent="-365760">
              <a:spcBef>
                <a:spcPts val="800"/>
              </a:spcBef>
            </a:pPr>
            <a:r>
              <a:rPr lang="en-US" sz="3000" dirty="0"/>
              <a:t>Science Content Storyline Lens</a:t>
            </a:r>
          </a:p>
          <a:p>
            <a:pPr marL="731520" lvl="1" indent="-365760">
              <a:spcBef>
                <a:spcPts val="800"/>
              </a:spcBef>
              <a:buSzPct val="100000"/>
              <a:buFont typeface="Arial" pitchFamily="34" charset="0"/>
              <a:buChar char="•"/>
            </a:pPr>
            <a:r>
              <a:rPr lang="en-US" sz="3000" dirty="0"/>
              <a:t>Strategies A, B, C, D, F, G, H, and I</a:t>
            </a:r>
          </a:p>
          <a:p>
            <a:pPr marL="731520" lvl="1" indent="-365760">
              <a:spcBef>
                <a:spcPts val="800"/>
              </a:spcBef>
              <a:buSzPct val="100000"/>
              <a:buFont typeface="Arial" pitchFamily="34" charset="0"/>
              <a:buChar char="•"/>
            </a:pPr>
            <a:r>
              <a:rPr lang="en-US" sz="3000" dirty="0"/>
              <a:t>Video-based lesson analysis (VPA lessons)</a:t>
            </a:r>
          </a:p>
          <a:p>
            <a:pPr marL="365760" lvl="1" indent="-365760">
              <a:spcBef>
                <a:spcPts val="800"/>
              </a:spcBef>
              <a:buFont typeface="Arial" pitchFamily="34" charset="0"/>
              <a:buChar char="•"/>
            </a:pPr>
            <a:r>
              <a:rPr lang="en-US" sz="3000" dirty="0"/>
              <a:t>VPA lesson plans review (last day)</a:t>
            </a:r>
          </a:p>
          <a:p>
            <a:pPr marL="365760" lvl="1" indent="-365760">
              <a:spcBef>
                <a:spcPts val="800"/>
              </a:spcBef>
              <a:buFont typeface="Arial" pitchFamily="34" charset="0"/>
              <a:buChar char="•"/>
            </a:pPr>
            <a:r>
              <a:rPr lang="en-US" sz="3000" dirty="0"/>
              <a:t>Academic-year schedule (last day)</a:t>
            </a:r>
          </a:p>
          <a:p>
            <a:pPr marL="731520" lvl="2" indent="-365760">
              <a:spcBef>
                <a:spcPts val="800"/>
              </a:spcBef>
            </a:pPr>
            <a:r>
              <a:rPr lang="en-US" sz="3000" dirty="0"/>
              <a:t>Video recording</a:t>
            </a:r>
          </a:p>
          <a:p>
            <a:pPr marL="731520" lvl="2" indent="-365760">
              <a:spcBef>
                <a:spcPts val="800"/>
              </a:spcBef>
            </a:pPr>
            <a:r>
              <a:rPr lang="en-US" sz="3000" dirty="0"/>
              <a:t>Study-group sessions</a:t>
            </a:r>
          </a:p>
        </p:txBody>
      </p:sp>
    </p:spTree>
    <p:extLst>
      <p:ext uri="{BB962C8B-B14F-4D97-AF65-F5344CB8AC3E}">
        <p14:creationId xmlns:p14="http://schemas.microsoft.com/office/powerpoint/2010/main" val="18759838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Autofit/>
          </a:bodyPr>
          <a:lstStyle/>
          <a:p>
            <a:r>
              <a:rPr lang="en-US" sz="3800" dirty="0"/>
              <a:t>Our Ideas and Questions about Inheritance</a:t>
            </a:r>
          </a:p>
        </p:txBody>
      </p:sp>
      <p:sp>
        <p:nvSpPr>
          <p:cNvPr id="3" name="Content Placeholder 2"/>
          <p:cNvSpPr>
            <a:spLocks noGrp="1"/>
          </p:cNvSpPr>
          <p:nvPr>
            <p:ph idx="1"/>
          </p:nvPr>
        </p:nvSpPr>
        <p:spPr>
          <a:xfrm>
            <a:off x="609600" y="1524000"/>
            <a:ext cx="8229600" cy="1219200"/>
          </a:xfrm>
        </p:spPr>
        <p:txBody>
          <a:bodyPr/>
          <a:lstStyle/>
          <a:p>
            <a:pPr marL="0" indent="0">
              <a:spcBef>
                <a:spcPts val="0"/>
              </a:spcBef>
              <a:buNone/>
            </a:pPr>
            <a:r>
              <a:rPr lang="en-US" sz="3200" dirty="0"/>
              <a:t>Let’s list our ideas and questions about trait inheritance on two charts:</a:t>
            </a:r>
          </a:p>
        </p:txBody>
      </p:sp>
      <p:sp>
        <p:nvSpPr>
          <p:cNvPr id="4" name="TextBox 3"/>
          <p:cNvSpPr txBox="1"/>
          <p:nvPr/>
        </p:nvSpPr>
        <p:spPr>
          <a:xfrm>
            <a:off x="685800" y="2819400"/>
            <a:ext cx="3429000" cy="1508105"/>
          </a:xfrm>
          <a:prstGeom prst="rect">
            <a:avLst/>
          </a:prstGeom>
          <a:noFill/>
        </p:spPr>
        <p:txBody>
          <a:bodyPr wrap="square" rtlCol="0">
            <a:spAutoFit/>
          </a:bodyPr>
          <a:lstStyle/>
          <a:p>
            <a:pPr algn="ctr"/>
            <a:r>
              <a:rPr lang="en-US" sz="2800" b="1" dirty="0">
                <a:latin typeface="Calibri" pitchFamily="34" charset="0"/>
              </a:rPr>
              <a:t>Our Current Ideas about Inheritance</a:t>
            </a:r>
          </a:p>
          <a:p>
            <a:endParaRPr lang="en-US" dirty="0"/>
          </a:p>
          <a:p>
            <a:endParaRPr lang="en-US" dirty="0"/>
          </a:p>
        </p:txBody>
      </p:sp>
      <p:sp>
        <p:nvSpPr>
          <p:cNvPr id="5" name="TextBox 4"/>
          <p:cNvSpPr txBox="1"/>
          <p:nvPr/>
        </p:nvSpPr>
        <p:spPr>
          <a:xfrm>
            <a:off x="609600" y="5410200"/>
            <a:ext cx="8077200" cy="1354217"/>
          </a:xfrm>
          <a:prstGeom prst="rect">
            <a:avLst/>
          </a:prstGeom>
          <a:noFill/>
        </p:spPr>
        <p:txBody>
          <a:bodyPr wrap="square" rtlCol="0">
            <a:spAutoFit/>
          </a:bodyPr>
          <a:lstStyle/>
          <a:p>
            <a:r>
              <a:rPr lang="en-US" sz="3200" dirty="0">
                <a:latin typeface="Calibri" pitchFamily="34" charset="0"/>
              </a:rPr>
              <a:t>We’ll review and update these ideas and questions periodically.</a:t>
            </a:r>
          </a:p>
          <a:p>
            <a:endParaRPr lang="en-US" dirty="0"/>
          </a:p>
        </p:txBody>
      </p:sp>
      <p:sp>
        <p:nvSpPr>
          <p:cNvPr id="6" name="TextBox 5"/>
          <p:cNvSpPr txBox="1"/>
          <p:nvPr/>
        </p:nvSpPr>
        <p:spPr>
          <a:xfrm>
            <a:off x="4953000" y="2819400"/>
            <a:ext cx="3429000" cy="1231106"/>
          </a:xfrm>
          <a:prstGeom prst="rect">
            <a:avLst/>
          </a:prstGeom>
          <a:noFill/>
        </p:spPr>
        <p:txBody>
          <a:bodyPr wrap="square" rtlCol="0">
            <a:spAutoFit/>
          </a:bodyPr>
          <a:lstStyle/>
          <a:p>
            <a:pPr algn="ctr"/>
            <a:r>
              <a:rPr lang="en-US" sz="2800" b="1" dirty="0">
                <a:latin typeface="Calibri" pitchFamily="34" charset="0"/>
              </a:rPr>
              <a:t>Our Questions about Inheritance</a:t>
            </a:r>
          </a:p>
          <a:p>
            <a:endParaRPr lang="en-US" dirty="0"/>
          </a:p>
        </p:txBody>
      </p:sp>
      <p:cxnSp>
        <p:nvCxnSpPr>
          <p:cNvPr id="8" name="Straight Connector 7"/>
          <p:cNvCxnSpPr/>
          <p:nvPr/>
        </p:nvCxnSpPr>
        <p:spPr>
          <a:xfrm>
            <a:off x="4343400" y="3048000"/>
            <a:ext cx="0" cy="21336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1033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lstStyle/>
          <a:p>
            <a:r>
              <a:rPr lang="en-US" dirty="0"/>
              <a:t>Main Learning Goal?</a:t>
            </a:r>
          </a:p>
        </p:txBody>
      </p:sp>
      <p:sp>
        <p:nvSpPr>
          <p:cNvPr id="3" name="Content Placeholder 2"/>
          <p:cNvSpPr>
            <a:spLocks noGrp="1"/>
          </p:cNvSpPr>
          <p:nvPr>
            <p:ph idx="1"/>
          </p:nvPr>
        </p:nvSpPr>
        <p:spPr>
          <a:xfrm>
            <a:off x="685800" y="1371600"/>
            <a:ext cx="8001000" cy="4876800"/>
          </a:xfrm>
        </p:spPr>
        <p:txBody>
          <a:bodyPr/>
          <a:lstStyle/>
          <a:p>
            <a:pPr marL="0" indent="0">
              <a:buNone/>
            </a:pPr>
            <a:r>
              <a:rPr lang="en-US" sz="3200" dirty="0"/>
              <a:t>What do you think a main learning goal  </a:t>
            </a:r>
            <a:br>
              <a:rPr lang="en-US" sz="3200" dirty="0"/>
            </a:br>
            <a:r>
              <a:rPr lang="en-US" sz="3200" dirty="0"/>
              <a:t>might be for the measuring activity we just completed?</a:t>
            </a:r>
          </a:p>
          <a:p>
            <a:pPr marL="731520" indent="-365760">
              <a:spcBef>
                <a:spcPts val="1800"/>
              </a:spcBef>
            </a:pPr>
            <a:r>
              <a:rPr lang="en-US" sz="3200" dirty="0"/>
              <a:t>The traits of individuals of the same kind can vary, and some of those traits can be measured. Certain traits help individual plants and animals survive.</a:t>
            </a:r>
          </a:p>
          <a:p>
            <a:pPr marL="0" indent="0">
              <a:spcBef>
                <a:spcPts val="1800"/>
              </a:spcBef>
              <a:buNone/>
            </a:pPr>
            <a:r>
              <a:rPr lang="en-US" sz="3200" dirty="0"/>
              <a:t>Identify some supporting science ideas for this learning goal.</a:t>
            </a:r>
          </a:p>
        </p:txBody>
      </p:sp>
    </p:spTree>
    <p:extLst>
      <p:ext uri="{BB962C8B-B14F-4D97-AF65-F5344CB8AC3E}">
        <p14:creationId xmlns:p14="http://schemas.microsoft.com/office/powerpoint/2010/main" val="323523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01000" cy="1143000"/>
          </a:xfrm>
        </p:spPr>
        <p:txBody>
          <a:bodyPr>
            <a:noAutofit/>
          </a:bodyPr>
          <a:lstStyle/>
          <a:p>
            <a:r>
              <a:rPr lang="en-US" dirty="0"/>
              <a:t>Reflect: Content Deepening Focus Question 3</a:t>
            </a:r>
          </a:p>
        </p:txBody>
      </p:sp>
      <p:sp>
        <p:nvSpPr>
          <p:cNvPr id="3" name="Content Placeholder 2"/>
          <p:cNvSpPr>
            <a:spLocks noGrp="1"/>
          </p:cNvSpPr>
          <p:nvPr>
            <p:ph idx="1"/>
          </p:nvPr>
        </p:nvSpPr>
        <p:spPr>
          <a:xfrm>
            <a:off x="685800" y="1905000"/>
            <a:ext cx="7924800" cy="1219200"/>
          </a:xfrm>
        </p:spPr>
        <p:txBody>
          <a:bodyPr>
            <a:normAutofit/>
          </a:bodyPr>
          <a:lstStyle/>
          <a:p>
            <a:pPr marL="0" indent="0">
              <a:buNone/>
            </a:pPr>
            <a:r>
              <a:rPr lang="en-US" sz="3200" dirty="0"/>
              <a:t>How can we represent patterns of trait variation among individuals of a species?</a:t>
            </a:r>
          </a:p>
          <a:p>
            <a:endParaRPr lang="en-US" dirty="0"/>
          </a:p>
        </p:txBody>
      </p:sp>
    </p:spTree>
    <p:extLst>
      <p:ext uri="{BB962C8B-B14F-4D97-AF65-F5344CB8AC3E}">
        <p14:creationId xmlns:p14="http://schemas.microsoft.com/office/powerpoint/2010/main" val="356766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pPr marL="777240"/>
            <a:r>
              <a:rPr lang="en-US" dirty="0"/>
              <a:t>Key Science Ideas</a:t>
            </a:r>
          </a:p>
        </p:txBody>
      </p:sp>
      <p:sp>
        <p:nvSpPr>
          <p:cNvPr id="3" name="Content Placeholder 2"/>
          <p:cNvSpPr>
            <a:spLocks noGrp="1"/>
          </p:cNvSpPr>
          <p:nvPr>
            <p:ph idx="1"/>
          </p:nvPr>
        </p:nvSpPr>
        <p:spPr>
          <a:xfrm>
            <a:off x="609600" y="1371600"/>
            <a:ext cx="8077200" cy="5257800"/>
          </a:xfrm>
        </p:spPr>
        <p:txBody>
          <a:bodyPr/>
          <a:lstStyle/>
          <a:p>
            <a:pPr marL="365760" indent="-365760">
              <a:spcBef>
                <a:spcPts val="1200"/>
              </a:spcBef>
            </a:pPr>
            <a:r>
              <a:rPr lang="en-US" sz="2700" b="1" dirty="0"/>
              <a:t>Traits</a:t>
            </a:r>
            <a:r>
              <a:rPr lang="en-US" sz="2700" dirty="0"/>
              <a:t> are features or characteristics that help biologists identify related groups of organisms. </a:t>
            </a:r>
          </a:p>
          <a:p>
            <a:pPr marL="365760" indent="-365760">
              <a:spcBef>
                <a:spcPts val="1200"/>
              </a:spcBef>
            </a:pPr>
            <a:r>
              <a:rPr lang="en-US" sz="2700" dirty="0"/>
              <a:t>Plants or animals of the same group share similar traits that we can recognize. They also have </a:t>
            </a:r>
            <a:r>
              <a:rPr lang="en-US" sz="2700" b="1" dirty="0"/>
              <a:t>variations</a:t>
            </a:r>
            <a:r>
              <a:rPr lang="en-US" sz="2700" dirty="0"/>
              <a:t>  in traits that can help them survive. </a:t>
            </a:r>
          </a:p>
          <a:p>
            <a:pPr marL="365760" indent="-365760">
              <a:spcBef>
                <a:spcPts val="1200"/>
              </a:spcBef>
            </a:pPr>
            <a:r>
              <a:rPr lang="en-US" sz="2700" dirty="0"/>
              <a:t>Some traits in plants or animals of the same kind can be measured, and we can use these measurements to confirm how much variation exists in a trait.</a:t>
            </a:r>
          </a:p>
          <a:p>
            <a:pPr marL="365760" indent="-365760">
              <a:spcBef>
                <a:spcPts val="1200"/>
              </a:spcBef>
            </a:pPr>
            <a:r>
              <a:rPr lang="en-US" sz="2700" b="1" dirty="0"/>
              <a:t>Patterns of trait variation </a:t>
            </a:r>
            <a:r>
              <a:rPr lang="en-US" sz="2700" dirty="0"/>
              <a:t>among individuals of a species can be represented in different ways, such as on frequency distribution tables and histograms.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09600"/>
            <a:ext cx="685800" cy="685800"/>
          </a:xfrm>
          <a:prstGeom prst="rect">
            <a:avLst/>
          </a:prstGeom>
        </p:spPr>
      </p:pic>
    </p:spTree>
    <p:extLst>
      <p:ext uri="{BB962C8B-B14F-4D97-AF65-F5344CB8AC3E}">
        <p14:creationId xmlns:p14="http://schemas.microsoft.com/office/powerpoint/2010/main" val="339068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1143000"/>
          </a:xfrm>
        </p:spPr>
        <p:txBody>
          <a:bodyPr/>
          <a:lstStyle/>
          <a:p>
            <a:r>
              <a:rPr lang="en-US" dirty="0"/>
              <a:t>Today’s Focus Questions</a:t>
            </a:r>
          </a:p>
        </p:txBody>
      </p:sp>
      <p:sp>
        <p:nvSpPr>
          <p:cNvPr id="3" name="Content Placeholder 2"/>
          <p:cNvSpPr>
            <a:spLocks noGrp="1"/>
          </p:cNvSpPr>
          <p:nvPr>
            <p:ph idx="1"/>
          </p:nvPr>
        </p:nvSpPr>
        <p:spPr>
          <a:xfrm>
            <a:off x="609600" y="1295400"/>
            <a:ext cx="8229600" cy="5257800"/>
          </a:xfrm>
        </p:spPr>
        <p:txBody>
          <a:bodyPr/>
          <a:lstStyle/>
          <a:p>
            <a:pPr marL="365760" indent="-365760">
              <a:spcBef>
                <a:spcPts val="1200"/>
              </a:spcBef>
              <a:spcAft>
                <a:spcPts val="0"/>
              </a:spcAft>
            </a:pPr>
            <a:r>
              <a:rPr lang="en-US" sz="3000" dirty="0"/>
              <a:t>What is the Science Content Storyline Lens (SCSL)?</a:t>
            </a:r>
          </a:p>
          <a:p>
            <a:pPr marL="365760" indent="-365760">
              <a:spcBef>
                <a:spcPts val="1200"/>
              </a:spcBef>
              <a:spcAft>
                <a:spcPts val="0"/>
              </a:spcAft>
            </a:pPr>
            <a:r>
              <a:rPr lang="en-US" sz="3000" dirty="0"/>
              <a:t>Why is one main learning goal essential for science content storyline coherence? </a:t>
            </a:r>
          </a:p>
          <a:p>
            <a:pPr marL="365760" indent="-365760">
              <a:spcBef>
                <a:spcPts val="1200"/>
              </a:spcBef>
              <a:spcAft>
                <a:spcPts val="0"/>
              </a:spcAft>
            </a:pPr>
            <a:r>
              <a:rPr lang="en-US" sz="3000" dirty="0"/>
              <a:t>How do traits in living things help us understand how they’re grouped and related?</a:t>
            </a:r>
          </a:p>
          <a:p>
            <a:pPr marL="365760" indent="-365760">
              <a:spcBef>
                <a:spcPts val="1200"/>
              </a:spcBef>
              <a:spcAft>
                <a:spcPts val="0"/>
              </a:spcAft>
            </a:pPr>
            <a:r>
              <a:rPr lang="en-US" sz="3000" dirty="0"/>
              <a:t>How are trait variations important for the survival of living things?</a:t>
            </a:r>
          </a:p>
          <a:p>
            <a:pPr marL="365760" indent="-365760">
              <a:spcBef>
                <a:spcPts val="1200"/>
              </a:spcBef>
              <a:spcAft>
                <a:spcPts val="0"/>
              </a:spcAft>
            </a:pPr>
            <a:r>
              <a:rPr lang="en-US" sz="3000" dirty="0"/>
              <a:t>How can we represent patterns of trait variation among individuals of a species?</a:t>
            </a:r>
            <a:endParaRPr lang="en-US" sz="3000" dirty="0">
              <a:solidFill>
                <a:srgbClr val="FF0000"/>
              </a:solidFill>
            </a:endParaRPr>
          </a:p>
        </p:txBody>
      </p:sp>
    </p:spTree>
    <p:extLst>
      <p:ext uri="{BB962C8B-B14F-4D97-AF65-F5344CB8AC3E}">
        <p14:creationId xmlns:p14="http://schemas.microsoft.com/office/powerpoint/2010/main" val="5422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Summary: Today’s Lesson Analysis Work</a:t>
            </a:r>
          </a:p>
        </p:txBody>
      </p:sp>
      <p:sp>
        <p:nvSpPr>
          <p:cNvPr id="3" name="Content Placeholder 2"/>
          <p:cNvSpPr>
            <a:spLocks noGrp="1"/>
          </p:cNvSpPr>
          <p:nvPr>
            <p:ph idx="1"/>
          </p:nvPr>
        </p:nvSpPr>
        <p:spPr>
          <a:xfrm>
            <a:off x="533400" y="1447800"/>
            <a:ext cx="8229600" cy="5029200"/>
          </a:xfrm>
        </p:spPr>
        <p:txBody>
          <a:bodyPr/>
          <a:lstStyle/>
          <a:p>
            <a:pPr marL="0" indent="0">
              <a:buNone/>
            </a:pPr>
            <a:r>
              <a:rPr lang="en-US" dirty="0"/>
              <a:t>Reflect on today’s session:</a:t>
            </a:r>
          </a:p>
          <a:p>
            <a:pPr marL="731520" indent="-365760">
              <a:spcBef>
                <a:spcPts val="600"/>
              </a:spcBef>
              <a:buFont typeface="Arial" pitchFamily="34" charset="0"/>
              <a:buChar char="•"/>
            </a:pPr>
            <a:r>
              <a:rPr lang="en-US" dirty="0"/>
              <a:t>STL strategy 6: use and apply</a:t>
            </a:r>
          </a:p>
          <a:p>
            <a:pPr marL="731520" lvl="1" indent="-365760">
              <a:spcBef>
                <a:spcPts val="600"/>
              </a:spcBef>
              <a:buFont typeface="Arial" pitchFamily="34" charset="0"/>
              <a:buChar char="•"/>
            </a:pPr>
            <a:r>
              <a:rPr lang="en-US" sz="3200" dirty="0"/>
              <a:t>The Science Content Storyline Lens (SCSL)</a:t>
            </a:r>
          </a:p>
          <a:p>
            <a:pPr marL="731520" lvl="1" indent="-365760">
              <a:spcBef>
                <a:spcPts val="600"/>
              </a:spcBef>
              <a:buFont typeface="Arial" pitchFamily="34" charset="0"/>
              <a:buChar char="•"/>
            </a:pPr>
            <a:r>
              <a:rPr lang="en-US" sz="3200" dirty="0"/>
              <a:t>Science ideas and student ideas</a:t>
            </a:r>
          </a:p>
          <a:p>
            <a:pPr marL="731520" lvl="1" indent="-365760">
              <a:spcBef>
                <a:spcPts val="600"/>
              </a:spcBef>
              <a:buFont typeface="Arial" pitchFamily="34" charset="0"/>
              <a:buChar char="•"/>
            </a:pPr>
            <a:r>
              <a:rPr lang="en-US" sz="3200" dirty="0"/>
              <a:t>SCSL strategy A: Identify one main learning goal</a:t>
            </a:r>
          </a:p>
          <a:p>
            <a:pPr marL="0" indent="0">
              <a:spcBef>
                <a:spcPts val="1800"/>
              </a:spcBef>
              <a:buNone/>
            </a:pPr>
            <a:r>
              <a:rPr lang="en-US" dirty="0"/>
              <a:t>Based on our work today, do you have any suggestions for modifying our image of effective science teaching? </a:t>
            </a:r>
          </a:p>
        </p:txBody>
      </p:sp>
    </p:spTree>
    <p:extLst>
      <p:ext uri="{BB962C8B-B14F-4D97-AF65-F5344CB8AC3E}">
        <p14:creationId xmlns:p14="http://schemas.microsoft.com/office/powerpoint/2010/main" val="264221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normAutofit/>
          </a:bodyPr>
          <a:lstStyle/>
          <a:p>
            <a:r>
              <a:rPr lang="en-US" sz="3800" dirty="0"/>
              <a:t>Summary: Today’s Content Deepening Work</a:t>
            </a:r>
          </a:p>
        </p:txBody>
      </p:sp>
      <p:sp>
        <p:nvSpPr>
          <p:cNvPr id="3" name="Content Placeholder 2"/>
          <p:cNvSpPr>
            <a:spLocks noGrp="1"/>
          </p:cNvSpPr>
          <p:nvPr>
            <p:ph idx="1"/>
          </p:nvPr>
        </p:nvSpPr>
        <p:spPr>
          <a:xfrm>
            <a:off x="457200" y="1600200"/>
            <a:ext cx="8458200" cy="4876800"/>
          </a:xfrm>
        </p:spPr>
        <p:txBody>
          <a:bodyPr/>
          <a:lstStyle/>
          <a:p>
            <a:pPr marL="0" indent="0">
              <a:buNone/>
            </a:pPr>
            <a:r>
              <a:rPr lang="en-US" dirty="0"/>
              <a:t>Name one main learning goal for today’s content deepening work.</a:t>
            </a:r>
          </a:p>
          <a:p>
            <a:pPr marL="0" indent="0" algn="ctr">
              <a:buNone/>
            </a:pPr>
            <a:r>
              <a:rPr lang="en-US" dirty="0"/>
              <a:t>OR</a:t>
            </a:r>
          </a:p>
          <a:p>
            <a:pPr marL="0" indent="0">
              <a:buNone/>
            </a:pPr>
            <a:r>
              <a:rPr lang="en-US" dirty="0"/>
              <a:t>Name one supporting science idea you learned today about variations in plants and animals.</a:t>
            </a:r>
          </a:p>
          <a:p>
            <a:pPr marL="0" indent="0" algn="ctr">
              <a:buNone/>
            </a:pPr>
            <a:r>
              <a:rPr lang="en-US" dirty="0"/>
              <a:t>OR</a:t>
            </a:r>
          </a:p>
          <a:p>
            <a:pPr marL="0" indent="0">
              <a:buNone/>
            </a:pPr>
            <a:r>
              <a:rPr lang="en-US" dirty="0"/>
              <a:t>Name one common student idea (misconception) about variations. </a:t>
            </a:r>
          </a:p>
        </p:txBody>
      </p:sp>
    </p:spTree>
    <p:extLst>
      <p:ext uri="{BB962C8B-B14F-4D97-AF65-F5344CB8AC3E}">
        <p14:creationId xmlns:p14="http://schemas.microsoft.com/office/powerpoint/2010/main" val="31742235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04800"/>
            <a:ext cx="8229600" cy="1020763"/>
          </a:xfrm>
        </p:spPr>
        <p:txBody>
          <a:bodyPr>
            <a:normAutofit/>
          </a:bodyPr>
          <a:lstStyle/>
          <a:p>
            <a:r>
              <a:rPr lang="en-US" dirty="0"/>
              <a:t>Homework</a:t>
            </a:r>
          </a:p>
        </p:txBody>
      </p:sp>
      <p:sp>
        <p:nvSpPr>
          <p:cNvPr id="3" name="Content Placeholder 2"/>
          <p:cNvSpPr>
            <a:spLocks noGrp="1"/>
          </p:cNvSpPr>
          <p:nvPr>
            <p:ph idx="1"/>
          </p:nvPr>
        </p:nvSpPr>
        <p:spPr>
          <a:xfrm>
            <a:off x="609600" y="1143000"/>
            <a:ext cx="8229600" cy="5334000"/>
          </a:xfrm>
        </p:spPr>
        <p:txBody>
          <a:bodyPr/>
          <a:lstStyle/>
          <a:p>
            <a:pPr marL="548640" indent="-548640">
              <a:spcBef>
                <a:spcPts val="0"/>
              </a:spcBef>
              <a:spcAft>
                <a:spcPts val="300"/>
              </a:spcAft>
              <a:buFont typeface="+mj-lt"/>
              <a:buAutoNum type="arabicPeriod"/>
              <a:defRPr/>
            </a:pPr>
            <a:r>
              <a:rPr lang="en-US" sz="3000" dirty="0"/>
              <a:t>Read in the </a:t>
            </a:r>
            <a:r>
              <a:rPr lang="en-US" sz="3000" dirty="0" err="1"/>
              <a:t>STeLLA</a:t>
            </a:r>
            <a:r>
              <a:rPr lang="en-US" sz="3000" dirty="0"/>
              <a:t> strategies booklet:</a:t>
            </a:r>
          </a:p>
          <a:p>
            <a:pPr marL="731520" lvl="1" indent="-365760">
              <a:spcBef>
                <a:spcPts val="0"/>
              </a:spcBef>
              <a:spcAft>
                <a:spcPts val="300"/>
              </a:spcAft>
              <a:buFont typeface="Arial" pitchFamily="34" charset="0"/>
              <a:buChar char="•"/>
              <a:defRPr/>
            </a:pPr>
            <a:r>
              <a:rPr lang="en-US" sz="3000" dirty="0"/>
              <a:t>SCSL strategy B: Set the purpose with a focus question or goal statement</a:t>
            </a:r>
          </a:p>
          <a:p>
            <a:pPr marL="731520" lvl="1" indent="-365760">
              <a:spcBef>
                <a:spcPts val="0"/>
              </a:spcBef>
              <a:spcAft>
                <a:spcPts val="300"/>
              </a:spcAft>
              <a:buFont typeface="Arial" pitchFamily="34" charset="0"/>
              <a:buChar char="•"/>
              <a:defRPr/>
            </a:pPr>
            <a:r>
              <a:rPr lang="en-US" sz="3000" dirty="0"/>
              <a:t>SCSL strategy C: Select activities that are matched to the learning goal</a:t>
            </a:r>
          </a:p>
          <a:p>
            <a:pPr marL="731520" lvl="1" indent="-365760">
              <a:spcBef>
                <a:spcPts val="0"/>
              </a:spcBef>
              <a:spcAft>
                <a:spcPts val="300"/>
              </a:spcAft>
              <a:buFont typeface="Arial" pitchFamily="34" charset="0"/>
              <a:buChar char="•"/>
              <a:defRPr/>
            </a:pPr>
            <a:r>
              <a:rPr lang="en-US" sz="3000" dirty="0"/>
              <a:t>SCSL strategy I: Summarize key science ideas </a:t>
            </a:r>
          </a:p>
          <a:p>
            <a:pPr marL="731520" lvl="1" indent="-365760">
              <a:spcBef>
                <a:spcPts val="0"/>
              </a:spcBef>
              <a:spcAft>
                <a:spcPts val="300"/>
              </a:spcAft>
              <a:buFont typeface="Arial" pitchFamily="34" charset="0"/>
              <a:buChar char="•"/>
              <a:defRPr/>
            </a:pPr>
            <a:r>
              <a:rPr lang="en-US" sz="3000" dirty="0"/>
              <a:t>STL strategy 7: Engage students in making connections by synthesizing and summarizing key science ideas</a:t>
            </a:r>
            <a:r>
              <a:rPr lang="en-US" sz="3000" dirty="0">
                <a:solidFill>
                  <a:srgbClr val="FF0000"/>
                </a:solidFill>
              </a:rPr>
              <a:t> </a:t>
            </a:r>
            <a:endParaRPr lang="en-US" sz="3000" dirty="0"/>
          </a:p>
          <a:p>
            <a:pPr marL="548640" indent="-548640">
              <a:spcBef>
                <a:spcPts val="600"/>
              </a:spcBef>
              <a:buFont typeface="+mj-lt"/>
              <a:buAutoNum type="arabicPeriod"/>
              <a:defRPr/>
            </a:pPr>
            <a:r>
              <a:rPr lang="en-US" sz="3000" dirty="0"/>
              <a:t>Fill in the appropriate columns on your SCSL </a:t>
            </a:r>
            <a:br>
              <a:rPr lang="en-US" sz="3000" dirty="0"/>
            </a:br>
            <a:r>
              <a:rPr lang="en-US" sz="3000" dirty="0"/>
              <a:t>Z-fold summary charts.</a:t>
            </a:r>
          </a:p>
        </p:txBody>
      </p:sp>
    </p:spTree>
    <p:extLst>
      <p:ext uri="{BB962C8B-B14F-4D97-AF65-F5344CB8AC3E}">
        <p14:creationId xmlns:p14="http://schemas.microsoft.com/office/powerpoint/2010/main" val="209014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 Extended Homework</a:t>
            </a:r>
          </a:p>
        </p:txBody>
      </p:sp>
      <p:sp>
        <p:nvSpPr>
          <p:cNvPr id="32771" name="Content Placeholder 2"/>
          <p:cNvSpPr>
            <a:spLocks noGrp="1"/>
          </p:cNvSpPr>
          <p:nvPr>
            <p:ph idx="1"/>
          </p:nvPr>
        </p:nvSpPr>
        <p:spPr>
          <a:xfrm>
            <a:off x="457200" y="1600200"/>
            <a:ext cx="8382000" cy="4876800"/>
          </a:xfrm>
        </p:spPr>
        <p:txBody>
          <a:bodyPr>
            <a:normAutofit/>
          </a:bodyPr>
          <a:lstStyle/>
          <a:p>
            <a:pPr marL="365760" indent="-365760">
              <a:spcBef>
                <a:spcPts val="0"/>
              </a:spcBef>
              <a:spcAft>
                <a:spcPts val="1200"/>
              </a:spcAft>
            </a:pPr>
            <a:r>
              <a:rPr lang="en-US" dirty="0"/>
              <a:t>Locate handout 5.8 (Extended Homework) in your PD program binder.   </a:t>
            </a:r>
            <a:endParaRPr lang="en-US" dirty="0">
              <a:solidFill>
                <a:srgbClr val="FF0000"/>
              </a:solidFill>
            </a:endParaRPr>
          </a:p>
          <a:p>
            <a:pPr marL="365760" indent="-365760">
              <a:spcBef>
                <a:spcPts val="0"/>
              </a:spcBef>
              <a:spcAft>
                <a:spcPts val="1200"/>
              </a:spcAft>
            </a:pPr>
            <a:r>
              <a:rPr lang="en-US" dirty="0"/>
              <a:t>Between now and Friday, read the scope and sequence for the VPA lesson plans and your assigned lesson(s) in the lesson plans binder. </a:t>
            </a:r>
          </a:p>
          <a:p>
            <a:pPr marL="365760" indent="-365760">
              <a:spcBef>
                <a:spcPts val="0"/>
              </a:spcBef>
              <a:spcAft>
                <a:spcPts val="1200"/>
              </a:spcAft>
            </a:pPr>
            <a:r>
              <a:rPr lang="en-US" dirty="0"/>
              <a:t>Be prepared to share your findings in a study-group conversation on our last day. </a:t>
            </a:r>
          </a:p>
        </p:txBody>
      </p:sp>
    </p:spTree>
    <p:extLst>
      <p:ext uri="{BB962C8B-B14F-4D97-AF65-F5344CB8AC3E}">
        <p14:creationId xmlns:p14="http://schemas.microsoft.com/office/powerpoint/2010/main" val="15736822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533400"/>
            <a:ext cx="8382000" cy="990600"/>
          </a:xfrm>
        </p:spPr>
        <p:txBody>
          <a:bodyPr>
            <a:normAutofit/>
          </a:bodyPr>
          <a:lstStyle/>
          <a:p>
            <a:pPr eaLnBrk="1" hangingPunct="1"/>
            <a:r>
              <a:rPr lang="en-US" dirty="0"/>
              <a:t>Reflections on Today’s Session</a:t>
            </a:r>
          </a:p>
        </p:txBody>
      </p:sp>
      <p:sp>
        <p:nvSpPr>
          <p:cNvPr id="40963" name="Rectangle 3"/>
          <p:cNvSpPr>
            <a:spLocks noGrp="1" noChangeArrowheads="1"/>
          </p:cNvSpPr>
          <p:nvPr>
            <p:ph type="body" idx="1"/>
          </p:nvPr>
        </p:nvSpPr>
        <p:spPr>
          <a:xfrm>
            <a:off x="457200" y="1524000"/>
            <a:ext cx="8458200" cy="5105400"/>
          </a:xfrm>
        </p:spPr>
        <p:txBody>
          <a:bodyPr/>
          <a:lstStyle/>
          <a:p>
            <a:pPr marL="0" indent="0" eaLnBrk="1" hangingPunct="1">
              <a:spcBef>
                <a:spcPts val="0"/>
              </a:spcBef>
              <a:spcAft>
                <a:spcPts val="1200"/>
              </a:spcAft>
              <a:buNone/>
            </a:pPr>
            <a:r>
              <a:rPr lang="en-US" sz="3000" b="1" dirty="0"/>
              <a:t>Reflect on lesson analysis: </a:t>
            </a:r>
            <a:r>
              <a:rPr lang="en-US" sz="3000" dirty="0"/>
              <a:t>In what way(s) did our lesson analysis work and/or our study of SCSL strategy A (one main learning goal) stretch your thinking? Give an example to support your response.</a:t>
            </a:r>
            <a:endParaRPr lang="en-US" sz="3000" b="1" dirty="0"/>
          </a:p>
          <a:p>
            <a:pPr marL="0" indent="0" eaLnBrk="1" hangingPunct="1">
              <a:spcBef>
                <a:spcPts val="0"/>
              </a:spcBef>
              <a:spcAft>
                <a:spcPts val="1200"/>
              </a:spcAft>
              <a:buNone/>
            </a:pPr>
            <a:r>
              <a:rPr lang="en-US" sz="3000" b="1" dirty="0"/>
              <a:t>Reflect on content deepening: </a:t>
            </a:r>
            <a:r>
              <a:rPr lang="en-US" sz="3000" dirty="0"/>
              <a:t>Describe how our content deepening work today helped you clarify a science-content idea.</a:t>
            </a:r>
            <a:endParaRPr lang="en-US" sz="3000" b="1" dirty="0"/>
          </a:p>
          <a:p>
            <a:pPr marL="0" indent="0" eaLnBrk="1" hangingPunct="1">
              <a:spcBef>
                <a:spcPts val="0"/>
              </a:spcBef>
              <a:spcAft>
                <a:spcPts val="0"/>
              </a:spcAft>
              <a:buNone/>
            </a:pPr>
            <a:r>
              <a:rPr lang="en-US" sz="3000" b="1" dirty="0"/>
              <a:t>Feedback: </a:t>
            </a:r>
            <a:r>
              <a:rPr lang="en-US" sz="3000" dirty="0"/>
              <a:t>Provide feedback about today’s session and the program so far</a:t>
            </a:r>
            <a:r>
              <a:rPr lang="en-US" sz="2800" dirty="0"/>
              <a:t> (</a:t>
            </a:r>
            <a:r>
              <a:rPr lang="en-US" sz="3000" dirty="0"/>
              <a:t>likes, dislikes, questions, concerns, suggestions).</a:t>
            </a:r>
          </a:p>
        </p:txBody>
      </p:sp>
    </p:spTree>
    <p:extLst>
      <p:ext uri="{BB962C8B-B14F-4D97-AF65-F5344CB8AC3E}">
        <p14:creationId xmlns:p14="http://schemas.microsoft.com/office/powerpoint/2010/main" val="131774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1143000"/>
          </a:xfrm>
        </p:spPr>
        <p:txBody>
          <a:bodyPr/>
          <a:lstStyle/>
          <a:p>
            <a:r>
              <a:rPr lang="en-US" dirty="0"/>
              <a:t>Today’s Focus Questions</a:t>
            </a:r>
          </a:p>
        </p:txBody>
      </p:sp>
      <p:sp>
        <p:nvSpPr>
          <p:cNvPr id="3" name="Content Placeholder 2"/>
          <p:cNvSpPr>
            <a:spLocks noGrp="1"/>
          </p:cNvSpPr>
          <p:nvPr>
            <p:ph idx="1"/>
          </p:nvPr>
        </p:nvSpPr>
        <p:spPr>
          <a:xfrm>
            <a:off x="609600" y="1295400"/>
            <a:ext cx="8229600" cy="5257800"/>
          </a:xfrm>
        </p:spPr>
        <p:txBody>
          <a:bodyPr/>
          <a:lstStyle/>
          <a:p>
            <a:pPr marL="365760" indent="-365760">
              <a:spcBef>
                <a:spcPts val="1200"/>
              </a:spcBef>
              <a:spcAft>
                <a:spcPts val="0"/>
              </a:spcAft>
            </a:pPr>
            <a:r>
              <a:rPr lang="en-US" sz="3000" dirty="0"/>
              <a:t>What is the Science Content Storyline Lens (SCSL)?</a:t>
            </a:r>
          </a:p>
          <a:p>
            <a:pPr marL="365760" indent="-365760">
              <a:spcBef>
                <a:spcPts val="1200"/>
              </a:spcBef>
              <a:spcAft>
                <a:spcPts val="0"/>
              </a:spcAft>
            </a:pPr>
            <a:r>
              <a:rPr lang="en-US" sz="3000" dirty="0"/>
              <a:t>Why is one main learning goal essential for science content storyline coherence? </a:t>
            </a:r>
          </a:p>
          <a:p>
            <a:pPr marL="365760" indent="-365760">
              <a:spcBef>
                <a:spcPts val="1200"/>
              </a:spcBef>
              <a:spcAft>
                <a:spcPts val="0"/>
              </a:spcAft>
            </a:pPr>
            <a:r>
              <a:rPr lang="en-US" sz="3000" dirty="0"/>
              <a:t>How do traits in living things help us understand how they’re grouped and related?</a:t>
            </a:r>
          </a:p>
          <a:p>
            <a:pPr marL="365760" indent="-365760">
              <a:spcBef>
                <a:spcPts val="1200"/>
              </a:spcBef>
              <a:spcAft>
                <a:spcPts val="0"/>
              </a:spcAft>
            </a:pPr>
            <a:r>
              <a:rPr lang="en-US" sz="3000" dirty="0"/>
              <a:t>How are trait variations important for the survival of living things?</a:t>
            </a:r>
          </a:p>
          <a:p>
            <a:pPr marL="365760" indent="-365760">
              <a:spcBef>
                <a:spcPts val="1200"/>
              </a:spcBef>
              <a:spcAft>
                <a:spcPts val="0"/>
              </a:spcAft>
            </a:pPr>
            <a:r>
              <a:rPr lang="en-US" sz="3000" dirty="0"/>
              <a:t>How can we represent patterns of trait variation among individuals of a species?</a:t>
            </a:r>
            <a:endParaRPr lang="en-US" sz="3000" dirty="0">
              <a:solidFill>
                <a:srgbClr val="FF0000"/>
              </a:solidFill>
            </a:endParaRPr>
          </a:p>
        </p:txBody>
      </p:sp>
    </p:spTree>
    <p:extLst>
      <p:ext uri="{BB962C8B-B14F-4D97-AF65-F5344CB8AC3E}">
        <p14:creationId xmlns:p14="http://schemas.microsoft.com/office/powerpoint/2010/main" val="5422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57200"/>
            <a:ext cx="8229600" cy="990600"/>
          </a:xfrm>
        </p:spPr>
        <p:txBody>
          <a:bodyPr>
            <a:normAutofit/>
          </a:bodyPr>
          <a:lstStyle/>
          <a:p>
            <a:r>
              <a:rPr lang="en-US" dirty="0"/>
              <a:t>Check Your Understanding of Strategy 6</a:t>
            </a:r>
          </a:p>
        </p:txBody>
      </p:sp>
      <p:sp>
        <p:nvSpPr>
          <p:cNvPr id="4" name="Content Placeholder 5"/>
          <p:cNvSpPr txBox="1">
            <a:spLocks/>
          </p:cNvSpPr>
          <p:nvPr/>
        </p:nvSpPr>
        <p:spPr bwMode="auto">
          <a:xfrm>
            <a:off x="381000" y="1371600"/>
            <a:ext cx="83820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eaLnBrk="0" fontAlgn="base" hangingPunct="0">
              <a:spcBef>
                <a:spcPts val="600"/>
              </a:spcBef>
              <a:spcAft>
                <a:spcPct val="0"/>
              </a:spcAft>
              <a:buClr>
                <a:srgbClr val="93A299"/>
              </a:buClr>
              <a:buSzPct val="85000"/>
              <a:buFont typeface="Calibri" panose="020F0502020204030204" pitchFamily="34" charset="0"/>
              <a:buNone/>
              <a:defRPr/>
            </a:pPr>
            <a:r>
              <a:rPr lang="en-US" sz="2600" dirty="0">
                <a:solidFill>
                  <a:srgbClr val="292934"/>
                </a:solidFill>
                <a:latin typeface="Calibri" panose="020F0502020204030204" pitchFamily="34" charset="0"/>
              </a:rPr>
              <a:t>Jot down your responses to this multiple-choice quiz:</a:t>
            </a:r>
          </a:p>
          <a:p>
            <a:pPr marL="320040" lvl="1" indent="-320040" eaLnBrk="0" fontAlgn="base" hangingPunct="0">
              <a:spcBef>
                <a:spcPts val="600"/>
              </a:spcBef>
              <a:spcAft>
                <a:spcPct val="0"/>
              </a:spcAft>
              <a:buClr>
                <a:srgbClr val="93A299"/>
              </a:buClr>
              <a:buSzPct val="85000"/>
              <a:buFont typeface="Calibri" panose="020F0502020204030204" pitchFamily="34" charset="0"/>
              <a:buAutoNum type="arabicPeriod"/>
              <a:defRPr/>
            </a:pPr>
            <a:r>
              <a:rPr lang="en-US" sz="2600" dirty="0">
                <a:solidFill>
                  <a:srgbClr val="292934"/>
                </a:solidFill>
                <a:latin typeface="Calibri" panose="020F0502020204030204" pitchFamily="34" charset="0"/>
              </a:rPr>
              <a:t>Use-and-apply tasks are used </a:t>
            </a:r>
            <a:r>
              <a:rPr lang="en-US" sz="2600" dirty="0">
                <a:solidFill>
                  <a:srgbClr val="C00000"/>
                </a:solidFill>
                <a:latin typeface="Calibri" panose="020F0502020204030204" pitchFamily="34" charset="0"/>
              </a:rPr>
              <a:t>[before/during/after] </a:t>
            </a:r>
            <a:r>
              <a:rPr lang="en-US" sz="2600" dirty="0">
                <a:solidFill>
                  <a:srgbClr val="292934"/>
                </a:solidFill>
                <a:latin typeface="Calibri" panose="020F0502020204030204" pitchFamily="34" charset="0"/>
              </a:rPr>
              <a:t>new science ideas are introduced.</a:t>
            </a:r>
          </a:p>
          <a:p>
            <a:pPr marL="320040" lvl="1" indent="-320040" eaLnBrk="0" fontAlgn="base" hangingPunct="0">
              <a:spcBef>
                <a:spcPts val="600"/>
              </a:spcBef>
              <a:spcAft>
                <a:spcPct val="0"/>
              </a:spcAft>
              <a:buClr>
                <a:srgbClr val="93A299"/>
              </a:buClr>
              <a:buSzPct val="85000"/>
              <a:buFont typeface="Calibri" panose="020F0502020204030204" pitchFamily="34" charset="0"/>
              <a:buAutoNum type="arabicPeriod"/>
              <a:defRPr/>
            </a:pPr>
            <a:r>
              <a:rPr lang="en-US" sz="2600" dirty="0">
                <a:solidFill>
                  <a:srgbClr val="292934"/>
                </a:solidFill>
                <a:latin typeface="Calibri" panose="020F0502020204030204" pitchFamily="34" charset="0"/>
              </a:rPr>
              <a:t>For difficult content ideas, students might need to practice applying new ideas in </a:t>
            </a:r>
            <a:r>
              <a:rPr lang="en-US" sz="2600" dirty="0">
                <a:solidFill>
                  <a:srgbClr val="C00000"/>
                </a:solidFill>
                <a:latin typeface="Calibri" panose="020F0502020204030204" pitchFamily="34" charset="0"/>
              </a:rPr>
              <a:t>[one/two/many] </a:t>
            </a:r>
            <a:r>
              <a:rPr lang="en-US" sz="2600" dirty="0">
                <a:solidFill>
                  <a:srgbClr val="292934"/>
                </a:solidFill>
                <a:latin typeface="Calibri" panose="020F0502020204030204" pitchFamily="34" charset="0"/>
              </a:rPr>
              <a:t>different contexts.</a:t>
            </a:r>
          </a:p>
          <a:p>
            <a:pPr marL="320040" lvl="1" indent="-320040" eaLnBrk="0" fontAlgn="base" hangingPunct="0">
              <a:spcBef>
                <a:spcPts val="600"/>
              </a:spcBef>
              <a:spcAft>
                <a:spcPct val="0"/>
              </a:spcAft>
              <a:buClr>
                <a:srgbClr val="93A299"/>
              </a:buClr>
              <a:buSzPct val="85000"/>
              <a:buFont typeface="Calibri" panose="020F0502020204030204" pitchFamily="34" charset="0"/>
              <a:buAutoNum type="arabicPeriod"/>
              <a:defRPr/>
            </a:pPr>
            <a:r>
              <a:rPr lang="en-US" sz="2600" dirty="0">
                <a:solidFill>
                  <a:srgbClr val="C00000"/>
                </a:solidFill>
                <a:latin typeface="Calibri" panose="020F0502020204030204" pitchFamily="34" charset="0"/>
              </a:rPr>
              <a:t>[True/false]: </a:t>
            </a:r>
            <a:r>
              <a:rPr lang="en-US" sz="2600" dirty="0">
                <a:solidFill>
                  <a:srgbClr val="292934"/>
                </a:solidFill>
                <a:latin typeface="Calibri" panose="020F0502020204030204" pitchFamily="34" charset="0"/>
              </a:rPr>
              <a:t>Use-and-apply questions or activities are used primarily for student assessment at the end of a unit.</a:t>
            </a:r>
          </a:p>
          <a:p>
            <a:pPr marL="320040" lvl="1" indent="-320040" eaLnBrk="0" fontAlgn="base" hangingPunct="0">
              <a:spcBef>
                <a:spcPts val="600"/>
              </a:spcBef>
              <a:spcAft>
                <a:spcPct val="0"/>
              </a:spcAft>
              <a:buClr>
                <a:srgbClr val="93A299"/>
              </a:buClr>
              <a:buSzPct val="85000"/>
              <a:buFont typeface="Calibri" panose="020F0502020204030204" pitchFamily="34" charset="0"/>
              <a:buAutoNum type="arabicPeriod"/>
              <a:defRPr/>
            </a:pPr>
            <a:r>
              <a:rPr lang="en-US" sz="2600" dirty="0">
                <a:solidFill>
                  <a:srgbClr val="292934"/>
                </a:solidFill>
                <a:latin typeface="Calibri" panose="020F0502020204030204" pitchFamily="34" charset="0"/>
              </a:rPr>
              <a:t>It’s appropriate for teachers to ask </a:t>
            </a:r>
            <a:r>
              <a:rPr lang="en-US" sz="2600" dirty="0">
                <a:solidFill>
                  <a:srgbClr val="C00000"/>
                </a:solidFill>
                <a:latin typeface="Calibri" panose="020F0502020204030204" pitchFamily="34" charset="0"/>
              </a:rPr>
              <a:t>[elicit/probe/challenge] </a:t>
            </a:r>
            <a:r>
              <a:rPr lang="en-US" sz="2600" dirty="0">
                <a:solidFill>
                  <a:srgbClr val="292934"/>
                </a:solidFill>
                <a:latin typeface="Calibri" panose="020F0502020204030204" pitchFamily="34" charset="0"/>
              </a:rPr>
              <a:t>questions during a use-and-apply activity.</a:t>
            </a:r>
          </a:p>
          <a:p>
            <a:pPr marL="320040" lvl="1" indent="-320040" eaLnBrk="0" fontAlgn="base" hangingPunct="0">
              <a:spcBef>
                <a:spcPts val="600"/>
              </a:spcBef>
              <a:spcAft>
                <a:spcPct val="0"/>
              </a:spcAft>
              <a:buClr>
                <a:srgbClr val="93A299"/>
              </a:buClr>
              <a:buSzPct val="85000"/>
              <a:buFont typeface="Calibri" panose="020F0502020204030204" pitchFamily="34" charset="0"/>
              <a:buAutoNum type="arabicPeriod"/>
              <a:defRPr/>
            </a:pPr>
            <a:r>
              <a:rPr lang="en-US" sz="2600" dirty="0">
                <a:solidFill>
                  <a:srgbClr val="292934"/>
                </a:solidFill>
                <a:latin typeface="Calibri" panose="020F0502020204030204" pitchFamily="34" charset="0"/>
              </a:rPr>
              <a:t>Teachers should </a:t>
            </a:r>
            <a:r>
              <a:rPr lang="en-US" sz="2600" dirty="0">
                <a:solidFill>
                  <a:srgbClr val="C00000"/>
                </a:solidFill>
                <a:latin typeface="Calibri" panose="020F0502020204030204" pitchFamily="34" charset="0"/>
              </a:rPr>
              <a:t>[never/judiciously/always] </a:t>
            </a:r>
            <a:r>
              <a:rPr lang="en-US" sz="2600" dirty="0">
                <a:solidFill>
                  <a:srgbClr val="292934"/>
                </a:solidFill>
                <a:latin typeface="Calibri" panose="020F0502020204030204" pitchFamily="34" charset="0"/>
              </a:rPr>
              <a:t>tell students about science ideas they are missing or stating inaccurately.  </a:t>
            </a:r>
          </a:p>
          <a:p>
            <a:pPr marL="0" lvl="1" eaLnBrk="0" fontAlgn="base" hangingPunct="0">
              <a:spcBef>
                <a:spcPct val="20000"/>
              </a:spcBef>
              <a:spcAft>
                <a:spcPct val="0"/>
              </a:spcAft>
              <a:buClr>
                <a:srgbClr val="93A299"/>
              </a:buClr>
              <a:buSzPct val="85000"/>
              <a:buFont typeface="Calibri" panose="020F0502020204030204" pitchFamily="34" charset="0"/>
              <a:buNone/>
              <a:defRPr/>
            </a:pPr>
            <a:r>
              <a:rPr lang="en-US" sz="3200" dirty="0">
                <a:solidFill>
                  <a:srgbClr val="292934"/>
                </a:solidFill>
                <a:latin typeface="Calibri" panose="020F0502020204030204" pitchFamily="34" charset="0"/>
              </a:rPr>
              <a:t> </a:t>
            </a:r>
          </a:p>
          <a:p>
            <a:pPr marL="182563" lvl="1" indent="-182563" eaLnBrk="0" fontAlgn="base" hangingPunct="0">
              <a:spcBef>
                <a:spcPct val="20000"/>
              </a:spcBef>
              <a:spcAft>
                <a:spcPct val="0"/>
              </a:spcAft>
              <a:buClr>
                <a:srgbClr val="93A299"/>
              </a:buClr>
              <a:buSzPct val="85000"/>
              <a:buFont typeface="Arial" charset="0"/>
              <a:buChar char="•"/>
              <a:defRPr/>
            </a:pPr>
            <a:endParaRPr lang="en-US" sz="3200" dirty="0">
              <a:solidFill>
                <a:srgbClr val="292934"/>
              </a:solidFill>
              <a:latin typeface="Calibri" panose="020F0502020204030204" pitchFamily="34" charset="0"/>
            </a:endParaRPr>
          </a:p>
          <a:p>
            <a:pPr marL="182563" lvl="1" indent="-182563" eaLnBrk="0" fontAlgn="base" hangingPunct="0">
              <a:spcBef>
                <a:spcPct val="20000"/>
              </a:spcBef>
              <a:spcAft>
                <a:spcPct val="0"/>
              </a:spcAft>
              <a:buClr>
                <a:srgbClr val="93A299"/>
              </a:buClr>
              <a:buSzPct val="85000"/>
              <a:buFont typeface="Arial" charset="0"/>
              <a:buChar char="•"/>
              <a:defRPr/>
            </a:pPr>
            <a:endParaRPr lang="en-US" sz="2800" dirty="0">
              <a:solidFill>
                <a:srgbClr val="292934"/>
              </a:solidFill>
              <a:latin typeface="Calibri" panose="020F0502020204030204" pitchFamily="34" charset="0"/>
            </a:endParaRPr>
          </a:p>
          <a:p>
            <a:pPr marL="182563" lvl="1" indent="-182563" eaLnBrk="0" fontAlgn="base" hangingPunct="0">
              <a:spcBef>
                <a:spcPct val="20000"/>
              </a:spcBef>
              <a:spcAft>
                <a:spcPct val="0"/>
              </a:spcAft>
              <a:buClr>
                <a:srgbClr val="93A299"/>
              </a:buClr>
              <a:buSzPct val="85000"/>
              <a:buFont typeface="Arial" charset="0"/>
              <a:buChar char="•"/>
              <a:defRPr/>
            </a:pPr>
            <a:endParaRPr lang="en-US" sz="2400" dirty="0">
              <a:solidFill>
                <a:srgbClr val="292934"/>
              </a:solidFill>
              <a:latin typeface="Calibri" panose="020F0502020204030204" pitchFamily="34" charset="0"/>
            </a:endParaRPr>
          </a:p>
        </p:txBody>
      </p:sp>
    </p:spTree>
    <p:extLst>
      <p:ext uri="{BB962C8B-B14F-4D97-AF65-F5344CB8AC3E}">
        <p14:creationId xmlns:p14="http://schemas.microsoft.com/office/powerpoint/2010/main" val="2568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SPeCT Template">
  <a:themeElements>
    <a:clrScheme name="Custom 1">
      <a:dk1>
        <a:srgbClr val="000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20944</TotalTime>
  <Words>10671</Words>
  <Application>Microsoft Office PowerPoint</Application>
  <PresentationFormat>On-screen Show (4:3)</PresentationFormat>
  <Paragraphs>1209</Paragraphs>
  <Slides>79</Slides>
  <Notes>79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79</vt:i4>
      </vt:variant>
    </vt:vector>
  </HeadingPairs>
  <TitlesOfParts>
    <vt:vector size="89" baseType="lpstr">
      <vt:lpstr>Arial</vt:lpstr>
      <vt:lpstr>Calibri</vt:lpstr>
      <vt:lpstr>Lucida Sans Unicode</vt:lpstr>
      <vt:lpstr>Symbol</vt:lpstr>
      <vt:lpstr>Times</vt:lpstr>
      <vt:lpstr>Times New Roman</vt:lpstr>
      <vt:lpstr>Clarity</vt:lpstr>
      <vt:lpstr>Custom Design</vt:lpstr>
      <vt:lpstr>RESPeCT Template</vt:lpstr>
      <vt:lpstr>1_Clarity</vt:lpstr>
      <vt:lpstr>RESPeCT PD pROGRAM</vt:lpstr>
      <vt:lpstr>Agenda for Day 5 </vt:lpstr>
      <vt:lpstr>Trends in Reflections</vt:lpstr>
      <vt:lpstr> Norms for Working Together: The Basics </vt:lpstr>
      <vt:lpstr> Norms for Working Together: The Heart  </vt:lpstr>
      <vt:lpstr>PowerPoint Presentation</vt:lpstr>
      <vt:lpstr>Focus for the Week</vt:lpstr>
      <vt:lpstr>Today’s Focus Questions</vt:lpstr>
      <vt:lpstr>Check Your Understanding of Strategy 6</vt:lpstr>
      <vt:lpstr>Use and Apply Your Content Deepening Knowledge</vt:lpstr>
      <vt:lpstr>Planning Science Lessons: Quick Write</vt:lpstr>
      <vt:lpstr>Lesson Analysis: Focus Question 1</vt:lpstr>
      <vt:lpstr>The TIMSS Video Study Findings and the Science Content Storyline Lens</vt:lpstr>
      <vt:lpstr>Lesson Analysis: Focus Question 2</vt:lpstr>
      <vt:lpstr>PowerPoint Presentation</vt:lpstr>
      <vt:lpstr>Purpose and Key Features of Strategy A</vt:lpstr>
      <vt:lpstr>A Main Learning Goal Is …</vt:lpstr>
      <vt:lpstr>A Main Learning Goal Is NOT …</vt:lpstr>
      <vt:lpstr>Definitions: One Main Learning Goal and Science Ideas </vt:lpstr>
      <vt:lpstr>Practice Identifying Student Ideas and Science Ideas</vt:lpstr>
      <vt:lpstr>Practice Identifying Student Ideas and Science Ideas in a Class Discussion</vt:lpstr>
      <vt:lpstr>Science Ideas That Support the Main Learning Goal</vt:lpstr>
      <vt:lpstr>Practice Identifying Main Learning Goals</vt:lpstr>
      <vt:lpstr>Lesson Analysis: Strategy A</vt:lpstr>
      <vt:lpstr>Lesson Analysis: Review Lesson Context, Video Clip 1</vt:lpstr>
      <vt:lpstr>Lesson Analysis: Analyze the Video,  Video Clip 1</vt:lpstr>
      <vt:lpstr>Lesson Analysis: Review Lesson Context, Video Clip 2</vt:lpstr>
      <vt:lpstr>Lesson Analysis: Analyze the Video,  Video Clip 2 </vt:lpstr>
      <vt:lpstr>Lesson Analysis: Review Lesson Context, Video Clip 3</vt:lpstr>
      <vt:lpstr>Lesson Analysis: Analyze the Video,  Video Clip 3</vt:lpstr>
      <vt:lpstr>One Main Learning Goal?</vt:lpstr>
      <vt:lpstr>Examine Variations in Plants and Animals: Lesson 5a</vt:lpstr>
      <vt:lpstr>Variations in Plants and Animals</vt:lpstr>
      <vt:lpstr>Unit Central Question </vt:lpstr>
      <vt:lpstr>Content Deepening: Focus Question 1</vt:lpstr>
      <vt:lpstr>Thinking about Differences</vt:lpstr>
      <vt:lpstr>Traits and Trait Variations in Butterflies</vt:lpstr>
      <vt:lpstr>Traits and Trait Variation in Butterflies</vt:lpstr>
      <vt:lpstr>Levels of Life</vt:lpstr>
      <vt:lpstr>PowerPoint Presentation</vt:lpstr>
      <vt:lpstr>Levels of Life</vt:lpstr>
      <vt:lpstr>What Is a Trait?</vt:lpstr>
      <vt:lpstr>Categories of Traits</vt:lpstr>
      <vt:lpstr>PowerPoint Presentation</vt:lpstr>
      <vt:lpstr>What’s in a Name? </vt:lpstr>
      <vt:lpstr>Assign Organisms to Groups</vt:lpstr>
      <vt:lpstr>Assign Organisms to Groups</vt:lpstr>
      <vt:lpstr>Assign Organisms to Groups</vt:lpstr>
      <vt:lpstr>PowerPoint Presentation</vt:lpstr>
      <vt:lpstr>PowerPoint Presentation</vt:lpstr>
      <vt:lpstr>Common Ancestry</vt:lpstr>
      <vt:lpstr>Make a Claim</vt:lpstr>
      <vt:lpstr>Main Learning Goal?</vt:lpstr>
      <vt:lpstr>Reflect: Content Deepening Focus Question 1</vt:lpstr>
      <vt:lpstr>Key Science Ideas</vt:lpstr>
      <vt:lpstr>Content Deepening: Focus Question 2</vt:lpstr>
      <vt:lpstr>PowerPoint Presentation</vt:lpstr>
      <vt:lpstr>Reflect: Content Deepening Focus Question 2</vt:lpstr>
      <vt:lpstr>NGSS Performance Standards</vt:lpstr>
      <vt:lpstr>What Is a Species?</vt:lpstr>
      <vt:lpstr>PowerPoint Presentation</vt:lpstr>
      <vt:lpstr>PowerPoint Presentation</vt:lpstr>
      <vt:lpstr>Summary Statements</vt:lpstr>
      <vt:lpstr>Content Deepening: Focus Question 3</vt:lpstr>
      <vt:lpstr>Celebrate Variation!</vt:lpstr>
      <vt:lpstr>Create a Histogram</vt:lpstr>
      <vt:lpstr>PowerPoint Presentation</vt:lpstr>
      <vt:lpstr>PowerPoint Presentation</vt:lpstr>
      <vt:lpstr>Interpreting the Results</vt:lpstr>
      <vt:lpstr>Our Ideas and Questions about Inheritance</vt:lpstr>
      <vt:lpstr>Main Learning Goal?</vt:lpstr>
      <vt:lpstr>Reflect: Content Deepening Focus Question 3</vt:lpstr>
      <vt:lpstr>Key Science Ideas</vt:lpstr>
      <vt:lpstr>Today’s Focus Questions</vt:lpstr>
      <vt:lpstr>Summary: Today’s Lesson Analysis Work</vt:lpstr>
      <vt:lpstr>Summary: Today’s Content Deepening Work</vt:lpstr>
      <vt:lpstr>Homework</vt:lpstr>
      <vt:lpstr> Extended 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796</cp:revision>
  <cp:lastPrinted>2014-06-23T12:21:22Z</cp:lastPrinted>
  <dcterms:created xsi:type="dcterms:W3CDTF">2014-06-10T18:20:14Z</dcterms:created>
  <dcterms:modified xsi:type="dcterms:W3CDTF">2020-01-06T23:32:08Z</dcterms:modified>
</cp:coreProperties>
</file>