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54"/>
  </p:notesMasterIdLst>
  <p:handoutMasterIdLst>
    <p:handoutMasterId r:id="rId55"/>
  </p:handoutMasterIdLst>
  <p:sldIdLst>
    <p:sldId id="299" r:id="rId3"/>
    <p:sldId id="410" r:id="rId4"/>
    <p:sldId id="411" r:id="rId5"/>
    <p:sldId id="412" r:id="rId6"/>
    <p:sldId id="413" r:id="rId7"/>
    <p:sldId id="303" r:id="rId8"/>
    <p:sldId id="414" r:id="rId9"/>
    <p:sldId id="415" r:id="rId10"/>
    <p:sldId id="416" r:id="rId11"/>
    <p:sldId id="417" r:id="rId12"/>
    <p:sldId id="418" r:id="rId13"/>
    <p:sldId id="419" r:id="rId14"/>
    <p:sldId id="420" r:id="rId15"/>
    <p:sldId id="421" r:id="rId16"/>
    <p:sldId id="368" r:id="rId17"/>
    <p:sldId id="446" r:id="rId18"/>
    <p:sldId id="447" r:id="rId19"/>
    <p:sldId id="448" r:id="rId20"/>
    <p:sldId id="449" r:id="rId21"/>
    <p:sldId id="450" r:id="rId22"/>
    <p:sldId id="451" r:id="rId23"/>
    <p:sldId id="452" r:id="rId24"/>
    <p:sldId id="453" r:id="rId25"/>
    <p:sldId id="454" r:id="rId26"/>
    <p:sldId id="397" r:id="rId27"/>
    <p:sldId id="398" r:id="rId28"/>
    <p:sldId id="455" r:id="rId29"/>
    <p:sldId id="401" r:id="rId30"/>
    <p:sldId id="456" r:id="rId31"/>
    <p:sldId id="404" r:id="rId32"/>
    <p:sldId id="457" r:id="rId33"/>
    <p:sldId id="458" r:id="rId34"/>
    <p:sldId id="459" r:id="rId35"/>
    <p:sldId id="460" r:id="rId36"/>
    <p:sldId id="461" r:id="rId37"/>
    <p:sldId id="462" r:id="rId38"/>
    <p:sldId id="463" r:id="rId39"/>
    <p:sldId id="464" r:id="rId40"/>
    <p:sldId id="465" r:id="rId41"/>
    <p:sldId id="466" r:id="rId42"/>
    <p:sldId id="422" r:id="rId43"/>
    <p:sldId id="423" r:id="rId44"/>
    <p:sldId id="424" r:id="rId45"/>
    <p:sldId id="425" r:id="rId46"/>
    <p:sldId id="426" r:id="rId47"/>
    <p:sldId id="427" r:id="rId48"/>
    <p:sldId id="428" r:id="rId49"/>
    <p:sldId id="429" r:id="rId50"/>
    <p:sldId id="430" r:id="rId51"/>
    <p:sldId id="431" r:id="rId52"/>
    <p:sldId id="432" r:id="rId53"/>
  </p:sldIdLst>
  <p:sldSz cx="9144000" cy="6858000" type="screen4x3"/>
  <p:notesSz cx="9601200" cy="7315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thleen J. Roth" initials="KJR" lastIdx="4"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F921"/>
    <a:srgbClr val="000000"/>
    <a:srgbClr val="F6F434"/>
    <a:srgbClr val="C5C5C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000" autoAdjust="0"/>
    <p:restoredTop sz="75627" autoAdjust="0"/>
  </p:normalViewPr>
  <p:slideViewPr>
    <p:cSldViewPr>
      <p:cViewPr varScale="1">
        <p:scale>
          <a:sx n="85" d="100"/>
          <a:sy n="85" d="100"/>
        </p:scale>
        <p:origin x="936" y="96"/>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handoutMaster" Target="handoutMasters/handoutMaster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viewProps" Target="viewProps.xml"/><Relationship Id="rId5" Type="http://schemas.openxmlformats.org/officeDocument/2006/relationships/slide" Target="slides/slide3.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commentAuthors" Target="commentAuthor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theme" Target="theme/theme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presProps" Target="presProps.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161390" cy="366010"/>
          </a:xfrm>
          <a:prstGeom prst="rect">
            <a:avLst/>
          </a:prstGeom>
        </p:spPr>
        <p:txBody>
          <a:bodyPr vert="horz" lIns="94851" tIns="47425" rIns="94851" bIns="47425" rtlCol="0"/>
          <a:lstStyle>
            <a:lvl1pPr algn="l">
              <a:defRPr sz="1200"/>
            </a:lvl1pPr>
          </a:lstStyle>
          <a:p>
            <a:endParaRPr lang="en-US"/>
          </a:p>
        </p:txBody>
      </p:sp>
      <p:sp>
        <p:nvSpPr>
          <p:cNvPr id="3" name="Date Placeholder 2"/>
          <p:cNvSpPr>
            <a:spLocks noGrp="1"/>
          </p:cNvSpPr>
          <p:nvPr>
            <p:ph type="dt" sz="quarter" idx="1"/>
          </p:nvPr>
        </p:nvSpPr>
        <p:spPr>
          <a:xfrm>
            <a:off x="5437637" y="0"/>
            <a:ext cx="4161390" cy="366010"/>
          </a:xfrm>
          <a:prstGeom prst="rect">
            <a:avLst/>
          </a:prstGeom>
        </p:spPr>
        <p:txBody>
          <a:bodyPr vert="horz" lIns="94851" tIns="47425" rIns="94851" bIns="47425" rtlCol="0"/>
          <a:lstStyle>
            <a:lvl1pPr algn="r">
              <a:defRPr sz="1200"/>
            </a:lvl1pPr>
          </a:lstStyle>
          <a:p>
            <a:fld id="{0433BA63-D8A0-4426-BBA7-3C8F193DFC35}" type="datetimeFigureOut">
              <a:rPr lang="en-US" smtClean="0"/>
              <a:pPr/>
              <a:t>1/6/2020</a:t>
            </a:fld>
            <a:endParaRPr lang="en-US"/>
          </a:p>
        </p:txBody>
      </p:sp>
      <p:sp>
        <p:nvSpPr>
          <p:cNvPr id="4" name="Footer Placeholder 3"/>
          <p:cNvSpPr>
            <a:spLocks noGrp="1"/>
          </p:cNvSpPr>
          <p:nvPr>
            <p:ph type="ftr" sz="quarter" idx="2"/>
          </p:nvPr>
        </p:nvSpPr>
        <p:spPr>
          <a:xfrm>
            <a:off x="1" y="6947941"/>
            <a:ext cx="4161390" cy="366010"/>
          </a:xfrm>
          <a:prstGeom prst="rect">
            <a:avLst/>
          </a:prstGeom>
        </p:spPr>
        <p:txBody>
          <a:bodyPr vert="horz" lIns="94851" tIns="47425" rIns="94851" bIns="47425" rtlCol="0" anchor="b"/>
          <a:lstStyle>
            <a:lvl1pPr algn="l">
              <a:defRPr sz="1200"/>
            </a:lvl1pPr>
          </a:lstStyle>
          <a:p>
            <a:endParaRPr lang="en-US"/>
          </a:p>
        </p:txBody>
      </p:sp>
      <p:sp>
        <p:nvSpPr>
          <p:cNvPr id="5" name="Slide Number Placeholder 4"/>
          <p:cNvSpPr>
            <a:spLocks noGrp="1"/>
          </p:cNvSpPr>
          <p:nvPr>
            <p:ph type="sldNum" sz="quarter" idx="3"/>
          </p:nvPr>
        </p:nvSpPr>
        <p:spPr>
          <a:xfrm>
            <a:off x="5437637" y="6947941"/>
            <a:ext cx="4161390" cy="366010"/>
          </a:xfrm>
          <a:prstGeom prst="rect">
            <a:avLst/>
          </a:prstGeom>
        </p:spPr>
        <p:txBody>
          <a:bodyPr vert="horz" lIns="94851" tIns="47425" rIns="94851" bIns="47425" rtlCol="0" anchor="b"/>
          <a:lstStyle>
            <a:lvl1pPr algn="r">
              <a:defRPr sz="1200"/>
            </a:lvl1pPr>
          </a:lstStyle>
          <a:p>
            <a:fld id="{1EAF1224-71D9-4D57-9228-63E84795514A}" type="slidenum">
              <a:rPr lang="en-US" smtClean="0"/>
              <a:pPr/>
              <a:t>‹#›</a:t>
            </a:fld>
            <a:endParaRPr lang="en-US"/>
          </a:p>
        </p:txBody>
      </p:sp>
    </p:spTree>
    <p:extLst>
      <p:ext uri="{BB962C8B-B14F-4D97-AF65-F5344CB8AC3E}">
        <p14:creationId xmlns:p14="http://schemas.microsoft.com/office/powerpoint/2010/main" val="35754999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160520" cy="365760"/>
          </a:xfrm>
          <a:prstGeom prst="rect">
            <a:avLst/>
          </a:prstGeom>
        </p:spPr>
        <p:txBody>
          <a:bodyPr vert="horz" lIns="96653" tIns="48327" rIns="96653" bIns="48327" rtlCol="0"/>
          <a:lstStyle>
            <a:lvl1pPr algn="l">
              <a:defRPr sz="1200"/>
            </a:lvl1pPr>
          </a:lstStyle>
          <a:p>
            <a:endParaRPr lang="en-US"/>
          </a:p>
        </p:txBody>
      </p:sp>
      <p:sp>
        <p:nvSpPr>
          <p:cNvPr id="3" name="Date Placeholder 2"/>
          <p:cNvSpPr>
            <a:spLocks noGrp="1"/>
          </p:cNvSpPr>
          <p:nvPr>
            <p:ph type="dt" idx="1"/>
          </p:nvPr>
        </p:nvSpPr>
        <p:spPr>
          <a:xfrm>
            <a:off x="5438458" y="0"/>
            <a:ext cx="4160520" cy="365760"/>
          </a:xfrm>
          <a:prstGeom prst="rect">
            <a:avLst/>
          </a:prstGeom>
        </p:spPr>
        <p:txBody>
          <a:bodyPr vert="horz" lIns="96653" tIns="48327" rIns="96653" bIns="48327" rtlCol="0"/>
          <a:lstStyle>
            <a:lvl1pPr algn="r">
              <a:defRPr sz="1200"/>
            </a:lvl1pPr>
          </a:lstStyle>
          <a:p>
            <a:fld id="{113E99A0-5A01-41BA-AC39-BB8F130969B5}" type="datetimeFigureOut">
              <a:rPr lang="en-US" smtClean="0"/>
              <a:pPr/>
              <a:t>1/6/2020</a:t>
            </a:fld>
            <a:endParaRPr lang="en-US"/>
          </a:p>
        </p:txBody>
      </p:sp>
      <p:sp>
        <p:nvSpPr>
          <p:cNvPr id="4" name="Slide Image Placeholder 3"/>
          <p:cNvSpPr>
            <a:spLocks noGrp="1" noRot="1" noChangeAspect="1"/>
          </p:cNvSpPr>
          <p:nvPr>
            <p:ph type="sldImg" idx="2"/>
          </p:nvPr>
        </p:nvSpPr>
        <p:spPr>
          <a:xfrm>
            <a:off x="2971800" y="547688"/>
            <a:ext cx="3657600" cy="2743200"/>
          </a:xfrm>
          <a:prstGeom prst="rect">
            <a:avLst/>
          </a:prstGeom>
          <a:noFill/>
          <a:ln w="12700">
            <a:solidFill>
              <a:prstClr val="black"/>
            </a:solidFill>
          </a:ln>
        </p:spPr>
        <p:txBody>
          <a:bodyPr vert="horz" lIns="96653" tIns="48327" rIns="96653" bIns="48327" rtlCol="0" anchor="ctr"/>
          <a:lstStyle/>
          <a:p>
            <a:endParaRPr lang="en-US"/>
          </a:p>
        </p:txBody>
      </p:sp>
      <p:sp>
        <p:nvSpPr>
          <p:cNvPr id="5" name="Notes Placeholder 4"/>
          <p:cNvSpPr>
            <a:spLocks noGrp="1"/>
          </p:cNvSpPr>
          <p:nvPr>
            <p:ph type="body" sz="quarter" idx="3"/>
          </p:nvPr>
        </p:nvSpPr>
        <p:spPr>
          <a:xfrm>
            <a:off x="960120" y="3474720"/>
            <a:ext cx="7680960" cy="3291840"/>
          </a:xfrm>
          <a:prstGeom prst="rect">
            <a:avLst/>
          </a:prstGeom>
        </p:spPr>
        <p:txBody>
          <a:bodyPr vert="horz" lIns="96653" tIns="48327" rIns="96653" bIns="48327"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948171"/>
            <a:ext cx="4160520" cy="365760"/>
          </a:xfrm>
          <a:prstGeom prst="rect">
            <a:avLst/>
          </a:prstGeom>
        </p:spPr>
        <p:txBody>
          <a:bodyPr vert="horz" lIns="96653" tIns="48327" rIns="96653" bIns="48327" rtlCol="0" anchor="b"/>
          <a:lstStyle>
            <a:lvl1pPr algn="l">
              <a:defRPr sz="1200"/>
            </a:lvl1pPr>
          </a:lstStyle>
          <a:p>
            <a:endParaRPr lang="en-US"/>
          </a:p>
        </p:txBody>
      </p:sp>
      <p:sp>
        <p:nvSpPr>
          <p:cNvPr id="7" name="Slide Number Placeholder 6"/>
          <p:cNvSpPr>
            <a:spLocks noGrp="1"/>
          </p:cNvSpPr>
          <p:nvPr>
            <p:ph type="sldNum" sz="quarter" idx="5"/>
          </p:nvPr>
        </p:nvSpPr>
        <p:spPr>
          <a:xfrm>
            <a:off x="5438458" y="6948171"/>
            <a:ext cx="4160520" cy="365760"/>
          </a:xfrm>
          <a:prstGeom prst="rect">
            <a:avLst/>
          </a:prstGeom>
        </p:spPr>
        <p:txBody>
          <a:bodyPr vert="horz" lIns="96653" tIns="48327" rIns="96653" bIns="48327" rtlCol="0" anchor="b"/>
          <a:lstStyle>
            <a:lvl1pPr algn="r">
              <a:defRPr sz="1200"/>
            </a:lvl1pPr>
          </a:lstStyle>
          <a:p>
            <a:fld id="{458BEC4D-D1F7-4625-B0BA-2126EAFE9E6D}" type="slidenum">
              <a:rPr lang="en-US" smtClean="0"/>
              <a:pPr/>
              <a:t>‹#›</a:t>
            </a:fld>
            <a:endParaRPr lang="en-US"/>
          </a:p>
        </p:txBody>
      </p:sp>
    </p:spTree>
    <p:extLst>
      <p:ext uri="{BB962C8B-B14F-4D97-AF65-F5344CB8AC3E}">
        <p14:creationId xmlns:p14="http://schemas.microsoft.com/office/powerpoint/2010/main" val="26917972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85305" indent="-302040" eaLnBrk="0" hangingPunct="0">
              <a:spcBef>
                <a:spcPct val="30000"/>
              </a:spcBef>
              <a:defRPr sz="1200">
                <a:solidFill>
                  <a:schemeClr val="tx1"/>
                </a:solidFill>
                <a:latin typeface="Arial" charset="0"/>
              </a:defRPr>
            </a:lvl2pPr>
            <a:lvl3pPr marL="1208161" indent="-241632" eaLnBrk="0" hangingPunct="0">
              <a:spcBef>
                <a:spcPct val="30000"/>
              </a:spcBef>
              <a:defRPr sz="1200">
                <a:solidFill>
                  <a:schemeClr val="tx1"/>
                </a:solidFill>
                <a:latin typeface="Arial" charset="0"/>
              </a:defRPr>
            </a:lvl3pPr>
            <a:lvl4pPr marL="1691426" indent="-241632" eaLnBrk="0" hangingPunct="0">
              <a:spcBef>
                <a:spcPct val="30000"/>
              </a:spcBef>
              <a:defRPr sz="1200">
                <a:solidFill>
                  <a:schemeClr val="tx1"/>
                </a:solidFill>
                <a:latin typeface="Arial" charset="0"/>
              </a:defRPr>
            </a:lvl4pPr>
            <a:lvl5pPr marL="2174690" indent="-241632" eaLnBrk="0" hangingPunct="0">
              <a:spcBef>
                <a:spcPct val="30000"/>
              </a:spcBef>
              <a:defRPr sz="1200">
                <a:solidFill>
                  <a:schemeClr val="tx1"/>
                </a:solidFill>
                <a:latin typeface="Arial" charset="0"/>
              </a:defRPr>
            </a:lvl5pPr>
            <a:lvl6pPr marL="2657954" indent="-241632" eaLnBrk="0" fontAlgn="base" hangingPunct="0">
              <a:spcBef>
                <a:spcPct val="30000"/>
              </a:spcBef>
              <a:spcAft>
                <a:spcPct val="0"/>
              </a:spcAft>
              <a:defRPr sz="1200">
                <a:solidFill>
                  <a:schemeClr val="tx1"/>
                </a:solidFill>
                <a:latin typeface="Arial" charset="0"/>
              </a:defRPr>
            </a:lvl6pPr>
            <a:lvl7pPr marL="3141218" indent="-241632" eaLnBrk="0" fontAlgn="base" hangingPunct="0">
              <a:spcBef>
                <a:spcPct val="30000"/>
              </a:spcBef>
              <a:spcAft>
                <a:spcPct val="0"/>
              </a:spcAft>
              <a:defRPr sz="1200">
                <a:solidFill>
                  <a:schemeClr val="tx1"/>
                </a:solidFill>
                <a:latin typeface="Arial" charset="0"/>
              </a:defRPr>
            </a:lvl7pPr>
            <a:lvl8pPr marL="3624483" indent="-241632" eaLnBrk="0" fontAlgn="base" hangingPunct="0">
              <a:spcBef>
                <a:spcPct val="30000"/>
              </a:spcBef>
              <a:spcAft>
                <a:spcPct val="0"/>
              </a:spcAft>
              <a:defRPr sz="1200">
                <a:solidFill>
                  <a:schemeClr val="tx1"/>
                </a:solidFill>
                <a:latin typeface="Arial" charset="0"/>
              </a:defRPr>
            </a:lvl8pPr>
            <a:lvl9pPr marL="4107747" indent="-241632"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0A9E7CF9-240F-482B-9EC3-A2AD26735D19}" type="slidenum">
              <a:rPr lang="en-US" altLang="en-US">
                <a:solidFill>
                  <a:prstClr val="black"/>
                </a:solidFill>
              </a:rPr>
              <a:pPr eaLnBrk="1" hangingPunct="1">
                <a:spcBef>
                  <a:spcPct val="0"/>
                </a:spcBef>
              </a:pPr>
              <a:t>1</a:t>
            </a:fld>
            <a:endParaRPr lang="en-US" altLang="en-US">
              <a:solidFill>
                <a:prstClr val="black"/>
              </a:solidFill>
            </a:endParaRPr>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p:spPr>
        <p:txBody>
          <a:bodyPr/>
          <a:lstStyle/>
          <a:p>
            <a:pPr eaLnBrk="1" hangingPunct="1"/>
            <a:r>
              <a:rPr lang="en-US" altLang="en-US" dirty="0"/>
              <a:t>5 min</a:t>
            </a:r>
          </a:p>
          <a:p>
            <a:pPr eaLnBrk="1" hangingPunct="1"/>
            <a:endParaRPr lang="en-US" altLang="en-US" dirty="0"/>
          </a:p>
          <a:p>
            <a:pPr eaLnBrk="1" hangingPunct="1"/>
            <a:r>
              <a:rPr lang="en-US" sz="1200" kern="1200" dirty="0">
                <a:solidFill>
                  <a:schemeClr val="tx1"/>
                </a:solidFill>
                <a:latin typeface="+mn-lt"/>
                <a:ea typeface="+mn-ea"/>
                <a:cs typeface="+mn-cs"/>
              </a:rPr>
              <a:t>a. Take care of any housekeeping issues.</a:t>
            </a:r>
            <a:endParaRPr lang="en-US" altLang="en-US" dirty="0"/>
          </a:p>
        </p:txBody>
      </p:sp>
    </p:spTree>
    <p:extLst>
      <p:ext uri="{BB962C8B-B14F-4D97-AF65-F5344CB8AC3E}">
        <p14:creationId xmlns:p14="http://schemas.microsoft.com/office/powerpoint/2010/main" val="8186181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latin typeface="Arial" charset="0"/>
              </a:rPr>
              <a:t>7 min</a:t>
            </a:r>
          </a:p>
          <a:p>
            <a:pPr lvl="0"/>
            <a:endParaRPr lang="en-US" dirty="0">
              <a:latin typeface="Arial" charset="0"/>
            </a:endParaRPr>
          </a:p>
          <a:p>
            <a:pPr lvl="0" fontAlgn="base"/>
            <a:r>
              <a:rPr lang="en-US" sz="1200" b="0" u="none" strike="noStrike" kern="1200" dirty="0">
                <a:solidFill>
                  <a:schemeClr val="tx1"/>
                </a:solidFill>
                <a:effectLst/>
                <a:latin typeface="+mn-lt"/>
                <a:ea typeface="+mn-ea"/>
                <a:cs typeface="+mn-cs"/>
              </a:rPr>
              <a:t>a. </a:t>
            </a:r>
            <a:r>
              <a:rPr lang="en-US" sz="1200" b="1" u="none" strike="noStrike" kern="1200" dirty="0">
                <a:solidFill>
                  <a:schemeClr val="tx1"/>
                </a:solidFill>
                <a:effectLst/>
                <a:latin typeface="+mn-lt"/>
                <a:ea typeface="+mn-ea"/>
                <a:cs typeface="+mn-cs"/>
              </a:rPr>
              <a:t>Whole group:</a:t>
            </a:r>
            <a:r>
              <a:rPr lang="en-US" sz="1200" u="none" strike="noStrike" kern="1200" dirty="0">
                <a:solidFill>
                  <a:schemeClr val="tx1"/>
                </a:solidFill>
                <a:effectLst/>
                <a:latin typeface="+mn-lt"/>
                <a:ea typeface="+mn-ea"/>
                <a:cs typeface="+mn-cs"/>
              </a:rPr>
              <a:t> Discuss the first question on the slide. Participants can refer to the information on strategy 7</a:t>
            </a:r>
            <a:r>
              <a:rPr lang="en-US" sz="1050" u="none" strike="noStrike" kern="1200" dirty="0">
                <a:solidFill>
                  <a:schemeClr val="tx1"/>
                </a:solidFill>
                <a:effectLst/>
                <a:latin typeface="+mn-lt"/>
                <a:ea typeface="+mn-ea"/>
                <a:cs typeface="+mn-cs"/>
              </a:rPr>
              <a:t> </a:t>
            </a:r>
            <a:r>
              <a:rPr lang="en-US" sz="1200" u="none" strike="noStrike" kern="1200" dirty="0">
                <a:solidFill>
                  <a:schemeClr val="tx1"/>
                </a:solidFill>
                <a:effectLst/>
                <a:latin typeface="+mn-lt"/>
                <a:ea typeface="+mn-ea"/>
                <a:cs typeface="+mn-cs"/>
              </a:rPr>
              <a:t>in the </a:t>
            </a:r>
            <a:r>
              <a:rPr lang="en-US" sz="1200" u="none" strike="noStrike" kern="1200" dirty="0" err="1">
                <a:solidFill>
                  <a:schemeClr val="tx1"/>
                </a:solidFill>
                <a:effectLst/>
                <a:latin typeface="+mn-lt"/>
                <a:ea typeface="+mn-ea"/>
                <a:cs typeface="+mn-cs"/>
              </a:rPr>
              <a:t>STeLLA</a:t>
            </a:r>
            <a:r>
              <a:rPr lang="en-US" sz="1200" u="none" strike="noStrike" kern="1200" dirty="0">
                <a:solidFill>
                  <a:schemeClr val="tx1"/>
                </a:solidFill>
                <a:effectLst/>
                <a:latin typeface="+mn-lt"/>
                <a:ea typeface="+mn-ea"/>
                <a:cs typeface="+mn-cs"/>
              </a:rPr>
              <a:t> strategies booklet to identify a variety of ways in which key science ideas in a lesson</a:t>
            </a:r>
            <a:r>
              <a:rPr lang="en-US" sz="1050" u="none" strike="noStrike" kern="1200" dirty="0">
                <a:solidFill>
                  <a:schemeClr val="tx1"/>
                </a:solidFill>
                <a:effectLst/>
                <a:latin typeface="+mn-lt"/>
                <a:ea typeface="+mn-ea"/>
                <a:cs typeface="+mn-cs"/>
              </a:rPr>
              <a:t> </a:t>
            </a:r>
            <a:r>
              <a:rPr lang="en-US" sz="1200" u="none" strike="noStrike" kern="1200" dirty="0">
                <a:solidFill>
                  <a:schemeClr val="tx1"/>
                </a:solidFill>
                <a:effectLst/>
                <a:latin typeface="+mn-lt"/>
                <a:ea typeface="+mn-ea"/>
                <a:cs typeface="+mn-cs"/>
              </a:rPr>
              <a:t>can be </a:t>
            </a:r>
            <a:r>
              <a:rPr lang="en-US" sz="1200" kern="1200" dirty="0">
                <a:solidFill>
                  <a:schemeClr val="tx1"/>
                </a:solidFill>
                <a:effectLst/>
                <a:latin typeface="+mn-lt"/>
                <a:ea typeface="+mn-ea"/>
                <a:cs typeface="+mn-cs"/>
              </a:rPr>
              <a:t>synthesized</a:t>
            </a:r>
            <a:r>
              <a:rPr lang="en-US" sz="1200" u="none" strike="noStrike" kern="1200" dirty="0">
                <a:solidFill>
                  <a:schemeClr val="tx1"/>
                </a:solidFill>
                <a:effectLst/>
                <a:latin typeface="+mn-lt"/>
                <a:ea typeface="+mn-ea"/>
                <a:cs typeface="+mn-cs"/>
              </a:rPr>
              <a:t>. </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b. </a:t>
            </a:r>
            <a:r>
              <a:rPr lang="en-US" sz="1200" b="1" kern="1200" dirty="0">
                <a:solidFill>
                  <a:schemeClr val="tx1"/>
                </a:solidFill>
                <a:latin typeface="+mn-lt"/>
                <a:ea typeface="+mn-ea"/>
                <a:cs typeface="+mn-cs"/>
              </a:rPr>
              <a:t>Emphasize:</a:t>
            </a:r>
            <a:r>
              <a:rPr lang="en-US" sz="1200" kern="1200" dirty="0">
                <a:solidFill>
                  <a:schemeClr val="tx1"/>
                </a:solidFill>
                <a:latin typeface="+mn-lt"/>
                <a:ea typeface="+mn-ea"/>
                <a:cs typeface="+mn-cs"/>
              </a:rPr>
              <a:t> “Toward the end of a unit, an entire lesson may be devoted to strategy 7, which engages students in synthesizing and summarizing science ideas across several lessons.”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c. Discuss the second question on the slide. </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Key ideas:</a:t>
            </a:r>
            <a:r>
              <a:rPr lang="en-US" sz="1200" kern="1200" dirty="0">
                <a:solidFill>
                  <a:schemeClr val="tx1"/>
                </a:solidFill>
                <a:latin typeface="+mn-lt"/>
                <a:ea typeface="+mn-ea"/>
                <a:cs typeface="+mn-cs"/>
              </a:rPr>
              <a:t> </a:t>
            </a:r>
            <a:endParaRPr lang="en-US" sz="1600" kern="1200" dirty="0">
              <a:solidFill>
                <a:schemeClr val="tx1"/>
              </a:solidFill>
              <a:latin typeface="+mn-lt"/>
              <a:ea typeface="+mn-ea"/>
              <a:cs typeface="+mn-cs"/>
            </a:endParaRPr>
          </a:p>
          <a:p>
            <a:pPr marL="137160" indent="-137160">
              <a:buFont typeface="Arial" pitchFamily="34" charset="0"/>
              <a:buChar char="•"/>
            </a:pPr>
            <a:r>
              <a:rPr lang="en-US" sz="1200" kern="1200" dirty="0">
                <a:solidFill>
                  <a:schemeClr val="tx1"/>
                </a:solidFill>
                <a:latin typeface="+mn-lt"/>
                <a:ea typeface="+mn-ea"/>
                <a:cs typeface="+mn-cs"/>
              </a:rPr>
              <a:t>In strategy I, the </a:t>
            </a:r>
            <a:r>
              <a:rPr lang="en-US" sz="1200" i="1" u="none" kern="1200" dirty="0">
                <a:solidFill>
                  <a:schemeClr val="tx1"/>
                </a:solidFill>
                <a:latin typeface="+mn-lt"/>
                <a:ea typeface="+mn-ea"/>
                <a:cs typeface="+mn-cs"/>
              </a:rPr>
              <a:t>teacher</a:t>
            </a:r>
            <a:r>
              <a:rPr lang="en-US" sz="1200" kern="1200" dirty="0">
                <a:solidFill>
                  <a:schemeClr val="tx1"/>
                </a:solidFill>
                <a:latin typeface="+mn-lt"/>
                <a:ea typeface="+mn-ea"/>
                <a:cs typeface="+mn-cs"/>
              </a:rPr>
              <a:t> creates a summary of key science ideas in the lesson. Strategy 7, however, engages </a:t>
            </a:r>
            <a:r>
              <a:rPr lang="en-US" sz="1200" i="1" u="none" kern="1200" dirty="0">
                <a:solidFill>
                  <a:schemeClr val="tx1"/>
                </a:solidFill>
                <a:latin typeface="+mn-lt"/>
                <a:ea typeface="+mn-ea"/>
                <a:cs typeface="+mn-cs"/>
              </a:rPr>
              <a:t>students</a:t>
            </a:r>
            <a:r>
              <a:rPr lang="en-US" sz="1200" kern="1200" dirty="0">
                <a:solidFill>
                  <a:schemeClr val="tx1"/>
                </a:solidFill>
                <a:latin typeface="+mn-lt"/>
                <a:ea typeface="+mn-ea"/>
                <a:cs typeface="+mn-cs"/>
              </a:rPr>
              <a:t> in synthesizing and summarizing key science ideas in the lesson. When </a:t>
            </a:r>
            <a:r>
              <a:rPr lang="en-US" sz="1200" i="1" u="none" kern="1200" dirty="0">
                <a:solidFill>
                  <a:schemeClr val="tx1"/>
                </a:solidFill>
                <a:latin typeface="+mn-lt"/>
                <a:ea typeface="+mn-ea"/>
                <a:cs typeface="+mn-cs"/>
              </a:rPr>
              <a:t>students themselves </a:t>
            </a:r>
            <a:r>
              <a:rPr lang="en-US" sz="1200" kern="1200" dirty="0">
                <a:solidFill>
                  <a:schemeClr val="tx1"/>
                </a:solidFill>
                <a:latin typeface="+mn-lt"/>
                <a:ea typeface="+mn-ea"/>
                <a:cs typeface="+mn-cs"/>
              </a:rPr>
              <a:t>perform this work, it makes their thinking visible, engages them in active </a:t>
            </a:r>
            <a:r>
              <a:rPr lang="en-US" sz="1200" kern="1200" dirty="0" err="1">
                <a:solidFill>
                  <a:schemeClr val="tx1"/>
                </a:solidFill>
                <a:latin typeface="+mn-lt"/>
                <a:ea typeface="+mn-ea"/>
                <a:cs typeface="+mn-cs"/>
              </a:rPr>
              <a:t>sensemaking</a:t>
            </a:r>
            <a:r>
              <a:rPr lang="en-US" sz="1200" kern="1200" dirty="0">
                <a:solidFill>
                  <a:schemeClr val="tx1"/>
                </a:solidFill>
                <a:latin typeface="+mn-lt"/>
                <a:ea typeface="+mn-ea"/>
                <a:cs typeface="+mn-cs"/>
              </a:rPr>
              <a:t>, and reveals to the teacher any misunderstandings or gaps in knowledge. Using both strategies brings coherence to a science lesson and is a powerful way to end it.</a:t>
            </a:r>
          </a:p>
          <a:p>
            <a:pPr marL="137160" indent="-137160">
              <a:buFont typeface="Arial" pitchFamily="34" charset="0"/>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In strategy 7, summarizing involves making connections between key science ideas, which helps students </a:t>
            </a:r>
            <a:r>
              <a:rPr lang="en-US" sz="1200" i="1" dirty="0">
                <a:effectLst/>
                <a:latin typeface="Calibri" panose="020F0502020204030204" pitchFamily="34" charset="0"/>
                <a:ea typeface="Calibri" panose="020F0502020204030204" pitchFamily="34" charset="0"/>
                <a:cs typeface="Times New Roman" panose="02020603050405020304" pitchFamily="18" charset="0"/>
              </a:rPr>
              <a:t>synthesize</a:t>
            </a:r>
            <a:r>
              <a:rPr lang="en-US" sz="1200" dirty="0">
                <a:effectLst/>
                <a:latin typeface="Calibri" panose="020F0502020204030204" pitchFamily="34" charset="0"/>
                <a:ea typeface="Calibri" panose="020F0502020204030204" pitchFamily="34" charset="0"/>
                <a:cs typeface="Times New Roman" panose="02020603050405020304" pitchFamily="18" charset="0"/>
              </a:rPr>
              <a:t> the main learning goal or big idea in a lesson.</a:t>
            </a:r>
          </a:p>
          <a:p>
            <a:pPr marL="137160" indent="-137160">
              <a:buFont typeface="Arial" pitchFamily="34" charset="0"/>
              <a:buChar char="•"/>
            </a:pPr>
            <a:r>
              <a:rPr lang="en-US" sz="1200" kern="1200" dirty="0">
                <a:solidFill>
                  <a:schemeClr val="tx1"/>
                </a:solidFill>
                <a:latin typeface="+mn-lt"/>
                <a:ea typeface="+mn-ea"/>
                <a:cs typeface="+mn-cs"/>
              </a:rPr>
              <a:t>Summaries should focus on key science ideas, not activities; that is, focusing on “what we </a:t>
            </a:r>
            <a:r>
              <a:rPr lang="en-US" sz="1200" i="1" kern="1200" dirty="0">
                <a:solidFill>
                  <a:schemeClr val="tx1"/>
                </a:solidFill>
                <a:latin typeface="+mn-lt"/>
                <a:ea typeface="+mn-ea"/>
                <a:cs typeface="+mn-cs"/>
              </a:rPr>
              <a:t>learned</a:t>
            </a:r>
            <a:r>
              <a:rPr lang="en-US" sz="1200" kern="1200" dirty="0">
                <a:solidFill>
                  <a:schemeClr val="tx1"/>
                </a:solidFill>
                <a:latin typeface="+mn-lt"/>
                <a:ea typeface="+mn-ea"/>
                <a:cs typeface="+mn-cs"/>
              </a:rPr>
              <a:t>” versus “what we </a:t>
            </a:r>
            <a:r>
              <a:rPr lang="en-US" sz="1200" i="1" kern="1200" dirty="0">
                <a:solidFill>
                  <a:schemeClr val="tx1"/>
                </a:solidFill>
                <a:latin typeface="+mn-lt"/>
                <a:ea typeface="+mn-ea"/>
                <a:cs typeface="+mn-cs"/>
              </a:rPr>
              <a:t>did</a:t>
            </a:r>
            <a:r>
              <a:rPr lang="en-US" sz="1200" kern="1200" dirty="0">
                <a:solidFill>
                  <a:schemeClr val="tx1"/>
                </a:solidFill>
                <a:latin typeface="+mn-lt"/>
                <a:ea typeface="+mn-ea"/>
                <a:cs typeface="+mn-cs"/>
              </a:rPr>
              <a:t>.”</a:t>
            </a:r>
          </a:p>
          <a:p>
            <a:pPr marL="137160" indent="-137160">
              <a:buFont typeface="Arial" pitchFamily="34" charset="0"/>
              <a:buChar char="•"/>
            </a:pPr>
            <a:r>
              <a:rPr lang="en-US" sz="1200" kern="1200" dirty="0">
                <a:solidFill>
                  <a:schemeClr val="tx1"/>
                </a:solidFill>
                <a:latin typeface="+mn-lt"/>
                <a:ea typeface="+mn-ea"/>
                <a:cs typeface="+mn-cs"/>
              </a:rPr>
              <a:t>For a variety of reasons, a lesson sometimes ends before the main learning goal has been fully developed. However, summarizing work should still take place. For example, the teacher might say, “Our focus question today was </a:t>
            </a:r>
            <a:r>
              <a:rPr lang="en-US" sz="1200" i="1" kern="1200" dirty="0">
                <a:solidFill>
                  <a:schemeClr val="tx1"/>
                </a:solidFill>
                <a:latin typeface="+mn-lt"/>
                <a:ea typeface="+mn-ea"/>
                <a:cs typeface="+mn-cs"/>
              </a:rPr>
              <a:t>How do plants get their food? </a:t>
            </a:r>
            <a:r>
              <a:rPr lang="en-US" sz="1200" kern="1200" dirty="0">
                <a:solidFill>
                  <a:schemeClr val="tx1"/>
                </a:solidFill>
                <a:latin typeface="+mn-lt"/>
                <a:ea typeface="+mn-ea"/>
                <a:cs typeface="+mn-cs"/>
              </a:rPr>
              <a:t>What have we found out so far?” After students respond, the teacher could reply, “Yes, so far we’ve</a:t>
            </a:r>
            <a:r>
              <a:rPr lang="en-US" sz="1200" kern="1200" baseline="0" dirty="0">
                <a:solidFill>
                  <a:schemeClr val="tx1"/>
                </a:solidFill>
                <a:latin typeface="+mn-lt"/>
                <a:ea typeface="+mn-ea"/>
                <a:cs typeface="+mn-cs"/>
              </a:rPr>
              <a:t> discovered </a:t>
            </a:r>
            <a:r>
              <a:rPr lang="en-US" sz="1200" kern="1200" dirty="0">
                <a:solidFill>
                  <a:schemeClr val="tx1"/>
                </a:solidFill>
                <a:latin typeface="+mn-lt"/>
                <a:ea typeface="+mn-ea"/>
                <a:cs typeface="+mn-cs"/>
              </a:rPr>
              <a:t>that water and soil aren’t food for plants. But we still haven’t figured out what </a:t>
            </a:r>
            <a:r>
              <a:rPr lang="en-US" sz="1200" i="1" kern="1200" dirty="0">
                <a:solidFill>
                  <a:schemeClr val="tx1"/>
                </a:solidFill>
                <a:latin typeface="+mn-lt"/>
                <a:ea typeface="+mn-ea"/>
                <a:cs typeface="+mn-cs"/>
              </a:rPr>
              <a:t>is </a:t>
            </a:r>
            <a:r>
              <a:rPr lang="en-US" sz="1200" kern="1200" dirty="0">
                <a:solidFill>
                  <a:schemeClr val="tx1"/>
                </a:solidFill>
                <a:latin typeface="+mn-lt"/>
                <a:ea typeface="+mn-ea"/>
                <a:cs typeface="+mn-cs"/>
              </a:rPr>
              <a:t>food for plants. We’ll continue working on this question next time.”</a:t>
            </a:r>
            <a:r>
              <a:rPr lang="en-US" dirty="0"/>
              <a:t> </a:t>
            </a:r>
            <a:endParaRPr lang="en-US" dirty="0">
              <a:latin typeface="Arial" charset="0"/>
            </a:endParaRPr>
          </a:p>
          <a:p>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10</a:t>
            </a:fld>
            <a:endParaRPr lang="en-US"/>
          </a:p>
        </p:txBody>
      </p:sp>
    </p:spTree>
    <p:extLst>
      <p:ext uri="{BB962C8B-B14F-4D97-AF65-F5344CB8AC3E}">
        <p14:creationId xmlns:p14="http://schemas.microsoft.com/office/powerpoint/2010/main" val="9380327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Less</a:t>
            </a:r>
            <a:r>
              <a:rPr lang="en-US" baseline="0" dirty="0"/>
              <a:t> than </a:t>
            </a:r>
            <a:r>
              <a:rPr lang="en-US" dirty="0"/>
              <a:t>1 min</a:t>
            </a:r>
          </a:p>
          <a:p>
            <a:endParaRPr lang="en-US" dirty="0"/>
          </a:p>
          <a:p>
            <a:r>
              <a:rPr lang="en-US" dirty="0"/>
              <a:t>a.</a:t>
            </a:r>
            <a:r>
              <a:rPr lang="en-US" baseline="0" dirty="0"/>
              <a:t> </a:t>
            </a:r>
            <a:r>
              <a:rPr lang="en-US" b="1" baseline="0" dirty="0"/>
              <a:t>Transition:</a:t>
            </a:r>
            <a:r>
              <a:rPr lang="en-US" baseline="0" dirty="0"/>
              <a:t> </a:t>
            </a:r>
            <a:r>
              <a:rPr lang="en-US" dirty="0"/>
              <a:t>This</a:t>
            </a:r>
            <a:r>
              <a:rPr lang="en-US" baseline="0" dirty="0"/>
              <a:t> slide marks the transition to video-based lesson analysis.</a:t>
            </a:r>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11</a:t>
            </a:fld>
            <a:endParaRPr lang="en-US"/>
          </a:p>
        </p:txBody>
      </p:sp>
    </p:spTree>
    <p:extLst>
      <p:ext uri="{BB962C8B-B14F-4D97-AF65-F5344CB8AC3E}">
        <p14:creationId xmlns:p14="http://schemas.microsoft.com/office/powerpoint/2010/main" val="3581264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20 min</a:t>
            </a:r>
          </a:p>
          <a:p>
            <a:endParaRPr lang="en-US" dirty="0"/>
          </a:p>
          <a:p>
            <a:pPr lvl="0" fontAlgn="base"/>
            <a:r>
              <a:rPr lang="en-US" sz="1200" u="none" strike="noStrike" kern="1200" dirty="0">
                <a:solidFill>
                  <a:schemeClr val="tx1"/>
                </a:solidFill>
                <a:effectLst/>
                <a:latin typeface="+mn-lt"/>
                <a:ea typeface="+mn-ea"/>
                <a:cs typeface="+mn-cs"/>
              </a:rPr>
              <a:t>a. Have participants locate Analysis Guides B and I (handout 6.1 in PD program binder) and spend 1 or 2 minutes reading the criteria for strategy B: Setting the purpose</a:t>
            </a:r>
            <a:r>
              <a:rPr lang="en-US" sz="1200" u="none" strike="noStrike" kern="1200" baseline="0" dirty="0">
                <a:solidFill>
                  <a:schemeClr val="tx1"/>
                </a:solidFill>
                <a:effectLst/>
                <a:latin typeface="+mn-lt"/>
                <a:ea typeface="+mn-ea"/>
                <a:cs typeface="+mn-cs"/>
              </a:rPr>
              <a:t>.</a:t>
            </a:r>
            <a:endParaRPr lang="en-US" sz="1200" u="none" strike="noStrike" kern="1200" dirty="0">
              <a:solidFill>
                <a:schemeClr val="tx1"/>
              </a:solidFill>
              <a:effectLst/>
              <a:latin typeface="+mn-lt"/>
              <a:ea typeface="+mn-ea"/>
              <a:cs typeface="+mn-cs"/>
            </a:endParaRP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b. </a:t>
            </a:r>
            <a:r>
              <a:rPr lang="en-US" sz="1200" b="1" kern="1200" dirty="0">
                <a:solidFill>
                  <a:schemeClr val="tx1"/>
                </a:solidFill>
                <a:latin typeface="+mn-lt"/>
                <a:ea typeface="+mn-ea"/>
                <a:cs typeface="+mn-cs"/>
              </a:rPr>
              <a:t>Ask:</a:t>
            </a:r>
            <a:r>
              <a:rPr lang="en-US" sz="1200" kern="1200" dirty="0">
                <a:solidFill>
                  <a:schemeClr val="tx1"/>
                </a:solidFill>
                <a:latin typeface="+mn-lt"/>
                <a:ea typeface="+mn-ea"/>
                <a:cs typeface="+mn-cs"/>
              </a:rPr>
              <a:t> “Do you have any questions about these criteria?”</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c. </a:t>
            </a:r>
            <a:r>
              <a:rPr lang="en-US" sz="1200" b="1" kern="1200" dirty="0">
                <a:solidFill>
                  <a:schemeClr val="tx1"/>
                </a:solidFill>
                <a:latin typeface="+mn-lt"/>
                <a:ea typeface="+mn-ea"/>
                <a:cs typeface="+mn-cs"/>
              </a:rPr>
              <a:t>Emphasize:</a:t>
            </a:r>
            <a:r>
              <a:rPr lang="en-US" sz="1200" kern="1200" dirty="0">
                <a:solidFill>
                  <a:schemeClr val="tx1"/>
                </a:solidFill>
                <a:latin typeface="+mn-lt"/>
                <a:ea typeface="+mn-ea"/>
                <a:cs typeface="+mn-cs"/>
              </a:rPr>
              <a:t> “Keep the criteria for strategy B in mind as you watch a video clip from the beginning of a</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lesson about variations in plants and animals.”</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d.</a:t>
            </a:r>
            <a:r>
              <a:rPr lang="en-US" sz="1200" b="0" kern="1200" baseline="0" dirty="0">
                <a:solidFill>
                  <a:schemeClr val="tx1"/>
                </a:solidFill>
                <a:latin typeface="+mn-lt"/>
                <a:ea typeface="+mn-ea"/>
                <a:cs typeface="+mn-cs"/>
              </a:rPr>
              <a:t> </a:t>
            </a:r>
            <a:r>
              <a:rPr lang="en-US" sz="1200" b="1" kern="1200" dirty="0">
                <a:solidFill>
                  <a:schemeClr val="tx1"/>
                </a:solidFill>
                <a:latin typeface="+mn-lt"/>
                <a:ea typeface="+mn-ea"/>
                <a:cs typeface="+mn-cs"/>
              </a:rPr>
              <a:t>Individuals: </a:t>
            </a:r>
            <a:r>
              <a:rPr lang="en-US" sz="1200" kern="1200" dirty="0">
                <a:solidFill>
                  <a:schemeClr val="tx1"/>
                </a:solidFill>
                <a:latin typeface="+mn-lt"/>
                <a:ea typeface="+mn-ea"/>
                <a:cs typeface="+mn-cs"/>
              </a:rPr>
              <a:t>Give participants a couple of minutes to read and think about the lesson context at the top of the video transcript (handout 6.2).</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e. </a:t>
            </a:r>
            <a:r>
              <a:rPr lang="en-US" sz="1200" b="1" kern="1200" dirty="0">
                <a:solidFill>
                  <a:schemeClr val="tx1"/>
                </a:solidFill>
                <a:latin typeface="+mn-lt"/>
                <a:ea typeface="+mn-ea"/>
                <a:cs typeface="+mn-cs"/>
              </a:rPr>
              <a:t>Whole group:</a:t>
            </a:r>
            <a:r>
              <a:rPr lang="en-US" sz="1200" kern="1200" dirty="0">
                <a:solidFill>
                  <a:schemeClr val="tx1"/>
                </a:solidFill>
                <a:latin typeface="+mn-lt"/>
                <a:ea typeface="+mn-ea"/>
                <a:cs typeface="+mn-cs"/>
              </a:rPr>
              <a:t> “How well does the beginning of this lesson match the criteria for strategy B?” </a:t>
            </a:r>
          </a:p>
          <a:p>
            <a:endParaRPr lang="en-US" sz="1200" b="1" kern="120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latin typeface="+mn-lt"/>
                <a:ea typeface="+mn-ea"/>
                <a:cs typeface="+mn-cs"/>
              </a:rPr>
              <a:t>Note: </a:t>
            </a:r>
            <a:r>
              <a:rPr lang="en-US" sz="1200" kern="1200" dirty="0">
                <a:solidFill>
                  <a:schemeClr val="tx1"/>
                </a:solidFill>
                <a:latin typeface="+mn-lt"/>
                <a:ea typeface="+mn-ea"/>
                <a:cs typeface="+mn-cs"/>
              </a:rPr>
              <a:t>During the discussion, be on the lookout for opportunities to clarify science-content ideas.</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Ideal responses for questions from Analysis Guide B: </a:t>
            </a:r>
            <a:endParaRPr lang="en-US" sz="1200" kern="1200" dirty="0">
              <a:solidFill>
                <a:schemeClr val="tx1"/>
              </a:solidFill>
              <a:latin typeface="+mn-lt"/>
              <a:ea typeface="+mn-ea"/>
              <a:cs typeface="+mn-cs"/>
            </a:endParaRPr>
          </a:p>
          <a:p>
            <a:pPr marL="137160" indent="-137160">
              <a:buFont typeface="Arial" pitchFamily="34" charset="0"/>
              <a:buChar char="•"/>
            </a:pPr>
            <a:r>
              <a:rPr lang="en-US" sz="1200" b="1" kern="1200" dirty="0">
                <a:solidFill>
                  <a:schemeClr val="tx1"/>
                </a:solidFill>
                <a:latin typeface="+mn-lt"/>
                <a:ea typeface="+mn-ea"/>
                <a:cs typeface="+mn-cs"/>
              </a:rPr>
              <a:t>Implied main learning goal?</a:t>
            </a:r>
            <a:r>
              <a:rPr lang="en-US" sz="1200" kern="1200" dirty="0">
                <a:solidFill>
                  <a:schemeClr val="tx1"/>
                </a:solidFill>
                <a:latin typeface="+mn-lt"/>
                <a:ea typeface="+mn-ea"/>
                <a:cs typeface="+mn-cs"/>
              </a:rPr>
              <a:t> At video segment 0:01:02, the teacher introduces the unit central question: “</a:t>
            </a:r>
            <a:r>
              <a:rPr lang="en-US" sz="1200" i="1" kern="1200" dirty="0">
                <a:solidFill>
                  <a:schemeClr val="tx1"/>
                </a:solidFill>
                <a:latin typeface="+mn-lt"/>
                <a:ea typeface="+mn-ea"/>
                <a:cs typeface="+mn-cs"/>
              </a:rPr>
              <a:t>How do differences … in plants and animals of the same kind help them to survive?</a:t>
            </a:r>
            <a:r>
              <a:rPr lang="en-US" sz="1200" kern="1200" dirty="0">
                <a:solidFill>
                  <a:schemeClr val="tx1"/>
                </a:solidFill>
                <a:latin typeface="+mn-lt"/>
                <a:ea typeface="+mn-ea"/>
                <a:cs typeface="+mn-cs"/>
              </a:rPr>
              <a:t>” and at segment 0:02:18, the teacher introduces the lesson focus question, “</a:t>
            </a:r>
            <a:r>
              <a:rPr lang="en-US" sz="1200" i="1" kern="1200" dirty="0">
                <a:solidFill>
                  <a:schemeClr val="tx1"/>
                </a:solidFill>
                <a:latin typeface="+mn-lt"/>
                <a:ea typeface="+mn-ea"/>
                <a:cs typeface="+mn-cs"/>
              </a:rPr>
              <a:t>How are birds alike and different?</a:t>
            </a:r>
            <a:r>
              <a:rPr lang="en-US" sz="1200" kern="1200" dirty="0">
                <a:solidFill>
                  <a:schemeClr val="tx1"/>
                </a:solidFill>
                <a:latin typeface="+mn-lt"/>
                <a:ea typeface="+mn-ea"/>
                <a:cs typeface="+mn-cs"/>
              </a:rPr>
              <a:t>” The implied main learning goal is that animals (birds) of the same group are similar but not exactly the same.</a:t>
            </a:r>
          </a:p>
          <a:p>
            <a:pPr marL="137160" indent="-137160">
              <a:buFont typeface="Arial" pitchFamily="34" charset="0"/>
              <a:buChar char="•"/>
            </a:pPr>
            <a:r>
              <a:rPr lang="en-US" sz="1200" b="1" kern="1200" dirty="0">
                <a:solidFill>
                  <a:schemeClr val="tx1"/>
                </a:solidFill>
                <a:latin typeface="+mn-lt"/>
                <a:ea typeface="+mn-ea"/>
                <a:cs typeface="+mn-cs"/>
              </a:rPr>
              <a:t>Uses everyday language?</a:t>
            </a:r>
            <a:r>
              <a:rPr lang="en-US" sz="1200" kern="1200" dirty="0">
                <a:solidFill>
                  <a:schemeClr val="tx1"/>
                </a:solidFill>
                <a:latin typeface="+mn-lt"/>
                <a:ea typeface="+mn-ea"/>
                <a:cs typeface="+mn-cs"/>
              </a:rPr>
              <a:t> Yes. The focus question uses everyday language (How are birds alike and different?)</a:t>
            </a:r>
          </a:p>
          <a:p>
            <a:pPr marL="137160" indent="-137160">
              <a:buFont typeface="Arial" pitchFamily="34" charset="0"/>
              <a:buChar char="•"/>
            </a:pPr>
            <a:r>
              <a:rPr lang="en-US" sz="1200" b="1" kern="1200" dirty="0">
                <a:solidFill>
                  <a:schemeClr val="tx1"/>
                </a:solidFill>
                <a:latin typeface="+mn-lt"/>
                <a:ea typeface="+mn-ea"/>
                <a:cs typeface="+mn-cs"/>
              </a:rPr>
              <a:t>Scientifically accurate?</a:t>
            </a:r>
            <a:r>
              <a:rPr lang="en-US" sz="1200" kern="1200" dirty="0">
                <a:solidFill>
                  <a:schemeClr val="tx1"/>
                </a:solidFill>
                <a:latin typeface="+mn-lt"/>
                <a:ea typeface="+mn-ea"/>
                <a:cs typeface="+mn-cs"/>
              </a:rPr>
              <a:t> The focus question is presented in a scientifically accurate way that’s age appropriate for students.</a:t>
            </a:r>
          </a:p>
          <a:p>
            <a:pPr marL="137160" indent="-137160">
              <a:buFont typeface="Arial" pitchFamily="34" charset="0"/>
              <a:buChar char="•"/>
            </a:pPr>
            <a:r>
              <a:rPr lang="en-US" sz="1200" b="1" kern="1200" dirty="0">
                <a:solidFill>
                  <a:schemeClr val="tx1"/>
                </a:solidFill>
                <a:latin typeface="+mn-lt"/>
                <a:ea typeface="+mn-ea"/>
                <a:cs typeface="+mn-cs"/>
              </a:rPr>
              <a:t>Goal statement?</a:t>
            </a:r>
            <a:r>
              <a:rPr lang="en-US" sz="1200" kern="1200" dirty="0">
                <a:solidFill>
                  <a:schemeClr val="tx1"/>
                </a:solidFill>
                <a:latin typeface="+mn-lt"/>
                <a:ea typeface="+mn-ea"/>
                <a:cs typeface="+mn-cs"/>
              </a:rPr>
              <a:t> Not applicable.</a:t>
            </a:r>
            <a:r>
              <a:rPr lang="en-US" baseline="0" dirty="0"/>
              <a:t>	</a:t>
            </a:r>
          </a:p>
        </p:txBody>
      </p:sp>
      <p:sp>
        <p:nvSpPr>
          <p:cNvPr id="4" name="Slide Number Placeholder 3"/>
          <p:cNvSpPr>
            <a:spLocks noGrp="1"/>
          </p:cNvSpPr>
          <p:nvPr>
            <p:ph type="sldNum" sz="quarter" idx="10"/>
          </p:nvPr>
        </p:nvSpPr>
        <p:spPr/>
        <p:txBody>
          <a:bodyPr/>
          <a:lstStyle/>
          <a:p>
            <a:fld id="{458BEC4D-D1F7-4625-B0BA-2126EAFE9E6D}" type="slidenum">
              <a:rPr lang="en-US" smtClean="0"/>
              <a:pPr/>
              <a:t>12</a:t>
            </a:fld>
            <a:endParaRPr lang="en-US"/>
          </a:p>
        </p:txBody>
      </p:sp>
    </p:spTree>
    <p:extLst>
      <p:ext uri="{BB962C8B-B14F-4D97-AF65-F5344CB8AC3E}">
        <p14:creationId xmlns:p14="http://schemas.microsoft.com/office/powerpoint/2010/main" val="5658893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20 min</a:t>
            </a:r>
          </a:p>
          <a:p>
            <a:endParaRPr lang="en-US" dirty="0"/>
          </a:p>
          <a:p>
            <a:pPr lvl="0" fontAlgn="base"/>
            <a:r>
              <a:rPr lang="en-US" sz="1200" u="none" strike="noStrike" kern="1200" dirty="0">
                <a:solidFill>
                  <a:schemeClr val="tx1"/>
                </a:solidFill>
                <a:effectLst/>
                <a:latin typeface="+mn-lt"/>
                <a:ea typeface="+mn-ea"/>
                <a:cs typeface="+mn-cs"/>
              </a:rPr>
              <a:t>a. Allow participants 1 or 2 minutes to read the six criteria in the analysis guide for strategy I: Summarizing key science ideas.</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b. </a:t>
            </a:r>
            <a:r>
              <a:rPr lang="en-US" sz="1200" b="1" kern="1200" dirty="0">
                <a:solidFill>
                  <a:schemeClr val="tx1"/>
                </a:solidFill>
                <a:latin typeface="+mn-lt"/>
                <a:ea typeface="+mn-ea"/>
                <a:cs typeface="+mn-cs"/>
              </a:rPr>
              <a:t>Ask:</a:t>
            </a:r>
            <a:r>
              <a:rPr lang="en-US" sz="1200" kern="1200" dirty="0">
                <a:solidFill>
                  <a:schemeClr val="tx1"/>
                </a:solidFill>
                <a:latin typeface="+mn-lt"/>
                <a:ea typeface="+mn-ea"/>
                <a:cs typeface="+mn-cs"/>
              </a:rPr>
              <a:t> “Do you have any questions about these criteria?”</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c. </a:t>
            </a:r>
            <a:r>
              <a:rPr lang="en-US" sz="1200" b="1" kern="1200" dirty="0">
                <a:solidFill>
                  <a:schemeClr val="tx1"/>
                </a:solidFill>
                <a:latin typeface="+mn-lt"/>
                <a:ea typeface="+mn-ea"/>
                <a:cs typeface="+mn-cs"/>
              </a:rPr>
              <a:t>Emphasize: </a:t>
            </a:r>
            <a:r>
              <a:rPr lang="en-US" sz="1200" kern="1200" dirty="0">
                <a:solidFill>
                  <a:schemeClr val="tx1"/>
                </a:solidFill>
                <a:latin typeface="+mn-lt"/>
                <a:ea typeface="+mn-ea"/>
                <a:cs typeface="+mn-cs"/>
              </a:rPr>
              <a:t>“Keep the criteria for strategy I in mind as you watch the next clip from the end of the same VPA lesson.”</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d. </a:t>
            </a:r>
            <a:r>
              <a:rPr lang="en-US" sz="1200" b="1" kern="1200" dirty="0">
                <a:solidFill>
                  <a:schemeClr val="tx1"/>
                </a:solidFill>
                <a:latin typeface="+mn-lt"/>
                <a:ea typeface="+mn-ea"/>
                <a:cs typeface="+mn-cs"/>
              </a:rPr>
              <a:t>Individuals:</a:t>
            </a:r>
            <a:r>
              <a:rPr lang="en-US" sz="1200" kern="1200" dirty="0">
                <a:solidFill>
                  <a:schemeClr val="tx1"/>
                </a:solidFill>
                <a:latin typeface="+mn-lt"/>
                <a:ea typeface="+mn-ea"/>
                <a:cs typeface="+mn-cs"/>
              </a:rPr>
              <a:t> Give participants a couple of minutes to read and think about the lesson context at the top of the video transcript (handout 6.3).</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e. Show the video clip.</a:t>
            </a:r>
          </a:p>
          <a:p>
            <a:endParaRPr lang="en-US" sz="1200" b="0" kern="1200" dirty="0">
              <a:solidFill>
                <a:schemeClr val="tx1"/>
              </a:solidFill>
              <a:latin typeface="+mn-lt"/>
              <a:ea typeface="+mn-ea"/>
              <a:cs typeface="+mn-cs"/>
            </a:endParaRPr>
          </a:p>
          <a:p>
            <a:r>
              <a:rPr lang="en-US" sz="1200" b="0" kern="1200" dirty="0">
                <a:solidFill>
                  <a:schemeClr val="tx1"/>
                </a:solidFill>
                <a:latin typeface="+mn-lt"/>
                <a:ea typeface="+mn-ea"/>
                <a:cs typeface="+mn-cs"/>
              </a:rPr>
              <a:t>f. </a:t>
            </a:r>
            <a:r>
              <a:rPr lang="en-US" sz="1200" b="1" kern="1200" dirty="0">
                <a:solidFill>
                  <a:schemeClr val="tx1"/>
                </a:solidFill>
                <a:latin typeface="+mn-lt"/>
                <a:ea typeface="+mn-ea"/>
                <a:cs typeface="+mn-cs"/>
              </a:rPr>
              <a:t>Whole group:</a:t>
            </a:r>
            <a:r>
              <a:rPr lang="en-US" sz="1200" kern="1200" dirty="0">
                <a:solidFill>
                  <a:schemeClr val="tx1"/>
                </a:solidFill>
                <a:latin typeface="+mn-lt"/>
                <a:ea typeface="+mn-ea"/>
                <a:cs typeface="+mn-cs"/>
              </a:rPr>
              <a:t> “How well does the end of this lesson match the criteria for strategy I? How well does the summary statement match the beginning of the lesson?”</a:t>
            </a:r>
          </a:p>
          <a:p>
            <a:endParaRPr lang="en-US" sz="1200" b="1" kern="120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latin typeface="+mn-lt"/>
                <a:ea typeface="+mn-ea"/>
                <a:cs typeface="+mn-cs"/>
              </a:rPr>
              <a:t>Note: </a:t>
            </a:r>
            <a:r>
              <a:rPr lang="en-US" sz="1200" kern="1200" dirty="0">
                <a:solidFill>
                  <a:schemeClr val="tx1"/>
                </a:solidFill>
                <a:latin typeface="+mn-lt"/>
                <a:ea typeface="+mn-ea"/>
                <a:cs typeface="+mn-cs"/>
              </a:rPr>
              <a:t>During the discussion, be on the lookout for opportunities to clarify science-content ideas.</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Ideal responses for questions from Analysis Guide I: </a:t>
            </a:r>
            <a:endParaRPr lang="en-US" sz="1200" kern="1200" dirty="0">
              <a:solidFill>
                <a:schemeClr val="tx1"/>
              </a:solidFill>
              <a:latin typeface="+mn-lt"/>
              <a:ea typeface="+mn-ea"/>
              <a:cs typeface="+mn-cs"/>
            </a:endParaRPr>
          </a:p>
          <a:p>
            <a:pPr marL="137160" indent="-137160">
              <a:buFont typeface="Arial" pitchFamily="34" charset="0"/>
              <a:buChar char="•"/>
            </a:pPr>
            <a:r>
              <a:rPr lang="en-US" sz="1200" b="1" kern="1200" dirty="0">
                <a:solidFill>
                  <a:schemeClr val="tx1"/>
                </a:solidFill>
                <a:latin typeface="+mn-lt"/>
                <a:ea typeface="+mn-ea"/>
                <a:cs typeface="+mn-cs"/>
              </a:rPr>
              <a:t>Summary statement/activity?</a:t>
            </a:r>
            <a:r>
              <a:rPr lang="en-US" sz="1200" kern="1200" dirty="0">
                <a:solidFill>
                  <a:schemeClr val="tx1"/>
                </a:solidFill>
                <a:latin typeface="+mn-lt"/>
                <a:ea typeface="+mn-ea"/>
                <a:cs typeface="+mn-cs"/>
              </a:rPr>
              <a:t> Yes, the teachers engages students in a summarizing activity by asking them to select one trait of an animal (bird) or plant and draw a variation or difference they observed. </a:t>
            </a:r>
          </a:p>
          <a:p>
            <a:pPr marL="137160" indent="-137160">
              <a:buFont typeface="Arial" pitchFamily="34" charset="0"/>
              <a:buChar char="•"/>
            </a:pPr>
            <a:r>
              <a:rPr lang="en-US" sz="1200" b="1" kern="1200" dirty="0">
                <a:solidFill>
                  <a:schemeClr val="tx1"/>
                </a:solidFill>
                <a:latin typeface="+mn-lt"/>
                <a:ea typeface="+mn-ea"/>
                <a:cs typeface="+mn-cs"/>
              </a:rPr>
              <a:t>Conceptual understanding? </a:t>
            </a:r>
            <a:r>
              <a:rPr lang="en-US" sz="1200" kern="1200" dirty="0">
                <a:solidFill>
                  <a:schemeClr val="tx1"/>
                </a:solidFill>
                <a:latin typeface="+mn-lt"/>
                <a:ea typeface="+mn-ea"/>
                <a:cs typeface="+mn-cs"/>
              </a:rPr>
              <a:t>The summary activity focuses on the big idea that plants or animals of the same kind have traits that can vary. The teacher will be able to evaluate how well students understand the concepts by reviewing their drawings.</a:t>
            </a:r>
          </a:p>
          <a:p>
            <a:pPr marL="137160" indent="-137160">
              <a:buFont typeface="Arial" pitchFamily="34" charset="0"/>
              <a:buChar char="•"/>
            </a:pPr>
            <a:r>
              <a:rPr lang="en-US" sz="1200" b="1" kern="1200" dirty="0">
                <a:solidFill>
                  <a:schemeClr val="tx1"/>
                </a:solidFill>
                <a:latin typeface="+mn-lt"/>
                <a:ea typeface="+mn-ea"/>
                <a:cs typeface="+mn-cs"/>
              </a:rPr>
              <a:t>Matched to the MLG and FQ?</a:t>
            </a:r>
            <a:r>
              <a:rPr lang="en-US" sz="1200" kern="1200" dirty="0">
                <a:solidFill>
                  <a:schemeClr val="tx1"/>
                </a:solidFill>
                <a:latin typeface="+mn-lt"/>
                <a:ea typeface="+mn-ea"/>
                <a:cs typeface="+mn-cs"/>
              </a:rPr>
              <a:t> The science idea in the summary activity is matched to the focus question. </a:t>
            </a:r>
          </a:p>
          <a:p>
            <a:pPr marL="137160" indent="-137160">
              <a:buFont typeface="Arial" pitchFamily="34" charset="0"/>
              <a:buChar char="•"/>
            </a:pPr>
            <a:r>
              <a:rPr lang="en-US" sz="1200" b="1" kern="1200" dirty="0">
                <a:solidFill>
                  <a:schemeClr val="tx1"/>
                </a:solidFill>
                <a:latin typeface="+mn-lt"/>
                <a:ea typeface="+mn-ea"/>
                <a:cs typeface="+mn-cs"/>
              </a:rPr>
              <a:t>Scientifically accurate?</a:t>
            </a:r>
            <a:r>
              <a:rPr lang="en-US" sz="1200" kern="1200" dirty="0">
                <a:solidFill>
                  <a:schemeClr val="tx1"/>
                </a:solidFill>
                <a:latin typeface="+mn-lt"/>
                <a:ea typeface="+mn-ea"/>
                <a:cs typeface="+mn-cs"/>
              </a:rPr>
              <a:t> The summary activity is presented in a scientifically accurate way that’s age appropriate for students.</a:t>
            </a:r>
          </a:p>
          <a:p>
            <a:pPr marL="137160" indent="-137160">
              <a:buFont typeface="Arial" pitchFamily="34" charset="0"/>
              <a:buChar char="•"/>
            </a:pPr>
            <a:r>
              <a:rPr lang="en-US" sz="1200" b="1" kern="1200" dirty="0" err="1">
                <a:solidFill>
                  <a:schemeClr val="tx1"/>
                </a:solidFill>
                <a:latin typeface="+mn-lt"/>
                <a:ea typeface="+mn-ea"/>
                <a:cs typeface="+mn-cs"/>
              </a:rPr>
              <a:t>Sensemaking</a:t>
            </a:r>
            <a:r>
              <a:rPr lang="en-US" sz="1200" b="1" kern="1200" dirty="0">
                <a:solidFill>
                  <a:schemeClr val="tx1"/>
                </a:solidFill>
                <a:latin typeface="+mn-lt"/>
                <a:ea typeface="+mn-ea"/>
                <a:cs typeface="+mn-cs"/>
              </a:rPr>
              <a:t>?</a:t>
            </a:r>
            <a:r>
              <a:rPr lang="en-US" sz="1200" kern="1200" dirty="0">
                <a:solidFill>
                  <a:schemeClr val="tx1"/>
                </a:solidFill>
                <a:latin typeface="+mn-lt"/>
                <a:ea typeface="+mn-ea"/>
                <a:cs typeface="+mn-cs"/>
              </a:rPr>
              <a:t> Students are in the process of selecting the trait they wish to focus on. It’s unclear whether they’re engaged in </a:t>
            </a:r>
            <a:r>
              <a:rPr lang="en-US" sz="1200" kern="1200" dirty="0" err="1">
                <a:solidFill>
                  <a:schemeClr val="tx1"/>
                </a:solidFill>
                <a:latin typeface="+mn-lt"/>
                <a:ea typeface="+mn-ea"/>
                <a:cs typeface="+mn-cs"/>
              </a:rPr>
              <a:t>sensemaking</a:t>
            </a:r>
            <a:r>
              <a:rPr lang="en-US" sz="1200" kern="1200" dirty="0">
                <a:solidFill>
                  <a:schemeClr val="tx1"/>
                </a:solidFill>
                <a:latin typeface="+mn-lt"/>
                <a:ea typeface="+mn-ea"/>
                <a:cs typeface="+mn-cs"/>
              </a:rPr>
              <a:t> because the video stops before we can see what happens.</a:t>
            </a:r>
          </a:p>
          <a:p>
            <a:pPr marL="137160" indent="-137160">
              <a:buFont typeface="Arial" pitchFamily="34" charset="0"/>
              <a:buChar char="•"/>
            </a:pPr>
            <a:r>
              <a:rPr lang="en-US" sz="1200" b="1" kern="1200" dirty="0">
                <a:solidFill>
                  <a:schemeClr val="tx1"/>
                </a:solidFill>
                <a:latin typeface="+mn-lt"/>
                <a:ea typeface="+mn-ea"/>
                <a:cs typeface="+mn-cs"/>
              </a:rPr>
              <a:t>Improvements?</a:t>
            </a:r>
            <a:r>
              <a:rPr lang="en-US" sz="1200" b="1" kern="1200" baseline="0" dirty="0">
                <a:solidFill>
                  <a:schemeClr val="tx1"/>
                </a:solidFill>
                <a:latin typeface="+mn-lt"/>
                <a:ea typeface="+mn-ea"/>
                <a:cs typeface="+mn-cs"/>
              </a:rPr>
              <a:t> </a:t>
            </a:r>
            <a:r>
              <a:rPr lang="en-US" sz="1200" kern="1200" dirty="0">
                <a:solidFill>
                  <a:schemeClr val="tx1"/>
                </a:solidFill>
                <a:latin typeface="+mn-lt"/>
                <a:ea typeface="+mn-ea"/>
                <a:cs typeface="+mn-cs"/>
              </a:rPr>
              <a:t>The summary activity could be improved by getting more students involved. Before students draw the trait variations they selected, the teacher could ask one or two students to come to the front of the class, point to the traits they selected and describe the differences or variations in those traits.</a:t>
            </a:r>
            <a:endParaRPr lang="en-US" sz="1200" kern="1200" dirty="0">
              <a:solidFill>
                <a:schemeClr val="tx1"/>
              </a:solidFill>
              <a:effectLst/>
              <a:latin typeface="+mn-lt"/>
              <a:ea typeface="+mn-ea"/>
              <a:cs typeface="+mn-cs"/>
            </a:endParaRP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458BEC4D-D1F7-4625-B0BA-2126EAFE9E6D}" type="slidenum">
              <a:rPr lang="en-US" smtClean="0"/>
              <a:pPr/>
              <a:t>13</a:t>
            </a:fld>
            <a:endParaRPr lang="en-US"/>
          </a:p>
        </p:txBody>
      </p:sp>
    </p:spTree>
    <p:extLst>
      <p:ext uri="{BB962C8B-B14F-4D97-AF65-F5344CB8AC3E}">
        <p14:creationId xmlns:p14="http://schemas.microsoft.com/office/powerpoint/2010/main" val="38985740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10</a:t>
            </a:r>
            <a:r>
              <a:rPr lang="en-US" baseline="0" dirty="0"/>
              <a:t> min</a:t>
            </a:r>
          </a:p>
          <a:p>
            <a:endParaRPr lang="en-US" baseline="0" dirty="0"/>
          </a:p>
          <a:p>
            <a:pPr lvl="0" fontAlgn="base"/>
            <a:r>
              <a:rPr lang="en-US" sz="1200" b="1" u="none" strike="noStrike" kern="1200" dirty="0">
                <a:solidFill>
                  <a:schemeClr val="tx1"/>
                </a:solidFill>
                <a:effectLst/>
                <a:latin typeface="+mn-lt"/>
                <a:ea typeface="+mn-ea"/>
                <a:cs typeface="+mn-cs"/>
              </a:rPr>
              <a:t>Note: </a:t>
            </a:r>
            <a:r>
              <a:rPr lang="en-US" sz="1200" u="none" strike="noStrike" kern="1200" dirty="0">
                <a:solidFill>
                  <a:schemeClr val="tx1"/>
                </a:solidFill>
                <a:effectLst/>
                <a:latin typeface="+mn-lt"/>
                <a:ea typeface="+mn-ea"/>
                <a:cs typeface="+mn-cs"/>
              </a:rPr>
              <a:t>This slide can be abridged</a:t>
            </a:r>
            <a:r>
              <a:rPr lang="en-US" sz="1200" u="none" strike="noStrike" kern="1200" baseline="0" dirty="0">
                <a:solidFill>
                  <a:schemeClr val="tx1"/>
                </a:solidFill>
                <a:effectLst/>
                <a:latin typeface="+mn-lt"/>
                <a:ea typeface="+mn-ea"/>
                <a:cs typeface="+mn-cs"/>
              </a:rPr>
              <a:t> or skipped if time is running short.</a:t>
            </a:r>
            <a:endParaRPr lang="en-US" sz="1200" u="none" strike="noStrike" kern="1200" dirty="0">
              <a:solidFill>
                <a:schemeClr val="tx1"/>
              </a:solidFill>
              <a:effectLst/>
              <a:latin typeface="+mn-lt"/>
              <a:ea typeface="+mn-ea"/>
              <a:cs typeface="+mn-cs"/>
            </a:endParaRPr>
          </a:p>
          <a:p>
            <a:pPr lvl="0" fontAlgn="base"/>
            <a:endParaRPr lang="en-US" sz="1200" u="none" strike="noStrike" kern="1200" dirty="0">
              <a:solidFill>
                <a:schemeClr val="tx1"/>
              </a:solidFill>
              <a:effectLst/>
              <a:latin typeface="+mn-lt"/>
              <a:ea typeface="+mn-ea"/>
              <a:cs typeface="+mn-cs"/>
            </a:endParaRPr>
          </a:p>
          <a:p>
            <a:pPr lvl="0" fontAlgn="base"/>
            <a:r>
              <a:rPr lang="en-US" sz="1200" u="none" strike="noStrike" kern="1200" dirty="0">
                <a:solidFill>
                  <a:schemeClr val="tx1"/>
                </a:solidFill>
                <a:effectLst/>
                <a:latin typeface="+mn-lt"/>
                <a:ea typeface="+mn-ea"/>
                <a:cs typeface="+mn-cs"/>
              </a:rPr>
              <a:t>a. Read the instructions on the slide and assign a two-part</a:t>
            </a:r>
            <a:r>
              <a:rPr lang="en-US" sz="1200" u="none" strike="noStrike" kern="1200" baseline="0" dirty="0">
                <a:solidFill>
                  <a:schemeClr val="tx1"/>
                </a:solidFill>
                <a:effectLst/>
                <a:latin typeface="+mn-lt"/>
                <a:ea typeface="+mn-ea"/>
                <a:cs typeface="+mn-cs"/>
              </a:rPr>
              <a:t> </a:t>
            </a:r>
            <a:r>
              <a:rPr lang="en-US" sz="1200" u="none" strike="noStrike" kern="1200" dirty="0">
                <a:solidFill>
                  <a:schemeClr val="tx1"/>
                </a:solidFill>
                <a:effectLst/>
                <a:latin typeface="+mn-lt"/>
                <a:ea typeface="+mn-ea"/>
                <a:cs typeface="+mn-cs"/>
              </a:rPr>
              <a:t>lesson plan (parts A and B) to each participant.  </a:t>
            </a:r>
          </a:p>
          <a:p>
            <a:pPr lvl="0" fontAlgn="base"/>
            <a:endParaRPr lang="en-US" sz="1200" u="none" strike="noStrike" kern="1200" dirty="0">
              <a:solidFill>
                <a:schemeClr val="tx1"/>
              </a:solidFill>
              <a:effectLst/>
              <a:latin typeface="+mn-lt"/>
              <a:ea typeface="+mn-ea"/>
              <a:cs typeface="+mn-cs"/>
            </a:endParaRPr>
          </a:p>
          <a:p>
            <a:r>
              <a:rPr lang="en-US" sz="1200" b="1" kern="1200" dirty="0">
                <a:solidFill>
                  <a:schemeClr val="tx1"/>
                </a:solidFill>
                <a:latin typeface="+mn-lt"/>
                <a:ea typeface="+mn-ea"/>
                <a:cs typeface="+mn-cs"/>
              </a:rPr>
              <a:t>Note:</a:t>
            </a:r>
            <a:r>
              <a:rPr lang="en-US" sz="1200" kern="1200" dirty="0">
                <a:solidFill>
                  <a:schemeClr val="tx1"/>
                </a:solidFill>
                <a:latin typeface="+mn-lt"/>
                <a:ea typeface="+mn-ea"/>
                <a:cs typeface="+mn-cs"/>
              </a:rPr>
              <a:t> Some of the VPA lessons have more than two parts (lessons 1 and 5), so you’ll need to decide how you want to divide them up among participants.  </a:t>
            </a:r>
          </a:p>
          <a:p>
            <a:pPr lvl="0" fontAlgn="base"/>
            <a:endParaRPr lang="en-US" sz="1200" u="none" strike="noStrike" kern="1200" dirty="0">
              <a:solidFill>
                <a:schemeClr val="tx1"/>
              </a:solidFill>
              <a:effectLst/>
              <a:latin typeface="+mn-lt"/>
              <a:ea typeface="+mn-ea"/>
              <a:cs typeface="+mn-cs"/>
            </a:endParaRPr>
          </a:p>
          <a:p>
            <a:pPr lvl="0" fontAlgn="base"/>
            <a:r>
              <a:rPr lang="en-US" sz="1200" u="none" strike="noStrike" kern="1200" dirty="0">
                <a:solidFill>
                  <a:schemeClr val="tx1"/>
                </a:solidFill>
                <a:effectLst/>
                <a:latin typeface="+mn-lt"/>
                <a:ea typeface="+mn-ea"/>
                <a:cs typeface="+mn-cs"/>
              </a:rPr>
              <a:t>b. Ask participants if they have any questions about the assignment.</a:t>
            </a:r>
          </a:p>
          <a:p>
            <a:pPr lvl="0" fontAlgn="base"/>
            <a:endParaRPr lang="en-US" sz="1200" b="1" u="none" strike="noStrike" kern="1200" dirty="0">
              <a:solidFill>
                <a:schemeClr val="tx1"/>
              </a:solidFill>
              <a:effectLst/>
              <a:latin typeface="+mn-lt"/>
              <a:ea typeface="+mn-ea"/>
              <a:cs typeface="+mn-cs"/>
            </a:endParaRPr>
          </a:p>
          <a:p>
            <a:pPr lvl="0" fontAlgn="base"/>
            <a:r>
              <a:rPr lang="en-US" sz="1200" b="0" u="none" strike="noStrike" kern="1200" dirty="0">
                <a:solidFill>
                  <a:schemeClr val="tx1"/>
                </a:solidFill>
                <a:effectLst/>
                <a:latin typeface="+mn-lt"/>
                <a:ea typeface="+mn-ea"/>
                <a:cs typeface="+mn-cs"/>
              </a:rPr>
              <a:t>c. </a:t>
            </a:r>
            <a:r>
              <a:rPr lang="en-US" sz="1200" b="1" u="none" strike="noStrike" kern="1200" dirty="0">
                <a:solidFill>
                  <a:schemeClr val="tx1"/>
                </a:solidFill>
                <a:effectLst/>
                <a:latin typeface="+mn-lt"/>
                <a:ea typeface="+mn-ea"/>
                <a:cs typeface="+mn-cs"/>
              </a:rPr>
              <a:t>Individual reading-and-analysis time (5 min): </a:t>
            </a:r>
            <a:r>
              <a:rPr lang="en-US" sz="1200" u="none" strike="noStrike" kern="1200" dirty="0">
                <a:solidFill>
                  <a:schemeClr val="tx1"/>
                </a:solidFill>
                <a:effectLst/>
                <a:latin typeface="+mn-lt"/>
                <a:ea typeface="+mn-ea"/>
                <a:cs typeface="+mn-cs"/>
              </a:rPr>
              <a:t>“Answer the slide questions in your notebooks, keeping in mind the analysis-guide criteria.”</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d. </a:t>
            </a:r>
            <a:r>
              <a:rPr lang="en-US" sz="1200" b="1" kern="1200" dirty="0">
                <a:solidFill>
                  <a:schemeClr val="tx1"/>
                </a:solidFill>
                <a:latin typeface="+mn-lt"/>
                <a:ea typeface="+mn-ea"/>
                <a:cs typeface="+mn-cs"/>
              </a:rPr>
              <a:t>Whole-group discussion</a:t>
            </a:r>
            <a:r>
              <a:rPr lang="en-US" sz="1200" kern="1200" dirty="0">
                <a:solidFill>
                  <a:schemeClr val="tx1"/>
                </a:solidFill>
                <a:latin typeface="+mn-lt"/>
                <a:ea typeface="+mn-ea"/>
                <a:cs typeface="+mn-cs"/>
              </a:rPr>
              <a:t> </a:t>
            </a:r>
            <a:r>
              <a:rPr lang="en-US" sz="1200" b="1" kern="1200" dirty="0">
                <a:solidFill>
                  <a:schemeClr val="tx1"/>
                </a:solidFill>
                <a:latin typeface="+mn-lt"/>
                <a:ea typeface="+mn-ea"/>
                <a:cs typeface="+mn-cs"/>
              </a:rPr>
              <a:t>(5 min): </a:t>
            </a:r>
            <a:r>
              <a:rPr lang="en-US" sz="1200" kern="1200" dirty="0">
                <a:solidFill>
                  <a:schemeClr val="tx1"/>
                </a:solidFill>
                <a:latin typeface="+mn-lt"/>
                <a:ea typeface="+mn-ea"/>
                <a:cs typeface="+mn-cs"/>
              </a:rPr>
              <a:t>Briefly discuss participants’ observations and questions for their assigned lesson plans. </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Note:</a:t>
            </a:r>
            <a:r>
              <a:rPr lang="en-US" sz="1200" kern="1200" dirty="0">
                <a:solidFill>
                  <a:schemeClr val="tx1"/>
                </a:solidFill>
                <a:latin typeface="+mn-lt"/>
                <a:ea typeface="+mn-ea"/>
                <a:cs typeface="+mn-cs"/>
              </a:rPr>
              <a:t> Participants should see a close match between the main learning goal, the lesson focus question, and the summary. However, also welcome critiques and suggestions for improvement. Just make sure critiques are based on good understandings of the strategies involved.</a:t>
            </a:r>
            <a:r>
              <a:rPr lang="en-US" dirty="0"/>
              <a:t> </a:t>
            </a:r>
            <a:endParaRPr lang="en-US" sz="1200" kern="1200" dirty="0">
              <a:solidFill>
                <a:schemeClr val="tx1"/>
              </a:solidFill>
              <a:latin typeface="+mn-lt"/>
              <a:ea typeface="+mn-ea"/>
              <a:cs typeface="+mn-cs"/>
            </a:endParaRPr>
          </a:p>
          <a:p>
            <a:endParaRPr lang="en-US" baseline="0"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14</a:t>
            </a:fld>
            <a:endParaRPr lang="en-US"/>
          </a:p>
        </p:txBody>
      </p:sp>
    </p:spTree>
    <p:extLst>
      <p:ext uri="{BB962C8B-B14F-4D97-AF65-F5344CB8AC3E}">
        <p14:creationId xmlns:p14="http://schemas.microsoft.com/office/powerpoint/2010/main" val="13261133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54243" indent="-290093" eaLnBrk="0" hangingPunct="0">
              <a:spcBef>
                <a:spcPct val="30000"/>
              </a:spcBef>
              <a:defRPr sz="1200">
                <a:solidFill>
                  <a:schemeClr val="tx1"/>
                </a:solidFill>
                <a:latin typeface="Arial" charset="0"/>
              </a:defRPr>
            </a:lvl2pPr>
            <a:lvl3pPr marL="1160374" indent="-232075" eaLnBrk="0" hangingPunct="0">
              <a:spcBef>
                <a:spcPct val="30000"/>
              </a:spcBef>
              <a:defRPr sz="1200">
                <a:solidFill>
                  <a:schemeClr val="tx1"/>
                </a:solidFill>
                <a:latin typeface="Arial" charset="0"/>
              </a:defRPr>
            </a:lvl3pPr>
            <a:lvl4pPr marL="1624523" indent="-232075" eaLnBrk="0" hangingPunct="0">
              <a:spcBef>
                <a:spcPct val="30000"/>
              </a:spcBef>
              <a:defRPr sz="1200">
                <a:solidFill>
                  <a:schemeClr val="tx1"/>
                </a:solidFill>
                <a:latin typeface="Arial" charset="0"/>
              </a:defRPr>
            </a:lvl4pPr>
            <a:lvl5pPr marL="2088672" indent="-232075" eaLnBrk="0" hangingPunct="0">
              <a:spcBef>
                <a:spcPct val="30000"/>
              </a:spcBef>
              <a:defRPr sz="1200">
                <a:solidFill>
                  <a:schemeClr val="tx1"/>
                </a:solidFill>
                <a:latin typeface="Arial" charset="0"/>
              </a:defRPr>
            </a:lvl5pPr>
            <a:lvl6pPr marL="2552822" indent="-232075" eaLnBrk="0" fontAlgn="base" hangingPunct="0">
              <a:spcBef>
                <a:spcPct val="30000"/>
              </a:spcBef>
              <a:spcAft>
                <a:spcPct val="0"/>
              </a:spcAft>
              <a:defRPr sz="1200">
                <a:solidFill>
                  <a:schemeClr val="tx1"/>
                </a:solidFill>
                <a:latin typeface="Arial" charset="0"/>
              </a:defRPr>
            </a:lvl6pPr>
            <a:lvl7pPr marL="3016971" indent="-232075" eaLnBrk="0" fontAlgn="base" hangingPunct="0">
              <a:spcBef>
                <a:spcPct val="30000"/>
              </a:spcBef>
              <a:spcAft>
                <a:spcPct val="0"/>
              </a:spcAft>
              <a:defRPr sz="1200">
                <a:solidFill>
                  <a:schemeClr val="tx1"/>
                </a:solidFill>
                <a:latin typeface="Arial" charset="0"/>
              </a:defRPr>
            </a:lvl7pPr>
            <a:lvl8pPr marL="3481121" indent="-232075" eaLnBrk="0" fontAlgn="base" hangingPunct="0">
              <a:spcBef>
                <a:spcPct val="30000"/>
              </a:spcBef>
              <a:spcAft>
                <a:spcPct val="0"/>
              </a:spcAft>
              <a:defRPr sz="1200">
                <a:solidFill>
                  <a:schemeClr val="tx1"/>
                </a:solidFill>
                <a:latin typeface="Arial" charset="0"/>
              </a:defRPr>
            </a:lvl8pPr>
            <a:lvl9pPr marL="3945270" indent="-232075"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0A9E7CF9-240F-482B-9EC3-A2AD26735D19}" type="slidenum">
              <a:rPr lang="en-US" altLang="en-US">
                <a:solidFill>
                  <a:prstClr val="black"/>
                </a:solidFill>
              </a:rPr>
              <a:pPr eaLnBrk="1" hangingPunct="1">
                <a:spcBef>
                  <a:spcPct val="0"/>
                </a:spcBef>
              </a:pPr>
              <a:t>15</a:t>
            </a:fld>
            <a:endParaRPr lang="en-US" altLang="en-US">
              <a:solidFill>
                <a:prstClr val="black"/>
              </a:solidFill>
            </a:endParaRPr>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p:spPr>
        <p:txBody>
          <a:bodyPr/>
          <a:lstStyle/>
          <a:p>
            <a:pPr eaLnBrk="1" hangingPunct="1"/>
            <a:r>
              <a:rPr lang="en-US" altLang="en-US" dirty="0"/>
              <a:t>Less than 1 min</a:t>
            </a:r>
          </a:p>
          <a:p>
            <a:pPr eaLnBrk="1" hangingPunct="1"/>
            <a:endParaRPr lang="en-US" altLang="en-US" dirty="0"/>
          </a:p>
          <a:p>
            <a:pPr marL="228600" lvl="0" indent="-228600">
              <a:buFont typeface="+mj-lt"/>
              <a:buNone/>
            </a:pPr>
            <a:r>
              <a:rPr lang="en-US" sz="1200" b="0" kern="1200" dirty="0">
                <a:solidFill>
                  <a:schemeClr val="tx1"/>
                </a:solidFill>
                <a:latin typeface="+mn-lt"/>
                <a:ea typeface="+mn-ea"/>
                <a:cs typeface="+mn-cs"/>
              </a:rPr>
              <a:t>a. </a:t>
            </a:r>
            <a:r>
              <a:rPr lang="en-US" sz="1200" b="1" kern="1200" dirty="0">
                <a:solidFill>
                  <a:schemeClr val="tx1"/>
                </a:solidFill>
                <a:latin typeface="+mn-lt"/>
                <a:ea typeface="+mn-ea"/>
                <a:cs typeface="+mn-cs"/>
              </a:rPr>
              <a:t>Transition:</a:t>
            </a:r>
            <a:r>
              <a:rPr lang="en-US" sz="1200" kern="1200" dirty="0">
                <a:solidFill>
                  <a:schemeClr val="tx1"/>
                </a:solidFill>
                <a:latin typeface="+mn-lt"/>
                <a:ea typeface="+mn-ea"/>
                <a:cs typeface="+mn-cs"/>
              </a:rPr>
              <a:t> This slide marks the transition to the content deepening work on variations in plants and animals.</a:t>
            </a:r>
          </a:p>
          <a:p>
            <a:pPr marL="228600" lvl="0" indent="-228600">
              <a:buFont typeface="+mj-lt"/>
              <a:buAutoNum type="alphaLcPeriod"/>
            </a:pPr>
            <a:endParaRPr lang="en-US" altLang="en-US" sz="1200" kern="120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1200" b="1" kern="1200" dirty="0">
                <a:solidFill>
                  <a:schemeClr val="tx1"/>
                </a:solidFill>
                <a:latin typeface="+mn-lt"/>
                <a:ea typeface="+mn-ea"/>
                <a:cs typeface="+mn-cs"/>
              </a:rPr>
              <a:t>Note:</a:t>
            </a:r>
            <a:r>
              <a:rPr lang="en-US" sz="1200" kern="1200" dirty="0">
                <a:solidFill>
                  <a:schemeClr val="tx1"/>
                </a:solidFill>
                <a:latin typeface="+mn-lt"/>
                <a:ea typeface="+mn-ea"/>
                <a:cs typeface="+mn-cs"/>
              </a:rPr>
              <a:t> Throughout this content deepening phase, refer as needed to the content background document and Common Student Ideas about Variations in Plants and Animals.</a:t>
            </a:r>
          </a:p>
          <a:p>
            <a:pPr marL="228600" lvl="0" indent="-228600">
              <a:buFont typeface="+mj-lt"/>
              <a:buAutoNum type="alphaLcPeriod"/>
            </a:pPr>
            <a:endParaRPr lang="en-US" altLang="en-US" dirty="0"/>
          </a:p>
        </p:txBody>
      </p:sp>
    </p:spTree>
    <p:extLst>
      <p:ext uri="{BB962C8B-B14F-4D97-AF65-F5344CB8AC3E}">
        <p14:creationId xmlns:p14="http://schemas.microsoft.com/office/powerpoint/2010/main" val="21138660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Less than 1 min</a:t>
            </a:r>
          </a:p>
          <a:p>
            <a:endParaRPr lang="en-US" dirty="0"/>
          </a:p>
          <a:p>
            <a:pPr marL="0" lvl="1"/>
            <a:r>
              <a:rPr lang="en-US" sz="1200" kern="1200" dirty="0">
                <a:solidFill>
                  <a:schemeClr val="tx1"/>
                </a:solidFill>
                <a:latin typeface="+mn-lt"/>
                <a:ea typeface="+mn-ea"/>
                <a:cs typeface="+mn-cs"/>
              </a:rPr>
              <a:t>a. Review the unit central question on the slide.</a:t>
            </a:r>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16</a:t>
            </a:fld>
            <a:endParaRPr lang="en-US"/>
          </a:p>
        </p:txBody>
      </p:sp>
    </p:spTree>
    <p:extLst>
      <p:ext uri="{BB962C8B-B14F-4D97-AF65-F5344CB8AC3E}">
        <p14:creationId xmlns:p14="http://schemas.microsoft.com/office/powerpoint/2010/main" val="22211323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min</a:t>
            </a:r>
          </a:p>
          <a:p>
            <a:endParaRPr lang="en-US" dirty="0"/>
          </a:p>
          <a:p>
            <a:pPr marL="0" lvl="1" fontAlgn="base"/>
            <a:r>
              <a:rPr lang="en-US" sz="1200" kern="1200" dirty="0">
                <a:solidFill>
                  <a:schemeClr val="tx1"/>
                </a:solidFill>
                <a:latin typeface="+mn-lt"/>
                <a:ea typeface="+mn-ea"/>
                <a:cs typeface="+mn-cs"/>
              </a:rPr>
              <a:t>a. </a:t>
            </a:r>
            <a:r>
              <a:rPr lang="en-US" sz="1200" u="none" strike="noStrike" kern="1200" dirty="0">
                <a:solidFill>
                  <a:schemeClr val="tx1"/>
                </a:solidFill>
                <a:effectLst/>
                <a:latin typeface="+mn-lt"/>
                <a:ea typeface="+mn-ea"/>
                <a:cs typeface="+mn-cs"/>
              </a:rPr>
              <a:t>Review the focus questions on the slide from the previous content deepening session.</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b. “First, let’s review the science ideas from our last session that answer these questions.”</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c. Elicit key ideas from the previous session that helped participants answer these questions.</a:t>
            </a:r>
            <a:endParaRPr lang="en-US" sz="14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458BEC4D-D1F7-4625-B0BA-2126EAFE9E6D}" type="slidenum">
              <a:rPr lang="en-US" smtClean="0"/>
              <a:pPr/>
              <a:t>17</a:t>
            </a:fld>
            <a:endParaRPr lang="en-US"/>
          </a:p>
        </p:txBody>
      </p:sp>
    </p:spTree>
    <p:extLst>
      <p:ext uri="{BB962C8B-B14F-4D97-AF65-F5344CB8AC3E}">
        <p14:creationId xmlns:p14="http://schemas.microsoft.com/office/powerpoint/2010/main" val="222113237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Less</a:t>
            </a:r>
            <a:r>
              <a:rPr lang="en-US" baseline="0" dirty="0"/>
              <a:t> than </a:t>
            </a:r>
            <a:r>
              <a:rPr lang="en-US" dirty="0"/>
              <a:t>1 min</a:t>
            </a:r>
          </a:p>
          <a:p>
            <a:endParaRPr lang="en-US" dirty="0"/>
          </a:p>
          <a:p>
            <a:pPr marL="228600" indent="-228600">
              <a:buAutoNum type="alphaLcPeriod"/>
            </a:pPr>
            <a:r>
              <a:rPr lang="en-US" dirty="0"/>
              <a:t>Review the key science ideas on the slide.</a:t>
            </a:r>
          </a:p>
          <a:p>
            <a:pPr marL="0" indent="0">
              <a:buNone/>
            </a:pPr>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solidFill>
                  <a:prstClr val="black"/>
                </a:solidFill>
              </a:rPr>
              <a:pPr/>
              <a:t>18</a:t>
            </a:fld>
            <a:endParaRPr lang="en-US">
              <a:solidFill>
                <a:prstClr val="black"/>
              </a:solidFill>
            </a:endParaRPr>
          </a:p>
        </p:txBody>
      </p:sp>
    </p:spTree>
    <p:extLst>
      <p:ext uri="{BB962C8B-B14F-4D97-AF65-F5344CB8AC3E}">
        <p14:creationId xmlns:p14="http://schemas.microsoft.com/office/powerpoint/2010/main" val="291014589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8 min</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Note: </a:t>
            </a:r>
            <a:r>
              <a:rPr lang="en-US" sz="1200" b="0" kern="1200" dirty="0">
                <a:solidFill>
                  <a:schemeClr val="tx1"/>
                </a:solidFill>
                <a:effectLst/>
                <a:latin typeface="+mn-lt"/>
                <a:ea typeface="+mn-ea"/>
                <a:cs typeface="+mn-cs"/>
              </a:rPr>
              <a:t>To allow more time for the investigations from VPA lessons 3 and 4, you </a:t>
            </a:r>
            <a:r>
              <a:rPr lang="en-US" sz="1200" kern="1200" dirty="0">
                <a:solidFill>
                  <a:schemeClr val="tx1"/>
                </a:solidFill>
                <a:effectLst/>
                <a:latin typeface="+mn-lt"/>
                <a:ea typeface="+mn-ea"/>
                <a:cs typeface="+mn-cs"/>
              </a:rPr>
              <a:t>may want to scale back the role-plays for lessons</a:t>
            </a:r>
            <a:r>
              <a:rPr lang="en-US" sz="1200" kern="1200" baseline="0" dirty="0">
                <a:solidFill>
                  <a:schemeClr val="tx1"/>
                </a:solidFill>
                <a:effectLst/>
                <a:latin typeface="+mn-lt"/>
                <a:ea typeface="+mn-ea"/>
                <a:cs typeface="+mn-cs"/>
              </a:rPr>
              <a:t> 1 and 2 </a:t>
            </a:r>
            <a:r>
              <a:rPr lang="en-US" sz="1200" kern="1200" dirty="0">
                <a:solidFill>
                  <a:schemeClr val="tx1"/>
                </a:solidFill>
                <a:effectLst/>
                <a:latin typeface="+mn-lt"/>
                <a:ea typeface="+mn-ea"/>
                <a:cs typeface="+mn-cs"/>
              </a:rPr>
              <a:t>or omit</a:t>
            </a:r>
            <a:r>
              <a:rPr lang="en-US" sz="1200" kern="1200" baseline="0" dirty="0">
                <a:solidFill>
                  <a:schemeClr val="tx1"/>
                </a:solidFill>
                <a:effectLst/>
                <a:latin typeface="+mn-lt"/>
                <a:ea typeface="+mn-ea"/>
                <a:cs typeface="+mn-cs"/>
              </a:rPr>
              <a:t> one of them</a:t>
            </a:r>
            <a:r>
              <a:rPr lang="en-US" sz="1200" kern="1200" dirty="0">
                <a:solidFill>
                  <a:schemeClr val="tx1"/>
                </a:solidFill>
                <a:effectLst/>
                <a:latin typeface="+mn-lt"/>
                <a:ea typeface="+mn-ea"/>
                <a:cs typeface="+mn-cs"/>
              </a:rPr>
              <a:t>. </a:t>
            </a:r>
          </a:p>
          <a:p>
            <a:endParaRPr lang="en-US" dirty="0"/>
          </a:p>
          <a:p>
            <a:pPr marL="0" lvl="1" fontAlgn="base"/>
            <a:r>
              <a:rPr lang="en-US" sz="1200" u="none" strike="noStrike" kern="1200" dirty="0">
                <a:solidFill>
                  <a:schemeClr val="tx1"/>
                </a:solidFill>
                <a:effectLst/>
                <a:latin typeface="+mn-lt"/>
                <a:ea typeface="+mn-ea"/>
                <a:cs typeface="+mn-cs"/>
              </a:rPr>
              <a:t>a. Orient participants to the role-play and walk them through the instructions on the slide. You may also want to go over how the lesson plans are organized (overview page, general outline, and main lesson plan) and what each section contains.</a:t>
            </a:r>
          </a:p>
          <a:p>
            <a:pPr marL="0" lvl="1" fontAlgn="base"/>
            <a:endParaRPr lang="en-US" sz="1200" u="none" strike="noStrike" kern="1200" dirty="0">
              <a:solidFill>
                <a:schemeClr val="tx1"/>
              </a:solidFill>
              <a:effectLst/>
              <a:latin typeface="+mn-lt"/>
              <a:ea typeface="+mn-ea"/>
              <a:cs typeface="+mn-cs"/>
            </a:endParaRPr>
          </a:p>
          <a:p>
            <a:pPr marL="0" lvl="1" fontAlgn="base"/>
            <a:r>
              <a:rPr lang="en-US" sz="1200" u="none" strike="noStrike" kern="1200" dirty="0">
                <a:solidFill>
                  <a:schemeClr val="tx1"/>
                </a:solidFill>
                <a:effectLst/>
                <a:latin typeface="+mn-lt"/>
                <a:ea typeface="+mn-ea"/>
                <a:cs typeface="+mn-cs"/>
              </a:rPr>
              <a:t>b. Emphasize that the lesson plans are meant to be used only as a </a:t>
            </a:r>
            <a:r>
              <a:rPr lang="en-US" sz="1200" i="1" u="none" strike="noStrike" kern="1200" dirty="0">
                <a:solidFill>
                  <a:schemeClr val="tx1"/>
                </a:solidFill>
                <a:effectLst/>
                <a:latin typeface="+mn-lt"/>
                <a:ea typeface="+mn-ea"/>
                <a:cs typeface="+mn-cs"/>
              </a:rPr>
              <a:t>guide</a:t>
            </a:r>
            <a:r>
              <a:rPr lang="en-US" sz="1200" u="none" strike="noStrike" kern="1200" dirty="0">
                <a:solidFill>
                  <a:schemeClr val="tx1"/>
                </a:solidFill>
                <a:effectLst/>
                <a:latin typeface="+mn-lt"/>
                <a:ea typeface="+mn-ea"/>
                <a:cs typeface="+mn-cs"/>
              </a:rPr>
              <a:t> to help teachers prepare for a lesson, not as a script to follow. These idealized plans demonstrate how the lessons </a:t>
            </a:r>
            <a:r>
              <a:rPr lang="en-US" sz="1200" i="1" u="none" strike="noStrike" kern="1200" dirty="0">
                <a:solidFill>
                  <a:schemeClr val="tx1"/>
                </a:solidFill>
                <a:effectLst/>
                <a:latin typeface="+mn-lt"/>
                <a:ea typeface="+mn-ea"/>
                <a:cs typeface="+mn-cs"/>
              </a:rPr>
              <a:t>might</a:t>
            </a:r>
            <a:r>
              <a:rPr lang="en-US" sz="1200" u="none" strike="noStrike" kern="1200" dirty="0">
                <a:solidFill>
                  <a:schemeClr val="tx1"/>
                </a:solidFill>
                <a:effectLst/>
                <a:latin typeface="+mn-lt"/>
                <a:ea typeface="+mn-ea"/>
                <a:cs typeface="+mn-cs"/>
              </a:rPr>
              <a:t> be implemented using embedded </a:t>
            </a:r>
            <a:r>
              <a:rPr lang="en-US" sz="1200" u="none" strike="noStrike" kern="1200" dirty="0" err="1">
                <a:solidFill>
                  <a:schemeClr val="tx1"/>
                </a:solidFill>
                <a:effectLst/>
                <a:latin typeface="+mn-lt"/>
                <a:ea typeface="+mn-ea"/>
                <a:cs typeface="+mn-cs"/>
              </a:rPr>
              <a:t>STeLLA</a:t>
            </a:r>
            <a:r>
              <a:rPr lang="en-US" sz="1200" u="none" strike="noStrike" kern="1200" dirty="0">
                <a:solidFill>
                  <a:schemeClr val="tx1"/>
                </a:solidFill>
                <a:effectLst/>
                <a:latin typeface="+mn-lt"/>
                <a:ea typeface="+mn-ea"/>
                <a:cs typeface="+mn-cs"/>
              </a:rPr>
              <a:t> strategies.</a:t>
            </a:r>
          </a:p>
          <a:p>
            <a:pPr marL="0" lvl="1" fontAlgn="base"/>
            <a:endParaRPr lang="en-US" sz="1200" u="none" strike="noStrike" kern="1200" dirty="0">
              <a:solidFill>
                <a:schemeClr val="tx1"/>
              </a:solidFill>
              <a:effectLst/>
              <a:latin typeface="+mn-lt"/>
              <a:ea typeface="+mn-ea"/>
              <a:cs typeface="+mn-cs"/>
            </a:endParaRPr>
          </a:p>
          <a:p>
            <a:pPr marL="0" lvl="1" fontAlgn="base"/>
            <a:r>
              <a:rPr lang="en-US" sz="1200" u="none" strike="noStrike" kern="1200" dirty="0">
                <a:solidFill>
                  <a:schemeClr val="tx1"/>
                </a:solidFill>
                <a:effectLst/>
                <a:latin typeface="+mn-lt"/>
                <a:ea typeface="+mn-ea"/>
                <a:cs typeface="+mn-cs"/>
              </a:rPr>
              <a:t>c. </a:t>
            </a:r>
            <a:r>
              <a:rPr lang="en-US" sz="1200" kern="1200" dirty="0">
                <a:solidFill>
                  <a:schemeClr val="tx1"/>
                </a:solidFill>
                <a:latin typeface="+mn-lt"/>
                <a:ea typeface="+mn-ea"/>
                <a:cs typeface="+mn-cs"/>
              </a:rPr>
              <a:t>Share any important lessons you may have learned from teaching these lessons. </a:t>
            </a:r>
            <a:endParaRPr lang="en-US" dirty="0"/>
          </a:p>
        </p:txBody>
      </p:sp>
      <p:sp>
        <p:nvSpPr>
          <p:cNvPr id="4" name="Slide Number Placeholder 3"/>
          <p:cNvSpPr>
            <a:spLocks noGrp="1"/>
          </p:cNvSpPr>
          <p:nvPr>
            <p:ph type="sldNum" sz="quarter" idx="10"/>
          </p:nvPr>
        </p:nvSpPr>
        <p:spPr/>
        <p:txBody>
          <a:bodyPr/>
          <a:lstStyle/>
          <a:p>
            <a:pPr>
              <a:defRPr/>
            </a:pPr>
            <a:fld id="{43684274-B60F-44DF-95D1-7232594CDA5D}" type="slidenum">
              <a:rPr lang="en-US" smtClean="0">
                <a:solidFill>
                  <a:prstClr val="black"/>
                </a:solidFill>
              </a:rPr>
              <a:pPr>
                <a:defRPr/>
              </a:pPr>
              <a:t>19</a:t>
            </a:fld>
            <a:endParaRPr lang="en-US">
              <a:solidFill>
                <a:prstClr val="black"/>
              </a:solidFill>
            </a:endParaRPr>
          </a:p>
        </p:txBody>
      </p:sp>
    </p:spTree>
    <p:extLst>
      <p:ext uri="{BB962C8B-B14F-4D97-AF65-F5344CB8AC3E}">
        <p14:creationId xmlns:p14="http://schemas.microsoft.com/office/powerpoint/2010/main" val="16970330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 min</a:t>
            </a:r>
          </a:p>
          <a:p>
            <a:endParaRPr lang="en-US" dirty="0"/>
          </a:p>
          <a:p>
            <a:r>
              <a:rPr lang="en-US" dirty="0"/>
              <a:t>a. Go over the agenda for the day.</a:t>
            </a:r>
          </a:p>
        </p:txBody>
      </p:sp>
      <p:sp>
        <p:nvSpPr>
          <p:cNvPr id="4" name="Slide Number Placeholder 3"/>
          <p:cNvSpPr>
            <a:spLocks noGrp="1"/>
          </p:cNvSpPr>
          <p:nvPr>
            <p:ph type="sldNum" sz="quarter" idx="10"/>
          </p:nvPr>
        </p:nvSpPr>
        <p:spPr/>
        <p:txBody>
          <a:bodyPr/>
          <a:lstStyle/>
          <a:p>
            <a:fld id="{458BEC4D-D1F7-4625-B0BA-2126EAFE9E6D}" type="slidenum">
              <a:rPr lang="en-US" smtClean="0"/>
              <a:pPr/>
              <a:t>2</a:t>
            </a:fld>
            <a:endParaRPr lang="en-US"/>
          </a:p>
        </p:txBody>
      </p:sp>
    </p:spTree>
    <p:extLst>
      <p:ext uri="{BB962C8B-B14F-4D97-AF65-F5344CB8AC3E}">
        <p14:creationId xmlns:p14="http://schemas.microsoft.com/office/powerpoint/2010/main" val="282440901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15 min</a:t>
            </a:r>
          </a:p>
          <a:p>
            <a:endParaRPr lang="en-US" dirty="0"/>
          </a:p>
          <a:p>
            <a:pPr marL="0" lvl="1" fontAlgn="base"/>
            <a:r>
              <a:rPr lang="en-US" sz="1200" u="none" strike="noStrike" kern="1200" dirty="0">
                <a:solidFill>
                  <a:schemeClr val="tx1"/>
                </a:solidFill>
                <a:effectLst/>
                <a:latin typeface="+mn-lt"/>
                <a:ea typeface="+mn-ea"/>
                <a:cs typeface="+mn-cs"/>
              </a:rPr>
              <a:t>a. Read through the instructions on the slide and answer any questions about</a:t>
            </a:r>
            <a:r>
              <a:rPr lang="en-US" sz="1200" u="none" strike="noStrike" kern="1200" baseline="0" dirty="0">
                <a:solidFill>
                  <a:schemeClr val="tx1"/>
                </a:solidFill>
                <a:effectLst/>
                <a:latin typeface="+mn-lt"/>
                <a:ea typeface="+mn-ea"/>
                <a:cs typeface="+mn-cs"/>
              </a:rPr>
              <a:t> the role-play</a:t>
            </a:r>
            <a:r>
              <a:rPr lang="en-US" sz="1200" u="none" strike="noStrike" kern="1200" dirty="0">
                <a:solidFill>
                  <a:schemeClr val="tx1"/>
                </a:solidFill>
                <a:effectLst/>
                <a:latin typeface="+mn-lt"/>
                <a:ea typeface="+mn-ea"/>
                <a:cs typeface="+mn-cs"/>
              </a:rPr>
              <a:t>.</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b. Have participants pair up</a:t>
            </a:r>
            <a:r>
              <a:rPr lang="en-US" sz="1200" kern="1200" baseline="0" dirty="0">
                <a:solidFill>
                  <a:schemeClr val="tx1"/>
                </a:solidFill>
                <a:latin typeface="+mn-lt"/>
                <a:ea typeface="+mn-ea"/>
                <a:cs typeface="+mn-cs"/>
              </a:rPr>
              <a:t> and complete the tasks on the slide</a:t>
            </a:r>
            <a:r>
              <a:rPr lang="en-US" sz="1200" kern="1200" dirty="0">
                <a:solidFill>
                  <a:schemeClr val="tx1"/>
                </a:solidFill>
                <a:latin typeface="+mn-lt"/>
                <a:ea typeface="+mn-ea"/>
                <a:cs typeface="+mn-cs"/>
              </a:rPr>
              <a:t>.</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c. Make sure to give pairs adequate time to prepare for and act out their role-plays.</a:t>
            </a:r>
            <a:endParaRPr lang="en-US" dirty="0"/>
          </a:p>
        </p:txBody>
      </p:sp>
      <p:sp>
        <p:nvSpPr>
          <p:cNvPr id="4" name="Slide Number Placeholder 3"/>
          <p:cNvSpPr>
            <a:spLocks noGrp="1"/>
          </p:cNvSpPr>
          <p:nvPr>
            <p:ph type="sldNum" sz="quarter" idx="10"/>
          </p:nvPr>
        </p:nvSpPr>
        <p:spPr/>
        <p:txBody>
          <a:bodyPr/>
          <a:lstStyle/>
          <a:p>
            <a:pPr>
              <a:defRPr/>
            </a:pPr>
            <a:fld id="{43684274-B60F-44DF-95D1-7232594CDA5D}" type="slidenum">
              <a:rPr lang="en-US" smtClean="0">
                <a:solidFill>
                  <a:prstClr val="black"/>
                </a:solidFill>
              </a:rPr>
              <a:pPr>
                <a:defRPr/>
              </a:pPr>
              <a:t>20</a:t>
            </a:fld>
            <a:endParaRPr lang="en-US">
              <a:solidFill>
                <a:prstClr val="black"/>
              </a:solidFill>
            </a:endParaRPr>
          </a:p>
        </p:txBody>
      </p:sp>
    </p:spTree>
    <p:extLst>
      <p:ext uri="{BB962C8B-B14F-4D97-AF65-F5344CB8AC3E}">
        <p14:creationId xmlns:p14="http://schemas.microsoft.com/office/powerpoint/2010/main" val="169703309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4325" indent="-224325">
              <a:buNone/>
            </a:pPr>
            <a:r>
              <a:rPr lang="en-US" dirty="0"/>
              <a:t>8</a:t>
            </a:r>
            <a:r>
              <a:rPr lang="en-US" baseline="0" dirty="0"/>
              <a:t> min</a:t>
            </a:r>
          </a:p>
          <a:p>
            <a:pPr marL="224325" indent="-224325">
              <a:buNone/>
            </a:pPr>
            <a:endParaRPr lang="en-US" sz="1200" kern="1200" baseline="0" dirty="0">
              <a:solidFill>
                <a:schemeClr val="tx1"/>
              </a:solidFill>
              <a:latin typeface="+mn-lt"/>
              <a:ea typeface="+mn-ea"/>
              <a:cs typeface="+mn-cs"/>
            </a:endParaRPr>
          </a:p>
          <a:p>
            <a:pPr marL="224325" indent="-224325">
              <a:buNone/>
            </a:pPr>
            <a:r>
              <a:rPr lang="en-US" sz="1200" kern="1200" baseline="0" dirty="0">
                <a:solidFill>
                  <a:schemeClr val="tx1"/>
                </a:solidFill>
                <a:latin typeface="+mn-lt"/>
                <a:ea typeface="+mn-ea"/>
                <a:cs typeface="+mn-cs"/>
              </a:rPr>
              <a:t>a. </a:t>
            </a:r>
            <a:r>
              <a:rPr lang="en-US" sz="1200" kern="1200" dirty="0">
                <a:solidFill>
                  <a:schemeClr val="tx1"/>
                </a:solidFill>
                <a:latin typeface="+mn-lt"/>
                <a:ea typeface="+mn-ea"/>
                <a:cs typeface="+mn-cs"/>
              </a:rPr>
              <a:t>Read the questions on the slide.</a:t>
            </a:r>
          </a:p>
          <a:p>
            <a:pPr marL="224325" indent="-224325">
              <a:buNone/>
            </a:pPr>
            <a:endParaRPr lang="en-US" sz="1200" kern="1200" dirty="0">
              <a:solidFill>
                <a:schemeClr val="tx1"/>
              </a:solidFill>
              <a:latin typeface="+mn-lt"/>
              <a:ea typeface="+mn-ea"/>
              <a:cs typeface="+mn-cs"/>
            </a:endParaRPr>
          </a:p>
          <a:p>
            <a:pPr marL="224325" indent="-224325">
              <a:buNone/>
            </a:pPr>
            <a:r>
              <a:rPr lang="en-US" sz="1200" kern="1200" dirty="0">
                <a:solidFill>
                  <a:schemeClr val="tx1"/>
                </a:solidFill>
                <a:latin typeface="+mn-lt"/>
                <a:ea typeface="+mn-ea"/>
                <a:cs typeface="+mn-cs"/>
              </a:rPr>
              <a:t>b. Have participants split up into small groups; then assign one question to each small group.</a:t>
            </a:r>
          </a:p>
          <a:p>
            <a:pPr marL="224325" indent="-224325">
              <a:buNone/>
            </a:pPr>
            <a:endParaRPr lang="en-US" sz="1200" b="1" kern="1200" dirty="0">
              <a:solidFill>
                <a:schemeClr val="tx1"/>
              </a:solidFill>
              <a:latin typeface="+mn-lt"/>
              <a:ea typeface="+mn-ea"/>
              <a:cs typeface="+mn-cs"/>
            </a:endParaRPr>
          </a:p>
          <a:p>
            <a:pPr marL="224325" indent="-224325">
              <a:buNone/>
            </a:pPr>
            <a:r>
              <a:rPr lang="en-US" sz="1200" b="0" kern="1200" dirty="0">
                <a:solidFill>
                  <a:schemeClr val="tx1"/>
                </a:solidFill>
                <a:latin typeface="+mn-lt"/>
                <a:ea typeface="+mn-ea"/>
                <a:cs typeface="+mn-cs"/>
              </a:rPr>
              <a:t>c. </a:t>
            </a:r>
            <a:r>
              <a:rPr lang="en-US" sz="1200" b="1" kern="1200" dirty="0">
                <a:solidFill>
                  <a:schemeClr val="tx1"/>
                </a:solidFill>
                <a:latin typeface="+mn-lt"/>
                <a:ea typeface="+mn-ea"/>
                <a:cs typeface="+mn-cs"/>
              </a:rPr>
              <a:t>Small groups:</a:t>
            </a:r>
            <a:r>
              <a:rPr lang="en-US" sz="1200" kern="1200" dirty="0">
                <a:solidFill>
                  <a:schemeClr val="tx1"/>
                </a:solidFill>
                <a:latin typeface="+mn-lt"/>
                <a:ea typeface="+mn-ea"/>
                <a:cs typeface="+mn-cs"/>
              </a:rPr>
              <a:t> Direct groups to discuss their assigned question, develop an answer, and record their answers and ideas in their notebooks.</a:t>
            </a:r>
          </a:p>
          <a:p>
            <a:pPr marL="224325" indent="-224325">
              <a:buNone/>
            </a:pPr>
            <a:endParaRPr lang="en-US" sz="1200" b="1" kern="120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latin typeface="+mn-lt"/>
                <a:ea typeface="+mn-ea"/>
                <a:cs typeface="+mn-cs"/>
              </a:rPr>
              <a:t>Note:</a:t>
            </a:r>
            <a:r>
              <a:rPr lang="en-US" sz="1200" kern="1200" dirty="0">
                <a:solidFill>
                  <a:schemeClr val="tx1"/>
                </a:solidFill>
                <a:latin typeface="+mn-lt"/>
                <a:ea typeface="+mn-ea"/>
                <a:cs typeface="+mn-cs"/>
              </a:rPr>
              <a:t> Encourage participants to refer to the purposes and key features of SCSL strategies A, B, and C in their strategies booklets that are highlighted in the first three questions.</a:t>
            </a:r>
          </a:p>
          <a:p>
            <a:pPr marL="224325" indent="-224325">
              <a:buNone/>
            </a:pPr>
            <a:endParaRPr lang="en-US" sz="1200" b="1" kern="1200" dirty="0">
              <a:solidFill>
                <a:schemeClr val="tx1"/>
              </a:solidFill>
              <a:latin typeface="+mn-lt"/>
              <a:ea typeface="+mn-ea"/>
              <a:cs typeface="+mn-cs"/>
            </a:endParaRPr>
          </a:p>
          <a:p>
            <a:pPr marL="224325" indent="-224325">
              <a:buNone/>
            </a:pPr>
            <a:r>
              <a:rPr lang="en-US" sz="1200" b="0" kern="1200" dirty="0">
                <a:solidFill>
                  <a:schemeClr val="tx1"/>
                </a:solidFill>
                <a:latin typeface="+mn-lt"/>
                <a:ea typeface="+mn-ea"/>
                <a:cs typeface="+mn-cs"/>
              </a:rPr>
              <a:t>d.</a:t>
            </a:r>
            <a:r>
              <a:rPr lang="en-US" sz="1200" b="0" kern="1200" baseline="0" dirty="0">
                <a:solidFill>
                  <a:schemeClr val="tx1"/>
                </a:solidFill>
                <a:latin typeface="+mn-lt"/>
                <a:ea typeface="+mn-ea"/>
                <a:cs typeface="+mn-cs"/>
              </a:rPr>
              <a:t> </a:t>
            </a:r>
            <a:r>
              <a:rPr lang="en-US" sz="1200" b="1" kern="1200" dirty="0">
                <a:solidFill>
                  <a:schemeClr val="tx1"/>
                </a:solidFill>
                <a:latin typeface="+mn-lt"/>
                <a:ea typeface="+mn-ea"/>
                <a:cs typeface="+mn-cs"/>
              </a:rPr>
              <a:t>Whole-group share-out:</a:t>
            </a:r>
            <a:r>
              <a:rPr lang="en-US" sz="1200" kern="1200" dirty="0">
                <a:solidFill>
                  <a:schemeClr val="tx1"/>
                </a:solidFill>
                <a:latin typeface="+mn-lt"/>
                <a:ea typeface="+mn-ea"/>
                <a:cs typeface="+mn-cs"/>
              </a:rPr>
              <a:t> Invite groups to share their ideas for answering their assigned question. </a:t>
            </a:r>
          </a:p>
          <a:p>
            <a:pPr marL="224325" indent="-224325">
              <a:buNone/>
            </a:pPr>
            <a:endParaRPr lang="en-US" sz="1200" kern="1200" dirty="0">
              <a:solidFill>
                <a:schemeClr val="tx1"/>
              </a:solidFill>
              <a:latin typeface="+mn-lt"/>
              <a:ea typeface="+mn-ea"/>
              <a:cs typeface="+mn-cs"/>
            </a:endParaRPr>
          </a:p>
          <a:p>
            <a:pPr marL="224325" marR="0" indent="-224325"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e. Highlight the level-of-life variations across different species explored in lessons 1a–d. </a:t>
            </a:r>
          </a:p>
          <a:p>
            <a:pPr marL="0" indent="0">
              <a:buNone/>
            </a:pP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458BEC4D-D1F7-4625-B0BA-2126EAFE9E6D}" type="slidenum">
              <a:rPr lang="en-US" smtClean="0"/>
              <a:pPr/>
              <a:t>21</a:t>
            </a:fld>
            <a:endParaRPr lang="en-US"/>
          </a:p>
        </p:txBody>
      </p:sp>
    </p:spTree>
    <p:extLst>
      <p:ext uri="{BB962C8B-B14F-4D97-AF65-F5344CB8AC3E}">
        <p14:creationId xmlns:p14="http://schemas.microsoft.com/office/powerpoint/2010/main" val="380478680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20 min</a:t>
            </a:r>
          </a:p>
          <a:p>
            <a:endParaRPr lang="en-US" dirty="0"/>
          </a:p>
          <a:p>
            <a:pPr marL="0" lvl="1" fontAlgn="base"/>
            <a:r>
              <a:rPr lang="en-US" sz="1200" u="none" strike="noStrike" kern="1200" dirty="0">
                <a:solidFill>
                  <a:schemeClr val="tx1"/>
                </a:solidFill>
                <a:effectLst/>
                <a:latin typeface="+mn-lt"/>
                <a:ea typeface="+mn-ea"/>
                <a:cs typeface="+mn-cs"/>
              </a:rPr>
              <a:t>a. “In VPA lesson 2, students will explore trait variations within a species.” </a:t>
            </a:r>
          </a:p>
          <a:p>
            <a:pPr marL="0" lvl="1" fontAlgn="base"/>
            <a:endParaRPr lang="en-US" sz="1200" u="none" strike="noStrike" kern="1200" dirty="0">
              <a:solidFill>
                <a:schemeClr val="tx1"/>
              </a:solidFill>
              <a:effectLst/>
              <a:latin typeface="+mn-lt"/>
              <a:ea typeface="+mn-ea"/>
              <a:cs typeface="+mn-cs"/>
            </a:endParaRPr>
          </a:p>
          <a:p>
            <a:pPr marL="0" lvl="1" fontAlgn="base"/>
            <a:r>
              <a:rPr lang="en-US" sz="1200" u="none" strike="noStrike" kern="1200" dirty="0">
                <a:solidFill>
                  <a:schemeClr val="tx1"/>
                </a:solidFill>
                <a:effectLst/>
                <a:latin typeface="+mn-lt"/>
                <a:ea typeface="+mn-ea"/>
                <a:cs typeface="+mn-cs"/>
              </a:rPr>
              <a:t>b. Walk participants through the instructions on the slide.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c. “If you’re the student in the role-play, look through the lesson and come up with three challenge questions the teacher might ask to move your thinking forward. It’s often difficult to come up with challenge questions spontaneously, so your job as a student is to think of challenge questions that relate to ideas you’d expect your students to struggle with. Make sure to share these questions with your partner before you begin the role-play.”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d. Share any important lessons you may have learned from teaching the lesson.</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e. Have participants pair up and complete the tasks on the slide.</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f. Make sure to give pairs adequate time to prepare for and act out their role-plays.</a:t>
            </a:r>
            <a:endParaRPr lang="en-US" dirty="0"/>
          </a:p>
        </p:txBody>
      </p:sp>
      <p:sp>
        <p:nvSpPr>
          <p:cNvPr id="4" name="Slide Number Placeholder 3"/>
          <p:cNvSpPr>
            <a:spLocks noGrp="1"/>
          </p:cNvSpPr>
          <p:nvPr>
            <p:ph type="sldNum" sz="quarter" idx="10"/>
          </p:nvPr>
        </p:nvSpPr>
        <p:spPr/>
        <p:txBody>
          <a:bodyPr/>
          <a:lstStyle/>
          <a:p>
            <a:pPr>
              <a:defRPr/>
            </a:pPr>
            <a:fld id="{43684274-B60F-44DF-95D1-7232594CDA5D}" type="slidenum">
              <a:rPr lang="en-US" smtClean="0">
                <a:solidFill>
                  <a:prstClr val="black"/>
                </a:solidFill>
              </a:rPr>
              <a:pPr>
                <a:defRPr/>
              </a:pPr>
              <a:t>22</a:t>
            </a:fld>
            <a:endParaRPr lang="en-US">
              <a:solidFill>
                <a:prstClr val="black"/>
              </a:solidFill>
            </a:endParaRPr>
          </a:p>
        </p:txBody>
      </p:sp>
    </p:spTree>
    <p:extLst>
      <p:ext uri="{BB962C8B-B14F-4D97-AF65-F5344CB8AC3E}">
        <p14:creationId xmlns:p14="http://schemas.microsoft.com/office/powerpoint/2010/main" val="169703309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4325" indent="-224325">
              <a:buNone/>
            </a:pPr>
            <a:r>
              <a:rPr lang="en-US" dirty="0"/>
              <a:t>7</a:t>
            </a:r>
            <a:r>
              <a:rPr lang="en-US" baseline="0" dirty="0"/>
              <a:t> min</a:t>
            </a:r>
          </a:p>
          <a:p>
            <a:pPr marL="224325" indent="-224325">
              <a:buNone/>
            </a:pPr>
            <a:endParaRPr lang="en-US" sz="1200" kern="1200" baseline="0" dirty="0">
              <a:solidFill>
                <a:schemeClr val="tx1"/>
              </a:solidFill>
              <a:latin typeface="+mn-lt"/>
              <a:ea typeface="+mn-ea"/>
              <a:cs typeface="+mn-cs"/>
            </a:endParaRPr>
          </a:p>
          <a:p>
            <a:pPr marL="224325" indent="-224325">
              <a:buNone/>
            </a:pPr>
            <a:r>
              <a:rPr lang="en-US" sz="1200" kern="1200" baseline="0" dirty="0">
                <a:solidFill>
                  <a:schemeClr val="tx1"/>
                </a:solidFill>
                <a:latin typeface="+mn-lt"/>
                <a:ea typeface="+mn-ea"/>
                <a:cs typeface="+mn-cs"/>
              </a:rPr>
              <a:t>a. </a:t>
            </a:r>
            <a:r>
              <a:rPr lang="en-US" sz="1200" kern="1200" dirty="0">
                <a:solidFill>
                  <a:schemeClr val="tx1"/>
                </a:solidFill>
                <a:latin typeface="+mn-lt"/>
                <a:ea typeface="+mn-ea"/>
                <a:cs typeface="+mn-cs"/>
              </a:rPr>
              <a:t>Read the questions on the slide.</a:t>
            </a:r>
          </a:p>
          <a:p>
            <a:pPr marL="224325" indent="-224325">
              <a:buNone/>
            </a:pPr>
            <a:endParaRPr lang="en-US" sz="1200" kern="1200" dirty="0">
              <a:solidFill>
                <a:schemeClr val="tx1"/>
              </a:solidFill>
              <a:latin typeface="+mn-lt"/>
              <a:ea typeface="+mn-ea"/>
              <a:cs typeface="+mn-cs"/>
            </a:endParaRPr>
          </a:p>
          <a:p>
            <a:pPr marL="224325" indent="-224325">
              <a:buNone/>
            </a:pPr>
            <a:r>
              <a:rPr lang="en-US" sz="1200" kern="1200" dirty="0">
                <a:solidFill>
                  <a:schemeClr val="tx1"/>
                </a:solidFill>
                <a:latin typeface="+mn-lt"/>
                <a:ea typeface="+mn-ea"/>
                <a:cs typeface="+mn-cs"/>
              </a:rPr>
              <a:t>b. Have participants split up into small groups; then assign one question to each small group.</a:t>
            </a:r>
          </a:p>
          <a:p>
            <a:pPr marL="224325" indent="-224325">
              <a:buNone/>
            </a:pPr>
            <a:endParaRPr lang="en-US" sz="1200" b="1" kern="1200" dirty="0">
              <a:solidFill>
                <a:schemeClr val="tx1"/>
              </a:solidFill>
              <a:latin typeface="+mn-lt"/>
              <a:ea typeface="+mn-ea"/>
              <a:cs typeface="+mn-cs"/>
            </a:endParaRPr>
          </a:p>
          <a:p>
            <a:pPr marL="224325" indent="-224325">
              <a:buNone/>
            </a:pPr>
            <a:r>
              <a:rPr lang="en-US" sz="1200" b="0" kern="1200" dirty="0">
                <a:solidFill>
                  <a:schemeClr val="tx1"/>
                </a:solidFill>
                <a:latin typeface="+mn-lt"/>
                <a:ea typeface="+mn-ea"/>
                <a:cs typeface="+mn-cs"/>
              </a:rPr>
              <a:t>c. </a:t>
            </a:r>
            <a:r>
              <a:rPr lang="en-US" sz="1200" b="1" kern="1200" dirty="0">
                <a:solidFill>
                  <a:schemeClr val="tx1"/>
                </a:solidFill>
                <a:latin typeface="+mn-lt"/>
                <a:ea typeface="+mn-ea"/>
                <a:cs typeface="+mn-cs"/>
              </a:rPr>
              <a:t>Small groups:</a:t>
            </a:r>
            <a:r>
              <a:rPr lang="en-US" sz="1200" kern="1200" dirty="0">
                <a:solidFill>
                  <a:schemeClr val="tx1"/>
                </a:solidFill>
                <a:latin typeface="+mn-lt"/>
                <a:ea typeface="+mn-ea"/>
                <a:cs typeface="+mn-cs"/>
              </a:rPr>
              <a:t> Direct groups to discuss their assigned question, develop an answer, and record their answers and ideas in their notebooks.</a:t>
            </a:r>
          </a:p>
          <a:p>
            <a:pPr marL="224325" indent="-224325">
              <a:buNone/>
            </a:pPr>
            <a:endParaRPr lang="en-US" sz="1200" b="1" kern="120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latin typeface="+mn-lt"/>
                <a:ea typeface="+mn-ea"/>
                <a:cs typeface="+mn-cs"/>
              </a:rPr>
              <a:t>Note:</a:t>
            </a:r>
            <a:r>
              <a:rPr lang="en-US" sz="1200" kern="1200" dirty="0">
                <a:solidFill>
                  <a:schemeClr val="tx1"/>
                </a:solidFill>
                <a:latin typeface="+mn-lt"/>
                <a:ea typeface="+mn-ea"/>
                <a:cs typeface="+mn-cs"/>
              </a:rPr>
              <a:t> Encourage participants to refer to the purposes and key features of SCSL strategies A, B, and C in their strategies booklets that are highlighted in the first three questions.</a:t>
            </a:r>
          </a:p>
          <a:p>
            <a:pPr marL="224325" indent="-224325">
              <a:buNone/>
            </a:pPr>
            <a:endParaRPr lang="en-US" sz="1200" b="1" kern="1200" dirty="0">
              <a:solidFill>
                <a:schemeClr val="tx1"/>
              </a:solidFill>
              <a:latin typeface="+mn-lt"/>
              <a:ea typeface="+mn-ea"/>
              <a:cs typeface="+mn-cs"/>
            </a:endParaRPr>
          </a:p>
          <a:p>
            <a:pPr marL="224325" indent="-224325">
              <a:buNone/>
            </a:pPr>
            <a:r>
              <a:rPr lang="en-US" sz="1200" b="0" kern="1200" dirty="0">
                <a:solidFill>
                  <a:schemeClr val="tx1"/>
                </a:solidFill>
                <a:latin typeface="+mn-lt"/>
                <a:ea typeface="+mn-ea"/>
                <a:cs typeface="+mn-cs"/>
              </a:rPr>
              <a:t>d.</a:t>
            </a:r>
            <a:r>
              <a:rPr lang="en-US" sz="1200" b="0" kern="1200" baseline="0" dirty="0">
                <a:solidFill>
                  <a:schemeClr val="tx1"/>
                </a:solidFill>
                <a:latin typeface="+mn-lt"/>
                <a:ea typeface="+mn-ea"/>
                <a:cs typeface="+mn-cs"/>
              </a:rPr>
              <a:t> </a:t>
            </a:r>
            <a:r>
              <a:rPr lang="en-US" sz="1200" b="1" kern="1200" dirty="0">
                <a:solidFill>
                  <a:schemeClr val="tx1"/>
                </a:solidFill>
                <a:latin typeface="+mn-lt"/>
                <a:ea typeface="+mn-ea"/>
                <a:cs typeface="+mn-cs"/>
              </a:rPr>
              <a:t>Whole-group share-out:</a:t>
            </a:r>
            <a:r>
              <a:rPr lang="en-US" sz="1200" kern="1200" dirty="0">
                <a:solidFill>
                  <a:schemeClr val="tx1"/>
                </a:solidFill>
                <a:latin typeface="+mn-lt"/>
                <a:ea typeface="+mn-ea"/>
                <a:cs typeface="+mn-cs"/>
              </a:rPr>
              <a:t> Invite groups to share their ideas for answering their assigned question. </a:t>
            </a:r>
          </a:p>
          <a:p>
            <a:pPr marL="0" indent="0">
              <a:buNone/>
            </a:pP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458BEC4D-D1F7-4625-B0BA-2126EAFE9E6D}" type="slidenum">
              <a:rPr lang="en-US" smtClean="0"/>
              <a:pPr/>
              <a:t>23</a:t>
            </a:fld>
            <a:endParaRPr lang="en-US"/>
          </a:p>
        </p:txBody>
      </p:sp>
    </p:spTree>
    <p:extLst>
      <p:ext uri="{BB962C8B-B14F-4D97-AF65-F5344CB8AC3E}">
        <p14:creationId xmlns:p14="http://schemas.microsoft.com/office/powerpoint/2010/main" val="380478680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min</a:t>
            </a:r>
          </a:p>
          <a:p>
            <a:endParaRPr lang="en-US" sz="1200" kern="1200" dirty="0">
              <a:solidFill>
                <a:schemeClr val="tx1"/>
              </a:solidFill>
              <a:latin typeface="+mn-lt"/>
              <a:ea typeface="+mn-ea"/>
              <a:cs typeface="+mn-cs"/>
            </a:endParaRPr>
          </a:p>
          <a:p>
            <a:pPr marL="228600" indent="-228600">
              <a:buNone/>
            </a:pPr>
            <a:r>
              <a:rPr lang="en-US" sz="1200" u="none" strike="noStrike" kern="1200" dirty="0">
                <a:solidFill>
                  <a:schemeClr val="tx1"/>
                </a:solidFill>
                <a:effectLst/>
                <a:latin typeface="+mn-lt"/>
                <a:ea typeface="+mn-ea"/>
                <a:cs typeface="+mn-cs"/>
              </a:rPr>
              <a:t>a. Read the 1st-grade Common Core math standards for measurement and data on the slide.</a:t>
            </a:r>
          </a:p>
          <a:p>
            <a:pPr marL="228600" indent="-228600">
              <a:buNone/>
            </a:pPr>
            <a:endParaRPr lang="en-US" sz="1200" u="none" strike="noStrike" kern="1200" dirty="0">
              <a:solidFill>
                <a:schemeClr val="tx1"/>
              </a:solidFill>
              <a:effectLst/>
              <a:latin typeface="+mn-lt"/>
              <a:ea typeface="+mn-ea"/>
              <a:cs typeface="+mn-cs"/>
            </a:endParaRPr>
          </a:p>
          <a:p>
            <a:pPr marL="228600" indent="-228600">
              <a:buNone/>
            </a:pPr>
            <a:r>
              <a:rPr lang="en-US" sz="1200" u="none" strike="noStrike" kern="1200" dirty="0">
                <a:solidFill>
                  <a:schemeClr val="tx1"/>
                </a:solidFill>
                <a:effectLst/>
                <a:latin typeface="+mn-lt"/>
                <a:ea typeface="+mn-ea"/>
                <a:cs typeface="+mn-cs"/>
              </a:rPr>
              <a:t>b. Note that these standards will be addressed in the supplemental math lessons in the VPA unit.</a:t>
            </a:r>
          </a:p>
          <a:p>
            <a:endParaRPr lang="en-US" dirty="0"/>
          </a:p>
        </p:txBody>
      </p:sp>
      <p:sp>
        <p:nvSpPr>
          <p:cNvPr id="4" name="Slide Number Placeholder 3"/>
          <p:cNvSpPr>
            <a:spLocks noGrp="1"/>
          </p:cNvSpPr>
          <p:nvPr>
            <p:ph type="sldNum" sz="quarter" idx="10"/>
          </p:nvPr>
        </p:nvSpPr>
        <p:spPr/>
        <p:txBody>
          <a:bodyPr/>
          <a:lstStyle/>
          <a:p>
            <a:fld id="{9904829E-D2F4-448E-8350-748A31D9849A}" type="slidenum">
              <a:rPr lang="en-US" smtClean="0"/>
              <a:pPr/>
              <a:t>24</a:t>
            </a:fld>
            <a:endParaRPr lang="en-US"/>
          </a:p>
        </p:txBody>
      </p:sp>
    </p:spTree>
    <p:extLst>
      <p:ext uri="{BB962C8B-B14F-4D97-AF65-F5344CB8AC3E}">
        <p14:creationId xmlns:p14="http://schemas.microsoft.com/office/powerpoint/2010/main" val="129402686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t>8 min</a:t>
            </a:r>
          </a:p>
          <a:p>
            <a:pPr lvl="0"/>
            <a:endParaRPr lang="en-US" dirty="0"/>
          </a:p>
          <a:p>
            <a:pPr marL="0" lvl="1" fontAlgn="base"/>
            <a:r>
              <a:rPr lang="en-US" sz="1200" u="none" strike="noStrike" kern="1200" dirty="0">
                <a:solidFill>
                  <a:schemeClr val="tx1"/>
                </a:solidFill>
                <a:effectLst/>
                <a:latin typeface="+mn-lt"/>
                <a:ea typeface="+mn-ea"/>
                <a:cs typeface="+mn-cs"/>
              </a:rPr>
              <a:t>a. Introduce the task and questions on the slide. </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b. </a:t>
            </a:r>
            <a:r>
              <a:rPr lang="en-US" sz="1200" b="1" kern="1200" dirty="0">
                <a:solidFill>
                  <a:schemeClr val="tx1"/>
                </a:solidFill>
                <a:latin typeface="+mn-lt"/>
                <a:ea typeface="+mn-ea"/>
                <a:cs typeface="+mn-cs"/>
              </a:rPr>
              <a:t>Individuals: </a:t>
            </a:r>
            <a:r>
              <a:rPr lang="en-US" sz="1200" kern="1200" dirty="0">
                <a:solidFill>
                  <a:schemeClr val="tx1"/>
                </a:solidFill>
                <a:latin typeface="+mn-lt"/>
                <a:ea typeface="+mn-ea"/>
                <a:cs typeface="+mn-cs"/>
              </a:rPr>
              <a:t>Have participants answer the questions in their science notebooks. </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c. </a:t>
            </a:r>
            <a:r>
              <a:rPr lang="en-US" sz="1200" b="1" kern="1200" dirty="0">
                <a:solidFill>
                  <a:schemeClr val="tx1"/>
                </a:solidFill>
                <a:latin typeface="+mn-lt"/>
                <a:ea typeface="+mn-ea"/>
                <a:cs typeface="+mn-cs"/>
              </a:rPr>
              <a:t>Whole group:</a:t>
            </a:r>
            <a:r>
              <a:rPr lang="en-US" sz="1200" kern="1200" dirty="0">
                <a:solidFill>
                  <a:schemeClr val="tx1"/>
                </a:solidFill>
                <a:latin typeface="+mn-lt"/>
                <a:ea typeface="+mn-ea"/>
                <a:cs typeface="+mn-cs"/>
              </a:rPr>
              <a:t> Invite participants to share their answers to the questions.</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d. Ask participants, “How could you emphasize the math concepts outside the science lessons?”</a:t>
            </a:r>
          </a:p>
          <a:p>
            <a:pPr lvl="0"/>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25</a:t>
            </a:fld>
            <a:endParaRPr lang="en-US"/>
          </a:p>
        </p:txBody>
      </p:sp>
    </p:spTree>
    <p:extLst>
      <p:ext uri="{BB962C8B-B14F-4D97-AF65-F5344CB8AC3E}">
        <p14:creationId xmlns:p14="http://schemas.microsoft.com/office/powerpoint/2010/main" val="25208082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 min</a:t>
            </a:r>
          </a:p>
          <a:p>
            <a:endParaRPr lang="en-US" dirty="0"/>
          </a:p>
          <a:p>
            <a:pPr marL="0" lvl="1" fontAlgn="base"/>
            <a:r>
              <a:rPr lang="en-US" sz="1200" b="0" u="none" strike="noStrike" kern="1200" dirty="0">
                <a:solidFill>
                  <a:schemeClr val="tx1"/>
                </a:solidFill>
                <a:effectLst/>
                <a:latin typeface="+mn-lt"/>
                <a:ea typeface="+mn-ea"/>
                <a:cs typeface="+mn-cs"/>
              </a:rPr>
              <a:t>a. </a:t>
            </a:r>
            <a:r>
              <a:rPr lang="en-US" sz="1200" b="1" u="none" strike="noStrike" kern="1200" dirty="0">
                <a:solidFill>
                  <a:schemeClr val="tx1"/>
                </a:solidFill>
                <a:effectLst/>
                <a:latin typeface="+mn-lt"/>
                <a:ea typeface="+mn-ea"/>
                <a:cs typeface="+mn-cs"/>
              </a:rPr>
              <a:t>Individuals:</a:t>
            </a:r>
            <a:r>
              <a:rPr lang="en-US" sz="1200" u="none" strike="noStrike" kern="1200" dirty="0">
                <a:solidFill>
                  <a:schemeClr val="tx1"/>
                </a:solidFill>
                <a:effectLst/>
                <a:latin typeface="+mn-lt"/>
                <a:ea typeface="+mn-ea"/>
                <a:cs typeface="+mn-cs"/>
              </a:rPr>
              <a:t> Have participants read section 3 (Variation in Traits) in the content background document and then write a sentence in their notebooks summarizing key ideas from the reading.</a:t>
            </a:r>
          </a:p>
          <a:p>
            <a:pPr marL="0" lvl="1" fontAlgn="base"/>
            <a:endParaRPr lang="en-US" sz="1200" b="1" u="none" strike="noStrike" kern="1200" dirty="0">
              <a:solidFill>
                <a:schemeClr val="tx1"/>
              </a:solidFill>
              <a:effectLst/>
              <a:latin typeface="+mn-lt"/>
              <a:ea typeface="+mn-ea"/>
              <a:cs typeface="+mn-cs"/>
            </a:endParaRPr>
          </a:p>
          <a:p>
            <a:pPr marL="0" lvl="1" fontAlgn="base"/>
            <a:r>
              <a:rPr lang="en-US" sz="1200" b="0" u="none" strike="noStrike" kern="1200" dirty="0">
                <a:solidFill>
                  <a:schemeClr val="tx1"/>
                </a:solidFill>
                <a:effectLst/>
                <a:latin typeface="+mn-lt"/>
                <a:ea typeface="+mn-ea"/>
                <a:cs typeface="+mn-cs"/>
              </a:rPr>
              <a:t>b. </a:t>
            </a:r>
            <a:r>
              <a:rPr lang="en-US" sz="1200" b="1" u="none" strike="noStrike" kern="1200" dirty="0">
                <a:solidFill>
                  <a:schemeClr val="tx1"/>
                </a:solidFill>
                <a:effectLst/>
                <a:latin typeface="+mn-lt"/>
                <a:ea typeface="+mn-ea"/>
                <a:cs typeface="+mn-cs"/>
              </a:rPr>
              <a:t>Whole group:</a:t>
            </a:r>
            <a:r>
              <a:rPr lang="en-US" sz="1200" u="none" strike="noStrike" kern="1200" dirty="0">
                <a:solidFill>
                  <a:schemeClr val="tx1"/>
                </a:solidFill>
                <a:effectLst/>
                <a:latin typeface="+mn-lt"/>
                <a:ea typeface="+mn-ea"/>
                <a:cs typeface="+mn-cs"/>
              </a:rPr>
              <a:t> Invite a few participants to share their summary statements with the group.</a:t>
            </a:r>
          </a:p>
        </p:txBody>
      </p:sp>
      <p:sp>
        <p:nvSpPr>
          <p:cNvPr id="4" name="Slide Number Placeholder 3"/>
          <p:cNvSpPr>
            <a:spLocks noGrp="1"/>
          </p:cNvSpPr>
          <p:nvPr>
            <p:ph type="sldNum" sz="quarter" idx="10"/>
          </p:nvPr>
        </p:nvSpPr>
        <p:spPr/>
        <p:txBody>
          <a:bodyPr/>
          <a:lstStyle/>
          <a:p>
            <a:fld id="{458BEC4D-D1F7-4625-B0BA-2126EAFE9E6D}" type="slidenum">
              <a:rPr lang="en-US" smtClean="0"/>
              <a:pPr/>
              <a:t>26</a:t>
            </a:fld>
            <a:endParaRPr lang="en-US"/>
          </a:p>
        </p:txBody>
      </p:sp>
    </p:spTree>
    <p:extLst>
      <p:ext uri="{BB962C8B-B14F-4D97-AF65-F5344CB8AC3E}">
        <p14:creationId xmlns:p14="http://schemas.microsoft.com/office/powerpoint/2010/main" val="40133704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fontAlgn="base"/>
            <a:r>
              <a:rPr lang="en-US" sz="1200" u="none" strike="noStrike" kern="1200" dirty="0">
                <a:solidFill>
                  <a:schemeClr val="tx1"/>
                </a:solidFill>
                <a:effectLst/>
                <a:latin typeface="+mn-lt"/>
                <a:ea typeface="+mn-ea"/>
                <a:cs typeface="+mn-cs"/>
              </a:rPr>
              <a:t>1 min</a:t>
            </a:r>
          </a:p>
          <a:p>
            <a:pPr marL="0" lvl="1" fontAlgn="base"/>
            <a:endParaRPr lang="en-US" sz="1200" u="none" strike="noStrike" kern="1200" dirty="0">
              <a:solidFill>
                <a:schemeClr val="tx1"/>
              </a:solidFill>
              <a:effectLst/>
              <a:latin typeface="+mn-lt"/>
              <a:ea typeface="+mn-ea"/>
              <a:cs typeface="+mn-cs"/>
            </a:endParaRPr>
          </a:p>
          <a:p>
            <a:pPr marL="0" lvl="1" fontAlgn="base"/>
            <a:r>
              <a:rPr lang="en-US" sz="1200" u="none" strike="noStrike" kern="1200" dirty="0">
                <a:solidFill>
                  <a:schemeClr val="tx1"/>
                </a:solidFill>
                <a:effectLst/>
                <a:latin typeface="+mn-lt"/>
                <a:ea typeface="+mn-ea"/>
                <a:cs typeface="+mn-cs"/>
              </a:rPr>
              <a:t>a. “Next, we’ll investigate ideas about trait variations from VPA lesson 3. The evidence we gather will help us answer our content deepening focus question, </a:t>
            </a:r>
            <a:r>
              <a:rPr lang="en-US" sz="1200" i="1" u="none" strike="noStrike" kern="1200" dirty="0">
                <a:solidFill>
                  <a:schemeClr val="tx1"/>
                </a:solidFill>
                <a:effectLst/>
                <a:latin typeface="+mn-lt"/>
                <a:ea typeface="+mn-ea"/>
                <a:cs typeface="+mn-cs"/>
              </a:rPr>
              <a:t>How can trait variations affect which plants or animals of the same kind survive long enough to reproduce?</a:t>
            </a:r>
            <a:r>
              <a:rPr lang="en-US" sz="1200" u="none" strike="noStrike" kern="1200" dirty="0">
                <a:solidFill>
                  <a:schemeClr val="tx1"/>
                </a:solidFill>
                <a:effectLst/>
                <a:latin typeface="+mn-lt"/>
                <a:ea typeface="+mn-ea"/>
                <a:cs typeface="+mn-cs"/>
              </a:rPr>
              <a:t>”</a:t>
            </a:r>
          </a:p>
          <a:p>
            <a:pPr marL="0" indent="0">
              <a:buNone/>
            </a:pPr>
            <a:endParaRPr lang="en-US" sz="1200" kern="1200" dirty="0">
              <a:solidFill>
                <a:schemeClr val="tx1"/>
              </a:solidFill>
              <a:latin typeface="+mn-lt"/>
              <a:ea typeface="+mn-ea"/>
              <a:cs typeface="+mn-cs"/>
            </a:endParaRPr>
          </a:p>
          <a:p>
            <a:pPr marL="0" indent="0">
              <a:buNone/>
            </a:pPr>
            <a:r>
              <a:rPr lang="en-US" sz="1200" kern="1200" dirty="0">
                <a:solidFill>
                  <a:schemeClr val="tx1"/>
                </a:solidFill>
                <a:latin typeface="+mn-lt"/>
                <a:ea typeface="+mn-ea"/>
                <a:cs typeface="+mn-cs"/>
              </a:rPr>
              <a:t>b. Ask participants to write the question in their science notebooks.</a:t>
            </a:r>
          </a:p>
        </p:txBody>
      </p:sp>
      <p:sp>
        <p:nvSpPr>
          <p:cNvPr id="4" name="Slide Number Placeholder 3"/>
          <p:cNvSpPr>
            <a:spLocks noGrp="1"/>
          </p:cNvSpPr>
          <p:nvPr>
            <p:ph type="sldNum" sz="quarter" idx="10"/>
          </p:nvPr>
        </p:nvSpPr>
        <p:spPr/>
        <p:txBody>
          <a:bodyPr/>
          <a:lstStyle/>
          <a:p>
            <a:fld id="{458BEC4D-D1F7-4625-B0BA-2126EAFE9E6D}" type="slidenum">
              <a:rPr lang="en-US" smtClean="0">
                <a:solidFill>
                  <a:prstClr val="black"/>
                </a:solidFill>
              </a:rPr>
              <a:pPr/>
              <a:t>27</a:t>
            </a:fld>
            <a:endParaRPr lang="en-US">
              <a:solidFill>
                <a:prstClr val="black"/>
              </a:solidFill>
            </a:endParaRPr>
          </a:p>
        </p:txBody>
      </p:sp>
    </p:spTree>
    <p:extLst>
      <p:ext uri="{BB962C8B-B14F-4D97-AF65-F5344CB8AC3E}">
        <p14:creationId xmlns:p14="http://schemas.microsoft.com/office/powerpoint/2010/main" val="290150896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1</a:t>
            </a:r>
            <a:r>
              <a:rPr lang="en-US" baseline="0" dirty="0"/>
              <a:t> min</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lvl="1" fontAlgn="base"/>
            <a:r>
              <a:rPr lang="en-US" sz="1200" u="none" strike="noStrike" kern="1200" dirty="0">
                <a:solidFill>
                  <a:schemeClr val="tx1"/>
                </a:solidFill>
                <a:effectLst/>
                <a:latin typeface="+mn-lt"/>
                <a:ea typeface="+mn-ea"/>
                <a:cs typeface="+mn-cs"/>
              </a:rPr>
              <a:t>a. Introduce the focus questions from VPA</a:t>
            </a:r>
            <a:r>
              <a:rPr lang="en-US" sz="1200" u="none" strike="noStrike" kern="1200" baseline="0" dirty="0">
                <a:solidFill>
                  <a:schemeClr val="tx1"/>
                </a:solidFill>
                <a:effectLst/>
                <a:latin typeface="+mn-lt"/>
                <a:ea typeface="+mn-ea"/>
                <a:cs typeface="+mn-cs"/>
              </a:rPr>
              <a:t> </a:t>
            </a:r>
            <a:r>
              <a:rPr lang="en-US" sz="1200" u="none" strike="noStrike" kern="1200" dirty="0">
                <a:solidFill>
                  <a:schemeClr val="tx1"/>
                </a:solidFill>
                <a:effectLst/>
                <a:latin typeface="+mn-lt"/>
                <a:ea typeface="+mn-ea"/>
                <a:cs typeface="+mn-cs"/>
              </a:rPr>
              <a:t>lesson 3 on the slide.</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b. Ask participants how these questions relate to the content deepening focus question, </a:t>
            </a:r>
            <a:r>
              <a:rPr lang="en-US" sz="1200" i="1" kern="1200" dirty="0">
                <a:solidFill>
                  <a:schemeClr val="tx1"/>
                </a:solidFill>
                <a:latin typeface="+mn-lt"/>
                <a:ea typeface="+mn-ea"/>
                <a:cs typeface="+mn-cs"/>
              </a:rPr>
              <a:t>How can trait variations affect which plants or animals of the same kind survive long enough to reproduce?</a:t>
            </a:r>
            <a:r>
              <a:rPr lang="en-US" sz="1200" kern="1200" dirty="0">
                <a:solidFill>
                  <a:schemeClr val="tx1"/>
                </a:solidFill>
                <a:latin typeface="+mn-lt"/>
                <a:ea typeface="+mn-ea"/>
                <a:cs typeface="+mn-cs"/>
              </a:rPr>
              <a:t>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c.</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Note that a more specific focus question was chosen for students because it’s likely to be more engaging and easier for them to answer.</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28</a:t>
            </a:fld>
            <a:endParaRPr lang="en-US"/>
          </a:p>
        </p:txBody>
      </p:sp>
    </p:spTree>
    <p:extLst>
      <p:ext uri="{BB962C8B-B14F-4D97-AF65-F5344CB8AC3E}">
        <p14:creationId xmlns:p14="http://schemas.microsoft.com/office/powerpoint/2010/main" val="386438478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pPr marL="0" lvl="1"/>
            <a:r>
              <a:rPr lang="en-US" sz="1200" kern="1200" dirty="0">
                <a:solidFill>
                  <a:schemeClr val="tx1"/>
                </a:solidFill>
                <a:latin typeface="+mn-lt"/>
                <a:ea typeface="+mn-ea"/>
                <a:cs typeface="+mn-cs"/>
              </a:rPr>
              <a:t>5 min</a:t>
            </a:r>
          </a:p>
          <a:p>
            <a:pPr marL="0" lvl="1"/>
            <a:endParaRPr lang="en-US" sz="1200" kern="1200" dirty="0">
              <a:solidFill>
                <a:schemeClr val="tx1"/>
              </a:solidFill>
              <a:latin typeface="+mn-lt"/>
              <a:ea typeface="+mn-ea"/>
              <a:cs typeface="+mn-cs"/>
            </a:endParaRPr>
          </a:p>
          <a:p>
            <a:r>
              <a:rPr lang="en-US" sz="1200" b="1" kern="1200" dirty="0">
                <a:solidFill>
                  <a:schemeClr val="tx1"/>
                </a:solidFill>
                <a:latin typeface="+mn-lt"/>
                <a:ea typeface="+mn-ea"/>
                <a:cs typeface="+mn-cs"/>
              </a:rPr>
              <a:t>Note:</a:t>
            </a:r>
            <a:r>
              <a:rPr lang="en-US" sz="1200" kern="1200" dirty="0">
                <a:solidFill>
                  <a:schemeClr val="tx1"/>
                </a:solidFill>
                <a:latin typeface="+mn-lt"/>
                <a:ea typeface="+mn-ea"/>
                <a:cs typeface="+mn-cs"/>
              </a:rPr>
              <a:t> Some of the following content was taken from VPA lesson 3a.</a:t>
            </a:r>
            <a:r>
              <a:rPr lang="en-US" sz="1050" kern="1200" dirty="0">
                <a:solidFill>
                  <a:schemeClr val="tx1"/>
                </a:solidFill>
                <a:latin typeface="+mn-lt"/>
                <a:ea typeface="+mn-ea"/>
                <a:cs typeface="+mn-cs"/>
              </a:rPr>
              <a:t> </a:t>
            </a:r>
            <a:endParaRPr lang="en-US" sz="1600" kern="1200" dirty="0">
              <a:solidFill>
                <a:schemeClr val="tx1"/>
              </a:solidFill>
              <a:latin typeface="+mn-lt"/>
              <a:ea typeface="+mn-ea"/>
              <a:cs typeface="+mn-cs"/>
            </a:endParaRPr>
          </a:p>
          <a:p>
            <a:pPr lvl="1" fontAlgn="base"/>
            <a:endParaRPr lang="en-US" sz="1200" u="none" strike="noStrike" kern="1200" dirty="0">
              <a:solidFill>
                <a:schemeClr val="tx1"/>
              </a:solidFill>
              <a:effectLst/>
              <a:latin typeface="+mn-lt"/>
              <a:ea typeface="+mn-ea"/>
              <a:cs typeface="+mn-cs"/>
            </a:endParaRPr>
          </a:p>
          <a:p>
            <a:pPr marL="0" lvl="1" fontAlgn="base"/>
            <a:r>
              <a:rPr lang="en-US" sz="1200" u="none" strike="noStrike" kern="1200" dirty="0">
                <a:solidFill>
                  <a:schemeClr val="tx1"/>
                </a:solidFill>
                <a:effectLst/>
                <a:latin typeface="+mn-lt"/>
                <a:ea typeface="+mn-ea"/>
                <a:cs typeface="+mn-cs"/>
              </a:rPr>
              <a:t>a. “The tree on this slide is a cottonwood tree. Why do you think it’s called a </a:t>
            </a:r>
            <a:r>
              <a:rPr lang="en-US" sz="1200" i="1" u="none" strike="noStrike" kern="1200" dirty="0">
                <a:solidFill>
                  <a:schemeClr val="tx1"/>
                </a:solidFill>
                <a:effectLst/>
                <a:latin typeface="+mn-lt"/>
                <a:ea typeface="+mn-ea"/>
                <a:cs typeface="+mn-cs"/>
              </a:rPr>
              <a:t>cottonwood tree</a:t>
            </a:r>
            <a:r>
              <a:rPr lang="en-US" sz="1200" u="none" strike="noStrike" kern="1200" dirty="0">
                <a:solidFill>
                  <a:schemeClr val="tx1"/>
                </a:solidFill>
                <a:effectLst/>
                <a:latin typeface="+mn-lt"/>
                <a:ea typeface="+mn-ea"/>
                <a:cs typeface="+mn-cs"/>
              </a:rPr>
              <a:t>?”</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b. “Who can describe what this tree looks like? What are some of its traits?”</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c. As participants share their ideas, record them on chart paper.</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d. “Now look carefully at the fluffy, white stuff on the leaves. What do you think it is?”</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e. After participants share their ideas, explain that the white stuff isn’t cotton but is actually where the seeds are located. Note that cottonwood seeds are attached to structures that resemble tufts of cotton. These tufts, which are actually the fruit of the tree, allow the seeds to travel long distances on wind currents before landing on the ground. In other words, the fruit contains or holds the seeds in cottonwood trees and dandelions. This entire structure is called a </a:t>
            </a:r>
            <a:r>
              <a:rPr lang="en-US" sz="1200" i="1" kern="1200" dirty="0">
                <a:solidFill>
                  <a:schemeClr val="tx1"/>
                </a:solidFill>
                <a:latin typeface="+mn-lt"/>
                <a:ea typeface="+mn-ea"/>
                <a:cs typeface="+mn-cs"/>
              </a:rPr>
              <a:t>seed</a:t>
            </a:r>
            <a:r>
              <a:rPr lang="en-US" sz="1200" kern="1200" dirty="0">
                <a:solidFill>
                  <a:schemeClr val="tx1"/>
                </a:solidFill>
                <a:latin typeface="+mn-lt"/>
                <a:ea typeface="+mn-ea"/>
                <a:cs typeface="+mn-cs"/>
              </a:rPr>
              <a:t> because it’s easier for 1st graders to understand, even though the term isn’t technically correct.</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f. “Next, let’s list some traits and variations of cottonwood-tree seeds. What are some possible traits?”</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g. As participants share their ideas, record them on chart paper.</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h. “Now let’s list some possible variations in cottonwood-seed traits.”</a:t>
            </a:r>
          </a:p>
          <a:p>
            <a:endParaRPr lang="en-US" sz="1200" kern="1200" dirty="0">
              <a:solidFill>
                <a:schemeClr val="tx1"/>
              </a:solidFill>
              <a:latin typeface="+mn-lt"/>
              <a:ea typeface="+mn-ea"/>
              <a:cs typeface="+mn-cs"/>
            </a:endParaRPr>
          </a:p>
          <a:p>
            <a:r>
              <a:rPr lang="en-US" sz="1200" kern="1200" dirty="0" err="1">
                <a:solidFill>
                  <a:schemeClr val="tx1"/>
                </a:solidFill>
                <a:latin typeface="+mn-lt"/>
                <a:ea typeface="+mn-ea"/>
                <a:cs typeface="+mn-cs"/>
              </a:rPr>
              <a:t>i</a:t>
            </a:r>
            <a:r>
              <a:rPr lang="en-US" sz="1200" kern="1200" dirty="0">
                <a:solidFill>
                  <a:schemeClr val="tx1"/>
                </a:solidFill>
                <a:latin typeface="+mn-lt"/>
                <a:ea typeface="+mn-ea"/>
                <a:cs typeface="+mn-cs"/>
              </a:rPr>
              <a:t>. Record participants’ ideas on chart paper.</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Possible cottonwood-seed traits:</a:t>
            </a:r>
            <a:endParaRPr lang="en-US" sz="1600" kern="1200" dirty="0">
              <a:solidFill>
                <a:schemeClr val="tx1"/>
              </a:solidFill>
              <a:latin typeface="+mn-lt"/>
              <a:ea typeface="+mn-ea"/>
              <a:cs typeface="+mn-cs"/>
            </a:endParaRPr>
          </a:p>
          <a:p>
            <a:pPr marL="137160" indent="-137160">
              <a:buFont typeface="Arial" pitchFamily="34" charset="0"/>
              <a:buChar char="•"/>
            </a:pPr>
            <a:r>
              <a:rPr lang="en-US" sz="1200" kern="1200" dirty="0">
                <a:solidFill>
                  <a:schemeClr val="tx1"/>
                </a:solidFill>
                <a:latin typeface="+mn-lt"/>
                <a:ea typeface="+mn-ea"/>
                <a:cs typeface="+mn-cs"/>
              </a:rPr>
              <a:t>Seeds are made of a cotton-like material.</a:t>
            </a:r>
          </a:p>
          <a:p>
            <a:pPr marL="137160" indent="-137160">
              <a:buFont typeface="Arial" pitchFamily="34" charset="0"/>
              <a:buChar char="•"/>
            </a:pPr>
            <a:r>
              <a:rPr lang="en-US" sz="1200" kern="1200" dirty="0">
                <a:solidFill>
                  <a:schemeClr val="tx1"/>
                </a:solidFill>
                <a:latin typeface="+mn-lt"/>
                <a:ea typeface="+mn-ea"/>
                <a:cs typeface="+mn-cs"/>
              </a:rPr>
              <a:t>Seeds are white.</a:t>
            </a:r>
          </a:p>
          <a:p>
            <a:pPr marL="137160" indent="-137160">
              <a:buFont typeface="Arial" pitchFamily="34" charset="0"/>
              <a:buChar char="•"/>
            </a:pPr>
            <a:r>
              <a:rPr lang="en-US" sz="1200" kern="1200" dirty="0">
                <a:solidFill>
                  <a:schemeClr val="tx1"/>
                </a:solidFill>
                <a:latin typeface="+mn-lt"/>
                <a:ea typeface="+mn-ea"/>
                <a:cs typeface="+mn-cs"/>
              </a:rPr>
              <a:t>Seeds</a:t>
            </a:r>
            <a:r>
              <a:rPr lang="en-US" sz="1200" kern="1200" baseline="0" dirty="0">
                <a:solidFill>
                  <a:schemeClr val="tx1"/>
                </a:solidFill>
                <a:latin typeface="+mn-lt"/>
                <a:ea typeface="+mn-ea"/>
                <a:cs typeface="+mn-cs"/>
              </a:rPr>
              <a:t> are fluffy.</a:t>
            </a:r>
            <a:endParaRPr lang="en-US" sz="1200" kern="1200" dirty="0">
              <a:solidFill>
                <a:schemeClr val="tx1"/>
              </a:solidFill>
              <a:latin typeface="+mn-lt"/>
              <a:ea typeface="+mn-ea"/>
              <a:cs typeface="+mn-cs"/>
            </a:endParaRPr>
          </a:p>
          <a:p>
            <a:pPr marL="137160" indent="-137160">
              <a:buFont typeface="Arial" pitchFamily="34" charset="0"/>
              <a:buChar char="•"/>
            </a:pPr>
            <a:r>
              <a:rPr lang="en-US" sz="1200" kern="1200" dirty="0">
                <a:solidFill>
                  <a:schemeClr val="tx1"/>
                </a:solidFill>
                <a:latin typeface="+mn-lt"/>
                <a:ea typeface="+mn-ea"/>
                <a:cs typeface="+mn-cs"/>
              </a:rPr>
              <a:t>Seeds are attached to a “ball” of cotton-like material.</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Possible cottonwood-seed variations:</a:t>
            </a:r>
            <a:endParaRPr lang="en-US" sz="1600" kern="1200" dirty="0">
              <a:solidFill>
                <a:schemeClr val="tx1"/>
              </a:solidFill>
              <a:latin typeface="+mn-lt"/>
              <a:ea typeface="+mn-ea"/>
              <a:cs typeface="+mn-cs"/>
            </a:endParaRPr>
          </a:p>
          <a:p>
            <a:pPr marL="137160" indent="-137160">
              <a:buFont typeface="Arial" pitchFamily="34" charset="0"/>
              <a:buChar char="•"/>
            </a:pPr>
            <a:r>
              <a:rPr lang="en-US" sz="1200" kern="1200" dirty="0">
                <a:solidFill>
                  <a:schemeClr val="tx1"/>
                </a:solidFill>
                <a:latin typeface="+mn-lt"/>
                <a:ea typeface="+mn-ea"/>
                <a:cs typeface="+mn-cs"/>
              </a:rPr>
              <a:t>Seed shape</a:t>
            </a:r>
          </a:p>
          <a:p>
            <a:pPr marL="137160" indent="-137160">
              <a:buFont typeface="Arial" pitchFamily="34" charset="0"/>
              <a:buChar char="•"/>
            </a:pPr>
            <a:r>
              <a:rPr lang="en-US" sz="1200" kern="1200" dirty="0">
                <a:solidFill>
                  <a:schemeClr val="tx1"/>
                </a:solidFill>
                <a:latin typeface="+mn-lt"/>
                <a:ea typeface="+mn-ea"/>
                <a:cs typeface="+mn-cs"/>
              </a:rPr>
              <a:t>Seed weight</a:t>
            </a:r>
          </a:p>
          <a:p>
            <a:pPr marL="137160" indent="-137160">
              <a:buFont typeface="Arial" pitchFamily="34" charset="0"/>
              <a:buChar char="•"/>
            </a:pPr>
            <a:r>
              <a:rPr lang="en-US" sz="1600" kern="1200" dirty="0">
                <a:solidFill>
                  <a:schemeClr val="tx1"/>
                </a:solidFill>
                <a:latin typeface="+mn-lt"/>
                <a:ea typeface="+mn-ea"/>
                <a:cs typeface="+mn-cs"/>
              </a:rPr>
              <a:t>Seed size (including the ball of cotton material)</a:t>
            </a:r>
            <a:r>
              <a:rPr lang="en-US" dirty="0"/>
              <a:t> </a:t>
            </a:r>
          </a:p>
        </p:txBody>
      </p:sp>
      <p:sp>
        <p:nvSpPr>
          <p:cNvPr id="4" name="Slide Number Placeholder 3"/>
          <p:cNvSpPr>
            <a:spLocks noGrp="1"/>
          </p:cNvSpPr>
          <p:nvPr>
            <p:ph type="sldNum" sz="quarter" idx="10"/>
          </p:nvPr>
        </p:nvSpPr>
        <p:spPr/>
        <p:txBody>
          <a:bodyPr/>
          <a:lstStyle/>
          <a:p>
            <a:fld id="{458BEC4D-D1F7-4625-B0BA-2126EAFE9E6D}" type="slidenum">
              <a:rPr lang="en-US" smtClean="0"/>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latin typeface="Arial" charset="0"/>
              </a:rPr>
              <a:t>7 min</a:t>
            </a:r>
          </a:p>
          <a:p>
            <a:pPr eaLnBrk="1" hangingPunct="1"/>
            <a:endParaRPr lang="en-US" dirty="0">
              <a:latin typeface="Arial" charset="0"/>
            </a:endParaRPr>
          </a:p>
          <a:p>
            <a:pPr defTabSz="881390">
              <a:defRPr/>
            </a:pPr>
            <a:r>
              <a:rPr lang="en-US" dirty="0"/>
              <a:t>a. Give participants time</a:t>
            </a:r>
            <a:r>
              <a:rPr lang="en-US" baseline="0" dirty="0"/>
              <a:t> </a:t>
            </a:r>
            <a:r>
              <a:rPr lang="en-US" dirty="0"/>
              <a:t>to review your feedback on their reflections from day 5 and offer reactions, comments, or follow-up questions. </a:t>
            </a:r>
          </a:p>
          <a:p>
            <a:pPr eaLnBrk="1" hangingPunct="1"/>
            <a:endParaRPr lang="en-US" dirty="0">
              <a:latin typeface="Arial" charset="0"/>
            </a:endParaRPr>
          </a:p>
          <a:p>
            <a:pPr eaLnBrk="1" hangingPunct="1"/>
            <a:endParaRPr lang="en-US" dirty="0">
              <a:latin typeface="Arial" charset="0"/>
            </a:endParaRPr>
          </a:p>
          <a:p>
            <a:endParaRPr lang="en-US" dirty="0"/>
          </a:p>
        </p:txBody>
      </p:sp>
      <p:sp>
        <p:nvSpPr>
          <p:cNvPr id="4" name="Header Placeholder 3"/>
          <p:cNvSpPr>
            <a:spLocks noGrp="1"/>
          </p:cNvSpPr>
          <p:nvPr>
            <p:ph type="hdr" sz="quarter" idx="10"/>
          </p:nvPr>
        </p:nvSpPr>
        <p:spPr/>
        <p:txBody>
          <a:bodyPr/>
          <a:lstStyle/>
          <a:p>
            <a:pPr>
              <a:defRPr/>
            </a:pPr>
            <a:r>
              <a:rPr lang="en-US"/>
              <a:t>BSCS</a:t>
            </a:r>
          </a:p>
        </p:txBody>
      </p:sp>
      <p:sp>
        <p:nvSpPr>
          <p:cNvPr id="5" name="Footer Placeholder 4"/>
          <p:cNvSpPr>
            <a:spLocks noGrp="1"/>
          </p:cNvSpPr>
          <p:nvPr>
            <p:ph type="ftr" sz="quarter" idx="11"/>
          </p:nvPr>
        </p:nvSpPr>
        <p:spPr/>
        <p:txBody>
          <a:bodyPr/>
          <a:lstStyle/>
          <a:p>
            <a:pPr>
              <a:defRPr/>
            </a:pPr>
            <a:r>
              <a:rPr lang="en-US"/>
              <a:t>STeLLA Summer Institute June 2011</a:t>
            </a:r>
          </a:p>
        </p:txBody>
      </p:sp>
      <p:sp>
        <p:nvSpPr>
          <p:cNvPr id="6" name="Slide Number Placeholder 5"/>
          <p:cNvSpPr>
            <a:spLocks noGrp="1"/>
          </p:cNvSpPr>
          <p:nvPr>
            <p:ph type="sldNum" sz="quarter" idx="12"/>
          </p:nvPr>
        </p:nvSpPr>
        <p:spPr/>
        <p:txBody>
          <a:bodyPr/>
          <a:lstStyle/>
          <a:p>
            <a:pPr>
              <a:defRPr/>
            </a:pPr>
            <a:fld id="{35074273-5C1C-4B8A-81EC-C8326BBD4877}" type="slidenum">
              <a:rPr lang="en-US" smtClean="0"/>
              <a:pPr>
                <a:defRPr/>
              </a:pPr>
              <a:t>3</a:t>
            </a:fld>
            <a:endParaRPr lang="en-US"/>
          </a:p>
        </p:txBody>
      </p:sp>
    </p:spTree>
    <p:extLst>
      <p:ext uri="{BB962C8B-B14F-4D97-AF65-F5344CB8AC3E}">
        <p14:creationId xmlns:p14="http://schemas.microsoft.com/office/powerpoint/2010/main" val="45937825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1 min</a:t>
            </a:r>
          </a:p>
          <a:p>
            <a:endParaRPr lang="en-US" baseline="0" dirty="0"/>
          </a:p>
          <a:p>
            <a:pPr marL="0" lvl="1" fontAlgn="base"/>
            <a:r>
              <a:rPr lang="en-US" sz="1200" u="none" strike="noStrike" kern="1200" dirty="0">
                <a:solidFill>
                  <a:schemeClr val="tx1"/>
                </a:solidFill>
                <a:effectLst/>
                <a:latin typeface="+mn-lt"/>
                <a:ea typeface="+mn-ea"/>
                <a:cs typeface="+mn-cs"/>
              </a:rPr>
              <a:t>a. Show the YouTube video clip of cottonwood seeds blowing in the wind.</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b. Following the clip, invite participants to briefly share their comments and observations.</a:t>
            </a:r>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30</a:t>
            </a:fld>
            <a:endParaRPr lang="en-US"/>
          </a:p>
        </p:txBody>
      </p:sp>
    </p:spTree>
    <p:extLst>
      <p:ext uri="{BB962C8B-B14F-4D97-AF65-F5344CB8AC3E}">
        <p14:creationId xmlns:p14="http://schemas.microsoft.com/office/powerpoint/2010/main" val="413054778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7 min</a:t>
            </a:r>
          </a:p>
          <a:p>
            <a:endParaRPr lang="en-US" dirty="0"/>
          </a:p>
          <a:p>
            <a:pPr marL="0" lvl="1" fontAlgn="base"/>
            <a:r>
              <a:rPr lang="en-US" sz="1200" u="none" strike="noStrike" kern="1200" dirty="0">
                <a:solidFill>
                  <a:schemeClr val="tx1"/>
                </a:solidFill>
                <a:effectLst/>
                <a:latin typeface="+mn-lt"/>
                <a:ea typeface="+mn-ea"/>
                <a:cs typeface="+mn-cs"/>
              </a:rPr>
              <a:t>a. Have participants locate VPA handout 3.4</a:t>
            </a:r>
            <a:r>
              <a:rPr lang="en-US" sz="1050" u="none" strike="noStrike" kern="1200" dirty="0">
                <a:solidFill>
                  <a:schemeClr val="tx1"/>
                </a:solidFill>
                <a:effectLst/>
                <a:latin typeface="+mn-lt"/>
                <a:ea typeface="+mn-ea"/>
                <a:cs typeface="+mn-cs"/>
              </a:rPr>
              <a:t> </a:t>
            </a:r>
            <a:r>
              <a:rPr lang="en-US" sz="1200" u="none" strike="noStrike" kern="1200" dirty="0">
                <a:solidFill>
                  <a:schemeClr val="tx1"/>
                </a:solidFill>
                <a:effectLst/>
                <a:latin typeface="+mn-lt"/>
                <a:ea typeface="+mn-ea"/>
                <a:cs typeface="+mn-cs"/>
              </a:rPr>
              <a:t>in their lesson plans binders and read through the protocol for the cottonwood-seed investigation.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b. While participants are reading, set up the cottonwood-seed model based on the instructions in the handout.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c. Ask participants what different parts of the model represent in the natural world. </a:t>
            </a:r>
          </a:p>
          <a:p>
            <a:pPr marL="320040" indent="-137160">
              <a:buFont typeface="Arial" pitchFamily="34" charset="0"/>
              <a:buChar char="•"/>
            </a:pPr>
            <a:r>
              <a:rPr lang="en-US" sz="1200" kern="1200" dirty="0">
                <a:solidFill>
                  <a:schemeClr val="tx1"/>
                </a:solidFill>
                <a:latin typeface="+mn-lt"/>
                <a:ea typeface="+mn-ea"/>
                <a:cs typeface="+mn-cs"/>
              </a:rPr>
              <a:t>Fan = wind blowing the cottonwood seeds</a:t>
            </a:r>
          </a:p>
          <a:p>
            <a:pPr marL="320040" indent="-137160">
              <a:buFont typeface="Arial" pitchFamily="34" charset="0"/>
              <a:buChar char="•"/>
            </a:pPr>
            <a:r>
              <a:rPr lang="en-US" sz="1200" kern="1200" dirty="0">
                <a:solidFill>
                  <a:schemeClr val="tx1"/>
                </a:solidFill>
                <a:latin typeface="+mn-lt"/>
                <a:ea typeface="+mn-ea"/>
                <a:cs typeface="+mn-cs"/>
              </a:rPr>
              <a:t>Large cotton balls = large cottonwood seeds</a:t>
            </a:r>
          </a:p>
          <a:p>
            <a:pPr marL="320040" indent="-137160">
              <a:buFont typeface="Arial" pitchFamily="34" charset="0"/>
              <a:buChar char="•"/>
            </a:pPr>
            <a:r>
              <a:rPr lang="en-US" sz="1200" kern="1200" dirty="0">
                <a:solidFill>
                  <a:schemeClr val="tx1"/>
                </a:solidFill>
                <a:latin typeface="+mn-lt"/>
                <a:ea typeface="+mn-ea"/>
                <a:cs typeface="+mn-cs"/>
              </a:rPr>
              <a:t>Small cotton balls = small cottonwood seeds</a:t>
            </a:r>
          </a:p>
          <a:p>
            <a:pPr marL="320040" indent="-137160">
              <a:buFont typeface="Arial" pitchFamily="34" charset="0"/>
              <a:buChar char="•"/>
            </a:pPr>
            <a:r>
              <a:rPr lang="en-US" sz="1200" kern="1200" dirty="0">
                <a:solidFill>
                  <a:schemeClr val="tx1"/>
                </a:solidFill>
                <a:latin typeface="+mn-lt"/>
                <a:ea typeface="+mn-ea"/>
                <a:cs typeface="+mn-cs"/>
              </a:rPr>
              <a:t>Butcher paper on the floor = the ground</a:t>
            </a:r>
          </a:p>
          <a:p>
            <a:pPr marL="320040" indent="-137160">
              <a:buFont typeface="Arial" pitchFamily="34" charset="0"/>
              <a:buChar char="•"/>
            </a:pPr>
            <a:r>
              <a:rPr lang="en-US" sz="1200" kern="1200" dirty="0">
                <a:solidFill>
                  <a:schemeClr val="tx1"/>
                </a:solidFill>
                <a:latin typeface="+mn-lt"/>
                <a:ea typeface="+mn-ea"/>
                <a:cs typeface="+mn-cs"/>
              </a:rPr>
              <a:t>Line on the paper marked “Tree” = where the tree is standing</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d. Run through the demonstration for participants so they understand how to drop the cotton balls in front of the fan. Also explain and demonstrate the method you want them to use to mark where the cotton balls land on the paper.</a:t>
            </a:r>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31</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318">
              <a:defRPr/>
            </a:pPr>
            <a:r>
              <a:rPr lang="en-US" dirty="0"/>
              <a:t>2 min</a:t>
            </a:r>
          </a:p>
          <a:p>
            <a:pPr defTabSz="914318">
              <a:defRPr/>
            </a:pPr>
            <a:endParaRPr lang="en-US" dirty="0"/>
          </a:p>
          <a:p>
            <a:pPr marL="0" lvl="1"/>
            <a:r>
              <a:rPr lang="en-US" sz="1200" kern="1200" dirty="0">
                <a:solidFill>
                  <a:schemeClr val="tx1"/>
                </a:solidFill>
                <a:latin typeface="+mn-lt"/>
                <a:ea typeface="+mn-ea"/>
                <a:cs typeface="+mn-cs"/>
              </a:rPr>
              <a:t>a. Read the question on the slide.</a:t>
            </a:r>
            <a:endParaRPr lang="en-US" sz="1600" kern="1200" dirty="0">
              <a:solidFill>
                <a:schemeClr val="tx1"/>
              </a:solidFill>
              <a:latin typeface="+mn-lt"/>
              <a:ea typeface="+mn-ea"/>
              <a:cs typeface="+mn-cs"/>
            </a:endParaRPr>
          </a:p>
          <a:p>
            <a:pPr marL="0" lvl="1"/>
            <a:endParaRPr lang="en-US" sz="1200" b="1" kern="1200" dirty="0">
              <a:solidFill>
                <a:schemeClr val="tx1"/>
              </a:solidFill>
              <a:latin typeface="+mn-lt"/>
              <a:ea typeface="+mn-ea"/>
              <a:cs typeface="+mn-cs"/>
            </a:endParaRPr>
          </a:p>
          <a:p>
            <a:pPr marL="0" lvl="1"/>
            <a:r>
              <a:rPr lang="en-US" sz="1200" b="0" kern="1200" dirty="0">
                <a:solidFill>
                  <a:schemeClr val="tx1"/>
                </a:solidFill>
                <a:latin typeface="+mn-lt"/>
                <a:ea typeface="+mn-ea"/>
                <a:cs typeface="+mn-cs"/>
              </a:rPr>
              <a:t>b. </a:t>
            </a:r>
            <a:r>
              <a:rPr lang="en-US" sz="1200" b="1" kern="1200" dirty="0">
                <a:solidFill>
                  <a:schemeClr val="tx1"/>
                </a:solidFill>
                <a:latin typeface="+mn-lt"/>
                <a:ea typeface="+mn-ea"/>
                <a:cs typeface="+mn-cs"/>
              </a:rPr>
              <a:t>Individuals: </a:t>
            </a:r>
            <a:r>
              <a:rPr lang="en-US" sz="1200" kern="1200" dirty="0">
                <a:solidFill>
                  <a:schemeClr val="tx1"/>
                </a:solidFill>
                <a:latin typeface="+mn-lt"/>
                <a:ea typeface="+mn-ea"/>
                <a:cs typeface="+mn-cs"/>
              </a:rPr>
              <a:t>Ask participants to write their predictions in their science notebooks using the sentence starter.</a:t>
            </a:r>
            <a:endParaRPr lang="en-US" sz="1600" kern="1200" dirty="0">
              <a:solidFill>
                <a:schemeClr val="tx1"/>
              </a:solidFill>
              <a:latin typeface="+mn-lt"/>
              <a:ea typeface="+mn-ea"/>
              <a:cs typeface="+mn-cs"/>
            </a:endParaRP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c. </a:t>
            </a:r>
            <a:r>
              <a:rPr lang="en-US" sz="1200" b="1" kern="1200" dirty="0">
                <a:solidFill>
                  <a:schemeClr val="tx1"/>
                </a:solidFill>
                <a:latin typeface="+mn-lt"/>
                <a:ea typeface="+mn-ea"/>
                <a:cs typeface="+mn-cs"/>
              </a:rPr>
              <a:t>Whole group:</a:t>
            </a:r>
            <a:r>
              <a:rPr lang="en-US" sz="1200" kern="1200" dirty="0">
                <a:solidFill>
                  <a:schemeClr val="tx1"/>
                </a:solidFill>
                <a:latin typeface="+mn-lt"/>
                <a:ea typeface="+mn-ea"/>
                <a:cs typeface="+mn-cs"/>
              </a:rPr>
              <a:t> Invite two participants with different predictions to share them with the group and include their reasoning.</a:t>
            </a:r>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32</a:t>
            </a:fld>
            <a:endParaRPr lang="en-US"/>
          </a:p>
        </p:txBody>
      </p:sp>
    </p:spTree>
    <p:extLst>
      <p:ext uri="{BB962C8B-B14F-4D97-AF65-F5344CB8AC3E}">
        <p14:creationId xmlns:p14="http://schemas.microsoft.com/office/powerpoint/2010/main" val="172819113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10000"/>
          </a:bodyPr>
          <a:lstStyle/>
          <a:p>
            <a:r>
              <a:rPr lang="en-US" dirty="0"/>
              <a:t>15 min</a:t>
            </a:r>
          </a:p>
          <a:p>
            <a:endParaRPr lang="en-US" dirty="0"/>
          </a:p>
          <a:p>
            <a:pPr marL="0" lvl="1" fontAlgn="base"/>
            <a:r>
              <a:rPr lang="en-US" sz="1200" u="none" strike="noStrike" kern="1200" dirty="0">
                <a:solidFill>
                  <a:schemeClr val="tx1"/>
                </a:solidFill>
                <a:effectLst/>
                <a:latin typeface="+mn-lt"/>
                <a:ea typeface="+mn-ea"/>
                <a:cs typeface="+mn-cs"/>
              </a:rPr>
              <a:t>a. Before starting the investigation, review how participants should drop their cotton balls in front of the fan to ensure consistent results.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b. Give each participant</a:t>
            </a:r>
            <a:r>
              <a:rPr lang="en-US" sz="1200" kern="1200" baseline="0" dirty="0">
                <a:solidFill>
                  <a:schemeClr val="tx1"/>
                </a:solidFill>
                <a:latin typeface="+mn-lt"/>
                <a:ea typeface="+mn-ea"/>
                <a:cs typeface="+mn-cs"/>
              </a:rPr>
              <a:t> five large cotton balls and five small cotton balls to drop in front of the fan. </a:t>
            </a:r>
            <a:r>
              <a:rPr lang="en-US" sz="1200" kern="1200" dirty="0">
                <a:solidFill>
                  <a:schemeClr val="tx1"/>
                </a:solidFill>
                <a:latin typeface="+mn-lt"/>
                <a:ea typeface="+mn-ea"/>
                <a:cs typeface="+mn-cs"/>
              </a:rPr>
              <a:t>Then walk participants through the investigation, following the steps on handout 3.4.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c. Have the first participant drop each cotton ball in front of the fan one at a time and then mark where it lands on the butcher paper using the method you demonstrated earlier. Participants should drop one large cotton ball in front of the fan and mark where it lands and then drop a small cotton ball and mark where it lands, and then repeat the same steps for the remaining cotton balls.</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d. Have other participants continue this procedure one at a time until everyone has dropped their cotton balls and marked where they landed.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e. After the activity, display the butcher paper where everyone can see the results. </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Note:</a:t>
            </a:r>
            <a:r>
              <a:rPr lang="en-US" sz="1200" kern="1200" dirty="0">
                <a:solidFill>
                  <a:schemeClr val="tx1"/>
                </a:solidFill>
                <a:latin typeface="+mn-lt"/>
                <a:ea typeface="+mn-ea"/>
                <a:cs typeface="+mn-cs"/>
              </a:rPr>
              <a:t> The end of the paper closest to the fan should be labeled “Tree” so participants can easily see which cotton balls or seeds landed closer to the parent tree and which landed farther away.</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f. Ask participants to examine where the large and small cotton balls (or cottonwood seeds) landed and describe any patterns they observe. </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Note:</a:t>
            </a:r>
            <a:r>
              <a:rPr lang="en-US" sz="1200" kern="1200" dirty="0">
                <a:solidFill>
                  <a:schemeClr val="tx1"/>
                </a:solidFill>
                <a:latin typeface="+mn-lt"/>
                <a:ea typeface="+mn-ea"/>
                <a:cs typeface="+mn-cs"/>
              </a:rPr>
              <a:t> Participants should observe that the smaller cotton balls traveled farther from the fan than the larger cotton balls. These results reflect what happens when the wind blows large and small cottonwood seeds away from the parent tree. The larger seeds typically land closest to the tree, and the smaller seeds travel farther away from the tree</a:t>
            </a:r>
            <a:r>
              <a:rPr lang="en-US" sz="1050" kern="1200" dirty="0">
                <a:solidFill>
                  <a:schemeClr val="tx1"/>
                </a:solidFill>
                <a:latin typeface="+mn-lt"/>
                <a:ea typeface="+mn-ea"/>
                <a:cs typeface="+mn-cs"/>
              </a:rPr>
              <a:t>.</a:t>
            </a:r>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33</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318">
              <a:defRPr/>
            </a:pPr>
            <a:r>
              <a:rPr lang="en-US" dirty="0"/>
              <a:t>5 min</a:t>
            </a:r>
          </a:p>
          <a:p>
            <a:pPr defTabSz="914318">
              <a:defRPr/>
            </a:pPr>
            <a:endParaRPr lang="en-US" dirty="0"/>
          </a:p>
          <a:p>
            <a:pPr marL="0" lvl="1"/>
            <a:r>
              <a:rPr lang="en-US" sz="1200" kern="1200" dirty="0">
                <a:solidFill>
                  <a:schemeClr val="tx1"/>
                </a:solidFill>
                <a:latin typeface="+mn-lt"/>
                <a:ea typeface="+mn-ea"/>
                <a:cs typeface="+mn-cs"/>
              </a:rPr>
              <a:t>a. Review the focus questions for VPA lesson 3 on the slide.</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b. </a:t>
            </a:r>
            <a:r>
              <a:rPr lang="en-US" sz="1200" b="1" kern="1200" dirty="0">
                <a:solidFill>
                  <a:schemeClr val="tx1"/>
                </a:solidFill>
                <a:latin typeface="+mn-lt"/>
                <a:ea typeface="+mn-ea"/>
                <a:cs typeface="+mn-cs"/>
              </a:rPr>
              <a:t>Individuals:</a:t>
            </a:r>
            <a:r>
              <a:rPr lang="en-US" sz="1200" kern="1200" dirty="0">
                <a:solidFill>
                  <a:schemeClr val="tx1"/>
                </a:solidFill>
                <a:latin typeface="+mn-lt"/>
                <a:ea typeface="+mn-ea"/>
                <a:cs typeface="+mn-cs"/>
              </a:rPr>
              <a:t> Ask participants to think about the results of the cottonwood-seed investigation and then answer the questions in their notebooks using the sentence starter on the slide.</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c. </a:t>
            </a:r>
            <a:r>
              <a:rPr lang="en-US" sz="1200" b="1" kern="1200" dirty="0">
                <a:solidFill>
                  <a:schemeClr val="tx1"/>
                </a:solidFill>
                <a:latin typeface="+mn-lt"/>
                <a:ea typeface="+mn-ea"/>
                <a:cs typeface="+mn-cs"/>
              </a:rPr>
              <a:t>Whole group:</a:t>
            </a:r>
            <a:r>
              <a:rPr lang="en-US" sz="1200" kern="1200" dirty="0">
                <a:solidFill>
                  <a:schemeClr val="tx1"/>
                </a:solidFill>
                <a:latin typeface="+mn-lt"/>
                <a:ea typeface="+mn-ea"/>
                <a:cs typeface="+mn-cs"/>
              </a:rPr>
              <a:t> Invite a few participants to share their responses with the group. Make sure they include evidence from the investigation to support their ideas.</a:t>
            </a:r>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34</a:t>
            </a:fld>
            <a:endParaRPr lang="en-US"/>
          </a:p>
        </p:txBody>
      </p:sp>
    </p:spTree>
    <p:extLst>
      <p:ext uri="{BB962C8B-B14F-4D97-AF65-F5344CB8AC3E}">
        <p14:creationId xmlns:p14="http://schemas.microsoft.com/office/powerpoint/2010/main" val="172819113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Less than 1</a:t>
            </a:r>
            <a:r>
              <a:rPr lang="en-US" baseline="0" dirty="0"/>
              <a:t> min</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228600" lvl="1" indent="-228600" fontAlgn="base">
              <a:buNone/>
            </a:pPr>
            <a:r>
              <a:rPr lang="en-US" sz="1200" u="none" strike="noStrike" kern="1200" dirty="0">
                <a:solidFill>
                  <a:schemeClr val="tx1"/>
                </a:solidFill>
                <a:effectLst/>
                <a:latin typeface="+mn-lt"/>
                <a:ea typeface="+mn-ea"/>
                <a:cs typeface="+mn-cs"/>
              </a:rPr>
              <a:t>a. Introduce the focus question from VPA lesson 4 on the slide.</a:t>
            </a:r>
          </a:p>
          <a:p>
            <a:pPr marL="228600" lvl="1" indent="-228600" fontAlgn="base">
              <a:buNone/>
            </a:pPr>
            <a:endParaRPr lang="en-US" sz="1200" u="none" strike="noStrike" kern="1200" dirty="0">
              <a:solidFill>
                <a:schemeClr val="tx1"/>
              </a:solidFill>
              <a:effectLst/>
              <a:latin typeface="+mn-lt"/>
              <a:ea typeface="+mn-ea"/>
              <a:cs typeface="+mn-cs"/>
            </a:endParaRPr>
          </a:p>
          <a:p>
            <a:r>
              <a:rPr lang="en-US" sz="1200" u="none" strike="noStrike" kern="1200" dirty="0">
                <a:solidFill>
                  <a:schemeClr val="tx1"/>
                </a:solidFill>
                <a:effectLst/>
                <a:latin typeface="+mn-lt"/>
                <a:ea typeface="+mn-ea"/>
                <a:cs typeface="+mn-cs"/>
              </a:rPr>
              <a:t>b. </a:t>
            </a:r>
            <a:r>
              <a:rPr lang="en-US" sz="1200" kern="1200" dirty="0">
                <a:solidFill>
                  <a:schemeClr val="tx1"/>
                </a:solidFill>
                <a:latin typeface="+mn-lt"/>
                <a:ea typeface="+mn-ea"/>
                <a:cs typeface="+mn-cs"/>
              </a:rPr>
              <a:t>“To help us answer this question, we’ll explore how trait variations determine which cottonwood seeds survive and which don’t.” </a:t>
            </a:r>
          </a:p>
        </p:txBody>
      </p:sp>
      <p:sp>
        <p:nvSpPr>
          <p:cNvPr id="4" name="Slide Number Placeholder 3"/>
          <p:cNvSpPr>
            <a:spLocks noGrp="1"/>
          </p:cNvSpPr>
          <p:nvPr>
            <p:ph type="sldNum" sz="quarter" idx="10"/>
          </p:nvPr>
        </p:nvSpPr>
        <p:spPr/>
        <p:txBody>
          <a:bodyPr/>
          <a:lstStyle/>
          <a:p>
            <a:fld id="{458BEC4D-D1F7-4625-B0BA-2126EAFE9E6D}" type="slidenum">
              <a:rPr lang="en-US" smtClean="0"/>
              <a:pPr/>
              <a:t>35</a:t>
            </a:fld>
            <a:endParaRPr lang="en-US"/>
          </a:p>
        </p:txBody>
      </p:sp>
    </p:spTree>
    <p:extLst>
      <p:ext uri="{BB962C8B-B14F-4D97-AF65-F5344CB8AC3E}">
        <p14:creationId xmlns:p14="http://schemas.microsoft.com/office/powerpoint/2010/main" val="386438478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lvl="1"/>
            <a:r>
              <a:rPr lang="en-US" sz="1200" kern="1200" dirty="0">
                <a:solidFill>
                  <a:schemeClr val="tx1"/>
                </a:solidFill>
                <a:latin typeface="+mn-lt"/>
                <a:ea typeface="+mn-ea"/>
                <a:cs typeface="+mn-cs"/>
              </a:rPr>
              <a:t>2 min</a:t>
            </a:r>
          </a:p>
          <a:p>
            <a:pPr marL="0" lvl="1"/>
            <a:endParaRPr lang="en-US" sz="1200" kern="1200" dirty="0">
              <a:solidFill>
                <a:schemeClr val="tx1"/>
              </a:solidFill>
              <a:latin typeface="+mn-lt"/>
              <a:ea typeface="+mn-ea"/>
              <a:cs typeface="+mn-cs"/>
            </a:endParaRPr>
          </a:p>
          <a:p>
            <a:pPr marL="0" lvl="1"/>
            <a:r>
              <a:rPr lang="en-US" sz="1200" kern="1200" dirty="0">
                <a:solidFill>
                  <a:schemeClr val="tx1"/>
                </a:solidFill>
                <a:latin typeface="+mn-lt"/>
                <a:ea typeface="+mn-ea"/>
                <a:cs typeface="+mn-cs"/>
              </a:rPr>
              <a:t>a. “Listen to this story about two cottonwood trees and their seeds.”</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b. “Two cottonwood trees live side by side at the edge of a forest. It’s late in the summer, and the trees have produced a lot of seeds that hang from their branches. One cottonwood tree produces small seeds, and the other cottonwood tree produces big seeds. All the seeds need is a strong gust of wind to come along and carry them away.”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c. Explain that wind is stronger than the air from a fan, so real cottonwood-tree seeds would travel farther than the cotton balls did in the cottonwood-seed model.</a:t>
            </a:r>
          </a:p>
          <a:p>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36</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Less than</a:t>
            </a:r>
            <a:r>
              <a:rPr lang="en-US" baseline="0" dirty="0"/>
              <a:t> 1 min</a:t>
            </a:r>
          </a:p>
          <a:p>
            <a:endParaRPr lang="en-US" baseline="0" dirty="0"/>
          </a:p>
          <a:p>
            <a:pPr marL="0" marR="0" lvl="1"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a. “All of a sudden, the wind starts to blow, and the seeds take off! Where are they headed? How far will they fly?”</a:t>
            </a:r>
          </a:p>
          <a:p>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37</a:t>
            </a:fld>
            <a:endParaRPr lang="en-US"/>
          </a:p>
        </p:txBody>
      </p:sp>
    </p:spTree>
    <p:extLst>
      <p:ext uri="{BB962C8B-B14F-4D97-AF65-F5344CB8AC3E}">
        <p14:creationId xmlns:p14="http://schemas.microsoft.com/office/powerpoint/2010/main" val="168153333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12 min</a:t>
            </a:r>
          </a:p>
          <a:p>
            <a:endParaRPr lang="en-US" dirty="0"/>
          </a:p>
          <a:p>
            <a:pPr marL="0" lvl="1"/>
            <a:r>
              <a:rPr lang="en-US" sz="1200" kern="1200" dirty="0">
                <a:solidFill>
                  <a:schemeClr val="tx1"/>
                </a:solidFill>
                <a:latin typeface="+mn-lt"/>
                <a:ea typeface="+mn-ea"/>
                <a:cs typeface="+mn-cs"/>
              </a:rPr>
              <a:t>a. “Not far from the edge of the forest are three very different environments: a parking lot, a pond, and an open field. The parking lot is closest to the edge of the forest, the pond is a little farther away, and the open field is just beyond the pond. Which of the cottonwood-tree seeds will land in a place where they can survive and grow into new cottonwood trees?”</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b. After finishing the story, have participants write the questions on the slide in their science notebooks.</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c</a:t>
            </a:r>
            <a:r>
              <a:rPr lang="en-US" sz="1200" b="0" kern="1200" baseline="0" dirty="0">
                <a:solidFill>
                  <a:schemeClr val="tx1"/>
                </a:solidFill>
                <a:latin typeface="+mn-lt"/>
                <a:ea typeface="+mn-ea"/>
                <a:cs typeface="+mn-cs"/>
              </a:rPr>
              <a:t>. </a:t>
            </a:r>
            <a:r>
              <a:rPr lang="en-US" sz="1200" b="1" kern="1200" dirty="0">
                <a:solidFill>
                  <a:schemeClr val="tx1"/>
                </a:solidFill>
                <a:latin typeface="+mn-lt"/>
                <a:ea typeface="+mn-ea"/>
                <a:cs typeface="+mn-cs"/>
              </a:rPr>
              <a:t>Pairs:</a:t>
            </a:r>
            <a:r>
              <a:rPr lang="en-US" sz="1200" kern="1200" dirty="0">
                <a:solidFill>
                  <a:schemeClr val="tx1"/>
                </a:solidFill>
                <a:latin typeface="+mn-lt"/>
                <a:ea typeface="+mn-ea"/>
                <a:cs typeface="+mn-cs"/>
              </a:rPr>
              <a:t> Ask participants to pair up with an elbow partner and discuss the questions. Then have them record their ideas and reasons in their science notebooks.</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d. </a:t>
            </a:r>
            <a:r>
              <a:rPr lang="en-US" sz="1200" b="1" kern="1200" dirty="0">
                <a:solidFill>
                  <a:schemeClr val="tx1"/>
                </a:solidFill>
                <a:latin typeface="+mn-lt"/>
                <a:ea typeface="+mn-ea"/>
                <a:cs typeface="+mn-cs"/>
              </a:rPr>
              <a:t>Whole group:</a:t>
            </a:r>
            <a:r>
              <a:rPr lang="en-US" sz="1200" kern="1200" dirty="0">
                <a:solidFill>
                  <a:schemeClr val="tx1"/>
                </a:solidFill>
                <a:latin typeface="+mn-lt"/>
                <a:ea typeface="+mn-ea"/>
                <a:cs typeface="+mn-cs"/>
              </a:rPr>
              <a:t> “Let’s hear your ideas and reasoning. Where do you think the big and small cottonwood seeds will land? Which of the three environments will give the seeds a better chance of surviving and growing into new cottonwood trees?”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e. After participants share</a:t>
            </a:r>
            <a:r>
              <a:rPr lang="en-US" sz="1200" kern="1200" baseline="0" dirty="0">
                <a:solidFill>
                  <a:schemeClr val="tx1"/>
                </a:solidFill>
                <a:latin typeface="+mn-lt"/>
                <a:ea typeface="+mn-ea"/>
                <a:cs typeface="+mn-cs"/>
              </a:rPr>
              <a:t> their ideas, have them </a:t>
            </a:r>
            <a:r>
              <a:rPr lang="en-US" sz="1200" kern="1200" dirty="0">
                <a:solidFill>
                  <a:schemeClr val="tx1"/>
                </a:solidFill>
                <a:latin typeface="+mn-lt"/>
                <a:ea typeface="+mn-ea"/>
                <a:cs typeface="+mn-cs"/>
              </a:rPr>
              <a:t>turn to lesson 4a in their lesson plans binders and review the prediction strategy the teacher uses with students to show where they think the big and small cottonwood seeds will land and which environment will give them a better chance of surviving. Then ask participants to look through the rest of the lesson and review how students are asked to record and share their predictions.</a:t>
            </a:r>
          </a:p>
          <a:p>
            <a:endParaRPr lang="en-US" sz="1200" kern="120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Note: </a:t>
            </a:r>
            <a:r>
              <a:rPr lang="en-US" sz="1200" kern="1200" dirty="0">
                <a:solidFill>
                  <a:schemeClr val="tx1"/>
                </a:solidFill>
                <a:effectLst/>
                <a:latin typeface="+mn-lt"/>
                <a:ea typeface="+mn-ea"/>
                <a:cs typeface="+mn-cs"/>
              </a:rPr>
              <a:t>If time allows, have participants read through lesson 4b and summarize key science ideas about the environment based on the lesson content.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f. Invite participants to share their comments and observations.</a:t>
            </a:r>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38</a:t>
            </a:fld>
            <a:endParaRPr lang="en-US"/>
          </a:p>
        </p:txBody>
      </p:sp>
    </p:spTree>
    <p:extLst>
      <p:ext uri="{BB962C8B-B14F-4D97-AF65-F5344CB8AC3E}">
        <p14:creationId xmlns:p14="http://schemas.microsoft.com/office/powerpoint/2010/main" val="318946415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7 </a:t>
            </a:r>
            <a:r>
              <a:rPr lang="en-US" baseline="0" dirty="0"/>
              <a:t>min</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lvl="1"/>
            <a:r>
              <a:rPr lang="en-US" sz="1200" u="none" strike="noStrike" kern="1200" dirty="0">
                <a:solidFill>
                  <a:schemeClr val="tx1"/>
                </a:solidFill>
                <a:effectLst/>
                <a:latin typeface="+mn-lt"/>
                <a:ea typeface="+mn-ea"/>
                <a:cs typeface="+mn-cs"/>
              </a:rPr>
              <a:t>a. </a:t>
            </a:r>
            <a:r>
              <a:rPr lang="en-US" sz="1200" kern="1200" dirty="0">
                <a:solidFill>
                  <a:schemeClr val="tx1"/>
                </a:solidFill>
                <a:latin typeface="+mn-lt"/>
                <a:ea typeface="+mn-ea"/>
                <a:cs typeface="+mn-cs"/>
              </a:rPr>
              <a:t>Review the focus question on the slide.</a:t>
            </a:r>
          </a:p>
          <a:p>
            <a:pPr marL="0" lvl="1"/>
            <a:endParaRPr lang="en-US" sz="1200" b="1" kern="1200" dirty="0">
              <a:solidFill>
                <a:schemeClr val="tx1"/>
              </a:solidFill>
              <a:latin typeface="+mn-lt"/>
              <a:ea typeface="+mn-ea"/>
              <a:cs typeface="+mn-cs"/>
            </a:endParaRPr>
          </a:p>
          <a:p>
            <a:pPr marL="0" lvl="1"/>
            <a:r>
              <a:rPr lang="en-US" sz="1200" b="0" kern="1200" dirty="0">
                <a:solidFill>
                  <a:schemeClr val="tx1"/>
                </a:solidFill>
                <a:latin typeface="+mn-lt"/>
                <a:ea typeface="+mn-ea"/>
                <a:cs typeface="+mn-cs"/>
              </a:rPr>
              <a:t>b. </a:t>
            </a:r>
            <a:r>
              <a:rPr lang="en-US" sz="1200" b="1" kern="1200" dirty="0">
                <a:solidFill>
                  <a:schemeClr val="tx1"/>
                </a:solidFill>
                <a:latin typeface="+mn-lt"/>
                <a:ea typeface="+mn-ea"/>
                <a:cs typeface="+mn-cs"/>
              </a:rPr>
              <a:t>Individuals: </a:t>
            </a:r>
            <a:r>
              <a:rPr lang="en-US" sz="1200" kern="1200" dirty="0">
                <a:solidFill>
                  <a:schemeClr val="tx1"/>
                </a:solidFill>
                <a:latin typeface="+mn-lt"/>
                <a:ea typeface="+mn-ea"/>
                <a:cs typeface="+mn-cs"/>
              </a:rPr>
              <a:t>Have participants answer the question in their science notebooks and include evidence from today’s investigation to support their ideas. </a:t>
            </a:r>
          </a:p>
          <a:p>
            <a:pPr marL="0" lvl="1"/>
            <a:endParaRPr lang="en-US" sz="1200" kern="1200" dirty="0">
              <a:solidFill>
                <a:schemeClr val="tx1"/>
              </a:solidFill>
              <a:latin typeface="+mn-lt"/>
              <a:ea typeface="+mn-ea"/>
              <a:cs typeface="+mn-cs"/>
            </a:endParaRPr>
          </a:p>
          <a:p>
            <a:pPr marL="0" lvl="1"/>
            <a:r>
              <a:rPr lang="en-US" sz="1200" kern="1200" dirty="0">
                <a:solidFill>
                  <a:schemeClr val="tx1"/>
                </a:solidFill>
                <a:latin typeface="+mn-lt"/>
                <a:ea typeface="+mn-ea"/>
                <a:cs typeface="+mn-cs"/>
              </a:rPr>
              <a:t>c. Then have participants read the ideal student response to the focus question and the science content storyline on the overview page of lesson 4a. Afterward, give them time to revise their responses, if desired.</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d. </a:t>
            </a:r>
            <a:r>
              <a:rPr lang="en-US" sz="1200" b="1" kern="1200" dirty="0">
                <a:solidFill>
                  <a:schemeClr val="tx1"/>
                </a:solidFill>
                <a:latin typeface="+mn-lt"/>
                <a:ea typeface="+mn-ea"/>
                <a:cs typeface="+mn-cs"/>
              </a:rPr>
              <a:t>Whole group:</a:t>
            </a:r>
            <a:r>
              <a:rPr lang="en-US" sz="1200" kern="1200" dirty="0">
                <a:solidFill>
                  <a:schemeClr val="tx1"/>
                </a:solidFill>
                <a:latin typeface="+mn-lt"/>
                <a:ea typeface="+mn-ea"/>
                <a:cs typeface="+mn-cs"/>
              </a:rPr>
              <a:t> Invite participants to share their ideas and evidence with the group.</a:t>
            </a:r>
            <a:endParaRPr lang="en-US" sz="14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458BEC4D-D1F7-4625-B0BA-2126EAFE9E6D}" type="slidenum">
              <a:rPr lang="en-US" smtClean="0"/>
              <a:pPr/>
              <a:t>39</a:t>
            </a:fld>
            <a:endParaRPr lang="en-US"/>
          </a:p>
        </p:txBody>
      </p:sp>
    </p:spTree>
    <p:extLst>
      <p:ext uri="{BB962C8B-B14F-4D97-AF65-F5344CB8AC3E}">
        <p14:creationId xmlns:p14="http://schemas.microsoft.com/office/powerpoint/2010/main" val="38643847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800177" indent="-307760" eaLnBrk="0" hangingPunct="0">
              <a:defRPr>
                <a:solidFill>
                  <a:schemeClr val="tx1"/>
                </a:solidFill>
                <a:latin typeface="Arial" charset="0"/>
              </a:defRPr>
            </a:lvl2pPr>
            <a:lvl3pPr marL="1231042" indent="-246208" eaLnBrk="0" hangingPunct="0">
              <a:defRPr>
                <a:solidFill>
                  <a:schemeClr val="tx1"/>
                </a:solidFill>
                <a:latin typeface="Arial" charset="0"/>
              </a:defRPr>
            </a:lvl3pPr>
            <a:lvl4pPr marL="1723458" indent="-246208" eaLnBrk="0" hangingPunct="0">
              <a:defRPr>
                <a:solidFill>
                  <a:schemeClr val="tx1"/>
                </a:solidFill>
                <a:latin typeface="Arial" charset="0"/>
              </a:defRPr>
            </a:lvl4pPr>
            <a:lvl5pPr marL="2215876" indent="-246208" eaLnBrk="0" hangingPunct="0">
              <a:defRPr>
                <a:solidFill>
                  <a:schemeClr val="tx1"/>
                </a:solidFill>
                <a:latin typeface="Arial" charset="0"/>
              </a:defRPr>
            </a:lvl5pPr>
            <a:lvl6pPr marL="2708292" indent="-246208" eaLnBrk="0" fontAlgn="base" hangingPunct="0">
              <a:spcBef>
                <a:spcPct val="0"/>
              </a:spcBef>
              <a:spcAft>
                <a:spcPct val="0"/>
              </a:spcAft>
              <a:defRPr>
                <a:solidFill>
                  <a:schemeClr val="tx1"/>
                </a:solidFill>
                <a:latin typeface="Arial" charset="0"/>
              </a:defRPr>
            </a:lvl6pPr>
            <a:lvl7pPr marL="3200709" indent="-246208" eaLnBrk="0" fontAlgn="base" hangingPunct="0">
              <a:spcBef>
                <a:spcPct val="0"/>
              </a:spcBef>
              <a:spcAft>
                <a:spcPct val="0"/>
              </a:spcAft>
              <a:defRPr>
                <a:solidFill>
                  <a:schemeClr val="tx1"/>
                </a:solidFill>
                <a:latin typeface="Arial" charset="0"/>
              </a:defRPr>
            </a:lvl7pPr>
            <a:lvl8pPr marL="3693126" indent="-246208" eaLnBrk="0" fontAlgn="base" hangingPunct="0">
              <a:spcBef>
                <a:spcPct val="0"/>
              </a:spcBef>
              <a:spcAft>
                <a:spcPct val="0"/>
              </a:spcAft>
              <a:defRPr>
                <a:solidFill>
                  <a:schemeClr val="tx1"/>
                </a:solidFill>
                <a:latin typeface="Arial" charset="0"/>
              </a:defRPr>
            </a:lvl8pPr>
            <a:lvl9pPr marL="4185543" indent="-246208" eaLnBrk="0" fontAlgn="base" hangingPunct="0">
              <a:spcBef>
                <a:spcPct val="0"/>
              </a:spcBef>
              <a:spcAft>
                <a:spcPct val="0"/>
              </a:spcAft>
              <a:defRPr>
                <a:solidFill>
                  <a:schemeClr val="tx1"/>
                </a:solidFill>
                <a:latin typeface="Arial" charset="0"/>
              </a:defRPr>
            </a:lvl9pPr>
          </a:lstStyle>
          <a:p>
            <a:pPr eaLnBrk="1" hangingPunct="1"/>
            <a:fld id="{4CBD8A22-17BE-48DC-9408-6BFC81FB80E2}" type="slidenum">
              <a:rPr lang="en-US" smtClean="0"/>
              <a:pPr eaLnBrk="1" hangingPunct="1"/>
              <a:t>4</a:t>
            </a:fld>
            <a:endParaRPr lang="en-US"/>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p:spPr>
        <p:txBody>
          <a:bodyPr/>
          <a:lstStyle/>
          <a:p>
            <a:pPr eaLnBrk="1" hangingPunct="1"/>
            <a:r>
              <a:rPr lang="en-US" dirty="0"/>
              <a:t>10 min</a:t>
            </a:r>
          </a:p>
          <a:p>
            <a:pPr eaLnBrk="1" hangingPunct="1"/>
            <a:endParaRPr lang="en-US" dirty="0"/>
          </a:p>
          <a:p>
            <a:pPr lvl="0" fontAlgn="base"/>
            <a:r>
              <a:rPr lang="en-US" sz="1200" u="none" strike="noStrike" kern="1200" dirty="0">
                <a:solidFill>
                  <a:schemeClr val="tx1"/>
                </a:solidFill>
                <a:effectLst/>
                <a:latin typeface="+mn-lt"/>
                <a:ea typeface="+mn-ea"/>
                <a:cs typeface="+mn-cs"/>
              </a:rPr>
              <a:t>a. Point out the three tasks on the slide. Allow 4–5 minutes for participants to write their responses in their science notebooks.</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b. Have each participant share one idea about the science content storyline that she</a:t>
            </a:r>
            <a:r>
              <a:rPr lang="en-US" sz="1200" kern="1200" baseline="0" dirty="0">
                <a:solidFill>
                  <a:schemeClr val="tx1"/>
                </a:solidFill>
                <a:latin typeface="+mn-lt"/>
                <a:ea typeface="+mn-ea"/>
                <a:cs typeface="+mn-cs"/>
              </a:rPr>
              <a:t> or he </a:t>
            </a:r>
            <a:r>
              <a:rPr lang="en-US" sz="1200" kern="1200" dirty="0">
                <a:solidFill>
                  <a:schemeClr val="tx1"/>
                </a:solidFill>
                <a:latin typeface="+mn-lt"/>
                <a:ea typeface="+mn-ea"/>
                <a:cs typeface="+mn-cs"/>
              </a:rPr>
              <a:t>thinks is really important.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c. Then ask participants to share their questions. If you can answer them quickly, go ahead and do so. If a question needs a more detailed response, write it down and schedule a time to address it. </a:t>
            </a:r>
          </a:p>
        </p:txBody>
      </p:sp>
      <p:sp>
        <p:nvSpPr>
          <p:cNvPr id="2" name="Footer Placeholder 1"/>
          <p:cNvSpPr>
            <a:spLocks noGrp="1"/>
          </p:cNvSpPr>
          <p:nvPr>
            <p:ph type="ftr" sz="quarter" idx="10"/>
          </p:nvPr>
        </p:nvSpPr>
        <p:spPr/>
        <p:txBody>
          <a:bodyPr/>
          <a:lstStyle/>
          <a:p>
            <a:pPr>
              <a:defRPr/>
            </a:pPr>
            <a:r>
              <a:rPr lang="en-US"/>
              <a:t>STeLLA Summer Institute I</a:t>
            </a:r>
          </a:p>
        </p:txBody>
      </p:sp>
      <p:sp>
        <p:nvSpPr>
          <p:cNvPr id="3" name="Header Placeholder 2"/>
          <p:cNvSpPr>
            <a:spLocks noGrp="1"/>
          </p:cNvSpPr>
          <p:nvPr>
            <p:ph type="hdr" sz="quarter" idx="11"/>
          </p:nvPr>
        </p:nvSpPr>
        <p:spPr/>
        <p:txBody>
          <a:bodyPr/>
          <a:lstStyle/>
          <a:p>
            <a:pPr>
              <a:defRPr/>
            </a:pPr>
            <a:r>
              <a:rPr lang="en-US"/>
              <a:t>BSCS</a:t>
            </a:r>
          </a:p>
        </p:txBody>
      </p:sp>
    </p:spTree>
    <p:extLst>
      <p:ext uri="{BB962C8B-B14F-4D97-AF65-F5344CB8AC3E}">
        <p14:creationId xmlns:p14="http://schemas.microsoft.com/office/powerpoint/2010/main" val="152975567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fontAlgn="base"/>
            <a:r>
              <a:rPr lang="en-US" sz="1200" u="none" strike="noStrike" kern="1200" dirty="0">
                <a:solidFill>
                  <a:schemeClr val="tx1"/>
                </a:solidFill>
                <a:effectLst/>
                <a:latin typeface="+mn-lt"/>
                <a:ea typeface="+mn-ea"/>
                <a:cs typeface="+mn-cs"/>
              </a:rPr>
              <a:t>8 min</a:t>
            </a:r>
          </a:p>
          <a:p>
            <a:pPr marL="0" lvl="1" fontAlgn="base"/>
            <a:endParaRPr lang="en-US" sz="1200" u="none" strike="noStrike" kern="1200" dirty="0">
              <a:solidFill>
                <a:schemeClr val="tx1"/>
              </a:solidFill>
              <a:effectLst/>
              <a:latin typeface="+mn-lt"/>
              <a:ea typeface="+mn-ea"/>
              <a:cs typeface="+mn-cs"/>
            </a:endParaRPr>
          </a:p>
          <a:p>
            <a:pPr marL="0" lvl="1"/>
            <a:r>
              <a:rPr lang="en-US" sz="1200" u="none" strike="noStrike" kern="1200" dirty="0">
                <a:solidFill>
                  <a:schemeClr val="tx1"/>
                </a:solidFill>
                <a:effectLst/>
                <a:latin typeface="+mn-lt"/>
                <a:ea typeface="+mn-ea"/>
                <a:cs typeface="+mn-cs"/>
              </a:rPr>
              <a:t>a. </a:t>
            </a:r>
            <a:r>
              <a:rPr lang="en-US" sz="1200" kern="1200" dirty="0">
                <a:solidFill>
                  <a:schemeClr val="tx1"/>
                </a:solidFill>
                <a:latin typeface="+mn-lt"/>
                <a:ea typeface="+mn-ea"/>
                <a:cs typeface="+mn-cs"/>
              </a:rPr>
              <a:t>Review the focus question on the slide.</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b. </a:t>
            </a:r>
            <a:r>
              <a:rPr lang="en-US" sz="1200" b="1" kern="1200" dirty="0">
                <a:solidFill>
                  <a:schemeClr val="tx1"/>
                </a:solidFill>
                <a:latin typeface="+mn-lt"/>
                <a:ea typeface="+mn-ea"/>
                <a:cs typeface="+mn-cs"/>
              </a:rPr>
              <a:t>Pairs: </a:t>
            </a:r>
            <a:r>
              <a:rPr lang="en-US" sz="1200" kern="1200" dirty="0">
                <a:solidFill>
                  <a:schemeClr val="tx1"/>
                </a:solidFill>
                <a:latin typeface="+mn-lt"/>
                <a:ea typeface="+mn-ea"/>
                <a:cs typeface="+mn-cs"/>
              </a:rPr>
              <a:t>Ask participants to pair up with an elbow partner and share their ideas for answering the question. Make sure they include evidence from today’s investigation to support their ideas. Then have them record their answers in their notebooks.</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c. </a:t>
            </a:r>
            <a:r>
              <a:rPr lang="en-US" sz="1200" b="1" kern="1200" dirty="0">
                <a:solidFill>
                  <a:schemeClr val="tx1"/>
                </a:solidFill>
                <a:latin typeface="+mn-lt"/>
                <a:ea typeface="+mn-ea"/>
                <a:cs typeface="+mn-cs"/>
              </a:rPr>
              <a:t>Whole group:</a:t>
            </a:r>
            <a:r>
              <a:rPr lang="en-US" sz="1200" kern="1200" dirty="0">
                <a:solidFill>
                  <a:schemeClr val="tx1"/>
                </a:solidFill>
                <a:latin typeface="+mn-lt"/>
                <a:ea typeface="+mn-ea"/>
                <a:cs typeface="+mn-cs"/>
              </a:rPr>
              <a:t> Invite a few participants to share their ideas and evidence with the group.</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d. As participants share their responses, record key ideas on chart paper. Remind others to listen carefully to the responses and be prepared to agree, disagree, or add ideas from the investigations.</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e. If time allows, have participants review the student and teacher learning goals in their lesson plans binders (</a:t>
            </a:r>
            <a:r>
              <a:rPr lang="en-US" sz="1200" kern="1200" dirty="0" err="1">
                <a:solidFill>
                  <a:schemeClr val="tx1"/>
                </a:solidFill>
                <a:latin typeface="+mn-lt"/>
                <a:ea typeface="+mn-ea"/>
                <a:cs typeface="+mn-cs"/>
              </a:rPr>
              <a:t>pretabs</a:t>
            </a:r>
            <a:r>
              <a:rPr lang="en-US" sz="1200" kern="1200" dirty="0">
                <a:solidFill>
                  <a:schemeClr val="tx1"/>
                </a:solidFill>
                <a:latin typeface="+mn-lt"/>
                <a:ea typeface="+mn-ea"/>
                <a:cs typeface="+mn-cs"/>
              </a:rPr>
              <a:t> section). Then discuss which goals have been addressed in the content deepening sessions so far.</a:t>
            </a:r>
            <a:endParaRPr lang="en-US" sz="14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458BEC4D-D1F7-4625-B0BA-2126EAFE9E6D}" type="slidenum">
              <a:rPr lang="en-US" smtClean="0">
                <a:solidFill>
                  <a:prstClr val="black"/>
                </a:solidFill>
              </a:rPr>
              <a:pPr/>
              <a:t>40</a:t>
            </a:fld>
            <a:endParaRPr lang="en-US">
              <a:solidFill>
                <a:prstClr val="black"/>
              </a:solidFill>
            </a:endParaRPr>
          </a:p>
        </p:txBody>
      </p:sp>
    </p:spTree>
    <p:extLst>
      <p:ext uri="{BB962C8B-B14F-4D97-AF65-F5344CB8AC3E}">
        <p14:creationId xmlns:p14="http://schemas.microsoft.com/office/powerpoint/2010/main" val="290150896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lvl1pPr defTabSz="1041077" eaLnBrk="0" hangingPunct="0">
              <a:defRPr>
                <a:solidFill>
                  <a:schemeClr val="tx1"/>
                </a:solidFill>
                <a:latin typeface="Arial" charset="0"/>
              </a:defRPr>
            </a:lvl1pPr>
            <a:lvl2pPr marL="830024" indent="-319239" defTabSz="1041077" eaLnBrk="0" hangingPunct="0">
              <a:defRPr>
                <a:solidFill>
                  <a:schemeClr val="tx1"/>
                </a:solidFill>
                <a:latin typeface="Arial" charset="0"/>
              </a:defRPr>
            </a:lvl2pPr>
            <a:lvl3pPr marL="1276960" indent="-255393" defTabSz="1041077" eaLnBrk="0" hangingPunct="0">
              <a:defRPr>
                <a:solidFill>
                  <a:schemeClr val="tx1"/>
                </a:solidFill>
                <a:latin typeface="Arial" charset="0"/>
              </a:defRPr>
            </a:lvl3pPr>
            <a:lvl4pPr marL="1787744" indent="-255393" defTabSz="1041077" eaLnBrk="0" hangingPunct="0">
              <a:defRPr>
                <a:solidFill>
                  <a:schemeClr val="tx1"/>
                </a:solidFill>
                <a:latin typeface="Arial" charset="0"/>
              </a:defRPr>
            </a:lvl4pPr>
            <a:lvl5pPr marL="2298528" indent="-255393" defTabSz="1041077" eaLnBrk="0" hangingPunct="0">
              <a:defRPr>
                <a:solidFill>
                  <a:schemeClr val="tx1"/>
                </a:solidFill>
                <a:latin typeface="Arial" charset="0"/>
              </a:defRPr>
            </a:lvl5pPr>
            <a:lvl6pPr marL="2809312" indent="-255393" defTabSz="1041077" eaLnBrk="0" fontAlgn="base" hangingPunct="0">
              <a:spcBef>
                <a:spcPct val="0"/>
              </a:spcBef>
              <a:spcAft>
                <a:spcPct val="0"/>
              </a:spcAft>
              <a:defRPr>
                <a:solidFill>
                  <a:schemeClr val="tx1"/>
                </a:solidFill>
                <a:latin typeface="Arial" charset="0"/>
              </a:defRPr>
            </a:lvl6pPr>
            <a:lvl7pPr marL="3320096" indent="-255393" defTabSz="1041077" eaLnBrk="0" fontAlgn="base" hangingPunct="0">
              <a:spcBef>
                <a:spcPct val="0"/>
              </a:spcBef>
              <a:spcAft>
                <a:spcPct val="0"/>
              </a:spcAft>
              <a:defRPr>
                <a:solidFill>
                  <a:schemeClr val="tx1"/>
                </a:solidFill>
                <a:latin typeface="Arial" charset="0"/>
              </a:defRPr>
            </a:lvl7pPr>
            <a:lvl8pPr marL="3830880" indent="-255393" defTabSz="1041077" eaLnBrk="0" fontAlgn="base" hangingPunct="0">
              <a:spcBef>
                <a:spcPct val="0"/>
              </a:spcBef>
              <a:spcAft>
                <a:spcPct val="0"/>
              </a:spcAft>
              <a:defRPr>
                <a:solidFill>
                  <a:schemeClr val="tx1"/>
                </a:solidFill>
                <a:latin typeface="Arial" charset="0"/>
              </a:defRPr>
            </a:lvl8pPr>
            <a:lvl9pPr marL="4341663" indent="-255393" defTabSz="1041077" eaLnBrk="0" fontAlgn="base" hangingPunct="0">
              <a:spcBef>
                <a:spcPct val="0"/>
              </a:spcBef>
              <a:spcAft>
                <a:spcPct val="0"/>
              </a:spcAft>
              <a:defRPr>
                <a:solidFill>
                  <a:schemeClr val="tx1"/>
                </a:solidFill>
                <a:latin typeface="Arial" charset="0"/>
              </a:defRPr>
            </a:lvl9pPr>
          </a:lstStyle>
          <a:p>
            <a:pPr eaLnBrk="1" hangingPunct="1"/>
            <a:fld id="{CEF75F18-AFB6-4572-AC42-674F7D480E33}" type="slidenum">
              <a:rPr lang="en-US" smtClean="0"/>
              <a:pPr eaLnBrk="1" hangingPunct="1"/>
              <a:t>41</a:t>
            </a:fld>
            <a:endParaRPr lang="en-US"/>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p:spPr>
        <p:txBody>
          <a:bodyPr/>
          <a:lstStyle/>
          <a:p>
            <a:pPr eaLnBrk="1" hangingPunct="1"/>
            <a:r>
              <a:rPr lang="en-US" dirty="0"/>
              <a:t>1 min</a:t>
            </a:r>
          </a:p>
          <a:p>
            <a:pPr eaLnBrk="1" hangingPunct="1"/>
            <a:endParaRPr lang="en-US" dirty="0"/>
          </a:p>
          <a:p>
            <a:pPr eaLnBrk="1" hangingPunct="1"/>
            <a:r>
              <a:rPr lang="en-US" sz="1200" kern="1200" dirty="0">
                <a:solidFill>
                  <a:schemeClr val="tx1"/>
                </a:solidFill>
                <a:latin typeface="+mn-lt"/>
                <a:ea typeface="+mn-ea"/>
                <a:cs typeface="+mn-cs"/>
              </a:rPr>
              <a:t>a. Read the focus question on the slide.</a:t>
            </a:r>
          </a:p>
          <a:p>
            <a:pPr eaLnBrk="1" hangingPunct="1"/>
            <a:endParaRPr lang="en-US" sz="1200" kern="1200" dirty="0">
              <a:solidFill>
                <a:schemeClr val="tx1"/>
              </a:solidFill>
              <a:latin typeface="+mn-lt"/>
              <a:ea typeface="+mn-ea"/>
              <a:cs typeface="+mn-cs"/>
            </a:endParaRPr>
          </a:p>
          <a:p>
            <a:pPr eaLnBrk="1" hangingPunct="1"/>
            <a:r>
              <a:rPr lang="en-US" sz="1200" kern="1200" dirty="0">
                <a:solidFill>
                  <a:schemeClr val="tx1"/>
                </a:solidFill>
                <a:latin typeface="+mn-lt"/>
                <a:ea typeface="+mn-ea"/>
                <a:cs typeface="+mn-cs"/>
              </a:rPr>
              <a:t>b. “To help us answer this focus question, we’re going to explore </a:t>
            </a:r>
            <a:r>
              <a:rPr lang="en-US" sz="1200" kern="1200" dirty="0" err="1">
                <a:solidFill>
                  <a:schemeClr val="tx1"/>
                </a:solidFill>
                <a:latin typeface="+mn-lt"/>
                <a:ea typeface="+mn-ea"/>
                <a:cs typeface="+mn-cs"/>
              </a:rPr>
              <a:t>STeLLA</a:t>
            </a:r>
            <a:r>
              <a:rPr lang="en-US" sz="1200" kern="1200" dirty="0">
                <a:solidFill>
                  <a:schemeClr val="tx1"/>
                </a:solidFill>
                <a:latin typeface="+mn-lt"/>
                <a:ea typeface="+mn-ea"/>
                <a:cs typeface="+mn-cs"/>
              </a:rPr>
              <a:t> strategy C: Select activities that are matched to the learning goal.”</a:t>
            </a:r>
            <a:endParaRPr lang="en-US" dirty="0"/>
          </a:p>
        </p:txBody>
      </p:sp>
      <p:sp>
        <p:nvSpPr>
          <p:cNvPr id="2" name="Date Placeholder 1"/>
          <p:cNvSpPr>
            <a:spLocks noGrp="1"/>
          </p:cNvSpPr>
          <p:nvPr>
            <p:ph type="dt" idx="10"/>
          </p:nvPr>
        </p:nvSpPr>
        <p:spPr/>
        <p:txBody>
          <a:bodyPr/>
          <a:lstStyle/>
          <a:p>
            <a:pPr>
              <a:defRPr/>
            </a:pPr>
            <a:fld id="{9A1A3A9F-C2AF-40CB-A81A-BE591E4454C3}" type="datetime1">
              <a:rPr lang="en-US" smtClean="0"/>
              <a:pPr>
                <a:defRPr/>
              </a:pPr>
              <a:t>1/6/2020</a:t>
            </a:fld>
            <a:endParaRPr lang="en-US"/>
          </a:p>
        </p:txBody>
      </p:sp>
      <p:sp>
        <p:nvSpPr>
          <p:cNvPr id="3" name="Footer Placeholder 2"/>
          <p:cNvSpPr>
            <a:spLocks noGrp="1"/>
          </p:cNvSpPr>
          <p:nvPr>
            <p:ph type="ftr" sz="quarter" idx="11"/>
          </p:nvPr>
        </p:nvSpPr>
        <p:spPr/>
        <p:txBody>
          <a:bodyPr/>
          <a:lstStyle/>
          <a:p>
            <a:pPr>
              <a:defRPr/>
            </a:pPr>
            <a:r>
              <a:rPr lang="en-US"/>
              <a:t>STeLLA Summer Institute I</a:t>
            </a:r>
          </a:p>
        </p:txBody>
      </p:sp>
      <p:sp>
        <p:nvSpPr>
          <p:cNvPr id="4" name="Header Placeholder 3"/>
          <p:cNvSpPr>
            <a:spLocks noGrp="1"/>
          </p:cNvSpPr>
          <p:nvPr>
            <p:ph type="hdr" sz="quarter" idx="12"/>
          </p:nvPr>
        </p:nvSpPr>
        <p:spPr/>
        <p:txBody>
          <a:bodyPr/>
          <a:lstStyle/>
          <a:p>
            <a:pPr>
              <a:defRPr/>
            </a:pPr>
            <a:r>
              <a:rPr lang="en-US"/>
              <a:t>BSCS</a:t>
            </a:r>
          </a:p>
        </p:txBody>
      </p:sp>
    </p:spTree>
    <p:extLst>
      <p:ext uri="{BB962C8B-B14F-4D97-AF65-F5344CB8AC3E}">
        <p14:creationId xmlns:p14="http://schemas.microsoft.com/office/powerpoint/2010/main" val="352445160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ln/>
        </p:spPr>
      </p:sp>
      <p:sp>
        <p:nvSpPr>
          <p:cNvPr id="47107" name="Notes Placeholder 2"/>
          <p:cNvSpPr>
            <a:spLocks noGrp="1"/>
          </p:cNvSpPr>
          <p:nvPr>
            <p:ph type="body" idx="1"/>
          </p:nvPr>
        </p:nvSpPr>
        <p:spPr>
          <a:noFill/>
        </p:spPr>
        <p:txBody>
          <a:bodyPr/>
          <a:lstStyle/>
          <a:p>
            <a:pPr defTabSz="931637" eaLnBrk="0" fontAlgn="base" hangingPunct="0">
              <a:spcBef>
                <a:spcPct val="30000"/>
              </a:spcBef>
              <a:spcAft>
                <a:spcPct val="0"/>
              </a:spcAft>
              <a:defRPr/>
            </a:pPr>
            <a:r>
              <a:rPr lang="en-US" dirty="0"/>
              <a:t>25 min</a:t>
            </a:r>
          </a:p>
          <a:p>
            <a:pPr defTabSz="931637" eaLnBrk="0" fontAlgn="base" hangingPunct="0">
              <a:spcBef>
                <a:spcPct val="30000"/>
              </a:spcBef>
              <a:spcAft>
                <a:spcPct val="0"/>
              </a:spcAft>
              <a:defRPr/>
            </a:pPr>
            <a:endParaRPr lang="en-US" dirty="0"/>
          </a:p>
          <a:p>
            <a:pPr marL="0" marR="0" lvl="0" indent="0" algn="l" defTabSz="914400" rtl="0" eaLnBrk="1" fontAlgn="base" latinLnBrk="0" hangingPunct="1">
              <a:lnSpc>
                <a:spcPct val="100000"/>
              </a:lnSpc>
              <a:spcBef>
                <a:spcPts val="0"/>
              </a:spcBef>
              <a:spcAft>
                <a:spcPts val="0"/>
              </a:spcAft>
              <a:buClrTx/>
              <a:buSzTx/>
              <a:buFontTx/>
              <a:buNone/>
              <a:tabLst/>
              <a:defRPr/>
            </a:pPr>
            <a:r>
              <a:rPr lang="en-US" sz="1200" u="none" strike="noStrike" kern="1200" dirty="0">
                <a:solidFill>
                  <a:schemeClr val="tx1"/>
                </a:solidFill>
                <a:effectLst/>
                <a:latin typeface="+mn-lt"/>
                <a:ea typeface="+mn-ea"/>
                <a:cs typeface="+mn-cs"/>
              </a:rPr>
              <a:t>a. </a:t>
            </a:r>
            <a:r>
              <a:rPr lang="en-US" sz="1200" kern="1200" dirty="0">
                <a:solidFill>
                  <a:schemeClr val="tx1"/>
                </a:solidFill>
                <a:latin typeface="+mn-lt"/>
                <a:ea typeface="+mn-ea"/>
                <a:cs typeface="+mn-cs"/>
              </a:rPr>
              <a:t>Ask participants to locate the section on strategy C in the </a:t>
            </a:r>
            <a:r>
              <a:rPr lang="en-US" sz="1200" kern="1200" dirty="0" err="1">
                <a:solidFill>
                  <a:schemeClr val="tx1"/>
                </a:solidFill>
                <a:latin typeface="+mn-lt"/>
                <a:ea typeface="+mn-ea"/>
                <a:cs typeface="+mn-cs"/>
              </a:rPr>
              <a:t>STeLLA</a:t>
            </a:r>
            <a:r>
              <a:rPr lang="en-US" sz="1200" kern="1200" dirty="0">
                <a:solidFill>
                  <a:schemeClr val="tx1"/>
                </a:solidFill>
                <a:latin typeface="+mn-lt"/>
                <a:ea typeface="+mn-ea"/>
                <a:cs typeface="+mn-cs"/>
              </a:rPr>
              <a:t> strategies booklet. </a:t>
            </a:r>
            <a:endParaRPr lang="en-US" sz="1200" u="none" strike="noStrike" kern="1200" dirty="0">
              <a:solidFill>
                <a:schemeClr val="tx1"/>
              </a:solidFill>
              <a:effectLst/>
              <a:latin typeface="+mn-lt"/>
              <a:ea typeface="+mn-ea"/>
              <a:cs typeface="+mn-cs"/>
            </a:endParaRPr>
          </a:p>
          <a:p>
            <a:pPr lvl="0" fontAlgn="base"/>
            <a:endParaRPr lang="en-US" sz="1200" u="none" strike="noStrike" kern="1200" dirty="0">
              <a:solidFill>
                <a:schemeClr val="tx1"/>
              </a:solidFill>
              <a:effectLst/>
              <a:latin typeface="+mn-lt"/>
              <a:ea typeface="+mn-ea"/>
              <a:cs typeface="+mn-cs"/>
            </a:endParaRPr>
          </a:p>
          <a:p>
            <a:pPr lvl="0" fontAlgn="base"/>
            <a:r>
              <a:rPr lang="en-US" sz="1200" u="none" strike="noStrike" kern="1200" dirty="0">
                <a:solidFill>
                  <a:schemeClr val="tx1"/>
                </a:solidFill>
                <a:effectLst/>
                <a:latin typeface="+mn-lt"/>
                <a:ea typeface="+mn-ea"/>
                <a:cs typeface="+mn-cs"/>
              </a:rPr>
              <a:t>b. Have one participant lead the group in creating a chart that summarizes the purpose and key features of strategy C: Select activities that are matched to the learning goal. </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c. </a:t>
            </a:r>
            <a:r>
              <a:rPr lang="en-US" sz="1200" b="1" kern="1200" dirty="0">
                <a:solidFill>
                  <a:schemeClr val="tx1"/>
                </a:solidFill>
                <a:latin typeface="+mn-lt"/>
                <a:ea typeface="+mn-ea"/>
                <a:cs typeface="+mn-cs"/>
              </a:rPr>
              <a:t>Ask:</a:t>
            </a:r>
            <a:r>
              <a:rPr lang="en-US" sz="1200" kern="1200" dirty="0">
                <a:solidFill>
                  <a:schemeClr val="tx1"/>
                </a:solidFill>
                <a:latin typeface="+mn-lt"/>
                <a:ea typeface="+mn-ea"/>
                <a:cs typeface="+mn-cs"/>
              </a:rPr>
              <a:t> “What does the strategies booklet say about science activities that are fun and engaging for students? </a:t>
            </a:r>
          </a:p>
          <a:p>
            <a:endParaRPr lang="en-US" sz="1200" b="1" kern="1200" dirty="0">
              <a:solidFill>
                <a:schemeClr val="tx1"/>
              </a:solidFill>
              <a:latin typeface="+mn-lt"/>
              <a:ea typeface="+mn-ea"/>
              <a:cs typeface="+mn-cs"/>
            </a:endParaRPr>
          </a:p>
          <a:p>
            <a:pPr marL="365760" indent="-182880"/>
            <a:r>
              <a:rPr lang="en-US" sz="1200" b="1" kern="1200" dirty="0">
                <a:solidFill>
                  <a:schemeClr val="tx1"/>
                </a:solidFill>
                <a:latin typeface="+mn-lt"/>
                <a:ea typeface="+mn-ea"/>
                <a:cs typeface="+mn-cs"/>
              </a:rPr>
              <a:t>Ideal responses: </a:t>
            </a:r>
            <a:endParaRPr lang="en-US" sz="1200" kern="1200" dirty="0">
              <a:solidFill>
                <a:schemeClr val="tx1"/>
              </a:solidFill>
              <a:latin typeface="+mn-lt"/>
              <a:ea typeface="+mn-ea"/>
              <a:cs typeface="+mn-cs"/>
            </a:endParaRPr>
          </a:p>
          <a:p>
            <a:pPr marL="365760" indent="-182880">
              <a:buFont typeface="Arial" pitchFamily="34" charset="0"/>
              <a:buChar char="•"/>
            </a:pPr>
            <a:r>
              <a:rPr lang="en-US" sz="1200" kern="1200" dirty="0">
                <a:solidFill>
                  <a:schemeClr val="tx1"/>
                </a:solidFill>
                <a:latin typeface="+mn-lt"/>
                <a:ea typeface="+mn-ea"/>
                <a:cs typeface="+mn-cs"/>
              </a:rPr>
              <a:t>Activities should be selected because they can support students in understanding the main learning goal, </a:t>
            </a:r>
            <a:r>
              <a:rPr lang="en-US" sz="1200" i="1" kern="1200" dirty="0">
                <a:solidFill>
                  <a:schemeClr val="tx1"/>
                </a:solidFill>
                <a:latin typeface="+mn-lt"/>
                <a:ea typeface="+mn-ea"/>
                <a:cs typeface="+mn-cs"/>
              </a:rPr>
              <a:t>not</a:t>
            </a:r>
            <a:r>
              <a:rPr lang="en-US" sz="1200" kern="1200" dirty="0">
                <a:solidFill>
                  <a:schemeClr val="tx1"/>
                </a:solidFill>
                <a:latin typeface="+mn-lt"/>
                <a:ea typeface="+mn-ea"/>
                <a:cs typeface="+mn-cs"/>
              </a:rPr>
              <a:t> because they’re fun or easy to do. </a:t>
            </a:r>
          </a:p>
          <a:p>
            <a:pPr marL="365760" indent="-182880">
              <a:buFont typeface="Arial" pitchFamily="34" charset="0"/>
              <a:buChar char="•"/>
            </a:pPr>
            <a:r>
              <a:rPr lang="en-US" sz="1200" kern="1200" dirty="0">
                <a:solidFill>
                  <a:schemeClr val="tx1"/>
                </a:solidFill>
                <a:latin typeface="+mn-lt"/>
                <a:ea typeface="+mn-ea"/>
                <a:cs typeface="+mn-cs"/>
              </a:rPr>
              <a:t>Avoid activities that are only topically related (e.g., something about plants); instead, activities should focus on a specific science idea that is closely linked to the main learning goal (e.g., Plants get their food by making it out of carbon dioxide, water, and light energy).</a:t>
            </a:r>
          </a:p>
          <a:p>
            <a:pPr marL="365760" indent="-182880">
              <a:buFont typeface="Arial" pitchFamily="34" charset="0"/>
              <a:buChar char="•"/>
            </a:pPr>
            <a:r>
              <a:rPr lang="en-US" sz="1200" kern="1200" dirty="0">
                <a:solidFill>
                  <a:schemeClr val="tx1"/>
                </a:solidFill>
                <a:latin typeface="+mn-lt"/>
                <a:ea typeface="+mn-ea"/>
                <a:cs typeface="+mn-cs"/>
              </a:rPr>
              <a:t>Activities should not just be interesting supplements to the science content storyline; they should help develop it.  </a:t>
            </a:r>
          </a:p>
          <a:p>
            <a:pPr marL="365760" indent="-182880">
              <a:buFont typeface="Arial" pitchFamily="34" charset="0"/>
              <a:buNone/>
            </a:pPr>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d. </a:t>
            </a:r>
            <a:r>
              <a:rPr lang="en-US" sz="1200" b="1" kern="1200" dirty="0">
                <a:solidFill>
                  <a:schemeClr val="tx1"/>
                </a:solidFill>
                <a:latin typeface="+mn-lt"/>
                <a:ea typeface="+mn-ea"/>
                <a:cs typeface="+mn-cs"/>
              </a:rPr>
              <a:t>Follow-up:</a:t>
            </a:r>
            <a:r>
              <a:rPr lang="en-US" sz="1200" kern="1200" dirty="0">
                <a:solidFill>
                  <a:schemeClr val="tx1"/>
                </a:solidFill>
                <a:latin typeface="+mn-lt"/>
                <a:ea typeface="+mn-ea"/>
                <a:cs typeface="+mn-cs"/>
              </a:rPr>
              <a:t> “Think back on science-lab activities in high school or college. Did these activities play a key role in helping you better understand the science concepts presented in textbooks or lectures? Or were they more like add-on activities that were only loosely related to the science concepts being taught?” </a:t>
            </a:r>
          </a:p>
          <a:p>
            <a:endParaRPr lang="en-US" sz="1200" b="1" kern="1200" dirty="0">
              <a:solidFill>
                <a:schemeClr val="tx1"/>
              </a:solidFill>
              <a:latin typeface="+mn-lt"/>
              <a:ea typeface="+mn-ea"/>
              <a:cs typeface="+mn-cs"/>
            </a:endParaRPr>
          </a:p>
          <a:p>
            <a:endParaRPr lang="en-US" sz="1200" kern="1200" dirty="0">
              <a:solidFill>
                <a:schemeClr val="tx1"/>
              </a:solidFill>
              <a:latin typeface="+mn-lt"/>
              <a:ea typeface="+mn-ea"/>
              <a:cs typeface="+mn-cs"/>
            </a:endParaRPr>
          </a:p>
        </p:txBody>
      </p:sp>
      <p:sp>
        <p:nvSpPr>
          <p:cNvPr id="47108" name="Slide Number Placeholder 3"/>
          <p:cNvSpPr>
            <a:spLocks noGrp="1"/>
          </p:cNvSpPr>
          <p:nvPr>
            <p:ph type="sldNum" sz="quarter" idx="5"/>
          </p:nvPr>
        </p:nvSpPr>
        <p:spPr>
          <a:noFill/>
        </p:spPr>
        <p:txBody>
          <a:bodyPr/>
          <a:lstStyle>
            <a:lvl1pPr eaLnBrk="0" hangingPunct="0">
              <a:defRPr>
                <a:solidFill>
                  <a:schemeClr val="tx1"/>
                </a:solidFill>
                <a:latin typeface="Arial" charset="0"/>
              </a:defRPr>
            </a:lvl1pPr>
            <a:lvl2pPr marL="800177" indent="-307760" eaLnBrk="0" hangingPunct="0">
              <a:defRPr>
                <a:solidFill>
                  <a:schemeClr val="tx1"/>
                </a:solidFill>
                <a:latin typeface="Arial" charset="0"/>
              </a:defRPr>
            </a:lvl2pPr>
            <a:lvl3pPr marL="1231042" indent="-246208" eaLnBrk="0" hangingPunct="0">
              <a:defRPr>
                <a:solidFill>
                  <a:schemeClr val="tx1"/>
                </a:solidFill>
                <a:latin typeface="Arial" charset="0"/>
              </a:defRPr>
            </a:lvl3pPr>
            <a:lvl4pPr marL="1723458" indent="-246208" eaLnBrk="0" hangingPunct="0">
              <a:defRPr>
                <a:solidFill>
                  <a:schemeClr val="tx1"/>
                </a:solidFill>
                <a:latin typeface="Arial" charset="0"/>
              </a:defRPr>
            </a:lvl4pPr>
            <a:lvl5pPr marL="2215876" indent="-246208" eaLnBrk="0" hangingPunct="0">
              <a:defRPr>
                <a:solidFill>
                  <a:schemeClr val="tx1"/>
                </a:solidFill>
                <a:latin typeface="Arial" charset="0"/>
              </a:defRPr>
            </a:lvl5pPr>
            <a:lvl6pPr marL="2708292" indent="-246208" eaLnBrk="0" fontAlgn="base" hangingPunct="0">
              <a:spcBef>
                <a:spcPct val="0"/>
              </a:spcBef>
              <a:spcAft>
                <a:spcPct val="0"/>
              </a:spcAft>
              <a:defRPr>
                <a:solidFill>
                  <a:schemeClr val="tx1"/>
                </a:solidFill>
                <a:latin typeface="Arial" charset="0"/>
              </a:defRPr>
            </a:lvl6pPr>
            <a:lvl7pPr marL="3200709" indent="-246208" eaLnBrk="0" fontAlgn="base" hangingPunct="0">
              <a:spcBef>
                <a:spcPct val="0"/>
              </a:spcBef>
              <a:spcAft>
                <a:spcPct val="0"/>
              </a:spcAft>
              <a:defRPr>
                <a:solidFill>
                  <a:schemeClr val="tx1"/>
                </a:solidFill>
                <a:latin typeface="Arial" charset="0"/>
              </a:defRPr>
            </a:lvl7pPr>
            <a:lvl8pPr marL="3693126" indent="-246208" eaLnBrk="0" fontAlgn="base" hangingPunct="0">
              <a:spcBef>
                <a:spcPct val="0"/>
              </a:spcBef>
              <a:spcAft>
                <a:spcPct val="0"/>
              </a:spcAft>
              <a:defRPr>
                <a:solidFill>
                  <a:schemeClr val="tx1"/>
                </a:solidFill>
                <a:latin typeface="Arial" charset="0"/>
              </a:defRPr>
            </a:lvl8pPr>
            <a:lvl9pPr marL="4185543" indent="-246208" eaLnBrk="0" fontAlgn="base" hangingPunct="0">
              <a:spcBef>
                <a:spcPct val="0"/>
              </a:spcBef>
              <a:spcAft>
                <a:spcPct val="0"/>
              </a:spcAft>
              <a:defRPr>
                <a:solidFill>
                  <a:schemeClr val="tx1"/>
                </a:solidFill>
                <a:latin typeface="Arial" charset="0"/>
              </a:defRPr>
            </a:lvl9pPr>
          </a:lstStyle>
          <a:p>
            <a:pPr eaLnBrk="1" hangingPunct="1"/>
            <a:fld id="{D441DCA0-2B53-4198-A98B-EC830D3D25E2}" type="slidenum">
              <a:rPr lang="en-US" smtClean="0"/>
              <a:pPr eaLnBrk="1" hangingPunct="1"/>
              <a:t>42</a:t>
            </a:fld>
            <a:endParaRPr lang="en-US"/>
          </a:p>
        </p:txBody>
      </p:sp>
      <p:sp>
        <p:nvSpPr>
          <p:cNvPr id="2" name="Footer Placeholder 1"/>
          <p:cNvSpPr>
            <a:spLocks noGrp="1"/>
          </p:cNvSpPr>
          <p:nvPr>
            <p:ph type="ftr" sz="quarter" idx="10"/>
          </p:nvPr>
        </p:nvSpPr>
        <p:spPr/>
        <p:txBody>
          <a:bodyPr/>
          <a:lstStyle/>
          <a:p>
            <a:pPr>
              <a:defRPr/>
            </a:pPr>
            <a:r>
              <a:rPr lang="en-US"/>
              <a:t>STeLLA Summer Institute I</a:t>
            </a:r>
          </a:p>
        </p:txBody>
      </p:sp>
      <p:sp>
        <p:nvSpPr>
          <p:cNvPr id="3" name="Header Placeholder 2"/>
          <p:cNvSpPr>
            <a:spLocks noGrp="1"/>
          </p:cNvSpPr>
          <p:nvPr>
            <p:ph type="hdr" sz="quarter" idx="11"/>
          </p:nvPr>
        </p:nvSpPr>
        <p:spPr/>
        <p:txBody>
          <a:bodyPr/>
          <a:lstStyle/>
          <a:p>
            <a:pPr>
              <a:defRPr/>
            </a:pPr>
            <a:r>
              <a:rPr lang="en-US"/>
              <a:t>BSCS</a:t>
            </a:r>
          </a:p>
        </p:txBody>
      </p:sp>
    </p:spTree>
    <p:extLst>
      <p:ext uri="{BB962C8B-B14F-4D97-AF65-F5344CB8AC3E}">
        <p14:creationId xmlns:p14="http://schemas.microsoft.com/office/powerpoint/2010/main" val="76976482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57020" indent="-291161" eaLnBrk="0" hangingPunct="0">
              <a:defRPr>
                <a:solidFill>
                  <a:schemeClr val="tx1"/>
                </a:solidFill>
                <a:latin typeface="Arial" charset="0"/>
              </a:defRPr>
            </a:lvl2pPr>
            <a:lvl3pPr marL="1164647" indent="-232929" eaLnBrk="0" hangingPunct="0">
              <a:defRPr>
                <a:solidFill>
                  <a:schemeClr val="tx1"/>
                </a:solidFill>
                <a:latin typeface="Arial" charset="0"/>
              </a:defRPr>
            </a:lvl3pPr>
            <a:lvl4pPr marL="1630505" indent="-232929" eaLnBrk="0" hangingPunct="0">
              <a:defRPr>
                <a:solidFill>
                  <a:schemeClr val="tx1"/>
                </a:solidFill>
                <a:latin typeface="Arial" charset="0"/>
              </a:defRPr>
            </a:lvl4pPr>
            <a:lvl5pPr marL="2096365" indent="-232929" eaLnBrk="0" hangingPunct="0">
              <a:defRPr>
                <a:solidFill>
                  <a:schemeClr val="tx1"/>
                </a:solidFill>
                <a:latin typeface="Arial" charset="0"/>
              </a:defRPr>
            </a:lvl5pPr>
            <a:lvl6pPr marL="2562224" indent="-232929" eaLnBrk="0" fontAlgn="base" hangingPunct="0">
              <a:spcBef>
                <a:spcPct val="0"/>
              </a:spcBef>
              <a:spcAft>
                <a:spcPct val="0"/>
              </a:spcAft>
              <a:defRPr>
                <a:solidFill>
                  <a:schemeClr val="tx1"/>
                </a:solidFill>
                <a:latin typeface="Arial" charset="0"/>
              </a:defRPr>
            </a:lvl6pPr>
            <a:lvl7pPr marL="3028082" indent="-232929" eaLnBrk="0" fontAlgn="base" hangingPunct="0">
              <a:spcBef>
                <a:spcPct val="0"/>
              </a:spcBef>
              <a:spcAft>
                <a:spcPct val="0"/>
              </a:spcAft>
              <a:defRPr>
                <a:solidFill>
                  <a:schemeClr val="tx1"/>
                </a:solidFill>
                <a:latin typeface="Arial" charset="0"/>
              </a:defRPr>
            </a:lvl7pPr>
            <a:lvl8pPr marL="3493941" indent="-232929" eaLnBrk="0" fontAlgn="base" hangingPunct="0">
              <a:spcBef>
                <a:spcPct val="0"/>
              </a:spcBef>
              <a:spcAft>
                <a:spcPct val="0"/>
              </a:spcAft>
              <a:defRPr>
                <a:solidFill>
                  <a:schemeClr val="tx1"/>
                </a:solidFill>
                <a:latin typeface="Arial" charset="0"/>
              </a:defRPr>
            </a:lvl8pPr>
            <a:lvl9pPr marL="3959800" indent="-232929" eaLnBrk="0" fontAlgn="base" hangingPunct="0">
              <a:spcBef>
                <a:spcPct val="0"/>
              </a:spcBef>
              <a:spcAft>
                <a:spcPct val="0"/>
              </a:spcAft>
              <a:defRPr>
                <a:solidFill>
                  <a:schemeClr val="tx1"/>
                </a:solidFill>
                <a:latin typeface="Arial" charset="0"/>
              </a:defRPr>
            </a:lvl9pPr>
          </a:lstStyle>
          <a:p>
            <a:pPr eaLnBrk="1" hangingPunct="1"/>
            <a:fld id="{DE33E7E1-7144-4912-A4BE-73B7210918CA}" type="slidenum">
              <a:rPr lang="en-US" smtClean="0"/>
              <a:pPr eaLnBrk="1" hangingPunct="1"/>
              <a:t>43</a:t>
            </a:fld>
            <a:endParaRPr lang="en-US"/>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p:spPr>
        <p:txBody>
          <a:bodyPr/>
          <a:lstStyle/>
          <a:p>
            <a:pPr eaLnBrk="1" hangingPunct="1"/>
            <a:r>
              <a:rPr lang="en-US" dirty="0"/>
              <a:t>2 min</a:t>
            </a:r>
          </a:p>
          <a:p>
            <a:pPr defTabSz="881390">
              <a:defRPr/>
            </a:pPr>
            <a:endParaRPr lang="en-US" dirty="0"/>
          </a:p>
          <a:p>
            <a:pPr lvl="0" fontAlgn="base"/>
            <a:r>
              <a:rPr lang="en-US" sz="1200" u="none" strike="noStrike" kern="1200" dirty="0">
                <a:solidFill>
                  <a:schemeClr val="tx1"/>
                </a:solidFill>
                <a:effectLst/>
                <a:latin typeface="+mn-lt"/>
                <a:ea typeface="+mn-ea"/>
                <a:cs typeface="+mn-cs"/>
              </a:rPr>
              <a:t>a. For this lesson analysis, participants will view a set of three video clips from one VPA lesson.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b. Review the main</a:t>
            </a:r>
            <a:r>
              <a:rPr lang="en-US" sz="1200" kern="1200" baseline="0" dirty="0">
                <a:solidFill>
                  <a:schemeClr val="tx1"/>
                </a:solidFill>
                <a:latin typeface="+mn-lt"/>
                <a:ea typeface="+mn-ea"/>
                <a:cs typeface="+mn-cs"/>
              </a:rPr>
              <a:t> learning goal and focus questions on the slide. Then i</a:t>
            </a:r>
            <a:r>
              <a:rPr lang="en-US" sz="1200" kern="1200" dirty="0">
                <a:solidFill>
                  <a:schemeClr val="tx1"/>
                </a:solidFill>
                <a:latin typeface="+mn-lt"/>
                <a:ea typeface="+mn-ea"/>
                <a:cs typeface="+mn-cs"/>
              </a:rPr>
              <a:t>ntroduce the analysis question: </a:t>
            </a:r>
            <a:r>
              <a:rPr lang="en-US" sz="1200" i="1" kern="1200" dirty="0">
                <a:solidFill>
                  <a:schemeClr val="tx1"/>
                </a:solidFill>
                <a:latin typeface="+mn-lt"/>
                <a:ea typeface="+mn-ea"/>
                <a:cs typeface="+mn-cs"/>
              </a:rPr>
              <a:t>Is the activity well matched to the main learning goal?</a:t>
            </a:r>
          </a:p>
        </p:txBody>
      </p:sp>
      <p:sp>
        <p:nvSpPr>
          <p:cNvPr id="2" name="Footer Placeholder 1"/>
          <p:cNvSpPr>
            <a:spLocks noGrp="1"/>
          </p:cNvSpPr>
          <p:nvPr>
            <p:ph type="ftr" sz="quarter" idx="10"/>
          </p:nvPr>
        </p:nvSpPr>
        <p:spPr/>
        <p:txBody>
          <a:bodyPr/>
          <a:lstStyle/>
          <a:p>
            <a:pPr>
              <a:defRPr/>
            </a:pPr>
            <a:r>
              <a:rPr lang="en-US"/>
              <a:t>STeLLA Summer Institute I</a:t>
            </a:r>
          </a:p>
        </p:txBody>
      </p:sp>
      <p:sp>
        <p:nvSpPr>
          <p:cNvPr id="3" name="Header Placeholder 2"/>
          <p:cNvSpPr>
            <a:spLocks noGrp="1"/>
          </p:cNvSpPr>
          <p:nvPr>
            <p:ph type="hdr" sz="quarter" idx="11"/>
          </p:nvPr>
        </p:nvSpPr>
        <p:spPr/>
        <p:txBody>
          <a:bodyPr/>
          <a:lstStyle/>
          <a:p>
            <a:pPr>
              <a:defRPr/>
            </a:pPr>
            <a:r>
              <a:rPr lang="en-US"/>
              <a:t>BSCS</a:t>
            </a:r>
          </a:p>
        </p:txBody>
      </p:sp>
    </p:spTree>
    <p:extLst>
      <p:ext uri="{BB962C8B-B14F-4D97-AF65-F5344CB8AC3E}">
        <p14:creationId xmlns:p14="http://schemas.microsoft.com/office/powerpoint/2010/main" val="111045706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a:ln/>
        </p:spPr>
      </p:sp>
      <p:sp>
        <p:nvSpPr>
          <p:cNvPr id="71683" name="Notes Placeholder 2"/>
          <p:cNvSpPr>
            <a:spLocks noGrp="1"/>
          </p:cNvSpPr>
          <p:nvPr>
            <p:ph type="body" idx="1"/>
          </p:nvPr>
        </p:nvSpPr>
        <p:spPr>
          <a:noFill/>
        </p:spPr>
        <p:txBody>
          <a:bodyPr/>
          <a:lstStyle/>
          <a:p>
            <a:r>
              <a:rPr lang="en-US" dirty="0"/>
              <a:t>60 min</a:t>
            </a:r>
          </a:p>
          <a:p>
            <a:endParaRPr lang="en-US" b="1" baseline="0" dirty="0"/>
          </a:p>
          <a:p>
            <a:pPr marL="0" marR="0" lvl="0" indent="0" algn="l" defTabSz="914400" rtl="0" eaLnBrk="1" fontAlgn="base" latinLnBrk="0" hangingPunct="1">
              <a:lnSpc>
                <a:spcPct val="100000"/>
              </a:lnSpc>
              <a:spcBef>
                <a:spcPts val="0"/>
              </a:spcBef>
              <a:spcAft>
                <a:spcPts val="0"/>
              </a:spcAft>
              <a:buClrTx/>
              <a:buSzTx/>
              <a:buFontTx/>
              <a:buNone/>
              <a:tabLst/>
              <a:defRPr/>
            </a:pPr>
            <a:r>
              <a:rPr lang="en-US" sz="1200" b="1" kern="1200" dirty="0">
                <a:solidFill>
                  <a:schemeClr val="tx1"/>
                </a:solidFill>
                <a:latin typeface="+mn-lt"/>
                <a:ea typeface="+mn-ea"/>
                <a:cs typeface="+mn-cs"/>
              </a:rPr>
              <a:t>Note:</a:t>
            </a:r>
            <a:r>
              <a:rPr lang="en-US" sz="1200" kern="1200" dirty="0">
                <a:solidFill>
                  <a:schemeClr val="tx1"/>
                </a:solidFill>
                <a:latin typeface="+mn-lt"/>
                <a:ea typeface="+mn-ea"/>
                <a:cs typeface="+mn-cs"/>
              </a:rPr>
              <a:t> Refer to the VPA content background document as needed throughout this lesson analysis.</a:t>
            </a:r>
          </a:p>
          <a:p>
            <a:pPr lvl="0" fontAlgn="base"/>
            <a:endParaRPr lang="en-US" sz="1200" u="none" strike="noStrike" kern="1200" dirty="0">
              <a:solidFill>
                <a:schemeClr val="tx1"/>
              </a:solidFill>
              <a:effectLst/>
              <a:latin typeface="+mn-lt"/>
              <a:ea typeface="+mn-ea"/>
              <a:cs typeface="+mn-cs"/>
            </a:endParaRPr>
          </a:p>
          <a:p>
            <a:pPr lvl="0" fontAlgn="base"/>
            <a:r>
              <a:rPr lang="en-US" sz="1200" u="none" strike="noStrike" kern="1200" dirty="0">
                <a:solidFill>
                  <a:schemeClr val="tx1"/>
                </a:solidFill>
                <a:effectLst/>
                <a:latin typeface="+mn-lt"/>
                <a:ea typeface="+mn-ea"/>
                <a:cs typeface="+mn-cs"/>
              </a:rPr>
              <a:t>a. Have participants locate Analysis Guide C (handout 6.4) in their PD binders </a:t>
            </a:r>
            <a:r>
              <a:rPr lang="en-US" sz="1200" kern="1200" dirty="0">
                <a:solidFill>
                  <a:schemeClr val="tx1"/>
                </a:solidFill>
                <a:latin typeface="+mn-lt"/>
                <a:ea typeface="+mn-ea"/>
                <a:cs typeface="+mn-cs"/>
              </a:rPr>
              <a:t>and</a:t>
            </a:r>
            <a:r>
              <a:rPr lang="en-US" sz="1200" kern="1200" baseline="0" dirty="0">
                <a:solidFill>
                  <a:schemeClr val="tx1"/>
                </a:solidFill>
                <a:latin typeface="+mn-lt"/>
                <a:ea typeface="+mn-ea"/>
                <a:cs typeface="+mn-cs"/>
              </a:rPr>
              <a:t> write </a:t>
            </a:r>
            <a:r>
              <a:rPr lang="en-US" sz="1200" kern="1200" dirty="0">
                <a:solidFill>
                  <a:schemeClr val="tx1"/>
                </a:solidFill>
                <a:latin typeface="+mn-lt"/>
                <a:ea typeface="+mn-ea"/>
                <a:cs typeface="+mn-cs"/>
              </a:rPr>
              <a:t>the main learning goal for the selected VPA lesson at the top</a:t>
            </a:r>
            <a:r>
              <a:rPr lang="en-US" sz="1200" u="none" strike="noStrike" kern="1200" dirty="0">
                <a:solidFill>
                  <a:schemeClr val="tx1"/>
                </a:solidFill>
                <a:effectLst/>
                <a:latin typeface="+mn-lt"/>
                <a:ea typeface="+mn-ea"/>
                <a:cs typeface="+mn-cs"/>
              </a:rPr>
              <a:t>.</a:t>
            </a:r>
            <a:r>
              <a:rPr lang="en-US" sz="1200" u="none" strike="noStrike" kern="1200" baseline="0" dirty="0">
                <a:solidFill>
                  <a:schemeClr val="tx1"/>
                </a:solidFill>
                <a:effectLst/>
                <a:latin typeface="+mn-lt"/>
                <a:ea typeface="+mn-ea"/>
                <a:cs typeface="+mn-cs"/>
              </a:rPr>
              <a:t> Then orient them to part 1 of the analysis guide.</a:t>
            </a:r>
            <a:endParaRPr lang="en-US" sz="1200" u="none" strike="noStrike" kern="1200" dirty="0">
              <a:solidFill>
                <a:schemeClr val="tx1"/>
              </a:solidFill>
              <a:effectLst/>
              <a:latin typeface="+mn-lt"/>
              <a:ea typeface="+mn-ea"/>
              <a:cs typeface="+mn-cs"/>
            </a:endParaRPr>
          </a:p>
          <a:p>
            <a:endParaRPr lang="en-US" sz="1200" b="1" kern="120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latin typeface="+mn-lt"/>
                <a:ea typeface="+mn-ea"/>
                <a:cs typeface="+mn-cs"/>
              </a:rPr>
              <a:t>b. </a:t>
            </a:r>
            <a:r>
              <a:rPr lang="en-US" sz="1200" b="1" kern="1200" dirty="0">
                <a:solidFill>
                  <a:schemeClr val="tx1"/>
                </a:solidFill>
                <a:latin typeface="+mn-lt"/>
                <a:ea typeface="+mn-ea"/>
                <a:cs typeface="+mn-cs"/>
              </a:rPr>
              <a:t>Before each video clip:</a:t>
            </a:r>
            <a:r>
              <a:rPr lang="en-US" sz="1200" kern="1200" dirty="0">
                <a:solidFill>
                  <a:schemeClr val="tx1"/>
                </a:solidFill>
                <a:latin typeface="+mn-lt"/>
                <a:ea typeface="+mn-ea"/>
                <a:cs typeface="+mn-cs"/>
              </a:rPr>
              <a:t> Have participants read the lesson context at the top of the corresponding</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video transcript </a:t>
            </a:r>
            <a:r>
              <a:rPr lang="en-US" sz="1200" u="none" strike="noStrike" kern="1200" dirty="0">
                <a:solidFill>
                  <a:schemeClr val="tx1"/>
                </a:solidFill>
                <a:effectLst/>
                <a:latin typeface="+mn-lt"/>
                <a:ea typeface="+mn-ea"/>
                <a:cs typeface="+mn-cs"/>
              </a:rPr>
              <a:t>(handout 6.5 for clip 3, handout 6.6 for clip 4, and handout 6.7 for clip 5).</a:t>
            </a:r>
            <a:endParaRPr lang="en-US" sz="1200" kern="1200" dirty="0">
              <a:solidFill>
                <a:schemeClr val="tx1"/>
              </a:solidFill>
              <a:latin typeface="+mn-lt"/>
              <a:ea typeface="+mn-ea"/>
              <a:cs typeface="+mn-cs"/>
            </a:endParaRP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c. Show each video clip.</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d. </a:t>
            </a:r>
            <a:r>
              <a:rPr lang="en-US" sz="1200" b="1" kern="1200" dirty="0">
                <a:solidFill>
                  <a:schemeClr val="tx1"/>
                </a:solidFill>
                <a:latin typeface="+mn-lt"/>
                <a:ea typeface="+mn-ea"/>
                <a:cs typeface="+mn-cs"/>
              </a:rPr>
              <a:t>After each clip (individuals</a:t>
            </a:r>
            <a:r>
              <a:rPr lang="en-US" sz="1200" b="1" kern="1200" baseline="0" dirty="0">
                <a:solidFill>
                  <a:schemeClr val="tx1"/>
                </a:solidFill>
                <a:latin typeface="+mn-lt"/>
                <a:ea typeface="+mn-ea"/>
                <a:cs typeface="+mn-cs"/>
              </a:rPr>
              <a:t> or pairs)</a:t>
            </a:r>
            <a:r>
              <a:rPr lang="en-US" sz="1200" b="1" kern="1200" dirty="0">
                <a:solidFill>
                  <a:schemeClr val="tx1"/>
                </a:solidFill>
                <a:latin typeface="+mn-lt"/>
                <a:ea typeface="+mn-ea"/>
                <a:cs typeface="+mn-cs"/>
              </a:rPr>
              <a:t>:</a:t>
            </a:r>
            <a:r>
              <a:rPr lang="en-US" sz="1200" kern="1200" dirty="0">
                <a:solidFill>
                  <a:schemeClr val="tx1"/>
                </a:solidFill>
                <a:latin typeface="+mn-lt"/>
                <a:ea typeface="+mn-ea"/>
                <a:cs typeface="+mn-cs"/>
              </a:rPr>
              <a:t> Allow time for participants to review the analysis guide, write down science ideas revealed in the activity, and assess how well matched these ideas are to the main learning goal. </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Note: </a:t>
            </a:r>
            <a:r>
              <a:rPr lang="en-US" sz="1200" kern="1200" dirty="0">
                <a:solidFill>
                  <a:schemeClr val="tx1"/>
                </a:solidFill>
                <a:latin typeface="+mn-lt"/>
                <a:ea typeface="+mn-ea"/>
                <a:cs typeface="+mn-cs"/>
              </a:rPr>
              <a:t>For sample responses to the analysis-guide questions, see PD Leader Master: Analysis Guide C: Selecting Activities Matched to the Learning Goal (Answer Key).</a:t>
            </a:r>
          </a:p>
        </p:txBody>
      </p:sp>
      <p:sp>
        <p:nvSpPr>
          <p:cNvPr id="71684" name="Slide Number Placeholder 3"/>
          <p:cNvSpPr>
            <a:spLocks noGrp="1"/>
          </p:cNvSpPr>
          <p:nvPr>
            <p:ph type="sldNum" sz="quarter" idx="5"/>
          </p:nvPr>
        </p:nvSpPr>
        <p:spPr>
          <a:noFill/>
        </p:spPr>
        <p:txBody>
          <a:bodyPr/>
          <a:lstStyle>
            <a:lvl1pPr eaLnBrk="0" hangingPunct="0">
              <a:defRPr>
                <a:solidFill>
                  <a:schemeClr val="tx1"/>
                </a:solidFill>
                <a:latin typeface="Arial" charset="0"/>
              </a:defRPr>
            </a:lvl1pPr>
            <a:lvl2pPr marL="716130" indent="-275434" eaLnBrk="0" hangingPunct="0">
              <a:defRPr>
                <a:solidFill>
                  <a:schemeClr val="tx1"/>
                </a:solidFill>
                <a:latin typeface="Arial" charset="0"/>
              </a:defRPr>
            </a:lvl2pPr>
            <a:lvl3pPr marL="1101738" indent="-220348" eaLnBrk="0" hangingPunct="0">
              <a:defRPr>
                <a:solidFill>
                  <a:schemeClr val="tx1"/>
                </a:solidFill>
                <a:latin typeface="Arial" charset="0"/>
              </a:defRPr>
            </a:lvl3pPr>
            <a:lvl4pPr marL="1542433" indent="-220348" eaLnBrk="0" hangingPunct="0">
              <a:defRPr>
                <a:solidFill>
                  <a:schemeClr val="tx1"/>
                </a:solidFill>
                <a:latin typeface="Arial" charset="0"/>
              </a:defRPr>
            </a:lvl4pPr>
            <a:lvl5pPr marL="1983128" indent="-220348" eaLnBrk="0" hangingPunct="0">
              <a:defRPr>
                <a:solidFill>
                  <a:schemeClr val="tx1"/>
                </a:solidFill>
                <a:latin typeface="Arial" charset="0"/>
              </a:defRPr>
            </a:lvl5pPr>
            <a:lvl6pPr marL="2423823" indent="-220348" eaLnBrk="0" fontAlgn="base" hangingPunct="0">
              <a:spcBef>
                <a:spcPct val="0"/>
              </a:spcBef>
              <a:spcAft>
                <a:spcPct val="0"/>
              </a:spcAft>
              <a:defRPr>
                <a:solidFill>
                  <a:schemeClr val="tx1"/>
                </a:solidFill>
                <a:latin typeface="Arial" charset="0"/>
              </a:defRPr>
            </a:lvl6pPr>
            <a:lvl7pPr marL="2864518" indent="-220348" eaLnBrk="0" fontAlgn="base" hangingPunct="0">
              <a:spcBef>
                <a:spcPct val="0"/>
              </a:spcBef>
              <a:spcAft>
                <a:spcPct val="0"/>
              </a:spcAft>
              <a:defRPr>
                <a:solidFill>
                  <a:schemeClr val="tx1"/>
                </a:solidFill>
                <a:latin typeface="Arial" charset="0"/>
              </a:defRPr>
            </a:lvl7pPr>
            <a:lvl8pPr marL="3305213" indent="-220348" eaLnBrk="0" fontAlgn="base" hangingPunct="0">
              <a:spcBef>
                <a:spcPct val="0"/>
              </a:spcBef>
              <a:spcAft>
                <a:spcPct val="0"/>
              </a:spcAft>
              <a:defRPr>
                <a:solidFill>
                  <a:schemeClr val="tx1"/>
                </a:solidFill>
                <a:latin typeface="Arial" charset="0"/>
              </a:defRPr>
            </a:lvl8pPr>
            <a:lvl9pPr marL="3745908" indent="-220348" eaLnBrk="0" fontAlgn="base" hangingPunct="0">
              <a:spcBef>
                <a:spcPct val="0"/>
              </a:spcBef>
              <a:spcAft>
                <a:spcPct val="0"/>
              </a:spcAft>
              <a:defRPr>
                <a:solidFill>
                  <a:schemeClr val="tx1"/>
                </a:solidFill>
                <a:latin typeface="Arial" charset="0"/>
              </a:defRPr>
            </a:lvl9pPr>
          </a:lstStyle>
          <a:p>
            <a:pPr eaLnBrk="1" hangingPunct="1"/>
            <a:fld id="{DAB56088-0ABA-4738-B8BA-2D6F121AD02C}" type="slidenum">
              <a:rPr lang="en-US" smtClean="0"/>
              <a:pPr eaLnBrk="1" hangingPunct="1"/>
              <a:t>44</a:t>
            </a:fld>
            <a:endParaRPr lang="en-US"/>
          </a:p>
        </p:txBody>
      </p:sp>
    </p:spTree>
    <p:extLst>
      <p:ext uri="{BB962C8B-B14F-4D97-AF65-F5344CB8AC3E}">
        <p14:creationId xmlns:p14="http://schemas.microsoft.com/office/powerpoint/2010/main" val="244468218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10 min</a:t>
            </a:r>
          </a:p>
          <a:p>
            <a:endParaRPr lang="en-US" dirty="0"/>
          </a:p>
          <a:p>
            <a:pPr lvl="0" fontAlgn="base"/>
            <a:r>
              <a:rPr lang="en-US" sz="1200" b="0" u="none" strike="noStrike" kern="1200" dirty="0">
                <a:solidFill>
                  <a:schemeClr val="tx1"/>
                </a:solidFill>
                <a:effectLst/>
                <a:latin typeface="+mn-lt"/>
                <a:ea typeface="+mn-ea"/>
                <a:cs typeface="+mn-cs"/>
              </a:rPr>
              <a:t>a. </a:t>
            </a:r>
            <a:r>
              <a:rPr lang="en-US" sz="1200" b="1" u="none" strike="noStrike" kern="1200" dirty="0">
                <a:solidFill>
                  <a:schemeClr val="tx1"/>
                </a:solidFill>
                <a:effectLst/>
                <a:latin typeface="+mn-lt"/>
                <a:ea typeface="+mn-ea"/>
                <a:cs typeface="+mn-cs"/>
              </a:rPr>
              <a:t>Pairs:</a:t>
            </a:r>
            <a:r>
              <a:rPr lang="en-US" sz="1200" u="none" strike="noStrike" kern="1200" dirty="0">
                <a:solidFill>
                  <a:schemeClr val="tx1"/>
                </a:solidFill>
                <a:effectLst/>
                <a:latin typeface="+mn-lt"/>
                <a:ea typeface="+mn-ea"/>
                <a:cs typeface="+mn-cs"/>
              </a:rPr>
              <a:t> “Discuss the questions on the slide and be ready to share your ideas with the group.”</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b. </a:t>
            </a:r>
            <a:r>
              <a:rPr lang="en-US" sz="1200" b="1" kern="1200" dirty="0">
                <a:solidFill>
                  <a:schemeClr val="tx1"/>
                </a:solidFill>
                <a:latin typeface="+mn-lt"/>
                <a:ea typeface="+mn-ea"/>
                <a:cs typeface="+mn-cs"/>
              </a:rPr>
              <a:t>Whole group:</a:t>
            </a:r>
            <a:r>
              <a:rPr lang="en-US" sz="1200" kern="1200" dirty="0">
                <a:solidFill>
                  <a:schemeClr val="tx1"/>
                </a:solidFill>
                <a:latin typeface="+mn-lt"/>
                <a:ea typeface="+mn-ea"/>
                <a:cs typeface="+mn-cs"/>
              </a:rPr>
              <a:t> Discuss how well the activities in the video clips matched the main learning goal and ask participants to offer suggestions for improving the match. </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Key ideas:</a:t>
            </a:r>
            <a:endParaRPr lang="en-US" sz="1200" kern="1200" dirty="0">
              <a:solidFill>
                <a:schemeClr val="tx1"/>
              </a:solidFill>
              <a:latin typeface="+mn-lt"/>
              <a:ea typeface="+mn-ea"/>
              <a:cs typeface="+mn-cs"/>
            </a:endParaRPr>
          </a:p>
          <a:p>
            <a:pPr marL="137160" indent="-137160">
              <a:buFont typeface="Arial" pitchFamily="34" charset="0"/>
              <a:buChar char="•"/>
            </a:pPr>
            <a:r>
              <a:rPr lang="en-US" sz="1200" kern="1200" dirty="0">
                <a:solidFill>
                  <a:schemeClr val="tx1"/>
                </a:solidFill>
                <a:latin typeface="+mn-lt"/>
                <a:ea typeface="+mn-ea"/>
                <a:cs typeface="+mn-cs"/>
              </a:rPr>
              <a:t>During clip 1, students still seemed to be having difficulty with the concept of traits, so adding variation to the mix was confusing. We need to make sure that students understand that plants or animals of the same group or kind (species) share recognizable traits, and that students are able to demonstrate this understanding by describing traits in pictures </a:t>
            </a:r>
            <a:r>
              <a:rPr lang="en-US" sz="1200" i="1" kern="1200" dirty="0">
                <a:solidFill>
                  <a:schemeClr val="tx1"/>
                </a:solidFill>
                <a:latin typeface="+mn-lt"/>
                <a:ea typeface="+mn-ea"/>
                <a:cs typeface="+mn-cs"/>
              </a:rPr>
              <a:t>before</a:t>
            </a:r>
            <a:r>
              <a:rPr lang="en-US" sz="1200" kern="1200" dirty="0">
                <a:solidFill>
                  <a:schemeClr val="tx1"/>
                </a:solidFill>
                <a:latin typeface="+mn-lt"/>
                <a:ea typeface="+mn-ea"/>
                <a:cs typeface="+mn-cs"/>
              </a:rPr>
              <a:t> talking about variations in those traits, which is the primary focus of the main learning goal.</a:t>
            </a:r>
          </a:p>
          <a:p>
            <a:pPr marL="137160" indent="-137160">
              <a:buFont typeface="Arial" pitchFamily="34" charset="0"/>
              <a:buChar char="•"/>
            </a:pPr>
            <a:r>
              <a:rPr lang="en-US" sz="1200" kern="1200" dirty="0">
                <a:solidFill>
                  <a:schemeClr val="tx1"/>
                </a:solidFill>
                <a:latin typeface="+mn-lt"/>
                <a:ea typeface="+mn-ea"/>
                <a:cs typeface="+mn-cs"/>
              </a:rPr>
              <a:t>These activities didn’t focus on the link between trait variation and the ability of individual plants or animals to survive long enough to produce babies or seeds. </a:t>
            </a:r>
          </a:p>
          <a:p>
            <a:pPr marL="137160" indent="-137160">
              <a:buFont typeface="Arial" pitchFamily="34" charset="0"/>
              <a:buChar char="•"/>
            </a:pPr>
            <a:r>
              <a:rPr lang="en-US" sz="1200" kern="1200" dirty="0">
                <a:solidFill>
                  <a:schemeClr val="tx1"/>
                </a:solidFill>
                <a:latin typeface="+mn-lt"/>
                <a:ea typeface="+mn-ea"/>
                <a:cs typeface="+mn-cs"/>
              </a:rPr>
              <a:t>It’s unclear in the video clips whether students analyze the flower data they collected.</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Note: </a:t>
            </a:r>
            <a:r>
              <a:rPr lang="en-US" sz="1200" kern="1200" dirty="0">
                <a:solidFill>
                  <a:schemeClr val="tx1"/>
                </a:solidFill>
                <a:latin typeface="+mn-lt"/>
                <a:ea typeface="+mn-ea"/>
                <a:cs typeface="+mn-cs"/>
              </a:rPr>
              <a:t>Also see PD Leader Master: Analysis Guide C: Selecting Activities Matched to the Learning Goal (Answer Key).</a:t>
            </a:r>
          </a:p>
        </p:txBody>
      </p:sp>
      <p:sp>
        <p:nvSpPr>
          <p:cNvPr id="4" name="Slide Number Placeholder 3"/>
          <p:cNvSpPr>
            <a:spLocks noGrp="1"/>
          </p:cNvSpPr>
          <p:nvPr>
            <p:ph type="sldNum" sz="quarter" idx="10"/>
          </p:nvPr>
        </p:nvSpPr>
        <p:spPr/>
        <p:txBody>
          <a:bodyPr/>
          <a:lstStyle/>
          <a:p>
            <a:fld id="{458BEC4D-D1F7-4625-B0BA-2126EAFE9E6D}" type="slidenum">
              <a:rPr lang="en-US" smtClean="0"/>
              <a:pPr/>
              <a:t>45</a:t>
            </a:fld>
            <a:endParaRPr lang="en-US"/>
          </a:p>
        </p:txBody>
      </p:sp>
    </p:spTree>
    <p:extLst>
      <p:ext uri="{BB962C8B-B14F-4D97-AF65-F5344CB8AC3E}">
        <p14:creationId xmlns:p14="http://schemas.microsoft.com/office/powerpoint/2010/main" val="169688749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 min</a:t>
            </a:r>
          </a:p>
          <a:p>
            <a:endParaRPr lang="en-US" dirty="0"/>
          </a:p>
          <a:p>
            <a:pPr marL="0" lvl="1"/>
            <a:r>
              <a:rPr lang="en-US" sz="1200" kern="1200" dirty="0">
                <a:solidFill>
                  <a:schemeClr val="tx1"/>
                </a:solidFill>
                <a:latin typeface="+mn-lt"/>
                <a:ea typeface="+mn-ea"/>
                <a:cs typeface="+mn-cs"/>
              </a:rPr>
              <a:t>a. Read the questions on the slide.</a:t>
            </a:r>
          </a:p>
          <a:p>
            <a:pPr marL="0" lvl="1"/>
            <a:endParaRPr lang="en-US" sz="1200" kern="1200" dirty="0">
              <a:solidFill>
                <a:schemeClr val="tx1"/>
              </a:solidFill>
              <a:latin typeface="+mn-lt"/>
              <a:ea typeface="+mn-ea"/>
              <a:cs typeface="+mn-cs"/>
            </a:endParaRPr>
          </a:p>
          <a:p>
            <a:pPr marL="0" lvl="1"/>
            <a:r>
              <a:rPr lang="en-US" sz="1200" kern="1200" dirty="0">
                <a:solidFill>
                  <a:schemeClr val="tx1"/>
                </a:solidFill>
                <a:latin typeface="+mn-lt"/>
                <a:ea typeface="+mn-ea"/>
                <a:cs typeface="+mn-cs"/>
              </a:rPr>
              <a:t>b. </a:t>
            </a:r>
            <a:r>
              <a:rPr lang="en-US" sz="1200" b="1" kern="1200" dirty="0">
                <a:solidFill>
                  <a:schemeClr val="tx1"/>
                </a:solidFill>
                <a:latin typeface="+mn-lt"/>
                <a:ea typeface="+mn-ea"/>
                <a:cs typeface="+mn-cs"/>
              </a:rPr>
              <a:t>Individuals: </a:t>
            </a:r>
            <a:r>
              <a:rPr lang="en-US" sz="1200" kern="1200" dirty="0">
                <a:solidFill>
                  <a:schemeClr val="tx1"/>
                </a:solidFill>
                <a:latin typeface="+mn-lt"/>
                <a:ea typeface="+mn-ea"/>
                <a:cs typeface="+mn-cs"/>
              </a:rPr>
              <a:t>Direct participants to look for evidence in the video transcripts that will help them answer these questions.</a:t>
            </a:r>
          </a:p>
          <a:p>
            <a:pPr marL="0" lvl="1"/>
            <a:endParaRPr lang="en-US" sz="1200" kern="1200" dirty="0">
              <a:solidFill>
                <a:schemeClr val="tx1"/>
              </a:solidFill>
              <a:latin typeface="+mn-lt"/>
              <a:ea typeface="+mn-ea"/>
              <a:cs typeface="+mn-cs"/>
            </a:endParaRPr>
          </a:p>
          <a:p>
            <a:pPr marL="0" lvl="1"/>
            <a:r>
              <a:rPr lang="en-US" sz="1200" kern="1200" dirty="0">
                <a:solidFill>
                  <a:schemeClr val="tx1"/>
                </a:solidFill>
                <a:latin typeface="+mn-lt"/>
                <a:ea typeface="+mn-ea"/>
                <a:cs typeface="+mn-cs"/>
              </a:rPr>
              <a:t>c. </a:t>
            </a:r>
            <a:r>
              <a:rPr lang="en-US" sz="1200" b="1" kern="1200" dirty="0">
                <a:solidFill>
                  <a:schemeClr val="tx1"/>
                </a:solidFill>
                <a:latin typeface="+mn-lt"/>
                <a:ea typeface="+mn-ea"/>
                <a:cs typeface="+mn-cs"/>
              </a:rPr>
              <a:t>Whole group: </a:t>
            </a:r>
            <a:r>
              <a:rPr lang="en-US" sz="1200" b="0" kern="1200" dirty="0">
                <a:solidFill>
                  <a:schemeClr val="tx1"/>
                </a:solidFill>
                <a:latin typeface="+mn-lt"/>
                <a:ea typeface="+mn-ea"/>
                <a:cs typeface="+mn-cs"/>
              </a:rPr>
              <a:t>A</a:t>
            </a:r>
            <a:r>
              <a:rPr lang="en-US" sz="1200" kern="1200" dirty="0">
                <a:solidFill>
                  <a:schemeClr val="tx1"/>
                </a:solidFill>
                <a:latin typeface="+mn-lt"/>
                <a:ea typeface="+mn-ea"/>
                <a:cs typeface="+mn-cs"/>
              </a:rPr>
              <a:t>sk one or two participants to share their ideas and evidence in response to the questions.</a:t>
            </a:r>
          </a:p>
          <a:p>
            <a:endParaRPr lang="en-US" sz="1200" b="1"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458BEC4D-D1F7-4625-B0BA-2126EAFE9E6D}" type="slidenum">
              <a:rPr lang="en-US" smtClean="0"/>
              <a:pPr/>
              <a:t>46</a:t>
            </a:fld>
            <a:endParaRPr lang="en-US"/>
          </a:p>
        </p:txBody>
      </p:sp>
    </p:spTree>
    <p:extLst>
      <p:ext uri="{BB962C8B-B14F-4D97-AF65-F5344CB8AC3E}">
        <p14:creationId xmlns:p14="http://schemas.microsoft.com/office/powerpoint/2010/main" val="287998014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a:ln/>
        </p:spPr>
      </p:sp>
      <p:sp>
        <p:nvSpPr>
          <p:cNvPr id="72707" name="Notes Placeholder 2"/>
          <p:cNvSpPr>
            <a:spLocks noGrp="1"/>
          </p:cNvSpPr>
          <p:nvPr>
            <p:ph type="body" idx="1"/>
          </p:nvPr>
        </p:nvSpPr>
        <p:spPr>
          <a:noFill/>
        </p:spPr>
        <p:txBody>
          <a:bodyPr/>
          <a:lstStyle/>
          <a:p>
            <a:r>
              <a:rPr lang="en-US" baseline="0" dirty="0"/>
              <a:t>7 min</a:t>
            </a:r>
          </a:p>
          <a:p>
            <a:endParaRPr lang="en-US" baseline="0" dirty="0"/>
          </a:p>
          <a:p>
            <a:r>
              <a:rPr lang="en-US" sz="1200" b="1" kern="1200" dirty="0">
                <a:solidFill>
                  <a:schemeClr val="tx1"/>
                </a:solidFill>
                <a:latin typeface="+mn-lt"/>
                <a:ea typeface="+mn-ea"/>
                <a:cs typeface="+mn-cs"/>
              </a:rPr>
              <a:t>Note:</a:t>
            </a:r>
            <a:r>
              <a:rPr lang="en-US" sz="1200" kern="1200" dirty="0">
                <a:solidFill>
                  <a:schemeClr val="tx1"/>
                </a:solidFill>
                <a:latin typeface="+mn-lt"/>
                <a:ea typeface="+mn-ea"/>
                <a:cs typeface="+mn-cs"/>
              </a:rPr>
              <a:t> This activity may be skipped if time is running short.</a:t>
            </a:r>
          </a:p>
          <a:p>
            <a:pPr lvl="0" fontAlgn="base"/>
            <a:endParaRPr lang="en-US" sz="1200" u="none" strike="noStrike" kern="1200" dirty="0">
              <a:solidFill>
                <a:schemeClr val="tx1"/>
              </a:solidFill>
              <a:effectLst/>
              <a:latin typeface="+mn-lt"/>
              <a:ea typeface="+mn-ea"/>
              <a:cs typeface="+mn-cs"/>
            </a:endParaRPr>
          </a:p>
          <a:p>
            <a:pPr lvl="0" fontAlgn="base"/>
            <a:r>
              <a:rPr lang="en-US" sz="1200" u="none" strike="noStrike" kern="1200" dirty="0">
                <a:solidFill>
                  <a:schemeClr val="tx1"/>
                </a:solidFill>
                <a:effectLst/>
                <a:latin typeface="+mn-lt"/>
                <a:ea typeface="+mn-ea"/>
                <a:cs typeface="+mn-cs"/>
              </a:rPr>
              <a:t>a. </a:t>
            </a:r>
            <a:r>
              <a:rPr lang="en-US" sz="1200" b="1" u="none" strike="noStrike" kern="1200" dirty="0">
                <a:solidFill>
                  <a:schemeClr val="tx1"/>
                </a:solidFill>
                <a:effectLst/>
                <a:latin typeface="+mn-lt"/>
                <a:ea typeface="+mn-ea"/>
                <a:cs typeface="+mn-cs"/>
              </a:rPr>
              <a:t>Individuals (2</a:t>
            </a:r>
            <a:r>
              <a:rPr lang="en-US" sz="1200" b="1" kern="1200" dirty="0">
                <a:solidFill>
                  <a:schemeClr val="tx1"/>
                </a:solidFill>
                <a:latin typeface="+mn-lt"/>
                <a:ea typeface="+mn-ea"/>
                <a:cs typeface="+mn-cs"/>
              </a:rPr>
              <a:t>–3 m</a:t>
            </a:r>
            <a:r>
              <a:rPr lang="en-US" sz="1200" b="1" u="none" strike="noStrike" kern="1200" dirty="0">
                <a:solidFill>
                  <a:schemeClr val="tx1"/>
                </a:solidFill>
                <a:effectLst/>
                <a:latin typeface="+mn-lt"/>
                <a:ea typeface="+mn-ea"/>
                <a:cs typeface="+mn-cs"/>
              </a:rPr>
              <a:t>in):</a:t>
            </a:r>
            <a:r>
              <a:rPr lang="en-US" sz="1200" u="none" strike="noStrike" kern="1200" dirty="0">
                <a:solidFill>
                  <a:schemeClr val="tx1"/>
                </a:solidFill>
                <a:effectLst/>
                <a:latin typeface="+mn-lt"/>
                <a:ea typeface="+mn-ea"/>
                <a:cs typeface="+mn-cs"/>
              </a:rPr>
              <a:t> “Think about how well the activities on the handout are matched to the main learning goal. Be prepared to give a rationale for your choices.”</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b.</a:t>
            </a:r>
            <a:r>
              <a:rPr lang="en-US" sz="1200" b="0" kern="1200" baseline="0" dirty="0">
                <a:solidFill>
                  <a:schemeClr val="tx1"/>
                </a:solidFill>
                <a:latin typeface="+mn-lt"/>
                <a:ea typeface="+mn-ea"/>
                <a:cs typeface="+mn-cs"/>
              </a:rPr>
              <a:t> </a:t>
            </a:r>
            <a:r>
              <a:rPr lang="en-US" sz="1200" b="1" kern="1200" dirty="0">
                <a:solidFill>
                  <a:schemeClr val="tx1"/>
                </a:solidFill>
                <a:latin typeface="+mn-lt"/>
                <a:ea typeface="+mn-ea"/>
                <a:cs typeface="+mn-cs"/>
              </a:rPr>
              <a:t>Whole group:</a:t>
            </a:r>
            <a:r>
              <a:rPr lang="en-US" sz="1200" kern="1200" dirty="0">
                <a:solidFill>
                  <a:schemeClr val="tx1"/>
                </a:solidFill>
                <a:latin typeface="+mn-lt"/>
                <a:ea typeface="+mn-ea"/>
                <a:cs typeface="+mn-cs"/>
              </a:rPr>
              <a:t> Invite participants to share their ideas and </a:t>
            </a:r>
            <a:r>
              <a:rPr lang="en-US" sz="1200" kern="1200">
                <a:solidFill>
                  <a:schemeClr val="tx1"/>
                </a:solidFill>
                <a:latin typeface="+mn-lt"/>
                <a:ea typeface="+mn-ea"/>
                <a:cs typeface="+mn-cs"/>
              </a:rPr>
              <a:t>reasoning with</a:t>
            </a:r>
            <a:r>
              <a:rPr lang="en-US" sz="1200" kern="1200" baseline="0">
                <a:solidFill>
                  <a:schemeClr val="tx1"/>
                </a:solidFill>
                <a:latin typeface="+mn-lt"/>
                <a:ea typeface="+mn-ea"/>
                <a:cs typeface="+mn-cs"/>
              </a:rPr>
              <a:t> the group</a:t>
            </a:r>
            <a:r>
              <a:rPr lang="en-US" sz="1200" kern="1200">
                <a:solidFill>
                  <a:schemeClr val="tx1"/>
                </a:solidFill>
                <a:latin typeface="+mn-lt"/>
                <a:ea typeface="+mn-ea"/>
                <a:cs typeface="+mn-cs"/>
              </a:rPr>
              <a:t>. </a:t>
            </a:r>
            <a:endParaRPr lang="en-US" sz="1200" kern="1200" dirty="0">
              <a:solidFill>
                <a:schemeClr val="tx1"/>
              </a:solidFill>
              <a:latin typeface="+mn-lt"/>
              <a:ea typeface="+mn-ea"/>
              <a:cs typeface="+mn-cs"/>
            </a:endParaRP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Ideal responses: </a:t>
            </a:r>
            <a:endParaRPr lang="en-US" sz="1200" kern="1200" dirty="0">
              <a:solidFill>
                <a:schemeClr val="tx1"/>
              </a:solidFill>
              <a:latin typeface="+mn-lt"/>
              <a:ea typeface="+mn-ea"/>
              <a:cs typeface="+mn-cs"/>
            </a:endParaRPr>
          </a:p>
          <a:p>
            <a:pPr marL="137160" indent="-137160">
              <a:buFont typeface="Arial" pitchFamily="34" charset="0"/>
              <a:buChar char="•"/>
            </a:pPr>
            <a:r>
              <a:rPr lang="en-US" sz="1200" kern="1200" dirty="0">
                <a:solidFill>
                  <a:schemeClr val="tx1"/>
                </a:solidFill>
                <a:latin typeface="+mn-lt"/>
                <a:ea typeface="+mn-ea"/>
                <a:cs typeface="+mn-cs"/>
              </a:rPr>
              <a:t>Neither activity is well matched to the main learning goal.  </a:t>
            </a:r>
          </a:p>
          <a:p>
            <a:pPr marL="137160" indent="-137160">
              <a:buFont typeface="Arial" pitchFamily="34" charset="0"/>
              <a:buChar char="•"/>
            </a:pPr>
            <a:r>
              <a:rPr lang="en-US" sz="1200" kern="1200" dirty="0">
                <a:solidFill>
                  <a:schemeClr val="tx1"/>
                </a:solidFill>
                <a:latin typeface="+mn-lt"/>
                <a:ea typeface="+mn-ea"/>
                <a:cs typeface="+mn-cs"/>
              </a:rPr>
              <a:t>Both activities should focus not just on similarities and differences but on variations in traits that help individual plants or animals survive.</a:t>
            </a:r>
            <a:r>
              <a:rPr lang="en-US" sz="1200" b="1" kern="1200" dirty="0">
                <a:solidFill>
                  <a:schemeClr val="tx1"/>
                </a:solidFill>
                <a:latin typeface="+mn-lt"/>
                <a:ea typeface="+mn-ea"/>
                <a:cs typeface="+mn-cs"/>
              </a:rPr>
              <a:t> </a:t>
            </a:r>
          </a:p>
        </p:txBody>
      </p:sp>
      <p:sp>
        <p:nvSpPr>
          <p:cNvPr id="72708" name="Slide Number Placeholder 3"/>
          <p:cNvSpPr>
            <a:spLocks noGrp="1"/>
          </p:cNvSpPr>
          <p:nvPr>
            <p:ph type="sldNum" sz="quarter" idx="5"/>
          </p:nvPr>
        </p:nvSpPr>
        <p:spPr>
          <a:noFill/>
        </p:spPr>
        <p:txBody>
          <a:bodyPr/>
          <a:lstStyle>
            <a:lvl1pPr eaLnBrk="0" hangingPunct="0">
              <a:defRPr>
                <a:solidFill>
                  <a:schemeClr val="tx1"/>
                </a:solidFill>
                <a:latin typeface="Arial" charset="0"/>
              </a:defRPr>
            </a:lvl1pPr>
            <a:lvl2pPr marL="716130" indent="-275434" eaLnBrk="0" hangingPunct="0">
              <a:defRPr>
                <a:solidFill>
                  <a:schemeClr val="tx1"/>
                </a:solidFill>
                <a:latin typeface="Arial" charset="0"/>
              </a:defRPr>
            </a:lvl2pPr>
            <a:lvl3pPr marL="1101738" indent="-220348" eaLnBrk="0" hangingPunct="0">
              <a:defRPr>
                <a:solidFill>
                  <a:schemeClr val="tx1"/>
                </a:solidFill>
                <a:latin typeface="Arial" charset="0"/>
              </a:defRPr>
            </a:lvl3pPr>
            <a:lvl4pPr marL="1542433" indent="-220348" eaLnBrk="0" hangingPunct="0">
              <a:defRPr>
                <a:solidFill>
                  <a:schemeClr val="tx1"/>
                </a:solidFill>
                <a:latin typeface="Arial" charset="0"/>
              </a:defRPr>
            </a:lvl4pPr>
            <a:lvl5pPr marL="1983128" indent="-220348" eaLnBrk="0" hangingPunct="0">
              <a:defRPr>
                <a:solidFill>
                  <a:schemeClr val="tx1"/>
                </a:solidFill>
                <a:latin typeface="Arial" charset="0"/>
              </a:defRPr>
            </a:lvl5pPr>
            <a:lvl6pPr marL="2423823" indent="-220348" eaLnBrk="0" fontAlgn="base" hangingPunct="0">
              <a:spcBef>
                <a:spcPct val="0"/>
              </a:spcBef>
              <a:spcAft>
                <a:spcPct val="0"/>
              </a:spcAft>
              <a:defRPr>
                <a:solidFill>
                  <a:schemeClr val="tx1"/>
                </a:solidFill>
                <a:latin typeface="Arial" charset="0"/>
              </a:defRPr>
            </a:lvl6pPr>
            <a:lvl7pPr marL="2864518" indent="-220348" eaLnBrk="0" fontAlgn="base" hangingPunct="0">
              <a:spcBef>
                <a:spcPct val="0"/>
              </a:spcBef>
              <a:spcAft>
                <a:spcPct val="0"/>
              </a:spcAft>
              <a:defRPr>
                <a:solidFill>
                  <a:schemeClr val="tx1"/>
                </a:solidFill>
                <a:latin typeface="Arial" charset="0"/>
              </a:defRPr>
            </a:lvl7pPr>
            <a:lvl8pPr marL="3305213" indent="-220348" eaLnBrk="0" fontAlgn="base" hangingPunct="0">
              <a:spcBef>
                <a:spcPct val="0"/>
              </a:spcBef>
              <a:spcAft>
                <a:spcPct val="0"/>
              </a:spcAft>
              <a:defRPr>
                <a:solidFill>
                  <a:schemeClr val="tx1"/>
                </a:solidFill>
                <a:latin typeface="Arial" charset="0"/>
              </a:defRPr>
            </a:lvl8pPr>
            <a:lvl9pPr marL="3745908" indent="-220348" eaLnBrk="0" fontAlgn="base" hangingPunct="0">
              <a:spcBef>
                <a:spcPct val="0"/>
              </a:spcBef>
              <a:spcAft>
                <a:spcPct val="0"/>
              </a:spcAft>
              <a:defRPr>
                <a:solidFill>
                  <a:schemeClr val="tx1"/>
                </a:solidFill>
                <a:latin typeface="Arial" charset="0"/>
              </a:defRPr>
            </a:lvl9pPr>
          </a:lstStyle>
          <a:p>
            <a:pPr eaLnBrk="1" hangingPunct="1"/>
            <a:fld id="{BFDBD007-306A-4E2D-A3BC-6B9A474680F5}" type="slidenum">
              <a:rPr lang="en-US" smtClean="0"/>
              <a:pPr eaLnBrk="1" hangingPunct="1"/>
              <a:t>47</a:t>
            </a:fld>
            <a:endParaRPr lang="en-US"/>
          </a:p>
        </p:txBody>
      </p:sp>
    </p:spTree>
    <p:extLst>
      <p:ext uri="{BB962C8B-B14F-4D97-AF65-F5344CB8AC3E}">
        <p14:creationId xmlns:p14="http://schemas.microsoft.com/office/powerpoint/2010/main" val="396943077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lvl1pPr defTabSz="1041077" eaLnBrk="0" hangingPunct="0">
              <a:defRPr>
                <a:solidFill>
                  <a:schemeClr val="tx1"/>
                </a:solidFill>
                <a:latin typeface="Arial" charset="0"/>
              </a:defRPr>
            </a:lvl1pPr>
            <a:lvl2pPr marL="830024" indent="-319239" defTabSz="1041077" eaLnBrk="0" hangingPunct="0">
              <a:defRPr>
                <a:solidFill>
                  <a:schemeClr val="tx1"/>
                </a:solidFill>
                <a:latin typeface="Arial" charset="0"/>
              </a:defRPr>
            </a:lvl2pPr>
            <a:lvl3pPr marL="1276960" indent="-255393" defTabSz="1041077" eaLnBrk="0" hangingPunct="0">
              <a:defRPr>
                <a:solidFill>
                  <a:schemeClr val="tx1"/>
                </a:solidFill>
                <a:latin typeface="Arial" charset="0"/>
              </a:defRPr>
            </a:lvl3pPr>
            <a:lvl4pPr marL="1787744" indent="-255393" defTabSz="1041077" eaLnBrk="0" hangingPunct="0">
              <a:defRPr>
                <a:solidFill>
                  <a:schemeClr val="tx1"/>
                </a:solidFill>
                <a:latin typeface="Arial" charset="0"/>
              </a:defRPr>
            </a:lvl4pPr>
            <a:lvl5pPr marL="2298528" indent="-255393" defTabSz="1041077" eaLnBrk="0" hangingPunct="0">
              <a:defRPr>
                <a:solidFill>
                  <a:schemeClr val="tx1"/>
                </a:solidFill>
                <a:latin typeface="Arial" charset="0"/>
              </a:defRPr>
            </a:lvl5pPr>
            <a:lvl6pPr marL="2809312" indent="-255393" defTabSz="1041077" eaLnBrk="0" fontAlgn="base" hangingPunct="0">
              <a:spcBef>
                <a:spcPct val="0"/>
              </a:spcBef>
              <a:spcAft>
                <a:spcPct val="0"/>
              </a:spcAft>
              <a:defRPr>
                <a:solidFill>
                  <a:schemeClr val="tx1"/>
                </a:solidFill>
                <a:latin typeface="Arial" charset="0"/>
              </a:defRPr>
            </a:lvl6pPr>
            <a:lvl7pPr marL="3320096" indent="-255393" defTabSz="1041077" eaLnBrk="0" fontAlgn="base" hangingPunct="0">
              <a:spcBef>
                <a:spcPct val="0"/>
              </a:spcBef>
              <a:spcAft>
                <a:spcPct val="0"/>
              </a:spcAft>
              <a:defRPr>
                <a:solidFill>
                  <a:schemeClr val="tx1"/>
                </a:solidFill>
                <a:latin typeface="Arial" charset="0"/>
              </a:defRPr>
            </a:lvl7pPr>
            <a:lvl8pPr marL="3830880" indent="-255393" defTabSz="1041077" eaLnBrk="0" fontAlgn="base" hangingPunct="0">
              <a:spcBef>
                <a:spcPct val="0"/>
              </a:spcBef>
              <a:spcAft>
                <a:spcPct val="0"/>
              </a:spcAft>
              <a:defRPr>
                <a:solidFill>
                  <a:schemeClr val="tx1"/>
                </a:solidFill>
                <a:latin typeface="Arial" charset="0"/>
              </a:defRPr>
            </a:lvl8pPr>
            <a:lvl9pPr marL="4341663" indent="-255393" defTabSz="1041077" eaLnBrk="0" fontAlgn="base" hangingPunct="0">
              <a:spcBef>
                <a:spcPct val="0"/>
              </a:spcBef>
              <a:spcAft>
                <a:spcPct val="0"/>
              </a:spcAft>
              <a:defRPr>
                <a:solidFill>
                  <a:schemeClr val="tx1"/>
                </a:solidFill>
                <a:latin typeface="Arial" charset="0"/>
              </a:defRPr>
            </a:lvl9pPr>
          </a:lstStyle>
          <a:p>
            <a:pPr eaLnBrk="1" hangingPunct="1"/>
            <a:fld id="{CEF75F18-AFB6-4572-AC42-674F7D480E33}" type="slidenum">
              <a:rPr lang="en-US" smtClean="0"/>
              <a:pPr eaLnBrk="1" hangingPunct="1"/>
              <a:t>48</a:t>
            </a:fld>
            <a:endParaRPr lang="en-US"/>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p:spPr>
        <p:txBody>
          <a:bodyPr/>
          <a:lstStyle/>
          <a:p>
            <a:r>
              <a:rPr lang="en-US" dirty="0"/>
              <a:t>Less than 1</a:t>
            </a:r>
            <a:r>
              <a:rPr lang="en-US" baseline="0" dirty="0"/>
              <a:t> m</a:t>
            </a:r>
            <a:r>
              <a:rPr lang="en-US" dirty="0"/>
              <a:t>in</a:t>
            </a:r>
          </a:p>
          <a:p>
            <a:pPr marL="220348" indent="-220348">
              <a:buAutoNum type="arabicPlain"/>
            </a:pPr>
            <a:endParaRPr lang="en-US" dirty="0"/>
          </a:p>
          <a:p>
            <a:pPr defTabSz="881390">
              <a:defRPr/>
            </a:pPr>
            <a:r>
              <a:rPr lang="en-US" dirty="0"/>
              <a:t>a. Remind participants</a:t>
            </a:r>
            <a:r>
              <a:rPr lang="en-US" baseline="0" dirty="0"/>
              <a:t> of today’s focus questions.</a:t>
            </a:r>
            <a:endParaRPr lang="en-US" dirty="0"/>
          </a:p>
          <a:p>
            <a:endParaRPr lang="en-US" dirty="0"/>
          </a:p>
        </p:txBody>
      </p:sp>
      <p:sp>
        <p:nvSpPr>
          <p:cNvPr id="2" name="Date Placeholder 1"/>
          <p:cNvSpPr>
            <a:spLocks noGrp="1"/>
          </p:cNvSpPr>
          <p:nvPr>
            <p:ph type="dt" idx="10"/>
          </p:nvPr>
        </p:nvSpPr>
        <p:spPr/>
        <p:txBody>
          <a:bodyPr/>
          <a:lstStyle/>
          <a:p>
            <a:pPr>
              <a:defRPr/>
            </a:pPr>
            <a:fld id="{9A1A3A9F-C2AF-40CB-A81A-BE591E4454C3}" type="datetime1">
              <a:rPr lang="en-US" smtClean="0"/>
              <a:pPr>
                <a:defRPr/>
              </a:pPr>
              <a:t>1/6/2020</a:t>
            </a:fld>
            <a:endParaRPr lang="en-US"/>
          </a:p>
        </p:txBody>
      </p:sp>
      <p:sp>
        <p:nvSpPr>
          <p:cNvPr id="3" name="Footer Placeholder 2"/>
          <p:cNvSpPr>
            <a:spLocks noGrp="1"/>
          </p:cNvSpPr>
          <p:nvPr>
            <p:ph type="ftr" sz="quarter" idx="11"/>
          </p:nvPr>
        </p:nvSpPr>
        <p:spPr/>
        <p:txBody>
          <a:bodyPr/>
          <a:lstStyle/>
          <a:p>
            <a:pPr>
              <a:defRPr/>
            </a:pPr>
            <a:r>
              <a:rPr lang="en-US"/>
              <a:t>STeLLA Summer Institute I</a:t>
            </a:r>
          </a:p>
        </p:txBody>
      </p:sp>
      <p:sp>
        <p:nvSpPr>
          <p:cNvPr id="4" name="Header Placeholder 3"/>
          <p:cNvSpPr>
            <a:spLocks noGrp="1"/>
          </p:cNvSpPr>
          <p:nvPr>
            <p:ph type="hdr" sz="quarter" idx="12"/>
          </p:nvPr>
        </p:nvSpPr>
        <p:spPr/>
        <p:txBody>
          <a:bodyPr/>
          <a:lstStyle/>
          <a:p>
            <a:pPr>
              <a:defRPr/>
            </a:pPr>
            <a:r>
              <a:rPr lang="en-US"/>
              <a:t>BSCS</a:t>
            </a:r>
          </a:p>
        </p:txBody>
      </p:sp>
    </p:spTree>
    <p:extLst>
      <p:ext uri="{BB962C8B-B14F-4D97-AF65-F5344CB8AC3E}">
        <p14:creationId xmlns:p14="http://schemas.microsoft.com/office/powerpoint/2010/main" val="48391537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7 min</a:t>
            </a:r>
          </a:p>
          <a:p>
            <a:endParaRPr lang="en-US" dirty="0"/>
          </a:p>
          <a:p>
            <a:pPr lvl="0" fontAlgn="base"/>
            <a:r>
              <a:rPr lang="en-US" sz="1200" b="0" u="none" strike="noStrike" kern="1200" dirty="0">
                <a:solidFill>
                  <a:schemeClr val="tx1"/>
                </a:solidFill>
                <a:effectLst/>
                <a:latin typeface="+mn-lt"/>
                <a:ea typeface="+mn-ea"/>
                <a:cs typeface="+mn-cs"/>
              </a:rPr>
              <a:t>a. </a:t>
            </a:r>
            <a:r>
              <a:rPr lang="en-US" sz="1200" b="1" u="none" strike="noStrike" kern="1200" dirty="0">
                <a:solidFill>
                  <a:schemeClr val="tx1"/>
                </a:solidFill>
                <a:effectLst/>
                <a:latin typeface="+mn-lt"/>
                <a:ea typeface="+mn-ea"/>
                <a:cs typeface="+mn-cs"/>
              </a:rPr>
              <a:t>Individuals: </a:t>
            </a:r>
            <a:r>
              <a:rPr lang="en-US" sz="1200" b="0" u="none" strike="noStrike" kern="1200" dirty="0">
                <a:solidFill>
                  <a:schemeClr val="tx1"/>
                </a:solidFill>
                <a:effectLst/>
                <a:latin typeface="+mn-lt"/>
                <a:ea typeface="+mn-ea"/>
                <a:cs typeface="+mn-cs"/>
              </a:rPr>
              <a:t>Read</a:t>
            </a:r>
            <a:r>
              <a:rPr lang="en-US" sz="1200" b="0" u="none" strike="noStrike" kern="1200" baseline="0" dirty="0">
                <a:solidFill>
                  <a:schemeClr val="tx1"/>
                </a:solidFill>
                <a:effectLst/>
                <a:latin typeface="+mn-lt"/>
                <a:ea typeface="+mn-ea"/>
                <a:cs typeface="+mn-cs"/>
              </a:rPr>
              <a:t> the instructions on the slide and g</a:t>
            </a:r>
            <a:r>
              <a:rPr lang="en-US" sz="1200" u="none" strike="noStrike" kern="1200" dirty="0">
                <a:solidFill>
                  <a:schemeClr val="tx1"/>
                </a:solidFill>
                <a:effectLst/>
                <a:latin typeface="+mn-lt"/>
                <a:ea typeface="+mn-ea"/>
                <a:cs typeface="+mn-cs"/>
              </a:rPr>
              <a:t>ive participants enough time to come up with three ideas to summarize today’s work.</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b.</a:t>
            </a:r>
            <a:r>
              <a:rPr lang="en-US" sz="1200" b="0" kern="1200" baseline="0" dirty="0">
                <a:solidFill>
                  <a:schemeClr val="tx1"/>
                </a:solidFill>
                <a:latin typeface="+mn-lt"/>
                <a:ea typeface="+mn-ea"/>
                <a:cs typeface="+mn-cs"/>
              </a:rPr>
              <a:t> </a:t>
            </a:r>
            <a:r>
              <a:rPr lang="en-US" sz="1200" b="1" kern="1200" dirty="0">
                <a:solidFill>
                  <a:schemeClr val="tx1"/>
                </a:solidFill>
                <a:latin typeface="+mn-lt"/>
                <a:ea typeface="+mn-ea"/>
                <a:cs typeface="+mn-cs"/>
              </a:rPr>
              <a:t>Whole group:</a:t>
            </a:r>
            <a:r>
              <a:rPr lang="en-US" sz="1200" kern="1200" dirty="0">
                <a:solidFill>
                  <a:schemeClr val="tx1"/>
                </a:solidFill>
                <a:latin typeface="+mn-lt"/>
                <a:ea typeface="+mn-ea"/>
                <a:cs typeface="+mn-cs"/>
              </a:rPr>
              <a:t> In a round-robin, invite participants to share a key idea for each category on the slide. (Allow participants to pass if they wish.) </a:t>
            </a:r>
          </a:p>
        </p:txBody>
      </p:sp>
      <p:sp>
        <p:nvSpPr>
          <p:cNvPr id="4" name="Slide Number Placeholder 3"/>
          <p:cNvSpPr>
            <a:spLocks noGrp="1"/>
          </p:cNvSpPr>
          <p:nvPr>
            <p:ph type="sldNum" sz="quarter" idx="10"/>
          </p:nvPr>
        </p:nvSpPr>
        <p:spPr/>
        <p:txBody>
          <a:bodyPr/>
          <a:lstStyle/>
          <a:p>
            <a:fld id="{458BEC4D-D1F7-4625-B0BA-2126EAFE9E6D}" type="slidenum">
              <a:rPr lang="en-US" smtClean="0"/>
              <a:pPr/>
              <a:t>49</a:t>
            </a:fld>
            <a:endParaRPr lang="en-US"/>
          </a:p>
        </p:txBody>
      </p:sp>
    </p:spTree>
    <p:extLst>
      <p:ext uri="{BB962C8B-B14F-4D97-AF65-F5344CB8AC3E}">
        <p14:creationId xmlns:p14="http://schemas.microsoft.com/office/powerpoint/2010/main" val="18456175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lvl1pPr defTabSz="1041077" eaLnBrk="0" hangingPunct="0">
              <a:defRPr>
                <a:solidFill>
                  <a:schemeClr val="tx1"/>
                </a:solidFill>
                <a:latin typeface="Arial" charset="0"/>
              </a:defRPr>
            </a:lvl1pPr>
            <a:lvl2pPr marL="830024" indent="-319239" defTabSz="1041077" eaLnBrk="0" hangingPunct="0">
              <a:defRPr>
                <a:solidFill>
                  <a:schemeClr val="tx1"/>
                </a:solidFill>
                <a:latin typeface="Arial" charset="0"/>
              </a:defRPr>
            </a:lvl2pPr>
            <a:lvl3pPr marL="1276960" indent="-255393" defTabSz="1041077" eaLnBrk="0" hangingPunct="0">
              <a:defRPr>
                <a:solidFill>
                  <a:schemeClr val="tx1"/>
                </a:solidFill>
                <a:latin typeface="Arial" charset="0"/>
              </a:defRPr>
            </a:lvl3pPr>
            <a:lvl4pPr marL="1787744" indent="-255393" defTabSz="1041077" eaLnBrk="0" hangingPunct="0">
              <a:defRPr>
                <a:solidFill>
                  <a:schemeClr val="tx1"/>
                </a:solidFill>
                <a:latin typeface="Arial" charset="0"/>
              </a:defRPr>
            </a:lvl4pPr>
            <a:lvl5pPr marL="2298528" indent="-255393" defTabSz="1041077" eaLnBrk="0" hangingPunct="0">
              <a:defRPr>
                <a:solidFill>
                  <a:schemeClr val="tx1"/>
                </a:solidFill>
                <a:latin typeface="Arial" charset="0"/>
              </a:defRPr>
            </a:lvl5pPr>
            <a:lvl6pPr marL="2809312" indent="-255393" defTabSz="1041077" eaLnBrk="0" fontAlgn="base" hangingPunct="0">
              <a:spcBef>
                <a:spcPct val="0"/>
              </a:spcBef>
              <a:spcAft>
                <a:spcPct val="0"/>
              </a:spcAft>
              <a:defRPr>
                <a:solidFill>
                  <a:schemeClr val="tx1"/>
                </a:solidFill>
                <a:latin typeface="Arial" charset="0"/>
              </a:defRPr>
            </a:lvl6pPr>
            <a:lvl7pPr marL="3320096" indent="-255393" defTabSz="1041077" eaLnBrk="0" fontAlgn="base" hangingPunct="0">
              <a:spcBef>
                <a:spcPct val="0"/>
              </a:spcBef>
              <a:spcAft>
                <a:spcPct val="0"/>
              </a:spcAft>
              <a:defRPr>
                <a:solidFill>
                  <a:schemeClr val="tx1"/>
                </a:solidFill>
                <a:latin typeface="Arial" charset="0"/>
              </a:defRPr>
            </a:lvl7pPr>
            <a:lvl8pPr marL="3830880" indent="-255393" defTabSz="1041077" eaLnBrk="0" fontAlgn="base" hangingPunct="0">
              <a:spcBef>
                <a:spcPct val="0"/>
              </a:spcBef>
              <a:spcAft>
                <a:spcPct val="0"/>
              </a:spcAft>
              <a:defRPr>
                <a:solidFill>
                  <a:schemeClr val="tx1"/>
                </a:solidFill>
                <a:latin typeface="Arial" charset="0"/>
              </a:defRPr>
            </a:lvl8pPr>
            <a:lvl9pPr marL="4341663" indent="-255393" defTabSz="1041077" eaLnBrk="0" fontAlgn="base" hangingPunct="0">
              <a:spcBef>
                <a:spcPct val="0"/>
              </a:spcBef>
              <a:spcAft>
                <a:spcPct val="0"/>
              </a:spcAft>
              <a:defRPr>
                <a:solidFill>
                  <a:schemeClr val="tx1"/>
                </a:solidFill>
                <a:latin typeface="Arial" charset="0"/>
              </a:defRPr>
            </a:lvl9pPr>
          </a:lstStyle>
          <a:p>
            <a:pPr eaLnBrk="1" hangingPunct="1"/>
            <a:fld id="{CEF75F18-AFB6-4572-AC42-674F7D480E33}" type="slidenum">
              <a:rPr lang="en-US" smtClean="0"/>
              <a:pPr eaLnBrk="1" hangingPunct="1"/>
              <a:t>5</a:t>
            </a:fld>
            <a:endParaRPr lang="en-US"/>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p:spPr>
        <p:txBody>
          <a:bodyPr/>
          <a:lstStyle/>
          <a:p>
            <a:r>
              <a:rPr lang="en-US" dirty="0"/>
              <a:t>2</a:t>
            </a:r>
            <a:r>
              <a:rPr lang="en-US" baseline="0" dirty="0"/>
              <a:t> m</a:t>
            </a:r>
            <a:r>
              <a:rPr lang="en-US" dirty="0"/>
              <a:t>in</a:t>
            </a:r>
          </a:p>
          <a:p>
            <a:pPr marL="220348" indent="-220348">
              <a:buAutoNum type="arabicPlain"/>
            </a:pPr>
            <a:endParaRPr lang="en-US" dirty="0"/>
          </a:p>
          <a:p>
            <a:pPr defTabSz="881390">
              <a:defRPr/>
            </a:pPr>
            <a:r>
              <a:rPr lang="en-US" dirty="0"/>
              <a:t>a. Introduce today’s focus questions.</a:t>
            </a:r>
          </a:p>
          <a:p>
            <a:endParaRPr lang="en-US" dirty="0"/>
          </a:p>
        </p:txBody>
      </p:sp>
      <p:sp>
        <p:nvSpPr>
          <p:cNvPr id="2" name="Date Placeholder 1"/>
          <p:cNvSpPr>
            <a:spLocks noGrp="1"/>
          </p:cNvSpPr>
          <p:nvPr>
            <p:ph type="dt" idx="10"/>
          </p:nvPr>
        </p:nvSpPr>
        <p:spPr/>
        <p:txBody>
          <a:bodyPr/>
          <a:lstStyle/>
          <a:p>
            <a:pPr>
              <a:defRPr/>
            </a:pPr>
            <a:fld id="{9A1A3A9F-C2AF-40CB-A81A-BE591E4454C3}" type="datetime1">
              <a:rPr lang="en-US" smtClean="0"/>
              <a:pPr>
                <a:defRPr/>
              </a:pPr>
              <a:t>1/6/2020</a:t>
            </a:fld>
            <a:endParaRPr lang="en-US"/>
          </a:p>
        </p:txBody>
      </p:sp>
      <p:sp>
        <p:nvSpPr>
          <p:cNvPr id="3" name="Footer Placeholder 2"/>
          <p:cNvSpPr>
            <a:spLocks noGrp="1"/>
          </p:cNvSpPr>
          <p:nvPr>
            <p:ph type="ftr" sz="quarter" idx="11"/>
          </p:nvPr>
        </p:nvSpPr>
        <p:spPr/>
        <p:txBody>
          <a:bodyPr/>
          <a:lstStyle/>
          <a:p>
            <a:pPr>
              <a:defRPr/>
            </a:pPr>
            <a:r>
              <a:rPr lang="en-US"/>
              <a:t>STeLLA Summer Institute I</a:t>
            </a:r>
          </a:p>
        </p:txBody>
      </p:sp>
      <p:sp>
        <p:nvSpPr>
          <p:cNvPr id="4" name="Header Placeholder 3"/>
          <p:cNvSpPr>
            <a:spLocks noGrp="1"/>
          </p:cNvSpPr>
          <p:nvPr>
            <p:ph type="hdr" sz="quarter" idx="12"/>
          </p:nvPr>
        </p:nvSpPr>
        <p:spPr/>
        <p:txBody>
          <a:bodyPr/>
          <a:lstStyle/>
          <a:p>
            <a:pPr>
              <a:defRPr/>
            </a:pPr>
            <a:r>
              <a:rPr lang="en-US"/>
              <a:t>BSCS</a:t>
            </a:r>
          </a:p>
        </p:txBody>
      </p:sp>
    </p:spTree>
    <p:extLst>
      <p:ext uri="{BB962C8B-B14F-4D97-AF65-F5344CB8AC3E}">
        <p14:creationId xmlns:p14="http://schemas.microsoft.com/office/powerpoint/2010/main" val="48391537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noFill/>
        </p:spPr>
        <p:txBody>
          <a:bodyPr/>
          <a:lstStyle/>
          <a:p>
            <a:r>
              <a:rPr lang="en-US" baseline="0" dirty="0"/>
              <a:t>Less than 1 min</a:t>
            </a:r>
          </a:p>
          <a:p>
            <a:endParaRPr lang="en-US" baseline="0" dirty="0"/>
          </a:p>
          <a:p>
            <a:pPr lvl="0" fontAlgn="base"/>
            <a:r>
              <a:rPr lang="en-US" sz="1200" u="none" strike="noStrike" kern="1200" dirty="0">
                <a:solidFill>
                  <a:schemeClr val="tx1"/>
                </a:solidFill>
                <a:effectLst/>
                <a:latin typeface="+mn-lt"/>
                <a:ea typeface="+mn-ea"/>
                <a:cs typeface="+mn-cs"/>
              </a:rPr>
              <a:t>a. Go over the homework assignment and have participants write it in their notebooks.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b. Make sure participants understand each part of the assignment.</a:t>
            </a:r>
            <a:r>
              <a:rPr lang="en-US" dirty="0"/>
              <a:t> </a:t>
            </a:r>
            <a:endParaRPr lang="en-US" sz="1200" kern="1200" dirty="0">
              <a:solidFill>
                <a:schemeClr val="tx1"/>
              </a:solidFill>
              <a:latin typeface="+mn-lt"/>
              <a:ea typeface="+mn-ea"/>
              <a:cs typeface="+mn-cs"/>
            </a:endParaRPr>
          </a:p>
        </p:txBody>
      </p:sp>
      <p:sp>
        <p:nvSpPr>
          <p:cNvPr id="43012" name="Slide Number Placeholder 3"/>
          <p:cNvSpPr>
            <a:spLocks noGrp="1"/>
          </p:cNvSpPr>
          <p:nvPr>
            <p:ph type="sldNum" sz="quarter" idx="5"/>
          </p:nvPr>
        </p:nvSpPr>
        <p:spPr>
          <a:noFill/>
        </p:spPr>
        <p:txBody>
          <a:bodyPr/>
          <a:lstStyle>
            <a:lvl1pPr eaLnBrk="0" hangingPunct="0">
              <a:defRPr>
                <a:solidFill>
                  <a:schemeClr val="tx1"/>
                </a:solidFill>
                <a:latin typeface="Arial" charset="0"/>
              </a:defRPr>
            </a:lvl1pPr>
            <a:lvl2pPr marL="756955" indent="-291136" eaLnBrk="0" hangingPunct="0">
              <a:defRPr>
                <a:solidFill>
                  <a:schemeClr val="tx1"/>
                </a:solidFill>
                <a:latin typeface="Arial" charset="0"/>
              </a:defRPr>
            </a:lvl2pPr>
            <a:lvl3pPr marL="1164546" indent="-232909" eaLnBrk="0" hangingPunct="0">
              <a:defRPr>
                <a:solidFill>
                  <a:schemeClr val="tx1"/>
                </a:solidFill>
                <a:latin typeface="Arial" charset="0"/>
              </a:defRPr>
            </a:lvl3pPr>
            <a:lvl4pPr marL="1630366" indent="-232909" eaLnBrk="0" hangingPunct="0">
              <a:defRPr>
                <a:solidFill>
                  <a:schemeClr val="tx1"/>
                </a:solidFill>
                <a:latin typeface="Arial" charset="0"/>
              </a:defRPr>
            </a:lvl4pPr>
            <a:lvl5pPr marL="2096184" indent="-232909" eaLnBrk="0" hangingPunct="0">
              <a:defRPr>
                <a:solidFill>
                  <a:schemeClr val="tx1"/>
                </a:solidFill>
                <a:latin typeface="Arial" charset="0"/>
              </a:defRPr>
            </a:lvl5pPr>
            <a:lvl6pPr marL="2562002" indent="-232909" eaLnBrk="0" fontAlgn="base" hangingPunct="0">
              <a:spcBef>
                <a:spcPct val="0"/>
              </a:spcBef>
              <a:spcAft>
                <a:spcPct val="0"/>
              </a:spcAft>
              <a:defRPr>
                <a:solidFill>
                  <a:schemeClr val="tx1"/>
                </a:solidFill>
                <a:latin typeface="Arial" charset="0"/>
              </a:defRPr>
            </a:lvl6pPr>
            <a:lvl7pPr marL="3027820" indent="-232909" eaLnBrk="0" fontAlgn="base" hangingPunct="0">
              <a:spcBef>
                <a:spcPct val="0"/>
              </a:spcBef>
              <a:spcAft>
                <a:spcPct val="0"/>
              </a:spcAft>
              <a:defRPr>
                <a:solidFill>
                  <a:schemeClr val="tx1"/>
                </a:solidFill>
                <a:latin typeface="Arial" charset="0"/>
              </a:defRPr>
            </a:lvl7pPr>
            <a:lvl8pPr marL="3493639" indent="-232909" eaLnBrk="0" fontAlgn="base" hangingPunct="0">
              <a:spcBef>
                <a:spcPct val="0"/>
              </a:spcBef>
              <a:spcAft>
                <a:spcPct val="0"/>
              </a:spcAft>
              <a:defRPr>
                <a:solidFill>
                  <a:schemeClr val="tx1"/>
                </a:solidFill>
                <a:latin typeface="Arial" charset="0"/>
              </a:defRPr>
            </a:lvl8pPr>
            <a:lvl9pPr marL="3959457" indent="-232909" eaLnBrk="0" fontAlgn="base" hangingPunct="0">
              <a:spcBef>
                <a:spcPct val="0"/>
              </a:spcBef>
              <a:spcAft>
                <a:spcPct val="0"/>
              </a:spcAft>
              <a:defRPr>
                <a:solidFill>
                  <a:schemeClr val="tx1"/>
                </a:solidFill>
                <a:latin typeface="Arial" charset="0"/>
              </a:defRPr>
            </a:lvl9pPr>
          </a:lstStyle>
          <a:p>
            <a:pPr eaLnBrk="1" hangingPunct="1"/>
            <a:fld id="{CDEF4D1C-CCD4-471E-9A9A-68DD2B94142E}" type="slidenum">
              <a:rPr lang="en-US" smtClean="0"/>
              <a:pPr eaLnBrk="1" hangingPunct="1"/>
              <a:t>50</a:t>
            </a:fld>
            <a:endParaRPr lang="en-US"/>
          </a:p>
        </p:txBody>
      </p:sp>
    </p:spTree>
    <p:extLst>
      <p:ext uri="{BB962C8B-B14F-4D97-AF65-F5344CB8AC3E}">
        <p14:creationId xmlns:p14="http://schemas.microsoft.com/office/powerpoint/2010/main" val="274310872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800177" indent="-307760" eaLnBrk="0" hangingPunct="0">
              <a:defRPr>
                <a:solidFill>
                  <a:schemeClr val="tx1"/>
                </a:solidFill>
                <a:latin typeface="Arial" charset="0"/>
              </a:defRPr>
            </a:lvl2pPr>
            <a:lvl3pPr marL="1231042" indent="-246208" eaLnBrk="0" hangingPunct="0">
              <a:defRPr>
                <a:solidFill>
                  <a:schemeClr val="tx1"/>
                </a:solidFill>
                <a:latin typeface="Arial" charset="0"/>
              </a:defRPr>
            </a:lvl3pPr>
            <a:lvl4pPr marL="1723458" indent="-246208" eaLnBrk="0" hangingPunct="0">
              <a:defRPr>
                <a:solidFill>
                  <a:schemeClr val="tx1"/>
                </a:solidFill>
                <a:latin typeface="Arial" charset="0"/>
              </a:defRPr>
            </a:lvl4pPr>
            <a:lvl5pPr marL="2215876" indent="-246208" eaLnBrk="0" hangingPunct="0">
              <a:defRPr>
                <a:solidFill>
                  <a:schemeClr val="tx1"/>
                </a:solidFill>
                <a:latin typeface="Arial" charset="0"/>
              </a:defRPr>
            </a:lvl5pPr>
            <a:lvl6pPr marL="2708292" indent="-246208" eaLnBrk="0" fontAlgn="base" hangingPunct="0">
              <a:spcBef>
                <a:spcPct val="0"/>
              </a:spcBef>
              <a:spcAft>
                <a:spcPct val="0"/>
              </a:spcAft>
              <a:defRPr>
                <a:solidFill>
                  <a:schemeClr val="tx1"/>
                </a:solidFill>
                <a:latin typeface="Arial" charset="0"/>
              </a:defRPr>
            </a:lvl6pPr>
            <a:lvl7pPr marL="3200709" indent="-246208" eaLnBrk="0" fontAlgn="base" hangingPunct="0">
              <a:spcBef>
                <a:spcPct val="0"/>
              </a:spcBef>
              <a:spcAft>
                <a:spcPct val="0"/>
              </a:spcAft>
              <a:defRPr>
                <a:solidFill>
                  <a:schemeClr val="tx1"/>
                </a:solidFill>
                <a:latin typeface="Arial" charset="0"/>
              </a:defRPr>
            </a:lvl7pPr>
            <a:lvl8pPr marL="3693126" indent="-246208" eaLnBrk="0" fontAlgn="base" hangingPunct="0">
              <a:spcBef>
                <a:spcPct val="0"/>
              </a:spcBef>
              <a:spcAft>
                <a:spcPct val="0"/>
              </a:spcAft>
              <a:defRPr>
                <a:solidFill>
                  <a:schemeClr val="tx1"/>
                </a:solidFill>
                <a:latin typeface="Arial" charset="0"/>
              </a:defRPr>
            </a:lvl8pPr>
            <a:lvl9pPr marL="4185543" indent="-246208" eaLnBrk="0" fontAlgn="base" hangingPunct="0">
              <a:spcBef>
                <a:spcPct val="0"/>
              </a:spcBef>
              <a:spcAft>
                <a:spcPct val="0"/>
              </a:spcAft>
              <a:defRPr>
                <a:solidFill>
                  <a:schemeClr val="tx1"/>
                </a:solidFill>
                <a:latin typeface="Arial" charset="0"/>
              </a:defRPr>
            </a:lvl9pPr>
          </a:lstStyle>
          <a:p>
            <a:pPr eaLnBrk="1" hangingPunct="1"/>
            <a:fld id="{0B4530A1-D67C-4A6B-952E-CFC27DD25194}" type="slidenum">
              <a:rPr lang="en-US" smtClean="0"/>
              <a:pPr eaLnBrk="1" hangingPunct="1"/>
              <a:t>51</a:t>
            </a:fld>
            <a:endParaRPr lang="en-US"/>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p:spPr>
        <p:txBody>
          <a:bodyPr/>
          <a:lstStyle/>
          <a:p>
            <a:pPr eaLnBrk="1" hangingPunct="1"/>
            <a:r>
              <a:rPr lang="en-US" dirty="0"/>
              <a:t>7 min</a:t>
            </a:r>
          </a:p>
          <a:p>
            <a:pPr eaLnBrk="1" hangingPunct="1"/>
            <a:endParaRPr lang="en-US" dirty="0"/>
          </a:p>
          <a:p>
            <a:pPr lvl="0" fontAlgn="base"/>
            <a:r>
              <a:rPr lang="en-US" sz="1200" u="none" strike="noStrike" kern="1200" dirty="0">
                <a:solidFill>
                  <a:schemeClr val="tx1"/>
                </a:solidFill>
                <a:effectLst/>
                <a:latin typeface="+mn-lt"/>
                <a:ea typeface="+mn-ea"/>
                <a:cs typeface="+mn-cs"/>
              </a:rPr>
              <a:t>a. Allow participants </a:t>
            </a:r>
            <a:r>
              <a:rPr lang="en-US" sz="1200" b="1" u="none" strike="noStrike" kern="1200" dirty="0">
                <a:solidFill>
                  <a:schemeClr val="tx1"/>
                </a:solidFill>
                <a:effectLst/>
                <a:latin typeface="+mn-lt"/>
                <a:ea typeface="+mn-ea"/>
                <a:cs typeface="+mn-cs"/>
              </a:rPr>
              <a:t>at least 5 minutes </a:t>
            </a:r>
            <a:r>
              <a:rPr lang="en-US" sz="1200" u="none" strike="noStrike" kern="1200" dirty="0">
                <a:solidFill>
                  <a:schemeClr val="tx1"/>
                </a:solidFill>
                <a:effectLst/>
                <a:latin typeface="+mn-lt"/>
                <a:ea typeface="+mn-ea"/>
                <a:cs typeface="+mn-cs"/>
              </a:rPr>
              <a:t>to think about today’s session and write their reflections and feedback on the Daily Reflections sheet (</a:t>
            </a:r>
            <a:r>
              <a:rPr lang="en-US" sz="1200" u="none" strike="noStrike" kern="1200">
                <a:solidFill>
                  <a:schemeClr val="tx1"/>
                </a:solidFill>
                <a:effectLst/>
                <a:latin typeface="+mn-lt"/>
                <a:ea typeface="+mn-ea"/>
                <a:cs typeface="+mn-cs"/>
              </a:rPr>
              <a:t>handout 6.8 </a:t>
            </a:r>
            <a:r>
              <a:rPr lang="en-US" sz="1200" u="none" strike="noStrike" kern="1200" dirty="0">
                <a:solidFill>
                  <a:schemeClr val="tx1"/>
                </a:solidFill>
                <a:effectLst/>
                <a:latin typeface="+mn-lt"/>
                <a:ea typeface="+mn-ea"/>
                <a:cs typeface="+mn-cs"/>
              </a:rPr>
              <a:t>in PD program binder). </a:t>
            </a:r>
          </a:p>
        </p:txBody>
      </p:sp>
      <p:sp>
        <p:nvSpPr>
          <p:cNvPr id="2" name="Footer Placeholder 1"/>
          <p:cNvSpPr>
            <a:spLocks noGrp="1"/>
          </p:cNvSpPr>
          <p:nvPr>
            <p:ph type="ftr" sz="quarter" idx="10"/>
          </p:nvPr>
        </p:nvSpPr>
        <p:spPr/>
        <p:txBody>
          <a:bodyPr/>
          <a:lstStyle/>
          <a:p>
            <a:pPr>
              <a:defRPr/>
            </a:pPr>
            <a:r>
              <a:rPr lang="en-US"/>
              <a:t>STeLLA Summer Institute I</a:t>
            </a:r>
          </a:p>
        </p:txBody>
      </p:sp>
      <p:sp>
        <p:nvSpPr>
          <p:cNvPr id="3" name="Header Placeholder 2"/>
          <p:cNvSpPr>
            <a:spLocks noGrp="1"/>
          </p:cNvSpPr>
          <p:nvPr>
            <p:ph type="hdr" sz="quarter" idx="11"/>
          </p:nvPr>
        </p:nvSpPr>
        <p:spPr/>
        <p:txBody>
          <a:bodyPr/>
          <a:lstStyle/>
          <a:p>
            <a:pPr>
              <a:defRPr/>
            </a:pPr>
            <a:r>
              <a:rPr lang="en-US"/>
              <a:t>BSCS</a:t>
            </a:r>
          </a:p>
        </p:txBody>
      </p:sp>
    </p:spTree>
    <p:extLst>
      <p:ext uri="{BB962C8B-B14F-4D97-AF65-F5344CB8AC3E}">
        <p14:creationId xmlns:p14="http://schemas.microsoft.com/office/powerpoint/2010/main" val="39947012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min</a:t>
            </a:r>
          </a:p>
          <a:p>
            <a:endParaRPr lang="en-US" dirty="0"/>
          </a:p>
          <a:p>
            <a:r>
              <a:rPr lang="en-US" sz="1200" kern="1200" dirty="0">
                <a:solidFill>
                  <a:schemeClr val="tx1"/>
                </a:solidFill>
                <a:latin typeface="+mn-lt"/>
                <a:ea typeface="+mn-ea"/>
                <a:cs typeface="+mn-cs"/>
              </a:rPr>
              <a:t>a. “Today we’ll be looking at four new </a:t>
            </a:r>
            <a:r>
              <a:rPr lang="en-US" sz="1200" kern="1200" dirty="0" err="1">
                <a:solidFill>
                  <a:schemeClr val="tx1"/>
                </a:solidFill>
                <a:latin typeface="+mn-lt"/>
                <a:ea typeface="+mn-ea"/>
                <a:cs typeface="+mn-cs"/>
              </a:rPr>
              <a:t>STeLLA</a:t>
            </a:r>
            <a:r>
              <a:rPr lang="en-US" sz="1200" kern="1200" dirty="0">
                <a:solidFill>
                  <a:schemeClr val="tx1"/>
                </a:solidFill>
                <a:latin typeface="+mn-lt"/>
                <a:ea typeface="+mn-ea"/>
                <a:cs typeface="+mn-cs"/>
              </a:rPr>
              <a:t> strategies. Three of them are Science Content Storyline Lens strategies, and one is a Student Thinking Lens strategy. Throughout the session, think about how these strategies are different from one another and how they are closely linked to each other.” </a:t>
            </a:r>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6</a:t>
            </a:fld>
            <a:endParaRPr lang="en-US"/>
          </a:p>
        </p:txBody>
      </p:sp>
    </p:spTree>
    <p:extLst>
      <p:ext uri="{BB962C8B-B14F-4D97-AF65-F5344CB8AC3E}">
        <p14:creationId xmlns:p14="http://schemas.microsoft.com/office/powerpoint/2010/main" val="33699993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lvl1pPr defTabSz="1041077" eaLnBrk="0" hangingPunct="0">
              <a:defRPr>
                <a:solidFill>
                  <a:schemeClr val="tx1"/>
                </a:solidFill>
                <a:latin typeface="Arial" charset="0"/>
              </a:defRPr>
            </a:lvl1pPr>
            <a:lvl2pPr marL="830024" indent="-319239" defTabSz="1041077" eaLnBrk="0" hangingPunct="0">
              <a:defRPr>
                <a:solidFill>
                  <a:schemeClr val="tx1"/>
                </a:solidFill>
                <a:latin typeface="Arial" charset="0"/>
              </a:defRPr>
            </a:lvl2pPr>
            <a:lvl3pPr marL="1276960" indent="-255393" defTabSz="1041077" eaLnBrk="0" hangingPunct="0">
              <a:defRPr>
                <a:solidFill>
                  <a:schemeClr val="tx1"/>
                </a:solidFill>
                <a:latin typeface="Arial" charset="0"/>
              </a:defRPr>
            </a:lvl3pPr>
            <a:lvl4pPr marL="1787744" indent="-255393" defTabSz="1041077" eaLnBrk="0" hangingPunct="0">
              <a:defRPr>
                <a:solidFill>
                  <a:schemeClr val="tx1"/>
                </a:solidFill>
                <a:latin typeface="Arial" charset="0"/>
              </a:defRPr>
            </a:lvl4pPr>
            <a:lvl5pPr marL="2298528" indent="-255393" defTabSz="1041077" eaLnBrk="0" hangingPunct="0">
              <a:defRPr>
                <a:solidFill>
                  <a:schemeClr val="tx1"/>
                </a:solidFill>
                <a:latin typeface="Arial" charset="0"/>
              </a:defRPr>
            </a:lvl5pPr>
            <a:lvl6pPr marL="2809312" indent="-255393" defTabSz="1041077" eaLnBrk="0" fontAlgn="base" hangingPunct="0">
              <a:spcBef>
                <a:spcPct val="0"/>
              </a:spcBef>
              <a:spcAft>
                <a:spcPct val="0"/>
              </a:spcAft>
              <a:defRPr>
                <a:solidFill>
                  <a:schemeClr val="tx1"/>
                </a:solidFill>
                <a:latin typeface="Arial" charset="0"/>
              </a:defRPr>
            </a:lvl6pPr>
            <a:lvl7pPr marL="3320096" indent="-255393" defTabSz="1041077" eaLnBrk="0" fontAlgn="base" hangingPunct="0">
              <a:spcBef>
                <a:spcPct val="0"/>
              </a:spcBef>
              <a:spcAft>
                <a:spcPct val="0"/>
              </a:spcAft>
              <a:defRPr>
                <a:solidFill>
                  <a:schemeClr val="tx1"/>
                </a:solidFill>
                <a:latin typeface="Arial" charset="0"/>
              </a:defRPr>
            </a:lvl7pPr>
            <a:lvl8pPr marL="3830880" indent="-255393" defTabSz="1041077" eaLnBrk="0" fontAlgn="base" hangingPunct="0">
              <a:spcBef>
                <a:spcPct val="0"/>
              </a:spcBef>
              <a:spcAft>
                <a:spcPct val="0"/>
              </a:spcAft>
              <a:defRPr>
                <a:solidFill>
                  <a:schemeClr val="tx1"/>
                </a:solidFill>
                <a:latin typeface="Arial" charset="0"/>
              </a:defRPr>
            </a:lvl8pPr>
            <a:lvl9pPr marL="4341663" indent="-255393" defTabSz="1041077" eaLnBrk="0" fontAlgn="base" hangingPunct="0">
              <a:spcBef>
                <a:spcPct val="0"/>
              </a:spcBef>
              <a:spcAft>
                <a:spcPct val="0"/>
              </a:spcAft>
              <a:defRPr>
                <a:solidFill>
                  <a:schemeClr val="tx1"/>
                </a:solidFill>
                <a:latin typeface="Arial" charset="0"/>
              </a:defRPr>
            </a:lvl9pPr>
          </a:lstStyle>
          <a:p>
            <a:pPr eaLnBrk="1" hangingPunct="1"/>
            <a:fld id="{CEF75F18-AFB6-4572-AC42-674F7D480E33}" type="slidenum">
              <a:rPr lang="en-US" smtClean="0"/>
              <a:pPr eaLnBrk="1" hangingPunct="1"/>
              <a:t>7</a:t>
            </a:fld>
            <a:endParaRPr lang="en-US"/>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p:spPr>
        <p:txBody>
          <a:bodyPr/>
          <a:lstStyle/>
          <a:p>
            <a:pPr eaLnBrk="1" hangingPunct="1"/>
            <a:r>
              <a:rPr lang="en-US" dirty="0"/>
              <a:t>Less than 1 min</a:t>
            </a:r>
          </a:p>
          <a:p>
            <a:pPr eaLnBrk="1" hangingPunct="1"/>
            <a:endParaRPr lang="en-US" dirty="0"/>
          </a:p>
          <a:p>
            <a:pPr eaLnBrk="1" hangingPunct="1"/>
            <a:r>
              <a:rPr lang="en-US" dirty="0"/>
              <a:t>a. “Now</a:t>
            </a:r>
            <a:r>
              <a:rPr lang="en-US" baseline="0" dirty="0"/>
              <a:t> let’s dig into our first focus question.”</a:t>
            </a:r>
            <a:endParaRPr lang="en-US" dirty="0"/>
          </a:p>
        </p:txBody>
      </p:sp>
      <p:sp>
        <p:nvSpPr>
          <p:cNvPr id="2" name="Date Placeholder 1"/>
          <p:cNvSpPr>
            <a:spLocks noGrp="1"/>
          </p:cNvSpPr>
          <p:nvPr>
            <p:ph type="dt" idx="10"/>
          </p:nvPr>
        </p:nvSpPr>
        <p:spPr/>
        <p:txBody>
          <a:bodyPr/>
          <a:lstStyle/>
          <a:p>
            <a:pPr>
              <a:defRPr/>
            </a:pPr>
            <a:fld id="{9A1A3A9F-C2AF-40CB-A81A-BE591E4454C3}" type="datetime1">
              <a:rPr lang="en-US" smtClean="0"/>
              <a:pPr>
                <a:defRPr/>
              </a:pPr>
              <a:t>1/6/2020</a:t>
            </a:fld>
            <a:endParaRPr lang="en-US"/>
          </a:p>
        </p:txBody>
      </p:sp>
      <p:sp>
        <p:nvSpPr>
          <p:cNvPr id="3" name="Footer Placeholder 2"/>
          <p:cNvSpPr>
            <a:spLocks noGrp="1"/>
          </p:cNvSpPr>
          <p:nvPr>
            <p:ph type="ftr" sz="quarter" idx="11"/>
          </p:nvPr>
        </p:nvSpPr>
        <p:spPr/>
        <p:txBody>
          <a:bodyPr/>
          <a:lstStyle/>
          <a:p>
            <a:pPr>
              <a:defRPr/>
            </a:pPr>
            <a:r>
              <a:rPr lang="en-US"/>
              <a:t>STeLLA Summer Institute I</a:t>
            </a:r>
          </a:p>
        </p:txBody>
      </p:sp>
      <p:sp>
        <p:nvSpPr>
          <p:cNvPr id="4" name="Header Placeholder 3"/>
          <p:cNvSpPr>
            <a:spLocks noGrp="1"/>
          </p:cNvSpPr>
          <p:nvPr>
            <p:ph type="hdr" sz="quarter" idx="12"/>
          </p:nvPr>
        </p:nvSpPr>
        <p:spPr/>
        <p:txBody>
          <a:bodyPr/>
          <a:lstStyle/>
          <a:p>
            <a:pPr>
              <a:defRPr/>
            </a:pPr>
            <a:r>
              <a:rPr lang="en-US"/>
              <a:t>BSCS</a:t>
            </a:r>
          </a:p>
        </p:txBody>
      </p:sp>
    </p:spTree>
    <p:extLst>
      <p:ext uri="{BB962C8B-B14F-4D97-AF65-F5344CB8AC3E}">
        <p14:creationId xmlns:p14="http://schemas.microsoft.com/office/powerpoint/2010/main" val="8743912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a:ln/>
        </p:spPr>
      </p:sp>
      <p:sp>
        <p:nvSpPr>
          <p:cNvPr id="68611" name="Notes Placeholder 2"/>
          <p:cNvSpPr>
            <a:spLocks noGrp="1"/>
          </p:cNvSpPr>
          <p:nvPr>
            <p:ph type="body" idx="1"/>
          </p:nvPr>
        </p:nvSpPr>
        <p:spPr>
          <a:noFill/>
        </p:spPr>
        <p:txBody>
          <a:bodyPr/>
          <a:lstStyle/>
          <a:p>
            <a:pPr lvl="0"/>
            <a:r>
              <a:rPr lang="en-US" dirty="0">
                <a:latin typeface="Arial" charset="0"/>
              </a:rPr>
              <a:t>25 min</a:t>
            </a:r>
          </a:p>
          <a:p>
            <a:endParaRPr lang="en-US" dirty="0">
              <a:latin typeface="Arial" charset="0"/>
            </a:endParaRPr>
          </a:p>
          <a:p>
            <a:pPr lvl="0" fontAlgn="base"/>
            <a:r>
              <a:rPr lang="en-US" sz="1200" b="0" u="none" strike="noStrike" kern="1200" dirty="0">
                <a:solidFill>
                  <a:schemeClr val="tx1"/>
                </a:solidFill>
                <a:effectLst/>
                <a:latin typeface="+mn-lt"/>
                <a:ea typeface="+mn-ea"/>
                <a:cs typeface="+mn-cs"/>
              </a:rPr>
              <a:t>a. </a:t>
            </a:r>
            <a:r>
              <a:rPr lang="en-US" sz="1200" b="1" u="none" strike="noStrike" kern="1200" dirty="0">
                <a:solidFill>
                  <a:schemeClr val="tx1"/>
                </a:solidFill>
                <a:effectLst/>
                <a:latin typeface="+mn-lt"/>
                <a:ea typeface="+mn-ea"/>
                <a:cs typeface="+mn-cs"/>
              </a:rPr>
              <a:t>Pairs (3 min):</a:t>
            </a:r>
            <a:r>
              <a:rPr lang="en-US" sz="1200" u="none" strike="noStrike" kern="1200" dirty="0">
                <a:solidFill>
                  <a:schemeClr val="tx1"/>
                </a:solidFill>
                <a:effectLst/>
                <a:latin typeface="+mn-lt"/>
                <a:ea typeface="+mn-ea"/>
                <a:cs typeface="+mn-cs"/>
              </a:rPr>
              <a:t> Direct participants to retrieve their Z-fold summary charts and share with a partner what they learned from their homework assignment about </a:t>
            </a:r>
            <a:r>
              <a:rPr lang="en-US" sz="1200" u="none" strike="noStrike" kern="1200" dirty="0" err="1">
                <a:solidFill>
                  <a:schemeClr val="tx1"/>
                </a:solidFill>
                <a:effectLst/>
                <a:latin typeface="+mn-lt"/>
                <a:ea typeface="+mn-ea"/>
                <a:cs typeface="+mn-cs"/>
              </a:rPr>
              <a:t>STeLLA</a:t>
            </a:r>
            <a:r>
              <a:rPr lang="en-US" sz="1200" u="none" strike="noStrike" kern="1200" dirty="0">
                <a:solidFill>
                  <a:schemeClr val="tx1"/>
                </a:solidFill>
                <a:effectLst/>
                <a:latin typeface="+mn-lt"/>
                <a:ea typeface="+mn-ea"/>
                <a:cs typeface="+mn-cs"/>
              </a:rPr>
              <a:t> strategies B, I, and 7.</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b. </a:t>
            </a:r>
            <a:r>
              <a:rPr lang="en-US" sz="1200" b="1" kern="1200" dirty="0">
                <a:solidFill>
                  <a:schemeClr val="tx1"/>
                </a:solidFill>
                <a:latin typeface="+mn-lt"/>
                <a:ea typeface="+mn-ea"/>
                <a:cs typeface="+mn-cs"/>
              </a:rPr>
              <a:t>Small groups (12 min):</a:t>
            </a:r>
            <a:r>
              <a:rPr lang="en-US" sz="1200" kern="1200" dirty="0">
                <a:solidFill>
                  <a:schemeClr val="tx1"/>
                </a:solidFill>
                <a:latin typeface="+mn-lt"/>
                <a:ea typeface="+mn-ea"/>
                <a:cs typeface="+mn-cs"/>
              </a:rPr>
              <a:t> Divide participants into three small groups and have them make charts that capture the purposes and key features of the three strategies. </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Note:</a:t>
            </a:r>
            <a:r>
              <a:rPr lang="en-US" sz="1200" kern="1200" dirty="0">
                <a:solidFill>
                  <a:schemeClr val="tx1"/>
                </a:solidFill>
                <a:latin typeface="+mn-lt"/>
                <a:ea typeface="+mn-ea"/>
                <a:cs typeface="+mn-cs"/>
              </a:rPr>
              <a:t> Challenge participants to imagine themselves in a Teacher Leader role. Ask them, “How would you explain these strategies to the teachers you’re leading?” </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c. </a:t>
            </a:r>
            <a:r>
              <a:rPr lang="en-US" sz="1200" b="1" kern="1200" dirty="0">
                <a:solidFill>
                  <a:schemeClr val="tx1"/>
                </a:solidFill>
                <a:latin typeface="+mn-lt"/>
                <a:ea typeface="+mn-ea"/>
                <a:cs typeface="+mn-cs"/>
              </a:rPr>
              <a:t>Whole group (10 min):</a:t>
            </a:r>
            <a:r>
              <a:rPr lang="en-US" sz="1200" kern="1200" dirty="0">
                <a:solidFill>
                  <a:schemeClr val="tx1"/>
                </a:solidFill>
                <a:latin typeface="+mn-lt"/>
                <a:ea typeface="+mn-ea"/>
                <a:cs typeface="+mn-cs"/>
              </a:rPr>
              <a:t> Have small groups share their charts in a whole-group share-out.</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Key ideas:</a:t>
            </a:r>
            <a:endParaRPr lang="en-US" sz="1200" kern="1200" dirty="0">
              <a:solidFill>
                <a:schemeClr val="tx1"/>
              </a:solidFill>
              <a:latin typeface="+mn-lt"/>
              <a:ea typeface="+mn-ea"/>
              <a:cs typeface="+mn-cs"/>
            </a:endParaRPr>
          </a:p>
          <a:p>
            <a:pPr marL="137160" indent="-137160">
              <a:buFont typeface="Arial" pitchFamily="34" charset="0"/>
              <a:buChar char="•"/>
            </a:pPr>
            <a:r>
              <a:rPr lang="en-US" sz="1200" kern="1200" dirty="0">
                <a:solidFill>
                  <a:schemeClr val="tx1"/>
                </a:solidFill>
                <a:latin typeface="+mn-lt"/>
                <a:ea typeface="+mn-ea"/>
                <a:cs typeface="+mn-cs"/>
              </a:rPr>
              <a:t>Make sure participants understand that a focus question is designed to do more than just get students interested in the lesson. It gets them thinking about a phenomenon or something else they’ve never thought about before. It also reveals important things about the knowledge and experiences they’re bringing to the lesson, it conceptually situates the learning, and it’s referred to throughout the lesson. </a:t>
            </a:r>
          </a:p>
          <a:p>
            <a:pPr marL="137160" indent="-137160">
              <a:buFont typeface="Arial" pitchFamily="34" charset="0"/>
              <a:buChar char="•"/>
            </a:pPr>
            <a:r>
              <a:rPr lang="en-US" sz="1200" kern="1200" dirty="0" err="1">
                <a:solidFill>
                  <a:schemeClr val="tx1"/>
                </a:solidFill>
                <a:latin typeface="+mn-lt"/>
                <a:ea typeface="+mn-ea"/>
                <a:cs typeface="+mn-cs"/>
              </a:rPr>
              <a:t>STeLLA</a:t>
            </a:r>
            <a:r>
              <a:rPr lang="en-US" sz="1200" kern="1200" dirty="0">
                <a:solidFill>
                  <a:schemeClr val="tx1"/>
                </a:solidFill>
                <a:latin typeface="+mn-lt"/>
                <a:ea typeface="+mn-ea"/>
                <a:cs typeface="+mn-cs"/>
              </a:rPr>
              <a:t> strategies B, I, and 7 are like bookends that mark the beginning and end of a lesson. The science ideas used in the summary should match the focus question from the beginning of the lesson, and both the focus question and the summary should match the lesson’s main learning goal. </a:t>
            </a:r>
            <a:endParaRPr lang="en-US" dirty="0"/>
          </a:p>
        </p:txBody>
      </p:sp>
      <p:sp>
        <p:nvSpPr>
          <p:cNvPr id="68612" name="Slide Number Placeholder 3"/>
          <p:cNvSpPr>
            <a:spLocks noGrp="1"/>
          </p:cNvSpPr>
          <p:nvPr>
            <p:ph type="sldNum" sz="quarter" idx="5"/>
          </p:nvPr>
        </p:nvSpPr>
        <p:spPr>
          <a:noFill/>
        </p:spPr>
        <p:txBody>
          <a:bodyPr/>
          <a:lstStyle>
            <a:lvl1pPr defTabSz="984843" eaLnBrk="0" hangingPunct="0">
              <a:defRPr>
                <a:solidFill>
                  <a:schemeClr val="tx1"/>
                </a:solidFill>
                <a:latin typeface="Arial" charset="0"/>
              </a:defRPr>
            </a:lvl1pPr>
            <a:lvl2pPr marL="785190" indent="-301996" defTabSz="984843" eaLnBrk="0" hangingPunct="0">
              <a:defRPr>
                <a:solidFill>
                  <a:schemeClr val="tx1"/>
                </a:solidFill>
                <a:latin typeface="Arial" charset="0"/>
              </a:defRPr>
            </a:lvl2pPr>
            <a:lvl3pPr marL="1207984" indent="-241597" defTabSz="984843" eaLnBrk="0" hangingPunct="0">
              <a:defRPr>
                <a:solidFill>
                  <a:schemeClr val="tx1"/>
                </a:solidFill>
                <a:latin typeface="Arial" charset="0"/>
              </a:defRPr>
            </a:lvl3pPr>
            <a:lvl4pPr marL="1691177" indent="-241597" defTabSz="984843" eaLnBrk="0" hangingPunct="0">
              <a:defRPr>
                <a:solidFill>
                  <a:schemeClr val="tx1"/>
                </a:solidFill>
                <a:latin typeface="Arial" charset="0"/>
              </a:defRPr>
            </a:lvl4pPr>
            <a:lvl5pPr marL="2174371" indent="-241597" defTabSz="984843" eaLnBrk="0" hangingPunct="0">
              <a:defRPr>
                <a:solidFill>
                  <a:schemeClr val="tx1"/>
                </a:solidFill>
                <a:latin typeface="Arial" charset="0"/>
              </a:defRPr>
            </a:lvl5pPr>
            <a:lvl6pPr marL="2657566" indent="-241597" defTabSz="984843" eaLnBrk="0" fontAlgn="base" hangingPunct="0">
              <a:spcBef>
                <a:spcPct val="0"/>
              </a:spcBef>
              <a:spcAft>
                <a:spcPct val="0"/>
              </a:spcAft>
              <a:defRPr>
                <a:solidFill>
                  <a:schemeClr val="tx1"/>
                </a:solidFill>
                <a:latin typeface="Arial" charset="0"/>
              </a:defRPr>
            </a:lvl6pPr>
            <a:lvl7pPr marL="3140757" indent="-241597" defTabSz="984843" eaLnBrk="0" fontAlgn="base" hangingPunct="0">
              <a:spcBef>
                <a:spcPct val="0"/>
              </a:spcBef>
              <a:spcAft>
                <a:spcPct val="0"/>
              </a:spcAft>
              <a:defRPr>
                <a:solidFill>
                  <a:schemeClr val="tx1"/>
                </a:solidFill>
                <a:latin typeface="Arial" charset="0"/>
              </a:defRPr>
            </a:lvl7pPr>
            <a:lvl8pPr marL="3623952" indent="-241597" defTabSz="984843" eaLnBrk="0" fontAlgn="base" hangingPunct="0">
              <a:spcBef>
                <a:spcPct val="0"/>
              </a:spcBef>
              <a:spcAft>
                <a:spcPct val="0"/>
              </a:spcAft>
              <a:defRPr>
                <a:solidFill>
                  <a:schemeClr val="tx1"/>
                </a:solidFill>
                <a:latin typeface="Arial" charset="0"/>
              </a:defRPr>
            </a:lvl8pPr>
            <a:lvl9pPr marL="4107145" indent="-241597" defTabSz="984843" eaLnBrk="0" fontAlgn="base" hangingPunct="0">
              <a:spcBef>
                <a:spcPct val="0"/>
              </a:spcBef>
              <a:spcAft>
                <a:spcPct val="0"/>
              </a:spcAft>
              <a:defRPr>
                <a:solidFill>
                  <a:schemeClr val="tx1"/>
                </a:solidFill>
                <a:latin typeface="Arial" charset="0"/>
              </a:defRPr>
            </a:lvl9pPr>
          </a:lstStyle>
          <a:p>
            <a:pPr eaLnBrk="1" hangingPunct="1"/>
            <a:fld id="{60B414E8-FCFE-46D8-BA08-574C71DA1196}" type="slidenum">
              <a:rPr lang="en-US" smtClean="0"/>
              <a:pPr eaLnBrk="1" hangingPunct="1"/>
              <a:t>8</a:t>
            </a:fld>
            <a:endParaRPr lang="en-US" dirty="0"/>
          </a:p>
        </p:txBody>
      </p:sp>
      <p:sp>
        <p:nvSpPr>
          <p:cNvPr id="2" name="Date Placeholder 1"/>
          <p:cNvSpPr>
            <a:spLocks noGrp="1"/>
          </p:cNvSpPr>
          <p:nvPr>
            <p:ph type="dt" idx="10"/>
          </p:nvPr>
        </p:nvSpPr>
        <p:spPr/>
        <p:txBody>
          <a:bodyPr/>
          <a:lstStyle/>
          <a:p>
            <a:pPr>
              <a:defRPr/>
            </a:pPr>
            <a:fld id="{793A580C-52CB-43C5-BF1F-B4A655877C36}" type="datetime1">
              <a:rPr lang="en-US" smtClean="0"/>
              <a:pPr>
                <a:defRPr/>
              </a:pPr>
              <a:t>1/6/2020</a:t>
            </a:fld>
            <a:endParaRPr lang="en-US" dirty="0"/>
          </a:p>
        </p:txBody>
      </p:sp>
      <p:sp>
        <p:nvSpPr>
          <p:cNvPr id="3" name="Footer Placeholder 2"/>
          <p:cNvSpPr>
            <a:spLocks noGrp="1"/>
          </p:cNvSpPr>
          <p:nvPr>
            <p:ph type="ftr" sz="quarter" idx="11"/>
          </p:nvPr>
        </p:nvSpPr>
        <p:spPr/>
        <p:txBody>
          <a:bodyPr/>
          <a:lstStyle/>
          <a:p>
            <a:pPr>
              <a:defRPr/>
            </a:pPr>
            <a:r>
              <a:rPr lang="en-US" dirty="0"/>
              <a:t>STeLLA Summer Institute I</a:t>
            </a:r>
          </a:p>
        </p:txBody>
      </p:sp>
      <p:sp>
        <p:nvSpPr>
          <p:cNvPr id="4" name="Header Placeholder 3"/>
          <p:cNvSpPr>
            <a:spLocks noGrp="1"/>
          </p:cNvSpPr>
          <p:nvPr>
            <p:ph type="hdr" sz="quarter" idx="12"/>
          </p:nvPr>
        </p:nvSpPr>
        <p:spPr/>
        <p:txBody>
          <a:bodyPr/>
          <a:lstStyle/>
          <a:p>
            <a:pPr>
              <a:defRPr/>
            </a:pPr>
            <a:r>
              <a:rPr lang="en-US" dirty="0"/>
              <a:t>BSCS</a:t>
            </a:r>
          </a:p>
        </p:txBody>
      </p:sp>
    </p:spTree>
    <p:extLst>
      <p:ext uri="{BB962C8B-B14F-4D97-AF65-F5344CB8AC3E}">
        <p14:creationId xmlns:p14="http://schemas.microsoft.com/office/powerpoint/2010/main" val="31302323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a:ln/>
        </p:spPr>
      </p:sp>
      <p:sp>
        <p:nvSpPr>
          <p:cNvPr id="68611" name="Notes Placeholder 2"/>
          <p:cNvSpPr>
            <a:spLocks noGrp="1"/>
          </p:cNvSpPr>
          <p:nvPr>
            <p:ph type="body" idx="1"/>
          </p:nvPr>
        </p:nvSpPr>
        <p:spPr>
          <a:noFill/>
        </p:spPr>
        <p:txBody>
          <a:bodyPr/>
          <a:lstStyle/>
          <a:p>
            <a:pPr lvl="0"/>
            <a:r>
              <a:rPr lang="en-US" sz="1300" dirty="0">
                <a:latin typeface="Arial" charset="0"/>
              </a:rPr>
              <a:t>7 min</a:t>
            </a:r>
          </a:p>
          <a:p>
            <a:pPr lvl="0"/>
            <a:endParaRPr lang="en-US" sz="1300" dirty="0">
              <a:latin typeface="Arial" charset="0"/>
            </a:endParaRPr>
          </a:p>
          <a:p>
            <a:pPr lvl="0" fontAlgn="base"/>
            <a:r>
              <a:rPr lang="en-US" sz="1200" b="0" u="none" strike="noStrike" kern="1200" dirty="0">
                <a:solidFill>
                  <a:schemeClr val="tx1"/>
                </a:solidFill>
                <a:effectLst/>
                <a:latin typeface="+mn-lt"/>
                <a:ea typeface="+mn-ea"/>
                <a:cs typeface="+mn-cs"/>
              </a:rPr>
              <a:t>a. </a:t>
            </a:r>
            <a:r>
              <a:rPr lang="en-US" sz="1200" b="1" u="none" strike="noStrike" kern="1200" dirty="0">
                <a:solidFill>
                  <a:schemeClr val="tx1"/>
                </a:solidFill>
                <a:effectLst/>
                <a:latin typeface="+mn-lt"/>
                <a:ea typeface="+mn-ea"/>
                <a:cs typeface="+mn-cs"/>
              </a:rPr>
              <a:t>Whole group:</a:t>
            </a:r>
            <a:r>
              <a:rPr lang="en-US" sz="1200" u="none" strike="noStrike" kern="1200" dirty="0">
                <a:solidFill>
                  <a:schemeClr val="tx1"/>
                </a:solidFill>
                <a:effectLst/>
                <a:latin typeface="+mn-lt"/>
                <a:ea typeface="+mn-ea"/>
                <a:cs typeface="+mn-cs"/>
              </a:rPr>
              <a:t> Discuss the questions on the slide as a group.</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Key ideas: </a:t>
            </a:r>
            <a:endParaRPr lang="en-US" sz="1200" kern="1200" dirty="0">
              <a:solidFill>
                <a:schemeClr val="tx1"/>
              </a:solidFill>
              <a:latin typeface="+mn-lt"/>
              <a:ea typeface="+mn-ea"/>
              <a:cs typeface="+mn-cs"/>
            </a:endParaRPr>
          </a:p>
          <a:p>
            <a:pPr marL="137160" indent="-137160">
              <a:buFont typeface="Arial" pitchFamily="34" charset="0"/>
              <a:buChar char="•"/>
            </a:pPr>
            <a:r>
              <a:rPr lang="en-US" sz="1200" kern="1200" dirty="0">
                <a:solidFill>
                  <a:schemeClr val="tx1"/>
                </a:solidFill>
                <a:latin typeface="+mn-lt"/>
                <a:ea typeface="+mn-ea"/>
                <a:cs typeface="+mn-cs"/>
              </a:rPr>
              <a:t>A focus question is designed to be answered using the lesson’s main learning goal and supporting science ideas. A goal statement describes the main science idea to be learned.</a:t>
            </a:r>
          </a:p>
          <a:p>
            <a:pPr marL="137160" indent="-137160">
              <a:buFont typeface="Arial" pitchFamily="34" charset="0"/>
              <a:buChar char="•"/>
            </a:pPr>
            <a:r>
              <a:rPr lang="en-US" sz="1200" kern="1200" dirty="0">
                <a:solidFill>
                  <a:schemeClr val="tx1"/>
                </a:solidFill>
                <a:latin typeface="+mn-lt"/>
                <a:ea typeface="+mn-ea"/>
                <a:cs typeface="+mn-cs"/>
              </a:rPr>
              <a:t>Focus questions are always used in </a:t>
            </a:r>
            <a:r>
              <a:rPr lang="en-US" sz="1200" kern="1200" dirty="0" err="1">
                <a:solidFill>
                  <a:schemeClr val="tx1"/>
                </a:solidFill>
                <a:latin typeface="+mn-lt"/>
                <a:ea typeface="+mn-ea"/>
                <a:cs typeface="+mn-cs"/>
              </a:rPr>
              <a:t>RESPeCT</a:t>
            </a:r>
            <a:r>
              <a:rPr lang="en-US" sz="1200" kern="1200" dirty="0">
                <a:solidFill>
                  <a:schemeClr val="tx1"/>
                </a:solidFill>
                <a:latin typeface="+mn-lt"/>
                <a:ea typeface="+mn-ea"/>
                <a:cs typeface="+mn-cs"/>
              </a:rPr>
              <a:t> lesson plans because they’re useful in engaging student interest, making their thinking visible, and eliciting initial ideas at the beginning of a lesson. When posed at the end of a lesson, focus questions challenge students to use new ideas developed during the lesson. </a:t>
            </a:r>
            <a:r>
              <a:rPr lang="en-US" sz="1300" dirty="0">
                <a:latin typeface="Arial" charset="0"/>
              </a:rPr>
              <a:t> </a:t>
            </a:r>
          </a:p>
          <a:p>
            <a:endParaRPr lang="en-US" dirty="0"/>
          </a:p>
        </p:txBody>
      </p:sp>
      <p:sp>
        <p:nvSpPr>
          <p:cNvPr id="68612" name="Slide Number Placeholder 3"/>
          <p:cNvSpPr>
            <a:spLocks noGrp="1"/>
          </p:cNvSpPr>
          <p:nvPr>
            <p:ph type="sldNum" sz="quarter" idx="5"/>
          </p:nvPr>
        </p:nvSpPr>
        <p:spPr>
          <a:noFill/>
        </p:spPr>
        <p:txBody>
          <a:bodyPr/>
          <a:lstStyle>
            <a:lvl1pPr defTabSz="984927" eaLnBrk="0" hangingPunct="0">
              <a:defRPr>
                <a:solidFill>
                  <a:schemeClr val="tx1"/>
                </a:solidFill>
                <a:latin typeface="Arial" charset="0"/>
              </a:defRPr>
            </a:lvl1pPr>
            <a:lvl2pPr marL="785258" indent="-302022" defTabSz="984927" eaLnBrk="0" hangingPunct="0">
              <a:defRPr>
                <a:solidFill>
                  <a:schemeClr val="tx1"/>
                </a:solidFill>
                <a:latin typeface="Arial" charset="0"/>
              </a:defRPr>
            </a:lvl2pPr>
            <a:lvl3pPr marL="1208089" indent="-241618" defTabSz="984927" eaLnBrk="0" hangingPunct="0">
              <a:defRPr>
                <a:solidFill>
                  <a:schemeClr val="tx1"/>
                </a:solidFill>
                <a:latin typeface="Arial" charset="0"/>
              </a:defRPr>
            </a:lvl3pPr>
            <a:lvl4pPr marL="1691324" indent="-241618" defTabSz="984927" eaLnBrk="0" hangingPunct="0">
              <a:defRPr>
                <a:solidFill>
                  <a:schemeClr val="tx1"/>
                </a:solidFill>
                <a:latin typeface="Arial" charset="0"/>
              </a:defRPr>
            </a:lvl4pPr>
            <a:lvl5pPr marL="2174558" indent="-241618" defTabSz="984927" eaLnBrk="0" hangingPunct="0">
              <a:defRPr>
                <a:solidFill>
                  <a:schemeClr val="tx1"/>
                </a:solidFill>
                <a:latin typeface="Arial" charset="0"/>
              </a:defRPr>
            </a:lvl5pPr>
            <a:lvl6pPr marL="2657794" indent="-241618" defTabSz="984927" eaLnBrk="0" fontAlgn="base" hangingPunct="0">
              <a:spcBef>
                <a:spcPct val="0"/>
              </a:spcBef>
              <a:spcAft>
                <a:spcPct val="0"/>
              </a:spcAft>
              <a:defRPr>
                <a:solidFill>
                  <a:schemeClr val="tx1"/>
                </a:solidFill>
                <a:latin typeface="Arial" charset="0"/>
              </a:defRPr>
            </a:lvl6pPr>
            <a:lvl7pPr marL="3141029" indent="-241618" defTabSz="984927" eaLnBrk="0" fontAlgn="base" hangingPunct="0">
              <a:spcBef>
                <a:spcPct val="0"/>
              </a:spcBef>
              <a:spcAft>
                <a:spcPct val="0"/>
              </a:spcAft>
              <a:defRPr>
                <a:solidFill>
                  <a:schemeClr val="tx1"/>
                </a:solidFill>
                <a:latin typeface="Arial" charset="0"/>
              </a:defRPr>
            </a:lvl7pPr>
            <a:lvl8pPr marL="3624265" indent="-241618" defTabSz="984927" eaLnBrk="0" fontAlgn="base" hangingPunct="0">
              <a:spcBef>
                <a:spcPct val="0"/>
              </a:spcBef>
              <a:spcAft>
                <a:spcPct val="0"/>
              </a:spcAft>
              <a:defRPr>
                <a:solidFill>
                  <a:schemeClr val="tx1"/>
                </a:solidFill>
                <a:latin typeface="Arial" charset="0"/>
              </a:defRPr>
            </a:lvl8pPr>
            <a:lvl9pPr marL="4107500" indent="-241618" defTabSz="984927" eaLnBrk="0" fontAlgn="base" hangingPunct="0">
              <a:spcBef>
                <a:spcPct val="0"/>
              </a:spcBef>
              <a:spcAft>
                <a:spcPct val="0"/>
              </a:spcAft>
              <a:defRPr>
                <a:solidFill>
                  <a:schemeClr val="tx1"/>
                </a:solidFill>
                <a:latin typeface="Arial" charset="0"/>
              </a:defRPr>
            </a:lvl9pPr>
          </a:lstStyle>
          <a:p>
            <a:pPr eaLnBrk="1" hangingPunct="1"/>
            <a:fld id="{60B414E8-FCFE-46D8-BA08-574C71DA1196}" type="slidenum">
              <a:rPr lang="en-US" smtClean="0">
                <a:solidFill>
                  <a:prstClr val="black"/>
                </a:solidFill>
              </a:rPr>
              <a:pPr eaLnBrk="1" hangingPunct="1"/>
              <a:t>9</a:t>
            </a:fld>
            <a:endParaRPr lang="en-US" dirty="0">
              <a:solidFill>
                <a:prstClr val="black"/>
              </a:solidFill>
            </a:endParaRPr>
          </a:p>
        </p:txBody>
      </p:sp>
      <p:sp>
        <p:nvSpPr>
          <p:cNvPr id="2" name="Date Placeholder 1"/>
          <p:cNvSpPr>
            <a:spLocks noGrp="1"/>
          </p:cNvSpPr>
          <p:nvPr>
            <p:ph type="dt" idx="10"/>
          </p:nvPr>
        </p:nvSpPr>
        <p:spPr/>
        <p:txBody>
          <a:bodyPr/>
          <a:lstStyle/>
          <a:p>
            <a:pPr>
              <a:defRPr/>
            </a:pPr>
            <a:fld id="{793A580C-52CB-43C5-BF1F-B4A655877C36}" type="datetime1">
              <a:rPr lang="en-US" smtClean="0">
                <a:solidFill>
                  <a:prstClr val="black"/>
                </a:solidFill>
              </a:rPr>
              <a:pPr>
                <a:defRPr/>
              </a:pPr>
              <a:t>1/6/2020</a:t>
            </a:fld>
            <a:endParaRPr lang="en-US" dirty="0">
              <a:solidFill>
                <a:prstClr val="black"/>
              </a:solidFill>
            </a:endParaRPr>
          </a:p>
        </p:txBody>
      </p:sp>
      <p:sp>
        <p:nvSpPr>
          <p:cNvPr id="3" name="Footer Placeholder 2"/>
          <p:cNvSpPr>
            <a:spLocks noGrp="1"/>
          </p:cNvSpPr>
          <p:nvPr>
            <p:ph type="ftr" sz="quarter" idx="11"/>
          </p:nvPr>
        </p:nvSpPr>
        <p:spPr/>
        <p:txBody>
          <a:bodyPr/>
          <a:lstStyle/>
          <a:p>
            <a:pPr>
              <a:defRPr/>
            </a:pPr>
            <a:r>
              <a:rPr lang="en-US" dirty="0">
                <a:solidFill>
                  <a:prstClr val="black"/>
                </a:solidFill>
              </a:rPr>
              <a:t>STeLLA Summer Institute I</a:t>
            </a:r>
          </a:p>
        </p:txBody>
      </p:sp>
      <p:sp>
        <p:nvSpPr>
          <p:cNvPr id="4" name="Header Placeholder 3"/>
          <p:cNvSpPr>
            <a:spLocks noGrp="1"/>
          </p:cNvSpPr>
          <p:nvPr>
            <p:ph type="hdr" sz="quarter" idx="12"/>
          </p:nvPr>
        </p:nvSpPr>
        <p:spPr/>
        <p:txBody>
          <a:bodyPr/>
          <a:lstStyle/>
          <a:p>
            <a:pPr>
              <a:defRPr/>
            </a:pPr>
            <a:r>
              <a:rPr lang="en-US" dirty="0">
                <a:solidFill>
                  <a:prstClr val="black"/>
                </a:solidFill>
              </a:rPr>
              <a:t>BSCS</a:t>
            </a:r>
          </a:p>
        </p:txBody>
      </p:sp>
    </p:spTree>
    <p:extLst>
      <p:ext uri="{BB962C8B-B14F-4D97-AF65-F5344CB8AC3E}">
        <p14:creationId xmlns:p14="http://schemas.microsoft.com/office/powerpoint/2010/main" val="9616189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cxnSp>
        <p:nvCxnSpPr>
          <p:cNvPr id="4" name="Straight Connector 3"/>
          <p:cNvCxnSpPr/>
          <p:nvPr/>
        </p:nvCxnSpPr>
        <p:spPr>
          <a:xfrm>
            <a:off x="685800" y="3398838"/>
            <a:ext cx="7848600" cy="158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685800" y="1371600"/>
            <a:ext cx="7848600" cy="1927225"/>
          </a:xfrm>
        </p:spPr>
        <p:txBody>
          <a:bodyPr anchor="b">
            <a:noAutofit/>
          </a:bodyPr>
          <a:lstStyle>
            <a:lvl1pPr>
              <a:defRPr sz="5400" cap="all" baseline="0">
                <a:latin typeface="Calibri" panose="020F0502020204030204" pitchFamily="34" charset="0"/>
              </a:defRPr>
            </a:lvl1pPr>
          </a:lstStyle>
          <a:p>
            <a:r>
              <a:rPr lang="en-US" dirty="0"/>
              <a:t>Click to edit Master title style</a:t>
            </a:r>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latin typeface="Calibri" panose="020F050202020403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4736509-B7D9-4E14-990D-0939A6D2E156}" type="slidenum">
              <a:rPr lang="en-US"/>
              <a:pPr>
                <a:defRPr/>
              </a:pPr>
              <a:t>‹#›</a:t>
            </a:fld>
            <a:endParaRPr lang="en-US"/>
          </a:p>
        </p:txBody>
      </p:sp>
    </p:spTree>
    <p:extLst>
      <p:ext uri="{BB962C8B-B14F-4D97-AF65-F5344CB8AC3E}">
        <p14:creationId xmlns:p14="http://schemas.microsoft.com/office/powerpoint/2010/main" val="1466090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4950129-838B-4CD0-82C5-B9E5CA8BA4D1}" type="slidenum">
              <a:rPr lang="en-US"/>
              <a:pPr>
                <a:defRPr/>
              </a:pPr>
              <a:t>‹#›</a:t>
            </a:fld>
            <a:endParaRPr lang="en-US"/>
          </a:p>
        </p:txBody>
      </p:sp>
    </p:spTree>
    <p:extLst>
      <p:ext uri="{BB962C8B-B14F-4D97-AF65-F5344CB8AC3E}">
        <p14:creationId xmlns:p14="http://schemas.microsoft.com/office/powerpoint/2010/main" val="29109853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lvl1pPr>
              <a:defRPr>
                <a:latin typeface="Calibri" panose="020F050202020403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a:xfrm>
            <a:off x="457200" y="609600"/>
            <a:ext cx="6019800" cy="5867400"/>
          </a:xfrm>
        </p:spPr>
        <p:txBody>
          <a:bodyPr vert="eaVert"/>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73227E1-08E6-4E55-9BDE-7F7F260040A8}" type="slidenum">
              <a:rPr lang="en-US"/>
              <a:pPr>
                <a:defRPr/>
              </a:pPr>
              <a:t>‹#›</a:t>
            </a:fld>
            <a:endParaRPr lang="en-US"/>
          </a:p>
        </p:txBody>
      </p:sp>
    </p:spTree>
    <p:extLst>
      <p:ext uri="{BB962C8B-B14F-4D97-AF65-F5344CB8AC3E}">
        <p14:creationId xmlns:p14="http://schemas.microsoft.com/office/powerpoint/2010/main" val="31863072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cxnSp>
        <p:nvCxnSpPr>
          <p:cNvPr id="4" name="Straight Connector 3"/>
          <p:cNvCxnSpPr/>
          <p:nvPr/>
        </p:nvCxnSpPr>
        <p:spPr>
          <a:xfrm>
            <a:off x="685800" y="3398838"/>
            <a:ext cx="7848600" cy="158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685800" y="1371600"/>
            <a:ext cx="7848600" cy="1927225"/>
          </a:xfrm>
        </p:spPr>
        <p:txBody>
          <a:bodyPr anchor="b">
            <a:noAutofit/>
          </a:bodyPr>
          <a:lstStyle>
            <a:lvl1pPr>
              <a:defRPr sz="5400" cap="all" baseline="0">
                <a:latin typeface="Calibri" panose="020F0502020204030204"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latin typeface="Calibri" panose="020F050202020403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4736509-B7D9-4E14-990D-0939A6D2E156}" type="slidenum">
              <a:rPr lang="en-US"/>
              <a:pPr>
                <a:defRPr/>
              </a:pPr>
              <a:t>‹#›</a:t>
            </a:fld>
            <a:endParaRPr lang="en-US"/>
          </a:p>
        </p:txBody>
      </p:sp>
    </p:spTree>
    <p:extLst>
      <p:ext uri="{BB962C8B-B14F-4D97-AF65-F5344CB8AC3E}">
        <p14:creationId xmlns:p14="http://schemas.microsoft.com/office/powerpoint/2010/main" val="3462800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A7A78D6-729F-4E75-A2D7-D2A416F3A9DE}" type="slidenum">
              <a:rPr lang="en-US"/>
              <a:pPr>
                <a:defRPr/>
              </a:pPr>
              <a:t>‹#›</a:t>
            </a:fld>
            <a:endParaRPr lang="en-US"/>
          </a:p>
        </p:txBody>
      </p:sp>
    </p:spTree>
    <p:extLst>
      <p:ext uri="{BB962C8B-B14F-4D97-AF65-F5344CB8AC3E}">
        <p14:creationId xmlns:p14="http://schemas.microsoft.com/office/powerpoint/2010/main" val="33833347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A7A78D6-729F-4E75-A2D7-D2A416F3A9DE}" type="slidenum">
              <a:rPr lang="en-US"/>
              <a:pPr>
                <a:defRPr/>
              </a:pPr>
              <a:t>‹#›</a:t>
            </a:fld>
            <a:endParaRPr lang="en-US"/>
          </a:p>
        </p:txBody>
      </p:sp>
    </p:spTree>
    <p:extLst>
      <p:ext uri="{BB962C8B-B14F-4D97-AF65-F5344CB8AC3E}">
        <p14:creationId xmlns:p14="http://schemas.microsoft.com/office/powerpoint/2010/main" val="10394501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cxnSp>
        <p:nvCxnSpPr>
          <p:cNvPr id="4" name="Straight Connector 3"/>
          <p:cNvCxnSpPr/>
          <p:nvPr/>
        </p:nvCxnSpPr>
        <p:spPr>
          <a:xfrm>
            <a:off x="731838" y="4598988"/>
            <a:ext cx="7848600" cy="158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722313" y="2362200"/>
            <a:ext cx="7772400" cy="2200275"/>
          </a:xfrm>
        </p:spPr>
        <p:txBody>
          <a:bodyPr anchor="b"/>
          <a:lstStyle>
            <a:lvl1pPr algn="l">
              <a:defRPr sz="4800" b="0" cap="all">
                <a:latin typeface="Calibri" panose="020F0502020204030204" pitchFamily="34" charset="0"/>
              </a:defRPr>
            </a:lvl1pPr>
          </a:lstStyle>
          <a:p>
            <a:r>
              <a:rPr lang="en-US" dirty="0"/>
              <a:t>Click to edit Master title style</a:t>
            </a:r>
          </a:p>
        </p:txBody>
      </p:sp>
      <p:sp>
        <p:nvSpPr>
          <p:cNvPr id="3" name="Text Placeholder 2"/>
          <p:cNvSpPr>
            <a:spLocks noGrp="1"/>
          </p:cNvSpPr>
          <p:nvPr>
            <p:ph type="body" idx="1"/>
          </p:nvPr>
        </p:nvSpPr>
        <p:spPr>
          <a:xfrm>
            <a:off x="722313" y="4626864"/>
            <a:ext cx="7772400" cy="1500187"/>
          </a:xfrm>
        </p:spPr>
        <p:txBody>
          <a:bodyPr>
            <a:normAutofit/>
          </a:bodyPr>
          <a:lstStyle>
            <a:lvl1pPr marL="0" indent="0">
              <a:buNone/>
              <a:defRPr sz="2400">
                <a:solidFill>
                  <a:schemeClr val="tx2"/>
                </a:solidFill>
                <a:latin typeface="Calibri" panose="020F050202020403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B6BBEB5-01D6-47A2-BCF3-B3B9837CD530}" type="slidenum">
              <a:rPr lang="en-US"/>
              <a:pPr>
                <a:defRPr/>
              </a:pPr>
              <a:t>‹#›</a:t>
            </a:fld>
            <a:endParaRPr lang="en-US"/>
          </a:p>
        </p:txBody>
      </p:sp>
    </p:spTree>
    <p:extLst>
      <p:ext uri="{BB962C8B-B14F-4D97-AF65-F5344CB8AC3E}">
        <p14:creationId xmlns:p14="http://schemas.microsoft.com/office/powerpoint/2010/main" val="2517589831"/>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defRPr>
            </a:lvl1pPr>
          </a:lstStyle>
          <a:p>
            <a:r>
              <a:rPr lang="en-US" dirty="0"/>
              <a:t>Click to edit Master title style</a:t>
            </a:r>
          </a:p>
        </p:txBody>
      </p:sp>
      <p:sp>
        <p:nvSpPr>
          <p:cNvPr id="3" name="Content Placeholder 2"/>
          <p:cNvSpPr>
            <a:spLocks noGrp="1"/>
          </p:cNvSpPr>
          <p:nvPr>
            <p:ph sz="half" idx="1"/>
          </p:nvPr>
        </p:nvSpPr>
        <p:spPr>
          <a:xfrm>
            <a:off x="457200" y="1673352"/>
            <a:ext cx="4038600" cy="4718304"/>
          </a:xfrm>
        </p:spPr>
        <p:txBody>
          <a:bodyPr/>
          <a:lstStyle>
            <a:lvl1pPr>
              <a:defRPr sz="2800">
                <a:latin typeface="Calibri" panose="020F0502020204030204" pitchFamily="34" charset="0"/>
              </a:defRPr>
            </a:lvl1pPr>
            <a:lvl2pPr>
              <a:defRPr sz="2400">
                <a:latin typeface="Calibri" panose="020F0502020204030204" pitchFamily="34" charset="0"/>
              </a:defRPr>
            </a:lvl2pPr>
            <a:lvl3pPr>
              <a:defRPr sz="2000">
                <a:latin typeface="Calibri" panose="020F0502020204030204" pitchFamily="34" charset="0"/>
              </a:defRPr>
            </a:lvl3pPr>
            <a:lvl4pPr>
              <a:defRPr sz="1800">
                <a:latin typeface="Calibri" panose="020F0502020204030204" pitchFamily="34" charset="0"/>
              </a:defRPr>
            </a:lvl4pPr>
            <a:lvl5pPr>
              <a:defRPr sz="1800">
                <a:latin typeface="Calibri" panose="020F0502020204030204"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73352"/>
            <a:ext cx="4038600" cy="4718304"/>
          </a:xfrm>
        </p:spPr>
        <p:txBody>
          <a:bodyPr/>
          <a:lstStyle>
            <a:lvl1pPr>
              <a:defRPr sz="2800">
                <a:latin typeface="Calibri" panose="020F0502020204030204" pitchFamily="34" charset="0"/>
              </a:defRPr>
            </a:lvl1pPr>
            <a:lvl2pPr>
              <a:defRPr sz="2400">
                <a:latin typeface="Calibri" panose="020F0502020204030204" pitchFamily="34" charset="0"/>
              </a:defRPr>
            </a:lvl2pPr>
            <a:lvl3pPr>
              <a:defRPr sz="2000">
                <a:latin typeface="Calibri" panose="020F0502020204030204" pitchFamily="34" charset="0"/>
              </a:defRPr>
            </a:lvl3pPr>
            <a:lvl4pPr>
              <a:defRPr sz="1800">
                <a:latin typeface="Calibri" panose="020F0502020204030204" pitchFamily="34" charset="0"/>
              </a:defRPr>
            </a:lvl4pPr>
            <a:lvl5pPr>
              <a:defRPr sz="1800">
                <a:latin typeface="Calibri" panose="020F0502020204030204"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A82B28A-D4AF-4B7E-8537-11780E8ECB02}" type="slidenum">
              <a:rPr lang="en-US"/>
              <a:pPr>
                <a:defRPr/>
              </a:pPr>
              <a:t>‹#›</a:t>
            </a:fld>
            <a:endParaRPr lang="en-US"/>
          </a:p>
        </p:txBody>
      </p:sp>
    </p:spTree>
    <p:extLst>
      <p:ext uri="{BB962C8B-B14F-4D97-AF65-F5344CB8AC3E}">
        <p14:creationId xmlns:p14="http://schemas.microsoft.com/office/powerpoint/2010/main" val="19816008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cxnSp>
        <p:nvCxnSpPr>
          <p:cNvPr id="7" name="Straight Connector 6"/>
          <p:cNvCxnSpPr/>
          <p:nvPr/>
        </p:nvCxnSpPr>
        <p:spPr>
          <a:xfrm rot="5400000">
            <a:off x="2218531" y="4045744"/>
            <a:ext cx="4708525"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a:latin typeface="Calibri" panose="020F0502020204030204" pitchFamily="34" charset="0"/>
              </a:defRPr>
            </a:lvl1pPr>
          </a:lstStyle>
          <a:p>
            <a:r>
              <a:rPr lang="en-US" dirty="0"/>
              <a:t>Click to edit Master title style</a:t>
            </a:r>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latin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atin typeface="Calibri" panose="020F0502020204030204" pitchFamily="34" charset="0"/>
              </a:defRPr>
            </a:lvl1pPr>
            <a:lvl2pPr>
              <a:defRPr sz="2000">
                <a:latin typeface="Calibri" panose="020F0502020204030204" pitchFamily="34" charset="0"/>
              </a:defRPr>
            </a:lvl2pPr>
            <a:lvl3pPr>
              <a:defRPr sz="1800">
                <a:latin typeface="Calibri" panose="020F0502020204030204" pitchFamily="34" charset="0"/>
              </a:defRPr>
            </a:lvl3pPr>
            <a:lvl4pPr>
              <a:defRPr sz="1600">
                <a:latin typeface="Calibri" panose="020F0502020204030204" pitchFamily="34" charset="0"/>
              </a:defRPr>
            </a:lvl4pPr>
            <a:lvl5pPr>
              <a:defRPr sz="1600">
                <a:latin typeface="Calibri" panose="020F0502020204030204" pitchFamily="34"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Calibri" panose="020F0502020204030204" pitchFamily="34" charset="0"/>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atin typeface="Calibri" panose="020F0502020204030204" pitchFamily="34" charset="0"/>
              </a:defRPr>
            </a:lvl1pPr>
            <a:lvl2pPr>
              <a:defRPr sz="2000">
                <a:latin typeface="Calibri" panose="020F0502020204030204" pitchFamily="34" charset="0"/>
              </a:defRPr>
            </a:lvl2pPr>
            <a:lvl3pPr>
              <a:defRPr sz="1800">
                <a:latin typeface="Calibri" panose="020F0502020204030204" pitchFamily="34" charset="0"/>
              </a:defRPr>
            </a:lvl3pPr>
            <a:lvl4pPr>
              <a:defRPr sz="1600">
                <a:latin typeface="Calibri" panose="020F0502020204030204" pitchFamily="34" charset="0"/>
              </a:defRPr>
            </a:lvl4pPr>
            <a:lvl5pPr>
              <a:defRPr sz="1600">
                <a:latin typeface="Calibri" panose="020F0502020204030204" pitchFamily="34"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Date Placeholder 6"/>
          <p:cNvSpPr>
            <a:spLocks noGrp="1"/>
          </p:cNvSpPr>
          <p:nvPr>
            <p:ph type="dt" sz="half" idx="10"/>
          </p:nvPr>
        </p:nvSpPr>
        <p:spPr/>
        <p:txBody>
          <a:bodyPr/>
          <a:lstStyle>
            <a:lvl1pPr>
              <a:defRPr/>
            </a:lvl1pPr>
          </a:lstStyle>
          <a:p>
            <a:pPr>
              <a:defRPr/>
            </a:pPr>
            <a:endParaRPr lang="en-US"/>
          </a:p>
        </p:txBody>
      </p:sp>
      <p:sp>
        <p:nvSpPr>
          <p:cNvPr id="9" name="Footer Placeholder 7"/>
          <p:cNvSpPr>
            <a:spLocks noGrp="1"/>
          </p:cNvSpPr>
          <p:nvPr>
            <p:ph type="ftr" sz="quarter" idx="11"/>
          </p:nvPr>
        </p:nvSpPr>
        <p:spPr/>
        <p:txBody>
          <a:bodyPr/>
          <a:lstStyle>
            <a:lvl1pPr>
              <a:defRPr/>
            </a:lvl1pPr>
          </a:lstStyle>
          <a:p>
            <a:pPr>
              <a:defRPr/>
            </a:pPr>
            <a:endParaRPr lang="en-US"/>
          </a:p>
        </p:txBody>
      </p:sp>
      <p:sp>
        <p:nvSpPr>
          <p:cNvPr id="10" name="Slide Number Placeholder 8"/>
          <p:cNvSpPr>
            <a:spLocks noGrp="1"/>
          </p:cNvSpPr>
          <p:nvPr>
            <p:ph type="sldNum" sz="quarter" idx="12"/>
          </p:nvPr>
        </p:nvSpPr>
        <p:spPr/>
        <p:txBody>
          <a:bodyPr/>
          <a:lstStyle>
            <a:lvl1pPr>
              <a:defRPr/>
            </a:lvl1pPr>
          </a:lstStyle>
          <a:p>
            <a:pPr>
              <a:defRPr/>
            </a:pPr>
            <a:fld id="{2AC85E45-36ED-4CB7-AAF7-BE6B50D63CE7}" type="slidenum">
              <a:rPr lang="en-US"/>
              <a:pPr>
                <a:defRPr/>
              </a:pPr>
              <a:t>‹#›</a:t>
            </a:fld>
            <a:endParaRPr lang="en-US"/>
          </a:p>
        </p:txBody>
      </p:sp>
    </p:spTree>
    <p:extLst>
      <p:ext uri="{BB962C8B-B14F-4D97-AF65-F5344CB8AC3E}">
        <p14:creationId xmlns:p14="http://schemas.microsoft.com/office/powerpoint/2010/main" val="13674736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defRPr>
            </a:lvl1pPr>
          </a:lstStyle>
          <a:p>
            <a:r>
              <a:rPr lang="en-US" dirty="0"/>
              <a:t>Click to edit Master title style</a:t>
            </a:r>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19CF5097-F154-45E2-885E-C804689485C2}" type="slidenum">
              <a:rPr lang="en-US"/>
              <a:pPr>
                <a:defRPr/>
              </a:pPr>
              <a:t>‹#›</a:t>
            </a:fld>
            <a:endParaRPr lang="en-US"/>
          </a:p>
        </p:txBody>
      </p:sp>
    </p:spTree>
    <p:extLst>
      <p:ext uri="{BB962C8B-B14F-4D97-AF65-F5344CB8AC3E}">
        <p14:creationId xmlns:p14="http://schemas.microsoft.com/office/powerpoint/2010/main" val="39381159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5266BDC2-34F1-4F7E-8EA7-5E37952CD375}" type="slidenum">
              <a:rPr lang="en-US"/>
              <a:pPr>
                <a:defRPr/>
              </a:pPr>
              <a:t>‹#›</a:t>
            </a:fld>
            <a:endParaRPr lang="en-US"/>
          </a:p>
        </p:txBody>
      </p:sp>
    </p:spTree>
    <p:extLst>
      <p:ext uri="{BB962C8B-B14F-4D97-AF65-F5344CB8AC3E}">
        <p14:creationId xmlns:p14="http://schemas.microsoft.com/office/powerpoint/2010/main" val="3022234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cxnSp>
        <p:nvCxnSpPr>
          <p:cNvPr id="5" name="Straight Connector 4"/>
          <p:cNvCxnSpPr/>
          <p:nvPr/>
        </p:nvCxnSpPr>
        <p:spPr>
          <a:xfrm rot="5400000">
            <a:off x="-13494" y="3580607"/>
            <a:ext cx="5578475"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57200" y="792080"/>
            <a:ext cx="2139696" cy="1261872"/>
          </a:xfrm>
        </p:spPr>
        <p:txBody>
          <a:bodyPr anchor="b">
            <a:noAutofit/>
          </a:bodyPr>
          <a:lstStyle>
            <a:lvl1pPr algn="l">
              <a:defRPr sz="2400" b="0">
                <a:latin typeface="Calibri" panose="020F0502020204030204" pitchFamily="34" charset="0"/>
              </a:defRPr>
            </a:lvl1pPr>
          </a:lstStyle>
          <a:p>
            <a:r>
              <a:rPr lang="en-US" dirty="0"/>
              <a:t>Click to edit Master title style</a:t>
            </a:r>
          </a:p>
        </p:txBody>
      </p:sp>
      <p:sp>
        <p:nvSpPr>
          <p:cNvPr id="3" name="Content Placeholder 2"/>
          <p:cNvSpPr>
            <a:spLocks noGrp="1"/>
          </p:cNvSpPr>
          <p:nvPr>
            <p:ph idx="1"/>
          </p:nvPr>
        </p:nvSpPr>
        <p:spPr>
          <a:xfrm>
            <a:off x="2971800" y="792080"/>
            <a:ext cx="5715000" cy="5577840"/>
          </a:xfrm>
        </p:spPr>
        <p:txBody>
          <a:bodyPr/>
          <a:lstStyle>
            <a:lvl1pPr>
              <a:defRPr sz="3200">
                <a:latin typeface="Calibri" panose="020F0502020204030204" pitchFamily="34" charset="0"/>
              </a:defRPr>
            </a:lvl1pPr>
            <a:lvl2pPr>
              <a:defRPr sz="2800">
                <a:latin typeface="Calibri" panose="020F0502020204030204" pitchFamily="34" charset="0"/>
              </a:defRPr>
            </a:lvl2pPr>
            <a:lvl3pPr>
              <a:defRPr sz="2400">
                <a:latin typeface="Calibri" panose="020F0502020204030204" pitchFamily="34" charset="0"/>
              </a:defRPr>
            </a:lvl3pPr>
            <a:lvl4pPr>
              <a:defRPr sz="2000">
                <a:latin typeface="Calibri" panose="020F0502020204030204" pitchFamily="34" charset="0"/>
              </a:defRPr>
            </a:lvl4pPr>
            <a:lvl5pPr>
              <a:defRPr sz="2000">
                <a:latin typeface="Calibri" panose="020F0502020204030204" pitchFamily="34" charset="0"/>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atin typeface="Calibri" panose="020F050202020403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6" name="Date Placeholder 4"/>
          <p:cNvSpPr>
            <a:spLocks noGrp="1"/>
          </p:cNvSpPr>
          <p:nvPr>
            <p:ph type="dt" sz="half" idx="10"/>
          </p:nvPr>
        </p:nvSpPr>
        <p:spPr/>
        <p:txBody>
          <a:bodyPr/>
          <a:lstStyle>
            <a:lvl1pPr>
              <a:defRPr/>
            </a:lvl1pPr>
          </a:lstStyle>
          <a:p>
            <a:pPr>
              <a:defRPr/>
            </a:pPr>
            <a:endParaRPr lang="en-US"/>
          </a:p>
        </p:txBody>
      </p:sp>
      <p:sp>
        <p:nvSpPr>
          <p:cNvPr id="7" name="Footer Placeholder 5"/>
          <p:cNvSpPr>
            <a:spLocks noGrp="1"/>
          </p:cNvSpPr>
          <p:nvPr>
            <p:ph type="ftr" sz="quarter" idx="11"/>
          </p:nvPr>
        </p:nvSpPr>
        <p:spPr/>
        <p:txBody>
          <a:bodyPr/>
          <a:lstStyle>
            <a:lvl1pPr>
              <a:defRPr/>
            </a:lvl1pPr>
          </a:lstStyle>
          <a:p>
            <a:pPr>
              <a:defRPr/>
            </a:pPr>
            <a:endParaRPr lang="en-US"/>
          </a:p>
        </p:txBody>
      </p:sp>
      <p:sp>
        <p:nvSpPr>
          <p:cNvPr id="8" name="Slide Number Placeholder 6"/>
          <p:cNvSpPr>
            <a:spLocks noGrp="1"/>
          </p:cNvSpPr>
          <p:nvPr>
            <p:ph type="sldNum" sz="quarter" idx="12"/>
          </p:nvPr>
        </p:nvSpPr>
        <p:spPr/>
        <p:txBody>
          <a:bodyPr/>
          <a:lstStyle>
            <a:lvl1pPr>
              <a:defRPr/>
            </a:lvl1pPr>
          </a:lstStyle>
          <a:p>
            <a:pPr>
              <a:defRPr/>
            </a:pPr>
            <a:fld id="{9070B46F-C72C-481F-AA11-EB346A150C1A}" type="slidenum">
              <a:rPr lang="en-US"/>
              <a:pPr>
                <a:defRPr/>
              </a:pPr>
              <a:t>‹#›</a:t>
            </a:fld>
            <a:endParaRPr lang="en-US"/>
          </a:p>
        </p:txBody>
      </p:sp>
    </p:spTree>
    <p:extLst>
      <p:ext uri="{BB962C8B-B14F-4D97-AF65-F5344CB8AC3E}">
        <p14:creationId xmlns:p14="http://schemas.microsoft.com/office/powerpoint/2010/main" val="32028207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lstStyle>
            <a:lvl1pPr algn="l">
              <a:defRPr sz="2400" b="0">
                <a:latin typeface="Calibri" panose="020F0502020204030204" pitchFamily="34" charset="0"/>
              </a:defRPr>
            </a:lvl1pPr>
          </a:lstStyle>
          <a:p>
            <a:r>
              <a:rPr lang="en-US" dirty="0"/>
              <a:t>Click to edit Master title style</a:t>
            </a:r>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rtlCol="0">
            <a:normAutofit/>
          </a:bodyPr>
          <a:lstStyle>
            <a:lvl1pPr marL="0" indent="0">
              <a:buNone/>
              <a:defRPr sz="3200">
                <a:latin typeface="Calibri" panose="020F050202020403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atin typeface="Calibri" panose="020F050202020403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6B61DD7-BAA8-421F-9E35-5963BE49B3F3}" type="slidenum">
              <a:rPr lang="en-US"/>
              <a:pPr>
                <a:defRPr/>
              </a:pPr>
              <a:t>‹#›</a:t>
            </a:fld>
            <a:endParaRPr lang="en-US"/>
          </a:p>
        </p:txBody>
      </p:sp>
    </p:spTree>
    <p:extLst>
      <p:ext uri="{BB962C8B-B14F-4D97-AF65-F5344CB8AC3E}">
        <p14:creationId xmlns:p14="http://schemas.microsoft.com/office/powerpoint/2010/main" val="33563746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663"/>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endParaRPr>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dirty="0"/>
              <a:t>Click to edit Master title style</a:t>
            </a:r>
          </a:p>
        </p:txBody>
      </p:sp>
      <p:sp>
        <p:nvSpPr>
          <p:cNvPr id="4100" name="Text Placeholder 2"/>
          <p:cNvSpPr>
            <a:spLocks noGrp="1"/>
          </p:cNvSpPr>
          <p:nvPr>
            <p:ph type="body" idx="1"/>
          </p:nvPr>
        </p:nvSpPr>
        <p:spPr bwMode="auto">
          <a:xfrm>
            <a:off x="457200" y="1600200"/>
            <a:ext cx="8229600" cy="4876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7" name="Rectangle 6"/>
          <p:cNvSpPr/>
          <p:nvPr/>
        </p:nvSpPr>
        <p:spPr>
          <a:xfrm>
            <a:off x="0" y="0"/>
            <a:ext cx="9144000" cy="365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endParaRPr>
          </a:p>
        </p:txBody>
      </p:sp>
      <p:sp>
        <p:nvSpPr>
          <p:cNvPr id="4" name="Date Placeholder 3"/>
          <p:cNvSpPr>
            <a:spLocks noGrp="1"/>
          </p:cNvSpPr>
          <p:nvPr>
            <p:ph type="dt" sz="half" idx="2"/>
          </p:nvPr>
        </p:nvSpPr>
        <p:spPr>
          <a:xfrm>
            <a:off x="457200" y="19050"/>
            <a:ext cx="2895600" cy="328613"/>
          </a:xfrm>
          <a:prstGeom prst="rect">
            <a:avLst/>
          </a:prstGeom>
        </p:spPr>
        <p:txBody>
          <a:bodyPr vert="horz" lIns="91440" tIns="45720" rIns="91440" bIns="45720" rtlCol="0" anchor="ctr"/>
          <a:lstStyle>
            <a:lvl1pPr algn="l">
              <a:defRPr sz="1200">
                <a:solidFill>
                  <a:srgbClr val="FFFFFF"/>
                </a:solidFill>
              </a:defRPr>
            </a:lvl1pPr>
          </a:lstStyle>
          <a:p>
            <a:pPr fontAlgn="base">
              <a:spcBef>
                <a:spcPct val="0"/>
              </a:spcBef>
              <a:spcAft>
                <a:spcPct val="0"/>
              </a:spcAft>
              <a:defRPr/>
            </a:pPr>
            <a:endParaRPr lang="en-US"/>
          </a:p>
        </p:txBody>
      </p:sp>
      <p:sp>
        <p:nvSpPr>
          <p:cNvPr id="5" name="Footer Placeholder 4"/>
          <p:cNvSpPr>
            <a:spLocks noGrp="1"/>
          </p:cNvSpPr>
          <p:nvPr>
            <p:ph type="ftr" sz="quarter" idx="3"/>
          </p:nvPr>
        </p:nvSpPr>
        <p:spPr>
          <a:xfrm>
            <a:off x="3429000" y="19050"/>
            <a:ext cx="4114800" cy="328613"/>
          </a:xfrm>
          <a:prstGeom prst="rect">
            <a:avLst/>
          </a:prstGeom>
        </p:spPr>
        <p:txBody>
          <a:bodyPr vert="horz" lIns="91440" tIns="45720" rIns="91440" bIns="45720" rtlCol="0" anchor="ctr"/>
          <a:lstStyle>
            <a:lvl1pPr algn="ctr">
              <a:defRPr sz="1200">
                <a:solidFill>
                  <a:srgbClr val="FFFFFF"/>
                </a:solidFill>
              </a:defRPr>
            </a:lvl1pPr>
          </a:lstStyle>
          <a:p>
            <a:pPr fontAlgn="base">
              <a:spcBef>
                <a:spcPct val="0"/>
              </a:spcBef>
              <a:spcAft>
                <a:spcPct val="0"/>
              </a:spcAft>
              <a:defRPr/>
            </a:pPr>
            <a:endParaRPr lang="en-US"/>
          </a:p>
        </p:txBody>
      </p:sp>
      <p:sp>
        <p:nvSpPr>
          <p:cNvPr id="6" name="Slide Number Placeholder 5"/>
          <p:cNvSpPr>
            <a:spLocks noGrp="1"/>
          </p:cNvSpPr>
          <p:nvPr>
            <p:ph type="sldNum" sz="quarter" idx="4"/>
          </p:nvPr>
        </p:nvSpPr>
        <p:spPr>
          <a:xfrm>
            <a:off x="7620000" y="19050"/>
            <a:ext cx="1066800" cy="328613"/>
          </a:xfrm>
          <a:prstGeom prst="rect">
            <a:avLst/>
          </a:prstGeom>
        </p:spPr>
        <p:txBody>
          <a:bodyPr vert="horz" lIns="91440" tIns="45720" rIns="91440" bIns="45720" rtlCol="0" anchor="ctr"/>
          <a:lstStyle>
            <a:lvl1pPr algn="l">
              <a:defRPr sz="1400" b="1">
                <a:solidFill>
                  <a:srgbClr val="FFFFFF"/>
                </a:solidFill>
              </a:defRPr>
            </a:lvl1pPr>
          </a:lstStyle>
          <a:p>
            <a:pPr fontAlgn="base">
              <a:spcBef>
                <a:spcPct val="0"/>
              </a:spcBef>
              <a:spcAft>
                <a:spcPct val="0"/>
              </a:spcAft>
              <a:defRPr/>
            </a:pPr>
            <a:fld id="{F58F8E8D-CCF4-42A3-97FD-9805C969D99B}" type="slidenum">
              <a:rPr lang="en-US"/>
              <a:pPr fontAlgn="base">
                <a:spcBef>
                  <a:spcPct val="0"/>
                </a:spcBef>
                <a:spcAft>
                  <a:spcPct val="0"/>
                </a:spcAft>
                <a:defRPr/>
              </a:pPr>
              <a:t>‹#›</a:t>
            </a:fld>
            <a:endParaRPr lang="en-US"/>
          </a:p>
        </p:txBody>
      </p:sp>
    </p:spTree>
    <p:extLst>
      <p:ext uri="{BB962C8B-B14F-4D97-AF65-F5344CB8AC3E}">
        <p14:creationId xmlns:p14="http://schemas.microsoft.com/office/powerpoint/2010/main" val="202022903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rtl="0" eaLnBrk="0" fontAlgn="base" hangingPunct="0">
        <a:spcBef>
          <a:spcPct val="0"/>
        </a:spcBef>
        <a:spcAft>
          <a:spcPct val="0"/>
        </a:spcAft>
        <a:defRPr sz="4000" b="0" i="0" u="none" kern="1200" spc="-1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000">
          <a:solidFill>
            <a:schemeClr val="tx2"/>
          </a:solidFill>
          <a:latin typeface="Arial" charset="0"/>
        </a:defRPr>
      </a:lvl2pPr>
      <a:lvl3pPr algn="l" rtl="0" eaLnBrk="0" fontAlgn="base" hangingPunct="0">
        <a:spcBef>
          <a:spcPct val="0"/>
        </a:spcBef>
        <a:spcAft>
          <a:spcPct val="0"/>
        </a:spcAft>
        <a:defRPr sz="4000">
          <a:solidFill>
            <a:schemeClr val="tx2"/>
          </a:solidFill>
          <a:latin typeface="Arial" charset="0"/>
        </a:defRPr>
      </a:lvl3pPr>
      <a:lvl4pPr algn="l" rtl="0" eaLnBrk="0" fontAlgn="base" hangingPunct="0">
        <a:spcBef>
          <a:spcPct val="0"/>
        </a:spcBef>
        <a:spcAft>
          <a:spcPct val="0"/>
        </a:spcAft>
        <a:defRPr sz="4000">
          <a:solidFill>
            <a:schemeClr val="tx2"/>
          </a:solidFill>
          <a:latin typeface="Arial" charset="0"/>
        </a:defRPr>
      </a:lvl4pPr>
      <a:lvl5pPr algn="l" rtl="0" eaLnBrk="0" fontAlgn="base" hangingPunct="0">
        <a:spcBef>
          <a:spcPct val="0"/>
        </a:spcBef>
        <a:spcAft>
          <a:spcPct val="0"/>
        </a:spcAft>
        <a:defRPr sz="4000">
          <a:solidFill>
            <a:schemeClr val="tx2"/>
          </a:solidFill>
          <a:latin typeface="Arial" charset="0"/>
        </a:defRPr>
      </a:lvl5pPr>
      <a:lvl6pPr marL="457200" algn="l" rtl="0" fontAlgn="base">
        <a:spcBef>
          <a:spcPct val="0"/>
        </a:spcBef>
        <a:spcAft>
          <a:spcPct val="0"/>
        </a:spcAft>
        <a:defRPr sz="4000">
          <a:solidFill>
            <a:schemeClr val="tx2"/>
          </a:solidFill>
          <a:latin typeface="Arial" charset="0"/>
        </a:defRPr>
      </a:lvl6pPr>
      <a:lvl7pPr marL="914400" algn="l" rtl="0" fontAlgn="base">
        <a:spcBef>
          <a:spcPct val="0"/>
        </a:spcBef>
        <a:spcAft>
          <a:spcPct val="0"/>
        </a:spcAft>
        <a:defRPr sz="4000">
          <a:solidFill>
            <a:schemeClr val="tx2"/>
          </a:solidFill>
          <a:latin typeface="Arial" charset="0"/>
        </a:defRPr>
      </a:lvl7pPr>
      <a:lvl8pPr marL="1371600" algn="l" rtl="0" fontAlgn="base">
        <a:spcBef>
          <a:spcPct val="0"/>
        </a:spcBef>
        <a:spcAft>
          <a:spcPct val="0"/>
        </a:spcAft>
        <a:defRPr sz="4000">
          <a:solidFill>
            <a:schemeClr val="tx2"/>
          </a:solidFill>
          <a:latin typeface="Arial" charset="0"/>
        </a:defRPr>
      </a:lvl8pPr>
      <a:lvl9pPr marL="1828800" algn="l" rtl="0" fontAlgn="base">
        <a:spcBef>
          <a:spcPct val="0"/>
        </a:spcBef>
        <a:spcAft>
          <a:spcPct val="0"/>
        </a:spcAft>
        <a:defRPr sz="4000">
          <a:solidFill>
            <a:schemeClr val="tx2"/>
          </a:solidFill>
          <a:latin typeface="Arial" charset="0"/>
        </a:defRPr>
      </a:lvl9pPr>
    </p:titleStyle>
    <p:bodyStyle>
      <a:lvl1pPr marL="182563" indent="-182563" algn="l" rtl="0" eaLnBrk="0" fontAlgn="base" hangingPunct="0">
        <a:spcBef>
          <a:spcPct val="20000"/>
        </a:spcBef>
        <a:spcAft>
          <a:spcPct val="0"/>
        </a:spcAft>
        <a:buClr>
          <a:schemeClr val="accent1"/>
        </a:buClr>
        <a:buSzPct val="85000"/>
        <a:buFont typeface="Arial" charset="0"/>
        <a:buChar char="•"/>
        <a:defRPr sz="2400" kern="1200">
          <a:solidFill>
            <a:schemeClr val="tx1"/>
          </a:solidFill>
          <a:latin typeface="Calibri" panose="020F0502020204030204" pitchFamily="34" charset="0"/>
          <a:ea typeface="+mn-ea"/>
          <a:cs typeface="+mn-cs"/>
        </a:defRPr>
      </a:lvl1pPr>
      <a:lvl2pPr marL="457200" indent="-182563" algn="l" rtl="0" eaLnBrk="0" fontAlgn="base" hangingPunct="0">
        <a:spcBef>
          <a:spcPct val="20000"/>
        </a:spcBef>
        <a:spcAft>
          <a:spcPct val="0"/>
        </a:spcAft>
        <a:buClr>
          <a:schemeClr val="accent1"/>
        </a:buClr>
        <a:buSzPct val="85000"/>
        <a:buFont typeface="Arial" charset="0"/>
        <a:buChar char="•"/>
        <a:defRPr sz="2000" kern="1200">
          <a:solidFill>
            <a:schemeClr val="tx1"/>
          </a:solidFill>
          <a:latin typeface="Calibri" panose="020F0502020204030204" pitchFamily="34" charset="0"/>
          <a:ea typeface="+mn-ea"/>
          <a:cs typeface="+mn-cs"/>
        </a:defRPr>
      </a:lvl2pPr>
      <a:lvl3pPr marL="730250" indent="-182563" algn="l" rtl="0" eaLnBrk="0" fontAlgn="base" hangingPunct="0">
        <a:spcBef>
          <a:spcPct val="20000"/>
        </a:spcBef>
        <a:spcAft>
          <a:spcPct val="0"/>
        </a:spcAft>
        <a:buClr>
          <a:schemeClr val="accent1"/>
        </a:buClr>
        <a:buSzPct val="90000"/>
        <a:buFont typeface="Arial" charset="0"/>
        <a:buChar char="•"/>
        <a:defRPr kern="1200">
          <a:solidFill>
            <a:schemeClr val="tx1"/>
          </a:solidFill>
          <a:latin typeface="Calibri" panose="020F0502020204030204" pitchFamily="34" charset="0"/>
          <a:ea typeface="+mn-ea"/>
          <a:cs typeface="+mn-cs"/>
        </a:defRPr>
      </a:lvl3pPr>
      <a:lvl4pPr marL="1004888" indent="-182563" algn="l" rtl="0" eaLnBrk="0" fontAlgn="base" hangingPunct="0">
        <a:spcBef>
          <a:spcPct val="20000"/>
        </a:spcBef>
        <a:spcAft>
          <a:spcPct val="0"/>
        </a:spcAft>
        <a:buClr>
          <a:schemeClr val="accent1"/>
        </a:buClr>
        <a:buFont typeface="Arial" charset="0"/>
        <a:buChar char="•"/>
        <a:defRPr sz="1600" kern="1200">
          <a:solidFill>
            <a:schemeClr val="tx1"/>
          </a:solidFill>
          <a:latin typeface="Calibri" panose="020F0502020204030204" pitchFamily="34" charset="0"/>
          <a:ea typeface="+mn-ea"/>
          <a:cs typeface="+mn-cs"/>
        </a:defRPr>
      </a:lvl4pPr>
      <a:lvl5pPr marL="1187450" indent="-136525" algn="l" rtl="0" eaLnBrk="0" fontAlgn="base" hangingPunct="0">
        <a:spcBef>
          <a:spcPct val="20000"/>
        </a:spcBef>
        <a:spcAft>
          <a:spcPct val="0"/>
        </a:spcAft>
        <a:buClr>
          <a:schemeClr val="accent1"/>
        </a:buClr>
        <a:buSzPct val="100000"/>
        <a:buFont typeface="Arial" charset="0"/>
        <a:buChar char="•"/>
        <a:defRPr sz="1400" kern="1200">
          <a:solidFill>
            <a:schemeClr val="tx1"/>
          </a:solidFill>
          <a:latin typeface="Calibri" panose="020F0502020204030204" pitchFamily="34" charset="0"/>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663"/>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endParaRPr>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4100" name="Text Placeholder 2"/>
          <p:cNvSpPr>
            <a:spLocks noGrp="1"/>
          </p:cNvSpPr>
          <p:nvPr>
            <p:ph type="body" idx="1"/>
          </p:nvPr>
        </p:nvSpPr>
        <p:spPr bwMode="auto">
          <a:xfrm>
            <a:off x="457200" y="1600200"/>
            <a:ext cx="8229600" cy="4876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US" altLang="en-US" dirty="0"/>
          </a:p>
        </p:txBody>
      </p:sp>
      <p:sp>
        <p:nvSpPr>
          <p:cNvPr id="7" name="Rectangle 6"/>
          <p:cNvSpPr/>
          <p:nvPr/>
        </p:nvSpPr>
        <p:spPr>
          <a:xfrm>
            <a:off x="0" y="0"/>
            <a:ext cx="9144000" cy="365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endParaRPr>
          </a:p>
        </p:txBody>
      </p:sp>
      <p:sp>
        <p:nvSpPr>
          <p:cNvPr id="4" name="Date Placeholder 3"/>
          <p:cNvSpPr>
            <a:spLocks noGrp="1"/>
          </p:cNvSpPr>
          <p:nvPr>
            <p:ph type="dt" sz="half" idx="2"/>
          </p:nvPr>
        </p:nvSpPr>
        <p:spPr>
          <a:xfrm>
            <a:off x="457200" y="19050"/>
            <a:ext cx="2895600" cy="328613"/>
          </a:xfrm>
          <a:prstGeom prst="rect">
            <a:avLst/>
          </a:prstGeom>
        </p:spPr>
        <p:txBody>
          <a:bodyPr vert="horz" lIns="91440" tIns="45720" rIns="91440" bIns="45720" rtlCol="0" anchor="ctr"/>
          <a:lstStyle>
            <a:lvl1pPr algn="l">
              <a:defRPr sz="1200">
                <a:solidFill>
                  <a:srgbClr val="FFFFFF"/>
                </a:solidFill>
              </a:defRPr>
            </a:lvl1pPr>
          </a:lstStyle>
          <a:p>
            <a:pPr fontAlgn="base">
              <a:spcBef>
                <a:spcPct val="0"/>
              </a:spcBef>
              <a:spcAft>
                <a:spcPct val="0"/>
              </a:spcAft>
              <a:defRPr/>
            </a:pPr>
            <a:endParaRPr lang="en-US"/>
          </a:p>
        </p:txBody>
      </p:sp>
      <p:sp>
        <p:nvSpPr>
          <p:cNvPr id="5" name="Footer Placeholder 4"/>
          <p:cNvSpPr>
            <a:spLocks noGrp="1"/>
          </p:cNvSpPr>
          <p:nvPr>
            <p:ph type="ftr" sz="quarter" idx="3"/>
          </p:nvPr>
        </p:nvSpPr>
        <p:spPr>
          <a:xfrm>
            <a:off x="3429000" y="19050"/>
            <a:ext cx="4114800" cy="328613"/>
          </a:xfrm>
          <a:prstGeom prst="rect">
            <a:avLst/>
          </a:prstGeom>
        </p:spPr>
        <p:txBody>
          <a:bodyPr vert="horz" lIns="91440" tIns="45720" rIns="91440" bIns="45720" rtlCol="0" anchor="ctr"/>
          <a:lstStyle>
            <a:lvl1pPr algn="ctr">
              <a:defRPr sz="1200">
                <a:solidFill>
                  <a:srgbClr val="FFFFFF"/>
                </a:solidFill>
              </a:defRPr>
            </a:lvl1pPr>
          </a:lstStyle>
          <a:p>
            <a:pPr fontAlgn="base">
              <a:spcBef>
                <a:spcPct val="0"/>
              </a:spcBef>
              <a:spcAft>
                <a:spcPct val="0"/>
              </a:spcAft>
              <a:defRPr/>
            </a:pPr>
            <a:endParaRPr lang="en-US"/>
          </a:p>
        </p:txBody>
      </p:sp>
      <p:sp>
        <p:nvSpPr>
          <p:cNvPr id="6" name="Slide Number Placeholder 5"/>
          <p:cNvSpPr>
            <a:spLocks noGrp="1"/>
          </p:cNvSpPr>
          <p:nvPr>
            <p:ph type="sldNum" sz="quarter" idx="4"/>
          </p:nvPr>
        </p:nvSpPr>
        <p:spPr>
          <a:xfrm>
            <a:off x="7620000" y="19050"/>
            <a:ext cx="1066800" cy="328613"/>
          </a:xfrm>
          <a:prstGeom prst="rect">
            <a:avLst/>
          </a:prstGeom>
        </p:spPr>
        <p:txBody>
          <a:bodyPr vert="horz" lIns="91440" tIns="45720" rIns="91440" bIns="45720" rtlCol="0" anchor="ctr"/>
          <a:lstStyle>
            <a:lvl1pPr algn="l">
              <a:defRPr sz="1400" b="1">
                <a:solidFill>
                  <a:srgbClr val="FFFFFF"/>
                </a:solidFill>
              </a:defRPr>
            </a:lvl1pPr>
          </a:lstStyle>
          <a:p>
            <a:pPr fontAlgn="base">
              <a:spcBef>
                <a:spcPct val="0"/>
              </a:spcBef>
              <a:spcAft>
                <a:spcPct val="0"/>
              </a:spcAft>
              <a:defRPr/>
            </a:pPr>
            <a:fld id="{F58F8E8D-CCF4-42A3-97FD-9805C969D99B}" type="slidenum">
              <a:rPr lang="en-US"/>
              <a:pPr fontAlgn="base">
                <a:spcBef>
                  <a:spcPct val="0"/>
                </a:spcBef>
                <a:spcAft>
                  <a:spcPct val="0"/>
                </a:spcAft>
                <a:defRPr/>
              </a:pPr>
              <a:t>‹#›</a:t>
            </a:fld>
            <a:endParaRPr lang="en-US"/>
          </a:p>
        </p:txBody>
      </p:sp>
    </p:spTree>
    <p:extLst>
      <p:ext uri="{BB962C8B-B14F-4D97-AF65-F5344CB8AC3E}">
        <p14:creationId xmlns:p14="http://schemas.microsoft.com/office/powerpoint/2010/main" val="3763825307"/>
      </p:ext>
    </p:extLst>
  </p:cSld>
  <p:clrMap bg1="lt1" tx1="dk1" bg2="lt2" tx2="dk2" accent1="accent1" accent2="accent2" accent3="accent3" accent4="accent4" accent5="accent5" accent6="accent6" hlink="hlink" folHlink="folHlink"/>
  <p:sldLayoutIdLst>
    <p:sldLayoutId id="2147483673" r:id="rId1"/>
    <p:sldLayoutId id="2147483674" r:id="rId2"/>
  </p:sldLayoutIdLst>
  <p:hf sldNum="0" hdr="0" ftr="0" dt="0"/>
  <p:txStyles>
    <p:titleStyle>
      <a:lvl1pPr algn="l" rtl="0" eaLnBrk="1" fontAlgn="base" hangingPunct="1">
        <a:spcBef>
          <a:spcPct val="0"/>
        </a:spcBef>
        <a:spcAft>
          <a:spcPct val="0"/>
        </a:spcAft>
        <a:defRPr sz="4000" b="0" i="0" u="none" kern="1200" spc="-100">
          <a:solidFill>
            <a:schemeClr val="tx2"/>
          </a:solidFill>
          <a:latin typeface="Calibri" panose="020F0502020204030204" pitchFamily="34" charset="0"/>
          <a:ea typeface="+mj-ea"/>
          <a:cs typeface="+mj-cs"/>
        </a:defRPr>
      </a:lvl1pPr>
      <a:lvl2pPr algn="l" rtl="0" eaLnBrk="1" fontAlgn="base" hangingPunct="1">
        <a:spcBef>
          <a:spcPct val="0"/>
        </a:spcBef>
        <a:spcAft>
          <a:spcPct val="0"/>
        </a:spcAft>
        <a:defRPr sz="4000">
          <a:solidFill>
            <a:schemeClr val="tx2"/>
          </a:solidFill>
          <a:latin typeface="Arial" charset="0"/>
        </a:defRPr>
      </a:lvl2pPr>
      <a:lvl3pPr algn="l" rtl="0" eaLnBrk="1" fontAlgn="base" hangingPunct="1">
        <a:spcBef>
          <a:spcPct val="0"/>
        </a:spcBef>
        <a:spcAft>
          <a:spcPct val="0"/>
        </a:spcAft>
        <a:defRPr sz="4000">
          <a:solidFill>
            <a:schemeClr val="tx2"/>
          </a:solidFill>
          <a:latin typeface="Arial" charset="0"/>
        </a:defRPr>
      </a:lvl3pPr>
      <a:lvl4pPr algn="l" rtl="0" eaLnBrk="1" fontAlgn="base" hangingPunct="1">
        <a:spcBef>
          <a:spcPct val="0"/>
        </a:spcBef>
        <a:spcAft>
          <a:spcPct val="0"/>
        </a:spcAft>
        <a:defRPr sz="4000">
          <a:solidFill>
            <a:schemeClr val="tx2"/>
          </a:solidFill>
          <a:latin typeface="Arial" charset="0"/>
        </a:defRPr>
      </a:lvl4pPr>
      <a:lvl5pPr algn="l" rtl="0" eaLnBrk="1" fontAlgn="base" hangingPunct="1">
        <a:spcBef>
          <a:spcPct val="0"/>
        </a:spcBef>
        <a:spcAft>
          <a:spcPct val="0"/>
        </a:spcAft>
        <a:defRPr sz="4000">
          <a:solidFill>
            <a:schemeClr val="tx2"/>
          </a:solidFill>
          <a:latin typeface="Arial" charset="0"/>
        </a:defRPr>
      </a:lvl5pPr>
      <a:lvl6pPr marL="457200" algn="l" rtl="0" eaLnBrk="1" fontAlgn="base" hangingPunct="1">
        <a:spcBef>
          <a:spcPct val="0"/>
        </a:spcBef>
        <a:spcAft>
          <a:spcPct val="0"/>
        </a:spcAft>
        <a:defRPr sz="4000">
          <a:solidFill>
            <a:schemeClr val="tx2"/>
          </a:solidFill>
          <a:latin typeface="Arial" charset="0"/>
        </a:defRPr>
      </a:lvl6pPr>
      <a:lvl7pPr marL="914400" algn="l" rtl="0" eaLnBrk="1" fontAlgn="base" hangingPunct="1">
        <a:spcBef>
          <a:spcPct val="0"/>
        </a:spcBef>
        <a:spcAft>
          <a:spcPct val="0"/>
        </a:spcAft>
        <a:defRPr sz="4000">
          <a:solidFill>
            <a:schemeClr val="tx2"/>
          </a:solidFill>
          <a:latin typeface="Arial" charset="0"/>
        </a:defRPr>
      </a:lvl7pPr>
      <a:lvl8pPr marL="1371600" algn="l" rtl="0" eaLnBrk="1" fontAlgn="base" hangingPunct="1">
        <a:spcBef>
          <a:spcPct val="0"/>
        </a:spcBef>
        <a:spcAft>
          <a:spcPct val="0"/>
        </a:spcAft>
        <a:defRPr sz="4000">
          <a:solidFill>
            <a:schemeClr val="tx2"/>
          </a:solidFill>
          <a:latin typeface="Arial" charset="0"/>
        </a:defRPr>
      </a:lvl8pPr>
      <a:lvl9pPr marL="1828800" algn="l" rtl="0" eaLnBrk="1" fontAlgn="base" hangingPunct="1">
        <a:spcBef>
          <a:spcPct val="0"/>
        </a:spcBef>
        <a:spcAft>
          <a:spcPct val="0"/>
        </a:spcAft>
        <a:defRPr sz="4000">
          <a:solidFill>
            <a:schemeClr val="tx2"/>
          </a:solidFill>
          <a:latin typeface="Arial" charset="0"/>
        </a:defRPr>
      </a:lvl9pPr>
    </p:titleStyle>
    <p:bodyStyle>
      <a:lvl1pPr marL="182563" indent="-182563" algn="l" rtl="0" eaLnBrk="1" fontAlgn="base" hangingPunct="1">
        <a:spcBef>
          <a:spcPct val="20000"/>
        </a:spcBef>
        <a:spcAft>
          <a:spcPct val="0"/>
        </a:spcAft>
        <a:buClr>
          <a:schemeClr val="accent1"/>
        </a:buClr>
        <a:buSzPct val="85000"/>
        <a:buFont typeface="Arial" charset="0"/>
        <a:buChar char="•"/>
        <a:defRPr sz="2400" kern="1200">
          <a:solidFill>
            <a:schemeClr val="tx1"/>
          </a:solidFill>
          <a:latin typeface="Calibri" panose="020F0502020204030204" pitchFamily="34" charset="0"/>
          <a:ea typeface="+mn-ea"/>
          <a:cs typeface="+mn-cs"/>
        </a:defRPr>
      </a:lvl1pPr>
      <a:lvl2pPr marL="457200" indent="-182563" algn="l" rtl="0" eaLnBrk="1" fontAlgn="base" hangingPunct="1">
        <a:spcBef>
          <a:spcPct val="20000"/>
        </a:spcBef>
        <a:spcAft>
          <a:spcPct val="0"/>
        </a:spcAft>
        <a:buClr>
          <a:schemeClr val="accent1"/>
        </a:buClr>
        <a:buSzPct val="85000"/>
        <a:buFont typeface="Arial" charset="0"/>
        <a:buChar char="•"/>
        <a:defRPr sz="2000" kern="1200">
          <a:solidFill>
            <a:schemeClr val="tx1"/>
          </a:solidFill>
          <a:latin typeface="Calibri" panose="020F0502020204030204" pitchFamily="34" charset="0"/>
          <a:ea typeface="+mn-ea"/>
          <a:cs typeface="+mn-cs"/>
        </a:defRPr>
      </a:lvl2pPr>
      <a:lvl3pPr marL="730250" indent="-182563" algn="l" rtl="0" eaLnBrk="1" fontAlgn="base" hangingPunct="1">
        <a:spcBef>
          <a:spcPct val="20000"/>
        </a:spcBef>
        <a:spcAft>
          <a:spcPct val="0"/>
        </a:spcAft>
        <a:buClr>
          <a:schemeClr val="accent1"/>
        </a:buClr>
        <a:buSzPct val="90000"/>
        <a:buFont typeface="Arial" charset="0"/>
        <a:buChar char="•"/>
        <a:defRPr kern="1200">
          <a:solidFill>
            <a:schemeClr val="tx1"/>
          </a:solidFill>
          <a:latin typeface="Calibri" panose="020F0502020204030204" pitchFamily="34" charset="0"/>
          <a:ea typeface="+mn-ea"/>
          <a:cs typeface="+mn-cs"/>
        </a:defRPr>
      </a:lvl3pPr>
      <a:lvl4pPr marL="1004888" indent="-182563" algn="l" rtl="0" eaLnBrk="1" fontAlgn="base" hangingPunct="1">
        <a:spcBef>
          <a:spcPct val="20000"/>
        </a:spcBef>
        <a:spcAft>
          <a:spcPct val="0"/>
        </a:spcAft>
        <a:buClr>
          <a:schemeClr val="accent1"/>
        </a:buClr>
        <a:buFont typeface="Arial" charset="0"/>
        <a:buChar char="•"/>
        <a:defRPr sz="1600" kern="1200">
          <a:solidFill>
            <a:schemeClr val="tx1"/>
          </a:solidFill>
          <a:latin typeface="Calibri" panose="020F0502020204030204" pitchFamily="34" charset="0"/>
          <a:ea typeface="+mn-ea"/>
          <a:cs typeface="+mn-cs"/>
        </a:defRPr>
      </a:lvl4pPr>
      <a:lvl5pPr marL="1187450" indent="-136525" algn="l" rtl="0" eaLnBrk="1" fontAlgn="base" hangingPunct="1">
        <a:spcBef>
          <a:spcPct val="20000"/>
        </a:spcBef>
        <a:spcAft>
          <a:spcPct val="0"/>
        </a:spcAft>
        <a:buClr>
          <a:schemeClr val="accent1"/>
        </a:buClr>
        <a:buSzPct val="100000"/>
        <a:buFont typeface="Arial" charset="0"/>
        <a:buChar char="•"/>
        <a:defRPr sz="1400" kern="1200">
          <a:solidFill>
            <a:schemeClr val="tx1"/>
          </a:solidFill>
          <a:latin typeface="Calibri" panose="020F0502020204030204" pitchFamily="34" charset="0"/>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microsoft.com/office/2007/relationships/hdphoto" Target="../media/hdphoto1.wdp"/><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gif"/><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youtube.com/embed/Kc63dfQRADw"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youtube.com/embed/wkwbs9tASV4"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12.xml"/><Relationship Id="rId6" Type="http://schemas.openxmlformats.org/officeDocument/2006/relationships/image" Target="../media/image7.png"/><Relationship Id="rId5" Type="http://schemas.openxmlformats.org/officeDocument/2006/relationships/image" Target="../media/image4.gif"/><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9.xml"/><Relationship Id="rId1" Type="http://schemas.openxmlformats.org/officeDocument/2006/relationships/slideLayout" Target="../slideLayouts/slideLayout13.xml"/><Relationship Id="rId4" Type="http://schemas.openxmlformats.org/officeDocument/2006/relationships/image" Target="../media/image11.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youtu.be/9Cgvjm04EVg" TargetMode="External"/><Relationship Id="rId2" Type="http://schemas.openxmlformats.org/officeDocument/2006/relationships/notesSlide" Target="../notesSlides/notesSlide30.xml"/><Relationship Id="rId1" Type="http://schemas.openxmlformats.org/officeDocument/2006/relationships/slideLayout" Target="../slideLayouts/slideLayout13.xml"/><Relationship Id="rId4" Type="http://schemas.openxmlformats.org/officeDocument/2006/relationships/image" Target="../media/image11.jpeg"/></Relationships>
</file>

<file path=ppt/slides/_rels/slide3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6.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7.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8.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hyperlink" Target="https://www.youtube.com/embed/mqPsMZwwSJw" TargetMode="External"/><Relationship Id="rId2" Type="http://schemas.openxmlformats.org/officeDocument/2006/relationships/notesSlide" Target="../notesSlides/notesSlide44.xml"/><Relationship Id="rId1" Type="http://schemas.openxmlformats.org/officeDocument/2006/relationships/slideLayout" Target="../slideLayouts/slideLayout2.xml"/><Relationship Id="rId5" Type="http://schemas.openxmlformats.org/officeDocument/2006/relationships/hyperlink" Target="https://www.youtube.com/embed/eHHa7McpZGw" TargetMode="External"/><Relationship Id="rId4" Type="http://schemas.openxmlformats.org/officeDocument/2006/relationships/hyperlink" Target="https://www.youtube.com/embed/BSHGSczxW0g" TargetMode="Externa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ctrTitle"/>
          </p:nvPr>
        </p:nvSpPr>
        <p:spPr>
          <a:xfrm>
            <a:off x="685800" y="1371600"/>
            <a:ext cx="7848600" cy="936625"/>
          </a:xfrm>
        </p:spPr>
        <p:txBody>
          <a:bodyPr/>
          <a:lstStyle/>
          <a:p>
            <a:pPr eaLnBrk="1" fontAlgn="auto" hangingPunct="1">
              <a:spcAft>
                <a:spcPts val="0"/>
              </a:spcAft>
              <a:defRPr/>
            </a:pPr>
            <a:r>
              <a:rPr lang="en-US" altLang="en-US" dirty="0" err="1"/>
              <a:t>RESP</a:t>
            </a:r>
            <a:r>
              <a:rPr lang="en-US" altLang="en-US" cap="none" dirty="0" err="1"/>
              <a:t>e</a:t>
            </a:r>
            <a:r>
              <a:rPr lang="en-US" altLang="en-US" dirty="0" err="1"/>
              <a:t>CT</a:t>
            </a:r>
            <a:r>
              <a:rPr lang="en-US" altLang="en-US" dirty="0"/>
              <a:t> PD </a:t>
            </a:r>
            <a:r>
              <a:rPr lang="en-US" altLang="en-US" dirty="0" err="1"/>
              <a:t>pROGRAM</a:t>
            </a:r>
            <a:endParaRPr lang="en-US" altLang="en-US" dirty="0"/>
          </a:p>
        </p:txBody>
      </p:sp>
      <p:sp>
        <p:nvSpPr>
          <p:cNvPr id="8195" name="Rectangle 3"/>
          <p:cNvSpPr>
            <a:spLocks noGrp="1" noChangeArrowheads="1"/>
          </p:cNvSpPr>
          <p:nvPr>
            <p:ph type="subTitle" idx="1"/>
          </p:nvPr>
        </p:nvSpPr>
        <p:spPr>
          <a:xfrm>
            <a:off x="838200" y="3657600"/>
            <a:ext cx="7391400" cy="1828800"/>
          </a:xfrm>
        </p:spPr>
        <p:txBody>
          <a:bodyPr rtlCol="0">
            <a:normAutofit/>
          </a:bodyPr>
          <a:lstStyle/>
          <a:p>
            <a:pPr eaLnBrk="1" fontAlgn="auto" hangingPunct="1">
              <a:lnSpc>
                <a:spcPct val="80000"/>
              </a:lnSpc>
              <a:spcAft>
                <a:spcPts val="0"/>
              </a:spcAft>
              <a:buFont typeface="Arial" pitchFamily="34" charset="0"/>
              <a:buNone/>
              <a:defRPr/>
            </a:pPr>
            <a:endParaRPr lang="en-US" altLang="en-US" dirty="0"/>
          </a:p>
          <a:p>
            <a:pPr eaLnBrk="1" fontAlgn="auto" hangingPunct="1">
              <a:lnSpc>
                <a:spcPct val="80000"/>
              </a:lnSpc>
              <a:spcAft>
                <a:spcPts val="0"/>
              </a:spcAft>
              <a:buFont typeface="Arial" pitchFamily="34" charset="0"/>
              <a:buNone/>
              <a:defRPr/>
            </a:pPr>
            <a:endParaRPr lang="en-US" altLang="en-US" dirty="0"/>
          </a:p>
        </p:txBody>
      </p:sp>
      <p:sp>
        <p:nvSpPr>
          <p:cNvPr id="22532" name="Rectangle 1"/>
          <p:cNvSpPr>
            <a:spLocks noChangeArrowheads="1"/>
          </p:cNvSpPr>
          <p:nvPr/>
        </p:nvSpPr>
        <p:spPr bwMode="auto">
          <a:xfrm>
            <a:off x="838200" y="3721100"/>
            <a:ext cx="7162800" cy="3139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85000"/>
              <a:buFont typeface="Arial" charset="0"/>
              <a:buChar char="•"/>
              <a:defRPr sz="2400">
                <a:solidFill>
                  <a:schemeClr val="tx1"/>
                </a:solidFill>
                <a:latin typeface="Arial" charset="0"/>
              </a:defRPr>
            </a:lvl1pPr>
            <a:lvl2pPr marL="742950" indent="-285750" eaLnBrk="0" hangingPunct="0">
              <a:spcBef>
                <a:spcPct val="20000"/>
              </a:spcBef>
              <a:buClr>
                <a:schemeClr val="accent1"/>
              </a:buClr>
              <a:buSzPct val="85000"/>
              <a:buFont typeface="Arial" charset="0"/>
              <a:buChar char="•"/>
              <a:defRPr sz="2000">
                <a:solidFill>
                  <a:schemeClr val="tx1"/>
                </a:solidFill>
                <a:latin typeface="Arial" charset="0"/>
              </a:defRPr>
            </a:lvl2pPr>
            <a:lvl3pPr marL="1143000" indent="-228600" eaLnBrk="0" hangingPunct="0">
              <a:spcBef>
                <a:spcPct val="20000"/>
              </a:spcBef>
              <a:buClr>
                <a:schemeClr val="accent1"/>
              </a:buClr>
              <a:buSzPct val="90000"/>
              <a:buFont typeface="Arial" charset="0"/>
              <a:buChar char="•"/>
              <a:defRPr>
                <a:solidFill>
                  <a:schemeClr val="tx1"/>
                </a:solidFill>
                <a:latin typeface="Arial" charset="0"/>
              </a:defRPr>
            </a:lvl3pPr>
            <a:lvl4pPr marL="1600200" indent="-228600" eaLnBrk="0" hangingPunct="0">
              <a:spcBef>
                <a:spcPct val="20000"/>
              </a:spcBef>
              <a:buClr>
                <a:schemeClr val="accent1"/>
              </a:buClr>
              <a:buFont typeface="Arial" charset="0"/>
              <a:buChar char="•"/>
              <a:defRPr sz="1600">
                <a:solidFill>
                  <a:schemeClr val="tx1"/>
                </a:solidFill>
                <a:latin typeface="Arial" charset="0"/>
              </a:defRPr>
            </a:lvl4pPr>
            <a:lvl5pPr marL="2057400" indent="-228600" eaLnBrk="0" hangingPunct="0">
              <a:spcBef>
                <a:spcPct val="20000"/>
              </a:spcBef>
              <a:buClr>
                <a:schemeClr val="accent1"/>
              </a:buClr>
              <a:buSzPct val="100000"/>
              <a:buFont typeface="Arial" charset="0"/>
              <a:buChar char="•"/>
              <a:defRPr sz="1400">
                <a:solidFill>
                  <a:schemeClr val="tx1"/>
                </a:solidFill>
                <a:latin typeface="Arial" charset="0"/>
              </a:defRPr>
            </a:lvl5pPr>
            <a:lvl6pPr marL="25146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6pPr>
            <a:lvl7pPr marL="29718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7pPr>
            <a:lvl8pPr marL="34290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8pPr>
            <a:lvl9pPr marL="38862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9pPr>
          </a:lstStyle>
          <a:p>
            <a:pPr algn="r" eaLnBrk="1" fontAlgn="base" hangingPunct="1">
              <a:lnSpc>
                <a:spcPct val="80000"/>
              </a:lnSpc>
              <a:spcBef>
                <a:spcPts val="400"/>
              </a:spcBef>
              <a:spcAft>
                <a:spcPct val="0"/>
              </a:spcAft>
              <a:buClr>
                <a:srgbClr val="4F81BD"/>
              </a:buClr>
              <a:buSzPct val="68000"/>
              <a:buFontTx/>
              <a:buNone/>
            </a:pPr>
            <a:r>
              <a:rPr lang="en-US" altLang="en-US" sz="1800" dirty="0" err="1">
                <a:solidFill>
                  <a:srgbClr val="002060"/>
                </a:solidFill>
                <a:latin typeface="Lucida Sans Unicode" pitchFamily="34" charset="0"/>
              </a:rPr>
              <a:t>RESPeCT</a:t>
            </a:r>
            <a:r>
              <a:rPr lang="en-US" altLang="en-US" sz="1800" dirty="0">
                <a:solidFill>
                  <a:srgbClr val="002060"/>
                </a:solidFill>
                <a:latin typeface="Lucida Sans Unicode" pitchFamily="34" charset="0"/>
              </a:rPr>
              <a:t> Summer Institute </a:t>
            </a:r>
            <a:endParaRPr lang="en-US" altLang="en-US" sz="1600" dirty="0">
              <a:solidFill>
                <a:srgbClr val="002060"/>
              </a:solidFill>
              <a:latin typeface="Lucida Sans Unicode" pitchFamily="34" charset="0"/>
            </a:endParaRPr>
          </a:p>
        </p:txBody>
      </p:sp>
      <p:pic>
        <p:nvPicPr>
          <p:cNvPr id="5" name="Picture 4" descr="Noyce Logo copy.png"/>
          <p:cNvPicPr/>
          <p:nvPr/>
        </p:nvPicPr>
        <p:blipFill>
          <a:blip r:embed="rId3" cstate="print"/>
          <a:stretch>
            <a:fillRect/>
          </a:stretch>
        </p:blipFill>
        <p:spPr>
          <a:xfrm>
            <a:off x="1219200" y="4800600"/>
            <a:ext cx="787400" cy="787400"/>
          </a:xfrm>
          <a:prstGeom prst="rect">
            <a:avLst/>
          </a:prstGeom>
        </p:spPr>
      </p:pic>
      <p:pic>
        <p:nvPicPr>
          <p:cNvPr id="6" name="Picture 5" descr="Macintosh HD1:Users:nicolewickler:Desktop:Screen Shot 2013-10-14 at 11.04.49 AM.png"/>
          <p:cNvPicPr/>
          <p:nvPr/>
        </p:nvPicPr>
        <p:blipFill rotWithShape="1">
          <a:blip r:embed="rId4" cstate="print">
            <a:extLst>
              <a:ext uri="{28A0092B-C50C-407E-A947-70E740481C1C}">
                <a14:useLocalDpi xmlns:a14="http://schemas.microsoft.com/office/drawing/2010/main" val="0"/>
              </a:ext>
            </a:extLst>
          </a:blip>
          <a:srcRect l="13526" t="10564" r="3623" b="5182"/>
          <a:stretch/>
        </p:blipFill>
        <p:spPr bwMode="auto">
          <a:xfrm>
            <a:off x="3282950" y="4927600"/>
            <a:ext cx="679450" cy="622300"/>
          </a:xfrm>
          <a:prstGeom prst="ellipse">
            <a:avLst/>
          </a:prstGeom>
          <a:noFill/>
          <a:ln>
            <a:noFill/>
          </a:ln>
          <a:extLst>
            <a:ext uri="{53640926-AAD7-44d8-BBD7-CCE9431645EC}">
              <a14:shadowObscured xmlns="" xmlns:a14="http://schemas.microsoft.com/office/drawing/2010/main"/>
            </a:ext>
          </a:extLst>
        </p:spPr>
      </p:pic>
      <p:pic>
        <p:nvPicPr>
          <p:cNvPr id="7" name="Picture 6" descr="Macintosh HD:Users:ceemast:Desktop:CPP_logogreen1.gif"/>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207000" y="4876800"/>
            <a:ext cx="736600" cy="711200"/>
          </a:xfrm>
          <a:prstGeom prst="rect">
            <a:avLst/>
          </a:prstGeom>
          <a:noFill/>
          <a:ln>
            <a:noFill/>
          </a:ln>
        </p:spPr>
      </p:pic>
      <p:pic>
        <p:nvPicPr>
          <p:cNvPr id="8" name="Picture 7" descr="Macintosh HD:Users:ceemast:Desktop:BSCS.jpg"/>
          <p:cNvPicPr/>
          <p:nvPr/>
        </p:nvPicPr>
        <p:blipFill>
          <a:blip r:embed="rId6" cstate="print">
            <a:extLst>
              <a:ext uri="{BEBA8EAE-BF5A-486C-A8C5-ECC9F3942E4B}">
                <a14:imgProps xmlns:a14="http://schemas.microsoft.com/office/drawing/2010/main">
                  <a14:imgLayer r:embed="rId7">
                    <a14:imgEffect>
                      <a14:backgroundRemoval t="9091" b="88430" l="3401" r="94898">
                        <a14:foregroundMark x1="22449" y1="44628" x2="22449" y2="44628"/>
                        <a14:foregroundMark x1="3741" y1="54545" x2="3741" y2="54545"/>
                        <a14:foregroundMark x1="36395" y1="56198" x2="36395" y2="56198"/>
                        <a14:foregroundMark x1="75510" y1="18182" x2="75510" y2="18182"/>
                        <a14:foregroundMark x1="86395" y1="43802" x2="86395" y2="43802"/>
                        <a14:foregroundMark x1="80272" y1="60331" x2="80272" y2="60331"/>
                        <a14:foregroundMark x1="94898" y1="14050" x2="94898" y2="14050"/>
                        <a14:foregroundMark x1="62245" y1="56198" x2="62245" y2="56198"/>
                        <a14:backgroundMark x1="81633" y1="27273" x2="81633" y2="27273"/>
                      </a14:backgroundRemoval>
                    </a14:imgEffect>
                  </a14:imgLayer>
                </a14:imgProps>
              </a:ext>
              <a:ext uri="{28A0092B-C50C-407E-A947-70E740481C1C}">
                <a14:useLocalDpi xmlns:a14="http://schemas.microsoft.com/office/drawing/2010/main" val="0"/>
              </a:ext>
            </a:extLst>
          </a:blip>
          <a:srcRect/>
          <a:stretch>
            <a:fillRect/>
          </a:stretch>
        </p:blipFill>
        <p:spPr bwMode="auto">
          <a:xfrm>
            <a:off x="6858000" y="4883150"/>
            <a:ext cx="838200" cy="673100"/>
          </a:xfrm>
          <a:prstGeom prst="rect">
            <a:avLst/>
          </a:prstGeom>
          <a:noFill/>
          <a:ln>
            <a:noFill/>
          </a:ln>
        </p:spPr>
      </p:pic>
      <p:sp>
        <p:nvSpPr>
          <p:cNvPr id="2" name="TextBox 1"/>
          <p:cNvSpPr txBox="1"/>
          <p:nvPr/>
        </p:nvSpPr>
        <p:spPr>
          <a:xfrm>
            <a:off x="3622675" y="2514600"/>
            <a:ext cx="1787525" cy="646331"/>
          </a:xfrm>
          <a:prstGeom prst="rect">
            <a:avLst/>
          </a:prstGeom>
          <a:noFill/>
        </p:spPr>
        <p:txBody>
          <a:bodyPr wrap="square" rtlCol="0">
            <a:spAutoFit/>
          </a:bodyPr>
          <a:lstStyle/>
          <a:p>
            <a:r>
              <a:rPr lang="en-US" sz="3600" dirty="0">
                <a:solidFill>
                  <a:srgbClr val="1F497D"/>
                </a:solidFill>
                <a:latin typeface="Calibri" pitchFamily="34" charset="0"/>
                <a:cs typeface="Arial" pitchFamily="34" charset="0"/>
              </a:rPr>
              <a:t>Day 6</a:t>
            </a:r>
          </a:p>
        </p:txBody>
      </p:sp>
    </p:spTree>
    <p:extLst>
      <p:ext uri="{BB962C8B-B14F-4D97-AF65-F5344CB8AC3E}">
        <p14:creationId xmlns:p14="http://schemas.microsoft.com/office/powerpoint/2010/main" val="41348339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Discussion Questions: Strategies I and 7</a:t>
            </a:r>
          </a:p>
        </p:txBody>
      </p:sp>
      <p:sp>
        <p:nvSpPr>
          <p:cNvPr id="3" name="Content Placeholder 2"/>
          <p:cNvSpPr>
            <a:spLocks noGrp="1"/>
          </p:cNvSpPr>
          <p:nvPr>
            <p:ph idx="1"/>
          </p:nvPr>
        </p:nvSpPr>
        <p:spPr>
          <a:xfrm>
            <a:off x="457200" y="1524000"/>
            <a:ext cx="8229600" cy="4876800"/>
          </a:xfrm>
        </p:spPr>
        <p:txBody>
          <a:bodyPr/>
          <a:lstStyle/>
          <a:p>
            <a:pPr marL="365760" indent="-365760">
              <a:buFont typeface="+mj-lt"/>
              <a:buAutoNum type="arabicPeriod"/>
            </a:pPr>
            <a:r>
              <a:rPr lang="en-US" sz="3200" dirty="0"/>
              <a:t>What are various ways a lesson or unit can be synthesized and/or summarized?</a:t>
            </a:r>
          </a:p>
          <a:p>
            <a:pPr marL="365760" indent="-365760">
              <a:spcBef>
                <a:spcPts val="1200"/>
              </a:spcBef>
              <a:buFont typeface="+mj-lt"/>
              <a:buAutoNum type="arabicPeriod"/>
            </a:pPr>
            <a:r>
              <a:rPr lang="en-US" sz="3200" dirty="0"/>
              <a:t>How are strategies I and 7 similar and different?</a:t>
            </a:r>
          </a:p>
          <a:p>
            <a:pPr marL="731520" indent="-365760">
              <a:buClr>
                <a:schemeClr val="bg1">
                  <a:lumMod val="75000"/>
                </a:schemeClr>
              </a:buClr>
              <a:buAutoNum type="alphaLcPeriod"/>
            </a:pPr>
            <a:r>
              <a:rPr lang="en-US" sz="3200" b="1" dirty="0"/>
              <a:t>SCSL strategy I</a:t>
            </a:r>
            <a:r>
              <a:rPr lang="en-US" sz="3200" dirty="0"/>
              <a:t>: Summarize key science ideas.</a:t>
            </a:r>
          </a:p>
          <a:p>
            <a:pPr marL="731520" indent="-365760">
              <a:buClr>
                <a:schemeClr val="bg1">
                  <a:lumMod val="75000"/>
                </a:schemeClr>
              </a:buClr>
              <a:buFont typeface="Arial" charset="0"/>
              <a:buAutoNum type="alphaLcPeriod"/>
            </a:pPr>
            <a:r>
              <a:rPr lang="en-US" sz="3200" b="1" dirty="0"/>
              <a:t>STL strategy 7</a:t>
            </a:r>
            <a:r>
              <a:rPr lang="en-US" sz="3200" dirty="0"/>
              <a:t>: Engage students in making connections by synthesizing and summarizing key science ideas.</a:t>
            </a:r>
          </a:p>
          <a:p>
            <a:pPr marL="457200" indent="-457200">
              <a:buAutoNum type="alphaLcPeriod"/>
            </a:pPr>
            <a:endParaRPr lang="en-US" dirty="0"/>
          </a:p>
          <a:p>
            <a:endParaRPr lang="en-US" dirty="0"/>
          </a:p>
        </p:txBody>
      </p:sp>
    </p:spTree>
    <p:extLst>
      <p:ext uri="{BB962C8B-B14F-4D97-AF65-F5344CB8AC3E}">
        <p14:creationId xmlns:p14="http://schemas.microsoft.com/office/powerpoint/2010/main" val="185275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8229600" cy="990600"/>
          </a:xfrm>
        </p:spPr>
        <p:txBody>
          <a:bodyPr>
            <a:normAutofit/>
          </a:bodyPr>
          <a:lstStyle/>
          <a:p>
            <a:r>
              <a:rPr lang="en-US" dirty="0"/>
              <a:t>Video-based Lesson Analysis</a:t>
            </a:r>
          </a:p>
        </p:txBody>
      </p:sp>
      <p:sp>
        <p:nvSpPr>
          <p:cNvPr id="4" name="Content Placeholder 3"/>
          <p:cNvSpPr>
            <a:spLocks noGrp="1"/>
          </p:cNvSpPr>
          <p:nvPr>
            <p:ph idx="1"/>
          </p:nvPr>
        </p:nvSpPr>
        <p:spPr>
          <a:xfrm>
            <a:off x="609600" y="1600200"/>
            <a:ext cx="8077200" cy="4876800"/>
          </a:xfrm>
        </p:spPr>
        <p:txBody>
          <a:bodyPr/>
          <a:lstStyle/>
          <a:p>
            <a:pPr marL="0" indent="0">
              <a:buNone/>
            </a:pPr>
            <a:r>
              <a:rPr lang="en-US" sz="3200" dirty="0"/>
              <a:t>Next we’ll analyze a video clip from the beginning and end of a lesson on variations in plants </a:t>
            </a:r>
            <a:r>
              <a:rPr lang="en-US" sz="3200"/>
              <a:t>and animals</a:t>
            </a:r>
            <a:r>
              <a:rPr lang="en-US" sz="3200" dirty="0"/>
              <a:t>.</a:t>
            </a:r>
          </a:p>
        </p:txBody>
      </p:sp>
    </p:spTree>
    <p:extLst>
      <p:ext uri="{BB962C8B-B14F-4D97-AF65-F5344CB8AC3E}">
        <p14:creationId xmlns:p14="http://schemas.microsoft.com/office/powerpoint/2010/main" val="22389073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81000"/>
            <a:ext cx="8305800" cy="990600"/>
          </a:xfrm>
        </p:spPr>
        <p:txBody>
          <a:bodyPr>
            <a:normAutofit/>
          </a:bodyPr>
          <a:lstStyle/>
          <a:p>
            <a:r>
              <a:rPr lang="en-US" dirty="0"/>
              <a:t>Lesson Analysis: Strategy B</a:t>
            </a:r>
          </a:p>
        </p:txBody>
      </p:sp>
      <p:sp>
        <p:nvSpPr>
          <p:cNvPr id="3" name="Content Placeholder 2"/>
          <p:cNvSpPr>
            <a:spLocks noGrp="1"/>
          </p:cNvSpPr>
          <p:nvPr>
            <p:ph idx="1"/>
          </p:nvPr>
        </p:nvSpPr>
        <p:spPr>
          <a:xfrm>
            <a:off x="457200" y="1295400"/>
            <a:ext cx="8001000" cy="5257800"/>
          </a:xfrm>
        </p:spPr>
        <p:txBody>
          <a:bodyPr/>
          <a:lstStyle/>
          <a:p>
            <a:pPr marL="365760" indent="-365760" eaLnBrk="1" hangingPunct="1">
              <a:spcBef>
                <a:spcPts val="600"/>
              </a:spcBef>
              <a:buAutoNum type="arabicPeriod"/>
            </a:pPr>
            <a:r>
              <a:rPr lang="en-US" sz="2800" dirty="0"/>
              <a:t>In Analysis Guides B and I (handout 6.1), review the four criteria for strategy B: Setting the purpose.</a:t>
            </a:r>
          </a:p>
          <a:p>
            <a:pPr marL="365760" indent="-365760" eaLnBrk="1" hangingPunct="1">
              <a:spcBef>
                <a:spcPts val="800"/>
              </a:spcBef>
              <a:buAutoNum type="arabicPeriod" startAt="2"/>
            </a:pPr>
            <a:r>
              <a:rPr lang="en-US" sz="2800" dirty="0"/>
              <a:t>Read the lesson context at the top of the video transcript (handout 6.2).</a:t>
            </a:r>
          </a:p>
          <a:p>
            <a:pPr marL="365760" indent="-365760" eaLnBrk="1" hangingPunct="1">
              <a:spcBef>
                <a:spcPts val="800"/>
              </a:spcBef>
              <a:buAutoNum type="arabicPeriod" startAt="2"/>
            </a:pPr>
            <a:r>
              <a:rPr lang="en-US" sz="2800" dirty="0"/>
              <a:t>Watch the video clip, keeping in mind the criteria for strategy B.</a:t>
            </a:r>
          </a:p>
          <a:p>
            <a:pPr marL="365760" indent="-365760" eaLnBrk="1" hangingPunct="1">
              <a:spcBef>
                <a:spcPts val="800"/>
              </a:spcBef>
              <a:buAutoNum type="arabicPeriod" startAt="2"/>
            </a:pPr>
            <a:r>
              <a:rPr lang="en-US" sz="2800" dirty="0"/>
              <a:t>Analyze the transcript using the analysis guide. </a:t>
            </a:r>
          </a:p>
          <a:p>
            <a:pPr marL="731520" indent="-274320" eaLnBrk="1" hangingPunct="1">
              <a:spcBef>
                <a:spcPts val="600"/>
              </a:spcBef>
            </a:pPr>
            <a:r>
              <a:rPr lang="en-US" sz="2800" i="1" dirty="0"/>
              <a:t>How well does the beginning of this lesson match the criteria for strategy B?</a:t>
            </a:r>
          </a:p>
          <a:p>
            <a:pPr marL="365760" indent="-365760" eaLnBrk="1" hangingPunct="1">
              <a:spcBef>
                <a:spcPts val="800"/>
              </a:spcBef>
              <a:buFont typeface="+mj-lt"/>
              <a:buAutoNum type="arabicPeriod" startAt="5"/>
            </a:pPr>
            <a:r>
              <a:rPr lang="en-US" sz="2800" dirty="0"/>
              <a:t>Share and compare your analyses. </a:t>
            </a:r>
          </a:p>
        </p:txBody>
      </p:sp>
      <p:sp>
        <p:nvSpPr>
          <p:cNvPr id="4" name="TextBox 3"/>
          <p:cNvSpPr txBox="1"/>
          <p:nvPr/>
        </p:nvSpPr>
        <p:spPr>
          <a:xfrm>
            <a:off x="2362200" y="6172200"/>
            <a:ext cx="6477000" cy="400110"/>
          </a:xfrm>
          <a:prstGeom prst="rect">
            <a:avLst/>
          </a:prstGeom>
          <a:noFill/>
        </p:spPr>
        <p:txBody>
          <a:bodyPr wrap="square" rtlCol="0">
            <a:spAutoFit/>
          </a:bodyPr>
          <a:lstStyle/>
          <a:p>
            <a:r>
              <a:rPr lang="en-US" sz="2000" dirty="0">
                <a:solidFill>
                  <a:srgbClr val="0070C0"/>
                </a:solidFill>
                <a:latin typeface="Calibri" panose="020F0502020204030204" pitchFamily="34" charset="0"/>
                <a:cs typeface="Calibri" panose="020F0502020204030204" pitchFamily="34" charset="0"/>
              </a:rPr>
              <a:t>Link to video clip 1: </a:t>
            </a:r>
            <a:r>
              <a:rPr lang="en-US" sz="2000" dirty="0">
                <a:solidFill>
                  <a:srgbClr val="0070C0"/>
                </a:solidFill>
                <a:latin typeface="Calibri" panose="020F0502020204030204" pitchFamily="34" charset="0"/>
                <a:cs typeface="Calibri" panose="020F0502020204030204" pitchFamily="34" charset="0"/>
                <a:hlinkClick r:id="rId3"/>
              </a:rPr>
              <a:t>6.1_mspcp_gr.1.tav_bernstein_L1_c2</a:t>
            </a:r>
            <a:endParaRPr lang="en-US" sz="2000" dirty="0">
              <a:solidFill>
                <a:srgbClr val="0070C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8365086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81000"/>
            <a:ext cx="8305800" cy="990600"/>
          </a:xfrm>
        </p:spPr>
        <p:txBody>
          <a:bodyPr>
            <a:normAutofit/>
          </a:bodyPr>
          <a:lstStyle/>
          <a:p>
            <a:r>
              <a:rPr lang="en-US" dirty="0"/>
              <a:t>Lesson Analysis: Strategy I</a:t>
            </a:r>
          </a:p>
        </p:txBody>
      </p:sp>
      <p:sp>
        <p:nvSpPr>
          <p:cNvPr id="3" name="Content Placeholder 2"/>
          <p:cNvSpPr>
            <a:spLocks noGrp="1"/>
          </p:cNvSpPr>
          <p:nvPr>
            <p:ph idx="1"/>
          </p:nvPr>
        </p:nvSpPr>
        <p:spPr>
          <a:xfrm>
            <a:off x="457200" y="1295400"/>
            <a:ext cx="8534400" cy="5181600"/>
          </a:xfrm>
        </p:spPr>
        <p:txBody>
          <a:bodyPr/>
          <a:lstStyle/>
          <a:p>
            <a:pPr marL="365760" indent="-365760" eaLnBrk="1" hangingPunct="1">
              <a:spcBef>
                <a:spcPts val="600"/>
              </a:spcBef>
              <a:buAutoNum type="arabicPeriod"/>
            </a:pPr>
            <a:r>
              <a:rPr lang="en-US" sz="2800" dirty="0"/>
              <a:t>In Analysis Guides B and I (handout 6.1), review the six criteria for strategy I: Summarizing key science ideas. </a:t>
            </a:r>
          </a:p>
          <a:p>
            <a:pPr marL="365760" indent="-365760" eaLnBrk="1" hangingPunct="1">
              <a:spcBef>
                <a:spcPts val="600"/>
              </a:spcBef>
              <a:buAutoNum type="arabicPeriod"/>
            </a:pPr>
            <a:r>
              <a:rPr lang="en-US" sz="2800" dirty="0"/>
              <a:t>Review the lesson context at the top of the video transcript (handout 6.3). </a:t>
            </a:r>
          </a:p>
          <a:p>
            <a:pPr marL="365760" indent="-365760" eaLnBrk="1" hangingPunct="1">
              <a:spcBef>
                <a:spcPts val="600"/>
              </a:spcBef>
              <a:buAutoNum type="arabicPeriod"/>
            </a:pPr>
            <a:r>
              <a:rPr lang="en-US" sz="2800" dirty="0"/>
              <a:t>Watch the video clip, keeping in mind the criteria for strategy I.</a:t>
            </a:r>
          </a:p>
          <a:p>
            <a:pPr marL="365760" indent="-365760" eaLnBrk="1" hangingPunct="1">
              <a:spcBef>
                <a:spcPts val="600"/>
              </a:spcBef>
              <a:buAutoNum type="arabicPeriod"/>
            </a:pPr>
            <a:r>
              <a:rPr lang="en-US" sz="2800" dirty="0"/>
              <a:t>Analyze the transcript using the analysis guide.</a:t>
            </a:r>
          </a:p>
          <a:p>
            <a:pPr marL="731520" indent="-274320" eaLnBrk="1" hangingPunct="1">
              <a:spcBef>
                <a:spcPts val="600"/>
              </a:spcBef>
            </a:pPr>
            <a:r>
              <a:rPr lang="en-US" sz="2800" i="1" dirty="0"/>
              <a:t>How well does the end of this lesson match the criteria for strategy I?</a:t>
            </a:r>
          </a:p>
          <a:p>
            <a:pPr marL="365760" indent="-365760" eaLnBrk="1" hangingPunct="1">
              <a:spcBef>
                <a:spcPts val="600"/>
              </a:spcBef>
              <a:buFont typeface="+mj-lt"/>
              <a:buAutoNum type="arabicPeriod" startAt="5"/>
            </a:pPr>
            <a:r>
              <a:rPr lang="en-US" sz="2800" dirty="0"/>
              <a:t>Share and compare your analyses. </a:t>
            </a:r>
          </a:p>
          <a:p>
            <a:endParaRPr lang="en-US" dirty="0"/>
          </a:p>
        </p:txBody>
      </p:sp>
      <p:sp>
        <p:nvSpPr>
          <p:cNvPr id="4" name="TextBox 3"/>
          <p:cNvSpPr txBox="1"/>
          <p:nvPr/>
        </p:nvSpPr>
        <p:spPr>
          <a:xfrm>
            <a:off x="2514600" y="6096000"/>
            <a:ext cx="6248400" cy="400110"/>
          </a:xfrm>
          <a:prstGeom prst="rect">
            <a:avLst/>
          </a:prstGeom>
          <a:noFill/>
        </p:spPr>
        <p:txBody>
          <a:bodyPr wrap="square" rtlCol="0">
            <a:spAutoFit/>
          </a:bodyPr>
          <a:lstStyle/>
          <a:p>
            <a:r>
              <a:rPr lang="en-US" sz="2000" dirty="0">
                <a:solidFill>
                  <a:srgbClr val="0070C0"/>
                </a:solidFill>
                <a:latin typeface="Calibri" panose="020F0502020204030204" pitchFamily="34" charset="0"/>
                <a:cs typeface="Calibri" panose="020F0502020204030204" pitchFamily="34" charset="0"/>
              </a:rPr>
              <a:t>Link to video clip 2: </a:t>
            </a:r>
            <a:r>
              <a:rPr lang="en-US" sz="2000" dirty="0">
                <a:solidFill>
                  <a:srgbClr val="0070C0"/>
                </a:solidFill>
                <a:latin typeface="Calibri" panose="020F0502020204030204" pitchFamily="34" charset="0"/>
                <a:cs typeface="Calibri" panose="020F0502020204030204" pitchFamily="34" charset="0"/>
                <a:hlinkClick r:id="rId3"/>
              </a:rPr>
              <a:t>6.2_mspcp_gr.1.tav_bernstein_L1_c3</a:t>
            </a:r>
            <a:endParaRPr lang="en-US" sz="2000" dirty="0">
              <a:solidFill>
                <a:srgbClr val="0070C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8987916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47800"/>
            <a:ext cx="8229600" cy="4876800"/>
          </a:xfrm>
        </p:spPr>
        <p:txBody>
          <a:bodyPr>
            <a:normAutofit/>
          </a:bodyPr>
          <a:lstStyle/>
          <a:p>
            <a:pPr marL="365760" indent="-365760">
              <a:buFont typeface="+mj-lt"/>
              <a:buAutoNum type="arabicPeriod"/>
            </a:pPr>
            <a:r>
              <a:rPr lang="en-US" sz="3200" dirty="0"/>
              <a:t>Examine the main learning goal, the lesson focus question, and the lesson summary for your assigned VPA lesson plan (parts A and B).</a:t>
            </a:r>
          </a:p>
          <a:p>
            <a:pPr marL="365760" indent="-365760">
              <a:spcBef>
                <a:spcPts val="1200"/>
              </a:spcBef>
              <a:buFont typeface="+mj-lt"/>
              <a:buAutoNum type="arabicPeriod"/>
            </a:pPr>
            <a:r>
              <a:rPr lang="en-US" sz="3200" dirty="0"/>
              <a:t>Answer these questions in your notebooks, keeping in mind the analysis-guide criteria for strategies B and I: </a:t>
            </a:r>
          </a:p>
          <a:p>
            <a:pPr marL="731520" lvl="1" indent="-274320">
              <a:spcBef>
                <a:spcPts val="1200"/>
              </a:spcBef>
              <a:spcAft>
                <a:spcPts val="600"/>
              </a:spcAft>
              <a:buFont typeface="Arial" pitchFamily="34" charset="0"/>
              <a:buChar char="•"/>
            </a:pPr>
            <a:r>
              <a:rPr lang="en-US" sz="3200" dirty="0"/>
              <a:t>What do you notice?</a:t>
            </a:r>
          </a:p>
          <a:p>
            <a:pPr marL="731520" lvl="1" indent="-274320">
              <a:spcBef>
                <a:spcPts val="300"/>
              </a:spcBef>
              <a:buFont typeface="Arial" pitchFamily="34" charset="0"/>
              <a:buChar char="•"/>
            </a:pPr>
            <a:r>
              <a:rPr lang="en-US" sz="3200" dirty="0"/>
              <a:t>What do you wonder about?</a:t>
            </a:r>
          </a:p>
        </p:txBody>
      </p:sp>
      <p:sp>
        <p:nvSpPr>
          <p:cNvPr id="4" name="Title 1"/>
          <p:cNvSpPr txBox="1">
            <a:spLocks/>
          </p:cNvSpPr>
          <p:nvPr/>
        </p:nvSpPr>
        <p:spPr>
          <a:xfrm>
            <a:off x="457200" y="457200"/>
            <a:ext cx="8382000" cy="990600"/>
          </a:xfrm>
          <a:prstGeom prst="rect">
            <a:avLst/>
          </a:prstGeom>
        </p:spPr>
        <p:txBody>
          <a:bodyPr vert="horz" lIns="91440" tIns="45720" rIns="91440" bIns="45720" rtlCol="0" anchor="ctr">
            <a:norm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800" b="0" i="0" u="none" strike="noStrike" kern="1200" cap="none" spc="-100" normalizeH="0" baseline="0" noProof="0" dirty="0">
                <a:ln>
                  <a:noFill/>
                </a:ln>
                <a:solidFill>
                  <a:schemeClr val="tx2"/>
                </a:solidFill>
                <a:effectLst/>
                <a:uLnTx/>
                <a:uFillTx/>
                <a:latin typeface="Calibri" panose="020F0502020204030204" pitchFamily="34" charset="0"/>
                <a:ea typeface="+mj-ea"/>
                <a:cs typeface="+mj-cs"/>
              </a:rPr>
              <a:t>The VPA Lesson Plans: Reading and Analysis</a:t>
            </a:r>
          </a:p>
        </p:txBody>
      </p:sp>
    </p:spTree>
    <p:extLst>
      <p:ext uri="{BB962C8B-B14F-4D97-AF65-F5344CB8AC3E}">
        <p14:creationId xmlns:p14="http://schemas.microsoft.com/office/powerpoint/2010/main" val="12774848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ctrTitle"/>
          </p:nvPr>
        </p:nvSpPr>
        <p:spPr>
          <a:xfrm>
            <a:off x="685800" y="1371600"/>
            <a:ext cx="8001000" cy="1981200"/>
          </a:xfrm>
        </p:spPr>
        <p:txBody>
          <a:bodyPr/>
          <a:lstStyle/>
          <a:p>
            <a:pPr fontAlgn="auto">
              <a:spcAft>
                <a:spcPts val="0"/>
              </a:spcAft>
              <a:defRPr/>
            </a:pPr>
            <a:r>
              <a:rPr lang="en-US" dirty="0"/>
              <a:t>Variations in Plants and Animals</a:t>
            </a:r>
            <a:endParaRPr lang="en-US" altLang="en-US" dirty="0"/>
          </a:p>
        </p:txBody>
      </p:sp>
      <p:sp>
        <p:nvSpPr>
          <p:cNvPr id="8195" name="Rectangle 3"/>
          <p:cNvSpPr>
            <a:spLocks noGrp="1" noChangeArrowheads="1"/>
          </p:cNvSpPr>
          <p:nvPr>
            <p:ph type="subTitle" idx="1"/>
          </p:nvPr>
        </p:nvSpPr>
        <p:spPr>
          <a:xfrm>
            <a:off x="838200" y="3657600"/>
            <a:ext cx="7391400" cy="1828800"/>
          </a:xfrm>
        </p:spPr>
        <p:txBody>
          <a:bodyPr rtlCol="0">
            <a:normAutofit/>
          </a:bodyPr>
          <a:lstStyle/>
          <a:p>
            <a:pPr eaLnBrk="1" fontAlgn="auto" hangingPunct="1">
              <a:lnSpc>
                <a:spcPct val="80000"/>
              </a:lnSpc>
              <a:spcAft>
                <a:spcPts val="0"/>
              </a:spcAft>
              <a:buFont typeface="Arial" pitchFamily="34" charset="0"/>
              <a:buNone/>
              <a:defRPr/>
            </a:pPr>
            <a:endParaRPr lang="en-US" altLang="en-US" dirty="0"/>
          </a:p>
          <a:p>
            <a:pPr eaLnBrk="1" fontAlgn="auto" hangingPunct="1">
              <a:lnSpc>
                <a:spcPct val="80000"/>
              </a:lnSpc>
              <a:spcAft>
                <a:spcPts val="0"/>
              </a:spcAft>
              <a:buFont typeface="Arial" pitchFamily="34" charset="0"/>
              <a:buNone/>
              <a:defRPr/>
            </a:pPr>
            <a:endParaRPr lang="en-US" altLang="en-US" dirty="0"/>
          </a:p>
        </p:txBody>
      </p:sp>
      <p:sp>
        <p:nvSpPr>
          <p:cNvPr id="22532" name="Rectangle 1"/>
          <p:cNvSpPr>
            <a:spLocks noChangeArrowheads="1"/>
          </p:cNvSpPr>
          <p:nvPr/>
        </p:nvSpPr>
        <p:spPr bwMode="auto">
          <a:xfrm>
            <a:off x="762000" y="3505200"/>
            <a:ext cx="7372350" cy="60016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accent1"/>
              </a:buClr>
              <a:buSzPct val="85000"/>
              <a:buFont typeface="Arial" charset="0"/>
              <a:buChar char="•"/>
              <a:defRPr sz="2400">
                <a:solidFill>
                  <a:schemeClr val="tx1"/>
                </a:solidFill>
                <a:latin typeface="Arial" charset="0"/>
              </a:defRPr>
            </a:lvl1pPr>
            <a:lvl2pPr marL="742950" indent="-285750" eaLnBrk="0" hangingPunct="0">
              <a:spcBef>
                <a:spcPct val="20000"/>
              </a:spcBef>
              <a:buClr>
                <a:schemeClr val="accent1"/>
              </a:buClr>
              <a:buSzPct val="85000"/>
              <a:buFont typeface="Arial" charset="0"/>
              <a:buChar char="•"/>
              <a:defRPr sz="2000">
                <a:solidFill>
                  <a:schemeClr val="tx1"/>
                </a:solidFill>
                <a:latin typeface="Arial" charset="0"/>
              </a:defRPr>
            </a:lvl2pPr>
            <a:lvl3pPr marL="1143000" indent="-228600" eaLnBrk="0" hangingPunct="0">
              <a:spcBef>
                <a:spcPct val="20000"/>
              </a:spcBef>
              <a:buClr>
                <a:schemeClr val="accent1"/>
              </a:buClr>
              <a:buSzPct val="90000"/>
              <a:buFont typeface="Arial" charset="0"/>
              <a:buChar char="•"/>
              <a:defRPr>
                <a:solidFill>
                  <a:schemeClr val="tx1"/>
                </a:solidFill>
                <a:latin typeface="Arial" charset="0"/>
              </a:defRPr>
            </a:lvl3pPr>
            <a:lvl4pPr marL="1600200" indent="-228600" eaLnBrk="0" hangingPunct="0">
              <a:spcBef>
                <a:spcPct val="20000"/>
              </a:spcBef>
              <a:buClr>
                <a:schemeClr val="accent1"/>
              </a:buClr>
              <a:buFont typeface="Arial" charset="0"/>
              <a:buChar char="•"/>
              <a:defRPr sz="1600">
                <a:solidFill>
                  <a:schemeClr val="tx1"/>
                </a:solidFill>
                <a:latin typeface="Arial" charset="0"/>
              </a:defRPr>
            </a:lvl4pPr>
            <a:lvl5pPr marL="2057400" indent="-228600" eaLnBrk="0" hangingPunct="0">
              <a:spcBef>
                <a:spcPct val="20000"/>
              </a:spcBef>
              <a:buClr>
                <a:schemeClr val="accent1"/>
              </a:buClr>
              <a:buSzPct val="100000"/>
              <a:buFont typeface="Arial" charset="0"/>
              <a:buChar char="•"/>
              <a:defRPr sz="1400">
                <a:solidFill>
                  <a:schemeClr val="tx1"/>
                </a:solidFill>
                <a:latin typeface="Arial" charset="0"/>
              </a:defRPr>
            </a:lvl5pPr>
            <a:lvl6pPr marL="25146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6pPr>
            <a:lvl7pPr marL="29718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7pPr>
            <a:lvl8pPr marL="34290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8pPr>
            <a:lvl9pPr marL="38862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9pPr>
          </a:lstStyle>
          <a:p>
            <a:pPr defTabSz="1474788" eaLnBrk="1" fontAlgn="base" hangingPunct="1">
              <a:lnSpc>
                <a:spcPct val="80000"/>
              </a:lnSpc>
              <a:spcBef>
                <a:spcPts val="400"/>
              </a:spcBef>
              <a:spcAft>
                <a:spcPct val="0"/>
              </a:spcAft>
              <a:buClr>
                <a:srgbClr val="4F81BD"/>
              </a:buClr>
              <a:buSzPct val="68000"/>
              <a:buFontTx/>
              <a:buNone/>
            </a:pPr>
            <a:r>
              <a:rPr lang="en-US" sz="2000" dirty="0">
                <a:solidFill>
                  <a:srgbClr val="000000"/>
                </a:solidFill>
              </a:rPr>
              <a:t>SCIENCE CONTENT DEEPENING   		  Grade 1</a:t>
            </a:r>
            <a:br>
              <a:rPr lang="en-US" sz="2000" dirty="0">
                <a:solidFill>
                  <a:srgbClr val="000000"/>
                </a:solidFill>
              </a:rPr>
            </a:br>
            <a:endParaRPr lang="en-US" altLang="en-US" sz="2000" dirty="0">
              <a:solidFill>
                <a:srgbClr val="1F497D"/>
              </a:solidFill>
              <a:latin typeface="Lucida Sans Unicode" pitchFamily="34" charset="0"/>
            </a:endParaRPr>
          </a:p>
        </p:txBody>
      </p:sp>
      <p:pic>
        <p:nvPicPr>
          <p:cNvPr id="5" name="Picture 4" descr="Noyce Logo copy.png"/>
          <p:cNvPicPr/>
          <p:nvPr/>
        </p:nvPicPr>
        <p:blipFill>
          <a:blip r:embed="rId3" cstate="print"/>
          <a:stretch>
            <a:fillRect/>
          </a:stretch>
        </p:blipFill>
        <p:spPr>
          <a:xfrm>
            <a:off x="1219200" y="4800600"/>
            <a:ext cx="787400" cy="787400"/>
          </a:xfrm>
          <a:prstGeom prst="rect">
            <a:avLst/>
          </a:prstGeom>
        </p:spPr>
      </p:pic>
      <p:pic>
        <p:nvPicPr>
          <p:cNvPr id="6" name="Picture 5" descr="Macintosh HD1:Users:nicolewickler:Desktop:Screen Shot 2013-10-14 at 11.04.49 AM.png"/>
          <p:cNvPicPr/>
          <p:nvPr/>
        </p:nvPicPr>
        <p:blipFill rotWithShape="1">
          <a:blip r:embed="rId4" cstate="print">
            <a:extLst>
              <a:ext uri="{28A0092B-C50C-407E-A947-70E740481C1C}">
                <a14:useLocalDpi xmlns:a14="http://schemas.microsoft.com/office/drawing/2010/main" val="0"/>
              </a:ext>
            </a:extLst>
          </a:blip>
          <a:srcRect l="13526" t="10564" r="3623" b="5182"/>
          <a:stretch/>
        </p:blipFill>
        <p:spPr bwMode="auto">
          <a:xfrm>
            <a:off x="3282950" y="4927600"/>
            <a:ext cx="679450" cy="622300"/>
          </a:xfrm>
          <a:prstGeom prst="ellipse">
            <a:avLst/>
          </a:prstGeom>
          <a:noFill/>
          <a:ln>
            <a:noFill/>
          </a:ln>
          <a:extLst>
            <a:ext uri="{53640926-AAD7-44d8-BBD7-CCE9431645EC}">
              <a14:shadowObscured xmlns="" xmlns:a14="http://schemas.microsoft.com/office/drawing/2010/main"/>
            </a:ext>
          </a:extLst>
        </p:spPr>
      </p:pic>
      <p:pic>
        <p:nvPicPr>
          <p:cNvPr id="7" name="Picture 6" descr="Macintosh HD:Users:ceemast:Desktop:CPP_logogreen1.gif"/>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207000" y="4876800"/>
            <a:ext cx="736600" cy="711200"/>
          </a:xfrm>
          <a:prstGeom prst="rect">
            <a:avLst/>
          </a:prstGeom>
          <a:noFill/>
          <a:ln>
            <a:noFill/>
          </a:ln>
        </p:spPr>
      </p:pic>
      <p:pic>
        <p:nvPicPr>
          <p:cNvPr id="2" name="Picture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705600" y="4900979"/>
            <a:ext cx="1428750" cy="585788"/>
          </a:xfrm>
          <a:prstGeom prst="rect">
            <a:avLst/>
          </a:prstGeom>
        </p:spPr>
      </p:pic>
    </p:spTree>
    <p:extLst>
      <p:ext uri="{BB962C8B-B14F-4D97-AF65-F5344CB8AC3E}">
        <p14:creationId xmlns:p14="http://schemas.microsoft.com/office/powerpoint/2010/main" val="19830033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33400"/>
            <a:ext cx="8077200" cy="990600"/>
          </a:xfrm>
        </p:spPr>
        <p:txBody>
          <a:bodyPr>
            <a:normAutofit/>
          </a:bodyPr>
          <a:lstStyle/>
          <a:p>
            <a:r>
              <a:rPr lang="en-US" dirty="0"/>
              <a:t>Unit Central Question	</a:t>
            </a:r>
          </a:p>
        </p:txBody>
      </p:sp>
      <p:sp>
        <p:nvSpPr>
          <p:cNvPr id="3" name="Content Placeholder 2"/>
          <p:cNvSpPr>
            <a:spLocks noGrp="1"/>
          </p:cNvSpPr>
          <p:nvPr>
            <p:ph idx="1"/>
          </p:nvPr>
        </p:nvSpPr>
        <p:spPr>
          <a:xfrm>
            <a:off x="609600" y="1524000"/>
            <a:ext cx="8229600" cy="4876800"/>
          </a:xfrm>
        </p:spPr>
        <p:txBody>
          <a:bodyPr/>
          <a:lstStyle/>
          <a:p>
            <a:pPr marL="0" indent="0">
              <a:buNone/>
            </a:pPr>
            <a:r>
              <a:rPr lang="en-US" sz="3200" dirty="0"/>
              <a:t>How do differences (variations) in plants or animals of the same kind help them survive </a:t>
            </a:r>
            <a:br>
              <a:rPr lang="en-US" sz="3200" dirty="0"/>
            </a:br>
            <a:r>
              <a:rPr lang="en-US" sz="3200" dirty="0"/>
              <a:t>so they can produce young (babies or seeds)?</a:t>
            </a:r>
          </a:p>
        </p:txBody>
      </p:sp>
      <p:pic>
        <p:nvPicPr>
          <p:cNvPr id="4" name="Picture 3" descr="coral-reef">
            <a:extLst>
              <a:ext uri="{FF2B5EF4-FFF2-40B4-BE49-F238E27FC236}">
                <a16:creationId xmlns:a16="http://schemas.microsoft.com/office/drawing/2014/main" id="{1E3A4019-3BAF-49E8-BC89-780F4389131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0" y="3352800"/>
            <a:ext cx="60198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5943600" y="6400800"/>
            <a:ext cx="1823353" cy="215444"/>
          </a:xfrm>
          <a:prstGeom prst="rect">
            <a:avLst/>
          </a:prstGeom>
          <a:noFill/>
        </p:spPr>
        <p:txBody>
          <a:bodyPr wrap="square" rtlCol="0">
            <a:spAutoFit/>
          </a:bodyPr>
          <a:lstStyle/>
          <a:p>
            <a:r>
              <a:rPr lang="en-US" sz="800" dirty="0">
                <a:latin typeface="Calibri" panose="020F0502020204030204" pitchFamily="34" charset="0"/>
                <a:cs typeface="Calibri" panose="020F0502020204030204" pitchFamily="34" charset="0"/>
              </a:rPr>
              <a:t>Photo courtesy of Pexels.com</a:t>
            </a:r>
          </a:p>
        </p:txBody>
      </p:sp>
    </p:spTree>
    <p:extLst>
      <p:ext uri="{BB962C8B-B14F-4D97-AF65-F5344CB8AC3E}">
        <p14:creationId xmlns:p14="http://schemas.microsoft.com/office/powerpoint/2010/main" val="17551432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33400"/>
            <a:ext cx="8153400" cy="990600"/>
          </a:xfrm>
        </p:spPr>
        <p:txBody>
          <a:bodyPr>
            <a:normAutofit/>
          </a:bodyPr>
          <a:lstStyle/>
          <a:p>
            <a:r>
              <a:rPr lang="en-US" sz="4400" dirty="0"/>
              <a:t>Review</a:t>
            </a:r>
            <a:endParaRPr lang="en-US" dirty="0"/>
          </a:p>
        </p:txBody>
      </p:sp>
      <p:sp>
        <p:nvSpPr>
          <p:cNvPr id="3" name="Content Placeholder 2"/>
          <p:cNvSpPr>
            <a:spLocks noGrp="1"/>
          </p:cNvSpPr>
          <p:nvPr>
            <p:ph idx="1"/>
          </p:nvPr>
        </p:nvSpPr>
        <p:spPr>
          <a:xfrm>
            <a:off x="685800" y="1600200"/>
            <a:ext cx="8001000" cy="4648200"/>
          </a:xfrm>
        </p:spPr>
        <p:txBody>
          <a:bodyPr/>
          <a:lstStyle/>
          <a:p>
            <a:pPr marL="0" indent="0">
              <a:spcBef>
                <a:spcPts val="1200"/>
              </a:spcBef>
              <a:buNone/>
            </a:pPr>
            <a:r>
              <a:rPr lang="en-US" sz="3200" dirty="0"/>
              <a:t>Focus questions from our last session:</a:t>
            </a:r>
          </a:p>
          <a:p>
            <a:pPr marL="365760" indent="-365760">
              <a:spcBef>
                <a:spcPts val="1200"/>
              </a:spcBef>
            </a:pPr>
            <a:r>
              <a:rPr lang="en-US" sz="3200" dirty="0"/>
              <a:t>How do traits of living things help us understand how they’re grouped and related?</a:t>
            </a:r>
          </a:p>
          <a:p>
            <a:pPr marL="365760" indent="-365760">
              <a:spcBef>
                <a:spcPts val="1200"/>
              </a:spcBef>
            </a:pPr>
            <a:r>
              <a:rPr lang="en-US" sz="3200" dirty="0"/>
              <a:t>Why are trait variations important for the survival of living things?</a:t>
            </a:r>
          </a:p>
          <a:p>
            <a:pPr marL="365760" indent="-365760">
              <a:spcBef>
                <a:spcPts val="1200"/>
              </a:spcBef>
            </a:pPr>
            <a:r>
              <a:rPr lang="en-US" sz="3200" dirty="0"/>
              <a:t>How can we represent patterns of trait variation among individuals of a species?</a:t>
            </a:r>
          </a:p>
          <a:p>
            <a:pPr marL="365760" indent="-365760">
              <a:spcBef>
                <a:spcPts val="1200"/>
              </a:spcBef>
            </a:pPr>
            <a:endParaRPr lang="en-US" sz="3200" dirty="0"/>
          </a:p>
          <a:p>
            <a:pPr marL="0" indent="0">
              <a:buNone/>
            </a:pPr>
            <a:endParaRPr lang="en-US" sz="3200" dirty="0"/>
          </a:p>
        </p:txBody>
      </p:sp>
    </p:spTree>
    <p:extLst>
      <p:ext uri="{BB962C8B-B14F-4D97-AF65-F5344CB8AC3E}">
        <p14:creationId xmlns:p14="http://schemas.microsoft.com/office/powerpoint/2010/main" val="17551432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990600"/>
          </a:xfrm>
        </p:spPr>
        <p:txBody>
          <a:bodyPr>
            <a:normAutofit/>
          </a:bodyPr>
          <a:lstStyle/>
          <a:p>
            <a:pPr marL="777240"/>
            <a:r>
              <a:rPr lang="en-US" dirty="0"/>
              <a:t>Key Science Ideas</a:t>
            </a:r>
          </a:p>
        </p:txBody>
      </p:sp>
      <p:sp>
        <p:nvSpPr>
          <p:cNvPr id="3" name="Content Placeholder 2"/>
          <p:cNvSpPr>
            <a:spLocks noGrp="1"/>
          </p:cNvSpPr>
          <p:nvPr>
            <p:ph idx="1"/>
          </p:nvPr>
        </p:nvSpPr>
        <p:spPr>
          <a:xfrm>
            <a:off x="609600" y="1371600"/>
            <a:ext cx="8077200" cy="5257800"/>
          </a:xfrm>
        </p:spPr>
        <p:txBody>
          <a:bodyPr/>
          <a:lstStyle/>
          <a:p>
            <a:pPr marL="365760" indent="-365760">
              <a:spcBef>
                <a:spcPts val="1200"/>
              </a:spcBef>
            </a:pPr>
            <a:r>
              <a:rPr lang="en-US" sz="2800" dirty="0"/>
              <a:t>Plants or animals of the same group share similar characteristics or </a:t>
            </a:r>
            <a:r>
              <a:rPr lang="en-US" sz="2800" b="1" dirty="0"/>
              <a:t>traits</a:t>
            </a:r>
            <a:r>
              <a:rPr lang="en-US" sz="2800" dirty="0"/>
              <a:t> that we can recognize. </a:t>
            </a:r>
          </a:p>
          <a:p>
            <a:pPr marL="365760" indent="-365760">
              <a:spcBef>
                <a:spcPts val="1200"/>
              </a:spcBef>
            </a:pPr>
            <a:r>
              <a:rPr lang="en-US" sz="2800" dirty="0"/>
              <a:t>Plants or animals of the same group also have </a:t>
            </a:r>
            <a:r>
              <a:rPr lang="en-US" sz="2800" b="1" dirty="0"/>
              <a:t>variations</a:t>
            </a:r>
            <a:r>
              <a:rPr lang="en-US" sz="2800" dirty="0"/>
              <a:t>  in traits that can help them survive. </a:t>
            </a:r>
          </a:p>
          <a:p>
            <a:pPr marL="365760" indent="-365760">
              <a:spcBef>
                <a:spcPts val="1200"/>
              </a:spcBef>
            </a:pPr>
            <a:r>
              <a:rPr lang="en-US" sz="2800" dirty="0"/>
              <a:t>Some traits in plants or animals of the same kind can be measured, and we can use these measurements to confirm how much variation exists in a trait.</a:t>
            </a:r>
          </a:p>
          <a:p>
            <a:pPr marL="365760" indent="-365760">
              <a:spcBef>
                <a:spcPts val="1200"/>
              </a:spcBef>
            </a:pPr>
            <a:r>
              <a:rPr lang="en-US" sz="2800" b="1" dirty="0"/>
              <a:t>Patterns of trait variation </a:t>
            </a:r>
            <a:r>
              <a:rPr lang="en-US" sz="2800" dirty="0"/>
              <a:t>among individuals of a species can be represented in different ways, such as on frequency distribution tables and histograms.</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3400" y="609600"/>
            <a:ext cx="685800" cy="685800"/>
          </a:xfrm>
          <a:prstGeom prst="rect">
            <a:avLst/>
          </a:prstGeom>
        </p:spPr>
      </p:pic>
    </p:spTree>
    <p:extLst>
      <p:ext uri="{BB962C8B-B14F-4D97-AF65-F5344CB8AC3E}">
        <p14:creationId xmlns:p14="http://schemas.microsoft.com/office/powerpoint/2010/main" val="3390682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81000"/>
            <a:ext cx="8153400" cy="990600"/>
          </a:xfrm>
        </p:spPr>
        <p:txBody>
          <a:bodyPr>
            <a:normAutofit/>
          </a:bodyPr>
          <a:lstStyle/>
          <a:p>
            <a:r>
              <a:rPr lang="en-US" dirty="0"/>
              <a:t>Role-Play: VPA Lesson 1</a:t>
            </a:r>
          </a:p>
        </p:txBody>
      </p:sp>
      <p:sp>
        <p:nvSpPr>
          <p:cNvPr id="3" name="Content Placeholder 2"/>
          <p:cNvSpPr>
            <a:spLocks noGrp="1"/>
          </p:cNvSpPr>
          <p:nvPr>
            <p:ph idx="1"/>
          </p:nvPr>
        </p:nvSpPr>
        <p:spPr>
          <a:xfrm>
            <a:off x="609600" y="1295400"/>
            <a:ext cx="8229600" cy="5334000"/>
          </a:xfrm>
        </p:spPr>
        <p:txBody>
          <a:bodyPr/>
          <a:lstStyle/>
          <a:p>
            <a:pPr marL="365760" indent="-365760">
              <a:spcBef>
                <a:spcPts val="600"/>
              </a:spcBef>
              <a:buFont typeface="+mj-lt"/>
              <a:buAutoNum type="arabicPeriod"/>
            </a:pPr>
            <a:r>
              <a:rPr lang="en-US" sz="3000" b="1" dirty="0"/>
              <a:t>Pair up </a:t>
            </a:r>
            <a:r>
              <a:rPr lang="en-US" sz="3000" dirty="0"/>
              <a:t>and decide who will be Teacher 1 and Teacher 2 for this role-play.  </a:t>
            </a:r>
          </a:p>
          <a:p>
            <a:pPr marL="365760" indent="-365760">
              <a:spcBef>
                <a:spcPts val="600"/>
              </a:spcBef>
              <a:buFont typeface="+mj-lt"/>
              <a:buAutoNum type="arabicPeriod"/>
            </a:pPr>
            <a:r>
              <a:rPr lang="en-US" sz="3000" b="1" dirty="0"/>
              <a:t>Teacher 1: </a:t>
            </a:r>
            <a:r>
              <a:rPr lang="en-US" sz="3000" dirty="0"/>
              <a:t>Review lessons 1a and 1d, select a 7-minute segment from one lesson to teach, and gather the necessary materials listed on the overview page. </a:t>
            </a:r>
          </a:p>
          <a:p>
            <a:pPr marL="365760" indent="-365760">
              <a:spcBef>
                <a:spcPts val="600"/>
              </a:spcBef>
              <a:buFont typeface="+mj-lt"/>
              <a:buAutoNum type="arabicPeriod"/>
            </a:pPr>
            <a:r>
              <a:rPr lang="en-US" sz="3000" b="1" dirty="0"/>
              <a:t>Teacher 2:</a:t>
            </a:r>
            <a:r>
              <a:rPr lang="en-US" sz="3000" dirty="0"/>
              <a:t> Review lessons 1b and 1c, select a 7-minute segment from one lesson to teach, and gather the necessary materials. </a:t>
            </a:r>
          </a:p>
          <a:p>
            <a:pPr marL="365760" indent="-365760">
              <a:spcBef>
                <a:spcPts val="600"/>
              </a:spcBef>
              <a:buFont typeface="+mj-lt"/>
              <a:buAutoNum type="arabicPeriod"/>
            </a:pPr>
            <a:r>
              <a:rPr lang="en-US" sz="3000" dirty="0"/>
              <a:t>If you aren’t the one teaching, you’ll be the student.</a:t>
            </a:r>
          </a:p>
        </p:txBody>
      </p:sp>
    </p:spTree>
    <p:extLst>
      <p:ext uri="{BB962C8B-B14F-4D97-AF65-F5344CB8AC3E}">
        <p14:creationId xmlns:p14="http://schemas.microsoft.com/office/powerpoint/2010/main" val="11372902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990600"/>
          </a:xfrm>
        </p:spPr>
        <p:txBody>
          <a:bodyPr/>
          <a:lstStyle/>
          <a:p>
            <a:r>
              <a:rPr lang="en-US" dirty="0"/>
              <a:t>Agenda for Day 6	</a:t>
            </a:r>
          </a:p>
        </p:txBody>
      </p:sp>
      <p:sp>
        <p:nvSpPr>
          <p:cNvPr id="3" name="Content Placeholder 2"/>
          <p:cNvSpPr>
            <a:spLocks noGrp="1"/>
          </p:cNvSpPr>
          <p:nvPr>
            <p:ph idx="1"/>
          </p:nvPr>
        </p:nvSpPr>
        <p:spPr>
          <a:xfrm>
            <a:off x="457200" y="1295400"/>
            <a:ext cx="8458200" cy="5257800"/>
          </a:xfrm>
        </p:spPr>
        <p:txBody>
          <a:bodyPr/>
          <a:lstStyle/>
          <a:p>
            <a:pPr marL="365760" indent="-365760">
              <a:spcBef>
                <a:spcPts val="300"/>
              </a:spcBef>
            </a:pPr>
            <a:r>
              <a:rPr lang="en-US" sz="3200" dirty="0"/>
              <a:t>Day-5 reflections</a:t>
            </a:r>
          </a:p>
          <a:p>
            <a:pPr marL="365760" indent="-365760">
              <a:spcBef>
                <a:spcPts val="300"/>
              </a:spcBef>
            </a:pPr>
            <a:r>
              <a:rPr lang="en-US" sz="3200" dirty="0"/>
              <a:t>Review: science content storyline</a:t>
            </a:r>
          </a:p>
          <a:p>
            <a:pPr marL="365760" indent="-365760">
              <a:spcBef>
                <a:spcPts val="300"/>
              </a:spcBef>
            </a:pPr>
            <a:r>
              <a:rPr lang="en-US" sz="3200" dirty="0"/>
              <a:t>Today’s focus questions</a:t>
            </a:r>
          </a:p>
          <a:p>
            <a:pPr marL="365760" indent="-365760">
              <a:spcBef>
                <a:spcPts val="300"/>
              </a:spcBef>
            </a:pPr>
            <a:r>
              <a:rPr lang="en-US" sz="3200" dirty="0"/>
              <a:t>Lesson analysis: </a:t>
            </a:r>
            <a:r>
              <a:rPr lang="en-US" sz="3200" dirty="0" err="1"/>
              <a:t>STeLLA</a:t>
            </a:r>
            <a:r>
              <a:rPr lang="en-US" sz="3200" dirty="0"/>
              <a:t> strategies B, I, and 7</a:t>
            </a:r>
          </a:p>
          <a:p>
            <a:pPr marL="365760" indent="-365760">
              <a:spcBef>
                <a:spcPts val="300"/>
              </a:spcBef>
            </a:pPr>
            <a:r>
              <a:rPr lang="en-US" sz="3200" dirty="0"/>
              <a:t>Content deepening: variations in plants and animals</a:t>
            </a:r>
          </a:p>
          <a:p>
            <a:pPr marL="365760" indent="-365760">
              <a:spcBef>
                <a:spcPts val="300"/>
              </a:spcBef>
            </a:pPr>
            <a:r>
              <a:rPr lang="en-US" sz="3200" dirty="0"/>
              <a:t>Lunch</a:t>
            </a:r>
          </a:p>
          <a:p>
            <a:pPr marL="365760" indent="-365760">
              <a:spcBef>
                <a:spcPts val="300"/>
              </a:spcBef>
            </a:pPr>
            <a:r>
              <a:rPr lang="en-US" sz="3200" dirty="0"/>
              <a:t>Content deepening (continued)</a:t>
            </a:r>
          </a:p>
          <a:p>
            <a:pPr marL="365760" indent="-365760">
              <a:spcBef>
                <a:spcPts val="300"/>
              </a:spcBef>
            </a:pPr>
            <a:r>
              <a:rPr lang="en-US" sz="3200" dirty="0"/>
              <a:t>Lesson analysis: SCSL strategy C</a:t>
            </a:r>
          </a:p>
          <a:p>
            <a:pPr marL="365760" indent="-365760">
              <a:spcBef>
                <a:spcPts val="300"/>
              </a:spcBef>
            </a:pPr>
            <a:r>
              <a:rPr lang="en-US" sz="3200" dirty="0"/>
              <a:t>Summary, homework, and reflections	</a:t>
            </a:r>
            <a:endParaRPr lang="en-US" dirty="0"/>
          </a:p>
          <a:p>
            <a:endParaRPr lang="en-US" dirty="0"/>
          </a:p>
        </p:txBody>
      </p:sp>
    </p:spTree>
    <p:extLst>
      <p:ext uri="{BB962C8B-B14F-4D97-AF65-F5344CB8AC3E}">
        <p14:creationId xmlns:p14="http://schemas.microsoft.com/office/powerpoint/2010/main" val="10354446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8153400" cy="990600"/>
          </a:xfrm>
        </p:spPr>
        <p:txBody>
          <a:bodyPr>
            <a:normAutofit/>
          </a:bodyPr>
          <a:lstStyle/>
          <a:p>
            <a:r>
              <a:rPr lang="en-US" dirty="0"/>
              <a:t>Role-Play: VPA Lesson 1</a:t>
            </a:r>
          </a:p>
        </p:txBody>
      </p:sp>
      <p:sp>
        <p:nvSpPr>
          <p:cNvPr id="3" name="Content Placeholder 2"/>
          <p:cNvSpPr>
            <a:spLocks noGrp="1"/>
          </p:cNvSpPr>
          <p:nvPr>
            <p:ph idx="1"/>
          </p:nvPr>
        </p:nvSpPr>
        <p:spPr>
          <a:xfrm>
            <a:off x="609600" y="1447800"/>
            <a:ext cx="8229600" cy="5181600"/>
          </a:xfrm>
        </p:spPr>
        <p:txBody>
          <a:bodyPr/>
          <a:lstStyle/>
          <a:p>
            <a:pPr marL="365760" indent="-365760">
              <a:spcBef>
                <a:spcPts val="600"/>
              </a:spcBef>
              <a:buFont typeface="+mj-lt"/>
              <a:buAutoNum type="arabicPeriod"/>
            </a:pPr>
            <a:r>
              <a:rPr lang="en-US" sz="3000" b="1" dirty="0"/>
              <a:t>Prepare for the role-play: </a:t>
            </a:r>
          </a:p>
          <a:p>
            <a:pPr marL="731520" indent="-365760">
              <a:spcBef>
                <a:spcPts val="600"/>
              </a:spcBef>
            </a:pPr>
            <a:r>
              <a:rPr lang="en-US" sz="3000" b="1" dirty="0"/>
              <a:t>Student role: </a:t>
            </a:r>
            <a:r>
              <a:rPr lang="en-US" sz="3000" dirty="0"/>
              <a:t>Review the Common Student Ideas document (resources section of binder) and be ready to use these ideas when you’re the  student.  </a:t>
            </a:r>
          </a:p>
          <a:p>
            <a:pPr marL="731520" indent="-365760">
              <a:spcBef>
                <a:spcPts val="600"/>
              </a:spcBef>
            </a:pPr>
            <a:r>
              <a:rPr lang="en-US" sz="3000" b="1" dirty="0"/>
              <a:t>Teacher role: </a:t>
            </a:r>
            <a:r>
              <a:rPr lang="en-US" sz="3000" dirty="0"/>
              <a:t>Review the anticipated student responses and practice asking each other elicit and probe questions.</a:t>
            </a:r>
          </a:p>
          <a:p>
            <a:pPr marL="365760" indent="-365760">
              <a:spcBef>
                <a:spcPts val="600"/>
              </a:spcBef>
              <a:buFont typeface="+mj-lt"/>
              <a:buAutoNum type="arabicPeriod" startAt="2"/>
            </a:pPr>
            <a:r>
              <a:rPr lang="en-US" sz="3000" b="1" dirty="0"/>
              <a:t>Act out </a:t>
            </a:r>
            <a:r>
              <a:rPr lang="en-US" sz="3000" dirty="0"/>
              <a:t>the role-play with your partner; then switch roles.</a:t>
            </a:r>
          </a:p>
        </p:txBody>
      </p:sp>
    </p:spTree>
    <p:extLst>
      <p:ext uri="{BB962C8B-B14F-4D97-AF65-F5344CB8AC3E}">
        <p14:creationId xmlns:p14="http://schemas.microsoft.com/office/powerpoint/2010/main" val="11372902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81000"/>
            <a:ext cx="8077200" cy="990600"/>
          </a:xfrm>
        </p:spPr>
        <p:txBody>
          <a:bodyPr/>
          <a:lstStyle/>
          <a:p>
            <a:r>
              <a:rPr lang="en-US" dirty="0"/>
              <a:t>Review: VPA Lesson 1</a:t>
            </a:r>
          </a:p>
        </p:txBody>
      </p:sp>
      <p:sp>
        <p:nvSpPr>
          <p:cNvPr id="3" name="Content Placeholder 2"/>
          <p:cNvSpPr>
            <a:spLocks noGrp="1"/>
          </p:cNvSpPr>
          <p:nvPr>
            <p:ph idx="1"/>
          </p:nvPr>
        </p:nvSpPr>
        <p:spPr>
          <a:xfrm>
            <a:off x="609600" y="1295400"/>
            <a:ext cx="8077200" cy="5257800"/>
          </a:xfrm>
        </p:spPr>
        <p:txBody>
          <a:bodyPr/>
          <a:lstStyle/>
          <a:p>
            <a:pPr marL="365760" indent="-365760">
              <a:spcBef>
                <a:spcPts val="600"/>
              </a:spcBef>
              <a:buFont typeface="+mj-lt"/>
              <a:buAutoNum type="arabicPeriod"/>
            </a:pPr>
            <a:r>
              <a:rPr lang="en-US" sz="2950" dirty="0"/>
              <a:t>In what ways did the activity in each lesson </a:t>
            </a:r>
            <a:br>
              <a:rPr lang="en-US" sz="2950" dirty="0"/>
            </a:br>
            <a:r>
              <a:rPr lang="en-US" sz="2950" dirty="0"/>
              <a:t>(1a–d) align with the corresponding focus question(s)?</a:t>
            </a:r>
          </a:p>
          <a:p>
            <a:pPr marL="365760" indent="-365760">
              <a:spcBef>
                <a:spcPts val="1200"/>
              </a:spcBef>
              <a:buFont typeface="+mj-lt"/>
              <a:buAutoNum type="arabicPeriod"/>
            </a:pPr>
            <a:r>
              <a:rPr lang="en-US" sz="2950" dirty="0"/>
              <a:t>How well matched were the activity and main learning goal in each lesson?</a:t>
            </a:r>
          </a:p>
          <a:p>
            <a:pPr marL="365760" indent="-365760">
              <a:spcBef>
                <a:spcPts val="1200"/>
              </a:spcBef>
              <a:buFont typeface="+mj-lt"/>
              <a:buAutoNum type="arabicPeriod"/>
            </a:pPr>
            <a:r>
              <a:rPr lang="en-US" sz="2950" dirty="0"/>
              <a:t>What strategies are used to help students summarize the key ideas in each lesson?</a:t>
            </a:r>
          </a:p>
          <a:p>
            <a:pPr marL="365760" indent="-365760">
              <a:spcBef>
                <a:spcPts val="1200"/>
              </a:spcBef>
              <a:buFont typeface="+mj-lt"/>
              <a:buAutoNum type="arabicPeriod"/>
            </a:pPr>
            <a:r>
              <a:rPr lang="en-US" sz="2950" dirty="0"/>
              <a:t>How well does the content in each lesson align with the content deepening work from last time?</a:t>
            </a:r>
          </a:p>
          <a:p>
            <a:pPr marL="365760" indent="-365760">
              <a:spcBef>
                <a:spcPts val="1200"/>
              </a:spcBef>
              <a:buFont typeface="+mj-lt"/>
              <a:buAutoNum type="arabicPeriod"/>
            </a:pPr>
            <a:r>
              <a:rPr lang="en-US" sz="2950" dirty="0"/>
              <a:t>What level of life (biology) varied in each lesson?</a:t>
            </a:r>
          </a:p>
        </p:txBody>
      </p:sp>
    </p:spTree>
    <p:extLst>
      <p:ext uri="{BB962C8B-B14F-4D97-AF65-F5344CB8AC3E}">
        <p14:creationId xmlns:p14="http://schemas.microsoft.com/office/powerpoint/2010/main" val="31792238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81000"/>
            <a:ext cx="8153400" cy="990600"/>
          </a:xfrm>
        </p:spPr>
        <p:txBody>
          <a:bodyPr>
            <a:normAutofit/>
          </a:bodyPr>
          <a:lstStyle/>
          <a:p>
            <a:r>
              <a:rPr lang="en-US" dirty="0"/>
              <a:t>Role-Play: VPA Lesson 2</a:t>
            </a:r>
          </a:p>
        </p:txBody>
      </p:sp>
      <p:sp>
        <p:nvSpPr>
          <p:cNvPr id="3" name="Content Placeholder 2"/>
          <p:cNvSpPr>
            <a:spLocks noGrp="1"/>
          </p:cNvSpPr>
          <p:nvPr>
            <p:ph idx="1"/>
          </p:nvPr>
        </p:nvSpPr>
        <p:spPr>
          <a:xfrm>
            <a:off x="609600" y="1295400"/>
            <a:ext cx="8229600" cy="5334000"/>
          </a:xfrm>
        </p:spPr>
        <p:txBody>
          <a:bodyPr/>
          <a:lstStyle/>
          <a:p>
            <a:pPr marL="365760" indent="-365760">
              <a:spcBef>
                <a:spcPts val="600"/>
              </a:spcBef>
              <a:buFont typeface="+mj-lt"/>
              <a:buAutoNum type="arabicPeriod"/>
            </a:pPr>
            <a:r>
              <a:rPr lang="en-US" sz="2700" b="1" dirty="0"/>
              <a:t>Pair up </a:t>
            </a:r>
            <a:r>
              <a:rPr lang="en-US" sz="2700" dirty="0"/>
              <a:t>and decide who will be Teacher 1 and Teacher 2 for this role-play.  The person not teaching will be the student.</a:t>
            </a:r>
          </a:p>
          <a:p>
            <a:pPr marL="365760" indent="-365760">
              <a:spcBef>
                <a:spcPts val="600"/>
              </a:spcBef>
              <a:buFont typeface="+mj-lt"/>
              <a:buAutoNum type="arabicPeriod"/>
            </a:pPr>
            <a:r>
              <a:rPr lang="en-US" sz="2700" b="1" dirty="0"/>
              <a:t>Teacher 1: </a:t>
            </a:r>
            <a:r>
              <a:rPr lang="en-US" sz="2700" dirty="0"/>
              <a:t>Review lesson 2a select a 10-minute segment to teach, and gather the materials. </a:t>
            </a:r>
          </a:p>
          <a:p>
            <a:pPr marL="365760" indent="-365760">
              <a:spcBef>
                <a:spcPts val="600"/>
              </a:spcBef>
              <a:buFont typeface="+mj-lt"/>
              <a:buAutoNum type="arabicPeriod"/>
            </a:pPr>
            <a:r>
              <a:rPr lang="en-US" sz="2700" b="1" dirty="0"/>
              <a:t>Teacher 2:</a:t>
            </a:r>
            <a:r>
              <a:rPr lang="en-US" sz="2700" dirty="0"/>
              <a:t> Review lesson 2b, select a 10-minute segment to teach, and gather the materials. </a:t>
            </a:r>
          </a:p>
          <a:p>
            <a:pPr marL="365760" indent="-365760">
              <a:spcBef>
                <a:spcPts val="600"/>
              </a:spcBef>
              <a:buFont typeface="+mj-lt"/>
              <a:buAutoNum type="arabicPeriod"/>
            </a:pPr>
            <a:r>
              <a:rPr lang="en-US" sz="2700" b="1" dirty="0"/>
              <a:t>Students: </a:t>
            </a:r>
            <a:r>
              <a:rPr lang="en-US" sz="2700" dirty="0"/>
              <a:t>Come up with 3 challenge questions the teacher might ask to move your thinking forward.</a:t>
            </a:r>
          </a:p>
          <a:p>
            <a:pPr marL="365760" indent="-365760">
              <a:spcBef>
                <a:spcPts val="600"/>
              </a:spcBef>
              <a:buFont typeface="+mj-lt"/>
              <a:buAutoNum type="arabicPeriod"/>
            </a:pPr>
            <a:r>
              <a:rPr lang="en-US" sz="2700" b="1" dirty="0"/>
              <a:t>Practice</a:t>
            </a:r>
            <a:r>
              <a:rPr lang="en-US" sz="2700" dirty="0"/>
              <a:t> asking each other elicit, probe, and challenge questions.</a:t>
            </a:r>
          </a:p>
          <a:p>
            <a:pPr marL="365760" indent="-365760">
              <a:spcBef>
                <a:spcPts val="600"/>
              </a:spcBef>
              <a:buFont typeface="+mj-lt"/>
              <a:buAutoNum type="arabicPeriod"/>
            </a:pPr>
            <a:r>
              <a:rPr lang="en-US" sz="2700" b="1" dirty="0"/>
              <a:t>Act out </a:t>
            </a:r>
            <a:r>
              <a:rPr lang="en-US" sz="2700" dirty="0"/>
              <a:t>the role-play; then switch roles.</a:t>
            </a:r>
          </a:p>
        </p:txBody>
      </p:sp>
    </p:spTree>
    <p:extLst>
      <p:ext uri="{BB962C8B-B14F-4D97-AF65-F5344CB8AC3E}">
        <p14:creationId xmlns:p14="http://schemas.microsoft.com/office/powerpoint/2010/main" val="11372902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81000"/>
            <a:ext cx="8077200" cy="990600"/>
          </a:xfrm>
        </p:spPr>
        <p:txBody>
          <a:bodyPr/>
          <a:lstStyle/>
          <a:p>
            <a:r>
              <a:rPr lang="en-US" dirty="0"/>
              <a:t>Review: VPA Lesson 2</a:t>
            </a:r>
          </a:p>
        </p:txBody>
      </p:sp>
      <p:sp>
        <p:nvSpPr>
          <p:cNvPr id="3" name="Content Placeholder 2"/>
          <p:cNvSpPr>
            <a:spLocks noGrp="1"/>
          </p:cNvSpPr>
          <p:nvPr>
            <p:ph idx="1"/>
          </p:nvPr>
        </p:nvSpPr>
        <p:spPr>
          <a:xfrm>
            <a:off x="609600" y="1371600"/>
            <a:ext cx="8077200" cy="5181600"/>
          </a:xfrm>
        </p:spPr>
        <p:txBody>
          <a:bodyPr/>
          <a:lstStyle/>
          <a:p>
            <a:pPr marL="365760" indent="-365760">
              <a:spcBef>
                <a:spcPts val="600"/>
              </a:spcBef>
              <a:buFont typeface="+mj-lt"/>
              <a:buAutoNum type="arabicPeriod"/>
            </a:pPr>
            <a:r>
              <a:rPr lang="en-US" sz="3000" dirty="0"/>
              <a:t>In what ways did the activity in each lesson </a:t>
            </a:r>
            <a:br>
              <a:rPr lang="en-US" sz="3000" dirty="0"/>
            </a:br>
            <a:r>
              <a:rPr lang="en-US" sz="3000" dirty="0"/>
              <a:t>(2a and 2b) align with the corresponding focus question(s)?</a:t>
            </a:r>
          </a:p>
          <a:p>
            <a:pPr marL="365760" indent="-365760">
              <a:spcBef>
                <a:spcPts val="1200"/>
              </a:spcBef>
              <a:buFont typeface="+mj-lt"/>
              <a:buAutoNum type="arabicPeriod"/>
            </a:pPr>
            <a:r>
              <a:rPr lang="en-US" sz="3000" dirty="0"/>
              <a:t>How well matched were the activity and main learning goal in each lesson?</a:t>
            </a:r>
          </a:p>
          <a:p>
            <a:pPr marL="365760" indent="-365760">
              <a:spcBef>
                <a:spcPts val="1200"/>
              </a:spcBef>
              <a:buFont typeface="+mj-lt"/>
              <a:buAutoNum type="arabicPeriod"/>
            </a:pPr>
            <a:r>
              <a:rPr lang="en-US" sz="3000" dirty="0"/>
              <a:t>What strategies are used to help students summarize the key ideas in each lesson?</a:t>
            </a:r>
          </a:p>
          <a:p>
            <a:pPr marL="365760" indent="-365760">
              <a:spcBef>
                <a:spcPts val="1200"/>
              </a:spcBef>
              <a:buFont typeface="+mj-lt"/>
              <a:buAutoNum type="arabicPeriod"/>
            </a:pPr>
            <a:r>
              <a:rPr lang="en-US" sz="3000" dirty="0"/>
              <a:t>How well does the content in each lesson align with the content deepening work from last time?</a:t>
            </a:r>
          </a:p>
        </p:txBody>
      </p:sp>
    </p:spTree>
    <p:extLst>
      <p:ext uri="{BB962C8B-B14F-4D97-AF65-F5344CB8AC3E}">
        <p14:creationId xmlns:p14="http://schemas.microsoft.com/office/powerpoint/2010/main" val="31792238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81000"/>
            <a:ext cx="8077200" cy="990600"/>
          </a:xfrm>
        </p:spPr>
        <p:txBody>
          <a:bodyPr>
            <a:normAutofit/>
          </a:bodyPr>
          <a:lstStyle/>
          <a:p>
            <a:r>
              <a:rPr lang="en-US" dirty="0"/>
              <a:t>Common Core Math Standards</a:t>
            </a:r>
          </a:p>
        </p:txBody>
      </p:sp>
      <p:sp>
        <p:nvSpPr>
          <p:cNvPr id="3" name="Content Placeholder 2"/>
          <p:cNvSpPr>
            <a:spLocks noGrp="1"/>
          </p:cNvSpPr>
          <p:nvPr>
            <p:ph idx="1"/>
          </p:nvPr>
        </p:nvSpPr>
        <p:spPr>
          <a:xfrm>
            <a:off x="609600" y="1219200"/>
            <a:ext cx="8153400" cy="5334000"/>
          </a:xfrm>
        </p:spPr>
        <p:txBody>
          <a:bodyPr>
            <a:noAutofit/>
          </a:bodyPr>
          <a:lstStyle/>
          <a:p>
            <a:pPr marL="274320" indent="-274320">
              <a:spcBef>
                <a:spcPts val="600"/>
              </a:spcBef>
            </a:pPr>
            <a:r>
              <a:rPr lang="en-US" sz="2450" dirty="0"/>
              <a:t>Order three objects by length; compare the lengths of two objects indirectly by using a third object (1.MD.A.1)</a:t>
            </a:r>
          </a:p>
          <a:p>
            <a:pPr marL="274320" indent="-274320">
              <a:spcBef>
                <a:spcPts val="600"/>
              </a:spcBef>
            </a:pPr>
            <a:r>
              <a:rPr lang="en-US" sz="2450" dirty="0"/>
              <a:t>Express the length of an object as a whole number of length units, by laying multiple copies of a shorter object (the length unit) end to end; understand that the length measurement of an object is the number of same-size length units that span it with no gaps or overlaps. </a:t>
            </a:r>
            <a:r>
              <a:rPr lang="en-US" sz="2450" i="1" dirty="0"/>
              <a:t>Limit to contexts where the object being measured is spanned by a whole number of length units with no gaps or overlaps. </a:t>
            </a:r>
            <a:r>
              <a:rPr lang="en-US" sz="2450" dirty="0"/>
              <a:t>(1.MD.A.2)</a:t>
            </a:r>
          </a:p>
          <a:p>
            <a:pPr marL="274320" indent="-274320">
              <a:spcBef>
                <a:spcPts val="600"/>
              </a:spcBef>
            </a:pPr>
            <a:r>
              <a:rPr lang="en-US" sz="2450" dirty="0"/>
              <a:t>Organize, represent, and interpret data with up to three categories; ask and answer questions about the total number of data points, how many in each category, and how many more or less are in one category than in another. (1.MD.C.4)</a:t>
            </a:r>
          </a:p>
        </p:txBody>
      </p:sp>
    </p:spTree>
    <p:extLst>
      <p:ext uri="{BB962C8B-B14F-4D97-AF65-F5344CB8AC3E}">
        <p14:creationId xmlns:p14="http://schemas.microsoft.com/office/powerpoint/2010/main" val="134560513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33400"/>
            <a:ext cx="8077200" cy="990600"/>
          </a:xfrm>
        </p:spPr>
        <p:txBody>
          <a:bodyPr/>
          <a:lstStyle/>
          <a:p>
            <a:r>
              <a:rPr lang="en-US" dirty="0"/>
              <a:t>Math Connections!</a:t>
            </a:r>
          </a:p>
        </p:txBody>
      </p:sp>
      <p:sp>
        <p:nvSpPr>
          <p:cNvPr id="3" name="Content Placeholder 2"/>
          <p:cNvSpPr>
            <a:spLocks noGrp="1"/>
          </p:cNvSpPr>
          <p:nvPr>
            <p:ph idx="1"/>
          </p:nvPr>
        </p:nvSpPr>
        <p:spPr/>
        <p:txBody>
          <a:bodyPr>
            <a:normAutofit lnSpcReduction="10000"/>
          </a:bodyPr>
          <a:lstStyle/>
          <a:p>
            <a:pPr marL="0" indent="0">
              <a:buNone/>
            </a:pPr>
            <a:r>
              <a:rPr lang="en-US" sz="3200" dirty="0"/>
              <a:t>Read through supplemental math lessons 1 and 2 in your lesson plans binder. Then answer these questions in your science notebooks:</a:t>
            </a:r>
          </a:p>
          <a:p>
            <a:pPr marL="731520" lvl="1" indent="-365760">
              <a:spcBef>
                <a:spcPts val="1200"/>
              </a:spcBef>
            </a:pPr>
            <a:r>
              <a:rPr lang="en-US" sz="3200" dirty="0"/>
              <a:t>What activity do students engage in?</a:t>
            </a:r>
          </a:p>
          <a:p>
            <a:pPr marL="731520" lvl="1" indent="-365760">
              <a:spcBef>
                <a:spcPts val="1200"/>
              </a:spcBef>
            </a:pPr>
            <a:r>
              <a:rPr lang="en-US" sz="3200" dirty="0"/>
              <a:t>What materials are needed for this activity?</a:t>
            </a:r>
          </a:p>
          <a:p>
            <a:pPr marL="731520" lvl="1" indent="-365760">
              <a:spcBef>
                <a:spcPts val="1200"/>
              </a:spcBef>
            </a:pPr>
            <a:r>
              <a:rPr lang="en-US" sz="3200" dirty="0"/>
              <a:t>How well does the activity fit the unit central question?</a:t>
            </a:r>
          </a:p>
          <a:p>
            <a:pPr marL="731520" lvl="1" indent="-365760">
              <a:spcBef>
                <a:spcPts val="1200"/>
              </a:spcBef>
            </a:pPr>
            <a:r>
              <a:rPr lang="en-US" sz="3200" dirty="0"/>
              <a:t>How is the activity relevant to the math concepts your 1st graders learn about?</a:t>
            </a:r>
          </a:p>
        </p:txBody>
      </p:sp>
    </p:spTree>
    <p:extLst>
      <p:ext uri="{BB962C8B-B14F-4D97-AF65-F5344CB8AC3E}">
        <p14:creationId xmlns:p14="http://schemas.microsoft.com/office/powerpoint/2010/main" val="854120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33400"/>
            <a:ext cx="8077200" cy="990600"/>
          </a:xfrm>
        </p:spPr>
        <p:txBody>
          <a:bodyPr/>
          <a:lstStyle/>
          <a:p>
            <a:r>
              <a:rPr lang="en-US" dirty="0"/>
              <a:t>Let’s Summarize!</a:t>
            </a:r>
          </a:p>
        </p:txBody>
      </p:sp>
      <p:sp>
        <p:nvSpPr>
          <p:cNvPr id="3" name="Content Placeholder 2"/>
          <p:cNvSpPr>
            <a:spLocks noGrp="1"/>
          </p:cNvSpPr>
          <p:nvPr>
            <p:ph idx="1"/>
          </p:nvPr>
        </p:nvSpPr>
        <p:spPr>
          <a:xfrm>
            <a:off x="609600" y="1600200"/>
            <a:ext cx="8077200" cy="4876800"/>
          </a:xfrm>
        </p:spPr>
        <p:txBody>
          <a:bodyPr/>
          <a:lstStyle/>
          <a:p>
            <a:pPr marL="365760" indent="-365760">
              <a:spcBef>
                <a:spcPts val="1200"/>
              </a:spcBef>
            </a:pPr>
            <a:r>
              <a:rPr lang="en-US" sz="3200" dirty="0"/>
              <a:t>Read section 3 (Variation in Traits) in the content background document.</a:t>
            </a:r>
          </a:p>
          <a:p>
            <a:pPr marL="365760" indent="-365760">
              <a:spcBef>
                <a:spcPts val="1200"/>
              </a:spcBef>
            </a:pPr>
            <a:r>
              <a:rPr lang="en-US" sz="3200" dirty="0"/>
              <a:t>Write a sentence in your notebook summarizing key ideas from the reading.</a:t>
            </a:r>
          </a:p>
          <a:p>
            <a:pPr marL="365760" indent="-365760">
              <a:spcBef>
                <a:spcPts val="1200"/>
              </a:spcBef>
            </a:pPr>
            <a:r>
              <a:rPr lang="en-US" sz="3200" dirty="0"/>
              <a:t>Be prepared to share your summary statement with the group.</a:t>
            </a:r>
          </a:p>
        </p:txBody>
      </p:sp>
    </p:spTree>
    <p:extLst>
      <p:ext uri="{BB962C8B-B14F-4D97-AF65-F5344CB8AC3E}">
        <p14:creationId xmlns:p14="http://schemas.microsoft.com/office/powerpoint/2010/main" val="209055296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8153400" cy="990600"/>
          </a:xfrm>
        </p:spPr>
        <p:txBody>
          <a:bodyPr/>
          <a:lstStyle/>
          <a:p>
            <a:r>
              <a:rPr lang="en-US" dirty="0"/>
              <a:t>Content Deepening Focus Question</a:t>
            </a:r>
          </a:p>
        </p:txBody>
      </p:sp>
      <p:sp>
        <p:nvSpPr>
          <p:cNvPr id="3" name="Content Placeholder 2"/>
          <p:cNvSpPr>
            <a:spLocks noGrp="1"/>
          </p:cNvSpPr>
          <p:nvPr>
            <p:ph idx="1"/>
          </p:nvPr>
        </p:nvSpPr>
        <p:spPr>
          <a:xfrm>
            <a:off x="609600" y="1600200"/>
            <a:ext cx="8077200" cy="4876800"/>
          </a:xfrm>
        </p:spPr>
        <p:txBody>
          <a:bodyPr/>
          <a:lstStyle/>
          <a:p>
            <a:pPr marL="0" indent="0">
              <a:spcBef>
                <a:spcPts val="1200"/>
              </a:spcBef>
              <a:buNone/>
            </a:pPr>
            <a:r>
              <a:rPr lang="en-US" sz="3200" dirty="0"/>
              <a:t>How can trait variations affect which plants or animals of the same kind survive long enough to reproduce?</a:t>
            </a:r>
          </a:p>
        </p:txBody>
      </p:sp>
    </p:spTree>
    <p:extLst>
      <p:ext uri="{BB962C8B-B14F-4D97-AF65-F5344CB8AC3E}">
        <p14:creationId xmlns:p14="http://schemas.microsoft.com/office/powerpoint/2010/main" val="356802444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33400"/>
            <a:ext cx="8077200" cy="990600"/>
          </a:xfrm>
        </p:spPr>
        <p:txBody>
          <a:bodyPr/>
          <a:lstStyle/>
          <a:p>
            <a:r>
              <a:rPr lang="en-US" dirty="0"/>
              <a:t>Lesson-3 Focus Questions</a:t>
            </a:r>
          </a:p>
        </p:txBody>
      </p:sp>
      <p:sp>
        <p:nvSpPr>
          <p:cNvPr id="3" name="Content Placeholder 2"/>
          <p:cNvSpPr>
            <a:spLocks noGrp="1"/>
          </p:cNvSpPr>
          <p:nvPr>
            <p:ph idx="1"/>
          </p:nvPr>
        </p:nvSpPr>
        <p:spPr>
          <a:xfrm>
            <a:off x="609600" y="1600200"/>
            <a:ext cx="8077200" cy="4876800"/>
          </a:xfrm>
        </p:spPr>
        <p:txBody>
          <a:bodyPr/>
          <a:lstStyle/>
          <a:p>
            <a:pPr marL="0" indent="0">
              <a:buNone/>
            </a:pPr>
            <a:r>
              <a:rPr lang="en-US" sz="3200" dirty="0"/>
              <a:t>Will bigger or smaller cottonwood-tree seeds be more likely to survive and grow when the wind carries them away? Why do you think so? </a:t>
            </a:r>
            <a:endParaRPr lang="en-US" sz="3200" dirty="0">
              <a:ea typeface="Times New Roman" panose="02020603050405020304" pitchFamily="18" charset="0"/>
            </a:endParaRPr>
          </a:p>
        </p:txBody>
      </p:sp>
    </p:spTree>
    <p:extLst>
      <p:ext uri="{BB962C8B-B14F-4D97-AF65-F5344CB8AC3E}">
        <p14:creationId xmlns:p14="http://schemas.microsoft.com/office/powerpoint/2010/main" val="251857546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a Cottonwood Tree? </a:t>
            </a:r>
          </a:p>
        </p:txBody>
      </p:sp>
      <p:pic>
        <p:nvPicPr>
          <p:cNvPr id="5" name="Picture 2" descr="S:\PD\Project Files\RESPeCT\2.0 PD Curriculum Modules\Cohort 2\1.1_Traits and Variation\00_tav production\final art\RES.C2.TRA.L5HO.001.jpg">
            <a:extLst>
              <a:ext uri="{FF2B5EF4-FFF2-40B4-BE49-F238E27FC236}">
                <a16:creationId xmlns:a16="http://schemas.microsoft.com/office/drawing/2014/main" id="{D41B4E50-89F9-4F91-80C3-BE1D52F33FE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88669" y="1738666"/>
            <a:ext cx="3302000" cy="4402667"/>
          </a:xfrm>
          <a:prstGeom prst="rect">
            <a:avLst/>
          </a:prstGeom>
          <a:noFill/>
          <a:extLst>
            <a:ext uri="{909E8E84-426E-40dd-AFC4-6F175D3DCCD1}">
              <a14:hiddenFill xmlns:a14="http://schemas.microsoft.com/office/drawing/2010/main" xmlns="">
                <a:solidFill>
                  <a:srgbClr val="FFFFFF"/>
                </a:solidFill>
              </a14:hiddenFill>
            </a:ext>
          </a:extLst>
        </p:spPr>
      </p:pic>
      <p:pic>
        <p:nvPicPr>
          <p:cNvPr id="6" name="Picture 3" descr="S:\PD\Project Files\RESPeCT\2.0 PD Curriculum Modules\Cohort 2\1.1_Traits and Variation\00_tav production\final art\RES.C2.TRA.L5HO.002.jpg">
            <a:extLst>
              <a:ext uri="{FF2B5EF4-FFF2-40B4-BE49-F238E27FC236}">
                <a16:creationId xmlns:a16="http://schemas.microsoft.com/office/drawing/2014/main" id="{B33D1B9C-B7DE-45B7-8312-9A6070013F1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69547" y="2508289"/>
            <a:ext cx="4214906" cy="3088736"/>
          </a:xfrm>
          <a:prstGeom prst="rect">
            <a:avLst/>
          </a:prstGeom>
          <a:noFill/>
          <a:extLst>
            <a:ext uri="{909E8E84-426E-40dd-AFC4-6F175D3DCCD1}">
              <a14:hiddenFill xmlns:a14="http://schemas.microsoft.com/office/drawing/2010/main" xmlns="">
                <a:solidFill>
                  <a:srgbClr val="FFFFFF"/>
                </a:solidFill>
              </a14:hiddenFill>
            </a:ext>
          </a:extLst>
        </p:spPr>
      </p:pic>
      <p:sp>
        <p:nvSpPr>
          <p:cNvPr id="9" name="TextBox 8">
            <a:extLst>
              <a:ext uri="{FF2B5EF4-FFF2-40B4-BE49-F238E27FC236}">
                <a16:creationId xmlns:a16="http://schemas.microsoft.com/office/drawing/2014/main" id="{8A4DC8C0-3E87-4790-A60E-727F2B43A935}"/>
              </a:ext>
            </a:extLst>
          </p:cNvPr>
          <p:cNvSpPr txBox="1"/>
          <p:nvPr/>
        </p:nvSpPr>
        <p:spPr>
          <a:xfrm>
            <a:off x="1418427" y="6136551"/>
            <a:ext cx="2861681" cy="246221"/>
          </a:xfrm>
          <a:prstGeom prst="rect">
            <a:avLst/>
          </a:prstGeom>
          <a:noFill/>
        </p:spPr>
        <p:txBody>
          <a:bodyPr wrap="none" rtlCol="0">
            <a:spAutoFit/>
          </a:bodyPr>
          <a:lstStyle/>
          <a:p>
            <a:r>
              <a:rPr lang="en-US" sz="1000" dirty="0">
                <a:latin typeface="Calibri" panose="020F0502020204030204" pitchFamily="34" charset="0"/>
                <a:cs typeface="Calibri" panose="020F0502020204030204" pitchFamily="34" charset="0"/>
              </a:rPr>
              <a:t>Photograph by Amy </a:t>
            </a:r>
            <a:r>
              <a:rPr lang="en-US" sz="1000" dirty="0" err="1">
                <a:latin typeface="Calibri" panose="020F0502020204030204" pitchFamily="34" charset="0"/>
                <a:cs typeface="Calibri" panose="020F0502020204030204" pitchFamily="34" charset="0"/>
              </a:rPr>
              <a:t>Gaiennie</a:t>
            </a:r>
            <a:r>
              <a:rPr lang="en-US" sz="1000" dirty="0">
                <a:latin typeface="Calibri" panose="020F0502020204030204" pitchFamily="34" charset="0"/>
                <a:cs typeface="Calibri" panose="020F0502020204030204" pitchFamily="34" charset="0"/>
              </a:rPr>
              <a:t>/Wikimedia Commons</a:t>
            </a:r>
          </a:p>
        </p:txBody>
      </p:sp>
      <p:sp>
        <p:nvSpPr>
          <p:cNvPr id="10" name="TextBox 9">
            <a:extLst>
              <a:ext uri="{FF2B5EF4-FFF2-40B4-BE49-F238E27FC236}">
                <a16:creationId xmlns:a16="http://schemas.microsoft.com/office/drawing/2014/main" id="{9B049E20-EDC9-40AA-8087-24D162F57F2D}"/>
              </a:ext>
            </a:extLst>
          </p:cNvPr>
          <p:cNvSpPr txBox="1"/>
          <p:nvPr/>
        </p:nvSpPr>
        <p:spPr>
          <a:xfrm>
            <a:off x="5392087" y="5597025"/>
            <a:ext cx="3204723" cy="246221"/>
          </a:xfrm>
          <a:prstGeom prst="rect">
            <a:avLst/>
          </a:prstGeom>
          <a:noFill/>
        </p:spPr>
        <p:txBody>
          <a:bodyPr wrap="none" rtlCol="0">
            <a:spAutoFit/>
          </a:bodyPr>
          <a:lstStyle/>
          <a:p>
            <a:r>
              <a:rPr lang="en-US" sz="1000" dirty="0">
                <a:latin typeface="Calibri" panose="020F0502020204030204" pitchFamily="34" charset="0"/>
                <a:cs typeface="Calibri" panose="020F0502020204030204" pitchFamily="34" charset="0"/>
              </a:rPr>
              <a:t>Photograph by George </a:t>
            </a:r>
            <a:r>
              <a:rPr lang="en-US" sz="1000" dirty="0" err="1">
                <a:latin typeface="Calibri" panose="020F0502020204030204" pitchFamily="34" charset="0"/>
                <a:cs typeface="Calibri" panose="020F0502020204030204" pitchFamily="34" charset="0"/>
              </a:rPr>
              <a:t>Chernilevsky</a:t>
            </a:r>
            <a:r>
              <a:rPr lang="en-US" sz="1000" dirty="0">
                <a:latin typeface="Calibri" panose="020F0502020204030204" pitchFamily="34" charset="0"/>
                <a:cs typeface="Calibri" panose="020F0502020204030204" pitchFamily="34" charset="0"/>
              </a:rPr>
              <a:t>/Wikimedia Commons</a:t>
            </a:r>
          </a:p>
        </p:txBody>
      </p:sp>
    </p:spTree>
    <p:extLst>
      <p:ext uri="{BB962C8B-B14F-4D97-AF65-F5344CB8AC3E}">
        <p14:creationId xmlns:p14="http://schemas.microsoft.com/office/powerpoint/2010/main" val="6481735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838200"/>
          </a:xfrm>
        </p:spPr>
        <p:txBody>
          <a:bodyPr/>
          <a:lstStyle/>
          <a:p>
            <a:r>
              <a:rPr lang="en-US" dirty="0"/>
              <a:t>Trends in Reflections</a:t>
            </a:r>
          </a:p>
        </p:txBody>
      </p:sp>
      <p:graphicFrame>
        <p:nvGraphicFramePr>
          <p:cNvPr id="6" name="Content Placeholder 4"/>
          <p:cNvGraphicFramePr>
            <a:graphicFrameLocks/>
          </p:cNvGraphicFramePr>
          <p:nvPr>
            <p:extLst/>
          </p:nvPr>
        </p:nvGraphicFramePr>
        <p:xfrm>
          <a:off x="533400" y="1142999"/>
          <a:ext cx="8077200" cy="5275224"/>
        </p:xfrm>
        <a:graphic>
          <a:graphicData uri="http://schemas.openxmlformats.org/drawingml/2006/table">
            <a:tbl>
              <a:tblPr firstRow="1" bandRow="1">
                <a:tableStyleId>{5C22544A-7EE6-4342-B048-85BDC9FD1C3A}</a:tableStyleId>
              </a:tblPr>
              <a:tblGrid>
                <a:gridCol w="4218552">
                  <a:extLst>
                    <a:ext uri="{9D8B030D-6E8A-4147-A177-3AD203B41FA5}">
                      <a16:colId xmlns:a16="http://schemas.microsoft.com/office/drawing/2014/main" val="20000"/>
                    </a:ext>
                  </a:extLst>
                </a:gridCol>
                <a:gridCol w="3858648">
                  <a:extLst>
                    <a:ext uri="{9D8B030D-6E8A-4147-A177-3AD203B41FA5}">
                      <a16:colId xmlns:a16="http://schemas.microsoft.com/office/drawing/2014/main" val="20001"/>
                    </a:ext>
                  </a:extLst>
                </a:gridCol>
              </a:tblGrid>
              <a:tr h="408028">
                <a:tc>
                  <a:txBody>
                    <a:bodyPr/>
                    <a:lstStyle/>
                    <a:p>
                      <a:pPr algn="ctr"/>
                      <a:r>
                        <a:rPr lang="en-US" sz="2000" dirty="0">
                          <a:solidFill>
                            <a:schemeClr val="bg1"/>
                          </a:solidFill>
                        </a:rPr>
                        <a:t>Lesson Analysis</a:t>
                      </a:r>
                    </a:p>
                  </a:txBody>
                  <a:tcPr marL="88969" marR="88969"/>
                </a:tc>
                <a:tc>
                  <a:txBody>
                    <a:bodyPr/>
                    <a:lstStyle/>
                    <a:p>
                      <a:pPr algn="ctr"/>
                      <a:r>
                        <a:rPr lang="en-US" sz="2000" dirty="0">
                          <a:solidFill>
                            <a:schemeClr val="bg1"/>
                          </a:solidFill>
                        </a:rPr>
                        <a:t>Science Content Learning</a:t>
                      </a:r>
                    </a:p>
                  </a:txBody>
                  <a:tcPr marL="88969" marR="88969"/>
                </a:tc>
                <a:extLst>
                  <a:ext uri="{0D108BD9-81ED-4DB2-BD59-A6C34878D82A}">
                    <a16:rowId xmlns:a16="http://schemas.microsoft.com/office/drawing/2014/main" val="10000"/>
                  </a:ext>
                </a:extLst>
              </a:tr>
              <a:tr h="871197">
                <a:tc>
                  <a:txBody>
                    <a:bodyPr/>
                    <a:lstStyle/>
                    <a:p>
                      <a:pPr>
                        <a:spcAft>
                          <a:spcPts val="600"/>
                        </a:spcAft>
                      </a:pPr>
                      <a:endParaRPr lang="en-US" sz="1600" dirty="0"/>
                    </a:p>
                  </a:txBody>
                  <a:tcPr marL="88969" marR="88969"/>
                </a:tc>
                <a:tc>
                  <a:txBody>
                    <a:bodyPr/>
                    <a:lstStyle/>
                    <a:p>
                      <a:endParaRPr lang="en-US" sz="1600" dirty="0"/>
                    </a:p>
                  </a:txBody>
                  <a:tcPr marL="88969" marR="88969"/>
                </a:tc>
                <a:extLst>
                  <a:ext uri="{0D108BD9-81ED-4DB2-BD59-A6C34878D82A}">
                    <a16:rowId xmlns:a16="http://schemas.microsoft.com/office/drawing/2014/main" val="10001"/>
                  </a:ext>
                </a:extLst>
              </a:tr>
              <a:tr h="1009655">
                <a:tc>
                  <a:txBody>
                    <a:bodyPr/>
                    <a:lstStyle/>
                    <a:p>
                      <a:pPr marL="0" indent="0">
                        <a:spcAft>
                          <a:spcPts val="600"/>
                        </a:spcAft>
                        <a:buFont typeface="Arial" pitchFamily="34" charset="0"/>
                        <a:buNone/>
                      </a:pPr>
                      <a:endParaRPr lang="en-US" sz="1600" dirty="0"/>
                    </a:p>
                  </a:txBody>
                  <a:tcPr marL="88969" marR="88969"/>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600" dirty="0"/>
                    </a:p>
                  </a:txBody>
                  <a:tcPr marL="88969" marR="88969"/>
                </a:tc>
                <a:extLst>
                  <a:ext uri="{0D108BD9-81ED-4DB2-BD59-A6C34878D82A}">
                    <a16:rowId xmlns:a16="http://schemas.microsoft.com/office/drawing/2014/main" val="10002"/>
                  </a:ext>
                </a:extLst>
              </a:tr>
              <a:tr h="548098">
                <a:tc>
                  <a:txBody>
                    <a:bodyPr/>
                    <a:lstStyle/>
                    <a:p>
                      <a:pPr marL="0" indent="0">
                        <a:spcAft>
                          <a:spcPts val="600"/>
                        </a:spcAft>
                        <a:buFont typeface="Arial" pitchFamily="34" charset="0"/>
                        <a:buNone/>
                      </a:pPr>
                      <a:endParaRPr lang="en-US" sz="1600" dirty="0"/>
                    </a:p>
                  </a:txBody>
                  <a:tcPr marL="88969" marR="88969"/>
                </a:tc>
                <a:tc>
                  <a:txBody>
                    <a:bodyPr/>
                    <a:lstStyle/>
                    <a:p>
                      <a:endParaRPr lang="en-US" sz="1600" dirty="0"/>
                    </a:p>
                  </a:txBody>
                  <a:tcPr marL="88969" marR="88969"/>
                </a:tc>
                <a:extLst>
                  <a:ext uri="{0D108BD9-81ED-4DB2-BD59-A6C34878D82A}">
                    <a16:rowId xmlns:a16="http://schemas.microsoft.com/office/drawing/2014/main" val="10003"/>
                  </a:ext>
                </a:extLst>
              </a:tr>
              <a:tr h="778877">
                <a:tc>
                  <a:txBody>
                    <a:bodyPr/>
                    <a:lstStyle/>
                    <a:p>
                      <a:pPr marL="0" indent="0">
                        <a:spcAft>
                          <a:spcPts val="600"/>
                        </a:spcAft>
                        <a:buFont typeface="Arial" pitchFamily="34" charset="0"/>
                        <a:buNone/>
                      </a:pPr>
                      <a:endParaRPr lang="en-US" sz="1600" baseline="0" dirty="0"/>
                    </a:p>
                  </a:txBody>
                  <a:tcPr marL="88969" marR="88969"/>
                </a:tc>
                <a:tc>
                  <a:txBody>
                    <a:bodyPr/>
                    <a:lstStyle/>
                    <a:p>
                      <a:endParaRPr lang="en-US" sz="1600" dirty="0"/>
                    </a:p>
                  </a:txBody>
                  <a:tcPr marL="88969" marR="88969"/>
                </a:tc>
                <a:extLst>
                  <a:ext uri="{0D108BD9-81ED-4DB2-BD59-A6C34878D82A}">
                    <a16:rowId xmlns:a16="http://schemas.microsoft.com/office/drawing/2014/main" val="10004"/>
                  </a:ext>
                </a:extLst>
              </a:tr>
              <a:tr h="1009655">
                <a:tc>
                  <a:txBody>
                    <a:bodyPr/>
                    <a:lstStyle/>
                    <a:p>
                      <a:pPr marL="0" indent="0">
                        <a:spcAft>
                          <a:spcPts val="600"/>
                        </a:spcAft>
                        <a:buFont typeface="Arial" pitchFamily="34" charset="0"/>
                        <a:buNone/>
                      </a:pPr>
                      <a:endParaRPr lang="en-US" sz="1600" baseline="0" dirty="0"/>
                    </a:p>
                  </a:txBody>
                  <a:tcPr marL="88969" marR="88969"/>
                </a:tc>
                <a:tc>
                  <a:txBody>
                    <a:bodyPr/>
                    <a:lstStyle/>
                    <a:p>
                      <a:endParaRPr lang="en-US" sz="1600" dirty="0"/>
                    </a:p>
                  </a:txBody>
                  <a:tcPr marL="88969" marR="88969"/>
                </a:tc>
                <a:extLst>
                  <a:ext uri="{0D108BD9-81ED-4DB2-BD59-A6C34878D82A}">
                    <a16:rowId xmlns:a16="http://schemas.microsoft.com/office/drawing/2014/main" val="10005"/>
                  </a:ext>
                </a:extLst>
              </a:tr>
              <a:tr h="649714">
                <a:tc>
                  <a:txBody>
                    <a:bodyPr/>
                    <a:lstStyle/>
                    <a:p>
                      <a:pPr marL="0" indent="0">
                        <a:spcAft>
                          <a:spcPts val="600"/>
                        </a:spcAft>
                        <a:buFont typeface="Arial" pitchFamily="34" charset="0"/>
                        <a:buNone/>
                      </a:pPr>
                      <a:endParaRPr lang="en-US" sz="1600" baseline="0" dirty="0"/>
                    </a:p>
                  </a:txBody>
                  <a:tcPr marL="88969" marR="88969"/>
                </a:tc>
                <a:tc>
                  <a:txBody>
                    <a:bodyPr/>
                    <a:lstStyle/>
                    <a:p>
                      <a:endParaRPr lang="en-US" sz="1600" dirty="0"/>
                    </a:p>
                  </a:txBody>
                  <a:tcPr marL="88969" marR="88969"/>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305881126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8077200" cy="990600"/>
          </a:xfrm>
        </p:spPr>
        <p:txBody>
          <a:bodyPr/>
          <a:lstStyle/>
          <a:p>
            <a:r>
              <a:rPr lang="en-US" dirty="0"/>
              <a:t>Cottonwood Seeds Blowing in the Wind</a:t>
            </a:r>
          </a:p>
        </p:txBody>
      </p:sp>
      <p:sp>
        <p:nvSpPr>
          <p:cNvPr id="3" name="Content Placeholder 2"/>
          <p:cNvSpPr>
            <a:spLocks noGrp="1"/>
          </p:cNvSpPr>
          <p:nvPr>
            <p:ph idx="1"/>
          </p:nvPr>
        </p:nvSpPr>
        <p:spPr/>
        <p:txBody>
          <a:bodyPr/>
          <a:lstStyle/>
          <a:p>
            <a:pPr marL="0" indent="0" algn="ctr">
              <a:buNone/>
            </a:pPr>
            <a:r>
              <a:rPr lang="en-US" sz="3600" dirty="0"/>
              <a:t> </a:t>
            </a:r>
          </a:p>
          <a:p>
            <a:pPr marL="0" indent="0" algn="ctr">
              <a:buNone/>
            </a:pPr>
            <a:endParaRPr lang="en-US" sz="3600" dirty="0"/>
          </a:p>
          <a:p>
            <a:pPr marL="0" indent="0" algn="ctr">
              <a:buNone/>
            </a:pPr>
            <a:endParaRPr lang="en-US" sz="3600" dirty="0"/>
          </a:p>
        </p:txBody>
      </p:sp>
      <p:sp>
        <p:nvSpPr>
          <p:cNvPr id="7" name="TextBox 6"/>
          <p:cNvSpPr txBox="1"/>
          <p:nvPr/>
        </p:nvSpPr>
        <p:spPr>
          <a:xfrm>
            <a:off x="3886200" y="6172200"/>
            <a:ext cx="4800600" cy="381000"/>
          </a:xfrm>
          <a:prstGeom prst="rect">
            <a:avLst/>
          </a:prstGeom>
          <a:noFill/>
        </p:spPr>
        <p:txBody>
          <a:bodyPr wrap="square" rtlCol="0">
            <a:spAutoFit/>
          </a:bodyPr>
          <a:lstStyle/>
          <a:p>
            <a:r>
              <a:rPr lang="en-US" dirty="0">
                <a:solidFill>
                  <a:srgbClr val="0070C0"/>
                </a:solidFill>
                <a:latin typeface="Calibri" pitchFamily="34" charset="0"/>
                <a:hlinkClick r:id="rId3"/>
              </a:rPr>
              <a:t>Link to video clip: https://youtu.be/9Cgvjm04EVg</a:t>
            </a:r>
            <a:endParaRPr lang="en-US" dirty="0">
              <a:solidFill>
                <a:srgbClr val="0070C0"/>
              </a:solidFill>
              <a:latin typeface="Calibri" pitchFamily="34" charset="0"/>
            </a:endParaRPr>
          </a:p>
        </p:txBody>
      </p:sp>
      <p:sp>
        <p:nvSpPr>
          <p:cNvPr id="8" name="TextBox 7"/>
          <p:cNvSpPr txBox="1"/>
          <p:nvPr/>
        </p:nvSpPr>
        <p:spPr>
          <a:xfrm>
            <a:off x="685800" y="1447800"/>
            <a:ext cx="7924800" cy="1077218"/>
          </a:xfrm>
          <a:prstGeom prst="rect">
            <a:avLst/>
          </a:prstGeom>
          <a:noFill/>
        </p:spPr>
        <p:txBody>
          <a:bodyPr wrap="square" rtlCol="0">
            <a:spAutoFit/>
          </a:bodyPr>
          <a:lstStyle/>
          <a:p>
            <a:r>
              <a:rPr lang="en-US" sz="3200" dirty="0">
                <a:latin typeface="Calibri" pitchFamily="34" charset="0"/>
              </a:rPr>
              <a:t>Let’s watch a short video clip of cottonwood-tree seeds blowing in the wind.</a:t>
            </a:r>
          </a:p>
        </p:txBody>
      </p:sp>
      <p:pic>
        <p:nvPicPr>
          <p:cNvPr id="9" name="Picture 3" descr="S:\PD\Project Files\RESPeCT\2.0 PD Curriculum Modules\Cohort 2\1.1_Traits and Variation\00_tav production\final art\RES.C2.TRA.L5HO.002.jpg">
            <a:extLst>
              <a:ext uri="{FF2B5EF4-FFF2-40B4-BE49-F238E27FC236}">
                <a16:creationId xmlns:a16="http://schemas.microsoft.com/office/drawing/2014/main" id="{B33D1B9C-B7DE-45B7-8312-9A6070013F1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05000" y="2667000"/>
            <a:ext cx="5486400" cy="3088736"/>
          </a:xfrm>
          <a:prstGeom prst="rect">
            <a:avLst/>
          </a:prstGeom>
          <a:noFill/>
          <a:extLst>
            <a:ext uri="{909E8E84-426E-40dd-AFC4-6F175D3DCCD1}">
              <a14:hiddenFill xmlns:a14="http://schemas.microsoft.com/office/drawing/2010/main" xmlns="">
                <a:solidFill>
                  <a:srgbClr val="FFFFFF"/>
                </a:solidFill>
              </a14:hiddenFill>
            </a:ext>
          </a:extLst>
        </p:spPr>
      </p:pic>
      <p:sp>
        <p:nvSpPr>
          <p:cNvPr id="10" name="TextBox 9">
            <a:extLst>
              <a:ext uri="{FF2B5EF4-FFF2-40B4-BE49-F238E27FC236}">
                <a16:creationId xmlns:a16="http://schemas.microsoft.com/office/drawing/2014/main" id="{9B049E20-EDC9-40AA-8087-24D162F57F2D}"/>
              </a:ext>
            </a:extLst>
          </p:cNvPr>
          <p:cNvSpPr txBox="1"/>
          <p:nvPr/>
        </p:nvSpPr>
        <p:spPr>
          <a:xfrm>
            <a:off x="4267200" y="5715000"/>
            <a:ext cx="3204723" cy="246221"/>
          </a:xfrm>
          <a:prstGeom prst="rect">
            <a:avLst/>
          </a:prstGeom>
          <a:noFill/>
        </p:spPr>
        <p:txBody>
          <a:bodyPr wrap="none" rtlCol="0">
            <a:spAutoFit/>
          </a:bodyPr>
          <a:lstStyle/>
          <a:p>
            <a:r>
              <a:rPr lang="en-US" sz="1000" dirty="0">
                <a:latin typeface="Calibri" panose="020F0502020204030204" pitchFamily="34" charset="0"/>
                <a:cs typeface="Calibri" panose="020F0502020204030204" pitchFamily="34" charset="0"/>
              </a:rPr>
              <a:t>Photograph by George </a:t>
            </a:r>
            <a:r>
              <a:rPr lang="en-US" sz="1000" dirty="0" err="1">
                <a:latin typeface="Calibri" panose="020F0502020204030204" pitchFamily="34" charset="0"/>
                <a:cs typeface="Calibri" panose="020F0502020204030204" pitchFamily="34" charset="0"/>
              </a:rPr>
              <a:t>Chernilevsky</a:t>
            </a:r>
            <a:r>
              <a:rPr lang="en-US" sz="1000" dirty="0">
                <a:latin typeface="Calibri" panose="020F0502020204030204" pitchFamily="34" charset="0"/>
                <a:cs typeface="Calibri" panose="020F0502020204030204" pitchFamily="34" charset="0"/>
              </a:rPr>
              <a:t>/Wikimedia Commons</a:t>
            </a:r>
          </a:p>
        </p:txBody>
      </p:sp>
    </p:spTree>
    <p:extLst>
      <p:ext uri="{BB962C8B-B14F-4D97-AF65-F5344CB8AC3E}">
        <p14:creationId xmlns:p14="http://schemas.microsoft.com/office/powerpoint/2010/main" val="168079472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533400"/>
            <a:ext cx="8001000" cy="990600"/>
          </a:xfrm>
        </p:spPr>
        <p:txBody>
          <a:bodyPr/>
          <a:lstStyle/>
          <a:p>
            <a:r>
              <a:rPr lang="en-US" dirty="0"/>
              <a:t>Cottonwood-Seed Model</a:t>
            </a:r>
          </a:p>
        </p:txBody>
      </p:sp>
      <p:sp>
        <p:nvSpPr>
          <p:cNvPr id="11" name="TextBox 10"/>
          <p:cNvSpPr txBox="1"/>
          <p:nvPr/>
        </p:nvSpPr>
        <p:spPr>
          <a:xfrm>
            <a:off x="685800" y="1600200"/>
            <a:ext cx="4800600" cy="4985980"/>
          </a:xfrm>
          <a:prstGeom prst="rect">
            <a:avLst/>
          </a:prstGeom>
          <a:noFill/>
        </p:spPr>
        <p:txBody>
          <a:bodyPr wrap="square" rtlCol="0">
            <a:spAutoFit/>
          </a:bodyPr>
          <a:lstStyle/>
          <a:p>
            <a:pPr marL="365760" indent="-365760">
              <a:spcBef>
                <a:spcPts val="1200"/>
              </a:spcBef>
              <a:buClr>
                <a:schemeClr val="bg1">
                  <a:lumMod val="75000"/>
                </a:schemeClr>
              </a:buClr>
              <a:buFont typeface="Arial" pitchFamily="34" charset="0"/>
              <a:buChar char="•"/>
            </a:pPr>
            <a:r>
              <a:rPr lang="en-US" sz="3200" dirty="0">
                <a:latin typeface="Calibri" pitchFamily="34" charset="0"/>
              </a:rPr>
              <a:t>What does the fan represent?</a:t>
            </a:r>
          </a:p>
          <a:p>
            <a:pPr marL="365760" indent="-365760">
              <a:spcBef>
                <a:spcPts val="1200"/>
              </a:spcBef>
              <a:buClr>
                <a:schemeClr val="bg1">
                  <a:lumMod val="75000"/>
                </a:schemeClr>
              </a:buClr>
              <a:buFont typeface="Arial" pitchFamily="34" charset="0"/>
              <a:buChar char="•"/>
            </a:pPr>
            <a:r>
              <a:rPr lang="en-US" sz="3200" dirty="0">
                <a:latin typeface="Calibri" pitchFamily="34" charset="0"/>
              </a:rPr>
              <a:t>What do the cotton balls represent? </a:t>
            </a:r>
          </a:p>
          <a:p>
            <a:pPr marL="365760" indent="-365760">
              <a:spcBef>
                <a:spcPts val="1200"/>
              </a:spcBef>
              <a:buClr>
                <a:schemeClr val="bg1">
                  <a:lumMod val="75000"/>
                </a:schemeClr>
              </a:buClr>
              <a:buFont typeface="Arial" pitchFamily="34" charset="0"/>
              <a:buChar char="•"/>
            </a:pPr>
            <a:r>
              <a:rPr lang="en-US" sz="3200" dirty="0">
                <a:latin typeface="Calibri" pitchFamily="34" charset="0"/>
              </a:rPr>
              <a:t>What does the paper on </a:t>
            </a:r>
            <a:br>
              <a:rPr lang="en-US" sz="3200" dirty="0">
                <a:latin typeface="Calibri" pitchFamily="34" charset="0"/>
              </a:rPr>
            </a:br>
            <a:r>
              <a:rPr lang="en-US" sz="3200" dirty="0">
                <a:latin typeface="Calibri" pitchFamily="34" charset="0"/>
              </a:rPr>
              <a:t>the floor represent?</a:t>
            </a:r>
          </a:p>
          <a:p>
            <a:pPr marL="365760" indent="-365760">
              <a:spcBef>
                <a:spcPts val="1200"/>
              </a:spcBef>
              <a:buClr>
                <a:schemeClr val="bg1">
                  <a:lumMod val="75000"/>
                </a:schemeClr>
              </a:buClr>
              <a:buFont typeface="Arial" pitchFamily="34" charset="0"/>
              <a:buChar char="•"/>
            </a:pPr>
            <a:r>
              <a:rPr lang="en-US" sz="3200" dirty="0">
                <a:latin typeface="Calibri" pitchFamily="34" charset="0"/>
              </a:rPr>
              <a:t>What does the line on </a:t>
            </a:r>
            <a:br>
              <a:rPr lang="en-US" sz="3200" dirty="0">
                <a:latin typeface="Calibri" pitchFamily="34" charset="0"/>
              </a:rPr>
            </a:br>
            <a:r>
              <a:rPr lang="en-US" sz="3200" dirty="0">
                <a:latin typeface="Calibri" pitchFamily="34" charset="0"/>
              </a:rPr>
              <a:t>the paper marked “Tree” represent?</a:t>
            </a:r>
          </a:p>
        </p:txBody>
      </p:sp>
      <p:pic>
        <p:nvPicPr>
          <p:cNvPr id="6" name="Picture 5"/>
          <p:cNvPicPr/>
          <p:nvPr/>
        </p:nvPicPr>
        <p:blipFill>
          <a:blip r:embed="rId3" cstate="print">
            <a:extLst>
              <a:ext uri="{28A0092B-C50C-407E-A947-70E740481C1C}">
                <a14:useLocalDpi xmlns:a14="http://schemas.microsoft.com/office/drawing/2010/main" val="0"/>
              </a:ext>
            </a:extLst>
          </a:blip>
          <a:stretch>
            <a:fillRect/>
          </a:stretch>
        </p:blipFill>
        <p:spPr>
          <a:xfrm>
            <a:off x="5562600" y="1752600"/>
            <a:ext cx="3059430" cy="4648200"/>
          </a:xfrm>
          <a:prstGeom prst="rect">
            <a:avLst/>
          </a:prstGeom>
        </p:spPr>
      </p:pic>
      <p:sp>
        <p:nvSpPr>
          <p:cNvPr id="5" name="TextBox 4">
            <a:extLst>
              <a:ext uri="{FF2B5EF4-FFF2-40B4-BE49-F238E27FC236}">
                <a16:creationId xmlns:a16="http://schemas.microsoft.com/office/drawing/2014/main" id="{F643CF30-4407-4EE7-BCA1-464997EFC3F9}"/>
              </a:ext>
            </a:extLst>
          </p:cNvPr>
          <p:cNvSpPr txBox="1"/>
          <p:nvPr/>
        </p:nvSpPr>
        <p:spPr>
          <a:xfrm>
            <a:off x="7291866" y="6400800"/>
            <a:ext cx="1394934" cy="246221"/>
          </a:xfrm>
          <a:prstGeom prst="rect">
            <a:avLst/>
          </a:prstGeom>
          <a:noFill/>
        </p:spPr>
        <p:txBody>
          <a:bodyPr wrap="none" rtlCol="0">
            <a:spAutoFit/>
          </a:bodyPr>
          <a:lstStyle/>
          <a:p>
            <a:r>
              <a:rPr lang="en-US" sz="1000" dirty="0">
                <a:latin typeface="Calibri" panose="020F0502020204030204" pitchFamily="34" charset="0"/>
                <a:cs typeface="Calibri" panose="020F0502020204030204" pitchFamily="34" charset="0"/>
              </a:rPr>
              <a:t>Photo courtesy of BSCS</a:t>
            </a:r>
          </a:p>
        </p:txBody>
      </p:sp>
    </p:spTree>
    <p:extLst>
      <p:ext uri="{BB962C8B-B14F-4D97-AF65-F5344CB8AC3E}">
        <p14:creationId xmlns:p14="http://schemas.microsoft.com/office/powerpoint/2010/main" val="64817356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33400"/>
            <a:ext cx="8077200" cy="990600"/>
          </a:xfrm>
        </p:spPr>
        <p:txBody>
          <a:bodyPr/>
          <a:lstStyle/>
          <a:p>
            <a:r>
              <a:rPr lang="en-US" dirty="0"/>
              <a:t>What Do You Think Will Happen?</a:t>
            </a:r>
          </a:p>
        </p:txBody>
      </p:sp>
      <p:sp>
        <p:nvSpPr>
          <p:cNvPr id="3" name="Content Placeholder 2"/>
          <p:cNvSpPr>
            <a:spLocks noGrp="1"/>
          </p:cNvSpPr>
          <p:nvPr>
            <p:ph idx="1"/>
          </p:nvPr>
        </p:nvSpPr>
        <p:spPr>
          <a:xfrm>
            <a:off x="609600" y="1600200"/>
            <a:ext cx="7924800" cy="4876800"/>
          </a:xfrm>
        </p:spPr>
        <p:txBody>
          <a:bodyPr/>
          <a:lstStyle/>
          <a:p>
            <a:pPr marL="0" indent="0">
              <a:buNone/>
            </a:pPr>
            <a:r>
              <a:rPr lang="en-US" sz="3200" dirty="0"/>
              <a:t>Will the bigger or smaller cotton balls (cottonwood seeds) travel farther when the wind blows them? Why do you think so?</a:t>
            </a:r>
          </a:p>
          <a:p>
            <a:pPr marL="0" indent="0">
              <a:spcBef>
                <a:spcPts val="2400"/>
              </a:spcBef>
              <a:buNone/>
            </a:pPr>
            <a:r>
              <a:rPr lang="en-US" sz="3200" dirty="0"/>
              <a:t>Write your predictions in your notebook using this sentence starter:</a:t>
            </a:r>
          </a:p>
          <a:p>
            <a:pPr marL="731520" indent="0">
              <a:spcBef>
                <a:spcPts val="1200"/>
              </a:spcBef>
              <a:buNone/>
            </a:pPr>
            <a:r>
              <a:rPr lang="en-US" sz="3200" i="1" dirty="0"/>
              <a:t>I predict the [</a:t>
            </a:r>
            <a:r>
              <a:rPr lang="en-US" sz="3200" b="1" i="1" dirty="0"/>
              <a:t>bigger</a:t>
            </a:r>
            <a:r>
              <a:rPr lang="en-US" sz="3200" i="1" dirty="0"/>
              <a:t> or </a:t>
            </a:r>
            <a:r>
              <a:rPr lang="en-US" sz="3200" b="1" i="1" dirty="0"/>
              <a:t>smaller</a:t>
            </a:r>
            <a:r>
              <a:rPr lang="en-US" sz="3200" i="1" dirty="0"/>
              <a:t>] cotton balls will travel farther on the wind because …</a:t>
            </a:r>
          </a:p>
          <a:p>
            <a:pPr marL="0" indent="0">
              <a:buNone/>
            </a:pPr>
            <a:endParaRPr lang="en-US" sz="3600" dirty="0"/>
          </a:p>
        </p:txBody>
      </p:sp>
    </p:spTree>
    <p:extLst>
      <p:ext uri="{BB962C8B-B14F-4D97-AF65-F5344CB8AC3E}">
        <p14:creationId xmlns:p14="http://schemas.microsoft.com/office/powerpoint/2010/main" val="350873361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533400"/>
            <a:ext cx="8001000" cy="990600"/>
          </a:xfrm>
        </p:spPr>
        <p:txBody>
          <a:bodyPr/>
          <a:lstStyle/>
          <a:p>
            <a:r>
              <a:rPr lang="en-US" dirty="0"/>
              <a:t>How Far Will the Cotton Balls Fly?</a:t>
            </a:r>
          </a:p>
        </p:txBody>
      </p:sp>
      <p:sp>
        <p:nvSpPr>
          <p:cNvPr id="4" name="TextBox 3">
            <a:extLst>
              <a:ext uri="{FF2B5EF4-FFF2-40B4-BE49-F238E27FC236}">
                <a16:creationId xmlns:a16="http://schemas.microsoft.com/office/drawing/2014/main" id="{C64A0342-2A1B-498A-8F21-987253BE6702}"/>
              </a:ext>
            </a:extLst>
          </p:cNvPr>
          <p:cNvSpPr txBox="1"/>
          <p:nvPr/>
        </p:nvSpPr>
        <p:spPr>
          <a:xfrm>
            <a:off x="4800600" y="6201489"/>
            <a:ext cx="1394934" cy="246221"/>
          </a:xfrm>
          <a:prstGeom prst="rect">
            <a:avLst/>
          </a:prstGeom>
          <a:noFill/>
        </p:spPr>
        <p:txBody>
          <a:bodyPr wrap="none" rtlCol="0">
            <a:spAutoFit/>
          </a:bodyPr>
          <a:lstStyle/>
          <a:p>
            <a:r>
              <a:rPr lang="en-US" sz="1000" dirty="0">
                <a:latin typeface="Calibri" panose="020F0502020204030204" pitchFamily="34" charset="0"/>
                <a:cs typeface="Calibri" panose="020F0502020204030204" pitchFamily="34" charset="0"/>
              </a:rPr>
              <a:t>Photo courtesy of BSCS</a:t>
            </a:r>
          </a:p>
        </p:txBody>
      </p:sp>
      <p:pic>
        <p:nvPicPr>
          <p:cNvPr id="5" name="Picture 4">
            <a:extLst>
              <a:ext uri="{FF2B5EF4-FFF2-40B4-BE49-F238E27FC236}">
                <a16:creationId xmlns:a16="http://schemas.microsoft.com/office/drawing/2014/main" id="{F9D91C39-DD57-4A24-912C-8D8CB0503142}"/>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3042285" y="1524000"/>
            <a:ext cx="3059430" cy="4648200"/>
          </a:xfrm>
          <a:prstGeom prst="rect">
            <a:avLst/>
          </a:prstGeom>
        </p:spPr>
      </p:pic>
    </p:spTree>
    <p:extLst>
      <p:ext uri="{BB962C8B-B14F-4D97-AF65-F5344CB8AC3E}">
        <p14:creationId xmlns:p14="http://schemas.microsoft.com/office/powerpoint/2010/main" val="64817356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81000"/>
            <a:ext cx="8077200" cy="990600"/>
          </a:xfrm>
        </p:spPr>
        <p:txBody>
          <a:bodyPr/>
          <a:lstStyle/>
          <a:p>
            <a:r>
              <a:rPr lang="en-US" dirty="0"/>
              <a:t>Reflect: Lesson-3 Focus Questions</a:t>
            </a:r>
          </a:p>
        </p:txBody>
      </p:sp>
      <p:sp>
        <p:nvSpPr>
          <p:cNvPr id="3" name="Content Placeholder 2"/>
          <p:cNvSpPr>
            <a:spLocks noGrp="1"/>
          </p:cNvSpPr>
          <p:nvPr>
            <p:ph idx="1"/>
          </p:nvPr>
        </p:nvSpPr>
        <p:spPr>
          <a:xfrm>
            <a:off x="609600" y="1295400"/>
            <a:ext cx="8001000" cy="5181600"/>
          </a:xfrm>
        </p:spPr>
        <p:txBody>
          <a:bodyPr/>
          <a:lstStyle/>
          <a:p>
            <a:pPr marL="0" indent="0">
              <a:buNone/>
            </a:pPr>
            <a:r>
              <a:rPr lang="en-US" sz="3000" b="1" dirty="0"/>
              <a:t>Lesson-3 focus questions: </a:t>
            </a:r>
            <a:r>
              <a:rPr lang="en-US" sz="3000" i="1" dirty="0"/>
              <a:t>Will bigger or smaller cottonwood-tree seeds be more likely to survive and grow after the wind carries them away? Why do you think so?</a:t>
            </a:r>
          </a:p>
          <a:p>
            <a:pPr marL="731520" indent="-365760">
              <a:spcBef>
                <a:spcPts val="2400"/>
              </a:spcBef>
            </a:pPr>
            <a:r>
              <a:rPr lang="en-US" sz="3000" dirty="0"/>
              <a:t>Think about the results of our investigation. Then complete this sentence in your science notebook:</a:t>
            </a:r>
          </a:p>
          <a:p>
            <a:pPr marL="731520" indent="0">
              <a:spcBef>
                <a:spcPts val="1200"/>
              </a:spcBef>
              <a:buNone/>
            </a:pPr>
            <a:r>
              <a:rPr lang="en-US" sz="3000" i="1" dirty="0"/>
              <a:t>I think [</a:t>
            </a:r>
            <a:r>
              <a:rPr lang="en-US" sz="3000" b="1" i="1" dirty="0"/>
              <a:t>bigger</a:t>
            </a:r>
            <a:r>
              <a:rPr lang="en-US" sz="3000" i="1" dirty="0"/>
              <a:t> or </a:t>
            </a:r>
            <a:r>
              <a:rPr lang="en-US" sz="3000" b="1" i="1" dirty="0"/>
              <a:t>smaller</a:t>
            </a:r>
            <a:r>
              <a:rPr lang="en-US" sz="3000" i="1" dirty="0"/>
              <a:t>] cottonwood-tree seeds are more likely to survive and grow into new cottonwood trees because </a:t>
            </a:r>
            <a:r>
              <a:rPr lang="en-US" sz="3200" i="1" dirty="0"/>
              <a:t>…</a:t>
            </a:r>
            <a:endParaRPr lang="en-US" sz="3000" dirty="0"/>
          </a:p>
          <a:p>
            <a:pPr marL="0" indent="0">
              <a:buNone/>
            </a:pPr>
            <a:endParaRPr lang="en-US" sz="3600" dirty="0"/>
          </a:p>
        </p:txBody>
      </p:sp>
    </p:spTree>
    <p:extLst>
      <p:ext uri="{BB962C8B-B14F-4D97-AF65-F5344CB8AC3E}">
        <p14:creationId xmlns:p14="http://schemas.microsoft.com/office/powerpoint/2010/main" val="350873361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33400"/>
            <a:ext cx="8077200" cy="990600"/>
          </a:xfrm>
        </p:spPr>
        <p:txBody>
          <a:bodyPr/>
          <a:lstStyle/>
          <a:p>
            <a:r>
              <a:rPr lang="en-US" dirty="0"/>
              <a:t>Lesson-4 Focus Question</a:t>
            </a:r>
          </a:p>
        </p:txBody>
      </p:sp>
      <p:sp>
        <p:nvSpPr>
          <p:cNvPr id="3" name="Content Placeholder 2"/>
          <p:cNvSpPr>
            <a:spLocks noGrp="1"/>
          </p:cNvSpPr>
          <p:nvPr>
            <p:ph idx="1"/>
          </p:nvPr>
        </p:nvSpPr>
        <p:spPr>
          <a:xfrm>
            <a:off x="609600" y="1600200"/>
            <a:ext cx="8077200" cy="4876800"/>
          </a:xfrm>
        </p:spPr>
        <p:txBody>
          <a:bodyPr/>
          <a:lstStyle/>
          <a:p>
            <a:pPr marL="0" indent="0">
              <a:buNone/>
            </a:pPr>
            <a:r>
              <a:rPr lang="en-US" sz="3200" dirty="0"/>
              <a:t>What helps some cottonwood-tree seeds survive and grow while other seeds don’t?</a:t>
            </a:r>
            <a:endParaRPr lang="en-US" sz="3200" dirty="0">
              <a:ea typeface="Times New Roman" panose="02020603050405020304" pitchFamily="18" charset="0"/>
            </a:endParaRPr>
          </a:p>
        </p:txBody>
      </p:sp>
    </p:spTree>
    <p:extLst>
      <p:ext uri="{BB962C8B-B14F-4D97-AF65-F5344CB8AC3E}">
        <p14:creationId xmlns:p14="http://schemas.microsoft.com/office/powerpoint/2010/main" val="251857546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990600"/>
          </a:xfrm>
        </p:spPr>
        <p:txBody>
          <a:bodyPr/>
          <a:lstStyle/>
          <a:p>
            <a:r>
              <a:rPr lang="en-US" dirty="0"/>
              <a:t>A Story about Two Cottonwood Trees</a:t>
            </a:r>
          </a:p>
        </p:txBody>
      </p:sp>
      <p:pic>
        <p:nvPicPr>
          <p:cNvPr id="1025" name="Picture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00200" y="1450356"/>
            <a:ext cx="5743575" cy="5176488"/>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481735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990600"/>
          </a:xfrm>
        </p:spPr>
        <p:txBody>
          <a:bodyPr/>
          <a:lstStyle/>
          <a:p>
            <a:r>
              <a:rPr lang="en-US" dirty="0"/>
              <a:t>The Wind Starts to Blow!</a:t>
            </a:r>
          </a:p>
        </p:txBody>
      </p:sp>
      <p:sp>
        <p:nvSpPr>
          <p:cNvPr id="3" name="Content Placeholder 2"/>
          <p:cNvSpPr>
            <a:spLocks noGrp="1"/>
          </p:cNvSpPr>
          <p:nvPr>
            <p:ph idx="1"/>
          </p:nvPr>
        </p:nvSpPr>
        <p:spPr/>
        <p:txBody>
          <a:bodyPr/>
          <a:lstStyle/>
          <a:p>
            <a:pPr marL="0" indent="0" algn="ctr">
              <a:buNone/>
            </a:pPr>
            <a:endParaRPr lang="en-US" sz="3600" dirty="0"/>
          </a:p>
          <a:p>
            <a:pPr marL="0" indent="0" algn="ctr">
              <a:buNone/>
            </a:pPr>
            <a:endParaRPr lang="en-US" sz="3600" dirty="0"/>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43000" y="1514192"/>
            <a:ext cx="6810375" cy="5277663"/>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2952192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990600"/>
          </a:xfrm>
        </p:spPr>
        <p:txBody>
          <a:bodyPr>
            <a:normAutofit/>
          </a:bodyPr>
          <a:lstStyle/>
          <a:p>
            <a:r>
              <a:rPr lang="en-US" dirty="0"/>
              <a:t>Where Will the Cottonwood Seeds Land?</a:t>
            </a:r>
          </a:p>
        </p:txBody>
      </p:sp>
      <p:sp>
        <p:nvSpPr>
          <p:cNvPr id="3" name="Content Placeholder 2"/>
          <p:cNvSpPr>
            <a:spLocks noGrp="1"/>
          </p:cNvSpPr>
          <p:nvPr>
            <p:ph idx="1"/>
          </p:nvPr>
        </p:nvSpPr>
        <p:spPr/>
        <p:txBody>
          <a:bodyPr/>
          <a:lstStyle/>
          <a:p>
            <a:pPr marL="0" indent="0" algn="ctr">
              <a:buNone/>
            </a:pPr>
            <a:r>
              <a:rPr lang="en-US" sz="3600" dirty="0"/>
              <a:t> </a:t>
            </a:r>
          </a:p>
          <a:p>
            <a:pPr marL="0" indent="0" algn="ctr">
              <a:buNone/>
            </a:pPr>
            <a:endParaRPr lang="en-US" sz="3600" dirty="0"/>
          </a:p>
          <a:p>
            <a:pPr marL="0" indent="0" algn="ctr">
              <a:buNone/>
            </a:pPr>
            <a:endParaRPr lang="en-US" sz="3600" dirty="0"/>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1970980" y="1371601"/>
            <a:ext cx="5354439" cy="3809999"/>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5" name="TextBox 4"/>
          <p:cNvSpPr txBox="1"/>
          <p:nvPr/>
        </p:nvSpPr>
        <p:spPr>
          <a:xfrm>
            <a:off x="533400" y="5257800"/>
            <a:ext cx="8229600" cy="1431161"/>
          </a:xfrm>
          <a:prstGeom prst="rect">
            <a:avLst/>
          </a:prstGeom>
          <a:noFill/>
        </p:spPr>
        <p:txBody>
          <a:bodyPr wrap="square" rtlCol="0">
            <a:spAutoFit/>
          </a:bodyPr>
          <a:lstStyle/>
          <a:p>
            <a:r>
              <a:rPr lang="en-US" sz="2900" dirty="0">
                <a:latin typeface="Calibri" pitchFamily="34" charset="0"/>
              </a:rPr>
              <a:t>Which of the cottonwood-tree seeds will land in a place where they can survive and grow into new cottonwood trees? Why?</a:t>
            </a:r>
          </a:p>
        </p:txBody>
      </p:sp>
    </p:spTree>
    <p:extLst>
      <p:ext uri="{BB962C8B-B14F-4D97-AF65-F5344CB8AC3E}">
        <p14:creationId xmlns:p14="http://schemas.microsoft.com/office/powerpoint/2010/main" val="305703693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33400"/>
            <a:ext cx="8077200" cy="990600"/>
          </a:xfrm>
        </p:spPr>
        <p:txBody>
          <a:bodyPr/>
          <a:lstStyle/>
          <a:p>
            <a:r>
              <a:rPr lang="en-US" dirty="0"/>
              <a:t>Reflect: Lesson-4 Focus Question</a:t>
            </a:r>
          </a:p>
        </p:txBody>
      </p:sp>
      <p:sp>
        <p:nvSpPr>
          <p:cNvPr id="3" name="Content Placeholder 2"/>
          <p:cNvSpPr>
            <a:spLocks noGrp="1"/>
          </p:cNvSpPr>
          <p:nvPr>
            <p:ph idx="1"/>
          </p:nvPr>
        </p:nvSpPr>
        <p:spPr>
          <a:xfrm>
            <a:off x="609600" y="1600200"/>
            <a:ext cx="8077200" cy="4876800"/>
          </a:xfrm>
        </p:spPr>
        <p:txBody>
          <a:bodyPr/>
          <a:lstStyle/>
          <a:p>
            <a:pPr marL="0" indent="0">
              <a:buNone/>
            </a:pPr>
            <a:r>
              <a:rPr lang="en-US" sz="3200" dirty="0"/>
              <a:t>What helps some cottonwood-tree seeds survive and grow while other seeds don’t?</a:t>
            </a:r>
            <a:endParaRPr lang="en-US" sz="3200" dirty="0">
              <a:ea typeface="Times New Roman" panose="02020603050405020304" pitchFamily="18" charset="0"/>
            </a:endParaRPr>
          </a:p>
        </p:txBody>
      </p:sp>
    </p:spTree>
    <p:extLst>
      <p:ext uri="{BB962C8B-B14F-4D97-AF65-F5344CB8AC3E}">
        <p14:creationId xmlns:p14="http://schemas.microsoft.com/office/powerpoint/2010/main" val="25185754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381000" y="457200"/>
            <a:ext cx="8229600" cy="990600"/>
          </a:xfrm>
        </p:spPr>
        <p:txBody>
          <a:bodyPr>
            <a:noAutofit/>
          </a:bodyPr>
          <a:lstStyle/>
          <a:p>
            <a:pPr eaLnBrk="1" hangingPunct="1"/>
            <a:r>
              <a:rPr lang="en-US" dirty="0"/>
              <a:t>Review: Science Content Storyline</a:t>
            </a:r>
          </a:p>
        </p:txBody>
      </p:sp>
      <p:sp>
        <p:nvSpPr>
          <p:cNvPr id="9219" name="Rectangle 3"/>
          <p:cNvSpPr>
            <a:spLocks noGrp="1" noChangeArrowheads="1"/>
          </p:cNvSpPr>
          <p:nvPr>
            <p:ph type="body" idx="1"/>
          </p:nvPr>
        </p:nvSpPr>
        <p:spPr>
          <a:xfrm>
            <a:off x="457200" y="1371600"/>
            <a:ext cx="8229600" cy="4495800"/>
          </a:xfrm>
        </p:spPr>
        <p:txBody>
          <a:bodyPr/>
          <a:lstStyle/>
          <a:p>
            <a:pPr marL="0" indent="0" eaLnBrk="1" hangingPunct="1">
              <a:spcBef>
                <a:spcPct val="50000"/>
              </a:spcBef>
              <a:buNone/>
            </a:pPr>
            <a:r>
              <a:rPr lang="en-US" sz="3200" dirty="0"/>
              <a:t>In your notebooks, jot down … </a:t>
            </a:r>
          </a:p>
          <a:p>
            <a:pPr marL="1371600" indent="0" eaLnBrk="1" hangingPunct="1">
              <a:spcBef>
                <a:spcPct val="50000"/>
              </a:spcBef>
              <a:buNone/>
            </a:pPr>
            <a:r>
              <a:rPr lang="en-US" sz="3200" dirty="0"/>
              <a:t>things you remember from yesterday’s session,</a:t>
            </a:r>
          </a:p>
          <a:p>
            <a:pPr marL="1371600" indent="0" eaLnBrk="1" hangingPunct="1">
              <a:spcBef>
                <a:spcPct val="50000"/>
              </a:spcBef>
              <a:buNone/>
            </a:pPr>
            <a:r>
              <a:rPr lang="en-US" sz="3200" dirty="0"/>
              <a:t>ideas that seem important to you, and</a:t>
            </a:r>
          </a:p>
          <a:p>
            <a:pPr marL="1371600" indent="0" eaLnBrk="1" hangingPunct="1">
              <a:spcBef>
                <a:spcPct val="50000"/>
              </a:spcBef>
              <a:buNone/>
            </a:pPr>
            <a:r>
              <a:rPr lang="en-US" sz="3200" dirty="0"/>
              <a:t>question you have. </a:t>
            </a:r>
          </a:p>
          <a:p>
            <a:pPr marL="0" indent="0" eaLnBrk="1" hangingPunct="1">
              <a:spcBef>
                <a:spcPct val="50000"/>
              </a:spcBef>
              <a:buNone/>
            </a:pPr>
            <a:r>
              <a:rPr lang="en-US" sz="3200" dirty="0"/>
              <a:t>Be prepared to share one idea and question with the group.</a:t>
            </a:r>
          </a:p>
        </p:txBody>
      </p:sp>
      <p:sp>
        <p:nvSpPr>
          <p:cNvPr id="2" name="Rectangle 1"/>
          <p:cNvSpPr/>
          <p:nvPr/>
        </p:nvSpPr>
        <p:spPr>
          <a:xfrm>
            <a:off x="1143000" y="1981200"/>
            <a:ext cx="470001" cy="707886"/>
          </a:xfrm>
          <a:prstGeom prst="rect">
            <a:avLst/>
          </a:prstGeom>
          <a:noFill/>
        </p:spPr>
        <p:txBody>
          <a:bodyPr wrap="none" lIns="91440" tIns="45720" rIns="91440" bIns="45720">
            <a:spAutoFit/>
          </a:bodyPr>
          <a:lstStyle/>
          <a:p>
            <a:pPr algn="ctr"/>
            <a:r>
              <a:rPr lang="en-US" sz="40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3</a:t>
            </a:r>
          </a:p>
        </p:txBody>
      </p:sp>
      <p:sp>
        <p:nvSpPr>
          <p:cNvPr id="6" name="Rectangle 5"/>
          <p:cNvSpPr/>
          <p:nvPr/>
        </p:nvSpPr>
        <p:spPr>
          <a:xfrm>
            <a:off x="1143000" y="3962400"/>
            <a:ext cx="470000" cy="707886"/>
          </a:xfrm>
          <a:prstGeom prst="rect">
            <a:avLst/>
          </a:prstGeom>
          <a:noFill/>
        </p:spPr>
        <p:txBody>
          <a:bodyPr wrap="none" lIns="91440" tIns="45720" rIns="91440" bIns="45720">
            <a:spAutoFit/>
          </a:bodyPr>
          <a:lstStyle/>
          <a:p>
            <a:pPr algn="ctr"/>
            <a:r>
              <a:rPr lang="en-US" sz="40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1</a:t>
            </a:r>
          </a:p>
        </p:txBody>
      </p:sp>
      <p:sp>
        <p:nvSpPr>
          <p:cNvPr id="7" name="Rectangle 6"/>
          <p:cNvSpPr/>
          <p:nvPr/>
        </p:nvSpPr>
        <p:spPr>
          <a:xfrm>
            <a:off x="1143000" y="3200400"/>
            <a:ext cx="470000" cy="707886"/>
          </a:xfrm>
          <a:prstGeom prst="rect">
            <a:avLst/>
          </a:prstGeom>
          <a:noFill/>
        </p:spPr>
        <p:txBody>
          <a:bodyPr wrap="none" lIns="91440" tIns="45720" rIns="91440" bIns="45720">
            <a:spAutoFit/>
          </a:bodyPr>
          <a:lstStyle/>
          <a:p>
            <a:pPr algn="ctr"/>
            <a:r>
              <a:rPr lang="en-US" sz="40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2</a:t>
            </a:r>
          </a:p>
        </p:txBody>
      </p:sp>
    </p:spTree>
    <p:extLst>
      <p:ext uri="{BB962C8B-B14F-4D97-AF65-F5344CB8AC3E}">
        <p14:creationId xmlns:p14="http://schemas.microsoft.com/office/powerpoint/2010/main" val="392158026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8305800" cy="990600"/>
          </a:xfrm>
        </p:spPr>
        <p:txBody>
          <a:bodyPr>
            <a:noAutofit/>
          </a:bodyPr>
          <a:lstStyle/>
          <a:p>
            <a:r>
              <a:rPr lang="en-US" sz="3800" dirty="0"/>
              <a:t>Reflect: Content Deepening Focus Question</a:t>
            </a:r>
          </a:p>
        </p:txBody>
      </p:sp>
      <p:sp>
        <p:nvSpPr>
          <p:cNvPr id="3" name="Content Placeholder 2"/>
          <p:cNvSpPr>
            <a:spLocks noGrp="1"/>
          </p:cNvSpPr>
          <p:nvPr>
            <p:ph idx="1"/>
          </p:nvPr>
        </p:nvSpPr>
        <p:spPr>
          <a:xfrm>
            <a:off x="609600" y="1600200"/>
            <a:ext cx="8077200" cy="4876800"/>
          </a:xfrm>
        </p:spPr>
        <p:txBody>
          <a:bodyPr/>
          <a:lstStyle/>
          <a:p>
            <a:pPr marL="0" indent="0">
              <a:spcBef>
                <a:spcPts val="1200"/>
              </a:spcBef>
              <a:buNone/>
            </a:pPr>
            <a:r>
              <a:rPr lang="en-US" sz="3200" dirty="0"/>
              <a:t>How can trait variations affect which plants or animals of the same kind survive long enough to reproduce?</a:t>
            </a:r>
          </a:p>
        </p:txBody>
      </p:sp>
    </p:spTree>
    <p:extLst>
      <p:ext uri="{BB962C8B-B14F-4D97-AF65-F5344CB8AC3E}">
        <p14:creationId xmlns:p14="http://schemas.microsoft.com/office/powerpoint/2010/main" val="356802444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457200" y="457200"/>
            <a:ext cx="8229600" cy="1143000"/>
          </a:xfrm>
        </p:spPr>
        <p:txBody>
          <a:bodyPr/>
          <a:lstStyle/>
          <a:p>
            <a:pPr eaLnBrk="1" hangingPunct="1"/>
            <a:r>
              <a:rPr lang="en-US" dirty="0"/>
              <a:t>Lesson Analysis: Focus Question 2 </a:t>
            </a:r>
          </a:p>
        </p:txBody>
      </p:sp>
      <p:sp>
        <p:nvSpPr>
          <p:cNvPr id="30723" name="Rectangle 3"/>
          <p:cNvSpPr>
            <a:spLocks noGrp="1" noChangeArrowheads="1"/>
          </p:cNvSpPr>
          <p:nvPr>
            <p:ph type="body" idx="1"/>
          </p:nvPr>
        </p:nvSpPr>
        <p:spPr/>
        <p:txBody>
          <a:bodyPr/>
          <a:lstStyle/>
          <a:p>
            <a:pPr marL="0" indent="0" eaLnBrk="1" hangingPunct="1">
              <a:spcBef>
                <a:spcPct val="50000"/>
              </a:spcBef>
              <a:buNone/>
            </a:pPr>
            <a:r>
              <a:rPr lang="en-US" sz="3200" dirty="0"/>
              <a:t>How can selecting appropriate science activities help students develop a coherent science content storyline?</a:t>
            </a:r>
          </a:p>
        </p:txBody>
      </p:sp>
    </p:spTree>
    <p:extLst>
      <p:ext uri="{BB962C8B-B14F-4D97-AF65-F5344CB8AC3E}">
        <p14:creationId xmlns:p14="http://schemas.microsoft.com/office/powerpoint/2010/main" val="11351886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457200" y="381000"/>
            <a:ext cx="8001000" cy="1143000"/>
          </a:xfrm>
        </p:spPr>
        <p:txBody>
          <a:bodyPr>
            <a:normAutofit/>
          </a:bodyPr>
          <a:lstStyle/>
          <a:p>
            <a:pPr eaLnBrk="1" hangingPunct="1"/>
            <a:r>
              <a:rPr lang="en-US" dirty="0"/>
              <a:t>Strategy C: Purpose and Key Features</a:t>
            </a:r>
          </a:p>
        </p:txBody>
      </p:sp>
      <p:sp>
        <p:nvSpPr>
          <p:cNvPr id="9219" name="Rectangle 3"/>
          <p:cNvSpPr>
            <a:spLocks noGrp="1" noChangeArrowheads="1"/>
          </p:cNvSpPr>
          <p:nvPr>
            <p:ph type="body" idx="1"/>
          </p:nvPr>
        </p:nvSpPr>
        <p:spPr>
          <a:xfrm>
            <a:off x="533400" y="1600200"/>
            <a:ext cx="8229600" cy="3200400"/>
          </a:xfrm>
        </p:spPr>
        <p:txBody>
          <a:bodyPr/>
          <a:lstStyle/>
          <a:p>
            <a:pPr marL="0" indent="0" eaLnBrk="1" hangingPunct="1">
              <a:lnSpc>
                <a:spcPct val="90000"/>
              </a:lnSpc>
              <a:buNone/>
              <a:defRPr/>
            </a:pPr>
            <a:r>
              <a:rPr lang="en-US" sz="3200" dirty="0"/>
              <a:t>According to the strategies booklet, what are the purpose and key features of strategy C: Select activities that are matched to the learning goal?</a:t>
            </a:r>
          </a:p>
          <a:p>
            <a:pPr eaLnBrk="1" hangingPunct="1">
              <a:lnSpc>
                <a:spcPct val="90000"/>
              </a:lnSpc>
              <a:defRPr/>
            </a:pPr>
            <a:endParaRPr lang="en-US" sz="3200" dirty="0"/>
          </a:p>
          <a:p>
            <a:pPr marL="0" indent="0" eaLnBrk="1" hangingPunct="1">
              <a:lnSpc>
                <a:spcPct val="90000"/>
              </a:lnSpc>
              <a:buNone/>
              <a:defRPr/>
            </a:pPr>
            <a:endParaRPr lang="en-US" sz="3200" dirty="0"/>
          </a:p>
        </p:txBody>
      </p:sp>
    </p:spTree>
    <p:extLst>
      <p:ext uri="{BB962C8B-B14F-4D97-AF65-F5344CB8AC3E}">
        <p14:creationId xmlns:p14="http://schemas.microsoft.com/office/powerpoint/2010/main" val="1408359532"/>
      </p:ext>
    </p:extLst>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457200" y="457200"/>
            <a:ext cx="8229600" cy="1066800"/>
          </a:xfrm>
        </p:spPr>
        <p:txBody>
          <a:bodyPr>
            <a:noAutofit/>
          </a:bodyPr>
          <a:lstStyle/>
          <a:p>
            <a:pPr eaLnBrk="1" hangingPunct="1"/>
            <a:r>
              <a:rPr lang="en-US" dirty="0"/>
              <a:t>Lesson Analysis Question</a:t>
            </a:r>
          </a:p>
        </p:txBody>
      </p:sp>
      <p:sp>
        <p:nvSpPr>
          <p:cNvPr id="10243" name="Rectangle 3"/>
          <p:cNvSpPr>
            <a:spLocks noGrp="1" noChangeArrowheads="1"/>
          </p:cNvSpPr>
          <p:nvPr>
            <p:ph type="body" idx="1"/>
          </p:nvPr>
        </p:nvSpPr>
        <p:spPr>
          <a:xfrm>
            <a:off x="457200" y="1447800"/>
            <a:ext cx="8534400" cy="5181600"/>
          </a:xfrm>
        </p:spPr>
        <p:txBody>
          <a:bodyPr/>
          <a:lstStyle/>
          <a:p>
            <a:pPr marL="0" indent="0" eaLnBrk="1" hangingPunct="1">
              <a:buNone/>
              <a:defRPr/>
            </a:pPr>
            <a:r>
              <a:rPr lang="en-US" sz="3200" b="1" dirty="0"/>
              <a:t>Main learning goal</a:t>
            </a:r>
            <a:r>
              <a:rPr lang="en-US" sz="3200" dirty="0"/>
              <a:t>: Plants or animals of the same group share similar characteristics or traits that we can recognize. They also have variations in traits that help them survive.</a:t>
            </a:r>
          </a:p>
          <a:p>
            <a:pPr marL="0" indent="0" eaLnBrk="1" hangingPunct="1">
              <a:buNone/>
              <a:defRPr/>
            </a:pPr>
            <a:r>
              <a:rPr lang="en-US" sz="3200" b="1" dirty="0"/>
              <a:t>Focus questions: </a:t>
            </a:r>
            <a:r>
              <a:rPr lang="en-US" sz="3200" dirty="0"/>
              <a:t>How are sunflowers alike and different? What traits and variations do they have?</a:t>
            </a:r>
            <a:endParaRPr lang="en-US" sz="3200" b="1" dirty="0"/>
          </a:p>
          <a:p>
            <a:pPr marL="0" indent="0" eaLnBrk="1" hangingPunct="1">
              <a:buNone/>
              <a:defRPr/>
            </a:pPr>
            <a:r>
              <a:rPr lang="en-US" sz="3200" b="1" dirty="0">
                <a:solidFill>
                  <a:srgbClr val="FF0000"/>
                </a:solidFill>
              </a:rPr>
              <a:t>Analysis question:</a:t>
            </a:r>
            <a:r>
              <a:rPr lang="en-US" sz="3200" dirty="0">
                <a:solidFill>
                  <a:srgbClr val="FF0000"/>
                </a:solidFill>
              </a:rPr>
              <a:t> </a:t>
            </a:r>
            <a:r>
              <a:rPr lang="en-US" sz="3200" dirty="0"/>
              <a:t>Is the activity well matched to the main learning goal? </a:t>
            </a:r>
          </a:p>
        </p:txBody>
      </p:sp>
    </p:spTree>
    <p:extLst>
      <p:ext uri="{BB962C8B-B14F-4D97-AF65-F5344CB8AC3E}">
        <p14:creationId xmlns:p14="http://schemas.microsoft.com/office/powerpoint/2010/main" val="3625210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4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4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24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type="body" idx="1"/>
          </p:nvPr>
        </p:nvSpPr>
        <p:spPr>
          <a:xfrm>
            <a:off x="457200" y="1066800"/>
            <a:ext cx="8382000" cy="5573358"/>
          </a:xfrm>
        </p:spPr>
        <p:txBody>
          <a:bodyPr/>
          <a:lstStyle/>
          <a:p>
            <a:pPr marL="0" indent="0" eaLnBrk="1" hangingPunct="1">
              <a:lnSpc>
                <a:spcPct val="80000"/>
              </a:lnSpc>
              <a:buNone/>
              <a:defRPr/>
            </a:pPr>
            <a:endParaRPr lang="en-US" sz="1000" dirty="0"/>
          </a:p>
          <a:p>
            <a:pPr marL="365760" indent="-365760" eaLnBrk="1" hangingPunct="1">
              <a:lnSpc>
                <a:spcPct val="80000"/>
              </a:lnSpc>
              <a:spcBef>
                <a:spcPts val="0"/>
              </a:spcBef>
              <a:buFont typeface="+mj-lt"/>
              <a:buAutoNum type="arabicPeriod"/>
              <a:defRPr/>
            </a:pPr>
            <a:r>
              <a:rPr lang="en-US" sz="3000" dirty="0"/>
              <a:t>Write this main learning goal at the top of Analysis Guide C (handout 6.4): </a:t>
            </a:r>
          </a:p>
          <a:p>
            <a:pPr marL="731520" indent="-365760" eaLnBrk="1" hangingPunct="1">
              <a:lnSpc>
                <a:spcPct val="80000"/>
              </a:lnSpc>
              <a:spcBef>
                <a:spcPts val="600"/>
              </a:spcBef>
              <a:buFont typeface="Arial" pitchFamily="34" charset="0"/>
              <a:buChar char="•"/>
              <a:defRPr/>
            </a:pPr>
            <a:r>
              <a:rPr lang="en-US" sz="3000" i="1" dirty="0">
                <a:solidFill>
                  <a:srgbClr val="292934"/>
                </a:solidFill>
              </a:rPr>
              <a:t>Plants or animals of the same group share similar characteristics or traits we can recognize. They also have variations in traits that help them survive.</a:t>
            </a:r>
            <a:endParaRPr lang="en-US" sz="3000" i="1" dirty="0"/>
          </a:p>
          <a:p>
            <a:pPr marL="365760" indent="-365760" eaLnBrk="1" hangingPunct="1">
              <a:lnSpc>
                <a:spcPct val="80000"/>
              </a:lnSpc>
              <a:spcBef>
                <a:spcPts val="1200"/>
              </a:spcBef>
              <a:buFont typeface="+mj-lt"/>
              <a:buAutoNum type="arabicPeriod" startAt="2"/>
              <a:defRPr/>
            </a:pPr>
            <a:r>
              <a:rPr lang="en-US" sz="3000" dirty="0"/>
              <a:t>For this analysis, we’ll watch three video clips from the same VPA lesson.</a:t>
            </a:r>
          </a:p>
          <a:p>
            <a:pPr marL="365760" lvl="1" indent="-365760" eaLnBrk="1" hangingPunct="1">
              <a:lnSpc>
                <a:spcPct val="80000"/>
              </a:lnSpc>
              <a:spcBef>
                <a:spcPts val="1200"/>
              </a:spcBef>
              <a:buFont typeface="+mj-lt"/>
              <a:buAutoNum type="arabicPeriod" startAt="3"/>
              <a:defRPr/>
            </a:pPr>
            <a:r>
              <a:rPr lang="en-US" sz="3000" b="1" dirty="0"/>
              <a:t>Before each clip: </a:t>
            </a:r>
            <a:r>
              <a:rPr lang="en-US" sz="3000" dirty="0"/>
              <a:t>Read the lesson context at the top of the corresponding video transcript.</a:t>
            </a:r>
          </a:p>
          <a:p>
            <a:pPr marL="365760" lvl="1" indent="-365760" eaLnBrk="1" hangingPunct="1">
              <a:lnSpc>
                <a:spcPct val="80000"/>
              </a:lnSpc>
              <a:spcBef>
                <a:spcPts val="1200"/>
              </a:spcBef>
              <a:buFont typeface="+mj-lt"/>
              <a:buAutoNum type="arabicPeriod" startAt="4"/>
              <a:defRPr/>
            </a:pPr>
            <a:r>
              <a:rPr lang="en-US" sz="3000" b="1" dirty="0"/>
              <a:t>After each clip: </a:t>
            </a:r>
            <a:r>
              <a:rPr lang="en-US" sz="3000" dirty="0"/>
              <a:t>Complete part 1 of the analysis guide.</a:t>
            </a:r>
          </a:p>
        </p:txBody>
      </p:sp>
      <p:sp>
        <p:nvSpPr>
          <p:cNvPr id="5" name="Rectangle 2"/>
          <p:cNvSpPr>
            <a:spLocks noGrp="1" noChangeArrowheads="1"/>
          </p:cNvSpPr>
          <p:nvPr>
            <p:ph type="title"/>
          </p:nvPr>
        </p:nvSpPr>
        <p:spPr>
          <a:xfrm>
            <a:off x="457200" y="304800"/>
            <a:ext cx="8229600" cy="914400"/>
          </a:xfrm>
        </p:spPr>
        <p:txBody>
          <a:bodyPr>
            <a:noAutofit/>
          </a:bodyPr>
          <a:lstStyle/>
          <a:p>
            <a:pPr eaLnBrk="1" hangingPunct="1"/>
            <a:r>
              <a:rPr lang="en-US" dirty="0"/>
              <a:t>Lesson Analysis: Strategy C</a:t>
            </a:r>
          </a:p>
        </p:txBody>
      </p:sp>
      <p:sp>
        <p:nvSpPr>
          <p:cNvPr id="6" name="TextBox 5"/>
          <p:cNvSpPr txBox="1"/>
          <p:nvPr/>
        </p:nvSpPr>
        <p:spPr>
          <a:xfrm>
            <a:off x="2514600" y="5791200"/>
            <a:ext cx="6629400" cy="923330"/>
          </a:xfrm>
          <a:prstGeom prst="rect">
            <a:avLst/>
          </a:prstGeom>
          <a:noFill/>
        </p:spPr>
        <p:txBody>
          <a:bodyPr wrap="square" rtlCol="0">
            <a:spAutoFit/>
          </a:bodyPr>
          <a:lstStyle/>
          <a:p>
            <a:r>
              <a:rPr lang="en-US" dirty="0">
                <a:solidFill>
                  <a:srgbClr val="0070C0"/>
                </a:solidFill>
                <a:latin typeface="Calibri" panose="020F0502020204030204" pitchFamily="34" charset="0"/>
                <a:cs typeface="Calibri" panose="020F0502020204030204" pitchFamily="34" charset="0"/>
              </a:rPr>
              <a:t>Links to video clips: </a:t>
            </a:r>
            <a:r>
              <a:rPr lang="en-US" dirty="0">
                <a:solidFill>
                  <a:srgbClr val="0070C0"/>
                </a:solidFill>
                <a:latin typeface="Calibri" panose="020F0502020204030204" pitchFamily="34" charset="0"/>
                <a:cs typeface="Calibri" panose="020F0502020204030204" pitchFamily="34" charset="0"/>
                <a:hlinkClick r:id="rId3"/>
              </a:rPr>
              <a:t>6.3_mspcp_gr.1.tav_bernstein_L2_c2</a:t>
            </a:r>
            <a:r>
              <a:rPr lang="en-US" dirty="0">
                <a:solidFill>
                  <a:srgbClr val="0070C0"/>
                </a:solidFill>
                <a:latin typeface="Calibri" panose="020F0502020204030204" pitchFamily="34" charset="0"/>
                <a:cs typeface="Calibri" panose="020F0502020204030204" pitchFamily="34" charset="0"/>
              </a:rPr>
              <a:t>;</a:t>
            </a:r>
            <a:br>
              <a:rPr lang="en-US" dirty="0">
                <a:solidFill>
                  <a:srgbClr val="0070C0"/>
                </a:solidFill>
                <a:latin typeface="Calibri" panose="020F0502020204030204" pitchFamily="34" charset="0"/>
                <a:cs typeface="Calibri" panose="020F0502020204030204" pitchFamily="34" charset="0"/>
              </a:rPr>
            </a:br>
            <a:r>
              <a:rPr lang="en-US" dirty="0">
                <a:solidFill>
                  <a:srgbClr val="0070C0"/>
                </a:solidFill>
                <a:latin typeface="Calibri" panose="020F0502020204030204" pitchFamily="34" charset="0"/>
                <a:cs typeface="Calibri" panose="020F0502020204030204" pitchFamily="34" charset="0"/>
              </a:rPr>
              <a:t>                                   </a:t>
            </a:r>
            <a:r>
              <a:rPr lang="en-US" dirty="0">
                <a:solidFill>
                  <a:srgbClr val="0070C0"/>
                </a:solidFill>
                <a:latin typeface="Calibri" panose="020F0502020204030204" pitchFamily="34" charset="0"/>
                <a:cs typeface="Calibri" panose="020F0502020204030204" pitchFamily="34" charset="0"/>
                <a:hlinkClick r:id="rId4"/>
              </a:rPr>
              <a:t>6.4_mspcp_gr.1.tav_bernstein_L2_c3</a:t>
            </a:r>
            <a:r>
              <a:rPr lang="en-US" dirty="0">
                <a:solidFill>
                  <a:srgbClr val="0070C0"/>
                </a:solidFill>
                <a:latin typeface="Calibri" panose="020F0502020204030204" pitchFamily="34" charset="0"/>
                <a:cs typeface="Calibri" panose="020F0502020204030204" pitchFamily="34" charset="0"/>
              </a:rPr>
              <a:t>; </a:t>
            </a:r>
            <a:br>
              <a:rPr lang="en-US" dirty="0">
                <a:solidFill>
                  <a:srgbClr val="0070C0"/>
                </a:solidFill>
                <a:latin typeface="Calibri" panose="020F0502020204030204" pitchFamily="34" charset="0"/>
                <a:cs typeface="Calibri" panose="020F0502020204030204" pitchFamily="34" charset="0"/>
              </a:rPr>
            </a:br>
            <a:r>
              <a:rPr lang="en-US" dirty="0">
                <a:solidFill>
                  <a:srgbClr val="0070C0"/>
                </a:solidFill>
                <a:latin typeface="Calibri" panose="020F0502020204030204" pitchFamily="34" charset="0"/>
                <a:cs typeface="Calibri" panose="020F0502020204030204" pitchFamily="34" charset="0"/>
              </a:rPr>
              <a:t>                                   </a:t>
            </a:r>
            <a:r>
              <a:rPr lang="en-US" dirty="0">
                <a:solidFill>
                  <a:srgbClr val="0070C0"/>
                </a:solidFill>
                <a:latin typeface="Calibri" panose="020F0502020204030204" pitchFamily="34" charset="0"/>
                <a:cs typeface="Calibri" panose="020F0502020204030204" pitchFamily="34" charset="0"/>
                <a:hlinkClick r:id="rId5"/>
              </a:rPr>
              <a:t>6.5_mspcp_gr.1.tav_bernstein_L2_c4</a:t>
            </a:r>
            <a:endParaRPr lang="en-US" dirty="0">
              <a:solidFill>
                <a:srgbClr val="0070C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468729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38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38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387">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387">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638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81000"/>
            <a:ext cx="8077200" cy="990600"/>
          </a:xfrm>
        </p:spPr>
        <p:txBody>
          <a:bodyPr>
            <a:normAutofit/>
          </a:bodyPr>
          <a:lstStyle/>
          <a:p>
            <a:r>
              <a:rPr lang="en-US" dirty="0"/>
              <a:t>Lesson Analysis: Strategy C</a:t>
            </a:r>
          </a:p>
        </p:txBody>
      </p:sp>
      <p:sp>
        <p:nvSpPr>
          <p:cNvPr id="3" name="Content Placeholder 2"/>
          <p:cNvSpPr>
            <a:spLocks noGrp="1"/>
          </p:cNvSpPr>
          <p:nvPr>
            <p:ph idx="1"/>
          </p:nvPr>
        </p:nvSpPr>
        <p:spPr>
          <a:xfrm>
            <a:off x="609600" y="1371600"/>
            <a:ext cx="8077200" cy="4876800"/>
          </a:xfrm>
        </p:spPr>
        <p:txBody>
          <a:bodyPr/>
          <a:lstStyle/>
          <a:p>
            <a:pPr marL="0" indent="0">
              <a:buNone/>
            </a:pPr>
            <a:r>
              <a:rPr lang="en-US" sz="3200" dirty="0"/>
              <a:t>Discuss these questions with a partner:</a:t>
            </a:r>
          </a:p>
          <a:p>
            <a:pPr marL="685800" indent="-457200">
              <a:buFont typeface="+mj-lt"/>
              <a:buAutoNum type="arabicPeriod"/>
            </a:pPr>
            <a:r>
              <a:rPr lang="en-US" sz="3200" dirty="0"/>
              <a:t>Were the activities well matched to the learning goal? Provide evidence to support your response.</a:t>
            </a:r>
          </a:p>
          <a:p>
            <a:pPr marL="685800" indent="-457200">
              <a:buFont typeface="+mj-lt"/>
              <a:buAutoNum type="arabicPeriod"/>
            </a:pPr>
            <a:r>
              <a:rPr lang="en-US" sz="3200" dirty="0"/>
              <a:t>Suggest ways to improve the match between the activities and the main learning goal (part 2, Analysis Guide C). </a:t>
            </a:r>
          </a:p>
          <a:p>
            <a:pPr marL="0" indent="0">
              <a:spcBef>
                <a:spcPts val="1200"/>
              </a:spcBef>
              <a:buNone/>
            </a:pPr>
            <a:r>
              <a:rPr lang="en-US" sz="3200" dirty="0"/>
              <a:t>Be prepared to share your ideas in a group discussion.</a:t>
            </a:r>
          </a:p>
        </p:txBody>
      </p:sp>
    </p:spTree>
    <p:extLst>
      <p:ext uri="{BB962C8B-B14F-4D97-AF65-F5344CB8AC3E}">
        <p14:creationId xmlns:p14="http://schemas.microsoft.com/office/powerpoint/2010/main" val="198239742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33400"/>
            <a:ext cx="8077200" cy="838200"/>
          </a:xfrm>
        </p:spPr>
        <p:txBody>
          <a:bodyPr>
            <a:normAutofit/>
          </a:bodyPr>
          <a:lstStyle/>
          <a:p>
            <a:r>
              <a:rPr lang="en-US" dirty="0"/>
              <a:t>Lesson Analysis: Strategy C</a:t>
            </a:r>
          </a:p>
        </p:txBody>
      </p:sp>
      <p:sp>
        <p:nvSpPr>
          <p:cNvPr id="3" name="Content Placeholder 2"/>
          <p:cNvSpPr>
            <a:spLocks noGrp="1"/>
          </p:cNvSpPr>
          <p:nvPr>
            <p:ph idx="1"/>
          </p:nvPr>
        </p:nvSpPr>
        <p:spPr>
          <a:xfrm>
            <a:off x="609600" y="1447800"/>
            <a:ext cx="8305800" cy="5181600"/>
          </a:xfrm>
        </p:spPr>
        <p:txBody>
          <a:bodyPr/>
          <a:lstStyle/>
          <a:p>
            <a:pPr marL="0" indent="0">
              <a:spcBef>
                <a:spcPts val="1200"/>
              </a:spcBef>
              <a:buNone/>
            </a:pPr>
            <a:r>
              <a:rPr lang="en-US" sz="3200" dirty="0"/>
              <a:t>Study the video transcripts again and gather evidence to answer these questions: </a:t>
            </a:r>
          </a:p>
          <a:p>
            <a:pPr marL="731520" indent="-365760">
              <a:spcBef>
                <a:spcPts val="1200"/>
              </a:spcBef>
            </a:pPr>
            <a:r>
              <a:rPr lang="en-US" sz="3200" dirty="0"/>
              <a:t>What kept students focused on the main learning goal?</a:t>
            </a:r>
          </a:p>
          <a:p>
            <a:pPr marL="731520" indent="-365760">
              <a:spcBef>
                <a:spcPts val="300"/>
              </a:spcBef>
            </a:pPr>
            <a:r>
              <a:rPr lang="en-US" sz="3200" dirty="0"/>
              <a:t>What distracted students from the learning goal? </a:t>
            </a:r>
          </a:p>
        </p:txBody>
      </p:sp>
    </p:spTree>
    <p:extLst>
      <p:ext uri="{BB962C8B-B14F-4D97-AF65-F5344CB8AC3E}">
        <p14:creationId xmlns:p14="http://schemas.microsoft.com/office/powerpoint/2010/main" val="1677665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457200" y="228600"/>
            <a:ext cx="8496300" cy="1143000"/>
          </a:xfrm>
        </p:spPr>
        <p:txBody>
          <a:bodyPr/>
          <a:lstStyle/>
          <a:p>
            <a:r>
              <a:rPr lang="en-US" dirty="0"/>
              <a:t>Practice: Strategy C</a:t>
            </a:r>
          </a:p>
        </p:txBody>
      </p:sp>
      <p:sp>
        <p:nvSpPr>
          <p:cNvPr id="3" name="Content Placeholder 2"/>
          <p:cNvSpPr>
            <a:spLocks noGrp="1"/>
          </p:cNvSpPr>
          <p:nvPr>
            <p:ph idx="1"/>
          </p:nvPr>
        </p:nvSpPr>
        <p:spPr>
          <a:xfrm>
            <a:off x="533400" y="1219200"/>
            <a:ext cx="8305800" cy="5410200"/>
          </a:xfrm>
        </p:spPr>
        <p:txBody>
          <a:bodyPr/>
          <a:lstStyle/>
          <a:p>
            <a:pPr marL="0" lvl="1" indent="0" eaLnBrk="1" hangingPunct="1">
              <a:lnSpc>
                <a:spcPct val="80000"/>
              </a:lnSpc>
              <a:buNone/>
              <a:defRPr/>
            </a:pPr>
            <a:r>
              <a:rPr lang="en-US" sz="2800" b="1" dirty="0"/>
              <a:t>Main learning goal: </a:t>
            </a:r>
            <a:r>
              <a:rPr lang="en-US" sz="2800" dirty="0">
                <a:solidFill>
                  <a:srgbClr val="292934"/>
                </a:solidFill>
              </a:rPr>
              <a:t>Plants or animals of the same group share similar characteristics or traits we can recognize. They also have variations in traits that help them survive.</a:t>
            </a:r>
            <a:endParaRPr lang="en-US" sz="2800" u="sng" dirty="0"/>
          </a:p>
          <a:p>
            <a:pPr marL="0" lvl="1" indent="0" eaLnBrk="1" hangingPunct="1">
              <a:lnSpc>
                <a:spcPct val="80000"/>
              </a:lnSpc>
              <a:spcBef>
                <a:spcPts val="1200"/>
              </a:spcBef>
              <a:buNone/>
              <a:defRPr/>
            </a:pPr>
            <a:r>
              <a:rPr lang="en-US" sz="2800" b="1" dirty="0"/>
              <a:t>Candidate activities:</a:t>
            </a:r>
          </a:p>
          <a:p>
            <a:pPr marL="365760" lvl="1" indent="-365760" eaLnBrk="1" hangingPunct="1">
              <a:lnSpc>
                <a:spcPct val="80000"/>
              </a:lnSpc>
              <a:spcBef>
                <a:spcPts val="600"/>
              </a:spcBef>
              <a:buFont typeface="+mj-lt"/>
              <a:buAutoNum type="arabicPeriod"/>
              <a:defRPr/>
            </a:pPr>
            <a:r>
              <a:rPr lang="en-US" sz="2800" dirty="0"/>
              <a:t>Students draw a monster. Then they compare their drawings and group them according to similarities.</a:t>
            </a:r>
          </a:p>
          <a:p>
            <a:pPr marL="365760" lvl="1" indent="-365760" eaLnBrk="1" hangingPunct="1">
              <a:lnSpc>
                <a:spcPct val="80000"/>
              </a:lnSpc>
              <a:spcBef>
                <a:spcPts val="600"/>
              </a:spcBef>
              <a:buFont typeface="+mj-lt"/>
              <a:buAutoNum type="arabicPeriod"/>
              <a:defRPr/>
            </a:pPr>
            <a:r>
              <a:rPr lang="en-US" sz="2800" dirty="0"/>
              <a:t>Students bring pictures of their pets to class and identify similarities and differences among them.</a:t>
            </a:r>
          </a:p>
          <a:p>
            <a:pPr marL="0" lvl="1" indent="0" eaLnBrk="1" hangingPunct="1">
              <a:lnSpc>
                <a:spcPct val="80000"/>
              </a:lnSpc>
              <a:spcBef>
                <a:spcPts val="1200"/>
              </a:spcBef>
              <a:buNone/>
              <a:defRPr/>
            </a:pPr>
            <a:r>
              <a:rPr lang="en-US" sz="2800" b="1" dirty="0"/>
              <a:t>Questions:</a:t>
            </a:r>
          </a:p>
          <a:p>
            <a:pPr marL="365760" lvl="1" indent="-274320" eaLnBrk="1" hangingPunct="1">
              <a:lnSpc>
                <a:spcPct val="80000"/>
              </a:lnSpc>
              <a:spcBef>
                <a:spcPts val="300"/>
              </a:spcBef>
              <a:defRPr/>
            </a:pPr>
            <a:r>
              <a:rPr lang="en-US" sz="2800" dirty="0"/>
              <a:t>How well does the activity match the main learning goal?</a:t>
            </a:r>
          </a:p>
          <a:p>
            <a:pPr marL="365760" lvl="1" indent="-274320" eaLnBrk="1" hangingPunct="1">
              <a:lnSpc>
                <a:spcPct val="80000"/>
              </a:lnSpc>
              <a:defRPr/>
            </a:pPr>
            <a:r>
              <a:rPr lang="en-US" sz="2800" dirty="0"/>
              <a:t>How might the activity be changed to better match the main learning goal? </a:t>
            </a:r>
            <a:endParaRPr lang="en-US" sz="2800" b="1" i="1" dirty="0">
              <a:solidFill>
                <a:srgbClr val="0070C0"/>
              </a:solidFill>
            </a:endParaRPr>
          </a:p>
        </p:txBody>
      </p:sp>
    </p:spTree>
    <p:extLst>
      <p:ext uri="{BB962C8B-B14F-4D97-AF65-F5344CB8AC3E}">
        <p14:creationId xmlns:p14="http://schemas.microsoft.com/office/powerpoint/2010/main" val="2256228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457200" y="304800"/>
            <a:ext cx="8229600" cy="1143000"/>
          </a:xfrm>
        </p:spPr>
        <p:txBody>
          <a:bodyPr/>
          <a:lstStyle/>
          <a:p>
            <a:pPr eaLnBrk="1" hangingPunct="1"/>
            <a:r>
              <a:rPr lang="en-US" dirty="0"/>
              <a:t>Today’s Focus Questions</a:t>
            </a:r>
          </a:p>
        </p:txBody>
      </p:sp>
      <p:sp>
        <p:nvSpPr>
          <p:cNvPr id="30723" name="Rectangle 3"/>
          <p:cNvSpPr>
            <a:spLocks noGrp="1" noChangeArrowheads="1"/>
          </p:cNvSpPr>
          <p:nvPr>
            <p:ph type="body" idx="1"/>
          </p:nvPr>
        </p:nvSpPr>
        <p:spPr>
          <a:xfrm>
            <a:off x="457200" y="1295400"/>
            <a:ext cx="8382000" cy="5334000"/>
          </a:xfrm>
        </p:spPr>
        <p:txBody>
          <a:bodyPr/>
          <a:lstStyle/>
          <a:p>
            <a:pPr marL="365760" indent="-365760" eaLnBrk="1" hangingPunct="1">
              <a:spcBef>
                <a:spcPts val="1200"/>
              </a:spcBef>
              <a:buFont typeface="Arial" pitchFamily="34" charset="0"/>
              <a:buChar char="•"/>
            </a:pPr>
            <a:r>
              <a:rPr lang="en-US" sz="3200" dirty="0"/>
              <a:t>How can we begin and end a lesson to help students develop a coherent science content storyline?</a:t>
            </a:r>
          </a:p>
          <a:p>
            <a:pPr marL="365760" indent="-365760" eaLnBrk="1" hangingPunct="1">
              <a:spcBef>
                <a:spcPts val="600"/>
              </a:spcBef>
              <a:buFont typeface="Arial" pitchFamily="34" charset="0"/>
              <a:buChar char="•"/>
            </a:pPr>
            <a:r>
              <a:rPr lang="en-US" sz="3200" dirty="0"/>
              <a:t>How can selecting appropriate science activities help students develop a coherent science content storyline?</a:t>
            </a:r>
          </a:p>
          <a:p>
            <a:pPr marL="365760" indent="-365760" eaLnBrk="1" hangingPunct="1">
              <a:spcBef>
                <a:spcPts val="600"/>
              </a:spcBef>
              <a:buFont typeface="Arial" pitchFamily="34" charset="0"/>
              <a:buChar char="•"/>
            </a:pPr>
            <a:r>
              <a:rPr lang="en-US" sz="3200" dirty="0"/>
              <a:t>How can trait variations affect which plants or animals of the same kind survive long enough to reproduce?</a:t>
            </a:r>
          </a:p>
        </p:txBody>
      </p:sp>
    </p:spTree>
    <p:extLst>
      <p:ext uri="{BB962C8B-B14F-4D97-AF65-F5344CB8AC3E}">
        <p14:creationId xmlns:p14="http://schemas.microsoft.com/office/powerpoint/2010/main" val="17651885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990600"/>
          </a:xfrm>
        </p:spPr>
        <p:txBody>
          <a:bodyPr/>
          <a:lstStyle/>
          <a:p>
            <a:r>
              <a:rPr lang="en-US" dirty="0"/>
              <a:t>Summarize Today’s Work</a:t>
            </a:r>
          </a:p>
        </p:txBody>
      </p:sp>
      <p:sp>
        <p:nvSpPr>
          <p:cNvPr id="3" name="Content Placeholder 2"/>
          <p:cNvSpPr>
            <a:spLocks noGrp="1"/>
          </p:cNvSpPr>
          <p:nvPr>
            <p:ph idx="1"/>
          </p:nvPr>
        </p:nvSpPr>
        <p:spPr>
          <a:xfrm>
            <a:off x="457200" y="1219200"/>
            <a:ext cx="8458200" cy="5257800"/>
          </a:xfrm>
        </p:spPr>
        <p:txBody>
          <a:bodyPr/>
          <a:lstStyle/>
          <a:p>
            <a:pPr marL="0" indent="0">
              <a:buNone/>
            </a:pPr>
            <a:r>
              <a:rPr lang="en-US" sz="2670" dirty="0"/>
              <a:t>Hold up three fingers when you have all of these in mind:</a:t>
            </a:r>
          </a:p>
          <a:p>
            <a:pPr marL="365760" indent="-365760">
              <a:spcBef>
                <a:spcPts val="600"/>
              </a:spcBef>
              <a:buFont typeface="+mj-lt"/>
              <a:buAutoNum type="arabicPeriod"/>
            </a:pPr>
            <a:r>
              <a:rPr lang="en-US" sz="2670" dirty="0"/>
              <a:t>One idea you’re taking away about strategy C: Select activities that are matched to the learning goal</a:t>
            </a:r>
          </a:p>
          <a:p>
            <a:pPr marL="365760" indent="-365760">
              <a:spcBef>
                <a:spcPts val="600"/>
              </a:spcBef>
              <a:buFont typeface="+mj-lt"/>
              <a:buAutoNum type="arabicPeriod" startAt="2"/>
            </a:pPr>
            <a:r>
              <a:rPr lang="en-US" sz="2670" dirty="0"/>
              <a:t>One idea you’re taking away about strategies B, I, and 7: </a:t>
            </a:r>
          </a:p>
          <a:p>
            <a:pPr marL="731520" lvl="1" indent="-274320">
              <a:spcBef>
                <a:spcPts val="0"/>
              </a:spcBef>
              <a:buFont typeface="Arial" pitchFamily="34" charset="0"/>
              <a:buChar char="•"/>
            </a:pPr>
            <a:r>
              <a:rPr lang="en-US" sz="2670" dirty="0"/>
              <a:t>Set the purpose with a focus question or goal statement (strategy B)</a:t>
            </a:r>
          </a:p>
          <a:p>
            <a:pPr marL="731520" lvl="1" indent="-274320">
              <a:spcBef>
                <a:spcPts val="0"/>
              </a:spcBef>
              <a:buFont typeface="Arial" pitchFamily="34" charset="0"/>
              <a:buChar char="•"/>
            </a:pPr>
            <a:r>
              <a:rPr lang="en-US" sz="2670" dirty="0"/>
              <a:t>Summarize key science ideas (strategy I)</a:t>
            </a:r>
          </a:p>
          <a:p>
            <a:pPr marL="731520" lvl="1" indent="-274320">
              <a:spcBef>
                <a:spcPts val="0"/>
              </a:spcBef>
              <a:buFont typeface="Arial" pitchFamily="34" charset="0"/>
              <a:buChar char="•"/>
            </a:pPr>
            <a:r>
              <a:rPr lang="en-US" sz="2670" dirty="0"/>
              <a:t>Engage students in making connections by synthesizing and summarizing key science ideas (strategy 7)</a:t>
            </a:r>
          </a:p>
          <a:p>
            <a:pPr marL="365760" lvl="1" indent="-365760">
              <a:spcBef>
                <a:spcPts val="600"/>
              </a:spcBef>
              <a:buFont typeface="+mj-lt"/>
              <a:buAutoNum type="arabicPeriod" startAt="3"/>
            </a:pPr>
            <a:r>
              <a:rPr lang="en-US" sz="2670" dirty="0"/>
              <a:t>One science idea about variations that you’re taking away from today’s content deepening work.</a:t>
            </a:r>
          </a:p>
        </p:txBody>
      </p:sp>
    </p:spTree>
    <p:extLst>
      <p:ext uri="{BB962C8B-B14F-4D97-AF65-F5344CB8AC3E}">
        <p14:creationId xmlns:p14="http://schemas.microsoft.com/office/powerpoint/2010/main" val="4110528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457200" y="533400"/>
            <a:ext cx="8229600" cy="1143000"/>
          </a:xfrm>
        </p:spPr>
        <p:txBody>
          <a:bodyPr/>
          <a:lstStyle/>
          <a:p>
            <a:pPr eaLnBrk="1" hangingPunct="1"/>
            <a:r>
              <a:rPr lang="en-US" dirty="0"/>
              <a:t>Today’s Focus Questions</a:t>
            </a:r>
          </a:p>
        </p:txBody>
      </p:sp>
      <p:sp>
        <p:nvSpPr>
          <p:cNvPr id="30723" name="Rectangle 3"/>
          <p:cNvSpPr>
            <a:spLocks noGrp="1" noChangeArrowheads="1"/>
          </p:cNvSpPr>
          <p:nvPr>
            <p:ph type="body" idx="1"/>
          </p:nvPr>
        </p:nvSpPr>
        <p:spPr>
          <a:xfrm>
            <a:off x="457200" y="1600200"/>
            <a:ext cx="8382000" cy="5029200"/>
          </a:xfrm>
        </p:spPr>
        <p:txBody>
          <a:bodyPr/>
          <a:lstStyle/>
          <a:p>
            <a:pPr marL="365760" indent="-365760" eaLnBrk="1" hangingPunct="1">
              <a:spcBef>
                <a:spcPts val="1200"/>
              </a:spcBef>
              <a:buFont typeface="Arial" pitchFamily="34" charset="0"/>
              <a:buChar char="•"/>
            </a:pPr>
            <a:r>
              <a:rPr lang="en-US" sz="3200" dirty="0"/>
              <a:t>How can we begin and end a lesson to help students develop a coherent science content storyline?</a:t>
            </a:r>
          </a:p>
          <a:p>
            <a:pPr marL="365760" indent="-365760" eaLnBrk="1" hangingPunct="1">
              <a:spcBef>
                <a:spcPts val="600"/>
              </a:spcBef>
              <a:buFont typeface="Arial" pitchFamily="34" charset="0"/>
              <a:buChar char="•"/>
            </a:pPr>
            <a:r>
              <a:rPr lang="en-US" sz="3200" dirty="0"/>
              <a:t>How can selecting appropriate science activities help students develop a coherent science content storyline?</a:t>
            </a:r>
          </a:p>
          <a:p>
            <a:pPr marL="365760" indent="-365760" eaLnBrk="1" hangingPunct="1">
              <a:spcBef>
                <a:spcPts val="600"/>
              </a:spcBef>
              <a:buFont typeface="Arial" pitchFamily="34" charset="0"/>
              <a:buChar char="•"/>
            </a:pPr>
            <a:r>
              <a:rPr lang="en-US" sz="3200" dirty="0"/>
              <a:t>How can trait variations affect which plants or animals of the same kind survive long enough to reproduce?</a:t>
            </a:r>
          </a:p>
        </p:txBody>
      </p:sp>
    </p:spTree>
    <p:extLst>
      <p:ext uri="{BB962C8B-B14F-4D97-AF65-F5344CB8AC3E}">
        <p14:creationId xmlns:p14="http://schemas.microsoft.com/office/powerpoint/2010/main" val="17651885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533400" y="381000"/>
            <a:ext cx="8229600" cy="1020763"/>
          </a:xfrm>
        </p:spPr>
        <p:txBody>
          <a:bodyPr>
            <a:normAutofit/>
          </a:bodyPr>
          <a:lstStyle/>
          <a:p>
            <a:r>
              <a:rPr lang="en-US" dirty="0"/>
              <a:t>Homework</a:t>
            </a:r>
          </a:p>
        </p:txBody>
      </p:sp>
      <p:sp>
        <p:nvSpPr>
          <p:cNvPr id="3" name="Content Placeholder 2"/>
          <p:cNvSpPr>
            <a:spLocks noGrp="1"/>
          </p:cNvSpPr>
          <p:nvPr>
            <p:ph idx="1"/>
          </p:nvPr>
        </p:nvSpPr>
        <p:spPr>
          <a:xfrm>
            <a:off x="533400" y="1371600"/>
            <a:ext cx="8382000" cy="4876800"/>
          </a:xfrm>
        </p:spPr>
        <p:txBody>
          <a:bodyPr/>
          <a:lstStyle/>
          <a:p>
            <a:pPr marL="365760" indent="-365760">
              <a:spcBef>
                <a:spcPts val="0"/>
              </a:spcBef>
              <a:defRPr/>
            </a:pPr>
            <a:r>
              <a:rPr lang="en-US" sz="3200" dirty="0"/>
              <a:t>In the </a:t>
            </a:r>
            <a:r>
              <a:rPr lang="en-US" sz="3200" dirty="0" err="1"/>
              <a:t>STeLLA</a:t>
            </a:r>
            <a:r>
              <a:rPr lang="en-US" sz="3200" dirty="0"/>
              <a:t> strategies booklet, read about SCSL strategy D: </a:t>
            </a:r>
          </a:p>
          <a:p>
            <a:pPr marL="685800" indent="0">
              <a:spcBef>
                <a:spcPts val="600"/>
              </a:spcBef>
              <a:buNone/>
              <a:defRPr/>
            </a:pPr>
            <a:r>
              <a:rPr lang="en-US" sz="3200" i="1" dirty="0"/>
              <a:t>Select content representations and models matched to the learning goal and engage students in their use.</a:t>
            </a:r>
            <a:endParaRPr lang="en-US" sz="3200" i="1" dirty="0">
              <a:solidFill>
                <a:srgbClr val="FF0000"/>
              </a:solidFill>
            </a:endParaRPr>
          </a:p>
          <a:p>
            <a:pPr marL="365760" indent="-365760">
              <a:spcBef>
                <a:spcPts val="1200"/>
              </a:spcBef>
              <a:defRPr/>
            </a:pPr>
            <a:r>
              <a:rPr lang="en-US" sz="3200" dirty="0"/>
              <a:t>Fill in the appropriate column on your SCSL </a:t>
            </a:r>
            <a:br>
              <a:rPr lang="en-US" sz="3200" dirty="0"/>
            </a:br>
            <a:r>
              <a:rPr lang="en-US" sz="3200" dirty="0"/>
              <a:t>Z-fold summary chart.</a:t>
            </a:r>
          </a:p>
        </p:txBody>
      </p:sp>
    </p:spTree>
    <p:extLst>
      <p:ext uri="{BB962C8B-B14F-4D97-AF65-F5344CB8AC3E}">
        <p14:creationId xmlns:p14="http://schemas.microsoft.com/office/powerpoint/2010/main" val="202390102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609600" y="304800"/>
            <a:ext cx="8305800" cy="1143000"/>
          </a:xfrm>
        </p:spPr>
        <p:txBody>
          <a:bodyPr>
            <a:normAutofit/>
          </a:bodyPr>
          <a:lstStyle/>
          <a:p>
            <a:pPr eaLnBrk="1" hangingPunct="1"/>
            <a:r>
              <a:rPr lang="en-US" sz="3800" dirty="0"/>
              <a:t>Reflections on Today’s Session</a:t>
            </a:r>
          </a:p>
        </p:txBody>
      </p:sp>
      <p:sp>
        <p:nvSpPr>
          <p:cNvPr id="39939" name="Rectangle 3"/>
          <p:cNvSpPr>
            <a:spLocks noGrp="1" noChangeArrowheads="1"/>
          </p:cNvSpPr>
          <p:nvPr>
            <p:ph type="body" idx="1"/>
          </p:nvPr>
        </p:nvSpPr>
        <p:spPr>
          <a:xfrm>
            <a:off x="609600" y="1371600"/>
            <a:ext cx="8077200" cy="5105400"/>
          </a:xfrm>
        </p:spPr>
        <p:txBody>
          <a:bodyPr/>
          <a:lstStyle/>
          <a:p>
            <a:pPr marL="365760" indent="-365760" eaLnBrk="1" hangingPunct="1">
              <a:spcBef>
                <a:spcPts val="600"/>
              </a:spcBef>
            </a:pPr>
            <a:r>
              <a:rPr lang="en-US" sz="3200" dirty="0"/>
              <a:t>How are </a:t>
            </a:r>
            <a:r>
              <a:rPr lang="en-US" sz="3200" dirty="0" err="1"/>
              <a:t>STeLLA</a:t>
            </a:r>
            <a:r>
              <a:rPr lang="en-US" sz="3200" dirty="0"/>
              <a:t> strategies B, I, 7, and C related to one another?</a:t>
            </a:r>
          </a:p>
          <a:p>
            <a:pPr marL="365760" indent="-365760" eaLnBrk="1" hangingPunct="1">
              <a:spcBef>
                <a:spcPts val="1200"/>
              </a:spcBef>
            </a:pPr>
            <a:r>
              <a:rPr lang="en-US" sz="3200" dirty="0"/>
              <a:t>What new insights or questions have emerged about trait variations in plants and animals? </a:t>
            </a:r>
          </a:p>
          <a:p>
            <a:pPr marL="365760" indent="-365760" eaLnBrk="1" hangingPunct="1">
              <a:spcBef>
                <a:spcPts val="1200"/>
              </a:spcBef>
            </a:pPr>
            <a:r>
              <a:rPr lang="en-US" sz="3200" dirty="0"/>
              <a:t>Only two more days are left of our time together at the Summer Institute. What burning questions do you think should be answered before the end of the week?  </a:t>
            </a:r>
          </a:p>
          <a:p>
            <a:pPr eaLnBrk="1" hangingPunct="1"/>
            <a:endParaRPr lang="en-US" sz="3200" dirty="0"/>
          </a:p>
        </p:txBody>
      </p:sp>
    </p:spTree>
    <p:extLst>
      <p:ext uri="{BB962C8B-B14F-4D97-AF65-F5344CB8AC3E}">
        <p14:creationId xmlns:p14="http://schemas.microsoft.com/office/powerpoint/2010/main" val="8714358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40344A1-B021-4ACA-8D2A-C5A46EE9888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75581" y="429233"/>
            <a:ext cx="5868219" cy="6420746"/>
          </a:xfrm>
          <a:prstGeom prst="rect">
            <a:avLst/>
          </a:prstGeom>
        </p:spPr>
      </p:pic>
      <p:sp>
        <p:nvSpPr>
          <p:cNvPr id="5" name="Rectangle 6"/>
          <p:cNvSpPr>
            <a:spLocks noChangeArrowheads="1"/>
          </p:cNvSpPr>
          <p:nvPr/>
        </p:nvSpPr>
        <p:spPr bwMode="auto">
          <a:xfrm>
            <a:off x="4633753" y="3017522"/>
            <a:ext cx="2757647" cy="342900"/>
          </a:xfrm>
          <a:prstGeom prst="rect">
            <a:avLst/>
          </a:prstGeom>
          <a:solidFill>
            <a:srgbClr val="FFFF00">
              <a:alpha val="9019"/>
            </a:srgbClr>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 name="Rectangle 6"/>
          <p:cNvSpPr>
            <a:spLocks noChangeArrowheads="1"/>
          </p:cNvSpPr>
          <p:nvPr/>
        </p:nvSpPr>
        <p:spPr bwMode="auto">
          <a:xfrm>
            <a:off x="4633753" y="6248400"/>
            <a:ext cx="2757647" cy="304800"/>
          </a:xfrm>
          <a:prstGeom prst="rect">
            <a:avLst/>
          </a:prstGeom>
          <a:solidFill>
            <a:srgbClr val="FFFF00">
              <a:alpha val="9019"/>
            </a:srgbClr>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 name="Rectangle 6"/>
          <p:cNvSpPr>
            <a:spLocks noChangeArrowheads="1"/>
          </p:cNvSpPr>
          <p:nvPr/>
        </p:nvSpPr>
        <p:spPr bwMode="auto">
          <a:xfrm>
            <a:off x="1828799" y="5524500"/>
            <a:ext cx="2772869" cy="571501"/>
          </a:xfrm>
          <a:prstGeom prst="rect">
            <a:avLst/>
          </a:prstGeom>
          <a:solidFill>
            <a:srgbClr val="FFFF00">
              <a:alpha val="9019"/>
            </a:srgbClr>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 name="Rectangle 6"/>
          <p:cNvSpPr>
            <a:spLocks noChangeArrowheads="1"/>
          </p:cNvSpPr>
          <p:nvPr/>
        </p:nvSpPr>
        <p:spPr bwMode="auto">
          <a:xfrm>
            <a:off x="4633753" y="3468156"/>
            <a:ext cx="2757647" cy="342900"/>
          </a:xfrm>
          <a:prstGeom prst="rect">
            <a:avLst/>
          </a:prstGeom>
          <a:solidFill>
            <a:srgbClr val="FFFF00">
              <a:alpha val="9019"/>
            </a:srgbClr>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2075712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533400" y="381000"/>
            <a:ext cx="8153400" cy="1143000"/>
          </a:xfrm>
        </p:spPr>
        <p:txBody>
          <a:bodyPr/>
          <a:lstStyle/>
          <a:p>
            <a:pPr eaLnBrk="1" hangingPunct="1"/>
            <a:r>
              <a:rPr lang="en-US"/>
              <a:t>Lesson Analysis: Focus </a:t>
            </a:r>
            <a:r>
              <a:rPr lang="en-US" dirty="0"/>
              <a:t>Question 1</a:t>
            </a:r>
          </a:p>
        </p:txBody>
      </p:sp>
      <p:sp>
        <p:nvSpPr>
          <p:cNvPr id="30723" name="Rectangle 3"/>
          <p:cNvSpPr>
            <a:spLocks noGrp="1" noChangeArrowheads="1"/>
          </p:cNvSpPr>
          <p:nvPr>
            <p:ph type="body" idx="1"/>
          </p:nvPr>
        </p:nvSpPr>
        <p:spPr>
          <a:xfrm>
            <a:off x="533400" y="1524000"/>
            <a:ext cx="8153400" cy="4419600"/>
          </a:xfrm>
        </p:spPr>
        <p:txBody>
          <a:bodyPr/>
          <a:lstStyle/>
          <a:p>
            <a:pPr marL="0" indent="0" eaLnBrk="1" hangingPunct="1">
              <a:spcBef>
                <a:spcPct val="50000"/>
              </a:spcBef>
              <a:buNone/>
            </a:pPr>
            <a:r>
              <a:rPr lang="en-US" sz="3200" dirty="0"/>
              <a:t>How can we begin and end a lesson to help students develop a coherent science content storyline?</a:t>
            </a:r>
          </a:p>
          <a:p>
            <a:pPr marL="0" indent="0" eaLnBrk="1" hangingPunct="1">
              <a:spcBef>
                <a:spcPct val="50000"/>
              </a:spcBef>
              <a:buNone/>
            </a:pPr>
            <a:endParaRPr lang="en-US" sz="2800" dirty="0"/>
          </a:p>
        </p:txBody>
      </p:sp>
    </p:spTree>
    <p:extLst>
      <p:ext uri="{BB962C8B-B14F-4D97-AF65-F5344CB8AC3E}">
        <p14:creationId xmlns:p14="http://schemas.microsoft.com/office/powerpoint/2010/main" val="25641018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457200" y="685800"/>
            <a:ext cx="8305800" cy="990600"/>
          </a:xfrm>
        </p:spPr>
        <p:txBody>
          <a:bodyPr>
            <a:noAutofit/>
          </a:bodyPr>
          <a:lstStyle/>
          <a:p>
            <a:pPr marL="0" lvl="1" indent="0" eaLnBrk="1" hangingPunct="1">
              <a:spcBef>
                <a:spcPts val="0"/>
              </a:spcBef>
            </a:pPr>
            <a:r>
              <a:rPr lang="en-US" sz="3800" dirty="0">
                <a:latin typeface="Calibri" pitchFamily="34" charset="0"/>
              </a:rPr>
              <a:t>Strategies B, I, and 7: Purposes and Key Features</a:t>
            </a:r>
          </a:p>
        </p:txBody>
      </p:sp>
      <p:sp>
        <p:nvSpPr>
          <p:cNvPr id="31747" name="Rectangle 3"/>
          <p:cNvSpPr>
            <a:spLocks noGrp="1" noChangeArrowheads="1"/>
          </p:cNvSpPr>
          <p:nvPr>
            <p:ph idx="1"/>
          </p:nvPr>
        </p:nvSpPr>
        <p:spPr>
          <a:xfrm>
            <a:off x="457200" y="1981200"/>
            <a:ext cx="8382000" cy="4572000"/>
          </a:xfrm>
        </p:spPr>
        <p:txBody>
          <a:bodyPr/>
          <a:lstStyle/>
          <a:p>
            <a:pPr marL="0" lvl="1" indent="0" eaLnBrk="1" hangingPunct="1">
              <a:spcBef>
                <a:spcPts val="600"/>
              </a:spcBef>
              <a:buNone/>
            </a:pPr>
            <a:r>
              <a:rPr lang="en-US" sz="2500" b="1" dirty="0"/>
              <a:t>Group 1: </a:t>
            </a:r>
            <a:r>
              <a:rPr lang="en-US" sz="2500" dirty="0"/>
              <a:t>What are the purpose and key features of strategy B? </a:t>
            </a:r>
            <a:endParaRPr lang="en-US" sz="2500" dirty="0">
              <a:solidFill>
                <a:srgbClr val="00B050"/>
              </a:solidFill>
            </a:endParaRPr>
          </a:p>
          <a:p>
            <a:pPr marL="731520" lvl="2" indent="-274320" eaLnBrk="1" hangingPunct="1">
              <a:spcBef>
                <a:spcPts val="600"/>
              </a:spcBef>
            </a:pPr>
            <a:r>
              <a:rPr lang="en-US" sz="2500" dirty="0"/>
              <a:t>Why is a focus question or goal statement important for science content storyline coherence?</a:t>
            </a:r>
          </a:p>
          <a:p>
            <a:pPr marL="0" indent="0" eaLnBrk="1" hangingPunct="1">
              <a:spcBef>
                <a:spcPts val="1200"/>
              </a:spcBef>
              <a:buNone/>
              <a:defRPr/>
            </a:pPr>
            <a:r>
              <a:rPr lang="en-US" sz="2500" b="1" dirty="0"/>
              <a:t>Group 2: </a:t>
            </a:r>
            <a:r>
              <a:rPr lang="en-US" sz="2500" dirty="0"/>
              <a:t>What are the purpose and key features of strategy I?</a:t>
            </a:r>
            <a:endParaRPr lang="en-US" sz="2500" dirty="0">
              <a:solidFill>
                <a:srgbClr val="00B050"/>
              </a:solidFill>
            </a:endParaRPr>
          </a:p>
          <a:p>
            <a:pPr marL="731520" lvl="2" indent="-274320" eaLnBrk="1" hangingPunct="1">
              <a:spcBef>
                <a:spcPts val="600"/>
              </a:spcBef>
              <a:defRPr/>
            </a:pPr>
            <a:r>
              <a:rPr lang="en-US" sz="2500" dirty="0"/>
              <a:t>Why is summarizing key science ideas important for science content storyline coherence?</a:t>
            </a:r>
          </a:p>
          <a:p>
            <a:pPr marL="0" indent="0" eaLnBrk="1" hangingPunct="1">
              <a:spcBef>
                <a:spcPts val="1200"/>
              </a:spcBef>
              <a:buNone/>
              <a:defRPr/>
            </a:pPr>
            <a:r>
              <a:rPr lang="en-US" sz="2500" b="1" dirty="0"/>
              <a:t>Group 3: </a:t>
            </a:r>
            <a:r>
              <a:rPr lang="en-US" sz="2500" dirty="0"/>
              <a:t>What are the purpose and key features of strategy 7? </a:t>
            </a:r>
          </a:p>
          <a:p>
            <a:pPr marL="731520" lvl="1" indent="-274320" eaLnBrk="1" hangingPunct="1">
              <a:spcBef>
                <a:spcPts val="600"/>
              </a:spcBef>
              <a:defRPr/>
            </a:pPr>
            <a:r>
              <a:rPr lang="en-US" sz="2500" dirty="0"/>
              <a:t>How does strategy 7 compare with strategy I? </a:t>
            </a:r>
            <a:endParaRPr lang="en-US" sz="2500" b="1" dirty="0"/>
          </a:p>
          <a:p>
            <a:pPr marL="0" lvl="1" indent="0" eaLnBrk="1" hangingPunct="1">
              <a:spcBef>
                <a:spcPts val="1200"/>
              </a:spcBef>
              <a:buNone/>
              <a:defRPr/>
            </a:pPr>
            <a:r>
              <a:rPr lang="en-US" sz="2500" b="1" dirty="0"/>
              <a:t>All groups: </a:t>
            </a:r>
            <a:r>
              <a:rPr lang="en-US" sz="2500" dirty="0"/>
              <a:t>Make sure to cite ideas from the </a:t>
            </a:r>
            <a:r>
              <a:rPr lang="en-US" sz="2500" dirty="0" err="1"/>
              <a:t>STeLLA</a:t>
            </a:r>
            <a:r>
              <a:rPr lang="en-US" sz="2500" dirty="0"/>
              <a:t> strategies booklet in your answers.</a:t>
            </a:r>
          </a:p>
          <a:p>
            <a:pPr lvl="1" eaLnBrk="1" hangingPunct="1">
              <a:spcBef>
                <a:spcPts val="0"/>
              </a:spcBef>
              <a:buNone/>
              <a:defRPr/>
            </a:pPr>
            <a:r>
              <a:rPr lang="en-US" sz="2400" dirty="0"/>
              <a:t> </a:t>
            </a:r>
          </a:p>
        </p:txBody>
      </p:sp>
    </p:spTree>
    <p:extLst>
      <p:ext uri="{BB962C8B-B14F-4D97-AF65-F5344CB8AC3E}">
        <p14:creationId xmlns:p14="http://schemas.microsoft.com/office/powerpoint/2010/main" val="2632782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747">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1747">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1747">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1747">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174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457200" y="533400"/>
            <a:ext cx="8458200" cy="990600"/>
          </a:xfrm>
        </p:spPr>
        <p:txBody>
          <a:bodyPr>
            <a:normAutofit/>
          </a:bodyPr>
          <a:lstStyle/>
          <a:p>
            <a:pPr eaLnBrk="1" hangingPunct="1"/>
            <a:r>
              <a:rPr lang="en-US" dirty="0"/>
              <a:t>Discussion Questions: Strategy B</a:t>
            </a:r>
          </a:p>
        </p:txBody>
      </p:sp>
      <p:sp>
        <p:nvSpPr>
          <p:cNvPr id="31747" name="Rectangle 3"/>
          <p:cNvSpPr>
            <a:spLocks noGrp="1" noChangeArrowheads="1"/>
          </p:cNvSpPr>
          <p:nvPr>
            <p:ph type="body" idx="1"/>
          </p:nvPr>
        </p:nvSpPr>
        <p:spPr/>
        <p:txBody>
          <a:bodyPr/>
          <a:lstStyle/>
          <a:p>
            <a:pPr marL="365760" indent="-365760" eaLnBrk="1" hangingPunct="1">
              <a:spcBef>
                <a:spcPct val="50000"/>
              </a:spcBef>
              <a:buFont typeface="+mj-lt"/>
              <a:buAutoNum type="arabicPeriod"/>
            </a:pPr>
            <a:r>
              <a:rPr lang="en-US" sz="3200" dirty="0"/>
              <a:t>What is the difference between focus questions and goal statements?</a:t>
            </a:r>
          </a:p>
          <a:p>
            <a:pPr marL="365760" indent="-365760" eaLnBrk="1" hangingPunct="1">
              <a:spcBef>
                <a:spcPct val="50000"/>
              </a:spcBef>
              <a:buFont typeface="+mj-lt"/>
              <a:buAutoNum type="arabicPeriod"/>
            </a:pPr>
            <a:r>
              <a:rPr lang="en-US" sz="3200" dirty="0"/>
              <a:t>Which do you think would be more useful in engaging student interest and making their thinking visible—focus questions or goal statements?</a:t>
            </a:r>
          </a:p>
        </p:txBody>
      </p:sp>
    </p:spTree>
    <p:extLst>
      <p:ext uri="{BB962C8B-B14F-4D97-AF65-F5344CB8AC3E}">
        <p14:creationId xmlns:p14="http://schemas.microsoft.com/office/powerpoint/2010/main" val="1541371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74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174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RESPeCT Template">
  <a:themeElements>
    <a:clrScheme name="Custom 1">
      <a:dk1>
        <a:srgbClr val="000000"/>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otalTime>9963</TotalTime>
  <Words>6708</Words>
  <Application>Microsoft Office PowerPoint</Application>
  <PresentationFormat>On-screen Show (4:3)</PresentationFormat>
  <Paragraphs>735</Paragraphs>
  <Slides>51</Slides>
  <Notes>51</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51</vt:i4>
      </vt:variant>
    </vt:vector>
  </HeadingPairs>
  <TitlesOfParts>
    <vt:vector size="56" baseType="lpstr">
      <vt:lpstr>Arial</vt:lpstr>
      <vt:lpstr>Calibri</vt:lpstr>
      <vt:lpstr>Lucida Sans Unicode</vt:lpstr>
      <vt:lpstr>Clarity</vt:lpstr>
      <vt:lpstr>RESPeCT Template</vt:lpstr>
      <vt:lpstr>RESPeCT PD pROGRAM</vt:lpstr>
      <vt:lpstr>Agenda for Day 6 </vt:lpstr>
      <vt:lpstr>Trends in Reflections</vt:lpstr>
      <vt:lpstr>Review: Science Content Storyline</vt:lpstr>
      <vt:lpstr>Today’s Focus Questions</vt:lpstr>
      <vt:lpstr>PowerPoint Presentation</vt:lpstr>
      <vt:lpstr>Lesson Analysis: Focus Question 1</vt:lpstr>
      <vt:lpstr>Strategies B, I, and 7: Purposes and Key Features</vt:lpstr>
      <vt:lpstr>Discussion Questions: Strategy B</vt:lpstr>
      <vt:lpstr>Discussion Questions: Strategies I and 7</vt:lpstr>
      <vt:lpstr>Video-based Lesson Analysis</vt:lpstr>
      <vt:lpstr>Lesson Analysis: Strategy B</vt:lpstr>
      <vt:lpstr>Lesson Analysis: Strategy I</vt:lpstr>
      <vt:lpstr>PowerPoint Presentation</vt:lpstr>
      <vt:lpstr>Variations in Plants and Animals</vt:lpstr>
      <vt:lpstr>Unit Central Question </vt:lpstr>
      <vt:lpstr>Review</vt:lpstr>
      <vt:lpstr>Key Science Ideas</vt:lpstr>
      <vt:lpstr>Role-Play: VPA Lesson 1</vt:lpstr>
      <vt:lpstr>Role-Play: VPA Lesson 1</vt:lpstr>
      <vt:lpstr>Review: VPA Lesson 1</vt:lpstr>
      <vt:lpstr>Role-Play: VPA Lesson 2</vt:lpstr>
      <vt:lpstr>Review: VPA Lesson 2</vt:lpstr>
      <vt:lpstr>Common Core Math Standards</vt:lpstr>
      <vt:lpstr>Math Connections!</vt:lpstr>
      <vt:lpstr>Let’s Summarize!</vt:lpstr>
      <vt:lpstr>Content Deepening Focus Question</vt:lpstr>
      <vt:lpstr>Lesson-3 Focus Questions</vt:lpstr>
      <vt:lpstr>What Is a Cottonwood Tree? </vt:lpstr>
      <vt:lpstr>Cottonwood Seeds Blowing in the Wind</vt:lpstr>
      <vt:lpstr>Cottonwood-Seed Model</vt:lpstr>
      <vt:lpstr>What Do You Think Will Happen?</vt:lpstr>
      <vt:lpstr>How Far Will the Cotton Balls Fly?</vt:lpstr>
      <vt:lpstr>Reflect: Lesson-3 Focus Questions</vt:lpstr>
      <vt:lpstr>Lesson-4 Focus Question</vt:lpstr>
      <vt:lpstr>A Story about Two Cottonwood Trees</vt:lpstr>
      <vt:lpstr>The Wind Starts to Blow!</vt:lpstr>
      <vt:lpstr>Where Will the Cottonwood Seeds Land?</vt:lpstr>
      <vt:lpstr>Reflect: Lesson-4 Focus Question</vt:lpstr>
      <vt:lpstr>Reflect: Content Deepening Focus Question</vt:lpstr>
      <vt:lpstr>Lesson Analysis: Focus Question 2 </vt:lpstr>
      <vt:lpstr>Strategy C: Purpose and Key Features</vt:lpstr>
      <vt:lpstr>Lesson Analysis Question</vt:lpstr>
      <vt:lpstr>Lesson Analysis: Strategy C</vt:lpstr>
      <vt:lpstr>Lesson Analysis: Strategy C</vt:lpstr>
      <vt:lpstr>Lesson Analysis: Strategy C</vt:lpstr>
      <vt:lpstr>Practice: Strategy C</vt:lpstr>
      <vt:lpstr>Today’s Focus Questions</vt:lpstr>
      <vt:lpstr>Summarize Today’s Work</vt:lpstr>
      <vt:lpstr>Homework</vt:lpstr>
      <vt:lpstr>Reflections on Today’s Session</vt:lpstr>
    </vt:vector>
  </TitlesOfParts>
  <Company>BSCS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Paul Numedahl</dc:creator>
  <cp:lastModifiedBy>Mai Ngoc Tran</cp:lastModifiedBy>
  <cp:revision>796</cp:revision>
  <cp:lastPrinted>2014-06-24T03:35:53Z</cp:lastPrinted>
  <dcterms:created xsi:type="dcterms:W3CDTF">2014-06-10T18:20:14Z</dcterms:created>
  <dcterms:modified xsi:type="dcterms:W3CDTF">2020-01-06T23:34:30Z</dcterms:modified>
</cp:coreProperties>
</file>