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68"/>
  </p:notesMasterIdLst>
  <p:handoutMasterIdLst>
    <p:handoutMasterId r:id="rId69"/>
  </p:handoutMasterIdLst>
  <p:sldIdLst>
    <p:sldId id="299" r:id="rId3"/>
    <p:sldId id="412" r:id="rId4"/>
    <p:sldId id="413" r:id="rId5"/>
    <p:sldId id="461" r:id="rId6"/>
    <p:sldId id="462" r:id="rId7"/>
    <p:sldId id="324" r:id="rId8"/>
    <p:sldId id="303" r:id="rId9"/>
    <p:sldId id="415" r:id="rId10"/>
    <p:sldId id="416" r:id="rId11"/>
    <p:sldId id="417" r:id="rId12"/>
    <p:sldId id="418" r:id="rId13"/>
    <p:sldId id="419" r:id="rId14"/>
    <p:sldId id="337" r:id="rId15"/>
    <p:sldId id="420" r:id="rId16"/>
    <p:sldId id="421" r:id="rId17"/>
    <p:sldId id="342" r:id="rId18"/>
    <p:sldId id="422" r:id="rId19"/>
    <p:sldId id="423" r:id="rId20"/>
    <p:sldId id="358" r:id="rId21"/>
    <p:sldId id="424" r:id="rId22"/>
    <p:sldId id="425" r:id="rId23"/>
    <p:sldId id="476" r:id="rId24"/>
    <p:sldId id="475" r:id="rId25"/>
    <p:sldId id="432" r:id="rId26"/>
    <p:sldId id="362" r:id="rId27"/>
    <p:sldId id="477" r:id="rId28"/>
    <p:sldId id="478" r:id="rId29"/>
    <p:sldId id="479" r:id="rId30"/>
    <p:sldId id="480" r:id="rId31"/>
    <p:sldId id="481" r:id="rId32"/>
    <p:sldId id="512" r:id="rId33"/>
    <p:sldId id="483" r:id="rId34"/>
    <p:sldId id="484" r:id="rId35"/>
    <p:sldId id="486" r:id="rId36"/>
    <p:sldId id="487" r:id="rId37"/>
    <p:sldId id="488" r:id="rId38"/>
    <p:sldId id="489" r:id="rId39"/>
    <p:sldId id="490" r:id="rId40"/>
    <p:sldId id="491" r:id="rId41"/>
    <p:sldId id="492" r:id="rId42"/>
    <p:sldId id="493" r:id="rId43"/>
    <p:sldId id="494" r:id="rId44"/>
    <p:sldId id="495" r:id="rId45"/>
    <p:sldId id="496" r:id="rId46"/>
    <p:sldId id="497" r:id="rId47"/>
    <p:sldId id="498" r:id="rId48"/>
    <p:sldId id="439" r:id="rId49"/>
    <p:sldId id="499" r:id="rId50"/>
    <p:sldId id="500" r:id="rId51"/>
    <p:sldId id="501" r:id="rId52"/>
    <p:sldId id="502" r:id="rId53"/>
    <p:sldId id="503" r:id="rId54"/>
    <p:sldId id="504" r:id="rId55"/>
    <p:sldId id="505" r:id="rId56"/>
    <p:sldId id="506" r:id="rId57"/>
    <p:sldId id="507" r:id="rId58"/>
    <p:sldId id="508" r:id="rId59"/>
    <p:sldId id="510" r:id="rId60"/>
    <p:sldId id="509" r:id="rId61"/>
    <p:sldId id="511" r:id="rId62"/>
    <p:sldId id="433" r:id="rId63"/>
    <p:sldId id="434" r:id="rId64"/>
    <p:sldId id="435" r:id="rId65"/>
    <p:sldId id="436" r:id="rId66"/>
    <p:sldId id="437" r:id="rId67"/>
  </p:sldIdLst>
  <p:sldSz cx="9144000" cy="6858000" type="screen4x3"/>
  <p:notesSz cx="9296400" cy="7010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leen J. Roth" initials="KJR" lastIdx="6" clrIdx="0">
    <p:extLst>
      <p:ext uri="{19B8F6BF-5375-455C-9EA6-DF929625EA0E}">
        <p15:presenceInfo xmlns:p15="http://schemas.microsoft.com/office/powerpoint/2012/main" userId="S-1-5-21-117609710-706699826-1801674531-5578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D4B4"/>
    <a:srgbClr val="FF9900"/>
    <a:srgbClr val="000000"/>
    <a:srgbClr val="F8F534"/>
    <a:srgbClr val="FEFA66"/>
    <a:srgbClr val="F9F93A"/>
    <a:srgbClr val="FEFA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2" autoAdjust="0"/>
    <p:restoredTop sz="75090" autoAdjust="0"/>
  </p:normalViewPr>
  <p:slideViewPr>
    <p:cSldViewPr>
      <p:cViewPr varScale="1">
        <p:scale>
          <a:sx n="85" d="100"/>
          <a:sy n="85" d="100"/>
        </p:scale>
        <p:origin x="1374"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ableStyles" Target="tableStyle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Sample Histogram of Novelty-Seeking Score</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Novelty-Seeking Score</c:v>
                </c:pt>
              </c:strCache>
            </c:strRef>
          </c:tx>
          <c:spPr>
            <a:solidFill>
              <a:srgbClr val="3399FF"/>
            </a:solidFill>
            <a:ln>
              <a:noFill/>
            </a:ln>
            <a:effectLst/>
          </c:spPr>
          <c:invertIfNegative val="0"/>
          <c:cat>
            <c:strRef>
              <c:f>Sheet1!$A$2:$A$9</c:f>
              <c:strCache>
                <c:ptCount val="8"/>
                <c:pt idx="0">
                  <c:v>27-29</c:v>
                </c:pt>
                <c:pt idx="1">
                  <c:v>30-32</c:v>
                </c:pt>
                <c:pt idx="2">
                  <c:v>33-35</c:v>
                </c:pt>
                <c:pt idx="3">
                  <c:v>36-38</c:v>
                </c:pt>
                <c:pt idx="4">
                  <c:v>39-41</c:v>
                </c:pt>
                <c:pt idx="5">
                  <c:v>42-44</c:v>
                </c:pt>
                <c:pt idx="6">
                  <c:v>45-47</c:v>
                </c:pt>
                <c:pt idx="7">
                  <c:v>48-50</c:v>
                </c:pt>
              </c:strCache>
            </c:strRef>
          </c:cat>
          <c:val>
            <c:numRef>
              <c:f>Sheet1!$B$2:$B$9</c:f>
              <c:numCache>
                <c:formatCode>General</c:formatCode>
                <c:ptCount val="8"/>
                <c:pt idx="0">
                  <c:v>2</c:v>
                </c:pt>
                <c:pt idx="1">
                  <c:v>4</c:v>
                </c:pt>
                <c:pt idx="2">
                  <c:v>6</c:v>
                </c:pt>
                <c:pt idx="3">
                  <c:v>7</c:v>
                </c:pt>
                <c:pt idx="4">
                  <c:v>8</c:v>
                </c:pt>
                <c:pt idx="5">
                  <c:v>5</c:v>
                </c:pt>
                <c:pt idx="6">
                  <c:v>2</c:v>
                </c:pt>
                <c:pt idx="7">
                  <c:v>3</c:v>
                </c:pt>
              </c:numCache>
            </c:numRef>
          </c:val>
          <c:extLst>
            <c:ext xmlns:c16="http://schemas.microsoft.com/office/drawing/2014/chart" uri="{C3380CC4-5D6E-409C-BE32-E72D297353CC}">
              <c16:uniqueId val="{00000000-913D-4484-9292-4640CB962858}"/>
            </c:ext>
          </c:extLst>
        </c:ser>
        <c:dLbls>
          <c:showLegendKey val="0"/>
          <c:showVal val="0"/>
          <c:showCatName val="0"/>
          <c:showSerName val="0"/>
          <c:showPercent val="0"/>
          <c:showBubbleSize val="0"/>
        </c:dLbls>
        <c:gapWidth val="219"/>
        <c:overlap val="-27"/>
        <c:axId val="145408000"/>
        <c:axId val="145409920"/>
      </c:barChart>
      <c:catAx>
        <c:axId val="145408000"/>
        <c:scaling>
          <c:orientation val="minMax"/>
        </c:scaling>
        <c:delete val="0"/>
        <c:axPos val="b"/>
        <c:title>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5409920"/>
        <c:crosses val="autoZero"/>
        <c:auto val="1"/>
        <c:lblAlgn val="ctr"/>
        <c:lblOffset val="100"/>
        <c:noMultiLvlLbl val="0"/>
      </c:catAx>
      <c:valAx>
        <c:axId val="1454099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dirty="0"/>
                  <a:t>Number of Students</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454080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5D74FF-94D6-430A-9274-2CC588C625B0}" type="doc">
      <dgm:prSet loTypeId="urn:microsoft.com/office/officeart/2005/8/layout/radial4" loCatId="relationship" qsTypeId="urn:microsoft.com/office/officeart/2005/8/quickstyle/simple1" qsCatId="simple" csTypeId="urn:microsoft.com/office/officeart/2005/8/colors/colorful3" csCatId="colorful" phldr="1"/>
      <dgm:spPr/>
      <dgm:t>
        <a:bodyPr/>
        <a:lstStyle/>
        <a:p>
          <a:endParaRPr lang="en-US"/>
        </a:p>
      </dgm:t>
    </dgm:pt>
    <dgm:pt modelId="{547E8888-C73B-4334-9AE9-58659977A6CF}">
      <dgm:prSet phldrT="[Text]"/>
      <dgm:spPr/>
      <dgm:t>
        <a:bodyPr/>
        <a:lstStyle/>
        <a:p>
          <a:r>
            <a:rPr lang="en-US" dirty="0"/>
            <a:t>Change in populations over time</a:t>
          </a:r>
        </a:p>
      </dgm:t>
    </dgm:pt>
    <dgm:pt modelId="{7142CB96-F514-44DB-83EA-046808AB1D09}" type="parTrans" cxnId="{FB97C9F2-B689-441D-B8C6-68C658EB8BFC}">
      <dgm:prSet/>
      <dgm:spPr/>
      <dgm:t>
        <a:bodyPr/>
        <a:lstStyle/>
        <a:p>
          <a:endParaRPr lang="en-US"/>
        </a:p>
      </dgm:t>
    </dgm:pt>
    <dgm:pt modelId="{FD6C6DFE-C83E-44F1-A72C-072ECD72AA4C}" type="sibTrans" cxnId="{FB97C9F2-B689-441D-B8C6-68C658EB8BFC}">
      <dgm:prSet/>
      <dgm:spPr/>
      <dgm:t>
        <a:bodyPr/>
        <a:lstStyle/>
        <a:p>
          <a:endParaRPr lang="en-US"/>
        </a:p>
      </dgm:t>
    </dgm:pt>
    <dgm:pt modelId="{C4C63609-E53D-4C9B-AAFC-BCB22A64E84E}">
      <dgm:prSet phldrT="[Text]"/>
      <dgm:spPr/>
      <dgm:t>
        <a:bodyPr/>
        <a:lstStyle/>
        <a:p>
          <a:r>
            <a:rPr lang="en-US" dirty="0"/>
            <a:t>Variations affect which living things survive.</a:t>
          </a:r>
        </a:p>
      </dgm:t>
    </dgm:pt>
    <dgm:pt modelId="{278A529B-86D3-4168-8E72-6146F5DDACBF}" type="parTrans" cxnId="{F9C8B033-ED4A-48DA-A94F-62D2D63AE7D8}">
      <dgm:prSet/>
      <dgm:spPr/>
      <dgm:t>
        <a:bodyPr/>
        <a:lstStyle/>
        <a:p>
          <a:endParaRPr lang="en-US"/>
        </a:p>
      </dgm:t>
    </dgm:pt>
    <dgm:pt modelId="{9EA5C153-5FA6-41A7-9BE9-7B5F70B33DFD}" type="sibTrans" cxnId="{F9C8B033-ED4A-48DA-A94F-62D2D63AE7D8}">
      <dgm:prSet/>
      <dgm:spPr/>
      <dgm:t>
        <a:bodyPr/>
        <a:lstStyle/>
        <a:p>
          <a:endParaRPr lang="en-US"/>
        </a:p>
      </dgm:t>
    </dgm:pt>
    <dgm:pt modelId="{FEA73FF5-1E6C-4CF8-B98E-64554E36294D}">
      <dgm:prSet phldrT="[Text]"/>
      <dgm:spPr/>
      <dgm:t>
        <a:bodyPr/>
        <a:lstStyle/>
        <a:p>
          <a:r>
            <a:rPr lang="en-US" dirty="0"/>
            <a:t>Environments can change.</a:t>
          </a:r>
        </a:p>
      </dgm:t>
    </dgm:pt>
    <dgm:pt modelId="{2DE4A3CB-1062-4F57-8AC3-B17E88CD8D3A}" type="parTrans" cxnId="{59CC0669-5B74-48C0-BD59-AE61C7164670}">
      <dgm:prSet/>
      <dgm:spPr/>
      <dgm:t>
        <a:bodyPr/>
        <a:lstStyle/>
        <a:p>
          <a:endParaRPr lang="en-US"/>
        </a:p>
      </dgm:t>
    </dgm:pt>
    <dgm:pt modelId="{2052AEC7-66A2-4ACF-99B8-B0542A031150}" type="sibTrans" cxnId="{59CC0669-5B74-48C0-BD59-AE61C7164670}">
      <dgm:prSet/>
      <dgm:spPr/>
      <dgm:t>
        <a:bodyPr/>
        <a:lstStyle/>
        <a:p>
          <a:endParaRPr lang="en-US"/>
        </a:p>
      </dgm:t>
    </dgm:pt>
    <dgm:pt modelId="{C0220E75-87B3-4483-A938-0FEB28B2E849}">
      <dgm:prSet phldrT="[Text]"/>
      <dgm:spPr/>
      <dgm:t>
        <a:bodyPr/>
        <a:lstStyle/>
        <a:p>
          <a:r>
            <a:rPr lang="en-US" dirty="0"/>
            <a:t>All living things show variation for some traits.</a:t>
          </a:r>
        </a:p>
      </dgm:t>
    </dgm:pt>
    <dgm:pt modelId="{1B34B34B-C4EE-489D-8E42-42ECF5535C22}" type="parTrans" cxnId="{AAE59C2F-ED7D-4DA0-8501-9453AAC4C36C}">
      <dgm:prSet/>
      <dgm:spPr/>
      <dgm:t>
        <a:bodyPr/>
        <a:lstStyle/>
        <a:p>
          <a:endParaRPr lang="en-US"/>
        </a:p>
      </dgm:t>
    </dgm:pt>
    <dgm:pt modelId="{4FDC95E8-A793-498E-BEB4-35EACEA4E3BE}" type="sibTrans" cxnId="{AAE59C2F-ED7D-4DA0-8501-9453AAC4C36C}">
      <dgm:prSet/>
      <dgm:spPr/>
      <dgm:t>
        <a:bodyPr/>
        <a:lstStyle/>
        <a:p>
          <a:endParaRPr lang="en-US"/>
        </a:p>
      </dgm:t>
    </dgm:pt>
    <dgm:pt modelId="{D8C79F2A-D7B2-4A16-93B5-48E1DE55D8F7}">
      <dgm:prSet phldrT="[Text]"/>
      <dgm:spPr/>
      <dgm:t>
        <a:bodyPr/>
        <a:lstStyle/>
        <a:p>
          <a:r>
            <a:rPr lang="en-US" dirty="0"/>
            <a:t>Babies inherit traits from their parents.</a:t>
          </a:r>
        </a:p>
      </dgm:t>
    </dgm:pt>
    <dgm:pt modelId="{E0CD1605-5E94-4592-A151-63D8C907A564}" type="parTrans" cxnId="{4C491657-000E-4855-8F18-E727BF2C6BFA}">
      <dgm:prSet/>
      <dgm:spPr/>
      <dgm:t>
        <a:bodyPr/>
        <a:lstStyle/>
        <a:p>
          <a:endParaRPr lang="en-US"/>
        </a:p>
      </dgm:t>
    </dgm:pt>
    <dgm:pt modelId="{6BF0BDAD-C6EB-4034-A7E3-DDAC8768F494}" type="sibTrans" cxnId="{4C491657-000E-4855-8F18-E727BF2C6BFA}">
      <dgm:prSet/>
      <dgm:spPr/>
      <dgm:t>
        <a:bodyPr/>
        <a:lstStyle/>
        <a:p>
          <a:endParaRPr lang="en-US"/>
        </a:p>
      </dgm:t>
    </dgm:pt>
    <dgm:pt modelId="{FF5F4C72-EFE6-43FB-BB59-338962B563D8}" type="pres">
      <dgm:prSet presAssocID="{EC5D74FF-94D6-430A-9274-2CC588C625B0}" presName="cycle" presStyleCnt="0">
        <dgm:presLayoutVars>
          <dgm:chMax val="1"/>
          <dgm:dir/>
          <dgm:animLvl val="ctr"/>
          <dgm:resizeHandles val="exact"/>
        </dgm:presLayoutVars>
      </dgm:prSet>
      <dgm:spPr/>
    </dgm:pt>
    <dgm:pt modelId="{6E9453E9-21F6-4FB0-BD16-D9E9BAFFB7AF}" type="pres">
      <dgm:prSet presAssocID="{547E8888-C73B-4334-9AE9-58659977A6CF}" presName="centerShape" presStyleLbl="node0" presStyleIdx="0" presStyleCnt="1"/>
      <dgm:spPr/>
    </dgm:pt>
    <dgm:pt modelId="{19422050-BEBD-49A2-94EB-3B707F3B0603}" type="pres">
      <dgm:prSet presAssocID="{1B34B34B-C4EE-489D-8E42-42ECF5535C22}" presName="parTrans" presStyleLbl="bgSibTrans2D1" presStyleIdx="0" presStyleCnt="4"/>
      <dgm:spPr/>
    </dgm:pt>
    <dgm:pt modelId="{BF642A18-F35A-48A2-AD7B-BE0F4247CAFA}" type="pres">
      <dgm:prSet presAssocID="{C0220E75-87B3-4483-A938-0FEB28B2E849}" presName="node" presStyleLbl="node1" presStyleIdx="0" presStyleCnt="4">
        <dgm:presLayoutVars>
          <dgm:bulletEnabled val="1"/>
        </dgm:presLayoutVars>
      </dgm:prSet>
      <dgm:spPr/>
    </dgm:pt>
    <dgm:pt modelId="{023D66C1-7234-4254-AABE-70F1854F479C}" type="pres">
      <dgm:prSet presAssocID="{E0CD1605-5E94-4592-A151-63D8C907A564}" presName="parTrans" presStyleLbl="bgSibTrans2D1" presStyleIdx="1" presStyleCnt="4"/>
      <dgm:spPr/>
    </dgm:pt>
    <dgm:pt modelId="{D87DD115-C13D-4C88-9B2A-41D980672B9E}" type="pres">
      <dgm:prSet presAssocID="{D8C79F2A-D7B2-4A16-93B5-48E1DE55D8F7}" presName="node" presStyleLbl="node1" presStyleIdx="1" presStyleCnt="4">
        <dgm:presLayoutVars>
          <dgm:bulletEnabled val="1"/>
        </dgm:presLayoutVars>
      </dgm:prSet>
      <dgm:spPr/>
    </dgm:pt>
    <dgm:pt modelId="{8F5E5EE0-C1A7-42A3-BA33-E60E1B422B43}" type="pres">
      <dgm:prSet presAssocID="{278A529B-86D3-4168-8E72-6146F5DDACBF}" presName="parTrans" presStyleLbl="bgSibTrans2D1" presStyleIdx="2" presStyleCnt="4"/>
      <dgm:spPr/>
    </dgm:pt>
    <dgm:pt modelId="{45F39085-00F8-47DE-BD0B-0D833B89D4A9}" type="pres">
      <dgm:prSet presAssocID="{C4C63609-E53D-4C9B-AAFC-BCB22A64E84E}" presName="node" presStyleLbl="node1" presStyleIdx="2" presStyleCnt="4">
        <dgm:presLayoutVars>
          <dgm:bulletEnabled val="1"/>
        </dgm:presLayoutVars>
      </dgm:prSet>
      <dgm:spPr/>
    </dgm:pt>
    <dgm:pt modelId="{330F50E5-FA13-4300-8EAB-A5DFE93973FB}" type="pres">
      <dgm:prSet presAssocID="{2DE4A3CB-1062-4F57-8AC3-B17E88CD8D3A}" presName="parTrans" presStyleLbl="bgSibTrans2D1" presStyleIdx="3" presStyleCnt="4"/>
      <dgm:spPr/>
    </dgm:pt>
    <dgm:pt modelId="{AD894169-D7AA-47A3-AA1D-4124E98AF903}" type="pres">
      <dgm:prSet presAssocID="{FEA73FF5-1E6C-4CF8-B98E-64554E36294D}" presName="node" presStyleLbl="node1" presStyleIdx="3" presStyleCnt="4">
        <dgm:presLayoutVars>
          <dgm:bulletEnabled val="1"/>
        </dgm:presLayoutVars>
      </dgm:prSet>
      <dgm:spPr/>
    </dgm:pt>
  </dgm:ptLst>
  <dgm:cxnLst>
    <dgm:cxn modelId="{3687A011-00FB-4016-A580-6E5CE87A198E}" type="presOf" srcId="{278A529B-86D3-4168-8E72-6146F5DDACBF}" destId="{8F5E5EE0-C1A7-42A3-BA33-E60E1B422B43}" srcOrd="0" destOrd="0" presId="urn:microsoft.com/office/officeart/2005/8/layout/radial4"/>
    <dgm:cxn modelId="{DF1DC613-68AB-44B7-B515-63C945224E79}" type="presOf" srcId="{547E8888-C73B-4334-9AE9-58659977A6CF}" destId="{6E9453E9-21F6-4FB0-BD16-D9E9BAFFB7AF}" srcOrd="0" destOrd="0" presId="urn:microsoft.com/office/officeart/2005/8/layout/radial4"/>
    <dgm:cxn modelId="{1C5F1B19-4C3A-4DC2-B805-FB907B0FA01A}" type="presOf" srcId="{C0220E75-87B3-4483-A938-0FEB28B2E849}" destId="{BF642A18-F35A-48A2-AD7B-BE0F4247CAFA}" srcOrd="0" destOrd="0" presId="urn:microsoft.com/office/officeart/2005/8/layout/radial4"/>
    <dgm:cxn modelId="{4FD4D929-8A6B-4B9E-965C-81D2499FC563}" type="presOf" srcId="{1B34B34B-C4EE-489D-8E42-42ECF5535C22}" destId="{19422050-BEBD-49A2-94EB-3B707F3B0603}" srcOrd="0" destOrd="0" presId="urn:microsoft.com/office/officeart/2005/8/layout/radial4"/>
    <dgm:cxn modelId="{AAE59C2F-ED7D-4DA0-8501-9453AAC4C36C}" srcId="{547E8888-C73B-4334-9AE9-58659977A6CF}" destId="{C0220E75-87B3-4483-A938-0FEB28B2E849}" srcOrd="0" destOrd="0" parTransId="{1B34B34B-C4EE-489D-8E42-42ECF5535C22}" sibTransId="{4FDC95E8-A793-498E-BEB4-35EACEA4E3BE}"/>
    <dgm:cxn modelId="{F9C8B033-ED4A-48DA-A94F-62D2D63AE7D8}" srcId="{547E8888-C73B-4334-9AE9-58659977A6CF}" destId="{C4C63609-E53D-4C9B-AAFC-BCB22A64E84E}" srcOrd="2" destOrd="0" parTransId="{278A529B-86D3-4168-8E72-6146F5DDACBF}" sibTransId="{9EA5C153-5FA6-41A7-9BE9-7B5F70B33DFD}"/>
    <dgm:cxn modelId="{635BFF3F-E76E-48CC-A1A4-56F49F542897}" type="presOf" srcId="{FEA73FF5-1E6C-4CF8-B98E-64554E36294D}" destId="{AD894169-D7AA-47A3-AA1D-4124E98AF903}" srcOrd="0" destOrd="0" presId="urn:microsoft.com/office/officeart/2005/8/layout/radial4"/>
    <dgm:cxn modelId="{59CC0669-5B74-48C0-BD59-AE61C7164670}" srcId="{547E8888-C73B-4334-9AE9-58659977A6CF}" destId="{FEA73FF5-1E6C-4CF8-B98E-64554E36294D}" srcOrd="3" destOrd="0" parTransId="{2DE4A3CB-1062-4F57-8AC3-B17E88CD8D3A}" sibTransId="{2052AEC7-66A2-4ACF-99B8-B0542A031150}"/>
    <dgm:cxn modelId="{04466770-B798-4222-8945-4836338D9A64}" type="presOf" srcId="{C4C63609-E53D-4C9B-AAFC-BCB22A64E84E}" destId="{45F39085-00F8-47DE-BD0B-0D833B89D4A9}" srcOrd="0" destOrd="0" presId="urn:microsoft.com/office/officeart/2005/8/layout/radial4"/>
    <dgm:cxn modelId="{73AE9174-562A-4DFD-A41B-4B2DA6B6DD42}" type="presOf" srcId="{EC5D74FF-94D6-430A-9274-2CC588C625B0}" destId="{FF5F4C72-EFE6-43FB-BB59-338962B563D8}" srcOrd="0" destOrd="0" presId="urn:microsoft.com/office/officeart/2005/8/layout/radial4"/>
    <dgm:cxn modelId="{4C491657-000E-4855-8F18-E727BF2C6BFA}" srcId="{547E8888-C73B-4334-9AE9-58659977A6CF}" destId="{D8C79F2A-D7B2-4A16-93B5-48E1DE55D8F7}" srcOrd="1" destOrd="0" parTransId="{E0CD1605-5E94-4592-A151-63D8C907A564}" sibTransId="{6BF0BDAD-C6EB-4034-A7E3-DDAC8768F494}"/>
    <dgm:cxn modelId="{9AFB338A-0B09-4F26-9EDC-60049F528084}" type="presOf" srcId="{D8C79F2A-D7B2-4A16-93B5-48E1DE55D8F7}" destId="{D87DD115-C13D-4C88-9B2A-41D980672B9E}" srcOrd="0" destOrd="0" presId="urn:microsoft.com/office/officeart/2005/8/layout/radial4"/>
    <dgm:cxn modelId="{69867B9D-2A7F-46DD-A6C3-7222CF1E9FA6}" type="presOf" srcId="{E0CD1605-5E94-4592-A151-63D8C907A564}" destId="{023D66C1-7234-4254-AABE-70F1854F479C}" srcOrd="0" destOrd="0" presId="urn:microsoft.com/office/officeart/2005/8/layout/radial4"/>
    <dgm:cxn modelId="{188CA9B8-7E41-414D-9C67-8DAFA3328C8C}" type="presOf" srcId="{2DE4A3CB-1062-4F57-8AC3-B17E88CD8D3A}" destId="{330F50E5-FA13-4300-8EAB-A5DFE93973FB}" srcOrd="0" destOrd="0" presId="urn:microsoft.com/office/officeart/2005/8/layout/radial4"/>
    <dgm:cxn modelId="{FB97C9F2-B689-441D-B8C6-68C658EB8BFC}" srcId="{EC5D74FF-94D6-430A-9274-2CC588C625B0}" destId="{547E8888-C73B-4334-9AE9-58659977A6CF}" srcOrd="0" destOrd="0" parTransId="{7142CB96-F514-44DB-83EA-046808AB1D09}" sibTransId="{FD6C6DFE-C83E-44F1-A72C-072ECD72AA4C}"/>
    <dgm:cxn modelId="{C367D59A-0A52-4E0B-B540-E828A193A047}" type="presParOf" srcId="{FF5F4C72-EFE6-43FB-BB59-338962B563D8}" destId="{6E9453E9-21F6-4FB0-BD16-D9E9BAFFB7AF}" srcOrd="0" destOrd="0" presId="urn:microsoft.com/office/officeart/2005/8/layout/radial4"/>
    <dgm:cxn modelId="{DAC4D281-0836-4B7D-A9D8-3D355343CEB8}" type="presParOf" srcId="{FF5F4C72-EFE6-43FB-BB59-338962B563D8}" destId="{19422050-BEBD-49A2-94EB-3B707F3B0603}" srcOrd="1" destOrd="0" presId="urn:microsoft.com/office/officeart/2005/8/layout/radial4"/>
    <dgm:cxn modelId="{1B7A8716-BD6F-448D-80DE-4679D8018894}" type="presParOf" srcId="{FF5F4C72-EFE6-43FB-BB59-338962B563D8}" destId="{BF642A18-F35A-48A2-AD7B-BE0F4247CAFA}" srcOrd="2" destOrd="0" presId="urn:microsoft.com/office/officeart/2005/8/layout/radial4"/>
    <dgm:cxn modelId="{BE52DCD7-C793-4AF3-8501-223076C28CE7}" type="presParOf" srcId="{FF5F4C72-EFE6-43FB-BB59-338962B563D8}" destId="{023D66C1-7234-4254-AABE-70F1854F479C}" srcOrd="3" destOrd="0" presId="urn:microsoft.com/office/officeart/2005/8/layout/radial4"/>
    <dgm:cxn modelId="{62EB0FE0-322D-4391-AA95-D704DC4A8E4E}" type="presParOf" srcId="{FF5F4C72-EFE6-43FB-BB59-338962B563D8}" destId="{D87DD115-C13D-4C88-9B2A-41D980672B9E}" srcOrd="4" destOrd="0" presId="urn:microsoft.com/office/officeart/2005/8/layout/radial4"/>
    <dgm:cxn modelId="{1B816B8E-A8F2-4F05-8341-052BE94F90D6}" type="presParOf" srcId="{FF5F4C72-EFE6-43FB-BB59-338962B563D8}" destId="{8F5E5EE0-C1A7-42A3-BA33-E60E1B422B43}" srcOrd="5" destOrd="0" presId="urn:microsoft.com/office/officeart/2005/8/layout/radial4"/>
    <dgm:cxn modelId="{B00A2425-E7FA-47BE-89CE-A00B8D9586BA}" type="presParOf" srcId="{FF5F4C72-EFE6-43FB-BB59-338962B563D8}" destId="{45F39085-00F8-47DE-BD0B-0D833B89D4A9}" srcOrd="6" destOrd="0" presId="urn:microsoft.com/office/officeart/2005/8/layout/radial4"/>
    <dgm:cxn modelId="{0F320BEA-1D64-4249-A091-39937DA371F3}" type="presParOf" srcId="{FF5F4C72-EFE6-43FB-BB59-338962B563D8}" destId="{330F50E5-FA13-4300-8EAB-A5DFE93973FB}" srcOrd="7" destOrd="0" presId="urn:microsoft.com/office/officeart/2005/8/layout/radial4"/>
    <dgm:cxn modelId="{71F1EA3B-0525-4DBD-9B4B-3E3F10DD75A6}" type="presParOf" srcId="{FF5F4C72-EFE6-43FB-BB59-338962B563D8}" destId="{AD894169-D7AA-47A3-AA1D-4124E98AF903}"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5D74FF-94D6-430A-9274-2CC588C625B0}" type="doc">
      <dgm:prSet loTypeId="urn:microsoft.com/office/officeart/2005/8/layout/radial4" loCatId="relationship" qsTypeId="urn:microsoft.com/office/officeart/2005/8/quickstyle/simple1" qsCatId="simple" csTypeId="urn:microsoft.com/office/officeart/2005/8/colors/colorful3" csCatId="colorful" phldr="1"/>
      <dgm:spPr/>
      <dgm:t>
        <a:bodyPr/>
        <a:lstStyle/>
        <a:p>
          <a:endParaRPr lang="en-US"/>
        </a:p>
      </dgm:t>
    </dgm:pt>
    <dgm:pt modelId="{547E8888-C73B-4334-9AE9-58659977A6CF}">
      <dgm:prSet phldrT="[Text]"/>
      <dgm:spPr/>
      <dgm:t>
        <a:bodyPr/>
        <a:lstStyle/>
        <a:p>
          <a:r>
            <a:rPr lang="en-US" dirty="0"/>
            <a:t>Change in populations over time.</a:t>
          </a:r>
        </a:p>
      </dgm:t>
    </dgm:pt>
    <dgm:pt modelId="{7142CB96-F514-44DB-83EA-046808AB1D09}" type="parTrans" cxnId="{FB97C9F2-B689-441D-B8C6-68C658EB8BFC}">
      <dgm:prSet/>
      <dgm:spPr/>
      <dgm:t>
        <a:bodyPr/>
        <a:lstStyle/>
        <a:p>
          <a:endParaRPr lang="en-US"/>
        </a:p>
      </dgm:t>
    </dgm:pt>
    <dgm:pt modelId="{FD6C6DFE-C83E-44F1-A72C-072ECD72AA4C}" type="sibTrans" cxnId="{FB97C9F2-B689-441D-B8C6-68C658EB8BFC}">
      <dgm:prSet/>
      <dgm:spPr/>
      <dgm:t>
        <a:bodyPr/>
        <a:lstStyle/>
        <a:p>
          <a:endParaRPr lang="en-US"/>
        </a:p>
      </dgm:t>
    </dgm:pt>
    <dgm:pt modelId="{C4C63609-E53D-4C9B-AAFC-BCB22A64E84E}">
      <dgm:prSet phldrT="[Text]"/>
      <dgm:spPr/>
      <dgm:t>
        <a:bodyPr/>
        <a:lstStyle/>
        <a:p>
          <a:r>
            <a:rPr lang="en-US" dirty="0"/>
            <a:t>Variations affect which living things survive.</a:t>
          </a:r>
        </a:p>
      </dgm:t>
    </dgm:pt>
    <dgm:pt modelId="{278A529B-86D3-4168-8E72-6146F5DDACBF}" type="parTrans" cxnId="{F9C8B033-ED4A-48DA-A94F-62D2D63AE7D8}">
      <dgm:prSet/>
      <dgm:spPr/>
      <dgm:t>
        <a:bodyPr/>
        <a:lstStyle/>
        <a:p>
          <a:endParaRPr lang="en-US"/>
        </a:p>
      </dgm:t>
    </dgm:pt>
    <dgm:pt modelId="{9EA5C153-5FA6-41A7-9BE9-7B5F70B33DFD}" type="sibTrans" cxnId="{F9C8B033-ED4A-48DA-A94F-62D2D63AE7D8}">
      <dgm:prSet/>
      <dgm:spPr/>
      <dgm:t>
        <a:bodyPr/>
        <a:lstStyle/>
        <a:p>
          <a:endParaRPr lang="en-US"/>
        </a:p>
      </dgm:t>
    </dgm:pt>
    <dgm:pt modelId="{FEA73FF5-1E6C-4CF8-B98E-64554E36294D}">
      <dgm:prSet phldrT="[Text]"/>
      <dgm:spPr/>
      <dgm:t>
        <a:bodyPr/>
        <a:lstStyle/>
        <a:p>
          <a:r>
            <a:rPr lang="en-US" dirty="0"/>
            <a:t>Environments can change.</a:t>
          </a:r>
        </a:p>
      </dgm:t>
    </dgm:pt>
    <dgm:pt modelId="{2DE4A3CB-1062-4F57-8AC3-B17E88CD8D3A}" type="parTrans" cxnId="{59CC0669-5B74-48C0-BD59-AE61C7164670}">
      <dgm:prSet/>
      <dgm:spPr/>
      <dgm:t>
        <a:bodyPr/>
        <a:lstStyle/>
        <a:p>
          <a:endParaRPr lang="en-US"/>
        </a:p>
      </dgm:t>
    </dgm:pt>
    <dgm:pt modelId="{2052AEC7-66A2-4ACF-99B8-B0542A031150}" type="sibTrans" cxnId="{59CC0669-5B74-48C0-BD59-AE61C7164670}">
      <dgm:prSet/>
      <dgm:spPr/>
      <dgm:t>
        <a:bodyPr/>
        <a:lstStyle/>
        <a:p>
          <a:endParaRPr lang="en-US"/>
        </a:p>
      </dgm:t>
    </dgm:pt>
    <dgm:pt modelId="{C0220E75-87B3-4483-A938-0FEB28B2E849}">
      <dgm:prSet phldrT="[Text]"/>
      <dgm:spPr/>
      <dgm:t>
        <a:bodyPr/>
        <a:lstStyle/>
        <a:p>
          <a:r>
            <a:rPr lang="en-US" dirty="0"/>
            <a:t>All living things show variation for some traits.</a:t>
          </a:r>
        </a:p>
      </dgm:t>
    </dgm:pt>
    <dgm:pt modelId="{1B34B34B-C4EE-489D-8E42-42ECF5535C22}" type="parTrans" cxnId="{AAE59C2F-ED7D-4DA0-8501-9453AAC4C36C}">
      <dgm:prSet/>
      <dgm:spPr/>
      <dgm:t>
        <a:bodyPr/>
        <a:lstStyle/>
        <a:p>
          <a:endParaRPr lang="en-US"/>
        </a:p>
      </dgm:t>
    </dgm:pt>
    <dgm:pt modelId="{4FDC95E8-A793-498E-BEB4-35EACEA4E3BE}" type="sibTrans" cxnId="{AAE59C2F-ED7D-4DA0-8501-9453AAC4C36C}">
      <dgm:prSet/>
      <dgm:spPr/>
      <dgm:t>
        <a:bodyPr/>
        <a:lstStyle/>
        <a:p>
          <a:endParaRPr lang="en-US"/>
        </a:p>
      </dgm:t>
    </dgm:pt>
    <dgm:pt modelId="{D8C79F2A-D7B2-4A16-93B5-48E1DE55D8F7}">
      <dgm:prSet phldrT="[Text]"/>
      <dgm:spPr/>
      <dgm:t>
        <a:bodyPr/>
        <a:lstStyle/>
        <a:p>
          <a:r>
            <a:rPr lang="en-US" dirty="0"/>
            <a:t>Babies inherit traits from their parents.</a:t>
          </a:r>
        </a:p>
      </dgm:t>
    </dgm:pt>
    <dgm:pt modelId="{E0CD1605-5E94-4592-A151-63D8C907A564}" type="parTrans" cxnId="{4C491657-000E-4855-8F18-E727BF2C6BFA}">
      <dgm:prSet/>
      <dgm:spPr/>
      <dgm:t>
        <a:bodyPr/>
        <a:lstStyle/>
        <a:p>
          <a:endParaRPr lang="en-US"/>
        </a:p>
      </dgm:t>
    </dgm:pt>
    <dgm:pt modelId="{6BF0BDAD-C6EB-4034-A7E3-DDAC8768F494}" type="sibTrans" cxnId="{4C491657-000E-4855-8F18-E727BF2C6BFA}">
      <dgm:prSet/>
      <dgm:spPr/>
      <dgm:t>
        <a:bodyPr/>
        <a:lstStyle/>
        <a:p>
          <a:endParaRPr lang="en-US"/>
        </a:p>
      </dgm:t>
    </dgm:pt>
    <dgm:pt modelId="{E88EC3B5-DFF1-45B6-8163-D7285F675E76}">
      <dgm:prSet phldrT="[Text]"/>
      <dgm:spPr>
        <a:solidFill>
          <a:schemeClr val="tx2">
            <a:lumMod val="75000"/>
          </a:schemeClr>
        </a:solidFill>
      </dgm:spPr>
      <dgm:t>
        <a:bodyPr/>
        <a:lstStyle/>
        <a:p>
          <a:r>
            <a:rPr lang="en-US" dirty="0"/>
            <a:t>More offspring are born than survive.</a:t>
          </a:r>
        </a:p>
      </dgm:t>
    </dgm:pt>
    <dgm:pt modelId="{BB4C0916-A22E-457E-B6C9-BF1E0CDBD696}" type="parTrans" cxnId="{ED894DE5-B91C-4B11-B3C7-4522324C2CDD}">
      <dgm:prSet/>
      <dgm:spPr>
        <a:solidFill>
          <a:schemeClr val="tx2">
            <a:lumMod val="75000"/>
          </a:schemeClr>
        </a:solidFill>
      </dgm:spPr>
      <dgm:t>
        <a:bodyPr/>
        <a:lstStyle/>
        <a:p>
          <a:endParaRPr lang="en-US"/>
        </a:p>
      </dgm:t>
    </dgm:pt>
    <dgm:pt modelId="{0AFDFDE2-4147-459F-A28C-12CA8DA677A7}" type="sibTrans" cxnId="{ED894DE5-B91C-4B11-B3C7-4522324C2CDD}">
      <dgm:prSet/>
      <dgm:spPr/>
      <dgm:t>
        <a:bodyPr/>
        <a:lstStyle/>
        <a:p>
          <a:endParaRPr lang="en-US"/>
        </a:p>
      </dgm:t>
    </dgm:pt>
    <dgm:pt modelId="{FF5F4C72-EFE6-43FB-BB59-338962B563D8}" type="pres">
      <dgm:prSet presAssocID="{EC5D74FF-94D6-430A-9274-2CC588C625B0}" presName="cycle" presStyleCnt="0">
        <dgm:presLayoutVars>
          <dgm:chMax val="1"/>
          <dgm:dir/>
          <dgm:animLvl val="ctr"/>
          <dgm:resizeHandles val="exact"/>
        </dgm:presLayoutVars>
      </dgm:prSet>
      <dgm:spPr/>
    </dgm:pt>
    <dgm:pt modelId="{6E9453E9-21F6-4FB0-BD16-D9E9BAFFB7AF}" type="pres">
      <dgm:prSet presAssocID="{547E8888-C73B-4334-9AE9-58659977A6CF}" presName="centerShape" presStyleLbl="node0" presStyleIdx="0" presStyleCnt="1"/>
      <dgm:spPr/>
    </dgm:pt>
    <dgm:pt modelId="{19422050-BEBD-49A2-94EB-3B707F3B0603}" type="pres">
      <dgm:prSet presAssocID="{1B34B34B-C4EE-489D-8E42-42ECF5535C22}" presName="parTrans" presStyleLbl="bgSibTrans2D1" presStyleIdx="0" presStyleCnt="5"/>
      <dgm:spPr/>
    </dgm:pt>
    <dgm:pt modelId="{BF642A18-F35A-48A2-AD7B-BE0F4247CAFA}" type="pres">
      <dgm:prSet presAssocID="{C0220E75-87B3-4483-A938-0FEB28B2E849}" presName="node" presStyleLbl="node1" presStyleIdx="0" presStyleCnt="5">
        <dgm:presLayoutVars>
          <dgm:bulletEnabled val="1"/>
        </dgm:presLayoutVars>
      </dgm:prSet>
      <dgm:spPr/>
    </dgm:pt>
    <dgm:pt modelId="{023D66C1-7234-4254-AABE-70F1854F479C}" type="pres">
      <dgm:prSet presAssocID="{E0CD1605-5E94-4592-A151-63D8C907A564}" presName="parTrans" presStyleLbl="bgSibTrans2D1" presStyleIdx="1" presStyleCnt="5"/>
      <dgm:spPr/>
    </dgm:pt>
    <dgm:pt modelId="{D87DD115-C13D-4C88-9B2A-41D980672B9E}" type="pres">
      <dgm:prSet presAssocID="{D8C79F2A-D7B2-4A16-93B5-48E1DE55D8F7}" presName="node" presStyleLbl="node1" presStyleIdx="1" presStyleCnt="5">
        <dgm:presLayoutVars>
          <dgm:bulletEnabled val="1"/>
        </dgm:presLayoutVars>
      </dgm:prSet>
      <dgm:spPr/>
    </dgm:pt>
    <dgm:pt modelId="{BC3D451C-D4C5-42ED-919B-73C8463A1EA9}" type="pres">
      <dgm:prSet presAssocID="{BB4C0916-A22E-457E-B6C9-BF1E0CDBD696}" presName="parTrans" presStyleLbl="bgSibTrans2D1" presStyleIdx="2" presStyleCnt="5"/>
      <dgm:spPr/>
    </dgm:pt>
    <dgm:pt modelId="{CC8CD72A-36C0-4808-9488-1D33274D0FBD}" type="pres">
      <dgm:prSet presAssocID="{E88EC3B5-DFF1-45B6-8163-D7285F675E76}" presName="node" presStyleLbl="node1" presStyleIdx="2" presStyleCnt="5">
        <dgm:presLayoutVars>
          <dgm:bulletEnabled val="1"/>
        </dgm:presLayoutVars>
      </dgm:prSet>
      <dgm:spPr/>
    </dgm:pt>
    <dgm:pt modelId="{8F5E5EE0-C1A7-42A3-BA33-E60E1B422B43}" type="pres">
      <dgm:prSet presAssocID="{278A529B-86D3-4168-8E72-6146F5DDACBF}" presName="parTrans" presStyleLbl="bgSibTrans2D1" presStyleIdx="3" presStyleCnt="5"/>
      <dgm:spPr/>
    </dgm:pt>
    <dgm:pt modelId="{45F39085-00F8-47DE-BD0B-0D833B89D4A9}" type="pres">
      <dgm:prSet presAssocID="{C4C63609-E53D-4C9B-AAFC-BCB22A64E84E}" presName="node" presStyleLbl="node1" presStyleIdx="3" presStyleCnt="5">
        <dgm:presLayoutVars>
          <dgm:bulletEnabled val="1"/>
        </dgm:presLayoutVars>
      </dgm:prSet>
      <dgm:spPr/>
    </dgm:pt>
    <dgm:pt modelId="{330F50E5-FA13-4300-8EAB-A5DFE93973FB}" type="pres">
      <dgm:prSet presAssocID="{2DE4A3CB-1062-4F57-8AC3-B17E88CD8D3A}" presName="parTrans" presStyleLbl="bgSibTrans2D1" presStyleIdx="4" presStyleCnt="5"/>
      <dgm:spPr/>
    </dgm:pt>
    <dgm:pt modelId="{AD894169-D7AA-47A3-AA1D-4124E98AF903}" type="pres">
      <dgm:prSet presAssocID="{FEA73FF5-1E6C-4CF8-B98E-64554E36294D}" presName="node" presStyleLbl="node1" presStyleIdx="4" presStyleCnt="5">
        <dgm:presLayoutVars>
          <dgm:bulletEnabled val="1"/>
        </dgm:presLayoutVars>
      </dgm:prSet>
      <dgm:spPr/>
    </dgm:pt>
  </dgm:ptLst>
  <dgm:cxnLst>
    <dgm:cxn modelId="{D4759F20-23CB-4825-8CAB-E47C1DF1167E}" type="presOf" srcId="{BB4C0916-A22E-457E-B6C9-BF1E0CDBD696}" destId="{BC3D451C-D4C5-42ED-919B-73C8463A1EA9}" srcOrd="0" destOrd="0" presId="urn:microsoft.com/office/officeart/2005/8/layout/radial4"/>
    <dgm:cxn modelId="{4A4ACE2D-1E9C-4803-9590-CE9C5D6551EC}" type="presOf" srcId="{E0CD1605-5E94-4592-A151-63D8C907A564}" destId="{023D66C1-7234-4254-AABE-70F1854F479C}" srcOrd="0" destOrd="0" presId="urn:microsoft.com/office/officeart/2005/8/layout/radial4"/>
    <dgm:cxn modelId="{70771F2F-2A01-4D84-B590-5BCCE097C8DD}" type="presOf" srcId="{C0220E75-87B3-4483-A938-0FEB28B2E849}" destId="{BF642A18-F35A-48A2-AD7B-BE0F4247CAFA}" srcOrd="0" destOrd="0" presId="urn:microsoft.com/office/officeart/2005/8/layout/radial4"/>
    <dgm:cxn modelId="{AAE59C2F-ED7D-4DA0-8501-9453AAC4C36C}" srcId="{547E8888-C73B-4334-9AE9-58659977A6CF}" destId="{C0220E75-87B3-4483-A938-0FEB28B2E849}" srcOrd="0" destOrd="0" parTransId="{1B34B34B-C4EE-489D-8E42-42ECF5535C22}" sibTransId="{4FDC95E8-A793-498E-BEB4-35EACEA4E3BE}"/>
    <dgm:cxn modelId="{F9C8B033-ED4A-48DA-A94F-62D2D63AE7D8}" srcId="{547E8888-C73B-4334-9AE9-58659977A6CF}" destId="{C4C63609-E53D-4C9B-AAFC-BCB22A64E84E}" srcOrd="3" destOrd="0" parTransId="{278A529B-86D3-4168-8E72-6146F5DDACBF}" sibTransId="{9EA5C153-5FA6-41A7-9BE9-7B5F70B33DFD}"/>
    <dgm:cxn modelId="{59CC0669-5B74-48C0-BD59-AE61C7164670}" srcId="{547E8888-C73B-4334-9AE9-58659977A6CF}" destId="{FEA73FF5-1E6C-4CF8-B98E-64554E36294D}" srcOrd="4" destOrd="0" parTransId="{2DE4A3CB-1062-4F57-8AC3-B17E88CD8D3A}" sibTransId="{2052AEC7-66A2-4ACF-99B8-B0542A031150}"/>
    <dgm:cxn modelId="{4C491657-000E-4855-8F18-E727BF2C6BFA}" srcId="{547E8888-C73B-4334-9AE9-58659977A6CF}" destId="{D8C79F2A-D7B2-4A16-93B5-48E1DE55D8F7}" srcOrd="1" destOrd="0" parTransId="{E0CD1605-5E94-4592-A151-63D8C907A564}" sibTransId="{6BF0BDAD-C6EB-4034-A7E3-DDAC8768F494}"/>
    <dgm:cxn modelId="{561A7357-B974-4F07-9F5B-9D650D5928ED}" type="presOf" srcId="{1B34B34B-C4EE-489D-8E42-42ECF5535C22}" destId="{19422050-BEBD-49A2-94EB-3B707F3B0603}" srcOrd="0" destOrd="0" presId="urn:microsoft.com/office/officeart/2005/8/layout/radial4"/>
    <dgm:cxn modelId="{9B8E0093-E5A0-4200-A745-5AB32831D716}" type="presOf" srcId="{FEA73FF5-1E6C-4CF8-B98E-64554E36294D}" destId="{AD894169-D7AA-47A3-AA1D-4124E98AF903}" srcOrd="0" destOrd="0" presId="urn:microsoft.com/office/officeart/2005/8/layout/radial4"/>
    <dgm:cxn modelId="{D9FC6199-9C47-4B32-B50F-18037BD2CC3E}" type="presOf" srcId="{E88EC3B5-DFF1-45B6-8163-D7285F675E76}" destId="{CC8CD72A-36C0-4808-9488-1D33274D0FBD}" srcOrd="0" destOrd="0" presId="urn:microsoft.com/office/officeart/2005/8/layout/radial4"/>
    <dgm:cxn modelId="{5667F099-0639-4607-A554-765B6B1E11E7}" type="presOf" srcId="{2DE4A3CB-1062-4F57-8AC3-B17E88CD8D3A}" destId="{330F50E5-FA13-4300-8EAB-A5DFE93973FB}" srcOrd="0" destOrd="0" presId="urn:microsoft.com/office/officeart/2005/8/layout/radial4"/>
    <dgm:cxn modelId="{2081E5C4-15DD-409F-98F8-40A9C9C7C894}" type="presOf" srcId="{C4C63609-E53D-4C9B-AAFC-BCB22A64E84E}" destId="{45F39085-00F8-47DE-BD0B-0D833B89D4A9}" srcOrd="0" destOrd="0" presId="urn:microsoft.com/office/officeart/2005/8/layout/radial4"/>
    <dgm:cxn modelId="{2D00C7DF-72E6-4AF0-A2B6-6113DFC8E9F8}" type="presOf" srcId="{D8C79F2A-D7B2-4A16-93B5-48E1DE55D8F7}" destId="{D87DD115-C13D-4C88-9B2A-41D980672B9E}" srcOrd="0" destOrd="0" presId="urn:microsoft.com/office/officeart/2005/8/layout/radial4"/>
    <dgm:cxn modelId="{8D738CE2-CCE9-404B-9065-8BA82F7A745D}" type="presOf" srcId="{278A529B-86D3-4168-8E72-6146F5DDACBF}" destId="{8F5E5EE0-C1A7-42A3-BA33-E60E1B422B43}" srcOrd="0" destOrd="0" presId="urn:microsoft.com/office/officeart/2005/8/layout/radial4"/>
    <dgm:cxn modelId="{ED894DE5-B91C-4B11-B3C7-4522324C2CDD}" srcId="{547E8888-C73B-4334-9AE9-58659977A6CF}" destId="{E88EC3B5-DFF1-45B6-8163-D7285F675E76}" srcOrd="2" destOrd="0" parTransId="{BB4C0916-A22E-457E-B6C9-BF1E0CDBD696}" sibTransId="{0AFDFDE2-4147-459F-A28C-12CA8DA677A7}"/>
    <dgm:cxn modelId="{FB97C9F2-B689-441D-B8C6-68C658EB8BFC}" srcId="{EC5D74FF-94D6-430A-9274-2CC588C625B0}" destId="{547E8888-C73B-4334-9AE9-58659977A6CF}" srcOrd="0" destOrd="0" parTransId="{7142CB96-F514-44DB-83EA-046808AB1D09}" sibTransId="{FD6C6DFE-C83E-44F1-A72C-072ECD72AA4C}"/>
    <dgm:cxn modelId="{0267E0F5-EDF6-416C-B82D-62D5CB5021EB}" type="presOf" srcId="{EC5D74FF-94D6-430A-9274-2CC588C625B0}" destId="{FF5F4C72-EFE6-43FB-BB59-338962B563D8}" srcOrd="0" destOrd="0" presId="urn:microsoft.com/office/officeart/2005/8/layout/radial4"/>
    <dgm:cxn modelId="{32F6C7FB-AE2E-4B8E-B0A4-4ECD59518F4A}" type="presOf" srcId="{547E8888-C73B-4334-9AE9-58659977A6CF}" destId="{6E9453E9-21F6-4FB0-BD16-D9E9BAFFB7AF}" srcOrd="0" destOrd="0" presId="urn:microsoft.com/office/officeart/2005/8/layout/radial4"/>
    <dgm:cxn modelId="{E623BD42-FAE0-4E04-B786-BFBA9C2A4ACA}" type="presParOf" srcId="{FF5F4C72-EFE6-43FB-BB59-338962B563D8}" destId="{6E9453E9-21F6-4FB0-BD16-D9E9BAFFB7AF}" srcOrd="0" destOrd="0" presId="urn:microsoft.com/office/officeart/2005/8/layout/radial4"/>
    <dgm:cxn modelId="{0917DDE4-06E4-4094-B546-19F0DAB7EE1E}" type="presParOf" srcId="{FF5F4C72-EFE6-43FB-BB59-338962B563D8}" destId="{19422050-BEBD-49A2-94EB-3B707F3B0603}" srcOrd="1" destOrd="0" presId="urn:microsoft.com/office/officeart/2005/8/layout/radial4"/>
    <dgm:cxn modelId="{2F638766-EE55-4857-BB1A-D0E53E8400B3}" type="presParOf" srcId="{FF5F4C72-EFE6-43FB-BB59-338962B563D8}" destId="{BF642A18-F35A-48A2-AD7B-BE0F4247CAFA}" srcOrd="2" destOrd="0" presId="urn:microsoft.com/office/officeart/2005/8/layout/radial4"/>
    <dgm:cxn modelId="{640FB2CC-4CBF-4408-81E4-008F3FAE22A8}" type="presParOf" srcId="{FF5F4C72-EFE6-43FB-BB59-338962B563D8}" destId="{023D66C1-7234-4254-AABE-70F1854F479C}" srcOrd="3" destOrd="0" presId="urn:microsoft.com/office/officeart/2005/8/layout/radial4"/>
    <dgm:cxn modelId="{D47BDF25-4BA9-4EF9-A2DB-1CFD5B65AE66}" type="presParOf" srcId="{FF5F4C72-EFE6-43FB-BB59-338962B563D8}" destId="{D87DD115-C13D-4C88-9B2A-41D980672B9E}" srcOrd="4" destOrd="0" presId="urn:microsoft.com/office/officeart/2005/8/layout/radial4"/>
    <dgm:cxn modelId="{134B059D-C83F-42D4-A8D9-1E4D60677807}" type="presParOf" srcId="{FF5F4C72-EFE6-43FB-BB59-338962B563D8}" destId="{BC3D451C-D4C5-42ED-919B-73C8463A1EA9}" srcOrd="5" destOrd="0" presId="urn:microsoft.com/office/officeart/2005/8/layout/radial4"/>
    <dgm:cxn modelId="{4A8ECC85-6CA0-4141-ACA1-231821C52412}" type="presParOf" srcId="{FF5F4C72-EFE6-43FB-BB59-338962B563D8}" destId="{CC8CD72A-36C0-4808-9488-1D33274D0FBD}" srcOrd="6" destOrd="0" presId="urn:microsoft.com/office/officeart/2005/8/layout/radial4"/>
    <dgm:cxn modelId="{72B69F8D-5634-4D36-AA68-6E294E36FA9F}" type="presParOf" srcId="{FF5F4C72-EFE6-43FB-BB59-338962B563D8}" destId="{8F5E5EE0-C1A7-42A3-BA33-E60E1B422B43}" srcOrd="7" destOrd="0" presId="urn:microsoft.com/office/officeart/2005/8/layout/radial4"/>
    <dgm:cxn modelId="{9A302635-8494-4406-A8DF-536AB409CAF8}" type="presParOf" srcId="{FF5F4C72-EFE6-43FB-BB59-338962B563D8}" destId="{45F39085-00F8-47DE-BD0B-0D833B89D4A9}" srcOrd="8" destOrd="0" presId="urn:microsoft.com/office/officeart/2005/8/layout/radial4"/>
    <dgm:cxn modelId="{DA0D45DF-0AF8-4B1A-9E24-280D1D7421E1}" type="presParOf" srcId="{FF5F4C72-EFE6-43FB-BB59-338962B563D8}" destId="{330F50E5-FA13-4300-8EAB-A5DFE93973FB}" srcOrd="9" destOrd="0" presId="urn:microsoft.com/office/officeart/2005/8/layout/radial4"/>
    <dgm:cxn modelId="{97040DA3-3747-47B0-B98E-6B3E0D647D09}" type="presParOf" srcId="{FF5F4C72-EFE6-43FB-BB59-338962B563D8}" destId="{AD894169-D7AA-47A3-AA1D-4124E98AF903}" srcOrd="1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453E9-21F6-4FB0-BD16-D9E9BAFFB7AF}">
      <dsp:nvSpPr>
        <dsp:cNvPr id="0" name=""/>
        <dsp:cNvSpPr/>
      </dsp:nvSpPr>
      <dsp:spPr>
        <a:xfrm>
          <a:off x="2475356" y="2557120"/>
          <a:ext cx="1831086" cy="1831086"/>
        </a:xfrm>
        <a:prstGeom prst="ellipse">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n-US" sz="1900" kern="1200" dirty="0"/>
            <a:t>Change in populations over time</a:t>
          </a:r>
        </a:p>
      </dsp:txBody>
      <dsp:txXfrm>
        <a:off x="2743512" y="2825276"/>
        <a:ext cx="1294774" cy="1294774"/>
      </dsp:txXfrm>
    </dsp:sp>
    <dsp:sp modelId="{19422050-BEBD-49A2-94EB-3B707F3B0603}">
      <dsp:nvSpPr>
        <dsp:cNvPr id="0" name=""/>
        <dsp:cNvSpPr/>
      </dsp:nvSpPr>
      <dsp:spPr>
        <a:xfrm rot="11700000">
          <a:off x="843642" y="2743586"/>
          <a:ext cx="1600213" cy="521859"/>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642A18-F35A-48A2-AD7B-BE0F4247CAFA}">
      <dsp:nvSpPr>
        <dsp:cNvPr id="0" name=""/>
        <dsp:cNvSpPr/>
      </dsp:nvSpPr>
      <dsp:spPr>
        <a:xfrm>
          <a:off x="1139" y="2101620"/>
          <a:ext cx="1739531" cy="1391625"/>
        </a:xfrm>
        <a:prstGeom prst="roundRect">
          <a:avLst>
            <a:gd name="adj" fmla="val 10000"/>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All living things show variation for some traits.</a:t>
          </a:r>
        </a:p>
      </dsp:txBody>
      <dsp:txXfrm>
        <a:off x="41898" y="2142379"/>
        <a:ext cx="1658013" cy="1310107"/>
      </dsp:txXfrm>
    </dsp:sp>
    <dsp:sp modelId="{023D66C1-7234-4254-AABE-70F1854F479C}">
      <dsp:nvSpPr>
        <dsp:cNvPr id="0" name=""/>
        <dsp:cNvSpPr/>
      </dsp:nvSpPr>
      <dsp:spPr>
        <a:xfrm rot="14700000">
          <a:off x="1826368" y="1572419"/>
          <a:ext cx="1600213" cy="521859"/>
        </a:xfrm>
        <a:prstGeom prst="leftArrow">
          <a:avLst>
            <a:gd name="adj1" fmla="val 60000"/>
            <a:gd name="adj2" fmla="val 50000"/>
          </a:avLst>
        </a:prstGeom>
        <a:solidFill>
          <a:schemeClr val="accent3">
            <a:hueOff val="3811474"/>
            <a:satOff val="828"/>
            <a:lumOff val="-117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87DD115-C13D-4C88-9B2A-41D980672B9E}">
      <dsp:nvSpPr>
        <dsp:cNvPr id="0" name=""/>
        <dsp:cNvSpPr/>
      </dsp:nvSpPr>
      <dsp:spPr>
        <a:xfrm>
          <a:off x="1418569" y="412393"/>
          <a:ext cx="1739531" cy="1391625"/>
        </a:xfrm>
        <a:prstGeom prst="roundRect">
          <a:avLst>
            <a:gd name="adj" fmla="val 10000"/>
          </a:avLst>
        </a:prstGeom>
        <a:solidFill>
          <a:schemeClr val="accent3">
            <a:hueOff val="3811474"/>
            <a:satOff val="828"/>
            <a:lumOff val="-1177"/>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Babies inherit traits from their parents.</a:t>
          </a:r>
        </a:p>
      </dsp:txBody>
      <dsp:txXfrm>
        <a:off x="1459328" y="453152"/>
        <a:ext cx="1658013" cy="1310107"/>
      </dsp:txXfrm>
    </dsp:sp>
    <dsp:sp modelId="{8F5E5EE0-C1A7-42A3-BA33-E60E1B422B43}">
      <dsp:nvSpPr>
        <dsp:cNvPr id="0" name=""/>
        <dsp:cNvSpPr/>
      </dsp:nvSpPr>
      <dsp:spPr>
        <a:xfrm rot="17700000">
          <a:off x="3355218" y="1572419"/>
          <a:ext cx="1600213" cy="521859"/>
        </a:xfrm>
        <a:prstGeom prst="leftArrow">
          <a:avLst>
            <a:gd name="adj1" fmla="val 60000"/>
            <a:gd name="adj2" fmla="val 50000"/>
          </a:avLst>
        </a:prstGeom>
        <a:solidFill>
          <a:schemeClr val="accent3">
            <a:hueOff val="7622948"/>
            <a:satOff val="1656"/>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F39085-00F8-47DE-BD0B-0D833B89D4A9}">
      <dsp:nvSpPr>
        <dsp:cNvPr id="0" name=""/>
        <dsp:cNvSpPr/>
      </dsp:nvSpPr>
      <dsp:spPr>
        <a:xfrm>
          <a:off x="3623699" y="412393"/>
          <a:ext cx="1739531" cy="1391625"/>
        </a:xfrm>
        <a:prstGeom prst="roundRect">
          <a:avLst>
            <a:gd name="adj" fmla="val 10000"/>
          </a:avLst>
        </a:prstGeom>
        <a:solidFill>
          <a:schemeClr val="accent3">
            <a:hueOff val="7622948"/>
            <a:satOff val="1656"/>
            <a:lumOff val="-2353"/>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Variations affect which living things survive.</a:t>
          </a:r>
        </a:p>
      </dsp:txBody>
      <dsp:txXfrm>
        <a:off x="3664458" y="453152"/>
        <a:ext cx="1658013" cy="1310107"/>
      </dsp:txXfrm>
    </dsp:sp>
    <dsp:sp modelId="{330F50E5-FA13-4300-8EAB-A5DFE93973FB}">
      <dsp:nvSpPr>
        <dsp:cNvPr id="0" name=""/>
        <dsp:cNvSpPr/>
      </dsp:nvSpPr>
      <dsp:spPr>
        <a:xfrm rot="20700000">
          <a:off x="4337944" y="2743586"/>
          <a:ext cx="1600213" cy="521859"/>
        </a:xfrm>
        <a:prstGeom prst="leftArrow">
          <a:avLst>
            <a:gd name="adj1" fmla="val 60000"/>
            <a:gd name="adj2" fmla="val 50000"/>
          </a:avLst>
        </a:prstGeom>
        <a:solidFill>
          <a:schemeClr val="accent3">
            <a:hueOff val="11434421"/>
            <a:satOff val="2484"/>
            <a:lumOff val="-35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894169-D7AA-47A3-AA1D-4124E98AF903}">
      <dsp:nvSpPr>
        <dsp:cNvPr id="0" name=""/>
        <dsp:cNvSpPr/>
      </dsp:nvSpPr>
      <dsp:spPr>
        <a:xfrm>
          <a:off x="5041129" y="2101620"/>
          <a:ext cx="1739531" cy="1391625"/>
        </a:xfrm>
        <a:prstGeom prst="roundRect">
          <a:avLst>
            <a:gd name="adj" fmla="val 10000"/>
          </a:avLst>
        </a:prstGeom>
        <a:solidFill>
          <a:schemeClr val="accent3">
            <a:hueOff val="11434421"/>
            <a:satOff val="2484"/>
            <a:lumOff val="-353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US" sz="2000" kern="1200" dirty="0"/>
            <a:t>Environments can change.</a:t>
          </a:r>
        </a:p>
      </dsp:txBody>
      <dsp:txXfrm>
        <a:off x="5081888" y="2142379"/>
        <a:ext cx="1658013" cy="13101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453E9-21F6-4FB0-BD16-D9E9BAFFB7AF}">
      <dsp:nvSpPr>
        <dsp:cNvPr id="0" name=""/>
        <dsp:cNvSpPr/>
      </dsp:nvSpPr>
      <dsp:spPr>
        <a:xfrm>
          <a:off x="2518273" y="2843350"/>
          <a:ext cx="1745253" cy="1745253"/>
        </a:xfrm>
        <a:prstGeom prst="ellipse">
          <a:avLst/>
        </a:prstGeom>
        <a:solidFill>
          <a:schemeClr val="accent2">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US" sz="1800" kern="1200" dirty="0"/>
            <a:t>Change in populations over time.</a:t>
          </a:r>
        </a:p>
      </dsp:txBody>
      <dsp:txXfrm>
        <a:off x="2773859" y="3098936"/>
        <a:ext cx="1234081" cy="1234081"/>
      </dsp:txXfrm>
    </dsp:sp>
    <dsp:sp modelId="{19422050-BEBD-49A2-94EB-3B707F3B0603}">
      <dsp:nvSpPr>
        <dsp:cNvPr id="0" name=""/>
        <dsp:cNvSpPr/>
      </dsp:nvSpPr>
      <dsp:spPr>
        <a:xfrm rot="10800000">
          <a:off x="829514" y="3467278"/>
          <a:ext cx="1595876" cy="497397"/>
        </a:xfrm>
        <a:prstGeom prst="lef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642A18-F35A-48A2-AD7B-BE0F4247CAFA}">
      <dsp:nvSpPr>
        <dsp:cNvPr id="0" name=""/>
        <dsp:cNvSpPr/>
      </dsp:nvSpPr>
      <dsp:spPr>
        <a:xfrm>
          <a:off x="519" y="3052780"/>
          <a:ext cx="1657991" cy="1326392"/>
        </a:xfrm>
        <a:prstGeom prst="roundRect">
          <a:avLst>
            <a:gd name="adj" fmla="val 10000"/>
          </a:avLst>
        </a:prstGeom>
        <a:solidFill>
          <a:schemeClr val="accent3">
            <a:hueOff val="0"/>
            <a:satOff val="0"/>
            <a:lumOff val="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All living things show variation for some traits.</a:t>
          </a:r>
        </a:p>
      </dsp:txBody>
      <dsp:txXfrm>
        <a:off x="39368" y="3091629"/>
        <a:ext cx="1580293" cy="1248694"/>
      </dsp:txXfrm>
    </dsp:sp>
    <dsp:sp modelId="{023D66C1-7234-4254-AABE-70F1854F479C}">
      <dsp:nvSpPr>
        <dsp:cNvPr id="0" name=""/>
        <dsp:cNvSpPr/>
      </dsp:nvSpPr>
      <dsp:spPr>
        <a:xfrm rot="13500000">
          <a:off x="1346016" y="2220333"/>
          <a:ext cx="1595876" cy="497397"/>
        </a:xfrm>
        <a:prstGeom prst="leftArrow">
          <a:avLst>
            <a:gd name="adj1" fmla="val 60000"/>
            <a:gd name="adj2" fmla="val 50000"/>
          </a:avLst>
        </a:prstGeom>
        <a:solidFill>
          <a:schemeClr val="accent3">
            <a:hueOff val="2858605"/>
            <a:satOff val="621"/>
            <a:lumOff val="-88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87DD115-C13D-4C88-9B2A-41D980672B9E}">
      <dsp:nvSpPr>
        <dsp:cNvPr id="0" name=""/>
        <dsp:cNvSpPr/>
      </dsp:nvSpPr>
      <dsp:spPr>
        <a:xfrm>
          <a:off x="750731" y="1241608"/>
          <a:ext cx="1657991" cy="1326392"/>
        </a:xfrm>
        <a:prstGeom prst="roundRect">
          <a:avLst>
            <a:gd name="adj" fmla="val 10000"/>
          </a:avLst>
        </a:prstGeom>
        <a:solidFill>
          <a:schemeClr val="accent3">
            <a:hueOff val="2858605"/>
            <a:satOff val="621"/>
            <a:lumOff val="-882"/>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Babies inherit traits from their parents.</a:t>
          </a:r>
        </a:p>
      </dsp:txBody>
      <dsp:txXfrm>
        <a:off x="789580" y="1280457"/>
        <a:ext cx="1580293" cy="1248694"/>
      </dsp:txXfrm>
    </dsp:sp>
    <dsp:sp modelId="{BC3D451C-D4C5-42ED-919B-73C8463A1EA9}">
      <dsp:nvSpPr>
        <dsp:cNvPr id="0" name=""/>
        <dsp:cNvSpPr/>
      </dsp:nvSpPr>
      <dsp:spPr>
        <a:xfrm rot="16200000">
          <a:off x="2592961" y="1703831"/>
          <a:ext cx="1595876" cy="497397"/>
        </a:xfrm>
        <a:prstGeom prst="leftArrow">
          <a:avLst>
            <a:gd name="adj1" fmla="val 60000"/>
            <a:gd name="adj2" fmla="val 50000"/>
          </a:avLst>
        </a:prstGeom>
        <a:solidFill>
          <a:schemeClr val="tx2">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CC8CD72A-36C0-4808-9488-1D33274D0FBD}">
      <dsp:nvSpPr>
        <dsp:cNvPr id="0" name=""/>
        <dsp:cNvSpPr/>
      </dsp:nvSpPr>
      <dsp:spPr>
        <a:xfrm>
          <a:off x="2561904" y="491395"/>
          <a:ext cx="1657991" cy="1326392"/>
        </a:xfrm>
        <a:prstGeom prst="roundRect">
          <a:avLst>
            <a:gd name="adj" fmla="val 10000"/>
          </a:avLst>
        </a:prstGeom>
        <a:solidFill>
          <a:schemeClr val="tx2">
            <a:lumMod val="7500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More offspring are born than survive.</a:t>
          </a:r>
        </a:p>
      </dsp:txBody>
      <dsp:txXfrm>
        <a:off x="2600753" y="530244"/>
        <a:ext cx="1580293" cy="1248694"/>
      </dsp:txXfrm>
    </dsp:sp>
    <dsp:sp modelId="{8F5E5EE0-C1A7-42A3-BA33-E60E1B422B43}">
      <dsp:nvSpPr>
        <dsp:cNvPr id="0" name=""/>
        <dsp:cNvSpPr/>
      </dsp:nvSpPr>
      <dsp:spPr>
        <a:xfrm rot="18900000">
          <a:off x="3839906" y="2220333"/>
          <a:ext cx="1595876" cy="497397"/>
        </a:xfrm>
        <a:prstGeom prst="leftArrow">
          <a:avLst>
            <a:gd name="adj1" fmla="val 60000"/>
            <a:gd name="adj2" fmla="val 50000"/>
          </a:avLst>
        </a:prstGeom>
        <a:solidFill>
          <a:schemeClr val="accent3">
            <a:hueOff val="8575816"/>
            <a:satOff val="1863"/>
            <a:lumOff val="-264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5F39085-00F8-47DE-BD0B-0D833B89D4A9}">
      <dsp:nvSpPr>
        <dsp:cNvPr id="0" name=""/>
        <dsp:cNvSpPr/>
      </dsp:nvSpPr>
      <dsp:spPr>
        <a:xfrm>
          <a:off x="4373077" y="1241608"/>
          <a:ext cx="1657991" cy="1326392"/>
        </a:xfrm>
        <a:prstGeom prst="roundRect">
          <a:avLst>
            <a:gd name="adj" fmla="val 10000"/>
          </a:avLst>
        </a:prstGeom>
        <a:solidFill>
          <a:schemeClr val="accent3">
            <a:hueOff val="8575816"/>
            <a:satOff val="1863"/>
            <a:lumOff val="-2647"/>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Variations affect which living things survive.</a:t>
          </a:r>
        </a:p>
      </dsp:txBody>
      <dsp:txXfrm>
        <a:off x="4411926" y="1280457"/>
        <a:ext cx="1580293" cy="1248694"/>
      </dsp:txXfrm>
    </dsp:sp>
    <dsp:sp modelId="{330F50E5-FA13-4300-8EAB-A5DFE93973FB}">
      <dsp:nvSpPr>
        <dsp:cNvPr id="0" name=""/>
        <dsp:cNvSpPr/>
      </dsp:nvSpPr>
      <dsp:spPr>
        <a:xfrm>
          <a:off x="4356408" y="3467278"/>
          <a:ext cx="1595876" cy="497397"/>
        </a:xfrm>
        <a:prstGeom prst="leftArrow">
          <a:avLst>
            <a:gd name="adj1" fmla="val 60000"/>
            <a:gd name="adj2" fmla="val 50000"/>
          </a:avLst>
        </a:prstGeom>
        <a:solidFill>
          <a:schemeClr val="accent3">
            <a:hueOff val="11434421"/>
            <a:satOff val="2484"/>
            <a:lumOff val="-35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D894169-D7AA-47A3-AA1D-4124E98AF903}">
      <dsp:nvSpPr>
        <dsp:cNvPr id="0" name=""/>
        <dsp:cNvSpPr/>
      </dsp:nvSpPr>
      <dsp:spPr>
        <a:xfrm>
          <a:off x="5123289" y="3052780"/>
          <a:ext cx="1657991" cy="1326392"/>
        </a:xfrm>
        <a:prstGeom prst="roundRect">
          <a:avLst>
            <a:gd name="adj" fmla="val 10000"/>
          </a:avLst>
        </a:prstGeom>
        <a:solidFill>
          <a:schemeClr val="accent3">
            <a:hueOff val="11434421"/>
            <a:satOff val="2484"/>
            <a:lumOff val="-3530"/>
            <a:alphaOff val="0"/>
          </a:schemeClr>
        </a:solidFill>
        <a:ln w="264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36195" rIns="36195" bIns="36195" numCol="1" spcCol="1270" anchor="ctr" anchorCtr="0">
          <a:noAutofit/>
        </a:bodyPr>
        <a:lstStyle/>
        <a:p>
          <a:pPr marL="0" lvl="0" indent="0" algn="ctr" defTabSz="844550">
            <a:lnSpc>
              <a:spcPct val="90000"/>
            </a:lnSpc>
            <a:spcBef>
              <a:spcPct val="0"/>
            </a:spcBef>
            <a:spcAft>
              <a:spcPct val="35000"/>
            </a:spcAft>
            <a:buNone/>
          </a:pPr>
          <a:r>
            <a:rPr lang="en-US" sz="1900" kern="1200" dirty="0"/>
            <a:t>Environments can change.</a:t>
          </a:r>
        </a:p>
      </dsp:txBody>
      <dsp:txXfrm>
        <a:off x="5162138" y="3091629"/>
        <a:ext cx="1580293" cy="1248694"/>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5265809" y="0"/>
            <a:ext cx="4028440" cy="350520"/>
          </a:xfrm>
          <a:prstGeom prst="rect">
            <a:avLst/>
          </a:prstGeom>
        </p:spPr>
        <p:txBody>
          <a:bodyPr vert="horz" lIns="93177" tIns="46589" rIns="93177" bIns="46589" rtlCol="0"/>
          <a:lstStyle>
            <a:lvl1pPr algn="r">
              <a:defRPr sz="1200"/>
            </a:lvl1pPr>
          </a:lstStyle>
          <a:p>
            <a:fld id="{7E72D183-2211-4AA9-B613-018A9751F4DC}" type="datetimeFigureOut">
              <a:rPr lang="en-US" smtClean="0"/>
              <a:pPr/>
              <a:t>1/6/2020</a:t>
            </a:fld>
            <a:endParaRPr lang="en-US"/>
          </a:p>
        </p:txBody>
      </p:sp>
      <p:sp>
        <p:nvSpPr>
          <p:cNvPr id="4" name="Footer Placeholder 3"/>
          <p:cNvSpPr>
            <a:spLocks noGrp="1"/>
          </p:cNvSpPr>
          <p:nvPr>
            <p:ph type="ftr" sz="quarter" idx="2"/>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5265809" y="6658664"/>
            <a:ext cx="4028440" cy="350520"/>
          </a:xfrm>
          <a:prstGeom prst="rect">
            <a:avLst/>
          </a:prstGeom>
        </p:spPr>
        <p:txBody>
          <a:bodyPr vert="horz" lIns="93177" tIns="46589" rIns="93177" bIns="46589" rtlCol="0" anchor="b"/>
          <a:lstStyle>
            <a:lvl1pPr algn="r">
              <a:defRPr sz="1200"/>
            </a:lvl1pPr>
          </a:lstStyle>
          <a:p>
            <a:fld id="{68279A49-5D7E-40FC-8B29-ECCAFA958124}" type="slidenum">
              <a:rPr lang="en-US" smtClean="0"/>
              <a:pPr/>
              <a:t>‹#›</a:t>
            </a:fld>
            <a:endParaRPr lang="en-US"/>
          </a:p>
        </p:txBody>
      </p:sp>
    </p:spTree>
    <p:extLst>
      <p:ext uri="{BB962C8B-B14F-4D97-AF65-F5344CB8AC3E}">
        <p14:creationId xmlns:p14="http://schemas.microsoft.com/office/powerpoint/2010/main" val="8479517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505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5265809" y="0"/>
            <a:ext cx="4028440" cy="350520"/>
          </a:xfrm>
          <a:prstGeom prst="rect">
            <a:avLst/>
          </a:prstGeom>
        </p:spPr>
        <p:txBody>
          <a:bodyPr vert="horz" lIns="93177" tIns="46589" rIns="93177" bIns="46589" rtlCol="0"/>
          <a:lstStyle>
            <a:lvl1pPr algn="r">
              <a:defRPr sz="1200"/>
            </a:lvl1pPr>
          </a:lstStyle>
          <a:p>
            <a:fld id="{113E99A0-5A01-41BA-AC39-BB8F130969B5}" type="datetimeFigureOut">
              <a:rPr lang="en-US" smtClean="0"/>
              <a:pPr/>
              <a:t>1/6/2020</a:t>
            </a:fld>
            <a:endParaRPr lang="en-US"/>
          </a:p>
        </p:txBody>
      </p:sp>
      <p:sp>
        <p:nvSpPr>
          <p:cNvPr id="4" name="Slide Image Placeholder 3"/>
          <p:cNvSpPr>
            <a:spLocks noGrp="1" noRot="1" noChangeAspect="1"/>
          </p:cNvSpPr>
          <p:nvPr>
            <p:ph type="sldImg" idx="2"/>
          </p:nvPr>
        </p:nvSpPr>
        <p:spPr>
          <a:xfrm>
            <a:off x="2895600" y="525463"/>
            <a:ext cx="3505200" cy="2628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929640" y="3329940"/>
            <a:ext cx="7437120" cy="31546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28440" cy="3505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5265809" y="6658664"/>
            <a:ext cx="4028440" cy="350520"/>
          </a:xfrm>
          <a:prstGeom prst="rect">
            <a:avLst/>
          </a:prstGeom>
        </p:spPr>
        <p:txBody>
          <a:bodyPr vert="horz" lIns="93177" tIns="46589" rIns="93177" bIns="46589" rtlCol="0" anchor="b"/>
          <a:lstStyle>
            <a:lvl1pPr algn="r">
              <a:defRPr sz="1200"/>
            </a:lvl1pPr>
          </a:lstStyle>
          <a:p>
            <a:fld id="{458BEC4D-D1F7-4625-B0BA-2126EAFE9E6D}" type="slidenum">
              <a:rPr lang="en-US" smtClean="0"/>
              <a:pPr/>
              <a:t>‹#›</a:t>
            </a:fld>
            <a:endParaRPr lang="en-US"/>
          </a:p>
        </p:txBody>
      </p:sp>
    </p:spTree>
    <p:extLst>
      <p:ext uri="{BB962C8B-B14F-4D97-AF65-F5344CB8AC3E}">
        <p14:creationId xmlns:p14="http://schemas.microsoft.com/office/powerpoint/2010/main" val="2691797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7066" indent="-291179" eaLnBrk="0" hangingPunct="0">
              <a:spcBef>
                <a:spcPct val="30000"/>
              </a:spcBef>
              <a:defRPr sz="1200">
                <a:solidFill>
                  <a:schemeClr val="tx1"/>
                </a:solidFill>
                <a:latin typeface="Arial" charset="0"/>
              </a:defRPr>
            </a:lvl2pPr>
            <a:lvl3pPr marL="1164717" indent="-232943" eaLnBrk="0" hangingPunct="0">
              <a:spcBef>
                <a:spcPct val="30000"/>
              </a:spcBef>
              <a:defRPr sz="1200">
                <a:solidFill>
                  <a:schemeClr val="tx1"/>
                </a:solidFill>
                <a:latin typeface="Arial" charset="0"/>
              </a:defRPr>
            </a:lvl3pPr>
            <a:lvl4pPr marL="1630604" indent="-232943" eaLnBrk="0" hangingPunct="0">
              <a:spcBef>
                <a:spcPct val="30000"/>
              </a:spcBef>
              <a:defRPr sz="1200">
                <a:solidFill>
                  <a:schemeClr val="tx1"/>
                </a:solidFill>
                <a:latin typeface="Arial" charset="0"/>
              </a:defRPr>
            </a:lvl4pPr>
            <a:lvl5pPr marL="2096491" indent="-232943" eaLnBrk="0" hangingPunct="0">
              <a:spcBef>
                <a:spcPct val="30000"/>
              </a:spcBef>
              <a:defRPr sz="1200">
                <a:solidFill>
                  <a:schemeClr val="tx1"/>
                </a:solidFill>
                <a:latin typeface="Arial" charset="0"/>
              </a:defRPr>
            </a:lvl5pPr>
            <a:lvl6pPr marL="2562377" indent="-232943" eaLnBrk="0" fontAlgn="base" hangingPunct="0">
              <a:spcBef>
                <a:spcPct val="30000"/>
              </a:spcBef>
              <a:spcAft>
                <a:spcPct val="0"/>
              </a:spcAft>
              <a:defRPr sz="1200">
                <a:solidFill>
                  <a:schemeClr val="tx1"/>
                </a:solidFill>
                <a:latin typeface="Arial" charset="0"/>
              </a:defRPr>
            </a:lvl6pPr>
            <a:lvl7pPr marL="3028264" indent="-232943" eaLnBrk="0" fontAlgn="base" hangingPunct="0">
              <a:spcBef>
                <a:spcPct val="30000"/>
              </a:spcBef>
              <a:spcAft>
                <a:spcPct val="0"/>
              </a:spcAft>
              <a:defRPr sz="1200">
                <a:solidFill>
                  <a:schemeClr val="tx1"/>
                </a:solidFill>
                <a:latin typeface="Arial" charset="0"/>
              </a:defRPr>
            </a:lvl7pPr>
            <a:lvl8pPr marL="3494151" indent="-232943" eaLnBrk="0" fontAlgn="base" hangingPunct="0">
              <a:spcBef>
                <a:spcPct val="30000"/>
              </a:spcBef>
              <a:spcAft>
                <a:spcPct val="0"/>
              </a:spcAft>
              <a:defRPr sz="1200">
                <a:solidFill>
                  <a:schemeClr val="tx1"/>
                </a:solidFill>
                <a:latin typeface="Arial" charset="0"/>
              </a:defRPr>
            </a:lvl8pPr>
            <a:lvl9pPr marL="3960038" indent="-23294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1</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r>
              <a:rPr lang="en-US" sz="1200" kern="1200" dirty="0">
                <a:solidFill>
                  <a:schemeClr val="tx1"/>
                </a:solidFill>
                <a:latin typeface="+mn-lt"/>
                <a:ea typeface="+mn-ea"/>
                <a:cs typeface="+mn-cs"/>
              </a:rPr>
              <a:t>5 min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 Take care of any housekeeping issues.</a:t>
            </a:r>
          </a:p>
          <a:p>
            <a:pPr eaLnBrk="1" hangingPunct="1"/>
            <a:endParaRPr lang="en-US" altLang="en-US" dirty="0"/>
          </a:p>
        </p:txBody>
      </p:sp>
    </p:spTree>
    <p:extLst>
      <p:ext uri="{BB962C8B-B14F-4D97-AF65-F5344CB8AC3E}">
        <p14:creationId xmlns:p14="http://schemas.microsoft.com/office/powerpoint/2010/main" val="38700948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 min </a:t>
            </a:r>
          </a:p>
          <a:p>
            <a:endParaRPr lang="en-US" dirty="0"/>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Discuss</a:t>
            </a:r>
            <a:r>
              <a:rPr lang="en-US" sz="1200" u="none" strike="noStrike" kern="1200" baseline="0" dirty="0">
                <a:solidFill>
                  <a:schemeClr val="tx1"/>
                </a:solidFill>
                <a:effectLst/>
                <a:latin typeface="+mn-lt"/>
                <a:ea typeface="+mn-ea"/>
                <a:cs typeface="+mn-cs"/>
              </a:rPr>
              <a:t> </a:t>
            </a:r>
            <a:r>
              <a:rPr lang="en-US" sz="1200" u="none" strike="noStrike" kern="1200" dirty="0">
                <a:solidFill>
                  <a:schemeClr val="tx1"/>
                </a:solidFill>
                <a:effectLst/>
                <a:latin typeface="+mn-lt"/>
                <a:ea typeface="+mn-ea"/>
                <a:cs typeface="+mn-cs"/>
              </a:rPr>
              <a:t>the questions on the slide.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Slide question 1:</a:t>
            </a:r>
            <a:r>
              <a:rPr lang="en-US" sz="1200" kern="1200" dirty="0">
                <a:solidFill>
                  <a:schemeClr val="tx1"/>
                </a:solidFill>
                <a:latin typeface="+mn-lt"/>
                <a:ea typeface="+mn-ea"/>
                <a:cs typeface="+mn-cs"/>
              </a:rPr>
              <a:t> Both strategy C and strategy D emphasize that all activities must be matched to the main learning goal. Strategy D, however, emphasizes a very important kind of activity: content representations. It also emphasizes that teachers should actively engage students in creating, modifying, and using content representations.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Slide question 2:</a:t>
            </a:r>
            <a:r>
              <a:rPr lang="en-US" sz="1200" kern="1200" dirty="0">
                <a:solidFill>
                  <a:schemeClr val="tx1"/>
                </a:solidFill>
                <a:latin typeface="+mn-lt"/>
                <a:ea typeface="+mn-ea"/>
                <a:cs typeface="+mn-cs"/>
              </a:rPr>
              <a:t> Good content representations can benefit all students, but they especially benefit ELL students because they present science ideas in pictures, images, and other visual formats in addition to words.</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10</a:t>
            </a:fld>
            <a:endParaRPr lang="en-US"/>
          </a:p>
        </p:txBody>
      </p:sp>
    </p:spTree>
    <p:extLst>
      <p:ext uri="{BB962C8B-B14F-4D97-AF65-F5344CB8AC3E}">
        <p14:creationId xmlns:p14="http://schemas.microsoft.com/office/powerpoint/2010/main" val="42598969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min</a:t>
            </a:r>
          </a:p>
          <a:p>
            <a:pPr marL="0" indent="0">
              <a:buFont typeface="Arial" pitchFamily="34" charset="0"/>
              <a:buNone/>
              <a:defRPr/>
            </a:pPr>
            <a:endParaRPr lang="en-US" dirty="0"/>
          </a:p>
          <a:p>
            <a:r>
              <a:rPr lang="en-US" sz="1200" kern="1200" dirty="0">
                <a:solidFill>
                  <a:schemeClr val="tx1"/>
                </a:solidFill>
                <a:latin typeface="+mn-lt"/>
                <a:ea typeface="+mn-ea"/>
                <a:cs typeface="+mn-cs"/>
              </a:rPr>
              <a:t>a. Have participants locate Analysis Guide D in their PD program</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binders (handout 7.1).</a:t>
            </a:r>
          </a:p>
          <a:p>
            <a:pPr lvl="0" fontAlgn="base"/>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b.</a:t>
            </a:r>
            <a:r>
              <a:rPr lang="en-US" sz="1200" b="0" u="none" strike="noStrike" kern="1200" baseline="0" dirty="0">
                <a:solidFill>
                  <a:schemeClr val="tx1"/>
                </a:solidFill>
                <a:effectLst/>
                <a:latin typeface="+mn-lt"/>
                <a:ea typeface="+mn-ea"/>
                <a:cs typeface="+mn-cs"/>
              </a:rPr>
              <a:t> </a:t>
            </a:r>
            <a:r>
              <a:rPr lang="en-US" sz="1200" b="1" u="none" strike="noStrike" kern="1200" dirty="0">
                <a:solidFill>
                  <a:schemeClr val="tx1"/>
                </a:solidFill>
                <a:effectLst/>
                <a:latin typeface="+mn-lt"/>
                <a:ea typeface="+mn-ea"/>
                <a:cs typeface="+mn-cs"/>
              </a:rPr>
              <a:t>Individuals</a:t>
            </a:r>
            <a:r>
              <a:rPr lang="en-US" sz="1200" u="none" strike="noStrike" kern="1200" dirty="0">
                <a:solidFill>
                  <a:schemeClr val="tx1"/>
                </a:solidFill>
                <a:effectLst/>
                <a:latin typeface="+mn-lt"/>
                <a:ea typeface="+mn-ea"/>
                <a:cs typeface="+mn-cs"/>
              </a:rPr>
              <a:t> </a:t>
            </a:r>
            <a:r>
              <a:rPr lang="en-US" sz="1200" b="1" u="none" strike="noStrike" kern="1200" dirty="0">
                <a:solidFill>
                  <a:schemeClr val="tx1"/>
                </a:solidFill>
                <a:effectLst/>
                <a:latin typeface="+mn-lt"/>
                <a:ea typeface="+mn-ea"/>
                <a:cs typeface="+mn-cs"/>
              </a:rPr>
              <a:t>:</a:t>
            </a:r>
            <a:r>
              <a:rPr lang="en-US" sz="1200" u="none" strike="noStrike" kern="1200" dirty="0">
                <a:solidFill>
                  <a:schemeClr val="tx1"/>
                </a:solidFill>
                <a:effectLst/>
                <a:latin typeface="+mn-lt"/>
                <a:ea typeface="+mn-ea"/>
                <a:cs typeface="+mn-cs"/>
              </a:rPr>
              <a:t> “As you read the analysis guide, keep in mind the discussion question on the slide.”</a:t>
            </a:r>
          </a:p>
          <a:p>
            <a:pPr lvl="0" fontAlgn="base"/>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c. </a:t>
            </a: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Discuss the question on the slide.</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This analysis guide focuses on the main learning goal by having participants review</a:t>
            </a:r>
            <a:r>
              <a:rPr lang="en-US" sz="1200" kern="1200" baseline="0" dirty="0">
                <a:solidFill>
                  <a:schemeClr val="tx1"/>
                </a:solidFill>
                <a:latin typeface="+mn-lt"/>
                <a:ea typeface="+mn-ea"/>
                <a:cs typeface="+mn-cs"/>
              </a:rPr>
              <a:t> it </a:t>
            </a:r>
            <a:r>
              <a:rPr lang="en-US" sz="1200" kern="1200" dirty="0">
                <a:solidFill>
                  <a:schemeClr val="tx1"/>
                </a:solidFill>
                <a:latin typeface="+mn-lt"/>
                <a:ea typeface="+mn-ea"/>
                <a:cs typeface="+mn-cs"/>
              </a:rPr>
              <a:t>first. </a:t>
            </a:r>
          </a:p>
          <a:p>
            <a:pPr marL="137160" indent="-137160">
              <a:buFont typeface="Arial" pitchFamily="34" charset="0"/>
              <a:buChar char="•"/>
            </a:pPr>
            <a:r>
              <a:rPr lang="en-US" sz="1200" kern="1200" dirty="0">
                <a:solidFill>
                  <a:schemeClr val="tx1"/>
                </a:solidFill>
                <a:latin typeface="+mn-lt"/>
                <a:ea typeface="+mn-ea"/>
                <a:cs typeface="+mn-cs"/>
              </a:rPr>
              <a:t>The guide is divided into three parts. Part 1 focuses on how well matched the content representation is to the main learning goal. Part 2 focuses on how well engaged students are in using the content representation. </a:t>
            </a:r>
          </a:p>
          <a:p>
            <a:pPr marL="137160" indent="-137160">
              <a:buFont typeface="Arial" pitchFamily="34" charset="0"/>
              <a:buChar char="•"/>
            </a:pPr>
            <a:r>
              <a:rPr lang="en-US" sz="1200" kern="1200" dirty="0">
                <a:solidFill>
                  <a:schemeClr val="tx1"/>
                </a:solidFill>
                <a:latin typeface="+mn-lt"/>
                <a:ea typeface="+mn-ea"/>
                <a:cs typeface="+mn-cs"/>
              </a:rPr>
              <a:t>The guide ends with identifying ways to improve the content representation and its use in a lesson (part 3).</a:t>
            </a:r>
          </a:p>
        </p:txBody>
      </p:sp>
      <p:sp>
        <p:nvSpPr>
          <p:cNvPr id="4" name="Slide Number Placeholder 3"/>
          <p:cNvSpPr>
            <a:spLocks noGrp="1"/>
          </p:cNvSpPr>
          <p:nvPr>
            <p:ph type="sldNum" sz="quarter" idx="10"/>
          </p:nvPr>
        </p:nvSpPr>
        <p:spPr/>
        <p:txBody>
          <a:bodyPr/>
          <a:lstStyle/>
          <a:p>
            <a:fld id="{458BEC4D-D1F7-4625-B0BA-2126EAFE9E6D}" type="slidenum">
              <a:rPr lang="en-US" smtClean="0"/>
              <a:pPr/>
              <a:t>11</a:t>
            </a:fld>
            <a:endParaRPr lang="en-US"/>
          </a:p>
        </p:txBody>
      </p:sp>
    </p:spTree>
    <p:extLst>
      <p:ext uri="{BB962C8B-B14F-4D97-AF65-F5344CB8AC3E}">
        <p14:creationId xmlns:p14="http://schemas.microsoft.com/office/powerpoint/2010/main" val="32061041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a:t>2 min</a:t>
            </a:r>
            <a:r>
              <a:rPr lang="en-US" baseline="0" dirty="0"/>
              <a:t> </a:t>
            </a:r>
          </a:p>
          <a:p>
            <a:pPr eaLnBrk="1" hangingPunct="1">
              <a:defRPr/>
            </a:pPr>
            <a:endParaRPr lang="en-US" sz="1200" kern="1200" baseline="0" dirty="0">
              <a:solidFill>
                <a:schemeClr val="tx1"/>
              </a:solidFill>
              <a:effectLst/>
              <a:latin typeface="+mn-lt"/>
              <a:ea typeface="+mn-ea"/>
              <a:cs typeface="+mn-cs"/>
            </a:endParaRPr>
          </a:p>
          <a:p>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Set the context:</a:t>
            </a:r>
            <a:r>
              <a:rPr lang="en-US" sz="1200" kern="1200" dirty="0">
                <a:solidFill>
                  <a:schemeClr val="tx1"/>
                </a:solidFill>
                <a:latin typeface="+mn-lt"/>
                <a:ea typeface="+mn-ea"/>
                <a:cs typeface="+mn-cs"/>
              </a:rPr>
              <a:t> “Now we’re going to analyze a content representation to see how well it’s matched to the stated learning goal.”</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participants read the main learning goal and description of the content representation in </a:t>
            </a:r>
            <a:r>
              <a:rPr lang="en-US" sz="1200" b="1" kern="1200" dirty="0">
                <a:solidFill>
                  <a:schemeClr val="tx1"/>
                </a:solidFill>
                <a:latin typeface="+mn-lt"/>
                <a:ea typeface="+mn-ea"/>
                <a:cs typeface="+mn-cs"/>
              </a:rPr>
              <a:t>Analysis Guide D1 </a:t>
            </a:r>
            <a:r>
              <a:rPr lang="en-US" sz="1200" kern="1200" dirty="0">
                <a:solidFill>
                  <a:schemeClr val="tx1"/>
                </a:solidFill>
                <a:latin typeface="+mn-lt"/>
                <a:ea typeface="+mn-ea"/>
                <a:cs typeface="+mn-cs"/>
              </a:rPr>
              <a:t>(page 1 of handout 7.1).</a:t>
            </a:r>
            <a:endParaRPr lang="en-US" baseline="0" dirty="0"/>
          </a:p>
          <a:p>
            <a:pPr eaLnBrk="1" hangingPunct="1">
              <a:defRPr/>
            </a:pPr>
            <a:endParaRPr lang="en-US"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12</a:t>
            </a:fld>
            <a:endParaRPr lang="en-US"/>
          </a:p>
        </p:txBody>
      </p:sp>
    </p:spTree>
    <p:extLst>
      <p:ext uri="{BB962C8B-B14F-4D97-AF65-F5344CB8AC3E}">
        <p14:creationId xmlns:p14="http://schemas.microsoft.com/office/powerpoint/2010/main" val="13665960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8 min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u="sng" kern="1200" dirty="0">
              <a:solidFill>
                <a:schemeClr val="tx1"/>
              </a:solidFill>
              <a:effectLst/>
              <a:latin typeface="+mn-lt"/>
              <a:ea typeface="+mn-ea"/>
              <a:cs typeface="+mn-cs"/>
            </a:endParaRPr>
          </a:p>
          <a:p>
            <a:pPr marL="0" lvl="1"/>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Have participants work independently on part 1 of Analysis Guide D1.</a:t>
            </a:r>
            <a:r>
              <a:rPr lang="en-US" sz="1200" kern="1200" dirty="0">
                <a:solidFill>
                  <a:schemeClr val="tx1"/>
                </a:solidFill>
                <a:effectLst/>
                <a:latin typeface="+mn-lt"/>
                <a:ea typeface="+mn-ea"/>
                <a:cs typeface="+mn-cs"/>
              </a:rPr>
              <a:t> </a:t>
            </a:r>
            <a:r>
              <a:rPr lang="en-US" sz="1200" kern="1200" dirty="0">
                <a:solidFill>
                  <a:schemeClr val="tx1"/>
                </a:solidFill>
                <a:latin typeface="+mn-lt"/>
                <a:ea typeface="+mn-ea"/>
                <a:cs typeface="+mn-cs"/>
              </a:rPr>
              <a:t>Let them know that they can also find the slide diagram in their lesson plans binders (handout 4.4, Three Environments).</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 </a:t>
            </a:r>
            <a:r>
              <a:rPr lang="en-US" sz="1200" b="0" kern="1200" dirty="0">
                <a:solidFill>
                  <a:schemeClr val="tx1"/>
                </a:solidFill>
                <a:latin typeface="+mn-lt"/>
                <a:ea typeface="+mn-ea"/>
                <a:cs typeface="+mn-cs"/>
              </a:rPr>
              <a:t>“</a:t>
            </a:r>
            <a:r>
              <a:rPr lang="en-US" sz="1200" kern="1200" dirty="0">
                <a:solidFill>
                  <a:schemeClr val="tx1"/>
                </a:solidFill>
                <a:latin typeface="+mn-lt"/>
                <a:ea typeface="+mn-ea"/>
                <a:cs typeface="+mn-cs"/>
              </a:rPr>
              <a:t>Now pair up and discuss your answers to the analysis questions.”</a:t>
            </a:r>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Emphasize that the content representation participants are analyzing is </a:t>
            </a:r>
            <a:r>
              <a:rPr lang="en-US" sz="1200" i="1" kern="1200" dirty="0">
                <a:solidFill>
                  <a:schemeClr val="tx1"/>
                </a:solidFill>
                <a:latin typeface="+mn-lt"/>
                <a:ea typeface="+mn-ea"/>
                <a:cs typeface="+mn-cs"/>
              </a:rPr>
              <a:t>not just the image</a:t>
            </a:r>
            <a:r>
              <a:rPr lang="en-US" sz="1200" kern="1200" dirty="0">
                <a:solidFill>
                  <a:schemeClr val="tx1"/>
                </a:solidFill>
                <a:latin typeface="+mn-lt"/>
                <a:ea typeface="+mn-ea"/>
                <a:cs typeface="+mn-cs"/>
              </a:rPr>
              <a:t> but the </a:t>
            </a:r>
            <a:r>
              <a:rPr lang="en-US" sz="1200" i="1" kern="1200" dirty="0">
                <a:solidFill>
                  <a:schemeClr val="tx1"/>
                </a:solidFill>
                <a:latin typeface="+mn-lt"/>
                <a:ea typeface="+mn-ea"/>
                <a:cs typeface="+mn-cs"/>
              </a:rPr>
              <a:t>entire activity</a:t>
            </a:r>
            <a:r>
              <a:rPr lang="en-US" sz="1200" kern="1200" dirty="0">
                <a:solidFill>
                  <a:schemeClr val="tx1"/>
                </a:solidFill>
                <a:latin typeface="+mn-lt"/>
                <a:ea typeface="+mn-ea"/>
                <a:cs typeface="+mn-cs"/>
              </a:rPr>
              <a:t>.</a:t>
            </a:r>
            <a:endParaRPr lang="en-US" b="1"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13</a:t>
            </a:fld>
            <a:endParaRPr lang="en-US"/>
          </a:p>
        </p:txBody>
      </p:sp>
    </p:spTree>
    <p:extLst>
      <p:ext uri="{BB962C8B-B14F-4D97-AF65-F5344CB8AC3E}">
        <p14:creationId xmlns:p14="http://schemas.microsoft.com/office/powerpoint/2010/main" val="3194443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a:t>
            </a:r>
            <a:r>
              <a:rPr lang="en-US" baseline="0" dirty="0"/>
              <a:t> min</a:t>
            </a:r>
          </a:p>
          <a:p>
            <a:endParaRPr lang="en-US" baseline="0" dirty="0"/>
          </a:p>
          <a:p>
            <a:r>
              <a:rPr lang="en-US" sz="1200" b="0" kern="1200" dirty="0">
                <a:solidFill>
                  <a:schemeClr val="tx1"/>
                </a:solidFill>
                <a:latin typeface="+mn-lt"/>
                <a:ea typeface="+mn-ea"/>
                <a:cs typeface="+mn-cs"/>
              </a:rPr>
              <a:t>a.</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Discuss participants’ responses to the questions in part 1 of Analysis Guide D1.</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Ask: </a:t>
            </a:r>
            <a:r>
              <a:rPr lang="en-US" sz="1200" kern="1200" dirty="0">
                <a:solidFill>
                  <a:schemeClr val="tx1"/>
                </a:solidFill>
                <a:latin typeface="+mn-lt"/>
                <a:ea typeface="+mn-ea"/>
                <a:cs typeface="+mn-cs"/>
              </a:rPr>
              <a:t>“How might this content representation be improved? Would you use it with your students?”</a:t>
            </a:r>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Observations: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The content representation is scientifically accurate and closely aligned to the learning goal.</a:t>
            </a:r>
          </a:p>
          <a:p>
            <a:pPr marL="137160" indent="-137160">
              <a:buFont typeface="Arial" pitchFamily="34" charset="0"/>
              <a:buChar char="•"/>
            </a:pPr>
            <a:r>
              <a:rPr lang="en-US" sz="1200" kern="1200" dirty="0">
                <a:solidFill>
                  <a:schemeClr val="tx1"/>
                </a:solidFill>
                <a:latin typeface="+mn-lt"/>
                <a:ea typeface="+mn-ea"/>
                <a:cs typeface="+mn-cs"/>
              </a:rPr>
              <a:t>Ideally, students would think about the cottonwood-seed model used in VPA lesson 3 and the link to the idea that smaller cottonwood seeds would blow farther away from the parent tree, land in the open field, and grow into new cottonwood trees.</a:t>
            </a:r>
          </a:p>
          <a:p>
            <a:pPr marL="137160" indent="-137160">
              <a:buFont typeface="Arial" pitchFamily="34" charset="0"/>
              <a:buChar char="•"/>
            </a:pPr>
            <a:r>
              <a:rPr lang="en-US" sz="1200" kern="1200" dirty="0">
                <a:solidFill>
                  <a:schemeClr val="tx1"/>
                </a:solidFill>
                <a:latin typeface="+mn-lt"/>
                <a:ea typeface="+mn-ea"/>
                <a:cs typeface="+mn-cs"/>
              </a:rPr>
              <a:t>Students may think bigger means better, so the larger seeds would have a better chance of surviving regardless of where they land.</a:t>
            </a:r>
            <a:endParaRPr lang="en-US" sz="1200" kern="1200" dirty="0">
              <a:solidFill>
                <a:schemeClr val="tx1"/>
              </a:solidFill>
              <a:effectLst/>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Take-home message:</a:t>
            </a:r>
            <a:r>
              <a:rPr lang="en-US" sz="1200" kern="1200" dirty="0">
                <a:solidFill>
                  <a:schemeClr val="tx1"/>
                </a:solidFill>
                <a:latin typeface="+mn-lt"/>
                <a:ea typeface="+mn-ea"/>
                <a:cs typeface="+mn-cs"/>
              </a:rPr>
              <a:t> Trying to address all six criteria in the analysis guide is a balancing act or trade-off. To make complex science ideas meaningful and comprehensible to students, the content representation needs to be simplified, but simplifications can sometimes be misleading in terms of scientific accuracy. The important thing is for teachers to be aware of such problems so they can be addressed.</a:t>
            </a:r>
            <a:r>
              <a:rPr lang="en-US" dirty="0"/>
              <a:t> </a:t>
            </a:r>
            <a:endParaRPr lang="en-US" baseline="0" dirty="0"/>
          </a:p>
          <a:p>
            <a:pPr marL="228600" indent="-228600">
              <a:buAutoNum type="arabicPeriod"/>
            </a:pPr>
            <a:endParaRPr lang="en-US" dirty="0"/>
          </a:p>
        </p:txBody>
      </p:sp>
      <p:sp>
        <p:nvSpPr>
          <p:cNvPr id="4" name="Slide Number Placeholder 3"/>
          <p:cNvSpPr>
            <a:spLocks noGrp="1"/>
          </p:cNvSpPr>
          <p:nvPr>
            <p:ph type="sldNum" sz="quarter" idx="10"/>
          </p:nvPr>
        </p:nvSpPr>
        <p:spPr/>
        <p:txBody>
          <a:bodyPr/>
          <a:lstStyle/>
          <a:p>
            <a:fld id="{ED105650-E64D-4711-A4D4-C93AFA0D3EA1}" type="slidenum">
              <a:rPr lang="en-US" smtClean="0"/>
              <a:pPr/>
              <a:t>14</a:t>
            </a:fld>
            <a:endParaRPr lang="en-US"/>
          </a:p>
        </p:txBody>
      </p:sp>
    </p:spTree>
    <p:extLst>
      <p:ext uri="{BB962C8B-B14F-4D97-AF65-F5344CB8AC3E}">
        <p14:creationId xmlns:p14="http://schemas.microsoft.com/office/powerpoint/2010/main" val="2404375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a:t>5 min</a:t>
            </a:r>
            <a:r>
              <a:rPr lang="en-US" baseline="0" dirty="0"/>
              <a:t> </a:t>
            </a:r>
          </a:p>
          <a:p>
            <a:pPr eaLnBrk="1" hangingPunct="1">
              <a:defRPr/>
            </a:pPr>
            <a:endParaRPr lang="en-US" sz="1200" kern="1200" baseline="0" dirty="0">
              <a:solidFill>
                <a:schemeClr val="tx1"/>
              </a:solidFill>
              <a:effectLst/>
              <a:latin typeface="+mn-lt"/>
              <a:ea typeface="+mn-ea"/>
              <a:cs typeface="+mn-cs"/>
            </a:endParaRPr>
          </a:p>
          <a:p>
            <a:r>
              <a:rPr lang="en-US" sz="1200" kern="1200" dirty="0">
                <a:solidFill>
                  <a:schemeClr val="tx1"/>
                </a:solidFill>
                <a:latin typeface="+mn-lt"/>
                <a:ea typeface="+mn-ea"/>
                <a:cs typeface="+mn-cs"/>
              </a:rPr>
              <a:t>a. Set the context for analyzing another content representation.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participants turn to </a:t>
            </a:r>
            <a:r>
              <a:rPr lang="en-US" sz="1200" b="1" kern="1200" dirty="0">
                <a:solidFill>
                  <a:schemeClr val="tx1"/>
                </a:solidFill>
                <a:latin typeface="+mn-lt"/>
                <a:ea typeface="+mn-ea"/>
                <a:cs typeface="+mn-cs"/>
              </a:rPr>
              <a:t>Analysis Guide D2 </a:t>
            </a:r>
            <a:r>
              <a:rPr lang="en-US" sz="1200" b="0" kern="1200" dirty="0">
                <a:solidFill>
                  <a:schemeClr val="tx1"/>
                </a:solidFill>
                <a:latin typeface="+mn-lt"/>
                <a:ea typeface="+mn-ea"/>
                <a:cs typeface="+mn-cs"/>
              </a:rPr>
              <a:t>(page 2 of</a:t>
            </a:r>
            <a:r>
              <a:rPr lang="en-US" sz="1200" b="0" kern="1200" baseline="0" dirty="0">
                <a:solidFill>
                  <a:schemeClr val="tx1"/>
                </a:solidFill>
                <a:latin typeface="+mn-lt"/>
                <a:ea typeface="+mn-ea"/>
                <a:cs typeface="+mn-cs"/>
              </a:rPr>
              <a:t> handout 7.1) </a:t>
            </a:r>
            <a:r>
              <a:rPr lang="en-US" sz="1200" kern="1200" dirty="0">
                <a:solidFill>
                  <a:schemeClr val="tx1"/>
                </a:solidFill>
                <a:latin typeface="+mn-lt"/>
                <a:ea typeface="+mn-ea"/>
                <a:cs typeface="+mn-cs"/>
              </a:rPr>
              <a:t>and read the main learning goal and description of the content representation. </a:t>
            </a:r>
            <a:endParaRPr lang="en-US" dirty="0"/>
          </a:p>
          <a:p>
            <a:r>
              <a:rPr lang="en-US" baseline="0" dirty="0"/>
              <a:t>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15</a:t>
            </a:fld>
            <a:endParaRPr lang="en-US"/>
          </a:p>
        </p:txBody>
      </p:sp>
    </p:spTree>
    <p:extLst>
      <p:ext uri="{BB962C8B-B14F-4D97-AF65-F5344CB8AC3E}">
        <p14:creationId xmlns:p14="http://schemas.microsoft.com/office/powerpoint/2010/main" val="13665960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a:t>7 min</a:t>
            </a:r>
          </a:p>
          <a:p>
            <a:pPr eaLnBrk="1" hangingPunct="1">
              <a:defRPr/>
            </a:pPr>
            <a:endParaRPr lang="en-US" dirty="0"/>
          </a:p>
          <a:p>
            <a:pPr marL="0" lvl="1"/>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Have participants work independently on part 1 of Analysis Guide D2. Let them know that they can also find the chart</a:t>
            </a:r>
            <a:r>
              <a:rPr lang="en-US" sz="1200" kern="1200" baseline="0" dirty="0">
                <a:solidFill>
                  <a:schemeClr val="tx1"/>
                </a:solidFill>
                <a:latin typeface="+mn-lt"/>
                <a:ea typeface="+mn-ea"/>
                <a:cs typeface="+mn-cs"/>
              </a:rPr>
              <a:t> on the slide </a:t>
            </a:r>
            <a:r>
              <a:rPr lang="en-US" sz="1200" kern="1200" dirty="0">
                <a:solidFill>
                  <a:schemeClr val="tx1"/>
                </a:solidFill>
                <a:latin typeface="+mn-lt"/>
                <a:ea typeface="+mn-ea"/>
                <a:cs typeface="+mn-cs"/>
              </a:rPr>
              <a:t>in their lesson plans binders (</a:t>
            </a:r>
            <a:r>
              <a:rPr lang="en-US" sz="1200" kern="1200" dirty="0">
                <a:solidFill>
                  <a:schemeClr val="tx1"/>
                </a:solidFill>
                <a:effectLst/>
                <a:latin typeface="+mn-lt"/>
                <a:ea typeface="+mn-ea"/>
                <a:cs typeface="+mn-cs"/>
              </a:rPr>
              <a:t>handout 5.2, What Will Happen to the Dandelions?</a:t>
            </a:r>
            <a:r>
              <a:rPr lang="en-US" sz="1200" kern="1200" dirty="0">
                <a:solidFill>
                  <a:schemeClr val="tx1"/>
                </a:solidFill>
                <a:latin typeface="+mn-lt"/>
                <a:ea typeface="+mn-ea"/>
                <a:cs typeface="+mn-cs"/>
              </a:rPr>
              <a:t>).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If time is short, just do partner work.</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 </a:t>
            </a:r>
            <a:r>
              <a:rPr lang="en-US" sz="1200" kern="1200" dirty="0">
                <a:solidFill>
                  <a:schemeClr val="tx1"/>
                </a:solidFill>
                <a:latin typeface="+mn-lt"/>
                <a:ea typeface="+mn-ea"/>
                <a:cs typeface="+mn-cs"/>
              </a:rPr>
              <a:t>“Now pair up and discuss your answers to the analysis questions.”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16</a:t>
            </a:fld>
            <a:endParaRPr lang="en-US"/>
          </a:p>
        </p:txBody>
      </p:sp>
    </p:spTree>
    <p:extLst>
      <p:ext uri="{BB962C8B-B14F-4D97-AF65-F5344CB8AC3E}">
        <p14:creationId xmlns:p14="http://schemas.microsoft.com/office/powerpoint/2010/main" val="2566361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a:t>
            </a:r>
            <a:r>
              <a:rPr lang="en-US" baseline="0" dirty="0"/>
              <a:t> min</a:t>
            </a:r>
          </a:p>
          <a:p>
            <a:endParaRPr lang="en-US" baseline="0" dirty="0"/>
          </a:p>
          <a:p>
            <a:r>
              <a:rPr lang="en-US" sz="1200" b="0" kern="1200" dirty="0">
                <a:solidFill>
                  <a:schemeClr val="tx1"/>
                </a:solidFill>
                <a:latin typeface="+mn-lt"/>
                <a:ea typeface="+mn-ea"/>
                <a:cs typeface="+mn-cs"/>
              </a:rPr>
              <a:t>a.</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Discuss participants’ responses to the questions in part 1 of Analysis Guide D2.</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Ask: </a:t>
            </a:r>
            <a:r>
              <a:rPr lang="en-US" sz="1200" kern="1200" dirty="0">
                <a:solidFill>
                  <a:schemeClr val="tx1"/>
                </a:solidFill>
                <a:latin typeface="+mn-lt"/>
                <a:ea typeface="+mn-ea"/>
                <a:cs typeface="+mn-cs"/>
              </a:rPr>
              <a:t>“How might this content representation be improved? Would you use it with your students?”</a:t>
            </a:r>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Observations:</a:t>
            </a:r>
            <a:endParaRPr lang="en-US" sz="1200" kern="1200" dirty="0">
              <a:solidFill>
                <a:schemeClr val="tx1"/>
              </a:solidFill>
              <a:latin typeface="+mn-lt"/>
              <a:ea typeface="+mn-ea"/>
              <a:cs typeface="+mn-cs"/>
            </a:endParaRPr>
          </a:p>
          <a:p>
            <a:pPr marL="137160" indent="-137160">
              <a:buFont typeface="Arial" panose="020B0604020202020204" pitchFamily="34" charset="0"/>
              <a:buChar char="•"/>
            </a:pPr>
            <a:r>
              <a:rPr lang="en-US" sz="1200" kern="1200" dirty="0">
                <a:solidFill>
                  <a:schemeClr val="tx1"/>
                </a:solidFill>
                <a:latin typeface="+mn-lt"/>
                <a:ea typeface="+mn-ea"/>
                <a:cs typeface="+mn-cs"/>
              </a:rPr>
              <a:t>Ideally, students will recognize that the mower will cut off the flowers of the taller dandelion, leaving only the flowers on the shorter dandelions to produce seeds that will fly away and grow into new dandelions. So the next generation of dandelions will have only short stems.</a:t>
            </a:r>
          </a:p>
          <a:p>
            <a:pPr marL="137160" indent="-137160">
              <a:buFont typeface="Arial" panose="020B0604020202020204" pitchFamily="34" charset="0"/>
              <a:buChar char="•"/>
            </a:pPr>
            <a:r>
              <a:rPr lang="en-US" sz="1200" kern="1200" dirty="0">
                <a:solidFill>
                  <a:schemeClr val="tx1"/>
                </a:solidFill>
                <a:latin typeface="+mn-lt"/>
                <a:ea typeface="+mn-ea"/>
                <a:cs typeface="+mn-cs"/>
              </a:rPr>
              <a:t>Students need to understand that the lawn mower will cut off the flowers of the taller dandelion. During the field test, however, many students thought that the flowers of both the taller and shorter dandelion plants would survive because the taller dandelion would bend, and the flowers wouldn’t be cut off.  </a:t>
            </a:r>
          </a:p>
          <a:p>
            <a:pPr marL="137160" indent="-137160">
              <a:buFont typeface="Arial" panose="020B0604020202020204" pitchFamily="34" charset="0"/>
              <a:buChar char="•"/>
            </a:pPr>
            <a:r>
              <a:rPr lang="en-US" sz="1200" kern="1200" dirty="0">
                <a:solidFill>
                  <a:schemeClr val="tx1"/>
                </a:solidFill>
                <a:latin typeface="+mn-lt"/>
                <a:ea typeface="+mn-ea"/>
                <a:cs typeface="+mn-cs"/>
              </a:rPr>
              <a:t>The storyboard for this activity is somewhat incomprehensible in its present form. It could be modified so that both the first and second frames are completed for students.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Box 2 on PowerPoint slide 16 is overlaid with a white frame that can be removed to show the image underneath.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Take-home message:</a:t>
            </a:r>
            <a:r>
              <a:rPr lang="en-US" sz="1200" kern="1200" dirty="0">
                <a:solidFill>
                  <a:schemeClr val="tx1"/>
                </a:solidFill>
                <a:latin typeface="+mn-lt"/>
                <a:ea typeface="+mn-ea"/>
                <a:cs typeface="+mn-cs"/>
              </a:rPr>
              <a:t> Trying to address all six criteria in the analysis guide is a balancing act or trade-off. To make complex science ideas meaningful and comprehensible to students, the content representation needs to be simplified, but simplifications can sometimes be misleading in terms of scientific accuracy. The important thing is for teachers to be aware of such problems so they can be addressed.</a:t>
            </a:r>
          </a:p>
        </p:txBody>
      </p:sp>
      <p:sp>
        <p:nvSpPr>
          <p:cNvPr id="4" name="Slide Number Placeholder 3"/>
          <p:cNvSpPr>
            <a:spLocks noGrp="1"/>
          </p:cNvSpPr>
          <p:nvPr>
            <p:ph type="sldNum" sz="quarter" idx="10"/>
          </p:nvPr>
        </p:nvSpPr>
        <p:spPr/>
        <p:txBody>
          <a:bodyPr/>
          <a:lstStyle/>
          <a:p>
            <a:fld id="{ED105650-E64D-4711-A4D4-C93AFA0D3EA1}" type="slidenum">
              <a:rPr lang="en-US" smtClean="0"/>
              <a:pPr/>
              <a:t>17</a:t>
            </a:fld>
            <a:endParaRPr lang="en-US"/>
          </a:p>
        </p:txBody>
      </p:sp>
    </p:spTree>
    <p:extLst>
      <p:ext uri="{BB962C8B-B14F-4D97-AF65-F5344CB8AC3E}">
        <p14:creationId xmlns:p14="http://schemas.microsoft.com/office/powerpoint/2010/main" val="2404375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dirty="0"/>
              <a:t>5 min</a:t>
            </a:r>
            <a:r>
              <a:rPr lang="en-US" baseline="0" dirty="0"/>
              <a:t> </a:t>
            </a:r>
          </a:p>
          <a:p>
            <a:pPr eaLnBrk="1" hangingPunct="1">
              <a:defRPr/>
            </a:pPr>
            <a:endParaRPr lang="en-US" sz="1200" kern="1200" baseline="0" dirty="0">
              <a:solidFill>
                <a:schemeClr val="tx1"/>
              </a:solidFill>
              <a:effectLst/>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If time is running short, this content representation can be skipped.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Have participants turn to </a:t>
            </a:r>
            <a:r>
              <a:rPr lang="en-US" sz="1200" b="1" kern="1200" dirty="0">
                <a:solidFill>
                  <a:schemeClr val="tx1"/>
                </a:solidFill>
                <a:latin typeface="+mn-lt"/>
                <a:ea typeface="+mn-ea"/>
                <a:cs typeface="+mn-cs"/>
              </a:rPr>
              <a:t>Analysis Guide D3 </a:t>
            </a:r>
            <a:r>
              <a:rPr lang="en-US" sz="1200" b="0" kern="1200" dirty="0">
                <a:solidFill>
                  <a:schemeClr val="tx1"/>
                </a:solidFill>
                <a:latin typeface="+mn-lt"/>
                <a:ea typeface="+mn-ea"/>
                <a:cs typeface="+mn-cs"/>
              </a:rPr>
              <a:t>(page 3 of handout</a:t>
            </a:r>
            <a:r>
              <a:rPr lang="en-US" sz="1200" b="0" kern="1200" baseline="0" dirty="0">
                <a:solidFill>
                  <a:schemeClr val="tx1"/>
                </a:solidFill>
                <a:latin typeface="+mn-lt"/>
                <a:ea typeface="+mn-ea"/>
                <a:cs typeface="+mn-cs"/>
              </a:rPr>
              <a:t> 7.1</a:t>
            </a:r>
            <a:r>
              <a:rPr lang="en-US" sz="1200" b="0" kern="1200" dirty="0">
                <a:solidFill>
                  <a:schemeClr val="tx1"/>
                </a:solidFill>
                <a:latin typeface="+mn-lt"/>
                <a:ea typeface="+mn-ea"/>
                <a:cs typeface="+mn-cs"/>
              </a:rPr>
              <a:t>) </a:t>
            </a:r>
            <a:r>
              <a:rPr lang="en-US" sz="1200" kern="1200" dirty="0">
                <a:solidFill>
                  <a:schemeClr val="tx1"/>
                </a:solidFill>
                <a:latin typeface="+mn-lt"/>
                <a:ea typeface="+mn-ea"/>
                <a:cs typeface="+mn-cs"/>
              </a:rPr>
              <a:t>and read the main learning goal and description of the content representation.</a:t>
            </a:r>
            <a:r>
              <a:rPr lang="en-US" baseline="0" dirty="0"/>
              <a:t>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18</a:t>
            </a:fld>
            <a:endParaRPr lang="en-US"/>
          </a:p>
        </p:txBody>
      </p:sp>
    </p:spTree>
    <p:extLst>
      <p:ext uri="{BB962C8B-B14F-4D97-AF65-F5344CB8AC3E}">
        <p14:creationId xmlns:p14="http://schemas.microsoft.com/office/powerpoint/2010/main" val="13665960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u="none" kern="1200" dirty="0">
                <a:solidFill>
                  <a:schemeClr val="tx1"/>
                </a:solidFill>
                <a:effectLst/>
                <a:latin typeface="+mn-lt"/>
                <a:ea typeface="+mn-ea"/>
                <a:cs typeface="+mn-cs"/>
              </a:rPr>
              <a:t>7 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u="sng" kern="1200" dirty="0">
              <a:solidFill>
                <a:schemeClr val="tx1"/>
              </a:solidFill>
              <a:effectLst/>
              <a:latin typeface="+mn-lt"/>
              <a:ea typeface="+mn-ea"/>
              <a:cs typeface="+mn-cs"/>
            </a:endParaRPr>
          </a:p>
          <a:p>
            <a:pPr marL="0" lvl="1"/>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Have participants work independently on part 1 of Analysis Guide D3.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If time is short, just do partner work.</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“Now pair up and discuss your answers to the analysis questions.”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19</a:t>
            </a:fld>
            <a:endParaRPr lang="en-US"/>
          </a:p>
        </p:txBody>
      </p:sp>
    </p:spTree>
    <p:extLst>
      <p:ext uri="{BB962C8B-B14F-4D97-AF65-F5344CB8AC3E}">
        <p14:creationId xmlns:p14="http://schemas.microsoft.com/office/powerpoint/2010/main" val="2277068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Talk through the agenda for the day.</a:t>
            </a:r>
            <a:endParaRPr lang="en-US"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a:t>
            </a:fld>
            <a:endParaRPr lang="en-US"/>
          </a:p>
        </p:txBody>
      </p:sp>
    </p:spTree>
    <p:extLst>
      <p:ext uri="{BB962C8B-B14F-4D97-AF65-F5344CB8AC3E}">
        <p14:creationId xmlns:p14="http://schemas.microsoft.com/office/powerpoint/2010/main" val="12702432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10</a:t>
            </a:r>
            <a:r>
              <a:rPr lang="en-US" baseline="0" dirty="0"/>
              <a:t> min</a:t>
            </a:r>
          </a:p>
          <a:p>
            <a:endParaRPr lang="en-US" baseline="0" dirty="0"/>
          </a:p>
          <a:p>
            <a:r>
              <a:rPr lang="en-US" sz="1200" b="0" kern="1200" dirty="0">
                <a:solidFill>
                  <a:schemeClr val="tx1"/>
                </a:solidFill>
                <a:latin typeface="+mn-lt"/>
                <a:ea typeface="+mn-ea"/>
                <a:cs typeface="+mn-cs"/>
              </a:rPr>
              <a:t>a.</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Discuss participants’ responses to the questions in part 1 of Analysis Guide D3.</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Ask: </a:t>
            </a:r>
            <a:r>
              <a:rPr lang="en-US" sz="1200" kern="1200" dirty="0">
                <a:solidFill>
                  <a:schemeClr val="tx1"/>
                </a:solidFill>
                <a:latin typeface="+mn-lt"/>
                <a:ea typeface="+mn-ea"/>
                <a:cs typeface="+mn-cs"/>
              </a:rPr>
              <a:t>“How might this content representation be improved? Would you use it with your students?”</a:t>
            </a:r>
            <a:r>
              <a:rPr lang="en-US" sz="1200" b="1"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Observations: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The model is scientifically accurate to a degree.</a:t>
            </a:r>
          </a:p>
          <a:p>
            <a:pPr marL="137160" indent="-137160">
              <a:buFont typeface="Arial" pitchFamily="34" charset="0"/>
              <a:buChar char="•"/>
            </a:pPr>
            <a:r>
              <a:rPr lang="en-US" sz="1200" kern="1200" dirty="0">
                <a:solidFill>
                  <a:schemeClr val="tx1"/>
                </a:solidFill>
                <a:latin typeface="+mn-lt"/>
                <a:ea typeface="+mn-ea"/>
                <a:cs typeface="+mn-cs"/>
              </a:rPr>
              <a:t>The model is closely matched to the learning goal.</a:t>
            </a:r>
          </a:p>
          <a:p>
            <a:pPr marL="137160" indent="-137160">
              <a:buFont typeface="Arial" pitchFamily="34" charset="0"/>
              <a:buChar char="•"/>
            </a:pPr>
            <a:r>
              <a:rPr lang="en-US" sz="1200" kern="1200" dirty="0">
                <a:solidFill>
                  <a:schemeClr val="tx1"/>
                </a:solidFill>
                <a:latin typeface="+mn-lt"/>
                <a:ea typeface="+mn-ea"/>
                <a:cs typeface="+mn-cs"/>
              </a:rPr>
              <a:t>The model can be confusing for students, since there is nothing to represent the tree except a line on the butcher paper marked “Tree.” The fan represents wind, and students act like the tree when they drop their cotton balls.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Take-home message:</a:t>
            </a:r>
            <a:r>
              <a:rPr lang="en-US" sz="1200" kern="1200" dirty="0">
                <a:solidFill>
                  <a:schemeClr val="tx1"/>
                </a:solidFill>
                <a:latin typeface="+mn-lt"/>
                <a:ea typeface="+mn-ea"/>
                <a:cs typeface="+mn-cs"/>
              </a:rPr>
              <a:t> Trying to address all six criteria in the analysis guide is a balancing act or trade-off. To make complex science ideas meaningful and comprehensible to students, the content representation needs to be simplified, but simplifications can sometimes be misleading in terms of scientific accuracy. The important thing is for teachers to be aware of such problems so they can be addressed.</a:t>
            </a:r>
          </a:p>
        </p:txBody>
      </p:sp>
      <p:sp>
        <p:nvSpPr>
          <p:cNvPr id="4" name="Slide Number Placeholder 3"/>
          <p:cNvSpPr>
            <a:spLocks noGrp="1"/>
          </p:cNvSpPr>
          <p:nvPr>
            <p:ph type="sldNum" sz="quarter" idx="10"/>
          </p:nvPr>
        </p:nvSpPr>
        <p:spPr/>
        <p:txBody>
          <a:bodyPr/>
          <a:lstStyle/>
          <a:p>
            <a:fld id="{ED105650-E64D-4711-A4D4-C93AFA0D3EA1}" type="slidenum">
              <a:rPr lang="en-US" smtClean="0"/>
              <a:pPr/>
              <a:t>20</a:t>
            </a:fld>
            <a:endParaRPr lang="en-US"/>
          </a:p>
        </p:txBody>
      </p:sp>
    </p:spTree>
    <p:extLst>
      <p:ext uri="{BB962C8B-B14F-4D97-AF65-F5344CB8AC3E}">
        <p14:creationId xmlns:p14="http://schemas.microsoft.com/office/powerpoint/2010/main" val="24043755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7"/>
          <p:cNvSpPr>
            <a:spLocks noGrp="1" noChangeArrowheads="1"/>
          </p:cNvSpPr>
          <p:nvPr>
            <p:ph type="sldNum" sz="quarter" idx="5"/>
          </p:nvPr>
        </p:nvSpPr>
        <p:spPr>
          <a:noFill/>
        </p:spPr>
        <p:txBody>
          <a:bodyPr/>
          <a:lstStyle/>
          <a:p>
            <a:fld id="{FB588A35-5230-41A8-9E11-6F4AE5A265B9}" type="slidenum">
              <a:rPr lang="en-US"/>
              <a:pPr/>
              <a:t>21</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pPr eaLnBrk="1" hangingPunct="1"/>
            <a:r>
              <a:rPr lang="en-US" dirty="0"/>
              <a:t>Less than 1 min</a:t>
            </a:r>
          </a:p>
          <a:p>
            <a:pPr marL="0" lvl="1" indent="0">
              <a:buNone/>
            </a:pPr>
            <a:endParaRPr lang="en-US" sz="1200" i="1" kern="1200" dirty="0">
              <a:solidFill>
                <a:schemeClr val="tx1"/>
              </a:solidFill>
              <a:latin typeface="+mn-lt"/>
              <a:ea typeface="+mn-ea"/>
              <a:cs typeface="+mn-cs"/>
            </a:endParaRPr>
          </a:p>
          <a:p>
            <a:pPr marL="228600" lvl="1" indent="-228600">
              <a:buAutoNum type="alphaLcPeriod"/>
            </a:pPr>
            <a:r>
              <a:rPr lang="en-US" sz="1200" b="1" kern="1200" dirty="0">
                <a:solidFill>
                  <a:schemeClr val="tx1"/>
                </a:solidFill>
                <a:effectLst/>
                <a:latin typeface="+mn-lt"/>
                <a:ea typeface="+mn-ea"/>
                <a:cs typeface="+mn-cs"/>
              </a:rPr>
              <a:t>Transition slide:</a:t>
            </a:r>
            <a:r>
              <a:rPr lang="en-US" sz="1200" kern="1200" dirty="0">
                <a:solidFill>
                  <a:schemeClr val="tx1"/>
                </a:solidFill>
                <a:effectLst/>
                <a:latin typeface="+mn-lt"/>
                <a:ea typeface="+mn-ea"/>
                <a:cs typeface="+mn-cs"/>
              </a:rPr>
              <a:t> “Next we’ll watch a video clip of strategy D in use during a lesson on variations in plants</a:t>
            </a:r>
            <a:r>
              <a:rPr lang="en-US" sz="1200" kern="1200" baseline="0" dirty="0">
                <a:solidFill>
                  <a:schemeClr val="tx1"/>
                </a:solidFill>
                <a:effectLst/>
                <a:latin typeface="+mn-lt"/>
                <a:ea typeface="+mn-ea"/>
                <a:cs typeface="+mn-cs"/>
              </a:rPr>
              <a:t> and animals</a:t>
            </a:r>
            <a:r>
              <a:rPr lang="en-US" sz="1200" kern="1200" dirty="0">
                <a:solidFill>
                  <a:schemeClr val="tx1"/>
                </a:solidFill>
                <a:effectLst/>
                <a:latin typeface="+mn-lt"/>
                <a:ea typeface="+mn-ea"/>
                <a:cs typeface="+mn-cs"/>
              </a:rPr>
              <a:t>. In addition to completing part 1 of Analysis Guide D4, we’ll focus on parts 2 and 3: </a:t>
            </a:r>
            <a:r>
              <a:rPr lang="en-US" sz="1200" i="1" kern="1200" dirty="0">
                <a:solidFill>
                  <a:schemeClr val="tx1"/>
                </a:solidFill>
                <a:effectLst/>
                <a:latin typeface="+mn-lt"/>
                <a:ea typeface="+mn-ea"/>
                <a:cs typeface="+mn-cs"/>
              </a:rPr>
              <a:t>How well engaged are students in using the content representation? And what suggestions do you have for improving the content representation and its use with students?”</a:t>
            </a:r>
            <a:r>
              <a:rPr lang="en-US" sz="1200" kern="1200" dirty="0">
                <a:solidFill>
                  <a:schemeClr val="tx1"/>
                </a:solidFill>
                <a:effectLst/>
                <a:latin typeface="+mn-lt"/>
                <a:ea typeface="+mn-ea"/>
                <a:cs typeface="+mn-cs"/>
              </a:rPr>
              <a:t> </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p:txBody>
      </p:sp>
    </p:spTree>
    <p:extLst>
      <p:ext uri="{BB962C8B-B14F-4D97-AF65-F5344CB8AC3E}">
        <p14:creationId xmlns:p14="http://schemas.microsoft.com/office/powerpoint/2010/main" val="35612198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35 min</a:t>
            </a:r>
          </a:p>
          <a:p>
            <a:endParaRPr lang="en-US" dirty="0"/>
          </a:p>
          <a:p>
            <a:r>
              <a:rPr lang="en-US" sz="1200" kern="1200" dirty="0">
                <a:solidFill>
                  <a:schemeClr val="tx1"/>
                </a:solidFill>
                <a:latin typeface="+mn-lt"/>
                <a:ea typeface="+mn-ea"/>
                <a:cs typeface="+mn-cs"/>
              </a:rPr>
              <a:t>a. Orient participants to </a:t>
            </a:r>
            <a:r>
              <a:rPr lang="en-US" sz="1200" b="1" kern="1200" dirty="0">
                <a:solidFill>
                  <a:schemeClr val="tx1"/>
                </a:solidFill>
                <a:latin typeface="+mn-lt"/>
                <a:ea typeface="+mn-ea"/>
                <a:cs typeface="+mn-cs"/>
              </a:rPr>
              <a:t>Analysis Guide D4</a:t>
            </a:r>
            <a:r>
              <a:rPr lang="en-US" sz="1200" kern="1200" dirty="0">
                <a:solidFill>
                  <a:schemeClr val="tx1"/>
                </a:solidFill>
                <a:latin typeface="+mn-lt"/>
                <a:ea typeface="+mn-ea"/>
                <a:cs typeface="+mn-cs"/>
              </a:rPr>
              <a:t> and the transcript for video clip 1 (handout 7.2 in PD binder).</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 participants read the main learning goal</a:t>
            </a:r>
            <a:r>
              <a:rPr lang="en-US" sz="1200" kern="1200" baseline="0" dirty="0">
                <a:solidFill>
                  <a:schemeClr val="tx1"/>
                </a:solidFill>
                <a:latin typeface="+mn-lt"/>
                <a:ea typeface="+mn-ea"/>
                <a:cs typeface="+mn-cs"/>
              </a:rPr>
              <a:t> and description of the content representation</a:t>
            </a:r>
            <a:r>
              <a:rPr lang="en-US" sz="1200" kern="1200" dirty="0">
                <a:solidFill>
                  <a:schemeClr val="tx1"/>
                </a:solidFill>
                <a:latin typeface="+mn-lt"/>
                <a:ea typeface="+mn-ea"/>
                <a:cs typeface="+mn-cs"/>
              </a:rPr>
              <a:t> at the top of the analysis guide. </a:t>
            </a:r>
          </a:p>
          <a:p>
            <a:endParaRPr lang="en-US" sz="1200" kern="1200" dirty="0">
              <a:solidFill>
                <a:schemeClr val="tx1"/>
              </a:solidFill>
              <a:latin typeface="+mn-lt"/>
              <a:ea typeface="+mn-ea"/>
              <a:cs typeface="+mn-cs"/>
            </a:endParaRPr>
          </a:p>
          <a:p>
            <a:pPr lvl="0" fontAlgn="base"/>
            <a:r>
              <a:rPr lang="en-US" sz="1200" u="none" strike="noStrike" kern="1200" dirty="0">
                <a:solidFill>
                  <a:schemeClr val="tx1"/>
                </a:solidFill>
                <a:effectLst/>
                <a:latin typeface="+mn-lt"/>
                <a:ea typeface="+mn-ea"/>
                <a:cs typeface="+mn-cs"/>
              </a:rPr>
              <a:t>c. Show the video clip.</a:t>
            </a:r>
          </a:p>
          <a:p>
            <a:pPr lvl="0" fontAlgn="base"/>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d.</a:t>
            </a:r>
            <a:r>
              <a:rPr lang="en-US" sz="1200" b="0" u="none" strike="noStrike" kern="1200" baseline="0" dirty="0">
                <a:solidFill>
                  <a:schemeClr val="tx1"/>
                </a:solidFill>
                <a:effectLst/>
                <a:latin typeface="+mn-lt"/>
                <a:ea typeface="+mn-ea"/>
                <a:cs typeface="+mn-cs"/>
              </a:rPr>
              <a:t> </a:t>
            </a:r>
            <a:r>
              <a:rPr lang="en-US" sz="1200" b="1" u="none" strike="noStrike" kern="1200" dirty="0">
                <a:solidFill>
                  <a:schemeClr val="tx1"/>
                </a:solidFill>
                <a:effectLst/>
                <a:latin typeface="+mn-lt"/>
                <a:ea typeface="+mn-ea"/>
                <a:cs typeface="+mn-cs"/>
              </a:rPr>
              <a:t>Pairs:</a:t>
            </a:r>
            <a:r>
              <a:rPr lang="en-US" sz="1200" u="none" strike="noStrike" kern="1200" dirty="0">
                <a:solidFill>
                  <a:schemeClr val="tx1"/>
                </a:solidFill>
                <a:effectLst/>
                <a:latin typeface="+mn-lt"/>
                <a:ea typeface="+mn-ea"/>
                <a:cs typeface="+mn-cs"/>
              </a:rPr>
              <a:t> Have participants pair up and complete part 1 of the analysis guide. </a:t>
            </a:r>
          </a:p>
          <a:p>
            <a:pPr lvl="0" fontAlgn="base"/>
            <a:endParaRPr lang="en-US" sz="1200" b="1"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e. </a:t>
            </a:r>
            <a:r>
              <a:rPr lang="en-US" sz="1200" b="1" u="none" strike="noStrike" kern="1200" dirty="0">
                <a:solidFill>
                  <a:schemeClr val="tx1"/>
                </a:solidFill>
                <a:effectLst/>
                <a:latin typeface="+mn-lt"/>
                <a:ea typeface="+mn-ea"/>
                <a:cs typeface="+mn-cs"/>
              </a:rPr>
              <a:t>Whole group:</a:t>
            </a:r>
            <a:r>
              <a:rPr lang="en-US" sz="1200" u="none" strike="noStrike" kern="1200" dirty="0">
                <a:solidFill>
                  <a:schemeClr val="tx1"/>
                </a:solidFill>
                <a:effectLst/>
                <a:latin typeface="+mn-lt"/>
                <a:ea typeface="+mn-ea"/>
                <a:cs typeface="+mn-cs"/>
              </a:rPr>
              <a:t> Discuss participants’ responses to the questions in part 1 of the guide.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Observations: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The model is scientifically accurate to a degree.</a:t>
            </a:r>
          </a:p>
          <a:p>
            <a:pPr marL="137160" indent="-137160">
              <a:buFont typeface="Arial" pitchFamily="34" charset="0"/>
              <a:buChar char="•"/>
            </a:pPr>
            <a:r>
              <a:rPr lang="en-US" sz="1200" kern="1200" dirty="0">
                <a:solidFill>
                  <a:schemeClr val="tx1"/>
                </a:solidFill>
                <a:latin typeface="+mn-lt"/>
                <a:ea typeface="+mn-ea"/>
                <a:cs typeface="+mn-cs"/>
              </a:rPr>
              <a:t>The model is closely matched to the learning goal.</a:t>
            </a:r>
          </a:p>
          <a:p>
            <a:pPr marL="137160" indent="-137160">
              <a:buFont typeface="Arial" pitchFamily="34" charset="0"/>
              <a:buChar char="•"/>
            </a:pPr>
            <a:r>
              <a:rPr lang="en-US" sz="1200" kern="1200" dirty="0">
                <a:solidFill>
                  <a:schemeClr val="tx1"/>
                </a:solidFill>
                <a:latin typeface="+mn-lt"/>
                <a:ea typeface="+mn-ea"/>
                <a:cs typeface="+mn-cs"/>
              </a:rPr>
              <a:t>The model can be confusing for students, since there is nothing to represent the tree except a line on the butcher paper marked “Tree.” The fan represents wind, and students act like the tree when they drop their cotton balls.</a:t>
            </a:r>
          </a:p>
          <a:p>
            <a:pPr marL="228600" indent="-228600">
              <a:buNone/>
            </a:pPr>
            <a:endParaRPr lang="en-US" baseline="0" dirty="0"/>
          </a:p>
          <a:p>
            <a:pPr marL="228600" indent="-228600">
              <a:buAutoNum type="alphaLcPeriod"/>
            </a:pPr>
            <a:endParaRPr lang="en-US" u="sng" baseline="0" dirty="0"/>
          </a:p>
          <a:p>
            <a:endParaRPr lang="en-US"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22</a:t>
            </a:fld>
            <a:endParaRPr lang="en-US"/>
          </a:p>
        </p:txBody>
      </p:sp>
    </p:spTree>
    <p:extLst>
      <p:ext uri="{BB962C8B-B14F-4D97-AF65-F5344CB8AC3E}">
        <p14:creationId xmlns:p14="http://schemas.microsoft.com/office/powerpoint/2010/main" val="3057543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noTextEdit="1"/>
          </p:cNvSpPr>
          <p:nvPr>
            <p:ph type="sldImg"/>
          </p:nvPr>
        </p:nvSpPr>
        <p:spPr>
          <a:ln/>
        </p:spPr>
      </p:sp>
      <p:sp>
        <p:nvSpPr>
          <p:cNvPr id="77826" name="Notes Placeholder 2"/>
          <p:cNvSpPr>
            <a:spLocks noGrp="1"/>
          </p:cNvSpPr>
          <p:nvPr>
            <p:ph type="body" idx="1"/>
          </p:nvPr>
        </p:nvSpPr>
        <p:spPr/>
        <p:txBody>
          <a:bodyPr/>
          <a:lstStyle/>
          <a:p>
            <a:r>
              <a:rPr lang="en-US" baseline="0" dirty="0"/>
              <a:t>35 min</a:t>
            </a:r>
          </a:p>
          <a:p>
            <a:endParaRPr lang="en-US" baseline="0" dirty="0"/>
          </a:p>
          <a:p>
            <a:r>
              <a:rPr lang="en-US" sz="1200" b="0" kern="1200" dirty="0">
                <a:solidFill>
                  <a:schemeClr val="tx1"/>
                </a:solidFill>
                <a:latin typeface="+mn-lt"/>
                <a:ea typeface="+mn-ea"/>
                <a:cs typeface="+mn-cs"/>
              </a:rPr>
              <a:t>a. </a:t>
            </a:r>
            <a:r>
              <a:rPr lang="en-US" sz="1200" kern="1200" dirty="0">
                <a:solidFill>
                  <a:schemeClr val="tx1"/>
                </a:solidFill>
                <a:latin typeface="+mn-lt"/>
                <a:ea typeface="+mn-ea"/>
                <a:cs typeface="+mn-cs"/>
              </a:rPr>
              <a:t>“Now we’re going to turn our attention to part 2 of strategy D, which engages students in using content representations. We’ll also consider ways the content representation could be improved.”</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“Study the video transcript again and think about parts 2 and 3 of </a:t>
            </a:r>
            <a:r>
              <a:rPr lang="en-US" sz="1200" b="1" kern="1200" dirty="0">
                <a:solidFill>
                  <a:schemeClr val="tx1"/>
                </a:solidFill>
                <a:latin typeface="+mn-lt"/>
                <a:ea typeface="+mn-ea"/>
                <a:cs typeface="+mn-cs"/>
              </a:rPr>
              <a:t>Analysis Guide D4</a:t>
            </a:r>
            <a:r>
              <a:rPr lang="en-US" sz="1200" kern="1200" dirty="0">
                <a:solidFill>
                  <a:schemeClr val="tx1"/>
                </a:solidFill>
                <a:latin typeface="+mn-lt"/>
                <a:ea typeface="+mn-ea"/>
                <a:cs typeface="+mn-cs"/>
              </a:rPr>
              <a:t>. Be ready to share evidence that supports your conclusions.”</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“Compare your conclusions about student engagement with the content representation.”</a:t>
            </a:r>
          </a:p>
          <a:p>
            <a:pPr marL="0" lvl="1"/>
            <a:endParaRPr lang="en-US" sz="1200" b="1" kern="1200" dirty="0">
              <a:solidFill>
                <a:schemeClr val="tx1"/>
              </a:solidFill>
              <a:latin typeface="+mn-lt"/>
              <a:ea typeface="+mn-ea"/>
              <a:cs typeface="+mn-cs"/>
            </a:endParaRPr>
          </a:p>
          <a:p>
            <a:pPr marL="0" lvl="1"/>
            <a:r>
              <a:rPr lang="en-US" sz="1200" b="0" kern="1200" dirty="0">
                <a:solidFill>
                  <a:schemeClr val="tx1"/>
                </a:solidFill>
                <a:latin typeface="+mn-lt"/>
                <a:ea typeface="+mn-ea"/>
                <a:cs typeface="+mn-cs"/>
              </a:rPr>
              <a:t>d.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Review participants’ responses to parts 2 and 3 of the analysis guide. Challenge participants to support their answers with evidence from the video transcript.</a:t>
            </a:r>
          </a:p>
          <a:p>
            <a:pPr marL="0" lvl="1"/>
            <a:endParaRPr lang="en-US" sz="1200" kern="1200" dirty="0">
              <a:solidFill>
                <a:schemeClr val="tx1"/>
              </a:solidFill>
              <a:latin typeface="+mn-lt"/>
              <a:ea typeface="+mn-ea"/>
              <a:cs typeface="+mn-cs"/>
            </a:endParaRPr>
          </a:p>
          <a:p>
            <a:pPr marL="0" lvl="1"/>
            <a:r>
              <a:rPr lang="en-US" sz="1200" kern="1200" dirty="0">
                <a:solidFill>
                  <a:schemeClr val="tx1"/>
                </a:solidFill>
                <a:latin typeface="+mn-lt"/>
                <a:ea typeface="+mn-ea"/>
                <a:cs typeface="+mn-cs"/>
              </a:rPr>
              <a:t>e. If it didn’t already come up in the discussion, ask participants, “How might the teacher have engaged these students in analyzing or critiquing the representation?”</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responses for Analysis Guide D, Part 2:</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Students don’t modify or create the content representation.</a:t>
            </a:r>
          </a:p>
          <a:p>
            <a:pPr marL="137160" indent="-137160">
              <a:buFont typeface="Arial" pitchFamily="34" charset="0"/>
              <a:buChar char="•"/>
            </a:pPr>
            <a:r>
              <a:rPr lang="en-US" sz="1200" kern="1200" dirty="0">
                <a:solidFill>
                  <a:schemeClr val="tx1"/>
                </a:solidFill>
                <a:latin typeface="+mn-lt"/>
                <a:ea typeface="+mn-ea"/>
                <a:cs typeface="+mn-cs"/>
              </a:rPr>
              <a:t>Students don’t critique the content representation.</a:t>
            </a:r>
          </a:p>
          <a:p>
            <a:pPr marL="137160" indent="-137160">
              <a:buFont typeface="Arial" pitchFamily="34" charset="0"/>
              <a:buChar char="•"/>
            </a:pPr>
            <a:r>
              <a:rPr lang="en-US" sz="1200" kern="1200" dirty="0">
                <a:solidFill>
                  <a:schemeClr val="tx1"/>
                </a:solidFill>
                <a:latin typeface="+mn-lt"/>
                <a:ea typeface="+mn-ea"/>
                <a:cs typeface="+mn-cs"/>
              </a:rPr>
              <a:t>Students analyze the meaning of the content representation, but only on a superficial level.</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 for Analysis Guide D, Part 3:</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Students need to understand what each part of the model represents. The use of an analogy map with drawings may support student understandings of this model.</a:t>
            </a:r>
            <a:endParaRPr lang="en-US" sz="1800" kern="1200" dirty="0">
              <a:solidFill>
                <a:schemeClr val="tx1"/>
              </a:solidFill>
              <a:latin typeface="+mn-lt"/>
              <a:ea typeface="+mn-ea"/>
              <a:cs typeface="+mn-cs"/>
            </a:endParaRPr>
          </a:p>
        </p:txBody>
      </p:sp>
      <p:sp>
        <p:nvSpPr>
          <p:cNvPr id="77827" name="Slide Number Placeholder 3"/>
          <p:cNvSpPr>
            <a:spLocks noGrp="1"/>
          </p:cNvSpPr>
          <p:nvPr>
            <p:ph type="sldNum" sz="quarter" idx="5"/>
          </p:nvPr>
        </p:nvSpPr>
        <p:spPr>
          <a:noFill/>
        </p:spPr>
        <p:txBody>
          <a:bodyPr/>
          <a:lstStyle/>
          <a:p>
            <a:fld id="{13A0D520-B480-4978-A3A3-32FFA1B77F00}" type="slidenum">
              <a:rPr lang="en-US"/>
              <a:pPr/>
              <a:t>23</a:t>
            </a:fld>
            <a:endParaRPr lang="en-US"/>
          </a:p>
        </p:txBody>
      </p:sp>
    </p:spTree>
    <p:extLst>
      <p:ext uri="{BB962C8B-B14F-4D97-AF65-F5344CB8AC3E}">
        <p14:creationId xmlns:p14="http://schemas.microsoft.com/office/powerpoint/2010/main" val="4131703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7"/>
          <p:cNvSpPr>
            <a:spLocks noGrp="1" noChangeArrowheads="1"/>
          </p:cNvSpPr>
          <p:nvPr>
            <p:ph type="sldNum" sz="quarter" idx="5"/>
          </p:nvPr>
        </p:nvSpPr>
        <p:spPr>
          <a:noFill/>
        </p:spPr>
        <p:txBody>
          <a:bodyPr/>
          <a:lstStyle/>
          <a:p>
            <a:fld id="{4A5491BF-9FED-417A-A2E8-A419B691E685}" type="slidenum">
              <a:rPr lang="en-US"/>
              <a:pPr/>
              <a:t>24</a:t>
            </a:fld>
            <a:endParaRPr lang="en-US"/>
          </a:p>
        </p:txBody>
      </p:sp>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p:txBody>
          <a:bodyPr/>
          <a:lstStyle/>
          <a:p>
            <a:pPr eaLnBrk="1" hangingPunct="1"/>
            <a:r>
              <a:rPr lang="en-US" dirty="0"/>
              <a:t>20 min</a:t>
            </a:r>
          </a:p>
          <a:p>
            <a:pPr eaLnBrk="1" hangingPunct="1"/>
            <a:endParaRPr lang="en-US" dirty="0"/>
          </a:p>
          <a:p>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Individuals (10 min):</a:t>
            </a:r>
            <a:r>
              <a:rPr lang="en-US" sz="1200" kern="1200" dirty="0">
                <a:solidFill>
                  <a:schemeClr val="tx1"/>
                </a:solidFill>
                <a:latin typeface="+mn-lt"/>
                <a:ea typeface="+mn-ea"/>
                <a:cs typeface="+mn-cs"/>
              </a:rPr>
              <a:t> Have participants work on the slide questions. </a:t>
            </a:r>
            <a:r>
              <a:rPr lang="en-US" sz="1200" b="0" kern="1200" dirty="0">
                <a:solidFill>
                  <a:schemeClr val="tx1"/>
                </a:solidFill>
                <a:latin typeface="+mn-lt"/>
                <a:ea typeface="+mn-ea"/>
                <a:cs typeface="+mn-cs"/>
              </a:rPr>
              <a:t>Encourage them to use their resources </a:t>
            </a:r>
            <a:r>
              <a:rPr lang="en-US" sz="1200" kern="1200" dirty="0">
                <a:solidFill>
                  <a:schemeClr val="tx1"/>
                </a:solidFill>
                <a:latin typeface="+mn-lt"/>
                <a:ea typeface="+mn-ea"/>
                <a:cs typeface="+mn-cs"/>
              </a:rPr>
              <a:t>(e.g., the strategies booklet, their Z-fold summary charts, the content background document</a:t>
            </a:r>
            <a:r>
              <a:rPr lang="en-US" sz="1200" kern="1200">
                <a:solidFill>
                  <a:schemeClr val="tx1"/>
                </a:solidFill>
                <a:latin typeface="+mn-lt"/>
                <a:ea typeface="+mn-ea"/>
                <a:cs typeface="+mn-cs"/>
              </a:rPr>
              <a:t>, notes </a:t>
            </a:r>
            <a:r>
              <a:rPr lang="en-US" sz="1200" kern="1200" dirty="0">
                <a:solidFill>
                  <a:schemeClr val="tx1"/>
                </a:solidFill>
                <a:latin typeface="+mn-lt"/>
                <a:ea typeface="+mn-ea"/>
                <a:cs typeface="+mn-cs"/>
              </a:rPr>
              <a:t>they’ve taken).</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Whole group (10 min):</a:t>
            </a:r>
            <a:r>
              <a:rPr lang="en-US" sz="1200" kern="1200" dirty="0">
                <a:solidFill>
                  <a:schemeClr val="tx1"/>
                </a:solidFill>
                <a:latin typeface="+mn-lt"/>
                <a:ea typeface="+mn-ea"/>
                <a:cs typeface="+mn-cs"/>
              </a:rPr>
              <a:t> Have participants share their new ideas for each question in a round-robin format, if time allows. Otherwise, have a couple of volunteers share their ideas for each question. </a:t>
            </a:r>
            <a:endParaRPr lang="en-US" dirty="0"/>
          </a:p>
        </p:txBody>
      </p:sp>
    </p:spTree>
    <p:extLst>
      <p:ext uri="{BB962C8B-B14F-4D97-AF65-F5344CB8AC3E}">
        <p14:creationId xmlns:p14="http://schemas.microsoft.com/office/powerpoint/2010/main" val="264772560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54243" indent="-290093" eaLnBrk="0" hangingPunct="0">
              <a:spcBef>
                <a:spcPct val="30000"/>
              </a:spcBef>
              <a:defRPr sz="1200">
                <a:solidFill>
                  <a:schemeClr val="tx1"/>
                </a:solidFill>
                <a:latin typeface="Arial" charset="0"/>
              </a:defRPr>
            </a:lvl2pPr>
            <a:lvl3pPr marL="1160374" indent="-232075" eaLnBrk="0" hangingPunct="0">
              <a:spcBef>
                <a:spcPct val="30000"/>
              </a:spcBef>
              <a:defRPr sz="1200">
                <a:solidFill>
                  <a:schemeClr val="tx1"/>
                </a:solidFill>
                <a:latin typeface="Arial" charset="0"/>
              </a:defRPr>
            </a:lvl3pPr>
            <a:lvl4pPr marL="1624523" indent="-232075" eaLnBrk="0" hangingPunct="0">
              <a:spcBef>
                <a:spcPct val="30000"/>
              </a:spcBef>
              <a:defRPr sz="1200">
                <a:solidFill>
                  <a:schemeClr val="tx1"/>
                </a:solidFill>
                <a:latin typeface="Arial" charset="0"/>
              </a:defRPr>
            </a:lvl4pPr>
            <a:lvl5pPr marL="2088672" indent="-232075" eaLnBrk="0" hangingPunct="0">
              <a:spcBef>
                <a:spcPct val="30000"/>
              </a:spcBef>
              <a:defRPr sz="1200">
                <a:solidFill>
                  <a:schemeClr val="tx1"/>
                </a:solidFill>
                <a:latin typeface="Arial" charset="0"/>
              </a:defRPr>
            </a:lvl5pPr>
            <a:lvl6pPr marL="2552822" indent="-232075" eaLnBrk="0" fontAlgn="base" hangingPunct="0">
              <a:spcBef>
                <a:spcPct val="30000"/>
              </a:spcBef>
              <a:spcAft>
                <a:spcPct val="0"/>
              </a:spcAft>
              <a:defRPr sz="1200">
                <a:solidFill>
                  <a:schemeClr val="tx1"/>
                </a:solidFill>
                <a:latin typeface="Arial" charset="0"/>
              </a:defRPr>
            </a:lvl6pPr>
            <a:lvl7pPr marL="3016971" indent="-232075" eaLnBrk="0" fontAlgn="base" hangingPunct="0">
              <a:spcBef>
                <a:spcPct val="30000"/>
              </a:spcBef>
              <a:spcAft>
                <a:spcPct val="0"/>
              </a:spcAft>
              <a:defRPr sz="1200">
                <a:solidFill>
                  <a:schemeClr val="tx1"/>
                </a:solidFill>
                <a:latin typeface="Arial" charset="0"/>
              </a:defRPr>
            </a:lvl7pPr>
            <a:lvl8pPr marL="3481121" indent="-232075" eaLnBrk="0" fontAlgn="base" hangingPunct="0">
              <a:spcBef>
                <a:spcPct val="30000"/>
              </a:spcBef>
              <a:spcAft>
                <a:spcPct val="0"/>
              </a:spcAft>
              <a:defRPr sz="1200">
                <a:solidFill>
                  <a:schemeClr val="tx1"/>
                </a:solidFill>
                <a:latin typeface="Arial" charset="0"/>
              </a:defRPr>
            </a:lvl8pPr>
            <a:lvl9pPr marL="3945270" indent="-232075"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A9E7CF9-240F-482B-9EC3-A2AD26735D19}" type="slidenum">
              <a:rPr lang="en-US" altLang="en-US">
                <a:solidFill>
                  <a:prstClr val="black"/>
                </a:solidFill>
              </a:rPr>
              <a:pPr eaLnBrk="1" hangingPunct="1">
                <a:spcBef>
                  <a:spcPct val="0"/>
                </a:spcBef>
              </a:pPr>
              <a:t>25</a:t>
            </a:fld>
            <a:endParaRPr lang="en-US" altLang="en-US">
              <a:solidFill>
                <a:prstClr val="black"/>
              </a:solidFill>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p:spPr>
        <p:txBody>
          <a:bodyPr/>
          <a:lstStyle/>
          <a:p>
            <a:pPr eaLnBrk="1" hangingPunct="1"/>
            <a:r>
              <a:rPr lang="en-US" altLang="en-US" dirty="0"/>
              <a:t>Less than 1 min</a:t>
            </a:r>
          </a:p>
          <a:p>
            <a:pPr eaLnBrk="1" hangingPunct="1"/>
            <a:endParaRPr lang="en-US" altLang="en-US" dirty="0"/>
          </a:p>
          <a:p>
            <a:pPr marL="0" lvl="1"/>
            <a:r>
              <a:rPr lang="en-US" sz="1200" b="0" kern="1200" dirty="0">
                <a:solidFill>
                  <a:schemeClr val="tx1"/>
                </a:solidFill>
                <a:latin typeface="+mn-lt"/>
                <a:ea typeface="+mn-ea"/>
                <a:cs typeface="+mn-cs"/>
              </a:rPr>
              <a:t>a. </a:t>
            </a:r>
            <a:r>
              <a:rPr lang="en-US" sz="1200" kern="1200" dirty="0">
                <a:solidFill>
                  <a:schemeClr val="tx1"/>
                </a:solidFill>
                <a:latin typeface="+mn-lt"/>
                <a:ea typeface="+mn-ea"/>
                <a:cs typeface="+mn-cs"/>
              </a:rPr>
              <a:t>“Next, we’ll continue our content deepening work on variations in plants and animals.”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Throughout this content deepening phase, refer as needed to the content background document and Common Student Ideas about Variations in Plants and Animals.</a:t>
            </a:r>
            <a:endParaRPr lang="en-US" altLang="en-US" dirty="0"/>
          </a:p>
        </p:txBody>
      </p:sp>
    </p:spTree>
    <p:extLst>
      <p:ext uri="{BB962C8B-B14F-4D97-AF65-F5344CB8AC3E}">
        <p14:creationId xmlns:p14="http://schemas.microsoft.com/office/powerpoint/2010/main" val="211386607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0" lvl="1"/>
            <a:r>
              <a:rPr lang="en-US" dirty="0"/>
              <a:t>a. Review the unit central question on the slide.</a:t>
            </a:r>
          </a:p>
        </p:txBody>
      </p:sp>
      <p:sp>
        <p:nvSpPr>
          <p:cNvPr id="4" name="Slide Number Placeholder 3"/>
          <p:cNvSpPr>
            <a:spLocks noGrp="1"/>
          </p:cNvSpPr>
          <p:nvPr>
            <p:ph type="sldNum" sz="quarter" idx="10"/>
          </p:nvPr>
        </p:nvSpPr>
        <p:spPr/>
        <p:txBody>
          <a:bodyPr/>
          <a:lstStyle/>
          <a:p>
            <a:fld id="{458BEC4D-D1F7-4625-B0BA-2126EAFE9E6D}" type="slidenum">
              <a:rPr lang="en-US" smtClean="0"/>
              <a:pPr/>
              <a:t>26</a:t>
            </a:fld>
            <a:endParaRPr lang="en-US"/>
          </a:p>
        </p:txBody>
      </p:sp>
    </p:spTree>
    <p:extLst>
      <p:ext uri="{BB962C8B-B14F-4D97-AF65-F5344CB8AC3E}">
        <p14:creationId xmlns:p14="http://schemas.microsoft.com/office/powerpoint/2010/main" val="22211323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3 min</a:t>
            </a:r>
          </a:p>
          <a:p>
            <a:endParaRPr lang="en-US" dirty="0"/>
          </a:p>
          <a:p>
            <a:pPr marL="0" lvl="1"/>
            <a:r>
              <a:rPr lang="en-US" dirty="0"/>
              <a:t>a. </a:t>
            </a:r>
            <a:r>
              <a:rPr lang="en-US" sz="1200" kern="1200" dirty="0">
                <a:solidFill>
                  <a:schemeClr val="tx1"/>
                </a:solidFill>
                <a:latin typeface="+mn-lt"/>
                <a:ea typeface="+mn-ea"/>
                <a:cs typeface="+mn-cs"/>
              </a:rPr>
              <a:t>Ask participants what they did in the previous content deepening session that relates to strategy D: Select content representations and models matched to the learning goal and engage students in their use.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Then ask participants, “How well does the cottonwood-seed model match the main learning goal of VPA lesson 3: Trait variations in plants or animals of the same kind affect which individual plants or animals survive and which don’t?”</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“Next, we’ll revisit some of the science ideas we learned about last time.”</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min</a:t>
            </a:r>
          </a:p>
          <a:p>
            <a:endParaRPr lang="en-US" dirty="0"/>
          </a:p>
          <a:p>
            <a:pPr marL="228600" lvl="1" indent="-228600">
              <a:buNone/>
            </a:pPr>
            <a:r>
              <a:rPr lang="en-US" sz="1200" kern="1200" dirty="0">
                <a:solidFill>
                  <a:schemeClr val="tx1"/>
                </a:solidFill>
                <a:latin typeface="+mn-lt"/>
                <a:ea typeface="+mn-ea"/>
                <a:cs typeface="+mn-cs"/>
              </a:rPr>
              <a:t>a. “This living graph is similar to the graphs you created during the Celebrate Variation activity in our first session.” </a:t>
            </a:r>
          </a:p>
          <a:p>
            <a:endParaRPr lang="en-US" sz="1200" kern="1200" dirty="0">
              <a:solidFill>
                <a:schemeClr val="tx1"/>
              </a:solidFill>
              <a:latin typeface="+mn-lt"/>
              <a:ea typeface="+mn-ea"/>
              <a:cs typeface="+mn-cs"/>
            </a:endParaRPr>
          </a:p>
          <a:p>
            <a:pPr marL="228600" indent="-228600">
              <a:buNone/>
            </a:pPr>
            <a:r>
              <a:rPr lang="en-US" sz="1200" kern="1200" dirty="0">
                <a:solidFill>
                  <a:schemeClr val="tx1"/>
                </a:solidFill>
                <a:latin typeface="+mn-lt"/>
                <a:ea typeface="+mn-ea"/>
                <a:cs typeface="+mn-cs"/>
              </a:rPr>
              <a:t>b. Ask participants how this graph relates to the investigations they conducted in previous sessions on trait variation.</a:t>
            </a:r>
            <a:r>
              <a:rPr lang="en-US" sz="1050" kern="1200" dirty="0">
                <a:solidFill>
                  <a:schemeClr val="tx1"/>
                </a:solidFill>
                <a:latin typeface="+mn-lt"/>
                <a:ea typeface="+mn-ea"/>
                <a:cs typeface="+mn-cs"/>
              </a:rPr>
              <a:t> </a:t>
            </a:r>
          </a:p>
          <a:p>
            <a:pPr marL="0" indent="0">
              <a:buNone/>
            </a:pP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28</a:t>
            </a:fld>
            <a:endParaRPr lang="en-US">
              <a:solidFill>
                <a:prstClr val="black"/>
              </a:solidFill>
            </a:endParaRPr>
          </a:p>
        </p:txBody>
      </p:sp>
    </p:spTree>
    <p:extLst>
      <p:ext uri="{BB962C8B-B14F-4D97-AF65-F5344CB8AC3E}">
        <p14:creationId xmlns:p14="http://schemas.microsoft.com/office/powerpoint/2010/main" val="8271386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228600" indent="-228600">
              <a:buNone/>
            </a:pPr>
            <a:r>
              <a:rPr lang="en-US" dirty="0"/>
              <a:t>a. Review</a:t>
            </a:r>
            <a:r>
              <a:rPr lang="en-US" sz="1200" kern="1200" dirty="0">
                <a:solidFill>
                  <a:schemeClr val="tx1"/>
                </a:solidFill>
                <a:effectLst/>
                <a:latin typeface="+mn-lt"/>
                <a:ea typeface="+mn-ea"/>
                <a:cs typeface="+mn-cs"/>
              </a:rPr>
              <a:t> the definition of traits on the slide and the different types of traits found in living things. </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29</a:t>
            </a:fld>
            <a:endParaRPr lang="en-US">
              <a:solidFill>
                <a:prstClr val="black"/>
              </a:solidFill>
            </a:endParaRPr>
          </a:p>
        </p:txBody>
      </p:sp>
    </p:spTree>
    <p:extLst>
      <p:ext uri="{BB962C8B-B14F-4D97-AF65-F5344CB8AC3E}">
        <p14:creationId xmlns:p14="http://schemas.microsoft.com/office/powerpoint/2010/main" val="2910145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a:t>
            </a:r>
            <a:r>
              <a:rPr lang="en-US" sz="1200" kern="1200" dirty="0">
                <a:solidFill>
                  <a:schemeClr val="tx1"/>
                </a:solidFill>
                <a:latin typeface="+mn-lt"/>
                <a:ea typeface="+mn-ea"/>
                <a:cs typeface="+mn-cs"/>
              </a:rPr>
              <a:t>Give participants time to review your feedback on their reflections from day 6 and offer reactions, comments, or follow-up questions. </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 </a:t>
            </a:r>
          </a:p>
          <a:p>
            <a:endParaRPr lang="en-US" dirty="0"/>
          </a:p>
        </p:txBody>
      </p:sp>
      <p:sp>
        <p:nvSpPr>
          <p:cNvPr id="4" name="Header Placeholder 3"/>
          <p:cNvSpPr>
            <a:spLocks noGrp="1"/>
          </p:cNvSpPr>
          <p:nvPr>
            <p:ph type="hdr" sz="quarter" idx="10"/>
          </p:nvPr>
        </p:nvSpPr>
        <p:spPr/>
        <p:txBody>
          <a:bodyPr/>
          <a:lstStyle/>
          <a:p>
            <a:pPr>
              <a:defRPr/>
            </a:pPr>
            <a:r>
              <a:rPr lang="en-US"/>
              <a:t>BSCS</a:t>
            </a:r>
          </a:p>
        </p:txBody>
      </p:sp>
      <p:sp>
        <p:nvSpPr>
          <p:cNvPr id="5" name="Footer Placeholder 4"/>
          <p:cNvSpPr>
            <a:spLocks noGrp="1"/>
          </p:cNvSpPr>
          <p:nvPr>
            <p:ph type="ftr" sz="quarter" idx="11"/>
          </p:nvPr>
        </p:nvSpPr>
        <p:spPr/>
        <p:txBody>
          <a:bodyPr/>
          <a:lstStyle/>
          <a:p>
            <a:pPr>
              <a:defRPr/>
            </a:pPr>
            <a:r>
              <a:rPr lang="en-US" dirty="0"/>
              <a:t>STeLLA Summer Institute June 2011</a:t>
            </a:r>
          </a:p>
        </p:txBody>
      </p:sp>
      <p:sp>
        <p:nvSpPr>
          <p:cNvPr id="6" name="Slide Number Placeholder 5"/>
          <p:cNvSpPr>
            <a:spLocks noGrp="1"/>
          </p:cNvSpPr>
          <p:nvPr>
            <p:ph type="sldNum" sz="quarter" idx="12"/>
          </p:nvPr>
        </p:nvSpPr>
        <p:spPr/>
        <p:txBody>
          <a:bodyPr/>
          <a:lstStyle/>
          <a:p>
            <a:pPr>
              <a:defRPr/>
            </a:pPr>
            <a:fld id="{35074273-5C1C-4B8A-81EC-C8326BBD4877}" type="slidenum">
              <a:rPr lang="en-US" smtClean="0"/>
              <a:pPr>
                <a:defRPr/>
              </a:pPr>
              <a:t>3</a:t>
            </a:fld>
            <a:endParaRPr lang="en-US"/>
          </a:p>
        </p:txBody>
      </p:sp>
    </p:spTree>
    <p:extLst>
      <p:ext uri="{BB962C8B-B14F-4D97-AF65-F5344CB8AC3E}">
        <p14:creationId xmlns:p14="http://schemas.microsoft.com/office/powerpoint/2010/main" val="1493997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None/>
            </a:pPr>
            <a:r>
              <a:rPr lang="en-US" sz="1200" kern="1200" dirty="0">
                <a:solidFill>
                  <a:schemeClr val="tx1"/>
                </a:solidFill>
                <a:effectLst/>
                <a:latin typeface="+mn-lt"/>
                <a:ea typeface="+mn-ea"/>
                <a:cs typeface="+mn-cs"/>
              </a:rPr>
              <a:t>5 min</a:t>
            </a:r>
          </a:p>
          <a:p>
            <a:pPr marL="228600" lvl="0" indent="-228600">
              <a:buNone/>
            </a:pPr>
            <a:endParaRPr lang="en-US" sz="1200" kern="1200" dirty="0">
              <a:solidFill>
                <a:schemeClr val="tx1"/>
              </a:solidFill>
              <a:effectLst/>
              <a:latin typeface="+mn-lt"/>
              <a:ea typeface="+mn-ea"/>
              <a:cs typeface="+mn-cs"/>
            </a:endParaRPr>
          </a:p>
          <a:p>
            <a:pPr marL="228600" lvl="0" indent="-228600">
              <a:buNone/>
            </a:pPr>
            <a:r>
              <a:rPr lang="en-US" sz="1200" kern="1200" dirty="0">
                <a:solidFill>
                  <a:schemeClr val="tx1"/>
                </a:solidFill>
                <a:effectLst/>
                <a:latin typeface="+mn-lt"/>
                <a:ea typeface="+mn-ea"/>
                <a:cs typeface="+mn-cs"/>
              </a:rPr>
              <a:t>a. “One type of behavioral trait involves seeking out new and sometimes risky experiences. This trait is referred</a:t>
            </a:r>
            <a:r>
              <a:rPr lang="en-US" sz="1200" kern="1200" baseline="0" dirty="0">
                <a:solidFill>
                  <a:schemeClr val="tx1"/>
                </a:solidFill>
                <a:effectLst/>
                <a:latin typeface="+mn-lt"/>
                <a:ea typeface="+mn-ea"/>
                <a:cs typeface="+mn-cs"/>
              </a:rPr>
              <a:t> to as </a:t>
            </a:r>
            <a:r>
              <a:rPr lang="en-US" sz="1200" i="1" kern="1200" baseline="0" dirty="0">
                <a:solidFill>
                  <a:schemeClr val="tx1"/>
                </a:solidFill>
                <a:effectLst/>
                <a:latin typeface="+mn-lt"/>
                <a:ea typeface="+mn-ea"/>
                <a:cs typeface="+mn-cs"/>
              </a:rPr>
              <a:t>novelty-seeking behavior</a:t>
            </a:r>
            <a:r>
              <a:rPr lang="en-US" sz="1200" kern="1200" baseline="0" dirty="0">
                <a:solidFill>
                  <a:schemeClr val="tx1"/>
                </a:solidFill>
                <a:effectLst/>
                <a:latin typeface="+mn-lt"/>
                <a:ea typeface="+mn-ea"/>
                <a:cs typeface="+mn-cs"/>
              </a:rPr>
              <a:t>.”</a:t>
            </a:r>
            <a:endParaRPr lang="en-US" sz="1600" kern="1200" dirty="0">
              <a:solidFill>
                <a:schemeClr val="tx1"/>
              </a:solidFill>
              <a:effectLst/>
              <a:latin typeface="+mn-lt"/>
              <a:ea typeface="+mn-ea"/>
              <a:cs typeface="+mn-cs"/>
            </a:endParaRPr>
          </a:p>
          <a:p>
            <a:pPr marL="228600" lvl="0" indent="-228600">
              <a:buAutoNum type="alphaLcParenR"/>
            </a:pPr>
            <a:endParaRPr lang="en-US" sz="1600" kern="1200" dirty="0">
              <a:solidFill>
                <a:schemeClr val="tx1"/>
              </a:solidFill>
              <a:effectLst/>
              <a:latin typeface="+mn-lt"/>
              <a:ea typeface="+mn-ea"/>
              <a:cs typeface="+mn-cs"/>
            </a:endParaRPr>
          </a:p>
          <a:p>
            <a:pPr marL="228600" lvl="0" indent="-228600">
              <a:buNone/>
            </a:pPr>
            <a:r>
              <a:rPr lang="en-US" sz="1200" kern="1200" dirty="0">
                <a:solidFill>
                  <a:schemeClr val="tx1"/>
                </a:solidFill>
                <a:effectLst/>
                <a:latin typeface="+mn-lt"/>
                <a:ea typeface="+mn-ea"/>
                <a:cs typeface="+mn-cs"/>
              </a:rPr>
              <a:t>b. “Do you think you have</a:t>
            </a:r>
            <a:r>
              <a:rPr lang="en-US" sz="1200" kern="1200" baseline="0" dirty="0">
                <a:solidFill>
                  <a:schemeClr val="tx1"/>
                </a:solidFill>
                <a:effectLst/>
                <a:latin typeface="+mn-lt"/>
                <a:ea typeface="+mn-ea"/>
                <a:cs typeface="+mn-cs"/>
              </a:rPr>
              <a:t> this trait? Let’s find out!”</a:t>
            </a:r>
          </a:p>
          <a:p>
            <a:pPr marL="228600" lvl="0" indent="-228600">
              <a:buNone/>
            </a:pPr>
            <a:endParaRPr lang="en-US" sz="1200" kern="1200" baseline="0" dirty="0">
              <a:solidFill>
                <a:schemeClr val="tx1"/>
              </a:solidFill>
              <a:effectLst/>
              <a:latin typeface="+mn-lt"/>
              <a:ea typeface="+mn-ea"/>
              <a:cs typeface="+mn-cs"/>
            </a:endParaRPr>
          </a:p>
          <a:p>
            <a:pPr marL="228600" lvl="0" indent="-228600">
              <a:buNone/>
            </a:pPr>
            <a:r>
              <a:rPr lang="en-US" sz="1200" kern="1200" dirty="0">
                <a:solidFill>
                  <a:schemeClr val="tx1"/>
                </a:solidFill>
                <a:effectLst/>
                <a:latin typeface="+mn-lt"/>
                <a:ea typeface="+mn-ea"/>
                <a:cs typeface="+mn-cs"/>
              </a:rPr>
              <a:t>c. Distribute handout 7.3 (Novelty-Seeking</a:t>
            </a:r>
            <a:r>
              <a:rPr lang="en-US" sz="1200" kern="1200" baseline="0" dirty="0">
                <a:solidFill>
                  <a:schemeClr val="tx1"/>
                </a:solidFill>
                <a:effectLst/>
                <a:latin typeface="+mn-lt"/>
                <a:ea typeface="+mn-ea"/>
                <a:cs typeface="+mn-cs"/>
              </a:rPr>
              <a:t>-Behavior Survey) and read the question at the top of the page. Then ask participants to begin the survey. </a:t>
            </a:r>
          </a:p>
          <a:p>
            <a:pPr marL="228600" lvl="0" indent="-228600">
              <a:buNone/>
            </a:pPr>
            <a:endParaRPr lang="en-US" sz="1200" kern="1200" baseline="0" dirty="0">
              <a:solidFill>
                <a:schemeClr val="tx1"/>
              </a:solidFill>
              <a:effectLst/>
              <a:latin typeface="+mn-lt"/>
              <a:ea typeface="+mn-ea"/>
              <a:cs typeface="+mn-cs"/>
            </a:endParaRPr>
          </a:p>
          <a:p>
            <a:pPr marL="0" lvl="0" indent="0">
              <a:buNone/>
            </a:pPr>
            <a:r>
              <a:rPr lang="en-US" sz="1200" kern="1200" baseline="0" dirty="0">
                <a:solidFill>
                  <a:schemeClr val="tx1"/>
                </a:solidFill>
                <a:effectLst/>
                <a:latin typeface="+mn-lt"/>
                <a:ea typeface="+mn-ea"/>
                <a:cs typeface="+mn-cs"/>
              </a:rPr>
              <a:t>d. After participants have completed their surveys, direct them to calculate their scores by counting the number of yes responses and </a:t>
            </a:r>
            <a:r>
              <a:rPr lang="en-US" sz="1200" kern="1200" dirty="0">
                <a:solidFill>
                  <a:schemeClr val="tx1"/>
                </a:solidFill>
                <a:effectLst/>
                <a:latin typeface="+mn-lt"/>
                <a:ea typeface="+mn-ea"/>
                <a:cs typeface="+mn-cs"/>
              </a:rPr>
              <a:t>giving themselves one point for each yes.</a:t>
            </a:r>
          </a:p>
          <a:p>
            <a:pPr marL="228600" lvl="0" indent="-228600">
              <a:buNone/>
            </a:pPr>
            <a:endParaRPr lang="en-US" sz="1200" kern="1200" dirty="0">
              <a:solidFill>
                <a:schemeClr val="tx1"/>
              </a:solidFill>
              <a:effectLst/>
              <a:latin typeface="+mn-lt"/>
              <a:ea typeface="+mn-ea"/>
              <a:cs typeface="+mn-cs"/>
            </a:endParaRPr>
          </a:p>
          <a:p>
            <a:pPr marL="228600" lvl="0" indent="-228600">
              <a:buNone/>
            </a:pPr>
            <a:r>
              <a:rPr lang="en-US" sz="1200" b="0" kern="1200" baseline="0" dirty="0">
                <a:solidFill>
                  <a:schemeClr val="tx1"/>
                </a:solidFill>
                <a:effectLst/>
                <a:latin typeface="+mn-lt"/>
                <a:ea typeface="+mn-ea"/>
                <a:cs typeface="+mn-cs"/>
              </a:rPr>
              <a:t>e. </a:t>
            </a:r>
            <a:r>
              <a:rPr lang="en-US" sz="1200" b="1" kern="1200" baseline="0" dirty="0">
                <a:solidFill>
                  <a:schemeClr val="tx1"/>
                </a:solidFill>
                <a:effectLst/>
                <a:latin typeface="+mn-lt"/>
                <a:ea typeface="+mn-ea"/>
                <a:cs typeface="+mn-cs"/>
              </a:rPr>
              <a:t>Whole-group share-out:</a:t>
            </a:r>
            <a:r>
              <a:rPr lang="en-US" sz="1200" kern="1200" baseline="0" dirty="0">
                <a:solidFill>
                  <a:schemeClr val="tx1"/>
                </a:solidFill>
                <a:effectLst/>
                <a:latin typeface="+mn-lt"/>
                <a:ea typeface="+mn-ea"/>
                <a:cs typeface="+mn-cs"/>
              </a:rPr>
              <a:t> Invite participants to share the results of their surveys with the group.</a:t>
            </a:r>
          </a:p>
          <a:p>
            <a:pPr marL="0" lvl="0" indent="0">
              <a:buNone/>
            </a:pPr>
            <a:endParaRPr lang="en-US" sz="16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43684274-B60F-44DF-95D1-7232594CDA5D}" type="slidenum">
              <a:rPr lang="en-US" smtClean="0">
                <a:solidFill>
                  <a:prstClr val="black"/>
                </a:solidFill>
              </a:rPr>
              <a:pPr>
                <a:defRPr/>
              </a:pPr>
              <a:t>30</a:t>
            </a:fld>
            <a:endParaRPr lang="en-US">
              <a:solidFill>
                <a:prstClr val="black"/>
              </a:solidFill>
            </a:endParaRPr>
          </a:p>
        </p:txBody>
      </p:sp>
    </p:spTree>
    <p:extLst>
      <p:ext uri="{BB962C8B-B14F-4D97-AF65-F5344CB8AC3E}">
        <p14:creationId xmlns:p14="http://schemas.microsoft.com/office/powerpoint/2010/main" val="287384139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None/>
            </a:pPr>
            <a:r>
              <a:rPr lang="en-US" dirty="0"/>
              <a:t>5</a:t>
            </a:r>
            <a:r>
              <a:rPr lang="en-US" baseline="0" dirty="0"/>
              <a:t> min</a:t>
            </a:r>
          </a:p>
          <a:p>
            <a:pPr marL="228600" lvl="0" indent="-228600">
              <a:buNone/>
            </a:pPr>
            <a:endParaRPr lang="en-US" baseline="0" dirty="0"/>
          </a:p>
          <a:p>
            <a:pPr marL="228600" lvl="1" indent="-228600">
              <a:buNone/>
            </a:pPr>
            <a:r>
              <a:rPr lang="en-US" sz="1200" kern="1200" dirty="0">
                <a:solidFill>
                  <a:schemeClr val="tx1"/>
                </a:solidFill>
                <a:latin typeface="+mn-lt"/>
                <a:ea typeface="+mn-ea"/>
                <a:cs typeface="+mn-cs"/>
              </a:rPr>
              <a:t>a. Orient participants to the sample bar graph on the slide and ask the following questions: </a:t>
            </a:r>
          </a:p>
          <a:p>
            <a:pPr marL="320040" lvl="1" indent="-137160">
              <a:buFont typeface="Arial" pitchFamily="34" charset="0"/>
              <a:buChar char="•"/>
            </a:pPr>
            <a:r>
              <a:rPr lang="en-US" sz="1200" kern="1200" dirty="0">
                <a:solidFill>
                  <a:schemeClr val="tx1"/>
                </a:solidFill>
                <a:latin typeface="+mn-lt"/>
                <a:ea typeface="+mn-ea"/>
                <a:cs typeface="+mn-cs"/>
              </a:rPr>
              <a:t>“How does this graph show variation for the novelty-seeking</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behavioral trait?”</a:t>
            </a:r>
          </a:p>
          <a:p>
            <a:pPr marL="320040" lvl="1" indent="-137160">
              <a:buFont typeface="Arial" pitchFamily="34" charset="0"/>
              <a:buChar char="•"/>
            </a:pPr>
            <a:r>
              <a:rPr lang="en-US" sz="1200" kern="1200" dirty="0">
                <a:solidFill>
                  <a:schemeClr val="tx1"/>
                </a:solidFill>
                <a:latin typeface="+mn-lt"/>
                <a:ea typeface="+mn-ea"/>
                <a:cs typeface="+mn-cs"/>
              </a:rPr>
              <a:t>“To what extent do you think behavioral traits like novelty seeking are passed from parents to offspring?”</a:t>
            </a:r>
            <a:endParaRPr lang="en-US" sz="1800" b="1" kern="1200" dirty="0">
              <a:solidFill>
                <a:schemeClr val="tx1"/>
              </a:solidFill>
              <a:latin typeface="+mn-lt"/>
              <a:ea typeface="+mn-ea"/>
              <a:cs typeface="+mn-cs"/>
            </a:endParaRP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If time allows, invite participants to reflect on how their own novelty-seeking score relates to the sample data.</a:t>
            </a:r>
          </a:p>
          <a:p>
            <a:endParaRPr lang="en-US" sz="1200" kern="1200" dirty="0">
              <a:solidFill>
                <a:schemeClr val="tx1"/>
              </a:solidFill>
              <a:latin typeface="+mn-lt"/>
              <a:ea typeface="+mn-ea"/>
              <a:cs typeface="+mn-cs"/>
            </a:endParaRPr>
          </a:p>
          <a:p>
            <a:pPr marL="228600" indent="-228600">
              <a:buNone/>
            </a:pPr>
            <a:r>
              <a:rPr lang="en-US" sz="1200" kern="1200" dirty="0">
                <a:solidFill>
                  <a:schemeClr val="tx1"/>
                </a:solidFill>
                <a:latin typeface="+mn-lt"/>
                <a:ea typeface="+mn-ea"/>
                <a:cs typeface="+mn-cs"/>
              </a:rPr>
              <a:t>b. Elicit a variety of ideas from participants for the second question.</a:t>
            </a:r>
          </a:p>
          <a:p>
            <a:endParaRPr lang="en-US" sz="1200" kern="1200" dirty="0">
              <a:solidFill>
                <a:schemeClr val="tx1"/>
              </a:solidFill>
              <a:latin typeface="+mn-lt"/>
              <a:ea typeface="+mn-ea"/>
              <a:cs typeface="+mn-cs"/>
            </a:endParaRPr>
          </a:p>
          <a:p>
            <a:pPr marL="0" indent="0">
              <a:buNone/>
            </a:pPr>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Emphasize: </a:t>
            </a:r>
            <a:r>
              <a:rPr lang="en-US" sz="1200" kern="1200" dirty="0">
                <a:solidFill>
                  <a:schemeClr val="tx1"/>
                </a:solidFill>
                <a:latin typeface="+mn-lt"/>
                <a:ea typeface="+mn-ea"/>
                <a:cs typeface="+mn-cs"/>
              </a:rPr>
              <a:t>“Biologists recognize two major origins</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of trait variation: (1) inherited changes that are encoded in genes and DNA, and (2) environmental causes that include life experiences, the chemical environment in the womb, and formal learning experiences.” </a:t>
            </a:r>
          </a:p>
          <a:p>
            <a:endParaRPr lang="en-US" sz="1200" kern="1200" dirty="0">
              <a:solidFill>
                <a:schemeClr val="tx1"/>
              </a:solidFill>
              <a:latin typeface="+mn-lt"/>
              <a:ea typeface="+mn-ea"/>
              <a:cs typeface="+mn-cs"/>
            </a:endParaRPr>
          </a:p>
          <a:p>
            <a:pPr marL="228600" indent="-228600">
              <a:buNone/>
            </a:pPr>
            <a:r>
              <a:rPr lang="en-US" sz="1200" kern="1200" dirty="0">
                <a:solidFill>
                  <a:schemeClr val="tx1"/>
                </a:solidFill>
                <a:latin typeface="+mn-lt"/>
                <a:ea typeface="+mn-ea"/>
                <a:cs typeface="+mn-cs"/>
              </a:rPr>
              <a:t>d. “Next, we’ll consider how scientists identify the causes of trait variation in populations of living things.”</a:t>
            </a:r>
          </a:p>
          <a:p>
            <a:endParaRPr lang="en-US" sz="1200" kern="1200" dirty="0">
              <a:solidFill>
                <a:schemeClr val="tx1"/>
              </a:solidFill>
              <a:latin typeface="+mn-lt"/>
              <a:ea typeface="+mn-ea"/>
              <a:cs typeface="+mn-cs"/>
            </a:endParaRPr>
          </a:p>
          <a:p>
            <a:pPr marL="228600" lvl="0" indent="-228600">
              <a:buNone/>
            </a:pP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val="11044768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1 min</a:t>
            </a:r>
          </a:p>
          <a:p>
            <a:endParaRPr lang="en-US" sz="1200" kern="1200" dirty="0">
              <a:solidFill>
                <a:schemeClr val="tx1"/>
              </a:solidFill>
              <a:latin typeface="+mn-lt"/>
              <a:ea typeface="+mn-ea"/>
              <a:cs typeface="+mn-cs"/>
            </a:endParaRPr>
          </a:p>
          <a:p>
            <a:pPr marL="228600" lvl="1" indent="-228600">
              <a:buNone/>
            </a:pPr>
            <a:r>
              <a:rPr lang="en-US" sz="1200" kern="1200" dirty="0">
                <a:solidFill>
                  <a:schemeClr val="tx1"/>
                </a:solidFill>
                <a:latin typeface="+mn-lt"/>
                <a:ea typeface="+mn-ea"/>
                <a:cs typeface="+mn-cs"/>
              </a:rPr>
              <a:t>a. Read the focus question on</a:t>
            </a:r>
            <a:r>
              <a:rPr lang="en-US" sz="1200" kern="1200" baseline="0" dirty="0">
                <a:solidFill>
                  <a:schemeClr val="tx1"/>
                </a:solidFill>
                <a:latin typeface="+mn-lt"/>
                <a:ea typeface="+mn-ea"/>
                <a:cs typeface="+mn-cs"/>
              </a:rPr>
              <a:t> the slide.</a:t>
            </a:r>
            <a:r>
              <a:rPr lang="en-US" sz="1200" kern="1200" dirty="0">
                <a:solidFill>
                  <a:schemeClr val="tx1"/>
                </a:solidFill>
                <a:latin typeface="+mn-lt"/>
                <a:ea typeface="+mn-ea"/>
                <a:cs typeface="+mn-cs"/>
              </a:rPr>
              <a:t> </a:t>
            </a:r>
          </a:p>
          <a:p>
            <a:endParaRPr lang="en-US" sz="1200" kern="1200" dirty="0">
              <a:solidFill>
                <a:schemeClr val="tx1"/>
              </a:solidFill>
              <a:latin typeface="+mn-lt"/>
              <a:ea typeface="+mn-ea"/>
              <a:cs typeface="+mn-cs"/>
            </a:endParaRPr>
          </a:p>
          <a:p>
            <a:pPr marL="228600" marR="0" lvl="1" indent="-22860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b. Ask participants to write the question in their science notebooks and jot down their initial ideas.</a:t>
            </a:r>
          </a:p>
        </p:txBody>
      </p:sp>
      <p:sp>
        <p:nvSpPr>
          <p:cNvPr id="4" name="Slide Number Placeholder 3"/>
          <p:cNvSpPr>
            <a:spLocks noGrp="1"/>
          </p:cNvSpPr>
          <p:nvPr>
            <p:ph type="sldNum" sz="quarter" idx="10"/>
          </p:nvPr>
        </p:nvSpPr>
        <p:spPr/>
        <p:txBody>
          <a:bodyPr/>
          <a:lstStyle/>
          <a:p>
            <a:fld id="{458BEC4D-D1F7-4625-B0BA-2126EAFE9E6D}" type="slidenum">
              <a:rPr lang="en-US" smtClean="0"/>
              <a:pPr/>
              <a:t>32</a:t>
            </a:fld>
            <a:endParaRPr lang="en-US"/>
          </a:p>
        </p:txBody>
      </p:sp>
    </p:spTree>
    <p:extLst>
      <p:ext uri="{BB962C8B-B14F-4D97-AF65-F5344CB8AC3E}">
        <p14:creationId xmlns:p14="http://schemas.microsoft.com/office/powerpoint/2010/main" val="36763532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a:t>
            </a:r>
            <a:r>
              <a:rPr lang="en-US" baseline="0" dirty="0"/>
              <a:t>min</a:t>
            </a:r>
          </a:p>
          <a:p>
            <a:endParaRPr lang="en-US" baseline="0" dirty="0"/>
          </a:p>
          <a:p>
            <a:pPr marL="0" lvl="1" indent="0">
              <a:buFont typeface="Arial" pitchFamily="34" charset="0"/>
              <a:buNone/>
            </a:pPr>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Have participants read section 5 (Inherited Traits) in the content background document and answer the questions on the slide in their notebooks.</a:t>
            </a:r>
          </a:p>
          <a:p>
            <a:pPr marL="0" lvl="1">
              <a:buFont typeface="Arial" pitchFamily="34" charset="0"/>
              <a:buNone/>
            </a:pPr>
            <a:endParaRPr lang="en-US" sz="1200" b="0" kern="1200" dirty="0">
              <a:solidFill>
                <a:schemeClr val="tx1"/>
              </a:solidFill>
              <a:latin typeface="+mn-lt"/>
              <a:ea typeface="+mn-ea"/>
              <a:cs typeface="+mn-cs"/>
            </a:endParaRPr>
          </a:p>
          <a:p>
            <a:pPr marL="228600" lvl="1" indent="-228600">
              <a:buFont typeface="Arial" pitchFamily="34" charset="0"/>
              <a:buNone/>
            </a:pPr>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their responses.</a:t>
            </a:r>
          </a:p>
          <a:p>
            <a:pPr marL="0" lvl="1">
              <a:buFont typeface="Arial" pitchFamily="34" charset="0"/>
              <a:buNone/>
            </a:pPr>
            <a:endParaRPr lang="en-US" sz="1200" kern="1200" dirty="0">
              <a:solidFill>
                <a:schemeClr val="tx1"/>
              </a:solidFill>
              <a:latin typeface="+mn-lt"/>
              <a:ea typeface="+mn-ea"/>
              <a:cs typeface="+mn-cs"/>
            </a:endParaRPr>
          </a:p>
          <a:p>
            <a:pPr marL="0" indent="0">
              <a:buFont typeface="Arial" pitchFamily="34" charset="0"/>
              <a:buNone/>
            </a:pPr>
            <a:r>
              <a:rPr lang="en-US" sz="1200" b="1" kern="1200" dirty="0">
                <a:solidFill>
                  <a:schemeClr val="tx1"/>
                </a:solidFill>
                <a:latin typeface="+mn-lt"/>
                <a:ea typeface="+mn-ea"/>
                <a:cs typeface="+mn-cs"/>
              </a:rPr>
              <a:t>Ideal responses: </a:t>
            </a:r>
          </a:p>
          <a:p>
            <a:pPr marL="137160" lvl="1" indent="-137160">
              <a:buFont typeface="Arial" panose="020B0604020202020204" pitchFamily="34" charset="0"/>
              <a:buChar char="•"/>
            </a:pPr>
            <a:r>
              <a:rPr lang="en-US" sz="1200" b="1" i="0" kern="1200" dirty="0">
                <a:solidFill>
                  <a:schemeClr val="tx1"/>
                </a:solidFill>
                <a:latin typeface="+mn-lt"/>
                <a:ea typeface="+mn-ea"/>
                <a:cs typeface="+mn-cs"/>
              </a:rPr>
              <a:t>Question</a:t>
            </a:r>
            <a:r>
              <a:rPr lang="en-US" sz="1200" b="1" i="0" kern="1200" baseline="0" dirty="0">
                <a:solidFill>
                  <a:schemeClr val="tx1"/>
                </a:solidFill>
                <a:latin typeface="+mn-lt"/>
                <a:ea typeface="+mn-ea"/>
                <a:cs typeface="+mn-cs"/>
              </a:rPr>
              <a:t> 1</a:t>
            </a:r>
            <a:r>
              <a:rPr lang="en-US" sz="1200" b="1" i="0" kern="1200" dirty="0">
                <a:solidFill>
                  <a:schemeClr val="tx1"/>
                </a:solidFill>
                <a:latin typeface="+mn-lt"/>
                <a:ea typeface="+mn-ea"/>
                <a:cs typeface="+mn-cs"/>
              </a:rPr>
              <a:t>: </a:t>
            </a:r>
            <a:r>
              <a:rPr lang="en-US" sz="1200" kern="1200" dirty="0">
                <a:solidFill>
                  <a:schemeClr val="tx1"/>
                </a:solidFill>
                <a:latin typeface="+mn-lt"/>
                <a:ea typeface="+mn-ea"/>
                <a:cs typeface="+mn-cs"/>
              </a:rPr>
              <a:t>After measuring and analyzing beak depth in finches, researchers discovered that beak depth is an inherited trait. Parents with larger beaks that survived a drought</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passed on this trait to their offspring.</a:t>
            </a:r>
          </a:p>
          <a:p>
            <a:pPr marL="137160" lvl="1" indent="-137160">
              <a:buFont typeface="Arial" panose="020B0604020202020204" pitchFamily="34" charset="0"/>
              <a:buChar char="•"/>
            </a:pPr>
            <a:r>
              <a:rPr lang="en-US" sz="1200" b="1" i="0" kern="1200" dirty="0">
                <a:solidFill>
                  <a:schemeClr val="tx1"/>
                </a:solidFill>
                <a:latin typeface="+mn-lt"/>
                <a:ea typeface="+mn-ea"/>
                <a:cs typeface="+mn-cs"/>
              </a:rPr>
              <a:t>Question 2: </a:t>
            </a:r>
            <a:r>
              <a:rPr lang="en-US" sz="1200" kern="1200" dirty="0">
                <a:solidFill>
                  <a:schemeClr val="tx1"/>
                </a:solidFill>
                <a:latin typeface="+mn-lt"/>
                <a:ea typeface="+mn-ea"/>
                <a:cs typeface="+mn-cs"/>
              </a:rPr>
              <a:t>The text says, “Variation can also occur because of mutations, or changes, in the DNA sequence. In some cases, a change happens within a gene sequence. Since genes contain the instructions for the production of proteins in the body, this change affects the specific proteins that are made, which can have a positive or negative effect, or no effect at all.”</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33</a:t>
            </a:fld>
            <a:endParaRPr lang="en-US">
              <a:solidFill>
                <a:prstClr val="black"/>
              </a:solidFill>
            </a:endParaRPr>
          </a:p>
        </p:txBody>
      </p:sp>
    </p:spTree>
    <p:extLst>
      <p:ext uri="{BB962C8B-B14F-4D97-AF65-F5344CB8AC3E}">
        <p14:creationId xmlns:p14="http://schemas.microsoft.com/office/powerpoint/2010/main" val="17901210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dirty="0"/>
          </a:p>
          <a:p>
            <a:pPr marL="228600" indent="-228600">
              <a:buNone/>
            </a:pPr>
            <a:r>
              <a:rPr lang="en-US" dirty="0"/>
              <a:t>a. Read</a:t>
            </a:r>
            <a:r>
              <a:rPr lang="en-US" baseline="0" dirty="0"/>
              <a:t> the NGSS standard for grade 1 on the slide.</a:t>
            </a:r>
          </a:p>
          <a:p>
            <a:pPr marL="228600" indent="-228600">
              <a:buAutoNum type="alphaLcPeriod"/>
            </a:pPr>
            <a:endParaRPr lang="en-US" baseline="0" dirty="0"/>
          </a:p>
          <a:p>
            <a:pPr marL="228600" indent="-228600">
              <a:buNone/>
            </a:pPr>
            <a:r>
              <a:rPr lang="en-US" baseline="0" dirty="0"/>
              <a:t>b. </a:t>
            </a:r>
            <a:r>
              <a:rPr lang="en-US" sz="1200" kern="1200" dirty="0">
                <a:solidFill>
                  <a:schemeClr val="tx1"/>
                </a:solidFill>
                <a:latin typeface="+mn-lt"/>
                <a:ea typeface="+mn-ea"/>
                <a:cs typeface="+mn-cs"/>
              </a:rPr>
              <a:t>Note that this standard is the performance expectation for 1st graders related to inheritance.</a:t>
            </a:r>
            <a:endParaRPr lang="en-US"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Less than 1 min</a:t>
            </a:r>
          </a:p>
          <a:p>
            <a:endParaRPr lang="en-US" dirty="0"/>
          </a:p>
          <a:p>
            <a:pPr marL="228600" indent="-228600">
              <a:buNone/>
            </a:pPr>
            <a:r>
              <a:rPr lang="en-US" dirty="0"/>
              <a:t>a. Read the NGSS Disciplinary Core</a:t>
            </a:r>
            <a:r>
              <a:rPr lang="en-US" baseline="0" dirty="0"/>
              <a:t> Ideas for grade 1 on the slide.</a:t>
            </a:r>
          </a:p>
          <a:p>
            <a:pPr marL="228600" lvl="0" indent="-228600">
              <a:buNone/>
            </a:pPr>
            <a:endParaRPr lang="en-US" baseline="0" dirty="0"/>
          </a:p>
          <a:p>
            <a:pPr marL="228600" indent="-228600">
              <a:buNone/>
            </a:pPr>
            <a:r>
              <a:rPr lang="en-US" dirty="0"/>
              <a:t>b. </a:t>
            </a:r>
            <a:r>
              <a:rPr lang="en-US" sz="1200" kern="1200" dirty="0">
                <a:solidFill>
                  <a:schemeClr val="tx1"/>
                </a:solidFill>
                <a:latin typeface="+mn-lt"/>
                <a:ea typeface="+mn-ea"/>
                <a:cs typeface="+mn-cs"/>
              </a:rPr>
              <a:t>Then advance to the core ideas for grade 3 on the next slide.</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2 min</a:t>
            </a:r>
          </a:p>
          <a:p>
            <a:endParaRPr lang="en-US" dirty="0"/>
          </a:p>
          <a:p>
            <a:pPr marL="0" lvl="1"/>
            <a:r>
              <a:rPr lang="en-US" dirty="0"/>
              <a:t>a. </a:t>
            </a:r>
            <a:r>
              <a:rPr lang="en-US" sz="1200" kern="1200" dirty="0">
                <a:solidFill>
                  <a:schemeClr val="tx1"/>
                </a:solidFill>
                <a:latin typeface="+mn-lt"/>
                <a:ea typeface="+mn-ea"/>
                <a:cs typeface="+mn-cs"/>
              </a:rPr>
              <a:t>Read the NGSS Disciplinary Core Ideas for grade 3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Note that students will revisit the content from grade 1 in grade 3. The lessons for grade 1 don’t address inheritance, but one of the lessons in grade 3 does. Today’s content deepening work will cover inheritance to give participants the background they need to teach the disciplinary core ideas related to inheritance and prepare them to teach the grade-3 lessons, if necessary.</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Ask participants, “How does our discussion about novelty-seeking behavior relate to these core standards?” [</a:t>
            </a:r>
            <a:r>
              <a:rPr lang="en-US" sz="1200" i="1" kern="1200" dirty="0">
                <a:solidFill>
                  <a:schemeClr val="tx1"/>
                </a:solidFill>
                <a:latin typeface="+mn-lt"/>
                <a:ea typeface="+mn-ea"/>
                <a:cs typeface="+mn-cs"/>
              </a:rPr>
              <a:t>Answer: </a:t>
            </a:r>
            <a:r>
              <a:rPr lang="en-US" sz="1200" kern="1200" dirty="0">
                <a:solidFill>
                  <a:schemeClr val="tx1"/>
                </a:solidFill>
                <a:latin typeface="+mn-lt"/>
                <a:ea typeface="+mn-ea"/>
                <a:cs typeface="+mn-cs"/>
              </a:rPr>
              <a:t>The standards talk about how both genetics and the environment can influence variation in traits.]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d. “We haven’t yet discussed how to determine the extent to which genetics and the environment influence a trait, but to prepare for answering this more difficult question, we’ll investigate inherited traits passed from parents to offspring.” </a:t>
            </a:r>
            <a:endParaRPr lang="en-US" baseline="0" dirty="0"/>
          </a:p>
          <a:p>
            <a:pPr marL="228600" lvl="0" indent="-228600">
              <a:buNone/>
            </a:pPr>
            <a:endParaRPr lang="en-US" baseline="0"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3 min</a:t>
            </a:r>
          </a:p>
          <a:p>
            <a:pPr marL="228600" lvl="0" indent="-228600">
              <a:buNone/>
            </a:pPr>
            <a:endParaRPr lang="en-US" sz="1200" kern="1200" dirty="0">
              <a:solidFill>
                <a:schemeClr val="tx1"/>
              </a:solidFill>
              <a:effectLst/>
              <a:latin typeface="+mn-lt"/>
              <a:ea typeface="+mn-ea"/>
              <a:cs typeface="+mn-cs"/>
            </a:endParaRPr>
          </a:p>
          <a:p>
            <a:pPr marL="0" lvl="0" indent="0">
              <a:buNone/>
            </a:pPr>
            <a:r>
              <a:rPr lang="en-US" sz="1200" kern="1200" dirty="0">
                <a:solidFill>
                  <a:schemeClr val="tx1"/>
                </a:solidFill>
                <a:effectLst/>
                <a:latin typeface="+mn-lt"/>
                <a:ea typeface="+mn-ea"/>
                <a:cs typeface="+mn-cs"/>
              </a:rPr>
              <a:t>a. “One of the most powerful ways to approach this focus question is to explore traits in siblings who</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share identical DNA but were raised in different environments. By </a:t>
            </a:r>
            <a:r>
              <a:rPr lang="en-US" sz="1200" kern="1200" baseline="0" dirty="0">
                <a:solidFill>
                  <a:schemeClr val="tx1"/>
                </a:solidFill>
                <a:effectLst/>
                <a:latin typeface="+mn-lt"/>
                <a:ea typeface="+mn-ea"/>
                <a:cs typeface="+mn-cs"/>
              </a:rPr>
              <a:t>investigating traits in</a:t>
            </a:r>
            <a:r>
              <a:rPr lang="en-US" sz="1200" kern="1200" dirty="0">
                <a:solidFill>
                  <a:schemeClr val="tx1"/>
                </a:solidFill>
                <a:effectLst/>
                <a:latin typeface="+mn-lt"/>
                <a:ea typeface="+mn-ea"/>
                <a:cs typeface="+mn-cs"/>
              </a:rPr>
              <a:t> identical twins who were raised</a:t>
            </a:r>
            <a:r>
              <a:rPr lang="en-US" sz="1200" kern="1200" baseline="0" dirty="0">
                <a:solidFill>
                  <a:schemeClr val="tx1"/>
                </a:solidFill>
                <a:effectLst/>
                <a:latin typeface="+mn-lt"/>
                <a:ea typeface="+mn-ea"/>
                <a:cs typeface="+mn-cs"/>
              </a:rPr>
              <a:t> apart, we can determine whether genetics or the environment causes variation in a particular trait.</a:t>
            </a:r>
            <a:r>
              <a:rPr lang="en-US" sz="1200" kern="1200" dirty="0">
                <a:solidFill>
                  <a:schemeClr val="tx1"/>
                </a:solidFill>
                <a:effectLst/>
                <a:latin typeface="+mn-lt"/>
                <a:ea typeface="+mn-ea"/>
                <a:cs typeface="+mn-cs"/>
              </a:rPr>
              <a:t>”</a:t>
            </a:r>
          </a:p>
          <a:p>
            <a:pPr marL="0" lvl="0" indent="0">
              <a:buNone/>
            </a:pPr>
            <a:endParaRPr lang="en-US" sz="1200" kern="1200" dirty="0">
              <a:solidFill>
                <a:schemeClr val="tx1"/>
              </a:solidFill>
              <a:effectLst/>
              <a:latin typeface="+mn-lt"/>
              <a:ea typeface="+mn-ea"/>
              <a:cs typeface="+mn-cs"/>
            </a:endParaRPr>
          </a:p>
          <a:p>
            <a:pPr marL="0" lvl="0" indent="0">
              <a:buNone/>
            </a:pPr>
            <a:r>
              <a:rPr lang="en-US" sz="1200" kern="1200" dirty="0">
                <a:solidFill>
                  <a:schemeClr val="tx1"/>
                </a:solidFill>
                <a:effectLst/>
                <a:latin typeface="+mn-lt"/>
                <a:ea typeface="+mn-ea"/>
                <a:cs typeface="+mn-cs"/>
              </a:rPr>
              <a:t>b. “What might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we learn</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from such a research approach? What</a:t>
            </a:r>
            <a:r>
              <a:rPr lang="en-US" sz="1200" kern="1200" baseline="0" dirty="0">
                <a:solidFill>
                  <a:schemeClr val="tx1"/>
                </a:solidFill>
                <a:effectLst/>
                <a:latin typeface="+mn-lt"/>
                <a:ea typeface="+mn-ea"/>
                <a:cs typeface="+mn-cs"/>
              </a:rPr>
              <a:t> might the results tell us?</a:t>
            </a:r>
            <a:r>
              <a:rPr lang="en-US" sz="1200" kern="1200" dirty="0">
                <a:solidFill>
                  <a:schemeClr val="tx1"/>
                </a:solidFill>
                <a:effectLst/>
                <a:latin typeface="+mn-lt"/>
                <a:ea typeface="+mn-ea"/>
                <a:cs typeface="+mn-cs"/>
              </a:rPr>
              <a:t>” </a:t>
            </a:r>
          </a:p>
          <a:p>
            <a:pPr marL="0" lvl="0" indent="0">
              <a:buNone/>
            </a:pPr>
            <a:endParaRPr lang="en-US" sz="1200" kern="1200" dirty="0">
              <a:solidFill>
                <a:schemeClr val="tx1"/>
              </a:solidFill>
              <a:effectLst/>
              <a:latin typeface="+mn-lt"/>
              <a:ea typeface="+mn-ea"/>
              <a:cs typeface="+mn-cs"/>
            </a:endParaRPr>
          </a:p>
          <a:p>
            <a:pPr marL="0" lvl="0" indent="0">
              <a:buNone/>
            </a:pPr>
            <a:r>
              <a:rPr lang="en-US" sz="1200" kern="1200" dirty="0">
                <a:solidFill>
                  <a:schemeClr val="tx1"/>
                </a:solidFill>
                <a:effectLst/>
                <a:latin typeface="+mn-lt"/>
                <a:ea typeface="+mn-ea"/>
                <a:cs typeface="+mn-cs"/>
              </a:rPr>
              <a:t>c.</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Emphasize</a:t>
            </a:r>
            <a:r>
              <a:rPr lang="en-US" sz="1200" kern="1200" baseline="0" dirty="0">
                <a:solidFill>
                  <a:schemeClr val="tx1"/>
                </a:solidFill>
                <a:effectLst/>
                <a:latin typeface="+mn-lt"/>
                <a:ea typeface="+mn-ea"/>
                <a:cs typeface="+mn-cs"/>
              </a:rPr>
              <a:t> that i</a:t>
            </a:r>
            <a:r>
              <a:rPr lang="en-US" sz="1200" kern="1200" dirty="0">
                <a:solidFill>
                  <a:schemeClr val="tx1"/>
                </a:solidFill>
                <a:effectLst/>
                <a:latin typeface="+mn-lt"/>
                <a:ea typeface="+mn-ea"/>
                <a:cs typeface="+mn-cs"/>
              </a:rPr>
              <a:t>f a trait of identical twins shows</a:t>
            </a:r>
            <a:r>
              <a:rPr lang="en-US" sz="1200" kern="1200" baseline="0" dirty="0">
                <a:solidFill>
                  <a:schemeClr val="tx1"/>
                </a:solidFill>
                <a:effectLst/>
                <a:latin typeface="+mn-lt"/>
                <a:ea typeface="+mn-ea"/>
                <a:cs typeface="+mn-cs"/>
              </a:rPr>
              <a:t> variation</a:t>
            </a:r>
            <a:r>
              <a:rPr lang="en-US" sz="1200" kern="1200" dirty="0">
                <a:solidFill>
                  <a:schemeClr val="tx1"/>
                </a:solidFill>
                <a:effectLst/>
                <a:latin typeface="+mn-lt"/>
                <a:ea typeface="+mn-ea"/>
                <a:cs typeface="+mn-cs"/>
              </a:rPr>
              <a:t>, environmental differences must be the cause, since the twins share the same DNA.</a:t>
            </a:r>
          </a:p>
        </p:txBody>
      </p:sp>
      <p:sp>
        <p:nvSpPr>
          <p:cNvPr id="4" name="Slide Number Placeholder 3"/>
          <p:cNvSpPr>
            <a:spLocks noGrp="1"/>
          </p:cNvSpPr>
          <p:nvPr>
            <p:ph type="sldNum" sz="quarter" idx="10"/>
          </p:nvPr>
        </p:nvSpPr>
        <p:spPr/>
        <p:txBody>
          <a:bodyPr/>
          <a:lstStyle/>
          <a:p>
            <a:fld id="{458BEC4D-D1F7-4625-B0BA-2126EAFE9E6D}" type="slidenum">
              <a:rPr lang="en-US" smtClean="0"/>
              <a:pPr/>
              <a:t>37</a:t>
            </a:fld>
            <a:endParaRPr lang="en-US"/>
          </a:p>
        </p:txBody>
      </p:sp>
    </p:spTree>
    <p:extLst>
      <p:ext uri="{BB962C8B-B14F-4D97-AF65-F5344CB8AC3E}">
        <p14:creationId xmlns:p14="http://schemas.microsoft.com/office/powerpoint/2010/main" val="36763532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None/>
            </a:pPr>
            <a:r>
              <a:rPr lang="en-US" dirty="0"/>
              <a:t>7</a:t>
            </a:r>
            <a:r>
              <a:rPr lang="en-US" baseline="0" dirty="0"/>
              <a:t> min</a:t>
            </a:r>
          </a:p>
          <a:p>
            <a:pPr marL="228600" lvl="1" indent="-228600">
              <a:buNone/>
            </a:pPr>
            <a:endParaRPr lang="en-US" sz="1200" kern="1200" baseline="0" dirty="0">
              <a:solidFill>
                <a:schemeClr val="tx1"/>
              </a:solidFill>
              <a:latin typeface="+mn-lt"/>
              <a:ea typeface="+mn-ea"/>
              <a:cs typeface="+mn-cs"/>
            </a:endParaRPr>
          </a:p>
          <a:p>
            <a:pPr marL="0" lvl="1" indent="0">
              <a:buNone/>
            </a:pPr>
            <a:r>
              <a:rPr lang="en-US" sz="1200" kern="1200" baseline="0" dirty="0">
                <a:solidFill>
                  <a:schemeClr val="tx1"/>
                </a:solidFill>
                <a:latin typeface="+mn-lt"/>
                <a:ea typeface="+mn-ea"/>
                <a:cs typeface="+mn-cs"/>
              </a:rPr>
              <a:t>a. </a:t>
            </a:r>
            <a:r>
              <a:rPr lang="en-US" sz="1200" kern="1200" dirty="0">
                <a:solidFill>
                  <a:schemeClr val="tx1"/>
                </a:solidFill>
                <a:latin typeface="+mn-lt"/>
                <a:ea typeface="+mn-ea"/>
                <a:cs typeface="+mn-cs"/>
              </a:rPr>
              <a:t>“Think about a graph that shows variations in height for 100 pairs of identical twins. For each pair, Twin 1’s height would be plotted on the </a:t>
            </a:r>
            <a:r>
              <a:rPr lang="en-US" sz="1200" i="1" kern="1200" dirty="0">
                <a:solidFill>
                  <a:schemeClr val="tx1"/>
                </a:solidFill>
                <a:latin typeface="+mn-lt"/>
                <a:ea typeface="+mn-ea"/>
                <a:cs typeface="+mn-cs"/>
              </a:rPr>
              <a:t>y-</a:t>
            </a:r>
            <a:r>
              <a:rPr lang="en-US" sz="1200" kern="1200" dirty="0">
                <a:solidFill>
                  <a:schemeClr val="tx1"/>
                </a:solidFill>
                <a:latin typeface="+mn-lt"/>
                <a:ea typeface="+mn-ea"/>
                <a:cs typeface="+mn-cs"/>
              </a:rPr>
              <a:t>axis, and Twin 2’s height would be plotted on the </a:t>
            </a:r>
            <a:r>
              <a:rPr lang="en-US" sz="1200" i="1" kern="1200" dirty="0">
                <a:solidFill>
                  <a:schemeClr val="tx1"/>
                </a:solidFill>
                <a:latin typeface="+mn-lt"/>
                <a:ea typeface="+mn-ea"/>
                <a:cs typeface="+mn-cs"/>
              </a:rPr>
              <a:t>x</a:t>
            </a:r>
            <a:r>
              <a:rPr lang="en-US" sz="1200" kern="1200" dirty="0">
                <a:solidFill>
                  <a:schemeClr val="tx1"/>
                </a:solidFill>
                <a:latin typeface="+mn-lt"/>
                <a:ea typeface="+mn-ea"/>
                <a:cs typeface="+mn-cs"/>
              </a:rPr>
              <a:t>-axis. The height for Twin 1 might be 172 cm, and the height for Twin 2 might be 165 cm.”</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0" lvl="1" indent="0">
              <a:buNone/>
            </a:pPr>
            <a:endParaRPr lang="en-US" sz="1200" b="1" kern="1200" dirty="0">
              <a:solidFill>
                <a:schemeClr val="tx1"/>
              </a:solidFill>
              <a:latin typeface="+mn-lt"/>
              <a:ea typeface="+mn-ea"/>
              <a:cs typeface="+mn-cs"/>
            </a:endParaRPr>
          </a:p>
          <a:p>
            <a:pPr marL="0" lvl="1" indent="0">
              <a:buNone/>
            </a:pPr>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Walk participants through the hypothetical example of twin height variation and discuss the questions on the slide. Elicit a variety of predictions and ideas.</a:t>
            </a:r>
          </a:p>
          <a:p>
            <a:pPr marL="0" lvl="1" indent="0">
              <a:buNone/>
            </a:pPr>
            <a:endParaRPr lang="en-US" sz="1200" b="1" kern="1200" dirty="0">
              <a:solidFill>
                <a:schemeClr val="tx1"/>
              </a:solidFill>
              <a:latin typeface="+mn-lt"/>
              <a:ea typeface="+mn-ea"/>
              <a:cs typeface="+mn-cs"/>
            </a:endParaRPr>
          </a:p>
          <a:p>
            <a:pPr marL="0" lvl="1" indent="0">
              <a:buNone/>
            </a:pPr>
            <a:r>
              <a:rPr lang="en-US" sz="1200" b="0" kern="1200" dirty="0">
                <a:solidFill>
                  <a:schemeClr val="tx1"/>
                </a:solidFill>
                <a:latin typeface="+mn-lt"/>
                <a:ea typeface="+mn-ea"/>
                <a:cs typeface="+mn-cs"/>
              </a:rPr>
              <a:t>c.</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Have participants draw two graphs in their science notebooks to illustrate their predictions. One graph should show genetics as the causal factor in the twins’ height variations, and the other graph should show environment as the causal factor.</a:t>
            </a:r>
            <a:r>
              <a:rPr lang="en-US" dirty="0"/>
              <a:t> </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38</a:t>
            </a:fld>
            <a:endParaRPr lang="en-US">
              <a:solidFill>
                <a:prstClr val="black"/>
              </a:solidFill>
            </a:endParaRPr>
          </a:p>
        </p:txBody>
      </p:sp>
    </p:spTree>
    <p:extLst>
      <p:ext uri="{BB962C8B-B14F-4D97-AF65-F5344CB8AC3E}">
        <p14:creationId xmlns:p14="http://schemas.microsoft.com/office/powerpoint/2010/main" val="16072955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None/>
            </a:pPr>
            <a:r>
              <a:rPr lang="en-US" sz="1200" kern="1200" dirty="0">
                <a:solidFill>
                  <a:schemeClr val="tx1"/>
                </a:solidFill>
                <a:effectLst/>
                <a:latin typeface="+mn-lt"/>
                <a:ea typeface="+mn-ea"/>
                <a:cs typeface="+mn-cs"/>
              </a:rPr>
              <a:t>Less than 1 min</a:t>
            </a:r>
          </a:p>
          <a:p>
            <a:pPr marL="228600" lvl="0" indent="-228600">
              <a:buNone/>
            </a:pPr>
            <a:endParaRPr lang="en-US" sz="1200" kern="1200" dirty="0">
              <a:solidFill>
                <a:schemeClr val="tx1"/>
              </a:solidFill>
              <a:effectLst/>
              <a:latin typeface="+mn-lt"/>
              <a:ea typeface="+mn-ea"/>
              <a:cs typeface="+mn-cs"/>
            </a:endParaRPr>
          </a:p>
          <a:p>
            <a:pPr marL="228600" lvl="1" indent="-228600">
              <a:buNone/>
            </a:pPr>
            <a:r>
              <a:rPr lang="en-US" sz="1200" kern="1200" dirty="0">
                <a:solidFill>
                  <a:schemeClr val="tx1"/>
                </a:solidFill>
                <a:latin typeface="+mn-lt"/>
                <a:ea typeface="+mn-ea"/>
                <a:cs typeface="+mn-cs"/>
              </a:rPr>
              <a:t>a. “This slide shows what a graph would look like if genetics caused all of the trait variation in the identical twins. Does your graph reflect these results?”</a:t>
            </a:r>
          </a:p>
          <a:p>
            <a:endParaRPr lang="en-US" sz="1200" kern="1200" dirty="0">
              <a:solidFill>
                <a:schemeClr val="tx1"/>
              </a:solidFill>
              <a:latin typeface="+mn-lt"/>
              <a:ea typeface="+mn-ea"/>
              <a:cs typeface="+mn-cs"/>
            </a:endParaRPr>
          </a:p>
          <a:p>
            <a:pPr marL="0" indent="0">
              <a:buNone/>
            </a:pPr>
            <a:r>
              <a:rPr lang="en-US" sz="1200" kern="1200" dirty="0">
                <a:solidFill>
                  <a:schemeClr val="tx1"/>
                </a:solidFill>
                <a:latin typeface="+mn-lt"/>
                <a:ea typeface="+mn-ea"/>
                <a:cs typeface="+mn-cs"/>
              </a:rPr>
              <a:t>b. “In this case, the height of one twin always matches the height of the other twin. The height trait shows a predictable pattern based on the identical</a:t>
            </a:r>
            <a:r>
              <a:rPr lang="en-US" sz="1200" kern="1200" baseline="0" dirty="0">
                <a:solidFill>
                  <a:schemeClr val="tx1"/>
                </a:solidFill>
                <a:latin typeface="+mn-lt"/>
                <a:ea typeface="+mn-ea"/>
                <a:cs typeface="+mn-cs"/>
              </a:rPr>
              <a:t> genetic makeup of each twin, and environment plays no role at all in this trait.”</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29579209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57020" indent="-291161" eaLnBrk="0" hangingPunct="0">
              <a:spcBef>
                <a:spcPct val="30000"/>
              </a:spcBef>
              <a:defRPr sz="1300">
                <a:solidFill>
                  <a:schemeClr val="tx1"/>
                </a:solidFill>
                <a:latin typeface="Arial" charset="0"/>
              </a:defRPr>
            </a:lvl2pPr>
            <a:lvl3pPr marL="1164647" indent="-232929" eaLnBrk="0" hangingPunct="0">
              <a:spcBef>
                <a:spcPct val="30000"/>
              </a:spcBef>
              <a:defRPr sz="1300">
                <a:solidFill>
                  <a:schemeClr val="tx1"/>
                </a:solidFill>
                <a:latin typeface="Arial" charset="0"/>
              </a:defRPr>
            </a:lvl3pPr>
            <a:lvl4pPr marL="1630505" indent="-232929" eaLnBrk="0" hangingPunct="0">
              <a:spcBef>
                <a:spcPct val="30000"/>
              </a:spcBef>
              <a:defRPr sz="1300">
                <a:solidFill>
                  <a:schemeClr val="tx1"/>
                </a:solidFill>
                <a:latin typeface="Arial" charset="0"/>
              </a:defRPr>
            </a:lvl4pPr>
            <a:lvl5pPr marL="2096365" indent="-232929" eaLnBrk="0" hangingPunct="0">
              <a:spcBef>
                <a:spcPct val="30000"/>
              </a:spcBef>
              <a:defRPr sz="1300">
                <a:solidFill>
                  <a:schemeClr val="tx1"/>
                </a:solidFill>
                <a:latin typeface="Arial" charset="0"/>
              </a:defRPr>
            </a:lvl5pPr>
            <a:lvl6pPr marL="2562224" indent="-232929" eaLnBrk="0" fontAlgn="base" hangingPunct="0">
              <a:spcBef>
                <a:spcPct val="30000"/>
              </a:spcBef>
              <a:spcAft>
                <a:spcPct val="0"/>
              </a:spcAft>
              <a:defRPr sz="1300">
                <a:solidFill>
                  <a:schemeClr val="tx1"/>
                </a:solidFill>
                <a:latin typeface="Arial" charset="0"/>
              </a:defRPr>
            </a:lvl6pPr>
            <a:lvl7pPr marL="3028082" indent="-232929" eaLnBrk="0" fontAlgn="base" hangingPunct="0">
              <a:spcBef>
                <a:spcPct val="30000"/>
              </a:spcBef>
              <a:spcAft>
                <a:spcPct val="0"/>
              </a:spcAft>
              <a:defRPr sz="1300">
                <a:solidFill>
                  <a:schemeClr val="tx1"/>
                </a:solidFill>
                <a:latin typeface="Arial" charset="0"/>
              </a:defRPr>
            </a:lvl7pPr>
            <a:lvl8pPr marL="3493941" indent="-232929" eaLnBrk="0" fontAlgn="base" hangingPunct="0">
              <a:spcBef>
                <a:spcPct val="30000"/>
              </a:spcBef>
              <a:spcAft>
                <a:spcPct val="0"/>
              </a:spcAft>
              <a:defRPr sz="1300">
                <a:solidFill>
                  <a:schemeClr val="tx1"/>
                </a:solidFill>
                <a:latin typeface="Arial" charset="0"/>
              </a:defRPr>
            </a:lvl8pPr>
            <a:lvl9pPr marL="3959800" indent="-23292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4</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r>
              <a:rPr lang="en-US" dirty="0">
                <a:latin typeface="Arial" charset="0"/>
              </a:rPr>
              <a:t>2</a:t>
            </a:r>
            <a:r>
              <a:rPr lang="en-US" baseline="0" dirty="0">
                <a:latin typeface="Arial" charset="0"/>
              </a:rPr>
              <a:t> </a:t>
            </a:r>
            <a:r>
              <a:rPr lang="en-US" dirty="0">
                <a:latin typeface="Arial" charset="0"/>
              </a:rPr>
              <a:t>min </a:t>
            </a:r>
          </a:p>
          <a:p>
            <a:pPr eaLnBrk="1" hangingPunct="1"/>
            <a:endParaRPr lang="en-US" dirty="0">
              <a:latin typeface="Arial" charset="0"/>
            </a:endParaRPr>
          </a:p>
          <a:p>
            <a:pPr lvl="0" fontAlgn="base"/>
            <a:r>
              <a:rPr lang="en-US" sz="1200" u="none" strike="noStrike" kern="1200" dirty="0">
                <a:solidFill>
                  <a:schemeClr val="tx1"/>
                </a:solidFill>
                <a:latin typeface="+mn-lt"/>
                <a:ea typeface="+mn-ea"/>
                <a:cs typeface="+mn-cs"/>
              </a:rPr>
              <a:t>a. Review the norms and ask participants to think about areas where they could improve individually or as a group.</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“How do you think we’re doing individually and as a group applying these norms? Do you have any comments or suggestions about areas where we could improve?”</a:t>
            </a:r>
            <a:endParaRPr lang="en-US" dirty="0">
              <a:latin typeface="Arial" charset="0"/>
            </a:endParaRPr>
          </a:p>
          <a:p>
            <a:pPr lvl="0" fontAlgn="base"/>
            <a:endParaRPr lang="en-US" sz="1200" u="none" strike="noStrike"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0974882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Less than 1 min</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lvl="1" indent="0">
              <a:buNone/>
            </a:pPr>
            <a:r>
              <a:rPr lang="en-US" sz="1200" kern="1200" dirty="0">
                <a:solidFill>
                  <a:schemeClr val="tx1"/>
                </a:solidFill>
                <a:latin typeface="+mn-lt"/>
                <a:ea typeface="+mn-ea"/>
                <a:cs typeface="+mn-cs"/>
              </a:rPr>
              <a:t>a. “This slide shows what a graph would look like if environment caused all of the trait variation in the identical twins. Does your graph reflect these results?”</a:t>
            </a:r>
          </a:p>
          <a:p>
            <a:endParaRPr lang="en-US" sz="1200" kern="1200" dirty="0">
              <a:solidFill>
                <a:schemeClr val="tx1"/>
              </a:solidFill>
              <a:latin typeface="+mn-lt"/>
              <a:ea typeface="+mn-ea"/>
              <a:cs typeface="+mn-cs"/>
            </a:endParaRPr>
          </a:p>
          <a:p>
            <a:pPr marL="0" indent="0">
              <a:buNone/>
            </a:pPr>
            <a:r>
              <a:rPr lang="en-US" sz="1200" kern="1200" dirty="0">
                <a:solidFill>
                  <a:schemeClr val="tx1"/>
                </a:solidFill>
                <a:latin typeface="+mn-lt"/>
                <a:ea typeface="+mn-ea"/>
                <a:cs typeface="+mn-cs"/>
              </a:rPr>
              <a:t>b. “In this case, there is no identifiable pattern in the height trait of twins raised in different environments. None of the variation in this trait can be predicted based on the environment of each twin, and genetics plays no role in the variation.”</a:t>
            </a:r>
            <a:r>
              <a:rPr lang="en-US" sz="1050" kern="1200" dirty="0">
                <a:solidFill>
                  <a:schemeClr val="tx1"/>
                </a:solidFill>
                <a:latin typeface="+mn-lt"/>
                <a:ea typeface="+mn-ea"/>
                <a:cs typeface="+mn-cs"/>
              </a:rPr>
              <a:t> </a:t>
            </a:r>
            <a:r>
              <a:rPr lang="en-US" dirty="0"/>
              <a:t> </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20694700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None/>
            </a:pPr>
            <a:r>
              <a:rPr lang="en-US" dirty="0"/>
              <a:t>7</a:t>
            </a:r>
            <a:r>
              <a:rPr lang="en-US" baseline="0" dirty="0"/>
              <a:t> min</a:t>
            </a:r>
          </a:p>
          <a:p>
            <a:pPr marL="228600" lvl="0" indent="-228600">
              <a:buNone/>
            </a:pPr>
            <a:endParaRPr lang="en-US" baseline="0" dirty="0"/>
          </a:p>
          <a:p>
            <a:pPr marL="228600" lvl="1" indent="-228600">
              <a:buNone/>
            </a:pPr>
            <a:r>
              <a:rPr lang="en-US" sz="1200" kern="1200" dirty="0">
                <a:solidFill>
                  <a:schemeClr val="tx1"/>
                </a:solidFill>
                <a:latin typeface="+mn-lt"/>
                <a:ea typeface="+mn-ea"/>
                <a:cs typeface="+mn-cs"/>
              </a:rPr>
              <a:t>a. “Now let’s look at novelty-seeking behavior among twins who were raised apart.”</a:t>
            </a:r>
          </a:p>
          <a:p>
            <a:endParaRPr lang="en-US" sz="1200" kern="1200" dirty="0">
              <a:solidFill>
                <a:schemeClr val="tx1"/>
              </a:solidFill>
              <a:latin typeface="+mn-lt"/>
              <a:ea typeface="+mn-ea"/>
              <a:cs typeface="+mn-cs"/>
            </a:endParaRPr>
          </a:p>
          <a:p>
            <a:pPr marL="0" indent="0">
              <a:buNone/>
            </a:pPr>
            <a:r>
              <a:rPr lang="en-US" sz="1200" kern="1200" dirty="0">
                <a:solidFill>
                  <a:schemeClr val="tx1"/>
                </a:solidFill>
                <a:latin typeface="+mn-lt"/>
                <a:ea typeface="+mn-ea"/>
                <a:cs typeface="+mn-cs"/>
              </a:rPr>
              <a:t>b. “What does this graph tell us about the cause of variation in the novelty-seeking</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trait? Do you think the cause is genetics,</a:t>
            </a:r>
            <a:r>
              <a:rPr lang="en-US" sz="1200" kern="1200" baseline="0" dirty="0">
                <a:solidFill>
                  <a:schemeClr val="tx1"/>
                </a:solidFill>
                <a:latin typeface="+mn-lt"/>
                <a:ea typeface="+mn-ea"/>
                <a:cs typeface="+mn-cs"/>
              </a:rPr>
              <a:t> the environment, or possibly both? How do you know?</a:t>
            </a:r>
            <a:r>
              <a:rPr lang="en-US" sz="1200" kern="1200" dirty="0">
                <a:solidFill>
                  <a:schemeClr val="tx1"/>
                </a:solidFill>
                <a:latin typeface="+mn-lt"/>
                <a:ea typeface="+mn-ea"/>
                <a:cs typeface="+mn-cs"/>
              </a:rPr>
              <a:t>”</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pPr marL="0" indent="0">
              <a:buNone/>
            </a:pPr>
            <a:endParaRPr lang="en-US" sz="1200" b="1" kern="1200" dirty="0">
              <a:solidFill>
                <a:schemeClr val="tx1"/>
              </a:solidFill>
              <a:latin typeface="+mn-lt"/>
              <a:ea typeface="+mn-ea"/>
              <a:cs typeface="+mn-cs"/>
            </a:endParaRPr>
          </a:p>
          <a:p>
            <a:pPr marL="0" indent="0">
              <a:buNone/>
            </a:pPr>
            <a:r>
              <a:rPr lang="en-US" sz="1200" b="0" kern="1200" dirty="0">
                <a:solidFill>
                  <a:schemeClr val="tx1"/>
                </a:solidFill>
                <a:latin typeface="+mn-lt"/>
                <a:ea typeface="+mn-ea"/>
                <a:cs typeface="+mn-cs"/>
              </a:rPr>
              <a:t>c.</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Ask participants to discuss these questions with an elbow partner.</a:t>
            </a:r>
          </a:p>
          <a:p>
            <a:pPr marL="0" indent="0">
              <a:buNone/>
            </a:pPr>
            <a:endParaRPr lang="en-US" sz="1200" b="1" kern="1200" dirty="0">
              <a:solidFill>
                <a:schemeClr val="tx1"/>
              </a:solidFill>
              <a:latin typeface="+mn-lt"/>
              <a:ea typeface="+mn-ea"/>
              <a:cs typeface="+mn-cs"/>
            </a:endParaRPr>
          </a:p>
          <a:p>
            <a:pPr marL="0" indent="0">
              <a:buNone/>
            </a:pPr>
            <a:r>
              <a:rPr lang="en-US" sz="1200" b="0" kern="1200" dirty="0">
                <a:solidFill>
                  <a:schemeClr val="tx1"/>
                </a:solidFill>
                <a:latin typeface="+mn-lt"/>
                <a:ea typeface="+mn-ea"/>
                <a:cs typeface="+mn-cs"/>
              </a:rPr>
              <a:t>d.</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pairs to share their ideas and evidence with the group.</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a:t>
            </a:r>
            <a:endParaRPr lang="en-US" sz="1200" kern="1200" dirty="0">
              <a:solidFill>
                <a:schemeClr val="tx1"/>
              </a:solidFill>
              <a:latin typeface="+mn-lt"/>
              <a:ea typeface="+mn-ea"/>
              <a:cs typeface="+mn-cs"/>
            </a:endParaRPr>
          </a:p>
          <a:p>
            <a:pPr marL="137160" lvl="1" indent="-137160">
              <a:buFont typeface="Arial" pitchFamily="34" charset="0"/>
              <a:buChar char="•"/>
            </a:pPr>
            <a:r>
              <a:rPr lang="en-US" sz="1200" kern="1200" dirty="0">
                <a:solidFill>
                  <a:schemeClr val="tx1"/>
                </a:solidFill>
                <a:latin typeface="+mn-lt"/>
                <a:ea typeface="+mn-ea"/>
                <a:cs typeface="+mn-cs"/>
              </a:rPr>
              <a:t>The data show some relationship between the novelty-seeking scores for identical twins raised apart. This means that both genetics and the environment are involved in causing variation in this trait. This is true of many traits, as the NGSS Disciplinary Core Ideas indicate: “Many characteristics involve both inheritance and environment.”</a:t>
            </a:r>
            <a:r>
              <a:rPr lang="en-US" dirty="0"/>
              <a:t> </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41</a:t>
            </a:fld>
            <a:endParaRPr lang="en-US">
              <a:solidFill>
                <a:prstClr val="black"/>
              </a:solidFill>
            </a:endParaRPr>
          </a:p>
        </p:txBody>
      </p:sp>
    </p:spTree>
    <p:extLst>
      <p:ext uri="{BB962C8B-B14F-4D97-AF65-F5344CB8AC3E}">
        <p14:creationId xmlns:p14="http://schemas.microsoft.com/office/powerpoint/2010/main" val="35852906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a:t>
            </a:r>
            <a:r>
              <a:rPr lang="en-US" baseline="0" dirty="0"/>
              <a:t> than 1 min</a:t>
            </a:r>
          </a:p>
          <a:p>
            <a:endParaRPr lang="en-US" baseline="0" dirty="0"/>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a. Share the information on the slide about the causes of variation in behavioral traits like novelty seeking.</a:t>
            </a:r>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42</a:t>
            </a:fld>
            <a:endParaRPr lang="en-US"/>
          </a:p>
        </p:txBody>
      </p:sp>
    </p:spTree>
    <p:extLst>
      <p:ext uri="{BB962C8B-B14F-4D97-AF65-F5344CB8AC3E}">
        <p14:creationId xmlns:p14="http://schemas.microsoft.com/office/powerpoint/2010/main" val="367899273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None/>
            </a:pPr>
            <a:r>
              <a:rPr lang="en-US" baseline="0" dirty="0"/>
              <a:t>Less than 1 min</a:t>
            </a:r>
          </a:p>
          <a:p>
            <a:pPr marL="228600" lvl="0" indent="-228600">
              <a:buNone/>
            </a:pPr>
            <a:endParaRPr lang="en-US" baseline="0" dirty="0"/>
          </a:p>
          <a:p>
            <a:pPr marL="228600" lvl="1" indent="-228600">
              <a:buNone/>
            </a:pPr>
            <a:r>
              <a:rPr lang="en-US" sz="1200" kern="1200" dirty="0">
                <a:solidFill>
                  <a:schemeClr val="tx1"/>
                </a:solidFill>
                <a:latin typeface="+mn-lt"/>
                <a:ea typeface="+mn-ea"/>
                <a:cs typeface="+mn-cs"/>
              </a:rPr>
              <a:t>a. Show the first point on the slide.</a:t>
            </a:r>
          </a:p>
          <a:p>
            <a:pPr marL="0" lvl="1"/>
            <a:endParaRPr lang="en-US" sz="1200" kern="1200" dirty="0">
              <a:solidFill>
                <a:schemeClr val="tx1"/>
              </a:solidFill>
              <a:latin typeface="+mn-lt"/>
              <a:ea typeface="+mn-ea"/>
              <a:cs typeface="+mn-cs"/>
            </a:endParaRPr>
          </a:p>
          <a:p>
            <a:pPr marL="0" lvl="1" indent="0">
              <a:buNone/>
            </a:pPr>
            <a:r>
              <a:rPr lang="en-US" sz="1200" kern="1200" dirty="0">
                <a:solidFill>
                  <a:schemeClr val="tx1"/>
                </a:solidFill>
                <a:latin typeface="+mn-lt"/>
                <a:ea typeface="+mn-ea"/>
                <a:cs typeface="+mn-cs"/>
              </a:rPr>
              <a:t>b. “In our</a:t>
            </a:r>
            <a:r>
              <a:rPr lang="en-US" sz="1200" kern="1200" baseline="0" dirty="0">
                <a:solidFill>
                  <a:schemeClr val="tx1"/>
                </a:solidFill>
                <a:latin typeface="+mn-lt"/>
                <a:ea typeface="+mn-ea"/>
                <a:cs typeface="+mn-cs"/>
              </a:rPr>
              <a:t> previous </a:t>
            </a:r>
            <a:r>
              <a:rPr lang="en-US" sz="1200" kern="1200" dirty="0">
                <a:solidFill>
                  <a:schemeClr val="tx1"/>
                </a:solidFill>
                <a:latin typeface="+mn-lt"/>
                <a:ea typeface="+mn-ea"/>
                <a:cs typeface="+mn-cs"/>
              </a:rPr>
              <a:t>examples, researchers measured trait variations in identical twins raised apart. In both the height and novelty-seeking</a:t>
            </a:r>
            <a:r>
              <a:rPr lang="en-US" sz="1200" kern="1200" baseline="0" dirty="0">
                <a:solidFill>
                  <a:schemeClr val="tx1"/>
                </a:solidFill>
                <a:latin typeface="+mn-lt"/>
                <a:ea typeface="+mn-ea"/>
                <a:cs typeface="+mn-cs"/>
              </a:rPr>
              <a:t> studies</a:t>
            </a:r>
            <a:r>
              <a:rPr lang="en-US" sz="1200" kern="1200" dirty="0">
                <a:solidFill>
                  <a:schemeClr val="tx1"/>
                </a:solidFill>
                <a:latin typeface="+mn-lt"/>
                <a:ea typeface="+mn-ea"/>
                <a:cs typeface="+mn-cs"/>
              </a:rPr>
              <a:t>, genetics was fixed or constant, and the environment varied.”</a:t>
            </a:r>
          </a:p>
          <a:p>
            <a:pPr marL="0" lvl="1"/>
            <a:endParaRPr lang="en-US" sz="1200" kern="1200" dirty="0">
              <a:solidFill>
                <a:schemeClr val="tx1"/>
              </a:solidFill>
              <a:latin typeface="+mn-lt"/>
              <a:ea typeface="+mn-ea"/>
              <a:cs typeface="+mn-cs"/>
            </a:endParaRPr>
          </a:p>
          <a:p>
            <a:pPr marL="228600" lvl="1" indent="-228600">
              <a:buAutoNum type="alphaLcPeriod" startAt="3"/>
            </a:pPr>
            <a:r>
              <a:rPr lang="en-US" sz="1200" kern="1200" dirty="0">
                <a:solidFill>
                  <a:schemeClr val="tx1"/>
                </a:solidFill>
                <a:latin typeface="+mn-lt"/>
                <a:ea typeface="+mn-ea"/>
                <a:cs typeface="+mn-cs"/>
              </a:rPr>
              <a:t>Show the second point on the slide. </a:t>
            </a:r>
          </a:p>
          <a:p>
            <a:pPr marL="0" lvl="1"/>
            <a:endParaRPr lang="en-US" sz="1200" kern="1200" dirty="0">
              <a:solidFill>
                <a:schemeClr val="tx1"/>
              </a:solidFill>
              <a:latin typeface="+mn-lt"/>
              <a:ea typeface="+mn-ea"/>
              <a:cs typeface="+mn-cs"/>
            </a:endParaRPr>
          </a:p>
          <a:p>
            <a:pPr marL="228600" lvl="1" indent="-228600">
              <a:buAutoNum type="alphaLcPeriod" startAt="4"/>
            </a:pPr>
            <a:r>
              <a:rPr lang="en-US" sz="1200" kern="1200" dirty="0">
                <a:solidFill>
                  <a:schemeClr val="tx1"/>
                </a:solidFill>
                <a:latin typeface="+mn-lt"/>
                <a:ea typeface="+mn-ea"/>
                <a:cs typeface="+mn-cs"/>
              </a:rPr>
              <a:t>“Another way to determine the extent to which genetics and the environment cause variation in traits is to make environment the constant factor and genetics the variable.”</a:t>
            </a:r>
          </a:p>
          <a:p>
            <a:endParaRPr lang="en-US" sz="1200" kern="1200" dirty="0">
              <a:solidFill>
                <a:schemeClr val="tx1"/>
              </a:solidFill>
              <a:latin typeface="+mn-lt"/>
              <a:ea typeface="+mn-ea"/>
              <a:cs typeface="+mn-cs"/>
            </a:endParaRPr>
          </a:p>
          <a:p>
            <a:pPr marL="228600" indent="-228600">
              <a:buAutoNum type="alphaLcPeriod" startAt="5"/>
            </a:pPr>
            <a:r>
              <a:rPr lang="en-US" sz="1200" kern="1200" dirty="0">
                <a:solidFill>
                  <a:schemeClr val="tx1"/>
                </a:solidFill>
                <a:latin typeface="+mn-lt"/>
                <a:ea typeface="+mn-ea"/>
                <a:cs typeface="+mn-cs"/>
              </a:rPr>
              <a:t>“Let’s find out how scientists</a:t>
            </a:r>
            <a:r>
              <a:rPr lang="en-US" sz="1200" kern="1200" baseline="0" dirty="0">
                <a:solidFill>
                  <a:schemeClr val="tx1"/>
                </a:solidFill>
                <a:latin typeface="+mn-lt"/>
                <a:ea typeface="+mn-ea"/>
                <a:cs typeface="+mn-cs"/>
              </a:rPr>
              <a:t> have applied </a:t>
            </a:r>
            <a:r>
              <a:rPr lang="en-US" sz="1200" kern="1200" dirty="0">
                <a:solidFill>
                  <a:schemeClr val="tx1"/>
                </a:solidFill>
                <a:latin typeface="+mn-lt"/>
                <a:ea typeface="+mn-ea"/>
                <a:cs typeface="+mn-cs"/>
              </a:rPr>
              <a:t>this approach to plants.”</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43</a:t>
            </a:fld>
            <a:endParaRPr lang="en-US">
              <a:solidFill>
                <a:prstClr val="black"/>
              </a:solidFill>
            </a:endParaRPr>
          </a:p>
        </p:txBody>
      </p:sp>
    </p:spTree>
    <p:extLst>
      <p:ext uri="{BB962C8B-B14F-4D97-AF65-F5344CB8AC3E}">
        <p14:creationId xmlns:p14="http://schemas.microsoft.com/office/powerpoint/2010/main" val="32319234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None/>
            </a:pPr>
            <a:r>
              <a:rPr lang="en-US" sz="1600" kern="1200" dirty="0">
                <a:solidFill>
                  <a:schemeClr val="tx1"/>
                </a:solidFill>
                <a:effectLst/>
                <a:latin typeface="+mn-lt"/>
                <a:ea typeface="+mn-ea"/>
                <a:cs typeface="+mn-cs"/>
              </a:rPr>
              <a:t>Less</a:t>
            </a:r>
            <a:r>
              <a:rPr lang="en-US" sz="1600" kern="1200" baseline="0" dirty="0">
                <a:solidFill>
                  <a:schemeClr val="tx1"/>
                </a:solidFill>
                <a:effectLst/>
                <a:latin typeface="+mn-lt"/>
                <a:ea typeface="+mn-ea"/>
                <a:cs typeface="+mn-cs"/>
              </a:rPr>
              <a:t> than 1 min</a:t>
            </a:r>
            <a:endParaRPr lang="en-US" sz="1600" kern="1200" dirty="0">
              <a:solidFill>
                <a:schemeClr val="tx1"/>
              </a:solidFill>
              <a:effectLst/>
              <a:latin typeface="+mn-lt"/>
              <a:ea typeface="+mn-ea"/>
              <a:cs typeface="+mn-cs"/>
            </a:endParaRPr>
          </a:p>
          <a:p>
            <a:pPr marL="228600" lvl="0" indent="-228600">
              <a:buNone/>
            </a:pPr>
            <a:endParaRPr lang="en-US" sz="1200" kern="1200" dirty="0">
              <a:solidFill>
                <a:schemeClr val="tx1"/>
              </a:solidFill>
              <a:effectLst/>
              <a:latin typeface="+mn-lt"/>
              <a:ea typeface="+mn-ea"/>
              <a:cs typeface="+mn-cs"/>
            </a:endParaRPr>
          </a:p>
          <a:p>
            <a:pPr marL="0" lvl="0" indent="0">
              <a:buNone/>
            </a:pPr>
            <a:r>
              <a:rPr lang="en-US" sz="1200" kern="1200" baseline="0" dirty="0">
                <a:solidFill>
                  <a:schemeClr val="tx1"/>
                </a:solidFill>
                <a:effectLst/>
                <a:latin typeface="+mn-lt"/>
                <a:ea typeface="+mn-ea"/>
                <a:cs typeface="+mn-cs"/>
              </a:rPr>
              <a:t>a. “In their research on trait variation in plants, scientists have found it especially useful to apply the approach we just discussed: keeping the environment constant and allowing genetics to vary. One of the plants scientists have studied is yarrow, a common landscape plant that grows throughout California.”</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44</a:t>
            </a:fld>
            <a:endParaRPr lang="en-US">
              <a:solidFill>
                <a:prstClr val="black"/>
              </a:solidFill>
            </a:endParaRPr>
          </a:p>
        </p:txBody>
      </p:sp>
    </p:spTree>
    <p:extLst>
      <p:ext uri="{BB962C8B-B14F-4D97-AF65-F5344CB8AC3E}">
        <p14:creationId xmlns:p14="http://schemas.microsoft.com/office/powerpoint/2010/main" val="32319234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None/>
            </a:pPr>
            <a:r>
              <a:rPr lang="en-US" sz="1200" kern="1200" dirty="0">
                <a:solidFill>
                  <a:schemeClr val="tx1"/>
                </a:solidFill>
                <a:effectLst/>
                <a:latin typeface="+mn-lt"/>
                <a:ea typeface="+mn-ea"/>
                <a:cs typeface="+mn-cs"/>
              </a:rPr>
              <a:t>8 min</a:t>
            </a:r>
          </a:p>
          <a:p>
            <a:pPr marL="228600" lvl="0" indent="-228600">
              <a:buNone/>
            </a:pPr>
            <a:endParaRPr lang="en-US" sz="1200" kern="1200" dirty="0">
              <a:solidFill>
                <a:schemeClr val="tx1"/>
              </a:solidFill>
              <a:effectLst/>
              <a:latin typeface="+mn-lt"/>
              <a:ea typeface="+mn-ea"/>
              <a:cs typeface="+mn-cs"/>
            </a:endParaRPr>
          </a:p>
          <a:p>
            <a:pPr marL="0" lvl="0" indent="0">
              <a:buNone/>
            </a:pPr>
            <a:r>
              <a:rPr lang="en-US" sz="1200" kern="1200" dirty="0">
                <a:solidFill>
                  <a:schemeClr val="tx1"/>
                </a:solidFill>
                <a:effectLst/>
                <a:latin typeface="+mn-lt"/>
                <a:ea typeface="+mn-ea"/>
                <a:cs typeface="+mn-cs"/>
              </a:rPr>
              <a:t>a. “Many decades ago, researchers traveled east to west across Northern California collecting plants</a:t>
            </a:r>
            <a:r>
              <a:rPr lang="en-US" sz="1200" kern="1200" baseline="0" dirty="0">
                <a:solidFill>
                  <a:schemeClr val="tx1"/>
                </a:solidFill>
                <a:effectLst/>
                <a:latin typeface="+mn-lt"/>
                <a:ea typeface="+mn-ea"/>
                <a:cs typeface="+mn-cs"/>
              </a:rPr>
              <a:t> at various </a:t>
            </a:r>
            <a:r>
              <a:rPr lang="en-US" sz="1200" kern="1200" dirty="0">
                <a:solidFill>
                  <a:schemeClr val="tx1"/>
                </a:solidFill>
                <a:effectLst/>
                <a:latin typeface="+mn-lt"/>
                <a:ea typeface="+mn-ea"/>
                <a:cs typeface="+mn-cs"/>
              </a:rPr>
              <a:t>elevations, from sea level to more than 10,000 feet. They noticed that the plants from higher elevations were quite short,</a:t>
            </a:r>
            <a:r>
              <a:rPr lang="en-US" sz="1200" kern="1200" baseline="0" dirty="0">
                <a:solidFill>
                  <a:schemeClr val="tx1"/>
                </a:solidFill>
                <a:effectLst/>
                <a:latin typeface="+mn-lt"/>
                <a:ea typeface="+mn-ea"/>
                <a:cs typeface="+mn-cs"/>
              </a:rPr>
              <a:t> and </a:t>
            </a:r>
            <a:r>
              <a:rPr lang="en-US" sz="1200" kern="1200" dirty="0">
                <a:solidFill>
                  <a:schemeClr val="tx1"/>
                </a:solidFill>
                <a:effectLst/>
                <a:latin typeface="+mn-lt"/>
                <a:ea typeface="+mn-ea"/>
                <a:cs typeface="+mn-cs"/>
              </a:rPr>
              <a:t>the plants from lower elevation were very tall.</a:t>
            </a:r>
            <a:r>
              <a:rPr lang="en-US" sz="1200" kern="1200" baseline="0" dirty="0">
                <a:solidFill>
                  <a:schemeClr val="tx1"/>
                </a:solidFill>
                <a:effectLst/>
                <a:latin typeface="+mn-lt"/>
                <a:ea typeface="+mn-ea"/>
                <a:cs typeface="+mn-cs"/>
              </a:rPr>
              <a:t> The researchers wondered whether genetics or the environment caused this variation in plant height. </a:t>
            </a:r>
            <a:r>
              <a:rPr lang="en-US" sz="1200" kern="1200" dirty="0">
                <a:solidFill>
                  <a:schemeClr val="tx1"/>
                </a:solidFill>
                <a:effectLst/>
                <a:latin typeface="+mn-lt"/>
                <a:ea typeface="+mn-ea"/>
                <a:cs typeface="+mn-cs"/>
              </a:rPr>
              <a:t>To answer this question, they gathered seeds from all of the plants they collected and grew</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them in the same garden at sea level. The experiment</a:t>
            </a:r>
            <a:r>
              <a:rPr lang="en-US" sz="1200" kern="1200" baseline="0" dirty="0">
                <a:solidFill>
                  <a:schemeClr val="tx1"/>
                </a:solidFill>
                <a:effectLst/>
                <a:latin typeface="+mn-lt"/>
                <a:ea typeface="+mn-ea"/>
                <a:cs typeface="+mn-cs"/>
              </a:rPr>
              <a:t> was designed with environment as the constant and genetics as the variable.”</a:t>
            </a:r>
          </a:p>
          <a:p>
            <a:pPr marL="0" lvl="0" indent="0">
              <a:buNone/>
            </a:pPr>
            <a:endParaRPr lang="en-US" sz="1200" kern="1200" baseline="0" dirty="0">
              <a:solidFill>
                <a:schemeClr val="tx1"/>
              </a:solidFill>
              <a:effectLst/>
              <a:latin typeface="+mn-lt"/>
              <a:ea typeface="+mn-ea"/>
              <a:cs typeface="+mn-cs"/>
            </a:endParaRPr>
          </a:p>
          <a:p>
            <a:pPr marL="0" lvl="0" indent="0">
              <a:buNone/>
            </a:pPr>
            <a:r>
              <a:rPr lang="en-US" sz="1200" kern="1200" baseline="0" dirty="0">
                <a:solidFill>
                  <a:schemeClr val="tx1"/>
                </a:solidFill>
                <a:effectLst/>
                <a:latin typeface="+mn-lt"/>
                <a:ea typeface="+mn-ea"/>
                <a:cs typeface="+mn-cs"/>
              </a:rPr>
              <a:t>b. “What do you think the results of the experiment would look like if genetics caused all of the variation in the height trait? What would the results look like if the environment caused all of the variation?”</a:t>
            </a:r>
          </a:p>
          <a:p>
            <a:pPr marL="0" lvl="0" indent="0">
              <a:buNone/>
            </a:pPr>
            <a:endParaRPr lang="en-US" sz="1200" b="1" kern="1200" baseline="0" dirty="0">
              <a:solidFill>
                <a:schemeClr val="tx1"/>
              </a:solidFill>
              <a:effectLst/>
              <a:latin typeface="+mn-lt"/>
              <a:ea typeface="+mn-ea"/>
              <a:cs typeface="+mn-cs"/>
            </a:endParaRPr>
          </a:p>
          <a:p>
            <a:pPr marL="0" lvl="0" indent="0">
              <a:buNone/>
            </a:pPr>
            <a:r>
              <a:rPr lang="en-US" sz="1200" b="0" kern="1200" baseline="0" dirty="0">
                <a:solidFill>
                  <a:schemeClr val="tx1"/>
                </a:solidFill>
                <a:effectLst/>
                <a:latin typeface="+mn-lt"/>
                <a:ea typeface="+mn-ea"/>
                <a:cs typeface="+mn-cs"/>
              </a:rPr>
              <a:t>c. </a:t>
            </a:r>
            <a:r>
              <a:rPr lang="en-US" sz="1600" b="1" kern="1200" dirty="0">
                <a:solidFill>
                  <a:schemeClr val="tx1"/>
                </a:solidFill>
                <a:effectLst/>
                <a:latin typeface="+mn-lt"/>
                <a:ea typeface="+mn-ea"/>
                <a:cs typeface="+mn-cs"/>
              </a:rPr>
              <a:t>Turn</a:t>
            </a:r>
            <a:r>
              <a:rPr lang="en-US" sz="1600" b="1" kern="1200" baseline="0" dirty="0">
                <a:solidFill>
                  <a:schemeClr val="tx1"/>
                </a:solidFill>
                <a:effectLst/>
                <a:latin typeface="+mn-lt"/>
                <a:ea typeface="+mn-ea"/>
                <a:cs typeface="+mn-cs"/>
              </a:rPr>
              <a:t> and Talk: </a:t>
            </a:r>
            <a:r>
              <a:rPr lang="en-US" sz="1600" kern="1200" baseline="0" dirty="0">
                <a:solidFill>
                  <a:schemeClr val="tx1"/>
                </a:solidFill>
                <a:effectLst/>
                <a:latin typeface="+mn-lt"/>
                <a:ea typeface="+mn-ea"/>
                <a:cs typeface="+mn-cs"/>
              </a:rPr>
              <a:t>“Share your ideas and reasoning with an elbow partner. Then write your predictions in your science notebooks.”  </a:t>
            </a:r>
          </a:p>
          <a:p>
            <a:pPr marL="0" lvl="0" indent="0">
              <a:buNone/>
            </a:pPr>
            <a:endParaRPr lang="en-US" sz="1600" b="1" kern="1200" baseline="0" dirty="0">
              <a:solidFill>
                <a:schemeClr val="tx1"/>
              </a:solidFill>
              <a:effectLst/>
              <a:latin typeface="+mn-lt"/>
              <a:ea typeface="+mn-ea"/>
              <a:cs typeface="+mn-cs"/>
            </a:endParaRPr>
          </a:p>
          <a:p>
            <a:pPr marL="0" lvl="0" indent="0">
              <a:buNone/>
            </a:pPr>
            <a:r>
              <a:rPr lang="en-US" sz="1600" b="0" kern="1200" baseline="0" dirty="0">
                <a:solidFill>
                  <a:schemeClr val="tx1"/>
                </a:solidFill>
                <a:effectLst/>
                <a:latin typeface="+mn-lt"/>
                <a:ea typeface="+mn-ea"/>
                <a:cs typeface="+mn-cs"/>
              </a:rPr>
              <a:t>d. </a:t>
            </a:r>
            <a:r>
              <a:rPr lang="en-US" sz="1200" b="1" kern="1200" baseline="0" dirty="0">
                <a:solidFill>
                  <a:schemeClr val="tx1"/>
                </a:solidFill>
                <a:effectLst/>
                <a:latin typeface="+mn-lt"/>
                <a:ea typeface="+mn-ea"/>
                <a:cs typeface="+mn-cs"/>
              </a:rPr>
              <a:t>Whole group: </a:t>
            </a:r>
            <a:r>
              <a:rPr lang="en-US" sz="1200" kern="1200" dirty="0">
                <a:solidFill>
                  <a:schemeClr val="tx1"/>
                </a:solidFill>
                <a:effectLst/>
                <a:latin typeface="+mn-lt"/>
                <a:ea typeface="+mn-ea"/>
                <a:cs typeface="+mn-cs"/>
              </a:rPr>
              <a:t>Invite a few participants to share their predictions</a:t>
            </a:r>
            <a:r>
              <a:rPr lang="en-US" sz="1200" kern="1200" baseline="0" dirty="0">
                <a:solidFill>
                  <a:schemeClr val="tx1"/>
                </a:solidFill>
                <a:effectLst/>
                <a:latin typeface="+mn-lt"/>
                <a:ea typeface="+mn-ea"/>
                <a:cs typeface="+mn-cs"/>
              </a:rPr>
              <a:t> and reasoning with the group</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458BEC4D-D1F7-4625-B0BA-2126EAFE9E6D}" type="slidenum">
              <a:rPr lang="en-US" smtClean="0"/>
              <a:pPr/>
              <a:t>45</a:t>
            </a:fld>
            <a:endParaRPr lang="en-US"/>
          </a:p>
        </p:txBody>
      </p:sp>
    </p:spTree>
    <p:extLst>
      <p:ext uri="{BB962C8B-B14F-4D97-AF65-F5344CB8AC3E}">
        <p14:creationId xmlns:p14="http://schemas.microsoft.com/office/powerpoint/2010/main" val="27556108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None/>
            </a:pPr>
            <a:r>
              <a:rPr lang="en-US" dirty="0"/>
              <a:t>10</a:t>
            </a:r>
            <a:r>
              <a:rPr lang="en-US" baseline="0" dirty="0"/>
              <a:t> min</a:t>
            </a:r>
          </a:p>
          <a:p>
            <a:pPr marL="228600" lvl="0" indent="-228600">
              <a:buNone/>
            </a:pPr>
            <a:endParaRPr lang="en-US" baseline="0" dirty="0"/>
          </a:p>
          <a:p>
            <a:pPr marL="0" lvl="1" indent="0">
              <a:buNone/>
            </a:pPr>
            <a:r>
              <a:rPr lang="en-US" sz="1200" kern="1200" dirty="0">
                <a:solidFill>
                  <a:schemeClr val="tx1"/>
                </a:solidFill>
                <a:latin typeface="+mn-lt"/>
                <a:ea typeface="+mn-ea"/>
                <a:cs typeface="+mn-cs"/>
              </a:rPr>
              <a:t>a. “This slide shows the results of the plant experiment. Remember that all of the plants were grown in the same garden at sea level. The graph at the top of the slide shows plant height, and the graph at the bottom shows where the seeds originally came from.”</a:t>
            </a:r>
          </a:p>
          <a:p>
            <a:endParaRPr lang="en-US" sz="1200" b="1" kern="1200" dirty="0">
              <a:solidFill>
                <a:schemeClr val="tx1"/>
              </a:solidFill>
              <a:latin typeface="+mn-lt"/>
              <a:ea typeface="+mn-ea"/>
              <a:cs typeface="+mn-cs"/>
            </a:endParaRPr>
          </a:p>
          <a:p>
            <a:pPr marL="0" indent="0">
              <a:buNone/>
            </a:pPr>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“Study these graphs and then write a claim in your notebooks about whether genetics or the environment caused the variation in plant height. Make sure to include evidence and reasoning to support your claim.”</a:t>
            </a:r>
          </a:p>
          <a:p>
            <a:pPr marL="0" indent="0">
              <a:buNone/>
            </a:pPr>
            <a:endParaRPr lang="en-US" sz="1200" b="1" kern="1200" dirty="0">
              <a:solidFill>
                <a:schemeClr val="tx1"/>
              </a:solidFill>
              <a:latin typeface="+mn-lt"/>
              <a:ea typeface="+mn-ea"/>
              <a:cs typeface="+mn-cs"/>
            </a:endParaRPr>
          </a:p>
          <a:p>
            <a:pPr marL="0" indent="0">
              <a:buNone/>
            </a:pPr>
            <a:r>
              <a:rPr lang="en-US" sz="1200" b="0" kern="1200" dirty="0">
                <a:solidFill>
                  <a:schemeClr val="tx1"/>
                </a:solidFill>
                <a:latin typeface="+mn-lt"/>
                <a:ea typeface="+mn-ea"/>
                <a:cs typeface="+mn-cs"/>
              </a:rPr>
              <a:t>c.</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Invite participants to share their claims, evidence, and reasoning with the group.</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claim and evidence:</a:t>
            </a:r>
            <a:endParaRPr lang="en-US" sz="1200" kern="1200" dirty="0">
              <a:solidFill>
                <a:schemeClr val="tx1"/>
              </a:solidFill>
              <a:latin typeface="+mn-lt"/>
              <a:ea typeface="+mn-ea"/>
              <a:cs typeface="+mn-cs"/>
            </a:endParaRPr>
          </a:p>
          <a:p>
            <a:pPr marL="137160" lvl="1" indent="-137160">
              <a:buFont typeface="Arial" pitchFamily="34" charset="0"/>
              <a:buChar char="•"/>
            </a:pPr>
            <a:r>
              <a:rPr lang="en-US" sz="1200" b="1" kern="1200" dirty="0">
                <a:solidFill>
                  <a:schemeClr val="tx1"/>
                </a:solidFill>
                <a:latin typeface="+mn-lt"/>
                <a:ea typeface="+mn-ea"/>
                <a:cs typeface="+mn-cs"/>
              </a:rPr>
              <a:t>Claim:</a:t>
            </a:r>
            <a:r>
              <a:rPr lang="en-US" sz="1200" b="1" kern="1200" baseline="0" dirty="0">
                <a:solidFill>
                  <a:schemeClr val="tx1"/>
                </a:solidFill>
                <a:latin typeface="+mn-lt"/>
                <a:ea typeface="+mn-ea"/>
                <a:cs typeface="+mn-cs"/>
              </a:rPr>
              <a:t> </a:t>
            </a:r>
            <a:r>
              <a:rPr lang="en-US" sz="1200" kern="1200" dirty="0">
                <a:solidFill>
                  <a:schemeClr val="tx1"/>
                </a:solidFill>
                <a:latin typeface="+mn-lt"/>
                <a:ea typeface="+mn-ea"/>
                <a:cs typeface="+mn-cs"/>
              </a:rPr>
              <a:t>The variation in plant height seems to be strongly influenced by genetics. </a:t>
            </a:r>
          </a:p>
          <a:p>
            <a:pPr marL="137160" lvl="1" indent="-137160">
              <a:buFont typeface="Arial" pitchFamily="34" charset="0"/>
              <a:buChar char="•"/>
            </a:pPr>
            <a:r>
              <a:rPr lang="en-US" sz="1200" b="1" kern="1200" dirty="0">
                <a:solidFill>
                  <a:schemeClr val="tx1"/>
                </a:solidFill>
                <a:latin typeface="+mn-lt"/>
                <a:ea typeface="+mn-ea"/>
                <a:cs typeface="+mn-cs"/>
              </a:rPr>
              <a:t>Evidence: </a:t>
            </a:r>
            <a:r>
              <a:rPr lang="en-US" sz="1200" kern="1200" dirty="0">
                <a:solidFill>
                  <a:schemeClr val="tx1"/>
                </a:solidFill>
                <a:latin typeface="+mn-lt"/>
                <a:ea typeface="+mn-ea"/>
                <a:cs typeface="+mn-cs"/>
              </a:rPr>
              <a:t>The evidence is that the height of plants grown in the common garden varied based on where the seeds came from. The seeds from higher elevations (e.g., Big Horn Lake) yielded the shortest plants, whereas the seeds from lower elevations (e.g. Groveland) yielded the tallest plants.</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46</a:t>
            </a:fld>
            <a:endParaRPr lang="en-US">
              <a:solidFill>
                <a:prstClr val="black"/>
              </a:solidFill>
            </a:endParaRPr>
          </a:p>
        </p:txBody>
      </p:sp>
    </p:spTree>
    <p:extLst>
      <p:ext uri="{BB962C8B-B14F-4D97-AF65-F5344CB8AC3E}">
        <p14:creationId xmlns:p14="http://schemas.microsoft.com/office/powerpoint/2010/main" val="395918534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 min</a:t>
            </a:r>
          </a:p>
          <a:p>
            <a:endParaRPr lang="en-US" dirty="0"/>
          </a:p>
          <a:p>
            <a:pPr marL="0" lvl="1"/>
            <a:r>
              <a:rPr lang="en-US" sz="1200" kern="1200" dirty="0">
                <a:solidFill>
                  <a:schemeClr val="tx1"/>
                </a:solidFill>
                <a:latin typeface="+mn-lt"/>
                <a:ea typeface="+mn-ea"/>
                <a:cs typeface="+mn-cs"/>
              </a:rPr>
              <a:t>a. Review the NGSS Disciplinary Core Ideas for grades 1 and 3 on the slide.</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Have</a:t>
            </a:r>
            <a:r>
              <a:rPr lang="en-US" sz="1200" kern="1200" baseline="0" dirty="0">
                <a:solidFill>
                  <a:schemeClr val="tx1"/>
                </a:solidFill>
                <a:latin typeface="+mn-lt"/>
                <a:ea typeface="+mn-ea"/>
                <a:cs typeface="+mn-cs"/>
              </a:rPr>
              <a:t> participants write a brief summary of how the previous investigation deepened their understandings of these core ideas.</a:t>
            </a:r>
            <a:endParaRPr lang="en-US" baseline="0" dirty="0"/>
          </a:p>
          <a:p>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47</a:t>
            </a:fld>
            <a:endParaRPr lang="en-US"/>
          </a:p>
        </p:txBody>
      </p:sp>
    </p:spTree>
    <p:extLst>
      <p:ext uri="{BB962C8B-B14F-4D97-AF65-F5344CB8AC3E}">
        <p14:creationId xmlns:p14="http://schemas.microsoft.com/office/powerpoint/2010/main" val="291236011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None/>
            </a:pPr>
            <a:r>
              <a:rPr lang="en-US" dirty="0"/>
              <a:t>Less</a:t>
            </a:r>
            <a:r>
              <a:rPr lang="en-US" baseline="0" dirty="0"/>
              <a:t> than 1 min</a:t>
            </a:r>
          </a:p>
          <a:p>
            <a:pPr marL="228600" indent="-228600">
              <a:buNone/>
            </a:pPr>
            <a:endParaRPr lang="en-US" baseline="0" dirty="0"/>
          </a:p>
          <a:p>
            <a:pPr marL="0" lvl="1" indent="0">
              <a:buNone/>
            </a:pPr>
            <a:r>
              <a:rPr lang="en-US" sz="1200" kern="1200" dirty="0">
                <a:solidFill>
                  <a:schemeClr val="tx1"/>
                </a:solidFill>
                <a:latin typeface="+mn-lt"/>
                <a:ea typeface="+mn-ea"/>
                <a:cs typeface="+mn-cs"/>
              </a:rPr>
              <a:t>a. Read the information on the slide and review how the investigations participants have completed so far can help them explain how populations of living things change</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over time.</a:t>
            </a:r>
          </a:p>
          <a:p>
            <a:endParaRPr lang="en-US" sz="1200" kern="1200" dirty="0">
              <a:solidFill>
                <a:schemeClr val="tx1"/>
              </a:solidFill>
              <a:latin typeface="+mn-lt"/>
              <a:ea typeface="+mn-ea"/>
              <a:cs typeface="+mn-cs"/>
            </a:endParaRPr>
          </a:p>
          <a:p>
            <a:pPr marL="228600" indent="-228600">
              <a:buNone/>
            </a:pPr>
            <a:r>
              <a:rPr lang="en-US" sz="1200" kern="1200" dirty="0">
                <a:solidFill>
                  <a:schemeClr val="tx1"/>
                </a:solidFill>
                <a:latin typeface="+mn-lt"/>
                <a:ea typeface="+mn-ea"/>
                <a:cs typeface="+mn-cs"/>
              </a:rPr>
              <a:t>b. “Our next investigation</a:t>
            </a:r>
            <a:r>
              <a:rPr lang="en-US" sz="1200" kern="1200" baseline="0" dirty="0">
                <a:solidFill>
                  <a:schemeClr val="tx1"/>
                </a:solidFill>
                <a:latin typeface="+mn-lt"/>
                <a:ea typeface="+mn-ea"/>
                <a:cs typeface="+mn-cs"/>
              </a:rPr>
              <a:t> will </a:t>
            </a:r>
            <a:r>
              <a:rPr lang="en-US" sz="1200" kern="1200" dirty="0">
                <a:solidFill>
                  <a:schemeClr val="tx1"/>
                </a:solidFill>
                <a:latin typeface="+mn-lt"/>
                <a:ea typeface="+mn-ea"/>
                <a:cs typeface="+mn-cs"/>
              </a:rPr>
              <a:t>add another key idea to this growing list.”</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48</a:t>
            </a:fld>
            <a:endParaRPr lang="en-US">
              <a:solidFill>
                <a:prstClr val="black"/>
              </a:solidFill>
            </a:endParaRPr>
          </a:p>
        </p:txBody>
      </p:sp>
    </p:spTree>
    <p:extLst>
      <p:ext uri="{BB962C8B-B14F-4D97-AF65-F5344CB8AC3E}">
        <p14:creationId xmlns:p14="http://schemas.microsoft.com/office/powerpoint/2010/main" val="156960203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600" kern="1200" dirty="0">
                <a:solidFill>
                  <a:schemeClr val="tx1"/>
                </a:solidFill>
                <a:effectLst/>
                <a:latin typeface="+mn-lt"/>
                <a:ea typeface="+mn-ea"/>
                <a:cs typeface="+mn-cs"/>
              </a:rPr>
              <a:t>10</a:t>
            </a:r>
            <a:r>
              <a:rPr lang="en-US" sz="1600" kern="1200" baseline="0" dirty="0">
                <a:solidFill>
                  <a:schemeClr val="tx1"/>
                </a:solidFill>
                <a:effectLst/>
                <a:latin typeface="+mn-lt"/>
                <a:ea typeface="+mn-ea"/>
                <a:cs typeface="+mn-cs"/>
              </a:rPr>
              <a:t> min</a:t>
            </a:r>
          </a:p>
          <a:p>
            <a:pPr lvl="0"/>
            <a:endParaRPr lang="en-US" sz="1600" kern="1200" baseline="0" dirty="0">
              <a:solidFill>
                <a:schemeClr val="tx1"/>
              </a:solidFill>
              <a:effectLst/>
              <a:latin typeface="+mn-lt"/>
              <a:ea typeface="+mn-ea"/>
              <a:cs typeface="+mn-cs"/>
            </a:endParaRPr>
          </a:p>
          <a:p>
            <a:pPr marL="228600" lvl="1" indent="-228600">
              <a:buNone/>
            </a:pPr>
            <a:r>
              <a:rPr lang="en-US" sz="1200" kern="1200" dirty="0">
                <a:solidFill>
                  <a:schemeClr val="tx1"/>
                </a:solidFill>
                <a:latin typeface="+mn-lt"/>
                <a:ea typeface="+mn-ea"/>
                <a:cs typeface="+mn-cs"/>
              </a:rPr>
              <a:t>a. Initially, show only the first assumption on the slide.</a:t>
            </a:r>
          </a:p>
          <a:p>
            <a:pPr marL="0" lvl="1"/>
            <a:endParaRPr lang="en-US" sz="1200" kern="1200" dirty="0">
              <a:solidFill>
                <a:schemeClr val="tx1"/>
              </a:solidFill>
              <a:latin typeface="+mn-lt"/>
              <a:ea typeface="+mn-ea"/>
              <a:cs typeface="+mn-cs"/>
            </a:endParaRPr>
          </a:p>
          <a:p>
            <a:pPr marL="228600" lvl="1" indent="-228600">
              <a:buNone/>
            </a:pPr>
            <a:r>
              <a:rPr lang="en-US" sz="1200" kern="1200" dirty="0">
                <a:solidFill>
                  <a:schemeClr val="tx1"/>
                </a:solidFill>
                <a:latin typeface="+mn-lt"/>
                <a:ea typeface="+mn-ea"/>
                <a:cs typeface="+mn-cs"/>
              </a:rPr>
              <a:t>b. “In this investigation, we’ll use a mathematical model to test five assumptions about survival in plants.”</a:t>
            </a:r>
          </a:p>
          <a:p>
            <a:endParaRPr lang="en-US" sz="1200" kern="1200" dirty="0">
              <a:solidFill>
                <a:schemeClr val="tx1"/>
              </a:solidFill>
              <a:latin typeface="+mn-lt"/>
              <a:ea typeface="+mn-ea"/>
              <a:cs typeface="+mn-cs"/>
            </a:endParaRPr>
          </a:p>
          <a:p>
            <a:pPr marL="228600" indent="-228600">
              <a:buNone/>
            </a:pPr>
            <a:r>
              <a:rPr lang="en-US" sz="1200" kern="1200" dirty="0">
                <a:solidFill>
                  <a:schemeClr val="tx1"/>
                </a:solidFill>
                <a:latin typeface="+mn-lt"/>
                <a:ea typeface="+mn-ea"/>
                <a:cs typeface="+mn-cs"/>
              </a:rPr>
              <a:t>c. Read the first assumption on the slide and then reveal and read the other assumptions one at a time.</a:t>
            </a:r>
          </a:p>
          <a:p>
            <a:endParaRPr lang="en-US" sz="1200" kern="1200" dirty="0">
              <a:solidFill>
                <a:schemeClr val="tx1"/>
              </a:solidFill>
              <a:latin typeface="+mn-lt"/>
              <a:ea typeface="+mn-ea"/>
              <a:cs typeface="+mn-cs"/>
            </a:endParaRPr>
          </a:p>
          <a:p>
            <a:pPr marL="228600" indent="-228600">
              <a:buNone/>
            </a:pPr>
            <a:r>
              <a:rPr lang="en-US" sz="1200" kern="1200" dirty="0">
                <a:solidFill>
                  <a:schemeClr val="tx1"/>
                </a:solidFill>
                <a:latin typeface="+mn-lt"/>
                <a:ea typeface="+mn-ea"/>
                <a:cs typeface="+mn-cs"/>
              </a:rPr>
              <a:t>d. Have participants pair up with an elbow partner. Then distribute one copy of handout 7.4 (Counting Seeds) to each pair. </a:t>
            </a:r>
          </a:p>
          <a:p>
            <a:endParaRPr lang="en-US" sz="1200" kern="1200" dirty="0">
              <a:solidFill>
                <a:schemeClr val="tx1"/>
              </a:solidFill>
              <a:latin typeface="+mn-lt"/>
              <a:ea typeface="+mn-ea"/>
              <a:cs typeface="+mn-cs"/>
            </a:endParaRPr>
          </a:p>
          <a:p>
            <a:pPr marL="228600" indent="-228600">
              <a:buNone/>
            </a:pPr>
            <a:r>
              <a:rPr lang="en-US" sz="1200" kern="1200" dirty="0">
                <a:solidFill>
                  <a:schemeClr val="tx1"/>
                </a:solidFill>
                <a:latin typeface="+mn-lt"/>
                <a:ea typeface="+mn-ea"/>
                <a:cs typeface="+mn-cs"/>
              </a:rPr>
              <a:t>e. “To complete this handout, you’ll need one more piece of information: the number of apple seeds.”</a:t>
            </a:r>
          </a:p>
          <a:p>
            <a:endParaRPr lang="en-US" sz="1200" kern="1200" dirty="0">
              <a:solidFill>
                <a:schemeClr val="tx1"/>
              </a:solidFill>
              <a:latin typeface="+mn-lt"/>
              <a:ea typeface="+mn-ea"/>
              <a:cs typeface="+mn-cs"/>
            </a:endParaRPr>
          </a:p>
          <a:p>
            <a:pPr marL="228600" indent="-228600">
              <a:buNone/>
            </a:pPr>
            <a:r>
              <a:rPr lang="en-US" sz="1200" kern="1200" dirty="0">
                <a:solidFill>
                  <a:schemeClr val="tx1"/>
                </a:solidFill>
                <a:latin typeface="+mn-lt"/>
                <a:ea typeface="+mn-ea"/>
                <a:cs typeface="+mn-cs"/>
              </a:rPr>
              <a:t>f. Give each pair of participants an apple and cut it so they can count the number of seeds.</a:t>
            </a:r>
          </a:p>
          <a:p>
            <a:endParaRPr lang="en-US" sz="1200" kern="1200" dirty="0">
              <a:solidFill>
                <a:schemeClr val="tx1"/>
              </a:solidFill>
              <a:latin typeface="+mn-lt"/>
              <a:ea typeface="+mn-ea"/>
              <a:cs typeface="+mn-cs"/>
            </a:endParaRPr>
          </a:p>
          <a:p>
            <a:pPr marL="228600" indent="-228600">
              <a:buNone/>
            </a:pPr>
            <a:r>
              <a:rPr lang="en-US" sz="1200" kern="1200" dirty="0">
                <a:solidFill>
                  <a:schemeClr val="tx1"/>
                </a:solidFill>
                <a:latin typeface="+mn-lt"/>
                <a:ea typeface="+mn-ea"/>
                <a:cs typeface="+mn-cs"/>
              </a:rPr>
              <a:t>g. Ask participants to calculate the number of apple trees and the number of seeds for four generations and record this data on the handout.</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marL="0" indent="0">
              <a:buNone/>
            </a:pPr>
            <a:r>
              <a:rPr lang="en-US" sz="1200" kern="1200" dirty="0">
                <a:solidFill>
                  <a:schemeClr val="tx1"/>
                </a:solidFill>
                <a:latin typeface="+mn-lt"/>
                <a:ea typeface="+mn-ea"/>
                <a:cs typeface="+mn-cs"/>
              </a:rPr>
              <a:t>h. Participants should notice that the numbers of trees and fruits increase rapidly. Have them complete several calculations on the handout; then display the Excel spreadsheet (handout 7.5, Increasing Seeds) and perform the remaining calculations. If you enter 5 for the number of seeds per fruit</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(row 5) under Generation 0 (column 3), the rest of the numbers for that column should fill in automatically. Then enter the number of fruits per plant (850 per assumption 5) in row 3 for Generation 1 and enter 5 seeds in row 5 for Generation 1. Continue this for all four generations.</a:t>
            </a:r>
          </a:p>
          <a:p>
            <a:pPr marL="228600" indent="-228600">
              <a:buAutoNum type="alphaLcPeriod" startAt="8"/>
            </a:pPr>
            <a:endParaRPr lang="en-US" sz="1200" kern="1200" dirty="0">
              <a:solidFill>
                <a:schemeClr val="tx1"/>
              </a:solidFill>
              <a:latin typeface="+mn-lt"/>
              <a:ea typeface="+mn-ea"/>
              <a:cs typeface="+mn-cs"/>
            </a:endParaRPr>
          </a:p>
          <a:p>
            <a:pPr marL="228600" indent="-228600">
              <a:buNone/>
            </a:pP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 Have</a:t>
            </a:r>
            <a:r>
              <a:rPr lang="en-US" sz="1200" kern="1200" baseline="0" dirty="0">
                <a:solidFill>
                  <a:schemeClr val="tx1"/>
                </a:solidFill>
                <a:latin typeface="+mn-lt"/>
                <a:ea typeface="+mn-ea"/>
                <a:cs typeface="+mn-cs"/>
              </a:rPr>
              <a:t> participants record the remaining spreadsheet data on their handouts.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49</a:t>
            </a:fld>
            <a:endParaRPr lang="en-US">
              <a:solidFill>
                <a:prstClr val="black"/>
              </a:solidFill>
            </a:endParaRPr>
          </a:p>
        </p:txBody>
      </p:sp>
    </p:spTree>
    <p:extLst>
      <p:ext uri="{BB962C8B-B14F-4D97-AF65-F5344CB8AC3E}">
        <p14:creationId xmlns:p14="http://schemas.microsoft.com/office/powerpoint/2010/main" val="3060194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57020" indent="-291161" eaLnBrk="0" hangingPunct="0">
              <a:spcBef>
                <a:spcPct val="30000"/>
              </a:spcBef>
              <a:defRPr sz="1300">
                <a:solidFill>
                  <a:schemeClr val="tx1"/>
                </a:solidFill>
                <a:latin typeface="Arial" charset="0"/>
              </a:defRPr>
            </a:lvl2pPr>
            <a:lvl3pPr marL="1164647" indent="-232929" eaLnBrk="0" hangingPunct="0">
              <a:spcBef>
                <a:spcPct val="30000"/>
              </a:spcBef>
              <a:defRPr sz="1300">
                <a:solidFill>
                  <a:schemeClr val="tx1"/>
                </a:solidFill>
                <a:latin typeface="Arial" charset="0"/>
              </a:defRPr>
            </a:lvl3pPr>
            <a:lvl4pPr marL="1630505" indent="-232929" eaLnBrk="0" hangingPunct="0">
              <a:spcBef>
                <a:spcPct val="30000"/>
              </a:spcBef>
              <a:defRPr sz="1300">
                <a:solidFill>
                  <a:schemeClr val="tx1"/>
                </a:solidFill>
                <a:latin typeface="Arial" charset="0"/>
              </a:defRPr>
            </a:lvl4pPr>
            <a:lvl5pPr marL="2096365" indent="-232929" eaLnBrk="0" hangingPunct="0">
              <a:spcBef>
                <a:spcPct val="30000"/>
              </a:spcBef>
              <a:defRPr sz="1300">
                <a:solidFill>
                  <a:schemeClr val="tx1"/>
                </a:solidFill>
                <a:latin typeface="Arial" charset="0"/>
              </a:defRPr>
            </a:lvl5pPr>
            <a:lvl6pPr marL="2562224" indent="-232929" eaLnBrk="0" fontAlgn="base" hangingPunct="0">
              <a:spcBef>
                <a:spcPct val="30000"/>
              </a:spcBef>
              <a:spcAft>
                <a:spcPct val="0"/>
              </a:spcAft>
              <a:defRPr sz="1300">
                <a:solidFill>
                  <a:schemeClr val="tx1"/>
                </a:solidFill>
                <a:latin typeface="Arial" charset="0"/>
              </a:defRPr>
            </a:lvl6pPr>
            <a:lvl7pPr marL="3028082" indent="-232929" eaLnBrk="0" fontAlgn="base" hangingPunct="0">
              <a:spcBef>
                <a:spcPct val="30000"/>
              </a:spcBef>
              <a:spcAft>
                <a:spcPct val="0"/>
              </a:spcAft>
              <a:defRPr sz="1300">
                <a:solidFill>
                  <a:schemeClr val="tx1"/>
                </a:solidFill>
                <a:latin typeface="Arial" charset="0"/>
              </a:defRPr>
            </a:lvl7pPr>
            <a:lvl8pPr marL="3493941" indent="-232929" eaLnBrk="0" fontAlgn="base" hangingPunct="0">
              <a:spcBef>
                <a:spcPct val="30000"/>
              </a:spcBef>
              <a:spcAft>
                <a:spcPct val="0"/>
              </a:spcAft>
              <a:defRPr sz="1300">
                <a:solidFill>
                  <a:schemeClr val="tx1"/>
                </a:solidFill>
                <a:latin typeface="Arial" charset="0"/>
              </a:defRPr>
            </a:lvl8pPr>
            <a:lvl9pPr marL="3959800" indent="-23292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5</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r>
              <a:rPr lang="en-US" altLang="en-US" baseline="0" dirty="0">
                <a:solidFill>
                  <a:srgbClr val="000000"/>
                </a:solidFill>
              </a:rPr>
              <a:t>5 min</a:t>
            </a:r>
            <a:endParaRPr lang="en-US" baseline="0" dirty="0"/>
          </a:p>
          <a:p>
            <a:endParaRPr lang="en-US" baseline="0" dirty="0"/>
          </a:p>
          <a:p>
            <a:pPr lvl="0" fontAlgn="base"/>
            <a:r>
              <a:rPr lang="en-US" sz="1200" u="none" strike="noStrike" kern="1200" dirty="0">
                <a:solidFill>
                  <a:schemeClr val="tx1"/>
                </a:solidFill>
                <a:latin typeface="+mn-lt"/>
                <a:ea typeface="+mn-ea"/>
                <a:cs typeface="+mn-cs"/>
              </a:rPr>
              <a:t>a. Review the norms that are at the heart of the </a:t>
            </a:r>
            <a:r>
              <a:rPr lang="en-US" sz="1200" u="none" strike="noStrike" kern="1200" dirty="0" err="1">
                <a:solidFill>
                  <a:schemeClr val="tx1"/>
                </a:solidFill>
                <a:latin typeface="+mn-lt"/>
                <a:ea typeface="+mn-ea"/>
                <a:cs typeface="+mn-cs"/>
              </a:rPr>
              <a:t>RESPeCT</a:t>
            </a:r>
            <a:r>
              <a:rPr lang="en-US" sz="1200" u="none" strike="noStrike" kern="1200" dirty="0">
                <a:solidFill>
                  <a:schemeClr val="tx1"/>
                </a:solidFill>
                <a:latin typeface="+mn-lt"/>
                <a:ea typeface="+mn-ea"/>
                <a:cs typeface="+mn-cs"/>
              </a:rPr>
              <a:t> program and ask participants to think about areas where they could improve individually or as a group.</a:t>
            </a:r>
          </a:p>
          <a:p>
            <a:pPr lvl="0" fontAlgn="base"/>
            <a:endParaRPr lang="en-US" sz="1200" b="1" u="none" strike="noStrike" kern="1200" dirty="0">
              <a:solidFill>
                <a:schemeClr val="tx1"/>
              </a:solidFill>
              <a:latin typeface="+mn-lt"/>
              <a:ea typeface="+mn-ea"/>
              <a:cs typeface="+mn-cs"/>
            </a:endParaRPr>
          </a:p>
          <a:p>
            <a:pPr lvl="0" fontAlgn="base"/>
            <a:r>
              <a:rPr lang="en-US" sz="1200" b="0" u="none" strike="noStrike" kern="1200" dirty="0">
                <a:solidFill>
                  <a:schemeClr val="tx1"/>
                </a:solidFill>
                <a:latin typeface="+mn-lt"/>
                <a:ea typeface="+mn-ea"/>
                <a:cs typeface="+mn-cs"/>
              </a:rPr>
              <a:t>b. </a:t>
            </a:r>
            <a:r>
              <a:rPr lang="en-US" sz="1200" b="1" u="none" strike="noStrike" kern="1200" dirty="0">
                <a:solidFill>
                  <a:schemeClr val="tx1"/>
                </a:solidFill>
                <a:latin typeface="+mn-lt"/>
                <a:ea typeface="+mn-ea"/>
                <a:cs typeface="+mn-cs"/>
              </a:rPr>
              <a:t>Emphasize:</a:t>
            </a:r>
            <a:r>
              <a:rPr lang="en-US" sz="1200" u="none" strike="noStrike" kern="1200" dirty="0">
                <a:solidFill>
                  <a:schemeClr val="tx1"/>
                </a:solidFill>
                <a:latin typeface="+mn-lt"/>
                <a:ea typeface="+mn-ea"/>
                <a:cs typeface="+mn-cs"/>
              </a:rPr>
              <a:t> “We’re doing quite well with our norms, but as we approach the fall, I hope to see our interactions evolving so that you feel comfortable interacting less through your PD leaders as the ‘teachers’ and direct more of your questions and comments to one another, challenging each other, piggybacking on each other’s ideas, and listening carefully to one another so that everyone is contributing to the kind of productive analysis that will help us figure out ways to strengthen our students’ science learning.”</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c. Offer an opportunity for participants to comment on how the group is doing with these norms. Ask, “Are there any areas where we could improve? Any suggested changes?”</a:t>
            </a:r>
            <a:endParaRPr lang="en-US" altLang="en-US" baseline="0" dirty="0">
              <a:solidFill>
                <a:srgbClr val="000000"/>
              </a:solidFill>
            </a:endParaRPr>
          </a:p>
          <a:p>
            <a:endParaRPr lang="en-US" altLang="en-US" baseline="0" dirty="0">
              <a:solidFill>
                <a:srgbClr val="000000"/>
              </a:solidFill>
            </a:endParaRPr>
          </a:p>
          <a:p>
            <a:pPr lvl="0" fontAlgn="base"/>
            <a:endParaRPr lang="en-US" altLang="en-US" dirty="0">
              <a:solidFill>
                <a:srgbClr val="000000"/>
              </a:solidFill>
            </a:endParaRPr>
          </a:p>
        </p:txBody>
      </p:sp>
    </p:spTree>
    <p:extLst>
      <p:ext uri="{BB962C8B-B14F-4D97-AF65-F5344CB8AC3E}">
        <p14:creationId xmlns:p14="http://schemas.microsoft.com/office/powerpoint/2010/main" val="231667902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None/>
            </a:pPr>
            <a:r>
              <a:rPr lang="en-US" dirty="0"/>
              <a:t>Less</a:t>
            </a:r>
            <a:r>
              <a:rPr lang="en-US" baseline="0" dirty="0"/>
              <a:t> than 1 min</a:t>
            </a:r>
          </a:p>
          <a:p>
            <a:pPr marL="228600" lvl="0" indent="-228600">
              <a:buNone/>
            </a:pPr>
            <a:endParaRPr lang="en-US" baseline="0" dirty="0"/>
          </a:p>
          <a:p>
            <a:pPr marL="228600" lvl="1" indent="-228600">
              <a:buNone/>
            </a:pPr>
            <a:r>
              <a:rPr lang="en-US" sz="1200" kern="1200" dirty="0">
                <a:solidFill>
                  <a:schemeClr val="tx1"/>
                </a:solidFill>
                <a:latin typeface="+mn-lt"/>
                <a:ea typeface="+mn-ea"/>
                <a:cs typeface="+mn-cs"/>
              </a:rPr>
              <a:t>a. Show only the first point on the slide.</a:t>
            </a:r>
          </a:p>
          <a:p>
            <a:pPr marL="0" lvl="1"/>
            <a:endParaRPr lang="en-US" sz="1200" kern="1200" dirty="0">
              <a:solidFill>
                <a:schemeClr val="tx1"/>
              </a:solidFill>
              <a:latin typeface="+mn-lt"/>
              <a:ea typeface="+mn-ea"/>
              <a:cs typeface="+mn-cs"/>
            </a:endParaRPr>
          </a:p>
          <a:p>
            <a:pPr marL="228600" lvl="1" indent="-228600">
              <a:buNone/>
            </a:pPr>
            <a:r>
              <a:rPr lang="en-US" sz="1200" kern="1200" dirty="0">
                <a:solidFill>
                  <a:schemeClr val="tx1"/>
                </a:solidFill>
                <a:latin typeface="+mn-lt"/>
                <a:ea typeface="+mn-ea"/>
                <a:cs typeface="+mn-cs"/>
              </a:rPr>
              <a:t>b. Ask, “Can you image what would happen if all of these apple seeds survived?”</a:t>
            </a:r>
          </a:p>
          <a:p>
            <a:pPr marL="0" lvl="1"/>
            <a:endParaRPr lang="en-US" sz="1200" kern="1200" dirty="0">
              <a:solidFill>
                <a:schemeClr val="tx1"/>
              </a:solidFill>
              <a:latin typeface="+mn-lt"/>
              <a:ea typeface="+mn-ea"/>
              <a:cs typeface="+mn-cs"/>
            </a:endParaRPr>
          </a:p>
          <a:p>
            <a:pPr marL="228600" lvl="1" indent="-228600">
              <a:buNone/>
            </a:pPr>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Emphasize: </a:t>
            </a:r>
            <a:r>
              <a:rPr lang="en-US" sz="1200" kern="1200" dirty="0">
                <a:solidFill>
                  <a:schemeClr val="tx1"/>
                </a:solidFill>
                <a:latin typeface="+mn-lt"/>
                <a:ea typeface="+mn-ea"/>
                <a:cs typeface="+mn-cs"/>
              </a:rPr>
              <a:t>Not all of these seeds will grow into apple trees!</a:t>
            </a:r>
          </a:p>
          <a:p>
            <a:endParaRPr lang="en-US" sz="1200" kern="1200" dirty="0">
              <a:solidFill>
                <a:schemeClr val="tx1"/>
              </a:solidFill>
              <a:latin typeface="+mn-lt"/>
              <a:ea typeface="+mn-ea"/>
              <a:cs typeface="+mn-cs"/>
            </a:endParaRPr>
          </a:p>
          <a:p>
            <a:pPr marL="228600" indent="-228600">
              <a:buNone/>
            </a:pPr>
            <a:r>
              <a:rPr lang="en-US" sz="1200" kern="1200" dirty="0">
                <a:solidFill>
                  <a:schemeClr val="tx1"/>
                </a:solidFill>
                <a:latin typeface="+mn-lt"/>
                <a:ea typeface="+mn-ea"/>
                <a:cs typeface="+mn-cs"/>
              </a:rPr>
              <a:t>d. Reveal the second point on the slide and introduce the new science idea: </a:t>
            </a:r>
            <a:r>
              <a:rPr lang="en-US" sz="1200" i="1" kern="1200" dirty="0">
                <a:solidFill>
                  <a:schemeClr val="tx1"/>
                </a:solidFill>
                <a:latin typeface="+mn-lt"/>
                <a:ea typeface="+mn-ea"/>
                <a:cs typeface="+mn-cs"/>
              </a:rPr>
              <a:t>More offspring are born than survive</a:t>
            </a:r>
            <a:r>
              <a:rPr lang="en-US" sz="1050" i="1" kern="1200" dirty="0">
                <a:solidFill>
                  <a:schemeClr val="tx1"/>
                </a:solidFill>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50</a:t>
            </a:fld>
            <a:endParaRPr lang="en-US"/>
          </a:p>
        </p:txBody>
      </p:sp>
    </p:spTree>
    <p:extLst>
      <p:ext uri="{BB962C8B-B14F-4D97-AF65-F5344CB8AC3E}">
        <p14:creationId xmlns:p14="http://schemas.microsoft.com/office/powerpoint/2010/main" val="371851178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None/>
            </a:pPr>
            <a:r>
              <a:rPr lang="en-US" dirty="0"/>
              <a:t>Less</a:t>
            </a:r>
            <a:r>
              <a:rPr lang="en-US" baseline="0" dirty="0"/>
              <a:t> than 1 min</a:t>
            </a:r>
          </a:p>
          <a:p>
            <a:pPr marL="228600" indent="-228600">
              <a:buNone/>
            </a:pPr>
            <a:endParaRPr lang="en-US" baseline="0" dirty="0"/>
          </a:p>
          <a:p>
            <a:pPr marL="228600" lvl="1" indent="-228600">
              <a:buNone/>
            </a:pPr>
            <a:r>
              <a:rPr lang="en-US" sz="1200" kern="1200" dirty="0">
                <a:solidFill>
                  <a:schemeClr val="tx1"/>
                </a:solidFill>
                <a:latin typeface="+mn-lt"/>
                <a:ea typeface="+mn-ea"/>
                <a:cs typeface="+mn-cs"/>
              </a:rPr>
              <a:t>a. Revisit the graphic on the slide that explains how populations of living things change over time. </a:t>
            </a:r>
          </a:p>
          <a:p>
            <a:endParaRPr lang="en-US" sz="1200" kern="1200" dirty="0">
              <a:solidFill>
                <a:schemeClr val="tx1"/>
              </a:solidFill>
              <a:latin typeface="+mn-lt"/>
              <a:ea typeface="+mn-ea"/>
              <a:cs typeface="+mn-cs"/>
            </a:endParaRPr>
          </a:p>
          <a:p>
            <a:pPr marL="228600" indent="-228600">
              <a:buNone/>
            </a:pPr>
            <a:r>
              <a:rPr lang="en-US" sz="1200" kern="1200" dirty="0">
                <a:solidFill>
                  <a:schemeClr val="tx1"/>
                </a:solidFill>
                <a:latin typeface="+mn-lt"/>
                <a:ea typeface="+mn-ea"/>
                <a:cs typeface="+mn-cs"/>
              </a:rPr>
              <a:t>b. Emphasize the new idea that has been added: </a:t>
            </a:r>
            <a:r>
              <a:rPr lang="en-US" sz="1200" i="1" kern="1200" dirty="0">
                <a:solidFill>
                  <a:schemeClr val="tx1"/>
                </a:solidFill>
                <a:latin typeface="+mn-lt"/>
                <a:ea typeface="+mn-ea"/>
                <a:cs typeface="+mn-cs"/>
              </a:rPr>
              <a:t>More offspring are born than survive</a:t>
            </a:r>
            <a:r>
              <a:rPr lang="en-US" sz="1200" kern="1200" dirty="0">
                <a:solidFill>
                  <a:schemeClr val="tx1"/>
                </a:solidFill>
                <a:latin typeface="+mn-lt"/>
                <a:ea typeface="+mn-ea"/>
                <a:cs typeface="+mn-cs"/>
              </a:rPr>
              <a:t>. </a:t>
            </a:r>
          </a:p>
          <a:p>
            <a:endParaRPr lang="en-US" sz="1200" kern="1200" dirty="0">
              <a:solidFill>
                <a:schemeClr val="tx1"/>
              </a:solidFill>
              <a:latin typeface="+mn-lt"/>
              <a:ea typeface="+mn-ea"/>
              <a:cs typeface="+mn-cs"/>
            </a:endParaRPr>
          </a:p>
          <a:p>
            <a:pPr marL="228600" marR="0" indent="-22860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c. “In our final investigation, we’ll use all of these ideas to help us explain how changes in populations of living things happen over time.” </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51</a:t>
            </a:fld>
            <a:endParaRPr lang="en-US">
              <a:solidFill>
                <a:prstClr val="black"/>
              </a:solidFill>
            </a:endParaRPr>
          </a:p>
        </p:txBody>
      </p:sp>
    </p:spTree>
    <p:extLst>
      <p:ext uri="{BB962C8B-B14F-4D97-AF65-F5344CB8AC3E}">
        <p14:creationId xmlns:p14="http://schemas.microsoft.com/office/powerpoint/2010/main" val="35468503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latin typeface="+mn-lt"/>
                <a:ea typeface="+mn-ea"/>
                <a:cs typeface="+mn-cs"/>
              </a:rPr>
              <a:t>7 min</a:t>
            </a:r>
          </a:p>
          <a:p>
            <a:endParaRPr lang="en-US" sz="1200" kern="1200" dirty="0">
              <a:solidFill>
                <a:schemeClr val="tx1"/>
              </a:solidFill>
              <a:latin typeface="+mn-lt"/>
              <a:ea typeface="+mn-ea"/>
              <a:cs typeface="+mn-cs"/>
            </a:endParaRPr>
          </a:p>
          <a:p>
            <a:pPr marL="228600" lvl="1" indent="-228600">
              <a:buNone/>
            </a:pPr>
            <a:r>
              <a:rPr lang="en-US" sz="1200" kern="1200" dirty="0">
                <a:solidFill>
                  <a:schemeClr val="tx1"/>
                </a:solidFill>
                <a:latin typeface="+mn-lt"/>
                <a:ea typeface="+mn-ea"/>
                <a:cs typeface="+mn-cs"/>
              </a:rPr>
              <a:t>a. Review</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the focus question</a:t>
            </a:r>
            <a:r>
              <a:rPr lang="en-US" sz="1200" kern="1200" baseline="0" dirty="0">
                <a:solidFill>
                  <a:schemeClr val="tx1"/>
                </a:solidFill>
                <a:latin typeface="+mn-lt"/>
                <a:ea typeface="+mn-ea"/>
                <a:cs typeface="+mn-cs"/>
              </a:rPr>
              <a:t> on the slide.</a:t>
            </a:r>
            <a:endParaRPr lang="en-US" sz="1200" kern="1200" dirty="0">
              <a:solidFill>
                <a:schemeClr val="tx1"/>
              </a:solidFill>
              <a:latin typeface="+mn-lt"/>
              <a:ea typeface="+mn-ea"/>
              <a:cs typeface="+mn-cs"/>
            </a:endParaRPr>
          </a:p>
          <a:p>
            <a:pPr marL="228600" lvl="0" indent="-228600">
              <a:buNone/>
            </a:pPr>
            <a:endParaRPr lang="en-US" sz="1200" kern="1200" dirty="0">
              <a:solidFill>
                <a:schemeClr val="tx1"/>
              </a:solidFill>
              <a:latin typeface="+mn-lt"/>
              <a:ea typeface="+mn-ea"/>
              <a:cs typeface="+mn-cs"/>
            </a:endParaRPr>
          </a:p>
          <a:p>
            <a:pPr marL="228600" lvl="0" indent="-228600">
              <a:buNone/>
            </a:pPr>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a:t>
            </a:r>
            <a:r>
              <a:rPr lang="en-US" sz="1200" b="1" kern="1200" baseline="0" dirty="0">
                <a:solidFill>
                  <a:schemeClr val="tx1"/>
                </a:solidFill>
                <a:latin typeface="+mn-lt"/>
                <a:ea typeface="+mn-ea"/>
                <a:cs typeface="+mn-cs"/>
              </a:rPr>
              <a:t> </a:t>
            </a:r>
            <a:r>
              <a:rPr lang="en-US" sz="1200" b="0" kern="1200" baseline="0" dirty="0">
                <a:solidFill>
                  <a:schemeClr val="tx1"/>
                </a:solidFill>
                <a:latin typeface="+mn-lt"/>
                <a:ea typeface="+mn-ea"/>
                <a:cs typeface="+mn-cs"/>
              </a:rPr>
              <a:t>Ask participants to answer the question in their science notebooks using evidence from the investigations to support their ideas. </a:t>
            </a:r>
            <a:endParaRPr lang="en-US" sz="1600" b="0" kern="1200" baseline="0" dirty="0">
              <a:solidFill>
                <a:schemeClr val="tx1"/>
              </a:solidFill>
              <a:effectLst/>
              <a:latin typeface="+mn-lt"/>
              <a:ea typeface="+mn-ea"/>
              <a:cs typeface="+mn-cs"/>
            </a:endParaRPr>
          </a:p>
          <a:p>
            <a:pPr marL="228600" lvl="0" indent="-228600">
              <a:buAutoNum type="alphaLcPeriod" startAt="2"/>
            </a:pPr>
            <a:endParaRPr lang="en-US" sz="1600" b="0" kern="1200" baseline="0" dirty="0">
              <a:solidFill>
                <a:schemeClr val="tx1"/>
              </a:solidFill>
              <a:effectLst/>
              <a:latin typeface="+mn-lt"/>
              <a:ea typeface="+mn-ea"/>
              <a:cs typeface="+mn-cs"/>
            </a:endParaRPr>
          </a:p>
          <a:p>
            <a:pPr marL="228600" lvl="0" indent="-228600">
              <a:buNone/>
            </a:pPr>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Whole group: </a:t>
            </a:r>
            <a:r>
              <a:rPr lang="en-US" sz="1200" b="0" kern="1200" dirty="0">
                <a:solidFill>
                  <a:schemeClr val="tx1"/>
                </a:solidFill>
                <a:latin typeface="+mn-lt"/>
                <a:ea typeface="+mn-ea"/>
                <a:cs typeface="+mn-cs"/>
              </a:rPr>
              <a:t>Based on the previous investigations, briefly summarize the key ways experiments can be designed to test for genetic and environmental causes of trait variation.</a:t>
            </a:r>
          </a:p>
          <a:p>
            <a:pPr marL="228600" lvl="0" indent="-228600">
              <a:buAutoNum type="alphaLcPeriod" startAt="2"/>
            </a:pPr>
            <a:endParaRPr lang="en-US" sz="1200" b="0" kern="1200" dirty="0">
              <a:solidFill>
                <a:schemeClr val="tx1"/>
              </a:solidFill>
              <a:latin typeface="+mn-lt"/>
              <a:ea typeface="+mn-ea"/>
              <a:cs typeface="+mn-cs"/>
            </a:endParaRPr>
          </a:p>
          <a:p>
            <a:r>
              <a:rPr lang="en-US" sz="1200" b="1" u="none" kern="1200" dirty="0">
                <a:solidFill>
                  <a:schemeClr val="tx1"/>
                </a:solidFill>
                <a:effectLst/>
                <a:latin typeface="+mn-lt"/>
                <a:ea typeface="+mn-ea"/>
                <a:cs typeface="+mn-cs"/>
              </a:rPr>
              <a:t>Key ideas:</a:t>
            </a:r>
            <a:endParaRPr lang="en-US" sz="1200" u="none" kern="1200" dirty="0">
              <a:solidFill>
                <a:schemeClr val="tx1"/>
              </a:solidFill>
              <a:effectLst/>
              <a:latin typeface="+mn-lt"/>
              <a:ea typeface="+mn-ea"/>
              <a:cs typeface="+mn-cs"/>
            </a:endParaRPr>
          </a:p>
          <a:p>
            <a:pPr marL="137160" indent="-137160">
              <a:buFont typeface="Arial" pitchFamily="34" charset="0"/>
              <a:buChar char="•"/>
            </a:pPr>
            <a:r>
              <a:rPr lang="en-US" sz="1200" u="none" kern="1200" dirty="0">
                <a:solidFill>
                  <a:schemeClr val="tx1"/>
                </a:solidFill>
                <a:effectLst/>
                <a:latin typeface="+mn-lt"/>
                <a:ea typeface="+mn-ea"/>
                <a:cs typeface="+mn-cs"/>
              </a:rPr>
              <a:t>Measure specific traits in parents and offspring. </a:t>
            </a:r>
          </a:p>
          <a:p>
            <a:pPr marL="137160" indent="-137160">
              <a:buFont typeface="Arial" pitchFamily="34" charset="0"/>
              <a:buChar char="•"/>
            </a:pPr>
            <a:r>
              <a:rPr lang="en-US" sz="1200" u="none" kern="1200" dirty="0">
                <a:solidFill>
                  <a:schemeClr val="tx1"/>
                </a:solidFill>
                <a:effectLst/>
                <a:latin typeface="+mn-lt"/>
                <a:ea typeface="+mn-ea"/>
                <a:cs typeface="+mn-cs"/>
              </a:rPr>
              <a:t>Measure specific traits in populations by making either genetics or the environment the constant and making the other factor a variable.</a:t>
            </a:r>
          </a:p>
          <a:p>
            <a:pPr marL="137160" indent="-137160">
              <a:buFont typeface="Arial" pitchFamily="34" charset="0"/>
              <a:buChar char="•"/>
            </a:pPr>
            <a:r>
              <a:rPr lang="en-US" sz="1200" u="none" kern="1200" dirty="0">
                <a:solidFill>
                  <a:schemeClr val="tx1"/>
                </a:solidFill>
                <a:effectLst/>
                <a:latin typeface="+mn-lt"/>
                <a:ea typeface="+mn-ea"/>
                <a:cs typeface="+mn-cs"/>
              </a:rPr>
              <a:t>Use a mathematical model to test assumptions about inheritance and survival. </a:t>
            </a:r>
            <a:endParaRPr lang="en-US" sz="1200" b="0" u="none"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pPr/>
              <a:t>52</a:t>
            </a:fld>
            <a:endParaRPr lang="en-US"/>
          </a:p>
        </p:txBody>
      </p:sp>
    </p:spTree>
    <p:extLst>
      <p:ext uri="{BB962C8B-B14F-4D97-AF65-F5344CB8AC3E}">
        <p14:creationId xmlns:p14="http://schemas.microsoft.com/office/powerpoint/2010/main" val="367635323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None/>
            </a:pPr>
            <a:r>
              <a:rPr lang="en-US" dirty="0"/>
              <a:t>Less</a:t>
            </a:r>
            <a:r>
              <a:rPr lang="en-US" baseline="0" dirty="0"/>
              <a:t> than 1 min</a:t>
            </a:r>
          </a:p>
          <a:p>
            <a:pPr marL="228600" indent="-228600">
              <a:buNone/>
            </a:pPr>
            <a:endParaRPr lang="en-US" baseline="0" dirty="0"/>
          </a:p>
          <a:p>
            <a:pPr marL="228600" lvl="1" indent="-228600">
              <a:buNone/>
            </a:pPr>
            <a:r>
              <a:rPr lang="en-US" sz="1200" kern="1200" dirty="0">
                <a:solidFill>
                  <a:schemeClr val="tx1"/>
                </a:solidFill>
                <a:latin typeface="+mn-lt"/>
                <a:ea typeface="+mn-ea"/>
                <a:cs typeface="+mn-cs"/>
              </a:rPr>
              <a:t>a. Read the focus question on the slide.</a:t>
            </a:r>
          </a:p>
          <a:p>
            <a:endParaRPr lang="en-US" sz="1200" kern="1200" dirty="0">
              <a:solidFill>
                <a:schemeClr val="tx1"/>
              </a:solidFill>
              <a:latin typeface="+mn-lt"/>
              <a:ea typeface="+mn-ea"/>
              <a:cs typeface="+mn-cs"/>
            </a:endParaRPr>
          </a:p>
          <a:p>
            <a:pPr marL="228600" indent="-228600">
              <a:buNone/>
            </a:pPr>
            <a:r>
              <a:rPr lang="en-US" sz="1200" kern="1200" dirty="0">
                <a:solidFill>
                  <a:schemeClr val="tx1"/>
                </a:solidFill>
                <a:latin typeface="+mn-lt"/>
                <a:ea typeface="+mn-ea"/>
                <a:cs typeface="+mn-cs"/>
              </a:rPr>
              <a:t>b. “This focus question will guide the rest of our content deepening work today and into our next session.” </a:t>
            </a:r>
          </a:p>
          <a:p>
            <a:pPr marL="228600" indent="-228600">
              <a:buNone/>
            </a:pPr>
            <a:endParaRPr lang="en-US" sz="1200" kern="1200" dirty="0">
              <a:solidFill>
                <a:schemeClr val="tx1"/>
              </a:solidFill>
              <a:latin typeface="+mn-lt"/>
              <a:ea typeface="+mn-ea"/>
              <a:cs typeface="+mn-cs"/>
            </a:endParaRPr>
          </a:p>
          <a:p>
            <a:pPr marL="228600" indent="-228600">
              <a:buNone/>
            </a:pPr>
            <a:r>
              <a:rPr lang="en-US" sz="1200" kern="1200" dirty="0">
                <a:solidFill>
                  <a:schemeClr val="tx1"/>
                </a:solidFill>
                <a:latin typeface="+mn-lt"/>
                <a:ea typeface="+mn-ea"/>
                <a:cs typeface="+mn-cs"/>
              </a:rPr>
              <a:t>c. Have participants write this question in their </a:t>
            </a:r>
            <a:r>
              <a:rPr lang="en-US" sz="1200" kern="1200">
                <a:solidFill>
                  <a:schemeClr val="tx1"/>
                </a:solidFill>
                <a:latin typeface="+mn-lt"/>
                <a:ea typeface="+mn-ea"/>
                <a:cs typeface="+mn-cs"/>
              </a:rPr>
              <a:t>science notebooks.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53</a:t>
            </a:fld>
            <a:endParaRPr lang="en-US">
              <a:solidFill>
                <a:prstClr val="black"/>
              </a:solidFill>
            </a:endParaRPr>
          </a:p>
        </p:txBody>
      </p:sp>
    </p:spTree>
    <p:extLst>
      <p:ext uri="{BB962C8B-B14F-4D97-AF65-F5344CB8AC3E}">
        <p14:creationId xmlns:p14="http://schemas.microsoft.com/office/powerpoint/2010/main" val="5879890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pPr marL="228600" lvl="1" indent="-228600">
              <a:buNone/>
            </a:pPr>
            <a:r>
              <a:rPr lang="en-US" sz="1200" kern="1200" dirty="0">
                <a:solidFill>
                  <a:schemeClr val="tx1"/>
                </a:solidFill>
                <a:latin typeface="+mn-lt"/>
                <a:ea typeface="+mn-ea"/>
                <a:cs typeface="+mn-cs"/>
              </a:rPr>
              <a:t>a. Read the goal on the slide.</a:t>
            </a:r>
          </a:p>
          <a:p>
            <a:endParaRPr lang="en-US" sz="1200" kern="1200" dirty="0">
              <a:solidFill>
                <a:schemeClr val="tx1"/>
              </a:solidFill>
              <a:latin typeface="+mn-lt"/>
              <a:ea typeface="+mn-ea"/>
              <a:cs typeface="+mn-cs"/>
            </a:endParaRPr>
          </a:p>
          <a:p>
            <a:pPr marL="228600" indent="-228600">
              <a:buNone/>
            </a:pPr>
            <a:r>
              <a:rPr lang="en-US" sz="1200" kern="1200" dirty="0">
                <a:solidFill>
                  <a:schemeClr val="tx1"/>
                </a:solidFill>
                <a:latin typeface="+mn-lt"/>
                <a:ea typeface="+mn-ea"/>
                <a:cs typeface="+mn-cs"/>
              </a:rPr>
              <a:t>b. “The science</a:t>
            </a:r>
            <a:r>
              <a:rPr lang="en-US" sz="1200" kern="1200" baseline="0" dirty="0">
                <a:solidFill>
                  <a:schemeClr val="tx1"/>
                </a:solidFill>
                <a:latin typeface="+mn-lt"/>
                <a:ea typeface="+mn-ea"/>
                <a:cs typeface="+mn-cs"/>
              </a:rPr>
              <a:t> ideas we explore and the </a:t>
            </a:r>
            <a:r>
              <a:rPr lang="en-US" sz="1200" kern="1200" dirty="0">
                <a:solidFill>
                  <a:schemeClr val="tx1"/>
                </a:solidFill>
                <a:latin typeface="+mn-lt"/>
                <a:ea typeface="+mn-ea"/>
                <a:cs typeface="+mn-cs"/>
              </a:rPr>
              <a:t>evidence we gather during the next investigation will help us accomplish this goal.”</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C625EA15-4266-4331-8E46-B72CE55B7F97}" type="slidenum">
              <a:rPr lang="en-US" smtClean="0">
                <a:solidFill>
                  <a:prstClr val="black"/>
                </a:solidFill>
              </a:rPr>
              <a:pPr>
                <a:defRPr/>
              </a:pPr>
              <a:t>54</a:t>
            </a:fld>
            <a:endParaRPr lang="en-US" dirty="0">
              <a:solidFill>
                <a:prstClr val="black"/>
              </a:solidFill>
            </a:endParaRPr>
          </a:p>
        </p:txBody>
      </p:sp>
    </p:spTree>
    <p:extLst>
      <p:ext uri="{BB962C8B-B14F-4D97-AF65-F5344CB8AC3E}">
        <p14:creationId xmlns:p14="http://schemas.microsoft.com/office/powerpoint/2010/main" val="184724718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r>
              <a:rPr lang="en-US" sz="1200" kern="1200" dirty="0">
                <a:solidFill>
                  <a:schemeClr val="tx1"/>
                </a:solidFill>
                <a:latin typeface="+mn-lt"/>
                <a:ea typeface="+mn-ea"/>
                <a:cs typeface="+mn-cs"/>
              </a:rPr>
              <a:t>10 min</a:t>
            </a:r>
          </a:p>
          <a:p>
            <a:pPr marL="0" lvl="1"/>
            <a:endParaRPr lang="en-US" sz="1200" kern="1200" dirty="0">
              <a:solidFill>
                <a:schemeClr val="tx1"/>
              </a:solidFill>
              <a:latin typeface="+mn-lt"/>
              <a:ea typeface="+mn-ea"/>
              <a:cs typeface="+mn-cs"/>
            </a:endParaRPr>
          </a:p>
          <a:p>
            <a:pPr marL="228600" lvl="1" indent="-228600">
              <a:buNone/>
            </a:pPr>
            <a:r>
              <a:rPr lang="en-US" sz="1200" kern="1200" dirty="0">
                <a:solidFill>
                  <a:schemeClr val="tx1"/>
                </a:solidFill>
                <a:latin typeface="+mn-lt"/>
                <a:ea typeface="+mn-ea"/>
                <a:cs typeface="+mn-cs"/>
              </a:rPr>
              <a:t>a. “In this investigation, we’ll explore the evolution of fur color in rock pocket mice.”</a:t>
            </a:r>
          </a:p>
          <a:p>
            <a:pPr marL="0" lvl="1"/>
            <a:endParaRPr lang="en-US" sz="1200" kern="1200" dirty="0">
              <a:solidFill>
                <a:schemeClr val="tx1"/>
              </a:solidFill>
              <a:latin typeface="+mn-lt"/>
              <a:ea typeface="+mn-ea"/>
              <a:cs typeface="+mn-cs"/>
            </a:endParaRPr>
          </a:p>
          <a:p>
            <a:pPr marL="228600" lvl="1" indent="-228600">
              <a:buNone/>
            </a:pPr>
            <a:r>
              <a:rPr lang="en-US" sz="1200" kern="1200" dirty="0">
                <a:solidFill>
                  <a:schemeClr val="tx1"/>
                </a:solidFill>
                <a:latin typeface="+mn-lt"/>
                <a:ea typeface="+mn-ea"/>
                <a:cs typeface="+mn-cs"/>
              </a:rPr>
              <a:t>b. Distribute handout 7.6 (Developing an Explanation for Mouse Fur Color) and have participants read the introduction silently.</a:t>
            </a:r>
          </a:p>
          <a:p>
            <a:pPr marL="0" lvl="1"/>
            <a:endParaRPr lang="en-US" sz="1200" kern="1200" dirty="0">
              <a:solidFill>
                <a:schemeClr val="tx1"/>
              </a:solidFill>
              <a:latin typeface="+mn-lt"/>
              <a:ea typeface="+mn-ea"/>
              <a:cs typeface="+mn-cs"/>
            </a:endParaRPr>
          </a:p>
          <a:p>
            <a:pPr marL="0" lvl="1" indent="0">
              <a:buNone/>
            </a:pPr>
            <a:r>
              <a:rPr lang="en-US" sz="1200" kern="1200" dirty="0">
                <a:solidFill>
                  <a:schemeClr val="tx1"/>
                </a:solidFill>
                <a:latin typeface="+mn-lt"/>
                <a:ea typeface="+mn-ea"/>
                <a:cs typeface="+mn-cs"/>
              </a:rPr>
              <a:t>c. Watch the beginning of </a:t>
            </a:r>
            <a:r>
              <a:rPr lang="en-US" sz="1200" i="1" kern="1200" dirty="0">
                <a:solidFill>
                  <a:schemeClr val="tx1"/>
                </a:solidFill>
                <a:latin typeface="+mn-lt"/>
                <a:ea typeface="+mn-ea"/>
                <a:cs typeface="+mn-cs"/>
              </a:rPr>
              <a:t>The Making of the Fittest: Natural Selection and Adaptation</a:t>
            </a:r>
            <a:r>
              <a:rPr lang="en-US" sz="1200" kern="1200" dirty="0">
                <a:solidFill>
                  <a:schemeClr val="tx1"/>
                </a:solidFill>
                <a:latin typeface="+mn-lt"/>
                <a:ea typeface="+mn-ea"/>
                <a:cs typeface="+mn-cs"/>
              </a:rPr>
              <a:t> and pause the video at the 2:37 time segment, where Dr. </a:t>
            </a:r>
            <a:r>
              <a:rPr lang="en-US" sz="1200" kern="1200" dirty="0" err="1">
                <a:solidFill>
                  <a:schemeClr val="tx1"/>
                </a:solidFill>
                <a:latin typeface="+mn-lt"/>
                <a:ea typeface="+mn-ea"/>
                <a:cs typeface="+mn-cs"/>
              </a:rPr>
              <a:t>Nachman</a:t>
            </a:r>
            <a:r>
              <a:rPr lang="en-US" sz="1200" kern="1200" dirty="0">
                <a:solidFill>
                  <a:schemeClr val="tx1"/>
                </a:solidFill>
                <a:latin typeface="+mn-lt"/>
                <a:ea typeface="+mn-ea"/>
                <a:cs typeface="+mn-cs"/>
              </a:rPr>
              <a:t> says, “Almost all of them.”</a:t>
            </a:r>
          </a:p>
          <a:p>
            <a:pPr marL="0" lvl="1" indent="0">
              <a:buNone/>
            </a:pPr>
            <a:endParaRPr lang="en-US" sz="1200" b="1" kern="1200" dirty="0">
              <a:solidFill>
                <a:schemeClr val="tx1"/>
              </a:solidFill>
              <a:latin typeface="+mn-lt"/>
              <a:ea typeface="+mn-ea"/>
              <a:cs typeface="+mn-cs"/>
            </a:endParaRPr>
          </a:p>
          <a:p>
            <a:pPr marL="0" lvl="1" indent="0">
              <a:buNone/>
            </a:pPr>
            <a:r>
              <a:rPr lang="en-US" sz="1200" b="0" kern="1200" dirty="0">
                <a:solidFill>
                  <a:schemeClr val="tx1"/>
                </a:solidFill>
                <a:latin typeface="+mn-lt"/>
                <a:ea typeface="+mn-ea"/>
                <a:cs typeface="+mn-cs"/>
              </a:rPr>
              <a:t>d.</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Have participants complete step 2 on the handout using the science ideas about variation in traits that they’ve learned about so far.</a:t>
            </a:r>
          </a:p>
          <a:p>
            <a:pPr marL="0" lvl="1" indent="0">
              <a:buNone/>
            </a:pPr>
            <a:endParaRPr lang="en-US" sz="1200" b="1" kern="1200" dirty="0">
              <a:solidFill>
                <a:schemeClr val="tx1"/>
              </a:solidFill>
              <a:latin typeface="+mn-lt"/>
              <a:ea typeface="+mn-ea"/>
              <a:cs typeface="+mn-cs"/>
            </a:endParaRPr>
          </a:p>
          <a:p>
            <a:pPr marL="0" lvl="1" indent="0">
              <a:buNone/>
            </a:pPr>
            <a:r>
              <a:rPr lang="en-US" sz="1200" b="0" kern="1200" dirty="0">
                <a:solidFill>
                  <a:schemeClr val="tx1"/>
                </a:solidFill>
                <a:latin typeface="+mn-lt"/>
                <a:ea typeface="+mn-ea"/>
                <a:cs typeface="+mn-cs"/>
              </a:rPr>
              <a:t>e.</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Have participants share their responses with an elbow partner.</a:t>
            </a:r>
          </a:p>
          <a:p>
            <a:pPr marL="0" lvl="1" indent="0">
              <a:buNone/>
            </a:pPr>
            <a:endParaRPr lang="en-US" sz="1200" b="1" kern="1200" dirty="0">
              <a:solidFill>
                <a:schemeClr val="tx1"/>
              </a:solidFill>
              <a:latin typeface="+mn-lt"/>
              <a:ea typeface="+mn-ea"/>
              <a:cs typeface="+mn-cs"/>
            </a:endParaRPr>
          </a:p>
          <a:p>
            <a:pPr marL="0" lvl="1" indent="0">
              <a:buNone/>
            </a:pPr>
            <a:r>
              <a:rPr lang="en-US" sz="1200" b="0" kern="1200" dirty="0">
                <a:solidFill>
                  <a:schemeClr val="tx1"/>
                </a:solidFill>
                <a:latin typeface="+mn-lt"/>
                <a:ea typeface="+mn-ea"/>
                <a:cs typeface="+mn-cs"/>
              </a:rPr>
              <a:t>f.</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Whole group:</a:t>
            </a:r>
            <a:r>
              <a:rPr lang="en-US" sz="1200" kern="1200" dirty="0">
                <a:solidFill>
                  <a:schemeClr val="tx1"/>
                </a:solidFill>
                <a:latin typeface="+mn-lt"/>
                <a:ea typeface="+mn-ea"/>
                <a:cs typeface="+mn-cs"/>
              </a:rPr>
              <a:t> Discuss participants’ answers to questions 2a and 2b on the handout.</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Notes: </a:t>
            </a:r>
            <a:endParaRPr lang="en-US" sz="1200" kern="1200" dirty="0">
              <a:solidFill>
                <a:schemeClr val="tx1"/>
              </a:solidFill>
              <a:latin typeface="+mn-lt"/>
              <a:ea typeface="+mn-ea"/>
              <a:cs typeface="+mn-cs"/>
            </a:endParaRPr>
          </a:p>
          <a:p>
            <a:pPr marL="137160" lvl="1" indent="-137160">
              <a:buFont typeface="Arial" pitchFamily="34" charset="0"/>
              <a:buChar char="•"/>
            </a:pPr>
            <a:r>
              <a:rPr lang="en-US" sz="1200" b="1" i="0" kern="1200" dirty="0">
                <a:solidFill>
                  <a:schemeClr val="tx1"/>
                </a:solidFill>
                <a:latin typeface="+mn-lt"/>
                <a:ea typeface="+mn-ea"/>
                <a:cs typeface="+mn-cs"/>
              </a:rPr>
              <a:t>Question 2a: </a:t>
            </a:r>
            <a:r>
              <a:rPr lang="en-US" sz="1200" kern="1200" dirty="0">
                <a:solidFill>
                  <a:schemeClr val="tx1"/>
                </a:solidFill>
                <a:latin typeface="+mn-lt"/>
                <a:ea typeface="+mn-ea"/>
                <a:cs typeface="+mn-cs"/>
              </a:rPr>
              <a:t>Participants aren’t yet expected to have a fully developed answer to this question, so don’t discuss all of the elements of a complete answer at this point. Participants will revisit this question later in the activity when they examine the Natural-Selection Explanation Table (handout 7.7). Then they should be able to provide a complete explanation that incorporates the major principles of natural selection as follows: </a:t>
            </a:r>
          </a:p>
          <a:p>
            <a:pPr marL="320040" lvl="2" indent="-137160">
              <a:buFont typeface="Arial" pitchFamily="34" charset="0"/>
              <a:buChar char="•"/>
            </a:pPr>
            <a:r>
              <a:rPr lang="en-US" sz="1200" b="1" kern="1200" dirty="0">
                <a:solidFill>
                  <a:schemeClr val="tx1"/>
                </a:solidFill>
                <a:latin typeface="+mn-lt"/>
                <a:ea typeface="+mn-ea"/>
                <a:cs typeface="+mn-cs"/>
              </a:rPr>
              <a:t>Variation:</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Within a population of mice living on the lava flow, some individuals had the dark fur trait and others did not. </a:t>
            </a:r>
          </a:p>
          <a:p>
            <a:pPr marL="320040" lvl="2" indent="-137160">
              <a:buFont typeface="Arial" pitchFamily="34" charset="0"/>
              <a:buChar char="•"/>
            </a:pPr>
            <a:r>
              <a:rPr lang="en-US" sz="1200" b="1" kern="1200" dirty="0">
                <a:solidFill>
                  <a:schemeClr val="tx1"/>
                </a:solidFill>
                <a:latin typeface="+mn-lt"/>
                <a:ea typeface="+mn-ea"/>
                <a:cs typeface="+mn-cs"/>
              </a:rPr>
              <a:t>Inheritance:</a:t>
            </a:r>
            <a:r>
              <a:rPr lang="en-US" sz="1200" kern="1200" dirty="0">
                <a:solidFill>
                  <a:schemeClr val="tx1"/>
                </a:solidFill>
                <a:latin typeface="+mn-lt"/>
                <a:ea typeface="+mn-ea"/>
                <a:cs typeface="+mn-cs"/>
              </a:rPr>
              <a:t> The variations in mouse fur color are inherited (passed from parents to offspring). The origin of the variation stems from random genetic</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mutations. </a:t>
            </a:r>
          </a:p>
          <a:p>
            <a:pPr marL="320040" lvl="2" indent="-137160">
              <a:buFont typeface="Arial" pitchFamily="34" charset="0"/>
              <a:buChar char="•"/>
            </a:pPr>
            <a:r>
              <a:rPr lang="en-US" sz="1200" b="1" kern="1200" dirty="0">
                <a:solidFill>
                  <a:schemeClr val="tx1"/>
                </a:solidFill>
                <a:latin typeface="+mn-lt"/>
                <a:ea typeface="+mn-ea"/>
                <a:cs typeface="+mn-cs"/>
              </a:rPr>
              <a:t>Selection:</a:t>
            </a:r>
            <a:r>
              <a:rPr lang="en-US" sz="1200" kern="1200" dirty="0">
                <a:solidFill>
                  <a:schemeClr val="tx1"/>
                </a:solidFill>
                <a:latin typeface="+mn-lt"/>
                <a:ea typeface="+mn-ea"/>
                <a:cs typeface="+mn-cs"/>
              </a:rPr>
              <a:t> More offspring are born than can survive, leading to competition within a species. In certain environments, individual mice that have dark fur will survive and leave more offspring than mice with tan fur. </a:t>
            </a:r>
          </a:p>
          <a:p>
            <a:pPr marL="320040" lvl="2" indent="-137160">
              <a:buFont typeface="Arial" pitchFamily="34" charset="0"/>
              <a:buChar char="•"/>
            </a:pPr>
            <a:r>
              <a:rPr lang="en-US" sz="1200" b="1" kern="1200" dirty="0">
                <a:solidFill>
                  <a:schemeClr val="tx1"/>
                </a:solidFill>
                <a:latin typeface="+mn-lt"/>
                <a:ea typeface="+mn-ea"/>
                <a:cs typeface="+mn-cs"/>
              </a:rPr>
              <a:t>Adaptation:</a:t>
            </a:r>
            <a:r>
              <a:rPr lang="en-US" sz="1200" kern="1200" dirty="0">
                <a:solidFill>
                  <a:schemeClr val="tx1"/>
                </a:solidFill>
                <a:latin typeface="+mn-lt"/>
                <a:ea typeface="+mn-ea"/>
                <a:cs typeface="+mn-cs"/>
              </a:rPr>
              <a:t> The frequency of the mice with dark fur and the alleles that cause dark fur will increase in the population over generations. In this case, the population will change from one with most individuals having tan fur to one with most individuals having dark fur.</a:t>
            </a:r>
            <a:endParaRPr lang="en-US" sz="1200" i="1" kern="1200" dirty="0">
              <a:solidFill>
                <a:schemeClr val="tx1"/>
              </a:solidFill>
              <a:latin typeface="+mn-lt"/>
              <a:ea typeface="+mn-ea"/>
              <a:cs typeface="+mn-cs"/>
            </a:endParaRPr>
          </a:p>
          <a:p>
            <a:pPr marL="137160" lvl="1" indent="-137160">
              <a:buFont typeface="Arial" pitchFamily="34" charset="0"/>
              <a:buChar char="•"/>
            </a:pPr>
            <a:r>
              <a:rPr lang="en-US" sz="1200" b="1" i="0" kern="1200" dirty="0">
                <a:solidFill>
                  <a:schemeClr val="tx1"/>
                </a:solidFill>
                <a:latin typeface="+mn-lt"/>
                <a:ea typeface="+mn-ea"/>
                <a:cs typeface="+mn-cs"/>
              </a:rPr>
              <a:t>Question 2b: </a:t>
            </a:r>
            <a:r>
              <a:rPr lang="en-US" sz="1200" kern="1200" dirty="0">
                <a:solidFill>
                  <a:schemeClr val="tx1"/>
                </a:solidFill>
                <a:latin typeface="+mn-lt"/>
                <a:ea typeface="+mn-ea"/>
                <a:cs typeface="+mn-cs"/>
              </a:rPr>
              <a:t>Address the common student misconception that new traits arise as needed. The mutation for dark-colored fur in rock pocket mice didn’t occur simply because the mice needed it. Instead, the new trait arose due to random genetic mutations. Clarify that explanations for change based on the needs or wants of an individual are common but aren’t scientifically accurate. Direct participants to the Common Student Ideas document in the resources section of their lesson plans binders.</a:t>
            </a:r>
            <a:r>
              <a:rPr lang="en-US" dirty="0"/>
              <a:t> </a:t>
            </a:r>
            <a:r>
              <a:rPr lang="en-US" sz="1050" kern="1200" dirty="0">
                <a:solidFill>
                  <a:schemeClr val="tx1"/>
                </a:solidFill>
                <a:latin typeface="+mn-lt"/>
                <a:ea typeface="+mn-ea"/>
                <a:cs typeface="+mn-cs"/>
              </a:rPr>
              <a:t> </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C625EA15-4266-4331-8E46-B72CE55B7F97}" type="slidenum">
              <a:rPr lang="en-US" smtClean="0">
                <a:solidFill>
                  <a:prstClr val="black"/>
                </a:solidFill>
              </a:rPr>
              <a:pPr>
                <a:defRPr/>
              </a:pPr>
              <a:t>55</a:t>
            </a:fld>
            <a:endParaRPr lang="en-US" dirty="0">
              <a:solidFill>
                <a:prstClr val="black"/>
              </a:solidFill>
            </a:endParaRPr>
          </a:p>
        </p:txBody>
      </p:sp>
    </p:spTree>
    <p:extLst>
      <p:ext uri="{BB962C8B-B14F-4D97-AF65-F5344CB8AC3E}">
        <p14:creationId xmlns:p14="http://schemas.microsoft.com/office/powerpoint/2010/main" val="47232492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lvl="0" indent="-228600">
              <a:buNone/>
            </a:pPr>
            <a:r>
              <a:rPr lang="en-US" dirty="0"/>
              <a:t>20</a:t>
            </a:r>
            <a:r>
              <a:rPr lang="en-US" baseline="0" dirty="0"/>
              <a:t> min</a:t>
            </a:r>
          </a:p>
          <a:p>
            <a:pPr marL="228600" lvl="0" indent="-228600">
              <a:buNone/>
            </a:pPr>
            <a:endParaRPr lang="en-US" baseline="0" dirty="0"/>
          </a:p>
          <a:p>
            <a:pPr marL="228600" lvl="1" indent="-228600">
              <a:buNone/>
            </a:pPr>
            <a:r>
              <a:rPr lang="en-US" sz="1200" kern="1200" dirty="0">
                <a:solidFill>
                  <a:schemeClr val="tx1"/>
                </a:solidFill>
                <a:latin typeface="+mn-lt"/>
                <a:ea typeface="+mn-ea"/>
                <a:cs typeface="+mn-cs"/>
              </a:rPr>
              <a:t>a. Distribute handout 7.7 (Natural-Selection Explanation Table). Point out that an acronym for the natural-selection principles is VISA.</a:t>
            </a:r>
          </a:p>
          <a:p>
            <a:pPr marL="0" lvl="1"/>
            <a:endParaRPr lang="en-US" sz="1200" b="1" kern="1200" dirty="0">
              <a:solidFill>
                <a:schemeClr val="tx1"/>
              </a:solidFill>
              <a:latin typeface="+mn-lt"/>
              <a:ea typeface="+mn-ea"/>
              <a:cs typeface="+mn-cs"/>
            </a:endParaRPr>
          </a:p>
          <a:p>
            <a:pPr marL="228600" lvl="1" indent="-228600">
              <a:buNone/>
            </a:pPr>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Individuals:</a:t>
            </a:r>
            <a:r>
              <a:rPr lang="en-US" sz="1200" kern="1200" dirty="0">
                <a:solidFill>
                  <a:schemeClr val="tx1"/>
                </a:solidFill>
                <a:latin typeface="+mn-lt"/>
                <a:ea typeface="+mn-ea"/>
                <a:cs typeface="+mn-cs"/>
              </a:rPr>
              <a:t> Have participants read the definitions on the handout and sections 6 and 7 on natural selection</a:t>
            </a:r>
            <a:r>
              <a:rPr lang="en-US" sz="1050" kern="1200" dirty="0">
                <a:solidFill>
                  <a:schemeClr val="tx1"/>
                </a:solidFill>
                <a:latin typeface="+mn-lt"/>
                <a:ea typeface="+mn-ea"/>
                <a:cs typeface="+mn-cs"/>
              </a:rPr>
              <a:t> </a:t>
            </a:r>
            <a:r>
              <a:rPr lang="en-US" sz="1200" kern="1200" dirty="0">
                <a:solidFill>
                  <a:schemeClr val="tx1"/>
                </a:solidFill>
                <a:latin typeface="+mn-lt"/>
                <a:ea typeface="+mn-ea"/>
                <a:cs typeface="+mn-cs"/>
              </a:rPr>
              <a:t>in their content background documents.</a:t>
            </a:r>
          </a:p>
          <a:p>
            <a:pPr marL="0" lvl="1"/>
            <a:endParaRPr lang="en-US" sz="1200" kern="1200" dirty="0">
              <a:solidFill>
                <a:schemeClr val="tx1"/>
              </a:solidFill>
              <a:latin typeface="+mn-lt"/>
              <a:ea typeface="+mn-ea"/>
              <a:cs typeface="+mn-cs"/>
            </a:endParaRPr>
          </a:p>
          <a:p>
            <a:pPr marL="0" lvl="1" indent="0">
              <a:buNone/>
            </a:pPr>
            <a:r>
              <a:rPr lang="en-US" sz="1200" b="0" kern="1200" dirty="0">
                <a:solidFill>
                  <a:schemeClr val="tx1"/>
                </a:solidFill>
                <a:latin typeface="+mn-lt"/>
                <a:ea typeface="+mn-ea"/>
                <a:cs typeface="+mn-cs"/>
              </a:rPr>
              <a:t>c. </a:t>
            </a:r>
            <a:r>
              <a:rPr lang="en-US" sz="1200" b="1" kern="1200" dirty="0">
                <a:solidFill>
                  <a:schemeClr val="tx1"/>
                </a:solidFill>
                <a:latin typeface="+mn-lt"/>
                <a:ea typeface="+mn-ea"/>
                <a:cs typeface="+mn-cs"/>
              </a:rPr>
              <a:t>Pairs:</a:t>
            </a:r>
            <a:r>
              <a:rPr lang="en-US" sz="1200" kern="1200" dirty="0">
                <a:solidFill>
                  <a:schemeClr val="tx1"/>
                </a:solidFill>
                <a:latin typeface="+mn-lt"/>
                <a:ea typeface="+mn-ea"/>
                <a:cs typeface="+mn-cs"/>
              </a:rPr>
              <a:t> “Pair up with an elbow partner and summarize how the information in the content background document and your experiences in our content</a:t>
            </a:r>
            <a:r>
              <a:rPr lang="en-US" sz="1200" kern="1200" baseline="0" dirty="0">
                <a:solidFill>
                  <a:schemeClr val="tx1"/>
                </a:solidFill>
                <a:latin typeface="+mn-lt"/>
                <a:ea typeface="+mn-ea"/>
                <a:cs typeface="+mn-cs"/>
              </a:rPr>
              <a:t> deepening sessions</a:t>
            </a:r>
            <a:r>
              <a:rPr lang="en-US" sz="1200" kern="1200" dirty="0">
                <a:solidFill>
                  <a:schemeClr val="tx1"/>
                </a:solidFill>
                <a:latin typeface="+mn-lt"/>
                <a:ea typeface="+mn-ea"/>
                <a:cs typeface="+mn-cs"/>
              </a:rPr>
              <a:t> support the definitions in the handout.”</a:t>
            </a:r>
          </a:p>
          <a:p>
            <a:pPr marL="0" lvl="1" indent="0">
              <a:buNone/>
            </a:pPr>
            <a:endParaRPr lang="en-US" sz="1200" kern="1200" dirty="0">
              <a:solidFill>
                <a:schemeClr val="tx1"/>
              </a:solidFill>
              <a:latin typeface="+mn-lt"/>
              <a:ea typeface="+mn-ea"/>
              <a:cs typeface="+mn-cs"/>
            </a:endParaRPr>
          </a:p>
          <a:p>
            <a:pPr marL="0" lvl="1" indent="0">
              <a:buNone/>
            </a:pPr>
            <a:r>
              <a:rPr lang="en-US" sz="1200" kern="1200" dirty="0">
                <a:solidFill>
                  <a:schemeClr val="tx1"/>
                </a:solidFill>
                <a:latin typeface="+mn-lt"/>
                <a:ea typeface="+mn-ea"/>
                <a:cs typeface="+mn-cs"/>
              </a:rPr>
              <a:t>d.</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“In our next content deepening session, we’ll watch the rest of the video and identify evidence for each natural-selection principle. You’ll record this evidence on your handout.”</a:t>
            </a:r>
            <a:endParaRPr lang="en-US" dirty="0"/>
          </a:p>
        </p:txBody>
      </p:sp>
      <p:sp>
        <p:nvSpPr>
          <p:cNvPr id="4" name="Slide Number Placeholder 3"/>
          <p:cNvSpPr>
            <a:spLocks noGrp="1"/>
          </p:cNvSpPr>
          <p:nvPr>
            <p:ph type="sldNum" sz="quarter" idx="10"/>
          </p:nvPr>
        </p:nvSpPr>
        <p:spPr/>
        <p:txBody>
          <a:bodyPr/>
          <a:lstStyle/>
          <a:p>
            <a:pPr>
              <a:defRPr/>
            </a:pPr>
            <a:fld id="{C625EA15-4266-4331-8E46-B72CE55B7F97}" type="slidenum">
              <a:rPr lang="en-US" smtClean="0">
                <a:solidFill>
                  <a:prstClr val="black"/>
                </a:solidFill>
              </a:rPr>
              <a:pPr>
                <a:defRPr/>
              </a:pPr>
              <a:t>56</a:t>
            </a:fld>
            <a:endParaRPr lang="en-US" dirty="0">
              <a:solidFill>
                <a:prstClr val="black"/>
              </a:solidFill>
            </a:endParaRPr>
          </a:p>
        </p:txBody>
      </p:sp>
    </p:spTree>
    <p:extLst>
      <p:ext uri="{BB962C8B-B14F-4D97-AF65-F5344CB8AC3E}">
        <p14:creationId xmlns:p14="http://schemas.microsoft.com/office/powerpoint/2010/main" val="268531387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None/>
            </a:pPr>
            <a:r>
              <a:rPr lang="en-US" sz="1200" kern="1200" dirty="0">
                <a:solidFill>
                  <a:schemeClr val="tx1"/>
                </a:solidFill>
                <a:effectLst/>
                <a:latin typeface="+mn-lt"/>
                <a:ea typeface="+mn-ea"/>
                <a:cs typeface="+mn-cs"/>
              </a:rPr>
              <a:t>Less</a:t>
            </a:r>
            <a:r>
              <a:rPr lang="en-US" sz="1200" kern="1200" baseline="0" dirty="0">
                <a:solidFill>
                  <a:schemeClr val="tx1"/>
                </a:solidFill>
                <a:effectLst/>
                <a:latin typeface="+mn-lt"/>
                <a:ea typeface="+mn-ea"/>
                <a:cs typeface="+mn-cs"/>
              </a:rPr>
              <a:t> than 1 min</a:t>
            </a:r>
          </a:p>
          <a:p>
            <a:pPr marL="228600" lvl="0" indent="-228600">
              <a:buNone/>
            </a:pPr>
            <a:endParaRPr lang="en-US" sz="1200" kern="1200" baseline="0" dirty="0">
              <a:solidFill>
                <a:schemeClr val="tx1"/>
              </a:solidFill>
              <a:effectLst/>
              <a:latin typeface="+mn-lt"/>
              <a:ea typeface="+mn-ea"/>
              <a:cs typeface="+mn-cs"/>
            </a:endParaRPr>
          </a:p>
          <a:p>
            <a:pPr marL="228600" lvl="1" indent="-228600">
              <a:buNone/>
            </a:pPr>
            <a:r>
              <a:rPr lang="en-US" sz="1200" kern="1200" dirty="0">
                <a:solidFill>
                  <a:schemeClr val="tx1"/>
                </a:solidFill>
                <a:latin typeface="+mn-lt"/>
                <a:ea typeface="+mn-ea"/>
                <a:cs typeface="+mn-cs"/>
              </a:rPr>
              <a:t>a. Revisit the focus question on the slide.</a:t>
            </a:r>
          </a:p>
          <a:p>
            <a:endParaRPr lang="en-US" sz="1200" kern="1200" dirty="0">
              <a:solidFill>
                <a:schemeClr val="tx1"/>
              </a:solidFill>
              <a:latin typeface="+mn-lt"/>
              <a:ea typeface="+mn-ea"/>
              <a:cs typeface="+mn-cs"/>
            </a:endParaRPr>
          </a:p>
          <a:p>
            <a:pPr marL="0" indent="0">
              <a:buNone/>
            </a:pPr>
            <a:r>
              <a:rPr lang="en-US" sz="1200" kern="1200" dirty="0">
                <a:solidFill>
                  <a:schemeClr val="tx1"/>
                </a:solidFill>
                <a:latin typeface="+mn-lt"/>
                <a:ea typeface="+mn-ea"/>
                <a:cs typeface="+mn-cs"/>
              </a:rPr>
              <a:t>b. “In the last activity, you summarized the progress we’ve made in answering this focus question. We’ll continue exploring this question in our next session.”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57</a:t>
            </a:fld>
            <a:endParaRPr lang="en-US">
              <a:solidFill>
                <a:prstClr val="black"/>
              </a:solidFill>
            </a:endParaRPr>
          </a:p>
        </p:txBody>
      </p:sp>
    </p:spTree>
    <p:extLst>
      <p:ext uri="{BB962C8B-B14F-4D97-AF65-F5344CB8AC3E}">
        <p14:creationId xmlns:p14="http://schemas.microsoft.com/office/powerpoint/2010/main" val="380371125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latin typeface="+mn-lt"/>
                <a:ea typeface="+mn-ea"/>
                <a:cs typeface="+mn-cs"/>
              </a:rPr>
              <a:t>5 min</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Note:</a:t>
            </a:r>
            <a:r>
              <a:rPr lang="en-US" sz="1200" kern="1200" dirty="0">
                <a:solidFill>
                  <a:schemeClr val="tx1"/>
                </a:solidFill>
                <a:latin typeface="+mn-lt"/>
                <a:ea typeface="+mn-ea"/>
                <a:cs typeface="+mn-cs"/>
              </a:rPr>
              <a:t> If time is running short, work as a group on part 1 of Analysis Guide D.</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a. </a:t>
            </a:r>
            <a:r>
              <a:rPr lang="en-US" sz="1200" kern="1200" dirty="0">
                <a:solidFill>
                  <a:schemeClr val="tx1"/>
                </a:solidFill>
                <a:latin typeface="+mn-lt"/>
                <a:ea typeface="+mn-ea"/>
                <a:cs typeface="+mn-cs"/>
              </a:rPr>
              <a:t>“Locate </a:t>
            </a:r>
            <a:r>
              <a:rPr lang="en-US" sz="1200" b="1" kern="1200" dirty="0">
                <a:solidFill>
                  <a:schemeClr val="tx1"/>
                </a:solidFill>
                <a:latin typeface="+mn-lt"/>
                <a:ea typeface="+mn-ea"/>
                <a:cs typeface="+mn-cs"/>
              </a:rPr>
              <a:t>Analysis Guide D5 </a:t>
            </a:r>
            <a:r>
              <a:rPr lang="en-US" sz="1200" kern="1200" dirty="0">
                <a:solidFill>
                  <a:schemeClr val="tx1"/>
                </a:solidFill>
                <a:latin typeface="+mn-lt"/>
                <a:ea typeface="+mn-ea"/>
                <a:cs typeface="+mn-cs"/>
              </a:rPr>
              <a:t>on the</a:t>
            </a:r>
            <a:r>
              <a:rPr lang="en-US" sz="1200" kern="1200" baseline="0" dirty="0">
                <a:solidFill>
                  <a:schemeClr val="tx1"/>
                </a:solidFill>
                <a:latin typeface="+mn-lt"/>
                <a:ea typeface="+mn-ea"/>
                <a:cs typeface="+mn-cs"/>
              </a:rPr>
              <a:t> last page </a:t>
            </a:r>
            <a:r>
              <a:rPr lang="en-US" sz="1200" kern="1200" dirty="0">
                <a:solidFill>
                  <a:schemeClr val="tx1"/>
                </a:solidFill>
                <a:latin typeface="+mn-lt"/>
                <a:ea typeface="+mn-ea"/>
                <a:cs typeface="+mn-cs"/>
              </a:rPr>
              <a:t>of handout 7.1. Then read the main learning goal at the top of the page.” </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277623014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lvl="0" indent="-228600">
              <a:buNone/>
            </a:pPr>
            <a:r>
              <a:rPr lang="en-US" dirty="0"/>
              <a:t>6</a:t>
            </a:r>
            <a:r>
              <a:rPr lang="en-US" baseline="0" dirty="0"/>
              <a:t> min</a:t>
            </a:r>
          </a:p>
          <a:p>
            <a:pPr marL="228600" lvl="0" indent="-228600">
              <a:buNone/>
            </a:pPr>
            <a:endParaRPr lang="en-US" baseline="0" dirty="0"/>
          </a:p>
          <a:p>
            <a:pPr marL="0" lvl="1" indent="0">
              <a:buNone/>
            </a:pPr>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Individuals: </a:t>
            </a:r>
            <a:r>
              <a:rPr lang="en-US" sz="1200" kern="1200" dirty="0">
                <a:solidFill>
                  <a:schemeClr val="tx1"/>
                </a:solidFill>
                <a:latin typeface="+mn-lt"/>
                <a:ea typeface="+mn-ea"/>
                <a:cs typeface="+mn-cs"/>
              </a:rPr>
              <a:t>“Write</a:t>
            </a:r>
            <a:r>
              <a:rPr lang="en-US" sz="1200" kern="1200" baseline="0" dirty="0">
                <a:solidFill>
                  <a:schemeClr val="tx1"/>
                </a:solidFill>
                <a:latin typeface="+mn-lt"/>
                <a:ea typeface="+mn-ea"/>
                <a:cs typeface="+mn-cs"/>
              </a:rPr>
              <a:t> a brief description of this content representation at the top of your analysis guide. Then answer </a:t>
            </a:r>
            <a:r>
              <a:rPr lang="en-US" sz="1200" kern="1200" dirty="0">
                <a:solidFill>
                  <a:schemeClr val="tx1"/>
                </a:solidFill>
                <a:latin typeface="+mn-lt"/>
                <a:ea typeface="+mn-ea"/>
                <a:cs typeface="+mn-cs"/>
              </a:rPr>
              <a:t>the questions in part 1.”</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59</a:t>
            </a:fld>
            <a:endParaRPr lang="en-US">
              <a:solidFill>
                <a:prstClr val="black"/>
              </a:solidFill>
            </a:endParaRPr>
          </a:p>
        </p:txBody>
      </p:sp>
    </p:spTree>
    <p:extLst>
      <p:ext uri="{BB962C8B-B14F-4D97-AF65-F5344CB8AC3E}">
        <p14:creationId xmlns:p14="http://schemas.microsoft.com/office/powerpoint/2010/main" val="39591853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7"/>
          <p:cNvSpPr>
            <a:spLocks noGrp="1" noChangeArrowheads="1"/>
          </p:cNvSpPr>
          <p:nvPr>
            <p:ph type="sldNum" sz="quarter" idx="5"/>
          </p:nvPr>
        </p:nvSpPr>
        <p:spPr>
          <a:noFill/>
        </p:spPr>
        <p:txBody>
          <a:bodyPr/>
          <a:lstStyle/>
          <a:p>
            <a:fld id="{A6F58CE0-AA71-4AB3-B1FB-C9FFC4138233}" type="slidenum">
              <a:rPr lang="en-US"/>
              <a:pPr/>
              <a:t>6</a:t>
            </a:fld>
            <a:endParaRPr lang="en-US"/>
          </a:p>
        </p:txBody>
      </p:sp>
      <p:sp>
        <p:nvSpPr>
          <p:cNvPr id="48130" name="Rectangle 2"/>
          <p:cNvSpPr>
            <a:spLocks noGrp="1" noRot="1" noChangeAspect="1" noChangeArrowheads="1" noTextEdit="1"/>
          </p:cNvSpPr>
          <p:nvPr>
            <p:ph type="sldImg"/>
          </p:nvPr>
        </p:nvSpPr>
        <p:spPr>
          <a:ln/>
        </p:spPr>
      </p:sp>
      <p:sp>
        <p:nvSpPr>
          <p:cNvPr id="48131" name="Rectangle 3"/>
          <p:cNvSpPr>
            <a:spLocks noGrp="1" noChangeArrowheads="1"/>
          </p:cNvSpPr>
          <p:nvPr>
            <p:ph type="body" idx="1"/>
          </p:nvPr>
        </p:nvSpPr>
        <p:spPr/>
        <p:txBody>
          <a:bodyPr/>
          <a:lstStyle/>
          <a:p>
            <a:pPr eaLnBrk="1" hangingPunct="1"/>
            <a:r>
              <a:rPr lang="en-US" dirty="0"/>
              <a:t>1 min </a:t>
            </a:r>
          </a:p>
          <a:p>
            <a:pPr eaLnBrk="1" hangingPunct="1"/>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 Introduce the focus questions on the slide.</a:t>
            </a:r>
            <a:endParaRPr lang="en-US" dirty="0"/>
          </a:p>
          <a:p>
            <a:pPr eaLnBrk="1" hangingPunct="1"/>
            <a:endParaRPr lang="en-US" dirty="0"/>
          </a:p>
        </p:txBody>
      </p:sp>
    </p:spTree>
    <p:extLst>
      <p:ext uri="{BB962C8B-B14F-4D97-AF65-F5344CB8AC3E}">
        <p14:creationId xmlns:p14="http://schemas.microsoft.com/office/powerpoint/2010/main" val="13518182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kern="1200" dirty="0">
                <a:solidFill>
                  <a:schemeClr val="tx1"/>
                </a:solidFill>
                <a:latin typeface="+mn-lt"/>
                <a:ea typeface="+mn-ea"/>
                <a:cs typeface="+mn-cs"/>
              </a:rPr>
              <a:t>5 min</a:t>
            </a:r>
          </a:p>
          <a:p>
            <a:endParaRPr lang="en-US" sz="1200" b="0" kern="1200" dirty="0">
              <a:solidFill>
                <a:schemeClr val="tx1"/>
              </a:solidFill>
              <a:latin typeface="+mn-lt"/>
              <a:ea typeface="+mn-ea"/>
              <a:cs typeface="+mn-cs"/>
            </a:endParaRPr>
          </a:p>
          <a:p>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Whole group: </a:t>
            </a:r>
            <a:r>
              <a:rPr lang="en-US" sz="1200" kern="1200" dirty="0">
                <a:solidFill>
                  <a:schemeClr val="tx1"/>
                </a:solidFill>
                <a:latin typeface="+mn-lt"/>
                <a:ea typeface="+mn-ea"/>
                <a:cs typeface="+mn-cs"/>
              </a:rPr>
              <a:t>Go over participants’ responses to the questions in part 1 of the analysis guide. </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Ideal responses:</a:t>
            </a:r>
            <a:endParaRPr lang="en-US" sz="1200" kern="1200" dirty="0">
              <a:solidFill>
                <a:schemeClr val="tx1"/>
              </a:solidFill>
              <a:latin typeface="+mn-lt"/>
              <a:ea typeface="+mn-ea"/>
              <a:cs typeface="+mn-cs"/>
            </a:endParaRPr>
          </a:p>
          <a:p>
            <a:pPr marL="137160" indent="-137160">
              <a:buFont typeface="Arial" pitchFamily="34" charset="0"/>
              <a:buChar char="•"/>
            </a:pPr>
            <a:r>
              <a:rPr lang="en-US" sz="1200" b="1" kern="1200" dirty="0">
                <a:solidFill>
                  <a:schemeClr val="tx1"/>
                </a:solidFill>
                <a:latin typeface="+mn-lt"/>
                <a:ea typeface="+mn-ea"/>
                <a:cs typeface="+mn-cs"/>
              </a:rPr>
              <a:t>Scientifically accurate?</a:t>
            </a:r>
            <a:r>
              <a:rPr lang="en-US" sz="1200" kern="1200" dirty="0">
                <a:solidFill>
                  <a:schemeClr val="tx1"/>
                </a:solidFill>
                <a:latin typeface="+mn-lt"/>
                <a:ea typeface="+mn-ea"/>
                <a:cs typeface="+mn-cs"/>
              </a:rPr>
              <a:t> Yes, the content representation is scientifically accurate.</a:t>
            </a:r>
          </a:p>
          <a:p>
            <a:pPr marL="137160" indent="-137160">
              <a:buFont typeface="Arial" pitchFamily="34" charset="0"/>
              <a:buChar char="•"/>
            </a:pPr>
            <a:r>
              <a:rPr lang="en-US" sz="1200" b="1" kern="1200" dirty="0">
                <a:solidFill>
                  <a:schemeClr val="tx1"/>
                </a:solidFill>
                <a:latin typeface="+mn-lt"/>
                <a:ea typeface="+mn-ea"/>
                <a:cs typeface="+mn-cs"/>
              </a:rPr>
              <a:t>Closely matched to the MLG?</a:t>
            </a:r>
            <a:r>
              <a:rPr lang="en-US" sz="1200" kern="1200" dirty="0">
                <a:solidFill>
                  <a:schemeClr val="tx1"/>
                </a:solidFill>
                <a:latin typeface="+mn-lt"/>
                <a:ea typeface="+mn-ea"/>
                <a:cs typeface="+mn-cs"/>
              </a:rPr>
              <a:t> Yes, the content representation is closely matched to the learning goal; however, additional information on environmental variation is also included.</a:t>
            </a:r>
          </a:p>
          <a:p>
            <a:pPr marL="137160" indent="-137160">
              <a:buFont typeface="Arial" pitchFamily="34" charset="0"/>
              <a:buChar char="•"/>
            </a:pPr>
            <a:r>
              <a:rPr lang="en-US" sz="1200" b="1" kern="1200" dirty="0">
                <a:solidFill>
                  <a:schemeClr val="tx1"/>
                </a:solidFill>
                <a:latin typeface="+mn-lt"/>
                <a:ea typeface="+mn-ea"/>
                <a:cs typeface="+mn-cs"/>
              </a:rPr>
              <a:t>Comprehensible to students?</a:t>
            </a:r>
            <a:r>
              <a:rPr lang="en-US" sz="1200" kern="1200" dirty="0">
                <a:solidFill>
                  <a:schemeClr val="tx1"/>
                </a:solidFill>
                <a:latin typeface="+mn-lt"/>
                <a:ea typeface="+mn-ea"/>
                <a:cs typeface="+mn-cs"/>
              </a:rPr>
              <a:t> The CR image is only for teachers so this question doesn’t apply.</a:t>
            </a:r>
          </a:p>
          <a:p>
            <a:pPr marL="137160" indent="-137160">
              <a:buFont typeface="Arial" pitchFamily="34" charset="0"/>
              <a:buChar char="•"/>
            </a:pPr>
            <a:r>
              <a:rPr lang="en-US" sz="1200" b="1" kern="1200" dirty="0">
                <a:solidFill>
                  <a:schemeClr val="tx1"/>
                </a:solidFill>
                <a:latin typeface="+mn-lt"/>
                <a:ea typeface="+mn-ea"/>
                <a:cs typeface="+mn-cs"/>
              </a:rPr>
              <a:t>Reinforces misconceptions?</a:t>
            </a:r>
            <a:r>
              <a:rPr lang="en-US" sz="1200" kern="1200" dirty="0">
                <a:solidFill>
                  <a:schemeClr val="tx1"/>
                </a:solidFill>
                <a:latin typeface="+mn-lt"/>
                <a:ea typeface="+mn-ea"/>
                <a:cs typeface="+mn-cs"/>
              </a:rPr>
              <a:t> Hopefully not.</a:t>
            </a:r>
          </a:p>
          <a:p>
            <a:pPr marL="137160" indent="-137160">
              <a:buFont typeface="Arial" pitchFamily="34" charset="0"/>
              <a:buChar char="•"/>
            </a:pPr>
            <a:r>
              <a:rPr lang="en-US" sz="1200" b="1" kern="1200" dirty="0">
                <a:solidFill>
                  <a:schemeClr val="tx1"/>
                </a:solidFill>
                <a:latin typeface="+mn-lt"/>
                <a:ea typeface="+mn-ea"/>
                <a:cs typeface="+mn-cs"/>
              </a:rPr>
              <a:t>Addresses misconceptions?</a:t>
            </a:r>
            <a:r>
              <a:rPr lang="en-US" sz="1200" kern="1200" dirty="0">
                <a:solidFill>
                  <a:schemeClr val="tx1"/>
                </a:solidFill>
                <a:latin typeface="+mn-lt"/>
                <a:ea typeface="+mn-ea"/>
                <a:cs typeface="+mn-cs"/>
              </a:rPr>
              <a:t> People tend to think that variation is either all genetic or environmental, but most traits are a mix of both, so this content representation may help correct this misconception.</a:t>
            </a:r>
          </a:p>
          <a:p>
            <a:pPr marL="137160" indent="-137160">
              <a:buFont typeface="Arial" pitchFamily="34" charset="0"/>
              <a:buChar char="•"/>
            </a:pPr>
            <a:r>
              <a:rPr lang="en-US" sz="1200" b="1" kern="1200" dirty="0">
                <a:solidFill>
                  <a:schemeClr val="tx1"/>
                </a:solidFill>
                <a:latin typeface="+mn-lt"/>
                <a:ea typeface="+mn-ea"/>
                <a:cs typeface="+mn-cs"/>
              </a:rPr>
              <a:t>Distracting details?</a:t>
            </a:r>
            <a:r>
              <a:rPr lang="en-US" sz="1200" kern="1200" dirty="0">
                <a:solidFill>
                  <a:schemeClr val="tx1"/>
                </a:solidFill>
                <a:latin typeface="+mn-lt"/>
                <a:ea typeface="+mn-ea"/>
                <a:cs typeface="+mn-cs"/>
              </a:rPr>
              <a:t> The supplemental information on environmental variation could be distracting.</a:t>
            </a:r>
          </a:p>
        </p:txBody>
      </p:sp>
      <p:sp>
        <p:nvSpPr>
          <p:cNvPr id="4" name="Slide Number Placeholder 3"/>
          <p:cNvSpPr>
            <a:spLocks noGrp="1"/>
          </p:cNvSpPr>
          <p:nvPr>
            <p:ph type="sldNum" sz="quarter" idx="10"/>
          </p:nvPr>
        </p:nvSpPr>
        <p:spPr/>
        <p:txBody>
          <a:bodyPr/>
          <a:lstStyle/>
          <a:p>
            <a:fld id="{458BEC4D-D1F7-4625-B0BA-2126EAFE9E6D}" type="slidenum">
              <a:rPr lang="en-US" smtClean="0">
                <a:solidFill>
                  <a:prstClr val="black"/>
                </a:solidFill>
              </a:rPr>
              <a:pPr/>
              <a:t>60</a:t>
            </a:fld>
            <a:endParaRPr lang="en-US">
              <a:solidFill>
                <a:prstClr val="black"/>
              </a:solidFill>
            </a:endParaRPr>
          </a:p>
        </p:txBody>
      </p:sp>
    </p:spTree>
    <p:extLst>
      <p:ext uri="{BB962C8B-B14F-4D97-AF65-F5344CB8AC3E}">
        <p14:creationId xmlns:p14="http://schemas.microsoft.com/office/powerpoint/2010/main" val="420800033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fontAlgn="base"/>
            <a:r>
              <a:rPr lang="en-US" sz="1200" b="0" u="none" strike="noStrike" kern="1200" dirty="0">
                <a:solidFill>
                  <a:schemeClr val="tx1"/>
                </a:solidFill>
                <a:effectLst/>
                <a:latin typeface="+mn-lt"/>
                <a:ea typeface="+mn-ea"/>
                <a:cs typeface="+mn-cs"/>
              </a:rPr>
              <a:t>6 min</a:t>
            </a:r>
          </a:p>
          <a:p>
            <a:pPr lvl="0" fontAlgn="base"/>
            <a:endParaRPr lang="en-US" sz="1200" b="0" u="none" strike="noStrike" kern="1200" dirty="0">
              <a:solidFill>
                <a:schemeClr val="tx1"/>
              </a:solidFill>
              <a:effectLst/>
              <a:latin typeface="+mn-lt"/>
              <a:ea typeface="+mn-ea"/>
              <a:cs typeface="+mn-cs"/>
            </a:endParaRPr>
          </a:p>
          <a:p>
            <a:pPr lvl="0" fontAlgn="base"/>
            <a:r>
              <a:rPr lang="en-US" sz="1200" b="0" u="none" strike="noStrike" kern="1200" dirty="0">
                <a:solidFill>
                  <a:schemeClr val="tx1"/>
                </a:solidFill>
                <a:effectLst/>
                <a:latin typeface="+mn-lt"/>
                <a:ea typeface="+mn-ea"/>
                <a:cs typeface="+mn-cs"/>
              </a:rPr>
              <a:t>a. </a:t>
            </a:r>
            <a:r>
              <a:rPr lang="en-US" sz="1200" b="1" u="none" strike="noStrike" kern="1200" dirty="0">
                <a:solidFill>
                  <a:schemeClr val="tx1"/>
                </a:solidFill>
                <a:effectLst/>
                <a:latin typeface="+mn-lt"/>
                <a:ea typeface="+mn-ea"/>
                <a:cs typeface="+mn-cs"/>
              </a:rPr>
              <a:t>Individuals (4 min):</a:t>
            </a:r>
            <a:r>
              <a:rPr lang="en-US" sz="1200" u="none" strike="noStrike" kern="1200" dirty="0">
                <a:solidFill>
                  <a:schemeClr val="tx1"/>
                </a:solidFill>
                <a:effectLst/>
                <a:latin typeface="+mn-lt"/>
                <a:ea typeface="+mn-ea"/>
                <a:cs typeface="+mn-cs"/>
              </a:rPr>
              <a:t> Ask participants to think about the first two tasks on the slide and respond to the reflection question in their notebooks. </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a:t>
            </a:r>
            <a:r>
              <a:rPr lang="en-US" sz="1200" b="0" kern="1200" baseline="0" dirty="0">
                <a:solidFill>
                  <a:schemeClr val="tx1"/>
                </a:solidFill>
                <a:latin typeface="+mn-lt"/>
                <a:ea typeface="+mn-ea"/>
                <a:cs typeface="+mn-cs"/>
              </a:rPr>
              <a:t> </a:t>
            </a:r>
            <a:r>
              <a:rPr lang="en-US" sz="1200" b="1" kern="1200" dirty="0">
                <a:solidFill>
                  <a:schemeClr val="tx1"/>
                </a:solidFill>
                <a:latin typeface="+mn-lt"/>
                <a:ea typeface="+mn-ea"/>
                <a:cs typeface="+mn-cs"/>
              </a:rPr>
              <a:t>Whole group (2 min):</a:t>
            </a:r>
            <a:r>
              <a:rPr lang="en-US" sz="1200" kern="1200" dirty="0">
                <a:solidFill>
                  <a:schemeClr val="tx1"/>
                </a:solidFill>
                <a:latin typeface="+mn-lt"/>
                <a:ea typeface="+mn-ea"/>
                <a:cs typeface="+mn-cs"/>
              </a:rPr>
              <a:t> Ask for volunteers to share an idea or question from their responses to the reflection question. </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61</a:t>
            </a:fld>
            <a:endParaRPr lang="en-US"/>
          </a:p>
        </p:txBody>
      </p:sp>
    </p:spTree>
    <p:extLst>
      <p:ext uri="{BB962C8B-B14F-4D97-AF65-F5344CB8AC3E}">
        <p14:creationId xmlns:p14="http://schemas.microsoft.com/office/powerpoint/2010/main" val="125388897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noTextEdit="1"/>
          </p:cNvSpPr>
          <p:nvPr>
            <p:ph type="sldImg"/>
          </p:nvPr>
        </p:nvSpPr>
        <p:spPr>
          <a:ln/>
        </p:spPr>
      </p:sp>
      <p:sp>
        <p:nvSpPr>
          <p:cNvPr id="86018" name="Notes Placeholder 2"/>
          <p:cNvSpPr>
            <a:spLocks noGrp="1"/>
          </p:cNvSpPr>
          <p:nvPr>
            <p:ph type="body" idx="1"/>
          </p:nvPr>
        </p:nvSpPr>
        <p:spPr/>
        <p:txBody>
          <a:bodyPr/>
          <a:lstStyle/>
          <a:p>
            <a:r>
              <a:rPr lang="en-US" dirty="0"/>
              <a:t>3 min</a:t>
            </a:r>
          </a:p>
          <a:p>
            <a:endParaRPr lang="en-US" dirty="0"/>
          </a:p>
          <a:p>
            <a:pPr lvl="0" fontAlgn="base"/>
            <a:r>
              <a:rPr lang="en-US" sz="1200" u="none" strike="noStrike" kern="1200" dirty="0">
                <a:solidFill>
                  <a:schemeClr val="tx1"/>
                </a:solidFill>
                <a:effectLst/>
                <a:latin typeface="+mn-lt"/>
                <a:ea typeface="+mn-ea"/>
                <a:cs typeface="+mn-cs"/>
              </a:rPr>
              <a:t>a. Review the homework assignment and have participants write it in their notebooks. </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Make sure participants understand the assignment.</a:t>
            </a:r>
          </a:p>
          <a:p>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 “We won’t address strategy E about sequencing science ideas and activities until the school year, since you’ll learn a lot about sequencing from teaching the </a:t>
            </a:r>
            <a:r>
              <a:rPr lang="en-US" sz="1200" kern="1200" dirty="0" err="1">
                <a:solidFill>
                  <a:schemeClr val="tx1"/>
                </a:solidFill>
                <a:effectLst/>
                <a:latin typeface="+mn-lt"/>
                <a:ea typeface="+mn-ea"/>
                <a:cs typeface="+mn-cs"/>
              </a:rPr>
              <a:t>RESPeCT</a:t>
            </a:r>
            <a:r>
              <a:rPr lang="en-US" sz="1200" kern="1200" dirty="0">
                <a:solidFill>
                  <a:schemeClr val="tx1"/>
                </a:solidFill>
                <a:effectLst/>
                <a:latin typeface="+mn-lt"/>
                <a:ea typeface="+mn-ea"/>
                <a:cs typeface="+mn-cs"/>
              </a:rPr>
              <a:t> lesson plans.” </a:t>
            </a:r>
          </a:p>
          <a:p>
            <a:endParaRPr lang="en-US" sz="1200" kern="1200" dirty="0">
              <a:solidFill>
                <a:schemeClr val="tx1"/>
              </a:solidFill>
              <a:latin typeface="+mn-lt"/>
              <a:ea typeface="+mn-ea"/>
              <a:cs typeface="+mn-cs"/>
            </a:endParaRPr>
          </a:p>
        </p:txBody>
      </p:sp>
      <p:sp>
        <p:nvSpPr>
          <p:cNvPr id="86019" name="Slide Number Placeholder 3"/>
          <p:cNvSpPr>
            <a:spLocks noGrp="1"/>
          </p:cNvSpPr>
          <p:nvPr>
            <p:ph type="sldNum" sz="quarter" idx="5"/>
          </p:nvPr>
        </p:nvSpPr>
        <p:spPr>
          <a:noFill/>
        </p:spPr>
        <p:txBody>
          <a:bodyPr/>
          <a:lstStyle/>
          <a:p>
            <a:fld id="{A4189A7A-01B0-45B3-919C-79E073DF602F}" type="slidenum">
              <a:rPr lang="en-US"/>
              <a:pPr/>
              <a:t>62</a:t>
            </a:fld>
            <a:endParaRPr lang="en-US"/>
          </a:p>
        </p:txBody>
      </p:sp>
    </p:spTree>
    <p:extLst>
      <p:ext uri="{BB962C8B-B14F-4D97-AF65-F5344CB8AC3E}">
        <p14:creationId xmlns:p14="http://schemas.microsoft.com/office/powerpoint/2010/main" val="182115543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7"/>
          <p:cNvSpPr>
            <a:spLocks noGrp="1" noChangeArrowheads="1"/>
          </p:cNvSpPr>
          <p:nvPr>
            <p:ph type="sldNum" sz="quarter" idx="5"/>
          </p:nvPr>
        </p:nvSpPr>
        <p:spPr>
          <a:noFill/>
        </p:spPr>
        <p:txBody>
          <a:bodyPr/>
          <a:lstStyle/>
          <a:p>
            <a:fld id="{0C12389D-D7F0-408F-9AEE-C299CD3C69A1}" type="slidenum">
              <a:rPr lang="en-US"/>
              <a:pPr/>
              <a:t>63</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pPr eaLnBrk="1" hangingPunct="1"/>
            <a:r>
              <a:rPr lang="en-US" dirty="0"/>
              <a:t>6 min</a:t>
            </a:r>
          </a:p>
          <a:p>
            <a:pPr eaLnBrk="1" hangingPunct="1"/>
            <a:endParaRPr lang="en-US" dirty="0"/>
          </a:p>
          <a:p>
            <a:pPr eaLnBrk="1" hangingPunct="1"/>
            <a:r>
              <a:rPr lang="en-US" sz="1200" kern="1200" dirty="0">
                <a:solidFill>
                  <a:schemeClr val="tx1"/>
                </a:solidFill>
                <a:latin typeface="+mn-lt"/>
                <a:ea typeface="+mn-ea"/>
                <a:cs typeface="+mn-cs"/>
              </a:rPr>
              <a:t>a.</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Allow </a:t>
            </a:r>
            <a:r>
              <a:rPr lang="en-US" sz="1200" b="1" kern="1200" dirty="0">
                <a:solidFill>
                  <a:schemeClr val="tx1"/>
                </a:solidFill>
                <a:latin typeface="+mn-lt"/>
                <a:ea typeface="+mn-ea"/>
                <a:cs typeface="+mn-cs"/>
              </a:rPr>
              <a:t>at least 5 minutes </a:t>
            </a:r>
            <a:r>
              <a:rPr lang="en-US" sz="1200" b="0" kern="1200" dirty="0">
                <a:solidFill>
                  <a:schemeClr val="tx1"/>
                </a:solidFill>
                <a:latin typeface="+mn-lt"/>
                <a:ea typeface="+mn-ea"/>
                <a:cs typeface="+mn-cs"/>
              </a:rPr>
              <a:t>for participants </a:t>
            </a:r>
            <a:r>
              <a:rPr lang="en-US" sz="1200" kern="1200" dirty="0">
                <a:solidFill>
                  <a:schemeClr val="tx1"/>
                </a:solidFill>
                <a:latin typeface="+mn-lt"/>
                <a:ea typeface="+mn-ea"/>
                <a:cs typeface="+mn-cs"/>
              </a:rPr>
              <a:t>to think about today’s session and write their reflections and feedback on the Daily Reflections sheet (handout 7.8 in PD program binder). </a:t>
            </a:r>
            <a:endParaRPr lang="en-US" dirty="0"/>
          </a:p>
          <a:p>
            <a:pPr eaLnBrk="1" hangingPunct="1"/>
            <a:endParaRPr lang="en-US" dirty="0"/>
          </a:p>
        </p:txBody>
      </p:sp>
    </p:spTree>
    <p:extLst>
      <p:ext uri="{BB962C8B-B14F-4D97-AF65-F5344CB8AC3E}">
        <p14:creationId xmlns:p14="http://schemas.microsoft.com/office/powerpoint/2010/main" val="377314601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57020" indent="-291161" eaLnBrk="0" hangingPunct="0">
              <a:spcBef>
                <a:spcPct val="30000"/>
              </a:spcBef>
              <a:defRPr sz="1300">
                <a:solidFill>
                  <a:schemeClr val="tx1"/>
                </a:solidFill>
                <a:latin typeface="Arial" charset="0"/>
              </a:defRPr>
            </a:lvl2pPr>
            <a:lvl3pPr marL="1164647" indent="-232929" eaLnBrk="0" hangingPunct="0">
              <a:spcBef>
                <a:spcPct val="30000"/>
              </a:spcBef>
              <a:defRPr sz="1300">
                <a:solidFill>
                  <a:schemeClr val="tx1"/>
                </a:solidFill>
                <a:latin typeface="Arial" charset="0"/>
              </a:defRPr>
            </a:lvl3pPr>
            <a:lvl4pPr marL="1630505" indent="-232929" eaLnBrk="0" hangingPunct="0">
              <a:spcBef>
                <a:spcPct val="30000"/>
              </a:spcBef>
              <a:defRPr sz="1300">
                <a:solidFill>
                  <a:schemeClr val="tx1"/>
                </a:solidFill>
                <a:latin typeface="Arial" charset="0"/>
              </a:defRPr>
            </a:lvl4pPr>
            <a:lvl5pPr marL="2096365" indent="-232929" eaLnBrk="0" hangingPunct="0">
              <a:spcBef>
                <a:spcPct val="30000"/>
              </a:spcBef>
              <a:defRPr sz="1300">
                <a:solidFill>
                  <a:schemeClr val="tx1"/>
                </a:solidFill>
                <a:latin typeface="Arial" charset="0"/>
              </a:defRPr>
            </a:lvl5pPr>
            <a:lvl6pPr marL="2562224" indent="-232929" eaLnBrk="0" fontAlgn="base" hangingPunct="0">
              <a:spcBef>
                <a:spcPct val="30000"/>
              </a:spcBef>
              <a:spcAft>
                <a:spcPct val="0"/>
              </a:spcAft>
              <a:defRPr sz="1300">
                <a:solidFill>
                  <a:schemeClr val="tx1"/>
                </a:solidFill>
                <a:latin typeface="Arial" charset="0"/>
              </a:defRPr>
            </a:lvl6pPr>
            <a:lvl7pPr marL="3028082" indent="-232929" eaLnBrk="0" fontAlgn="base" hangingPunct="0">
              <a:spcBef>
                <a:spcPct val="30000"/>
              </a:spcBef>
              <a:spcAft>
                <a:spcPct val="0"/>
              </a:spcAft>
              <a:defRPr sz="1300">
                <a:solidFill>
                  <a:schemeClr val="tx1"/>
                </a:solidFill>
                <a:latin typeface="Arial" charset="0"/>
              </a:defRPr>
            </a:lvl7pPr>
            <a:lvl8pPr marL="3493941" indent="-232929" eaLnBrk="0" fontAlgn="base" hangingPunct="0">
              <a:spcBef>
                <a:spcPct val="30000"/>
              </a:spcBef>
              <a:spcAft>
                <a:spcPct val="0"/>
              </a:spcAft>
              <a:defRPr sz="1300">
                <a:solidFill>
                  <a:schemeClr val="tx1"/>
                </a:solidFill>
                <a:latin typeface="Arial" charset="0"/>
              </a:defRPr>
            </a:lvl8pPr>
            <a:lvl9pPr marL="3959800" indent="-23292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64</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r>
              <a:rPr lang="en-US" dirty="0">
                <a:latin typeface="Arial" charset="0"/>
              </a:rPr>
              <a:t>Hidden slide</a:t>
            </a:r>
            <a:r>
              <a:rPr lang="en-US" sz="1200" kern="1200" dirty="0">
                <a:solidFill>
                  <a:schemeClr val="tx1"/>
                </a:solidFill>
                <a:latin typeface="+mn-lt"/>
                <a:ea typeface="+mn-ea"/>
                <a:cs typeface="+mn-cs"/>
              </a:rPr>
              <a:t>—available</a:t>
            </a:r>
            <a:r>
              <a:rPr lang="en-US" sz="1200" kern="1200" baseline="0" dirty="0">
                <a:solidFill>
                  <a:schemeClr val="tx1"/>
                </a:solidFill>
                <a:latin typeface="+mn-lt"/>
                <a:ea typeface="+mn-ea"/>
                <a:cs typeface="+mn-cs"/>
              </a:rPr>
              <a:t> for use as needed.</a:t>
            </a:r>
            <a:endParaRPr lang="en-US" sz="1200" u="none" strike="noStrike" kern="1200" dirty="0">
              <a:solidFill>
                <a:schemeClr val="tx1"/>
              </a:solidFill>
              <a:effectLst/>
              <a:latin typeface="+mn-lt"/>
              <a:ea typeface="+mn-ea"/>
              <a:cs typeface="+mn-cs"/>
            </a:endParaRPr>
          </a:p>
        </p:txBody>
      </p:sp>
    </p:spTree>
    <p:extLst>
      <p:ext uri="{BB962C8B-B14F-4D97-AF65-F5344CB8AC3E}">
        <p14:creationId xmlns:p14="http://schemas.microsoft.com/office/powerpoint/2010/main" val="327929061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eaLnBrk="0" hangingPunct="0">
              <a:spcBef>
                <a:spcPct val="30000"/>
              </a:spcBef>
              <a:defRPr sz="1300">
                <a:solidFill>
                  <a:schemeClr val="tx1"/>
                </a:solidFill>
                <a:latin typeface="Arial" charset="0"/>
              </a:defRPr>
            </a:lvl1pPr>
            <a:lvl2pPr marL="757020" indent="-291161" eaLnBrk="0" hangingPunct="0">
              <a:spcBef>
                <a:spcPct val="30000"/>
              </a:spcBef>
              <a:defRPr sz="1300">
                <a:solidFill>
                  <a:schemeClr val="tx1"/>
                </a:solidFill>
                <a:latin typeface="Arial" charset="0"/>
              </a:defRPr>
            </a:lvl2pPr>
            <a:lvl3pPr marL="1164647" indent="-232929" eaLnBrk="0" hangingPunct="0">
              <a:spcBef>
                <a:spcPct val="30000"/>
              </a:spcBef>
              <a:defRPr sz="1300">
                <a:solidFill>
                  <a:schemeClr val="tx1"/>
                </a:solidFill>
                <a:latin typeface="Arial" charset="0"/>
              </a:defRPr>
            </a:lvl3pPr>
            <a:lvl4pPr marL="1630505" indent="-232929" eaLnBrk="0" hangingPunct="0">
              <a:spcBef>
                <a:spcPct val="30000"/>
              </a:spcBef>
              <a:defRPr sz="1300">
                <a:solidFill>
                  <a:schemeClr val="tx1"/>
                </a:solidFill>
                <a:latin typeface="Arial" charset="0"/>
              </a:defRPr>
            </a:lvl4pPr>
            <a:lvl5pPr marL="2096365" indent="-232929" eaLnBrk="0" hangingPunct="0">
              <a:spcBef>
                <a:spcPct val="30000"/>
              </a:spcBef>
              <a:defRPr sz="1300">
                <a:solidFill>
                  <a:schemeClr val="tx1"/>
                </a:solidFill>
                <a:latin typeface="Arial" charset="0"/>
              </a:defRPr>
            </a:lvl5pPr>
            <a:lvl6pPr marL="2562224" indent="-232929" eaLnBrk="0" fontAlgn="base" hangingPunct="0">
              <a:spcBef>
                <a:spcPct val="30000"/>
              </a:spcBef>
              <a:spcAft>
                <a:spcPct val="0"/>
              </a:spcAft>
              <a:defRPr sz="1300">
                <a:solidFill>
                  <a:schemeClr val="tx1"/>
                </a:solidFill>
                <a:latin typeface="Arial" charset="0"/>
              </a:defRPr>
            </a:lvl6pPr>
            <a:lvl7pPr marL="3028082" indent="-232929" eaLnBrk="0" fontAlgn="base" hangingPunct="0">
              <a:spcBef>
                <a:spcPct val="30000"/>
              </a:spcBef>
              <a:spcAft>
                <a:spcPct val="0"/>
              </a:spcAft>
              <a:defRPr sz="1300">
                <a:solidFill>
                  <a:schemeClr val="tx1"/>
                </a:solidFill>
                <a:latin typeface="Arial" charset="0"/>
              </a:defRPr>
            </a:lvl7pPr>
            <a:lvl8pPr marL="3493941" indent="-232929" eaLnBrk="0" fontAlgn="base" hangingPunct="0">
              <a:spcBef>
                <a:spcPct val="30000"/>
              </a:spcBef>
              <a:spcAft>
                <a:spcPct val="0"/>
              </a:spcAft>
              <a:defRPr sz="1300">
                <a:solidFill>
                  <a:schemeClr val="tx1"/>
                </a:solidFill>
                <a:latin typeface="Arial" charset="0"/>
              </a:defRPr>
            </a:lvl8pPr>
            <a:lvl9pPr marL="3959800" indent="-232929" eaLnBrk="0" fontAlgn="base" hangingPunct="0">
              <a:spcBef>
                <a:spcPct val="30000"/>
              </a:spcBef>
              <a:spcAft>
                <a:spcPct val="0"/>
              </a:spcAft>
              <a:defRPr sz="1300">
                <a:solidFill>
                  <a:schemeClr val="tx1"/>
                </a:solidFill>
                <a:latin typeface="Arial" charset="0"/>
              </a:defRPr>
            </a:lvl9pPr>
          </a:lstStyle>
          <a:p>
            <a:pPr eaLnBrk="1" hangingPunct="1">
              <a:spcBef>
                <a:spcPct val="0"/>
              </a:spcBef>
            </a:pPr>
            <a:fld id="{143FC5AB-5F77-4208-9469-58F3C9503767}" type="slidenum">
              <a:rPr lang="en-US" altLang="en-US">
                <a:solidFill>
                  <a:srgbClr val="000000"/>
                </a:solidFill>
              </a:rPr>
              <a:pPr eaLnBrk="1" hangingPunct="1">
                <a:spcBef>
                  <a:spcPct val="0"/>
                </a:spcBef>
              </a:pPr>
              <a:t>65</a:t>
            </a:fld>
            <a:endParaRPr lang="en-US" altLang="en-US">
              <a:solidFill>
                <a:srgbClr val="000000"/>
              </a:solidFill>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r>
              <a:rPr lang="en-US" dirty="0">
                <a:latin typeface="Arial" charset="0"/>
              </a:rPr>
              <a:t>Hidden slide</a:t>
            </a:r>
            <a:r>
              <a:rPr lang="en-US" sz="1200" kern="1200" dirty="0">
                <a:solidFill>
                  <a:schemeClr val="tx1"/>
                </a:solidFill>
                <a:latin typeface="+mn-lt"/>
                <a:ea typeface="+mn-ea"/>
                <a:cs typeface="+mn-cs"/>
              </a:rPr>
              <a:t>—available</a:t>
            </a:r>
            <a:r>
              <a:rPr lang="en-US" sz="1200" kern="1200" baseline="0" dirty="0">
                <a:solidFill>
                  <a:schemeClr val="tx1"/>
                </a:solidFill>
                <a:latin typeface="+mn-lt"/>
                <a:ea typeface="+mn-ea"/>
                <a:cs typeface="+mn-cs"/>
              </a:rPr>
              <a:t> for use as needed.</a:t>
            </a:r>
            <a:endParaRPr lang="en-US" sz="1200" u="none" strike="noStrike" kern="1200" dirty="0">
              <a:solidFill>
                <a:schemeClr val="tx1"/>
              </a:solidFill>
              <a:effectLst/>
              <a:latin typeface="+mn-lt"/>
              <a:ea typeface="+mn-ea"/>
              <a:cs typeface="+mn-cs"/>
            </a:endParaRPr>
          </a:p>
        </p:txBody>
      </p:sp>
    </p:spTree>
    <p:extLst>
      <p:ext uri="{BB962C8B-B14F-4D97-AF65-F5344CB8AC3E}">
        <p14:creationId xmlns:p14="http://schemas.microsoft.com/office/powerpoint/2010/main" val="746988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 min</a:t>
            </a:r>
          </a:p>
          <a:p>
            <a:endParaRPr lang="en-US" dirty="0"/>
          </a:p>
          <a:p>
            <a:r>
              <a:rPr lang="en-US" sz="1200" kern="1200" dirty="0">
                <a:solidFill>
                  <a:schemeClr val="tx1"/>
                </a:solidFill>
                <a:latin typeface="+mn-lt"/>
                <a:ea typeface="+mn-ea"/>
                <a:cs typeface="+mn-cs"/>
              </a:rPr>
              <a:t>a. “We’ll be focusing on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strategy D today. Notice that this SCSL strategy has two parts. The first part—select content representations and models matched to the learning goal—sounds similar to strategy C—select activities that are matched to the learning goal. The second part focuses on </a:t>
            </a:r>
            <a:r>
              <a:rPr lang="en-US" sz="1200" i="1" kern="1200" dirty="0">
                <a:solidFill>
                  <a:schemeClr val="tx1"/>
                </a:solidFill>
                <a:latin typeface="+mn-lt"/>
                <a:ea typeface="+mn-ea"/>
                <a:cs typeface="+mn-cs"/>
              </a:rPr>
              <a:t>engaging</a:t>
            </a:r>
            <a:r>
              <a:rPr lang="en-US" sz="1200" kern="1200" dirty="0">
                <a:solidFill>
                  <a:schemeClr val="tx1"/>
                </a:solidFill>
                <a:latin typeface="+mn-lt"/>
                <a:ea typeface="+mn-ea"/>
                <a:cs typeface="+mn-cs"/>
              </a:rPr>
              <a:t> students in the use of content representations. This ensures that students aren’t just </a:t>
            </a:r>
            <a:r>
              <a:rPr lang="en-US" sz="1200" i="1" kern="1200" dirty="0">
                <a:solidFill>
                  <a:schemeClr val="tx1"/>
                </a:solidFill>
                <a:latin typeface="+mn-lt"/>
                <a:ea typeface="+mn-ea"/>
                <a:cs typeface="+mn-cs"/>
              </a:rPr>
              <a:t>looking</a:t>
            </a:r>
            <a:r>
              <a:rPr lang="en-US" sz="1200" kern="1200" dirty="0">
                <a:solidFill>
                  <a:schemeClr val="tx1"/>
                </a:solidFill>
                <a:latin typeface="+mn-lt"/>
                <a:ea typeface="+mn-ea"/>
                <a:cs typeface="+mn-cs"/>
              </a:rPr>
              <a:t> at diagrams or models but are </a:t>
            </a:r>
            <a:r>
              <a:rPr lang="en-US" sz="1200" i="1" kern="1200" dirty="0">
                <a:solidFill>
                  <a:schemeClr val="tx1"/>
                </a:solidFill>
                <a:latin typeface="+mn-lt"/>
                <a:ea typeface="+mn-ea"/>
                <a:cs typeface="+mn-cs"/>
              </a:rPr>
              <a:t>actively engaging </a:t>
            </a:r>
            <a:r>
              <a:rPr lang="en-US" sz="1200" kern="1200" dirty="0">
                <a:solidFill>
                  <a:schemeClr val="tx1"/>
                </a:solidFill>
                <a:latin typeface="+mn-lt"/>
                <a:ea typeface="+mn-ea"/>
                <a:cs typeface="+mn-cs"/>
              </a:rPr>
              <a:t>with them.”</a:t>
            </a:r>
            <a:endParaRPr lang="en-US" dirty="0"/>
          </a:p>
        </p:txBody>
      </p:sp>
      <p:sp>
        <p:nvSpPr>
          <p:cNvPr id="4" name="Slide Number Placeholder 3"/>
          <p:cNvSpPr>
            <a:spLocks noGrp="1"/>
          </p:cNvSpPr>
          <p:nvPr>
            <p:ph type="sldNum" sz="quarter" idx="10"/>
          </p:nvPr>
        </p:nvSpPr>
        <p:spPr/>
        <p:txBody>
          <a:bodyPr/>
          <a:lstStyle/>
          <a:p>
            <a:fld id="{458BEC4D-D1F7-4625-B0BA-2126EAFE9E6D}" type="slidenum">
              <a:rPr lang="en-US" smtClean="0"/>
              <a:pPr/>
              <a:t>7</a:t>
            </a:fld>
            <a:endParaRPr lang="en-US"/>
          </a:p>
        </p:txBody>
      </p:sp>
    </p:spTree>
    <p:extLst>
      <p:ext uri="{BB962C8B-B14F-4D97-AF65-F5344CB8AC3E}">
        <p14:creationId xmlns:p14="http://schemas.microsoft.com/office/powerpoint/2010/main" val="786954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Less than 1 min</a:t>
            </a:r>
          </a:p>
          <a:p>
            <a:endParaRPr lang="en-US" dirty="0"/>
          </a:p>
          <a:p>
            <a:r>
              <a:rPr lang="en-US" sz="1200" kern="1200" dirty="0">
                <a:solidFill>
                  <a:schemeClr val="tx1"/>
                </a:solidFill>
                <a:latin typeface="+mn-lt"/>
                <a:ea typeface="+mn-ea"/>
                <a:cs typeface="+mn-cs"/>
              </a:rPr>
              <a:t>a. “Now let’s explore the first part of strategy D and our first focus question.”</a:t>
            </a: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 Read the focus question on the slide. </a:t>
            </a:r>
          </a:p>
        </p:txBody>
      </p:sp>
      <p:sp>
        <p:nvSpPr>
          <p:cNvPr id="4" name="Slide Number Placeholder 3"/>
          <p:cNvSpPr>
            <a:spLocks noGrp="1"/>
          </p:cNvSpPr>
          <p:nvPr>
            <p:ph type="sldNum" sz="quarter" idx="10"/>
          </p:nvPr>
        </p:nvSpPr>
        <p:spPr/>
        <p:txBody>
          <a:bodyPr/>
          <a:lstStyle/>
          <a:p>
            <a:fld id="{458BEC4D-D1F7-4625-B0BA-2126EAFE9E6D}" type="slidenum">
              <a:rPr lang="en-US" smtClean="0"/>
              <a:pPr/>
              <a:t>8</a:t>
            </a:fld>
            <a:endParaRPr lang="en-US"/>
          </a:p>
        </p:txBody>
      </p:sp>
    </p:spTree>
    <p:extLst>
      <p:ext uri="{BB962C8B-B14F-4D97-AF65-F5344CB8AC3E}">
        <p14:creationId xmlns:p14="http://schemas.microsoft.com/office/powerpoint/2010/main" val="36077662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noTextEdit="1"/>
          </p:cNvSpPr>
          <p:nvPr>
            <p:ph type="sldImg"/>
          </p:nvPr>
        </p:nvSpPr>
        <p:spPr>
          <a:ln/>
        </p:spPr>
      </p:sp>
      <p:sp>
        <p:nvSpPr>
          <p:cNvPr id="62466" name="Notes Placeholder 2"/>
          <p:cNvSpPr>
            <a:spLocks noGrp="1"/>
          </p:cNvSpPr>
          <p:nvPr>
            <p:ph type="body" idx="1"/>
          </p:nvPr>
        </p:nvSpPr>
        <p:spPr/>
        <p:txBody>
          <a:bodyPr/>
          <a:lstStyle/>
          <a:p>
            <a:r>
              <a:rPr lang="en-US" dirty="0">
                <a:latin typeface="Arial" charset="0"/>
              </a:rPr>
              <a:t>25 min</a:t>
            </a:r>
          </a:p>
          <a:p>
            <a:endParaRPr lang="en-US" dirty="0">
              <a:latin typeface="Arial" charset="0"/>
            </a:endParaRPr>
          </a:p>
          <a:p>
            <a:r>
              <a:rPr lang="en-US" sz="1200" b="0" kern="1200" dirty="0">
                <a:solidFill>
                  <a:schemeClr val="tx1"/>
                </a:solidFill>
                <a:latin typeface="+mn-lt"/>
                <a:ea typeface="+mn-ea"/>
                <a:cs typeface="+mn-cs"/>
              </a:rPr>
              <a:t>a. </a:t>
            </a:r>
            <a:r>
              <a:rPr lang="en-US" sz="1200" b="1" kern="1200" dirty="0">
                <a:solidFill>
                  <a:schemeClr val="tx1"/>
                </a:solidFill>
                <a:latin typeface="+mn-lt"/>
                <a:ea typeface="+mn-ea"/>
                <a:cs typeface="+mn-cs"/>
              </a:rPr>
              <a:t>Small groups (13 min):</a:t>
            </a:r>
            <a:r>
              <a:rPr lang="en-US" sz="1200" kern="1200" dirty="0">
                <a:solidFill>
                  <a:schemeClr val="tx1"/>
                </a:solidFill>
                <a:latin typeface="+mn-lt"/>
                <a:ea typeface="+mn-ea"/>
                <a:cs typeface="+mn-cs"/>
              </a:rPr>
              <a:t> Divide participants into two groups and have each group make a chart identifying the purpose and key features of strategy D described in their SCSL Z-fold summary charts and the </a:t>
            </a:r>
            <a:r>
              <a:rPr lang="en-US" sz="1200" kern="1200" dirty="0" err="1">
                <a:solidFill>
                  <a:schemeClr val="tx1"/>
                </a:solidFill>
                <a:latin typeface="+mn-lt"/>
                <a:ea typeface="+mn-ea"/>
                <a:cs typeface="+mn-cs"/>
              </a:rPr>
              <a:t>STeLLA</a:t>
            </a:r>
            <a:r>
              <a:rPr lang="en-US" sz="1200" kern="1200" dirty="0">
                <a:solidFill>
                  <a:schemeClr val="tx1"/>
                </a:solidFill>
                <a:latin typeface="+mn-lt"/>
                <a:ea typeface="+mn-ea"/>
                <a:cs typeface="+mn-cs"/>
              </a:rPr>
              <a:t> strategies booklet.</a:t>
            </a:r>
          </a:p>
          <a:p>
            <a:endParaRPr lang="en-US" sz="1200" b="1" kern="1200" dirty="0">
              <a:solidFill>
                <a:schemeClr val="tx1"/>
              </a:solidFill>
              <a:latin typeface="+mn-lt"/>
              <a:ea typeface="+mn-ea"/>
              <a:cs typeface="+mn-cs"/>
            </a:endParaRPr>
          </a:p>
          <a:p>
            <a:r>
              <a:rPr lang="en-US" sz="1200" b="0" kern="1200" dirty="0">
                <a:solidFill>
                  <a:schemeClr val="tx1"/>
                </a:solidFill>
                <a:latin typeface="+mn-lt"/>
                <a:ea typeface="+mn-ea"/>
                <a:cs typeface="+mn-cs"/>
              </a:rPr>
              <a:t>b. </a:t>
            </a:r>
            <a:r>
              <a:rPr lang="en-US" sz="1200" b="1" kern="1200" dirty="0">
                <a:solidFill>
                  <a:schemeClr val="tx1"/>
                </a:solidFill>
                <a:latin typeface="+mn-lt"/>
                <a:ea typeface="+mn-ea"/>
                <a:cs typeface="+mn-cs"/>
              </a:rPr>
              <a:t>Whole group (12 min):</a:t>
            </a:r>
            <a:r>
              <a:rPr lang="en-US" sz="1200" kern="1200" dirty="0">
                <a:solidFill>
                  <a:schemeClr val="tx1"/>
                </a:solidFill>
                <a:latin typeface="+mn-lt"/>
                <a:ea typeface="+mn-ea"/>
                <a:cs typeface="+mn-cs"/>
              </a:rPr>
              <a:t> Have groups report out. Then ask, “What differences do you notice between the two charts?”</a:t>
            </a:r>
          </a:p>
          <a:p>
            <a:endParaRPr lang="en-US" sz="1200" b="1" kern="1200" dirty="0">
              <a:solidFill>
                <a:schemeClr val="tx1"/>
              </a:solidFill>
              <a:latin typeface="+mn-lt"/>
              <a:ea typeface="+mn-ea"/>
              <a:cs typeface="+mn-cs"/>
            </a:endParaRPr>
          </a:p>
          <a:p>
            <a:r>
              <a:rPr lang="en-US" sz="1200" b="1" kern="1200" dirty="0">
                <a:solidFill>
                  <a:schemeClr val="tx1"/>
                </a:solidFill>
                <a:latin typeface="+mn-lt"/>
                <a:ea typeface="+mn-ea"/>
                <a:cs typeface="+mn-cs"/>
              </a:rPr>
              <a:t>Key ideas:</a:t>
            </a:r>
            <a:endParaRPr lang="en-US" sz="1200" kern="1200" dirty="0">
              <a:solidFill>
                <a:schemeClr val="tx1"/>
              </a:solidFill>
              <a:latin typeface="+mn-lt"/>
              <a:ea typeface="+mn-ea"/>
              <a:cs typeface="+mn-cs"/>
            </a:endParaRPr>
          </a:p>
          <a:p>
            <a:pPr marL="137160" indent="-137160">
              <a:buFont typeface="Arial" pitchFamily="34" charset="0"/>
              <a:buChar char="•"/>
            </a:pPr>
            <a:r>
              <a:rPr lang="en-US" sz="1200" kern="1200" dirty="0">
                <a:solidFill>
                  <a:schemeClr val="tx1"/>
                </a:solidFill>
                <a:latin typeface="+mn-lt"/>
                <a:ea typeface="+mn-ea"/>
                <a:cs typeface="+mn-cs"/>
              </a:rPr>
              <a:t>Content representations can help students envision things that are too big or too small for them to see firsthand in the classroom, or processes that take place too quickly or slowly for them to perceive. </a:t>
            </a:r>
          </a:p>
          <a:p>
            <a:pPr marL="137160" indent="-137160">
              <a:buFont typeface="Arial" pitchFamily="34" charset="0"/>
              <a:buChar char="•"/>
            </a:pPr>
            <a:r>
              <a:rPr lang="en-US" sz="1200" kern="1200" dirty="0">
                <a:solidFill>
                  <a:schemeClr val="tx1"/>
                </a:solidFill>
                <a:latin typeface="+mn-lt"/>
                <a:ea typeface="+mn-ea"/>
                <a:cs typeface="+mn-cs"/>
              </a:rPr>
              <a:t>Content representations give students access to different ways of making sense of key science ideas.</a:t>
            </a:r>
          </a:p>
          <a:p>
            <a:pPr marL="137160" indent="-137160">
              <a:buFont typeface="Arial" pitchFamily="34" charset="0"/>
              <a:buChar char="•"/>
            </a:pPr>
            <a:r>
              <a:rPr lang="en-US" sz="1200" kern="1200" dirty="0">
                <a:solidFill>
                  <a:schemeClr val="tx1"/>
                </a:solidFill>
                <a:latin typeface="+mn-lt"/>
                <a:ea typeface="+mn-ea"/>
                <a:cs typeface="+mn-cs"/>
              </a:rPr>
              <a:t>If content representations or models are closely matched to the main learning goal, they can be especially useful in helping students see how the science content storyline fits together.</a:t>
            </a:r>
          </a:p>
          <a:p>
            <a:pPr marL="137160" indent="-137160">
              <a:buFont typeface="Arial" pitchFamily="34" charset="0"/>
              <a:buChar char="•"/>
            </a:pPr>
            <a:r>
              <a:rPr lang="en-US" sz="1200" kern="1200" dirty="0">
                <a:solidFill>
                  <a:schemeClr val="tx1"/>
                </a:solidFill>
                <a:latin typeface="+mn-lt"/>
                <a:ea typeface="+mn-ea"/>
                <a:cs typeface="+mn-cs"/>
              </a:rPr>
              <a:t>There are many different types of content representations (analogies, metaphors, and visual representations, such as diagrams, charts, graphs, concept maps, models, and role-plays). </a:t>
            </a:r>
          </a:p>
          <a:p>
            <a:pPr marL="137160" indent="-137160">
              <a:buFont typeface="Arial" pitchFamily="34" charset="0"/>
              <a:buChar char="•"/>
            </a:pPr>
            <a:r>
              <a:rPr lang="en-US" sz="1200" kern="1200" dirty="0">
                <a:solidFill>
                  <a:schemeClr val="tx1"/>
                </a:solidFill>
                <a:latin typeface="+mn-lt"/>
                <a:ea typeface="+mn-ea"/>
                <a:cs typeface="+mn-cs"/>
              </a:rPr>
              <a:t>Content representations can reveal and challenge student thinking if students are involved in creating, modifying, and analyzing the representations (instead of just listening to the teacher explain them).</a:t>
            </a:r>
          </a:p>
          <a:p>
            <a:endParaRPr lang="en-US" dirty="0"/>
          </a:p>
        </p:txBody>
      </p:sp>
      <p:sp>
        <p:nvSpPr>
          <p:cNvPr id="62467" name="Slide Number Placeholder 3"/>
          <p:cNvSpPr>
            <a:spLocks noGrp="1"/>
          </p:cNvSpPr>
          <p:nvPr>
            <p:ph type="sldNum" sz="quarter" idx="5"/>
          </p:nvPr>
        </p:nvSpPr>
        <p:spPr>
          <a:noFill/>
        </p:spPr>
        <p:txBody>
          <a:bodyPr/>
          <a:lstStyle/>
          <a:p>
            <a:fld id="{AF2E6AA6-3108-4890-BD12-8F50E522C84E}" type="slidenum">
              <a:rPr lang="en-US"/>
              <a:pPr/>
              <a:t>9</a:t>
            </a:fld>
            <a:endParaRPr lang="en-US"/>
          </a:p>
        </p:txBody>
      </p:sp>
    </p:spTree>
    <p:extLst>
      <p:ext uri="{BB962C8B-B14F-4D97-AF65-F5344CB8AC3E}">
        <p14:creationId xmlns:p14="http://schemas.microsoft.com/office/powerpoint/2010/main" val="17541268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146609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950129-838B-4CD0-82C5-B9E5CA8BA4D1}" type="slidenum">
              <a:rPr lang="en-US"/>
              <a:pPr>
                <a:defRPr/>
              </a:pPr>
              <a:t>‹#›</a:t>
            </a:fld>
            <a:endParaRPr lang="en-US"/>
          </a:p>
        </p:txBody>
      </p:sp>
    </p:spTree>
    <p:extLst>
      <p:ext uri="{BB962C8B-B14F-4D97-AF65-F5344CB8AC3E}">
        <p14:creationId xmlns:p14="http://schemas.microsoft.com/office/powerpoint/2010/main" val="2910985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latin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609600"/>
            <a:ext cx="6019800" cy="5867400"/>
          </a:xfrm>
        </p:spPr>
        <p:txBody>
          <a:bodyPr vert="eaVert"/>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3227E1-08E6-4E55-9BDE-7F7F260040A8}" type="slidenum">
              <a:rPr lang="en-US"/>
              <a:pPr>
                <a:defRPr/>
              </a:pPr>
              <a:t>‹#›</a:t>
            </a:fld>
            <a:endParaRPr lang="en-US"/>
          </a:p>
        </p:txBody>
      </p:sp>
    </p:spTree>
    <p:extLst>
      <p:ext uri="{BB962C8B-B14F-4D97-AF65-F5344CB8AC3E}">
        <p14:creationId xmlns:p14="http://schemas.microsoft.com/office/powerpoint/2010/main" val="3186307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atin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latin typeface="Calibri" panose="020F050202020403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4736509-B7D9-4E14-990D-0939A6D2E156}" type="slidenum">
              <a:rPr lang="en-US"/>
              <a:pPr>
                <a:defRPr/>
              </a:pPr>
              <a:t>‹#›</a:t>
            </a:fld>
            <a:endParaRPr lang="en-US"/>
          </a:p>
        </p:txBody>
      </p:sp>
    </p:spTree>
    <p:extLst>
      <p:ext uri="{BB962C8B-B14F-4D97-AF65-F5344CB8AC3E}">
        <p14:creationId xmlns:p14="http://schemas.microsoft.com/office/powerpoint/2010/main" val="25133470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857975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553C4AB-E34A-354F-8CDE-943FCEBEB1F2}" type="datetimeFigureOut">
              <a:rPr lang="en-US" smtClean="0"/>
              <a:pPr/>
              <a:t>1/6/2020</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ADC91B2B-8558-1E4B-8886-2054566C95DE}" type="slidenum">
              <a:rPr lang="en-US" smtClean="0"/>
              <a:pPr/>
              <a:t>‹#›</a:t>
            </a:fld>
            <a:endParaRPr lang="en-US"/>
          </a:p>
        </p:txBody>
      </p:sp>
      <p:pic>
        <p:nvPicPr>
          <p:cNvPr id="5" name="Picture 4" descr="BSCS-Logo_Color_No_Tag.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842924" y="6378588"/>
            <a:ext cx="1120094" cy="382938"/>
          </a:xfrm>
          <a:prstGeom prst="rect">
            <a:avLst/>
          </a:prstGeom>
        </p:spPr>
      </p:pic>
    </p:spTree>
    <p:extLst>
      <p:ext uri="{BB962C8B-B14F-4D97-AF65-F5344CB8AC3E}">
        <p14:creationId xmlns:p14="http://schemas.microsoft.com/office/powerpoint/2010/main" val="1648283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defRPr>
            </a:lvl1pPr>
            <a:lvl2pPr>
              <a:defRPr>
                <a:latin typeface="Calibri" panose="020F0502020204030204" pitchFamily="34" charset="0"/>
              </a:defRPr>
            </a:lvl2pPr>
            <a:lvl3pPr>
              <a:defRPr>
                <a:latin typeface="Calibri" panose="020F0502020204030204" pitchFamily="34" charset="0"/>
              </a:defRPr>
            </a:lvl3pPr>
            <a:lvl4pPr>
              <a:defRPr>
                <a:latin typeface="Calibri" panose="020F0502020204030204" pitchFamily="34" charset="0"/>
              </a:defRPr>
            </a:lvl4pPr>
            <a:lvl5pPr>
              <a:defRPr>
                <a:latin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A7A78D6-729F-4E75-A2D7-D2A416F3A9DE}" type="slidenum">
              <a:rPr lang="en-US"/>
              <a:pPr>
                <a:defRPr/>
              </a:pPr>
              <a:t>‹#›</a:t>
            </a:fld>
            <a:endParaRPr lang="en-US"/>
          </a:p>
        </p:txBody>
      </p:sp>
    </p:spTree>
    <p:extLst>
      <p:ext uri="{BB962C8B-B14F-4D97-AF65-F5344CB8AC3E}">
        <p14:creationId xmlns:p14="http://schemas.microsoft.com/office/powerpoint/2010/main" val="1039450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latin typeface="Calibri" panose="020F050202020403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6BBEB5-01D6-47A2-BCF3-B3B9837CD530}" type="slidenum">
              <a:rPr lang="en-US"/>
              <a:pPr>
                <a:defRPr/>
              </a:pPr>
              <a:t>‹#›</a:t>
            </a:fld>
            <a:endParaRPr lang="en-US"/>
          </a:p>
        </p:txBody>
      </p:sp>
    </p:spTree>
    <p:extLst>
      <p:ext uri="{BB962C8B-B14F-4D97-AF65-F5344CB8AC3E}">
        <p14:creationId xmlns:p14="http://schemas.microsoft.com/office/powerpoint/2010/main" val="251758983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73352"/>
            <a:ext cx="4038600" cy="4718304"/>
          </a:xfrm>
        </p:spPr>
        <p:txBody>
          <a:bodyPr/>
          <a:lstStyle>
            <a:lvl1pPr>
              <a:defRPr sz="2800">
                <a:latin typeface="Calibri" panose="020F0502020204030204" pitchFamily="34" charset="0"/>
              </a:defRPr>
            </a:lvl1pPr>
            <a:lvl2pPr>
              <a:defRPr sz="2400">
                <a:latin typeface="Calibri" panose="020F0502020204030204" pitchFamily="34" charset="0"/>
              </a:defRPr>
            </a:lvl2pPr>
            <a:lvl3pPr>
              <a:defRPr sz="2000">
                <a:latin typeface="Calibri" panose="020F0502020204030204" pitchFamily="34" charset="0"/>
              </a:defRPr>
            </a:lvl3pPr>
            <a:lvl4pPr>
              <a:defRPr sz="1800">
                <a:latin typeface="Calibri" panose="020F0502020204030204" pitchFamily="34" charset="0"/>
              </a:defRPr>
            </a:lvl4pPr>
            <a:lvl5pPr>
              <a:defRPr sz="1800">
                <a:latin typeface="Calibri" panose="020F050202020403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A82B28A-D4AF-4B7E-8537-11780E8ECB02}" type="slidenum">
              <a:rPr lang="en-US"/>
              <a:pPr>
                <a:defRPr/>
              </a:pPr>
              <a:t>‹#›</a:t>
            </a:fld>
            <a:endParaRPr lang="en-US"/>
          </a:p>
        </p:txBody>
      </p:sp>
    </p:spTree>
    <p:extLst>
      <p:ext uri="{BB962C8B-B14F-4D97-AF65-F5344CB8AC3E}">
        <p14:creationId xmlns:p14="http://schemas.microsoft.com/office/powerpoint/2010/main" val="19816008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latin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Calibri" panose="020F0502020204030204" pitchFamily="34" charset="0"/>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atin typeface="Calibri" panose="020F0502020204030204" pitchFamily="34" charset="0"/>
              </a:defRPr>
            </a:lvl1pPr>
            <a:lvl2pPr>
              <a:defRPr sz="2000">
                <a:latin typeface="Calibri" panose="020F0502020204030204" pitchFamily="34" charset="0"/>
              </a:defRPr>
            </a:lvl2pPr>
            <a:lvl3pPr>
              <a:defRPr sz="1800">
                <a:latin typeface="Calibri" panose="020F0502020204030204" pitchFamily="34" charset="0"/>
              </a:defRPr>
            </a:lvl3pPr>
            <a:lvl4pPr>
              <a:defRPr sz="1600">
                <a:latin typeface="Calibri" panose="020F0502020204030204" pitchFamily="34" charset="0"/>
              </a:defRPr>
            </a:lvl4pPr>
            <a:lvl5pPr>
              <a:defRPr sz="1600">
                <a:latin typeface="Calibri" panose="020F050202020403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6"/>
          <p:cNvSpPr>
            <a:spLocks noGrp="1"/>
          </p:cNvSpPr>
          <p:nvPr>
            <p:ph type="dt" sz="half" idx="10"/>
          </p:nvPr>
        </p:nvSpPr>
        <p:spPr/>
        <p:txBody>
          <a:bodyPr/>
          <a:lstStyle>
            <a:lvl1pPr>
              <a:defRPr/>
            </a:lvl1pPr>
          </a:lstStyle>
          <a:p>
            <a:pPr>
              <a:defRPr/>
            </a:pPr>
            <a:endParaRPr lang="en-US"/>
          </a:p>
        </p:txBody>
      </p:sp>
      <p:sp>
        <p:nvSpPr>
          <p:cNvPr id="9" name="Footer Placeholder 7"/>
          <p:cNvSpPr>
            <a:spLocks noGrp="1"/>
          </p:cNvSpPr>
          <p:nvPr>
            <p:ph type="ftr" sz="quarter" idx="11"/>
          </p:nvPr>
        </p:nvSpPr>
        <p:spPr/>
        <p:txBody>
          <a:bodyPr/>
          <a:lstStyle>
            <a:lvl1pPr>
              <a:defRPr/>
            </a:lvl1pPr>
          </a:lstStyle>
          <a:p>
            <a:pPr>
              <a:defRPr/>
            </a:pPr>
            <a:endParaRPr lang="en-US"/>
          </a:p>
        </p:txBody>
      </p:sp>
      <p:sp>
        <p:nvSpPr>
          <p:cNvPr id="10" name="Slide Number Placeholder 8"/>
          <p:cNvSpPr>
            <a:spLocks noGrp="1"/>
          </p:cNvSpPr>
          <p:nvPr>
            <p:ph type="sldNum" sz="quarter" idx="12"/>
          </p:nvPr>
        </p:nvSpPr>
        <p:spPr/>
        <p:txBody>
          <a:bodyPr/>
          <a:lstStyle>
            <a:lvl1pPr>
              <a:defRPr/>
            </a:lvl1pPr>
          </a:lstStyle>
          <a:p>
            <a:pPr>
              <a:defRPr/>
            </a:pPr>
            <a:fld id="{2AC85E45-36ED-4CB7-AAF7-BE6B50D63CE7}" type="slidenum">
              <a:rPr lang="en-US"/>
              <a:pPr>
                <a:defRPr/>
              </a:pPr>
              <a:t>‹#›</a:t>
            </a:fld>
            <a:endParaRPr lang="en-US"/>
          </a:p>
        </p:txBody>
      </p:sp>
    </p:spTree>
    <p:extLst>
      <p:ext uri="{BB962C8B-B14F-4D97-AF65-F5344CB8AC3E}">
        <p14:creationId xmlns:p14="http://schemas.microsoft.com/office/powerpoint/2010/main" val="1367473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defRPr>
            </a:lvl1pPr>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CF5097-F154-45E2-885E-C804689485C2}" type="slidenum">
              <a:rPr lang="en-US"/>
              <a:pPr>
                <a:defRPr/>
              </a:pPr>
              <a:t>‹#›</a:t>
            </a:fld>
            <a:endParaRPr lang="en-US"/>
          </a:p>
        </p:txBody>
      </p:sp>
    </p:spTree>
    <p:extLst>
      <p:ext uri="{BB962C8B-B14F-4D97-AF65-F5344CB8AC3E}">
        <p14:creationId xmlns:p14="http://schemas.microsoft.com/office/powerpoint/2010/main" val="3938115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266BDC2-34F1-4F7E-8EA7-5E37952CD375}" type="slidenum">
              <a:rPr lang="en-US"/>
              <a:pPr>
                <a:defRPr/>
              </a:pPr>
              <a:t>‹#›</a:t>
            </a:fld>
            <a:endParaRPr lang="en-US"/>
          </a:p>
        </p:txBody>
      </p:sp>
    </p:spTree>
    <p:extLst>
      <p:ext uri="{BB962C8B-B14F-4D97-AF65-F5344CB8AC3E}">
        <p14:creationId xmlns:p14="http://schemas.microsoft.com/office/powerpoint/2010/main" val="3022234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atin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2971800" y="792080"/>
            <a:ext cx="5715000" cy="5577840"/>
          </a:xfrm>
        </p:spPr>
        <p:txBody>
          <a:bodyPr/>
          <a:lstStyle>
            <a:lvl1pPr>
              <a:defRPr sz="3200">
                <a:latin typeface="Calibri" panose="020F0502020204030204" pitchFamily="34" charset="0"/>
              </a:defRPr>
            </a:lvl1pPr>
            <a:lvl2pPr>
              <a:defRPr sz="2800">
                <a:latin typeface="Calibri" panose="020F0502020204030204" pitchFamily="34" charset="0"/>
              </a:defRPr>
            </a:lvl2pPr>
            <a:lvl3pPr>
              <a:defRPr sz="2400">
                <a:latin typeface="Calibri" panose="020F0502020204030204" pitchFamily="34" charset="0"/>
              </a:defRPr>
            </a:lvl3pPr>
            <a:lvl4pPr>
              <a:defRPr sz="2000">
                <a:latin typeface="Calibri" panose="020F0502020204030204" pitchFamily="34" charset="0"/>
              </a:defRPr>
            </a:lvl4pPr>
            <a:lvl5pPr>
              <a:defRPr sz="2000">
                <a:latin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Date Placeholder 4"/>
          <p:cNvSpPr>
            <a:spLocks noGrp="1"/>
          </p:cNvSpPr>
          <p:nvPr>
            <p:ph type="dt" sz="half" idx="10"/>
          </p:nvPr>
        </p:nvSpPr>
        <p:spPr/>
        <p:txBody>
          <a:bodyPr/>
          <a:lstStyle>
            <a:lvl1pPr>
              <a:defRPr/>
            </a:lvl1pPr>
          </a:lstStyle>
          <a:p>
            <a:pPr>
              <a:defRPr/>
            </a:pPr>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9070B46F-C72C-481F-AA11-EB346A150C1A}" type="slidenum">
              <a:rPr lang="en-US"/>
              <a:pPr>
                <a:defRPr/>
              </a:pPr>
              <a:t>‹#›</a:t>
            </a:fld>
            <a:endParaRPr lang="en-US"/>
          </a:p>
        </p:txBody>
      </p:sp>
    </p:spTree>
    <p:extLst>
      <p:ext uri="{BB962C8B-B14F-4D97-AF65-F5344CB8AC3E}">
        <p14:creationId xmlns:p14="http://schemas.microsoft.com/office/powerpoint/2010/main" val="3202820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atin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atin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atin typeface="Calibri" panose="020F050202020403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6B61DD7-BAA8-421F-9E35-5963BE49B3F3}" type="slidenum">
              <a:rPr lang="en-US"/>
              <a:pPr>
                <a:defRPr/>
              </a:pPr>
              <a:t>‹#›</a:t>
            </a:fld>
            <a:endParaRPr lang="en-US"/>
          </a:p>
        </p:txBody>
      </p:sp>
    </p:spTree>
    <p:extLst>
      <p:ext uri="{BB962C8B-B14F-4D97-AF65-F5344CB8AC3E}">
        <p14:creationId xmlns:p14="http://schemas.microsoft.com/office/powerpoint/2010/main" val="3356374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a:t>Click to edit Master title style</a:t>
            </a:r>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0202290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0" fontAlgn="base" hangingPunct="0">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100"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US" alt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endParaRPr>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a:defRPr sz="1200">
                <a:solidFill>
                  <a:srgbClr val="FFFFFF"/>
                </a:solidFill>
              </a:defRPr>
            </a:lvl1pPr>
          </a:lstStyle>
          <a:p>
            <a:pPr fontAlgn="base">
              <a:spcBef>
                <a:spcPct val="0"/>
              </a:spcBef>
              <a:spcAft>
                <a:spcPct val="0"/>
              </a:spcAft>
              <a:defRPr/>
            </a:pPr>
            <a:endParaRPr lang="en-US"/>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a:defRPr sz="1200">
                <a:solidFill>
                  <a:srgbClr val="FFFFFF"/>
                </a:solidFill>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a:defRPr sz="1400" b="1">
                <a:solidFill>
                  <a:srgbClr val="FFFFFF"/>
                </a:solidFill>
              </a:defRPr>
            </a:lvl1pPr>
          </a:lstStyle>
          <a:p>
            <a:pPr fontAlgn="base">
              <a:spcBef>
                <a:spcPct val="0"/>
              </a:spcBef>
              <a:spcAft>
                <a:spcPct val="0"/>
              </a:spcAft>
              <a:defRPr/>
            </a:pPr>
            <a:fld id="{F58F8E8D-CCF4-42A3-97FD-9805C969D99B}"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315977606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Lst>
  <p:hf sldNum="0" hdr="0" ftr="0" dt="0"/>
  <p:txStyles>
    <p:titleStyle>
      <a:lvl1pPr algn="l" rtl="0" eaLnBrk="1" fontAlgn="base" hangingPunct="1">
        <a:spcBef>
          <a:spcPct val="0"/>
        </a:spcBef>
        <a:spcAft>
          <a:spcPct val="0"/>
        </a:spcAft>
        <a:defRPr sz="4000" b="0" i="0" u="none" kern="1200" spc="-100">
          <a:solidFill>
            <a:schemeClr val="tx2"/>
          </a:solidFill>
          <a:latin typeface="Calibri" panose="020F0502020204030204" pitchFamily="34" charset="0"/>
          <a:ea typeface="+mj-ea"/>
          <a:cs typeface="+mj-cs"/>
        </a:defRPr>
      </a:lvl1pPr>
      <a:lvl2pPr algn="l" rtl="0" eaLnBrk="1" fontAlgn="base" hangingPunct="1">
        <a:spcBef>
          <a:spcPct val="0"/>
        </a:spcBef>
        <a:spcAft>
          <a:spcPct val="0"/>
        </a:spcAft>
        <a:defRPr sz="4000">
          <a:solidFill>
            <a:schemeClr val="tx2"/>
          </a:solidFill>
          <a:latin typeface="Arial" charset="0"/>
        </a:defRPr>
      </a:lvl2pPr>
      <a:lvl3pPr algn="l" rtl="0" eaLnBrk="1" fontAlgn="base" hangingPunct="1">
        <a:spcBef>
          <a:spcPct val="0"/>
        </a:spcBef>
        <a:spcAft>
          <a:spcPct val="0"/>
        </a:spcAft>
        <a:defRPr sz="4000">
          <a:solidFill>
            <a:schemeClr val="tx2"/>
          </a:solidFill>
          <a:latin typeface="Arial" charset="0"/>
        </a:defRPr>
      </a:lvl3pPr>
      <a:lvl4pPr algn="l" rtl="0" eaLnBrk="1" fontAlgn="base" hangingPunct="1">
        <a:spcBef>
          <a:spcPct val="0"/>
        </a:spcBef>
        <a:spcAft>
          <a:spcPct val="0"/>
        </a:spcAft>
        <a:defRPr sz="4000">
          <a:solidFill>
            <a:schemeClr val="tx2"/>
          </a:solidFill>
          <a:latin typeface="Arial" charset="0"/>
        </a:defRPr>
      </a:lvl4pPr>
      <a:lvl5pPr algn="l" rtl="0" eaLnBrk="1" fontAlgn="base" hangingPunct="1">
        <a:spcBef>
          <a:spcPct val="0"/>
        </a:spcBef>
        <a:spcAft>
          <a:spcPct val="0"/>
        </a:spcAft>
        <a:defRPr sz="4000">
          <a:solidFill>
            <a:schemeClr val="tx2"/>
          </a:solidFill>
          <a:latin typeface="Arial" charset="0"/>
        </a:defRPr>
      </a:lvl5pPr>
      <a:lvl6pPr marL="457200" algn="l" rtl="0" eaLnBrk="1" fontAlgn="base" hangingPunct="1">
        <a:spcBef>
          <a:spcPct val="0"/>
        </a:spcBef>
        <a:spcAft>
          <a:spcPct val="0"/>
        </a:spcAft>
        <a:defRPr sz="4000">
          <a:solidFill>
            <a:schemeClr val="tx2"/>
          </a:solidFill>
          <a:latin typeface="Arial" charset="0"/>
        </a:defRPr>
      </a:lvl6pPr>
      <a:lvl7pPr marL="914400" algn="l" rtl="0" eaLnBrk="1" fontAlgn="base" hangingPunct="1">
        <a:spcBef>
          <a:spcPct val="0"/>
        </a:spcBef>
        <a:spcAft>
          <a:spcPct val="0"/>
        </a:spcAft>
        <a:defRPr sz="4000">
          <a:solidFill>
            <a:schemeClr val="tx2"/>
          </a:solidFill>
          <a:latin typeface="Arial" charset="0"/>
        </a:defRPr>
      </a:lvl7pPr>
      <a:lvl8pPr marL="1371600" algn="l" rtl="0" eaLnBrk="1" fontAlgn="base" hangingPunct="1">
        <a:spcBef>
          <a:spcPct val="0"/>
        </a:spcBef>
        <a:spcAft>
          <a:spcPct val="0"/>
        </a:spcAft>
        <a:defRPr sz="4000">
          <a:solidFill>
            <a:schemeClr val="tx2"/>
          </a:solidFill>
          <a:latin typeface="Arial" charset="0"/>
        </a:defRPr>
      </a:lvl8pPr>
      <a:lvl9pPr marL="1828800" algn="l" rtl="0" eaLnBrk="1" fontAlgn="base" hangingPunct="1">
        <a:spcBef>
          <a:spcPct val="0"/>
        </a:spcBef>
        <a:spcAft>
          <a:spcPct val="0"/>
        </a:spcAft>
        <a:defRPr sz="4000">
          <a:solidFill>
            <a:schemeClr val="tx2"/>
          </a:solidFill>
          <a:latin typeface="Arial"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solidFill>
            <a:schemeClr val="tx1"/>
          </a:solidFill>
          <a:latin typeface="Calibri" panose="020F0502020204030204" pitchFamily="34" charset="0"/>
          <a:ea typeface="+mn-ea"/>
          <a:cs typeface="+mn-cs"/>
        </a:defRPr>
      </a:lvl1pPr>
      <a:lvl2pPr marL="457200" indent="-182563" algn="l" rtl="0" eaLnBrk="1" fontAlgn="base" hangingPunct="1">
        <a:spcBef>
          <a:spcPct val="20000"/>
        </a:spcBef>
        <a:spcAft>
          <a:spcPct val="0"/>
        </a:spcAft>
        <a:buClr>
          <a:schemeClr val="accent1"/>
        </a:buClr>
        <a:buSzPct val="85000"/>
        <a:buFont typeface="Arial" charset="0"/>
        <a:buChar char="•"/>
        <a:defRPr sz="2000" kern="1200">
          <a:solidFill>
            <a:schemeClr val="tx1"/>
          </a:solidFill>
          <a:latin typeface="Calibri" panose="020F0502020204030204" pitchFamily="34" charset="0"/>
          <a:ea typeface="+mn-ea"/>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kern="1200">
          <a:solidFill>
            <a:schemeClr val="tx1"/>
          </a:solidFill>
          <a:latin typeface="Calibri" panose="020F0502020204030204" pitchFamily="34" charset="0"/>
          <a:ea typeface="+mn-ea"/>
          <a:cs typeface="+mn-cs"/>
        </a:defRPr>
      </a:lvl3pPr>
      <a:lvl4pPr marL="1004888" indent="-182563" algn="l" rtl="0" eaLnBrk="1" fontAlgn="base" hangingPunct="1">
        <a:spcBef>
          <a:spcPct val="20000"/>
        </a:spcBef>
        <a:spcAft>
          <a:spcPct val="0"/>
        </a:spcAft>
        <a:buClr>
          <a:schemeClr val="accent1"/>
        </a:buClr>
        <a:buFont typeface="Arial" charset="0"/>
        <a:buChar char="•"/>
        <a:defRPr sz="1600" kern="1200">
          <a:solidFill>
            <a:schemeClr val="tx1"/>
          </a:solidFill>
          <a:latin typeface="Calibri" panose="020F0502020204030204" pitchFamily="34" charset="0"/>
          <a:ea typeface="+mn-ea"/>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sz="1400" kern="1200">
          <a:solidFill>
            <a:schemeClr val="tx1"/>
          </a:solidFill>
          <a:latin typeface="Calibri" panose="020F0502020204030204" pitchFamily="34" charset="0"/>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youtube.com/embed/jQCsH9F2XnM"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image" Target="../media/image11.png"/><Relationship Id="rId5" Type="http://schemas.openxmlformats.org/officeDocument/2006/relationships/image" Target="../media/image5.gif"/><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5.xml"/><Relationship Id="rId1" Type="http://schemas.openxmlformats.org/officeDocument/2006/relationships/slideLayout" Target="../slideLayouts/slideLayout13.xml"/><Relationship Id="rId4" Type="http://schemas.openxmlformats.org/officeDocument/2006/relationships/image" Target="../media/image19.jpeg"/></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8.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1.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hyperlink" Target="http://www.hhmi.org/biointeractive/making-fittest-natural-selection-and-adaptation" TargetMode="External"/><Relationship Id="rId2" Type="http://schemas.openxmlformats.org/officeDocument/2006/relationships/notesSlide" Target="../notesSlides/notesSlide55.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7848600" cy="936625"/>
          </a:xfrm>
        </p:spPr>
        <p:txBody>
          <a:bodyPr/>
          <a:lstStyle/>
          <a:p>
            <a:pPr eaLnBrk="1" fontAlgn="auto" hangingPunct="1">
              <a:spcAft>
                <a:spcPts val="0"/>
              </a:spcAft>
              <a:defRPr/>
            </a:pPr>
            <a:r>
              <a:rPr lang="en-US" altLang="en-US" dirty="0" err="1"/>
              <a:t>RESP</a:t>
            </a:r>
            <a:r>
              <a:rPr lang="en-US" altLang="en-US" cap="none" dirty="0" err="1"/>
              <a:t>e</a:t>
            </a:r>
            <a:r>
              <a:rPr lang="en-US" altLang="en-US" dirty="0" err="1"/>
              <a:t>CT</a:t>
            </a:r>
            <a:r>
              <a:rPr lang="en-US" altLang="en-US" dirty="0"/>
              <a:t> PD </a:t>
            </a:r>
            <a:r>
              <a:rPr lang="en-US" altLang="en-US" dirty="0" err="1"/>
              <a:t>pROGRAM</a:t>
            </a:r>
            <a:endParaRPr lang="en-US" altLang="en-US" dirty="0"/>
          </a:p>
        </p:txBody>
      </p:sp>
      <p:sp>
        <p:nvSpPr>
          <p:cNvPr id="8195" name="Rectangle 3"/>
          <p:cNvSpPr>
            <a:spLocks noGrp="1" noChangeArrowheads="1"/>
          </p:cNvSpPr>
          <p:nvPr>
            <p:ph type="subTitle" idx="1"/>
          </p:nvPr>
        </p:nvSpPr>
        <p:spPr>
          <a:xfrm>
            <a:off x="838200" y="3657600"/>
            <a:ext cx="7391400" cy="18288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838200" y="3721100"/>
            <a:ext cx="7162800" cy="3139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algn="r" eaLnBrk="1" fontAlgn="base" hangingPunct="1">
              <a:lnSpc>
                <a:spcPct val="80000"/>
              </a:lnSpc>
              <a:spcBef>
                <a:spcPts val="400"/>
              </a:spcBef>
              <a:spcAft>
                <a:spcPct val="0"/>
              </a:spcAft>
              <a:buClr>
                <a:srgbClr val="4F81BD"/>
              </a:buClr>
              <a:buSzPct val="68000"/>
              <a:buFontTx/>
              <a:buNone/>
            </a:pPr>
            <a:r>
              <a:rPr lang="en-US" altLang="en-US" sz="1800" dirty="0" err="1">
                <a:solidFill>
                  <a:srgbClr val="002060"/>
                </a:solidFill>
                <a:latin typeface="Lucida Sans Unicode" pitchFamily="34" charset="0"/>
              </a:rPr>
              <a:t>RESPeCT</a:t>
            </a:r>
            <a:r>
              <a:rPr lang="en-US" altLang="en-US" sz="1800" dirty="0">
                <a:solidFill>
                  <a:srgbClr val="002060"/>
                </a:solidFill>
                <a:latin typeface="Lucida Sans Unicode" pitchFamily="34" charset="0"/>
              </a:rPr>
              <a:t> Summer Institute </a:t>
            </a:r>
            <a:endParaRPr lang="en-US" altLang="en-US" sz="1600" dirty="0">
              <a:solidFill>
                <a:srgbClr val="002060"/>
              </a:solidFill>
              <a:latin typeface="Lucida Sans Unicode" pitchFamily="34" charset="0"/>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a14="http://schemas.microsoft.com/office/drawing/2010/main" xmlns=""/>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8" name="Picture 7" descr="Macintosh HD:Users:ceemast:Desktop:BSCS.jpg"/>
          <p:cNvPicPr/>
          <p:nvPr/>
        </p:nvPicPr>
        <p:blipFill>
          <a:blip r:embed="rId6" cstate="print">
            <a:extLst>
              <a:ext uri="{BEBA8EAE-BF5A-486C-A8C5-ECC9F3942E4B}">
                <a14:imgProps xmlns:a14="http://schemas.microsoft.com/office/drawing/2010/main">
                  <a14:imgLayer r:embed="rId7">
                    <a14:imgEffect>
                      <a14:backgroundRemoval t="9091" b="88430" l="3401" r="94898">
                        <a14:foregroundMark x1="22449" y1="44628" x2="22449" y2="44628"/>
                        <a14:foregroundMark x1="3741" y1="54545" x2="3741" y2="54545"/>
                        <a14:foregroundMark x1="36395" y1="56198" x2="36395" y2="56198"/>
                        <a14:foregroundMark x1="75510" y1="18182" x2="75510" y2="18182"/>
                        <a14:foregroundMark x1="86395" y1="43802" x2="86395" y2="43802"/>
                        <a14:foregroundMark x1="80272" y1="60331" x2="80272" y2="60331"/>
                        <a14:foregroundMark x1="94898" y1="14050" x2="94898" y2="14050"/>
                        <a14:foregroundMark x1="62245" y1="56198" x2="62245" y2="56198"/>
                        <a14:backgroundMark x1="81633" y1="27273" x2="81633" y2="27273"/>
                      </a14:backgroundRemoval>
                    </a14:imgEffect>
                  </a14:imgLayer>
                </a14:imgProps>
              </a:ext>
              <a:ext uri="{28A0092B-C50C-407E-A947-70E740481C1C}">
                <a14:useLocalDpi xmlns:a14="http://schemas.microsoft.com/office/drawing/2010/main" val="0"/>
              </a:ext>
            </a:extLst>
          </a:blip>
          <a:srcRect/>
          <a:stretch>
            <a:fillRect/>
          </a:stretch>
        </p:blipFill>
        <p:spPr bwMode="auto">
          <a:xfrm>
            <a:off x="6858000" y="4883150"/>
            <a:ext cx="838200" cy="673100"/>
          </a:xfrm>
          <a:prstGeom prst="rect">
            <a:avLst/>
          </a:prstGeom>
          <a:noFill/>
          <a:ln>
            <a:noFill/>
          </a:ln>
        </p:spPr>
      </p:pic>
      <p:sp>
        <p:nvSpPr>
          <p:cNvPr id="2" name="TextBox 1"/>
          <p:cNvSpPr txBox="1"/>
          <p:nvPr/>
        </p:nvSpPr>
        <p:spPr>
          <a:xfrm>
            <a:off x="3733800" y="2514600"/>
            <a:ext cx="2209800" cy="646331"/>
          </a:xfrm>
          <a:prstGeom prst="rect">
            <a:avLst/>
          </a:prstGeom>
          <a:noFill/>
        </p:spPr>
        <p:txBody>
          <a:bodyPr wrap="square" rtlCol="0">
            <a:spAutoFit/>
          </a:bodyPr>
          <a:lstStyle/>
          <a:p>
            <a:r>
              <a:rPr lang="en-US" sz="3600" dirty="0">
                <a:solidFill>
                  <a:srgbClr val="1F497D"/>
                </a:solidFill>
                <a:latin typeface="Calibri" pitchFamily="34" charset="0"/>
              </a:rPr>
              <a:t>Day 7</a:t>
            </a:r>
          </a:p>
        </p:txBody>
      </p:sp>
    </p:spTree>
    <p:extLst>
      <p:ext uri="{BB962C8B-B14F-4D97-AF65-F5344CB8AC3E}">
        <p14:creationId xmlns:p14="http://schemas.microsoft.com/office/powerpoint/2010/main" val="4134833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lstStyle/>
          <a:p>
            <a:r>
              <a:rPr lang="en-US" dirty="0"/>
              <a:t>Strategy D: Discussion Questions</a:t>
            </a:r>
          </a:p>
        </p:txBody>
      </p:sp>
      <p:sp>
        <p:nvSpPr>
          <p:cNvPr id="3" name="Content Placeholder 2"/>
          <p:cNvSpPr>
            <a:spLocks noGrp="1"/>
          </p:cNvSpPr>
          <p:nvPr>
            <p:ph idx="1"/>
          </p:nvPr>
        </p:nvSpPr>
        <p:spPr>
          <a:xfrm>
            <a:off x="533400" y="1600200"/>
            <a:ext cx="8153400" cy="4876800"/>
          </a:xfrm>
        </p:spPr>
        <p:txBody>
          <a:bodyPr/>
          <a:lstStyle/>
          <a:p>
            <a:pPr marL="365760" lvl="1" indent="-365760">
              <a:spcBef>
                <a:spcPts val="0"/>
              </a:spcBef>
              <a:buAutoNum type="arabicPeriod"/>
            </a:pPr>
            <a:r>
              <a:rPr lang="en-US" sz="3200" dirty="0"/>
              <a:t>How is this strategy similar to or different from selecting activities matched to the learning goal (strategy C)?</a:t>
            </a:r>
          </a:p>
          <a:p>
            <a:pPr marL="365760" lvl="1" indent="-365760">
              <a:spcBef>
                <a:spcPts val="1200"/>
              </a:spcBef>
              <a:buAutoNum type="arabicPeriod"/>
            </a:pPr>
            <a:r>
              <a:rPr lang="en-US" sz="3200" dirty="0"/>
              <a:t>How might good content representations be especially helpful for English language learners?</a:t>
            </a:r>
          </a:p>
          <a:p>
            <a:endParaRPr lang="en-US" dirty="0"/>
          </a:p>
        </p:txBody>
      </p:sp>
    </p:spTree>
    <p:extLst>
      <p:ext uri="{BB962C8B-B14F-4D97-AF65-F5344CB8AC3E}">
        <p14:creationId xmlns:p14="http://schemas.microsoft.com/office/powerpoint/2010/main" val="74292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Analysis Guide for Strategy D</a:t>
            </a:r>
          </a:p>
        </p:txBody>
      </p:sp>
      <p:sp>
        <p:nvSpPr>
          <p:cNvPr id="3" name="Content Placeholder 2"/>
          <p:cNvSpPr>
            <a:spLocks noGrp="1"/>
          </p:cNvSpPr>
          <p:nvPr>
            <p:ph idx="1"/>
          </p:nvPr>
        </p:nvSpPr>
        <p:spPr>
          <a:xfrm>
            <a:off x="609600" y="1600200"/>
            <a:ext cx="8077200" cy="4876800"/>
          </a:xfrm>
        </p:spPr>
        <p:txBody>
          <a:bodyPr/>
          <a:lstStyle/>
          <a:p>
            <a:pPr marL="365760" indent="-365760">
              <a:spcBef>
                <a:spcPts val="0"/>
              </a:spcBef>
              <a:spcAft>
                <a:spcPts val="1200"/>
              </a:spcAft>
              <a:buFont typeface="Arial" pitchFamily="34" charset="0"/>
              <a:buChar char="•"/>
            </a:pPr>
            <a:r>
              <a:rPr lang="en-US" sz="3200" dirty="0"/>
              <a:t>Read Analysis Guide D (handout 7.1 in your PD program binder).</a:t>
            </a:r>
          </a:p>
          <a:p>
            <a:pPr marL="365760" indent="-365760">
              <a:buFont typeface="Arial" pitchFamily="34" charset="0"/>
              <a:buChar char="•"/>
            </a:pPr>
            <a:r>
              <a:rPr lang="en-US" sz="3200" b="1" dirty="0"/>
              <a:t>Keep this question in mind: </a:t>
            </a:r>
            <a:r>
              <a:rPr lang="en-US" sz="3200" dirty="0"/>
              <a:t>What do you notice about how this guide is organized? </a:t>
            </a:r>
          </a:p>
        </p:txBody>
      </p:sp>
    </p:spTree>
    <p:extLst>
      <p:ext uri="{BB962C8B-B14F-4D97-AF65-F5344CB8AC3E}">
        <p14:creationId xmlns:p14="http://schemas.microsoft.com/office/powerpoint/2010/main" val="40977501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153400" cy="990600"/>
          </a:xfrm>
        </p:spPr>
        <p:txBody>
          <a:bodyPr>
            <a:noAutofit/>
          </a:bodyPr>
          <a:lstStyle/>
          <a:p>
            <a:r>
              <a:rPr lang="en-US" dirty="0"/>
              <a:t>Content Representation 1: Three Environments</a:t>
            </a:r>
          </a:p>
        </p:txBody>
      </p:sp>
      <p:sp>
        <p:nvSpPr>
          <p:cNvPr id="3" name="Content Placeholder 2"/>
          <p:cNvSpPr>
            <a:spLocks noGrp="1"/>
          </p:cNvSpPr>
          <p:nvPr>
            <p:ph idx="1"/>
          </p:nvPr>
        </p:nvSpPr>
        <p:spPr>
          <a:xfrm>
            <a:off x="609600" y="1981200"/>
            <a:ext cx="8229600" cy="4419600"/>
          </a:xfrm>
        </p:spPr>
        <p:txBody>
          <a:bodyPr/>
          <a:lstStyle/>
          <a:p>
            <a:pPr marL="0" indent="0">
              <a:spcBef>
                <a:spcPts val="0"/>
              </a:spcBef>
              <a:spcAft>
                <a:spcPts val="1200"/>
              </a:spcAft>
              <a:buNone/>
            </a:pPr>
            <a:r>
              <a:rPr lang="en-US" sz="3200" dirty="0"/>
              <a:t>Read the main learning goal and description of the content representation in </a:t>
            </a:r>
            <a:r>
              <a:rPr lang="en-US" sz="3200" b="1" dirty="0"/>
              <a:t>Analysis Guide D1 </a:t>
            </a:r>
            <a:r>
              <a:rPr lang="en-US" sz="3200" dirty="0"/>
              <a:t>(page 1 of handout 7.1).</a:t>
            </a:r>
            <a:endParaRPr lang="en-US" sz="3200" dirty="0">
              <a:solidFill>
                <a:srgbClr val="00B050"/>
              </a:solidFill>
            </a:endParaRPr>
          </a:p>
        </p:txBody>
      </p:sp>
    </p:spTree>
    <p:extLst>
      <p:ext uri="{BB962C8B-B14F-4D97-AF65-F5344CB8AC3E}">
        <p14:creationId xmlns:p14="http://schemas.microsoft.com/office/powerpoint/2010/main" val="20882614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noAutofit/>
          </a:bodyPr>
          <a:lstStyle/>
          <a:p>
            <a:r>
              <a:rPr lang="en-US" dirty="0"/>
              <a:t>Content Representation 1: Three Environments</a:t>
            </a:r>
          </a:p>
        </p:txBody>
      </p:sp>
      <p:pic>
        <p:nvPicPr>
          <p:cNvPr id="4" name="Picture 2">
            <a:extLst>
              <a:ext uri="{FF2B5EF4-FFF2-40B4-BE49-F238E27FC236}">
                <a16:creationId xmlns:a16="http://schemas.microsoft.com/office/drawing/2014/main" id="{253204FB-4E2B-43A9-B7BF-CD8A8F6147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1189535" y="1752600"/>
            <a:ext cx="6764930" cy="481364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1281889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305800" cy="1143000"/>
          </a:xfrm>
        </p:spPr>
        <p:txBody>
          <a:bodyPr>
            <a:normAutofit fontScale="90000"/>
          </a:bodyPr>
          <a:lstStyle/>
          <a:p>
            <a:r>
              <a:rPr lang="en-US" dirty="0"/>
              <a:t>Does Content Representation 1 Match the Main Learning Goal? </a:t>
            </a:r>
          </a:p>
        </p:txBody>
      </p:sp>
      <p:sp>
        <p:nvSpPr>
          <p:cNvPr id="3" name="Content Placeholder 2"/>
          <p:cNvSpPr>
            <a:spLocks noGrp="1"/>
          </p:cNvSpPr>
          <p:nvPr>
            <p:ph idx="1"/>
          </p:nvPr>
        </p:nvSpPr>
        <p:spPr>
          <a:xfrm>
            <a:off x="533400" y="1600200"/>
            <a:ext cx="8382000" cy="4876800"/>
          </a:xfrm>
        </p:spPr>
        <p:txBody>
          <a:bodyPr/>
          <a:lstStyle/>
          <a:p>
            <a:pPr marL="0" indent="0">
              <a:spcBef>
                <a:spcPts val="0"/>
              </a:spcBef>
              <a:spcAft>
                <a:spcPts val="600"/>
              </a:spcAft>
              <a:buNone/>
            </a:pPr>
            <a:r>
              <a:rPr lang="en-US" sz="3000" dirty="0"/>
              <a:t>How did you answer these questions from part 1 of the analysis guide?</a:t>
            </a:r>
          </a:p>
          <a:p>
            <a:pPr marL="548640" indent="-320040">
              <a:spcBef>
                <a:spcPts val="0"/>
              </a:spcBef>
              <a:spcAft>
                <a:spcPts val="300"/>
              </a:spcAft>
              <a:buFont typeface="+mj-lt"/>
              <a:buAutoNum type="arabicPeriod"/>
            </a:pPr>
            <a:r>
              <a:rPr lang="en-US" sz="3000" dirty="0"/>
              <a:t>Is the content representation scientifically accurate?</a:t>
            </a:r>
          </a:p>
          <a:p>
            <a:pPr marL="548640" indent="-320040">
              <a:spcBef>
                <a:spcPts val="0"/>
              </a:spcBef>
              <a:spcAft>
                <a:spcPts val="300"/>
              </a:spcAft>
              <a:buFont typeface="+mj-lt"/>
              <a:buAutoNum type="arabicPeriod"/>
            </a:pPr>
            <a:r>
              <a:rPr lang="en-US" sz="3000" dirty="0"/>
              <a:t>Is it closely matched to the main learning goal?</a:t>
            </a:r>
          </a:p>
          <a:p>
            <a:pPr marL="548640" indent="-320040">
              <a:spcBef>
                <a:spcPts val="0"/>
              </a:spcBef>
              <a:spcAft>
                <a:spcPts val="300"/>
              </a:spcAft>
              <a:buFont typeface="+mj-lt"/>
              <a:buAutoNum type="arabicPeriod"/>
            </a:pPr>
            <a:r>
              <a:rPr lang="en-US" sz="3000" dirty="0"/>
              <a:t>Does it present science ideas to students in  comprehensible ways?</a:t>
            </a:r>
          </a:p>
          <a:p>
            <a:pPr marL="548640" indent="-320040">
              <a:spcBef>
                <a:spcPts val="0"/>
              </a:spcBef>
              <a:spcAft>
                <a:spcPts val="300"/>
              </a:spcAft>
              <a:buFont typeface="+mj-lt"/>
              <a:buAutoNum type="arabicPeriod"/>
            </a:pPr>
            <a:r>
              <a:rPr lang="en-US" sz="3000" dirty="0"/>
              <a:t>Does it reinforce/introduce any misconceptions?</a:t>
            </a:r>
          </a:p>
          <a:p>
            <a:pPr marL="548640" indent="-320040">
              <a:spcBef>
                <a:spcPts val="0"/>
              </a:spcBef>
              <a:spcAft>
                <a:spcPts val="300"/>
              </a:spcAft>
              <a:buFont typeface="+mj-lt"/>
              <a:buAutoNum type="arabicPeriod"/>
            </a:pPr>
            <a:r>
              <a:rPr lang="en-US" sz="3000" dirty="0"/>
              <a:t>Does it address common misconceptions?</a:t>
            </a:r>
          </a:p>
          <a:p>
            <a:pPr marL="548640" indent="-320040">
              <a:spcBef>
                <a:spcPts val="0"/>
              </a:spcBef>
              <a:spcAft>
                <a:spcPts val="300"/>
              </a:spcAft>
              <a:buFont typeface="+mj-lt"/>
              <a:buAutoNum type="arabicPeriod"/>
            </a:pPr>
            <a:r>
              <a:rPr lang="en-US" sz="3000" dirty="0"/>
              <a:t>Does it contain distracting details?</a:t>
            </a:r>
          </a:p>
        </p:txBody>
      </p:sp>
    </p:spTree>
    <p:extLst>
      <p:ext uri="{BB962C8B-B14F-4D97-AF65-F5344CB8AC3E}">
        <p14:creationId xmlns:p14="http://schemas.microsoft.com/office/powerpoint/2010/main" val="1755827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153400" cy="990600"/>
          </a:xfrm>
        </p:spPr>
        <p:txBody>
          <a:bodyPr>
            <a:noAutofit/>
          </a:bodyPr>
          <a:lstStyle/>
          <a:p>
            <a:r>
              <a:rPr lang="en-US" dirty="0"/>
              <a:t>Content Representation 2: A Dandelion Story</a:t>
            </a:r>
          </a:p>
        </p:txBody>
      </p:sp>
      <p:sp>
        <p:nvSpPr>
          <p:cNvPr id="3" name="Content Placeholder 2"/>
          <p:cNvSpPr>
            <a:spLocks noGrp="1"/>
          </p:cNvSpPr>
          <p:nvPr>
            <p:ph idx="1"/>
          </p:nvPr>
        </p:nvSpPr>
        <p:spPr>
          <a:xfrm>
            <a:off x="609600" y="1981200"/>
            <a:ext cx="8229600" cy="3124200"/>
          </a:xfrm>
        </p:spPr>
        <p:txBody>
          <a:bodyPr/>
          <a:lstStyle/>
          <a:p>
            <a:pPr marL="365760" indent="-365760">
              <a:spcBef>
                <a:spcPts val="0"/>
              </a:spcBef>
              <a:spcAft>
                <a:spcPts val="1200"/>
              </a:spcAft>
            </a:pPr>
            <a:r>
              <a:rPr lang="en-US" sz="3200" dirty="0"/>
              <a:t>Read the main learning goal and description of the content representation in </a:t>
            </a:r>
            <a:r>
              <a:rPr lang="en-US" sz="3200" b="1" dirty="0"/>
              <a:t>Analysis Guide D2</a:t>
            </a:r>
            <a:r>
              <a:rPr lang="en-US" sz="3200" dirty="0"/>
              <a:t> (page 2 of handout 7.1).</a:t>
            </a:r>
          </a:p>
          <a:p>
            <a:pPr marL="365760" indent="-365760">
              <a:spcBef>
                <a:spcPts val="0"/>
              </a:spcBef>
              <a:spcAft>
                <a:spcPts val="1200"/>
              </a:spcAft>
            </a:pPr>
            <a:r>
              <a:rPr lang="en-US" sz="3200" dirty="0"/>
              <a:t>Use your experience with this content representation to complete part 1 of the analysis guide.</a:t>
            </a:r>
          </a:p>
        </p:txBody>
      </p:sp>
    </p:spTree>
    <p:extLst>
      <p:ext uri="{BB962C8B-B14F-4D97-AF65-F5344CB8AC3E}">
        <p14:creationId xmlns:p14="http://schemas.microsoft.com/office/powerpoint/2010/main" val="2088261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077200" cy="914400"/>
          </a:xfrm>
        </p:spPr>
        <p:txBody>
          <a:bodyPr>
            <a:noAutofit/>
          </a:bodyPr>
          <a:lstStyle/>
          <a:p>
            <a:r>
              <a:rPr lang="en-US" dirty="0"/>
              <a:t>Content Representation 2: A Dandelion Story</a:t>
            </a:r>
          </a:p>
        </p:txBody>
      </p:sp>
      <p:pic>
        <p:nvPicPr>
          <p:cNvPr id="8" name="Picture 2">
            <a:extLst>
              <a:ext uri="{FF2B5EF4-FFF2-40B4-BE49-F238E27FC236}">
                <a16:creationId xmlns:a16="http://schemas.microsoft.com/office/drawing/2014/main" id="{586C7425-F44E-485B-A8E3-B1A684B722B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09599" y="1799466"/>
            <a:ext cx="8065910" cy="47892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a:extLst>
              <a:ext uri="{FF2B5EF4-FFF2-40B4-BE49-F238E27FC236}">
                <a16:creationId xmlns:a16="http://schemas.microsoft.com/office/drawing/2014/main" id="{8CC84A7E-465D-4B65-9E4A-3F25ECB93677}"/>
              </a:ext>
            </a:extLst>
          </p:cNvPr>
          <p:cNvSpPr txBox="1"/>
          <p:nvPr/>
        </p:nvSpPr>
        <p:spPr>
          <a:xfrm>
            <a:off x="656266" y="5278731"/>
            <a:ext cx="2033022" cy="1023257"/>
          </a:xfrm>
          <a:prstGeom prst="rect">
            <a:avLst/>
          </a:prstGeom>
          <a:noFill/>
        </p:spPr>
        <p:txBody>
          <a:bodyPr wrap="square" rtlCol="0">
            <a:spAutoFit/>
          </a:bodyPr>
          <a:lstStyle/>
          <a:p>
            <a:r>
              <a:rPr lang="en-US" dirty="0"/>
              <a:t>Dandelions in the Park—before Mowing</a:t>
            </a:r>
          </a:p>
        </p:txBody>
      </p:sp>
      <p:sp>
        <p:nvSpPr>
          <p:cNvPr id="13" name="TextBox 12">
            <a:extLst>
              <a:ext uri="{FF2B5EF4-FFF2-40B4-BE49-F238E27FC236}">
                <a16:creationId xmlns:a16="http://schemas.microsoft.com/office/drawing/2014/main" id="{02C0711D-DB7A-4A7F-A684-13111E5216AC}"/>
              </a:ext>
            </a:extLst>
          </p:cNvPr>
          <p:cNvSpPr txBox="1"/>
          <p:nvPr/>
        </p:nvSpPr>
        <p:spPr>
          <a:xfrm>
            <a:off x="2657828" y="5281031"/>
            <a:ext cx="2033022" cy="923330"/>
          </a:xfrm>
          <a:prstGeom prst="rect">
            <a:avLst/>
          </a:prstGeom>
          <a:noFill/>
        </p:spPr>
        <p:txBody>
          <a:bodyPr wrap="square" rtlCol="0">
            <a:spAutoFit/>
          </a:bodyPr>
          <a:lstStyle/>
          <a:p>
            <a:r>
              <a:rPr lang="en-US" dirty="0"/>
              <a:t>Dandelions in the Park—after Mowing</a:t>
            </a:r>
          </a:p>
        </p:txBody>
      </p:sp>
      <p:sp>
        <p:nvSpPr>
          <p:cNvPr id="14" name="TextBox 13">
            <a:extLst>
              <a:ext uri="{FF2B5EF4-FFF2-40B4-BE49-F238E27FC236}">
                <a16:creationId xmlns:a16="http://schemas.microsoft.com/office/drawing/2014/main" id="{02D59E19-711E-42DF-975D-61ADC231817C}"/>
              </a:ext>
            </a:extLst>
          </p:cNvPr>
          <p:cNvSpPr txBox="1"/>
          <p:nvPr/>
        </p:nvSpPr>
        <p:spPr>
          <a:xfrm>
            <a:off x="4642554" y="5280407"/>
            <a:ext cx="2033022" cy="716280"/>
          </a:xfrm>
          <a:prstGeom prst="rect">
            <a:avLst/>
          </a:prstGeom>
          <a:noFill/>
        </p:spPr>
        <p:txBody>
          <a:bodyPr wrap="square" rtlCol="0">
            <a:spAutoFit/>
          </a:bodyPr>
          <a:lstStyle/>
          <a:p>
            <a:r>
              <a:rPr lang="en-US" dirty="0"/>
              <a:t>Dandelions make new seeds.	</a:t>
            </a:r>
          </a:p>
        </p:txBody>
      </p:sp>
      <p:sp>
        <p:nvSpPr>
          <p:cNvPr id="15" name="TextBox 14">
            <a:extLst>
              <a:ext uri="{FF2B5EF4-FFF2-40B4-BE49-F238E27FC236}">
                <a16:creationId xmlns:a16="http://schemas.microsoft.com/office/drawing/2014/main" id="{BD0853A5-DB47-41A8-BA39-CD0CD052CB98}"/>
              </a:ext>
            </a:extLst>
          </p:cNvPr>
          <p:cNvSpPr txBox="1"/>
          <p:nvPr/>
        </p:nvSpPr>
        <p:spPr>
          <a:xfrm>
            <a:off x="6617089" y="5278731"/>
            <a:ext cx="2033022" cy="1023257"/>
          </a:xfrm>
          <a:prstGeom prst="rect">
            <a:avLst/>
          </a:prstGeom>
          <a:noFill/>
        </p:spPr>
        <p:txBody>
          <a:bodyPr wrap="square" rtlCol="0">
            <a:spAutoFit/>
          </a:bodyPr>
          <a:lstStyle/>
          <a:p>
            <a:r>
              <a:rPr lang="en-US" dirty="0"/>
              <a:t>Next year: What do the dandelion plants look like? </a:t>
            </a:r>
          </a:p>
        </p:txBody>
      </p:sp>
      <p:sp>
        <p:nvSpPr>
          <p:cNvPr id="7" name="TextBox 6">
            <a:extLst>
              <a:ext uri="{FF2B5EF4-FFF2-40B4-BE49-F238E27FC236}">
                <a16:creationId xmlns:a16="http://schemas.microsoft.com/office/drawing/2014/main" id="{D3227E8C-52ED-4B58-8CCB-26CD990C730D}"/>
              </a:ext>
            </a:extLst>
          </p:cNvPr>
          <p:cNvSpPr txBox="1"/>
          <p:nvPr/>
        </p:nvSpPr>
        <p:spPr>
          <a:xfrm>
            <a:off x="7786511" y="6540726"/>
            <a:ext cx="1295400" cy="238760"/>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Courtesy of BSCS</a:t>
            </a:r>
          </a:p>
        </p:txBody>
      </p:sp>
      <p:sp>
        <p:nvSpPr>
          <p:cNvPr id="22" name="TextBox 21">
            <a:extLst>
              <a:ext uri="{FF2B5EF4-FFF2-40B4-BE49-F238E27FC236}">
                <a16:creationId xmlns:a16="http://schemas.microsoft.com/office/drawing/2014/main" id="{2653A7F4-CD0F-43E5-8D15-A15E11472A4B}"/>
              </a:ext>
            </a:extLst>
          </p:cNvPr>
          <p:cNvSpPr txBox="1"/>
          <p:nvPr/>
        </p:nvSpPr>
        <p:spPr>
          <a:xfrm>
            <a:off x="656266" y="1905000"/>
            <a:ext cx="2033022" cy="369332"/>
          </a:xfrm>
          <a:prstGeom prst="rect">
            <a:avLst/>
          </a:prstGeom>
          <a:noFill/>
        </p:spPr>
        <p:txBody>
          <a:bodyPr wrap="square" rtlCol="0">
            <a:spAutoFit/>
          </a:bodyPr>
          <a:lstStyle/>
          <a:p>
            <a:pPr algn="ctr"/>
            <a:r>
              <a:rPr lang="en-US" dirty="0"/>
              <a:t>Box 1</a:t>
            </a:r>
          </a:p>
        </p:txBody>
      </p:sp>
      <p:sp>
        <p:nvSpPr>
          <p:cNvPr id="23" name="TextBox 22">
            <a:extLst>
              <a:ext uri="{FF2B5EF4-FFF2-40B4-BE49-F238E27FC236}">
                <a16:creationId xmlns:a16="http://schemas.microsoft.com/office/drawing/2014/main" id="{0BD23BAE-B2B3-4ECB-9CE3-57FF94A93981}"/>
              </a:ext>
            </a:extLst>
          </p:cNvPr>
          <p:cNvSpPr txBox="1"/>
          <p:nvPr/>
        </p:nvSpPr>
        <p:spPr>
          <a:xfrm>
            <a:off x="2657828" y="1905000"/>
            <a:ext cx="2033022" cy="369332"/>
          </a:xfrm>
          <a:prstGeom prst="rect">
            <a:avLst/>
          </a:prstGeom>
          <a:noFill/>
        </p:spPr>
        <p:txBody>
          <a:bodyPr wrap="square" rtlCol="0">
            <a:spAutoFit/>
          </a:bodyPr>
          <a:lstStyle/>
          <a:p>
            <a:pPr algn="ctr"/>
            <a:r>
              <a:rPr lang="en-US" dirty="0"/>
              <a:t>Box 2</a:t>
            </a:r>
          </a:p>
        </p:txBody>
      </p:sp>
      <p:sp>
        <p:nvSpPr>
          <p:cNvPr id="24" name="TextBox 23">
            <a:extLst>
              <a:ext uri="{FF2B5EF4-FFF2-40B4-BE49-F238E27FC236}">
                <a16:creationId xmlns:a16="http://schemas.microsoft.com/office/drawing/2014/main" id="{F51519D3-0806-4E03-9000-3B04DC66A376}"/>
              </a:ext>
            </a:extLst>
          </p:cNvPr>
          <p:cNvSpPr txBox="1"/>
          <p:nvPr/>
        </p:nvSpPr>
        <p:spPr>
          <a:xfrm>
            <a:off x="4572000" y="1905000"/>
            <a:ext cx="2033022" cy="369332"/>
          </a:xfrm>
          <a:prstGeom prst="rect">
            <a:avLst/>
          </a:prstGeom>
          <a:noFill/>
        </p:spPr>
        <p:txBody>
          <a:bodyPr wrap="square" rtlCol="0">
            <a:spAutoFit/>
          </a:bodyPr>
          <a:lstStyle/>
          <a:p>
            <a:pPr algn="ctr"/>
            <a:r>
              <a:rPr lang="en-US" dirty="0"/>
              <a:t>Box 3</a:t>
            </a:r>
          </a:p>
        </p:txBody>
      </p:sp>
      <p:sp>
        <p:nvSpPr>
          <p:cNvPr id="25" name="TextBox 24">
            <a:extLst>
              <a:ext uri="{FF2B5EF4-FFF2-40B4-BE49-F238E27FC236}">
                <a16:creationId xmlns:a16="http://schemas.microsoft.com/office/drawing/2014/main" id="{2D252289-548C-4FBF-A995-75FC2A0339FA}"/>
              </a:ext>
            </a:extLst>
          </p:cNvPr>
          <p:cNvSpPr txBox="1"/>
          <p:nvPr/>
        </p:nvSpPr>
        <p:spPr>
          <a:xfrm>
            <a:off x="6623755" y="1905000"/>
            <a:ext cx="2033022" cy="369332"/>
          </a:xfrm>
          <a:prstGeom prst="rect">
            <a:avLst/>
          </a:prstGeom>
          <a:noFill/>
        </p:spPr>
        <p:txBody>
          <a:bodyPr wrap="square" rtlCol="0">
            <a:spAutoFit/>
          </a:bodyPr>
          <a:lstStyle/>
          <a:p>
            <a:pPr algn="ctr"/>
            <a:r>
              <a:rPr lang="en-US" dirty="0"/>
              <a:t>Box 4</a:t>
            </a:r>
          </a:p>
        </p:txBody>
      </p:sp>
      <p:sp>
        <p:nvSpPr>
          <p:cNvPr id="3" name="Rectangle 2">
            <a:extLst>
              <a:ext uri="{FF2B5EF4-FFF2-40B4-BE49-F238E27FC236}">
                <a16:creationId xmlns:a16="http://schemas.microsoft.com/office/drawing/2014/main" id="{7E640A60-C322-4E58-AA76-182A4ED04DEF}"/>
              </a:ext>
            </a:extLst>
          </p:cNvPr>
          <p:cNvSpPr/>
          <p:nvPr/>
        </p:nvSpPr>
        <p:spPr>
          <a:xfrm>
            <a:off x="2667000" y="2438400"/>
            <a:ext cx="1975554" cy="2667000"/>
          </a:xfrm>
          <a:prstGeom prst="rect">
            <a:avLst/>
          </a:prstGeom>
          <a:solidFill>
            <a:schemeClr val="bg1"/>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547534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305800" cy="1143000"/>
          </a:xfrm>
        </p:spPr>
        <p:txBody>
          <a:bodyPr>
            <a:normAutofit fontScale="90000"/>
          </a:bodyPr>
          <a:lstStyle/>
          <a:p>
            <a:r>
              <a:rPr lang="en-US" dirty="0"/>
              <a:t>Does Content Representation 2 Match the Main Learning Goal? </a:t>
            </a:r>
          </a:p>
        </p:txBody>
      </p:sp>
      <p:sp>
        <p:nvSpPr>
          <p:cNvPr id="3" name="Content Placeholder 2"/>
          <p:cNvSpPr>
            <a:spLocks noGrp="1"/>
          </p:cNvSpPr>
          <p:nvPr>
            <p:ph idx="1"/>
          </p:nvPr>
        </p:nvSpPr>
        <p:spPr>
          <a:xfrm>
            <a:off x="533400" y="1600200"/>
            <a:ext cx="8382000" cy="4876800"/>
          </a:xfrm>
        </p:spPr>
        <p:txBody>
          <a:bodyPr/>
          <a:lstStyle/>
          <a:p>
            <a:pPr marL="0" indent="0">
              <a:spcBef>
                <a:spcPts val="0"/>
              </a:spcBef>
              <a:spcAft>
                <a:spcPts val="600"/>
              </a:spcAft>
              <a:buNone/>
            </a:pPr>
            <a:r>
              <a:rPr lang="en-US" sz="3000" dirty="0"/>
              <a:t>How did you answer these questions from part 1 of the analysis guide?</a:t>
            </a:r>
          </a:p>
          <a:p>
            <a:pPr marL="548640" indent="-320040">
              <a:spcBef>
                <a:spcPts val="0"/>
              </a:spcBef>
              <a:spcAft>
                <a:spcPts val="300"/>
              </a:spcAft>
              <a:buFont typeface="+mj-lt"/>
              <a:buAutoNum type="arabicPeriod"/>
            </a:pPr>
            <a:r>
              <a:rPr lang="en-US" sz="3000" dirty="0"/>
              <a:t>Is the content representation scientifically accurate?</a:t>
            </a:r>
          </a:p>
          <a:p>
            <a:pPr marL="548640" indent="-320040">
              <a:spcBef>
                <a:spcPts val="0"/>
              </a:spcBef>
              <a:spcAft>
                <a:spcPts val="300"/>
              </a:spcAft>
              <a:buFont typeface="+mj-lt"/>
              <a:buAutoNum type="arabicPeriod"/>
            </a:pPr>
            <a:r>
              <a:rPr lang="en-US" sz="3000" dirty="0"/>
              <a:t>Is it closely matched to the main learning goal?</a:t>
            </a:r>
          </a:p>
          <a:p>
            <a:pPr marL="548640" indent="-320040">
              <a:spcBef>
                <a:spcPts val="0"/>
              </a:spcBef>
              <a:spcAft>
                <a:spcPts val="300"/>
              </a:spcAft>
              <a:buFont typeface="+mj-lt"/>
              <a:buAutoNum type="arabicPeriod"/>
            </a:pPr>
            <a:r>
              <a:rPr lang="en-US" sz="3000" dirty="0"/>
              <a:t>Does it present science ideas to students in  comprehensible ways?</a:t>
            </a:r>
          </a:p>
          <a:p>
            <a:pPr marL="548640" indent="-320040">
              <a:spcBef>
                <a:spcPts val="0"/>
              </a:spcBef>
              <a:spcAft>
                <a:spcPts val="300"/>
              </a:spcAft>
              <a:buFont typeface="+mj-lt"/>
              <a:buAutoNum type="arabicPeriod"/>
            </a:pPr>
            <a:r>
              <a:rPr lang="en-US" sz="3000" dirty="0"/>
              <a:t>Does it reinforce/introduce any misconceptions?</a:t>
            </a:r>
          </a:p>
          <a:p>
            <a:pPr marL="548640" indent="-320040">
              <a:spcBef>
                <a:spcPts val="0"/>
              </a:spcBef>
              <a:spcAft>
                <a:spcPts val="300"/>
              </a:spcAft>
              <a:buFont typeface="+mj-lt"/>
              <a:buAutoNum type="arabicPeriod"/>
            </a:pPr>
            <a:r>
              <a:rPr lang="en-US" sz="3000" dirty="0"/>
              <a:t>Does it address common misconceptions?</a:t>
            </a:r>
          </a:p>
          <a:p>
            <a:pPr marL="548640" indent="-320040">
              <a:spcBef>
                <a:spcPts val="0"/>
              </a:spcBef>
              <a:spcAft>
                <a:spcPts val="300"/>
              </a:spcAft>
              <a:buFont typeface="+mj-lt"/>
              <a:buAutoNum type="arabicPeriod"/>
            </a:pPr>
            <a:r>
              <a:rPr lang="en-US" sz="3000" dirty="0"/>
              <a:t>Does it contain distracting details?</a:t>
            </a:r>
          </a:p>
        </p:txBody>
      </p:sp>
    </p:spTree>
    <p:extLst>
      <p:ext uri="{BB962C8B-B14F-4D97-AF65-F5344CB8AC3E}">
        <p14:creationId xmlns:p14="http://schemas.microsoft.com/office/powerpoint/2010/main" val="17558277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153400" cy="990600"/>
          </a:xfrm>
        </p:spPr>
        <p:txBody>
          <a:bodyPr>
            <a:noAutofit/>
          </a:bodyPr>
          <a:lstStyle/>
          <a:p>
            <a:r>
              <a:rPr lang="en-US" dirty="0"/>
              <a:t>Content Representation 3: Cottonwood- Seed Model</a:t>
            </a:r>
          </a:p>
        </p:txBody>
      </p:sp>
      <p:sp>
        <p:nvSpPr>
          <p:cNvPr id="3" name="Content Placeholder 2"/>
          <p:cNvSpPr>
            <a:spLocks noGrp="1"/>
          </p:cNvSpPr>
          <p:nvPr>
            <p:ph idx="1"/>
          </p:nvPr>
        </p:nvSpPr>
        <p:spPr>
          <a:xfrm>
            <a:off x="609600" y="1981200"/>
            <a:ext cx="8229600" cy="3124200"/>
          </a:xfrm>
        </p:spPr>
        <p:txBody>
          <a:bodyPr/>
          <a:lstStyle/>
          <a:p>
            <a:pPr marL="0" indent="-365760">
              <a:spcBef>
                <a:spcPts val="0"/>
              </a:spcBef>
              <a:spcAft>
                <a:spcPts val="1200"/>
              </a:spcAft>
              <a:buNone/>
            </a:pPr>
            <a:r>
              <a:rPr lang="en-US" sz="3200" dirty="0"/>
              <a:t>Read the main learning goal and description of the content representation in </a:t>
            </a:r>
            <a:r>
              <a:rPr lang="en-US" sz="3200" b="1" dirty="0"/>
              <a:t>Analysis Guide D3 </a:t>
            </a:r>
            <a:r>
              <a:rPr lang="en-US" sz="3200" dirty="0"/>
              <a:t>(page 3 of handout 7.1).</a:t>
            </a:r>
          </a:p>
        </p:txBody>
      </p:sp>
    </p:spTree>
    <p:extLst>
      <p:ext uri="{BB962C8B-B14F-4D97-AF65-F5344CB8AC3E}">
        <p14:creationId xmlns:p14="http://schemas.microsoft.com/office/powerpoint/2010/main" val="20882614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077200" cy="990600"/>
          </a:xfrm>
        </p:spPr>
        <p:txBody>
          <a:bodyPr>
            <a:noAutofit/>
          </a:bodyPr>
          <a:lstStyle/>
          <a:p>
            <a:r>
              <a:rPr lang="en-US" dirty="0"/>
              <a:t>Content Representation 3: Cottonwood-Seed Model</a:t>
            </a:r>
          </a:p>
        </p:txBody>
      </p:sp>
      <p:pic>
        <p:nvPicPr>
          <p:cNvPr id="5" name="Picture 4">
            <a:extLst>
              <a:ext uri="{FF2B5EF4-FFF2-40B4-BE49-F238E27FC236}">
                <a16:creationId xmlns:a16="http://schemas.microsoft.com/office/drawing/2014/main" id="{ACF8495C-8E03-4A36-9EA2-1C5146BD44D5}"/>
              </a:ext>
            </a:extLst>
          </p:cNvPr>
          <p:cNvPicPr>
            <a:picLocks noChangeAspect="1"/>
          </p:cNvPicPr>
          <p:nvPr/>
        </p:nvPicPr>
        <p:blipFill>
          <a:blip r:embed="rId3" cstate="print"/>
          <a:stretch>
            <a:fillRect/>
          </a:stretch>
        </p:blipFill>
        <p:spPr>
          <a:xfrm>
            <a:off x="2895600" y="1905000"/>
            <a:ext cx="3279170" cy="4419600"/>
          </a:xfrm>
          <a:prstGeom prst="rect">
            <a:avLst/>
          </a:prstGeom>
        </p:spPr>
      </p:pic>
      <p:sp>
        <p:nvSpPr>
          <p:cNvPr id="6" name="TextBox 5">
            <a:extLst>
              <a:ext uri="{FF2B5EF4-FFF2-40B4-BE49-F238E27FC236}">
                <a16:creationId xmlns:a16="http://schemas.microsoft.com/office/drawing/2014/main" id="{5661A9E8-9F3E-45B0-A435-CD3BC27041B1}"/>
              </a:ext>
            </a:extLst>
          </p:cNvPr>
          <p:cNvSpPr txBox="1"/>
          <p:nvPr/>
        </p:nvSpPr>
        <p:spPr>
          <a:xfrm>
            <a:off x="5029200" y="6324600"/>
            <a:ext cx="22860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 courtesy of BSCS</a:t>
            </a:r>
          </a:p>
        </p:txBody>
      </p:sp>
    </p:spTree>
    <p:extLst>
      <p:ext uri="{BB962C8B-B14F-4D97-AF65-F5344CB8AC3E}">
        <p14:creationId xmlns:p14="http://schemas.microsoft.com/office/powerpoint/2010/main" val="20998155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57200"/>
            <a:ext cx="8001000" cy="990600"/>
          </a:xfrm>
        </p:spPr>
        <p:txBody>
          <a:bodyPr/>
          <a:lstStyle/>
          <a:p>
            <a:r>
              <a:rPr lang="en-US" dirty="0"/>
              <a:t>Agenda for Day 7</a:t>
            </a:r>
          </a:p>
        </p:txBody>
      </p:sp>
      <p:sp>
        <p:nvSpPr>
          <p:cNvPr id="3" name="Content Placeholder 2"/>
          <p:cNvSpPr>
            <a:spLocks noGrp="1"/>
          </p:cNvSpPr>
          <p:nvPr>
            <p:ph idx="1"/>
          </p:nvPr>
        </p:nvSpPr>
        <p:spPr>
          <a:xfrm>
            <a:off x="685800" y="1371600"/>
            <a:ext cx="8229600" cy="5181600"/>
          </a:xfrm>
        </p:spPr>
        <p:txBody>
          <a:bodyPr/>
          <a:lstStyle/>
          <a:p>
            <a:pPr marL="365760" indent="-365760">
              <a:spcBef>
                <a:spcPts val="600"/>
              </a:spcBef>
            </a:pPr>
            <a:r>
              <a:rPr lang="en-US" sz="3200" dirty="0"/>
              <a:t>Day-6 reflections</a:t>
            </a:r>
          </a:p>
          <a:p>
            <a:pPr marL="365760" indent="-365760">
              <a:spcBef>
                <a:spcPts val="300"/>
              </a:spcBef>
            </a:pPr>
            <a:r>
              <a:rPr lang="en-US" sz="3200" dirty="0"/>
              <a:t>Focus questions</a:t>
            </a:r>
          </a:p>
          <a:p>
            <a:pPr marL="365760" indent="-365760">
              <a:spcBef>
                <a:spcPts val="300"/>
              </a:spcBef>
            </a:pPr>
            <a:r>
              <a:rPr lang="en-US" sz="3200" dirty="0"/>
              <a:t>Introducing SCSL strategy D</a:t>
            </a:r>
          </a:p>
          <a:p>
            <a:pPr marL="365760" indent="-365760">
              <a:spcBef>
                <a:spcPts val="300"/>
              </a:spcBef>
            </a:pPr>
            <a:r>
              <a:rPr lang="en-US" sz="3200" dirty="0"/>
              <a:t>Sample analysis of content representations</a:t>
            </a:r>
          </a:p>
          <a:p>
            <a:pPr marL="365760" indent="-365760">
              <a:spcBef>
                <a:spcPts val="300"/>
              </a:spcBef>
            </a:pPr>
            <a:r>
              <a:rPr lang="en-US" sz="3200" dirty="0"/>
              <a:t>Lesson analysis: SCSL strategy D</a:t>
            </a:r>
          </a:p>
          <a:p>
            <a:pPr marL="365760" indent="-365760">
              <a:spcBef>
                <a:spcPts val="300"/>
              </a:spcBef>
            </a:pPr>
            <a:r>
              <a:rPr lang="en-US" sz="3200" dirty="0"/>
              <a:t>Lunch</a:t>
            </a:r>
          </a:p>
          <a:p>
            <a:pPr marL="365760" indent="-365760">
              <a:spcBef>
                <a:spcPts val="300"/>
              </a:spcBef>
            </a:pPr>
            <a:r>
              <a:rPr lang="en-US" sz="3200" dirty="0"/>
              <a:t>Content deepening: variations in plants and animals</a:t>
            </a:r>
          </a:p>
          <a:p>
            <a:pPr marL="365760" indent="-365760">
              <a:spcBef>
                <a:spcPts val="300"/>
              </a:spcBef>
            </a:pPr>
            <a:r>
              <a:rPr lang="en-US" sz="3200" dirty="0"/>
              <a:t>Summary, homework, and reflections</a:t>
            </a:r>
          </a:p>
        </p:txBody>
      </p:sp>
    </p:spTree>
    <p:extLst>
      <p:ext uri="{BB962C8B-B14F-4D97-AF65-F5344CB8AC3E}">
        <p14:creationId xmlns:p14="http://schemas.microsoft.com/office/powerpoint/2010/main" val="415977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305800" cy="1143000"/>
          </a:xfrm>
        </p:spPr>
        <p:txBody>
          <a:bodyPr>
            <a:normAutofit fontScale="90000"/>
          </a:bodyPr>
          <a:lstStyle/>
          <a:p>
            <a:r>
              <a:rPr lang="en-US" dirty="0"/>
              <a:t>Does Content Representation 3 Match the Main Learning Goal? </a:t>
            </a:r>
          </a:p>
        </p:txBody>
      </p:sp>
      <p:sp>
        <p:nvSpPr>
          <p:cNvPr id="3" name="Content Placeholder 2"/>
          <p:cNvSpPr>
            <a:spLocks noGrp="1"/>
          </p:cNvSpPr>
          <p:nvPr>
            <p:ph idx="1"/>
          </p:nvPr>
        </p:nvSpPr>
        <p:spPr>
          <a:xfrm>
            <a:off x="533400" y="1600200"/>
            <a:ext cx="8382000" cy="4876800"/>
          </a:xfrm>
        </p:spPr>
        <p:txBody>
          <a:bodyPr/>
          <a:lstStyle/>
          <a:p>
            <a:pPr marL="0" indent="0">
              <a:spcBef>
                <a:spcPts val="0"/>
              </a:spcBef>
              <a:spcAft>
                <a:spcPts val="600"/>
              </a:spcAft>
              <a:buNone/>
            </a:pPr>
            <a:r>
              <a:rPr lang="en-US" sz="3000" dirty="0"/>
              <a:t>How did you answer these questions from part 1 of the analysis guide?</a:t>
            </a:r>
          </a:p>
          <a:p>
            <a:pPr marL="548640" indent="-320040">
              <a:spcBef>
                <a:spcPts val="0"/>
              </a:spcBef>
              <a:spcAft>
                <a:spcPts val="300"/>
              </a:spcAft>
              <a:buFont typeface="+mj-lt"/>
              <a:buAutoNum type="arabicPeriod"/>
            </a:pPr>
            <a:r>
              <a:rPr lang="en-US" sz="3000" dirty="0"/>
              <a:t>Is the content representation scientifically accurate?</a:t>
            </a:r>
          </a:p>
          <a:p>
            <a:pPr marL="548640" indent="-320040">
              <a:spcBef>
                <a:spcPts val="0"/>
              </a:spcBef>
              <a:spcAft>
                <a:spcPts val="300"/>
              </a:spcAft>
              <a:buFont typeface="+mj-lt"/>
              <a:buAutoNum type="arabicPeriod"/>
            </a:pPr>
            <a:r>
              <a:rPr lang="en-US" sz="3000" dirty="0"/>
              <a:t>Is it closely matched to the main learning goal?</a:t>
            </a:r>
          </a:p>
          <a:p>
            <a:pPr marL="548640" indent="-320040">
              <a:spcBef>
                <a:spcPts val="0"/>
              </a:spcBef>
              <a:spcAft>
                <a:spcPts val="300"/>
              </a:spcAft>
              <a:buFont typeface="+mj-lt"/>
              <a:buAutoNum type="arabicPeriod"/>
            </a:pPr>
            <a:r>
              <a:rPr lang="en-US" sz="3000" dirty="0"/>
              <a:t>Does it present science ideas to students in  comprehensible ways?</a:t>
            </a:r>
          </a:p>
          <a:p>
            <a:pPr marL="548640" indent="-320040">
              <a:spcBef>
                <a:spcPts val="0"/>
              </a:spcBef>
              <a:spcAft>
                <a:spcPts val="300"/>
              </a:spcAft>
              <a:buFont typeface="+mj-lt"/>
              <a:buAutoNum type="arabicPeriod"/>
            </a:pPr>
            <a:r>
              <a:rPr lang="en-US" sz="3000" dirty="0"/>
              <a:t>Does it reinforce/introduce any misconceptions?</a:t>
            </a:r>
          </a:p>
          <a:p>
            <a:pPr marL="548640" indent="-320040">
              <a:spcBef>
                <a:spcPts val="0"/>
              </a:spcBef>
              <a:spcAft>
                <a:spcPts val="300"/>
              </a:spcAft>
              <a:buFont typeface="+mj-lt"/>
              <a:buAutoNum type="arabicPeriod"/>
            </a:pPr>
            <a:r>
              <a:rPr lang="en-US" sz="3000" dirty="0"/>
              <a:t>Does it address common misconceptions?</a:t>
            </a:r>
          </a:p>
          <a:p>
            <a:pPr marL="548640" indent="-320040">
              <a:spcBef>
                <a:spcPts val="0"/>
              </a:spcBef>
              <a:spcAft>
                <a:spcPts val="300"/>
              </a:spcAft>
              <a:buFont typeface="+mj-lt"/>
              <a:buAutoNum type="arabicPeriod"/>
            </a:pPr>
            <a:r>
              <a:rPr lang="en-US" sz="3000" dirty="0"/>
              <a:t>Does it contain distracting details?</a:t>
            </a:r>
          </a:p>
        </p:txBody>
      </p:sp>
    </p:spTree>
    <p:extLst>
      <p:ext uri="{BB962C8B-B14F-4D97-AF65-F5344CB8AC3E}">
        <p14:creationId xmlns:p14="http://schemas.microsoft.com/office/powerpoint/2010/main" val="17558277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ChangeArrowheads="1"/>
          </p:cNvSpPr>
          <p:nvPr>
            <p:ph type="title"/>
          </p:nvPr>
        </p:nvSpPr>
        <p:spPr>
          <a:xfrm>
            <a:off x="533400" y="533400"/>
            <a:ext cx="8153400" cy="990600"/>
          </a:xfrm>
        </p:spPr>
        <p:txBody>
          <a:bodyPr>
            <a:normAutofit/>
          </a:bodyPr>
          <a:lstStyle/>
          <a:p>
            <a:r>
              <a:rPr lang="en-US" dirty="0"/>
              <a:t>Lesson Analysis: Focus Question 2</a:t>
            </a:r>
          </a:p>
        </p:txBody>
      </p:sp>
      <p:sp>
        <p:nvSpPr>
          <p:cNvPr id="17411" name="Rectangle 3"/>
          <p:cNvSpPr>
            <a:spLocks noGrp="1" noChangeArrowheads="1"/>
          </p:cNvSpPr>
          <p:nvPr>
            <p:ph idx="1"/>
          </p:nvPr>
        </p:nvSpPr>
        <p:spPr>
          <a:xfrm>
            <a:off x="533400" y="1524000"/>
            <a:ext cx="8153400" cy="4876800"/>
          </a:xfrm>
        </p:spPr>
        <p:txBody>
          <a:bodyPr/>
          <a:lstStyle/>
          <a:p>
            <a:pPr marL="0" indent="0">
              <a:buNone/>
            </a:pPr>
            <a:r>
              <a:rPr lang="en-US" sz="3200" dirty="0"/>
              <a:t>How can we engage students in using content representations and models in meaningful ways?</a:t>
            </a:r>
          </a:p>
          <a:p>
            <a:pPr marL="0" indent="0">
              <a:buNone/>
            </a:pPr>
            <a:endParaRPr lang="en-US" sz="2800" dirty="0"/>
          </a:p>
          <a:p>
            <a:endParaRPr lang="en-US" dirty="0"/>
          </a:p>
          <a:p>
            <a:pPr marL="0" indent="0">
              <a:buNone/>
            </a:pPr>
            <a:endParaRPr lang="en-US" dirty="0"/>
          </a:p>
        </p:txBody>
      </p:sp>
    </p:spTree>
    <p:extLst>
      <p:ext uri="{BB962C8B-B14F-4D97-AF65-F5344CB8AC3E}">
        <p14:creationId xmlns:p14="http://schemas.microsoft.com/office/powerpoint/2010/main" val="3115120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01000" cy="1066800"/>
          </a:xfrm>
        </p:spPr>
        <p:txBody>
          <a:bodyPr>
            <a:noAutofit/>
          </a:bodyPr>
          <a:lstStyle/>
          <a:p>
            <a:r>
              <a:rPr lang="en-US" dirty="0"/>
              <a:t>Lesson Analysis 1: Strategy D </a:t>
            </a:r>
          </a:p>
        </p:txBody>
      </p:sp>
      <p:sp>
        <p:nvSpPr>
          <p:cNvPr id="3" name="Content Placeholder 2"/>
          <p:cNvSpPr>
            <a:spLocks noGrp="1"/>
          </p:cNvSpPr>
          <p:nvPr>
            <p:ph idx="1"/>
          </p:nvPr>
        </p:nvSpPr>
        <p:spPr>
          <a:xfrm>
            <a:off x="533400" y="1295400"/>
            <a:ext cx="8229600" cy="5105400"/>
          </a:xfrm>
        </p:spPr>
        <p:txBody>
          <a:bodyPr/>
          <a:lstStyle/>
          <a:p>
            <a:pPr marL="365760" indent="-365760">
              <a:spcBef>
                <a:spcPts val="300"/>
              </a:spcBef>
              <a:spcAft>
                <a:spcPts val="600"/>
              </a:spcAft>
              <a:buAutoNum type="arabicPeriod"/>
            </a:pPr>
            <a:r>
              <a:rPr lang="en-US" sz="3000" dirty="0"/>
              <a:t>Read the context for the video clip at the top of the transcript (handout 7.2).</a:t>
            </a:r>
          </a:p>
          <a:p>
            <a:pPr marL="365760" indent="-365760">
              <a:spcBef>
                <a:spcPts val="300"/>
              </a:spcBef>
              <a:spcAft>
                <a:spcPts val="0"/>
              </a:spcAft>
              <a:buAutoNum type="arabicPeriod"/>
            </a:pPr>
            <a:r>
              <a:rPr lang="en-US" sz="3000" dirty="0"/>
              <a:t>Read the main learning goal and description of the content representation at the top of </a:t>
            </a:r>
            <a:r>
              <a:rPr lang="en-US" sz="3000" b="1" dirty="0"/>
              <a:t>Analysis Guide D4</a:t>
            </a:r>
            <a:r>
              <a:rPr lang="en-US" sz="3000" dirty="0"/>
              <a:t>.</a:t>
            </a:r>
          </a:p>
          <a:p>
            <a:pPr marL="365760" indent="-365760">
              <a:spcBef>
                <a:spcPts val="300"/>
              </a:spcBef>
              <a:spcAft>
                <a:spcPts val="0"/>
              </a:spcAft>
              <a:buAutoNum type="arabicPeriod"/>
            </a:pPr>
            <a:r>
              <a:rPr lang="en-US" sz="3000" dirty="0"/>
              <a:t>Watch the video clip, keeping in mind the criteria for strategy D (part 1 of the analysis guide)</a:t>
            </a:r>
            <a:r>
              <a:rPr lang="en-US" sz="3000" dirty="0">
                <a:solidFill>
                  <a:srgbClr val="00B050"/>
                </a:solidFill>
              </a:rPr>
              <a:t>.</a:t>
            </a:r>
          </a:p>
          <a:p>
            <a:pPr marL="365760" indent="-365760">
              <a:spcBef>
                <a:spcPts val="300"/>
              </a:spcBef>
              <a:spcAft>
                <a:spcPts val="0"/>
              </a:spcAft>
              <a:buAutoNum type="arabicPeriod"/>
            </a:pPr>
            <a:r>
              <a:rPr lang="en-US" sz="3000" dirty="0"/>
              <a:t>Work with a partner to complete part 1 of the analysis guide.</a:t>
            </a:r>
          </a:p>
          <a:p>
            <a:pPr marL="365760" indent="-365760">
              <a:spcBef>
                <a:spcPts val="300"/>
              </a:spcBef>
              <a:spcAft>
                <a:spcPts val="0"/>
              </a:spcAft>
              <a:buAutoNum type="arabicPeriod"/>
            </a:pPr>
            <a:r>
              <a:rPr lang="en-US" sz="3000" dirty="0"/>
              <a:t>Share your responses with the group.</a:t>
            </a:r>
          </a:p>
        </p:txBody>
      </p:sp>
      <p:sp>
        <p:nvSpPr>
          <p:cNvPr id="4" name="TextBox 3"/>
          <p:cNvSpPr txBox="1"/>
          <p:nvPr/>
        </p:nvSpPr>
        <p:spPr>
          <a:xfrm>
            <a:off x="3352800" y="6248400"/>
            <a:ext cx="5486400" cy="381000"/>
          </a:xfrm>
          <a:prstGeom prst="rect">
            <a:avLst/>
          </a:prstGeom>
          <a:noFill/>
        </p:spPr>
        <p:txBody>
          <a:bodyPr wrap="square" rtlCol="0">
            <a:spAutoFit/>
          </a:bodyPr>
          <a:lstStyle/>
          <a:p>
            <a:r>
              <a:rPr lang="en-US" dirty="0">
                <a:solidFill>
                  <a:srgbClr val="0070C0"/>
                </a:solidFill>
                <a:latin typeface="Calibri" pitchFamily="34" charset="0"/>
              </a:rPr>
              <a:t>Link to video clip: </a:t>
            </a:r>
            <a:r>
              <a:rPr lang="en-US" dirty="0">
                <a:solidFill>
                  <a:srgbClr val="0070C0"/>
                </a:solidFill>
                <a:latin typeface="Calibri" pitchFamily="34" charset="0"/>
                <a:hlinkClick r:id="rId3"/>
              </a:rPr>
              <a:t>7.1_mspcp_gr.1.tav_bernstein_L3_c3</a:t>
            </a:r>
            <a:endParaRPr lang="en-US" dirty="0">
              <a:solidFill>
                <a:srgbClr val="0070C0"/>
              </a:solidFill>
              <a:latin typeface="Calibri" pitchFamily="34" charset="0"/>
            </a:endParaRPr>
          </a:p>
        </p:txBody>
      </p:sp>
    </p:spTree>
    <p:extLst>
      <p:ext uri="{BB962C8B-B14F-4D97-AF65-F5344CB8AC3E}">
        <p14:creationId xmlns:p14="http://schemas.microsoft.com/office/powerpoint/2010/main" val="38808966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533400" y="381000"/>
            <a:ext cx="8382000" cy="990600"/>
          </a:xfrm>
        </p:spPr>
        <p:txBody>
          <a:bodyPr>
            <a:noAutofit/>
          </a:bodyPr>
          <a:lstStyle/>
          <a:p>
            <a:r>
              <a:rPr lang="en-US" dirty="0"/>
              <a:t>Lesson Analysis 1: Strategy D</a:t>
            </a:r>
          </a:p>
        </p:txBody>
      </p:sp>
      <p:sp>
        <p:nvSpPr>
          <p:cNvPr id="3" name="Content Placeholder 2"/>
          <p:cNvSpPr>
            <a:spLocks noGrp="1"/>
          </p:cNvSpPr>
          <p:nvPr>
            <p:ph idx="1"/>
          </p:nvPr>
        </p:nvSpPr>
        <p:spPr>
          <a:xfrm>
            <a:off x="533400" y="1371600"/>
            <a:ext cx="8382000" cy="5105400"/>
          </a:xfrm>
        </p:spPr>
        <p:txBody>
          <a:bodyPr>
            <a:noAutofit/>
          </a:bodyPr>
          <a:lstStyle/>
          <a:p>
            <a:pPr marL="0" indent="0">
              <a:spcBef>
                <a:spcPts val="0"/>
              </a:spcBef>
              <a:buNone/>
            </a:pPr>
            <a:r>
              <a:rPr lang="en-US" sz="2800" b="1" dirty="0"/>
              <a:t>Part 2</a:t>
            </a:r>
          </a:p>
          <a:p>
            <a:pPr marL="365760" indent="-365760">
              <a:spcBef>
                <a:spcPts val="600"/>
              </a:spcBef>
              <a:buFont typeface="+mj-lt"/>
              <a:buAutoNum type="arabicPeriod"/>
            </a:pPr>
            <a:r>
              <a:rPr lang="en-US" sz="2800" dirty="0"/>
              <a:t>Are students engaged in modifying or creating the content representation?</a:t>
            </a:r>
          </a:p>
          <a:p>
            <a:pPr marL="365760" indent="-365760">
              <a:buFont typeface="+mj-lt"/>
              <a:buAutoNum type="arabicPeriod"/>
            </a:pPr>
            <a:r>
              <a:rPr lang="en-US" sz="2800" dirty="0"/>
              <a:t>Are students engaged in analyzing the meaning of the content representation?</a:t>
            </a:r>
          </a:p>
          <a:p>
            <a:pPr marL="365760" indent="-365760">
              <a:buFont typeface="+mj-lt"/>
              <a:buAutoNum type="arabicPeriod"/>
            </a:pPr>
            <a:r>
              <a:rPr lang="en-US" sz="2800" dirty="0"/>
              <a:t>Are students engaged in critiquing the content representation?</a:t>
            </a:r>
          </a:p>
          <a:p>
            <a:pPr marL="0" indent="0">
              <a:spcBef>
                <a:spcPts val="1200"/>
              </a:spcBef>
              <a:buNone/>
            </a:pPr>
            <a:r>
              <a:rPr lang="en-US" sz="2800" b="1" dirty="0"/>
              <a:t>Part 3</a:t>
            </a:r>
          </a:p>
          <a:p>
            <a:pPr marL="0" indent="0">
              <a:spcBef>
                <a:spcPts val="0"/>
              </a:spcBef>
              <a:buNone/>
            </a:pPr>
            <a:r>
              <a:rPr lang="en-US" sz="2800" dirty="0"/>
              <a:t>What did you learn from watching the video clip that might suggest ways to improve the content representation?</a:t>
            </a:r>
          </a:p>
        </p:txBody>
      </p:sp>
    </p:spTree>
    <p:extLst>
      <p:ext uri="{BB962C8B-B14F-4D97-AF65-F5344CB8AC3E}">
        <p14:creationId xmlns:p14="http://schemas.microsoft.com/office/powerpoint/2010/main" val="3721194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533400" y="533400"/>
            <a:ext cx="8153400" cy="990600"/>
          </a:xfrm>
        </p:spPr>
        <p:txBody>
          <a:bodyPr>
            <a:normAutofit/>
          </a:bodyPr>
          <a:lstStyle/>
          <a:p>
            <a:r>
              <a:rPr lang="en-US" dirty="0"/>
              <a:t>Strategy D: Synthesize and Summarize</a:t>
            </a:r>
          </a:p>
        </p:txBody>
      </p:sp>
      <p:sp>
        <p:nvSpPr>
          <p:cNvPr id="90115" name="Rectangle 3"/>
          <p:cNvSpPr>
            <a:spLocks noGrp="1" noChangeArrowheads="1"/>
          </p:cNvSpPr>
          <p:nvPr>
            <p:ph idx="1"/>
          </p:nvPr>
        </p:nvSpPr>
        <p:spPr>
          <a:xfrm>
            <a:off x="533400" y="1524000"/>
            <a:ext cx="8153400" cy="4876800"/>
          </a:xfrm>
        </p:spPr>
        <p:txBody>
          <a:bodyPr/>
          <a:lstStyle/>
          <a:p>
            <a:pPr marL="365760" indent="-365760">
              <a:spcBef>
                <a:spcPts val="0"/>
              </a:spcBef>
              <a:spcAft>
                <a:spcPts val="1200"/>
              </a:spcAft>
              <a:buFont typeface="+mj-lt"/>
              <a:buAutoNum type="arabicPeriod"/>
            </a:pPr>
            <a:r>
              <a:rPr lang="en-US" sz="3200" dirty="0"/>
              <a:t>What new ideas do you have about these aspects of today’s lesson analysis work?</a:t>
            </a:r>
          </a:p>
          <a:p>
            <a:pPr marL="731520" indent="-365760">
              <a:spcBef>
                <a:spcPts val="0"/>
              </a:spcBef>
              <a:spcAft>
                <a:spcPts val="600"/>
              </a:spcAft>
              <a:buFont typeface="Arial" pitchFamily="34" charset="0"/>
              <a:buChar char="•"/>
            </a:pPr>
            <a:r>
              <a:rPr lang="en-US" sz="3200" dirty="0"/>
              <a:t>How to select content representations</a:t>
            </a:r>
          </a:p>
          <a:p>
            <a:pPr marL="731520" indent="-365760">
              <a:spcBef>
                <a:spcPts val="0"/>
              </a:spcBef>
              <a:buFont typeface="Arial" pitchFamily="34" charset="0"/>
              <a:buChar char="•"/>
            </a:pPr>
            <a:r>
              <a:rPr lang="en-US" sz="3200" dirty="0"/>
              <a:t>How to engage students in using content representations  </a:t>
            </a:r>
          </a:p>
          <a:p>
            <a:pPr marL="365760" indent="-365760">
              <a:spcBef>
                <a:spcPts val="1200"/>
              </a:spcBef>
              <a:buFont typeface="+mj-lt"/>
              <a:buAutoNum type="arabicPeriod" startAt="2"/>
            </a:pPr>
            <a:r>
              <a:rPr lang="en-US" sz="3200" dirty="0"/>
              <a:t>Did our content-representation work give you any new insights? </a:t>
            </a:r>
          </a:p>
        </p:txBody>
      </p:sp>
    </p:spTree>
    <p:extLst>
      <p:ext uri="{BB962C8B-B14F-4D97-AF65-F5344CB8AC3E}">
        <p14:creationId xmlns:p14="http://schemas.microsoft.com/office/powerpoint/2010/main" val="13416339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0114"/>
                                        </p:tgtEl>
                                        <p:attrNameLst>
                                          <p:attrName>style.visibility</p:attrName>
                                        </p:attrNameLst>
                                      </p:cBhvr>
                                      <p:to>
                                        <p:strVal val="visible"/>
                                      </p:to>
                                    </p:set>
                                    <p:animEffect transition="in" filter="fade">
                                      <p:cBhvr>
                                        <p:cTn id="7" dur="2000"/>
                                        <p:tgtEl>
                                          <p:spTgt spid="901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0115">
                                            <p:txEl>
                                              <p:pRg st="0" end="0"/>
                                            </p:txEl>
                                          </p:spTgt>
                                        </p:tgtEl>
                                        <p:attrNameLst>
                                          <p:attrName>style.visibility</p:attrName>
                                        </p:attrNameLst>
                                      </p:cBhvr>
                                      <p:to>
                                        <p:strVal val="visible"/>
                                      </p:to>
                                    </p:set>
                                    <p:animEffect transition="in" filter="fade">
                                      <p:cBhvr>
                                        <p:cTn id="12" dur="2000"/>
                                        <p:tgtEl>
                                          <p:spTgt spid="901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0115">
                                            <p:txEl>
                                              <p:pRg st="1" end="1"/>
                                            </p:txEl>
                                          </p:spTgt>
                                        </p:tgtEl>
                                        <p:attrNameLst>
                                          <p:attrName>style.visibility</p:attrName>
                                        </p:attrNameLst>
                                      </p:cBhvr>
                                      <p:to>
                                        <p:strVal val="visible"/>
                                      </p:to>
                                    </p:set>
                                    <p:animEffect transition="in" filter="fade">
                                      <p:cBhvr>
                                        <p:cTn id="17" dur="2000"/>
                                        <p:tgtEl>
                                          <p:spTgt spid="901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0115">
                                            <p:txEl>
                                              <p:pRg st="2" end="2"/>
                                            </p:txEl>
                                          </p:spTgt>
                                        </p:tgtEl>
                                        <p:attrNameLst>
                                          <p:attrName>style.visibility</p:attrName>
                                        </p:attrNameLst>
                                      </p:cBhvr>
                                      <p:to>
                                        <p:strVal val="visible"/>
                                      </p:to>
                                    </p:set>
                                    <p:animEffect transition="in" filter="fade">
                                      <p:cBhvr>
                                        <p:cTn id="22" dur="2000"/>
                                        <p:tgtEl>
                                          <p:spTgt spid="901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0115">
                                            <p:txEl>
                                              <p:pRg st="3" end="3"/>
                                            </p:txEl>
                                          </p:spTgt>
                                        </p:tgtEl>
                                        <p:attrNameLst>
                                          <p:attrName>style.visibility</p:attrName>
                                        </p:attrNameLst>
                                      </p:cBhvr>
                                      <p:to>
                                        <p:strVal val="visible"/>
                                      </p:to>
                                    </p:set>
                                    <p:animEffect transition="in" filter="fade">
                                      <p:cBhvr>
                                        <p:cTn id="27" dur="2000"/>
                                        <p:tgtEl>
                                          <p:spTgt spid="9011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animBg="1"/>
      <p:bldP spid="9011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685800" y="1371600"/>
            <a:ext cx="8001000" cy="1981200"/>
          </a:xfrm>
        </p:spPr>
        <p:txBody>
          <a:bodyPr/>
          <a:lstStyle/>
          <a:p>
            <a:pPr fontAlgn="auto">
              <a:spcAft>
                <a:spcPts val="0"/>
              </a:spcAft>
              <a:defRPr/>
            </a:pPr>
            <a:r>
              <a:rPr lang="en-US" dirty="0"/>
              <a:t>Variations in Plants and Animals</a:t>
            </a:r>
            <a:endParaRPr lang="en-US" altLang="en-US" dirty="0"/>
          </a:p>
        </p:txBody>
      </p:sp>
      <p:sp>
        <p:nvSpPr>
          <p:cNvPr id="8195" name="Rectangle 3"/>
          <p:cNvSpPr>
            <a:spLocks noGrp="1" noChangeArrowheads="1"/>
          </p:cNvSpPr>
          <p:nvPr>
            <p:ph type="subTitle" idx="1"/>
          </p:nvPr>
        </p:nvSpPr>
        <p:spPr>
          <a:xfrm>
            <a:off x="838200" y="3962400"/>
            <a:ext cx="7391400" cy="1524000"/>
          </a:xfrm>
        </p:spPr>
        <p:txBody>
          <a:bodyPr rtlCol="0">
            <a:normAutofit/>
          </a:bodyPr>
          <a:lstStyle/>
          <a:p>
            <a:pPr eaLnBrk="1" fontAlgn="auto" hangingPunct="1">
              <a:lnSpc>
                <a:spcPct val="80000"/>
              </a:lnSpc>
              <a:spcAft>
                <a:spcPts val="0"/>
              </a:spcAft>
              <a:buFont typeface="Arial" pitchFamily="34" charset="0"/>
              <a:buNone/>
              <a:defRPr/>
            </a:pPr>
            <a:endParaRPr lang="en-US" altLang="en-US" dirty="0"/>
          </a:p>
          <a:p>
            <a:pPr eaLnBrk="1" fontAlgn="auto" hangingPunct="1">
              <a:lnSpc>
                <a:spcPct val="80000"/>
              </a:lnSpc>
              <a:spcAft>
                <a:spcPts val="0"/>
              </a:spcAft>
              <a:buFont typeface="Arial" pitchFamily="34" charset="0"/>
              <a:buNone/>
              <a:defRPr/>
            </a:pPr>
            <a:endParaRPr lang="en-US" altLang="en-US" dirty="0"/>
          </a:p>
        </p:txBody>
      </p:sp>
      <p:sp>
        <p:nvSpPr>
          <p:cNvPr id="22532" name="Rectangle 1"/>
          <p:cNvSpPr>
            <a:spLocks noChangeArrowheads="1"/>
          </p:cNvSpPr>
          <p:nvPr/>
        </p:nvSpPr>
        <p:spPr bwMode="auto">
          <a:xfrm>
            <a:off x="762000" y="3505200"/>
            <a:ext cx="7162800" cy="3539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charset="0"/>
              <a:buChar char="•"/>
              <a:defRPr sz="2400">
                <a:solidFill>
                  <a:schemeClr val="tx1"/>
                </a:solidFill>
                <a:latin typeface="Arial" charset="0"/>
              </a:defRPr>
            </a:lvl1pPr>
            <a:lvl2pPr marL="742950" indent="-285750" eaLnBrk="0" hangingPunct="0">
              <a:spcBef>
                <a:spcPct val="20000"/>
              </a:spcBef>
              <a:buClr>
                <a:schemeClr val="accent1"/>
              </a:buClr>
              <a:buSzPct val="85000"/>
              <a:buFont typeface="Arial" charset="0"/>
              <a:buChar char="•"/>
              <a:defRPr sz="2000">
                <a:solidFill>
                  <a:schemeClr val="tx1"/>
                </a:solidFill>
                <a:latin typeface="Arial" charset="0"/>
              </a:defRPr>
            </a:lvl2pPr>
            <a:lvl3pPr marL="1143000" indent="-228600" eaLnBrk="0" hangingPunct="0">
              <a:spcBef>
                <a:spcPct val="20000"/>
              </a:spcBef>
              <a:buClr>
                <a:schemeClr val="accent1"/>
              </a:buClr>
              <a:buSzPct val="90000"/>
              <a:buFont typeface="Arial" charset="0"/>
              <a:buChar char="•"/>
              <a:defRPr>
                <a:solidFill>
                  <a:schemeClr val="tx1"/>
                </a:solidFill>
                <a:latin typeface="Arial" charset="0"/>
              </a:defRPr>
            </a:lvl3pPr>
            <a:lvl4pPr marL="1600200" indent="-228600" eaLnBrk="0" hangingPunct="0">
              <a:spcBef>
                <a:spcPct val="20000"/>
              </a:spcBef>
              <a:buClr>
                <a:schemeClr val="accent1"/>
              </a:buClr>
              <a:buFont typeface="Arial" charset="0"/>
              <a:buChar char="•"/>
              <a:defRPr sz="1600">
                <a:solidFill>
                  <a:schemeClr val="tx1"/>
                </a:solidFill>
                <a:latin typeface="Arial" charset="0"/>
              </a:defRPr>
            </a:lvl4pPr>
            <a:lvl5pPr marL="2057400" indent="-228600" eaLnBrk="0" hangingPunct="0">
              <a:spcBef>
                <a:spcPct val="20000"/>
              </a:spcBef>
              <a:buClr>
                <a:schemeClr val="accent1"/>
              </a:buClr>
              <a:buSzPct val="100000"/>
              <a:buFont typeface="Arial" charset="0"/>
              <a:buChar char="•"/>
              <a:defRPr sz="1400">
                <a:solidFill>
                  <a:schemeClr val="tx1"/>
                </a:solidFill>
                <a:latin typeface="Arial" charset="0"/>
              </a:defRPr>
            </a:lvl5pPr>
            <a:lvl6pPr marL="25146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6pPr>
            <a:lvl7pPr marL="29718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7pPr>
            <a:lvl8pPr marL="34290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8pPr>
            <a:lvl9pPr marL="3886200" indent="-228600" eaLnBrk="0" fontAlgn="base" hangingPunct="0">
              <a:spcBef>
                <a:spcPct val="20000"/>
              </a:spcBef>
              <a:spcAft>
                <a:spcPct val="0"/>
              </a:spcAft>
              <a:buClr>
                <a:schemeClr val="accent1"/>
              </a:buClr>
              <a:buSzPct val="100000"/>
              <a:buFont typeface="Arial" charset="0"/>
              <a:buChar char="•"/>
              <a:defRPr sz="1400">
                <a:solidFill>
                  <a:schemeClr val="tx1"/>
                </a:solidFill>
                <a:latin typeface="Arial" charset="0"/>
              </a:defRPr>
            </a:lvl9pPr>
          </a:lstStyle>
          <a:p>
            <a:pPr defTabSz="1474788" eaLnBrk="1" fontAlgn="base" hangingPunct="1">
              <a:lnSpc>
                <a:spcPct val="80000"/>
              </a:lnSpc>
              <a:spcBef>
                <a:spcPts val="400"/>
              </a:spcBef>
              <a:spcAft>
                <a:spcPct val="0"/>
              </a:spcAft>
              <a:buClr>
                <a:srgbClr val="4F81BD"/>
              </a:buClr>
              <a:buSzPct val="68000"/>
              <a:buFontTx/>
              <a:buNone/>
            </a:pPr>
            <a:r>
              <a:rPr lang="en-US" sz="2000" dirty="0">
                <a:solidFill>
                  <a:srgbClr val="000000"/>
                </a:solidFill>
              </a:rPr>
              <a:t>SCIENCE CONTENT DEEPENING   		  Grade 1</a:t>
            </a:r>
            <a:endParaRPr lang="en-US" altLang="en-US" sz="2000" dirty="0">
              <a:solidFill>
                <a:srgbClr val="1F497D"/>
              </a:solidFill>
              <a:latin typeface="Lucida Sans Unicode" pitchFamily="34" charset="0"/>
            </a:endParaRPr>
          </a:p>
        </p:txBody>
      </p:sp>
      <p:pic>
        <p:nvPicPr>
          <p:cNvPr id="5" name="Picture 4" descr="Noyce Logo copy.png"/>
          <p:cNvPicPr/>
          <p:nvPr/>
        </p:nvPicPr>
        <p:blipFill>
          <a:blip r:embed="rId3" cstate="print"/>
          <a:stretch>
            <a:fillRect/>
          </a:stretch>
        </p:blipFill>
        <p:spPr>
          <a:xfrm>
            <a:off x="1219200" y="4800600"/>
            <a:ext cx="787400" cy="787400"/>
          </a:xfrm>
          <a:prstGeom prst="rect">
            <a:avLst/>
          </a:prstGeom>
        </p:spPr>
      </p:pic>
      <p:pic>
        <p:nvPicPr>
          <p:cNvPr id="6" name="Picture 5" descr="Macintosh HD1:Users:nicolewickler:Desktop:Screen Shot 2013-10-14 at 11.04.49 AM.png"/>
          <p:cNvPicPr/>
          <p:nvPr/>
        </p:nvPicPr>
        <p:blipFill rotWithShape="1">
          <a:blip r:embed="rId4" cstate="print">
            <a:extLst>
              <a:ext uri="{28A0092B-C50C-407E-A947-70E740481C1C}">
                <a14:useLocalDpi xmlns:a14="http://schemas.microsoft.com/office/drawing/2010/main" val="0"/>
              </a:ext>
            </a:extLst>
          </a:blip>
          <a:srcRect l="13526" t="10564" r="3623" b="5182"/>
          <a:stretch/>
        </p:blipFill>
        <p:spPr bwMode="auto">
          <a:xfrm>
            <a:off x="3282950" y="4927600"/>
            <a:ext cx="679450" cy="622300"/>
          </a:xfrm>
          <a:prstGeom prst="ellipse">
            <a:avLst/>
          </a:prstGeom>
          <a:noFill/>
          <a:ln>
            <a:noFill/>
          </a:ln>
          <a:extLst>
            <a:ext uri="{53640926-AAD7-44d8-BBD7-CCE9431645EC}">
              <a14:shadowObscured xmlns:a14="http://schemas.microsoft.com/office/drawing/2010/main" xmlns=""/>
            </a:ext>
          </a:extLst>
        </p:spPr>
      </p:pic>
      <p:pic>
        <p:nvPicPr>
          <p:cNvPr id="7" name="Picture 6" descr="Macintosh HD:Users:ceemast:Desktop:CPP_logogreen1.gif"/>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207000" y="4876800"/>
            <a:ext cx="736600" cy="711200"/>
          </a:xfrm>
          <a:prstGeom prst="rect">
            <a:avLst/>
          </a:prstGeom>
          <a:noFill/>
          <a:ln>
            <a:noFill/>
          </a:ln>
        </p:spPr>
      </p:pic>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05600" y="4900979"/>
            <a:ext cx="1428750" cy="585788"/>
          </a:xfrm>
          <a:prstGeom prst="rect">
            <a:avLst/>
          </a:prstGeom>
        </p:spPr>
      </p:pic>
    </p:spTree>
    <p:extLst>
      <p:ext uri="{BB962C8B-B14F-4D97-AF65-F5344CB8AC3E}">
        <p14:creationId xmlns:p14="http://schemas.microsoft.com/office/powerpoint/2010/main" val="19830033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rmAutofit/>
          </a:bodyPr>
          <a:lstStyle/>
          <a:p>
            <a:r>
              <a:rPr lang="en-US" dirty="0"/>
              <a:t>Unit Central Question	</a:t>
            </a:r>
          </a:p>
        </p:txBody>
      </p:sp>
      <p:sp>
        <p:nvSpPr>
          <p:cNvPr id="3" name="Content Placeholder 2"/>
          <p:cNvSpPr>
            <a:spLocks noGrp="1"/>
          </p:cNvSpPr>
          <p:nvPr>
            <p:ph idx="1"/>
          </p:nvPr>
        </p:nvSpPr>
        <p:spPr>
          <a:xfrm>
            <a:off x="609600" y="1524000"/>
            <a:ext cx="8229600" cy="4876800"/>
          </a:xfrm>
        </p:spPr>
        <p:txBody>
          <a:bodyPr/>
          <a:lstStyle/>
          <a:p>
            <a:pPr marL="0" indent="0">
              <a:buNone/>
            </a:pPr>
            <a:r>
              <a:rPr lang="en-US" sz="3200" dirty="0"/>
              <a:t>How do differences (variations) in plants or animals of the same kind help them survive </a:t>
            </a:r>
            <a:br>
              <a:rPr lang="en-US" sz="3200" dirty="0"/>
            </a:br>
            <a:r>
              <a:rPr lang="en-US" sz="3200" dirty="0"/>
              <a:t>so they can produce young (babies or seeds)?</a:t>
            </a:r>
          </a:p>
        </p:txBody>
      </p:sp>
      <p:pic>
        <p:nvPicPr>
          <p:cNvPr id="4" name="Picture 3" descr="coral-reef">
            <a:extLst>
              <a:ext uri="{FF2B5EF4-FFF2-40B4-BE49-F238E27FC236}">
                <a16:creationId xmlns:a16="http://schemas.microsoft.com/office/drawing/2014/main" id="{1E3A4019-3BAF-49E8-BC89-780F4389131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0" y="3352800"/>
            <a:ext cx="60198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943600" y="6400800"/>
            <a:ext cx="1823353"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 courtesy of Pexels.com</a:t>
            </a:r>
          </a:p>
        </p:txBody>
      </p:sp>
    </p:spTree>
    <p:extLst>
      <p:ext uri="{BB962C8B-B14F-4D97-AF65-F5344CB8AC3E}">
        <p14:creationId xmlns:p14="http://schemas.microsoft.com/office/powerpoint/2010/main" val="17551432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lstStyle/>
          <a:p>
            <a:r>
              <a:rPr lang="en-US" dirty="0"/>
              <a:t>Our Last Content Deepening Session</a:t>
            </a:r>
          </a:p>
        </p:txBody>
      </p:sp>
      <p:sp>
        <p:nvSpPr>
          <p:cNvPr id="11" name="TextBox 10"/>
          <p:cNvSpPr txBox="1"/>
          <p:nvPr/>
        </p:nvSpPr>
        <p:spPr>
          <a:xfrm>
            <a:off x="685800" y="1524000"/>
            <a:ext cx="4800600" cy="2138303"/>
          </a:xfrm>
          <a:prstGeom prst="rect">
            <a:avLst/>
          </a:prstGeom>
          <a:noFill/>
        </p:spPr>
        <p:txBody>
          <a:bodyPr wrap="square" rtlCol="0">
            <a:spAutoFit/>
          </a:bodyPr>
          <a:lstStyle/>
          <a:p>
            <a:pPr marL="365760" indent="-365760">
              <a:spcBef>
                <a:spcPts val="1200"/>
              </a:spcBef>
              <a:buClr>
                <a:schemeClr val="bg1">
                  <a:lumMod val="75000"/>
                </a:schemeClr>
              </a:buClr>
              <a:buFont typeface="Arial" pitchFamily="34" charset="0"/>
              <a:buChar char="•"/>
            </a:pPr>
            <a:r>
              <a:rPr lang="en-US" sz="3200" dirty="0">
                <a:latin typeface="Calibri" pitchFamily="34" charset="0"/>
              </a:rPr>
              <a:t>What did we do in our last content deepening session that relates to </a:t>
            </a:r>
            <a:r>
              <a:rPr lang="en-US" sz="3200" dirty="0" err="1">
                <a:latin typeface="Calibri" pitchFamily="34" charset="0"/>
              </a:rPr>
              <a:t>STeLLA</a:t>
            </a:r>
            <a:r>
              <a:rPr lang="en-US" sz="3200" dirty="0">
                <a:latin typeface="Calibri" pitchFamily="34" charset="0"/>
              </a:rPr>
              <a:t> strategy D?</a:t>
            </a:r>
          </a:p>
        </p:txBody>
      </p:sp>
      <p:pic>
        <p:nvPicPr>
          <p:cNvPr id="6" name="Picture 5"/>
          <p:cNvPicPr/>
          <p:nvPr/>
        </p:nvPicPr>
        <p:blipFill>
          <a:blip r:embed="rId3" cstate="print">
            <a:extLst>
              <a:ext uri="{28A0092B-C50C-407E-A947-70E740481C1C}">
                <a14:useLocalDpi xmlns:a14="http://schemas.microsoft.com/office/drawing/2010/main" val="0"/>
              </a:ext>
            </a:extLst>
          </a:blip>
          <a:stretch>
            <a:fillRect/>
          </a:stretch>
        </p:blipFill>
        <p:spPr>
          <a:xfrm>
            <a:off x="5562600" y="1676400"/>
            <a:ext cx="3059430" cy="4724400"/>
          </a:xfrm>
          <a:prstGeom prst="rect">
            <a:avLst/>
          </a:prstGeom>
        </p:spPr>
      </p:pic>
      <p:pic>
        <p:nvPicPr>
          <p:cNvPr id="5" name="Content Placeholder 3"/>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990600" y="3733800"/>
            <a:ext cx="4230532" cy="2667093"/>
          </a:xfrm>
        </p:spPr>
      </p:pic>
      <p:sp>
        <p:nvSpPr>
          <p:cNvPr id="7" name="TextBox 6"/>
          <p:cNvSpPr txBox="1"/>
          <p:nvPr/>
        </p:nvSpPr>
        <p:spPr>
          <a:xfrm>
            <a:off x="3962400" y="6400800"/>
            <a:ext cx="1219200"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 courtesy of BSCS</a:t>
            </a:r>
          </a:p>
        </p:txBody>
      </p:sp>
      <p:sp>
        <p:nvSpPr>
          <p:cNvPr id="8" name="TextBox 7">
            <a:extLst>
              <a:ext uri="{FF2B5EF4-FFF2-40B4-BE49-F238E27FC236}">
                <a16:creationId xmlns:a16="http://schemas.microsoft.com/office/drawing/2014/main" id="{3A344DFB-5525-42DD-A80A-8D8BFA3E6F1A}"/>
              </a:ext>
            </a:extLst>
          </p:cNvPr>
          <p:cNvSpPr txBox="1"/>
          <p:nvPr/>
        </p:nvSpPr>
        <p:spPr>
          <a:xfrm>
            <a:off x="7467600" y="6400800"/>
            <a:ext cx="1158641" cy="215444"/>
          </a:xfrm>
          <a:prstGeom prst="rect">
            <a:avLst/>
          </a:prstGeom>
          <a:noFill/>
        </p:spPr>
        <p:txBody>
          <a:bodyPr wrap="square" rtlCol="0">
            <a:spAutoFit/>
          </a:bodyPr>
          <a:lstStyle/>
          <a:p>
            <a:r>
              <a:rPr lang="en-US" sz="800" dirty="0">
                <a:latin typeface="Calibri" panose="020F0502020204030204" pitchFamily="34" charset="0"/>
                <a:cs typeface="Calibri" panose="020F0502020204030204" pitchFamily="34" charset="0"/>
              </a:rPr>
              <a:t>Photo courtesy of BSCS</a:t>
            </a:r>
          </a:p>
        </p:txBody>
      </p:sp>
    </p:spTree>
    <p:extLst>
      <p:ext uri="{BB962C8B-B14F-4D97-AF65-F5344CB8AC3E}">
        <p14:creationId xmlns:p14="http://schemas.microsoft.com/office/powerpoint/2010/main" val="648173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a:xfrm>
            <a:off x="685800" y="457200"/>
            <a:ext cx="7391400" cy="1143000"/>
          </a:xfrm>
        </p:spPr>
        <p:txBody>
          <a:bodyPr>
            <a:normAutofit/>
          </a:bodyPr>
          <a:lstStyle/>
          <a:p>
            <a:pPr>
              <a:defRPr/>
            </a:pPr>
            <a:r>
              <a:rPr lang="en-US" dirty="0"/>
              <a:t>Review: Trait Variations</a:t>
            </a:r>
          </a:p>
        </p:txBody>
      </p:sp>
      <p:pic>
        <p:nvPicPr>
          <p:cNvPr id="5" name="Content Placeholder 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714857" y="2010028"/>
            <a:ext cx="7714286" cy="405714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7086600" y="5715000"/>
            <a:ext cx="1213794" cy="215444"/>
          </a:xfrm>
          <a:prstGeom prst="rect">
            <a:avLst/>
          </a:prstGeom>
        </p:spPr>
        <p:txBody>
          <a:bodyPr wrap="none">
            <a:spAutoFit/>
          </a:bodyPr>
          <a:lstStyle/>
          <a:p>
            <a:r>
              <a:rPr lang="en-US" sz="800" dirty="0">
                <a:latin typeface="Calibri" panose="020F0502020204030204" pitchFamily="34" charset="0"/>
              </a:rPr>
              <a:t>Courtesy of Pixabay.com</a:t>
            </a:r>
          </a:p>
        </p:txBody>
      </p:sp>
    </p:spTree>
    <p:extLst>
      <p:ext uri="{BB962C8B-B14F-4D97-AF65-F5344CB8AC3E}">
        <p14:creationId xmlns:p14="http://schemas.microsoft.com/office/powerpoint/2010/main" val="27438793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normAutofit/>
          </a:bodyPr>
          <a:lstStyle/>
          <a:p>
            <a:r>
              <a:rPr lang="en-US" dirty="0"/>
              <a:t>Review: Types of Traits</a:t>
            </a:r>
          </a:p>
        </p:txBody>
      </p:sp>
      <p:sp>
        <p:nvSpPr>
          <p:cNvPr id="3" name="Content Placeholder 2"/>
          <p:cNvSpPr>
            <a:spLocks noGrp="1"/>
          </p:cNvSpPr>
          <p:nvPr>
            <p:ph idx="1"/>
          </p:nvPr>
        </p:nvSpPr>
        <p:spPr>
          <a:xfrm>
            <a:off x="609600" y="1524000"/>
            <a:ext cx="8077200" cy="4876800"/>
          </a:xfrm>
        </p:spPr>
        <p:txBody>
          <a:bodyPr/>
          <a:lstStyle/>
          <a:p>
            <a:pPr marL="0" lvl="0" indent="0">
              <a:spcBef>
                <a:spcPts val="1200"/>
              </a:spcBef>
              <a:buNone/>
            </a:pPr>
            <a:r>
              <a:rPr lang="en-US" sz="2900" b="1" dirty="0"/>
              <a:t>Traits</a:t>
            </a:r>
            <a:r>
              <a:rPr lang="en-US" sz="2900" dirty="0"/>
              <a:t> are features or characteristics that help biologists identify related groups of organisms.</a:t>
            </a:r>
          </a:p>
          <a:p>
            <a:pPr marL="0" lvl="0" indent="0">
              <a:spcBef>
                <a:spcPts val="2400"/>
              </a:spcBef>
              <a:buNone/>
            </a:pPr>
            <a:r>
              <a:rPr lang="en-US" sz="2900" b="1" dirty="0"/>
              <a:t>Types of traits:</a:t>
            </a:r>
          </a:p>
          <a:p>
            <a:pPr marL="731520" indent="-365760">
              <a:spcBef>
                <a:spcPts val="600"/>
              </a:spcBef>
            </a:pPr>
            <a:r>
              <a:rPr lang="en-US" sz="2900" dirty="0"/>
              <a:t>Physical traits</a:t>
            </a:r>
          </a:p>
          <a:p>
            <a:pPr marL="731520" indent="-365760">
              <a:spcBef>
                <a:spcPts val="600"/>
              </a:spcBef>
            </a:pPr>
            <a:r>
              <a:rPr lang="en-US" sz="2900" dirty="0"/>
              <a:t>Behavioral traits</a:t>
            </a:r>
          </a:p>
          <a:p>
            <a:pPr marL="731520" indent="-365760">
              <a:spcBef>
                <a:spcPts val="600"/>
              </a:spcBef>
            </a:pPr>
            <a:r>
              <a:rPr lang="en-US" sz="2900" dirty="0"/>
              <a:t>Molecular traits</a:t>
            </a:r>
          </a:p>
          <a:p>
            <a:pPr marL="731520" indent="-365760">
              <a:spcBef>
                <a:spcPts val="600"/>
              </a:spcBef>
            </a:pPr>
            <a:r>
              <a:rPr lang="en-US" sz="2900" dirty="0"/>
              <a:t>Chemical pathways</a:t>
            </a:r>
          </a:p>
          <a:p>
            <a:pPr marL="731520" indent="-365760">
              <a:spcBef>
                <a:spcPts val="600"/>
              </a:spcBef>
            </a:pPr>
            <a:r>
              <a:rPr lang="en-US" sz="2900" dirty="0"/>
              <a:t>Developmental pathways</a:t>
            </a:r>
          </a:p>
          <a:p>
            <a:pPr marL="0" indent="0">
              <a:spcBef>
                <a:spcPts val="0"/>
              </a:spcBef>
              <a:buNone/>
            </a:pPr>
            <a:endParaRPr lang="en-US" sz="3200" dirty="0"/>
          </a:p>
        </p:txBody>
      </p:sp>
    </p:spTree>
    <p:extLst>
      <p:ext uri="{BB962C8B-B14F-4D97-AF65-F5344CB8AC3E}">
        <p14:creationId xmlns:p14="http://schemas.microsoft.com/office/powerpoint/2010/main" val="33906823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229600" cy="838200"/>
          </a:xfrm>
        </p:spPr>
        <p:txBody>
          <a:bodyPr/>
          <a:lstStyle/>
          <a:p>
            <a:r>
              <a:rPr lang="en-US" dirty="0"/>
              <a:t>Trends in Reflections</a:t>
            </a:r>
          </a:p>
        </p:txBody>
      </p:sp>
      <p:graphicFrame>
        <p:nvGraphicFramePr>
          <p:cNvPr id="4" name="Content Placeholder 4"/>
          <p:cNvGraphicFramePr>
            <a:graphicFrameLocks/>
          </p:cNvGraphicFramePr>
          <p:nvPr>
            <p:extLst/>
          </p:nvPr>
        </p:nvGraphicFramePr>
        <p:xfrm>
          <a:off x="533400" y="1295400"/>
          <a:ext cx="8077200" cy="4876800"/>
        </p:xfrm>
        <a:graphic>
          <a:graphicData uri="http://schemas.openxmlformats.org/drawingml/2006/table">
            <a:tbl>
              <a:tblPr firstRow="1" bandRow="1">
                <a:tableStyleId>{5C22544A-7EE6-4342-B048-85BDC9FD1C3A}</a:tableStyleId>
              </a:tblPr>
              <a:tblGrid>
                <a:gridCol w="4218552">
                  <a:extLst>
                    <a:ext uri="{9D8B030D-6E8A-4147-A177-3AD203B41FA5}">
                      <a16:colId xmlns:a16="http://schemas.microsoft.com/office/drawing/2014/main" val="20000"/>
                    </a:ext>
                  </a:extLst>
                </a:gridCol>
                <a:gridCol w="3858648">
                  <a:extLst>
                    <a:ext uri="{9D8B030D-6E8A-4147-A177-3AD203B41FA5}">
                      <a16:colId xmlns:a16="http://schemas.microsoft.com/office/drawing/2014/main" val="20001"/>
                    </a:ext>
                  </a:extLst>
                </a:gridCol>
              </a:tblGrid>
              <a:tr h="442725">
                <a:tc>
                  <a:txBody>
                    <a:bodyPr/>
                    <a:lstStyle/>
                    <a:p>
                      <a:pPr algn="ctr"/>
                      <a:r>
                        <a:rPr lang="en-US" sz="2000" dirty="0">
                          <a:solidFill>
                            <a:schemeClr val="bg1"/>
                          </a:solidFill>
                        </a:rPr>
                        <a:t>Lesson Analysis</a:t>
                      </a:r>
                    </a:p>
                  </a:txBody>
                  <a:tcPr marL="88969" marR="88969"/>
                </a:tc>
                <a:tc>
                  <a:txBody>
                    <a:bodyPr/>
                    <a:lstStyle/>
                    <a:p>
                      <a:pPr algn="ctr"/>
                      <a:r>
                        <a:rPr lang="en-US" sz="2000" dirty="0">
                          <a:solidFill>
                            <a:schemeClr val="bg1"/>
                          </a:solidFill>
                        </a:rPr>
                        <a:t>Science Content Learning</a:t>
                      </a:r>
                    </a:p>
                  </a:txBody>
                  <a:tcPr marL="88969" marR="88969"/>
                </a:tc>
                <a:extLst>
                  <a:ext uri="{0D108BD9-81ED-4DB2-BD59-A6C34878D82A}">
                    <a16:rowId xmlns:a16="http://schemas.microsoft.com/office/drawing/2014/main" val="10000"/>
                  </a:ext>
                </a:extLst>
              </a:tr>
              <a:tr h="749228">
                <a:tc>
                  <a:txBody>
                    <a:bodyPr/>
                    <a:lstStyle/>
                    <a:p>
                      <a:pPr>
                        <a:spcAft>
                          <a:spcPts val="600"/>
                        </a:spcAft>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1"/>
                  </a:ext>
                </a:extLst>
              </a:tr>
              <a:tr h="766256">
                <a:tc>
                  <a:txBody>
                    <a:bodyPr/>
                    <a:lstStyle/>
                    <a:p>
                      <a:pPr marL="0" indent="0">
                        <a:spcAft>
                          <a:spcPts val="600"/>
                        </a:spcAft>
                        <a:buFont typeface="Arial" pitchFamily="34" charset="0"/>
                        <a:buNone/>
                      </a:pPr>
                      <a:endParaRPr lang="en-US" sz="1600" dirty="0"/>
                    </a:p>
                  </a:txBody>
                  <a:tcPr marL="88969" marR="88969"/>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600" dirty="0"/>
                    </a:p>
                  </a:txBody>
                  <a:tcPr marL="88969" marR="88969"/>
                </a:tc>
                <a:extLst>
                  <a:ext uri="{0D108BD9-81ED-4DB2-BD59-A6C34878D82A}">
                    <a16:rowId xmlns:a16="http://schemas.microsoft.com/office/drawing/2014/main" val="10002"/>
                  </a:ext>
                </a:extLst>
              </a:tr>
              <a:tr h="766256">
                <a:tc>
                  <a:txBody>
                    <a:bodyPr/>
                    <a:lstStyle/>
                    <a:p>
                      <a:pPr marL="0" indent="0">
                        <a:spcAft>
                          <a:spcPts val="600"/>
                        </a:spcAft>
                        <a:buFont typeface="Arial" pitchFamily="34" charset="0"/>
                        <a:buNone/>
                      </a:pPr>
                      <a:endParaRPr lang="en-US" sz="1600" dirty="0"/>
                    </a:p>
                  </a:txBody>
                  <a:tcPr marL="88969" marR="88969"/>
                </a:tc>
                <a:tc>
                  <a:txBody>
                    <a:bodyPr/>
                    <a:lstStyle/>
                    <a:p>
                      <a:endParaRPr lang="en-US" sz="1600" dirty="0"/>
                    </a:p>
                  </a:txBody>
                  <a:tcPr marL="88969" marR="88969"/>
                </a:tc>
                <a:extLst>
                  <a:ext uri="{0D108BD9-81ED-4DB2-BD59-A6C34878D82A}">
                    <a16:rowId xmlns:a16="http://schemas.microsoft.com/office/drawing/2014/main" val="10003"/>
                  </a:ext>
                </a:extLst>
              </a:tr>
              <a:tr h="682385">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4"/>
                  </a:ext>
                </a:extLst>
              </a:tr>
              <a:tr h="764986">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5"/>
                  </a:ext>
                </a:extLst>
              </a:tr>
              <a:tr h="704964">
                <a:tc>
                  <a:txBody>
                    <a:bodyPr/>
                    <a:lstStyle/>
                    <a:p>
                      <a:pPr marL="0" indent="0">
                        <a:spcAft>
                          <a:spcPts val="600"/>
                        </a:spcAft>
                        <a:buFont typeface="Arial" pitchFamily="34" charset="0"/>
                        <a:buNone/>
                      </a:pPr>
                      <a:endParaRPr lang="en-US" sz="1600" baseline="0" dirty="0"/>
                    </a:p>
                  </a:txBody>
                  <a:tcPr marL="88969" marR="88969"/>
                </a:tc>
                <a:tc>
                  <a:txBody>
                    <a:bodyPr/>
                    <a:lstStyle/>
                    <a:p>
                      <a:endParaRPr lang="en-US" sz="1600" dirty="0"/>
                    </a:p>
                  </a:txBody>
                  <a:tcPr marL="88969" marR="88969"/>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9768216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8001000" cy="990600"/>
          </a:xfrm>
        </p:spPr>
        <p:txBody>
          <a:bodyPr>
            <a:normAutofit/>
          </a:bodyPr>
          <a:lstStyle/>
          <a:p>
            <a:r>
              <a:rPr lang="en-US" dirty="0"/>
              <a:t>Novelty-Seeking Behavioral Trait</a:t>
            </a:r>
          </a:p>
        </p:txBody>
      </p:sp>
      <p:sp>
        <p:nvSpPr>
          <p:cNvPr id="3" name="Content Placeholder 2"/>
          <p:cNvSpPr>
            <a:spLocks noGrp="1"/>
          </p:cNvSpPr>
          <p:nvPr>
            <p:ph idx="1"/>
          </p:nvPr>
        </p:nvSpPr>
        <p:spPr>
          <a:xfrm>
            <a:off x="685800" y="1600200"/>
            <a:ext cx="8001000" cy="4876800"/>
          </a:xfrm>
        </p:spPr>
        <p:txBody>
          <a:bodyPr/>
          <a:lstStyle/>
          <a:p>
            <a:pPr marL="0" lvl="0" indent="0">
              <a:buNone/>
            </a:pPr>
            <a:r>
              <a:rPr lang="en-US" sz="3200" b="1" dirty="0"/>
              <a:t>Novelty-seeking behaviors </a:t>
            </a:r>
            <a:r>
              <a:rPr lang="en-US" sz="3200" dirty="0"/>
              <a:t>are the tendency for people to be interested in and seek out new and sometimes risky experiences. </a:t>
            </a:r>
          </a:p>
          <a:p>
            <a:pPr marL="0" lvl="0" indent="0">
              <a:spcBef>
                <a:spcPts val="1800"/>
              </a:spcBef>
              <a:buNone/>
            </a:pPr>
            <a:r>
              <a:rPr lang="en-US" sz="3200" dirty="0"/>
              <a:t>Do you have this trait? Let’s find out!</a:t>
            </a:r>
          </a:p>
        </p:txBody>
      </p:sp>
    </p:spTree>
    <p:extLst>
      <p:ext uri="{BB962C8B-B14F-4D97-AF65-F5344CB8AC3E}">
        <p14:creationId xmlns:p14="http://schemas.microsoft.com/office/powerpoint/2010/main" val="30753335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Novelty-Seeking Behavioral Trait</a:t>
            </a:r>
          </a:p>
        </p:txBody>
      </p:sp>
      <p:graphicFrame>
        <p:nvGraphicFramePr>
          <p:cNvPr id="6" name="Chart 5">
            <a:extLst>
              <a:ext uri="{FF2B5EF4-FFF2-40B4-BE49-F238E27FC236}">
                <a16:creationId xmlns:a16="http://schemas.microsoft.com/office/drawing/2014/main" id="{886588B9-8F87-4083-89D4-EA1F27D17232}"/>
              </a:ext>
            </a:extLst>
          </p:cNvPr>
          <p:cNvGraphicFramePr/>
          <p:nvPr>
            <p:extLst/>
          </p:nvPr>
        </p:nvGraphicFramePr>
        <p:xfrm>
          <a:off x="533400" y="1447800"/>
          <a:ext cx="8077200" cy="538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28626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Content Deepening: Focus Question 1</a:t>
            </a:r>
          </a:p>
        </p:txBody>
      </p:sp>
      <p:sp>
        <p:nvSpPr>
          <p:cNvPr id="3" name="Content Placeholder 2"/>
          <p:cNvSpPr>
            <a:spLocks noGrp="1"/>
          </p:cNvSpPr>
          <p:nvPr>
            <p:ph idx="1"/>
          </p:nvPr>
        </p:nvSpPr>
        <p:spPr>
          <a:xfrm>
            <a:off x="685800" y="1600200"/>
            <a:ext cx="8001000" cy="4876800"/>
          </a:xfrm>
        </p:spPr>
        <p:txBody>
          <a:bodyPr/>
          <a:lstStyle/>
          <a:p>
            <a:pPr marL="0" indent="0">
              <a:spcBef>
                <a:spcPts val="1200"/>
              </a:spcBef>
              <a:buNone/>
            </a:pPr>
            <a:r>
              <a:rPr lang="en-US" sz="3200" dirty="0"/>
              <a:t>How can we design experiments to test for genetic and environmental causes of trait variation?</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057146" cy="990600"/>
          </a:xfrm>
        </p:spPr>
        <p:txBody>
          <a:bodyPr/>
          <a:lstStyle/>
          <a:p>
            <a:r>
              <a:rPr lang="en-US" dirty="0"/>
              <a:t>Inherited Traits</a:t>
            </a:r>
          </a:p>
        </p:txBody>
      </p:sp>
      <p:sp>
        <p:nvSpPr>
          <p:cNvPr id="3" name="Content Placeholder 2"/>
          <p:cNvSpPr>
            <a:spLocks noGrp="1"/>
          </p:cNvSpPr>
          <p:nvPr>
            <p:ph idx="1"/>
          </p:nvPr>
        </p:nvSpPr>
        <p:spPr>
          <a:xfrm>
            <a:off x="609600" y="1447800"/>
            <a:ext cx="8153401" cy="4800600"/>
          </a:xfrm>
        </p:spPr>
        <p:txBody>
          <a:bodyPr/>
          <a:lstStyle/>
          <a:p>
            <a:pPr marL="365760" indent="-365760">
              <a:spcBef>
                <a:spcPts val="1200"/>
              </a:spcBef>
            </a:pPr>
            <a:r>
              <a:rPr lang="en-US" sz="3200" dirty="0"/>
              <a:t>Read section 5 (Inherited Traits) in the content background document (resources section in lesson plans binder).</a:t>
            </a:r>
          </a:p>
          <a:p>
            <a:pPr marL="365760" indent="-365760">
              <a:spcBef>
                <a:spcPts val="1200"/>
              </a:spcBef>
            </a:pPr>
            <a:r>
              <a:rPr lang="en-US" sz="3200" dirty="0"/>
              <a:t>Answer these questions in your notebook based on the reading:</a:t>
            </a:r>
          </a:p>
          <a:p>
            <a:pPr marL="731520" lvl="1" indent="-365760">
              <a:spcBef>
                <a:spcPts val="600"/>
              </a:spcBef>
              <a:buFont typeface="+mj-lt"/>
              <a:buAutoNum type="arabicPeriod"/>
            </a:pPr>
            <a:r>
              <a:rPr lang="en-US" sz="3200" dirty="0"/>
              <a:t>What answer to the focus question appears in the reading?</a:t>
            </a:r>
          </a:p>
          <a:p>
            <a:pPr marL="731520" lvl="1" indent="-365760">
              <a:spcBef>
                <a:spcPts val="600"/>
              </a:spcBef>
              <a:buFont typeface="+mj-lt"/>
              <a:buAutoNum type="arabicPeriod"/>
            </a:pPr>
            <a:r>
              <a:rPr lang="en-US" sz="3200" dirty="0"/>
              <a:t>What role do mutations play in causing trait variation?</a:t>
            </a:r>
          </a:p>
          <a:p>
            <a:pPr lvl="1"/>
            <a:endParaRPr lang="en-US" sz="3200" dirty="0"/>
          </a:p>
        </p:txBody>
      </p:sp>
    </p:spTree>
    <p:extLst>
      <p:ext uri="{BB962C8B-B14F-4D97-AF65-F5344CB8AC3E}">
        <p14:creationId xmlns:p14="http://schemas.microsoft.com/office/powerpoint/2010/main" val="169881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295400"/>
          </a:xfrm>
        </p:spPr>
        <p:txBody>
          <a:bodyPr>
            <a:noAutofit/>
          </a:bodyPr>
          <a:lstStyle/>
          <a:p>
            <a:r>
              <a:rPr lang="en-US" dirty="0"/>
              <a:t>NGSS Standards: Inheritance and Variation of Traits</a:t>
            </a:r>
          </a:p>
        </p:txBody>
      </p:sp>
      <p:sp>
        <p:nvSpPr>
          <p:cNvPr id="3" name="Content Placeholder 2"/>
          <p:cNvSpPr>
            <a:spLocks noGrp="1"/>
          </p:cNvSpPr>
          <p:nvPr>
            <p:ph idx="1"/>
          </p:nvPr>
        </p:nvSpPr>
        <p:spPr>
          <a:xfrm>
            <a:off x="533400" y="1981200"/>
            <a:ext cx="8229600" cy="4572000"/>
          </a:xfrm>
        </p:spPr>
        <p:txBody>
          <a:bodyPr/>
          <a:lstStyle/>
          <a:p>
            <a:pPr marL="182880" indent="-182880">
              <a:buNone/>
            </a:pPr>
            <a:r>
              <a:rPr lang="en-US" sz="2700" b="1" dirty="0"/>
              <a:t>1-LS3-1: Make observations to construct an evidence-based account that young plants and animals are like, but not exactly like, their parents.</a:t>
            </a:r>
            <a:r>
              <a:rPr lang="en-US" sz="2700" dirty="0"/>
              <a:t> </a:t>
            </a:r>
            <a:r>
              <a:rPr lang="en-US" sz="2700" dirty="0">
                <a:solidFill>
                  <a:srgbClr val="FF0000"/>
                </a:solidFill>
              </a:rPr>
              <a:t>[Clarification Statement: Examples of patterns could include features plants or animals share. Examples of observations could include leaves from the same kind of plant are the same shape but can differ in size; and, a particular breed of dog looks like its parents but is not exactly the same.] [Assessment Boundary: Assessment does not include inheritance or animals that undergo metamorphosis or hybrids.]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077200" cy="1219200"/>
          </a:xfrm>
        </p:spPr>
        <p:txBody>
          <a:bodyPr>
            <a:noAutofit/>
          </a:bodyPr>
          <a:lstStyle/>
          <a:p>
            <a:r>
              <a:rPr lang="en-US" dirty="0"/>
              <a:t>NGSS Standards: Inheritance and Variation in Traits</a:t>
            </a:r>
          </a:p>
        </p:txBody>
      </p:sp>
      <p:sp>
        <p:nvSpPr>
          <p:cNvPr id="3" name="Content Placeholder 2"/>
          <p:cNvSpPr>
            <a:spLocks noGrp="1"/>
          </p:cNvSpPr>
          <p:nvPr>
            <p:ph idx="1"/>
          </p:nvPr>
        </p:nvSpPr>
        <p:spPr>
          <a:xfrm>
            <a:off x="609600" y="1981200"/>
            <a:ext cx="8077200" cy="4572000"/>
          </a:xfrm>
        </p:spPr>
        <p:txBody>
          <a:bodyPr/>
          <a:lstStyle/>
          <a:p>
            <a:pPr marL="0" indent="0">
              <a:buNone/>
            </a:pPr>
            <a:r>
              <a:rPr lang="en-US" sz="2800" b="1" dirty="0"/>
              <a:t>Disciplinary Core Ideas for Grade 1</a:t>
            </a:r>
          </a:p>
          <a:p>
            <a:pPr marL="0" indent="0">
              <a:buNone/>
            </a:pPr>
            <a:r>
              <a:rPr lang="en-US" sz="2800" b="1" dirty="0"/>
              <a:t>LS3.A: Inheritance of Traits. </a:t>
            </a:r>
          </a:p>
          <a:p>
            <a:pPr marL="548640" indent="-274320">
              <a:spcBef>
                <a:spcPts val="600"/>
              </a:spcBef>
            </a:pPr>
            <a:r>
              <a:rPr lang="en-US" sz="2800" dirty="0"/>
              <a:t>Young animals are very much, but not exactly like, their parents. Plants are also very much, but not exactly like, their parents. (LS3.A) </a:t>
            </a:r>
          </a:p>
          <a:p>
            <a:pPr marL="0" indent="0">
              <a:buNone/>
            </a:pPr>
            <a:r>
              <a:rPr lang="en-US" sz="2800" b="1" dirty="0"/>
              <a:t>LS3.B: Variation of Traits. </a:t>
            </a:r>
          </a:p>
          <a:p>
            <a:pPr marL="548640" indent="-274320">
              <a:spcBef>
                <a:spcPts val="600"/>
              </a:spcBef>
            </a:pPr>
            <a:r>
              <a:rPr lang="en-US" sz="2800" dirty="0"/>
              <a:t>Individuals of the same kind of plant or animal are recognizable as similar but can also vary in many ways. (LS3.B)</a:t>
            </a:r>
          </a:p>
          <a:p>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77200" cy="1219200"/>
          </a:xfrm>
        </p:spPr>
        <p:txBody>
          <a:bodyPr>
            <a:noAutofit/>
          </a:bodyPr>
          <a:lstStyle/>
          <a:p>
            <a:r>
              <a:rPr lang="en-US" dirty="0"/>
              <a:t>NGSS Standards: Inheritance and Variation in Traits</a:t>
            </a:r>
          </a:p>
        </p:txBody>
      </p:sp>
      <p:sp>
        <p:nvSpPr>
          <p:cNvPr id="3" name="Content Placeholder 2"/>
          <p:cNvSpPr>
            <a:spLocks noGrp="1"/>
          </p:cNvSpPr>
          <p:nvPr>
            <p:ph idx="1"/>
          </p:nvPr>
        </p:nvSpPr>
        <p:spPr>
          <a:xfrm>
            <a:off x="609600" y="1676400"/>
            <a:ext cx="8077200" cy="4876800"/>
          </a:xfrm>
        </p:spPr>
        <p:txBody>
          <a:bodyPr/>
          <a:lstStyle/>
          <a:p>
            <a:pPr marL="0" indent="0">
              <a:buNone/>
            </a:pPr>
            <a:r>
              <a:rPr lang="en-US" sz="2200" b="1" dirty="0"/>
              <a:t>Disciplinary Core Ideas for Grade 3</a:t>
            </a:r>
          </a:p>
          <a:p>
            <a:pPr marL="0" indent="0">
              <a:buNone/>
            </a:pPr>
            <a:r>
              <a:rPr lang="en-US" sz="2200" b="1" dirty="0"/>
              <a:t>LS3.A: Inheritance of Traits. </a:t>
            </a:r>
          </a:p>
          <a:p>
            <a:pPr marL="548640" indent="-274320">
              <a:spcBef>
                <a:spcPts val="600"/>
              </a:spcBef>
            </a:pPr>
            <a:r>
              <a:rPr lang="en-US" sz="2200" dirty="0"/>
              <a:t>Many characteristics of organisms are inherited from their parents. (3-LS3-1) </a:t>
            </a:r>
          </a:p>
          <a:p>
            <a:pPr marL="548640" indent="-274320">
              <a:spcBef>
                <a:spcPts val="600"/>
              </a:spcBef>
            </a:pPr>
            <a:r>
              <a:rPr lang="en-US" sz="2200" dirty="0"/>
              <a:t>Other characteristics result from individuals’ interactions with the environment, which can range from diet to learning. Many characteristics involve both inheritance and environment. </a:t>
            </a:r>
            <a:br>
              <a:rPr lang="en-US" sz="2200" dirty="0"/>
            </a:br>
            <a:r>
              <a:rPr lang="en-US" sz="2200" dirty="0"/>
              <a:t>(3-LS3-2)</a:t>
            </a:r>
          </a:p>
          <a:p>
            <a:pPr marL="0" indent="0">
              <a:buNone/>
            </a:pPr>
            <a:r>
              <a:rPr lang="en-US" sz="2200" b="1" dirty="0"/>
              <a:t>LS3.B: Variation of Traits. </a:t>
            </a:r>
          </a:p>
          <a:p>
            <a:pPr marL="548640" indent="-274320">
              <a:spcBef>
                <a:spcPts val="600"/>
              </a:spcBef>
            </a:pPr>
            <a:r>
              <a:rPr lang="en-US" sz="2200" dirty="0"/>
              <a:t>Different organisms vary in how they look and function because they have different inherited information. (3-LS3-1) </a:t>
            </a:r>
          </a:p>
          <a:p>
            <a:pPr marL="548640" indent="-274320">
              <a:spcBef>
                <a:spcPts val="600"/>
              </a:spcBef>
            </a:pPr>
            <a:r>
              <a:rPr lang="en-US" sz="2200" dirty="0"/>
              <a:t>The environment also affects the traits that an organism develops. (3-LS3-2)</a:t>
            </a:r>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924800" cy="990600"/>
          </a:xfrm>
        </p:spPr>
        <p:txBody>
          <a:bodyPr>
            <a:normAutofit/>
          </a:bodyPr>
          <a:lstStyle/>
          <a:p>
            <a:r>
              <a:rPr lang="en-US" dirty="0"/>
              <a:t>Review Focus Question 1</a:t>
            </a:r>
          </a:p>
        </p:txBody>
      </p:sp>
      <p:sp>
        <p:nvSpPr>
          <p:cNvPr id="3" name="Content Placeholder 2"/>
          <p:cNvSpPr>
            <a:spLocks noGrp="1"/>
          </p:cNvSpPr>
          <p:nvPr>
            <p:ph idx="1"/>
          </p:nvPr>
        </p:nvSpPr>
        <p:spPr>
          <a:xfrm>
            <a:off x="762000" y="1524000"/>
            <a:ext cx="7848600" cy="4876800"/>
          </a:xfrm>
        </p:spPr>
        <p:txBody>
          <a:bodyPr/>
          <a:lstStyle/>
          <a:p>
            <a:pPr marL="0" indent="0">
              <a:spcBef>
                <a:spcPts val="1200"/>
              </a:spcBef>
              <a:buNone/>
            </a:pPr>
            <a:r>
              <a:rPr lang="en-US" sz="3200" dirty="0"/>
              <a:t>How can we design experiments to test for genetic and environmental causes of trait variation?</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8153400" cy="990600"/>
          </a:xfrm>
        </p:spPr>
        <p:txBody>
          <a:bodyPr>
            <a:noAutofit/>
          </a:bodyPr>
          <a:lstStyle/>
          <a:p>
            <a:r>
              <a:rPr lang="en-US" sz="3800" dirty="0"/>
              <a:t>Investigation 1: Genetics or Environment? </a:t>
            </a:r>
          </a:p>
        </p:txBody>
      </p:sp>
      <p:sp>
        <p:nvSpPr>
          <p:cNvPr id="3" name="Content Placeholder 2"/>
          <p:cNvSpPr>
            <a:spLocks noGrp="1"/>
          </p:cNvSpPr>
          <p:nvPr>
            <p:ph idx="1"/>
          </p:nvPr>
        </p:nvSpPr>
        <p:spPr>
          <a:xfrm>
            <a:off x="685800" y="4343400"/>
            <a:ext cx="8077200" cy="1981200"/>
          </a:xfrm>
        </p:spPr>
        <p:txBody>
          <a:bodyPr/>
          <a:lstStyle/>
          <a:p>
            <a:pPr marL="365760" indent="-365760">
              <a:spcBef>
                <a:spcPts val="600"/>
              </a:spcBef>
            </a:pPr>
            <a:r>
              <a:rPr lang="en-US" sz="3000" dirty="0"/>
              <a:t>What would a graph look like for a trait in which all the variation is due to </a:t>
            </a:r>
            <a:r>
              <a:rPr lang="en-US" sz="3000" b="1" dirty="0"/>
              <a:t>genetics</a:t>
            </a:r>
            <a:r>
              <a:rPr lang="en-US" sz="3000" dirty="0"/>
              <a:t>?</a:t>
            </a:r>
          </a:p>
          <a:p>
            <a:pPr marL="365760" indent="-365760">
              <a:spcBef>
                <a:spcPts val="600"/>
              </a:spcBef>
            </a:pPr>
            <a:r>
              <a:rPr lang="en-US" sz="3000" dirty="0"/>
              <a:t>What would a graph look like for a trait in which all the variation is due to </a:t>
            </a:r>
            <a:r>
              <a:rPr lang="en-US" sz="3000" b="1" dirty="0"/>
              <a:t>environment</a:t>
            </a:r>
            <a:r>
              <a:rPr lang="en-US" sz="3000" dirty="0"/>
              <a:t>?</a:t>
            </a:r>
          </a:p>
        </p:txBody>
      </p:sp>
      <p:pic>
        <p:nvPicPr>
          <p:cNvPr id="5" name="Picture 4"/>
          <p:cNvPicPr>
            <a:picLocks noChangeAspect="1"/>
          </p:cNvPicPr>
          <p:nvPr/>
        </p:nvPicPr>
        <p:blipFill>
          <a:blip r:embed="rId3" cstate="print"/>
          <a:stretch>
            <a:fillRect/>
          </a:stretch>
        </p:blipFill>
        <p:spPr>
          <a:xfrm>
            <a:off x="3048000" y="1447800"/>
            <a:ext cx="2571029" cy="1932537"/>
          </a:xfrm>
          <a:prstGeom prst="rect">
            <a:avLst/>
          </a:prstGeom>
        </p:spPr>
      </p:pic>
      <p:sp>
        <p:nvSpPr>
          <p:cNvPr id="7" name="TextBox 6"/>
          <p:cNvSpPr txBox="1"/>
          <p:nvPr/>
        </p:nvSpPr>
        <p:spPr>
          <a:xfrm>
            <a:off x="1752600" y="2286000"/>
            <a:ext cx="1143000" cy="646331"/>
          </a:xfrm>
          <a:prstGeom prst="rect">
            <a:avLst/>
          </a:prstGeom>
          <a:noFill/>
        </p:spPr>
        <p:txBody>
          <a:bodyPr wrap="square" rtlCol="0">
            <a:spAutoFit/>
          </a:bodyPr>
          <a:lstStyle/>
          <a:p>
            <a:r>
              <a:rPr lang="en-US" dirty="0"/>
              <a:t>Height of Twin 1</a:t>
            </a:r>
          </a:p>
        </p:txBody>
      </p:sp>
      <p:sp>
        <p:nvSpPr>
          <p:cNvPr id="8" name="TextBox 7"/>
          <p:cNvSpPr txBox="1"/>
          <p:nvPr/>
        </p:nvSpPr>
        <p:spPr>
          <a:xfrm>
            <a:off x="3657600" y="3505200"/>
            <a:ext cx="1600200" cy="646331"/>
          </a:xfrm>
          <a:prstGeom prst="rect">
            <a:avLst/>
          </a:prstGeom>
          <a:noFill/>
        </p:spPr>
        <p:txBody>
          <a:bodyPr wrap="square" rtlCol="0">
            <a:spAutoFit/>
          </a:bodyPr>
          <a:lstStyle/>
          <a:p>
            <a:r>
              <a:rPr lang="en-US" dirty="0"/>
              <a:t>Height of Twin 2</a:t>
            </a:r>
          </a:p>
        </p:txBody>
      </p:sp>
    </p:spTree>
    <p:extLst>
      <p:ext uri="{BB962C8B-B14F-4D97-AF65-F5344CB8AC3E}">
        <p14:creationId xmlns:p14="http://schemas.microsoft.com/office/powerpoint/2010/main" val="36758966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F88C101A-AB2B-4530-A1FB-7E13E6CD98CB}"/>
              </a:ext>
            </a:extLst>
          </p:cNvPr>
          <p:cNvGrpSpPr/>
          <p:nvPr/>
        </p:nvGrpSpPr>
        <p:grpSpPr>
          <a:xfrm>
            <a:off x="381000" y="1295400"/>
            <a:ext cx="7848600" cy="5302554"/>
            <a:chOff x="762000" y="1295400"/>
            <a:chExt cx="7848600" cy="5302554"/>
          </a:xfrm>
        </p:grpSpPr>
        <p:cxnSp>
          <p:nvCxnSpPr>
            <p:cNvPr id="24" name="Straight Connector 23">
              <a:extLst>
                <a:ext uri="{FF2B5EF4-FFF2-40B4-BE49-F238E27FC236}">
                  <a16:creationId xmlns:a16="http://schemas.microsoft.com/office/drawing/2014/main" id="{656EF349-D8E2-435E-8637-510CC44A9BCB}"/>
                </a:ext>
              </a:extLst>
            </p:cNvPr>
            <p:cNvCxnSpPr/>
            <p:nvPr/>
          </p:nvCxnSpPr>
          <p:spPr>
            <a:xfrm>
              <a:off x="2209800" y="1905000"/>
              <a:ext cx="0" cy="38862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E00085D7-5B79-4FC9-BCBD-5E4A1D1B8C46}"/>
                </a:ext>
              </a:extLst>
            </p:cNvPr>
            <p:cNvCxnSpPr/>
            <p:nvPr/>
          </p:nvCxnSpPr>
          <p:spPr>
            <a:xfrm flipH="1">
              <a:off x="2209800" y="5791200"/>
              <a:ext cx="6400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9B987D57-94CC-4658-BDB2-819A020A3480}"/>
                </a:ext>
              </a:extLst>
            </p:cNvPr>
            <p:cNvCxnSpPr/>
            <p:nvPr/>
          </p:nvCxnSpPr>
          <p:spPr>
            <a:xfrm flipH="1">
              <a:off x="2173704" y="2438400"/>
              <a:ext cx="4684296" cy="3356811"/>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Oval 28">
              <a:extLst>
                <a:ext uri="{FF2B5EF4-FFF2-40B4-BE49-F238E27FC236}">
                  <a16:creationId xmlns:a16="http://schemas.microsoft.com/office/drawing/2014/main" id="{332437A9-91C1-4086-B240-E5FD55A10EF0}"/>
                </a:ext>
              </a:extLst>
            </p:cNvPr>
            <p:cNvSpPr/>
            <p:nvPr/>
          </p:nvSpPr>
          <p:spPr>
            <a:xfrm>
              <a:off x="2514600" y="53340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 name="Oval 29">
              <a:extLst>
                <a:ext uri="{FF2B5EF4-FFF2-40B4-BE49-F238E27FC236}">
                  <a16:creationId xmlns:a16="http://schemas.microsoft.com/office/drawing/2014/main" id="{BC4C5EE1-E962-41EC-8AB9-EA5478163626}"/>
                </a:ext>
              </a:extLst>
            </p:cNvPr>
            <p:cNvSpPr/>
            <p:nvPr/>
          </p:nvSpPr>
          <p:spPr>
            <a:xfrm>
              <a:off x="3048000" y="49530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1" name="Oval 30">
              <a:extLst>
                <a:ext uri="{FF2B5EF4-FFF2-40B4-BE49-F238E27FC236}">
                  <a16:creationId xmlns:a16="http://schemas.microsoft.com/office/drawing/2014/main" id="{B727BA7A-FEAA-439D-8813-F871ED4AB861}"/>
                </a:ext>
              </a:extLst>
            </p:cNvPr>
            <p:cNvSpPr/>
            <p:nvPr/>
          </p:nvSpPr>
          <p:spPr>
            <a:xfrm>
              <a:off x="3581400" y="45720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2" name="Oval 31">
              <a:extLst>
                <a:ext uri="{FF2B5EF4-FFF2-40B4-BE49-F238E27FC236}">
                  <a16:creationId xmlns:a16="http://schemas.microsoft.com/office/drawing/2014/main" id="{CECFEBC2-8190-4A41-BE77-204B7FB2C569}"/>
                </a:ext>
              </a:extLst>
            </p:cNvPr>
            <p:cNvSpPr/>
            <p:nvPr/>
          </p:nvSpPr>
          <p:spPr>
            <a:xfrm>
              <a:off x="4038600" y="42672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3" name="Oval 32">
              <a:extLst>
                <a:ext uri="{FF2B5EF4-FFF2-40B4-BE49-F238E27FC236}">
                  <a16:creationId xmlns:a16="http://schemas.microsoft.com/office/drawing/2014/main" id="{C24C8CF0-4D72-404E-9AFB-469F693ED91C}"/>
                </a:ext>
              </a:extLst>
            </p:cNvPr>
            <p:cNvSpPr/>
            <p:nvPr/>
          </p:nvSpPr>
          <p:spPr>
            <a:xfrm>
              <a:off x="4495800" y="38862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4" name="Oval 33">
              <a:extLst>
                <a:ext uri="{FF2B5EF4-FFF2-40B4-BE49-F238E27FC236}">
                  <a16:creationId xmlns:a16="http://schemas.microsoft.com/office/drawing/2014/main" id="{B1E7D942-CC85-48C9-822C-9DF6F449A65D}"/>
                </a:ext>
              </a:extLst>
            </p:cNvPr>
            <p:cNvSpPr/>
            <p:nvPr/>
          </p:nvSpPr>
          <p:spPr>
            <a:xfrm>
              <a:off x="4953000" y="35814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5" name="Oval 34">
              <a:extLst>
                <a:ext uri="{FF2B5EF4-FFF2-40B4-BE49-F238E27FC236}">
                  <a16:creationId xmlns:a16="http://schemas.microsoft.com/office/drawing/2014/main" id="{18B803B0-EA25-4872-ACC4-B043C0C401B7}"/>
                </a:ext>
              </a:extLst>
            </p:cNvPr>
            <p:cNvSpPr/>
            <p:nvPr/>
          </p:nvSpPr>
          <p:spPr>
            <a:xfrm>
              <a:off x="5486400" y="32004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6" name="Oval 35">
              <a:extLst>
                <a:ext uri="{FF2B5EF4-FFF2-40B4-BE49-F238E27FC236}">
                  <a16:creationId xmlns:a16="http://schemas.microsoft.com/office/drawing/2014/main" id="{27543276-8E44-4C93-83BD-53E16330B6FE}"/>
                </a:ext>
              </a:extLst>
            </p:cNvPr>
            <p:cNvSpPr/>
            <p:nvPr/>
          </p:nvSpPr>
          <p:spPr>
            <a:xfrm>
              <a:off x="6019800" y="28194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7" name="TextBox 36">
              <a:extLst>
                <a:ext uri="{FF2B5EF4-FFF2-40B4-BE49-F238E27FC236}">
                  <a16:creationId xmlns:a16="http://schemas.microsoft.com/office/drawing/2014/main" id="{C2A15D05-FFF5-49B7-A5FD-31FB93FD6B81}"/>
                </a:ext>
              </a:extLst>
            </p:cNvPr>
            <p:cNvSpPr txBox="1"/>
            <p:nvPr/>
          </p:nvSpPr>
          <p:spPr>
            <a:xfrm>
              <a:off x="4594512" y="5951623"/>
              <a:ext cx="1631375" cy="646331"/>
            </a:xfrm>
            <a:prstGeom prst="rect">
              <a:avLst/>
            </a:prstGeom>
            <a:noFill/>
          </p:spPr>
          <p:txBody>
            <a:bodyPr wrap="square" rtlCol="0">
              <a:spAutoFit/>
            </a:bodyPr>
            <a:lstStyle/>
            <a:p>
              <a:r>
                <a:rPr lang="en-US" dirty="0">
                  <a:solidFill>
                    <a:srgbClr val="292934"/>
                  </a:solidFill>
                </a:rPr>
                <a:t>Height of </a:t>
              </a:r>
              <a:br>
                <a:rPr lang="en-US" dirty="0">
                  <a:solidFill>
                    <a:srgbClr val="292934"/>
                  </a:solidFill>
                </a:rPr>
              </a:br>
              <a:r>
                <a:rPr lang="en-US" dirty="0">
                  <a:solidFill>
                    <a:srgbClr val="292934"/>
                  </a:solidFill>
                </a:rPr>
                <a:t>Twin 2</a:t>
              </a:r>
            </a:p>
          </p:txBody>
        </p:sp>
        <p:sp>
          <p:nvSpPr>
            <p:cNvPr id="38" name="TextBox 37">
              <a:extLst>
                <a:ext uri="{FF2B5EF4-FFF2-40B4-BE49-F238E27FC236}">
                  <a16:creationId xmlns:a16="http://schemas.microsoft.com/office/drawing/2014/main" id="{997A52D5-86E7-4109-B7B1-6DB1E7E8EF2D}"/>
                </a:ext>
              </a:extLst>
            </p:cNvPr>
            <p:cNvSpPr txBox="1"/>
            <p:nvPr/>
          </p:nvSpPr>
          <p:spPr>
            <a:xfrm>
              <a:off x="762000" y="3429000"/>
              <a:ext cx="1143000" cy="646331"/>
            </a:xfrm>
            <a:prstGeom prst="rect">
              <a:avLst/>
            </a:prstGeom>
            <a:noFill/>
          </p:spPr>
          <p:txBody>
            <a:bodyPr wrap="square" rtlCol="0">
              <a:spAutoFit/>
            </a:bodyPr>
            <a:lstStyle/>
            <a:p>
              <a:r>
                <a:rPr lang="en-US" dirty="0">
                  <a:solidFill>
                    <a:srgbClr val="292934"/>
                  </a:solidFill>
                </a:rPr>
                <a:t>Height of Twin 1</a:t>
              </a:r>
            </a:p>
          </p:txBody>
        </p:sp>
        <p:sp>
          <p:nvSpPr>
            <p:cNvPr id="39" name="TextBox 38">
              <a:extLst>
                <a:ext uri="{FF2B5EF4-FFF2-40B4-BE49-F238E27FC236}">
                  <a16:creationId xmlns:a16="http://schemas.microsoft.com/office/drawing/2014/main" id="{34C03CC6-BFA6-42FE-9ED4-F092CB7E11C0}"/>
                </a:ext>
              </a:extLst>
            </p:cNvPr>
            <p:cNvSpPr txBox="1"/>
            <p:nvPr/>
          </p:nvSpPr>
          <p:spPr>
            <a:xfrm>
              <a:off x="2819400" y="1295400"/>
              <a:ext cx="5791200" cy="1077218"/>
            </a:xfrm>
            <a:prstGeom prst="rect">
              <a:avLst/>
            </a:prstGeom>
            <a:noFill/>
          </p:spPr>
          <p:txBody>
            <a:bodyPr wrap="square" rtlCol="0">
              <a:spAutoFit/>
            </a:bodyPr>
            <a:lstStyle/>
            <a:p>
              <a:r>
                <a:rPr lang="en-US" sz="3200" dirty="0">
                  <a:solidFill>
                    <a:srgbClr val="292934"/>
                  </a:solidFill>
                  <a:latin typeface="Calibri" pitchFamily="34" charset="0"/>
                </a:rPr>
                <a:t>All of the twins’ height variation  is due to genetics.</a:t>
              </a:r>
            </a:p>
          </p:txBody>
        </p:sp>
        <p:sp>
          <p:nvSpPr>
            <p:cNvPr id="40" name="Oval 39">
              <a:extLst>
                <a:ext uri="{FF2B5EF4-FFF2-40B4-BE49-F238E27FC236}">
                  <a16:creationId xmlns:a16="http://schemas.microsoft.com/office/drawing/2014/main" id="{EB9EB133-9DDF-4C66-A0E4-CD30704E51A1}"/>
                </a:ext>
              </a:extLst>
            </p:cNvPr>
            <p:cNvSpPr/>
            <p:nvPr/>
          </p:nvSpPr>
          <p:spPr>
            <a:xfrm>
              <a:off x="6477000" y="25146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sp>
        <p:nvSpPr>
          <p:cNvPr id="41" name="Title 1">
            <a:extLst>
              <a:ext uri="{FF2B5EF4-FFF2-40B4-BE49-F238E27FC236}">
                <a16:creationId xmlns:a16="http://schemas.microsoft.com/office/drawing/2014/main" id="{EA5D0F5D-4160-46BF-97C4-5B284C63784F}"/>
              </a:ext>
            </a:extLst>
          </p:cNvPr>
          <p:cNvSpPr txBox="1">
            <a:spLocks/>
          </p:cNvSpPr>
          <p:nvPr/>
        </p:nvSpPr>
        <p:spPr>
          <a:xfrm>
            <a:off x="457200" y="457200"/>
            <a:ext cx="8229600" cy="685800"/>
          </a:xfrm>
          <a:prstGeom prst="rect">
            <a:avLst/>
          </a:prstGeom>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800" b="0" i="0" u="none" strike="noStrike" kern="1200" cap="none" spc="-100" normalizeH="0" baseline="0" noProof="0" dirty="0">
                <a:ln>
                  <a:noFill/>
                </a:ln>
                <a:solidFill>
                  <a:schemeClr val="tx2"/>
                </a:solidFill>
                <a:effectLst/>
                <a:uLnTx/>
                <a:uFillTx/>
                <a:latin typeface="Calibri" panose="020F0502020204030204" pitchFamily="34" charset="0"/>
                <a:ea typeface="+mj-ea"/>
                <a:cs typeface="+mj-cs"/>
              </a:rPr>
              <a:t>Investigation 2: Genetics or Environment? </a:t>
            </a:r>
          </a:p>
        </p:txBody>
      </p:sp>
    </p:spTree>
    <p:extLst>
      <p:ext uri="{BB962C8B-B14F-4D97-AF65-F5344CB8AC3E}">
        <p14:creationId xmlns:p14="http://schemas.microsoft.com/office/powerpoint/2010/main" val="2856242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381000"/>
            <a:ext cx="8229600" cy="990600"/>
          </a:xfrm>
        </p:spPr>
        <p:txBody>
          <a:bodyPr>
            <a:normAutofit fontScale="90000"/>
          </a:bodyPr>
          <a:lstStyle/>
          <a:p>
            <a:pPr eaLnBrk="1" fontAlgn="auto" hangingPunct="1">
              <a:spcAft>
                <a:spcPts val="0"/>
              </a:spcAft>
              <a:defRPr/>
            </a:pPr>
            <a:br>
              <a:rPr lang="en-US" dirty="0"/>
            </a:br>
            <a:r>
              <a:rPr lang="en-US" sz="4400" dirty="0"/>
              <a:t>Norms for Working Together: The Basics</a:t>
            </a:r>
            <a:br>
              <a:rPr lang="en-US" sz="4400" dirty="0"/>
            </a:br>
            <a:endParaRPr lang="en-US" sz="4400" dirty="0"/>
          </a:p>
        </p:txBody>
      </p:sp>
      <p:sp>
        <p:nvSpPr>
          <p:cNvPr id="115715" name="Rectangle 3"/>
          <p:cNvSpPr>
            <a:spLocks noGrp="1" noChangeArrowheads="1"/>
          </p:cNvSpPr>
          <p:nvPr>
            <p:ph idx="1"/>
          </p:nvPr>
        </p:nvSpPr>
        <p:spPr>
          <a:xfrm>
            <a:off x="533400" y="2323073"/>
            <a:ext cx="8229600" cy="4306327"/>
          </a:xfrm>
        </p:spPr>
        <p:txBody>
          <a:bodyPr rtlCol="0">
            <a:normAutofit lnSpcReduction="10000"/>
          </a:bodyPr>
          <a:lstStyle/>
          <a:p>
            <a:pPr marL="0" indent="0" eaLnBrk="1" fontAlgn="auto" hangingPunct="1">
              <a:spcAft>
                <a:spcPts val="0"/>
              </a:spcAft>
              <a:buFont typeface="Arial" pitchFamily="34" charset="0"/>
              <a:buNone/>
              <a:defRPr/>
            </a:pPr>
            <a:r>
              <a:rPr lang="en-US" sz="2800" b="1" dirty="0"/>
              <a:t>The Basics</a:t>
            </a:r>
          </a:p>
          <a:p>
            <a:pPr marL="342900" marR="0" lvl="0" indent="-342900">
              <a:spcBef>
                <a:spcPts val="600"/>
              </a:spcBef>
              <a:spcAft>
                <a:spcPts val="0"/>
              </a:spcAft>
              <a:buFont typeface="Symbol"/>
              <a:buChar char=""/>
            </a:pPr>
            <a:r>
              <a:rPr lang="en-US" sz="2800" dirty="0">
                <a:solidFill>
                  <a:srgbClr val="292934"/>
                </a:solidFill>
              </a:rPr>
              <a:t>Arrive prepared and on time; stay for the duration; return from breaks on time.</a:t>
            </a:r>
            <a:endParaRPr lang="en-US" sz="2800" dirty="0"/>
          </a:p>
          <a:p>
            <a:pPr marL="342900" marR="0" lvl="0" indent="-342900">
              <a:spcBef>
                <a:spcPts val="600"/>
              </a:spcBef>
              <a:spcAft>
                <a:spcPts val="0"/>
              </a:spcAft>
              <a:buFont typeface="Symbol"/>
              <a:buChar char=""/>
            </a:pPr>
            <a:r>
              <a:rPr lang="en-US" sz="2800" dirty="0">
                <a:solidFill>
                  <a:srgbClr val="292934"/>
                </a:solidFill>
              </a:rPr>
              <a:t>Remain attentive, thoughtful, and respectful; engage and be present.</a:t>
            </a:r>
            <a:endParaRPr lang="en-US" sz="2800" dirty="0"/>
          </a:p>
          <a:p>
            <a:pPr marL="342900" marR="0" lvl="0" indent="-342900">
              <a:spcBef>
                <a:spcPts val="600"/>
              </a:spcBef>
              <a:spcAft>
                <a:spcPts val="0"/>
              </a:spcAft>
              <a:buFont typeface="Symbol"/>
              <a:buChar char=""/>
            </a:pPr>
            <a:r>
              <a:rPr lang="en-US" sz="2800" dirty="0">
                <a:solidFill>
                  <a:srgbClr val="292934"/>
                </a:solidFill>
              </a:rPr>
              <a:t>Eliminate interruptions (turn off cell phones, email, and other electronic devices; avoid sidebar conversations).</a:t>
            </a:r>
            <a:endParaRPr lang="en-US" sz="2800" dirty="0"/>
          </a:p>
          <a:p>
            <a:pPr marL="342900" marR="0" lvl="0" indent="-342900">
              <a:spcBef>
                <a:spcPts val="600"/>
              </a:spcBef>
              <a:spcAft>
                <a:spcPts val="0"/>
              </a:spcAft>
              <a:buFont typeface="Symbol"/>
              <a:buChar char=""/>
            </a:pPr>
            <a:r>
              <a:rPr lang="en-US" sz="2800" dirty="0">
                <a:solidFill>
                  <a:srgbClr val="292934"/>
                </a:solidFill>
              </a:rPr>
              <a:t>Make room for everyone to participate (monitor your floor time).</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533400" y="1295399"/>
            <a:ext cx="82296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34790143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1743095" y="1981200"/>
            <a:ext cx="0" cy="381000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H="1">
            <a:off x="1743095" y="5791200"/>
            <a:ext cx="6400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Oval 11"/>
          <p:cNvSpPr/>
          <p:nvPr/>
        </p:nvSpPr>
        <p:spPr>
          <a:xfrm>
            <a:off x="2276495" y="25146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Oval 12"/>
          <p:cNvSpPr/>
          <p:nvPr/>
        </p:nvSpPr>
        <p:spPr>
          <a:xfrm>
            <a:off x="2200295" y="49530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4" name="Oval 13"/>
          <p:cNvSpPr/>
          <p:nvPr/>
        </p:nvSpPr>
        <p:spPr>
          <a:xfrm>
            <a:off x="2657495" y="35052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Oval 14"/>
          <p:cNvSpPr/>
          <p:nvPr/>
        </p:nvSpPr>
        <p:spPr>
          <a:xfrm>
            <a:off x="3343295" y="44958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Oval 15"/>
          <p:cNvSpPr/>
          <p:nvPr/>
        </p:nvSpPr>
        <p:spPr>
          <a:xfrm>
            <a:off x="4029095" y="26670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7" name="Oval 16"/>
          <p:cNvSpPr/>
          <p:nvPr/>
        </p:nvSpPr>
        <p:spPr>
          <a:xfrm>
            <a:off x="4486295" y="47244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Oval 17"/>
          <p:cNvSpPr/>
          <p:nvPr/>
        </p:nvSpPr>
        <p:spPr>
          <a:xfrm>
            <a:off x="5553095" y="47244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9" name="Oval 18"/>
          <p:cNvSpPr/>
          <p:nvPr/>
        </p:nvSpPr>
        <p:spPr>
          <a:xfrm>
            <a:off x="3114695" y="28194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0" name="TextBox 19"/>
          <p:cNvSpPr txBox="1"/>
          <p:nvPr/>
        </p:nvSpPr>
        <p:spPr>
          <a:xfrm>
            <a:off x="4257695" y="5943600"/>
            <a:ext cx="1631375" cy="646331"/>
          </a:xfrm>
          <a:prstGeom prst="rect">
            <a:avLst/>
          </a:prstGeom>
          <a:noFill/>
        </p:spPr>
        <p:txBody>
          <a:bodyPr wrap="square" rtlCol="0">
            <a:spAutoFit/>
          </a:bodyPr>
          <a:lstStyle/>
          <a:p>
            <a:r>
              <a:rPr lang="en-US" dirty="0">
                <a:solidFill>
                  <a:srgbClr val="292934"/>
                </a:solidFill>
              </a:rPr>
              <a:t>Height of </a:t>
            </a:r>
            <a:br>
              <a:rPr lang="en-US" dirty="0">
                <a:solidFill>
                  <a:srgbClr val="292934"/>
                </a:solidFill>
              </a:rPr>
            </a:br>
            <a:r>
              <a:rPr lang="en-US" dirty="0">
                <a:solidFill>
                  <a:srgbClr val="292934"/>
                </a:solidFill>
              </a:rPr>
              <a:t>Twin 2</a:t>
            </a:r>
          </a:p>
        </p:txBody>
      </p:sp>
      <p:sp>
        <p:nvSpPr>
          <p:cNvPr id="21" name="TextBox 20"/>
          <p:cNvSpPr txBox="1"/>
          <p:nvPr/>
        </p:nvSpPr>
        <p:spPr>
          <a:xfrm>
            <a:off x="447695" y="3124200"/>
            <a:ext cx="1219200" cy="646331"/>
          </a:xfrm>
          <a:prstGeom prst="rect">
            <a:avLst/>
          </a:prstGeom>
          <a:noFill/>
        </p:spPr>
        <p:txBody>
          <a:bodyPr wrap="square" rtlCol="0">
            <a:spAutoFit/>
          </a:bodyPr>
          <a:lstStyle/>
          <a:p>
            <a:r>
              <a:rPr lang="en-US" dirty="0">
                <a:solidFill>
                  <a:srgbClr val="292934"/>
                </a:solidFill>
              </a:rPr>
              <a:t>Height of</a:t>
            </a:r>
            <a:br>
              <a:rPr lang="en-US" dirty="0">
                <a:solidFill>
                  <a:srgbClr val="292934"/>
                </a:solidFill>
              </a:rPr>
            </a:br>
            <a:r>
              <a:rPr lang="en-US" dirty="0">
                <a:solidFill>
                  <a:srgbClr val="292934"/>
                </a:solidFill>
              </a:rPr>
              <a:t>Twin 1</a:t>
            </a:r>
          </a:p>
        </p:txBody>
      </p:sp>
      <p:sp>
        <p:nvSpPr>
          <p:cNvPr id="22" name="TextBox 21"/>
          <p:cNvSpPr txBox="1"/>
          <p:nvPr/>
        </p:nvSpPr>
        <p:spPr>
          <a:xfrm>
            <a:off x="2657495" y="1219200"/>
            <a:ext cx="5953105" cy="1077218"/>
          </a:xfrm>
          <a:prstGeom prst="rect">
            <a:avLst/>
          </a:prstGeom>
          <a:noFill/>
        </p:spPr>
        <p:txBody>
          <a:bodyPr wrap="none" rtlCol="0">
            <a:spAutoFit/>
          </a:bodyPr>
          <a:lstStyle/>
          <a:p>
            <a:r>
              <a:rPr lang="en-US" sz="3200" dirty="0">
                <a:solidFill>
                  <a:srgbClr val="292934"/>
                </a:solidFill>
                <a:latin typeface="Calibri" pitchFamily="34" charset="0"/>
              </a:rPr>
              <a:t>All of the twins’ height variation is </a:t>
            </a:r>
            <a:br>
              <a:rPr lang="en-US" sz="3200" dirty="0">
                <a:solidFill>
                  <a:srgbClr val="292934"/>
                </a:solidFill>
                <a:latin typeface="Calibri" pitchFamily="34" charset="0"/>
              </a:rPr>
            </a:br>
            <a:r>
              <a:rPr lang="en-US" sz="3200" dirty="0">
                <a:solidFill>
                  <a:srgbClr val="292934"/>
                </a:solidFill>
                <a:latin typeface="Calibri" pitchFamily="34" charset="0"/>
              </a:rPr>
              <a:t>due to environment</a:t>
            </a:r>
          </a:p>
        </p:txBody>
      </p:sp>
      <p:sp>
        <p:nvSpPr>
          <p:cNvPr id="23" name="Oval 22"/>
          <p:cNvSpPr/>
          <p:nvPr/>
        </p:nvSpPr>
        <p:spPr>
          <a:xfrm>
            <a:off x="4791095" y="40386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4" name="Oval 23"/>
          <p:cNvSpPr/>
          <p:nvPr/>
        </p:nvSpPr>
        <p:spPr>
          <a:xfrm>
            <a:off x="5781695" y="26670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5" name="Oval 24"/>
          <p:cNvSpPr/>
          <p:nvPr/>
        </p:nvSpPr>
        <p:spPr>
          <a:xfrm>
            <a:off x="6772295" y="46482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6" name="Oval 25"/>
          <p:cNvSpPr/>
          <p:nvPr/>
        </p:nvSpPr>
        <p:spPr>
          <a:xfrm>
            <a:off x="7686695" y="24384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7" name="Oval 26"/>
          <p:cNvSpPr/>
          <p:nvPr/>
        </p:nvSpPr>
        <p:spPr>
          <a:xfrm>
            <a:off x="7762895" y="41910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8" name="Oval 27"/>
          <p:cNvSpPr/>
          <p:nvPr/>
        </p:nvSpPr>
        <p:spPr>
          <a:xfrm>
            <a:off x="2962295" y="52578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9" name="Oval 28"/>
          <p:cNvSpPr/>
          <p:nvPr/>
        </p:nvSpPr>
        <p:spPr>
          <a:xfrm>
            <a:off x="4638695" y="29718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 name="Oval 29"/>
          <p:cNvSpPr/>
          <p:nvPr/>
        </p:nvSpPr>
        <p:spPr>
          <a:xfrm>
            <a:off x="6086495" y="40386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1" name="Oval 30"/>
          <p:cNvSpPr/>
          <p:nvPr/>
        </p:nvSpPr>
        <p:spPr>
          <a:xfrm>
            <a:off x="3571895" y="33528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2" name="Oval 31"/>
          <p:cNvSpPr/>
          <p:nvPr/>
        </p:nvSpPr>
        <p:spPr>
          <a:xfrm>
            <a:off x="6696095" y="26670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3" name="Oval 32"/>
          <p:cNvSpPr/>
          <p:nvPr/>
        </p:nvSpPr>
        <p:spPr>
          <a:xfrm>
            <a:off x="7610495" y="51816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4" name="Oval 33"/>
          <p:cNvSpPr/>
          <p:nvPr/>
        </p:nvSpPr>
        <p:spPr>
          <a:xfrm>
            <a:off x="6315095" y="32004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5" name="Oval 34"/>
          <p:cNvSpPr/>
          <p:nvPr/>
        </p:nvSpPr>
        <p:spPr>
          <a:xfrm>
            <a:off x="5324495" y="33528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6" name="Oval 35"/>
          <p:cNvSpPr/>
          <p:nvPr/>
        </p:nvSpPr>
        <p:spPr>
          <a:xfrm>
            <a:off x="7762895" y="35814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7" name="Oval 36"/>
          <p:cNvSpPr/>
          <p:nvPr/>
        </p:nvSpPr>
        <p:spPr>
          <a:xfrm>
            <a:off x="7381895" y="30480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8" name="Oval 37"/>
          <p:cNvSpPr/>
          <p:nvPr/>
        </p:nvSpPr>
        <p:spPr>
          <a:xfrm>
            <a:off x="4029095" y="4114800"/>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2" name="Title 1"/>
          <p:cNvSpPr txBox="1">
            <a:spLocks/>
          </p:cNvSpPr>
          <p:nvPr/>
        </p:nvSpPr>
        <p:spPr>
          <a:xfrm>
            <a:off x="457200" y="457200"/>
            <a:ext cx="8229600" cy="685800"/>
          </a:xfrm>
          <a:prstGeom prst="rect">
            <a:avLst/>
          </a:prstGeom>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800" b="0" i="0" u="none" strike="noStrike" kern="1200" cap="none" spc="-100" normalizeH="0" baseline="0" noProof="0" dirty="0">
                <a:ln>
                  <a:noFill/>
                </a:ln>
                <a:solidFill>
                  <a:schemeClr val="tx2"/>
                </a:solidFill>
                <a:effectLst/>
                <a:uLnTx/>
                <a:uFillTx/>
                <a:latin typeface="Calibri" panose="020F0502020204030204" pitchFamily="34" charset="0"/>
                <a:ea typeface="+mj-ea"/>
                <a:cs typeface="+mj-cs"/>
              </a:rPr>
              <a:t>Investigation 1: Genetics or Environment? </a:t>
            </a:r>
          </a:p>
        </p:txBody>
      </p:sp>
      <p:cxnSp>
        <p:nvCxnSpPr>
          <p:cNvPr id="39" name="Straight Connector 38"/>
          <p:cNvCxnSpPr/>
          <p:nvPr/>
        </p:nvCxnSpPr>
        <p:spPr>
          <a:xfrm flipH="1">
            <a:off x="1743095" y="3962400"/>
            <a:ext cx="64008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73600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Investigation 1: Genetics or Environment?</a:t>
            </a:r>
          </a:p>
        </p:txBody>
      </p:sp>
      <p:sp>
        <p:nvSpPr>
          <p:cNvPr id="3" name="Content Placeholder 2"/>
          <p:cNvSpPr>
            <a:spLocks noGrp="1"/>
          </p:cNvSpPr>
          <p:nvPr>
            <p:ph idx="1"/>
          </p:nvPr>
        </p:nvSpPr>
        <p:spPr>
          <a:xfrm>
            <a:off x="457200" y="5684837"/>
            <a:ext cx="8229600" cy="868363"/>
          </a:xfrm>
        </p:spPr>
        <p:txBody>
          <a:bodyPr>
            <a:noAutofit/>
          </a:bodyPr>
          <a:lstStyle/>
          <a:p>
            <a:pPr marL="0" indent="0">
              <a:buNone/>
            </a:pPr>
            <a:r>
              <a:rPr lang="en-US" sz="2800" dirty="0"/>
              <a:t>This graph shows the association between the novelty-seeking scores of identical twins who were raised apart. </a:t>
            </a:r>
          </a:p>
        </p:txBody>
      </p:sp>
      <p:pic>
        <p:nvPicPr>
          <p:cNvPr id="4" name="Picture 3"/>
          <p:cNvPicPr/>
          <p:nvPr/>
        </p:nvPicPr>
        <p:blipFill rotWithShape="1">
          <a:blip r:embed="rId3" cstate="print"/>
          <a:srcRect r="47619"/>
          <a:stretch/>
        </p:blipFill>
        <p:spPr>
          <a:xfrm>
            <a:off x="2743200" y="1565079"/>
            <a:ext cx="4191000" cy="4078679"/>
          </a:xfrm>
          <a:prstGeom prst="rect">
            <a:avLst/>
          </a:prstGeom>
        </p:spPr>
      </p:pic>
    </p:spTree>
    <p:extLst>
      <p:ext uri="{BB962C8B-B14F-4D97-AF65-F5344CB8AC3E}">
        <p14:creationId xmlns:p14="http://schemas.microsoft.com/office/powerpoint/2010/main" val="35341729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0"/>
            <a:ext cx="8077200" cy="4953000"/>
          </a:xfrm>
        </p:spPr>
        <p:txBody>
          <a:bodyPr/>
          <a:lstStyle/>
          <a:p>
            <a:pPr marL="365760" indent="-365760"/>
            <a:r>
              <a:rPr lang="en-US" sz="2900" dirty="0"/>
              <a:t>Studies suggest that about 40% of the variation in novelty-seeking behavior is controlled by genetics.</a:t>
            </a:r>
          </a:p>
          <a:p>
            <a:pPr marL="365760" lvl="0" indent="-365760">
              <a:spcBef>
                <a:spcPts val="800"/>
              </a:spcBef>
            </a:pPr>
            <a:r>
              <a:rPr lang="en-US" sz="2900" dirty="0"/>
              <a:t>Twin and adoption studies suggest that 30 to 60% of the variation in many personality traits is due to inherited factors.</a:t>
            </a:r>
          </a:p>
          <a:p>
            <a:pPr marL="365760" lvl="0" indent="-365760">
              <a:spcBef>
                <a:spcPts val="800"/>
              </a:spcBef>
            </a:pPr>
            <a:r>
              <a:rPr lang="en-US" sz="2900" dirty="0"/>
              <a:t>However, little is known about the genes involved or how they differ between people.</a:t>
            </a:r>
          </a:p>
          <a:p>
            <a:pPr marL="365760" lvl="0" indent="-365760">
              <a:spcBef>
                <a:spcPts val="800"/>
              </a:spcBef>
            </a:pPr>
            <a:r>
              <a:rPr lang="en-US" sz="2900" dirty="0"/>
              <a:t>Little is also known about how genes interact with the developing brain and with environmental and experiential factors to generate behavior.</a:t>
            </a:r>
          </a:p>
          <a:p>
            <a:endParaRPr lang="en-US" sz="3000" dirty="0"/>
          </a:p>
        </p:txBody>
      </p:sp>
      <p:sp>
        <p:nvSpPr>
          <p:cNvPr id="5" name="Title 1"/>
          <p:cNvSpPr>
            <a:spLocks noGrp="1"/>
          </p:cNvSpPr>
          <p:nvPr>
            <p:ph type="title"/>
          </p:nvPr>
        </p:nvSpPr>
        <p:spPr>
          <a:xfrm>
            <a:off x="609600" y="457200"/>
            <a:ext cx="8077200" cy="990600"/>
          </a:xfrm>
        </p:spPr>
        <p:txBody>
          <a:bodyPr>
            <a:normAutofit/>
          </a:bodyPr>
          <a:lstStyle/>
          <a:p>
            <a:r>
              <a:rPr lang="en-US" sz="3800" dirty="0"/>
              <a:t>Investigation 1: Genetics or Environment?</a:t>
            </a:r>
          </a:p>
        </p:txBody>
      </p:sp>
    </p:spTree>
    <p:extLst>
      <p:ext uri="{BB962C8B-B14F-4D97-AF65-F5344CB8AC3E}">
        <p14:creationId xmlns:p14="http://schemas.microsoft.com/office/powerpoint/2010/main" val="27457253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524000"/>
            <a:ext cx="8077200" cy="4724400"/>
          </a:xfrm>
        </p:spPr>
        <p:txBody>
          <a:bodyPr/>
          <a:lstStyle/>
          <a:p>
            <a:pPr marL="365760" indent="-365760">
              <a:spcBef>
                <a:spcPts val="600"/>
              </a:spcBef>
            </a:pPr>
            <a:r>
              <a:rPr lang="en-US" sz="3200" dirty="0"/>
              <a:t>In the twin studies, genetics was the constant, since the twins’ DNA was identical, and the environment varied.</a:t>
            </a:r>
          </a:p>
          <a:p>
            <a:pPr marL="365760" indent="-365760">
              <a:spcBef>
                <a:spcPts val="1200"/>
              </a:spcBef>
            </a:pPr>
            <a:r>
              <a:rPr lang="en-US" sz="3200" dirty="0"/>
              <a:t>Another way to determine the extent to which genetics and the environment cause variation in traits is to make environment the constant and let genetics be the variable. </a:t>
            </a:r>
          </a:p>
          <a:p>
            <a:pPr marL="0" indent="0">
              <a:spcBef>
                <a:spcPts val="1200"/>
              </a:spcBef>
              <a:buNone/>
            </a:pPr>
            <a:r>
              <a:rPr lang="en-US" sz="3200" dirty="0"/>
              <a:t>Let’s find out how scientists have applied this approach to plants.</a:t>
            </a:r>
          </a:p>
        </p:txBody>
      </p:sp>
      <p:sp>
        <p:nvSpPr>
          <p:cNvPr id="8" name="Title 7"/>
          <p:cNvSpPr>
            <a:spLocks noGrp="1"/>
          </p:cNvSpPr>
          <p:nvPr>
            <p:ph type="title"/>
          </p:nvPr>
        </p:nvSpPr>
        <p:spPr>
          <a:xfrm>
            <a:off x="533400" y="533400"/>
            <a:ext cx="8153400" cy="990600"/>
          </a:xfrm>
        </p:spPr>
        <p:txBody>
          <a:bodyPr>
            <a:normAutofit/>
          </a:bodyPr>
          <a:lstStyle/>
          <a:p>
            <a:r>
              <a:rPr lang="en-US" sz="3800" dirty="0"/>
              <a:t>Investigation 1: Genetics or Environment?</a:t>
            </a:r>
          </a:p>
        </p:txBody>
      </p:sp>
    </p:spTree>
    <p:extLst>
      <p:ext uri="{BB962C8B-B14F-4D97-AF65-F5344CB8AC3E}">
        <p14:creationId xmlns:p14="http://schemas.microsoft.com/office/powerpoint/2010/main" val="92496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p:cNvSpPr txBox="1">
            <a:spLocks noChangeArrowheads="1"/>
          </p:cNvSpPr>
          <p:nvPr/>
        </p:nvSpPr>
        <p:spPr bwMode="auto">
          <a:xfrm>
            <a:off x="2667000" y="1524000"/>
            <a:ext cx="4114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en-US" sz="2800" dirty="0">
                <a:solidFill>
                  <a:srgbClr val="292934"/>
                </a:solidFill>
                <a:latin typeface="Calibri" pitchFamily="34" charset="0"/>
              </a:rPr>
              <a:t>Yarrow (</a:t>
            </a:r>
            <a:r>
              <a:rPr lang="en-US" altLang="en-US" sz="2800" i="1" dirty="0" err="1">
                <a:solidFill>
                  <a:srgbClr val="292934"/>
                </a:solidFill>
                <a:latin typeface="Calibri" pitchFamily="34" charset="0"/>
              </a:rPr>
              <a:t>Achillea</a:t>
            </a:r>
            <a:r>
              <a:rPr lang="en-US" altLang="en-US" sz="2800" i="1" dirty="0">
                <a:solidFill>
                  <a:srgbClr val="292934"/>
                </a:solidFill>
                <a:latin typeface="Calibri" pitchFamily="34" charset="0"/>
              </a:rPr>
              <a:t> </a:t>
            </a:r>
            <a:r>
              <a:rPr lang="en-US" altLang="en-US" sz="2800" i="1" dirty="0" err="1">
                <a:solidFill>
                  <a:srgbClr val="292934"/>
                </a:solidFill>
                <a:latin typeface="Calibri" pitchFamily="34" charset="0"/>
              </a:rPr>
              <a:t>lanulosa</a:t>
            </a:r>
            <a:r>
              <a:rPr lang="en-US" altLang="en-US" sz="2800" dirty="0">
                <a:solidFill>
                  <a:srgbClr val="292934"/>
                </a:solidFill>
                <a:latin typeface="Calibri" pitchFamily="34" charset="0"/>
              </a:rPr>
              <a:t>)</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24200" y="2209800"/>
            <a:ext cx="3200400" cy="4000500"/>
          </a:xfrm>
          <a:prstGeom prst="rect">
            <a:avLst/>
          </a:prstGeom>
        </p:spPr>
      </p:pic>
      <p:sp>
        <p:nvSpPr>
          <p:cNvPr id="7" name="Rectangle 6"/>
          <p:cNvSpPr/>
          <p:nvPr/>
        </p:nvSpPr>
        <p:spPr>
          <a:xfrm>
            <a:off x="4876800" y="6210300"/>
            <a:ext cx="1558440" cy="215444"/>
          </a:xfrm>
          <a:prstGeom prst="rect">
            <a:avLst/>
          </a:prstGeom>
        </p:spPr>
        <p:txBody>
          <a:bodyPr wrap="none">
            <a:spAutoFit/>
          </a:bodyPr>
          <a:lstStyle/>
          <a:p>
            <a:r>
              <a:rPr lang="en-US" sz="800" dirty="0">
                <a:latin typeface="Calibri" panose="020F0502020204030204" pitchFamily="34" charset="0"/>
              </a:rPr>
              <a:t>Photo courtesy of Wikimedia.org</a:t>
            </a:r>
          </a:p>
        </p:txBody>
      </p:sp>
      <p:sp>
        <p:nvSpPr>
          <p:cNvPr id="8" name="Title 7"/>
          <p:cNvSpPr>
            <a:spLocks noGrp="1"/>
          </p:cNvSpPr>
          <p:nvPr>
            <p:ph type="title"/>
          </p:nvPr>
        </p:nvSpPr>
        <p:spPr>
          <a:xfrm>
            <a:off x="533400" y="533400"/>
            <a:ext cx="8153400" cy="990600"/>
          </a:xfrm>
        </p:spPr>
        <p:txBody>
          <a:bodyPr>
            <a:normAutofit/>
          </a:bodyPr>
          <a:lstStyle/>
          <a:p>
            <a:r>
              <a:rPr lang="en-US" sz="3800" dirty="0"/>
              <a:t>Investigation 1: Genetics or Environment?</a:t>
            </a:r>
          </a:p>
        </p:txBody>
      </p:sp>
    </p:spTree>
    <p:extLst>
      <p:ext uri="{BB962C8B-B14F-4D97-AF65-F5344CB8AC3E}">
        <p14:creationId xmlns:p14="http://schemas.microsoft.com/office/powerpoint/2010/main" val="924968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normAutofit/>
          </a:bodyPr>
          <a:lstStyle/>
          <a:p>
            <a:r>
              <a:rPr lang="en-US" sz="3800" dirty="0"/>
              <a:t>Investigation 1: Genetics or Environment?</a:t>
            </a:r>
          </a:p>
        </p:txBody>
      </p:sp>
      <p:sp>
        <p:nvSpPr>
          <p:cNvPr id="7" name="Rectangle 6"/>
          <p:cNvSpPr/>
          <p:nvPr/>
        </p:nvSpPr>
        <p:spPr>
          <a:xfrm>
            <a:off x="4114800" y="4572000"/>
            <a:ext cx="1946367" cy="246221"/>
          </a:xfrm>
          <a:prstGeom prst="rect">
            <a:avLst/>
          </a:prstGeom>
        </p:spPr>
        <p:txBody>
          <a:bodyPr wrap="none">
            <a:spAutoFit/>
          </a:bodyPr>
          <a:lstStyle/>
          <a:p>
            <a:r>
              <a:rPr lang="en-US" sz="1000" dirty="0">
                <a:solidFill>
                  <a:schemeClr val="bg1"/>
                </a:solidFill>
                <a:latin typeface="Calibri" panose="020F0502020204030204" pitchFamily="34" charset="0"/>
              </a:rPr>
              <a:t>Photo courtesy of Wikimedia.com</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5110" y="1645867"/>
            <a:ext cx="2009980" cy="2512475"/>
          </a:xfrm>
          <a:prstGeom prst="rect">
            <a:avLst/>
          </a:prstGeom>
        </p:spPr>
      </p:pic>
      <p:sp>
        <p:nvSpPr>
          <p:cNvPr id="5" name="Rectangle 4"/>
          <p:cNvSpPr/>
          <p:nvPr/>
        </p:nvSpPr>
        <p:spPr>
          <a:xfrm>
            <a:off x="3691165" y="4111431"/>
            <a:ext cx="1923925" cy="246221"/>
          </a:xfrm>
          <a:prstGeom prst="rect">
            <a:avLst/>
          </a:prstGeom>
        </p:spPr>
        <p:txBody>
          <a:bodyPr wrap="none">
            <a:spAutoFit/>
          </a:bodyPr>
          <a:lstStyle/>
          <a:p>
            <a:r>
              <a:rPr lang="en-US" sz="1000" dirty="0">
                <a:solidFill>
                  <a:srgbClr val="000000"/>
                </a:solidFill>
                <a:latin typeface="Calibri" panose="020F0502020204030204" pitchFamily="34" charset="0"/>
              </a:rPr>
              <a:t>Photo courtesy of Wikimedia.org</a:t>
            </a: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495800"/>
            <a:ext cx="9144000" cy="1682257"/>
          </a:xfrm>
          <a:prstGeom prst="rect">
            <a:avLst/>
          </a:prstGeom>
        </p:spPr>
      </p:pic>
    </p:spTree>
    <p:extLst>
      <p:ext uri="{BB962C8B-B14F-4D97-AF65-F5344CB8AC3E}">
        <p14:creationId xmlns:p14="http://schemas.microsoft.com/office/powerpoint/2010/main" val="30775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61066"/>
            <a:ext cx="9144000" cy="5135868"/>
          </a:xfrm>
          <a:prstGeom prst="rect">
            <a:avLst/>
          </a:prstGeom>
        </p:spPr>
      </p:pic>
      <p:sp>
        <p:nvSpPr>
          <p:cNvPr id="3" name="TextBox 2"/>
          <p:cNvSpPr txBox="1"/>
          <p:nvPr/>
        </p:nvSpPr>
        <p:spPr>
          <a:xfrm>
            <a:off x="533400" y="5638800"/>
            <a:ext cx="8229600" cy="1015663"/>
          </a:xfrm>
          <a:prstGeom prst="rect">
            <a:avLst/>
          </a:prstGeom>
          <a:noFill/>
        </p:spPr>
        <p:txBody>
          <a:bodyPr wrap="square" rtlCol="0">
            <a:spAutoFit/>
          </a:bodyPr>
          <a:lstStyle/>
          <a:p>
            <a:r>
              <a:rPr lang="en-US" sz="3000" dirty="0">
                <a:solidFill>
                  <a:srgbClr val="292934"/>
                </a:solidFill>
                <a:latin typeface="Calibri" pitchFamily="34" charset="0"/>
              </a:rPr>
              <a:t>Make a claim (with evidence) about whether genetics or the environment caused this variation.</a:t>
            </a:r>
          </a:p>
        </p:txBody>
      </p:sp>
      <p:sp>
        <p:nvSpPr>
          <p:cNvPr id="5" name="Title 1"/>
          <p:cNvSpPr txBox="1">
            <a:spLocks/>
          </p:cNvSpPr>
          <p:nvPr/>
        </p:nvSpPr>
        <p:spPr>
          <a:xfrm>
            <a:off x="533400" y="457200"/>
            <a:ext cx="8153400" cy="762000"/>
          </a:xfrm>
          <a:prstGeom prst="rect">
            <a:avLst/>
          </a:prstGeom>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800" b="0" i="0" u="none" strike="noStrike" kern="1200" cap="none" spc="-100" normalizeH="0" baseline="0" noProof="0" dirty="0">
                <a:ln>
                  <a:noFill/>
                </a:ln>
                <a:solidFill>
                  <a:schemeClr val="tx2"/>
                </a:solidFill>
                <a:effectLst/>
                <a:uLnTx/>
                <a:uFillTx/>
                <a:latin typeface="Calibri" panose="020F0502020204030204" pitchFamily="34" charset="0"/>
                <a:ea typeface="+mj-ea"/>
                <a:cs typeface="+mj-cs"/>
              </a:rPr>
              <a:t>Investigation 1: Genetics or Environment?</a:t>
            </a:r>
          </a:p>
        </p:txBody>
      </p:sp>
      <p:sp>
        <p:nvSpPr>
          <p:cNvPr id="6" name="Rectangle 5"/>
          <p:cNvSpPr/>
          <p:nvPr/>
        </p:nvSpPr>
        <p:spPr>
          <a:xfrm>
            <a:off x="7162800" y="5638800"/>
            <a:ext cx="1385316" cy="215444"/>
          </a:xfrm>
          <a:prstGeom prst="rect">
            <a:avLst/>
          </a:prstGeom>
        </p:spPr>
        <p:txBody>
          <a:bodyPr wrap="none">
            <a:spAutoFit/>
          </a:bodyPr>
          <a:lstStyle/>
          <a:p>
            <a:r>
              <a:rPr lang="en-US" sz="800" dirty="0">
                <a:latin typeface="Calibri" panose="020F0502020204030204" pitchFamily="34" charset="0"/>
              </a:rPr>
              <a:t>Courtesy of Cal Poly Pomona</a:t>
            </a:r>
          </a:p>
        </p:txBody>
      </p:sp>
    </p:spTree>
    <p:extLst>
      <p:ext uri="{BB962C8B-B14F-4D97-AF65-F5344CB8AC3E}">
        <p14:creationId xmlns:p14="http://schemas.microsoft.com/office/powerpoint/2010/main" val="40253238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457200"/>
            <a:ext cx="8153400" cy="1323439"/>
          </a:xfrm>
          <a:prstGeom prst="rect">
            <a:avLst/>
          </a:prstGeom>
        </p:spPr>
        <p:txBody>
          <a:bodyPr wrap="square">
            <a:spAutoFit/>
          </a:bodyPr>
          <a:lstStyle/>
          <a:p>
            <a:r>
              <a:rPr lang="en-US" sz="4000" dirty="0">
                <a:solidFill>
                  <a:schemeClr val="tx2"/>
                </a:solidFill>
                <a:latin typeface="Calibri" pitchFamily="34" charset="0"/>
              </a:rPr>
              <a:t>NGSS Standards: Inheritance and Variation in Traits</a:t>
            </a:r>
          </a:p>
        </p:txBody>
      </p:sp>
      <p:graphicFrame>
        <p:nvGraphicFramePr>
          <p:cNvPr id="3" name="Table 2">
            <a:extLst>
              <a:ext uri="{FF2B5EF4-FFF2-40B4-BE49-F238E27FC236}">
                <a16:creationId xmlns:a16="http://schemas.microsoft.com/office/drawing/2014/main" id="{BB3FDCDD-F793-47A3-B738-993FEDA892C6}"/>
              </a:ext>
            </a:extLst>
          </p:cNvPr>
          <p:cNvGraphicFramePr>
            <a:graphicFrameLocks noGrp="1"/>
          </p:cNvGraphicFramePr>
          <p:nvPr>
            <p:extLst>
              <p:ext uri="{D42A27DB-BD31-4B8C-83A1-F6EECF244321}">
                <p14:modId xmlns:p14="http://schemas.microsoft.com/office/powerpoint/2010/main" val="2702556732"/>
              </p:ext>
            </p:extLst>
          </p:nvPr>
        </p:nvGraphicFramePr>
        <p:xfrm>
          <a:off x="609600" y="1780639"/>
          <a:ext cx="7924800" cy="4607560"/>
        </p:xfrm>
        <a:graphic>
          <a:graphicData uri="http://schemas.openxmlformats.org/drawingml/2006/table">
            <a:tbl>
              <a:tblPr firstRow="1" bandRow="1">
                <a:tableStyleId>{5C22544A-7EE6-4342-B048-85BDC9FD1C3A}</a:tableStyleId>
              </a:tblPr>
              <a:tblGrid>
                <a:gridCol w="3962400">
                  <a:extLst>
                    <a:ext uri="{9D8B030D-6E8A-4147-A177-3AD203B41FA5}">
                      <a16:colId xmlns:a16="http://schemas.microsoft.com/office/drawing/2014/main" val="3474379637"/>
                    </a:ext>
                  </a:extLst>
                </a:gridCol>
                <a:gridCol w="3962400">
                  <a:extLst>
                    <a:ext uri="{9D8B030D-6E8A-4147-A177-3AD203B41FA5}">
                      <a16:colId xmlns:a16="http://schemas.microsoft.com/office/drawing/2014/main" val="179029499"/>
                    </a:ext>
                  </a:extLst>
                </a:gridCol>
              </a:tblGrid>
              <a:tr h="370840">
                <a:tc>
                  <a:txBody>
                    <a:bodyPr/>
                    <a:lstStyle/>
                    <a:p>
                      <a:pPr algn="ctr"/>
                      <a:r>
                        <a:rPr lang="en-US" dirty="0"/>
                        <a:t>Grade 1</a:t>
                      </a:r>
                    </a:p>
                  </a:txBody>
                  <a:tcPr/>
                </a:tc>
                <a:tc>
                  <a:txBody>
                    <a:bodyPr/>
                    <a:lstStyle/>
                    <a:p>
                      <a:pPr algn="ctr"/>
                      <a:r>
                        <a:rPr lang="en-US" dirty="0"/>
                        <a:t>Grade 3</a:t>
                      </a:r>
                    </a:p>
                  </a:txBody>
                  <a:tcPr/>
                </a:tc>
                <a:extLst>
                  <a:ext uri="{0D108BD9-81ED-4DB2-BD59-A6C34878D82A}">
                    <a16:rowId xmlns:a16="http://schemas.microsoft.com/office/drawing/2014/main" val="3430116287"/>
                  </a:ext>
                </a:extLst>
              </a:tr>
              <a:tr h="370840">
                <a:tc>
                  <a:txBody>
                    <a:bodyPr/>
                    <a:lstStyle/>
                    <a:p>
                      <a:r>
                        <a:rPr lang="en-US" sz="1600" b="1" i="0" u="none" strike="noStrike" kern="1200" baseline="0" dirty="0">
                          <a:solidFill>
                            <a:schemeClr val="dk1"/>
                          </a:solidFill>
                          <a:latin typeface="+mn-lt"/>
                          <a:ea typeface="+mn-ea"/>
                          <a:cs typeface="+mn-cs"/>
                        </a:rPr>
                        <a:t>LS3.A: Inheritance of Traits</a:t>
                      </a:r>
                    </a:p>
                    <a:p>
                      <a:pPr marL="285750" indent="-285750">
                        <a:buFont typeface="Arial" panose="020B0604020202020204" pitchFamily="34" charset="0"/>
                        <a:buChar char="•"/>
                      </a:pPr>
                      <a:r>
                        <a:rPr lang="en-US" sz="1600" b="0" i="0" u="none" strike="noStrike" kern="1200" baseline="0" dirty="0">
                          <a:solidFill>
                            <a:schemeClr val="dk1"/>
                          </a:solidFill>
                          <a:latin typeface="+mn-lt"/>
                          <a:ea typeface="+mn-ea"/>
                          <a:cs typeface="+mn-cs"/>
                        </a:rPr>
                        <a:t>Young animals are very much, but not exactly, like their parents. Plants also are very much, but not exactly, like their parents. (1-LS3-1)</a:t>
                      </a:r>
                    </a:p>
                    <a:p>
                      <a:pPr marL="285750" indent="-285750">
                        <a:buFont typeface="Arial" panose="020B0604020202020204" pitchFamily="34" charset="0"/>
                        <a:buChar char="•"/>
                      </a:pPr>
                      <a:endParaRPr lang="en-US" sz="1600" b="0" i="0" u="none" strike="noStrike" kern="1200" baseline="0" dirty="0">
                        <a:solidFill>
                          <a:schemeClr val="dk1"/>
                        </a:solidFill>
                        <a:latin typeface="+mn-lt"/>
                        <a:ea typeface="+mn-ea"/>
                        <a:cs typeface="+mn-cs"/>
                      </a:endParaRPr>
                    </a:p>
                    <a:p>
                      <a:pPr marL="285750" indent="-285750">
                        <a:buFont typeface="Arial" panose="020B0604020202020204" pitchFamily="34" charset="0"/>
                        <a:buChar char="•"/>
                      </a:pPr>
                      <a:endParaRPr lang="en-US" sz="1600" b="0" i="0" u="none" strike="noStrike" kern="1200" baseline="0" dirty="0">
                        <a:solidFill>
                          <a:schemeClr val="dk1"/>
                        </a:solidFill>
                        <a:latin typeface="+mn-lt"/>
                        <a:ea typeface="+mn-ea"/>
                        <a:cs typeface="+mn-cs"/>
                      </a:endParaRPr>
                    </a:p>
                    <a:p>
                      <a:pPr marL="285750" indent="-285750">
                        <a:buFont typeface="Arial" panose="020B0604020202020204" pitchFamily="34" charset="0"/>
                        <a:buChar char="•"/>
                      </a:pPr>
                      <a:endParaRPr lang="en-US" sz="1600" b="0" i="0" u="none" strike="noStrike" kern="1200" baseline="0" dirty="0">
                        <a:solidFill>
                          <a:schemeClr val="dk1"/>
                        </a:solidFill>
                        <a:latin typeface="+mn-lt"/>
                        <a:ea typeface="+mn-ea"/>
                        <a:cs typeface="+mn-cs"/>
                      </a:endParaRPr>
                    </a:p>
                    <a:p>
                      <a:pPr marL="285750" indent="-285750">
                        <a:buFont typeface="Arial" panose="020B0604020202020204" pitchFamily="34" charset="0"/>
                        <a:buChar char="•"/>
                      </a:pPr>
                      <a:endParaRPr lang="en-US" sz="1600" b="0" i="0" u="none" strike="noStrike" kern="1200" baseline="0" dirty="0">
                        <a:solidFill>
                          <a:schemeClr val="dk1"/>
                        </a:solidFill>
                        <a:latin typeface="+mn-lt"/>
                        <a:ea typeface="+mn-ea"/>
                        <a:cs typeface="+mn-cs"/>
                      </a:endParaRPr>
                    </a:p>
                    <a:p>
                      <a:pPr marL="285750" indent="-285750">
                        <a:buFont typeface="Arial" panose="020B0604020202020204" pitchFamily="34" charset="0"/>
                        <a:buChar char="•"/>
                      </a:pPr>
                      <a:endParaRPr lang="en-US" sz="1600" b="0" i="0" u="none" strike="noStrike" kern="1200" baseline="0" dirty="0">
                        <a:solidFill>
                          <a:schemeClr val="dk1"/>
                        </a:solidFill>
                        <a:latin typeface="+mn-lt"/>
                        <a:ea typeface="+mn-ea"/>
                        <a:cs typeface="+mn-cs"/>
                      </a:endParaRPr>
                    </a:p>
                    <a:p>
                      <a:r>
                        <a:rPr lang="en-US" sz="1600" b="1" i="0" u="none" strike="noStrike" kern="1200" baseline="0" dirty="0">
                          <a:solidFill>
                            <a:schemeClr val="dk1"/>
                          </a:solidFill>
                          <a:latin typeface="+mn-lt"/>
                          <a:ea typeface="+mn-ea"/>
                          <a:cs typeface="+mn-cs"/>
                        </a:rPr>
                        <a:t>LS3.B: Variation of Traits</a:t>
                      </a:r>
                    </a:p>
                    <a:p>
                      <a:pPr marL="285750" indent="-285750">
                        <a:buFont typeface="Arial" panose="020B0604020202020204" pitchFamily="34" charset="0"/>
                        <a:buChar char="•"/>
                      </a:pPr>
                      <a:r>
                        <a:rPr lang="en-US" sz="1600" b="0" i="0" u="none" strike="noStrike" kern="1200" baseline="0" dirty="0">
                          <a:solidFill>
                            <a:schemeClr val="dk1"/>
                          </a:solidFill>
                          <a:latin typeface="+mn-lt"/>
                          <a:ea typeface="+mn-ea"/>
                          <a:cs typeface="+mn-cs"/>
                        </a:rPr>
                        <a:t>Individuals of the same kind of plant or animal are recognizable as similar but can also vary in many ways. (1-LS3-1)</a:t>
                      </a:r>
                      <a:endParaRPr lang="en-US" sz="1600" dirty="0"/>
                    </a:p>
                  </a:txBody>
                  <a:tcPr>
                    <a:solidFill>
                      <a:srgbClr val="FBD4B4"/>
                    </a:solidFill>
                  </a:tcPr>
                </a:tc>
                <a:tc>
                  <a:txBody>
                    <a:bodyPr/>
                    <a:lstStyle/>
                    <a:p>
                      <a:r>
                        <a:rPr lang="en-US" sz="1600" b="1" i="0" u="none" strike="noStrike" kern="1200" baseline="0" dirty="0">
                          <a:solidFill>
                            <a:schemeClr val="dk1"/>
                          </a:solidFill>
                          <a:latin typeface="+mn-lt"/>
                          <a:ea typeface="+mn-ea"/>
                          <a:cs typeface="+mn-cs"/>
                        </a:rPr>
                        <a:t>LS3.A: Inheritance of Traits </a:t>
                      </a:r>
                      <a:endParaRPr lang="en-US" sz="1600" b="0" i="0" u="none" strike="noStrike" kern="1200" baseline="0" dirty="0">
                        <a:solidFill>
                          <a:schemeClr val="dk1"/>
                        </a:solidFill>
                        <a:latin typeface="+mn-lt"/>
                        <a:ea typeface="+mn-ea"/>
                        <a:cs typeface="+mn-cs"/>
                      </a:endParaRPr>
                    </a:p>
                    <a:p>
                      <a:pPr marL="285750" indent="-285750">
                        <a:buFont typeface="Arial" panose="020B0604020202020204" pitchFamily="34" charset="0"/>
                        <a:buChar char="•"/>
                      </a:pPr>
                      <a:r>
                        <a:rPr lang="en-US" sz="1600" b="0" i="0" u="none" strike="noStrike" kern="1200" baseline="0" dirty="0">
                          <a:solidFill>
                            <a:schemeClr val="dk1"/>
                          </a:solidFill>
                          <a:latin typeface="+mn-lt"/>
                          <a:ea typeface="+mn-ea"/>
                          <a:cs typeface="+mn-cs"/>
                        </a:rPr>
                        <a:t>Many characteristics of organisms are inherited from their parents. (3-LS3-1) </a:t>
                      </a:r>
                    </a:p>
                    <a:p>
                      <a:pPr marL="285750" indent="-285750">
                        <a:buFont typeface="Arial" panose="020B0604020202020204" pitchFamily="34" charset="0"/>
                        <a:buChar char="•"/>
                      </a:pPr>
                      <a:r>
                        <a:rPr lang="en-US" sz="1600" b="0" i="0" u="none" strike="noStrike" kern="1200" baseline="0" dirty="0">
                          <a:solidFill>
                            <a:schemeClr val="dk1"/>
                          </a:solidFill>
                          <a:latin typeface="+mn-lt"/>
                          <a:ea typeface="+mn-ea"/>
                          <a:cs typeface="+mn-cs"/>
                        </a:rPr>
                        <a:t>Other characteristics result from individuals’ interactions with the environment, which can range from diet to learning. Many characteristics involve both inheritance and environment. (3-LS3-2) </a:t>
                      </a:r>
                    </a:p>
                    <a:p>
                      <a:endParaRPr lang="en-US" sz="1600" b="0" i="0" u="none" strike="noStrike" kern="1200" baseline="0" dirty="0">
                        <a:solidFill>
                          <a:schemeClr val="dk1"/>
                        </a:solidFill>
                        <a:latin typeface="+mn-lt"/>
                        <a:ea typeface="+mn-ea"/>
                        <a:cs typeface="+mn-cs"/>
                      </a:endParaRPr>
                    </a:p>
                    <a:p>
                      <a:r>
                        <a:rPr lang="en-US" sz="1600" b="1" i="0" u="none" strike="noStrike" kern="1200" baseline="0" dirty="0">
                          <a:solidFill>
                            <a:schemeClr val="dk1"/>
                          </a:solidFill>
                          <a:latin typeface="+mn-lt"/>
                          <a:ea typeface="+mn-ea"/>
                          <a:cs typeface="+mn-cs"/>
                        </a:rPr>
                        <a:t>LS3.B: Variation of Traits </a:t>
                      </a:r>
                      <a:endParaRPr lang="en-US" sz="1600" b="0" i="0" u="none" strike="noStrike" kern="1200" baseline="0" dirty="0">
                        <a:solidFill>
                          <a:schemeClr val="dk1"/>
                        </a:solidFill>
                        <a:latin typeface="+mn-lt"/>
                        <a:ea typeface="+mn-ea"/>
                        <a:cs typeface="+mn-cs"/>
                      </a:endParaRPr>
                    </a:p>
                    <a:p>
                      <a:pPr marL="285750" indent="-285750">
                        <a:buFont typeface="Arial" panose="020B0604020202020204" pitchFamily="34" charset="0"/>
                        <a:buChar char="•"/>
                      </a:pPr>
                      <a:r>
                        <a:rPr lang="en-US" sz="1600" b="0" i="0" u="none" strike="noStrike" kern="1200" baseline="0" dirty="0">
                          <a:solidFill>
                            <a:schemeClr val="dk1"/>
                          </a:solidFill>
                          <a:latin typeface="+mn-lt"/>
                          <a:ea typeface="+mn-ea"/>
                          <a:cs typeface="+mn-cs"/>
                        </a:rPr>
                        <a:t>Different organisms vary in how they look and function because they have different inherited information. (3-LS3-1) </a:t>
                      </a:r>
                    </a:p>
                    <a:p>
                      <a:pPr marL="285750" indent="-285750">
                        <a:buFont typeface="Arial" panose="020B0604020202020204" pitchFamily="34" charset="0"/>
                        <a:buChar char="•"/>
                      </a:pPr>
                      <a:r>
                        <a:rPr lang="en-US" sz="1600" b="0" i="0" u="none" strike="noStrike" kern="1200" baseline="0" dirty="0">
                          <a:solidFill>
                            <a:schemeClr val="dk1"/>
                          </a:solidFill>
                          <a:latin typeface="+mn-lt"/>
                          <a:ea typeface="+mn-ea"/>
                          <a:cs typeface="+mn-cs"/>
                        </a:rPr>
                        <a:t>The environment also affects the traits that an organism develops. (3-LS3-2) </a:t>
                      </a:r>
                    </a:p>
                  </a:txBody>
                  <a:tcPr>
                    <a:solidFill>
                      <a:srgbClr val="FBD4B4"/>
                    </a:solidFill>
                  </a:tcPr>
                </a:tc>
                <a:extLst>
                  <a:ext uri="{0D108BD9-81ED-4DB2-BD59-A6C34878D82A}">
                    <a16:rowId xmlns:a16="http://schemas.microsoft.com/office/drawing/2014/main" val="719550092"/>
                  </a:ext>
                </a:extLst>
              </a:tr>
            </a:tbl>
          </a:graphicData>
        </a:graphic>
      </p:graphicFrame>
    </p:spTree>
    <p:extLst>
      <p:ext uri="{BB962C8B-B14F-4D97-AF65-F5344CB8AC3E}">
        <p14:creationId xmlns:p14="http://schemas.microsoft.com/office/powerpoint/2010/main" val="407238493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01000" cy="990600"/>
          </a:xfrm>
        </p:spPr>
        <p:txBody>
          <a:bodyPr>
            <a:noAutofit/>
          </a:bodyPr>
          <a:lstStyle/>
          <a:p>
            <a:r>
              <a:rPr lang="en-US" dirty="0"/>
              <a:t>Ideas That Explain How Populations Change over Time</a:t>
            </a:r>
          </a:p>
        </p:txBody>
      </p:sp>
      <p:graphicFrame>
        <p:nvGraphicFramePr>
          <p:cNvPr id="5" name="Diagram 4"/>
          <p:cNvGraphicFramePr/>
          <p:nvPr>
            <p:extLst>
              <p:ext uri="{D42A27DB-BD31-4B8C-83A1-F6EECF244321}">
                <p14:modId xmlns:p14="http://schemas.microsoft.com/office/powerpoint/2010/main" val="3089327827"/>
              </p:ext>
            </p:extLst>
          </p:nvPr>
        </p:nvGraphicFramePr>
        <p:xfrm>
          <a:off x="1143000" y="1752600"/>
          <a:ext cx="67818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98889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a:xfrm>
            <a:off x="609600" y="457200"/>
            <a:ext cx="7860632" cy="990600"/>
          </a:xfrm>
        </p:spPr>
        <p:txBody>
          <a:bodyPr>
            <a:normAutofit/>
          </a:bodyPr>
          <a:lstStyle/>
          <a:p>
            <a:pPr>
              <a:defRPr/>
            </a:pPr>
            <a:r>
              <a:rPr lang="en-US" dirty="0"/>
              <a:t>Investigation 2: Counting Seeds</a:t>
            </a:r>
          </a:p>
        </p:txBody>
      </p:sp>
      <p:sp>
        <p:nvSpPr>
          <p:cNvPr id="331779" name="Rectangle 3"/>
          <p:cNvSpPr>
            <a:spLocks noGrp="1" noChangeArrowheads="1"/>
          </p:cNvSpPr>
          <p:nvPr>
            <p:ph idx="1"/>
          </p:nvPr>
        </p:nvSpPr>
        <p:spPr>
          <a:xfrm>
            <a:off x="609600" y="1524000"/>
            <a:ext cx="7848600" cy="4953000"/>
          </a:xfrm>
        </p:spPr>
        <p:txBody>
          <a:bodyPr>
            <a:noAutofit/>
          </a:bodyPr>
          <a:lstStyle/>
          <a:p>
            <a:pPr marL="0" indent="0">
              <a:lnSpc>
                <a:spcPct val="90000"/>
              </a:lnSpc>
              <a:buFont typeface="Arial" pitchFamily="34" charset="0"/>
              <a:buNone/>
              <a:defRPr/>
            </a:pPr>
            <a:r>
              <a:rPr lang="en-US" sz="3200" b="1" dirty="0"/>
              <a:t>Assumptions:</a:t>
            </a:r>
          </a:p>
          <a:p>
            <a:pPr marL="731520" indent="-365760">
              <a:lnSpc>
                <a:spcPct val="90000"/>
              </a:lnSpc>
              <a:spcBef>
                <a:spcPts val="600"/>
              </a:spcBef>
              <a:buFont typeface="+mj-lt"/>
              <a:buAutoNum type="arabicPeriod"/>
              <a:defRPr/>
            </a:pPr>
            <a:r>
              <a:rPr lang="en-US" sz="3200" dirty="0"/>
              <a:t>All of the seeds from a piece of fruit survive, become adults, and make their own fruits. </a:t>
            </a:r>
          </a:p>
          <a:p>
            <a:pPr marL="731520" indent="-365760">
              <a:lnSpc>
                <a:spcPct val="90000"/>
              </a:lnSpc>
              <a:spcBef>
                <a:spcPts val="600"/>
              </a:spcBef>
              <a:buFont typeface="+mj-lt"/>
              <a:buAutoNum type="arabicPeriod"/>
              <a:defRPr/>
            </a:pPr>
            <a:r>
              <a:rPr lang="en-US" sz="3200" dirty="0"/>
              <a:t>The piece of fruit we have represents the last fruit of its kind on Earth.</a:t>
            </a:r>
          </a:p>
          <a:p>
            <a:pPr marL="731520" indent="-365760">
              <a:lnSpc>
                <a:spcPct val="90000"/>
              </a:lnSpc>
              <a:spcBef>
                <a:spcPts val="600"/>
              </a:spcBef>
              <a:buFont typeface="+mj-lt"/>
              <a:buAutoNum type="arabicPeriod"/>
              <a:defRPr/>
            </a:pPr>
            <a:r>
              <a:rPr lang="en-US" sz="3200" dirty="0"/>
              <a:t>All plants will die at the end of each year.</a:t>
            </a:r>
          </a:p>
          <a:p>
            <a:pPr marL="731520" indent="-365760">
              <a:lnSpc>
                <a:spcPct val="90000"/>
              </a:lnSpc>
              <a:spcBef>
                <a:spcPts val="600"/>
              </a:spcBef>
              <a:buFont typeface="+mj-lt"/>
              <a:buAutoNum type="arabicPeriod"/>
              <a:defRPr/>
            </a:pPr>
            <a:r>
              <a:rPr lang="en-US" sz="3200" dirty="0"/>
              <a:t>Each plant produces the same number of fruits per year. </a:t>
            </a:r>
          </a:p>
          <a:p>
            <a:pPr marL="731520" indent="-365760">
              <a:lnSpc>
                <a:spcPct val="90000"/>
              </a:lnSpc>
              <a:spcBef>
                <a:spcPts val="600"/>
              </a:spcBef>
              <a:buFont typeface="+mj-lt"/>
              <a:buAutoNum type="arabicPeriod"/>
              <a:defRPr/>
            </a:pPr>
            <a:r>
              <a:rPr lang="en-US" sz="3200" dirty="0"/>
              <a:t>One apple tree will produce 850 apples. </a:t>
            </a:r>
          </a:p>
        </p:txBody>
      </p:sp>
    </p:spTree>
    <p:extLst>
      <p:ext uri="{BB962C8B-B14F-4D97-AF65-F5344CB8AC3E}">
        <p14:creationId xmlns:p14="http://schemas.microsoft.com/office/powerpoint/2010/main" val="268557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533400" y="304800"/>
            <a:ext cx="8210551" cy="990600"/>
          </a:xfrm>
        </p:spPr>
        <p:txBody>
          <a:bodyPr>
            <a:normAutofit fontScale="90000"/>
          </a:bodyPr>
          <a:lstStyle/>
          <a:p>
            <a:pPr eaLnBrk="1" fontAlgn="auto" hangingPunct="1">
              <a:spcAft>
                <a:spcPts val="0"/>
              </a:spcAft>
              <a:defRPr/>
            </a:pPr>
            <a:br>
              <a:rPr lang="en-US" dirty="0"/>
            </a:br>
            <a:r>
              <a:rPr lang="en-US" sz="4400" dirty="0"/>
              <a:t>Norms for Working Together: The Heart </a:t>
            </a:r>
            <a:br>
              <a:rPr lang="en-US" sz="4400" dirty="0"/>
            </a:br>
            <a:endParaRPr lang="en-US" sz="4400" dirty="0"/>
          </a:p>
        </p:txBody>
      </p:sp>
      <p:sp>
        <p:nvSpPr>
          <p:cNvPr id="115715" name="Rectangle 3"/>
          <p:cNvSpPr>
            <a:spLocks noGrp="1" noChangeArrowheads="1"/>
          </p:cNvSpPr>
          <p:nvPr>
            <p:ph idx="1"/>
          </p:nvPr>
        </p:nvSpPr>
        <p:spPr>
          <a:xfrm>
            <a:off x="533400" y="2332038"/>
            <a:ext cx="8229600" cy="4297362"/>
          </a:xfrm>
        </p:spPr>
        <p:txBody>
          <a:bodyPr rtlCol="0">
            <a:normAutofit fontScale="92500" lnSpcReduction="20000"/>
          </a:bodyPr>
          <a:lstStyle/>
          <a:p>
            <a:pPr marL="0" indent="0" eaLnBrk="1" fontAlgn="auto" hangingPunct="1">
              <a:spcAft>
                <a:spcPts val="0"/>
              </a:spcAft>
              <a:buFont typeface="Arial" pitchFamily="34" charset="0"/>
              <a:buNone/>
              <a:defRPr/>
            </a:pPr>
            <a:r>
              <a:rPr lang="en-US" sz="2800" b="1" dirty="0"/>
              <a:t>The Heart of </a:t>
            </a:r>
            <a:r>
              <a:rPr lang="en-US" sz="2800" b="1" dirty="0" err="1"/>
              <a:t>RESPeCT</a:t>
            </a:r>
            <a:r>
              <a:rPr lang="en-US" sz="2800" b="1" dirty="0"/>
              <a:t> Lesson Analysis and Content </a:t>
            </a:r>
            <a:br>
              <a:rPr lang="en-US" sz="2800" b="1" dirty="0"/>
            </a:br>
            <a:r>
              <a:rPr lang="en-US" sz="2800" b="1" dirty="0"/>
              <a:t>Deepening</a:t>
            </a:r>
          </a:p>
          <a:p>
            <a:pPr marL="342900" marR="0" lvl="0" indent="-342900">
              <a:lnSpc>
                <a:spcPct val="110000"/>
              </a:lnSpc>
              <a:spcBef>
                <a:spcPts val="600"/>
              </a:spcBef>
              <a:spcAft>
                <a:spcPts val="0"/>
              </a:spcAft>
              <a:buFont typeface="Symbol"/>
              <a:buChar char=""/>
            </a:pPr>
            <a:r>
              <a:rPr lang="en-US" sz="2800" dirty="0">
                <a:solidFill>
                  <a:srgbClr val="292934"/>
                </a:solidFill>
              </a:rPr>
              <a:t>Keep the goal in mind: analysis of teaching to improve student learning.  </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Share your ideas, uncertainties, confusion, disagreements, questions, and good humor. All points of view are welcome.</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Expect and ask questions to deepen everyone’s learning; be constructively challenging.</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Listen carefully; seek to understand other participants’ points of view.</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600635" y="1219200"/>
            <a:ext cx="8543365"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181968175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Investigation 2: Counting Seeds</a:t>
            </a:r>
          </a:p>
        </p:txBody>
      </p:sp>
      <p:sp>
        <p:nvSpPr>
          <p:cNvPr id="3" name="Content Placeholder 2"/>
          <p:cNvSpPr>
            <a:spLocks noGrp="1"/>
          </p:cNvSpPr>
          <p:nvPr>
            <p:ph idx="1"/>
          </p:nvPr>
        </p:nvSpPr>
        <p:spPr>
          <a:xfrm>
            <a:off x="609600" y="1600200"/>
            <a:ext cx="8077200" cy="4876800"/>
          </a:xfrm>
        </p:spPr>
        <p:txBody>
          <a:bodyPr/>
          <a:lstStyle/>
          <a:p>
            <a:pPr marL="365760" indent="-365760">
              <a:spcBef>
                <a:spcPts val="1200"/>
              </a:spcBef>
            </a:pPr>
            <a:r>
              <a:rPr lang="en-US" sz="3200" dirty="0"/>
              <a:t>Not all of these seeds will grow into apple trees!</a:t>
            </a:r>
          </a:p>
          <a:p>
            <a:pPr marL="365760" indent="-365760">
              <a:spcBef>
                <a:spcPts val="1200"/>
              </a:spcBef>
            </a:pPr>
            <a:r>
              <a:rPr lang="en-US" sz="3200" b="1" dirty="0"/>
              <a:t>New science idea: </a:t>
            </a:r>
            <a:r>
              <a:rPr lang="en-US" sz="3200" dirty="0"/>
              <a:t>More offspring are born than survive.</a:t>
            </a:r>
          </a:p>
        </p:txBody>
      </p:sp>
    </p:spTree>
    <p:extLst>
      <p:ext uri="{BB962C8B-B14F-4D97-AF65-F5344CB8AC3E}">
        <p14:creationId xmlns:p14="http://schemas.microsoft.com/office/powerpoint/2010/main" val="3259303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721697155"/>
              </p:ext>
            </p:extLst>
          </p:nvPr>
        </p:nvGraphicFramePr>
        <p:xfrm>
          <a:off x="1143000" y="1473200"/>
          <a:ext cx="6781800" cy="5080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a:xfrm>
            <a:off x="609600" y="685800"/>
            <a:ext cx="8077200" cy="990600"/>
          </a:xfrm>
        </p:spPr>
        <p:txBody>
          <a:bodyPr>
            <a:noAutofit/>
          </a:bodyPr>
          <a:lstStyle/>
          <a:p>
            <a:r>
              <a:rPr lang="en-US" dirty="0"/>
              <a:t>Ideas That Explain How Populations Change over Time</a:t>
            </a:r>
          </a:p>
        </p:txBody>
      </p:sp>
    </p:spTree>
    <p:extLst>
      <p:ext uri="{BB962C8B-B14F-4D97-AF65-F5344CB8AC3E}">
        <p14:creationId xmlns:p14="http://schemas.microsoft.com/office/powerpoint/2010/main" val="16555402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8077200" cy="990600"/>
          </a:xfrm>
        </p:spPr>
        <p:txBody>
          <a:bodyPr>
            <a:noAutofit/>
          </a:bodyPr>
          <a:lstStyle/>
          <a:p>
            <a:r>
              <a:rPr lang="en-US" dirty="0"/>
              <a:t>Reflect: Content Deepening Focus Question 1</a:t>
            </a:r>
          </a:p>
        </p:txBody>
      </p:sp>
      <p:sp>
        <p:nvSpPr>
          <p:cNvPr id="3" name="Content Placeholder 2"/>
          <p:cNvSpPr>
            <a:spLocks noGrp="1"/>
          </p:cNvSpPr>
          <p:nvPr>
            <p:ph idx="1"/>
          </p:nvPr>
        </p:nvSpPr>
        <p:spPr>
          <a:xfrm>
            <a:off x="609600" y="1828800"/>
            <a:ext cx="8077200" cy="4648200"/>
          </a:xfrm>
        </p:spPr>
        <p:txBody>
          <a:bodyPr/>
          <a:lstStyle/>
          <a:p>
            <a:pPr marL="0" indent="0">
              <a:spcBef>
                <a:spcPts val="1200"/>
              </a:spcBef>
              <a:buNone/>
            </a:pPr>
            <a:r>
              <a:rPr lang="en-US" sz="3200" dirty="0"/>
              <a:t>How can we design experiments to test for genetic and environmental causes of trait variation?</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153400" cy="990600"/>
          </a:xfrm>
        </p:spPr>
        <p:txBody>
          <a:bodyPr/>
          <a:lstStyle/>
          <a:p>
            <a:r>
              <a:rPr lang="en-US" dirty="0"/>
              <a:t>Content Deepening: Focus Question 2</a:t>
            </a:r>
          </a:p>
        </p:txBody>
      </p:sp>
      <p:sp>
        <p:nvSpPr>
          <p:cNvPr id="3" name="Content Placeholder 2"/>
          <p:cNvSpPr>
            <a:spLocks noGrp="1"/>
          </p:cNvSpPr>
          <p:nvPr>
            <p:ph idx="1"/>
          </p:nvPr>
        </p:nvSpPr>
        <p:spPr>
          <a:xfrm>
            <a:off x="609600" y="1600200"/>
            <a:ext cx="8077200" cy="4876800"/>
          </a:xfrm>
        </p:spPr>
        <p:txBody>
          <a:bodyPr>
            <a:normAutofit/>
          </a:bodyPr>
          <a:lstStyle/>
          <a:p>
            <a:pPr marL="0" lvl="0" indent="0">
              <a:buNone/>
            </a:pPr>
            <a:r>
              <a:rPr lang="en-US" sz="3600" dirty="0"/>
              <a:t>How would biologists explain how a trait changes within a population over time?</a:t>
            </a:r>
          </a:p>
          <a:p>
            <a:endParaRPr lang="en-US" dirty="0"/>
          </a:p>
        </p:txBody>
      </p:sp>
    </p:spTree>
    <p:extLst>
      <p:ext uri="{BB962C8B-B14F-4D97-AF65-F5344CB8AC3E}">
        <p14:creationId xmlns:p14="http://schemas.microsoft.com/office/powerpoint/2010/main" val="389177087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8229600" cy="990600"/>
          </a:xfrm>
        </p:spPr>
        <p:txBody>
          <a:bodyPr>
            <a:noAutofit/>
          </a:bodyPr>
          <a:lstStyle/>
          <a:p>
            <a:r>
              <a:rPr lang="en-US" dirty="0"/>
              <a:t>Investigation 3: Explaining Changes over Time</a:t>
            </a:r>
          </a:p>
        </p:txBody>
      </p:sp>
      <p:sp>
        <p:nvSpPr>
          <p:cNvPr id="3" name="Content Placeholder 2"/>
          <p:cNvSpPr>
            <a:spLocks noGrp="1"/>
          </p:cNvSpPr>
          <p:nvPr>
            <p:ph idx="1"/>
          </p:nvPr>
        </p:nvSpPr>
        <p:spPr>
          <a:xfrm>
            <a:off x="609600" y="2057400"/>
            <a:ext cx="7924800" cy="4572000"/>
          </a:xfrm>
        </p:spPr>
        <p:txBody>
          <a:bodyPr/>
          <a:lstStyle/>
          <a:p>
            <a:pPr marL="0" indent="0">
              <a:buNone/>
            </a:pPr>
            <a:r>
              <a:rPr lang="en-US" sz="3200" b="1" dirty="0"/>
              <a:t>Goal: </a:t>
            </a:r>
            <a:r>
              <a:rPr lang="en-US" sz="3200" dirty="0"/>
              <a:t>To develop a full explanation for change in populations over time using evidence and major principles of natural selection </a:t>
            </a:r>
          </a:p>
        </p:txBody>
      </p:sp>
    </p:spTree>
    <p:extLst>
      <p:ext uri="{BB962C8B-B14F-4D97-AF65-F5344CB8AC3E}">
        <p14:creationId xmlns:p14="http://schemas.microsoft.com/office/powerpoint/2010/main" val="266162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Investigation 3: Explaining Changes over Time</a:t>
            </a:r>
          </a:p>
        </p:txBody>
      </p:sp>
      <p:sp>
        <p:nvSpPr>
          <p:cNvPr id="3" name="Content Placeholder 2"/>
          <p:cNvSpPr>
            <a:spLocks noGrp="1"/>
          </p:cNvSpPr>
          <p:nvPr>
            <p:ph idx="1"/>
          </p:nvPr>
        </p:nvSpPr>
        <p:spPr>
          <a:xfrm>
            <a:off x="609600" y="6096000"/>
            <a:ext cx="8229600" cy="479442"/>
          </a:xfrm>
        </p:spPr>
        <p:txBody>
          <a:bodyPr/>
          <a:lstStyle/>
          <a:p>
            <a:pPr marL="136525" indent="0">
              <a:buNone/>
            </a:pPr>
            <a:r>
              <a:rPr lang="en-US" sz="1800" u="sng" dirty="0">
                <a:hlinkClick r:id="rId3"/>
              </a:rPr>
              <a:t>http://www.hhmi.org/biointeractive/making-fittest-natural-selection-and-adaptation</a:t>
            </a:r>
            <a:endParaRPr lang="en-US" sz="1800" u="sng" dirty="0"/>
          </a:p>
          <a:p>
            <a:pPr marL="136525" indent="0">
              <a:buNone/>
            </a:pPr>
            <a:endParaRPr lang="en-US" sz="2000" dirty="0"/>
          </a:p>
        </p:txBody>
      </p:sp>
      <p:pic>
        <p:nvPicPr>
          <p:cNvPr id="5" name="Picture 4"/>
          <p:cNvPicPr>
            <a:picLocks noChangeAspect="1"/>
          </p:cNvPicPr>
          <p:nvPr/>
        </p:nvPicPr>
        <p:blipFill>
          <a:blip r:embed="rId4" cstate="print"/>
          <a:stretch>
            <a:fillRect/>
          </a:stretch>
        </p:blipFill>
        <p:spPr>
          <a:xfrm>
            <a:off x="1893094" y="1546359"/>
            <a:ext cx="5193506" cy="4192922"/>
          </a:xfrm>
          <a:prstGeom prst="rect">
            <a:avLst/>
          </a:prstGeom>
        </p:spPr>
      </p:pic>
      <p:sp>
        <p:nvSpPr>
          <p:cNvPr id="6" name="Rectangle 5">
            <a:extLst>
              <a:ext uri="{FF2B5EF4-FFF2-40B4-BE49-F238E27FC236}">
                <a16:creationId xmlns:a16="http://schemas.microsoft.com/office/drawing/2014/main" id="{5B2DA669-B256-49F1-A698-3C6E4B0C81FA}"/>
              </a:ext>
            </a:extLst>
          </p:cNvPr>
          <p:cNvSpPr/>
          <p:nvPr/>
        </p:nvSpPr>
        <p:spPr>
          <a:xfrm>
            <a:off x="4477390" y="5700268"/>
            <a:ext cx="2773516" cy="215444"/>
          </a:xfrm>
          <a:prstGeom prst="rect">
            <a:avLst/>
          </a:prstGeom>
        </p:spPr>
        <p:txBody>
          <a:bodyPr wrap="none">
            <a:spAutoFit/>
          </a:bodyPr>
          <a:lstStyle/>
          <a:p>
            <a:r>
              <a:rPr lang="en-US" sz="800" dirty="0">
                <a:latin typeface="Calibri" panose="020F0502020204030204" pitchFamily="34" charset="0"/>
              </a:rPr>
              <a:t>Used with permission from Howard Hughes Medical Institute</a:t>
            </a:r>
          </a:p>
        </p:txBody>
      </p:sp>
    </p:spTree>
    <p:extLst>
      <p:ext uri="{BB962C8B-B14F-4D97-AF65-F5344CB8AC3E}">
        <p14:creationId xmlns:p14="http://schemas.microsoft.com/office/powerpoint/2010/main" val="12093742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effectLst/>
              </a:rPr>
              <a:t>Investigation 3: Explaining Changes over Time</a:t>
            </a:r>
          </a:p>
        </p:txBody>
      </p:sp>
      <p:graphicFrame>
        <p:nvGraphicFramePr>
          <p:cNvPr id="6" name="Table 5"/>
          <p:cNvGraphicFramePr>
            <a:graphicFrameLocks noGrp="1"/>
          </p:cNvGraphicFramePr>
          <p:nvPr>
            <p:extLst>
              <p:ext uri="{D42A27DB-BD31-4B8C-83A1-F6EECF244321}">
                <p14:modId xmlns:p14="http://schemas.microsoft.com/office/powerpoint/2010/main" val="3496082927"/>
              </p:ext>
            </p:extLst>
          </p:nvPr>
        </p:nvGraphicFramePr>
        <p:xfrm>
          <a:off x="533400" y="1676401"/>
          <a:ext cx="8077199" cy="4724400"/>
        </p:xfrm>
        <a:graphic>
          <a:graphicData uri="http://schemas.openxmlformats.org/drawingml/2006/table">
            <a:tbl>
              <a:tblPr firstRow="1" firstCol="1" bandRow="1"/>
              <a:tblGrid>
                <a:gridCol w="1553308">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gridCol w="2485291">
                  <a:extLst>
                    <a:ext uri="{9D8B030D-6E8A-4147-A177-3AD203B41FA5}">
                      <a16:colId xmlns:a16="http://schemas.microsoft.com/office/drawing/2014/main" val="20002"/>
                    </a:ext>
                  </a:extLst>
                </a:gridCol>
              </a:tblGrid>
              <a:tr h="494954">
                <a:tc gridSpan="3">
                  <a:txBody>
                    <a:bodyPr/>
                    <a:lstStyle/>
                    <a:p>
                      <a:pPr marL="0" marR="0" algn="ctr">
                        <a:spcBef>
                          <a:spcPts val="300"/>
                        </a:spcBef>
                        <a:spcAft>
                          <a:spcPts val="0"/>
                        </a:spcAft>
                      </a:pPr>
                      <a:endParaRPr lang="en-US" sz="200" b="1" kern="1200" dirty="0">
                        <a:solidFill>
                          <a:schemeClr val="tx1"/>
                        </a:solidFill>
                        <a:latin typeface="+mn-lt"/>
                        <a:ea typeface="+mn-ea"/>
                        <a:cs typeface="+mn-cs"/>
                      </a:endParaRPr>
                    </a:p>
                    <a:p>
                      <a:pPr marL="0" marR="0" algn="ctr">
                        <a:spcBef>
                          <a:spcPts val="300"/>
                        </a:spcBef>
                        <a:spcAft>
                          <a:spcPts val="0"/>
                        </a:spcAft>
                      </a:pPr>
                      <a:r>
                        <a:rPr lang="en-US" sz="2000" b="1" kern="1200" dirty="0">
                          <a:solidFill>
                            <a:schemeClr val="tx1"/>
                          </a:solidFill>
                          <a:latin typeface="+mn-lt"/>
                          <a:ea typeface="+mn-ea"/>
                          <a:cs typeface="+mn-cs"/>
                        </a:rPr>
                        <a:t>Constructing a Natural-Selection Explanation</a:t>
                      </a:r>
                      <a:endParaRPr lang="en-US" sz="2000" dirty="0">
                        <a:solidFill>
                          <a:schemeClr val="tx1"/>
                        </a:solidFill>
                        <a:effectLst/>
                        <a:latin typeface="+mn-lt"/>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pPr marL="0" marR="0" algn="l">
                        <a:spcBef>
                          <a:spcPts val="0"/>
                        </a:spcBef>
                        <a:spcAft>
                          <a:spcPts val="0"/>
                        </a:spcAft>
                      </a:pPr>
                      <a:endParaRPr lang="en-US" sz="2000" b="1" dirty="0">
                        <a:solidFill>
                          <a:schemeClr val="tx1"/>
                        </a:solidFill>
                        <a:effectLst/>
                        <a:latin typeface="+mn-lt"/>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pPr marL="0" marR="0" algn="ctr">
                        <a:spcBef>
                          <a:spcPts val="0"/>
                        </a:spcBef>
                        <a:spcAft>
                          <a:spcPts val="0"/>
                        </a:spcAft>
                      </a:pPr>
                      <a:endParaRPr lang="en-US" sz="2000" dirty="0">
                        <a:solidFill>
                          <a:schemeClr val="tx1"/>
                        </a:solidFill>
                        <a:effectLst/>
                        <a:latin typeface="+mn-lt"/>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5"/>
                  </a:ext>
                </a:extLst>
              </a:tr>
              <a:tr h="494954">
                <a:tc>
                  <a:txBody>
                    <a:bodyPr/>
                    <a:lstStyle/>
                    <a:p>
                      <a:pPr marL="0" marR="0">
                        <a:spcBef>
                          <a:spcPts val="0"/>
                        </a:spcBef>
                        <a:spcAft>
                          <a:spcPts val="0"/>
                        </a:spcAft>
                      </a:pPr>
                      <a:r>
                        <a:rPr lang="en-US" sz="2000" b="1" dirty="0">
                          <a:solidFill>
                            <a:schemeClr val="tx1"/>
                          </a:solidFill>
                          <a:effectLst/>
                          <a:latin typeface="+mn-lt"/>
                          <a:ea typeface="Calibri"/>
                        </a:rPr>
                        <a:t>Principle</a:t>
                      </a:r>
                      <a:endParaRPr lang="en-US" sz="2000" dirty="0">
                        <a:solidFill>
                          <a:schemeClr val="tx1"/>
                        </a:solidFill>
                        <a:effectLst/>
                        <a:latin typeface="+mn-lt"/>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l">
                        <a:spcBef>
                          <a:spcPts val="0"/>
                        </a:spcBef>
                        <a:spcAft>
                          <a:spcPts val="0"/>
                        </a:spcAft>
                      </a:pPr>
                      <a:r>
                        <a:rPr lang="en-US" sz="2000" b="1" dirty="0">
                          <a:solidFill>
                            <a:schemeClr val="tx1"/>
                          </a:solidFill>
                          <a:effectLst/>
                          <a:latin typeface="+mn-lt"/>
                          <a:ea typeface="Times New Roman"/>
                        </a:rPr>
                        <a:t>Definition</a:t>
                      </a: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marL="0" marR="0" algn="ctr">
                        <a:spcBef>
                          <a:spcPts val="0"/>
                        </a:spcBef>
                        <a:spcAft>
                          <a:spcPts val="0"/>
                        </a:spcAft>
                      </a:pPr>
                      <a:r>
                        <a:rPr lang="en-US" sz="2000" b="1" dirty="0">
                          <a:solidFill>
                            <a:schemeClr val="tx1"/>
                          </a:solidFill>
                          <a:effectLst/>
                          <a:latin typeface="+mn-lt"/>
                          <a:ea typeface="Calibri"/>
                        </a:rPr>
                        <a:t>Evidence</a:t>
                      </a:r>
                      <a:endParaRPr lang="en-US" sz="2000" dirty="0">
                        <a:solidFill>
                          <a:schemeClr val="tx1"/>
                        </a:solidFill>
                        <a:effectLst/>
                        <a:latin typeface="+mn-lt"/>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10000"/>
                  </a:ext>
                </a:extLst>
              </a:tr>
              <a:tr h="860546">
                <a:tc>
                  <a:txBody>
                    <a:bodyPr/>
                    <a:lstStyle/>
                    <a:p>
                      <a:pPr marL="0" marR="0">
                        <a:spcBef>
                          <a:spcPts val="200"/>
                        </a:spcBef>
                        <a:spcAft>
                          <a:spcPts val="0"/>
                        </a:spcAft>
                      </a:pPr>
                      <a:endParaRPr lang="en-US" sz="200" b="0" dirty="0">
                        <a:solidFill>
                          <a:schemeClr val="tx1"/>
                        </a:solidFill>
                        <a:effectLst/>
                        <a:latin typeface="+mn-lt"/>
                        <a:ea typeface="Calibri"/>
                      </a:endParaRPr>
                    </a:p>
                    <a:p>
                      <a:pPr marL="0" marR="0">
                        <a:spcBef>
                          <a:spcPts val="200"/>
                        </a:spcBef>
                        <a:spcAft>
                          <a:spcPts val="0"/>
                        </a:spcAft>
                      </a:pPr>
                      <a:r>
                        <a:rPr lang="en-US" sz="2000" b="0" dirty="0">
                          <a:solidFill>
                            <a:schemeClr val="tx1"/>
                          </a:solidFill>
                          <a:effectLst/>
                          <a:latin typeface="+mn-lt"/>
                          <a:ea typeface="Calibri"/>
                        </a:rPr>
                        <a:t>Variation </a:t>
                      </a:r>
                      <a:endParaRPr lang="en-US" sz="2000" b="0" dirty="0">
                        <a:solidFill>
                          <a:schemeClr val="tx1"/>
                        </a:solidFill>
                        <a:effectLst/>
                        <a:latin typeface="+mn-lt"/>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dirty="0">
                          <a:solidFill>
                            <a:schemeClr val="tx1"/>
                          </a:solidFill>
                          <a:effectLst/>
                          <a:latin typeface="+mn-lt"/>
                          <a:ea typeface="Times New Roman"/>
                        </a:rPr>
                        <a:t> (See handout for definitions.)</a:t>
                      </a: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b="1" dirty="0">
                          <a:solidFill>
                            <a:schemeClr val="tx1"/>
                          </a:solidFill>
                          <a:effectLst/>
                          <a:latin typeface="+mn-lt"/>
                          <a:ea typeface="Calibri"/>
                        </a:rPr>
                        <a:t> </a:t>
                      </a:r>
                      <a:endParaRPr lang="en-US" sz="2000" dirty="0">
                        <a:solidFill>
                          <a:schemeClr val="tx1"/>
                        </a:solidFill>
                        <a:effectLst/>
                        <a:latin typeface="+mn-lt"/>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54479">
                <a:tc>
                  <a:txBody>
                    <a:bodyPr/>
                    <a:lstStyle/>
                    <a:p>
                      <a:pPr marL="0" marR="0">
                        <a:spcBef>
                          <a:spcPts val="0"/>
                        </a:spcBef>
                        <a:spcAft>
                          <a:spcPts val="0"/>
                        </a:spcAft>
                      </a:pPr>
                      <a:endParaRPr lang="en-US" sz="200" b="0" dirty="0">
                        <a:solidFill>
                          <a:schemeClr val="tx1"/>
                        </a:solidFill>
                        <a:effectLst/>
                        <a:latin typeface="+mn-lt"/>
                        <a:ea typeface="Calibri"/>
                      </a:endParaRPr>
                    </a:p>
                    <a:p>
                      <a:pPr marL="0" marR="0">
                        <a:spcBef>
                          <a:spcPts val="0"/>
                        </a:spcBef>
                        <a:spcAft>
                          <a:spcPts val="0"/>
                        </a:spcAft>
                      </a:pPr>
                      <a:r>
                        <a:rPr lang="en-US" sz="2000" b="0" dirty="0">
                          <a:solidFill>
                            <a:schemeClr val="tx1"/>
                          </a:solidFill>
                          <a:effectLst/>
                          <a:latin typeface="+mn-lt"/>
                          <a:ea typeface="Calibri"/>
                        </a:rPr>
                        <a:t>Inheritance</a:t>
                      </a:r>
                      <a:endParaRPr lang="en-US" sz="2000" b="0" dirty="0">
                        <a:solidFill>
                          <a:schemeClr val="tx1"/>
                        </a:solidFill>
                        <a:effectLst/>
                        <a:latin typeface="+mn-lt"/>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400" dirty="0">
                        <a:solidFill>
                          <a:schemeClr val="tx1"/>
                        </a:solidFill>
                        <a:effectLst/>
                        <a:latin typeface="+mn-lt"/>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b="1" dirty="0">
                          <a:solidFill>
                            <a:schemeClr val="tx1"/>
                          </a:solidFill>
                          <a:effectLst/>
                          <a:latin typeface="+mn-lt"/>
                          <a:ea typeface="Calibri"/>
                        </a:rPr>
                        <a:t> </a:t>
                      </a:r>
                      <a:endParaRPr lang="en-US" sz="2000" dirty="0">
                        <a:solidFill>
                          <a:schemeClr val="tx1"/>
                        </a:solidFill>
                        <a:effectLst/>
                        <a:latin typeface="+mn-lt"/>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989909">
                <a:tc>
                  <a:txBody>
                    <a:bodyPr/>
                    <a:lstStyle/>
                    <a:p>
                      <a:pPr marL="0" marR="0">
                        <a:spcBef>
                          <a:spcPts val="0"/>
                        </a:spcBef>
                        <a:spcAft>
                          <a:spcPts val="0"/>
                        </a:spcAft>
                      </a:pPr>
                      <a:endParaRPr lang="en-US" sz="200" b="0" dirty="0">
                        <a:solidFill>
                          <a:schemeClr val="tx1"/>
                        </a:solidFill>
                        <a:effectLst/>
                        <a:latin typeface="+mn-lt"/>
                        <a:ea typeface="Calibri"/>
                      </a:endParaRPr>
                    </a:p>
                    <a:p>
                      <a:pPr marL="0" marR="0">
                        <a:spcBef>
                          <a:spcPts val="0"/>
                        </a:spcBef>
                        <a:spcAft>
                          <a:spcPts val="0"/>
                        </a:spcAft>
                      </a:pPr>
                      <a:r>
                        <a:rPr lang="en-US" sz="2000" b="0" dirty="0">
                          <a:solidFill>
                            <a:schemeClr val="tx1"/>
                          </a:solidFill>
                          <a:effectLst/>
                          <a:latin typeface="+mn-lt"/>
                          <a:ea typeface="Calibri"/>
                        </a:rPr>
                        <a:t>Selection </a:t>
                      </a:r>
                      <a:endParaRPr lang="en-US" sz="2000" b="0" dirty="0">
                        <a:solidFill>
                          <a:schemeClr val="tx1"/>
                        </a:solidFill>
                        <a:effectLst/>
                        <a:latin typeface="+mn-lt"/>
                        <a:ea typeface="Times New Roman"/>
                      </a:endParaRPr>
                    </a:p>
                    <a:p>
                      <a:pPr marL="0" marR="0">
                        <a:spcBef>
                          <a:spcPts val="0"/>
                        </a:spcBef>
                        <a:spcAft>
                          <a:spcPts val="0"/>
                        </a:spcAft>
                      </a:pPr>
                      <a:r>
                        <a:rPr lang="en-US" sz="2000" b="0" dirty="0">
                          <a:solidFill>
                            <a:schemeClr val="tx1"/>
                          </a:solidFill>
                          <a:effectLst/>
                          <a:latin typeface="+mn-lt"/>
                          <a:ea typeface="Calibri"/>
                        </a:rPr>
                        <a:t> </a:t>
                      </a:r>
                      <a:endParaRPr lang="en-US" sz="2000" b="0" dirty="0">
                        <a:solidFill>
                          <a:schemeClr val="tx1"/>
                        </a:solidFill>
                        <a:effectLst/>
                        <a:latin typeface="+mn-lt"/>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400" dirty="0">
                        <a:solidFill>
                          <a:schemeClr val="tx1"/>
                        </a:solidFill>
                        <a:effectLst/>
                        <a:latin typeface="+mn-lt"/>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b="1" dirty="0">
                          <a:solidFill>
                            <a:schemeClr val="tx1"/>
                          </a:solidFill>
                          <a:effectLst/>
                          <a:latin typeface="+mn-lt"/>
                          <a:ea typeface="Calibri"/>
                        </a:rPr>
                        <a:t> </a:t>
                      </a:r>
                      <a:endParaRPr lang="en-US" sz="2000" dirty="0">
                        <a:solidFill>
                          <a:schemeClr val="tx1"/>
                        </a:solidFill>
                        <a:effectLst/>
                        <a:latin typeface="+mn-lt"/>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929558">
                <a:tc>
                  <a:txBody>
                    <a:bodyPr/>
                    <a:lstStyle/>
                    <a:p>
                      <a:pPr marL="0" marR="0">
                        <a:spcBef>
                          <a:spcPts val="0"/>
                        </a:spcBef>
                        <a:spcAft>
                          <a:spcPts val="0"/>
                        </a:spcAft>
                      </a:pPr>
                      <a:endParaRPr lang="en-US" sz="200" b="0" dirty="0">
                        <a:solidFill>
                          <a:schemeClr val="tx1"/>
                        </a:solidFill>
                        <a:effectLst/>
                        <a:latin typeface="+mn-lt"/>
                        <a:ea typeface="Calibri"/>
                      </a:endParaRPr>
                    </a:p>
                    <a:p>
                      <a:pPr marL="0" marR="0">
                        <a:spcBef>
                          <a:spcPts val="0"/>
                        </a:spcBef>
                        <a:spcAft>
                          <a:spcPts val="0"/>
                        </a:spcAft>
                      </a:pPr>
                      <a:r>
                        <a:rPr lang="en-US" sz="2000" b="0" dirty="0">
                          <a:solidFill>
                            <a:schemeClr val="tx1"/>
                          </a:solidFill>
                          <a:effectLst/>
                          <a:latin typeface="+mn-lt"/>
                          <a:ea typeface="Calibri"/>
                        </a:rPr>
                        <a:t>Adaptation </a:t>
                      </a:r>
                      <a:endParaRPr lang="en-US" sz="2000" b="0" dirty="0">
                        <a:solidFill>
                          <a:schemeClr val="tx1"/>
                        </a:solidFill>
                        <a:effectLst/>
                        <a:latin typeface="+mn-lt"/>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endParaRPr lang="en-US" sz="1400" dirty="0">
                        <a:solidFill>
                          <a:schemeClr val="tx1"/>
                        </a:solidFill>
                        <a:effectLst/>
                        <a:latin typeface="+mn-lt"/>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2000" b="1" dirty="0">
                          <a:solidFill>
                            <a:schemeClr val="tx1"/>
                          </a:solidFill>
                          <a:effectLst/>
                          <a:latin typeface="+mn-lt"/>
                          <a:ea typeface="Calibri"/>
                        </a:rPr>
                        <a:t> </a:t>
                      </a:r>
                      <a:endParaRPr lang="en-US" sz="2000" dirty="0">
                        <a:solidFill>
                          <a:schemeClr val="tx1"/>
                        </a:solidFill>
                        <a:effectLst/>
                        <a:latin typeface="+mn-lt"/>
                        <a:ea typeface="Times New Roman"/>
                      </a:endParaRPr>
                    </a:p>
                  </a:txBody>
                  <a:tcPr marL="58525" marR="5852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1655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90600"/>
          </a:xfrm>
        </p:spPr>
        <p:txBody>
          <a:bodyPr>
            <a:noAutofit/>
          </a:bodyPr>
          <a:lstStyle/>
          <a:p>
            <a:r>
              <a:rPr lang="en-US" dirty="0"/>
              <a:t>Reflect: Content Deepening Focus Question 2</a:t>
            </a:r>
          </a:p>
        </p:txBody>
      </p:sp>
      <p:sp>
        <p:nvSpPr>
          <p:cNvPr id="3" name="Content Placeholder 2"/>
          <p:cNvSpPr>
            <a:spLocks noGrp="1"/>
          </p:cNvSpPr>
          <p:nvPr>
            <p:ph idx="1"/>
          </p:nvPr>
        </p:nvSpPr>
        <p:spPr>
          <a:xfrm>
            <a:off x="457200" y="1828800"/>
            <a:ext cx="8229600" cy="4648200"/>
          </a:xfrm>
        </p:spPr>
        <p:txBody>
          <a:bodyPr>
            <a:normAutofit/>
          </a:bodyPr>
          <a:lstStyle/>
          <a:p>
            <a:pPr marL="0" lvl="0" indent="0">
              <a:buNone/>
            </a:pPr>
            <a:r>
              <a:rPr lang="en-US" sz="3200" dirty="0"/>
              <a:t>How would biologists explain how a trait changes within a population over time?</a:t>
            </a:r>
          </a:p>
          <a:p>
            <a:endParaRPr lang="en-US" dirty="0"/>
          </a:p>
        </p:txBody>
      </p:sp>
    </p:spTree>
    <p:extLst>
      <p:ext uri="{BB962C8B-B14F-4D97-AF65-F5344CB8AC3E}">
        <p14:creationId xmlns:p14="http://schemas.microsoft.com/office/powerpoint/2010/main" val="902261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990600"/>
          </a:xfrm>
        </p:spPr>
        <p:txBody>
          <a:bodyPr>
            <a:noAutofit/>
          </a:bodyPr>
          <a:lstStyle/>
          <a:p>
            <a:r>
              <a:rPr lang="en-US" sz="3800" dirty="0"/>
              <a:t>Content Representation: Plant Experiment</a:t>
            </a:r>
          </a:p>
        </p:txBody>
      </p:sp>
      <p:sp>
        <p:nvSpPr>
          <p:cNvPr id="3" name="Content Placeholder 2"/>
          <p:cNvSpPr>
            <a:spLocks noGrp="1"/>
          </p:cNvSpPr>
          <p:nvPr>
            <p:ph idx="1"/>
          </p:nvPr>
        </p:nvSpPr>
        <p:spPr>
          <a:xfrm>
            <a:off x="533400" y="1600200"/>
            <a:ext cx="8153400" cy="4953000"/>
          </a:xfrm>
        </p:spPr>
        <p:txBody>
          <a:bodyPr/>
          <a:lstStyle/>
          <a:p>
            <a:pPr marL="365760" indent="-365760">
              <a:spcBef>
                <a:spcPts val="1200"/>
              </a:spcBef>
              <a:spcAft>
                <a:spcPts val="0"/>
              </a:spcAft>
            </a:pPr>
            <a:r>
              <a:rPr lang="en-US" sz="3200" dirty="0"/>
              <a:t>Locate</a:t>
            </a:r>
            <a:r>
              <a:rPr lang="en-US" sz="3200" b="1" dirty="0"/>
              <a:t> Analysis Guide D5 </a:t>
            </a:r>
            <a:r>
              <a:rPr lang="en-US" sz="3200" dirty="0"/>
              <a:t>in handout 7.1 </a:t>
            </a:r>
            <a:br>
              <a:rPr lang="en-US" sz="3200" b="1" dirty="0"/>
            </a:br>
            <a:r>
              <a:rPr lang="en-US" sz="3200" dirty="0"/>
              <a:t>(last page of handout).</a:t>
            </a:r>
          </a:p>
          <a:p>
            <a:pPr marL="365760" indent="-365760">
              <a:spcBef>
                <a:spcPts val="1200"/>
              </a:spcBef>
              <a:spcAft>
                <a:spcPts val="0"/>
              </a:spcAft>
            </a:pPr>
            <a:r>
              <a:rPr lang="en-US" sz="3200" dirty="0"/>
              <a:t>Read the main learning goal at the top of the page.</a:t>
            </a:r>
            <a:endParaRPr lang="en-US" sz="3200" dirty="0">
              <a:solidFill>
                <a:srgbClr val="00B050"/>
              </a:solidFill>
            </a:endParaRPr>
          </a:p>
          <a:p>
            <a:pPr marL="0" indent="0">
              <a:spcBef>
                <a:spcPts val="0"/>
              </a:spcBef>
              <a:spcAft>
                <a:spcPts val="600"/>
              </a:spcAft>
              <a:buNone/>
            </a:pPr>
            <a:endParaRPr lang="en-US" sz="2350" dirty="0">
              <a:solidFill>
                <a:srgbClr val="FF0000"/>
              </a:solidFill>
            </a:endParaRPr>
          </a:p>
        </p:txBody>
      </p:sp>
    </p:spTree>
    <p:extLst>
      <p:ext uri="{BB962C8B-B14F-4D97-AF65-F5344CB8AC3E}">
        <p14:creationId xmlns:p14="http://schemas.microsoft.com/office/powerpoint/2010/main" val="23338833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447800"/>
            <a:ext cx="9144000" cy="5135868"/>
          </a:xfrm>
          <a:prstGeom prst="rect">
            <a:avLst/>
          </a:prstGeom>
        </p:spPr>
      </p:pic>
      <p:sp>
        <p:nvSpPr>
          <p:cNvPr id="5" name="Title 1"/>
          <p:cNvSpPr txBox="1">
            <a:spLocks/>
          </p:cNvSpPr>
          <p:nvPr/>
        </p:nvSpPr>
        <p:spPr>
          <a:xfrm>
            <a:off x="533400" y="609600"/>
            <a:ext cx="8153400" cy="762000"/>
          </a:xfrm>
          <a:prstGeom prst="rect">
            <a:avLst/>
          </a:prstGeom>
        </p:spPr>
        <p:txBody>
          <a:bodyPr>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800" b="0" i="0" u="none" strike="noStrike" kern="1200" cap="none" spc="-100" normalizeH="0" baseline="0" noProof="0" dirty="0">
                <a:ln>
                  <a:noFill/>
                </a:ln>
                <a:solidFill>
                  <a:schemeClr val="tx2"/>
                </a:solidFill>
                <a:effectLst/>
                <a:uLnTx/>
                <a:uFillTx/>
                <a:latin typeface="Calibri" panose="020F0502020204030204" pitchFamily="34" charset="0"/>
                <a:ea typeface="+mj-ea"/>
                <a:cs typeface="+mj-cs"/>
              </a:rPr>
              <a:t>Content Representation:</a:t>
            </a:r>
            <a:r>
              <a:rPr kumimoji="0" lang="en-US" sz="3800" b="0" i="0" u="none" strike="noStrike" kern="1200" cap="none" spc="-100" normalizeH="0" noProof="0" dirty="0">
                <a:ln>
                  <a:noFill/>
                </a:ln>
                <a:solidFill>
                  <a:schemeClr val="tx2"/>
                </a:solidFill>
                <a:effectLst/>
                <a:uLnTx/>
                <a:uFillTx/>
                <a:latin typeface="Calibri" panose="020F0502020204030204" pitchFamily="34" charset="0"/>
                <a:ea typeface="+mj-ea"/>
                <a:cs typeface="+mj-cs"/>
              </a:rPr>
              <a:t> Plant Experiment</a:t>
            </a:r>
            <a:endParaRPr kumimoji="0" lang="en-US" sz="3800" b="0" i="0" u="none" strike="noStrike" kern="1200" cap="none" spc="-100" normalizeH="0" baseline="0" noProof="0" dirty="0">
              <a:ln>
                <a:noFill/>
              </a:ln>
              <a:solidFill>
                <a:schemeClr val="tx2"/>
              </a:solidFill>
              <a:effectLst/>
              <a:uLnTx/>
              <a:uFillTx/>
              <a:latin typeface="Calibri" panose="020F0502020204030204" pitchFamily="34" charset="0"/>
              <a:ea typeface="+mj-ea"/>
              <a:cs typeface="+mj-cs"/>
            </a:endParaRPr>
          </a:p>
        </p:txBody>
      </p:sp>
      <p:sp>
        <p:nvSpPr>
          <p:cNvPr id="6" name="Rectangle 5"/>
          <p:cNvSpPr/>
          <p:nvPr/>
        </p:nvSpPr>
        <p:spPr>
          <a:xfrm>
            <a:off x="7086600" y="6248400"/>
            <a:ext cx="1385316" cy="215444"/>
          </a:xfrm>
          <a:prstGeom prst="rect">
            <a:avLst/>
          </a:prstGeom>
        </p:spPr>
        <p:txBody>
          <a:bodyPr wrap="none">
            <a:spAutoFit/>
          </a:bodyPr>
          <a:lstStyle/>
          <a:p>
            <a:r>
              <a:rPr lang="en-US" sz="800" dirty="0">
                <a:latin typeface="Calibri" panose="020F0502020204030204" pitchFamily="34" charset="0"/>
              </a:rPr>
              <a:t>Courtesy of Cal Poly Pomona</a:t>
            </a:r>
          </a:p>
        </p:txBody>
      </p:sp>
    </p:spTree>
    <p:extLst>
      <p:ext uri="{BB962C8B-B14F-4D97-AF65-F5344CB8AC3E}">
        <p14:creationId xmlns:p14="http://schemas.microsoft.com/office/powerpoint/2010/main" val="4025323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p:cNvSpPr>
            <a:spLocks noGrp="1" noChangeArrowheads="1"/>
          </p:cNvSpPr>
          <p:nvPr>
            <p:ph type="title"/>
          </p:nvPr>
        </p:nvSpPr>
        <p:spPr>
          <a:xfrm>
            <a:off x="533400" y="457200"/>
            <a:ext cx="8229600" cy="990600"/>
          </a:xfrm>
        </p:spPr>
        <p:txBody>
          <a:bodyPr/>
          <a:lstStyle/>
          <a:p>
            <a:r>
              <a:rPr lang="en-US" dirty="0"/>
              <a:t>Today’s Focus Questions</a:t>
            </a:r>
          </a:p>
        </p:txBody>
      </p:sp>
      <p:sp>
        <p:nvSpPr>
          <p:cNvPr id="7171" name="Rectangle 3"/>
          <p:cNvSpPr>
            <a:spLocks noGrp="1" noChangeArrowheads="1"/>
          </p:cNvSpPr>
          <p:nvPr>
            <p:ph idx="1"/>
          </p:nvPr>
        </p:nvSpPr>
        <p:spPr>
          <a:xfrm>
            <a:off x="533400" y="1447800"/>
            <a:ext cx="8229600" cy="4876800"/>
          </a:xfrm>
        </p:spPr>
        <p:txBody>
          <a:bodyPr>
            <a:noAutofit/>
          </a:bodyPr>
          <a:lstStyle/>
          <a:p>
            <a:pPr marL="365760" indent="-365760">
              <a:spcBef>
                <a:spcPts val="600"/>
              </a:spcBef>
            </a:pPr>
            <a:r>
              <a:rPr lang="en-US" sz="3000" dirty="0"/>
              <a:t>How do you know when a content representation is appropriate and matched to the main learning goal?</a:t>
            </a:r>
          </a:p>
          <a:p>
            <a:pPr marL="365760" indent="-365760">
              <a:spcBef>
                <a:spcPts val="600"/>
              </a:spcBef>
            </a:pPr>
            <a:r>
              <a:rPr lang="en-US" sz="3000" dirty="0"/>
              <a:t>How can we engage students in using content representations and models in meaningful ways?</a:t>
            </a:r>
          </a:p>
          <a:p>
            <a:pPr marL="365760" lvl="0" indent="-365760">
              <a:spcBef>
                <a:spcPts val="600"/>
              </a:spcBef>
            </a:pPr>
            <a:r>
              <a:rPr lang="en-US" sz="3000" dirty="0"/>
              <a:t>How can we design experiments to test for genetic and environmental causes of trait variation?</a:t>
            </a:r>
          </a:p>
          <a:p>
            <a:pPr marL="365760" indent="-365760">
              <a:spcBef>
                <a:spcPts val="600"/>
              </a:spcBef>
            </a:pPr>
            <a:r>
              <a:rPr lang="en-US" sz="3000" dirty="0"/>
              <a:t>How would biologists explain how a trait changes within a population over time?</a:t>
            </a:r>
          </a:p>
        </p:txBody>
      </p:sp>
    </p:spTree>
    <p:extLst>
      <p:ext uri="{BB962C8B-B14F-4D97-AF65-F5344CB8AC3E}">
        <p14:creationId xmlns:p14="http://schemas.microsoft.com/office/powerpoint/2010/main" val="20613116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153400" cy="990600"/>
          </a:xfrm>
        </p:spPr>
        <p:txBody>
          <a:bodyPr>
            <a:noAutofit/>
          </a:bodyPr>
          <a:lstStyle/>
          <a:p>
            <a:r>
              <a:rPr lang="en-US" sz="3800" dirty="0"/>
              <a:t>Does the Content Representation Match the Main Learning Goal?</a:t>
            </a:r>
          </a:p>
        </p:txBody>
      </p:sp>
      <p:sp>
        <p:nvSpPr>
          <p:cNvPr id="3" name="Content Placeholder 2"/>
          <p:cNvSpPr>
            <a:spLocks noGrp="1"/>
          </p:cNvSpPr>
          <p:nvPr>
            <p:ph idx="1"/>
          </p:nvPr>
        </p:nvSpPr>
        <p:spPr>
          <a:xfrm>
            <a:off x="609600" y="1828800"/>
            <a:ext cx="8229600" cy="4876800"/>
          </a:xfrm>
        </p:spPr>
        <p:txBody>
          <a:bodyPr/>
          <a:lstStyle/>
          <a:p>
            <a:pPr marL="0" indent="0">
              <a:spcBef>
                <a:spcPts val="0"/>
              </a:spcBef>
              <a:spcAft>
                <a:spcPts val="1200"/>
              </a:spcAft>
              <a:buNone/>
            </a:pPr>
            <a:r>
              <a:rPr lang="en-US" sz="2800" dirty="0"/>
              <a:t>How did you answer these questions from part 1 of the analysis guide?</a:t>
            </a:r>
          </a:p>
          <a:p>
            <a:pPr marL="548640" indent="-320040">
              <a:spcBef>
                <a:spcPts val="0"/>
              </a:spcBef>
              <a:spcAft>
                <a:spcPts val="300"/>
              </a:spcAft>
              <a:buFont typeface="+mj-lt"/>
              <a:buAutoNum type="arabicPeriod"/>
            </a:pPr>
            <a:r>
              <a:rPr lang="en-US" sz="2800" dirty="0"/>
              <a:t>Is the content representation scientifically accurate?</a:t>
            </a:r>
          </a:p>
          <a:p>
            <a:pPr marL="548640" indent="-320040">
              <a:spcBef>
                <a:spcPts val="0"/>
              </a:spcBef>
              <a:spcAft>
                <a:spcPts val="300"/>
              </a:spcAft>
              <a:buFont typeface="+mj-lt"/>
              <a:buAutoNum type="arabicPeriod"/>
            </a:pPr>
            <a:r>
              <a:rPr lang="en-US" sz="2800" dirty="0"/>
              <a:t>Is it closely matched to the main learning goal?</a:t>
            </a:r>
          </a:p>
          <a:p>
            <a:pPr marL="548640" indent="-320040">
              <a:spcBef>
                <a:spcPts val="0"/>
              </a:spcBef>
              <a:spcAft>
                <a:spcPts val="300"/>
              </a:spcAft>
              <a:buFont typeface="+mj-lt"/>
              <a:buAutoNum type="arabicPeriod"/>
            </a:pPr>
            <a:r>
              <a:rPr lang="en-US" sz="2800" dirty="0"/>
              <a:t>Does it present science ideas to students in  comprehensible ways?</a:t>
            </a:r>
          </a:p>
          <a:p>
            <a:pPr marL="548640" indent="-320040">
              <a:spcBef>
                <a:spcPts val="0"/>
              </a:spcBef>
              <a:spcAft>
                <a:spcPts val="300"/>
              </a:spcAft>
              <a:buFont typeface="+mj-lt"/>
              <a:buAutoNum type="arabicPeriod"/>
            </a:pPr>
            <a:r>
              <a:rPr lang="en-US" sz="2800" dirty="0"/>
              <a:t>Does it reinforce/introduce any misconceptions?</a:t>
            </a:r>
          </a:p>
          <a:p>
            <a:pPr marL="548640" indent="-320040">
              <a:spcBef>
                <a:spcPts val="0"/>
              </a:spcBef>
              <a:spcAft>
                <a:spcPts val="300"/>
              </a:spcAft>
              <a:buFont typeface="+mj-lt"/>
              <a:buAutoNum type="arabicPeriod"/>
            </a:pPr>
            <a:r>
              <a:rPr lang="en-US" sz="2800" dirty="0"/>
              <a:t>Does it address common misconceptions?</a:t>
            </a:r>
          </a:p>
          <a:p>
            <a:pPr marL="548640" indent="-320040">
              <a:spcBef>
                <a:spcPts val="0"/>
              </a:spcBef>
              <a:spcAft>
                <a:spcPts val="300"/>
              </a:spcAft>
              <a:buFont typeface="+mj-lt"/>
              <a:buAutoNum type="arabicPeriod"/>
            </a:pPr>
            <a:r>
              <a:rPr lang="en-US" sz="2800" dirty="0"/>
              <a:t>Does it contain distracting details?</a:t>
            </a:r>
          </a:p>
        </p:txBody>
      </p:sp>
    </p:spTree>
    <p:extLst>
      <p:ext uri="{BB962C8B-B14F-4D97-AF65-F5344CB8AC3E}">
        <p14:creationId xmlns:p14="http://schemas.microsoft.com/office/powerpoint/2010/main" val="256809153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06624"/>
          </a:xfrm>
        </p:spPr>
        <p:txBody>
          <a:bodyPr/>
          <a:lstStyle/>
          <a:p>
            <a:r>
              <a:rPr lang="en-US" dirty="0"/>
              <a:t>Summarizing Today’s Work</a:t>
            </a:r>
          </a:p>
        </p:txBody>
      </p:sp>
      <p:sp>
        <p:nvSpPr>
          <p:cNvPr id="3" name="Content Placeholder 2"/>
          <p:cNvSpPr>
            <a:spLocks noGrp="1"/>
          </p:cNvSpPr>
          <p:nvPr>
            <p:ph idx="1"/>
          </p:nvPr>
        </p:nvSpPr>
        <p:spPr>
          <a:xfrm>
            <a:off x="457200" y="1371600"/>
            <a:ext cx="8534400" cy="5334000"/>
          </a:xfrm>
        </p:spPr>
        <p:txBody>
          <a:bodyPr/>
          <a:lstStyle/>
          <a:p>
            <a:pPr marL="365760" indent="-365760">
              <a:spcBef>
                <a:spcPts val="0"/>
              </a:spcBef>
              <a:buAutoNum type="arabicPeriod"/>
            </a:pPr>
            <a:r>
              <a:rPr lang="en-US" sz="2800" dirty="0"/>
              <a:t>Think about the Science Content Storyline Lens strategies we’ve studied so far:</a:t>
            </a:r>
          </a:p>
          <a:p>
            <a:pPr marL="365760" indent="-365760">
              <a:spcBef>
                <a:spcPts val="23000"/>
              </a:spcBef>
              <a:buFont typeface="+mj-lt"/>
              <a:buAutoNum type="arabicPeriod" startAt="2"/>
            </a:pPr>
            <a:r>
              <a:rPr lang="en-US" sz="2800" dirty="0"/>
              <a:t>Think about your science-content-learning work today.</a:t>
            </a:r>
          </a:p>
          <a:p>
            <a:pPr marL="365760" indent="-365760">
              <a:buAutoNum type="arabicPeriod" startAt="2"/>
            </a:pPr>
            <a:r>
              <a:rPr lang="en-US" sz="2800" b="1" dirty="0"/>
              <a:t>Reflect: </a:t>
            </a:r>
            <a:r>
              <a:rPr lang="en-US" sz="2800" dirty="0"/>
              <a:t>What ideas or questions do you want to remember from today and refer back to? </a:t>
            </a:r>
          </a:p>
        </p:txBody>
      </p:sp>
      <p:sp>
        <p:nvSpPr>
          <p:cNvPr id="5" name="Content Placeholder 3"/>
          <p:cNvSpPr txBox="1">
            <a:spLocks/>
          </p:cNvSpPr>
          <p:nvPr/>
        </p:nvSpPr>
        <p:spPr bwMode="auto">
          <a:xfrm>
            <a:off x="533400" y="2438400"/>
            <a:ext cx="8229600" cy="2603790"/>
          </a:xfrm>
          <a:prstGeom prst="rect">
            <a:avLst/>
          </a:prstGeom>
          <a:noFill/>
          <a:ln w="47625">
            <a:solidFill>
              <a:schemeClr val="accent1"/>
            </a:soli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spAutoFit/>
          </a:bodyPr>
          <a:lstStyle/>
          <a:p>
            <a:pPr marL="620713" marR="0" lvl="0" indent="-287338" algn="l" defTabSz="914400" rtl="0" eaLnBrk="0" fontAlgn="base" latinLnBrk="0" hangingPunct="0">
              <a:lnSpc>
                <a:spcPct val="100000"/>
              </a:lnSpc>
              <a:spcBef>
                <a:spcPct val="20000"/>
              </a:spcBef>
              <a:spcAft>
                <a:spcPct val="0"/>
              </a:spcAft>
              <a:buClr>
                <a:schemeClr val="accent1"/>
              </a:buClr>
              <a:buSzPct val="85000"/>
              <a:buFont typeface="Arial" charset="0"/>
              <a:buNone/>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A—Identify one main learning goal.</a:t>
            </a:r>
          </a:p>
          <a:p>
            <a:pPr marL="620713" marR="0" lvl="0" indent="-287338" algn="l" defTabSz="914400" rtl="0" eaLnBrk="0" fontAlgn="base" latinLnBrk="0" hangingPunct="0">
              <a:lnSpc>
                <a:spcPct val="100000"/>
              </a:lnSpc>
              <a:spcBef>
                <a:spcPct val="20000"/>
              </a:spcBef>
              <a:spcAft>
                <a:spcPct val="0"/>
              </a:spcAft>
              <a:buClr>
                <a:schemeClr val="accent1"/>
              </a:buClr>
              <a:buSzPct val="85000"/>
              <a:buFont typeface="Arial" charset="0"/>
              <a:buNone/>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B—Set the purpose with a focus question or goal statement.</a:t>
            </a:r>
          </a:p>
          <a:p>
            <a:pPr marL="620713" marR="0" lvl="0" indent="-287338" algn="l" defTabSz="914400" rtl="0" eaLnBrk="0" fontAlgn="base" latinLnBrk="0" hangingPunct="0">
              <a:lnSpc>
                <a:spcPct val="100000"/>
              </a:lnSpc>
              <a:spcBef>
                <a:spcPct val="20000"/>
              </a:spcBef>
              <a:spcAft>
                <a:spcPct val="0"/>
              </a:spcAft>
              <a:buClr>
                <a:schemeClr val="accent1"/>
              </a:buClr>
              <a:buSzPct val="85000"/>
              <a:buFont typeface="Arial" charset="0"/>
              <a:buNone/>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C—Select activities that are matched to the learning goal.</a:t>
            </a:r>
          </a:p>
          <a:p>
            <a:pPr marL="620713" marR="0" lvl="0" indent="-287338" algn="l" defTabSz="914400" rtl="0" eaLnBrk="0" fontAlgn="base" latinLnBrk="0" hangingPunct="0">
              <a:lnSpc>
                <a:spcPct val="100000"/>
              </a:lnSpc>
              <a:spcBef>
                <a:spcPct val="20000"/>
              </a:spcBef>
              <a:spcAft>
                <a:spcPct val="0"/>
              </a:spcAft>
              <a:buClr>
                <a:schemeClr val="accent1"/>
              </a:buClr>
              <a:buSzPct val="85000"/>
              <a:buFont typeface="Arial" charset="0"/>
              <a:buNone/>
              <a:tabLst>
                <a:tab pos="338138" algn="l"/>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D—Select content representations and models matched to the learning goal and engage students in their use.</a:t>
            </a:r>
          </a:p>
          <a:p>
            <a:pPr marL="620713" marR="0" lvl="0" indent="-287338" algn="l" defTabSz="914400" rtl="0" eaLnBrk="0" fontAlgn="base" latinLnBrk="0" hangingPunct="0">
              <a:lnSpc>
                <a:spcPct val="100000"/>
              </a:lnSpc>
              <a:spcBef>
                <a:spcPct val="20000"/>
              </a:spcBef>
              <a:spcAft>
                <a:spcPct val="0"/>
              </a:spcAft>
              <a:buClr>
                <a:schemeClr val="accent1"/>
              </a:buClr>
              <a:buSzPct val="85000"/>
              <a:buFont typeface="Arial" charset="0"/>
              <a:buNone/>
              <a:tabLst/>
              <a:defRPr/>
            </a:pPr>
            <a:r>
              <a:rPr kumimoji="0" lang="en-US" sz="2400" b="0" i="0" u="none" strike="noStrike" kern="1200" cap="none" spc="0" normalizeH="0" baseline="0" noProof="0" dirty="0">
                <a:ln>
                  <a:noFill/>
                </a:ln>
                <a:solidFill>
                  <a:schemeClr val="tx1"/>
                </a:solidFill>
                <a:effectLst/>
                <a:uLnTx/>
                <a:uFillTx/>
                <a:latin typeface="Calibri" panose="020F0502020204030204" pitchFamily="34" charset="0"/>
                <a:ea typeface="+mn-ea"/>
                <a:cs typeface="+mn-cs"/>
              </a:rPr>
              <a:t>I—Summarize key science ideas.</a:t>
            </a:r>
          </a:p>
        </p:txBody>
      </p:sp>
    </p:spTree>
    <p:extLst>
      <p:ext uri="{BB962C8B-B14F-4D97-AF65-F5344CB8AC3E}">
        <p14:creationId xmlns:p14="http://schemas.microsoft.com/office/powerpoint/2010/main" val="42181160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p:txBody>
          <a:bodyPr>
            <a:normAutofit/>
          </a:bodyPr>
          <a:lstStyle/>
          <a:p>
            <a:r>
              <a:rPr lang="en-US" dirty="0"/>
              <a:t>Homework</a:t>
            </a:r>
          </a:p>
        </p:txBody>
      </p:sp>
      <p:sp>
        <p:nvSpPr>
          <p:cNvPr id="84994" name="Content Placeholder 2"/>
          <p:cNvSpPr>
            <a:spLocks noGrp="1"/>
          </p:cNvSpPr>
          <p:nvPr>
            <p:ph idx="1"/>
          </p:nvPr>
        </p:nvSpPr>
        <p:spPr>
          <a:xfrm>
            <a:off x="457200" y="1447800"/>
            <a:ext cx="8229600" cy="4876800"/>
          </a:xfrm>
        </p:spPr>
        <p:txBody>
          <a:bodyPr/>
          <a:lstStyle/>
          <a:p>
            <a:pPr marL="365760" indent="-365760">
              <a:spcBef>
                <a:spcPts val="600"/>
              </a:spcBef>
              <a:spcAft>
                <a:spcPts val="600"/>
              </a:spcAft>
            </a:pPr>
            <a:r>
              <a:rPr lang="en-US" sz="3200" dirty="0"/>
              <a:t>Read about SCSL strategies F, G, and H in the </a:t>
            </a:r>
            <a:r>
              <a:rPr lang="en-US" sz="3200" dirty="0" err="1"/>
              <a:t>STeLLA</a:t>
            </a:r>
            <a:r>
              <a:rPr lang="en-US" sz="3200" dirty="0"/>
              <a:t> strategies booklet and complete the </a:t>
            </a:r>
            <a:br>
              <a:rPr lang="en-US" sz="3200" dirty="0"/>
            </a:br>
            <a:r>
              <a:rPr lang="en-US" sz="3200" dirty="0"/>
              <a:t>Z-fold summary chart for these strategies.</a:t>
            </a:r>
          </a:p>
          <a:p>
            <a:pPr marL="365760" indent="-365760">
              <a:spcBef>
                <a:spcPts val="600"/>
              </a:spcBef>
              <a:spcAft>
                <a:spcPts val="600"/>
              </a:spcAft>
            </a:pPr>
            <a:r>
              <a:rPr lang="en-US" sz="3200" dirty="0"/>
              <a:t>Be ready to share your assigned lesson in the VPA lesson series. </a:t>
            </a:r>
          </a:p>
          <a:p>
            <a:pPr marL="365760" indent="-365760">
              <a:spcBef>
                <a:spcPts val="600"/>
              </a:spcBef>
              <a:spcAft>
                <a:spcPts val="600"/>
              </a:spcAft>
            </a:pPr>
            <a:r>
              <a:rPr lang="en-US" sz="3200" dirty="0"/>
              <a:t>Bring your calendar for the academic year so we can schedule the dates for our school-year study-group meetings!  </a:t>
            </a:r>
          </a:p>
          <a:p>
            <a:endParaRPr lang="en-US" sz="2800" dirty="0"/>
          </a:p>
          <a:p>
            <a:pPr marL="0" indent="0">
              <a:buNone/>
            </a:pPr>
            <a:endParaRPr lang="en-US" sz="2400" dirty="0"/>
          </a:p>
          <a:p>
            <a:pPr marL="0" indent="0">
              <a:buNone/>
            </a:pPr>
            <a:endParaRPr lang="en-US" dirty="0"/>
          </a:p>
        </p:txBody>
      </p:sp>
    </p:spTree>
    <p:extLst>
      <p:ext uri="{BB962C8B-B14F-4D97-AF65-F5344CB8AC3E}">
        <p14:creationId xmlns:p14="http://schemas.microsoft.com/office/powerpoint/2010/main" val="124229631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2"/>
          <p:cNvSpPr>
            <a:spLocks noGrp="1" noChangeArrowheads="1"/>
          </p:cNvSpPr>
          <p:nvPr>
            <p:ph type="title"/>
          </p:nvPr>
        </p:nvSpPr>
        <p:spPr>
          <a:xfrm>
            <a:off x="533400" y="381000"/>
            <a:ext cx="8153400" cy="990600"/>
          </a:xfrm>
        </p:spPr>
        <p:txBody>
          <a:bodyPr>
            <a:normAutofit/>
          </a:bodyPr>
          <a:lstStyle/>
          <a:p>
            <a:r>
              <a:rPr lang="en-US" sz="3700" dirty="0"/>
              <a:t>Reflections on Today’s Session </a:t>
            </a:r>
          </a:p>
        </p:txBody>
      </p:sp>
      <p:sp>
        <p:nvSpPr>
          <p:cNvPr id="18435" name="Rectangle 3"/>
          <p:cNvSpPr>
            <a:spLocks noGrp="1" noChangeArrowheads="1"/>
          </p:cNvSpPr>
          <p:nvPr>
            <p:ph idx="1"/>
          </p:nvPr>
        </p:nvSpPr>
        <p:spPr>
          <a:xfrm>
            <a:off x="533400" y="1295400"/>
            <a:ext cx="8153400" cy="5257800"/>
          </a:xfrm>
        </p:spPr>
        <p:txBody>
          <a:bodyPr>
            <a:noAutofit/>
          </a:bodyPr>
          <a:lstStyle/>
          <a:p>
            <a:pPr marL="365760" indent="-365760">
              <a:spcBef>
                <a:spcPts val="600"/>
              </a:spcBef>
            </a:pPr>
            <a:r>
              <a:rPr lang="en-US" sz="3000" dirty="0"/>
              <a:t>What are your reactions to the strategy of selecting content representations and models that are matched to the lesson’s main learning goal? </a:t>
            </a:r>
          </a:p>
          <a:p>
            <a:pPr marL="365760" indent="-365760">
              <a:spcBef>
                <a:spcPts val="600"/>
              </a:spcBef>
            </a:pPr>
            <a:r>
              <a:rPr lang="en-US" sz="3000" dirty="0"/>
              <a:t>What is something new you’ve learned about variations in plants and animals? Did your content-representation analyses support this learning in any way? </a:t>
            </a:r>
          </a:p>
          <a:p>
            <a:pPr marL="365760" indent="-365760">
              <a:spcBef>
                <a:spcPts val="600"/>
              </a:spcBef>
            </a:pPr>
            <a:r>
              <a:rPr lang="en-US" sz="3000" dirty="0"/>
              <a:t>Provide feedback about today’s session and the PD program so far (likes, dislikes, questions, concerns, and suggestions).</a:t>
            </a:r>
          </a:p>
          <a:p>
            <a:endParaRPr lang="en-US" sz="2800" dirty="0"/>
          </a:p>
          <a:p>
            <a:pPr marL="0" indent="0">
              <a:buNone/>
            </a:pPr>
            <a:endParaRPr lang="en-US" sz="2400" dirty="0"/>
          </a:p>
        </p:txBody>
      </p:sp>
    </p:spTree>
    <p:extLst>
      <p:ext uri="{BB962C8B-B14F-4D97-AF65-F5344CB8AC3E}">
        <p14:creationId xmlns:p14="http://schemas.microsoft.com/office/powerpoint/2010/main" val="199970205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457200" y="381000"/>
            <a:ext cx="8229600" cy="990600"/>
          </a:xfrm>
        </p:spPr>
        <p:txBody>
          <a:bodyPr>
            <a:normAutofit fontScale="90000"/>
          </a:bodyPr>
          <a:lstStyle/>
          <a:p>
            <a:pPr eaLnBrk="1" fontAlgn="auto" hangingPunct="1">
              <a:spcAft>
                <a:spcPts val="0"/>
              </a:spcAft>
              <a:defRPr/>
            </a:pPr>
            <a:br>
              <a:rPr lang="en-US" dirty="0"/>
            </a:br>
            <a:r>
              <a:rPr lang="en-US" sz="4400" dirty="0"/>
              <a:t>Norms for Working Together: The Basics</a:t>
            </a:r>
            <a:br>
              <a:rPr lang="en-US" sz="4400" dirty="0"/>
            </a:br>
            <a:endParaRPr lang="en-US" sz="4400" dirty="0"/>
          </a:p>
        </p:txBody>
      </p:sp>
      <p:sp>
        <p:nvSpPr>
          <p:cNvPr id="115715" name="Rectangle 3"/>
          <p:cNvSpPr>
            <a:spLocks noGrp="1" noChangeArrowheads="1"/>
          </p:cNvSpPr>
          <p:nvPr>
            <p:ph idx="1"/>
          </p:nvPr>
        </p:nvSpPr>
        <p:spPr>
          <a:xfrm>
            <a:off x="533400" y="2323073"/>
            <a:ext cx="8229600" cy="4306327"/>
          </a:xfrm>
        </p:spPr>
        <p:txBody>
          <a:bodyPr rtlCol="0">
            <a:normAutofit lnSpcReduction="10000"/>
          </a:bodyPr>
          <a:lstStyle/>
          <a:p>
            <a:pPr marL="0" indent="0" eaLnBrk="1" fontAlgn="auto" hangingPunct="1">
              <a:spcAft>
                <a:spcPts val="0"/>
              </a:spcAft>
              <a:buFont typeface="Arial" pitchFamily="34" charset="0"/>
              <a:buNone/>
              <a:defRPr/>
            </a:pPr>
            <a:r>
              <a:rPr lang="en-US" sz="2800" b="1" dirty="0"/>
              <a:t>The Basics</a:t>
            </a:r>
          </a:p>
          <a:p>
            <a:pPr marL="342900" marR="0" lvl="0" indent="-342900">
              <a:spcBef>
                <a:spcPts val="600"/>
              </a:spcBef>
              <a:spcAft>
                <a:spcPts val="0"/>
              </a:spcAft>
              <a:buFont typeface="Symbol"/>
              <a:buChar char=""/>
            </a:pPr>
            <a:r>
              <a:rPr lang="en-US" sz="2800" dirty="0">
                <a:solidFill>
                  <a:srgbClr val="292934"/>
                </a:solidFill>
              </a:rPr>
              <a:t>Arrive prepared and on time; stay for the duration; return from breaks on time.</a:t>
            </a:r>
            <a:endParaRPr lang="en-US" sz="2800" dirty="0"/>
          </a:p>
          <a:p>
            <a:pPr marL="342900" marR="0" lvl="0" indent="-342900">
              <a:spcBef>
                <a:spcPts val="600"/>
              </a:spcBef>
              <a:spcAft>
                <a:spcPts val="0"/>
              </a:spcAft>
              <a:buFont typeface="Symbol"/>
              <a:buChar char=""/>
            </a:pPr>
            <a:r>
              <a:rPr lang="en-US" sz="2800" dirty="0">
                <a:solidFill>
                  <a:srgbClr val="292934"/>
                </a:solidFill>
              </a:rPr>
              <a:t>Remain attentive, thoughtful, and respectful; engage and be present.</a:t>
            </a:r>
            <a:endParaRPr lang="en-US" sz="2800" dirty="0"/>
          </a:p>
          <a:p>
            <a:pPr marL="342900" marR="0" lvl="0" indent="-342900">
              <a:spcBef>
                <a:spcPts val="600"/>
              </a:spcBef>
              <a:spcAft>
                <a:spcPts val="0"/>
              </a:spcAft>
              <a:buFont typeface="Symbol"/>
              <a:buChar char=""/>
            </a:pPr>
            <a:r>
              <a:rPr lang="en-US" sz="2800" dirty="0">
                <a:solidFill>
                  <a:srgbClr val="292934"/>
                </a:solidFill>
              </a:rPr>
              <a:t>Eliminate interruptions (turn off cell phones, email, and other electronic devices; avoid sidebar conversations).</a:t>
            </a:r>
            <a:endParaRPr lang="en-US" sz="2800" dirty="0"/>
          </a:p>
          <a:p>
            <a:pPr marL="342900" marR="0" lvl="0" indent="-342900">
              <a:spcBef>
                <a:spcPts val="600"/>
              </a:spcBef>
              <a:spcAft>
                <a:spcPts val="0"/>
              </a:spcAft>
              <a:buFont typeface="Symbol"/>
              <a:buChar char=""/>
            </a:pPr>
            <a:r>
              <a:rPr lang="en-US" sz="2800" dirty="0">
                <a:solidFill>
                  <a:srgbClr val="292934"/>
                </a:solidFill>
              </a:rPr>
              <a:t>Make room for everyone to participate (monitor your floor time).</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533400" y="1295399"/>
            <a:ext cx="8229600"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2786413975"/>
      </p:ext>
    </p:extLst>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533400" y="304800"/>
            <a:ext cx="8210551" cy="990600"/>
          </a:xfrm>
        </p:spPr>
        <p:txBody>
          <a:bodyPr>
            <a:normAutofit fontScale="90000"/>
          </a:bodyPr>
          <a:lstStyle/>
          <a:p>
            <a:pPr eaLnBrk="1" fontAlgn="auto" hangingPunct="1">
              <a:spcAft>
                <a:spcPts val="0"/>
              </a:spcAft>
              <a:defRPr/>
            </a:pPr>
            <a:br>
              <a:rPr lang="en-US" dirty="0"/>
            </a:br>
            <a:r>
              <a:rPr lang="en-US" sz="4400" dirty="0"/>
              <a:t>Norms for Working Together: The Heart </a:t>
            </a:r>
            <a:br>
              <a:rPr lang="en-US" sz="4400" dirty="0"/>
            </a:br>
            <a:endParaRPr lang="en-US" sz="4400" dirty="0"/>
          </a:p>
        </p:txBody>
      </p:sp>
      <p:sp>
        <p:nvSpPr>
          <p:cNvPr id="115715" name="Rectangle 3"/>
          <p:cNvSpPr>
            <a:spLocks noGrp="1" noChangeArrowheads="1"/>
          </p:cNvSpPr>
          <p:nvPr>
            <p:ph idx="1"/>
          </p:nvPr>
        </p:nvSpPr>
        <p:spPr>
          <a:xfrm>
            <a:off x="533400" y="2332038"/>
            <a:ext cx="8229600" cy="4297362"/>
          </a:xfrm>
        </p:spPr>
        <p:txBody>
          <a:bodyPr rtlCol="0">
            <a:normAutofit fontScale="92500" lnSpcReduction="20000"/>
          </a:bodyPr>
          <a:lstStyle/>
          <a:p>
            <a:pPr marL="0" indent="0" eaLnBrk="1" fontAlgn="auto" hangingPunct="1">
              <a:spcAft>
                <a:spcPts val="0"/>
              </a:spcAft>
              <a:buFont typeface="Arial" pitchFamily="34" charset="0"/>
              <a:buNone/>
              <a:defRPr/>
            </a:pPr>
            <a:r>
              <a:rPr lang="en-US" sz="2800" b="1" dirty="0"/>
              <a:t>The Heart of </a:t>
            </a:r>
            <a:r>
              <a:rPr lang="en-US" sz="2800" b="1" dirty="0" err="1"/>
              <a:t>RESPeCT</a:t>
            </a:r>
            <a:r>
              <a:rPr lang="en-US" sz="2800" b="1" dirty="0"/>
              <a:t> Lesson Analysis and Content </a:t>
            </a:r>
            <a:br>
              <a:rPr lang="en-US" sz="2800" b="1" dirty="0"/>
            </a:br>
            <a:r>
              <a:rPr lang="en-US" sz="2800" b="1" dirty="0"/>
              <a:t>Deepening</a:t>
            </a:r>
          </a:p>
          <a:p>
            <a:pPr marL="342900" marR="0" lvl="0" indent="-342900">
              <a:lnSpc>
                <a:spcPct val="110000"/>
              </a:lnSpc>
              <a:spcBef>
                <a:spcPts val="600"/>
              </a:spcBef>
              <a:spcAft>
                <a:spcPts val="0"/>
              </a:spcAft>
              <a:buFont typeface="Symbol"/>
              <a:buChar char=""/>
            </a:pPr>
            <a:r>
              <a:rPr lang="en-US" sz="2800" dirty="0">
                <a:solidFill>
                  <a:srgbClr val="292934"/>
                </a:solidFill>
              </a:rPr>
              <a:t>Keep the goal in mind: analysis of teaching to improve student learning.  </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Share your ideas, uncertainties, confusion, disagreements, questions, and good humor. All points of view are welcome.</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Expect and ask questions to deepen everyone’s learning; be constructively challenging.</a:t>
            </a:r>
            <a:endParaRPr lang="en-US" sz="2800" dirty="0"/>
          </a:p>
          <a:p>
            <a:pPr marL="342900" marR="0" lvl="0" indent="-342900">
              <a:lnSpc>
                <a:spcPct val="110000"/>
              </a:lnSpc>
              <a:spcBef>
                <a:spcPts val="600"/>
              </a:spcBef>
              <a:spcAft>
                <a:spcPts val="0"/>
              </a:spcAft>
              <a:buFont typeface="Symbol"/>
              <a:buChar char=""/>
            </a:pPr>
            <a:r>
              <a:rPr lang="en-US" sz="2800" dirty="0">
                <a:solidFill>
                  <a:srgbClr val="292934"/>
                </a:solidFill>
              </a:rPr>
              <a:t>Listen carefully; seek to understand other participants’ points of view.</a:t>
            </a:r>
            <a:endParaRPr lang="en-US" sz="2800" dirty="0"/>
          </a:p>
          <a:p>
            <a:pPr marL="182880" indent="-182880" eaLnBrk="1" fontAlgn="auto" hangingPunct="1">
              <a:spcAft>
                <a:spcPts val="0"/>
              </a:spcAft>
              <a:buFont typeface="Arial" pitchFamily="34" charset="0"/>
              <a:buChar char="•"/>
              <a:defRPr/>
            </a:pPr>
            <a:endParaRPr lang="en-US" dirty="0"/>
          </a:p>
        </p:txBody>
      </p:sp>
      <p:sp>
        <p:nvSpPr>
          <p:cNvPr id="48133" name="TextBox 1"/>
          <p:cNvSpPr txBox="1">
            <a:spLocks noChangeArrowheads="1"/>
          </p:cNvSpPr>
          <p:nvPr/>
        </p:nvSpPr>
        <p:spPr bwMode="auto">
          <a:xfrm>
            <a:off x="600635" y="1219200"/>
            <a:ext cx="8543365" cy="9541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r>
              <a:rPr lang="en-US" altLang="en-US" sz="2800" b="1" dirty="0">
                <a:solidFill>
                  <a:srgbClr val="000000"/>
                </a:solidFill>
                <a:latin typeface="Calibri" panose="020F0502020204030204" pitchFamily="34" charset="0"/>
              </a:rPr>
              <a:t>Purpose: </a:t>
            </a:r>
            <a:r>
              <a:rPr lang="en-US" altLang="en-US" sz="2800" dirty="0">
                <a:solidFill>
                  <a:srgbClr val="000000"/>
                </a:solidFill>
                <a:latin typeface="Calibri" panose="020F0502020204030204" pitchFamily="34" charset="0"/>
              </a:rPr>
              <a:t>Build trust and develop a productive study group for all participants.</a:t>
            </a:r>
          </a:p>
        </p:txBody>
      </p:sp>
    </p:spTree>
    <p:extLst>
      <p:ext uri="{BB962C8B-B14F-4D97-AF65-F5344CB8AC3E}">
        <p14:creationId xmlns:p14="http://schemas.microsoft.com/office/powerpoint/2010/main" val="834303928"/>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E2FC841-44F4-4331-9979-C159E71701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7890" y="437254"/>
            <a:ext cx="5868219" cy="6420746"/>
          </a:xfrm>
          <a:prstGeom prst="rect">
            <a:avLst/>
          </a:prstGeom>
        </p:spPr>
      </p:pic>
      <p:sp>
        <p:nvSpPr>
          <p:cNvPr id="5" name="Rectangle 6"/>
          <p:cNvSpPr>
            <a:spLocks noChangeArrowheads="1"/>
          </p:cNvSpPr>
          <p:nvPr/>
        </p:nvSpPr>
        <p:spPr bwMode="auto">
          <a:xfrm>
            <a:off x="4571999" y="3962400"/>
            <a:ext cx="2743201" cy="533400"/>
          </a:xfrm>
          <a:prstGeom prst="rect">
            <a:avLst/>
          </a:prstGeom>
          <a:solidFill>
            <a:srgbClr val="FFFF00">
              <a:alpha val="9019"/>
            </a:srgbClr>
          </a:solidFill>
          <a:ln w="9525">
            <a:solidFill>
              <a:schemeClr val="tx1"/>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075712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533400"/>
            <a:ext cx="8077200" cy="990600"/>
          </a:xfrm>
        </p:spPr>
        <p:txBody>
          <a:bodyPr/>
          <a:lstStyle/>
          <a:p>
            <a:r>
              <a:rPr lang="en-US" dirty="0"/>
              <a:t>Lesson Analysis: Focus Question 1 </a:t>
            </a:r>
          </a:p>
        </p:txBody>
      </p:sp>
      <p:sp>
        <p:nvSpPr>
          <p:cNvPr id="3" name="Content Placeholder 2"/>
          <p:cNvSpPr>
            <a:spLocks noGrp="1"/>
          </p:cNvSpPr>
          <p:nvPr>
            <p:ph idx="1"/>
          </p:nvPr>
        </p:nvSpPr>
        <p:spPr>
          <a:xfrm>
            <a:off x="609600" y="1600200"/>
            <a:ext cx="8229600" cy="4876800"/>
          </a:xfrm>
        </p:spPr>
        <p:txBody>
          <a:bodyPr/>
          <a:lstStyle/>
          <a:p>
            <a:pPr marL="0" indent="0">
              <a:buNone/>
            </a:pPr>
            <a:r>
              <a:rPr lang="en-US" sz="3200" dirty="0"/>
              <a:t>How do you know when a content representation is appropriate and matched </a:t>
            </a:r>
            <a:br>
              <a:rPr lang="en-US" sz="3200" dirty="0"/>
            </a:br>
            <a:r>
              <a:rPr lang="en-US" sz="3200" dirty="0"/>
              <a:t>to the main learning goal?</a:t>
            </a:r>
          </a:p>
          <a:p>
            <a:endParaRPr lang="en-US" dirty="0"/>
          </a:p>
        </p:txBody>
      </p:sp>
    </p:spTree>
    <p:extLst>
      <p:ext uri="{BB962C8B-B14F-4D97-AF65-F5344CB8AC3E}">
        <p14:creationId xmlns:p14="http://schemas.microsoft.com/office/powerpoint/2010/main" val="3212163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a:xfrm>
            <a:off x="533400" y="533400"/>
            <a:ext cx="8153400" cy="990600"/>
          </a:xfrm>
        </p:spPr>
        <p:txBody>
          <a:bodyPr>
            <a:normAutofit/>
          </a:bodyPr>
          <a:lstStyle/>
          <a:p>
            <a:r>
              <a:rPr lang="en-US" sz="3800" dirty="0"/>
              <a:t>SCSL Strategy D: Purpose and Key Features</a:t>
            </a:r>
          </a:p>
        </p:txBody>
      </p:sp>
      <p:sp>
        <p:nvSpPr>
          <p:cNvPr id="29699" name="Content Placeholder 2"/>
          <p:cNvSpPr>
            <a:spLocks noGrp="1"/>
          </p:cNvSpPr>
          <p:nvPr>
            <p:ph idx="1"/>
          </p:nvPr>
        </p:nvSpPr>
        <p:spPr>
          <a:xfrm>
            <a:off x="533400" y="1600200"/>
            <a:ext cx="8153400" cy="4876800"/>
          </a:xfrm>
        </p:spPr>
        <p:txBody>
          <a:bodyPr>
            <a:normAutofit/>
          </a:bodyPr>
          <a:lstStyle/>
          <a:p>
            <a:pPr marL="0" lvl="1" indent="0">
              <a:spcBef>
                <a:spcPts val="0"/>
              </a:spcBef>
              <a:buNone/>
            </a:pPr>
            <a:r>
              <a:rPr lang="en-US" sz="3200" dirty="0"/>
              <a:t>What are the purpose and key features of this strategy? </a:t>
            </a:r>
          </a:p>
          <a:p>
            <a:pPr marL="0" lvl="1" indent="0">
              <a:spcBef>
                <a:spcPts val="2400"/>
              </a:spcBef>
              <a:buNone/>
            </a:pPr>
            <a:r>
              <a:rPr lang="en-US" sz="3200" dirty="0"/>
              <a:t>Cite ideas and examples from the </a:t>
            </a:r>
            <a:r>
              <a:rPr lang="en-US" sz="3200" dirty="0" err="1"/>
              <a:t>STeLLA</a:t>
            </a:r>
            <a:r>
              <a:rPr lang="en-US" sz="3200" dirty="0"/>
              <a:t> strategies booklet and your SCSL Z-fold summary chart. </a:t>
            </a:r>
          </a:p>
          <a:p>
            <a:pPr marL="0" lvl="1" indent="0">
              <a:spcBef>
                <a:spcPts val="0"/>
              </a:spcBef>
              <a:buNone/>
            </a:pPr>
            <a:endParaRPr lang="en-US" sz="3200" dirty="0"/>
          </a:p>
          <a:p>
            <a:endParaRPr lang="en-US" dirty="0"/>
          </a:p>
          <a:p>
            <a:pPr marL="274637" lvl="1" indent="0">
              <a:buNone/>
            </a:pPr>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0473145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RESPeCT Template">
  <a:themeElements>
    <a:clrScheme name="Custom 1">
      <a:dk1>
        <a:srgbClr val="000000"/>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11621</TotalTime>
  <Words>7661</Words>
  <Application>Microsoft Office PowerPoint</Application>
  <PresentationFormat>On-screen Show (4:3)</PresentationFormat>
  <Paragraphs>867</Paragraphs>
  <Slides>65</Slides>
  <Notes>65</Notes>
  <HiddenSlides>2</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65</vt:i4>
      </vt:variant>
    </vt:vector>
  </HeadingPairs>
  <TitlesOfParts>
    <vt:vector size="71" baseType="lpstr">
      <vt:lpstr>Arial</vt:lpstr>
      <vt:lpstr>Calibri</vt:lpstr>
      <vt:lpstr>Lucida Sans Unicode</vt:lpstr>
      <vt:lpstr>Symbol</vt:lpstr>
      <vt:lpstr>Clarity</vt:lpstr>
      <vt:lpstr>RESPeCT Template</vt:lpstr>
      <vt:lpstr>RESPeCT PD pROGRAM</vt:lpstr>
      <vt:lpstr>Agenda for Day 7</vt:lpstr>
      <vt:lpstr>Trends in Reflections</vt:lpstr>
      <vt:lpstr> Norms for Working Together: The Basics </vt:lpstr>
      <vt:lpstr> Norms for Working Together: The Heart  </vt:lpstr>
      <vt:lpstr>Today’s Focus Questions</vt:lpstr>
      <vt:lpstr>PowerPoint Presentation</vt:lpstr>
      <vt:lpstr>Lesson Analysis: Focus Question 1 </vt:lpstr>
      <vt:lpstr>SCSL Strategy D: Purpose and Key Features</vt:lpstr>
      <vt:lpstr>Strategy D: Discussion Questions</vt:lpstr>
      <vt:lpstr>Analysis Guide for Strategy D</vt:lpstr>
      <vt:lpstr>Content Representation 1: Three Environments</vt:lpstr>
      <vt:lpstr>Content Representation 1: Three Environments</vt:lpstr>
      <vt:lpstr>Does Content Representation 1 Match the Main Learning Goal? </vt:lpstr>
      <vt:lpstr>Content Representation 2: A Dandelion Story</vt:lpstr>
      <vt:lpstr>Content Representation 2: A Dandelion Story</vt:lpstr>
      <vt:lpstr>Does Content Representation 2 Match the Main Learning Goal? </vt:lpstr>
      <vt:lpstr>Content Representation 3: Cottonwood- Seed Model</vt:lpstr>
      <vt:lpstr>Content Representation 3: Cottonwood-Seed Model</vt:lpstr>
      <vt:lpstr>Does Content Representation 3 Match the Main Learning Goal? </vt:lpstr>
      <vt:lpstr>Lesson Analysis: Focus Question 2</vt:lpstr>
      <vt:lpstr>Lesson Analysis 1: Strategy D </vt:lpstr>
      <vt:lpstr>Lesson Analysis 1: Strategy D</vt:lpstr>
      <vt:lpstr>Strategy D: Synthesize and Summarize</vt:lpstr>
      <vt:lpstr>Variations in Plants and Animals</vt:lpstr>
      <vt:lpstr>Unit Central Question </vt:lpstr>
      <vt:lpstr>Our Last Content Deepening Session</vt:lpstr>
      <vt:lpstr>Review: Trait Variations</vt:lpstr>
      <vt:lpstr>Review: Types of Traits</vt:lpstr>
      <vt:lpstr>Novelty-Seeking Behavioral Trait</vt:lpstr>
      <vt:lpstr>Novelty-Seeking Behavioral Trait</vt:lpstr>
      <vt:lpstr>Content Deepening: Focus Question 1</vt:lpstr>
      <vt:lpstr>Inherited Traits</vt:lpstr>
      <vt:lpstr>NGSS Standards: Inheritance and Variation of Traits</vt:lpstr>
      <vt:lpstr>NGSS Standards: Inheritance and Variation in Traits</vt:lpstr>
      <vt:lpstr>NGSS Standards: Inheritance and Variation in Traits</vt:lpstr>
      <vt:lpstr>Review Focus Question 1</vt:lpstr>
      <vt:lpstr>Investigation 1: Genetics or Environment? </vt:lpstr>
      <vt:lpstr>PowerPoint Presentation</vt:lpstr>
      <vt:lpstr>PowerPoint Presentation</vt:lpstr>
      <vt:lpstr>Investigation 1: Genetics or Environment?</vt:lpstr>
      <vt:lpstr>Investigation 1: Genetics or Environment?</vt:lpstr>
      <vt:lpstr>Investigation 1: Genetics or Environment?</vt:lpstr>
      <vt:lpstr>Investigation 1: Genetics or Environment?</vt:lpstr>
      <vt:lpstr>Investigation 1: Genetics or Environment?</vt:lpstr>
      <vt:lpstr>PowerPoint Presentation</vt:lpstr>
      <vt:lpstr>PowerPoint Presentation</vt:lpstr>
      <vt:lpstr>Ideas That Explain How Populations Change over Time</vt:lpstr>
      <vt:lpstr>Investigation 2: Counting Seeds</vt:lpstr>
      <vt:lpstr>Investigation 2: Counting Seeds</vt:lpstr>
      <vt:lpstr>Ideas That Explain How Populations Change over Time</vt:lpstr>
      <vt:lpstr>Reflect: Content Deepening Focus Question 1</vt:lpstr>
      <vt:lpstr>Content Deepening: Focus Question 2</vt:lpstr>
      <vt:lpstr>Investigation 3: Explaining Changes over Time</vt:lpstr>
      <vt:lpstr>Investigation 3: Explaining Changes over Time</vt:lpstr>
      <vt:lpstr>Investigation 3: Explaining Changes over Time</vt:lpstr>
      <vt:lpstr>Reflect: Content Deepening Focus Question 2</vt:lpstr>
      <vt:lpstr>Content Representation: Plant Experiment</vt:lpstr>
      <vt:lpstr>PowerPoint Presentation</vt:lpstr>
      <vt:lpstr>Does the Content Representation Match the Main Learning Goal?</vt:lpstr>
      <vt:lpstr>Summarizing Today’s Work</vt:lpstr>
      <vt:lpstr>Homework</vt:lpstr>
      <vt:lpstr>Reflections on Today’s Session </vt:lpstr>
      <vt:lpstr> Norms for Working Together: The Basics </vt:lpstr>
      <vt:lpstr> Norms for Working Together: The Heart  </vt:lpstr>
    </vt:vector>
  </TitlesOfParts>
  <Company>BSCS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Paul Numedahl</dc:creator>
  <cp:lastModifiedBy>Mai Ngoc Tran</cp:lastModifiedBy>
  <cp:revision>838</cp:revision>
  <cp:lastPrinted>2014-06-15T14:17:59Z</cp:lastPrinted>
  <dcterms:created xsi:type="dcterms:W3CDTF">2014-06-10T18:20:14Z</dcterms:created>
  <dcterms:modified xsi:type="dcterms:W3CDTF">2020-01-06T23:44:49Z</dcterms:modified>
</cp:coreProperties>
</file>