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4"/>
  </p:notesMasterIdLst>
  <p:handoutMasterIdLst>
    <p:handoutMasterId r:id="rId75"/>
  </p:handoutMasterIdLst>
  <p:sldIdLst>
    <p:sldId id="299" r:id="rId3"/>
    <p:sldId id="409" r:id="rId4"/>
    <p:sldId id="410" r:id="rId5"/>
    <p:sldId id="411" r:id="rId6"/>
    <p:sldId id="412" r:id="rId7"/>
    <p:sldId id="437" r:id="rId8"/>
    <p:sldId id="413" r:id="rId9"/>
    <p:sldId id="414" r:id="rId10"/>
    <p:sldId id="415" r:id="rId11"/>
    <p:sldId id="416" r:id="rId12"/>
    <p:sldId id="418" r:id="rId13"/>
    <p:sldId id="419" r:id="rId14"/>
    <p:sldId id="436" r:id="rId15"/>
    <p:sldId id="420" r:id="rId16"/>
    <p:sldId id="421" r:id="rId17"/>
    <p:sldId id="457" r:id="rId18"/>
    <p:sldId id="423" r:id="rId19"/>
    <p:sldId id="424" r:id="rId20"/>
    <p:sldId id="425" r:id="rId21"/>
    <p:sldId id="381" r:id="rId22"/>
    <p:sldId id="482" r:id="rId23"/>
    <p:sldId id="483" r:id="rId24"/>
    <p:sldId id="484" r:id="rId25"/>
    <p:sldId id="485" r:id="rId26"/>
    <p:sldId id="486" r:id="rId27"/>
    <p:sldId id="487" r:id="rId28"/>
    <p:sldId id="488" r:id="rId29"/>
    <p:sldId id="489" r:id="rId30"/>
    <p:sldId id="490" r:id="rId31"/>
    <p:sldId id="491" r:id="rId32"/>
    <p:sldId id="497" r:id="rId33"/>
    <p:sldId id="492" r:id="rId34"/>
    <p:sldId id="463" r:id="rId35"/>
    <p:sldId id="498" r:id="rId36"/>
    <p:sldId id="465" r:id="rId37"/>
    <p:sldId id="493" r:id="rId38"/>
    <p:sldId id="466" r:id="rId39"/>
    <p:sldId id="467" r:id="rId40"/>
    <p:sldId id="468" r:id="rId41"/>
    <p:sldId id="494" r:id="rId42"/>
    <p:sldId id="495" r:id="rId43"/>
    <p:sldId id="496" r:id="rId44"/>
    <p:sldId id="473" r:id="rId45"/>
    <p:sldId id="426" r:id="rId46"/>
    <p:sldId id="427" r:id="rId47"/>
    <p:sldId id="428" r:id="rId48"/>
    <p:sldId id="431" r:id="rId49"/>
    <p:sldId id="477" r:id="rId50"/>
    <p:sldId id="479" r:id="rId51"/>
    <p:sldId id="480" r:id="rId52"/>
    <p:sldId id="438" r:id="rId53"/>
    <p:sldId id="439" r:id="rId54"/>
    <p:sldId id="440" r:id="rId55"/>
    <p:sldId id="441" r:id="rId56"/>
    <p:sldId id="442" r:id="rId57"/>
    <p:sldId id="443" r:id="rId58"/>
    <p:sldId id="444" r:id="rId59"/>
    <p:sldId id="500" r:id="rId60"/>
    <p:sldId id="446" r:id="rId61"/>
    <p:sldId id="447" r:id="rId62"/>
    <p:sldId id="448" r:id="rId63"/>
    <p:sldId id="449" r:id="rId64"/>
    <p:sldId id="451" r:id="rId65"/>
    <p:sldId id="452" r:id="rId66"/>
    <p:sldId id="453" r:id="rId67"/>
    <p:sldId id="454" r:id="rId68"/>
    <p:sldId id="499" r:id="rId69"/>
    <p:sldId id="481" r:id="rId70"/>
    <p:sldId id="432" r:id="rId71"/>
    <p:sldId id="433" r:id="rId72"/>
    <p:sldId id="434"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2" clrIdx="0">
    <p:extLst>
      <p:ext uri="{19B8F6BF-5375-455C-9EA6-DF929625EA0E}">
        <p15:presenceInfo xmlns:p15="http://schemas.microsoft.com/office/powerpoint/2012/main" userId="S-1-5-21-117609710-706699826-1801674531-557821" providerId="AD"/>
      </p:ext>
    </p:extLst>
  </p:cmAuthor>
  <p:cmAuthor id="2" name="Arlo Caine" initials="AC" lastIdx="6" clrIdx="1">
    <p:extLst>
      <p:ext uri="{19B8F6BF-5375-455C-9EA6-DF929625EA0E}">
        <p15:presenceInfo xmlns:p15="http://schemas.microsoft.com/office/powerpoint/2012/main" userId="S-1-5-21-117609710-706699826-1801674531-401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92" autoAdjust="0"/>
    <p:restoredTop sz="72401" autoAdjust="0"/>
  </p:normalViewPr>
  <p:slideViewPr>
    <p:cSldViewPr>
      <p:cViewPr varScale="1">
        <p:scale>
          <a:sx n="82" d="100"/>
          <a:sy n="82" d="100"/>
        </p:scale>
        <p:origin x="123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without distraction</c:v>
                </c:pt>
              </c:strCache>
            </c:strRef>
          </c:tx>
          <c:spPr>
            <a:solidFill>
              <a:schemeClr val="accent2"/>
            </a:solidFill>
            <a:ln>
              <a:noFill/>
            </a:ln>
            <a:effectLst/>
          </c:spPr>
          <c:invertIfNegative val="0"/>
          <c:cat>
            <c:strRef>
              <c:f>Sheet1!$A$2:$A$7</c:f>
              <c:strCache>
                <c:ptCount val="6"/>
                <c:pt idx="0">
                  <c:v>Laurie</c:v>
                </c:pt>
                <c:pt idx="1">
                  <c:v>Pam</c:v>
                </c:pt>
                <c:pt idx="2">
                  <c:v>Mike</c:v>
                </c:pt>
                <c:pt idx="3">
                  <c:v>Karen</c:v>
                </c:pt>
                <c:pt idx="4">
                  <c:v>Jaime</c:v>
                </c:pt>
                <c:pt idx="5">
                  <c:v>Juan</c:v>
                </c:pt>
              </c:strCache>
            </c:strRef>
          </c:cat>
          <c:val>
            <c:numRef>
              <c:f>Sheet1!$B$2:$B$7</c:f>
              <c:numCache>
                <c:formatCode>General</c:formatCode>
                <c:ptCount val="6"/>
                <c:pt idx="0">
                  <c:v>7</c:v>
                </c:pt>
                <c:pt idx="1">
                  <c:v>4</c:v>
                </c:pt>
                <c:pt idx="2">
                  <c:v>9</c:v>
                </c:pt>
                <c:pt idx="3">
                  <c:v>10</c:v>
                </c:pt>
                <c:pt idx="4">
                  <c:v>17</c:v>
                </c:pt>
                <c:pt idx="5">
                  <c:v>17</c:v>
                </c:pt>
              </c:numCache>
            </c:numRef>
          </c:val>
          <c:extLst>
            <c:ext xmlns:c16="http://schemas.microsoft.com/office/drawing/2014/chart" uri="{C3380CC4-5D6E-409C-BE32-E72D297353CC}">
              <c16:uniqueId val="{00000000-14BE-4EE3-BFF3-21A84B8E66AD}"/>
            </c:ext>
          </c:extLst>
        </c:ser>
        <c:ser>
          <c:idx val="1"/>
          <c:order val="1"/>
          <c:tx>
            <c:strRef>
              <c:f>Sheet1!$C$1</c:f>
              <c:strCache>
                <c:ptCount val="1"/>
                <c:pt idx="0">
                  <c:v>with distraction</c:v>
                </c:pt>
              </c:strCache>
            </c:strRef>
          </c:tx>
          <c:spPr>
            <a:solidFill>
              <a:schemeClr val="accent4"/>
            </a:solidFill>
            <a:ln>
              <a:noFill/>
            </a:ln>
            <a:effectLst/>
          </c:spPr>
          <c:invertIfNegative val="0"/>
          <c:cat>
            <c:strRef>
              <c:f>Sheet1!$A$2:$A$7</c:f>
              <c:strCache>
                <c:ptCount val="6"/>
                <c:pt idx="0">
                  <c:v>Laurie</c:v>
                </c:pt>
                <c:pt idx="1">
                  <c:v>Pam</c:v>
                </c:pt>
                <c:pt idx="2">
                  <c:v>Mike</c:v>
                </c:pt>
                <c:pt idx="3">
                  <c:v>Karen</c:v>
                </c:pt>
                <c:pt idx="4">
                  <c:v>Jaime</c:v>
                </c:pt>
                <c:pt idx="5">
                  <c:v>Juan</c:v>
                </c:pt>
              </c:strCache>
            </c:strRef>
          </c:cat>
          <c:val>
            <c:numRef>
              <c:f>Sheet1!$C$2:$C$7</c:f>
              <c:numCache>
                <c:formatCode>General</c:formatCode>
                <c:ptCount val="6"/>
                <c:pt idx="0">
                  <c:v>12</c:v>
                </c:pt>
                <c:pt idx="1">
                  <c:v>6</c:v>
                </c:pt>
                <c:pt idx="2">
                  <c:v>16</c:v>
                </c:pt>
                <c:pt idx="3">
                  <c:v>30</c:v>
                </c:pt>
                <c:pt idx="4">
                  <c:v>18</c:v>
                </c:pt>
                <c:pt idx="5">
                  <c:v>16</c:v>
                </c:pt>
              </c:numCache>
            </c:numRef>
          </c:val>
          <c:extLst>
            <c:ext xmlns:c16="http://schemas.microsoft.com/office/drawing/2014/chart" uri="{C3380CC4-5D6E-409C-BE32-E72D297353CC}">
              <c16:uniqueId val="{00000001-14BE-4EE3-BFF3-21A84B8E66AD}"/>
            </c:ext>
          </c:extLst>
        </c:ser>
        <c:dLbls>
          <c:showLegendKey val="0"/>
          <c:showVal val="0"/>
          <c:showCatName val="0"/>
          <c:showSerName val="0"/>
          <c:showPercent val="0"/>
          <c:showBubbleSize val="0"/>
        </c:dLbls>
        <c:gapWidth val="219"/>
        <c:overlap val="-27"/>
        <c:axId val="183046912"/>
        <c:axId val="183048448"/>
      </c:barChart>
      <c:catAx>
        <c:axId val="18304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3048448"/>
        <c:crosses val="autoZero"/>
        <c:auto val="1"/>
        <c:lblAlgn val="ctr"/>
        <c:lblOffset val="100"/>
        <c:noMultiLvlLbl val="0"/>
      </c:catAx>
      <c:valAx>
        <c:axId val="18304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304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latin typeface="Calibri" pitchFamily="34" charset="0"/>
              </a:rPr>
              <a:t>Better</a:t>
            </a:r>
            <a:r>
              <a:rPr lang="en-US" baseline="0" dirty="0">
                <a:latin typeface="Calibri" pitchFamily="34" charset="0"/>
              </a:rPr>
              <a:t> Reaction Time</a:t>
            </a:r>
            <a:endParaRPr lang="en-US" dirty="0">
              <a:latin typeface="Calibri" pitchFamily="34" charset="0"/>
            </a:endParaRPr>
          </a:p>
        </c:rich>
      </c:tx>
      <c:overlay val="0"/>
    </c:title>
    <c:autoTitleDeleted val="0"/>
    <c:plotArea>
      <c:layout/>
      <c:pieChart>
        <c:varyColors val="1"/>
        <c:ser>
          <c:idx val="0"/>
          <c:order val="0"/>
          <c:dLbls>
            <c:dLbl>
              <c:idx val="0"/>
              <c:tx>
                <c:rich>
                  <a:bodyPr/>
                  <a:lstStyle/>
                  <a:p>
                    <a:r>
                      <a:rPr lang="en-US" dirty="0"/>
                      <a:t>With Distraction
17%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A5D-4E29-9EDD-ADD5D0689C9F}"/>
                </c:ext>
              </c:extLst>
            </c:dLbl>
            <c:dLbl>
              <c:idx val="1"/>
              <c:tx>
                <c:rich>
                  <a:bodyPr/>
                  <a:lstStyle/>
                  <a:p>
                    <a:r>
                      <a:rPr lang="en-US" dirty="0"/>
                      <a:t>Without Distraction
83%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5D-4E29-9EDD-ADD5D0689C9F}"/>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Sheet1!$G$2:$G$3</c:f>
              <c:strCache>
                <c:ptCount val="2"/>
                <c:pt idx="0">
                  <c:v>with distraction</c:v>
                </c:pt>
                <c:pt idx="1">
                  <c:v>without distraction</c:v>
                </c:pt>
              </c:strCache>
            </c:strRef>
          </c:cat>
          <c:val>
            <c:numRef>
              <c:f>Sheet1!$H$2:$H$3</c:f>
              <c:numCache>
                <c:formatCode>General</c:formatCode>
                <c:ptCount val="2"/>
                <c:pt idx="0">
                  <c:v>1</c:v>
                </c:pt>
                <c:pt idx="1">
                  <c:v>5</c:v>
                </c:pt>
              </c:numCache>
            </c:numRef>
          </c:val>
          <c:extLst>
            <c:ext xmlns:c16="http://schemas.microsoft.com/office/drawing/2014/chart" uri="{C3380CC4-5D6E-409C-BE32-E72D297353CC}">
              <c16:uniqueId val="{00000000-8540-4F2A-B9D1-435BFE2402CA}"/>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0.57407</cdr:x>
      <cdr:y>0.92299</cdr:y>
    </cdr:from>
    <cdr:to>
      <cdr:x>0.75</cdr:x>
      <cdr:y>0.97183</cdr:y>
    </cdr:to>
    <cdr:sp macro="" textlink="">
      <cdr:nvSpPr>
        <cdr:cNvPr id="2" name="TextBox 2"/>
        <cdr:cNvSpPr txBox="1"/>
      </cdr:nvSpPr>
      <cdr:spPr>
        <a:xfrm xmlns:a="http://schemas.openxmlformats.org/drawingml/2006/main">
          <a:off x="4724400" y="4071937"/>
          <a:ext cx="14478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latin typeface="Calibri" panose="020F0502020204030204" pitchFamily="34" charset="0"/>
              <a:cs typeface="Calibri" panose="020F0502020204030204" pitchFamily="34" charset="0"/>
            </a:rPr>
            <a:t>Courtesy of Cal Poly Pomona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B92E6DE-0210-48E8-8DBD-55BCAB3111E7}" type="datetimeFigureOut">
              <a:rPr lang="en-US" smtClean="0"/>
              <a:pPr/>
              <a:t>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9CDACE-C401-4601-A89B-3D0B78B28CA9}" type="slidenum">
              <a:rPr lang="en-US" smtClean="0"/>
              <a:pPr/>
              <a:t>‹#›</a:t>
            </a:fld>
            <a:endParaRPr lang="en-US"/>
          </a:p>
        </p:txBody>
      </p:sp>
    </p:spTree>
    <p:extLst>
      <p:ext uri="{BB962C8B-B14F-4D97-AF65-F5344CB8AC3E}">
        <p14:creationId xmlns:p14="http://schemas.microsoft.com/office/powerpoint/2010/main" val="3887554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sz="1200" kern="1200" dirty="0">
                <a:solidFill>
                  <a:schemeClr val="tx1"/>
                </a:solidFill>
                <a:effectLst/>
                <a:latin typeface="+mn-lt"/>
                <a:ea typeface="+mn-ea"/>
                <a:cs typeface="+mn-cs"/>
              </a:rPr>
              <a:t>5 min</a:t>
            </a:r>
          </a:p>
          <a:p>
            <a:pPr eaLnBrk="1" hangingPunct="1"/>
            <a:endParaRPr lang="en-US" altLang="en-US" sz="1200" kern="1200" dirty="0">
              <a:solidFill>
                <a:schemeClr val="tx1"/>
              </a:solidFill>
              <a:effectLst/>
              <a:latin typeface="+mn-lt"/>
              <a:ea typeface="+mn-ea"/>
              <a:cs typeface="+mn-cs"/>
            </a:endParaRPr>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25413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60 min—15 min/clip</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These video clips are from an earlier version of the lesson plan.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pPr lvl="0" fontAlgn="base"/>
            <a:r>
              <a:rPr lang="en-US" sz="1200" kern="1200" dirty="0">
                <a:solidFill>
                  <a:schemeClr val="tx1"/>
                </a:solidFill>
                <a:latin typeface="+mn-lt"/>
                <a:ea typeface="+mn-ea"/>
                <a:cs typeface="+mn-cs"/>
              </a:rPr>
              <a:t>a. </a:t>
            </a:r>
            <a:r>
              <a:rPr lang="en-US" sz="1200" u="none" strike="noStrike" kern="1200" dirty="0">
                <a:solidFill>
                  <a:schemeClr val="tx1"/>
                </a:solidFill>
                <a:effectLst/>
                <a:latin typeface="+mn-lt"/>
                <a:ea typeface="+mn-ea"/>
                <a:cs typeface="+mn-cs"/>
              </a:rPr>
              <a:t>Have participants review part 2 of Analysis Guide F. After they watch each video clip, ask them to study the corresponding transcript, answer the questions in part 2 of the analysis guide, and then analyze the links between science ideas and activities that were (or were not) made before, during, or after the activity. </a:t>
            </a:r>
          </a:p>
          <a:p>
            <a:endParaRPr lang="en-US" sz="1200" kern="1200" dirty="0">
              <a:solidFill>
                <a:schemeClr val="tx1"/>
              </a:solidFill>
              <a:latin typeface="+mn-lt"/>
              <a:ea typeface="+mn-ea"/>
              <a:cs typeface="+mn-cs"/>
            </a:endParaRPr>
          </a:p>
          <a:p>
            <a:pPr lvl="0" fontAlgn="base"/>
            <a:r>
              <a:rPr lang="en-US" sz="1200" kern="1200" dirty="0">
                <a:solidFill>
                  <a:schemeClr val="tx1"/>
                </a:solidFill>
                <a:latin typeface="+mn-lt"/>
                <a:ea typeface="+mn-ea"/>
                <a:cs typeface="+mn-cs"/>
              </a:rPr>
              <a:t>b. </a:t>
            </a:r>
            <a:r>
              <a:rPr lang="en-US" sz="1200" u="none" strike="noStrike" kern="1200" dirty="0">
                <a:solidFill>
                  <a:schemeClr val="tx1"/>
                </a:solidFill>
                <a:effectLst/>
                <a:latin typeface="+mn-lt"/>
                <a:ea typeface="+mn-ea"/>
                <a:cs typeface="+mn-cs"/>
              </a:rPr>
              <a:t>Have participants read the context for video clip 1 at the top of the transcript (handout 8.2 in PD program binder).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Show video clip 1 and then guide participants through these tasks: </a:t>
            </a:r>
          </a:p>
          <a:p>
            <a:pPr marL="320040" lvl="1" indent="-137160">
              <a:buFont typeface="Arial" panose="020B0604020202020204" pitchFamily="34" charset="0"/>
              <a:buChar char="•"/>
            </a:pPr>
            <a:r>
              <a:rPr lang="en-US" sz="1200" b="1" kern="1200" dirty="0">
                <a:solidFill>
                  <a:schemeClr val="tx1"/>
                </a:solidFill>
                <a:effectLst/>
                <a:latin typeface="+mn-lt"/>
                <a:ea typeface="+mn-ea"/>
                <a:cs typeface="+mn-cs"/>
              </a:rPr>
              <a:t>Individuals:</a:t>
            </a:r>
            <a:r>
              <a:rPr lang="en-US" sz="1200" kern="1200" dirty="0">
                <a:solidFill>
                  <a:schemeClr val="tx1"/>
                </a:solidFill>
                <a:effectLst/>
                <a:latin typeface="+mn-lt"/>
                <a:ea typeface="+mn-ea"/>
                <a:cs typeface="+mn-cs"/>
              </a:rPr>
              <a:t> “Study the video transcript and then complete part 2, section 1 of the analysis guide, Setup for the Activity.”</a:t>
            </a:r>
          </a:p>
          <a:p>
            <a:pPr marL="320040" lvl="1" indent="-137160">
              <a:buFont typeface="Arial" panose="020B0604020202020204" pitchFamily="34" charset="0"/>
              <a:buChar char="•"/>
            </a:pPr>
            <a:r>
              <a:rPr lang="en-US" sz="1200" b="1" kern="1200" dirty="0">
                <a:solidFill>
                  <a:schemeClr val="tx1"/>
                </a:solidFill>
                <a:effectLst/>
                <a:latin typeface="+mn-lt"/>
                <a:ea typeface="+mn-ea"/>
                <a:cs typeface="+mn-cs"/>
              </a:rPr>
              <a:t>Whole group:</a:t>
            </a:r>
            <a:r>
              <a:rPr lang="en-US" sz="1200" kern="1200" dirty="0">
                <a:solidFill>
                  <a:schemeClr val="tx1"/>
                </a:solidFill>
                <a:effectLst/>
                <a:latin typeface="+mn-lt"/>
                <a:ea typeface="+mn-ea"/>
                <a:cs typeface="+mn-cs"/>
              </a:rPr>
              <a:t> Ask participants to share their analyses of the video clip.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Have participants read the context for video clip 2 at the top of the transcript (handout 8.3 in PD binder).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Show video clip 2 and then guide participants through these tasks:</a:t>
            </a:r>
          </a:p>
          <a:p>
            <a:pPr marL="320040" lvl="1" indent="-137160">
              <a:buFont typeface="Arial" panose="020B0604020202020204" pitchFamily="34" charset="0"/>
              <a:buChar char="•"/>
            </a:pPr>
            <a:r>
              <a:rPr lang="en-US" sz="1200" b="1" kern="1200" dirty="0">
                <a:solidFill>
                  <a:schemeClr val="tx1"/>
                </a:solidFill>
                <a:effectLst/>
                <a:latin typeface="+mn-lt"/>
                <a:ea typeface="+mn-ea"/>
                <a:cs typeface="+mn-cs"/>
              </a:rPr>
              <a:t>Individuals:</a:t>
            </a:r>
            <a:r>
              <a:rPr lang="en-US" sz="1200" kern="1200" dirty="0">
                <a:solidFill>
                  <a:schemeClr val="tx1"/>
                </a:solidFill>
                <a:effectLst/>
                <a:latin typeface="+mn-lt"/>
                <a:ea typeface="+mn-ea"/>
                <a:cs typeface="+mn-cs"/>
              </a:rPr>
              <a:t> “Study the video transcript and then complete part 2, section 2 of the analysis guide, During the Activity.”</a:t>
            </a:r>
          </a:p>
          <a:p>
            <a:pPr marL="320040" lvl="1" indent="-137160">
              <a:buFont typeface="Arial" panose="020B0604020202020204" pitchFamily="34" charset="0"/>
              <a:buChar char="•"/>
            </a:pPr>
            <a:r>
              <a:rPr lang="en-US" sz="1200" b="1" kern="1200" dirty="0">
                <a:solidFill>
                  <a:schemeClr val="tx1"/>
                </a:solidFill>
                <a:effectLst/>
                <a:latin typeface="+mn-lt"/>
                <a:ea typeface="+mn-ea"/>
                <a:cs typeface="+mn-cs"/>
              </a:rPr>
              <a:t>Whole group:</a:t>
            </a:r>
            <a:r>
              <a:rPr lang="en-US" sz="1200" kern="1200" dirty="0">
                <a:solidFill>
                  <a:schemeClr val="tx1"/>
                </a:solidFill>
                <a:effectLst/>
                <a:latin typeface="+mn-lt"/>
                <a:ea typeface="+mn-ea"/>
                <a:cs typeface="+mn-cs"/>
              </a:rPr>
              <a:t> Ask participants to share their analyses of the video clip.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f. Have participants read the context for video clip 3 at the top of the transcript (handout 8.4 in PD binder).</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g. Show video clip 3 and then guide participants</a:t>
            </a:r>
            <a:r>
              <a:rPr lang="en-US" sz="1200" u="none" strike="noStrike" kern="1200" baseline="0" dirty="0">
                <a:solidFill>
                  <a:schemeClr val="tx1"/>
                </a:solidFill>
                <a:effectLst/>
                <a:latin typeface="+mn-lt"/>
                <a:ea typeface="+mn-ea"/>
                <a:cs typeface="+mn-cs"/>
              </a:rPr>
              <a:t> through these tasks:</a:t>
            </a:r>
            <a:endParaRPr lang="en-US" sz="1200" u="none" strike="noStrike" kern="1200" dirty="0">
              <a:solidFill>
                <a:schemeClr val="tx1"/>
              </a:solidFill>
              <a:effectLst/>
              <a:latin typeface="+mn-lt"/>
              <a:ea typeface="+mn-ea"/>
              <a:cs typeface="+mn-cs"/>
            </a:endParaRPr>
          </a:p>
          <a:p>
            <a:pPr marL="320040" lvl="1" indent="-137160">
              <a:buFont typeface="Arial" panose="020B0604020202020204" pitchFamily="34" charset="0"/>
              <a:buChar char="•"/>
            </a:pPr>
            <a:r>
              <a:rPr lang="en-US" sz="1200" b="1" kern="1200" dirty="0">
                <a:solidFill>
                  <a:schemeClr val="tx1"/>
                </a:solidFill>
                <a:effectLst/>
                <a:latin typeface="+mn-lt"/>
                <a:ea typeface="+mn-ea"/>
                <a:cs typeface="+mn-cs"/>
              </a:rPr>
              <a:t>Individuals:</a:t>
            </a:r>
            <a:r>
              <a:rPr lang="en-US" sz="1200" kern="1200" dirty="0">
                <a:solidFill>
                  <a:schemeClr val="tx1"/>
                </a:solidFill>
                <a:effectLst/>
                <a:latin typeface="+mn-lt"/>
                <a:ea typeface="+mn-ea"/>
                <a:cs typeface="+mn-cs"/>
              </a:rPr>
              <a:t> “Study the video transcript and complete part 2, section 3 of the analysis guide, Follow-up to the Activity.” </a:t>
            </a:r>
          </a:p>
          <a:p>
            <a:pPr marL="320040" lvl="1" indent="-137160">
              <a:buFont typeface="Arial" panose="020B0604020202020204" pitchFamily="34" charset="0"/>
              <a:buChar char="•"/>
            </a:pPr>
            <a:r>
              <a:rPr lang="en-US" sz="1200" b="1" kern="1200" dirty="0">
                <a:solidFill>
                  <a:schemeClr val="tx1"/>
                </a:solidFill>
                <a:effectLst/>
                <a:latin typeface="+mn-lt"/>
                <a:ea typeface="+mn-ea"/>
                <a:cs typeface="+mn-cs"/>
              </a:rPr>
              <a:t>Whole group:</a:t>
            </a:r>
            <a:r>
              <a:rPr lang="en-US" sz="1200" kern="1200" dirty="0">
                <a:solidFill>
                  <a:schemeClr val="tx1"/>
                </a:solidFill>
                <a:effectLst/>
                <a:latin typeface="+mn-lt"/>
                <a:ea typeface="+mn-ea"/>
                <a:cs typeface="+mn-cs"/>
              </a:rPr>
              <a:t> Ask participants to share their analyses of the video clip.</a:t>
            </a:r>
          </a:p>
          <a:p>
            <a:pPr marL="365760" indent="-137160">
              <a:buFont typeface="Arial" pitchFamily="34" charset="0"/>
              <a:buChar char="•"/>
            </a:pPr>
            <a:endParaRPr lang="en-US" sz="1200"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Sample analysis for video clip 1:</a:t>
            </a:r>
            <a:endParaRPr lang="en-US" sz="1200" kern="1200" dirty="0">
              <a:solidFill>
                <a:schemeClr val="tx1"/>
              </a:solidFill>
              <a:effectLst/>
              <a:latin typeface="+mn-lt"/>
              <a:ea typeface="+mn-ea"/>
              <a:cs typeface="+mn-cs"/>
            </a:endParaRPr>
          </a:p>
          <a:p>
            <a:pPr marL="137160" lvl="0" indent="-137160">
              <a:buFont typeface="Arial" panose="020B0604020202020204" pitchFamily="34" charset="0"/>
              <a:buChar char="•"/>
            </a:pPr>
            <a:r>
              <a:rPr lang="en-US" sz="1200" kern="1200" dirty="0">
                <a:solidFill>
                  <a:schemeClr val="tx1"/>
                </a:solidFill>
                <a:effectLst/>
                <a:latin typeface="+mn-lt"/>
                <a:ea typeface="+mn-ea"/>
                <a:cs typeface="+mn-cs"/>
              </a:rPr>
              <a:t>Certain variations in fur color will help some mice survive better in their environment than others.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Sample analysis for video clip 2:</a:t>
            </a:r>
            <a:endParaRPr lang="en-US" sz="1200" kern="1200" dirty="0">
              <a:solidFill>
                <a:schemeClr val="tx1"/>
              </a:solidFill>
              <a:effectLst/>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Certain variations in fur color will help some mice survive better in their environment than others.</a:t>
            </a:r>
          </a:p>
          <a:p>
            <a:pPr marL="137160" lvl="0" indent="-137160">
              <a:buFont typeface="Arial" panose="020B0604020202020204" pitchFamily="34" charset="0"/>
              <a:buChar char="•"/>
            </a:pPr>
            <a:r>
              <a:rPr lang="en-US" sz="1200" kern="1200" dirty="0">
                <a:solidFill>
                  <a:schemeClr val="tx1"/>
                </a:solidFill>
                <a:effectLst/>
                <a:latin typeface="+mn-lt"/>
                <a:ea typeface="+mn-ea"/>
                <a:cs typeface="+mn-cs"/>
              </a:rPr>
              <a:t>Mice with black fur are harder for predators to see against the black lava.</a:t>
            </a:r>
          </a:p>
          <a:p>
            <a:pPr marL="137160" lvl="0" indent="-137160">
              <a:buFont typeface="Arial" panose="020B0604020202020204" pitchFamily="34" charset="0"/>
              <a:buChar char="•"/>
            </a:pPr>
            <a:r>
              <a:rPr lang="en-US" sz="1200" kern="1200" dirty="0">
                <a:solidFill>
                  <a:schemeClr val="tx1"/>
                </a:solidFill>
                <a:effectLst/>
                <a:latin typeface="+mn-lt"/>
                <a:ea typeface="+mn-ea"/>
                <a:cs typeface="+mn-cs"/>
              </a:rPr>
              <a:t>Mice with black fur are more likely to survive than the tan or white mice.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Sample analysis for video clip 3:</a:t>
            </a:r>
            <a:endParaRPr lang="en-US" sz="1200" kern="1200" dirty="0">
              <a:solidFill>
                <a:schemeClr val="tx1"/>
              </a:solidFill>
              <a:effectLst/>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Certain variations in fur color will help some mice survive better in their environment than others.</a:t>
            </a:r>
          </a:p>
          <a:p>
            <a:pPr marL="137160" indent="-137160">
              <a:buFont typeface="Arial" pitchFamily="34" charset="0"/>
              <a:buChar char="•"/>
            </a:pPr>
            <a:r>
              <a:rPr lang="en-US" sz="1200" kern="1200" dirty="0">
                <a:solidFill>
                  <a:schemeClr val="tx1"/>
                </a:solidFill>
                <a:latin typeface="+mn-lt"/>
                <a:ea typeface="+mn-ea"/>
                <a:cs typeface="+mn-cs"/>
              </a:rPr>
              <a:t>Mice with black fur are harder for predators to see against the black lava.</a:t>
            </a:r>
          </a:p>
          <a:p>
            <a:pPr marL="137160" indent="-137160">
              <a:buFont typeface="Arial" pitchFamily="34" charset="0"/>
              <a:buChar char="•"/>
            </a:pPr>
            <a:r>
              <a:rPr lang="en-US" sz="1200" kern="1200" dirty="0">
                <a:solidFill>
                  <a:schemeClr val="tx1"/>
                </a:solidFill>
                <a:latin typeface="+mn-lt"/>
                <a:ea typeface="+mn-ea"/>
                <a:cs typeface="+mn-cs"/>
              </a:rPr>
              <a:t>Mice with black fur are more likely to survive than the tan or white mice.</a:t>
            </a:r>
          </a:p>
          <a:p>
            <a:pPr marL="137160" indent="-137160">
              <a:buFont typeface="Arial" pitchFamily="34" charset="0"/>
              <a:buChar char="•"/>
            </a:pPr>
            <a:r>
              <a:rPr lang="en-US" sz="1200" kern="1200" dirty="0">
                <a:solidFill>
                  <a:schemeClr val="tx1"/>
                </a:solidFill>
                <a:latin typeface="+mn-lt"/>
                <a:ea typeface="+mn-ea"/>
                <a:cs typeface="+mn-cs"/>
              </a:rPr>
              <a:t>Since black mice have a better chance of surviving, they’ll be more likely to have babies.</a:t>
            </a:r>
          </a:p>
          <a:p>
            <a:pPr marL="137160" indent="-137160">
              <a:buFont typeface="Arial" pitchFamily="34" charset="0"/>
              <a:buChar char="•"/>
            </a:pPr>
            <a:r>
              <a:rPr lang="en-US" sz="1200" kern="1200" dirty="0">
                <a:solidFill>
                  <a:schemeClr val="tx1"/>
                </a:solidFill>
                <a:latin typeface="+mn-lt"/>
                <a:ea typeface="+mn-ea"/>
                <a:cs typeface="+mn-cs"/>
              </a:rPr>
              <a:t>Over time, there will be more black mice than white or tan mice in this environment.</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56706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20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have participants work only on part A of their assigned tasks.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Assign participants</a:t>
            </a:r>
            <a:r>
              <a:rPr lang="en-US" sz="1200" kern="1200" baseline="0" dirty="0">
                <a:solidFill>
                  <a:schemeClr val="tx1"/>
                </a:solidFill>
                <a:latin typeface="+mn-lt"/>
                <a:ea typeface="+mn-ea"/>
                <a:cs typeface="+mn-cs"/>
              </a:rPr>
              <a:t> one of the strategies (F, G, or H) to analyze for this activity and then go over </a:t>
            </a:r>
            <a:r>
              <a:rPr lang="en-US" sz="1200" kern="1200" dirty="0">
                <a:solidFill>
                  <a:schemeClr val="tx1"/>
                </a:solidFill>
                <a:latin typeface="+mn-lt"/>
                <a:ea typeface="+mn-ea"/>
                <a:cs typeface="+mn-cs"/>
              </a:rPr>
              <a:t>the directions on the slide. Emphasize the importance of using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strategy charts as resources.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transcripts for video clips 1–3 and search for examples of your assigned strategy being used during the lesson. Be ready to share your ideas with the group, and make</a:t>
            </a:r>
            <a:r>
              <a:rPr lang="en-US" sz="1200" kern="1200" baseline="0" dirty="0">
                <a:solidFill>
                  <a:schemeClr val="tx1"/>
                </a:solidFill>
                <a:latin typeface="+mn-lt"/>
                <a:ea typeface="+mn-ea"/>
                <a:cs typeface="+mn-cs"/>
              </a:rPr>
              <a:t> sure</a:t>
            </a:r>
            <a:r>
              <a:rPr lang="en-US" sz="1200" kern="1200" dirty="0">
                <a:solidFill>
                  <a:schemeClr val="tx1"/>
                </a:solidFill>
                <a:latin typeface="+mn-lt"/>
                <a:ea typeface="+mn-ea"/>
                <a:cs typeface="+mn-cs"/>
              </a:rPr>
              <a:t> to support your answers with evidence.”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Have participants share their findings. Encourage listeners to </a:t>
            </a:r>
            <a:r>
              <a:rPr lang="en-US" sz="1200" kern="1200" dirty="0">
                <a:solidFill>
                  <a:schemeClr val="tx1"/>
                </a:solidFill>
                <a:latin typeface="+mn-lt"/>
                <a:ea typeface="+mn-ea"/>
                <a:cs typeface="+mn-cs"/>
              </a:rPr>
              <a:t>agree or disagree, ask clarification questions, and add on.</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Strategy F: </a:t>
            </a:r>
            <a:r>
              <a:rPr lang="en-US" sz="1200" kern="1200" dirty="0">
                <a:solidFill>
                  <a:schemeClr val="tx1"/>
                </a:solidFill>
                <a:latin typeface="+mn-lt"/>
                <a:ea typeface="+mn-ea"/>
                <a:cs typeface="+mn-cs"/>
              </a:rPr>
              <a:t>During both the activity setup and follow-up, the teacher refers to the focus questions to help build a coherent science content storyline. </a:t>
            </a:r>
          </a:p>
          <a:p>
            <a:r>
              <a:rPr lang="en-US" sz="1200" b="1" kern="1200" dirty="0">
                <a:solidFill>
                  <a:schemeClr val="tx1"/>
                </a:solidFill>
                <a:latin typeface="+mn-lt"/>
                <a:ea typeface="+mn-ea"/>
                <a:cs typeface="+mn-cs"/>
              </a:rPr>
              <a:t>Strategy G: </a:t>
            </a:r>
            <a:r>
              <a:rPr lang="en-US" sz="1200" kern="1200" dirty="0">
                <a:solidFill>
                  <a:schemeClr val="tx1"/>
                </a:solidFill>
                <a:latin typeface="+mn-lt"/>
                <a:ea typeface="+mn-ea"/>
                <a:cs typeface="+mn-cs"/>
              </a:rPr>
              <a:t>The teacher strengthens links by referring to the focus question in all three clips (e.g., at the beginning of each clip). </a:t>
            </a:r>
          </a:p>
          <a:p>
            <a:r>
              <a:rPr lang="en-US" sz="1200" b="1" kern="1200" dirty="0">
                <a:solidFill>
                  <a:schemeClr val="tx1"/>
                </a:solidFill>
                <a:latin typeface="+mn-lt"/>
                <a:ea typeface="+mn-ea"/>
                <a:cs typeface="+mn-cs"/>
              </a:rPr>
              <a:t>Strategy H: </a:t>
            </a:r>
            <a:r>
              <a:rPr lang="en-US" sz="1200" kern="1200" dirty="0">
                <a:solidFill>
                  <a:schemeClr val="tx1"/>
                </a:solidFill>
                <a:latin typeface="+mn-lt"/>
                <a:ea typeface="+mn-ea"/>
                <a:cs typeface="+mn-cs"/>
              </a:rPr>
              <a:t>The teacher does a great job referring to the focus questions in the clips. However, her use of strategy H could be strengthened if she wrote key science ideas on chart paper as students bring them up.</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29096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endParaRPr lang="en-US" dirty="0"/>
          </a:p>
          <a:p>
            <a:endParaRPr lang="en-US" dirty="0"/>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summary statements on the slide or give participants time to read them silently. </a:t>
            </a:r>
          </a:p>
          <a:p>
            <a:pPr marL="228600" indent="-228600">
              <a:buAutoNum type="alphaLcPeriod"/>
            </a:pPr>
            <a:endParaRPr lang="en-US" sz="1200" kern="1200" dirty="0">
              <a:solidFill>
                <a:schemeClr val="tx1"/>
              </a:solidFill>
              <a:latin typeface="+mn-lt"/>
              <a:ea typeface="+mn-ea"/>
              <a:cs typeface="+mn-cs"/>
            </a:endParaRPr>
          </a:p>
          <a:p>
            <a:pPr marL="228600" indent="-228600">
              <a:buNone/>
            </a:pPr>
            <a:r>
              <a:rPr lang="en-US" sz="1200" u="none" strike="noStrike" kern="1200" dirty="0">
                <a:solidFill>
                  <a:schemeClr val="tx1"/>
                </a:solidFill>
                <a:effectLst/>
                <a:latin typeface="+mn-lt"/>
                <a:ea typeface="+mn-ea"/>
                <a:cs typeface="+mn-cs"/>
              </a:rPr>
              <a:t>b.</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Ask participants whether they have a brief comment or question about the summary.</a:t>
            </a:r>
            <a:r>
              <a:rPr lang="en-US" sz="1050" u="none" strike="noStrike"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74915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two slides)</a:t>
            </a:r>
          </a:p>
          <a:p>
            <a:pPr lvl="1"/>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Create charts like the samples on the next two slides so that participants can view both as they report out.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Make sure you limit the time for each lesson conversation so you can get through them all. Aim for 5–7 minutes for each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Give a brief overview of the science content storyline across lessons and then begin the lesson conversation.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step 1 on the slide, review the main learning goal for each lesson sequentially and how it connects to the lesson before and after it. (5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For steps 2 and 3, ask each participant to report on her/his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two-part lesson, which was assigned on day 5.</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present the </a:t>
            </a:r>
            <a:r>
              <a:rPr lang="en-US" sz="1200" b="1" kern="1200" dirty="0">
                <a:solidFill>
                  <a:schemeClr val="tx1"/>
                </a:solidFill>
                <a:latin typeface="+mn-lt"/>
                <a:ea typeface="+mn-ea"/>
                <a:cs typeface="+mn-cs"/>
              </a:rPr>
              <a:t>big picture</a:t>
            </a:r>
            <a:r>
              <a:rPr lang="en-US" sz="1200" kern="1200" dirty="0">
                <a:solidFill>
                  <a:schemeClr val="tx1"/>
                </a:solidFill>
                <a:latin typeface="+mn-lt"/>
                <a:ea typeface="+mn-ea"/>
                <a:cs typeface="+mn-cs"/>
              </a:rPr>
              <a:t> using the questions in step 2 on the slide, </a:t>
            </a:r>
            <a:r>
              <a:rPr lang="en-US" sz="1200" b="1" kern="1200" dirty="0">
                <a:solidFill>
                  <a:schemeClr val="tx1"/>
                </a:solidFill>
                <a:latin typeface="+mn-lt"/>
                <a:ea typeface="+mn-ea"/>
                <a:cs typeface="+mn-cs"/>
              </a:rPr>
              <a:t>not to walk through every step in their lesson plans</a:t>
            </a:r>
            <a:r>
              <a:rPr lang="en-US" sz="1200" kern="1200" dirty="0">
                <a:solidFill>
                  <a:schemeClr val="tx1"/>
                </a:solidFill>
                <a:latin typeface="+mn-lt"/>
                <a:ea typeface="+mn-ea"/>
                <a:cs typeface="+mn-cs"/>
              </a:rPr>
              <a:t>. They should bring up details only when they have some concern, question, or suggestion about a modification.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As participants give their reports, fill in the charts you’ve created, checking off the main strategies highlighted in each lesson. (See the chart format on next two slides.)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and one or two Science Content Storyline Lens strategies that are actually highlighted in the lesson. (Each lesson uses several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Student Thinking Lens strategies: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Elicit, probe, and challenge strategies are found throughout the lessons, whereas strategies 4–6 are found predominantly in later lessons.</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Science Content Storyline Lens strategies: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Strategy A is very important, since other SCSL strategies are linked to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291559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As participants report out, complete this chart, indicating with check marks the STL strategies highlighted in the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slide 14 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a:t>
            </a:r>
            <a:endParaRPr lang="en-US" baseline="0"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15</a:t>
            </a:fld>
            <a:endParaRPr lang="en-US" i="0"/>
          </a:p>
        </p:txBody>
      </p:sp>
    </p:spTree>
    <p:extLst>
      <p:ext uri="{BB962C8B-B14F-4D97-AF65-F5344CB8AC3E}">
        <p14:creationId xmlns:p14="http://schemas.microsoft.com/office/powerpoint/2010/main" val="3454138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As participants report out, complete this chart, indicating with check marks the SCSL strategies highlighted in the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slide 14 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a:t>
            </a:r>
            <a:endParaRPr lang="en-US" baseline="0"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16</a:t>
            </a:fld>
            <a:endParaRPr lang="en-US" i="0"/>
          </a:p>
        </p:txBody>
      </p:sp>
    </p:spTree>
    <p:extLst>
      <p:ext uri="{BB962C8B-B14F-4D97-AF65-F5344CB8AC3E}">
        <p14:creationId xmlns:p14="http://schemas.microsoft.com/office/powerpoint/2010/main" val="279747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r>
              <a:rPr lang="en-US" sz="1200" kern="1200" dirty="0">
                <a:solidFill>
                  <a:schemeClr val="tx1"/>
                </a:solidFill>
                <a:latin typeface="+mn-lt"/>
                <a:ea typeface="+mn-ea"/>
                <a:cs typeface="+mn-cs"/>
              </a:rPr>
              <a:t>a. Have participants locate handout 8.5—Overview of School-Year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Study Groups—in their PD program binders.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The purpose of the study-group sessions is to practice, analyze, and learn from the use of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in your teaching of the VPA lessons in the fall and the Sound lessons in the spring.”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Talk participants through Study Groups 1–3 on the handout.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Pause for questions and a summary task. Ask participants, “What is the main focus for fall study-group sessions 1–3?”</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Talk participants through the 2-hour meeting in December/January and Study Groups 4–6 on the handout.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Pause for questions and a summary task. Ask participants, “What is the purpose of the 2-hour meeting in December/January?” and “What is the main focus for spring study-group sessions 4–6?”</a:t>
            </a:r>
            <a:r>
              <a:rPr lang="en-US" dirty="0"/>
              <a:t> </a:t>
            </a:r>
            <a:endParaRPr lang="en-US" baseline="0" dirty="0"/>
          </a:p>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3712162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lvl="0" fontAlgn="base"/>
            <a:r>
              <a:rPr lang="en-US" sz="1200" u="none" strike="noStrike" kern="1200" dirty="0">
                <a:solidFill>
                  <a:schemeClr val="tx1"/>
                </a:solidFill>
                <a:effectLst/>
                <a:latin typeface="+mn-lt"/>
                <a:ea typeface="+mn-ea"/>
                <a:cs typeface="+mn-cs"/>
              </a:rPr>
              <a:t>a. Before going over this slide, have participants locate the VPA classroom pre-post test in their lesson plans binders (</a:t>
            </a:r>
            <a:r>
              <a:rPr lang="en-US" sz="1200" u="none" strike="noStrike" kern="1200" dirty="0" err="1">
                <a:solidFill>
                  <a:schemeClr val="tx1"/>
                </a:solidFill>
                <a:effectLst/>
                <a:latin typeface="+mn-lt"/>
                <a:ea typeface="+mn-ea"/>
                <a:cs typeface="+mn-cs"/>
              </a:rPr>
              <a:t>pretabs</a:t>
            </a:r>
            <a:r>
              <a:rPr lang="en-US" sz="1200" u="none" strike="noStrike" kern="1200" dirty="0">
                <a:solidFill>
                  <a:schemeClr val="tx1"/>
                </a:solidFill>
                <a:effectLst/>
                <a:latin typeface="+mn-lt"/>
                <a:ea typeface="+mn-ea"/>
                <a:cs typeface="+mn-cs"/>
              </a:rPr>
              <a:t> section). </a:t>
            </a:r>
          </a:p>
          <a:p>
            <a:endParaRPr lang="en-US" sz="1200" b="1"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The classroom pre-post test:</a:t>
            </a:r>
            <a:r>
              <a:rPr lang="en-US" sz="1200" kern="1200" dirty="0">
                <a:solidFill>
                  <a:schemeClr val="tx1"/>
                </a:solidFill>
                <a:latin typeface="+mn-lt"/>
                <a:ea typeface="+mn-ea"/>
                <a:cs typeface="+mn-cs"/>
              </a:rPr>
              <a:t> “This test is in your lesson plans binder. After you administer the test to your students, you’ll need to save all of them, since you’ll be analyzing them as part of our study-group work in the fall.”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steps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“It’s very important to follow these steps in order and </a:t>
            </a:r>
            <a:r>
              <a:rPr lang="en-US" sz="1200" b="1" kern="1200" dirty="0">
                <a:solidFill>
                  <a:schemeClr val="tx1"/>
                </a:solidFill>
                <a:latin typeface="+mn-lt"/>
                <a:ea typeface="+mn-ea"/>
                <a:cs typeface="+mn-cs"/>
              </a:rPr>
              <a:t>save all of your classroom pre-post tests</a:t>
            </a:r>
            <a:r>
              <a:rPr lang="en-US" sz="1200" kern="1200" dirty="0">
                <a:solidFill>
                  <a:schemeClr val="tx1"/>
                </a:solidFill>
                <a:latin typeface="+mn-lt"/>
                <a:ea typeface="+mn-ea"/>
                <a:cs typeface="+mn-cs"/>
              </a:rPr>
              <a:t>. Don’t return them to students until after Study Group 3.”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2984892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 Include on this slide some possible dates for six 4-hour study-group meetings and the 2-hour meeting that occurs between Study Groups 3 and 4.</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Suggest possible dates for the study-group sessions, starting with the Wednesday afternoon slot from 2:00 to 6:00 p.m.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you schedule the meetings, keep in mind that you’ll need some time between the end of the school day and the beginning of the meeting to get to the location and set up everything.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1:</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October. Round-1 teachers should have their classroom video recordings completed at least three weeks before this session. You will need three weeks to watch the classroom video(s), select the ones you’ll use during the study groups, and prepare the video-clip selections  and transcripts.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2:</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Mid-November. Round-2 teachers should have their classroom video recordings completed at least three weeks before this session.</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You will need three weeks to watch the classroom video(s), select the ones you’ll use during the study groups, and prepare the video-clip selections and transcripts.</a:t>
            </a:r>
            <a:endParaRPr lang="en-US" sz="1200"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3:</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December. This session can occur anytime after Study Group 2 and before the holiday break.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2-hour meeting:</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December/January. The purpose of this meeting is to review the Sound</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lesson plans in preparation for teaching them.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4:</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February. Round-1 teachers should have their classroom video recordings completed at least three weeks before this session. You will need three weeks to watch the classroom video(s), select the ones you’ll use during the study groups, and prepare the video-clip selections  and transcripts.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5:</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March. Round-2 teachers should have their classroom video recordings completed at least three weeks before this session. </a:t>
            </a:r>
            <a:r>
              <a:rPr lang="en-US" sz="1200" kern="1200" dirty="0">
                <a:solidFill>
                  <a:schemeClr val="tx1"/>
                </a:solidFill>
                <a:latin typeface="+mn-lt"/>
                <a:ea typeface="+mn-ea"/>
                <a:cs typeface="+mn-cs"/>
              </a:rPr>
              <a:t>You will need three weeks to watch the classroom video(s), select the ones you’ll use during the study groups, and prepare the video-clip selections and transcripts. </a:t>
            </a:r>
            <a:r>
              <a:rPr lang="en-US" sz="1200"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6.</a:t>
            </a:r>
            <a:r>
              <a:rPr lang="en-US" sz="1200" kern="1200" dirty="0">
                <a:solidFill>
                  <a:schemeClr val="tx1"/>
                </a:solidFill>
                <a:latin typeface="+mn-lt"/>
                <a:ea typeface="+mn-ea"/>
                <a:cs typeface="+mn-cs"/>
              </a:rPr>
              <a:t> April. This session can occur anytime after, but preferably within a month of, Study Group 5.</a:t>
            </a:r>
            <a:r>
              <a:rPr lang="en-US" dirty="0"/>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47690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Talk through today’s agenda.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28396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“Now let’s continue our content deepening work on variations in plants and animals.”</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alt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Variations in Plants and Animals.</a:t>
            </a:r>
          </a:p>
        </p:txBody>
      </p:sp>
    </p:spTree>
    <p:extLst>
      <p:ext uri="{BB962C8B-B14F-4D97-AF65-F5344CB8AC3E}">
        <p14:creationId xmlns:p14="http://schemas.microsoft.com/office/powerpoint/2010/main" val="2113866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dirty="0"/>
              <a:t>a. Review the unit central question on the slide. </a:t>
            </a:r>
            <a:r>
              <a:rPr lang="en-US" sz="1200" kern="1200" dirty="0">
                <a:solidFill>
                  <a:schemeClr val="tx1"/>
                </a:solidFill>
                <a:latin typeface="+mn-lt"/>
                <a:ea typeface="+mn-ea"/>
                <a:cs typeface="+mn-cs"/>
              </a:rPr>
              <a:t>Remind participants that this question will guide student thinking throughout the VPA lesson sequence.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2221132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Less</a:t>
            </a:r>
            <a:r>
              <a:rPr lang="en-US" baseline="0" dirty="0"/>
              <a:t> than 1 min</a:t>
            </a:r>
          </a:p>
          <a:p>
            <a:pPr marL="228600" indent="-228600">
              <a:buNone/>
            </a:pPr>
            <a:endParaRPr lang="en-US" baseline="0" dirty="0"/>
          </a:p>
          <a:p>
            <a:pPr marL="0" lvl="1"/>
            <a:r>
              <a:rPr lang="en-US" sz="1200" kern="1200" dirty="0">
                <a:solidFill>
                  <a:schemeClr val="tx1"/>
                </a:solidFill>
                <a:latin typeface="+mn-lt"/>
                <a:ea typeface="+mn-ea"/>
                <a:cs typeface="+mn-cs"/>
              </a:rPr>
              <a:t>a. Review the focus question on the slide.</a:t>
            </a:r>
            <a:endParaRPr lang="en-US" sz="16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“Today, we’ll continue exploring this question from our previous content deepening session.”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8798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a:buNone/>
            </a:pPr>
            <a:r>
              <a:rPr lang="en-US" sz="1200" kern="1200" dirty="0">
                <a:solidFill>
                  <a:schemeClr val="tx1"/>
                </a:solidFill>
                <a:latin typeface="+mn-lt"/>
                <a:ea typeface="+mn-ea"/>
                <a:cs typeface="+mn-cs"/>
              </a:rPr>
              <a:t>a. Review the goal from the previous</a:t>
            </a:r>
            <a:r>
              <a:rPr lang="en-US" sz="1200" kern="1200" baseline="0" dirty="0">
                <a:solidFill>
                  <a:schemeClr val="tx1"/>
                </a:solidFill>
                <a:latin typeface="+mn-lt"/>
                <a:ea typeface="+mn-ea"/>
                <a:cs typeface="+mn-cs"/>
              </a:rPr>
              <a:t> session</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“The science</a:t>
            </a:r>
            <a:r>
              <a:rPr lang="en-US" sz="1200" kern="1200" baseline="0" dirty="0">
                <a:solidFill>
                  <a:schemeClr val="tx1"/>
                </a:solidFill>
                <a:latin typeface="+mn-lt"/>
                <a:ea typeface="+mn-ea"/>
                <a:cs typeface="+mn-cs"/>
              </a:rPr>
              <a:t> ideas we learn about today and the additional </a:t>
            </a:r>
            <a:r>
              <a:rPr lang="en-US" sz="1200" kern="1200" dirty="0">
                <a:solidFill>
                  <a:schemeClr val="tx1"/>
                </a:solidFill>
                <a:latin typeface="+mn-lt"/>
                <a:ea typeface="+mn-ea"/>
                <a:cs typeface="+mn-cs"/>
              </a:rPr>
              <a:t>evidence we gather will help us accomplish this goal.”</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847247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10 min</a:t>
            </a:r>
          </a:p>
          <a:p>
            <a:pPr marL="0" lvl="1"/>
            <a:endParaRPr lang="en-US" sz="1200" kern="1200" dirty="0">
              <a:solidFill>
                <a:schemeClr val="tx1"/>
              </a:solidFill>
              <a:latin typeface="+mn-lt"/>
              <a:ea typeface="+mn-ea"/>
              <a:cs typeface="+mn-cs"/>
            </a:endParaRPr>
          </a:p>
          <a:p>
            <a:pPr marL="228600" lvl="1"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“Next, we’ll watch the rest of the short film </a:t>
            </a:r>
            <a:r>
              <a:rPr lang="en-US" sz="1200" i="1" kern="1200" dirty="0">
                <a:solidFill>
                  <a:schemeClr val="tx1"/>
                </a:solidFill>
                <a:latin typeface="+mn-lt"/>
                <a:ea typeface="+mn-ea"/>
                <a:cs typeface="+mn-cs"/>
              </a:rPr>
              <a:t>The Making of the Fittest: Natural Selection and Adaptation.”</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You may want to start over at the beginning of the video or continue from the 2:37 time mark. </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Have participants locate their Natural-Selection Explanation Table (handout 7.7) from the previous session.</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c. “As you watch the video, look for evidence that supports each principle of natural selection on the handout for changes in the fur-color trait in the rock pocket mouse population. Record this evidence on the handout.”</a:t>
            </a:r>
          </a:p>
          <a:p>
            <a:pPr marL="228600" indent="-228600">
              <a:buNone/>
            </a:pPr>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Show the video. </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e. Following the video, distribute handout 8.6 (Transcript for </a:t>
            </a:r>
            <a:r>
              <a:rPr lang="en-US" sz="1200" i="1" kern="1200" dirty="0">
                <a:solidFill>
                  <a:schemeClr val="tx1"/>
                </a:solidFill>
                <a:latin typeface="+mn-lt"/>
                <a:ea typeface="+mn-ea"/>
                <a:cs typeface="+mn-cs"/>
              </a:rPr>
              <a:t>The Making of the Fittest: Natural Selection and Adaptation</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“Now read through the video transcript and identify evidence that supports each principle on the handout for the pocket mouse population and add any new evidence</a:t>
            </a:r>
            <a:r>
              <a:rPr lang="en-US" sz="1200" kern="1200" baseline="0" dirty="0">
                <a:solidFill>
                  <a:schemeClr val="tx1"/>
                </a:solidFill>
                <a:latin typeface="+mn-lt"/>
                <a:ea typeface="+mn-ea"/>
                <a:cs typeface="+mn-cs"/>
              </a:rPr>
              <a:t> to </a:t>
            </a:r>
            <a:r>
              <a:rPr lang="en-US" sz="1200" kern="1200" dirty="0">
                <a:solidFill>
                  <a:schemeClr val="tx1"/>
                </a:solidFill>
                <a:latin typeface="+mn-lt"/>
                <a:ea typeface="+mn-ea"/>
                <a:cs typeface="+mn-cs"/>
              </a:rPr>
              <a:t>the handout.”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472324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None/>
            </a:pPr>
            <a:r>
              <a:rPr lang="en-US" dirty="0"/>
              <a:t>6</a:t>
            </a:r>
            <a:r>
              <a:rPr lang="en-US" baseline="0" dirty="0"/>
              <a:t> min</a:t>
            </a:r>
          </a:p>
          <a:p>
            <a:pPr marL="228600" lvl="0" indent="-228600">
              <a:buNone/>
            </a:pPr>
            <a:endParaRPr lang="en-US" baseline="0" dirty="0"/>
          </a:p>
          <a:p>
            <a:pPr marL="228600" lvl="1" indent="-228600">
              <a:buNone/>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a:t>
            </a:r>
            <a:r>
              <a:rPr lang="en-US" sz="1200" b="1" kern="1200" baseline="0" dirty="0">
                <a:solidFill>
                  <a:schemeClr val="tx1"/>
                </a:solidFill>
                <a:latin typeface="+mn-lt"/>
                <a:ea typeface="+mn-ea"/>
                <a:cs typeface="+mn-cs"/>
              </a:rPr>
              <a:t>group discussion: </a:t>
            </a:r>
            <a:r>
              <a:rPr lang="en-US" sz="1200" b="0" i="0" kern="1200" baseline="0" dirty="0">
                <a:solidFill>
                  <a:schemeClr val="tx1"/>
                </a:solidFill>
                <a:latin typeface="+mn-lt"/>
                <a:ea typeface="+mn-ea"/>
                <a:cs typeface="+mn-cs"/>
              </a:rPr>
              <a:t>C</a:t>
            </a:r>
            <a:r>
              <a:rPr lang="en-US" sz="1200" b="0" kern="1200" baseline="0" dirty="0">
                <a:solidFill>
                  <a:schemeClr val="tx1"/>
                </a:solidFill>
                <a:latin typeface="+mn-lt"/>
                <a:ea typeface="+mn-ea"/>
                <a:cs typeface="+mn-cs"/>
              </a:rPr>
              <a:t>ompare</a:t>
            </a:r>
            <a:r>
              <a:rPr lang="en-US" sz="1200" kern="1200" baseline="0" dirty="0">
                <a:solidFill>
                  <a:schemeClr val="tx1"/>
                </a:solidFill>
                <a:latin typeface="+mn-lt"/>
                <a:ea typeface="+mn-ea"/>
                <a:cs typeface="+mn-cs"/>
              </a:rPr>
              <a:t> the evidence participants collected from the video and the transcript.</a:t>
            </a:r>
          </a:p>
          <a:p>
            <a:pPr marL="0" lvl="1" indent="0">
              <a:buNone/>
            </a:pPr>
            <a:endParaRPr lang="en-US" dirty="0"/>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2685313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None/>
            </a:pPr>
            <a:r>
              <a:rPr lang="en-US" dirty="0"/>
              <a:t>5</a:t>
            </a:r>
            <a:r>
              <a:rPr lang="en-US" baseline="0" dirty="0"/>
              <a:t> min</a:t>
            </a:r>
          </a:p>
          <a:p>
            <a:pPr marL="228600" lvl="0" indent="-228600">
              <a:buNone/>
            </a:pPr>
            <a:endParaRPr lang="en-US" baseline="0" dirty="0"/>
          </a:p>
          <a:p>
            <a:pPr marL="228600" lvl="1" indent="-228600">
              <a:buNone/>
            </a:pPr>
            <a:r>
              <a:rPr lang="en-US" sz="1200" kern="1200" dirty="0">
                <a:solidFill>
                  <a:schemeClr val="tx1"/>
                </a:solidFill>
                <a:latin typeface="+mn-lt"/>
                <a:ea typeface="+mn-ea"/>
                <a:cs typeface="+mn-cs"/>
              </a:rPr>
              <a:t>a. Review the evidence on the slide.</a:t>
            </a:r>
          </a:p>
          <a:p>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compare the evidence on the slide with the evidence they recorded on their handouts and identify any information they didn’t consider in their own analyses.</a:t>
            </a:r>
          </a:p>
          <a:p>
            <a:pPr marL="0" indent="0">
              <a:buNone/>
            </a:pPr>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evidence do you see on this table that you didn’t consider?”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685313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a:t>
            </a:r>
            <a:r>
              <a:rPr lang="en-US" baseline="0" dirty="0"/>
              <a:t> min</a:t>
            </a:r>
          </a:p>
          <a:p>
            <a:endParaRPr lang="en-US" sz="1200" b="1" baseline="0" dirty="0">
              <a:effectLst/>
              <a:latin typeface="Arial" panose="020B0604020202020204" pitchFamily="34" charset="0"/>
              <a:ea typeface="Calibri" panose="020F0502020204030204" pitchFamily="34" charset="0"/>
            </a:endParaRPr>
          </a:p>
          <a:p>
            <a:r>
              <a:rPr lang="en-US" sz="1200" b="1" dirty="0">
                <a:effectLst/>
                <a:latin typeface="Arial" panose="020B0604020202020204" pitchFamily="34" charset="0"/>
                <a:ea typeface="Calibri" panose="020F0502020204030204" pitchFamily="34" charset="0"/>
              </a:rPr>
              <a:t>Note: </a:t>
            </a:r>
            <a:r>
              <a:rPr lang="en-US" sz="1200" dirty="0">
                <a:effectLst/>
                <a:latin typeface="Arial" panose="020B0604020202020204" pitchFamily="34" charset="0"/>
                <a:ea typeface="Calibri" panose="020F0502020204030204" pitchFamily="34" charset="0"/>
              </a:rPr>
              <a:t>You should already have set up the “Predator</a:t>
            </a:r>
            <a:r>
              <a:rPr lang="en-US" sz="1200" baseline="0" dirty="0">
                <a:effectLst/>
                <a:latin typeface="Arial" panose="020B0604020202020204" pitchFamily="34" charset="0"/>
                <a:ea typeface="Calibri" panose="020F0502020204030204" pitchFamily="34" charset="0"/>
              </a:rPr>
              <a:t> and Prey” </a:t>
            </a:r>
            <a:r>
              <a:rPr lang="en-US" sz="1200" dirty="0">
                <a:effectLst/>
                <a:latin typeface="Arial" panose="020B0604020202020204" pitchFamily="34" charset="0"/>
                <a:ea typeface="Calibri" panose="020F0502020204030204" pitchFamily="34" charset="0"/>
              </a:rPr>
              <a:t>interactive in advance (see instructions on overview page). If you didn’t log into the simulation earlier, do so now.</a:t>
            </a:r>
          </a:p>
          <a:p>
            <a:r>
              <a:rPr lang="en-US" sz="1200" dirty="0">
                <a:effectLst/>
                <a:latin typeface="Arial" panose="020B0604020202020204" pitchFamily="34" charset="0"/>
                <a:ea typeface="Calibri" panose="020F0502020204030204" pitchFamily="34" charset="0"/>
              </a:rPr>
              <a:t> </a:t>
            </a:r>
          </a:p>
          <a:p>
            <a:pPr marL="285750" marR="0" lvl="0" indent="-285750">
              <a:spcBef>
                <a:spcPts val="600"/>
              </a:spcBef>
              <a:spcAft>
                <a:spcPts val="600"/>
              </a:spcAft>
              <a:buSzPts val="1000"/>
              <a:buFont typeface="+mj-lt"/>
              <a:buNone/>
              <a:tabLst>
                <a:tab pos="137160" algn="l"/>
                <a:tab pos="228600" algn="l"/>
                <a:tab pos="137160" algn="l"/>
              </a:tabLst>
            </a:pPr>
            <a:r>
              <a:rPr lang="en-US" sz="1200" dirty="0">
                <a:effectLst/>
                <a:latin typeface="Arial" panose="020B0604020202020204" pitchFamily="34" charset="0"/>
                <a:ea typeface="Calibri" panose="020F0502020204030204" pitchFamily="34" charset="0"/>
              </a:rPr>
              <a:t>a. Introduce the predator-and-prey</a:t>
            </a:r>
            <a:r>
              <a:rPr lang="en-US" sz="1200" baseline="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simulation in the BSCS Across the Sciences online course.</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effectLst/>
              <a:latin typeface="Arial" panose="020B0604020202020204" pitchFamily="34" charset="0"/>
              <a:ea typeface="+mn-ea"/>
              <a:cs typeface="+mn-cs"/>
            </a:endParaRPr>
          </a:p>
          <a:p>
            <a:pPr marL="285750" marR="0" lvl="0" indent="-285750">
              <a:spcBef>
                <a:spcPts val="600"/>
              </a:spcBef>
              <a:spcAft>
                <a:spcPts val="600"/>
              </a:spcAft>
              <a:buSzPts val="1000"/>
              <a:buFont typeface="+mj-lt"/>
              <a:buNone/>
              <a:tabLst>
                <a:tab pos="137160" algn="l"/>
                <a:tab pos="228600" algn="l"/>
                <a:tab pos="137160" algn="l"/>
              </a:tabLst>
            </a:pPr>
            <a:r>
              <a:rPr lang="en-US" sz="1200" kern="1200" dirty="0">
                <a:solidFill>
                  <a:schemeClr val="tx1"/>
                </a:solidFill>
                <a:latin typeface="+mn-lt"/>
                <a:ea typeface="+mn-ea"/>
                <a:cs typeface="+mn-cs"/>
              </a:rPr>
              <a:t>b. Ask participants to write the following information in their science notebooks: </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b="1" kern="1200" dirty="0">
              <a:solidFill>
                <a:schemeClr val="tx1"/>
              </a:solidFill>
              <a:latin typeface="+mn-lt"/>
              <a:ea typeface="+mn-ea"/>
              <a:cs typeface="+mn-cs"/>
            </a:endParaRPr>
          </a:p>
          <a:p>
            <a:pPr marL="228600" marR="0" lvl="0" indent="0">
              <a:spcBef>
                <a:spcPts val="600"/>
              </a:spcBef>
              <a:spcAft>
                <a:spcPts val="600"/>
              </a:spcAft>
              <a:buSzPts val="1000"/>
              <a:buFont typeface="+mj-lt"/>
              <a:buNone/>
              <a:tabLst>
                <a:tab pos="137160" algn="l"/>
                <a:tab pos="228600" algn="l"/>
                <a:tab pos="137160" algn="l"/>
              </a:tabLst>
            </a:pPr>
            <a:r>
              <a:rPr lang="en-US" sz="1200" b="1" kern="1200" dirty="0">
                <a:solidFill>
                  <a:schemeClr val="tx1"/>
                </a:solidFill>
                <a:latin typeface="+mn-lt"/>
                <a:ea typeface="+mn-ea"/>
                <a:cs typeface="+mn-cs"/>
              </a:rPr>
              <a:t>Simulation 1:</a:t>
            </a:r>
            <a:r>
              <a:rPr lang="en-US" sz="1200" kern="1200" dirty="0">
                <a:solidFill>
                  <a:schemeClr val="tx1"/>
                </a:solidFill>
                <a:latin typeface="+mn-lt"/>
                <a:ea typeface="+mn-ea"/>
                <a:cs typeface="+mn-cs"/>
              </a:rPr>
              <a:t> Dark background; mouse fur color inherited; color variation present. </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None/>
              <a:tabLst>
                <a:tab pos="137160" algn="l"/>
                <a:tab pos="228600" algn="l"/>
                <a:tab pos="137160" algn="l"/>
              </a:tabLst>
            </a:pPr>
            <a:r>
              <a:rPr lang="en-US" sz="1200" kern="1200" dirty="0">
                <a:solidFill>
                  <a:schemeClr val="tx1"/>
                </a:solidFill>
                <a:latin typeface="+mn-lt"/>
                <a:ea typeface="+mn-ea"/>
                <a:cs typeface="+mn-cs"/>
              </a:rPr>
              <a:t>c. Select Option 1 in the simulation menu (click on the Change Options button) and have participants sketch the initial graph in their notebooks.</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None/>
              <a:tabLst>
                <a:tab pos="137160" algn="l"/>
                <a:tab pos="228600" algn="l"/>
                <a:tab pos="137160" algn="l"/>
              </a:tabLst>
            </a:pPr>
            <a:r>
              <a:rPr lang="en-US" sz="1200" kern="1200" dirty="0">
                <a:solidFill>
                  <a:schemeClr val="tx1"/>
                </a:solidFill>
                <a:latin typeface="+mn-lt"/>
                <a:ea typeface="+mn-ea"/>
                <a:cs typeface="+mn-cs"/>
              </a:rPr>
              <a:t>d. Run the simulation for one round of hunting. Then direct participants to sketch the resulting graph in their notebooks. </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None/>
              <a:tabLst>
                <a:tab pos="137160" algn="l"/>
                <a:tab pos="228600" algn="l"/>
                <a:tab pos="137160" algn="l"/>
              </a:tabLst>
            </a:pPr>
            <a:r>
              <a:rPr lang="en-US" sz="1200" kern="1200" dirty="0">
                <a:solidFill>
                  <a:schemeClr val="tx1"/>
                </a:solidFill>
                <a:latin typeface="+mn-lt"/>
                <a:ea typeface="+mn-ea"/>
                <a:cs typeface="+mn-cs"/>
              </a:rPr>
              <a:t>e. Run the simulation again for a second round of hunting and have participants sketch the resulting graph.</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None/>
              <a:tabLst>
                <a:tab pos="137160" algn="l"/>
                <a:tab pos="228600" algn="l"/>
                <a:tab pos="137160" algn="l"/>
              </a:tabLst>
            </a:pPr>
            <a:r>
              <a:rPr lang="en-US" sz="1200" kern="1200" dirty="0">
                <a:solidFill>
                  <a:schemeClr val="tx1"/>
                </a:solidFill>
                <a:latin typeface="+mn-lt"/>
                <a:ea typeface="+mn-ea"/>
                <a:cs typeface="+mn-cs"/>
              </a:rPr>
              <a:t>f. Following the simulation, ask participants, “What claim can you make based on the data in the graphs? Make sure to include your evidence.”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None/>
              <a:tabLst>
                <a:tab pos="137160" algn="l"/>
                <a:tab pos="228600" algn="l"/>
                <a:tab pos="137160" algn="l"/>
              </a:tabLst>
            </a:pPr>
            <a:r>
              <a:rPr lang="en-US" sz="1200" kern="1200" dirty="0">
                <a:solidFill>
                  <a:schemeClr val="tx1"/>
                </a:solidFill>
                <a:latin typeface="+mn-lt"/>
                <a:ea typeface="+mn-ea"/>
                <a:cs typeface="+mn-cs"/>
              </a:rPr>
              <a:t>g. “What do you think will happen if the mouse’s environment changes? Let’s find out!”</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None/>
              <a:tabLst>
                <a:tab pos="137160" algn="l"/>
                <a:tab pos="228600" algn="l"/>
                <a:tab pos="137160" algn="l"/>
              </a:tabLst>
            </a:pPr>
            <a:r>
              <a:rPr lang="en-US" sz="1200" kern="1200" dirty="0">
                <a:solidFill>
                  <a:schemeClr val="tx1"/>
                </a:solidFill>
                <a:latin typeface="+mn-lt"/>
                <a:ea typeface="+mn-ea"/>
                <a:cs typeface="+mn-cs"/>
              </a:rPr>
              <a:t>h. Ask participants to write the following information in their science notebooks: </a:t>
            </a:r>
          </a:p>
          <a:p>
            <a:pPr marL="285750" marR="0" lvl="0" indent="-285750">
              <a:spcBef>
                <a:spcPts val="600"/>
              </a:spcBef>
              <a:spcAft>
                <a:spcPts val="600"/>
              </a:spcAft>
              <a:buSzPts val="1000"/>
              <a:buFont typeface="+mj-lt"/>
              <a:buNone/>
              <a:tabLst>
                <a:tab pos="137160" algn="l"/>
                <a:tab pos="228600" algn="l"/>
                <a:tab pos="137160" algn="l"/>
              </a:tabLst>
            </a:pPr>
            <a:endParaRPr lang="en-US" sz="1200" b="1" kern="1200" dirty="0">
              <a:solidFill>
                <a:schemeClr val="tx1"/>
              </a:solidFill>
              <a:latin typeface="+mn-lt"/>
              <a:ea typeface="+mn-ea"/>
              <a:cs typeface="+mn-cs"/>
            </a:endParaRPr>
          </a:p>
          <a:p>
            <a:pPr marL="228600" marR="0" lvl="0" indent="0">
              <a:spcBef>
                <a:spcPts val="600"/>
              </a:spcBef>
              <a:spcAft>
                <a:spcPts val="600"/>
              </a:spcAft>
              <a:buSzPts val="1000"/>
              <a:buFont typeface="+mj-lt"/>
              <a:buNone/>
              <a:tabLst>
                <a:tab pos="137160" algn="l"/>
                <a:tab pos="228600" algn="l"/>
                <a:tab pos="137160" algn="l"/>
              </a:tabLst>
            </a:pPr>
            <a:r>
              <a:rPr lang="en-US" sz="1200" b="1" kern="1200" dirty="0">
                <a:solidFill>
                  <a:schemeClr val="tx1"/>
                </a:solidFill>
                <a:latin typeface="+mn-lt"/>
                <a:ea typeface="+mn-ea"/>
                <a:cs typeface="+mn-cs"/>
              </a:rPr>
              <a:t>Simulation 2:</a:t>
            </a:r>
            <a:r>
              <a:rPr lang="en-US" sz="1200" kern="1200" dirty="0">
                <a:solidFill>
                  <a:schemeClr val="tx1"/>
                </a:solidFill>
                <a:latin typeface="+mn-lt"/>
                <a:ea typeface="+mn-ea"/>
                <a:cs typeface="+mn-cs"/>
              </a:rPr>
              <a:t> Light background; mouse fur color inherited; color variation present </a:t>
            </a:r>
          </a:p>
          <a:p>
            <a:pPr marL="285750" marR="0" lvl="0" indent="-285750">
              <a:spcBef>
                <a:spcPts val="600"/>
              </a:spcBef>
              <a:spcAft>
                <a:spcPts val="600"/>
              </a:spcAft>
              <a:buSzPts val="1000"/>
              <a:buFont typeface="+mj-lt"/>
              <a:buNone/>
              <a:tabLst>
                <a:tab pos="137160" algn="l"/>
                <a:tab pos="228600" algn="l"/>
                <a:tab pos="137160" algn="l"/>
              </a:tabLst>
            </a:pPr>
            <a:endParaRPr lang="en-US" sz="1200" kern="1200" dirty="0">
              <a:solidFill>
                <a:schemeClr val="tx1"/>
              </a:solidFill>
              <a:latin typeface="+mn-lt"/>
              <a:ea typeface="+mn-ea"/>
              <a:cs typeface="+mn-cs"/>
            </a:endParaRPr>
          </a:p>
          <a:p>
            <a:pPr marL="0" marR="0" lvl="0" indent="0">
              <a:spcBef>
                <a:spcPts val="600"/>
              </a:spcBef>
              <a:spcAft>
                <a:spcPts val="600"/>
              </a:spcAft>
              <a:buSzPts val="1000"/>
              <a:buFont typeface="+mj-lt"/>
              <a:buNone/>
              <a:tabLst>
                <a:tab pos="137160" algn="l"/>
                <a:tab pos="228600" algn="l"/>
                <a:tab pos="137160" algn="l"/>
              </a:tabLst>
            </a:pP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Select Option 2 in the simulation menu (light background) and have participants sketch the initial graph in their notebooks. Complete two rounds of hunting and direct participants to sketch the resulting graphs in their notebooks.</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0" marR="0" lvl="0" indent="0">
              <a:spcBef>
                <a:spcPts val="600"/>
              </a:spcBef>
              <a:spcAft>
                <a:spcPts val="600"/>
              </a:spcAft>
              <a:buSzPts val="1000"/>
              <a:buFont typeface="+mj-lt"/>
              <a:buNone/>
              <a:tabLst>
                <a:tab pos="137160" algn="l"/>
                <a:tab pos="228600" algn="l"/>
                <a:tab pos="137160" algn="l"/>
              </a:tabLst>
            </a:pPr>
            <a:r>
              <a:rPr lang="en-US" sz="1200" kern="1200" dirty="0">
                <a:solidFill>
                  <a:schemeClr val="tx1"/>
                </a:solidFill>
                <a:latin typeface="+mn-lt"/>
                <a:ea typeface="+mn-ea"/>
                <a:cs typeface="+mn-cs"/>
              </a:rPr>
              <a:t>j. Then ask participants to make a claim supported with evidence from the graphs that answers the question, “What happens if the environment changes?”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04697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600" kern="1200" dirty="0">
                <a:solidFill>
                  <a:schemeClr val="tx1"/>
                </a:solidFill>
                <a:effectLst/>
                <a:latin typeface="+mn-lt"/>
                <a:ea typeface="+mn-ea"/>
                <a:cs typeface="+mn-cs"/>
              </a:rPr>
              <a:t>10</a:t>
            </a:r>
            <a:r>
              <a:rPr lang="en-US" sz="1600" kern="1200" baseline="0" dirty="0">
                <a:solidFill>
                  <a:schemeClr val="tx1"/>
                </a:solidFill>
                <a:effectLst/>
                <a:latin typeface="+mn-lt"/>
                <a:ea typeface="+mn-ea"/>
                <a:cs typeface="+mn-cs"/>
              </a:rPr>
              <a:t> min</a:t>
            </a:r>
          </a:p>
          <a:p>
            <a:pPr marL="228600" lvl="0" indent="-228600">
              <a:buNone/>
            </a:pPr>
            <a:endParaRPr lang="en-US" sz="1600" kern="1200" baseline="0" dirty="0">
              <a:solidFill>
                <a:schemeClr val="tx1"/>
              </a:solidFill>
              <a:effectLst/>
              <a:latin typeface="+mn-lt"/>
              <a:ea typeface="+mn-ea"/>
              <a:cs typeface="+mn-cs"/>
            </a:endParaRPr>
          </a:p>
          <a:p>
            <a:pPr marL="228600" lvl="1" indent="-228600">
              <a:buNone/>
            </a:pPr>
            <a:r>
              <a:rPr lang="en-US" sz="1200" kern="1200" dirty="0">
                <a:solidFill>
                  <a:schemeClr val="tx1"/>
                </a:solidFill>
                <a:latin typeface="+mn-lt"/>
                <a:ea typeface="+mn-ea"/>
                <a:cs typeface="+mn-cs"/>
              </a:rPr>
              <a:t>a. “What would happen if the fur-color variation wasn’t inherited or there was no variation in this trait at all? That’s what we’ll explore next.”</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Select Option 3 (variation not inherited) and run the simulation again.</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c. Then select Option 4 (no variation) and run the simulation.</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d. Have participants add evidence from these simulations to the Natural-Selection Explanation Table (handout 7.7).</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486228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 min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Initially</a:t>
            </a:r>
            <a:r>
              <a:rPr lang="en-US" sz="1200" kern="1200" baseline="0" dirty="0">
                <a:solidFill>
                  <a:schemeClr val="tx1"/>
                </a:solidFill>
                <a:effectLst/>
                <a:latin typeface="+mn-lt"/>
                <a:ea typeface="+mn-ea"/>
                <a:cs typeface="+mn-cs"/>
              </a:rPr>
              <a:t> show only the question at the top of the slide.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indent="0">
              <a:buNone/>
            </a:pPr>
            <a:r>
              <a:rPr lang="en-US" sz="1200" b="0" kern="1200" baseline="0" dirty="0">
                <a:solidFill>
                  <a:schemeClr val="tx1"/>
                </a:solidFill>
                <a:effectLst/>
                <a:latin typeface="+mn-lt"/>
                <a:ea typeface="+mn-ea"/>
                <a:cs typeface="+mn-cs"/>
              </a:rPr>
              <a:t>a. </a:t>
            </a:r>
            <a:r>
              <a:rPr lang="en-US" sz="1200" b="1" kern="1200" baseline="0" dirty="0">
                <a:solidFill>
                  <a:schemeClr val="tx1"/>
                </a:solidFill>
                <a:effectLst/>
                <a:latin typeface="+mn-lt"/>
                <a:ea typeface="+mn-ea"/>
                <a:cs typeface="+mn-cs"/>
              </a:rPr>
              <a:t>Individuals: </a:t>
            </a:r>
            <a:r>
              <a:rPr lang="en-US" sz="1200" kern="1200" dirty="0">
                <a:solidFill>
                  <a:schemeClr val="tx1"/>
                </a:solidFill>
                <a:effectLst/>
                <a:latin typeface="+mn-lt"/>
                <a:ea typeface="+mn-ea"/>
                <a:cs typeface="+mn-cs"/>
              </a:rPr>
              <a:t>“Now</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take out your content background documents and read the last four paragraphs of section 7, Natural Selection and Evolution. As you read, think about the lines of evidence that support the argument for change over time through natural selection.”</a:t>
            </a:r>
          </a:p>
          <a:p>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lines of evidence for change over time through natural selection presented in the reading and summarized on the slide. During this discussion, record participants’ ideas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on chart paper.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Reveal one line of evidence on the slide at a time as you present</a:t>
            </a:r>
            <a:r>
              <a:rPr lang="en-US" sz="1200" kern="1200" baseline="0" dirty="0">
                <a:solidFill>
                  <a:schemeClr val="tx1"/>
                </a:solidFill>
                <a:effectLst/>
                <a:latin typeface="+mn-lt"/>
                <a:ea typeface="+mn-ea"/>
                <a:cs typeface="+mn-cs"/>
              </a:rPr>
              <a:t> it.</a:t>
            </a:r>
            <a:endParaRPr lang="en-US" sz="16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414352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Give participants time to review your feedback on their reflections from day 7 and offer reactions, comments, or follow-up questions.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baseline="0" dirty="0"/>
              <a:t>6 min</a:t>
            </a:r>
          </a:p>
          <a:p>
            <a:pPr marL="228600" indent="-228600">
              <a:buNone/>
            </a:pPr>
            <a:endParaRPr lang="en-US" baseline="0" dirty="0"/>
          </a:p>
          <a:p>
            <a:pPr marL="228600" lvl="1" indent="-228600">
              <a:buNone/>
            </a:pPr>
            <a:r>
              <a:rPr lang="en-US" sz="1200" kern="1200" dirty="0">
                <a:solidFill>
                  <a:schemeClr val="tx1"/>
                </a:solidFill>
                <a:latin typeface="+mn-lt"/>
                <a:ea typeface="+mn-ea"/>
                <a:cs typeface="+mn-cs"/>
              </a:rPr>
              <a:t>a. Read the statement on the slide.</a:t>
            </a:r>
          </a:p>
          <a:p>
            <a:pPr marL="0" lvl="1"/>
            <a:endParaRPr lang="en-US" sz="1200" b="1" kern="1200" dirty="0">
              <a:solidFill>
                <a:schemeClr val="tx1"/>
              </a:solidFill>
              <a:latin typeface="+mn-lt"/>
              <a:ea typeface="+mn-ea"/>
              <a:cs typeface="+mn-cs"/>
            </a:endParaRPr>
          </a:p>
          <a:p>
            <a:pPr marL="0" lvl="1" indent="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“Use the science ideas you’ve learned about to explain what this statement means. Write your explanations in your notebooks and make sure to include evidence and reasoning.”</a:t>
            </a:r>
          </a:p>
          <a:p>
            <a:pPr marL="0" lvl="1" indent="0">
              <a:buNone/>
            </a:pPr>
            <a:endParaRPr lang="en-US" sz="1200" b="1" kern="1200" dirty="0">
              <a:solidFill>
                <a:schemeClr val="tx1"/>
              </a:solidFill>
              <a:latin typeface="+mn-lt"/>
              <a:ea typeface="+mn-ea"/>
              <a:cs typeface="+mn-cs"/>
            </a:endParaRPr>
          </a:p>
          <a:p>
            <a:pPr marL="0" lvl="1" indent="0">
              <a:buNone/>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explanations, evidence, and reasoning with the group. Record participants’ ideas on chart paper.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Natural selection is highly dependent on context. </a:t>
            </a:r>
          </a:p>
          <a:p>
            <a:pPr marL="137160" lvl="1" indent="-137160">
              <a:buFont typeface="Arial" pitchFamily="34" charset="0"/>
              <a:buChar char="•"/>
            </a:pPr>
            <a:r>
              <a:rPr lang="en-US" sz="1200" kern="1200" dirty="0">
                <a:solidFill>
                  <a:schemeClr val="tx1"/>
                </a:solidFill>
                <a:latin typeface="+mn-lt"/>
                <a:ea typeface="+mn-ea"/>
                <a:cs typeface="+mn-cs"/>
              </a:rPr>
              <a:t>A trait that works well in one environment may not work well in a different environment. This argues against evolution being goal directed and moving toward perfection. </a:t>
            </a:r>
            <a:endParaRPr lang="en-US" baseline="0" dirty="0"/>
          </a:p>
          <a:p>
            <a:pPr marL="685800" lvl="1" indent="-228600">
              <a:buNone/>
            </a:pPr>
            <a:endParaRPr lang="en-US" dirty="0"/>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611697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5 </a:t>
            </a:r>
            <a:r>
              <a:rPr lang="en-US" baseline="0" dirty="0"/>
              <a:t>min</a:t>
            </a:r>
          </a:p>
          <a:p>
            <a:pPr marL="228600" indent="-228600">
              <a:buNone/>
            </a:pPr>
            <a:endParaRPr lang="en-US" baseline="0" dirty="0"/>
          </a:p>
          <a:p>
            <a:pPr marL="0" lvl="1" fontAlgn="base"/>
            <a:r>
              <a:rPr lang="en-US" sz="1200" kern="1200" dirty="0">
                <a:solidFill>
                  <a:schemeClr val="tx1"/>
                </a:solidFill>
                <a:latin typeface="+mn-lt"/>
                <a:ea typeface="+mn-ea"/>
                <a:cs typeface="+mn-cs"/>
              </a:rPr>
              <a:t>a. </a:t>
            </a:r>
            <a:r>
              <a:rPr lang="en-US" sz="1200" u="none" strike="noStrike" kern="1200" dirty="0">
                <a:solidFill>
                  <a:schemeClr val="tx1"/>
                </a:solidFill>
                <a:effectLst/>
                <a:latin typeface="+mn-lt"/>
                <a:ea typeface="+mn-ea"/>
                <a:cs typeface="+mn-cs"/>
              </a:rPr>
              <a:t>Review the focus question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Have participants answer the question in their science notebooks using evidence from today’s investigations and the investigations from the previous content deepening session to support their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ideas and evidence with the group. </a:t>
            </a:r>
            <a:endParaRPr lang="en-US" sz="2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58798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fontAlgn="base"/>
            <a:r>
              <a:rPr lang="en-US" dirty="0"/>
              <a:t>a. </a:t>
            </a:r>
            <a:r>
              <a:rPr lang="en-US" sz="1200" u="none" strike="noStrike" kern="1200" dirty="0">
                <a:solidFill>
                  <a:schemeClr val="tx1"/>
                </a:solidFill>
                <a:effectLst/>
                <a:latin typeface="+mn-lt"/>
                <a:ea typeface="+mn-ea"/>
                <a:cs typeface="+mn-cs"/>
              </a:rPr>
              <a:t>Review the unit central question.</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“Answer this question in your science notebooks using the science ideas and evidence about variations in plants and animals that we’ve gathered this week.”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answers and evidence with the group.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2221132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“Next, we’ll engage in some math content deepening and explore ideas about data presentation.”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extLst>
      <p:ext uri="{BB962C8B-B14F-4D97-AF65-F5344CB8AC3E}">
        <p14:creationId xmlns:p14="http://schemas.microsoft.com/office/powerpoint/2010/main" val="971635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Less</a:t>
            </a:r>
            <a:r>
              <a:rPr lang="en-US" baseline="0" dirty="0"/>
              <a:t> than 1 min</a:t>
            </a:r>
          </a:p>
          <a:p>
            <a:pPr marL="228600" indent="-228600">
              <a:buNone/>
            </a:pPr>
            <a:endParaRPr lang="en-US" baseline="0" dirty="0"/>
          </a:p>
          <a:p>
            <a:pPr marL="0" lvl="1"/>
            <a:r>
              <a:rPr lang="en-US" sz="1200" kern="1200" dirty="0">
                <a:solidFill>
                  <a:schemeClr val="tx1"/>
                </a:solidFill>
                <a:latin typeface="+mn-lt"/>
                <a:ea typeface="+mn-ea"/>
                <a:cs typeface="+mn-cs"/>
              </a:rPr>
              <a:t>a. Introduce the focus question on the slide.</a:t>
            </a:r>
            <a:endParaRPr lang="en-US" sz="16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write the question in their </a:t>
            </a:r>
            <a:r>
              <a:rPr lang="en-US" sz="1200" kern="1200">
                <a:solidFill>
                  <a:schemeClr val="tx1"/>
                </a:solidFill>
                <a:latin typeface="+mn-lt"/>
                <a:ea typeface="+mn-ea"/>
                <a:cs typeface="+mn-cs"/>
              </a:rPr>
              <a:t>science notebooks.</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58798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1</a:t>
            </a:r>
            <a:r>
              <a:rPr lang="en-US" altLang="en-US" baseline="0" dirty="0"/>
              <a:t> min</a:t>
            </a:r>
          </a:p>
          <a:p>
            <a:pPr eaLnBrk="1" hangingPunct="1">
              <a:spcBef>
                <a:spcPct val="0"/>
              </a:spcBef>
            </a:pPr>
            <a:endParaRPr lang="en-US" altLang="en-US" baseline="0" dirty="0"/>
          </a:p>
          <a:p>
            <a:pPr marL="0" lvl="1"/>
            <a:r>
              <a:rPr lang="en-US" sz="1200" kern="1200" dirty="0">
                <a:solidFill>
                  <a:schemeClr val="tx1"/>
                </a:solidFill>
                <a:latin typeface="+mn-lt"/>
                <a:ea typeface="+mn-ea"/>
                <a:cs typeface="+mn-cs"/>
              </a:rPr>
              <a:t>a. Discuss the questions on the slide and record participants’ ideas on chart paper.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“We want our students to be graph literate and comfortable using graphs.” </a:t>
            </a:r>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C54573-59C5-4FA3-BB81-4807825794FC}"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extLst>
      <p:ext uri="{BB962C8B-B14F-4D97-AF65-F5344CB8AC3E}">
        <p14:creationId xmlns:p14="http://schemas.microsoft.com/office/powerpoint/2010/main" val="4245330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fontAlgn="base"/>
            <a:r>
              <a:rPr lang="en-US" sz="1200" u="none" strike="noStrike" kern="1200" dirty="0">
                <a:solidFill>
                  <a:schemeClr val="tx1"/>
                </a:solidFill>
                <a:effectLst/>
                <a:latin typeface="+mn-lt"/>
                <a:ea typeface="+mn-ea"/>
                <a:cs typeface="+mn-cs"/>
              </a:rPr>
              <a:t>2 min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“What does the graph on this slide depict? Is it an accurate representation?”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answer:</a:t>
            </a:r>
            <a:r>
              <a:rPr lang="en-US" sz="1200" kern="1200" dirty="0">
                <a:solidFill>
                  <a:schemeClr val="tx1"/>
                </a:solidFill>
                <a:latin typeface="+mn-lt"/>
                <a:ea typeface="+mn-ea"/>
                <a:cs typeface="+mn-cs"/>
              </a:rPr>
              <a:t> The graph falsely depicts that the oil consumption from 1989 to 1999 more than doubled.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do you think is missing from this graph?”</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answer:</a:t>
            </a:r>
            <a:r>
              <a:rPr lang="en-US" sz="1200" kern="1200" dirty="0">
                <a:solidFill>
                  <a:schemeClr val="tx1"/>
                </a:solidFill>
                <a:latin typeface="+mn-lt"/>
                <a:ea typeface="+mn-ea"/>
                <a:cs typeface="+mn-cs"/>
              </a:rPr>
              <a:t> It has no legend or units.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“In this content deepening session, we’ll consider the importance of presenting data as clearly and accurately as possible. We’ll also look at some deceptive statistics and talk about the implications for clarity.” </a:t>
            </a:r>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C54573-59C5-4FA3-BB81-4807825794FC}"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extLst>
      <p:ext uri="{BB962C8B-B14F-4D97-AF65-F5344CB8AC3E}">
        <p14:creationId xmlns:p14="http://schemas.microsoft.com/office/powerpoint/2010/main" val="4245330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a:t>
            </a:r>
            <a:r>
              <a:rPr lang="en-US" altLang="en-US" baseline="0" dirty="0"/>
              <a:t> than 1 min</a:t>
            </a:r>
          </a:p>
          <a:p>
            <a:endParaRPr lang="en-US" altLang="en-US" baseline="0" dirty="0"/>
          </a:p>
          <a:p>
            <a:pPr marL="0" lvl="1" fontAlgn="base"/>
            <a:r>
              <a:rPr lang="en-US" sz="1200" u="none" strike="noStrike" kern="1200" dirty="0">
                <a:solidFill>
                  <a:schemeClr val="tx1"/>
                </a:solidFill>
                <a:effectLst/>
                <a:latin typeface="+mn-lt"/>
                <a:ea typeface="+mn-ea"/>
                <a:cs typeface="+mn-cs"/>
              </a:rPr>
              <a:t>a. “Let’s think for a moment about what statistics involves.”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information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“So if statistics relies on how numbers are chosen and how the data are presented and interpreted, can statistics be misleading or even deceptive? Next, we’ll consider how statistics were presented and interpreted in different scenarios and see if we can identify a major flaw in each scenario.”</a:t>
            </a: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0CB0C42-7E2C-479F-A467-C076D55C828F}" type="slidenum">
              <a:rPr lang="en-US" altLang="en-US">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Tree>
    <p:extLst>
      <p:ext uri="{BB962C8B-B14F-4D97-AF65-F5344CB8AC3E}">
        <p14:creationId xmlns:p14="http://schemas.microsoft.com/office/powerpoint/2010/main" val="4063969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4 min</a:t>
            </a:r>
          </a:p>
          <a:p>
            <a:pPr lvl="0"/>
            <a:endParaRPr lang="en-US" sz="1200"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 display only the scenario at the top of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Introduce the scenario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“What is the major flaw in how the statistics in this scenario were presented and interpreted?”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Ask participants to think about this question for a moment and then share their ideas with an elbow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Reveal the rest of the information on the slide and briefly discuss the major flaw in how the statistics were presented and interpreted.</a:t>
            </a:r>
            <a:endParaRPr lang="en-US" sz="2400" kern="1200" dirty="0">
              <a:solidFill>
                <a:schemeClr val="tx1"/>
              </a:solidFill>
              <a:effectLst/>
              <a:latin typeface="+mn-lt"/>
              <a:ea typeface="+mn-ea"/>
              <a:cs typeface="+mn-cs"/>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69D0DE1-8DFE-4B90-8147-FB148D0A5E65}" type="slidenum">
              <a:rPr lang="en-US" altLang="en-US">
                <a:latin typeface="Arial" panose="020B0604020202020204" pitchFamily="34" charset="0"/>
              </a:rPr>
              <a:pPr eaLnBrk="1" hangingPunct="1">
                <a:spcBef>
                  <a:spcPct val="0"/>
                </a:spcBef>
              </a:pPr>
              <a:t>38</a:t>
            </a:fld>
            <a:endParaRPr lang="en-US" altLang="en-US">
              <a:latin typeface="Arial" panose="020B0604020202020204" pitchFamily="34" charset="0"/>
            </a:endParaRPr>
          </a:p>
        </p:txBody>
      </p:sp>
    </p:spTree>
    <p:extLst>
      <p:ext uri="{BB962C8B-B14F-4D97-AF65-F5344CB8AC3E}">
        <p14:creationId xmlns:p14="http://schemas.microsoft.com/office/powerpoint/2010/main" val="145302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3 min</a:t>
            </a:r>
          </a:p>
          <a:p>
            <a:endParaRPr lang="en-US" alt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slide</a:t>
            </a:r>
            <a:r>
              <a:rPr lang="en-US" sz="1200" kern="1200" baseline="0" dirty="0">
                <a:solidFill>
                  <a:schemeClr val="tx1"/>
                </a:solidFill>
                <a:latin typeface="+mn-lt"/>
                <a:ea typeface="+mn-ea"/>
                <a:cs typeface="+mn-cs"/>
              </a:rPr>
              <a:t> may be skipped if time is running short.</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fontAlgn="base"/>
            <a:r>
              <a:rPr lang="en-US" sz="1200" kern="1200" dirty="0">
                <a:solidFill>
                  <a:schemeClr val="tx1"/>
                </a:solidFill>
                <a:latin typeface="+mn-lt"/>
                <a:ea typeface="+mn-ea"/>
                <a:cs typeface="+mn-cs"/>
              </a:rPr>
              <a:t>a. </a:t>
            </a:r>
            <a:r>
              <a:rPr lang="en-US" sz="1200" u="none" strike="noStrike" kern="1200" dirty="0">
                <a:solidFill>
                  <a:schemeClr val="tx1"/>
                </a:solidFill>
                <a:effectLst/>
                <a:latin typeface="+mn-lt"/>
                <a:ea typeface="+mn-ea"/>
                <a:cs typeface="+mn-cs"/>
              </a:rPr>
              <a:t>Display only the scenario at the top of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Ask participants,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is the major flaw in how the data in this scenario were presented and interpreted?”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Ask participants to think about this question for a moment and then share their ideas with an elbow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b="0" kern="1200" dirty="0">
                <a:solidFill>
                  <a:schemeClr val="tx1"/>
                </a:solidFill>
                <a:latin typeface="+mn-lt"/>
                <a:ea typeface="+mn-ea"/>
                <a:cs typeface="+mn-cs"/>
              </a:rPr>
              <a:t>R</a:t>
            </a:r>
            <a:r>
              <a:rPr lang="en-US" sz="1200" kern="1200" dirty="0">
                <a:solidFill>
                  <a:schemeClr val="tx1"/>
                </a:solidFill>
                <a:latin typeface="+mn-lt"/>
                <a:ea typeface="+mn-ea"/>
                <a:cs typeface="+mn-cs"/>
              </a:rPr>
              <a:t>eveal the rest of the information on the slide and briefly discuss the major flaw in how the statistics were presented and interpreted.</a:t>
            </a: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CA8AE6A-8B44-4F71-BB15-E2FA8C76194F}"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extLst>
      <p:ext uri="{BB962C8B-B14F-4D97-AF65-F5344CB8AC3E}">
        <p14:creationId xmlns:p14="http://schemas.microsoft.com/office/powerpoint/2010/main" val="155317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2 min </a:t>
            </a:r>
          </a:p>
          <a:p>
            <a:pPr eaLnBrk="1" hangingPunct="1"/>
            <a:endParaRPr lang="en-US" dirty="0"/>
          </a:p>
          <a:p>
            <a:r>
              <a:rPr lang="en-US" sz="1200" kern="1200" dirty="0">
                <a:solidFill>
                  <a:schemeClr val="tx1"/>
                </a:solidFill>
                <a:effectLst/>
                <a:latin typeface="+mn-lt"/>
                <a:ea typeface="+mn-ea"/>
                <a:cs typeface="+mn-cs"/>
              </a:rPr>
              <a:t>a. Introduce the focus questions that will guide today’s work. </a:t>
            </a:r>
          </a:p>
          <a:p>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 than 1 min</a:t>
            </a:r>
          </a:p>
          <a:p>
            <a:endParaRPr lang="en-US" altLang="en-US" dirty="0"/>
          </a:p>
          <a:p>
            <a:pPr marL="0" lvl="1"/>
            <a:r>
              <a:rPr lang="en-US" sz="1200" kern="1200" dirty="0">
                <a:solidFill>
                  <a:schemeClr val="tx1"/>
                </a:solidFill>
                <a:latin typeface="+mn-lt"/>
                <a:ea typeface="+mn-ea"/>
                <a:cs typeface="+mn-cs"/>
              </a:rPr>
              <a:t>a. “Next, we’ll consider deceptive displays of data.”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cover of the December 7, 2000, issue of the </a:t>
            </a:r>
            <a:r>
              <a:rPr lang="en-US" sz="1200" i="1" kern="1200" dirty="0">
                <a:solidFill>
                  <a:schemeClr val="tx1"/>
                </a:solidFill>
                <a:latin typeface="+mn-lt"/>
                <a:ea typeface="+mn-ea"/>
                <a:cs typeface="+mn-cs"/>
              </a:rPr>
              <a:t>Ithaca Times</a:t>
            </a:r>
            <a:r>
              <a:rPr lang="en-US" sz="1200" kern="1200" dirty="0">
                <a:solidFill>
                  <a:schemeClr val="tx1"/>
                </a:solidFill>
                <a:latin typeface="+mn-lt"/>
                <a:ea typeface="+mn-ea"/>
                <a:cs typeface="+mn-cs"/>
              </a:rPr>
              <a:t> shows what may be the most misleading graphs ever published. I have never seen so many graphical sins in a single image!”</a:t>
            </a:r>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64E04F-E66D-497B-A8DE-E5EACB1F2F42}" type="slidenum">
              <a:rPr lang="en-US" altLang="en-US">
                <a:latin typeface="Arial" panose="020B0604020202020204" pitchFamily="34" charset="0"/>
              </a:rPr>
              <a:pPr eaLnBrk="1" hangingPunct="1">
                <a:spcBef>
                  <a:spcPct val="0"/>
                </a:spcBef>
              </a:pPr>
              <a:t>40</a:t>
            </a:fld>
            <a:endParaRPr lang="en-US" altLang="en-US">
              <a:latin typeface="Arial" panose="020B0604020202020204" pitchFamily="34" charset="0"/>
            </a:endParaRPr>
          </a:p>
        </p:txBody>
      </p:sp>
    </p:spTree>
    <p:extLst>
      <p:ext uri="{BB962C8B-B14F-4D97-AF65-F5344CB8AC3E}">
        <p14:creationId xmlns:p14="http://schemas.microsoft.com/office/powerpoint/2010/main" val="2734486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 min</a:t>
            </a:r>
          </a:p>
          <a:p>
            <a:endParaRPr lang="en-US" alt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“On the cover of the magazine is the question, ‘Why does college have to cost so much?’ Superimposed on an image of Cornell University are two lines showing the university’s tuition rate and ranking from the 1960s to 1999.”   </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“What message does this graphic convey? How should we interpret it?”</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64E04F-E66D-497B-A8DE-E5EACB1F2F42}" type="slidenum">
              <a:rPr lang="en-US" altLang="en-US">
                <a:latin typeface="Arial" panose="020B0604020202020204" pitchFamily="34" charset="0"/>
              </a:rPr>
              <a:pPr eaLnBrk="1" hangingPunct="1">
                <a:spcBef>
                  <a:spcPct val="0"/>
                </a:spcBef>
              </a:pPr>
              <a:t>41</a:t>
            </a:fld>
            <a:endParaRPr lang="en-US" altLang="en-US">
              <a:latin typeface="Arial" panose="020B0604020202020204" pitchFamily="34" charset="0"/>
            </a:endParaRPr>
          </a:p>
        </p:txBody>
      </p:sp>
    </p:spTree>
    <p:extLst>
      <p:ext uri="{BB962C8B-B14F-4D97-AF65-F5344CB8AC3E}">
        <p14:creationId xmlns:p14="http://schemas.microsoft.com/office/powerpoint/2010/main" val="2734486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 than 1 min</a:t>
            </a:r>
          </a:p>
          <a:p>
            <a:endParaRPr lang="en-US" alt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t>
            </a:r>
            <a:r>
              <a:rPr lang="en-US" sz="1200" kern="1200" dirty="0">
                <a:solidFill>
                  <a:schemeClr val="tx1"/>
                </a:solidFill>
                <a:effectLst/>
                <a:latin typeface="+mn-lt"/>
                <a:ea typeface="+mn-ea"/>
                <a:cs typeface="+mn-cs"/>
              </a:rPr>
              <a:t>Let’s take a closer look at the graphic on the magazine cover. The top black line shows Cornell’s tuition rising steadily between 1965 and 1999, and the bottom red line shows the university’s ranking rising and falling repeatedly before plummeting to an all-time low in 1999</a:t>
            </a:r>
            <a:r>
              <a:rPr lang="en-US" sz="1200" kern="1200" baseline="0" dirty="0">
                <a:solidFill>
                  <a:schemeClr val="tx1"/>
                </a:solidFill>
                <a:latin typeface="+mn-lt"/>
                <a:ea typeface="+mn-ea"/>
                <a:cs typeface="+mn-cs"/>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b. “The clear impression is that students are paying more for a college education at Cornell but are receiving far less in terms of quality.”</a:t>
            </a:r>
            <a:endParaRPr lang="en-US" sz="1800" kern="1200" dirty="0">
              <a:solidFill>
                <a:schemeClr val="tx1"/>
              </a:solidFill>
              <a:latin typeface="+mn-lt"/>
              <a:ea typeface="+mn-ea"/>
              <a:cs typeface="+mn-cs"/>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64E04F-E66D-497B-A8DE-E5EACB1F2F42}" type="slidenum">
              <a:rPr lang="en-US" altLang="en-US">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Tree>
    <p:extLst>
      <p:ext uri="{BB962C8B-B14F-4D97-AF65-F5344CB8AC3E}">
        <p14:creationId xmlns:p14="http://schemas.microsoft.com/office/powerpoint/2010/main" val="2734486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2 min</a:t>
            </a:r>
          </a:p>
          <a:p>
            <a:pPr lvl="0"/>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“Now look at each graph in context.”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“What do you notice? What is each graph saying?”</a:t>
            </a:r>
          </a:p>
          <a:p>
            <a:endParaRPr lang="en-US" sz="1200" kern="1200" dirty="0">
              <a:solidFill>
                <a:schemeClr val="tx1"/>
              </a:solidFill>
              <a:latin typeface="+mn-lt"/>
              <a:ea typeface="+mn-ea"/>
              <a:cs typeface="+mn-cs"/>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8C47EEF-029A-4CB9-A48C-5B2CE3A5B089}" type="slidenum">
              <a:rPr lang="en-US" altLang="en-US">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Tree>
    <p:extLst>
      <p:ext uri="{BB962C8B-B14F-4D97-AF65-F5344CB8AC3E}">
        <p14:creationId xmlns:p14="http://schemas.microsoft.com/office/powerpoint/2010/main" val="1469740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“Here are three big problems with the tuition and ranking graphs:</a:t>
            </a:r>
          </a:p>
          <a:p>
            <a:endParaRPr lang="en-US" sz="1200" kern="1200" dirty="0">
              <a:solidFill>
                <a:schemeClr val="tx1"/>
              </a:solidFill>
              <a:latin typeface="+mn-lt"/>
              <a:ea typeface="+mn-ea"/>
              <a:cs typeface="+mn-cs"/>
            </a:endParaRPr>
          </a:p>
          <a:p>
            <a:pPr marL="411480" indent="-228600">
              <a:buFont typeface="+mj-lt"/>
              <a:buAutoNum type="arabicPeriod"/>
            </a:pPr>
            <a:r>
              <a:rPr lang="en-US" sz="1200" kern="1200" dirty="0">
                <a:solidFill>
                  <a:schemeClr val="tx1"/>
                </a:solidFill>
                <a:latin typeface="+mn-lt"/>
                <a:ea typeface="+mn-ea"/>
                <a:cs typeface="+mn-cs"/>
              </a:rPr>
              <a:t>“The tuition graph covers a 34-year period, and the ranking graph covers an 11-year period, but on the magazine cover, they’re placed on the same horizontal scale.</a:t>
            </a:r>
          </a:p>
          <a:p>
            <a:pPr marL="411480" indent="-228600">
              <a:buFont typeface="+mj-lt"/>
              <a:buAutoNum type="arabicPeriod"/>
            </a:pPr>
            <a:r>
              <a:rPr lang="en-US" sz="1200" kern="1200" dirty="0">
                <a:solidFill>
                  <a:schemeClr val="tx1"/>
                </a:solidFill>
                <a:latin typeface="+mn-lt"/>
                <a:ea typeface="+mn-ea"/>
                <a:cs typeface="+mn-cs"/>
              </a:rPr>
              <a:t>“The vertical scales for tuition and ranking couldn’t possibly have common units, but placing the ranking graph under the tuition graph on the cover</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creates the impression that cost exceeds quality.</a:t>
            </a:r>
          </a:p>
          <a:p>
            <a:pPr marL="411480" indent="-228600">
              <a:buFont typeface="+mj-lt"/>
              <a:buAutoNum type="arabicPeriod"/>
            </a:pPr>
            <a:r>
              <a:rPr lang="en-US" sz="1200" kern="1200" dirty="0">
                <a:solidFill>
                  <a:schemeClr val="tx1"/>
                </a:solidFill>
                <a:latin typeface="+mn-lt"/>
                <a:ea typeface="+mn-ea"/>
                <a:cs typeface="+mn-cs"/>
              </a:rPr>
              <a:t>“</a:t>
            </a:r>
            <a:r>
              <a:rPr lang="en-US" sz="1200" kern="1200" dirty="0">
                <a:solidFill>
                  <a:schemeClr val="tx1"/>
                </a:solidFill>
                <a:effectLst/>
                <a:latin typeface="+mn-lt"/>
                <a:ea typeface="+mn-ea"/>
                <a:cs typeface="+mn-cs"/>
              </a:rPr>
              <a:t>Here’s the masterstroke: The sharp “drop” in ranking on the graph actually represents the fact that Cornell's ranking </a:t>
            </a:r>
            <a:r>
              <a:rPr lang="en-US" sz="1200" i="1" kern="1200" dirty="0">
                <a:solidFill>
                  <a:schemeClr val="tx1"/>
                </a:solidFill>
                <a:effectLst/>
                <a:latin typeface="+mn-lt"/>
                <a:ea typeface="+mn-ea"/>
                <a:cs typeface="+mn-cs"/>
              </a:rPr>
              <a:t>improved</a:t>
            </a:r>
            <a:r>
              <a:rPr lang="en-US" sz="1200" kern="1200" dirty="0">
                <a:solidFill>
                  <a:schemeClr val="tx1"/>
                </a:solidFill>
                <a:effectLst/>
                <a:latin typeface="+mn-lt"/>
                <a:ea typeface="+mn-ea"/>
                <a:cs typeface="+mn-cs"/>
              </a:rPr>
              <a:t> from 15th to sixth during this 11-year period</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are the implications of failing to examine data presentations with a critical eye? What are the implications for our students?”</a:t>
            </a:r>
            <a:r>
              <a:rPr lang="en-US" dirty="0"/>
              <a:t> </a:t>
            </a:r>
            <a:r>
              <a:rPr lang="en-US" sz="1050" kern="1200" dirty="0">
                <a:solidFill>
                  <a:schemeClr val="tx1"/>
                </a:solidFill>
                <a:latin typeface="+mn-lt"/>
                <a:ea typeface="+mn-ea"/>
                <a:cs typeface="+mn-cs"/>
              </a:rPr>
              <a:t> </a:t>
            </a: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5D9545-3561-4133-9700-3E5A7FE4F2BC}" type="slidenum">
              <a:rPr lang="en-US" altLang="en-US">
                <a:latin typeface="Arial" panose="020B0604020202020204" pitchFamily="34" charset="0"/>
              </a:rPr>
              <a:pPr eaLnBrk="1" hangingPunct="1">
                <a:spcBef>
                  <a:spcPct val="0"/>
                </a:spcBef>
              </a:pPr>
              <a:t>44</a:t>
            </a:fld>
            <a:endParaRPr lang="en-US" altLang="en-US">
              <a:latin typeface="Arial" panose="020B0604020202020204" pitchFamily="34" charset="0"/>
            </a:endParaRPr>
          </a:p>
        </p:txBody>
      </p:sp>
    </p:spTree>
    <p:extLst>
      <p:ext uri="{BB962C8B-B14F-4D97-AF65-F5344CB8AC3E}">
        <p14:creationId xmlns:p14="http://schemas.microsoft.com/office/powerpoint/2010/main" val="4158461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 than 1 min</a:t>
            </a:r>
          </a:p>
          <a:p>
            <a:endParaRPr lang="en-US" altLang="en-US" dirty="0"/>
          </a:p>
          <a:p>
            <a:pPr marL="0" lvl="1"/>
            <a:r>
              <a:rPr lang="en-US" sz="1200" kern="1200" dirty="0">
                <a:solidFill>
                  <a:schemeClr val="tx1"/>
                </a:solidFill>
                <a:latin typeface="+mn-lt"/>
                <a:ea typeface="+mn-ea"/>
                <a:cs typeface="+mn-cs"/>
              </a:rPr>
              <a:t>a. “The way data is presented can not only be misleading</a:t>
            </a:r>
            <a:r>
              <a:rPr lang="en-US" sz="1200" kern="1200" baseline="0" dirty="0">
                <a:solidFill>
                  <a:schemeClr val="tx1"/>
                </a:solidFill>
                <a:latin typeface="+mn-lt"/>
                <a:ea typeface="+mn-ea"/>
                <a:cs typeface="+mn-cs"/>
              </a:rPr>
              <a:t> or deceiving</a:t>
            </a:r>
            <a:r>
              <a:rPr lang="en-US" sz="1200" kern="1200" dirty="0">
                <a:solidFill>
                  <a:schemeClr val="tx1"/>
                </a:solidFill>
                <a:latin typeface="+mn-lt"/>
                <a:ea typeface="+mn-ea"/>
                <a:cs typeface="+mn-cs"/>
              </a:rPr>
              <a:t>; it can also cost lives! Do you remember the </a:t>
            </a:r>
            <a:r>
              <a:rPr lang="en-US" sz="1200" i="1" kern="1200" dirty="0">
                <a:solidFill>
                  <a:schemeClr val="tx1"/>
                </a:solidFill>
                <a:latin typeface="+mn-lt"/>
                <a:ea typeface="+mn-ea"/>
                <a:cs typeface="+mn-cs"/>
              </a:rPr>
              <a:t>Challenger</a:t>
            </a:r>
            <a:r>
              <a:rPr lang="en-US" sz="1200" kern="1200" dirty="0">
                <a:solidFill>
                  <a:schemeClr val="tx1"/>
                </a:solidFill>
                <a:latin typeface="+mn-lt"/>
                <a:ea typeface="+mn-ea"/>
                <a:cs typeface="+mn-cs"/>
              </a:rPr>
              <a:t> disaster in 1986?”</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1997, Edward R. </a:t>
            </a:r>
            <a:r>
              <a:rPr lang="en-US" sz="1200" kern="1200" dirty="0" err="1">
                <a:solidFill>
                  <a:schemeClr val="tx1"/>
                </a:solidFill>
                <a:latin typeface="+mn-lt"/>
                <a:ea typeface="+mn-ea"/>
                <a:cs typeface="+mn-cs"/>
              </a:rPr>
              <a:t>Tufte</a:t>
            </a:r>
            <a:r>
              <a:rPr lang="en-US" sz="1200" kern="1200" dirty="0">
                <a:solidFill>
                  <a:schemeClr val="tx1"/>
                </a:solidFill>
                <a:latin typeface="+mn-lt"/>
                <a:ea typeface="+mn-ea"/>
                <a:cs typeface="+mn-cs"/>
              </a:rPr>
              <a:t>, one of the world's leading experts in the visual presentation of information, demonstrated how poor data presentation contributed to the explosion of the space shuttle, which led to the deaths of seven astronauts.” </a:t>
            </a: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E36CE9A-13E7-4395-AA18-8C9445A9239B}" type="slidenum">
              <a:rPr lang="en-US" altLang="en-US">
                <a:latin typeface="Arial" panose="020B0604020202020204" pitchFamily="34" charset="0"/>
              </a:rPr>
              <a:pPr eaLnBrk="1" hangingPunct="1">
                <a:spcBef>
                  <a:spcPct val="0"/>
                </a:spcBef>
              </a:pPr>
              <a:t>45</a:t>
            </a:fld>
            <a:endParaRPr lang="en-US" altLang="en-US">
              <a:latin typeface="Arial" panose="020B0604020202020204" pitchFamily="34" charset="0"/>
            </a:endParaRPr>
          </a:p>
        </p:txBody>
      </p:sp>
    </p:spTree>
    <p:extLst>
      <p:ext uri="{BB962C8B-B14F-4D97-AF65-F5344CB8AC3E}">
        <p14:creationId xmlns:p14="http://schemas.microsoft.com/office/powerpoint/2010/main" val="675075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a:t>
            </a:r>
            <a:r>
              <a:rPr lang="en-US" altLang="en-US" baseline="0" dirty="0"/>
              <a:t> than 1 min</a:t>
            </a:r>
          </a:p>
          <a:p>
            <a:endParaRPr lang="en-US" altLang="en-US" baseline="0" dirty="0"/>
          </a:p>
          <a:p>
            <a:r>
              <a:rPr lang="en-US" sz="1200" kern="1200" dirty="0">
                <a:solidFill>
                  <a:schemeClr val="tx1"/>
                </a:solidFill>
                <a:latin typeface="+mn-lt"/>
                <a:ea typeface="+mn-ea"/>
                <a:cs typeface="+mn-cs"/>
              </a:rPr>
              <a:t>a. “</a:t>
            </a:r>
            <a:r>
              <a:rPr lang="en-US" sz="1200" kern="1200" dirty="0" err="1">
                <a:solidFill>
                  <a:schemeClr val="tx1"/>
                </a:solidFill>
                <a:latin typeface="+mn-lt"/>
                <a:ea typeface="+mn-ea"/>
                <a:cs typeface="+mn-cs"/>
              </a:rPr>
              <a:t>Tufte's</a:t>
            </a:r>
            <a:r>
              <a:rPr lang="en-US" sz="1200" kern="1200" dirty="0">
                <a:solidFill>
                  <a:schemeClr val="tx1"/>
                </a:solidFill>
                <a:latin typeface="+mn-lt"/>
                <a:ea typeface="+mn-ea"/>
                <a:cs typeface="+mn-cs"/>
              </a:rPr>
              <a:t> argument was compelling: Had the data been presented more clearly, NASA officials would have understood the extreme risk of O-ring failure in cold temperatures and surely would have postponed the launch. The data was available well before the launch, but it was never presented in a way that highlighted the problem or made it apparent.”</a:t>
            </a:r>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89058DF-8D04-4897-A41E-A82851F54761}" type="slidenum">
              <a:rPr lang="en-US" altLang="en-US">
                <a:latin typeface="Arial" panose="020B0604020202020204" pitchFamily="34" charset="0"/>
              </a:rPr>
              <a:pPr eaLnBrk="1" hangingPunct="1">
                <a:spcBef>
                  <a:spcPct val="0"/>
                </a:spcBef>
              </a:pPr>
              <a:t>46</a:t>
            </a:fld>
            <a:endParaRPr lang="en-US" altLang="en-US">
              <a:latin typeface="Arial" panose="020B0604020202020204" pitchFamily="34" charset="0"/>
            </a:endParaRPr>
          </a:p>
        </p:txBody>
      </p:sp>
    </p:spTree>
    <p:extLst>
      <p:ext uri="{BB962C8B-B14F-4D97-AF65-F5344CB8AC3E}">
        <p14:creationId xmlns:p14="http://schemas.microsoft.com/office/powerpoint/2010/main" val="2776247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a:t>
            </a:r>
            <a:r>
              <a:rPr lang="en-US" altLang="en-US" baseline="0" dirty="0"/>
              <a:t> min</a:t>
            </a:r>
          </a:p>
          <a:p>
            <a:endParaRPr lang="en-US" altLang="en-US" baseline="0"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“After analyzing the thirteen charts submitted to NASA, </a:t>
            </a:r>
            <a:r>
              <a:rPr lang="en-US" sz="1200" u="none" strike="noStrike" kern="1200" dirty="0" err="1">
                <a:solidFill>
                  <a:schemeClr val="tx1"/>
                </a:solidFill>
                <a:latin typeface="+mn-lt"/>
                <a:ea typeface="+mn-ea"/>
                <a:cs typeface="+mn-cs"/>
              </a:rPr>
              <a:t>Tufte</a:t>
            </a:r>
            <a:r>
              <a:rPr lang="en-US" sz="1200" u="none" strike="noStrike" kern="1200" dirty="0">
                <a:solidFill>
                  <a:schemeClr val="tx1"/>
                </a:solidFill>
                <a:latin typeface="+mn-lt"/>
                <a:ea typeface="+mn-ea"/>
                <a:cs typeface="+mn-cs"/>
              </a:rPr>
              <a:t> concluded that the chart makers had failed to demonstrate a clear causal link between cold temperature and O-ring damage. They had accurately assessed the problem, but the way they presented the data failed to communicate the severity of the risk to NASA officials</a:t>
            </a:r>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“Graphics were another major flaw in the presentation. The first </a:t>
            </a:r>
            <a:r>
              <a:rPr lang="en-US" sz="1200" u="none" strike="noStrike" kern="1200" dirty="0">
                <a:solidFill>
                  <a:schemeClr val="tx1"/>
                </a:solidFill>
                <a:latin typeface="+mn-lt"/>
                <a:ea typeface="+mn-ea"/>
                <a:cs typeface="+mn-cs"/>
              </a:rPr>
              <a:t>chart, like the one shown on this slide, </a:t>
            </a:r>
            <a:r>
              <a:rPr lang="en-US" sz="1200" kern="1200" dirty="0">
                <a:solidFill>
                  <a:schemeClr val="tx1"/>
                </a:solidFill>
                <a:latin typeface="+mn-lt"/>
                <a:ea typeface="+mn-ea"/>
                <a:cs typeface="+mn-cs"/>
              </a:rPr>
              <a:t>included a legend with symbols of various types of damage to the O-rings, but the legend didn’t appear on subsequent charts that showed serious O-ring damage. Had the legend appeared on every chart, NASA officials would have been able to quickly and accurately assess the damage.”   </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E442C9-E2CF-4C1D-BE16-E2B2A8FED69C}" type="slidenum">
              <a:rPr lang="en-US" altLang="en-US">
                <a:latin typeface="Arial" panose="020B0604020202020204" pitchFamily="34" charset="0"/>
              </a:rPr>
              <a:pPr eaLnBrk="1" hangingPunct="1">
                <a:spcBef>
                  <a:spcPct val="0"/>
                </a:spcBef>
              </a:pPr>
              <a:t>47</a:t>
            </a:fld>
            <a:endParaRPr lang="en-US" altLang="en-US">
              <a:latin typeface="Arial" panose="020B0604020202020204" pitchFamily="34" charset="0"/>
            </a:endParaRPr>
          </a:p>
        </p:txBody>
      </p:sp>
    </p:spTree>
    <p:extLst>
      <p:ext uri="{BB962C8B-B14F-4D97-AF65-F5344CB8AC3E}">
        <p14:creationId xmlns:p14="http://schemas.microsoft.com/office/powerpoint/2010/main" val="830530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4 min</a:t>
            </a:r>
          </a:p>
          <a:p>
            <a:endParaRPr lang="en-US" altLang="en-US" dirty="0"/>
          </a:p>
          <a:p>
            <a:pPr marL="0" lvl="1"/>
            <a:r>
              <a:rPr lang="en-US" sz="1200" kern="1200" dirty="0">
                <a:solidFill>
                  <a:schemeClr val="tx1"/>
                </a:solidFill>
                <a:latin typeface="+mn-lt"/>
                <a:ea typeface="+mn-ea"/>
                <a:cs typeface="+mn-cs"/>
              </a:rPr>
              <a:t>a. “Let’s examine a different presentation of the O-ring data.”</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Distribute handout 8.7 (Space Shuttle </a:t>
            </a:r>
            <a:r>
              <a:rPr lang="en-US" sz="1200" i="1" kern="1200" dirty="0">
                <a:solidFill>
                  <a:schemeClr val="tx1"/>
                </a:solidFill>
                <a:latin typeface="+mn-lt"/>
                <a:ea typeface="+mn-ea"/>
                <a:cs typeface="+mn-cs"/>
              </a:rPr>
              <a:t>Challenger</a:t>
            </a:r>
            <a:r>
              <a:rPr lang="en-US" sz="1200" kern="1200" dirty="0">
                <a:solidFill>
                  <a:schemeClr val="tx1"/>
                </a:solidFill>
                <a:latin typeface="+mn-lt"/>
                <a:ea typeface="+mn-ea"/>
                <a:cs typeface="+mn-cs"/>
              </a:rPr>
              <a:t> Historical Launch Data: Temperatures and O-ring Condition).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“This graph shows historical temperature data and O-ring condition for the </a:t>
            </a:r>
            <a:r>
              <a:rPr lang="en-US" sz="1200" i="1" kern="1200" dirty="0">
                <a:solidFill>
                  <a:schemeClr val="tx1"/>
                </a:solidFill>
                <a:latin typeface="+mn-lt"/>
                <a:ea typeface="+mn-ea"/>
                <a:cs typeface="+mn-cs"/>
              </a:rPr>
              <a:t>Challenger</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 It also tells us that the forecast temperatures for the </a:t>
            </a:r>
            <a:r>
              <a:rPr lang="en-US" sz="1200" i="1" kern="1200" dirty="0">
                <a:solidFill>
                  <a:schemeClr val="tx1"/>
                </a:solidFill>
                <a:latin typeface="+mn-lt"/>
                <a:ea typeface="+mn-ea"/>
                <a:cs typeface="+mn-cs"/>
              </a:rPr>
              <a:t>Challenger</a:t>
            </a:r>
            <a:r>
              <a:rPr lang="en-US" sz="1200" kern="1200" dirty="0">
                <a:solidFill>
                  <a:schemeClr val="tx1"/>
                </a:solidFill>
                <a:latin typeface="+mn-lt"/>
                <a:ea typeface="+mn-ea"/>
                <a:cs typeface="+mn-cs"/>
              </a:rPr>
              <a:t> launch were between 26 and 29 degrees Fahrenheit. The O-ring damage is plotted along the vertical axis on the graph, and the temperature data is plotted along the horizontal axis.”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“What does the graph tell us? At which temperature did the most damage occur?”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“Based on this scatter-plot data for the 24 previous </a:t>
            </a:r>
            <a:r>
              <a:rPr lang="en-US" sz="1200" i="1" kern="1200" dirty="0">
                <a:solidFill>
                  <a:schemeClr val="tx1"/>
                </a:solidFill>
                <a:latin typeface="+mn-lt"/>
                <a:ea typeface="+mn-ea"/>
                <a:cs typeface="+mn-cs"/>
              </a:rPr>
              <a:t>Challenger</a:t>
            </a:r>
            <a:r>
              <a:rPr lang="en-US" sz="1200" kern="1200" dirty="0">
                <a:solidFill>
                  <a:schemeClr val="tx1"/>
                </a:solidFill>
                <a:latin typeface="+mn-lt"/>
                <a:ea typeface="+mn-ea"/>
                <a:cs typeface="+mn-cs"/>
              </a:rPr>
              <a:t> launches, would you predict a problem for the upcoming launch? Why or why not?”</a:t>
            </a:r>
          </a:p>
          <a:p>
            <a:endParaRPr lang="en-US" alt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Key 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Over the years, </a:t>
            </a:r>
            <a:r>
              <a:rPr lang="en-US" sz="1200" i="1" kern="1200" dirty="0">
                <a:solidFill>
                  <a:schemeClr val="tx1"/>
                </a:solidFill>
                <a:latin typeface="+mn-lt"/>
                <a:ea typeface="+mn-ea"/>
                <a:cs typeface="+mn-cs"/>
              </a:rPr>
              <a:t>Challenger</a:t>
            </a:r>
            <a:r>
              <a:rPr lang="en-US" sz="1200" kern="1200" dirty="0">
                <a:solidFill>
                  <a:schemeClr val="tx1"/>
                </a:solidFill>
                <a:latin typeface="+mn-lt"/>
                <a:ea typeface="+mn-ea"/>
                <a:cs typeface="+mn-cs"/>
              </a:rPr>
              <a:t>’s O-rings had persistent problems at cooler temperatures. Every launch below 66 degrees resulted in O-ring damage. </a:t>
            </a:r>
          </a:p>
          <a:p>
            <a:pPr marL="137160" indent="-137160">
              <a:buFont typeface="Arial" pitchFamily="34" charset="0"/>
              <a:buChar char="•"/>
            </a:pPr>
            <a:r>
              <a:rPr lang="en-US" sz="1200" kern="1200" dirty="0">
                <a:solidFill>
                  <a:schemeClr val="tx1"/>
                </a:solidFill>
                <a:latin typeface="+mn-lt"/>
                <a:ea typeface="+mn-ea"/>
                <a:cs typeface="+mn-cs"/>
              </a:rPr>
              <a:t>At or above 66 degrees, only three launches experienced some O-ring erosion.</a:t>
            </a:r>
          </a:p>
          <a:p>
            <a:pPr marL="137160" indent="-137160">
              <a:buFont typeface="Arial" pitchFamily="34" charset="0"/>
              <a:buChar char="•"/>
            </a:pPr>
            <a:r>
              <a:rPr lang="en-US" sz="1200" kern="1200" dirty="0">
                <a:solidFill>
                  <a:schemeClr val="tx1"/>
                </a:solidFill>
                <a:latin typeface="+mn-lt"/>
                <a:ea typeface="+mn-ea"/>
                <a:cs typeface="+mn-cs"/>
              </a:rPr>
              <a:t>A launch forecast of 29 degrees is </a:t>
            </a:r>
            <a:r>
              <a:rPr lang="en-US" sz="1200" i="1" kern="1200" dirty="0">
                <a:solidFill>
                  <a:schemeClr val="tx1"/>
                </a:solidFill>
                <a:latin typeface="+mn-lt"/>
                <a:ea typeface="+mn-ea"/>
                <a:cs typeface="+mn-cs"/>
              </a:rPr>
              <a:t>5.7 standard deviations</a:t>
            </a:r>
            <a:r>
              <a:rPr lang="en-US" sz="1200" kern="1200" dirty="0">
                <a:solidFill>
                  <a:schemeClr val="tx1"/>
                </a:solidFill>
                <a:latin typeface="+mn-lt"/>
                <a:ea typeface="+mn-ea"/>
                <a:cs typeface="+mn-cs"/>
              </a:rPr>
              <a:t> from the average temperature for previous launches!</a:t>
            </a:r>
          </a:p>
          <a:p>
            <a:pPr marL="137160" indent="-137160">
              <a:buFont typeface="Arial" pitchFamily="34" charset="0"/>
              <a:buChar char="•"/>
            </a:pPr>
            <a:r>
              <a:rPr lang="en-US" sz="1200" kern="1200" dirty="0">
                <a:solidFill>
                  <a:schemeClr val="tx1"/>
                </a:solidFill>
                <a:latin typeface="+mn-lt"/>
                <a:ea typeface="+mn-ea"/>
                <a:cs typeface="+mn-cs"/>
              </a:rPr>
              <a:t>The graph data clearly shows that there were serious risks of O-ring damage for a launch at 29 degrees. </a:t>
            </a: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AC9EAF-8222-4550-9CCE-0F40DAB63F99}"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extLst>
      <p:ext uri="{BB962C8B-B14F-4D97-AF65-F5344CB8AC3E}">
        <p14:creationId xmlns:p14="http://schemas.microsoft.com/office/powerpoint/2010/main" val="91029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 min</a:t>
            </a:r>
          </a:p>
          <a:p>
            <a:endParaRPr lang="en-US" alt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is the best way to display data? What are some effective ways you’ve displayed data in your classrooms?”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Elicit ideas from participants and record them on chart paper.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Emphasize: </a:t>
            </a:r>
            <a:r>
              <a:rPr lang="en-US" sz="1200" b="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T</a:t>
            </a:r>
            <a:r>
              <a:rPr lang="en-US" sz="1200" kern="1200" dirty="0">
                <a:solidFill>
                  <a:schemeClr val="tx1"/>
                </a:solidFill>
                <a:latin typeface="+mn-lt"/>
                <a:ea typeface="+mn-ea"/>
                <a:cs typeface="+mn-cs"/>
              </a:rPr>
              <a:t>he best way to display data can depend on the type of data you collect and what you need to learn from the data. Different types of graphs tell us different things.”</a:t>
            </a: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4141A63-98C5-4187-8C0A-C7ACBA1A909A}" type="slidenum">
              <a:rPr lang="en-US" altLang="en-US">
                <a:latin typeface="Arial" panose="020B0604020202020204" pitchFamily="34" charset="0"/>
              </a:rPr>
              <a:pPr eaLnBrk="1" hangingPunct="1">
                <a:spcBef>
                  <a:spcPct val="0"/>
                </a:spcBef>
              </a:pPr>
              <a:t>49</a:t>
            </a:fld>
            <a:endParaRPr lang="en-US" altLang="en-US">
              <a:latin typeface="Arial" panose="020B0604020202020204" pitchFamily="34" charset="0"/>
            </a:endParaRPr>
          </a:p>
        </p:txBody>
      </p:sp>
    </p:spTree>
    <p:extLst>
      <p:ext uri="{BB962C8B-B14F-4D97-AF65-F5344CB8AC3E}">
        <p14:creationId xmlns:p14="http://schemas.microsoft.com/office/powerpoint/2010/main" val="54262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“Today we’ll focus on three Science Content Storyline Lens strategies, all of which make explicit links to science ideas:</a:t>
            </a:r>
          </a:p>
          <a:p>
            <a:pPr marL="457200" indent="-182880">
              <a:buFont typeface="Arial" pitchFamily="34" charset="0"/>
              <a:buChar char="•"/>
            </a:pPr>
            <a:r>
              <a:rPr lang="en-US" sz="1200" kern="1200" dirty="0">
                <a:solidFill>
                  <a:schemeClr val="tx1"/>
                </a:solidFill>
                <a:latin typeface="+mn-lt"/>
                <a:ea typeface="+mn-ea"/>
                <a:cs typeface="+mn-cs"/>
              </a:rPr>
              <a:t>Strategy F explicitly links science ideas to activities that students are doing.</a:t>
            </a:r>
          </a:p>
          <a:p>
            <a:pPr marL="457200" indent="-182880">
              <a:buFont typeface="Arial" pitchFamily="34" charset="0"/>
              <a:buChar char="•"/>
            </a:pPr>
            <a:r>
              <a:rPr lang="en-US" sz="1200" kern="1200" dirty="0">
                <a:solidFill>
                  <a:schemeClr val="tx1"/>
                </a:solidFill>
                <a:latin typeface="+mn-lt"/>
                <a:ea typeface="+mn-ea"/>
                <a:cs typeface="+mn-cs"/>
              </a:rPr>
              <a:t>Strategy G explicitly links science ideas to other science ideas.</a:t>
            </a:r>
          </a:p>
          <a:p>
            <a:pPr marL="457200" indent="-182880">
              <a:buFont typeface="Arial" pitchFamily="34" charset="0"/>
              <a:buChar char="•"/>
            </a:pPr>
            <a:r>
              <a:rPr lang="en-US" sz="1200" kern="1200" dirty="0">
                <a:solidFill>
                  <a:schemeClr val="tx1"/>
                </a:solidFill>
                <a:latin typeface="+mn-lt"/>
                <a:ea typeface="+mn-ea"/>
                <a:cs typeface="+mn-cs"/>
              </a:rPr>
              <a:t>Strategy H explicitly highlights key science ideas and links them back to the focus question.”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“We won’t address strategy E about sequencing science ideas and activities until the school year, since you’ll learn a lot about sequencing from teaching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lesson plans.”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061325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a:t>
            </a:r>
            <a:r>
              <a:rPr lang="en-US" altLang="en-US" baseline="0" dirty="0"/>
              <a:t> than 1</a:t>
            </a:r>
            <a:r>
              <a:rPr lang="en-US" altLang="en-US" dirty="0"/>
              <a:t> min</a:t>
            </a:r>
          </a:p>
          <a:p>
            <a:endParaRPr lang="en-US" altLang="en-US" dirty="0"/>
          </a:p>
          <a:p>
            <a:pPr marL="0" lvl="1"/>
            <a:r>
              <a:rPr lang="en-US" sz="1200" kern="1200" dirty="0">
                <a:solidFill>
                  <a:schemeClr val="tx1"/>
                </a:solidFill>
                <a:latin typeface="+mn-lt"/>
                <a:ea typeface="+mn-ea"/>
                <a:cs typeface="+mn-cs"/>
              </a:rPr>
              <a:t>a. “What types of graphs and charts are you familiar with? Can you name a few?”</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participant’s share their ideas, record them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Histogram</a:t>
            </a:r>
          </a:p>
          <a:p>
            <a:pPr marL="137160" indent="-137160">
              <a:buFont typeface="Arial" pitchFamily="34" charset="0"/>
              <a:buChar char="•"/>
            </a:pPr>
            <a:r>
              <a:rPr lang="en-US" sz="1200" kern="1200" dirty="0">
                <a:solidFill>
                  <a:schemeClr val="tx1"/>
                </a:solidFill>
                <a:latin typeface="+mn-lt"/>
                <a:ea typeface="+mn-ea"/>
                <a:cs typeface="+mn-cs"/>
              </a:rPr>
              <a:t>Bar graph</a:t>
            </a:r>
          </a:p>
          <a:p>
            <a:pPr marL="137160" indent="-137160">
              <a:buFont typeface="Arial" pitchFamily="34" charset="0"/>
              <a:buChar char="•"/>
            </a:pPr>
            <a:r>
              <a:rPr lang="en-US" sz="1200" kern="1200" dirty="0">
                <a:solidFill>
                  <a:schemeClr val="tx1"/>
                </a:solidFill>
                <a:latin typeface="+mn-lt"/>
                <a:ea typeface="+mn-ea"/>
                <a:cs typeface="+mn-cs"/>
              </a:rPr>
              <a:t>Line graph or chart</a:t>
            </a:r>
          </a:p>
          <a:p>
            <a:pPr marL="137160" indent="-137160">
              <a:buFont typeface="Arial" pitchFamily="34" charset="0"/>
              <a:buChar char="•"/>
            </a:pPr>
            <a:r>
              <a:rPr lang="en-US" sz="1200" kern="1200" dirty="0">
                <a:solidFill>
                  <a:schemeClr val="tx1"/>
                </a:solidFill>
                <a:latin typeface="+mn-lt"/>
                <a:ea typeface="+mn-ea"/>
                <a:cs typeface="+mn-cs"/>
              </a:rPr>
              <a:t>Scatter-plot or scatter graph</a:t>
            </a:r>
          </a:p>
          <a:p>
            <a:pPr marL="137160" indent="-137160">
              <a:buFont typeface="Arial" pitchFamily="34" charset="0"/>
              <a:buChar char="•"/>
            </a:pPr>
            <a:r>
              <a:rPr lang="en-US" sz="1200" kern="1200" dirty="0">
                <a:solidFill>
                  <a:schemeClr val="tx1"/>
                </a:solidFill>
                <a:latin typeface="+mn-lt"/>
                <a:ea typeface="+mn-ea"/>
                <a:cs typeface="+mn-cs"/>
              </a:rPr>
              <a:t>Pie chart</a:t>
            </a:r>
          </a:p>
          <a:p>
            <a:pPr marL="137160" indent="-137160">
              <a:buFont typeface="Arial" pitchFamily="34" charset="0"/>
              <a:buChar char="•"/>
            </a:pPr>
            <a:r>
              <a:rPr lang="en-US" sz="1200" kern="1200" dirty="0">
                <a:solidFill>
                  <a:schemeClr val="tx1"/>
                </a:solidFill>
                <a:latin typeface="+mn-lt"/>
                <a:ea typeface="+mn-ea"/>
                <a:cs typeface="+mn-cs"/>
              </a:rPr>
              <a:t>Stem-and-leaf plot or diagram</a:t>
            </a:r>
          </a:p>
          <a:p>
            <a:pPr marL="137160" indent="-137160">
              <a:buFont typeface="Arial" pitchFamily="34" charset="0"/>
              <a:buChar char="•"/>
            </a:pPr>
            <a:r>
              <a:rPr lang="en-US" sz="1200" kern="1200" dirty="0">
                <a:solidFill>
                  <a:schemeClr val="tx1"/>
                </a:solidFill>
                <a:latin typeface="+mn-lt"/>
                <a:ea typeface="+mn-ea"/>
                <a:cs typeface="+mn-cs"/>
              </a:rPr>
              <a:t>Box-and-whisker plot or box plot </a:t>
            </a: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BB004B3-A1C9-4EDF-9C2E-5B65D277B1C0}" type="slidenum">
              <a:rPr lang="en-US" altLang="en-US">
                <a:latin typeface="Arial" panose="020B0604020202020204" pitchFamily="34" charset="0"/>
              </a:rPr>
              <a:pPr eaLnBrk="1" hangingPunct="1">
                <a:spcBef>
                  <a:spcPct val="0"/>
                </a:spcBef>
              </a:pPr>
              <a:t>50</a:t>
            </a:fld>
            <a:endParaRPr lang="en-US" altLang="en-US">
              <a:latin typeface="Arial" panose="020B0604020202020204" pitchFamily="34" charset="0"/>
            </a:endParaRPr>
          </a:p>
        </p:txBody>
      </p:sp>
    </p:spTree>
    <p:extLst>
      <p:ext uri="{BB962C8B-B14F-4D97-AF65-F5344CB8AC3E}">
        <p14:creationId xmlns:p14="http://schemas.microsoft.com/office/powerpoint/2010/main" val="4233073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a:t>Less than 1 min</a:t>
            </a:r>
          </a:p>
          <a:p>
            <a:endParaRPr lang="en-US" altLang="en-US" baseline="0" dirty="0"/>
          </a:p>
          <a:p>
            <a:pPr marL="0" lvl="1"/>
            <a:r>
              <a:rPr lang="en-US" sz="1200" kern="1200" dirty="0">
                <a:solidFill>
                  <a:schemeClr val="tx1"/>
                </a:solidFill>
                <a:latin typeface="+mn-lt"/>
                <a:ea typeface="+mn-ea"/>
                <a:cs typeface="+mn-cs"/>
              </a:rPr>
              <a:t>a. “Let’s look</a:t>
            </a:r>
            <a:r>
              <a:rPr lang="en-US" sz="1200" kern="1200" baseline="0" dirty="0">
                <a:solidFill>
                  <a:schemeClr val="tx1"/>
                </a:solidFill>
                <a:latin typeface="+mn-lt"/>
                <a:ea typeface="+mn-ea"/>
                <a:cs typeface="+mn-cs"/>
              </a:rPr>
              <a:t> at </a:t>
            </a:r>
            <a:r>
              <a:rPr lang="en-US" sz="1200" kern="1200" dirty="0">
                <a:solidFill>
                  <a:schemeClr val="tx1"/>
                </a:solidFill>
                <a:latin typeface="+mn-lt"/>
                <a:ea typeface="+mn-ea"/>
                <a:cs typeface="+mn-cs"/>
              </a:rPr>
              <a:t>some different types of graphs and charts.”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 histogram is similar to a bar graph, but it’s used for interval data and relates to only one variable. Who can tell me what interval data are?”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a:t>
            </a:r>
            <a:r>
              <a:rPr lang="en-US" sz="1200" kern="1200" dirty="0">
                <a:solidFill>
                  <a:schemeClr val="tx1"/>
                </a:solidFill>
                <a:latin typeface="+mn-lt"/>
                <a:ea typeface="+mn-ea"/>
                <a:cs typeface="+mn-cs"/>
              </a:rPr>
              <a:t> Interval data are a type of data measured along a scale,</a:t>
            </a:r>
            <a:r>
              <a:rPr lang="en-US" sz="1200" kern="1200" baseline="0" dirty="0">
                <a:solidFill>
                  <a:schemeClr val="tx1"/>
                </a:solidFill>
                <a:latin typeface="+mn-lt"/>
                <a:ea typeface="+mn-ea"/>
                <a:cs typeface="+mn-cs"/>
              </a:rPr>
              <a:t> and each data point is</a:t>
            </a:r>
            <a:r>
              <a:rPr lang="en-US" sz="1200" kern="1200" dirty="0">
                <a:solidFill>
                  <a:schemeClr val="tx1"/>
                </a:solidFill>
                <a:latin typeface="+mn-lt"/>
                <a:ea typeface="+mn-ea"/>
                <a:cs typeface="+mn-cs"/>
              </a:rPr>
              <a:t> equidistant from another</a:t>
            </a:r>
            <a:r>
              <a:rPr lang="en-US" sz="1200" kern="1200" baseline="0" dirty="0">
                <a:solidFill>
                  <a:schemeClr val="tx1"/>
                </a:solidFill>
                <a:latin typeface="+mn-lt"/>
                <a:ea typeface="+mn-ea"/>
                <a:cs typeface="+mn-cs"/>
              </a:rPr>
              <a:t> data point</a:t>
            </a:r>
            <a:r>
              <a:rPr lang="en-US" sz="1200" kern="1200" dirty="0">
                <a:solidFill>
                  <a:schemeClr val="tx1"/>
                </a:solidFill>
                <a:latin typeface="+mn-lt"/>
                <a:ea typeface="+mn-ea"/>
                <a:cs typeface="+mn-cs"/>
              </a:rPr>
              <a: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F69458C-3602-41B8-A299-4F873878B4C9}" type="slidenum">
              <a:rPr lang="en-US" altLang="en-US">
                <a:latin typeface="Arial" panose="020B0604020202020204" pitchFamily="34" charset="0"/>
              </a:rPr>
              <a:pPr eaLnBrk="1" hangingPunct="1">
                <a:spcBef>
                  <a:spcPct val="0"/>
                </a:spcBef>
              </a:pPr>
              <a:t>51</a:t>
            </a:fld>
            <a:endParaRPr lang="en-US" altLang="en-US">
              <a:latin typeface="Arial" panose="020B0604020202020204" pitchFamily="34" charset="0"/>
            </a:endParaRPr>
          </a:p>
        </p:txBody>
      </p:sp>
    </p:spTree>
    <p:extLst>
      <p:ext uri="{BB962C8B-B14F-4D97-AF65-F5344CB8AC3E}">
        <p14:creationId xmlns:p14="http://schemas.microsoft.com/office/powerpoint/2010/main" val="769525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 than 1</a:t>
            </a:r>
            <a:r>
              <a:rPr lang="en-US" altLang="en-US" baseline="0" dirty="0"/>
              <a:t> min</a:t>
            </a:r>
          </a:p>
          <a:p>
            <a:endParaRPr lang="en-US" altLang="en-US" baseline="0" dirty="0"/>
          </a:p>
          <a:p>
            <a:pPr marL="0" lvl="1"/>
            <a:r>
              <a:rPr lang="en-US" sz="1200" kern="1200" dirty="0">
                <a:solidFill>
                  <a:schemeClr val="tx1"/>
                </a:solidFill>
                <a:latin typeface="+mn-lt"/>
                <a:ea typeface="+mn-ea"/>
                <a:cs typeface="+mn-cs"/>
              </a:rPr>
              <a:t>a. “How are bar graphs different from histograms?”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Point out that bar graphs show categorical data and typically have space between the bars. Categorical data are simply data that can be categorized. Color, grade, and size (small, medium, and large) are some examples of categories.</a:t>
            </a: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7B6AEAA-4BD3-4834-B4EE-6E8AB419E48E}"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extLst>
      <p:ext uri="{BB962C8B-B14F-4D97-AF65-F5344CB8AC3E}">
        <p14:creationId xmlns:p14="http://schemas.microsoft.com/office/powerpoint/2010/main" val="6730838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a:t>
            </a:r>
            <a:r>
              <a:rPr lang="en-US" altLang="en-US" baseline="0" dirty="0"/>
              <a:t> than </a:t>
            </a:r>
            <a:r>
              <a:rPr lang="en-US" altLang="en-US" dirty="0"/>
              <a:t>1 min</a:t>
            </a:r>
          </a:p>
          <a:p>
            <a:endParaRPr lang="en-US" altLang="en-US" dirty="0"/>
          </a:p>
          <a:p>
            <a:pPr marL="0" lvl="1"/>
            <a:r>
              <a:rPr lang="en-US" sz="1200" kern="1200" dirty="0">
                <a:solidFill>
                  <a:schemeClr val="tx1"/>
                </a:solidFill>
                <a:latin typeface="+mn-lt"/>
                <a:ea typeface="+mn-ea"/>
                <a:cs typeface="+mn-cs"/>
              </a:rPr>
              <a:t>a. Read the information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“How are line graphs similar to bar graphs?”</a:t>
            </a:r>
          </a:p>
          <a:p>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BBB8E5-FA0E-4A31-A667-95B3DE411C81}" type="slidenum">
              <a:rPr lang="en-US" altLang="en-US">
                <a:latin typeface="Arial" panose="020B0604020202020204" pitchFamily="34" charset="0"/>
              </a:rPr>
              <a:pPr eaLnBrk="1" hangingPunct="1">
                <a:spcBef>
                  <a:spcPct val="0"/>
                </a:spcBef>
              </a:pPr>
              <a:t>53</a:t>
            </a:fld>
            <a:endParaRPr lang="en-US" altLang="en-US">
              <a:latin typeface="Arial" panose="020B0604020202020204" pitchFamily="34" charset="0"/>
            </a:endParaRPr>
          </a:p>
        </p:txBody>
      </p:sp>
    </p:spTree>
    <p:extLst>
      <p:ext uri="{BB962C8B-B14F-4D97-AF65-F5344CB8AC3E}">
        <p14:creationId xmlns:p14="http://schemas.microsoft.com/office/powerpoint/2010/main" val="27884677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“What does a scatter plot help us see?”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Point out that a scatter plot or diagram plots two variables along two axes and shows the pattern of relationships among the data points. The line on the graph is called a </a:t>
            </a:r>
            <a:r>
              <a:rPr lang="en-US" sz="1200" i="1" kern="1200" dirty="0">
                <a:solidFill>
                  <a:schemeClr val="tx1"/>
                </a:solidFill>
                <a:latin typeface="+mn-lt"/>
                <a:ea typeface="+mn-ea"/>
                <a:cs typeface="+mn-cs"/>
              </a:rPr>
              <a:t>trend line</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line of best fit</a:t>
            </a:r>
            <a:r>
              <a:rPr lang="en-US" sz="1200" kern="1200" dirty="0">
                <a:solidFill>
                  <a:schemeClr val="tx1"/>
                </a:solidFill>
                <a:latin typeface="+mn-lt"/>
                <a:ea typeface="+mn-ea"/>
                <a:cs typeface="+mn-cs"/>
              </a:rPr>
              <a:t> and shows the general pattern of the data.</a:t>
            </a:r>
            <a:endParaRPr lang="en-US" sz="1800" kern="1200" dirty="0">
              <a:solidFill>
                <a:schemeClr val="tx1"/>
              </a:solidFill>
              <a:effectLst/>
              <a:latin typeface="+mn-lt"/>
              <a:ea typeface="+mn-ea"/>
              <a:cs typeface="+mn-cs"/>
            </a:endParaRPr>
          </a:p>
          <a:p>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D21BF32-BA3C-42B6-A2DD-E99FFD626CCF}" type="slidenum">
              <a:rPr lang="en-US" altLang="en-US">
                <a:latin typeface="Arial" panose="020B0604020202020204" pitchFamily="34" charset="0"/>
              </a:rPr>
              <a:pPr eaLnBrk="1" hangingPunct="1">
                <a:spcBef>
                  <a:spcPct val="0"/>
                </a:spcBef>
              </a:pPr>
              <a:t>54</a:t>
            </a:fld>
            <a:endParaRPr lang="en-US" altLang="en-US">
              <a:latin typeface="Arial" panose="020B0604020202020204" pitchFamily="34" charset="0"/>
            </a:endParaRPr>
          </a:p>
        </p:txBody>
      </p:sp>
    </p:spTree>
    <p:extLst>
      <p:ext uri="{BB962C8B-B14F-4D97-AF65-F5344CB8AC3E}">
        <p14:creationId xmlns:p14="http://schemas.microsoft.com/office/powerpoint/2010/main" val="9351195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 than 1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“A line plot is a graph that shows data frequency along a number line. Students can learn to make this kind of graph at an early age.”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challenges might students encounter when making a graph like this?”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961245-B9B7-4D50-9FDE-E9FD1B1D9844}" type="slidenum">
              <a:rPr lang="en-US" altLang="en-US">
                <a:latin typeface="Arial" panose="020B0604020202020204" pitchFamily="34" charset="0"/>
              </a:rPr>
              <a:pPr eaLnBrk="1" hangingPunct="1">
                <a:spcBef>
                  <a:spcPct val="0"/>
                </a:spcBef>
              </a:pPr>
              <a:t>55</a:t>
            </a:fld>
            <a:endParaRPr lang="en-US" altLang="en-US">
              <a:latin typeface="Arial" panose="020B0604020202020204" pitchFamily="34" charset="0"/>
            </a:endParaRPr>
          </a:p>
        </p:txBody>
      </p:sp>
    </p:spTree>
    <p:extLst>
      <p:ext uri="{BB962C8B-B14F-4D97-AF65-F5344CB8AC3E}">
        <p14:creationId xmlns:p14="http://schemas.microsoft.com/office/powerpoint/2010/main" val="42712633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 than 1 min</a:t>
            </a:r>
          </a:p>
          <a:p>
            <a:endParaRPr lang="en-US" altLang="en-US" dirty="0"/>
          </a:p>
          <a:p>
            <a:pPr marL="0" lvl="1"/>
            <a:r>
              <a:rPr lang="en-US" sz="1200" kern="1200" dirty="0">
                <a:solidFill>
                  <a:schemeClr val="tx1"/>
                </a:solidFill>
                <a:latin typeface="+mn-lt"/>
                <a:ea typeface="+mn-ea"/>
                <a:cs typeface="+mn-cs"/>
              </a:rPr>
              <a:t>a. “What does this graph tell</a:t>
            </a:r>
            <a:r>
              <a:rPr lang="en-US" sz="1200" kern="1200" baseline="0" dirty="0">
                <a:solidFill>
                  <a:schemeClr val="tx1"/>
                </a:solidFill>
                <a:latin typeface="+mn-lt"/>
                <a:ea typeface="+mn-ea"/>
                <a:cs typeface="+mn-cs"/>
              </a:rPr>
              <a:t> us</a:t>
            </a:r>
            <a:r>
              <a:rPr lang="en-US" sz="1200" kern="1200" dirty="0">
                <a:solidFill>
                  <a:schemeClr val="tx1"/>
                </a:solidFill>
                <a:latin typeface="+mn-lt"/>
                <a:ea typeface="+mn-ea"/>
                <a:cs typeface="+mn-cs"/>
              </a:rPr>
              <a:t>?”</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F633802-4765-48CA-8C28-6211D8E6CBC6}" type="slidenum">
              <a:rPr lang="en-US" altLang="en-US">
                <a:latin typeface="Arial" panose="020B0604020202020204" pitchFamily="34" charset="0"/>
              </a:rPr>
              <a:pPr eaLnBrk="1" hangingPunct="1">
                <a:spcBef>
                  <a:spcPct val="0"/>
                </a:spcBef>
              </a:pPr>
              <a:t>56</a:t>
            </a:fld>
            <a:endParaRPr lang="en-US" altLang="en-US">
              <a:latin typeface="Arial" panose="020B0604020202020204" pitchFamily="34" charset="0"/>
            </a:endParaRPr>
          </a:p>
        </p:txBody>
      </p:sp>
    </p:spTree>
    <p:extLst>
      <p:ext uri="{BB962C8B-B14F-4D97-AF65-F5344CB8AC3E}">
        <p14:creationId xmlns:p14="http://schemas.microsoft.com/office/powerpoint/2010/main" val="1055599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 min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Review the information on the slide.</a:t>
            </a:r>
            <a:r>
              <a:rPr lang="en-US" dirty="0"/>
              <a:t> </a:t>
            </a:r>
            <a:endParaRPr lang="en-US" sz="1200" kern="1200" dirty="0">
              <a:solidFill>
                <a:schemeClr val="tx1"/>
              </a:solidFill>
              <a:latin typeface="+mn-lt"/>
              <a:ea typeface="+mn-ea"/>
              <a:cs typeface="+mn-cs"/>
            </a:endParaRPr>
          </a:p>
          <a:p>
            <a:endParaRPr lang="en-US" dirty="0"/>
          </a:p>
          <a:p>
            <a:r>
              <a:rPr lang="en-US" dirty="0"/>
              <a:t>b. </a:t>
            </a:r>
            <a:r>
              <a:rPr lang="en-US" sz="1200" kern="1200" dirty="0">
                <a:solidFill>
                  <a:schemeClr val="tx1"/>
                </a:solidFill>
                <a:latin typeface="+mn-lt"/>
                <a:ea typeface="+mn-ea"/>
                <a:cs typeface="+mn-cs"/>
              </a:rPr>
              <a:t>“This type of graph is also similar to a histogram placed on its side, but it can display more information. You also see the exact data points rather than just the intervals.”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indent="0">
              <a:buNone/>
            </a:pPr>
            <a:r>
              <a:rPr lang="en-US" sz="1200" kern="1200" dirty="0">
                <a:solidFill>
                  <a:schemeClr val="tx1"/>
                </a:solidFill>
                <a:latin typeface="+mn-lt"/>
                <a:ea typeface="+mn-ea"/>
                <a:cs typeface="+mn-cs"/>
              </a:rPr>
              <a:t>a. “Circle graphs or pie charts represent categorical data as percentages. Students can use pie charts to compare data in terms of percentages or fractions of the whole.”</a:t>
            </a:r>
          </a:p>
          <a:p>
            <a:pPr marL="0" lvl="1" indent="0">
              <a:buAutoNum type="alphaLcPeriod"/>
            </a:pPr>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b. “How is a circle graph similar to a bar graph?”</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Highlight some of the categories and percentages of the circle graph on the slide.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 min</a:t>
            </a:r>
          </a:p>
          <a:p>
            <a:endParaRPr lang="en-US" altLang="en-US" dirty="0"/>
          </a:p>
          <a:p>
            <a:pPr marL="0" lvl="1"/>
            <a:r>
              <a:rPr lang="en-US" sz="1200" kern="1200" dirty="0">
                <a:solidFill>
                  <a:schemeClr val="tx1"/>
                </a:solidFill>
                <a:latin typeface="+mn-lt"/>
                <a:ea typeface="+mn-ea"/>
                <a:cs typeface="+mn-cs"/>
              </a:rPr>
              <a:t>a. “The National Center for Education Statistics has some very nice resources for students on its website. Let’s look at some of the graphs they can create and the graphing tutorial they can use.”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Quickly tour the NCES Kids’ Zone Create a Graph web site and show participants how to use the Create a Graph Tutorial (https://nces.ed.gov/nceskids/help/user_guide/graph/index.asp). </a:t>
            </a: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77CB01-3B67-47AE-9618-82A4D29FD474}" type="slidenum">
              <a:rPr lang="en-US" altLang="en-US">
                <a:latin typeface="Arial" panose="020B0604020202020204" pitchFamily="34" charset="0"/>
              </a:rPr>
              <a:pPr eaLnBrk="1" hangingPunct="1">
                <a:spcBef>
                  <a:spcPct val="0"/>
                </a:spcBef>
              </a:pPr>
              <a:t>59</a:t>
            </a:fld>
            <a:endParaRPr lang="en-US" altLang="en-US">
              <a:latin typeface="Arial" panose="020B0604020202020204" pitchFamily="34" charset="0"/>
            </a:endParaRPr>
          </a:p>
        </p:txBody>
      </p:sp>
    </p:spTree>
    <p:extLst>
      <p:ext uri="{BB962C8B-B14F-4D97-AF65-F5344CB8AC3E}">
        <p14:creationId xmlns:p14="http://schemas.microsoft.com/office/powerpoint/2010/main" val="26655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Less than 1</a:t>
            </a:r>
            <a:r>
              <a:rPr lang="en-US" sz="1200" kern="1200" baseline="0" dirty="0">
                <a:solidFill>
                  <a:schemeClr val="tx1"/>
                </a:solidFill>
                <a:effectLst/>
                <a:latin typeface="+mn-lt"/>
                <a:ea typeface="+mn-ea"/>
                <a:cs typeface="+mn-cs"/>
              </a:rPr>
              <a:t> min</a:t>
            </a:r>
          </a:p>
          <a:p>
            <a:endParaRPr lang="en-US" sz="1200" kern="1200" baseline="0" dirty="0">
              <a:solidFill>
                <a:schemeClr val="tx1"/>
              </a:solidFill>
              <a:effectLst/>
              <a:latin typeface="+mn-lt"/>
              <a:ea typeface="+mn-ea"/>
              <a:cs typeface="+mn-cs"/>
            </a:endParaRPr>
          </a:p>
          <a:p>
            <a:pPr marL="0" lvl="1"/>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If time is running short, skip this activity and move on to slide</a:t>
            </a:r>
            <a:r>
              <a:rPr lang="en-US" sz="1200" kern="1200" baseline="0" dirty="0">
                <a:solidFill>
                  <a:schemeClr val="tx1"/>
                </a:solidFill>
                <a:latin typeface="+mn-lt"/>
                <a:ea typeface="+mn-ea"/>
                <a:cs typeface="+mn-cs"/>
              </a:rPr>
              <a:t> 67 (reflect on the content deepening focus question)</a:t>
            </a:r>
            <a:r>
              <a:rPr lang="en-US" sz="1200" kern="1200" dirty="0">
                <a:solidFill>
                  <a:schemeClr val="tx1"/>
                </a:solidFill>
                <a:latin typeface="+mn-lt"/>
                <a:ea typeface="+mn-ea"/>
                <a:cs typeface="+mn-cs"/>
              </a:rPr>
              <a: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“Is it OK to text on a cell phone while you’re driving? What if we wanted to see how distraction affects reaction time?”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“Next, we’ll apply what we’ve been learning about graphs and collect some data on reaction time that we can display.”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a:p>
        </p:txBody>
      </p:sp>
    </p:spTree>
    <p:extLst>
      <p:ext uri="{BB962C8B-B14F-4D97-AF65-F5344CB8AC3E}">
        <p14:creationId xmlns:p14="http://schemas.microsoft.com/office/powerpoint/2010/main" val="36573491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pPr marL="0" indent="0">
              <a:buAutoNum type="alphaLcPeriod"/>
            </a:pPr>
            <a:r>
              <a:rPr lang="en-US" sz="1200" kern="1200" dirty="0">
                <a:solidFill>
                  <a:schemeClr val="tx1"/>
                </a:solidFill>
                <a:latin typeface="+mn-lt"/>
                <a:ea typeface="+mn-ea"/>
                <a:cs typeface="+mn-cs"/>
              </a:rPr>
              <a:t>“This experiment is simple. You and a partner will test reaction time for catching a ruler with and without a distraction. One partner will drop a ruler 10 times, and the other partner will try to catch it. You’ll record the measurements you collect and then switch roles. First, you’ll perform the experiment without any distractions, and then you’ll perform it again with a distraction.”</a:t>
            </a:r>
          </a:p>
          <a:p>
            <a:pPr marL="228600" indent="-228600">
              <a:buAutoNum type="alphaLcPeriod"/>
            </a:pPr>
            <a:endParaRPr lang="en-US" sz="1200" b="0"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b. Have participants pair up with an elbow partner.</a:t>
            </a:r>
            <a:r>
              <a:rPr lang="en-US" sz="1200" b="0" kern="1200" baseline="0" dirty="0">
                <a:solidFill>
                  <a:schemeClr val="tx1"/>
                </a:solidFill>
                <a:latin typeface="+mn-lt"/>
                <a:ea typeface="+mn-ea"/>
                <a:cs typeface="+mn-cs"/>
              </a:rPr>
              <a:t> Then give each pair a 30-cm ruler.</a:t>
            </a:r>
            <a:endParaRPr lang="en-US" b="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fontAlgn="base"/>
            <a:r>
              <a:rPr lang="en-US" sz="1200" u="none" strike="noStrike" kern="1200" dirty="0">
                <a:solidFill>
                  <a:schemeClr val="tx1"/>
                </a:solidFill>
                <a:effectLst/>
                <a:latin typeface="+mn-lt"/>
                <a:ea typeface="+mn-ea"/>
                <a:cs typeface="+mn-cs"/>
              </a:rPr>
              <a:t>15 min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Walk participants through the instructions on the slide. Then pair up with a volunteer and model for participants how to drop the ruler and collect the data.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pairs practice at least one drop per person before they begin the investigation.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pairs practice, circulate around the room and make sure everyone is following the instructions correctly.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the ruler drops to the ground without being caught, have pairs record a score of 30, since 0 would be perfect score.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pairs have completed all of the trials and recorded their results, have them repeat the same investigation. But this time, direct the partner dropping the ruler to distract the other partner by asking questions that will make him or her think (e.g., “What did you have for dinner last night?” or “What is 12 + 3 − 7?”). Each partner should perform 10 drops and record the measurement for each drop and the mean average of the results.</a:t>
            </a:r>
            <a:r>
              <a:rPr lang="en-US" dirty="0"/>
              <a:t> </a:t>
            </a:r>
            <a:endParaRPr lang="en-US" sz="1200" kern="1200" dirty="0">
              <a:solidFill>
                <a:schemeClr val="tx1"/>
              </a:solidFill>
              <a:latin typeface="+mn-lt"/>
              <a:ea typeface="+mn-ea"/>
              <a:cs typeface="+mn-cs"/>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92BBD1-954E-4509-9457-7C9427CE75AD}" type="slidenum">
              <a:rPr lang="en-US" altLang="en-US">
                <a:latin typeface="Arial" panose="020B0604020202020204" pitchFamily="34" charset="0"/>
              </a:rPr>
              <a:pPr eaLnBrk="1" hangingPunct="1">
                <a:spcBef>
                  <a:spcPct val="0"/>
                </a:spcBef>
              </a:pPr>
              <a:t>62</a:t>
            </a:fld>
            <a:endParaRPr lang="en-US" altLang="en-US">
              <a:latin typeface="Arial" panose="020B0604020202020204" pitchFamily="34" charset="0"/>
            </a:endParaRPr>
          </a:p>
        </p:txBody>
      </p:sp>
    </p:spTree>
    <p:extLst>
      <p:ext uri="{BB962C8B-B14F-4D97-AF65-F5344CB8AC3E}">
        <p14:creationId xmlns:p14="http://schemas.microsoft.com/office/powerpoint/2010/main" val="23473437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min</a:t>
            </a:r>
          </a:p>
          <a:p>
            <a:endParaRPr lang="en-US" dirty="0"/>
          </a:p>
          <a:p>
            <a:pPr marL="0" lvl="1" fontAlgn="base"/>
            <a:r>
              <a:rPr lang="en-US" sz="1200" u="none" strike="noStrike" kern="1200" dirty="0">
                <a:solidFill>
                  <a:schemeClr val="tx1"/>
                </a:solidFill>
                <a:effectLst/>
                <a:latin typeface="+mn-lt"/>
                <a:ea typeface="+mn-ea"/>
                <a:cs typeface="+mn-cs"/>
              </a:rPr>
              <a:t>a. After the investigation, have pairs compare their mean averages for each set of 10 drops with and without distraction.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Then have pairs briefly discuss their findings with another pair of participants.</a:t>
            </a:r>
          </a:p>
          <a:p>
            <a:pPr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Next, discuss as a group what type of graph or chart they would choose to display their data.  </a:t>
            </a:r>
          </a:p>
          <a:p>
            <a:pPr marL="0" lvl="1" fontAlgn="base"/>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 than 1</a:t>
            </a:r>
            <a:r>
              <a:rPr lang="en-US" altLang="en-US" baseline="0" dirty="0"/>
              <a:t> min</a:t>
            </a:r>
          </a:p>
          <a:p>
            <a:endParaRPr lang="en-US" altLang="en-US" baseline="0" dirty="0"/>
          </a:p>
          <a:p>
            <a:pPr marL="0" lvl="1" fontAlgn="base"/>
            <a:r>
              <a:rPr lang="en-US" sz="1200" u="none" strike="noStrike" kern="1200" dirty="0">
                <a:solidFill>
                  <a:schemeClr val="tx1"/>
                </a:solidFill>
                <a:effectLst/>
                <a:latin typeface="+mn-lt"/>
                <a:ea typeface="+mn-ea"/>
                <a:cs typeface="+mn-cs"/>
              </a:rPr>
              <a:t>a. “The sample bar graph </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on this slide is one way we could display our data.”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does the graph tell us? Is reaction time better with or without a distraction? How do you know?”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The graph shows that in all but one instance (Juan), reaction time is better without a distraction.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0E6C5D-98B7-4E1E-B056-E30DD7D3C9DD}" type="slidenum">
              <a:rPr lang="en-US" altLang="en-US"/>
              <a:pPr eaLnBrk="1" hangingPunct="1"/>
              <a:t>64</a:t>
            </a:fld>
            <a:endParaRPr lang="en-US" altLang="en-US"/>
          </a:p>
        </p:txBody>
      </p:sp>
    </p:spTree>
    <p:extLst>
      <p:ext uri="{BB962C8B-B14F-4D97-AF65-F5344CB8AC3E}">
        <p14:creationId xmlns:p14="http://schemas.microsoft.com/office/powerpoint/2010/main" val="17083419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 than 1 min</a:t>
            </a:r>
          </a:p>
          <a:p>
            <a:endParaRPr lang="en-US" altLang="en-US" dirty="0"/>
          </a:p>
          <a:p>
            <a:pPr marL="0" lvl="1" fontAlgn="base"/>
            <a:r>
              <a:rPr lang="en-US" sz="1200" u="none" strike="noStrike" kern="1200" dirty="0">
                <a:solidFill>
                  <a:schemeClr val="tx1"/>
                </a:solidFill>
                <a:effectLst/>
                <a:latin typeface="+mn-lt"/>
                <a:ea typeface="+mn-ea"/>
                <a:cs typeface="+mn-cs"/>
              </a:rPr>
              <a:t>a. “What does this circle graph or pie chart tell us? What does it help us see?”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The graph helps us see that a larger percentage (83%) of test subjects had better reaction times without distraction than with distraction. So we can conclude that reaction time is better without distraction.</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48A50C-1B9F-4D6E-8FAA-7EFC4C324D9B}" type="slidenum">
              <a:rPr lang="en-US" altLang="en-US"/>
              <a:pPr eaLnBrk="1" hangingPunct="1"/>
              <a:t>65</a:t>
            </a:fld>
            <a:endParaRPr lang="en-US" altLang="en-US"/>
          </a:p>
        </p:txBody>
      </p:sp>
    </p:spTree>
    <p:extLst>
      <p:ext uri="{BB962C8B-B14F-4D97-AF65-F5344CB8AC3E}">
        <p14:creationId xmlns:p14="http://schemas.microsoft.com/office/powerpoint/2010/main" val="29347233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 min</a:t>
            </a:r>
          </a:p>
          <a:p>
            <a:endParaRPr lang="en-US" altLang="en-US" dirty="0"/>
          </a:p>
          <a:p>
            <a:r>
              <a:rPr lang="en-US" sz="1200" kern="1200" dirty="0">
                <a:solidFill>
                  <a:schemeClr val="tx1"/>
                </a:solidFill>
                <a:latin typeface="+mn-lt"/>
                <a:ea typeface="+mn-ea"/>
                <a:cs typeface="+mn-cs"/>
              </a:rPr>
              <a:t>a. Briefly discuss other factors on the slide that might influence reaction time.</a:t>
            </a: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627367-6CF0-49A8-8C42-7B999D0A323D}" type="slidenum">
              <a:rPr lang="en-US" altLang="en-US"/>
              <a:pPr eaLnBrk="1" hangingPunct="1"/>
              <a:t>66</a:t>
            </a:fld>
            <a:endParaRPr lang="en-US" altLang="en-US"/>
          </a:p>
        </p:txBody>
      </p:sp>
    </p:spTree>
    <p:extLst>
      <p:ext uri="{BB962C8B-B14F-4D97-AF65-F5344CB8AC3E}">
        <p14:creationId xmlns:p14="http://schemas.microsoft.com/office/powerpoint/2010/main" val="6159134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4 min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Review the focus question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“Answer this question in your science notebooks and</a:t>
            </a:r>
            <a:r>
              <a:rPr lang="en-US" sz="1200" u="none" strike="noStrike" kern="1200" baseline="0" dirty="0">
                <a:solidFill>
                  <a:schemeClr val="tx1"/>
                </a:solidFill>
                <a:effectLst/>
                <a:latin typeface="+mn-lt"/>
                <a:ea typeface="+mn-ea"/>
                <a:cs typeface="+mn-cs"/>
              </a:rPr>
              <a:t> support your ideas with </a:t>
            </a:r>
            <a:r>
              <a:rPr lang="en-US" sz="1200" u="none" strike="noStrike" kern="1200" dirty="0">
                <a:solidFill>
                  <a:schemeClr val="tx1"/>
                </a:solidFill>
                <a:effectLst/>
                <a:latin typeface="+mn-lt"/>
                <a:ea typeface="+mn-ea"/>
                <a:cs typeface="+mn-cs"/>
              </a:rPr>
              <a:t>evidence from today’s investigations.”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a:t>
            </a:r>
            <a:r>
              <a:rPr lang="en-US" sz="1200" kern="1200" baseline="0" dirty="0">
                <a:solidFill>
                  <a:schemeClr val="tx1"/>
                </a:solidFill>
                <a:latin typeface="+mn-lt"/>
                <a:ea typeface="+mn-ea"/>
                <a:cs typeface="+mn-cs"/>
              </a:rPr>
              <a:t> few </a:t>
            </a:r>
            <a:r>
              <a:rPr lang="en-US" sz="1200" kern="1200" dirty="0">
                <a:solidFill>
                  <a:schemeClr val="tx1"/>
                </a:solidFill>
                <a:latin typeface="+mn-lt"/>
                <a:ea typeface="+mn-ea"/>
                <a:cs typeface="+mn-cs"/>
              </a:rPr>
              <a:t>participants to share their ideas and evidence with the group. </a:t>
            </a:r>
            <a:endParaRPr lang="en-US" sz="2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587989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68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5 min </a:t>
            </a:r>
          </a:p>
          <a:p>
            <a:pPr eaLnBrk="1" hangingPunct="1"/>
            <a:endParaRPr lang="en-US" dirty="0"/>
          </a:p>
          <a:p>
            <a:pPr eaLnBrk="1" hangingPunct="1"/>
            <a:r>
              <a:rPr lang="en-US" sz="1200" kern="1200" dirty="0">
                <a:solidFill>
                  <a:schemeClr val="tx1"/>
                </a:solidFill>
                <a:effectLst/>
                <a:latin typeface="+mn-lt"/>
                <a:ea typeface="+mn-ea"/>
                <a:cs typeface="+mn-cs"/>
              </a:rPr>
              <a:t>a. </a:t>
            </a:r>
            <a:r>
              <a:rPr lang="en-US" sz="1200" u="none" strike="noStrike" kern="1200" dirty="0">
                <a:solidFill>
                  <a:schemeClr val="tx1"/>
                </a:solidFill>
                <a:effectLst/>
                <a:latin typeface="+mn-lt"/>
                <a:ea typeface="+mn-ea"/>
                <a:cs typeface="+mn-cs"/>
              </a:rPr>
              <a:t>Give participants a couple of minutes to think about today’s focus questions and then answer them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time allows, have a share-out of ideas.</a:t>
            </a:r>
            <a:r>
              <a:rPr lang="en-US" sz="18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one question at a time on the slide.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week we focused on the Science Content Storyline Lens and strategies. Let’s synthesize and summarize our learning by looking at the summary chart in your strategies booklet</a:t>
            </a:r>
            <a:r>
              <a:rPr lang="en-US" sz="1200" kern="1200" dirty="0">
                <a:solidFill>
                  <a:schemeClr val="tx1"/>
                </a:solidFill>
                <a:latin typeface="+mn-lt"/>
                <a:ea typeface="+mn-ea"/>
                <a:cs typeface="+mn-cs"/>
              </a:rPr>
              <a:t>—</a:t>
            </a:r>
            <a:r>
              <a:rPr lang="en-US" sz="1200" u="none" strike="noStrike" kern="1200" dirty="0">
                <a:solidFill>
                  <a:schemeClr val="tx1"/>
                </a:solidFill>
                <a:effectLst/>
                <a:latin typeface="+mn-lt"/>
                <a:ea typeface="+mn-ea"/>
                <a:cs typeface="+mn-cs"/>
              </a:rPr>
              <a:t>Summary of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Science Content Storyline Lens Strategies.” </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also refer to their SCSL Z-fold summary charts for this activity.  </a:t>
            </a:r>
            <a:endParaRPr lang="en-US" sz="1200" b="1" u="none" strike="noStrike" kern="1200" dirty="0">
              <a:solidFill>
                <a:schemeClr val="tx1"/>
              </a:solidFill>
              <a:effectLst/>
              <a:latin typeface="+mn-lt"/>
              <a:ea typeface="+mn-ea"/>
              <a:cs typeface="+mn-cs"/>
            </a:endParaRP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Look at this summary chart and how it’s organized. What do you think the organization highlights? Write your observations in your notebooks.”</a:t>
            </a:r>
          </a:p>
          <a:p>
            <a:pPr lvl="0" fontAlgn="base"/>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did you notice about the organization of this chart? What does it highlight about the science content storyline strategies?”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Reveal the second discussion question on the slide and invite participants to suggest additions or changes to the Effective Science Teaching chart.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Many of the SCSL strategies must be completed during the lesson planning stage. For example, the main learning goal and activities that match them must be selected ahead of time. </a:t>
            </a:r>
          </a:p>
          <a:p>
            <a:pPr marL="228600" lvl="0" indent="-228600">
              <a:buFont typeface="+mj-lt"/>
              <a:buAutoNum type="arabicPeriod"/>
            </a:pPr>
            <a:r>
              <a:rPr lang="en-US" sz="1200" kern="1200" dirty="0">
                <a:solidFill>
                  <a:schemeClr val="tx1"/>
                </a:solidFill>
                <a:latin typeface="+mn-lt"/>
                <a:ea typeface="+mn-ea"/>
                <a:cs typeface="+mn-cs"/>
              </a:rPr>
              <a:t>Strategies B, F, G, H, and I are moves the teacher makes while teaching the lesson, but planning and anticipating how these strategies will help develop the lesson is critical to success. </a:t>
            </a:r>
          </a:p>
          <a:p>
            <a:pPr marL="228600" indent="-228600">
              <a:buFont typeface="+mj-lt"/>
              <a:buAutoNum type="arabicPeriod"/>
            </a:pP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plans provide examples of how strategies B, F, G, H, and I might be used during the lessons.</a:t>
            </a:r>
          </a:p>
          <a:p>
            <a:pPr marL="228600" indent="-228600">
              <a:buFont typeface="+mj-lt"/>
              <a:buAutoNum type="arabicPeriod"/>
            </a:pPr>
            <a:r>
              <a:rPr lang="en-US" sz="1200" kern="1200" dirty="0">
                <a:solidFill>
                  <a:schemeClr val="tx1"/>
                </a:solidFill>
                <a:latin typeface="+mn-lt"/>
                <a:ea typeface="+mn-ea"/>
                <a:cs typeface="+mn-cs"/>
              </a:rPr>
              <a:t>Strategies F, G, and H should be applied throughout the lesson. Strategy B is used at the beginning of a lesson, and strategy I is used at the end. </a:t>
            </a:r>
          </a:p>
          <a:p>
            <a:pPr marL="228600" indent="-228600">
              <a:buFont typeface="+mj-lt"/>
              <a:buAutoNum type="arabicPeriod"/>
            </a:pPr>
            <a:r>
              <a:rPr lang="en-US" sz="1200" kern="1200" dirty="0">
                <a:solidFill>
                  <a:schemeClr val="tx1"/>
                </a:solidFill>
                <a:latin typeface="+mn-lt"/>
                <a:ea typeface="+mn-ea"/>
                <a:cs typeface="+mn-cs"/>
              </a:rPr>
              <a:t>Each strategy has its own distinct purpose(s), but all of them contribute to creating a coherent science content storyline.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69</a:t>
            </a:fld>
            <a:endParaRPr lang="en-US"/>
          </a:p>
        </p:txBody>
      </p:sp>
    </p:spTree>
    <p:extLst>
      <p:ext uri="{BB962C8B-B14F-4D97-AF65-F5344CB8AC3E}">
        <p14:creationId xmlns:p14="http://schemas.microsoft.com/office/powerpoint/2010/main" val="110742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a:t>
            </a:r>
            <a:r>
              <a:rPr lang="en-US" sz="1200" kern="1200" dirty="0">
                <a:solidFill>
                  <a:schemeClr val="tx1"/>
                </a:solidFill>
                <a:latin typeface="+mn-lt"/>
                <a:ea typeface="+mn-ea"/>
                <a:cs typeface="+mn-cs"/>
              </a:rPr>
              <a:t> Divide participants into three groups to make charts that capture the purposes and key features of strategies F, G, and H. Direct groups to refer to their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small groups share their charts with the entire group.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Challenge participants to imagine themselves in their Teacher Leader roles. Ask them, “How would you explain these strategies to the teachers you’re leading?”</a:t>
            </a:r>
            <a:r>
              <a:rPr lang="en-US" dirty="0"/>
              <a:t> </a:t>
            </a:r>
            <a:endParaRPr lang="en-US" sz="1200" kern="1200" dirty="0">
              <a:solidFill>
                <a:schemeClr val="tx1"/>
              </a:solidFill>
              <a:latin typeface="+mn-lt"/>
              <a:ea typeface="+mn-ea"/>
              <a:cs typeface="+mn-cs"/>
            </a:endParaRPr>
          </a:p>
          <a:p>
            <a:pPr marL="0" lvl="0" indent="0">
              <a:buNone/>
            </a:pPr>
            <a:endParaRPr lang="en-US" baseline="0" dirty="0">
              <a:latin typeface="Arial" charset="0"/>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6237230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lvl="0" fontAlgn="base"/>
            <a:r>
              <a:rPr lang="en-US" sz="120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Decide how you’ll celebrate the end of the </a:t>
            </a:r>
            <a:r>
              <a:rPr lang="en-US" sz="1200" b="1" u="none" strike="noStrike" kern="1200" dirty="0" err="1">
                <a:solidFill>
                  <a:schemeClr val="tx1"/>
                </a:solidFill>
                <a:effectLst/>
                <a:latin typeface="+mn-lt"/>
                <a:ea typeface="+mn-ea"/>
                <a:cs typeface="+mn-cs"/>
              </a:rPr>
              <a:t>RESPeCT</a:t>
            </a:r>
            <a:r>
              <a:rPr lang="en-US" sz="1200" b="1" u="none" strike="noStrike" kern="1200" dirty="0">
                <a:solidFill>
                  <a:schemeClr val="tx1"/>
                </a:solidFill>
                <a:effectLst/>
                <a:latin typeface="+mn-lt"/>
                <a:ea typeface="+mn-ea"/>
                <a:cs typeface="+mn-cs"/>
              </a:rPr>
              <a:t> PD program, and modify the slide accordingly. </a:t>
            </a:r>
            <a:r>
              <a:rPr lang="en-US" sz="1200" u="none" strike="noStrike" kern="1200" dirty="0">
                <a:solidFill>
                  <a:schemeClr val="tx1"/>
                </a:solidFill>
                <a:effectLst/>
                <a:latin typeface="+mn-lt"/>
                <a:ea typeface="+mn-ea"/>
                <a:cs typeface="+mn-cs"/>
              </a:rPr>
              <a:t>Here are a few ideas: </a:t>
            </a:r>
          </a:p>
          <a:p>
            <a:pPr marL="365760" indent="-182880">
              <a:buFont typeface="Arial" pitchFamily="34" charset="0"/>
              <a:buChar char="•"/>
            </a:pPr>
            <a:r>
              <a:rPr lang="en-US" sz="1200" kern="1200" dirty="0">
                <a:solidFill>
                  <a:schemeClr val="tx1"/>
                </a:solidFill>
                <a:latin typeface="+mn-lt"/>
                <a:ea typeface="+mn-ea"/>
                <a:cs typeface="+mn-cs"/>
              </a:rPr>
              <a:t>Have refreshments and toast the group’s success with a bubbly, nonalcoholic drink.</a:t>
            </a:r>
          </a:p>
          <a:p>
            <a:pPr marL="365760" indent="-182880">
              <a:buFont typeface="Arial" pitchFamily="34" charset="0"/>
              <a:buChar char="•"/>
            </a:pPr>
            <a:r>
              <a:rPr lang="en-US" sz="1200" kern="1200" dirty="0">
                <a:solidFill>
                  <a:schemeClr val="tx1"/>
                </a:solidFill>
                <a:latin typeface="+mn-lt"/>
                <a:ea typeface="+mn-ea"/>
                <a:cs typeface="+mn-cs"/>
              </a:rPr>
              <a:t>Have everyone write on an index card a “golden nugget” that represents something they’re taking away from the Summer Institute experience. Pass around a bowl filled with chocolates wrapped in gold paper, and have participants take a piece of chocolate when they drop their cards in the bowl. After the bowl is passed around, share the golden nuggets with the group.  </a:t>
            </a:r>
          </a:p>
          <a:p>
            <a:pPr marL="365760" indent="-182880">
              <a:buFont typeface="Arial" pitchFamily="34" charset="0"/>
              <a:buChar char="•"/>
            </a:pPr>
            <a:r>
              <a:rPr lang="en-US" sz="1200" kern="1200" dirty="0">
                <a:solidFill>
                  <a:schemeClr val="tx1"/>
                </a:solidFill>
                <a:latin typeface="+mn-lt"/>
                <a:ea typeface="+mn-ea"/>
                <a:cs typeface="+mn-cs"/>
              </a:rPr>
              <a:t>Take a group photo.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a:p>
        </p:txBody>
      </p:sp>
    </p:spTree>
    <p:extLst>
      <p:ext uri="{BB962C8B-B14F-4D97-AF65-F5344CB8AC3E}">
        <p14:creationId xmlns:p14="http://schemas.microsoft.com/office/powerpoint/2010/main" val="7324839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C29C0B22-DB64-4D6D-A2B4-F7488F9E6420}" type="slidenum">
              <a:rPr lang="en-US">
                <a:solidFill>
                  <a:prstClr val="black"/>
                </a:solidFill>
              </a:rPr>
              <a:pPr eaLnBrk="1" hangingPunct="1"/>
              <a:t>71</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Before dismissing participants, thank them for participating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39425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baseline="0" dirty="0">
                <a:latin typeface="Arial" charset="0"/>
              </a:rPr>
              <a:t>10 min  </a:t>
            </a:r>
          </a:p>
          <a:p>
            <a:endParaRPr lang="en-US" sz="1200" b="0" kern="1200" baseline="0" dirty="0">
              <a:solidFill>
                <a:schemeClr val="tx1"/>
              </a:solidFill>
              <a:latin typeface="Arial" charset="0"/>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slide may be skipped if similarities and differences were addressed in the previous discussion.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“Look at your three strategy charts, your Z-fold summary charts, and the strategies booklet as you think about the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participants share their ideas about the three strategies.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strategies F, G, and H:</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1. Similarities:</a:t>
            </a:r>
          </a:p>
          <a:p>
            <a:pPr marL="502920" lvl="0" indent="-228600">
              <a:buFont typeface="+mj-lt"/>
              <a:buAutoNum type="alphaLcPeriod"/>
            </a:pPr>
            <a:r>
              <a:rPr lang="en-US" sz="1200" kern="1200" dirty="0">
                <a:solidFill>
                  <a:schemeClr val="tx1"/>
                </a:solidFill>
                <a:latin typeface="+mn-lt"/>
                <a:ea typeface="+mn-ea"/>
                <a:cs typeface="+mn-cs"/>
              </a:rPr>
              <a:t>These strategies are all focused on linking complete sentence-length science ideas: Strategy F links science ideas to activities, strategy G links science ideas to other science ideas, and strategy H highlights key science ideas and links them to the focus question throughout the lesson.</a:t>
            </a:r>
          </a:p>
          <a:p>
            <a:pPr marL="457200" lvl="0" indent="-182880">
              <a:buFont typeface="+mj-lt"/>
              <a:buAutoNum type="alphaLcPeriod"/>
            </a:pPr>
            <a:r>
              <a:rPr lang="en-US" sz="1200" kern="1200" dirty="0">
                <a:solidFill>
                  <a:schemeClr val="tx1"/>
                </a:solidFill>
                <a:latin typeface="+mn-lt"/>
                <a:ea typeface="+mn-ea"/>
                <a:cs typeface="+mn-cs"/>
              </a:rPr>
              <a:t>All of these strategies emphasize making the links </a:t>
            </a:r>
            <a:r>
              <a:rPr lang="en-US" sz="1200" b="1" kern="1200" dirty="0">
                <a:solidFill>
                  <a:schemeClr val="tx1"/>
                </a:solidFill>
                <a:latin typeface="+mn-lt"/>
                <a:ea typeface="+mn-ea"/>
                <a:cs typeface="+mn-cs"/>
              </a:rPr>
              <a:t>explicit</a:t>
            </a:r>
            <a:r>
              <a:rPr lang="en-US" sz="1200" kern="1200" dirty="0">
                <a:solidFill>
                  <a:schemeClr val="tx1"/>
                </a:solidFill>
                <a:latin typeface="+mn-lt"/>
                <a:ea typeface="+mn-ea"/>
                <a:cs typeface="+mn-cs"/>
              </a:rPr>
              <a:t>, not just assuming that students will see the intended links.</a:t>
            </a:r>
          </a:p>
          <a:p>
            <a:pPr marL="457200" lvl="0" indent="-182880">
              <a:buFont typeface="+mj-lt"/>
              <a:buAutoNum type="alphaLcPeriod"/>
            </a:pPr>
            <a:r>
              <a:rPr lang="en-US" sz="1200" kern="1200" dirty="0">
                <a:solidFill>
                  <a:schemeClr val="tx1"/>
                </a:solidFill>
                <a:latin typeface="+mn-lt"/>
                <a:ea typeface="+mn-ea"/>
                <a:cs typeface="+mn-cs"/>
              </a:rPr>
              <a:t>All of these strategies can and should occur throughout the lesson.</a:t>
            </a:r>
          </a:p>
          <a:p>
            <a:r>
              <a:rPr lang="en-US" sz="1200" kern="1200" dirty="0">
                <a:solidFill>
                  <a:schemeClr val="tx1"/>
                </a:solidFill>
                <a:latin typeface="+mn-lt"/>
                <a:ea typeface="+mn-ea"/>
                <a:cs typeface="+mn-cs"/>
              </a:rPr>
              <a:t>2. Differences:</a:t>
            </a:r>
          </a:p>
          <a:p>
            <a:pPr marL="457200" lvl="0" indent="-182880">
              <a:buFont typeface="+mj-lt"/>
              <a:buAutoNum type="alphaLcPeriod"/>
            </a:pPr>
            <a:r>
              <a:rPr lang="en-US" sz="1200" kern="1200" dirty="0">
                <a:solidFill>
                  <a:schemeClr val="tx1"/>
                </a:solidFill>
                <a:latin typeface="+mn-lt"/>
                <a:ea typeface="+mn-ea"/>
                <a:cs typeface="+mn-cs"/>
              </a:rPr>
              <a:t>Strategy F explicitly links science ideas to student activities.</a:t>
            </a:r>
          </a:p>
          <a:p>
            <a:pPr marL="457200" lvl="0" indent="-182880">
              <a:buFont typeface="+mj-lt"/>
              <a:buAutoNum type="alphaLcPeriod"/>
            </a:pPr>
            <a:r>
              <a:rPr lang="en-US" sz="1200" kern="1200" dirty="0">
                <a:solidFill>
                  <a:schemeClr val="tx1"/>
                </a:solidFill>
                <a:latin typeface="+mn-lt"/>
                <a:ea typeface="+mn-ea"/>
                <a:cs typeface="+mn-cs"/>
              </a:rPr>
              <a:t>Strategy G explicitly links science ideas to other science ideas.</a:t>
            </a:r>
          </a:p>
          <a:p>
            <a:pPr marL="457200" indent="-182880">
              <a:buFont typeface="+mj-lt"/>
              <a:buAutoNum type="alphaLcPeriod"/>
            </a:pPr>
            <a:r>
              <a:rPr lang="en-US" sz="1200" kern="1200" dirty="0">
                <a:solidFill>
                  <a:schemeClr val="tx1"/>
                </a:solidFill>
                <a:latin typeface="+mn-lt"/>
                <a:ea typeface="+mn-ea"/>
                <a:cs typeface="+mn-cs"/>
              </a:rPr>
              <a:t>Strategy H explicitly highlights key science ideas and links them back to the focus question.</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5674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a:t>
            </a:r>
            <a:r>
              <a:rPr lang="en-US" sz="1200" kern="1200" dirty="0">
                <a:solidFill>
                  <a:schemeClr val="tx1"/>
                </a:solidFill>
                <a:effectLst/>
                <a:latin typeface="+mn-lt"/>
                <a:ea typeface="+mn-ea"/>
                <a:cs typeface="+mn-cs"/>
              </a:rPr>
              <a:t>Next we’re going to watch a series of three classroom video clips from one lesson on variations in plants and animals. The first clip takes place before students start working on the mouse activity. The second clip shows students while they’re working on the activity, and the third clip shows the teacher following up with students after the activity. Our focus for this analysis will be strategy F</a:t>
            </a:r>
            <a:r>
              <a:rPr lang="en-US" sz="1200" kern="1200" baseline="0" dirty="0">
                <a:solidFill>
                  <a:schemeClr val="tx1"/>
                </a:solidFill>
                <a:latin typeface="+mn-lt"/>
                <a:ea typeface="+mn-ea"/>
                <a:cs typeface="+mn-cs"/>
              </a:rPr>
              <a:t>.</a:t>
            </a:r>
            <a:r>
              <a:rPr lang="en-US" sz="1200" kern="1200" dirty="0">
                <a:solidFill>
                  <a:schemeClr val="tx1"/>
                </a:solidFill>
                <a:latin typeface="+mn-lt"/>
                <a:ea typeface="+mn-ea"/>
                <a:cs typeface="+mn-cs"/>
              </a:rPr>
              <a:t>”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Have participants locate Analysis Guide F (handout 8.1) in their PD program binders.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Tell participants that part 1 of the guide provides the context for the video clips.</a:t>
            </a:r>
          </a:p>
          <a:p>
            <a:pPr marL="0" lvl="1" fontAlgn="base"/>
            <a:endParaRPr lang="en-US" sz="1200" b="0"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“Read part 1 of the analysis guide and be prepared to discuss the two questions on the slide.” </a:t>
            </a:r>
          </a:p>
          <a:p>
            <a:pPr marL="0" lvl="1" fontAlgn="base"/>
            <a:endParaRPr lang="en-US" sz="1200" b="0"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 </a:t>
            </a:r>
            <a:endParaRPr lang="en-US" sz="1200" u="none" strike="noStrike" kern="1200" dirty="0">
              <a:solidFill>
                <a:schemeClr val="tx1"/>
              </a:solidFill>
              <a:effectLst/>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Discuss the questions on the slide.</a:t>
            </a:r>
          </a:p>
          <a:p>
            <a:pPr marL="228600" indent="-137160">
              <a:buFont typeface="Arial" pitchFamily="34" charset="0"/>
              <a:buChar char="•"/>
            </a:pPr>
            <a:r>
              <a:rPr lang="en-US" sz="1200" kern="1200" dirty="0">
                <a:solidFill>
                  <a:schemeClr val="tx1"/>
                </a:solidFill>
                <a:latin typeface="+mn-lt"/>
                <a:ea typeface="+mn-ea"/>
                <a:cs typeface="+mn-cs"/>
              </a:rPr>
              <a:t>Ask whether participants have any questions about the activity they’ll be observing in the video clips.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Difference between the main learning goal and supporting science ideas:</a:t>
            </a:r>
            <a:r>
              <a:rPr lang="en-US" sz="1200" kern="1200" dirty="0">
                <a:solidFill>
                  <a:schemeClr val="tx1"/>
                </a:solidFill>
                <a:latin typeface="+mn-lt"/>
                <a:ea typeface="+mn-ea"/>
                <a:cs typeface="+mn-cs"/>
              </a:rPr>
              <a:t> The main learning goal is the big idea that is the focus of the lesson. Supporting science ideas are smaller, connected ideas that build upon each other to support the main learning goal.</a:t>
            </a:r>
          </a:p>
          <a:p>
            <a:pPr marL="137160" indent="-137160">
              <a:buFont typeface="Arial" pitchFamily="34" charset="0"/>
              <a:buChar char="•"/>
            </a:pPr>
            <a:r>
              <a:rPr lang="en-US" sz="1200" i="1" kern="1200" dirty="0">
                <a:solidFill>
                  <a:schemeClr val="tx1"/>
                </a:solidFill>
                <a:latin typeface="+mn-lt"/>
                <a:ea typeface="+mn-ea"/>
                <a:cs typeface="+mn-cs"/>
              </a:rPr>
              <a:t>Similarity between the main learning goal and supporting science ideas: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The main learning goal and supporting science ideas are all expressed as complete-sentence science ideas (not as topics, phrases, or activities).</a:t>
            </a:r>
          </a:p>
          <a:p>
            <a:pPr marL="137160"/>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67586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95897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422385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fld id="{1C11AE77-FCCC-4774-9542-E0EE8EE78A4F}" type="slidenum">
              <a:rPr lang="en-US" altLang="en-US"/>
              <a:pPr/>
              <a:t>‹#›</a:t>
            </a:fld>
            <a:endParaRPr lang="en-US" altLang="en-US"/>
          </a:p>
        </p:txBody>
      </p:sp>
    </p:spTree>
    <p:extLst>
      <p:ext uri="{BB962C8B-B14F-4D97-AF65-F5344CB8AC3E}">
        <p14:creationId xmlns:p14="http://schemas.microsoft.com/office/powerpoint/2010/main" val="312381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1197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embed/5Z6300YNfA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embed/q2wVYdzk2sU" TargetMode="External"/><Relationship Id="rId4" Type="http://schemas.openxmlformats.org/officeDocument/2006/relationships/hyperlink" Target="https://www.youtube.com/embed/287vmq3YHEw"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hhmi.org/biointeractive/making-fittest-natural-selection-and-adaptation"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21.gif"/></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hyperlink" Target="https://nces.ed.gov/nceskids/createagrap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1F497D"/>
                </a:solidFill>
                <a:latin typeface="Lucida Sans Unicode" pitchFamily="34" charset="0"/>
              </a:rPr>
              <a:t>RESPeCT</a:t>
            </a:r>
            <a:r>
              <a:rPr lang="en-US" altLang="en-US" sz="1800" dirty="0">
                <a:solidFill>
                  <a:srgbClr val="1F497D"/>
                </a:solidFill>
                <a:latin typeface="Lucida Sans Unicode" pitchFamily="34" charset="0"/>
              </a:rPr>
              <a:t> Summer Institute </a:t>
            </a:r>
            <a:endParaRPr lang="en-US" altLang="en-US" sz="16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06334"/>
            <a:ext cx="1787525" cy="646331"/>
          </a:xfrm>
          <a:prstGeom prst="rect">
            <a:avLst/>
          </a:prstGeom>
          <a:noFill/>
        </p:spPr>
        <p:txBody>
          <a:bodyPr wrap="square" rtlCol="0">
            <a:spAutoFit/>
          </a:bodyPr>
          <a:lstStyle/>
          <a:p>
            <a:r>
              <a:rPr lang="en-US" sz="3600" dirty="0">
                <a:solidFill>
                  <a:srgbClr val="1F497D"/>
                </a:solidFill>
                <a:latin typeface="Calibri" pitchFamily="34" charset="0"/>
              </a:rPr>
              <a:t>Day 8</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7868" cy="990600"/>
          </a:xfrm>
        </p:spPr>
        <p:txBody>
          <a:bodyPr>
            <a:normAutofit/>
          </a:bodyPr>
          <a:lstStyle/>
          <a:p>
            <a:r>
              <a:rPr lang="en-US" dirty="0"/>
              <a:t>Lesson Analysis: Strategy F</a:t>
            </a:r>
          </a:p>
        </p:txBody>
      </p:sp>
      <p:sp>
        <p:nvSpPr>
          <p:cNvPr id="3" name="Content Placeholder 2"/>
          <p:cNvSpPr>
            <a:spLocks noGrp="1"/>
          </p:cNvSpPr>
          <p:nvPr>
            <p:ph idx="1"/>
          </p:nvPr>
        </p:nvSpPr>
        <p:spPr>
          <a:xfrm>
            <a:off x="533400" y="1219200"/>
            <a:ext cx="8458200" cy="5105400"/>
          </a:xfrm>
        </p:spPr>
        <p:txBody>
          <a:bodyPr/>
          <a:lstStyle/>
          <a:p>
            <a:pPr marL="365760" indent="-365760">
              <a:spcAft>
                <a:spcPts val="600"/>
              </a:spcAft>
              <a:buFont typeface="+mj-lt"/>
              <a:buAutoNum type="arabicPeriod"/>
            </a:pPr>
            <a:r>
              <a:rPr lang="en-US" sz="3150" dirty="0"/>
              <a:t>For each of the video clips, read the context at the top of the transcript and then watch the clip:</a:t>
            </a:r>
          </a:p>
          <a:p>
            <a:pPr marL="731520" lvl="1" indent="-365760">
              <a:spcBef>
                <a:spcPts val="0"/>
              </a:spcBef>
              <a:spcAft>
                <a:spcPts val="0"/>
              </a:spcAft>
            </a:pPr>
            <a:r>
              <a:rPr lang="en-US" sz="3150" dirty="0"/>
              <a:t>Video clip 1: setup for the activity</a:t>
            </a:r>
          </a:p>
          <a:p>
            <a:pPr marL="731520" lvl="1" indent="-365760">
              <a:spcBef>
                <a:spcPts val="0"/>
              </a:spcBef>
              <a:spcAft>
                <a:spcPts val="0"/>
              </a:spcAft>
            </a:pPr>
            <a:r>
              <a:rPr lang="en-US" sz="3150" dirty="0"/>
              <a:t>Video clip 2: during the activity</a:t>
            </a:r>
          </a:p>
          <a:p>
            <a:pPr marL="731520" lvl="1" indent="-365760">
              <a:spcBef>
                <a:spcPts val="0"/>
              </a:spcBef>
              <a:spcAft>
                <a:spcPts val="0"/>
              </a:spcAft>
            </a:pPr>
            <a:r>
              <a:rPr lang="en-US" sz="3150" dirty="0"/>
              <a:t>Video clip 3: follow-up to the activity</a:t>
            </a:r>
          </a:p>
          <a:p>
            <a:pPr marL="365760" indent="-365760">
              <a:spcBef>
                <a:spcPts val="1200"/>
              </a:spcBef>
              <a:spcAft>
                <a:spcPts val="0"/>
              </a:spcAft>
              <a:buFont typeface="+mj-lt"/>
              <a:buAutoNum type="arabicPeriod"/>
            </a:pPr>
            <a:r>
              <a:rPr lang="en-US" sz="3150" dirty="0"/>
              <a:t>For each clip, use the criteria in part 2 of Analysis Guide F to analyze how well science ideas were linked to the activity.</a:t>
            </a:r>
          </a:p>
        </p:txBody>
      </p:sp>
      <p:sp>
        <p:nvSpPr>
          <p:cNvPr id="5" name="TextBox 4"/>
          <p:cNvSpPr txBox="1"/>
          <p:nvPr/>
        </p:nvSpPr>
        <p:spPr>
          <a:xfrm>
            <a:off x="3200400" y="5562600"/>
            <a:ext cx="5638800" cy="1077218"/>
          </a:xfrm>
          <a:prstGeom prst="rect">
            <a:avLst/>
          </a:prstGeom>
          <a:noFill/>
        </p:spPr>
        <p:txBody>
          <a:bodyPr wrap="square" rtlCol="0">
            <a:spAutoFit/>
          </a:bodyPr>
          <a:lstStyle/>
          <a:p>
            <a:r>
              <a:rPr lang="en-US" sz="1600" dirty="0">
                <a:solidFill>
                  <a:srgbClr val="0070C0"/>
                </a:solidFill>
              </a:rPr>
              <a:t>Links to video clips: </a:t>
            </a:r>
            <a:r>
              <a:rPr lang="en-US" sz="1600" dirty="0">
                <a:solidFill>
                  <a:srgbClr val="0070C0"/>
                </a:solidFill>
                <a:latin typeface="+mj-lt"/>
                <a:hlinkClick r:id="rId3"/>
              </a:rPr>
              <a:t>8.1_mspcp_gr.1.tav_griffin_L7_c1</a:t>
            </a:r>
            <a:r>
              <a:rPr lang="en-US" sz="1600" dirty="0">
                <a:solidFill>
                  <a:srgbClr val="0070C0"/>
                </a:solidFill>
                <a:latin typeface="+mj-lt"/>
              </a:rPr>
              <a:t>; </a:t>
            </a:r>
          </a:p>
          <a:p>
            <a:r>
              <a:rPr lang="en-US" sz="1600" dirty="0">
                <a:solidFill>
                  <a:srgbClr val="0070C0"/>
                </a:solidFill>
                <a:latin typeface="+mj-lt"/>
              </a:rPr>
              <a:t>                                 </a:t>
            </a:r>
            <a:r>
              <a:rPr lang="en-US" sz="1600" dirty="0">
                <a:solidFill>
                  <a:srgbClr val="0070C0"/>
                </a:solidFill>
                <a:latin typeface="+mj-lt"/>
                <a:hlinkClick r:id="rId4"/>
              </a:rPr>
              <a:t>8.2_mspcp_gr.1.tav_griffin_L7_c2</a:t>
            </a:r>
            <a:r>
              <a:rPr lang="en-US" sz="1600" dirty="0">
                <a:solidFill>
                  <a:srgbClr val="0070C0"/>
                </a:solidFill>
                <a:latin typeface="+mj-lt"/>
              </a:rPr>
              <a:t>;</a:t>
            </a:r>
          </a:p>
          <a:p>
            <a:r>
              <a:rPr lang="en-US" sz="1600" dirty="0">
                <a:solidFill>
                  <a:srgbClr val="0070C0"/>
                </a:solidFill>
                <a:latin typeface="+mj-lt"/>
              </a:rPr>
              <a:t>                                 </a:t>
            </a:r>
            <a:r>
              <a:rPr lang="en-US" sz="1600" dirty="0">
                <a:solidFill>
                  <a:srgbClr val="0070C0"/>
                </a:solidFill>
                <a:latin typeface="+mj-lt"/>
                <a:hlinkClick r:id="rId5"/>
              </a:rPr>
              <a:t>8.3_mspcp_gr.1.tav_griffin_L7_c3 </a:t>
            </a:r>
            <a:endParaRPr lang="en-US" sz="1600" dirty="0">
              <a:solidFill>
                <a:srgbClr val="0070C0"/>
              </a:solidFill>
              <a:latin typeface="+mj-lt"/>
            </a:endParaRPr>
          </a:p>
          <a:p>
            <a:endParaRPr lang="en-US" sz="1600" dirty="0">
              <a:solidFill>
                <a:srgbClr val="0070C0"/>
              </a:solidFill>
            </a:endParaRPr>
          </a:p>
        </p:txBody>
      </p:sp>
    </p:spTree>
    <p:extLst>
      <p:ext uri="{BB962C8B-B14F-4D97-AF65-F5344CB8AC3E}">
        <p14:creationId xmlns:p14="http://schemas.microsoft.com/office/powerpoint/2010/main" val="95117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50"/>
            <a:ext cx="8160026" cy="990600"/>
          </a:xfrm>
        </p:spPr>
        <p:txBody>
          <a:bodyPr>
            <a:normAutofit/>
          </a:bodyPr>
          <a:lstStyle/>
          <a:p>
            <a:r>
              <a:rPr lang="en-US" dirty="0"/>
              <a:t>Lesson Analysis: Strategies F, G, and H</a:t>
            </a:r>
          </a:p>
        </p:txBody>
      </p:sp>
      <p:sp>
        <p:nvSpPr>
          <p:cNvPr id="4" name="TextBox 3"/>
          <p:cNvSpPr txBox="1"/>
          <p:nvPr/>
        </p:nvSpPr>
        <p:spPr>
          <a:xfrm>
            <a:off x="609600" y="3352800"/>
            <a:ext cx="3733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G: </a:t>
            </a:r>
          </a:p>
          <a:p>
            <a:pPr marL="365760" indent="-365760">
              <a:lnSpc>
                <a:spcPct val="90000"/>
              </a:lnSpc>
              <a:buAutoNum type="alphaLcPeriod"/>
            </a:pPr>
            <a:r>
              <a:rPr lang="en-US" sz="2600" dirty="0">
                <a:latin typeface="Calibri" pitchFamily="34" charset="0"/>
              </a:rPr>
              <a:t>Find examples where two or more science ideas are being linked together.</a:t>
            </a:r>
          </a:p>
          <a:p>
            <a:pPr marL="365760" indent="-365760">
              <a:lnSpc>
                <a:spcPct val="90000"/>
              </a:lnSpc>
              <a:buAutoNum type="alphaLcPeriod"/>
            </a:pPr>
            <a:r>
              <a:rPr lang="en-US" sz="2600" dirty="0">
                <a:latin typeface="Calibri" pitchFamily="34" charset="0"/>
              </a:rPr>
              <a:t>Suggest one specific way to strengthen strategy G in this lesson. </a:t>
            </a:r>
          </a:p>
        </p:txBody>
      </p:sp>
      <p:sp>
        <p:nvSpPr>
          <p:cNvPr id="6" name="TextBox 5"/>
          <p:cNvSpPr txBox="1"/>
          <p:nvPr/>
        </p:nvSpPr>
        <p:spPr>
          <a:xfrm>
            <a:off x="4572000" y="3352800"/>
            <a:ext cx="4114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H: </a:t>
            </a:r>
          </a:p>
          <a:p>
            <a:pPr marL="365760" indent="-365760">
              <a:lnSpc>
                <a:spcPct val="90000"/>
              </a:lnSpc>
              <a:buAutoNum type="alphaLcPeriod"/>
            </a:pPr>
            <a:r>
              <a:rPr lang="en-US" sz="2600" dirty="0">
                <a:latin typeface="Calibri" pitchFamily="34" charset="0"/>
              </a:rPr>
              <a:t>Find an example where the teacher is highlighting key science ideas or referring back to the focus question.</a:t>
            </a:r>
          </a:p>
          <a:p>
            <a:pPr marL="365760" indent="-365760">
              <a:lnSpc>
                <a:spcPct val="90000"/>
              </a:lnSpc>
              <a:buAutoNum type="alphaLcPeriod"/>
            </a:pPr>
            <a:r>
              <a:rPr lang="en-US" sz="2600" dirty="0">
                <a:latin typeface="Calibri" pitchFamily="34" charset="0"/>
              </a:rPr>
              <a:t>Suggest one specific way to strengthen strategy H in this lesson. </a:t>
            </a:r>
          </a:p>
        </p:txBody>
      </p:sp>
      <p:sp>
        <p:nvSpPr>
          <p:cNvPr id="3" name="TextBox 2"/>
          <p:cNvSpPr txBox="1"/>
          <p:nvPr/>
        </p:nvSpPr>
        <p:spPr>
          <a:xfrm>
            <a:off x="609600" y="1143000"/>
            <a:ext cx="8077200" cy="2092881"/>
          </a:xfrm>
          <a:prstGeom prst="rect">
            <a:avLst/>
          </a:prstGeom>
          <a:noFill/>
          <a:ln>
            <a:solidFill>
              <a:schemeClr val="accent1"/>
            </a:solidFill>
          </a:ln>
        </p:spPr>
        <p:txBody>
          <a:bodyPr wrap="square" rtlCol="0">
            <a:spAutoFit/>
          </a:bodyPr>
          <a:lstStyle/>
          <a:p>
            <a:r>
              <a:rPr lang="en-US" sz="2600" dirty="0">
                <a:latin typeface="Calibri" pitchFamily="34" charset="0"/>
              </a:rPr>
              <a:t>Strategy F: </a:t>
            </a:r>
          </a:p>
          <a:p>
            <a:pPr marL="365760" indent="-365760">
              <a:buAutoNum type="alphaLcPeriod"/>
            </a:pPr>
            <a:r>
              <a:rPr lang="en-US" sz="2600" dirty="0">
                <a:latin typeface="Calibri" pitchFamily="34" charset="0"/>
              </a:rPr>
              <a:t>Find examples in the video transcripts where students are linking science ideas to a lesson activity. </a:t>
            </a:r>
          </a:p>
          <a:p>
            <a:pPr marL="365760" indent="-365760">
              <a:buAutoNum type="alphaLcPeriod"/>
            </a:pPr>
            <a:r>
              <a:rPr lang="en-US" sz="2600" dirty="0">
                <a:latin typeface="Calibri" pitchFamily="34" charset="0"/>
              </a:rPr>
              <a:t>Suggest one specific way to strengthen strategy F in this lesson. </a:t>
            </a:r>
          </a:p>
        </p:txBody>
      </p:sp>
    </p:spTree>
    <p:extLst>
      <p:ext uri="{BB962C8B-B14F-4D97-AF65-F5344CB8AC3E}">
        <p14:creationId xmlns:p14="http://schemas.microsoft.com/office/powerpoint/2010/main" val="276706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Summary: Strategies F, G, and H</a:t>
            </a:r>
          </a:p>
        </p:txBody>
      </p:sp>
      <p:sp>
        <p:nvSpPr>
          <p:cNvPr id="3" name="Content Placeholder 2"/>
          <p:cNvSpPr>
            <a:spLocks noGrp="1"/>
          </p:cNvSpPr>
          <p:nvPr>
            <p:ph idx="1"/>
          </p:nvPr>
        </p:nvSpPr>
        <p:spPr>
          <a:xfrm>
            <a:off x="533400" y="1219200"/>
            <a:ext cx="8229600" cy="5334000"/>
          </a:xfrm>
        </p:spPr>
        <p:txBody>
          <a:bodyPr/>
          <a:lstStyle/>
          <a:p>
            <a:pPr marL="365760" indent="-365760">
              <a:spcBef>
                <a:spcPts val="0"/>
              </a:spcBef>
              <a:spcAft>
                <a:spcPts val="600"/>
              </a:spcAft>
            </a:pPr>
            <a:r>
              <a:rPr lang="en-US" sz="3000" dirty="0"/>
              <a:t>Use linking strategies to make the science ideas explicit to the whole class (strategies F and G). </a:t>
            </a:r>
          </a:p>
          <a:p>
            <a:pPr marL="365760" indent="-365760">
              <a:spcBef>
                <a:spcPts val="0"/>
              </a:spcBef>
              <a:spcAft>
                <a:spcPts val="600"/>
              </a:spcAft>
            </a:pPr>
            <a:r>
              <a:rPr lang="en-US" sz="3000" dirty="0"/>
              <a:t>Engage </a:t>
            </a:r>
            <a:r>
              <a:rPr lang="en-US" sz="3000" b="1" dirty="0"/>
              <a:t>students</a:t>
            </a:r>
            <a:r>
              <a:rPr lang="en-US" sz="3000" dirty="0"/>
              <a:t> in linking science ideas to activities before, during, and after an activity (strategy F).</a:t>
            </a:r>
          </a:p>
          <a:p>
            <a:pPr marL="365760" indent="-365760">
              <a:spcBef>
                <a:spcPts val="0"/>
              </a:spcBef>
              <a:spcAft>
                <a:spcPts val="600"/>
              </a:spcAft>
            </a:pPr>
            <a:r>
              <a:rPr lang="en-US" sz="3000" dirty="0"/>
              <a:t>Engage </a:t>
            </a:r>
            <a:r>
              <a:rPr lang="en-US" sz="3000" b="1" dirty="0"/>
              <a:t>students</a:t>
            </a:r>
            <a:r>
              <a:rPr lang="en-US" sz="3000" dirty="0"/>
              <a:t> in linking science ideas to other science ideas (strategy G).</a:t>
            </a:r>
          </a:p>
          <a:p>
            <a:pPr marL="365760" indent="-365760">
              <a:spcBef>
                <a:spcPts val="0"/>
              </a:spcBef>
              <a:spcAft>
                <a:spcPts val="600"/>
              </a:spcAft>
            </a:pPr>
            <a:r>
              <a:rPr lang="en-US" sz="3000" dirty="0"/>
              <a:t>Highlight key science ideas throughout the lesson (strategy H).</a:t>
            </a:r>
          </a:p>
          <a:p>
            <a:pPr marL="365760" indent="-365760">
              <a:spcBef>
                <a:spcPts val="0"/>
              </a:spcBef>
              <a:spcAft>
                <a:spcPts val="600"/>
              </a:spcAft>
            </a:pPr>
            <a:r>
              <a:rPr lang="en-US" sz="3000" dirty="0"/>
              <a:t>Keep returning to the focus question throughout and at the end of the lesson (strategy H).</a:t>
            </a:r>
          </a:p>
          <a:p>
            <a:endParaRPr lang="en-US" dirty="0"/>
          </a:p>
        </p:txBody>
      </p:sp>
    </p:spTree>
    <p:extLst>
      <p:ext uri="{BB962C8B-B14F-4D97-AF65-F5344CB8AC3E}">
        <p14:creationId xmlns:p14="http://schemas.microsoft.com/office/powerpoint/2010/main" val="41353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2</a:t>
            </a:r>
          </a:p>
        </p:txBody>
      </p:sp>
      <p:sp>
        <p:nvSpPr>
          <p:cNvPr id="3" name="Content Placeholder 2"/>
          <p:cNvSpPr>
            <a:spLocks noGrp="1"/>
          </p:cNvSpPr>
          <p:nvPr>
            <p:ph idx="1"/>
          </p:nvPr>
        </p:nvSpPr>
        <p:spPr/>
        <p:txBody>
          <a:bodyPr/>
          <a:lstStyle/>
          <a:p>
            <a:pPr marL="0" lvl="1" indent="0" eaLnBrk="1" hangingPunct="1">
              <a:spcBef>
                <a:spcPts val="600"/>
              </a:spcBef>
              <a:spcAft>
                <a:spcPts val="0"/>
              </a:spcAft>
              <a:buNone/>
            </a:pPr>
            <a:r>
              <a:rPr lang="en-US" sz="3200" dirty="0"/>
              <a:t>How will the Student Thinking Lens and Science Content Storyline Lens strategies help you teach the VPA lessons in the fall?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VPA Lesson Plan Conversation</a:t>
            </a:r>
          </a:p>
        </p:txBody>
      </p:sp>
      <p:sp>
        <p:nvSpPr>
          <p:cNvPr id="3" name="Content Placeholder 2"/>
          <p:cNvSpPr>
            <a:spLocks noGrp="1"/>
          </p:cNvSpPr>
          <p:nvPr>
            <p:ph idx="1"/>
          </p:nvPr>
        </p:nvSpPr>
        <p:spPr>
          <a:xfrm>
            <a:off x="533400" y="1143000"/>
            <a:ext cx="8382000" cy="5486400"/>
          </a:xfrm>
        </p:spPr>
        <p:txBody>
          <a:bodyPr/>
          <a:lstStyle/>
          <a:p>
            <a:pPr marL="365760" indent="-365760">
              <a:spcBef>
                <a:spcPts val="0"/>
              </a:spcBef>
              <a:spcAft>
                <a:spcPts val="300"/>
              </a:spcAft>
              <a:buFont typeface="+mj-lt"/>
              <a:buAutoNum type="arabicPeriod"/>
              <a:defRPr/>
            </a:pPr>
            <a:r>
              <a:rPr lang="en-US" sz="2350"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sz="2350"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sz="2350" b="1" dirty="0">
                <a:ea typeface="Times New Roman"/>
              </a:rPr>
              <a:t>The science content storyline within lessons </a:t>
            </a:r>
            <a:r>
              <a:rPr lang="en-US" sz="2350" dirty="0">
                <a:ea typeface="Times New Roman"/>
              </a:rPr>
              <a:t>(5</a:t>
            </a:r>
            <a:r>
              <a:rPr lang="en-US" sz="2350" dirty="0"/>
              <a:t>–</a:t>
            </a:r>
            <a:r>
              <a:rPr lang="en-US" sz="2350" dirty="0">
                <a:ea typeface="Times New Roman"/>
              </a:rPr>
              <a:t>7 min for each two-part lesson)</a:t>
            </a:r>
          </a:p>
          <a:p>
            <a:pPr marL="777240" lvl="1" indent="-274320">
              <a:spcBef>
                <a:spcPts val="300"/>
              </a:spcBef>
              <a:spcAft>
                <a:spcPts val="0"/>
              </a:spcAft>
              <a:buFont typeface="Arial" pitchFamily="34" charset="0"/>
              <a:buChar char="•"/>
            </a:pPr>
            <a:r>
              <a:rPr lang="en-US" sz="2350" dirty="0"/>
              <a:t>How does this lesson fit into the arc of all the lessons? </a:t>
            </a:r>
          </a:p>
          <a:p>
            <a:pPr marL="777240" lvl="1" indent="-274320">
              <a:spcBef>
                <a:spcPts val="300"/>
              </a:spcBef>
              <a:spcAft>
                <a:spcPts val="0"/>
              </a:spcAft>
              <a:buFont typeface="Arial" pitchFamily="34" charset="0"/>
              <a:buChar char="•"/>
            </a:pPr>
            <a:r>
              <a:rPr lang="en-US" sz="2350" dirty="0"/>
              <a:t>What are the main learning goal and focus question?</a:t>
            </a:r>
          </a:p>
          <a:p>
            <a:pPr marL="777240" lvl="1" indent="-274320">
              <a:spcBef>
                <a:spcPts val="300"/>
              </a:spcBef>
              <a:spcAft>
                <a:spcPts val="0"/>
              </a:spcAft>
              <a:buFont typeface="Arial" pitchFamily="34" charset="0"/>
              <a:buChar char="•"/>
            </a:pPr>
            <a:r>
              <a:rPr lang="en-US" sz="2350" dirty="0"/>
              <a:t>Describe the main activity (or activities). </a:t>
            </a:r>
          </a:p>
          <a:p>
            <a:pPr marL="777240" lvl="1" indent="-274320">
              <a:spcBef>
                <a:spcPts val="300"/>
              </a:spcBef>
              <a:spcAft>
                <a:spcPts val="0"/>
              </a:spcAft>
              <a:buFont typeface="Arial" pitchFamily="34" charset="0"/>
              <a:buChar char="•"/>
            </a:pPr>
            <a:r>
              <a:rPr lang="en-US" sz="2350" dirty="0"/>
              <a:t>How will the activity help students better understand the learning goal for the day?</a:t>
            </a:r>
          </a:p>
          <a:p>
            <a:pPr marL="777240" lvl="1" indent="-274320">
              <a:spcBef>
                <a:spcPts val="300"/>
              </a:spcBef>
              <a:spcAft>
                <a:spcPts val="0"/>
              </a:spcAft>
              <a:buFont typeface="Arial" pitchFamily="34" charset="0"/>
              <a:buChar char="•"/>
            </a:pPr>
            <a:r>
              <a:rPr lang="en-US" sz="2350" dirty="0"/>
              <a:t>What </a:t>
            </a:r>
            <a:r>
              <a:rPr lang="en-US" sz="2350" dirty="0" err="1"/>
              <a:t>STeLLA</a:t>
            </a:r>
            <a:r>
              <a:rPr lang="en-US" sz="2350" dirty="0"/>
              <a:t> strategy/strategies are highlighted in this activity?</a:t>
            </a:r>
          </a:p>
          <a:p>
            <a:pPr marL="777240" lvl="1" indent="-274320">
              <a:spcBef>
                <a:spcPts val="300"/>
              </a:spcBef>
              <a:spcAft>
                <a:spcPts val="0"/>
              </a:spcAft>
              <a:buFont typeface="Arial" pitchFamily="34" charset="0"/>
              <a:buChar char="•"/>
            </a:pPr>
            <a:r>
              <a:rPr lang="en-US" sz="2350" dirty="0"/>
              <a:t>What concerns or suggestions do you have about this activity? </a:t>
            </a:r>
            <a:endParaRPr lang="en-US" sz="2350" dirty="0">
              <a:ea typeface="Times New Roman"/>
            </a:endParaRPr>
          </a:p>
          <a:p>
            <a:pPr marL="365760" indent="-365760">
              <a:spcBef>
                <a:spcPts val="600"/>
              </a:spcBef>
              <a:spcAft>
                <a:spcPts val="0"/>
              </a:spcAft>
              <a:buAutoNum type="arabicPeriod"/>
              <a:defRPr/>
            </a:pPr>
            <a:r>
              <a:rPr lang="en-US" sz="2350"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81000"/>
            <a:ext cx="8534400" cy="990600"/>
          </a:xfrm>
        </p:spPr>
        <p:txBody>
          <a:bodyPr>
            <a:noAutofit/>
          </a:bodyPr>
          <a:lstStyle/>
          <a:p>
            <a:pPr eaLnBrk="1" hangingPunct="1"/>
            <a:r>
              <a:rPr lang="en-US" sz="3800" dirty="0"/>
              <a:t>STL Strategies Highlighted in the VPA Lessons</a:t>
            </a:r>
          </a:p>
        </p:txBody>
      </p:sp>
      <p:graphicFrame>
        <p:nvGraphicFramePr>
          <p:cNvPr id="7" name="Table 6"/>
          <p:cNvGraphicFramePr>
            <a:graphicFrameLocks noGrp="1"/>
          </p:cNvGraphicFramePr>
          <p:nvPr>
            <p:extLst>
              <p:ext uri="{D42A27DB-BD31-4B8C-83A1-F6EECF244321}">
                <p14:modId xmlns:p14="http://schemas.microsoft.com/office/powerpoint/2010/main" val="3668672742"/>
              </p:ext>
            </p:extLst>
          </p:nvPr>
        </p:nvGraphicFramePr>
        <p:xfrm>
          <a:off x="457201" y="1295400"/>
          <a:ext cx="8305796" cy="5140097"/>
        </p:xfrm>
        <a:graphic>
          <a:graphicData uri="http://schemas.openxmlformats.org/drawingml/2006/table">
            <a:tbl>
              <a:tblPr firstRow="1" bandRow="1">
                <a:tableStyleId>{5C22544A-7EE6-4342-B048-85BDC9FD1C3A}</a:tableStyleId>
              </a:tblPr>
              <a:tblGrid>
                <a:gridCol w="1676399">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3949199790"/>
                    </a:ext>
                  </a:extLst>
                </a:gridCol>
                <a:gridCol w="381000">
                  <a:extLst>
                    <a:ext uri="{9D8B030D-6E8A-4147-A177-3AD203B41FA5}">
                      <a16:colId xmlns:a16="http://schemas.microsoft.com/office/drawing/2014/main" val="3793624237"/>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357514294"/>
                    </a:ext>
                  </a:extLst>
                </a:gridCol>
                <a:gridCol w="838200">
                  <a:extLst>
                    <a:ext uri="{9D8B030D-6E8A-4147-A177-3AD203B41FA5}">
                      <a16:colId xmlns:a16="http://schemas.microsoft.com/office/drawing/2014/main" val="20011"/>
                    </a:ext>
                  </a:extLst>
                </a:gridCol>
                <a:gridCol w="838197">
                  <a:extLst>
                    <a:ext uri="{9D8B030D-6E8A-4147-A177-3AD203B41FA5}">
                      <a16:colId xmlns:a16="http://schemas.microsoft.com/office/drawing/2014/main" val="20012"/>
                    </a:ext>
                  </a:extLst>
                </a:gridCol>
              </a:tblGrid>
              <a:tr h="631351">
                <a:tc>
                  <a:txBody>
                    <a:bodyPr/>
                    <a:lstStyle/>
                    <a:p>
                      <a:pPr algn="ctr">
                        <a:spcBef>
                          <a:spcPts val="1200"/>
                        </a:spcBef>
                      </a:pPr>
                      <a:r>
                        <a:rPr lang="en-US" sz="1600" dirty="0"/>
                        <a:t>Lesson</a:t>
                      </a:r>
                    </a:p>
                  </a:txBody>
                  <a:tcPr anchor="ctr"/>
                </a:tc>
                <a:tc>
                  <a:txBody>
                    <a:bodyPr/>
                    <a:lstStyle/>
                    <a:p>
                      <a:pPr algn="ctr">
                        <a:spcBef>
                          <a:spcPts val="1200"/>
                        </a:spcBef>
                      </a:pPr>
                      <a:r>
                        <a:rPr lang="en-US" dirty="0"/>
                        <a:t>1a</a:t>
                      </a:r>
                    </a:p>
                  </a:txBody>
                  <a:tcPr anchor="ctr"/>
                </a:tc>
                <a:tc>
                  <a:txBody>
                    <a:bodyPr/>
                    <a:lstStyle/>
                    <a:p>
                      <a:pPr algn="ctr">
                        <a:spcBef>
                          <a:spcPts val="1200"/>
                        </a:spcBef>
                      </a:pPr>
                      <a:r>
                        <a:rPr lang="en-US" dirty="0"/>
                        <a:t>1b</a:t>
                      </a:r>
                    </a:p>
                  </a:txBody>
                  <a:tcPr anchor="ctr"/>
                </a:tc>
                <a:tc>
                  <a:txBody>
                    <a:bodyPr/>
                    <a:lstStyle/>
                    <a:p>
                      <a:pPr algn="ctr">
                        <a:spcBef>
                          <a:spcPts val="1200"/>
                        </a:spcBef>
                      </a:pPr>
                      <a:r>
                        <a:rPr lang="en-US" dirty="0"/>
                        <a:t>1c</a:t>
                      </a:r>
                    </a:p>
                  </a:txBody>
                  <a:tcPr anchor="ctr"/>
                </a:tc>
                <a:tc>
                  <a:txBody>
                    <a:bodyPr/>
                    <a:lstStyle/>
                    <a:p>
                      <a:pPr algn="ctr">
                        <a:spcBef>
                          <a:spcPts val="1200"/>
                        </a:spcBef>
                      </a:pPr>
                      <a:r>
                        <a:rPr lang="en-US" dirty="0"/>
                        <a:t>1d</a:t>
                      </a:r>
                    </a:p>
                  </a:txBody>
                  <a:tcPr anchor="ctr"/>
                </a:tc>
                <a:tc>
                  <a:txBody>
                    <a:bodyPr/>
                    <a:lstStyle/>
                    <a:p>
                      <a:pPr algn="ctr">
                        <a:spcBef>
                          <a:spcPts val="1200"/>
                        </a:spcBef>
                      </a:pPr>
                      <a:r>
                        <a:rPr lang="en-US" dirty="0"/>
                        <a:t>2a</a:t>
                      </a:r>
                    </a:p>
                  </a:txBody>
                  <a:tcPr anchor="ctr"/>
                </a:tc>
                <a:tc>
                  <a:txBody>
                    <a:bodyPr/>
                    <a:lstStyle/>
                    <a:p>
                      <a:pPr algn="ctr">
                        <a:spcBef>
                          <a:spcPts val="1200"/>
                        </a:spcBef>
                      </a:pPr>
                      <a:r>
                        <a:rPr lang="en-US" dirty="0"/>
                        <a:t>2b</a:t>
                      </a:r>
                    </a:p>
                  </a:txBody>
                  <a:tcPr anchor="ctr"/>
                </a:tc>
                <a:tc>
                  <a:txBody>
                    <a:bodyPr/>
                    <a:lstStyle/>
                    <a:p>
                      <a:pPr algn="ctr">
                        <a:spcBef>
                          <a:spcPts val="1200"/>
                        </a:spcBef>
                      </a:pPr>
                      <a:r>
                        <a:rPr lang="en-US" dirty="0"/>
                        <a:t>3a</a:t>
                      </a:r>
                    </a:p>
                  </a:txBody>
                  <a:tcPr anchor="ctr"/>
                </a:tc>
                <a:tc>
                  <a:txBody>
                    <a:bodyPr/>
                    <a:lstStyle/>
                    <a:p>
                      <a:pPr algn="ctr">
                        <a:spcBef>
                          <a:spcPts val="1200"/>
                        </a:spcBef>
                      </a:pPr>
                      <a:r>
                        <a:rPr lang="en-US" dirty="0"/>
                        <a:t>3b</a:t>
                      </a:r>
                    </a:p>
                  </a:txBody>
                  <a:tcPr anchor="ctr"/>
                </a:tc>
                <a:tc>
                  <a:txBody>
                    <a:bodyPr/>
                    <a:lstStyle/>
                    <a:p>
                      <a:pPr algn="ctr">
                        <a:spcBef>
                          <a:spcPts val="1200"/>
                        </a:spcBef>
                      </a:pPr>
                      <a:r>
                        <a:rPr lang="en-US" dirty="0"/>
                        <a:t>4a</a:t>
                      </a:r>
                    </a:p>
                  </a:txBody>
                  <a:tcPr anchor="ctr"/>
                </a:tc>
                <a:tc>
                  <a:txBody>
                    <a:bodyPr/>
                    <a:lstStyle/>
                    <a:p>
                      <a:pPr algn="ctr">
                        <a:spcBef>
                          <a:spcPts val="1200"/>
                        </a:spcBef>
                      </a:pPr>
                      <a:r>
                        <a:rPr lang="en-US" dirty="0"/>
                        <a:t>4b</a:t>
                      </a:r>
                    </a:p>
                  </a:txBody>
                  <a:tcPr anchor="ctr"/>
                </a:tc>
                <a:tc>
                  <a:txBody>
                    <a:bodyPr/>
                    <a:lstStyle/>
                    <a:p>
                      <a:pPr algn="ctr">
                        <a:spcBef>
                          <a:spcPts val="1200"/>
                        </a:spcBef>
                      </a:pPr>
                      <a:r>
                        <a:rPr lang="en-US" dirty="0"/>
                        <a:t>5a</a:t>
                      </a:r>
                    </a:p>
                  </a:txBody>
                  <a:tcPr anchor="ctr"/>
                </a:tc>
                <a:tc>
                  <a:txBody>
                    <a:bodyPr/>
                    <a:lstStyle/>
                    <a:p>
                      <a:pPr algn="ctr">
                        <a:spcBef>
                          <a:spcPts val="1200"/>
                        </a:spcBef>
                      </a:pPr>
                      <a:r>
                        <a:rPr lang="en-US" dirty="0"/>
                        <a:t>5b</a:t>
                      </a:r>
                    </a:p>
                  </a:txBody>
                  <a:tcPr anchor="ctr"/>
                </a:tc>
                <a:tc>
                  <a:txBody>
                    <a:bodyPr/>
                    <a:lstStyle/>
                    <a:p>
                      <a:pPr algn="ctr">
                        <a:spcBef>
                          <a:spcPts val="1200"/>
                        </a:spcBef>
                      </a:pPr>
                      <a:r>
                        <a:rPr lang="en-US" dirty="0"/>
                        <a:t>5c</a:t>
                      </a:r>
                    </a:p>
                  </a:txBody>
                  <a:tcPr anchor="ctr"/>
                </a:tc>
                <a:tc>
                  <a:txBody>
                    <a:bodyPr/>
                    <a:lstStyle/>
                    <a:p>
                      <a:pPr algn="ctr">
                        <a:spcBef>
                          <a:spcPts val="1200"/>
                        </a:spcBef>
                      </a:pPr>
                      <a:r>
                        <a:rPr lang="en-US" dirty="0"/>
                        <a:t>Math 1</a:t>
                      </a:r>
                    </a:p>
                  </a:txBody>
                  <a:tcPr anchor="ctr"/>
                </a:tc>
                <a:tc>
                  <a:txBody>
                    <a:bodyPr/>
                    <a:lstStyle/>
                    <a:p>
                      <a:pPr algn="ctr">
                        <a:spcBef>
                          <a:spcPts val="1200"/>
                        </a:spcBef>
                      </a:pPr>
                      <a:r>
                        <a:rPr lang="en-US" dirty="0"/>
                        <a:t>Math 2</a:t>
                      </a:r>
                    </a:p>
                  </a:txBody>
                  <a:tcPr anchor="ctr"/>
                </a:tc>
                <a:extLst>
                  <a:ext uri="{0D108BD9-81ED-4DB2-BD59-A6C34878D82A}">
                    <a16:rowId xmlns:a16="http://schemas.microsoft.com/office/drawing/2014/main" val="10000"/>
                  </a:ext>
                </a:extLst>
              </a:tr>
              <a:tr h="613218">
                <a:tc>
                  <a:txBody>
                    <a:bodyPr/>
                    <a:lstStyle/>
                    <a:p>
                      <a:pPr marL="228600" indent="-228600">
                        <a:spcAft>
                          <a:spcPts val="1200"/>
                        </a:spcAft>
                        <a:buFont typeface="+mj-lt"/>
                        <a:buNone/>
                      </a:pPr>
                      <a:r>
                        <a:rPr lang="en-US" sz="1500" dirty="0"/>
                        <a:t>1. Elicit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65711">
                <a:tc>
                  <a:txBody>
                    <a:bodyPr/>
                    <a:lstStyle/>
                    <a:p>
                      <a:pPr marL="228600" indent="-228600">
                        <a:spcAft>
                          <a:spcPts val="1200"/>
                        </a:spcAft>
                        <a:buFont typeface="+mj-lt"/>
                        <a:buNone/>
                      </a:pPr>
                      <a:r>
                        <a:rPr lang="en-US" sz="1500" dirty="0"/>
                        <a:t>2. Probe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78854">
                <a:tc>
                  <a:txBody>
                    <a:bodyPr/>
                    <a:lstStyle/>
                    <a:p>
                      <a:pPr marL="228600" indent="-228600">
                        <a:spcAft>
                          <a:spcPts val="1200"/>
                        </a:spcAft>
                        <a:buFont typeface="+mj-lt"/>
                        <a:buNone/>
                      </a:pPr>
                      <a:r>
                        <a:rPr lang="en-US" sz="1500" dirty="0"/>
                        <a:t>3. Challenge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18311">
                <a:tc>
                  <a:txBody>
                    <a:bodyPr/>
                    <a:lstStyle/>
                    <a:p>
                      <a:pPr marL="228600" indent="-228600">
                        <a:spcAft>
                          <a:spcPts val="1200"/>
                        </a:spcAft>
                        <a:buFont typeface="+mj-lt"/>
                        <a:buNone/>
                      </a:pPr>
                      <a:r>
                        <a:rPr lang="en-US" sz="1500" dirty="0"/>
                        <a:t>4. A</a:t>
                      </a:r>
                      <a:r>
                        <a:rPr lang="en-US" sz="1500" baseline="0" dirty="0"/>
                        <a:t>nalyze/ Interpret</a:t>
                      </a:r>
                      <a:endParaRPr lang="en-US" sz="15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90631">
                <a:tc>
                  <a:txBody>
                    <a:bodyPr/>
                    <a:lstStyle/>
                    <a:p>
                      <a:pPr marL="228600" indent="-228600">
                        <a:spcAft>
                          <a:spcPts val="1200"/>
                        </a:spcAft>
                        <a:buFont typeface="+mj-lt"/>
                        <a:buNone/>
                      </a:pPr>
                      <a:r>
                        <a:rPr lang="en-US" sz="1500" dirty="0"/>
                        <a:t>5.</a:t>
                      </a:r>
                      <a:r>
                        <a:rPr lang="en-US" sz="1500" baseline="0" dirty="0"/>
                        <a:t> E</a:t>
                      </a:r>
                      <a:r>
                        <a:rPr lang="en-US" sz="1500" dirty="0"/>
                        <a:t>xplain/</a:t>
                      </a:r>
                      <a:r>
                        <a:rPr lang="en-US" sz="1500" baseline="0" dirty="0"/>
                        <a:t> Argue</a:t>
                      </a:r>
                      <a:endParaRPr lang="en-US" sz="1500"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16646">
                <a:tc>
                  <a:txBody>
                    <a:bodyPr/>
                    <a:lstStyle/>
                    <a:p>
                      <a:pPr marL="228600" indent="-228600">
                        <a:spcAft>
                          <a:spcPts val="1200"/>
                        </a:spcAft>
                        <a:buFont typeface="+mj-lt"/>
                        <a:buNone/>
                      </a:pPr>
                      <a:r>
                        <a:rPr lang="en-US" sz="1500" dirty="0"/>
                        <a:t>6. Use/</a:t>
                      </a:r>
                      <a:r>
                        <a:rPr lang="en-US" sz="1500" baseline="0" dirty="0"/>
                        <a:t>Apply</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16646">
                <a:tc>
                  <a:txBody>
                    <a:bodyPr/>
                    <a:lstStyle/>
                    <a:p>
                      <a:pPr marL="228600" indent="-228600">
                        <a:spcAft>
                          <a:spcPts val="1200"/>
                        </a:spcAft>
                        <a:buFont typeface="+mj-lt"/>
                        <a:buNone/>
                      </a:pPr>
                      <a:r>
                        <a:rPr lang="en-US" sz="1500" dirty="0"/>
                        <a:t>7.</a:t>
                      </a:r>
                      <a:r>
                        <a:rPr lang="en-US" sz="1500" baseline="0" dirty="0"/>
                        <a:t> Synthesize/</a:t>
                      </a:r>
                      <a:br>
                        <a:rPr lang="en-US" sz="1500" baseline="0" dirty="0"/>
                      </a:br>
                      <a:r>
                        <a:rPr lang="en-US" sz="1500" baseline="0" dirty="0"/>
                        <a:t>Summarize</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4220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81000"/>
            <a:ext cx="8534400" cy="990600"/>
          </a:xfrm>
        </p:spPr>
        <p:txBody>
          <a:bodyPr>
            <a:noAutofit/>
          </a:bodyPr>
          <a:lstStyle/>
          <a:p>
            <a:pPr eaLnBrk="1" hangingPunct="1"/>
            <a:r>
              <a:rPr lang="en-US" sz="3700" dirty="0"/>
              <a:t>SCSL Strategies Highlighted in the VPA Lessons</a:t>
            </a:r>
          </a:p>
        </p:txBody>
      </p:sp>
      <p:graphicFrame>
        <p:nvGraphicFramePr>
          <p:cNvPr id="7" name="Table 6"/>
          <p:cNvGraphicFramePr>
            <a:graphicFrameLocks noGrp="1"/>
          </p:cNvGraphicFramePr>
          <p:nvPr>
            <p:extLst>
              <p:ext uri="{D42A27DB-BD31-4B8C-83A1-F6EECF244321}">
                <p14:modId xmlns:p14="http://schemas.microsoft.com/office/powerpoint/2010/main" val="3426130628"/>
              </p:ext>
            </p:extLst>
          </p:nvPr>
        </p:nvGraphicFramePr>
        <p:xfrm>
          <a:off x="457201" y="1295400"/>
          <a:ext cx="8305796" cy="5310566"/>
        </p:xfrm>
        <a:graphic>
          <a:graphicData uri="http://schemas.openxmlformats.org/drawingml/2006/table">
            <a:tbl>
              <a:tblPr firstRow="1" bandRow="1">
                <a:tableStyleId>{5C22544A-7EE6-4342-B048-85BDC9FD1C3A}</a:tableStyleId>
              </a:tblPr>
              <a:tblGrid>
                <a:gridCol w="1676399">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3949199790"/>
                    </a:ext>
                  </a:extLst>
                </a:gridCol>
                <a:gridCol w="381000">
                  <a:extLst>
                    <a:ext uri="{9D8B030D-6E8A-4147-A177-3AD203B41FA5}">
                      <a16:colId xmlns:a16="http://schemas.microsoft.com/office/drawing/2014/main" val="3793624237"/>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357514294"/>
                    </a:ext>
                  </a:extLst>
                </a:gridCol>
                <a:gridCol w="838200">
                  <a:extLst>
                    <a:ext uri="{9D8B030D-6E8A-4147-A177-3AD203B41FA5}">
                      <a16:colId xmlns:a16="http://schemas.microsoft.com/office/drawing/2014/main" val="20011"/>
                    </a:ext>
                  </a:extLst>
                </a:gridCol>
                <a:gridCol w="838197">
                  <a:extLst>
                    <a:ext uri="{9D8B030D-6E8A-4147-A177-3AD203B41FA5}">
                      <a16:colId xmlns:a16="http://schemas.microsoft.com/office/drawing/2014/main" val="20012"/>
                    </a:ext>
                  </a:extLst>
                </a:gridCol>
              </a:tblGrid>
              <a:tr h="631351">
                <a:tc>
                  <a:txBody>
                    <a:bodyPr/>
                    <a:lstStyle/>
                    <a:p>
                      <a:pPr algn="ctr">
                        <a:spcBef>
                          <a:spcPts val="1200"/>
                        </a:spcBef>
                      </a:pPr>
                      <a:r>
                        <a:rPr lang="en-US" sz="1600" dirty="0"/>
                        <a:t>Lesson</a:t>
                      </a:r>
                    </a:p>
                  </a:txBody>
                  <a:tcPr anchor="ctr"/>
                </a:tc>
                <a:tc>
                  <a:txBody>
                    <a:bodyPr/>
                    <a:lstStyle/>
                    <a:p>
                      <a:pPr algn="ctr">
                        <a:spcBef>
                          <a:spcPts val="1200"/>
                        </a:spcBef>
                      </a:pPr>
                      <a:r>
                        <a:rPr lang="en-US" dirty="0"/>
                        <a:t>1a</a:t>
                      </a:r>
                    </a:p>
                  </a:txBody>
                  <a:tcPr anchor="ctr"/>
                </a:tc>
                <a:tc>
                  <a:txBody>
                    <a:bodyPr/>
                    <a:lstStyle/>
                    <a:p>
                      <a:pPr algn="ctr">
                        <a:spcBef>
                          <a:spcPts val="1200"/>
                        </a:spcBef>
                      </a:pPr>
                      <a:r>
                        <a:rPr lang="en-US" dirty="0"/>
                        <a:t>1b</a:t>
                      </a:r>
                    </a:p>
                  </a:txBody>
                  <a:tcPr anchor="ctr"/>
                </a:tc>
                <a:tc>
                  <a:txBody>
                    <a:bodyPr/>
                    <a:lstStyle/>
                    <a:p>
                      <a:pPr algn="ctr">
                        <a:spcBef>
                          <a:spcPts val="1200"/>
                        </a:spcBef>
                      </a:pPr>
                      <a:r>
                        <a:rPr lang="en-US" dirty="0"/>
                        <a:t>1c</a:t>
                      </a:r>
                    </a:p>
                  </a:txBody>
                  <a:tcPr anchor="ctr"/>
                </a:tc>
                <a:tc>
                  <a:txBody>
                    <a:bodyPr/>
                    <a:lstStyle/>
                    <a:p>
                      <a:pPr algn="ctr">
                        <a:spcBef>
                          <a:spcPts val="1200"/>
                        </a:spcBef>
                      </a:pPr>
                      <a:r>
                        <a:rPr lang="en-US" dirty="0"/>
                        <a:t>1d</a:t>
                      </a:r>
                    </a:p>
                  </a:txBody>
                  <a:tcPr anchor="ctr"/>
                </a:tc>
                <a:tc>
                  <a:txBody>
                    <a:bodyPr/>
                    <a:lstStyle/>
                    <a:p>
                      <a:pPr algn="ctr">
                        <a:spcBef>
                          <a:spcPts val="1200"/>
                        </a:spcBef>
                      </a:pPr>
                      <a:r>
                        <a:rPr lang="en-US" dirty="0"/>
                        <a:t>2a</a:t>
                      </a:r>
                    </a:p>
                  </a:txBody>
                  <a:tcPr anchor="ctr"/>
                </a:tc>
                <a:tc>
                  <a:txBody>
                    <a:bodyPr/>
                    <a:lstStyle/>
                    <a:p>
                      <a:pPr algn="ctr">
                        <a:spcBef>
                          <a:spcPts val="1200"/>
                        </a:spcBef>
                      </a:pPr>
                      <a:r>
                        <a:rPr lang="en-US" dirty="0"/>
                        <a:t>2b</a:t>
                      </a:r>
                    </a:p>
                  </a:txBody>
                  <a:tcPr anchor="ctr"/>
                </a:tc>
                <a:tc>
                  <a:txBody>
                    <a:bodyPr/>
                    <a:lstStyle/>
                    <a:p>
                      <a:pPr algn="ctr">
                        <a:spcBef>
                          <a:spcPts val="1200"/>
                        </a:spcBef>
                      </a:pPr>
                      <a:r>
                        <a:rPr lang="en-US" dirty="0"/>
                        <a:t>3a</a:t>
                      </a:r>
                    </a:p>
                  </a:txBody>
                  <a:tcPr anchor="ctr"/>
                </a:tc>
                <a:tc>
                  <a:txBody>
                    <a:bodyPr/>
                    <a:lstStyle/>
                    <a:p>
                      <a:pPr algn="ctr">
                        <a:spcBef>
                          <a:spcPts val="1200"/>
                        </a:spcBef>
                      </a:pPr>
                      <a:r>
                        <a:rPr lang="en-US" dirty="0"/>
                        <a:t>3b</a:t>
                      </a:r>
                    </a:p>
                  </a:txBody>
                  <a:tcPr anchor="ctr"/>
                </a:tc>
                <a:tc>
                  <a:txBody>
                    <a:bodyPr/>
                    <a:lstStyle/>
                    <a:p>
                      <a:pPr algn="ctr">
                        <a:spcBef>
                          <a:spcPts val="1200"/>
                        </a:spcBef>
                      </a:pPr>
                      <a:r>
                        <a:rPr lang="en-US" dirty="0"/>
                        <a:t>4a</a:t>
                      </a:r>
                    </a:p>
                  </a:txBody>
                  <a:tcPr anchor="ctr"/>
                </a:tc>
                <a:tc>
                  <a:txBody>
                    <a:bodyPr/>
                    <a:lstStyle/>
                    <a:p>
                      <a:pPr algn="ctr">
                        <a:spcBef>
                          <a:spcPts val="1200"/>
                        </a:spcBef>
                      </a:pPr>
                      <a:r>
                        <a:rPr lang="en-US" dirty="0"/>
                        <a:t>4b</a:t>
                      </a:r>
                    </a:p>
                  </a:txBody>
                  <a:tcPr anchor="ctr"/>
                </a:tc>
                <a:tc>
                  <a:txBody>
                    <a:bodyPr/>
                    <a:lstStyle/>
                    <a:p>
                      <a:pPr algn="ctr">
                        <a:spcBef>
                          <a:spcPts val="1200"/>
                        </a:spcBef>
                      </a:pPr>
                      <a:r>
                        <a:rPr lang="en-US" dirty="0"/>
                        <a:t>5a</a:t>
                      </a:r>
                    </a:p>
                  </a:txBody>
                  <a:tcPr anchor="ctr"/>
                </a:tc>
                <a:tc>
                  <a:txBody>
                    <a:bodyPr/>
                    <a:lstStyle/>
                    <a:p>
                      <a:pPr algn="ctr">
                        <a:spcBef>
                          <a:spcPts val="1200"/>
                        </a:spcBef>
                      </a:pPr>
                      <a:r>
                        <a:rPr lang="en-US" dirty="0"/>
                        <a:t>5b</a:t>
                      </a:r>
                    </a:p>
                  </a:txBody>
                  <a:tcPr anchor="ctr"/>
                </a:tc>
                <a:tc>
                  <a:txBody>
                    <a:bodyPr/>
                    <a:lstStyle/>
                    <a:p>
                      <a:pPr algn="ctr">
                        <a:spcBef>
                          <a:spcPts val="1200"/>
                        </a:spcBef>
                      </a:pPr>
                      <a:r>
                        <a:rPr lang="en-US" dirty="0"/>
                        <a:t>5c</a:t>
                      </a:r>
                    </a:p>
                  </a:txBody>
                  <a:tcPr anchor="ctr"/>
                </a:tc>
                <a:tc>
                  <a:txBody>
                    <a:bodyPr/>
                    <a:lstStyle/>
                    <a:p>
                      <a:pPr algn="ctr">
                        <a:spcBef>
                          <a:spcPts val="1200"/>
                        </a:spcBef>
                      </a:pPr>
                      <a:r>
                        <a:rPr lang="en-US" dirty="0"/>
                        <a:t>Math 1</a:t>
                      </a:r>
                    </a:p>
                  </a:txBody>
                  <a:tcPr anchor="ctr"/>
                </a:tc>
                <a:tc>
                  <a:txBody>
                    <a:bodyPr/>
                    <a:lstStyle/>
                    <a:p>
                      <a:pPr algn="ctr">
                        <a:spcBef>
                          <a:spcPts val="1200"/>
                        </a:spcBef>
                      </a:pPr>
                      <a:r>
                        <a:rPr lang="en-US" dirty="0"/>
                        <a:t>Math 2</a:t>
                      </a:r>
                    </a:p>
                  </a:txBody>
                  <a:tcPr anchor="ctr"/>
                </a:tc>
                <a:extLst>
                  <a:ext uri="{0D108BD9-81ED-4DB2-BD59-A6C34878D82A}">
                    <a16:rowId xmlns:a16="http://schemas.microsoft.com/office/drawing/2014/main" val="10000"/>
                  </a:ext>
                </a:extLst>
              </a:tr>
              <a:tr h="502920">
                <a:tc>
                  <a:txBody>
                    <a:bodyPr/>
                    <a:lstStyle/>
                    <a:p>
                      <a:pPr marL="320040" indent="-320040"/>
                      <a:r>
                        <a:rPr lang="en-US" sz="1400" dirty="0">
                          <a:latin typeface="Calibri" pitchFamily="34" charset="0"/>
                        </a:rPr>
                        <a:t>A.   Identify</a:t>
                      </a:r>
                      <a:r>
                        <a:rPr lang="en-US" sz="1400" baseline="0" dirty="0">
                          <a:latin typeface="Calibri" pitchFamily="34" charset="0"/>
                        </a:rPr>
                        <a:t> Main Learning Goal</a:t>
                      </a:r>
                      <a:endParaRPr lang="en-US" sz="14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457200">
                <a:tc>
                  <a:txBody>
                    <a:bodyPr/>
                    <a:lstStyle/>
                    <a:p>
                      <a:pPr marL="320040" indent="-320040"/>
                      <a:r>
                        <a:rPr lang="en-US" sz="1400" dirty="0">
                          <a:latin typeface="Calibri" pitchFamily="34" charset="0"/>
                        </a:rPr>
                        <a:t>B.  </a:t>
                      </a:r>
                      <a:r>
                        <a:rPr lang="en-US" sz="1400" baseline="0" dirty="0">
                          <a:latin typeface="Calibri" pitchFamily="34" charset="0"/>
                        </a:rPr>
                        <a:t> Set Purpose and Focus Question</a:t>
                      </a:r>
                      <a:endParaRPr lang="en-US" sz="14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457200">
                <a:tc>
                  <a:txBody>
                    <a:bodyPr/>
                    <a:lstStyle/>
                    <a:p>
                      <a:pPr marL="320040" indent="-320040"/>
                      <a:r>
                        <a:rPr lang="en-US" sz="1400" dirty="0">
                          <a:latin typeface="Calibri" pitchFamily="34" charset="0"/>
                        </a:rPr>
                        <a:t>C.   Match</a:t>
                      </a:r>
                      <a:r>
                        <a:rPr lang="en-US" sz="1400" baseline="0" dirty="0">
                          <a:latin typeface="Calibri" pitchFamily="34" charset="0"/>
                        </a:rPr>
                        <a:t> Activity to MLG</a:t>
                      </a:r>
                      <a:endParaRPr lang="en-US" sz="14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457200">
                <a:tc>
                  <a:txBody>
                    <a:bodyPr/>
                    <a:lstStyle/>
                    <a:p>
                      <a:pPr marL="320040" indent="-320040"/>
                      <a:r>
                        <a:rPr lang="en-US" sz="1400" dirty="0">
                          <a:latin typeface="Calibri" pitchFamily="34" charset="0"/>
                        </a:rPr>
                        <a:t>D.</a:t>
                      </a:r>
                      <a:r>
                        <a:rPr lang="en-US" sz="1400" baseline="0" dirty="0">
                          <a:latin typeface="Calibri" pitchFamily="34" charset="0"/>
                        </a:rPr>
                        <a:t>   Match Content Reps to MLG</a:t>
                      </a:r>
                      <a:endParaRPr lang="en-US" sz="14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457200">
                <a:tc>
                  <a:txBody>
                    <a:bodyPr/>
                    <a:lstStyle/>
                    <a:p>
                      <a:pPr marL="320040" indent="-320040"/>
                      <a:r>
                        <a:rPr lang="en-US" sz="1400" dirty="0">
                          <a:latin typeface="Calibri" pitchFamily="34" charset="0"/>
                        </a:rPr>
                        <a:t>F.</a:t>
                      </a:r>
                      <a:r>
                        <a:rPr lang="en-US" sz="1400" baseline="0" dirty="0">
                          <a:latin typeface="Calibri" pitchFamily="34" charset="0"/>
                        </a:rPr>
                        <a:t>    Link Activity to Science Ideas</a:t>
                      </a:r>
                      <a:endParaRPr lang="en-US" sz="1400" dirty="0">
                        <a:latin typeface="Calibri" pitchFamily="34" charset="0"/>
                      </a:endParaRP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04800">
                <a:tc>
                  <a:txBody>
                    <a:bodyPr/>
                    <a:lstStyle/>
                    <a:p>
                      <a:pPr marL="320040" indent="-320040"/>
                      <a:r>
                        <a:rPr lang="en-US" sz="1400" dirty="0">
                          <a:latin typeface="Calibri" pitchFamily="34" charset="0"/>
                        </a:rPr>
                        <a:t>G.</a:t>
                      </a:r>
                      <a:r>
                        <a:rPr lang="en-US" sz="1400" baseline="0" dirty="0">
                          <a:latin typeface="Calibri" pitchFamily="34" charset="0"/>
                        </a:rPr>
                        <a:t>   Link Science Ideas</a:t>
                      </a:r>
                      <a:endParaRPr lang="en-US" sz="14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16646">
                <a:tc>
                  <a:txBody>
                    <a:bodyPr/>
                    <a:lstStyle/>
                    <a:p>
                      <a:pPr marL="320040" indent="-320040"/>
                      <a:r>
                        <a:rPr lang="en-US" sz="1400" dirty="0">
                          <a:latin typeface="Calibri" pitchFamily="34" charset="0"/>
                        </a:rPr>
                        <a:t>H.   Highlight Key</a:t>
                      </a:r>
                      <a:r>
                        <a:rPr lang="en-US" sz="1400" baseline="0" dirty="0">
                          <a:latin typeface="Calibri" pitchFamily="34" charset="0"/>
                        </a:rPr>
                        <a:t> Science </a:t>
                      </a:r>
                      <a:r>
                        <a:rPr lang="en-US" sz="1400" dirty="0">
                          <a:latin typeface="Calibri" pitchFamily="34" charset="0"/>
                        </a:rPr>
                        <a:t>Ideas and</a:t>
                      </a:r>
                      <a:r>
                        <a:rPr lang="en-US" sz="1400" baseline="0" dirty="0">
                          <a:latin typeface="Calibri" pitchFamily="34" charset="0"/>
                        </a:rPr>
                        <a:t> Focus Question</a:t>
                      </a:r>
                      <a:endParaRPr lang="en-US" sz="14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616646">
                <a:tc>
                  <a:txBody>
                    <a:bodyPr/>
                    <a:lstStyle/>
                    <a:p>
                      <a:pPr marL="320040" marR="0" lvl="0" indent="-320040" algn="l" defTabSz="914400" rtl="0" eaLnBrk="1" fontAlgn="auto" latinLnBrk="0" hangingPunct="1">
                        <a:lnSpc>
                          <a:spcPct val="100000"/>
                        </a:lnSpc>
                        <a:spcBef>
                          <a:spcPts val="0"/>
                        </a:spcBef>
                        <a:spcAft>
                          <a:spcPts val="0"/>
                        </a:spcAft>
                        <a:buClrTx/>
                        <a:buSzTx/>
                        <a:buFontTx/>
                        <a:buNone/>
                        <a:tabLst/>
                        <a:defRPr/>
                      </a:pPr>
                      <a:r>
                        <a:rPr lang="en-US" sz="1400" dirty="0">
                          <a:latin typeface="Calibri" pitchFamily="34" charset="0"/>
                        </a:rPr>
                        <a:t>I.    Summarize Key</a:t>
                      </a:r>
                      <a:r>
                        <a:rPr lang="en-US" sz="1400" baseline="0" dirty="0">
                          <a:latin typeface="Calibri" pitchFamily="34" charset="0"/>
                        </a:rPr>
                        <a:t> Science</a:t>
                      </a:r>
                      <a:r>
                        <a:rPr lang="en-US" sz="1400" dirty="0">
                          <a:latin typeface="Calibri" pitchFamily="34" charset="0"/>
                        </a:rPr>
                        <a:t> Ideas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18688084"/>
                  </a:ext>
                </a:extLst>
              </a:tr>
            </a:tbl>
          </a:graphicData>
        </a:graphic>
      </p:graphicFrame>
    </p:spTree>
    <p:extLst>
      <p:ext uri="{BB962C8B-B14F-4D97-AF65-F5344CB8AC3E}">
        <p14:creationId xmlns:p14="http://schemas.microsoft.com/office/powerpoint/2010/main" val="68242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Overview of Study-Group Sessions</a:t>
            </a:r>
          </a:p>
        </p:txBody>
      </p:sp>
      <p:sp>
        <p:nvSpPr>
          <p:cNvPr id="3" name="Content Placeholder 2"/>
          <p:cNvSpPr>
            <a:spLocks noGrp="1"/>
          </p:cNvSpPr>
          <p:nvPr>
            <p:ph idx="1"/>
          </p:nvPr>
        </p:nvSpPr>
        <p:spPr>
          <a:xfrm>
            <a:off x="533400" y="1371600"/>
            <a:ext cx="8229600" cy="5029200"/>
          </a:xfrm>
        </p:spPr>
        <p:txBody>
          <a:bodyPr/>
          <a:lstStyle/>
          <a:p>
            <a:pPr marL="365760" indent="-365760" eaLnBrk="1" hangingPunct="1">
              <a:spcBef>
                <a:spcPts val="0"/>
              </a:spcBef>
              <a:buFont typeface="+mj-lt"/>
              <a:buAutoNum type="arabicPeriod"/>
              <a:defRPr/>
            </a:pPr>
            <a:r>
              <a:rPr lang="en-US" sz="3000" b="1" dirty="0"/>
              <a:t>Purpose: </a:t>
            </a:r>
            <a:r>
              <a:rPr lang="en-US" sz="3000" dirty="0"/>
              <a:t>To practice, analyze, and learn from the use of the </a:t>
            </a:r>
            <a:r>
              <a:rPr lang="en-US" sz="3000" dirty="0" err="1"/>
              <a:t>STeLLA</a:t>
            </a:r>
            <a:r>
              <a:rPr lang="en-US" sz="3000" dirty="0"/>
              <a:t> strategies in your science teaching.</a:t>
            </a:r>
          </a:p>
          <a:p>
            <a:pPr marL="365760" indent="-365760" eaLnBrk="1" hangingPunct="1">
              <a:spcBef>
                <a:spcPts val="1200"/>
              </a:spcBef>
              <a:buFont typeface="+mj-lt"/>
              <a:buAutoNum type="arabicPeriod"/>
            </a:pPr>
            <a:r>
              <a:rPr lang="en-US" sz="3000" dirty="0"/>
              <a:t>Review the focus of each study-group session:</a:t>
            </a:r>
          </a:p>
          <a:p>
            <a:pPr marL="731520" lvl="1" indent="-365760" eaLnBrk="1" hangingPunct="1">
              <a:spcBef>
                <a:spcPts val="600"/>
              </a:spcBef>
            </a:pPr>
            <a:r>
              <a:rPr lang="en-US" sz="3000" dirty="0"/>
              <a:t>What is the main focus for fall study-group sessions 1–3?</a:t>
            </a:r>
          </a:p>
          <a:p>
            <a:pPr marL="731520" lvl="1" indent="-365760" eaLnBrk="1" hangingPunct="1">
              <a:spcBef>
                <a:spcPts val="600"/>
              </a:spcBef>
            </a:pPr>
            <a:r>
              <a:rPr lang="en-US" sz="3000" dirty="0"/>
              <a:t>What is the purpose of the 2-hour meeting in December/January? </a:t>
            </a:r>
          </a:p>
          <a:p>
            <a:pPr marL="731520" lvl="1" indent="-365760" eaLnBrk="1" hangingPunct="1">
              <a:spcBef>
                <a:spcPts val="600"/>
              </a:spcBef>
            </a:pPr>
            <a:r>
              <a:rPr lang="en-US" sz="3000" dirty="0"/>
              <a:t>What is the main focus for spring study-group sessions 4–6?</a:t>
            </a:r>
          </a:p>
          <a:p>
            <a:endParaRPr lang="en-US" dirty="0"/>
          </a:p>
        </p:txBody>
      </p:sp>
    </p:spTree>
    <p:extLst>
      <p:ext uri="{BB962C8B-B14F-4D97-AF65-F5344CB8AC3E}">
        <p14:creationId xmlns:p14="http://schemas.microsoft.com/office/powerpoint/2010/main" val="20345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Autofit/>
          </a:bodyPr>
          <a:lstStyle/>
          <a:p>
            <a:r>
              <a:rPr lang="en-US" sz="3700" dirty="0"/>
              <a:t>Teaching the VPA Lessons</a:t>
            </a:r>
          </a:p>
        </p:txBody>
      </p:sp>
      <p:sp>
        <p:nvSpPr>
          <p:cNvPr id="3" name="Content Placeholder 2"/>
          <p:cNvSpPr>
            <a:spLocks noGrp="1"/>
          </p:cNvSpPr>
          <p:nvPr>
            <p:ph idx="1"/>
          </p:nvPr>
        </p:nvSpPr>
        <p:spPr>
          <a:xfrm>
            <a:off x="609600" y="1447800"/>
            <a:ext cx="8305800" cy="5105400"/>
          </a:xfrm>
        </p:spPr>
        <p:txBody>
          <a:bodyPr/>
          <a:lstStyle/>
          <a:p>
            <a:pPr marL="365760" indent="-365760">
              <a:spcBef>
                <a:spcPts val="300"/>
              </a:spcBef>
              <a:spcAft>
                <a:spcPts val="300"/>
              </a:spcAft>
              <a:buFont typeface="+mj-lt"/>
              <a:buAutoNum type="arabicPeriod"/>
            </a:pPr>
            <a:r>
              <a:rPr lang="en-US" sz="3200" dirty="0"/>
              <a:t>Before teaching lesson 1, give your students the classroom pretest.</a:t>
            </a:r>
          </a:p>
          <a:p>
            <a:pPr marL="365760" indent="-365760">
              <a:spcBef>
                <a:spcPts val="300"/>
              </a:spcBef>
              <a:spcAft>
                <a:spcPts val="0"/>
              </a:spcAft>
              <a:buFont typeface="+mj-lt"/>
              <a:buAutoNum type="arabicPeriod"/>
            </a:pPr>
            <a:r>
              <a:rPr lang="en-US" sz="3200" dirty="0"/>
              <a:t>Teach all the lessons and have one lesson video recorded.</a:t>
            </a:r>
          </a:p>
          <a:p>
            <a:pPr marL="365760" indent="-365760">
              <a:spcBef>
                <a:spcPts val="300"/>
              </a:spcBef>
              <a:spcAft>
                <a:spcPts val="0"/>
              </a:spcAft>
              <a:buFont typeface="+mj-lt"/>
              <a:buAutoNum type="arabicPeriod"/>
            </a:pPr>
            <a:r>
              <a:rPr lang="en-US" sz="3200" dirty="0"/>
              <a:t>Give your students the classroom posttest.</a:t>
            </a:r>
          </a:p>
          <a:p>
            <a:pPr marL="365760" indent="-365760">
              <a:spcBef>
                <a:spcPts val="300"/>
              </a:spcBef>
              <a:spcAft>
                <a:spcPts val="0"/>
              </a:spcAft>
              <a:buFont typeface="+mj-lt"/>
              <a:buAutoNum type="arabicPeriod"/>
            </a:pPr>
            <a:r>
              <a:rPr lang="en-US" sz="3200" b="1" dirty="0"/>
              <a:t>Hold on to your students’ pre-post tests! </a:t>
            </a:r>
            <a:r>
              <a:rPr lang="en-US" sz="3200" dirty="0"/>
              <a:t>You’ll analyze them in preparation for Study Group 3.</a:t>
            </a:r>
          </a:p>
        </p:txBody>
      </p:sp>
    </p:spTree>
    <p:extLst>
      <p:ext uri="{BB962C8B-B14F-4D97-AF65-F5344CB8AC3E}">
        <p14:creationId xmlns:p14="http://schemas.microsoft.com/office/powerpoint/2010/main" val="32137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Scheduling School-Year Study Groups</a:t>
            </a:r>
          </a:p>
        </p:txBody>
      </p:sp>
      <p:sp>
        <p:nvSpPr>
          <p:cNvPr id="3" name="Content Placeholder 2"/>
          <p:cNvSpPr>
            <a:spLocks noGrp="1"/>
          </p:cNvSpPr>
          <p:nvPr>
            <p:ph idx="1"/>
          </p:nvPr>
        </p:nvSpPr>
        <p:spPr>
          <a:xfrm>
            <a:off x="533400" y="1143000"/>
            <a:ext cx="8229600" cy="5181600"/>
          </a:xfrm>
        </p:spPr>
        <p:txBody>
          <a:bodyPr/>
          <a:lstStyle/>
          <a:p>
            <a:pPr marL="0" indent="0">
              <a:buNone/>
            </a:pPr>
            <a:r>
              <a:rPr lang="en-US" sz="2500" b="1" dirty="0"/>
              <a:t>Proposed meeting day/time: </a:t>
            </a:r>
            <a:r>
              <a:rPr lang="en-US" sz="2500" dirty="0">
                <a:solidFill>
                  <a:srgbClr val="0070C0"/>
                </a:solidFill>
              </a:rPr>
              <a:t>Wednesdays 2:00–6:00 p.m.</a:t>
            </a:r>
          </a:p>
          <a:p>
            <a:pPr marL="0" indent="0">
              <a:buNone/>
            </a:pPr>
            <a:r>
              <a:rPr lang="en-US" sz="2500" b="1" dirty="0"/>
              <a:t>Meeting place: </a:t>
            </a:r>
            <a:r>
              <a:rPr lang="en-US" sz="2500" dirty="0">
                <a:solidFill>
                  <a:srgbClr val="0070C0"/>
                </a:solidFill>
              </a:rPr>
              <a:t>In our classrooms, rotating from school to school </a:t>
            </a:r>
          </a:p>
          <a:p>
            <a:pPr marL="0" indent="0">
              <a:buNone/>
            </a:pPr>
            <a:r>
              <a:rPr lang="en-US" sz="2500" b="1" dirty="0"/>
              <a:t>Possible dates for our study-group sessions: </a:t>
            </a:r>
          </a:p>
          <a:p>
            <a:pPr marL="731520" indent="-274320"/>
            <a:r>
              <a:rPr lang="en-US" sz="2500" dirty="0"/>
              <a:t>Study Group 1: </a:t>
            </a:r>
            <a:r>
              <a:rPr lang="en-US" sz="2500" dirty="0">
                <a:solidFill>
                  <a:srgbClr val="0070C0"/>
                </a:solidFill>
              </a:rPr>
              <a:t>[insert possible date]</a:t>
            </a:r>
          </a:p>
          <a:p>
            <a:pPr marL="731520" indent="-274320"/>
            <a:r>
              <a:rPr lang="en-US" sz="2500" dirty="0"/>
              <a:t>Study Group 2: </a:t>
            </a:r>
            <a:r>
              <a:rPr lang="en-US" sz="2500" dirty="0">
                <a:solidFill>
                  <a:srgbClr val="0070C0"/>
                </a:solidFill>
              </a:rPr>
              <a:t>[insert possible date]</a:t>
            </a:r>
            <a:endParaRPr lang="en-US" sz="2500" dirty="0"/>
          </a:p>
          <a:p>
            <a:pPr marL="731520" indent="-274320"/>
            <a:r>
              <a:rPr lang="en-US" sz="2500" dirty="0"/>
              <a:t>Study Group 3:</a:t>
            </a:r>
            <a:r>
              <a:rPr lang="en-US" sz="2500" dirty="0">
                <a:solidFill>
                  <a:srgbClr val="0070C0"/>
                </a:solidFill>
              </a:rPr>
              <a:t> [insert possible date]</a:t>
            </a:r>
            <a:endParaRPr lang="en-US" sz="2500" dirty="0"/>
          </a:p>
          <a:p>
            <a:pPr marL="731520" indent="-274320"/>
            <a:r>
              <a:rPr lang="en-US" sz="2500" dirty="0"/>
              <a:t>2-hour meeting to review Sound lessons: </a:t>
            </a:r>
            <a:r>
              <a:rPr lang="en-US" sz="2500" dirty="0">
                <a:solidFill>
                  <a:srgbClr val="0070C0"/>
                </a:solidFill>
              </a:rPr>
              <a:t>[insert possible date]</a:t>
            </a:r>
            <a:endParaRPr lang="en-US" sz="2500" dirty="0"/>
          </a:p>
          <a:p>
            <a:pPr marL="731520" indent="-274320"/>
            <a:r>
              <a:rPr lang="en-US" sz="2500" dirty="0"/>
              <a:t>Study Group 4:</a:t>
            </a:r>
            <a:r>
              <a:rPr lang="en-US" sz="2500" dirty="0">
                <a:solidFill>
                  <a:srgbClr val="0070C0"/>
                </a:solidFill>
              </a:rPr>
              <a:t> [insert possible date]</a:t>
            </a:r>
            <a:endParaRPr lang="en-US" sz="2500" dirty="0"/>
          </a:p>
          <a:p>
            <a:pPr marL="731520" indent="-274320"/>
            <a:r>
              <a:rPr lang="en-US" sz="2500" dirty="0"/>
              <a:t>Study Group 5:</a:t>
            </a:r>
            <a:r>
              <a:rPr lang="en-US" sz="2500" dirty="0">
                <a:solidFill>
                  <a:srgbClr val="0070C0"/>
                </a:solidFill>
              </a:rPr>
              <a:t> [insert possible date]</a:t>
            </a:r>
            <a:endParaRPr lang="en-US" sz="2500" dirty="0"/>
          </a:p>
          <a:p>
            <a:pPr marL="731520" indent="-274320"/>
            <a:r>
              <a:rPr lang="en-US" sz="2500" dirty="0"/>
              <a:t>Study Group 6: </a:t>
            </a:r>
            <a:r>
              <a:rPr lang="en-US" sz="2500" dirty="0">
                <a:solidFill>
                  <a:srgbClr val="0070C0"/>
                </a:solidFill>
              </a:rPr>
              <a:t>[insert possible date]</a:t>
            </a:r>
            <a:endParaRPr lang="en-US" sz="2500"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p:txBody>
      </p:sp>
    </p:spTree>
    <p:extLst>
      <p:ext uri="{BB962C8B-B14F-4D97-AF65-F5344CB8AC3E}">
        <p14:creationId xmlns:p14="http://schemas.microsoft.com/office/powerpoint/2010/main" val="140927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Agenda for Day 8			</a:t>
            </a:r>
          </a:p>
        </p:txBody>
      </p:sp>
      <p:sp>
        <p:nvSpPr>
          <p:cNvPr id="3" name="Content Placeholder 2"/>
          <p:cNvSpPr>
            <a:spLocks noGrp="1"/>
          </p:cNvSpPr>
          <p:nvPr>
            <p:ph idx="1"/>
          </p:nvPr>
        </p:nvSpPr>
        <p:spPr>
          <a:xfrm>
            <a:off x="609600" y="1295400"/>
            <a:ext cx="8229600" cy="5181600"/>
          </a:xfrm>
        </p:spPr>
        <p:txBody>
          <a:bodyPr/>
          <a:lstStyle/>
          <a:p>
            <a:pPr marL="365760" indent="-365760">
              <a:spcBef>
                <a:spcPts val="300"/>
              </a:spcBef>
            </a:pPr>
            <a:r>
              <a:rPr lang="en-US" sz="3200" dirty="0"/>
              <a:t>Day-7 reflections</a:t>
            </a:r>
          </a:p>
          <a:p>
            <a:pPr marL="365760" indent="-365760">
              <a:spcBef>
                <a:spcPts val="300"/>
              </a:spcBef>
            </a:pPr>
            <a:r>
              <a:rPr lang="en-US" sz="3200" dirty="0"/>
              <a:t>Focus questions</a:t>
            </a:r>
          </a:p>
          <a:p>
            <a:pPr marL="365760" indent="-365760">
              <a:spcBef>
                <a:spcPts val="300"/>
              </a:spcBef>
            </a:pPr>
            <a:r>
              <a:rPr lang="en-US" sz="3200" dirty="0"/>
              <a:t>Introducing SCSL strategies F, G, and H</a:t>
            </a:r>
          </a:p>
          <a:p>
            <a:pPr marL="365760" indent="-365760">
              <a:spcBef>
                <a:spcPts val="300"/>
              </a:spcBef>
            </a:pPr>
            <a:r>
              <a:rPr lang="en-US" sz="3200" dirty="0"/>
              <a:t>Lesson analysis: SCSL strategies F, G, and H</a:t>
            </a:r>
          </a:p>
          <a:p>
            <a:pPr marL="365760" lvl="1" indent="-365760">
              <a:spcBef>
                <a:spcPts val="300"/>
              </a:spcBef>
            </a:pPr>
            <a:r>
              <a:rPr lang="en-US" sz="3200" dirty="0"/>
              <a:t>VPA Lesson plan review</a:t>
            </a:r>
          </a:p>
          <a:p>
            <a:pPr marL="365760" lvl="1" indent="-365760">
              <a:spcBef>
                <a:spcPts val="300"/>
              </a:spcBef>
            </a:pPr>
            <a:r>
              <a:rPr lang="en-US" sz="3200" dirty="0"/>
              <a:t>Fall overview and study-group scheduling</a:t>
            </a:r>
          </a:p>
          <a:p>
            <a:pPr marL="365760" indent="-365760">
              <a:spcBef>
                <a:spcPts val="300"/>
              </a:spcBef>
            </a:pPr>
            <a:r>
              <a:rPr lang="en-US" sz="3200" dirty="0"/>
              <a:t>Lunch</a:t>
            </a:r>
          </a:p>
          <a:p>
            <a:pPr marL="365760" indent="-365760">
              <a:spcBef>
                <a:spcPts val="300"/>
              </a:spcBef>
            </a:pPr>
            <a:r>
              <a:rPr lang="en-US" sz="3200" dirty="0"/>
              <a:t>Content deepening: variations in plants and animals</a:t>
            </a:r>
          </a:p>
          <a:p>
            <a:pPr marL="365760" indent="-365760">
              <a:spcBef>
                <a:spcPts val="300"/>
              </a:spcBef>
            </a:pPr>
            <a:r>
              <a:rPr lang="en-US" sz="3200" dirty="0"/>
              <a:t>Wrap-up and celebration!</a:t>
            </a:r>
          </a:p>
        </p:txBody>
      </p:sp>
    </p:spTree>
    <p:extLst>
      <p:ext uri="{BB962C8B-B14F-4D97-AF65-F5344CB8AC3E}">
        <p14:creationId xmlns:p14="http://schemas.microsoft.com/office/powerpoint/2010/main" val="362089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Variations in Plants and Animals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16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AND MATH CONTENT DEEPENING      	Grade 1</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Unit Central Question	</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t>How do differences (variations) in plants or animals of the same kind help them survive </a:t>
            </a:r>
            <a:br>
              <a:rPr lang="en-US" sz="3200" dirty="0"/>
            </a:br>
            <a:r>
              <a:rPr lang="en-US" sz="3200" dirty="0"/>
              <a:t>so they can produce young (babies or seeds)?</a:t>
            </a:r>
          </a:p>
        </p:txBody>
      </p:sp>
      <p:pic>
        <p:nvPicPr>
          <p:cNvPr id="4" name="Picture 3" descr="coral-reef">
            <a:extLst>
              <a:ext uri="{FF2B5EF4-FFF2-40B4-BE49-F238E27FC236}">
                <a16:creationId xmlns:a16="http://schemas.microsoft.com/office/drawing/2014/main" id="{1E3A4019-3BAF-49E8-BC89-780F438913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352800"/>
            <a:ext cx="6019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3600" y="6400800"/>
            <a:ext cx="1823353"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1755143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1</a:t>
            </a:r>
          </a:p>
        </p:txBody>
      </p:sp>
      <p:sp>
        <p:nvSpPr>
          <p:cNvPr id="3" name="Content Placeholder 2"/>
          <p:cNvSpPr>
            <a:spLocks noGrp="1"/>
          </p:cNvSpPr>
          <p:nvPr>
            <p:ph idx="1"/>
          </p:nvPr>
        </p:nvSpPr>
        <p:spPr>
          <a:xfrm>
            <a:off x="609600" y="1600200"/>
            <a:ext cx="8077200" cy="4876800"/>
          </a:xfrm>
        </p:spPr>
        <p:txBody>
          <a:bodyPr>
            <a:normAutofit/>
          </a:bodyPr>
          <a:lstStyle/>
          <a:p>
            <a:pPr marL="0" lvl="0" indent="0">
              <a:buNone/>
            </a:pPr>
            <a:r>
              <a:rPr lang="en-US" sz="3200" dirty="0"/>
              <a:t>How would biologists explain how a trait changes within a population over time?</a:t>
            </a:r>
          </a:p>
          <a:p>
            <a:endParaRPr lang="en-US" dirty="0"/>
          </a:p>
        </p:txBody>
      </p:sp>
    </p:spTree>
    <p:extLst>
      <p:ext uri="{BB962C8B-B14F-4D97-AF65-F5344CB8AC3E}">
        <p14:creationId xmlns:p14="http://schemas.microsoft.com/office/powerpoint/2010/main" val="3891770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Autofit/>
          </a:bodyPr>
          <a:lstStyle/>
          <a:p>
            <a:r>
              <a:rPr lang="en-US" dirty="0"/>
              <a:t>Explaining Changes over Time</a:t>
            </a:r>
          </a:p>
        </p:txBody>
      </p:sp>
      <p:sp>
        <p:nvSpPr>
          <p:cNvPr id="3" name="Content Placeholder 2"/>
          <p:cNvSpPr>
            <a:spLocks noGrp="1"/>
          </p:cNvSpPr>
          <p:nvPr>
            <p:ph idx="1"/>
          </p:nvPr>
        </p:nvSpPr>
        <p:spPr>
          <a:xfrm>
            <a:off x="609600" y="1600200"/>
            <a:ext cx="7924800" cy="4572000"/>
          </a:xfrm>
        </p:spPr>
        <p:txBody>
          <a:bodyPr/>
          <a:lstStyle/>
          <a:p>
            <a:pPr marL="0" indent="0">
              <a:buNone/>
            </a:pPr>
            <a:r>
              <a:rPr lang="en-US" sz="3200" b="1" dirty="0"/>
              <a:t>Goal: </a:t>
            </a:r>
            <a:r>
              <a:rPr lang="en-US" sz="3200" dirty="0"/>
              <a:t>To develop a full explanation for change in populations over time using evidence and major principles of natural selection </a:t>
            </a:r>
          </a:p>
        </p:txBody>
      </p:sp>
    </p:spTree>
    <p:extLst>
      <p:ext uri="{BB962C8B-B14F-4D97-AF65-F5344CB8AC3E}">
        <p14:creationId xmlns:p14="http://schemas.microsoft.com/office/powerpoint/2010/main" val="26616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Investigation 1: Explaining Changes over Time</a:t>
            </a:r>
          </a:p>
        </p:txBody>
      </p:sp>
      <p:sp>
        <p:nvSpPr>
          <p:cNvPr id="3" name="Content Placeholder 2"/>
          <p:cNvSpPr>
            <a:spLocks noGrp="1"/>
          </p:cNvSpPr>
          <p:nvPr>
            <p:ph idx="1"/>
          </p:nvPr>
        </p:nvSpPr>
        <p:spPr>
          <a:xfrm>
            <a:off x="609600" y="6096000"/>
            <a:ext cx="8229600" cy="479442"/>
          </a:xfrm>
        </p:spPr>
        <p:txBody>
          <a:bodyPr/>
          <a:lstStyle/>
          <a:p>
            <a:pPr marL="136525" indent="0">
              <a:buNone/>
            </a:pPr>
            <a:r>
              <a:rPr lang="en-US" sz="1800" u="sng" dirty="0">
                <a:hlinkClick r:id="rId3"/>
              </a:rPr>
              <a:t>http://www.hhmi.org/biointeractive/making-fittest-natural-selection-and-adaptation</a:t>
            </a:r>
            <a:endParaRPr lang="en-US" sz="1800" u="sng" dirty="0"/>
          </a:p>
          <a:p>
            <a:pPr marL="136525" indent="0">
              <a:buNone/>
            </a:pPr>
            <a:endParaRPr lang="en-US" sz="2000" dirty="0"/>
          </a:p>
        </p:txBody>
      </p:sp>
      <p:pic>
        <p:nvPicPr>
          <p:cNvPr id="5" name="Picture 4"/>
          <p:cNvPicPr>
            <a:picLocks noChangeAspect="1"/>
          </p:cNvPicPr>
          <p:nvPr/>
        </p:nvPicPr>
        <p:blipFill>
          <a:blip r:embed="rId4" cstate="print"/>
          <a:stretch>
            <a:fillRect/>
          </a:stretch>
        </p:blipFill>
        <p:spPr>
          <a:xfrm>
            <a:off x="1893094" y="1546359"/>
            <a:ext cx="5193506" cy="4192922"/>
          </a:xfrm>
          <a:prstGeom prst="rect">
            <a:avLst/>
          </a:prstGeom>
        </p:spPr>
      </p:pic>
      <p:sp>
        <p:nvSpPr>
          <p:cNvPr id="6" name="Rectangle 5">
            <a:extLst>
              <a:ext uri="{FF2B5EF4-FFF2-40B4-BE49-F238E27FC236}">
                <a16:creationId xmlns:a16="http://schemas.microsoft.com/office/drawing/2014/main" id="{5B2DA669-B256-49F1-A698-3C6E4B0C81FA}"/>
              </a:ext>
            </a:extLst>
          </p:cNvPr>
          <p:cNvSpPr/>
          <p:nvPr/>
        </p:nvSpPr>
        <p:spPr>
          <a:xfrm>
            <a:off x="4477390" y="5700268"/>
            <a:ext cx="2773516" cy="215444"/>
          </a:xfrm>
          <a:prstGeom prst="rect">
            <a:avLst/>
          </a:prstGeom>
        </p:spPr>
        <p:txBody>
          <a:bodyPr wrap="none">
            <a:spAutoFit/>
          </a:bodyPr>
          <a:lstStyle/>
          <a:p>
            <a:r>
              <a:rPr lang="en-US" sz="800" dirty="0">
                <a:latin typeface="Calibri" panose="020F0502020204030204" pitchFamily="34" charset="0"/>
              </a:rPr>
              <a:t>Used with permission from Howard Hughes Medical Institute</a:t>
            </a:r>
          </a:p>
        </p:txBody>
      </p:sp>
    </p:spTree>
    <p:extLst>
      <p:ext uri="{BB962C8B-B14F-4D97-AF65-F5344CB8AC3E}">
        <p14:creationId xmlns:p14="http://schemas.microsoft.com/office/powerpoint/2010/main" val="1209374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90600"/>
          </a:xfrm>
        </p:spPr>
        <p:txBody>
          <a:bodyPr>
            <a:normAutofit fontScale="90000"/>
          </a:bodyPr>
          <a:lstStyle/>
          <a:p>
            <a:r>
              <a:rPr lang="en-US" dirty="0">
                <a:effectLst/>
              </a:rPr>
              <a:t>Investigation 1: Explaining Changes over Time</a:t>
            </a:r>
          </a:p>
        </p:txBody>
      </p:sp>
      <p:graphicFrame>
        <p:nvGraphicFramePr>
          <p:cNvPr id="6" name="Table 5"/>
          <p:cNvGraphicFramePr>
            <a:graphicFrameLocks noGrp="1"/>
          </p:cNvGraphicFramePr>
          <p:nvPr>
            <p:extLst>
              <p:ext uri="{D42A27DB-BD31-4B8C-83A1-F6EECF244321}">
                <p14:modId xmlns:p14="http://schemas.microsoft.com/office/powerpoint/2010/main" val="3496082927"/>
              </p:ext>
            </p:extLst>
          </p:nvPr>
        </p:nvGraphicFramePr>
        <p:xfrm>
          <a:off x="533400" y="1524000"/>
          <a:ext cx="8077199" cy="4724400"/>
        </p:xfrm>
        <a:graphic>
          <a:graphicData uri="http://schemas.openxmlformats.org/drawingml/2006/table">
            <a:tbl>
              <a:tblPr firstRow="1" firstCol="1" bandRow="1"/>
              <a:tblGrid>
                <a:gridCol w="1553308">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2485291">
                  <a:extLst>
                    <a:ext uri="{9D8B030D-6E8A-4147-A177-3AD203B41FA5}">
                      <a16:colId xmlns:a16="http://schemas.microsoft.com/office/drawing/2014/main" val="20002"/>
                    </a:ext>
                  </a:extLst>
                </a:gridCol>
              </a:tblGrid>
              <a:tr h="494954">
                <a:tc gridSpan="3">
                  <a:txBody>
                    <a:bodyPr/>
                    <a:lstStyle/>
                    <a:p>
                      <a:pPr marL="0" marR="0" algn="ctr">
                        <a:spcBef>
                          <a:spcPts val="300"/>
                        </a:spcBef>
                        <a:spcAft>
                          <a:spcPts val="0"/>
                        </a:spcAft>
                      </a:pPr>
                      <a:endParaRPr lang="en-US" sz="200" b="1" kern="1200" dirty="0">
                        <a:solidFill>
                          <a:schemeClr val="tx1"/>
                        </a:solidFill>
                        <a:latin typeface="+mn-lt"/>
                        <a:ea typeface="+mn-ea"/>
                        <a:cs typeface="+mn-cs"/>
                      </a:endParaRPr>
                    </a:p>
                    <a:p>
                      <a:pPr marL="0" marR="0" algn="ctr">
                        <a:spcBef>
                          <a:spcPts val="300"/>
                        </a:spcBef>
                        <a:spcAft>
                          <a:spcPts val="0"/>
                        </a:spcAft>
                      </a:pPr>
                      <a:r>
                        <a:rPr lang="en-US" sz="2000" b="1" kern="1200" dirty="0">
                          <a:solidFill>
                            <a:schemeClr val="tx1"/>
                          </a:solidFill>
                          <a:latin typeface="+mn-lt"/>
                          <a:ea typeface="+mn-ea"/>
                          <a:cs typeface="+mn-cs"/>
                        </a:rPr>
                        <a:t>Constructing a Natural-Selection Explanation</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l">
                        <a:spcBef>
                          <a:spcPts val="0"/>
                        </a:spcBef>
                        <a:spcAft>
                          <a:spcPts val="0"/>
                        </a:spcAft>
                      </a:pPr>
                      <a:endParaRPr lang="en-US" sz="2000" b="1"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ctr">
                        <a:spcBef>
                          <a:spcPts val="0"/>
                        </a:spcBef>
                        <a:spcAft>
                          <a:spcPts val="0"/>
                        </a:spcAft>
                      </a:pP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494954">
                <a:tc>
                  <a:txBody>
                    <a:bodyPr/>
                    <a:lstStyle/>
                    <a:p>
                      <a:pPr marL="0" marR="0">
                        <a:spcBef>
                          <a:spcPts val="0"/>
                        </a:spcBef>
                        <a:spcAft>
                          <a:spcPts val="0"/>
                        </a:spcAft>
                      </a:pPr>
                      <a:r>
                        <a:rPr lang="en-US" sz="2000" b="1" dirty="0">
                          <a:solidFill>
                            <a:schemeClr val="tx1"/>
                          </a:solidFill>
                          <a:effectLst/>
                          <a:latin typeface="+mn-lt"/>
                          <a:ea typeface="Calibri"/>
                        </a:rPr>
                        <a:t>Principle</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2000" b="1" dirty="0">
                          <a:solidFill>
                            <a:schemeClr val="tx1"/>
                          </a:solidFill>
                          <a:effectLst/>
                          <a:latin typeface="+mn-lt"/>
                          <a:ea typeface="Times New Roman"/>
                        </a:rPr>
                        <a:t>Definition</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b="1" dirty="0">
                          <a:solidFill>
                            <a:schemeClr val="tx1"/>
                          </a:solidFill>
                          <a:effectLst/>
                          <a:latin typeface="+mn-lt"/>
                          <a:ea typeface="Calibri"/>
                        </a:rPr>
                        <a:t>Evidence</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860546">
                <a:tc>
                  <a:txBody>
                    <a:bodyPr/>
                    <a:lstStyle/>
                    <a:p>
                      <a:pPr marL="0" marR="0">
                        <a:spcBef>
                          <a:spcPts val="200"/>
                        </a:spcBef>
                        <a:spcAft>
                          <a:spcPts val="0"/>
                        </a:spcAft>
                      </a:pPr>
                      <a:endParaRPr lang="en-US" sz="200" b="0" dirty="0">
                        <a:solidFill>
                          <a:schemeClr val="tx1"/>
                        </a:solidFill>
                        <a:effectLst/>
                        <a:latin typeface="+mn-lt"/>
                        <a:ea typeface="Calibri"/>
                      </a:endParaRPr>
                    </a:p>
                    <a:p>
                      <a:pPr marL="0" marR="0">
                        <a:spcBef>
                          <a:spcPts val="200"/>
                        </a:spcBef>
                        <a:spcAft>
                          <a:spcPts val="0"/>
                        </a:spcAft>
                      </a:pPr>
                      <a:r>
                        <a:rPr lang="en-US" sz="2000" b="0" dirty="0">
                          <a:solidFill>
                            <a:schemeClr val="tx1"/>
                          </a:solidFill>
                          <a:effectLst/>
                          <a:latin typeface="+mn-lt"/>
                          <a:ea typeface="Calibri"/>
                        </a:rPr>
                        <a:t>Variation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mn-lt"/>
                          <a:ea typeface="Times New Roman"/>
                        </a:rPr>
                        <a:t> (See handout for definitions.)</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54479">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Inheritance</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89909">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Selection </a:t>
                      </a:r>
                      <a:endParaRPr lang="en-US" sz="2000" b="0" dirty="0">
                        <a:solidFill>
                          <a:schemeClr val="tx1"/>
                        </a:solidFill>
                        <a:effectLst/>
                        <a:latin typeface="+mn-lt"/>
                        <a:ea typeface="Times New Roman"/>
                      </a:endParaRPr>
                    </a:p>
                    <a:p>
                      <a:pPr marL="0" marR="0">
                        <a:spcBef>
                          <a:spcPts val="0"/>
                        </a:spcBef>
                        <a:spcAft>
                          <a:spcPts val="0"/>
                        </a:spcAft>
                      </a:pPr>
                      <a:r>
                        <a:rPr lang="en-US" sz="2000" b="0" dirty="0">
                          <a:solidFill>
                            <a:schemeClr val="tx1"/>
                          </a:solidFill>
                          <a:effectLst/>
                          <a:latin typeface="+mn-lt"/>
                          <a:ea typeface="Calibri"/>
                        </a:rPr>
                        <a:t>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29558">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Adaptation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5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normAutofit fontScale="90000"/>
          </a:bodyPr>
          <a:lstStyle/>
          <a:p>
            <a:r>
              <a:rPr lang="en-US" dirty="0">
                <a:effectLst/>
              </a:rPr>
              <a:t>Investigation 1: Explaining Changes over Time</a:t>
            </a:r>
          </a:p>
        </p:txBody>
      </p:sp>
      <p:graphicFrame>
        <p:nvGraphicFramePr>
          <p:cNvPr id="6" name="Table 5"/>
          <p:cNvGraphicFramePr>
            <a:graphicFrameLocks noGrp="1"/>
          </p:cNvGraphicFramePr>
          <p:nvPr>
            <p:extLst>
              <p:ext uri="{D42A27DB-BD31-4B8C-83A1-F6EECF244321}">
                <p14:modId xmlns:p14="http://schemas.microsoft.com/office/powerpoint/2010/main" val="3496082927"/>
              </p:ext>
            </p:extLst>
          </p:nvPr>
        </p:nvGraphicFramePr>
        <p:xfrm>
          <a:off x="533400" y="1447800"/>
          <a:ext cx="8229599" cy="4901838"/>
        </p:xfrm>
        <a:graphic>
          <a:graphicData uri="http://schemas.openxmlformats.org/drawingml/2006/table">
            <a:tbl>
              <a:tblPr firstRow="1" firstCol="1" bandRow="1"/>
              <a:tblGrid>
                <a:gridCol w="1164566">
                  <a:extLst>
                    <a:ext uri="{9D8B030D-6E8A-4147-A177-3AD203B41FA5}">
                      <a16:colId xmlns:a16="http://schemas.microsoft.com/office/drawing/2014/main" val="20000"/>
                    </a:ext>
                  </a:extLst>
                </a:gridCol>
                <a:gridCol w="1086928">
                  <a:extLst>
                    <a:ext uri="{9D8B030D-6E8A-4147-A177-3AD203B41FA5}">
                      <a16:colId xmlns:a16="http://schemas.microsoft.com/office/drawing/2014/main" val="20001"/>
                    </a:ext>
                  </a:extLst>
                </a:gridCol>
                <a:gridCol w="5978105">
                  <a:extLst>
                    <a:ext uri="{9D8B030D-6E8A-4147-A177-3AD203B41FA5}">
                      <a16:colId xmlns:a16="http://schemas.microsoft.com/office/drawing/2014/main" val="20002"/>
                    </a:ext>
                  </a:extLst>
                </a:gridCol>
              </a:tblGrid>
              <a:tr h="457200">
                <a:tc gridSpan="3">
                  <a:txBody>
                    <a:bodyPr/>
                    <a:lstStyle/>
                    <a:p>
                      <a:pPr marL="0" marR="0" algn="ctr">
                        <a:spcBef>
                          <a:spcPts val="300"/>
                        </a:spcBef>
                        <a:spcAft>
                          <a:spcPts val="0"/>
                        </a:spcAft>
                      </a:pPr>
                      <a:endParaRPr lang="en-US" sz="300" b="1" kern="1200" dirty="0">
                        <a:solidFill>
                          <a:schemeClr val="tx1"/>
                        </a:solidFill>
                        <a:latin typeface="Calibri" pitchFamily="34" charset="0"/>
                        <a:ea typeface="+mn-ea"/>
                        <a:cs typeface="+mn-cs"/>
                      </a:endParaRPr>
                    </a:p>
                    <a:p>
                      <a:pPr marL="0" marR="0" algn="ctr">
                        <a:spcBef>
                          <a:spcPts val="300"/>
                        </a:spcBef>
                        <a:spcAft>
                          <a:spcPts val="0"/>
                        </a:spcAft>
                      </a:pPr>
                      <a:r>
                        <a:rPr lang="en-US" sz="1700" b="1" kern="1200" dirty="0">
                          <a:solidFill>
                            <a:schemeClr val="tx1"/>
                          </a:solidFill>
                          <a:latin typeface="Calibri" pitchFamily="34" charset="0"/>
                          <a:ea typeface="+mn-ea"/>
                          <a:cs typeface="+mn-cs"/>
                        </a:rPr>
                        <a:t>Constructing a Natural-Selection Explanation</a:t>
                      </a: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l">
                        <a:spcBef>
                          <a:spcPts val="0"/>
                        </a:spcBef>
                        <a:spcAft>
                          <a:spcPts val="0"/>
                        </a:spcAft>
                      </a:pPr>
                      <a:endParaRPr lang="en-US" sz="2000" b="1"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ctr">
                        <a:spcBef>
                          <a:spcPts val="0"/>
                        </a:spcBef>
                        <a:spcAft>
                          <a:spcPts val="0"/>
                        </a:spcAft>
                      </a:pP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360709">
                <a:tc>
                  <a:txBody>
                    <a:bodyPr/>
                    <a:lstStyle/>
                    <a:p>
                      <a:pPr marL="0" marR="0">
                        <a:spcBef>
                          <a:spcPts val="0"/>
                        </a:spcBef>
                        <a:spcAft>
                          <a:spcPts val="0"/>
                        </a:spcAft>
                      </a:pPr>
                      <a:r>
                        <a:rPr lang="en-US" sz="1700" b="1" dirty="0">
                          <a:solidFill>
                            <a:schemeClr val="tx1"/>
                          </a:solidFill>
                          <a:effectLst/>
                          <a:latin typeface="Calibri" pitchFamily="34" charset="0"/>
                          <a:ea typeface="Calibri"/>
                        </a:rPr>
                        <a:t>Principle</a:t>
                      </a: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700" b="1" dirty="0">
                          <a:solidFill>
                            <a:schemeClr val="tx1"/>
                          </a:solidFill>
                          <a:effectLst/>
                          <a:latin typeface="Calibri" pitchFamily="34" charset="0"/>
                          <a:ea typeface="Times New Roman"/>
                        </a:rPr>
                        <a:t>Definition</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700" b="1" dirty="0">
                          <a:solidFill>
                            <a:schemeClr val="tx1"/>
                          </a:solidFill>
                          <a:effectLst/>
                          <a:latin typeface="Calibri" pitchFamily="34" charset="0"/>
                          <a:ea typeface="Calibri"/>
                        </a:rPr>
                        <a:t>Evidence</a:t>
                      </a: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816786">
                <a:tc>
                  <a:txBody>
                    <a:bodyPr/>
                    <a:lstStyle/>
                    <a:p>
                      <a:pPr marL="0" marR="0">
                        <a:spcBef>
                          <a:spcPts val="200"/>
                        </a:spcBef>
                        <a:spcAft>
                          <a:spcPts val="0"/>
                        </a:spcAft>
                      </a:pPr>
                      <a:endParaRPr lang="en-US" sz="1700" b="0" dirty="0">
                        <a:solidFill>
                          <a:schemeClr val="tx1"/>
                        </a:solidFill>
                        <a:effectLst/>
                        <a:latin typeface="Calibri" pitchFamily="34" charset="0"/>
                        <a:ea typeface="Calibri"/>
                      </a:endParaRPr>
                    </a:p>
                    <a:p>
                      <a:pPr marL="0" marR="0">
                        <a:spcBef>
                          <a:spcPts val="200"/>
                        </a:spcBef>
                        <a:spcAft>
                          <a:spcPts val="0"/>
                        </a:spcAft>
                      </a:pPr>
                      <a:r>
                        <a:rPr lang="en-US" sz="1700" b="0" dirty="0">
                          <a:solidFill>
                            <a:schemeClr val="tx1"/>
                          </a:solidFill>
                          <a:effectLst/>
                          <a:latin typeface="Calibri" pitchFamily="34" charset="0"/>
                          <a:ea typeface="Calibri"/>
                        </a:rPr>
                        <a:t>Variation </a:t>
                      </a:r>
                      <a:endParaRPr lang="en-US" sz="1700" b="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700" dirty="0">
                          <a:solidFill>
                            <a:schemeClr val="tx1"/>
                          </a:solidFill>
                          <a:effectLst/>
                          <a:latin typeface="Calibri" pitchFamily="34" charset="0"/>
                          <a:ea typeface="Times New Roman"/>
                        </a:rPr>
                        <a:t> </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dirty="0">
                          <a:solidFill>
                            <a:schemeClr val="tx1"/>
                          </a:solidFill>
                          <a:effectLst/>
                          <a:latin typeface="Calibri" pitchFamily="34" charset="0"/>
                          <a:ea typeface="Calibri"/>
                        </a:rPr>
                        <a:t>The </a:t>
                      </a:r>
                      <a:r>
                        <a:rPr lang="en-US" sz="1700" dirty="0">
                          <a:solidFill>
                            <a:schemeClr val="tx1"/>
                          </a:solidFill>
                          <a:effectLst/>
                          <a:latin typeface="Calibri" pitchFamily="34" charset="0"/>
                          <a:ea typeface="Calibri"/>
                        </a:rPr>
                        <a:t>black rock pocket mice and the tan rock pocket mice in the video are the same species. In this population, one black mouse is born for every 100,000 tan mice.</a:t>
                      </a: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6786">
                <a:tc>
                  <a:txBody>
                    <a:bodyPr/>
                    <a:lstStyle/>
                    <a:p>
                      <a:pPr marL="0" marR="0">
                        <a:spcBef>
                          <a:spcPts val="0"/>
                        </a:spcBef>
                        <a:spcAft>
                          <a:spcPts val="0"/>
                        </a:spcAft>
                      </a:pPr>
                      <a:endParaRPr lang="en-US" sz="1700" b="0" dirty="0">
                        <a:solidFill>
                          <a:schemeClr val="tx1"/>
                        </a:solidFill>
                        <a:effectLst/>
                        <a:latin typeface="Calibri" pitchFamily="34" charset="0"/>
                        <a:ea typeface="Calibri"/>
                      </a:endParaRPr>
                    </a:p>
                    <a:p>
                      <a:pPr marL="0" marR="0">
                        <a:spcBef>
                          <a:spcPts val="0"/>
                        </a:spcBef>
                        <a:spcAft>
                          <a:spcPts val="0"/>
                        </a:spcAft>
                      </a:pPr>
                      <a:r>
                        <a:rPr lang="en-US" sz="1700" b="0" dirty="0">
                          <a:solidFill>
                            <a:schemeClr val="tx1"/>
                          </a:solidFill>
                          <a:effectLst/>
                          <a:latin typeface="Calibri" pitchFamily="34" charset="0"/>
                          <a:ea typeface="Calibri"/>
                        </a:rPr>
                        <a:t>Inheritance</a:t>
                      </a:r>
                      <a:endParaRPr lang="en-US" sz="1700" b="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solidFill>
                            <a:schemeClr val="tx1"/>
                          </a:solidFill>
                          <a:effectLst/>
                          <a:latin typeface="Calibri" pitchFamily="34" charset="0"/>
                          <a:ea typeface="Times New Roman"/>
                        </a:rPr>
                        <a:t>New mutations cause black fur color (segment</a:t>
                      </a:r>
                      <a:r>
                        <a:rPr lang="en-US" sz="1700" baseline="0" dirty="0">
                          <a:solidFill>
                            <a:schemeClr val="tx1"/>
                          </a:solidFill>
                          <a:effectLst/>
                          <a:latin typeface="Calibri" pitchFamily="34" charset="0"/>
                          <a:ea typeface="Times New Roman"/>
                        </a:rPr>
                        <a:t> </a:t>
                      </a:r>
                      <a:r>
                        <a:rPr lang="en-US" sz="1700" dirty="0">
                          <a:solidFill>
                            <a:schemeClr val="tx1"/>
                          </a:solidFill>
                          <a:effectLst/>
                          <a:latin typeface="Calibri" pitchFamily="34" charset="0"/>
                          <a:ea typeface="Times New Roman"/>
                        </a:rPr>
                        <a:t>3:24). Many genes control fur color (4:29). Most genes are identical, but dark and light rock pocket mice differ in one gene: MC1R (segment 4:55).</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89048">
                <a:tc>
                  <a:txBody>
                    <a:bodyPr/>
                    <a:lstStyle/>
                    <a:p>
                      <a:pPr marL="0" marR="0">
                        <a:spcBef>
                          <a:spcPts val="0"/>
                        </a:spcBef>
                        <a:spcAft>
                          <a:spcPts val="0"/>
                        </a:spcAft>
                      </a:pPr>
                      <a:endParaRPr lang="en-US" sz="1700" b="0" dirty="0">
                        <a:solidFill>
                          <a:schemeClr val="tx1"/>
                        </a:solidFill>
                        <a:effectLst/>
                        <a:latin typeface="Calibri" pitchFamily="34" charset="0"/>
                        <a:ea typeface="Calibri"/>
                      </a:endParaRPr>
                    </a:p>
                    <a:p>
                      <a:pPr marL="0" marR="0">
                        <a:spcBef>
                          <a:spcPts val="0"/>
                        </a:spcBef>
                        <a:spcAft>
                          <a:spcPts val="0"/>
                        </a:spcAft>
                      </a:pPr>
                      <a:r>
                        <a:rPr lang="en-US" sz="1700" b="0" dirty="0">
                          <a:solidFill>
                            <a:schemeClr val="tx1"/>
                          </a:solidFill>
                          <a:effectLst/>
                          <a:latin typeface="Calibri" pitchFamily="34" charset="0"/>
                          <a:ea typeface="Calibri"/>
                        </a:rPr>
                        <a:t>Selection </a:t>
                      </a:r>
                      <a:endParaRPr lang="en-US" sz="1700" b="0" dirty="0">
                        <a:solidFill>
                          <a:schemeClr val="tx1"/>
                        </a:solidFill>
                        <a:effectLst/>
                        <a:latin typeface="Calibri" pitchFamily="34" charset="0"/>
                        <a:ea typeface="Times New Roman"/>
                      </a:endParaRPr>
                    </a:p>
                    <a:p>
                      <a:pPr marL="0" marR="0">
                        <a:spcBef>
                          <a:spcPts val="0"/>
                        </a:spcBef>
                        <a:spcAft>
                          <a:spcPts val="0"/>
                        </a:spcAft>
                      </a:pPr>
                      <a:r>
                        <a:rPr lang="en-US" sz="1700" b="0" dirty="0">
                          <a:solidFill>
                            <a:schemeClr val="tx1"/>
                          </a:solidFill>
                          <a:effectLst/>
                          <a:latin typeface="Calibri" pitchFamily="34" charset="0"/>
                          <a:ea typeface="Calibri"/>
                        </a:rPr>
                        <a:t> </a:t>
                      </a:r>
                      <a:endParaRPr lang="en-US" sz="1700" b="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effectLst/>
                          <a:latin typeface="Calibri" pitchFamily="34" charset="0"/>
                          <a:ea typeface="Calibri"/>
                        </a:rPr>
                        <a:t> </a:t>
                      </a:r>
                      <a:r>
                        <a:rPr lang="en-US" sz="1700" dirty="0">
                          <a:solidFill>
                            <a:schemeClr val="tx1"/>
                          </a:solidFill>
                          <a:effectLst/>
                          <a:latin typeface="Calibri" pitchFamily="34" charset="0"/>
                          <a:ea typeface="Times New Roman"/>
                        </a:rPr>
                        <a:t>A survival advantage of 1% for dark rock pocket mice on a dark background would result in 95% of the mice being dark in 1,000 years. A survival advantage of 10% would cause the same change in the mouse population in only 100 years.</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61309">
                <a:tc>
                  <a:txBody>
                    <a:bodyPr/>
                    <a:lstStyle/>
                    <a:p>
                      <a:pPr marL="0" marR="0">
                        <a:spcBef>
                          <a:spcPts val="0"/>
                        </a:spcBef>
                        <a:spcAft>
                          <a:spcPts val="0"/>
                        </a:spcAft>
                      </a:pPr>
                      <a:endParaRPr lang="en-US" sz="1700" b="0" dirty="0">
                        <a:solidFill>
                          <a:schemeClr val="tx1"/>
                        </a:solidFill>
                        <a:effectLst/>
                        <a:latin typeface="Calibri" pitchFamily="34" charset="0"/>
                        <a:ea typeface="Calibri"/>
                      </a:endParaRPr>
                    </a:p>
                    <a:p>
                      <a:pPr marL="0" marR="0">
                        <a:spcBef>
                          <a:spcPts val="0"/>
                        </a:spcBef>
                        <a:spcAft>
                          <a:spcPts val="0"/>
                        </a:spcAft>
                      </a:pPr>
                      <a:r>
                        <a:rPr lang="en-US" sz="1700" b="0" dirty="0">
                          <a:solidFill>
                            <a:schemeClr val="tx1"/>
                          </a:solidFill>
                          <a:effectLst/>
                          <a:latin typeface="Calibri" pitchFamily="34" charset="0"/>
                          <a:ea typeface="Calibri"/>
                        </a:rPr>
                        <a:t>Adaptation </a:t>
                      </a:r>
                      <a:endParaRPr lang="en-US" sz="1700" b="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effectLst/>
                          <a:latin typeface="Calibri" pitchFamily="34" charset="0"/>
                          <a:ea typeface="Calibri"/>
                        </a:rPr>
                        <a:t> </a:t>
                      </a:r>
                      <a:r>
                        <a:rPr lang="en-US" sz="1700" dirty="0">
                          <a:solidFill>
                            <a:schemeClr val="tx1"/>
                          </a:solidFill>
                          <a:effectLst/>
                          <a:latin typeface="Calibri" pitchFamily="34" charset="0"/>
                          <a:ea typeface="Calibri"/>
                        </a:rPr>
                        <a:t>The video suggests that there are more dark-colored rock pocket mice on the dark lava flows than light-colored rock pocket mice. The same phenotype evolved in different groups of mice on different lava flows, and the genetic bases </a:t>
                      </a:r>
                      <a:r>
                        <a:rPr kumimoji="0" lang="en-US" sz="1700" kern="1200" dirty="0">
                          <a:solidFill>
                            <a:schemeClr val="tx1"/>
                          </a:solidFill>
                          <a:effectLst/>
                          <a:latin typeface="Calibri" pitchFamily="34" charset="0"/>
                          <a:ea typeface="+mn-ea"/>
                          <a:cs typeface="+mn-cs"/>
                        </a:rPr>
                        <a:t>for these changes in phenotype are different</a:t>
                      </a:r>
                      <a:r>
                        <a:rPr lang="en-US" sz="1700" dirty="0">
                          <a:solidFill>
                            <a:schemeClr val="tx1"/>
                          </a:solidFill>
                          <a:effectLst/>
                          <a:latin typeface="Calibri" pitchFamily="34" charset="0"/>
                          <a:ea typeface="Calibri"/>
                        </a:rPr>
                        <a:t>.</a:t>
                      </a: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5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Investigation 2: Predator-Prey Simulation</a:t>
            </a:r>
          </a:p>
        </p:txBody>
      </p:sp>
      <p:pic>
        <p:nvPicPr>
          <p:cNvPr id="4" name="Picture 3"/>
          <p:cNvPicPr>
            <a:picLocks noChangeAspect="1"/>
          </p:cNvPicPr>
          <p:nvPr/>
        </p:nvPicPr>
        <p:blipFill>
          <a:blip r:embed="rId3" cstate="print"/>
          <a:stretch>
            <a:fillRect/>
          </a:stretch>
        </p:blipFill>
        <p:spPr>
          <a:xfrm>
            <a:off x="1752600" y="2895600"/>
            <a:ext cx="5715000" cy="3429000"/>
          </a:xfrm>
          <a:prstGeom prst="rect">
            <a:avLst/>
          </a:prstGeom>
        </p:spPr>
      </p:pic>
      <p:sp>
        <p:nvSpPr>
          <p:cNvPr id="5" name="TextBox 4"/>
          <p:cNvSpPr txBox="1"/>
          <p:nvPr/>
        </p:nvSpPr>
        <p:spPr>
          <a:xfrm>
            <a:off x="6553200" y="6324600"/>
            <a:ext cx="990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BSCS</a:t>
            </a:r>
          </a:p>
        </p:txBody>
      </p:sp>
      <p:sp>
        <p:nvSpPr>
          <p:cNvPr id="6" name="TextBox 5"/>
          <p:cNvSpPr txBox="1"/>
          <p:nvPr/>
        </p:nvSpPr>
        <p:spPr>
          <a:xfrm>
            <a:off x="533400" y="1295400"/>
            <a:ext cx="8077200" cy="1461939"/>
          </a:xfrm>
          <a:prstGeom prst="rect">
            <a:avLst/>
          </a:prstGeom>
          <a:noFill/>
        </p:spPr>
        <p:txBody>
          <a:bodyPr wrap="square" rtlCol="0">
            <a:spAutoFit/>
          </a:bodyPr>
          <a:lstStyle/>
          <a:p>
            <a:r>
              <a:rPr lang="en-US" sz="2800" dirty="0">
                <a:latin typeface="Calibri" pitchFamily="34" charset="0"/>
              </a:rPr>
              <a:t>Write the following heading in your science notebook:</a:t>
            </a:r>
          </a:p>
          <a:p>
            <a:pPr marL="731520">
              <a:spcBef>
                <a:spcPts val="600"/>
              </a:spcBef>
            </a:pPr>
            <a:r>
              <a:rPr lang="en-US" sz="2800" b="1" dirty="0">
                <a:latin typeface="Calibri" pitchFamily="34" charset="0"/>
              </a:rPr>
              <a:t>Simulation 1:</a:t>
            </a:r>
            <a:r>
              <a:rPr lang="en-US" sz="2800" dirty="0">
                <a:latin typeface="Calibri" pitchFamily="34" charset="0"/>
              </a:rPr>
              <a:t> Dark background; mouse fur color inherited; color variation present</a:t>
            </a:r>
          </a:p>
        </p:txBody>
      </p:sp>
    </p:spTree>
    <p:extLst>
      <p:ext uri="{BB962C8B-B14F-4D97-AF65-F5344CB8AC3E}">
        <p14:creationId xmlns:p14="http://schemas.microsoft.com/office/powerpoint/2010/main" val="3132697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a:t>Investigation 2: Predator-Prey Simulation</a:t>
            </a:r>
          </a:p>
        </p:txBody>
      </p:sp>
      <p:sp>
        <p:nvSpPr>
          <p:cNvPr id="3" name="Content Placeholder 2"/>
          <p:cNvSpPr>
            <a:spLocks noGrp="1"/>
          </p:cNvSpPr>
          <p:nvPr>
            <p:ph idx="1"/>
          </p:nvPr>
        </p:nvSpPr>
        <p:spPr>
          <a:xfrm>
            <a:off x="533400" y="1371600"/>
            <a:ext cx="8229600" cy="1676400"/>
          </a:xfrm>
        </p:spPr>
        <p:txBody>
          <a:bodyPr>
            <a:noAutofit/>
          </a:bodyPr>
          <a:lstStyle/>
          <a:p>
            <a:pPr marL="0" indent="0">
              <a:buNone/>
            </a:pPr>
            <a:r>
              <a:rPr lang="en-US" sz="3200" dirty="0"/>
              <a:t>What would happen if the fur-color variation wasn’t inherited or there was no variation in this trait at all?</a:t>
            </a:r>
          </a:p>
        </p:txBody>
      </p:sp>
      <p:sp>
        <p:nvSpPr>
          <p:cNvPr id="5" name="TextBox 4"/>
          <p:cNvSpPr txBox="1"/>
          <p:nvPr/>
        </p:nvSpPr>
        <p:spPr>
          <a:xfrm>
            <a:off x="5353050" y="6642556"/>
            <a:ext cx="12192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Courtesy of BSCS</a:t>
            </a:r>
          </a:p>
        </p:txBody>
      </p:sp>
      <p:pic>
        <p:nvPicPr>
          <p:cNvPr id="6" name="Picture 5"/>
          <p:cNvPicPr>
            <a:picLocks noChangeAspect="1"/>
          </p:cNvPicPr>
          <p:nvPr/>
        </p:nvPicPr>
        <p:blipFill>
          <a:blip r:embed="rId3" cstate="print"/>
          <a:stretch>
            <a:fillRect/>
          </a:stretch>
        </p:blipFill>
        <p:spPr>
          <a:xfrm>
            <a:off x="1752600" y="3048000"/>
            <a:ext cx="5715000" cy="3276600"/>
          </a:xfrm>
          <a:prstGeom prst="rect">
            <a:avLst/>
          </a:prstGeom>
        </p:spPr>
      </p:pic>
      <p:sp>
        <p:nvSpPr>
          <p:cNvPr id="7" name="TextBox 6"/>
          <p:cNvSpPr txBox="1"/>
          <p:nvPr/>
        </p:nvSpPr>
        <p:spPr>
          <a:xfrm>
            <a:off x="6553200" y="6324600"/>
            <a:ext cx="990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3557538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90600"/>
          </a:xfrm>
        </p:spPr>
        <p:txBody>
          <a:bodyPr>
            <a:normAutofit/>
          </a:bodyPr>
          <a:lstStyle/>
          <a:p>
            <a:r>
              <a:rPr lang="en-US" dirty="0"/>
              <a:t>Lines of Evidence for Evolution</a:t>
            </a:r>
          </a:p>
        </p:txBody>
      </p:sp>
      <p:sp>
        <p:nvSpPr>
          <p:cNvPr id="3" name="Content Placeholder 2"/>
          <p:cNvSpPr>
            <a:spLocks noGrp="1"/>
          </p:cNvSpPr>
          <p:nvPr>
            <p:ph idx="1"/>
          </p:nvPr>
        </p:nvSpPr>
        <p:spPr>
          <a:xfrm>
            <a:off x="533400" y="1447800"/>
            <a:ext cx="8229600" cy="5105400"/>
          </a:xfrm>
        </p:spPr>
        <p:txBody>
          <a:bodyPr/>
          <a:lstStyle/>
          <a:p>
            <a:pPr marL="0" indent="0">
              <a:buNone/>
            </a:pPr>
            <a:r>
              <a:rPr lang="en-US" dirty="0"/>
              <a:t> </a:t>
            </a:r>
            <a:r>
              <a:rPr lang="en-US" sz="3000" dirty="0"/>
              <a:t>How do we know that evolution has occurred? </a:t>
            </a:r>
          </a:p>
          <a:p>
            <a:pPr marL="731520" indent="-365760">
              <a:spcBef>
                <a:spcPts val="600"/>
              </a:spcBef>
              <a:buFont typeface="+mj-lt"/>
              <a:buAutoNum type="arabicPeriod"/>
            </a:pPr>
            <a:r>
              <a:rPr lang="en-US" sz="3000" dirty="0"/>
              <a:t>Fossil record</a:t>
            </a:r>
          </a:p>
          <a:p>
            <a:pPr marL="731520" indent="-365760">
              <a:spcBef>
                <a:spcPts val="600"/>
              </a:spcBef>
              <a:buFont typeface="+mj-lt"/>
              <a:buAutoNum type="arabicPeriod"/>
            </a:pPr>
            <a:r>
              <a:rPr lang="en-US" sz="3000" dirty="0"/>
              <a:t>Structural similarities among organisms</a:t>
            </a:r>
          </a:p>
          <a:p>
            <a:pPr marL="731520" indent="-365760">
              <a:spcBef>
                <a:spcPts val="600"/>
              </a:spcBef>
              <a:buFont typeface="+mj-lt"/>
              <a:buAutoNum type="arabicPeriod"/>
            </a:pPr>
            <a:r>
              <a:rPr lang="en-US" sz="3000" dirty="0"/>
              <a:t>Biogeography</a:t>
            </a:r>
          </a:p>
          <a:p>
            <a:pPr marL="731520" indent="-365760">
              <a:spcBef>
                <a:spcPts val="600"/>
              </a:spcBef>
              <a:buFont typeface="+mj-lt"/>
              <a:buAutoNum type="arabicPeriod"/>
            </a:pPr>
            <a:r>
              <a:rPr lang="en-US" sz="3000" dirty="0"/>
              <a:t>Similarities among embryos different types of embryos</a:t>
            </a:r>
          </a:p>
          <a:p>
            <a:pPr marL="731520" indent="-365760">
              <a:spcBef>
                <a:spcPts val="600"/>
              </a:spcBef>
              <a:buFont typeface="+mj-lt"/>
              <a:buAutoNum type="arabicPeriod"/>
            </a:pPr>
            <a:r>
              <a:rPr lang="en-US" sz="3000" dirty="0"/>
              <a:t>Similarities among DNA sequences of different organisms</a:t>
            </a:r>
          </a:p>
          <a:p>
            <a:pPr marL="731520" indent="-365760">
              <a:spcBef>
                <a:spcPts val="600"/>
              </a:spcBef>
              <a:buFont typeface="+mj-lt"/>
              <a:buAutoNum type="arabicPeriod"/>
            </a:pPr>
            <a:r>
              <a:rPr lang="en-US" sz="3000" dirty="0"/>
              <a:t>Observations of evolutionary changes in the laboratory and in the wild</a:t>
            </a:r>
          </a:p>
          <a:p>
            <a:pPr marL="457200" indent="-457200">
              <a:buAutoNum type="alphaLcParenR"/>
            </a:pPr>
            <a:endParaRPr lang="en-US" dirty="0"/>
          </a:p>
        </p:txBody>
      </p:sp>
    </p:spTree>
    <p:extLst>
      <p:ext uri="{BB962C8B-B14F-4D97-AF65-F5344CB8AC3E}">
        <p14:creationId xmlns:p14="http://schemas.microsoft.com/office/powerpoint/2010/main" val="270259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295400"/>
          <a:ext cx="8077200" cy="5029200"/>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56561">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772641">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790201">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790201">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02401">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790201">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7269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Use and Apply Key Science Ideas</a:t>
            </a:r>
          </a:p>
        </p:txBody>
      </p:sp>
      <p:sp>
        <p:nvSpPr>
          <p:cNvPr id="3" name="Content Placeholder 2"/>
          <p:cNvSpPr>
            <a:spLocks noGrp="1"/>
          </p:cNvSpPr>
          <p:nvPr>
            <p:ph idx="1"/>
          </p:nvPr>
        </p:nvSpPr>
        <p:spPr>
          <a:xfrm>
            <a:off x="609600" y="1600200"/>
            <a:ext cx="8077200" cy="4876800"/>
          </a:xfrm>
        </p:spPr>
        <p:txBody>
          <a:bodyPr/>
          <a:lstStyle/>
          <a:p>
            <a:pPr marL="0" indent="0">
              <a:spcBef>
                <a:spcPts val="2400"/>
              </a:spcBef>
              <a:buNone/>
            </a:pPr>
            <a:r>
              <a:rPr lang="en-US" sz="3200" i="1" dirty="0"/>
              <a:t>Evolution by natural selection depends on context.</a:t>
            </a:r>
          </a:p>
          <a:p>
            <a:pPr marL="0" indent="0">
              <a:spcBef>
                <a:spcPts val="2400"/>
              </a:spcBef>
              <a:buNone/>
            </a:pPr>
            <a:r>
              <a:rPr lang="en-US" sz="3200" dirty="0"/>
              <a:t>Use the science ideas you’ve learned about to explain what this statement means.</a:t>
            </a:r>
          </a:p>
          <a:p>
            <a:pPr marL="0" indent="0">
              <a:spcBef>
                <a:spcPts val="2400"/>
              </a:spcBef>
              <a:buNone/>
            </a:pPr>
            <a:endParaRPr lang="en-US" dirty="0"/>
          </a:p>
        </p:txBody>
      </p:sp>
    </p:spTree>
    <p:extLst>
      <p:ext uri="{BB962C8B-B14F-4D97-AF65-F5344CB8AC3E}">
        <p14:creationId xmlns:p14="http://schemas.microsoft.com/office/powerpoint/2010/main" val="2993558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Autofit/>
          </a:bodyPr>
          <a:lstStyle/>
          <a:p>
            <a:r>
              <a:rPr lang="en-US" dirty="0"/>
              <a:t>Reflect: Content Deepening Focus Question 1</a:t>
            </a:r>
          </a:p>
        </p:txBody>
      </p:sp>
      <p:sp>
        <p:nvSpPr>
          <p:cNvPr id="3" name="Content Placeholder 2"/>
          <p:cNvSpPr>
            <a:spLocks noGrp="1"/>
          </p:cNvSpPr>
          <p:nvPr>
            <p:ph idx="1"/>
          </p:nvPr>
        </p:nvSpPr>
        <p:spPr>
          <a:xfrm>
            <a:off x="609600" y="1905000"/>
            <a:ext cx="8077200" cy="4572000"/>
          </a:xfrm>
        </p:spPr>
        <p:txBody>
          <a:bodyPr>
            <a:normAutofit/>
          </a:bodyPr>
          <a:lstStyle/>
          <a:p>
            <a:pPr marL="0" lvl="0" indent="0">
              <a:buNone/>
            </a:pPr>
            <a:r>
              <a:rPr lang="en-US" sz="3200" dirty="0"/>
              <a:t>How would biologists explain how a trait changes within a population over time?</a:t>
            </a:r>
          </a:p>
          <a:p>
            <a:endParaRPr lang="en-US" dirty="0"/>
          </a:p>
        </p:txBody>
      </p:sp>
    </p:spTree>
    <p:extLst>
      <p:ext uri="{BB962C8B-B14F-4D97-AF65-F5344CB8AC3E}">
        <p14:creationId xmlns:p14="http://schemas.microsoft.com/office/powerpoint/2010/main" val="3891770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Reflect: Unit Central Question	</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t>How do differences (variations) in plants or animals of the same kind help them survive </a:t>
            </a:r>
            <a:br>
              <a:rPr lang="en-US" sz="3200" dirty="0"/>
            </a:br>
            <a:r>
              <a:rPr lang="en-US" sz="3200" dirty="0"/>
              <a:t>so they can produce young (babies or seeds)?</a:t>
            </a:r>
          </a:p>
        </p:txBody>
      </p:sp>
      <p:pic>
        <p:nvPicPr>
          <p:cNvPr id="4" name="Picture 3" descr="coral-reef">
            <a:extLst>
              <a:ext uri="{FF2B5EF4-FFF2-40B4-BE49-F238E27FC236}">
                <a16:creationId xmlns:a16="http://schemas.microsoft.com/office/drawing/2014/main" id="{1E3A4019-3BAF-49E8-BC89-780F438913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352800"/>
            <a:ext cx="6019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3600" y="6400800"/>
            <a:ext cx="1823353"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1755143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914400" y="990600"/>
            <a:ext cx="6781800" cy="2133600"/>
          </a:xfrm>
        </p:spPr>
        <p:txBody>
          <a:bodyPr/>
          <a:lstStyle/>
          <a:p>
            <a:pPr algn="ctr" eaLnBrk="1" hangingPunct="1"/>
            <a:r>
              <a:rPr lang="en-US" altLang="en-US" dirty="0"/>
              <a:t>Presenting Data</a:t>
            </a:r>
          </a:p>
        </p:txBody>
      </p:sp>
      <p:sp>
        <p:nvSpPr>
          <p:cNvPr id="3075" name="Subtitle 4"/>
          <p:cNvSpPr>
            <a:spLocks noGrp="1"/>
          </p:cNvSpPr>
          <p:nvPr>
            <p:ph type="subTitle" idx="1"/>
          </p:nvPr>
        </p:nvSpPr>
        <p:spPr>
          <a:xfrm>
            <a:off x="990600" y="3505200"/>
            <a:ext cx="6400800" cy="1752600"/>
          </a:xfrm>
        </p:spPr>
        <p:txBody>
          <a:bodyPr/>
          <a:lstStyle/>
          <a:p>
            <a:pPr algn="ctr" eaLnBrk="1" hangingPunct="1"/>
            <a:r>
              <a:rPr lang="en-US" altLang="en-US" dirty="0"/>
              <a:t>Dr. Laurie Riggs</a:t>
            </a:r>
          </a:p>
          <a:p>
            <a:pPr algn="ctr" eaLnBrk="1" hangingPunct="1"/>
            <a:r>
              <a:rPr lang="en-US" altLang="en-US" dirty="0"/>
              <a:t>Lriggs@cpp.edu</a:t>
            </a:r>
          </a:p>
        </p:txBody>
      </p:sp>
      <p:sp>
        <p:nvSpPr>
          <p:cNvPr id="3077" name="AutoShape 4" descr="Image result for graph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63025">
            <a:off x="186200" y="750995"/>
            <a:ext cx="2619277" cy="158390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7766">
            <a:off x="5882057" y="749252"/>
            <a:ext cx="2804076" cy="157729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47716">
            <a:off x="5402605" y="4628351"/>
            <a:ext cx="3297745" cy="127158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82813">
            <a:off x="557753" y="4479680"/>
            <a:ext cx="2361144" cy="1804696"/>
          </a:xfrm>
          <a:prstGeom prst="rect">
            <a:avLst/>
          </a:prstGeom>
        </p:spPr>
      </p:pic>
      <p:sp>
        <p:nvSpPr>
          <p:cNvPr id="6" name="TextBox 5"/>
          <p:cNvSpPr txBox="1"/>
          <p:nvPr/>
        </p:nvSpPr>
        <p:spPr>
          <a:xfrm rot="20549064">
            <a:off x="1909156" y="2007275"/>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Pixabay.com</a:t>
            </a:r>
          </a:p>
        </p:txBody>
      </p:sp>
      <p:sp>
        <p:nvSpPr>
          <p:cNvPr id="15" name="TextBox 14"/>
          <p:cNvSpPr txBox="1"/>
          <p:nvPr/>
        </p:nvSpPr>
        <p:spPr>
          <a:xfrm rot="1088245">
            <a:off x="7242245" y="2470414"/>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Pixabay.com</a:t>
            </a:r>
          </a:p>
        </p:txBody>
      </p:sp>
      <p:sp>
        <p:nvSpPr>
          <p:cNvPr id="16" name="TextBox 15"/>
          <p:cNvSpPr txBox="1"/>
          <p:nvPr/>
        </p:nvSpPr>
        <p:spPr>
          <a:xfrm rot="21141306">
            <a:off x="1837712" y="6176139"/>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Pixabay.com</a:t>
            </a:r>
          </a:p>
        </p:txBody>
      </p:sp>
      <p:sp>
        <p:nvSpPr>
          <p:cNvPr id="17" name="TextBox 16"/>
          <p:cNvSpPr txBox="1"/>
          <p:nvPr/>
        </p:nvSpPr>
        <p:spPr>
          <a:xfrm rot="495467">
            <a:off x="7170932" y="5967970"/>
            <a:ext cx="1416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2</a:t>
            </a:r>
          </a:p>
        </p:txBody>
      </p:sp>
      <p:sp>
        <p:nvSpPr>
          <p:cNvPr id="3" name="Content Placeholder 2"/>
          <p:cNvSpPr>
            <a:spLocks noGrp="1"/>
          </p:cNvSpPr>
          <p:nvPr>
            <p:ph idx="1"/>
          </p:nvPr>
        </p:nvSpPr>
        <p:spPr>
          <a:xfrm>
            <a:off x="609600" y="1600200"/>
            <a:ext cx="8077200" cy="4876800"/>
          </a:xfrm>
        </p:spPr>
        <p:txBody>
          <a:bodyPr>
            <a:normAutofit/>
          </a:bodyPr>
          <a:lstStyle/>
          <a:p>
            <a:pPr marL="0" lvl="0" indent="0">
              <a:buNone/>
            </a:pPr>
            <a:r>
              <a:rPr lang="en-US" sz="3200" dirty="0"/>
              <a:t>Why do we use graphs?</a:t>
            </a:r>
          </a:p>
          <a:p>
            <a:endParaRPr lang="en-US" dirty="0"/>
          </a:p>
        </p:txBody>
      </p:sp>
    </p:spTree>
    <p:extLst>
      <p:ext uri="{BB962C8B-B14F-4D97-AF65-F5344CB8AC3E}">
        <p14:creationId xmlns:p14="http://schemas.microsoft.com/office/powerpoint/2010/main" val="3891770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533400"/>
            <a:ext cx="8001000" cy="990600"/>
          </a:xfrm>
        </p:spPr>
        <p:txBody>
          <a:bodyPr/>
          <a:lstStyle/>
          <a:p>
            <a:pPr eaLnBrk="1" hangingPunct="1"/>
            <a:r>
              <a:rPr lang="en-US" altLang="en-US" dirty="0"/>
              <a:t>What Do You Know about Graphs?</a:t>
            </a:r>
          </a:p>
        </p:txBody>
      </p:sp>
      <p:sp>
        <p:nvSpPr>
          <p:cNvPr id="5123" name="Content Placeholder 2"/>
          <p:cNvSpPr>
            <a:spLocks noGrp="1"/>
          </p:cNvSpPr>
          <p:nvPr>
            <p:ph idx="1"/>
          </p:nvPr>
        </p:nvSpPr>
        <p:spPr>
          <a:xfrm>
            <a:off x="762000" y="1600200"/>
            <a:ext cx="8077200" cy="4411662"/>
          </a:xfrm>
        </p:spPr>
        <p:txBody>
          <a:bodyPr/>
          <a:lstStyle/>
          <a:p>
            <a:pPr marL="365760" indent="-365760" eaLnBrk="1" hangingPunct="1">
              <a:spcBef>
                <a:spcPts val="1200"/>
              </a:spcBef>
            </a:pPr>
            <a:r>
              <a:rPr lang="en-US" altLang="en-US" sz="3200" dirty="0"/>
              <a:t>What do you already know about  graphs and why we use them?</a:t>
            </a:r>
          </a:p>
          <a:p>
            <a:pPr marL="365760" indent="-365760" eaLnBrk="1" hangingPunct="1">
              <a:spcBef>
                <a:spcPts val="1200"/>
              </a:spcBef>
            </a:pPr>
            <a:r>
              <a:rPr lang="en-US" altLang="en-US" sz="3200" dirty="0"/>
              <a:t>Is it important to know which type of graph to use and how to read and/or interpret it?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533400"/>
            <a:ext cx="8001000" cy="990600"/>
          </a:xfrm>
        </p:spPr>
        <p:txBody>
          <a:bodyPr/>
          <a:lstStyle/>
          <a:p>
            <a:pPr eaLnBrk="1" hangingPunct="1"/>
            <a:r>
              <a:rPr lang="en-US" altLang="en-US" dirty="0"/>
              <a:t>What Does This Graph Depict?</a:t>
            </a:r>
          </a:p>
        </p:txBody>
      </p:sp>
      <p:sp>
        <p:nvSpPr>
          <p:cNvPr id="5" name="Rectangle 3">
            <a:extLst>
              <a:ext uri="{FF2B5EF4-FFF2-40B4-BE49-F238E27FC236}">
                <a16:creationId xmlns:a16="http://schemas.microsoft.com/office/drawing/2014/main" id="{05923F27-AB66-4B5C-A788-7F06040A1E86}"/>
              </a:ext>
            </a:extLst>
          </p:cNvPr>
          <p:cNvSpPr txBox="1">
            <a:spLocks noChangeArrowheads="1"/>
          </p:cNvSpPr>
          <p:nvPr/>
        </p:nvSpPr>
        <p:spPr bwMode="auto">
          <a:xfrm>
            <a:off x="762000" y="4572000"/>
            <a:ext cx="762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2563" marR="0" lvl="0" indent="-182563" algn="l" defTabSz="914400" rtl="0" eaLnBrk="1" fontAlgn="base" latinLnBrk="0" hangingPunct="1">
              <a:lnSpc>
                <a:spcPct val="100000"/>
              </a:lnSpc>
              <a:spcBef>
                <a:spcPct val="20000"/>
              </a:spcBef>
              <a:spcAft>
                <a:spcPct val="0"/>
              </a:spcAft>
              <a:buClr>
                <a:schemeClr val="accent1"/>
              </a:buClr>
              <a:buSzPct val="85000"/>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Claim: </a:t>
            </a:r>
            <a:r>
              <a:rPr kumimoji="0" lang="en-US" alt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Oil consumption in the US doubles.</a:t>
            </a:r>
          </a:p>
        </p:txBody>
      </p:sp>
      <p:grpSp>
        <p:nvGrpSpPr>
          <p:cNvPr id="6" name="Group 5">
            <a:extLst>
              <a:ext uri="{FF2B5EF4-FFF2-40B4-BE49-F238E27FC236}">
                <a16:creationId xmlns:a16="http://schemas.microsoft.com/office/drawing/2014/main" id="{0803B8E7-F73E-4A04-8758-A0620DE031B0}"/>
              </a:ext>
            </a:extLst>
          </p:cNvPr>
          <p:cNvGrpSpPr/>
          <p:nvPr/>
        </p:nvGrpSpPr>
        <p:grpSpPr>
          <a:xfrm>
            <a:off x="2362200" y="2286000"/>
            <a:ext cx="3657600" cy="1890713"/>
            <a:chOff x="2438400" y="4291013"/>
            <a:chExt cx="3657600" cy="1890713"/>
          </a:xfrm>
        </p:grpSpPr>
        <p:sp>
          <p:nvSpPr>
            <p:cNvPr id="7" name="AutoShape 4">
              <a:extLst>
                <a:ext uri="{FF2B5EF4-FFF2-40B4-BE49-F238E27FC236}">
                  <a16:creationId xmlns:a16="http://schemas.microsoft.com/office/drawing/2014/main" id="{350BF158-F643-4F98-B52A-0B47C0CCC737}"/>
                </a:ext>
              </a:extLst>
            </p:cNvPr>
            <p:cNvSpPr>
              <a:spLocks noChangeArrowheads="1"/>
            </p:cNvSpPr>
            <p:nvPr/>
          </p:nvSpPr>
          <p:spPr bwMode="auto">
            <a:xfrm>
              <a:off x="3276600" y="4976813"/>
              <a:ext cx="609600" cy="685800"/>
            </a:xfrm>
            <a:prstGeom prst="can">
              <a:avLst>
                <a:gd name="adj" fmla="val 2812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 name="Line 5">
              <a:extLst>
                <a:ext uri="{FF2B5EF4-FFF2-40B4-BE49-F238E27FC236}">
                  <a16:creationId xmlns:a16="http://schemas.microsoft.com/office/drawing/2014/main" id="{B71D05E6-1553-413F-B3FA-A971D6A159DC}"/>
                </a:ext>
              </a:extLst>
            </p:cNvPr>
            <p:cNvSpPr>
              <a:spLocks noChangeShapeType="1"/>
            </p:cNvSpPr>
            <p:nvPr/>
          </p:nvSpPr>
          <p:spPr bwMode="auto">
            <a:xfrm>
              <a:off x="2514600" y="436721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6">
              <a:extLst>
                <a:ext uri="{FF2B5EF4-FFF2-40B4-BE49-F238E27FC236}">
                  <a16:creationId xmlns:a16="http://schemas.microsoft.com/office/drawing/2014/main" id="{F4C67FE5-AFB9-4F9C-86D9-483F96E5C180}"/>
                </a:ext>
              </a:extLst>
            </p:cNvPr>
            <p:cNvSpPr>
              <a:spLocks noChangeShapeType="1"/>
            </p:cNvSpPr>
            <p:nvPr/>
          </p:nvSpPr>
          <p:spPr bwMode="auto">
            <a:xfrm>
              <a:off x="2438400" y="505301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7">
              <a:extLst>
                <a:ext uri="{FF2B5EF4-FFF2-40B4-BE49-F238E27FC236}">
                  <a16:creationId xmlns:a16="http://schemas.microsoft.com/office/drawing/2014/main" id="{60AE6C0D-4200-4567-9977-1C5CE552BD00}"/>
                </a:ext>
              </a:extLst>
            </p:cNvPr>
            <p:cNvSpPr>
              <a:spLocks noChangeShapeType="1"/>
            </p:cNvSpPr>
            <p:nvPr/>
          </p:nvSpPr>
          <p:spPr bwMode="auto">
            <a:xfrm>
              <a:off x="2438400" y="444341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8">
              <a:extLst>
                <a:ext uri="{FF2B5EF4-FFF2-40B4-BE49-F238E27FC236}">
                  <a16:creationId xmlns:a16="http://schemas.microsoft.com/office/drawing/2014/main" id="{E2412DA3-CB49-4CDA-9459-B7DC48CF3F91}"/>
                </a:ext>
              </a:extLst>
            </p:cNvPr>
            <p:cNvSpPr>
              <a:spLocks noChangeShapeType="1"/>
            </p:cNvSpPr>
            <p:nvPr/>
          </p:nvSpPr>
          <p:spPr bwMode="auto">
            <a:xfrm>
              <a:off x="3581400" y="573881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9">
              <a:extLst>
                <a:ext uri="{FF2B5EF4-FFF2-40B4-BE49-F238E27FC236}">
                  <a16:creationId xmlns:a16="http://schemas.microsoft.com/office/drawing/2014/main" id="{D9F518FF-5899-4557-82F9-6B4221D0702A}"/>
                </a:ext>
              </a:extLst>
            </p:cNvPr>
            <p:cNvSpPr>
              <a:spLocks noChangeShapeType="1"/>
            </p:cNvSpPr>
            <p:nvPr/>
          </p:nvSpPr>
          <p:spPr bwMode="auto">
            <a:xfrm>
              <a:off x="4876800" y="573881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AutoShape 10">
              <a:extLst>
                <a:ext uri="{FF2B5EF4-FFF2-40B4-BE49-F238E27FC236}">
                  <a16:creationId xmlns:a16="http://schemas.microsoft.com/office/drawing/2014/main" id="{5452DCC9-A3D9-4F0C-9671-806362CC014E}"/>
                </a:ext>
              </a:extLst>
            </p:cNvPr>
            <p:cNvSpPr>
              <a:spLocks noChangeArrowheads="1"/>
            </p:cNvSpPr>
            <p:nvPr/>
          </p:nvSpPr>
          <p:spPr bwMode="auto">
            <a:xfrm>
              <a:off x="4343400" y="4291013"/>
              <a:ext cx="990600" cy="1371600"/>
            </a:xfrm>
            <a:prstGeom prst="can">
              <a:avLst>
                <a:gd name="adj" fmla="val 3461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 name="Text Box 12">
              <a:extLst>
                <a:ext uri="{FF2B5EF4-FFF2-40B4-BE49-F238E27FC236}">
                  <a16:creationId xmlns:a16="http://schemas.microsoft.com/office/drawing/2014/main" id="{03D04B4A-7B35-4C80-AA03-7EA396ED152D}"/>
                </a:ext>
              </a:extLst>
            </p:cNvPr>
            <p:cNvSpPr txBox="1">
              <a:spLocks noChangeArrowheads="1"/>
            </p:cNvSpPr>
            <p:nvPr/>
          </p:nvSpPr>
          <p:spPr bwMode="auto">
            <a:xfrm>
              <a:off x="3124200" y="5815013"/>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t>1989</a:t>
              </a:r>
            </a:p>
          </p:txBody>
        </p:sp>
        <p:sp>
          <p:nvSpPr>
            <p:cNvPr id="15" name="Text Box 13">
              <a:extLst>
                <a:ext uri="{FF2B5EF4-FFF2-40B4-BE49-F238E27FC236}">
                  <a16:creationId xmlns:a16="http://schemas.microsoft.com/office/drawing/2014/main" id="{DCBBDD09-1B7D-4B53-97AE-15B1358FABA0}"/>
                </a:ext>
              </a:extLst>
            </p:cNvPr>
            <p:cNvSpPr txBox="1">
              <a:spLocks noChangeArrowheads="1"/>
            </p:cNvSpPr>
            <p:nvPr/>
          </p:nvSpPr>
          <p:spPr bwMode="auto">
            <a:xfrm>
              <a:off x="4343400" y="5815013"/>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t>1999</a:t>
              </a:r>
            </a:p>
          </p:txBody>
        </p:sp>
        <p:sp>
          <p:nvSpPr>
            <p:cNvPr id="16" name="Line 14">
              <a:extLst>
                <a:ext uri="{FF2B5EF4-FFF2-40B4-BE49-F238E27FC236}">
                  <a16:creationId xmlns:a16="http://schemas.microsoft.com/office/drawing/2014/main" id="{D8C1B4E3-22D7-44FB-B6F0-70103514FC7F}"/>
                </a:ext>
              </a:extLst>
            </p:cNvPr>
            <p:cNvSpPr>
              <a:spLocks noChangeShapeType="1"/>
            </p:cNvSpPr>
            <p:nvPr/>
          </p:nvSpPr>
          <p:spPr bwMode="auto">
            <a:xfrm>
              <a:off x="2514600" y="5738813"/>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533400"/>
            <a:ext cx="7924800" cy="990600"/>
          </a:xfrm>
        </p:spPr>
        <p:txBody>
          <a:bodyPr/>
          <a:lstStyle/>
          <a:p>
            <a:pPr eaLnBrk="1" hangingPunct="1"/>
            <a:r>
              <a:rPr lang="en-US" altLang="en-US" dirty="0"/>
              <a:t>What Does Statistics Involve?</a:t>
            </a:r>
          </a:p>
        </p:txBody>
      </p:sp>
      <p:sp>
        <p:nvSpPr>
          <p:cNvPr id="16387" name="Rectangle 3"/>
          <p:cNvSpPr>
            <a:spLocks noGrp="1" noChangeArrowheads="1"/>
          </p:cNvSpPr>
          <p:nvPr>
            <p:ph type="body" idx="1"/>
          </p:nvPr>
        </p:nvSpPr>
        <p:spPr>
          <a:xfrm>
            <a:off x="685800" y="1600200"/>
            <a:ext cx="8153400" cy="4411662"/>
          </a:xfrm>
        </p:spPr>
        <p:txBody>
          <a:bodyPr/>
          <a:lstStyle/>
          <a:p>
            <a:pPr marL="0" indent="0" eaLnBrk="1" hangingPunct="1">
              <a:buNone/>
            </a:pPr>
            <a:r>
              <a:rPr lang="en-US" altLang="en-US" sz="3200" dirty="0"/>
              <a:t>The study of statistics involves math and relies on numerical calculations. It also relies on how the numbers are chosen and how the data are presented and interpreted.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81000"/>
            <a:ext cx="8001000" cy="990600"/>
          </a:xfrm>
        </p:spPr>
        <p:txBody>
          <a:bodyPr/>
          <a:lstStyle/>
          <a:p>
            <a:pPr eaLnBrk="1" hangingPunct="1"/>
            <a:r>
              <a:rPr lang="en-US" altLang="en-US" dirty="0"/>
              <a:t>Scenario 1: Ice-Cream Sales</a:t>
            </a:r>
          </a:p>
        </p:txBody>
      </p:sp>
      <p:sp>
        <p:nvSpPr>
          <p:cNvPr id="17411" name="Rectangle 3"/>
          <p:cNvSpPr>
            <a:spLocks noGrp="1" noChangeArrowheads="1"/>
          </p:cNvSpPr>
          <p:nvPr>
            <p:ph type="body" idx="1"/>
          </p:nvPr>
        </p:nvSpPr>
        <p:spPr>
          <a:xfrm>
            <a:off x="609600" y="1371600"/>
            <a:ext cx="8077200" cy="4876800"/>
          </a:xfrm>
        </p:spPr>
        <p:txBody>
          <a:bodyPr/>
          <a:lstStyle/>
          <a:p>
            <a:pPr marL="0" indent="0" eaLnBrk="1" hangingPunct="1">
              <a:buNone/>
            </a:pPr>
            <a:r>
              <a:rPr lang="en-US" altLang="en-US" sz="2600" dirty="0"/>
              <a:t>A new advertisement for Ben and Jerry's ice cream introduced in late May of last year resulted in a 30% increase in ice-cream sales for the following three months. Thus, the advertisement was effective. </a:t>
            </a:r>
          </a:p>
          <a:p>
            <a:pPr marL="731520" indent="-365760">
              <a:spcBef>
                <a:spcPts val="2400"/>
              </a:spcBef>
            </a:pPr>
            <a:r>
              <a:rPr lang="en-US" altLang="en-US" sz="2600" b="1" dirty="0"/>
              <a:t>Fact: </a:t>
            </a:r>
            <a:r>
              <a:rPr lang="en-US" altLang="en-US" sz="2600" dirty="0"/>
              <a:t>Ice-cream consumption generally increases in the months of June, July, and August, regardless of advertisements. </a:t>
            </a:r>
          </a:p>
          <a:p>
            <a:pPr marL="731520" indent="-365760">
              <a:spcBef>
                <a:spcPts val="1200"/>
              </a:spcBef>
            </a:pPr>
            <a:r>
              <a:rPr lang="en-US" altLang="en-US" sz="2600" dirty="0"/>
              <a:t>The major flaw in this scenario is called a </a:t>
            </a:r>
            <a:r>
              <a:rPr lang="en-US" altLang="en-US" sz="2600" b="1" dirty="0"/>
              <a:t>history effect </a:t>
            </a:r>
            <a:r>
              <a:rPr lang="en-US" altLang="en-US" sz="2600" dirty="0"/>
              <a:t>and leads people to interpret outcomes as the result of one variable when another variable (in this case, seasonal timing) is actually responsible.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to="" calcmode="lin" valueType="num">
                                      <p:cBhvr>
                                        <p:cTn id="12" dur="1" fill="hold"/>
                                        <p:tgtEl>
                                          <p:spTgt spid="174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to="" calcmode="lin" valueType="num">
                                      <p:cBhvr>
                                        <p:cTn id="17" dur="1" fill="hold"/>
                                        <p:tgtEl>
                                          <p:spTgt spid="174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57200"/>
            <a:ext cx="8001000" cy="990600"/>
          </a:xfrm>
        </p:spPr>
        <p:txBody>
          <a:bodyPr/>
          <a:lstStyle/>
          <a:p>
            <a:pPr eaLnBrk="1" hangingPunct="1"/>
            <a:r>
              <a:rPr lang="en-US" altLang="en-US" dirty="0"/>
              <a:t>Scenario 2: Churches and Crime</a:t>
            </a:r>
          </a:p>
        </p:txBody>
      </p:sp>
      <p:sp>
        <p:nvSpPr>
          <p:cNvPr id="18435" name="Rectangle 3"/>
          <p:cNvSpPr>
            <a:spLocks noGrp="1" noChangeArrowheads="1"/>
          </p:cNvSpPr>
          <p:nvPr>
            <p:ph type="body" idx="1"/>
          </p:nvPr>
        </p:nvSpPr>
        <p:spPr>
          <a:xfrm>
            <a:off x="685800" y="1447800"/>
            <a:ext cx="8001000" cy="4876800"/>
          </a:xfrm>
        </p:spPr>
        <p:txBody>
          <a:bodyPr/>
          <a:lstStyle/>
          <a:p>
            <a:pPr marL="0" indent="0" eaLnBrk="1" hangingPunct="1">
              <a:buNone/>
            </a:pPr>
            <a:r>
              <a:rPr lang="en-US" altLang="en-US" sz="2900" dirty="0"/>
              <a:t>When there are more churches in a city, there is  more crime. Thus, churches lead to crime. </a:t>
            </a:r>
          </a:p>
          <a:p>
            <a:pPr marL="731520" indent="-365760">
              <a:spcBef>
                <a:spcPts val="2400"/>
              </a:spcBef>
            </a:pPr>
            <a:r>
              <a:rPr lang="en-US" altLang="en-US" sz="2900" b="1" dirty="0"/>
              <a:t>Fact: </a:t>
            </a:r>
            <a:r>
              <a:rPr lang="en-US" altLang="en-US" sz="2900" dirty="0"/>
              <a:t>Bigger cities with larger populations have more churches and more crime. Larger populations explain why there are more churches and higher crime rates.</a:t>
            </a:r>
          </a:p>
          <a:p>
            <a:pPr marL="731520" indent="-365760">
              <a:spcBef>
                <a:spcPts val="1200"/>
              </a:spcBef>
            </a:pPr>
            <a:r>
              <a:rPr lang="en-US" altLang="en-US" sz="2900" b="1" dirty="0"/>
              <a:t>Major flaw: </a:t>
            </a:r>
            <a:r>
              <a:rPr lang="en-US" altLang="en-US" sz="2900" dirty="0"/>
              <a:t>People erroneously believe that there is a </a:t>
            </a:r>
            <a:r>
              <a:rPr lang="en-US" altLang="en-US" sz="2900" b="1" dirty="0"/>
              <a:t>causal relationship</a:t>
            </a:r>
            <a:r>
              <a:rPr lang="en-US" altLang="en-US" sz="2900" dirty="0"/>
              <a:t> between two primary variables rather than recognizing that a third variable may be responsible.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to="" calcmode="lin" valueType="num">
                                      <p:cBhvr>
                                        <p:cTn id="7" dur="1" fill="hold"/>
                                        <p:tgtEl>
                                          <p:spTgt spid="1843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to="" calcmode="lin" valueType="num">
                                      <p:cBhvr>
                                        <p:cTn id="12" dur="1" fill="hold"/>
                                        <p:tgtEl>
                                          <p:spTgt spid="1843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to="" calcmode="lin" valueType="num">
                                      <p:cBhvr>
                                        <p:cTn id="17" dur="1" fill="hold"/>
                                        <p:tgtEl>
                                          <p:spTgt spid="184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144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533400" y="1219200"/>
            <a:ext cx="8382000" cy="5334000"/>
          </a:xfrm>
        </p:spPr>
        <p:txBody>
          <a:bodyPr/>
          <a:lstStyle/>
          <a:p>
            <a:pPr marL="274320" indent="-274320" eaLnBrk="1" hangingPunct="1">
              <a:spcBef>
                <a:spcPts val="600"/>
              </a:spcBef>
              <a:spcAft>
                <a:spcPts val="300"/>
              </a:spcAft>
              <a:buFont typeface="Arial" pitchFamily="34" charset="0"/>
              <a:buChar char="•"/>
            </a:pPr>
            <a:r>
              <a:rPr lang="en-US" sz="2700" dirty="0"/>
              <a:t>How can science content storyline coherence be enhanced by explicitly implementing </a:t>
            </a:r>
            <a:r>
              <a:rPr lang="en-US" sz="2700" dirty="0" err="1"/>
              <a:t>STeLLA</a:t>
            </a:r>
            <a:r>
              <a:rPr lang="en-US" sz="2700" dirty="0"/>
              <a:t> strategy F (Make explicit links between science ideas and activities), strategy G (Link science ideas to other science ideas), and strategy H (Highlight key science ideas and focus question throughout)? </a:t>
            </a:r>
          </a:p>
          <a:p>
            <a:pPr marL="274320" indent="-274320" eaLnBrk="1" hangingPunct="1">
              <a:spcBef>
                <a:spcPts val="600"/>
              </a:spcBef>
              <a:spcAft>
                <a:spcPts val="300"/>
              </a:spcAft>
              <a:buFont typeface="Arial" pitchFamily="34" charset="0"/>
              <a:buChar char="•"/>
            </a:pPr>
            <a:r>
              <a:rPr lang="en-US" sz="2700" dirty="0"/>
              <a:t>How will the Student Thinking Lens and Science Content Storyline Lens strategies help you teach the VPA lessons in the fall?</a:t>
            </a:r>
          </a:p>
          <a:p>
            <a:pPr marL="274320" indent="-274320" eaLnBrk="1" hangingPunct="1">
              <a:spcBef>
                <a:spcPts val="600"/>
              </a:spcBef>
              <a:spcAft>
                <a:spcPts val="300"/>
              </a:spcAft>
              <a:buFont typeface="Arial" pitchFamily="34" charset="0"/>
              <a:buChar char="•"/>
            </a:pPr>
            <a:r>
              <a:rPr lang="en-US" sz="2700" dirty="0"/>
              <a:t>How would biologists explain how a trait changes within a population over time?</a:t>
            </a:r>
          </a:p>
          <a:p>
            <a:pPr marL="274320" indent="-274320" eaLnBrk="1" hangingPunct="1">
              <a:spcBef>
                <a:spcPts val="600"/>
              </a:spcBef>
              <a:spcAft>
                <a:spcPts val="300"/>
              </a:spcAft>
              <a:buFont typeface="Arial" pitchFamily="34" charset="0"/>
              <a:buChar char="•"/>
            </a:pPr>
            <a:r>
              <a:rPr lang="en-US" sz="2700" dirty="0"/>
              <a:t>Why do we use graphs?</a:t>
            </a:r>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04800"/>
            <a:ext cx="8001000" cy="990600"/>
          </a:xfrm>
        </p:spPr>
        <p:txBody>
          <a:bodyPr/>
          <a:lstStyle/>
          <a:p>
            <a:pPr eaLnBrk="1" hangingPunct="1"/>
            <a:r>
              <a:rPr lang="en-US" altLang="en-US" dirty="0"/>
              <a:t>Deceptive Displays</a:t>
            </a:r>
          </a:p>
        </p:txBody>
      </p:sp>
      <p:pic>
        <p:nvPicPr>
          <p:cNvPr id="6" name="Picture 4" descr="ithaca1">
            <a:extLst>
              <a:ext uri="{FF2B5EF4-FFF2-40B4-BE49-F238E27FC236}">
                <a16:creationId xmlns:a16="http://schemas.microsoft.com/office/drawing/2014/main" id="{6C7D25F4-5A26-464B-B7B4-8A4D497B27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80" y="1275708"/>
            <a:ext cx="420624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a:extLst>
              <a:ext uri="{FF2B5EF4-FFF2-40B4-BE49-F238E27FC236}">
                <a16:creationId xmlns:a16="http://schemas.microsoft.com/office/drawing/2014/main" id="{621C60E4-EF7D-4AF3-A2CF-FE9242D1C1DD}"/>
              </a:ext>
            </a:extLst>
          </p:cNvPr>
          <p:cNvSpPr txBox="1"/>
          <p:nvPr/>
        </p:nvSpPr>
        <p:spPr>
          <a:xfrm>
            <a:off x="4008120" y="6445478"/>
            <a:ext cx="26670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Ithaca Times</a:t>
            </a:r>
          </a:p>
        </p:txBody>
      </p:sp>
    </p:spTree>
    <p:extLst>
      <p:ext uri="{BB962C8B-B14F-4D97-AF65-F5344CB8AC3E}">
        <p14:creationId xmlns:p14="http://schemas.microsoft.com/office/powerpoint/2010/main" val="14314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04800"/>
            <a:ext cx="8001000" cy="990600"/>
          </a:xfrm>
        </p:spPr>
        <p:txBody>
          <a:bodyPr/>
          <a:lstStyle/>
          <a:p>
            <a:pPr eaLnBrk="1" hangingPunct="1"/>
            <a:r>
              <a:rPr lang="en-US" altLang="en-US" dirty="0"/>
              <a:t>Deceptive Displays</a:t>
            </a:r>
          </a:p>
        </p:txBody>
      </p:sp>
      <p:pic>
        <p:nvPicPr>
          <p:cNvPr id="6" name="Picture 4" descr="ithaca1">
            <a:extLst>
              <a:ext uri="{FF2B5EF4-FFF2-40B4-BE49-F238E27FC236}">
                <a16:creationId xmlns:a16="http://schemas.microsoft.com/office/drawing/2014/main" id="{EFFC4667-57B1-451C-BEC7-36B61EC7F8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80" y="1275708"/>
            <a:ext cx="420624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72142C76-4336-4477-967C-B076A92863A1}"/>
              </a:ext>
            </a:extLst>
          </p:cNvPr>
          <p:cNvSpPr txBox="1"/>
          <p:nvPr/>
        </p:nvSpPr>
        <p:spPr>
          <a:xfrm>
            <a:off x="4008120" y="6445478"/>
            <a:ext cx="26670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Ithaca Times</a:t>
            </a:r>
          </a:p>
        </p:txBody>
      </p:sp>
    </p:spTree>
    <p:extLst>
      <p:ext uri="{BB962C8B-B14F-4D97-AF65-F5344CB8AC3E}">
        <p14:creationId xmlns:p14="http://schemas.microsoft.com/office/powerpoint/2010/main" val="14314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04800"/>
            <a:ext cx="8001000" cy="990600"/>
          </a:xfrm>
        </p:spPr>
        <p:txBody>
          <a:bodyPr/>
          <a:lstStyle/>
          <a:p>
            <a:pPr eaLnBrk="1" hangingPunct="1"/>
            <a:r>
              <a:rPr lang="en-US" altLang="en-US" dirty="0"/>
              <a:t>Deceptive Displays</a:t>
            </a:r>
          </a:p>
        </p:txBody>
      </p:sp>
      <p:pic>
        <p:nvPicPr>
          <p:cNvPr id="6" name="Picture 4" descr="ithaca1">
            <a:extLst>
              <a:ext uri="{FF2B5EF4-FFF2-40B4-BE49-F238E27FC236}">
                <a16:creationId xmlns:a16="http://schemas.microsoft.com/office/drawing/2014/main" id="{8D1C007F-3EC2-46DE-8C56-A7B0092302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80" y="1275708"/>
            <a:ext cx="420624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66A8A869-427A-4557-959F-E7F55DD89FC7}"/>
              </a:ext>
            </a:extLst>
          </p:cNvPr>
          <p:cNvSpPr txBox="1"/>
          <p:nvPr/>
        </p:nvSpPr>
        <p:spPr>
          <a:xfrm>
            <a:off x="4008120" y="6445478"/>
            <a:ext cx="26670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Ithaca Times</a:t>
            </a:r>
          </a:p>
        </p:txBody>
      </p:sp>
    </p:spTree>
    <p:extLst>
      <p:ext uri="{BB962C8B-B14F-4D97-AF65-F5344CB8AC3E}">
        <p14:creationId xmlns:p14="http://schemas.microsoft.com/office/powerpoint/2010/main" val="14314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E8323D4-E95F-4E2D-BBC5-1AF7D253FD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0984" y="1371600"/>
            <a:ext cx="3155332" cy="5181600"/>
          </a:xfrm>
          <a:prstGeom prst="rect">
            <a:avLst/>
          </a:prstGeom>
        </p:spPr>
      </p:pic>
      <p:sp>
        <p:nvSpPr>
          <p:cNvPr id="4" name="Rectangle 2"/>
          <p:cNvSpPr txBox="1">
            <a:spLocks noChangeArrowheads="1"/>
          </p:cNvSpPr>
          <p:nvPr/>
        </p:nvSpPr>
        <p:spPr>
          <a:xfrm>
            <a:off x="685800" y="457200"/>
            <a:ext cx="8001000" cy="990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Deceptive Displays</a:t>
            </a:r>
          </a:p>
        </p:txBody>
      </p:sp>
      <p:sp>
        <p:nvSpPr>
          <p:cNvPr id="5" name="TextBox 4">
            <a:extLst>
              <a:ext uri="{FF2B5EF4-FFF2-40B4-BE49-F238E27FC236}">
                <a16:creationId xmlns:a16="http://schemas.microsoft.com/office/drawing/2014/main" id="{FFF9CA4C-D4F2-44CC-A416-A0709AAB3950}"/>
              </a:ext>
            </a:extLst>
          </p:cNvPr>
          <p:cNvSpPr txBox="1"/>
          <p:nvPr/>
        </p:nvSpPr>
        <p:spPr>
          <a:xfrm>
            <a:off x="3352800" y="6569765"/>
            <a:ext cx="26670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Ithaca Times</a:t>
            </a:r>
          </a:p>
        </p:txBody>
      </p:sp>
    </p:spTree>
    <p:extLst>
      <p:ext uri="{BB962C8B-B14F-4D97-AF65-F5344CB8AC3E}">
        <p14:creationId xmlns:p14="http://schemas.microsoft.com/office/powerpoint/2010/main" val="429296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81000"/>
            <a:ext cx="8077200" cy="990600"/>
          </a:xfrm>
        </p:spPr>
        <p:txBody>
          <a:bodyPr>
            <a:normAutofit/>
          </a:bodyPr>
          <a:lstStyle/>
          <a:p>
            <a:pPr eaLnBrk="1" hangingPunct="1"/>
            <a:r>
              <a:rPr lang="en-US" altLang="en-US" dirty="0"/>
              <a:t>Three Big Problems</a:t>
            </a:r>
          </a:p>
        </p:txBody>
      </p:sp>
      <p:sp>
        <p:nvSpPr>
          <p:cNvPr id="23555" name="Rectangle 3"/>
          <p:cNvSpPr>
            <a:spLocks noGrp="1" noChangeArrowheads="1"/>
          </p:cNvSpPr>
          <p:nvPr>
            <p:ph idx="1"/>
          </p:nvPr>
        </p:nvSpPr>
        <p:spPr>
          <a:xfrm>
            <a:off x="685800" y="1295400"/>
            <a:ext cx="8001000" cy="5257800"/>
          </a:xfrm>
        </p:spPr>
        <p:txBody>
          <a:bodyPr/>
          <a:lstStyle/>
          <a:p>
            <a:pPr marL="365760" indent="-365760" eaLnBrk="1" hangingPunct="1">
              <a:spcBef>
                <a:spcPts val="600"/>
              </a:spcBef>
              <a:buFont typeface="+mj-lt"/>
              <a:buAutoNum type="arabicPeriod"/>
              <a:defRPr/>
            </a:pPr>
            <a:r>
              <a:rPr lang="en-US" altLang="en-US" sz="2700" dirty="0"/>
              <a:t>The tuition graph covers a 34-year period, and the ranking graph covers an 11-year period, but on the magazine cover, they’re placed on the same horizontal scale.</a:t>
            </a:r>
          </a:p>
          <a:p>
            <a:pPr marL="365760" indent="-365760" eaLnBrk="1" hangingPunct="1">
              <a:spcBef>
                <a:spcPts val="1200"/>
              </a:spcBef>
              <a:buFont typeface="+mj-lt"/>
              <a:buAutoNum type="arabicPeriod"/>
              <a:defRPr/>
            </a:pPr>
            <a:r>
              <a:rPr lang="en-US" altLang="en-US" sz="2700" dirty="0"/>
              <a:t>The vertical scales for tuition and ranking couldn’t possibly have common units, but the ranking graph is placed under the tuition graph on the cover, creating</a:t>
            </a:r>
            <a:br>
              <a:rPr lang="en-US" altLang="en-US" sz="2700" dirty="0"/>
            </a:br>
            <a:r>
              <a:rPr lang="en-US" altLang="en-US" sz="2700" dirty="0"/>
              <a:t>the impression that cost exceeds quality.</a:t>
            </a:r>
          </a:p>
          <a:p>
            <a:pPr marL="365760" indent="-365760">
              <a:spcBef>
                <a:spcPts val="1200"/>
              </a:spcBef>
              <a:buFont typeface="+mj-lt"/>
              <a:buAutoNum type="arabicPeriod"/>
              <a:defRPr/>
            </a:pPr>
            <a:r>
              <a:rPr lang="en-US" sz="2700" dirty="0"/>
              <a:t>Here’s the masterstroke: The sharp “drop” in ranking on the graph actually represents the fact that Cornell's ranking </a:t>
            </a:r>
            <a:r>
              <a:rPr lang="en-US" sz="2700" b="1" dirty="0"/>
              <a:t>improved</a:t>
            </a:r>
            <a:r>
              <a:rPr lang="en-US" sz="2700" dirty="0"/>
              <a:t> from 15th to sixth during this 11-year period!</a:t>
            </a:r>
            <a:endParaRPr lang="en-US" altLang="en-U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to="" calcmode="lin" valueType="num">
                                      <p:cBhvr>
                                        <p:cTn id="7" dur="1" fill="hold"/>
                                        <p:tgtEl>
                                          <p:spTgt spid="235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to="" calcmode="lin" valueType="num">
                                      <p:cBhvr>
                                        <p:cTn id="12" dur="1" fill="hold"/>
                                        <p:tgtEl>
                                          <p:spTgt spid="235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 to="" calcmode="lin" valueType="num">
                                      <p:cBhvr>
                                        <p:cTn id="17" dur="1" fill="hold"/>
                                        <p:tgtEl>
                                          <p:spTgt spid="2355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533400"/>
            <a:ext cx="8153400" cy="990600"/>
          </a:xfrm>
        </p:spPr>
        <p:txBody>
          <a:bodyPr>
            <a:normAutofit/>
          </a:bodyPr>
          <a:lstStyle/>
          <a:p>
            <a:pPr eaLnBrk="1" hangingPunct="1"/>
            <a:r>
              <a:rPr lang="en-US" altLang="en-US" dirty="0"/>
              <a:t>The </a:t>
            </a:r>
            <a:r>
              <a:rPr lang="en-US" altLang="en-US" i="1" dirty="0"/>
              <a:t>Challenger</a:t>
            </a:r>
            <a:r>
              <a:rPr lang="en-US" altLang="en-US" dirty="0"/>
              <a:t> Disaster</a:t>
            </a:r>
          </a:p>
        </p:txBody>
      </p:sp>
      <p:pic>
        <p:nvPicPr>
          <p:cNvPr id="7" name="Picture 6">
            <a:extLst>
              <a:ext uri="{FF2B5EF4-FFF2-40B4-BE49-F238E27FC236}">
                <a16:creationId xmlns:a16="http://schemas.microsoft.com/office/drawing/2014/main" id="{B6D96FD6-C549-4AFF-91D0-8A8E793C6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00200"/>
            <a:ext cx="7848600" cy="4800600"/>
          </a:xfrm>
          <a:prstGeom prst="rect">
            <a:avLst/>
          </a:prstGeom>
        </p:spPr>
      </p:pic>
      <p:sp>
        <p:nvSpPr>
          <p:cNvPr id="8" name="TextBox 7">
            <a:extLst>
              <a:ext uri="{FF2B5EF4-FFF2-40B4-BE49-F238E27FC236}">
                <a16:creationId xmlns:a16="http://schemas.microsoft.com/office/drawing/2014/main" id="{AF425135-1F51-4094-8E5A-3B0866059479}"/>
              </a:ext>
            </a:extLst>
          </p:cNvPr>
          <p:cNvSpPr txBox="1"/>
          <p:nvPr/>
        </p:nvSpPr>
        <p:spPr>
          <a:xfrm>
            <a:off x="7010400" y="6400800"/>
            <a:ext cx="152324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Wikipedia.org</a:t>
            </a:r>
          </a:p>
        </p:txBody>
      </p:sp>
      <p:grpSp>
        <p:nvGrpSpPr>
          <p:cNvPr id="3" name="Group 2"/>
          <p:cNvGrpSpPr/>
          <p:nvPr/>
        </p:nvGrpSpPr>
        <p:grpSpPr>
          <a:xfrm rot="8516417">
            <a:off x="6641789" y="-39621"/>
            <a:ext cx="1127960" cy="3642957"/>
            <a:chOff x="7087829" y="9459579"/>
            <a:chExt cx="1385095" cy="3642957"/>
          </a:xfrm>
        </p:grpSpPr>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artisticPhotocopy/>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4637924">
              <a:off x="6027777" y="10657388"/>
              <a:ext cx="3505200" cy="1385095"/>
            </a:xfrm>
            <a:prstGeom prst="rect">
              <a:avLst/>
            </a:prstGeom>
          </p:spPr>
        </p:pic>
        <p:sp>
          <p:nvSpPr>
            <p:cNvPr id="2" name="TextBox 1"/>
            <p:cNvSpPr txBox="1"/>
            <p:nvPr/>
          </p:nvSpPr>
          <p:spPr>
            <a:xfrm rot="14712786">
              <a:off x="7369776" y="9891645"/>
              <a:ext cx="1128689" cy="264558"/>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5800" y="1524000"/>
            <a:ext cx="8001000" cy="4031873"/>
          </a:xfrm>
          <a:prstGeom prst="rect">
            <a:avLst/>
          </a:prstGeom>
          <a:noFill/>
        </p:spPr>
        <p:txBody>
          <a:bodyPr wrap="square" rtlCol="0">
            <a:spAutoFit/>
          </a:bodyPr>
          <a:lstStyle/>
          <a:p>
            <a:r>
              <a:rPr lang="en-US" sz="3200" b="1" dirty="0" err="1">
                <a:latin typeface="Calibri" pitchFamily="34" charset="0"/>
              </a:rPr>
              <a:t>Tufte’s</a:t>
            </a:r>
            <a:r>
              <a:rPr lang="en-US" sz="3200" b="1" dirty="0">
                <a:latin typeface="Calibri" pitchFamily="34" charset="0"/>
              </a:rPr>
              <a:t> argument: </a:t>
            </a:r>
            <a:r>
              <a:rPr lang="en-US" sz="3200" dirty="0">
                <a:latin typeface="Calibri" pitchFamily="34" charset="0"/>
              </a:rPr>
              <a:t>If the </a:t>
            </a:r>
            <a:br>
              <a:rPr lang="en-US" sz="3200" dirty="0">
                <a:latin typeface="Calibri" pitchFamily="34" charset="0"/>
              </a:rPr>
            </a:br>
            <a:r>
              <a:rPr lang="en-US" sz="3200" dirty="0">
                <a:latin typeface="Calibri" pitchFamily="34" charset="0"/>
              </a:rPr>
              <a:t>data had been presented </a:t>
            </a:r>
            <a:br>
              <a:rPr lang="en-US" sz="3200" dirty="0">
                <a:latin typeface="Calibri" pitchFamily="34" charset="0"/>
              </a:rPr>
            </a:br>
            <a:r>
              <a:rPr lang="en-US" sz="3200" dirty="0">
                <a:latin typeface="Calibri" pitchFamily="34" charset="0"/>
              </a:rPr>
              <a:t>more clearly, NASA officials </a:t>
            </a:r>
            <a:br>
              <a:rPr lang="en-US" sz="3200" dirty="0">
                <a:latin typeface="Calibri" pitchFamily="34" charset="0"/>
              </a:rPr>
            </a:br>
            <a:r>
              <a:rPr lang="en-US" sz="3200" dirty="0">
                <a:latin typeface="Calibri" pitchFamily="34" charset="0"/>
              </a:rPr>
              <a:t>would have understood the </a:t>
            </a:r>
            <a:br>
              <a:rPr lang="en-US" sz="3200" dirty="0">
                <a:latin typeface="Calibri" pitchFamily="34" charset="0"/>
              </a:rPr>
            </a:br>
            <a:r>
              <a:rPr lang="en-US" sz="3200" dirty="0">
                <a:latin typeface="Calibri" pitchFamily="34" charset="0"/>
              </a:rPr>
              <a:t>extreme risk of O-ring </a:t>
            </a:r>
            <a:br>
              <a:rPr lang="en-US" sz="3200" dirty="0">
                <a:latin typeface="Calibri" pitchFamily="34" charset="0"/>
              </a:rPr>
            </a:br>
            <a:r>
              <a:rPr lang="en-US" sz="3200" dirty="0">
                <a:latin typeface="Calibri" pitchFamily="34" charset="0"/>
              </a:rPr>
              <a:t>failure in cold temperatures </a:t>
            </a:r>
            <a:br>
              <a:rPr lang="en-US" sz="3200" dirty="0">
                <a:latin typeface="Calibri" pitchFamily="34" charset="0"/>
              </a:rPr>
            </a:br>
            <a:r>
              <a:rPr lang="en-US" sz="3200" dirty="0">
                <a:latin typeface="Calibri" pitchFamily="34" charset="0"/>
              </a:rPr>
              <a:t>and surely would have </a:t>
            </a:r>
            <a:br>
              <a:rPr lang="en-US" sz="3200" dirty="0">
                <a:latin typeface="Calibri" pitchFamily="34" charset="0"/>
              </a:rPr>
            </a:br>
            <a:r>
              <a:rPr lang="en-US" sz="3200" dirty="0">
                <a:latin typeface="Calibri" pitchFamily="34" charset="0"/>
              </a:rPr>
              <a:t>postponed the launch!</a:t>
            </a:r>
          </a:p>
        </p:txBody>
      </p:sp>
      <p:sp>
        <p:nvSpPr>
          <p:cNvPr id="17410" name="Title 1"/>
          <p:cNvSpPr>
            <a:spLocks noGrp="1"/>
          </p:cNvSpPr>
          <p:nvPr>
            <p:ph type="title"/>
          </p:nvPr>
        </p:nvSpPr>
        <p:spPr>
          <a:xfrm>
            <a:off x="609600" y="533400"/>
            <a:ext cx="8077200" cy="990600"/>
          </a:xfrm>
        </p:spPr>
        <p:txBody>
          <a:bodyPr/>
          <a:lstStyle/>
          <a:p>
            <a:pPr eaLnBrk="1" hangingPunct="1"/>
            <a:r>
              <a:rPr lang="en-US" altLang="en-US" dirty="0"/>
              <a:t>The </a:t>
            </a:r>
            <a:r>
              <a:rPr lang="en-US" altLang="en-US" i="1" dirty="0"/>
              <a:t>Challenger</a:t>
            </a:r>
            <a:r>
              <a:rPr lang="en-US" altLang="en-US" dirty="0"/>
              <a:t> Disaster</a:t>
            </a:r>
          </a:p>
        </p:txBody>
      </p:sp>
      <p:pic>
        <p:nvPicPr>
          <p:cNvPr id="6" name="Picture 5">
            <a:extLst>
              <a:ext uri="{FF2B5EF4-FFF2-40B4-BE49-F238E27FC236}">
                <a16:creationId xmlns:a16="http://schemas.microsoft.com/office/drawing/2014/main" id="{3463ADDC-8BEE-479B-9187-25167E7E34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42" r="14108"/>
          <a:stretch/>
        </p:blipFill>
        <p:spPr>
          <a:xfrm>
            <a:off x="5562599" y="1828800"/>
            <a:ext cx="3200401" cy="3593568"/>
          </a:xfrm>
          <a:prstGeom prst="rect">
            <a:avLst/>
          </a:prstGeom>
        </p:spPr>
      </p:pic>
      <p:sp>
        <p:nvSpPr>
          <p:cNvPr id="7" name="TextBox 6">
            <a:extLst>
              <a:ext uri="{FF2B5EF4-FFF2-40B4-BE49-F238E27FC236}">
                <a16:creationId xmlns:a16="http://schemas.microsoft.com/office/drawing/2014/main" id="{6DAEFB72-23E4-485C-B995-4E94AF4B2E73}"/>
              </a:ext>
            </a:extLst>
          </p:cNvPr>
          <p:cNvSpPr txBox="1"/>
          <p:nvPr/>
        </p:nvSpPr>
        <p:spPr>
          <a:xfrm>
            <a:off x="6019800" y="5422368"/>
            <a:ext cx="2883802"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Kennedy Space Center/Wikipedia Commons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ockets">
            <a:extLst>
              <a:ext uri="{FF2B5EF4-FFF2-40B4-BE49-F238E27FC236}">
                <a16:creationId xmlns:a16="http://schemas.microsoft.com/office/drawing/2014/main" id="{D95ADFCF-347F-42EE-A702-D227A6952F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1676400"/>
            <a:ext cx="66294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badscale">
            <a:extLst>
              <a:ext uri="{FF2B5EF4-FFF2-40B4-BE49-F238E27FC236}">
                <a16:creationId xmlns:a16="http://schemas.microsoft.com/office/drawing/2014/main" id="{1CFB4299-5D90-494D-AB4B-490F96DE38FA}"/>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7010400" y="5470525"/>
            <a:ext cx="1981200" cy="127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Rectangle 2"/>
          <p:cNvSpPr>
            <a:spLocks noGrp="1" noChangeArrowheads="1"/>
          </p:cNvSpPr>
          <p:nvPr>
            <p:ph type="title"/>
          </p:nvPr>
        </p:nvSpPr>
        <p:spPr/>
        <p:txBody>
          <a:bodyPr/>
          <a:lstStyle/>
          <a:p>
            <a:pPr eaLnBrk="1" hangingPunct="1"/>
            <a:r>
              <a:rPr lang="en-US" altLang="en-US" dirty="0"/>
              <a:t>The </a:t>
            </a:r>
            <a:r>
              <a:rPr lang="en-US" altLang="en-US" i="1" dirty="0"/>
              <a:t>Challenger</a:t>
            </a:r>
            <a:r>
              <a:rPr lang="en-US" altLang="en-US" dirty="0"/>
              <a:t> Disaster</a:t>
            </a:r>
          </a:p>
        </p:txBody>
      </p:sp>
      <p:sp>
        <p:nvSpPr>
          <p:cNvPr id="4" name="TextBox 3"/>
          <p:cNvSpPr txBox="1"/>
          <p:nvPr/>
        </p:nvSpPr>
        <p:spPr>
          <a:xfrm>
            <a:off x="76200" y="6588581"/>
            <a:ext cx="7010400" cy="215444"/>
          </a:xfrm>
          <a:prstGeom prst="rect">
            <a:avLst/>
          </a:prstGeom>
          <a:noFill/>
        </p:spPr>
        <p:txBody>
          <a:bodyPr wrap="square" rtlCol="0">
            <a:spAutoFit/>
          </a:bodyPr>
          <a:lstStyle/>
          <a:p>
            <a:r>
              <a:rPr lang="en-US" sz="800" b="1" dirty="0"/>
              <a:t>Source:</a:t>
            </a:r>
            <a:r>
              <a:rPr lang="en-US" sz="800" dirty="0"/>
              <a:t> Tufte, Edward R. (1997). </a:t>
            </a:r>
            <a:r>
              <a:rPr lang="en-US" sz="800" i="1" dirty="0"/>
              <a:t>Visual explanations: Images and quantities, evidence and narrative.</a:t>
            </a:r>
            <a:r>
              <a:rPr lang="en-US" sz="800" dirty="0"/>
              <a:t> (pp. 27–54). Cheshire, CT: Graphics Press.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tretch>
            <a:fillRect/>
          </a:stretch>
        </p:blipFill>
        <p:spPr>
          <a:xfrm>
            <a:off x="381000" y="2209800"/>
            <a:ext cx="8763000" cy="34561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txBox="1">
            <a:spLocks noChangeArrowheads="1"/>
          </p:cNvSpPr>
          <p:nvPr/>
        </p:nvSpPr>
        <p:spPr>
          <a:xfrm>
            <a:off x="609600" y="609600"/>
            <a:ext cx="8077200" cy="838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The </a:t>
            </a:r>
            <a:r>
              <a:rPr kumimoji="0" lang="en-US" altLang="en-US" sz="4000" b="0" i="1"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Challenger</a:t>
            </a:r>
            <a:r>
              <a:rPr kumimoji="0" lang="en-US" alt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 Disaster</a:t>
            </a:r>
          </a:p>
        </p:txBody>
      </p:sp>
      <p:sp>
        <p:nvSpPr>
          <p:cNvPr id="6" name="TextBox 5"/>
          <p:cNvSpPr txBox="1"/>
          <p:nvPr/>
        </p:nvSpPr>
        <p:spPr>
          <a:xfrm>
            <a:off x="2362200" y="1600200"/>
            <a:ext cx="5334000" cy="646331"/>
          </a:xfrm>
          <a:prstGeom prst="rect">
            <a:avLst/>
          </a:prstGeom>
          <a:noFill/>
        </p:spPr>
        <p:txBody>
          <a:bodyPr wrap="square" rtlCol="0">
            <a:spAutoFit/>
          </a:bodyPr>
          <a:lstStyle/>
          <a:p>
            <a:pPr algn="ctr"/>
            <a:r>
              <a:rPr lang="en-US" dirty="0">
                <a:latin typeface="Calibri" pitchFamily="34" charset="0"/>
              </a:rPr>
              <a:t>Space Shuttle Challenger Historical Launch Data</a:t>
            </a:r>
            <a:br>
              <a:rPr lang="en-US" dirty="0">
                <a:latin typeface="Calibri" pitchFamily="34" charset="0"/>
              </a:rPr>
            </a:br>
            <a:r>
              <a:rPr lang="en-US" dirty="0">
                <a:latin typeface="Calibri" pitchFamily="34" charset="0"/>
              </a:rPr>
              <a:t>Temperatures and O-ring Condition</a:t>
            </a:r>
            <a:endParaRPr lang="en-US" dirty="0"/>
          </a:p>
        </p:txBody>
      </p:sp>
      <p:sp>
        <p:nvSpPr>
          <p:cNvPr id="7" name="TextBox 6">
            <a:extLst>
              <a:ext uri="{FF2B5EF4-FFF2-40B4-BE49-F238E27FC236}">
                <a16:creationId xmlns:a16="http://schemas.microsoft.com/office/drawing/2014/main" id="{196608BB-27DC-42A9-97C5-633947227486}"/>
              </a:ext>
            </a:extLst>
          </p:cNvPr>
          <p:cNvSpPr txBox="1"/>
          <p:nvPr/>
        </p:nvSpPr>
        <p:spPr>
          <a:xfrm>
            <a:off x="76200" y="6588581"/>
            <a:ext cx="7010400" cy="215444"/>
          </a:xfrm>
          <a:prstGeom prst="rect">
            <a:avLst/>
          </a:prstGeom>
          <a:noFill/>
        </p:spPr>
        <p:txBody>
          <a:bodyPr wrap="square" rtlCol="0">
            <a:spAutoFit/>
          </a:bodyPr>
          <a:lstStyle/>
          <a:p>
            <a:r>
              <a:rPr lang="en-US" sz="800" b="1" dirty="0"/>
              <a:t>Source:</a:t>
            </a:r>
            <a:r>
              <a:rPr lang="en-US" sz="800" dirty="0"/>
              <a:t> Tufte, Edward R. (1997). </a:t>
            </a:r>
            <a:r>
              <a:rPr lang="en-US" sz="800" i="1" dirty="0"/>
              <a:t>Visual explanations: Images and quantities, evidence and narrative.</a:t>
            </a:r>
            <a:r>
              <a:rPr lang="en-US" sz="800" dirty="0"/>
              <a:t> (pp. 27–54). Cheshire, CT: Graphics Press.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533400"/>
            <a:ext cx="8001000" cy="990600"/>
          </a:xfrm>
        </p:spPr>
        <p:txBody>
          <a:bodyPr/>
          <a:lstStyle/>
          <a:p>
            <a:pPr eaLnBrk="1" hangingPunct="1"/>
            <a:r>
              <a:rPr lang="en-US" altLang="en-US" dirty="0"/>
              <a:t>The Best Way to Display Data</a:t>
            </a:r>
          </a:p>
        </p:txBody>
      </p:sp>
      <p:sp>
        <p:nvSpPr>
          <p:cNvPr id="25603" name="Content Placeholder 2"/>
          <p:cNvSpPr>
            <a:spLocks noGrp="1"/>
          </p:cNvSpPr>
          <p:nvPr>
            <p:ph idx="1"/>
          </p:nvPr>
        </p:nvSpPr>
        <p:spPr>
          <a:xfrm>
            <a:off x="762000" y="1600200"/>
            <a:ext cx="7924800" cy="4876800"/>
          </a:xfrm>
        </p:spPr>
        <p:txBody>
          <a:bodyPr/>
          <a:lstStyle/>
          <a:p>
            <a:pPr marL="365760" indent="-365760" eaLnBrk="1" hangingPunct="1">
              <a:spcBef>
                <a:spcPts val="1200"/>
              </a:spcBef>
            </a:pPr>
            <a:r>
              <a:rPr lang="en-US" altLang="en-US" sz="3200" dirty="0"/>
              <a:t>What is the best way to display data?</a:t>
            </a:r>
          </a:p>
          <a:p>
            <a:pPr marL="365760" indent="-365760" eaLnBrk="1" hangingPunct="1">
              <a:spcBef>
                <a:spcPts val="1200"/>
              </a:spcBef>
            </a:pPr>
            <a:r>
              <a:rPr lang="en-US" altLang="en-US" sz="3200" dirty="0"/>
              <a:t>What are some effective ways you’ve displayed data in your classroom?</a:t>
            </a:r>
          </a:p>
          <a:p>
            <a:pPr eaLnBrk="1" hangingPunct="1"/>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1CE25-54C7-46E4-9E7B-8711E5495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96" y="432772"/>
            <a:ext cx="5868219" cy="6420746"/>
          </a:xfrm>
          <a:prstGeom prst="rect">
            <a:avLst/>
          </a:prstGeom>
        </p:spPr>
      </p:pic>
      <p:sp>
        <p:nvSpPr>
          <p:cNvPr id="7" name="Rectangle 6"/>
          <p:cNvSpPr>
            <a:spLocks noChangeArrowheads="1"/>
          </p:cNvSpPr>
          <p:nvPr/>
        </p:nvSpPr>
        <p:spPr bwMode="auto">
          <a:xfrm>
            <a:off x="4511566" y="4953000"/>
            <a:ext cx="2727434"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533400"/>
            <a:ext cx="7924800" cy="990600"/>
          </a:xfrm>
        </p:spPr>
        <p:txBody>
          <a:bodyPr/>
          <a:lstStyle/>
          <a:p>
            <a:pPr eaLnBrk="1" hangingPunct="1"/>
            <a:r>
              <a:rPr lang="en-US" altLang="en-US" dirty="0"/>
              <a:t>Types of Graphs</a:t>
            </a:r>
          </a:p>
        </p:txBody>
      </p:sp>
      <p:sp>
        <p:nvSpPr>
          <p:cNvPr id="3" name="Content Placeholder 2"/>
          <p:cNvSpPr>
            <a:spLocks noGrp="1"/>
          </p:cNvSpPr>
          <p:nvPr>
            <p:ph idx="1"/>
          </p:nvPr>
        </p:nvSpPr>
        <p:spPr>
          <a:xfrm>
            <a:off x="762000" y="1600200"/>
            <a:ext cx="7924800" cy="4876800"/>
          </a:xfrm>
        </p:spPr>
        <p:txBody>
          <a:bodyPr/>
          <a:lstStyle/>
          <a:p>
            <a:pPr marL="0" indent="0" eaLnBrk="1" hangingPunct="1">
              <a:buNone/>
            </a:pPr>
            <a:r>
              <a:rPr lang="en-US" altLang="en-US" sz="3200" dirty="0"/>
              <a:t>What types of graphs and charts are you familiar with? Can you name a few?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8001000" cy="990600"/>
          </a:xfrm>
        </p:spPr>
        <p:txBody>
          <a:bodyPr/>
          <a:lstStyle/>
          <a:p>
            <a:pPr eaLnBrk="1" hangingPunct="1"/>
            <a:r>
              <a:rPr lang="en-US" altLang="en-US" dirty="0"/>
              <a:t>Histograms</a:t>
            </a:r>
          </a:p>
        </p:txBody>
      </p:sp>
      <p:sp>
        <p:nvSpPr>
          <p:cNvPr id="27651" name="Rectangle 3"/>
          <p:cNvSpPr>
            <a:spLocks noGrp="1" noChangeArrowheads="1"/>
          </p:cNvSpPr>
          <p:nvPr>
            <p:ph type="body" idx="1"/>
          </p:nvPr>
        </p:nvSpPr>
        <p:spPr>
          <a:xfrm>
            <a:off x="685800" y="1371600"/>
            <a:ext cx="8229600" cy="4876800"/>
          </a:xfrm>
        </p:spPr>
        <p:txBody>
          <a:bodyPr/>
          <a:lstStyle/>
          <a:p>
            <a:pPr marL="0" indent="0" eaLnBrk="1" hangingPunct="1">
              <a:buNone/>
            </a:pPr>
            <a:r>
              <a:rPr lang="en-US" altLang="en-US" sz="3200" dirty="0"/>
              <a:t>Histograms show interval data.</a:t>
            </a:r>
          </a:p>
          <a:p>
            <a:pPr eaLnBrk="1" hangingPunct="1"/>
            <a:endParaRPr lang="en-US" altLang="en-US" dirty="0"/>
          </a:p>
        </p:txBody>
      </p:sp>
      <p:pic>
        <p:nvPicPr>
          <p:cNvPr id="34834" name="Picture 18" descr="histo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86000"/>
            <a:ext cx="54864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19800" y="6172200"/>
            <a:ext cx="1371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NetMBA.com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34"/>
                                        </p:tgtEl>
                                        <p:attrNameLst>
                                          <p:attrName>style.visibility</p:attrName>
                                        </p:attrNameLst>
                                      </p:cBhvr>
                                      <p:to>
                                        <p:strVal val="visible"/>
                                      </p:to>
                                    </p:set>
                                    <p:animEffect transition="in" filter="dissolve">
                                      <p:cBhvr>
                                        <p:cTn id="7" dur="500"/>
                                        <p:tgtEl>
                                          <p:spTgt spid="3483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8001000" cy="990600"/>
          </a:xfrm>
        </p:spPr>
        <p:txBody>
          <a:bodyPr/>
          <a:lstStyle/>
          <a:p>
            <a:pPr eaLnBrk="1" hangingPunct="1"/>
            <a:r>
              <a:rPr lang="en-US" altLang="en-US" dirty="0"/>
              <a:t>Bar Graphs</a:t>
            </a:r>
          </a:p>
        </p:txBody>
      </p:sp>
      <p:sp>
        <p:nvSpPr>
          <p:cNvPr id="28675" name="Rectangle 3"/>
          <p:cNvSpPr>
            <a:spLocks noGrp="1" noChangeArrowheads="1"/>
          </p:cNvSpPr>
          <p:nvPr>
            <p:ph type="body" idx="1"/>
          </p:nvPr>
        </p:nvSpPr>
        <p:spPr>
          <a:xfrm>
            <a:off x="685800" y="1447800"/>
            <a:ext cx="8001000" cy="4876800"/>
          </a:xfrm>
        </p:spPr>
        <p:txBody>
          <a:bodyPr/>
          <a:lstStyle/>
          <a:p>
            <a:pPr eaLnBrk="1" hangingPunct="1">
              <a:buNone/>
            </a:pPr>
            <a:r>
              <a:rPr lang="en-US" altLang="en-US" sz="3200" dirty="0"/>
              <a:t>How are bar graphs different from histograms?</a:t>
            </a:r>
          </a:p>
        </p:txBody>
      </p:sp>
      <p:pic>
        <p:nvPicPr>
          <p:cNvPr id="7" name="Picture 6">
            <a:extLst>
              <a:ext uri="{FF2B5EF4-FFF2-40B4-BE49-F238E27FC236}">
                <a16:creationId xmlns:a16="http://schemas.microsoft.com/office/drawing/2014/main" id="{94C8FB59-A7D1-4E6F-8A5C-3605A9454D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700" y="2286000"/>
            <a:ext cx="6324600" cy="3942756"/>
          </a:xfrm>
          <a:prstGeom prst="rect">
            <a:avLst/>
          </a:prstGeom>
        </p:spPr>
      </p:pic>
      <p:sp>
        <p:nvSpPr>
          <p:cNvPr id="8" name="TextBox 7">
            <a:extLst>
              <a:ext uri="{FF2B5EF4-FFF2-40B4-BE49-F238E27FC236}">
                <a16:creationId xmlns:a16="http://schemas.microsoft.com/office/drawing/2014/main" id="{3A6D9B36-E6B5-41F6-A57D-09BF6EB66E4B}"/>
              </a:ext>
            </a:extLst>
          </p:cNvPr>
          <p:cNvSpPr txBox="1"/>
          <p:nvPr/>
        </p:nvSpPr>
        <p:spPr>
          <a:xfrm>
            <a:off x="5638800" y="6254765"/>
            <a:ext cx="2209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Mattallen8/ Wikimedia Commons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33400"/>
            <a:ext cx="8001000" cy="990600"/>
          </a:xfrm>
        </p:spPr>
        <p:txBody>
          <a:bodyPr/>
          <a:lstStyle/>
          <a:p>
            <a:pPr eaLnBrk="1" hangingPunct="1"/>
            <a:r>
              <a:rPr lang="en-US" altLang="en-US" dirty="0"/>
              <a:t>Line Graphs</a:t>
            </a:r>
          </a:p>
        </p:txBody>
      </p:sp>
      <p:pic>
        <p:nvPicPr>
          <p:cNvPr id="51202" name="Picture 2" descr="https://www.ncsu.edu/labwrite/res/gh/linegraph-redriver-singl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524000"/>
            <a:ext cx="5638800" cy="301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762000" y="4876800"/>
            <a:ext cx="784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latin typeface="Calibri" pitchFamily="34" charset="0"/>
              </a:rPr>
              <a:t>Line graphs help us see more clearly the rate of change (slope) between individual data points. This data could have also been presented as a bar graph. </a:t>
            </a:r>
          </a:p>
        </p:txBody>
      </p:sp>
      <p:sp>
        <p:nvSpPr>
          <p:cNvPr id="7" name="TextBox 6">
            <a:extLst>
              <a:ext uri="{FF2B5EF4-FFF2-40B4-BE49-F238E27FC236}">
                <a16:creationId xmlns:a16="http://schemas.microsoft.com/office/drawing/2014/main" id="{56B18CAA-EC87-4652-A991-8B93ABD6C80F}"/>
              </a:ext>
            </a:extLst>
          </p:cNvPr>
          <p:cNvSpPr txBox="1"/>
          <p:nvPr/>
        </p:nvSpPr>
        <p:spPr>
          <a:xfrm>
            <a:off x="5486400" y="4419600"/>
            <a:ext cx="1981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North Carolina State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circle(in)">
                                      <p:cBhvr>
                                        <p:cTn id="7" dur="2000"/>
                                        <p:tgtEl>
                                          <p:spTgt spid="5120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0" y="533400"/>
            <a:ext cx="7924800" cy="990600"/>
          </a:xfrm>
        </p:spPr>
        <p:txBody>
          <a:bodyPr/>
          <a:lstStyle/>
          <a:p>
            <a:pPr eaLnBrk="1" hangingPunct="1"/>
            <a:r>
              <a:rPr lang="en-US" altLang="en-US" dirty="0"/>
              <a:t>Scatter Plots</a:t>
            </a:r>
          </a:p>
        </p:txBody>
      </p:sp>
      <p:pic>
        <p:nvPicPr>
          <p:cNvPr id="3072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870166" y="1905000"/>
            <a:ext cx="5216434" cy="3733800"/>
          </a:xfrm>
          <a:noFill/>
        </p:spPr>
      </p:pic>
      <p:sp>
        <p:nvSpPr>
          <p:cNvPr id="5" name="TextBox 4"/>
          <p:cNvSpPr txBox="1"/>
          <p:nvPr/>
        </p:nvSpPr>
        <p:spPr>
          <a:xfrm>
            <a:off x="5334000" y="5715000"/>
            <a:ext cx="1981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North Carolina State University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533400"/>
            <a:ext cx="8001000" cy="990600"/>
          </a:xfrm>
        </p:spPr>
        <p:txBody>
          <a:bodyPr/>
          <a:lstStyle/>
          <a:p>
            <a:pPr eaLnBrk="1" hangingPunct="1"/>
            <a:r>
              <a:rPr lang="en-US" altLang="en-US" dirty="0"/>
              <a:t>Line Plots</a:t>
            </a:r>
          </a:p>
        </p:txBody>
      </p:sp>
      <p:sp>
        <p:nvSpPr>
          <p:cNvPr id="31747" name="Content Placeholder 2"/>
          <p:cNvSpPr>
            <a:spLocks noGrp="1"/>
          </p:cNvSpPr>
          <p:nvPr>
            <p:ph idx="1"/>
          </p:nvPr>
        </p:nvSpPr>
        <p:spPr>
          <a:xfrm>
            <a:off x="685800" y="1524000"/>
            <a:ext cx="8001000" cy="4876800"/>
          </a:xfrm>
        </p:spPr>
        <p:txBody>
          <a:bodyPr/>
          <a:lstStyle/>
          <a:p>
            <a:pPr marL="0" indent="0" eaLnBrk="1" hangingPunct="1">
              <a:buNone/>
            </a:pPr>
            <a:r>
              <a:rPr lang="en-US" altLang="en-US" sz="3200" dirty="0"/>
              <a:t>A line plot is a graph that shows data frequency along a number line.</a:t>
            </a:r>
          </a:p>
        </p:txBody>
      </p:sp>
      <p:grpSp>
        <p:nvGrpSpPr>
          <p:cNvPr id="3" name="Group 2"/>
          <p:cNvGrpSpPr/>
          <p:nvPr/>
        </p:nvGrpSpPr>
        <p:grpSpPr>
          <a:xfrm>
            <a:off x="1371600" y="2590800"/>
            <a:ext cx="6074777" cy="3657600"/>
            <a:chOff x="1371600" y="2667000"/>
            <a:chExt cx="6074777" cy="3581400"/>
          </a:xfrm>
        </p:grpSpPr>
        <p:pic>
          <p:nvPicPr>
            <p:cNvPr id="2050" name="Picture 2" descr="https://upload.wikimedia.org/wikipedia/commons/e/e5/Line_chart_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667000"/>
              <a:ext cx="6074777"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50423" y="6032956"/>
              <a:ext cx="2340977"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a:t>
              </a:r>
              <a:r>
                <a:rPr lang="en-US" sz="800" dirty="0" err="1">
                  <a:latin typeface="Calibri" panose="020F0502020204030204" pitchFamily="34" charset="0"/>
                  <a:cs typeface="Calibri" panose="020F0502020204030204" pitchFamily="34" charset="0"/>
                </a:rPr>
                <a:t>Safwat.alshazly</a:t>
              </a:r>
              <a:r>
                <a:rPr lang="en-US" sz="800" dirty="0">
                  <a:latin typeface="Calibri" panose="020F0502020204030204" pitchFamily="34" charset="0"/>
                  <a:cs typeface="Calibri" panose="020F0502020204030204" pitchFamily="34" charset="0"/>
                </a:rPr>
                <a:t>/Wikimedia Commons</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457200"/>
            <a:ext cx="8001000" cy="990600"/>
          </a:xfrm>
        </p:spPr>
        <p:txBody>
          <a:bodyPr/>
          <a:lstStyle/>
          <a:p>
            <a:pPr eaLnBrk="1" hangingPunct="1"/>
            <a:r>
              <a:rPr lang="en-US" altLang="en-US" dirty="0"/>
              <a:t>What Does This Graph Tell Us?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367768"/>
            <a:ext cx="5486400" cy="5348473"/>
          </a:xfrm>
          <a:prstGeom prst="rect">
            <a:avLst/>
          </a:prstGeom>
        </p:spPr>
      </p:pic>
      <p:sp>
        <p:nvSpPr>
          <p:cNvPr id="7" name="TextBox 6"/>
          <p:cNvSpPr txBox="1"/>
          <p:nvPr/>
        </p:nvSpPr>
        <p:spPr>
          <a:xfrm>
            <a:off x="4876800" y="6400800"/>
            <a:ext cx="2133600" cy="215444"/>
          </a:xfrm>
          <a:prstGeom prst="rect">
            <a:avLst/>
          </a:prstGeom>
          <a:noFill/>
        </p:spPr>
        <p:txBody>
          <a:bodyPr wrap="square" rtlCol="0">
            <a:spAutoFit/>
          </a:bodyPr>
          <a:lstStyle/>
          <a:p>
            <a:r>
              <a:rPr lang="en-US" sz="800" dirty="0">
                <a:latin typeface="Calibri" panose="020F0502020204030204" pitchFamily="34" charset="0"/>
              </a:rPr>
              <a:t>Courtesy of Cal Poly Pomona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81000"/>
            <a:ext cx="8001000" cy="990600"/>
          </a:xfrm>
        </p:spPr>
        <p:txBody>
          <a:bodyPr/>
          <a:lstStyle/>
          <a:p>
            <a:pPr eaLnBrk="1" hangingPunct="1"/>
            <a:r>
              <a:rPr lang="en-US" altLang="en-US" dirty="0"/>
              <a:t>Stem-and-Leaf Plot</a:t>
            </a:r>
          </a:p>
        </p:txBody>
      </p:sp>
      <p:sp>
        <p:nvSpPr>
          <p:cNvPr id="33795" name="Rectangle 3"/>
          <p:cNvSpPr>
            <a:spLocks noGrp="1" noChangeArrowheads="1"/>
          </p:cNvSpPr>
          <p:nvPr>
            <p:ph type="body" idx="1"/>
          </p:nvPr>
        </p:nvSpPr>
        <p:spPr>
          <a:xfrm>
            <a:off x="762000" y="1371600"/>
            <a:ext cx="7696200" cy="4114800"/>
          </a:xfrm>
        </p:spPr>
        <p:txBody>
          <a:bodyPr/>
          <a:lstStyle/>
          <a:p>
            <a:pPr marL="0" indent="0" eaLnBrk="1" hangingPunct="1">
              <a:spcAft>
                <a:spcPts val="600"/>
              </a:spcAft>
              <a:buNone/>
            </a:pPr>
            <a:r>
              <a:rPr lang="en-US" altLang="en-US" sz="2600" dirty="0"/>
              <a:t>A stem-and-leaf plot or diagram is similar to a dot plot, but the number line is usually vertical, and digits are used instead of dots.</a:t>
            </a:r>
          </a:p>
          <a:p>
            <a:pPr eaLnBrk="1" hangingPunct="1">
              <a:buFont typeface="Wingdings" panose="05000000000000000000" pitchFamily="2" charset="2"/>
              <a:buNone/>
            </a:pPr>
            <a:r>
              <a:rPr lang="en-US" altLang="en-US" sz="2600" dirty="0"/>
              <a:t>			  5 | 4 6 7 9 </a:t>
            </a:r>
          </a:p>
          <a:p>
            <a:pPr eaLnBrk="1" hangingPunct="1">
              <a:buFont typeface="Wingdings" panose="05000000000000000000" pitchFamily="2" charset="2"/>
              <a:buNone/>
            </a:pPr>
            <a:r>
              <a:rPr lang="en-US" altLang="en-US" sz="2600" dirty="0"/>
              <a:t>  			  6 | 3 4 6 8 8 </a:t>
            </a:r>
          </a:p>
          <a:p>
            <a:pPr eaLnBrk="1" hangingPunct="1">
              <a:buFont typeface="Wingdings" panose="05000000000000000000" pitchFamily="2" charset="2"/>
              <a:buNone/>
            </a:pPr>
            <a:r>
              <a:rPr lang="en-US" altLang="en-US" sz="2600" dirty="0"/>
              <a:t>  			  7 | 2 2 5 6 </a:t>
            </a:r>
          </a:p>
          <a:p>
            <a:pPr eaLnBrk="1" hangingPunct="1">
              <a:buFont typeface="Wingdings" panose="05000000000000000000" pitchFamily="2" charset="2"/>
              <a:buNone/>
            </a:pPr>
            <a:r>
              <a:rPr lang="en-US" altLang="en-US" sz="2600" dirty="0"/>
              <a:t>  			  8 | 1 4 8 </a:t>
            </a:r>
          </a:p>
          <a:p>
            <a:pPr eaLnBrk="1" hangingPunct="1">
              <a:buFont typeface="Wingdings" panose="05000000000000000000" pitchFamily="2" charset="2"/>
              <a:buNone/>
            </a:pPr>
            <a:r>
              <a:rPr lang="en-US" altLang="en-US" sz="2600" dirty="0"/>
              <a:t> 			  9 | </a:t>
            </a:r>
          </a:p>
          <a:p>
            <a:pPr eaLnBrk="1" hangingPunct="1">
              <a:buFont typeface="Wingdings" panose="05000000000000000000" pitchFamily="2" charset="2"/>
              <a:buNone/>
            </a:pPr>
            <a:r>
              <a:rPr lang="en-US" altLang="en-US" sz="2600" dirty="0"/>
              <a:t>			10 | 6 </a:t>
            </a:r>
          </a:p>
        </p:txBody>
      </p:sp>
      <p:sp>
        <p:nvSpPr>
          <p:cNvPr id="33796" name="Text Box 4"/>
          <p:cNvSpPr txBox="1">
            <a:spLocks noChangeArrowheads="1"/>
          </p:cNvSpPr>
          <p:nvPr/>
        </p:nvSpPr>
        <p:spPr bwMode="auto">
          <a:xfrm>
            <a:off x="1371600" y="579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i="1" dirty="0"/>
              <a:t>STEM </a:t>
            </a:r>
          </a:p>
        </p:txBody>
      </p:sp>
      <p:sp>
        <p:nvSpPr>
          <p:cNvPr id="33797" name="AutoShape 5"/>
          <p:cNvSpPr>
            <a:spLocks noChangeArrowheads="1"/>
          </p:cNvSpPr>
          <p:nvPr/>
        </p:nvSpPr>
        <p:spPr bwMode="auto">
          <a:xfrm>
            <a:off x="2667000" y="5562600"/>
            <a:ext cx="381000" cy="762000"/>
          </a:xfrm>
          <a:prstGeom prst="up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8" name="AutoShape 6"/>
          <p:cNvSpPr>
            <a:spLocks noChangeArrowheads="1"/>
          </p:cNvSpPr>
          <p:nvPr/>
        </p:nvSpPr>
        <p:spPr bwMode="auto">
          <a:xfrm>
            <a:off x="3200400" y="5562600"/>
            <a:ext cx="381000" cy="762000"/>
          </a:xfrm>
          <a:prstGeom prst="up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9" name="Text Box 7"/>
          <p:cNvSpPr txBox="1">
            <a:spLocks noChangeArrowheads="1"/>
          </p:cNvSpPr>
          <p:nvPr/>
        </p:nvSpPr>
        <p:spPr bwMode="auto">
          <a:xfrm>
            <a:off x="3733800" y="5791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i="1" dirty="0"/>
              <a:t>LEAVES </a:t>
            </a:r>
          </a:p>
        </p:txBody>
      </p:sp>
      <p:sp>
        <p:nvSpPr>
          <p:cNvPr id="33800" name="Text Box 8"/>
          <p:cNvSpPr txBox="1">
            <a:spLocks noChangeArrowheads="1"/>
          </p:cNvSpPr>
          <p:nvPr/>
        </p:nvSpPr>
        <p:spPr bwMode="auto">
          <a:xfrm>
            <a:off x="4953000" y="2776478"/>
            <a:ext cx="38862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dirty="0">
                <a:solidFill>
                  <a:schemeClr val="tx2"/>
                </a:solidFill>
              </a:rPr>
              <a:t>Examples:</a:t>
            </a:r>
          </a:p>
          <a:p>
            <a:pPr marL="285750" indent="-285750" eaLnBrk="1" hangingPunct="1">
              <a:spcBef>
                <a:spcPct val="50000"/>
              </a:spcBef>
              <a:buClrTx/>
              <a:buSzTx/>
            </a:pPr>
            <a:r>
              <a:rPr lang="en-US" altLang="en-US" sz="1800" dirty="0">
                <a:solidFill>
                  <a:schemeClr val="tx2"/>
                </a:solidFill>
              </a:rPr>
              <a:t>Stem “5” Leaf “4” means 5.4</a:t>
            </a:r>
          </a:p>
          <a:p>
            <a:pPr marL="285750" indent="-285750" eaLnBrk="1" hangingPunct="1">
              <a:spcBef>
                <a:spcPct val="50000"/>
              </a:spcBef>
              <a:buClrTx/>
              <a:buSzTx/>
            </a:pPr>
            <a:r>
              <a:rPr lang="en-US" altLang="en-US" sz="1800" dirty="0">
                <a:solidFill>
                  <a:schemeClr val="tx2"/>
                </a:solidFill>
              </a:rPr>
              <a:t>Stem “6” Leaf “3” means  6.3</a:t>
            </a:r>
          </a:p>
          <a:p>
            <a:pPr marL="285750" indent="-285750" eaLnBrk="1" hangingPunct="1">
              <a:spcBef>
                <a:spcPct val="50000"/>
              </a:spcBef>
              <a:buClrTx/>
              <a:buSzTx/>
            </a:pPr>
            <a:r>
              <a:rPr lang="en-US" altLang="en-US" sz="1800" dirty="0">
                <a:solidFill>
                  <a:schemeClr val="tx2"/>
                </a:solidFill>
              </a:rPr>
              <a:t>Stem “6” Leaf “4” means 6.4</a:t>
            </a:r>
          </a:p>
          <a:p>
            <a:pPr eaLnBrk="1" hangingPunct="1">
              <a:spcBef>
                <a:spcPct val="50000"/>
              </a:spcBef>
              <a:buClrTx/>
              <a:buSzTx/>
              <a:buNone/>
            </a:pPr>
            <a:endParaRPr lang="en-US" altLang="en-US" sz="1800" dirty="0">
              <a:solidFill>
                <a:schemeClr val="tx2"/>
              </a:solidFill>
            </a:endParaRPr>
          </a:p>
          <a:p>
            <a:pPr eaLnBrk="1" hangingPunct="1">
              <a:spcBef>
                <a:spcPct val="50000"/>
              </a:spcBef>
              <a:buClrTx/>
              <a:buSzTx/>
              <a:buFontTx/>
              <a:buNone/>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ssolve">
                                      <p:cBhvr>
                                        <p:cTn id="7" dur="500"/>
                                        <p:tgtEl>
                                          <p:spTgt spid="33796"/>
                                        </p:tgtEl>
                                      </p:cBhvr>
                                    </p:animEffect>
                                  </p:childTnLst>
                                </p:cTn>
                              </p:par>
                              <p:par>
                                <p:cTn id="8" presetID="39" presetClass="entr" presetSubtype="0" accel="100000"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 calcmode="lin" valueType="num">
                                      <p:cBhvr>
                                        <p:cTn id="10" dur="500" fill="hold"/>
                                        <p:tgtEl>
                                          <p:spTgt spid="33797"/>
                                        </p:tgtEl>
                                        <p:attrNameLst>
                                          <p:attrName>ppt_h</p:attrName>
                                        </p:attrNameLst>
                                      </p:cBhvr>
                                      <p:tavLst>
                                        <p:tav tm="0">
                                          <p:val>
                                            <p:strVal val="#ppt_h/20"/>
                                          </p:val>
                                        </p:tav>
                                        <p:tav tm="50000">
                                          <p:val>
                                            <p:strVal val="#ppt_h/20"/>
                                          </p:val>
                                        </p:tav>
                                        <p:tav tm="100000">
                                          <p:val>
                                            <p:strVal val="#ppt_h"/>
                                          </p:val>
                                        </p:tav>
                                      </p:tavLst>
                                    </p:anim>
                                    <p:anim calcmode="lin" valueType="num">
                                      <p:cBhvr>
                                        <p:cTn id="11" dur="500" fill="hold"/>
                                        <p:tgtEl>
                                          <p:spTgt spid="33797"/>
                                        </p:tgtEl>
                                        <p:attrNameLst>
                                          <p:attrName>ppt_w</p:attrName>
                                        </p:attrNameLst>
                                      </p:cBhvr>
                                      <p:tavLst>
                                        <p:tav tm="0">
                                          <p:val>
                                            <p:strVal val="#ppt_w+.3"/>
                                          </p:val>
                                        </p:tav>
                                        <p:tav tm="50000">
                                          <p:val>
                                            <p:strVal val="#ppt_w+.3"/>
                                          </p:val>
                                        </p:tav>
                                        <p:tav tm="100000">
                                          <p:val>
                                            <p:strVal val="#ppt_w"/>
                                          </p:val>
                                        </p:tav>
                                      </p:tavLst>
                                    </p:anim>
                                    <p:anim calcmode="lin" valueType="num">
                                      <p:cBhvr>
                                        <p:cTn id="12" dur="500" fill="hold"/>
                                        <p:tgtEl>
                                          <p:spTgt spid="33797"/>
                                        </p:tgtEl>
                                        <p:attrNameLst>
                                          <p:attrName>ppt_x</p:attrName>
                                        </p:attrNameLst>
                                      </p:cBhvr>
                                      <p:tavLst>
                                        <p:tav tm="0">
                                          <p:val>
                                            <p:strVal val="#ppt_x-.3"/>
                                          </p:val>
                                        </p:tav>
                                        <p:tav tm="50000">
                                          <p:val>
                                            <p:strVal val="#ppt_x"/>
                                          </p:val>
                                        </p:tav>
                                        <p:tav tm="100000">
                                          <p:val>
                                            <p:strVal val="#ppt_x"/>
                                          </p:val>
                                        </p:tav>
                                      </p:tavLst>
                                    </p:anim>
                                    <p:anim calcmode="lin" valueType="num">
                                      <p:cBhvr>
                                        <p:cTn id="13"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3799"/>
                                        </p:tgtEl>
                                        <p:attrNameLst>
                                          <p:attrName>style.visibility</p:attrName>
                                        </p:attrNameLst>
                                      </p:cBhvr>
                                      <p:to>
                                        <p:strVal val="visible"/>
                                      </p:to>
                                    </p:set>
                                    <p:animEffect transition="in" filter="dissolve">
                                      <p:cBhvr>
                                        <p:cTn id="18" dur="500"/>
                                        <p:tgtEl>
                                          <p:spTgt spid="33799"/>
                                        </p:tgtEl>
                                      </p:cBhvr>
                                    </p:animEffect>
                                  </p:childTnLst>
                                </p:cTn>
                              </p:par>
                              <p:par>
                                <p:cTn id="19" presetID="39" presetClass="entr" presetSubtype="0" accel="100000" fill="hold" grpId="0" nodeType="withEffect">
                                  <p:stCondLst>
                                    <p:cond delay="0"/>
                                  </p:stCondLst>
                                  <p:childTnLst>
                                    <p:set>
                                      <p:cBhvr>
                                        <p:cTn id="20" dur="1" fill="hold">
                                          <p:stCondLst>
                                            <p:cond delay="0"/>
                                          </p:stCondLst>
                                        </p:cTn>
                                        <p:tgtEl>
                                          <p:spTgt spid="33798"/>
                                        </p:tgtEl>
                                        <p:attrNameLst>
                                          <p:attrName>style.visibility</p:attrName>
                                        </p:attrNameLst>
                                      </p:cBhvr>
                                      <p:to>
                                        <p:strVal val="visible"/>
                                      </p:to>
                                    </p:set>
                                    <p:anim calcmode="lin" valueType="num">
                                      <p:cBhvr>
                                        <p:cTn id="21" dur="500" fill="hold"/>
                                        <p:tgtEl>
                                          <p:spTgt spid="33798"/>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3798"/>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3798"/>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animBg="1"/>
      <p:bldP spid="33798" grpId="0" animBg="1"/>
      <p:bldP spid="3379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457200"/>
            <a:ext cx="7924800" cy="990600"/>
          </a:xfrm>
        </p:spPr>
        <p:txBody>
          <a:bodyPr/>
          <a:lstStyle/>
          <a:p>
            <a:pPr eaLnBrk="1" hangingPunct="1"/>
            <a:r>
              <a:rPr lang="en-US" altLang="en-US" dirty="0"/>
              <a:t>Circle Graphs or Pie Charts</a:t>
            </a:r>
          </a:p>
        </p:txBody>
      </p:sp>
      <p:sp>
        <p:nvSpPr>
          <p:cNvPr id="34819" name="Rectangle 3"/>
          <p:cNvSpPr>
            <a:spLocks noGrp="1" noChangeArrowheads="1"/>
          </p:cNvSpPr>
          <p:nvPr>
            <p:ph type="body" idx="1"/>
          </p:nvPr>
        </p:nvSpPr>
        <p:spPr>
          <a:xfrm>
            <a:off x="762000" y="1371600"/>
            <a:ext cx="7924800" cy="4724400"/>
          </a:xfrm>
        </p:spPr>
        <p:txBody>
          <a:bodyPr/>
          <a:lstStyle/>
          <a:p>
            <a:pPr marL="0" indent="0" eaLnBrk="1" hangingPunct="1">
              <a:buNone/>
            </a:pPr>
            <a:r>
              <a:rPr lang="en-US" altLang="en-US" sz="3200" dirty="0"/>
              <a:t>Circle graphs represent categorical data as percentages.</a:t>
            </a:r>
          </a:p>
          <a:p>
            <a:pPr eaLnBrk="1" hangingPunct="1"/>
            <a:endParaRPr lang="en-US" altLang="en-US" dirty="0"/>
          </a:p>
          <a:p>
            <a:pPr eaLnBrk="1" hangingPunct="1"/>
            <a:endParaRPr lang="en-US" altLang="en-US" dirty="0"/>
          </a:p>
        </p:txBody>
      </p:sp>
      <p:pic>
        <p:nvPicPr>
          <p:cNvPr id="3" name="Picture 2"/>
          <p:cNvPicPr>
            <a:picLocks noChangeAspect="1"/>
          </p:cNvPicPr>
          <p:nvPr/>
        </p:nvPicPr>
        <p:blipFill>
          <a:blip r:embed="rId3" cstate="print"/>
          <a:stretch>
            <a:fillRect/>
          </a:stretch>
        </p:blipFill>
        <p:spPr>
          <a:xfrm>
            <a:off x="2279705" y="3064913"/>
            <a:ext cx="4584589" cy="2755631"/>
          </a:xfrm>
          <a:prstGeom prst="rect">
            <a:avLst/>
          </a:prstGeom>
        </p:spPr>
      </p:pic>
      <p:pic>
        <p:nvPicPr>
          <p:cNvPr id="2" name="Picture 1"/>
          <p:cNvPicPr>
            <a:picLocks noChangeAspect="1"/>
          </p:cNvPicPr>
          <p:nvPr/>
        </p:nvPicPr>
        <p:blipFill>
          <a:blip r:embed="rId4" cstate="print"/>
          <a:stretch>
            <a:fillRect/>
          </a:stretch>
        </p:blipFill>
        <p:spPr>
          <a:xfrm>
            <a:off x="1104899" y="2507303"/>
            <a:ext cx="6934200" cy="3893497"/>
          </a:xfrm>
          <a:prstGeom prst="rect">
            <a:avLst/>
          </a:prstGeom>
        </p:spPr>
      </p:pic>
      <p:sp>
        <p:nvSpPr>
          <p:cNvPr id="4" name="TextBox 3"/>
          <p:cNvSpPr txBox="1"/>
          <p:nvPr/>
        </p:nvSpPr>
        <p:spPr>
          <a:xfrm>
            <a:off x="6858000" y="6400800"/>
            <a:ext cx="1524000" cy="215444"/>
          </a:xfrm>
          <a:prstGeom prst="rect">
            <a:avLst/>
          </a:prstGeom>
          <a:noFill/>
        </p:spPr>
        <p:txBody>
          <a:bodyPr wrap="square" rtlCol="0">
            <a:spAutoFit/>
          </a:bodyPr>
          <a:lstStyle/>
          <a:p>
            <a:r>
              <a:rPr lang="en-US" sz="800" dirty="0">
                <a:latin typeface="Calibri" panose="020F0502020204030204" pitchFamily="34" charset="0"/>
              </a:rPr>
              <a:t>Courtesy of Cal Poly Pomona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7470" t="7198" r="25470" b="29961"/>
          <a:stretch>
            <a:fillRect/>
          </a:stretch>
        </p:blipFill>
        <p:spPr bwMode="auto">
          <a:xfrm>
            <a:off x="533400" y="762000"/>
            <a:ext cx="8153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Rectangle 1"/>
          <p:cNvSpPr>
            <a:spLocks noChangeArrowheads="1"/>
          </p:cNvSpPr>
          <p:nvPr/>
        </p:nvSpPr>
        <p:spPr bwMode="auto">
          <a:xfrm>
            <a:off x="2438400" y="6172200"/>
            <a:ext cx="6246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sz="1800" dirty="0">
                <a:hlinkClick r:id="rId4"/>
              </a:rPr>
              <a:t>Link to web site: https://nces.ed.gov/nceskids/createagraph/</a:t>
            </a:r>
            <a:endParaRPr lang="en-US" alt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How can science content storyline coherence be enhanced by explicitly implementing </a:t>
            </a:r>
            <a:r>
              <a:rPr lang="en-US" sz="3200" dirty="0" err="1"/>
              <a:t>STeLLA</a:t>
            </a:r>
            <a:r>
              <a:rPr lang="en-US" sz="3200" dirty="0"/>
              <a:t> strategy F (Make explicit links between science ideas and activities), strategy G (Link science ideas to other science ideas), and strategy H (Highlight key science ideas and focus question throughout)?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533400"/>
            <a:ext cx="8001000" cy="990600"/>
          </a:xfrm>
        </p:spPr>
        <p:txBody>
          <a:bodyPr/>
          <a:lstStyle/>
          <a:p>
            <a:pPr eaLnBrk="1" hangingPunct="1"/>
            <a:r>
              <a:rPr lang="en-US" altLang="en-US" dirty="0"/>
              <a:t>Let’s Learn by Doing!</a:t>
            </a:r>
          </a:p>
        </p:txBody>
      </p:sp>
      <p:sp>
        <p:nvSpPr>
          <p:cNvPr id="36867" name="Content Placeholder 2"/>
          <p:cNvSpPr>
            <a:spLocks noGrp="1"/>
          </p:cNvSpPr>
          <p:nvPr>
            <p:ph idx="1"/>
          </p:nvPr>
        </p:nvSpPr>
        <p:spPr>
          <a:xfrm>
            <a:off x="685800" y="1600200"/>
            <a:ext cx="7924800" cy="4876800"/>
          </a:xfrm>
        </p:spPr>
        <p:txBody>
          <a:bodyPr/>
          <a:lstStyle/>
          <a:p>
            <a:pPr marL="365760" indent="-365760" eaLnBrk="1" hangingPunct="1">
              <a:spcBef>
                <a:spcPts val="1200"/>
              </a:spcBef>
            </a:pPr>
            <a:r>
              <a:rPr lang="en-US" altLang="en-US" sz="3200" dirty="0"/>
              <a:t>Is it OK to text on a cell phone while you’re driving?</a:t>
            </a:r>
          </a:p>
          <a:p>
            <a:pPr marL="365760" indent="-365760" eaLnBrk="1" hangingPunct="1">
              <a:spcBef>
                <a:spcPts val="1200"/>
              </a:spcBef>
            </a:pPr>
            <a:r>
              <a:rPr lang="en-US" altLang="en-US" sz="3200" dirty="0"/>
              <a:t>What if we wanted to see how distraction affects reaction time?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609600" y="1447800"/>
            <a:ext cx="8229600" cy="4876800"/>
          </a:xfrm>
        </p:spPr>
        <p:txBody>
          <a:bodyPr/>
          <a:lstStyle/>
          <a:p>
            <a:pPr marL="0" indent="0">
              <a:buNone/>
            </a:pPr>
            <a:r>
              <a:rPr lang="en-GB" altLang="en-US" sz="3200" dirty="0"/>
              <a:t>In this experiment, you and a partner will test reaction time by catching a falling ruler with and without a distraction. </a:t>
            </a:r>
          </a:p>
          <a:p>
            <a:endParaRPr lang="en-US" altLang="en-US" dirty="0"/>
          </a:p>
        </p:txBody>
      </p:sp>
      <p:pic>
        <p:nvPicPr>
          <p:cNvPr id="37892" name="Picture 2" descr="http://www.clker.com/cliparts/a/3/b/4/1206564683243345793sarxos_Ruller.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276600"/>
            <a:ext cx="651668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1100909">
            <a:off x="5717050" y="6211603"/>
            <a:ext cx="1253378" cy="215444"/>
          </a:xfrm>
          <a:prstGeom prst="rect">
            <a:avLst/>
          </a:prstGeom>
          <a:noFill/>
        </p:spPr>
        <p:txBody>
          <a:bodyPr wrap="square" rtlCol="0">
            <a:spAutoFit/>
          </a:bodyPr>
          <a:lstStyle/>
          <a:p>
            <a:r>
              <a:rPr lang="en-US" sz="800" dirty="0">
                <a:latin typeface="Calibri" panose="020F0502020204030204" pitchFamily="34" charset="0"/>
              </a:rPr>
              <a:t>Courtesy of Pixabay.com</a:t>
            </a:r>
          </a:p>
        </p:txBody>
      </p:sp>
      <p:sp>
        <p:nvSpPr>
          <p:cNvPr id="6" name="Title 5"/>
          <p:cNvSpPr>
            <a:spLocks noGrp="1"/>
          </p:cNvSpPr>
          <p:nvPr>
            <p:ph type="title"/>
          </p:nvPr>
        </p:nvSpPr>
        <p:spPr>
          <a:xfrm>
            <a:off x="609600" y="457200"/>
            <a:ext cx="8001000" cy="990600"/>
          </a:xfrm>
        </p:spPr>
        <p:txBody>
          <a:bodyPr/>
          <a:lstStyle/>
          <a:p>
            <a:r>
              <a:rPr lang="en-US" dirty="0"/>
              <a:t>Investigation: Catch a Falling Ruler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229600" cy="5181600"/>
          </a:xfrm>
        </p:spPr>
        <p:txBody>
          <a:bodyPr>
            <a:normAutofit fontScale="85000" lnSpcReduction="10000"/>
          </a:bodyPr>
          <a:lstStyle/>
          <a:p>
            <a:pPr marL="514350" indent="-514350">
              <a:buNone/>
              <a:defRPr/>
            </a:pPr>
            <a:r>
              <a:rPr lang="en-GB" sz="2500" b="1" dirty="0"/>
              <a:t>Instructions:</a:t>
            </a:r>
          </a:p>
          <a:p>
            <a:pPr marL="274320" indent="-274320">
              <a:lnSpc>
                <a:spcPct val="120000"/>
              </a:lnSpc>
              <a:spcBef>
                <a:spcPts val="600"/>
              </a:spcBef>
              <a:buFont typeface="+mj-lt"/>
              <a:buAutoNum type="arabicPeriod"/>
              <a:defRPr/>
            </a:pPr>
            <a:r>
              <a:rPr lang="en-GB" sz="2500" b="1" dirty="0"/>
              <a:t>Partner 1: </a:t>
            </a:r>
            <a:r>
              <a:rPr lang="en-GB" sz="2500" dirty="0"/>
              <a:t>Hold the ruler </a:t>
            </a:r>
            <a:r>
              <a:rPr lang="en-GB" sz="2500" b="1" dirty="0"/>
              <a:t>near the 30-cm mark </a:t>
            </a:r>
            <a:r>
              <a:rPr lang="en-GB" sz="2500" dirty="0"/>
              <a:t>and let it hang vertically. </a:t>
            </a:r>
          </a:p>
          <a:p>
            <a:pPr marL="274320" indent="-274320">
              <a:lnSpc>
                <a:spcPct val="120000"/>
              </a:lnSpc>
              <a:spcBef>
                <a:spcPts val="600"/>
              </a:spcBef>
              <a:buFont typeface="+mj-lt"/>
              <a:buAutoNum type="arabicPeriod"/>
              <a:defRPr/>
            </a:pPr>
            <a:r>
              <a:rPr lang="en-GB" sz="2500" b="1" dirty="0"/>
              <a:t>Partner 2: </a:t>
            </a:r>
            <a:r>
              <a:rPr lang="en-GB" sz="2500" dirty="0"/>
              <a:t>Place your thumb and index finger on either side of the </a:t>
            </a:r>
            <a:br>
              <a:rPr lang="en-GB" sz="2500" dirty="0"/>
            </a:br>
            <a:r>
              <a:rPr lang="en-GB" sz="2500" dirty="0"/>
              <a:t>0-cm mark </a:t>
            </a:r>
            <a:r>
              <a:rPr lang="en-GB" sz="2500" b="1" dirty="0"/>
              <a:t>without touching the ruler</a:t>
            </a:r>
            <a:r>
              <a:rPr lang="en-GB" sz="2500" dirty="0"/>
              <a:t>.  </a:t>
            </a:r>
            <a:r>
              <a:rPr lang="en-GB" sz="2500" b="1" dirty="0"/>
              <a:t> </a:t>
            </a:r>
            <a:endParaRPr lang="en-US" sz="2500" b="1" dirty="0"/>
          </a:p>
          <a:p>
            <a:pPr marL="274320" indent="-274320">
              <a:lnSpc>
                <a:spcPct val="120000"/>
              </a:lnSpc>
              <a:spcBef>
                <a:spcPts val="600"/>
              </a:spcBef>
              <a:buFont typeface="+mj-lt"/>
              <a:buAutoNum type="arabicPeriod"/>
              <a:defRPr/>
            </a:pPr>
            <a:r>
              <a:rPr lang="en-GB" sz="2500" b="1" dirty="0"/>
              <a:t>Partner 1: </a:t>
            </a:r>
            <a:r>
              <a:rPr lang="en-GB" sz="2500" dirty="0"/>
              <a:t>Without warning, let the ruler go. (</a:t>
            </a:r>
            <a:r>
              <a:rPr lang="en-GB" sz="2500" b="1" dirty="0"/>
              <a:t>Hint: </a:t>
            </a:r>
            <a:r>
              <a:rPr lang="en-GB" sz="2500" dirty="0"/>
              <a:t>To prevent Partner 2 from anticipating when you’ll drop the ruler, vary the timing.)</a:t>
            </a:r>
          </a:p>
          <a:p>
            <a:pPr marL="274320" indent="-274320">
              <a:lnSpc>
                <a:spcPct val="120000"/>
              </a:lnSpc>
              <a:spcBef>
                <a:spcPts val="600"/>
              </a:spcBef>
              <a:buFont typeface="+mj-lt"/>
              <a:buAutoNum type="arabicPeriod"/>
              <a:defRPr/>
            </a:pPr>
            <a:r>
              <a:rPr lang="en-GB" sz="2500" b="1" dirty="0"/>
              <a:t>Partner 2: </a:t>
            </a:r>
            <a:r>
              <a:rPr lang="en-GB" sz="2500" dirty="0"/>
              <a:t>Try to catch it as quickly as possible when it drops. </a:t>
            </a:r>
            <a:endParaRPr lang="en-US" sz="2500" dirty="0"/>
          </a:p>
          <a:p>
            <a:pPr marL="274320" indent="-274320">
              <a:lnSpc>
                <a:spcPct val="120000"/>
              </a:lnSpc>
              <a:spcBef>
                <a:spcPts val="600"/>
              </a:spcBef>
              <a:buFont typeface="+mj-lt"/>
              <a:buAutoNum type="arabicPeriod"/>
              <a:defRPr/>
            </a:pPr>
            <a:r>
              <a:rPr lang="en-GB" sz="2500" b="1" dirty="0"/>
              <a:t>Partner 1: </a:t>
            </a:r>
            <a:r>
              <a:rPr lang="en-GB" sz="2500" dirty="0"/>
              <a:t>Measure just above the first finger where Partner 2 caught the ruler and record the data in your notebook.</a:t>
            </a:r>
            <a:endParaRPr lang="en-US" sz="2500" dirty="0"/>
          </a:p>
          <a:p>
            <a:pPr marL="274320" indent="-274320">
              <a:lnSpc>
                <a:spcPct val="120000"/>
              </a:lnSpc>
              <a:spcBef>
                <a:spcPts val="600"/>
              </a:spcBef>
              <a:buFont typeface="+mj-lt"/>
              <a:buAutoNum type="arabicPeriod"/>
              <a:defRPr/>
            </a:pPr>
            <a:r>
              <a:rPr lang="en-GB" sz="2500" dirty="0"/>
              <a:t>Perform the test 10 times with Partner 1 dropping the ruler and Partner 2 catching it. Then calculate and record the mean average of the 10 drops. </a:t>
            </a:r>
          </a:p>
          <a:p>
            <a:pPr marL="274320" indent="-274320">
              <a:lnSpc>
                <a:spcPct val="120000"/>
              </a:lnSpc>
              <a:spcBef>
                <a:spcPts val="600"/>
              </a:spcBef>
              <a:buFont typeface="+mj-lt"/>
              <a:buAutoNum type="arabicPeriod"/>
              <a:defRPr/>
            </a:pPr>
            <a:r>
              <a:rPr lang="en-GB" sz="2500" dirty="0"/>
              <a:t>Then switch roles. (Partner 2 drops the ruler, and Partner 1 catches it.)</a:t>
            </a:r>
            <a:endParaRPr lang="en-US" sz="2500" dirty="0"/>
          </a:p>
        </p:txBody>
      </p:sp>
      <p:sp>
        <p:nvSpPr>
          <p:cNvPr id="4" name="Title 3"/>
          <p:cNvSpPr>
            <a:spLocks noGrp="1"/>
          </p:cNvSpPr>
          <p:nvPr>
            <p:ph type="title"/>
          </p:nvPr>
        </p:nvSpPr>
        <p:spPr>
          <a:xfrm>
            <a:off x="533400" y="457200"/>
            <a:ext cx="8153400" cy="990600"/>
          </a:xfrm>
        </p:spPr>
        <p:txBody>
          <a:bodyPr/>
          <a:lstStyle/>
          <a:p>
            <a:r>
              <a:rPr lang="en-US" dirty="0"/>
              <a:t>Investigation: Catch a Falling Ruler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
                                        <p:tgtEl>
                                          <p:spTgt spid="3">
                                            <p:txEl>
                                              <p:pRg st="6" end="6"/>
                                            </p:txEl>
                                          </p:spTgt>
                                        </p:tgtEl>
                                      </p:cBhvr>
                                    </p:animEffect>
                                    <p:anim calcmode="lin" valueType="num">
                                      <p:cBhvr>
                                        <p:cTn id="62"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
                                        <p:tgtEl>
                                          <p:spTgt spid="3">
                                            <p:txEl>
                                              <p:pRg st="7" end="7"/>
                                            </p:txEl>
                                          </p:spTgt>
                                        </p:tgtEl>
                                      </p:cBhvr>
                                    </p:animEffect>
                                    <p:anim calcmode="lin" valueType="num">
                                      <p:cBhvr>
                                        <p:cTn id="71"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600" y="533400"/>
            <a:ext cx="8077200" cy="990600"/>
          </a:xfrm>
        </p:spPr>
        <p:txBody>
          <a:bodyPr/>
          <a:lstStyle/>
          <a:p>
            <a:r>
              <a:rPr lang="en-US" altLang="en-US" dirty="0"/>
              <a:t>Discuss the Results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pPr>
            <a:r>
              <a:rPr lang="en-US" altLang="en-US" sz="3200" dirty="0"/>
              <a:t>Compare your mean averages for each set of 10 drops with and without distraction.  </a:t>
            </a:r>
          </a:p>
          <a:p>
            <a:pPr marL="365760" indent="-365760">
              <a:spcBef>
                <a:spcPts val="1200"/>
              </a:spcBef>
            </a:pPr>
            <a:r>
              <a:rPr lang="en-US" altLang="en-US" sz="3200" dirty="0"/>
              <a:t>Discuss your findings with another pair.</a:t>
            </a:r>
          </a:p>
          <a:p>
            <a:pPr marL="365760" indent="-365760">
              <a:spcBef>
                <a:spcPts val="1200"/>
              </a:spcBef>
            </a:pPr>
            <a:r>
              <a:rPr lang="en-US" altLang="en-US" sz="3200" b="1" dirty="0"/>
              <a:t>Question: </a:t>
            </a:r>
            <a:r>
              <a:rPr lang="en-US" altLang="en-US" sz="3200" dirty="0"/>
              <a:t>What type of graph or chart would you use to display your data?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2318B52-3422-41A5-9760-F5865B525207}"/>
              </a:ext>
            </a:extLst>
          </p:cNvPr>
          <p:cNvGraphicFramePr/>
          <p:nvPr>
            <p:extLst>
              <p:ext uri="{D42A27DB-BD31-4B8C-83A1-F6EECF244321}">
                <p14:modId xmlns:p14="http://schemas.microsoft.com/office/powerpoint/2010/main" val="71028230"/>
              </p:ext>
            </p:extLst>
          </p:nvPr>
        </p:nvGraphicFramePr>
        <p:xfrm>
          <a:off x="838200" y="1524000"/>
          <a:ext cx="7467600" cy="4978400"/>
        </p:xfrm>
        <a:graphic>
          <a:graphicData uri="http://schemas.openxmlformats.org/drawingml/2006/chart">
            <c:chart xmlns:c="http://schemas.openxmlformats.org/drawingml/2006/chart" xmlns:r="http://schemas.openxmlformats.org/officeDocument/2006/relationships" r:id="rId3"/>
          </a:graphicData>
        </a:graphic>
      </p:graphicFrame>
      <p:sp>
        <p:nvSpPr>
          <p:cNvPr id="41986" name="Title 1"/>
          <p:cNvSpPr>
            <a:spLocks noGrp="1"/>
          </p:cNvSpPr>
          <p:nvPr>
            <p:ph type="title"/>
          </p:nvPr>
        </p:nvSpPr>
        <p:spPr>
          <a:xfrm>
            <a:off x="762000" y="533400"/>
            <a:ext cx="7924800" cy="990600"/>
          </a:xfrm>
        </p:spPr>
        <p:txBody>
          <a:bodyPr/>
          <a:lstStyle/>
          <a:p>
            <a:r>
              <a:rPr lang="en-US" altLang="en-US" dirty="0"/>
              <a:t>Sample Data Display</a:t>
            </a:r>
          </a:p>
        </p:txBody>
      </p:sp>
      <p:sp>
        <p:nvSpPr>
          <p:cNvPr id="3" name="TextBox 2"/>
          <p:cNvSpPr txBox="1"/>
          <p:nvPr/>
        </p:nvSpPr>
        <p:spPr>
          <a:xfrm>
            <a:off x="7666383" y="6515652"/>
            <a:ext cx="1447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62000" y="533400"/>
            <a:ext cx="7924800" cy="990600"/>
          </a:xfrm>
        </p:spPr>
        <p:txBody>
          <a:bodyPr/>
          <a:lstStyle/>
          <a:p>
            <a:r>
              <a:rPr lang="en-US" altLang="en-US" dirty="0"/>
              <a:t>Interpreting Data</a:t>
            </a:r>
          </a:p>
        </p:txBody>
      </p:sp>
      <p:graphicFrame>
        <p:nvGraphicFramePr>
          <p:cNvPr id="4" name="Content Placeholder 3"/>
          <p:cNvGraphicFramePr>
            <a:graphicFrameLocks noGrp="1"/>
          </p:cNvGraphicFramePr>
          <p:nvPr>
            <p:ph idx="1"/>
            <p:extLst/>
          </p:nvPr>
        </p:nvGraphicFramePr>
        <p:xfrm>
          <a:off x="609600" y="1600200"/>
          <a:ext cx="79248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685800" y="1447800"/>
            <a:ext cx="8229600" cy="4876800"/>
          </a:xfrm>
        </p:spPr>
        <p:txBody>
          <a:bodyPr/>
          <a:lstStyle/>
          <a:p>
            <a:pPr>
              <a:buNone/>
            </a:pPr>
            <a:r>
              <a:rPr lang="en-GB" altLang="en-US" sz="3000" dirty="0"/>
              <a:t>Do reaction times vary </a:t>
            </a:r>
            <a:r>
              <a:rPr lang="en-US" sz="3200" dirty="0"/>
              <a:t>…</a:t>
            </a:r>
            <a:endParaRPr lang="en-US" altLang="en-US" sz="3000" dirty="0"/>
          </a:p>
          <a:p>
            <a:pPr marL="731520" indent="-365760" eaLnBrk="1" hangingPunct="1">
              <a:spcBef>
                <a:spcPts val="1200"/>
              </a:spcBef>
            </a:pPr>
            <a:r>
              <a:rPr lang="en-GB" altLang="en-US" sz="3000" dirty="0"/>
              <a:t>for people of different ages (children versus adults)?</a:t>
            </a:r>
            <a:endParaRPr lang="en-US" altLang="en-US" sz="3000" dirty="0"/>
          </a:p>
          <a:p>
            <a:pPr marL="731520" indent="-365760" eaLnBrk="1" hangingPunct="1">
              <a:spcBef>
                <a:spcPts val="600"/>
              </a:spcBef>
            </a:pPr>
            <a:r>
              <a:rPr lang="en-GB" altLang="en-US" sz="3000" dirty="0"/>
              <a:t>if you use your dominant hand versus your </a:t>
            </a:r>
            <a:r>
              <a:rPr lang="en-GB" altLang="en-US" sz="3000" dirty="0" err="1"/>
              <a:t>nondominant</a:t>
            </a:r>
            <a:r>
              <a:rPr lang="en-GB" altLang="en-US" sz="3000" dirty="0"/>
              <a:t> hand?</a:t>
            </a:r>
            <a:endParaRPr lang="en-US" altLang="en-US" sz="3000" dirty="0"/>
          </a:p>
          <a:p>
            <a:pPr marL="731520" indent="-365760" eaLnBrk="1" hangingPunct="1">
              <a:spcBef>
                <a:spcPts val="600"/>
              </a:spcBef>
            </a:pPr>
            <a:r>
              <a:rPr lang="en-GB" altLang="en-US" sz="3000" dirty="0"/>
              <a:t>if you’re alert or tired? </a:t>
            </a:r>
            <a:endParaRPr lang="en-US" altLang="en-US" sz="3000" dirty="0"/>
          </a:p>
          <a:p>
            <a:pPr marL="731520" indent="-365760" eaLnBrk="1" hangingPunct="1">
              <a:spcBef>
                <a:spcPts val="600"/>
              </a:spcBef>
            </a:pPr>
            <a:r>
              <a:rPr lang="en-GB" altLang="en-US" sz="3000" dirty="0"/>
              <a:t>for men or women?</a:t>
            </a:r>
            <a:endParaRPr lang="en-US" altLang="en-US" sz="3000" dirty="0"/>
          </a:p>
          <a:p>
            <a:pPr marL="731520" indent="-365760" eaLnBrk="1" hangingPunct="1">
              <a:spcBef>
                <a:spcPts val="600"/>
              </a:spcBef>
            </a:pPr>
            <a:r>
              <a:rPr lang="en-GB" altLang="en-US" sz="3000" dirty="0"/>
              <a:t>depending on your mood?</a:t>
            </a:r>
            <a:endParaRPr lang="en-US" altLang="en-US" sz="3000" dirty="0"/>
          </a:p>
          <a:p>
            <a:pPr marL="731520" indent="-365760" eaLnBrk="1" hangingPunct="1">
              <a:spcBef>
                <a:spcPts val="600"/>
              </a:spcBef>
            </a:pPr>
            <a:r>
              <a:rPr lang="en-GB" altLang="en-US" sz="3000" dirty="0"/>
              <a:t>after an alcoholic drink?  </a:t>
            </a:r>
            <a:endParaRPr lang="en-US" altLang="en-US" sz="3000" dirty="0"/>
          </a:p>
          <a:p>
            <a:pPr eaLnBrk="1" hangingPunct="1"/>
            <a:endParaRPr lang="en-US" altLang="en-US" dirty="0"/>
          </a:p>
        </p:txBody>
      </p:sp>
      <p:sp>
        <p:nvSpPr>
          <p:cNvPr id="4" name="Title 3"/>
          <p:cNvSpPr>
            <a:spLocks noGrp="1"/>
          </p:cNvSpPr>
          <p:nvPr>
            <p:ph type="title"/>
          </p:nvPr>
        </p:nvSpPr>
        <p:spPr>
          <a:xfrm>
            <a:off x="609600" y="381000"/>
            <a:ext cx="8001000" cy="990600"/>
          </a:xfrm>
        </p:spPr>
        <p:txBody>
          <a:bodyPr/>
          <a:lstStyle/>
          <a:p>
            <a:r>
              <a:rPr lang="en-US" dirty="0"/>
              <a:t>Curiosity Zone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rmAutofit fontScale="90000"/>
          </a:bodyPr>
          <a:lstStyle/>
          <a:p>
            <a:r>
              <a:rPr lang="en-US" sz="4400" dirty="0"/>
              <a:t>Reflect: Content Deepening Focus Question </a:t>
            </a:r>
            <a:r>
              <a:rPr lang="en-US" dirty="0"/>
              <a:t>2</a:t>
            </a:r>
          </a:p>
        </p:txBody>
      </p:sp>
      <p:sp>
        <p:nvSpPr>
          <p:cNvPr id="3" name="Content Placeholder 2"/>
          <p:cNvSpPr>
            <a:spLocks noGrp="1"/>
          </p:cNvSpPr>
          <p:nvPr>
            <p:ph idx="1"/>
          </p:nvPr>
        </p:nvSpPr>
        <p:spPr>
          <a:xfrm>
            <a:off x="533400" y="1981200"/>
            <a:ext cx="8153400" cy="4495800"/>
          </a:xfrm>
        </p:spPr>
        <p:txBody>
          <a:bodyPr>
            <a:normAutofit/>
          </a:bodyPr>
          <a:lstStyle/>
          <a:p>
            <a:pPr marL="0" lvl="0" indent="0">
              <a:buNone/>
            </a:pPr>
            <a:r>
              <a:rPr lang="en-US" sz="3200" dirty="0"/>
              <a:t>Why do we use graphs?</a:t>
            </a:r>
          </a:p>
          <a:p>
            <a:endParaRPr lang="en-US" dirty="0"/>
          </a:p>
        </p:txBody>
      </p:sp>
    </p:spTree>
    <p:extLst>
      <p:ext uri="{BB962C8B-B14F-4D97-AF65-F5344CB8AC3E}">
        <p14:creationId xmlns:p14="http://schemas.microsoft.com/office/powerpoint/2010/main" val="3891770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144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533400" y="1219200"/>
            <a:ext cx="8382000" cy="5334000"/>
          </a:xfrm>
        </p:spPr>
        <p:txBody>
          <a:bodyPr/>
          <a:lstStyle/>
          <a:p>
            <a:pPr marL="274320" indent="-274320" eaLnBrk="1" hangingPunct="1">
              <a:spcBef>
                <a:spcPts val="600"/>
              </a:spcBef>
              <a:spcAft>
                <a:spcPts val="300"/>
              </a:spcAft>
              <a:buFont typeface="Arial" pitchFamily="34" charset="0"/>
              <a:buChar char="•"/>
            </a:pPr>
            <a:r>
              <a:rPr lang="en-US" sz="2700" dirty="0"/>
              <a:t>How can science content storyline coherence be enhanced by explicitly implementing </a:t>
            </a:r>
            <a:r>
              <a:rPr lang="en-US" sz="2700" dirty="0" err="1"/>
              <a:t>STeLLA</a:t>
            </a:r>
            <a:r>
              <a:rPr lang="en-US" sz="2700" dirty="0"/>
              <a:t> strategy F (Make explicit links between science ideas and activities), strategy G (Link science ideas to other science ideas), and strategy H (Highlight key science ideas and focus question throughout)? </a:t>
            </a:r>
          </a:p>
          <a:p>
            <a:pPr marL="274320" indent="-274320" eaLnBrk="1" hangingPunct="1">
              <a:spcBef>
                <a:spcPts val="600"/>
              </a:spcBef>
              <a:spcAft>
                <a:spcPts val="300"/>
              </a:spcAft>
              <a:buFont typeface="Arial" pitchFamily="34" charset="0"/>
              <a:buChar char="•"/>
            </a:pPr>
            <a:r>
              <a:rPr lang="en-US" sz="2700" dirty="0"/>
              <a:t>How will the Student Thinking Lens and Science Content Storyline Lens strategies help you teach the VPA lessons in the fall?</a:t>
            </a:r>
          </a:p>
          <a:p>
            <a:pPr marL="274320" indent="-274320" eaLnBrk="1" hangingPunct="1">
              <a:spcBef>
                <a:spcPts val="600"/>
              </a:spcBef>
              <a:spcAft>
                <a:spcPts val="300"/>
              </a:spcAft>
              <a:buFont typeface="Arial" pitchFamily="34" charset="0"/>
              <a:buChar char="•"/>
            </a:pPr>
            <a:r>
              <a:rPr lang="en-US" sz="2700" dirty="0"/>
              <a:t>How would biologists explain how a trait changes within a population over time?</a:t>
            </a:r>
          </a:p>
          <a:p>
            <a:pPr marL="274320" indent="-274320" eaLnBrk="1" hangingPunct="1">
              <a:spcBef>
                <a:spcPts val="600"/>
              </a:spcBef>
              <a:spcAft>
                <a:spcPts val="300"/>
              </a:spcAft>
              <a:buFont typeface="Arial" pitchFamily="34" charset="0"/>
              <a:buChar char="•"/>
            </a:pPr>
            <a:r>
              <a:rPr lang="en-US" sz="2700" dirty="0"/>
              <a:t>Why do we use graphs?</a:t>
            </a:r>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990600"/>
          </a:xfrm>
        </p:spPr>
        <p:txBody>
          <a:bodyPr>
            <a:noAutofit/>
          </a:bodyPr>
          <a:lstStyle/>
          <a:p>
            <a:r>
              <a:rPr lang="en-US" sz="3800" dirty="0"/>
              <a:t>Summarizing Science Content Storyline Lens Strategies</a:t>
            </a:r>
          </a:p>
        </p:txBody>
      </p:sp>
      <p:sp>
        <p:nvSpPr>
          <p:cNvPr id="3" name="Content Placeholder 2"/>
          <p:cNvSpPr>
            <a:spLocks noGrp="1"/>
          </p:cNvSpPr>
          <p:nvPr>
            <p:ph idx="1"/>
          </p:nvPr>
        </p:nvSpPr>
        <p:spPr>
          <a:xfrm>
            <a:off x="609600" y="1981200"/>
            <a:ext cx="8077200" cy="4267200"/>
          </a:xfrm>
        </p:spPr>
        <p:txBody>
          <a:bodyPr/>
          <a:lstStyle/>
          <a:p>
            <a:pPr marL="365760" indent="-365760"/>
            <a:r>
              <a:rPr lang="en-US" sz="3200" dirty="0"/>
              <a:t>What does the organization of the summary chart in the </a:t>
            </a:r>
            <a:r>
              <a:rPr lang="en-US" sz="3200" dirty="0" err="1"/>
              <a:t>STeLLA</a:t>
            </a:r>
            <a:r>
              <a:rPr lang="en-US" sz="3200" dirty="0"/>
              <a:t> strategies booklet highlight about the Science Content Storyline Lens strategies? </a:t>
            </a:r>
          </a:p>
          <a:p>
            <a:pPr marL="365760" indent="-365760">
              <a:spcBef>
                <a:spcPts val="1200"/>
              </a:spcBef>
            </a:pPr>
            <a:r>
              <a:rPr lang="en-US" sz="3200" dirty="0"/>
              <a:t>Do you want to make any revisions or additions to our chart on effective science teaching? </a:t>
            </a:r>
          </a:p>
        </p:txBody>
      </p:sp>
    </p:spTree>
    <p:extLst>
      <p:ext uri="{BB962C8B-B14F-4D97-AF65-F5344CB8AC3E}">
        <p14:creationId xmlns:p14="http://schemas.microsoft.com/office/powerpoint/2010/main" val="121069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fontScale="90000"/>
          </a:bodyPr>
          <a:lstStyle/>
          <a:p>
            <a:r>
              <a:rPr lang="en-US" dirty="0"/>
              <a:t>SCSL Strategies F, G, and H: Purposes and Key Features</a:t>
            </a:r>
          </a:p>
        </p:txBody>
      </p:sp>
      <p:sp>
        <p:nvSpPr>
          <p:cNvPr id="3" name="Content Placeholder 2"/>
          <p:cNvSpPr>
            <a:spLocks noGrp="1"/>
          </p:cNvSpPr>
          <p:nvPr>
            <p:ph idx="1"/>
          </p:nvPr>
        </p:nvSpPr>
        <p:spPr>
          <a:xfrm>
            <a:off x="533400" y="1600200"/>
            <a:ext cx="8305800" cy="4876800"/>
          </a:xfrm>
        </p:spPr>
        <p:txBody>
          <a:bodyPr/>
          <a:lstStyle/>
          <a:p>
            <a:pPr marL="0" lvl="1" indent="0" eaLnBrk="1" hangingPunct="1">
              <a:spcBef>
                <a:spcPts val="0"/>
              </a:spcBef>
              <a:buNone/>
              <a:defRPr/>
            </a:pPr>
            <a:r>
              <a:rPr lang="en-US" sz="2600" b="1" dirty="0"/>
              <a:t>Group 1:</a:t>
            </a:r>
            <a:r>
              <a:rPr lang="en-US" sz="2600" dirty="0"/>
              <a:t>  </a:t>
            </a:r>
          </a:p>
          <a:p>
            <a:pPr marL="365760" lvl="1" indent="-365760" eaLnBrk="1" hangingPunct="1">
              <a:spcBef>
                <a:spcPts val="0"/>
              </a:spcBef>
              <a:defRPr/>
            </a:pPr>
            <a:r>
              <a:rPr lang="en-US" sz="2600" dirty="0"/>
              <a:t>What are the purposes and key features of strategy F?</a:t>
            </a:r>
          </a:p>
          <a:p>
            <a:pPr marL="365760" lvl="1"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2:</a:t>
            </a:r>
          </a:p>
          <a:p>
            <a:pPr marL="365760" indent="-365760" eaLnBrk="1" hangingPunct="1">
              <a:spcBef>
                <a:spcPts val="0"/>
              </a:spcBef>
              <a:defRPr/>
            </a:pPr>
            <a:r>
              <a:rPr lang="en-US" sz="2600" dirty="0"/>
              <a:t>What are the purposes and key features of strategy G?</a:t>
            </a:r>
          </a:p>
          <a:p>
            <a:pPr marL="365760"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3:</a:t>
            </a:r>
          </a:p>
          <a:p>
            <a:pPr marL="365760" indent="-365760" eaLnBrk="1" hangingPunct="1">
              <a:spcBef>
                <a:spcPts val="0"/>
              </a:spcBef>
              <a:defRPr/>
            </a:pPr>
            <a:r>
              <a:rPr lang="en-US" sz="2600" dirty="0"/>
              <a:t>What are the purposes and key features of strategy H? </a:t>
            </a:r>
          </a:p>
          <a:p>
            <a:pPr marL="365760" indent="-365760" eaLnBrk="1" hangingPunct="1">
              <a:spcBef>
                <a:spcPts val="0"/>
              </a:spcBef>
              <a:defRPr/>
            </a:pPr>
            <a:r>
              <a:rPr lang="en-US" sz="2600" dirty="0"/>
              <a:t>Why is this strategy important for science content storyline coherence?</a:t>
            </a:r>
          </a:p>
          <a:p>
            <a:endParaRPr lang="en-US" sz="2800" dirty="0"/>
          </a:p>
          <a:p>
            <a:endParaRPr lang="en-US" dirty="0"/>
          </a:p>
        </p:txBody>
      </p:sp>
    </p:spTree>
    <p:extLst>
      <p:ext uri="{BB962C8B-B14F-4D97-AF65-F5344CB8AC3E}">
        <p14:creationId xmlns:p14="http://schemas.microsoft.com/office/powerpoint/2010/main" val="1537123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Let’s Celebrate!</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solidFill>
                  <a:srgbClr val="0070C0"/>
                </a:solidFill>
              </a:rPr>
              <a:t>Design your own end-of-program celebration and insert any comments or instructions here. </a:t>
            </a:r>
          </a:p>
          <a:p>
            <a:pPr marL="0" indent="0">
              <a:buNone/>
            </a:pPr>
            <a:endParaRPr lang="en-US" dirty="0"/>
          </a:p>
        </p:txBody>
      </p:sp>
    </p:spTree>
    <p:extLst>
      <p:ext uri="{BB962C8B-B14F-4D97-AF65-F5344CB8AC3E}">
        <p14:creationId xmlns:p14="http://schemas.microsoft.com/office/powerpoint/2010/main" val="227073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533400"/>
            <a:ext cx="8153400" cy="990600"/>
          </a:xfrm>
        </p:spPr>
        <p:txBody>
          <a:bodyPr/>
          <a:lstStyle/>
          <a:p>
            <a:pPr eaLnBrk="1" hangingPunct="1"/>
            <a:r>
              <a:rPr lang="en-US" dirty="0"/>
              <a:t>Thank You!</a:t>
            </a:r>
          </a:p>
        </p:txBody>
      </p:sp>
      <p:sp>
        <p:nvSpPr>
          <p:cNvPr id="29699" name="Rectangle 3"/>
          <p:cNvSpPr>
            <a:spLocks noGrp="1" noChangeArrowheads="1"/>
          </p:cNvSpPr>
          <p:nvPr>
            <p:ph type="body" idx="1"/>
          </p:nvPr>
        </p:nvSpPr>
        <p:spPr>
          <a:xfrm>
            <a:off x="609600" y="1600200"/>
            <a:ext cx="8305800" cy="4876800"/>
          </a:xfrm>
        </p:spPr>
        <p:txBody>
          <a:bodyPr/>
          <a:lstStyle/>
          <a:p>
            <a:pPr marL="0" indent="0" eaLnBrk="1" hangingPunct="1">
              <a:buNone/>
            </a:pPr>
            <a:r>
              <a:rPr lang="en-US" sz="3200" dirty="0"/>
              <a:t>Thank you for participating in the </a:t>
            </a:r>
            <a:r>
              <a:rPr lang="en-US" sz="3200" dirty="0" err="1"/>
              <a:t>RESPeCT</a:t>
            </a:r>
            <a:r>
              <a:rPr lang="en-US" sz="3200" dirty="0"/>
              <a:t> PD program!</a:t>
            </a:r>
          </a:p>
        </p:txBody>
      </p:sp>
    </p:spTree>
    <p:extLst>
      <p:ext uri="{BB962C8B-B14F-4D97-AF65-F5344CB8AC3E}">
        <p14:creationId xmlns:p14="http://schemas.microsoft.com/office/powerpoint/2010/main" val="46376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610600" cy="990600"/>
          </a:xfrm>
        </p:spPr>
        <p:txBody>
          <a:bodyPr>
            <a:normAutofit fontScale="90000"/>
          </a:bodyPr>
          <a:lstStyle/>
          <a:p>
            <a:r>
              <a:rPr lang="en-US" dirty="0"/>
              <a:t>SCSL Strategies F, G, and H: Discussion Question</a:t>
            </a:r>
          </a:p>
        </p:txBody>
      </p:sp>
      <p:sp>
        <p:nvSpPr>
          <p:cNvPr id="3" name="Content Placeholder 2"/>
          <p:cNvSpPr>
            <a:spLocks noGrp="1"/>
          </p:cNvSpPr>
          <p:nvPr>
            <p:ph idx="1"/>
          </p:nvPr>
        </p:nvSpPr>
        <p:spPr>
          <a:xfrm>
            <a:off x="533400" y="1676400"/>
            <a:ext cx="8305800" cy="4876800"/>
          </a:xfrm>
        </p:spPr>
        <p:txBody>
          <a:bodyPr/>
          <a:lstStyle/>
          <a:p>
            <a:pPr marL="0" indent="0">
              <a:buNone/>
            </a:pPr>
            <a:r>
              <a:rPr lang="en-US" sz="3200" dirty="0"/>
              <a:t>What’s similar and different about these three strategies? </a:t>
            </a:r>
          </a:p>
          <a:p>
            <a:pPr marL="0" indent="0">
              <a:buNone/>
            </a:pPr>
            <a:endParaRPr lang="en-US" sz="2800" dirty="0"/>
          </a:p>
        </p:txBody>
      </p:sp>
    </p:spTree>
    <p:extLst>
      <p:ext uri="{BB962C8B-B14F-4D97-AF65-F5344CB8AC3E}">
        <p14:creationId xmlns:p14="http://schemas.microsoft.com/office/powerpoint/2010/main" val="426279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Autofit/>
          </a:bodyPr>
          <a:lstStyle/>
          <a:p>
            <a:r>
              <a:rPr lang="en-US" sz="3800" dirty="0"/>
              <a:t>Preparing for Video-based Lesson Analysis</a:t>
            </a:r>
          </a:p>
        </p:txBody>
      </p:sp>
      <p:sp>
        <p:nvSpPr>
          <p:cNvPr id="3" name="Content Placeholder 2"/>
          <p:cNvSpPr>
            <a:spLocks noGrp="1"/>
          </p:cNvSpPr>
          <p:nvPr>
            <p:ph idx="1"/>
          </p:nvPr>
        </p:nvSpPr>
        <p:spPr>
          <a:xfrm>
            <a:off x="685800" y="1524000"/>
            <a:ext cx="8077200" cy="4876800"/>
          </a:xfrm>
        </p:spPr>
        <p:txBody>
          <a:bodyPr/>
          <a:lstStyle/>
          <a:p>
            <a:pPr marL="0" indent="0">
              <a:buNone/>
            </a:pPr>
            <a:r>
              <a:rPr lang="en-US" sz="3200" dirty="0"/>
              <a:t>Read Analysis Guide F, part 1. </a:t>
            </a:r>
          </a:p>
          <a:p>
            <a:pPr marL="731520" indent="-365760" eaLnBrk="1" hangingPunct="1">
              <a:spcBef>
                <a:spcPts val="1200"/>
              </a:spcBef>
              <a:buFont typeface="+mj-lt"/>
              <a:buAutoNum type="arabicPeriod"/>
              <a:defRPr/>
            </a:pPr>
            <a:r>
              <a:rPr lang="en-US" sz="3200" dirty="0"/>
              <a:t>What is the difference between the main learning goal and supporting science ideas?</a:t>
            </a:r>
          </a:p>
          <a:p>
            <a:pPr marL="731520" indent="-365760" eaLnBrk="1" hangingPunct="1">
              <a:spcBef>
                <a:spcPts val="600"/>
              </a:spcBef>
              <a:buFont typeface="+mj-lt"/>
              <a:buAutoNum type="arabicPeriod"/>
              <a:defRPr/>
            </a:pPr>
            <a:r>
              <a:rPr lang="en-US" sz="3200" dirty="0"/>
              <a:t>What is similar about the main learning goal and supporting science ideas?</a:t>
            </a:r>
          </a:p>
        </p:txBody>
      </p:sp>
    </p:spTree>
    <p:extLst>
      <p:ext uri="{BB962C8B-B14F-4D97-AF65-F5344CB8AC3E}">
        <p14:creationId xmlns:p14="http://schemas.microsoft.com/office/powerpoint/2010/main" val="8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7295</TotalTime>
  <Words>7482</Words>
  <Application>Microsoft Office PowerPoint</Application>
  <PresentationFormat>On-screen Show (4:3)</PresentationFormat>
  <Paragraphs>1026</Paragraphs>
  <Slides>71</Slides>
  <Notes>71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71</vt:i4>
      </vt:variant>
    </vt:vector>
  </HeadingPairs>
  <TitlesOfParts>
    <vt:vector size="77" baseType="lpstr">
      <vt:lpstr>Arial</vt:lpstr>
      <vt:lpstr>Calibri</vt:lpstr>
      <vt:lpstr>Lucida Sans Unicode</vt:lpstr>
      <vt:lpstr>Wingdings</vt:lpstr>
      <vt:lpstr>Clarity</vt:lpstr>
      <vt:lpstr>RESPeCT Template</vt:lpstr>
      <vt:lpstr>RESPeCT PD pROGRAM</vt:lpstr>
      <vt:lpstr>Agenda for Day 8   </vt:lpstr>
      <vt:lpstr>Trends in Reflections</vt:lpstr>
      <vt:lpstr>Today’s Focus Questions</vt:lpstr>
      <vt:lpstr>PowerPoint Presentation</vt:lpstr>
      <vt:lpstr>Lesson Analysis: Focus Question 1</vt:lpstr>
      <vt:lpstr>SCSL Strategies F, G, and H: Purposes and Key Features</vt:lpstr>
      <vt:lpstr>SCSL Strategies F, G, and H: Discussion Question</vt:lpstr>
      <vt:lpstr>Preparing for Video-based Lesson Analysis</vt:lpstr>
      <vt:lpstr>Lesson Analysis: Strategy F</vt:lpstr>
      <vt:lpstr>Lesson Analysis: Strategies F, G, and H</vt:lpstr>
      <vt:lpstr>Summary: Strategies F, G, and H</vt:lpstr>
      <vt:lpstr>Lesson Analysis: Focus Question 2</vt:lpstr>
      <vt:lpstr>VPA Lesson Plan Conversation</vt:lpstr>
      <vt:lpstr>STL Strategies Highlighted in the VPA Lessons</vt:lpstr>
      <vt:lpstr>SCSL Strategies Highlighted in the VPA Lessons</vt:lpstr>
      <vt:lpstr>Overview of Study-Group Sessions</vt:lpstr>
      <vt:lpstr>Teaching the VPA Lessons</vt:lpstr>
      <vt:lpstr>Scheduling School-Year Study Groups</vt:lpstr>
      <vt:lpstr> Variations in Plants and Animals</vt:lpstr>
      <vt:lpstr>Unit Central Question </vt:lpstr>
      <vt:lpstr>Content Deepening: Focus Question 1</vt:lpstr>
      <vt:lpstr>Explaining Changes over Time</vt:lpstr>
      <vt:lpstr>Investigation 1: Explaining Changes over Time</vt:lpstr>
      <vt:lpstr>Investigation 1: Explaining Changes over Time</vt:lpstr>
      <vt:lpstr>Investigation 1: Explaining Changes over Time</vt:lpstr>
      <vt:lpstr>Investigation 2: Predator-Prey Simulation</vt:lpstr>
      <vt:lpstr>Investigation 2: Predator-Prey Simulation</vt:lpstr>
      <vt:lpstr>Lines of Evidence for Evolution</vt:lpstr>
      <vt:lpstr>Use and Apply Key Science Ideas</vt:lpstr>
      <vt:lpstr>Reflect: Content Deepening Focus Question 1</vt:lpstr>
      <vt:lpstr>Reflect: Unit Central Question </vt:lpstr>
      <vt:lpstr>Presenting Data</vt:lpstr>
      <vt:lpstr>Content Deepening: Focus Question 2</vt:lpstr>
      <vt:lpstr>What Do You Know about Graphs?</vt:lpstr>
      <vt:lpstr>What Does This Graph Depict?</vt:lpstr>
      <vt:lpstr>What Does Statistics Involve?</vt:lpstr>
      <vt:lpstr>Scenario 1: Ice-Cream Sales</vt:lpstr>
      <vt:lpstr>Scenario 2: Churches and Crime</vt:lpstr>
      <vt:lpstr>Deceptive Displays</vt:lpstr>
      <vt:lpstr>Deceptive Displays</vt:lpstr>
      <vt:lpstr>Deceptive Displays</vt:lpstr>
      <vt:lpstr>PowerPoint Presentation</vt:lpstr>
      <vt:lpstr>Three Big Problems</vt:lpstr>
      <vt:lpstr>The Challenger Disaster</vt:lpstr>
      <vt:lpstr>The Challenger Disaster</vt:lpstr>
      <vt:lpstr>The Challenger Disaster</vt:lpstr>
      <vt:lpstr>PowerPoint Presentation</vt:lpstr>
      <vt:lpstr>The Best Way to Display Data</vt:lpstr>
      <vt:lpstr>Types of Graphs</vt:lpstr>
      <vt:lpstr>Histograms</vt:lpstr>
      <vt:lpstr>Bar Graphs</vt:lpstr>
      <vt:lpstr>Line Graphs</vt:lpstr>
      <vt:lpstr>Scatter Plots</vt:lpstr>
      <vt:lpstr>Line Plots</vt:lpstr>
      <vt:lpstr>What Does This Graph Tell Us?</vt:lpstr>
      <vt:lpstr>Stem-and-Leaf Plot</vt:lpstr>
      <vt:lpstr>Circle Graphs or Pie Charts</vt:lpstr>
      <vt:lpstr>PowerPoint Presentation</vt:lpstr>
      <vt:lpstr>Let’s Learn by Doing!</vt:lpstr>
      <vt:lpstr>Investigation: Catch a Falling Ruler</vt:lpstr>
      <vt:lpstr>Investigation: Catch a Falling Ruler</vt:lpstr>
      <vt:lpstr>Discuss the Results</vt:lpstr>
      <vt:lpstr>Sample Data Display</vt:lpstr>
      <vt:lpstr>Interpreting Data</vt:lpstr>
      <vt:lpstr>Curiosity Zone</vt:lpstr>
      <vt:lpstr>Reflect: Content Deepening Focus Question 2</vt:lpstr>
      <vt:lpstr>Today’s Focus Questions</vt:lpstr>
      <vt:lpstr>Summarizing Science Content Storyline Lens Strategies</vt:lpstr>
      <vt:lpstr>Let’s Celebrate!</vt:lpstr>
      <vt:lpstr>Thank You!</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747</cp:revision>
  <cp:lastPrinted>2016-03-11T19:13:05Z</cp:lastPrinted>
  <dcterms:created xsi:type="dcterms:W3CDTF">2014-06-10T18:20:14Z</dcterms:created>
  <dcterms:modified xsi:type="dcterms:W3CDTF">2020-01-06T23:46:04Z</dcterms:modified>
</cp:coreProperties>
</file>