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399" r:id="rId2"/>
    <p:sldId id="400" r:id="rId3"/>
    <p:sldId id="401" r:id="rId4"/>
    <p:sldId id="363" r:id="rId5"/>
    <p:sldId id="381" r:id="rId6"/>
    <p:sldId id="402" r:id="rId7"/>
    <p:sldId id="403" r:id="rId8"/>
    <p:sldId id="404" r:id="rId9"/>
    <p:sldId id="405" r:id="rId10"/>
    <p:sldId id="383" r:id="rId11"/>
    <p:sldId id="384" r:id="rId12"/>
    <p:sldId id="406" r:id="rId13"/>
    <p:sldId id="407" r:id="rId14"/>
    <p:sldId id="408" r:id="rId15"/>
    <p:sldId id="410" r:id="rId16"/>
    <p:sldId id="409" r:id="rId17"/>
    <p:sldId id="374" r:id="rId1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acey Luce" initials="SL" lastIdx="1" clrIdx="0"/>
  <p:cmAuthor id="1" name="Justine Newell" initials="J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925" autoAdjust="0"/>
  </p:normalViewPr>
  <p:slideViewPr>
    <p:cSldViewPr>
      <p:cViewPr varScale="1">
        <p:scale>
          <a:sx n="62" d="100"/>
          <a:sy n="62" d="100"/>
        </p:scale>
        <p:origin x="-159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B12B2F7-7880-4E19-AAE8-D25047E3AE33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B2B4C13-3820-44F1-BC00-D9D5C6231C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8195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13E99A0-5A01-41BA-AC39-BB8F130969B5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  <a:lvl2pPr marL="785302" indent="-302039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2pPr>
            <a:lvl3pPr marL="1208157" indent="-241632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3pPr>
            <a:lvl4pPr marL="1691420" indent="-241632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4pPr>
            <a:lvl5pPr marL="2174684" indent="-241632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5pPr>
            <a:lvl6pPr marL="2657947" indent="-241632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6pPr>
            <a:lvl7pPr marL="3141210" indent="-241632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7pPr>
            <a:lvl8pPr marL="3624473" indent="-241632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8pPr>
            <a:lvl9pPr marL="4107736" indent="-241632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258756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1132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11323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31100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31100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11323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6402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60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098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630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945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160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747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811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22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282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637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848600" cy="1752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Sound</a:t>
            </a:r>
            <a:br>
              <a:rPr lang="en-US" altLang="en-US" dirty="0"/>
            </a:br>
            <a:r>
              <a:rPr lang="en-US" altLang="en-US" dirty="0"/>
              <a:t>Lesson 6a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505200"/>
            <a:ext cx="7391400" cy="18288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sz="4000" dirty="0">
                <a:solidFill>
                  <a:srgbClr val="0070C0"/>
                </a:solidFill>
              </a:rPr>
              <a:t>How Do Our Ears Help Us Hear Sound?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9200" y="49530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526" t="10564" r="3623" b="5182"/>
          <a:stretch/>
        </p:blipFill>
        <p:spPr bwMode="auto">
          <a:xfrm>
            <a:off x="3200400" y="50292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9530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05600" y="5029200"/>
            <a:ext cx="1428750" cy="585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34833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077200" cy="990600"/>
          </a:xfrm>
        </p:spPr>
        <p:txBody>
          <a:bodyPr>
            <a:normAutofit/>
          </a:bodyPr>
          <a:lstStyle/>
          <a:p>
            <a:r>
              <a:rPr lang="en-US" dirty="0"/>
              <a:t>What Do You Predict?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1534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3100" dirty="0"/>
              <a:t>What do you think will happen to the rice on the wax paper when I make a sound with the </a:t>
            </a:r>
            <a:r>
              <a:rPr lang="en-US" sz="3100" dirty="0" err="1"/>
              <a:t>clucker</a:t>
            </a:r>
            <a:r>
              <a:rPr lang="en-US" sz="3100" dirty="0"/>
              <a:t>?</a:t>
            </a:r>
          </a:p>
          <a:p>
            <a:pPr marL="731520" indent="-365760">
              <a:spcBef>
                <a:spcPts val="2400"/>
              </a:spcBef>
            </a:pPr>
            <a:r>
              <a:rPr lang="en-US" sz="3100" dirty="0"/>
              <a:t>Share your predictions with an elbow partner. </a:t>
            </a:r>
          </a:p>
          <a:p>
            <a:pPr marL="731520" indent="-365760">
              <a:spcBef>
                <a:spcPts val="1800"/>
              </a:spcBef>
            </a:pPr>
            <a:r>
              <a:rPr lang="en-US" sz="3100" b="1" dirty="0"/>
              <a:t>Use this sentence starter:</a:t>
            </a:r>
          </a:p>
          <a:p>
            <a:pPr marL="1097280" indent="-365760">
              <a:spcBef>
                <a:spcPts val="1200"/>
              </a:spcBef>
              <a:buNone/>
            </a:pPr>
            <a:r>
              <a:rPr lang="en-US" sz="3100" i="1" dirty="0"/>
              <a:t>I predict the rice will _____ because _____.</a:t>
            </a:r>
          </a:p>
          <a:p>
            <a:pPr marL="731520" indent="-365760">
              <a:spcBef>
                <a:spcPts val="1800"/>
              </a:spcBef>
            </a:pPr>
            <a:r>
              <a:rPr lang="en-US" sz="3100" dirty="0"/>
              <a:t>Be prepared to share your predictions and reasons with the class.</a:t>
            </a:r>
          </a:p>
        </p:txBody>
      </p:sp>
    </p:spTree>
    <p:extLst>
      <p:ext uri="{BB962C8B-B14F-4D97-AF65-F5344CB8AC3E}">
        <p14:creationId xmlns:p14="http://schemas.microsoft.com/office/powerpoint/2010/main" xmlns="" val="3179954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/>
              <a:t>Does the Wax Paper Vibrate?		</a:t>
            </a:r>
          </a:p>
        </p:txBody>
      </p:sp>
      <p:pic>
        <p:nvPicPr>
          <p:cNvPr id="4" name="Picture 2" descr="https://s3.amazonaws.com/uploads.hipchat.com/281604/1944899/wqUQwuA5SvY7FHI/toilett%20paper%20kazoo%20ima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971800"/>
            <a:ext cx="4292600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7389F85-AD75-43F3-B662-F184CA64E0D2}"/>
              </a:ext>
            </a:extLst>
          </p:cNvPr>
          <p:cNvSpPr txBox="1"/>
          <p:nvPr/>
        </p:nvSpPr>
        <p:spPr>
          <a:xfrm>
            <a:off x="7459323" y="6165818"/>
            <a:ext cx="115127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Photo courtesy of BSCS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1524000"/>
            <a:ext cx="79248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indent="-365760">
              <a:spcBef>
                <a:spcPts val="1200"/>
              </a:spcBef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Use your kazoo to make a sound like an owl.</a:t>
            </a:r>
          </a:p>
          <a:p>
            <a:pPr marL="365760" indent="-365760">
              <a:spcBef>
                <a:spcPts val="1200"/>
              </a:spcBef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Put the open end of the cardboard-paper roll against your </a:t>
            </a:r>
            <a:br>
              <a:rPr lang="en-US" sz="3200" dirty="0">
                <a:latin typeface="Calibri" pitchFamily="34" charset="0"/>
              </a:rPr>
            </a:br>
            <a:r>
              <a:rPr lang="en-US" sz="3200" dirty="0">
                <a:latin typeface="Calibri" pitchFamily="34" charset="0"/>
              </a:rPr>
              <a:t>mouth and say, </a:t>
            </a:r>
            <a:br>
              <a:rPr lang="en-US" sz="3200" dirty="0">
                <a:latin typeface="Calibri" pitchFamily="34" charset="0"/>
              </a:rPr>
            </a:br>
            <a:r>
              <a:rPr lang="en-US" sz="3200" dirty="0">
                <a:latin typeface="Calibri" pitchFamily="34" charset="0"/>
              </a:rPr>
              <a:t>“</a:t>
            </a:r>
            <a:r>
              <a:rPr lang="en-US" sz="3200" dirty="0" err="1">
                <a:latin typeface="Calibri" pitchFamily="34" charset="0"/>
              </a:rPr>
              <a:t>Hooo</a:t>
            </a:r>
            <a:r>
              <a:rPr lang="en-US" sz="3200" dirty="0">
                <a:latin typeface="Calibri" pitchFamily="34" charset="0"/>
              </a:rPr>
              <a:t>! </a:t>
            </a:r>
            <a:r>
              <a:rPr lang="en-US" sz="3200" dirty="0" err="1">
                <a:latin typeface="Calibri" pitchFamily="34" charset="0"/>
              </a:rPr>
              <a:t>Hooo</a:t>
            </a:r>
            <a:r>
              <a:rPr lang="en-US" sz="3200" dirty="0">
                <a:latin typeface="Calibri" pitchFamily="34" charset="0"/>
              </a:rPr>
              <a:t>!”</a:t>
            </a:r>
          </a:p>
          <a:p>
            <a:pPr marL="365760" indent="-365760">
              <a:spcBef>
                <a:spcPts val="1200"/>
              </a:spcBef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What do you </a:t>
            </a:r>
            <a:br>
              <a:rPr lang="en-US" sz="3200" dirty="0">
                <a:latin typeface="Calibri" pitchFamily="34" charset="0"/>
              </a:rPr>
            </a:br>
            <a:r>
              <a:rPr lang="en-US" sz="3200" dirty="0">
                <a:latin typeface="Calibri" pitchFamily="34" charset="0"/>
              </a:rPr>
              <a:t>hear?</a:t>
            </a:r>
          </a:p>
        </p:txBody>
      </p:sp>
    </p:spTree>
    <p:extLst>
      <p:ext uri="{BB962C8B-B14F-4D97-AF65-F5344CB8AC3E}">
        <p14:creationId xmlns:p14="http://schemas.microsoft.com/office/powerpoint/2010/main" xmlns="" val="40930322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/>
              <a:t>Does the Wax Paper Vibrate?		</a:t>
            </a:r>
          </a:p>
        </p:txBody>
      </p:sp>
      <p:pic>
        <p:nvPicPr>
          <p:cNvPr id="4" name="Picture 2" descr="https://s3.amazonaws.com/uploads.hipchat.com/281604/1944899/wqUQwuA5SvY7FHI/toilett%20paper%20kazoo%20ima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733800"/>
            <a:ext cx="35306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7389F85-AD75-43F3-B662-F184CA64E0D2}"/>
              </a:ext>
            </a:extLst>
          </p:cNvPr>
          <p:cNvSpPr txBox="1"/>
          <p:nvPr/>
        </p:nvSpPr>
        <p:spPr>
          <a:xfrm>
            <a:off x="7696200" y="6400800"/>
            <a:ext cx="115127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Photo courtesy of BSCS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1371600"/>
            <a:ext cx="80010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indent="-365760">
              <a:spcBef>
                <a:spcPts val="1200"/>
              </a:spcBef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Pair up with an elbow partner and take turns making a “</a:t>
            </a:r>
            <a:r>
              <a:rPr lang="en-US" sz="3200" dirty="0" err="1">
                <a:latin typeface="Calibri" pitchFamily="34" charset="0"/>
              </a:rPr>
              <a:t>Hooo</a:t>
            </a:r>
            <a:r>
              <a:rPr lang="en-US" sz="3200" dirty="0">
                <a:latin typeface="Calibri" pitchFamily="34" charset="0"/>
              </a:rPr>
              <a:t>! </a:t>
            </a:r>
            <a:r>
              <a:rPr lang="en-US" sz="3200" dirty="0" err="1">
                <a:latin typeface="Calibri" pitchFamily="34" charset="0"/>
              </a:rPr>
              <a:t>Hooo</a:t>
            </a:r>
            <a:r>
              <a:rPr lang="en-US" sz="3200" dirty="0">
                <a:latin typeface="Calibri" pitchFamily="34" charset="0"/>
              </a:rPr>
              <a:t>!” sound with your kazoos.</a:t>
            </a:r>
          </a:p>
          <a:p>
            <a:pPr marL="365760" indent="-365760">
              <a:spcBef>
                <a:spcPts val="1200"/>
              </a:spcBef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Have your partner gently touch the wax paper when you make </a:t>
            </a:r>
            <a:br>
              <a:rPr lang="en-US" sz="3200" dirty="0">
                <a:latin typeface="Calibri" pitchFamily="34" charset="0"/>
              </a:rPr>
            </a:br>
            <a:r>
              <a:rPr lang="en-US" sz="3200" dirty="0">
                <a:latin typeface="Calibri" pitchFamily="34" charset="0"/>
              </a:rPr>
              <a:t>the sound. </a:t>
            </a:r>
          </a:p>
          <a:p>
            <a:pPr marL="365760" indent="-365760">
              <a:spcBef>
                <a:spcPts val="1200"/>
              </a:spcBef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Does the wax paper </a:t>
            </a:r>
            <a:br>
              <a:rPr lang="en-US" sz="3200" dirty="0">
                <a:latin typeface="Calibri" pitchFamily="34" charset="0"/>
              </a:rPr>
            </a:br>
            <a:r>
              <a:rPr lang="en-US" sz="3200" dirty="0">
                <a:latin typeface="Calibri" pitchFamily="34" charset="0"/>
              </a:rPr>
              <a:t>vibrate?</a:t>
            </a:r>
          </a:p>
        </p:txBody>
      </p:sp>
    </p:spTree>
    <p:extLst>
      <p:ext uri="{BB962C8B-B14F-4D97-AF65-F5344CB8AC3E}">
        <p14:creationId xmlns:p14="http://schemas.microsoft.com/office/powerpoint/2010/main" xmlns="" val="40930322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32F0FDF4-C995-495C-A77E-D5553460444C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63427" y="1447801"/>
            <a:ext cx="5693345" cy="4876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77200" cy="990600"/>
          </a:xfrm>
        </p:spPr>
        <p:txBody>
          <a:bodyPr/>
          <a:lstStyle/>
          <a:p>
            <a:r>
              <a:rPr lang="en-US" dirty="0"/>
              <a:t>What the Ear Looks Like Inside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72657" y="6324601"/>
            <a:ext cx="990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</a:p>
        </p:txBody>
      </p:sp>
    </p:spTree>
    <p:extLst>
      <p:ext uri="{BB962C8B-B14F-4D97-AF65-F5344CB8AC3E}">
        <p14:creationId xmlns:p14="http://schemas.microsoft.com/office/powerpoint/2010/main" xmlns="" val="17815606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2000" y="1524000"/>
            <a:ext cx="7696200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indent="-365760">
              <a:spcBef>
                <a:spcPts val="1200"/>
              </a:spcBef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3100" dirty="0">
                <a:latin typeface="Calibri" pitchFamily="34" charset="0"/>
              </a:rPr>
              <a:t>Models help us </a:t>
            </a:r>
            <a:br>
              <a:rPr lang="en-US" sz="3100" dirty="0">
                <a:latin typeface="Calibri" pitchFamily="34" charset="0"/>
              </a:rPr>
            </a:br>
            <a:r>
              <a:rPr lang="en-US" sz="3100" dirty="0">
                <a:latin typeface="Calibri" pitchFamily="34" charset="0"/>
              </a:rPr>
              <a:t>understand how </a:t>
            </a:r>
            <a:br>
              <a:rPr lang="en-US" sz="3100" dirty="0">
                <a:latin typeface="Calibri" pitchFamily="34" charset="0"/>
              </a:rPr>
            </a:br>
            <a:r>
              <a:rPr lang="en-US" sz="3100" dirty="0">
                <a:latin typeface="Calibri" pitchFamily="34" charset="0"/>
              </a:rPr>
              <a:t>things work in real </a:t>
            </a:r>
            <a:br>
              <a:rPr lang="en-US" sz="3100" dirty="0">
                <a:latin typeface="Calibri" pitchFamily="34" charset="0"/>
              </a:rPr>
            </a:br>
            <a:r>
              <a:rPr lang="en-US" sz="3100" dirty="0">
                <a:latin typeface="Calibri" pitchFamily="34" charset="0"/>
              </a:rPr>
              <a:t>life.</a:t>
            </a:r>
          </a:p>
          <a:p>
            <a:pPr marL="365760" indent="-365760">
              <a:spcBef>
                <a:spcPts val="1200"/>
              </a:spcBef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3100" dirty="0">
                <a:latin typeface="Calibri" pitchFamily="34" charset="0"/>
              </a:rPr>
              <a:t>Our kazoo model </a:t>
            </a:r>
            <a:br>
              <a:rPr lang="en-US" sz="3100" dirty="0">
                <a:latin typeface="Calibri" pitchFamily="34" charset="0"/>
              </a:rPr>
            </a:br>
            <a:r>
              <a:rPr lang="en-US" sz="3100" dirty="0">
                <a:latin typeface="Calibri" pitchFamily="34" charset="0"/>
              </a:rPr>
              <a:t>helps us understand </a:t>
            </a:r>
            <a:br>
              <a:rPr lang="en-US" sz="3100" dirty="0">
                <a:latin typeface="Calibri" pitchFamily="34" charset="0"/>
              </a:rPr>
            </a:br>
            <a:r>
              <a:rPr lang="en-US" sz="3100" dirty="0">
                <a:latin typeface="Calibri" pitchFamily="34" charset="0"/>
              </a:rPr>
              <a:t>how our ears hear sound.</a:t>
            </a:r>
          </a:p>
          <a:p>
            <a:pPr marL="365760" indent="-365760">
              <a:spcBef>
                <a:spcPts val="1200"/>
              </a:spcBef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3100" dirty="0">
                <a:latin typeface="Calibri" pitchFamily="34" charset="0"/>
              </a:rPr>
              <a:t>The paper tube is a model of our ear canals.</a:t>
            </a:r>
          </a:p>
          <a:p>
            <a:pPr marL="365760" indent="-365760">
              <a:spcBef>
                <a:spcPts val="1200"/>
              </a:spcBef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3100" dirty="0">
                <a:latin typeface="Calibri" pitchFamily="34" charset="0"/>
              </a:rPr>
              <a:t>The wax paper is a model of our eardrums.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/>
              <a:t>Our Kazoo Model		</a:t>
            </a:r>
          </a:p>
        </p:txBody>
      </p:sp>
      <p:pic>
        <p:nvPicPr>
          <p:cNvPr id="4" name="Picture 2" descr="https://s3.amazonaws.com/uploads.hipchat.com/281604/1944899/wqUQwuA5SvY7FHI/toilett%20paper%20kazoo%20ima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524000"/>
            <a:ext cx="3810000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7389F85-AD75-43F3-B662-F184CA64E0D2}"/>
              </a:ext>
            </a:extLst>
          </p:cNvPr>
          <p:cNvSpPr txBox="1"/>
          <p:nvPr/>
        </p:nvSpPr>
        <p:spPr>
          <a:xfrm>
            <a:off x="7305302" y="4229505"/>
            <a:ext cx="115127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Photo courtesy of BSCS</a:t>
            </a:r>
          </a:p>
        </p:txBody>
      </p:sp>
    </p:spTree>
    <p:extLst>
      <p:ext uri="{BB962C8B-B14F-4D97-AF65-F5344CB8AC3E}">
        <p14:creationId xmlns:p14="http://schemas.microsoft.com/office/powerpoint/2010/main" xmlns="" val="40930322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>
            <a:normAutofit/>
          </a:bodyPr>
          <a:lstStyle/>
          <a:p>
            <a:r>
              <a:rPr lang="en-US" dirty="0"/>
              <a:t>Our Focus Question</a:t>
            </a: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856289">
            <a:off x="3356156" y="2685757"/>
            <a:ext cx="1728684" cy="2716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8382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How do our ears help us hear sound?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43400" y="5257800"/>
            <a:ext cx="990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</a:p>
        </p:txBody>
      </p:sp>
    </p:spTree>
    <p:extLst>
      <p:ext uri="{BB962C8B-B14F-4D97-AF65-F5344CB8AC3E}">
        <p14:creationId xmlns:p14="http://schemas.microsoft.com/office/powerpoint/2010/main" xmlns="" val="17551432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2D4BA9C6-2910-43C1-A4DC-862C9ED08FF0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875" t="21875" r="21354" b="28385"/>
          <a:stretch/>
        </p:blipFill>
        <p:spPr bwMode="auto">
          <a:xfrm>
            <a:off x="3759005" y="3756604"/>
            <a:ext cx="1367226" cy="1197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ve="http://schemas.openxmlformats.org/markup-compatibility/2006" xmlns:lc="http://schemas.openxmlformats.org/drawingml/2006/lockedCanvas"/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/>
              <a:t>Turn and Talk</a:t>
            </a:r>
          </a:p>
        </p:txBody>
      </p:sp>
      <p:pic>
        <p:nvPicPr>
          <p:cNvPr id="3077" name="Picture 5" descr="C:\Users\Betty\AppData\Local\Microsoft\Windows\Temporary Internet Files\Content.IE5\UDTKZ399\250px-Child_art,_mom[1]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4490" r="62000" b="16837"/>
          <a:stretch/>
        </p:blipFill>
        <p:spPr bwMode="auto">
          <a:xfrm>
            <a:off x="2667000" y="4648200"/>
            <a:ext cx="868680" cy="1051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C:\Users\Betty\AppData\Local\Microsoft\Windows\Temporary Internet Files\Content.IE5\UDTKZ399\250px-Child_art,_mom[1]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4490" r="62000" b="16837"/>
          <a:stretch/>
        </p:blipFill>
        <p:spPr bwMode="auto">
          <a:xfrm>
            <a:off x="762000" y="2514600"/>
            <a:ext cx="868680" cy="1051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 descr="C:\Users\Betty\AppData\Local\Microsoft\Windows\Temporary Internet Files\Content.IE5\UDTKZ399\250px-Child_art,_mom[1]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4490" r="62000" b="16837"/>
          <a:stretch/>
        </p:blipFill>
        <p:spPr bwMode="auto">
          <a:xfrm>
            <a:off x="3429000" y="2514600"/>
            <a:ext cx="868680" cy="1051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 descr="C:\Users\Betty\AppData\Local\Microsoft\Windows\Temporary Internet Files\Content.IE5\UDTKZ399\250px-Child_art,_mom[1]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4490" r="62000" b="16837"/>
          <a:stretch/>
        </p:blipFill>
        <p:spPr bwMode="auto">
          <a:xfrm>
            <a:off x="7315200" y="2514600"/>
            <a:ext cx="868680" cy="1051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" descr="C:\Users\Betty\AppData\Local\Microsoft\Windows\Temporary Internet Files\Content.IE5\UDTKZ399\250px-Child_art,_mom[1]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4490" r="62000" b="16837"/>
          <a:stretch/>
        </p:blipFill>
        <p:spPr bwMode="auto">
          <a:xfrm>
            <a:off x="1447800" y="5334000"/>
            <a:ext cx="868680" cy="1051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" descr="C:\Users\Betty\AppData\Local\Microsoft\Windows\Temporary Internet Files\Content.IE5\UDTKZ399\250px-Child_art,_mom[1]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4490" r="62000" b="16837"/>
          <a:stretch/>
        </p:blipFill>
        <p:spPr bwMode="auto">
          <a:xfrm>
            <a:off x="5257800" y="5334000"/>
            <a:ext cx="868680" cy="1051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C:\Users\Betty\AppData\Local\Microsoft\Windows\Temporary Internet Files\Content.IE5\UDTKZ399\250px-Child_art,_mom[1]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4490" r="62000" b="16837"/>
          <a:stretch/>
        </p:blipFill>
        <p:spPr bwMode="auto">
          <a:xfrm>
            <a:off x="7848600" y="4419600"/>
            <a:ext cx="868680" cy="1051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5" descr="C:\Users\Betty\AppData\Local\Microsoft\Windows\Temporary Internet Files\Content.IE5\UDTKZ399\250px-Child_art,_mom[1]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4490" r="62000" b="16837"/>
          <a:stretch/>
        </p:blipFill>
        <p:spPr bwMode="auto">
          <a:xfrm>
            <a:off x="5638800" y="3581400"/>
            <a:ext cx="868680" cy="1051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5" descr="C:\Users\Betty\AppData\Local\Microsoft\Windows\Temporary Internet Files\Content.IE5\UDTKZ399\250px-Child_art,_mom[1]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4490" r="62000" b="16837"/>
          <a:stretch/>
        </p:blipFill>
        <p:spPr bwMode="auto">
          <a:xfrm>
            <a:off x="1752600" y="3581400"/>
            <a:ext cx="868680" cy="1051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8001000" y="6400800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85800" y="1295400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What happens when sound vibrations reach our ears?</a:t>
            </a:r>
          </a:p>
        </p:txBody>
      </p:sp>
    </p:spTree>
    <p:extLst>
      <p:ext uri="{BB962C8B-B14F-4D97-AF65-F5344CB8AC3E}">
        <p14:creationId xmlns:p14="http://schemas.microsoft.com/office/powerpoint/2010/main" xmlns="" val="27748404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/>
              <a:t>Next Time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The kazoo model we used today helped us explore how our ears help us hear sound.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/>
              <a:t>We’ll learn more about this next time.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/>
              <a:t>We’ll also read a story about a sad little </a:t>
            </a:r>
            <a:r>
              <a:rPr lang="en-US" sz="3200" dirty="0" err="1"/>
              <a:t>soundmaker</a:t>
            </a:r>
            <a:r>
              <a:rPr lang="en-US" sz="3200" dirty="0"/>
              <a:t> named Dingy and find out how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we </a:t>
            </a:r>
            <a:r>
              <a:rPr lang="en-US" sz="3200" dirty="0"/>
              <a:t>can make her happy.</a:t>
            </a:r>
          </a:p>
        </p:txBody>
      </p:sp>
    </p:spTree>
    <p:extLst>
      <p:ext uri="{BB962C8B-B14F-4D97-AF65-F5344CB8AC3E}">
        <p14:creationId xmlns:p14="http://schemas.microsoft.com/office/powerpoint/2010/main" xmlns="" val="881950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7924800" cy="990600"/>
          </a:xfrm>
        </p:spPr>
        <p:txBody>
          <a:bodyPr>
            <a:normAutofit/>
          </a:bodyPr>
          <a:lstStyle/>
          <a:p>
            <a:r>
              <a:rPr lang="en-US" dirty="0"/>
              <a:t>Review: How Does Sound Move?</a:t>
            </a:r>
          </a:p>
        </p:txBody>
      </p:sp>
      <p:pic>
        <p:nvPicPr>
          <p:cNvPr id="9" name="Picture 5">
            <a:extLst>
              <a:ext uri="{FF2B5EF4-FFF2-40B4-BE49-F238E27FC236}">
                <a16:creationId xmlns:a16="http://schemas.microsoft.com/office/drawing/2014/main" xmlns="" id="{408CC2D2-ACD4-4D84-B89B-88329306D2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856289">
            <a:off x="6189680" y="2727479"/>
            <a:ext cx="1380450" cy="2169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F52E5BFC-F781-4708-B425-0BE2832B9A93}"/>
              </a:ext>
            </a:extLst>
          </p:cNvPr>
          <p:cNvSpPr txBox="1"/>
          <p:nvPr/>
        </p:nvSpPr>
        <p:spPr>
          <a:xfrm>
            <a:off x="7162800" y="6172200"/>
            <a:ext cx="1219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Images c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ourtesy 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of BSCS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0" y="1447800"/>
            <a:ext cx="75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bg1">
                  <a:lumMod val="75000"/>
                </a:schemeClr>
              </a:buClr>
            </a:pPr>
            <a:r>
              <a:rPr lang="en-US" sz="3200" dirty="0">
                <a:latin typeface="Calibri" pitchFamily="34" charset="0"/>
              </a:rPr>
              <a:t>What did you learn last time about how sound travels to our ears?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C6F7A0F5-74C9-44D5-8CED-B6C93EBF976B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875" t="21875" r="21354" b="28385"/>
          <a:stretch/>
        </p:blipFill>
        <p:spPr bwMode="auto">
          <a:xfrm>
            <a:off x="990600" y="3271580"/>
            <a:ext cx="2590800" cy="2667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pic="http://schemas.openxmlformats.org/drawingml/2006/picture" xmlns:lc="http://schemas.openxmlformats.org/drawingml/2006/lockedCanvas"/>
            </a:ext>
          </a:extLst>
        </p:spPr>
      </p:pic>
    </p:spTree>
    <p:extLst>
      <p:ext uri="{BB962C8B-B14F-4D97-AF65-F5344CB8AC3E}">
        <p14:creationId xmlns:p14="http://schemas.microsoft.com/office/powerpoint/2010/main" xmlns="" val="1755143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153400" cy="990600"/>
          </a:xfrm>
        </p:spPr>
        <p:txBody>
          <a:bodyPr>
            <a:noAutofit/>
          </a:bodyPr>
          <a:lstStyle/>
          <a:p>
            <a:pPr marL="777240"/>
            <a:r>
              <a:rPr lang="en-US" dirty="0"/>
              <a:t>Key Science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953000"/>
          </a:xfrm>
        </p:spPr>
        <p:txBody>
          <a:bodyPr/>
          <a:lstStyle/>
          <a:p>
            <a:pPr marL="365760" indent="-365760">
              <a:spcBef>
                <a:spcPts val="600"/>
              </a:spcBef>
            </a:pPr>
            <a:r>
              <a:rPr lang="en-US" sz="3200" dirty="0"/>
              <a:t>All </a:t>
            </a:r>
            <a:r>
              <a:rPr lang="en-US" sz="3200" dirty="0" err="1"/>
              <a:t>soundmakers</a:t>
            </a:r>
            <a:r>
              <a:rPr lang="en-US" sz="3200" dirty="0"/>
              <a:t> vibrate and make the air around them vibrate. 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/>
              <a:t>These vibrations travel through the air to our ears, and we hear sound.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800" y="685800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12073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>
            <a:normAutofit/>
          </a:bodyPr>
          <a:lstStyle/>
          <a:p>
            <a:r>
              <a:rPr lang="en-US" dirty="0"/>
              <a:t>Today’s Focus Question</a:t>
            </a: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856289">
            <a:off x="3356156" y="2685757"/>
            <a:ext cx="1728684" cy="2716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8382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How do our ears help us hear sound?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20498" y="5150078"/>
            <a:ext cx="990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</a:p>
        </p:txBody>
      </p:sp>
    </p:spTree>
    <p:extLst>
      <p:ext uri="{BB962C8B-B14F-4D97-AF65-F5344CB8AC3E}">
        <p14:creationId xmlns:p14="http://schemas.microsoft.com/office/powerpoint/2010/main" xmlns="" val="1755143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77200" cy="990600"/>
          </a:xfrm>
        </p:spPr>
        <p:txBody>
          <a:bodyPr/>
          <a:lstStyle/>
          <a:p>
            <a:r>
              <a:rPr lang="en-US" dirty="0"/>
              <a:t>What the Ear Looks Like Inside</a:t>
            </a:r>
          </a:p>
        </p:txBody>
      </p:sp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63427" y="1447801"/>
            <a:ext cx="5693345" cy="4876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585886" y="6293078"/>
            <a:ext cx="990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</a:p>
        </p:txBody>
      </p:sp>
    </p:spTree>
    <p:extLst>
      <p:ext uri="{BB962C8B-B14F-4D97-AF65-F5344CB8AC3E}">
        <p14:creationId xmlns:p14="http://schemas.microsoft.com/office/powerpoint/2010/main" xmlns="" val="1781560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/>
              <a:t>A New </a:t>
            </a:r>
            <a:r>
              <a:rPr lang="en-US" dirty="0" err="1"/>
              <a:t>Soundmaker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1E4D045-9DFF-46E6-9709-9BF48E48AECA}"/>
              </a:ext>
            </a:extLst>
          </p:cNvPr>
          <p:cNvSpPr txBox="1"/>
          <p:nvPr/>
        </p:nvSpPr>
        <p:spPr>
          <a:xfrm>
            <a:off x="6713034" y="6362307"/>
            <a:ext cx="115127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Photo courtesy of BSCS</a:t>
            </a:r>
          </a:p>
        </p:txBody>
      </p:sp>
      <p:pic>
        <p:nvPicPr>
          <p:cNvPr id="7" name="Picture 2" descr="https://s3.amazonaws.com/uploads.hipchat.com/281604/1944899/wqUQwuA5SvY7FHI/toilett%20paper%20kazoo%20image.jpg">
            <a:extLst>
              <a:ext uri="{FF2B5EF4-FFF2-40B4-BE49-F238E27FC236}">
                <a16:creationId xmlns:a16="http://schemas.microsoft.com/office/drawing/2014/main" xmlns="" id="{B18F5189-DAD4-45EA-9A15-1BE63FDD25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04717"/>
            <a:ext cx="6324600" cy="474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882539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>
            <a:normAutofit/>
          </a:bodyPr>
          <a:lstStyle/>
          <a:p>
            <a:r>
              <a:rPr lang="en-US" dirty="0"/>
              <a:t>Review: How Did We Detect Sound?</a:t>
            </a:r>
          </a:p>
        </p:txBody>
      </p:sp>
      <p:pic>
        <p:nvPicPr>
          <p:cNvPr id="8" name="Picture 7" descr="http://www.msnucleus.org/membership/html/k-6/as/scimath/5/images/sm5tuning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6019800" y="3894250"/>
            <a:ext cx="1870339" cy="246682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/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4400" y="1752600"/>
            <a:ext cx="2743200" cy="2057400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800" y="4572000"/>
            <a:ext cx="3200400" cy="1905000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843" t="6771" r="18490" b="7292"/>
          <a:stretch/>
        </p:blipFill>
        <p:spPr bwMode="auto">
          <a:xfrm>
            <a:off x="3886200" y="2438400"/>
            <a:ext cx="2015285" cy="24079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wp14="http://schemas.microsoft.com/office/word/2010/wordprocessingDrawing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pic="http://schemas.openxmlformats.org/drawingml/2006/picture" xmlns:lc="http://schemas.openxmlformats.org/drawingml/2006/lockedCanvas"/>
            </a:ext>
          </a:extLst>
        </p:spPr>
      </p:pic>
      <p:pic>
        <p:nvPicPr>
          <p:cNvPr id="12" name="Picture 11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24600" y="1828800"/>
            <a:ext cx="2133599" cy="16764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52E5BFC-F781-4708-B425-0BE2832B9A93}"/>
              </a:ext>
            </a:extLst>
          </p:cNvPr>
          <p:cNvSpPr txBox="1"/>
          <p:nvPr/>
        </p:nvSpPr>
        <p:spPr>
          <a:xfrm>
            <a:off x="7467600" y="6248400"/>
            <a:ext cx="1219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Images c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ourtesy 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of BSCS</a:t>
            </a:r>
          </a:p>
        </p:txBody>
      </p:sp>
    </p:spTree>
    <p:extLst>
      <p:ext uri="{BB962C8B-B14F-4D97-AF65-F5344CB8AC3E}">
        <p14:creationId xmlns:p14="http://schemas.microsoft.com/office/powerpoint/2010/main" xmlns="" val="2882539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E7D69AE9-2550-401F-B807-6583C6507B6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89470" y="3129713"/>
            <a:ext cx="3873530" cy="3203883"/>
          </a:xfrm>
          <a:prstGeom prst="rect">
            <a:avLst/>
          </a:prstGeom>
        </p:spPr>
      </p:pic>
      <p:pic>
        <p:nvPicPr>
          <p:cNvPr id="11" name="Picture 2" descr="https://s3.amazonaws.com/uploads.hipchat.com/281604/1944899/wqUQwuA5SvY7FHI/toilett%20paper%20kazoo%20image.jpg">
            <a:extLst>
              <a:ext uri="{FF2B5EF4-FFF2-40B4-BE49-F238E27FC236}">
                <a16:creationId xmlns:a16="http://schemas.microsoft.com/office/drawing/2014/main" xmlns="" id="{FB70F910-80BD-4012-8F1A-4DDB6A0B78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3152538"/>
            <a:ext cx="4191000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77200" cy="990600"/>
          </a:xfrm>
        </p:spPr>
        <p:txBody>
          <a:bodyPr>
            <a:normAutofit/>
          </a:bodyPr>
          <a:lstStyle/>
          <a:p>
            <a:r>
              <a:rPr lang="en-US" dirty="0"/>
              <a:t>Kazoos and Eardrums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1371600"/>
            <a:ext cx="78486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indent="-365760">
              <a:spcBef>
                <a:spcPts val="1200"/>
              </a:spcBef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What part of the kazoo is like an eardrum?</a:t>
            </a:r>
          </a:p>
          <a:p>
            <a:pPr marL="365760" indent="-365760">
              <a:spcBef>
                <a:spcPts val="1200"/>
              </a:spcBef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What part of the ear is like the tube of the kazoo?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E60B233A-CBF7-4593-BEBC-1127E4553FA4}"/>
              </a:ext>
            </a:extLst>
          </p:cNvPr>
          <p:cNvSpPr txBox="1"/>
          <p:nvPr/>
        </p:nvSpPr>
        <p:spPr>
          <a:xfrm>
            <a:off x="7861270" y="6317309"/>
            <a:ext cx="990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1A73B722-F1A8-40FF-851D-9F6C5CB518B3}"/>
              </a:ext>
            </a:extLst>
          </p:cNvPr>
          <p:cNvSpPr txBox="1"/>
          <p:nvPr/>
        </p:nvSpPr>
        <p:spPr>
          <a:xfrm>
            <a:off x="3693758" y="6317309"/>
            <a:ext cx="115127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Photo courtesy of BSCS</a:t>
            </a:r>
          </a:p>
        </p:txBody>
      </p:sp>
    </p:spTree>
    <p:extLst>
      <p:ext uri="{BB962C8B-B14F-4D97-AF65-F5344CB8AC3E}">
        <p14:creationId xmlns:p14="http://schemas.microsoft.com/office/powerpoint/2010/main" xmlns="" val="2882539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>
            <a:normAutofit/>
          </a:bodyPr>
          <a:lstStyle/>
          <a:p>
            <a:r>
              <a:rPr lang="en-US" dirty="0"/>
              <a:t>What Will Happen?</a:t>
            </a:r>
          </a:p>
        </p:txBody>
      </p:sp>
      <p:pic>
        <p:nvPicPr>
          <p:cNvPr id="1026" name="Picture 2" descr="https://s3.amazonaws.com/uploads.hipchat.com/281604/1944899/wqUQwuA5SvY7FHI/toilett%20paper%20kazoo%20imag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352800"/>
            <a:ext cx="38608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1752600"/>
            <a:ext cx="4449511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A88B33D2-2B63-4C0D-B46D-BE0E8A20EF91}"/>
              </a:ext>
            </a:extLst>
          </p:cNvPr>
          <p:cNvSpPr txBox="1"/>
          <p:nvPr/>
        </p:nvSpPr>
        <p:spPr>
          <a:xfrm>
            <a:off x="7646224" y="6216878"/>
            <a:ext cx="115127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Photo courtesy of BSCS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356D1AB2-01E8-44D1-BD44-DC5A41F7888D}"/>
              </a:ext>
            </a:extLst>
          </p:cNvPr>
          <p:cNvSpPr txBox="1"/>
          <p:nvPr/>
        </p:nvSpPr>
        <p:spPr>
          <a:xfrm>
            <a:off x="3691562" y="4800600"/>
            <a:ext cx="115127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Photo courtesy of BSCS</a:t>
            </a:r>
          </a:p>
        </p:txBody>
      </p:sp>
    </p:spTree>
    <p:extLst>
      <p:ext uri="{BB962C8B-B14F-4D97-AF65-F5344CB8AC3E}">
        <p14:creationId xmlns:p14="http://schemas.microsoft.com/office/powerpoint/2010/main" xmlns="" val="28825392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4239</TotalTime>
  <Words>384</Words>
  <Application>Microsoft Office PowerPoint</Application>
  <PresentationFormat>On-screen Show (4:3)</PresentationFormat>
  <Paragraphs>66</Paragraphs>
  <Slides>17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Clarity</vt:lpstr>
      <vt:lpstr>Sound Lesson 6a</vt:lpstr>
      <vt:lpstr>Review: How Does Sound Move?</vt:lpstr>
      <vt:lpstr>Key Science Ideas</vt:lpstr>
      <vt:lpstr>Today’s Focus Question</vt:lpstr>
      <vt:lpstr>What the Ear Looks Like Inside</vt:lpstr>
      <vt:lpstr>A New Soundmaker</vt:lpstr>
      <vt:lpstr>Review: How Did We Detect Sound?</vt:lpstr>
      <vt:lpstr>Kazoos and Eardrums</vt:lpstr>
      <vt:lpstr>What Will Happen?</vt:lpstr>
      <vt:lpstr>What Do You Predict?</vt:lpstr>
      <vt:lpstr>Does the Wax Paper Vibrate?  </vt:lpstr>
      <vt:lpstr>Does the Wax Paper Vibrate?  </vt:lpstr>
      <vt:lpstr>What the Ear Looks Like Inside</vt:lpstr>
      <vt:lpstr>Our Kazoo Model  </vt:lpstr>
      <vt:lpstr>Our Focus Question</vt:lpstr>
      <vt:lpstr>Turn and Talk</vt:lpstr>
      <vt:lpstr>Next Time</vt:lpstr>
    </vt:vector>
  </TitlesOfParts>
  <Company>BSCS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JLonas</cp:lastModifiedBy>
  <cp:revision>198</cp:revision>
  <cp:lastPrinted>2018-02-06T21:10:27Z</cp:lastPrinted>
  <dcterms:created xsi:type="dcterms:W3CDTF">2014-06-10T18:20:14Z</dcterms:created>
  <dcterms:modified xsi:type="dcterms:W3CDTF">2019-12-11T22:13:16Z</dcterms:modified>
</cp:coreProperties>
</file>