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Default Extension="gif" ContentType="image/gif"/>
  <Override PartName="/ppt/notesSlides/notesSlide6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4"/>
  </p:notesMasterIdLst>
  <p:sldIdLst>
    <p:sldId id="382" r:id="rId2"/>
    <p:sldId id="363" r:id="rId3"/>
    <p:sldId id="383" r:id="rId4"/>
    <p:sldId id="379" r:id="rId5"/>
    <p:sldId id="384" r:id="rId6"/>
    <p:sldId id="385" r:id="rId7"/>
    <p:sldId id="387" r:id="rId8"/>
    <p:sldId id="386" r:id="rId9"/>
    <p:sldId id="388" r:id="rId10"/>
    <p:sldId id="389" r:id="rId11"/>
    <p:sldId id="390" r:id="rId12"/>
    <p:sldId id="374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Stacey Luce" initials="SL" lastIdx="1" clrIdx="0"/>
  <p:cmAuthor id="1" name="Justine Newell" initials="JN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9397" autoAdjust="0"/>
  </p:normalViewPr>
  <p:slideViewPr>
    <p:cSldViewPr>
      <p:cViewPr varScale="1">
        <p:scale>
          <a:sx n="65" d="100"/>
          <a:sy n="65" d="100"/>
        </p:scale>
        <p:origin x="-1536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13E99A0-5A01-41BA-AC39-BB8F130969B5}" type="datetimeFigureOut">
              <a:rPr lang="en-US" smtClean="0"/>
              <a:pPr/>
              <a:t>12/11/2019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58BEC4D-D1F7-4625-B0BA-2126EAFE9E6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6917972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883" indent="-285724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2898" indent="-22858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057" indent="-22858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217" indent="-22858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376" indent="-22858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535" indent="-22858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8695" indent="-22858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5854" indent="-22858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0A9E7CF9-240F-482B-9EC3-A2AD26735D19}" type="slidenum">
              <a:rPr lang="en-US" altLang="en-US">
                <a:solidFill>
                  <a:prstClr val="black"/>
                </a:solidFill>
              </a:rPr>
              <a:pPr eaLnBrk="1" hangingPunct="1">
                <a:spcBef>
                  <a:spcPct val="0"/>
                </a:spcBef>
              </a:pPr>
              <a:t>1</a:t>
            </a:fld>
            <a:endParaRPr lang="en-US" altLang="en-US">
              <a:solidFill>
                <a:prstClr val="black"/>
              </a:solidFill>
            </a:endParaRPr>
          </a:p>
        </p:txBody>
      </p:sp>
      <p:sp>
        <p:nvSpPr>
          <p:cNvPr id="860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602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xmlns="" val="225875632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22113237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82386352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06640290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13994513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8238635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685800" y="3398838"/>
            <a:ext cx="7848600" cy="1587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736509-B7D9-4E14-990D-0939A6D2E15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466090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950129-838B-4CD0-82C5-B9E5CA8BA4D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9109853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3227E1-08E6-4E55-9BDE-7F7F260040A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1863072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7A78D6-729F-4E75-A2D7-D2A416F3A9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0394501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731838" y="4598988"/>
            <a:ext cx="7848600" cy="1587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/>
          <a:lstStyle>
            <a:lvl1pPr algn="l">
              <a:defRPr sz="4800" b="0" cap="all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6BBEB5-01D6-47A2-BCF3-B3B9837CD53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51758983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>
                <a:latin typeface="Calibri" panose="020F0502020204030204" pitchFamily="34" charset="0"/>
              </a:defRPr>
            </a:lvl1pPr>
            <a:lvl2pPr>
              <a:defRPr sz="2400">
                <a:latin typeface="Calibri" panose="020F0502020204030204" pitchFamily="34" charset="0"/>
              </a:defRPr>
            </a:lvl2pPr>
            <a:lvl3pPr>
              <a:defRPr sz="2000">
                <a:latin typeface="Calibri" panose="020F0502020204030204" pitchFamily="34" charset="0"/>
              </a:defRPr>
            </a:lvl3pPr>
            <a:lvl4pPr>
              <a:defRPr sz="1800">
                <a:latin typeface="Calibri" panose="020F0502020204030204" pitchFamily="34" charset="0"/>
              </a:defRPr>
            </a:lvl4pPr>
            <a:lvl5pPr>
              <a:defRPr sz="1800">
                <a:latin typeface="Calibri" panose="020F050202020403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>
                <a:latin typeface="Calibri" panose="020F0502020204030204" pitchFamily="34" charset="0"/>
              </a:defRPr>
            </a:lvl1pPr>
            <a:lvl2pPr>
              <a:defRPr sz="2400">
                <a:latin typeface="Calibri" panose="020F0502020204030204" pitchFamily="34" charset="0"/>
              </a:defRPr>
            </a:lvl2pPr>
            <a:lvl3pPr>
              <a:defRPr sz="2000">
                <a:latin typeface="Calibri" panose="020F0502020204030204" pitchFamily="34" charset="0"/>
              </a:defRPr>
            </a:lvl3pPr>
            <a:lvl4pPr>
              <a:defRPr sz="1800">
                <a:latin typeface="Calibri" panose="020F0502020204030204" pitchFamily="34" charset="0"/>
              </a:defRPr>
            </a:lvl4pPr>
            <a:lvl5pPr>
              <a:defRPr sz="1800">
                <a:latin typeface="Calibri" panose="020F050202020403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82B28A-D4AF-4B7E-8537-11780E8ECB0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9816008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 rot="5400000">
            <a:off x="2218531" y="4045744"/>
            <a:ext cx="4708525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>
                <a:latin typeface="Calibri" panose="020F0502020204030204" pitchFamily="34" charset="0"/>
              </a:defRPr>
            </a:lvl1pPr>
            <a:lvl2pPr>
              <a:defRPr sz="2000">
                <a:latin typeface="Calibri" panose="020F0502020204030204" pitchFamily="34" charset="0"/>
              </a:defRPr>
            </a:lvl2pPr>
            <a:lvl3pPr>
              <a:defRPr sz="1800">
                <a:latin typeface="Calibri" panose="020F0502020204030204" pitchFamily="34" charset="0"/>
              </a:defRPr>
            </a:lvl3pPr>
            <a:lvl4pPr>
              <a:defRPr sz="1600">
                <a:latin typeface="Calibri" panose="020F0502020204030204" pitchFamily="34" charset="0"/>
              </a:defRPr>
            </a:lvl4pPr>
            <a:lvl5pPr>
              <a:defRPr sz="1600">
                <a:latin typeface="Calibri" panose="020F050202020403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>
                <a:latin typeface="Calibri" panose="020F0502020204030204" pitchFamily="34" charset="0"/>
              </a:defRPr>
            </a:lvl1pPr>
            <a:lvl2pPr>
              <a:defRPr sz="2000">
                <a:latin typeface="Calibri" panose="020F0502020204030204" pitchFamily="34" charset="0"/>
              </a:defRPr>
            </a:lvl2pPr>
            <a:lvl3pPr>
              <a:defRPr sz="1800">
                <a:latin typeface="Calibri" panose="020F0502020204030204" pitchFamily="34" charset="0"/>
              </a:defRPr>
            </a:lvl3pPr>
            <a:lvl4pPr>
              <a:defRPr sz="1600">
                <a:latin typeface="Calibri" panose="020F0502020204030204" pitchFamily="34" charset="0"/>
              </a:defRPr>
            </a:lvl4pPr>
            <a:lvl5pPr>
              <a:defRPr sz="1600">
                <a:latin typeface="Calibri" panose="020F050202020403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C85E45-36ED-4CB7-AAF7-BE6B50D63CE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3674736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CF5097-F154-45E2-885E-C804689485C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9381159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66BDC2-34F1-4F7E-8EA7-5E37952CD37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022234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 rot="5400000">
            <a:off x="-13494" y="3580607"/>
            <a:ext cx="5578475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>
                <a:latin typeface="Calibri" panose="020F0502020204030204" pitchFamily="34" charset="0"/>
              </a:defRPr>
            </a:lvl1pPr>
            <a:lvl2pPr>
              <a:defRPr sz="2800">
                <a:latin typeface="Calibri" panose="020F0502020204030204" pitchFamily="34" charset="0"/>
              </a:defRPr>
            </a:lvl2pPr>
            <a:lvl3pPr>
              <a:defRPr sz="2400">
                <a:latin typeface="Calibri" panose="020F0502020204030204" pitchFamily="34" charset="0"/>
              </a:defRPr>
            </a:lvl3pPr>
            <a:lvl4pPr>
              <a:defRPr sz="2000">
                <a:latin typeface="Calibri" panose="020F0502020204030204" pitchFamily="34" charset="0"/>
              </a:defRPr>
            </a:lvl4pPr>
            <a:lvl5pPr>
              <a:defRPr sz="2000">
                <a:latin typeface="Calibri" panose="020F050202020403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>
                <a:latin typeface="Calibri" panose="020F050202020403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70B46F-C72C-481F-AA11-EB346A150C1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2028207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/>
          <a:lstStyle>
            <a:lvl1pPr algn="l">
              <a:defRPr sz="2400" b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 rtlCol="0">
            <a:normAutofit/>
          </a:bodyPr>
          <a:lstStyle>
            <a:lvl1pPr marL="0" indent="0">
              <a:buNone/>
              <a:defRPr sz="3200">
                <a:latin typeface="Calibri" panose="020F050202020403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>
                <a:latin typeface="Calibri" panose="020F050202020403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B61DD7-BAA8-421F-9E35-5963BE49B3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3563746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663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4100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/>
              <a:t>Click to edit Master text styles</a:t>
            </a:r>
          </a:p>
          <a:p>
            <a:pPr lvl="1"/>
            <a:r>
              <a:rPr lang="en-US" altLang="en-US" dirty="0"/>
              <a:t>Second level</a:t>
            </a:r>
          </a:p>
          <a:p>
            <a:pPr lvl="2"/>
            <a:r>
              <a:rPr lang="en-US" altLang="en-US" dirty="0"/>
              <a:t>Third level</a:t>
            </a:r>
          </a:p>
          <a:p>
            <a:pPr lvl="3"/>
            <a:r>
              <a:rPr lang="en-US" altLang="en-US" dirty="0"/>
              <a:t>Fourth level</a:t>
            </a:r>
          </a:p>
          <a:p>
            <a:pPr lvl="4"/>
            <a:r>
              <a:rPr lang="en-US" altLang="en-US" dirty="0"/>
              <a:t>Fifth level</a:t>
            </a:r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1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9050"/>
            <a:ext cx="28956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9050"/>
            <a:ext cx="41148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9050"/>
            <a:ext cx="10668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58F8E8D-CCF4-42A3-97FD-9805C969D99B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0202290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b="0" i="0" u="none" kern="1200" spc="-100">
          <a:solidFill>
            <a:schemeClr val="tx2"/>
          </a:solidFill>
          <a:latin typeface="Calibri" panose="020F0502020204030204" pitchFamily="34" charset="0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9pPr>
    </p:titleStyle>
    <p:bodyStyle>
      <a:lvl1pPr marL="182563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Arial" charset="0"/>
        <a:buChar char="•"/>
        <a:defRPr sz="24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1pPr>
      <a:lvl2pPr marL="457200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Arial" charset="0"/>
        <a:buChar char="•"/>
        <a:defRPr sz="20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2pPr>
      <a:lvl3pPr marL="730250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90000"/>
        <a:buFont typeface="Arial" charset="0"/>
        <a:buChar char="•"/>
        <a:defRPr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3pPr>
      <a:lvl4pPr marL="1004888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Arial" charset="0"/>
        <a:buChar char="•"/>
        <a:defRPr sz="16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4pPr>
      <a:lvl5pPr marL="1187450" indent="-1365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Arial" charset="0"/>
        <a:buChar char="•"/>
        <a:defRPr sz="14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gif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066800"/>
            <a:ext cx="7848600" cy="17526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en-US" dirty="0"/>
              <a:t>Sound</a:t>
            </a:r>
            <a:br>
              <a:rPr lang="en-US" altLang="en-US" dirty="0"/>
            </a:br>
            <a:r>
              <a:rPr lang="en-US" altLang="en-US" dirty="0"/>
              <a:t>Lesson 5a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762000" y="3505200"/>
            <a:ext cx="7391400" cy="1828800"/>
          </a:xfrm>
        </p:spPr>
        <p:txBody>
          <a:bodyPr rtlCol="0">
            <a:normAutofit/>
          </a:bodyPr>
          <a:lstStyle/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en-US" sz="4000" dirty="0">
                <a:solidFill>
                  <a:srgbClr val="0070C0"/>
                </a:solidFill>
              </a:rPr>
              <a:t>When Something Makes a Sound, Where Does the Sound Go? What Is Our Evidence?</a:t>
            </a:r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endParaRPr lang="en-US" altLang="en-US" dirty="0"/>
          </a:p>
        </p:txBody>
      </p:sp>
      <p:pic>
        <p:nvPicPr>
          <p:cNvPr id="5" name="Picture 4" descr="Noyce Logo copy.pn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219200" y="5257800"/>
            <a:ext cx="787400" cy="787400"/>
          </a:xfrm>
          <a:prstGeom prst="rect">
            <a:avLst/>
          </a:prstGeom>
        </p:spPr>
      </p:pic>
      <p:pic>
        <p:nvPicPr>
          <p:cNvPr id="6" name="Picture 5" descr="Macintosh HD1:Users:nicolewickler:Desktop:Screen Shot 2013-10-14 at 11.04.49 AM.png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3526" t="10564" r="3623" b="5182"/>
          <a:stretch/>
        </p:blipFill>
        <p:spPr bwMode="auto">
          <a:xfrm>
            <a:off x="3200400" y="5334000"/>
            <a:ext cx="679450" cy="622300"/>
          </a:xfrm>
          <a:prstGeom prst="ellipse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pic>
        <p:nvPicPr>
          <p:cNvPr id="7" name="Picture 6" descr="Macintosh HD:Users:ceemast:Desktop:CPP_logogreen1.gif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05400" y="5257800"/>
            <a:ext cx="736600" cy="711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705600" y="5334000"/>
            <a:ext cx="1428750" cy="5857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13483392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81000"/>
            <a:ext cx="8153400" cy="990600"/>
          </a:xfrm>
        </p:spPr>
        <p:txBody>
          <a:bodyPr>
            <a:noAutofit/>
          </a:bodyPr>
          <a:lstStyle/>
          <a:p>
            <a:pPr marL="777240"/>
            <a:r>
              <a:rPr lang="en-US" dirty="0"/>
              <a:t>Key Science Ideas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447800"/>
            <a:ext cx="8077200" cy="5029200"/>
          </a:xfrm>
        </p:spPr>
        <p:txBody>
          <a:bodyPr/>
          <a:lstStyle/>
          <a:p>
            <a:pPr marL="365760" indent="-365760">
              <a:spcBef>
                <a:spcPts val="600"/>
              </a:spcBef>
            </a:pPr>
            <a:r>
              <a:rPr lang="en-US" sz="2900" dirty="0"/>
              <a:t>All </a:t>
            </a:r>
            <a:r>
              <a:rPr lang="en-US" sz="2900" dirty="0" err="1"/>
              <a:t>soundmakers</a:t>
            </a:r>
            <a:r>
              <a:rPr lang="en-US" sz="2900" dirty="0"/>
              <a:t> vibrate and make the air around them vibrate. </a:t>
            </a:r>
          </a:p>
          <a:p>
            <a:pPr marL="365760" indent="-365760">
              <a:spcBef>
                <a:spcPts val="600"/>
              </a:spcBef>
            </a:pPr>
            <a:r>
              <a:rPr lang="en-US" sz="2900" dirty="0"/>
              <a:t>These vibrations move in waves through the air to our ears.</a:t>
            </a:r>
          </a:p>
          <a:p>
            <a:pPr marL="365760" indent="-365760">
              <a:spcBef>
                <a:spcPts val="600"/>
              </a:spcBef>
            </a:pPr>
            <a:r>
              <a:rPr lang="en-US" sz="2900" dirty="0"/>
              <a:t>Our eardrums send a message to our brains, and we hear sound.</a:t>
            </a:r>
          </a:p>
          <a:p>
            <a:pPr marL="365760" indent="-365760">
              <a:spcBef>
                <a:spcPts val="600"/>
              </a:spcBef>
            </a:pPr>
            <a:r>
              <a:rPr lang="en-US" sz="2900" dirty="0"/>
              <a:t>Sound travels in </a:t>
            </a:r>
            <a:r>
              <a:rPr lang="en-US" sz="2900" b="1" dirty="0"/>
              <a:t>all directions</a:t>
            </a:r>
            <a:r>
              <a:rPr lang="en-US" sz="2900" dirty="0"/>
              <a:t>. It doesn’t just travel from a </a:t>
            </a:r>
            <a:r>
              <a:rPr lang="en-US" sz="2900" dirty="0" err="1"/>
              <a:t>soundmaker</a:t>
            </a:r>
            <a:r>
              <a:rPr lang="en-US" sz="2900" dirty="0"/>
              <a:t> to one person’s ears. </a:t>
            </a:r>
          </a:p>
          <a:p>
            <a:pPr marL="365760" indent="-365760">
              <a:spcBef>
                <a:spcPts val="600"/>
              </a:spcBef>
            </a:pPr>
            <a:r>
              <a:rPr lang="en-US" sz="2900" dirty="0"/>
              <a:t>We all heard the bell ring even though we were in different positions around the circle.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85800" y="533400"/>
            <a:ext cx="685800" cy="68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9120737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33400"/>
            <a:ext cx="8001000" cy="990600"/>
          </a:xfrm>
        </p:spPr>
        <p:txBody>
          <a:bodyPr>
            <a:normAutofit/>
          </a:bodyPr>
          <a:lstStyle/>
          <a:p>
            <a:r>
              <a:rPr lang="en-US" dirty="0"/>
              <a:t>Our Unit Central Question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00200"/>
            <a:ext cx="8001000" cy="4876800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/>
              <a:t>Why do we hear sound?</a:t>
            </a:r>
          </a:p>
        </p:txBody>
      </p:sp>
    </p:spTree>
    <p:extLst>
      <p:ext uri="{BB962C8B-B14F-4D97-AF65-F5344CB8AC3E}">
        <p14:creationId xmlns:p14="http://schemas.microsoft.com/office/powerpoint/2010/main" xmlns="" val="218393860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1875" t="21875" r="21354" b="28385"/>
          <a:stretch/>
        </p:blipFill>
        <p:spPr bwMode="auto">
          <a:xfrm>
            <a:off x="1371600" y="3962400"/>
            <a:ext cx="2133600" cy="23622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wpc="http://schemas.microsoft.com/office/word/2010/wordprocessingCanvas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mc="http://schemas.openxmlformats.org/markup-compatibility/2006" xmlns:aink="http://schemas.microsoft.com/office/drawing/2016/ink" xmlns:am3d="http://schemas.microsoft.com/office/drawing/2017/model3d" xmlns:m="http://schemas.openxmlformats.org/officeDocument/2006/math" xmlns:wp14="http://schemas.microsoft.com/office/word/2010/wordprocessingDrawing" xmlns:wp="http://schemas.openxmlformats.org/drawingml/2006/wordprocessingDrawing" xmlns:w14="http://schemas.microsoft.com/office/word/2010/wordml" xmlns:w15="http://schemas.microsoft.com/office/word/2012/wordml" xmlns:w16cid="http://schemas.microsoft.com/office/word/2016/wordml/cid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="" xmlns:mo="http://schemas.microsoft.com/office/mac/office/2008/main" xmlns:mv="urn:schemas-microsoft-com:mac:vml" xmlns:o="urn:schemas-microsoft-com:office:office" xmlns:v="urn:schemas-microsoft-com:vml" xmlns:w10="urn:schemas-microsoft-com:office:word" xmlns:w="http://schemas.openxmlformats.org/wordprocessingml/2006/main" xmlns:a14="http://schemas.microsoft.com/office/drawing/2010/main" xmlns:pic="http://schemas.openxmlformats.org/drawingml/2006/picture" xmlns:lc="http://schemas.openxmlformats.org/drawingml/2006/lockedCanvas"/>
            </a:ext>
          </a:extLst>
        </p:spPr>
      </p:pic>
      <p:pic>
        <p:nvPicPr>
          <p:cNvPr id="8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856289">
            <a:off x="5682894" y="3860411"/>
            <a:ext cx="1522239" cy="2392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81000"/>
            <a:ext cx="8077200" cy="990600"/>
          </a:xfrm>
        </p:spPr>
        <p:txBody>
          <a:bodyPr/>
          <a:lstStyle/>
          <a:p>
            <a:r>
              <a:rPr lang="en-US" dirty="0"/>
              <a:t>Next Time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447800"/>
            <a:ext cx="8077200" cy="2971800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/>
              <a:t>In our next lesson, we’ll do some more testing to see where the sound goes when the bell rings. </a:t>
            </a:r>
          </a:p>
          <a:p>
            <a:pPr marL="0" indent="0">
              <a:spcBef>
                <a:spcPts val="1200"/>
              </a:spcBef>
              <a:buNone/>
            </a:pPr>
            <a:r>
              <a:rPr lang="en-US" sz="3200" dirty="0"/>
              <a:t>We’ll also find out whether the sound stops </a:t>
            </a:r>
            <a:r>
              <a:rPr lang="en-US" sz="3200" dirty="0" smtClean="0"/>
              <a:t> moving when </a:t>
            </a:r>
            <a:r>
              <a:rPr lang="en-US" sz="3200" dirty="0"/>
              <a:t>someone hears it.</a:t>
            </a:r>
          </a:p>
          <a:p>
            <a:pPr marL="0" indent="0">
              <a:buNone/>
            </a:pPr>
            <a:endParaRPr lang="en-US" sz="4000" dirty="0"/>
          </a:p>
          <a:p>
            <a:pPr marL="0" indent="0">
              <a:buNone/>
            </a:pPr>
            <a:r>
              <a:rPr lang="en-US" sz="8800" b="1" dirty="0">
                <a:solidFill>
                  <a:srgbClr val="FF0000"/>
                </a:solidFill>
              </a:rPr>
              <a:t>				 </a:t>
            </a:r>
            <a:endParaRPr lang="en-US" sz="4000" dirty="0"/>
          </a:p>
          <a:p>
            <a:pPr marL="0" indent="0">
              <a:buNone/>
            </a:pPr>
            <a:r>
              <a:rPr lang="en-US" sz="4000" dirty="0"/>
              <a:t>		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895600" y="6096000"/>
            <a:ext cx="1143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Calibri" panose="020F0502020204030204" pitchFamily="34" charset="0"/>
                <a:cs typeface="Calibri" panose="020F0502020204030204" pitchFamily="34" charset="0"/>
              </a:rPr>
              <a:t>Courtesy of BSCS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477000" y="5943600"/>
            <a:ext cx="1143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Calibri" panose="020F0502020204030204" pitchFamily="34" charset="0"/>
                <a:cs typeface="Calibri" panose="020F0502020204030204" pitchFamily="34" charset="0"/>
              </a:rPr>
              <a:t>Courtesy of BSCS</a:t>
            </a:r>
          </a:p>
        </p:txBody>
      </p:sp>
    </p:spTree>
    <p:extLst>
      <p:ext uri="{BB962C8B-B14F-4D97-AF65-F5344CB8AC3E}">
        <p14:creationId xmlns:p14="http://schemas.microsoft.com/office/powerpoint/2010/main" xmlns="" val="8819508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1875" t="21875" r="21354" b="28385"/>
          <a:stretch/>
        </p:blipFill>
        <p:spPr bwMode="auto">
          <a:xfrm>
            <a:off x="2667000" y="1752600"/>
            <a:ext cx="3810000" cy="35052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wpc="http://schemas.microsoft.com/office/word/2010/wordprocessingCanvas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mc="http://schemas.openxmlformats.org/markup-compatibility/2006" xmlns:aink="http://schemas.microsoft.com/office/drawing/2016/ink" xmlns:am3d="http://schemas.microsoft.com/office/drawing/2017/model3d" xmlns:m="http://schemas.openxmlformats.org/officeDocument/2006/math" xmlns:wp14="http://schemas.microsoft.com/office/word/2010/wordprocessingDrawing" xmlns:wp="http://schemas.openxmlformats.org/drawingml/2006/wordprocessingDrawing" xmlns:w14="http://schemas.microsoft.com/office/word/2010/wordml" xmlns:w15="http://schemas.microsoft.com/office/word/2012/wordml" xmlns:w16cid="http://schemas.microsoft.com/office/word/2016/wordml/cid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="" xmlns:mo="http://schemas.microsoft.com/office/mac/office/2008/main" xmlns:mv="urn:schemas-microsoft-com:mac:vml" xmlns:o="urn:schemas-microsoft-com:office:office" xmlns:v="urn:schemas-microsoft-com:vml" xmlns:w10="urn:schemas-microsoft-com:office:word" xmlns:w="http://schemas.openxmlformats.org/wordprocessingml/2006/main" xmlns:a14="http://schemas.microsoft.com/office/drawing/2010/main" xmlns:pic="http://schemas.openxmlformats.org/drawingml/2006/picture" xmlns:lc="http://schemas.openxmlformats.org/drawingml/2006/lockedCanvas"/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33400"/>
            <a:ext cx="8001000" cy="990600"/>
          </a:xfrm>
        </p:spPr>
        <p:txBody>
          <a:bodyPr>
            <a:normAutofit/>
          </a:bodyPr>
          <a:lstStyle/>
          <a:p>
            <a:r>
              <a:rPr lang="en-US" dirty="0"/>
              <a:t>A New </a:t>
            </a:r>
            <a:r>
              <a:rPr lang="en-US" dirty="0" err="1"/>
              <a:t>Soundmaker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5562600" y="5105400"/>
            <a:ext cx="9144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Calibri" panose="020F0502020204030204" pitchFamily="34" charset="0"/>
                <a:cs typeface="Calibri" panose="020F0502020204030204" pitchFamily="34" charset="0"/>
              </a:rPr>
              <a:t>Courtesy of BSCS</a:t>
            </a:r>
          </a:p>
        </p:txBody>
      </p:sp>
    </p:spTree>
    <p:extLst>
      <p:ext uri="{BB962C8B-B14F-4D97-AF65-F5344CB8AC3E}">
        <p14:creationId xmlns:p14="http://schemas.microsoft.com/office/powerpoint/2010/main" xmlns="" val="17551432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33400"/>
            <a:ext cx="8001000" cy="990600"/>
          </a:xfrm>
        </p:spPr>
        <p:txBody>
          <a:bodyPr>
            <a:normAutofit/>
          </a:bodyPr>
          <a:lstStyle/>
          <a:p>
            <a:r>
              <a:rPr lang="en-US" dirty="0"/>
              <a:t>Today’s Focus Questions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00200"/>
            <a:ext cx="8001000" cy="4876800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/>
              <a:t>When something makes a sound, where does the sound go? What is our evidence?</a:t>
            </a:r>
          </a:p>
        </p:txBody>
      </p:sp>
    </p:spTree>
    <p:extLst>
      <p:ext uri="{BB962C8B-B14F-4D97-AF65-F5344CB8AC3E}">
        <p14:creationId xmlns:p14="http://schemas.microsoft.com/office/powerpoint/2010/main" xmlns="" val="21839386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1875" t="21875" r="21354" b="28385"/>
          <a:stretch/>
        </p:blipFill>
        <p:spPr bwMode="auto">
          <a:xfrm>
            <a:off x="2667000" y="2743200"/>
            <a:ext cx="3200400" cy="28956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wpc="http://schemas.microsoft.com/office/word/2010/wordprocessingCanvas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mc="http://schemas.openxmlformats.org/markup-compatibility/2006" xmlns:aink="http://schemas.microsoft.com/office/drawing/2016/ink" xmlns:am3d="http://schemas.microsoft.com/office/drawing/2017/model3d" xmlns:m="http://schemas.openxmlformats.org/officeDocument/2006/math" xmlns:wp14="http://schemas.microsoft.com/office/word/2010/wordprocessingDrawing" xmlns:wp="http://schemas.openxmlformats.org/drawingml/2006/wordprocessingDrawing" xmlns:w14="http://schemas.microsoft.com/office/word/2010/wordml" xmlns:w15="http://schemas.microsoft.com/office/word/2012/wordml" xmlns:w16cid="http://schemas.microsoft.com/office/word/2016/wordml/cid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="" xmlns:mo="http://schemas.microsoft.com/office/mac/office/2008/main" xmlns:mv="urn:schemas-microsoft-com:mac:vml" xmlns:o="urn:schemas-microsoft-com:office:office" xmlns:v="urn:schemas-microsoft-com:vml" xmlns:w10="urn:schemas-microsoft-com:office:word" xmlns:w="http://schemas.openxmlformats.org/wordprocessingml/2006/main" xmlns:a14="http://schemas.microsoft.com/office/drawing/2010/main" xmlns:pic="http://schemas.openxmlformats.org/drawingml/2006/picture" xmlns:lc="http://schemas.openxmlformats.org/drawingml/2006/lockedCanvas"/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33400"/>
            <a:ext cx="8001000" cy="990600"/>
          </a:xfrm>
        </p:spPr>
        <p:txBody>
          <a:bodyPr/>
          <a:lstStyle/>
          <a:p>
            <a:r>
              <a:rPr lang="en-US" dirty="0"/>
              <a:t>Draw Your Prediction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85800" y="1676400"/>
            <a:ext cx="76200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latin typeface="Calibri" pitchFamily="34" charset="0"/>
              </a:rPr>
              <a:t>When a bell rings, where do you think the sounds will go?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181600" y="5410200"/>
            <a:ext cx="1143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Calibri" panose="020F0502020204030204" pitchFamily="34" charset="0"/>
                <a:cs typeface="Calibri" panose="020F0502020204030204" pitchFamily="34" charset="0"/>
              </a:rPr>
              <a:t>Courtesy of BSCS</a:t>
            </a:r>
          </a:p>
        </p:txBody>
      </p:sp>
    </p:spTree>
    <p:extLst>
      <p:ext uri="{BB962C8B-B14F-4D97-AF65-F5344CB8AC3E}">
        <p14:creationId xmlns:p14="http://schemas.microsoft.com/office/powerpoint/2010/main" xmlns="" val="33103604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1875" t="21875" r="21354" b="28385"/>
          <a:stretch/>
        </p:blipFill>
        <p:spPr bwMode="auto">
          <a:xfrm>
            <a:off x="3276600" y="3276600"/>
            <a:ext cx="2590800" cy="26670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wpc="http://schemas.microsoft.com/office/word/2010/wordprocessingCanvas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mc="http://schemas.openxmlformats.org/markup-compatibility/2006" xmlns:aink="http://schemas.microsoft.com/office/drawing/2016/ink" xmlns:am3d="http://schemas.microsoft.com/office/drawing/2017/model3d" xmlns:m="http://schemas.openxmlformats.org/officeDocument/2006/math" xmlns:wp14="http://schemas.microsoft.com/office/word/2010/wordprocessingDrawing" xmlns:wp="http://schemas.openxmlformats.org/drawingml/2006/wordprocessingDrawing" xmlns:w14="http://schemas.microsoft.com/office/word/2010/wordml" xmlns:w15="http://schemas.microsoft.com/office/word/2012/wordml" xmlns:w16cid="http://schemas.microsoft.com/office/word/2016/wordml/cid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="" xmlns:mo="http://schemas.microsoft.com/office/mac/office/2008/main" xmlns:mv="urn:schemas-microsoft-com:mac:vml" xmlns:o="urn:schemas-microsoft-com:office:office" xmlns:v="urn:schemas-microsoft-com:vml" xmlns:w10="urn:schemas-microsoft-com:office:word" xmlns:w="http://schemas.openxmlformats.org/wordprocessingml/2006/main" xmlns:a14="http://schemas.microsoft.com/office/drawing/2010/main" xmlns:pic="http://schemas.openxmlformats.org/drawingml/2006/picture" xmlns:lc="http://schemas.openxmlformats.org/drawingml/2006/lockedCanvas"/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33400"/>
            <a:ext cx="8001000" cy="990600"/>
          </a:xfrm>
        </p:spPr>
        <p:txBody>
          <a:bodyPr/>
          <a:lstStyle/>
          <a:p>
            <a:r>
              <a:rPr lang="en-US" dirty="0"/>
              <a:t>What Did You Predict?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62000" y="1524000"/>
            <a:ext cx="7543800" cy="17235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5760" indent="-365760">
              <a:spcBef>
                <a:spcPts val="1200"/>
              </a:spcBef>
              <a:buClr>
                <a:schemeClr val="bg1">
                  <a:lumMod val="75000"/>
                </a:schemeClr>
              </a:buClr>
              <a:buFont typeface="Arial" pitchFamily="34" charset="0"/>
              <a:buChar char="•"/>
            </a:pPr>
            <a:r>
              <a:rPr lang="en-US" sz="3200" dirty="0">
                <a:latin typeface="Calibri" pitchFamily="34" charset="0"/>
              </a:rPr>
              <a:t>When a bell rings, where do you think the sound will start?</a:t>
            </a:r>
          </a:p>
          <a:p>
            <a:pPr marL="365760" indent="-365760">
              <a:spcBef>
                <a:spcPts val="1200"/>
              </a:spcBef>
              <a:buClr>
                <a:schemeClr val="bg1">
                  <a:lumMod val="75000"/>
                </a:schemeClr>
              </a:buClr>
              <a:buFont typeface="Arial" pitchFamily="34" charset="0"/>
              <a:buChar char="•"/>
            </a:pPr>
            <a:r>
              <a:rPr lang="en-US" sz="3200" dirty="0">
                <a:latin typeface="Calibri" pitchFamily="34" charset="0"/>
              </a:rPr>
              <a:t>Where do you think the sound will go?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410200" y="5715000"/>
            <a:ext cx="1143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Calibri" panose="020F0502020204030204" pitchFamily="34" charset="0"/>
                <a:cs typeface="Calibri" panose="020F0502020204030204" pitchFamily="34" charset="0"/>
              </a:rPr>
              <a:t>Courtesy of BSCS</a:t>
            </a:r>
          </a:p>
        </p:txBody>
      </p:sp>
    </p:spTree>
    <p:extLst>
      <p:ext uri="{BB962C8B-B14F-4D97-AF65-F5344CB8AC3E}">
        <p14:creationId xmlns:p14="http://schemas.microsoft.com/office/powerpoint/2010/main" xmlns="" val="33103604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1875" t="21875" r="21354" b="28385"/>
          <a:stretch/>
        </p:blipFill>
        <p:spPr bwMode="auto">
          <a:xfrm>
            <a:off x="5638800" y="2667000"/>
            <a:ext cx="2590800" cy="26670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wpc="http://schemas.microsoft.com/office/word/2010/wordprocessingCanvas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mc="http://schemas.openxmlformats.org/markup-compatibility/2006" xmlns:aink="http://schemas.microsoft.com/office/drawing/2016/ink" xmlns:am3d="http://schemas.microsoft.com/office/drawing/2017/model3d" xmlns:m="http://schemas.openxmlformats.org/officeDocument/2006/math" xmlns:wp14="http://schemas.microsoft.com/office/word/2010/wordprocessingDrawing" xmlns:wp="http://schemas.openxmlformats.org/drawingml/2006/wordprocessingDrawing" xmlns:w14="http://schemas.microsoft.com/office/word/2010/wordml" xmlns:w15="http://schemas.microsoft.com/office/word/2012/wordml" xmlns:w16cid="http://schemas.microsoft.com/office/word/2016/wordml/cid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="" xmlns:mo="http://schemas.microsoft.com/office/mac/office/2008/main" xmlns:mv="urn:schemas-microsoft-com:mac:vml" xmlns:o="urn:schemas-microsoft-com:office:office" xmlns:v="urn:schemas-microsoft-com:vml" xmlns:w10="urn:schemas-microsoft-com:office:word" xmlns:w="http://schemas.openxmlformats.org/wordprocessingml/2006/main" xmlns:a14="http://schemas.microsoft.com/office/drawing/2010/main" xmlns:pic="http://schemas.openxmlformats.org/drawingml/2006/picture" xmlns:lc="http://schemas.openxmlformats.org/drawingml/2006/lockedCanvas"/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33400"/>
            <a:ext cx="8001000" cy="990600"/>
          </a:xfrm>
        </p:spPr>
        <p:txBody>
          <a:bodyPr/>
          <a:lstStyle/>
          <a:p>
            <a:r>
              <a:rPr lang="en-US" dirty="0"/>
              <a:t>What Happened?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62000" y="1524000"/>
            <a:ext cx="7543800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5760" indent="-365760">
              <a:spcBef>
                <a:spcPts val="1200"/>
              </a:spcBef>
              <a:buClr>
                <a:schemeClr val="bg1">
                  <a:lumMod val="75000"/>
                </a:schemeClr>
              </a:buClr>
              <a:buFont typeface="Arial" pitchFamily="34" charset="0"/>
              <a:buChar char="•"/>
            </a:pPr>
            <a:r>
              <a:rPr lang="en-US" sz="3200" dirty="0">
                <a:latin typeface="Calibri" pitchFamily="34" charset="0"/>
              </a:rPr>
              <a:t>Did everyone hear the bell ring?</a:t>
            </a:r>
          </a:p>
          <a:p>
            <a:pPr marL="365760" indent="-365760">
              <a:spcBef>
                <a:spcPts val="1200"/>
              </a:spcBef>
              <a:buClr>
                <a:schemeClr val="bg1">
                  <a:lumMod val="75000"/>
                </a:schemeClr>
              </a:buClr>
              <a:buFont typeface="Arial" pitchFamily="34" charset="0"/>
              <a:buChar char="•"/>
            </a:pPr>
            <a:r>
              <a:rPr lang="en-US" sz="3200" dirty="0">
                <a:latin typeface="Calibri" pitchFamily="34" charset="0"/>
              </a:rPr>
              <a:t>Where did the sound start?</a:t>
            </a:r>
          </a:p>
          <a:p>
            <a:pPr marL="365760" indent="-365760">
              <a:spcBef>
                <a:spcPts val="1200"/>
              </a:spcBef>
              <a:buClr>
                <a:schemeClr val="bg1">
                  <a:lumMod val="75000"/>
                </a:schemeClr>
              </a:buClr>
              <a:buFont typeface="Arial" pitchFamily="34" charset="0"/>
              <a:buChar char="•"/>
            </a:pPr>
            <a:r>
              <a:rPr lang="en-US" sz="3200" dirty="0">
                <a:latin typeface="Calibri" pitchFamily="34" charset="0"/>
              </a:rPr>
              <a:t>Where did the sound go?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7696200" y="5181600"/>
            <a:ext cx="1143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Calibri" panose="020F0502020204030204" pitchFamily="34" charset="0"/>
                <a:cs typeface="Calibri" panose="020F0502020204030204" pitchFamily="34" charset="0"/>
              </a:rPr>
              <a:t>Courtesy of BSCS</a:t>
            </a:r>
          </a:p>
        </p:txBody>
      </p:sp>
    </p:spTree>
    <p:extLst>
      <p:ext uri="{BB962C8B-B14F-4D97-AF65-F5344CB8AC3E}">
        <p14:creationId xmlns:p14="http://schemas.microsoft.com/office/powerpoint/2010/main" xmlns="" val="331036048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>
            <a:extLst>
              <a:ext uri="{FF2B5EF4-FFF2-40B4-BE49-F238E27FC236}">
                <a16:creationId xmlns:a16="http://schemas.microsoft.com/office/drawing/2014/main" xmlns="" id="{A4CA74ED-B21A-49A9-B473-150F2142D983}"/>
              </a:ext>
            </a:extLst>
          </p:cNvPr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1875" t="21875" r="21354" b="28385"/>
          <a:stretch/>
        </p:blipFill>
        <p:spPr bwMode="auto">
          <a:xfrm>
            <a:off x="3878738" y="3078797"/>
            <a:ext cx="1485265" cy="130111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lc="http://schemas.openxmlformats.org/drawingml/2006/lockedCanvas" xmlns:wpc="http://schemas.microsoft.com/office/word/2010/wordprocessingCanvas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mc="http://schemas.openxmlformats.org/markup-compatibility/2006" xmlns:aink="http://schemas.microsoft.com/office/drawing/2016/ink" xmlns:am3d="http://schemas.microsoft.com/office/drawing/2017/model3d" xmlns:wp14="http://schemas.microsoft.com/office/word/2010/wordprocessingDrawing" xmlns:w14="http://schemas.microsoft.com/office/word/2010/wordml" xmlns:w15="http://schemas.microsoft.com/office/word/2012/wordml" xmlns:w16cid="http://schemas.microsoft.com/office/word/2016/wordml/cid" xmlns:w16se="http://schemas.microsoft.com/office/word/2015/wordml/symex" xmlns:wpg="http://schemas.microsoft.com/office/word/2010/wordprocessingGroup" xmlns:wpi="http://schemas.microsoft.com/office/word/2010/wordprocessingInk" xmlns:wps="http://schemas.microsoft.com/office/word/2010/wordprocessingShape" xmlns="" xmlns:mo="http://schemas.microsoft.com/office/mac/office/2008/main" xmlns:mv="urn:schemas-microsoft-com:mac:vml" xmlns:o="urn:schemas-microsoft-com:office:office" xmlns:v="urn:schemas-microsoft-com:vml" xmlns:w10="urn:schemas-microsoft-com:office:word" xmlns:w="http://schemas.openxmlformats.org/wordprocessingml/2006/main" xmlns:a14="http://schemas.microsoft.com/office/drawing/2010/main" xmlns:pic="http://schemas.openxmlformats.org/drawingml/2006/picture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/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533400"/>
            <a:ext cx="7924800" cy="990600"/>
          </a:xfrm>
        </p:spPr>
        <p:txBody>
          <a:bodyPr>
            <a:normAutofit/>
          </a:bodyPr>
          <a:lstStyle/>
          <a:p>
            <a:r>
              <a:rPr lang="en-US" dirty="0"/>
              <a:t>What Happened?</a:t>
            </a:r>
          </a:p>
        </p:txBody>
      </p:sp>
      <p:pic>
        <p:nvPicPr>
          <p:cNvPr id="3077" name="Picture 5" descr="C:\Users\Betty\AppData\Local\Microsoft\Windows\Temporary Internet Files\Content.IE5\UDTKZ399\250px-Child_art,_mom[1].jpg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24490" r="62000" b="16837"/>
          <a:stretch/>
        </p:blipFill>
        <p:spPr bwMode="auto">
          <a:xfrm>
            <a:off x="2255678" y="4130357"/>
            <a:ext cx="868680" cy="10515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5" descr="C:\Users\Betty\AppData\Local\Microsoft\Windows\Temporary Internet Files\Content.IE5\UDTKZ399\250px-Child_art,_mom[1]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24490" r="62000" b="16837"/>
          <a:stretch/>
        </p:blipFill>
        <p:spPr bwMode="auto">
          <a:xfrm>
            <a:off x="2690018" y="1775777"/>
            <a:ext cx="868680" cy="10515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5" descr="C:\Users\Betty\AppData\Local\Microsoft\Windows\Temporary Internet Files\Content.IE5\UDTKZ399\250px-Child_art,_mom[1]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24490" r="62000" b="16837"/>
          <a:stretch/>
        </p:blipFill>
        <p:spPr bwMode="auto">
          <a:xfrm>
            <a:off x="4107338" y="1752600"/>
            <a:ext cx="868680" cy="10515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5" descr="C:\Users\Betty\AppData\Local\Microsoft\Windows\Temporary Internet Files\Content.IE5\UDTKZ399\250px-Child_art,_mom[1]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24490" r="62000" b="16837"/>
          <a:stretch/>
        </p:blipFill>
        <p:spPr bwMode="auto">
          <a:xfrm>
            <a:off x="5669280" y="2027237"/>
            <a:ext cx="868680" cy="10515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5" descr="C:\Users\Betty\AppData\Local\Microsoft\Windows\Temporary Internet Files\Content.IE5\UDTKZ399\250px-Child_art,_mom[1]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24490" r="62000" b="16837"/>
          <a:stretch/>
        </p:blipFill>
        <p:spPr bwMode="auto">
          <a:xfrm>
            <a:off x="3337718" y="4877117"/>
            <a:ext cx="868680" cy="10515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5" descr="C:\Users\Betty\AppData\Local\Microsoft\Windows\Temporary Internet Files\Content.IE5\UDTKZ399\250px-Child_art,_mom[1]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24490" r="62000" b="16837"/>
          <a:stretch/>
        </p:blipFill>
        <p:spPr bwMode="auto">
          <a:xfrm>
            <a:off x="4800600" y="4877117"/>
            <a:ext cx="868680" cy="10515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5" descr="C:\Users\Betty\AppData\Local\Microsoft\Windows\Temporary Internet Files\Content.IE5\UDTKZ399\250px-Child_art,_mom[1]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24490" r="62000" b="16837"/>
          <a:stretch/>
        </p:blipFill>
        <p:spPr bwMode="auto">
          <a:xfrm>
            <a:off x="6423660" y="4351337"/>
            <a:ext cx="868680" cy="10515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5" descr="C:\Users\Betty\AppData\Local\Microsoft\Windows\Temporary Internet Files\Content.IE5\UDTKZ399\250px-Child_art,_mom[1]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24490" r="62000" b="16837"/>
          <a:stretch/>
        </p:blipFill>
        <p:spPr bwMode="auto">
          <a:xfrm>
            <a:off x="6858000" y="3078797"/>
            <a:ext cx="868680" cy="10515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5" descr="C:\Users\Betty\AppData\Local\Microsoft\Windows\Temporary Internet Files\Content.IE5\UDTKZ399\250px-Child_art,_mom[1]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24490" r="62000" b="16837"/>
          <a:stretch/>
        </p:blipFill>
        <p:spPr bwMode="auto">
          <a:xfrm>
            <a:off x="1821338" y="2903220"/>
            <a:ext cx="868680" cy="10515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extBox 15"/>
          <p:cNvSpPr txBox="1"/>
          <p:nvPr/>
        </p:nvSpPr>
        <p:spPr>
          <a:xfrm>
            <a:off x="7772400" y="6477000"/>
            <a:ext cx="9144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Calibri" panose="020F0502020204030204" pitchFamily="34" charset="0"/>
                <a:cs typeface="Calibri" panose="020F0502020204030204" pitchFamily="34" charset="0"/>
              </a:rPr>
              <a:t>Courtesy of BSCS</a:t>
            </a:r>
          </a:p>
        </p:txBody>
      </p:sp>
    </p:spTree>
    <p:extLst>
      <p:ext uri="{BB962C8B-B14F-4D97-AF65-F5344CB8AC3E}">
        <p14:creationId xmlns:p14="http://schemas.microsoft.com/office/powerpoint/2010/main" xmlns="" val="277484041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1875" t="21875" r="21354" b="28385"/>
          <a:stretch/>
        </p:blipFill>
        <p:spPr bwMode="auto">
          <a:xfrm>
            <a:off x="3200400" y="3505200"/>
            <a:ext cx="2590800" cy="26670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wpc="http://schemas.microsoft.com/office/word/2010/wordprocessingCanvas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mc="http://schemas.openxmlformats.org/markup-compatibility/2006" xmlns:aink="http://schemas.microsoft.com/office/drawing/2016/ink" xmlns:am3d="http://schemas.microsoft.com/office/drawing/2017/model3d" xmlns:m="http://schemas.openxmlformats.org/officeDocument/2006/math" xmlns:wp14="http://schemas.microsoft.com/office/word/2010/wordprocessingDrawing" xmlns:wp="http://schemas.openxmlformats.org/drawingml/2006/wordprocessingDrawing" xmlns:w14="http://schemas.microsoft.com/office/word/2010/wordml" xmlns:w15="http://schemas.microsoft.com/office/word/2012/wordml" xmlns:w16cid="http://schemas.microsoft.com/office/word/2016/wordml/cid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="" xmlns:mo="http://schemas.microsoft.com/office/mac/office/2008/main" xmlns:mv="urn:schemas-microsoft-com:mac:vml" xmlns:o="urn:schemas-microsoft-com:office:office" xmlns:v="urn:schemas-microsoft-com:vml" xmlns:w10="urn:schemas-microsoft-com:office:word" xmlns:w="http://schemas.openxmlformats.org/wordprocessingml/2006/main" xmlns:a14="http://schemas.microsoft.com/office/drawing/2010/main" xmlns:pic="http://schemas.openxmlformats.org/drawingml/2006/picture" xmlns:lc="http://schemas.openxmlformats.org/drawingml/2006/lockedCanvas"/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33400"/>
            <a:ext cx="8001000" cy="990600"/>
          </a:xfrm>
        </p:spPr>
        <p:txBody>
          <a:bodyPr/>
          <a:lstStyle/>
          <a:p>
            <a:r>
              <a:rPr lang="en-US" dirty="0"/>
              <a:t>Let’s Revise Our Drawings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62000" y="1600200"/>
            <a:ext cx="7543800" cy="17235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5760" indent="-365760">
              <a:spcBef>
                <a:spcPts val="1200"/>
              </a:spcBef>
              <a:buClr>
                <a:schemeClr val="bg1">
                  <a:lumMod val="75000"/>
                </a:schemeClr>
              </a:buClr>
              <a:buFont typeface="Arial" pitchFamily="34" charset="0"/>
              <a:buChar char="•"/>
            </a:pPr>
            <a:r>
              <a:rPr lang="en-US" sz="3200" dirty="0">
                <a:latin typeface="Calibri" pitchFamily="34" charset="0"/>
              </a:rPr>
              <a:t>What’s missing from your drawing?</a:t>
            </a:r>
          </a:p>
          <a:p>
            <a:pPr marL="365760" indent="-365760">
              <a:spcBef>
                <a:spcPts val="1200"/>
              </a:spcBef>
              <a:buClr>
                <a:schemeClr val="bg1">
                  <a:lumMod val="75000"/>
                </a:schemeClr>
              </a:buClr>
              <a:buFont typeface="Arial" pitchFamily="34" charset="0"/>
              <a:buChar char="•"/>
            </a:pPr>
            <a:r>
              <a:rPr lang="en-US" sz="3200" dirty="0">
                <a:latin typeface="Calibri" pitchFamily="34" charset="0"/>
              </a:rPr>
              <a:t>What would you change or add</a:t>
            </a:r>
            <a:br>
              <a:rPr lang="en-US" sz="3200" dirty="0">
                <a:latin typeface="Calibri" pitchFamily="34" charset="0"/>
              </a:rPr>
            </a:br>
            <a:r>
              <a:rPr lang="en-US" sz="3200" dirty="0">
                <a:latin typeface="Calibri" pitchFamily="34" charset="0"/>
              </a:rPr>
              <a:t>to make it better?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410200" y="6019800"/>
            <a:ext cx="1143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Calibri" panose="020F0502020204030204" pitchFamily="34" charset="0"/>
                <a:cs typeface="Calibri" panose="020F0502020204030204" pitchFamily="34" charset="0"/>
              </a:rPr>
              <a:t>Courtesy of BSCS</a:t>
            </a:r>
          </a:p>
        </p:txBody>
      </p:sp>
    </p:spTree>
    <p:extLst>
      <p:ext uri="{BB962C8B-B14F-4D97-AF65-F5344CB8AC3E}">
        <p14:creationId xmlns:p14="http://schemas.microsoft.com/office/powerpoint/2010/main" xmlns="" val="331036048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81000"/>
            <a:ext cx="8077200" cy="990600"/>
          </a:xfrm>
        </p:spPr>
        <p:txBody>
          <a:bodyPr/>
          <a:lstStyle/>
          <a:p>
            <a:r>
              <a:rPr lang="en-US" dirty="0"/>
              <a:t>Let’s Summarize!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371600"/>
            <a:ext cx="8077200" cy="5105400"/>
          </a:xfrm>
        </p:spPr>
        <p:txBody>
          <a:bodyPr/>
          <a:lstStyle/>
          <a:p>
            <a:pPr marL="0" indent="0">
              <a:buNone/>
            </a:pPr>
            <a:r>
              <a:rPr lang="en-US" sz="2800" b="1" dirty="0"/>
              <a:t>Our focus questions: </a:t>
            </a:r>
            <a:r>
              <a:rPr lang="en-US" sz="2800" i="1" dirty="0"/>
              <a:t>When something makes a sound, where does the sound go? What is our evidence?</a:t>
            </a:r>
          </a:p>
          <a:p>
            <a:pPr marL="731520" indent="-365760">
              <a:spcBef>
                <a:spcPts val="2400"/>
              </a:spcBef>
            </a:pPr>
            <a:r>
              <a:rPr lang="en-US" sz="2900" dirty="0"/>
              <a:t>Share your ideas with an elbow partner. Then write your answers in your science notebook. </a:t>
            </a:r>
          </a:p>
          <a:p>
            <a:pPr marL="731520" indent="-365760">
              <a:spcBef>
                <a:spcPts val="1200"/>
              </a:spcBef>
            </a:pPr>
            <a:r>
              <a:rPr lang="en-US" sz="2900" b="1" dirty="0"/>
              <a:t>Use this sentence starter:</a:t>
            </a:r>
          </a:p>
          <a:p>
            <a:pPr marL="731520" indent="0">
              <a:spcBef>
                <a:spcPts val="1200"/>
              </a:spcBef>
              <a:buNone/>
            </a:pPr>
            <a:r>
              <a:rPr lang="en-US" sz="2900" i="1" dirty="0"/>
              <a:t>When something makes a sound, the sound goes ________. My evidence is _________.</a:t>
            </a:r>
          </a:p>
          <a:p>
            <a:pPr marL="731520" indent="-365760">
              <a:spcBef>
                <a:spcPts val="1200"/>
              </a:spcBef>
            </a:pPr>
            <a:r>
              <a:rPr lang="en-US" sz="2900" dirty="0"/>
              <a:t>Be prepared to share your ideas and evidence with the class.</a:t>
            </a:r>
          </a:p>
          <a:p>
            <a:pPr marL="0" indent="0">
              <a:buNone/>
            </a:pPr>
            <a:endParaRPr lang="en-US" sz="3200" i="1" dirty="0"/>
          </a:p>
        </p:txBody>
      </p:sp>
    </p:spTree>
    <p:extLst>
      <p:ext uri="{BB962C8B-B14F-4D97-AF65-F5344CB8AC3E}">
        <p14:creationId xmlns:p14="http://schemas.microsoft.com/office/powerpoint/2010/main" xmlns="" val="72213842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ity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Clarity">
    <a:dk1>
      <a:srgbClr val="292934"/>
    </a:dk1>
    <a:lt1>
      <a:srgbClr val="FFFFFF"/>
    </a:lt1>
    <a:dk2>
      <a:srgbClr val="D2533C"/>
    </a:dk2>
    <a:lt2>
      <a:srgbClr val="F3F2DC"/>
    </a:lt2>
    <a:accent1>
      <a:srgbClr val="93A299"/>
    </a:accent1>
    <a:accent2>
      <a:srgbClr val="AD8F67"/>
    </a:accent2>
    <a:accent3>
      <a:srgbClr val="726056"/>
    </a:accent3>
    <a:accent4>
      <a:srgbClr val="4C5A6A"/>
    </a:accent4>
    <a:accent5>
      <a:srgbClr val="808DA0"/>
    </a:accent5>
    <a:accent6>
      <a:srgbClr val="79463D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4392</TotalTime>
  <Words>351</Words>
  <Application>Microsoft Office PowerPoint</Application>
  <PresentationFormat>On-screen Show (4:3)</PresentationFormat>
  <Paragraphs>52</Paragraphs>
  <Slides>12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Clarity</vt:lpstr>
      <vt:lpstr>Sound Lesson 5a</vt:lpstr>
      <vt:lpstr>A New Soundmaker</vt:lpstr>
      <vt:lpstr>Today’s Focus Questions</vt:lpstr>
      <vt:lpstr>Draw Your Prediction</vt:lpstr>
      <vt:lpstr>What Did You Predict?</vt:lpstr>
      <vt:lpstr>What Happened?</vt:lpstr>
      <vt:lpstr>What Happened?</vt:lpstr>
      <vt:lpstr>Let’s Revise Our Drawings</vt:lpstr>
      <vt:lpstr>Let’s Summarize!</vt:lpstr>
      <vt:lpstr>Key Science Ideas</vt:lpstr>
      <vt:lpstr>Our Unit Central Question</vt:lpstr>
      <vt:lpstr>Next Time</vt:lpstr>
    </vt:vector>
  </TitlesOfParts>
  <Company>BSCS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Paul Numedahl</dc:creator>
  <cp:lastModifiedBy>JLonas</cp:lastModifiedBy>
  <cp:revision>162</cp:revision>
  <dcterms:created xsi:type="dcterms:W3CDTF">2014-06-10T18:20:14Z</dcterms:created>
  <dcterms:modified xsi:type="dcterms:W3CDTF">2019-12-11T20:57:56Z</dcterms:modified>
</cp:coreProperties>
</file>