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96" r:id="rId2"/>
    <p:sldId id="397" r:id="rId3"/>
    <p:sldId id="398" r:id="rId4"/>
    <p:sldId id="399" r:id="rId5"/>
    <p:sldId id="400" r:id="rId6"/>
    <p:sldId id="401" r:id="rId7"/>
    <p:sldId id="402" r:id="rId8"/>
    <p:sldId id="366" r:id="rId9"/>
    <p:sldId id="403" r:id="rId10"/>
    <p:sldId id="404" r:id="rId11"/>
    <p:sldId id="405" r:id="rId12"/>
    <p:sldId id="406" r:id="rId13"/>
    <p:sldId id="40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27" autoAdjust="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58756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9737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8115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1132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1132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18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191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18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191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1533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18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191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0378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18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191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848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Variations in plants and animals Lesson 2a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How Are Sunflowers Alike and Different? What Traits and Variations Do They Have?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2578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124200" y="53340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257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3200" y="5334000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010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1295400"/>
            <a:ext cx="7772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Look at the sunflower traits on our class chart and pick </a:t>
            </a:r>
            <a:r>
              <a:rPr lang="en-US" sz="3200" b="1" dirty="0">
                <a:latin typeface="Calibri" pitchFamily="34" charset="0"/>
              </a:rPr>
              <a:t>one trait</a:t>
            </a:r>
            <a:r>
              <a:rPr lang="en-US" sz="3200" dirty="0">
                <a:latin typeface="Calibri" pitchFamily="34" charset="0"/>
              </a:rPr>
              <a:t>.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dirty="0">
                <a:latin typeface="Calibri" pitchFamily="34" charset="0"/>
              </a:rPr>
              <a:t>Write that trait on your handout.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Then choose </a:t>
            </a:r>
            <a:r>
              <a:rPr lang="en-US" sz="3200" b="1" dirty="0">
                <a:latin typeface="Calibri" pitchFamily="34" charset="0"/>
              </a:rPr>
              <a:t>two variations of that trait 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to write about. 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You can also draw pictures to 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show your ideas.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xmlns="" id="{9A5EDDE2-A351-4A87-BE18-3A683834F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3604" y="63246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Photo courtesy of Pixabay.com</a:t>
            </a: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6D6488C-2454-4766-9674-4372D4AE01F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779" t="12523" r="46250"/>
          <a:stretch/>
        </p:blipFill>
        <p:spPr>
          <a:xfrm>
            <a:off x="6271158" y="3579817"/>
            <a:ext cx="2263242" cy="2744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2631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pPr marL="731520"/>
            <a:r>
              <a:rPr lang="en-US" dirty="0"/>
              <a:t>Key Science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51816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b="1" dirty="0"/>
              <a:t>Traits</a:t>
            </a:r>
            <a:r>
              <a:rPr lang="en-US" sz="3200" dirty="0"/>
              <a:t> are characteristics that living things of the same group share. 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Birds share the same basic traits, like wings and feathers. But they aren’t exactly alike. Birds can have </a:t>
            </a:r>
            <a:r>
              <a:rPr lang="en-US" sz="3200" b="1" dirty="0"/>
              <a:t>variations</a:t>
            </a:r>
            <a:r>
              <a:rPr lang="en-US" sz="3200" dirty="0"/>
              <a:t> in a trait, like wings of different colors.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Plants share the same basic traits, like leaves and flowers. But they aren’t exactly alike. Plants can have variations in a trait, like flowers of different colors.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6096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873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1524000"/>
          </a:xfrm>
        </p:spPr>
        <p:txBody>
          <a:bodyPr/>
          <a:lstStyle/>
          <a:p>
            <a:pPr marL="365760" indent="-365760">
              <a:spcBef>
                <a:spcPts val="600"/>
              </a:spcBef>
            </a:pPr>
            <a:r>
              <a:rPr lang="en-US" sz="3200" dirty="0"/>
              <a:t>How are snakes alike and different?</a:t>
            </a:r>
          </a:p>
          <a:p>
            <a:pPr marL="365760" indent="-365760">
              <a:spcBef>
                <a:spcPts val="600"/>
              </a:spcBef>
            </a:pPr>
            <a:r>
              <a:rPr lang="en-US" sz="3200" dirty="0"/>
              <a:t>How might variations in their traits help them survive so they can have baby snakes?</a:t>
            </a:r>
            <a:endParaRPr lang="en-US" sz="360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A605FE43-7919-48F6-8821-914C21E3A6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85800" y="2971800"/>
            <a:ext cx="3962400" cy="2605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7D83F76-D2C5-42EC-83FA-7A63361F147E}"/>
              </a:ext>
            </a:extLst>
          </p:cNvPr>
          <p:cNvSpPr txBox="1"/>
          <p:nvPr/>
        </p:nvSpPr>
        <p:spPr>
          <a:xfrm>
            <a:off x="2299168" y="5577494"/>
            <a:ext cx="23839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Photograph by Mike Pingleton/Wikimedia Commons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B3AF360-BC02-48D9-80D0-26DDCE2AA5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800" y="3429000"/>
            <a:ext cx="3672840" cy="278818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A21DE3C-FCFB-49C7-973D-2527819FBB30}"/>
              </a:ext>
            </a:extLst>
          </p:cNvPr>
          <p:cNvSpPr txBox="1"/>
          <p:nvPr/>
        </p:nvSpPr>
        <p:spPr>
          <a:xfrm>
            <a:off x="7087839" y="6217186"/>
            <a:ext cx="14750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Pixabay.com</a:t>
            </a:r>
          </a:p>
        </p:txBody>
      </p:sp>
    </p:spTree>
    <p:extLst>
      <p:ext uri="{BB962C8B-B14F-4D97-AF65-F5344CB8AC3E}">
        <p14:creationId xmlns:p14="http://schemas.microsoft.com/office/powerpoint/2010/main" xmlns="" val="1676192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12954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3200" dirty="0" smtClean="0"/>
              <a:t>In our next lesson, we’ll m</a:t>
            </a:r>
            <a:r>
              <a:rPr lang="en-US" sz="3200" dirty="0" smtClean="0"/>
              <a:t>easure </a:t>
            </a:r>
            <a:r>
              <a:rPr lang="en-US" sz="3200" dirty="0"/>
              <a:t>different sunflower </a:t>
            </a:r>
            <a:r>
              <a:rPr lang="en-US" sz="3200" dirty="0" smtClean="0"/>
              <a:t>traits. Then we’ll compare variations in </a:t>
            </a:r>
            <a:r>
              <a:rPr lang="en-US" sz="3200" dirty="0"/>
              <a:t>those traits.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xmlns="" id="{505006B1-303E-4AB8-A3CF-0839FC72F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4008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Photo courtesy of Pixabay.com</a:t>
            </a: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D7B7FBDF-CB04-47B4-AD43-088BF0B86EF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779" t="12523" r="46250"/>
          <a:stretch/>
        </p:blipFill>
        <p:spPr>
          <a:xfrm>
            <a:off x="3124200" y="3048000"/>
            <a:ext cx="276459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078773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Review: Bird and Plant Traits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What is one trait that birds share?</a:t>
            </a:r>
          </a:p>
          <a:p>
            <a:pPr marL="365760" indent="-365760">
              <a:spcBef>
                <a:spcPts val="1800"/>
              </a:spcBef>
            </a:pPr>
            <a:r>
              <a:rPr lang="en-US" sz="3200" dirty="0"/>
              <a:t>What are two traits that plants share?</a:t>
            </a:r>
          </a:p>
          <a:p>
            <a:pPr marL="365760" indent="-365760">
              <a:spcBef>
                <a:spcPts val="1800"/>
              </a:spcBef>
            </a:pPr>
            <a:r>
              <a:rPr lang="en-US" sz="3200" b="1" dirty="0"/>
              <a:t>Hint: </a:t>
            </a:r>
            <a:r>
              <a:rPr lang="en-US" sz="3200" dirty="0"/>
              <a:t>Look at our class charts if you need a reminder.</a:t>
            </a:r>
          </a:p>
          <a:p>
            <a:pPr marL="365760" indent="-365760">
              <a:spcBef>
                <a:spcPts val="1800"/>
              </a:spcBef>
            </a:pPr>
            <a:r>
              <a:rPr lang="en-US" sz="3200" dirty="0"/>
              <a:t>Make sure to use the word </a:t>
            </a:r>
            <a:r>
              <a:rPr lang="en-US" sz="3200" b="1" dirty="0"/>
              <a:t>trait</a:t>
            </a:r>
            <a:r>
              <a:rPr lang="en-US" sz="3200" dirty="0"/>
              <a:t> in your answers.</a:t>
            </a:r>
          </a:p>
        </p:txBody>
      </p:sp>
    </p:spTree>
    <p:extLst>
      <p:ext uri="{BB962C8B-B14F-4D97-AF65-F5344CB8AC3E}">
        <p14:creationId xmlns:p14="http://schemas.microsoft.com/office/powerpoint/2010/main" xmlns="" val="1755143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Review: Variations in Traits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What does the word </a:t>
            </a:r>
            <a:r>
              <a:rPr lang="en-US" sz="3200" b="1" dirty="0"/>
              <a:t>variation</a:t>
            </a:r>
            <a:r>
              <a:rPr lang="en-US" sz="3200" dirty="0"/>
              <a:t> mean?</a:t>
            </a:r>
          </a:p>
          <a:p>
            <a:pPr marL="365760" indent="-365760">
              <a:spcBef>
                <a:spcPts val="1800"/>
              </a:spcBef>
            </a:pPr>
            <a:r>
              <a:rPr lang="en-US" sz="3200" dirty="0"/>
              <a:t>What are two variations of a bird trait?</a:t>
            </a:r>
          </a:p>
          <a:p>
            <a:pPr marL="365760" indent="-365760">
              <a:spcBef>
                <a:spcPts val="1800"/>
              </a:spcBef>
            </a:pPr>
            <a:r>
              <a:rPr lang="en-US" sz="3200" dirty="0"/>
              <a:t>What are two variations of a plant trait?</a:t>
            </a:r>
          </a:p>
          <a:p>
            <a:pPr marL="731520" indent="-365760">
              <a:spcBef>
                <a:spcPts val="1800"/>
              </a:spcBef>
              <a:buNone/>
            </a:pPr>
            <a:r>
              <a:rPr lang="en-US" sz="3200" b="1" dirty="0"/>
              <a:t>Sentence starter: </a:t>
            </a:r>
          </a:p>
          <a:p>
            <a:pPr marL="731520" indent="0">
              <a:spcBef>
                <a:spcPts val="1200"/>
              </a:spcBef>
              <a:buNone/>
            </a:pPr>
            <a:r>
              <a:rPr lang="en-US" sz="3200" i="1" dirty="0"/>
              <a:t>One trait we looked at was ________. </a:t>
            </a:r>
            <a:br>
              <a:rPr lang="en-US" sz="3200" i="1" dirty="0"/>
            </a:br>
            <a:r>
              <a:rPr lang="en-US" sz="3200" i="1" dirty="0"/>
              <a:t>Two variations in this trait were ______.</a:t>
            </a:r>
          </a:p>
        </p:txBody>
      </p:sp>
    </p:spTree>
    <p:extLst>
      <p:ext uri="{BB962C8B-B14F-4D97-AF65-F5344CB8AC3E}">
        <p14:creationId xmlns:p14="http://schemas.microsoft.com/office/powerpoint/2010/main" xmlns="" val="1755143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Today’s Focus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are sunflowers alike and different? What traits and variations do they have?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508733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Sunflowers Alike and Different?</a:t>
            </a:r>
          </a:p>
        </p:txBody>
      </p:sp>
      <p:pic>
        <p:nvPicPr>
          <p:cNvPr id="6" name="Picture 2" descr="S:\BSCSGeneral\sluce\RES.C2.TRA.L3HO.001-3 sunflower--NOT READY\20121017Sonnenblumenfeld_Neulussheim03.jpg">
            <a:extLst>
              <a:ext uri="{FF2B5EF4-FFF2-40B4-BE49-F238E27FC236}">
                <a16:creationId xmlns:a16="http://schemas.microsoft.com/office/drawing/2014/main" xmlns="" id="{21E9D300-DB33-4515-ACDD-6E07C5551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3581400" cy="4343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2">
            <a:extLst>
              <a:ext uri="{FF2B5EF4-FFF2-40B4-BE49-F238E27FC236}">
                <a16:creationId xmlns:a16="http://schemas.microsoft.com/office/drawing/2014/main" xmlns="" id="{D40E9510-7B7D-4C89-9E69-325337C4D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6057900"/>
            <a:ext cx="28956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Photo courtesy of AnRo0002/Wikimedia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Commons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4A92102-CA09-4CCA-8D60-748B9D9E61B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779" t="12523" r="46250"/>
          <a:stretch/>
        </p:blipFill>
        <p:spPr>
          <a:xfrm>
            <a:off x="4800600" y="1752600"/>
            <a:ext cx="3581400" cy="4343400"/>
          </a:xfrm>
          <a:prstGeom prst="rect">
            <a:avLst/>
          </a:prstGeom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xmlns="" id="{9A5EDDE2-A351-4A87-BE18-3A683834F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9330" y="6057900"/>
            <a:ext cx="28956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Photo courtesy of Pixabay.com</a:t>
            </a: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648173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/>
              <a:t>How Are Sunflowers Alike and Different?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953000"/>
          </a:xfrm>
        </p:spPr>
        <p:txBody>
          <a:bodyPr/>
          <a:lstStyle/>
          <a:p>
            <a:pPr marL="365760" indent="-36576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900" b="1" dirty="0"/>
              <a:t>Pairs:</a:t>
            </a:r>
          </a:p>
          <a:p>
            <a:pPr marL="365760" indent="-365760">
              <a:spcBef>
                <a:spcPts val="0"/>
              </a:spcBef>
              <a:buFont typeface="+mj-lt"/>
              <a:buAutoNum type="arabicPeriod"/>
            </a:pPr>
            <a:r>
              <a:rPr lang="en-US" sz="2900" dirty="0"/>
              <a:t>Look at your two cut sunflowers and talk about how they’re </a:t>
            </a:r>
            <a:r>
              <a:rPr lang="en-US" sz="2900" b="1" dirty="0"/>
              <a:t>alike</a:t>
            </a:r>
            <a:r>
              <a:rPr lang="en-US" sz="2900" dirty="0"/>
              <a:t>.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2900" dirty="0"/>
              <a:t>On your sunflower handout, </a:t>
            </a:r>
            <a:r>
              <a:rPr lang="en-US" sz="2900" b="1" dirty="0"/>
              <a:t>draw a circle around each trait</a:t>
            </a:r>
            <a:r>
              <a:rPr lang="en-US" sz="2900" dirty="0"/>
              <a:t> you observed.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2900" dirty="0"/>
              <a:t>Then look at your sunflowers again and talk about how they’re </a:t>
            </a:r>
            <a:r>
              <a:rPr lang="en-US" sz="2900" b="1" dirty="0"/>
              <a:t>different</a:t>
            </a:r>
            <a:r>
              <a:rPr lang="en-US" sz="2900" dirty="0"/>
              <a:t>.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2900" dirty="0"/>
              <a:t>On your sunflower handout, </a:t>
            </a:r>
            <a:r>
              <a:rPr lang="en-US" sz="2900" b="1" dirty="0"/>
              <a:t>draw a line pointing to each difference or variation </a:t>
            </a:r>
            <a:r>
              <a:rPr lang="en-US" sz="2900" dirty="0"/>
              <a:t>you observed. Then write a label that describes the variation.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3464260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Today’s Focus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are sunflowers alike and different? What traits and variations do they have?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508733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How Are Sunflowers Alike and Different?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6060986"/>
              </p:ext>
            </p:extLst>
          </p:nvPr>
        </p:nvGraphicFramePr>
        <p:xfrm>
          <a:off x="838200" y="1752600"/>
          <a:ext cx="7467600" cy="4343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14602">
                <a:tc>
                  <a:txBody>
                    <a:bodyPr/>
                    <a:lstStyle/>
                    <a:p>
                      <a:pPr algn="ctr"/>
                      <a:endParaRPr lang="en-US" sz="600" baseline="0" dirty="0"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en-US" sz="2800" baseline="0" dirty="0">
                          <a:latin typeface="Calibri" pitchFamily="34" charset="0"/>
                        </a:rPr>
                        <a:t>Traits of Sunflowers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en-US" sz="2800" dirty="0">
                          <a:latin typeface="Calibri" pitchFamily="34" charset="0"/>
                        </a:rPr>
                        <a:t>How Sunflowers</a:t>
                      </a:r>
                      <a:r>
                        <a:rPr lang="en-US" sz="2800" baseline="0" dirty="0">
                          <a:latin typeface="Calibri" pitchFamily="34" charset="0"/>
                        </a:rPr>
                        <a:t> Are Different</a:t>
                      </a:r>
                      <a:endParaRPr lang="en-US" sz="2800" dirty="0"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en-US" sz="2800" dirty="0">
                          <a:latin typeface="Calibri" pitchFamily="34" charset="0"/>
                        </a:rPr>
                        <a:t>(Variations</a:t>
                      </a:r>
                      <a:r>
                        <a:rPr lang="en-US" sz="2800" baseline="0" dirty="0">
                          <a:latin typeface="Calibri" pitchFamily="34" charset="0"/>
                        </a:rPr>
                        <a:t> in Sunflower Traits) 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29521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pPr marL="731520"/>
            <a:r>
              <a:rPr lang="en-US" dirty="0"/>
              <a:t>Key Ideas about Sunflowers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Sunflowers share many of the same traits that plants have. 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For example, all sunflowers have leaves, seeds, flowers, and a stem. They also have roots.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But all sunflowers aren’t exactly the same.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They have many differences or variations in their traits too.</a:t>
            </a:r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7620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873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4365</TotalTime>
  <Words>494</Words>
  <Application>Microsoft Office PowerPoint</Application>
  <PresentationFormat>On-screen Show (4:3)</PresentationFormat>
  <Paragraphs>69</Paragraphs>
  <Slides>13</Slides>
  <Notes>11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Variations in plants and animals Lesson 2a</vt:lpstr>
      <vt:lpstr>Review: Bird and Plant Traits </vt:lpstr>
      <vt:lpstr>Review: Variations in Traits </vt:lpstr>
      <vt:lpstr>Today’s Focus Questions</vt:lpstr>
      <vt:lpstr>How Are Sunflowers Alike and Different?</vt:lpstr>
      <vt:lpstr>How Are Sunflowers Alike and Different?</vt:lpstr>
      <vt:lpstr>Today’s Focus Questions</vt:lpstr>
      <vt:lpstr>How Are Sunflowers Alike and Different?</vt:lpstr>
      <vt:lpstr>Key Ideas about Sunflowers</vt:lpstr>
      <vt:lpstr>Let’s Summarize!</vt:lpstr>
      <vt:lpstr>Key Science Ideas</vt:lpstr>
      <vt:lpstr>Next Time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164</cp:revision>
  <dcterms:created xsi:type="dcterms:W3CDTF">2014-06-10T18:20:14Z</dcterms:created>
  <dcterms:modified xsi:type="dcterms:W3CDTF">2019-12-12T17:54:34Z</dcterms:modified>
</cp:coreProperties>
</file>