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98" r:id="rId2"/>
    <p:sldId id="395" r:id="rId3"/>
    <p:sldId id="400" r:id="rId4"/>
    <p:sldId id="401" r:id="rId5"/>
    <p:sldId id="402" r:id="rId6"/>
    <p:sldId id="403" r:id="rId7"/>
    <p:sldId id="404" r:id="rId8"/>
    <p:sldId id="405" r:id="rId9"/>
    <p:sldId id="406" r:id="rId10"/>
    <p:sldId id="407" r:id="rId11"/>
    <p:sldId id="408" r:id="rId12"/>
    <p:sldId id="409" r:id="rId13"/>
    <p:sldId id="410" r:id="rId14"/>
    <p:sldId id="411" r:id="rId15"/>
    <p:sldId id="391" r:id="rId16"/>
    <p:sldId id="397" r:id="rId17"/>
    <p:sldId id="41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ey Luce" initials="SL" lastIdx="1" clrIdx="0"/>
  <p:cmAuthor id="1" name="Justine Newell" initials="JN"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916" autoAdjust="0"/>
  </p:normalViewPr>
  <p:slideViewPr>
    <p:cSldViewPr>
      <p:cViewPr varScale="1">
        <p:scale>
          <a:sx n="51" d="100"/>
          <a:sy n="51" d="100"/>
        </p:scale>
        <p:origin x="-192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11/30/2019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xmlns=""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883" indent="-285724" eaLnBrk="0" hangingPunct="0">
              <a:spcBef>
                <a:spcPct val="30000"/>
              </a:spcBef>
              <a:defRPr sz="1200">
                <a:solidFill>
                  <a:schemeClr val="tx1"/>
                </a:solidFill>
                <a:latin typeface="Arial" charset="0"/>
              </a:defRPr>
            </a:lvl2pPr>
            <a:lvl3pPr marL="1142898" indent="-228580" eaLnBrk="0" hangingPunct="0">
              <a:spcBef>
                <a:spcPct val="30000"/>
              </a:spcBef>
              <a:defRPr sz="1200">
                <a:solidFill>
                  <a:schemeClr val="tx1"/>
                </a:solidFill>
                <a:latin typeface="Arial" charset="0"/>
              </a:defRPr>
            </a:lvl3pPr>
            <a:lvl4pPr marL="1600057" indent="-228580" eaLnBrk="0" hangingPunct="0">
              <a:spcBef>
                <a:spcPct val="30000"/>
              </a:spcBef>
              <a:defRPr sz="1200">
                <a:solidFill>
                  <a:schemeClr val="tx1"/>
                </a:solidFill>
                <a:latin typeface="Arial" charset="0"/>
              </a:defRPr>
            </a:lvl4pPr>
            <a:lvl5pPr marL="2057217" indent="-228580" eaLnBrk="0" hangingPunct="0">
              <a:spcBef>
                <a:spcPct val="30000"/>
              </a:spcBef>
              <a:defRPr sz="1200">
                <a:solidFill>
                  <a:schemeClr val="tx1"/>
                </a:solidFill>
                <a:latin typeface="Arial" charset="0"/>
              </a:defRPr>
            </a:lvl5pPr>
            <a:lvl6pPr marL="2514376" indent="-228580" eaLnBrk="0" fontAlgn="base" hangingPunct="0">
              <a:spcBef>
                <a:spcPct val="30000"/>
              </a:spcBef>
              <a:spcAft>
                <a:spcPct val="0"/>
              </a:spcAft>
              <a:defRPr sz="1200">
                <a:solidFill>
                  <a:schemeClr val="tx1"/>
                </a:solidFill>
                <a:latin typeface="Arial" charset="0"/>
              </a:defRPr>
            </a:lvl6pPr>
            <a:lvl7pPr marL="2971535" indent="-228580" eaLnBrk="0" fontAlgn="base" hangingPunct="0">
              <a:spcBef>
                <a:spcPct val="30000"/>
              </a:spcBef>
              <a:spcAft>
                <a:spcPct val="0"/>
              </a:spcAft>
              <a:defRPr sz="1200">
                <a:solidFill>
                  <a:schemeClr val="tx1"/>
                </a:solidFill>
                <a:latin typeface="Arial" charset="0"/>
              </a:defRPr>
            </a:lvl7pPr>
            <a:lvl8pPr marL="3428695" indent="-228580" eaLnBrk="0" fontAlgn="base" hangingPunct="0">
              <a:spcBef>
                <a:spcPct val="30000"/>
              </a:spcBef>
              <a:spcAft>
                <a:spcPct val="0"/>
              </a:spcAft>
              <a:defRPr sz="1200">
                <a:solidFill>
                  <a:schemeClr val="tx1"/>
                </a:solidFill>
                <a:latin typeface="Arial" charset="0"/>
              </a:defRPr>
            </a:lvl8pPr>
            <a:lvl9pPr marL="3885854" indent="-22858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xmlns="" val="225875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8">
              <a:defRP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p14="http://schemas.microsoft.com/office/powerpoint/2010/main" xmlns="" val="1728191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8">
              <a:defRP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xmlns="" val="1728191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8">
              <a:defRP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p14="http://schemas.microsoft.com/office/powerpoint/2010/main" xmlns="" val="172819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8">
              <a:defRPr/>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p14="http://schemas.microsoft.com/office/powerpoint/2010/main" xmlns="" val="1728191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xmlns="" val="959737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the butcher-paper data/markup methods.</a:t>
            </a:r>
          </a:p>
        </p:txBody>
      </p:sp>
      <p:sp>
        <p:nvSpPr>
          <p:cNvPr id="4" name="Slide Number Placeholder 3"/>
          <p:cNvSpPr>
            <a:spLocks noGrp="1"/>
          </p:cNvSpPr>
          <p:nvPr>
            <p:ph type="sldNum" sz="quarter" idx="5"/>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xmlns="" val="993962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of the butcher-paper data/markup methods.</a:t>
            </a:r>
          </a:p>
          <a:p>
            <a:endParaRPr lang="en-US" dirty="0"/>
          </a:p>
        </p:txBody>
      </p:sp>
      <p:sp>
        <p:nvSpPr>
          <p:cNvPr id="4" name="Slide Number Placeholder 3"/>
          <p:cNvSpPr>
            <a:spLocks noGrp="1"/>
          </p:cNvSpPr>
          <p:nvPr>
            <p:ph type="sldNum" sz="quarter" idx="5"/>
          </p:nvPr>
        </p:nvSpPr>
        <p:spPr/>
        <p:txBody>
          <a:bodyPr/>
          <a:lstStyle/>
          <a:p>
            <a:fld id="{458BEC4D-D1F7-4625-B0BA-2126EAFE9E6D}" type="slidenum">
              <a:rPr lang="en-US" smtClean="0"/>
              <a:pPr/>
              <a:t>17</a:t>
            </a:fld>
            <a:endParaRPr lang="en-US"/>
          </a:p>
        </p:txBody>
      </p:sp>
    </p:spTree>
    <p:extLst>
      <p:ext uri="{BB962C8B-B14F-4D97-AF65-F5344CB8AC3E}">
        <p14:creationId xmlns:p14="http://schemas.microsoft.com/office/powerpoint/2010/main" xmlns="" val="304919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xmlns=""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xmlns=""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xmlns=""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xmlns=""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xmlns=""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xmlns=""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xmlns=""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xmlns=""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xmlns=""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xmlns=""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xmlns=""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xmlns=""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066800"/>
            <a:ext cx="7848600" cy="1752600"/>
          </a:xfrm>
        </p:spPr>
        <p:txBody>
          <a:bodyPr/>
          <a:lstStyle/>
          <a:p>
            <a:pPr eaLnBrk="1" fontAlgn="auto" hangingPunct="1">
              <a:spcAft>
                <a:spcPts val="0"/>
              </a:spcAft>
              <a:defRPr/>
            </a:pPr>
            <a:r>
              <a:rPr lang="en-US" altLang="en-US" dirty="0"/>
              <a:t>Variations in plants and animals </a:t>
            </a:r>
            <a:r>
              <a:rPr lang="en-US" altLang="en-US"/>
              <a:t>Lesson </a:t>
            </a:r>
            <a:r>
              <a:rPr lang="en-US" altLang="en-US" smtClean="0"/>
              <a:t>3b</a:t>
            </a:r>
            <a:endParaRPr lang="en-US" altLang="en-US" dirty="0"/>
          </a:p>
        </p:txBody>
      </p:sp>
      <p:sp>
        <p:nvSpPr>
          <p:cNvPr id="8195" name="Rectangle 3"/>
          <p:cNvSpPr>
            <a:spLocks noGrp="1" noChangeArrowheads="1"/>
          </p:cNvSpPr>
          <p:nvPr>
            <p:ph type="subTitle" idx="1"/>
          </p:nvPr>
        </p:nvSpPr>
        <p:spPr>
          <a:xfrm>
            <a:off x="685800" y="3505200"/>
            <a:ext cx="7772400" cy="1981200"/>
          </a:xfrm>
        </p:spPr>
        <p:txBody>
          <a:bodyPr rtlCol="0">
            <a:normAutofit fontScale="25000" lnSpcReduction="20000"/>
          </a:bodyPr>
          <a:lstStyle/>
          <a:p>
            <a:pPr eaLnBrk="1" fontAlgn="auto" hangingPunct="1">
              <a:lnSpc>
                <a:spcPct val="110000"/>
              </a:lnSpc>
              <a:spcAft>
                <a:spcPts val="0"/>
              </a:spcAft>
              <a:buFont typeface="Arial" pitchFamily="34" charset="0"/>
              <a:buNone/>
              <a:defRPr/>
            </a:pPr>
            <a:r>
              <a:rPr lang="en-US" altLang="en-US" sz="14400" dirty="0">
                <a:solidFill>
                  <a:srgbClr val="0070C0"/>
                </a:solidFill>
              </a:rPr>
              <a:t>Will Bigger or Smaller Cottonwood-Tree Seeds Be More Likely to Survive and Grow When the Wind Carries Them Away? Why Do You Think So?</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562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xmlns="" val="0"/>
              </a:ext>
            </a:extLst>
          </a:blip>
          <a:srcRect l="13526" t="10564" r="3623" b="5182"/>
          <a:stretch/>
        </p:blipFill>
        <p:spPr bwMode="auto">
          <a:xfrm>
            <a:off x="3048000" y="5638800"/>
            <a:ext cx="679450" cy="622300"/>
          </a:xfrm>
          <a:prstGeom prst="ellipse">
            <a:avLst/>
          </a:prstGeom>
          <a:noFill/>
          <a:ln>
            <a:noFill/>
          </a:ln>
          <a:extLst>
            <a:ext uri="{53640926-AAD7-44D8-BBD7-CCE9431645EC}">
              <a14:shadowObscured xmlns:a14="http://schemas.microsoft.com/office/drawing/2010/main" xmlns=""/>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953000" y="55626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705600" y="5638800"/>
            <a:ext cx="1428750" cy="585788"/>
          </a:xfrm>
          <a:prstGeom prst="rect">
            <a:avLst/>
          </a:prstGeom>
        </p:spPr>
      </p:pic>
    </p:spTree>
    <p:extLst>
      <p:ext uri="{BB962C8B-B14F-4D97-AF65-F5344CB8AC3E}">
        <p14:creationId xmlns:p14="http://schemas.microsoft.com/office/powerpoint/2010/main" xmlns=""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Our Cottonwood-Seed Data</a:t>
            </a:r>
          </a:p>
        </p:txBody>
      </p:sp>
      <p:sp>
        <p:nvSpPr>
          <p:cNvPr id="11" name="TextBox 10"/>
          <p:cNvSpPr txBox="1"/>
          <p:nvPr/>
        </p:nvSpPr>
        <p:spPr>
          <a:xfrm>
            <a:off x="685800" y="1600200"/>
            <a:ext cx="7772400" cy="4693593"/>
          </a:xfrm>
          <a:prstGeom prst="rect">
            <a:avLst/>
          </a:prstGeom>
          <a:noFill/>
        </p:spPr>
        <p:txBody>
          <a:bodyPr wrap="square" rtlCol="0">
            <a:spAutoFit/>
          </a:bodyPr>
          <a:lstStyle/>
          <a:p>
            <a:pPr marL="365760" indent="-365760">
              <a:spcBef>
                <a:spcPts val="1200"/>
              </a:spcBef>
              <a:buClr>
                <a:schemeClr val="bg1">
                  <a:lumMod val="75000"/>
                </a:schemeClr>
              </a:buClr>
              <a:buFont typeface="Arial" pitchFamily="34" charset="0"/>
              <a:buChar char="•"/>
            </a:pPr>
            <a:r>
              <a:rPr lang="en-US" sz="3100" dirty="0">
                <a:latin typeface="Calibri" pitchFamily="34" charset="0"/>
              </a:rPr>
              <a:t>How does our evidence help us answer this question: </a:t>
            </a:r>
            <a:r>
              <a:rPr lang="en-US" sz="3100" i="1" dirty="0">
                <a:latin typeface="Calibri" pitchFamily="34" charset="0"/>
              </a:rPr>
              <a:t>Do bigger or smaller cottonwood-tree seeds travel farther in the wind?</a:t>
            </a:r>
          </a:p>
          <a:p>
            <a:pPr marL="365760" indent="-365760">
              <a:spcBef>
                <a:spcPts val="1200"/>
              </a:spcBef>
              <a:buClr>
                <a:schemeClr val="bg1">
                  <a:lumMod val="75000"/>
                </a:schemeClr>
              </a:buClr>
              <a:buFont typeface="Arial" pitchFamily="34" charset="0"/>
              <a:buChar char="•"/>
            </a:pPr>
            <a:r>
              <a:rPr lang="en-US" sz="3100" dirty="0">
                <a:latin typeface="Calibri" pitchFamily="34" charset="0"/>
              </a:rPr>
              <a:t>What does our evidence show us about where the </a:t>
            </a:r>
            <a:r>
              <a:rPr lang="en-US" sz="3100" b="1" dirty="0">
                <a:latin typeface="Calibri" pitchFamily="34" charset="0"/>
              </a:rPr>
              <a:t>bigger</a:t>
            </a:r>
            <a:r>
              <a:rPr lang="en-US" sz="3100" dirty="0">
                <a:latin typeface="Calibri" pitchFamily="34" charset="0"/>
              </a:rPr>
              <a:t> cotton balls landed? Why do you think they landed where they did?</a:t>
            </a:r>
          </a:p>
          <a:p>
            <a:pPr marL="365760" indent="-365760">
              <a:spcBef>
                <a:spcPts val="1200"/>
              </a:spcBef>
              <a:buClr>
                <a:schemeClr val="bg1">
                  <a:lumMod val="75000"/>
                </a:schemeClr>
              </a:buClr>
              <a:buFont typeface="Arial" pitchFamily="34" charset="0"/>
              <a:buChar char="•"/>
            </a:pPr>
            <a:r>
              <a:rPr lang="en-US" sz="3100" dirty="0">
                <a:latin typeface="Calibri" pitchFamily="34" charset="0"/>
              </a:rPr>
              <a:t>What does our evidence show us about where the </a:t>
            </a:r>
            <a:r>
              <a:rPr lang="en-US" sz="3100" b="1" dirty="0">
                <a:latin typeface="Calibri" pitchFamily="34" charset="0"/>
              </a:rPr>
              <a:t>smaller</a:t>
            </a:r>
            <a:r>
              <a:rPr lang="en-US" sz="3100" dirty="0">
                <a:latin typeface="Calibri" pitchFamily="34" charset="0"/>
              </a:rPr>
              <a:t> cotton balls landed? Why do you think they landed where they did?</a:t>
            </a:r>
          </a:p>
        </p:txBody>
      </p:sp>
    </p:spTree>
    <p:extLst>
      <p:ext uri="{BB962C8B-B14F-4D97-AF65-F5344CB8AC3E}">
        <p14:creationId xmlns:p14="http://schemas.microsoft.com/office/powerpoint/2010/main" xmlns="" val="648173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Does the Distance Make a Difference?</a:t>
            </a:r>
          </a:p>
        </p:txBody>
      </p:sp>
      <p:sp>
        <p:nvSpPr>
          <p:cNvPr id="11" name="TextBox 10"/>
          <p:cNvSpPr txBox="1"/>
          <p:nvPr/>
        </p:nvSpPr>
        <p:spPr>
          <a:xfrm>
            <a:off x="609600" y="1600200"/>
            <a:ext cx="8001000" cy="4693593"/>
          </a:xfrm>
          <a:prstGeom prst="rect">
            <a:avLst/>
          </a:prstGeom>
          <a:noFill/>
        </p:spPr>
        <p:txBody>
          <a:bodyPr wrap="square" rtlCol="0">
            <a:spAutoFit/>
          </a:bodyPr>
          <a:lstStyle/>
          <a:p>
            <a:pPr>
              <a:spcBef>
                <a:spcPts val="1200"/>
              </a:spcBef>
              <a:buClr>
                <a:schemeClr val="bg1">
                  <a:lumMod val="75000"/>
                </a:schemeClr>
              </a:buClr>
            </a:pPr>
            <a:r>
              <a:rPr lang="en-US" sz="3100" dirty="0">
                <a:latin typeface="Calibri" pitchFamily="34" charset="0"/>
              </a:rPr>
              <a:t>Does it matter how far a cottonwood seed travels from the parent tree? Does it make a difference in whether a seed survives or not?</a:t>
            </a:r>
          </a:p>
          <a:p>
            <a:pPr marL="731520" indent="-365760">
              <a:spcBef>
                <a:spcPts val="1200"/>
              </a:spcBef>
              <a:buClr>
                <a:schemeClr val="bg1">
                  <a:lumMod val="75000"/>
                </a:schemeClr>
              </a:buClr>
              <a:buFont typeface="Arial" pitchFamily="34" charset="0"/>
              <a:buChar char="•"/>
            </a:pPr>
            <a:r>
              <a:rPr lang="en-US" sz="3100" dirty="0">
                <a:latin typeface="Calibri" pitchFamily="34" charset="0"/>
              </a:rPr>
              <a:t>What do all seeds need to survive and grow?</a:t>
            </a:r>
          </a:p>
          <a:p>
            <a:pPr marL="731520" indent="-365760">
              <a:spcBef>
                <a:spcPts val="1200"/>
              </a:spcBef>
              <a:buClr>
                <a:schemeClr val="bg1">
                  <a:lumMod val="75000"/>
                </a:schemeClr>
              </a:buClr>
              <a:buFont typeface="Arial" pitchFamily="34" charset="0"/>
              <a:buChar char="•"/>
            </a:pPr>
            <a:r>
              <a:rPr lang="en-US" sz="3100" dirty="0">
                <a:latin typeface="Calibri" pitchFamily="34" charset="0"/>
              </a:rPr>
              <a:t>Do you think the seeds would get what they need to survive and grow if they land closer to the tree or farther away from the tree? Why do you think so?</a:t>
            </a:r>
          </a:p>
        </p:txBody>
      </p:sp>
    </p:spTree>
    <p:extLst>
      <p:ext uri="{BB962C8B-B14F-4D97-AF65-F5344CB8AC3E}">
        <p14:creationId xmlns:p14="http://schemas.microsoft.com/office/powerpoint/2010/main" xmlns="" val="648173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Which Seeds Will Survive and Grow?</a:t>
            </a:r>
          </a:p>
        </p:txBody>
      </p:sp>
      <p:sp>
        <p:nvSpPr>
          <p:cNvPr id="11" name="TextBox 10"/>
          <p:cNvSpPr txBox="1"/>
          <p:nvPr/>
        </p:nvSpPr>
        <p:spPr>
          <a:xfrm>
            <a:off x="609600" y="1600200"/>
            <a:ext cx="8001000" cy="4616648"/>
          </a:xfrm>
          <a:prstGeom prst="rect">
            <a:avLst/>
          </a:prstGeom>
          <a:noFill/>
        </p:spPr>
        <p:txBody>
          <a:bodyPr wrap="square" rtlCol="0">
            <a:spAutoFit/>
          </a:bodyPr>
          <a:lstStyle/>
          <a:p>
            <a:pPr>
              <a:spcBef>
                <a:spcPts val="1200"/>
              </a:spcBef>
              <a:buClr>
                <a:schemeClr val="bg1">
                  <a:lumMod val="75000"/>
                </a:schemeClr>
              </a:buClr>
            </a:pPr>
            <a:r>
              <a:rPr lang="en-US" sz="3100" dirty="0">
                <a:latin typeface="Calibri" pitchFamily="34" charset="0"/>
              </a:rPr>
              <a:t>If a cottonwood seed is more likely to get what it needs to grow if it’s farther away from the parent tree, will the </a:t>
            </a:r>
            <a:br>
              <a:rPr lang="en-US" sz="3100" dirty="0">
                <a:latin typeface="Calibri" pitchFamily="34" charset="0"/>
              </a:rPr>
            </a:br>
            <a:r>
              <a:rPr lang="en-US" sz="3100" dirty="0">
                <a:latin typeface="Calibri" pitchFamily="34" charset="0"/>
              </a:rPr>
              <a:t>bigger or smaller </a:t>
            </a:r>
            <a:br>
              <a:rPr lang="en-US" sz="3100" dirty="0">
                <a:latin typeface="Calibri" pitchFamily="34" charset="0"/>
              </a:rPr>
            </a:br>
            <a:r>
              <a:rPr lang="en-US" sz="3100" dirty="0">
                <a:latin typeface="Calibri" pitchFamily="34" charset="0"/>
              </a:rPr>
              <a:t>seeds have a better </a:t>
            </a:r>
            <a:br>
              <a:rPr lang="en-US" sz="3100" dirty="0">
                <a:latin typeface="Calibri" pitchFamily="34" charset="0"/>
              </a:rPr>
            </a:br>
            <a:r>
              <a:rPr lang="en-US" sz="3100" dirty="0">
                <a:latin typeface="Calibri" pitchFamily="34" charset="0"/>
              </a:rPr>
              <a:t>chance of surviving</a:t>
            </a:r>
            <a:br>
              <a:rPr lang="en-US" sz="3100" dirty="0">
                <a:latin typeface="Calibri" pitchFamily="34" charset="0"/>
              </a:rPr>
            </a:br>
            <a:r>
              <a:rPr lang="en-US" sz="3100" dirty="0">
                <a:latin typeface="Calibri" pitchFamily="34" charset="0"/>
              </a:rPr>
              <a:t>and growing?</a:t>
            </a:r>
          </a:p>
          <a:p>
            <a:pPr>
              <a:spcBef>
                <a:spcPts val="1800"/>
              </a:spcBef>
              <a:buClr>
                <a:schemeClr val="bg1">
                  <a:lumMod val="75000"/>
                </a:schemeClr>
              </a:buClr>
            </a:pPr>
            <a:r>
              <a:rPr lang="en-US" sz="3100" dirty="0">
                <a:latin typeface="Calibri" pitchFamily="34" charset="0"/>
              </a:rPr>
              <a:t>What does our </a:t>
            </a:r>
            <a:br>
              <a:rPr lang="en-US" sz="3100" dirty="0">
                <a:latin typeface="Calibri" pitchFamily="34" charset="0"/>
              </a:rPr>
            </a:br>
            <a:r>
              <a:rPr lang="en-US" sz="3100" dirty="0">
                <a:latin typeface="Calibri" pitchFamily="34" charset="0"/>
              </a:rPr>
              <a:t>evidence tell us?</a:t>
            </a:r>
          </a:p>
        </p:txBody>
      </p:sp>
      <p:pic>
        <p:nvPicPr>
          <p:cNvPr id="4" name="Picture 3" descr="S:\PD\Project Files\RESPeCT\2.0 PD Curriculum Modules\Cohort 2\1.1_Traits and Variation\00_tav production\final art\RES.C2.TRA.L5HO.002.jpg">
            <a:extLst>
              <a:ext uri="{FF2B5EF4-FFF2-40B4-BE49-F238E27FC236}">
                <a16:creationId xmlns:a16="http://schemas.microsoft.com/office/drawing/2014/main" xmlns="" id="{16EA0FB5-3AE0-41B0-889A-C9F6AEC3C3D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19600" y="2895600"/>
            <a:ext cx="4214906" cy="308873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25F7ABFF-E931-4DCE-A384-5C0068D62DF8}"/>
              </a:ext>
            </a:extLst>
          </p:cNvPr>
          <p:cNvSpPr txBox="1"/>
          <p:nvPr/>
        </p:nvSpPr>
        <p:spPr>
          <a:xfrm>
            <a:off x="6076790" y="5952814"/>
            <a:ext cx="2610010" cy="215444"/>
          </a:xfrm>
          <a:prstGeom prst="rect">
            <a:avLst/>
          </a:prstGeom>
          <a:noFill/>
        </p:spPr>
        <p:txBody>
          <a:bodyPr wrap="none" rtlCol="0">
            <a:spAutoFit/>
          </a:bodyPr>
          <a:lstStyle/>
          <a:p>
            <a:r>
              <a:rPr lang="en-US" sz="800" dirty="0">
                <a:latin typeface="Calibri" panose="020F0502020204030204" pitchFamily="34" charset="0"/>
                <a:cs typeface="Calibri" panose="020F0502020204030204" pitchFamily="34" charset="0"/>
              </a:rPr>
              <a:t>Photograph by George </a:t>
            </a:r>
            <a:r>
              <a:rPr lang="en-US" sz="800" dirty="0" err="1">
                <a:latin typeface="Calibri" panose="020F0502020204030204" pitchFamily="34" charset="0"/>
                <a:cs typeface="Calibri" panose="020F0502020204030204" pitchFamily="34" charset="0"/>
              </a:rPr>
              <a:t>Chernilevsky</a:t>
            </a:r>
            <a:r>
              <a:rPr lang="en-US" sz="800" dirty="0">
                <a:latin typeface="Calibri" panose="020F0502020204030204" pitchFamily="34" charset="0"/>
                <a:cs typeface="Calibri" panose="020F0502020204030204" pitchFamily="34" charset="0"/>
              </a:rPr>
              <a:t>/Wikimedia Commons</a:t>
            </a:r>
          </a:p>
        </p:txBody>
      </p:sp>
    </p:spTree>
    <p:extLst>
      <p:ext uri="{BB962C8B-B14F-4D97-AF65-F5344CB8AC3E}">
        <p14:creationId xmlns:p14="http://schemas.microsoft.com/office/powerpoint/2010/main" xmlns="" val="648173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Let’s Summarize!</a:t>
            </a:r>
          </a:p>
        </p:txBody>
      </p:sp>
      <p:sp>
        <p:nvSpPr>
          <p:cNvPr id="3" name="Content Placeholder 2"/>
          <p:cNvSpPr>
            <a:spLocks noGrp="1"/>
          </p:cNvSpPr>
          <p:nvPr>
            <p:ph idx="1"/>
          </p:nvPr>
        </p:nvSpPr>
        <p:spPr>
          <a:xfrm>
            <a:off x="609600" y="1295400"/>
            <a:ext cx="8001000" cy="5181600"/>
          </a:xfrm>
        </p:spPr>
        <p:txBody>
          <a:bodyPr/>
          <a:lstStyle/>
          <a:p>
            <a:pPr marL="0" indent="0">
              <a:buNone/>
            </a:pPr>
            <a:r>
              <a:rPr lang="en-US" sz="3000" b="1" dirty="0"/>
              <a:t>Our focus questions: </a:t>
            </a:r>
            <a:r>
              <a:rPr lang="en-US" sz="3000" i="1" dirty="0"/>
              <a:t>Will bigger or smaller cottonwood-tree seeds be more likely to survive and grow after the wind carries them away? Why do you think so?</a:t>
            </a:r>
          </a:p>
          <a:p>
            <a:pPr marL="731520" indent="-365760">
              <a:spcBef>
                <a:spcPts val="2400"/>
              </a:spcBef>
            </a:pPr>
            <a:r>
              <a:rPr lang="en-US" sz="3000" dirty="0"/>
              <a:t>Think about the results of our investigation. Then complete this sentence in your science notebook:</a:t>
            </a:r>
          </a:p>
          <a:p>
            <a:pPr marL="731520" indent="0">
              <a:spcBef>
                <a:spcPts val="1200"/>
              </a:spcBef>
              <a:buNone/>
            </a:pPr>
            <a:r>
              <a:rPr lang="en-US" sz="3000" i="1" dirty="0"/>
              <a:t>I think [</a:t>
            </a:r>
            <a:r>
              <a:rPr lang="en-US" sz="3000" b="1" i="1" dirty="0"/>
              <a:t>bigger</a:t>
            </a:r>
            <a:r>
              <a:rPr lang="en-US" sz="3000" i="1" dirty="0"/>
              <a:t> or </a:t>
            </a:r>
            <a:r>
              <a:rPr lang="en-US" sz="3000" b="1" i="1" dirty="0"/>
              <a:t>smaller</a:t>
            </a:r>
            <a:r>
              <a:rPr lang="en-US" sz="3000" i="1" dirty="0"/>
              <a:t>] cottonwood-tree seeds are more likely to survive and grow into new cottonwood trees because </a:t>
            </a:r>
            <a:r>
              <a:rPr lang="en-US" sz="3200" i="1" dirty="0"/>
              <a:t>…</a:t>
            </a:r>
            <a:endParaRPr lang="en-US" sz="3000" dirty="0"/>
          </a:p>
          <a:p>
            <a:pPr marL="0" indent="0">
              <a:buNone/>
            </a:pPr>
            <a:endParaRPr lang="en-US" sz="3600" dirty="0"/>
          </a:p>
        </p:txBody>
      </p:sp>
    </p:spTree>
    <p:extLst>
      <p:ext uri="{BB962C8B-B14F-4D97-AF65-F5344CB8AC3E}">
        <p14:creationId xmlns:p14="http://schemas.microsoft.com/office/powerpoint/2010/main" xmlns="" val="3508733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pPr marL="777240"/>
            <a:r>
              <a:rPr lang="en-US" dirty="0"/>
              <a:t>Key Science Ideas</a:t>
            </a:r>
          </a:p>
        </p:txBody>
      </p:sp>
      <p:sp>
        <p:nvSpPr>
          <p:cNvPr id="3" name="Content Placeholder 2"/>
          <p:cNvSpPr>
            <a:spLocks noGrp="1"/>
          </p:cNvSpPr>
          <p:nvPr>
            <p:ph idx="1"/>
          </p:nvPr>
        </p:nvSpPr>
        <p:spPr>
          <a:xfrm>
            <a:off x="609600" y="1524000"/>
            <a:ext cx="8077200" cy="4953000"/>
          </a:xfrm>
        </p:spPr>
        <p:txBody>
          <a:bodyPr/>
          <a:lstStyle/>
          <a:p>
            <a:pPr marL="365760" indent="-365760">
              <a:spcBef>
                <a:spcPts val="1200"/>
              </a:spcBef>
            </a:pPr>
            <a:r>
              <a:rPr lang="en-US" sz="2800" dirty="0"/>
              <a:t>Evidence from our investigation shows us that the wind blows smaller cottonwood seeds farther away from the parent tree.</a:t>
            </a:r>
          </a:p>
          <a:p>
            <a:pPr marL="365760" indent="-365760">
              <a:spcBef>
                <a:spcPts val="1200"/>
              </a:spcBef>
            </a:pPr>
            <a:r>
              <a:rPr lang="en-US" sz="2800" dirty="0"/>
              <a:t>Smaller seeds are more likely to survive and grow into new cottonwood trees because they can get more space, sunlight, and rain farther away from the parent tree.</a:t>
            </a:r>
          </a:p>
          <a:p>
            <a:pPr marL="365760" indent="-365760">
              <a:spcBef>
                <a:spcPts val="1200"/>
              </a:spcBef>
            </a:pPr>
            <a:r>
              <a:rPr lang="en-US" sz="2800" dirty="0"/>
              <a:t>Bigger seeds land closer to the parent tree because they’re heavier. They’re less likely to survive because they may not get enough space, sunlight, or rain.</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5800" y="609600"/>
            <a:ext cx="685800" cy="685800"/>
          </a:xfrm>
          <a:prstGeom prst="rect">
            <a:avLst/>
          </a:prstGeom>
        </p:spPr>
      </p:pic>
    </p:spTree>
    <p:extLst>
      <p:ext uri="{BB962C8B-B14F-4D97-AF65-F5344CB8AC3E}">
        <p14:creationId xmlns:p14="http://schemas.microsoft.com/office/powerpoint/2010/main" xmlns="" val="350873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a:t>Next Time</a:t>
            </a:r>
          </a:p>
        </p:txBody>
      </p:sp>
      <p:sp>
        <p:nvSpPr>
          <p:cNvPr id="3" name="Content Placeholder 2"/>
          <p:cNvSpPr>
            <a:spLocks noGrp="1"/>
          </p:cNvSpPr>
          <p:nvPr>
            <p:ph idx="1"/>
          </p:nvPr>
        </p:nvSpPr>
        <p:spPr>
          <a:xfrm>
            <a:off x="685800" y="1524000"/>
            <a:ext cx="8001000" cy="4876800"/>
          </a:xfrm>
        </p:spPr>
        <p:txBody>
          <a:bodyPr/>
          <a:lstStyle/>
          <a:p>
            <a:pPr marL="0" indent="0">
              <a:buNone/>
            </a:pPr>
            <a:r>
              <a:rPr lang="en-US" sz="3200" dirty="0"/>
              <a:t>In our next lesson, we’ll think about the kinds of places that might help cottonwood seeds survive and grow into </a:t>
            </a:r>
            <a:br>
              <a:rPr lang="en-US" sz="3200" dirty="0"/>
            </a:br>
            <a:r>
              <a:rPr lang="en-US" sz="3200" dirty="0"/>
              <a:t>new cottonwood</a:t>
            </a:r>
            <a:br>
              <a:rPr lang="en-US" sz="3200" dirty="0"/>
            </a:br>
            <a:r>
              <a:rPr lang="en-US" sz="3200" dirty="0"/>
              <a:t>trees.</a:t>
            </a:r>
          </a:p>
          <a:p>
            <a:pPr marL="0" indent="0">
              <a:spcBef>
                <a:spcPts val="1200"/>
              </a:spcBef>
              <a:buNone/>
            </a:pPr>
            <a:r>
              <a:rPr lang="en-US" sz="3200" dirty="0"/>
              <a:t>Is the place where a</a:t>
            </a:r>
            <a:br>
              <a:rPr lang="en-US" sz="3200" dirty="0"/>
            </a:br>
            <a:r>
              <a:rPr lang="en-US" sz="3200" dirty="0"/>
              <a:t>cottonwood seed</a:t>
            </a:r>
            <a:br>
              <a:rPr lang="en-US" sz="3200" dirty="0"/>
            </a:br>
            <a:r>
              <a:rPr lang="en-US" sz="3200" dirty="0"/>
              <a:t>lands important for</a:t>
            </a:r>
            <a:br>
              <a:rPr lang="en-US" sz="3200" dirty="0"/>
            </a:br>
            <a:r>
              <a:rPr lang="en-US" sz="3200" dirty="0"/>
              <a:t>its survival?</a:t>
            </a:r>
          </a:p>
          <a:p>
            <a:pPr marL="0" indent="0">
              <a:buNone/>
            </a:pPr>
            <a:endParaRPr lang="en-US" sz="3600" dirty="0"/>
          </a:p>
          <a:p>
            <a:pPr marL="0" indent="0">
              <a:buNone/>
            </a:pPr>
            <a:endParaRPr lang="en-US" sz="3600" dirty="0"/>
          </a:p>
          <a:p>
            <a:pPr marL="0" indent="0">
              <a:buNone/>
            </a:pPr>
            <a:endParaRPr lang="en-US" sz="3600" dirty="0"/>
          </a:p>
          <a:p>
            <a:pPr marL="0" indent="0">
              <a:buNone/>
            </a:pPr>
            <a:endParaRPr lang="en-US" sz="3600" dirty="0"/>
          </a:p>
          <a:p>
            <a:pPr marL="0" indent="0">
              <a:buNone/>
            </a:pPr>
            <a:endParaRPr lang="en-US" sz="3600" dirty="0"/>
          </a:p>
        </p:txBody>
      </p:sp>
      <p:pic>
        <p:nvPicPr>
          <p:cNvPr id="11" name="Picture 3" descr="S:\PD\Project Files\RESPeCT\2.0 PD Curriculum Modules\Cohort 2\1.1_Traits and Variation\00_tav production\final art\RES.C2.TRA.L5HO.002.jpg">
            <a:extLst>
              <a:ext uri="{FF2B5EF4-FFF2-40B4-BE49-F238E27FC236}">
                <a16:creationId xmlns:a16="http://schemas.microsoft.com/office/drawing/2014/main" xmlns="" id="{16EA0FB5-3AE0-41B0-889A-C9F6AEC3C3D0}"/>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95800" y="2743200"/>
            <a:ext cx="4214906" cy="3088736"/>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xmlns="" id="{25F7ABFF-E931-4DCE-A384-5C0068D62DF8}"/>
              </a:ext>
            </a:extLst>
          </p:cNvPr>
          <p:cNvSpPr txBox="1"/>
          <p:nvPr/>
        </p:nvSpPr>
        <p:spPr>
          <a:xfrm>
            <a:off x="6248400" y="5772420"/>
            <a:ext cx="2610010" cy="215444"/>
          </a:xfrm>
          <a:prstGeom prst="rect">
            <a:avLst/>
          </a:prstGeom>
          <a:noFill/>
        </p:spPr>
        <p:txBody>
          <a:bodyPr wrap="none" rtlCol="0">
            <a:spAutoFit/>
          </a:bodyPr>
          <a:lstStyle/>
          <a:p>
            <a:r>
              <a:rPr lang="en-US" sz="800" dirty="0">
                <a:latin typeface="Calibri" panose="020F0502020204030204" pitchFamily="34" charset="0"/>
                <a:cs typeface="Calibri" panose="020F0502020204030204" pitchFamily="34" charset="0"/>
              </a:rPr>
              <a:t>Photograph by George </a:t>
            </a:r>
            <a:r>
              <a:rPr lang="en-US" sz="800" dirty="0" err="1">
                <a:latin typeface="Calibri" panose="020F0502020204030204" pitchFamily="34" charset="0"/>
                <a:cs typeface="Calibri" panose="020F0502020204030204" pitchFamily="34" charset="0"/>
              </a:rPr>
              <a:t>Chernilevsky</a:t>
            </a:r>
            <a:r>
              <a:rPr lang="en-US" sz="800" dirty="0">
                <a:latin typeface="Calibri" panose="020F0502020204030204" pitchFamily="34" charset="0"/>
                <a:cs typeface="Calibri" panose="020F0502020204030204" pitchFamily="34" charset="0"/>
              </a:rPr>
              <a:t>/Wikimedia Commons</a:t>
            </a:r>
          </a:p>
        </p:txBody>
      </p:sp>
    </p:spTree>
    <p:extLst>
      <p:ext uri="{BB962C8B-B14F-4D97-AF65-F5344CB8AC3E}">
        <p14:creationId xmlns:p14="http://schemas.microsoft.com/office/powerpoint/2010/main" xmlns="" val="1676192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200" y="762000"/>
            <a:ext cx="7543800" cy="5562600"/>
          </a:xfrm>
          <a:prstGeom prst="rect">
            <a:avLst/>
          </a:prstGeom>
        </p:spPr>
      </p:pic>
      <p:sp>
        <p:nvSpPr>
          <p:cNvPr id="3" name="Text Box 2">
            <a:extLst>
              <a:ext uri="{FF2B5EF4-FFF2-40B4-BE49-F238E27FC236}">
                <a16:creationId xmlns:a16="http://schemas.microsoft.com/office/drawing/2014/main" xmlns="" id="{7B9C92CC-B3CF-43E5-8770-9972E662198E}"/>
              </a:ext>
            </a:extLst>
          </p:cNvPr>
          <p:cNvSpPr txBox="1">
            <a:spLocks noChangeArrowheads="1"/>
          </p:cNvSpPr>
          <p:nvPr/>
        </p:nvSpPr>
        <p:spPr bwMode="auto">
          <a:xfrm>
            <a:off x="5410200" y="6400800"/>
            <a:ext cx="28956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800" dirty="0">
                <a:latin typeface="Calibri" pitchFamily="34" charset="0"/>
                <a:cs typeface="Arial" pitchFamily="34" charset="0"/>
              </a:rPr>
              <a:t>Photo courtesy of BSCS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6571887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screen">
            <a:extLst>
              <a:ext uri="{28A0092B-C50C-407E-A947-70E740481C1C}">
                <a14:useLocalDpi xmlns:a14="http://schemas.microsoft.com/office/drawing/2010/main" xmlns=""/>
              </a:ext>
            </a:extLst>
          </a:blip>
          <a:stretch>
            <a:fillRect/>
          </a:stretch>
        </p:blipFill>
        <p:spPr>
          <a:xfrm>
            <a:off x="914400" y="609600"/>
            <a:ext cx="7488936" cy="5867400"/>
          </a:xfrm>
        </p:spPr>
      </p:pic>
      <p:sp>
        <p:nvSpPr>
          <p:cNvPr id="3" name="Text Box 2">
            <a:extLst>
              <a:ext uri="{FF2B5EF4-FFF2-40B4-BE49-F238E27FC236}">
                <a16:creationId xmlns:a16="http://schemas.microsoft.com/office/drawing/2014/main" xmlns="" id="{00484BCA-51DE-4969-AB5F-9713E67D863D}"/>
              </a:ext>
            </a:extLst>
          </p:cNvPr>
          <p:cNvSpPr txBox="1">
            <a:spLocks noChangeArrowheads="1"/>
          </p:cNvSpPr>
          <p:nvPr/>
        </p:nvSpPr>
        <p:spPr bwMode="auto">
          <a:xfrm>
            <a:off x="5507736" y="6439395"/>
            <a:ext cx="28956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800" dirty="0">
                <a:latin typeface="Calibri" pitchFamily="34" charset="0"/>
                <a:cs typeface="Arial" pitchFamily="34" charset="0"/>
              </a:rPr>
              <a:t>Photo courtesy of BSCS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6571887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normAutofit/>
          </a:bodyPr>
          <a:lstStyle/>
          <a:p>
            <a:r>
              <a:rPr lang="en-US" dirty="0"/>
              <a:t>Review: Cottonwood Trees</a:t>
            </a:r>
          </a:p>
        </p:txBody>
      </p:sp>
      <p:pic>
        <p:nvPicPr>
          <p:cNvPr id="7" name="Picture 2" descr="S:\PD\Project Files\RESPeCT\2.0 PD Curriculum Modules\Cohort 2\1.1_Traits and Variation\00_tav production\final art\RES.C2.TRA.L5HO.001.jpg">
            <a:extLst>
              <a:ext uri="{FF2B5EF4-FFF2-40B4-BE49-F238E27FC236}">
                <a16:creationId xmlns:a16="http://schemas.microsoft.com/office/drawing/2014/main" xmlns="" id="{ED40F525-CA8B-453B-8051-694DC93B235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1600" y="1752600"/>
            <a:ext cx="3302000" cy="4478867"/>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3" descr="S:\PD\Project Files\RESPeCT\2.0 PD Curriculum Modules\Cohort 2\1.1_Traits and Variation\00_tav production\final art\RES.C2.TRA.L5HO.002.jpg">
            <a:extLst>
              <a:ext uri="{FF2B5EF4-FFF2-40B4-BE49-F238E27FC236}">
                <a16:creationId xmlns:a16="http://schemas.microsoft.com/office/drawing/2014/main" xmlns="" id="{F7BD0F28-19E9-417E-A6DB-C74EB793BBCA}"/>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3886200"/>
            <a:ext cx="3951374" cy="240293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AEDA13B1-34C6-4935-98A0-D0DC5D312E06}"/>
              </a:ext>
            </a:extLst>
          </p:cNvPr>
          <p:cNvSpPr txBox="1"/>
          <p:nvPr/>
        </p:nvSpPr>
        <p:spPr>
          <a:xfrm>
            <a:off x="6235784" y="6181414"/>
            <a:ext cx="2337499" cy="215444"/>
          </a:xfrm>
          <a:prstGeom prst="rect">
            <a:avLst/>
          </a:prstGeom>
          <a:noFill/>
        </p:spPr>
        <p:txBody>
          <a:bodyPr wrap="none" rtlCol="0">
            <a:spAutoFit/>
          </a:bodyPr>
          <a:lstStyle/>
          <a:p>
            <a:r>
              <a:rPr lang="en-US" sz="800" dirty="0">
                <a:latin typeface="Calibri" panose="020F0502020204030204" pitchFamily="34" charset="0"/>
                <a:cs typeface="Calibri" panose="020F0502020204030204" pitchFamily="34" charset="0"/>
              </a:rPr>
              <a:t>Photograph by Amy </a:t>
            </a:r>
            <a:r>
              <a:rPr lang="en-US" sz="800" dirty="0" err="1">
                <a:latin typeface="Calibri" panose="020F0502020204030204" pitchFamily="34" charset="0"/>
                <a:cs typeface="Calibri" panose="020F0502020204030204" pitchFamily="34" charset="0"/>
              </a:rPr>
              <a:t>Gaiennie</a:t>
            </a:r>
            <a:r>
              <a:rPr lang="en-US" sz="800" dirty="0">
                <a:latin typeface="Calibri" panose="020F0502020204030204" pitchFamily="34" charset="0"/>
                <a:cs typeface="Calibri" panose="020F0502020204030204" pitchFamily="34" charset="0"/>
              </a:rPr>
              <a:t>/Wikimedia Commons</a:t>
            </a:r>
          </a:p>
        </p:txBody>
      </p:sp>
      <p:sp>
        <p:nvSpPr>
          <p:cNvPr id="10" name="TextBox 9">
            <a:extLst>
              <a:ext uri="{FF2B5EF4-FFF2-40B4-BE49-F238E27FC236}">
                <a16:creationId xmlns:a16="http://schemas.microsoft.com/office/drawing/2014/main" xmlns="" id="{5FC3723D-1D00-4B5D-A7A9-9508C46B982E}"/>
              </a:ext>
            </a:extLst>
          </p:cNvPr>
          <p:cNvSpPr txBox="1"/>
          <p:nvPr/>
        </p:nvSpPr>
        <p:spPr>
          <a:xfrm>
            <a:off x="2299377" y="6258698"/>
            <a:ext cx="2610010" cy="215444"/>
          </a:xfrm>
          <a:prstGeom prst="rect">
            <a:avLst/>
          </a:prstGeom>
          <a:noFill/>
        </p:spPr>
        <p:txBody>
          <a:bodyPr wrap="none" rtlCol="0">
            <a:spAutoFit/>
          </a:bodyPr>
          <a:lstStyle/>
          <a:p>
            <a:r>
              <a:rPr lang="en-US" sz="800" dirty="0">
                <a:latin typeface="Calibri" panose="020F0502020204030204" pitchFamily="34" charset="0"/>
                <a:cs typeface="Calibri" panose="020F0502020204030204" pitchFamily="34" charset="0"/>
              </a:rPr>
              <a:t>Photograph by George </a:t>
            </a:r>
            <a:r>
              <a:rPr lang="en-US" sz="800" dirty="0" err="1">
                <a:latin typeface="Calibri" panose="020F0502020204030204" pitchFamily="34" charset="0"/>
                <a:cs typeface="Calibri" panose="020F0502020204030204" pitchFamily="34" charset="0"/>
              </a:rPr>
              <a:t>Chernilevsky</a:t>
            </a:r>
            <a:r>
              <a:rPr lang="en-US" sz="800" dirty="0">
                <a:latin typeface="Calibri" panose="020F0502020204030204" pitchFamily="34" charset="0"/>
                <a:cs typeface="Calibri" panose="020F0502020204030204" pitchFamily="34" charset="0"/>
              </a:rPr>
              <a:t>/Wikimedia Commons</a:t>
            </a:r>
          </a:p>
        </p:txBody>
      </p:sp>
      <p:sp>
        <p:nvSpPr>
          <p:cNvPr id="11" name="TextBox 10"/>
          <p:cNvSpPr txBox="1"/>
          <p:nvPr/>
        </p:nvSpPr>
        <p:spPr>
          <a:xfrm>
            <a:off x="685800" y="1447800"/>
            <a:ext cx="4343400" cy="2677656"/>
          </a:xfrm>
          <a:prstGeom prst="rect">
            <a:avLst/>
          </a:prstGeom>
          <a:noFill/>
        </p:spPr>
        <p:txBody>
          <a:bodyPr wrap="square" rtlCol="0">
            <a:spAutoFit/>
          </a:bodyPr>
          <a:lstStyle/>
          <a:p>
            <a:pPr marL="365760" indent="-365760">
              <a:buClr>
                <a:schemeClr val="bg1">
                  <a:lumMod val="65000"/>
                </a:schemeClr>
              </a:buClr>
              <a:buFont typeface="Arial" pitchFamily="34" charset="0"/>
              <a:buChar char="•"/>
            </a:pPr>
            <a:r>
              <a:rPr lang="en-US" sz="2800" dirty="0">
                <a:latin typeface="Calibri" pitchFamily="34" charset="0"/>
              </a:rPr>
              <a:t>What did we learn about cottonwood trees and their seeds?</a:t>
            </a:r>
          </a:p>
          <a:p>
            <a:pPr marL="365760" indent="-365760">
              <a:spcBef>
                <a:spcPts val="1200"/>
              </a:spcBef>
              <a:buClr>
                <a:schemeClr val="bg1">
                  <a:lumMod val="65000"/>
                </a:schemeClr>
              </a:buClr>
              <a:buFont typeface="Arial" pitchFamily="34" charset="0"/>
              <a:buChar char="•"/>
            </a:pPr>
            <a:r>
              <a:rPr lang="en-US" sz="2800" dirty="0">
                <a:latin typeface="Calibri" pitchFamily="34" charset="0"/>
              </a:rPr>
              <a:t>What traits and variations did we talk about?</a:t>
            </a:r>
          </a:p>
          <a:p>
            <a:endParaRPr lang="en-US" dirty="0"/>
          </a:p>
        </p:txBody>
      </p:sp>
    </p:spTree>
    <p:extLst>
      <p:ext uri="{BB962C8B-B14F-4D97-AF65-F5344CB8AC3E}">
        <p14:creationId xmlns:p14="http://schemas.microsoft.com/office/powerpoint/2010/main" xmlns="" val="64817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Today’s Focus Questions</a:t>
            </a:r>
          </a:p>
        </p:txBody>
      </p:sp>
      <p:sp>
        <p:nvSpPr>
          <p:cNvPr id="3" name="Content Placeholder 2"/>
          <p:cNvSpPr>
            <a:spLocks noGrp="1"/>
          </p:cNvSpPr>
          <p:nvPr>
            <p:ph idx="1"/>
          </p:nvPr>
        </p:nvSpPr>
        <p:spPr>
          <a:xfrm>
            <a:off x="609600" y="1600200"/>
            <a:ext cx="7924800" cy="4876800"/>
          </a:xfrm>
        </p:spPr>
        <p:txBody>
          <a:bodyPr/>
          <a:lstStyle/>
          <a:p>
            <a:pPr marL="0" indent="0">
              <a:buNone/>
            </a:pPr>
            <a:r>
              <a:rPr lang="en-US" sz="3200" dirty="0"/>
              <a:t>Will bigger or smaller cottonwood-tree seeds be more likely to survive and grow after the wind carries them away? Why do you think so?</a:t>
            </a:r>
          </a:p>
          <a:p>
            <a:pPr marL="0" indent="0">
              <a:buNone/>
            </a:pPr>
            <a:endParaRPr lang="en-US" sz="3600" dirty="0"/>
          </a:p>
        </p:txBody>
      </p:sp>
    </p:spTree>
    <p:extLst>
      <p:ext uri="{BB962C8B-B14F-4D97-AF65-F5344CB8AC3E}">
        <p14:creationId xmlns:p14="http://schemas.microsoft.com/office/powerpoint/2010/main" xmlns="" val="350873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Our Cottonwood-Seed Model</a:t>
            </a:r>
          </a:p>
        </p:txBody>
      </p:sp>
      <p:sp>
        <p:nvSpPr>
          <p:cNvPr id="11" name="TextBox 10"/>
          <p:cNvSpPr txBox="1"/>
          <p:nvPr/>
        </p:nvSpPr>
        <p:spPr>
          <a:xfrm>
            <a:off x="685800" y="1600200"/>
            <a:ext cx="4800600" cy="4985980"/>
          </a:xfrm>
          <a:prstGeom prst="rect">
            <a:avLst/>
          </a:prstGeom>
          <a:noFill/>
        </p:spPr>
        <p:txBody>
          <a:bodyPr wrap="square" rtlCol="0">
            <a:spAutoFit/>
          </a:bodyPr>
          <a:lstStyle/>
          <a:p>
            <a:pPr marL="365760" indent="-365760">
              <a:spcBef>
                <a:spcPts val="1200"/>
              </a:spcBef>
              <a:buClr>
                <a:schemeClr val="bg1">
                  <a:lumMod val="75000"/>
                </a:schemeClr>
              </a:buClr>
              <a:buFont typeface="Arial" pitchFamily="34" charset="0"/>
              <a:buChar char="•"/>
            </a:pPr>
            <a:r>
              <a:rPr lang="en-US" sz="3200" dirty="0">
                <a:latin typeface="Calibri" pitchFamily="34" charset="0"/>
              </a:rPr>
              <a:t>What does the fan represent?</a:t>
            </a:r>
          </a:p>
          <a:p>
            <a:pPr marL="365760" indent="-365760">
              <a:spcBef>
                <a:spcPts val="1200"/>
              </a:spcBef>
              <a:buClr>
                <a:schemeClr val="bg1">
                  <a:lumMod val="75000"/>
                </a:schemeClr>
              </a:buClr>
              <a:buFont typeface="Arial" pitchFamily="34" charset="0"/>
              <a:buChar char="•"/>
            </a:pPr>
            <a:r>
              <a:rPr lang="en-US" sz="3200" dirty="0">
                <a:latin typeface="Calibri" pitchFamily="34" charset="0"/>
              </a:rPr>
              <a:t>What do the cotton balls represent? </a:t>
            </a:r>
          </a:p>
          <a:p>
            <a:pPr marL="365760" indent="-365760">
              <a:spcBef>
                <a:spcPts val="1200"/>
              </a:spcBef>
              <a:buClr>
                <a:schemeClr val="bg1">
                  <a:lumMod val="75000"/>
                </a:schemeClr>
              </a:buClr>
              <a:buFont typeface="Arial" pitchFamily="34" charset="0"/>
              <a:buChar char="•"/>
            </a:pPr>
            <a:r>
              <a:rPr lang="en-US" sz="3200" dirty="0">
                <a:latin typeface="Calibri" pitchFamily="34" charset="0"/>
              </a:rPr>
              <a:t>What does the paper on </a:t>
            </a:r>
            <a:br>
              <a:rPr lang="en-US" sz="3200" dirty="0">
                <a:latin typeface="Calibri" pitchFamily="34" charset="0"/>
              </a:rPr>
            </a:br>
            <a:r>
              <a:rPr lang="en-US" sz="3200" dirty="0">
                <a:latin typeface="Calibri" pitchFamily="34" charset="0"/>
              </a:rPr>
              <a:t>the floor represent?</a:t>
            </a:r>
          </a:p>
          <a:p>
            <a:pPr marL="365760" indent="-365760">
              <a:spcBef>
                <a:spcPts val="1200"/>
              </a:spcBef>
              <a:buClr>
                <a:schemeClr val="bg1">
                  <a:lumMod val="75000"/>
                </a:schemeClr>
              </a:buClr>
              <a:buFont typeface="Arial" pitchFamily="34" charset="0"/>
              <a:buChar char="•"/>
            </a:pPr>
            <a:r>
              <a:rPr lang="en-US" sz="3200" dirty="0">
                <a:latin typeface="Calibri" pitchFamily="34" charset="0"/>
              </a:rPr>
              <a:t>What does the line on </a:t>
            </a:r>
            <a:br>
              <a:rPr lang="en-US" sz="3200" dirty="0">
                <a:latin typeface="Calibri" pitchFamily="34" charset="0"/>
              </a:rPr>
            </a:br>
            <a:r>
              <a:rPr lang="en-US" sz="3200" dirty="0">
                <a:latin typeface="Calibri" pitchFamily="34" charset="0"/>
              </a:rPr>
              <a:t>the paper marked “Tree” represent?</a:t>
            </a:r>
          </a:p>
        </p:txBody>
      </p:sp>
      <p:pic>
        <p:nvPicPr>
          <p:cNvPr id="6" name="Picture 5"/>
          <p:cNvPicPr/>
          <p:nvPr/>
        </p:nvPicPr>
        <p:blipFill>
          <a:blip r:embed="rId2" cstate="print">
            <a:extLst>
              <a:ext uri="{28A0092B-C50C-407E-A947-70E740481C1C}">
                <a14:useLocalDpi xmlns:a14="http://schemas.microsoft.com/office/drawing/2010/main" xmlns="" val="0"/>
              </a:ext>
            </a:extLst>
          </a:blip>
          <a:stretch>
            <a:fillRect/>
          </a:stretch>
        </p:blipFill>
        <p:spPr>
          <a:xfrm>
            <a:off x="5562600" y="1752600"/>
            <a:ext cx="3059430" cy="4648200"/>
          </a:xfrm>
          <a:prstGeom prst="rect">
            <a:avLst/>
          </a:prstGeom>
        </p:spPr>
      </p:pic>
      <p:sp>
        <p:nvSpPr>
          <p:cNvPr id="5" name="Text Box 2">
            <a:extLst>
              <a:ext uri="{FF2B5EF4-FFF2-40B4-BE49-F238E27FC236}">
                <a16:creationId xmlns:a16="http://schemas.microsoft.com/office/drawing/2014/main" xmlns="" id="{E50C2955-2984-4017-9C67-CAA67E371ECB}"/>
              </a:ext>
            </a:extLst>
          </p:cNvPr>
          <p:cNvSpPr txBox="1">
            <a:spLocks noChangeArrowheads="1"/>
          </p:cNvSpPr>
          <p:nvPr/>
        </p:nvSpPr>
        <p:spPr bwMode="auto">
          <a:xfrm>
            <a:off x="5726430" y="6362700"/>
            <a:ext cx="28956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800" dirty="0">
                <a:latin typeface="Calibri" pitchFamily="34" charset="0"/>
                <a:cs typeface="Arial" pitchFamily="34" charset="0"/>
              </a:rPr>
              <a:t>Photo courtesy of BSCS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48173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Our Cottonwood-Seed Model</a:t>
            </a:r>
          </a:p>
        </p:txBody>
      </p:sp>
      <p:sp>
        <p:nvSpPr>
          <p:cNvPr id="11" name="TextBox 10"/>
          <p:cNvSpPr txBox="1"/>
          <p:nvPr/>
        </p:nvSpPr>
        <p:spPr>
          <a:xfrm>
            <a:off x="685800" y="1600200"/>
            <a:ext cx="4800600" cy="3277820"/>
          </a:xfrm>
          <a:prstGeom prst="rect">
            <a:avLst/>
          </a:prstGeom>
          <a:noFill/>
        </p:spPr>
        <p:txBody>
          <a:bodyPr wrap="square" rtlCol="0">
            <a:spAutoFit/>
          </a:bodyPr>
          <a:lstStyle/>
          <a:p>
            <a:pPr marL="274320" indent="-274320">
              <a:spcBef>
                <a:spcPts val="1200"/>
              </a:spcBef>
              <a:buClr>
                <a:schemeClr val="bg1">
                  <a:lumMod val="75000"/>
                </a:schemeClr>
              </a:buClr>
              <a:buFont typeface="Arial" pitchFamily="34" charset="0"/>
              <a:buChar char="•"/>
            </a:pPr>
            <a:r>
              <a:rPr lang="en-US" sz="3200" dirty="0">
                <a:latin typeface="Calibri" pitchFamily="34" charset="0"/>
              </a:rPr>
              <a:t>What are we using our model to investigate today?</a:t>
            </a:r>
          </a:p>
          <a:p>
            <a:pPr marL="274320" indent="-274320">
              <a:spcBef>
                <a:spcPts val="1800"/>
              </a:spcBef>
              <a:buClr>
                <a:schemeClr val="bg1">
                  <a:lumMod val="75000"/>
                </a:schemeClr>
              </a:buClr>
              <a:buFont typeface="Arial" pitchFamily="34" charset="0"/>
              <a:buChar char="•"/>
            </a:pPr>
            <a:r>
              <a:rPr lang="en-US" sz="3200" dirty="0">
                <a:latin typeface="Calibri" pitchFamily="34" charset="0"/>
              </a:rPr>
              <a:t>Why are we using a model instead of using real things?</a:t>
            </a:r>
          </a:p>
        </p:txBody>
      </p:sp>
      <p:pic>
        <p:nvPicPr>
          <p:cNvPr id="6" name="Picture 5"/>
          <p:cNvPicPr/>
          <p:nvPr/>
        </p:nvPicPr>
        <p:blipFill>
          <a:blip r:embed="rId2" cstate="print">
            <a:extLst>
              <a:ext uri="{28A0092B-C50C-407E-A947-70E740481C1C}">
                <a14:useLocalDpi xmlns:a14="http://schemas.microsoft.com/office/drawing/2010/main" xmlns="" val="0"/>
              </a:ext>
            </a:extLst>
          </a:blip>
          <a:stretch>
            <a:fillRect/>
          </a:stretch>
        </p:blipFill>
        <p:spPr>
          <a:xfrm>
            <a:off x="5562600" y="1752600"/>
            <a:ext cx="3059430" cy="4648200"/>
          </a:xfrm>
          <a:prstGeom prst="rect">
            <a:avLst/>
          </a:prstGeom>
        </p:spPr>
      </p:pic>
      <p:sp>
        <p:nvSpPr>
          <p:cNvPr id="5" name="Text Box 2">
            <a:extLst>
              <a:ext uri="{FF2B5EF4-FFF2-40B4-BE49-F238E27FC236}">
                <a16:creationId xmlns:a16="http://schemas.microsoft.com/office/drawing/2014/main" xmlns="" id="{B9B114FA-B0AE-4870-AA42-F00529AF7114}"/>
              </a:ext>
            </a:extLst>
          </p:cNvPr>
          <p:cNvSpPr txBox="1">
            <a:spLocks noChangeArrowheads="1"/>
          </p:cNvSpPr>
          <p:nvPr/>
        </p:nvSpPr>
        <p:spPr bwMode="auto">
          <a:xfrm>
            <a:off x="5726430" y="6362700"/>
            <a:ext cx="28956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800" dirty="0">
                <a:latin typeface="Calibri" pitchFamily="34" charset="0"/>
                <a:cs typeface="Arial" pitchFamily="34" charset="0"/>
              </a:rPr>
              <a:t>Photo courtesy of BSCS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4817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What Did You Predict?</a:t>
            </a:r>
          </a:p>
        </p:txBody>
      </p:sp>
      <p:sp>
        <p:nvSpPr>
          <p:cNvPr id="3" name="Content Placeholder 2"/>
          <p:cNvSpPr>
            <a:spLocks noGrp="1"/>
          </p:cNvSpPr>
          <p:nvPr>
            <p:ph idx="1"/>
          </p:nvPr>
        </p:nvSpPr>
        <p:spPr>
          <a:xfrm>
            <a:off x="609600" y="1600200"/>
            <a:ext cx="7924800" cy="4876800"/>
          </a:xfrm>
        </p:spPr>
        <p:txBody>
          <a:bodyPr/>
          <a:lstStyle/>
          <a:p>
            <a:pPr marL="0" indent="0">
              <a:buNone/>
            </a:pPr>
            <a:r>
              <a:rPr lang="en-US" sz="3200" dirty="0"/>
              <a:t>Will the bigger or smaller cotton balls (cottonwood seeds) travel farther when the wind blows them? Why do you think so?</a:t>
            </a:r>
          </a:p>
          <a:p>
            <a:pPr marL="731520" indent="0">
              <a:spcBef>
                <a:spcPts val="2400"/>
              </a:spcBef>
              <a:buNone/>
            </a:pPr>
            <a:r>
              <a:rPr lang="en-US" sz="3200" i="1" dirty="0"/>
              <a:t>I predict the [</a:t>
            </a:r>
            <a:r>
              <a:rPr lang="en-US" sz="3200" b="1" i="1" dirty="0"/>
              <a:t>bigger</a:t>
            </a:r>
            <a:r>
              <a:rPr lang="en-US" sz="3200" i="1" dirty="0"/>
              <a:t> or </a:t>
            </a:r>
            <a:r>
              <a:rPr lang="en-US" sz="3200" b="1" i="1" dirty="0"/>
              <a:t>smaller</a:t>
            </a:r>
            <a:r>
              <a:rPr lang="en-US" sz="3200" i="1" dirty="0"/>
              <a:t>] cotton balls will travel farther on the wind because …</a:t>
            </a:r>
          </a:p>
          <a:p>
            <a:pPr marL="0" indent="0">
              <a:buNone/>
            </a:pPr>
            <a:endParaRPr lang="en-US" sz="3600" dirty="0"/>
          </a:p>
        </p:txBody>
      </p:sp>
    </p:spTree>
    <p:extLst>
      <p:ext uri="{BB962C8B-B14F-4D97-AF65-F5344CB8AC3E}">
        <p14:creationId xmlns:p14="http://schemas.microsoft.com/office/powerpoint/2010/main" xmlns="" val="350873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How Far Will the Cotton Balls Fly?</a:t>
            </a:r>
          </a:p>
        </p:txBody>
      </p:sp>
      <p:sp>
        <p:nvSpPr>
          <p:cNvPr id="4" name="Text Box 2">
            <a:extLst>
              <a:ext uri="{FF2B5EF4-FFF2-40B4-BE49-F238E27FC236}">
                <a16:creationId xmlns:a16="http://schemas.microsoft.com/office/drawing/2014/main" xmlns="" id="{86499BB0-3EB3-4574-887C-C676B90EED6B}"/>
              </a:ext>
            </a:extLst>
          </p:cNvPr>
          <p:cNvSpPr txBox="1">
            <a:spLocks noChangeArrowheads="1"/>
          </p:cNvSpPr>
          <p:nvPr/>
        </p:nvSpPr>
        <p:spPr bwMode="auto">
          <a:xfrm>
            <a:off x="3320415" y="6191250"/>
            <a:ext cx="28956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800" dirty="0">
                <a:latin typeface="Calibri" pitchFamily="34" charset="0"/>
                <a:cs typeface="Arial" pitchFamily="34" charset="0"/>
              </a:rPr>
              <a:t>Photo courtesy of BSCS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4">
            <a:extLst>
              <a:ext uri="{FF2B5EF4-FFF2-40B4-BE49-F238E27FC236}">
                <a16:creationId xmlns:a16="http://schemas.microsoft.com/office/drawing/2014/main" xmlns="" id="{73ECD9BE-6458-48ED-A1F3-3D4B00A784DE}"/>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3156585" y="1524000"/>
            <a:ext cx="3059430" cy="4648200"/>
          </a:xfrm>
          <a:prstGeom prst="rect">
            <a:avLst/>
          </a:prstGeom>
        </p:spPr>
      </p:pic>
    </p:spTree>
    <p:extLst>
      <p:ext uri="{BB962C8B-B14F-4D97-AF65-F5344CB8AC3E}">
        <p14:creationId xmlns:p14="http://schemas.microsoft.com/office/powerpoint/2010/main" xmlns="" val="64817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Let’s Talk about Our Results!</a:t>
            </a:r>
          </a:p>
        </p:txBody>
      </p:sp>
      <p:sp>
        <p:nvSpPr>
          <p:cNvPr id="11" name="TextBox 10"/>
          <p:cNvSpPr txBox="1"/>
          <p:nvPr/>
        </p:nvSpPr>
        <p:spPr>
          <a:xfrm>
            <a:off x="685800" y="1600200"/>
            <a:ext cx="4800600" cy="3354765"/>
          </a:xfrm>
          <a:prstGeom prst="rect">
            <a:avLst/>
          </a:prstGeom>
          <a:noFill/>
        </p:spPr>
        <p:txBody>
          <a:bodyPr wrap="square" rtlCol="0">
            <a:spAutoFit/>
          </a:bodyPr>
          <a:lstStyle/>
          <a:p>
            <a:pPr marL="274320" indent="-274320">
              <a:spcBef>
                <a:spcPts val="1200"/>
              </a:spcBef>
              <a:buClr>
                <a:schemeClr val="bg1">
                  <a:lumMod val="75000"/>
                </a:schemeClr>
              </a:buClr>
              <a:buFont typeface="Arial" pitchFamily="34" charset="0"/>
              <a:buChar char="•"/>
            </a:pPr>
            <a:r>
              <a:rPr lang="en-US" sz="3200" dirty="0">
                <a:latin typeface="Calibri" pitchFamily="34" charset="0"/>
              </a:rPr>
              <a:t>What did we find out about our cotton balls?</a:t>
            </a:r>
          </a:p>
          <a:p>
            <a:pPr marL="274320" indent="-274320">
              <a:spcBef>
                <a:spcPts val="1200"/>
              </a:spcBef>
              <a:buClr>
                <a:schemeClr val="bg1">
                  <a:lumMod val="75000"/>
                </a:schemeClr>
              </a:buClr>
              <a:buFont typeface="Arial" pitchFamily="34" charset="0"/>
              <a:buChar char="•"/>
            </a:pPr>
            <a:r>
              <a:rPr lang="en-US" sz="3200" dirty="0">
                <a:latin typeface="Calibri" pitchFamily="34" charset="0"/>
              </a:rPr>
              <a:t>What does our data or evidence show us?</a:t>
            </a:r>
          </a:p>
          <a:p>
            <a:pPr marL="274320" indent="-274320">
              <a:spcBef>
                <a:spcPts val="1200"/>
              </a:spcBef>
              <a:buClr>
                <a:schemeClr val="bg1">
                  <a:lumMod val="75000"/>
                </a:schemeClr>
              </a:buClr>
              <a:buFont typeface="Arial" pitchFamily="34" charset="0"/>
              <a:buChar char="•"/>
            </a:pPr>
            <a:r>
              <a:rPr lang="en-US" sz="3200" dirty="0">
                <a:latin typeface="Calibri" pitchFamily="34" charset="0"/>
              </a:rPr>
              <a:t>How did we collect our evidence?</a:t>
            </a:r>
          </a:p>
        </p:txBody>
      </p:sp>
      <p:pic>
        <p:nvPicPr>
          <p:cNvPr id="6" name="Picture 5"/>
          <p:cNvPicPr/>
          <p:nvPr/>
        </p:nvPicPr>
        <p:blipFill>
          <a:blip r:embed="rId2" cstate="print">
            <a:extLst>
              <a:ext uri="{28A0092B-C50C-407E-A947-70E740481C1C}">
                <a14:useLocalDpi xmlns:a14="http://schemas.microsoft.com/office/drawing/2010/main" xmlns="" val="0"/>
              </a:ext>
            </a:extLst>
          </a:blip>
          <a:stretch>
            <a:fillRect/>
          </a:stretch>
        </p:blipFill>
        <p:spPr>
          <a:xfrm>
            <a:off x="5562600" y="1752600"/>
            <a:ext cx="3059430" cy="4648200"/>
          </a:xfrm>
          <a:prstGeom prst="rect">
            <a:avLst/>
          </a:prstGeom>
        </p:spPr>
      </p:pic>
      <p:sp>
        <p:nvSpPr>
          <p:cNvPr id="5" name="Text Box 2">
            <a:extLst>
              <a:ext uri="{FF2B5EF4-FFF2-40B4-BE49-F238E27FC236}">
                <a16:creationId xmlns:a16="http://schemas.microsoft.com/office/drawing/2014/main" xmlns="" id="{FEFC3845-1A92-4E51-8B73-4C59863EA78E}"/>
              </a:ext>
            </a:extLst>
          </p:cNvPr>
          <p:cNvSpPr txBox="1">
            <a:spLocks noChangeArrowheads="1"/>
          </p:cNvSpPr>
          <p:nvPr/>
        </p:nvSpPr>
        <p:spPr bwMode="auto">
          <a:xfrm>
            <a:off x="5726430" y="6362700"/>
            <a:ext cx="28956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800" dirty="0">
                <a:latin typeface="Calibri" pitchFamily="34" charset="0"/>
                <a:cs typeface="Arial" pitchFamily="34" charset="0"/>
              </a:rPr>
              <a:t>Photo courtesy of BSCS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48173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Our Cottonwood-Seed Data</a:t>
            </a:r>
          </a:p>
        </p:txBody>
      </p:sp>
      <p:sp>
        <p:nvSpPr>
          <p:cNvPr id="11" name="TextBox 10"/>
          <p:cNvSpPr txBox="1"/>
          <p:nvPr/>
        </p:nvSpPr>
        <p:spPr>
          <a:xfrm>
            <a:off x="685800" y="1524000"/>
            <a:ext cx="7772400" cy="4847481"/>
          </a:xfrm>
          <a:prstGeom prst="rect">
            <a:avLst/>
          </a:prstGeom>
          <a:noFill/>
        </p:spPr>
        <p:txBody>
          <a:bodyPr wrap="square" rtlCol="0">
            <a:spAutoFit/>
          </a:bodyPr>
          <a:lstStyle/>
          <a:p>
            <a:pPr>
              <a:spcBef>
                <a:spcPts val="1200"/>
              </a:spcBef>
              <a:buClr>
                <a:schemeClr val="bg1">
                  <a:lumMod val="75000"/>
                </a:schemeClr>
              </a:buClr>
            </a:pPr>
            <a:r>
              <a:rPr lang="en-US" sz="3100" b="1" dirty="0">
                <a:latin typeface="Calibri" pitchFamily="34" charset="0"/>
              </a:rPr>
              <a:t>Think about this question: </a:t>
            </a:r>
            <a:r>
              <a:rPr lang="en-US" sz="3100" dirty="0">
                <a:latin typeface="Calibri" pitchFamily="34" charset="0"/>
              </a:rPr>
              <a:t>Do bigger or smaller cottonwood-tree seeds travel farther in the wind?</a:t>
            </a:r>
          </a:p>
          <a:p>
            <a:pPr marL="731520" indent="-365760">
              <a:spcBef>
                <a:spcPts val="2400"/>
              </a:spcBef>
              <a:buClr>
                <a:schemeClr val="bg1">
                  <a:lumMod val="75000"/>
                </a:schemeClr>
              </a:buClr>
              <a:buFont typeface="Arial" pitchFamily="34" charset="0"/>
              <a:buChar char="•"/>
            </a:pPr>
            <a:r>
              <a:rPr lang="en-US" sz="3100" dirty="0">
                <a:latin typeface="Calibri" pitchFamily="34" charset="0"/>
              </a:rPr>
              <a:t>Where did most or all of the </a:t>
            </a:r>
            <a:r>
              <a:rPr lang="en-US" sz="3100" b="1" dirty="0">
                <a:latin typeface="Calibri" pitchFamily="34" charset="0"/>
              </a:rPr>
              <a:t>bigger</a:t>
            </a:r>
            <a:r>
              <a:rPr lang="en-US" sz="3100" dirty="0">
                <a:latin typeface="Calibri" pitchFamily="34" charset="0"/>
              </a:rPr>
              <a:t> cotton balls land? Did they land closer to the tree or farther away?</a:t>
            </a:r>
          </a:p>
          <a:p>
            <a:pPr marL="731520" indent="-365760">
              <a:spcBef>
                <a:spcPts val="1200"/>
              </a:spcBef>
              <a:buClr>
                <a:schemeClr val="bg1">
                  <a:lumMod val="75000"/>
                </a:schemeClr>
              </a:buClr>
              <a:buFont typeface="Arial" pitchFamily="34" charset="0"/>
              <a:buChar char="•"/>
            </a:pPr>
            <a:r>
              <a:rPr lang="en-US" sz="3100" dirty="0">
                <a:latin typeface="Calibri" pitchFamily="34" charset="0"/>
              </a:rPr>
              <a:t>What about the </a:t>
            </a:r>
            <a:r>
              <a:rPr lang="en-US" sz="3100" b="1" dirty="0">
                <a:latin typeface="Calibri" pitchFamily="34" charset="0"/>
              </a:rPr>
              <a:t>smaller</a:t>
            </a:r>
            <a:r>
              <a:rPr lang="en-US" sz="3100" dirty="0">
                <a:latin typeface="Calibri" pitchFamily="34" charset="0"/>
              </a:rPr>
              <a:t> cotton balls? Did they land closer to the tree or farther away?</a:t>
            </a:r>
          </a:p>
        </p:txBody>
      </p:sp>
    </p:spTree>
    <p:extLst>
      <p:ext uri="{BB962C8B-B14F-4D97-AF65-F5344CB8AC3E}">
        <p14:creationId xmlns:p14="http://schemas.microsoft.com/office/powerpoint/2010/main" xmlns="" val="648173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3716</TotalTime>
  <Words>709</Words>
  <Application>Microsoft Office PowerPoint</Application>
  <PresentationFormat>On-screen Show (4:3)</PresentationFormat>
  <Paragraphs>72</Paragraphs>
  <Slides>17</Slides>
  <Notes>8</Notes>
  <HiddenSlides>2</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Variations in plants and animals Lesson 3b</vt:lpstr>
      <vt:lpstr>Review: Cottonwood Trees</vt:lpstr>
      <vt:lpstr>Today’s Focus Questions</vt:lpstr>
      <vt:lpstr>Our Cottonwood-Seed Model</vt:lpstr>
      <vt:lpstr>Our Cottonwood-Seed Model</vt:lpstr>
      <vt:lpstr>What Did You Predict?</vt:lpstr>
      <vt:lpstr>How Far Will the Cotton Balls Fly?</vt:lpstr>
      <vt:lpstr>Let’s Talk about Our Results!</vt:lpstr>
      <vt:lpstr>Our Cottonwood-Seed Data</vt:lpstr>
      <vt:lpstr>Our Cottonwood-Seed Data</vt:lpstr>
      <vt:lpstr>Does the Distance Make a Difference?</vt:lpstr>
      <vt:lpstr>Which Seeds Will Survive and Grow?</vt:lpstr>
      <vt:lpstr>Let’s Summarize!</vt:lpstr>
      <vt:lpstr>Key Science Ideas</vt:lpstr>
      <vt:lpstr>Next Time</vt:lpstr>
      <vt:lpstr>Slide 16</vt:lpstr>
      <vt:lpstr>Slide 17</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169</cp:revision>
  <dcterms:created xsi:type="dcterms:W3CDTF">2014-06-10T18:20:14Z</dcterms:created>
  <dcterms:modified xsi:type="dcterms:W3CDTF">2019-11-30T14:03:39Z</dcterms:modified>
</cp:coreProperties>
</file>