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68" r:id="rId2"/>
    <p:sldId id="369" r:id="rId3"/>
    <p:sldId id="370" r:id="rId4"/>
    <p:sldId id="373" r:id="rId5"/>
    <p:sldId id="372" r:id="rId6"/>
    <p:sldId id="374" r:id="rId7"/>
    <p:sldId id="375" r:id="rId8"/>
    <p:sldId id="376" r:id="rId9"/>
    <p:sldId id="366" r:id="rId10"/>
    <p:sldId id="381" r:id="rId11"/>
    <p:sldId id="382" r:id="rId12"/>
    <p:sldId id="383" r:id="rId13"/>
    <p:sldId id="367" r:id="rId14"/>
    <p:sldId id="378" r:id="rId15"/>
    <p:sldId id="384" r:id="rId16"/>
    <p:sldId id="3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89247" autoAdjust="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5875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53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53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46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53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53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It’s </a:t>
            </a:r>
            <a:r>
              <a:rPr lang="en-US" dirty="0"/>
              <a:t>not necessarily true that the same place in the park would now only have smaller plants. If the taller</a:t>
            </a:r>
            <a:r>
              <a:rPr lang="en-US" baseline="0" dirty="0"/>
              <a:t> dandelion plant put out new buds, which </a:t>
            </a:r>
            <a:r>
              <a:rPr lang="en-US" baseline="0" dirty="0" smtClean="0"/>
              <a:t>dandelions do </a:t>
            </a:r>
            <a:r>
              <a:rPr lang="en-US" baseline="0" dirty="0"/>
              <a:t>fairly quickly after mowing, then there might be taller plants in that </a:t>
            </a:r>
            <a:r>
              <a:rPr lang="en-US" baseline="0" dirty="0" smtClean="0"/>
              <a:t>space </a:t>
            </a:r>
            <a:r>
              <a:rPr lang="en-US" baseline="0" dirty="0"/>
              <a:t>too. </a:t>
            </a:r>
            <a:r>
              <a:rPr lang="en-US" baseline="0" dirty="0" smtClean="0"/>
              <a:t>Mowing cut down the taller </a:t>
            </a:r>
            <a:r>
              <a:rPr lang="en-US" baseline="0" dirty="0"/>
              <a:t>plant </a:t>
            </a:r>
            <a:r>
              <a:rPr lang="en-US" baseline="0" dirty="0" smtClean="0"/>
              <a:t>but didn’t kill it, so it would </a:t>
            </a:r>
            <a:r>
              <a:rPr lang="en-US" baseline="0" dirty="0"/>
              <a:t>put out more flowers and seeds during the summer, and those would grow the next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46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Variations in plants and animals Lesson 5a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3800" dirty="0">
                <a:solidFill>
                  <a:srgbClr val="0070C0"/>
                </a:solidFill>
              </a:rPr>
              <a:t>How Do Differences (Variations) in the Traits of Dandelions Help Them Survive So They Can Produce Young (Seeds)?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257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124200" y="5334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3340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What Will Happen to the Dandelions?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87856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do you think will happen to the dandelions when the lawn mower mows down the grass?</a:t>
            </a:r>
          </a:p>
          <a:p>
            <a:pPr marL="731520" indent="-365760">
              <a:spcBef>
                <a:spcPts val="1800"/>
              </a:spcBef>
            </a:pPr>
            <a:r>
              <a:rPr lang="en-US" sz="2800" dirty="0"/>
              <a:t>Talk about this question with an elbow partner.</a:t>
            </a:r>
          </a:p>
          <a:p>
            <a:pPr marL="731520" indent="-365760">
              <a:spcBef>
                <a:spcPts val="800"/>
              </a:spcBef>
            </a:pPr>
            <a:r>
              <a:rPr lang="en-US" sz="2800" dirty="0"/>
              <a:t>Then draw two pictures on your handout to show what you think will happen to the dandelions. </a:t>
            </a:r>
          </a:p>
          <a:p>
            <a:pPr marL="731520" indent="-365760">
              <a:spcBef>
                <a:spcPts val="800"/>
              </a:spcBef>
            </a:pPr>
            <a:r>
              <a:rPr lang="en-US" sz="2800" dirty="0"/>
              <a:t>In box 3, draw a picture showing which dandelions make new seeds. </a:t>
            </a:r>
          </a:p>
          <a:p>
            <a:pPr marL="731520" indent="-365760">
              <a:spcBef>
                <a:spcPts val="800"/>
              </a:spcBef>
            </a:pPr>
            <a:r>
              <a:rPr lang="en-US" sz="2800" dirty="0"/>
              <a:t>In box 4, draw what you think the dandelions will look like in the park next year.</a:t>
            </a:r>
          </a:p>
          <a:p>
            <a:pPr marL="731520" indent="-365760">
              <a:spcBef>
                <a:spcPts val="800"/>
              </a:spcBef>
            </a:pPr>
            <a:r>
              <a:rPr lang="en-US" sz="2800" dirty="0"/>
              <a:t>Be ready to share your drawings and ideas.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92952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Traits and Variations in Dandelions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772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What dandelion </a:t>
            </a:r>
            <a:r>
              <a:rPr lang="en-US" sz="2800" b="1" dirty="0">
                <a:latin typeface="Calibri" pitchFamily="34" charset="0"/>
              </a:rPr>
              <a:t>trait</a:t>
            </a:r>
            <a:r>
              <a:rPr lang="en-US" sz="2800" dirty="0">
                <a:latin typeface="Calibri" pitchFamily="34" charset="0"/>
              </a:rPr>
              <a:t> did we investigate today?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What </a:t>
            </a:r>
            <a:r>
              <a:rPr lang="en-US" sz="2800" b="1" dirty="0">
                <a:latin typeface="Calibri" pitchFamily="34" charset="0"/>
              </a:rPr>
              <a:t>variations </a:t>
            </a:r>
            <a:r>
              <a:rPr lang="en-US" sz="2800" dirty="0">
                <a:latin typeface="Calibri" pitchFamily="34" charset="0"/>
              </a:rPr>
              <a:t>in this trait did we look at?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Which dandelions survived?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Which dandelions are more likely to make seeds?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6607066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  <p:pic>
        <p:nvPicPr>
          <p:cNvPr id="8" name="Picture 7" descr="C:\Users\JLonas\Business 2016\Editorial Files\Projects\Cal Poly Curriculum Project\Grade 1\Lesson and Handouts\Variation in Plants and Animals\Lesson 5\CE-PR\dandelion-4212767_1920.jpg">
            <a:extLst>
              <a:ext uri="{FF2B5EF4-FFF2-40B4-BE49-F238E27FC236}">
                <a16:creationId xmlns="" xmlns:a16="http://schemas.microsoft.com/office/drawing/2014/main" id="{0DC90E2B-A50F-4C9F-B1B5-8BA963210F5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46" y="3849467"/>
            <a:ext cx="4145108" cy="276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660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Traits and Variations in Dandelions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What do you think will happen to the dandelion seeds that the shorter plants make?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If the seeds grow into new dandelion plants, what do you think the new plants will look like?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Do you think we’ll 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see more 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dandelions with 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long stems or 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short stems in the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park next year?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953B73-2428-44F5-9F66-045430350485}"/>
              </a:ext>
            </a:extLst>
          </p:cNvPr>
          <p:cNvSpPr txBox="1"/>
          <p:nvPr/>
        </p:nvSpPr>
        <p:spPr>
          <a:xfrm>
            <a:off x="6815579" y="6390493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  <p:pic>
        <p:nvPicPr>
          <p:cNvPr id="9" name="Picture 8" descr="C:\Users\JLonas\Business 2016\Editorial Files\Projects\Cal Poly Curriculum Project\Grade 1\Lesson and Handouts\Variation in Plants and Animals\Lesson 5\CE-PR\dandelion-4212767_1920.jpg">
            <a:extLst>
              <a:ext uri="{FF2B5EF4-FFF2-40B4-BE49-F238E27FC236}">
                <a16:creationId xmlns="" xmlns:a16="http://schemas.microsoft.com/office/drawing/2014/main" id="{CC3E7694-522D-4BDD-A48A-57147FCC5E6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5" y="3632894"/>
            <a:ext cx="4145108" cy="276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660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Here’s What Happened to the Dandelions</a:t>
            </a:r>
          </a:p>
        </p:txBody>
      </p:sp>
      <p:pic>
        <p:nvPicPr>
          <p:cNvPr id="5" name="Content Placeholder 4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FDD7DA7D-B181-4743-8BE4-DEB7B7DFA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700212"/>
            <a:ext cx="7867650" cy="4676775"/>
          </a:xfr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FE88A39-8F08-4834-B65E-7F616AA92ED2}"/>
              </a:ext>
            </a:extLst>
          </p:cNvPr>
          <p:cNvSpPr txBox="1"/>
          <p:nvPr/>
        </p:nvSpPr>
        <p:spPr>
          <a:xfrm>
            <a:off x="7620000" y="6324600"/>
            <a:ext cx="1295400" cy="238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="" xmlns:p14="http://schemas.microsoft.com/office/powerpoint/2010/main" val="305703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181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b="1" dirty="0"/>
              <a:t>Our focus question: </a:t>
            </a:r>
            <a:r>
              <a:rPr lang="en-US" sz="2800" i="1" dirty="0"/>
              <a:t>How do differences (variations) in the traits of dandelions help them survive so they can produce young (seeds)?</a:t>
            </a:r>
          </a:p>
          <a:p>
            <a:pPr marL="731520" indent="-365760">
              <a:spcBef>
                <a:spcPts val="2400"/>
              </a:spcBef>
            </a:pPr>
            <a:r>
              <a:rPr lang="en-US" sz="2800" dirty="0"/>
              <a:t>Look at the dandelions on your handout.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Circle the dandelions you think will survive and make seeds that will grow into new plants.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Under the pictures, write a sentence explaining why you think these dandelions will survive and make seeds. Be ready to share your ideas.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172200" y="6248400"/>
            <a:ext cx="2376487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Photo courtesy of Pixabay.com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JLonas\Business 2016\Editorial Files\Projects\Cal Poly Curriculum Project\Grade 1\Lesson and Handouts\Variation in Plants and Animals\Lesson 5\CE-PR\dandelion-4212767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78280"/>
            <a:ext cx="7772400" cy="477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pic>
        <p:nvPicPr>
          <p:cNvPr id="5" name="Content Placeholder 4" descr="C:\Users\maintran\AppData\Local\Microsoft\Windows\INetCache\Content.Word\giraffes-413176_1920.jpg">
            <a:extLst>
              <a:ext uri="{FF2B5EF4-FFF2-40B4-BE49-F238E27FC236}">
                <a16:creationId xmlns="" xmlns:a16="http://schemas.microsoft.com/office/drawing/2014/main" id="{60C34A47-33D2-4056-B2F4-0ECC39382A3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86"/>
          <a:stretch/>
        </p:blipFill>
        <p:spPr bwMode="auto">
          <a:xfrm>
            <a:off x="4724400" y="1524000"/>
            <a:ext cx="3886199" cy="487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3BEDA5-791A-499A-A5AB-77437E9B2797}"/>
              </a:ext>
            </a:extLst>
          </p:cNvPr>
          <p:cNvSpPr txBox="1"/>
          <p:nvPr/>
        </p:nvSpPr>
        <p:spPr>
          <a:xfrm>
            <a:off x="6858000" y="64008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are the animals in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this picture?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latin typeface="Calibri" pitchFamily="34" charset="0"/>
              </a:rPr>
              <a:t>In our next lesson,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we’ll explore how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variations in one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of their traits can help them survive in their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844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Review: Variations in a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0772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8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What </a:t>
            </a:r>
            <a:r>
              <a:rPr lang="en-US" sz="3000" b="1" dirty="0">
                <a:latin typeface="Calibri" pitchFamily="34" charset="0"/>
              </a:rPr>
              <a:t>trait</a:t>
            </a:r>
            <a:r>
              <a:rPr lang="en-US" sz="3000" dirty="0">
                <a:latin typeface="Calibri" pitchFamily="34" charset="0"/>
              </a:rPr>
              <a:t> of cottonwood-trees seeds did we look at?</a:t>
            </a:r>
          </a:p>
          <a:p>
            <a:pPr marL="365760" indent="-365760">
              <a:spcBef>
                <a:spcPts val="8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What were the </a:t>
            </a:r>
            <a:r>
              <a:rPr lang="en-US" sz="3000" b="1" dirty="0">
                <a:latin typeface="Calibri" pitchFamily="34" charset="0"/>
              </a:rPr>
              <a:t>variations</a:t>
            </a:r>
            <a:r>
              <a:rPr lang="en-US" sz="3000" dirty="0">
                <a:latin typeface="Calibri" pitchFamily="34" charset="0"/>
              </a:rPr>
              <a:t> in this trait?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D99F79B-A672-4C25-8A45-7118FF44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923569" cy="341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4DD4E7-F939-41C7-B9DB-081C5BB1810F}"/>
              </a:ext>
            </a:extLst>
          </p:cNvPr>
          <p:cNvSpPr txBox="1"/>
          <p:nvPr/>
        </p:nvSpPr>
        <p:spPr>
          <a:xfrm>
            <a:off x="6172200" y="63246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="" xmlns:p14="http://schemas.microsoft.com/office/powerpoint/2010/main" val="292952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Review: Variations in a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0772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8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Where did the smaller cottonwood seeds land?</a:t>
            </a:r>
          </a:p>
          <a:p>
            <a:pPr marL="365760" indent="-365760">
              <a:spcBef>
                <a:spcPts val="8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Where did bigger seeds land?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B2520C0-0D7D-4F0E-9AB0-05E91A7DD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743200"/>
            <a:ext cx="632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CE6F83-9935-492D-A6EB-D2F8DE71C015}"/>
              </a:ext>
            </a:extLst>
          </p:cNvPr>
          <p:cNvSpPr txBox="1"/>
          <p:nvPr/>
        </p:nvSpPr>
        <p:spPr>
          <a:xfrm>
            <a:off x="6172200" y="6324600"/>
            <a:ext cx="1192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="" xmlns:p14="http://schemas.microsoft.com/office/powerpoint/2010/main" val="292952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Review: Where Did the Seeds 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805" y="1371600"/>
            <a:ext cx="715058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78A5F1-4682-4D58-A978-FB98F7C30B4A}"/>
              </a:ext>
            </a:extLst>
          </p:cNvPr>
          <p:cNvSpPr txBox="1"/>
          <p:nvPr/>
        </p:nvSpPr>
        <p:spPr>
          <a:xfrm>
            <a:off x="7239000" y="6509208"/>
            <a:ext cx="1192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="" xmlns:p14="http://schemas.microsoft.com/office/powerpoint/2010/main" val="305703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Where Did the Seeds Land This Time?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770594" cy="5231823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015AB4-0D59-4738-AFC3-3636B06B4F9F}"/>
              </a:ext>
            </a:extLst>
          </p:cNvPr>
          <p:cNvSpPr txBox="1"/>
          <p:nvPr/>
        </p:nvSpPr>
        <p:spPr>
          <a:xfrm>
            <a:off x="7252181" y="6495701"/>
            <a:ext cx="1192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="" xmlns:p14="http://schemas.microsoft.com/office/powerpoint/2010/main" val="247730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990600"/>
          </a:xfrm>
        </p:spPr>
        <p:txBody>
          <a:bodyPr/>
          <a:lstStyle/>
          <a:p>
            <a:pPr marL="77724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9530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Smaller seeds have a better chance of surviving because they can travel farther from the parent tree than larger seeds.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But seeds also need a good environment </a:t>
            </a:r>
            <a:br>
              <a:rPr lang="en-US" sz="3200" dirty="0"/>
            </a:br>
            <a:r>
              <a:rPr lang="en-US" sz="3200" dirty="0"/>
              <a:t>to survive and grow.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So </a:t>
            </a:r>
            <a:r>
              <a:rPr lang="en-US" sz="3200" b="1" dirty="0"/>
              <a:t>both</a:t>
            </a:r>
            <a:r>
              <a:rPr lang="en-US" sz="3200" dirty="0"/>
              <a:t> </a:t>
            </a:r>
            <a:r>
              <a:rPr lang="en-US" sz="3200" b="1" dirty="0"/>
              <a:t>trait </a:t>
            </a:r>
            <a:r>
              <a:rPr lang="en-US" sz="3200" b="1"/>
              <a:t>variation </a:t>
            </a:r>
            <a:r>
              <a:rPr lang="en-US" sz="3200" smtClean="0"/>
              <a:t>and the </a:t>
            </a:r>
            <a:r>
              <a:rPr lang="en-US" sz="3200" b="1" dirty="0" smtClean="0"/>
              <a:t>environment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are important for seeds to survive and grow!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5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953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How do differences (variations) in the traits of dandelions help them survive so they can produce young (seeds)?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Dandelions in a City Park</a:t>
            </a:r>
          </a:p>
        </p:txBody>
      </p:sp>
      <p:pic>
        <p:nvPicPr>
          <p:cNvPr id="1026" name="Picture 2" descr="C:\Users\JLonas\Business 2016\Editorial Files\Projects\Cal Poly Curriculum Project\Grade 1\Lesson and Handouts\Variation in Plants and Animals\Lesson 5\CE-PR\dandelion-4212767_19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11300"/>
            <a:ext cx="7924800" cy="4889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05600" y="64008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What Will Happen to the Dandelions?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56" y="15240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9F826431-F1CD-4630-B04A-EABAB865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1799466"/>
            <a:ext cx="8065910" cy="47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8BA932A-4986-461B-9279-26D05EF1EA87}"/>
              </a:ext>
            </a:extLst>
          </p:cNvPr>
          <p:cNvSpPr txBox="1"/>
          <p:nvPr/>
        </p:nvSpPr>
        <p:spPr>
          <a:xfrm>
            <a:off x="656266" y="5278731"/>
            <a:ext cx="2033022" cy="10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Dandelions in the Park—before Mowing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553540A-4438-4FB0-9B0B-3A3E4447BC21}"/>
              </a:ext>
            </a:extLst>
          </p:cNvPr>
          <p:cNvSpPr txBox="1"/>
          <p:nvPr/>
        </p:nvSpPr>
        <p:spPr>
          <a:xfrm>
            <a:off x="2657828" y="5281031"/>
            <a:ext cx="2033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Dandelions in the Park—after Mowing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B81AA78-846B-4596-B506-CE9C3D773C0D}"/>
              </a:ext>
            </a:extLst>
          </p:cNvPr>
          <p:cNvSpPr txBox="1"/>
          <p:nvPr/>
        </p:nvSpPr>
        <p:spPr>
          <a:xfrm>
            <a:off x="4642554" y="5280407"/>
            <a:ext cx="2033022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Dandelions make new seeds.	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474FD8-7376-4E84-9EC5-8CBC3CD43B10}"/>
              </a:ext>
            </a:extLst>
          </p:cNvPr>
          <p:cNvSpPr txBox="1"/>
          <p:nvPr/>
        </p:nvSpPr>
        <p:spPr>
          <a:xfrm>
            <a:off x="6617089" y="5278731"/>
            <a:ext cx="2033022" cy="10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year: What do the dandelion plants look like?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FB5A38B-6C40-4F7A-88E9-889B54EF1AF6}"/>
              </a:ext>
            </a:extLst>
          </p:cNvPr>
          <p:cNvSpPr txBox="1"/>
          <p:nvPr/>
        </p:nvSpPr>
        <p:spPr>
          <a:xfrm>
            <a:off x="7786511" y="6540726"/>
            <a:ext cx="1295400" cy="238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C99B7D9-35A8-4EBB-B3FC-28A700A9A27A}"/>
              </a:ext>
            </a:extLst>
          </p:cNvPr>
          <p:cNvSpPr txBox="1"/>
          <p:nvPr/>
        </p:nvSpPr>
        <p:spPr>
          <a:xfrm>
            <a:off x="656266" y="1905000"/>
            <a:ext cx="20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Box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5771243-1718-4FFB-86F4-610FAD5D8AD3}"/>
              </a:ext>
            </a:extLst>
          </p:cNvPr>
          <p:cNvSpPr txBox="1"/>
          <p:nvPr/>
        </p:nvSpPr>
        <p:spPr>
          <a:xfrm>
            <a:off x="2657828" y="1905000"/>
            <a:ext cx="20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Box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8C8B30-4F26-4BCB-AC0F-31443597285A}"/>
              </a:ext>
            </a:extLst>
          </p:cNvPr>
          <p:cNvSpPr txBox="1"/>
          <p:nvPr/>
        </p:nvSpPr>
        <p:spPr>
          <a:xfrm>
            <a:off x="4572000" y="1905000"/>
            <a:ext cx="20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Box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26F6BC6-89EB-40D3-8727-A62F8D2E0B40}"/>
              </a:ext>
            </a:extLst>
          </p:cNvPr>
          <p:cNvSpPr txBox="1"/>
          <p:nvPr/>
        </p:nvSpPr>
        <p:spPr>
          <a:xfrm>
            <a:off x="6623755" y="1905000"/>
            <a:ext cx="203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Box 4</a:t>
            </a:r>
          </a:p>
        </p:txBody>
      </p:sp>
    </p:spTree>
    <p:extLst>
      <p:ext uri="{BB962C8B-B14F-4D97-AF65-F5344CB8AC3E}">
        <p14:creationId xmlns="" xmlns:p14="http://schemas.microsoft.com/office/powerpoint/2010/main" val="2929521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593</Words>
  <Application>Microsoft Office PowerPoint</Application>
  <PresentationFormat>On-screen Show (4:3)</PresentationFormat>
  <Paragraphs>77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Variations in plants and animals Lesson 5a</vt:lpstr>
      <vt:lpstr>Review: Variations in a Trait</vt:lpstr>
      <vt:lpstr>Review: Variations in a Trait</vt:lpstr>
      <vt:lpstr>Review: Where Did the Seeds Land?</vt:lpstr>
      <vt:lpstr>Review: Where Did the Seeds Land This Time?</vt:lpstr>
      <vt:lpstr>Key Science Ideas</vt:lpstr>
      <vt:lpstr>Today’s Focus Question</vt:lpstr>
      <vt:lpstr>Dandelions in a City Park</vt:lpstr>
      <vt:lpstr>What Will Happen to the Dandelions?</vt:lpstr>
      <vt:lpstr>What Will Happen to the Dandelions?</vt:lpstr>
      <vt:lpstr>Traits and Variations in Dandelions</vt:lpstr>
      <vt:lpstr>Traits and Variations in Dandelions</vt:lpstr>
      <vt:lpstr>Here’s What Happened to the Dandelions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184</cp:revision>
  <dcterms:created xsi:type="dcterms:W3CDTF">2014-06-10T18:20:14Z</dcterms:created>
  <dcterms:modified xsi:type="dcterms:W3CDTF">2019-12-12T22:14:23Z</dcterms:modified>
</cp:coreProperties>
</file>