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88" r:id="rId2"/>
    <p:sldId id="389" r:id="rId3"/>
    <p:sldId id="364" r:id="rId4"/>
    <p:sldId id="390" r:id="rId5"/>
    <p:sldId id="391" r:id="rId6"/>
    <p:sldId id="392" r:id="rId7"/>
    <p:sldId id="393" r:id="rId8"/>
    <p:sldId id="368" r:id="rId9"/>
    <p:sldId id="394" r:id="rId10"/>
    <p:sldId id="395" r:id="rId11"/>
    <p:sldId id="396" r:id="rId12"/>
    <p:sldId id="3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 autoAdjust="0"/>
    <p:restoredTop sz="87532" autoAdjust="0"/>
  </p:normalViewPr>
  <p:slideViewPr>
    <p:cSldViewPr>
      <p:cViewPr varScale="1">
        <p:scale>
          <a:sx n="63" d="100"/>
          <a:sy n="63" d="100"/>
        </p:scale>
        <p:origin x="-15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5875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212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Variations in plants and animals Lesson 5c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3800" dirty="0" smtClean="0">
                <a:solidFill>
                  <a:srgbClr val="0070C0"/>
                </a:solidFill>
              </a:rPr>
              <a:t>How Do Differences (Variations) in </a:t>
            </a:r>
            <a:r>
              <a:rPr lang="en-US" altLang="en-US" sz="3800" dirty="0" smtClean="0">
                <a:solidFill>
                  <a:srgbClr val="0070C0"/>
                </a:solidFill>
              </a:rPr>
              <a:t>Plants </a:t>
            </a:r>
            <a:r>
              <a:rPr lang="en-US" altLang="en-US" sz="3800" dirty="0" smtClean="0">
                <a:solidFill>
                  <a:srgbClr val="0070C0"/>
                </a:solidFill>
              </a:rPr>
              <a:t>or Animals of the Same Kind Help Them Survive So They Can Produce Young (Babies or Seeds)?</a:t>
            </a:r>
            <a:endParaRPr lang="en-US" altLang="en-US" sz="38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4102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124200" y="54864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102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4864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 smtClean="0"/>
              <a:t>Show What You Know!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815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In your notebook, draw a picture of your plant or animal and its traits.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At the top of the page, write the name of the plant or animal. Then label each trait.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Circle the trait you’re going to include in your story.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Draw two variations of that trait and label them.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900" dirty="0" smtClean="0">
                <a:latin typeface="Calibri" pitchFamily="34" charset="0"/>
              </a:rPr>
              <a:t>Write a sentence explaining why one trait variation will give your plant or animal a better chance of surviving in its environment so it can have babies.</a:t>
            </a:r>
          </a:p>
        </p:txBody>
      </p:sp>
    </p:spTree>
    <p:extLst>
      <p:ext uri="{BB962C8B-B14F-4D97-AF65-F5344CB8AC3E}">
        <p14:creationId xmlns:p14="http://schemas.microsoft.com/office/powerpoint/2010/main" xmlns="" val="248660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990600"/>
          </a:xfrm>
        </p:spPr>
        <p:txBody>
          <a:bodyPr/>
          <a:lstStyle/>
          <a:p>
            <a:pPr marL="777240"/>
            <a:r>
              <a:rPr lang="en-US" dirty="0" smtClean="0"/>
              <a:t>Key Science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9530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000" dirty="0" smtClean="0"/>
              <a:t>Plants or animals of the same kind share many traits that make them more alike than different.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 smtClean="0"/>
              <a:t>But plants or animals of the same kind aren’t exactly alike. They also have differences or variations in their traits.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 smtClean="0"/>
              <a:t>All plants and animals live in environments that are always changing.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 smtClean="0"/>
              <a:t>Some trait variations help plants or animals of the same kind survive in their environment. </a:t>
            </a:r>
          </a:p>
          <a:p>
            <a:pPr marL="365760" indent="-365760">
              <a:spcBef>
                <a:spcPts val="1200"/>
              </a:spcBef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5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990600"/>
          </a:xfrm>
        </p:spPr>
        <p:txBody>
          <a:bodyPr/>
          <a:lstStyle/>
          <a:p>
            <a:pPr marL="777240"/>
            <a:r>
              <a:rPr lang="en-US" dirty="0" smtClean="0"/>
              <a:t>Key Science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9530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000" dirty="0" smtClean="0"/>
              <a:t>These variations can give individual plants or animals a better chance of surviving and having seed or babies with the same variations as their parents.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 smtClean="0"/>
              <a:t>Variations in traits </a:t>
            </a:r>
            <a:r>
              <a:rPr lang="en-US" sz="3000" b="1" dirty="0" smtClean="0"/>
              <a:t>and</a:t>
            </a:r>
            <a:r>
              <a:rPr lang="en-US" sz="3000" dirty="0" smtClean="0"/>
              <a:t> the environment determine which plants or animals of the same kind survive and which don’t.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 smtClean="0"/>
              <a:t>The variations of plants or animals of the same kind that survive become more common in the next generation.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5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Review: Cottonwood-Tree Seeds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001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</a:t>
            </a:r>
            <a:r>
              <a:rPr lang="en-US" sz="3200" b="1" dirty="0" smtClean="0">
                <a:latin typeface="Calibri" pitchFamily="34" charset="0"/>
              </a:rPr>
              <a:t>trait</a:t>
            </a:r>
            <a:r>
              <a:rPr lang="en-US" sz="3200" dirty="0" smtClean="0">
                <a:latin typeface="Calibri" pitchFamily="34" charset="0"/>
              </a:rPr>
              <a:t> in cottonwood-tree seeds did we investigate?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</a:t>
            </a:r>
            <a:r>
              <a:rPr lang="en-US" sz="3200" b="1" dirty="0" smtClean="0">
                <a:latin typeface="Calibri" pitchFamily="34" charset="0"/>
              </a:rPr>
              <a:t>variations</a:t>
            </a:r>
            <a:r>
              <a:rPr lang="en-US" sz="3200" dirty="0" smtClean="0">
                <a:latin typeface="Calibri" pitchFamily="34" charset="0"/>
              </a:rPr>
              <a:t> did we observe in that trait?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happened to the cottonwood seeds in our story?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happened to the </a:t>
            </a:r>
            <a:r>
              <a:rPr lang="en-US" sz="3200" b="1" dirty="0" smtClean="0">
                <a:latin typeface="Calibri" pitchFamily="34" charset="0"/>
              </a:rPr>
              <a:t>bigger seeds</a:t>
            </a:r>
            <a:r>
              <a:rPr lang="en-US" sz="3200" dirty="0" smtClean="0">
                <a:latin typeface="Calibri" pitchFamily="34" charset="0"/>
              </a:rPr>
              <a:t>? Where did they land?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happened to the </a:t>
            </a:r>
            <a:r>
              <a:rPr lang="en-US" sz="3200" b="1" dirty="0" smtClean="0">
                <a:latin typeface="Calibri" pitchFamily="34" charset="0"/>
              </a:rPr>
              <a:t>smaller seeds</a:t>
            </a:r>
            <a:r>
              <a:rPr lang="en-US" sz="3200" dirty="0" smtClean="0">
                <a:latin typeface="Calibri" pitchFamily="34" charset="0"/>
              </a:rPr>
              <a:t>? Where did they land?</a:t>
            </a:r>
            <a:r>
              <a:rPr lang="en-US" sz="2800" dirty="0" smtClean="0">
                <a:latin typeface="Calibri" pitchFamily="34" charset="0"/>
              </a:rPr>
              <a:t> 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60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Today’s Focus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do differences (variations) in </a:t>
            </a:r>
            <a:r>
              <a:rPr lang="en-US" sz="3200" dirty="0" smtClean="0"/>
              <a:t>plants </a:t>
            </a:r>
            <a:r>
              <a:rPr lang="en-US" sz="3200" dirty="0" smtClean="0"/>
              <a:t>or animals of </a:t>
            </a:r>
            <a:r>
              <a:rPr lang="en-US" sz="3200" dirty="0"/>
              <a:t>the same kind help them </a:t>
            </a:r>
            <a:r>
              <a:rPr lang="en-US" sz="3200" dirty="0" smtClean="0"/>
              <a:t>survive </a:t>
            </a:r>
            <a:r>
              <a:rPr lang="en-US" sz="3200" dirty="0"/>
              <a:t>so they can produce young (</a:t>
            </a:r>
            <a:r>
              <a:rPr lang="en-US" sz="3200" dirty="0" smtClean="0"/>
              <a:t>babies or seeds)?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Review: Dandelions in a City Park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8001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</a:t>
            </a:r>
            <a:r>
              <a:rPr lang="en-US" sz="3200" b="1" dirty="0" smtClean="0">
                <a:latin typeface="Calibri" pitchFamily="34" charset="0"/>
              </a:rPr>
              <a:t>trait</a:t>
            </a:r>
            <a:r>
              <a:rPr lang="en-US" sz="3200" dirty="0" smtClean="0">
                <a:latin typeface="Calibri" pitchFamily="34" charset="0"/>
              </a:rPr>
              <a:t> in dandelions did we investigate?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</a:t>
            </a:r>
            <a:r>
              <a:rPr lang="en-US" sz="3200" b="1" dirty="0" smtClean="0">
                <a:latin typeface="Calibri" pitchFamily="34" charset="0"/>
              </a:rPr>
              <a:t>variations</a:t>
            </a:r>
            <a:r>
              <a:rPr lang="en-US" sz="3200" dirty="0" smtClean="0">
                <a:latin typeface="Calibri" pitchFamily="34" charset="0"/>
              </a:rPr>
              <a:t> did we observe in that trait?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Why did it make a difference that some dandelion stems were longer than others?</a:t>
            </a:r>
            <a:endParaRPr lang="en-US" sz="2800" dirty="0" smtClean="0">
              <a:latin typeface="Calibri" pitchFamily="34" charset="0"/>
            </a:endParaRP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Are taller or shorter dandelions more likely to survive and produce seeds? Why?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So is it better to be a taller dandelion or a shorter dandelion in a city park? Why?</a:t>
            </a:r>
          </a:p>
        </p:txBody>
      </p:sp>
    </p:spTree>
    <p:extLst>
      <p:ext uri="{BB962C8B-B14F-4D97-AF65-F5344CB8AC3E}">
        <p14:creationId xmlns:p14="http://schemas.microsoft.com/office/powerpoint/2010/main" xmlns="" val="248660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Review: Giraffes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800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</a:t>
            </a:r>
            <a:r>
              <a:rPr lang="en-US" sz="3200" b="1" dirty="0" smtClean="0">
                <a:latin typeface="Calibri" pitchFamily="34" charset="0"/>
              </a:rPr>
              <a:t>traits </a:t>
            </a:r>
            <a:r>
              <a:rPr lang="en-US" sz="3200" dirty="0" smtClean="0">
                <a:latin typeface="Calibri" pitchFamily="34" charset="0"/>
              </a:rPr>
              <a:t>do all giraffes share?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</a:t>
            </a:r>
            <a:r>
              <a:rPr lang="en-US" sz="3200" b="1" dirty="0" smtClean="0">
                <a:latin typeface="Calibri" pitchFamily="34" charset="0"/>
              </a:rPr>
              <a:t>variations</a:t>
            </a:r>
            <a:r>
              <a:rPr lang="en-US" sz="3200" dirty="0" smtClean="0">
                <a:latin typeface="Calibri" pitchFamily="34" charset="0"/>
              </a:rPr>
              <a:t> did we observe in one giraffe trait?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How do variations in the length of their necks help some giraffes survive better in their environment?</a:t>
            </a:r>
            <a:endParaRPr lang="en-US" sz="2800" dirty="0" smtClean="0">
              <a:latin typeface="Calibri" pitchFamily="34" charset="0"/>
            </a:endParaRP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about giraffes with shorter necks? Can they find enough leaves to eat if the trees are tall?</a:t>
            </a:r>
          </a:p>
        </p:txBody>
      </p:sp>
    </p:spTree>
    <p:extLst>
      <p:ext uri="{BB962C8B-B14F-4D97-AF65-F5344CB8AC3E}">
        <p14:creationId xmlns:p14="http://schemas.microsoft.com/office/powerpoint/2010/main" xmlns="" val="248660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Review: Giraffes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800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do you think will happen to the giraffes with shorter necks? 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What if all of the trees were the same size? Which giraffes would have a better chance of surviving?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Which giraffes are more likely to have babies? Why?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If the giraffes with longer necks have babies, what do you think they’ll look like? Why?</a:t>
            </a:r>
          </a:p>
        </p:txBody>
      </p:sp>
    </p:spTree>
    <p:extLst>
      <p:ext uri="{BB962C8B-B14F-4D97-AF65-F5344CB8AC3E}">
        <p14:creationId xmlns:p14="http://schemas.microsoft.com/office/powerpoint/2010/main" xmlns="" val="248660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772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Our Focus Question and Unit Central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077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do differences (variations) in </a:t>
            </a:r>
            <a:r>
              <a:rPr lang="en-US" sz="3200" dirty="0" smtClean="0"/>
              <a:t>plants </a:t>
            </a:r>
            <a:r>
              <a:rPr lang="en-US" sz="3200" dirty="0" smtClean="0"/>
              <a:t>or animals of </a:t>
            </a:r>
            <a:r>
              <a:rPr lang="en-US" sz="3200" dirty="0"/>
              <a:t>the same kind help them </a:t>
            </a:r>
            <a:r>
              <a:rPr lang="en-US" sz="3200" dirty="0" smtClean="0"/>
              <a:t>survive </a:t>
            </a:r>
            <a:r>
              <a:rPr lang="en-US" sz="3200" dirty="0"/>
              <a:t>so they can produce young (</a:t>
            </a:r>
            <a:r>
              <a:rPr lang="en-US" sz="3200" dirty="0" smtClean="0"/>
              <a:t>babies or seeds)?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 smtClean="0"/>
              <a:t>Show What You Know!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Choose one of these plants or animals to tell a story about.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1828800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:\PD\Project Files\RESPeCT\2.0 PD Curriculum Modules\Cohort 2\1.1_Traits and Variation\00_tav production\final art\RES.C2.TRA.L1HO.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S:\PD\Project Files\RESPeCT\2.0 PD Curriculum Modules\Cohort 2\1.1_Traits and Variation\00_tav production\final art\RES.C2.TRA.L1HO.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8854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:\PD\Project Files\RESPeCT\2.0 PD Curriculum Modules\Cohort 2\1.1_Traits and Variation\00_tav production\final art\RES.C2.TRA.L1HO.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990600" cy="101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:\PD\Project Files\RESPeCT\2.0 PD Curriculum Modules\Cohort 2\1.1_Traits and Variation\00_tav production\final art\RES.C2.TRA.L1HO.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62600"/>
            <a:ext cx="923040" cy="10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:\PD\Project Files\RESPeCT\2.0 PD Curriculum Modules\Cohort 2\1.1_Traits and Variation\00_tav production\final art\RES.C2.TRA.L1HO.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756856" cy="10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5486400"/>
            <a:ext cx="756855" cy="10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:\BSCSGeneral\sluce\RES.C2.TRA.L3HO.001-3 sunflower--NOT READY\20121017Sonnenblumenfeld_Neulussheim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734845" cy="9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S:\PD\Project Files\RESPeCT\2.0 PD Curriculum Modules\Cohort 2\1.1_Traits and Variation\00_tav production\final art\RES.C2.TRA.L5HO.00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1361615" cy="99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maintran\AppData\Local\Microsoft\Windows\INetCache\Content.Word\giraffes-413176_1920.jpg">
            <a:extLst>
              <a:ext uri="{FF2B5EF4-FFF2-40B4-BE49-F238E27FC236}">
                <a16:creationId xmlns="" xmlns:a16="http://schemas.microsoft.com/office/drawing/2014/main" id="{60C34A47-33D2-4056-B2F4-0ECC39382A3E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86"/>
          <a:stretch/>
        </p:blipFill>
        <p:spPr bwMode="auto">
          <a:xfrm>
            <a:off x="4724400" y="2514600"/>
            <a:ext cx="1709001" cy="198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1" name="Picture 20" descr="C:\Users\maintran\Downloads\flower-2442672_1280.jpg">
            <a:extLst>
              <a:ext uri="{FF2B5EF4-FFF2-40B4-BE49-F238E27FC236}">
                <a16:creationId xmlns="" xmlns:a16="http://schemas.microsoft.com/office/drawing/2014/main" id="{00000000-0008-0000-0000-00000B00000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5400"/>
            <a:ext cx="838216" cy="9946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3B5A4B-091F-4F1A-89A4-6F00522AAA96}"/>
              </a:ext>
            </a:extLst>
          </p:cNvPr>
          <p:cNvSpPr txBox="1"/>
          <p:nvPr/>
        </p:nvSpPr>
        <p:spPr>
          <a:xfrm>
            <a:off x="6172200" y="6553201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See earlier lessons for photo 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credits.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13" t="9122" r="-213" b="3489"/>
          <a:stretch/>
        </p:blipFill>
        <p:spPr bwMode="auto">
          <a:xfrm>
            <a:off x="1752600" y="4419600"/>
            <a:ext cx="647286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9" name="Picture 18" descr="C:\Users\maintran\Downloads\snake-1758994_1280.jpg"/>
          <p:cNvPicPr/>
          <p:nvPr/>
        </p:nvPicPr>
        <p:blipFill>
          <a:blip r:embed="rId1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9144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maintran\Downloads\snake-195917_1280.jpg"/>
          <p:cNvPicPr/>
          <p:nvPr/>
        </p:nvPicPr>
        <p:blipFill>
          <a:blip r:embed="rId1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1157287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xmlns="" id="{A605FE43-7919-48F6-8821-914C21E3A6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38400" y="4114800"/>
            <a:ext cx="104584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B3AF360-BC02-48D9-80D0-26DDCE2AA5B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4343400"/>
            <a:ext cx="1114036" cy="99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74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 smtClean="0"/>
              <a:t>Show What You Know!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80010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3100" dirty="0" smtClean="0">
                <a:latin typeface="Calibri" pitchFamily="34" charset="0"/>
              </a:rPr>
              <a:t>After you choose your plant or animal, think about these questions: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100" dirty="0" smtClean="0">
                <a:latin typeface="Calibri" pitchFamily="34" charset="0"/>
              </a:rPr>
              <a:t>What </a:t>
            </a:r>
            <a:r>
              <a:rPr lang="en-US" sz="3100" b="1" dirty="0" smtClean="0">
                <a:latin typeface="Calibri" pitchFamily="34" charset="0"/>
              </a:rPr>
              <a:t>traits</a:t>
            </a:r>
            <a:r>
              <a:rPr lang="en-US" sz="3100" dirty="0" smtClean="0">
                <a:latin typeface="Calibri" pitchFamily="34" charset="0"/>
              </a:rPr>
              <a:t> does your plant or animal have?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100" dirty="0" smtClean="0">
                <a:latin typeface="Calibri" pitchFamily="34" charset="0"/>
              </a:rPr>
              <a:t>What are </a:t>
            </a:r>
            <a:r>
              <a:rPr lang="en-US" sz="3100" b="1" dirty="0" smtClean="0">
                <a:latin typeface="Calibri" pitchFamily="34" charset="0"/>
              </a:rPr>
              <a:t>two variations </a:t>
            </a:r>
            <a:r>
              <a:rPr lang="en-US" sz="3100" dirty="0" smtClean="0">
                <a:latin typeface="Calibri" pitchFamily="34" charset="0"/>
              </a:rPr>
              <a:t>of that trait?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100" dirty="0" smtClean="0">
                <a:latin typeface="Calibri" pitchFamily="34" charset="0"/>
              </a:rPr>
              <a:t>Why is it important for this plant or animal to survive in its environment?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100" dirty="0" smtClean="0">
                <a:latin typeface="Calibri" pitchFamily="34" charset="0"/>
              </a:rPr>
              <a:t>How might a certain trait variation help your plant or animal survive in its environment so it can make seeds or babies?</a:t>
            </a:r>
          </a:p>
        </p:txBody>
      </p:sp>
    </p:spTree>
    <p:extLst>
      <p:ext uri="{BB962C8B-B14F-4D97-AF65-F5344CB8AC3E}">
        <p14:creationId xmlns:p14="http://schemas.microsoft.com/office/powerpoint/2010/main" xmlns="" val="2486607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686</Words>
  <Application>Microsoft Office PowerPoint</Application>
  <PresentationFormat>On-screen Show (4:3)</PresentationFormat>
  <Paragraphs>56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Variations in plants and animals Lesson 5c</vt:lpstr>
      <vt:lpstr>Review: Cottonwood-Tree Seeds</vt:lpstr>
      <vt:lpstr>Today’s Focus Question</vt:lpstr>
      <vt:lpstr>Review: Dandelions in a City Park</vt:lpstr>
      <vt:lpstr>Review: Giraffes</vt:lpstr>
      <vt:lpstr>Review: Giraffes</vt:lpstr>
      <vt:lpstr>Our Focus Question and Unit Central Question</vt:lpstr>
      <vt:lpstr>Show What You Know!</vt:lpstr>
      <vt:lpstr>Show What You Know!</vt:lpstr>
      <vt:lpstr>Show What You Know!</vt:lpstr>
      <vt:lpstr>Key Science Ideas</vt:lpstr>
      <vt:lpstr>Key Science Ideas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190</cp:revision>
  <dcterms:created xsi:type="dcterms:W3CDTF">2014-06-10T18:20:14Z</dcterms:created>
  <dcterms:modified xsi:type="dcterms:W3CDTF">2019-09-30T14:35:49Z</dcterms:modified>
</cp:coreProperties>
</file>