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98" r:id="rId2"/>
    <p:sldId id="397" r:id="rId3"/>
    <p:sldId id="399" r:id="rId4"/>
    <p:sldId id="400" r:id="rId5"/>
    <p:sldId id="401" r:id="rId6"/>
    <p:sldId id="416" r:id="rId7"/>
    <p:sldId id="403" r:id="rId8"/>
    <p:sldId id="405" r:id="rId9"/>
    <p:sldId id="367" r:id="rId10"/>
    <p:sldId id="406" r:id="rId11"/>
    <p:sldId id="368" r:id="rId12"/>
    <p:sldId id="407" r:id="rId13"/>
    <p:sldId id="408" r:id="rId14"/>
    <p:sldId id="409" r:id="rId15"/>
    <p:sldId id="410" r:id="rId16"/>
    <p:sldId id="411" r:id="rId17"/>
    <p:sldId id="412" r:id="rId18"/>
    <p:sldId id="387" r:id="rId19"/>
    <p:sldId id="413" r:id="rId20"/>
    <p:sldId id="415" r:id="rId21"/>
    <p:sldId id="41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00" autoAdjust="0"/>
  </p:normalViewPr>
  <p:slideViewPr>
    <p:cSldViewPr>
      <p:cViewPr varScale="1">
        <p:scale>
          <a:sx n="59" d="100"/>
          <a:sy n="59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58756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64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64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64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378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64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123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64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64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6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205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Variations in plants and animals Supplemental Math Lesson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1981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300" dirty="0">
                <a:solidFill>
                  <a:srgbClr val="0070C0"/>
                </a:solidFill>
              </a:rPr>
              <a:t>How Can We Use Evidence to Show That Sunflowers Are Not All Alike Even Though They’re All Sunflowers?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334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048000" y="5410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5410200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Measure Your Sunflowers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pPr marL="365760" indent="-36576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b="1" dirty="0"/>
              <a:t>Pairs:</a:t>
            </a:r>
          </a:p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sz="2900" dirty="0"/>
              <a:t>Use your measuring tool to </a:t>
            </a:r>
            <a:r>
              <a:rPr lang="en-US" sz="2900" b="1" dirty="0"/>
              <a:t>measure the height </a:t>
            </a: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/>
              <a:t>of your sunflower plant (the length of the stem).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900" b="1" dirty="0"/>
              <a:t>Measure at least twice </a:t>
            </a:r>
            <a:r>
              <a:rPr lang="en-US" sz="2900" dirty="0"/>
              <a:t>to make sure your measurement is correct.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900" b="1" dirty="0"/>
              <a:t>Record your measurement </a:t>
            </a:r>
            <a:r>
              <a:rPr lang="en-US" sz="2900" dirty="0"/>
              <a:t>on your handout under the correct column. </a:t>
            </a:r>
            <a:r>
              <a:rPr lang="en-US" sz="2900" b="1" dirty="0"/>
              <a:t>Example: </a:t>
            </a:r>
            <a:r>
              <a:rPr lang="en-US" sz="2900" dirty="0"/>
              <a:t>If you’re measuring Sunflower 1, record your data in the column that says “Sunflower 1.”</a:t>
            </a:r>
          </a:p>
        </p:txBody>
      </p:sp>
    </p:spTree>
    <p:extLst>
      <p:ext uri="{BB962C8B-B14F-4D97-AF65-F5344CB8AC3E}">
        <p14:creationId xmlns:p14="http://schemas.microsoft.com/office/powerpoint/2010/main" xmlns="" val="3464260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Let’s Record Our Sunflower Data!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6564182"/>
              </p:ext>
            </p:extLst>
          </p:nvPr>
        </p:nvGraphicFramePr>
        <p:xfrm>
          <a:off x="1143000" y="1523999"/>
          <a:ext cx="6781800" cy="4976792"/>
        </p:xfrm>
        <a:graphic>
          <a:graphicData uri="http://schemas.openxmlformats.org/drawingml/2006/table">
            <a:tbl>
              <a:tblPr firstRow="1" firstCol="1" bandRow="1"/>
              <a:tblGrid>
                <a:gridCol w="169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7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Sunflower 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Sunflower 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Sunflower 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4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How tall is </a:t>
                      </a:r>
                      <a:b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</a:b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the plant?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Rounded MT Bold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Rounded MT Bold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0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How long is the leaf?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Rounded MT Bold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Rounded MT Bold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9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How wide is the flower?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Rounded MT Bold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Rounded MT Bold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</a:b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2514600"/>
            <a:ext cx="786384" cy="743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4038600"/>
            <a:ext cx="1149350" cy="76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5638800"/>
            <a:ext cx="88392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46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Sunflowers Real?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05600" y="3778884"/>
            <a:ext cx="1447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24192" y="1625444"/>
            <a:ext cx="2493150" cy="43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2000" y="2743200"/>
            <a:ext cx="2138256" cy="320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D45C7E-4249-49C7-B91B-B03D93969EFF}"/>
              </a:ext>
            </a:extLst>
          </p:cNvPr>
          <p:cNvSpPr txBox="1"/>
          <p:nvPr/>
        </p:nvSpPr>
        <p:spPr>
          <a:xfrm>
            <a:off x="6477000" y="6172200"/>
            <a:ext cx="20970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Photos courtesy of Stock.Adobe.com</a:t>
            </a:r>
          </a:p>
        </p:txBody>
      </p:sp>
    </p:spTree>
    <p:extLst>
      <p:ext uri="{BB962C8B-B14F-4D97-AF65-F5344CB8AC3E}">
        <p14:creationId xmlns:p14="http://schemas.microsoft.com/office/powerpoint/2010/main" xmlns="" val="3057036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Scientists Use Models?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05600" y="3778884"/>
            <a:ext cx="1447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24192" y="1625444"/>
            <a:ext cx="2493150" cy="43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2000" y="2743200"/>
            <a:ext cx="2138256" cy="320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D45C7E-4249-49C7-B91B-B03D93969EFF}"/>
              </a:ext>
            </a:extLst>
          </p:cNvPr>
          <p:cNvSpPr txBox="1"/>
          <p:nvPr/>
        </p:nvSpPr>
        <p:spPr>
          <a:xfrm>
            <a:off x="6477000" y="6172200"/>
            <a:ext cx="20970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Photos courtesy of Stock.Adobe.com</a:t>
            </a:r>
          </a:p>
        </p:txBody>
      </p:sp>
    </p:spTree>
    <p:extLst>
      <p:ext uri="{BB962C8B-B14F-4D97-AF65-F5344CB8AC3E}">
        <p14:creationId xmlns:p14="http://schemas.microsoft.com/office/powerpoint/2010/main" xmlns="" val="305703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Why Do Scientists Use Models?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524000"/>
            <a:ext cx="807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>
                <a:latin typeface="Calibri" pitchFamily="34" charset="0"/>
              </a:rPr>
              <a:t>Models represent real things, but they aren’t the real things.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>
                <a:latin typeface="Calibri" pitchFamily="34" charset="0"/>
              </a:rPr>
              <a:t>Scientists use models to learn about things that are too difficult or dangerous to study up close, or maybe because the real thing is too hard to find. 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>
                <a:latin typeface="Calibri" pitchFamily="34" charset="0"/>
              </a:rPr>
              <a:t>Sometimes an object is too far away to study, like a planet. Or it might be too small, like a drop of water.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>
                <a:latin typeface="Calibri" pitchFamily="34" charset="0"/>
              </a:rPr>
              <a:t>We used a sunflower model because real sunflowers would be hard to find and would wilt.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xmlns="" val="3057036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Our Sunflower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96000" y="1676400"/>
            <a:ext cx="2493150" cy="43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D45C7E-4249-49C7-B91B-B03D93969EFF}"/>
              </a:ext>
            </a:extLst>
          </p:cNvPr>
          <p:cNvSpPr txBox="1"/>
          <p:nvPr/>
        </p:nvSpPr>
        <p:spPr>
          <a:xfrm>
            <a:off x="6477000" y="6096000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Stock.Adobe.com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600200"/>
            <a:ext cx="5410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do you notice about our measurements?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do our measurements tell us about the stem-length (height) trait of the sunflower plants?</a:t>
            </a:r>
          </a:p>
        </p:txBody>
      </p:sp>
    </p:spTree>
    <p:extLst>
      <p:ext uri="{BB962C8B-B14F-4D97-AF65-F5344CB8AC3E}">
        <p14:creationId xmlns:p14="http://schemas.microsoft.com/office/powerpoint/2010/main" xmlns="" val="3057036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Our Sunflower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00800" y="1676400"/>
            <a:ext cx="2493150" cy="43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D45C7E-4249-49C7-B91B-B03D93969EFF}"/>
              </a:ext>
            </a:extLst>
          </p:cNvPr>
          <p:cNvSpPr txBox="1"/>
          <p:nvPr/>
        </p:nvSpPr>
        <p:spPr>
          <a:xfrm>
            <a:off x="6781800" y="6096000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Stock.Adobe.com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524000"/>
            <a:ext cx="5791200" cy="486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Complete these sentences: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i="1" dirty="0">
                <a:latin typeface="Calibri" pitchFamily="34" charset="0"/>
              </a:rPr>
              <a:t>The height of Sunflower 1 is </a:t>
            </a:r>
            <a:r>
              <a:rPr lang="en-US" sz="2800" b="1" i="1" dirty="0">
                <a:latin typeface="Calibri" pitchFamily="34" charset="0"/>
              </a:rPr>
              <a:t>[more than/less than] </a:t>
            </a:r>
            <a:r>
              <a:rPr lang="en-US" sz="2800" i="1" dirty="0">
                <a:latin typeface="Calibri" pitchFamily="34" charset="0"/>
              </a:rPr>
              <a:t>the height of Sunflower 2.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i="1" dirty="0">
                <a:latin typeface="Calibri" pitchFamily="34" charset="0"/>
              </a:rPr>
              <a:t>The height of Sunflower 2 is </a:t>
            </a:r>
            <a:r>
              <a:rPr lang="en-US" sz="2800" b="1" i="1" dirty="0">
                <a:latin typeface="Calibri" pitchFamily="34" charset="0"/>
              </a:rPr>
              <a:t>[more than/less than]</a:t>
            </a:r>
            <a:r>
              <a:rPr lang="en-US" sz="2800" i="1" dirty="0">
                <a:latin typeface="Calibri" pitchFamily="34" charset="0"/>
              </a:rPr>
              <a:t> the height of Sunflower 3.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i="1" dirty="0">
                <a:latin typeface="Calibri" pitchFamily="34" charset="0"/>
              </a:rPr>
              <a:t>The height of Sunflower 3 is </a:t>
            </a:r>
            <a:r>
              <a:rPr lang="en-US" sz="2800" b="1" i="1" dirty="0">
                <a:latin typeface="Calibri" pitchFamily="34" charset="0"/>
              </a:rPr>
              <a:t>[more than/less than] </a:t>
            </a:r>
            <a:r>
              <a:rPr lang="en-US" sz="2800" i="1" dirty="0">
                <a:latin typeface="Calibri" pitchFamily="34" charset="0"/>
              </a:rPr>
              <a:t>the height of Sunflower 1.</a:t>
            </a:r>
          </a:p>
        </p:txBody>
      </p:sp>
    </p:spTree>
    <p:extLst>
      <p:ext uri="{BB962C8B-B14F-4D97-AF65-F5344CB8AC3E}">
        <p14:creationId xmlns:p14="http://schemas.microsoft.com/office/powerpoint/2010/main" xmlns="" val="3057036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Which Plant Is More Likely to Survive?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00800" y="1676400"/>
            <a:ext cx="2493150" cy="43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D45C7E-4249-49C7-B91B-B03D93969EFF}"/>
              </a:ext>
            </a:extLst>
          </p:cNvPr>
          <p:cNvSpPr txBox="1"/>
          <p:nvPr/>
        </p:nvSpPr>
        <p:spPr>
          <a:xfrm>
            <a:off x="6781800" y="6096000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Stock.Adobe.com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600200"/>
            <a:ext cx="5867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Do you think that variations in the stem-length (height) trait give a sunflower a better chance of surviving in </a:t>
            </a:r>
            <a:r>
              <a:rPr lang="en-US" sz="3200">
                <a:latin typeface="Calibri" pitchFamily="34" charset="0"/>
              </a:rPr>
              <a:t>its environment?</a:t>
            </a:r>
            <a:endParaRPr lang="en-US" sz="3200" dirty="0">
              <a:latin typeface="Calibri" pitchFamily="34" charset="0"/>
            </a:endParaRP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Will a taller sunflower be more likely to survive than a shorter one? Why or why not?</a:t>
            </a:r>
          </a:p>
        </p:txBody>
      </p:sp>
    </p:spTree>
    <p:extLst>
      <p:ext uri="{BB962C8B-B14F-4D97-AF65-F5344CB8AC3E}">
        <p14:creationId xmlns:p14="http://schemas.microsoft.com/office/powerpoint/2010/main" xmlns="" val="305703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/>
              <a:t>Variations in Sunflower Seeds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000" dirty="0"/>
              <a:t>Think of a </a:t>
            </a:r>
            <a:r>
              <a:rPr lang="en-US" sz="3000" b="1" dirty="0"/>
              <a:t>trait</a:t>
            </a:r>
            <a:r>
              <a:rPr lang="en-US" sz="3000" dirty="0"/>
              <a:t> you observed in the sunflower seeds.  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000" dirty="0"/>
              <a:t>Then draw </a:t>
            </a:r>
            <a:r>
              <a:rPr lang="en-US" sz="3000" b="1" dirty="0"/>
              <a:t>two variations </a:t>
            </a:r>
            <a:r>
              <a:rPr lang="en-US" sz="3000" dirty="0"/>
              <a:t>of that trait in </a:t>
            </a:r>
            <a:br>
              <a:rPr lang="en-US" sz="3000" dirty="0"/>
            </a:br>
            <a:r>
              <a:rPr lang="en-US" sz="3000" dirty="0"/>
              <a:t>your science notebook.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000" dirty="0"/>
              <a:t>Make sure to label the trait and the variations.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6555952"/>
            <a:ext cx="175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itchFamily="34" charset="0"/>
              </a:rPr>
              <a:t>Photo courtesy of Pixabay.com</a:t>
            </a:r>
          </a:p>
        </p:txBody>
      </p:sp>
      <p:pic>
        <p:nvPicPr>
          <p:cNvPr id="6" name="Picture 2" descr="C:\Users\JLonas\Business 2016\Editorial Files\Projects\Cal Poly Curriculum Project\Grade 1\Lesson and Handouts\Variation in Plants and Animals\Math\CE-PR\sunflower-seeds-537652_1920.jpg">
            <a:extLst>
              <a:ext uri="{FF2B5EF4-FFF2-40B4-BE49-F238E27FC236}">
                <a16:creationId xmlns:a16="http://schemas.microsoft.com/office/drawing/2014/main" xmlns="" id="{87D782C4-15F2-4E9C-BC9E-98476D7C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575" y="4232239"/>
            <a:ext cx="3752850" cy="23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2631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How can we use evidence to show that sunflowers are not all alike even though they’re all sunflowers?</a:t>
            </a:r>
          </a:p>
          <a:p>
            <a:pPr marL="731520" indent="-365760">
              <a:spcBef>
                <a:spcPts val="1800"/>
              </a:spcBef>
            </a:pPr>
            <a:r>
              <a:rPr lang="en-US" sz="3200" dirty="0"/>
              <a:t>How did we show that sunflowers aren’t exactly alike even though they’re all sunflowers? What evidence did we use?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Sunflowers Alike and Different?</a:t>
            </a:r>
          </a:p>
        </p:txBody>
      </p:sp>
      <p:pic>
        <p:nvPicPr>
          <p:cNvPr id="4" name="Picture 2" descr="S:\BSCSGeneral\sluce\RES.C2.TRA.L3HO.001-3 sunflower--NOT READY\20121017Sonnenblumenfeld_Neulussheim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429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FA464F-0531-4671-A804-6CDDD936D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9" t="12523" r="46250"/>
          <a:stretch/>
        </p:blipFill>
        <p:spPr>
          <a:xfrm>
            <a:off x="4571999" y="1676400"/>
            <a:ext cx="3854329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06BAB1-756F-4E3D-8C1F-5D3D566D67CF}"/>
              </a:ext>
            </a:extLst>
          </p:cNvPr>
          <p:cNvSpPr txBox="1"/>
          <p:nvPr/>
        </p:nvSpPr>
        <p:spPr>
          <a:xfrm>
            <a:off x="1373118" y="6391939"/>
            <a:ext cx="28344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AnRo0002/Wikimedia Commons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236F16-7191-4391-AD68-8A32293321C7}"/>
              </a:ext>
            </a:extLst>
          </p:cNvPr>
          <p:cNvSpPr txBox="1"/>
          <p:nvPr/>
        </p:nvSpPr>
        <p:spPr>
          <a:xfrm>
            <a:off x="6629400" y="6391939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648173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pPr marL="731520"/>
            <a:r>
              <a:rPr lang="en-US" dirty="0"/>
              <a:t>Key Science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9530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Sunflowers share many </a:t>
            </a:r>
            <a:r>
              <a:rPr lang="en-US" sz="3200" b="1" dirty="0"/>
              <a:t>traits</a:t>
            </a:r>
            <a:r>
              <a:rPr lang="en-US" sz="3200" dirty="0"/>
              <a:t>, like seeds and stems. But they aren’t exactly alike.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Sunflowers also have many differences in their traits, like the size of their seeds and the height (or length) of their stems.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These differences are called </a:t>
            </a:r>
            <a:r>
              <a:rPr lang="en-US" sz="3200" b="1" dirty="0"/>
              <a:t>variations</a:t>
            </a:r>
            <a:r>
              <a:rPr lang="en-US" sz="3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In our next lesson, we’ll construct a bar graph to help us compare and describe the data (evidence) we collected on variations in sunflower traits.</a:t>
            </a:r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Showing Variations in Sunflower Traits</a:t>
            </a:r>
          </a:p>
        </p:txBody>
      </p:sp>
      <p:pic>
        <p:nvPicPr>
          <p:cNvPr id="4" name="Picture 2" descr="S:\BSCSGeneral\sluce\RES.C2.TRA.L3HO.001-3 sunflower--NOT READY\20121017Sonnenblumenfeld_Neulussheim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2667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FA464F-0531-4671-A804-6CDDD936D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9" t="12523" r="46250"/>
          <a:stretch/>
        </p:blipFill>
        <p:spPr>
          <a:xfrm>
            <a:off x="4648200" y="3352800"/>
            <a:ext cx="2787528" cy="304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06BAB1-756F-4E3D-8C1F-5D3D566D67CF}"/>
              </a:ext>
            </a:extLst>
          </p:cNvPr>
          <p:cNvSpPr txBox="1"/>
          <p:nvPr/>
        </p:nvSpPr>
        <p:spPr>
          <a:xfrm>
            <a:off x="1676400" y="6400800"/>
            <a:ext cx="28344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AnRo0002/Wikimedia Commons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236F16-7191-4391-AD68-8A32293321C7}"/>
              </a:ext>
            </a:extLst>
          </p:cNvPr>
          <p:cNvSpPr txBox="1"/>
          <p:nvPr/>
        </p:nvSpPr>
        <p:spPr>
          <a:xfrm>
            <a:off x="5638800" y="6400800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295400"/>
            <a:ext cx="83058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How could we show variations in sunflower traits in </a:t>
            </a:r>
            <a:br>
              <a:rPr lang="en-US" sz="2800" dirty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>a more scientific way?</a:t>
            </a:r>
          </a:p>
          <a:p>
            <a:pPr marL="36576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What might a scientist do to learn more about the differences or variations in sunflower traits?</a:t>
            </a:r>
          </a:p>
        </p:txBody>
      </p:sp>
    </p:spTree>
    <p:extLst>
      <p:ext uri="{BB962C8B-B14F-4D97-AF65-F5344CB8AC3E}">
        <p14:creationId xmlns:p14="http://schemas.microsoft.com/office/powerpoint/2010/main" xmlns="" val="64817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can we use evidence to show that sunflowers are not all alike even though they’re all sunflowers?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Sunflower Seeds</a:t>
            </a:r>
          </a:p>
        </p:txBody>
      </p:sp>
      <p:pic>
        <p:nvPicPr>
          <p:cNvPr id="1026" name="Picture 2" descr="C:\Users\JLonas\Business 2016\Editorial Files\Projects\Cal Poly Curriculum Project\Grade 1\Lesson and Handouts\Variation in Plants and Animals\Math\CE-PR\sunflower-seeds-537652_1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8001000" cy="4953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86600" y="6400800"/>
            <a:ext cx="175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itchFamily="34" charset="0"/>
              </a:rPr>
              <a:t>Photo courtesy of Pixabay.com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1143000"/>
          </a:xfrm>
        </p:spPr>
        <p:txBody>
          <a:bodyPr>
            <a:noAutofit/>
          </a:bodyPr>
          <a:lstStyle/>
          <a:p>
            <a:r>
              <a:rPr lang="en-US" dirty="0"/>
              <a:t>How Are Sunflower Seeds Alike and Different?</a:t>
            </a:r>
          </a:p>
        </p:txBody>
      </p:sp>
      <p:pic>
        <p:nvPicPr>
          <p:cNvPr id="1026" name="Picture 2" descr="C:\Users\JLonas\Business 2016\Editorial Files\Projects\Cal Poly Curriculum Project\Grade 1\Lesson and Handouts\Variation in Plants and Animals\Math\CE-PR\sunflower-seeds-537652_1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191000"/>
            <a:ext cx="3200400" cy="198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86600" y="6172200"/>
            <a:ext cx="175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itchFamily="34" charset="0"/>
              </a:rPr>
              <a:t>Photo courtesy of Pixabay.com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981200"/>
            <a:ext cx="762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Pour the bag of sunflower seeds on a sheet of notebook paper and look at them closely.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How are the seeds alike? How are they different?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Share your observations </a:t>
            </a:r>
            <a:br>
              <a:rPr lang="en-US" sz="3000" dirty="0">
                <a:latin typeface="Calibri" pitchFamily="34" charset="0"/>
              </a:rPr>
            </a:br>
            <a:r>
              <a:rPr lang="en-US" sz="3000" dirty="0">
                <a:latin typeface="Calibri" pitchFamily="34" charset="0"/>
              </a:rPr>
              <a:t>with your partner. Then </a:t>
            </a:r>
            <a:br>
              <a:rPr lang="en-US" sz="3000" dirty="0">
                <a:latin typeface="Calibri" pitchFamily="34" charset="0"/>
              </a:rPr>
            </a:br>
            <a:r>
              <a:rPr lang="en-US" sz="3000" dirty="0">
                <a:latin typeface="Calibri" pitchFamily="34" charset="0"/>
              </a:rPr>
              <a:t>write them in your science </a:t>
            </a:r>
            <a:br>
              <a:rPr lang="en-US" sz="3000" dirty="0">
                <a:latin typeface="Calibri" pitchFamily="34" charset="0"/>
              </a:rPr>
            </a:br>
            <a:r>
              <a:rPr lang="en-US" sz="3000" dirty="0">
                <a:latin typeface="Calibri" pitchFamily="34" charset="0"/>
              </a:rPr>
              <a:t>notebook.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Sunflower Seeds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6376566"/>
            <a:ext cx="175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itchFamily="34" charset="0"/>
              </a:rPr>
              <a:t>Photo courtesy of Pixabay.com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4478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How could you show that some seeds are bigger and some are smaller?</a:t>
            </a:r>
          </a:p>
        </p:txBody>
      </p:sp>
      <p:pic>
        <p:nvPicPr>
          <p:cNvPr id="7" name="Picture 2" descr="C:\Users\JLonas\Business 2016\Editorial Files\Projects\Cal Poly Curriculum Project\Grade 1\Lesson and Handouts\Variation in Plants and Animals\Math\CE-PR\sunflower-seeds-537652_1920.jpg">
            <a:extLst>
              <a:ext uri="{FF2B5EF4-FFF2-40B4-BE49-F238E27FC236}">
                <a16:creationId xmlns:a16="http://schemas.microsoft.com/office/drawing/2014/main" xmlns="" id="{8E8D0686-3172-4130-944C-CB14A1A7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2692400"/>
            <a:ext cx="58674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Ways to Gather Evidence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6544777"/>
            <a:ext cx="175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itchFamily="34" charset="0"/>
              </a:rPr>
              <a:t>Photo courtesy of Pixabay.com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447800"/>
            <a:ext cx="762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b="1" dirty="0">
                <a:latin typeface="Calibri" pitchFamily="34" charset="0"/>
              </a:rPr>
              <a:t>Comparing</a:t>
            </a:r>
            <a:r>
              <a:rPr lang="en-US" sz="3200" dirty="0">
                <a:latin typeface="Calibri" pitchFamily="34" charset="0"/>
              </a:rPr>
              <a:t> and </a:t>
            </a:r>
            <a:r>
              <a:rPr lang="en-US" sz="3200" b="1" dirty="0">
                <a:latin typeface="Calibri" pitchFamily="34" charset="0"/>
              </a:rPr>
              <a:t>measuring</a:t>
            </a:r>
            <a:r>
              <a:rPr lang="en-US" sz="3200" dirty="0">
                <a:latin typeface="Calibri" pitchFamily="34" charset="0"/>
              </a:rPr>
              <a:t> traits are two ways we can gather evidence of variations.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We can be more accurate if we </a:t>
            </a:r>
            <a:r>
              <a:rPr lang="en-US" sz="3200" b="1" dirty="0">
                <a:latin typeface="Calibri" pitchFamily="34" charset="0"/>
              </a:rPr>
              <a:t>measure</a:t>
            </a:r>
            <a:r>
              <a:rPr lang="en-US" sz="3200" dirty="0">
                <a:latin typeface="Calibri" pitchFamily="34" charset="0"/>
              </a:rPr>
              <a:t> a trait.</a:t>
            </a:r>
          </a:p>
        </p:txBody>
      </p:sp>
      <p:pic>
        <p:nvPicPr>
          <p:cNvPr id="8" name="Picture 2" descr="C:\Users\JLonas\Business 2016\Editorial Files\Projects\Cal Poly Curriculum Project\Grade 1\Lesson and Handouts\Variation in Plants and Animals\Math\CE-PR\sunflower-seeds-537652_1920.jpg">
            <a:extLst>
              <a:ext uri="{FF2B5EF4-FFF2-40B4-BE49-F238E27FC236}">
                <a16:creationId xmlns:a16="http://schemas.microsoft.com/office/drawing/2014/main" xmlns="" id="{64A9D995-85CC-40C8-8ADF-7305BFA0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50" y="3581400"/>
            <a:ext cx="4838700" cy="299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We Compare These Plants?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05600" y="3778884"/>
            <a:ext cx="1447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24192" y="1625444"/>
            <a:ext cx="2493150" cy="43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2000" y="2743200"/>
            <a:ext cx="2138256" cy="320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D45C7E-4249-49C7-B91B-B03D93969EFF}"/>
              </a:ext>
            </a:extLst>
          </p:cNvPr>
          <p:cNvSpPr txBox="1"/>
          <p:nvPr/>
        </p:nvSpPr>
        <p:spPr>
          <a:xfrm>
            <a:off x="6477000" y="6172200"/>
            <a:ext cx="20970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Photos courtesy of Stock.Adobe.com</a:t>
            </a:r>
          </a:p>
        </p:txBody>
      </p:sp>
    </p:spTree>
    <p:extLst>
      <p:ext uri="{BB962C8B-B14F-4D97-AF65-F5344CB8AC3E}">
        <p14:creationId xmlns:p14="http://schemas.microsoft.com/office/powerpoint/2010/main" xmlns="" val="3057036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4153</TotalTime>
  <Words>683</Words>
  <Application>Microsoft Office PowerPoint</Application>
  <PresentationFormat>On-screen Show (4:3)</PresentationFormat>
  <Paragraphs>123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Clarity</vt:lpstr>
      <vt:lpstr>Variations in plants and animals Supplemental Math Lesson 1</vt:lpstr>
      <vt:lpstr>How Are Sunflowers Alike and Different?</vt:lpstr>
      <vt:lpstr>Showing Variations in Sunflower Traits</vt:lpstr>
      <vt:lpstr>Today’s Focus Question</vt:lpstr>
      <vt:lpstr>Sunflower Seeds</vt:lpstr>
      <vt:lpstr>How Are Sunflower Seeds Alike and Different?</vt:lpstr>
      <vt:lpstr>Sunflower Seeds</vt:lpstr>
      <vt:lpstr>Ways to Gather Evidence</vt:lpstr>
      <vt:lpstr>How Could We Compare These Plants?  </vt:lpstr>
      <vt:lpstr>Measure Your Sunflowers</vt:lpstr>
      <vt:lpstr>Let’s Record Our Sunflower Data!</vt:lpstr>
      <vt:lpstr>Are These Sunflowers Real?  </vt:lpstr>
      <vt:lpstr>Why Do Scientists Use Models?  </vt:lpstr>
      <vt:lpstr>Why Do Scientists Use Models?</vt:lpstr>
      <vt:lpstr>Our Sunflower Measurements</vt:lpstr>
      <vt:lpstr>Our Sunflower Measurements</vt:lpstr>
      <vt:lpstr>Which Plant Is More Likely to Survive?</vt:lpstr>
      <vt:lpstr>Variations in Sunflower Seeds</vt:lpstr>
      <vt:lpstr>Let’s Summarize!</vt:lpstr>
      <vt:lpstr>Key Science Ideas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188</cp:revision>
  <dcterms:created xsi:type="dcterms:W3CDTF">2014-06-10T18:20:14Z</dcterms:created>
  <dcterms:modified xsi:type="dcterms:W3CDTF">2019-12-12T22:44:35Z</dcterms:modified>
</cp:coreProperties>
</file>